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8288000" cy="10287000"/>
  <p:notesSz cx="6858000" cy="9144000"/>
  <p:embeddedFontLst>
    <p:embeddedFont>
      <p:font typeface="Bebas Neue" panose="020B0606020202050201" pitchFamily="34" charset="77"/>
      <p:regular r:id="rId26"/>
    </p:embeddedFont>
    <p:embeddedFont>
      <p:font typeface="Bebas Neue Bold" panose="020B0606020202050201" pitchFamily="34" charset="77"/>
      <p:regular r:id="rId27"/>
      <p:bold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Bold" panose="02000000000000000000" pitchFamily="2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2E727B-C9F3-954A-A1D9-2E9C7EAD311C}" v="22" dt="2024-10-03T19:58:55.6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11" autoAdjust="0"/>
    <p:restoredTop sz="60204" autoAdjust="0"/>
  </p:normalViewPr>
  <p:slideViewPr>
    <p:cSldViewPr>
      <p:cViewPr varScale="1">
        <p:scale>
          <a:sx n="49" d="100"/>
          <a:sy n="49" d="100"/>
        </p:scale>
        <p:origin x="220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41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4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ubs.ly/Q02wQznB0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4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55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 descr="Purple background slide"/>
          <p:cNvGrpSpPr/>
          <p:nvPr/>
        </p:nvGrpSpPr>
        <p:grpSpPr>
          <a:xfrm>
            <a:off x="-337507" y="0"/>
            <a:ext cx="18963015" cy="10589136"/>
            <a:chOff x="0" y="0"/>
            <a:chExt cx="4994374" cy="27889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94374" cy="2788908"/>
            </a:xfrm>
            <a:custGeom>
              <a:avLst/>
              <a:gdLst/>
              <a:ahLst/>
              <a:cxnLst/>
              <a:rect l="l" t="t" r="r" b="b"/>
              <a:pathLst>
                <a:path w="4994374" h="2788908">
                  <a:moveTo>
                    <a:pt x="0" y="0"/>
                  </a:moveTo>
                  <a:lnTo>
                    <a:pt x="4994374" y="0"/>
                  </a:lnTo>
                  <a:lnTo>
                    <a:pt x="4994374" y="2788908"/>
                  </a:lnTo>
                  <a:lnTo>
                    <a:pt x="0" y="2788908"/>
                  </a:lnTo>
                  <a:close/>
                </a:path>
              </a:pathLst>
            </a:custGeom>
            <a:solidFill>
              <a:srgbClr val="381752">
                <a:alpha val="92941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994374" cy="2836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8" name="Freeform 8" descr="Sketch of military person in full uniform facing away. "/>
          <p:cNvSpPr/>
          <p:nvPr/>
        </p:nvSpPr>
        <p:spPr>
          <a:xfrm>
            <a:off x="-1524000" y="786557"/>
            <a:ext cx="6277451" cy="9605218"/>
          </a:xfrm>
          <a:custGeom>
            <a:avLst/>
            <a:gdLst/>
            <a:ahLst/>
            <a:cxnLst/>
            <a:rect l="l" t="t" r="r" b="b"/>
            <a:pathLst>
              <a:path w="6277451" h="9605218">
                <a:moveTo>
                  <a:pt x="0" y="0"/>
                </a:moveTo>
                <a:lnTo>
                  <a:pt x="6277451" y="0"/>
                </a:lnTo>
                <a:lnTo>
                  <a:pt x="6277451" y="9605218"/>
                </a:lnTo>
                <a:lnTo>
                  <a:pt x="0" y="9605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599" r="-116040" b="-664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2972513" y="847725"/>
            <a:ext cx="13791487" cy="452797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2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5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 Bold"/>
                <a:ea typeface="Bebas Neue Bold"/>
                <a:cs typeface="Bebas Neue Bold"/>
                <a:sym typeface="Bebas Neue Bold"/>
              </a:rPr>
              <a:t>Strategies for Employers to Increase Self-Identification of Veterans and People w/ Disabilities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03684" y="5791190"/>
            <a:ext cx="10280632" cy="103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Fast-Track Strategies for Military Engagement: Unlocking the Potential of Military Talent in Your Organization</a:t>
            </a:r>
          </a:p>
        </p:txBody>
      </p:sp>
      <p:grpSp>
        <p:nvGrpSpPr>
          <p:cNvPr id="12" name="Group 12" descr="Image reads BufferSprings"/>
          <p:cNvGrpSpPr/>
          <p:nvPr/>
        </p:nvGrpSpPr>
        <p:grpSpPr>
          <a:xfrm>
            <a:off x="14448030" y="9832194"/>
            <a:ext cx="3861179" cy="324580"/>
            <a:chOff x="0" y="0"/>
            <a:chExt cx="2760060" cy="23201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60060" cy="232018"/>
            </a:xfrm>
            <a:custGeom>
              <a:avLst/>
              <a:gdLst/>
              <a:ahLst/>
              <a:cxnLst/>
              <a:rect l="l" t="t" r="r" b="b"/>
              <a:pathLst>
                <a:path w="2760060" h="232018">
                  <a:moveTo>
                    <a:pt x="0" y="0"/>
                  </a:moveTo>
                  <a:lnTo>
                    <a:pt x="2760060" y="0"/>
                  </a:lnTo>
                  <a:lnTo>
                    <a:pt x="2760060" y="232018"/>
                  </a:lnTo>
                  <a:lnTo>
                    <a:pt x="0" y="232018"/>
                  </a:lnTo>
                  <a:close/>
                </a:path>
              </a:pathLst>
            </a:custGeom>
            <a:solidFill>
              <a:srgbClr val="3817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760060" cy="279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4" descr="BufferSprings logo: Purple circle with a B inside of it the left part of B is a spring.">
            <a:extLst>
              <a:ext uri="{FF2B5EF4-FFF2-40B4-BE49-F238E27FC236}">
                <a16:creationId xmlns:a16="http://schemas.microsoft.com/office/drawing/2014/main" id="{B1650F72-A2D6-F5B5-6405-C84F10859AEB}"/>
              </a:ext>
            </a:extLst>
          </p:cNvPr>
          <p:cNvSpPr/>
          <p:nvPr/>
        </p:nvSpPr>
        <p:spPr>
          <a:xfrm>
            <a:off x="14484540" y="6917357"/>
            <a:ext cx="3861179" cy="3711270"/>
          </a:xfrm>
          <a:custGeom>
            <a:avLst/>
            <a:gdLst/>
            <a:ahLst/>
            <a:cxnLst/>
            <a:rect l="l" t="t" r="r" b="b"/>
            <a:pathLst>
              <a:path w="2859364" h="2859364">
                <a:moveTo>
                  <a:pt x="0" y="0"/>
                </a:moveTo>
                <a:lnTo>
                  <a:pt x="2859365" y="0"/>
                </a:lnTo>
                <a:lnTo>
                  <a:pt x="2859365" y="2859364"/>
                </a:lnTo>
                <a:lnTo>
                  <a:pt x="0" y="2859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>
            <a:spLocks noGrp="1"/>
          </p:cNvSpPr>
          <p:nvPr>
            <p:ph type="title" idx="4294967295"/>
          </p:nvPr>
        </p:nvSpPr>
        <p:spPr>
          <a:xfrm>
            <a:off x="10244853" y="320725"/>
            <a:ext cx="7358640" cy="25857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>
                  <a:noFill/>
                </a:ln>
                <a:solidFill>
                  <a:srgbClr val="381752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the military &amp; Disability perspective</a:t>
            </a:r>
          </a:p>
        </p:txBody>
      </p:sp>
      <p:pic>
        <p:nvPicPr>
          <p:cNvPr id="12" name="Picture 12" descr="illustration of a man sitting at a table filling out paperwork"/>
          <p:cNvPicPr>
            <a:picLocks noChangeAspect="1"/>
          </p:cNvPicPr>
          <p:nvPr/>
        </p:nvPicPr>
        <p:blipFill>
          <a:blip r:embed="rId3"/>
          <a:srcRect l="33823" t="27625" r="14460" b="14194"/>
          <a:stretch>
            <a:fillRect/>
          </a:stretch>
        </p:blipFill>
        <p:spPr>
          <a:xfrm>
            <a:off x="0" y="7934"/>
            <a:ext cx="9144000" cy="102870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908368" y="5084759"/>
            <a:ext cx="9031648" cy="323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Common hesitations:</a:t>
            </a:r>
          </a:p>
          <a:p>
            <a:pPr marL="1036320" lvl="2" indent="-345440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Fear of discrimination</a:t>
            </a:r>
          </a:p>
          <a:p>
            <a:pPr marL="1036320" lvl="2" indent="-345440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Privacy concerns</a:t>
            </a:r>
          </a:p>
          <a:p>
            <a:pPr marL="1036320" lvl="2" indent="-345440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Uncertainty about the benefits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061E3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47697" lvl="1" indent="-323848" algn="l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Positive impact on career opportunities &amp; personal growth?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>
            <a:spLocks noGrp="1"/>
          </p:cNvSpPr>
          <p:nvPr>
            <p:ph type="title" idx="4294967295"/>
          </p:nvPr>
        </p:nvSpPr>
        <p:spPr>
          <a:xfrm>
            <a:off x="1805852" y="1613012"/>
            <a:ext cx="4757303" cy="46779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75" b="0" i="0" u="none" strike="noStrike" kern="1200" cap="none" spc="0" normalizeH="0" baseline="0" noProof="0" dirty="0">
                <a:ln>
                  <a:noFill/>
                </a:ln>
                <a:solidFill>
                  <a:srgbClr val="381752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the experience matters</a:t>
            </a:r>
          </a:p>
        </p:txBody>
      </p:sp>
      <p:pic>
        <p:nvPicPr>
          <p:cNvPr id="5" name="Picture 5" descr="White man with short brown hair wearing a BufferSprings long sleeve thinking about the question &quot;Are you a Veteran and Are you a person with disabilities?"/>
          <p:cNvPicPr>
            <a:picLocks noChangeAspect="1"/>
          </p:cNvPicPr>
          <p:nvPr/>
        </p:nvPicPr>
        <p:blipFill>
          <a:blip r:embed="rId2"/>
          <a:srcRect l="1502" r="1502"/>
          <a:stretch>
            <a:fillRect/>
          </a:stretch>
        </p:blipFill>
        <p:spPr>
          <a:xfrm>
            <a:off x="8285304" y="453988"/>
            <a:ext cx="7734189" cy="7973759"/>
          </a:xfrm>
          <a:prstGeom prst="rect">
            <a:avLst/>
          </a:prstGeom>
        </p:spPr>
      </p:pic>
      <p:sp>
        <p:nvSpPr>
          <p:cNvPr id="14" name="Freeform 14" descr="Bufferspring logo on the man's shirt. "/>
          <p:cNvSpPr/>
          <p:nvPr/>
        </p:nvSpPr>
        <p:spPr>
          <a:xfrm rot="-595114">
            <a:off x="12974913" y="4763182"/>
            <a:ext cx="1122498" cy="1122498"/>
          </a:xfrm>
          <a:custGeom>
            <a:avLst/>
            <a:gdLst/>
            <a:ahLst/>
            <a:cxnLst/>
            <a:rect l="l" t="t" r="r" b="b"/>
            <a:pathLst>
              <a:path w="1122498" h="1122498">
                <a:moveTo>
                  <a:pt x="0" y="0"/>
                </a:moveTo>
                <a:lnTo>
                  <a:pt x="1122498" y="0"/>
                </a:lnTo>
                <a:lnTo>
                  <a:pt x="1122498" y="1122499"/>
                </a:lnTo>
                <a:lnTo>
                  <a:pt x="0" y="1122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 hidden="1"/>
          <p:cNvSpPr txBox="1">
            <a:spLocks noGrp="1"/>
          </p:cNvSpPr>
          <p:nvPr>
            <p:ph type="title" idx="4294967295"/>
          </p:nvPr>
        </p:nvSpPr>
        <p:spPr>
          <a:xfrm>
            <a:off x="2215249" y="-908556"/>
            <a:ext cx="10271848" cy="20891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81752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Self-Identification in the Employment Process (2)</a:t>
            </a:r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62928" y="4837202"/>
            <a:ext cx="19050000" cy="95250"/>
          </a:xfrm>
          <a:prstGeom prst="rect">
            <a:avLst/>
          </a:prstGeom>
          <a:solidFill>
            <a:srgbClr val="502D6B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64453" y="4646702"/>
            <a:ext cx="476250" cy="476250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21013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4203" y="4646702"/>
            <a:ext cx="476250" cy="476250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21013B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603953" y="4599077"/>
            <a:ext cx="476250" cy="476250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21013B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0C337385-A585-A8BB-D3AB-BFB3BEE8A19B}"/>
              </a:ext>
            </a:extLst>
          </p:cNvPr>
          <p:cNvSpPr txBox="1">
            <a:spLocks/>
          </p:cNvSpPr>
          <p:nvPr/>
        </p:nvSpPr>
        <p:spPr>
          <a:xfrm>
            <a:off x="1181100" y="1068840"/>
            <a:ext cx="10271848" cy="20891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000"/>
              </a:lnSpc>
              <a:spcBef>
                <a:spcPts val="0"/>
              </a:spcBef>
              <a:defRPr/>
            </a:pPr>
            <a:r>
              <a:rPr lang="en-US" sz="8000">
                <a:solidFill>
                  <a:srgbClr val="381752"/>
                </a:solidFill>
                <a:latin typeface="Bebas Neue"/>
                <a:ea typeface="Bebas Neue"/>
                <a:cs typeface="Bebas Neue"/>
                <a:sym typeface="Bebas Neue"/>
              </a:rPr>
              <a:t>Self-Identification in the Employment Process</a:t>
            </a:r>
            <a:endParaRPr lang="en-US" sz="8000" dirty="0">
              <a:solidFill>
                <a:srgbClr val="38175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11448" y="5363344"/>
            <a:ext cx="438226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</a:pPr>
            <a:r>
              <a:rPr lang="en-US" sz="2999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Application Stage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31198" y="5363344"/>
            <a:ext cx="438226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</a:pPr>
            <a:r>
              <a:rPr lang="en-US" sz="2999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Onboarding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47809" y="5363344"/>
            <a:ext cx="498703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</a:pPr>
            <a:r>
              <a:rPr lang="en-US" sz="2999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Ongoing Updates</a:t>
            </a:r>
          </a:p>
        </p:txBody>
      </p:sp>
      <p:sp>
        <p:nvSpPr>
          <p:cNvPr id="2" name="Freeform 2" descr="illustration of a man filling out a form seated in a military office"/>
          <p:cNvSpPr/>
          <p:nvPr/>
        </p:nvSpPr>
        <p:spPr>
          <a:xfrm>
            <a:off x="13521245" y="0"/>
            <a:ext cx="4884827" cy="4884827"/>
          </a:xfrm>
          <a:custGeom>
            <a:avLst/>
            <a:gdLst/>
            <a:ahLst/>
            <a:cxnLst/>
            <a:rect l="l" t="t" r="r" b="b"/>
            <a:pathLst>
              <a:path w="4884827" h="4884827">
                <a:moveTo>
                  <a:pt x="0" y="0"/>
                </a:moveTo>
                <a:lnTo>
                  <a:pt x="4884827" y="0"/>
                </a:lnTo>
                <a:lnTo>
                  <a:pt x="4884827" y="4884827"/>
                </a:lnTo>
                <a:lnTo>
                  <a:pt x="0" y="4884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drawing of a room full of people connecting in an effective company environment"/>
          <p:cNvPicPr>
            <a:picLocks noChangeAspect="1"/>
          </p:cNvPicPr>
          <p:nvPr/>
        </p:nvPicPr>
        <p:blipFill>
          <a:blip r:embed="rId2"/>
          <a:srcRect t="30963" b="28985"/>
          <a:stretch>
            <a:fillRect/>
          </a:stretch>
        </p:blipFill>
        <p:spPr>
          <a:xfrm>
            <a:off x="0" y="0"/>
            <a:ext cx="18288000" cy="4185456"/>
          </a:xfrm>
          <a:prstGeom prst="rect">
            <a:avLst/>
          </a:prstGeom>
        </p:spPr>
      </p:pic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37359" y="4688205"/>
            <a:ext cx="520973" cy="481190"/>
          </a:xfrm>
          <a:custGeom>
            <a:avLst/>
            <a:gdLst/>
            <a:ahLst/>
            <a:cxnLst/>
            <a:rect l="l" t="t" r="r" b="b"/>
            <a:pathLst>
              <a:path w="520973" h="481190">
                <a:moveTo>
                  <a:pt x="0" y="0"/>
                </a:moveTo>
                <a:lnTo>
                  <a:pt x="520974" y="0"/>
                </a:lnTo>
                <a:lnTo>
                  <a:pt x="520974" y="481190"/>
                </a:lnTo>
                <a:lnTo>
                  <a:pt x="0" y="481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37359" y="5891555"/>
            <a:ext cx="520973" cy="481190"/>
          </a:xfrm>
          <a:custGeom>
            <a:avLst/>
            <a:gdLst/>
            <a:ahLst/>
            <a:cxnLst/>
            <a:rect l="l" t="t" r="r" b="b"/>
            <a:pathLst>
              <a:path w="520973" h="481190">
                <a:moveTo>
                  <a:pt x="0" y="0"/>
                </a:moveTo>
                <a:lnTo>
                  <a:pt x="520974" y="0"/>
                </a:lnTo>
                <a:lnTo>
                  <a:pt x="520974" y="481190"/>
                </a:lnTo>
                <a:lnTo>
                  <a:pt x="0" y="4811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37359" y="7098068"/>
            <a:ext cx="520973" cy="481190"/>
          </a:xfrm>
          <a:custGeom>
            <a:avLst/>
            <a:gdLst/>
            <a:ahLst/>
            <a:cxnLst/>
            <a:rect l="l" t="t" r="r" b="b"/>
            <a:pathLst>
              <a:path w="520973" h="481190">
                <a:moveTo>
                  <a:pt x="0" y="0"/>
                </a:moveTo>
                <a:lnTo>
                  <a:pt x="520974" y="0"/>
                </a:lnTo>
                <a:lnTo>
                  <a:pt x="520974" y="481190"/>
                </a:lnTo>
                <a:lnTo>
                  <a:pt x="0" y="481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37359" y="8257028"/>
            <a:ext cx="520973" cy="481190"/>
          </a:xfrm>
          <a:custGeom>
            <a:avLst/>
            <a:gdLst/>
            <a:ahLst/>
            <a:cxnLst/>
            <a:rect l="l" t="t" r="r" b="b"/>
            <a:pathLst>
              <a:path w="520973" h="481190">
                <a:moveTo>
                  <a:pt x="0" y="0"/>
                </a:moveTo>
                <a:lnTo>
                  <a:pt x="520974" y="0"/>
                </a:lnTo>
                <a:lnTo>
                  <a:pt x="520974" y="481190"/>
                </a:lnTo>
                <a:lnTo>
                  <a:pt x="0" y="481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1584696" y="4512347"/>
            <a:ext cx="3781943" cy="25857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>
                  <a:noFill/>
                </a:ln>
                <a:solidFill>
                  <a:srgbClr val="061E3A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Bridging the Gap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4696" y="7361678"/>
            <a:ext cx="4949761" cy="1253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Meeting Halfway &amp; Creating a “Military-Effective” Culture of Authenticity and Inclusiveness.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05230" y="4631055"/>
            <a:ext cx="8961202" cy="415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Importance of creating a culture of authenticity.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05230" y="5834405"/>
            <a:ext cx="8572142" cy="415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Celebrating differences as strengths.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05230" y="7040918"/>
            <a:ext cx="8572142" cy="415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Building trust &amp; transparency.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05230" y="8199878"/>
            <a:ext cx="8572142" cy="415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Strategies for fostering an authentic workplace culture.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28826" y="-284177"/>
            <a:ext cx="19355026" cy="1312877"/>
          </a:xfrm>
          <a:custGeom>
            <a:avLst/>
            <a:gdLst/>
            <a:ahLst/>
            <a:cxnLst/>
            <a:rect l="l" t="t" r="r" b="b"/>
            <a:pathLst>
              <a:path w="11723668" h="795232">
                <a:moveTo>
                  <a:pt x="0" y="0"/>
                </a:moveTo>
                <a:lnTo>
                  <a:pt x="11723668" y="0"/>
                </a:lnTo>
                <a:lnTo>
                  <a:pt x="11723668" y="795232"/>
                </a:lnTo>
                <a:lnTo>
                  <a:pt x="0" y="795232"/>
                </a:lnTo>
                <a:close/>
              </a:path>
            </a:pathLst>
          </a:custGeom>
          <a:solidFill>
            <a:srgbClr val="381752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12" descr="a drawing of a man in a military uniform thinking about the self-ID process and the incentives on both side, employer and applicant "/>
          <p:cNvPicPr>
            <a:picLocks noChangeAspect="1"/>
          </p:cNvPicPr>
          <p:nvPr/>
        </p:nvPicPr>
        <p:blipFill>
          <a:blip r:embed="rId2"/>
          <a:srcRect l="23972" t="7294" r="23044" b="265"/>
          <a:stretch>
            <a:fillRect/>
          </a:stretch>
        </p:blipFill>
        <p:spPr>
          <a:xfrm>
            <a:off x="6195938" y="0"/>
            <a:ext cx="5896123" cy="10287000"/>
          </a:xfrm>
          <a:prstGeom prst="rect">
            <a:avLst/>
          </a:prstGeom>
        </p:spPr>
      </p:pic>
      <p:sp>
        <p:nvSpPr>
          <p:cNvPr id="33" name="TextBox 33" descr="WIIFM - What's in it for me?"/>
          <p:cNvSpPr txBox="1">
            <a:spLocks noGrp="1"/>
          </p:cNvSpPr>
          <p:nvPr>
            <p:ph type="title" idx="4294967295"/>
          </p:nvPr>
        </p:nvSpPr>
        <p:spPr>
          <a:xfrm>
            <a:off x="6300084" y="4840535"/>
            <a:ext cx="6175429" cy="34179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28" b="0" i="0" u="none" strike="noStrike" kern="1200" cap="none" spc="0" normalizeH="0" baseline="0" noProof="0" dirty="0" err="1">
                <a:ln>
                  <a:noFill/>
                </a:ln>
                <a:solidFill>
                  <a:srgbClr val="381752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wiifm</a:t>
            </a:r>
            <a:r>
              <a:rPr kumimoji="0" lang="en-US" sz="21328" b="0" i="0" u="none" strike="noStrike" kern="1200" cap="none" spc="0" normalizeH="0" baseline="0" noProof="0" dirty="0">
                <a:ln>
                  <a:noFill/>
                </a:ln>
                <a:solidFill>
                  <a:srgbClr val="381752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?</a:t>
            </a:r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615512" y="1404661"/>
            <a:ext cx="520973" cy="481190"/>
          </a:xfrm>
          <a:custGeom>
            <a:avLst/>
            <a:gdLst/>
            <a:ahLst/>
            <a:cxnLst/>
            <a:rect l="l" t="t" r="r" b="b"/>
            <a:pathLst>
              <a:path w="520973" h="481190">
                <a:moveTo>
                  <a:pt x="0" y="0"/>
                </a:moveTo>
                <a:lnTo>
                  <a:pt x="520973" y="0"/>
                </a:lnTo>
                <a:lnTo>
                  <a:pt x="520973" y="481190"/>
                </a:lnTo>
                <a:lnTo>
                  <a:pt x="0" y="481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615512" y="2915680"/>
            <a:ext cx="520973" cy="481190"/>
          </a:xfrm>
          <a:custGeom>
            <a:avLst/>
            <a:gdLst/>
            <a:ahLst/>
            <a:cxnLst/>
            <a:rect l="l" t="t" r="r" b="b"/>
            <a:pathLst>
              <a:path w="520973" h="481190">
                <a:moveTo>
                  <a:pt x="0" y="0"/>
                </a:moveTo>
                <a:lnTo>
                  <a:pt x="520973" y="0"/>
                </a:lnTo>
                <a:lnTo>
                  <a:pt x="520973" y="481190"/>
                </a:lnTo>
                <a:lnTo>
                  <a:pt x="0" y="4811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615512" y="4426699"/>
            <a:ext cx="520973" cy="481190"/>
          </a:xfrm>
          <a:custGeom>
            <a:avLst/>
            <a:gdLst/>
            <a:ahLst/>
            <a:cxnLst/>
            <a:rect l="l" t="t" r="r" b="b"/>
            <a:pathLst>
              <a:path w="520973" h="481190">
                <a:moveTo>
                  <a:pt x="0" y="0"/>
                </a:moveTo>
                <a:lnTo>
                  <a:pt x="520973" y="0"/>
                </a:lnTo>
                <a:lnTo>
                  <a:pt x="520973" y="481190"/>
                </a:lnTo>
                <a:lnTo>
                  <a:pt x="0" y="481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615512" y="5937718"/>
            <a:ext cx="520973" cy="481190"/>
          </a:xfrm>
          <a:custGeom>
            <a:avLst/>
            <a:gdLst/>
            <a:ahLst/>
            <a:cxnLst/>
            <a:rect l="l" t="t" r="r" b="b"/>
            <a:pathLst>
              <a:path w="520973" h="481190">
                <a:moveTo>
                  <a:pt x="0" y="0"/>
                </a:moveTo>
                <a:lnTo>
                  <a:pt x="520973" y="0"/>
                </a:lnTo>
                <a:lnTo>
                  <a:pt x="520973" y="481190"/>
                </a:lnTo>
                <a:lnTo>
                  <a:pt x="0" y="4811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615512" y="7448737"/>
            <a:ext cx="520973" cy="481190"/>
          </a:xfrm>
          <a:custGeom>
            <a:avLst/>
            <a:gdLst/>
            <a:ahLst/>
            <a:cxnLst/>
            <a:rect l="l" t="t" r="r" b="b"/>
            <a:pathLst>
              <a:path w="520973" h="481190">
                <a:moveTo>
                  <a:pt x="0" y="0"/>
                </a:moveTo>
                <a:lnTo>
                  <a:pt x="520973" y="0"/>
                </a:lnTo>
                <a:lnTo>
                  <a:pt x="520973" y="481190"/>
                </a:lnTo>
                <a:lnTo>
                  <a:pt x="0" y="481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9165" y="1404661"/>
            <a:ext cx="520973" cy="481190"/>
          </a:xfrm>
          <a:custGeom>
            <a:avLst/>
            <a:gdLst/>
            <a:ahLst/>
            <a:cxnLst/>
            <a:rect l="l" t="t" r="r" b="b"/>
            <a:pathLst>
              <a:path w="520973" h="481190">
                <a:moveTo>
                  <a:pt x="0" y="0"/>
                </a:moveTo>
                <a:lnTo>
                  <a:pt x="520973" y="0"/>
                </a:lnTo>
                <a:lnTo>
                  <a:pt x="520973" y="481190"/>
                </a:lnTo>
                <a:lnTo>
                  <a:pt x="0" y="481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9165" y="2915680"/>
            <a:ext cx="520973" cy="481190"/>
          </a:xfrm>
          <a:custGeom>
            <a:avLst/>
            <a:gdLst/>
            <a:ahLst/>
            <a:cxnLst/>
            <a:rect l="l" t="t" r="r" b="b"/>
            <a:pathLst>
              <a:path w="520973" h="481190">
                <a:moveTo>
                  <a:pt x="0" y="0"/>
                </a:moveTo>
                <a:lnTo>
                  <a:pt x="520973" y="0"/>
                </a:lnTo>
                <a:lnTo>
                  <a:pt x="520973" y="481190"/>
                </a:lnTo>
                <a:lnTo>
                  <a:pt x="0" y="4811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9165" y="4426699"/>
            <a:ext cx="520973" cy="481190"/>
          </a:xfrm>
          <a:custGeom>
            <a:avLst/>
            <a:gdLst/>
            <a:ahLst/>
            <a:cxnLst/>
            <a:rect l="l" t="t" r="r" b="b"/>
            <a:pathLst>
              <a:path w="520973" h="481190">
                <a:moveTo>
                  <a:pt x="0" y="0"/>
                </a:moveTo>
                <a:lnTo>
                  <a:pt x="520973" y="0"/>
                </a:lnTo>
                <a:lnTo>
                  <a:pt x="520973" y="481190"/>
                </a:lnTo>
                <a:lnTo>
                  <a:pt x="0" y="481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9165" y="5937718"/>
            <a:ext cx="520973" cy="481190"/>
          </a:xfrm>
          <a:custGeom>
            <a:avLst/>
            <a:gdLst/>
            <a:ahLst/>
            <a:cxnLst/>
            <a:rect l="l" t="t" r="r" b="b"/>
            <a:pathLst>
              <a:path w="520973" h="481190">
                <a:moveTo>
                  <a:pt x="0" y="0"/>
                </a:moveTo>
                <a:lnTo>
                  <a:pt x="520973" y="0"/>
                </a:lnTo>
                <a:lnTo>
                  <a:pt x="520973" y="481190"/>
                </a:lnTo>
                <a:lnTo>
                  <a:pt x="0" y="4811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9165" y="7448737"/>
            <a:ext cx="520973" cy="481190"/>
          </a:xfrm>
          <a:custGeom>
            <a:avLst/>
            <a:gdLst/>
            <a:ahLst/>
            <a:cxnLst/>
            <a:rect l="l" t="t" r="r" b="b"/>
            <a:pathLst>
              <a:path w="520973" h="481190">
                <a:moveTo>
                  <a:pt x="0" y="0"/>
                </a:moveTo>
                <a:lnTo>
                  <a:pt x="520973" y="0"/>
                </a:lnTo>
                <a:lnTo>
                  <a:pt x="520973" y="481190"/>
                </a:lnTo>
                <a:lnTo>
                  <a:pt x="0" y="481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389733" y="60960"/>
            <a:ext cx="5026720" cy="96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000" dirty="0">
                <a:solidFill>
                  <a:srgbClr val="FEFEFE"/>
                </a:solidFill>
                <a:latin typeface="Bebas Neue"/>
                <a:ea typeface="Bebas Neue"/>
                <a:cs typeface="Bebas Neue"/>
                <a:sym typeface="Bebas Neue"/>
              </a:rPr>
              <a:t>employer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26274" y="1357036"/>
            <a:ext cx="4317147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b="1" dirty="0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Diverse Talent Pool: </a:t>
            </a:r>
          </a:p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Access broad skills &amp; experiences.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26274" y="2868055"/>
            <a:ext cx="4317147" cy="108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Reputation &amp; Compliance:</a:t>
            </a:r>
          </a:p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 Enhance image &amp; meet diversity regulations.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26274" y="4381333"/>
            <a:ext cx="4317147" cy="108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Priority Hiring:</a:t>
            </a:r>
            <a:r>
              <a:rPr lang="en-US" sz="21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Dedicated recruitment for veterans, milspouses, &amp; IWDs.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26274" y="5890093"/>
            <a:ext cx="4317147" cy="108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Leadership Development</a:t>
            </a:r>
            <a:r>
              <a:rPr lang="en-US" sz="21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</a:p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Strengthen leadership pipeline with diverse perspectives.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26274" y="7401112"/>
            <a:ext cx="4317147" cy="108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Workplace Culture:</a:t>
            </a:r>
            <a:r>
              <a:rPr lang="en-US" sz="21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Foster an inclusive environment that values diversity.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26274" y="8916858"/>
            <a:ext cx="4317147" cy="108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Engagement &amp; Retention: </a:t>
            </a:r>
          </a:p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Increase morale &amp; loyalty in an inclusive environment.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475513" y="60960"/>
            <a:ext cx="5674155" cy="96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000" dirty="0">
                <a:solidFill>
                  <a:srgbClr val="FEFEFE"/>
                </a:solidFill>
                <a:latin typeface="Bebas Neue"/>
                <a:ea typeface="Bebas Neue"/>
                <a:cs typeface="Bebas Neue"/>
                <a:sym typeface="Bebas Neue"/>
              </a:rPr>
              <a:t>vet - </a:t>
            </a:r>
            <a:r>
              <a:rPr lang="en-US" sz="6000" dirty="0" err="1">
                <a:solidFill>
                  <a:srgbClr val="FEFEFE"/>
                </a:solidFill>
                <a:latin typeface="Bebas Neue"/>
                <a:ea typeface="Bebas Neue"/>
                <a:cs typeface="Bebas Neue"/>
                <a:sym typeface="Bebas Neue"/>
              </a:rPr>
              <a:t>milspouse</a:t>
            </a:r>
            <a:r>
              <a:rPr lang="en-US" sz="6000" dirty="0">
                <a:solidFill>
                  <a:srgbClr val="FEFEFE"/>
                </a:solidFill>
                <a:latin typeface="Bebas Neue"/>
                <a:ea typeface="Bebas Neue"/>
                <a:cs typeface="Bebas Neue"/>
                <a:sym typeface="Bebas Neue"/>
              </a:rPr>
              <a:t> - IWD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583383" y="1357036"/>
            <a:ext cx="4578478" cy="108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Tailored Support: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Access specialized career counseling &amp; mentorship.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583383" y="2868055"/>
            <a:ext cx="4578478" cy="108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Career Advancement: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Clear pathways for skill development &amp; promotion.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583383" y="4379074"/>
            <a:ext cx="4578478" cy="108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Flexible Policies: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Enjoy remote work, flexible hours,  &amp; accommodations.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583383" y="5890093"/>
            <a:ext cx="4578478" cy="108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Sense of Belonging: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Join a respectful, supportive workplace community.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583383" y="7401112"/>
            <a:ext cx="4578478" cy="108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Comprehensive Benefits: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Robust healthcare, wellness programs, &amp; education &amp; support.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583383" y="8794867"/>
            <a:ext cx="4704617" cy="108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Impactful Roles: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Roles leveraging military experience to make meaningful contributions.</a:t>
            </a:r>
          </a:p>
        </p:txBody>
      </p: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9165" y="8964483"/>
            <a:ext cx="520973" cy="481190"/>
          </a:xfrm>
          <a:custGeom>
            <a:avLst/>
            <a:gdLst/>
            <a:ahLst/>
            <a:cxnLst/>
            <a:rect l="l" t="t" r="r" b="b"/>
            <a:pathLst>
              <a:path w="520973" h="481190">
                <a:moveTo>
                  <a:pt x="0" y="0"/>
                </a:moveTo>
                <a:lnTo>
                  <a:pt x="520973" y="0"/>
                </a:lnTo>
                <a:lnTo>
                  <a:pt x="520973" y="481189"/>
                </a:lnTo>
                <a:lnTo>
                  <a:pt x="0" y="4811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615512" y="8842492"/>
            <a:ext cx="520973" cy="481190"/>
          </a:xfrm>
          <a:custGeom>
            <a:avLst/>
            <a:gdLst/>
            <a:ahLst/>
            <a:cxnLst/>
            <a:rect l="l" t="t" r="r" b="b"/>
            <a:pathLst>
              <a:path w="520973" h="481190">
                <a:moveTo>
                  <a:pt x="0" y="0"/>
                </a:moveTo>
                <a:lnTo>
                  <a:pt x="520973" y="0"/>
                </a:lnTo>
                <a:lnTo>
                  <a:pt x="520973" y="481190"/>
                </a:lnTo>
                <a:lnTo>
                  <a:pt x="0" y="481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 descr="illustration of a veteran with his back to us "/>
          <p:cNvSpPr/>
          <p:nvPr/>
        </p:nvSpPr>
        <p:spPr>
          <a:xfrm>
            <a:off x="-2078827" y="-787543"/>
            <a:ext cx="8576492" cy="13328886"/>
          </a:xfrm>
          <a:custGeom>
            <a:avLst/>
            <a:gdLst/>
            <a:ahLst/>
            <a:cxnLst/>
            <a:rect l="l" t="t" r="r" b="b"/>
            <a:pathLst>
              <a:path w="8576492" h="13328886">
                <a:moveTo>
                  <a:pt x="0" y="0"/>
                </a:moveTo>
                <a:lnTo>
                  <a:pt x="8576492" y="0"/>
                </a:lnTo>
                <a:lnTo>
                  <a:pt x="8576492" y="13328886"/>
                </a:lnTo>
                <a:lnTo>
                  <a:pt x="0" y="133288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5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 descr="Image showing the steps of progression and advancement paths. "/>
          <p:cNvSpPr/>
          <p:nvPr/>
        </p:nvSpPr>
        <p:spPr>
          <a:xfrm flipV="1">
            <a:off x="580357" y="688553"/>
            <a:ext cx="17127287" cy="9569872"/>
          </a:xfrm>
          <a:custGeom>
            <a:avLst/>
            <a:gdLst/>
            <a:ahLst/>
            <a:cxnLst/>
            <a:rect l="l" t="t" r="r" b="b"/>
            <a:pathLst>
              <a:path w="17127287" h="9569872">
                <a:moveTo>
                  <a:pt x="0" y="9569872"/>
                </a:moveTo>
                <a:lnTo>
                  <a:pt x="17127286" y="9569872"/>
                </a:lnTo>
                <a:lnTo>
                  <a:pt x="17127286" y="0"/>
                </a:lnTo>
                <a:lnTo>
                  <a:pt x="0" y="0"/>
                </a:lnTo>
                <a:lnTo>
                  <a:pt x="0" y="956987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44561" y="6067066"/>
            <a:ext cx="1793304" cy="102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8"/>
              </a:lnSpc>
            </a:pPr>
            <a:r>
              <a:rPr lang="en-US" sz="2899" b="1">
                <a:solidFill>
                  <a:srgbClr val="061E3A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Basic Training &amp; Orientation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80105" y="8026279"/>
            <a:ext cx="1793304" cy="102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8"/>
              </a:lnSpc>
            </a:pPr>
            <a:r>
              <a:rPr lang="en-US" sz="2899" b="1">
                <a:solidFill>
                  <a:srgbClr val="061E3A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Technical Training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50439" y="8735758"/>
            <a:ext cx="1793304" cy="102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8"/>
              </a:lnSpc>
            </a:pPr>
            <a:r>
              <a:rPr lang="en-US" sz="2899" b="1">
                <a:solidFill>
                  <a:srgbClr val="061E3A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Certification Programs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17249" y="7999836"/>
            <a:ext cx="1793304" cy="102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8"/>
              </a:lnSpc>
            </a:pPr>
            <a:r>
              <a:rPr lang="en-US" sz="2899" b="1">
                <a:solidFill>
                  <a:srgbClr val="061E3A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Leadership Pathways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32719" y="5781650"/>
            <a:ext cx="1793304" cy="153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8"/>
              </a:lnSpc>
            </a:pPr>
            <a:r>
              <a:rPr lang="en-US" sz="2899" b="1">
                <a:solidFill>
                  <a:srgbClr val="061E3A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Continuous Learning &amp; Development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23548" y="3712486"/>
            <a:ext cx="1793304" cy="153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8"/>
              </a:lnSpc>
            </a:pPr>
            <a:r>
              <a:rPr lang="en-US" sz="2899" b="1">
                <a:solidFill>
                  <a:srgbClr val="061E3A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Mentorship &amp; Coaching Programs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16791" y="1671897"/>
            <a:ext cx="1793304" cy="153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8"/>
              </a:lnSpc>
            </a:pPr>
            <a:r>
              <a:rPr lang="en-US" sz="2899" b="1">
                <a:solidFill>
                  <a:srgbClr val="061E3A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Career Progression Discussions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21064" y="853053"/>
            <a:ext cx="1793304" cy="153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8"/>
              </a:lnSpc>
            </a:pPr>
            <a:r>
              <a:rPr lang="en-US" sz="2899" b="1">
                <a:solidFill>
                  <a:srgbClr val="061E3A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Cross-functional Opportunities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952753" y="1671897"/>
            <a:ext cx="1793304" cy="153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8"/>
              </a:lnSpc>
            </a:pPr>
            <a:r>
              <a:rPr lang="en-US" sz="2899" b="1" dirty="0">
                <a:solidFill>
                  <a:srgbClr val="061E3A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Advanced Education Support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367500" y="3933549"/>
            <a:ext cx="1793304" cy="102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8"/>
              </a:lnSpc>
            </a:pPr>
            <a:r>
              <a:rPr lang="en-US" sz="2899" b="1">
                <a:solidFill>
                  <a:srgbClr val="061E3A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Recognition &amp; Rewards</a:t>
            </a:r>
          </a:p>
        </p:txBody>
      </p:sp>
      <p:sp>
        <p:nvSpPr>
          <p:cNvPr id="16" name="TextBox 16"/>
          <p:cNvSpPr txBox="1">
            <a:spLocks noGrp="1"/>
          </p:cNvSpPr>
          <p:nvPr>
            <p:ph type="title" idx="4294967295"/>
          </p:nvPr>
        </p:nvSpPr>
        <p:spPr>
          <a:xfrm>
            <a:off x="10601593" y="7184389"/>
            <a:ext cx="8495626" cy="2133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81752"/>
                </a:solidFill>
                <a:effectLst/>
                <a:uLnTx/>
                <a:uFillTx/>
                <a:latin typeface="Bebas Neue Bold"/>
                <a:ea typeface="Bebas Neue Bold"/>
                <a:cs typeface="Bebas Neue Bold"/>
                <a:sym typeface="Bebas Neue Bold"/>
              </a:rPr>
              <a:t>Progression &amp; Advancement Paths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>
            <a:spLocks noGrp="1"/>
          </p:cNvSpPr>
          <p:nvPr>
            <p:ph type="title" idx="4294967295"/>
          </p:nvPr>
        </p:nvSpPr>
        <p:spPr>
          <a:xfrm>
            <a:off x="1028700" y="338065"/>
            <a:ext cx="6084640" cy="19093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7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3" b="1" i="0" u="none" strike="noStrike" kern="1200" cap="none" spc="0" normalizeH="0" baseline="0" noProof="0" dirty="0">
                <a:ln>
                  <a:noFill/>
                </a:ln>
                <a:solidFill>
                  <a:srgbClr val="381752"/>
                </a:solidFill>
                <a:effectLst/>
                <a:uLnTx/>
                <a:uFillTx/>
                <a:latin typeface="Bebas Neue Bold"/>
                <a:ea typeface="Bebas Neue Bold"/>
                <a:cs typeface="Bebas Neue Bold"/>
                <a:sym typeface="Bebas Neue Bold"/>
              </a:rPr>
              <a:t>strategies for engagement</a:t>
            </a:r>
          </a:p>
        </p:txBody>
      </p:sp>
      <p:sp>
        <p:nvSpPr>
          <p:cNvPr id="2" name="Freeform 2" descr="a spiral staircase made out of books with different company stakeholders within the company who should be part pf your overall program"/>
          <p:cNvSpPr/>
          <p:nvPr/>
        </p:nvSpPr>
        <p:spPr>
          <a:xfrm flipH="1">
            <a:off x="-1046071" y="-870868"/>
            <a:ext cx="18127135" cy="12028735"/>
          </a:xfrm>
          <a:custGeom>
            <a:avLst/>
            <a:gdLst/>
            <a:ahLst/>
            <a:cxnLst/>
            <a:rect l="l" t="t" r="r" b="b"/>
            <a:pathLst>
              <a:path w="18127135" h="12028735">
                <a:moveTo>
                  <a:pt x="18127134" y="0"/>
                </a:moveTo>
                <a:lnTo>
                  <a:pt x="0" y="0"/>
                </a:lnTo>
                <a:lnTo>
                  <a:pt x="0" y="12028736"/>
                </a:lnTo>
                <a:lnTo>
                  <a:pt x="18127134" y="12028736"/>
                </a:lnTo>
                <a:lnTo>
                  <a:pt x="18127134" y="0"/>
                </a:lnTo>
                <a:close/>
              </a:path>
            </a:pathLst>
          </a:custGeom>
          <a:blipFill>
            <a:blip r:embed="rId2"/>
            <a:stretch>
              <a:fillRect t="-52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Image of veteran with back to us "/>
          <p:cNvSpPr/>
          <p:nvPr/>
        </p:nvSpPr>
        <p:spPr>
          <a:xfrm>
            <a:off x="-2349938" y="3638782"/>
            <a:ext cx="5168730" cy="8992233"/>
          </a:xfrm>
          <a:custGeom>
            <a:avLst/>
            <a:gdLst/>
            <a:ahLst/>
            <a:cxnLst/>
            <a:rect l="l" t="t" r="r" b="b"/>
            <a:pathLst>
              <a:path w="5168730" h="8992233">
                <a:moveTo>
                  <a:pt x="0" y="0"/>
                </a:moveTo>
                <a:lnTo>
                  <a:pt x="5168730" y="0"/>
                </a:lnTo>
                <a:lnTo>
                  <a:pt x="5168730" y="8992233"/>
                </a:lnTo>
                <a:lnTo>
                  <a:pt x="0" y="8992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739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Image in a cloud of what the veteran is thinking - images show money sign, lightbulb, check box and community. "/>
          <p:cNvSpPr/>
          <p:nvPr/>
        </p:nvSpPr>
        <p:spPr>
          <a:xfrm>
            <a:off x="1714813" y="2048501"/>
            <a:ext cx="1590281" cy="1590281"/>
          </a:xfrm>
          <a:custGeom>
            <a:avLst/>
            <a:gdLst/>
            <a:ahLst/>
            <a:cxnLst/>
            <a:rect l="l" t="t" r="r" b="b"/>
            <a:pathLst>
              <a:path w="1590281" h="1590281">
                <a:moveTo>
                  <a:pt x="0" y="0"/>
                </a:moveTo>
                <a:lnTo>
                  <a:pt x="1590281" y="0"/>
                </a:lnTo>
                <a:lnTo>
                  <a:pt x="1590281" y="1590281"/>
                </a:lnTo>
                <a:lnTo>
                  <a:pt x="0" y="15902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 descr="Image of cloud representing what the vet is thinking "/>
          <p:cNvSpPr/>
          <p:nvPr/>
        </p:nvSpPr>
        <p:spPr>
          <a:xfrm flipH="1">
            <a:off x="784282" y="1702200"/>
            <a:ext cx="3289023" cy="3219131"/>
          </a:xfrm>
          <a:custGeom>
            <a:avLst/>
            <a:gdLst/>
            <a:ahLst/>
            <a:cxnLst/>
            <a:rect l="l" t="t" r="r" b="b"/>
            <a:pathLst>
              <a:path w="3289023" h="3219131">
                <a:moveTo>
                  <a:pt x="3289024" y="0"/>
                </a:moveTo>
                <a:lnTo>
                  <a:pt x="0" y="0"/>
                </a:lnTo>
                <a:lnTo>
                  <a:pt x="0" y="3219131"/>
                </a:lnTo>
                <a:lnTo>
                  <a:pt x="3289024" y="3219131"/>
                </a:lnTo>
                <a:lnTo>
                  <a:pt x="32890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 descr="Group of professional veterans."/>
          <p:cNvSpPr/>
          <p:nvPr/>
        </p:nvSpPr>
        <p:spPr>
          <a:xfrm>
            <a:off x="13462139" y="-168841"/>
            <a:ext cx="2802841" cy="2802841"/>
          </a:xfrm>
          <a:custGeom>
            <a:avLst/>
            <a:gdLst/>
            <a:ahLst/>
            <a:cxnLst/>
            <a:rect l="l" t="t" r="r" b="b"/>
            <a:pathLst>
              <a:path w="2802841" h="2802841">
                <a:moveTo>
                  <a:pt x="0" y="0"/>
                </a:moveTo>
                <a:lnTo>
                  <a:pt x="2802840" y="0"/>
                </a:lnTo>
                <a:lnTo>
                  <a:pt x="2802840" y="2802841"/>
                </a:lnTo>
                <a:lnTo>
                  <a:pt x="0" y="28028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 descr="image of a group of veterans. "/>
          <p:cNvSpPr/>
          <p:nvPr/>
        </p:nvSpPr>
        <p:spPr>
          <a:xfrm>
            <a:off x="3305094" y="3343951"/>
            <a:ext cx="3901362" cy="4555701"/>
          </a:xfrm>
          <a:custGeom>
            <a:avLst/>
            <a:gdLst/>
            <a:ahLst/>
            <a:cxnLst/>
            <a:rect l="l" t="t" r="r" b="b"/>
            <a:pathLst>
              <a:path w="3901362" h="4555701">
                <a:moveTo>
                  <a:pt x="0" y="0"/>
                </a:moveTo>
                <a:lnTo>
                  <a:pt x="3901362" y="0"/>
                </a:lnTo>
                <a:lnTo>
                  <a:pt x="3901362" y="4555701"/>
                </a:lnTo>
                <a:lnTo>
                  <a:pt x="0" y="45557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853" r="-8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 descr="group of professionals "/>
          <p:cNvSpPr/>
          <p:nvPr/>
        </p:nvSpPr>
        <p:spPr>
          <a:xfrm>
            <a:off x="9901811" y="339831"/>
            <a:ext cx="3337051" cy="3337051"/>
          </a:xfrm>
          <a:custGeom>
            <a:avLst/>
            <a:gdLst/>
            <a:ahLst/>
            <a:cxnLst/>
            <a:rect l="l" t="t" r="r" b="b"/>
            <a:pathLst>
              <a:path w="3337051" h="3337051">
                <a:moveTo>
                  <a:pt x="0" y="0"/>
                </a:moveTo>
                <a:lnTo>
                  <a:pt x="3337051" y="0"/>
                </a:lnTo>
                <a:lnTo>
                  <a:pt x="3337051" y="3337051"/>
                </a:lnTo>
                <a:lnTo>
                  <a:pt x="0" y="3337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 descr="group of professionals as mentors"/>
          <p:cNvSpPr/>
          <p:nvPr/>
        </p:nvSpPr>
        <p:spPr>
          <a:xfrm>
            <a:off x="7206456" y="1702200"/>
            <a:ext cx="3632510" cy="3632510"/>
          </a:xfrm>
          <a:custGeom>
            <a:avLst/>
            <a:gdLst/>
            <a:ahLst/>
            <a:cxnLst/>
            <a:rect l="l" t="t" r="r" b="b"/>
            <a:pathLst>
              <a:path w="3632510" h="3632510">
                <a:moveTo>
                  <a:pt x="0" y="0"/>
                </a:moveTo>
                <a:lnTo>
                  <a:pt x="3632510" y="0"/>
                </a:lnTo>
                <a:lnTo>
                  <a:pt x="3632510" y="3632510"/>
                </a:lnTo>
                <a:lnTo>
                  <a:pt x="0" y="3632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 rot="-672056">
            <a:off x="13049820" y="3652186"/>
            <a:ext cx="1491180" cy="104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04"/>
              </a:lnSpc>
            </a:pPr>
            <a:r>
              <a:rPr lang="en-US" sz="6074">
                <a:solidFill>
                  <a:srgbClr val="381752"/>
                </a:solidFill>
                <a:latin typeface="Bebas Neue"/>
                <a:ea typeface="Bebas Neue"/>
                <a:cs typeface="Bebas Neue"/>
                <a:sym typeface="Bebas Neue"/>
              </a:rPr>
              <a:t>erg</a:t>
            </a:r>
          </a:p>
        </p:txBody>
      </p:sp>
      <p:sp>
        <p:nvSpPr>
          <p:cNvPr id="11" name="TextBox 11"/>
          <p:cNvSpPr txBox="1"/>
          <p:nvPr/>
        </p:nvSpPr>
        <p:spPr>
          <a:xfrm rot="-599331">
            <a:off x="9373703" y="5656595"/>
            <a:ext cx="2453711" cy="1051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97"/>
              </a:lnSpc>
            </a:pPr>
            <a:r>
              <a:rPr lang="en-US" sz="6069" dirty="0">
                <a:solidFill>
                  <a:srgbClr val="381752"/>
                </a:solidFill>
                <a:latin typeface="Bebas Neue"/>
                <a:ea typeface="Bebas Neue"/>
                <a:cs typeface="Bebas Neue"/>
                <a:sym typeface="Bebas Neue"/>
              </a:rPr>
              <a:t>mentors</a:t>
            </a:r>
          </a:p>
        </p:txBody>
      </p:sp>
      <p:sp>
        <p:nvSpPr>
          <p:cNvPr id="12" name="TextBox 12"/>
          <p:cNvSpPr txBox="1"/>
          <p:nvPr/>
        </p:nvSpPr>
        <p:spPr>
          <a:xfrm rot="-837299">
            <a:off x="4559835" y="8124220"/>
            <a:ext cx="4795675" cy="1045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504"/>
              </a:lnSpc>
            </a:pPr>
            <a:r>
              <a:rPr lang="en-US" sz="6074" dirty="0">
                <a:solidFill>
                  <a:srgbClr val="381752"/>
                </a:solidFill>
                <a:latin typeface="Bebas Neue"/>
                <a:ea typeface="Bebas Neue"/>
                <a:cs typeface="Bebas Neue"/>
                <a:sym typeface="Bebas Neue"/>
              </a:rPr>
              <a:t>battle buddies</a:t>
            </a:r>
          </a:p>
        </p:txBody>
      </p:sp>
      <p:sp>
        <p:nvSpPr>
          <p:cNvPr id="13" name="TextBox 13"/>
          <p:cNvSpPr txBox="1"/>
          <p:nvPr/>
        </p:nvSpPr>
        <p:spPr>
          <a:xfrm rot="-667722">
            <a:off x="14076048" y="2361902"/>
            <a:ext cx="2222570" cy="696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6"/>
              </a:lnSpc>
            </a:pPr>
            <a:r>
              <a:rPr lang="en-US" sz="3961">
                <a:solidFill>
                  <a:srgbClr val="381752"/>
                </a:solidFill>
                <a:latin typeface="Bebas Neue"/>
                <a:ea typeface="Bebas Neue"/>
                <a:cs typeface="Bebas Neue"/>
                <a:sym typeface="Bebas Neue"/>
              </a:rPr>
              <a:t>community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502155" y="5263521"/>
            <a:ext cx="3265674" cy="2871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635"/>
              </a:lnSpc>
              <a:spcBef>
                <a:spcPct val="0"/>
              </a:spcBef>
            </a:pPr>
            <a:r>
              <a:rPr lang="en-US" sz="5453" b="1">
                <a:solidFill>
                  <a:srgbClr val="381752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Activating Stakeholders for Success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>
            <a:spLocks noGrp="1"/>
          </p:cNvSpPr>
          <p:nvPr>
            <p:ph type="title" idx="4294967295"/>
          </p:nvPr>
        </p:nvSpPr>
        <p:spPr>
          <a:xfrm>
            <a:off x="9004138" y="538746"/>
            <a:ext cx="6081557" cy="25857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>
                  <a:noFill/>
                </a:ln>
                <a:solidFill>
                  <a:srgbClr val="061E3A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Moving Beyond Lip Service</a:t>
            </a:r>
          </a:p>
        </p:txBody>
      </p:sp>
      <p:pic>
        <p:nvPicPr>
          <p:cNvPr id="5" name="Picture 5" descr="illustration of a young business woman"/>
          <p:cNvPicPr>
            <a:picLocks noChangeAspect="1"/>
          </p:cNvPicPr>
          <p:nvPr/>
        </p:nvPicPr>
        <p:blipFill>
          <a:blip r:embed="rId2"/>
          <a:srcRect l="39335" r="6758"/>
          <a:stretch>
            <a:fillRect/>
          </a:stretch>
        </p:blipFill>
        <p:spPr>
          <a:xfrm flipH="1">
            <a:off x="3530966" y="423080"/>
            <a:ext cx="4298346" cy="7973759"/>
          </a:xfrm>
          <a:prstGeom prst="rect">
            <a:avLst/>
          </a:prstGeom>
        </p:spPr>
      </p:pic>
      <p:pic>
        <p:nvPicPr>
          <p:cNvPr id="7" name="Picture 7" descr="illustration of a young female veteran"/>
          <p:cNvPicPr>
            <a:picLocks noChangeAspect="1"/>
          </p:cNvPicPr>
          <p:nvPr/>
        </p:nvPicPr>
        <p:blipFill>
          <a:blip r:embed="rId3"/>
          <a:srcRect l="23046" r="23046"/>
          <a:stretch>
            <a:fillRect/>
          </a:stretch>
        </p:blipFill>
        <p:spPr>
          <a:xfrm>
            <a:off x="140254" y="2143062"/>
            <a:ext cx="4298346" cy="797375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910429" y="3792506"/>
            <a:ext cx="7382066" cy="460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Concrete steps to move beyond superficial support.</a:t>
            </a: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061E3A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Establishing meaningful programs &amp; policies.</a:t>
            </a: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061E3A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Measuring impact &amp; continuous improvement.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999">
              <a:solidFill>
                <a:srgbClr val="061E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04138" y="3903562"/>
            <a:ext cx="520973" cy="481190"/>
          </a:xfrm>
          <a:custGeom>
            <a:avLst/>
            <a:gdLst/>
            <a:ahLst/>
            <a:cxnLst/>
            <a:rect l="l" t="t" r="r" b="b"/>
            <a:pathLst>
              <a:path w="520973" h="481190">
                <a:moveTo>
                  <a:pt x="0" y="0"/>
                </a:moveTo>
                <a:lnTo>
                  <a:pt x="520973" y="0"/>
                </a:lnTo>
                <a:lnTo>
                  <a:pt x="520973" y="481190"/>
                </a:lnTo>
                <a:lnTo>
                  <a:pt x="0" y="481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62530" y="5497827"/>
            <a:ext cx="520973" cy="481190"/>
          </a:xfrm>
          <a:custGeom>
            <a:avLst/>
            <a:gdLst/>
            <a:ahLst/>
            <a:cxnLst/>
            <a:rect l="l" t="t" r="r" b="b"/>
            <a:pathLst>
              <a:path w="520973" h="481190">
                <a:moveTo>
                  <a:pt x="0" y="0"/>
                </a:moveTo>
                <a:lnTo>
                  <a:pt x="520973" y="0"/>
                </a:lnTo>
                <a:lnTo>
                  <a:pt x="520973" y="481190"/>
                </a:lnTo>
                <a:lnTo>
                  <a:pt x="0" y="4811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62530" y="7092093"/>
            <a:ext cx="520973" cy="481190"/>
          </a:xfrm>
          <a:custGeom>
            <a:avLst/>
            <a:gdLst/>
            <a:ahLst/>
            <a:cxnLst/>
            <a:rect l="l" t="t" r="r" b="b"/>
            <a:pathLst>
              <a:path w="520973" h="481190">
                <a:moveTo>
                  <a:pt x="0" y="0"/>
                </a:moveTo>
                <a:lnTo>
                  <a:pt x="520973" y="0"/>
                </a:lnTo>
                <a:lnTo>
                  <a:pt x="520973" y="481189"/>
                </a:lnTo>
                <a:lnTo>
                  <a:pt x="0" y="4811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>
            <a:spLocks noGrp="1"/>
          </p:cNvSpPr>
          <p:nvPr>
            <p:ph type="title" idx="4294967295"/>
          </p:nvPr>
        </p:nvSpPr>
        <p:spPr>
          <a:xfrm>
            <a:off x="1028700" y="1553444"/>
            <a:ext cx="7358640" cy="96774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81752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Action Planning &amp; Wrap-Up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2618773"/>
            <a:ext cx="6274004" cy="573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Personalized Action Plans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4166164"/>
            <a:ext cx="8208569" cy="397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Floor is now open for questions &amp; final thoughts.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999" b="1">
              <a:solidFill>
                <a:srgbClr val="061E3A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Key takeaways:</a:t>
            </a:r>
          </a:p>
          <a:p>
            <a:pPr marL="518160" lvl="1" indent="-259080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Understanding the importance of self-identification.</a:t>
            </a:r>
          </a:p>
          <a:p>
            <a:pPr marL="518160" lvl="1" indent="-259080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Implementing actionable strategies.</a:t>
            </a:r>
          </a:p>
          <a:p>
            <a:pPr marL="518160" lvl="1" indent="-259080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Fostering a culture of authenticity and inclusion.</a:t>
            </a:r>
          </a:p>
          <a:p>
            <a:pPr marL="518160" lvl="1" indent="-259080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Consider the experience for all stakeholders in the process.</a:t>
            </a:r>
          </a:p>
        </p:txBody>
      </p:sp>
      <p:pic>
        <p:nvPicPr>
          <p:cNvPr id="11" name="Picture 11" descr="A male marine shaking hands with a young female professional"/>
          <p:cNvPicPr>
            <a:picLocks noChangeAspect="1"/>
          </p:cNvPicPr>
          <p:nvPr/>
        </p:nvPicPr>
        <p:blipFill>
          <a:blip r:embed="rId2"/>
          <a:srcRect t="22410" b="13304"/>
          <a:stretch>
            <a:fillRect/>
          </a:stretch>
        </p:blipFill>
        <p:spPr>
          <a:xfrm>
            <a:off x="8839200" y="-22860"/>
            <a:ext cx="9144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0" y="253041"/>
            <a:ext cx="8957296" cy="14668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80" normalizeH="0" baseline="0" noProof="0" dirty="0">
                <a:ln>
                  <a:noFill/>
                </a:ln>
                <a:solidFill>
                  <a:srgbClr val="381752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Supporting Your Mission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2733" y="1771650"/>
            <a:ext cx="8016179" cy="593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1999" spc="1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As you build the most military-effective talent program known to mankind, know that we have your back and take the word "partner" seriously.</a:t>
            </a:r>
          </a:p>
          <a:p>
            <a:pPr algn="l">
              <a:lnSpc>
                <a:spcPts val="2999"/>
              </a:lnSpc>
            </a:pPr>
            <a:endParaRPr lang="en-US" sz="1999" spc="19">
              <a:solidFill>
                <a:srgbClr val="061E3A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999"/>
              </a:lnSpc>
            </a:pPr>
            <a:r>
              <a:rPr lang="en-US" sz="1999" spc="1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We will provide you with exceptional tools and training, including this free Guide to “Hiring Veterans the Smart Way.” </a:t>
            </a:r>
          </a:p>
          <a:p>
            <a:pPr algn="l">
              <a:lnSpc>
                <a:spcPts val="2999"/>
              </a:lnSpc>
            </a:pPr>
            <a:endParaRPr lang="en-US" sz="1999" spc="19">
              <a:solidFill>
                <a:srgbClr val="061E3A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999"/>
              </a:lnSpc>
            </a:pPr>
            <a:r>
              <a:rPr lang="en-US" sz="1999" spc="1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This comprehensive guide is filled with valuable information on Federal Contractor requirements, military culture insights, and strategies for hiring and retaining veterans and military spouses.</a:t>
            </a:r>
          </a:p>
          <a:p>
            <a:pPr algn="l">
              <a:lnSpc>
                <a:spcPts val="2999"/>
              </a:lnSpc>
            </a:pPr>
            <a:endParaRPr lang="en-US" sz="1999" spc="19">
              <a:solidFill>
                <a:srgbClr val="061E3A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999"/>
              </a:lnSpc>
            </a:pPr>
            <a:r>
              <a:rPr lang="en-US" sz="1999" spc="1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Enjoy! And don’t forget to share with your battle-buddies building this program with you.</a:t>
            </a:r>
          </a:p>
          <a:p>
            <a:pPr algn="l">
              <a:lnSpc>
                <a:spcPts val="2999"/>
              </a:lnSpc>
            </a:pPr>
            <a:endParaRPr lang="en-US" sz="1999" spc="19">
              <a:solidFill>
                <a:srgbClr val="061E3A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999"/>
              </a:lnSpc>
            </a:pPr>
            <a:r>
              <a:rPr lang="en-US" sz="1999" spc="19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It takes a village!</a:t>
            </a: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1999" spc="19">
              <a:solidFill>
                <a:srgbClr val="061E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Freeform 5" descr="BufferSprings logo: Purple circle with a B inside of it the left part of B is a spring. There is a tagline at the bottom: Empowering Companies. Elevating Veterans."/>
          <p:cNvSpPr/>
          <p:nvPr/>
        </p:nvSpPr>
        <p:spPr>
          <a:xfrm>
            <a:off x="2971800" y="6438900"/>
            <a:ext cx="3369131" cy="3480227"/>
          </a:xfrm>
          <a:custGeom>
            <a:avLst/>
            <a:gdLst/>
            <a:ahLst/>
            <a:cxnLst/>
            <a:rect l="l" t="t" r="r" b="b"/>
            <a:pathLst>
              <a:path w="2945816" h="2945816">
                <a:moveTo>
                  <a:pt x="0" y="0"/>
                </a:moveTo>
                <a:lnTo>
                  <a:pt x="2945816" y="0"/>
                </a:lnTo>
                <a:lnTo>
                  <a:pt x="2945816" y="2945816"/>
                </a:lnTo>
                <a:lnTo>
                  <a:pt x="0" y="29458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 descr="A link and code to download a free guide to help hire and retain veterans and individuals with disabilities. ">
            <a:hlinkClick r:id="rId3" tooltip="https://hubs.ly/Q02wQznB0"/>
          </p:cNvPr>
          <p:cNvSpPr/>
          <p:nvPr/>
        </p:nvSpPr>
        <p:spPr>
          <a:xfrm>
            <a:off x="14916612" y="9099245"/>
            <a:ext cx="3075745" cy="1068821"/>
          </a:xfrm>
          <a:custGeom>
            <a:avLst/>
            <a:gdLst/>
            <a:ahLst/>
            <a:cxnLst/>
            <a:rect l="l" t="t" r="r" b="b"/>
            <a:pathLst>
              <a:path w="3075745" h="1068821">
                <a:moveTo>
                  <a:pt x="0" y="0"/>
                </a:moveTo>
                <a:lnTo>
                  <a:pt x="3075746" y="0"/>
                </a:lnTo>
                <a:lnTo>
                  <a:pt x="3075746" y="1068821"/>
                </a:lnTo>
                <a:lnTo>
                  <a:pt x="0" y="10688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Image of BufferSprings &quot;Hiring Veterans The Smart Way - Creating 'Military- Effective' Talent &amp; Compliance Programs for the Modern Workforce&quot;"/>
          <p:cNvSpPr/>
          <p:nvPr/>
        </p:nvSpPr>
        <p:spPr>
          <a:xfrm rot="494127">
            <a:off x="8326278" y="-860711"/>
            <a:ext cx="7973288" cy="11533079"/>
          </a:xfrm>
          <a:custGeom>
            <a:avLst/>
            <a:gdLst/>
            <a:ahLst/>
            <a:cxnLst/>
            <a:rect l="l" t="t" r="r" b="b"/>
            <a:pathLst>
              <a:path w="7973288" h="11533079">
                <a:moveTo>
                  <a:pt x="0" y="0"/>
                </a:moveTo>
                <a:lnTo>
                  <a:pt x="7973288" y="0"/>
                </a:lnTo>
                <a:lnTo>
                  <a:pt x="7973288" y="11533079"/>
                </a:lnTo>
                <a:lnTo>
                  <a:pt x="0" y="115330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QR Code to download the guide"/>
          <p:cNvSpPr/>
          <p:nvPr/>
        </p:nvSpPr>
        <p:spPr>
          <a:xfrm>
            <a:off x="14884768" y="5143500"/>
            <a:ext cx="3139434" cy="3767321"/>
          </a:xfrm>
          <a:custGeom>
            <a:avLst/>
            <a:gdLst/>
            <a:ahLst/>
            <a:cxnLst/>
            <a:rect l="l" t="t" r="r" b="b"/>
            <a:pathLst>
              <a:path w="3139434" h="3767321">
                <a:moveTo>
                  <a:pt x="0" y="0"/>
                </a:moveTo>
                <a:lnTo>
                  <a:pt x="3139434" y="0"/>
                </a:lnTo>
                <a:lnTo>
                  <a:pt x="3139434" y="3767321"/>
                </a:lnTo>
                <a:lnTo>
                  <a:pt x="0" y="37673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17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1"/>
          <p:cNvSpPr txBox="1">
            <a:spLocks noGrp="1"/>
          </p:cNvSpPr>
          <p:nvPr>
            <p:ph type="title" idx="4294967295"/>
          </p:nvPr>
        </p:nvSpPr>
        <p:spPr>
          <a:xfrm>
            <a:off x="301369" y="707485"/>
            <a:ext cx="18211885" cy="12510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 Bold"/>
                <a:ea typeface="Bebas Neue Bold"/>
                <a:cs typeface="Bebas Neue Bold"/>
                <a:sym typeface="Bebas Neue Bold"/>
              </a:rPr>
              <a:t>Who is rob and why is he here?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1369" y="1971887"/>
            <a:ext cx="16372889" cy="637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91"/>
              </a:lnSpc>
            </a:pPr>
            <a:r>
              <a:rPr lang="en-US" sz="377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Eradicate underemployment within the military-connected community</a:t>
            </a:r>
          </a:p>
        </p:txBody>
      </p:sp>
      <p:grpSp>
        <p:nvGrpSpPr>
          <p:cNvPr id="18" name="Group 18" descr="Rob Arndt headshot. Rob is a white male with short brown hair. He's smiling with his head tilt to his left. "/>
          <p:cNvGrpSpPr>
            <a:grpSpLocks noChangeAspect="1"/>
          </p:cNvGrpSpPr>
          <p:nvPr/>
        </p:nvGrpSpPr>
        <p:grpSpPr>
          <a:xfrm>
            <a:off x="4300792" y="4281761"/>
            <a:ext cx="3027769" cy="3027757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00792" y="4295234"/>
            <a:ext cx="3133852" cy="3145649"/>
          </a:xfrm>
          <a:custGeom>
            <a:avLst/>
            <a:gdLst/>
            <a:ahLst/>
            <a:cxnLst/>
            <a:rect l="l" t="t" r="r" b="b"/>
            <a:pathLst>
              <a:path w="3133852" h="3145649">
                <a:moveTo>
                  <a:pt x="0" y="0"/>
                </a:moveTo>
                <a:lnTo>
                  <a:pt x="3133852" y="0"/>
                </a:lnTo>
                <a:lnTo>
                  <a:pt x="3133852" y="3145649"/>
                </a:lnTo>
                <a:lnTo>
                  <a:pt x="0" y="3145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E8D8AB-9E1E-9D68-C1D4-280B621B6621}"/>
              </a:ext>
            </a:extLst>
          </p:cNvPr>
          <p:cNvSpPr txBox="1"/>
          <p:nvPr/>
        </p:nvSpPr>
        <p:spPr>
          <a:xfrm>
            <a:off x="8641079" y="4312920"/>
            <a:ext cx="591312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Rob Arndt</a:t>
            </a:r>
          </a:p>
          <a:p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Founder &amp; CEO</a:t>
            </a:r>
          </a:p>
          <a:p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Marine Veteran</a:t>
            </a:r>
          </a:p>
          <a:p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Rob@BufferSprings.com</a:t>
            </a:r>
          </a:p>
          <a:p>
            <a:endParaRPr lang="en-US" dirty="0"/>
          </a:p>
        </p:txBody>
      </p:sp>
      <p:sp>
        <p:nvSpPr>
          <p:cNvPr id="26" name="TextBox 26"/>
          <p:cNvSpPr txBox="1"/>
          <p:nvPr/>
        </p:nvSpPr>
        <p:spPr>
          <a:xfrm>
            <a:off x="301369" y="8837762"/>
            <a:ext cx="1168989" cy="273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9"/>
              </a:lnSpc>
            </a:pPr>
            <a:r>
              <a:rPr lang="en-US" sz="1614" b="1" spc="129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by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01369" y="9081025"/>
            <a:ext cx="1168989" cy="273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9"/>
              </a:lnSpc>
            </a:pPr>
            <a:r>
              <a:rPr lang="en-US" sz="1614" b="1" spc="129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for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01369" y="9324289"/>
            <a:ext cx="1168989" cy="273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9"/>
              </a:lnSpc>
            </a:pPr>
            <a:r>
              <a:rPr lang="en-US" sz="1614" b="1" spc="129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with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25920" y="8533831"/>
            <a:ext cx="4305950" cy="1367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67"/>
              </a:lnSpc>
            </a:pPr>
            <a:r>
              <a:rPr lang="en-US" sz="8245" spc="486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veterans</a:t>
            </a:r>
          </a:p>
        </p:txBody>
      </p:sp>
      <p:sp>
        <p:nvSpPr>
          <p:cNvPr id="12" name="Freeform 12" descr="BufferSprings logo: Purple circle with a B inside of it the left part of B is a spring."/>
          <p:cNvSpPr/>
          <p:nvPr/>
        </p:nvSpPr>
        <p:spPr>
          <a:xfrm>
            <a:off x="11576723" y="7344480"/>
            <a:ext cx="2859364" cy="2859364"/>
          </a:xfrm>
          <a:custGeom>
            <a:avLst/>
            <a:gdLst/>
            <a:ahLst/>
            <a:cxnLst/>
            <a:rect l="l" t="t" r="r" b="b"/>
            <a:pathLst>
              <a:path w="2859364" h="2859364">
                <a:moveTo>
                  <a:pt x="0" y="0"/>
                </a:moveTo>
                <a:lnTo>
                  <a:pt x="2859365" y="0"/>
                </a:lnTo>
                <a:lnTo>
                  <a:pt x="2859365" y="2859364"/>
                </a:lnTo>
                <a:lnTo>
                  <a:pt x="0" y="28593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8" descr="two downward chevron arrows">
            <a:extLst>
              <a:ext uri="{FF2B5EF4-FFF2-40B4-BE49-F238E27FC236}">
                <a16:creationId xmlns:a16="http://schemas.microsoft.com/office/drawing/2014/main" id="{43D6EF90-8C61-639E-80B0-DB7FE6EE5757}"/>
              </a:ext>
            </a:extLst>
          </p:cNvPr>
          <p:cNvSpPr/>
          <p:nvPr/>
        </p:nvSpPr>
        <p:spPr>
          <a:xfrm rot="10800000">
            <a:off x="1387000" y="8717879"/>
            <a:ext cx="1291799" cy="1148086"/>
          </a:xfrm>
          <a:custGeom>
            <a:avLst/>
            <a:gdLst/>
            <a:ahLst/>
            <a:cxnLst/>
            <a:rect l="l" t="t" r="r" b="b"/>
            <a:pathLst>
              <a:path w="1722399" h="1530782">
                <a:moveTo>
                  <a:pt x="0" y="0"/>
                </a:moveTo>
                <a:lnTo>
                  <a:pt x="1722399" y="0"/>
                </a:lnTo>
                <a:lnTo>
                  <a:pt x="1722399" y="1530782"/>
                </a:lnTo>
                <a:lnTo>
                  <a:pt x="0" y="15307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3877408" y="9549735"/>
            <a:ext cx="2874107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>
                    <a:alpha val="75686"/>
                  </a:srgbClr>
                </a:solidFill>
                <a:latin typeface="Roboto"/>
                <a:ea typeface="Roboto"/>
                <a:cs typeface="Roboto"/>
                <a:sym typeface="Roboto"/>
              </a:rPr>
              <a:t>is proud to be a</a:t>
            </a:r>
          </a:p>
        </p:txBody>
      </p:sp>
      <p:sp>
        <p:nvSpPr>
          <p:cNvPr id="11" name="Freeform 11" descr="Service Disabled Veteran Owned Small Business (SDVOSB) seal."/>
          <p:cNvSpPr/>
          <p:nvPr/>
        </p:nvSpPr>
        <p:spPr>
          <a:xfrm>
            <a:off x="15840220" y="7785763"/>
            <a:ext cx="2207044" cy="2080202"/>
          </a:xfrm>
          <a:custGeom>
            <a:avLst/>
            <a:gdLst/>
            <a:ahLst/>
            <a:cxnLst/>
            <a:rect l="l" t="t" r="r" b="b"/>
            <a:pathLst>
              <a:path w="2207044" h="2080202">
                <a:moveTo>
                  <a:pt x="0" y="0"/>
                </a:moveTo>
                <a:lnTo>
                  <a:pt x="2207043" y="0"/>
                </a:lnTo>
                <a:lnTo>
                  <a:pt x="2207043" y="2080202"/>
                </a:lnTo>
                <a:lnTo>
                  <a:pt x="0" y="20802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17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 descr="Image that reads &quot;Thank you&quot; in cursive. "/>
          <p:cNvSpPr/>
          <p:nvPr/>
        </p:nvSpPr>
        <p:spPr>
          <a:xfrm rot="-1284707">
            <a:off x="1075539" y="628461"/>
            <a:ext cx="2331694" cy="1926612"/>
          </a:xfrm>
          <a:custGeom>
            <a:avLst/>
            <a:gdLst/>
            <a:ahLst/>
            <a:cxnLst/>
            <a:rect l="l" t="t" r="r" b="b"/>
            <a:pathLst>
              <a:path w="2331694" h="1926612">
                <a:moveTo>
                  <a:pt x="0" y="0"/>
                </a:moveTo>
                <a:lnTo>
                  <a:pt x="2331694" y="0"/>
                </a:lnTo>
                <a:lnTo>
                  <a:pt x="2331694" y="1926611"/>
                </a:lnTo>
                <a:lnTo>
                  <a:pt x="0" y="19266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0" y="998028"/>
            <a:ext cx="18211885" cy="2010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39"/>
              </a:lnSpc>
            </a:pPr>
            <a:r>
              <a:rPr lang="en-US" sz="11599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for marching with us!! </a:t>
            </a:r>
          </a:p>
        </p:txBody>
      </p:sp>
      <p:sp>
        <p:nvSpPr>
          <p:cNvPr id="20" name="TextBox 20"/>
          <p:cNvSpPr txBox="1">
            <a:spLocks noGrp="1"/>
          </p:cNvSpPr>
          <p:nvPr>
            <p:ph type="title" idx="4294967295"/>
          </p:nvPr>
        </p:nvSpPr>
        <p:spPr>
          <a:xfrm>
            <a:off x="3203603" y="2967752"/>
            <a:ext cx="11804679" cy="6374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2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7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Together we can make systemic &amp; lasting change</a:t>
            </a:r>
          </a:p>
        </p:txBody>
      </p:sp>
      <p:sp>
        <p:nvSpPr>
          <p:cNvPr id="26" name="Freeform 26" descr="Rob Arndt headshot. Rob is a white male in his 40s with short brown hair"/>
          <p:cNvSpPr/>
          <p:nvPr/>
        </p:nvSpPr>
        <p:spPr>
          <a:xfrm>
            <a:off x="4314838" y="4295234"/>
            <a:ext cx="3027769" cy="3027757"/>
          </a:xfrm>
          <a:custGeom>
            <a:avLst/>
            <a:gdLst/>
            <a:ahLst/>
            <a:cxnLst/>
            <a:rect l="l" t="t" r="r" b="b"/>
            <a:pathLst>
              <a:path w="6350000" h="6349974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7695314" y="4289381"/>
            <a:ext cx="5217377" cy="248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7"/>
              </a:lnSpc>
            </a:pPr>
            <a:r>
              <a:rPr lang="en-US" sz="3584" spc="537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ROB ARNDT</a:t>
            </a:r>
          </a:p>
          <a:p>
            <a:pPr algn="l">
              <a:lnSpc>
                <a:spcPts val="4887"/>
              </a:lnSpc>
            </a:pPr>
            <a:r>
              <a:rPr lang="en-US" sz="3600" spc="32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Founder &amp; CEO</a:t>
            </a:r>
          </a:p>
          <a:p>
            <a:pPr algn="l">
              <a:lnSpc>
                <a:spcPts val="4887"/>
              </a:lnSpc>
            </a:pPr>
            <a:r>
              <a:rPr lang="en-US" sz="3600" spc="32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Marine Corps Veteran</a:t>
            </a:r>
          </a:p>
          <a:p>
            <a:pPr algn="l">
              <a:lnSpc>
                <a:spcPts val="4887"/>
              </a:lnSpc>
            </a:pPr>
            <a:r>
              <a:rPr lang="en-US" sz="3600" b="1" spc="32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Rob@BufferSprings.com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01369" y="8837762"/>
            <a:ext cx="1168989" cy="273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9"/>
              </a:lnSpc>
            </a:pPr>
            <a:r>
              <a:rPr lang="en-US" sz="1614" b="1" spc="129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by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01369" y="9081025"/>
            <a:ext cx="1168989" cy="273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9"/>
              </a:lnSpc>
            </a:pPr>
            <a:r>
              <a:rPr lang="en-US" sz="1614" b="1" spc="129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for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1369" y="9324289"/>
            <a:ext cx="1168989" cy="273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9"/>
              </a:lnSpc>
            </a:pPr>
            <a:r>
              <a:rPr lang="en-US" sz="1614" b="1" spc="129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with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9200" y="8533831"/>
            <a:ext cx="7383886" cy="136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67"/>
              </a:lnSpc>
            </a:pPr>
            <a:r>
              <a:rPr lang="en-US" sz="8245" spc="486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veterans</a:t>
            </a:r>
          </a:p>
        </p:txBody>
      </p:sp>
      <p:sp>
        <p:nvSpPr>
          <p:cNvPr id="2" name="Freeform 8" descr="two downward chevron arrows">
            <a:extLst>
              <a:ext uri="{FF2B5EF4-FFF2-40B4-BE49-F238E27FC236}">
                <a16:creationId xmlns:a16="http://schemas.microsoft.com/office/drawing/2014/main" id="{0C82B952-F4AE-EE43-19B1-15A947D8F978}"/>
              </a:ext>
            </a:extLst>
          </p:cNvPr>
          <p:cNvSpPr/>
          <p:nvPr/>
        </p:nvSpPr>
        <p:spPr>
          <a:xfrm rot="10800000">
            <a:off x="1504406" y="8840008"/>
            <a:ext cx="1291799" cy="1148086"/>
          </a:xfrm>
          <a:custGeom>
            <a:avLst/>
            <a:gdLst/>
            <a:ahLst/>
            <a:cxnLst/>
            <a:rect l="l" t="t" r="r" b="b"/>
            <a:pathLst>
              <a:path w="1722399" h="1530782">
                <a:moveTo>
                  <a:pt x="0" y="0"/>
                </a:moveTo>
                <a:lnTo>
                  <a:pt x="1722399" y="0"/>
                </a:lnTo>
                <a:lnTo>
                  <a:pt x="1722399" y="1530782"/>
                </a:lnTo>
                <a:lnTo>
                  <a:pt x="0" y="1530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 descr="BufferSprings logo: Purple circle with a B inside of it the left part of B is a spring."/>
          <p:cNvSpPr/>
          <p:nvPr/>
        </p:nvSpPr>
        <p:spPr>
          <a:xfrm>
            <a:off x="11576723" y="7344480"/>
            <a:ext cx="2859364" cy="2859364"/>
          </a:xfrm>
          <a:custGeom>
            <a:avLst/>
            <a:gdLst/>
            <a:ahLst/>
            <a:cxnLst/>
            <a:rect l="l" t="t" r="r" b="b"/>
            <a:pathLst>
              <a:path w="2859364" h="2859364">
                <a:moveTo>
                  <a:pt x="0" y="0"/>
                </a:moveTo>
                <a:lnTo>
                  <a:pt x="2859365" y="0"/>
                </a:lnTo>
                <a:lnTo>
                  <a:pt x="2859365" y="2859364"/>
                </a:lnTo>
                <a:lnTo>
                  <a:pt x="0" y="28593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3877408" y="9549735"/>
            <a:ext cx="2874107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>
                    <a:alpha val="75686"/>
                  </a:srgbClr>
                </a:solidFill>
                <a:latin typeface="Roboto"/>
                <a:ea typeface="Roboto"/>
                <a:cs typeface="Roboto"/>
                <a:sym typeface="Roboto"/>
              </a:rPr>
              <a:t>is proud to be a</a:t>
            </a:r>
          </a:p>
        </p:txBody>
      </p:sp>
      <p:sp>
        <p:nvSpPr>
          <p:cNvPr id="13" name="Freeform 13" descr="Service Disabled Veteran Owned Small Business (SDVOSB) seal. "/>
          <p:cNvSpPr/>
          <p:nvPr/>
        </p:nvSpPr>
        <p:spPr>
          <a:xfrm>
            <a:off x="15840220" y="7785763"/>
            <a:ext cx="2207044" cy="2080202"/>
          </a:xfrm>
          <a:custGeom>
            <a:avLst/>
            <a:gdLst/>
            <a:ahLst/>
            <a:cxnLst/>
            <a:rect l="l" t="t" r="r" b="b"/>
            <a:pathLst>
              <a:path w="2207044" h="2080202">
                <a:moveTo>
                  <a:pt x="0" y="0"/>
                </a:moveTo>
                <a:lnTo>
                  <a:pt x="2207043" y="0"/>
                </a:lnTo>
                <a:lnTo>
                  <a:pt x="2207043" y="2080202"/>
                </a:lnTo>
                <a:lnTo>
                  <a:pt x="0" y="20802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17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9"/>
          <p:cNvSpPr txBox="1">
            <a:spLocks noGrp="1"/>
          </p:cNvSpPr>
          <p:nvPr>
            <p:ph type="title" idx="4294967295"/>
          </p:nvPr>
        </p:nvSpPr>
        <p:spPr>
          <a:xfrm>
            <a:off x="374111" y="631245"/>
            <a:ext cx="7933503" cy="139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 Bold"/>
                <a:ea typeface="Bebas Neue Bold"/>
                <a:cs typeface="Bebas Neue Bold"/>
                <a:sym typeface="Bebas Neue Bold"/>
              </a:rPr>
              <a:t>Who is                  ?</a:t>
            </a:r>
          </a:p>
        </p:txBody>
      </p:sp>
      <p:sp>
        <p:nvSpPr>
          <p:cNvPr id="20" name="Freeform 20" descr="BufferSprings logo: Purple circle with a B inside of it the left part of B is a spring."/>
          <p:cNvSpPr/>
          <p:nvPr/>
        </p:nvSpPr>
        <p:spPr>
          <a:xfrm>
            <a:off x="2400921" y="70179"/>
            <a:ext cx="3015921" cy="3015921"/>
          </a:xfrm>
          <a:custGeom>
            <a:avLst/>
            <a:gdLst/>
            <a:ahLst/>
            <a:cxnLst/>
            <a:rect l="l" t="t" r="r" b="b"/>
            <a:pathLst>
              <a:path w="3015921" h="3015921">
                <a:moveTo>
                  <a:pt x="0" y="0"/>
                </a:moveTo>
                <a:lnTo>
                  <a:pt x="3015921" y="0"/>
                </a:lnTo>
                <a:lnTo>
                  <a:pt x="3015921" y="3015921"/>
                </a:lnTo>
                <a:lnTo>
                  <a:pt x="0" y="3015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71797" y="3278263"/>
            <a:ext cx="8221988" cy="4187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At BufferSprings, we are dedicated to eradicating underemployment within the military-connected community. We partner with smart employers to help them become “Military-Effective” organizations, ensuring all hands are on deck for success. </a:t>
            </a:r>
          </a:p>
          <a:p>
            <a:pPr algn="l">
              <a:lnSpc>
                <a:spcPts val="3359"/>
              </a:lnSpc>
            </a:pPr>
            <a:endParaRPr lang="en-US" sz="2399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 a strategic partner, we develop competitive and VEVRAA-compliant talent programs, aimed at building a robust military-connected community within your organization and enhancing your employer brand.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9052" y="8918476"/>
            <a:ext cx="1086395" cy="265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 spc="12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by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9052" y="9144552"/>
            <a:ext cx="1086395" cy="265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 spc="12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for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9052" y="9370627"/>
            <a:ext cx="1086395" cy="265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 spc="12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with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45432" y="8677372"/>
            <a:ext cx="6862182" cy="1260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2"/>
              </a:lnSpc>
            </a:pPr>
            <a:r>
              <a:rPr lang="en-US" sz="7663" spc="452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veterans</a:t>
            </a:r>
          </a:p>
        </p:txBody>
      </p:sp>
      <p:sp>
        <p:nvSpPr>
          <p:cNvPr id="2" name="Freeform 8" descr="two downward chevron arrows">
            <a:extLst>
              <a:ext uri="{FF2B5EF4-FFF2-40B4-BE49-F238E27FC236}">
                <a16:creationId xmlns:a16="http://schemas.microsoft.com/office/drawing/2014/main" id="{0C4F8A78-1F66-7EB1-DF80-096DDF53A3B6}"/>
              </a:ext>
            </a:extLst>
          </p:cNvPr>
          <p:cNvSpPr/>
          <p:nvPr/>
        </p:nvSpPr>
        <p:spPr>
          <a:xfrm rot="10800000">
            <a:off x="1675447" y="8733399"/>
            <a:ext cx="1291799" cy="1148086"/>
          </a:xfrm>
          <a:custGeom>
            <a:avLst/>
            <a:gdLst/>
            <a:ahLst/>
            <a:cxnLst/>
            <a:rect l="l" t="t" r="r" b="b"/>
            <a:pathLst>
              <a:path w="1722399" h="1530782">
                <a:moveTo>
                  <a:pt x="0" y="0"/>
                </a:moveTo>
                <a:lnTo>
                  <a:pt x="1722399" y="0"/>
                </a:lnTo>
                <a:lnTo>
                  <a:pt x="1722399" y="1530782"/>
                </a:lnTo>
                <a:lnTo>
                  <a:pt x="0" y="15307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 descr="Service Disabled Veteran Owned Small Business (SDVOSB) seal. "/>
          <p:cNvSpPr/>
          <p:nvPr/>
        </p:nvSpPr>
        <p:spPr>
          <a:xfrm>
            <a:off x="7352064" y="8822266"/>
            <a:ext cx="1341721" cy="1264611"/>
          </a:xfrm>
          <a:custGeom>
            <a:avLst/>
            <a:gdLst/>
            <a:ahLst/>
            <a:cxnLst/>
            <a:rect l="l" t="t" r="r" b="b"/>
            <a:pathLst>
              <a:path w="1341721" h="1264611">
                <a:moveTo>
                  <a:pt x="0" y="0"/>
                </a:moveTo>
                <a:lnTo>
                  <a:pt x="1341721" y="0"/>
                </a:lnTo>
                <a:lnTo>
                  <a:pt x="1341721" y="1264611"/>
                </a:lnTo>
                <a:lnTo>
                  <a:pt x="0" y="12646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 descr="Purple background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9151378" y="708500"/>
            <a:ext cx="8580777" cy="9033468"/>
            <a:chOff x="0" y="0"/>
            <a:chExt cx="16197055" cy="170515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197055" cy="17051553"/>
            </a:xfrm>
            <a:custGeom>
              <a:avLst/>
              <a:gdLst/>
              <a:ahLst/>
              <a:cxnLst/>
              <a:rect l="l" t="t" r="r" b="b"/>
              <a:pathLst>
                <a:path w="16197055" h="17051553">
                  <a:moveTo>
                    <a:pt x="0" y="0"/>
                  </a:moveTo>
                  <a:lnTo>
                    <a:pt x="16197055" y="0"/>
                  </a:lnTo>
                  <a:lnTo>
                    <a:pt x="16197055" y="17051553"/>
                  </a:lnTo>
                  <a:lnTo>
                    <a:pt x="0" y="17051553"/>
                  </a:lnTo>
                  <a:close/>
                </a:path>
              </a:pathLst>
            </a:custGeom>
            <a:solidFill>
              <a:srgbClr val="BDB5D5">
                <a:alpha val="6666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441888" y="874582"/>
            <a:ext cx="8286218" cy="1401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2400" b="1" u="sng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Tailored Plans</a:t>
            </a:r>
          </a:p>
          <a:p>
            <a:pPr marL="431801" lvl="1" indent="-215900" algn="l">
              <a:lnSpc>
                <a:spcPts val="2660"/>
              </a:lnSpc>
              <a:buFont typeface="Arial"/>
              <a:buChar char="•"/>
            </a:pPr>
            <a:r>
              <a:rPr lang="en-US" sz="20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Develop customized affirmative action plans for protected veterans</a:t>
            </a:r>
          </a:p>
          <a:p>
            <a:pPr algn="l">
              <a:lnSpc>
                <a:spcPts val="2660"/>
              </a:lnSpc>
            </a:pPr>
            <a:endParaRPr lang="en-US" sz="2000">
              <a:solidFill>
                <a:srgbClr val="061E3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31801" lvl="1" indent="-215900" algn="l">
              <a:lnSpc>
                <a:spcPts val="2660"/>
              </a:lnSpc>
              <a:buFont typeface="Arial"/>
              <a:buChar char="•"/>
            </a:pPr>
            <a:r>
              <a:rPr lang="en-US" sz="20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Ensure compliance &amp; maintain thorough record-keeping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41888" y="2367611"/>
            <a:ext cx="7715788" cy="206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2400" b="1" u="sng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Customized Training</a:t>
            </a:r>
          </a:p>
          <a:p>
            <a:pPr marL="431801" lvl="1" indent="-215900" algn="l">
              <a:lnSpc>
                <a:spcPts val="2660"/>
              </a:lnSpc>
              <a:buFont typeface="Arial"/>
              <a:buChar char="•"/>
            </a:pPr>
            <a:r>
              <a:rPr lang="en-US" sz="20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Provide comprehensive VEVRAA &amp; Section 503 compliance training</a:t>
            </a:r>
          </a:p>
          <a:p>
            <a:pPr algn="l">
              <a:lnSpc>
                <a:spcPts val="2660"/>
              </a:lnSpc>
            </a:pPr>
            <a:endParaRPr lang="en-US" sz="2000">
              <a:solidFill>
                <a:srgbClr val="061E3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31801" lvl="1" indent="-215900" algn="l">
              <a:lnSpc>
                <a:spcPts val="2660"/>
              </a:lnSpc>
              <a:buFont typeface="Arial"/>
              <a:buChar char="•"/>
            </a:pPr>
            <a:r>
              <a:rPr lang="en-US" sz="20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Foster a deep understanding of equal employment opportunities within your team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41888" y="4632165"/>
            <a:ext cx="8899450" cy="1401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2400" b="1" u="sng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Strategic Outreach</a:t>
            </a:r>
          </a:p>
          <a:p>
            <a:pPr marL="431801" lvl="1" indent="-215900" algn="l">
              <a:lnSpc>
                <a:spcPts val="2660"/>
              </a:lnSpc>
              <a:buFont typeface="Arial"/>
              <a:buChar char="•"/>
            </a:pPr>
            <a:r>
              <a:rPr lang="en-US" sz="20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Attract top-tier protected veterans</a:t>
            </a:r>
          </a:p>
          <a:p>
            <a:pPr algn="l">
              <a:lnSpc>
                <a:spcPts val="2660"/>
              </a:lnSpc>
            </a:pPr>
            <a:endParaRPr lang="en-US" sz="2000">
              <a:solidFill>
                <a:srgbClr val="061E3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31801" lvl="1" indent="-215900" algn="l">
              <a:lnSpc>
                <a:spcPts val="2660"/>
              </a:lnSpc>
              <a:buFont typeface="Arial"/>
              <a:buChar char="•"/>
            </a:pPr>
            <a:r>
              <a:rPr lang="en-US" sz="20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Utilize diverse recruitment sources &amp; veteran associations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41888" y="6339506"/>
            <a:ext cx="8655244" cy="1401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2400" b="1" u="sng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Benchmark Setting</a:t>
            </a:r>
          </a:p>
          <a:p>
            <a:pPr marL="431801" lvl="1" indent="-215900" algn="l">
              <a:lnSpc>
                <a:spcPts val="2660"/>
              </a:lnSpc>
              <a:buFont typeface="Arial"/>
              <a:buChar char="•"/>
            </a:pPr>
            <a:r>
              <a:rPr lang="en-US" sz="20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Help partners exceed industry standards for hiring &amp; inclusion</a:t>
            </a:r>
          </a:p>
          <a:p>
            <a:pPr algn="l">
              <a:lnSpc>
                <a:spcPts val="2660"/>
              </a:lnSpc>
            </a:pPr>
            <a:endParaRPr lang="en-US" sz="2000">
              <a:solidFill>
                <a:srgbClr val="061E3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31801" lvl="1" indent="-215900" algn="l">
              <a:lnSpc>
                <a:spcPts val="2660"/>
              </a:lnSpc>
              <a:buFont typeface="Arial"/>
              <a:buChar char="•"/>
            </a:pPr>
            <a:r>
              <a:rPr lang="en-US" sz="20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Establish new benchmarks for success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41888" y="8120523"/>
            <a:ext cx="8295650" cy="1401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2400" b="1" u="sng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Data-Driven Decisions</a:t>
            </a:r>
          </a:p>
          <a:p>
            <a:pPr marL="431801" lvl="1" indent="-215900" algn="l">
              <a:lnSpc>
                <a:spcPts val="2660"/>
              </a:lnSpc>
              <a:buFont typeface="Arial"/>
              <a:buChar char="•"/>
            </a:pPr>
            <a:r>
              <a:rPr lang="en-US" sz="20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Leverage data analytics to inform &amp;enhance strategies</a:t>
            </a:r>
          </a:p>
          <a:p>
            <a:pPr algn="l">
              <a:lnSpc>
                <a:spcPts val="2660"/>
              </a:lnSpc>
            </a:pPr>
            <a:endParaRPr lang="en-US" sz="2000">
              <a:solidFill>
                <a:srgbClr val="061E3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31801" lvl="1" indent="-215900" algn="l">
              <a:lnSpc>
                <a:spcPts val="2660"/>
              </a:lnSpc>
              <a:buFont typeface="Arial"/>
              <a:buChar char="•"/>
            </a:pPr>
            <a:r>
              <a:rPr lang="en-US" sz="20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Continuously refine &amp; optimize recruitment &amp; retention efforts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 hidden="1"/>
          <p:cNvSpPr txBox="1">
            <a:spLocks noGrp="1"/>
          </p:cNvSpPr>
          <p:nvPr>
            <p:ph type="title" idx="4294967295"/>
          </p:nvPr>
        </p:nvSpPr>
        <p:spPr>
          <a:xfrm>
            <a:off x="7076696" y="-821483"/>
            <a:ext cx="9525000" cy="28982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3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29" b="0" i="0" u="none" strike="noStrike" kern="1200" cap="none" spc="0" normalizeH="0" baseline="0" noProof="0" dirty="0">
                <a:ln>
                  <a:noFill/>
                </a:ln>
                <a:solidFill>
                  <a:srgbClr val="381752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who owns a pair of Crocs? </a:t>
            </a:r>
          </a:p>
        </p:txBody>
      </p:sp>
      <p:pic>
        <p:nvPicPr>
          <p:cNvPr id="5" name="Picture 5" descr="Cartoon drawing of male about to fill out the self-identification box on a computer. The person is a white male sitting in a desk chair wearing casual clothes and Crocs."/>
          <p:cNvPicPr>
            <a:picLocks noChangeAspect="1"/>
          </p:cNvPicPr>
          <p:nvPr/>
        </p:nvPicPr>
        <p:blipFill>
          <a:blip r:embed="rId3"/>
          <a:srcRect l="22891" t="4100" r="29637" b="3703"/>
          <a:stretch>
            <a:fillRect/>
          </a:stretch>
        </p:blipFill>
        <p:spPr>
          <a:xfrm>
            <a:off x="0" y="0"/>
            <a:ext cx="5296801" cy="10287000"/>
          </a:xfrm>
          <a:prstGeom prst="rect">
            <a:avLst/>
          </a:prstGeom>
        </p:spPr>
      </p:pic>
      <p:sp>
        <p:nvSpPr>
          <p:cNvPr id="2" name="TextBox 13">
            <a:extLst>
              <a:ext uri="{FF2B5EF4-FFF2-40B4-BE49-F238E27FC236}">
                <a16:creationId xmlns:a16="http://schemas.microsoft.com/office/drawing/2014/main" id="{742CC07E-D75E-FAAB-4240-C491351BD803}"/>
              </a:ext>
            </a:extLst>
          </p:cNvPr>
          <p:cNvSpPr txBox="1">
            <a:spLocks/>
          </p:cNvSpPr>
          <p:nvPr/>
        </p:nvSpPr>
        <p:spPr>
          <a:xfrm>
            <a:off x="7064973" y="1333500"/>
            <a:ext cx="9525000" cy="14491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1301"/>
              </a:lnSpc>
              <a:spcBef>
                <a:spcPts val="0"/>
              </a:spcBef>
              <a:defRPr/>
            </a:pPr>
            <a:r>
              <a:rPr lang="en-US" sz="8829" dirty="0">
                <a:solidFill>
                  <a:srgbClr val="381752"/>
                </a:solidFill>
                <a:latin typeface="Bebas Neue"/>
                <a:ea typeface="Bebas Neue"/>
                <a:cs typeface="Bebas Neue"/>
                <a:sym typeface="Bebas Neue"/>
              </a:rPr>
              <a:t>who Here owns a pair of </a:t>
            </a:r>
          </a:p>
        </p:txBody>
      </p:sp>
      <p:sp>
        <p:nvSpPr>
          <p:cNvPr id="12" name="Freeform 12" descr="Crocs logo: a crocodile smiling in a purple circle. 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10134599" y="3848100"/>
            <a:ext cx="3385749" cy="3385749"/>
          </a:xfrm>
          <a:custGeom>
            <a:avLst/>
            <a:gdLst/>
            <a:ahLst/>
            <a:cxnLst/>
            <a:rect l="l" t="t" r="r" b="b"/>
            <a:pathLst>
              <a:path w="3385749" h="3385749">
                <a:moveTo>
                  <a:pt x="0" y="0"/>
                </a:moveTo>
                <a:lnTo>
                  <a:pt x="3385749" y="0"/>
                </a:lnTo>
                <a:lnTo>
                  <a:pt x="3385749" y="3385749"/>
                </a:lnTo>
                <a:lnTo>
                  <a:pt x="0" y="3385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/>
          <p:cNvSpPr txBox="1">
            <a:spLocks noGrp="1"/>
          </p:cNvSpPr>
          <p:nvPr>
            <p:ph type="title" idx="4294967295"/>
          </p:nvPr>
        </p:nvSpPr>
        <p:spPr>
          <a:xfrm>
            <a:off x="5736188" y="594360"/>
            <a:ext cx="9931451" cy="96774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81752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who here owns a pair of </a:t>
            </a:r>
          </a:p>
        </p:txBody>
      </p:sp>
      <p:sp>
        <p:nvSpPr>
          <p:cNvPr id="14" name="Freeform 14" descr="Crocs logo: a crocodile smiling in a purple circle. "/>
          <p:cNvSpPr/>
          <p:nvPr/>
        </p:nvSpPr>
        <p:spPr>
          <a:xfrm>
            <a:off x="11740043" y="113756"/>
            <a:ext cx="2300793" cy="2300793"/>
          </a:xfrm>
          <a:custGeom>
            <a:avLst/>
            <a:gdLst/>
            <a:ahLst/>
            <a:cxnLst/>
            <a:rect l="l" t="t" r="r" b="b"/>
            <a:pathLst>
              <a:path w="2300793" h="2300793">
                <a:moveTo>
                  <a:pt x="0" y="0"/>
                </a:moveTo>
                <a:lnTo>
                  <a:pt x="2300793" y="0"/>
                </a:lnTo>
                <a:lnTo>
                  <a:pt x="2300793" y="2300793"/>
                </a:lnTo>
                <a:lnTo>
                  <a:pt x="0" y="2300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 descr="Illustration of a veteran in full uniform but wearing crocs"/>
          <p:cNvPicPr>
            <a:picLocks noChangeAspect="1"/>
          </p:cNvPicPr>
          <p:nvPr/>
        </p:nvPicPr>
        <p:blipFill>
          <a:blip r:embed="rId4"/>
          <a:srcRect l="18515" r="29993"/>
          <a:stretch>
            <a:fillRect/>
          </a:stretch>
        </p:blipFill>
        <p:spPr>
          <a:xfrm>
            <a:off x="0" y="0"/>
            <a:ext cx="5296801" cy="10287000"/>
          </a:xfrm>
          <a:prstGeom prst="rect">
            <a:avLst/>
          </a:prstGeom>
        </p:spPr>
      </p:pic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36188" y="2921131"/>
            <a:ext cx="12219493" cy="5485945"/>
          </a:xfrm>
          <a:custGeom>
            <a:avLst/>
            <a:gdLst/>
            <a:ahLst/>
            <a:cxnLst/>
            <a:rect l="l" t="t" r="r" b="b"/>
            <a:pathLst>
              <a:path w="16317508" h="7325751">
                <a:moveTo>
                  <a:pt x="0" y="0"/>
                </a:moveTo>
                <a:lnTo>
                  <a:pt x="16317508" y="0"/>
                </a:lnTo>
                <a:lnTo>
                  <a:pt x="16317508" y="7325751"/>
                </a:lnTo>
                <a:lnTo>
                  <a:pt x="0" y="7325751"/>
                </a:lnTo>
                <a:close/>
              </a:path>
            </a:pathLst>
          </a:custGeom>
          <a:solidFill>
            <a:srgbClr val="BDB5D5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6085036" y="3055575"/>
            <a:ext cx="11963354" cy="555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6" lvl="1" indent="-237488" algn="l">
              <a:lnSpc>
                <a:spcPts val="3387"/>
              </a:lnSpc>
              <a:buFont typeface="Arial"/>
              <a:buChar char="•"/>
            </a:pPr>
            <a:r>
              <a:rPr lang="en-US" sz="2199" b="1" dirty="0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Priority Hiring Programs:</a:t>
            </a:r>
            <a:r>
              <a:rPr lang="en-US" sz="2199" dirty="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 Dedicated recruitment and promotion initiatives.</a:t>
            </a:r>
          </a:p>
          <a:p>
            <a:pPr marL="474976" lvl="1" indent="-237488" algn="l">
              <a:lnSpc>
                <a:spcPts val="3387"/>
              </a:lnSpc>
              <a:buFont typeface="Arial"/>
              <a:buChar char="•"/>
            </a:pPr>
            <a:r>
              <a:rPr lang="en-US" sz="2199" b="1" dirty="0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Tailored Support:</a:t>
            </a:r>
            <a:r>
              <a:rPr lang="en-US" sz="2199" dirty="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 Specialized career counseling and mentorship.</a:t>
            </a:r>
          </a:p>
          <a:p>
            <a:pPr marL="474976" lvl="1" indent="-237488" algn="l">
              <a:lnSpc>
                <a:spcPts val="3387"/>
              </a:lnSpc>
              <a:buFont typeface="Arial"/>
              <a:buChar char="•"/>
            </a:pPr>
            <a:r>
              <a:rPr lang="en-US" sz="2199" b="1" dirty="0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Training Opportunities:</a:t>
            </a:r>
            <a:r>
              <a:rPr lang="en-US" sz="2199" dirty="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 Exclusive skill enhancement and leadership development.</a:t>
            </a:r>
          </a:p>
          <a:p>
            <a:pPr marL="474976" lvl="1" indent="-237488" algn="l">
              <a:lnSpc>
                <a:spcPts val="3387"/>
              </a:lnSpc>
              <a:buFont typeface="Arial"/>
              <a:buChar char="•"/>
            </a:pPr>
            <a:r>
              <a:rPr lang="en-US" sz="2199" b="1" dirty="0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Financial Incentives:</a:t>
            </a:r>
            <a:r>
              <a:rPr lang="en-US" sz="2199" dirty="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 Signing bonuses, relocation assistance, and retention bonuses.</a:t>
            </a:r>
          </a:p>
          <a:p>
            <a:pPr marL="474976" lvl="1" indent="-237488" algn="l">
              <a:lnSpc>
                <a:spcPts val="3387"/>
              </a:lnSpc>
              <a:buFont typeface="Arial"/>
              <a:buChar char="•"/>
            </a:pPr>
            <a:r>
              <a:rPr lang="en-US" sz="2199" b="1" dirty="0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Flexible Policies: </a:t>
            </a:r>
            <a:r>
              <a:rPr lang="en-US" sz="2199" dirty="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Remote work, flexible hours, and necessary accommodations.</a:t>
            </a:r>
          </a:p>
          <a:p>
            <a:pPr marL="474976" lvl="1" indent="-237488" algn="l">
              <a:lnSpc>
                <a:spcPts val="3387"/>
              </a:lnSpc>
              <a:buFont typeface="Arial"/>
              <a:buChar char="•"/>
            </a:pPr>
            <a:r>
              <a:rPr lang="en-US" sz="2199" b="1" dirty="0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Employee Resource Groups (ERGs):</a:t>
            </a:r>
            <a:r>
              <a:rPr lang="en-US" sz="2199" dirty="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 Networking and support platforms.</a:t>
            </a:r>
          </a:p>
          <a:p>
            <a:pPr marL="474976" lvl="1" indent="-237488" algn="l">
              <a:lnSpc>
                <a:spcPts val="3387"/>
              </a:lnSpc>
              <a:buFont typeface="Arial"/>
              <a:buChar char="•"/>
            </a:pPr>
            <a:r>
              <a:rPr lang="en-US" sz="2199" b="1" dirty="0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Recognition Programs:</a:t>
            </a:r>
            <a:r>
              <a:rPr lang="en-US" sz="2199" dirty="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 Awards celebrating achievements and contributions.</a:t>
            </a:r>
          </a:p>
          <a:p>
            <a:pPr marL="474976" lvl="1" indent="-237488" algn="l">
              <a:lnSpc>
                <a:spcPts val="3387"/>
              </a:lnSpc>
              <a:buFont typeface="Arial"/>
              <a:buChar char="•"/>
            </a:pPr>
            <a:r>
              <a:rPr lang="en-US" sz="2199" b="1" dirty="0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Healthcare Benefits: </a:t>
            </a:r>
            <a:r>
              <a:rPr lang="en-US" sz="2199" dirty="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Comprehensive coverage including mental health and wellness.</a:t>
            </a:r>
          </a:p>
          <a:p>
            <a:pPr marL="474976" lvl="1" indent="-237488" algn="l">
              <a:lnSpc>
                <a:spcPts val="3387"/>
              </a:lnSpc>
              <a:buFont typeface="Arial"/>
              <a:buChar char="•"/>
            </a:pPr>
            <a:r>
              <a:rPr lang="en-US" sz="2199" b="1" dirty="0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Educational Assistance: </a:t>
            </a:r>
            <a:r>
              <a:rPr lang="en-US" sz="2199" dirty="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Tuition reimbursement and scholarships.</a:t>
            </a:r>
          </a:p>
          <a:p>
            <a:pPr marL="474976" lvl="1" indent="-237488" algn="l">
              <a:lnSpc>
                <a:spcPts val="3387"/>
              </a:lnSpc>
              <a:buFont typeface="Arial"/>
              <a:buChar char="•"/>
            </a:pPr>
            <a:r>
              <a:rPr lang="en-US" sz="2199" b="1" dirty="0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Transparent Benefits Communication:</a:t>
            </a:r>
            <a:r>
              <a:rPr lang="en-US" sz="2199" dirty="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 Clear information on available support.</a:t>
            </a:r>
          </a:p>
          <a:p>
            <a:pPr marL="474976" lvl="1" indent="-237488" algn="l">
              <a:lnSpc>
                <a:spcPts val="3387"/>
              </a:lnSpc>
              <a:buFont typeface="Arial"/>
              <a:buChar char="•"/>
            </a:pPr>
            <a:r>
              <a:rPr lang="en-US" sz="2199" b="1" dirty="0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Partnerships:</a:t>
            </a:r>
            <a:r>
              <a:rPr lang="en-US" sz="2199" dirty="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 Collaboration with Croc-friendly organizations.</a:t>
            </a:r>
          </a:p>
          <a:p>
            <a:pPr marL="474976" lvl="1" indent="-237488" algn="l">
              <a:lnSpc>
                <a:spcPts val="3387"/>
              </a:lnSpc>
              <a:buFont typeface="Arial"/>
              <a:buChar char="•"/>
            </a:pPr>
            <a:r>
              <a:rPr lang="en-US" sz="2199" b="1" dirty="0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Accessible Technology:</a:t>
            </a:r>
            <a:r>
              <a:rPr lang="en-US" sz="2199" dirty="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 Tools enabling effective job performance.</a:t>
            </a:r>
          </a:p>
          <a:p>
            <a:pPr algn="l">
              <a:lnSpc>
                <a:spcPts val="3387"/>
              </a:lnSpc>
            </a:pPr>
            <a:endParaRPr lang="en-US" sz="2199" dirty="0">
              <a:solidFill>
                <a:srgbClr val="061E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photo of a soldier saluting an American flag and an overview of today's session goals"/>
          <p:cNvSpPr/>
          <p:nvPr/>
        </p:nvSpPr>
        <p:spPr>
          <a:xfrm>
            <a:off x="-997529" y="-794604"/>
            <a:ext cx="19285529" cy="13411479"/>
          </a:xfrm>
          <a:custGeom>
            <a:avLst/>
            <a:gdLst/>
            <a:ahLst/>
            <a:cxnLst/>
            <a:rect l="l" t="t" r="r" b="b"/>
            <a:pathLst>
              <a:path w="19285529" h="13411479">
                <a:moveTo>
                  <a:pt x="0" y="0"/>
                </a:moveTo>
                <a:lnTo>
                  <a:pt x="19285529" y="0"/>
                </a:lnTo>
                <a:lnTo>
                  <a:pt x="19285529" y="13411479"/>
                </a:lnTo>
                <a:lnTo>
                  <a:pt x="0" y="13411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Decorative purple background"/>
          <p:cNvSpPr/>
          <p:nvPr/>
        </p:nvSpPr>
        <p:spPr>
          <a:xfrm>
            <a:off x="-1407669" y="-1455775"/>
            <a:ext cx="20105808" cy="9902110"/>
          </a:xfrm>
          <a:custGeom>
            <a:avLst/>
            <a:gdLst/>
            <a:ahLst/>
            <a:cxnLst/>
            <a:rect l="l" t="t" r="r" b="b"/>
            <a:pathLst>
              <a:path w="20105808" h="9902110">
                <a:moveTo>
                  <a:pt x="0" y="0"/>
                </a:moveTo>
                <a:lnTo>
                  <a:pt x="20105808" y="0"/>
                </a:lnTo>
                <a:lnTo>
                  <a:pt x="20105808" y="9902110"/>
                </a:lnTo>
                <a:lnTo>
                  <a:pt x="0" y="990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536862" y="996787"/>
            <a:ext cx="7280138" cy="12207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62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Bebas Neue Bold"/>
                <a:ea typeface="Bebas Neue Bold"/>
                <a:cs typeface="Bebas Neue Bold"/>
                <a:sym typeface="Bebas Neue Bold"/>
              </a:rPr>
              <a:t>Session Goals</a:t>
            </a:r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2033" y="6440837"/>
            <a:ext cx="901383" cy="1105991"/>
          </a:xfrm>
          <a:custGeom>
            <a:avLst/>
            <a:gdLst/>
            <a:ahLst/>
            <a:cxnLst/>
            <a:rect l="l" t="t" r="r" b="b"/>
            <a:pathLst>
              <a:path w="901383" h="1105991">
                <a:moveTo>
                  <a:pt x="0" y="0"/>
                </a:moveTo>
                <a:lnTo>
                  <a:pt x="901382" y="0"/>
                </a:lnTo>
                <a:lnTo>
                  <a:pt x="901382" y="1105991"/>
                </a:lnTo>
                <a:lnTo>
                  <a:pt x="0" y="11059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 descr="Image showing people symbols reacting with a heart, a thumbs up and a comment."/>
          <p:cNvSpPr/>
          <p:nvPr/>
        </p:nvSpPr>
        <p:spPr>
          <a:xfrm>
            <a:off x="1028700" y="4983098"/>
            <a:ext cx="1173748" cy="1075407"/>
          </a:xfrm>
          <a:custGeom>
            <a:avLst/>
            <a:gdLst/>
            <a:ahLst/>
            <a:cxnLst/>
            <a:rect l="l" t="t" r="r" b="b"/>
            <a:pathLst>
              <a:path w="1173748" h="1075407">
                <a:moveTo>
                  <a:pt x="0" y="0"/>
                </a:moveTo>
                <a:lnTo>
                  <a:pt x="1173748" y="0"/>
                </a:lnTo>
                <a:lnTo>
                  <a:pt x="1173748" y="1075407"/>
                </a:lnTo>
                <a:lnTo>
                  <a:pt x="0" y="10754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514200" y="3122930"/>
            <a:ext cx="15077408" cy="613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7039"/>
              </a:lnSpc>
              <a:buFont typeface="Arial"/>
              <a:buChar char="•"/>
            </a:pPr>
            <a:r>
              <a:rPr lang="en-US" sz="3999" dirty="0">
                <a:solidFill>
                  <a:srgbClr val="381752"/>
                </a:solidFill>
                <a:latin typeface="Roboto"/>
                <a:ea typeface="Roboto"/>
                <a:cs typeface="Roboto"/>
                <a:sym typeface="Roboto"/>
              </a:rPr>
              <a:t>Understand the importance of self-identification.</a:t>
            </a:r>
          </a:p>
          <a:p>
            <a:pPr algn="l">
              <a:lnSpc>
                <a:spcPts val="7039"/>
              </a:lnSpc>
            </a:pPr>
            <a:endParaRPr lang="en-US" sz="3999" dirty="0">
              <a:solidFill>
                <a:srgbClr val="38175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863599" lvl="1" indent="-431800" algn="l">
              <a:lnSpc>
                <a:spcPts val="7039"/>
              </a:lnSpc>
              <a:buFont typeface="Arial"/>
              <a:buChar char="•"/>
            </a:pPr>
            <a:r>
              <a:rPr lang="en-US" sz="3999" dirty="0">
                <a:solidFill>
                  <a:srgbClr val="381752"/>
                </a:solidFill>
                <a:latin typeface="Roboto"/>
                <a:ea typeface="Roboto"/>
                <a:cs typeface="Roboto"/>
                <a:sym typeface="Roboto"/>
              </a:rPr>
              <a:t>Learn actionable strategies to encourage self-identification.</a:t>
            </a:r>
          </a:p>
          <a:p>
            <a:pPr algn="l">
              <a:lnSpc>
                <a:spcPts val="7039"/>
              </a:lnSpc>
            </a:pPr>
            <a:endParaRPr lang="en-US" sz="3999" dirty="0">
              <a:solidFill>
                <a:srgbClr val="38175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863599" lvl="1" indent="-431800" algn="l">
              <a:lnSpc>
                <a:spcPts val="7039"/>
              </a:lnSpc>
              <a:buFont typeface="Arial"/>
              <a:buChar char="•"/>
            </a:pPr>
            <a:r>
              <a:rPr lang="en-US" sz="3999" dirty="0">
                <a:solidFill>
                  <a:srgbClr val="381752"/>
                </a:solidFill>
                <a:latin typeface="Roboto"/>
                <a:ea typeface="Roboto"/>
                <a:cs typeface="Roboto"/>
                <a:sym typeface="Roboto"/>
              </a:rPr>
              <a:t>Foster a culture of authenticity and inclusion.</a:t>
            </a:r>
          </a:p>
          <a:p>
            <a:pPr algn="l">
              <a:lnSpc>
                <a:spcPts val="7039"/>
              </a:lnSpc>
            </a:pPr>
            <a:endParaRPr lang="en-US" sz="3999" dirty="0">
              <a:solidFill>
                <a:srgbClr val="38175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863599" lvl="1" indent="-431800" algn="l">
              <a:lnSpc>
                <a:spcPts val="7039"/>
              </a:lnSpc>
              <a:buFont typeface="Arial"/>
              <a:buChar char="•"/>
            </a:pPr>
            <a:r>
              <a:rPr lang="en-US" sz="3999" dirty="0">
                <a:solidFill>
                  <a:srgbClr val="381752"/>
                </a:solidFill>
                <a:latin typeface="Roboto"/>
                <a:ea typeface="Roboto"/>
                <a:cs typeface="Roboto"/>
                <a:sym typeface="Roboto"/>
              </a:rPr>
              <a:t>Ensure compliance with OFCCP’s VEVRAA &amp; Section 503.</a:t>
            </a:r>
          </a:p>
        </p:txBody>
      </p:sp>
      <p:sp>
        <p:nvSpPr>
          <p:cNvPr id="8" name="AutoShape 8" descr="Decorative purple line under &quot;Session Goals&quot;"/>
          <p:cNvSpPr/>
          <p:nvPr/>
        </p:nvSpPr>
        <p:spPr>
          <a:xfrm>
            <a:off x="536862" y="2395523"/>
            <a:ext cx="6438820" cy="31792"/>
          </a:xfrm>
          <a:prstGeom prst="line">
            <a:avLst/>
          </a:prstGeom>
          <a:ln w="228600" cap="flat">
            <a:solidFill>
              <a:srgbClr val="4D1D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5934" y="3342005"/>
            <a:ext cx="901383" cy="1188874"/>
          </a:xfrm>
          <a:custGeom>
            <a:avLst/>
            <a:gdLst/>
            <a:ahLst/>
            <a:cxnLst/>
            <a:rect l="l" t="t" r="r" b="b"/>
            <a:pathLst>
              <a:path w="901383" h="1188874">
                <a:moveTo>
                  <a:pt x="0" y="0"/>
                </a:moveTo>
                <a:lnTo>
                  <a:pt x="901383" y="0"/>
                </a:lnTo>
                <a:lnTo>
                  <a:pt x="901383" y="1188874"/>
                </a:lnTo>
                <a:lnTo>
                  <a:pt x="0" y="11888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8294" y="8117842"/>
            <a:ext cx="1128859" cy="1118982"/>
          </a:xfrm>
          <a:custGeom>
            <a:avLst/>
            <a:gdLst/>
            <a:ahLst/>
            <a:cxnLst/>
            <a:rect l="l" t="t" r="r" b="b"/>
            <a:pathLst>
              <a:path w="1128859" h="1118982">
                <a:moveTo>
                  <a:pt x="0" y="0"/>
                </a:moveTo>
                <a:lnTo>
                  <a:pt x="1128860" y="0"/>
                </a:lnTo>
                <a:lnTo>
                  <a:pt x="1128860" y="1118982"/>
                </a:lnTo>
                <a:lnTo>
                  <a:pt x="0" y="11189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 descr="BufferSprings logo: Purple circle with a B inside of it the left part of B is a spring."/>
          <p:cNvSpPr/>
          <p:nvPr/>
        </p:nvSpPr>
        <p:spPr>
          <a:xfrm>
            <a:off x="15586322" y="145357"/>
            <a:ext cx="2462068" cy="2462068"/>
          </a:xfrm>
          <a:custGeom>
            <a:avLst/>
            <a:gdLst/>
            <a:ahLst/>
            <a:cxnLst/>
            <a:rect l="l" t="t" r="r" b="b"/>
            <a:pathLst>
              <a:path w="2462068" h="2462068">
                <a:moveTo>
                  <a:pt x="0" y="0"/>
                </a:moveTo>
                <a:lnTo>
                  <a:pt x="2462068" y="0"/>
                </a:lnTo>
                <a:lnTo>
                  <a:pt x="2462068" y="2462068"/>
                </a:lnTo>
                <a:lnTo>
                  <a:pt x="0" y="246206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>
            <a:spLocks noGrp="1"/>
          </p:cNvSpPr>
          <p:nvPr>
            <p:ph type="title" idx="4294967295"/>
          </p:nvPr>
        </p:nvSpPr>
        <p:spPr>
          <a:xfrm>
            <a:off x="669106" y="542375"/>
            <a:ext cx="5468478" cy="25857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81752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Understanding the Premise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9106" y="3613870"/>
            <a:ext cx="8679244" cy="530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Explanation of self-identification: </a:t>
            </a:r>
          </a:p>
          <a:p>
            <a:pPr marL="1079505" lvl="2" indent="-359835" algn="l">
              <a:lnSpc>
                <a:spcPts val="3500"/>
              </a:lnSpc>
              <a:buFont typeface="Arial"/>
              <a:buChar char="⚬"/>
            </a:pPr>
            <a:r>
              <a:rPr lang="en-US" sz="25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Voluntary disclosure of veteran, military spouse, and/or disability status.</a:t>
            </a:r>
          </a:p>
          <a:p>
            <a:pPr algn="l">
              <a:lnSpc>
                <a:spcPts val="4200"/>
              </a:lnSpc>
            </a:pPr>
            <a:endParaRPr lang="en-US" sz="2500">
              <a:solidFill>
                <a:srgbClr val="061E3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Importance for individuals: </a:t>
            </a:r>
          </a:p>
          <a:p>
            <a:pPr marL="1079505" lvl="2" indent="-359835" algn="l">
              <a:lnSpc>
                <a:spcPts val="3500"/>
              </a:lnSpc>
              <a:buFont typeface="Arial"/>
              <a:buChar char="⚬"/>
            </a:pPr>
            <a:r>
              <a:rPr lang="en-US" sz="25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Access to tailored support, career development, &amp; community.</a:t>
            </a:r>
          </a:p>
          <a:p>
            <a:pPr algn="l">
              <a:lnSpc>
                <a:spcPts val="4200"/>
              </a:lnSpc>
            </a:pPr>
            <a:endParaRPr lang="en-US" sz="2500">
              <a:solidFill>
                <a:srgbClr val="061E3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Importance for employers: </a:t>
            </a:r>
          </a:p>
          <a:p>
            <a:pPr marL="1079505" lvl="2" indent="-359835" algn="l">
              <a:lnSpc>
                <a:spcPts val="3500"/>
              </a:lnSpc>
              <a:buFont typeface="Arial"/>
              <a:buChar char="⚬"/>
            </a:pPr>
            <a:r>
              <a:rPr lang="en-US" sz="25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Understanding workforce demographics, enhancing diversity &amp; inclusion.</a:t>
            </a:r>
          </a:p>
        </p:txBody>
      </p:sp>
      <p:pic>
        <p:nvPicPr>
          <p:cNvPr id="5" name="Picture 5" descr="Busy graphic showing various military activities. "/>
          <p:cNvPicPr>
            <a:picLocks noChangeAspect="1"/>
          </p:cNvPicPr>
          <p:nvPr/>
        </p:nvPicPr>
        <p:blipFill>
          <a:blip r:embed="rId2"/>
          <a:srcRect l="21999" t="12158" r="4971" b="14159"/>
          <a:stretch>
            <a:fillRect/>
          </a:stretch>
        </p:blipFill>
        <p:spPr>
          <a:xfrm>
            <a:off x="9927443" y="358473"/>
            <a:ext cx="8187827" cy="82611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>
            <a:spLocks noGrp="1"/>
          </p:cNvSpPr>
          <p:nvPr>
            <p:ph type="title" idx="4294967295"/>
          </p:nvPr>
        </p:nvSpPr>
        <p:spPr>
          <a:xfrm>
            <a:off x="561171" y="435935"/>
            <a:ext cx="6960147" cy="25857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>
                  <a:noFill/>
                </a:ln>
                <a:solidFill>
                  <a:srgbClr val="381752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The Employer's Perspective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1171" y="3152083"/>
            <a:ext cx="6274004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Why Self-Identification Matters for Employers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5991" y="5772150"/>
            <a:ext cx="9031648" cy="397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Understanding Workforce Demographics:</a:t>
            </a:r>
          </a:p>
          <a:p>
            <a:pPr marL="1036320" lvl="2" indent="-345440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Enhancing diversity &amp; inclusion.</a:t>
            </a:r>
          </a:p>
          <a:p>
            <a:pPr marL="1036320" lvl="2" indent="-345440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Leveraging unique skills &amp; experiences of military-connected employees.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061E3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47697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 b="1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VEVRAA &amp; 503 Compliance:</a:t>
            </a:r>
          </a:p>
          <a:p>
            <a:pPr marL="1036320" lvl="2" indent="-345440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061E3A"/>
                </a:solidFill>
                <a:latin typeface="Roboto"/>
                <a:ea typeface="Roboto"/>
                <a:cs typeface="Roboto"/>
                <a:sym typeface="Roboto"/>
              </a:rPr>
              <a:t>How self-identification supports compliance &amp; its benefits.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061E3A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061E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" name="Picture 12" descr="illustration of a white lady with a brown hair in a long ponytail in an office reading a piece of paper. "/>
          <p:cNvPicPr>
            <a:picLocks noChangeAspect="1"/>
          </p:cNvPicPr>
          <p:nvPr/>
        </p:nvPicPr>
        <p:blipFill>
          <a:blip r:embed="rId2"/>
          <a:srcRect l="26963" t="4242" r="3055" b="17028"/>
          <a:stretch>
            <a:fillRect/>
          </a:stretch>
        </p:blipFill>
        <p:spPr>
          <a:xfrm flipH="1">
            <a:off x="10000021" y="0"/>
            <a:ext cx="9144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81000" y="4448175"/>
            <a:ext cx="19050000" cy="95250"/>
          </a:xfrm>
          <a:prstGeom prst="rect">
            <a:avLst/>
          </a:prstGeom>
          <a:solidFill>
            <a:srgbClr val="502D6B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46381" y="4257675"/>
            <a:ext cx="476250" cy="476250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21013B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66131" y="4257675"/>
            <a:ext cx="476250" cy="476250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21013B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85881" y="4210050"/>
            <a:ext cx="476250" cy="476250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21013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Freeform 7" descr="illustration of a lady in business clothing looking at the applicant process. "/>
          <p:cNvSpPr/>
          <p:nvPr/>
        </p:nvSpPr>
        <p:spPr>
          <a:xfrm>
            <a:off x="13755471" y="-84354"/>
            <a:ext cx="4532529" cy="4532529"/>
          </a:xfrm>
          <a:custGeom>
            <a:avLst/>
            <a:gdLst/>
            <a:ahLst/>
            <a:cxnLst/>
            <a:rect l="l" t="t" r="r" b="b"/>
            <a:pathLst>
              <a:path w="4532529" h="4532529">
                <a:moveTo>
                  <a:pt x="0" y="0"/>
                </a:moveTo>
                <a:lnTo>
                  <a:pt x="4532529" y="0"/>
                </a:lnTo>
                <a:lnTo>
                  <a:pt x="4532529" y="4532529"/>
                </a:lnTo>
                <a:lnTo>
                  <a:pt x="0" y="4532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1028700" y="1162050"/>
            <a:ext cx="10271848" cy="20891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81752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Self-Identification in the Employment Process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93376" y="5336207"/>
            <a:ext cx="4382261" cy="1766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</a:pPr>
            <a:r>
              <a:rPr lang="en-US" sz="2999" b="1" dirty="0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Application Stage</a:t>
            </a:r>
          </a:p>
          <a:p>
            <a:pPr marL="0" marR="0" lvl="0" indent="0" algn="ctr" defTabSz="914400" rtl="0" eaLnBrk="1" fontAlgn="auto" latinLnBrk="0" hangingPunct="1">
              <a:lnSpc>
                <a:spcPts val="35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061E3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Encourage self-identification during the application process to understand the talent pool.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13126" y="5336207"/>
            <a:ext cx="4382261" cy="1766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</a:pPr>
            <a:r>
              <a:rPr lang="en-US" sz="2999" b="1" dirty="0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Onboarding</a:t>
            </a:r>
          </a:p>
          <a:p>
            <a:pPr marL="0" marR="0" lvl="0" indent="0" algn="ctr" defTabSz="914400" rtl="0" eaLnBrk="1" fontAlgn="auto" latinLnBrk="0" hangingPunct="1">
              <a:lnSpc>
                <a:spcPts val="35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061E3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Reiterate self-identification during onboarding to ensure new hires feel supported &amp; included.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32876" y="5336207"/>
            <a:ext cx="4382261" cy="221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</a:pPr>
            <a:r>
              <a:rPr lang="en-US" sz="2999" b="1" dirty="0">
                <a:solidFill>
                  <a:srgbClr val="061E3A"/>
                </a:solidFill>
                <a:latin typeface="Roboto Bold"/>
                <a:ea typeface="Roboto Bold"/>
                <a:cs typeface="Roboto Bold"/>
                <a:sym typeface="Roboto Bold"/>
              </a:rPr>
              <a:t>Ongoing Updates</a:t>
            </a:r>
          </a:p>
          <a:p>
            <a:pPr marL="0" marR="0" lvl="0" indent="0" algn="ctr" defTabSz="914400" rtl="0" eaLnBrk="1" fontAlgn="auto" latinLnBrk="0" hangingPunct="1">
              <a:lnSpc>
                <a:spcPts val="35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061E3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Implement regular check-ins &amp; updates to maintain accurate data &amp; continue support throughout employees' tenure.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6f3313a-b0aa-4095-99cd-dce72cb0585d">
      <Terms xmlns="http://schemas.microsoft.com/office/infopath/2007/PartnerControls"/>
    </lcf76f155ced4ddcb4097134ff3c332f>
    <TaxCatchAll xmlns="53d015ab-26ee-43b9-884a-69cc6f3ac58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961FE4855B6443AF6B3ED211B38047" ma:contentTypeVersion="15" ma:contentTypeDescription="Create a new document." ma:contentTypeScope="" ma:versionID="a201a3236679b697f8240d92927c0360">
  <xsd:schema xmlns:xsd="http://www.w3.org/2001/XMLSchema" xmlns:xs="http://www.w3.org/2001/XMLSchema" xmlns:p="http://schemas.microsoft.com/office/2006/metadata/properties" xmlns:ns2="53d015ab-26ee-43b9-884a-69cc6f3ac585" xmlns:ns3="16f3313a-b0aa-4095-99cd-dce72cb0585d" targetNamespace="http://schemas.microsoft.com/office/2006/metadata/properties" ma:root="true" ma:fieldsID="97af1e3f632077239287fdf1ea3a822c" ns2:_="" ns3:_="">
    <xsd:import namespace="53d015ab-26ee-43b9-884a-69cc6f3ac585"/>
    <xsd:import namespace="16f3313a-b0aa-4095-99cd-dce72cb0585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d015ab-26ee-43b9-884a-69cc6f3ac58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c52e9f36-afde-4a06-8370-b1d2b9608d75}" ma:internalName="TaxCatchAll" ma:showField="CatchAllData" ma:web="53d015ab-26ee-43b9-884a-69cc6f3ac5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3313a-b0aa-4095-99cd-dce72cb058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b615d2d2-68f6-49f9-9242-2e3201f1fc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12ECF6-9433-40AB-98F4-3477211559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637D12-2C25-42DB-8661-FDC46645A363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16f3313a-b0aa-4095-99cd-dce72cb0585d"/>
    <ds:schemaRef ds:uri="http://schemas.microsoft.com/office/infopath/2007/PartnerControls"/>
    <ds:schemaRef ds:uri="http://purl.org/dc/elements/1.1/"/>
    <ds:schemaRef ds:uri="53d015ab-26ee-43b9-884a-69cc6f3ac585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D8EA36B-2193-41F9-A732-3133F1B148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d015ab-26ee-43b9-884a-69cc6f3ac585"/>
    <ds:schemaRef ds:uri="16f3313a-b0aa-4095-99cd-dce72cb058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6098</TotalTime>
  <Words>1034</Words>
  <Application>Microsoft Macintosh PowerPoint</Application>
  <PresentationFormat>Custom</PresentationFormat>
  <Paragraphs>197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Bebas Neue Bold</vt:lpstr>
      <vt:lpstr>Bebas Neue</vt:lpstr>
      <vt:lpstr>Roboto Bold</vt:lpstr>
      <vt:lpstr>Roboto</vt:lpstr>
      <vt:lpstr>Office Theme</vt:lpstr>
      <vt:lpstr>Strategies for Employers to Increase Self-Identification of Veterans and People w/ Disabilities</vt:lpstr>
      <vt:lpstr>Who is rob and why is he here?</vt:lpstr>
      <vt:lpstr>Who is                  ?</vt:lpstr>
      <vt:lpstr>who owns a pair of Crocs? </vt:lpstr>
      <vt:lpstr>who here owns a pair of </vt:lpstr>
      <vt:lpstr>Session Goals</vt:lpstr>
      <vt:lpstr>Understanding the Premise</vt:lpstr>
      <vt:lpstr>The Employer's Perspective</vt:lpstr>
      <vt:lpstr>Self-Identification in the Employment Process</vt:lpstr>
      <vt:lpstr>the military &amp; Disability perspective</vt:lpstr>
      <vt:lpstr>the experience matters</vt:lpstr>
      <vt:lpstr>Self-Identification in the Employment Process (2)</vt:lpstr>
      <vt:lpstr>Bridging the Gap</vt:lpstr>
      <vt:lpstr>wiifm?</vt:lpstr>
      <vt:lpstr>Progression &amp; Advancement Paths</vt:lpstr>
      <vt:lpstr>strategies for engagement</vt:lpstr>
      <vt:lpstr>Moving Beyond Lip Service</vt:lpstr>
      <vt:lpstr>Action Planning &amp; Wrap-Up</vt:lpstr>
      <vt:lpstr>Supporting Your Mission </vt:lpstr>
      <vt:lpstr>Together we can make systemic &amp; lasting change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Fostering Inclusion to Ignite Military &amp; Disability  Self-Identification - BufferSprings - Rob Arndt</dc:title>
  <dc:creator>Rob Arndt</dc:creator>
  <cp:lastModifiedBy>Eric Ascher</cp:lastModifiedBy>
  <cp:revision>8</cp:revision>
  <dcterms:created xsi:type="dcterms:W3CDTF">2006-08-16T00:00:00Z</dcterms:created>
  <dcterms:modified xsi:type="dcterms:W3CDTF">2024-10-09T18:24:33Z</dcterms:modified>
  <dc:identifier>DAGQfgT10p8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0x01010048961FE4855B6443AF6B3ED211B38047</vt:lpwstr>
  </property>
  <property fmtid="{D5CDD505-2E9C-101B-9397-08002B2CF9AE}" pid="3" name="MediaServiceImageTags">
    <vt:lpwstr/>
  </property>
</Properties>
</file>