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72" r:id="rId5"/>
    <p:sldId id="273" r:id="rId6"/>
    <p:sldId id="257" r:id="rId7"/>
    <p:sldId id="426" r:id="rId8"/>
    <p:sldId id="428" r:id="rId9"/>
    <p:sldId id="460" r:id="rId10"/>
    <p:sldId id="381" r:id="rId11"/>
    <p:sldId id="346" r:id="rId12"/>
    <p:sldId id="454" r:id="rId13"/>
    <p:sldId id="307" r:id="rId14"/>
    <p:sldId id="308" r:id="rId15"/>
    <p:sldId id="363" r:id="rId16"/>
    <p:sldId id="440" r:id="rId17"/>
    <p:sldId id="386" r:id="rId18"/>
    <p:sldId id="337" r:id="rId19"/>
    <p:sldId id="294" r:id="rId20"/>
    <p:sldId id="434" r:id="rId21"/>
    <p:sldId id="329" r:id="rId22"/>
    <p:sldId id="330" r:id="rId23"/>
    <p:sldId id="469" r:id="rId24"/>
    <p:sldId id="356" r:id="rId25"/>
    <p:sldId id="361" r:id="rId26"/>
    <p:sldId id="418" r:id="rId27"/>
    <p:sldId id="457" r:id="rId28"/>
    <p:sldId id="385" r:id="rId29"/>
    <p:sldId id="367" r:id="rId30"/>
    <p:sldId id="392" r:id="rId31"/>
    <p:sldId id="341" r:id="rId32"/>
    <p:sldId id="300" r:id="rId33"/>
    <p:sldId id="335" r:id="rId34"/>
    <p:sldId id="430" r:id="rId35"/>
    <p:sldId id="402" r:id="rId36"/>
    <p:sldId id="417" r:id="rId37"/>
    <p:sldId id="318" r:id="rId38"/>
    <p:sldId id="334" r:id="rId39"/>
    <p:sldId id="383" r:id="rId40"/>
    <p:sldId id="328" r:id="rId41"/>
    <p:sldId id="27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E3E"/>
    <a:srgbClr val="F2A63C"/>
    <a:srgbClr val="F4BC3C"/>
    <a:srgbClr val="E8992A"/>
    <a:srgbClr val="F5F5F5"/>
    <a:srgbClr val="EDEDED"/>
    <a:srgbClr val="F2F2F2"/>
    <a:srgbClr val="BB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922"/>
    <p:restoredTop sz="86409"/>
  </p:normalViewPr>
  <p:slideViewPr>
    <p:cSldViewPr snapToGrid="0">
      <p:cViewPr>
        <p:scale>
          <a:sx n="71" d="100"/>
          <a:sy n="71" d="100"/>
        </p:scale>
        <p:origin x="144" y="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12140-E91C-451D-AF73-A8CEE7C4385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5ED9BFB-E053-4BA7-8C48-636896BBD359}">
      <dgm:prSet/>
      <dgm:spPr/>
      <dgm:t>
        <a:bodyPr/>
        <a:lstStyle/>
        <a:p>
          <a:r>
            <a:rPr lang="en-US" b="1" dirty="0"/>
            <a:t>Phase 1- Fear</a:t>
          </a:r>
          <a:endParaRPr lang="en-US" dirty="0"/>
        </a:p>
      </dgm:t>
    </dgm:pt>
    <dgm:pt modelId="{0B4F211B-A233-412E-9496-456AEF868D1B}" type="parTrans" cxnId="{EDC9A758-1D9B-4A93-A7B9-3E50B0944127}">
      <dgm:prSet/>
      <dgm:spPr/>
      <dgm:t>
        <a:bodyPr/>
        <a:lstStyle/>
        <a:p>
          <a:endParaRPr lang="en-US"/>
        </a:p>
      </dgm:t>
    </dgm:pt>
    <dgm:pt modelId="{9A77B153-1F3B-4159-A90E-4E7A092B16AA}" type="sibTrans" cxnId="{EDC9A758-1D9B-4A93-A7B9-3E50B0944127}">
      <dgm:prSet phldrT="1" phldr="0"/>
      <dgm:spPr/>
      <dgm:t>
        <a:bodyPr/>
        <a:lstStyle/>
        <a:p>
          <a:endParaRPr lang="en-US"/>
        </a:p>
      </dgm:t>
    </dgm:pt>
    <dgm:pt modelId="{08941461-8524-48A3-8A08-A94C783E101D}">
      <dgm:prSet/>
      <dgm:spPr/>
      <dgm:t>
        <a:bodyPr/>
        <a:lstStyle/>
        <a:p>
          <a:r>
            <a:rPr lang="en-US" b="1" dirty="0"/>
            <a:t>Phase 2 - Isolation</a:t>
          </a:r>
          <a:endParaRPr lang="en-US" dirty="0"/>
        </a:p>
      </dgm:t>
    </dgm:pt>
    <dgm:pt modelId="{F3703E1B-9067-47B9-954B-3446887EE1F2}" type="parTrans" cxnId="{3A3AB6B5-4EF5-44CF-9CC2-4FFE7F7D29BF}">
      <dgm:prSet/>
      <dgm:spPr/>
      <dgm:t>
        <a:bodyPr/>
        <a:lstStyle/>
        <a:p>
          <a:endParaRPr lang="en-US"/>
        </a:p>
      </dgm:t>
    </dgm:pt>
    <dgm:pt modelId="{EB048E25-B2A6-4481-ABCE-B0FD4AACFDD4}" type="sibTrans" cxnId="{3A3AB6B5-4EF5-44CF-9CC2-4FFE7F7D29BF}">
      <dgm:prSet phldrT="2" phldr="0"/>
      <dgm:spPr/>
      <dgm:t>
        <a:bodyPr/>
        <a:lstStyle/>
        <a:p>
          <a:endParaRPr lang="en-US"/>
        </a:p>
      </dgm:t>
    </dgm:pt>
    <dgm:pt modelId="{4C85FF69-3A2E-4961-8A2B-7E32E76FB476}">
      <dgm:prSet/>
      <dgm:spPr/>
      <dgm:t>
        <a:bodyPr/>
        <a:lstStyle/>
        <a:p>
          <a:r>
            <a:rPr lang="en-US" b="1" dirty="0"/>
            <a:t>Phase 3 – Anxiety</a:t>
          </a:r>
        </a:p>
      </dgm:t>
    </dgm:pt>
    <dgm:pt modelId="{2CDC9EC1-B170-4567-8D8B-EC86F5074425}" type="parTrans" cxnId="{7CDA1002-5318-4079-9D80-7273CF1BD8DC}">
      <dgm:prSet/>
      <dgm:spPr/>
      <dgm:t>
        <a:bodyPr/>
        <a:lstStyle/>
        <a:p>
          <a:endParaRPr lang="en-US"/>
        </a:p>
      </dgm:t>
    </dgm:pt>
    <dgm:pt modelId="{A34A360E-FBA2-4BB6-B785-412E036E7067}" type="sibTrans" cxnId="{7CDA1002-5318-4079-9D80-7273CF1BD8DC}">
      <dgm:prSet phldrT="3" phldr="0"/>
      <dgm:spPr/>
      <dgm:t>
        <a:bodyPr/>
        <a:lstStyle/>
        <a:p>
          <a:endParaRPr lang="en-US"/>
        </a:p>
        <a:p>
          <a:endParaRPr lang="en-US"/>
        </a:p>
      </dgm:t>
    </dgm:pt>
    <dgm:pt modelId="{AB04F4AB-8C86-4C8A-AC1C-A3682D07E7E6}" type="pres">
      <dgm:prSet presAssocID="{CA812140-E91C-451D-AF73-A8CEE7C4385C}" presName="Name0" presStyleCnt="0">
        <dgm:presLayoutVars>
          <dgm:animLvl val="lvl"/>
          <dgm:resizeHandles val="exact"/>
        </dgm:presLayoutVars>
      </dgm:prSet>
      <dgm:spPr/>
    </dgm:pt>
    <dgm:pt modelId="{45662E56-1158-4ADF-B937-A754F1E5A0C0}" type="pres">
      <dgm:prSet presAssocID="{65ED9BFB-E053-4BA7-8C48-636896BBD359}" presName="compositeNode" presStyleCnt="0">
        <dgm:presLayoutVars>
          <dgm:bulletEnabled val="1"/>
        </dgm:presLayoutVars>
      </dgm:prSet>
      <dgm:spPr/>
    </dgm:pt>
    <dgm:pt modelId="{28CA57C4-BD2E-44A8-B547-8DC5F7F78D7F}" type="pres">
      <dgm:prSet presAssocID="{65ED9BFB-E053-4BA7-8C48-636896BBD359}" presName="bgRect" presStyleLbl="bgAccFollowNode1" presStyleIdx="0" presStyleCnt="3"/>
      <dgm:spPr/>
    </dgm:pt>
    <dgm:pt modelId="{785C320E-D9BA-406D-A5BC-A3CCF39CB325}" type="pres">
      <dgm:prSet presAssocID="{9A77B153-1F3B-4159-A90E-4E7A092B16A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8C3651A-4EEA-4531-A88B-1552D71818FF}" type="pres">
      <dgm:prSet presAssocID="{65ED9BFB-E053-4BA7-8C48-636896BBD359}" presName="bottomLine" presStyleLbl="alignNode1" presStyleIdx="1" presStyleCnt="6">
        <dgm:presLayoutVars/>
      </dgm:prSet>
      <dgm:spPr/>
    </dgm:pt>
    <dgm:pt modelId="{9F39BF9F-4706-497B-AA97-C1D9D921F551}" type="pres">
      <dgm:prSet presAssocID="{65ED9BFB-E053-4BA7-8C48-636896BBD359}" presName="nodeText" presStyleLbl="bgAccFollowNode1" presStyleIdx="0" presStyleCnt="3">
        <dgm:presLayoutVars>
          <dgm:bulletEnabled val="1"/>
        </dgm:presLayoutVars>
      </dgm:prSet>
      <dgm:spPr/>
    </dgm:pt>
    <dgm:pt modelId="{972687D4-CB8F-4137-AA74-36F4786FFBB9}" type="pres">
      <dgm:prSet presAssocID="{9A77B153-1F3B-4159-A90E-4E7A092B16AA}" presName="sibTrans" presStyleCnt="0"/>
      <dgm:spPr/>
    </dgm:pt>
    <dgm:pt modelId="{B10F2012-C393-44BC-8A0E-E5A3B1505F4E}" type="pres">
      <dgm:prSet presAssocID="{08941461-8524-48A3-8A08-A94C783E101D}" presName="compositeNode" presStyleCnt="0">
        <dgm:presLayoutVars>
          <dgm:bulletEnabled val="1"/>
        </dgm:presLayoutVars>
      </dgm:prSet>
      <dgm:spPr/>
    </dgm:pt>
    <dgm:pt modelId="{DCBF0F43-13C9-47FC-8F75-1E261CD5D148}" type="pres">
      <dgm:prSet presAssocID="{08941461-8524-48A3-8A08-A94C783E101D}" presName="bgRect" presStyleLbl="bgAccFollowNode1" presStyleIdx="1" presStyleCnt="3"/>
      <dgm:spPr/>
    </dgm:pt>
    <dgm:pt modelId="{3F1C8CC3-B266-4A87-9193-C8B5B29E9346}" type="pres">
      <dgm:prSet presAssocID="{EB048E25-B2A6-4481-ABCE-B0FD4AACFDD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EC785E8-AB13-43DB-9D92-8BF82D5CCDF2}" type="pres">
      <dgm:prSet presAssocID="{08941461-8524-48A3-8A08-A94C783E101D}" presName="bottomLine" presStyleLbl="alignNode1" presStyleIdx="3" presStyleCnt="6">
        <dgm:presLayoutVars/>
      </dgm:prSet>
      <dgm:spPr/>
    </dgm:pt>
    <dgm:pt modelId="{E0AFAED9-3618-4C5D-B2CE-67AB485BF4F2}" type="pres">
      <dgm:prSet presAssocID="{08941461-8524-48A3-8A08-A94C783E101D}" presName="nodeText" presStyleLbl="bgAccFollowNode1" presStyleIdx="1" presStyleCnt="3">
        <dgm:presLayoutVars>
          <dgm:bulletEnabled val="1"/>
        </dgm:presLayoutVars>
      </dgm:prSet>
      <dgm:spPr/>
    </dgm:pt>
    <dgm:pt modelId="{C8D178B5-AACB-450F-87E5-C293D1E583CB}" type="pres">
      <dgm:prSet presAssocID="{EB048E25-B2A6-4481-ABCE-B0FD4AACFDD4}" presName="sibTrans" presStyleCnt="0"/>
      <dgm:spPr/>
    </dgm:pt>
    <dgm:pt modelId="{12002F1D-317A-43BC-9947-F27FA3196FA3}" type="pres">
      <dgm:prSet presAssocID="{4C85FF69-3A2E-4961-8A2B-7E32E76FB476}" presName="compositeNode" presStyleCnt="0">
        <dgm:presLayoutVars>
          <dgm:bulletEnabled val="1"/>
        </dgm:presLayoutVars>
      </dgm:prSet>
      <dgm:spPr/>
    </dgm:pt>
    <dgm:pt modelId="{A8881FE0-D0B5-4D04-BC58-470657BB7F21}" type="pres">
      <dgm:prSet presAssocID="{4C85FF69-3A2E-4961-8A2B-7E32E76FB476}" presName="bgRect" presStyleLbl="bgAccFollowNode1" presStyleIdx="2" presStyleCnt="3"/>
      <dgm:spPr/>
    </dgm:pt>
    <dgm:pt modelId="{5C89B631-A07A-4C06-9B92-FB6A88AC3F28}" type="pres">
      <dgm:prSet presAssocID="{A34A360E-FBA2-4BB6-B785-412E036E706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E896CF2-A3E9-41B6-8071-7A2A43CF0096}" type="pres">
      <dgm:prSet presAssocID="{4C85FF69-3A2E-4961-8A2B-7E32E76FB476}" presName="bottomLine" presStyleLbl="alignNode1" presStyleIdx="5" presStyleCnt="6">
        <dgm:presLayoutVars/>
      </dgm:prSet>
      <dgm:spPr/>
    </dgm:pt>
    <dgm:pt modelId="{D75F3FE7-9056-4BB6-8821-92387A664C33}" type="pres">
      <dgm:prSet presAssocID="{4C85FF69-3A2E-4961-8A2B-7E32E76FB47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CDA1002-5318-4079-9D80-7273CF1BD8DC}" srcId="{CA812140-E91C-451D-AF73-A8CEE7C4385C}" destId="{4C85FF69-3A2E-4961-8A2B-7E32E76FB476}" srcOrd="2" destOrd="0" parTransId="{2CDC9EC1-B170-4567-8D8B-EC86F5074425}" sibTransId="{A34A360E-FBA2-4BB6-B785-412E036E7067}"/>
    <dgm:cxn modelId="{5A88FF22-E255-43F4-A758-B8EC0BA4105E}" type="presOf" srcId="{4C85FF69-3A2E-4961-8A2B-7E32E76FB476}" destId="{D75F3FE7-9056-4BB6-8821-92387A664C33}" srcOrd="1" destOrd="0" presId="urn:microsoft.com/office/officeart/2016/7/layout/BasicLinearProcessNumbered"/>
    <dgm:cxn modelId="{8F138B24-09A4-41C2-8633-DB1F3652182A}" type="presOf" srcId="{CA812140-E91C-451D-AF73-A8CEE7C4385C}" destId="{AB04F4AB-8C86-4C8A-AC1C-A3682D07E7E6}" srcOrd="0" destOrd="0" presId="urn:microsoft.com/office/officeart/2016/7/layout/BasicLinearProcessNumbered"/>
    <dgm:cxn modelId="{EDC9A758-1D9B-4A93-A7B9-3E50B0944127}" srcId="{CA812140-E91C-451D-AF73-A8CEE7C4385C}" destId="{65ED9BFB-E053-4BA7-8C48-636896BBD359}" srcOrd="0" destOrd="0" parTransId="{0B4F211B-A233-412E-9496-456AEF868D1B}" sibTransId="{9A77B153-1F3B-4159-A90E-4E7A092B16AA}"/>
    <dgm:cxn modelId="{0357F55E-4D45-42FD-8C9F-E1428208230C}" type="presOf" srcId="{65ED9BFB-E053-4BA7-8C48-636896BBD359}" destId="{28CA57C4-BD2E-44A8-B547-8DC5F7F78D7F}" srcOrd="0" destOrd="0" presId="urn:microsoft.com/office/officeart/2016/7/layout/BasicLinearProcessNumbered"/>
    <dgm:cxn modelId="{10621D5F-4FE2-41FF-B0C9-6B0062F085A5}" type="presOf" srcId="{EB048E25-B2A6-4481-ABCE-B0FD4AACFDD4}" destId="{3F1C8CC3-B266-4A87-9193-C8B5B29E9346}" srcOrd="0" destOrd="0" presId="urn:microsoft.com/office/officeart/2016/7/layout/BasicLinearProcessNumbered"/>
    <dgm:cxn modelId="{2A3E13B1-CC31-4441-948D-F77E3FAB9216}" type="presOf" srcId="{08941461-8524-48A3-8A08-A94C783E101D}" destId="{E0AFAED9-3618-4C5D-B2CE-67AB485BF4F2}" srcOrd="1" destOrd="0" presId="urn:microsoft.com/office/officeart/2016/7/layout/BasicLinearProcessNumbered"/>
    <dgm:cxn modelId="{3A3AB6B5-4EF5-44CF-9CC2-4FFE7F7D29BF}" srcId="{CA812140-E91C-451D-AF73-A8CEE7C4385C}" destId="{08941461-8524-48A3-8A08-A94C783E101D}" srcOrd="1" destOrd="0" parTransId="{F3703E1B-9067-47B9-954B-3446887EE1F2}" sibTransId="{EB048E25-B2A6-4481-ABCE-B0FD4AACFDD4}"/>
    <dgm:cxn modelId="{DE9F31B9-42E9-463A-9C50-128920801BEC}" type="presOf" srcId="{9A77B153-1F3B-4159-A90E-4E7A092B16AA}" destId="{785C320E-D9BA-406D-A5BC-A3CCF39CB325}" srcOrd="0" destOrd="0" presId="urn:microsoft.com/office/officeart/2016/7/layout/BasicLinearProcessNumbered"/>
    <dgm:cxn modelId="{991B56C8-46DC-474B-B436-27A36796DEF6}" type="presOf" srcId="{4C85FF69-3A2E-4961-8A2B-7E32E76FB476}" destId="{A8881FE0-D0B5-4D04-BC58-470657BB7F21}" srcOrd="0" destOrd="0" presId="urn:microsoft.com/office/officeart/2016/7/layout/BasicLinearProcessNumbered"/>
    <dgm:cxn modelId="{C2AB89CC-0F16-4608-BEA3-E3CC259048E5}" type="presOf" srcId="{A34A360E-FBA2-4BB6-B785-412E036E7067}" destId="{5C89B631-A07A-4C06-9B92-FB6A88AC3F28}" srcOrd="0" destOrd="0" presId="urn:microsoft.com/office/officeart/2016/7/layout/BasicLinearProcessNumbered"/>
    <dgm:cxn modelId="{A995E8F8-7A51-477B-A0DD-BED858A0BF3C}" type="presOf" srcId="{08941461-8524-48A3-8A08-A94C783E101D}" destId="{DCBF0F43-13C9-47FC-8F75-1E261CD5D148}" srcOrd="0" destOrd="0" presId="urn:microsoft.com/office/officeart/2016/7/layout/BasicLinearProcessNumbered"/>
    <dgm:cxn modelId="{7B25A8F9-8375-48E7-88A8-E8CB654FB50F}" type="presOf" srcId="{65ED9BFB-E053-4BA7-8C48-636896BBD359}" destId="{9F39BF9F-4706-497B-AA97-C1D9D921F551}" srcOrd="1" destOrd="0" presId="urn:microsoft.com/office/officeart/2016/7/layout/BasicLinearProcessNumbered"/>
    <dgm:cxn modelId="{95E8BD2E-36FA-4C40-94A3-C1C91BB74EA9}" type="presParOf" srcId="{AB04F4AB-8C86-4C8A-AC1C-A3682D07E7E6}" destId="{45662E56-1158-4ADF-B937-A754F1E5A0C0}" srcOrd="0" destOrd="0" presId="urn:microsoft.com/office/officeart/2016/7/layout/BasicLinearProcessNumbered"/>
    <dgm:cxn modelId="{06D36096-D982-40AA-B6DF-4271BF01DF97}" type="presParOf" srcId="{45662E56-1158-4ADF-B937-A754F1E5A0C0}" destId="{28CA57C4-BD2E-44A8-B547-8DC5F7F78D7F}" srcOrd="0" destOrd="0" presId="urn:microsoft.com/office/officeart/2016/7/layout/BasicLinearProcessNumbered"/>
    <dgm:cxn modelId="{3B6543BD-C418-4F54-9B22-E30D207D7C75}" type="presParOf" srcId="{45662E56-1158-4ADF-B937-A754F1E5A0C0}" destId="{785C320E-D9BA-406D-A5BC-A3CCF39CB325}" srcOrd="1" destOrd="0" presId="urn:microsoft.com/office/officeart/2016/7/layout/BasicLinearProcessNumbered"/>
    <dgm:cxn modelId="{ACBCBEB6-FDF4-48A3-A555-4F5B7F35702C}" type="presParOf" srcId="{45662E56-1158-4ADF-B937-A754F1E5A0C0}" destId="{58C3651A-4EEA-4531-A88B-1552D71818FF}" srcOrd="2" destOrd="0" presId="urn:microsoft.com/office/officeart/2016/7/layout/BasicLinearProcessNumbered"/>
    <dgm:cxn modelId="{946ABCA9-375A-4C0A-9FC3-75E1E3D1BD5F}" type="presParOf" srcId="{45662E56-1158-4ADF-B937-A754F1E5A0C0}" destId="{9F39BF9F-4706-497B-AA97-C1D9D921F551}" srcOrd="3" destOrd="0" presId="urn:microsoft.com/office/officeart/2016/7/layout/BasicLinearProcessNumbered"/>
    <dgm:cxn modelId="{60DC3B39-E17F-4FC8-8C08-30FDCB3B5D8C}" type="presParOf" srcId="{AB04F4AB-8C86-4C8A-AC1C-A3682D07E7E6}" destId="{972687D4-CB8F-4137-AA74-36F4786FFBB9}" srcOrd="1" destOrd="0" presId="urn:microsoft.com/office/officeart/2016/7/layout/BasicLinearProcessNumbered"/>
    <dgm:cxn modelId="{62AD80A6-3CD7-4B67-A2F4-A1E72AFB0F0A}" type="presParOf" srcId="{AB04F4AB-8C86-4C8A-AC1C-A3682D07E7E6}" destId="{B10F2012-C393-44BC-8A0E-E5A3B1505F4E}" srcOrd="2" destOrd="0" presId="urn:microsoft.com/office/officeart/2016/7/layout/BasicLinearProcessNumbered"/>
    <dgm:cxn modelId="{CEF1CD0E-EA9C-4F5C-99A5-D02C5B99DBD0}" type="presParOf" srcId="{B10F2012-C393-44BC-8A0E-E5A3B1505F4E}" destId="{DCBF0F43-13C9-47FC-8F75-1E261CD5D148}" srcOrd="0" destOrd="0" presId="urn:microsoft.com/office/officeart/2016/7/layout/BasicLinearProcessNumbered"/>
    <dgm:cxn modelId="{43A9E2E2-035C-4DC9-AE88-743BFB743A5B}" type="presParOf" srcId="{B10F2012-C393-44BC-8A0E-E5A3B1505F4E}" destId="{3F1C8CC3-B266-4A87-9193-C8B5B29E9346}" srcOrd="1" destOrd="0" presId="urn:microsoft.com/office/officeart/2016/7/layout/BasicLinearProcessNumbered"/>
    <dgm:cxn modelId="{0B50C3E0-19E5-4AC4-A897-09A195CC88E5}" type="presParOf" srcId="{B10F2012-C393-44BC-8A0E-E5A3B1505F4E}" destId="{EEC785E8-AB13-43DB-9D92-8BF82D5CCDF2}" srcOrd="2" destOrd="0" presId="urn:microsoft.com/office/officeart/2016/7/layout/BasicLinearProcessNumbered"/>
    <dgm:cxn modelId="{778FC37F-5D6A-41EB-AE2F-91FADB51F7FB}" type="presParOf" srcId="{B10F2012-C393-44BC-8A0E-E5A3B1505F4E}" destId="{E0AFAED9-3618-4C5D-B2CE-67AB485BF4F2}" srcOrd="3" destOrd="0" presId="urn:microsoft.com/office/officeart/2016/7/layout/BasicLinearProcessNumbered"/>
    <dgm:cxn modelId="{A757E969-9C64-45E9-BFC1-E748D24523DA}" type="presParOf" srcId="{AB04F4AB-8C86-4C8A-AC1C-A3682D07E7E6}" destId="{C8D178B5-AACB-450F-87E5-C293D1E583CB}" srcOrd="3" destOrd="0" presId="urn:microsoft.com/office/officeart/2016/7/layout/BasicLinearProcessNumbered"/>
    <dgm:cxn modelId="{BAC3D652-E66A-4474-A455-DDA9C5C4CDEA}" type="presParOf" srcId="{AB04F4AB-8C86-4C8A-AC1C-A3682D07E7E6}" destId="{12002F1D-317A-43BC-9947-F27FA3196FA3}" srcOrd="4" destOrd="0" presId="urn:microsoft.com/office/officeart/2016/7/layout/BasicLinearProcessNumbered"/>
    <dgm:cxn modelId="{929C5EBC-AE7A-48EF-BF9F-A23E1020025D}" type="presParOf" srcId="{12002F1D-317A-43BC-9947-F27FA3196FA3}" destId="{A8881FE0-D0B5-4D04-BC58-470657BB7F21}" srcOrd="0" destOrd="0" presId="urn:microsoft.com/office/officeart/2016/7/layout/BasicLinearProcessNumbered"/>
    <dgm:cxn modelId="{C50DADB2-0F3C-4DDD-946F-24D4FEC5DA90}" type="presParOf" srcId="{12002F1D-317A-43BC-9947-F27FA3196FA3}" destId="{5C89B631-A07A-4C06-9B92-FB6A88AC3F28}" srcOrd="1" destOrd="0" presId="urn:microsoft.com/office/officeart/2016/7/layout/BasicLinearProcessNumbered"/>
    <dgm:cxn modelId="{887447B5-9342-4AF7-A05D-F329FE016B6C}" type="presParOf" srcId="{12002F1D-317A-43BC-9947-F27FA3196FA3}" destId="{9E896CF2-A3E9-41B6-8071-7A2A43CF0096}" srcOrd="2" destOrd="0" presId="urn:microsoft.com/office/officeart/2016/7/layout/BasicLinearProcessNumbered"/>
    <dgm:cxn modelId="{406A7E50-D24E-442B-9B70-649116A11059}" type="presParOf" srcId="{12002F1D-317A-43BC-9947-F27FA3196FA3}" destId="{D75F3FE7-9056-4BB6-8821-92387A664C3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A57C4-BD2E-44A8-B547-8DC5F7F78D7F}">
      <dsp:nvSpPr>
        <dsp:cNvPr id="0" name=""/>
        <dsp:cNvSpPr/>
      </dsp:nvSpPr>
      <dsp:spPr>
        <a:xfrm>
          <a:off x="0" y="0"/>
          <a:ext cx="2255738" cy="30860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866" tIns="330200" rIns="17586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Phase 1- Fear</a:t>
          </a:r>
          <a:endParaRPr lang="en-US" sz="2600" kern="1200" dirty="0"/>
        </a:p>
      </dsp:txBody>
      <dsp:txXfrm>
        <a:off x="0" y="1172718"/>
        <a:ext cx="2255738" cy="1851660"/>
      </dsp:txXfrm>
    </dsp:sp>
    <dsp:sp modelId="{785C320E-D9BA-406D-A5BC-A3CCF39CB325}">
      <dsp:nvSpPr>
        <dsp:cNvPr id="0" name=""/>
        <dsp:cNvSpPr/>
      </dsp:nvSpPr>
      <dsp:spPr>
        <a:xfrm>
          <a:off x="664954" y="308610"/>
          <a:ext cx="925830" cy="9258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81" tIns="12700" rIns="72181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00539" y="444195"/>
        <a:ext cx="654660" cy="654660"/>
      </dsp:txXfrm>
    </dsp:sp>
    <dsp:sp modelId="{58C3651A-4EEA-4531-A88B-1552D71818FF}">
      <dsp:nvSpPr>
        <dsp:cNvPr id="0" name=""/>
        <dsp:cNvSpPr/>
      </dsp:nvSpPr>
      <dsp:spPr>
        <a:xfrm>
          <a:off x="0" y="3086028"/>
          <a:ext cx="2255738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F0F43-13C9-47FC-8F75-1E261CD5D148}">
      <dsp:nvSpPr>
        <dsp:cNvPr id="0" name=""/>
        <dsp:cNvSpPr/>
      </dsp:nvSpPr>
      <dsp:spPr>
        <a:xfrm>
          <a:off x="2481311" y="0"/>
          <a:ext cx="2255738" cy="30860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866" tIns="330200" rIns="17586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Phase 2 - Isolation</a:t>
          </a:r>
          <a:endParaRPr lang="en-US" sz="2600" kern="1200" dirty="0"/>
        </a:p>
      </dsp:txBody>
      <dsp:txXfrm>
        <a:off x="2481311" y="1172718"/>
        <a:ext cx="2255738" cy="1851660"/>
      </dsp:txXfrm>
    </dsp:sp>
    <dsp:sp modelId="{3F1C8CC3-B266-4A87-9193-C8B5B29E9346}">
      <dsp:nvSpPr>
        <dsp:cNvPr id="0" name=""/>
        <dsp:cNvSpPr/>
      </dsp:nvSpPr>
      <dsp:spPr>
        <a:xfrm>
          <a:off x="3146265" y="308610"/>
          <a:ext cx="925830" cy="9258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81" tIns="12700" rIns="72181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81850" y="444195"/>
        <a:ext cx="654660" cy="654660"/>
      </dsp:txXfrm>
    </dsp:sp>
    <dsp:sp modelId="{EEC785E8-AB13-43DB-9D92-8BF82D5CCDF2}">
      <dsp:nvSpPr>
        <dsp:cNvPr id="0" name=""/>
        <dsp:cNvSpPr/>
      </dsp:nvSpPr>
      <dsp:spPr>
        <a:xfrm>
          <a:off x="2481311" y="3086028"/>
          <a:ext cx="2255738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81FE0-D0B5-4D04-BC58-470657BB7F21}">
      <dsp:nvSpPr>
        <dsp:cNvPr id="0" name=""/>
        <dsp:cNvSpPr/>
      </dsp:nvSpPr>
      <dsp:spPr>
        <a:xfrm>
          <a:off x="4962623" y="0"/>
          <a:ext cx="2255738" cy="30860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866" tIns="330200" rIns="17586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Phase 3 – Anxiety</a:t>
          </a:r>
        </a:p>
      </dsp:txBody>
      <dsp:txXfrm>
        <a:off x="4962623" y="1172718"/>
        <a:ext cx="2255738" cy="1851660"/>
      </dsp:txXfrm>
    </dsp:sp>
    <dsp:sp modelId="{5C89B631-A07A-4C06-9B92-FB6A88AC3F28}">
      <dsp:nvSpPr>
        <dsp:cNvPr id="0" name=""/>
        <dsp:cNvSpPr/>
      </dsp:nvSpPr>
      <dsp:spPr>
        <a:xfrm>
          <a:off x="5627577" y="308610"/>
          <a:ext cx="925830" cy="9258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81" tIns="12700" rIns="72181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763162" y="444195"/>
        <a:ext cx="654660" cy="654660"/>
      </dsp:txXfrm>
    </dsp:sp>
    <dsp:sp modelId="{9E896CF2-A3E9-41B6-8071-7A2A43CF0096}">
      <dsp:nvSpPr>
        <dsp:cNvPr id="0" name=""/>
        <dsp:cNvSpPr/>
      </dsp:nvSpPr>
      <dsp:spPr>
        <a:xfrm>
          <a:off x="4962623" y="3086028"/>
          <a:ext cx="2255738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06F1E-5465-EF41-B21D-69FAC5A594FC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A2109-1EEB-AE44-AC51-1F0D5DADB3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6F693-97EB-40AE-9679-DC632D9DDB0E}" type="slidenum">
              <a:rPr lang="en-US"/>
              <a:pPr/>
              <a:t>14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28AC5-FD19-4154-9B42-EE5CF3CFB2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8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3AB9C-2839-43FA-99D5-9FE317D1FA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9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28AC5-FD19-4154-9B42-EE5CF3CFB2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28AC5-FD19-4154-9B42-EE5CF3CFB2E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3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936" y="830580"/>
            <a:ext cx="7207623" cy="674512"/>
          </a:xfrm>
        </p:spPr>
        <p:txBody>
          <a:bodyPr anchor="ctr">
            <a:normAutofit/>
          </a:bodyPr>
          <a:lstStyle>
            <a:lvl1pPr algn="l">
              <a:defRPr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936" y="1649506"/>
            <a:ext cx="7207624" cy="433659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8185" y="830580"/>
            <a:ext cx="2778760" cy="123761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 userDrawn="1"/>
        </p:nvCxnSpPr>
        <p:spPr>
          <a:xfrm>
            <a:off x="4215436" y="781664"/>
            <a:ext cx="21021" cy="133481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0" y="2930328"/>
            <a:ext cx="12192000" cy="281463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3378199" y="3375183"/>
            <a:ext cx="6868899" cy="114836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4300" y="-10900"/>
            <a:ext cx="4547347" cy="68689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109882" y="365125"/>
            <a:ext cx="6243918" cy="1325563"/>
          </a:xfrm>
        </p:spPr>
        <p:txBody>
          <a:bodyPr>
            <a:normAutofit/>
          </a:bodyPr>
          <a:lstStyle>
            <a:lvl1pPr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110163" y="2008188"/>
            <a:ext cx="6243637" cy="394493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7" y="1742359"/>
            <a:ext cx="5232393" cy="465844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1742359"/>
            <a:ext cx="5232393" cy="465844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6" y="755094"/>
            <a:ext cx="5232393" cy="580267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779479"/>
            <a:ext cx="5232393" cy="580267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28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 userDrawn="1"/>
        </p:nvCxnSpPr>
        <p:spPr>
          <a:xfrm>
            <a:off x="584003" y="2099161"/>
            <a:ext cx="3695388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30352" y="322263"/>
            <a:ext cx="3749039" cy="820737"/>
          </a:xfrm>
        </p:spPr>
        <p:txBody>
          <a:bodyPr>
            <a:noAutofit/>
          </a:bodyPr>
          <a:lstStyle>
            <a:lvl1pPr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30225" y="1344613"/>
            <a:ext cx="3749675" cy="5921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530225" y="2430110"/>
            <a:ext cx="5565775" cy="38272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616700" y="1344613"/>
            <a:ext cx="4409888" cy="491331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wo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7410" y="801370"/>
            <a:ext cx="3331210" cy="4507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68045" y="807720"/>
            <a:ext cx="3333115" cy="635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 userDrawn="1"/>
        </p:nvCxnSpPr>
        <p:spPr>
          <a:xfrm flipV="1">
            <a:off x="2091339" y="2932650"/>
            <a:ext cx="882868" cy="5254"/>
          </a:xfrm>
          <a:prstGeom prst="straightConnector1">
            <a:avLst/>
          </a:prstGeom>
          <a:ln w="63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0513" y="1308100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805329" y="0"/>
            <a:ext cx="7386671" cy="6858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60513" y="2093618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60513" y="3308350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60513" y="4093868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644" y="6775961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5644" y="2628"/>
            <a:ext cx="12197255" cy="8097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524351"/>
            <a:ext cx="10515600" cy="591270"/>
          </a:xfrm>
        </p:spPr>
        <p:txBody>
          <a:bodyPr>
            <a:normAutofit/>
          </a:bodyPr>
          <a:lstStyle>
            <a:lvl1pPr algn="ctr"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982277" y="1423833"/>
            <a:ext cx="6221412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577058" y="2735345"/>
            <a:ext cx="5037884" cy="365694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857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142318" y="1987550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265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Arrow Connector 13"/>
          <p:cNvCxnSpPr/>
          <p:nvPr userDrawn="1"/>
        </p:nvCxnSpPr>
        <p:spPr>
          <a:xfrm>
            <a:off x="627743" y="6143766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4381298" y="6126833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8146143" y="6126832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624665" y="2568575"/>
            <a:ext cx="3225023" cy="35306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383082" y="2582792"/>
            <a:ext cx="3225023" cy="35306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8140273" y="2578937"/>
            <a:ext cx="3225023" cy="35306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987550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4380521" y="2001699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8131731" y="2005621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F196160-E13D-46EF-ABB9-2EC5347F161F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C1AC04B-C4B2-45BE-BF47-782894864FBC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F1588F-9B12-4B89-A9E0-0A03419C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3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8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04B-C4B2-45BE-BF47-782894864FBC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F1588F-9B12-4B89-A9E0-0A03419C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580" y="4383499"/>
            <a:ext cx="3232506" cy="143970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109156" y="3136410"/>
            <a:ext cx="8071553" cy="371877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 userDrawn="1"/>
        </p:nvCxnSpPr>
        <p:spPr>
          <a:xfrm flipH="1">
            <a:off x="4073755" y="3136410"/>
            <a:ext cx="20896" cy="3709061"/>
          </a:xfrm>
          <a:prstGeom prst="straightConnector1">
            <a:avLst/>
          </a:prstGeom>
          <a:ln w="1270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21200" y="3204591"/>
            <a:ext cx="6451885" cy="5232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99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FOR MORE INFORMATION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21200" y="3866606"/>
            <a:ext cx="7294563" cy="258816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D83F51-DC01-FFF4-8CDA-9F5F9DDFF4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2713"/>
            <a:ext cx="12180888" cy="302418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04B-C4B2-45BE-BF47-782894864FBC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F1588F-9B12-4B89-A9E0-0A03419C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3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0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5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04B-C4B2-45BE-BF47-782894864FBC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F1588F-9B12-4B89-A9E0-0A03419C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76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04B-C4B2-45BE-BF47-782894864FBC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F1588F-9B12-4B89-A9E0-0A03419C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55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04B-C4B2-45BE-BF47-782894864FBC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F1588F-9B12-4B89-A9E0-0A03419C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39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0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04B-C4B2-45BE-BF47-782894864FBC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F1588F-9B12-4B89-A9E0-0A03419C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4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04B-C4B2-45BE-BF47-782894864FBC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F1588F-9B12-4B89-A9E0-0A03419C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yell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1742359"/>
            <a:ext cx="10155237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 userDrawn="1"/>
        </p:nvSpPr>
        <p:spPr>
          <a:xfrm>
            <a:off x="635" y="1770380"/>
            <a:ext cx="12191365" cy="2750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 flipH="1" flipV="1">
            <a:off x="724535" y="-60325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3105" y="2482215"/>
            <a:ext cx="8225790" cy="1325880"/>
          </a:xfrm>
        </p:spPr>
        <p:txBody>
          <a:bodyPr>
            <a:normAutofit/>
          </a:bodyPr>
          <a:lstStyle>
            <a:lvl1pPr algn="ctr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Arrow Connector 3"/>
          <p:cNvCxnSpPr/>
          <p:nvPr userDrawn="1"/>
        </p:nvCxnSpPr>
        <p:spPr>
          <a:xfrm flipV="1">
            <a:off x="11463020" y="-60960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hoto and Text without visi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2535508"/>
            <a:ext cx="10155237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4138"/>
            <a:ext cx="12192000" cy="223743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38201" y="1910302"/>
            <a:ext cx="4791634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62165" y="1910302"/>
            <a:ext cx="4791634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2064" y="1051560"/>
            <a:ext cx="6400800" cy="1371600"/>
          </a:xfrm>
        </p:spPr>
        <p:txBody>
          <a:bodyPr>
            <a:normAutofit/>
          </a:bodyPr>
          <a:lstStyle>
            <a:lvl1pPr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12763" y="2581275"/>
            <a:ext cx="6400800" cy="35321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77600" y="-2822"/>
            <a:ext cx="914400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691438" y="393700"/>
            <a:ext cx="4042412" cy="607483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645"/>
            <a:ext cx="5719482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71822" y="423530"/>
            <a:ext cx="5897449" cy="1371600"/>
          </a:xfrm>
        </p:spPr>
        <p:txBody>
          <a:bodyPr>
            <a:normAutofit/>
          </a:bodyPr>
          <a:lstStyle>
            <a:lvl1pPr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71822" y="2150969"/>
            <a:ext cx="5897449" cy="42249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028" y="1483535"/>
            <a:ext cx="4916505" cy="39624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cef.bg/public/images/tinybrowser/upload/PPT%20BEIP%20Group%20for%20website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_qkndlGznCw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quotes.com/quote/145848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ffectivechildtherapy.org/therapies/smiling-young-man-gestures-to-another-ma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s.physics.unsw.edu.au/jw/light/mirrors-and-images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Kwon%20YC%5bAuthor%5d&amp;cauthor=true&amp;cauthor_uid=22100909" TargetMode="External"/><Relationship Id="rId2" Type="http://schemas.openxmlformats.org/officeDocument/2006/relationships/hyperlink" Target="http://www.ncbi.nlm.nih.gov/pubmed/?term=Mercier%20F%5bAuthor%5d&amp;cauthor=true&amp;cauthor_uid=22100909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cbi.nlm.nih.gov/pubmed/?term=Douet%20V%5bAuthor%5d&amp;cauthor=true&amp;cauthor_uid=22100909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pectability.org/Category/Event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OwPQAVjhW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EE06ADF-D43B-BA47-CFD5-43CAD352EA4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 </a:t>
            </a:r>
            <a:r>
              <a:rPr lang="en-US" sz="3600" b="1" kern="12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Healing: An Overview</a:t>
            </a:r>
            <a:endParaRPr lang="en-US" dirty="0"/>
          </a:p>
        </p:txBody>
      </p:sp>
      <p:pic>
        <p:nvPicPr>
          <p:cNvPr id="9" name="Picture 8" descr="Logos for RespectAbility and AAIDD RSIN. Headshot of Karyn Harvey smiling. Text reads Trauma and Healing: An Overview. February 7, 2024. ">
            <a:extLst>
              <a:ext uri="{FF2B5EF4-FFF2-40B4-BE49-F238E27FC236}">
                <a16:creationId xmlns:a16="http://schemas.microsoft.com/office/drawing/2014/main" id="{81102F4D-7019-6946-0545-F0981E17D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6650"/>
            <a:ext cx="9144000" cy="47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0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Bucharest Early </a:t>
            </a:r>
            <a:br>
              <a:rPr lang="en-US" dirty="0"/>
            </a:br>
            <a:r>
              <a:rPr lang="en-US" dirty="0"/>
              <a:t>Intervention Orphan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138 children between 6 and 31 months who were in an orphanage in Bucharest were studied</a:t>
            </a:r>
          </a:p>
          <a:p>
            <a:r>
              <a:rPr lang="en-US" dirty="0"/>
              <a:t>68 kept in institution</a:t>
            </a:r>
          </a:p>
          <a:p>
            <a:r>
              <a:rPr lang="en-US" dirty="0"/>
              <a:t>68 placed in a new foster care system – full time paid parenting</a:t>
            </a:r>
          </a:p>
          <a:p>
            <a:r>
              <a:rPr lang="en-US" dirty="0"/>
              <a:t>Results: After 54 months ( 41/2 years):</a:t>
            </a:r>
          </a:p>
          <a:p>
            <a:r>
              <a:rPr lang="en-US" dirty="0"/>
              <a:t>Compared to 138 children raised in birth families</a:t>
            </a:r>
          </a:p>
          <a:p>
            <a:r>
              <a:rPr lang="en-US" dirty="0">
                <a:hlinkClick r:id="rId2"/>
              </a:rPr>
              <a:t>Learn More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9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6ABB-26CE-440A-AF77-2CD466E1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71378"/>
              </p:ext>
            </p:extLst>
          </p:nvPr>
        </p:nvGraphicFramePr>
        <p:xfrm>
          <a:off x="1890334" y="1466995"/>
          <a:ext cx="8411332" cy="489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2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Issues: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Foster</a:t>
                      </a:r>
                      <a:r>
                        <a:rPr lang="en-US" sz="2400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Care</a:t>
                      </a:r>
                      <a:endParaRPr lang="en-US" sz="2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Biological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66"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Axis 1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66"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Emotional </a:t>
                      </a:r>
                    </a:p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66"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Behavioral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384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Intellectual Disability</a:t>
                      </a:r>
                    </a:p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Average IQ </a:t>
                      </a:r>
                    </a:p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</a:t>
                      </a:r>
                      <a:b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11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Children Who Stayed in Institutions - Nathan Fox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Gray matter in brain actually shrunk</a:t>
            </a:r>
          </a:p>
          <a:p>
            <a:pPr>
              <a:lnSpc>
                <a:spcPct val="90000"/>
              </a:lnSpc>
            </a:pPr>
            <a:r>
              <a:rPr lang="en-US" dirty="0"/>
              <a:t>Lower brain activity measured by EEG</a:t>
            </a:r>
          </a:p>
          <a:p>
            <a:pPr>
              <a:lnSpc>
                <a:spcPct val="90000"/>
              </a:lnSpc>
            </a:pPr>
            <a:r>
              <a:rPr lang="en-US" dirty="0"/>
              <a:t>Impairments in executive functioning </a:t>
            </a:r>
          </a:p>
          <a:p>
            <a:pPr>
              <a:lnSpc>
                <a:spcPct val="90000"/>
              </a:lnSpc>
            </a:pPr>
            <a:r>
              <a:rPr lang="en-US" dirty="0"/>
              <a:t>Increased adrenaline levels after 1 year – affects heart, behavior, ability to focus ( looks like ADHD)</a:t>
            </a:r>
          </a:p>
          <a:p>
            <a:pPr>
              <a:lnSpc>
                <a:spcPct val="90000"/>
              </a:lnSpc>
            </a:pPr>
            <a:r>
              <a:rPr lang="en-US" dirty="0"/>
              <a:t>Often abnormally small physically</a:t>
            </a:r>
          </a:p>
          <a:p>
            <a:pPr>
              <a:lnSpc>
                <a:spcPct val="90000"/>
              </a:lnSpc>
            </a:pPr>
            <a:r>
              <a:rPr lang="en-US" dirty="0"/>
              <a:t>At higher risk for premature deaths</a:t>
            </a:r>
          </a:p>
          <a:p>
            <a:pPr>
              <a:lnSpc>
                <a:spcPct val="90000"/>
              </a:lnSpc>
            </a:pPr>
            <a:r>
              <a:rPr lang="en-US" dirty="0"/>
              <a:t>Neglect is more devastating than any other type of abuse </a:t>
            </a:r>
          </a:p>
        </p:txBody>
      </p:sp>
    </p:spTree>
    <p:extLst>
      <p:ext uri="{BB962C8B-B14F-4D97-AF65-F5344CB8AC3E}">
        <p14:creationId xmlns:p14="http://schemas.microsoft.com/office/powerpoint/2010/main" val="197621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C93A-0095-8673-51F3-3F4DCDCA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Traumatic Exposures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0FAFC-E12A-9C89-BFE8-4B7C538E0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In-utero drug exposure</a:t>
            </a:r>
          </a:p>
          <a:p>
            <a:pPr>
              <a:lnSpc>
                <a:spcPct val="90000"/>
              </a:lnSpc>
            </a:pPr>
            <a:r>
              <a:rPr lang="en-US" dirty="0"/>
              <a:t>In-utero drug/alcohol exposure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45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Psychological Trauma – </a:t>
            </a:r>
            <a:br>
              <a:rPr lang="en-US" dirty="0"/>
            </a:br>
            <a:r>
              <a:rPr lang="en-US" dirty="0"/>
              <a:t>Past is Present</a:t>
            </a:r>
          </a:p>
        </p:txBody>
      </p:sp>
      <p:pic>
        <p:nvPicPr>
          <p:cNvPr id="619525" name="Picture 5" descr="+A+Triune+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1905000"/>
            <a:ext cx="3751263" cy="4343400"/>
          </a:xfrm>
          <a:prstGeom prst="rect">
            <a:avLst/>
          </a:prstGeom>
          <a:noFill/>
        </p:spPr>
      </p:pic>
      <p:sp>
        <p:nvSpPr>
          <p:cNvPr id="619529" name="Rectangle 9"/>
          <p:cNvSpPr>
            <a:spLocks noChangeArrowheads="1"/>
          </p:cNvSpPr>
          <p:nvPr/>
        </p:nvSpPr>
        <p:spPr bwMode="auto">
          <a:xfrm>
            <a:off x="5503864" y="2432492"/>
            <a:ext cx="4637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rational brain: Intellectual tasks </a:t>
            </a:r>
          </a:p>
        </p:txBody>
      </p:sp>
      <p:sp>
        <p:nvSpPr>
          <p:cNvPr id="619530" name="Rectangle 10"/>
          <p:cNvSpPr>
            <a:spLocks noChangeArrowheads="1"/>
          </p:cNvSpPr>
          <p:nvPr/>
        </p:nvSpPr>
        <p:spPr bwMode="auto">
          <a:xfrm>
            <a:off x="5562601" y="3169623"/>
            <a:ext cx="1112805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Limbic</a:t>
            </a:r>
            <a:endPara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9531" name="Rectangle 11"/>
          <p:cNvSpPr>
            <a:spLocks noChangeArrowheads="1"/>
          </p:cNvSpPr>
          <p:nvPr/>
        </p:nvSpPr>
        <p:spPr bwMode="auto">
          <a:xfrm>
            <a:off x="5562600" y="4084023"/>
            <a:ext cx="1750800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Brain Stem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9532" name="Text Box 12"/>
          <p:cNvSpPr txBox="1">
            <a:spLocks noChangeArrowheads="1"/>
          </p:cNvSpPr>
          <p:nvPr/>
        </p:nvSpPr>
        <p:spPr bwMode="auto">
          <a:xfrm>
            <a:off x="2895600" y="6248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Triune Brain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562600" y="1987338"/>
            <a:ext cx="1636690" cy="4308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Neocortex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562600" y="3577679"/>
            <a:ext cx="3971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intermediate brain: Emotions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69142" y="4480411"/>
            <a:ext cx="5747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primitive brain: Self preservation, aggression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Trauma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018382" y="1742359"/>
            <a:ext cx="4210442" cy="4229100"/>
          </a:xfrm>
        </p:spPr>
        <p:txBody>
          <a:bodyPr/>
          <a:lstStyle/>
          <a:p>
            <a:r>
              <a:rPr lang="en-US" u="sng" dirty="0"/>
              <a:t>Trigger Response</a:t>
            </a:r>
            <a:r>
              <a:rPr lang="en-US" dirty="0"/>
              <a:t>: Something happens in the present that reminds the person of the negative past - person goes into fight, flight or freeze mode:</a:t>
            </a:r>
          </a:p>
          <a:p>
            <a:r>
              <a:rPr lang="en-US" dirty="0"/>
              <a:t>Thinking he/she/they are in Danger!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1831" y="1742359"/>
            <a:ext cx="1568635" cy="8823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Trauma</a:t>
            </a:r>
          </a:p>
          <a:p>
            <a:pPr algn="ctr"/>
            <a:r>
              <a:rPr lang="en-US" dirty="0"/>
              <a:t>Trigger</a:t>
            </a:r>
          </a:p>
        </p:txBody>
      </p:sp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021697" y="1837032"/>
            <a:ext cx="980397" cy="1176476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" idx="2"/>
          </p:cNvCxnSpPr>
          <p:nvPr/>
        </p:nvCxnSpPr>
        <p:spPr>
          <a:xfrm>
            <a:off x="8816148" y="2624716"/>
            <a:ext cx="0" cy="1764714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659940" y="1840399"/>
            <a:ext cx="1372555" cy="1372555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82800" y="2722756"/>
            <a:ext cx="1568635" cy="9803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Fight</a:t>
            </a: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7736281" y="3410127"/>
            <a:ext cx="1702432" cy="102419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Flight</a:t>
            </a: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10188703" y="2918835"/>
            <a:ext cx="1568635" cy="8823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Freeze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66" y="4270660"/>
            <a:ext cx="2134525" cy="11764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Attachment</a:t>
            </a:r>
          </a:p>
          <a:p>
            <a:pPr algn="ctr"/>
            <a:r>
              <a:rPr lang="en-US"/>
              <a:t>Issues </a:t>
            </a:r>
          </a:p>
        </p:txBody>
      </p:sp>
      <p:cxnSp>
        <p:nvCxnSpPr>
          <p:cNvPr id="10" name="Straight Arr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113717" y="2624716"/>
            <a:ext cx="918114" cy="1764714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2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EE6758-AC6E-1617-B825-F1B57B371E0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Amygdala and Hippocampus</a:t>
            </a:r>
          </a:p>
        </p:txBody>
      </p:sp>
      <p:pic>
        <p:nvPicPr>
          <p:cNvPr id="2050" name="Picture 2" descr="image of a brain with arrows pointing to the amygdala and hippocampus"/>
          <p:cNvPicPr>
            <a:picLocks noChangeAspect="1" noChangeArrowheads="1"/>
          </p:cNvPicPr>
          <p:nvPr/>
        </p:nvPicPr>
        <p:blipFill rotWithShape="1">
          <a:blip r:embed="rId3" cstate="print"/>
          <a:srcRect t="17501" b="7851"/>
          <a:stretch/>
        </p:blipFill>
        <p:spPr bwMode="auto">
          <a:xfrm>
            <a:off x="2006601" y="643467"/>
            <a:ext cx="8178799" cy="557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0191-D6CE-4A66-8318-3171B0A7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/>
              <a:t>Sometimes the “Behaviors” we see are really symptoms of</a:t>
            </a:r>
            <a:br>
              <a:rPr lang="en-US" sz="4000" b="1" dirty="0"/>
            </a:br>
            <a:r>
              <a:rPr lang="en-US" sz="4000" b="1" dirty="0"/>
              <a:t>Post-traumatic Stress Disorder </a:t>
            </a:r>
          </a:p>
        </p:txBody>
      </p:sp>
    </p:spTree>
    <p:extLst>
      <p:ext uri="{BB962C8B-B14F-4D97-AF65-F5344CB8AC3E}">
        <p14:creationId xmlns:p14="http://schemas.microsoft.com/office/powerpoint/2010/main" val="399890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4 Areas of Symptoms </a:t>
            </a:r>
            <a:br>
              <a:rPr lang="en-US" dirty="0"/>
            </a:br>
            <a:r>
              <a:rPr lang="en-US" dirty="0"/>
              <a:t>of PTSD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773558" y="1466995"/>
            <a:ext cx="10644884" cy="504429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dirty="0"/>
              <a:t>1. Re-experiencing (interfering with present to different degrees)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Intrusive Memories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Nightmares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Flashbacks- Person can disconnect from reality and be convinced he or she is being attacked, hurt or threatened due to a memory that becomes present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2. Avoidance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Blunted emotions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Shut down responses 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Person can become obsessive about details concerning self and safety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Disconnection and withdrawal</a:t>
            </a:r>
          </a:p>
        </p:txBody>
      </p:sp>
    </p:spTree>
    <p:extLst>
      <p:ext uri="{BB962C8B-B14F-4D97-AF65-F5344CB8AC3E}">
        <p14:creationId xmlns:p14="http://schemas.microsoft.com/office/powerpoint/2010/main" val="705818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Symptoms of PTSD (Continued)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3"/>
          </p:nvPr>
        </p:nvSpPr>
        <p:spPr>
          <a:xfrm>
            <a:off x="614937" y="1910310"/>
            <a:ext cx="10962125" cy="42291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dirty="0"/>
              <a:t>3. Negative Alterations in Cognition and Mood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Persistent negative-trauma related emotions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ie</a:t>
            </a:r>
            <a:r>
              <a:rPr lang="en-US" sz="2400" dirty="0"/>
              <a:t>. fear, horror, anger, guilt and shame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Constricted emotion – inability to express positive emotion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Alienation and withdrawal from others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SHAME 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4. Arousal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Easy to startle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Agitated – can lead to property destruction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Periodically Combative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Impulsive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Also associated with reckless or self-destructive behavior</a:t>
            </a:r>
          </a:p>
        </p:txBody>
      </p:sp>
    </p:spTree>
    <p:extLst>
      <p:ext uri="{BB962C8B-B14F-4D97-AF65-F5344CB8AC3E}">
        <p14:creationId xmlns:p14="http://schemas.microsoft.com/office/powerpoint/2010/main" val="277049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3875-92FE-BB21-D321-66D68D6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23258-91F5-7375-99FF-E0DB65E5C1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webinar has ASL interpretation and live CART captioning.</a:t>
            </a:r>
          </a:p>
          <a:p>
            <a:r>
              <a:rPr lang="en-US" dirty="0"/>
              <a:t>You can pin the ASL interpreter to keep them in view for the entire presentation.</a:t>
            </a:r>
          </a:p>
          <a:p>
            <a:r>
              <a:rPr lang="en-US" dirty="0"/>
              <a:t>To view the live CART transcript in a separate window, use the link in the chat box.</a:t>
            </a:r>
          </a:p>
          <a:p>
            <a:r>
              <a:rPr lang="en-US" dirty="0"/>
              <a:t>This webinar is being recorded and will be posted to </a:t>
            </a:r>
            <a:r>
              <a:rPr lang="en-US" dirty="0" err="1"/>
              <a:t>RespectAbility.org</a:t>
            </a:r>
            <a:r>
              <a:rPr lang="en-US" dirty="0"/>
              <a:t>/AAIDD-2024-Series by next week, after open captions are added to the recording.</a:t>
            </a:r>
          </a:p>
        </p:txBody>
      </p:sp>
    </p:spTree>
    <p:extLst>
      <p:ext uri="{BB962C8B-B14F-4D97-AF65-F5344CB8AC3E}">
        <p14:creationId xmlns:p14="http://schemas.microsoft.com/office/powerpoint/2010/main" val="280053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4B1AF3-000B-032D-56F7-D3E125F5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482" y="3739568"/>
            <a:ext cx="8169820" cy="1915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7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Jordyn Zimmerman</a:t>
            </a:r>
          </a:p>
        </p:txBody>
      </p:sp>
      <p:pic>
        <p:nvPicPr>
          <p:cNvPr id="3" name="Online Media 2" title="See Us. Hear Us. - Jordyn Zimmerman">
            <a:hlinkClick r:id="" action="ppaction://media"/>
            <a:extLst>
              <a:ext uri="{FF2B5EF4-FFF2-40B4-BE49-F238E27FC236}">
                <a16:creationId xmlns:a16="http://schemas.microsoft.com/office/drawing/2014/main" id="{C2E299A9-A0DF-3283-DF7A-C94BA9AC5B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1790" y="838921"/>
            <a:ext cx="9168420" cy="51801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87783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2284316" y="5638120"/>
            <a:ext cx="5111750" cy="10493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E"/>
                </a:solidFill>
              </a:rPr>
              <a:t> Stephen Hawking Quotes  </a:t>
            </a:r>
          </a:p>
        </p:txBody>
      </p:sp>
      <p:pic>
        <p:nvPicPr>
          <p:cNvPr id="1026" name="Picture 2" descr="Who is Stephen Hawking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3" t="8629" r="1" b="1"/>
          <a:stretch/>
        </p:blipFill>
        <p:spPr bwMode="auto">
          <a:xfrm>
            <a:off x="0" y="74566"/>
            <a:ext cx="12192000" cy="91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2488" y="4646674"/>
            <a:ext cx="5111750" cy="1412875"/>
          </a:xfrm>
          <a:solidFill>
            <a:schemeClr val="tx1">
              <a:lumMod val="85000"/>
              <a:lumOff val="15000"/>
              <a:alpha val="50187"/>
            </a:schemeClr>
          </a:solidFill>
        </p:spPr>
        <p:txBody>
          <a:bodyPr>
            <a:normAutofit/>
          </a:bodyPr>
          <a:lstStyle/>
          <a:p>
            <a:pPr marL="0" indent="0">
              <a:buClr>
                <a:srgbClr val="4D638B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“The greatest enemy of knowledge is not ignorance, it is the illusion of knowledge.”</a:t>
            </a:r>
            <a:endParaRPr lang="en-US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192554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Ingredients Necessary for Post traumatic Recovery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BCC40F5-051C-67B5-0DEB-5062A44ABFF0}"/>
              </a:ext>
            </a:extLst>
          </p:cNvPr>
          <p:cNvSpPr/>
          <p:nvPr/>
        </p:nvSpPr>
        <p:spPr>
          <a:xfrm>
            <a:off x="5250151" y="2332713"/>
            <a:ext cx="1927440" cy="963720"/>
          </a:xfrm>
          <a:custGeom>
            <a:avLst/>
            <a:gdLst>
              <a:gd name="connsiteX0" fmla="*/ 0 w 1927440"/>
              <a:gd name="connsiteY0" fmla="*/ 96372 h 963720"/>
              <a:gd name="connsiteX1" fmla="*/ 96372 w 1927440"/>
              <a:gd name="connsiteY1" fmla="*/ 0 h 963720"/>
              <a:gd name="connsiteX2" fmla="*/ 1831068 w 1927440"/>
              <a:gd name="connsiteY2" fmla="*/ 0 h 963720"/>
              <a:gd name="connsiteX3" fmla="*/ 1927440 w 1927440"/>
              <a:gd name="connsiteY3" fmla="*/ 96372 h 963720"/>
              <a:gd name="connsiteX4" fmla="*/ 1927440 w 1927440"/>
              <a:gd name="connsiteY4" fmla="*/ 867348 h 963720"/>
              <a:gd name="connsiteX5" fmla="*/ 1831068 w 1927440"/>
              <a:gd name="connsiteY5" fmla="*/ 963720 h 963720"/>
              <a:gd name="connsiteX6" fmla="*/ 96372 w 1927440"/>
              <a:gd name="connsiteY6" fmla="*/ 963720 h 963720"/>
              <a:gd name="connsiteX7" fmla="*/ 0 w 1927440"/>
              <a:gd name="connsiteY7" fmla="*/ 867348 h 963720"/>
              <a:gd name="connsiteX8" fmla="*/ 0 w 1927440"/>
              <a:gd name="connsiteY8" fmla="*/ 96372 h 96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7440" h="963720">
                <a:moveTo>
                  <a:pt x="0" y="96372"/>
                </a:moveTo>
                <a:cubicBezTo>
                  <a:pt x="0" y="43147"/>
                  <a:pt x="43147" y="0"/>
                  <a:pt x="96372" y="0"/>
                </a:cubicBezTo>
                <a:lnTo>
                  <a:pt x="1831068" y="0"/>
                </a:lnTo>
                <a:cubicBezTo>
                  <a:pt x="1884293" y="0"/>
                  <a:pt x="1927440" y="43147"/>
                  <a:pt x="1927440" y="96372"/>
                </a:cubicBezTo>
                <a:lnTo>
                  <a:pt x="1927440" y="867348"/>
                </a:lnTo>
                <a:cubicBezTo>
                  <a:pt x="1927440" y="920573"/>
                  <a:pt x="1884293" y="963720"/>
                  <a:pt x="1831068" y="963720"/>
                </a:cubicBezTo>
                <a:lnTo>
                  <a:pt x="96372" y="963720"/>
                </a:lnTo>
                <a:cubicBezTo>
                  <a:pt x="43147" y="963720"/>
                  <a:pt x="0" y="920573"/>
                  <a:pt x="0" y="867348"/>
                </a:cubicBezTo>
                <a:lnTo>
                  <a:pt x="0" y="963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616" tIns="100616" rIns="100616" bIns="10061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/>
              <a:t>Perceived Safety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CFECB7E-4E4D-54F8-AF6B-29D34F0ED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600000">
            <a:off x="6507308" y="4024459"/>
            <a:ext cx="1004922" cy="337302"/>
          </a:xfrm>
          <a:custGeom>
            <a:avLst/>
            <a:gdLst>
              <a:gd name="connsiteX0" fmla="*/ 0 w 1004922"/>
              <a:gd name="connsiteY0" fmla="*/ 168651 h 337302"/>
              <a:gd name="connsiteX1" fmla="*/ 168651 w 1004922"/>
              <a:gd name="connsiteY1" fmla="*/ 0 h 337302"/>
              <a:gd name="connsiteX2" fmla="*/ 168651 w 1004922"/>
              <a:gd name="connsiteY2" fmla="*/ 67460 h 337302"/>
              <a:gd name="connsiteX3" fmla="*/ 836271 w 1004922"/>
              <a:gd name="connsiteY3" fmla="*/ 67460 h 337302"/>
              <a:gd name="connsiteX4" fmla="*/ 836271 w 1004922"/>
              <a:gd name="connsiteY4" fmla="*/ 0 h 337302"/>
              <a:gd name="connsiteX5" fmla="*/ 1004922 w 1004922"/>
              <a:gd name="connsiteY5" fmla="*/ 168651 h 337302"/>
              <a:gd name="connsiteX6" fmla="*/ 836271 w 1004922"/>
              <a:gd name="connsiteY6" fmla="*/ 337302 h 337302"/>
              <a:gd name="connsiteX7" fmla="*/ 836271 w 1004922"/>
              <a:gd name="connsiteY7" fmla="*/ 269842 h 337302"/>
              <a:gd name="connsiteX8" fmla="*/ 168651 w 1004922"/>
              <a:gd name="connsiteY8" fmla="*/ 269842 h 337302"/>
              <a:gd name="connsiteX9" fmla="*/ 168651 w 1004922"/>
              <a:gd name="connsiteY9" fmla="*/ 337302 h 337302"/>
              <a:gd name="connsiteX10" fmla="*/ 0 w 1004922"/>
              <a:gd name="connsiteY10" fmla="*/ 168651 h 33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922" h="337302">
                <a:moveTo>
                  <a:pt x="0" y="168651"/>
                </a:moveTo>
                <a:lnTo>
                  <a:pt x="168651" y="0"/>
                </a:lnTo>
                <a:lnTo>
                  <a:pt x="168651" y="67460"/>
                </a:lnTo>
                <a:lnTo>
                  <a:pt x="836271" y="67460"/>
                </a:lnTo>
                <a:lnTo>
                  <a:pt x="836271" y="0"/>
                </a:lnTo>
                <a:lnTo>
                  <a:pt x="1004922" y="168651"/>
                </a:lnTo>
                <a:lnTo>
                  <a:pt x="836271" y="337302"/>
                </a:lnTo>
                <a:lnTo>
                  <a:pt x="836271" y="269842"/>
                </a:lnTo>
                <a:lnTo>
                  <a:pt x="168651" y="269842"/>
                </a:lnTo>
                <a:lnTo>
                  <a:pt x="168651" y="337302"/>
                </a:lnTo>
                <a:lnTo>
                  <a:pt x="0" y="1686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191" tIns="67460" rIns="101191" bIns="674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BD83A1D-61C1-B77B-E28E-841E2BAD2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1411" y="5402996"/>
            <a:ext cx="1004923" cy="337303"/>
          </a:xfrm>
          <a:custGeom>
            <a:avLst/>
            <a:gdLst>
              <a:gd name="connsiteX0" fmla="*/ 0 w 1004922"/>
              <a:gd name="connsiteY0" fmla="*/ 168651 h 337302"/>
              <a:gd name="connsiteX1" fmla="*/ 168651 w 1004922"/>
              <a:gd name="connsiteY1" fmla="*/ 0 h 337302"/>
              <a:gd name="connsiteX2" fmla="*/ 168651 w 1004922"/>
              <a:gd name="connsiteY2" fmla="*/ 67460 h 337302"/>
              <a:gd name="connsiteX3" fmla="*/ 836271 w 1004922"/>
              <a:gd name="connsiteY3" fmla="*/ 67460 h 337302"/>
              <a:gd name="connsiteX4" fmla="*/ 836271 w 1004922"/>
              <a:gd name="connsiteY4" fmla="*/ 0 h 337302"/>
              <a:gd name="connsiteX5" fmla="*/ 1004922 w 1004922"/>
              <a:gd name="connsiteY5" fmla="*/ 168651 h 337302"/>
              <a:gd name="connsiteX6" fmla="*/ 836271 w 1004922"/>
              <a:gd name="connsiteY6" fmla="*/ 337302 h 337302"/>
              <a:gd name="connsiteX7" fmla="*/ 836271 w 1004922"/>
              <a:gd name="connsiteY7" fmla="*/ 269842 h 337302"/>
              <a:gd name="connsiteX8" fmla="*/ 168651 w 1004922"/>
              <a:gd name="connsiteY8" fmla="*/ 269842 h 337302"/>
              <a:gd name="connsiteX9" fmla="*/ 168651 w 1004922"/>
              <a:gd name="connsiteY9" fmla="*/ 337302 h 337302"/>
              <a:gd name="connsiteX10" fmla="*/ 0 w 1004922"/>
              <a:gd name="connsiteY10" fmla="*/ 168651 h 33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922" h="337302">
                <a:moveTo>
                  <a:pt x="1004922" y="168651"/>
                </a:moveTo>
                <a:lnTo>
                  <a:pt x="836271" y="337301"/>
                </a:lnTo>
                <a:lnTo>
                  <a:pt x="836271" y="269841"/>
                </a:lnTo>
                <a:lnTo>
                  <a:pt x="168651" y="269841"/>
                </a:lnTo>
                <a:lnTo>
                  <a:pt x="168651" y="337301"/>
                </a:lnTo>
                <a:lnTo>
                  <a:pt x="0" y="168651"/>
                </a:lnTo>
                <a:lnTo>
                  <a:pt x="168651" y="1"/>
                </a:lnTo>
                <a:lnTo>
                  <a:pt x="168651" y="67461"/>
                </a:lnTo>
                <a:lnTo>
                  <a:pt x="836271" y="67461"/>
                </a:lnTo>
                <a:lnTo>
                  <a:pt x="836271" y="1"/>
                </a:lnTo>
                <a:lnTo>
                  <a:pt x="1004922" y="1686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219212"/>
              <a:satOff val="-9721"/>
              <a:lumOff val="-7353"/>
              <a:alphaOff val="0"/>
            </a:schemeClr>
          </a:fillRef>
          <a:effectRef idx="0">
            <a:schemeClr val="accent5">
              <a:hueOff val="1219212"/>
              <a:satOff val="-9721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191" tIns="67461" rIns="101192" bIns="674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FED46F-2C00-CD9F-F46C-14679737BDFD}"/>
              </a:ext>
            </a:extLst>
          </p:cNvPr>
          <p:cNvSpPr/>
          <p:nvPr/>
        </p:nvSpPr>
        <p:spPr>
          <a:xfrm>
            <a:off x="3658354" y="5089787"/>
            <a:ext cx="1927440" cy="963720"/>
          </a:xfrm>
          <a:custGeom>
            <a:avLst/>
            <a:gdLst>
              <a:gd name="connsiteX0" fmla="*/ 0 w 1927440"/>
              <a:gd name="connsiteY0" fmla="*/ 96372 h 963720"/>
              <a:gd name="connsiteX1" fmla="*/ 96372 w 1927440"/>
              <a:gd name="connsiteY1" fmla="*/ 0 h 963720"/>
              <a:gd name="connsiteX2" fmla="*/ 1831068 w 1927440"/>
              <a:gd name="connsiteY2" fmla="*/ 0 h 963720"/>
              <a:gd name="connsiteX3" fmla="*/ 1927440 w 1927440"/>
              <a:gd name="connsiteY3" fmla="*/ 96372 h 963720"/>
              <a:gd name="connsiteX4" fmla="*/ 1927440 w 1927440"/>
              <a:gd name="connsiteY4" fmla="*/ 867348 h 963720"/>
              <a:gd name="connsiteX5" fmla="*/ 1831068 w 1927440"/>
              <a:gd name="connsiteY5" fmla="*/ 963720 h 963720"/>
              <a:gd name="connsiteX6" fmla="*/ 96372 w 1927440"/>
              <a:gd name="connsiteY6" fmla="*/ 963720 h 963720"/>
              <a:gd name="connsiteX7" fmla="*/ 0 w 1927440"/>
              <a:gd name="connsiteY7" fmla="*/ 867348 h 963720"/>
              <a:gd name="connsiteX8" fmla="*/ 0 w 1927440"/>
              <a:gd name="connsiteY8" fmla="*/ 96372 h 96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7440" h="963720">
                <a:moveTo>
                  <a:pt x="0" y="96372"/>
                </a:moveTo>
                <a:cubicBezTo>
                  <a:pt x="0" y="43147"/>
                  <a:pt x="43147" y="0"/>
                  <a:pt x="96372" y="0"/>
                </a:cubicBezTo>
                <a:lnTo>
                  <a:pt x="1831068" y="0"/>
                </a:lnTo>
                <a:cubicBezTo>
                  <a:pt x="1884293" y="0"/>
                  <a:pt x="1927440" y="43147"/>
                  <a:pt x="1927440" y="96372"/>
                </a:cubicBezTo>
                <a:lnTo>
                  <a:pt x="1927440" y="867348"/>
                </a:lnTo>
                <a:cubicBezTo>
                  <a:pt x="1927440" y="920573"/>
                  <a:pt x="1884293" y="963720"/>
                  <a:pt x="1831068" y="963720"/>
                </a:cubicBezTo>
                <a:lnTo>
                  <a:pt x="96372" y="963720"/>
                </a:lnTo>
                <a:cubicBezTo>
                  <a:pt x="43147" y="963720"/>
                  <a:pt x="0" y="920573"/>
                  <a:pt x="0" y="867348"/>
                </a:cubicBezTo>
                <a:lnTo>
                  <a:pt x="0" y="963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438425"/>
              <a:satOff val="-19443"/>
              <a:lumOff val="-14705"/>
              <a:alphaOff val="0"/>
            </a:schemeClr>
          </a:fillRef>
          <a:effectRef idx="0">
            <a:schemeClr val="accent5">
              <a:hueOff val="2438425"/>
              <a:satOff val="-19443"/>
              <a:lumOff val="-147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616" tIns="100616" rIns="100616" bIns="10061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/>
              <a:t>Empowerment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8900ACB-BB3F-5233-6D98-741A18EC1B5D}"/>
              </a:ext>
            </a:extLst>
          </p:cNvPr>
          <p:cNvSpPr/>
          <p:nvPr/>
        </p:nvSpPr>
        <p:spPr>
          <a:xfrm>
            <a:off x="6841948" y="5089787"/>
            <a:ext cx="1927440" cy="963720"/>
          </a:xfrm>
          <a:custGeom>
            <a:avLst/>
            <a:gdLst>
              <a:gd name="connsiteX0" fmla="*/ 0 w 1927440"/>
              <a:gd name="connsiteY0" fmla="*/ 96372 h 963720"/>
              <a:gd name="connsiteX1" fmla="*/ 96372 w 1927440"/>
              <a:gd name="connsiteY1" fmla="*/ 0 h 963720"/>
              <a:gd name="connsiteX2" fmla="*/ 1831068 w 1927440"/>
              <a:gd name="connsiteY2" fmla="*/ 0 h 963720"/>
              <a:gd name="connsiteX3" fmla="*/ 1927440 w 1927440"/>
              <a:gd name="connsiteY3" fmla="*/ 96372 h 963720"/>
              <a:gd name="connsiteX4" fmla="*/ 1927440 w 1927440"/>
              <a:gd name="connsiteY4" fmla="*/ 867348 h 963720"/>
              <a:gd name="connsiteX5" fmla="*/ 1831068 w 1927440"/>
              <a:gd name="connsiteY5" fmla="*/ 963720 h 963720"/>
              <a:gd name="connsiteX6" fmla="*/ 96372 w 1927440"/>
              <a:gd name="connsiteY6" fmla="*/ 963720 h 963720"/>
              <a:gd name="connsiteX7" fmla="*/ 0 w 1927440"/>
              <a:gd name="connsiteY7" fmla="*/ 867348 h 963720"/>
              <a:gd name="connsiteX8" fmla="*/ 0 w 1927440"/>
              <a:gd name="connsiteY8" fmla="*/ 96372 h 96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7440" h="963720">
                <a:moveTo>
                  <a:pt x="0" y="96372"/>
                </a:moveTo>
                <a:cubicBezTo>
                  <a:pt x="0" y="43147"/>
                  <a:pt x="43147" y="0"/>
                  <a:pt x="96372" y="0"/>
                </a:cubicBezTo>
                <a:lnTo>
                  <a:pt x="1831068" y="0"/>
                </a:lnTo>
                <a:cubicBezTo>
                  <a:pt x="1884293" y="0"/>
                  <a:pt x="1927440" y="43147"/>
                  <a:pt x="1927440" y="96372"/>
                </a:cubicBezTo>
                <a:lnTo>
                  <a:pt x="1927440" y="867348"/>
                </a:lnTo>
                <a:cubicBezTo>
                  <a:pt x="1927440" y="920573"/>
                  <a:pt x="1884293" y="963720"/>
                  <a:pt x="1831068" y="963720"/>
                </a:cubicBezTo>
                <a:lnTo>
                  <a:pt x="96372" y="963720"/>
                </a:lnTo>
                <a:cubicBezTo>
                  <a:pt x="43147" y="963720"/>
                  <a:pt x="0" y="920573"/>
                  <a:pt x="0" y="867348"/>
                </a:cubicBezTo>
                <a:lnTo>
                  <a:pt x="0" y="963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219212"/>
              <a:satOff val="-9721"/>
              <a:lumOff val="-7353"/>
              <a:alphaOff val="0"/>
            </a:schemeClr>
          </a:fillRef>
          <a:effectRef idx="0">
            <a:schemeClr val="accent5">
              <a:hueOff val="1219212"/>
              <a:satOff val="-9721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616" tIns="100616" rIns="100616" bIns="10061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/>
              <a:t>Connection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93D7D82-84DF-E771-1A61-ABDB6C51C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000000">
            <a:off x="4915511" y="4024459"/>
            <a:ext cx="1004922" cy="337302"/>
          </a:xfrm>
          <a:custGeom>
            <a:avLst/>
            <a:gdLst>
              <a:gd name="connsiteX0" fmla="*/ 0 w 1004922"/>
              <a:gd name="connsiteY0" fmla="*/ 168651 h 337302"/>
              <a:gd name="connsiteX1" fmla="*/ 168651 w 1004922"/>
              <a:gd name="connsiteY1" fmla="*/ 0 h 337302"/>
              <a:gd name="connsiteX2" fmla="*/ 168651 w 1004922"/>
              <a:gd name="connsiteY2" fmla="*/ 67460 h 337302"/>
              <a:gd name="connsiteX3" fmla="*/ 836271 w 1004922"/>
              <a:gd name="connsiteY3" fmla="*/ 67460 h 337302"/>
              <a:gd name="connsiteX4" fmla="*/ 836271 w 1004922"/>
              <a:gd name="connsiteY4" fmla="*/ 0 h 337302"/>
              <a:gd name="connsiteX5" fmla="*/ 1004922 w 1004922"/>
              <a:gd name="connsiteY5" fmla="*/ 168651 h 337302"/>
              <a:gd name="connsiteX6" fmla="*/ 836271 w 1004922"/>
              <a:gd name="connsiteY6" fmla="*/ 337302 h 337302"/>
              <a:gd name="connsiteX7" fmla="*/ 836271 w 1004922"/>
              <a:gd name="connsiteY7" fmla="*/ 269842 h 337302"/>
              <a:gd name="connsiteX8" fmla="*/ 168651 w 1004922"/>
              <a:gd name="connsiteY8" fmla="*/ 269842 h 337302"/>
              <a:gd name="connsiteX9" fmla="*/ 168651 w 1004922"/>
              <a:gd name="connsiteY9" fmla="*/ 337302 h 337302"/>
              <a:gd name="connsiteX10" fmla="*/ 0 w 1004922"/>
              <a:gd name="connsiteY10" fmla="*/ 168651 h 33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922" h="337302">
                <a:moveTo>
                  <a:pt x="0" y="168651"/>
                </a:moveTo>
                <a:lnTo>
                  <a:pt x="168651" y="0"/>
                </a:lnTo>
                <a:lnTo>
                  <a:pt x="168651" y="67460"/>
                </a:lnTo>
                <a:lnTo>
                  <a:pt x="836271" y="67460"/>
                </a:lnTo>
                <a:lnTo>
                  <a:pt x="836271" y="0"/>
                </a:lnTo>
                <a:lnTo>
                  <a:pt x="1004922" y="168651"/>
                </a:lnTo>
                <a:lnTo>
                  <a:pt x="836271" y="337302"/>
                </a:lnTo>
                <a:lnTo>
                  <a:pt x="836271" y="269842"/>
                </a:lnTo>
                <a:lnTo>
                  <a:pt x="168651" y="269842"/>
                </a:lnTo>
                <a:lnTo>
                  <a:pt x="168651" y="337302"/>
                </a:lnTo>
                <a:lnTo>
                  <a:pt x="0" y="1686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438425"/>
              <a:satOff val="-19443"/>
              <a:lumOff val="-14705"/>
              <a:alphaOff val="0"/>
            </a:schemeClr>
          </a:fillRef>
          <a:effectRef idx="0">
            <a:schemeClr val="accent5">
              <a:hueOff val="2438425"/>
              <a:satOff val="-19443"/>
              <a:lumOff val="-147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191" tIns="67460" rIns="101191" bIns="674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4591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99B4-6E14-4414-8C31-005D6ECD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b="1" dirty="0"/>
              <a:t>The Healing Power of Relationships</a:t>
            </a:r>
            <a:endParaRPr lang="en-US" b="1" i="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two people smiling with their arms around each other">
            <a:extLst>
              <a:ext uri="{FF2B5EF4-FFF2-40B4-BE49-F238E27FC236}">
                <a16:creationId xmlns:a16="http://schemas.microsoft.com/office/drawing/2014/main" id="{5EEA12A6-5D2D-4062-814C-DA6A9D2AA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93" y="1466995"/>
            <a:ext cx="6928214" cy="4329403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361605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7BAF-1D0E-B560-B6C6-84B70F7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 Murthy: Health Risks of Loneliness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6329-7DFE-EAA9-8DD4-6C5AC674B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Increased Risk of heart disease – 29%</a:t>
            </a:r>
          </a:p>
          <a:p>
            <a:r>
              <a:rPr lang="en-US" sz="3000" dirty="0"/>
              <a:t>Increased Risk of Dementia – 50%</a:t>
            </a:r>
          </a:p>
          <a:p>
            <a:r>
              <a:rPr lang="en-US" sz="3000" dirty="0"/>
              <a:t>Increased Risk of Stroke – 32%</a:t>
            </a:r>
          </a:p>
        </p:txBody>
      </p:sp>
    </p:spTree>
    <p:extLst>
      <p:ext uri="{BB962C8B-B14F-4D97-AF65-F5344CB8AC3E}">
        <p14:creationId xmlns:p14="http://schemas.microsoft.com/office/powerpoint/2010/main" val="2910820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820BD2-0618-48EF-AC26-EAFABC88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700" b="1"/>
              <a:t>Harvard’s Men’s Study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6339EDE-797B-46EB-A522-3744B4C57F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2168" y="3364523"/>
            <a:ext cx="8567664" cy="132588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cap="none" dirty="0">
                <a:solidFill>
                  <a:schemeClr val="tx1"/>
                </a:solidFill>
              </a:rPr>
              <a:t>Robert Waldinger, Principal Investigator </a:t>
            </a:r>
          </a:p>
        </p:txBody>
      </p:sp>
    </p:spTree>
    <p:extLst>
      <p:ext uri="{BB962C8B-B14F-4D97-AF65-F5344CB8AC3E}">
        <p14:creationId xmlns:p14="http://schemas.microsoft.com/office/powerpoint/2010/main" val="603142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Iraq PTSD Study</a:t>
            </a:r>
          </a:p>
        </p:txBody>
      </p:sp>
      <p:pic>
        <p:nvPicPr>
          <p:cNvPr id="4098" name="Picture 2" descr="Image result for iraq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330" y="1479375"/>
            <a:ext cx="8241340" cy="412067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1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D74A-DDC5-4B9C-951E-135DC531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Access To Treatment: </a:t>
            </a:r>
            <a:br>
              <a:rPr lang="en-US" dirty="0"/>
            </a:br>
            <a:r>
              <a:rPr lang="en-US" dirty="0"/>
              <a:t>A Human Right </a:t>
            </a:r>
          </a:p>
        </p:txBody>
      </p:sp>
      <p:pic>
        <p:nvPicPr>
          <p:cNvPr id="5" name="Content Placeholder 4" descr="a person sitting having a conversation with someone else">
            <a:extLst>
              <a:ext uri="{FF2B5EF4-FFF2-40B4-BE49-F238E27FC236}">
                <a16:creationId xmlns:a16="http://schemas.microsoft.com/office/drawing/2014/main" id="{4395AD8D-97C2-473D-BA17-58F1962F05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4660"/>
          <a:stretch/>
        </p:blipFill>
        <p:spPr>
          <a:xfrm>
            <a:off x="2438400" y="1466995"/>
            <a:ext cx="7315200" cy="4651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EE661-77FC-4622-81F6-F3B4D654D291}"/>
              </a:ext>
            </a:extLst>
          </p:cNvPr>
          <p:cNvSpPr txBox="1"/>
          <p:nvPr/>
        </p:nvSpPr>
        <p:spPr>
          <a:xfrm>
            <a:off x="3687776" y="6408791"/>
            <a:ext cx="4816448" cy="30777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tooltip="https://effectivechildtherapy.org/therapies/smiling-young-man-gestures-to-another-ma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Unknown Author is licensed under </a:t>
            </a:r>
            <a:r>
              <a:rPr 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09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Importance of Treatment:</a:t>
            </a:r>
            <a:br>
              <a:rPr lang="en-US" dirty="0"/>
            </a:br>
            <a:r>
              <a:rPr lang="en-US" dirty="0"/>
              <a:t>Grief Work</a:t>
            </a:r>
          </a:p>
        </p:txBody>
      </p:sp>
      <p:pic>
        <p:nvPicPr>
          <p:cNvPr id="5" name="Alenna shares her memory box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1587" y="1385743"/>
            <a:ext cx="7108825" cy="5330825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15639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294" y="1852123"/>
            <a:ext cx="5040345" cy="31537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/>
              <a:t>Who Am I ?</a:t>
            </a:r>
          </a:p>
        </p:txBody>
      </p:sp>
      <p:pic>
        <p:nvPicPr>
          <p:cNvPr id="2050" name="Picture 2" descr="a question mark with silhouette of a persons head in i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9665" r="19219" b="-1"/>
          <a:stretch/>
        </p:blipFill>
        <p:spPr bwMode="auto">
          <a:xfrm>
            <a:off x="1841502" y="402166"/>
            <a:ext cx="3699714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9001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EBEBEB"/>
              </a:buClr>
              <a:buSzPts val="5000"/>
            </a:pPr>
            <a:r>
              <a:rPr lang="en-US" dirty="0">
                <a:sym typeface="Century Gothic"/>
              </a:rPr>
              <a:t>Trauma of Covid </a:t>
            </a:r>
            <a:endParaRPr dirty="0"/>
          </a:p>
        </p:txBody>
      </p:sp>
      <p:pic>
        <p:nvPicPr>
          <p:cNvPr id="323" name="Google Shape;323;p25" descr="A close up of a COVID ce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6567" y="1769609"/>
            <a:ext cx="6138867" cy="398442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/>
              <a:t>Positive Identity Development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b="1" dirty="0">
                <a:solidFill>
                  <a:srgbClr val="C00000"/>
                </a:solidFill>
              </a:rPr>
              <a:t>Positive Identity</a:t>
            </a:r>
          </a:p>
          <a:p>
            <a:pPr>
              <a:buClrTx/>
            </a:pPr>
            <a:r>
              <a:rPr lang="en-US" dirty="0"/>
              <a:t>Who I am</a:t>
            </a:r>
          </a:p>
          <a:p>
            <a:pPr>
              <a:buClrTx/>
            </a:pPr>
            <a:r>
              <a:rPr lang="en-US" dirty="0"/>
              <a:t>What I do well</a:t>
            </a:r>
          </a:p>
          <a:p>
            <a:pPr>
              <a:buClrTx/>
            </a:pPr>
            <a:r>
              <a:rPr lang="en-US" dirty="0"/>
              <a:t>Who my friends are</a:t>
            </a:r>
          </a:p>
          <a:p>
            <a:pPr>
              <a:buClrTx/>
            </a:pPr>
            <a:r>
              <a:rPr lang="en-US" dirty="0"/>
              <a:t>What my preferences are</a:t>
            </a:r>
          </a:p>
          <a:p>
            <a:pPr>
              <a:buClrTx/>
            </a:pPr>
            <a:r>
              <a:rPr lang="en-US" dirty="0"/>
              <a:t>Where I make a difference</a:t>
            </a:r>
          </a:p>
          <a:p>
            <a:pPr>
              <a:buClrTx/>
            </a:pPr>
            <a:r>
              <a:rPr lang="en-US" dirty="0"/>
              <a:t>What I am proud of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b="1" dirty="0">
                <a:solidFill>
                  <a:srgbClr val="C00000"/>
                </a:solidFill>
              </a:rPr>
              <a:t>Negative Identity</a:t>
            </a:r>
          </a:p>
          <a:p>
            <a:pPr>
              <a:buClrTx/>
            </a:pPr>
            <a:r>
              <a:rPr lang="en-US" dirty="0"/>
              <a:t>NOT the person who gets married</a:t>
            </a:r>
          </a:p>
          <a:p>
            <a:pPr>
              <a:buClrTx/>
            </a:pPr>
            <a:r>
              <a:rPr lang="en-US" dirty="0"/>
              <a:t>NOT the person who drives</a:t>
            </a:r>
          </a:p>
          <a:p>
            <a:pPr>
              <a:buClrTx/>
            </a:pPr>
            <a:r>
              <a:rPr lang="en-US" dirty="0"/>
              <a:t>NOT the person who plays on a high school sport team</a:t>
            </a:r>
          </a:p>
          <a:p>
            <a:pPr>
              <a:buClrTx/>
            </a:pPr>
            <a:r>
              <a:rPr lang="en-US" dirty="0"/>
              <a:t> NOT the person who is popular or liked</a:t>
            </a:r>
          </a:p>
          <a:p>
            <a:pPr>
              <a:buClrTx/>
            </a:pPr>
            <a:r>
              <a:rPr lang="en-US" dirty="0"/>
              <a:t>Not the cool one </a:t>
            </a:r>
          </a:p>
        </p:txBody>
      </p:sp>
    </p:spTree>
    <p:extLst>
      <p:ext uri="{BB962C8B-B14F-4D97-AF65-F5344CB8AC3E}">
        <p14:creationId xmlns:p14="http://schemas.microsoft.com/office/powerpoint/2010/main" val="3013567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8150" y="2057400"/>
            <a:ext cx="6400800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“Ultimately happiness rests on how you establish a solid sense of self or being.”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849" y="3587115"/>
            <a:ext cx="6400800" cy="3532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Daisaku</a:t>
            </a:r>
            <a:r>
              <a:rPr lang="en-US" sz="2400" dirty="0"/>
              <a:t> Ikeda </a:t>
            </a:r>
          </a:p>
        </p:txBody>
      </p:sp>
      <p:pic>
        <p:nvPicPr>
          <p:cNvPr id="4" name="Content Placeholder 3" descr="Two men in suits smiling and laughin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8" r="27498"/>
          <a:stretch/>
        </p:blipFill>
        <p:spPr>
          <a:prstGeom prst="roundRect">
            <a:avLst>
              <a:gd name="adj" fmla="val 1858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34074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92ABAF-5867-4515-A2C3-07CDF96D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  We Can Hold Up Two Possible Mirrors </a:t>
            </a:r>
          </a:p>
        </p:txBody>
      </p:sp>
      <p:pic>
        <p:nvPicPr>
          <p:cNvPr id="48" name="Content Placeholder 47" descr="a person looking at a mirror, and a person looking at a funhouse mirror">
            <a:extLst>
              <a:ext uri="{FF2B5EF4-FFF2-40B4-BE49-F238E27FC236}">
                <a16:creationId xmlns:a16="http://schemas.microsoft.com/office/drawing/2014/main" id="{B7C8B0E1-9FF8-4371-9DBD-EB246D20DF2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165" b="7392"/>
          <a:stretch/>
        </p:blipFill>
        <p:spPr>
          <a:xfrm>
            <a:off x="1194816" y="1784032"/>
            <a:ext cx="9802368" cy="3576862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803EE5E-9513-45EB-8741-4602AD92E1F6}"/>
              </a:ext>
            </a:extLst>
          </p:cNvPr>
          <p:cNvSpPr txBox="1"/>
          <p:nvPr/>
        </p:nvSpPr>
        <p:spPr>
          <a:xfrm>
            <a:off x="2867488" y="5763401"/>
            <a:ext cx="655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tooltip="http://www.animations.physics.unsw.edu.au/jw/light/mirrors-and-images.ht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Unknown Author is licensed under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7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16B9-3A84-40FB-B04A-F1049FFE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09183"/>
            <a:ext cx="5897449" cy="291110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0" dirty="0"/>
              <a:t>“There is always light - if only we are brave enough to see it. If only we are brave enough to be it.” – Amanda Gorman</a:t>
            </a:r>
          </a:p>
        </p:txBody>
      </p:sp>
      <p:pic>
        <p:nvPicPr>
          <p:cNvPr id="8" name="Picture 2" descr="Amanda Gorman Delivers a poem at President biden's inauguration">
            <a:extLst>
              <a:ext uri="{FF2B5EF4-FFF2-40B4-BE49-F238E27FC236}">
                <a16:creationId xmlns:a16="http://schemas.microsoft.com/office/drawing/2014/main" id="{0D6F7D58-CDB9-60F4-F4E0-C30BF1ECC9E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r="15435"/>
          <a:stretch/>
        </p:blipFill>
        <p:spPr bwMode="auto">
          <a:xfrm>
            <a:off x="536028" y="1483535"/>
            <a:ext cx="4916505" cy="3962400"/>
          </a:xfrm>
          <a:prstGeom prst="roundRect">
            <a:avLst>
              <a:gd name="adj" fmla="val 0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92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5730A1-2A5F-B414-B943-B773278EE6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27100"/>
            <a:ext cx="8458200" cy="709613"/>
          </a:xfrm>
        </p:spPr>
        <p:txBody>
          <a:bodyPr/>
          <a:lstStyle/>
          <a:p>
            <a:r>
              <a:rPr lang="en-US" dirty="0"/>
              <a:t>Here and Now</a:t>
            </a:r>
          </a:p>
        </p:txBody>
      </p:sp>
      <p:pic>
        <p:nvPicPr>
          <p:cNvPr id="4" name="Picture 2" descr="a road sign that says &quot;Here and Now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757" y="223024"/>
            <a:ext cx="8574486" cy="641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969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CEC96F-664B-1CE9-267E-DDD76E66BC2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Hope Changes Everything</a:t>
            </a:r>
          </a:p>
        </p:txBody>
      </p:sp>
      <p:pic>
        <p:nvPicPr>
          <p:cNvPr id="4" name="Content Placeholder 3" descr="text reads Hope Changes everything.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5350" r="6330" b="5300"/>
          <a:stretch/>
        </p:blipFill>
        <p:spPr>
          <a:xfrm>
            <a:off x="1668966" y="1194449"/>
            <a:ext cx="8854068" cy="4469102"/>
          </a:xfrm>
          <a:prstGeom prst="rect">
            <a:avLst/>
          </a:prstGeom>
          <a:solidFill>
            <a:srgbClr val="000000">
              <a:shade val="95000"/>
            </a:srgbClr>
          </a:solidFill>
          <a:ln w="12700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44006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ACB6C-C5B0-4631-92DB-8A334506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Healing Happens</a:t>
            </a:r>
          </a:p>
        </p:txBody>
      </p:sp>
      <p:pic>
        <p:nvPicPr>
          <p:cNvPr id="4" name="Picture 2" descr="An animal.">
            <a:extLst>
              <a:ext uri="{FF2B5EF4-FFF2-40B4-BE49-F238E27FC236}">
                <a16:creationId xmlns:a16="http://schemas.microsoft.com/office/drawing/2014/main" id="{2ED7C363-F058-FB36-7B78-637658096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7222" b="1"/>
          <a:stretch/>
        </p:blipFill>
        <p:spPr bwMode="auto">
          <a:xfrm>
            <a:off x="3200399" y="1466995"/>
            <a:ext cx="5791204" cy="4757350"/>
          </a:xfrm>
          <a:prstGeom prst="roundRect">
            <a:avLst>
              <a:gd name="adj" fmla="val 0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1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65595" y="1314450"/>
            <a:ext cx="10460809" cy="42291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1600" dirty="0"/>
              <a:t>Bennett, DS,   </a:t>
            </a:r>
            <a:r>
              <a:rPr lang="en-US" sz="1600" dirty="0" err="1"/>
              <a:t>Bendersky</a:t>
            </a:r>
            <a:r>
              <a:rPr lang="en-US" sz="1600" dirty="0"/>
              <a:t>, M, and Lewis, M. (2008)</a:t>
            </a:r>
            <a:r>
              <a:rPr lang="en-US" sz="1600" u="sng" dirty="0"/>
              <a:t>. </a:t>
            </a:r>
            <a:r>
              <a:rPr lang="en-US" sz="1600" dirty="0"/>
              <a:t> </a:t>
            </a:r>
            <a:r>
              <a:rPr lang="en-US" sz="1600" i="1" dirty="0"/>
              <a:t>Children’s cognitive ability from 4 to 9 years old as a function of prenatal cocaine exposure, environmental risk and maternal verbal intelligence.</a:t>
            </a:r>
            <a:r>
              <a:rPr lang="en-US" sz="1600" u="sng" dirty="0"/>
              <a:t> Developmental Psychology,</a:t>
            </a:r>
            <a:r>
              <a:rPr lang="en-US" sz="1600" i="1" dirty="0"/>
              <a:t> </a:t>
            </a:r>
            <a:r>
              <a:rPr lang="en-US" sz="1600" dirty="0"/>
              <a:t>44,(4) 919-28. </a:t>
            </a:r>
          </a:p>
          <a:p>
            <a:pPr>
              <a:spcBef>
                <a:spcPts val="200"/>
              </a:spcBef>
            </a:pPr>
            <a:r>
              <a:rPr lang="en-US" sz="1600" dirty="0" err="1"/>
              <a:t>Chasnoff</a:t>
            </a:r>
            <a:r>
              <a:rPr lang="en-US" sz="1600" dirty="0"/>
              <a:t>, IS, Griffith, DR, </a:t>
            </a:r>
            <a:r>
              <a:rPr lang="en-US" sz="1600" dirty="0" err="1"/>
              <a:t>Freier</a:t>
            </a:r>
            <a:r>
              <a:rPr lang="en-US" sz="1600" dirty="0"/>
              <a:t>, C, and Murray, J. </a:t>
            </a:r>
            <a:r>
              <a:rPr lang="en-US" sz="1600" u="sng" dirty="0"/>
              <a:t>Pediatrics 89. </a:t>
            </a:r>
            <a:r>
              <a:rPr lang="en-US" sz="1600" dirty="0"/>
              <a:t> </a:t>
            </a:r>
            <a:r>
              <a:rPr lang="en-US" sz="1600" i="1" dirty="0"/>
              <a:t>Cocaine/Polydrug Use Pregnancy: Two Year Follow-up.</a:t>
            </a:r>
            <a:r>
              <a:rPr lang="en-US" sz="1600" dirty="0"/>
              <a:t>  (2) 284-9. 1992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Frank, DA,  </a:t>
            </a:r>
            <a:r>
              <a:rPr lang="en-US" sz="1600" dirty="0" err="1"/>
              <a:t>Augustyn</a:t>
            </a:r>
            <a:r>
              <a:rPr lang="en-US" sz="1600" dirty="0"/>
              <a:t>, M,  Knight, WG, Pell, T and Zukerman, B.( 2001)</a:t>
            </a:r>
            <a:r>
              <a:rPr lang="en-US" sz="1600" i="1" dirty="0"/>
              <a:t>. Growth, development, and behavior in early childhood following prenatal cocaine exposure: a systematic review.</a:t>
            </a:r>
            <a:r>
              <a:rPr lang="en-US" sz="1600" u="sng" dirty="0"/>
              <a:t> Journal of American</a:t>
            </a:r>
            <a:r>
              <a:rPr lang="en-US" sz="1600" dirty="0"/>
              <a:t> </a:t>
            </a:r>
            <a:r>
              <a:rPr lang="en-US" sz="1600" u="sng" dirty="0"/>
              <a:t>Medical Association,</a:t>
            </a:r>
            <a:r>
              <a:rPr lang="en-US" sz="1600" i="1" dirty="0"/>
              <a:t> </a:t>
            </a:r>
            <a:r>
              <a:rPr lang="en-US" sz="1600" dirty="0"/>
              <a:t>285, (12) 1613</a:t>
            </a:r>
          </a:p>
          <a:p>
            <a:pPr>
              <a:spcBef>
                <a:spcPts val="200"/>
              </a:spcBef>
            </a:pPr>
            <a:r>
              <a:rPr lang="en-US" sz="1600" dirty="0" err="1"/>
              <a:t>Chiriboga</a:t>
            </a:r>
            <a:r>
              <a:rPr lang="en-US" sz="1600" dirty="0"/>
              <a:t>, CA. ( 1998) </a:t>
            </a:r>
            <a:r>
              <a:rPr lang="en-US" sz="1600" i="1" dirty="0"/>
              <a:t>Neurobiological Correlates of Fetal Cocaine Exposure</a:t>
            </a:r>
            <a:r>
              <a:rPr lang="en-US" sz="1600" dirty="0"/>
              <a:t> </a:t>
            </a:r>
            <a:r>
              <a:rPr lang="en-US" sz="1600" u="sng" dirty="0"/>
              <a:t>Annals of New York </a:t>
            </a:r>
            <a:r>
              <a:rPr lang="en-US" sz="1600" u="sng" dirty="0" err="1"/>
              <a:t>Acadamy</a:t>
            </a:r>
            <a:r>
              <a:rPr lang="en-US" sz="1600" u="sng" dirty="0"/>
              <a:t> of Sciences,</a:t>
            </a:r>
            <a:r>
              <a:rPr lang="en-US" sz="1600" dirty="0"/>
              <a:t> 846, 109-125.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Eisenberger, N, Lieberman, M., Williams, K. </a:t>
            </a:r>
            <a:r>
              <a:rPr lang="en-US" sz="1600" i="1" dirty="0"/>
              <a:t>Does Rejection Hurt? An fMRI Study of Social Exclusion </a:t>
            </a:r>
            <a:r>
              <a:rPr lang="en-US" sz="1600" dirty="0"/>
              <a:t>in </a:t>
            </a:r>
            <a:r>
              <a:rPr lang="en-US" sz="1600" u="sng" dirty="0"/>
              <a:t>Science </a:t>
            </a:r>
            <a:r>
              <a:rPr lang="en-US" sz="1600" dirty="0"/>
              <a:t>Vol 302, no 5643. Pp290-292. October 2003.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Harvey, K.</a:t>
            </a:r>
            <a:r>
              <a:rPr lang="en-US" sz="1600" u="sng" dirty="0"/>
              <a:t> </a:t>
            </a:r>
            <a:r>
              <a:rPr lang="en-US" sz="1600" i="1" dirty="0"/>
              <a:t>Trauma – Informed Behavioral Interventions </a:t>
            </a:r>
            <a:r>
              <a:rPr lang="en-US" sz="1600" dirty="0"/>
              <a:t>( 2012) AAIDD Press, Washington.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Harvey, K.</a:t>
            </a:r>
            <a:r>
              <a:rPr lang="en-US" sz="1600" u="sng" dirty="0"/>
              <a:t> </a:t>
            </a:r>
            <a:r>
              <a:rPr lang="en-US" sz="1600" i="1" dirty="0"/>
              <a:t>Positive Identity Development</a:t>
            </a:r>
            <a:r>
              <a:rPr lang="en-US" sz="1600" dirty="0"/>
              <a:t> ( 2009) NADD Press, Kingston. 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Herman, J. (1997).</a:t>
            </a:r>
            <a:r>
              <a:rPr lang="en-US" sz="1600" i="1" dirty="0"/>
              <a:t>Trauma and Recovery. </a:t>
            </a:r>
            <a:r>
              <a:rPr lang="en-US" sz="1600" dirty="0"/>
              <a:t>New York: Basic Books.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LeDoux, J. (1996). </a:t>
            </a:r>
            <a:r>
              <a:rPr lang="en-US" sz="1600" i="1" dirty="0"/>
              <a:t>The Emotional Brain</a:t>
            </a:r>
            <a:r>
              <a:rPr lang="en-US" sz="1600" dirty="0"/>
              <a:t>. New York: Simon And Schuster.   Chapter 8.</a:t>
            </a:r>
          </a:p>
          <a:p>
            <a:pPr>
              <a:spcBef>
                <a:spcPts val="200"/>
              </a:spcBef>
            </a:pPr>
            <a:r>
              <a:rPr lang="en-US" sz="1600" u="sng" dirty="0">
                <a:hlinkClick r:id="rId2" invalidUrl="http://www.ncbi.nlm.nih.gov/pubmed/?term=Mercier F[Author]&amp;cauthor=true&amp;cauthor_uid=22100909"/>
              </a:rPr>
              <a:t>Mercier F</a:t>
            </a:r>
            <a:r>
              <a:rPr lang="en-US" sz="1600" dirty="0"/>
              <a:t>, </a:t>
            </a:r>
            <a:r>
              <a:rPr lang="en-US" sz="1600" u="sng" dirty="0">
                <a:hlinkClick r:id="rId3" invalidUrl="http://www.ncbi.nlm.nih.gov/pubmed/?term=Kwon YC[Author]&amp;cauthor=true&amp;cauthor_uid=22100909"/>
              </a:rPr>
              <a:t>Kwon YC</a:t>
            </a:r>
            <a:r>
              <a:rPr lang="en-US" sz="1600" dirty="0"/>
              <a:t>, </a:t>
            </a:r>
            <a:r>
              <a:rPr lang="en-US" sz="1600" u="sng" dirty="0">
                <a:hlinkClick r:id="rId4" invalidUrl="http://www.ncbi.nlm.nih.gov/pubmed/?term=Douet V[Author]&amp;cauthor=true&amp;cauthor_uid=22100909"/>
              </a:rPr>
              <a:t>Douet V</a:t>
            </a:r>
            <a:r>
              <a:rPr lang="en-US" sz="1600" dirty="0"/>
              <a:t> </a:t>
            </a:r>
            <a:r>
              <a:rPr lang="en-US" sz="1600" b="1" dirty="0"/>
              <a:t>Hippocampus/amygdala alterations, loss of heparan sulfates, </a:t>
            </a:r>
            <a:r>
              <a:rPr lang="en-US" sz="1600" b="1" dirty="0" err="1"/>
              <a:t>fractones</a:t>
            </a:r>
            <a:r>
              <a:rPr lang="en-US" sz="1600" b="1" dirty="0"/>
              <a:t> and ventricle wall reduction in adult BTBR T+ </a:t>
            </a:r>
            <a:r>
              <a:rPr lang="en-US" sz="1600" b="1" dirty="0" err="1"/>
              <a:t>tf</a:t>
            </a:r>
            <a:r>
              <a:rPr lang="en-US" sz="1600" b="1" dirty="0"/>
              <a:t>/J mice, animal model for autism. 2012 Neuroscience 2 p 208-13.</a:t>
            </a:r>
            <a:endParaRPr lang="en-US" sz="1600" dirty="0"/>
          </a:p>
          <a:p>
            <a:pPr>
              <a:spcBef>
                <a:spcPts val="200"/>
              </a:spcBef>
            </a:pPr>
            <a:r>
              <a:rPr lang="en-US" sz="1600" dirty="0"/>
              <a:t>Seigel, D.  (2009). </a:t>
            </a:r>
            <a:r>
              <a:rPr lang="en-US" sz="1600" i="1" dirty="0"/>
              <a:t>The Mindful Therapist</a:t>
            </a:r>
            <a:r>
              <a:rPr lang="en-US" sz="1600" dirty="0"/>
              <a:t>. New York: W.W. Norton and Company. Chapter 10.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Seligman, M. </a:t>
            </a:r>
            <a:r>
              <a:rPr lang="en-US" sz="1600" i="1" dirty="0"/>
              <a:t>Authentic Happiness</a:t>
            </a:r>
            <a:r>
              <a:rPr lang="en-US" sz="1600" dirty="0"/>
              <a:t>. New York: Vintage Books. 2006.</a:t>
            </a:r>
          </a:p>
        </p:txBody>
      </p:sp>
    </p:spTree>
    <p:extLst>
      <p:ext uri="{BB962C8B-B14F-4D97-AF65-F5344CB8AC3E}">
        <p14:creationId xmlns:p14="http://schemas.microsoft.com/office/powerpoint/2010/main" val="293052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E7831-CDF3-2B5A-16B6-844297601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0DFD-97EC-36F4-2497-A1DEC482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B54F-2DEE-6827-9ACD-F0B8CFFE9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251" y="1314450"/>
            <a:ext cx="11747499" cy="4229100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/>
              <a:t>Celebrating Jewish and Disabled Creativity During JDAIM</a:t>
            </a:r>
          </a:p>
          <a:p>
            <a:pPr marL="0" indent="0" algn="l">
              <a:buNone/>
            </a:pPr>
            <a:r>
              <a:rPr lang="en-US" dirty="0"/>
              <a:t>Thursday, February 15 at 1:30 p.m. ET</a:t>
            </a:r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Private Sneak Peek and Conversation: THIRTEEN</a:t>
            </a:r>
            <a:endParaRPr lang="en-US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Wednesday, February 28 at 4 p.m. ET</a:t>
            </a:r>
          </a:p>
          <a:p>
            <a:pPr marL="0" indent="0" algn="l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How to Talk About Trauma Informed Care, Faith, and Spirituality</a:t>
            </a:r>
          </a:p>
          <a:p>
            <a:pPr marL="0" indent="0" algn="l">
              <a:buNone/>
            </a:pPr>
            <a:r>
              <a:rPr lang="en-US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Wednesday, March 6 at 2 p.m. 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CD140-6EB2-1175-0FF6-5AB064106152}"/>
              </a:ext>
            </a:extLst>
          </p:cNvPr>
          <p:cNvSpPr txBox="1"/>
          <p:nvPr/>
        </p:nvSpPr>
        <p:spPr>
          <a:xfrm>
            <a:off x="1367882" y="5567246"/>
            <a:ext cx="9456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More and Register at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www.RespectAbility.org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/Category/Events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0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DBF6-F967-4BA4-AB4A-7B1683F7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/>
              <a:t>3 Phases of Mental Health Challenges for the People We Support</a:t>
            </a:r>
          </a:p>
        </p:txBody>
      </p:sp>
      <p:graphicFrame>
        <p:nvGraphicFramePr>
          <p:cNvPr id="9" name="Content Placeholder 2" descr="Phase 1 - fear&#10;Phase 2 - Isolation&#10;Phase 3 - anxiety">
            <a:extLst>
              <a:ext uri="{FF2B5EF4-FFF2-40B4-BE49-F238E27FC236}">
                <a16:creationId xmlns:a16="http://schemas.microsoft.com/office/drawing/2014/main" id="{C7CA84B3-9842-4A78-9E1D-F97292C06DF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4381954"/>
              </p:ext>
            </p:extLst>
          </p:nvPr>
        </p:nvGraphicFramePr>
        <p:xfrm>
          <a:off x="2486819" y="2101515"/>
          <a:ext cx="7218362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47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F086-AD7D-4A9C-8D80-C8A56DC9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Sources of Trauma for People with Intellectual Disabilities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B113FD5-2499-B695-54F2-1D1D3F9BEAAA}"/>
              </a:ext>
            </a:extLst>
          </p:cNvPr>
          <p:cNvSpPr/>
          <p:nvPr/>
        </p:nvSpPr>
        <p:spPr>
          <a:xfrm>
            <a:off x="2489201" y="2569075"/>
            <a:ext cx="2255949" cy="1353569"/>
          </a:xfrm>
          <a:custGeom>
            <a:avLst/>
            <a:gdLst>
              <a:gd name="connsiteX0" fmla="*/ 0 w 2255949"/>
              <a:gd name="connsiteY0" fmla="*/ 0 h 1353569"/>
              <a:gd name="connsiteX1" fmla="*/ 2255949 w 2255949"/>
              <a:gd name="connsiteY1" fmla="*/ 0 h 1353569"/>
              <a:gd name="connsiteX2" fmla="*/ 2255949 w 2255949"/>
              <a:gd name="connsiteY2" fmla="*/ 1353569 h 1353569"/>
              <a:gd name="connsiteX3" fmla="*/ 0 w 2255949"/>
              <a:gd name="connsiteY3" fmla="*/ 1353569 h 1353569"/>
              <a:gd name="connsiteX4" fmla="*/ 0 w 2255949"/>
              <a:gd name="connsiteY4" fmla="*/ 0 h 13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949" h="1353569">
                <a:moveTo>
                  <a:pt x="0" y="0"/>
                </a:moveTo>
                <a:lnTo>
                  <a:pt x="2255949" y="0"/>
                </a:lnTo>
                <a:lnTo>
                  <a:pt x="2255949" y="1353569"/>
                </a:lnTo>
                <a:lnTo>
                  <a:pt x="0" y="135356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/>
              <a:t>Sexual Abuse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3946B13-27B9-B447-B0CE-47699EA0A245}"/>
              </a:ext>
            </a:extLst>
          </p:cNvPr>
          <p:cNvSpPr/>
          <p:nvPr/>
        </p:nvSpPr>
        <p:spPr>
          <a:xfrm>
            <a:off x="4970744" y="2569075"/>
            <a:ext cx="2255949" cy="1353569"/>
          </a:xfrm>
          <a:custGeom>
            <a:avLst/>
            <a:gdLst>
              <a:gd name="connsiteX0" fmla="*/ 0 w 2255949"/>
              <a:gd name="connsiteY0" fmla="*/ 0 h 1353569"/>
              <a:gd name="connsiteX1" fmla="*/ 2255949 w 2255949"/>
              <a:gd name="connsiteY1" fmla="*/ 0 h 1353569"/>
              <a:gd name="connsiteX2" fmla="*/ 2255949 w 2255949"/>
              <a:gd name="connsiteY2" fmla="*/ 1353569 h 1353569"/>
              <a:gd name="connsiteX3" fmla="*/ 0 w 2255949"/>
              <a:gd name="connsiteY3" fmla="*/ 1353569 h 1353569"/>
              <a:gd name="connsiteX4" fmla="*/ 0 w 2255949"/>
              <a:gd name="connsiteY4" fmla="*/ 0 h 13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949" h="1353569">
                <a:moveTo>
                  <a:pt x="0" y="0"/>
                </a:moveTo>
                <a:lnTo>
                  <a:pt x="2255949" y="0"/>
                </a:lnTo>
                <a:lnTo>
                  <a:pt x="2255949" y="1353569"/>
                </a:lnTo>
                <a:lnTo>
                  <a:pt x="0" y="135356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/>
              <a:t>Physical Abuse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7347B41-F723-D4B5-20ED-CD0296D503A5}"/>
              </a:ext>
            </a:extLst>
          </p:cNvPr>
          <p:cNvSpPr/>
          <p:nvPr/>
        </p:nvSpPr>
        <p:spPr>
          <a:xfrm>
            <a:off x="7452288" y="2569075"/>
            <a:ext cx="2255949" cy="1353569"/>
          </a:xfrm>
          <a:custGeom>
            <a:avLst/>
            <a:gdLst>
              <a:gd name="connsiteX0" fmla="*/ 0 w 2255949"/>
              <a:gd name="connsiteY0" fmla="*/ 0 h 1353569"/>
              <a:gd name="connsiteX1" fmla="*/ 2255949 w 2255949"/>
              <a:gd name="connsiteY1" fmla="*/ 0 h 1353569"/>
              <a:gd name="connsiteX2" fmla="*/ 2255949 w 2255949"/>
              <a:gd name="connsiteY2" fmla="*/ 1353569 h 1353569"/>
              <a:gd name="connsiteX3" fmla="*/ 0 w 2255949"/>
              <a:gd name="connsiteY3" fmla="*/ 1353569 h 1353569"/>
              <a:gd name="connsiteX4" fmla="*/ 0 w 2255949"/>
              <a:gd name="connsiteY4" fmla="*/ 0 h 13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949" h="1353569">
                <a:moveTo>
                  <a:pt x="0" y="0"/>
                </a:moveTo>
                <a:lnTo>
                  <a:pt x="2255949" y="0"/>
                </a:lnTo>
                <a:lnTo>
                  <a:pt x="2255949" y="1353569"/>
                </a:lnTo>
                <a:lnTo>
                  <a:pt x="0" y="135356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/>
              <a:t>Bullying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267BB53-AF48-919C-68C5-C8C71A5D0E6E}"/>
              </a:ext>
            </a:extLst>
          </p:cNvPr>
          <p:cNvSpPr/>
          <p:nvPr/>
        </p:nvSpPr>
        <p:spPr>
          <a:xfrm>
            <a:off x="2489201" y="4148239"/>
            <a:ext cx="2255949" cy="1353569"/>
          </a:xfrm>
          <a:custGeom>
            <a:avLst/>
            <a:gdLst>
              <a:gd name="connsiteX0" fmla="*/ 0 w 2255949"/>
              <a:gd name="connsiteY0" fmla="*/ 0 h 1353569"/>
              <a:gd name="connsiteX1" fmla="*/ 2255949 w 2255949"/>
              <a:gd name="connsiteY1" fmla="*/ 0 h 1353569"/>
              <a:gd name="connsiteX2" fmla="*/ 2255949 w 2255949"/>
              <a:gd name="connsiteY2" fmla="*/ 1353569 h 1353569"/>
              <a:gd name="connsiteX3" fmla="*/ 0 w 2255949"/>
              <a:gd name="connsiteY3" fmla="*/ 1353569 h 1353569"/>
              <a:gd name="connsiteX4" fmla="*/ 0 w 2255949"/>
              <a:gd name="connsiteY4" fmla="*/ 0 h 13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949" h="1353569">
                <a:moveTo>
                  <a:pt x="0" y="0"/>
                </a:moveTo>
                <a:lnTo>
                  <a:pt x="2255949" y="0"/>
                </a:lnTo>
                <a:lnTo>
                  <a:pt x="2255949" y="1353569"/>
                </a:lnTo>
                <a:lnTo>
                  <a:pt x="0" y="135356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/>
              <a:t>Exclusion 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6D57DBB-B010-7B64-9242-A9B4FE7924E3}"/>
              </a:ext>
            </a:extLst>
          </p:cNvPr>
          <p:cNvSpPr/>
          <p:nvPr/>
        </p:nvSpPr>
        <p:spPr>
          <a:xfrm>
            <a:off x="4970744" y="4148239"/>
            <a:ext cx="2255949" cy="1353569"/>
          </a:xfrm>
          <a:custGeom>
            <a:avLst/>
            <a:gdLst>
              <a:gd name="connsiteX0" fmla="*/ 0 w 2255949"/>
              <a:gd name="connsiteY0" fmla="*/ 0 h 1353569"/>
              <a:gd name="connsiteX1" fmla="*/ 2255949 w 2255949"/>
              <a:gd name="connsiteY1" fmla="*/ 0 h 1353569"/>
              <a:gd name="connsiteX2" fmla="*/ 2255949 w 2255949"/>
              <a:gd name="connsiteY2" fmla="*/ 1353569 h 1353569"/>
              <a:gd name="connsiteX3" fmla="*/ 0 w 2255949"/>
              <a:gd name="connsiteY3" fmla="*/ 1353569 h 1353569"/>
              <a:gd name="connsiteX4" fmla="*/ 0 w 2255949"/>
              <a:gd name="connsiteY4" fmla="*/ 0 h 13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949" h="1353569">
                <a:moveTo>
                  <a:pt x="0" y="0"/>
                </a:moveTo>
                <a:lnTo>
                  <a:pt x="2255949" y="0"/>
                </a:lnTo>
                <a:lnTo>
                  <a:pt x="2255949" y="1353569"/>
                </a:lnTo>
                <a:lnTo>
                  <a:pt x="0" y="135356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/>
              <a:t>Institutionalization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89284ED-C018-AE45-937F-4AC6678BF2B1}"/>
              </a:ext>
            </a:extLst>
          </p:cNvPr>
          <p:cNvSpPr/>
          <p:nvPr/>
        </p:nvSpPr>
        <p:spPr>
          <a:xfrm>
            <a:off x="7452288" y="4148239"/>
            <a:ext cx="2255949" cy="1353569"/>
          </a:xfrm>
          <a:custGeom>
            <a:avLst/>
            <a:gdLst>
              <a:gd name="connsiteX0" fmla="*/ 0 w 2255949"/>
              <a:gd name="connsiteY0" fmla="*/ 0 h 1353569"/>
              <a:gd name="connsiteX1" fmla="*/ 2255949 w 2255949"/>
              <a:gd name="connsiteY1" fmla="*/ 0 h 1353569"/>
              <a:gd name="connsiteX2" fmla="*/ 2255949 w 2255949"/>
              <a:gd name="connsiteY2" fmla="*/ 1353569 h 1353569"/>
              <a:gd name="connsiteX3" fmla="*/ 0 w 2255949"/>
              <a:gd name="connsiteY3" fmla="*/ 1353569 h 1353569"/>
              <a:gd name="connsiteX4" fmla="*/ 0 w 2255949"/>
              <a:gd name="connsiteY4" fmla="*/ 0 h 13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949" h="1353569">
                <a:moveTo>
                  <a:pt x="0" y="0"/>
                </a:moveTo>
                <a:lnTo>
                  <a:pt x="2255949" y="0"/>
                </a:lnTo>
                <a:lnTo>
                  <a:pt x="2255949" y="1353569"/>
                </a:lnTo>
                <a:lnTo>
                  <a:pt x="0" y="135356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/>
              <a:t>Repeated Foster Care Placements</a:t>
            </a:r>
          </a:p>
        </p:txBody>
      </p:sp>
    </p:spTree>
    <p:extLst>
      <p:ext uri="{BB962C8B-B14F-4D97-AF65-F5344CB8AC3E}">
        <p14:creationId xmlns:p14="http://schemas.microsoft.com/office/powerpoint/2010/main" val="236520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6CE5-4466-B058-5770-DDC6DA5D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6D7CC-595E-A98A-0795-03CF14FB91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Bureau of justice – 2018 – People with ID are 7 times more likely to be sexually abused than people without ID</a:t>
            </a:r>
          </a:p>
          <a:p>
            <a:r>
              <a:rPr lang="en-US" dirty="0" err="1"/>
              <a:t>Tomsa</a:t>
            </a:r>
            <a:r>
              <a:rPr lang="en-US" dirty="0"/>
              <a:t> Et Al – 2021 – International Literature Review – 1 out of every 3 people with ID suffer sexual abuse in adulthood</a:t>
            </a:r>
          </a:p>
          <a:p>
            <a:r>
              <a:rPr lang="en-US" dirty="0"/>
              <a:t>Most common was “peer to peer”</a:t>
            </a:r>
          </a:p>
          <a:p>
            <a:r>
              <a:rPr lang="en-US" dirty="0"/>
              <a:t>Often not reported</a:t>
            </a:r>
          </a:p>
          <a:p>
            <a:r>
              <a:rPr lang="en-US" dirty="0"/>
              <a:t>Highest in institutional settings</a:t>
            </a:r>
          </a:p>
        </p:txBody>
      </p:sp>
    </p:spTree>
    <p:extLst>
      <p:ext uri="{BB962C8B-B14F-4D97-AF65-F5344CB8AC3E}">
        <p14:creationId xmlns:p14="http://schemas.microsoft.com/office/powerpoint/2010/main" val="43180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0163" y="2743200"/>
            <a:ext cx="64008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Betrayal Trauma</a:t>
            </a:r>
          </a:p>
        </p:txBody>
      </p:sp>
      <p:pic>
        <p:nvPicPr>
          <p:cNvPr id="9" name="Picture Placeholder 6" descr="a woman reading a book at a desk with another woman asleep in the background">
            <a:extLst>
              <a:ext uri="{FF2B5EF4-FFF2-40B4-BE49-F238E27FC236}">
                <a16:creationId xmlns:a16="http://schemas.microsoft.com/office/drawing/2014/main" id="{E8EFD4BC-71AD-76EF-E9BD-152D3C48EF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564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9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>
          <a:xfrm>
            <a:off x="7683217" y="1788021"/>
            <a:ext cx="3701707" cy="32819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Big T and Little “t” Traumas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56323" y="1435492"/>
          <a:ext cx="4853181" cy="3983900"/>
        </p:xfrm>
        <a:graphic>
          <a:graphicData uri="http://schemas.openxmlformats.org/drawingml/2006/table">
            <a:tbl>
              <a:tblPr firstRow="1" bandRow="1">
                <a:noFill/>
                <a:tableStyleId>{0660B408-B3CF-4A94-85FC-2B1E0A45F4A2}</a:tableStyleId>
              </a:tblPr>
              <a:tblGrid>
                <a:gridCol w="2095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684"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Major Events</a:t>
                      </a:r>
                      <a:endParaRPr lang="en-US" sz="2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4616" marR="158769" marT="158769" marB="158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Little “t” Trauma</a:t>
                      </a:r>
                      <a:endParaRPr 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4616" marR="158769" marT="158769" marB="158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5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Sexual Abuse</a:t>
                      </a:r>
                    </a:p>
                  </a:txBody>
                  <a:tcPr marL="264616" marR="137600" marT="137600" marB="1376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Discrimination </a:t>
                      </a:r>
                    </a:p>
                  </a:txBody>
                  <a:tcPr marL="264616" marR="137600" marT="137600" marB="1376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15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Physical Abuse</a:t>
                      </a:r>
                    </a:p>
                  </a:txBody>
                  <a:tcPr marL="264616" marR="137600" marT="137600" marB="1376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Neighborhood Violence</a:t>
                      </a:r>
                    </a:p>
                  </a:txBody>
                  <a:tcPr marL="264616" marR="137600" marT="137600" marB="1376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15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Neglect</a:t>
                      </a:r>
                    </a:p>
                  </a:txBody>
                  <a:tcPr marL="264616" marR="137600" marT="137600" marB="1376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Social Exclusion</a:t>
                      </a:r>
                    </a:p>
                  </a:txBody>
                  <a:tcPr marL="264616" marR="137600" marT="137600" marB="1376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15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Negative Events</a:t>
                      </a:r>
                    </a:p>
                  </a:txBody>
                  <a:tcPr marL="264616" marR="137600" marT="137600" marB="1376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Exclusion from Family</a:t>
                      </a:r>
                    </a:p>
                  </a:txBody>
                  <a:tcPr marL="264616" marR="137600" marT="137600" marB="1376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961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Grief and Loss</a:t>
                      </a:r>
                    </a:p>
                  </a:txBody>
                  <a:tcPr marL="264616" marR="137600" marT="137600" marB="1376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Frequent foster care or group home placements and lack of stability</a:t>
                      </a:r>
                    </a:p>
                  </a:txBody>
                  <a:tcPr marL="264616" marR="137600" marT="137600" marB="1376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69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6A2705-77F5-0563-E908-B4DC8B3C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Bullying </a:t>
            </a:r>
          </a:p>
        </p:txBody>
      </p:sp>
      <p:pic>
        <p:nvPicPr>
          <p:cNvPr id="9" name="Online Media 8" title="Being on The Spectrum and Relationships | Love On The Spectrum">
            <a:hlinkClick r:id="" action="ppaction://media"/>
            <a:extLst>
              <a:ext uri="{FF2B5EF4-FFF2-40B4-BE49-F238E27FC236}">
                <a16:creationId xmlns:a16="http://schemas.microsoft.com/office/drawing/2014/main" id="{2149AEBE-B4DA-80B6-65C2-A51F7FA23B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08356" y="1466995"/>
            <a:ext cx="7375287" cy="41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660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61FE4855B6443AF6B3ED211B38047" ma:contentTypeVersion="14" ma:contentTypeDescription="Create a new document." ma:contentTypeScope="" ma:versionID="c2d2bac77eb967c3272ab3e2aea04866">
  <xsd:schema xmlns:xsd="http://www.w3.org/2001/XMLSchema" xmlns:xs="http://www.w3.org/2001/XMLSchema" xmlns:p="http://schemas.microsoft.com/office/2006/metadata/properties" xmlns:ns2="53d015ab-26ee-43b9-884a-69cc6f3ac585" xmlns:ns3="16f3313a-b0aa-4095-99cd-dce72cb0585d" targetNamespace="http://schemas.microsoft.com/office/2006/metadata/properties" ma:root="true" ma:fieldsID="71d05170f19d7f4dc7824bdef0003385" ns2:_="" ns3:_="">
    <xsd:import namespace="53d015ab-26ee-43b9-884a-69cc6f3ac585"/>
    <xsd:import namespace="16f3313a-b0aa-4095-99cd-dce72cb058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015ab-26ee-43b9-884a-69cc6f3ac5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52e9f36-afde-4a06-8370-b1d2b9608d75}" ma:internalName="TaxCatchAll" ma:showField="CatchAllData" ma:web="53d015ab-26ee-43b9-884a-69cc6f3ac5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3313a-b0aa-4095-99cd-dce72cb05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615d2d2-68f6-49f9-9242-2e3201f1f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f3313a-b0aa-4095-99cd-dce72cb0585d">
      <Terms xmlns="http://schemas.microsoft.com/office/infopath/2007/PartnerControls"/>
    </lcf76f155ced4ddcb4097134ff3c332f>
    <TaxCatchAll xmlns="53d015ab-26ee-43b9-884a-69cc6f3ac585" xsi:nil="true"/>
  </documentManagement>
</p:properties>
</file>

<file path=customXml/itemProps1.xml><?xml version="1.0" encoding="utf-8"?>
<ds:datastoreItem xmlns:ds="http://schemas.openxmlformats.org/officeDocument/2006/customXml" ds:itemID="{7AEA5623-006D-4CE4-8419-19DC7A66D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3162E0-C20E-4B29-825D-859A9F7DC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015ab-26ee-43b9-884a-69cc6f3ac585"/>
    <ds:schemaRef ds:uri="16f3313a-b0aa-4095-99cd-dce72cb058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1A5E4E-61F8-45F6-9726-71BAFE5910C8}">
  <ds:schemaRefs>
    <ds:schemaRef ds:uri="http://purl.org/dc/elements/1.1/"/>
    <ds:schemaRef ds:uri="http://purl.org/dc/terms/"/>
    <ds:schemaRef ds:uri="53d015ab-26ee-43b9-884a-69cc6f3ac585"/>
    <ds:schemaRef ds:uri="http://purl.org/dc/dcmitype/"/>
    <ds:schemaRef ds:uri="http://schemas.openxmlformats.org/package/2006/metadata/core-properties"/>
    <ds:schemaRef ds:uri="16f3313a-b0aa-4095-99cd-dce72cb0585d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1320</Words>
  <Application>Microsoft Macintosh PowerPoint</Application>
  <PresentationFormat>Widescreen</PresentationFormat>
  <Paragraphs>197</Paragraphs>
  <Slides>38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Lato</vt:lpstr>
      <vt:lpstr>Tahoma</vt:lpstr>
      <vt:lpstr>Times New Roman</vt:lpstr>
      <vt:lpstr>office theme</vt:lpstr>
      <vt:lpstr>Trauma and Healing: An Overview</vt:lpstr>
      <vt:lpstr>Housekeeping Notes</vt:lpstr>
      <vt:lpstr>Trauma of Covid </vt:lpstr>
      <vt:lpstr>3 Phases of Mental Health Challenges for the People We Support</vt:lpstr>
      <vt:lpstr>Sources of Trauma for People with Intellectual Disabilities </vt:lpstr>
      <vt:lpstr>Sexual Abuse</vt:lpstr>
      <vt:lpstr>Betrayal Trauma</vt:lpstr>
      <vt:lpstr>Big T and Little “t” Traumas</vt:lpstr>
      <vt:lpstr>Bullying </vt:lpstr>
      <vt:lpstr>Bucharest Early  Intervention Orphan Study</vt:lpstr>
      <vt:lpstr>Results</vt:lpstr>
      <vt:lpstr>Children Who Stayed in Institutions - Nathan Fox </vt:lpstr>
      <vt:lpstr>Traumatic Exposures </vt:lpstr>
      <vt:lpstr>Psychological Trauma –  Past is Present</vt:lpstr>
      <vt:lpstr>Trauma Responses</vt:lpstr>
      <vt:lpstr>Amygdala and Hippocampus</vt:lpstr>
      <vt:lpstr>Sometimes the “Behaviors” we see are really symptoms of Post-traumatic Stress Disorder </vt:lpstr>
      <vt:lpstr>4 Areas of Symptoms  of PTSD </vt:lpstr>
      <vt:lpstr>Symptoms of PTSD (Continued)</vt:lpstr>
      <vt:lpstr>Jordyn Zimmerman</vt:lpstr>
      <vt:lpstr> Stephen Hawking Quotes  </vt:lpstr>
      <vt:lpstr>Ingredients Necessary for Post traumatic Recovery</vt:lpstr>
      <vt:lpstr>The Healing Power of Relationships</vt:lpstr>
      <vt:lpstr> Murthy: Health Risks of Loneliness </vt:lpstr>
      <vt:lpstr>Harvard’s Men’s Study </vt:lpstr>
      <vt:lpstr>The Iraq PTSD Study</vt:lpstr>
      <vt:lpstr>Access To Treatment:  A Human Right </vt:lpstr>
      <vt:lpstr>Importance of Treatment: Grief Work</vt:lpstr>
      <vt:lpstr>Who Am I ?</vt:lpstr>
      <vt:lpstr>Positive Identity Development</vt:lpstr>
      <vt:lpstr>“Ultimately happiness rests on how you establish a solid sense of self or being.”</vt:lpstr>
      <vt:lpstr>  We Can Hold Up Two Possible Mirrors </vt:lpstr>
      <vt:lpstr>“There is always light - if only we are brave enough to see it. If only we are brave enough to be it.” – Amanda Gorman</vt:lpstr>
      <vt:lpstr>Here and Now</vt:lpstr>
      <vt:lpstr>Hope Changes Everything</vt:lpstr>
      <vt:lpstr>Healing Happens</vt:lpstr>
      <vt:lpstr>References</vt:lpstr>
      <vt:lpstr>Upcoming Webinars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Eric Ascher</cp:lastModifiedBy>
  <cp:revision>12</cp:revision>
  <dcterms:created xsi:type="dcterms:W3CDTF">2022-04-27T05:40:43Z</dcterms:created>
  <dcterms:modified xsi:type="dcterms:W3CDTF">2024-02-05T21:29:41Z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1033-3.1.6.6275</vt:lpwstr>
  </property>
  <property fmtid="{D5CDD505-2E9C-101B-9397-08002B2CF9AE}" pid="3" name="ContentTypeId">
    <vt:lpwstr>0x01010048961FE4855B6443AF6B3ED211B38047</vt:lpwstr>
  </property>
  <property fmtid="{D5CDD505-2E9C-101B-9397-08002B2CF9AE}" pid="4" name="MediaServiceImageTags">
    <vt:lpwstr/>
  </property>
</Properties>
</file>