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 id="2147483689" r:id="rId3"/>
  </p:sldMasterIdLst>
  <p:notesMasterIdLst>
    <p:notesMasterId r:id="rId42"/>
  </p:notesMasterIdLst>
  <p:sldIdLst>
    <p:sldId id="272" r:id="rId4"/>
    <p:sldId id="273" r:id="rId5"/>
    <p:sldId id="256" r:id="rId6"/>
    <p:sldId id="259" r:id="rId7"/>
    <p:sldId id="306" r:id="rId8"/>
    <p:sldId id="315" r:id="rId9"/>
    <p:sldId id="316" r:id="rId10"/>
    <p:sldId id="312" r:id="rId11"/>
    <p:sldId id="314" r:id="rId12"/>
    <p:sldId id="303" r:id="rId13"/>
    <p:sldId id="260" r:id="rId14"/>
    <p:sldId id="284" r:id="rId15"/>
    <p:sldId id="311" r:id="rId16"/>
    <p:sldId id="263" r:id="rId17"/>
    <p:sldId id="267" r:id="rId18"/>
    <p:sldId id="266" r:id="rId19"/>
    <p:sldId id="304" r:id="rId20"/>
    <p:sldId id="319" r:id="rId21"/>
    <p:sldId id="332" r:id="rId22"/>
    <p:sldId id="324" r:id="rId23"/>
    <p:sldId id="325" r:id="rId24"/>
    <p:sldId id="326" r:id="rId25"/>
    <p:sldId id="321" r:id="rId26"/>
    <p:sldId id="322" r:id="rId27"/>
    <p:sldId id="331" r:id="rId28"/>
    <p:sldId id="291" r:id="rId29"/>
    <p:sldId id="268" r:id="rId30"/>
    <p:sldId id="320" r:id="rId31"/>
    <p:sldId id="328" r:id="rId32"/>
    <p:sldId id="334" r:id="rId33"/>
    <p:sldId id="317" r:id="rId34"/>
    <p:sldId id="318" r:id="rId35"/>
    <p:sldId id="333" r:id="rId36"/>
    <p:sldId id="327" r:id="rId37"/>
    <p:sldId id="330" r:id="rId38"/>
    <p:sldId id="329" r:id="rId39"/>
    <p:sldId id="323" r:id="rId40"/>
    <p:sldId id="27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autoAdjust="0"/>
    <p:restoredTop sz="86409" autoAdjust="0"/>
  </p:normalViewPr>
  <p:slideViewPr>
    <p:cSldViewPr snapToGrid="0">
      <p:cViewPr varScale="1">
        <p:scale>
          <a:sx n="100" d="100"/>
          <a:sy n="100" d="100"/>
        </p:scale>
        <p:origin x="184" y="256"/>
      </p:cViewPr>
      <p:guideLst/>
    </p:cSldViewPr>
  </p:slideViewPr>
  <p:outlineViewPr>
    <p:cViewPr>
      <p:scale>
        <a:sx n="33" d="100"/>
        <a:sy n="33" d="100"/>
      </p:scale>
      <p:origin x="0" y="-256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BEF6B-305F-AE41-9C21-7752B09AD122}"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E91A7-127D-1D42-9E82-F7548F1AC837}" type="slidenum">
              <a:rPr lang="en-US" smtClean="0"/>
              <a:t>‹#›</a:t>
            </a:fld>
            <a:endParaRPr lang="en-US"/>
          </a:p>
        </p:txBody>
      </p:sp>
    </p:spTree>
    <p:extLst>
      <p:ext uri="{BB962C8B-B14F-4D97-AF65-F5344CB8AC3E}">
        <p14:creationId xmlns:p14="http://schemas.microsoft.com/office/powerpoint/2010/main" val="1097893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1</a:t>
            </a:fld>
            <a:endParaRPr lang="en-US"/>
          </a:p>
        </p:txBody>
      </p:sp>
    </p:spTree>
    <p:extLst>
      <p:ext uri="{BB962C8B-B14F-4D97-AF65-F5344CB8AC3E}">
        <p14:creationId xmlns:p14="http://schemas.microsoft.com/office/powerpoint/2010/main" val="53972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E91A7-127D-1D42-9E82-F7548F1AC837}" type="slidenum">
              <a:rPr lang="en-US" smtClean="0"/>
              <a:t>2</a:t>
            </a:fld>
            <a:endParaRPr lang="en-US"/>
          </a:p>
        </p:txBody>
      </p:sp>
    </p:spTree>
    <p:extLst>
      <p:ext uri="{BB962C8B-B14F-4D97-AF65-F5344CB8AC3E}">
        <p14:creationId xmlns:p14="http://schemas.microsoft.com/office/powerpoint/2010/main" val="318177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E91A7-127D-1D42-9E82-F7548F1AC837}" type="slidenum">
              <a:rPr lang="en-US" smtClean="0"/>
              <a:t>25</a:t>
            </a:fld>
            <a:endParaRPr lang="en-US"/>
          </a:p>
        </p:txBody>
      </p:sp>
    </p:spTree>
    <p:extLst>
      <p:ext uri="{BB962C8B-B14F-4D97-AF65-F5344CB8AC3E}">
        <p14:creationId xmlns:p14="http://schemas.microsoft.com/office/powerpoint/2010/main" val="266711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E91A7-127D-1D42-9E82-F7548F1AC837}" type="slidenum">
              <a:rPr lang="en-US" smtClean="0"/>
              <a:t>35</a:t>
            </a:fld>
            <a:endParaRPr lang="en-US"/>
          </a:p>
        </p:txBody>
      </p:sp>
    </p:spTree>
    <p:extLst>
      <p:ext uri="{BB962C8B-B14F-4D97-AF65-F5344CB8AC3E}">
        <p14:creationId xmlns:p14="http://schemas.microsoft.com/office/powerpoint/2010/main" val="404976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E91A7-127D-1D42-9E82-F7548F1AC837}" type="slidenum">
              <a:rPr lang="en-US" smtClean="0"/>
              <a:t>36</a:t>
            </a:fld>
            <a:endParaRPr lang="en-US"/>
          </a:p>
        </p:txBody>
      </p:sp>
    </p:spTree>
    <p:extLst>
      <p:ext uri="{BB962C8B-B14F-4D97-AF65-F5344CB8AC3E}">
        <p14:creationId xmlns:p14="http://schemas.microsoft.com/office/powerpoint/2010/main" val="345902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E91A7-127D-1D42-9E82-F7548F1AC837}" type="slidenum">
              <a:rPr lang="en-US" smtClean="0"/>
              <a:t>38</a:t>
            </a:fld>
            <a:endParaRPr lang="en-US"/>
          </a:p>
        </p:txBody>
      </p:sp>
    </p:spTree>
    <p:extLst>
      <p:ext uri="{BB962C8B-B14F-4D97-AF65-F5344CB8AC3E}">
        <p14:creationId xmlns:p14="http://schemas.microsoft.com/office/powerpoint/2010/main" val="260443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5A5808-3B61-48CC-92EF-85AC2E0DFA56}" type="datetime2">
              <a:rPr lang="en-US" smtClean="0"/>
              <a:t>Wednesday, March 6,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17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E98AF-4574-4509-BF7A-519ACD5BF826}" type="datetime2">
              <a:rPr lang="en-US" smtClean="0"/>
              <a:t>Wednesday, March 6,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8503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D97D4-9636-490F-85D0-E926C2B6F3B1}" type="datetime2">
              <a:rPr lang="en-US" smtClean="0"/>
              <a:t>Wednesday, March 6,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9689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with yellow top">
    <p:bg>
      <p:bgPr>
        <a:solidFill>
          <a:schemeClr val="bg1">
            <a:alpha val="10324"/>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17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3" name="Text Placeholder 12"/>
          <p:cNvSpPr>
            <a:spLocks noGrp="1"/>
          </p:cNvSpPr>
          <p:nvPr>
            <p:ph type="body" sz="quarter" idx="13"/>
          </p:nvPr>
        </p:nvSpPr>
        <p:spPr>
          <a:xfrm>
            <a:off x="1018381" y="1742359"/>
            <a:ext cx="10155237"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6537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03936" y="830580"/>
            <a:ext cx="7207623" cy="674512"/>
          </a:xfrm>
        </p:spPr>
        <p:txBody>
          <a:bodyPr anchor="ctr">
            <a:normAutofit/>
          </a:bodyPr>
          <a:lstStyle>
            <a:lvl1pPr algn="l">
              <a:defRPr sz="36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4703936" y="1649506"/>
            <a:ext cx="7207624" cy="433659"/>
          </a:xfrm>
        </p:spPr>
        <p:txBody>
          <a:bodyPr>
            <a:noAutofit/>
          </a:bodyPr>
          <a:lstStyle>
            <a:lvl1pPr marL="0" indent="0" algn="l">
              <a:buNone/>
              <a:defRPr sz="2800" b="1">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4" name="Picture 6" descr="RespectAbility"/>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8185" y="830580"/>
            <a:ext cx="2778760" cy="1237615"/>
          </a:xfrm>
          <a:prstGeom prst="rect">
            <a:avLst/>
          </a:prstGeom>
        </p:spPr>
      </p:pic>
      <p:cxnSp>
        <p:nvCxnSpPr>
          <p:cNvPr id="15" name="Straight Arrow Connector 14"/>
          <p:cNvCxnSpPr/>
          <p:nvPr userDrawn="1"/>
        </p:nvCxnSpPr>
        <p:spPr>
          <a:xfrm>
            <a:off x="4215436" y="781664"/>
            <a:ext cx="21021" cy="1334813"/>
          </a:xfrm>
          <a:prstGeom prst="straightConnector1">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p:cNvSpPr>
            <a:spLocks noGrp="1"/>
          </p:cNvSpPr>
          <p:nvPr>
            <p:ph type="pic" sz="quarter" idx="13"/>
          </p:nvPr>
        </p:nvSpPr>
        <p:spPr>
          <a:xfrm>
            <a:off x="0" y="2930328"/>
            <a:ext cx="12192000" cy="281463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233568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4" name="Picture 6" descr="RespectAbility"/>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580" y="4383499"/>
            <a:ext cx="3232506" cy="1439706"/>
          </a:xfrm>
          <a:prstGeom prst="rect">
            <a:avLst/>
          </a:prstGeom>
        </p:spPr>
      </p:pic>
      <p:sp>
        <p:nvSpPr>
          <p:cNvPr id="10" name="Rectangle 9"/>
          <p:cNvSpPr/>
          <p:nvPr userDrawn="1"/>
        </p:nvSpPr>
        <p:spPr>
          <a:xfrm>
            <a:off x="4109156" y="3136410"/>
            <a:ext cx="8071553" cy="3718770"/>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p:cNvCxnSpPr>
            <a:cxnSpLocks/>
          </p:cNvCxnSpPr>
          <p:nvPr userDrawn="1"/>
        </p:nvCxnSpPr>
        <p:spPr>
          <a:xfrm flipH="1">
            <a:off x="4073755" y="3136410"/>
            <a:ext cx="20896" cy="3709061"/>
          </a:xfrm>
          <a:prstGeom prst="straightConnector1">
            <a:avLst/>
          </a:prstGeom>
          <a:ln w="12700">
            <a:solidFill>
              <a:srgbClr val="F2A63C"/>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a:xfrm>
            <a:off x="4521200" y="3204591"/>
            <a:ext cx="6451885" cy="523219"/>
          </a:xfrm>
        </p:spPr>
        <p:txBody>
          <a:bodyPr>
            <a:normAutofit/>
          </a:bodyPr>
          <a:lstStyle>
            <a:lvl1pPr>
              <a:defRPr sz="3000" b="1">
                <a:solidFill>
                  <a:srgbClr val="E8992A"/>
                </a:solidFill>
                <a:latin typeface="Tahoma" panose="020B0604030504040204" pitchFamily="34" charset="0"/>
                <a:ea typeface="Tahoma" panose="020B0604030504040204" pitchFamily="34" charset="0"/>
                <a:cs typeface="Tahoma" panose="020B0604030504040204" pitchFamily="34" charset="0"/>
              </a:defRPr>
            </a:lvl1pPr>
          </a:lstStyle>
          <a:p>
            <a:r>
              <a:rPr lang="en-US"/>
              <a:t>FOR MORE INFORMATION</a:t>
            </a:r>
          </a:p>
        </p:txBody>
      </p:sp>
      <p:sp>
        <p:nvSpPr>
          <p:cNvPr id="5" name="Text Placeholder 4"/>
          <p:cNvSpPr>
            <a:spLocks noGrp="1"/>
          </p:cNvSpPr>
          <p:nvPr>
            <p:ph type="body" sz="quarter" idx="14"/>
          </p:nvPr>
        </p:nvSpPr>
        <p:spPr>
          <a:xfrm>
            <a:off x="4521200" y="3866606"/>
            <a:ext cx="7294563" cy="2588169"/>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Picture Placeholder 14">
            <a:extLst>
              <a:ext uri="{FF2B5EF4-FFF2-40B4-BE49-F238E27FC236}">
                <a16:creationId xmlns:a16="http://schemas.microsoft.com/office/drawing/2014/main" id="{7DD83F51-DC01-FFF4-8CDA-9F5F9DDFF4BC}"/>
              </a:ext>
            </a:extLst>
          </p:cNvPr>
          <p:cNvSpPr>
            <a:spLocks noGrp="1"/>
          </p:cNvSpPr>
          <p:nvPr>
            <p:ph type="pic" sz="quarter" idx="15"/>
          </p:nvPr>
        </p:nvSpPr>
        <p:spPr>
          <a:xfrm>
            <a:off x="0" y="112713"/>
            <a:ext cx="12180888" cy="302418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1319139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yellow top">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794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al Text slide">
    <p:spTree>
      <p:nvGrpSpPr>
        <p:cNvPr id="1" name=""/>
        <p:cNvGrpSpPr/>
        <p:nvPr/>
      </p:nvGrpSpPr>
      <p:grpSpPr>
        <a:xfrm>
          <a:off x="0" y="0"/>
          <a:ext cx="0" cy="0"/>
          <a:chOff x="0" y="0"/>
          <a:chExt cx="0" cy="0"/>
        </a:xfrm>
      </p:grpSpPr>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3" name="Text Placeholder 12"/>
          <p:cNvSpPr>
            <a:spLocks noGrp="1"/>
          </p:cNvSpPr>
          <p:nvPr>
            <p:ph type="body" sz="quarter" idx="13"/>
          </p:nvPr>
        </p:nvSpPr>
        <p:spPr>
          <a:xfrm>
            <a:off x="1018381" y="1742359"/>
            <a:ext cx="10155237"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59832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Rectangles 1"/>
          <p:cNvSpPr/>
          <p:nvPr userDrawn="1"/>
        </p:nvSpPr>
        <p:spPr>
          <a:xfrm>
            <a:off x="635" y="1770380"/>
            <a:ext cx="12191365" cy="2750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Arrow Connector 6"/>
          <p:cNvCxnSpPr/>
          <p:nvPr userDrawn="1"/>
        </p:nvCxnSpPr>
        <p:spPr>
          <a:xfrm flipH="1" flipV="1">
            <a:off x="724535" y="-60325"/>
            <a:ext cx="8255" cy="6979920"/>
          </a:xfrm>
          <a:prstGeom prst="straightConnector1">
            <a:avLst/>
          </a:prstGeom>
          <a:ln w="28575">
            <a:solidFill>
              <a:srgbClr val="F2A63C"/>
            </a:solidFill>
          </a:ln>
        </p:spPr>
        <p:style>
          <a:lnRef idx="2">
            <a:schemeClr val="accent4"/>
          </a:lnRef>
          <a:fillRef idx="0">
            <a:schemeClr val="accent4"/>
          </a:fillRef>
          <a:effectRef idx="1">
            <a:schemeClr val="accent4"/>
          </a:effectRef>
          <a:fontRef idx="minor">
            <a:schemeClr val="tx1"/>
          </a:fontRef>
        </p:style>
      </p:cxnSp>
      <p:sp>
        <p:nvSpPr>
          <p:cNvPr id="8" name="Title 7"/>
          <p:cNvSpPr>
            <a:spLocks noGrp="1"/>
          </p:cNvSpPr>
          <p:nvPr>
            <p:ph type="title"/>
          </p:nvPr>
        </p:nvSpPr>
        <p:spPr>
          <a:xfrm>
            <a:off x="1983105" y="2482215"/>
            <a:ext cx="8225790" cy="1325880"/>
          </a:xfrm>
        </p:spPr>
        <p:txBody>
          <a:bodyPr>
            <a:normAutofit/>
          </a:bodyPr>
          <a:lstStyle>
            <a:lvl1pPr algn="ctr">
              <a:defRPr sz="4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cxnSp>
        <p:nvCxnSpPr>
          <p:cNvPr id="4" name="Straight Arrow Connector 3"/>
          <p:cNvCxnSpPr/>
          <p:nvPr userDrawn="1"/>
        </p:nvCxnSpPr>
        <p:spPr>
          <a:xfrm flipV="1">
            <a:off x="11463020" y="-60960"/>
            <a:ext cx="8255" cy="6979920"/>
          </a:xfrm>
          <a:prstGeom prst="straightConnector1">
            <a:avLst/>
          </a:prstGeom>
          <a:ln w="28575">
            <a:solidFill>
              <a:srgbClr val="F2A63C"/>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308473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Photo and Text without visible titl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1018381" y="2535508"/>
            <a:ext cx="10155237"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2628"/>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Picture Placeholder 2"/>
          <p:cNvSpPr>
            <a:spLocks noGrp="1"/>
          </p:cNvSpPr>
          <p:nvPr>
            <p:ph type="pic" sz="quarter" idx="14"/>
          </p:nvPr>
        </p:nvSpPr>
        <p:spPr>
          <a:xfrm>
            <a:off x="0" y="84138"/>
            <a:ext cx="12192000" cy="223743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334143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AF3C6-0FD4-4939-991C-00DDE5C56815}" type="datetime2">
              <a:rPr lang="en-US" smtClean="0"/>
              <a:t>Wednesday, March 6,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57454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text boxes">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838201" y="1910302"/>
            <a:ext cx="4791634"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2628"/>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normAutofit/>
          </a:bodyPr>
          <a:lstStyle>
            <a:lvl1pPr>
              <a:defRPr sz="3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7" name="Text Placeholder 12"/>
          <p:cNvSpPr>
            <a:spLocks noGrp="1"/>
          </p:cNvSpPr>
          <p:nvPr>
            <p:ph type="body" sz="quarter" idx="14"/>
          </p:nvPr>
        </p:nvSpPr>
        <p:spPr>
          <a:xfrm>
            <a:off x="6562165" y="1910302"/>
            <a:ext cx="4791634"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109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and photo option 1">
    <p:spTree>
      <p:nvGrpSpPr>
        <p:cNvPr id="1" name=""/>
        <p:cNvGrpSpPr/>
        <p:nvPr/>
      </p:nvGrpSpPr>
      <p:grpSpPr>
        <a:xfrm>
          <a:off x="0" y="0"/>
          <a:ext cx="0" cy="0"/>
          <a:chOff x="0" y="0"/>
          <a:chExt cx="0" cy="0"/>
        </a:xfrm>
      </p:grpSpPr>
      <p:sp>
        <p:nvSpPr>
          <p:cNvPr id="12" name="Title 11"/>
          <p:cNvSpPr>
            <a:spLocks noGrp="1"/>
          </p:cNvSpPr>
          <p:nvPr>
            <p:ph type="title"/>
          </p:nvPr>
        </p:nvSpPr>
        <p:spPr>
          <a:xfrm>
            <a:off x="512064" y="1051560"/>
            <a:ext cx="6400800" cy="1371600"/>
          </a:xfrm>
        </p:spPr>
        <p:txBody>
          <a:bodyPr>
            <a:normAutofit/>
          </a:bodyPr>
          <a:lstStyle>
            <a:lvl1pP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4" name="Text Placeholder 13"/>
          <p:cNvSpPr>
            <a:spLocks noGrp="1"/>
          </p:cNvSpPr>
          <p:nvPr>
            <p:ph type="body" sz="quarter" idx="10"/>
          </p:nvPr>
        </p:nvSpPr>
        <p:spPr>
          <a:xfrm>
            <a:off x="512763" y="2581275"/>
            <a:ext cx="6400800" cy="3532188"/>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6" name="Rectangle 5"/>
          <p:cNvSpPr/>
          <p:nvPr userDrawn="1"/>
        </p:nvSpPr>
        <p:spPr>
          <a:xfrm>
            <a:off x="11277600" y="-2822"/>
            <a:ext cx="914400" cy="6852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Picture Placeholder 15"/>
          <p:cNvSpPr>
            <a:spLocks noGrp="1"/>
          </p:cNvSpPr>
          <p:nvPr>
            <p:ph type="pic" sz="quarter" idx="11"/>
          </p:nvPr>
        </p:nvSpPr>
        <p:spPr>
          <a:xfrm>
            <a:off x="7691438" y="393700"/>
            <a:ext cx="4042412" cy="607483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13477405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nd photo option 2">
    <p:spTree>
      <p:nvGrpSpPr>
        <p:cNvPr id="1" name=""/>
        <p:cNvGrpSpPr/>
        <p:nvPr/>
      </p:nvGrpSpPr>
      <p:grpSpPr>
        <a:xfrm>
          <a:off x="0" y="0"/>
          <a:ext cx="0" cy="0"/>
          <a:chOff x="0" y="0"/>
          <a:chExt cx="0" cy="0"/>
        </a:xfrm>
      </p:grpSpPr>
      <p:sp>
        <p:nvSpPr>
          <p:cNvPr id="6" name="Rectangle 5"/>
          <p:cNvSpPr/>
          <p:nvPr userDrawn="1"/>
        </p:nvSpPr>
        <p:spPr>
          <a:xfrm>
            <a:off x="0" y="5645"/>
            <a:ext cx="5719482" cy="6852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Title 11"/>
          <p:cNvSpPr>
            <a:spLocks noGrp="1"/>
          </p:cNvSpPr>
          <p:nvPr>
            <p:ph type="title"/>
          </p:nvPr>
        </p:nvSpPr>
        <p:spPr>
          <a:xfrm>
            <a:off x="5971822" y="423530"/>
            <a:ext cx="5897449" cy="1371600"/>
          </a:xfrm>
        </p:spPr>
        <p:txBody>
          <a:bodyPr>
            <a:normAutofit/>
          </a:bodyPr>
          <a:lstStyle>
            <a:lvl1pP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4" name="Text Placeholder 13"/>
          <p:cNvSpPr>
            <a:spLocks noGrp="1"/>
          </p:cNvSpPr>
          <p:nvPr>
            <p:ph type="body" sz="quarter" idx="10"/>
          </p:nvPr>
        </p:nvSpPr>
        <p:spPr>
          <a:xfrm>
            <a:off x="5971822" y="2150969"/>
            <a:ext cx="5897449" cy="4224980"/>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3" name="Picture Placeholder 2"/>
          <p:cNvSpPr>
            <a:spLocks noGrp="1"/>
          </p:cNvSpPr>
          <p:nvPr>
            <p:ph type="pic" sz="quarter" idx="11"/>
          </p:nvPr>
        </p:nvSpPr>
        <p:spPr>
          <a:xfrm>
            <a:off x="536028" y="1483535"/>
            <a:ext cx="4916505" cy="39624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1321011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and photo option 3">
    <p:spTree>
      <p:nvGrpSpPr>
        <p:cNvPr id="1" name=""/>
        <p:cNvGrpSpPr/>
        <p:nvPr/>
      </p:nvGrpSpPr>
      <p:grpSpPr>
        <a:xfrm>
          <a:off x="0" y="0"/>
          <a:ext cx="0" cy="0"/>
          <a:chOff x="0" y="0"/>
          <a:chExt cx="0" cy="0"/>
        </a:xfrm>
      </p:grpSpPr>
      <p:sp>
        <p:nvSpPr>
          <p:cNvPr id="8" name="Rectangle 7"/>
          <p:cNvSpPr/>
          <p:nvPr userDrawn="1"/>
        </p:nvSpPr>
        <p:spPr>
          <a:xfrm rot="16200000">
            <a:off x="-3378199" y="3375183"/>
            <a:ext cx="6868899" cy="114836"/>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5" name="Picture Placeholder 14"/>
          <p:cNvSpPr>
            <a:spLocks noGrp="1"/>
          </p:cNvSpPr>
          <p:nvPr>
            <p:ph type="pic" sz="quarter" idx="10"/>
          </p:nvPr>
        </p:nvSpPr>
        <p:spPr>
          <a:xfrm>
            <a:off x="114300" y="-10900"/>
            <a:ext cx="4547347" cy="68689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6" name="Title 15"/>
          <p:cNvSpPr>
            <a:spLocks noGrp="1"/>
          </p:cNvSpPr>
          <p:nvPr>
            <p:ph type="title"/>
          </p:nvPr>
        </p:nvSpPr>
        <p:spPr>
          <a:xfrm>
            <a:off x="5109882" y="365125"/>
            <a:ext cx="6243918" cy="1325563"/>
          </a:xfrm>
        </p:spPr>
        <p:txBody>
          <a:bodyPr>
            <a:normAutofit/>
          </a:bodyPr>
          <a:lstStyle>
            <a:lvl1pP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8" name="Text Placeholder 17"/>
          <p:cNvSpPr>
            <a:spLocks noGrp="1"/>
          </p:cNvSpPr>
          <p:nvPr>
            <p:ph type="body" sz="quarter" idx="11"/>
          </p:nvPr>
        </p:nvSpPr>
        <p:spPr>
          <a:xfrm>
            <a:off x="5110163" y="2008188"/>
            <a:ext cx="6243637" cy="394493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714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sz="quarter" idx="14"/>
          </p:nvPr>
        </p:nvSpPr>
        <p:spPr>
          <a:xfrm>
            <a:off x="6677027" y="1742359"/>
            <a:ext cx="5232393" cy="465844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quarter" idx="15"/>
          </p:nvPr>
        </p:nvSpPr>
        <p:spPr>
          <a:xfrm>
            <a:off x="282581" y="1742359"/>
            <a:ext cx="5232393" cy="465844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515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6677026" y="755094"/>
            <a:ext cx="5232393" cy="58026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quarter" idx="15"/>
          </p:nvPr>
        </p:nvSpPr>
        <p:spPr>
          <a:xfrm>
            <a:off x="282581" y="779479"/>
            <a:ext cx="5232393" cy="58026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131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Rectangle 5"/>
          <p:cNvSpPr/>
          <p:nvPr userDrawn="1"/>
        </p:nvSpPr>
        <p:spPr>
          <a:xfrm>
            <a:off x="0" y="2628"/>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p:cNvCxnSpPr/>
          <p:nvPr userDrawn="1"/>
        </p:nvCxnSpPr>
        <p:spPr>
          <a:xfrm>
            <a:off x="584003" y="2099161"/>
            <a:ext cx="3695388"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530352" y="322263"/>
            <a:ext cx="3749039" cy="820737"/>
          </a:xfrm>
        </p:spPr>
        <p:txBody>
          <a:bodyPr>
            <a:noAutofit/>
          </a:bodyPr>
          <a:lstStyle>
            <a:lvl1pPr>
              <a:defRPr sz="3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7" name="Text Placeholder 16"/>
          <p:cNvSpPr>
            <a:spLocks noGrp="1"/>
          </p:cNvSpPr>
          <p:nvPr>
            <p:ph type="body" sz="quarter" idx="10"/>
          </p:nvPr>
        </p:nvSpPr>
        <p:spPr>
          <a:xfrm>
            <a:off x="530225" y="1344613"/>
            <a:ext cx="3749675" cy="592137"/>
          </a:xfrm>
        </p:spPr>
        <p:txBody>
          <a:bodyPr>
            <a:no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vl2pPr>
              <a:defRPr sz="2400">
                <a:latin typeface="Lato" panose="020F0502020204030203" pitchFamily="34" charset="0"/>
                <a:ea typeface="Lato" panose="020F0502020204030203" pitchFamily="34" charset="0"/>
                <a:cs typeface="Lato" panose="020F0502020204030203" pitchFamily="34" charset="0"/>
              </a:defRPr>
            </a:lvl2pPr>
            <a:lvl3pPr>
              <a:defRPr sz="2400">
                <a:latin typeface="Lato" panose="020F0502020204030203" pitchFamily="34" charset="0"/>
                <a:ea typeface="Lato" panose="020F0502020204030203" pitchFamily="34" charset="0"/>
                <a:cs typeface="Lato" panose="020F0502020204030203" pitchFamily="34" charset="0"/>
              </a:defRPr>
            </a:lvl3pPr>
            <a:lvl4pPr>
              <a:defRPr sz="2400">
                <a:latin typeface="Lato" panose="020F0502020204030203" pitchFamily="34" charset="0"/>
                <a:ea typeface="Lato" panose="020F0502020204030203" pitchFamily="34" charset="0"/>
                <a:cs typeface="Lato" panose="020F0502020204030203" pitchFamily="34" charset="0"/>
              </a:defRPr>
            </a:lvl4pPr>
            <a:lvl5pPr>
              <a:defRPr sz="240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20" name="Content Placeholder 19"/>
          <p:cNvSpPr>
            <a:spLocks noGrp="1"/>
          </p:cNvSpPr>
          <p:nvPr>
            <p:ph sz="quarter" idx="11"/>
          </p:nvPr>
        </p:nvSpPr>
        <p:spPr>
          <a:xfrm>
            <a:off x="530225" y="2430110"/>
            <a:ext cx="5565775" cy="3827225"/>
          </a:xfrm>
        </p:spPr>
        <p:txBody>
          <a:bodyPr>
            <a:normAutofit/>
          </a:bodyPr>
          <a:lstStyle>
            <a:lvl1pPr marL="0" indent="0">
              <a:buNone/>
              <a:defRPr sz="2800">
                <a:latin typeface="Tahoma" panose="020B0604030504040204" pitchFamily="34" charset="0"/>
                <a:ea typeface="Tahoma" panose="020B0604030504040204" pitchFamily="34" charset="0"/>
                <a:cs typeface="Tahoma" panose="020B0604030504040204"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22" name="Picture Placeholder 21"/>
          <p:cNvSpPr>
            <a:spLocks noGrp="1"/>
          </p:cNvSpPr>
          <p:nvPr>
            <p:ph type="pic" sz="quarter" idx="12"/>
          </p:nvPr>
        </p:nvSpPr>
        <p:spPr>
          <a:xfrm>
            <a:off x="6616700" y="1344613"/>
            <a:ext cx="4409888" cy="491331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3217443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nd two fac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46CE7D5-CF57-46EF-B807-FDD0502418D4}" type="datetimeFigureOut">
              <a:rPr lang="en-US" smtClean="0"/>
              <a:pPr/>
              <a:t>3/6/24</a:t>
            </a:fld>
            <a:endParaRPr lang="en-US"/>
          </a:p>
        </p:txBody>
      </p:sp>
      <p:sp>
        <p:nvSpPr>
          <p:cNvPr id="4" name="Footer Placeholder 3"/>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30EA680-D336-4FF7-8B7A-9848BB0A1C32}" type="slidenum">
              <a:rPr lang="en-US" smtClean="0"/>
              <a:pPr/>
              <a:t>‹#›</a:t>
            </a:fld>
            <a:endParaRPr lang="en-US"/>
          </a:p>
        </p:txBody>
      </p:sp>
      <p:sp>
        <p:nvSpPr>
          <p:cNvPr id="6" name="Rectangle 5"/>
          <p:cNvSpPr/>
          <p:nvPr userDrawn="1"/>
        </p:nvSpPr>
        <p:spPr>
          <a:xfrm>
            <a:off x="867410" y="801370"/>
            <a:ext cx="3331210" cy="4507230"/>
          </a:xfrm>
          <a:prstGeom prst="rect">
            <a:avLst/>
          </a:prstGeom>
          <a:solidFill>
            <a:schemeClr val="bg1"/>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Arrow Connector 6"/>
          <p:cNvCxnSpPr/>
          <p:nvPr userDrawn="1"/>
        </p:nvCxnSpPr>
        <p:spPr>
          <a:xfrm>
            <a:off x="868045" y="807720"/>
            <a:ext cx="3333115" cy="635"/>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flipV="1">
            <a:off x="2091339" y="2932650"/>
            <a:ext cx="882868" cy="5254"/>
          </a:xfrm>
          <a:prstGeom prst="straightConnector1">
            <a:avLst/>
          </a:prstGeom>
          <a:ln w="6350">
            <a:solidFill>
              <a:srgbClr val="F2A63C"/>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1560513" y="1308100"/>
            <a:ext cx="2020887" cy="571546"/>
          </a:xfrm>
        </p:spPr>
        <p:txBody>
          <a:bodyPr>
            <a:normAutofit/>
          </a:bodyPr>
          <a:lstStyle>
            <a:lvl1pPr marL="0" indent="0">
              <a:buNone/>
              <a:defRPr sz="2800">
                <a:latin typeface="Tahoma" panose="020B0604030504040204" pitchFamily="34" charset="0"/>
                <a:ea typeface="Tahoma" panose="020B0604030504040204" pitchFamily="34" charset="0"/>
                <a:cs typeface="Tahoma" panose="020B0604030504040204" pitchFamily="34" charset="0"/>
              </a:defRPr>
            </a:lvl1pPr>
          </a:lstStyle>
          <a:p>
            <a:pPr lvl="0"/>
            <a:endParaRPr lang="en-US"/>
          </a:p>
        </p:txBody>
      </p:sp>
      <p:sp>
        <p:nvSpPr>
          <p:cNvPr id="13" name="Picture Placeholder 12"/>
          <p:cNvSpPr>
            <a:spLocks noGrp="1"/>
          </p:cNvSpPr>
          <p:nvPr>
            <p:ph type="pic" sz="quarter" idx="15"/>
          </p:nvPr>
        </p:nvSpPr>
        <p:spPr>
          <a:xfrm>
            <a:off x="4805329" y="0"/>
            <a:ext cx="7386671" cy="6858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5" name="Text Placeholder 9"/>
          <p:cNvSpPr>
            <a:spLocks noGrp="1"/>
          </p:cNvSpPr>
          <p:nvPr>
            <p:ph type="body" sz="quarter" idx="16"/>
          </p:nvPr>
        </p:nvSpPr>
        <p:spPr>
          <a:xfrm>
            <a:off x="1560513" y="2093618"/>
            <a:ext cx="2020887" cy="571546"/>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endParaRPr lang="en-US"/>
          </a:p>
        </p:txBody>
      </p:sp>
      <p:sp>
        <p:nvSpPr>
          <p:cNvPr id="16" name="Text Placeholder 9"/>
          <p:cNvSpPr>
            <a:spLocks noGrp="1"/>
          </p:cNvSpPr>
          <p:nvPr>
            <p:ph type="body" sz="quarter" idx="17"/>
          </p:nvPr>
        </p:nvSpPr>
        <p:spPr>
          <a:xfrm>
            <a:off x="1560513" y="3308350"/>
            <a:ext cx="2020887" cy="571546"/>
          </a:xfrm>
        </p:spPr>
        <p:txBody>
          <a:bodyPr>
            <a:normAutofit/>
          </a:bodyPr>
          <a:lstStyle>
            <a:lvl1pPr marL="0" indent="0">
              <a:buNone/>
              <a:defRPr sz="2800">
                <a:latin typeface="Tahoma" panose="020B0604030504040204" pitchFamily="34" charset="0"/>
                <a:ea typeface="Tahoma" panose="020B0604030504040204" pitchFamily="34" charset="0"/>
                <a:cs typeface="Tahoma" panose="020B0604030504040204" pitchFamily="34" charset="0"/>
              </a:defRPr>
            </a:lvl1pPr>
          </a:lstStyle>
          <a:p>
            <a:pPr lvl="0"/>
            <a:endParaRPr lang="en-US"/>
          </a:p>
        </p:txBody>
      </p:sp>
      <p:sp>
        <p:nvSpPr>
          <p:cNvPr id="17" name="Text Placeholder 9"/>
          <p:cNvSpPr>
            <a:spLocks noGrp="1"/>
          </p:cNvSpPr>
          <p:nvPr>
            <p:ph type="body" sz="quarter" idx="18"/>
          </p:nvPr>
        </p:nvSpPr>
        <p:spPr>
          <a:xfrm>
            <a:off x="1560513" y="4093868"/>
            <a:ext cx="2020887" cy="571546"/>
          </a:xfrm>
        </p:spPr>
        <p:txBody>
          <a:bodyPr>
            <a:normAutofit/>
          </a:bodyPr>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pPr lvl="0"/>
            <a:endParaRPr lang="en-US"/>
          </a:p>
        </p:txBody>
      </p:sp>
    </p:spTree>
    <p:extLst>
      <p:ext uri="{BB962C8B-B14F-4D97-AF65-F5344CB8AC3E}">
        <p14:creationId xmlns:p14="http://schemas.microsoft.com/office/powerpoint/2010/main" val="1716592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ext and photo vertical">
    <p:spTree>
      <p:nvGrpSpPr>
        <p:cNvPr id="1" name=""/>
        <p:cNvGrpSpPr/>
        <p:nvPr/>
      </p:nvGrpSpPr>
      <p:grpSpPr>
        <a:xfrm>
          <a:off x="0" y="0"/>
          <a:ext cx="0" cy="0"/>
          <a:chOff x="0" y="0"/>
          <a:chExt cx="0" cy="0"/>
        </a:xfrm>
      </p:grpSpPr>
      <p:sp>
        <p:nvSpPr>
          <p:cNvPr id="9" name="Rectangle 8"/>
          <p:cNvSpPr/>
          <p:nvPr userDrawn="1"/>
        </p:nvSpPr>
        <p:spPr>
          <a:xfrm>
            <a:off x="-5644" y="6775961"/>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userDrawn="1"/>
        </p:nvSpPr>
        <p:spPr>
          <a:xfrm>
            <a:off x="-5644" y="2628"/>
            <a:ext cx="12197255" cy="8097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Title 11"/>
          <p:cNvSpPr>
            <a:spLocks noGrp="1"/>
          </p:cNvSpPr>
          <p:nvPr>
            <p:ph type="title"/>
          </p:nvPr>
        </p:nvSpPr>
        <p:spPr>
          <a:xfrm>
            <a:off x="838200" y="524351"/>
            <a:ext cx="10515600" cy="591270"/>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4" name="Text Placeholder 13"/>
          <p:cNvSpPr>
            <a:spLocks noGrp="1"/>
          </p:cNvSpPr>
          <p:nvPr>
            <p:ph type="body" sz="quarter" idx="10"/>
          </p:nvPr>
        </p:nvSpPr>
        <p:spPr>
          <a:xfrm>
            <a:off x="2982277" y="1423833"/>
            <a:ext cx="6221412" cy="1003300"/>
          </a:xfrm>
        </p:spPr>
        <p:txBody>
          <a:bodyPr>
            <a:normAutofit/>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6" name="Picture Placeholder 15"/>
          <p:cNvSpPr>
            <a:spLocks noGrp="1"/>
          </p:cNvSpPr>
          <p:nvPr>
            <p:ph type="pic" sz="quarter" idx="11"/>
          </p:nvPr>
        </p:nvSpPr>
        <p:spPr>
          <a:xfrm>
            <a:off x="3577058" y="2735345"/>
            <a:ext cx="5037884" cy="365694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Tree>
    <p:extLst>
      <p:ext uri="{BB962C8B-B14F-4D97-AF65-F5344CB8AC3E}">
        <p14:creationId xmlns:p14="http://schemas.microsoft.com/office/powerpoint/2010/main" val="3367652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hree blocks">
    <p:spTree>
      <p:nvGrpSpPr>
        <p:cNvPr id="1" name=""/>
        <p:cNvGrpSpPr/>
        <p:nvPr/>
      </p:nvGrpSpPr>
      <p:grpSpPr>
        <a:xfrm>
          <a:off x="0" y="0"/>
          <a:ext cx="0" cy="0"/>
          <a:chOff x="0" y="0"/>
          <a:chExt cx="0" cy="0"/>
        </a:xfrm>
      </p:grpSpPr>
      <p:sp>
        <p:nvSpPr>
          <p:cNvPr id="8" name="Rectangle 7"/>
          <p:cNvSpPr/>
          <p:nvPr userDrawn="1"/>
        </p:nvSpPr>
        <p:spPr>
          <a:xfrm>
            <a:off x="43857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userDrawn="1"/>
        </p:nvSpPr>
        <p:spPr>
          <a:xfrm>
            <a:off x="8142318" y="1987550"/>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userDrawn="1"/>
        </p:nvSpPr>
        <p:spPr>
          <a:xfrm>
            <a:off x="6265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Arrow Connector 13"/>
          <p:cNvCxnSpPr/>
          <p:nvPr userDrawn="1"/>
        </p:nvCxnSpPr>
        <p:spPr>
          <a:xfrm>
            <a:off x="627743" y="6143766"/>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a:off x="4381298" y="6126833"/>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a:off x="8146143" y="6126832"/>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24" name="Title 7"/>
          <p:cNvSpPr>
            <a:spLocks noGrp="1"/>
          </p:cNvSpPr>
          <p:nvPr>
            <p:ph type="title"/>
          </p:nvPr>
        </p:nvSpPr>
        <p:spPr>
          <a:xfrm>
            <a:off x="3200399" y="141432"/>
            <a:ext cx="5791204" cy="1325563"/>
          </a:xfrm>
          <a:solidFill>
            <a:schemeClr val="bg1"/>
          </a:solidFill>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26" name="Picture Placeholder 25"/>
          <p:cNvSpPr>
            <a:spLocks noGrp="1"/>
          </p:cNvSpPr>
          <p:nvPr>
            <p:ph type="pic" sz="quarter" idx="10"/>
          </p:nvPr>
        </p:nvSpPr>
        <p:spPr>
          <a:xfrm>
            <a:off x="624665" y="2568575"/>
            <a:ext cx="3225023" cy="3530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27" name="Picture Placeholder 25"/>
          <p:cNvSpPr>
            <a:spLocks noGrp="1"/>
          </p:cNvSpPr>
          <p:nvPr>
            <p:ph type="pic" sz="quarter" idx="11"/>
          </p:nvPr>
        </p:nvSpPr>
        <p:spPr>
          <a:xfrm>
            <a:off x="4383082" y="2582792"/>
            <a:ext cx="3225023" cy="3530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28" name="Picture Placeholder 25"/>
          <p:cNvSpPr>
            <a:spLocks noGrp="1"/>
          </p:cNvSpPr>
          <p:nvPr>
            <p:ph type="pic" sz="quarter" idx="12"/>
          </p:nvPr>
        </p:nvSpPr>
        <p:spPr>
          <a:xfrm>
            <a:off x="8140273" y="2578937"/>
            <a:ext cx="3225023" cy="3530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0" name="Text Placeholder 29"/>
          <p:cNvSpPr>
            <a:spLocks noGrp="1"/>
          </p:cNvSpPr>
          <p:nvPr>
            <p:ph type="body" sz="quarter" idx="13" hasCustomPrompt="1"/>
          </p:nvPr>
        </p:nvSpPr>
        <p:spPr>
          <a:xfrm>
            <a:off x="623888" y="1987550"/>
            <a:ext cx="3225800" cy="581025"/>
          </a:xfrm>
        </p:spPr>
        <p:txBody>
          <a:bodyPr>
            <a:noAutofit/>
          </a:bodyPr>
          <a:lstStyle>
            <a:lvl1pPr marL="0" indent="0" algn="ctr">
              <a:buNone/>
              <a:defRPr sz="20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a:t>
            </a:r>
          </a:p>
        </p:txBody>
      </p:sp>
      <p:sp>
        <p:nvSpPr>
          <p:cNvPr id="31" name="Text Placeholder 29"/>
          <p:cNvSpPr>
            <a:spLocks noGrp="1"/>
          </p:cNvSpPr>
          <p:nvPr>
            <p:ph type="body" sz="quarter" idx="14" hasCustomPrompt="1"/>
          </p:nvPr>
        </p:nvSpPr>
        <p:spPr>
          <a:xfrm>
            <a:off x="4380521" y="2001699"/>
            <a:ext cx="3225800" cy="581025"/>
          </a:xfrm>
        </p:spPr>
        <p:txBody>
          <a:bodyPr>
            <a:noAutofit/>
          </a:bodyPr>
          <a:lstStyle>
            <a:lvl1pPr marL="0" indent="0" algn="ctr">
              <a:buNone/>
              <a:defRPr sz="20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a:t>
            </a:r>
          </a:p>
        </p:txBody>
      </p:sp>
      <p:sp>
        <p:nvSpPr>
          <p:cNvPr id="32" name="Text Placeholder 29"/>
          <p:cNvSpPr>
            <a:spLocks noGrp="1"/>
          </p:cNvSpPr>
          <p:nvPr>
            <p:ph type="body" sz="quarter" idx="15" hasCustomPrompt="1"/>
          </p:nvPr>
        </p:nvSpPr>
        <p:spPr>
          <a:xfrm>
            <a:off x="8131731" y="2005621"/>
            <a:ext cx="3225800" cy="581025"/>
          </a:xfrm>
        </p:spPr>
        <p:txBody>
          <a:bodyPr>
            <a:noAutofit/>
          </a:bodyPr>
          <a:lstStyle>
            <a:lvl1pPr marL="0" indent="0" algn="ctr">
              <a:buNone/>
              <a:defRPr sz="2000">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a:t>
            </a:r>
          </a:p>
        </p:txBody>
      </p:sp>
    </p:spTree>
    <p:extLst>
      <p:ext uri="{BB962C8B-B14F-4D97-AF65-F5344CB8AC3E}">
        <p14:creationId xmlns:p14="http://schemas.microsoft.com/office/powerpoint/2010/main" val="243993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07482-8128-47C6-A8DD-6452B0291CFF}" type="datetime2">
              <a:rPr lang="en-US" smtClean="0"/>
              <a:t>Wednesday, March 6,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45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9F196160-E13D-46EF-ABB9-2EC5347F161F}" type="datetimeFigureOut">
              <a:rPr lang="en-US" smtClean="0"/>
              <a:pPr/>
              <a:t>3/6/24</a:t>
            </a:fld>
            <a:endParaRPr lang="en-US"/>
          </a:p>
        </p:txBody>
      </p:sp>
      <p:sp>
        <p:nvSpPr>
          <p:cNvPr id="3" name="Footer Placeholder 2"/>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8158A5C0-C843-4798-A68E-D1A36425029C}" type="slidenum">
              <a:rPr lang="en-US" smtClean="0"/>
              <a:pPr/>
              <a:t>‹#›</a:t>
            </a:fld>
            <a:endParaRPr lang="en-US"/>
          </a:p>
        </p:txBody>
      </p:sp>
    </p:spTree>
    <p:extLst>
      <p:ext uri="{BB962C8B-B14F-4D97-AF65-F5344CB8AC3E}">
        <p14:creationId xmlns:p14="http://schemas.microsoft.com/office/powerpoint/2010/main" val="16442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9" name="Rectangle 8"/>
            <p:cNvSpPr/>
            <p:nvPr/>
          </p:nvSpPr>
          <p:spPr>
            <a:xfrm>
              <a:off x="0" y="0"/>
              <a:ext cx="9118832" cy="6858000"/>
            </a:xfrm>
            <a:prstGeom prst="rect">
              <a:avLst/>
            </a:prstGeom>
            <a:blipFill>
              <a:blip r:embed="rId2" cstate="screen">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155254" y="2226504"/>
            <a:ext cx="789023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1155254" y="4777380"/>
            <a:ext cx="789023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62541" y="1790691"/>
            <a:ext cx="990599" cy="304879"/>
          </a:xfrm>
        </p:spPr>
        <p:txBody>
          <a:bodyPr anchor="t"/>
          <a:lstStyle>
            <a:lvl1pPr algn="l">
              <a:defRPr b="0" i="0">
                <a:solidFill>
                  <a:schemeClr val="bg1">
                    <a:alpha val="60000"/>
                  </a:schemeClr>
                </a:solidFill>
              </a:defRPr>
            </a:lvl1pPr>
          </a:lstStyle>
          <a:p>
            <a:fld id="{4C1AC04B-C4B2-45BE-BF47-782894864FBC}" type="datetimeFigureOut">
              <a:rPr lang="en-US" smtClean="0"/>
              <a:pPr/>
              <a:t>3/6/24</a:t>
            </a:fld>
            <a:endParaRPr lang="en-US"/>
          </a:p>
        </p:txBody>
      </p:sp>
      <p:sp>
        <p:nvSpPr>
          <p:cNvPr id="5" name="Footer Placeholder 4"/>
          <p:cNvSpPr>
            <a:spLocks noGrp="1"/>
          </p:cNvSpPr>
          <p:nvPr>
            <p:ph type="ftr" sz="quarter" idx="11"/>
          </p:nvPr>
        </p:nvSpPr>
        <p:spPr bwMode="gray">
          <a:xfrm rot="5400000">
            <a:off x="8958244" y="3226298"/>
            <a:ext cx="3859795" cy="304880"/>
          </a:xfrm>
        </p:spPr>
        <p:txBody>
          <a:bodyPr/>
          <a:lstStyle>
            <a:lvl1pPr>
              <a:defRPr b="0" i="0">
                <a:solidFill>
                  <a:schemeClr val="bg1">
                    <a:alpha val="60000"/>
                  </a:schemeClr>
                </a:solidFill>
              </a:defRPr>
            </a:lvl1pPr>
          </a:lstStyle>
          <a:p>
            <a:endParaRPr lang="en-US"/>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1365192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8"/>
            <a:ext cx="8458229"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AC04B-C4B2-45BE-BF47-782894864FBC}"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3662318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cstate="screen">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1381390"/>
            <a:ext cx="3982785"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5254" y="3086100"/>
            <a:ext cx="3982785"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1AC04B-C4B2-45BE-BF47-782894864FBC}"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1956751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5253" y="3248490"/>
            <a:ext cx="4849307"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41" y="3245835"/>
            <a:ext cx="4849307"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1AC04B-C4B2-45BE-BF47-782894864FBC}" type="datetimeFigureOut">
              <a:rPr lang="en-US" smtClean="0"/>
              <a:pPr/>
              <a:t>3/6/24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320131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AC04B-C4B2-45BE-BF47-782894864FBC}" type="datetimeFigureOut">
              <a:rPr lang="en-US" smtClean="0"/>
              <a:pPr/>
              <a:t>3/6/24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244787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grpSp>
        <p:nvGrpSpPr>
          <p:cNvPr id="7" name="Group 6"/>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cstate="screen">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70045" y="2257588"/>
            <a:ext cx="4120896"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25682" y="2257588"/>
            <a:ext cx="4110021"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AC04B-C4B2-45BE-BF47-782894864FBC}"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1586246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1155253" y="2489200"/>
            <a:ext cx="4849307"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41" y="2489203"/>
            <a:ext cx="4849307"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1AC04B-C4B2-45BE-BF47-782894864FBC}"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75463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cstate="screen">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927100"/>
            <a:ext cx="8562673"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1155254" y="3488024"/>
            <a:ext cx="8562673"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1AC04B-C4B2-45BE-BF47-782894864FBC}"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DF1588F-9B12-4B89-A9E0-0A03419CD8EE}" type="slidenum">
              <a:rPr lang="en-US" smtClean="0"/>
              <a:pPr/>
              <a:t>‹#›</a:t>
            </a:fld>
            <a:endParaRPr lang="en-US"/>
          </a:p>
        </p:txBody>
      </p:sp>
    </p:spTree>
    <p:extLst>
      <p:ext uri="{BB962C8B-B14F-4D97-AF65-F5344CB8AC3E}">
        <p14:creationId xmlns:p14="http://schemas.microsoft.com/office/powerpoint/2010/main" val="199187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903F25-275E-41DE-BE3B-EBF0DB49F9B1}" type="datetime2">
              <a:rPr lang="en-US" smtClean="0"/>
              <a:t>Wednesday, March 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1726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75572-4A44-4171-84AA-64D42C8050A6}" type="datetime2">
              <a:rPr lang="en-US" smtClean="0"/>
              <a:t>Wednesday, March 6,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8504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12E-528E-4FD5-9E9E-E15F1108F171}" type="datetime2">
              <a:rPr lang="en-US" smtClean="0"/>
              <a:t>Wednesday, March 6,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2135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F6D862-A06D-436F-A92E-EBAAD50B6E50}" type="datetime2">
              <a:rPr lang="en-US" smtClean="0"/>
              <a:t>Wednesday, March 6, 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7517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3E0B7D-2260-4809-8F0A-9E5F3E24F169}" type="datetime2">
              <a:rPr lang="en-US" smtClean="0"/>
              <a:t>Wednesday, March 6, 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1389E6-C847-4AD0-B56D-D205B2EAB1EE}" type="slidenum">
              <a:rPr lang="en-US" smtClean="0"/>
              <a:t>‹#›</a:t>
            </a:fld>
            <a:endParaRPr lang="en-US"/>
          </a:p>
        </p:txBody>
      </p:sp>
    </p:spTree>
    <p:extLst>
      <p:ext uri="{BB962C8B-B14F-4D97-AF65-F5344CB8AC3E}">
        <p14:creationId xmlns:p14="http://schemas.microsoft.com/office/powerpoint/2010/main" val="207253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8E4735-C637-46A3-94EB-AB3AC4188D2F}" type="datetime2">
              <a:rPr lang="en-US" smtClean="0"/>
              <a:t>Wednesday, March 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2070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3.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0C963C-C1DB-4AFD-9DDC-0691666BF49B}" type="datetime2">
              <a:rPr lang="en-US" smtClean="0"/>
              <a:pPr/>
              <a:t>Wednesday, March 6, 2024</a:t>
            </a:fld>
            <a:endParaRPr lang="en-US" cap="al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lgn="l"/>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01389E6-C847-4AD0-B56D-D205B2EAB1EE}" type="slidenum">
              <a:rPr lang="en-US" smtClean="0"/>
              <a:pPr/>
              <a:t>‹#›</a:t>
            </a:fld>
            <a:endParaRPr lang="en-US" sz="800"/>
          </a:p>
        </p:txBody>
      </p:sp>
      <p:cxnSp>
        <p:nvCxnSpPr>
          <p:cNvPr id="10" name="Straight Connector 9"/>
          <p:cNvCxnSpPr/>
          <p:nvPr userDrawn="1"/>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282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25AD3-55C2-15C2-C594-959939BC3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210A01-E41E-64B5-1587-68F32B5E4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776A1-7609-BF68-C93C-D597FFE00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D3EC1A-3234-EE4F-A774-503F942F4610}" type="datetimeFigureOut">
              <a:rPr lang="en-US" smtClean="0"/>
              <a:t>3/6/24</a:t>
            </a:fld>
            <a:endParaRPr lang="en-US"/>
          </a:p>
        </p:txBody>
      </p:sp>
      <p:sp>
        <p:nvSpPr>
          <p:cNvPr id="5" name="Footer Placeholder 4">
            <a:extLst>
              <a:ext uri="{FF2B5EF4-FFF2-40B4-BE49-F238E27FC236}">
                <a16:creationId xmlns:a16="http://schemas.microsoft.com/office/drawing/2014/main" id="{7375EC97-A5D6-BF45-7FC0-3F731944B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6EC08C-AE43-5FA8-A1A6-6D13F6672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97C2D6-6885-754F-9458-3DF6CE6D1611}" type="slidenum">
              <a:rPr lang="en-US" smtClean="0"/>
              <a:t>‹#›</a:t>
            </a:fld>
            <a:endParaRPr lang="en-US"/>
          </a:p>
        </p:txBody>
      </p:sp>
    </p:spTree>
    <p:extLst>
      <p:ext uri="{BB962C8B-B14F-4D97-AF65-F5344CB8AC3E}">
        <p14:creationId xmlns:p14="http://schemas.microsoft.com/office/powerpoint/2010/main" val="2010683867"/>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846CE7D5-CF57-46EF-B807-FDD0502418D4}" type="datetimeFigureOut">
              <a:rPr lang="en-US" smtClean="0"/>
              <a:pPr/>
              <a:t>3/6/24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70568208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70402020209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70402020209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70402020209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respectability.org/Category/Events"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EE06ADF-D43B-BA47-CFD5-43CAD352EA46}"/>
              </a:ext>
            </a:extLst>
          </p:cNvPr>
          <p:cNvSpPr>
            <a:spLocks noGrp="1"/>
          </p:cNvSpPr>
          <p:nvPr>
            <p:ph type="title" idx="4294967295"/>
          </p:nvPr>
        </p:nvSpPr>
        <p:spPr/>
        <p:txBody>
          <a:bodyPr/>
          <a:lstStyle/>
          <a:p>
            <a:r>
              <a:rPr lang="en-US" sz="36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How To Talk About Trauma Informed Care, Faith, and Spirituality</a:t>
            </a:r>
            <a:endParaRPr lang="en-US" dirty="0"/>
          </a:p>
        </p:txBody>
      </p:sp>
      <p:pic>
        <p:nvPicPr>
          <p:cNvPr id="9" name="Picture 8" descr="Text reads How to Talk About Trauma Informed Care, Faith, and Spirituality. March 6, 2024. Logos for RespectAbility and AAIDD RSIN. Headshot of John Keesler smiling wearing a suit">
            <a:extLst>
              <a:ext uri="{FF2B5EF4-FFF2-40B4-BE49-F238E27FC236}">
                <a16:creationId xmlns:a16="http://schemas.microsoft.com/office/drawing/2014/main" id="{81102F4D-7019-6946-0545-F0981E17DC9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524001" y="1136650"/>
            <a:ext cx="9143998" cy="4794249"/>
          </a:xfrm>
          <a:prstGeom prst="rect">
            <a:avLst/>
          </a:prstGeom>
        </p:spPr>
      </p:pic>
    </p:spTree>
    <p:extLst>
      <p:ext uri="{BB962C8B-B14F-4D97-AF65-F5344CB8AC3E}">
        <p14:creationId xmlns:p14="http://schemas.microsoft.com/office/powerpoint/2010/main" val="189460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E2A3-2B8A-EC8A-7ADB-F3F8CAFE5E07}"/>
              </a:ext>
            </a:extLst>
          </p:cNvPr>
          <p:cNvSpPr>
            <a:spLocks noGrp="1"/>
          </p:cNvSpPr>
          <p:nvPr>
            <p:ph type="title"/>
          </p:nvPr>
        </p:nvSpPr>
        <p:spPr>
          <a:xfrm>
            <a:off x="1251857" y="457201"/>
            <a:ext cx="10471440" cy="1066800"/>
          </a:xfrm>
        </p:spPr>
        <p:txBody>
          <a:bodyPr anchor="b">
            <a:noAutofit/>
          </a:bodyPr>
          <a:lstStyle/>
          <a:p>
            <a:r>
              <a:rPr lang="en-US" dirty="0"/>
              <a:t>Life Sucks a Good Amount of the Time</a:t>
            </a:r>
          </a:p>
        </p:txBody>
      </p:sp>
      <p:sp>
        <p:nvSpPr>
          <p:cNvPr id="3" name="Content Placeholder 2">
            <a:extLst>
              <a:ext uri="{FF2B5EF4-FFF2-40B4-BE49-F238E27FC236}">
                <a16:creationId xmlns:a16="http://schemas.microsoft.com/office/drawing/2014/main" id="{EE9081ED-91B2-DB4D-FD62-B0EA901AFB10}"/>
              </a:ext>
            </a:extLst>
          </p:cNvPr>
          <p:cNvSpPr>
            <a:spLocks noGrp="1"/>
          </p:cNvSpPr>
          <p:nvPr>
            <p:ph idx="1"/>
          </p:nvPr>
        </p:nvSpPr>
        <p:spPr>
          <a:xfrm>
            <a:off x="1251857" y="1980774"/>
            <a:ext cx="5985649" cy="4267625"/>
          </a:xfrm>
        </p:spPr>
        <p:txBody>
          <a:bodyPr anchor="t">
            <a:normAutofit/>
          </a:bodyPr>
          <a:lstStyle/>
          <a:p>
            <a:pPr marL="0" indent="0">
              <a:lnSpc>
                <a:spcPct val="100000"/>
              </a:lnSpc>
              <a:spcBef>
                <a:spcPts val="0"/>
              </a:spcBef>
              <a:spcAft>
                <a:spcPts val="0"/>
              </a:spcAft>
              <a:buNone/>
            </a:pPr>
            <a:r>
              <a:rPr lang="en-US" sz="2800" dirty="0">
                <a:solidFill>
                  <a:schemeClr val="tx1"/>
                </a:solidFill>
              </a:rPr>
              <a:t>We all have jobs and situations that are really unpleasant. But the moment that a situation is over, it’s over. </a:t>
            </a:r>
            <a:r>
              <a:rPr lang="en-US" sz="2800" i="1" dirty="0">
                <a:solidFill>
                  <a:schemeClr val="tx1"/>
                </a:solidFill>
              </a:rPr>
              <a:t>The problem with trauma </a:t>
            </a:r>
            <a:r>
              <a:rPr lang="en-US" sz="2800" dirty="0">
                <a:solidFill>
                  <a:schemeClr val="tx1"/>
                </a:solidFill>
              </a:rPr>
              <a:t>is that when it’s over, your body continues to relive it.</a:t>
            </a:r>
          </a:p>
          <a:p>
            <a:pPr marL="0" indent="0">
              <a:buNone/>
            </a:pPr>
            <a:endParaRPr lang="en-US" sz="1800" dirty="0"/>
          </a:p>
          <a:p>
            <a:pPr marL="0" indent="0" algn="r">
              <a:buNone/>
            </a:pPr>
            <a:r>
              <a:rPr lang="en-US" sz="1800" dirty="0"/>
              <a:t>Bessel van der Kolk, MD</a:t>
            </a:r>
          </a:p>
        </p:txBody>
      </p:sp>
      <p:pic>
        <p:nvPicPr>
          <p:cNvPr id="4" name="Picture 3" descr="A person with glasses and a beard">
            <a:extLst>
              <a:ext uri="{FF2B5EF4-FFF2-40B4-BE49-F238E27FC236}">
                <a16:creationId xmlns:a16="http://schemas.microsoft.com/office/drawing/2014/main" id="{29599098-BD62-C74C-2BD3-8C20D2F5DA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8407233" y="1973968"/>
            <a:ext cx="3003012" cy="2910063"/>
          </a:xfrm>
          <a:prstGeom prst="rect">
            <a:avLst/>
          </a:prstGeom>
        </p:spPr>
      </p:pic>
    </p:spTree>
    <p:extLst>
      <p:ext uri="{BB962C8B-B14F-4D97-AF65-F5344CB8AC3E}">
        <p14:creationId xmlns:p14="http://schemas.microsoft.com/office/powerpoint/2010/main" val="329691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EDA9-8908-5CF9-F5DE-367D837B5543}"/>
              </a:ext>
            </a:extLst>
          </p:cNvPr>
          <p:cNvSpPr>
            <a:spLocks noGrp="1"/>
          </p:cNvSpPr>
          <p:nvPr>
            <p:ph type="title"/>
          </p:nvPr>
        </p:nvSpPr>
        <p:spPr>
          <a:xfrm>
            <a:off x="1097280" y="286603"/>
            <a:ext cx="10058400" cy="1450757"/>
          </a:xfrm>
        </p:spPr>
        <p:txBody>
          <a:bodyPr>
            <a:normAutofit/>
          </a:bodyPr>
          <a:lstStyle/>
          <a:p>
            <a:r>
              <a:rPr lang="en-US" dirty="0"/>
              <a:t>Understanding Trauma: </a:t>
            </a:r>
            <a:r>
              <a:rPr lang="en-US" b="0" i="1" dirty="0"/>
              <a:t>The Foundation</a:t>
            </a:r>
          </a:p>
        </p:txBody>
      </p:sp>
      <p:sp>
        <p:nvSpPr>
          <p:cNvPr id="3" name="Content Placeholder 2">
            <a:extLst>
              <a:ext uri="{FF2B5EF4-FFF2-40B4-BE49-F238E27FC236}">
                <a16:creationId xmlns:a16="http://schemas.microsoft.com/office/drawing/2014/main" id="{99F811AA-3A79-FE8A-994F-EE9A946ED232}"/>
              </a:ext>
            </a:extLst>
          </p:cNvPr>
          <p:cNvSpPr>
            <a:spLocks noGrp="1"/>
          </p:cNvSpPr>
          <p:nvPr>
            <p:ph idx="1"/>
          </p:nvPr>
        </p:nvSpPr>
        <p:spPr>
          <a:xfrm>
            <a:off x="1097279" y="1845733"/>
            <a:ext cx="6696892" cy="4424437"/>
          </a:xfrm>
        </p:spPr>
        <p:txBody>
          <a:bodyPr>
            <a:normAutofit/>
          </a:bodyPr>
          <a:lstStyle/>
          <a:p>
            <a:pPr marL="457200" indent="-457200" defTabSz="457200">
              <a:lnSpc>
                <a:spcPct val="100000"/>
              </a:lnSpc>
              <a:spcBef>
                <a:spcPts val="600"/>
              </a:spcBef>
              <a:spcAft>
                <a:spcPts val="1800"/>
              </a:spcAft>
              <a:buFont typeface="Arial" panose="020B0604020202020204" pitchFamily="34" charset="0"/>
              <a:buChar char="•"/>
            </a:pPr>
            <a:r>
              <a:rPr lang="en-US" sz="2400" dirty="0"/>
              <a:t>“</a:t>
            </a:r>
            <a:r>
              <a:rPr lang="en-US" sz="2400" i="1" dirty="0"/>
              <a:t>outside the range of usual human experience</a:t>
            </a:r>
            <a:r>
              <a:rPr lang="en-US" sz="2400" dirty="0"/>
              <a:t>”</a:t>
            </a:r>
          </a:p>
          <a:p>
            <a:pPr marL="457200" indent="-457200" defTabSz="457200">
              <a:lnSpc>
                <a:spcPct val="100000"/>
              </a:lnSpc>
              <a:spcBef>
                <a:spcPts val="600"/>
              </a:spcBef>
              <a:spcAft>
                <a:spcPts val="1800"/>
              </a:spcAft>
              <a:buFont typeface="Arial" panose="020B0604020202020204" pitchFamily="34" charset="0"/>
              <a:buChar char="•"/>
            </a:pPr>
            <a:r>
              <a:rPr lang="en-US" sz="2400" dirty="0"/>
              <a:t>Trauma </a:t>
            </a:r>
            <a:r>
              <a:rPr lang="en-US" sz="2400" i="1" dirty="0"/>
              <a:t>results</a:t>
            </a:r>
            <a:r>
              <a:rPr lang="en-US" sz="2400" dirty="0"/>
              <a:t> from an </a:t>
            </a:r>
            <a:r>
              <a:rPr lang="en-US" sz="2400" b="1" dirty="0"/>
              <a:t>event</a:t>
            </a:r>
            <a:r>
              <a:rPr lang="en-US" sz="2400" dirty="0"/>
              <a:t>, events, or circumstances an </a:t>
            </a:r>
            <a:r>
              <a:rPr lang="en-US" sz="2400" i="1" dirty="0"/>
              <a:t>individual </a:t>
            </a:r>
            <a:r>
              <a:rPr lang="en-US" sz="2400" b="1" dirty="0"/>
              <a:t>experiences</a:t>
            </a:r>
            <a:r>
              <a:rPr lang="en-US" sz="2400" dirty="0"/>
              <a:t> as physically or emotionally harmful or threatening, which may have lasting adverse </a:t>
            </a:r>
            <a:r>
              <a:rPr lang="en-US" sz="2400" b="1" dirty="0"/>
              <a:t>effects</a:t>
            </a:r>
            <a:r>
              <a:rPr lang="en-US" sz="2400" dirty="0"/>
              <a:t> on the individual’s functioning and wellbeing (mental, physical, social, emotional, or spiritual). </a:t>
            </a:r>
          </a:p>
          <a:p>
            <a:pPr marL="457200" indent="-457200" defTabSz="457200">
              <a:lnSpc>
                <a:spcPct val="100000"/>
              </a:lnSpc>
              <a:spcBef>
                <a:spcPts val="600"/>
              </a:spcBef>
              <a:spcAft>
                <a:spcPts val="1800"/>
              </a:spcAft>
              <a:buFont typeface="Arial" panose="020B0604020202020204" pitchFamily="34" charset="0"/>
              <a:buChar char="•"/>
            </a:pPr>
            <a:r>
              <a:rPr lang="en-US" sz="2400" dirty="0"/>
              <a:t>May be experienced by an individual, a generation, or an entire community or culture.</a:t>
            </a:r>
          </a:p>
          <a:p>
            <a:pPr marL="0" indent="-457200">
              <a:spcAft>
                <a:spcPts val="1800"/>
              </a:spcAft>
              <a:buFont typeface="Arial" panose="020B0604020202020204" pitchFamily="34" charset="0"/>
              <a:buChar char="•"/>
            </a:pPr>
            <a:endParaRPr lang="en-US" sz="2400" dirty="0"/>
          </a:p>
          <a:p>
            <a:endParaRPr lang="en-US" dirty="0"/>
          </a:p>
        </p:txBody>
      </p:sp>
      <p:pic>
        <p:nvPicPr>
          <p:cNvPr id="4" name="Picture 3" descr="A person with a broken head">
            <a:extLst>
              <a:ext uri="{FF2B5EF4-FFF2-40B4-BE49-F238E27FC236}">
                <a16:creationId xmlns:a16="http://schemas.microsoft.com/office/drawing/2014/main" id="{7D762FE6-00EE-F120-79F9-FE63A8C0DF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48834" y="2121908"/>
            <a:ext cx="3135109" cy="3471012"/>
          </a:xfrm>
          <a:prstGeom prst="rect">
            <a:avLst/>
          </a:prstGeom>
        </p:spPr>
      </p:pic>
    </p:spTree>
    <p:extLst>
      <p:ext uri="{BB962C8B-B14F-4D97-AF65-F5344CB8AC3E}">
        <p14:creationId xmlns:p14="http://schemas.microsoft.com/office/powerpoint/2010/main" val="135931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AF97-4B66-C367-C288-FE07D15ED275}"/>
              </a:ext>
            </a:extLst>
          </p:cNvPr>
          <p:cNvSpPr>
            <a:spLocks noGrp="1"/>
          </p:cNvSpPr>
          <p:nvPr>
            <p:ph type="title" idx="4294967295"/>
          </p:nvPr>
        </p:nvSpPr>
        <p:spPr>
          <a:xfrm>
            <a:off x="601979" y="434282"/>
            <a:ext cx="5183188" cy="639762"/>
          </a:xfrm>
        </p:spPr>
        <p:txBody>
          <a:bodyPr>
            <a:normAutofit fontScale="90000"/>
          </a:bodyPr>
          <a:lstStyle/>
          <a:p>
            <a:r>
              <a:rPr lang="en-US" dirty="0">
                <a:ea typeface="+mj-lt"/>
                <a:cs typeface="+mj-lt"/>
              </a:rPr>
              <a:t>Symptoms of Trauma</a:t>
            </a:r>
            <a:endParaRPr lang="en-US" b="0" dirty="0">
              <a:ea typeface="+mj-lt"/>
              <a:cs typeface="+mj-lt"/>
            </a:endParaRPr>
          </a:p>
        </p:txBody>
      </p:sp>
      <p:sp>
        <p:nvSpPr>
          <p:cNvPr id="3" name="Content Placeholder 2">
            <a:extLst>
              <a:ext uri="{FF2B5EF4-FFF2-40B4-BE49-F238E27FC236}">
                <a16:creationId xmlns:a16="http://schemas.microsoft.com/office/drawing/2014/main" id="{BE407D30-CF0D-31B0-A110-19759715C710}"/>
              </a:ext>
            </a:extLst>
          </p:cNvPr>
          <p:cNvSpPr>
            <a:spLocks noGrp="1"/>
          </p:cNvSpPr>
          <p:nvPr>
            <p:ph sz="half" idx="4294967295"/>
          </p:nvPr>
        </p:nvSpPr>
        <p:spPr>
          <a:xfrm>
            <a:off x="451412" y="1346100"/>
            <a:ext cx="5183188" cy="4757737"/>
          </a:xfrm>
        </p:spPr>
        <p:txBody>
          <a:bodyPr vert="horz" lIns="0" tIns="0" rIns="0" bIns="0" rtlCol="0" anchor="t">
            <a:noAutofit/>
          </a:bodyPr>
          <a:lstStyle/>
          <a:p>
            <a:pPr marL="457200" indent="-457200">
              <a:lnSpc>
                <a:spcPct val="100000"/>
              </a:lnSpc>
              <a:spcBef>
                <a:spcPts val="600"/>
              </a:spcBef>
              <a:spcAft>
                <a:spcPts val="0"/>
              </a:spcAft>
              <a:buFont typeface="Arial" panose="020B0604020202020204" pitchFamily="34" charset="0"/>
              <a:buChar char="•"/>
            </a:pPr>
            <a:r>
              <a:rPr lang="en-US" b="1" dirty="0">
                <a:solidFill>
                  <a:schemeClr val="tx1"/>
                </a:solidFill>
                <a:cs typeface="Arial"/>
              </a:rPr>
              <a:t>Hypervigilance</a:t>
            </a:r>
            <a:endParaRPr lang="en-US" dirty="0">
              <a:solidFill>
                <a:schemeClr val="tx1"/>
              </a:solidFill>
              <a:cs typeface="Arial"/>
            </a:endParaRPr>
          </a:p>
          <a:p>
            <a:pPr marL="914400" lvl="7" indent="-274320">
              <a:lnSpc>
                <a:spcPct val="100000"/>
              </a:lnSpc>
              <a:spcBef>
                <a:spcPts val="600"/>
              </a:spcBef>
              <a:spcAft>
                <a:spcPts val="0"/>
              </a:spcAft>
              <a:buFont typeface="Arial" panose="020B0604020202020204" pitchFamily="34" charset="0"/>
              <a:buChar char="•"/>
            </a:pPr>
            <a:r>
              <a:rPr lang="en-US" sz="1800" dirty="0">
                <a:solidFill>
                  <a:schemeClr val="tx1"/>
                </a:solidFill>
                <a:cs typeface="Arial"/>
              </a:rPr>
              <a:t>Easily startled/on alert</a:t>
            </a:r>
          </a:p>
          <a:p>
            <a:pPr marL="914400" lvl="7" indent="-274320">
              <a:lnSpc>
                <a:spcPct val="100000"/>
              </a:lnSpc>
              <a:spcBef>
                <a:spcPts val="600"/>
              </a:spcBef>
              <a:spcAft>
                <a:spcPts val="0"/>
              </a:spcAft>
              <a:buFont typeface="Arial" panose="020B0604020202020204" pitchFamily="34" charset="0"/>
              <a:buChar char="•"/>
            </a:pPr>
            <a:r>
              <a:rPr lang="en-US" sz="1800" dirty="0">
                <a:solidFill>
                  <a:schemeClr val="tx1"/>
                </a:solidFill>
                <a:cs typeface="Arial"/>
              </a:rPr>
              <a:t>Sensitive to environmental cues/changes</a:t>
            </a:r>
          </a:p>
          <a:p>
            <a:pPr marL="457200" indent="-457200">
              <a:lnSpc>
                <a:spcPct val="100000"/>
              </a:lnSpc>
              <a:spcBef>
                <a:spcPts val="600"/>
              </a:spcBef>
              <a:spcAft>
                <a:spcPts val="0"/>
              </a:spcAft>
              <a:buFont typeface="Arial" panose="020B0604020202020204" pitchFamily="34" charset="0"/>
              <a:buChar char="•"/>
            </a:pPr>
            <a:r>
              <a:rPr lang="en-US" b="1" dirty="0">
                <a:solidFill>
                  <a:schemeClr val="tx1"/>
                </a:solidFill>
                <a:cs typeface="Arial"/>
              </a:rPr>
              <a:t>Intrusive thoughts/memories/flashbacks</a:t>
            </a:r>
            <a:endParaRPr lang="en-US" dirty="0">
              <a:solidFill>
                <a:schemeClr val="tx1"/>
              </a:solidFill>
              <a:cs typeface="Arial"/>
            </a:endParaRPr>
          </a:p>
          <a:p>
            <a:pPr marL="914400" lvl="7" indent="-274320">
              <a:lnSpc>
                <a:spcPct val="100000"/>
              </a:lnSpc>
              <a:spcBef>
                <a:spcPts val="600"/>
              </a:spcBef>
              <a:spcAft>
                <a:spcPts val="0"/>
              </a:spcAft>
              <a:buFont typeface="Arial" panose="020B0604020202020204" pitchFamily="34" charset="0"/>
              <a:buChar char="•"/>
            </a:pPr>
            <a:r>
              <a:rPr lang="en-US" sz="1800" dirty="0">
                <a:solidFill>
                  <a:schemeClr val="tx1"/>
                </a:solidFill>
                <a:cs typeface="Arial"/>
              </a:rPr>
              <a:t>Nightmares</a:t>
            </a:r>
          </a:p>
          <a:p>
            <a:pPr marL="914400" lvl="7" indent="-274320">
              <a:lnSpc>
                <a:spcPct val="100000"/>
              </a:lnSpc>
              <a:spcBef>
                <a:spcPts val="600"/>
              </a:spcBef>
              <a:spcAft>
                <a:spcPts val="0"/>
              </a:spcAft>
              <a:buFont typeface="Arial" panose="020B0604020202020204" pitchFamily="34" charset="0"/>
              <a:buChar char="•"/>
            </a:pPr>
            <a:r>
              <a:rPr lang="en-US" sz="1800" dirty="0">
                <a:solidFill>
                  <a:schemeClr val="tx1"/>
                </a:solidFill>
                <a:cs typeface="Arial"/>
              </a:rPr>
              <a:t>Not in the present moment</a:t>
            </a:r>
          </a:p>
          <a:p>
            <a:pPr marL="457200" indent="-457200">
              <a:lnSpc>
                <a:spcPct val="100000"/>
              </a:lnSpc>
              <a:spcBef>
                <a:spcPts val="600"/>
              </a:spcBef>
              <a:spcAft>
                <a:spcPts val="0"/>
              </a:spcAft>
              <a:buFont typeface="Arial" panose="020B0604020202020204" pitchFamily="34" charset="0"/>
              <a:buChar char="•"/>
            </a:pPr>
            <a:r>
              <a:rPr lang="en-US" b="1" dirty="0">
                <a:solidFill>
                  <a:schemeClr val="tx1"/>
                </a:solidFill>
                <a:cs typeface="Arial"/>
              </a:rPr>
              <a:t>Avoidance of stimuli associated with trauma</a:t>
            </a:r>
            <a:endParaRPr lang="en-US" dirty="0">
              <a:solidFill>
                <a:schemeClr val="tx1"/>
              </a:solidFill>
              <a:cs typeface="Arial"/>
            </a:endParaRPr>
          </a:p>
          <a:p>
            <a:pPr marL="914400" lvl="7" indent="-274320">
              <a:lnSpc>
                <a:spcPct val="100000"/>
              </a:lnSpc>
              <a:spcBef>
                <a:spcPts val="600"/>
              </a:spcBef>
              <a:spcAft>
                <a:spcPts val="0"/>
              </a:spcAft>
              <a:buFont typeface="Arial" panose="020B0604020202020204" pitchFamily="34" charset="0"/>
              <a:buChar char="•"/>
            </a:pPr>
            <a:r>
              <a:rPr lang="en-US" sz="1800" dirty="0">
                <a:solidFill>
                  <a:schemeClr val="tx1"/>
                </a:solidFill>
                <a:cs typeface="Arial"/>
              </a:rPr>
              <a:t>Disengaged/shutting down</a:t>
            </a:r>
          </a:p>
          <a:p>
            <a:pPr marL="914400" lvl="7" indent="-274320">
              <a:lnSpc>
                <a:spcPct val="100000"/>
              </a:lnSpc>
              <a:spcBef>
                <a:spcPts val="600"/>
              </a:spcBef>
              <a:spcAft>
                <a:spcPts val="0"/>
              </a:spcAft>
              <a:buFont typeface="Arial" panose="020B0604020202020204" pitchFamily="34" charset="0"/>
              <a:buChar char="•"/>
            </a:pPr>
            <a:r>
              <a:rPr lang="en-US" sz="1800" dirty="0">
                <a:solidFill>
                  <a:schemeClr val="tx1"/>
                </a:solidFill>
                <a:cs typeface="Arial"/>
              </a:rPr>
              <a:t>Combative/refusal to participate</a:t>
            </a:r>
          </a:p>
          <a:p>
            <a:pPr marL="914400" lvl="7" indent="-274320">
              <a:lnSpc>
                <a:spcPct val="100000"/>
              </a:lnSpc>
              <a:spcBef>
                <a:spcPts val="600"/>
              </a:spcBef>
              <a:spcAft>
                <a:spcPts val="0"/>
              </a:spcAft>
              <a:buFont typeface="Arial" panose="020B0604020202020204" pitchFamily="34" charset="0"/>
              <a:buChar char="•"/>
            </a:pPr>
            <a:r>
              <a:rPr lang="en-US" sz="1800" dirty="0">
                <a:solidFill>
                  <a:schemeClr val="tx1"/>
                </a:solidFill>
                <a:cs typeface="Arial"/>
              </a:rPr>
              <a:t>Running </a:t>
            </a:r>
          </a:p>
          <a:p>
            <a:pPr marL="457200" indent="-457200">
              <a:lnSpc>
                <a:spcPct val="100000"/>
              </a:lnSpc>
              <a:spcBef>
                <a:spcPts val="600"/>
              </a:spcBef>
              <a:spcAft>
                <a:spcPts val="0"/>
              </a:spcAft>
              <a:buFont typeface="Arial" panose="020B0604020202020204" pitchFamily="34" charset="0"/>
              <a:buChar char="•"/>
            </a:pPr>
            <a:r>
              <a:rPr lang="en-US" b="1" dirty="0">
                <a:solidFill>
                  <a:schemeClr val="tx1"/>
                </a:solidFill>
                <a:cs typeface="Arial"/>
              </a:rPr>
              <a:t>Negative changes in mood/thoughts</a:t>
            </a:r>
          </a:p>
          <a:p>
            <a:pPr marL="914400" lvl="7" indent="-274320">
              <a:lnSpc>
                <a:spcPct val="100000"/>
              </a:lnSpc>
              <a:spcBef>
                <a:spcPts val="600"/>
              </a:spcBef>
              <a:spcAft>
                <a:spcPts val="0"/>
              </a:spcAft>
              <a:buFont typeface="Arial" panose="020B0604020202020204" pitchFamily="34" charset="0"/>
              <a:buChar char="•"/>
            </a:pPr>
            <a:r>
              <a:rPr lang="en-US" sz="1800" dirty="0">
                <a:solidFill>
                  <a:schemeClr val="tx1"/>
                </a:solidFill>
                <a:cs typeface="Arial"/>
              </a:rPr>
              <a:t>Depression</a:t>
            </a:r>
          </a:p>
          <a:p>
            <a:pPr marL="914400" lvl="7" indent="-274320">
              <a:lnSpc>
                <a:spcPct val="100000"/>
              </a:lnSpc>
              <a:spcBef>
                <a:spcPts val="600"/>
              </a:spcBef>
              <a:spcAft>
                <a:spcPts val="0"/>
              </a:spcAft>
              <a:buFont typeface="Arial" panose="020B0604020202020204" pitchFamily="34" charset="0"/>
              <a:buChar char="•"/>
            </a:pPr>
            <a:r>
              <a:rPr lang="en-US" sz="1800" dirty="0">
                <a:solidFill>
                  <a:schemeClr val="tx1"/>
                </a:solidFill>
                <a:cs typeface="Arial"/>
              </a:rPr>
              <a:t>Self as bad</a:t>
            </a:r>
          </a:p>
        </p:txBody>
      </p:sp>
      <p:sp>
        <p:nvSpPr>
          <p:cNvPr id="4" name="Content Placeholder 3">
            <a:extLst>
              <a:ext uri="{FF2B5EF4-FFF2-40B4-BE49-F238E27FC236}">
                <a16:creationId xmlns:a16="http://schemas.microsoft.com/office/drawing/2014/main" id="{8342146B-948F-537F-1C9B-BDF89FE7C7BC}"/>
              </a:ext>
            </a:extLst>
          </p:cNvPr>
          <p:cNvSpPr>
            <a:spLocks noGrp="1"/>
          </p:cNvSpPr>
          <p:nvPr>
            <p:ph sz="half" idx="4294967295"/>
          </p:nvPr>
        </p:nvSpPr>
        <p:spPr>
          <a:xfrm>
            <a:off x="6368143" y="1346100"/>
            <a:ext cx="5427525" cy="4985252"/>
          </a:xfrm>
        </p:spPr>
        <p:txBody>
          <a:bodyPr vert="horz" lIns="0" tIns="0" rIns="0" bIns="0" rtlCol="0" anchor="t">
            <a:normAutofit fontScale="92500" lnSpcReduction="10000"/>
          </a:bodyPr>
          <a:lstStyle/>
          <a:p>
            <a:pPr marL="182880" indent="-457200">
              <a:lnSpc>
                <a:spcPct val="120000"/>
              </a:lnSpc>
              <a:spcBef>
                <a:spcPts val="600"/>
              </a:spcBef>
              <a:spcAft>
                <a:spcPts val="0"/>
              </a:spcAft>
              <a:buFont typeface="Arial" panose="020B0604020202020204" pitchFamily="34" charset="0"/>
              <a:buChar char="•"/>
            </a:pPr>
            <a:r>
              <a:rPr lang="en-US" sz="2200" b="1" dirty="0">
                <a:solidFill>
                  <a:schemeClr val="tx1"/>
                </a:solidFill>
                <a:cs typeface="Arial"/>
              </a:rPr>
              <a:t>Situation-Response Incongruence</a:t>
            </a:r>
          </a:p>
          <a:p>
            <a:pPr marL="914400" indent="-274320">
              <a:lnSpc>
                <a:spcPct val="120000"/>
              </a:lnSpc>
              <a:spcBef>
                <a:spcPts val="600"/>
              </a:spcBef>
              <a:spcAft>
                <a:spcPts val="0"/>
              </a:spcAft>
              <a:buFont typeface="Arial" panose="020B0604020202020204" pitchFamily="34" charset="0"/>
              <a:buChar char="•"/>
            </a:pPr>
            <a:r>
              <a:rPr lang="en-US" sz="1900" dirty="0">
                <a:solidFill>
                  <a:schemeClr val="tx1"/>
                </a:solidFill>
                <a:cs typeface="Arial"/>
              </a:rPr>
              <a:t>Extreme, unusual or blunted</a:t>
            </a:r>
            <a:endParaRPr lang="en-US" sz="1900" dirty="0">
              <a:solidFill>
                <a:schemeClr val="tx1"/>
              </a:solidFill>
            </a:endParaRPr>
          </a:p>
          <a:p>
            <a:pPr marL="457200" indent="-457200">
              <a:lnSpc>
                <a:spcPct val="120000"/>
              </a:lnSpc>
              <a:spcBef>
                <a:spcPts val="600"/>
              </a:spcBef>
              <a:spcAft>
                <a:spcPts val="0"/>
              </a:spcAft>
              <a:buFont typeface="Arial" panose="020B0604020202020204" pitchFamily="34" charset="0"/>
              <a:buChar char="•"/>
            </a:pPr>
            <a:r>
              <a:rPr lang="en-US" sz="2200" b="1" dirty="0">
                <a:solidFill>
                  <a:schemeClr val="tx1"/>
                </a:solidFill>
                <a:cs typeface="Arial"/>
              </a:rPr>
              <a:t>Irritability, aggression, destruction</a:t>
            </a:r>
            <a:endParaRPr lang="en-US" sz="2200" dirty="0">
              <a:solidFill>
                <a:schemeClr val="tx1"/>
              </a:solidFill>
              <a:cs typeface="Arial"/>
            </a:endParaRPr>
          </a:p>
          <a:p>
            <a:pPr marL="457200" indent="-457200">
              <a:lnSpc>
                <a:spcPct val="120000"/>
              </a:lnSpc>
              <a:spcBef>
                <a:spcPts val="600"/>
              </a:spcBef>
              <a:spcAft>
                <a:spcPts val="0"/>
              </a:spcAft>
              <a:buFont typeface="Arial" panose="020B0604020202020204" pitchFamily="34" charset="0"/>
              <a:buChar char="•"/>
            </a:pPr>
            <a:r>
              <a:rPr lang="en-US" sz="2200" b="1" dirty="0">
                <a:solidFill>
                  <a:schemeClr val="tx1"/>
                </a:solidFill>
                <a:cs typeface="Arial"/>
              </a:rPr>
              <a:t>“Stuck” in dysfunction/rumination</a:t>
            </a:r>
            <a:endParaRPr lang="en-US" sz="2200" dirty="0">
              <a:solidFill>
                <a:schemeClr val="tx1"/>
              </a:solidFill>
              <a:cs typeface="Arial"/>
            </a:endParaRPr>
          </a:p>
          <a:p>
            <a:pPr marL="457200" indent="-457200">
              <a:lnSpc>
                <a:spcPct val="120000"/>
              </a:lnSpc>
              <a:spcBef>
                <a:spcPts val="600"/>
              </a:spcBef>
              <a:spcAft>
                <a:spcPts val="0"/>
              </a:spcAft>
              <a:buFont typeface="Arial" panose="020B0604020202020204" pitchFamily="34" charset="0"/>
              <a:buChar char="•"/>
            </a:pPr>
            <a:r>
              <a:rPr lang="en-US" sz="2200" b="1" dirty="0">
                <a:solidFill>
                  <a:schemeClr val="tx1"/>
                </a:solidFill>
                <a:cs typeface="Arial"/>
              </a:rPr>
              <a:t>Physical distress</a:t>
            </a:r>
          </a:p>
          <a:p>
            <a:pPr marL="914400" indent="-274320">
              <a:lnSpc>
                <a:spcPct val="120000"/>
              </a:lnSpc>
              <a:spcBef>
                <a:spcPts val="600"/>
              </a:spcBef>
              <a:spcAft>
                <a:spcPts val="0"/>
              </a:spcAft>
              <a:buFont typeface="Arial" panose="020B0604020202020204" pitchFamily="34" charset="0"/>
              <a:buChar char="•"/>
            </a:pPr>
            <a:r>
              <a:rPr lang="en-US" sz="1900" dirty="0">
                <a:solidFill>
                  <a:schemeClr val="tx1"/>
                </a:solidFill>
                <a:cs typeface="Arial"/>
              </a:rPr>
              <a:t>Headaches, upset stomach, pain</a:t>
            </a:r>
          </a:p>
          <a:p>
            <a:pPr marL="457200" indent="-457200">
              <a:lnSpc>
                <a:spcPct val="120000"/>
              </a:lnSpc>
              <a:spcBef>
                <a:spcPts val="600"/>
              </a:spcBef>
              <a:spcAft>
                <a:spcPts val="0"/>
              </a:spcAft>
              <a:buFont typeface="Arial" panose="020B0604020202020204" pitchFamily="34" charset="0"/>
              <a:buChar char="•"/>
            </a:pPr>
            <a:r>
              <a:rPr lang="en-US" sz="2200" b="1" dirty="0">
                <a:solidFill>
                  <a:schemeClr val="tx1"/>
                </a:solidFill>
                <a:cs typeface="Arial"/>
              </a:rPr>
              <a:t>Relational/work problems</a:t>
            </a:r>
          </a:p>
          <a:p>
            <a:pPr marL="457200" indent="-457200">
              <a:lnSpc>
                <a:spcPct val="120000"/>
              </a:lnSpc>
              <a:spcBef>
                <a:spcPts val="600"/>
              </a:spcBef>
              <a:spcAft>
                <a:spcPts val="0"/>
              </a:spcAft>
              <a:buFont typeface="Arial" panose="020B0604020202020204" pitchFamily="34" charset="0"/>
              <a:buChar char="•"/>
            </a:pPr>
            <a:r>
              <a:rPr lang="en-US" sz="2200" b="1" dirty="0">
                <a:solidFill>
                  <a:schemeClr val="tx1"/>
                </a:solidFill>
                <a:cs typeface="Arial"/>
              </a:rPr>
              <a:t>Changes in sleep, appetite</a:t>
            </a:r>
          </a:p>
          <a:p>
            <a:pPr marL="457200" indent="-457200">
              <a:lnSpc>
                <a:spcPct val="120000"/>
              </a:lnSpc>
              <a:spcBef>
                <a:spcPts val="600"/>
              </a:spcBef>
              <a:spcAft>
                <a:spcPts val="0"/>
              </a:spcAft>
              <a:buFont typeface="Arial" panose="020B0604020202020204" pitchFamily="34" charset="0"/>
              <a:buChar char="•"/>
            </a:pPr>
            <a:r>
              <a:rPr lang="en-US" sz="2200" b="1" dirty="0">
                <a:solidFill>
                  <a:schemeClr val="tx1"/>
                </a:solidFill>
                <a:cs typeface="Arial"/>
              </a:rPr>
              <a:t>Shame/brokenness</a:t>
            </a:r>
          </a:p>
          <a:p>
            <a:pPr marL="457200" indent="-457200">
              <a:lnSpc>
                <a:spcPct val="120000"/>
              </a:lnSpc>
              <a:spcBef>
                <a:spcPts val="600"/>
              </a:spcBef>
              <a:spcAft>
                <a:spcPts val="0"/>
              </a:spcAft>
              <a:buFont typeface="Arial" panose="020B0604020202020204" pitchFamily="34" charset="0"/>
              <a:buChar char="•"/>
            </a:pPr>
            <a:r>
              <a:rPr lang="en-US" sz="2200" b="1" dirty="0">
                <a:solidFill>
                  <a:schemeClr val="tx1"/>
                </a:solidFill>
                <a:cs typeface="Arial"/>
              </a:rPr>
              <a:t>Hopelessness/loss of Interest</a:t>
            </a:r>
          </a:p>
          <a:p>
            <a:pPr marL="457200" indent="-457200">
              <a:lnSpc>
                <a:spcPct val="120000"/>
              </a:lnSpc>
              <a:spcBef>
                <a:spcPts val="600"/>
              </a:spcBef>
              <a:spcAft>
                <a:spcPts val="0"/>
              </a:spcAft>
              <a:buFont typeface="Arial" panose="020B0604020202020204" pitchFamily="34" charset="0"/>
              <a:buChar char="•"/>
            </a:pPr>
            <a:r>
              <a:rPr lang="en-US" sz="2200" b="1" dirty="0">
                <a:solidFill>
                  <a:schemeClr val="tx1"/>
                </a:solidFill>
                <a:cs typeface="Arial"/>
              </a:rPr>
              <a:t>Defensiveness &amp; hesitation to engage</a:t>
            </a:r>
          </a:p>
          <a:p>
            <a:pPr marL="457200" indent="-457200">
              <a:lnSpc>
                <a:spcPct val="120000"/>
              </a:lnSpc>
              <a:spcBef>
                <a:spcPts val="600"/>
              </a:spcBef>
              <a:spcAft>
                <a:spcPts val="0"/>
              </a:spcAft>
              <a:buFont typeface="Arial" panose="020B0604020202020204" pitchFamily="34" charset="0"/>
              <a:buChar char="•"/>
            </a:pPr>
            <a:r>
              <a:rPr lang="en-US" sz="2200" b="1" dirty="0">
                <a:solidFill>
                  <a:schemeClr val="tx1"/>
                </a:solidFill>
                <a:cs typeface="Arial"/>
              </a:rPr>
              <a:t>Loss of faith and/or trust in God</a:t>
            </a:r>
          </a:p>
          <a:p>
            <a:pPr marL="457200" indent="-457200">
              <a:lnSpc>
                <a:spcPct val="120000"/>
              </a:lnSpc>
              <a:spcBef>
                <a:spcPts val="600"/>
              </a:spcBef>
              <a:spcAft>
                <a:spcPts val="600"/>
              </a:spcAft>
              <a:buFont typeface="Arial" panose="020B0604020202020204" pitchFamily="34" charset="0"/>
              <a:buChar char="•"/>
            </a:pPr>
            <a:endParaRPr lang="en-US" sz="1800" b="1" dirty="0">
              <a:cs typeface="Arial"/>
            </a:endParaRPr>
          </a:p>
          <a:p>
            <a:endParaRPr lang="en-US" dirty="0"/>
          </a:p>
        </p:txBody>
      </p:sp>
    </p:spTree>
    <p:extLst>
      <p:ext uri="{BB962C8B-B14F-4D97-AF65-F5344CB8AC3E}">
        <p14:creationId xmlns:p14="http://schemas.microsoft.com/office/powerpoint/2010/main" val="115212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8121-BF1B-6955-8FB2-47524A02B2B6}"/>
              </a:ext>
            </a:extLst>
          </p:cNvPr>
          <p:cNvSpPr>
            <a:spLocks noGrp="1"/>
          </p:cNvSpPr>
          <p:nvPr>
            <p:ph type="title"/>
          </p:nvPr>
        </p:nvSpPr>
        <p:spPr>
          <a:xfrm>
            <a:off x="1157468" y="841827"/>
            <a:ext cx="10241280" cy="696388"/>
          </a:xfrm>
        </p:spPr>
        <p:txBody>
          <a:bodyPr>
            <a:normAutofit fontScale="90000"/>
          </a:bodyPr>
          <a:lstStyle/>
          <a:p>
            <a:r>
              <a:rPr lang="en-US" dirty="0">
                <a:solidFill>
                  <a:schemeClr val="tx1"/>
                </a:solidFill>
              </a:rPr>
              <a:t>Trauma and IDD</a:t>
            </a:r>
          </a:p>
        </p:txBody>
      </p:sp>
      <p:sp>
        <p:nvSpPr>
          <p:cNvPr id="3" name="Content Placeholder 2">
            <a:extLst>
              <a:ext uri="{FF2B5EF4-FFF2-40B4-BE49-F238E27FC236}">
                <a16:creationId xmlns:a16="http://schemas.microsoft.com/office/drawing/2014/main" id="{A22E5095-0760-1E97-8B3F-6465E4426812}"/>
              </a:ext>
            </a:extLst>
          </p:cNvPr>
          <p:cNvSpPr>
            <a:spLocks noGrp="1"/>
          </p:cNvSpPr>
          <p:nvPr>
            <p:ph idx="1"/>
          </p:nvPr>
        </p:nvSpPr>
        <p:spPr>
          <a:xfrm>
            <a:off x="1157468" y="1799924"/>
            <a:ext cx="10455412" cy="4572000"/>
          </a:xfrm>
        </p:spPr>
        <p:txBody>
          <a:bodyPr>
            <a:normAutofit lnSpcReduction="10000"/>
          </a:bodyPr>
          <a:lstStyle/>
          <a:p>
            <a:pPr marL="457200" indent="-457200">
              <a:lnSpc>
                <a:spcPct val="100000"/>
              </a:lnSpc>
              <a:spcBef>
                <a:spcPts val="600"/>
              </a:spcBef>
              <a:spcAft>
                <a:spcPts val="0"/>
              </a:spcAft>
              <a:buFont typeface="Arial" panose="020B0604020202020204" pitchFamily="34" charset="0"/>
              <a:buChar char="•"/>
            </a:pPr>
            <a:r>
              <a:rPr lang="en-US" sz="2400" dirty="0">
                <a:solidFill>
                  <a:schemeClr val="tx1"/>
                </a:solidFill>
              </a:rPr>
              <a:t>Think broadly about events/circumstances that might be potentially traumatic</a:t>
            </a:r>
          </a:p>
          <a:p>
            <a:pPr marL="457200" indent="-457200">
              <a:lnSpc>
                <a:spcPct val="100000"/>
              </a:lnSpc>
              <a:spcBef>
                <a:spcPts val="600"/>
              </a:spcBef>
              <a:spcAft>
                <a:spcPts val="0"/>
              </a:spcAft>
              <a:buFont typeface="Arial" panose="020B0604020202020204" pitchFamily="34" charset="0"/>
              <a:buChar char="•"/>
            </a:pPr>
            <a:endParaRPr lang="en-US" sz="2400" dirty="0">
              <a:solidFill>
                <a:schemeClr val="tx1"/>
              </a:solidFill>
            </a:endParaRPr>
          </a:p>
          <a:p>
            <a:pPr marL="457200" indent="-457200">
              <a:lnSpc>
                <a:spcPct val="100000"/>
              </a:lnSpc>
              <a:spcBef>
                <a:spcPts val="600"/>
              </a:spcBef>
              <a:spcAft>
                <a:spcPts val="0"/>
              </a:spcAft>
              <a:buFont typeface="Arial" panose="020B0604020202020204" pitchFamily="34" charset="0"/>
              <a:buChar char="•"/>
            </a:pPr>
            <a:r>
              <a:rPr lang="en-US" sz="2400" b="1" dirty="0">
                <a:solidFill>
                  <a:schemeClr val="tx1"/>
                </a:solidFill>
              </a:rPr>
              <a:t>Intersectionality</a:t>
            </a:r>
            <a:r>
              <a:rPr lang="en-US" sz="2400" dirty="0">
                <a:solidFill>
                  <a:schemeClr val="tx1"/>
                </a:solidFill>
              </a:rPr>
              <a:t> of disability, cognitive capacity, developmental stage, supports &amp; resources, demographics, identity/orientation, etc.</a:t>
            </a:r>
          </a:p>
          <a:p>
            <a:pPr marL="457200" indent="-457200">
              <a:lnSpc>
                <a:spcPct val="100000"/>
              </a:lnSpc>
              <a:spcBef>
                <a:spcPts val="600"/>
              </a:spcBef>
              <a:spcAft>
                <a:spcPts val="0"/>
              </a:spcAft>
              <a:buFont typeface="Arial" panose="020B0604020202020204" pitchFamily="34" charset="0"/>
              <a:buChar char="•"/>
            </a:pPr>
            <a:endParaRPr lang="en-US" sz="2400" dirty="0">
              <a:solidFill>
                <a:schemeClr val="tx1"/>
              </a:solidFill>
            </a:endParaRPr>
          </a:p>
          <a:p>
            <a:pPr marL="457200" indent="-457200">
              <a:lnSpc>
                <a:spcPct val="100000"/>
              </a:lnSpc>
              <a:spcBef>
                <a:spcPts val="600"/>
              </a:spcBef>
              <a:spcAft>
                <a:spcPts val="0"/>
              </a:spcAft>
              <a:buFont typeface="Arial" panose="020B0604020202020204" pitchFamily="34" charset="0"/>
              <a:buChar char="•"/>
            </a:pPr>
            <a:r>
              <a:rPr lang="en-US" sz="2400" dirty="0">
                <a:solidFill>
                  <a:schemeClr val="tx1"/>
                </a:solidFill>
              </a:rPr>
              <a:t>Trauma symptoms are like the general population, yet potentially different</a:t>
            </a:r>
          </a:p>
          <a:p>
            <a:pPr lvl="4">
              <a:lnSpc>
                <a:spcPct val="100000"/>
              </a:lnSpc>
              <a:spcBef>
                <a:spcPts val="600"/>
              </a:spcBef>
              <a:spcAft>
                <a:spcPts val="0"/>
              </a:spcAft>
            </a:pPr>
            <a:r>
              <a:rPr lang="en-US" sz="2000" dirty="0">
                <a:solidFill>
                  <a:schemeClr val="tx1">
                    <a:lumMod val="65000"/>
                    <a:lumOff val="35000"/>
                  </a:schemeClr>
                </a:solidFill>
              </a:rPr>
              <a:t>Regression or apparent loss of skills</a:t>
            </a:r>
          </a:p>
          <a:p>
            <a:pPr lvl="4">
              <a:lnSpc>
                <a:spcPct val="100000"/>
              </a:lnSpc>
              <a:spcBef>
                <a:spcPts val="600"/>
              </a:spcBef>
              <a:spcAft>
                <a:spcPts val="0"/>
              </a:spcAft>
            </a:pPr>
            <a:r>
              <a:rPr lang="en-US" sz="2000" dirty="0">
                <a:solidFill>
                  <a:schemeClr val="tx1">
                    <a:lumMod val="65000"/>
                    <a:lumOff val="35000"/>
                  </a:schemeClr>
                </a:solidFill>
              </a:rPr>
              <a:t>Changes in toileting or sleeping</a:t>
            </a:r>
          </a:p>
          <a:p>
            <a:pPr lvl="4">
              <a:lnSpc>
                <a:spcPct val="100000"/>
              </a:lnSpc>
              <a:spcBef>
                <a:spcPts val="600"/>
              </a:spcBef>
              <a:spcAft>
                <a:spcPts val="0"/>
              </a:spcAft>
            </a:pPr>
            <a:r>
              <a:rPr lang="en-US" sz="2000" dirty="0">
                <a:solidFill>
                  <a:schemeClr val="tx1">
                    <a:lumMod val="65000"/>
                    <a:lumOff val="35000"/>
                  </a:schemeClr>
                </a:solidFill>
              </a:rPr>
              <a:t>Sexualized behaviors</a:t>
            </a:r>
          </a:p>
          <a:p>
            <a:pPr lvl="4">
              <a:lnSpc>
                <a:spcPct val="100000"/>
              </a:lnSpc>
              <a:spcBef>
                <a:spcPts val="600"/>
              </a:spcBef>
              <a:spcAft>
                <a:spcPts val="0"/>
              </a:spcAft>
            </a:pPr>
            <a:r>
              <a:rPr lang="en-US" sz="2000" dirty="0">
                <a:solidFill>
                  <a:schemeClr val="tx1">
                    <a:lumMod val="65000"/>
                    <a:lumOff val="35000"/>
                  </a:schemeClr>
                </a:solidFill>
              </a:rPr>
              <a:t>Increased dysregulation and behavioral incidents</a:t>
            </a:r>
          </a:p>
          <a:p>
            <a:pPr>
              <a:lnSpc>
                <a:spcPct val="100000"/>
              </a:lnSpc>
              <a:spcBef>
                <a:spcPts val="600"/>
              </a:spcBef>
              <a:spcAft>
                <a:spcPts val="0"/>
              </a:spcAft>
            </a:pPr>
            <a:endParaRPr lang="en-US" sz="1400" dirty="0">
              <a:solidFill>
                <a:schemeClr val="tx1"/>
              </a:solidFill>
            </a:endParaRPr>
          </a:p>
          <a:p>
            <a:pPr algn="ctr">
              <a:lnSpc>
                <a:spcPct val="100000"/>
              </a:lnSpc>
              <a:spcBef>
                <a:spcPts val="600"/>
              </a:spcBef>
              <a:spcAft>
                <a:spcPts val="0"/>
              </a:spcAft>
            </a:pPr>
            <a:r>
              <a:rPr lang="en-US" sz="2400" u="sng" dirty="0">
                <a:solidFill>
                  <a:schemeClr val="tx1"/>
                </a:solidFill>
              </a:rPr>
              <a:t>However, people with IDD </a:t>
            </a:r>
            <a:r>
              <a:rPr lang="en-US" sz="2400" b="1" u="sng" dirty="0">
                <a:solidFill>
                  <a:schemeClr val="tx1"/>
                </a:solidFill>
              </a:rPr>
              <a:t>are </a:t>
            </a:r>
            <a:r>
              <a:rPr lang="en-US" sz="2400" u="sng" dirty="0">
                <a:solidFill>
                  <a:schemeClr val="tx1"/>
                </a:solidFill>
              </a:rPr>
              <a:t>resilient!</a:t>
            </a:r>
          </a:p>
        </p:txBody>
      </p:sp>
    </p:spTree>
    <p:extLst>
      <p:ext uri="{BB962C8B-B14F-4D97-AF65-F5344CB8AC3E}">
        <p14:creationId xmlns:p14="http://schemas.microsoft.com/office/powerpoint/2010/main" val="172362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E3B4-837B-190B-C5FB-37CE1EADB48A}"/>
              </a:ext>
            </a:extLst>
          </p:cNvPr>
          <p:cNvSpPr>
            <a:spLocks noGrp="1"/>
          </p:cNvSpPr>
          <p:nvPr>
            <p:ph type="title"/>
          </p:nvPr>
        </p:nvSpPr>
        <p:spPr>
          <a:xfrm>
            <a:off x="1371600" y="509778"/>
            <a:ext cx="9765586" cy="998982"/>
          </a:xfrm>
        </p:spPr>
        <p:txBody>
          <a:bodyPr>
            <a:normAutofit/>
          </a:bodyPr>
          <a:lstStyle/>
          <a:p>
            <a:pPr algn="ctr"/>
            <a:r>
              <a:rPr lang="en-US" sz="4000" dirty="0"/>
              <a:t>Trauma &amp; Adversity – </a:t>
            </a:r>
            <a:r>
              <a:rPr lang="en-US" sz="4000" i="1" dirty="0"/>
              <a:t>A Common Bond</a:t>
            </a:r>
          </a:p>
        </p:txBody>
      </p:sp>
      <p:sp>
        <p:nvSpPr>
          <p:cNvPr id="4" name="Content Placeholder 3">
            <a:extLst>
              <a:ext uri="{FF2B5EF4-FFF2-40B4-BE49-F238E27FC236}">
                <a16:creationId xmlns:a16="http://schemas.microsoft.com/office/drawing/2014/main" id="{DB3C0D93-BE3C-1730-3286-20E1E921683B}"/>
              </a:ext>
            </a:extLst>
          </p:cNvPr>
          <p:cNvSpPr>
            <a:spLocks noGrp="1"/>
          </p:cNvSpPr>
          <p:nvPr>
            <p:ph sz="half" idx="1"/>
          </p:nvPr>
        </p:nvSpPr>
        <p:spPr>
          <a:xfrm>
            <a:off x="731520" y="1755321"/>
            <a:ext cx="5139891" cy="4316295"/>
          </a:xfrm>
        </p:spPr>
        <p:txBody>
          <a:bodyPr>
            <a:normAutofit/>
          </a:bodyPr>
          <a:lstStyle/>
          <a:p>
            <a:pPr marL="0" indent="0">
              <a:lnSpc>
                <a:spcPct val="100000"/>
              </a:lnSpc>
              <a:spcBef>
                <a:spcPts val="600"/>
              </a:spcBef>
              <a:buNone/>
            </a:pPr>
            <a:r>
              <a:rPr lang="en-US" sz="2400" b="1" dirty="0"/>
              <a:t>People with IDD</a:t>
            </a:r>
          </a:p>
          <a:p>
            <a:pPr lvl="1">
              <a:lnSpc>
                <a:spcPct val="100000"/>
              </a:lnSpc>
              <a:spcBef>
                <a:spcPts val="600"/>
              </a:spcBef>
            </a:pPr>
            <a:r>
              <a:rPr lang="en-US" sz="2200" dirty="0"/>
              <a:t>3 – 6 times more likely to be abused/neglected</a:t>
            </a:r>
          </a:p>
          <a:p>
            <a:pPr lvl="2">
              <a:lnSpc>
                <a:spcPct val="100000"/>
              </a:lnSpc>
              <a:spcBef>
                <a:spcPts val="600"/>
              </a:spcBef>
            </a:pPr>
            <a:r>
              <a:rPr lang="en-US" dirty="0"/>
              <a:t>65% of kids with IDD and MH experienced at least 1 traumatic event</a:t>
            </a:r>
          </a:p>
          <a:p>
            <a:pPr lvl="1">
              <a:lnSpc>
                <a:spcPct val="100000"/>
              </a:lnSpc>
              <a:spcBef>
                <a:spcPts val="600"/>
              </a:spcBef>
            </a:pPr>
            <a:r>
              <a:rPr lang="en-US" sz="2200" dirty="0"/>
              <a:t>Multiple traumas most common</a:t>
            </a:r>
          </a:p>
          <a:p>
            <a:pPr lvl="1">
              <a:lnSpc>
                <a:spcPct val="100000"/>
              </a:lnSpc>
              <a:spcBef>
                <a:spcPts val="600"/>
              </a:spcBef>
            </a:pPr>
            <a:r>
              <a:rPr lang="en-US" sz="2200" dirty="0"/>
              <a:t>10% - 40% PTSD</a:t>
            </a:r>
          </a:p>
        </p:txBody>
      </p:sp>
      <p:sp>
        <p:nvSpPr>
          <p:cNvPr id="5" name="Content Placeholder 4">
            <a:extLst>
              <a:ext uri="{FF2B5EF4-FFF2-40B4-BE49-F238E27FC236}">
                <a16:creationId xmlns:a16="http://schemas.microsoft.com/office/drawing/2014/main" id="{88244FE7-9A2C-306A-A59A-BA75D82F9E48}"/>
              </a:ext>
            </a:extLst>
          </p:cNvPr>
          <p:cNvSpPr>
            <a:spLocks noGrp="1"/>
          </p:cNvSpPr>
          <p:nvPr>
            <p:ph sz="half" idx="2"/>
          </p:nvPr>
        </p:nvSpPr>
        <p:spPr>
          <a:xfrm>
            <a:off x="6622181" y="1755321"/>
            <a:ext cx="5569819" cy="4316295"/>
          </a:xfrm>
        </p:spPr>
        <p:txBody>
          <a:bodyPr>
            <a:normAutofit/>
          </a:bodyPr>
          <a:lstStyle/>
          <a:p>
            <a:pPr marL="0" indent="0">
              <a:lnSpc>
                <a:spcPct val="100000"/>
              </a:lnSpc>
              <a:spcBef>
                <a:spcPts val="600"/>
              </a:spcBef>
              <a:buNone/>
            </a:pPr>
            <a:r>
              <a:rPr lang="en-US" sz="2400" b="1" dirty="0"/>
              <a:t>Direct Support Professionals</a:t>
            </a:r>
          </a:p>
          <a:p>
            <a:pPr lvl="1">
              <a:lnSpc>
                <a:spcPct val="100000"/>
              </a:lnSpc>
              <a:spcBef>
                <a:spcPts val="600"/>
              </a:spcBef>
            </a:pPr>
            <a:r>
              <a:rPr lang="en-US" sz="2200" dirty="0"/>
              <a:t>30% of DSPs had </a:t>
            </a:r>
            <a:r>
              <a:rPr lang="en-US" sz="2200" dirty="0">
                <a:latin typeface="Arial" panose="020B0604020202020204" pitchFamily="34" charset="0"/>
                <a:cs typeface="Arial" panose="020B0604020202020204" pitchFamily="34" charset="0"/>
              </a:rPr>
              <a:t>≥</a:t>
            </a:r>
            <a:r>
              <a:rPr lang="en-US" sz="2200" dirty="0"/>
              <a:t>4 types of ACEs</a:t>
            </a:r>
          </a:p>
          <a:p>
            <a:pPr lvl="2">
              <a:lnSpc>
                <a:spcPct val="100000"/>
              </a:lnSpc>
              <a:spcBef>
                <a:spcPts val="600"/>
              </a:spcBef>
            </a:pPr>
            <a:r>
              <a:rPr lang="en-US" sz="2000" dirty="0"/>
              <a:t>34% Emotional Abuse</a:t>
            </a:r>
          </a:p>
          <a:p>
            <a:pPr lvl="2">
              <a:lnSpc>
                <a:spcPct val="100000"/>
              </a:lnSpc>
              <a:spcBef>
                <a:spcPts val="600"/>
              </a:spcBef>
            </a:pPr>
            <a:r>
              <a:rPr lang="en-US" sz="2000" dirty="0"/>
              <a:t>32% Mental Illness</a:t>
            </a:r>
          </a:p>
          <a:p>
            <a:pPr lvl="2">
              <a:lnSpc>
                <a:spcPct val="100000"/>
              </a:lnSpc>
              <a:spcBef>
                <a:spcPts val="600"/>
              </a:spcBef>
            </a:pPr>
            <a:r>
              <a:rPr lang="en-US" sz="2000" dirty="0"/>
              <a:t>30% Substance abuse</a:t>
            </a:r>
          </a:p>
          <a:p>
            <a:pPr lvl="2">
              <a:lnSpc>
                <a:spcPct val="100000"/>
              </a:lnSpc>
              <a:spcBef>
                <a:spcPts val="600"/>
              </a:spcBef>
            </a:pPr>
            <a:r>
              <a:rPr lang="en-US" sz="2000" dirty="0"/>
              <a:t>29% Lack of support</a:t>
            </a:r>
          </a:p>
          <a:p>
            <a:pPr lvl="2">
              <a:lnSpc>
                <a:spcPct val="100000"/>
              </a:lnSpc>
              <a:spcBef>
                <a:spcPts val="600"/>
              </a:spcBef>
            </a:pPr>
            <a:r>
              <a:rPr lang="en-US" sz="2000" dirty="0"/>
              <a:t>25% Physical abuse</a:t>
            </a:r>
          </a:p>
          <a:p>
            <a:pPr lvl="2">
              <a:lnSpc>
                <a:spcPct val="100000"/>
              </a:lnSpc>
              <a:spcBef>
                <a:spcPts val="600"/>
              </a:spcBef>
            </a:pPr>
            <a:r>
              <a:rPr lang="en-US" sz="2000" dirty="0"/>
              <a:t>21% Sexual abuse</a:t>
            </a:r>
          </a:p>
          <a:p>
            <a:pPr lvl="2">
              <a:lnSpc>
                <a:spcPct val="100000"/>
              </a:lnSpc>
              <a:spcBef>
                <a:spcPts val="600"/>
              </a:spcBef>
            </a:pPr>
            <a:r>
              <a:rPr lang="en-US" sz="2000" dirty="0"/>
              <a:t>12% Domestic Violence</a:t>
            </a:r>
          </a:p>
          <a:p>
            <a:pPr lvl="2"/>
            <a:endParaRPr lang="en-US" dirty="0"/>
          </a:p>
        </p:txBody>
      </p:sp>
      <p:pic>
        <p:nvPicPr>
          <p:cNvPr id="6" name="Picture 5" descr="A person sitting in the rain">
            <a:extLst>
              <a:ext uri="{FF2B5EF4-FFF2-40B4-BE49-F238E27FC236}">
                <a16:creationId xmlns:a16="http://schemas.microsoft.com/office/drawing/2014/main" id="{357E5694-5F80-07EC-8BC3-4E32800A81C8}"/>
              </a:ext>
            </a:extLst>
          </p:cNvPr>
          <p:cNvPicPr>
            <a:picLocks noChangeAspect="1"/>
          </p:cNvPicPr>
          <p:nvPr/>
        </p:nvPicPr>
        <p:blipFill>
          <a:blip r:embed="rId2"/>
          <a:stretch>
            <a:fillRect/>
          </a:stretch>
        </p:blipFill>
        <p:spPr>
          <a:xfrm>
            <a:off x="471688" y="4633762"/>
            <a:ext cx="2143125" cy="2133600"/>
          </a:xfrm>
          <a:prstGeom prst="rect">
            <a:avLst/>
          </a:prstGeom>
        </p:spPr>
      </p:pic>
    </p:spTree>
    <p:extLst>
      <p:ext uri="{BB962C8B-B14F-4D97-AF65-F5344CB8AC3E}">
        <p14:creationId xmlns:p14="http://schemas.microsoft.com/office/powerpoint/2010/main" val="51813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0492-C11B-AC2C-42B6-027F1A1862D0}"/>
              </a:ext>
            </a:extLst>
          </p:cNvPr>
          <p:cNvSpPr>
            <a:spLocks noGrp="1"/>
          </p:cNvSpPr>
          <p:nvPr>
            <p:ph type="title"/>
          </p:nvPr>
        </p:nvSpPr>
        <p:spPr>
          <a:xfrm>
            <a:off x="614803" y="448056"/>
            <a:ext cx="8437757" cy="993863"/>
          </a:xfrm>
        </p:spPr>
        <p:txBody>
          <a:bodyPr anchor="b">
            <a:normAutofit/>
          </a:bodyPr>
          <a:lstStyle/>
          <a:p>
            <a:r>
              <a:rPr lang="en-US" sz="4000" dirty="0"/>
              <a:t>Secondary Traumatic Stress (STS)</a:t>
            </a:r>
          </a:p>
        </p:txBody>
      </p:sp>
      <p:pic>
        <p:nvPicPr>
          <p:cNvPr id="4" name="Picture 3" descr="A person sitting on the floor">
            <a:extLst>
              <a:ext uri="{FF2B5EF4-FFF2-40B4-BE49-F238E27FC236}">
                <a16:creationId xmlns:a16="http://schemas.microsoft.com/office/drawing/2014/main" id="{3F27E7F6-E4B8-C334-C802-AE6AACF1FB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811179" y="2553191"/>
            <a:ext cx="2659685" cy="2666815"/>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3" name="Content Placeholder 2">
            <a:extLst>
              <a:ext uri="{FF2B5EF4-FFF2-40B4-BE49-F238E27FC236}">
                <a16:creationId xmlns:a16="http://schemas.microsoft.com/office/drawing/2014/main" id="{ED979A2F-3165-0176-1EA7-230C89E69F83}"/>
              </a:ext>
            </a:extLst>
          </p:cNvPr>
          <p:cNvSpPr>
            <a:spLocks noGrp="1"/>
          </p:cNvSpPr>
          <p:nvPr>
            <p:ph idx="1"/>
          </p:nvPr>
        </p:nvSpPr>
        <p:spPr>
          <a:xfrm>
            <a:off x="4343398" y="2186215"/>
            <a:ext cx="7333353" cy="3400769"/>
          </a:xfrm>
        </p:spPr>
        <p:txBody>
          <a:bodyPr vert="horz" lIns="0" tIns="0" rIns="0" bIns="0" rtlCol="0" anchor="t">
            <a:noAutofit/>
          </a:bodyPr>
          <a:lstStyle/>
          <a:p>
            <a:pPr marL="365760" indent="-274320">
              <a:lnSpc>
                <a:spcPct val="100000"/>
              </a:lnSpc>
              <a:buFont typeface="Arial" panose="020B0604020202020204" pitchFamily="34" charset="0"/>
              <a:buChar char="•"/>
            </a:pPr>
            <a:r>
              <a:rPr lang="en-US" sz="2400" dirty="0">
                <a:cs typeface="Arial"/>
              </a:rPr>
              <a:t>Emotional duress by persons having close contact with someone who has experienced trauma (same symptoms as PTSD)</a:t>
            </a:r>
            <a:endParaRPr lang="en-US" sz="2400" dirty="0"/>
          </a:p>
          <a:p>
            <a:pPr marL="365760" indent="-274320">
              <a:lnSpc>
                <a:spcPct val="100000"/>
              </a:lnSpc>
              <a:buFont typeface="Arial" panose="020B0604020202020204" pitchFamily="34" charset="0"/>
              <a:buChar char="•"/>
            </a:pPr>
            <a:r>
              <a:rPr lang="en-US" sz="2400" dirty="0"/>
              <a:t>&gt;80% of DSPs support clients with trauma</a:t>
            </a:r>
            <a:endParaRPr lang="en-US" dirty="0"/>
          </a:p>
          <a:p>
            <a:pPr marL="365760" indent="-274320">
              <a:lnSpc>
                <a:spcPct val="100000"/>
              </a:lnSpc>
              <a:buFont typeface="Arial" panose="020B0604020202020204" pitchFamily="34" charset="0"/>
              <a:buChar char="•"/>
            </a:pPr>
            <a:r>
              <a:rPr lang="en-US" sz="2400" dirty="0"/>
              <a:t>16% - 21% DSPs had increased levels of STS</a:t>
            </a:r>
          </a:p>
          <a:p>
            <a:pPr lvl="3">
              <a:lnSpc>
                <a:spcPct val="100000"/>
              </a:lnSpc>
            </a:pPr>
            <a:r>
              <a:rPr lang="en-US" sz="1800" dirty="0"/>
              <a:t>Intrusive thoughts about clients</a:t>
            </a:r>
          </a:p>
          <a:p>
            <a:pPr lvl="3">
              <a:lnSpc>
                <a:spcPct val="100000"/>
              </a:lnSpc>
            </a:pPr>
            <a:r>
              <a:rPr lang="en-US" sz="1800" dirty="0"/>
              <a:t>Foreshortened future</a:t>
            </a:r>
          </a:p>
          <a:p>
            <a:pPr lvl="3">
              <a:lnSpc>
                <a:spcPct val="100000"/>
              </a:lnSpc>
            </a:pPr>
            <a:r>
              <a:rPr lang="en-US" sz="1800" dirty="0"/>
              <a:t>Difficulty sleeping/concentrating</a:t>
            </a:r>
          </a:p>
          <a:p>
            <a:pPr lvl="1">
              <a:lnSpc>
                <a:spcPct val="110000"/>
              </a:lnSpc>
            </a:pPr>
            <a:endParaRPr lang="en-US" sz="1100" dirty="0"/>
          </a:p>
        </p:txBody>
      </p:sp>
    </p:spTree>
    <p:extLst>
      <p:ext uri="{BB962C8B-B14F-4D97-AF65-F5344CB8AC3E}">
        <p14:creationId xmlns:p14="http://schemas.microsoft.com/office/powerpoint/2010/main" val="355998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D686-9D39-7E35-089D-F56095986169}"/>
              </a:ext>
            </a:extLst>
          </p:cNvPr>
          <p:cNvSpPr>
            <a:spLocks noGrp="1"/>
          </p:cNvSpPr>
          <p:nvPr>
            <p:ph type="title" idx="4294967295"/>
          </p:nvPr>
        </p:nvSpPr>
        <p:spPr>
          <a:xfrm>
            <a:off x="674255" y="286603"/>
            <a:ext cx="10481425" cy="775579"/>
          </a:xfrm>
        </p:spPr>
        <p:txBody>
          <a:bodyPr>
            <a:normAutofit/>
          </a:bodyPr>
          <a:lstStyle/>
          <a:p>
            <a:r>
              <a:rPr lang="en-US" sz="4000" dirty="0"/>
              <a:t>Adversity in a Broader Context</a:t>
            </a:r>
          </a:p>
        </p:txBody>
      </p:sp>
      <p:pic>
        <p:nvPicPr>
          <p:cNvPr id="6" name="Picture 5" descr="A diagram that includes a tree, it's roots, and a tornado. The tree shows types of harmful experiences in the home. The roots show harmful experiences in the community. The tornado symbolizes harmful experiences with the environment.">
            <a:extLst>
              <a:ext uri="{FF2B5EF4-FFF2-40B4-BE49-F238E27FC236}">
                <a16:creationId xmlns:a16="http://schemas.microsoft.com/office/drawing/2014/main" id="{8B32A5C1-5A39-949B-3F8C-1E589BF50A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371484" y="1138465"/>
            <a:ext cx="9449032" cy="4979895"/>
          </a:xfrm>
          <a:prstGeom prst="rect">
            <a:avLst/>
          </a:prstGeom>
        </p:spPr>
      </p:pic>
    </p:spTree>
    <p:extLst>
      <p:ext uri="{BB962C8B-B14F-4D97-AF65-F5344CB8AC3E}">
        <p14:creationId xmlns:p14="http://schemas.microsoft.com/office/powerpoint/2010/main" val="29498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9E40-8916-50C6-051B-C86F88032F07}"/>
              </a:ext>
            </a:extLst>
          </p:cNvPr>
          <p:cNvSpPr txBox="1">
            <a:spLocks noGrp="1"/>
          </p:cNvSpPr>
          <p:nvPr>
            <p:ph type="title" idx="4294967295"/>
          </p:nvPr>
        </p:nvSpPr>
        <p:spPr>
          <a:xfrm>
            <a:off x="914400" y="960120"/>
            <a:ext cx="102107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Interdependence &amp; Resilience</a:t>
            </a:r>
          </a:p>
        </p:txBody>
      </p:sp>
      <p:sp>
        <p:nvSpPr>
          <p:cNvPr id="6" name="Content Placeholder 5">
            <a:extLst>
              <a:ext uri="{FF2B5EF4-FFF2-40B4-BE49-F238E27FC236}">
                <a16:creationId xmlns:a16="http://schemas.microsoft.com/office/drawing/2014/main" id="{6111BB18-2413-7CBD-22A2-9CFA2EFD958D}"/>
              </a:ext>
            </a:extLst>
          </p:cNvPr>
          <p:cNvSpPr>
            <a:spLocks noGrp="1"/>
          </p:cNvSpPr>
          <p:nvPr>
            <p:ph idx="1"/>
          </p:nvPr>
        </p:nvSpPr>
        <p:spPr>
          <a:xfrm>
            <a:off x="1203767" y="2043218"/>
            <a:ext cx="6394404" cy="4056640"/>
          </a:xfrm>
        </p:spPr>
        <p:txBody>
          <a:bodyPr anchor="ctr">
            <a:normAutofit lnSpcReduction="10000"/>
          </a:bodyPr>
          <a:lstStyle/>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rPr>
              <a:t>We are “interdependent people”</a:t>
            </a:r>
          </a:p>
          <a:p>
            <a:pPr marL="457200" indent="-457200">
              <a:lnSpc>
                <a:spcPct val="100000"/>
              </a:lnSpc>
              <a:spcBef>
                <a:spcPts val="600"/>
              </a:spcBef>
              <a:spcAft>
                <a:spcPts val="600"/>
              </a:spcAft>
              <a:buFont typeface="Arial" panose="020B0604020202020204" pitchFamily="34" charset="0"/>
              <a:buChar char="•"/>
            </a:pPr>
            <a:endParaRPr lang="en-US" sz="2800" dirty="0">
              <a:solidFill>
                <a:schemeClr val="tx1"/>
              </a:solidFill>
            </a:endParaRPr>
          </a:p>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rPr>
              <a:t>When our </a:t>
            </a:r>
            <a:r>
              <a:rPr lang="en-US" sz="2800" b="1" dirty="0">
                <a:solidFill>
                  <a:schemeClr val="tx1"/>
                </a:solidFill>
              </a:rPr>
              <a:t>relationships </a:t>
            </a:r>
            <a:r>
              <a:rPr lang="en-US" sz="2800" dirty="0">
                <a:solidFill>
                  <a:schemeClr val="tx1"/>
                </a:solidFill>
              </a:rPr>
              <a:t>are intact, generally, we are good with trauma (resilient)</a:t>
            </a:r>
          </a:p>
          <a:p>
            <a:pPr marL="457200" indent="-457200">
              <a:lnSpc>
                <a:spcPct val="100000"/>
              </a:lnSpc>
              <a:spcBef>
                <a:spcPts val="600"/>
              </a:spcBef>
              <a:spcAft>
                <a:spcPts val="600"/>
              </a:spcAft>
              <a:buFont typeface="Arial" panose="020B0604020202020204" pitchFamily="34" charset="0"/>
              <a:buChar char="•"/>
            </a:pPr>
            <a:endParaRPr lang="en-US" sz="2800" dirty="0">
              <a:solidFill>
                <a:schemeClr val="tx1"/>
              </a:solidFill>
            </a:endParaRPr>
          </a:p>
          <a:p>
            <a:pPr marL="457200" indent="-457200">
              <a:lnSpc>
                <a:spcPct val="100000"/>
              </a:lnSpc>
              <a:spcBef>
                <a:spcPts val="600"/>
              </a:spcBef>
              <a:spcAft>
                <a:spcPts val="600"/>
              </a:spcAft>
              <a:buFont typeface="Arial" panose="020B0604020202020204" pitchFamily="34" charset="0"/>
              <a:buChar char="•"/>
            </a:pPr>
            <a:r>
              <a:rPr lang="en-US" sz="2800" dirty="0">
                <a:solidFill>
                  <a:schemeClr val="tx1"/>
                </a:solidFill>
              </a:rPr>
              <a:t>Foundation of safety is maintained when someone is </a:t>
            </a:r>
            <a:r>
              <a:rPr lang="en-US" sz="2800" b="1" dirty="0">
                <a:solidFill>
                  <a:schemeClr val="tx1"/>
                </a:solidFill>
              </a:rPr>
              <a:t>there for you</a:t>
            </a:r>
          </a:p>
          <a:p>
            <a:pPr marL="457200" indent="-457200">
              <a:lnSpc>
                <a:spcPct val="100000"/>
              </a:lnSpc>
              <a:spcBef>
                <a:spcPts val="600"/>
              </a:spcBef>
              <a:spcAft>
                <a:spcPts val="600"/>
              </a:spcAft>
              <a:buFont typeface="Arial" panose="020B0604020202020204" pitchFamily="34" charset="0"/>
              <a:buChar char="•"/>
            </a:pPr>
            <a:endParaRPr lang="en-US" sz="2800" dirty="0">
              <a:solidFill>
                <a:schemeClr val="tx1"/>
              </a:solidFill>
            </a:endParaRPr>
          </a:p>
        </p:txBody>
      </p:sp>
      <p:pic>
        <p:nvPicPr>
          <p:cNvPr id="8" name="Picture 7" descr="Lock with a love heart">
            <a:extLst>
              <a:ext uri="{FF2B5EF4-FFF2-40B4-BE49-F238E27FC236}">
                <a16:creationId xmlns:a16="http://schemas.microsoft.com/office/drawing/2014/main" id="{D9F61CB1-A5A6-3DA1-C819-D62EA474E9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53787" y="1841240"/>
            <a:ext cx="2844866" cy="3742509"/>
          </a:xfrm>
          <a:prstGeom prst="rect">
            <a:avLst/>
          </a:prstGeom>
        </p:spPr>
      </p:pic>
    </p:spTree>
    <p:extLst>
      <p:ext uri="{BB962C8B-B14F-4D97-AF65-F5344CB8AC3E}">
        <p14:creationId xmlns:p14="http://schemas.microsoft.com/office/powerpoint/2010/main" val="2197268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6FB9C-965E-1F1A-4195-E61A1DA8633A}"/>
              </a:ext>
            </a:extLst>
          </p:cNvPr>
          <p:cNvSpPr>
            <a:spLocks noGrp="1"/>
          </p:cNvSpPr>
          <p:nvPr>
            <p:ph type="title"/>
          </p:nvPr>
        </p:nvSpPr>
        <p:spPr>
          <a:xfrm>
            <a:off x="1097280" y="286604"/>
            <a:ext cx="10058400" cy="1297682"/>
          </a:xfrm>
        </p:spPr>
        <p:txBody>
          <a:bodyPr/>
          <a:lstStyle/>
          <a:p>
            <a:r>
              <a:rPr lang="en-US" dirty="0"/>
              <a:t>Healing the Wounds of Trauma</a:t>
            </a:r>
          </a:p>
        </p:txBody>
      </p:sp>
      <p:graphicFrame>
        <p:nvGraphicFramePr>
          <p:cNvPr id="4" name="Table 3">
            <a:extLst>
              <a:ext uri="{FF2B5EF4-FFF2-40B4-BE49-F238E27FC236}">
                <a16:creationId xmlns:a16="http://schemas.microsoft.com/office/drawing/2014/main" id="{DA705608-8FE2-6BEA-D78A-AB4D0ECC07F1}"/>
              </a:ext>
            </a:extLst>
          </p:cNvPr>
          <p:cNvGraphicFramePr>
            <a:graphicFrameLocks noGrp="1"/>
          </p:cNvGraphicFramePr>
          <p:nvPr>
            <p:extLst>
              <p:ext uri="{D42A27DB-BD31-4B8C-83A1-F6EECF244321}">
                <p14:modId xmlns:p14="http://schemas.microsoft.com/office/powerpoint/2010/main" val="2089439061"/>
              </p:ext>
            </p:extLst>
          </p:nvPr>
        </p:nvGraphicFramePr>
        <p:xfrm>
          <a:off x="1097280" y="1584285"/>
          <a:ext cx="10160541" cy="4706835"/>
        </p:xfrm>
        <a:graphic>
          <a:graphicData uri="http://schemas.openxmlformats.org/drawingml/2006/table">
            <a:tbl>
              <a:tblPr firstRow="1" bandRow="1">
                <a:tableStyleId>{21E4AEA4-8DFA-4A89-87EB-49C32662AFE0}</a:tableStyleId>
              </a:tblPr>
              <a:tblGrid>
                <a:gridCol w="5151120">
                  <a:extLst>
                    <a:ext uri="{9D8B030D-6E8A-4147-A177-3AD203B41FA5}">
                      <a16:colId xmlns:a16="http://schemas.microsoft.com/office/drawing/2014/main" val="3669436023"/>
                    </a:ext>
                  </a:extLst>
                </a:gridCol>
                <a:gridCol w="5009421">
                  <a:extLst>
                    <a:ext uri="{9D8B030D-6E8A-4147-A177-3AD203B41FA5}">
                      <a16:colId xmlns:a16="http://schemas.microsoft.com/office/drawing/2014/main" val="361411513"/>
                    </a:ext>
                  </a:extLst>
                </a:gridCol>
              </a:tblGrid>
              <a:tr h="556475">
                <a:tc>
                  <a:txBody>
                    <a:bodyPr/>
                    <a:lstStyle/>
                    <a:p>
                      <a:pPr algn="ctr"/>
                      <a:r>
                        <a:rPr lang="en-US" sz="2800" dirty="0"/>
                        <a:t>Trauma</a:t>
                      </a:r>
                    </a:p>
                  </a:txBody>
                  <a:tcPr/>
                </a:tc>
                <a:tc>
                  <a:txBody>
                    <a:bodyPr/>
                    <a:lstStyle/>
                    <a:p>
                      <a:pPr algn="ctr"/>
                      <a:r>
                        <a:rPr lang="en-US" sz="2800" dirty="0"/>
                        <a:t>Healing</a:t>
                      </a:r>
                    </a:p>
                  </a:txBody>
                  <a:tcPr/>
                </a:tc>
                <a:extLst>
                  <a:ext uri="{0D108BD9-81ED-4DB2-BD59-A6C34878D82A}">
                    <a16:rowId xmlns:a16="http://schemas.microsoft.com/office/drawing/2014/main" val="3417524656"/>
                  </a:ext>
                </a:extLst>
              </a:tr>
              <a:tr h="4091724">
                <a:tc>
                  <a:txBody>
                    <a:bodyPr/>
                    <a:lstStyle/>
                    <a:p>
                      <a:pPr marL="91440" marR="0" lvl="0" indent="-91440" algn="l" defTabSz="914400" rtl="0" eaLnBrk="1" fontAlgn="auto" latinLnBrk="0" hangingPunct="1">
                        <a:lnSpc>
                          <a:spcPct val="100000"/>
                        </a:lnSpc>
                        <a:spcBef>
                          <a:spcPts val="1200"/>
                        </a:spcBef>
                        <a:spcAft>
                          <a:spcPts val="200"/>
                        </a:spcAft>
                        <a:buClr>
                          <a:srgbClr val="E48312"/>
                        </a:buClr>
                        <a:buSzPct val="100000"/>
                        <a:buFont typeface="Calibri" panose="020F0502020204030204" pitchFamily="34" charset="0"/>
                        <a:buChar char=" "/>
                        <a:tabLst/>
                        <a:defRPr/>
                      </a:pPr>
                      <a:r>
                        <a:rPr kumimoji="0" lang="en-US" sz="2200" b="0" u="none" strike="noStrike" kern="1200" cap="none" spc="0" normalizeH="0" baseline="0" noProof="0" dirty="0">
                          <a:ln>
                            <a:noFill/>
                          </a:ln>
                          <a:solidFill>
                            <a:schemeClr val="tx1"/>
                          </a:solidFill>
                          <a:effectLst/>
                          <a:uLnTx/>
                          <a:uFillTx/>
                        </a:rPr>
                        <a:t>What is the context for most trauma?</a:t>
                      </a:r>
                    </a:p>
                    <a:p>
                      <a:pPr marL="384048" marR="0" lvl="1"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800" b="0" u="none" strike="noStrike" kern="1200" cap="none" spc="0" normalizeH="0" baseline="0" noProof="0" dirty="0">
                          <a:ln>
                            <a:noFill/>
                          </a:ln>
                          <a:solidFill>
                            <a:schemeClr val="tx1"/>
                          </a:solidFill>
                          <a:effectLst/>
                          <a:uLnTx/>
                          <a:uFillTx/>
                        </a:rPr>
                        <a:t>Human relationships </a:t>
                      </a:r>
                    </a:p>
                    <a:p>
                      <a:pPr marL="566928" marR="0" lvl="2"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600" b="0" u="none" strike="noStrike" kern="1200" cap="none" spc="0" normalizeH="0" baseline="0" noProof="0" dirty="0">
                          <a:ln>
                            <a:noFill/>
                          </a:ln>
                          <a:solidFill>
                            <a:schemeClr val="tx1"/>
                          </a:solidFill>
                          <a:effectLst/>
                          <a:uLnTx/>
                          <a:uFillTx/>
                        </a:rPr>
                        <a:t>Caregiving (natural/paid supports)</a:t>
                      </a:r>
                    </a:p>
                    <a:p>
                      <a:pPr marL="91440" marR="0" lvl="0" indent="-91440" algn="l" defTabSz="914400" rtl="0" eaLnBrk="1" fontAlgn="auto" latinLnBrk="0" hangingPunct="1">
                        <a:lnSpc>
                          <a:spcPct val="100000"/>
                        </a:lnSpc>
                        <a:spcBef>
                          <a:spcPts val="1200"/>
                        </a:spcBef>
                        <a:spcAft>
                          <a:spcPts val="200"/>
                        </a:spcAft>
                        <a:buClr>
                          <a:srgbClr val="E48312"/>
                        </a:buClr>
                        <a:buSzPct val="100000"/>
                        <a:buFont typeface="Calibri" panose="020F0502020204030204" pitchFamily="34" charset="0"/>
                        <a:buChar char=" "/>
                        <a:tabLst/>
                        <a:defRPr/>
                      </a:pPr>
                      <a:endParaRPr kumimoji="0" lang="en-US" sz="2200" b="0" u="none" strike="noStrike" kern="1200" cap="none" spc="0" normalizeH="0" baseline="0" noProof="0" dirty="0">
                        <a:ln>
                          <a:noFill/>
                        </a:ln>
                        <a:solidFill>
                          <a:schemeClr val="tx1"/>
                        </a:solidFill>
                        <a:effectLst/>
                        <a:uLnTx/>
                        <a:uFillTx/>
                      </a:endParaRPr>
                    </a:p>
                    <a:p>
                      <a:pPr marL="91440" marR="0" lvl="0" indent="-91440" algn="l" defTabSz="914400" rtl="0" eaLnBrk="1" fontAlgn="auto" latinLnBrk="0" hangingPunct="1">
                        <a:lnSpc>
                          <a:spcPct val="100000"/>
                        </a:lnSpc>
                        <a:spcBef>
                          <a:spcPts val="1200"/>
                        </a:spcBef>
                        <a:spcAft>
                          <a:spcPts val="200"/>
                        </a:spcAft>
                        <a:buClr>
                          <a:srgbClr val="E48312"/>
                        </a:buClr>
                        <a:buSzPct val="100000"/>
                        <a:buFont typeface="Calibri" panose="020F0502020204030204" pitchFamily="34" charset="0"/>
                        <a:buChar char=" "/>
                        <a:tabLst/>
                        <a:defRPr/>
                      </a:pPr>
                      <a:r>
                        <a:rPr kumimoji="0" lang="en-US" sz="2200" b="0" u="none" strike="noStrike" kern="1200" cap="none" spc="0" normalizeH="0" baseline="0" noProof="0" dirty="0">
                          <a:ln>
                            <a:noFill/>
                          </a:ln>
                          <a:solidFill>
                            <a:schemeClr val="tx1"/>
                          </a:solidFill>
                          <a:effectLst/>
                          <a:uLnTx/>
                          <a:uFillTx/>
                        </a:rPr>
                        <a:t>What happens in the immediacy of a traumatic event?</a:t>
                      </a:r>
                    </a:p>
                    <a:p>
                      <a:pPr marL="384048" marR="0" lvl="1"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800" b="0" u="none" strike="noStrike" kern="1200" cap="none" spc="0" normalizeH="0" baseline="0" noProof="0" dirty="0">
                          <a:ln>
                            <a:noFill/>
                          </a:ln>
                          <a:solidFill>
                            <a:schemeClr val="tx1"/>
                          </a:solidFill>
                          <a:effectLst/>
                          <a:uLnTx/>
                          <a:uFillTx/>
                        </a:rPr>
                        <a:t>Loss of safety</a:t>
                      </a:r>
                    </a:p>
                    <a:p>
                      <a:pPr marL="384048" marR="0" lvl="1"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800" b="0" u="none" strike="noStrike" kern="1200" cap="none" spc="0" normalizeH="0" baseline="0" noProof="0" dirty="0">
                          <a:ln>
                            <a:noFill/>
                          </a:ln>
                          <a:solidFill>
                            <a:schemeClr val="tx1"/>
                          </a:solidFill>
                          <a:effectLst/>
                          <a:uLnTx/>
                          <a:uFillTx/>
                        </a:rPr>
                        <a:t>Loss of control or sense of agency</a:t>
                      </a:r>
                    </a:p>
                    <a:p>
                      <a:pPr marL="384048" marR="0" lvl="1"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800" b="0" u="none" strike="noStrike" kern="1200" cap="none" spc="0" normalizeH="0" baseline="0" noProof="0" dirty="0">
                          <a:ln>
                            <a:noFill/>
                          </a:ln>
                          <a:solidFill>
                            <a:schemeClr val="tx1"/>
                          </a:solidFill>
                          <a:effectLst/>
                          <a:uLnTx/>
                          <a:uFillTx/>
                        </a:rPr>
                        <a:t>No choice in the matter – victim</a:t>
                      </a:r>
                    </a:p>
                    <a:p>
                      <a:pPr>
                        <a:lnSpc>
                          <a:spcPct val="100000"/>
                        </a:lnSpc>
                      </a:pPr>
                      <a:endParaRPr lang="en-US" dirty="0">
                        <a:solidFill>
                          <a:schemeClr val="tx1"/>
                        </a:solidFill>
                      </a:endParaRPr>
                    </a:p>
                  </a:txBody>
                  <a:tcPr/>
                </a:tc>
                <a:tc>
                  <a:txBody>
                    <a:bodyPr/>
                    <a:lstStyle/>
                    <a:p>
                      <a:pPr marL="91440" marR="0" lvl="0" indent="-91440" algn="l" defTabSz="914400" rtl="0" eaLnBrk="1" fontAlgn="auto" latinLnBrk="0" hangingPunct="1">
                        <a:lnSpc>
                          <a:spcPct val="100000"/>
                        </a:lnSpc>
                        <a:spcBef>
                          <a:spcPts val="1200"/>
                        </a:spcBef>
                        <a:spcAft>
                          <a:spcPts val="200"/>
                        </a:spcAft>
                        <a:buClr>
                          <a:srgbClr val="E48312"/>
                        </a:buClr>
                        <a:buSzPct val="100000"/>
                        <a:buFont typeface="Calibri" panose="020F0502020204030204" pitchFamily="34" charset="0"/>
                        <a:buChar char=" "/>
                        <a:tabLst/>
                        <a:defRPr/>
                      </a:pPr>
                      <a:r>
                        <a:rPr kumimoji="0" lang="en-US" sz="2200" b="0" u="none" strike="noStrike" kern="1200" cap="none" spc="0" normalizeH="0" baseline="0" noProof="0" dirty="0">
                          <a:ln>
                            <a:noFill/>
                          </a:ln>
                          <a:solidFill>
                            <a:schemeClr val="tx1"/>
                          </a:solidFill>
                          <a:effectLst/>
                          <a:uLnTx/>
                          <a:uFillTx/>
                        </a:rPr>
                        <a:t>What will it take to heal?</a:t>
                      </a:r>
                    </a:p>
                    <a:p>
                      <a:pPr marL="384048" marR="0" lvl="1"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800" b="0" u="none" strike="noStrike" kern="1200" cap="none" spc="0" normalizeH="0" baseline="0" noProof="0" dirty="0">
                          <a:ln>
                            <a:noFill/>
                          </a:ln>
                          <a:solidFill>
                            <a:schemeClr val="tx1"/>
                          </a:solidFill>
                          <a:effectLst/>
                          <a:uLnTx/>
                          <a:uFillTx/>
                        </a:rPr>
                        <a:t>Restoring trust in others</a:t>
                      </a:r>
                    </a:p>
                    <a:p>
                      <a:pPr marL="1024128" marR="0" lvl="3"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600" b="0" u="none" strike="noStrike" kern="1200" cap="none" spc="0" normalizeH="0" baseline="0" noProof="0" dirty="0">
                          <a:ln>
                            <a:noFill/>
                          </a:ln>
                          <a:solidFill>
                            <a:schemeClr val="tx1"/>
                          </a:solidFill>
                          <a:effectLst/>
                          <a:uLnTx/>
                          <a:uFillTx/>
                        </a:rPr>
                        <a:t>Physical and psychological safety</a:t>
                      </a:r>
                    </a:p>
                    <a:p>
                      <a:pPr marL="1024128" marR="0" lvl="3"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600" b="0" u="none" strike="noStrike" kern="1200" cap="none" spc="0" normalizeH="0" baseline="0" noProof="0" dirty="0">
                          <a:ln>
                            <a:noFill/>
                          </a:ln>
                          <a:solidFill>
                            <a:schemeClr val="tx1"/>
                          </a:solidFill>
                          <a:effectLst/>
                          <a:uLnTx/>
                          <a:uFillTx/>
                        </a:rPr>
                        <a:t>Predictability </a:t>
                      </a:r>
                    </a:p>
                    <a:p>
                      <a:pPr marL="1024128" marR="0" lvl="3"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600" b="0" u="none" strike="noStrike" kern="1200" cap="none" spc="0" normalizeH="0" baseline="0" noProof="0" dirty="0">
                          <a:ln>
                            <a:noFill/>
                          </a:ln>
                          <a:solidFill>
                            <a:schemeClr val="tx1"/>
                          </a:solidFill>
                          <a:effectLst/>
                          <a:uLnTx/>
                          <a:uFillTx/>
                        </a:rPr>
                        <a:t>Follow-through</a:t>
                      </a:r>
                    </a:p>
                    <a:p>
                      <a:pPr marL="384048" marR="0" lvl="1"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endParaRPr kumimoji="0" lang="en-US" sz="1000" b="0" u="none" strike="noStrike" kern="1200" cap="none" spc="0" normalizeH="0" baseline="0" noProof="0" dirty="0">
                        <a:ln>
                          <a:noFill/>
                        </a:ln>
                        <a:solidFill>
                          <a:schemeClr val="tx1"/>
                        </a:solidFill>
                        <a:effectLst/>
                        <a:uLnTx/>
                        <a:uFillTx/>
                      </a:endParaRPr>
                    </a:p>
                    <a:p>
                      <a:pPr marL="384048" marR="0" lvl="1"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800" b="0" u="none" strike="noStrike" kern="1200" cap="none" spc="0" normalizeH="0" baseline="0" noProof="0" dirty="0">
                          <a:ln>
                            <a:noFill/>
                          </a:ln>
                          <a:solidFill>
                            <a:schemeClr val="tx1"/>
                          </a:solidFill>
                          <a:effectLst/>
                          <a:uLnTx/>
                          <a:uFillTx/>
                        </a:rPr>
                        <a:t>Having a voice</a:t>
                      </a:r>
                    </a:p>
                    <a:p>
                      <a:pPr marL="1024128" marR="0" lvl="3"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600" b="0" u="none" strike="noStrike" kern="1200" cap="none" spc="0" normalizeH="0" baseline="0" noProof="0" dirty="0">
                          <a:ln>
                            <a:noFill/>
                          </a:ln>
                          <a:solidFill>
                            <a:schemeClr val="tx1"/>
                          </a:solidFill>
                          <a:effectLst/>
                          <a:uLnTx/>
                          <a:uFillTx/>
                        </a:rPr>
                        <a:t>Ability for self-expression (not just words)</a:t>
                      </a:r>
                    </a:p>
                    <a:p>
                      <a:pPr marL="1024128" marR="0" lvl="3"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600" b="0" u="none" strike="noStrike" kern="1200" cap="none" spc="0" normalizeH="0" baseline="0" noProof="0" dirty="0">
                          <a:ln>
                            <a:noFill/>
                          </a:ln>
                          <a:solidFill>
                            <a:schemeClr val="tx1"/>
                          </a:solidFill>
                          <a:effectLst/>
                          <a:uLnTx/>
                          <a:uFillTx/>
                        </a:rPr>
                        <a:t>Being empowered/having a say</a:t>
                      </a:r>
                    </a:p>
                    <a:p>
                      <a:pPr marL="1024128" marR="0" lvl="3"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600" b="0" u="none" strike="noStrike" kern="1200" cap="none" spc="0" normalizeH="0" baseline="0" noProof="0" dirty="0">
                          <a:ln>
                            <a:noFill/>
                          </a:ln>
                          <a:solidFill>
                            <a:schemeClr val="tx1"/>
                          </a:solidFill>
                          <a:effectLst/>
                          <a:uLnTx/>
                          <a:uFillTx/>
                        </a:rPr>
                        <a:t>Having options</a:t>
                      </a:r>
                    </a:p>
                    <a:p>
                      <a:pPr marL="1024128" marR="0" lvl="3" indent="-182880" algn="l" defTabSz="914400" rtl="0" eaLnBrk="1" fontAlgn="auto" latinLnBrk="0" hangingPunct="1">
                        <a:lnSpc>
                          <a:spcPct val="100000"/>
                        </a:lnSpc>
                        <a:spcBef>
                          <a:spcPts val="200"/>
                        </a:spcBef>
                        <a:spcAft>
                          <a:spcPts val="400"/>
                        </a:spcAft>
                        <a:buClr>
                          <a:srgbClr val="E48312"/>
                        </a:buClr>
                        <a:buSzTx/>
                        <a:buFont typeface="Calibri" pitchFamily="34" charset="0"/>
                        <a:buChar char="◦"/>
                        <a:tabLst/>
                        <a:defRPr/>
                      </a:pPr>
                      <a:r>
                        <a:rPr kumimoji="0" lang="en-US" sz="1600" b="0" u="none" strike="noStrike" kern="1200" cap="none" spc="0" normalizeH="0" baseline="0" noProof="0" dirty="0">
                          <a:ln>
                            <a:noFill/>
                          </a:ln>
                          <a:solidFill>
                            <a:schemeClr val="tx1"/>
                          </a:solidFill>
                          <a:effectLst/>
                          <a:uLnTx/>
                          <a:uFillTx/>
                        </a:rPr>
                        <a:t>Engaging with others</a:t>
                      </a:r>
                    </a:p>
                    <a:p>
                      <a:pPr marL="0" marR="0" lvl="1" indent="0" algn="l" defTabSz="914400" rtl="0" eaLnBrk="1" fontAlgn="auto" latinLnBrk="0" hangingPunct="1">
                        <a:lnSpc>
                          <a:spcPct val="100000"/>
                        </a:lnSpc>
                        <a:spcBef>
                          <a:spcPts val="200"/>
                        </a:spcBef>
                        <a:spcAft>
                          <a:spcPts val="400"/>
                        </a:spcAft>
                        <a:buClr>
                          <a:srgbClr val="E48312"/>
                        </a:buClr>
                        <a:buSzTx/>
                        <a:buFont typeface="Calibri" pitchFamily="34" charset="0"/>
                        <a:buNone/>
                        <a:tabLst/>
                        <a:defRPr/>
                      </a:pPr>
                      <a:endParaRPr kumimoji="0" lang="en-US" sz="1000" b="1" u="none" strike="noStrike" kern="1200" cap="none" spc="0" normalizeH="0" baseline="0" noProof="0" dirty="0">
                        <a:ln>
                          <a:noFill/>
                        </a:ln>
                        <a:solidFill>
                          <a:schemeClr val="tx1"/>
                        </a:solidFill>
                        <a:effectLst/>
                        <a:uLnTx/>
                        <a:uFillTx/>
                      </a:endParaRPr>
                    </a:p>
                    <a:p>
                      <a:pPr marL="0" marR="0" lvl="1" indent="0" algn="ctr" defTabSz="914400" rtl="0" eaLnBrk="1" fontAlgn="auto" latinLnBrk="0" hangingPunct="1">
                        <a:lnSpc>
                          <a:spcPct val="100000"/>
                        </a:lnSpc>
                        <a:spcBef>
                          <a:spcPts val="200"/>
                        </a:spcBef>
                        <a:spcAft>
                          <a:spcPts val="400"/>
                        </a:spcAft>
                        <a:buClr>
                          <a:srgbClr val="E48312"/>
                        </a:buClr>
                        <a:buSzTx/>
                        <a:buFont typeface="Calibri" pitchFamily="34" charset="0"/>
                        <a:buNone/>
                        <a:tabLst/>
                        <a:defRPr/>
                      </a:pPr>
                      <a:r>
                        <a:rPr kumimoji="0" lang="en-US" b="1" u="none" strike="noStrike" kern="1200" cap="none" spc="0" normalizeH="0" baseline="0" noProof="0" dirty="0">
                          <a:ln>
                            <a:noFill/>
                          </a:ln>
                          <a:solidFill>
                            <a:schemeClr val="tx1"/>
                          </a:solidFill>
                          <a:effectLst/>
                          <a:uLnTx/>
                          <a:uFillTx/>
                        </a:rPr>
                        <a:t>Healthy Relationships</a:t>
                      </a:r>
                      <a:endParaRPr lang="en-US" b="1" dirty="0">
                        <a:solidFill>
                          <a:schemeClr val="tx1"/>
                        </a:solidFill>
                      </a:endParaRPr>
                    </a:p>
                  </a:txBody>
                  <a:tcPr/>
                </a:tc>
                <a:extLst>
                  <a:ext uri="{0D108BD9-81ED-4DB2-BD59-A6C34878D82A}">
                    <a16:rowId xmlns:a16="http://schemas.microsoft.com/office/drawing/2014/main" val="2564849591"/>
                  </a:ext>
                </a:extLst>
              </a:tr>
            </a:tbl>
          </a:graphicData>
        </a:graphic>
      </p:graphicFrame>
    </p:spTree>
    <p:extLst>
      <p:ext uri="{BB962C8B-B14F-4D97-AF65-F5344CB8AC3E}">
        <p14:creationId xmlns:p14="http://schemas.microsoft.com/office/powerpoint/2010/main" val="71471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F80A8-8181-B099-F161-8E5428245574}"/>
              </a:ext>
            </a:extLst>
          </p:cNvPr>
          <p:cNvSpPr>
            <a:spLocks noGrp="1"/>
          </p:cNvSpPr>
          <p:nvPr>
            <p:ph type="title"/>
          </p:nvPr>
        </p:nvSpPr>
        <p:spPr>
          <a:xfrm>
            <a:off x="1097280" y="5074919"/>
            <a:ext cx="10113264" cy="1380309"/>
          </a:xfrm>
        </p:spPr>
        <p:txBody>
          <a:bodyPr/>
          <a:lstStyle/>
          <a:p>
            <a:r>
              <a:rPr lang="en-US" sz="4800" dirty="0"/>
              <a:t>Defining Spirituality, Religion, &amp; Faith</a:t>
            </a:r>
          </a:p>
        </p:txBody>
      </p:sp>
      <p:pic>
        <p:nvPicPr>
          <p:cNvPr id="8" name="Picture Placeholder 7" descr="Close-up of lit clay oil lamps">
            <a:extLst>
              <a:ext uri="{FF2B5EF4-FFF2-40B4-BE49-F238E27FC236}">
                <a16:creationId xmlns:a16="http://schemas.microsoft.com/office/drawing/2014/main" id="{E3DBC466-CE65-715E-918B-A52268E08B8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9554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3875-92FE-BB21-D321-66D68D6F31F0}"/>
              </a:ext>
            </a:extLst>
          </p:cNvPr>
          <p:cNvSpPr>
            <a:spLocks noGrp="1"/>
          </p:cNvSpPr>
          <p:nvPr>
            <p:ph type="title"/>
          </p:nvPr>
        </p:nvSpPr>
        <p:spPr/>
        <p:txBody>
          <a:bodyPr anchor="ctr"/>
          <a:lstStyle/>
          <a:p>
            <a:r>
              <a:rPr lang="en-US" dirty="0"/>
              <a:t>Housekeeping Notes</a:t>
            </a:r>
          </a:p>
        </p:txBody>
      </p:sp>
      <p:sp>
        <p:nvSpPr>
          <p:cNvPr id="3" name="Text Placeholder 2">
            <a:extLst>
              <a:ext uri="{FF2B5EF4-FFF2-40B4-BE49-F238E27FC236}">
                <a16:creationId xmlns:a16="http://schemas.microsoft.com/office/drawing/2014/main" id="{79023258-91F5-7375-99FF-E0DB65E5C122}"/>
              </a:ext>
            </a:extLst>
          </p:cNvPr>
          <p:cNvSpPr>
            <a:spLocks noGrp="1"/>
          </p:cNvSpPr>
          <p:nvPr>
            <p:ph type="body" sz="quarter" idx="13"/>
          </p:nvPr>
        </p:nvSpPr>
        <p:spPr/>
        <p:txBody>
          <a:bodyPr>
            <a:normAutofit/>
          </a:bodyPr>
          <a:lstStyle/>
          <a:p>
            <a:r>
              <a:rPr lang="en-US" dirty="0"/>
              <a:t>This webinar has ASL interpretation and live CART captioning.</a:t>
            </a:r>
          </a:p>
          <a:p>
            <a:r>
              <a:rPr lang="en-US" dirty="0"/>
              <a:t>To view the live CART transcript in a separate window, use the link in the chat box.</a:t>
            </a:r>
          </a:p>
          <a:p>
            <a:r>
              <a:rPr lang="en-US" dirty="0"/>
              <a:t>This webinar is being recorded and will be posted to </a:t>
            </a:r>
            <a:r>
              <a:rPr lang="en-US" dirty="0" err="1"/>
              <a:t>RespectAbility.org</a:t>
            </a:r>
            <a:r>
              <a:rPr lang="en-US" dirty="0"/>
              <a:t>/AAIDD-2024-Series by next week, after open captions are added to the recording.</a:t>
            </a:r>
          </a:p>
        </p:txBody>
      </p:sp>
    </p:spTree>
    <p:extLst>
      <p:ext uri="{BB962C8B-B14F-4D97-AF65-F5344CB8AC3E}">
        <p14:creationId xmlns:p14="http://schemas.microsoft.com/office/powerpoint/2010/main" val="2800533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B51F32B-1FB0-B3C9-0E61-11B801311CAD}"/>
              </a:ext>
            </a:extLst>
          </p:cNvPr>
          <p:cNvSpPr>
            <a:spLocks noGrp="1"/>
          </p:cNvSpPr>
          <p:nvPr>
            <p:ph type="title"/>
          </p:nvPr>
        </p:nvSpPr>
        <p:spPr>
          <a:xfrm>
            <a:off x="1097280" y="516835"/>
            <a:ext cx="5977937" cy="1399051"/>
          </a:xfrm>
        </p:spPr>
        <p:txBody>
          <a:bodyPr>
            <a:normAutofit/>
          </a:bodyPr>
          <a:lstStyle/>
          <a:p>
            <a:r>
              <a:rPr lang="en-US" sz="4400" dirty="0">
                <a:solidFill>
                  <a:srgbClr val="FFFFFF"/>
                </a:solidFill>
              </a:rPr>
              <a:t>Spirituality</a:t>
            </a:r>
          </a:p>
        </p:txBody>
      </p:sp>
      <p:sp>
        <p:nvSpPr>
          <p:cNvPr id="3" name="Content Placeholder 2">
            <a:extLst>
              <a:ext uri="{FF2B5EF4-FFF2-40B4-BE49-F238E27FC236}">
                <a16:creationId xmlns:a16="http://schemas.microsoft.com/office/drawing/2014/main" id="{1B6EB84A-6B8C-D191-2718-4CE527F289ED}"/>
              </a:ext>
            </a:extLst>
          </p:cNvPr>
          <p:cNvSpPr>
            <a:spLocks noGrp="1"/>
          </p:cNvSpPr>
          <p:nvPr>
            <p:ph idx="1"/>
          </p:nvPr>
        </p:nvSpPr>
        <p:spPr>
          <a:xfrm>
            <a:off x="1097279" y="2236304"/>
            <a:ext cx="5977938" cy="4458410"/>
          </a:xfrm>
        </p:spPr>
        <p:txBody>
          <a:bodyPr>
            <a:normAutofit/>
          </a:bodyPr>
          <a:lstStyle/>
          <a:p>
            <a:pPr marL="457200" indent="-457200">
              <a:buFont typeface="Arial" panose="020B0604020202020204" pitchFamily="34" charset="0"/>
              <a:buChar char="•"/>
            </a:pPr>
            <a:r>
              <a:rPr lang="en-US" sz="2800" dirty="0">
                <a:solidFill>
                  <a:srgbClr val="FFFFFF"/>
                </a:solidFill>
              </a:rPr>
              <a:t>“</a:t>
            </a:r>
            <a:r>
              <a:rPr lang="en-US" sz="2800" b="1" dirty="0">
                <a:solidFill>
                  <a:srgbClr val="FFFFFF"/>
                </a:solidFill>
              </a:rPr>
              <a:t>a process </a:t>
            </a:r>
            <a:r>
              <a:rPr lang="en-US" sz="2800" dirty="0">
                <a:solidFill>
                  <a:srgbClr val="FFFFFF"/>
                </a:solidFill>
              </a:rPr>
              <a:t>of life and development”</a:t>
            </a:r>
          </a:p>
          <a:p>
            <a:pPr marL="914400" lvl="1">
              <a:lnSpc>
                <a:spcPct val="100000"/>
              </a:lnSpc>
              <a:spcBef>
                <a:spcPts val="600"/>
              </a:spcBef>
              <a:spcAft>
                <a:spcPts val="600"/>
              </a:spcAft>
              <a:buFont typeface="Arial" panose="020B0604020202020204" pitchFamily="34" charset="0"/>
              <a:buChar char="•"/>
            </a:pPr>
            <a:endParaRPr lang="en-US" sz="1000" dirty="0">
              <a:solidFill>
                <a:srgbClr val="FFFFFF"/>
              </a:solidFill>
            </a:endParaRPr>
          </a:p>
          <a:p>
            <a:pPr marL="914400" lvl="1">
              <a:lnSpc>
                <a:spcPct val="100000"/>
              </a:lnSpc>
              <a:spcBef>
                <a:spcPts val="600"/>
              </a:spcBef>
              <a:spcAft>
                <a:spcPts val="600"/>
              </a:spcAft>
              <a:buFont typeface="Arial" panose="020B0604020202020204" pitchFamily="34" charset="0"/>
              <a:buChar char="•"/>
            </a:pPr>
            <a:r>
              <a:rPr lang="en-US" sz="2400" dirty="0">
                <a:solidFill>
                  <a:srgbClr val="FFFFFF"/>
                </a:solidFill>
              </a:rPr>
              <a:t>Focusing on a search for a sense of </a:t>
            </a:r>
            <a:r>
              <a:rPr lang="en-US" sz="2400" b="1" dirty="0">
                <a:solidFill>
                  <a:srgbClr val="FFFFFF"/>
                </a:solidFill>
              </a:rPr>
              <a:t>meaning</a:t>
            </a:r>
            <a:r>
              <a:rPr lang="en-US" sz="2400" dirty="0">
                <a:solidFill>
                  <a:srgbClr val="FFFFFF"/>
                </a:solidFill>
              </a:rPr>
              <a:t>, purpose, and wellbeing</a:t>
            </a:r>
          </a:p>
          <a:p>
            <a:pPr marL="914400" lvl="1">
              <a:lnSpc>
                <a:spcPct val="100000"/>
              </a:lnSpc>
              <a:spcBef>
                <a:spcPts val="600"/>
              </a:spcBef>
              <a:spcAft>
                <a:spcPts val="600"/>
              </a:spcAft>
              <a:buFont typeface="Arial" panose="020B0604020202020204" pitchFamily="34" charset="0"/>
              <a:buChar char="•"/>
            </a:pPr>
            <a:endParaRPr lang="en-US" sz="1000" dirty="0">
              <a:solidFill>
                <a:srgbClr val="FFFFFF"/>
              </a:solidFill>
            </a:endParaRPr>
          </a:p>
          <a:p>
            <a:pPr marL="914400" lvl="1">
              <a:lnSpc>
                <a:spcPct val="100000"/>
              </a:lnSpc>
              <a:spcBef>
                <a:spcPts val="600"/>
              </a:spcBef>
              <a:spcAft>
                <a:spcPts val="600"/>
              </a:spcAft>
              <a:buFont typeface="Arial" panose="020B0604020202020204" pitchFamily="34" charset="0"/>
              <a:buChar char="•"/>
            </a:pPr>
            <a:r>
              <a:rPr lang="en-US" sz="2400" dirty="0">
                <a:solidFill>
                  <a:srgbClr val="FFFFFF"/>
                </a:solidFill>
              </a:rPr>
              <a:t>In </a:t>
            </a:r>
            <a:r>
              <a:rPr lang="en-US" sz="2400" b="1" dirty="0">
                <a:solidFill>
                  <a:srgbClr val="FFFFFF"/>
                </a:solidFill>
              </a:rPr>
              <a:t>relationship</a:t>
            </a:r>
            <a:r>
              <a:rPr lang="en-US" sz="2400" dirty="0">
                <a:solidFill>
                  <a:srgbClr val="FFFFFF"/>
                </a:solidFill>
              </a:rPr>
              <a:t> with oneself, others, creation, and a higher power</a:t>
            </a:r>
          </a:p>
          <a:p>
            <a:pPr marL="914400" lvl="1">
              <a:lnSpc>
                <a:spcPct val="100000"/>
              </a:lnSpc>
              <a:spcBef>
                <a:spcPts val="600"/>
              </a:spcBef>
              <a:spcAft>
                <a:spcPts val="600"/>
              </a:spcAft>
              <a:buFont typeface="Arial" panose="020B0604020202020204" pitchFamily="34" charset="0"/>
              <a:buChar char="•"/>
            </a:pPr>
            <a:endParaRPr lang="en-US" sz="1000" dirty="0">
              <a:solidFill>
                <a:srgbClr val="FFFFFF"/>
              </a:solidFill>
            </a:endParaRPr>
          </a:p>
          <a:p>
            <a:pPr marL="914400" lvl="1">
              <a:lnSpc>
                <a:spcPct val="100000"/>
              </a:lnSpc>
              <a:spcBef>
                <a:spcPts val="600"/>
              </a:spcBef>
              <a:spcAft>
                <a:spcPts val="600"/>
              </a:spcAft>
              <a:buFont typeface="Arial" panose="020B0604020202020204" pitchFamily="34" charset="0"/>
              <a:buChar char="•"/>
            </a:pPr>
            <a:r>
              <a:rPr lang="en-US" sz="2400" dirty="0">
                <a:solidFill>
                  <a:srgbClr val="FFFFFF"/>
                </a:solidFill>
              </a:rPr>
              <a:t>Engaging a sense of transcendence and </a:t>
            </a:r>
            <a:r>
              <a:rPr lang="en-US" sz="2400" b="1" dirty="0">
                <a:solidFill>
                  <a:srgbClr val="FFFFFF"/>
                </a:solidFill>
              </a:rPr>
              <a:t>hope</a:t>
            </a:r>
            <a:r>
              <a:rPr lang="en-US" sz="2400" dirty="0">
                <a:solidFill>
                  <a:srgbClr val="FFFFFF"/>
                </a:solidFill>
              </a:rPr>
              <a:t> (profound/sacred)</a:t>
            </a:r>
          </a:p>
        </p:txBody>
      </p:sp>
      <p:sp>
        <p:nvSpPr>
          <p:cNvPr id="11" name="Rectangle 10">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a picture of open hands and sunlight">
            <a:extLst>
              <a:ext uri="{FF2B5EF4-FFF2-40B4-BE49-F238E27FC236}">
                <a16:creationId xmlns:a16="http://schemas.microsoft.com/office/drawing/2014/main" id="{73D1C17B-3343-10E1-78D7-10E3686B85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7611902" y="10"/>
            <a:ext cx="4580097" cy="6857990"/>
          </a:xfrm>
          <a:prstGeom prst="rect">
            <a:avLst/>
          </a:prstGeom>
        </p:spPr>
      </p:pic>
    </p:spTree>
    <p:extLst>
      <p:ext uri="{BB962C8B-B14F-4D97-AF65-F5344CB8AC3E}">
        <p14:creationId xmlns:p14="http://schemas.microsoft.com/office/powerpoint/2010/main" val="15040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D3B2-9B3E-CABC-3168-363E1378FFEB}"/>
              </a:ext>
            </a:extLst>
          </p:cNvPr>
          <p:cNvSpPr>
            <a:spLocks noGrp="1"/>
          </p:cNvSpPr>
          <p:nvPr>
            <p:ph type="title"/>
          </p:nvPr>
        </p:nvSpPr>
        <p:spPr>
          <a:xfrm>
            <a:off x="1097280" y="286603"/>
            <a:ext cx="10058400" cy="1450757"/>
          </a:xfrm>
        </p:spPr>
        <p:txBody>
          <a:bodyPr>
            <a:normAutofit/>
          </a:bodyPr>
          <a:lstStyle/>
          <a:p>
            <a:r>
              <a:rPr lang="en-US" dirty="0"/>
              <a:t>Religion</a:t>
            </a:r>
          </a:p>
        </p:txBody>
      </p:sp>
      <p:pic>
        <p:nvPicPr>
          <p:cNvPr id="4" name="Picture 3" descr="A person with their arms raised in the air">
            <a:extLst>
              <a:ext uri="{FF2B5EF4-FFF2-40B4-BE49-F238E27FC236}">
                <a16:creationId xmlns:a16="http://schemas.microsoft.com/office/drawing/2014/main" id="{1C0E2ED7-B0DC-9181-1551-1334BF3118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6432" y="1916318"/>
            <a:ext cx="3094997" cy="3471012"/>
          </a:xfrm>
          <a:prstGeom prst="rect">
            <a:avLst/>
          </a:prstGeom>
        </p:spPr>
      </p:pic>
      <p:sp>
        <p:nvSpPr>
          <p:cNvPr id="3" name="Content Placeholder 2">
            <a:extLst>
              <a:ext uri="{FF2B5EF4-FFF2-40B4-BE49-F238E27FC236}">
                <a16:creationId xmlns:a16="http://schemas.microsoft.com/office/drawing/2014/main" id="{262DC72C-1CB2-0F18-C208-515DAC6FA2E7}"/>
              </a:ext>
            </a:extLst>
          </p:cNvPr>
          <p:cNvSpPr>
            <a:spLocks noGrp="1"/>
          </p:cNvSpPr>
          <p:nvPr>
            <p:ph idx="1"/>
          </p:nvPr>
        </p:nvSpPr>
        <p:spPr>
          <a:xfrm>
            <a:off x="4639733" y="1845734"/>
            <a:ext cx="6515947" cy="4023360"/>
          </a:xfrm>
        </p:spPr>
        <p:txBody>
          <a:bodyPr>
            <a:normAutofit fontScale="85000" lnSpcReduction="10000"/>
          </a:bodyPr>
          <a:lstStyle/>
          <a:p>
            <a:pPr marL="457200" indent="-457200">
              <a:spcBef>
                <a:spcPts val="600"/>
              </a:spcBef>
              <a:spcAft>
                <a:spcPts val="1800"/>
              </a:spcAft>
              <a:buFont typeface="Arial" panose="020B0604020202020204" pitchFamily="34" charset="0"/>
              <a:buChar char="•"/>
            </a:pPr>
            <a:r>
              <a:rPr lang="en-US" sz="2700" dirty="0"/>
              <a:t>An </a:t>
            </a:r>
            <a:r>
              <a:rPr lang="en-US" sz="2700" b="1" dirty="0"/>
              <a:t>organized pattern </a:t>
            </a:r>
            <a:r>
              <a:rPr lang="en-US" sz="2700" dirty="0"/>
              <a:t>of values, beliefs, symbols, behaviors, and experiences that involves:</a:t>
            </a:r>
          </a:p>
          <a:p>
            <a:pPr marL="914400" lvl="4">
              <a:spcBef>
                <a:spcPts val="600"/>
              </a:spcBef>
              <a:spcAft>
                <a:spcPts val="1800"/>
              </a:spcAft>
              <a:buFont typeface="Arial" panose="020B0604020202020204" pitchFamily="34" charset="0"/>
              <a:buChar char="•"/>
            </a:pPr>
            <a:r>
              <a:rPr lang="en-US" sz="2400" dirty="0"/>
              <a:t>Spirituality</a:t>
            </a:r>
          </a:p>
          <a:p>
            <a:pPr marL="914400" lvl="4">
              <a:spcBef>
                <a:spcPts val="600"/>
              </a:spcBef>
              <a:spcAft>
                <a:spcPts val="1800"/>
              </a:spcAft>
              <a:buFont typeface="Arial" panose="020B0604020202020204" pitchFamily="34" charset="0"/>
              <a:buChar char="•"/>
            </a:pPr>
            <a:r>
              <a:rPr lang="en-US" sz="2400" dirty="0"/>
              <a:t>A </a:t>
            </a:r>
            <a:r>
              <a:rPr lang="en-US" sz="2400" b="1" dirty="0"/>
              <a:t>community</a:t>
            </a:r>
            <a:r>
              <a:rPr lang="en-US" sz="2400" dirty="0"/>
              <a:t> of followers</a:t>
            </a:r>
          </a:p>
          <a:p>
            <a:pPr marL="914400" lvl="4">
              <a:spcBef>
                <a:spcPts val="600"/>
              </a:spcBef>
              <a:spcAft>
                <a:spcPts val="1800"/>
              </a:spcAft>
              <a:buFont typeface="Arial" panose="020B0604020202020204" pitchFamily="34" charset="0"/>
              <a:buChar char="•"/>
            </a:pPr>
            <a:r>
              <a:rPr lang="en-US" sz="2400" dirty="0"/>
              <a:t>Sharing of traditions over time</a:t>
            </a:r>
          </a:p>
          <a:p>
            <a:pPr marL="914400" lvl="4">
              <a:spcBef>
                <a:spcPts val="600"/>
              </a:spcBef>
              <a:spcAft>
                <a:spcPts val="1800"/>
              </a:spcAft>
              <a:buFont typeface="Arial" panose="020B0604020202020204" pitchFamily="34" charset="0"/>
              <a:buChar char="•"/>
            </a:pPr>
            <a:r>
              <a:rPr lang="en-US" sz="2400" dirty="0"/>
              <a:t>Individual and community </a:t>
            </a:r>
            <a:r>
              <a:rPr lang="en-US" sz="2400" b="1" dirty="0"/>
              <a:t>support</a:t>
            </a:r>
            <a:r>
              <a:rPr lang="en-US" sz="2400" dirty="0"/>
              <a:t> functions that are related to spirituality</a:t>
            </a:r>
          </a:p>
          <a:p>
            <a:pPr marL="0" indent="0">
              <a:spcBef>
                <a:spcPts val="600"/>
              </a:spcBef>
              <a:spcAft>
                <a:spcPts val="1800"/>
              </a:spcAft>
              <a:buNone/>
            </a:pPr>
            <a:r>
              <a:rPr lang="en-US" sz="2400" dirty="0"/>
              <a:t>Ritual engages the </a:t>
            </a:r>
            <a:r>
              <a:rPr lang="en-US" sz="2400" b="1" dirty="0"/>
              <a:t>senses</a:t>
            </a:r>
            <a:r>
              <a:rPr lang="en-US" sz="2400" dirty="0"/>
              <a:t> and creates structure – lends to different types of </a:t>
            </a:r>
            <a:r>
              <a:rPr lang="en-US" sz="2400" b="1" dirty="0"/>
              <a:t>expression</a:t>
            </a:r>
            <a:r>
              <a:rPr lang="en-US" sz="2400" dirty="0"/>
              <a:t> and </a:t>
            </a:r>
            <a:r>
              <a:rPr lang="en-US" sz="2400" b="1" dirty="0"/>
              <a:t>predictability</a:t>
            </a:r>
          </a:p>
        </p:txBody>
      </p:sp>
    </p:spTree>
    <p:extLst>
      <p:ext uri="{BB962C8B-B14F-4D97-AF65-F5344CB8AC3E}">
        <p14:creationId xmlns:p14="http://schemas.microsoft.com/office/powerpoint/2010/main" val="220502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CDE5-846D-C7AB-1E7B-12E1451885FB}"/>
              </a:ext>
            </a:extLst>
          </p:cNvPr>
          <p:cNvSpPr>
            <a:spLocks noGrp="1"/>
          </p:cNvSpPr>
          <p:nvPr>
            <p:ph type="title"/>
          </p:nvPr>
        </p:nvSpPr>
        <p:spPr/>
        <p:txBody>
          <a:bodyPr/>
          <a:lstStyle/>
          <a:p>
            <a:r>
              <a:rPr lang="en-US" dirty="0"/>
              <a:t>Faith</a:t>
            </a:r>
          </a:p>
        </p:txBody>
      </p:sp>
      <p:sp>
        <p:nvSpPr>
          <p:cNvPr id="3" name="Content Placeholder 2">
            <a:extLst>
              <a:ext uri="{FF2B5EF4-FFF2-40B4-BE49-F238E27FC236}">
                <a16:creationId xmlns:a16="http://schemas.microsoft.com/office/drawing/2014/main" id="{FB2E689C-54A8-DAC3-AE93-3FF69402BF95}"/>
              </a:ext>
            </a:extLst>
          </p:cNvPr>
          <p:cNvSpPr>
            <a:spLocks noGrp="1"/>
          </p:cNvSpPr>
          <p:nvPr>
            <p:ph idx="1"/>
          </p:nvPr>
        </p:nvSpPr>
        <p:spPr/>
        <p:txBody>
          <a:bodyPr/>
          <a:lstStyle/>
          <a:p>
            <a:pPr marL="457200" indent="-457200" algn="l" fontAlgn="base">
              <a:lnSpc>
                <a:spcPct val="100000"/>
              </a:lnSpc>
              <a:spcBef>
                <a:spcPts val="600"/>
              </a:spcBef>
              <a:spcAft>
                <a:spcPts val="1800"/>
              </a:spcAft>
              <a:buFont typeface="Arial" panose="020B0604020202020204" pitchFamily="34" charset="0"/>
              <a:buChar char="•"/>
            </a:pPr>
            <a:r>
              <a:rPr lang="en-US" sz="2400" b="0" i="0" dirty="0">
                <a:solidFill>
                  <a:srgbClr val="212529"/>
                </a:solidFill>
                <a:effectLst/>
              </a:rPr>
              <a:t>belief and </a:t>
            </a:r>
            <a:r>
              <a:rPr lang="en-US" sz="2400" b="1" i="0" dirty="0">
                <a:solidFill>
                  <a:srgbClr val="212529"/>
                </a:solidFill>
                <a:effectLst/>
              </a:rPr>
              <a:t>trust in </a:t>
            </a:r>
            <a:r>
              <a:rPr lang="en-US" sz="2400" b="0" i="0" dirty="0">
                <a:solidFill>
                  <a:srgbClr val="212529"/>
                </a:solidFill>
                <a:effectLst/>
              </a:rPr>
              <a:t>and loyalty to God</a:t>
            </a:r>
          </a:p>
          <a:p>
            <a:pPr marL="457200" indent="-457200" algn="l" fontAlgn="base">
              <a:lnSpc>
                <a:spcPct val="100000"/>
              </a:lnSpc>
              <a:spcBef>
                <a:spcPts val="600"/>
              </a:spcBef>
              <a:spcAft>
                <a:spcPts val="1800"/>
              </a:spcAft>
              <a:buFont typeface="Arial" panose="020B0604020202020204" pitchFamily="34" charset="0"/>
              <a:buChar char="•"/>
            </a:pPr>
            <a:r>
              <a:rPr lang="en-US" sz="2400" b="0" i="0" dirty="0">
                <a:solidFill>
                  <a:srgbClr val="212529"/>
                </a:solidFill>
                <a:effectLst/>
              </a:rPr>
              <a:t>belief in the traditional </a:t>
            </a:r>
            <a:r>
              <a:rPr lang="en-US" sz="2400" dirty="0">
                <a:solidFill>
                  <a:srgbClr val="212529"/>
                </a:solidFill>
              </a:rPr>
              <a:t>teachings of a religion</a:t>
            </a:r>
            <a:endParaRPr lang="en-US" sz="2400" b="0" i="0" dirty="0">
              <a:solidFill>
                <a:srgbClr val="212529"/>
              </a:solidFill>
              <a:effectLst/>
            </a:endParaRPr>
          </a:p>
          <a:p>
            <a:endParaRPr lang="en-US" dirty="0"/>
          </a:p>
        </p:txBody>
      </p:sp>
      <p:pic>
        <p:nvPicPr>
          <p:cNvPr id="4" name="Picture 3" descr="a picture of Moses and the Exodus of the Israelites">
            <a:extLst>
              <a:ext uri="{FF2B5EF4-FFF2-40B4-BE49-F238E27FC236}">
                <a16:creationId xmlns:a16="http://schemas.microsoft.com/office/drawing/2014/main" id="{C1E14EBA-8D75-CBB7-1F3B-DE9726DFBE48}"/>
              </a:ext>
            </a:extLst>
          </p:cNvPr>
          <p:cNvPicPr>
            <a:picLocks noChangeAspect="1"/>
          </p:cNvPicPr>
          <p:nvPr/>
        </p:nvPicPr>
        <p:blipFill>
          <a:blip r:embed="rId2"/>
          <a:stretch>
            <a:fillRect/>
          </a:stretch>
        </p:blipFill>
        <p:spPr>
          <a:xfrm>
            <a:off x="6847166" y="3253318"/>
            <a:ext cx="4819650" cy="2724150"/>
          </a:xfrm>
          <a:prstGeom prst="rect">
            <a:avLst/>
          </a:prstGeom>
        </p:spPr>
      </p:pic>
    </p:spTree>
    <p:extLst>
      <p:ext uri="{BB962C8B-B14F-4D97-AF65-F5344CB8AC3E}">
        <p14:creationId xmlns:p14="http://schemas.microsoft.com/office/powerpoint/2010/main" val="271401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3CBB-2CA8-CD02-BBBA-FECA0238E94D}"/>
              </a:ext>
            </a:extLst>
          </p:cNvPr>
          <p:cNvSpPr>
            <a:spLocks noGrp="1"/>
          </p:cNvSpPr>
          <p:nvPr>
            <p:ph type="title"/>
          </p:nvPr>
        </p:nvSpPr>
        <p:spPr>
          <a:xfrm>
            <a:off x="1097280" y="286603"/>
            <a:ext cx="10058400" cy="1171807"/>
          </a:xfrm>
        </p:spPr>
        <p:txBody>
          <a:bodyPr>
            <a:normAutofit/>
          </a:bodyPr>
          <a:lstStyle/>
          <a:p>
            <a:r>
              <a:rPr lang="en-US" dirty="0">
                <a:solidFill>
                  <a:schemeClr val="tx1"/>
                </a:solidFill>
              </a:rPr>
              <a:t>Trauma and Spirituality</a:t>
            </a:r>
          </a:p>
        </p:txBody>
      </p:sp>
      <p:sp>
        <p:nvSpPr>
          <p:cNvPr id="3" name="Content Placeholder 2">
            <a:extLst>
              <a:ext uri="{FF2B5EF4-FFF2-40B4-BE49-F238E27FC236}">
                <a16:creationId xmlns:a16="http://schemas.microsoft.com/office/drawing/2014/main" id="{5FC6BD42-8956-935A-C4CE-DDA8DAB7A5C5}"/>
              </a:ext>
            </a:extLst>
          </p:cNvPr>
          <p:cNvSpPr>
            <a:spLocks noGrp="1"/>
          </p:cNvSpPr>
          <p:nvPr>
            <p:ph idx="1"/>
          </p:nvPr>
        </p:nvSpPr>
        <p:spPr>
          <a:xfrm>
            <a:off x="478971" y="1845734"/>
            <a:ext cx="8262258" cy="4832858"/>
          </a:xfrm>
        </p:spPr>
        <p:txBody>
          <a:bodyPr>
            <a:normAutofit/>
          </a:bodyPr>
          <a:lstStyle/>
          <a:p>
            <a:pPr marL="457200" indent="-457200">
              <a:spcBef>
                <a:spcPts val="1800"/>
              </a:spcBef>
              <a:spcAft>
                <a:spcPts val="600"/>
              </a:spcAft>
              <a:buFont typeface="Arial" panose="020B0604020202020204" pitchFamily="34" charset="0"/>
              <a:buChar char="•"/>
            </a:pPr>
            <a:r>
              <a:rPr lang="en-US" sz="2400" b="0" i="0" dirty="0">
                <a:solidFill>
                  <a:schemeClr val="tx1"/>
                </a:solidFill>
                <a:effectLst/>
              </a:rPr>
              <a:t>Trauma often leads to a need to find meaning;  spirituality often provides a system for making meaning</a:t>
            </a:r>
          </a:p>
          <a:p>
            <a:pPr marL="932688" lvl="2" indent="-457200">
              <a:spcBef>
                <a:spcPts val="600"/>
              </a:spcBef>
              <a:spcAft>
                <a:spcPts val="600"/>
              </a:spcAft>
              <a:buFont typeface="Arial" panose="020B0604020202020204" pitchFamily="34" charset="0"/>
              <a:buChar char="•"/>
            </a:pPr>
            <a:r>
              <a:rPr lang="en-US" sz="2000" dirty="0">
                <a:solidFill>
                  <a:schemeClr val="tx1">
                    <a:lumMod val="65000"/>
                    <a:lumOff val="35000"/>
                  </a:schemeClr>
                </a:solidFill>
              </a:rPr>
              <a:t>Why did this happen to me? Why would God allow it?</a:t>
            </a:r>
          </a:p>
          <a:p>
            <a:pPr marL="932688" lvl="2" indent="-457200">
              <a:spcBef>
                <a:spcPts val="600"/>
              </a:spcBef>
              <a:spcAft>
                <a:spcPts val="600"/>
              </a:spcAft>
              <a:buFont typeface="Arial" panose="020B0604020202020204" pitchFamily="34" charset="0"/>
              <a:buChar char="•"/>
            </a:pPr>
            <a:r>
              <a:rPr lang="en-US" sz="2000" b="0" i="0" dirty="0">
                <a:solidFill>
                  <a:schemeClr val="tx1">
                    <a:lumMod val="65000"/>
                    <a:lumOff val="35000"/>
                  </a:schemeClr>
                </a:solidFill>
                <a:effectLst/>
              </a:rPr>
              <a:t>Need to reconcile difficult events with beliefs</a:t>
            </a:r>
          </a:p>
          <a:p>
            <a:pPr marL="457200" indent="-457200">
              <a:spcAft>
                <a:spcPts val="600"/>
              </a:spcAft>
              <a:buFont typeface="Arial" panose="020B0604020202020204" pitchFamily="34" charset="0"/>
              <a:buChar char="•"/>
            </a:pPr>
            <a:r>
              <a:rPr lang="en-US" sz="2400" b="0" i="0" dirty="0">
                <a:solidFill>
                  <a:schemeClr val="tx1"/>
                </a:solidFill>
                <a:effectLst/>
              </a:rPr>
              <a:t>Spirituality can create a sense of </a:t>
            </a:r>
            <a:r>
              <a:rPr lang="en-US" sz="2400" dirty="0">
                <a:solidFill>
                  <a:schemeClr val="tx1"/>
                </a:solidFill>
              </a:rPr>
              <a:t>empowerment and in turn increase mental health</a:t>
            </a:r>
            <a:endParaRPr lang="en-US" sz="2400" b="0" i="0" dirty="0">
              <a:solidFill>
                <a:schemeClr val="tx1"/>
              </a:solidFill>
              <a:effectLst/>
            </a:endParaRPr>
          </a:p>
          <a:p>
            <a:pPr marL="457200" indent="-457200">
              <a:spcAft>
                <a:spcPts val="600"/>
              </a:spcAft>
              <a:buFont typeface="Arial" panose="020B0604020202020204" pitchFamily="34" charset="0"/>
              <a:buChar char="•"/>
            </a:pPr>
            <a:r>
              <a:rPr lang="en-US" sz="2400" b="0" i="0" dirty="0">
                <a:solidFill>
                  <a:schemeClr val="tx1"/>
                </a:solidFill>
                <a:effectLst/>
              </a:rPr>
              <a:t>Spirituality can help when a </a:t>
            </a:r>
            <a:r>
              <a:rPr lang="en-US" sz="2400" b="0" i="1" dirty="0">
                <a:solidFill>
                  <a:schemeClr val="tx1"/>
                </a:solidFill>
                <a:effectLst/>
              </a:rPr>
              <a:t>positive</a:t>
            </a:r>
            <a:r>
              <a:rPr lang="en-US" sz="2400" b="0" i="0" dirty="0">
                <a:solidFill>
                  <a:schemeClr val="tx1"/>
                </a:solidFill>
                <a:effectLst/>
              </a:rPr>
              <a:t> relationship to one’s beliefs/practices buffer trauma and are a source of comfort</a:t>
            </a:r>
          </a:p>
          <a:p>
            <a:pPr marL="914400" lvl="2" indent="-457200">
              <a:spcBef>
                <a:spcPts val="600"/>
              </a:spcBef>
              <a:spcAft>
                <a:spcPts val="600"/>
              </a:spcAft>
              <a:buFont typeface="Arial" panose="020B0604020202020204" pitchFamily="34" charset="0"/>
              <a:buChar char="•"/>
            </a:pPr>
            <a:r>
              <a:rPr lang="en-US" sz="2000" b="0" i="0" dirty="0">
                <a:solidFill>
                  <a:schemeClr val="tx1">
                    <a:lumMod val="65000"/>
                    <a:lumOff val="35000"/>
                  </a:schemeClr>
                </a:solidFill>
                <a:effectLst/>
              </a:rPr>
              <a:t>Forgiveness</a:t>
            </a:r>
          </a:p>
          <a:p>
            <a:pPr marL="914400" lvl="2" indent="-457200">
              <a:spcBef>
                <a:spcPts val="600"/>
              </a:spcBef>
              <a:spcAft>
                <a:spcPts val="600"/>
              </a:spcAft>
              <a:buFont typeface="Arial" panose="020B0604020202020204" pitchFamily="34" charset="0"/>
              <a:buChar char="•"/>
            </a:pPr>
            <a:r>
              <a:rPr lang="en-US" sz="2000" dirty="0">
                <a:solidFill>
                  <a:schemeClr val="tx1">
                    <a:lumMod val="65000"/>
                    <a:lumOff val="35000"/>
                  </a:schemeClr>
                </a:solidFill>
              </a:rPr>
              <a:t>S</a:t>
            </a:r>
            <a:r>
              <a:rPr lang="en-US" sz="2000" b="0" i="0" dirty="0">
                <a:solidFill>
                  <a:schemeClr val="tx1">
                    <a:lumMod val="65000"/>
                    <a:lumOff val="35000"/>
                  </a:schemeClr>
                </a:solidFill>
                <a:effectLst/>
              </a:rPr>
              <a:t>upport from prayer, faith community, relationship with God</a:t>
            </a:r>
            <a:endParaRPr lang="en-US" sz="2000" dirty="0">
              <a:solidFill>
                <a:schemeClr val="tx1">
                  <a:lumMod val="65000"/>
                  <a:lumOff val="35000"/>
                </a:schemeClr>
              </a:solidFill>
            </a:endParaRPr>
          </a:p>
        </p:txBody>
      </p:sp>
      <p:pic>
        <p:nvPicPr>
          <p:cNvPr id="4" name="Picture 3" descr="a picture of a person with outstretched arms">
            <a:extLst>
              <a:ext uri="{FF2B5EF4-FFF2-40B4-BE49-F238E27FC236}">
                <a16:creationId xmlns:a16="http://schemas.microsoft.com/office/drawing/2014/main" id="{AEB59225-78A3-1B9D-21DD-D5FDD61FDA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9167963" y="2226954"/>
            <a:ext cx="2545066" cy="2817750"/>
          </a:xfrm>
          <a:prstGeom prst="rect">
            <a:avLst/>
          </a:prstGeom>
        </p:spPr>
      </p:pic>
    </p:spTree>
    <p:extLst>
      <p:ext uri="{BB962C8B-B14F-4D97-AF65-F5344CB8AC3E}">
        <p14:creationId xmlns:p14="http://schemas.microsoft.com/office/powerpoint/2010/main" val="2384435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14868-1099-B84E-F31A-4F975F4FC6D8}"/>
              </a:ext>
            </a:extLst>
          </p:cNvPr>
          <p:cNvSpPr>
            <a:spLocks noGrp="1"/>
          </p:cNvSpPr>
          <p:nvPr>
            <p:ph type="title"/>
          </p:nvPr>
        </p:nvSpPr>
        <p:spPr>
          <a:xfrm>
            <a:off x="4490977" y="971640"/>
            <a:ext cx="7058766" cy="881937"/>
          </a:xfrm>
        </p:spPr>
        <p:txBody>
          <a:bodyPr>
            <a:normAutofit/>
          </a:bodyPr>
          <a:lstStyle/>
          <a:p>
            <a:r>
              <a:rPr lang="en-US" dirty="0">
                <a:solidFill>
                  <a:schemeClr val="tx1"/>
                </a:solidFill>
              </a:rPr>
              <a:t>Struggling to Make Meaning</a:t>
            </a:r>
          </a:p>
        </p:txBody>
      </p:sp>
      <p:pic>
        <p:nvPicPr>
          <p:cNvPr id="4" name="Picture 3" descr="A person with his head in his hands">
            <a:extLst>
              <a:ext uri="{FF2B5EF4-FFF2-40B4-BE49-F238E27FC236}">
                <a16:creationId xmlns:a16="http://schemas.microsoft.com/office/drawing/2014/main" id="{21BC2E36-1ECC-651B-5C71-6EA951E4AF2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2000"/>
                    </a14:imgEffect>
                  </a14:imgLayer>
                </a14:imgProps>
              </a:ext>
              <a:ext uri="{28A0092B-C50C-407E-A947-70E740481C1C}">
                <a14:useLocalDpi xmlns:a14="http://schemas.microsoft.com/office/drawing/2010/main"/>
              </a:ext>
            </a:extLst>
          </a:blip>
          <a:srcRect b="-1"/>
          <a:stretch/>
        </p:blipFill>
        <p:spPr>
          <a:xfrm>
            <a:off x="1057893" y="1960417"/>
            <a:ext cx="2479105" cy="3292660"/>
          </a:xfrm>
          <a:prstGeom prst="rect">
            <a:avLst/>
          </a:prstGeom>
        </p:spPr>
      </p:pic>
      <p:cxnSp>
        <p:nvCxnSpPr>
          <p:cNvPr id="11" name="Straight Connector 10">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DB609B-4381-CF6B-58D1-F23BC756E5FD}"/>
              </a:ext>
            </a:extLst>
          </p:cNvPr>
          <p:cNvSpPr>
            <a:spLocks noGrp="1"/>
          </p:cNvSpPr>
          <p:nvPr>
            <p:ph idx="1"/>
          </p:nvPr>
        </p:nvSpPr>
        <p:spPr>
          <a:xfrm>
            <a:off x="4049486" y="2198913"/>
            <a:ext cx="7837715" cy="4368011"/>
          </a:xfrm>
        </p:spPr>
        <p:txBody>
          <a:bodyPr>
            <a:normAutofit/>
          </a:bodyPr>
          <a:lstStyle/>
          <a:p>
            <a:pPr marL="457200" indent="-457200">
              <a:spcBef>
                <a:spcPts val="600"/>
              </a:spcBef>
              <a:spcAft>
                <a:spcPts val="600"/>
              </a:spcAft>
              <a:buFont typeface="Arial" panose="020B0604020202020204" pitchFamily="34" charset="0"/>
              <a:buChar char="•"/>
            </a:pPr>
            <a:r>
              <a:rPr lang="en-US" sz="2400" b="0" i="0" dirty="0">
                <a:solidFill>
                  <a:schemeClr val="tx1"/>
                </a:solidFill>
                <a:effectLst/>
              </a:rPr>
              <a:t>Spiritual struggles may focus on relationship with God, on interpersonal relationships, or on intrapersonal matters (e.g., doubting one’s faith, lacking meaning in life)</a:t>
            </a:r>
          </a:p>
          <a:p>
            <a:pPr marL="457200" indent="-457200">
              <a:spcBef>
                <a:spcPts val="600"/>
              </a:spcBef>
              <a:spcAft>
                <a:spcPts val="600"/>
              </a:spcAft>
              <a:buFont typeface="Arial" panose="020B0604020202020204" pitchFamily="34" charset="0"/>
              <a:buChar char="•"/>
            </a:pPr>
            <a:endParaRPr lang="en-US" sz="2400" dirty="0">
              <a:solidFill>
                <a:schemeClr val="tx1"/>
              </a:solidFill>
            </a:endParaRPr>
          </a:p>
          <a:p>
            <a:pPr marL="457200" indent="-457200">
              <a:spcBef>
                <a:spcPts val="600"/>
              </a:spcBef>
              <a:spcAft>
                <a:spcPts val="600"/>
              </a:spcAft>
              <a:buFont typeface="Arial" panose="020B0604020202020204" pitchFamily="34" charset="0"/>
              <a:buChar char="•"/>
            </a:pPr>
            <a:r>
              <a:rPr lang="en-US" sz="2400" b="0" i="0" dirty="0">
                <a:solidFill>
                  <a:schemeClr val="tx1"/>
                </a:solidFill>
                <a:effectLst/>
              </a:rPr>
              <a:t>Doubts can lead to a decrease in religiosity and to greater distress that can worsen PTSD </a:t>
            </a:r>
          </a:p>
          <a:p>
            <a:pPr marL="457200" indent="-457200">
              <a:spcBef>
                <a:spcPts val="600"/>
              </a:spcBef>
              <a:spcAft>
                <a:spcPts val="600"/>
              </a:spcAft>
              <a:buFont typeface="Arial" panose="020B0604020202020204" pitchFamily="34" charset="0"/>
              <a:buChar char="•"/>
            </a:pPr>
            <a:endParaRPr lang="en-US" sz="2400" b="0" i="0" dirty="0">
              <a:solidFill>
                <a:schemeClr val="tx1"/>
              </a:solidFill>
              <a:effectLst/>
            </a:endParaRPr>
          </a:p>
          <a:p>
            <a:pPr marL="457200" indent="-457200">
              <a:spcBef>
                <a:spcPts val="600"/>
              </a:spcBef>
              <a:spcAft>
                <a:spcPts val="600"/>
              </a:spcAft>
              <a:buFont typeface="Arial" panose="020B0604020202020204" pitchFamily="34" charset="0"/>
              <a:buChar char="•"/>
            </a:pPr>
            <a:r>
              <a:rPr lang="en-US" sz="2400" b="0" i="0" dirty="0">
                <a:solidFill>
                  <a:schemeClr val="tx1"/>
                </a:solidFill>
                <a:effectLst/>
              </a:rPr>
              <a:t>Spiritual strain = poorer mental health after trauma</a:t>
            </a:r>
          </a:p>
          <a:p>
            <a:pPr marL="457200" indent="-457200">
              <a:spcBef>
                <a:spcPts val="600"/>
              </a:spcBef>
              <a:spcAft>
                <a:spcPts val="600"/>
              </a:spcAft>
              <a:buFont typeface="Arial" panose="020B0604020202020204" pitchFamily="34" charset="0"/>
              <a:buChar char="•"/>
            </a:pPr>
            <a:endParaRPr lang="en-US" sz="2400" dirty="0">
              <a:solidFill>
                <a:schemeClr val="tx1"/>
              </a:solidFill>
            </a:endParaRPr>
          </a:p>
        </p:txBody>
      </p:sp>
      <p:sp>
        <p:nvSpPr>
          <p:cNvPr id="13" name="Rectangle 12">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73355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4EF5E4-44B7-8B5D-2C01-28A8EE3ABDA6}"/>
              </a:ext>
            </a:extLst>
          </p:cNvPr>
          <p:cNvSpPr>
            <a:spLocks noGrp="1"/>
          </p:cNvSpPr>
          <p:nvPr>
            <p:ph type="title"/>
          </p:nvPr>
        </p:nvSpPr>
        <p:spPr/>
        <p:txBody>
          <a:bodyPr/>
          <a:lstStyle/>
          <a:p>
            <a:r>
              <a:rPr lang="en-US" dirty="0"/>
              <a:t>Quote</a:t>
            </a:r>
          </a:p>
        </p:txBody>
      </p:sp>
      <p:sp useBgFill="1">
        <p:nvSpPr>
          <p:cNvPr id="9" name="Rectangle 8">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CD6EC83-4209-82A8-76A8-327C9057DA18}"/>
              </a:ext>
            </a:extLst>
          </p:cNvPr>
          <p:cNvSpPr>
            <a:spLocks noGrp="1"/>
          </p:cNvSpPr>
          <p:nvPr>
            <p:ph idx="1"/>
          </p:nvPr>
        </p:nvSpPr>
        <p:spPr>
          <a:xfrm>
            <a:off x="1097279" y="1719068"/>
            <a:ext cx="5977938" cy="3652667"/>
          </a:xfrm>
        </p:spPr>
        <p:txBody>
          <a:bodyPr>
            <a:normAutofit/>
          </a:bodyPr>
          <a:lstStyle/>
          <a:p>
            <a:r>
              <a:rPr lang="en-US" sz="3600" kern="100" dirty="0">
                <a:solidFill>
                  <a:srgbClr val="FFFFFF"/>
                </a:solidFill>
                <a:effectLst/>
                <a:latin typeface="+mj-lt"/>
                <a:ea typeface="Aptos" panose="020B0004020202020204" pitchFamily="34" charset="0"/>
                <a:cs typeface="Times New Roman" panose="02020603050405020304" pitchFamily="18" charset="0"/>
              </a:rPr>
              <a:t>How can we facilitate deepening a person’s relationship with God when the fabric of that person’s relationality has been rent by the effects of trauma?</a:t>
            </a:r>
          </a:p>
          <a:p>
            <a:pPr algn="r"/>
            <a:r>
              <a:rPr lang="en-US" sz="1800" kern="0" dirty="0">
                <a:solidFill>
                  <a:schemeClr val="bg1"/>
                </a:solidFill>
                <a:effectLst/>
                <a:latin typeface="OpenSans"/>
                <a:ea typeface="Aptos" panose="020B0004020202020204" pitchFamily="34" charset="0"/>
                <a:cs typeface="OpenSans"/>
              </a:rPr>
              <a:t>(Keefe-Perry &amp; Moon, 2019) </a:t>
            </a:r>
            <a:endParaRPr lang="en-US" sz="1800" dirty="0">
              <a:solidFill>
                <a:schemeClr val="bg1"/>
              </a:solidFill>
            </a:endParaRPr>
          </a:p>
        </p:txBody>
      </p:sp>
      <p:sp>
        <p:nvSpPr>
          <p:cNvPr id="13" name="Rectangle 12">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artwork of a person with hands reaching to the sky with colorful rain falling">
            <a:extLst>
              <a:ext uri="{FF2B5EF4-FFF2-40B4-BE49-F238E27FC236}">
                <a16:creationId xmlns:a16="http://schemas.microsoft.com/office/drawing/2014/main" id="{23D882AA-FEFB-8C79-708A-6E810F0EF59C}"/>
              </a:ext>
            </a:extLst>
          </p:cNvPr>
          <p:cNvPicPr>
            <a:picLocks noChangeAspect="1"/>
          </p:cNvPicPr>
          <p:nvPr/>
        </p:nvPicPr>
        <p:blipFill>
          <a:blip r:embed="rId3"/>
          <a:stretch>
            <a:fillRect/>
          </a:stretch>
        </p:blipFill>
        <p:spPr>
          <a:xfrm>
            <a:off x="8251982" y="1361245"/>
            <a:ext cx="3294253" cy="4113718"/>
          </a:xfrm>
          <a:prstGeom prst="rect">
            <a:avLst/>
          </a:prstGeom>
        </p:spPr>
      </p:pic>
    </p:spTree>
    <p:extLst>
      <p:ext uri="{BB962C8B-B14F-4D97-AF65-F5344CB8AC3E}">
        <p14:creationId xmlns:p14="http://schemas.microsoft.com/office/powerpoint/2010/main" val="2302278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76FD-C3D5-7BF2-D75E-20DFE76C5AE6}"/>
              </a:ext>
            </a:extLst>
          </p:cNvPr>
          <p:cNvSpPr>
            <a:spLocks noGrp="1"/>
          </p:cNvSpPr>
          <p:nvPr>
            <p:ph type="title"/>
          </p:nvPr>
        </p:nvSpPr>
        <p:spPr>
          <a:xfrm>
            <a:off x="896589" y="457200"/>
            <a:ext cx="10331234" cy="1010093"/>
          </a:xfrm>
        </p:spPr>
        <p:txBody>
          <a:bodyPr anchor="b">
            <a:normAutofit/>
          </a:bodyPr>
          <a:lstStyle/>
          <a:p>
            <a:pPr algn="ctr">
              <a:lnSpc>
                <a:spcPct val="90000"/>
              </a:lnSpc>
            </a:pPr>
            <a:r>
              <a:rPr lang="en-US" dirty="0"/>
              <a:t>"Trauma-Informed Care 101"</a:t>
            </a:r>
          </a:p>
        </p:txBody>
      </p:sp>
      <p:sp>
        <p:nvSpPr>
          <p:cNvPr id="6" name="Freeform 5">
            <a:extLst>
              <a:ext uri="{FF2B5EF4-FFF2-40B4-BE49-F238E27FC236}">
                <a16:creationId xmlns:a16="http://schemas.microsoft.com/office/drawing/2014/main" id="{A16E05E0-EEDE-B02E-6ECA-5781B257C1AC}"/>
              </a:ext>
            </a:extLst>
          </p:cNvPr>
          <p:cNvSpPr/>
          <p:nvPr/>
        </p:nvSpPr>
        <p:spPr>
          <a:xfrm>
            <a:off x="894868" y="2205584"/>
            <a:ext cx="2174960" cy="1087480"/>
          </a:xfrm>
          <a:custGeom>
            <a:avLst/>
            <a:gdLst>
              <a:gd name="connsiteX0" fmla="*/ 0 w 2174960"/>
              <a:gd name="connsiteY0" fmla="*/ 108748 h 1087480"/>
              <a:gd name="connsiteX1" fmla="*/ 108748 w 2174960"/>
              <a:gd name="connsiteY1" fmla="*/ 0 h 1087480"/>
              <a:gd name="connsiteX2" fmla="*/ 2066212 w 2174960"/>
              <a:gd name="connsiteY2" fmla="*/ 0 h 1087480"/>
              <a:gd name="connsiteX3" fmla="*/ 2174960 w 2174960"/>
              <a:gd name="connsiteY3" fmla="*/ 108748 h 1087480"/>
              <a:gd name="connsiteX4" fmla="*/ 2174960 w 2174960"/>
              <a:gd name="connsiteY4" fmla="*/ 978732 h 1087480"/>
              <a:gd name="connsiteX5" fmla="*/ 2066212 w 2174960"/>
              <a:gd name="connsiteY5" fmla="*/ 1087480 h 1087480"/>
              <a:gd name="connsiteX6" fmla="*/ 108748 w 2174960"/>
              <a:gd name="connsiteY6" fmla="*/ 1087480 h 1087480"/>
              <a:gd name="connsiteX7" fmla="*/ 0 w 2174960"/>
              <a:gd name="connsiteY7" fmla="*/ 978732 h 1087480"/>
              <a:gd name="connsiteX8" fmla="*/ 0 w 2174960"/>
              <a:gd name="connsiteY8" fmla="*/ 108748 h 10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960" h="1087480">
                <a:moveTo>
                  <a:pt x="0" y="108748"/>
                </a:moveTo>
                <a:cubicBezTo>
                  <a:pt x="0" y="48688"/>
                  <a:pt x="48688" y="0"/>
                  <a:pt x="108748" y="0"/>
                </a:cubicBezTo>
                <a:lnTo>
                  <a:pt x="2066212" y="0"/>
                </a:lnTo>
                <a:cubicBezTo>
                  <a:pt x="2126272" y="0"/>
                  <a:pt x="2174960" y="48688"/>
                  <a:pt x="2174960" y="108748"/>
                </a:cubicBezTo>
                <a:lnTo>
                  <a:pt x="2174960" y="978732"/>
                </a:lnTo>
                <a:cubicBezTo>
                  <a:pt x="2174960" y="1038792"/>
                  <a:pt x="2126272" y="1087480"/>
                  <a:pt x="2066212" y="1087480"/>
                </a:cubicBezTo>
                <a:lnTo>
                  <a:pt x="108748" y="1087480"/>
                </a:lnTo>
                <a:cubicBezTo>
                  <a:pt x="48688" y="1087480"/>
                  <a:pt x="0" y="1038792"/>
                  <a:pt x="0" y="978732"/>
                </a:cubicBezTo>
                <a:lnTo>
                  <a:pt x="0" y="10874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4716" tIns="73761" rIns="94716" bIns="73761" numCol="1" spcCol="1270" anchor="ctr" anchorCtr="0">
            <a:noAutofit/>
          </a:bodyPr>
          <a:lstStyle/>
          <a:p>
            <a:pPr marL="0" lvl="0" indent="0" algn="ctr" defTabSz="1466850">
              <a:lnSpc>
                <a:spcPct val="90000"/>
              </a:lnSpc>
              <a:spcBef>
                <a:spcPct val="0"/>
              </a:spcBef>
              <a:spcAft>
                <a:spcPct val="35000"/>
              </a:spcAft>
              <a:buNone/>
            </a:pPr>
            <a:r>
              <a:rPr lang="en-US" sz="3300" kern="1200" dirty="0"/>
              <a:t>REALIZE</a:t>
            </a:r>
          </a:p>
        </p:txBody>
      </p:sp>
      <p:sp>
        <p:nvSpPr>
          <p:cNvPr id="7" name="Freeform 6">
            <a:extLst>
              <a:ext uri="{FF2B5EF4-FFF2-40B4-BE49-F238E27FC236}">
                <a16:creationId xmlns:a16="http://schemas.microsoft.com/office/drawing/2014/main" id="{624505B5-413A-78B3-019A-C0DD18D1E17E}"/>
              </a:ext>
              <a:ext uri="{C183D7F6-B498-43B3-948B-1728B52AA6E4}">
                <adec:decorative xmlns:adec="http://schemas.microsoft.com/office/drawing/2017/decorative" val="1"/>
              </a:ext>
            </a:extLst>
          </p:cNvPr>
          <p:cNvSpPr/>
          <p:nvPr/>
        </p:nvSpPr>
        <p:spPr>
          <a:xfrm>
            <a:off x="1112364" y="3293064"/>
            <a:ext cx="217496" cy="815610"/>
          </a:xfrm>
          <a:custGeom>
            <a:avLst/>
            <a:gdLst/>
            <a:ahLst/>
            <a:cxnLst/>
            <a:rect l="0" t="0" r="0" b="0"/>
            <a:pathLst>
              <a:path>
                <a:moveTo>
                  <a:pt x="0" y="0"/>
                </a:moveTo>
                <a:lnTo>
                  <a:pt x="0" y="815610"/>
                </a:lnTo>
                <a:lnTo>
                  <a:pt x="217496" y="81561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Freeform 7">
            <a:extLst>
              <a:ext uri="{FF2B5EF4-FFF2-40B4-BE49-F238E27FC236}">
                <a16:creationId xmlns:a16="http://schemas.microsoft.com/office/drawing/2014/main" id="{BC4E0F0A-FE7D-CD3C-3BEB-A66A26186668}"/>
              </a:ext>
            </a:extLst>
          </p:cNvPr>
          <p:cNvSpPr/>
          <p:nvPr/>
        </p:nvSpPr>
        <p:spPr>
          <a:xfrm>
            <a:off x="1329860" y="3564934"/>
            <a:ext cx="1739968" cy="1087480"/>
          </a:xfrm>
          <a:custGeom>
            <a:avLst/>
            <a:gdLst>
              <a:gd name="connsiteX0" fmla="*/ 0 w 1739968"/>
              <a:gd name="connsiteY0" fmla="*/ 108748 h 1087480"/>
              <a:gd name="connsiteX1" fmla="*/ 108748 w 1739968"/>
              <a:gd name="connsiteY1" fmla="*/ 0 h 1087480"/>
              <a:gd name="connsiteX2" fmla="*/ 1631220 w 1739968"/>
              <a:gd name="connsiteY2" fmla="*/ 0 h 1087480"/>
              <a:gd name="connsiteX3" fmla="*/ 1739968 w 1739968"/>
              <a:gd name="connsiteY3" fmla="*/ 108748 h 1087480"/>
              <a:gd name="connsiteX4" fmla="*/ 1739968 w 1739968"/>
              <a:gd name="connsiteY4" fmla="*/ 978732 h 1087480"/>
              <a:gd name="connsiteX5" fmla="*/ 1631220 w 1739968"/>
              <a:gd name="connsiteY5" fmla="*/ 1087480 h 1087480"/>
              <a:gd name="connsiteX6" fmla="*/ 108748 w 1739968"/>
              <a:gd name="connsiteY6" fmla="*/ 1087480 h 1087480"/>
              <a:gd name="connsiteX7" fmla="*/ 0 w 1739968"/>
              <a:gd name="connsiteY7" fmla="*/ 978732 h 1087480"/>
              <a:gd name="connsiteX8" fmla="*/ 0 w 1739968"/>
              <a:gd name="connsiteY8" fmla="*/ 108748 h 10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968" h="1087480">
                <a:moveTo>
                  <a:pt x="0" y="108748"/>
                </a:moveTo>
                <a:cubicBezTo>
                  <a:pt x="0" y="48688"/>
                  <a:pt x="48688" y="0"/>
                  <a:pt x="108748" y="0"/>
                </a:cubicBezTo>
                <a:lnTo>
                  <a:pt x="1631220" y="0"/>
                </a:lnTo>
                <a:cubicBezTo>
                  <a:pt x="1691280" y="0"/>
                  <a:pt x="1739968" y="48688"/>
                  <a:pt x="1739968" y="108748"/>
                </a:cubicBezTo>
                <a:lnTo>
                  <a:pt x="1739968" y="978732"/>
                </a:lnTo>
                <a:cubicBezTo>
                  <a:pt x="1739968" y="1038792"/>
                  <a:pt x="1691280" y="1087480"/>
                  <a:pt x="1631220" y="1087480"/>
                </a:cubicBezTo>
                <a:lnTo>
                  <a:pt x="108748" y="1087480"/>
                </a:lnTo>
                <a:cubicBezTo>
                  <a:pt x="48688" y="1087480"/>
                  <a:pt x="0" y="1038792"/>
                  <a:pt x="0" y="978732"/>
                </a:cubicBezTo>
                <a:lnTo>
                  <a:pt x="0" y="108748"/>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331" tIns="52171" rIns="62331" bIns="52171" numCol="1" spcCol="1270" anchor="ctr" anchorCtr="0">
            <a:noAutofit/>
          </a:bodyPr>
          <a:lstStyle/>
          <a:p>
            <a:pPr marL="0" lvl="0" indent="0" algn="ctr" defTabSz="711200">
              <a:lnSpc>
                <a:spcPct val="90000"/>
              </a:lnSpc>
              <a:spcBef>
                <a:spcPct val="0"/>
              </a:spcBef>
              <a:spcAft>
                <a:spcPct val="35000"/>
              </a:spcAft>
              <a:buNone/>
            </a:pPr>
            <a:r>
              <a:rPr lang="en-US" sz="1600" kern="1200" dirty="0"/>
              <a:t>REALIZE the pervasive impact of ACEs and trauma</a:t>
            </a:r>
          </a:p>
        </p:txBody>
      </p:sp>
      <p:sp>
        <p:nvSpPr>
          <p:cNvPr id="9" name="Freeform 8">
            <a:extLst>
              <a:ext uri="{FF2B5EF4-FFF2-40B4-BE49-F238E27FC236}">
                <a16:creationId xmlns:a16="http://schemas.microsoft.com/office/drawing/2014/main" id="{A2E24E76-9D6F-EE0F-202D-C5C7D25F926A}"/>
              </a:ext>
            </a:extLst>
          </p:cNvPr>
          <p:cNvSpPr/>
          <p:nvPr/>
        </p:nvSpPr>
        <p:spPr>
          <a:xfrm>
            <a:off x="3613568" y="2205584"/>
            <a:ext cx="2174960" cy="1087480"/>
          </a:xfrm>
          <a:custGeom>
            <a:avLst/>
            <a:gdLst>
              <a:gd name="connsiteX0" fmla="*/ 0 w 2174960"/>
              <a:gd name="connsiteY0" fmla="*/ 108748 h 1087480"/>
              <a:gd name="connsiteX1" fmla="*/ 108748 w 2174960"/>
              <a:gd name="connsiteY1" fmla="*/ 0 h 1087480"/>
              <a:gd name="connsiteX2" fmla="*/ 2066212 w 2174960"/>
              <a:gd name="connsiteY2" fmla="*/ 0 h 1087480"/>
              <a:gd name="connsiteX3" fmla="*/ 2174960 w 2174960"/>
              <a:gd name="connsiteY3" fmla="*/ 108748 h 1087480"/>
              <a:gd name="connsiteX4" fmla="*/ 2174960 w 2174960"/>
              <a:gd name="connsiteY4" fmla="*/ 978732 h 1087480"/>
              <a:gd name="connsiteX5" fmla="*/ 2066212 w 2174960"/>
              <a:gd name="connsiteY5" fmla="*/ 1087480 h 1087480"/>
              <a:gd name="connsiteX6" fmla="*/ 108748 w 2174960"/>
              <a:gd name="connsiteY6" fmla="*/ 1087480 h 1087480"/>
              <a:gd name="connsiteX7" fmla="*/ 0 w 2174960"/>
              <a:gd name="connsiteY7" fmla="*/ 978732 h 1087480"/>
              <a:gd name="connsiteX8" fmla="*/ 0 w 2174960"/>
              <a:gd name="connsiteY8" fmla="*/ 108748 h 10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960" h="1087480">
                <a:moveTo>
                  <a:pt x="0" y="108748"/>
                </a:moveTo>
                <a:cubicBezTo>
                  <a:pt x="0" y="48688"/>
                  <a:pt x="48688" y="0"/>
                  <a:pt x="108748" y="0"/>
                </a:cubicBezTo>
                <a:lnTo>
                  <a:pt x="2066212" y="0"/>
                </a:lnTo>
                <a:cubicBezTo>
                  <a:pt x="2126272" y="0"/>
                  <a:pt x="2174960" y="48688"/>
                  <a:pt x="2174960" y="108748"/>
                </a:cubicBezTo>
                <a:lnTo>
                  <a:pt x="2174960" y="978732"/>
                </a:lnTo>
                <a:cubicBezTo>
                  <a:pt x="2174960" y="1038792"/>
                  <a:pt x="2126272" y="1087480"/>
                  <a:pt x="2066212" y="1087480"/>
                </a:cubicBezTo>
                <a:lnTo>
                  <a:pt x="108748" y="1087480"/>
                </a:lnTo>
                <a:cubicBezTo>
                  <a:pt x="48688" y="1087480"/>
                  <a:pt x="0" y="1038792"/>
                  <a:pt x="0" y="978732"/>
                </a:cubicBezTo>
                <a:lnTo>
                  <a:pt x="0" y="10874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716" tIns="73761" rIns="94716" bIns="73761" numCol="1" spcCol="1270" anchor="ctr" anchorCtr="0">
            <a:noAutofit/>
          </a:bodyPr>
          <a:lstStyle/>
          <a:p>
            <a:pPr marL="0" lvl="0" indent="0" algn="ctr" defTabSz="1466850">
              <a:lnSpc>
                <a:spcPct val="90000"/>
              </a:lnSpc>
              <a:spcBef>
                <a:spcPct val="0"/>
              </a:spcBef>
              <a:spcAft>
                <a:spcPct val="35000"/>
              </a:spcAft>
              <a:buNone/>
            </a:pPr>
            <a:r>
              <a:rPr lang="en-US" sz="3300" kern="1200" dirty="0"/>
              <a:t>RECOGNIZE</a:t>
            </a:r>
          </a:p>
        </p:txBody>
      </p:sp>
      <p:sp>
        <p:nvSpPr>
          <p:cNvPr id="10" name="Freeform 9">
            <a:extLst>
              <a:ext uri="{FF2B5EF4-FFF2-40B4-BE49-F238E27FC236}">
                <a16:creationId xmlns:a16="http://schemas.microsoft.com/office/drawing/2014/main" id="{E339F2D9-DF6B-0C7B-2A65-F3CF91BA53DA}"/>
              </a:ext>
              <a:ext uri="{C183D7F6-B498-43B3-948B-1728B52AA6E4}">
                <adec:decorative xmlns:adec="http://schemas.microsoft.com/office/drawing/2017/decorative" val="1"/>
              </a:ext>
            </a:extLst>
          </p:cNvPr>
          <p:cNvSpPr/>
          <p:nvPr/>
        </p:nvSpPr>
        <p:spPr>
          <a:xfrm>
            <a:off x="3831065" y="3293064"/>
            <a:ext cx="217496" cy="815610"/>
          </a:xfrm>
          <a:custGeom>
            <a:avLst/>
            <a:gdLst/>
            <a:ahLst/>
            <a:cxnLst/>
            <a:rect l="0" t="0" r="0" b="0"/>
            <a:pathLst>
              <a:path>
                <a:moveTo>
                  <a:pt x="0" y="0"/>
                </a:moveTo>
                <a:lnTo>
                  <a:pt x="0" y="815610"/>
                </a:lnTo>
                <a:lnTo>
                  <a:pt x="217496" y="81561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10">
            <a:extLst>
              <a:ext uri="{FF2B5EF4-FFF2-40B4-BE49-F238E27FC236}">
                <a16:creationId xmlns:a16="http://schemas.microsoft.com/office/drawing/2014/main" id="{FC5FE688-99D6-98C9-67ED-0C95D1816F7E}"/>
              </a:ext>
            </a:extLst>
          </p:cNvPr>
          <p:cNvSpPr/>
          <p:nvPr/>
        </p:nvSpPr>
        <p:spPr>
          <a:xfrm>
            <a:off x="4048561" y="3564934"/>
            <a:ext cx="1739968" cy="1087480"/>
          </a:xfrm>
          <a:custGeom>
            <a:avLst/>
            <a:gdLst>
              <a:gd name="connsiteX0" fmla="*/ 0 w 1739968"/>
              <a:gd name="connsiteY0" fmla="*/ 108748 h 1087480"/>
              <a:gd name="connsiteX1" fmla="*/ 108748 w 1739968"/>
              <a:gd name="connsiteY1" fmla="*/ 0 h 1087480"/>
              <a:gd name="connsiteX2" fmla="*/ 1631220 w 1739968"/>
              <a:gd name="connsiteY2" fmla="*/ 0 h 1087480"/>
              <a:gd name="connsiteX3" fmla="*/ 1739968 w 1739968"/>
              <a:gd name="connsiteY3" fmla="*/ 108748 h 1087480"/>
              <a:gd name="connsiteX4" fmla="*/ 1739968 w 1739968"/>
              <a:gd name="connsiteY4" fmla="*/ 978732 h 1087480"/>
              <a:gd name="connsiteX5" fmla="*/ 1631220 w 1739968"/>
              <a:gd name="connsiteY5" fmla="*/ 1087480 h 1087480"/>
              <a:gd name="connsiteX6" fmla="*/ 108748 w 1739968"/>
              <a:gd name="connsiteY6" fmla="*/ 1087480 h 1087480"/>
              <a:gd name="connsiteX7" fmla="*/ 0 w 1739968"/>
              <a:gd name="connsiteY7" fmla="*/ 978732 h 1087480"/>
              <a:gd name="connsiteX8" fmla="*/ 0 w 1739968"/>
              <a:gd name="connsiteY8" fmla="*/ 108748 h 10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968" h="1087480">
                <a:moveTo>
                  <a:pt x="0" y="108748"/>
                </a:moveTo>
                <a:cubicBezTo>
                  <a:pt x="0" y="48688"/>
                  <a:pt x="48688" y="0"/>
                  <a:pt x="108748" y="0"/>
                </a:cubicBezTo>
                <a:lnTo>
                  <a:pt x="1631220" y="0"/>
                </a:lnTo>
                <a:cubicBezTo>
                  <a:pt x="1691280" y="0"/>
                  <a:pt x="1739968" y="48688"/>
                  <a:pt x="1739968" y="108748"/>
                </a:cubicBezTo>
                <a:lnTo>
                  <a:pt x="1739968" y="978732"/>
                </a:lnTo>
                <a:cubicBezTo>
                  <a:pt x="1739968" y="1038792"/>
                  <a:pt x="1691280" y="1087480"/>
                  <a:pt x="1631220" y="1087480"/>
                </a:cubicBezTo>
                <a:lnTo>
                  <a:pt x="108748" y="1087480"/>
                </a:lnTo>
                <a:cubicBezTo>
                  <a:pt x="48688" y="1087480"/>
                  <a:pt x="0" y="1038792"/>
                  <a:pt x="0" y="978732"/>
                </a:cubicBezTo>
                <a:lnTo>
                  <a:pt x="0" y="108748"/>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331" tIns="52171" rIns="62331" bIns="52171" numCol="1" spcCol="1270" anchor="ctr" anchorCtr="0">
            <a:noAutofit/>
          </a:bodyPr>
          <a:lstStyle/>
          <a:p>
            <a:pPr marL="0" lvl="0" indent="0" algn="ctr" defTabSz="711200">
              <a:lnSpc>
                <a:spcPct val="90000"/>
              </a:lnSpc>
              <a:spcBef>
                <a:spcPct val="0"/>
              </a:spcBef>
              <a:spcAft>
                <a:spcPct val="35000"/>
              </a:spcAft>
              <a:buNone/>
            </a:pPr>
            <a:r>
              <a:rPr lang="en-US" sz="1600" kern="1200" dirty="0"/>
              <a:t>RECOGNIZE the signs of trauma in people served</a:t>
            </a:r>
          </a:p>
        </p:txBody>
      </p:sp>
      <p:sp>
        <p:nvSpPr>
          <p:cNvPr id="12" name="Freeform 11">
            <a:extLst>
              <a:ext uri="{FF2B5EF4-FFF2-40B4-BE49-F238E27FC236}">
                <a16:creationId xmlns:a16="http://schemas.microsoft.com/office/drawing/2014/main" id="{09B7C7E2-D742-CE87-3409-BB279606CE85}"/>
              </a:ext>
            </a:extLst>
          </p:cNvPr>
          <p:cNvSpPr/>
          <p:nvPr/>
        </p:nvSpPr>
        <p:spPr>
          <a:xfrm>
            <a:off x="6332269" y="2205584"/>
            <a:ext cx="2174960" cy="1087480"/>
          </a:xfrm>
          <a:custGeom>
            <a:avLst/>
            <a:gdLst>
              <a:gd name="connsiteX0" fmla="*/ 0 w 2174960"/>
              <a:gd name="connsiteY0" fmla="*/ 108748 h 1087480"/>
              <a:gd name="connsiteX1" fmla="*/ 108748 w 2174960"/>
              <a:gd name="connsiteY1" fmla="*/ 0 h 1087480"/>
              <a:gd name="connsiteX2" fmla="*/ 2066212 w 2174960"/>
              <a:gd name="connsiteY2" fmla="*/ 0 h 1087480"/>
              <a:gd name="connsiteX3" fmla="*/ 2174960 w 2174960"/>
              <a:gd name="connsiteY3" fmla="*/ 108748 h 1087480"/>
              <a:gd name="connsiteX4" fmla="*/ 2174960 w 2174960"/>
              <a:gd name="connsiteY4" fmla="*/ 978732 h 1087480"/>
              <a:gd name="connsiteX5" fmla="*/ 2066212 w 2174960"/>
              <a:gd name="connsiteY5" fmla="*/ 1087480 h 1087480"/>
              <a:gd name="connsiteX6" fmla="*/ 108748 w 2174960"/>
              <a:gd name="connsiteY6" fmla="*/ 1087480 h 1087480"/>
              <a:gd name="connsiteX7" fmla="*/ 0 w 2174960"/>
              <a:gd name="connsiteY7" fmla="*/ 978732 h 1087480"/>
              <a:gd name="connsiteX8" fmla="*/ 0 w 2174960"/>
              <a:gd name="connsiteY8" fmla="*/ 108748 h 10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960" h="1087480">
                <a:moveTo>
                  <a:pt x="0" y="108748"/>
                </a:moveTo>
                <a:cubicBezTo>
                  <a:pt x="0" y="48688"/>
                  <a:pt x="48688" y="0"/>
                  <a:pt x="108748" y="0"/>
                </a:cubicBezTo>
                <a:lnTo>
                  <a:pt x="2066212" y="0"/>
                </a:lnTo>
                <a:cubicBezTo>
                  <a:pt x="2126272" y="0"/>
                  <a:pt x="2174960" y="48688"/>
                  <a:pt x="2174960" y="108748"/>
                </a:cubicBezTo>
                <a:lnTo>
                  <a:pt x="2174960" y="978732"/>
                </a:lnTo>
                <a:cubicBezTo>
                  <a:pt x="2174960" y="1038792"/>
                  <a:pt x="2126272" y="1087480"/>
                  <a:pt x="2066212" y="1087480"/>
                </a:cubicBezTo>
                <a:lnTo>
                  <a:pt x="108748" y="1087480"/>
                </a:lnTo>
                <a:cubicBezTo>
                  <a:pt x="48688" y="1087480"/>
                  <a:pt x="0" y="1038792"/>
                  <a:pt x="0" y="978732"/>
                </a:cubicBezTo>
                <a:lnTo>
                  <a:pt x="0" y="10874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4716" tIns="73761" rIns="94716" bIns="73761"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Gill Sans Nova"/>
              </a:rPr>
              <a:t>RESPOND</a:t>
            </a:r>
            <a:endParaRPr lang="en-US" sz="3300" kern="1200" dirty="0"/>
          </a:p>
        </p:txBody>
      </p:sp>
      <p:sp>
        <p:nvSpPr>
          <p:cNvPr id="13" name="Freeform 12">
            <a:extLst>
              <a:ext uri="{FF2B5EF4-FFF2-40B4-BE49-F238E27FC236}">
                <a16:creationId xmlns:a16="http://schemas.microsoft.com/office/drawing/2014/main" id="{F4FAC189-E7FE-D352-2276-5C82B50086AD}"/>
              </a:ext>
              <a:ext uri="{C183D7F6-B498-43B3-948B-1728B52AA6E4}">
                <adec:decorative xmlns:adec="http://schemas.microsoft.com/office/drawing/2017/decorative" val="1"/>
              </a:ext>
            </a:extLst>
          </p:cNvPr>
          <p:cNvSpPr/>
          <p:nvPr/>
        </p:nvSpPr>
        <p:spPr>
          <a:xfrm>
            <a:off x="6549765" y="3293064"/>
            <a:ext cx="217496" cy="815610"/>
          </a:xfrm>
          <a:custGeom>
            <a:avLst/>
            <a:gdLst/>
            <a:ahLst/>
            <a:cxnLst/>
            <a:rect l="0" t="0" r="0" b="0"/>
            <a:pathLst>
              <a:path>
                <a:moveTo>
                  <a:pt x="0" y="0"/>
                </a:moveTo>
                <a:lnTo>
                  <a:pt x="0" y="815610"/>
                </a:lnTo>
                <a:lnTo>
                  <a:pt x="217496" y="81561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13">
            <a:extLst>
              <a:ext uri="{FF2B5EF4-FFF2-40B4-BE49-F238E27FC236}">
                <a16:creationId xmlns:a16="http://schemas.microsoft.com/office/drawing/2014/main" id="{A12797BA-DD81-60A6-E67B-86DA2B1CFE69}"/>
              </a:ext>
            </a:extLst>
          </p:cNvPr>
          <p:cNvSpPr/>
          <p:nvPr/>
        </p:nvSpPr>
        <p:spPr>
          <a:xfrm>
            <a:off x="6767261" y="3564934"/>
            <a:ext cx="1739968" cy="1087480"/>
          </a:xfrm>
          <a:custGeom>
            <a:avLst/>
            <a:gdLst>
              <a:gd name="connsiteX0" fmla="*/ 0 w 1739968"/>
              <a:gd name="connsiteY0" fmla="*/ 108748 h 1087480"/>
              <a:gd name="connsiteX1" fmla="*/ 108748 w 1739968"/>
              <a:gd name="connsiteY1" fmla="*/ 0 h 1087480"/>
              <a:gd name="connsiteX2" fmla="*/ 1631220 w 1739968"/>
              <a:gd name="connsiteY2" fmla="*/ 0 h 1087480"/>
              <a:gd name="connsiteX3" fmla="*/ 1739968 w 1739968"/>
              <a:gd name="connsiteY3" fmla="*/ 108748 h 1087480"/>
              <a:gd name="connsiteX4" fmla="*/ 1739968 w 1739968"/>
              <a:gd name="connsiteY4" fmla="*/ 978732 h 1087480"/>
              <a:gd name="connsiteX5" fmla="*/ 1631220 w 1739968"/>
              <a:gd name="connsiteY5" fmla="*/ 1087480 h 1087480"/>
              <a:gd name="connsiteX6" fmla="*/ 108748 w 1739968"/>
              <a:gd name="connsiteY6" fmla="*/ 1087480 h 1087480"/>
              <a:gd name="connsiteX7" fmla="*/ 0 w 1739968"/>
              <a:gd name="connsiteY7" fmla="*/ 978732 h 1087480"/>
              <a:gd name="connsiteX8" fmla="*/ 0 w 1739968"/>
              <a:gd name="connsiteY8" fmla="*/ 108748 h 10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968" h="1087480">
                <a:moveTo>
                  <a:pt x="0" y="108748"/>
                </a:moveTo>
                <a:cubicBezTo>
                  <a:pt x="0" y="48688"/>
                  <a:pt x="48688" y="0"/>
                  <a:pt x="108748" y="0"/>
                </a:cubicBezTo>
                <a:lnTo>
                  <a:pt x="1631220" y="0"/>
                </a:lnTo>
                <a:cubicBezTo>
                  <a:pt x="1691280" y="0"/>
                  <a:pt x="1739968" y="48688"/>
                  <a:pt x="1739968" y="108748"/>
                </a:cubicBezTo>
                <a:lnTo>
                  <a:pt x="1739968" y="978732"/>
                </a:lnTo>
                <a:cubicBezTo>
                  <a:pt x="1739968" y="1038792"/>
                  <a:pt x="1691280" y="1087480"/>
                  <a:pt x="1631220" y="1087480"/>
                </a:cubicBezTo>
                <a:lnTo>
                  <a:pt x="108748" y="1087480"/>
                </a:lnTo>
                <a:cubicBezTo>
                  <a:pt x="48688" y="1087480"/>
                  <a:pt x="0" y="1038792"/>
                  <a:pt x="0" y="978732"/>
                </a:cubicBezTo>
                <a:lnTo>
                  <a:pt x="0" y="108748"/>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331" tIns="52171" rIns="62331" bIns="52171" numCol="1" spcCol="1270" anchor="ctr" anchorCtr="0">
            <a:noAutofit/>
          </a:bodyPr>
          <a:lstStyle/>
          <a:p>
            <a:pPr marL="0" lvl="0" indent="0" algn="ctr" defTabSz="711200">
              <a:lnSpc>
                <a:spcPct val="90000"/>
              </a:lnSpc>
              <a:spcBef>
                <a:spcPct val="0"/>
              </a:spcBef>
              <a:spcAft>
                <a:spcPct val="35000"/>
              </a:spcAft>
              <a:buNone/>
            </a:pPr>
            <a:r>
              <a:rPr lang="en-US" sz="1600" kern="1200" dirty="0"/>
              <a:t>RESPOND by applying the practices of TIC</a:t>
            </a:r>
          </a:p>
        </p:txBody>
      </p:sp>
      <p:sp>
        <p:nvSpPr>
          <p:cNvPr id="15" name="Freeform 14">
            <a:extLst>
              <a:ext uri="{FF2B5EF4-FFF2-40B4-BE49-F238E27FC236}">
                <a16:creationId xmlns:a16="http://schemas.microsoft.com/office/drawing/2014/main" id="{42260555-EF21-E716-64F2-1F305A18EAFA}"/>
              </a:ext>
            </a:extLst>
          </p:cNvPr>
          <p:cNvSpPr/>
          <p:nvPr/>
        </p:nvSpPr>
        <p:spPr>
          <a:xfrm>
            <a:off x="9050970" y="2205584"/>
            <a:ext cx="2174960" cy="1087480"/>
          </a:xfrm>
          <a:custGeom>
            <a:avLst/>
            <a:gdLst>
              <a:gd name="connsiteX0" fmla="*/ 0 w 2174960"/>
              <a:gd name="connsiteY0" fmla="*/ 108748 h 1087480"/>
              <a:gd name="connsiteX1" fmla="*/ 108748 w 2174960"/>
              <a:gd name="connsiteY1" fmla="*/ 0 h 1087480"/>
              <a:gd name="connsiteX2" fmla="*/ 2066212 w 2174960"/>
              <a:gd name="connsiteY2" fmla="*/ 0 h 1087480"/>
              <a:gd name="connsiteX3" fmla="*/ 2174960 w 2174960"/>
              <a:gd name="connsiteY3" fmla="*/ 108748 h 1087480"/>
              <a:gd name="connsiteX4" fmla="*/ 2174960 w 2174960"/>
              <a:gd name="connsiteY4" fmla="*/ 978732 h 1087480"/>
              <a:gd name="connsiteX5" fmla="*/ 2066212 w 2174960"/>
              <a:gd name="connsiteY5" fmla="*/ 1087480 h 1087480"/>
              <a:gd name="connsiteX6" fmla="*/ 108748 w 2174960"/>
              <a:gd name="connsiteY6" fmla="*/ 1087480 h 1087480"/>
              <a:gd name="connsiteX7" fmla="*/ 0 w 2174960"/>
              <a:gd name="connsiteY7" fmla="*/ 978732 h 1087480"/>
              <a:gd name="connsiteX8" fmla="*/ 0 w 2174960"/>
              <a:gd name="connsiteY8" fmla="*/ 108748 h 10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4960" h="1087480">
                <a:moveTo>
                  <a:pt x="0" y="108748"/>
                </a:moveTo>
                <a:cubicBezTo>
                  <a:pt x="0" y="48688"/>
                  <a:pt x="48688" y="0"/>
                  <a:pt x="108748" y="0"/>
                </a:cubicBezTo>
                <a:lnTo>
                  <a:pt x="2066212" y="0"/>
                </a:lnTo>
                <a:cubicBezTo>
                  <a:pt x="2126272" y="0"/>
                  <a:pt x="2174960" y="48688"/>
                  <a:pt x="2174960" y="108748"/>
                </a:cubicBezTo>
                <a:lnTo>
                  <a:pt x="2174960" y="978732"/>
                </a:lnTo>
                <a:cubicBezTo>
                  <a:pt x="2174960" y="1038792"/>
                  <a:pt x="2126272" y="1087480"/>
                  <a:pt x="2066212" y="1087480"/>
                </a:cubicBezTo>
                <a:lnTo>
                  <a:pt x="108748" y="1087480"/>
                </a:lnTo>
                <a:cubicBezTo>
                  <a:pt x="48688" y="1087480"/>
                  <a:pt x="0" y="1038792"/>
                  <a:pt x="0" y="978732"/>
                </a:cubicBezTo>
                <a:lnTo>
                  <a:pt x="0" y="108748"/>
                </a:lnTo>
                <a:close/>
              </a:path>
            </a:pathLst>
          </a:custGeom>
          <a:solidFill>
            <a:schemeClr val="accent5">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4716" tIns="73761" rIns="94716" bIns="73761" numCol="1" spcCol="1270" anchor="ctr" anchorCtr="0">
            <a:noAutofit/>
          </a:bodyPr>
          <a:lstStyle/>
          <a:p>
            <a:pPr marL="0" lvl="0" indent="0" algn="ctr" defTabSz="1466850">
              <a:lnSpc>
                <a:spcPct val="90000"/>
              </a:lnSpc>
              <a:spcBef>
                <a:spcPct val="0"/>
              </a:spcBef>
              <a:spcAft>
                <a:spcPct val="35000"/>
              </a:spcAft>
              <a:buNone/>
            </a:pPr>
            <a:r>
              <a:rPr lang="en-US" sz="3300" kern="1200" dirty="0"/>
              <a:t>RESIST</a:t>
            </a:r>
          </a:p>
        </p:txBody>
      </p:sp>
      <p:sp>
        <p:nvSpPr>
          <p:cNvPr id="16" name="Freeform 15">
            <a:extLst>
              <a:ext uri="{FF2B5EF4-FFF2-40B4-BE49-F238E27FC236}">
                <a16:creationId xmlns:a16="http://schemas.microsoft.com/office/drawing/2014/main" id="{A86452C7-0AFC-7D6D-9DCE-B3A4DA736D21}"/>
              </a:ext>
              <a:ext uri="{C183D7F6-B498-43B3-948B-1728B52AA6E4}">
                <adec:decorative xmlns:adec="http://schemas.microsoft.com/office/drawing/2017/decorative" val="1"/>
              </a:ext>
            </a:extLst>
          </p:cNvPr>
          <p:cNvSpPr/>
          <p:nvPr/>
        </p:nvSpPr>
        <p:spPr>
          <a:xfrm>
            <a:off x="9268466" y="3293064"/>
            <a:ext cx="217496" cy="815610"/>
          </a:xfrm>
          <a:custGeom>
            <a:avLst/>
            <a:gdLst/>
            <a:ahLst/>
            <a:cxnLst/>
            <a:rect l="0" t="0" r="0" b="0"/>
            <a:pathLst>
              <a:path>
                <a:moveTo>
                  <a:pt x="0" y="0"/>
                </a:moveTo>
                <a:lnTo>
                  <a:pt x="0" y="815610"/>
                </a:lnTo>
                <a:lnTo>
                  <a:pt x="217496" y="81561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16">
            <a:extLst>
              <a:ext uri="{FF2B5EF4-FFF2-40B4-BE49-F238E27FC236}">
                <a16:creationId xmlns:a16="http://schemas.microsoft.com/office/drawing/2014/main" id="{5946FB27-D52F-7EA8-6671-066361AA383A}"/>
              </a:ext>
            </a:extLst>
          </p:cNvPr>
          <p:cNvSpPr/>
          <p:nvPr/>
        </p:nvSpPr>
        <p:spPr>
          <a:xfrm>
            <a:off x="9485962" y="3564934"/>
            <a:ext cx="1739968" cy="1087480"/>
          </a:xfrm>
          <a:custGeom>
            <a:avLst/>
            <a:gdLst>
              <a:gd name="connsiteX0" fmla="*/ 0 w 1739968"/>
              <a:gd name="connsiteY0" fmla="*/ 108748 h 1087480"/>
              <a:gd name="connsiteX1" fmla="*/ 108748 w 1739968"/>
              <a:gd name="connsiteY1" fmla="*/ 0 h 1087480"/>
              <a:gd name="connsiteX2" fmla="*/ 1631220 w 1739968"/>
              <a:gd name="connsiteY2" fmla="*/ 0 h 1087480"/>
              <a:gd name="connsiteX3" fmla="*/ 1739968 w 1739968"/>
              <a:gd name="connsiteY3" fmla="*/ 108748 h 1087480"/>
              <a:gd name="connsiteX4" fmla="*/ 1739968 w 1739968"/>
              <a:gd name="connsiteY4" fmla="*/ 978732 h 1087480"/>
              <a:gd name="connsiteX5" fmla="*/ 1631220 w 1739968"/>
              <a:gd name="connsiteY5" fmla="*/ 1087480 h 1087480"/>
              <a:gd name="connsiteX6" fmla="*/ 108748 w 1739968"/>
              <a:gd name="connsiteY6" fmla="*/ 1087480 h 1087480"/>
              <a:gd name="connsiteX7" fmla="*/ 0 w 1739968"/>
              <a:gd name="connsiteY7" fmla="*/ 978732 h 1087480"/>
              <a:gd name="connsiteX8" fmla="*/ 0 w 1739968"/>
              <a:gd name="connsiteY8" fmla="*/ 108748 h 10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968" h="1087480">
                <a:moveTo>
                  <a:pt x="0" y="108748"/>
                </a:moveTo>
                <a:cubicBezTo>
                  <a:pt x="0" y="48688"/>
                  <a:pt x="48688" y="0"/>
                  <a:pt x="108748" y="0"/>
                </a:cubicBezTo>
                <a:lnTo>
                  <a:pt x="1631220" y="0"/>
                </a:lnTo>
                <a:cubicBezTo>
                  <a:pt x="1691280" y="0"/>
                  <a:pt x="1739968" y="48688"/>
                  <a:pt x="1739968" y="108748"/>
                </a:cubicBezTo>
                <a:lnTo>
                  <a:pt x="1739968" y="978732"/>
                </a:lnTo>
                <a:cubicBezTo>
                  <a:pt x="1739968" y="1038792"/>
                  <a:pt x="1691280" y="1087480"/>
                  <a:pt x="1631220" y="1087480"/>
                </a:cubicBezTo>
                <a:lnTo>
                  <a:pt x="108748" y="1087480"/>
                </a:lnTo>
                <a:cubicBezTo>
                  <a:pt x="48688" y="1087480"/>
                  <a:pt x="0" y="1038792"/>
                  <a:pt x="0" y="978732"/>
                </a:cubicBezTo>
                <a:lnTo>
                  <a:pt x="0" y="108748"/>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331" tIns="52171" rIns="62331" bIns="52171" numCol="1" spcCol="1270" anchor="ctr" anchorCtr="0">
            <a:noAutofit/>
          </a:bodyPr>
          <a:lstStyle/>
          <a:p>
            <a:pPr marL="0" lvl="0" indent="0" algn="ctr" defTabSz="711200">
              <a:lnSpc>
                <a:spcPct val="90000"/>
              </a:lnSpc>
              <a:spcBef>
                <a:spcPct val="0"/>
              </a:spcBef>
              <a:spcAft>
                <a:spcPct val="35000"/>
              </a:spcAft>
              <a:buNone/>
            </a:pPr>
            <a:r>
              <a:rPr lang="en-US" sz="1600" kern="1200" dirty="0"/>
              <a:t>RESIST RE-TRAUMATIZATION; avoid making things worse</a:t>
            </a:r>
          </a:p>
        </p:txBody>
      </p:sp>
      <p:sp>
        <p:nvSpPr>
          <p:cNvPr id="3" name="TextBox 2">
            <a:extLst>
              <a:ext uri="{FF2B5EF4-FFF2-40B4-BE49-F238E27FC236}">
                <a16:creationId xmlns:a16="http://schemas.microsoft.com/office/drawing/2014/main" id="{866B35C7-6B2E-8CDC-F9D0-35ADDFCCFCFA}"/>
              </a:ext>
            </a:extLst>
          </p:cNvPr>
          <p:cNvSpPr txBox="1"/>
          <p:nvPr/>
        </p:nvSpPr>
        <p:spPr>
          <a:xfrm>
            <a:off x="3407365" y="5439978"/>
            <a:ext cx="5306068" cy="461665"/>
          </a:xfrm>
          <a:prstGeom prst="rect">
            <a:avLst/>
          </a:prstGeom>
          <a:noFill/>
        </p:spPr>
        <p:txBody>
          <a:bodyPr wrap="none" rtlCol="0">
            <a:spAutoFit/>
          </a:bodyPr>
          <a:lstStyle/>
          <a:p>
            <a:r>
              <a:rPr lang="en-US" sz="2400" dirty="0"/>
              <a:t>Different from trauma-specific treatment</a:t>
            </a:r>
          </a:p>
        </p:txBody>
      </p:sp>
    </p:spTree>
    <p:extLst>
      <p:ext uri="{BB962C8B-B14F-4D97-AF65-F5344CB8AC3E}">
        <p14:creationId xmlns:p14="http://schemas.microsoft.com/office/powerpoint/2010/main" val="2518792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D316FC-8938-6B10-1477-EC0688EF65C0}"/>
              </a:ext>
            </a:extLst>
          </p:cNvPr>
          <p:cNvSpPr>
            <a:spLocks noGrp="1"/>
          </p:cNvSpPr>
          <p:nvPr>
            <p:ph type="title" idx="4294967295"/>
          </p:nvPr>
        </p:nvSpPr>
        <p:spPr>
          <a:xfrm>
            <a:off x="1066798" y="416383"/>
            <a:ext cx="10058400" cy="736127"/>
          </a:xfrm>
        </p:spPr>
        <p:txBody>
          <a:bodyPr>
            <a:normAutofit/>
          </a:bodyPr>
          <a:lstStyle/>
          <a:p>
            <a:r>
              <a:rPr lang="en-US" sz="4400" dirty="0"/>
              <a:t>Trauma-Informed Care</a:t>
            </a:r>
          </a:p>
        </p:txBody>
      </p:sp>
      <p:sp>
        <p:nvSpPr>
          <p:cNvPr id="3" name="Flowchart: Connector 2">
            <a:extLst>
              <a:ext uri="{FF2B5EF4-FFF2-40B4-BE49-F238E27FC236}">
                <a16:creationId xmlns:a16="http://schemas.microsoft.com/office/drawing/2014/main" id="{2A68D14E-7B8B-F875-EB83-7090205030BE}"/>
              </a:ext>
            </a:extLst>
          </p:cNvPr>
          <p:cNvSpPr/>
          <p:nvPr/>
        </p:nvSpPr>
        <p:spPr>
          <a:xfrm>
            <a:off x="3621256" y="1394690"/>
            <a:ext cx="4949485" cy="4876800"/>
          </a:xfrm>
          <a:prstGeom prst="flowChartConnector">
            <a:avLst/>
          </a:prstGeom>
          <a:gradFill flip="none" rotWithShape="1">
            <a:gsLst>
              <a:gs pos="3400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rPr>
              <a:t>Trauma-Informed</a:t>
            </a:r>
            <a:r>
              <a:rPr lang="en-US" sz="2000" dirty="0">
                <a:solidFill>
                  <a:schemeClr val="tx1"/>
                </a:solidFill>
                <a:effectLst>
                  <a:outerShdw blurRad="38100" dist="38100" dir="2700000" algn="tl">
                    <a:srgbClr val="000000">
                      <a:alpha val="43137"/>
                    </a:srgbClr>
                  </a:outerShdw>
                </a:effectLst>
              </a:rPr>
              <a:t> </a:t>
            </a:r>
          </a:p>
          <a:p>
            <a:pPr algn="ctr"/>
            <a:r>
              <a:rPr lang="en-US" sz="2000" b="1" dirty="0">
                <a:solidFill>
                  <a:schemeClr val="tx1"/>
                </a:solidFill>
                <a:effectLst>
                  <a:outerShdw blurRad="38100" dist="38100" dir="2700000" algn="tl">
                    <a:srgbClr val="000000">
                      <a:alpha val="43137"/>
                    </a:srgbClr>
                  </a:outerShdw>
                </a:effectLst>
              </a:rPr>
              <a:t>Care</a:t>
            </a:r>
          </a:p>
        </p:txBody>
      </p:sp>
      <p:sp>
        <p:nvSpPr>
          <p:cNvPr id="6" name="Freeform 5">
            <a:extLst>
              <a:ext uri="{FF2B5EF4-FFF2-40B4-BE49-F238E27FC236}">
                <a16:creationId xmlns:a16="http://schemas.microsoft.com/office/drawing/2014/main" id="{F2642621-FAC6-C8A1-FE34-CDEC28F82AC9}"/>
              </a:ext>
            </a:extLst>
          </p:cNvPr>
          <p:cNvSpPr/>
          <p:nvPr/>
        </p:nvSpPr>
        <p:spPr>
          <a:xfrm>
            <a:off x="5433257" y="1473369"/>
            <a:ext cx="1325484" cy="1325484"/>
          </a:xfrm>
          <a:custGeom>
            <a:avLst/>
            <a:gdLst>
              <a:gd name="connsiteX0" fmla="*/ 0 w 1325484"/>
              <a:gd name="connsiteY0" fmla="*/ 662742 h 1325484"/>
              <a:gd name="connsiteX1" fmla="*/ 662742 w 1325484"/>
              <a:gd name="connsiteY1" fmla="*/ 0 h 1325484"/>
              <a:gd name="connsiteX2" fmla="*/ 1325484 w 1325484"/>
              <a:gd name="connsiteY2" fmla="*/ 662742 h 1325484"/>
              <a:gd name="connsiteX3" fmla="*/ 662742 w 1325484"/>
              <a:gd name="connsiteY3" fmla="*/ 1325484 h 1325484"/>
              <a:gd name="connsiteX4" fmla="*/ 0 w 1325484"/>
              <a:gd name="connsiteY4" fmla="*/ 662742 h 132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84" h="1325484">
                <a:moveTo>
                  <a:pt x="0" y="662742"/>
                </a:moveTo>
                <a:cubicBezTo>
                  <a:pt x="0" y="296720"/>
                  <a:pt x="296720" y="0"/>
                  <a:pt x="662742" y="0"/>
                </a:cubicBezTo>
                <a:cubicBezTo>
                  <a:pt x="1028764" y="0"/>
                  <a:pt x="1325484" y="296720"/>
                  <a:pt x="1325484" y="662742"/>
                </a:cubicBezTo>
                <a:cubicBezTo>
                  <a:pt x="1325484" y="1028764"/>
                  <a:pt x="1028764" y="1325484"/>
                  <a:pt x="662742" y="1325484"/>
                </a:cubicBezTo>
                <a:cubicBezTo>
                  <a:pt x="296720" y="1325484"/>
                  <a:pt x="0" y="1028764"/>
                  <a:pt x="0" y="66274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13163" tIns="213163" rIns="213163" bIns="213163" numCol="1" spcCol="1270" anchor="ctr" anchorCtr="0">
            <a:noAutofit/>
          </a:bodyPr>
          <a:lstStyle/>
          <a:p>
            <a:pPr marL="0" lvl="0" indent="0" algn="ctr" defTabSz="666750">
              <a:lnSpc>
                <a:spcPct val="90000"/>
              </a:lnSpc>
              <a:spcBef>
                <a:spcPct val="0"/>
              </a:spcBef>
              <a:spcAft>
                <a:spcPct val="35000"/>
              </a:spcAft>
              <a:buNone/>
            </a:pPr>
            <a:r>
              <a:rPr lang="en-US" sz="1500" kern="1200"/>
              <a:t>Safety</a:t>
            </a:r>
          </a:p>
        </p:txBody>
      </p:sp>
      <p:sp>
        <p:nvSpPr>
          <p:cNvPr id="7" name="Freeform 6">
            <a:extLst>
              <a:ext uri="{FF2B5EF4-FFF2-40B4-BE49-F238E27FC236}">
                <a16:creationId xmlns:a16="http://schemas.microsoft.com/office/drawing/2014/main" id="{D01B9864-48FC-CD35-18C6-093D007A08DB}"/>
              </a:ext>
              <a:ext uri="{C183D7F6-B498-43B3-948B-1728B52AA6E4}">
                <adec:decorative xmlns:adec="http://schemas.microsoft.com/office/drawing/2017/decorative" val="1"/>
              </a:ext>
            </a:extLst>
          </p:cNvPr>
          <p:cNvSpPr/>
          <p:nvPr/>
        </p:nvSpPr>
        <p:spPr>
          <a:xfrm rot="2160000">
            <a:off x="6716869" y="2491555"/>
            <a:ext cx="352437" cy="447351"/>
          </a:xfrm>
          <a:custGeom>
            <a:avLst/>
            <a:gdLst>
              <a:gd name="connsiteX0" fmla="*/ 0 w 352437"/>
              <a:gd name="connsiteY0" fmla="*/ 89470 h 447351"/>
              <a:gd name="connsiteX1" fmla="*/ 176219 w 352437"/>
              <a:gd name="connsiteY1" fmla="*/ 89470 h 447351"/>
              <a:gd name="connsiteX2" fmla="*/ 176219 w 352437"/>
              <a:gd name="connsiteY2" fmla="*/ 0 h 447351"/>
              <a:gd name="connsiteX3" fmla="*/ 352437 w 352437"/>
              <a:gd name="connsiteY3" fmla="*/ 223676 h 447351"/>
              <a:gd name="connsiteX4" fmla="*/ 176219 w 352437"/>
              <a:gd name="connsiteY4" fmla="*/ 447351 h 447351"/>
              <a:gd name="connsiteX5" fmla="*/ 176219 w 352437"/>
              <a:gd name="connsiteY5" fmla="*/ 357881 h 447351"/>
              <a:gd name="connsiteX6" fmla="*/ 0 w 352437"/>
              <a:gd name="connsiteY6" fmla="*/ 357881 h 447351"/>
              <a:gd name="connsiteX7" fmla="*/ 0 w 352437"/>
              <a:gd name="connsiteY7" fmla="*/ 89470 h 4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37" h="447351">
                <a:moveTo>
                  <a:pt x="0" y="89470"/>
                </a:moveTo>
                <a:lnTo>
                  <a:pt x="176219" y="89470"/>
                </a:lnTo>
                <a:lnTo>
                  <a:pt x="176219" y="0"/>
                </a:lnTo>
                <a:lnTo>
                  <a:pt x="352437" y="223676"/>
                </a:lnTo>
                <a:lnTo>
                  <a:pt x="176219" y="447351"/>
                </a:lnTo>
                <a:lnTo>
                  <a:pt x="176219" y="357881"/>
                </a:lnTo>
                <a:lnTo>
                  <a:pt x="0" y="357881"/>
                </a:lnTo>
                <a:lnTo>
                  <a:pt x="0" y="89470"/>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89469" rIns="105731" bIns="8947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8" name="Freeform 7">
            <a:extLst>
              <a:ext uri="{FF2B5EF4-FFF2-40B4-BE49-F238E27FC236}">
                <a16:creationId xmlns:a16="http://schemas.microsoft.com/office/drawing/2014/main" id="{91D5EE9F-52B4-F73F-7350-499F2D804F94}"/>
              </a:ext>
            </a:extLst>
          </p:cNvPr>
          <p:cNvSpPr/>
          <p:nvPr/>
        </p:nvSpPr>
        <p:spPr>
          <a:xfrm>
            <a:off x="7043573" y="2643333"/>
            <a:ext cx="1325484" cy="1325484"/>
          </a:xfrm>
          <a:custGeom>
            <a:avLst/>
            <a:gdLst>
              <a:gd name="connsiteX0" fmla="*/ 0 w 1325484"/>
              <a:gd name="connsiteY0" fmla="*/ 662742 h 1325484"/>
              <a:gd name="connsiteX1" fmla="*/ 662742 w 1325484"/>
              <a:gd name="connsiteY1" fmla="*/ 0 h 1325484"/>
              <a:gd name="connsiteX2" fmla="*/ 1325484 w 1325484"/>
              <a:gd name="connsiteY2" fmla="*/ 662742 h 1325484"/>
              <a:gd name="connsiteX3" fmla="*/ 662742 w 1325484"/>
              <a:gd name="connsiteY3" fmla="*/ 1325484 h 1325484"/>
              <a:gd name="connsiteX4" fmla="*/ 0 w 1325484"/>
              <a:gd name="connsiteY4" fmla="*/ 662742 h 132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84" h="1325484">
                <a:moveTo>
                  <a:pt x="0" y="662742"/>
                </a:moveTo>
                <a:cubicBezTo>
                  <a:pt x="0" y="296720"/>
                  <a:pt x="296720" y="0"/>
                  <a:pt x="662742" y="0"/>
                </a:cubicBezTo>
                <a:cubicBezTo>
                  <a:pt x="1028764" y="0"/>
                  <a:pt x="1325484" y="296720"/>
                  <a:pt x="1325484" y="662742"/>
                </a:cubicBezTo>
                <a:cubicBezTo>
                  <a:pt x="1325484" y="1028764"/>
                  <a:pt x="1028764" y="1325484"/>
                  <a:pt x="662742" y="1325484"/>
                </a:cubicBezTo>
                <a:cubicBezTo>
                  <a:pt x="296720" y="1325484"/>
                  <a:pt x="0" y="1028764"/>
                  <a:pt x="0" y="66274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3163" tIns="213163" rIns="213163" bIns="213163" numCol="1" spcCol="1270" anchor="ctr" anchorCtr="0">
            <a:noAutofit/>
          </a:bodyPr>
          <a:lstStyle/>
          <a:p>
            <a:pPr marL="0" lvl="0" indent="0" algn="ctr" defTabSz="666750">
              <a:lnSpc>
                <a:spcPct val="90000"/>
              </a:lnSpc>
              <a:spcBef>
                <a:spcPct val="0"/>
              </a:spcBef>
              <a:spcAft>
                <a:spcPct val="35000"/>
              </a:spcAft>
              <a:buNone/>
            </a:pPr>
            <a:r>
              <a:rPr lang="en-US" sz="1500" kern="1200"/>
              <a:t>Trust</a:t>
            </a:r>
          </a:p>
        </p:txBody>
      </p:sp>
      <p:sp>
        <p:nvSpPr>
          <p:cNvPr id="9" name="Freeform 8">
            <a:extLst>
              <a:ext uri="{FF2B5EF4-FFF2-40B4-BE49-F238E27FC236}">
                <a16:creationId xmlns:a16="http://schemas.microsoft.com/office/drawing/2014/main" id="{77D97B46-F85C-598E-DBAE-8A89041E4A30}"/>
              </a:ext>
              <a:ext uri="{C183D7F6-B498-43B3-948B-1728B52AA6E4}">
                <adec:decorative xmlns:adec="http://schemas.microsoft.com/office/drawing/2017/decorative" val="1"/>
              </a:ext>
            </a:extLst>
          </p:cNvPr>
          <p:cNvSpPr/>
          <p:nvPr/>
        </p:nvSpPr>
        <p:spPr>
          <a:xfrm rot="17280000">
            <a:off x="7225636" y="4019432"/>
            <a:ext cx="352437" cy="447352"/>
          </a:xfrm>
          <a:custGeom>
            <a:avLst/>
            <a:gdLst>
              <a:gd name="connsiteX0" fmla="*/ 0 w 352437"/>
              <a:gd name="connsiteY0" fmla="*/ 89470 h 447351"/>
              <a:gd name="connsiteX1" fmla="*/ 176219 w 352437"/>
              <a:gd name="connsiteY1" fmla="*/ 89470 h 447351"/>
              <a:gd name="connsiteX2" fmla="*/ 176219 w 352437"/>
              <a:gd name="connsiteY2" fmla="*/ 0 h 447351"/>
              <a:gd name="connsiteX3" fmla="*/ 352437 w 352437"/>
              <a:gd name="connsiteY3" fmla="*/ 223676 h 447351"/>
              <a:gd name="connsiteX4" fmla="*/ 176219 w 352437"/>
              <a:gd name="connsiteY4" fmla="*/ 447351 h 447351"/>
              <a:gd name="connsiteX5" fmla="*/ 176219 w 352437"/>
              <a:gd name="connsiteY5" fmla="*/ 357881 h 447351"/>
              <a:gd name="connsiteX6" fmla="*/ 0 w 352437"/>
              <a:gd name="connsiteY6" fmla="*/ 357881 h 447351"/>
              <a:gd name="connsiteX7" fmla="*/ 0 w 352437"/>
              <a:gd name="connsiteY7" fmla="*/ 89470 h 4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37" h="447351">
                <a:moveTo>
                  <a:pt x="352437" y="357881"/>
                </a:moveTo>
                <a:lnTo>
                  <a:pt x="176218" y="357881"/>
                </a:lnTo>
                <a:lnTo>
                  <a:pt x="176218" y="447351"/>
                </a:lnTo>
                <a:lnTo>
                  <a:pt x="0" y="223675"/>
                </a:lnTo>
                <a:lnTo>
                  <a:pt x="176218" y="0"/>
                </a:lnTo>
                <a:lnTo>
                  <a:pt x="176218" y="89470"/>
                </a:lnTo>
                <a:lnTo>
                  <a:pt x="352437" y="89470"/>
                </a:lnTo>
                <a:lnTo>
                  <a:pt x="352437" y="35788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5730" tIns="89471" rIns="0" bIns="89469"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10" name="Freeform 9">
            <a:extLst>
              <a:ext uri="{FF2B5EF4-FFF2-40B4-BE49-F238E27FC236}">
                <a16:creationId xmlns:a16="http://schemas.microsoft.com/office/drawing/2014/main" id="{7FE7A3C5-061E-C458-9675-5631C23169D2}"/>
              </a:ext>
            </a:extLst>
          </p:cNvPr>
          <p:cNvSpPr/>
          <p:nvPr/>
        </p:nvSpPr>
        <p:spPr>
          <a:xfrm>
            <a:off x="6428487" y="4536373"/>
            <a:ext cx="1325484" cy="1325484"/>
          </a:xfrm>
          <a:custGeom>
            <a:avLst/>
            <a:gdLst>
              <a:gd name="connsiteX0" fmla="*/ 0 w 1325484"/>
              <a:gd name="connsiteY0" fmla="*/ 662742 h 1325484"/>
              <a:gd name="connsiteX1" fmla="*/ 662742 w 1325484"/>
              <a:gd name="connsiteY1" fmla="*/ 0 h 1325484"/>
              <a:gd name="connsiteX2" fmla="*/ 1325484 w 1325484"/>
              <a:gd name="connsiteY2" fmla="*/ 662742 h 1325484"/>
              <a:gd name="connsiteX3" fmla="*/ 662742 w 1325484"/>
              <a:gd name="connsiteY3" fmla="*/ 1325484 h 1325484"/>
              <a:gd name="connsiteX4" fmla="*/ 0 w 1325484"/>
              <a:gd name="connsiteY4" fmla="*/ 662742 h 132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84" h="1325484">
                <a:moveTo>
                  <a:pt x="0" y="662742"/>
                </a:moveTo>
                <a:cubicBezTo>
                  <a:pt x="0" y="296720"/>
                  <a:pt x="296720" y="0"/>
                  <a:pt x="662742" y="0"/>
                </a:cubicBezTo>
                <a:cubicBezTo>
                  <a:pt x="1028764" y="0"/>
                  <a:pt x="1325484" y="296720"/>
                  <a:pt x="1325484" y="662742"/>
                </a:cubicBezTo>
                <a:cubicBezTo>
                  <a:pt x="1325484" y="1028764"/>
                  <a:pt x="1028764" y="1325484"/>
                  <a:pt x="662742" y="1325484"/>
                </a:cubicBezTo>
                <a:cubicBezTo>
                  <a:pt x="296720" y="1325484"/>
                  <a:pt x="0" y="1028764"/>
                  <a:pt x="0" y="662742"/>
                </a:cubicBezTo>
                <a:close/>
              </a:path>
            </a:pathLst>
          </a:custGeom>
          <a:solidFill>
            <a:schemeClr val="accent5">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13163" tIns="213163" rIns="213163" bIns="213163" numCol="1" spcCol="1270" anchor="ctr" anchorCtr="0">
            <a:noAutofit/>
          </a:bodyPr>
          <a:lstStyle/>
          <a:p>
            <a:pPr marL="0" lvl="0" indent="0" algn="ctr" defTabSz="666750">
              <a:lnSpc>
                <a:spcPct val="90000"/>
              </a:lnSpc>
              <a:spcBef>
                <a:spcPct val="0"/>
              </a:spcBef>
              <a:spcAft>
                <a:spcPct val="35000"/>
              </a:spcAft>
              <a:buNone/>
            </a:pPr>
            <a:r>
              <a:rPr lang="en-US" sz="1500" kern="1200"/>
              <a:t>Choice</a:t>
            </a:r>
          </a:p>
        </p:txBody>
      </p:sp>
      <p:sp>
        <p:nvSpPr>
          <p:cNvPr id="11" name="Freeform 10">
            <a:extLst>
              <a:ext uri="{FF2B5EF4-FFF2-40B4-BE49-F238E27FC236}">
                <a16:creationId xmlns:a16="http://schemas.microsoft.com/office/drawing/2014/main" id="{40A5BF7A-8605-B29A-FD86-227670F75509}"/>
              </a:ext>
              <a:ext uri="{C183D7F6-B498-43B3-948B-1728B52AA6E4}">
                <adec:decorative xmlns:adec="http://schemas.microsoft.com/office/drawing/2017/decorative" val="1"/>
              </a:ext>
            </a:extLst>
          </p:cNvPr>
          <p:cNvSpPr/>
          <p:nvPr/>
        </p:nvSpPr>
        <p:spPr>
          <a:xfrm>
            <a:off x="5929755" y="4975439"/>
            <a:ext cx="352438" cy="447352"/>
          </a:xfrm>
          <a:custGeom>
            <a:avLst/>
            <a:gdLst>
              <a:gd name="connsiteX0" fmla="*/ 0 w 352437"/>
              <a:gd name="connsiteY0" fmla="*/ 89470 h 447351"/>
              <a:gd name="connsiteX1" fmla="*/ 176219 w 352437"/>
              <a:gd name="connsiteY1" fmla="*/ 89470 h 447351"/>
              <a:gd name="connsiteX2" fmla="*/ 176219 w 352437"/>
              <a:gd name="connsiteY2" fmla="*/ 0 h 447351"/>
              <a:gd name="connsiteX3" fmla="*/ 352437 w 352437"/>
              <a:gd name="connsiteY3" fmla="*/ 223676 h 447351"/>
              <a:gd name="connsiteX4" fmla="*/ 176219 w 352437"/>
              <a:gd name="connsiteY4" fmla="*/ 447351 h 447351"/>
              <a:gd name="connsiteX5" fmla="*/ 176219 w 352437"/>
              <a:gd name="connsiteY5" fmla="*/ 357881 h 447351"/>
              <a:gd name="connsiteX6" fmla="*/ 0 w 352437"/>
              <a:gd name="connsiteY6" fmla="*/ 357881 h 447351"/>
              <a:gd name="connsiteX7" fmla="*/ 0 w 352437"/>
              <a:gd name="connsiteY7" fmla="*/ 89470 h 4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37" h="447351">
                <a:moveTo>
                  <a:pt x="352437" y="357881"/>
                </a:moveTo>
                <a:lnTo>
                  <a:pt x="176218" y="357881"/>
                </a:lnTo>
                <a:lnTo>
                  <a:pt x="176218" y="447351"/>
                </a:lnTo>
                <a:lnTo>
                  <a:pt x="0" y="223675"/>
                </a:lnTo>
                <a:lnTo>
                  <a:pt x="176218" y="0"/>
                </a:lnTo>
                <a:lnTo>
                  <a:pt x="176218" y="89470"/>
                </a:lnTo>
                <a:lnTo>
                  <a:pt x="352437" y="89470"/>
                </a:lnTo>
                <a:lnTo>
                  <a:pt x="352437" y="35788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5731" tIns="89471" rIns="1" bIns="8947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12" name="Freeform 11">
            <a:extLst>
              <a:ext uri="{FF2B5EF4-FFF2-40B4-BE49-F238E27FC236}">
                <a16:creationId xmlns:a16="http://schemas.microsoft.com/office/drawing/2014/main" id="{1C9C6966-944C-0904-F435-CD0E789DF62B}"/>
              </a:ext>
            </a:extLst>
          </p:cNvPr>
          <p:cNvSpPr/>
          <p:nvPr/>
        </p:nvSpPr>
        <p:spPr>
          <a:xfrm>
            <a:off x="4438026" y="4536373"/>
            <a:ext cx="1325484" cy="1325484"/>
          </a:xfrm>
          <a:custGeom>
            <a:avLst/>
            <a:gdLst>
              <a:gd name="connsiteX0" fmla="*/ 0 w 1325484"/>
              <a:gd name="connsiteY0" fmla="*/ 662742 h 1325484"/>
              <a:gd name="connsiteX1" fmla="*/ 662742 w 1325484"/>
              <a:gd name="connsiteY1" fmla="*/ 0 h 1325484"/>
              <a:gd name="connsiteX2" fmla="*/ 1325484 w 1325484"/>
              <a:gd name="connsiteY2" fmla="*/ 662742 h 1325484"/>
              <a:gd name="connsiteX3" fmla="*/ 662742 w 1325484"/>
              <a:gd name="connsiteY3" fmla="*/ 1325484 h 1325484"/>
              <a:gd name="connsiteX4" fmla="*/ 0 w 1325484"/>
              <a:gd name="connsiteY4" fmla="*/ 662742 h 132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84" h="1325484">
                <a:moveTo>
                  <a:pt x="0" y="662742"/>
                </a:moveTo>
                <a:cubicBezTo>
                  <a:pt x="0" y="296720"/>
                  <a:pt x="296720" y="0"/>
                  <a:pt x="662742" y="0"/>
                </a:cubicBezTo>
                <a:cubicBezTo>
                  <a:pt x="1028764" y="0"/>
                  <a:pt x="1325484" y="296720"/>
                  <a:pt x="1325484" y="662742"/>
                </a:cubicBezTo>
                <a:cubicBezTo>
                  <a:pt x="1325484" y="1028764"/>
                  <a:pt x="1028764" y="1325484"/>
                  <a:pt x="662742" y="1325484"/>
                </a:cubicBezTo>
                <a:cubicBezTo>
                  <a:pt x="296720" y="1325484"/>
                  <a:pt x="0" y="1028764"/>
                  <a:pt x="0" y="662742"/>
                </a:cubicBezTo>
                <a:close/>
              </a:path>
            </a:pathLst>
          </a:custGeom>
          <a:solidFill>
            <a:schemeClr val="accent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13163" tIns="213163" rIns="213163" bIns="213163" numCol="1" spcCol="1270" anchor="ctr" anchorCtr="0">
            <a:noAutofit/>
          </a:bodyPr>
          <a:lstStyle/>
          <a:p>
            <a:pPr marL="0" lvl="0" indent="0" algn="ctr" defTabSz="666750">
              <a:lnSpc>
                <a:spcPct val="90000"/>
              </a:lnSpc>
              <a:spcBef>
                <a:spcPct val="0"/>
              </a:spcBef>
              <a:spcAft>
                <a:spcPct val="35000"/>
              </a:spcAft>
              <a:buNone/>
            </a:pPr>
            <a:r>
              <a:rPr lang="en-US" sz="1500" kern="1200"/>
              <a:t>Empower</a:t>
            </a:r>
          </a:p>
        </p:txBody>
      </p:sp>
      <p:sp>
        <p:nvSpPr>
          <p:cNvPr id="13" name="Freeform 12">
            <a:extLst>
              <a:ext uri="{FF2B5EF4-FFF2-40B4-BE49-F238E27FC236}">
                <a16:creationId xmlns:a16="http://schemas.microsoft.com/office/drawing/2014/main" id="{4C3FF4BA-D61D-5591-E809-75A4BABC9D9E}"/>
              </a:ext>
              <a:ext uri="{C183D7F6-B498-43B3-948B-1728B52AA6E4}">
                <adec:decorative xmlns:adec="http://schemas.microsoft.com/office/drawing/2017/decorative" val="1"/>
              </a:ext>
            </a:extLst>
          </p:cNvPr>
          <p:cNvSpPr/>
          <p:nvPr/>
        </p:nvSpPr>
        <p:spPr>
          <a:xfrm rot="4320000">
            <a:off x="4620089" y="4038405"/>
            <a:ext cx="352438" cy="447352"/>
          </a:xfrm>
          <a:custGeom>
            <a:avLst/>
            <a:gdLst>
              <a:gd name="connsiteX0" fmla="*/ 0 w 352437"/>
              <a:gd name="connsiteY0" fmla="*/ 89470 h 447351"/>
              <a:gd name="connsiteX1" fmla="*/ 176219 w 352437"/>
              <a:gd name="connsiteY1" fmla="*/ 89470 h 447351"/>
              <a:gd name="connsiteX2" fmla="*/ 176219 w 352437"/>
              <a:gd name="connsiteY2" fmla="*/ 0 h 447351"/>
              <a:gd name="connsiteX3" fmla="*/ 352437 w 352437"/>
              <a:gd name="connsiteY3" fmla="*/ 223676 h 447351"/>
              <a:gd name="connsiteX4" fmla="*/ 176219 w 352437"/>
              <a:gd name="connsiteY4" fmla="*/ 447351 h 447351"/>
              <a:gd name="connsiteX5" fmla="*/ 176219 w 352437"/>
              <a:gd name="connsiteY5" fmla="*/ 357881 h 447351"/>
              <a:gd name="connsiteX6" fmla="*/ 0 w 352437"/>
              <a:gd name="connsiteY6" fmla="*/ 357881 h 447351"/>
              <a:gd name="connsiteX7" fmla="*/ 0 w 352437"/>
              <a:gd name="connsiteY7" fmla="*/ 89470 h 4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37" h="447351">
                <a:moveTo>
                  <a:pt x="352437" y="357881"/>
                </a:moveTo>
                <a:lnTo>
                  <a:pt x="176218" y="357881"/>
                </a:lnTo>
                <a:lnTo>
                  <a:pt x="176218" y="447351"/>
                </a:lnTo>
                <a:lnTo>
                  <a:pt x="0" y="223675"/>
                </a:lnTo>
                <a:lnTo>
                  <a:pt x="176218" y="0"/>
                </a:lnTo>
                <a:lnTo>
                  <a:pt x="176218" y="89470"/>
                </a:lnTo>
                <a:lnTo>
                  <a:pt x="352437" y="89470"/>
                </a:lnTo>
                <a:lnTo>
                  <a:pt x="352437" y="357881"/>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5731" tIns="89470" rIns="0" bIns="8947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14" name="Freeform 13">
            <a:extLst>
              <a:ext uri="{FF2B5EF4-FFF2-40B4-BE49-F238E27FC236}">
                <a16:creationId xmlns:a16="http://schemas.microsoft.com/office/drawing/2014/main" id="{732C0E40-4FF7-34D2-DC93-1802A86D885E}"/>
              </a:ext>
            </a:extLst>
          </p:cNvPr>
          <p:cNvSpPr/>
          <p:nvPr/>
        </p:nvSpPr>
        <p:spPr>
          <a:xfrm>
            <a:off x="3822940" y="2643333"/>
            <a:ext cx="1325484" cy="1325484"/>
          </a:xfrm>
          <a:custGeom>
            <a:avLst/>
            <a:gdLst>
              <a:gd name="connsiteX0" fmla="*/ 0 w 1325484"/>
              <a:gd name="connsiteY0" fmla="*/ 662742 h 1325484"/>
              <a:gd name="connsiteX1" fmla="*/ 662742 w 1325484"/>
              <a:gd name="connsiteY1" fmla="*/ 0 h 1325484"/>
              <a:gd name="connsiteX2" fmla="*/ 1325484 w 1325484"/>
              <a:gd name="connsiteY2" fmla="*/ 662742 h 1325484"/>
              <a:gd name="connsiteX3" fmla="*/ 662742 w 1325484"/>
              <a:gd name="connsiteY3" fmla="*/ 1325484 h 1325484"/>
              <a:gd name="connsiteX4" fmla="*/ 0 w 1325484"/>
              <a:gd name="connsiteY4" fmla="*/ 662742 h 132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84" h="1325484">
                <a:moveTo>
                  <a:pt x="0" y="662742"/>
                </a:moveTo>
                <a:cubicBezTo>
                  <a:pt x="0" y="296720"/>
                  <a:pt x="296720" y="0"/>
                  <a:pt x="662742" y="0"/>
                </a:cubicBezTo>
                <a:cubicBezTo>
                  <a:pt x="1028764" y="0"/>
                  <a:pt x="1325484" y="296720"/>
                  <a:pt x="1325484" y="662742"/>
                </a:cubicBezTo>
                <a:cubicBezTo>
                  <a:pt x="1325484" y="1028764"/>
                  <a:pt x="1028764" y="1325484"/>
                  <a:pt x="662742" y="1325484"/>
                </a:cubicBezTo>
                <a:cubicBezTo>
                  <a:pt x="296720" y="1325484"/>
                  <a:pt x="0" y="1028764"/>
                  <a:pt x="0" y="662742"/>
                </a:cubicBezTo>
                <a:close/>
              </a:path>
            </a:pathLst>
          </a:custGeom>
          <a:solidFill>
            <a:schemeClr val="accent6">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13163" tIns="213163" rIns="213163" bIns="213163" numCol="1" spcCol="1270" anchor="ctr" anchorCtr="0">
            <a:noAutofit/>
          </a:bodyPr>
          <a:lstStyle/>
          <a:p>
            <a:pPr marL="0" lvl="0" indent="0" algn="ctr" defTabSz="666750">
              <a:lnSpc>
                <a:spcPct val="90000"/>
              </a:lnSpc>
              <a:spcBef>
                <a:spcPct val="0"/>
              </a:spcBef>
              <a:spcAft>
                <a:spcPct val="35000"/>
              </a:spcAft>
              <a:buNone/>
            </a:pPr>
            <a:r>
              <a:rPr lang="en-US" sz="1500" kern="1200"/>
              <a:t>Collaborate</a:t>
            </a:r>
          </a:p>
        </p:txBody>
      </p:sp>
      <p:sp>
        <p:nvSpPr>
          <p:cNvPr id="21" name="Freeform 20">
            <a:extLst>
              <a:ext uri="{FF2B5EF4-FFF2-40B4-BE49-F238E27FC236}">
                <a16:creationId xmlns:a16="http://schemas.microsoft.com/office/drawing/2014/main" id="{3821AF22-6228-B365-D302-A9322D848D42}"/>
              </a:ext>
              <a:ext uri="{C183D7F6-B498-43B3-948B-1728B52AA6E4}">
                <adec:decorative xmlns:adec="http://schemas.microsoft.com/office/drawing/2017/decorative" val="1"/>
              </a:ext>
            </a:extLst>
          </p:cNvPr>
          <p:cNvSpPr/>
          <p:nvPr/>
        </p:nvSpPr>
        <p:spPr>
          <a:xfrm rot="19440000">
            <a:off x="5106553" y="2503281"/>
            <a:ext cx="352437" cy="447351"/>
          </a:xfrm>
          <a:custGeom>
            <a:avLst/>
            <a:gdLst>
              <a:gd name="connsiteX0" fmla="*/ 0 w 352437"/>
              <a:gd name="connsiteY0" fmla="*/ 89470 h 447351"/>
              <a:gd name="connsiteX1" fmla="*/ 176219 w 352437"/>
              <a:gd name="connsiteY1" fmla="*/ 89470 h 447351"/>
              <a:gd name="connsiteX2" fmla="*/ 176219 w 352437"/>
              <a:gd name="connsiteY2" fmla="*/ 0 h 447351"/>
              <a:gd name="connsiteX3" fmla="*/ 352437 w 352437"/>
              <a:gd name="connsiteY3" fmla="*/ 223676 h 447351"/>
              <a:gd name="connsiteX4" fmla="*/ 176219 w 352437"/>
              <a:gd name="connsiteY4" fmla="*/ 447351 h 447351"/>
              <a:gd name="connsiteX5" fmla="*/ 176219 w 352437"/>
              <a:gd name="connsiteY5" fmla="*/ 357881 h 447351"/>
              <a:gd name="connsiteX6" fmla="*/ 0 w 352437"/>
              <a:gd name="connsiteY6" fmla="*/ 357881 h 447351"/>
              <a:gd name="connsiteX7" fmla="*/ 0 w 352437"/>
              <a:gd name="connsiteY7" fmla="*/ 89470 h 4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37" h="447351">
                <a:moveTo>
                  <a:pt x="0" y="89470"/>
                </a:moveTo>
                <a:lnTo>
                  <a:pt x="176219" y="89470"/>
                </a:lnTo>
                <a:lnTo>
                  <a:pt x="176219" y="0"/>
                </a:lnTo>
                <a:lnTo>
                  <a:pt x="352437" y="223676"/>
                </a:lnTo>
                <a:lnTo>
                  <a:pt x="176219" y="447351"/>
                </a:lnTo>
                <a:lnTo>
                  <a:pt x="176219" y="357881"/>
                </a:lnTo>
                <a:lnTo>
                  <a:pt x="0" y="357881"/>
                </a:lnTo>
                <a:lnTo>
                  <a:pt x="0" y="89470"/>
                </a:lnTo>
                <a:close/>
              </a:path>
            </a:pathLst>
          </a:cu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 tIns="89470" rIns="105731" bIns="89469"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15" name="TextBox 14">
            <a:extLst>
              <a:ext uri="{FF2B5EF4-FFF2-40B4-BE49-F238E27FC236}">
                <a16:creationId xmlns:a16="http://schemas.microsoft.com/office/drawing/2014/main" id="{B7E26690-8BCB-FA67-7441-073B3145589E}"/>
              </a:ext>
            </a:extLst>
          </p:cNvPr>
          <p:cNvSpPr txBox="1"/>
          <p:nvPr/>
        </p:nvSpPr>
        <p:spPr>
          <a:xfrm rot="20100000">
            <a:off x="8864281" y="229565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Action-Oriented</a:t>
            </a:r>
          </a:p>
        </p:txBody>
      </p:sp>
      <p:sp>
        <p:nvSpPr>
          <p:cNvPr id="16" name="TextBox 15">
            <a:extLst>
              <a:ext uri="{FF2B5EF4-FFF2-40B4-BE49-F238E27FC236}">
                <a16:creationId xmlns:a16="http://schemas.microsoft.com/office/drawing/2014/main" id="{1C96C0A1-71E7-0F2E-BDB3-AB5F38A06194}"/>
              </a:ext>
            </a:extLst>
          </p:cNvPr>
          <p:cNvSpPr txBox="1"/>
          <p:nvPr/>
        </p:nvSpPr>
        <p:spPr>
          <a:xfrm rot="19908292">
            <a:off x="208193" y="425364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0000"/>
                </a:solidFill>
              </a:rPr>
              <a:t>System</a:t>
            </a:r>
            <a:r>
              <a:rPr lang="en-US" sz="2400" b="1" dirty="0"/>
              <a:t>-Wide</a:t>
            </a:r>
            <a:endParaRPr lang="en-US" dirty="0"/>
          </a:p>
        </p:txBody>
      </p:sp>
      <p:sp>
        <p:nvSpPr>
          <p:cNvPr id="17" name="TextBox 16">
            <a:extLst>
              <a:ext uri="{FF2B5EF4-FFF2-40B4-BE49-F238E27FC236}">
                <a16:creationId xmlns:a16="http://schemas.microsoft.com/office/drawing/2014/main" id="{2F75B799-9AB1-A849-DF30-42F3E9F5C89F}"/>
              </a:ext>
            </a:extLst>
          </p:cNvPr>
          <p:cNvSpPr txBox="1"/>
          <p:nvPr/>
        </p:nvSpPr>
        <p:spPr>
          <a:xfrm rot="20021291">
            <a:off x="8702034" y="319816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Restorative</a:t>
            </a:r>
            <a:endParaRPr lang="en-US" dirty="0"/>
          </a:p>
        </p:txBody>
      </p:sp>
      <p:sp>
        <p:nvSpPr>
          <p:cNvPr id="18" name="TextBox 17">
            <a:extLst>
              <a:ext uri="{FF2B5EF4-FFF2-40B4-BE49-F238E27FC236}">
                <a16:creationId xmlns:a16="http://schemas.microsoft.com/office/drawing/2014/main" id="{D8D471CD-15C0-C5B2-2339-E621DF52CA58}"/>
              </a:ext>
            </a:extLst>
          </p:cNvPr>
          <p:cNvSpPr txBox="1"/>
          <p:nvPr/>
        </p:nvSpPr>
        <p:spPr>
          <a:xfrm rot="20044161">
            <a:off x="8784935" y="408218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Relational</a:t>
            </a:r>
            <a:endParaRPr lang="en-US" dirty="0"/>
          </a:p>
        </p:txBody>
      </p:sp>
      <p:sp>
        <p:nvSpPr>
          <p:cNvPr id="19" name="TextBox 18">
            <a:extLst>
              <a:ext uri="{FF2B5EF4-FFF2-40B4-BE49-F238E27FC236}">
                <a16:creationId xmlns:a16="http://schemas.microsoft.com/office/drawing/2014/main" id="{36EB7E60-9F6E-21B8-3651-06EF0535DF34}"/>
              </a:ext>
            </a:extLst>
          </p:cNvPr>
          <p:cNvSpPr txBox="1"/>
          <p:nvPr/>
        </p:nvSpPr>
        <p:spPr>
          <a:xfrm rot="19830348">
            <a:off x="198475" y="3344957"/>
            <a:ext cx="30131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Cultural Sensitivity</a:t>
            </a:r>
          </a:p>
        </p:txBody>
      </p:sp>
      <p:sp>
        <p:nvSpPr>
          <p:cNvPr id="20" name="TextBox 19">
            <a:extLst>
              <a:ext uri="{FF2B5EF4-FFF2-40B4-BE49-F238E27FC236}">
                <a16:creationId xmlns:a16="http://schemas.microsoft.com/office/drawing/2014/main" id="{D905D3DA-DA7A-8B4A-1DF5-0B0A5D078C5A}"/>
              </a:ext>
            </a:extLst>
          </p:cNvPr>
          <p:cNvSpPr txBox="1"/>
          <p:nvPr/>
        </p:nvSpPr>
        <p:spPr>
          <a:xfrm rot="19925231">
            <a:off x="83827" y="2547692"/>
            <a:ext cx="3242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Past Meets Present</a:t>
            </a:r>
            <a:endParaRPr lang="en-US" dirty="0"/>
          </a:p>
        </p:txBody>
      </p:sp>
    </p:spTree>
    <p:extLst>
      <p:ext uri="{BB962C8B-B14F-4D97-AF65-F5344CB8AC3E}">
        <p14:creationId xmlns:p14="http://schemas.microsoft.com/office/powerpoint/2010/main" val="2066449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58263E88-A630-F93B-6B60-38494FFFC717}"/>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4400" i="1" kern="1200" spc="-50" baseline="0" dirty="0">
                <a:latin typeface="+mj-lt"/>
                <a:ea typeface="+mj-ea"/>
                <a:cs typeface="+mj-cs"/>
              </a:rPr>
              <a:t>In Action</a:t>
            </a:r>
          </a:p>
        </p:txBody>
      </p:sp>
      <p:sp>
        <p:nvSpPr>
          <p:cNvPr id="6" name="Text Placeholder 5">
            <a:extLst>
              <a:ext uri="{FF2B5EF4-FFF2-40B4-BE49-F238E27FC236}">
                <a16:creationId xmlns:a16="http://schemas.microsoft.com/office/drawing/2014/main" id="{05DD17D8-1032-2F06-6098-3415CCAC42B4}"/>
              </a:ext>
            </a:extLst>
          </p:cNvPr>
          <p:cNvSpPr>
            <a:spLocks noGrp="1"/>
          </p:cNvSpPr>
          <p:nvPr>
            <p:ph type="body" sz="half" idx="2"/>
          </p:nvPr>
        </p:nvSpPr>
        <p:spPr>
          <a:xfrm>
            <a:off x="382643" y="2802650"/>
            <a:ext cx="3567566" cy="3335519"/>
          </a:xfrm>
        </p:spPr>
        <p:txBody>
          <a:bodyPr vert="horz" lIns="0" tIns="45720" rIns="0" bIns="45720" rtlCol="0">
            <a:normAutofit/>
          </a:bodyPr>
          <a:lstStyle/>
          <a:p>
            <a:pPr>
              <a:lnSpc>
                <a:spcPct val="100000"/>
              </a:lnSpc>
            </a:pPr>
            <a:r>
              <a:rPr lang="en-US" sz="2800" dirty="0"/>
              <a:t>Exemplifying the Principles of Trauma-Informed Care</a:t>
            </a:r>
          </a:p>
          <a:p>
            <a:pPr>
              <a:lnSpc>
                <a:spcPct val="100000"/>
              </a:lnSpc>
            </a:pPr>
            <a:endParaRPr lang="en-US" sz="2800" dirty="0"/>
          </a:p>
          <a:p>
            <a:pPr>
              <a:lnSpc>
                <a:spcPct val="100000"/>
              </a:lnSpc>
            </a:pPr>
            <a:endParaRPr lang="en-US" sz="2800" dirty="0"/>
          </a:p>
        </p:txBody>
      </p:sp>
      <p:pic>
        <p:nvPicPr>
          <p:cNvPr id="8" name="Picture Placeholder 7" descr="A hand of two adults and a kid on top of each other">
            <a:extLst>
              <a:ext uri="{FF2B5EF4-FFF2-40B4-BE49-F238E27FC236}">
                <a16:creationId xmlns:a16="http://schemas.microsoft.com/office/drawing/2014/main" id="{EDFE6109-0ADA-A0C3-018D-B680D516A22E}"/>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b="-1"/>
          <a:stretch/>
        </p:blipFill>
        <p:spPr>
          <a:xfrm>
            <a:off x="4075043" y="10"/>
            <a:ext cx="8111272" cy="6857990"/>
          </a:xfrm>
          <a:prstGeom prst="rect">
            <a:avLst/>
          </a:prstGeom>
        </p:spPr>
      </p:pic>
      <p:sp>
        <p:nvSpPr>
          <p:cNvPr id="23" name="Rectangle 2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10162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CCE12141-A36A-D28D-E655-7AE1F3B436E0}"/>
              </a:ext>
            </a:extLst>
          </p:cNvPr>
          <p:cNvSpPr>
            <a:spLocks noGrp="1"/>
          </p:cNvSpPr>
          <p:nvPr>
            <p:ph type="title"/>
          </p:nvPr>
        </p:nvSpPr>
        <p:spPr>
          <a:xfrm>
            <a:off x="1066800" y="5252936"/>
            <a:ext cx="10058400" cy="1028715"/>
          </a:xfrm>
        </p:spPr>
        <p:txBody>
          <a:bodyPr>
            <a:normAutofit/>
          </a:bodyPr>
          <a:lstStyle/>
          <a:p>
            <a:pPr algn="ctr"/>
            <a:r>
              <a:rPr lang="en-US" b="1">
                <a:solidFill>
                  <a:srgbClr val="FFFFFF"/>
                </a:solidFill>
              </a:rPr>
              <a:t>What is the overall messaging in your…</a:t>
            </a:r>
          </a:p>
        </p:txBody>
      </p:sp>
      <p:sp>
        <p:nvSpPr>
          <p:cNvPr id="17" name="Rectangle 16">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Oval 2">
            <a:extLst>
              <a:ext uri="{FF2B5EF4-FFF2-40B4-BE49-F238E27FC236}">
                <a16:creationId xmlns:a16="http://schemas.microsoft.com/office/drawing/2014/main" id="{C0C7FC8D-44AD-6163-823F-CD7FC8603145}"/>
              </a:ext>
              <a:ext uri="{C183D7F6-B498-43B3-948B-1728B52AA6E4}">
                <adec:decorative xmlns:adec="http://schemas.microsoft.com/office/drawing/2017/decorative" val="1"/>
              </a:ext>
            </a:extLst>
          </p:cNvPr>
          <p:cNvSpPr/>
          <p:nvPr/>
        </p:nvSpPr>
        <p:spPr>
          <a:xfrm>
            <a:off x="921049" y="775860"/>
            <a:ext cx="1369591" cy="1369591"/>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4" name="Rectangle 3" descr="Prayer Candle">
            <a:extLst>
              <a:ext uri="{FF2B5EF4-FFF2-40B4-BE49-F238E27FC236}">
                <a16:creationId xmlns:a16="http://schemas.microsoft.com/office/drawing/2014/main" id="{56D92DB5-07B4-21C5-606E-9FAAC8101882}"/>
              </a:ext>
            </a:extLst>
          </p:cNvPr>
          <p:cNvSpPr/>
          <p:nvPr/>
        </p:nvSpPr>
        <p:spPr>
          <a:xfrm>
            <a:off x="1208664" y="1063474"/>
            <a:ext cx="794363" cy="794363"/>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Freeform 5">
            <a:extLst>
              <a:ext uri="{FF2B5EF4-FFF2-40B4-BE49-F238E27FC236}">
                <a16:creationId xmlns:a16="http://schemas.microsoft.com/office/drawing/2014/main" id="{F2239C8C-0E2F-AB30-4E53-307AAE379103}"/>
              </a:ext>
            </a:extLst>
          </p:cNvPr>
          <p:cNvSpPr/>
          <p:nvPr/>
        </p:nvSpPr>
        <p:spPr>
          <a:xfrm>
            <a:off x="2584125" y="775860"/>
            <a:ext cx="3228323" cy="1369591"/>
          </a:xfrm>
          <a:custGeom>
            <a:avLst/>
            <a:gdLst>
              <a:gd name="connsiteX0" fmla="*/ 0 w 3228323"/>
              <a:gd name="connsiteY0" fmla="*/ 0 h 1369591"/>
              <a:gd name="connsiteX1" fmla="*/ 3228323 w 3228323"/>
              <a:gd name="connsiteY1" fmla="*/ 0 h 1369591"/>
              <a:gd name="connsiteX2" fmla="*/ 3228323 w 3228323"/>
              <a:gd name="connsiteY2" fmla="*/ 1369591 h 1369591"/>
              <a:gd name="connsiteX3" fmla="*/ 0 w 3228323"/>
              <a:gd name="connsiteY3" fmla="*/ 1369591 h 1369591"/>
              <a:gd name="connsiteX4" fmla="*/ 0 w 3228323"/>
              <a:gd name="connsiteY4" fmla="*/ 0 h 136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323" h="1369591">
                <a:moveTo>
                  <a:pt x="0" y="0"/>
                </a:moveTo>
                <a:lnTo>
                  <a:pt x="3228323" y="0"/>
                </a:lnTo>
                <a:lnTo>
                  <a:pt x="3228323" y="1369591"/>
                </a:lnTo>
                <a:lnTo>
                  <a:pt x="0" y="13695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Place of worship?</a:t>
            </a:r>
          </a:p>
        </p:txBody>
      </p:sp>
      <p:sp>
        <p:nvSpPr>
          <p:cNvPr id="7" name="Oval 6">
            <a:extLst>
              <a:ext uri="{FF2B5EF4-FFF2-40B4-BE49-F238E27FC236}">
                <a16:creationId xmlns:a16="http://schemas.microsoft.com/office/drawing/2014/main" id="{EDAB74BF-A714-945A-0426-547AAD7949AA}"/>
              </a:ext>
              <a:ext uri="{C183D7F6-B498-43B3-948B-1728B52AA6E4}">
                <adec:decorative xmlns:adec="http://schemas.microsoft.com/office/drawing/2017/decorative" val="1"/>
              </a:ext>
            </a:extLst>
          </p:cNvPr>
          <p:cNvSpPr/>
          <p:nvPr/>
        </p:nvSpPr>
        <p:spPr>
          <a:xfrm>
            <a:off x="6374959" y="775860"/>
            <a:ext cx="1369591" cy="1369591"/>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9" name="Rectangle 8" descr="Lecturer">
            <a:extLst>
              <a:ext uri="{FF2B5EF4-FFF2-40B4-BE49-F238E27FC236}">
                <a16:creationId xmlns:a16="http://schemas.microsoft.com/office/drawing/2014/main" id="{17A2231A-703E-0422-7879-6063834C87AA}"/>
              </a:ext>
            </a:extLst>
          </p:cNvPr>
          <p:cNvSpPr/>
          <p:nvPr/>
        </p:nvSpPr>
        <p:spPr>
          <a:xfrm>
            <a:off x="6662574" y="1063474"/>
            <a:ext cx="794363" cy="794363"/>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Freeform 9">
            <a:extLst>
              <a:ext uri="{FF2B5EF4-FFF2-40B4-BE49-F238E27FC236}">
                <a16:creationId xmlns:a16="http://schemas.microsoft.com/office/drawing/2014/main" id="{41C6844B-AAA5-04E6-A252-BAC3C2BD23B8}"/>
              </a:ext>
            </a:extLst>
          </p:cNvPr>
          <p:cNvSpPr/>
          <p:nvPr/>
        </p:nvSpPr>
        <p:spPr>
          <a:xfrm>
            <a:off x="8038035" y="775860"/>
            <a:ext cx="3228323" cy="1369591"/>
          </a:xfrm>
          <a:custGeom>
            <a:avLst/>
            <a:gdLst>
              <a:gd name="connsiteX0" fmla="*/ 0 w 3228323"/>
              <a:gd name="connsiteY0" fmla="*/ 0 h 1369591"/>
              <a:gd name="connsiteX1" fmla="*/ 3228323 w 3228323"/>
              <a:gd name="connsiteY1" fmla="*/ 0 h 1369591"/>
              <a:gd name="connsiteX2" fmla="*/ 3228323 w 3228323"/>
              <a:gd name="connsiteY2" fmla="*/ 1369591 h 1369591"/>
              <a:gd name="connsiteX3" fmla="*/ 0 w 3228323"/>
              <a:gd name="connsiteY3" fmla="*/ 1369591 h 1369591"/>
              <a:gd name="connsiteX4" fmla="*/ 0 w 3228323"/>
              <a:gd name="connsiteY4" fmla="*/ 0 h 136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323" h="1369591">
                <a:moveTo>
                  <a:pt x="0" y="0"/>
                </a:moveTo>
                <a:lnTo>
                  <a:pt x="3228323" y="0"/>
                </a:lnTo>
                <a:lnTo>
                  <a:pt x="3228323" y="1369591"/>
                </a:lnTo>
                <a:lnTo>
                  <a:pt x="0" y="13695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Homilies/sermons?</a:t>
            </a:r>
          </a:p>
        </p:txBody>
      </p:sp>
      <p:sp>
        <p:nvSpPr>
          <p:cNvPr id="11" name="Oval 10">
            <a:extLst>
              <a:ext uri="{FF2B5EF4-FFF2-40B4-BE49-F238E27FC236}">
                <a16:creationId xmlns:a16="http://schemas.microsoft.com/office/drawing/2014/main" id="{B6385547-062B-E85B-9024-50D40E118C67}"/>
              </a:ext>
              <a:ext uri="{C183D7F6-B498-43B3-948B-1728B52AA6E4}">
                <adec:decorative xmlns:adec="http://schemas.microsoft.com/office/drawing/2017/decorative" val="1"/>
              </a:ext>
            </a:extLst>
          </p:cNvPr>
          <p:cNvSpPr/>
          <p:nvPr/>
        </p:nvSpPr>
        <p:spPr>
          <a:xfrm>
            <a:off x="921049" y="2760723"/>
            <a:ext cx="1369591" cy="1369591"/>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2" name="Rectangle 11" descr="Schoolhouse">
            <a:extLst>
              <a:ext uri="{FF2B5EF4-FFF2-40B4-BE49-F238E27FC236}">
                <a16:creationId xmlns:a16="http://schemas.microsoft.com/office/drawing/2014/main" id="{445B9F34-7A65-40C5-5B2F-32096CEF2C40}"/>
              </a:ext>
            </a:extLst>
          </p:cNvPr>
          <p:cNvSpPr/>
          <p:nvPr/>
        </p:nvSpPr>
        <p:spPr>
          <a:xfrm>
            <a:off x="1208664" y="3048337"/>
            <a:ext cx="794363" cy="794363"/>
          </a:xfrm>
          <a:prstGeom prst="rect">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a:extLst>
              <a:ext uri="{FF2B5EF4-FFF2-40B4-BE49-F238E27FC236}">
                <a16:creationId xmlns:a16="http://schemas.microsoft.com/office/drawing/2014/main" id="{CCF294A0-1779-F0AE-B97C-DF65740CAAE8}"/>
              </a:ext>
            </a:extLst>
          </p:cNvPr>
          <p:cNvSpPr/>
          <p:nvPr/>
        </p:nvSpPr>
        <p:spPr>
          <a:xfrm>
            <a:off x="2584125" y="2760723"/>
            <a:ext cx="3228323" cy="1369591"/>
          </a:xfrm>
          <a:custGeom>
            <a:avLst/>
            <a:gdLst>
              <a:gd name="connsiteX0" fmla="*/ 0 w 3228323"/>
              <a:gd name="connsiteY0" fmla="*/ 0 h 1369591"/>
              <a:gd name="connsiteX1" fmla="*/ 3228323 w 3228323"/>
              <a:gd name="connsiteY1" fmla="*/ 0 h 1369591"/>
              <a:gd name="connsiteX2" fmla="*/ 3228323 w 3228323"/>
              <a:gd name="connsiteY2" fmla="*/ 1369591 h 1369591"/>
              <a:gd name="connsiteX3" fmla="*/ 0 w 3228323"/>
              <a:gd name="connsiteY3" fmla="*/ 1369591 h 1369591"/>
              <a:gd name="connsiteX4" fmla="*/ 0 w 3228323"/>
              <a:gd name="connsiteY4" fmla="*/ 0 h 136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323" h="1369591">
                <a:moveTo>
                  <a:pt x="0" y="0"/>
                </a:moveTo>
                <a:lnTo>
                  <a:pt x="3228323" y="0"/>
                </a:lnTo>
                <a:lnTo>
                  <a:pt x="3228323" y="1369591"/>
                </a:lnTo>
                <a:lnTo>
                  <a:pt x="0" y="13695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Religious education programs?</a:t>
            </a:r>
          </a:p>
        </p:txBody>
      </p:sp>
      <p:sp>
        <p:nvSpPr>
          <p:cNvPr id="16" name="Oval 15">
            <a:extLst>
              <a:ext uri="{FF2B5EF4-FFF2-40B4-BE49-F238E27FC236}">
                <a16:creationId xmlns:a16="http://schemas.microsoft.com/office/drawing/2014/main" id="{03000FEA-B4C0-1E6B-2BDC-0B28665B86AB}"/>
              </a:ext>
              <a:ext uri="{C183D7F6-B498-43B3-948B-1728B52AA6E4}">
                <adec:decorative xmlns:adec="http://schemas.microsoft.com/office/drawing/2017/decorative" val="1"/>
              </a:ext>
            </a:extLst>
          </p:cNvPr>
          <p:cNvSpPr/>
          <p:nvPr/>
        </p:nvSpPr>
        <p:spPr>
          <a:xfrm>
            <a:off x="6374959" y="2760723"/>
            <a:ext cx="1369591" cy="1369591"/>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a:p>
        </p:txBody>
      </p:sp>
      <p:sp>
        <p:nvSpPr>
          <p:cNvPr id="18" name="Rectangle 17" descr="Open Book">
            <a:extLst>
              <a:ext uri="{FF2B5EF4-FFF2-40B4-BE49-F238E27FC236}">
                <a16:creationId xmlns:a16="http://schemas.microsoft.com/office/drawing/2014/main" id="{EEAA1224-A7F3-9363-46CF-B75EEF8DA342}"/>
              </a:ext>
            </a:extLst>
          </p:cNvPr>
          <p:cNvSpPr/>
          <p:nvPr/>
        </p:nvSpPr>
        <p:spPr>
          <a:xfrm>
            <a:off x="6662574" y="3048337"/>
            <a:ext cx="794363" cy="794363"/>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Freeform 18">
            <a:extLst>
              <a:ext uri="{FF2B5EF4-FFF2-40B4-BE49-F238E27FC236}">
                <a16:creationId xmlns:a16="http://schemas.microsoft.com/office/drawing/2014/main" id="{B7557388-530E-98F4-12F8-A7CA69F39FEB}"/>
              </a:ext>
            </a:extLst>
          </p:cNvPr>
          <p:cNvSpPr/>
          <p:nvPr/>
        </p:nvSpPr>
        <p:spPr>
          <a:xfrm>
            <a:off x="8038035" y="2760723"/>
            <a:ext cx="3228323" cy="1369591"/>
          </a:xfrm>
          <a:custGeom>
            <a:avLst/>
            <a:gdLst>
              <a:gd name="connsiteX0" fmla="*/ 0 w 3228323"/>
              <a:gd name="connsiteY0" fmla="*/ 0 h 1369591"/>
              <a:gd name="connsiteX1" fmla="*/ 3228323 w 3228323"/>
              <a:gd name="connsiteY1" fmla="*/ 0 h 1369591"/>
              <a:gd name="connsiteX2" fmla="*/ 3228323 w 3228323"/>
              <a:gd name="connsiteY2" fmla="*/ 1369591 h 1369591"/>
              <a:gd name="connsiteX3" fmla="*/ 0 w 3228323"/>
              <a:gd name="connsiteY3" fmla="*/ 1369591 h 1369591"/>
              <a:gd name="connsiteX4" fmla="*/ 0 w 3228323"/>
              <a:gd name="connsiteY4" fmla="*/ 0 h 136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323" h="1369591">
                <a:moveTo>
                  <a:pt x="0" y="0"/>
                </a:moveTo>
                <a:lnTo>
                  <a:pt x="3228323" y="0"/>
                </a:lnTo>
                <a:lnTo>
                  <a:pt x="3228323" y="1369591"/>
                </a:lnTo>
                <a:lnTo>
                  <a:pt x="0" y="13695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Bible study?</a:t>
            </a:r>
          </a:p>
        </p:txBody>
      </p:sp>
    </p:spTree>
    <p:extLst>
      <p:ext uri="{BB962C8B-B14F-4D97-AF65-F5344CB8AC3E}">
        <p14:creationId xmlns:p14="http://schemas.microsoft.com/office/powerpoint/2010/main" val="406633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9FBD-4F06-B07A-0A63-1072A7806C4D}"/>
              </a:ext>
            </a:extLst>
          </p:cNvPr>
          <p:cNvSpPr>
            <a:spLocks noGrp="1"/>
          </p:cNvSpPr>
          <p:nvPr>
            <p:ph type="ctrTitle"/>
          </p:nvPr>
        </p:nvSpPr>
        <p:spPr>
          <a:xfrm>
            <a:off x="1243173" y="1820174"/>
            <a:ext cx="10253609" cy="1930959"/>
          </a:xfrm>
        </p:spPr>
        <p:txBody>
          <a:bodyPr>
            <a:normAutofit/>
          </a:bodyPr>
          <a:lstStyle/>
          <a:p>
            <a:pPr algn="l"/>
            <a:r>
              <a:rPr lang="en-US" sz="4400" kern="100" dirty="0">
                <a:effectLst/>
                <a:latin typeface="Calibri" panose="020F0502020204030204" pitchFamily="34" charset="0"/>
                <a:ea typeface="Calibri" panose="020F0502020204030204" pitchFamily="34" charset="0"/>
                <a:cs typeface="Times New Roman" panose="02020603050405020304" pitchFamily="18" charset="0"/>
              </a:rPr>
              <a:t>Trauma Informed Care, Faith, and Spirituality</a:t>
            </a:r>
          </a:p>
        </p:txBody>
      </p:sp>
      <p:sp>
        <p:nvSpPr>
          <p:cNvPr id="3" name="Subtitle 2">
            <a:extLst>
              <a:ext uri="{FF2B5EF4-FFF2-40B4-BE49-F238E27FC236}">
                <a16:creationId xmlns:a16="http://schemas.microsoft.com/office/drawing/2014/main" id="{F936D6F5-A088-89B8-5C06-0AC3F2599B83}"/>
              </a:ext>
            </a:extLst>
          </p:cNvPr>
          <p:cNvSpPr>
            <a:spLocks noGrp="1"/>
          </p:cNvSpPr>
          <p:nvPr>
            <p:ph type="subTitle" idx="1"/>
          </p:nvPr>
        </p:nvSpPr>
        <p:spPr>
          <a:xfrm>
            <a:off x="1243173" y="4721073"/>
            <a:ext cx="10808414" cy="1356188"/>
          </a:xfrm>
        </p:spPr>
        <p:txBody>
          <a:bodyPr>
            <a:normAutofit/>
          </a:bodyPr>
          <a:lstStyle/>
          <a:p>
            <a:pPr algn="l"/>
            <a:r>
              <a:rPr lang="en-US" sz="2400" b="1" dirty="0"/>
              <a:t>John M. Keesler, PhD, LMSW</a:t>
            </a:r>
          </a:p>
        </p:txBody>
      </p:sp>
    </p:spTree>
    <p:extLst>
      <p:ext uri="{BB962C8B-B14F-4D97-AF65-F5344CB8AC3E}">
        <p14:creationId xmlns:p14="http://schemas.microsoft.com/office/powerpoint/2010/main" val="1738961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EA93-ACE9-E035-98C0-9E3193753B2E}"/>
              </a:ext>
            </a:extLst>
          </p:cNvPr>
          <p:cNvSpPr>
            <a:spLocks noGrp="1"/>
          </p:cNvSpPr>
          <p:nvPr>
            <p:ph type="title"/>
          </p:nvPr>
        </p:nvSpPr>
        <p:spPr>
          <a:xfrm>
            <a:off x="1097280" y="286603"/>
            <a:ext cx="10058400" cy="1450757"/>
          </a:xfrm>
        </p:spPr>
        <p:txBody>
          <a:bodyPr>
            <a:normAutofit/>
          </a:bodyPr>
          <a:lstStyle/>
          <a:p>
            <a:r>
              <a:rPr lang="en-US" dirty="0"/>
              <a:t>Caution!</a:t>
            </a:r>
          </a:p>
        </p:txBody>
      </p:sp>
      <p:sp>
        <p:nvSpPr>
          <p:cNvPr id="4" name="Rounded Rectangle 3">
            <a:extLst>
              <a:ext uri="{FF2B5EF4-FFF2-40B4-BE49-F238E27FC236}">
                <a16:creationId xmlns:a16="http://schemas.microsoft.com/office/drawing/2014/main" id="{B3F25B6A-96E3-DE8B-6671-1B851F39FFFE}"/>
              </a:ext>
              <a:ext uri="{C183D7F6-B498-43B3-948B-1728B52AA6E4}">
                <adec:decorative xmlns:adec="http://schemas.microsoft.com/office/drawing/2017/decorative" val="1"/>
              </a:ext>
            </a:extLst>
          </p:cNvPr>
          <p:cNvSpPr/>
          <p:nvPr/>
        </p:nvSpPr>
        <p:spPr>
          <a:xfrm>
            <a:off x="571756" y="2098912"/>
            <a:ext cx="3303151" cy="2080044"/>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6" name="Freeform 5">
            <a:extLst>
              <a:ext uri="{FF2B5EF4-FFF2-40B4-BE49-F238E27FC236}">
                <a16:creationId xmlns:a16="http://schemas.microsoft.com/office/drawing/2014/main" id="{A3E75B17-1C7C-0B9C-70B1-BFBFAD39857C}"/>
              </a:ext>
            </a:extLst>
          </p:cNvPr>
          <p:cNvSpPr/>
          <p:nvPr/>
        </p:nvSpPr>
        <p:spPr>
          <a:xfrm>
            <a:off x="907416" y="2417789"/>
            <a:ext cx="3303151" cy="2080044"/>
          </a:xfrm>
          <a:custGeom>
            <a:avLst/>
            <a:gdLst>
              <a:gd name="connsiteX0" fmla="*/ 0 w 3303151"/>
              <a:gd name="connsiteY0" fmla="*/ 208004 h 2080044"/>
              <a:gd name="connsiteX1" fmla="*/ 208004 w 3303151"/>
              <a:gd name="connsiteY1" fmla="*/ 0 h 2080044"/>
              <a:gd name="connsiteX2" fmla="*/ 3095147 w 3303151"/>
              <a:gd name="connsiteY2" fmla="*/ 0 h 2080044"/>
              <a:gd name="connsiteX3" fmla="*/ 3303151 w 3303151"/>
              <a:gd name="connsiteY3" fmla="*/ 208004 h 2080044"/>
              <a:gd name="connsiteX4" fmla="*/ 3303151 w 3303151"/>
              <a:gd name="connsiteY4" fmla="*/ 1872040 h 2080044"/>
              <a:gd name="connsiteX5" fmla="*/ 3095147 w 3303151"/>
              <a:gd name="connsiteY5" fmla="*/ 2080044 h 2080044"/>
              <a:gd name="connsiteX6" fmla="*/ 208004 w 3303151"/>
              <a:gd name="connsiteY6" fmla="*/ 2080044 h 2080044"/>
              <a:gd name="connsiteX7" fmla="*/ 0 w 3303151"/>
              <a:gd name="connsiteY7" fmla="*/ 1872040 h 2080044"/>
              <a:gd name="connsiteX8" fmla="*/ 0 w 3303151"/>
              <a:gd name="connsiteY8" fmla="*/ 208004 h 208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3151" h="2080044">
                <a:moveTo>
                  <a:pt x="0" y="208004"/>
                </a:moveTo>
                <a:cubicBezTo>
                  <a:pt x="0" y="93127"/>
                  <a:pt x="93127" y="0"/>
                  <a:pt x="208004" y="0"/>
                </a:cubicBezTo>
                <a:lnTo>
                  <a:pt x="3095147" y="0"/>
                </a:lnTo>
                <a:cubicBezTo>
                  <a:pt x="3210024" y="0"/>
                  <a:pt x="3303151" y="93127"/>
                  <a:pt x="3303151" y="208004"/>
                </a:cubicBezTo>
                <a:lnTo>
                  <a:pt x="3303151" y="1872040"/>
                </a:lnTo>
                <a:cubicBezTo>
                  <a:pt x="3303151" y="1986917"/>
                  <a:pt x="3210024" y="2080044"/>
                  <a:pt x="3095147" y="2080044"/>
                </a:cubicBezTo>
                <a:lnTo>
                  <a:pt x="208004" y="2080044"/>
                </a:lnTo>
                <a:cubicBezTo>
                  <a:pt x="93127" y="2080044"/>
                  <a:pt x="0" y="1986917"/>
                  <a:pt x="0" y="1872040"/>
                </a:cubicBezTo>
                <a:lnTo>
                  <a:pt x="0" y="208004"/>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48552" tIns="148552" rIns="148552" bIns="148552" numCol="1" spcCol="1270" anchor="ctr" anchorCtr="0">
            <a:noAutofit/>
          </a:bodyPr>
          <a:lstStyle/>
          <a:p>
            <a:pPr marL="0" lvl="0" indent="0" algn="ctr" defTabSz="1022350">
              <a:lnSpc>
                <a:spcPct val="90000"/>
              </a:lnSpc>
              <a:spcBef>
                <a:spcPct val="0"/>
              </a:spcBef>
              <a:spcAft>
                <a:spcPct val="35000"/>
              </a:spcAft>
              <a:buNone/>
            </a:pPr>
            <a:r>
              <a:rPr lang="en-US" sz="2300" kern="1200" dirty="0"/>
              <a:t>Resist temptations to quickly theologize suffering as redemptive</a:t>
            </a:r>
          </a:p>
          <a:p>
            <a:pPr marL="0" lvl="0" indent="0" algn="ctr" defTabSz="1022350">
              <a:lnSpc>
                <a:spcPct val="90000"/>
              </a:lnSpc>
              <a:spcBef>
                <a:spcPct val="0"/>
              </a:spcBef>
              <a:spcAft>
                <a:spcPct val="35000"/>
              </a:spcAft>
              <a:buNone/>
            </a:pPr>
            <a:r>
              <a:rPr lang="en-US" sz="1400" kern="1200" dirty="0"/>
              <a:t>(Keefe-Perry &amp; Moon, 2019)</a:t>
            </a:r>
          </a:p>
        </p:txBody>
      </p:sp>
      <p:sp>
        <p:nvSpPr>
          <p:cNvPr id="7" name="Rounded Rectangle 6">
            <a:extLst>
              <a:ext uri="{FF2B5EF4-FFF2-40B4-BE49-F238E27FC236}">
                <a16:creationId xmlns:a16="http://schemas.microsoft.com/office/drawing/2014/main" id="{65F288C6-4CC4-4F52-68D3-6E84F64E09D5}"/>
              </a:ext>
              <a:ext uri="{C183D7F6-B498-43B3-948B-1728B52AA6E4}">
                <adec:decorative xmlns:adec="http://schemas.microsoft.com/office/drawing/2017/decorative" val="1"/>
              </a:ext>
            </a:extLst>
          </p:cNvPr>
          <p:cNvSpPr/>
          <p:nvPr/>
        </p:nvSpPr>
        <p:spPr>
          <a:xfrm>
            <a:off x="3544726" y="4084373"/>
            <a:ext cx="3405349" cy="2008434"/>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8" name="Freeform 7">
            <a:extLst>
              <a:ext uri="{FF2B5EF4-FFF2-40B4-BE49-F238E27FC236}">
                <a16:creationId xmlns:a16="http://schemas.microsoft.com/office/drawing/2014/main" id="{865137FF-F023-854A-42FC-4FAA31B05064}"/>
              </a:ext>
            </a:extLst>
          </p:cNvPr>
          <p:cNvSpPr/>
          <p:nvPr/>
        </p:nvSpPr>
        <p:spPr>
          <a:xfrm>
            <a:off x="3880386" y="4403250"/>
            <a:ext cx="3405349" cy="2008434"/>
          </a:xfrm>
          <a:custGeom>
            <a:avLst/>
            <a:gdLst>
              <a:gd name="connsiteX0" fmla="*/ 0 w 3405349"/>
              <a:gd name="connsiteY0" fmla="*/ 200843 h 2008434"/>
              <a:gd name="connsiteX1" fmla="*/ 200843 w 3405349"/>
              <a:gd name="connsiteY1" fmla="*/ 0 h 2008434"/>
              <a:gd name="connsiteX2" fmla="*/ 3204506 w 3405349"/>
              <a:gd name="connsiteY2" fmla="*/ 0 h 2008434"/>
              <a:gd name="connsiteX3" fmla="*/ 3405349 w 3405349"/>
              <a:gd name="connsiteY3" fmla="*/ 200843 h 2008434"/>
              <a:gd name="connsiteX4" fmla="*/ 3405349 w 3405349"/>
              <a:gd name="connsiteY4" fmla="*/ 1807591 h 2008434"/>
              <a:gd name="connsiteX5" fmla="*/ 3204506 w 3405349"/>
              <a:gd name="connsiteY5" fmla="*/ 2008434 h 2008434"/>
              <a:gd name="connsiteX6" fmla="*/ 200843 w 3405349"/>
              <a:gd name="connsiteY6" fmla="*/ 2008434 h 2008434"/>
              <a:gd name="connsiteX7" fmla="*/ 0 w 3405349"/>
              <a:gd name="connsiteY7" fmla="*/ 1807591 h 2008434"/>
              <a:gd name="connsiteX8" fmla="*/ 0 w 3405349"/>
              <a:gd name="connsiteY8" fmla="*/ 200843 h 200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5349" h="2008434">
                <a:moveTo>
                  <a:pt x="0" y="200843"/>
                </a:moveTo>
                <a:cubicBezTo>
                  <a:pt x="0" y="89920"/>
                  <a:pt x="89920" y="0"/>
                  <a:pt x="200843" y="0"/>
                </a:cubicBezTo>
                <a:lnTo>
                  <a:pt x="3204506" y="0"/>
                </a:lnTo>
                <a:cubicBezTo>
                  <a:pt x="3315429" y="0"/>
                  <a:pt x="3405349" y="89920"/>
                  <a:pt x="3405349" y="200843"/>
                </a:cubicBezTo>
                <a:lnTo>
                  <a:pt x="3405349" y="1807591"/>
                </a:lnTo>
                <a:cubicBezTo>
                  <a:pt x="3405349" y="1918514"/>
                  <a:pt x="3315429" y="2008434"/>
                  <a:pt x="3204506" y="2008434"/>
                </a:cubicBezTo>
                <a:lnTo>
                  <a:pt x="200843" y="2008434"/>
                </a:lnTo>
                <a:cubicBezTo>
                  <a:pt x="89920" y="2008434"/>
                  <a:pt x="0" y="1918514"/>
                  <a:pt x="0" y="1807591"/>
                </a:cubicBezTo>
                <a:lnTo>
                  <a:pt x="0" y="20084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46455" tIns="146455" rIns="146455" bIns="146455" numCol="1" spcCol="1270" anchor="ctr" anchorCtr="0">
            <a:noAutofit/>
          </a:bodyPr>
          <a:lstStyle/>
          <a:p>
            <a:pPr marL="0" lvl="0" indent="0" algn="ctr" defTabSz="1022350">
              <a:lnSpc>
                <a:spcPct val="90000"/>
              </a:lnSpc>
              <a:spcBef>
                <a:spcPct val="0"/>
              </a:spcBef>
              <a:spcAft>
                <a:spcPct val="35000"/>
              </a:spcAft>
              <a:buNone/>
            </a:pPr>
            <a:r>
              <a:rPr lang="en-US" sz="2300" kern="1200" dirty="0"/>
              <a:t>Such meaning-making can create opportunities for growth, it can imply a “no pain, no gain” mentality that trivializes suffering </a:t>
            </a:r>
          </a:p>
        </p:txBody>
      </p:sp>
      <p:sp>
        <p:nvSpPr>
          <p:cNvPr id="9" name="Rounded Rectangle 8">
            <a:extLst>
              <a:ext uri="{FF2B5EF4-FFF2-40B4-BE49-F238E27FC236}">
                <a16:creationId xmlns:a16="http://schemas.microsoft.com/office/drawing/2014/main" id="{83688FA0-E392-F0F6-0E2E-4B33CC8A2A52}"/>
              </a:ext>
              <a:ext uri="{C183D7F6-B498-43B3-948B-1728B52AA6E4}">
                <adec:decorative xmlns:adec="http://schemas.microsoft.com/office/drawing/2017/decorative" val="1"/>
              </a:ext>
            </a:extLst>
          </p:cNvPr>
          <p:cNvSpPr/>
          <p:nvPr/>
        </p:nvSpPr>
        <p:spPr>
          <a:xfrm>
            <a:off x="8606804" y="2860897"/>
            <a:ext cx="3020935" cy="1918294"/>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0" name="Freeform 9">
            <a:extLst>
              <a:ext uri="{FF2B5EF4-FFF2-40B4-BE49-F238E27FC236}">
                <a16:creationId xmlns:a16="http://schemas.microsoft.com/office/drawing/2014/main" id="{3924109B-B70E-837F-7FA9-45DA802268C4}"/>
              </a:ext>
            </a:extLst>
          </p:cNvPr>
          <p:cNvSpPr/>
          <p:nvPr/>
        </p:nvSpPr>
        <p:spPr>
          <a:xfrm>
            <a:off x="8942464" y="3179774"/>
            <a:ext cx="3020935" cy="1918294"/>
          </a:xfrm>
          <a:custGeom>
            <a:avLst/>
            <a:gdLst>
              <a:gd name="connsiteX0" fmla="*/ 0 w 3020935"/>
              <a:gd name="connsiteY0" fmla="*/ 191829 h 1918294"/>
              <a:gd name="connsiteX1" fmla="*/ 191829 w 3020935"/>
              <a:gd name="connsiteY1" fmla="*/ 0 h 1918294"/>
              <a:gd name="connsiteX2" fmla="*/ 2829106 w 3020935"/>
              <a:gd name="connsiteY2" fmla="*/ 0 h 1918294"/>
              <a:gd name="connsiteX3" fmla="*/ 3020935 w 3020935"/>
              <a:gd name="connsiteY3" fmla="*/ 191829 h 1918294"/>
              <a:gd name="connsiteX4" fmla="*/ 3020935 w 3020935"/>
              <a:gd name="connsiteY4" fmla="*/ 1726465 h 1918294"/>
              <a:gd name="connsiteX5" fmla="*/ 2829106 w 3020935"/>
              <a:gd name="connsiteY5" fmla="*/ 1918294 h 1918294"/>
              <a:gd name="connsiteX6" fmla="*/ 191829 w 3020935"/>
              <a:gd name="connsiteY6" fmla="*/ 1918294 h 1918294"/>
              <a:gd name="connsiteX7" fmla="*/ 0 w 3020935"/>
              <a:gd name="connsiteY7" fmla="*/ 1726465 h 1918294"/>
              <a:gd name="connsiteX8" fmla="*/ 0 w 3020935"/>
              <a:gd name="connsiteY8" fmla="*/ 191829 h 191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935" h="1918294">
                <a:moveTo>
                  <a:pt x="0" y="191829"/>
                </a:moveTo>
                <a:cubicBezTo>
                  <a:pt x="0" y="85885"/>
                  <a:pt x="85885" y="0"/>
                  <a:pt x="191829" y="0"/>
                </a:cubicBezTo>
                <a:lnTo>
                  <a:pt x="2829106" y="0"/>
                </a:lnTo>
                <a:cubicBezTo>
                  <a:pt x="2935050" y="0"/>
                  <a:pt x="3020935" y="85885"/>
                  <a:pt x="3020935" y="191829"/>
                </a:cubicBezTo>
                <a:lnTo>
                  <a:pt x="3020935" y="1726465"/>
                </a:lnTo>
                <a:cubicBezTo>
                  <a:pt x="3020935" y="1832409"/>
                  <a:pt x="2935050" y="1918294"/>
                  <a:pt x="2829106" y="1918294"/>
                </a:cubicBezTo>
                <a:lnTo>
                  <a:pt x="191829" y="1918294"/>
                </a:lnTo>
                <a:cubicBezTo>
                  <a:pt x="85885" y="1918294"/>
                  <a:pt x="0" y="1832409"/>
                  <a:pt x="0" y="1726465"/>
                </a:cubicBezTo>
                <a:lnTo>
                  <a:pt x="0" y="191829"/>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43815" tIns="143815" rIns="143815" bIns="143815" numCol="1" spcCol="1270" anchor="ctr" anchorCtr="0">
            <a:noAutofit/>
          </a:bodyPr>
          <a:lstStyle/>
          <a:p>
            <a:pPr marL="0" lvl="0" indent="0" algn="ctr" defTabSz="1022350">
              <a:lnSpc>
                <a:spcPct val="90000"/>
              </a:lnSpc>
              <a:spcBef>
                <a:spcPct val="0"/>
              </a:spcBef>
              <a:spcAft>
                <a:spcPct val="35000"/>
              </a:spcAft>
              <a:buNone/>
            </a:pPr>
            <a:r>
              <a:rPr lang="en-US" sz="2300" kern="1200" dirty="0"/>
              <a:t>Remember, for some, faith leaders have been perpetrators</a:t>
            </a:r>
          </a:p>
        </p:txBody>
      </p:sp>
    </p:spTree>
    <p:extLst>
      <p:ext uri="{BB962C8B-B14F-4D97-AF65-F5344CB8AC3E}">
        <p14:creationId xmlns:p14="http://schemas.microsoft.com/office/powerpoint/2010/main" val="235093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42289E1-89DD-F6C7-E211-00ABA01EDEB0}"/>
              </a:ext>
            </a:extLst>
          </p:cNvPr>
          <p:cNvSpPr>
            <a:spLocks noGrp="1"/>
          </p:cNvSpPr>
          <p:nvPr>
            <p:ph type="title" idx="4294967295"/>
          </p:nvPr>
        </p:nvSpPr>
        <p:spPr>
          <a:xfrm>
            <a:off x="943319" y="714062"/>
            <a:ext cx="10058400" cy="573340"/>
          </a:xfrm>
        </p:spPr>
        <p:txBody>
          <a:bodyPr>
            <a:noAutofit/>
          </a:bodyPr>
          <a:lstStyle/>
          <a:p>
            <a:pPr algn="ctr"/>
            <a:r>
              <a:rPr lang="en-US" sz="3600" dirty="0">
                <a:solidFill>
                  <a:schemeClr val="tx1"/>
                </a:solidFill>
              </a:rPr>
              <a:t>Application of Trauma-Informed Care</a:t>
            </a:r>
          </a:p>
        </p:txBody>
      </p:sp>
      <p:graphicFrame>
        <p:nvGraphicFramePr>
          <p:cNvPr id="4" name="Table 3" descr="a table that describes the application of trauma-informed care with individuals with disabilities and their support staff">
            <a:extLst>
              <a:ext uri="{FF2B5EF4-FFF2-40B4-BE49-F238E27FC236}">
                <a16:creationId xmlns:a16="http://schemas.microsoft.com/office/drawing/2014/main" id="{4C872E50-6812-C144-6261-C3E85FBA2D36}"/>
              </a:ext>
            </a:extLst>
          </p:cNvPr>
          <p:cNvGraphicFramePr>
            <a:graphicFrameLocks noGrp="1"/>
          </p:cNvGraphicFramePr>
          <p:nvPr>
            <p:extLst>
              <p:ext uri="{D42A27DB-BD31-4B8C-83A1-F6EECF244321}">
                <p14:modId xmlns:p14="http://schemas.microsoft.com/office/powerpoint/2010/main" val="3757778003"/>
              </p:ext>
            </p:extLst>
          </p:nvPr>
        </p:nvGraphicFramePr>
        <p:xfrm>
          <a:off x="943319" y="1470870"/>
          <a:ext cx="10305362" cy="4688392"/>
        </p:xfrm>
        <a:graphic>
          <a:graphicData uri="http://schemas.openxmlformats.org/drawingml/2006/table">
            <a:tbl>
              <a:tblPr firstRow="1" bandRow="1">
                <a:solidFill>
                  <a:srgbClr val="F7F7F7"/>
                </a:solidFill>
                <a:tableStyleId>{5C22544A-7EE6-4342-B048-85BDC9FD1C3A}</a:tableStyleId>
              </a:tblPr>
              <a:tblGrid>
                <a:gridCol w="1252623">
                  <a:extLst>
                    <a:ext uri="{9D8B030D-6E8A-4147-A177-3AD203B41FA5}">
                      <a16:colId xmlns:a16="http://schemas.microsoft.com/office/drawing/2014/main" val="3785929787"/>
                    </a:ext>
                  </a:extLst>
                </a:gridCol>
                <a:gridCol w="5307844">
                  <a:extLst>
                    <a:ext uri="{9D8B030D-6E8A-4147-A177-3AD203B41FA5}">
                      <a16:colId xmlns:a16="http://schemas.microsoft.com/office/drawing/2014/main" val="709588032"/>
                    </a:ext>
                  </a:extLst>
                </a:gridCol>
                <a:gridCol w="3744895">
                  <a:extLst>
                    <a:ext uri="{9D8B030D-6E8A-4147-A177-3AD203B41FA5}">
                      <a16:colId xmlns:a16="http://schemas.microsoft.com/office/drawing/2014/main" val="222773109"/>
                    </a:ext>
                  </a:extLst>
                </a:gridCol>
              </a:tblGrid>
              <a:tr h="475632">
                <a:tc>
                  <a:txBody>
                    <a:bodyPr/>
                    <a:lstStyle/>
                    <a:p>
                      <a:r>
                        <a:rPr lang="en-US" sz="1400" b="1" cap="all" spc="60" dirty="0">
                          <a:solidFill>
                            <a:schemeClr val="tx1"/>
                          </a:solidFill>
                        </a:rPr>
                        <a:t>Principle</a:t>
                      </a:r>
                    </a:p>
                  </a:txBody>
                  <a:tcPr marL="132120" marR="132120" marT="132120" marB="132120">
                    <a:lnL w="12700" cmpd="sng">
                      <a:noFill/>
                    </a:lnL>
                    <a:lnR w="12700" cmpd="sng">
                      <a:noFill/>
                    </a:lnR>
                    <a:lnT w="12700" cmpd="sng">
                      <a:noFill/>
                    </a:lnT>
                    <a:lnB w="38100" cmpd="sng">
                      <a:noFill/>
                    </a:lnB>
                    <a:solidFill>
                      <a:schemeClr val="bg1">
                        <a:lumMod val="75000"/>
                      </a:schemeClr>
                    </a:solidFill>
                  </a:tcPr>
                </a:tc>
                <a:tc>
                  <a:txBody>
                    <a:bodyPr/>
                    <a:lstStyle/>
                    <a:p>
                      <a:pPr algn="ctr"/>
                      <a:r>
                        <a:rPr lang="en-US" sz="1400" b="1" cap="all" spc="60" dirty="0">
                          <a:solidFill>
                            <a:schemeClr val="tx1"/>
                          </a:solidFill>
                        </a:rPr>
                        <a:t>Individual with IDD</a:t>
                      </a:r>
                    </a:p>
                  </a:txBody>
                  <a:tcPr marL="132120" marR="132120" marT="132120" marB="132120">
                    <a:lnL w="12700" cmpd="sng">
                      <a:noFill/>
                    </a:lnL>
                    <a:lnR w="12700" cmpd="sng">
                      <a:noFill/>
                    </a:lnR>
                    <a:lnT w="12700" cmpd="sng">
                      <a:noFill/>
                    </a:lnT>
                    <a:lnB w="38100" cmpd="sng">
                      <a:noFill/>
                    </a:lnB>
                    <a:solidFill>
                      <a:schemeClr val="bg1">
                        <a:lumMod val="75000"/>
                      </a:schemeClr>
                    </a:solidFill>
                  </a:tcPr>
                </a:tc>
                <a:tc>
                  <a:txBody>
                    <a:bodyPr/>
                    <a:lstStyle/>
                    <a:p>
                      <a:pPr algn="ctr"/>
                      <a:r>
                        <a:rPr lang="en-US" sz="1400" b="1" cap="all" spc="60" dirty="0">
                          <a:solidFill>
                            <a:schemeClr val="tx1"/>
                          </a:solidFill>
                        </a:rPr>
                        <a:t>Support Staff</a:t>
                      </a:r>
                    </a:p>
                  </a:txBody>
                  <a:tcPr marL="132120" marR="132120" marT="132120" marB="132120">
                    <a:lnL w="12700" cmpd="sng">
                      <a:noFill/>
                    </a:lnL>
                    <a:lnR w="12700" cmpd="sng">
                      <a:noFill/>
                    </a:lnR>
                    <a:lnT w="12700" cmpd="sng">
                      <a:noFill/>
                    </a:lnT>
                    <a:lnB w="38100" cmpd="sng">
                      <a:noFill/>
                    </a:lnB>
                    <a:solidFill>
                      <a:schemeClr val="bg1">
                        <a:lumMod val="75000"/>
                      </a:schemeClr>
                    </a:solidFill>
                  </a:tcPr>
                </a:tc>
                <a:extLst>
                  <a:ext uri="{0D108BD9-81ED-4DB2-BD59-A6C34878D82A}">
                    <a16:rowId xmlns:a16="http://schemas.microsoft.com/office/drawing/2014/main" val="188720838"/>
                  </a:ext>
                </a:extLst>
              </a:tr>
              <a:tr h="2843455">
                <a:tc>
                  <a:txBody>
                    <a:bodyPr/>
                    <a:lstStyle/>
                    <a:p>
                      <a:r>
                        <a:rPr lang="en-US" sz="1500" i="1" cap="none" spc="0" dirty="0">
                          <a:solidFill>
                            <a:schemeClr val="tx1"/>
                          </a:solidFill>
                        </a:rPr>
                        <a:t>Safety</a:t>
                      </a:r>
                    </a:p>
                  </a:txBody>
                  <a:tcPr marL="88080" marR="88080" marT="44040" marB="88080">
                    <a:lnL w="12700" cmpd="sng">
                      <a:noFill/>
                      <a:prstDash val="solid"/>
                    </a:lnL>
                    <a:lnR w="12700" cmpd="sng">
                      <a:noFill/>
                      <a:prstDash val="solid"/>
                    </a:lnR>
                    <a:lnT w="38100" cmpd="sng">
                      <a:noFill/>
                    </a:lnT>
                    <a:lnB w="12700" cmpd="sng">
                      <a:noFill/>
                      <a:prstDash val="solid"/>
                    </a:lnB>
                    <a:solidFill>
                      <a:srgbClr val="F7F7F7"/>
                    </a:solidFill>
                  </a:tcPr>
                </a:tc>
                <a:tc>
                  <a:txBody>
                    <a:bodyPr/>
                    <a:lstStyle/>
                    <a:p>
                      <a:r>
                        <a:rPr lang="en-US" sz="1500" cap="none" spc="0" dirty="0">
                          <a:solidFill>
                            <a:schemeClr val="tx1"/>
                          </a:solidFill>
                        </a:rPr>
                        <a:t>Is it safe for me to ask questions or to explore beliefs and practices?</a:t>
                      </a:r>
                    </a:p>
                    <a:p>
                      <a:endParaRPr lang="en-US" sz="1500" cap="none" spc="0" dirty="0">
                        <a:solidFill>
                          <a:schemeClr val="tx1"/>
                        </a:solidFill>
                      </a:endParaRPr>
                    </a:p>
                    <a:p>
                      <a:r>
                        <a:rPr lang="en-US" sz="1500" cap="none" spc="0" dirty="0">
                          <a:solidFill>
                            <a:schemeClr val="tx1"/>
                          </a:solidFill>
                        </a:rPr>
                        <a:t>Is it safe for me to be myself as a person with disability?</a:t>
                      </a:r>
                    </a:p>
                    <a:p>
                      <a:endParaRPr lang="en-US" sz="1500" cap="none" spc="0" dirty="0">
                        <a:solidFill>
                          <a:schemeClr val="tx1"/>
                        </a:solidFill>
                      </a:endParaRPr>
                    </a:p>
                    <a:p>
                      <a:r>
                        <a:rPr lang="en-US" sz="1500" cap="none" spc="0" dirty="0">
                          <a:solidFill>
                            <a:schemeClr val="tx1"/>
                          </a:solidFill>
                        </a:rPr>
                        <a:t>Are worship services available that consider my sensory needs/sensitivities?</a:t>
                      </a:r>
                    </a:p>
                    <a:p>
                      <a:endParaRPr lang="en-US" sz="1500" cap="none" spc="0" dirty="0">
                        <a:solidFill>
                          <a:schemeClr val="tx1"/>
                        </a:solidFill>
                      </a:endParaRPr>
                    </a:p>
                    <a:p>
                      <a:r>
                        <a:rPr lang="en-US" sz="1500" cap="none" spc="0" dirty="0">
                          <a:solidFill>
                            <a:schemeClr val="tx1"/>
                          </a:solidFill>
                        </a:rPr>
                        <a:t>Are members of your leadership and/or congregation knowledgeable about people with disabilities and/or trauma?</a:t>
                      </a:r>
                    </a:p>
                    <a:p>
                      <a:endParaRPr lang="en-US" sz="1500" cap="none" spc="0" dirty="0">
                        <a:solidFill>
                          <a:schemeClr val="tx1"/>
                        </a:solidFill>
                      </a:endParaRPr>
                    </a:p>
                    <a:p>
                      <a:r>
                        <a:rPr lang="en-US" sz="1500" cap="none" spc="0" dirty="0">
                          <a:solidFill>
                            <a:schemeClr val="tx1"/>
                          </a:solidFill>
                        </a:rPr>
                        <a:t>Are there spaces for me to use if I need to calm or relax without having to leave?</a:t>
                      </a:r>
                    </a:p>
                  </a:txBody>
                  <a:tcPr marL="88080" marR="88080" marT="44040" marB="88080">
                    <a:lnL w="12700" cmpd="sng">
                      <a:noFill/>
                      <a:prstDash val="solid"/>
                    </a:lnL>
                    <a:lnR w="12700" cmpd="sng">
                      <a:noFill/>
                      <a:prstDash val="solid"/>
                    </a:lnR>
                    <a:lnT w="38100" cmpd="sng">
                      <a:noFill/>
                    </a:lnT>
                    <a:lnB w="12700" cmpd="sng">
                      <a:noFill/>
                      <a:prstDash val="solid"/>
                    </a:lnB>
                    <a:solidFill>
                      <a:srgbClr val="F7F7F7"/>
                    </a:solidFill>
                  </a:tcPr>
                </a:tc>
                <a:tc>
                  <a:txBody>
                    <a:bodyPr/>
                    <a:lstStyle/>
                    <a:p>
                      <a:r>
                        <a:rPr lang="en-US" sz="1500" cap="none" spc="0" dirty="0">
                          <a:solidFill>
                            <a:schemeClr val="tx1"/>
                          </a:solidFill>
                        </a:rPr>
                        <a:t>Is it safe for me to ask questions or to explore beliefs and practices?</a:t>
                      </a:r>
                    </a:p>
                    <a:p>
                      <a:endParaRPr lang="en-US" sz="1500" cap="none" spc="0" dirty="0">
                        <a:solidFill>
                          <a:schemeClr val="tx1"/>
                        </a:solidFill>
                      </a:endParaRPr>
                    </a:p>
                    <a:p>
                      <a:r>
                        <a:rPr lang="en-US" sz="1500" cap="none" spc="0" dirty="0">
                          <a:solidFill>
                            <a:schemeClr val="tx1"/>
                          </a:solidFill>
                        </a:rPr>
                        <a:t>Is it safe for me to be present as a support person who may not believe or may not worship as you do?</a:t>
                      </a:r>
                    </a:p>
                  </a:txBody>
                  <a:tcPr marL="88080" marR="88080" marT="44040" marB="88080">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763109884"/>
                  </a:ext>
                </a:extLst>
              </a:tr>
              <a:tr h="1106872">
                <a:tc>
                  <a:txBody>
                    <a:bodyPr/>
                    <a:lstStyle/>
                    <a:p>
                      <a:r>
                        <a:rPr lang="en-US" sz="1500" i="1" cap="none" spc="0" dirty="0">
                          <a:solidFill>
                            <a:schemeClr val="tx1"/>
                          </a:solidFill>
                        </a:rPr>
                        <a:t>Choice</a:t>
                      </a:r>
                    </a:p>
                  </a:txBody>
                  <a:tcPr marL="88080" marR="88080" marT="44040" marB="8808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en-US" sz="1500" cap="none" spc="0" dirty="0">
                          <a:solidFill>
                            <a:schemeClr val="tx1"/>
                          </a:solidFill>
                        </a:rPr>
                        <a:t>Do I have a choice to worship as best as I can according to my abilities?</a:t>
                      </a:r>
                    </a:p>
                    <a:p>
                      <a:endParaRPr lang="en-US" sz="1500" cap="none" spc="0" dirty="0">
                        <a:solidFill>
                          <a:schemeClr val="tx1"/>
                        </a:solidFill>
                      </a:endParaRPr>
                    </a:p>
                    <a:p>
                      <a:r>
                        <a:rPr lang="en-US" sz="1500" cap="none" spc="0" dirty="0">
                          <a:solidFill>
                            <a:schemeClr val="tx1"/>
                          </a:solidFill>
                        </a:rPr>
                        <a:t>Do I have choices to join different ministries?</a:t>
                      </a:r>
                    </a:p>
                  </a:txBody>
                  <a:tcPr marL="88080" marR="88080" marT="44040" marB="8808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en-US" sz="1500" cap="none" spc="0" dirty="0">
                          <a:solidFill>
                            <a:schemeClr val="tx1"/>
                          </a:solidFill>
                        </a:rPr>
                        <a:t>Do I have a choice in whether I actively participate in worship or just sit quietly?</a:t>
                      </a:r>
                    </a:p>
                  </a:txBody>
                  <a:tcPr marL="88080" marR="88080" marT="44040" marB="8808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086907266"/>
                  </a:ext>
                </a:extLst>
              </a:tr>
            </a:tbl>
          </a:graphicData>
        </a:graphic>
      </p:graphicFrame>
    </p:spTree>
    <p:extLst>
      <p:ext uri="{BB962C8B-B14F-4D97-AF65-F5344CB8AC3E}">
        <p14:creationId xmlns:p14="http://schemas.microsoft.com/office/powerpoint/2010/main" val="3234117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06D6017-6B85-B84E-3E7E-4F8B64C4BB2D}"/>
              </a:ext>
            </a:extLst>
          </p:cNvPr>
          <p:cNvSpPr>
            <a:spLocks noGrp="1"/>
          </p:cNvSpPr>
          <p:nvPr>
            <p:ph type="title" idx="4294967295"/>
          </p:nvPr>
        </p:nvSpPr>
        <p:spPr>
          <a:xfrm>
            <a:off x="939970" y="618013"/>
            <a:ext cx="10312060" cy="526473"/>
          </a:xfrm>
        </p:spPr>
        <p:txBody>
          <a:bodyPr>
            <a:normAutofit fontScale="90000"/>
          </a:bodyPr>
          <a:lstStyle/>
          <a:p>
            <a:pPr algn="ctr"/>
            <a:r>
              <a:rPr lang="en-US" sz="4000" dirty="0">
                <a:solidFill>
                  <a:schemeClr val="tx1"/>
                </a:solidFill>
              </a:rPr>
              <a:t>Application of Trauma-Informed Care (continued)</a:t>
            </a:r>
          </a:p>
        </p:txBody>
      </p:sp>
      <p:graphicFrame>
        <p:nvGraphicFramePr>
          <p:cNvPr id="2" name="Table 1" descr="a table that describes the application of trauma-informed care with individuals with disabilities and their support staff">
            <a:extLst>
              <a:ext uri="{FF2B5EF4-FFF2-40B4-BE49-F238E27FC236}">
                <a16:creationId xmlns:a16="http://schemas.microsoft.com/office/drawing/2014/main" id="{F82B26F9-69F0-2CEE-CEFB-AA97D7B12324}"/>
              </a:ext>
            </a:extLst>
          </p:cNvPr>
          <p:cNvGraphicFramePr>
            <a:graphicFrameLocks noGrp="1"/>
          </p:cNvGraphicFramePr>
          <p:nvPr>
            <p:extLst>
              <p:ext uri="{D42A27DB-BD31-4B8C-83A1-F6EECF244321}">
                <p14:modId xmlns:p14="http://schemas.microsoft.com/office/powerpoint/2010/main" val="1041678556"/>
              </p:ext>
            </p:extLst>
          </p:nvPr>
        </p:nvGraphicFramePr>
        <p:xfrm>
          <a:off x="939970" y="1209370"/>
          <a:ext cx="10312060" cy="5234701"/>
        </p:xfrm>
        <a:graphic>
          <a:graphicData uri="http://schemas.openxmlformats.org/drawingml/2006/table">
            <a:tbl>
              <a:tblPr firstRow="1" bandRow="1">
                <a:noFill/>
                <a:tableStyleId>{5C22544A-7EE6-4342-B048-85BDC9FD1C3A}</a:tableStyleId>
              </a:tblPr>
              <a:tblGrid>
                <a:gridCol w="1443012">
                  <a:extLst>
                    <a:ext uri="{9D8B030D-6E8A-4147-A177-3AD203B41FA5}">
                      <a16:colId xmlns:a16="http://schemas.microsoft.com/office/drawing/2014/main" val="860017706"/>
                    </a:ext>
                  </a:extLst>
                </a:gridCol>
                <a:gridCol w="5975927">
                  <a:extLst>
                    <a:ext uri="{9D8B030D-6E8A-4147-A177-3AD203B41FA5}">
                      <a16:colId xmlns:a16="http://schemas.microsoft.com/office/drawing/2014/main" val="1860748564"/>
                    </a:ext>
                  </a:extLst>
                </a:gridCol>
                <a:gridCol w="2893121">
                  <a:extLst>
                    <a:ext uri="{9D8B030D-6E8A-4147-A177-3AD203B41FA5}">
                      <a16:colId xmlns:a16="http://schemas.microsoft.com/office/drawing/2014/main" val="1944383291"/>
                    </a:ext>
                  </a:extLst>
                </a:gridCol>
              </a:tblGrid>
              <a:tr h="381813">
                <a:tc>
                  <a:txBody>
                    <a:bodyPr/>
                    <a:lstStyle/>
                    <a:p>
                      <a:r>
                        <a:rPr lang="en-US" sz="1400" b="1" cap="all" spc="60" dirty="0">
                          <a:solidFill>
                            <a:schemeClr val="tx1"/>
                          </a:solidFill>
                        </a:rPr>
                        <a:t>Principle</a:t>
                      </a:r>
                    </a:p>
                  </a:txBody>
                  <a:tcPr marL="86775" marR="86775" marT="86775" marB="86775" anchor="b">
                    <a:lnL w="12700" cmpd="sng">
                      <a:noFill/>
                    </a:lnL>
                    <a:lnR w="12700" cmpd="sng">
                      <a:noFill/>
                    </a:lnR>
                    <a:lnT w="12700" cmpd="sng">
                      <a:noFill/>
                    </a:lnT>
                    <a:lnB w="38100" cmpd="sng">
                      <a:noFill/>
                    </a:lnB>
                    <a:solidFill>
                      <a:schemeClr val="bg1">
                        <a:lumMod val="65000"/>
                      </a:schemeClr>
                    </a:solidFill>
                  </a:tcPr>
                </a:tc>
                <a:tc>
                  <a:txBody>
                    <a:bodyPr/>
                    <a:lstStyle/>
                    <a:p>
                      <a:pPr algn="ctr"/>
                      <a:r>
                        <a:rPr lang="en-US" sz="1400" b="1" cap="all" spc="60" dirty="0">
                          <a:solidFill>
                            <a:schemeClr val="tx1"/>
                          </a:solidFill>
                        </a:rPr>
                        <a:t>Individual with IDD</a:t>
                      </a:r>
                    </a:p>
                  </a:txBody>
                  <a:tcPr marL="86775" marR="86775" marT="86775" marB="86775" anchor="b">
                    <a:lnL w="12700" cmpd="sng">
                      <a:noFill/>
                    </a:lnL>
                    <a:lnR w="12700" cmpd="sng">
                      <a:noFill/>
                    </a:lnR>
                    <a:lnT w="12700" cmpd="sng">
                      <a:noFill/>
                    </a:lnT>
                    <a:lnB w="38100" cmpd="sng">
                      <a:noFill/>
                    </a:lnB>
                    <a:solidFill>
                      <a:schemeClr val="bg1">
                        <a:lumMod val="65000"/>
                      </a:schemeClr>
                    </a:solidFill>
                  </a:tcPr>
                </a:tc>
                <a:tc>
                  <a:txBody>
                    <a:bodyPr/>
                    <a:lstStyle/>
                    <a:p>
                      <a:pPr algn="ctr"/>
                      <a:r>
                        <a:rPr lang="en-US" sz="1400" b="1" cap="all" spc="60" dirty="0">
                          <a:solidFill>
                            <a:schemeClr val="tx1"/>
                          </a:solidFill>
                        </a:rPr>
                        <a:t>Support Staff</a:t>
                      </a:r>
                    </a:p>
                  </a:txBody>
                  <a:tcPr marL="86775" marR="86775" marT="86775" marB="86775" anchor="b">
                    <a:lnL w="12700" cmpd="sng">
                      <a:noFill/>
                    </a:lnL>
                    <a:lnR w="12700" cmpd="sng">
                      <a:noFill/>
                    </a:lnR>
                    <a:lnT w="12700" cmpd="sng">
                      <a:noFill/>
                    </a:lnT>
                    <a:lnB w="38100" cmpd="sng">
                      <a:noFill/>
                    </a:lnB>
                    <a:solidFill>
                      <a:schemeClr val="bg1">
                        <a:lumMod val="65000"/>
                      </a:schemeClr>
                    </a:solidFill>
                  </a:tcPr>
                </a:tc>
                <a:extLst>
                  <a:ext uri="{0D108BD9-81ED-4DB2-BD59-A6C34878D82A}">
                    <a16:rowId xmlns:a16="http://schemas.microsoft.com/office/drawing/2014/main" val="1194540236"/>
                  </a:ext>
                </a:extLst>
              </a:tr>
              <a:tr h="1387065">
                <a:tc>
                  <a:txBody>
                    <a:bodyPr/>
                    <a:lstStyle/>
                    <a:p>
                      <a:r>
                        <a:rPr lang="en-US" sz="1500" i="1" cap="none" spc="0" dirty="0">
                          <a:solidFill>
                            <a:schemeClr val="tx1"/>
                          </a:solidFill>
                        </a:rPr>
                        <a:t>Collaboration</a:t>
                      </a:r>
                    </a:p>
                  </a:txBody>
                  <a:tcPr marL="86775" marR="86775" marT="43388" marB="86775">
                    <a:lnL w="12700" cap="flat" cmpd="sng" algn="ctr">
                      <a:noFill/>
                      <a:prstDash val="solid"/>
                    </a:lnL>
                    <a:lnR w="12700" cmpd="sng">
                      <a:noFill/>
                      <a:prstDash val="solid"/>
                    </a:lnR>
                    <a:lnT w="38100" cmpd="sng">
                      <a:noFill/>
                    </a:lnT>
                    <a:lnB w="12700" cmpd="sng">
                      <a:noFill/>
                      <a:prstDash val="solid"/>
                    </a:lnB>
                    <a:noFill/>
                  </a:tcPr>
                </a:tc>
                <a:tc>
                  <a:txBody>
                    <a:bodyPr/>
                    <a:lstStyle/>
                    <a:p>
                      <a:r>
                        <a:rPr lang="en-US" sz="1500" cap="none" spc="0" dirty="0">
                          <a:solidFill>
                            <a:schemeClr val="tx1"/>
                          </a:solidFill>
                        </a:rPr>
                        <a:t>Will I be genuinely welcomed as someone with </a:t>
                      </a:r>
                      <a:r>
                        <a:rPr lang="en-US" sz="1500" i="1" cap="none" spc="0" dirty="0">
                          <a:solidFill>
                            <a:schemeClr val="tx1"/>
                          </a:solidFill>
                        </a:rPr>
                        <a:t>different </a:t>
                      </a:r>
                      <a:r>
                        <a:rPr lang="en-US" sz="1500" i="0" cap="none" spc="0" dirty="0">
                          <a:solidFill>
                            <a:schemeClr val="tx1"/>
                          </a:solidFill>
                        </a:rPr>
                        <a:t>abilities?</a:t>
                      </a:r>
                    </a:p>
                    <a:p>
                      <a:endParaRPr lang="en-US" sz="1500" i="0" cap="none" spc="0" dirty="0">
                        <a:solidFill>
                          <a:schemeClr val="tx1"/>
                        </a:solidFill>
                      </a:endParaRPr>
                    </a:p>
                    <a:p>
                      <a:r>
                        <a:rPr lang="en-US" sz="1500" i="0" cap="none" spc="0" dirty="0">
                          <a:solidFill>
                            <a:schemeClr val="tx1"/>
                          </a:solidFill>
                        </a:rPr>
                        <a:t>Am I engaged in conversations or do others only speak with my staff?</a:t>
                      </a:r>
                    </a:p>
                    <a:p>
                      <a:endParaRPr lang="en-US" sz="1500" i="0" cap="none" spc="0" dirty="0">
                        <a:solidFill>
                          <a:schemeClr val="tx1"/>
                        </a:solidFill>
                      </a:endParaRPr>
                    </a:p>
                    <a:p>
                      <a:r>
                        <a:rPr lang="en-US" sz="1500" i="0" cap="none" spc="0" dirty="0">
                          <a:solidFill>
                            <a:schemeClr val="tx1"/>
                          </a:solidFill>
                        </a:rPr>
                        <a:t>Will I be seen as an equal member of the community?</a:t>
                      </a:r>
                      <a:endParaRPr lang="en-US" sz="1500" cap="none" spc="0" dirty="0">
                        <a:solidFill>
                          <a:schemeClr val="tx1"/>
                        </a:solidFill>
                      </a:endParaRPr>
                    </a:p>
                  </a:txBody>
                  <a:tcPr marL="86775" marR="86775" marT="43388" marB="86775">
                    <a:lnL w="12700" cmpd="sng">
                      <a:noFill/>
                      <a:prstDash val="solid"/>
                    </a:lnL>
                    <a:lnR w="12700" cmpd="sng">
                      <a:noFill/>
                      <a:prstDash val="solid"/>
                    </a:lnR>
                    <a:lnT w="38100" cmpd="sng">
                      <a:noFill/>
                    </a:lnT>
                    <a:lnB w="12700" cmpd="sng">
                      <a:noFill/>
                      <a:prstDash val="solid"/>
                    </a:lnB>
                    <a:noFill/>
                  </a:tcPr>
                </a:tc>
                <a:tc>
                  <a:txBody>
                    <a:bodyPr/>
                    <a:lstStyle/>
                    <a:p>
                      <a:r>
                        <a:rPr lang="en-US" sz="1500" cap="none" spc="0" dirty="0">
                          <a:solidFill>
                            <a:schemeClr val="tx1"/>
                          </a:solidFill>
                        </a:rPr>
                        <a:t>Will you work with me and help me support my client?</a:t>
                      </a:r>
                    </a:p>
                  </a:txBody>
                  <a:tcPr marL="86775" marR="86775" marT="43388" marB="86775">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554937189"/>
                  </a:ext>
                </a:extLst>
              </a:tr>
              <a:tr h="663083">
                <a:tc>
                  <a:txBody>
                    <a:bodyPr/>
                    <a:lstStyle/>
                    <a:p>
                      <a:r>
                        <a:rPr lang="en-US" sz="1500" i="1" cap="none" spc="0" dirty="0">
                          <a:solidFill>
                            <a:schemeClr val="tx1"/>
                          </a:solidFill>
                        </a:rPr>
                        <a:t>Trustworthiness</a:t>
                      </a:r>
                    </a:p>
                  </a:txBody>
                  <a:tcPr marL="86775" marR="86775" marT="43388" marB="86775">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en-US" sz="1500" cap="none" spc="0" dirty="0">
                          <a:solidFill>
                            <a:schemeClr val="tx1"/>
                          </a:solidFill>
                        </a:rPr>
                        <a:t>Will you follow through with what you say you will do?</a:t>
                      </a:r>
                    </a:p>
                    <a:p>
                      <a:endParaRPr lang="en-US" sz="1500" cap="none" spc="0" dirty="0">
                        <a:solidFill>
                          <a:schemeClr val="tx1"/>
                        </a:solidFill>
                      </a:endParaRPr>
                    </a:p>
                    <a:p>
                      <a:r>
                        <a:rPr lang="en-US" sz="1500" cap="none" spc="0" dirty="0">
                          <a:solidFill>
                            <a:schemeClr val="tx1"/>
                          </a:solidFill>
                        </a:rPr>
                        <a:t>If I talk with you, will you maintain my privacy?</a:t>
                      </a:r>
                    </a:p>
                  </a:txBody>
                  <a:tcPr marL="86775" marR="86775" marT="43388" marB="86775">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cap="none" spc="0" dirty="0">
                          <a:solidFill>
                            <a:schemeClr val="tx1"/>
                          </a:solidFill>
                        </a:rPr>
                        <a:t>Will you follow through with what you say you will do?</a:t>
                      </a:r>
                    </a:p>
                    <a:p>
                      <a:endParaRPr lang="en-US" sz="1500" cap="none" spc="0" dirty="0">
                        <a:solidFill>
                          <a:schemeClr val="tx1"/>
                        </a:solidFill>
                      </a:endParaRPr>
                    </a:p>
                  </a:txBody>
                  <a:tcPr marL="86775" marR="86775" marT="43388" marB="86775">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619550071"/>
                  </a:ext>
                </a:extLst>
              </a:tr>
              <a:tr h="2247485">
                <a:tc>
                  <a:txBody>
                    <a:bodyPr/>
                    <a:lstStyle/>
                    <a:p>
                      <a:r>
                        <a:rPr lang="en-US" sz="1500" i="1" cap="none" spc="0" dirty="0">
                          <a:solidFill>
                            <a:schemeClr val="tx1"/>
                          </a:solidFill>
                        </a:rPr>
                        <a:t>Empowerment</a:t>
                      </a:r>
                    </a:p>
                  </a:txBody>
                  <a:tcPr marL="86775" marR="86775" marT="43388" marB="86775">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r>
                        <a:rPr lang="en-US" sz="1500" cap="none" spc="0" dirty="0">
                          <a:solidFill>
                            <a:schemeClr val="tx1"/>
                          </a:solidFill>
                        </a:rPr>
                        <a:t>Am I blamed/shamed or seen as a person needing healing?</a:t>
                      </a:r>
                    </a:p>
                    <a:p>
                      <a:endParaRPr lang="en-US" sz="1500" cap="none" spc="0" dirty="0">
                        <a:solidFill>
                          <a:schemeClr val="tx1"/>
                        </a:solidFill>
                      </a:endParaRPr>
                    </a:p>
                    <a:p>
                      <a:r>
                        <a:rPr lang="en-US" sz="1500" cap="none" spc="0" dirty="0">
                          <a:solidFill>
                            <a:schemeClr val="tx1"/>
                          </a:solidFill>
                        </a:rPr>
                        <a:t>Will I be seen as a passive recipient of charity or as a person with agency?</a:t>
                      </a:r>
                    </a:p>
                    <a:p>
                      <a:endParaRPr lang="en-US" sz="1500" cap="none" spc="0" dirty="0">
                        <a:solidFill>
                          <a:schemeClr val="tx1"/>
                        </a:solidFill>
                      </a:endParaRPr>
                    </a:p>
                    <a:p>
                      <a:r>
                        <a:rPr lang="en-US" sz="1500" cap="none" spc="0" dirty="0">
                          <a:solidFill>
                            <a:schemeClr val="tx1"/>
                          </a:solidFill>
                        </a:rPr>
                        <a:t>Am I encouraged to actively join others in worship?</a:t>
                      </a:r>
                    </a:p>
                    <a:p>
                      <a:endParaRPr lang="en-US" sz="1500" cap="none" spc="0" dirty="0">
                        <a:solidFill>
                          <a:schemeClr val="tx1"/>
                        </a:solidFill>
                      </a:endParaRPr>
                    </a:p>
                    <a:p>
                      <a:r>
                        <a:rPr lang="en-US" sz="1500" cap="none" spc="0" dirty="0">
                          <a:solidFill>
                            <a:schemeClr val="tx1"/>
                          </a:solidFill>
                        </a:rPr>
                        <a:t>Are there study groups or opportunities for me to learn about my faith in ways that I can understand and contribute to?</a:t>
                      </a:r>
                    </a:p>
                    <a:p>
                      <a:endParaRPr lang="en-US" sz="1500" cap="none" spc="0" dirty="0">
                        <a:solidFill>
                          <a:schemeClr val="tx1"/>
                        </a:solidFill>
                      </a:endParaRPr>
                    </a:p>
                    <a:p>
                      <a:r>
                        <a:rPr lang="en-US" sz="1500" cap="none" spc="0" dirty="0">
                          <a:solidFill>
                            <a:schemeClr val="tx1"/>
                          </a:solidFill>
                        </a:rPr>
                        <a:t>Will you assume or will you explore with me my pain and my understanding of my faith?</a:t>
                      </a:r>
                    </a:p>
                  </a:txBody>
                  <a:tcPr marL="86775" marR="86775" marT="43388" marB="86775">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US" sz="1500" cap="none" spc="0" dirty="0">
                          <a:solidFill>
                            <a:schemeClr val="tx1"/>
                          </a:solidFill>
                        </a:rPr>
                        <a:t>Will you value and respect my role?</a:t>
                      </a:r>
                    </a:p>
                    <a:p>
                      <a:endParaRPr lang="en-US" sz="1500" cap="none" spc="0" dirty="0">
                        <a:solidFill>
                          <a:schemeClr val="tx1"/>
                        </a:solidFill>
                      </a:endParaRPr>
                    </a:p>
                    <a:p>
                      <a:r>
                        <a:rPr lang="en-US" sz="1500" cap="none" spc="0" dirty="0">
                          <a:solidFill>
                            <a:schemeClr val="tx1"/>
                          </a:solidFill>
                        </a:rPr>
                        <a:t>Will you refrain from pressuring me to join your congregation?</a:t>
                      </a:r>
                    </a:p>
                    <a:p>
                      <a:endParaRPr lang="en-US" sz="1500" cap="none" spc="0" dirty="0">
                        <a:solidFill>
                          <a:schemeClr val="tx1"/>
                        </a:solidFill>
                      </a:endParaRPr>
                    </a:p>
                    <a:p>
                      <a:r>
                        <a:rPr lang="en-US" sz="1500" cap="none" spc="0" dirty="0">
                          <a:solidFill>
                            <a:schemeClr val="tx1"/>
                          </a:solidFill>
                        </a:rPr>
                        <a:t>Will you encourage me to do the best I can?</a:t>
                      </a:r>
                    </a:p>
                  </a:txBody>
                  <a:tcPr marL="86775" marR="86775" marT="43388" marB="86775">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315644043"/>
                  </a:ext>
                </a:extLst>
              </a:tr>
            </a:tbl>
          </a:graphicData>
        </a:graphic>
      </p:graphicFrame>
    </p:spTree>
    <p:extLst>
      <p:ext uri="{BB962C8B-B14F-4D97-AF65-F5344CB8AC3E}">
        <p14:creationId xmlns:p14="http://schemas.microsoft.com/office/powerpoint/2010/main" val="1491313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6" name="Straight Connector 3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F4451E8-EA87-5990-B019-35F48B6000E8}"/>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800" dirty="0"/>
              <a:t>“Physician heal thyself”</a:t>
            </a:r>
          </a:p>
        </p:txBody>
      </p:sp>
      <p:pic>
        <p:nvPicPr>
          <p:cNvPr id="9" name="Picture 8" descr="Two people holding hands">
            <a:extLst>
              <a:ext uri="{FF2B5EF4-FFF2-40B4-BE49-F238E27FC236}">
                <a16:creationId xmlns:a16="http://schemas.microsoft.com/office/drawing/2014/main" id="{505D648C-19CA-1872-8E93-1162DFC445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9733" y="10"/>
            <a:ext cx="7552266" cy="6857990"/>
          </a:xfrm>
          <a:prstGeom prst="rect">
            <a:avLst/>
          </a:prstGeom>
        </p:spPr>
      </p:pic>
      <p:sp>
        <p:nvSpPr>
          <p:cNvPr id="40" name="Rectangle 39">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16350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C124-E173-99E2-7103-C3F021F6B9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466B57D-3F3D-5D3C-A49C-7BAFCBE9BE07}"/>
              </a:ext>
            </a:extLst>
          </p:cNvPr>
          <p:cNvSpPr>
            <a:spLocks noGrp="1"/>
          </p:cNvSpPr>
          <p:nvPr>
            <p:ph type="title"/>
          </p:nvPr>
        </p:nvSpPr>
        <p:spPr>
          <a:xfrm>
            <a:off x="6781801" y="634947"/>
            <a:ext cx="4354285" cy="976140"/>
          </a:xfrm>
        </p:spPr>
        <p:txBody>
          <a:bodyPr>
            <a:normAutofit/>
          </a:bodyPr>
          <a:lstStyle/>
          <a:p>
            <a:pPr algn="ctr"/>
            <a:r>
              <a:rPr lang="en-US" dirty="0">
                <a:solidFill>
                  <a:schemeClr val="tx1"/>
                </a:solidFill>
              </a:rPr>
              <a:t>Care of Self</a:t>
            </a:r>
          </a:p>
        </p:txBody>
      </p:sp>
      <p:pic>
        <p:nvPicPr>
          <p:cNvPr id="8" name="Picture 7" descr="Plant growing in a concrete crack">
            <a:extLst>
              <a:ext uri="{FF2B5EF4-FFF2-40B4-BE49-F238E27FC236}">
                <a16:creationId xmlns:a16="http://schemas.microsoft.com/office/drawing/2014/main" id="{FE221E77-FA66-BAD8-40D0-05234E6A05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69345" y="1167574"/>
            <a:ext cx="5880620" cy="4522851"/>
          </a:xfrm>
          <a:prstGeom prst="rect">
            <a:avLst/>
          </a:prstGeom>
        </p:spPr>
      </p:pic>
      <p:sp>
        <p:nvSpPr>
          <p:cNvPr id="6" name="Content Placeholder 5">
            <a:extLst>
              <a:ext uri="{FF2B5EF4-FFF2-40B4-BE49-F238E27FC236}">
                <a16:creationId xmlns:a16="http://schemas.microsoft.com/office/drawing/2014/main" id="{64EBEC3E-6FA1-6AE9-E265-0444FE8F7651}"/>
              </a:ext>
            </a:extLst>
          </p:cNvPr>
          <p:cNvSpPr>
            <a:spLocks noGrp="1"/>
          </p:cNvSpPr>
          <p:nvPr>
            <p:ph idx="1"/>
          </p:nvPr>
        </p:nvSpPr>
        <p:spPr>
          <a:xfrm>
            <a:off x="6629401" y="2198913"/>
            <a:ext cx="5063836" cy="3755565"/>
          </a:xfrm>
        </p:spPr>
        <p:txBody>
          <a:bodyPr>
            <a:normAutofit/>
          </a:bodyPr>
          <a:lstStyle/>
          <a:p>
            <a:pPr lvl="1"/>
            <a:r>
              <a:rPr lang="en-US" sz="2800" dirty="0">
                <a:solidFill>
                  <a:schemeClr val="tx1"/>
                </a:solidFill>
              </a:rPr>
              <a:t>Recognize and respond to the one’s own trauma and the impact of ministry on self</a:t>
            </a:r>
          </a:p>
          <a:p>
            <a:pPr lvl="2"/>
            <a:endParaRPr lang="en-US" sz="1200" dirty="0"/>
          </a:p>
          <a:p>
            <a:pPr lvl="2"/>
            <a:r>
              <a:rPr lang="en-US" sz="2400" dirty="0"/>
              <a:t>Grief and loss</a:t>
            </a:r>
          </a:p>
          <a:p>
            <a:pPr lvl="2"/>
            <a:endParaRPr lang="en-US" sz="1800" dirty="0"/>
          </a:p>
          <a:p>
            <a:pPr lvl="2"/>
            <a:r>
              <a:rPr lang="en-US" sz="2400" dirty="0"/>
              <a:t>Burnout</a:t>
            </a:r>
          </a:p>
          <a:p>
            <a:pPr lvl="2"/>
            <a:endParaRPr lang="en-US" sz="1800" dirty="0"/>
          </a:p>
          <a:p>
            <a:pPr lvl="2"/>
            <a:r>
              <a:rPr lang="en-US" sz="2400" dirty="0"/>
              <a:t>Secondary trauma</a:t>
            </a:r>
          </a:p>
        </p:txBody>
      </p:sp>
    </p:spTree>
    <p:extLst>
      <p:ext uri="{BB962C8B-B14F-4D97-AF65-F5344CB8AC3E}">
        <p14:creationId xmlns:p14="http://schemas.microsoft.com/office/powerpoint/2010/main" val="3671536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374F7-3F8A-5947-4EFA-2AD44E606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5B318A-605A-6B86-3D00-58187D41C3C1}"/>
              </a:ext>
            </a:extLst>
          </p:cNvPr>
          <p:cNvSpPr>
            <a:spLocks noGrp="1"/>
          </p:cNvSpPr>
          <p:nvPr>
            <p:ph type="title"/>
          </p:nvPr>
        </p:nvSpPr>
        <p:spPr>
          <a:xfrm>
            <a:off x="4974771" y="634946"/>
            <a:ext cx="6574972" cy="856397"/>
          </a:xfrm>
        </p:spPr>
        <p:txBody>
          <a:bodyPr>
            <a:normAutofit/>
          </a:bodyPr>
          <a:lstStyle/>
          <a:p>
            <a:pPr algn="ctr"/>
            <a:r>
              <a:rPr lang="en-US" dirty="0"/>
              <a:t>Being self-aware</a:t>
            </a:r>
          </a:p>
        </p:txBody>
      </p:sp>
      <p:pic>
        <p:nvPicPr>
          <p:cNvPr id="4" name="Picture 3" descr="A wooden doll touching a mirror">
            <a:extLst>
              <a:ext uri="{FF2B5EF4-FFF2-40B4-BE49-F238E27FC236}">
                <a16:creationId xmlns:a16="http://schemas.microsoft.com/office/drawing/2014/main" id="{072AE7B8-2870-5DE6-65A4-E4AB2278C81E}"/>
              </a:ext>
            </a:extLst>
          </p:cNvPr>
          <p:cNvPicPr>
            <a:picLocks noChangeAspect="1"/>
          </p:cNvPicPr>
          <p:nvPr/>
        </p:nvPicPr>
        <p:blipFill>
          <a:blip r:embed="rId3"/>
          <a:stretch>
            <a:fillRect/>
          </a:stretch>
        </p:blipFill>
        <p:spPr>
          <a:xfrm>
            <a:off x="642258" y="1363293"/>
            <a:ext cx="3820886" cy="2997123"/>
          </a:xfrm>
          <a:prstGeom prst="rect">
            <a:avLst/>
          </a:prstGeom>
        </p:spPr>
      </p:pic>
      <p:sp>
        <p:nvSpPr>
          <p:cNvPr id="3" name="Content Placeholder 2">
            <a:extLst>
              <a:ext uri="{FF2B5EF4-FFF2-40B4-BE49-F238E27FC236}">
                <a16:creationId xmlns:a16="http://schemas.microsoft.com/office/drawing/2014/main" id="{5DB57155-8528-B7D4-7EF6-85FD13ED26C6}"/>
              </a:ext>
            </a:extLst>
          </p:cNvPr>
          <p:cNvSpPr>
            <a:spLocks noGrp="1"/>
          </p:cNvSpPr>
          <p:nvPr>
            <p:ph idx="1"/>
          </p:nvPr>
        </p:nvSpPr>
        <p:spPr>
          <a:xfrm>
            <a:off x="4974769" y="1921397"/>
            <a:ext cx="6574973" cy="4490977"/>
          </a:xfrm>
        </p:spPr>
        <p:txBody>
          <a:bodyPr>
            <a:normAutofit/>
          </a:bodyPr>
          <a:lstStyle/>
          <a:p>
            <a:pPr marL="0" indent="0">
              <a:spcBef>
                <a:spcPts val="600"/>
              </a:spcBef>
              <a:spcAft>
                <a:spcPts val="600"/>
              </a:spcAft>
              <a:buNone/>
            </a:pPr>
            <a:r>
              <a:rPr lang="en-US" sz="2400" dirty="0"/>
              <a:t>“It is also essential that pastoral care givers examine their own attitudes, values, and behaviors, boundaries, and limitations… </a:t>
            </a:r>
          </a:p>
          <a:p>
            <a:pPr marL="0" indent="0">
              <a:spcBef>
                <a:spcPts val="600"/>
              </a:spcBef>
              <a:spcAft>
                <a:spcPts val="600"/>
              </a:spcAft>
              <a:buNone/>
            </a:pPr>
            <a:r>
              <a:rPr lang="en-US" sz="2400" dirty="0"/>
              <a:t>The pastoral caregiver may encounter a variety of perspectives and interpretations of what happened and the meaning of the experience given by those he or she is attempting to help. </a:t>
            </a:r>
          </a:p>
          <a:p>
            <a:pPr marL="0" indent="0">
              <a:spcBef>
                <a:spcPts val="600"/>
              </a:spcBef>
              <a:spcAft>
                <a:spcPts val="600"/>
              </a:spcAft>
              <a:buNone/>
            </a:pPr>
            <a:r>
              <a:rPr lang="en-US" sz="2400" dirty="0"/>
              <a:t>This may conflict with the views and values of the pastoral caregiver and cause ambiguity and a discomfort between the pastoral caregiver and the one needing assistance.”</a:t>
            </a:r>
            <a:r>
              <a:rPr lang="en-US" sz="1600" dirty="0"/>
              <a:t> (Streets, 2015)</a:t>
            </a:r>
            <a:endParaRPr lang="en-US" sz="2400" dirty="0"/>
          </a:p>
        </p:txBody>
      </p:sp>
    </p:spTree>
    <p:extLst>
      <p:ext uri="{BB962C8B-B14F-4D97-AF65-F5344CB8AC3E}">
        <p14:creationId xmlns:p14="http://schemas.microsoft.com/office/powerpoint/2010/main" val="396254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F5E77-B445-B9A2-FFA1-45977937C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E5B02-6B74-1B35-8777-3B2FEC9831CE}"/>
              </a:ext>
            </a:extLst>
          </p:cNvPr>
          <p:cNvSpPr>
            <a:spLocks noGrp="1"/>
          </p:cNvSpPr>
          <p:nvPr>
            <p:ph type="title"/>
          </p:nvPr>
        </p:nvSpPr>
        <p:spPr>
          <a:xfrm>
            <a:off x="4293221" y="634946"/>
            <a:ext cx="7256522" cy="1008797"/>
          </a:xfrm>
        </p:spPr>
        <p:txBody>
          <a:bodyPr>
            <a:normAutofit/>
          </a:bodyPr>
          <a:lstStyle/>
          <a:p>
            <a:pPr algn="ctr"/>
            <a:r>
              <a:rPr lang="en-US" dirty="0"/>
              <a:t>Being self-aware (continued)</a:t>
            </a:r>
          </a:p>
        </p:txBody>
      </p:sp>
      <p:pic>
        <p:nvPicPr>
          <p:cNvPr id="5" name="Picture 4" descr="Person with blue eyes">
            <a:extLst>
              <a:ext uri="{FF2B5EF4-FFF2-40B4-BE49-F238E27FC236}">
                <a16:creationId xmlns:a16="http://schemas.microsoft.com/office/drawing/2014/main" id="{970C1F01-FA80-42BD-36EB-E9165A5F03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42257" y="1289372"/>
            <a:ext cx="2827641" cy="3755573"/>
          </a:xfrm>
          <a:prstGeom prst="rect">
            <a:avLst/>
          </a:prstGeom>
        </p:spPr>
      </p:pic>
      <p:sp>
        <p:nvSpPr>
          <p:cNvPr id="3" name="Content Placeholder 2">
            <a:extLst>
              <a:ext uri="{FF2B5EF4-FFF2-40B4-BE49-F238E27FC236}">
                <a16:creationId xmlns:a16="http://schemas.microsoft.com/office/drawing/2014/main" id="{D017308E-FF38-A8E1-5005-82625582EA5B}"/>
              </a:ext>
            </a:extLst>
          </p:cNvPr>
          <p:cNvSpPr>
            <a:spLocks noGrp="1"/>
          </p:cNvSpPr>
          <p:nvPr>
            <p:ph idx="1"/>
          </p:nvPr>
        </p:nvSpPr>
        <p:spPr>
          <a:xfrm>
            <a:off x="4293221" y="2198914"/>
            <a:ext cx="7256522" cy="3670180"/>
          </a:xfrm>
        </p:spPr>
        <p:txBody>
          <a:bodyPr>
            <a:normAutofit lnSpcReduction="10000"/>
          </a:bodyPr>
          <a:lstStyle/>
          <a:p>
            <a:pPr marL="0" indent="0">
              <a:spcBef>
                <a:spcPts val="600"/>
              </a:spcBef>
              <a:spcAft>
                <a:spcPts val="600"/>
              </a:spcAft>
              <a:buNone/>
            </a:pPr>
            <a:r>
              <a:rPr lang="en-US" sz="2800" dirty="0"/>
              <a:t>“We can easily identify so closely with those with whom we work that </a:t>
            </a:r>
            <a:r>
              <a:rPr lang="en-US" sz="2800" b="1" dirty="0"/>
              <a:t>their pain also becomes our pain</a:t>
            </a:r>
            <a:r>
              <a:rPr lang="en-US" sz="2800" dirty="0"/>
              <a:t> in addition to whatever burdens we may be carrying ourselves. Just as it is important for the traumatized person to know and be reassured that their total sense of self need not be the trauma they have experienced and to try to imagine having a larger life beyond the trauma, care givers must also </a:t>
            </a:r>
            <a:r>
              <a:rPr lang="en-US" sz="2800" u="sng" dirty="0"/>
              <a:t>have a network of support</a:t>
            </a:r>
            <a:r>
              <a:rPr lang="en-US" sz="2800" dirty="0"/>
              <a:t>...” </a:t>
            </a:r>
            <a:r>
              <a:rPr lang="en-US" sz="1700" dirty="0"/>
              <a:t>(Streets, 2015)</a:t>
            </a:r>
            <a:endParaRPr lang="en-US" sz="2800" dirty="0"/>
          </a:p>
        </p:txBody>
      </p:sp>
    </p:spTree>
    <p:extLst>
      <p:ext uri="{BB962C8B-B14F-4D97-AF65-F5344CB8AC3E}">
        <p14:creationId xmlns:p14="http://schemas.microsoft.com/office/powerpoint/2010/main" val="1810439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138841-CD2E-4958-0F3D-24568406C734}"/>
              </a:ext>
            </a:extLst>
          </p:cNvPr>
          <p:cNvSpPr>
            <a:spLocks noGrp="1"/>
          </p:cNvSpPr>
          <p:nvPr>
            <p:ph type="title" idx="4294967295"/>
          </p:nvPr>
        </p:nvSpPr>
        <p:spPr>
          <a:xfrm>
            <a:off x="598516" y="493857"/>
            <a:ext cx="10058400" cy="665942"/>
          </a:xfrm>
        </p:spPr>
        <p:txBody>
          <a:bodyPr>
            <a:normAutofit fontScale="90000"/>
          </a:bodyPr>
          <a:lstStyle/>
          <a:p>
            <a:r>
              <a:rPr lang="en-US" dirty="0"/>
              <a:t>Clergy Toolkit</a:t>
            </a:r>
          </a:p>
        </p:txBody>
      </p:sp>
      <p:sp>
        <p:nvSpPr>
          <p:cNvPr id="3" name="TextBox 2">
            <a:extLst>
              <a:ext uri="{FF2B5EF4-FFF2-40B4-BE49-F238E27FC236}">
                <a16:creationId xmlns:a16="http://schemas.microsoft.com/office/drawing/2014/main" id="{A83EC553-AB74-FEB2-0938-648FC079F679}"/>
              </a:ext>
            </a:extLst>
          </p:cNvPr>
          <p:cNvSpPr txBox="1"/>
          <p:nvPr/>
        </p:nvSpPr>
        <p:spPr>
          <a:xfrm>
            <a:off x="2571750" y="5900478"/>
            <a:ext cx="7968343" cy="369332"/>
          </a:xfrm>
          <a:prstGeom prst="rect">
            <a:avLst/>
          </a:prstGeom>
          <a:noFill/>
        </p:spPr>
        <p:txBody>
          <a:bodyPr wrap="square">
            <a:spAutoFit/>
          </a:bodyPr>
          <a:lstStyle/>
          <a:p>
            <a:r>
              <a:rPr lang="en-US" dirty="0"/>
              <a:t>https://www.ptsd.va.gov/professional/treat/care/toolkits/clergy/index.asp</a:t>
            </a:r>
          </a:p>
        </p:txBody>
      </p:sp>
      <p:pic>
        <p:nvPicPr>
          <p:cNvPr id="5" name="Picture 4" descr="a picture of the webpage for clergy toolkit">
            <a:extLst>
              <a:ext uri="{FF2B5EF4-FFF2-40B4-BE49-F238E27FC236}">
                <a16:creationId xmlns:a16="http://schemas.microsoft.com/office/drawing/2014/main" id="{CE2E2DAA-20C4-3AE8-C9E5-998DBCF71E49}"/>
              </a:ext>
            </a:extLst>
          </p:cNvPr>
          <p:cNvPicPr>
            <a:picLocks noChangeAspect="1"/>
          </p:cNvPicPr>
          <p:nvPr/>
        </p:nvPicPr>
        <p:blipFill>
          <a:blip r:embed="rId2"/>
          <a:stretch>
            <a:fillRect/>
          </a:stretch>
        </p:blipFill>
        <p:spPr>
          <a:xfrm>
            <a:off x="2571750" y="1362075"/>
            <a:ext cx="7048500" cy="4133850"/>
          </a:xfrm>
          <a:prstGeom prst="rect">
            <a:avLst/>
          </a:prstGeom>
        </p:spPr>
      </p:pic>
    </p:spTree>
    <p:extLst>
      <p:ext uri="{BB962C8B-B14F-4D97-AF65-F5344CB8AC3E}">
        <p14:creationId xmlns:p14="http://schemas.microsoft.com/office/powerpoint/2010/main" val="3509124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E7831-CDF3-2B5A-16B6-844297601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60DFD-97EC-36F4-2497-A1DEC4821DF7}"/>
              </a:ext>
            </a:extLst>
          </p:cNvPr>
          <p:cNvSpPr>
            <a:spLocks noGrp="1"/>
          </p:cNvSpPr>
          <p:nvPr>
            <p:ph type="title"/>
          </p:nvPr>
        </p:nvSpPr>
        <p:spPr/>
        <p:txBody>
          <a:bodyPr/>
          <a:lstStyle/>
          <a:p>
            <a:r>
              <a:rPr lang="en-US" dirty="0"/>
              <a:t>Upcoming Webinars</a:t>
            </a:r>
          </a:p>
        </p:txBody>
      </p:sp>
      <p:sp>
        <p:nvSpPr>
          <p:cNvPr id="5" name="Text Placeholder 4">
            <a:extLst>
              <a:ext uri="{FF2B5EF4-FFF2-40B4-BE49-F238E27FC236}">
                <a16:creationId xmlns:a16="http://schemas.microsoft.com/office/drawing/2014/main" id="{6C0CB54F-2DEE-6827-9ACD-F0B8CFFE917C}"/>
              </a:ext>
            </a:extLst>
          </p:cNvPr>
          <p:cNvSpPr>
            <a:spLocks noGrp="1"/>
          </p:cNvSpPr>
          <p:nvPr>
            <p:ph type="body" sz="quarter" idx="13"/>
          </p:nvPr>
        </p:nvSpPr>
        <p:spPr>
          <a:xfrm>
            <a:off x="222251" y="1314450"/>
            <a:ext cx="11747499" cy="4229100"/>
          </a:xfrm>
        </p:spPr>
        <p:txBody>
          <a:bodyPr>
            <a:normAutofit/>
          </a:bodyPr>
          <a:lstStyle/>
          <a:p>
            <a:pPr marL="0" indent="0" algn="l">
              <a:buNone/>
            </a:pPr>
            <a:r>
              <a:rPr lang="en-US" sz="2600" b="1" dirty="0"/>
              <a:t>Stronger Together: Heritage Christian Services’ Grief Support Team</a:t>
            </a:r>
          </a:p>
          <a:p>
            <a:pPr marL="0" indent="0" algn="l">
              <a:buNone/>
            </a:pPr>
            <a:r>
              <a:rPr lang="en-US" sz="2600" dirty="0"/>
              <a:t>Wednesday, April 10 at 2 p.m. ET</a:t>
            </a:r>
          </a:p>
          <a:p>
            <a:pPr marL="0" indent="0" algn="l">
              <a:buNone/>
            </a:pPr>
            <a:endParaRPr lang="en-US" sz="1400" dirty="0">
              <a:solidFill>
                <a:srgbClr val="000000"/>
              </a:solidFill>
            </a:endParaRPr>
          </a:p>
          <a:p>
            <a:pPr marL="0" indent="0" algn="l">
              <a:buNone/>
            </a:pPr>
            <a:r>
              <a:rPr lang="en-US" sz="2600" b="1" i="0" u="none" strike="noStrike" dirty="0">
                <a:solidFill>
                  <a:srgbClr val="000000"/>
                </a:solidFill>
                <a:effectLst/>
                <a:latin typeface="Tahoma" panose="020B0604030504040204" pitchFamily="34" charset="0"/>
              </a:rPr>
              <a:t>Equity at the Ballot Box: Registering To Vote and Getting Involved with Political Campaigns</a:t>
            </a:r>
          </a:p>
          <a:p>
            <a:pPr marL="0" indent="0" algn="l">
              <a:buNone/>
            </a:pPr>
            <a:r>
              <a:rPr lang="en-US" sz="2600" i="0" u="none" strike="noStrike" dirty="0">
                <a:solidFill>
                  <a:srgbClr val="000000"/>
                </a:solidFill>
                <a:effectLst/>
                <a:latin typeface="Tahoma" panose="020B0604030504040204" pitchFamily="34" charset="0"/>
              </a:rPr>
              <a:t>Tuesday, March 12 at 2 p.m. ET</a:t>
            </a:r>
          </a:p>
          <a:p>
            <a:pPr marL="0" indent="0" algn="l">
              <a:buNone/>
            </a:pPr>
            <a:endParaRPr lang="en-US" sz="1400" i="0" u="none" strike="noStrike" dirty="0">
              <a:solidFill>
                <a:srgbClr val="000000"/>
              </a:solidFill>
              <a:effectLst/>
              <a:latin typeface="Tahoma" panose="020B0604030504040204" pitchFamily="34" charset="0"/>
            </a:endParaRPr>
          </a:p>
          <a:p>
            <a:pPr marL="0" indent="0" algn="l">
              <a:buNone/>
            </a:pPr>
            <a:r>
              <a:rPr lang="en-US" sz="2600" b="1" i="0" u="none" strike="noStrike" dirty="0" err="1">
                <a:solidFill>
                  <a:srgbClr val="000000"/>
                </a:solidFill>
                <a:effectLst/>
              </a:rPr>
              <a:t>RespectAbility</a:t>
            </a:r>
            <a:r>
              <a:rPr lang="en-US" sz="2600" b="1" i="0" u="none" strike="noStrike" dirty="0">
                <a:solidFill>
                  <a:srgbClr val="000000"/>
                </a:solidFill>
                <a:effectLst/>
              </a:rPr>
              <a:t> presents: Disney’s Wish – The Making of Dahlia</a:t>
            </a:r>
          </a:p>
          <a:p>
            <a:pPr marL="0" indent="0" algn="l">
              <a:buNone/>
            </a:pPr>
            <a:r>
              <a:rPr lang="en-US" sz="2600" dirty="0">
                <a:solidFill>
                  <a:srgbClr val="000000"/>
                </a:solidFill>
              </a:rPr>
              <a:t>Tuesday, March 19 </a:t>
            </a:r>
            <a:r>
              <a:rPr lang="en-US" sz="2600" i="0" u="none" strike="noStrike" dirty="0">
                <a:solidFill>
                  <a:srgbClr val="000000"/>
                </a:solidFill>
                <a:effectLst/>
                <a:latin typeface="Tahoma" panose="020B0604030504040204" pitchFamily="34" charset="0"/>
              </a:rPr>
              <a:t>at 4 p.m. ET</a:t>
            </a:r>
          </a:p>
        </p:txBody>
      </p:sp>
      <p:sp>
        <p:nvSpPr>
          <p:cNvPr id="9" name="TextBox 8">
            <a:extLst>
              <a:ext uri="{FF2B5EF4-FFF2-40B4-BE49-F238E27FC236}">
                <a16:creationId xmlns:a16="http://schemas.microsoft.com/office/drawing/2014/main" id="{EA3CD140-6EB2-1175-0FF6-5AB064106152}"/>
              </a:ext>
            </a:extLst>
          </p:cNvPr>
          <p:cNvSpPr txBox="1"/>
          <p:nvPr/>
        </p:nvSpPr>
        <p:spPr>
          <a:xfrm>
            <a:off x="1367882" y="5567246"/>
            <a:ext cx="94562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Learn More and Register at </a:t>
            </a:r>
            <a:r>
              <a:rPr kumimoji="0" lang="en-US" sz="32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www.RespectAbility.org</a:t>
            </a:r>
            <a:r>
              <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rPr>
              <a:t>/Category/Events</a:t>
            </a:r>
            <a:endPar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11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232EC693-72FC-4397-8B14-FAB098F83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503517-52C6-D6D9-52DA-EFC631A6EE1A}"/>
              </a:ext>
            </a:extLst>
          </p:cNvPr>
          <p:cNvSpPr>
            <a:spLocks noGrp="1"/>
          </p:cNvSpPr>
          <p:nvPr>
            <p:ph type="title"/>
          </p:nvPr>
        </p:nvSpPr>
        <p:spPr>
          <a:xfrm>
            <a:off x="5465070" y="634946"/>
            <a:ext cx="6084672" cy="1450757"/>
          </a:xfrm>
        </p:spPr>
        <p:txBody>
          <a:bodyPr>
            <a:normAutofit/>
          </a:bodyPr>
          <a:lstStyle/>
          <a:p>
            <a:r>
              <a:rPr lang="en-US" dirty="0"/>
              <a:t>Meet the Presenter</a:t>
            </a:r>
          </a:p>
        </p:txBody>
      </p:sp>
      <p:pic>
        <p:nvPicPr>
          <p:cNvPr id="8" name="Picture 7" descr="A group of people with different disabilities">
            <a:extLst>
              <a:ext uri="{FF2B5EF4-FFF2-40B4-BE49-F238E27FC236}">
                <a16:creationId xmlns:a16="http://schemas.microsoft.com/office/drawing/2014/main" id="{D1050A6C-3C18-5053-BF51-82D71FBBB4DD}"/>
              </a:ext>
            </a:extLst>
          </p:cNvPr>
          <p:cNvPicPr>
            <a:picLocks noChangeAspect="1"/>
          </p:cNvPicPr>
          <p:nvPr/>
        </p:nvPicPr>
        <p:blipFill>
          <a:blip r:embed="rId2"/>
          <a:stretch>
            <a:fillRect/>
          </a:stretch>
        </p:blipFill>
        <p:spPr>
          <a:xfrm>
            <a:off x="497433" y="441047"/>
            <a:ext cx="2757832" cy="1838554"/>
          </a:xfrm>
          <a:prstGeom prst="rect">
            <a:avLst/>
          </a:prstGeom>
        </p:spPr>
      </p:pic>
      <p:pic>
        <p:nvPicPr>
          <p:cNvPr id="4" name="Picture 3" descr="a large red stone church building">
            <a:extLst>
              <a:ext uri="{FF2B5EF4-FFF2-40B4-BE49-F238E27FC236}">
                <a16:creationId xmlns:a16="http://schemas.microsoft.com/office/drawing/2014/main" id="{1815F71F-C505-C703-6211-2C868E7CEA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8725" y="2445108"/>
            <a:ext cx="2770632" cy="3222620"/>
          </a:xfrm>
          <a:prstGeom prst="rect">
            <a:avLst/>
          </a:prstGeom>
        </p:spPr>
      </p:pic>
      <p:pic>
        <p:nvPicPr>
          <p:cNvPr id="21" name="Picture 5" descr="Working space background">
            <a:extLst>
              <a:ext uri="{FF2B5EF4-FFF2-40B4-BE49-F238E27FC236}">
                <a16:creationId xmlns:a16="http://schemas.microsoft.com/office/drawing/2014/main" id="{975C34BA-332B-4516-D0F2-D0ECED2995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6131" y="439447"/>
            <a:ext cx="1564308" cy="2047327"/>
          </a:xfrm>
          <a:prstGeom prst="rect">
            <a:avLst/>
          </a:prstGeom>
        </p:spPr>
      </p:pic>
      <p:cxnSp>
        <p:nvCxnSpPr>
          <p:cNvPr id="65" name="Straight Connector 64">
            <a:extLst>
              <a:ext uri="{FF2B5EF4-FFF2-40B4-BE49-F238E27FC236}">
                <a16:creationId xmlns:a16="http://schemas.microsoft.com/office/drawing/2014/main" id="{5D677EF7-599A-42F9-916B-BCFCACD88C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1126" y="2086188"/>
            <a:ext cx="566928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C09296F5-FBC6-4FFB-8A69-E23CFD938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6131" y="2645855"/>
            <a:ext cx="1564307" cy="10339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hurch with a steeple&#10;">
            <a:extLst>
              <a:ext uri="{FF2B5EF4-FFF2-40B4-BE49-F238E27FC236}">
                <a16:creationId xmlns:a16="http://schemas.microsoft.com/office/drawing/2014/main" id="{43DB9143-0AC6-84C9-B601-2848A118B9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16138" y="3814021"/>
            <a:ext cx="1564300" cy="1846578"/>
          </a:xfrm>
          <a:prstGeom prst="rect">
            <a:avLst/>
          </a:prstGeom>
        </p:spPr>
      </p:pic>
      <p:sp>
        <p:nvSpPr>
          <p:cNvPr id="3" name="Content Placeholder 2">
            <a:extLst>
              <a:ext uri="{FF2B5EF4-FFF2-40B4-BE49-F238E27FC236}">
                <a16:creationId xmlns:a16="http://schemas.microsoft.com/office/drawing/2014/main" id="{69E344E9-42A9-D24B-B71D-BA64CB91CC0F}"/>
              </a:ext>
            </a:extLst>
          </p:cNvPr>
          <p:cNvSpPr>
            <a:spLocks noGrp="1"/>
          </p:cNvSpPr>
          <p:nvPr>
            <p:ph idx="1"/>
          </p:nvPr>
        </p:nvSpPr>
        <p:spPr>
          <a:xfrm>
            <a:off x="5355771" y="2645854"/>
            <a:ext cx="6193971" cy="3223239"/>
          </a:xfrm>
        </p:spPr>
        <p:txBody>
          <a:bodyPr>
            <a:normAutofit fontScale="92500" lnSpcReduction="20000"/>
          </a:bodyPr>
          <a:lstStyle/>
          <a:p>
            <a:pPr marL="0" indent="0">
              <a:lnSpc>
                <a:spcPct val="100000"/>
              </a:lnSpc>
              <a:spcBef>
                <a:spcPts val="600"/>
              </a:spcBef>
              <a:spcAft>
                <a:spcPts val="600"/>
              </a:spcAft>
              <a:buNone/>
            </a:pPr>
            <a:r>
              <a:rPr lang="en-US" b="1" dirty="0">
                <a:solidFill>
                  <a:schemeClr val="tx1"/>
                </a:solidFill>
              </a:rPr>
              <a:t>John M. Keesler</a:t>
            </a:r>
            <a:r>
              <a:rPr lang="en-US" dirty="0">
                <a:solidFill>
                  <a:schemeClr val="tx1"/>
                </a:solidFill>
              </a:rPr>
              <a:t>, PhD, LMSW</a:t>
            </a:r>
          </a:p>
          <a:p>
            <a:pPr marL="0" indent="0">
              <a:lnSpc>
                <a:spcPct val="100000"/>
              </a:lnSpc>
              <a:spcBef>
                <a:spcPts val="600"/>
              </a:spcBef>
              <a:spcAft>
                <a:spcPts val="600"/>
              </a:spcAft>
              <a:buNone/>
            </a:pPr>
            <a:r>
              <a:rPr lang="en-US" i="1" dirty="0">
                <a:solidFill>
                  <a:schemeClr val="tx1"/>
                </a:solidFill>
              </a:rPr>
              <a:t>Associate Professor</a:t>
            </a:r>
          </a:p>
          <a:p>
            <a:pPr marL="0" indent="0">
              <a:lnSpc>
                <a:spcPct val="100000"/>
              </a:lnSpc>
              <a:spcBef>
                <a:spcPts val="600"/>
              </a:spcBef>
              <a:spcAft>
                <a:spcPts val="600"/>
              </a:spcAft>
              <a:buNone/>
            </a:pPr>
            <a:r>
              <a:rPr lang="en-US" dirty="0">
                <a:solidFill>
                  <a:schemeClr val="tx1"/>
                </a:solidFill>
              </a:rPr>
              <a:t>School of Social Work</a:t>
            </a:r>
          </a:p>
          <a:p>
            <a:pPr marL="0" indent="0">
              <a:lnSpc>
                <a:spcPct val="100000"/>
              </a:lnSpc>
              <a:spcBef>
                <a:spcPts val="600"/>
              </a:spcBef>
              <a:spcAft>
                <a:spcPts val="600"/>
              </a:spcAft>
              <a:buNone/>
            </a:pPr>
            <a:r>
              <a:rPr lang="en-US" dirty="0">
                <a:solidFill>
                  <a:schemeClr val="tx1"/>
                </a:solidFill>
              </a:rPr>
              <a:t>Indiana University Bloomington</a:t>
            </a:r>
          </a:p>
          <a:p>
            <a:pPr marL="0" indent="0">
              <a:lnSpc>
                <a:spcPct val="100000"/>
              </a:lnSpc>
              <a:spcBef>
                <a:spcPts val="600"/>
              </a:spcBef>
              <a:spcAft>
                <a:spcPts val="600"/>
              </a:spcAft>
              <a:buNone/>
            </a:pPr>
            <a:endParaRPr lang="en-US" dirty="0">
              <a:solidFill>
                <a:schemeClr val="tx1"/>
              </a:solidFill>
            </a:endParaRPr>
          </a:p>
          <a:p>
            <a:pPr marL="0" indent="0">
              <a:lnSpc>
                <a:spcPct val="100000"/>
              </a:lnSpc>
              <a:spcBef>
                <a:spcPts val="600"/>
              </a:spcBef>
              <a:spcAft>
                <a:spcPts val="600"/>
              </a:spcAft>
              <a:buNone/>
            </a:pPr>
            <a:r>
              <a:rPr lang="en-US" dirty="0">
                <a:solidFill>
                  <a:schemeClr val="tx1"/>
                </a:solidFill>
              </a:rPr>
              <a:t>Not the expert but willing to share and begin the conversation</a:t>
            </a:r>
          </a:p>
          <a:p>
            <a:pPr marL="0" indent="0">
              <a:lnSpc>
                <a:spcPct val="100000"/>
              </a:lnSpc>
              <a:spcBef>
                <a:spcPts val="600"/>
              </a:spcBef>
              <a:spcAft>
                <a:spcPts val="600"/>
              </a:spcAft>
              <a:buNone/>
            </a:pPr>
            <a:endParaRPr lang="en-US" dirty="0">
              <a:solidFill>
                <a:schemeClr val="tx1"/>
              </a:solidFill>
            </a:endParaRPr>
          </a:p>
          <a:p>
            <a:pPr marL="0" indent="0">
              <a:lnSpc>
                <a:spcPct val="100000"/>
              </a:lnSpc>
              <a:spcBef>
                <a:spcPts val="600"/>
              </a:spcBef>
              <a:spcAft>
                <a:spcPts val="600"/>
              </a:spcAft>
              <a:buNone/>
            </a:pPr>
            <a:r>
              <a:rPr lang="en-US" dirty="0">
                <a:solidFill>
                  <a:schemeClr val="tx1"/>
                </a:solidFill>
              </a:rPr>
              <a:t>Bias: Catholic/Christian lens</a:t>
            </a:r>
          </a:p>
          <a:p>
            <a:pPr marL="0" indent="0">
              <a:lnSpc>
                <a:spcPct val="100000"/>
              </a:lnSpc>
              <a:spcBef>
                <a:spcPts val="600"/>
              </a:spcBef>
              <a:spcAft>
                <a:spcPts val="600"/>
              </a:spcAft>
              <a:buNone/>
            </a:pPr>
            <a:endParaRPr lang="en-US" dirty="0">
              <a:solidFill>
                <a:schemeClr val="tx1"/>
              </a:solidFill>
            </a:endParaRPr>
          </a:p>
        </p:txBody>
      </p:sp>
      <p:sp>
        <p:nvSpPr>
          <p:cNvPr id="67" name="Rectangle 66">
            <a:extLst>
              <a:ext uri="{FF2B5EF4-FFF2-40B4-BE49-F238E27FC236}">
                <a16:creationId xmlns:a16="http://schemas.microsoft.com/office/drawing/2014/main" id="{D96591D8-BD02-4516-AAA0-00C701F25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8" name="Rectangle 67">
            <a:extLst>
              <a:ext uri="{FF2B5EF4-FFF2-40B4-BE49-F238E27FC236}">
                <a16:creationId xmlns:a16="http://schemas.microsoft.com/office/drawing/2014/main" id="{A21C8808-B380-4C3D-A4EC-2C75D1E67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8880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A7AA-D216-1FEF-B2FC-B430CFC7F311}"/>
              </a:ext>
            </a:extLst>
          </p:cNvPr>
          <p:cNvSpPr>
            <a:spLocks noGrp="1"/>
          </p:cNvSpPr>
          <p:nvPr>
            <p:ph type="title"/>
          </p:nvPr>
        </p:nvSpPr>
        <p:spPr>
          <a:xfrm>
            <a:off x="1371599" y="457201"/>
            <a:ext cx="8995025" cy="816796"/>
          </a:xfrm>
        </p:spPr>
        <p:txBody>
          <a:bodyPr anchor="b">
            <a:normAutofit/>
          </a:bodyPr>
          <a:lstStyle/>
          <a:p>
            <a:pPr>
              <a:lnSpc>
                <a:spcPct val="90000"/>
              </a:lnSpc>
            </a:pPr>
            <a:r>
              <a:rPr lang="en-US" dirty="0">
                <a:solidFill>
                  <a:schemeClr val="tx1"/>
                </a:solidFill>
              </a:rPr>
              <a:t>Social Work Perspective</a:t>
            </a:r>
          </a:p>
        </p:txBody>
      </p:sp>
      <p:sp>
        <p:nvSpPr>
          <p:cNvPr id="3" name="Content Placeholder 2">
            <a:extLst>
              <a:ext uri="{FF2B5EF4-FFF2-40B4-BE49-F238E27FC236}">
                <a16:creationId xmlns:a16="http://schemas.microsoft.com/office/drawing/2014/main" id="{15F44379-FCE3-78FD-72D1-88C3105E38C0}"/>
              </a:ext>
            </a:extLst>
          </p:cNvPr>
          <p:cNvSpPr>
            <a:spLocks noGrp="1"/>
          </p:cNvSpPr>
          <p:nvPr>
            <p:ph idx="1"/>
          </p:nvPr>
        </p:nvSpPr>
        <p:spPr>
          <a:xfrm>
            <a:off x="1371601" y="2006082"/>
            <a:ext cx="4911392" cy="3923493"/>
          </a:xfrm>
        </p:spPr>
        <p:txBody>
          <a:bodyPr anchor="t">
            <a:normAutofit/>
          </a:bodyPr>
          <a:lstStyle/>
          <a:p>
            <a:pPr marL="0" indent="-457200">
              <a:buFont typeface="Arial" panose="020B0604020202020204" pitchFamily="34" charset="0"/>
              <a:buChar char="•"/>
            </a:pPr>
            <a:r>
              <a:rPr lang="en-US" sz="2800" dirty="0">
                <a:solidFill>
                  <a:schemeClr val="tx1"/>
                </a:solidFill>
              </a:rPr>
              <a:t>Person-In-Environment</a:t>
            </a:r>
          </a:p>
          <a:p>
            <a:pPr marL="0" indent="-457200">
              <a:buFont typeface="Arial" panose="020B0604020202020204" pitchFamily="34" charset="0"/>
              <a:buChar char="•"/>
            </a:pPr>
            <a:r>
              <a:rPr lang="en-US" sz="2800" dirty="0">
                <a:solidFill>
                  <a:schemeClr val="tx1"/>
                </a:solidFill>
              </a:rPr>
              <a:t>Systems</a:t>
            </a:r>
          </a:p>
          <a:p>
            <a:pPr marL="0" indent="-457200">
              <a:buFont typeface="Arial" panose="020B0604020202020204" pitchFamily="34" charset="0"/>
              <a:buChar char="•"/>
            </a:pPr>
            <a:r>
              <a:rPr lang="en-US" sz="2800" dirty="0">
                <a:solidFill>
                  <a:schemeClr val="tx1"/>
                </a:solidFill>
              </a:rPr>
              <a:t>Practice-Informed Research</a:t>
            </a:r>
          </a:p>
        </p:txBody>
      </p:sp>
      <p:pic>
        <p:nvPicPr>
          <p:cNvPr id="4" name="Picture 3" descr="a word cloud that describes different aspects of social work">
            <a:extLst>
              <a:ext uri="{FF2B5EF4-FFF2-40B4-BE49-F238E27FC236}">
                <a16:creationId xmlns:a16="http://schemas.microsoft.com/office/drawing/2014/main" id="{384141DC-CD4B-E0EA-0675-5E8D573796F2}"/>
              </a:ext>
            </a:extLst>
          </p:cNvPr>
          <p:cNvPicPr>
            <a:picLocks noChangeAspect="1"/>
          </p:cNvPicPr>
          <p:nvPr/>
        </p:nvPicPr>
        <p:blipFill>
          <a:blip r:embed="rId2"/>
          <a:stretch>
            <a:fillRect/>
          </a:stretch>
        </p:blipFill>
        <p:spPr>
          <a:xfrm>
            <a:off x="5869111" y="3165050"/>
            <a:ext cx="5866268" cy="2868299"/>
          </a:xfrm>
          <a:prstGeom prst="rect">
            <a:avLst/>
          </a:prstGeom>
        </p:spPr>
      </p:pic>
    </p:spTree>
    <p:extLst>
      <p:ext uri="{BB962C8B-B14F-4D97-AF65-F5344CB8AC3E}">
        <p14:creationId xmlns:p14="http://schemas.microsoft.com/office/powerpoint/2010/main" val="295430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6D0B96-9451-A937-413A-283F7FA839F2}"/>
              </a:ext>
            </a:extLst>
          </p:cNvPr>
          <p:cNvSpPr>
            <a:spLocks noGrp="1"/>
          </p:cNvSpPr>
          <p:nvPr>
            <p:ph type="title"/>
          </p:nvPr>
        </p:nvSpPr>
        <p:spPr>
          <a:xfrm>
            <a:off x="447554" y="460876"/>
            <a:ext cx="11296891" cy="1056060"/>
          </a:xfrm>
        </p:spPr>
        <p:txBody>
          <a:bodyPr>
            <a:normAutofit/>
          </a:bodyPr>
          <a:lstStyle/>
          <a:p>
            <a:r>
              <a:rPr lang="en-US" sz="4000" dirty="0">
                <a:solidFill>
                  <a:schemeClr val="tx1"/>
                </a:solidFill>
              </a:rPr>
              <a:t>Intersection of Past &amp; Present: An </a:t>
            </a:r>
            <a:r>
              <a:rPr lang="en-US" sz="4000" i="1" dirty="0">
                <a:solidFill>
                  <a:schemeClr val="tx1"/>
                </a:solidFill>
              </a:rPr>
              <a:t>Unknown</a:t>
            </a:r>
            <a:r>
              <a:rPr lang="en-US" sz="4000" dirty="0">
                <a:solidFill>
                  <a:schemeClr val="tx1"/>
                </a:solidFill>
              </a:rPr>
              <a:t> Connection</a:t>
            </a:r>
          </a:p>
        </p:txBody>
      </p:sp>
      <p:pic>
        <p:nvPicPr>
          <p:cNvPr id="4" name="Picture 3" descr="A book cover with text">
            <a:extLst>
              <a:ext uri="{FF2B5EF4-FFF2-40B4-BE49-F238E27FC236}">
                <a16:creationId xmlns:a16="http://schemas.microsoft.com/office/drawing/2014/main" id="{529A4B92-5686-7840-8D6F-C8F0D008FD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343304">
            <a:off x="1350156" y="2331778"/>
            <a:ext cx="2449486" cy="3934917"/>
          </a:xfrm>
          <a:prstGeom prst="rect">
            <a:avLst/>
          </a:prstGeom>
        </p:spPr>
      </p:pic>
      <p:sp>
        <p:nvSpPr>
          <p:cNvPr id="3" name="Content Placeholder 2">
            <a:extLst>
              <a:ext uri="{FF2B5EF4-FFF2-40B4-BE49-F238E27FC236}">
                <a16:creationId xmlns:a16="http://schemas.microsoft.com/office/drawing/2014/main" id="{11160700-7D90-D550-6808-C574A28C380D}"/>
              </a:ext>
            </a:extLst>
          </p:cNvPr>
          <p:cNvSpPr>
            <a:spLocks noGrp="1"/>
          </p:cNvSpPr>
          <p:nvPr>
            <p:ph idx="1"/>
          </p:nvPr>
        </p:nvSpPr>
        <p:spPr>
          <a:xfrm>
            <a:off x="5092860" y="2974694"/>
            <a:ext cx="6062819" cy="2894400"/>
          </a:xfrm>
        </p:spPr>
        <p:txBody>
          <a:bodyPr vert="horz" lIns="91440" tIns="45720" rIns="91440" bIns="45720" rtlCol="0">
            <a:noAutofit/>
          </a:bodyPr>
          <a:lstStyle/>
          <a:p>
            <a:pPr marL="0" indent="0">
              <a:lnSpc>
                <a:spcPct val="100000"/>
              </a:lnSpc>
              <a:spcBef>
                <a:spcPts val="0"/>
              </a:spcBef>
              <a:spcAft>
                <a:spcPts val="0"/>
              </a:spcAft>
              <a:buNone/>
            </a:pPr>
            <a:r>
              <a:rPr lang="en-US" sz="3200" b="0" i="0" spc="200" dirty="0">
                <a:solidFill>
                  <a:schemeClr val="tx1"/>
                </a:solidFill>
                <a:effectLst/>
              </a:rPr>
              <a:t>“Human suffering anywhere concerns men and women everywhere.”</a:t>
            </a:r>
            <a:endParaRPr lang="en-US" sz="3200" spc="200" dirty="0">
              <a:solidFill>
                <a:schemeClr val="tx1"/>
              </a:solidFill>
            </a:endParaRPr>
          </a:p>
        </p:txBody>
      </p:sp>
    </p:spTree>
    <p:extLst>
      <p:ext uri="{BB962C8B-B14F-4D97-AF65-F5344CB8AC3E}">
        <p14:creationId xmlns:p14="http://schemas.microsoft.com/office/powerpoint/2010/main" val="47953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19815D-ECB2-0282-1760-BFF42A1D9F74}"/>
              </a:ext>
            </a:extLst>
          </p:cNvPr>
          <p:cNvSpPr>
            <a:spLocks noGrp="1"/>
          </p:cNvSpPr>
          <p:nvPr>
            <p:ph type="title" idx="4294967295"/>
          </p:nvPr>
        </p:nvSpPr>
        <p:spPr>
          <a:xfrm>
            <a:off x="683491" y="286603"/>
            <a:ext cx="10472189" cy="834535"/>
          </a:xfrm>
        </p:spPr>
        <p:txBody>
          <a:bodyPr>
            <a:normAutofit/>
          </a:bodyPr>
          <a:lstStyle/>
          <a:p>
            <a:r>
              <a:rPr lang="en-US" dirty="0"/>
              <a:t>Wisdom to Guide</a:t>
            </a:r>
          </a:p>
        </p:txBody>
      </p:sp>
      <p:sp>
        <p:nvSpPr>
          <p:cNvPr id="3" name="Content Placeholder 2">
            <a:extLst>
              <a:ext uri="{FF2B5EF4-FFF2-40B4-BE49-F238E27FC236}">
                <a16:creationId xmlns:a16="http://schemas.microsoft.com/office/drawing/2014/main" id="{B9D11C88-DA0D-EC97-1B79-6120845A3694}"/>
              </a:ext>
            </a:extLst>
          </p:cNvPr>
          <p:cNvSpPr>
            <a:spLocks noGrp="1"/>
          </p:cNvSpPr>
          <p:nvPr>
            <p:ph idx="4294967295"/>
          </p:nvPr>
        </p:nvSpPr>
        <p:spPr>
          <a:xfrm>
            <a:off x="798654" y="1288765"/>
            <a:ext cx="6389224" cy="3022963"/>
          </a:xfrm>
        </p:spPr>
        <p:txBody>
          <a:bodyPr>
            <a:noAutofit/>
          </a:bodyPr>
          <a:lstStyle/>
          <a:p>
            <a:pPr algn="l">
              <a:lnSpc>
                <a:spcPct val="100000"/>
              </a:lnSpc>
              <a:spcBef>
                <a:spcPts val="0"/>
              </a:spcBef>
              <a:spcAft>
                <a:spcPts val="0"/>
              </a:spcAft>
            </a:pPr>
            <a:r>
              <a:rPr lang="en-US" sz="2600" b="0" i="0" dirty="0">
                <a:solidFill>
                  <a:srgbClr val="181818"/>
                </a:solidFill>
                <a:effectLst/>
              </a:rPr>
              <a:t>“…we may also </a:t>
            </a:r>
            <a:r>
              <a:rPr lang="en-US" sz="2600" b="1" i="0" dirty="0">
                <a:solidFill>
                  <a:srgbClr val="181818"/>
                </a:solidFill>
                <a:effectLst/>
              </a:rPr>
              <a:t>find meaning </a:t>
            </a:r>
            <a:r>
              <a:rPr lang="en-US" sz="2600" b="0" i="0" dirty="0">
                <a:solidFill>
                  <a:srgbClr val="181818"/>
                </a:solidFill>
                <a:effectLst/>
              </a:rPr>
              <a:t>in life even when confronted with a hopeless situation, when facing a fate that cannot be changed. For what then matters is to </a:t>
            </a:r>
            <a:r>
              <a:rPr lang="en-US" sz="2600" b="1" i="0" dirty="0">
                <a:solidFill>
                  <a:srgbClr val="181818"/>
                </a:solidFill>
                <a:effectLst/>
              </a:rPr>
              <a:t>bear witness </a:t>
            </a:r>
            <a:r>
              <a:rPr lang="en-US" sz="2600" b="0" i="0" dirty="0">
                <a:solidFill>
                  <a:srgbClr val="181818"/>
                </a:solidFill>
                <a:effectLst/>
              </a:rPr>
              <a:t>to the uniquely human potential at its best, which is </a:t>
            </a:r>
            <a:r>
              <a:rPr lang="en-US" sz="2600" b="1" i="0" dirty="0">
                <a:solidFill>
                  <a:srgbClr val="181818"/>
                </a:solidFill>
                <a:effectLst/>
              </a:rPr>
              <a:t>to transform </a:t>
            </a:r>
            <a:r>
              <a:rPr lang="en-US" sz="2600" b="0" i="0" dirty="0">
                <a:solidFill>
                  <a:srgbClr val="181818"/>
                </a:solidFill>
                <a:effectLst/>
              </a:rPr>
              <a:t>a personal tragedy into a triumph…”</a:t>
            </a:r>
          </a:p>
        </p:txBody>
      </p:sp>
      <p:sp>
        <p:nvSpPr>
          <p:cNvPr id="6" name="TextBox 5">
            <a:extLst>
              <a:ext uri="{FF2B5EF4-FFF2-40B4-BE49-F238E27FC236}">
                <a16:creationId xmlns:a16="http://schemas.microsoft.com/office/drawing/2014/main" id="{5242F3DC-5D2B-4AC8-D75D-2B1580786F09}"/>
              </a:ext>
            </a:extLst>
          </p:cNvPr>
          <p:cNvSpPr txBox="1"/>
          <p:nvPr/>
        </p:nvSpPr>
        <p:spPr>
          <a:xfrm>
            <a:off x="798654" y="4408734"/>
            <a:ext cx="6389224" cy="1692771"/>
          </a:xfrm>
          <a:prstGeom prst="rect">
            <a:avLst/>
          </a:prstGeom>
          <a:noFill/>
        </p:spPr>
        <p:txBody>
          <a:bodyPr wrap="square" rtlCol="0">
            <a:spAutoFit/>
          </a:bodyPr>
          <a:lstStyle/>
          <a:p>
            <a:pPr algn="l"/>
            <a:r>
              <a:rPr lang="en-US" sz="2600" b="0" i="0" dirty="0">
                <a:solidFill>
                  <a:srgbClr val="181818"/>
                </a:solidFill>
                <a:effectLst/>
              </a:rPr>
              <a:t>“The more one forgets himself--by giving himself to a cause </a:t>
            </a:r>
            <a:r>
              <a:rPr lang="en-US" sz="2600" b="1" i="0" dirty="0">
                <a:solidFill>
                  <a:srgbClr val="181818"/>
                </a:solidFill>
                <a:effectLst/>
              </a:rPr>
              <a:t>to serve </a:t>
            </a:r>
            <a:r>
              <a:rPr lang="en-US" sz="2600" b="0" i="0" dirty="0">
                <a:solidFill>
                  <a:srgbClr val="181818"/>
                </a:solidFill>
                <a:effectLst/>
              </a:rPr>
              <a:t>or another person </a:t>
            </a:r>
            <a:r>
              <a:rPr lang="en-US" sz="2600" b="1" i="0" dirty="0">
                <a:solidFill>
                  <a:srgbClr val="181818"/>
                </a:solidFill>
                <a:effectLst/>
              </a:rPr>
              <a:t>to love-</a:t>
            </a:r>
            <a:r>
              <a:rPr lang="en-US" sz="2600" b="0" i="0" dirty="0">
                <a:solidFill>
                  <a:srgbClr val="181818"/>
                </a:solidFill>
                <a:effectLst/>
              </a:rPr>
              <a:t>-the more human he is and the more he actualizes himself...”</a:t>
            </a:r>
            <a:endParaRPr lang="en-US" sz="2600" dirty="0"/>
          </a:p>
        </p:txBody>
      </p:sp>
      <p:pic>
        <p:nvPicPr>
          <p:cNvPr id="4" name="Picture 3" descr="A hand holding a book">
            <a:extLst>
              <a:ext uri="{FF2B5EF4-FFF2-40B4-BE49-F238E27FC236}">
                <a16:creationId xmlns:a16="http://schemas.microsoft.com/office/drawing/2014/main" id="{A63E1779-B65B-BA03-05AD-70F21A03BA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35"/>
          <a:stretch/>
        </p:blipFill>
        <p:spPr>
          <a:xfrm>
            <a:off x="7978041" y="1121138"/>
            <a:ext cx="3792909" cy="4900356"/>
          </a:xfrm>
          <a:prstGeom prst="rect">
            <a:avLst/>
          </a:prstGeom>
        </p:spPr>
      </p:pic>
    </p:spTree>
    <p:extLst>
      <p:ext uri="{BB962C8B-B14F-4D97-AF65-F5344CB8AC3E}">
        <p14:creationId xmlns:p14="http://schemas.microsoft.com/office/powerpoint/2010/main" val="50028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F960-5852-E6CC-8C0E-6ACC9CD2BCD4}"/>
              </a:ext>
            </a:extLst>
          </p:cNvPr>
          <p:cNvSpPr>
            <a:spLocks noGrp="1"/>
          </p:cNvSpPr>
          <p:nvPr>
            <p:ph type="title"/>
          </p:nvPr>
        </p:nvSpPr>
        <p:spPr>
          <a:xfrm>
            <a:off x="1097280" y="286604"/>
            <a:ext cx="10058400" cy="1280940"/>
          </a:xfrm>
        </p:spPr>
        <p:txBody>
          <a:bodyPr/>
          <a:lstStyle/>
          <a:p>
            <a:r>
              <a:rPr lang="en-US" dirty="0"/>
              <a:t>Early Roots</a:t>
            </a:r>
          </a:p>
        </p:txBody>
      </p:sp>
      <p:pic>
        <p:nvPicPr>
          <p:cNvPr id="5" name="Picture 4" descr="a picture of a large red brick building">
            <a:extLst>
              <a:ext uri="{FF2B5EF4-FFF2-40B4-BE49-F238E27FC236}">
                <a16:creationId xmlns:a16="http://schemas.microsoft.com/office/drawing/2014/main" id="{6B37DE1E-A67B-8B48-B846-41E464978B4C}"/>
              </a:ext>
            </a:extLst>
          </p:cNvPr>
          <p:cNvPicPr>
            <a:picLocks noChangeAspect="1"/>
          </p:cNvPicPr>
          <p:nvPr/>
        </p:nvPicPr>
        <p:blipFill>
          <a:blip r:embed="rId2"/>
          <a:stretch>
            <a:fillRect/>
          </a:stretch>
        </p:blipFill>
        <p:spPr>
          <a:xfrm>
            <a:off x="1038186" y="1863479"/>
            <a:ext cx="4930296" cy="3081435"/>
          </a:xfrm>
          <a:prstGeom prst="rect">
            <a:avLst/>
          </a:prstGeom>
        </p:spPr>
      </p:pic>
      <p:pic>
        <p:nvPicPr>
          <p:cNvPr id="4" name="Content Placeholder 3" descr="a picture of a large white church with green domes">
            <a:extLst>
              <a:ext uri="{FF2B5EF4-FFF2-40B4-BE49-F238E27FC236}">
                <a16:creationId xmlns:a16="http://schemas.microsoft.com/office/drawing/2014/main" id="{320704B1-F64E-540E-67E7-D5F85253082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69182" y="4050792"/>
            <a:ext cx="3579671" cy="2218759"/>
          </a:xfrm>
          <a:prstGeom prst="rect">
            <a:avLst/>
          </a:prstGeom>
        </p:spPr>
      </p:pic>
      <p:sp>
        <p:nvSpPr>
          <p:cNvPr id="6" name="TextBox 5">
            <a:extLst>
              <a:ext uri="{FF2B5EF4-FFF2-40B4-BE49-F238E27FC236}">
                <a16:creationId xmlns:a16="http://schemas.microsoft.com/office/drawing/2014/main" id="{57431A93-B869-9071-8179-7FF2750ADAF1}"/>
              </a:ext>
            </a:extLst>
          </p:cNvPr>
          <p:cNvSpPr txBox="1"/>
          <p:nvPr/>
        </p:nvSpPr>
        <p:spPr>
          <a:xfrm>
            <a:off x="6223518" y="1863479"/>
            <a:ext cx="5511282" cy="4308872"/>
          </a:xfrm>
          <a:prstGeom prst="rect">
            <a:avLst/>
          </a:prstGeom>
          <a:noFill/>
        </p:spPr>
        <p:txBody>
          <a:bodyPr wrap="square" rtlCol="0">
            <a:spAutoFit/>
          </a:bodyPr>
          <a:lstStyle/>
          <a:p>
            <a:pPr marL="285750" indent="-285750">
              <a:buFont typeface="Arial" panose="020B0604020202020204" pitchFamily="34" charset="0"/>
              <a:buChar char="•"/>
            </a:pPr>
            <a:r>
              <a:rPr lang="en-US" sz="2400" dirty="0"/>
              <a:t>Personal struggle &amp; Prayer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Volunteered as 1:1 classroom aide for child with multiple disabilities in a religious education program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First job – maintenance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Involvement with church ministries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400" dirty="0"/>
              <a:t>History dating back to 1800s of social services that continue to operate today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6722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F32D-9A64-5A54-947E-81DCDD8EB187}"/>
              </a:ext>
            </a:extLst>
          </p:cNvPr>
          <p:cNvSpPr>
            <a:spLocks noGrp="1"/>
          </p:cNvSpPr>
          <p:nvPr>
            <p:ph type="title"/>
          </p:nvPr>
        </p:nvSpPr>
        <p:spPr/>
        <p:txBody>
          <a:bodyPr/>
          <a:lstStyle/>
          <a:p>
            <a:r>
              <a:rPr lang="en-US" dirty="0"/>
              <a:t>School, Work, &amp; Ministry</a:t>
            </a:r>
          </a:p>
        </p:txBody>
      </p:sp>
      <p:pic>
        <p:nvPicPr>
          <p:cNvPr id="7" name="Graphic 6" descr="Arrow circle with solid fill">
            <a:extLst>
              <a:ext uri="{FF2B5EF4-FFF2-40B4-BE49-F238E27FC236}">
                <a16:creationId xmlns:a16="http://schemas.microsoft.com/office/drawing/2014/main" id="{FD057E6E-F80A-707F-25E4-A2CCF482065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81022" y="526767"/>
            <a:ext cx="1318967" cy="1318967"/>
          </a:xfrm>
          <a:prstGeom prst="rect">
            <a:avLst/>
          </a:prstGeom>
        </p:spPr>
      </p:pic>
      <p:sp>
        <p:nvSpPr>
          <p:cNvPr id="3" name="Content Placeholder 2">
            <a:extLst>
              <a:ext uri="{FF2B5EF4-FFF2-40B4-BE49-F238E27FC236}">
                <a16:creationId xmlns:a16="http://schemas.microsoft.com/office/drawing/2014/main" id="{9A6EA937-0948-9FE9-7623-B601F17CA056}"/>
              </a:ext>
            </a:extLst>
          </p:cNvPr>
          <p:cNvSpPr>
            <a:spLocks noGrp="1"/>
          </p:cNvSpPr>
          <p:nvPr>
            <p:ph idx="1"/>
          </p:nvPr>
        </p:nvSpPr>
        <p:spPr>
          <a:xfrm>
            <a:off x="1097280" y="1845733"/>
            <a:ext cx="10058400" cy="4725663"/>
          </a:xfrm>
        </p:spPr>
        <p:txBody>
          <a:bodyPr>
            <a:normAutofit fontScale="92500" lnSpcReduction="20000"/>
          </a:bodyPr>
          <a:lstStyle/>
          <a:p>
            <a:pPr marL="0" indent="-457200">
              <a:lnSpc>
                <a:spcPct val="120000"/>
              </a:lnSpc>
              <a:spcAft>
                <a:spcPts val="0"/>
              </a:spcAft>
              <a:buFont typeface="Arial" panose="020B0604020202020204" pitchFamily="34" charset="0"/>
              <a:buChar char="•"/>
            </a:pPr>
            <a:r>
              <a:rPr lang="en-US" sz="2800" dirty="0"/>
              <a:t>A “trauma-influenced” journey</a:t>
            </a:r>
          </a:p>
          <a:p>
            <a:pPr marL="0" indent="-457200">
              <a:lnSpc>
                <a:spcPct val="120000"/>
              </a:lnSpc>
              <a:spcAft>
                <a:spcPts val="0"/>
              </a:spcAft>
              <a:buFont typeface="Arial" panose="020B0604020202020204" pitchFamily="34" charset="0"/>
              <a:buChar char="•"/>
            </a:pPr>
            <a:endParaRPr lang="en-US" sz="1300" dirty="0"/>
          </a:p>
          <a:p>
            <a:pPr marL="0" indent="-457200">
              <a:lnSpc>
                <a:spcPct val="120000"/>
              </a:lnSpc>
              <a:spcAft>
                <a:spcPts val="0"/>
              </a:spcAft>
              <a:buFont typeface="Arial" panose="020B0604020202020204" pitchFamily="34" charset="0"/>
              <a:buChar char="•"/>
            </a:pPr>
            <a:r>
              <a:rPr lang="en-US" sz="2800" dirty="0"/>
              <a:t>Formal Music Ministry 1995 – 2016</a:t>
            </a:r>
          </a:p>
          <a:p>
            <a:pPr marL="1008560" lvl="5" indent="-457200">
              <a:lnSpc>
                <a:spcPct val="120000"/>
              </a:lnSpc>
              <a:spcAft>
                <a:spcPts val="0"/>
              </a:spcAft>
              <a:buFont typeface="Arial" panose="020B0604020202020204" pitchFamily="34" charset="0"/>
              <a:buChar char="•"/>
            </a:pPr>
            <a:r>
              <a:rPr lang="en-US" sz="2400" dirty="0"/>
              <a:t>Choir 1992 – 2022</a:t>
            </a:r>
          </a:p>
          <a:p>
            <a:pPr marL="1008560" lvl="5" indent="-457200">
              <a:lnSpc>
                <a:spcPct val="120000"/>
              </a:lnSpc>
              <a:spcAft>
                <a:spcPts val="0"/>
              </a:spcAft>
              <a:buFont typeface="Arial" panose="020B0604020202020204" pitchFamily="34" charset="0"/>
              <a:buChar char="•"/>
            </a:pPr>
            <a:r>
              <a:rPr lang="en-US" sz="2400" dirty="0"/>
              <a:t>Getting through PhD program</a:t>
            </a:r>
          </a:p>
          <a:p>
            <a:pPr marL="0" indent="-457200">
              <a:lnSpc>
                <a:spcPct val="120000"/>
              </a:lnSpc>
              <a:spcAft>
                <a:spcPts val="0"/>
              </a:spcAft>
              <a:buFont typeface="Arial" panose="020B0604020202020204" pitchFamily="34" charset="0"/>
              <a:buChar char="•"/>
            </a:pPr>
            <a:endParaRPr lang="en-US" sz="1100" dirty="0"/>
          </a:p>
          <a:p>
            <a:pPr marL="0" indent="-457200">
              <a:lnSpc>
                <a:spcPct val="120000"/>
              </a:lnSpc>
              <a:spcAft>
                <a:spcPts val="0"/>
              </a:spcAft>
              <a:buFont typeface="Arial" panose="020B0604020202020204" pitchFamily="34" charset="0"/>
              <a:buChar char="•"/>
            </a:pPr>
            <a:r>
              <a:rPr lang="en-US" sz="2800" dirty="0"/>
              <a:t>Ebb and flow of education as a nontraditional student</a:t>
            </a:r>
          </a:p>
          <a:p>
            <a:pPr marL="1008560" lvl="5" indent="-457200">
              <a:lnSpc>
                <a:spcPct val="120000"/>
              </a:lnSpc>
              <a:spcAft>
                <a:spcPts val="0"/>
              </a:spcAft>
              <a:buFont typeface="Arial" panose="020B0604020202020204" pitchFamily="34" charset="0"/>
              <a:buChar char="•"/>
            </a:pPr>
            <a:r>
              <a:rPr lang="en-US" sz="2200" dirty="0"/>
              <a:t>AA, Music; BA, Psychology; MSW; PhD Social Welfare</a:t>
            </a:r>
          </a:p>
          <a:p>
            <a:pPr marL="0" indent="-457200">
              <a:lnSpc>
                <a:spcPct val="120000"/>
              </a:lnSpc>
              <a:spcAft>
                <a:spcPts val="0"/>
              </a:spcAft>
              <a:buFont typeface="Arial" panose="020B0604020202020204" pitchFamily="34" charset="0"/>
              <a:buChar char="•"/>
            </a:pPr>
            <a:endParaRPr lang="en-US" sz="1000" dirty="0"/>
          </a:p>
          <a:p>
            <a:pPr marL="0" indent="-457200">
              <a:lnSpc>
                <a:spcPct val="120000"/>
              </a:lnSpc>
              <a:spcAft>
                <a:spcPts val="0"/>
              </a:spcAft>
              <a:buFont typeface="Arial" panose="020B0604020202020204" pitchFamily="34" charset="0"/>
              <a:buChar char="•"/>
            </a:pPr>
            <a:r>
              <a:rPr lang="en-US" sz="2800" dirty="0"/>
              <a:t>Concurrent work in IDD services 1999 – 2011</a:t>
            </a:r>
          </a:p>
          <a:p>
            <a:pPr marL="1008560" lvl="5" indent="-457200">
              <a:lnSpc>
                <a:spcPct val="120000"/>
              </a:lnSpc>
              <a:spcAft>
                <a:spcPts val="0"/>
              </a:spcAft>
              <a:buFont typeface="Arial" panose="020B0604020202020204" pitchFamily="34" charset="0"/>
              <a:buChar char="•"/>
            </a:pPr>
            <a:r>
              <a:rPr lang="en-US" sz="2200" dirty="0"/>
              <a:t>~ 2008 </a:t>
            </a:r>
            <a:r>
              <a:rPr lang="en-US" sz="2200" i="1" dirty="0"/>
              <a:t>Trauma and Recovery</a:t>
            </a:r>
            <a:endParaRPr lang="en-US" sz="2200" dirty="0"/>
          </a:p>
          <a:p>
            <a:pPr indent="-457200">
              <a:buFont typeface="Arial" panose="020B0604020202020204" pitchFamily="34" charset="0"/>
              <a:buChar char="•"/>
            </a:pPr>
            <a:endParaRPr lang="en-US" dirty="0"/>
          </a:p>
        </p:txBody>
      </p:sp>
      <p:pic>
        <p:nvPicPr>
          <p:cNvPr id="5" name="Picture 4" descr="A book cover with text">
            <a:extLst>
              <a:ext uri="{FF2B5EF4-FFF2-40B4-BE49-F238E27FC236}">
                <a16:creationId xmlns:a16="http://schemas.microsoft.com/office/drawing/2014/main" id="{F27EA46D-82ED-FC62-E1EB-66BA37D70AEA}"/>
              </a:ext>
            </a:extLst>
          </p:cNvPr>
          <p:cNvPicPr>
            <a:picLocks noChangeAspect="1"/>
          </p:cNvPicPr>
          <p:nvPr/>
        </p:nvPicPr>
        <p:blipFill>
          <a:blip r:embed="rId4"/>
          <a:stretch>
            <a:fillRect/>
          </a:stretch>
        </p:blipFill>
        <p:spPr>
          <a:xfrm>
            <a:off x="9318928" y="2401536"/>
            <a:ext cx="2466975" cy="3810000"/>
          </a:xfrm>
          <a:prstGeom prst="rect">
            <a:avLst/>
          </a:prstGeom>
        </p:spPr>
      </p:pic>
    </p:spTree>
    <p:extLst>
      <p:ext uri="{BB962C8B-B14F-4D97-AF65-F5344CB8AC3E}">
        <p14:creationId xmlns:p14="http://schemas.microsoft.com/office/powerpoint/2010/main" val="273224834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7106</TotalTime>
  <Words>2087</Words>
  <Application>Microsoft Macintosh PowerPoint</Application>
  <PresentationFormat>Widescreen</PresentationFormat>
  <Paragraphs>304</Paragraphs>
  <Slides>38</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Aptos</vt:lpstr>
      <vt:lpstr>Aptos Display</vt:lpstr>
      <vt:lpstr>Arial</vt:lpstr>
      <vt:lpstr>Calibri</vt:lpstr>
      <vt:lpstr>Calibri Light</vt:lpstr>
      <vt:lpstr>Gill Sans Nova</vt:lpstr>
      <vt:lpstr>Lato</vt:lpstr>
      <vt:lpstr>OpenSans</vt:lpstr>
      <vt:lpstr>Tahoma</vt:lpstr>
      <vt:lpstr>Retrospect</vt:lpstr>
      <vt:lpstr>Custom Design</vt:lpstr>
      <vt:lpstr>office theme</vt:lpstr>
      <vt:lpstr>How To Talk About Trauma Informed Care, Faith, and Spirituality</vt:lpstr>
      <vt:lpstr>Housekeeping Notes</vt:lpstr>
      <vt:lpstr>Trauma Informed Care, Faith, and Spirituality</vt:lpstr>
      <vt:lpstr>Meet the Presenter</vt:lpstr>
      <vt:lpstr>Social Work Perspective</vt:lpstr>
      <vt:lpstr>Intersection of Past &amp; Present: An Unknown Connection</vt:lpstr>
      <vt:lpstr>Wisdom to Guide</vt:lpstr>
      <vt:lpstr>Early Roots</vt:lpstr>
      <vt:lpstr>School, Work, &amp; Ministry</vt:lpstr>
      <vt:lpstr>Life Sucks a Good Amount of the Time</vt:lpstr>
      <vt:lpstr>Understanding Trauma: The Foundation</vt:lpstr>
      <vt:lpstr>Symptoms of Trauma</vt:lpstr>
      <vt:lpstr>Trauma and IDD</vt:lpstr>
      <vt:lpstr>Trauma &amp; Adversity – A Common Bond</vt:lpstr>
      <vt:lpstr>Secondary Traumatic Stress (STS)</vt:lpstr>
      <vt:lpstr>Adversity in a Broader Context</vt:lpstr>
      <vt:lpstr>Interdependence &amp; Resilience</vt:lpstr>
      <vt:lpstr>Healing the Wounds of Trauma</vt:lpstr>
      <vt:lpstr>Defining Spirituality, Religion, &amp; Faith</vt:lpstr>
      <vt:lpstr>Spirituality</vt:lpstr>
      <vt:lpstr>Religion</vt:lpstr>
      <vt:lpstr>Faith</vt:lpstr>
      <vt:lpstr>Trauma and Spirituality</vt:lpstr>
      <vt:lpstr>Struggling to Make Meaning</vt:lpstr>
      <vt:lpstr>Quote</vt:lpstr>
      <vt:lpstr>"Trauma-Informed Care 101"</vt:lpstr>
      <vt:lpstr>Trauma-Informed Care</vt:lpstr>
      <vt:lpstr>In Action</vt:lpstr>
      <vt:lpstr>What is the overall messaging in your…</vt:lpstr>
      <vt:lpstr>Caution!</vt:lpstr>
      <vt:lpstr>Application of Trauma-Informed Care</vt:lpstr>
      <vt:lpstr>Application of Trauma-Informed Care (continued)</vt:lpstr>
      <vt:lpstr>“Physician heal thyself”</vt:lpstr>
      <vt:lpstr>Care of Self</vt:lpstr>
      <vt:lpstr>Being self-aware</vt:lpstr>
      <vt:lpstr>Being self-aware (continued)</vt:lpstr>
      <vt:lpstr>Clergy Toolkit</vt:lpstr>
      <vt:lpstr>Upcoming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Beyond</dc:title>
  <dc:creator>Keesler, John Mark</dc:creator>
  <cp:lastModifiedBy>Eric Ascher</cp:lastModifiedBy>
  <cp:revision>139</cp:revision>
  <dcterms:created xsi:type="dcterms:W3CDTF">2023-08-30T16:32:33Z</dcterms:created>
  <dcterms:modified xsi:type="dcterms:W3CDTF">2024-03-06T15:32:54Z</dcterms:modified>
</cp:coreProperties>
</file>