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2" r:id="rId2"/>
  </p:sldMasterIdLst>
  <p:notesMasterIdLst>
    <p:notesMasterId r:id="rId27"/>
  </p:notesMasterIdLst>
  <p:sldIdLst>
    <p:sldId id="277" r:id="rId3"/>
    <p:sldId id="278" r:id="rId4"/>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9" r:id="rId25"/>
    <p:sldId id="280"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383"/>
    <p:restoredTop sz="86395"/>
  </p:normalViewPr>
  <p:slideViewPr>
    <p:cSldViewPr snapToGrid="0">
      <p:cViewPr varScale="1">
        <p:scale>
          <a:sx n="97" d="100"/>
          <a:sy n="97" d="100"/>
        </p:scale>
        <p:origin x="216" y="98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A2109-1EEB-AE44-AC51-1F0D5DADB399}" type="slidenum">
              <a:rPr lang="en-US" smtClean="0"/>
              <a:t>1</a:t>
            </a:fld>
            <a:endParaRPr lang="en-US"/>
          </a:p>
        </p:txBody>
      </p:sp>
    </p:spTree>
    <p:extLst>
      <p:ext uri="{BB962C8B-B14F-4D97-AF65-F5344CB8AC3E}">
        <p14:creationId xmlns:p14="http://schemas.microsoft.com/office/powerpoint/2010/main" val="539726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d11916065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d11916065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cf1c1b629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cf1c1b629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70834d3027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70834d302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70834d3027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70834d302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70834d3027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70834d302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0834d3027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70834d3027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70834d302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70834d302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708ad0d12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708ad0d12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d11916065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d11916065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cf1c1b6299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cf1c1b629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EE91A7-127D-1D42-9E82-F7548F1AC8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777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708ad0d126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708ad0d12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70834d3027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70834d3027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70834d3027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70834d3027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EE91A7-127D-1D42-9E82-F7548F1AC8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435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EE91A7-127D-1D42-9E82-F7548F1AC8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54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708ad0d1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708ad0d1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cf1c1b629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cf1c1b629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cf1c1b6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cf1c1b6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d11916065d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d11916065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cf1c1b6299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cf1c1b629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cf1c1b6299_0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cf1c1b6299_0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with yellow top">
    <p:bg>
      <p:bgPr>
        <a:solidFill>
          <a:schemeClr val="bg1">
            <a:alpha val="10324"/>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1" y="-9935"/>
            <a:ext cx="9147941" cy="94594"/>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612935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General Text slide">
    <p:spTree>
      <p:nvGrpSpPr>
        <p:cNvPr id="1" name=""/>
        <p:cNvGrpSpPr/>
        <p:nvPr/>
      </p:nvGrpSpPr>
      <p:grpSpPr>
        <a:xfrm>
          <a:off x="0" y="0"/>
          <a:ext cx="0" cy="0"/>
          <a:chOff x="0" y="0"/>
          <a:chExt cx="0" cy="0"/>
        </a:xfrm>
      </p:grpSpPr>
      <p:cxnSp>
        <p:nvCxnSpPr>
          <p:cNvPr id="6" name="Straight Arrow Connector 5"/>
          <p:cNvCxnSpPr/>
          <p:nvPr userDrawn="1"/>
        </p:nvCxnSpPr>
        <p:spPr>
          <a:xfrm>
            <a:off x="-1788" y="568759"/>
            <a:ext cx="2402088" cy="11099"/>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userDrawn="1"/>
        </p:nvCxnSpPr>
        <p:spPr>
          <a:xfrm>
            <a:off x="6743701" y="579858"/>
            <a:ext cx="2398886" cy="0"/>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2400299" y="106075"/>
            <a:ext cx="4343403" cy="994172"/>
          </a:xfrm>
        </p:spPr>
        <p:txBody>
          <a:bodyPr>
            <a:normAutofit/>
          </a:bodyPr>
          <a:lstStyle>
            <a:lvl1pPr algn="ctr">
              <a:defRPr sz="2250" b="1">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13" name="Text Placeholder 12"/>
          <p:cNvSpPr>
            <a:spLocks noGrp="1"/>
          </p:cNvSpPr>
          <p:nvPr>
            <p:ph type="body" sz="quarter" idx="13"/>
          </p:nvPr>
        </p:nvSpPr>
        <p:spPr>
          <a:xfrm>
            <a:off x="763786" y="1306769"/>
            <a:ext cx="7616428" cy="3171825"/>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46997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27953" y="622935"/>
            <a:ext cx="5405717" cy="505884"/>
          </a:xfrm>
        </p:spPr>
        <p:txBody>
          <a:bodyPr anchor="ctr">
            <a:normAutofit/>
          </a:bodyPr>
          <a:lstStyle>
            <a:lvl1pPr algn="l">
              <a:defRPr sz="2700" b="1">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Subtitle 2"/>
          <p:cNvSpPr>
            <a:spLocks noGrp="1"/>
          </p:cNvSpPr>
          <p:nvPr>
            <p:ph type="subTitle" idx="1"/>
          </p:nvPr>
        </p:nvSpPr>
        <p:spPr>
          <a:xfrm>
            <a:off x="3527952" y="1237130"/>
            <a:ext cx="5405718" cy="325244"/>
          </a:xfrm>
        </p:spPr>
        <p:txBody>
          <a:bodyPr>
            <a:noAutofit/>
          </a:bodyPr>
          <a:lstStyle>
            <a:lvl1pPr marL="0" indent="0" algn="l">
              <a:buNone/>
              <a:defRPr sz="2100" b="1">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Rectangle 6"/>
          <p:cNvSpPr/>
          <p:nvPr userDrawn="1"/>
        </p:nvSpPr>
        <p:spPr>
          <a:xfrm>
            <a:off x="1" y="-9935"/>
            <a:ext cx="9147941" cy="94594"/>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pic>
        <p:nvPicPr>
          <p:cNvPr id="14" name="Picture 6" descr="RespectAbility"/>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639" y="622936"/>
            <a:ext cx="2084070" cy="928211"/>
          </a:xfrm>
          <a:prstGeom prst="rect">
            <a:avLst/>
          </a:prstGeom>
        </p:spPr>
      </p:pic>
      <p:cxnSp>
        <p:nvCxnSpPr>
          <p:cNvPr id="15" name="Straight Arrow Connector 14"/>
          <p:cNvCxnSpPr/>
          <p:nvPr userDrawn="1"/>
        </p:nvCxnSpPr>
        <p:spPr>
          <a:xfrm>
            <a:off x="3161577" y="586248"/>
            <a:ext cx="15766" cy="1001110"/>
          </a:xfrm>
          <a:prstGeom prst="straightConnector1">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3"/>
          </p:nvPr>
        </p:nvSpPr>
        <p:spPr>
          <a:xfrm>
            <a:off x="0" y="2197746"/>
            <a:ext cx="9144000" cy="211097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Tree>
    <p:extLst>
      <p:ext uri="{BB962C8B-B14F-4D97-AF65-F5344CB8AC3E}">
        <p14:creationId xmlns:p14="http://schemas.microsoft.com/office/powerpoint/2010/main" val="3715311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1" y="-9935"/>
            <a:ext cx="9147941" cy="94594"/>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pic>
        <p:nvPicPr>
          <p:cNvPr id="14" name="Picture 6" descr="RespectAbility"/>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9435" y="3287624"/>
            <a:ext cx="2424380" cy="1079780"/>
          </a:xfrm>
          <a:prstGeom prst="rect">
            <a:avLst/>
          </a:prstGeom>
        </p:spPr>
      </p:pic>
      <p:sp>
        <p:nvSpPr>
          <p:cNvPr id="10" name="Rectangle 9"/>
          <p:cNvSpPr/>
          <p:nvPr userDrawn="1"/>
        </p:nvSpPr>
        <p:spPr>
          <a:xfrm>
            <a:off x="3081867" y="2352307"/>
            <a:ext cx="6053665" cy="2789078"/>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Arrow Connector 10"/>
          <p:cNvCxnSpPr>
            <a:cxnSpLocks/>
          </p:cNvCxnSpPr>
          <p:nvPr userDrawn="1"/>
        </p:nvCxnSpPr>
        <p:spPr>
          <a:xfrm flipH="1">
            <a:off x="3055316" y="2352308"/>
            <a:ext cx="15672" cy="2781796"/>
          </a:xfrm>
          <a:prstGeom prst="straightConnector1">
            <a:avLst/>
          </a:prstGeom>
          <a:ln w="12700">
            <a:solidFill>
              <a:srgbClr val="F2A63C"/>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hasCustomPrompt="1"/>
          </p:nvPr>
        </p:nvSpPr>
        <p:spPr>
          <a:xfrm>
            <a:off x="3390900" y="2403444"/>
            <a:ext cx="4838914" cy="392414"/>
          </a:xfrm>
        </p:spPr>
        <p:txBody>
          <a:bodyPr>
            <a:normAutofit/>
          </a:bodyPr>
          <a:lstStyle>
            <a:lvl1pPr>
              <a:defRPr sz="2250" b="1">
                <a:solidFill>
                  <a:srgbClr val="E8992A"/>
                </a:solidFill>
                <a:latin typeface="Tahoma" panose="020B0604030504040204" pitchFamily="34" charset="0"/>
                <a:ea typeface="Tahoma" panose="020B0604030504040204" pitchFamily="34" charset="0"/>
                <a:cs typeface="Tahoma" panose="020B0604030504040204" pitchFamily="34" charset="0"/>
              </a:defRPr>
            </a:lvl1pPr>
          </a:lstStyle>
          <a:p>
            <a:r>
              <a:rPr lang="en-US"/>
              <a:t>FOR MORE INFORMATION</a:t>
            </a:r>
          </a:p>
        </p:txBody>
      </p:sp>
      <p:sp>
        <p:nvSpPr>
          <p:cNvPr id="5" name="Text Placeholder 4"/>
          <p:cNvSpPr>
            <a:spLocks noGrp="1"/>
          </p:cNvSpPr>
          <p:nvPr>
            <p:ph type="body" sz="quarter" idx="14"/>
          </p:nvPr>
        </p:nvSpPr>
        <p:spPr>
          <a:xfrm>
            <a:off x="3390900" y="2899955"/>
            <a:ext cx="5470922" cy="1941127"/>
          </a:xfrm>
        </p:spPr>
        <p:txBody>
          <a:bodyPr>
            <a:normAutofit/>
          </a:bodyPr>
          <a:lstStyle>
            <a:lvl1pPr marL="0" indent="0">
              <a:buNone/>
              <a:defRPr sz="1800">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7DD83F51-DC01-FFF4-8CDA-9F5F9DDFF4BC}"/>
              </a:ext>
            </a:extLst>
          </p:cNvPr>
          <p:cNvSpPr>
            <a:spLocks noGrp="1"/>
          </p:cNvSpPr>
          <p:nvPr>
            <p:ph type="pic" sz="quarter" idx="15"/>
          </p:nvPr>
        </p:nvSpPr>
        <p:spPr>
          <a:xfrm>
            <a:off x="0" y="84535"/>
            <a:ext cx="9135666" cy="2268140"/>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Tree>
    <p:extLst>
      <p:ext uri="{BB962C8B-B14F-4D97-AF65-F5344CB8AC3E}">
        <p14:creationId xmlns:p14="http://schemas.microsoft.com/office/powerpoint/2010/main" val="3686803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with yellow top">
    <p:spTree>
      <p:nvGrpSpPr>
        <p:cNvPr id="1" name=""/>
        <p:cNvGrpSpPr/>
        <p:nvPr/>
      </p:nvGrpSpPr>
      <p:grpSpPr>
        <a:xfrm>
          <a:off x="0" y="0"/>
          <a:ext cx="0" cy="0"/>
          <a:chOff x="0" y="0"/>
          <a:chExt cx="0" cy="0"/>
        </a:xfrm>
      </p:grpSpPr>
      <p:sp>
        <p:nvSpPr>
          <p:cNvPr id="7" name="Rectangle 6"/>
          <p:cNvSpPr/>
          <p:nvPr userDrawn="1"/>
        </p:nvSpPr>
        <p:spPr>
          <a:xfrm>
            <a:off x="1" y="-9935"/>
            <a:ext cx="9147941" cy="94594"/>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750198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eneral Text slide">
    <p:spTree>
      <p:nvGrpSpPr>
        <p:cNvPr id="1" name=""/>
        <p:cNvGrpSpPr/>
        <p:nvPr/>
      </p:nvGrpSpPr>
      <p:grpSpPr>
        <a:xfrm>
          <a:off x="0" y="0"/>
          <a:ext cx="0" cy="0"/>
          <a:chOff x="0" y="0"/>
          <a:chExt cx="0" cy="0"/>
        </a:xfrm>
      </p:grpSpPr>
      <p:cxnSp>
        <p:nvCxnSpPr>
          <p:cNvPr id="6" name="Straight Arrow Connector 5"/>
          <p:cNvCxnSpPr/>
          <p:nvPr userDrawn="1"/>
        </p:nvCxnSpPr>
        <p:spPr>
          <a:xfrm>
            <a:off x="-1788" y="568759"/>
            <a:ext cx="2402088" cy="11099"/>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userDrawn="1"/>
        </p:nvCxnSpPr>
        <p:spPr>
          <a:xfrm>
            <a:off x="6743701" y="579858"/>
            <a:ext cx="2398886" cy="0"/>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2400299" y="106075"/>
            <a:ext cx="4343403" cy="994172"/>
          </a:xfrm>
        </p:spPr>
        <p:txBody>
          <a:bodyPr>
            <a:normAutofit/>
          </a:bodyPr>
          <a:lstStyle>
            <a:lvl1pPr algn="ctr">
              <a:defRPr sz="2250" b="1">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13" name="Text Placeholder 12"/>
          <p:cNvSpPr>
            <a:spLocks noGrp="1"/>
          </p:cNvSpPr>
          <p:nvPr>
            <p:ph type="body" sz="quarter" idx="13"/>
          </p:nvPr>
        </p:nvSpPr>
        <p:spPr>
          <a:xfrm>
            <a:off x="763786" y="1306769"/>
            <a:ext cx="7616428" cy="3171825"/>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06834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2" name="Rectangles 1"/>
          <p:cNvSpPr/>
          <p:nvPr userDrawn="1"/>
        </p:nvSpPr>
        <p:spPr>
          <a:xfrm>
            <a:off x="476" y="1327785"/>
            <a:ext cx="9143524" cy="20626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cxnSp>
        <p:nvCxnSpPr>
          <p:cNvPr id="7" name="Straight Arrow Connector 6"/>
          <p:cNvCxnSpPr/>
          <p:nvPr userDrawn="1"/>
        </p:nvCxnSpPr>
        <p:spPr>
          <a:xfrm flipH="1" flipV="1">
            <a:off x="543402" y="-45244"/>
            <a:ext cx="6191" cy="5234940"/>
          </a:xfrm>
          <a:prstGeom prst="straightConnector1">
            <a:avLst/>
          </a:prstGeom>
          <a:ln w="28575">
            <a:solidFill>
              <a:srgbClr val="F2A63C"/>
            </a:solidFill>
          </a:ln>
        </p:spPr>
        <p:style>
          <a:lnRef idx="2">
            <a:schemeClr val="accent4"/>
          </a:lnRef>
          <a:fillRef idx="0">
            <a:schemeClr val="accent4"/>
          </a:fillRef>
          <a:effectRef idx="1">
            <a:schemeClr val="accent4"/>
          </a:effectRef>
          <a:fontRef idx="minor">
            <a:schemeClr val="tx1"/>
          </a:fontRef>
        </p:style>
      </p:cxnSp>
      <p:sp>
        <p:nvSpPr>
          <p:cNvPr id="8" name="Title 7"/>
          <p:cNvSpPr>
            <a:spLocks noGrp="1"/>
          </p:cNvSpPr>
          <p:nvPr>
            <p:ph type="title"/>
          </p:nvPr>
        </p:nvSpPr>
        <p:spPr>
          <a:xfrm>
            <a:off x="1487329" y="1861661"/>
            <a:ext cx="6169343" cy="994410"/>
          </a:xfrm>
        </p:spPr>
        <p:txBody>
          <a:bodyPr>
            <a:normAutofit/>
          </a:bodyPr>
          <a:lstStyle>
            <a:lvl1pPr algn="ctr">
              <a:defRPr sz="3600" b="1">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cxnSp>
        <p:nvCxnSpPr>
          <p:cNvPr id="4" name="Straight Arrow Connector 3"/>
          <p:cNvCxnSpPr/>
          <p:nvPr userDrawn="1"/>
        </p:nvCxnSpPr>
        <p:spPr>
          <a:xfrm flipV="1">
            <a:off x="8597266" y="-45720"/>
            <a:ext cx="6191" cy="5234940"/>
          </a:xfrm>
          <a:prstGeom prst="straightConnector1">
            <a:avLst/>
          </a:prstGeom>
          <a:ln w="28575">
            <a:solidFill>
              <a:srgbClr val="F2A63C"/>
            </a:solidFill>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4181503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er Photo and Text without visible title">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763786" y="1901631"/>
            <a:ext cx="7616428" cy="3171825"/>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1" y="1971"/>
            <a:ext cx="9147941" cy="60728"/>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3" name="Picture Placeholder 2"/>
          <p:cNvSpPr>
            <a:spLocks noGrp="1"/>
          </p:cNvSpPr>
          <p:nvPr>
            <p:ph type="pic" sz="quarter" idx="14"/>
          </p:nvPr>
        </p:nvSpPr>
        <p:spPr>
          <a:xfrm>
            <a:off x="0" y="63104"/>
            <a:ext cx="9144000" cy="1678074"/>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Tree>
    <p:extLst>
      <p:ext uri="{BB962C8B-B14F-4D97-AF65-F5344CB8AC3E}">
        <p14:creationId xmlns:p14="http://schemas.microsoft.com/office/powerpoint/2010/main" val="3101847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wo text boxes">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628651" y="1432727"/>
            <a:ext cx="3593726" cy="3171825"/>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1" y="1971"/>
            <a:ext cx="9147941" cy="60728"/>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2" name="Title 1"/>
          <p:cNvSpPr>
            <a:spLocks noGrp="1"/>
          </p:cNvSpPr>
          <p:nvPr>
            <p:ph type="title"/>
          </p:nvPr>
        </p:nvSpPr>
        <p:spPr/>
        <p:txBody>
          <a:bodyPr>
            <a:normAutofit/>
          </a:bodyPr>
          <a:lstStyle>
            <a:lvl1pPr>
              <a:defRPr sz="2250">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7" name="Text Placeholder 12"/>
          <p:cNvSpPr>
            <a:spLocks noGrp="1"/>
          </p:cNvSpPr>
          <p:nvPr>
            <p:ph type="body" sz="quarter" idx="14"/>
          </p:nvPr>
        </p:nvSpPr>
        <p:spPr>
          <a:xfrm>
            <a:off x="4921624" y="1432727"/>
            <a:ext cx="3593726" cy="3171825"/>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9370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xt and photo option 1">
    <p:spTree>
      <p:nvGrpSpPr>
        <p:cNvPr id="1" name=""/>
        <p:cNvGrpSpPr/>
        <p:nvPr/>
      </p:nvGrpSpPr>
      <p:grpSpPr>
        <a:xfrm>
          <a:off x="0" y="0"/>
          <a:ext cx="0" cy="0"/>
          <a:chOff x="0" y="0"/>
          <a:chExt cx="0" cy="0"/>
        </a:xfrm>
      </p:grpSpPr>
      <p:sp>
        <p:nvSpPr>
          <p:cNvPr id="12" name="Title 11"/>
          <p:cNvSpPr>
            <a:spLocks noGrp="1"/>
          </p:cNvSpPr>
          <p:nvPr>
            <p:ph type="title"/>
          </p:nvPr>
        </p:nvSpPr>
        <p:spPr>
          <a:xfrm>
            <a:off x="384048" y="788670"/>
            <a:ext cx="4800600" cy="1028700"/>
          </a:xfrm>
        </p:spPr>
        <p:txBody>
          <a:bodyPr>
            <a:normAutofit/>
          </a:bodyPr>
          <a:lstStyle>
            <a:lvl1pPr>
              <a:defRPr sz="2250" b="1">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14" name="Text Placeholder 13"/>
          <p:cNvSpPr>
            <a:spLocks noGrp="1"/>
          </p:cNvSpPr>
          <p:nvPr>
            <p:ph type="body" sz="quarter" idx="10"/>
          </p:nvPr>
        </p:nvSpPr>
        <p:spPr>
          <a:xfrm>
            <a:off x="384572" y="1935956"/>
            <a:ext cx="4800600" cy="2649141"/>
          </a:xfrm>
        </p:spPr>
        <p:txBody>
          <a:bodyPr>
            <a:normAutofit/>
          </a:bodyPr>
          <a:lstStyle>
            <a:lvl1pPr marL="0" indent="0">
              <a:buNone/>
              <a:defRPr sz="1800">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 styles</a:t>
            </a:r>
          </a:p>
        </p:txBody>
      </p:sp>
      <p:sp>
        <p:nvSpPr>
          <p:cNvPr id="6" name="Rectangle 5"/>
          <p:cNvSpPr/>
          <p:nvPr userDrawn="1"/>
        </p:nvSpPr>
        <p:spPr>
          <a:xfrm>
            <a:off x="8458200" y="-2116"/>
            <a:ext cx="685800" cy="51392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16" name="Picture Placeholder 15"/>
          <p:cNvSpPr>
            <a:spLocks noGrp="1"/>
          </p:cNvSpPr>
          <p:nvPr>
            <p:ph type="pic" sz="quarter" idx="11"/>
          </p:nvPr>
        </p:nvSpPr>
        <p:spPr>
          <a:xfrm>
            <a:off x="5768579" y="295275"/>
            <a:ext cx="3031809" cy="4556124"/>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Tree>
    <p:extLst>
      <p:ext uri="{BB962C8B-B14F-4D97-AF65-F5344CB8AC3E}">
        <p14:creationId xmlns:p14="http://schemas.microsoft.com/office/powerpoint/2010/main" val="24444676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xt and photo option 2">
    <p:spTree>
      <p:nvGrpSpPr>
        <p:cNvPr id="1" name=""/>
        <p:cNvGrpSpPr/>
        <p:nvPr/>
      </p:nvGrpSpPr>
      <p:grpSpPr>
        <a:xfrm>
          <a:off x="0" y="0"/>
          <a:ext cx="0" cy="0"/>
          <a:chOff x="0" y="0"/>
          <a:chExt cx="0" cy="0"/>
        </a:xfrm>
      </p:grpSpPr>
      <p:sp>
        <p:nvSpPr>
          <p:cNvPr id="6" name="Rectangle 5"/>
          <p:cNvSpPr/>
          <p:nvPr userDrawn="1"/>
        </p:nvSpPr>
        <p:spPr>
          <a:xfrm>
            <a:off x="0" y="4234"/>
            <a:ext cx="4289612" cy="51392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12" name="Title 11"/>
          <p:cNvSpPr>
            <a:spLocks noGrp="1"/>
          </p:cNvSpPr>
          <p:nvPr>
            <p:ph type="title"/>
          </p:nvPr>
        </p:nvSpPr>
        <p:spPr>
          <a:xfrm>
            <a:off x="4478867" y="317648"/>
            <a:ext cx="4423087" cy="1028700"/>
          </a:xfrm>
        </p:spPr>
        <p:txBody>
          <a:bodyPr>
            <a:normAutofit/>
          </a:bodyPr>
          <a:lstStyle>
            <a:lvl1pPr>
              <a:defRPr sz="2250" b="1">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14" name="Text Placeholder 13"/>
          <p:cNvSpPr>
            <a:spLocks noGrp="1"/>
          </p:cNvSpPr>
          <p:nvPr>
            <p:ph type="body" sz="quarter" idx="10"/>
          </p:nvPr>
        </p:nvSpPr>
        <p:spPr>
          <a:xfrm>
            <a:off x="4478867" y="1613227"/>
            <a:ext cx="4423087" cy="3168735"/>
          </a:xfrm>
        </p:spPr>
        <p:txBody>
          <a:bodyPr>
            <a:normAutofit/>
          </a:bodyPr>
          <a:lstStyle>
            <a:lvl1pPr marL="0" indent="0">
              <a:buNone/>
              <a:defRPr sz="1800">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 styles</a:t>
            </a:r>
          </a:p>
        </p:txBody>
      </p:sp>
      <p:sp>
        <p:nvSpPr>
          <p:cNvPr id="3" name="Picture Placeholder 2"/>
          <p:cNvSpPr>
            <a:spLocks noGrp="1"/>
          </p:cNvSpPr>
          <p:nvPr>
            <p:ph type="pic" sz="quarter" idx="11"/>
          </p:nvPr>
        </p:nvSpPr>
        <p:spPr>
          <a:xfrm>
            <a:off x="402021" y="1112651"/>
            <a:ext cx="3687379" cy="2971800"/>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Tree>
    <p:extLst>
      <p:ext uri="{BB962C8B-B14F-4D97-AF65-F5344CB8AC3E}">
        <p14:creationId xmlns:p14="http://schemas.microsoft.com/office/powerpoint/2010/main" val="3195414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ext and photo option 3">
    <p:spTree>
      <p:nvGrpSpPr>
        <p:cNvPr id="1" name=""/>
        <p:cNvGrpSpPr/>
        <p:nvPr/>
      </p:nvGrpSpPr>
      <p:grpSpPr>
        <a:xfrm>
          <a:off x="0" y="0"/>
          <a:ext cx="0" cy="0"/>
          <a:chOff x="0" y="0"/>
          <a:chExt cx="0" cy="0"/>
        </a:xfrm>
      </p:grpSpPr>
      <p:sp>
        <p:nvSpPr>
          <p:cNvPr id="8" name="Rectangle 7"/>
          <p:cNvSpPr/>
          <p:nvPr userDrawn="1"/>
        </p:nvSpPr>
        <p:spPr>
          <a:xfrm rot="16200000">
            <a:off x="-2533649" y="2531387"/>
            <a:ext cx="5151674" cy="86127"/>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15" name="Picture Placeholder 14"/>
          <p:cNvSpPr>
            <a:spLocks noGrp="1"/>
          </p:cNvSpPr>
          <p:nvPr>
            <p:ph type="pic" sz="quarter" idx="10"/>
          </p:nvPr>
        </p:nvSpPr>
        <p:spPr>
          <a:xfrm>
            <a:off x="85726" y="-8175"/>
            <a:ext cx="3410510" cy="5151675"/>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16" name="Title 15"/>
          <p:cNvSpPr>
            <a:spLocks noGrp="1"/>
          </p:cNvSpPr>
          <p:nvPr>
            <p:ph type="title"/>
          </p:nvPr>
        </p:nvSpPr>
        <p:spPr>
          <a:xfrm>
            <a:off x="3832411" y="273844"/>
            <a:ext cx="4682939" cy="994172"/>
          </a:xfrm>
        </p:spPr>
        <p:txBody>
          <a:bodyPr>
            <a:normAutofit/>
          </a:bodyPr>
          <a:lstStyle>
            <a:lvl1pPr>
              <a:defRPr sz="2250" b="1">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18" name="Text Placeholder 17"/>
          <p:cNvSpPr>
            <a:spLocks noGrp="1"/>
          </p:cNvSpPr>
          <p:nvPr>
            <p:ph type="body" sz="quarter" idx="11"/>
          </p:nvPr>
        </p:nvSpPr>
        <p:spPr>
          <a:xfrm>
            <a:off x="3832623" y="1506141"/>
            <a:ext cx="4682728" cy="2958703"/>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198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cxnSp>
        <p:nvCxnSpPr>
          <p:cNvPr id="6" name="Straight Arrow Connector 5"/>
          <p:cNvCxnSpPr/>
          <p:nvPr userDrawn="1"/>
        </p:nvCxnSpPr>
        <p:spPr>
          <a:xfrm>
            <a:off x="-1788" y="568759"/>
            <a:ext cx="2402088" cy="11099"/>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userDrawn="1"/>
        </p:nvCxnSpPr>
        <p:spPr>
          <a:xfrm>
            <a:off x="6743701" y="579858"/>
            <a:ext cx="2398886" cy="0"/>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2400299" y="106075"/>
            <a:ext cx="4343403" cy="994172"/>
          </a:xfrm>
        </p:spPr>
        <p:txBody>
          <a:bodyPr>
            <a:normAutofit/>
          </a:bodyPr>
          <a:lstStyle>
            <a:lvl1pPr algn="ctr">
              <a:defRPr sz="2250" b="1">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sz="quarter" idx="14"/>
          </p:nvPr>
        </p:nvSpPr>
        <p:spPr>
          <a:xfrm>
            <a:off x="5007771" y="1306769"/>
            <a:ext cx="3924295" cy="3493832"/>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sz="quarter" idx="15"/>
          </p:nvPr>
        </p:nvSpPr>
        <p:spPr>
          <a:xfrm>
            <a:off x="211936" y="1306769"/>
            <a:ext cx="3924295" cy="3493832"/>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5014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no title">
    <p:spTree>
      <p:nvGrpSpPr>
        <p:cNvPr id="1" name=""/>
        <p:cNvGrpSpPr/>
        <p:nvPr/>
      </p:nvGrpSpPr>
      <p:grpSpPr>
        <a:xfrm>
          <a:off x="0" y="0"/>
          <a:ext cx="0" cy="0"/>
          <a:chOff x="0" y="0"/>
          <a:chExt cx="0" cy="0"/>
        </a:xfrm>
      </p:grpSpPr>
      <p:sp>
        <p:nvSpPr>
          <p:cNvPr id="3" name="Content Placeholder 2"/>
          <p:cNvSpPr>
            <a:spLocks noGrp="1"/>
          </p:cNvSpPr>
          <p:nvPr>
            <p:ph sz="quarter" idx="14"/>
          </p:nvPr>
        </p:nvSpPr>
        <p:spPr>
          <a:xfrm>
            <a:off x="5007770" y="566321"/>
            <a:ext cx="3924295" cy="4352006"/>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sz="quarter" idx="15"/>
          </p:nvPr>
        </p:nvSpPr>
        <p:spPr>
          <a:xfrm>
            <a:off x="211936" y="584610"/>
            <a:ext cx="3924295" cy="4352006"/>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6614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6" name="Rectangle 5"/>
          <p:cNvSpPr/>
          <p:nvPr userDrawn="1"/>
        </p:nvSpPr>
        <p:spPr>
          <a:xfrm>
            <a:off x="1" y="1971"/>
            <a:ext cx="9147941" cy="94594"/>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cxnSp>
        <p:nvCxnSpPr>
          <p:cNvPr id="10" name="Straight Arrow Connector 9"/>
          <p:cNvCxnSpPr/>
          <p:nvPr userDrawn="1"/>
        </p:nvCxnSpPr>
        <p:spPr>
          <a:xfrm>
            <a:off x="438002" y="1574371"/>
            <a:ext cx="2771541" cy="0"/>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sp>
        <p:nvSpPr>
          <p:cNvPr id="15" name="Title 14"/>
          <p:cNvSpPr>
            <a:spLocks noGrp="1"/>
          </p:cNvSpPr>
          <p:nvPr>
            <p:ph type="title"/>
          </p:nvPr>
        </p:nvSpPr>
        <p:spPr>
          <a:xfrm>
            <a:off x="397765" y="241698"/>
            <a:ext cx="2811779" cy="615553"/>
          </a:xfrm>
        </p:spPr>
        <p:txBody>
          <a:bodyPr>
            <a:noAutofit/>
          </a:bodyPr>
          <a:lstStyle>
            <a:lvl1pPr>
              <a:defRPr sz="2250">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17" name="Text Placeholder 16"/>
          <p:cNvSpPr>
            <a:spLocks noGrp="1"/>
          </p:cNvSpPr>
          <p:nvPr>
            <p:ph type="body" sz="quarter" idx="10"/>
          </p:nvPr>
        </p:nvSpPr>
        <p:spPr>
          <a:xfrm>
            <a:off x="397669" y="1008460"/>
            <a:ext cx="2812256" cy="444103"/>
          </a:xfrm>
        </p:spPr>
        <p:txBody>
          <a:bodyPr>
            <a:noAutofit/>
          </a:bodyPr>
          <a:lstStyle>
            <a:lvl1pPr marL="0" indent="0">
              <a:buNone/>
              <a:defRPr sz="1800">
                <a:latin typeface="Tahoma" panose="020B0604030504040204" pitchFamily="34" charset="0"/>
                <a:ea typeface="Tahoma" panose="020B0604030504040204" pitchFamily="34" charset="0"/>
                <a:cs typeface="Tahoma" panose="020B0604030504040204" pitchFamily="34" charset="0"/>
              </a:defRPr>
            </a:lvl1pPr>
            <a:lvl2pPr>
              <a:defRPr sz="1800">
                <a:latin typeface="Lato" panose="020F0502020204030203" pitchFamily="34" charset="0"/>
                <a:ea typeface="Lato" panose="020F0502020204030203" pitchFamily="34" charset="0"/>
                <a:cs typeface="Lato" panose="020F0502020204030203" pitchFamily="34" charset="0"/>
              </a:defRPr>
            </a:lvl2pPr>
            <a:lvl3pPr>
              <a:defRPr sz="1800">
                <a:latin typeface="Lato" panose="020F0502020204030203" pitchFamily="34" charset="0"/>
                <a:ea typeface="Lato" panose="020F0502020204030203" pitchFamily="34" charset="0"/>
                <a:cs typeface="Lato" panose="020F0502020204030203" pitchFamily="34" charset="0"/>
              </a:defRPr>
            </a:lvl3pPr>
            <a:lvl4pPr>
              <a:defRPr sz="1800">
                <a:latin typeface="Lato" panose="020F0502020204030203" pitchFamily="34" charset="0"/>
                <a:ea typeface="Lato" panose="020F0502020204030203" pitchFamily="34" charset="0"/>
                <a:cs typeface="Lato" panose="020F0502020204030203" pitchFamily="34" charset="0"/>
              </a:defRPr>
            </a:lvl4pPr>
            <a:lvl5pPr>
              <a:defRPr sz="180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p:txBody>
      </p:sp>
      <p:sp>
        <p:nvSpPr>
          <p:cNvPr id="20" name="Content Placeholder 19"/>
          <p:cNvSpPr>
            <a:spLocks noGrp="1"/>
          </p:cNvSpPr>
          <p:nvPr>
            <p:ph sz="quarter" idx="11"/>
          </p:nvPr>
        </p:nvSpPr>
        <p:spPr>
          <a:xfrm>
            <a:off x="397669" y="1822583"/>
            <a:ext cx="4174331" cy="2870419"/>
          </a:xfrm>
        </p:spPr>
        <p:txBody>
          <a:bodyPr>
            <a:normAutofit/>
          </a:bodyPr>
          <a:lstStyle>
            <a:lvl1pPr marL="0" indent="0">
              <a:buNone/>
              <a:defRPr sz="2100">
                <a:latin typeface="Tahoma" panose="020B0604030504040204" pitchFamily="34" charset="0"/>
                <a:ea typeface="Tahoma" panose="020B0604030504040204" pitchFamily="34" charset="0"/>
                <a:cs typeface="Tahoma" panose="020B0604030504040204"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p:txBody>
      </p:sp>
      <p:sp>
        <p:nvSpPr>
          <p:cNvPr id="22" name="Picture Placeholder 21"/>
          <p:cNvSpPr>
            <a:spLocks noGrp="1"/>
          </p:cNvSpPr>
          <p:nvPr>
            <p:ph type="pic" sz="quarter" idx="12"/>
          </p:nvPr>
        </p:nvSpPr>
        <p:spPr>
          <a:xfrm>
            <a:off x="4962525" y="1008460"/>
            <a:ext cx="3307416" cy="3684984"/>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Tree>
    <p:extLst>
      <p:ext uri="{BB962C8B-B14F-4D97-AF65-F5344CB8AC3E}">
        <p14:creationId xmlns:p14="http://schemas.microsoft.com/office/powerpoint/2010/main" val="3232018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and two fact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846CE7D5-CF57-46EF-B807-FDD0502418D4}" type="datetimeFigureOut">
              <a:rPr lang="en-US" smtClean="0"/>
              <a:pPr/>
              <a:t>5/8/24</a:t>
            </a:fld>
            <a:endParaRPr lang="en-US"/>
          </a:p>
        </p:txBody>
      </p:sp>
      <p:sp>
        <p:nvSpPr>
          <p:cNvPr id="4" name="Footer Placeholder 3"/>
          <p:cNvSpPr>
            <a:spLocks noGrp="1"/>
          </p:cNvSpPr>
          <p:nvPr>
            <p:ph type="ftr" sz="quarter" idx="1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330EA680-D336-4FF7-8B7A-9848BB0A1C32}" type="slidenum">
              <a:rPr lang="en-US" smtClean="0"/>
              <a:pPr/>
              <a:t>‹#›</a:t>
            </a:fld>
            <a:endParaRPr lang="en-US"/>
          </a:p>
        </p:txBody>
      </p:sp>
      <p:sp>
        <p:nvSpPr>
          <p:cNvPr id="6" name="Rectangle 5"/>
          <p:cNvSpPr/>
          <p:nvPr userDrawn="1"/>
        </p:nvSpPr>
        <p:spPr>
          <a:xfrm>
            <a:off x="650557" y="601027"/>
            <a:ext cx="2498408" cy="3380423"/>
          </a:xfrm>
          <a:prstGeom prst="rect">
            <a:avLst/>
          </a:prstGeom>
          <a:solidFill>
            <a:schemeClr val="bg1"/>
          </a:solidFill>
          <a:ln w="285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cxnSp>
        <p:nvCxnSpPr>
          <p:cNvPr id="7" name="Straight Arrow Connector 6"/>
          <p:cNvCxnSpPr/>
          <p:nvPr userDrawn="1"/>
        </p:nvCxnSpPr>
        <p:spPr>
          <a:xfrm>
            <a:off x="651034" y="605791"/>
            <a:ext cx="2499836" cy="476"/>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userDrawn="1"/>
        </p:nvCxnSpPr>
        <p:spPr>
          <a:xfrm flipV="1">
            <a:off x="1568504" y="2199487"/>
            <a:ext cx="662151" cy="3941"/>
          </a:xfrm>
          <a:prstGeom prst="straightConnector1">
            <a:avLst/>
          </a:prstGeom>
          <a:ln w="6350">
            <a:solidFill>
              <a:srgbClr val="F2A63C"/>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p:nvPr>
        </p:nvSpPr>
        <p:spPr>
          <a:xfrm>
            <a:off x="1170385" y="981075"/>
            <a:ext cx="1515665" cy="428660"/>
          </a:xfrm>
        </p:spPr>
        <p:txBody>
          <a:bodyPr>
            <a:normAutofit/>
          </a:bodyPr>
          <a:lstStyle>
            <a:lvl1pPr marL="0" indent="0">
              <a:buNone/>
              <a:defRPr sz="2100">
                <a:latin typeface="Tahoma" panose="020B0604030504040204" pitchFamily="34" charset="0"/>
                <a:ea typeface="Tahoma" panose="020B0604030504040204" pitchFamily="34" charset="0"/>
                <a:cs typeface="Tahoma" panose="020B0604030504040204" pitchFamily="34" charset="0"/>
              </a:defRPr>
            </a:lvl1pPr>
          </a:lstStyle>
          <a:p>
            <a:pPr lvl="0"/>
            <a:endParaRPr lang="en-US"/>
          </a:p>
        </p:txBody>
      </p:sp>
      <p:sp>
        <p:nvSpPr>
          <p:cNvPr id="13" name="Picture Placeholder 12"/>
          <p:cNvSpPr>
            <a:spLocks noGrp="1"/>
          </p:cNvSpPr>
          <p:nvPr>
            <p:ph type="pic" sz="quarter" idx="15"/>
          </p:nvPr>
        </p:nvSpPr>
        <p:spPr>
          <a:xfrm>
            <a:off x="3603997" y="0"/>
            <a:ext cx="5540003" cy="5143500"/>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15" name="Text Placeholder 9"/>
          <p:cNvSpPr>
            <a:spLocks noGrp="1"/>
          </p:cNvSpPr>
          <p:nvPr>
            <p:ph type="body" sz="quarter" idx="16"/>
          </p:nvPr>
        </p:nvSpPr>
        <p:spPr>
          <a:xfrm>
            <a:off x="1170385" y="1570213"/>
            <a:ext cx="1515665" cy="428660"/>
          </a:xfrm>
        </p:spPr>
        <p:txBody>
          <a:bodyPr>
            <a:normAutofit/>
          </a:bodyPr>
          <a:lstStyle>
            <a:lvl1pPr marL="0" indent="0">
              <a:buNone/>
              <a:defRPr sz="1800">
                <a:latin typeface="Tahoma" panose="020B0604030504040204" pitchFamily="34" charset="0"/>
                <a:ea typeface="Tahoma" panose="020B0604030504040204" pitchFamily="34" charset="0"/>
                <a:cs typeface="Tahoma" panose="020B0604030504040204" pitchFamily="34" charset="0"/>
              </a:defRPr>
            </a:lvl1pPr>
          </a:lstStyle>
          <a:p>
            <a:pPr lvl="0"/>
            <a:endParaRPr lang="en-US"/>
          </a:p>
        </p:txBody>
      </p:sp>
      <p:sp>
        <p:nvSpPr>
          <p:cNvPr id="16" name="Text Placeholder 9"/>
          <p:cNvSpPr>
            <a:spLocks noGrp="1"/>
          </p:cNvSpPr>
          <p:nvPr>
            <p:ph type="body" sz="quarter" idx="17"/>
          </p:nvPr>
        </p:nvSpPr>
        <p:spPr>
          <a:xfrm>
            <a:off x="1170385" y="2481262"/>
            <a:ext cx="1515665" cy="428660"/>
          </a:xfrm>
        </p:spPr>
        <p:txBody>
          <a:bodyPr>
            <a:normAutofit/>
          </a:bodyPr>
          <a:lstStyle>
            <a:lvl1pPr marL="0" indent="0">
              <a:buNone/>
              <a:defRPr sz="2100">
                <a:latin typeface="Tahoma" panose="020B0604030504040204" pitchFamily="34" charset="0"/>
                <a:ea typeface="Tahoma" panose="020B0604030504040204" pitchFamily="34" charset="0"/>
                <a:cs typeface="Tahoma" panose="020B0604030504040204" pitchFamily="34" charset="0"/>
              </a:defRPr>
            </a:lvl1pPr>
          </a:lstStyle>
          <a:p>
            <a:pPr lvl="0"/>
            <a:endParaRPr lang="en-US"/>
          </a:p>
        </p:txBody>
      </p:sp>
      <p:sp>
        <p:nvSpPr>
          <p:cNvPr id="17" name="Text Placeholder 9"/>
          <p:cNvSpPr>
            <a:spLocks noGrp="1"/>
          </p:cNvSpPr>
          <p:nvPr>
            <p:ph type="body" sz="quarter" idx="18"/>
          </p:nvPr>
        </p:nvSpPr>
        <p:spPr>
          <a:xfrm>
            <a:off x="1170385" y="3070401"/>
            <a:ext cx="1515665" cy="428660"/>
          </a:xfrm>
        </p:spPr>
        <p:txBody>
          <a:bodyPr>
            <a:normAutofit/>
          </a:bodyPr>
          <a:lstStyle>
            <a:lvl1pPr marL="0" indent="0">
              <a:buNone/>
              <a:defRPr sz="1800">
                <a:latin typeface="Tahoma" panose="020B0604030504040204" pitchFamily="34" charset="0"/>
                <a:ea typeface="Tahoma" panose="020B0604030504040204" pitchFamily="34" charset="0"/>
                <a:cs typeface="Tahoma" panose="020B0604030504040204" pitchFamily="34" charset="0"/>
              </a:defRPr>
            </a:lvl1pPr>
          </a:lstStyle>
          <a:p>
            <a:pPr lvl="0"/>
            <a:endParaRPr lang="en-US"/>
          </a:p>
        </p:txBody>
      </p:sp>
    </p:spTree>
    <p:extLst>
      <p:ext uri="{BB962C8B-B14F-4D97-AF65-F5344CB8AC3E}">
        <p14:creationId xmlns:p14="http://schemas.microsoft.com/office/powerpoint/2010/main" val="5962658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text and photo vertical">
    <p:spTree>
      <p:nvGrpSpPr>
        <p:cNvPr id="1" name=""/>
        <p:cNvGrpSpPr/>
        <p:nvPr/>
      </p:nvGrpSpPr>
      <p:grpSpPr>
        <a:xfrm>
          <a:off x="0" y="0"/>
          <a:ext cx="0" cy="0"/>
          <a:chOff x="0" y="0"/>
          <a:chExt cx="0" cy="0"/>
        </a:xfrm>
      </p:grpSpPr>
      <p:sp>
        <p:nvSpPr>
          <p:cNvPr id="9" name="Rectangle 8"/>
          <p:cNvSpPr/>
          <p:nvPr userDrawn="1"/>
        </p:nvSpPr>
        <p:spPr>
          <a:xfrm>
            <a:off x="-4233" y="5081971"/>
            <a:ext cx="9147941" cy="60728"/>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233" y="1971"/>
            <a:ext cx="9147941" cy="60728"/>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12" name="Title 11"/>
          <p:cNvSpPr>
            <a:spLocks noGrp="1"/>
          </p:cNvSpPr>
          <p:nvPr>
            <p:ph type="title"/>
          </p:nvPr>
        </p:nvSpPr>
        <p:spPr>
          <a:xfrm>
            <a:off x="628650" y="393263"/>
            <a:ext cx="7886700" cy="443453"/>
          </a:xfrm>
        </p:spPr>
        <p:txBody>
          <a:bodyPr>
            <a:normAutofit/>
          </a:bodyPr>
          <a:lstStyle>
            <a:lvl1pPr algn="ctr">
              <a:defRPr sz="2250" b="1">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14" name="Text Placeholder 13"/>
          <p:cNvSpPr>
            <a:spLocks noGrp="1"/>
          </p:cNvSpPr>
          <p:nvPr>
            <p:ph type="body" sz="quarter" idx="10"/>
          </p:nvPr>
        </p:nvSpPr>
        <p:spPr>
          <a:xfrm>
            <a:off x="2236708" y="1067875"/>
            <a:ext cx="4666059" cy="752475"/>
          </a:xfrm>
        </p:spPr>
        <p:txBody>
          <a:bodyPr>
            <a:normAutofit/>
          </a:bodyPr>
          <a:lstStyle>
            <a:lvl1pPr marL="0" indent="0" algn="ctr">
              <a:buNone/>
              <a:defRPr sz="1800">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 styles</a:t>
            </a:r>
          </a:p>
        </p:txBody>
      </p:sp>
      <p:sp>
        <p:nvSpPr>
          <p:cNvPr id="16" name="Picture Placeholder 15"/>
          <p:cNvSpPr>
            <a:spLocks noGrp="1"/>
          </p:cNvSpPr>
          <p:nvPr>
            <p:ph type="pic" sz="quarter" idx="11"/>
          </p:nvPr>
        </p:nvSpPr>
        <p:spPr>
          <a:xfrm>
            <a:off x="2682794" y="2051509"/>
            <a:ext cx="3778413" cy="2742710"/>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Tree>
    <p:extLst>
      <p:ext uri="{BB962C8B-B14F-4D97-AF65-F5344CB8AC3E}">
        <p14:creationId xmlns:p14="http://schemas.microsoft.com/office/powerpoint/2010/main" val="1033201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three blocks">
    <p:spTree>
      <p:nvGrpSpPr>
        <p:cNvPr id="1" name=""/>
        <p:cNvGrpSpPr/>
        <p:nvPr/>
      </p:nvGrpSpPr>
      <p:grpSpPr>
        <a:xfrm>
          <a:off x="0" y="0"/>
          <a:ext cx="0" cy="0"/>
          <a:chOff x="0" y="0"/>
          <a:chExt cx="0" cy="0"/>
        </a:xfrm>
      </p:grpSpPr>
      <p:sp>
        <p:nvSpPr>
          <p:cNvPr id="8" name="Rectangle 7"/>
          <p:cNvSpPr/>
          <p:nvPr userDrawn="1"/>
        </p:nvSpPr>
        <p:spPr>
          <a:xfrm>
            <a:off x="3289300" y="1490980"/>
            <a:ext cx="2417234" cy="436034"/>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userDrawn="1"/>
        </p:nvSpPr>
        <p:spPr>
          <a:xfrm>
            <a:off x="6106738" y="1490662"/>
            <a:ext cx="2417234" cy="436034"/>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69900" y="1490980"/>
            <a:ext cx="2417234" cy="436034"/>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cap="none" spc="0">
              <a:ln w="0"/>
              <a:solidFill>
                <a:schemeClr val="tx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cxnSp>
        <p:nvCxnSpPr>
          <p:cNvPr id="14" name="Straight Arrow Connector 13"/>
          <p:cNvCxnSpPr/>
          <p:nvPr userDrawn="1"/>
        </p:nvCxnSpPr>
        <p:spPr>
          <a:xfrm>
            <a:off x="470808" y="4607824"/>
            <a:ext cx="2418767" cy="8024"/>
          </a:xfrm>
          <a:prstGeom prst="straightConnector1">
            <a:avLst/>
          </a:prstGeom>
          <a:ln w="57150">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userDrawn="1"/>
        </p:nvCxnSpPr>
        <p:spPr>
          <a:xfrm>
            <a:off x="3285974" y="4595125"/>
            <a:ext cx="2418767" cy="8024"/>
          </a:xfrm>
          <a:prstGeom prst="straightConnector1">
            <a:avLst/>
          </a:prstGeom>
          <a:ln w="57150">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userDrawn="1"/>
        </p:nvCxnSpPr>
        <p:spPr>
          <a:xfrm>
            <a:off x="6109608" y="4595124"/>
            <a:ext cx="2418767" cy="8024"/>
          </a:xfrm>
          <a:prstGeom prst="straightConnector1">
            <a:avLst/>
          </a:prstGeom>
          <a:ln w="57150">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userDrawn="1"/>
        </p:nvCxnSpPr>
        <p:spPr>
          <a:xfrm>
            <a:off x="-1788" y="568759"/>
            <a:ext cx="2402088" cy="11099"/>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userDrawn="1"/>
        </p:nvCxnSpPr>
        <p:spPr>
          <a:xfrm>
            <a:off x="6743701" y="579858"/>
            <a:ext cx="2398886" cy="0"/>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sp>
        <p:nvSpPr>
          <p:cNvPr id="24" name="Title 7"/>
          <p:cNvSpPr>
            <a:spLocks noGrp="1"/>
          </p:cNvSpPr>
          <p:nvPr>
            <p:ph type="title"/>
          </p:nvPr>
        </p:nvSpPr>
        <p:spPr>
          <a:xfrm>
            <a:off x="2400299" y="106075"/>
            <a:ext cx="4343403" cy="994172"/>
          </a:xfrm>
          <a:solidFill>
            <a:schemeClr val="bg1"/>
          </a:solidFill>
        </p:spPr>
        <p:txBody>
          <a:bodyPr>
            <a:normAutofit/>
          </a:bodyPr>
          <a:lstStyle>
            <a:lvl1pPr algn="ctr">
              <a:defRPr sz="2250" b="1">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26" name="Picture Placeholder 25"/>
          <p:cNvSpPr>
            <a:spLocks noGrp="1"/>
          </p:cNvSpPr>
          <p:nvPr>
            <p:ph type="pic" sz="quarter" idx="10"/>
          </p:nvPr>
        </p:nvSpPr>
        <p:spPr>
          <a:xfrm>
            <a:off x="468499" y="1926431"/>
            <a:ext cx="2418767" cy="2647950"/>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27" name="Picture Placeholder 25"/>
          <p:cNvSpPr>
            <a:spLocks noGrp="1"/>
          </p:cNvSpPr>
          <p:nvPr>
            <p:ph type="pic" sz="quarter" idx="11"/>
          </p:nvPr>
        </p:nvSpPr>
        <p:spPr>
          <a:xfrm>
            <a:off x="3287312" y="1937094"/>
            <a:ext cx="2418767" cy="2647950"/>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28" name="Picture Placeholder 25"/>
          <p:cNvSpPr>
            <a:spLocks noGrp="1"/>
          </p:cNvSpPr>
          <p:nvPr>
            <p:ph type="pic" sz="quarter" idx="12"/>
          </p:nvPr>
        </p:nvSpPr>
        <p:spPr>
          <a:xfrm>
            <a:off x="6105205" y="1934203"/>
            <a:ext cx="2418767" cy="2647950"/>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30" name="Text Placeholder 29"/>
          <p:cNvSpPr>
            <a:spLocks noGrp="1"/>
          </p:cNvSpPr>
          <p:nvPr>
            <p:ph type="body" sz="quarter" idx="13" hasCustomPrompt="1"/>
          </p:nvPr>
        </p:nvSpPr>
        <p:spPr>
          <a:xfrm>
            <a:off x="467916" y="1490663"/>
            <a:ext cx="2419350" cy="435769"/>
          </a:xfrm>
        </p:spPr>
        <p:txBody>
          <a:bodyPr>
            <a:noAutofit/>
          </a:bodyPr>
          <a:lstStyle>
            <a:lvl1pPr marL="0" indent="0" algn="ctr">
              <a:buNone/>
              <a:defRPr sz="1500">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a:t>
            </a:r>
          </a:p>
        </p:txBody>
      </p:sp>
      <p:sp>
        <p:nvSpPr>
          <p:cNvPr id="31" name="Text Placeholder 29"/>
          <p:cNvSpPr>
            <a:spLocks noGrp="1"/>
          </p:cNvSpPr>
          <p:nvPr>
            <p:ph type="body" sz="quarter" idx="14" hasCustomPrompt="1"/>
          </p:nvPr>
        </p:nvSpPr>
        <p:spPr>
          <a:xfrm>
            <a:off x="3285391" y="1501275"/>
            <a:ext cx="2419350" cy="435769"/>
          </a:xfrm>
        </p:spPr>
        <p:txBody>
          <a:bodyPr>
            <a:noAutofit/>
          </a:bodyPr>
          <a:lstStyle>
            <a:lvl1pPr marL="0" indent="0" algn="ctr">
              <a:buNone/>
              <a:defRPr sz="1500">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a:t>
            </a:r>
          </a:p>
        </p:txBody>
      </p:sp>
      <p:sp>
        <p:nvSpPr>
          <p:cNvPr id="32" name="Text Placeholder 29"/>
          <p:cNvSpPr>
            <a:spLocks noGrp="1"/>
          </p:cNvSpPr>
          <p:nvPr>
            <p:ph type="body" sz="quarter" idx="15" hasCustomPrompt="1"/>
          </p:nvPr>
        </p:nvSpPr>
        <p:spPr>
          <a:xfrm>
            <a:off x="6098798" y="1504216"/>
            <a:ext cx="2419350" cy="435769"/>
          </a:xfrm>
        </p:spPr>
        <p:txBody>
          <a:bodyPr>
            <a:noAutofit/>
          </a:bodyPr>
          <a:lstStyle>
            <a:lvl1pPr marL="0" indent="0" algn="ctr">
              <a:buNone/>
              <a:defRPr sz="1500">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Master text</a:t>
            </a:r>
          </a:p>
        </p:txBody>
      </p:sp>
    </p:spTree>
    <p:extLst>
      <p:ext uri="{BB962C8B-B14F-4D97-AF65-F5344CB8AC3E}">
        <p14:creationId xmlns:p14="http://schemas.microsoft.com/office/powerpoint/2010/main" val="2031351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9F196160-E13D-46EF-ABB9-2EC5347F161F}" type="datetimeFigureOut">
              <a:rPr lang="en-US" smtClean="0"/>
              <a:pPr/>
              <a:t>5/8/24</a:t>
            </a:fld>
            <a:endParaRPr lang="en-US"/>
          </a:p>
        </p:txBody>
      </p:sp>
      <p:sp>
        <p:nvSpPr>
          <p:cNvPr id="3" name="Footer Placeholder 2"/>
          <p:cNvSpPr>
            <a:spLocks noGrp="1"/>
          </p:cNvSpPr>
          <p:nvPr>
            <p:ph type="ftr" sz="quarter" idx="1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8158A5C0-C843-4798-A68E-D1A36425029C}" type="slidenum">
              <a:rPr lang="en-US" smtClean="0"/>
              <a:pPr/>
              <a:t>‹#›</a:t>
            </a:fld>
            <a:endParaRPr lang="en-US"/>
          </a:p>
        </p:txBody>
      </p:sp>
    </p:spTree>
    <p:extLst>
      <p:ext uri="{BB962C8B-B14F-4D97-AF65-F5344CB8AC3E}">
        <p14:creationId xmlns:p14="http://schemas.microsoft.com/office/powerpoint/2010/main" val="26019802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6" name="Group 5"/>
          <p:cNvGrpSpPr/>
          <p:nvPr/>
        </p:nvGrpSpPr>
        <p:grpSpPr>
          <a:xfrm>
            <a:off x="-1587" y="0"/>
            <a:ext cx="9145588" cy="5145599"/>
            <a:chOff x="-1588" y="0"/>
            <a:chExt cx="9145588" cy="6860798"/>
          </a:xfrm>
        </p:grpSpPr>
        <p:sp>
          <p:nvSpPr>
            <p:cNvPr id="9" name="Rectangle 8"/>
            <p:cNvSpPr/>
            <p:nvPr/>
          </p:nvSpPr>
          <p:spPr>
            <a:xfrm>
              <a:off x="0" y="0"/>
              <a:ext cx="9118832" cy="6858000"/>
            </a:xfrm>
            <a:prstGeom prst="rect">
              <a:avLst/>
            </a:prstGeom>
            <a:blipFill>
              <a:blip r:embed="rId2" cstate="screen">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866441" y="1669878"/>
            <a:ext cx="5917679" cy="1913158"/>
          </a:xfrm>
        </p:spPr>
        <p:txBody>
          <a:bodyPr anchor="b"/>
          <a:lstStyle>
            <a:lvl1pPr>
              <a:defRPr sz="3600"/>
            </a:lvl1pPr>
          </a:lstStyle>
          <a:p>
            <a:r>
              <a:rPr lang="en-US"/>
              <a:t>Click to edit Master title style</a:t>
            </a:r>
          </a:p>
        </p:txBody>
      </p:sp>
      <p:sp>
        <p:nvSpPr>
          <p:cNvPr id="3" name="Subtitle 2"/>
          <p:cNvSpPr>
            <a:spLocks noGrp="1"/>
          </p:cNvSpPr>
          <p:nvPr>
            <p:ph type="subTitle" idx="1"/>
          </p:nvPr>
        </p:nvSpPr>
        <p:spPr>
          <a:xfrm>
            <a:off x="866441" y="3583035"/>
            <a:ext cx="5917679" cy="646065"/>
          </a:xfrm>
        </p:spPr>
        <p:txBody>
          <a:bodyPr anchor="t"/>
          <a:lstStyle>
            <a:lvl1pPr marL="0" indent="0" algn="l">
              <a:buNone/>
              <a:defRPr cap="all">
                <a:solidFill>
                  <a:schemeClr val="accent1">
                    <a:lumMod val="60000"/>
                    <a:lumOff val="4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7621906" y="1343019"/>
            <a:ext cx="742949" cy="228659"/>
          </a:xfrm>
        </p:spPr>
        <p:txBody>
          <a:bodyPr anchor="t"/>
          <a:lstStyle>
            <a:lvl1pPr algn="l">
              <a:defRPr b="0" i="0">
                <a:solidFill>
                  <a:schemeClr val="bg1">
                    <a:alpha val="60000"/>
                  </a:schemeClr>
                </a:solidFill>
              </a:defRPr>
            </a:lvl1pPr>
          </a:lstStyle>
          <a:p>
            <a:fld id="{4C1AC04B-C4B2-45BE-BF47-782894864FBC}" type="datetimeFigureOut">
              <a:rPr lang="en-US" smtClean="0"/>
              <a:pPr/>
              <a:t>5/8/24</a:t>
            </a:fld>
            <a:endParaRPr lang="en-US"/>
          </a:p>
        </p:txBody>
      </p:sp>
      <p:sp>
        <p:nvSpPr>
          <p:cNvPr id="5" name="Footer Placeholder 4"/>
          <p:cNvSpPr>
            <a:spLocks noGrp="1"/>
          </p:cNvSpPr>
          <p:nvPr>
            <p:ph type="ftr" sz="quarter" idx="11"/>
          </p:nvPr>
        </p:nvSpPr>
        <p:spPr bwMode="gray">
          <a:xfrm rot="5400000">
            <a:off x="6718684" y="2419724"/>
            <a:ext cx="2894846" cy="228660"/>
          </a:xfrm>
        </p:spPr>
        <p:txBody>
          <a:bodyPr/>
          <a:lstStyle>
            <a:lvl1pPr>
              <a:defRPr b="0" i="0">
                <a:solidFill>
                  <a:schemeClr val="bg1">
                    <a:alpha val="60000"/>
                  </a:schemeClr>
                </a:solidFill>
              </a:defRPr>
            </a:lvl1pPr>
          </a:lstStyle>
          <a:p>
            <a:endParaRPr lang="en-US"/>
          </a:p>
        </p:txBody>
      </p:sp>
      <p:sp>
        <p:nvSpPr>
          <p:cNvPr id="11" name="Rectangle 10"/>
          <p:cNvSpPr/>
          <p:nvPr/>
        </p:nvSpPr>
        <p:spPr>
          <a:xfrm>
            <a:off x="7745644" y="0"/>
            <a:ext cx="685800" cy="82459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7" y="221799"/>
            <a:ext cx="791308" cy="575765"/>
          </a:xfrm>
          <a:prstGeom prst="rect">
            <a:avLst/>
          </a:prstGeom>
        </p:spPr>
        <p:txBody>
          <a:bodyPr anchor="b"/>
          <a:lstStyle>
            <a:lvl1pPr algn="ctr">
              <a:defRPr sz="2100"/>
            </a:lvl1pPr>
          </a:lstStyle>
          <a:p>
            <a:fld id="{FDF1588F-9B12-4B89-A9E0-0A03419CD8EE}" type="slidenum">
              <a:rPr lang="en-US" smtClean="0"/>
              <a:pPr/>
              <a:t>‹#›</a:t>
            </a:fld>
            <a:endParaRPr lang="en-US"/>
          </a:p>
        </p:txBody>
      </p:sp>
    </p:spTree>
    <p:extLst>
      <p:ext uri="{BB962C8B-B14F-4D97-AF65-F5344CB8AC3E}">
        <p14:creationId xmlns:p14="http://schemas.microsoft.com/office/powerpoint/2010/main" val="1153846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1" y="695324"/>
            <a:ext cx="6343672" cy="532399"/>
          </a:xfrm>
        </p:spPr>
        <p:txBody>
          <a:bodyPr anchor="ctr"/>
          <a:lstStyle>
            <a:lvl1pPr>
              <a:defRPr sz="24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1AC04B-C4B2-45BE-BF47-782894864FBC}" type="datetimeFigureOut">
              <a:rPr lang="en-US" smtClean="0"/>
              <a:pPr/>
              <a:t>5/8/24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678617" y="221799"/>
            <a:ext cx="791308" cy="575765"/>
          </a:xfrm>
          <a:prstGeom prst="rect">
            <a:avLst/>
          </a:prstGeom>
        </p:spPr>
        <p:txBody>
          <a:bodyPr anchor="b"/>
          <a:lstStyle>
            <a:lvl1pPr algn="ctr">
              <a:defRPr sz="2100"/>
            </a:lvl1pPr>
          </a:lstStyle>
          <a:p>
            <a:fld id="{FDF1588F-9B12-4B89-A9E0-0A03419CD8EE}" type="slidenum">
              <a:rPr lang="en-US" smtClean="0"/>
              <a:pPr/>
              <a:t>‹#›</a:t>
            </a:fld>
            <a:endParaRPr lang="en-US"/>
          </a:p>
        </p:txBody>
      </p:sp>
    </p:spTree>
    <p:extLst>
      <p:ext uri="{BB962C8B-B14F-4D97-AF65-F5344CB8AC3E}">
        <p14:creationId xmlns:p14="http://schemas.microsoft.com/office/powerpoint/2010/main" val="21170650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grpSp>
        <p:nvGrpSpPr>
          <p:cNvPr id="8" name="Group 7"/>
          <p:cNvGrpSpPr/>
          <p:nvPr/>
        </p:nvGrpSpPr>
        <p:grpSpPr>
          <a:xfrm>
            <a:off x="-1587" y="0"/>
            <a:ext cx="9145588" cy="5145599"/>
            <a:chOff x="-1588" y="0"/>
            <a:chExt cx="9145588" cy="6860798"/>
          </a:xfrm>
        </p:grpSpPr>
        <p:sp>
          <p:nvSpPr>
            <p:cNvPr id="13" name="Rectangle 12"/>
            <p:cNvSpPr/>
            <p:nvPr/>
          </p:nvSpPr>
          <p:spPr>
            <a:xfrm>
              <a:off x="0" y="0"/>
              <a:ext cx="9118832" cy="6858000"/>
            </a:xfrm>
            <a:prstGeom prst="rect">
              <a:avLst/>
            </a:prstGeom>
            <a:blipFill>
              <a:blip r:embed="rId2" cstate="screen">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1036043"/>
            <a:ext cx="2987089" cy="1181106"/>
          </a:xfrm>
        </p:spPr>
        <p:txBody>
          <a:bodyPr anchor="b">
            <a:normAutofit/>
          </a:bodyPr>
          <a:lstStyle>
            <a:lvl1pPr algn="l">
              <a:defRPr sz="1800" b="0"/>
            </a:lvl1pPr>
          </a:lstStyle>
          <a:p>
            <a:r>
              <a:rPr lang="en-US"/>
              <a:t>Click to edit Master title style</a:t>
            </a:r>
          </a:p>
        </p:txBody>
      </p:sp>
      <p:sp>
        <p:nvSpPr>
          <p:cNvPr id="3" name="Picture Placeholder 2"/>
          <p:cNvSpPr>
            <a:spLocks noGrp="1" noChangeAspect="1"/>
          </p:cNvSpPr>
          <p:nvPr>
            <p:ph type="pic" idx="1"/>
          </p:nvPr>
        </p:nvSpPr>
        <p:spPr>
          <a:xfrm>
            <a:off x="4722909" y="990600"/>
            <a:ext cx="2791102" cy="31623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4" name="Text Placeholder 3"/>
          <p:cNvSpPr>
            <a:spLocks noGrp="1"/>
          </p:cNvSpPr>
          <p:nvPr>
            <p:ph type="body" sz="half" idx="2"/>
          </p:nvPr>
        </p:nvSpPr>
        <p:spPr>
          <a:xfrm>
            <a:off x="866441" y="2314575"/>
            <a:ext cx="2987089" cy="1838325"/>
          </a:xfrm>
        </p:spPr>
        <p:txBody>
          <a:bodyPr>
            <a:normAutofit/>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C1AC04B-C4B2-45BE-BF47-782894864FBC}" type="datetimeFigureOut">
              <a:rPr lang="en-US" smtClean="0"/>
              <a:pPr/>
              <a:t>5/8/24</a:t>
            </a:fld>
            <a:endParaRPr lang="en-US"/>
          </a:p>
        </p:txBody>
      </p:sp>
      <p:sp>
        <p:nvSpPr>
          <p:cNvPr id="6" name="Footer Placeholder 5"/>
          <p:cNvSpPr>
            <a:spLocks noGrp="1"/>
          </p:cNvSpPr>
          <p:nvPr>
            <p:ph type="ftr" sz="quarter" idx="11"/>
          </p:nvPr>
        </p:nvSpPr>
        <p:spPr/>
        <p:txBody>
          <a:bodyPr/>
          <a:lstStyle/>
          <a:p>
            <a:endParaRPr lang="en-US"/>
          </a:p>
        </p:txBody>
      </p:sp>
      <p:sp>
        <p:nvSpPr>
          <p:cNvPr id="10" name="Rectangle 9"/>
          <p:cNvSpPr/>
          <p:nvPr/>
        </p:nvSpPr>
        <p:spPr>
          <a:xfrm>
            <a:off x="7745644" y="0"/>
            <a:ext cx="685800" cy="82459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7" y="221799"/>
            <a:ext cx="791308" cy="575765"/>
          </a:xfrm>
          <a:prstGeom prst="rect">
            <a:avLst/>
          </a:prstGeom>
        </p:spPr>
        <p:txBody>
          <a:bodyPr/>
          <a:lstStyle>
            <a:lvl1pPr algn="ctr">
              <a:defRPr sz="2100"/>
            </a:lvl1pPr>
          </a:lstStyle>
          <a:p>
            <a:fld id="{FDF1588F-9B12-4B89-A9E0-0A03419CD8EE}" type="slidenum">
              <a:rPr lang="en-US" smtClean="0"/>
              <a:pPr/>
              <a:t>‹#›</a:t>
            </a:fld>
            <a:endParaRPr lang="en-US"/>
          </a:p>
        </p:txBody>
      </p:sp>
    </p:spTree>
    <p:extLst>
      <p:ext uri="{BB962C8B-B14F-4D97-AF65-F5344CB8AC3E}">
        <p14:creationId xmlns:p14="http://schemas.microsoft.com/office/powerpoint/2010/main" val="13648202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69919" y="1866900"/>
            <a:ext cx="3633502" cy="569468"/>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66440" y="2436368"/>
            <a:ext cx="3636980" cy="207848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0582" y="1866901"/>
            <a:ext cx="3636979" cy="567476"/>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0581" y="2434377"/>
            <a:ext cx="3636980" cy="208047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1AC04B-C4B2-45BE-BF47-782894864FBC}" type="datetimeFigureOut">
              <a:rPr lang="en-US" smtClean="0"/>
              <a:pPr/>
              <a:t>5/8/24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678617" y="221799"/>
            <a:ext cx="791308" cy="575765"/>
          </a:xfrm>
          <a:prstGeom prst="rect">
            <a:avLst/>
          </a:prstGeom>
        </p:spPr>
        <p:txBody>
          <a:bodyPr anchor="b"/>
          <a:lstStyle>
            <a:lvl1pPr algn="ctr">
              <a:defRPr sz="2100"/>
            </a:lvl1pPr>
          </a:lstStyle>
          <a:p>
            <a:fld id="{FDF1588F-9B12-4B89-A9E0-0A03419CD8EE}" type="slidenum">
              <a:rPr lang="en-US" smtClean="0"/>
              <a:pPr/>
              <a:t>‹#›</a:t>
            </a:fld>
            <a:endParaRPr lang="en-US"/>
          </a:p>
        </p:txBody>
      </p:sp>
    </p:spTree>
    <p:extLst>
      <p:ext uri="{BB962C8B-B14F-4D97-AF65-F5344CB8AC3E}">
        <p14:creationId xmlns:p14="http://schemas.microsoft.com/office/powerpoint/2010/main" val="4173412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1AC04B-C4B2-45BE-BF47-782894864FBC}" type="datetimeFigureOut">
              <a:rPr lang="en-US" smtClean="0"/>
              <a:pPr/>
              <a:t>5/8/24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7678617" y="221799"/>
            <a:ext cx="791308" cy="575765"/>
          </a:xfrm>
          <a:prstGeom prst="rect">
            <a:avLst/>
          </a:prstGeom>
        </p:spPr>
        <p:txBody>
          <a:bodyPr anchor="b"/>
          <a:lstStyle>
            <a:lvl1pPr algn="ctr">
              <a:defRPr sz="2100"/>
            </a:lvl1pPr>
          </a:lstStyle>
          <a:p>
            <a:fld id="{FDF1588F-9B12-4B89-A9E0-0A03419CD8EE}" type="slidenum">
              <a:rPr lang="en-US" smtClean="0"/>
              <a:pPr/>
              <a:t>‹#›</a:t>
            </a:fld>
            <a:endParaRPr lang="en-US"/>
          </a:p>
        </p:txBody>
      </p:sp>
    </p:spTree>
    <p:extLst>
      <p:ext uri="{BB962C8B-B14F-4D97-AF65-F5344CB8AC3E}">
        <p14:creationId xmlns:p14="http://schemas.microsoft.com/office/powerpoint/2010/main" val="2990943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grpSp>
        <p:nvGrpSpPr>
          <p:cNvPr id="7" name="Group 6"/>
          <p:cNvGrpSpPr/>
          <p:nvPr/>
        </p:nvGrpSpPr>
        <p:grpSpPr>
          <a:xfrm>
            <a:off x="-1587" y="0"/>
            <a:ext cx="9145588" cy="5145599"/>
            <a:chOff x="-1588" y="0"/>
            <a:chExt cx="9145588" cy="6860798"/>
          </a:xfrm>
        </p:grpSpPr>
        <p:sp>
          <p:nvSpPr>
            <p:cNvPr id="12" name="Rectangle 11"/>
            <p:cNvSpPr/>
            <p:nvPr/>
          </p:nvSpPr>
          <p:spPr>
            <a:xfrm>
              <a:off x="0" y="0"/>
              <a:ext cx="9118832" cy="6858000"/>
            </a:xfrm>
            <a:prstGeom prst="rect">
              <a:avLst/>
            </a:prstGeom>
            <a:blipFill>
              <a:blip r:embed="rId2" cstate="screen">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77534" y="1693191"/>
            <a:ext cx="3090672" cy="2265258"/>
          </a:xfrm>
        </p:spPr>
        <p:txBody>
          <a:bodyPr anchor="ctr"/>
          <a:lstStyle>
            <a:lvl1pPr algn="l">
              <a:defRPr sz="2400" b="0" cap="none"/>
            </a:lvl1pPr>
          </a:lstStyle>
          <a:p>
            <a:r>
              <a:rPr lang="en-US"/>
              <a:t>Click to edit Master title style</a:t>
            </a:r>
          </a:p>
        </p:txBody>
      </p:sp>
      <p:sp>
        <p:nvSpPr>
          <p:cNvPr id="3" name="Text Placeholder 2"/>
          <p:cNvSpPr>
            <a:spLocks noGrp="1"/>
          </p:cNvSpPr>
          <p:nvPr>
            <p:ph type="body" idx="1"/>
          </p:nvPr>
        </p:nvSpPr>
        <p:spPr>
          <a:xfrm>
            <a:off x="5119262" y="1693191"/>
            <a:ext cx="3082516" cy="2265258"/>
          </a:xfrm>
        </p:spPr>
        <p:txBody>
          <a:bodyPr anchor="ctr"/>
          <a:lstStyle>
            <a:lvl1pPr marL="0" indent="0" algn="l">
              <a:buNone/>
              <a:defRPr sz="1500" cap="all">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1AC04B-C4B2-45BE-BF47-782894864FBC}" type="datetimeFigureOut">
              <a:rPr lang="en-US" smtClean="0"/>
              <a:pPr/>
              <a:t>5/8/24</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p:cNvSpPr/>
          <p:nvPr/>
        </p:nvSpPr>
        <p:spPr>
          <a:xfrm>
            <a:off x="7745644" y="0"/>
            <a:ext cx="685800" cy="82459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7" y="221799"/>
            <a:ext cx="791308" cy="575765"/>
          </a:xfrm>
          <a:prstGeom prst="rect">
            <a:avLst/>
          </a:prstGeom>
        </p:spPr>
        <p:txBody>
          <a:bodyPr anchor="b"/>
          <a:lstStyle>
            <a:lvl1pPr algn="ctr">
              <a:defRPr sz="2100"/>
            </a:lvl1pPr>
          </a:lstStyle>
          <a:p>
            <a:fld id="{FDF1588F-9B12-4B89-A9E0-0A03419CD8EE}" type="slidenum">
              <a:rPr lang="en-US" smtClean="0"/>
              <a:pPr/>
              <a:t>‹#›</a:t>
            </a:fld>
            <a:endParaRPr lang="en-US"/>
          </a:p>
        </p:txBody>
      </p:sp>
    </p:spTree>
    <p:extLst>
      <p:ext uri="{BB962C8B-B14F-4D97-AF65-F5344CB8AC3E}">
        <p14:creationId xmlns:p14="http://schemas.microsoft.com/office/powerpoint/2010/main" val="34148508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p>
        </p:txBody>
      </p:sp>
      <p:sp>
        <p:nvSpPr>
          <p:cNvPr id="3" name="Content Placeholder 2"/>
          <p:cNvSpPr>
            <a:spLocks noGrp="1"/>
          </p:cNvSpPr>
          <p:nvPr>
            <p:ph sz="half" idx="1"/>
          </p:nvPr>
        </p:nvSpPr>
        <p:spPr>
          <a:xfrm>
            <a:off x="866440" y="1866900"/>
            <a:ext cx="3636980" cy="264795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581" y="1866902"/>
            <a:ext cx="3636980" cy="264795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1AC04B-C4B2-45BE-BF47-782894864FBC}" type="datetimeFigureOut">
              <a:rPr lang="en-US" smtClean="0"/>
              <a:pPr/>
              <a:t>5/8/24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678617" y="221799"/>
            <a:ext cx="791308" cy="575765"/>
          </a:xfrm>
          <a:prstGeom prst="rect">
            <a:avLst/>
          </a:prstGeom>
        </p:spPr>
        <p:txBody>
          <a:bodyPr anchor="b"/>
          <a:lstStyle>
            <a:lvl1pPr algn="ctr">
              <a:defRPr sz="2100"/>
            </a:lvl1pPr>
          </a:lstStyle>
          <a:p>
            <a:fld id="{FDF1588F-9B12-4B89-A9E0-0A03419CD8EE}" type="slidenum">
              <a:rPr lang="en-US" smtClean="0"/>
              <a:pPr/>
              <a:t>‹#›</a:t>
            </a:fld>
            <a:endParaRPr lang="en-US"/>
          </a:p>
        </p:txBody>
      </p:sp>
    </p:spTree>
    <p:extLst>
      <p:ext uri="{BB962C8B-B14F-4D97-AF65-F5344CB8AC3E}">
        <p14:creationId xmlns:p14="http://schemas.microsoft.com/office/powerpoint/2010/main" val="1416750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cSld name="Title and Caption">
    <p:spTree>
      <p:nvGrpSpPr>
        <p:cNvPr id="1" name=""/>
        <p:cNvGrpSpPr/>
        <p:nvPr/>
      </p:nvGrpSpPr>
      <p:grpSpPr>
        <a:xfrm>
          <a:off x="0" y="0"/>
          <a:ext cx="0" cy="0"/>
          <a:chOff x="0" y="0"/>
          <a:chExt cx="0" cy="0"/>
        </a:xfrm>
      </p:grpSpPr>
      <p:grpSp>
        <p:nvGrpSpPr>
          <p:cNvPr id="3" name="Group 2"/>
          <p:cNvGrpSpPr/>
          <p:nvPr/>
        </p:nvGrpSpPr>
        <p:grpSpPr>
          <a:xfrm>
            <a:off x="-1587" y="0"/>
            <a:ext cx="9145588" cy="5145599"/>
            <a:chOff x="-1588" y="0"/>
            <a:chExt cx="9145588" cy="6860798"/>
          </a:xfrm>
        </p:grpSpPr>
        <p:sp>
          <p:nvSpPr>
            <p:cNvPr id="12" name="Rectangle 11"/>
            <p:cNvSpPr/>
            <p:nvPr/>
          </p:nvSpPr>
          <p:spPr>
            <a:xfrm>
              <a:off x="0" y="0"/>
              <a:ext cx="9118832" cy="6858000"/>
            </a:xfrm>
            <a:prstGeom prst="rect">
              <a:avLst/>
            </a:prstGeom>
            <a:blipFill>
              <a:blip r:embed="rId2" cstate="screen">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695325"/>
            <a:ext cx="6422005" cy="1269540"/>
          </a:xfrm>
        </p:spPr>
        <p:txBody>
          <a:bodyPr/>
          <a:lstStyle>
            <a:lvl1pPr>
              <a:defRPr sz="2700"/>
            </a:lvl1pPr>
          </a:lstStyle>
          <a:p>
            <a:r>
              <a:rPr lang="en-US"/>
              <a:t>Click to edit Master title style</a:t>
            </a:r>
          </a:p>
        </p:txBody>
      </p:sp>
      <p:sp>
        <p:nvSpPr>
          <p:cNvPr id="13" name="Text Placeholder 3"/>
          <p:cNvSpPr>
            <a:spLocks noGrp="1"/>
          </p:cNvSpPr>
          <p:nvPr>
            <p:ph type="body" sz="half" idx="2"/>
          </p:nvPr>
        </p:nvSpPr>
        <p:spPr>
          <a:xfrm>
            <a:off x="866441" y="2616018"/>
            <a:ext cx="6422005" cy="1902643"/>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4C1AC04B-C4B2-45BE-BF47-782894864FBC}" type="datetimeFigureOut">
              <a:rPr lang="en-US" smtClean="0"/>
              <a:pPr/>
              <a:t>5/8/24</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p:cNvSpPr/>
          <p:nvPr/>
        </p:nvSpPr>
        <p:spPr>
          <a:xfrm>
            <a:off x="7745644" y="0"/>
            <a:ext cx="685800" cy="82459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7" y="221799"/>
            <a:ext cx="791308" cy="575765"/>
          </a:xfrm>
          <a:prstGeom prst="rect">
            <a:avLst/>
          </a:prstGeom>
        </p:spPr>
        <p:txBody>
          <a:bodyPr/>
          <a:lstStyle>
            <a:lvl1pPr algn="ctr">
              <a:defRPr sz="2100"/>
            </a:lvl1pPr>
          </a:lstStyle>
          <a:p>
            <a:fld id="{FDF1588F-9B12-4B89-A9E0-0A03419CD8EE}" type="slidenum">
              <a:rPr lang="en-US" smtClean="0"/>
              <a:pPr/>
              <a:t>‹#›</a:t>
            </a:fld>
            <a:endParaRPr lang="en-US"/>
          </a:p>
        </p:txBody>
      </p:sp>
    </p:spTree>
    <p:extLst>
      <p:ext uri="{BB962C8B-B14F-4D97-AF65-F5344CB8AC3E}">
        <p14:creationId xmlns:p14="http://schemas.microsoft.com/office/powerpoint/2010/main" val="1216102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theme" Target="../theme/theme2.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fld id="{846CE7D5-CF57-46EF-B807-FDD0502418D4}" type="datetimeFigureOut">
              <a:rPr lang="en-US" smtClean="0"/>
              <a:pPr/>
              <a:t>5/8/24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85983209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Lst>
  <p:txStyles>
    <p:titleStyle>
      <a:lvl1pPr algn="l" defTabSz="685800" rtl="0" eaLnBrk="1" latinLnBrk="0" hangingPunct="1">
        <a:lnSpc>
          <a:spcPct val="90000"/>
        </a:lnSpc>
        <a:spcBef>
          <a:spcPct val="0"/>
        </a:spcBef>
        <a:buNone/>
        <a:defRPr sz="33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171450" indent="-171450" algn="l" defTabSz="685800" rtl="0" eaLnBrk="1" latinLnBrk="0" hangingPunct="1">
        <a:lnSpc>
          <a:spcPct val="90000"/>
        </a:lnSpc>
        <a:spcBef>
          <a:spcPts val="750"/>
        </a:spcBef>
        <a:buFont typeface="Arial" panose="020B0704020202090204" pitchFamily="34" charset="0"/>
        <a:buChar char="•"/>
        <a:defRPr sz="21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70402020209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Font typeface="Arial" panose="020B0704020202090204" pitchFamily="34" charset="0"/>
        <a:buChar char="•"/>
        <a:defRPr sz="15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Font typeface="Arial" panose="020B0704020202090204" pitchFamily="34" charset="0"/>
        <a:buChar char="•"/>
        <a:defRPr sz="135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Font typeface="Arial" panose="020B0704020202090204" pitchFamily="34" charset="0"/>
        <a:buChar char="•"/>
        <a:defRPr sz="135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7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7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7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70402020209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cjds.uwaterloo.ca/index.php/cjds/article/view/926"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hyperlink" Target="https://www.hsph.harvard.edu/news/press-releases/spirituality-better-health-outcomes-patient-care/" TargetMode="External"/><Relationship Id="rId3" Type="http://schemas.openxmlformats.org/officeDocument/2006/relationships/hyperlink" Target="https://aaiddcreativearts.wordpress.com/" TargetMode="External"/><Relationship Id="rId7" Type="http://schemas.openxmlformats.org/officeDocument/2006/relationships/hyperlink" Target="https://www.c-q-l.org/tools/personal-outcome-measures/"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www.c-q-l.org/resources/newsletters/spirituality-definitions-barriers-and-best-practices/" TargetMode="External"/><Relationship Id="rId5" Type="http://schemas.openxmlformats.org/officeDocument/2006/relationships/hyperlink" Target="https://systems.aucd.org/docs/publications/policy/PlainLanguageMedicaidServicesforPeoplewithIntellectualorDevelopmentalDisabilities.pdf" TargetMode="External"/><Relationship Id="rId10" Type="http://schemas.openxmlformats.org/officeDocument/2006/relationships/hyperlink" Target="https://udlguidelines.cast.org/" TargetMode="External"/><Relationship Id="rId4" Type="http://schemas.openxmlformats.org/officeDocument/2006/relationships/hyperlink" Target="https://open.library.ubc.ca/soa/cIRcle/collections/ubctheses/831/items/1.0054921" TargetMode="External"/><Relationship Id="rId9" Type="http://schemas.openxmlformats.org/officeDocument/2006/relationships/hyperlink" Target="https://medium.com/christian-citizen/a-regulatory-nudge-toward-supporting-spiritual-lives-of-persons-with-disabilities-f59d7ebee80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hyperlink" Target="https://cdn.intechopen.com/pdfs-wm/27625.pdf" TargetMode="External"/><Relationship Id="rId3" Type="http://schemas.openxmlformats.org/officeDocument/2006/relationships/hyperlink" Target="https://onecaregiverresourcecenter.org/home/advanced-planning-end-of-life-decisions/" TargetMode="External"/><Relationship Id="rId7" Type="http://schemas.openxmlformats.org/officeDocument/2006/relationships/hyperlink" Target="https://www.dsscotland.org.uk/wordpress/wp-content/uploads/2016/02/Lets-Talk-about-Death-2012.pdf"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s://aaidd.org/news-policy/policy/position-statements/caring-at-the-end-of-life" TargetMode="External"/><Relationship Id="rId5" Type="http://schemas.openxmlformats.org/officeDocument/2006/relationships/hyperlink" Target="https://www.caresearch.com.au/tel/tabid/4881/Default.aspx" TargetMode="External"/><Relationship Id="rId4" Type="http://schemas.openxmlformats.org/officeDocument/2006/relationships/hyperlink" Target="http://sonoranucedd.fcm.arizona.edu/publications/1275"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www.medicaid.gov/media/4301"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doi.org/10.1097/01.nurse.0000978888.90787.38"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respectability.org/Category/Events" TargetMode="External"/><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hyperlink" Target="https://www.respectability.org/aaidd-2024-series/" TargetMode="External"/><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udlguidelines.cast.org/"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1EE06ADF-D43B-BA47-CFD5-43CAD352EA46}"/>
              </a:ext>
            </a:extLst>
          </p:cNvPr>
          <p:cNvSpPr>
            <a:spLocks noGrp="1"/>
          </p:cNvSpPr>
          <p:nvPr>
            <p:ph type="title" idx="4294967295"/>
          </p:nvPr>
        </p:nvSpPr>
        <p:spPr/>
        <p:txBody>
          <a:bodyPr>
            <a:normAutofit fontScale="90000"/>
          </a:bodyPr>
          <a:lstStyle/>
          <a:p>
            <a:r>
              <a:rPr lang="en-US" sz="2700" b="1" kern="1200" dirty="0">
                <a:solidFill>
                  <a:srgbClr val="000000"/>
                </a:solidFill>
                <a:latin typeface="Tahoma" panose="020B0604030504040204" pitchFamily="34" charset="0"/>
                <a:ea typeface="Tahoma" panose="020B0604030504040204" pitchFamily="34" charset="0"/>
                <a:cs typeface="Tahoma" panose="020B0604030504040204" pitchFamily="34" charset="0"/>
              </a:rPr>
              <a:t>Welcome</a:t>
            </a:r>
            <a:endParaRPr lang="en-US" dirty="0"/>
          </a:p>
        </p:txBody>
      </p:sp>
      <p:pic>
        <p:nvPicPr>
          <p:cNvPr id="9" name="Picture 8" descr="Headshots of three presenters. Text reads Spirituality and Healing Through Expressive Arts. May 8, 2024. logos for RespectAbility and AAIDD RSIN">
            <a:extLst>
              <a:ext uri="{FF2B5EF4-FFF2-40B4-BE49-F238E27FC236}">
                <a16:creationId xmlns:a16="http://schemas.microsoft.com/office/drawing/2014/main" id="{81102F4D-7019-6946-0545-F0981E17DC96}"/>
              </a:ext>
            </a:extLst>
          </p:cNvPr>
          <p:cNvPicPr>
            <a:picLocks noChangeAspect="1"/>
          </p:cNvPicPr>
          <p:nvPr/>
        </p:nvPicPr>
        <p:blipFill>
          <a:blip r:embed="rId3"/>
          <a:srcRect/>
          <a:stretch/>
        </p:blipFill>
        <p:spPr>
          <a:xfrm>
            <a:off x="1371092" y="974856"/>
            <a:ext cx="6401816" cy="3350950"/>
          </a:xfrm>
          <a:prstGeom prst="rect">
            <a:avLst/>
          </a:prstGeom>
        </p:spPr>
      </p:pic>
    </p:spTree>
    <p:extLst>
      <p:ext uri="{BB962C8B-B14F-4D97-AF65-F5344CB8AC3E}">
        <p14:creationId xmlns:p14="http://schemas.microsoft.com/office/powerpoint/2010/main" val="1894606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853625" y="445025"/>
            <a:ext cx="3876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600"/>
              <a:t>Crafting My Story</a:t>
            </a:r>
            <a:endParaRPr/>
          </a:p>
        </p:txBody>
      </p:sp>
      <p:sp>
        <p:nvSpPr>
          <p:cNvPr id="104" name="Google Shape;104;p20"/>
          <p:cNvSpPr txBox="1">
            <a:spLocks noGrp="1"/>
          </p:cNvSpPr>
          <p:nvPr>
            <p:ph type="body" idx="1"/>
          </p:nvPr>
        </p:nvSpPr>
        <p:spPr>
          <a:xfrm>
            <a:off x="902900" y="1645525"/>
            <a:ext cx="3570600" cy="28908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endParaRPr sz="2400">
              <a:solidFill>
                <a:schemeClr val="dk1"/>
              </a:solidFill>
            </a:endParaRPr>
          </a:p>
          <a:p>
            <a:pPr marL="0" lvl="0" indent="0" algn="l" rtl="0">
              <a:lnSpc>
                <a:spcPct val="100000"/>
              </a:lnSpc>
              <a:spcBef>
                <a:spcPts val="0"/>
              </a:spcBef>
              <a:spcAft>
                <a:spcPts val="0"/>
              </a:spcAft>
              <a:buNone/>
            </a:pPr>
            <a:r>
              <a:rPr lang="en" sz="2000">
                <a:solidFill>
                  <a:schemeClr val="dk1"/>
                </a:solidFill>
              </a:rPr>
              <a:t>Grief Experience of Artists with IDD </a:t>
            </a:r>
            <a:endParaRPr sz="2000">
              <a:solidFill>
                <a:schemeClr val="dk1"/>
              </a:solidFill>
            </a:endParaRPr>
          </a:p>
          <a:p>
            <a:pPr marL="0" lvl="0" indent="0" algn="l" rtl="0">
              <a:spcBef>
                <a:spcPts val="0"/>
              </a:spcBef>
              <a:spcAft>
                <a:spcPts val="1200"/>
              </a:spcAft>
              <a:buNone/>
            </a:pPr>
            <a:endParaRPr sz="3600"/>
          </a:p>
        </p:txBody>
      </p:sp>
      <p:pic>
        <p:nvPicPr>
          <p:cNvPr id="105" name="Google Shape;105;p20" descr="Cherry blossoms in full bloom with fluffy pink petals against a clear blue sky."/>
          <p:cNvPicPr preferRelativeResize="0"/>
          <p:nvPr/>
        </p:nvPicPr>
        <p:blipFill>
          <a:blip r:embed="rId3">
            <a:alphaModFix/>
          </a:blip>
          <a:stretch>
            <a:fillRect/>
          </a:stretch>
        </p:blipFill>
        <p:spPr>
          <a:xfrm>
            <a:off x="4572001" y="445025"/>
            <a:ext cx="3093875" cy="40913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Painting, Connection, and Gifting </a:t>
            </a:r>
            <a:endParaRPr dirty="0"/>
          </a:p>
        </p:txBody>
      </p:sp>
      <p:sp>
        <p:nvSpPr>
          <p:cNvPr id="111" name="Google Shape;111;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12" name="Google Shape;112;p21" descr="Painting where a black dove flies straight ahead, wings spread wide. It is accompanied by a vibrant array of purple, pink, red, white, and yellow flowers on the left and behind it. Five other doves follow closely, set against a beautiful sunset of purple and yellow hues. "/>
          <p:cNvPicPr preferRelativeResize="0"/>
          <p:nvPr/>
        </p:nvPicPr>
        <p:blipFill>
          <a:blip r:embed="rId3">
            <a:alphaModFix/>
          </a:blip>
          <a:stretch>
            <a:fillRect/>
          </a:stretch>
        </p:blipFill>
        <p:spPr>
          <a:xfrm>
            <a:off x="311700" y="1152475"/>
            <a:ext cx="4338931" cy="3416399"/>
          </a:xfrm>
          <a:prstGeom prst="rect">
            <a:avLst/>
          </a:prstGeom>
          <a:noFill/>
          <a:ln>
            <a:noFill/>
          </a:ln>
        </p:spPr>
      </p:pic>
      <p:pic>
        <p:nvPicPr>
          <p:cNvPr id="113" name="Google Shape;113;p21" descr="Painting where a white dove soars in a blue sky, a cross made of two branches with yellow ribbons at its center. Above the dove is the sun, and below it, a few green bushes dotted with yellow flowers."/>
          <p:cNvPicPr preferRelativeResize="0"/>
          <p:nvPr/>
        </p:nvPicPr>
        <p:blipFill rotWithShape="1">
          <a:blip r:embed="rId4">
            <a:alphaModFix/>
          </a:blip>
          <a:srcRect l="2050" r="-2050"/>
          <a:stretch/>
        </p:blipFill>
        <p:spPr>
          <a:xfrm>
            <a:off x="4650628" y="1152475"/>
            <a:ext cx="4221994" cy="34164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“Casey”</a:t>
            </a:r>
            <a:endParaRPr/>
          </a:p>
        </p:txBody>
      </p:sp>
      <p:sp>
        <p:nvSpPr>
          <p:cNvPr id="119" name="Google Shape;119;p22"/>
          <p:cNvSpPr txBox="1">
            <a:spLocks noGrp="1"/>
          </p:cNvSpPr>
          <p:nvPr>
            <p:ph type="body" idx="1"/>
          </p:nvPr>
        </p:nvSpPr>
        <p:spPr>
          <a:xfrm>
            <a:off x="311700" y="1152475"/>
            <a:ext cx="3562200" cy="3650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a:solidFill>
                  <a:srgbClr val="FFFFFF"/>
                </a:solidFill>
              </a:rPr>
              <a:t>40-year-old had lived with her mother and many cats for most of her life after her parents separated when she was young.</a:t>
            </a:r>
            <a:endParaRPr sz="1400">
              <a:solidFill>
                <a:srgbClr val="FFFFFF"/>
              </a:solidFill>
            </a:endParaRPr>
          </a:p>
          <a:p>
            <a:pPr marL="0" lvl="0" indent="0" algn="l" rtl="0">
              <a:spcBef>
                <a:spcPts val="0"/>
              </a:spcBef>
              <a:spcAft>
                <a:spcPts val="0"/>
              </a:spcAft>
              <a:buNone/>
            </a:pPr>
            <a:endParaRPr sz="1400">
              <a:solidFill>
                <a:srgbClr val="000000"/>
              </a:solidFill>
            </a:endParaRPr>
          </a:p>
          <a:p>
            <a:pPr marL="0" lvl="0" indent="0" algn="l" rtl="0">
              <a:spcBef>
                <a:spcPts val="0"/>
              </a:spcBef>
              <a:spcAft>
                <a:spcPts val="0"/>
              </a:spcAft>
              <a:buNone/>
            </a:pPr>
            <a:r>
              <a:rPr lang="en" sz="1400">
                <a:solidFill>
                  <a:srgbClr val="FFFFFF"/>
                </a:solidFill>
              </a:rPr>
              <a:t>After the loss her mother, moved into a group home, leaving her house and 13 cats behind.</a:t>
            </a:r>
            <a:endParaRPr sz="1400">
              <a:solidFill>
                <a:srgbClr val="FFFFFF"/>
              </a:solidFill>
            </a:endParaRPr>
          </a:p>
          <a:p>
            <a:pPr marL="0" lvl="0" indent="0" algn="l" rtl="0">
              <a:spcBef>
                <a:spcPts val="0"/>
              </a:spcBef>
              <a:spcAft>
                <a:spcPts val="0"/>
              </a:spcAft>
              <a:buNone/>
            </a:pPr>
            <a:endParaRPr sz="1400">
              <a:solidFill>
                <a:srgbClr val="000000"/>
              </a:solidFill>
            </a:endParaRPr>
          </a:p>
          <a:p>
            <a:pPr marL="0" lvl="0" indent="0" algn="l" rtl="0">
              <a:spcBef>
                <a:spcPts val="0"/>
              </a:spcBef>
              <a:spcAft>
                <a:spcPts val="0"/>
              </a:spcAft>
              <a:buNone/>
            </a:pPr>
            <a:r>
              <a:rPr lang="en" sz="1400">
                <a:solidFill>
                  <a:srgbClr val="FFFFFF"/>
                </a:solidFill>
              </a:rPr>
              <a:t>Moved five different residential places over the first year of the loss</a:t>
            </a:r>
            <a:endParaRPr sz="1400">
              <a:solidFill>
                <a:srgbClr val="FFFFFF"/>
              </a:solidFill>
            </a:endParaRPr>
          </a:p>
          <a:p>
            <a:pPr marL="0" lvl="0" indent="0" algn="l" rtl="0">
              <a:spcBef>
                <a:spcPts val="0"/>
              </a:spcBef>
              <a:spcAft>
                <a:spcPts val="1200"/>
              </a:spcAft>
              <a:buNone/>
            </a:pPr>
            <a:endParaRPr/>
          </a:p>
        </p:txBody>
      </p:sp>
      <p:pic>
        <p:nvPicPr>
          <p:cNvPr id="120" name="Google Shape;120;p22" descr="Crayon drawing: Four stick figure people outlined in blue are swinging, set against a colorful, rainbow-like background."/>
          <p:cNvPicPr preferRelativeResize="0"/>
          <p:nvPr/>
        </p:nvPicPr>
        <p:blipFill>
          <a:blip r:embed="rId3">
            <a:alphaModFix/>
          </a:blip>
          <a:stretch>
            <a:fillRect/>
          </a:stretch>
        </p:blipFill>
        <p:spPr>
          <a:xfrm>
            <a:off x="4026225" y="147225"/>
            <a:ext cx="4425375" cy="45426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3">
            <a:extLst>
              <a:ext uri="{C183D7F6-B498-43B3-948B-1728B52AA6E4}">
                <adec:decorative xmlns:adec="http://schemas.microsoft.com/office/drawing/2017/decorative" val="1"/>
              </a:ext>
            </a:extLst>
          </p:cNvPr>
          <p:cNvSpPr/>
          <p:nvPr/>
        </p:nvSpPr>
        <p:spPr>
          <a:xfrm>
            <a:off x="174100" y="2568125"/>
            <a:ext cx="3895800" cy="297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6" name="Google Shape;126;p23"/>
          <p:cNvSpPr txBox="1">
            <a:spLocks noGrp="1"/>
          </p:cNvSpPr>
          <p:nvPr>
            <p:ph type="title"/>
          </p:nvPr>
        </p:nvSpPr>
        <p:spPr>
          <a:xfrm>
            <a:off x="311700" y="183850"/>
            <a:ext cx="8520600" cy="91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t>Project Together: A 10-week Expressive Art-Based Peer Bereavement Support Curriculum for Adults with IDD</a:t>
            </a:r>
            <a:endParaRPr sz="2000" dirty="0"/>
          </a:p>
        </p:txBody>
      </p:sp>
      <p:sp>
        <p:nvSpPr>
          <p:cNvPr id="129" name="Google Shape;129;p23"/>
          <p:cNvSpPr txBox="1"/>
          <p:nvPr/>
        </p:nvSpPr>
        <p:spPr>
          <a:xfrm>
            <a:off x="877800" y="1280275"/>
            <a:ext cx="30000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800"/>
              </a:spcBef>
              <a:spcAft>
                <a:spcPts val="0"/>
              </a:spcAft>
              <a:buNone/>
            </a:pPr>
            <a:r>
              <a:rPr lang="en" sz="1800">
                <a:solidFill>
                  <a:schemeClr val="accent6"/>
                </a:solidFill>
              </a:rPr>
              <a:t>Multi-Dimensional Loss</a:t>
            </a:r>
            <a:endParaRPr sz="1800">
              <a:solidFill>
                <a:schemeClr val="accent6"/>
              </a:solidFill>
            </a:endParaRPr>
          </a:p>
        </p:txBody>
      </p:sp>
      <p:sp>
        <p:nvSpPr>
          <p:cNvPr id="130" name="Google Shape;130;p23"/>
          <p:cNvSpPr txBox="1"/>
          <p:nvPr/>
        </p:nvSpPr>
        <p:spPr>
          <a:xfrm>
            <a:off x="123100" y="1877900"/>
            <a:ext cx="40701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800"/>
              </a:spcBef>
              <a:spcAft>
                <a:spcPts val="0"/>
              </a:spcAft>
              <a:buNone/>
            </a:pPr>
            <a:r>
              <a:rPr lang="en">
                <a:solidFill>
                  <a:schemeClr val="dk1"/>
                </a:solidFill>
              </a:rPr>
              <a:t>Through the Lens of the Dual Process Model of Coping with Bereavement</a:t>
            </a:r>
            <a:endParaRPr>
              <a:solidFill>
                <a:srgbClr val="C9DAF8"/>
              </a:solidFill>
            </a:endParaRPr>
          </a:p>
        </p:txBody>
      </p:sp>
      <p:pic>
        <p:nvPicPr>
          <p:cNvPr id="131" name="Google Shape;131;p23" descr="Graphics showing Dual Process of Coping with Bereavement. Adapted from Stroebe &amp; Schut, 199p.&#10;Describing process of bereavement as Oscillation, a black allow goes between loss oriented coping in an Orval shape and restoration oriented coping an Orval shape"/>
          <p:cNvPicPr preferRelativeResize="0"/>
          <p:nvPr/>
        </p:nvPicPr>
        <p:blipFill>
          <a:blip r:embed="rId3">
            <a:alphaModFix/>
          </a:blip>
          <a:stretch>
            <a:fillRect/>
          </a:stretch>
        </p:blipFill>
        <p:spPr>
          <a:xfrm>
            <a:off x="152400" y="2542375"/>
            <a:ext cx="3901883" cy="2448725"/>
          </a:xfrm>
          <a:prstGeom prst="rect">
            <a:avLst/>
          </a:prstGeom>
          <a:noFill/>
          <a:ln>
            <a:noFill/>
          </a:ln>
        </p:spPr>
      </p:pic>
      <p:sp>
        <p:nvSpPr>
          <p:cNvPr id="128" name="Google Shape;128;p23"/>
          <p:cNvSpPr txBox="1"/>
          <p:nvPr/>
        </p:nvSpPr>
        <p:spPr>
          <a:xfrm>
            <a:off x="4653600" y="1280275"/>
            <a:ext cx="41787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800">
                <a:solidFill>
                  <a:schemeClr val="accent6"/>
                </a:solidFill>
              </a:rPr>
              <a:t>Communication Challenges</a:t>
            </a:r>
            <a:endParaRPr sz="1800">
              <a:solidFill>
                <a:schemeClr val="accent6"/>
              </a:solidFill>
            </a:endParaRPr>
          </a:p>
        </p:txBody>
      </p:sp>
      <p:sp>
        <p:nvSpPr>
          <p:cNvPr id="127" name="Google Shape;127;p23"/>
          <p:cNvSpPr txBox="1">
            <a:spLocks noGrp="1"/>
          </p:cNvSpPr>
          <p:nvPr>
            <p:ph type="body" idx="1"/>
          </p:nvPr>
        </p:nvSpPr>
        <p:spPr>
          <a:xfrm>
            <a:off x="4653600" y="1877900"/>
            <a:ext cx="4327500" cy="3113100"/>
          </a:xfrm>
          <a:prstGeom prst="rect">
            <a:avLst/>
          </a:prstGeom>
        </p:spPr>
        <p:txBody>
          <a:bodyPr spcFirstLastPara="1" wrap="square" lIns="91425" tIns="91425" rIns="91425" bIns="91425" anchor="t" anchorCtr="0">
            <a:normAutofit fontScale="55000" lnSpcReduction="20000"/>
          </a:bodyPr>
          <a:lstStyle/>
          <a:p>
            <a:pPr marL="0" lvl="0" indent="0" algn="l" rtl="0">
              <a:spcBef>
                <a:spcPts val="0"/>
              </a:spcBef>
              <a:spcAft>
                <a:spcPts val="0"/>
              </a:spcAft>
              <a:buNone/>
            </a:pPr>
            <a:r>
              <a:rPr lang="en" sz="2500">
                <a:solidFill>
                  <a:schemeClr val="dk1"/>
                </a:solidFill>
              </a:rPr>
              <a:t>Utilization of expressive arts provides individuals with IDD opportunities to:</a:t>
            </a:r>
            <a:br>
              <a:rPr lang="en" sz="2500">
                <a:solidFill>
                  <a:schemeClr val="dk1"/>
                </a:solidFill>
              </a:rPr>
            </a:br>
            <a:endParaRPr sz="2500">
              <a:solidFill>
                <a:schemeClr val="dk1"/>
              </a:solidFill>
            </a:endParaRPr>
          </a:p>
          <a:p>
            <a:pPr marL="457200" lvl="0" indent="-315912" algn="l" rtl="0">
              <a:spcBef>
                <a:spcPts val="0"/>
              </a:spcBef>
              <a:spcAft>
                <a:spcPts val="0"/>
              </a:spcAft>
              <a:buClr>
                <a:schemeClr val="dk1"/>
              </a:buClr>
              <a:buSzPct val="100000"/>
              <a:buChar char="●"/>
            </a:pPr>
            <a:r>
              <a:rPr lang="en" sz="2500" u="sng">
                <a:solidFill>
                  <a:schemeClr val="dk1"/>
                </a:solidFill>
              </a:rPr>
              <a:t>express their thoughts and feelings</a:t>
            </a:r>
            <a:br>
              <a:rPr lang="en" sz="2500" u="sng">
                <a:solidFill>
                  <a:schemeClr val="dk1"/>
                </a:solidFill>
              </a:rPr>
            </a:br>
            <a:endParaRPr sz="2500" u="sng">
              <a:solidFill>
                <a:schemeClr val="dk1"/>
              </a:solidFill>
            </a:endParaRPr>
          </a:p>
          <a:p>
            <a:pPr marL="457200" lvl="0" indent="-315912" algn="l" rtl="0">
              <a:spcBef>
                <a:spcPts val="0"/>
              </a:spcBef>
              <a:spcAft>
                <a:spcPts val="0"/>
              </a:spcAft>
              <a:buClr>
                <a:schemeClr val="dk1"/>
              </a:buClr>
              <a:buSzPct val="100000"/>
              <a:buChar char="●"/>
            </a:pPr>
            <a:r>
              <a:rPr lang="en" sz="2500">
                <a:solidFill>
                  <a:schemeClr val="dk1"/>
                </a:solidFill>
              </a:rPr>
              <a:t>l</a:t>
            </a:r>
            <a:r>
              <a:rPr lang="en" sz="2500" u="sng">
                <a:solidFill>
                  <a:schemeClr val="dk1"/>
                </a:solidFill>
              </a:rPr>
              <a:t>earn, process, and reflect</a:t>
            </a:r>
            <a:r>
              <a:rPr lang="en" sz="2500">
                <a:solidFill>
                  <a:schemeClr val="dk1"/>
                </a:solidFill>
              </a:rPr>
              <a:t> on their life events and challenges</a:t>
            </a:r>
            <a:br>
              <a:rPr lang="en" sz="2500">
                <a:solidFill>
                  <a:schemeClr val="dk1"/>
                </a:solidFill>
              </a:rPr>
            </a:br>
            <a:endParaRPr sz="2500">
              <a:solidFill>
                <a:schemeClr val="dk1"/>
              </a:solidFill>
            </a:endParaRPr>
          </a:p>
          <a:p>
            <a:pPr marL="457200" lvl="0" indent="-315912" algn="l" rtl="0">
              <a:spcBef>
                <a:spcPts val="0"/>
              </a:spcBef>
              <a:spcAft>
                <a:spcPts val="0"/>
              </a:spcAft>
              <a:buClr>
                <a:schemeClr val="dk1"/>
              </a:buClr>
              <a:buSzPct val="100000"/>
              <a:buChar char="●"/>
            </a:pPr>
            <a:r>
              <a:rPr lang="en" sz="2500" u="sng">
                <a:solidFill>
                  <a:schemeClr val="dk1"/>
                </a:solidFill>
              </a:rPr>
              <a:t>connect with others</a:t>
            </a:r>
            <a:r>
              <a:rPr lang="en" sz="2500">
                <a:solidFill>
                  <a:schemeClr val="dk1"/>
                </a:solidFill>
              </a:rPr>
              <a:t> to provide and receive support in a group setting</a:t>
            </a:r>
            <a:endParaRPr sz="2500">
              <a:solidFill>
                <a:schemeClr val="dk1"/>
              </a:solidFill>
            </a:endParaRPr>
          </a:p>
          <a:p>
            <a:pPr marL="0" lvl="0" indent="0" algn="l" rtl="0">
              <a:spcBef>
                <a:spcPts val="0"/>
              </a:spcBef>
              <a:spcAft>
                <a:spcPts val="0"/>
              </a:spcAft>
              <a:buNone/>
            </a:pPr>
            <a:br>
              <a:rPr lang="en" sz="4200">
                <a:solidFill>
                  <a:schemeClr val="dk1"/>
                </a:solidFill>
              </a:rPr>
            </a:br>
            <a:r>
              <a:rPr lang="en" sz="2100">
                <a:solidFill>
                  <a:schemeClr val="dk1"/>
                </a:solidFill>
              </a:rPr>
              <a:t>(Carrigan, 1994; Devlin, 2006; Finley, 2013; Segal, 1984)</a:t>
            </a:r>
            <a:endParaRPr sz="21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xfrm>
            <a:off x="260850" y="227375"/>
            <a:ext cx="4432800" cy="92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Project Together: </a:t>
            </a:r>
            <a:br>
              <a:rPr lang="en" sz="2000"/>
            </a:br>
            <a:r>
              <a:rPr lang="en" sz="2000"/>
              <a:t>Private and Personal Process</a:t>
            </a:r>
            <a:endParaRPr sz="2000"/>
          </a:p>
        </p:txBody>
      </p:sp>
      <p:sp>
        <p:nvSpPr>
          <p:cNvPr id="137" name="Google Shape;137;p24"/>
          <p:cNvSpPr txBox="1">
            <a:spLocks noGrp="1"/>
          </p:cNvSpPr>
          <p:nvPr>
            <p:ph type="body" idx="1"/>
          </p:nvPr>
        </p:nvSpPr>
        <p:spPr>
          <a:xfrm>
            <a:off x="311700" y="1152475"/>
            <a:ext cx="35694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38" name="Google Shape;138;p24"/>
          <p:cNvSpPr txBox="1">
            <a:spLocks noGrp="1"/>
          </p:cNvSpPr>
          <p:nvPr>
            <p:ph type="title"/>
          </p:nvPr>
        </p:nvSpPr>
        <p:spPr>
          <a:xfrm>
            <a:off x="5135975" y="227375"/>
            <a:ext cx="3671100" cy="92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t>Museum Exhibition:</a:t>
            </a:r>
            <a:endParaRPr sz="2000"/>
          </a:p>
          <a:p>
            <a:pPr marL="0" lvl="0" indent="0" algn="l" rtl="0">
              <a:spcBef>
                <a:spcPts val="0"/>
              </a:spcBef>
              <a:spcAft>
                <a:spcPts val="0"/>
              </a:spcAft>
              <a:buNone/>
            </a:pPr>
            <a:r>
              <a:rPr lang="en" sz="2000"/>
              <a:t>Public Awareness</a:t>
            </a:r>
            <a:endParaRPr sz="2000"/>
          </a:p>
        </p:txBody>
      </p:sp>
      <p:pic>
        <p:nvPicPr>
          <p:cNvPr id="139" name="Google Shape;139;p24" descr="Photographs of the art pieces include 1) a drawing of a house, a van with three people inside, and a person standing next to the van on a blue painted background, 2) two pairs of socks decorated to resemble creatures or people with two eyes each. Two socks display a frown, while one has a heart-shaped face, 3) two mason jars decorated with pink, blue, and green tissue papers serving as candle holders, and 4) a drawing of a large pink hat in the center, with a person surrounded by pink, green, and blue objects that resemble jelly beans on a white background."/>
          <p:cNvPicPr preferRelativeResize="0"/>
          <p:nvPr/>
        </p:nvPicPr>
        <p:blipFill>
          <a:blip r:embed="rId3">
            <a:alphaModFix/>
          </a:blip>
          <a:stretch>
            <a:fillRect/>
          </a:stretch>
        </p:blipFill>
        <p:spPr>
          <a:xfrm>
            <a:off x="237475" y="1196150"/>
            <a:ext cx="4608575" cy="3543300"/>
          </a:xfrm>
          <a:prstGeom prst="rect">
            <a:avLst/>
          </a:prstGeom>
          <a:noFill/>
          <a:ln>
            <a:noFill/>
          </a:ln>
        </p:spPr>
      </p:pic>
      <p:pic>
        <p:nvPicPr>
          <p:cNvPr id="140" name="Google Shape;140;p24" descr="On the left side: Photographs of the art pieces include 1) a drawing of a house, a van with three people inside, and a person standing next to the van on a blue painted background, 2) two pairs of socks decorated to resemble creatures or people with two eyes each. Two socks display a frown, while one has a heart-shaped face, 3) two mason jars decorated with pink, blue, and green tissue papers serving as candle holders, and 4) a drawing of a large pink hat in the center, with a person surrounded by pink, green, and blue objects that resemble jelly beans on a white background.&#10;On the right side: In a backyard, around a large table, three college students are having a conversation with an individual with intellectual and/or developmental disabilities (IDD). One student is attentively taking notes while the person with IDD is speaking. The image also depicts another table in the background where another conversation is taking place between one person with IDD and two college students."/>
          <p:cNvPicPr preferRelativeResize="0"/>
          <p:nvPr/>
        </p:nvPicPr>
        <p:blipFill>
          <a:blip r:embed="rId4">
            <a:alphaModFix/>
          </a:blip>
          <a:stretch>
            <a:fillRect/>
          </a:stretch>
        </p:blipFill>
        <p:spPr>
          <a:xfrm>
            <a:off x="4693775" y="1261425"/>
            <a:ext cx="4296299" cy="3229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5"/>
          <p:cNvSpPr txBox="1">
            <a:spLocks noGrp="1"/>
          </p:cNvSpPr>
          <p:nvPr>
            <p:ph type="title"/>
          </p:nvPr>
        </p:nvSpPr>
        <p:spPr>
          <a:xfrm>
            <a:off x="311700" y="445025"/>
            <a:ext cx="2553900" cy="1803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Jack’s Story</a:t>
            </a:r>
            <a:endParaRPr dirty="0"/>
          </a:p>
        </p:txBody>
      </p:sp>
      <p:pic>
        <p:nvPicPr>
          <p:cNvPr id="146" name="Google Shape;146;p25" descr="Draft stick figure drawings of six small pictures titled, &quot;Trip to Grandpa’s.&quot; Each picture is a pencil drawing with short notes at the bottom."/>
          <p:cNvPicPr preferRelativeResize="0"/>
          <p:nvPr/>
        </p:nvPicPr>
        <p:blipFill>
          <a:blip r:embed="rId3">
            <a:alphaModFix/>
          </a:blip>
          <a:stretch>
            <a:fillRect/>
          </a:stretch>
        </p:blipFill>
        <p:spPr>
          <a:xfrm>
            <a:off x="77499" y="2190899"/>
            <a:ext cx="3255800" cy="2670750"/>
          </a:xfrm>
          <a:prstGeom prst="rect">
            <a:avLst/>
          </a:prstGeom>
          <a:noFill/>
          <a:ln>
            <a:noFill/>
          </a:ln>
        </p:spPr>
      </p:pic>
      <p:pic>
        <p:nvPicPr>
          <p:cNvPr id="147" name="Google Shape;147;p25" descr="six colored pictures drawn with watercolor pencils. First picture includes a person with a quad driving up a hill, with trees in the background. Second picture has three people walking in a field with white clouds and a mountain in the background. Third picture a white church with two large trees on the side and white fences in front. Fourth picture has a light blue classic car from the 50s against a brown background. Fifth picture has a country pathway lined with trees on both sides and a person sitting under a tree. Sixth picture has a country store with a flag on a pole in front of the store."/>
          <p:cNvPicPr preferRelativeResize="0"/>
          <p:nvPr/>
        </p:nvPicPr>
        <p:blipFill>
          <a:blip r:embed="rId4">
            <a:alphaModFix/>
          </a:blip>
          <a:stretch>
            <a:fillRect/>
          </a:stretch>
        </p:blipFill>
        <p:spPr>
          <a:xfrm>
            <a:off x="3271200" y="217625"/>
            <a:ext cx="5734671" cy="45035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311700" y="445025"/>
            <a:ext cx="2880300" cy="1347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Joey’s Story</a:t>
            </a:r>
            <a:endParaRPr dirty="0"/>
          </a:p>
        </p:txBody>
      </p:sp>
      <p:pic>
        <p:nvPicPr>
          <p:cNvPr id="153" name="Google Shape;153;p26" descr="draft sketches of two trees, a person fishing, and a camper. "/>
          <p:cNvPicPr preferRelativeResize="0"/>
          <p:nvPr/>
        </p:nvPicPr>
        <p:blipFill>
          <a:blip r:embed="rId3">
            <a:alphaModFix/>
          </a:blip>
          <a:stretch>
            <a:fillRect/>
          </a:stretch>
        </p:blipFill>
        <p:spPr>
          <a:xfrm>
            <a:off x="198275" y="2154625"/>
            <a:ext cx="3072775" cy="2591500"/>
          </a:xfrm>
          <a:prstGeom prst="rect">
            <a:avLst/>
          </a:prstGeom>
          <a:noFill/>
          <a:ln>
            <a:noFill/>
          </a:ln>
        </p:spPr>
      </p:pic>
      <p:pic>
        <p:nvPicPr>
          <p:cNvPr id="154" name="Google Shape;154;p26" descr="a watercolor drawing of a campground, all set against a backdrop of blue skies. It features a lake-like water body in the foreground where two people, Joey and his father, are fishing. At the center, a blue camping car is parked on lot #32, with two people and two dogs nearby. Two tall trees frame the scene, and by one of these trees, there's a campfire."/>
          <p:cNvPicPr preferRelativeResize="0"/>
          <p:nvPr/>
        </p:nvPicPr>
        <p:blipFill>
          <a:blip r:embed="rId4">
            <a:alphaModFix/>
          </a:blip>
          <a:stretch>
            <a:fillRect/>
          </a:stretch>
        </p:blipFill>
        <p:spPr>
          <a:xfrm>
            <a:off x="3271050" y="326450"/>
            <a:ext cx="5561251" cy="43890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2" name="Title 1" hidden="1">
            <a:extLst>
              <a:ext uri="{FF2B5EF4-FFF2-40B4-BE49-F238E27FC236}">
                <a16:creationId xmlns:a16="http://schemas.microsoft.com/office/drawing/2014/main" id="{C22D4911-E9F9-7BCE-DB06-1A881198FFD3}"/>
              </a:ext>
            </a:extLst>
          </p:cNvPr>
          <p:cNvSpPr>
            <a:spLocks noGrp="1"/>
          </p:cNvSpPr>
          <p:nvPr>
            <p:ph type="title"/>
          </p:nvPr>
        </p:nvSpPr>
        <p:spPr/>
        <p:txBody>
          <a:bodyPr>
            <a:normAutofit fontScale="90000"/>
          </a:bodyPr>
          <a:lstStyle/>
          <a:p>
            <a:r>
              <a:rPr lang="en-US" dirty="0"/>
              <a:t>Supporters</a:t>
            </a:r>
          </a:p>
        </p:txBody>
      </p:sp>
      <p:sp>
        <p:nvSpPr>
          <p:cNvPr id="159" name="Google Shape;159;p27"/>
          <p:cNvSpPr txBox="1">
            <a:spLocks noGrp="1"/>
          </p:cNvSpPr>
          <p:nvPr>
            <p:ph type="body" idx="1"/>
          </p:nvPr>
        </p:nvSpPr>
        <p:spPr>
          <a:xfrm>
            <a:off x="311700" y="482450"/>
            <a:ext cx="4309500" cy="20202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200"/>
              </a:spcAft>
              <a:buNone/>
            </a:pPr>
            <a:r>
              <a:rPr lang="en" sz="1600">
                <a:solidFill>
                  <a:schemeClr val="dk1"/>
                </a:solidFill>
              </a:rPr>
              <a:t>This project is supported in part by an award from the National Endowment for the Arts, as well as by the Arizona Commission on the Arts and the Molly Lawson Foundation.</a:t>
            </a:r>
            <a:endParaRPr sz="1600">
              <a:solidFill>
                <a:schemeClr val="dk1"/>
              </a:solidFill>
            </a:endParaRPr>
          </a:p>
        </p:txBody>
      </p:sp>
      <p:pic>
        <p:nvPicPr>
          <p:cNvPr id="160" name="Google Shape;160;p27">
            <a:extLst>
              <a:ext uri="{C183D7F6-B498-43B3-948B-1728B52AA6E4}">
                <adec:decorative xmlns:adec="http://schemas.microsoft.com/office/drawing/2017/decorative" val="1"/>
              </a:ext>
            </a:extLst>
          </p:cNvPr>
          <p:cNvPicPr preferRelativeResize="0"/>
          <p:nvPr/>
        </p:nvPicPr>
        <p:blipFill rotWithShape="1">
          <a:blip r:embed="rId3">
            <a:alphaModFix/>
          </a:blip>
          <a:srcRect l="56104" r="-4"/>
          <a:stretch/>
        </p:blipFill>
        <p:spPr>
          <a:xfrm>
            <a:off x="4998500" y="231375"/>
            <a:ext cx="3539223" cy="4163275"/>
          </a:xfrm>
          <a:prstGeom prst="rect">
            <a:avLst/>
          </a:prstGeom>
          <a:noFill/>
          <a:ln>
            <a:noFill/>
          </a:ln>
        </p:spPr>
      </p:pic>
      <p:pic>
        <p:nvPicPr>
          <p:cNvPr id="161" name="Google Shape;161;p27" descr="Logos of the project sponsors. The National Endowment for the Arts logo is in a white rectangle box with a red and blue line at the bottom and &quot;arts.gov&quot; written at the end. The University of Arizona, Museum of Art logo is in a black rectangle box with stylized letters U, A, M, A in square boxes. The ArtWorks logo features three printed hands in a white rectangle box, along with three colorful pictures of a tree (peach, green, yellow), an ArtWorks studio (lime green, purple, yellow), and a person (purple, organa, yellow), also in a white rectangle box."/>
          <p:cNvPicPr preferRelativeResize="0"/>
          <p:nvPr/>
        </p:nvPicPr>
        <p:blipFill rotWithShape="1">
          <a:blip r:embed="rId3">
            <a:alphaModFix/>
          </a:blip>
          <a:srcRect t="64095" r="46178"/>
          <a:stretch/>
        </p:blipFill>
        <p:spPr>
          <a:xfrm>
            <a:off x="311700" y="2462600"/>
            <a:ext cx="4438250" cy="1528925"/>
          </a:xfrm>
          <a:prstGeom prst="rect">
            <a:avLst/>
          </a:prstGeom>
          <a:noFill/>
          <a:ln>
            <a:noFill/>
          </a:ln>
        </p:spPr>
      </p:pic>
      <p:sp>
        <p:nvSpPr>
          <p:cNvPr id="162" name="Google Shape;162;p27"/>
          <p:cNvSpPr txBox="1"/>
          <p:nvPr/>
        </p:nvSpPr>
        <p:spPr>
          <a:xfrm>
            <a:off x="309475" y="4483325"/>
            <a:ext cx="84468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000">
                <a:solidFill>
                  <a:schemeClr val="dk1"/>
                </a:solidFill>
              </a:rPr>
              <a:t>Shirai, Y. &amp; DiCindio, C. (2022). Museum as a Mutual Learning Space for Artists and University Students. </a:t>
            </a:r>
            <a:r>
              <a:rPr lang="en" sz="1000" i="1">
                <a:solidFill>
                  <a:schemeClr val="dk1"/>
                </a:solidFill>
              </a:rPr>
              <a:t>Canadian Journal of Disability Studies, 11 (3), </a:t>
            </a:r>
            <a:r>
              <a:rPr lang="en" sz="1000">
                <a:solidFill>
                  <a:schemeClr val="dk1"/>
                </a:solidFill>
              </a:rPr>
              <a:t>32-60. Retrieved from</a:t>
            </a:r>
            <a:r>
              <a:rPr lang="en" sz="1000">
                <a:solidFill>
                  <a:schemeClr val="dk1"/>
                </a:solidFill>
                <a:uFill>
                  <a:noFill/>
                </a:uFill>
                <a:hlinkClick r:id="rId4">
                  <a:extLst>
                    <a:ext uri="{A12FA001-AC4F-418D-AE19-62706E023703}">
                      <ahyp:hlinkClr xmlns:ahyp="http://schemas.microsoft.com/office/drawing/2018/hyperlinkcolor" val="tx"/>
                    </a:ext>
                  </a:extLst>
                </a:hlinkClick>
              </a:rPr>
              <a:t> </a:t>
            </a:r>
            <a:r>
              <a:rPr lang="en" sz="1000" u="sng">
                <a:solidFill>
                  <a:schemeClr val="hlink"/>
                </a:solidFill>
                <a:hlinkClick r:id="rId4"/>
              </a:rPr>
              <a:t>https://cjds.uwaterloo.ca/index.php/cjds/article/view/926</a:t>
            </a:r>
            <a:endParaRPr sz="1000" u="sng">
              <a:solidFill>
                <a:schemeClr val="hlink"/>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8"/>
          <p:cNvSpPr txBox="1">
            <a:spLocks noGrp="1"/>
          </p:cNvSpPr>
          <p:nvPr>
            <p:ph type="title"/>
          </p:nvPr>
        </p:nvSpPr>
        <p:spPr>
          <a:xfrm>
            <a:off x="311700" y="445025"/>
            <a:ext cx="4737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Conclusion</a:t>
            </a:r>
            <a:endParaRPr/>
          </a:p>
        </p:txBody>
      </p:sp>
      <p:sp>
        <p:nvSpPr>
          <p:cNvPr id="168" name="Google Shape;168;p28"/>
          <p:cNvSpPr txBox="1">
            <a:spLocks noGrp="1"/>
          </p:cNvSpPr>
          <p:nvPr>
            <p:ph type="body" idx="1"/>
          </p:nvPr>
        </p:nvSpPr>
        <p:spPr>
          <a:xfrm>
            <a:off x="311700" y="1300650"/>
            <a:ext cx="4557600" cy="326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a:solidFill>
                  <a:schemeClr val="dk1"/>
                </a:solidFill>
              </a:rPr>
              <a:t>Arts and creative expressions can offer a space by expanding opportunities for connections with nature, repetitive prayer, and one’s spirituality.</a:t>
            </a:r>
            <a:endParaRPr sz="1400">
              <a:solidFill>
                <a:schemeClr val="dk1"/>
              </a:solidFill>
            </a:endParaRPr>
          </a:p>
          <a:p>
            <a:pPr marL="0" lvl="0" indent="0" algn="l" rtl="0">
              <a:spcBef>
                <a:spcPts val="1200"/>
              </a:spcBef>
              <a:spcAft>
                <a:spcPts val="1200"/>
              </a:spcAft>
              <a:buNone/>
            </a:pPr>
            <a:br>
              <a:rPr lang="en" sz="1400">
                <a:solidFill>
                  <a:schemeClr val="dk1"/>
                </a:solidFill>
              </a:rPr>
            </a:br>
            <a:r>
              <a:rPr lang="en" sz="1400">
                <a:solidFill>
                  <a:schemeClr val="dk1"/>
                </a:solidFill>
              </a:rPr>
              <a:t>Universal Design for Learning (UDL) is a lens we can use to understand how creativity and the arts works as a conduit to connect each person with their own unique experience of spirituality as individual needs of engagement, representation, and action/expression are organically met through creativity, connection, and the arts.</a:t>
            </a:r>
            <a:endParaRPr sz="1400">
              <a:solidFill>
                <a:schemeClr val="dk1"/>
              </a:solidFill>
            </a:endParaRPr>
          </a:p>
        </p:txBody>
      </p:sp>
      <p:pic>
        <p:nvPicPr>
          <p:cNvPr id="169" name="Google Shape;169;p28" descr="view of a river during sunset with a very orange beautiful sky, with metal railings in the foreground"/>
          <p:cNvPicPr preferRelativeResize="0"/>
          <p:nvPr/>
        </p:nvPicPr>
        <p:blipFill>
          <a:blip r:embed="rId3">
            <a:alphaModFix/>
          </a:blip>
          <a:stretch>
            <a:fillRect/>
          </a:stretch>
        </p:blipFill>
        <p:spPr>
          <a:xfrm>
            <a:off x="5714975" y="445025"/>
            <a:ext cx="2904715" cy="40684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a:off x="311700" y="133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Resources</a:t>
            </a:r>
            <a:endParaRPr/>
          </a:p>
        </p:txBody>
      </p:sp>
      <p:sp>
        <p:nvSpPr>
          <p:cNvPr id="175" name="Google Shape;175;p29"/>
          <p:cNvSpPr txBox="1">
            <a:spLocks noGrp="1"/>
          </p:cNvSpPr>
          <p:nvPr>
            <p:ph type="body" idx="1"/>
          </p:nvPr>
        </p:nvSpPr>
        <p:spPr>
          <a:xfrm>
            <a:off x="311700" y="630050"/>
            <a:ext cx="8691300" cy="3268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300">
                <a:solidFill>
                  <a:schemeClr val="dk1"/>
                </a:solidFill>
              </a:rPr>
              <a:t>AAIDD Creative Arts:</a:t>
            </a:r>
            <a:r>
              <a:rPr lang="en" sz="1000">
                <a:solidFill>
                  <a:schemeClr val="dk1"/>
                </a:solidFill>
              </a:rPr>
              <a:t> </a:t>
            </a:r>
            <a:r>
              <a:rPr lang="en" sz="1000" u="sng">
                <a:solidFill>
                  <a:schemeClr val="dk1"/>
                </a:solidFill>
                <a:hlinkClick r:id="rId3">
                  <a:extLst>
                    <a:ext uri="{A12FA001-AC4F-418D-AE19-62706E023703}">
                      <ahyp:hlinkClr xmlns:ahyp="http://schemas.microsoft.com/office/drawing/2018/hyperlinkcolor" val="tx"/>
                    </a:ext>
                  </a:extLst>
                </a:hlinkClick>
              </a:rPr>
              <a:t>https://aaiddcreativearts.wordpress.com/</a:t>
            </a:r>
            <a:r>
              <a:rPr lang="en" sz="1000">
                <a:solidFill>
                  <a:schemeClr val="dk1"/>
                </a:solidFill>
              </a:rPr>
              <a:t> </a:t>
            </a:r>
            <a:endParaRPr sz="1000">
              <a:solidFill>
                <a:schemeClr val="dk1"/>
              </a:solidFill>
            </a:endParaRPr>
          </a:p>
          <a:p>
            <a:pPr marL="0" lvl="0" indent="0" algn="l" rtl="0">
              <a:lnSpc>
                <a:spcPct val="100000"/>
              </a:lnSpc>
              <a:spcBef>
                <a:spcPts val="1200"/>
              </a:spcBef>
              <a:spcAft>
                <a:spcPts val="0"/>
              </a:spcAft>
              <a:buNone/>
            </a:pPr>
            <a:r>
              <a:rPr lang="en" sz="1300">
                <a:solidFill>
                  <a:schemeClr val="dk1"/>
                </a:solidFill>
              </a:rPr>
              <a:t>Creating art as an act of prayer: </a:t>
            </a:r>
            <a:r>
              <a:rPr lang="en" sz="10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https://open.library.ubc.ca/soa/cIRcle/collections/ubctheses/831/items/1.0054921</a:t>
            </a:r>
            <a:endParaRPr sz="1000">
              <a:solidFill>
                <a:schemeClr val="dk1"/>
              </a:solidFill>
            </a:endParaRPr>
          </a:p>
          <a:p>
            <a:pPr marL="0" lvl="0" indent="0" algn="l" rtl="0">
              <a:lnSpc>
                <a:spcPct val="100000"/>
              </a:lnSpc>
              <a:spcBef>
                <a:spcPts val="1200"/>
              </a:spcBef>
              <a:spcAft>
                <a:spcPts val="0"/>
              </a:spcAft>
              <a:buNone/>
            </a:pPr>
            <a:r>
              <a:rPr lang="en" sz="1300">
                <a:solidFill>
                  <a:schemeClr val="dk1"/>
                </a:solidFill>
              </a:rPr>
              <a:t>Plain Language: Medicaid Services for People with Intellectual or Developmental Disabilities – Evolution of </a:t>
            </a:r>
            <a:br>
              <a:rPr lang="en" sz="1300">
                <a:solidFill>
                  <a:schemeClr val="dk1"/>
                </a:solidFill>
              </a:rPr>
            </a:br>
            <a:r>
              <a:rPr lang="en" sz="1300">
                <a:solidFill>
                  <a:schemeClr val="dk1"/>
                </a:solidFill>
              </a:rPr>
              <a:t>	Addressing Service Needs and Preferences. (2021). </a:t>
            </a:r>
            <a:br>
              <a:rPr lang="en" sz="1300">
                <a:solidFill>
                  <a:schemeClr val="dk1"/>
                </a:solidFill>
              </a:rPr>
            </a:br>
            <a:r>
              <a:rPr lang="en" sz="1300">
                <a:solidFill>
                  <a:schemeClr val="dk1"/>
                </a:solidFill>
              </a:rPr>
              <a:t>	</a:t>
            </a:r>
            <a:r>
              <a:rPr lang="en" sz="1000" u="sng">
                <a:solidFill>
                  <a:schemeClr val="dk1"/>
                </a:solidFill>
                <a:hlinkClick r:id="rId5">
                  <a:extLst>
                    <a:ext uri="{A12FA001-AC4F-418D-AE19-62706E023703}">
                      <ahyp:hlinkClr xmlns:ahyp="http://schemas.microsoft.com/office/drawing/2018/hyperlinkcolor" val="tx"/>
                    </a:ext>
                  </a:extLst>
                </a:hlinkClick>
              </a:rPr>
              <a:t>https://systems.aucd.org/docs/publications/policy/PlainLanguageMedicaidServicesforPeoplewithIntellectualorDevelopmentalDisabilities.pdf</a:t>
            </a:r>
            <a:endParaRPr sz="1000">
              <a:solidFill>
                <a:schemeClr val="dk1"/>
              </a:solidFill>
            </a:endParaRPr>
          </a:p>
          <a:p>
            <a:pPr marL="0" lvl="0" indent="0" algn="l" rtl="0">
              <a:lnSpc>
                <a:spcPct val="100000"/>
              </a:lnSpc>
              <a:spcBef>
                <a:spcPts val="1200"/>
              </a:spcBef>
              <a:spcAft>
                <a:spcPts val="0"/>
              </a:spcAft>
              <a:buNone/>
            </a:pPr>
            <a:r>
              <a:rPr lang="en" sz="1300">
                <a:solidFill>
                  <a:schemeClr val="dk1"/>
                </a:solidFill>
              </a:rPr>
              <a:t>Council on Quality and Leadership (CQL). (2024). Spirituality: Definitions, Barriers, and Best Practice. </a:t>
            </a:r>
            <a:br>
              <a:rPr lang="en" sz="1300">
                <a:solidFill>
                  <a:schemeClr val="dk1"/>
                </a:solidFill>
              </a:rPr>
            </a:br>
            <a:r>
              <a:rPr lang="en" sz="1300">
                <a:solidFill>
                  <a:schemeClr val="dk1"/>
                </a:solidFill>
              </a:rPr>
              <a:t>	</a:t>
            </a:r>
            <a:r>
              <a:rPr lang="en" sz="1100" u="sng">
                <a:solidFill>
                  <a:schemeClr val="dk1"/>
                </a:solidFill>
                <a:hlinkClick r:id="rId6">
                  <a:extLst>
                    <a:ext uri="{A12FA001-AC4F-418D-AE19-62706E023703}">
                      <ahyp:hlinkClr xmlns:ahyp="http://schemas.microsoft.com/office/drawing/2018/hyperlinkcolor" val="tx"/>
                    </a:ext>
                  </a:extLst>
                </a:hlinkClick>
              </a:rPr>
              <a:t>https://www.c-q-l.org/resources/newsletters/spirituality-definitions-barriers-and-best-practices/</a:t>
            </a:r>
            <a:endParaRPr sz="1300">
              <a:solidFill>
                <a:schemeClr val="dk1"/>
              </a:solidFill>
            </a:endParaRPr>
          </a:p>
          <a:p>
            <a:pPr marL="0" lvl="0" indent="0" algn="l" rtl="0">
              <a:lnSpc>
                <a:spcPct val="100000"/>
              </a:lnSpc>
              <a:spcBef>
                <a:spcPts val="1200"/>
              </a:spcBef>
              <a:spcAft>
                <a:spcPts val="0"/>
              </a:spcAft>
              <a:buNone/>
            </a:pPr>
            <a:r>
              <a:rPr lang="en" sz="1300">
                <a:solidFill>
                  <a:schemeClr val="dk1"/>
                </a:solidFill>
              </a:rPr>
              <a:t>Council on Quality and Leadership (CQL). (2024). Personal Outcome Measures. </a:t>
            </a:r>
            <a:br>
              <a:rPr lang="en" sz="1300">
                <a:solidFill>
                  <a:schemeClr val="dk1"/>
                </a:solidFill>
              </a:rPr>
            </a:br>
            <a:r>
              <a:rPr lang="en" sz="1300">
                <a:solidFill>
                  <a:schemeClr val="dk1"/>
                </a:solidFill>
              </a:rPr>
              <a:t>	</a:t>
            </a:r>
            <a:r>
              <a:rPr lang="en" sz="1100" u="sng">
                <a:solidFill>
                  <a:schemeClr val="dk1"/>
                </a:solidFill>
                <a:hlinkClick r:id="rId7">
                  <a:extLst>
                    <a:ext uri="{A12FA001-AC4F-418D-AE19-62706E023703}">
                      <ahyp:hlinkClr xmlns:ahyp="http://schemas.microsoft.com/office/drawing/2018/hyperlinkcolor" val="tx"/>
                    </a:ext>
                  </a:extLst>
                </a:hlinkClick>
              </a:rPr>
              <a:t>https://www.c-q-l.org/tools/personal-outcome-measures/</a:t>
            </a:r>
            <a:endParaRPr sz="1300">
              <a:solidFill>
                <a:schemeClr val="dk1"/>
              </a:solidFill>
            </a:endParaRPr>
          </a:p>
          <a:p>
            <a:pPr marL="0" lvl="0" indent="0" algn="l" rtl="0">
              <a:lnSpc>
                <a:spcPct val="100000"/>
              </a:lnSpc>
              <a:spcBef>
                <a:spcPts val="1200"/>
              </a:spcBef>
              <a:spcAft>
                <a:spcPts val="0"/>
              </a:spcAft>
              <a:buNone/>
            </a:pPr>
            <a:r>
              <a:rPr lang="en" sz="1300">
                <a:solidFill>
                  <a:schemeClr val="dk1"/>
                </a:solidFill>
              </a:rPr>
              <a:t>Harvard T. H. Chan. School of Public Health. (2022). Spirituality linked to better health outcomes, better patient care.</a:t>
            </a:r>
            <a:br>
              <a:rPr lang="en" sz="1300">
                <a:solidFill>
                  <a:schemeClr val="dk1"/>
                </a:solidFill>
              </a:rPr>
            </a:br>
            <a:r>
              <a:rPr lang="en" sz="1300">
                <a:solidFill>
                  <a:schemeClr val="dk1"/>
                </a:solidFill>
              </a:rPr>
              <a:t>	 </a:t>
            </a:r>
            <a:r>
              <a:rPr lang="en" sz="1000" u="sng">
                <a:solidFill>
                  <a:schemeClr val="dk1"/>
                </a:solidFill>
                <a:hlinkClick r:id="rId8">
                  <a:extLst>
                    <a:ext uri="{A12FA001-AC4F-418D-AE19-62706E023703}">
                      <ahyp:hlinkClr xmlns:ahyp="http://schemas.microsoft.com/office/drawing/2018/hyperlinkcolor" val="tx"/>
                    </a:ext>
                  </a:extLst>
                </a:hlinkClick>
              </a:rPr>
              <a:t>https://www.hsph.harvard.edu/news/press-releases/spirituality-better-health-outcomes-patient-care/</a:t>
            </a:r>
            <a:r>
              <a:rPr lang="en" sz="1000">
                <a:solidFill>
                  <a:schemeClr val="dk1"/>
                </a:solidFill>
              </a:rPr>
              <a:t> </a:t>
            </a:r>
            <a:endParaRPr sz="1000">
              <a:solidFill>
                <a:schemeClr val="dk1"/>
              </a:solidFill>
            </a:endParaRPr>
          </a:p>
          <a:p>
            <a:pPr marL="0" lvl="0" indent="0" algn="l" rtl="0">
              <a:lnSpc>
                <a:spcPct val="100000"/>
              </a:lnSpc>
              <a:spcBef>
                <a:spcPts val="1200"/>
              </a:spcBef>
              <a:spcAft>
                <a:spcPts val="0"/>
              </a:spcAft>
              <a:buNone/>
            </a:pPr>
            <a:r>
              <a:rPr lang="en" sz="1300">
                <a:solidFill>
                  <a:schemeClr val="dk1"/>
                </a:solidFill>
              </a:rPr>
              <a:t>Policy Position Statement:  </a:t>
            </a:r>
            <a:br>
              <a:rPr lang="en" sz="1300">
                <a:solidFill>
                  <a:schemeClr val="dk1"/>
                </a:solidFill>
              </a:rPr>
            </a:br>
            <a:r>
              <a:rPr lang="en" sz="1300">
                <a:solidFill>
                  <a:schemeClr val="dk1"/>
                </a:solidFill>
              </a:rPr>
              <a:t>	</a:t>
            </a:r>
            <a:r>
              <a:rPr lang="en" sz="1000" u="sng">
                <a:solidFill>
                  <a:schemeClr val="dk1"/>
                </a:solidFill>
                <a:hlinkClick r:id="rId9">
                  <a:extLst>
                    <a:ext uri="{A12FA001-AC4F-418D-AE19-62706E023703}">
                      <ahyp:hlinkClr xmlns:ahyp="http://schemas.microsoft.com/office/drawing/2018/hyperlinkcolor" val="tx"/>
                    </a:ext>
                  </a:extLst>
                </a:hlinkClick>
              </a:rPr>
              <a:t>https://medium.com/christian-citizen/a-regulatory-nudge-toward-supporting-spiritual-lives-of-persons-with-disabilities-f59d7ebee80f</a:t>
            </a:r>
            <a:endParaRPr sz="1000">
              <a:solidFill>
                <a:schemeClr val="dk1"/>
              </a:solidFill>
            </a:endParaRPr>
          </a:p>
          <a:p>
            <a:pPr marL="0" lvl="0" indent="0" algn="l" rtl="0">
              <a:lnSpc>
                <a:spcPct val="100000"/>
              </a:lnSpc>
              <a:spcBef>
                <a:spcPts val="1200"/>
              </a:spcBef>
              <a:spcAft>
                <a:spcPts val="0"/>
              </a:spcAft>
              <a:buNone/>
            </a:pPr>
            <a:r>
              <a:rPr lang="en" sz="1300">
                <a:solidFill>
                  <a:schemeClr val="dk1"/>
                </a:solidFill>
              </a:rPr>
              <a:t>Universal Design for Learning: </a:t>
            </a:r>
            <a:r>
              <a:rPr lang="en" sz="1000" u="sng">
                <a:solidFill>
                  <a:schemeClr val="dk1"/>
                </a:solidFill>
                <a:hlinkClick r:id="rId10">
                  <a:extLst>
                    <a:ext uri="{A12FA001-AC4F-418D-AE19-62706E023703}">
                      <ahyp:hlinkClr xmlns:ahyp="http://schemas.microsoft.com/office/drawing/2018/hyperlinkcolor" val="tx"/>
                    </a:ext>
                  </a:extLst>
                </a:hlinkClick>
              </a:rPr>
              <a:t>https://udlguidelines.cast.org/</a:t>
            </a:r>
            <a:endParaRPr sz="1400">
              <a:solidFill>
                <a:schemeClr val="dk1"/>
              </a:solidFill>
            </a:endParaRPr>
          </a:p>
          <a:p>
            <a:pPr marL="0" lvl="0" indent="0" algn="l" rtl="0">
              <a:lnSpc>
                <a:spcPct val="100000"/>
              </a:lnSpc>
              <a:spcBef>
                <a:spcPts val="1200"/>
              </a:spcBef>
              <a:spcAft>
                <a:spcPts val="0"/>
              </a:spcAft>
              <a:buNone/>
            </a:pPr>
            <a:endParaRPr sz="1400"/>
          </a:p>
          <a:p>
            <a:pPr marL="0" lvl="0" indent="0" algn="l" rtl="0">
              <a:lnSpc>
                <a:spcPct val="100000"/>
              </a:lnSpc>
              <a:spcBef>
                <a:spcPts val="1200"/>
              </a:spcBef>
              <a:spcAft>
                <a:spcPts val="1200"/>
              </a:spcAft>
              <a:buNone/>
            </a:pPr>
            <a:endParaRPr sz="1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B3875-92FE-BB21-D321-66D68D6F31F0}"/>
              </a:ext>
            </a:extLst>
          </p:cNvPr>
          <p:cNvSpPr>
            <a:spLocks noGrp="1"/>
          </p:cNvSpPr>
          <p:nvPr>
            <p:ph type="title"/>
          </p:nvPr>
        </p:nvSpPr>
        <p:spPr/>
        <p:txBody>
          <a:bodyPr anchor="ctr"/>
          <a:lstStyle/>
          <a:p>
            <a:r>
              <a:rPr lang="en-US" dirty="0"/>
              <a:t>Housekeeping Notes</a:t>
            </a:r>
          </a:p>
        </p:txBody>
      </p:sp>
      <p:sp>
        <p:nvSpPr>
          <p:cNvPr id="3" name="Text Placeholder 2">
            <a:extLst>
              <a:ext uri="{FF2B5EF4-FFF2-40B4-BE49-F238E27FC236}">
                <a16:creationId xmlns:a16="http://schemas.microsoft.com/office/drawing/2014/main" id="{79023258-91F5-7375-99FF-E0DB65E5C122}"/>
              </a:ext>
            </a:extLst>
          </p:cNvPr>
          <p:cNvSpPr>
            <a:spLocks noGrp="1"/>
          </p:cNvSpPr>
          <p:nvPr>
            <p:ph type="body" sz="quarter" idx="13"/>
          </p:nvPr>
        </p:nvSpPr>
        <p:spPr/>
        <p:txBody>
          <a:bodyPr>
            <a:normAutofit/>
          </a:bodyPr>
          <a:lstStyle/>
          <a:p>
            <a:r>
              <a:rPr lang="en-US" dirty="0"/>
              <a:t>This webinar has ASL interpretation and live CART captioning.</a:t>
            </a:r>
          </a:p>
          <a:p>
            <a:r>
              <a:rPr lang="en-US" dirty="0"/>
              <a:t>To view the live CART transcript in a separate window, use the link in the chat box.</a:t>
            </a:r>
          </a:p>
          <a:p>
            <a:r>
              <a:rPr lang="en-US" dirty="0"/>
              <a:t>This webinar is being recorded and will be posted to </a:t>
            </a:r>
            <a:r>
              <a:rPr lang="en-US" dirty="0" err="1"/>
              <a:t>RespectAbility.org</a:t>
            </a:r>
            <a:r>
              <a:rPr lang="en-US" dirty="0"/>
              <a:t>/AAIDD-2024-Series by next week, after open captions are added to the recording.</a:t>
            </a:r>
          </a:p>
        </p:txBody>
      </p:sp>
    </p:spTree>
    <p:extLst>
      <p:ext uri="{BB962C8B-B14F-4D97-AF65-F5344CB8AC3E}">
        <p14:creationId xmlns:p14="http://schemas.microsoft.com/office/powerpoint/2010/main" val="2800533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lnSpc>
                <a:spcPct val="95000"/>
              </a:lnSpc>
              <a:spcBef>
                <a:spcPts val="0"/>
              </a:spcBef>
              <a:spcAft>
                <a:spcPts val="0"/>
              </a:spcAft>
              <a:buNone/>
            </a:pPr>
            <a:r>
              <a:rPr lang="en" sz="2500"/>
              <a:t>Caregiver Resources</a:t>
            </a:r>
            <a:endParaRPr sz="2500"/>
          </a:p>
        </p:txBody>
      </p:sp>
      <p:sp>
        <p:nvSpPr>
          <p:cNvPr id="181" name="Google Shape;181;p30"/>
          <p:cNvSpPr txBox="1">
            <a:spLocks noGrp="1"/>
          </p:cNvSpPr>
          <p:nvPr>
            <p:ph type="body" idx="1"/>
          </p:nvPr>
        </p:nvSpPr>
        <p:spPr>
          <a:xfrm>
            <a:off x="311700" y="1017725"/>
            <a:ext cx="8520600" cy="37044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 sz="1300">
                <a:solidFill>
                  <a:schemeClr val="dk1"/>
                </a:solidFill>
                <a:uFill>
                  <a:noFill/>
                </a:uFill>
                <a:hlinkClick r:id="rId3">
                  <a:extLst>
                    <a:ext uri="{A12FA001-AC4F-418D-AE19-62706E023703}">
                      <ahyp:hlinkClr xmlns:ahyp="http://schemas.microsoft.com/office/drawing/2018/hyperlinkcolor" val="tx"/>
                    </a:ext>
                  </a:extLst>
                </a:hlinkClick>
              </a:rPr>
              <a:t>Advance Planning And End Of Life Decisions - ONEcaregiver Resource Center</a:t>
            </a:r>
            <a:r>
              <a:rPr lang="en" sz="1300">
                <a:solidFill>
                  <a:schemeClr val="dk1"/>
                </a:solidFill>
              </a:rPr>
              <a:t>My</a:t>
            </a:r>
            <a:br>
              <a:rPr lang="en" sz="1300">
                <a:solidFill>
                  <a:schemeClr val="dk1"/>
                </a:solidFill>
              </a:rPr>
            </a:br>
            <a:r>
              <a:rPr lang="en" sz="1300">
                <a:solidFill>
                  <a:schemeClr val="dk1"/>
                </a:solidFill>
              </a:rPr>
              <a:t> </a:t>
            </a:r>
            <a:endParaRPr sz="1300">
              <a:solidFill>
                <a:schemeClr val="dk1"/>
              </a:solidFill>
            </a:endParaRPr>
          </a:p>
          <a:p>
            <a:pPr marL="0" lvl="0" indent="0" algn="l" rtl="0">
              <a:lnSpc>
                <a:spcPct val="95000"/>
              </a:lnSpc>
              <a:spcBef>
                <a:spcPts val="0"/>
              </a:spcBef>
              <a:spcAft>
                <a:spcPts val="0"/>
              </a:spcAft>
              <a:buNone/>
            </a:pPr>
            <a:r>
              <a:rPr lang="en" sz="1300">
                <a:solidFill>
                  <a:schemeClr val="dk1"/>
                </a:solidFill>
              </a:rPr>
              <a:t>Life, My Wishes: Sharing My Journey (workbook)” Lynne Tomasa, Sonoran University Cent: </a:t>
            </a:r>
            <a:br>
              <a:rPr lang="en" sz="1300">
                <a:solidFill>
                  <a:schemeClr val="dk1"/>
                </a:solidFill>
              </a:rPr>
            </a:br>
            <a:r>
              <a:rPr lang="en" sz="1300">
                <a:solidFill>
                  <a:schemeClr val="dk1"/>
                </a:solidFill>
              </a:rPr>
              <a:t>	</a:t>
            </a:r>
            <a:r>
              <a:rPr lang="en" sz="1000" u="sng">
                <a:solidFill>
                  <a:schemeClr val="dk1"/>
                </a:solidFill>
                <a:hlinkClick r:id="rId4">
                  <a:extLst>
                    <a:ext uri="{A12FA001-AC4F-418D-AE19-62706E023703}">
                      <ahyp:hlinkClr xmlns:ahyp="http://schemas.microsoft.com/office/drawing/2018/hyperlinkcolor" val="tx"/>
                    </a:ext>
                  </a:extLst>
                </a:hlinkClick>
              </a:rPr>
              <a:t>http://sonoranucedd.fcm.arizona.edu/publications/1275</a:t>
            </a:r>
            <a:br>
              <a:rPr lang="en" sz="1300" u="sng">
                <a:solidFill>
                  <a:schemeClr val="dk1"/>
                </a:solidFill>
              </a:rPr>
            </a:br>
            <a:endParaRPr sz="1300" u="sng">
              <a:solidFill>
                <a:schemeClr val="dk1"/>
              </a:solidFill>
            </a:endParaRPr>
          </a:p>
          <a:p>
            <a:pPr marL="0" lvl="0" indent="0" algn="l" rtl="0">
              <a:lnSpc>
                <a:spcPct val="95000"/>
              </a:lnSpc>
              <a:spcBef>
                <a:spcPts val="0"/>
              </a:spcBef>
              <a:spcAft>
                <a:spcPts val="0"/>
              </a:spcAft>
              <a:buNone/>
            </a:pPr>
            <a:r>
              <a:rPr lang="en" sz="1300">
                <a:solidFill>
                  <a:schemeClr val="dk1"/>
                </a:solidFill>
              </a:rPr>
              <a:t>Talking End of Life with People with Intellectual Disabilities</a:t>
            </a:r>
            <a:endParaRPr sz="1300">
              <a:solidFill>
                <a:schemeClr val="dk1"/>
              </a:solidFill>
            </a:endParaRPr>
          </a:p>
          <a:p>
            <a:pPr marL="0" lvl="0" indent="457200" algn="l" rtl="0">
              <a:lnSpc>
                <a:spcPct val="95000"/>
              </a:lnSpc>
              <a:spcBef>
                <a:spcPts val="0"/>
              </a:spcBef>
              <a:spcAft>
                <a:spcPts val="0"/>
              </a:spcAft>
              <a:buNone/>
            </a:pPr>
            <a:r>
              <a:rPr lang="en" sz="1000" u="sng">
                <a:solidFill>
                  <a:schemeClr val="dk1"/>
                </a:solidFill>
                <a:hlinkClick r:id="rId5">
                  <a:extLst>
                    <a:ext uri="{A12FA001-AC4F-418D-AE19-62706E023703}">
                      <ahyp:hlinkClr xmlns:ahyp="http://schemas.microsoft.com/office/drawing/2018/hyperlinkcolor" val="tx"/>
                    </a:ext>
                  </a:extLst>
                </a:hlinkClick>
              </a:rPr>
              <a:t>https://www.caresearch.com.au/tel/tabid/4881/Default.aspx</a:t>
            </a:r>
            <a:br>
              <a:rPr lang="en" sz="1000" u="sng">
                <a:solidFill>
                  <a:schemeClr val="dk1"/>
                </a:solidFill>
              </a:rPr>
            </a:br>
            <a:endParaRPr sz="1000" u="sng">
              <a:solidFill>
                <a:schemeClr val="dk1"/>
              </a:solidFill>
            </a:endParaRPr>
          </a:p>
          <a:p>
            <a:pPr marL="0" lvl="0" indent="0" algn="l" rtl="0">
              <a:lnSpc>
                <a:spcPct val="95000"/>
              </a:lnSpc>
              <a:spcBef>
                <a:spcPts val="0"/>
              </a:spcBef>
              <a:spcAft>
                <a:spcPts val="0"/>
              </a:spcAft>
              <a:buNone/>
            </a:pPr>
            <a:r>
              <a:rPr lang="en" sz="1300">
                <a:solidFill>
                  <a:schemeClr val="dk1"/>
                </a:solidFill>
              </a:rPr>
              <a:t>“Caring at the End of Life” Position Statement of American Association on Intellectual and Developmental </a:t>
            </a:r>
            <a:br>
              <a:rPr lang="en" sz="1300">
                <a:solidFill>
                  <a:schemeClr val="dk1"/>
                </a:solidFill>
              </a:rPr>
            </a:br>
            <a:r>
              <a:rPr lang="en" sz="1300">
                <a:solidFill>
                  <a:schemeClr val="dk1"/>
                </a:solidFill>
              </a:rPr>
              <a:t> 	Disabilities</a:t>
            </a:r>
            <a:endParaRPr sz="1300">
              <a:solidFill>
                <a:schemeClr val="dk1"/>
              </a:solidFill>
            </a:endParaRPr>
          </a:p>
          <a:p>
            <a:pPr marL="0" lvl="0" indent="0" algn="l" rtl="0">
              <a:lnSpc>
                <a:spcPct val="95000"/>
              </a:lnSpc>
              <a:spcBef>
                <a:spcPts val="0"/>
              </a:spcBef>
              <a:spcAft>
                <a:spcPts val="0"/>
              </a:spcAft>
              <a:buNone/>
            </a:pPr>
            <a:r>
              <a:rPr lang="en" sz="1300">
                <a:solidFill>
                  <a:schemeClr val="dk1"/>
                </a:solidFill>
              </a:rPr>
              <a:t> 	</a:t>
            </a:r>
            <a:r>
              <a:rPr lang="en" sz="1000" u="sng">
                <a:solidFill>
                  <a:schemeClr val="dk1"/>
                </a:solidFill>
                <a:hlinkClick r:id="rId6">
                  <a:extLst>
                    <a:ext uri="{A12FA001-AC4F-418D-AE19-62706E023703}">
                      <ahyp:hlinkClr xmlns:ahyp="http://schemas.microsoft.com/office/drawing/2018/hyperlinkcolor" val="tx"/>
                    </a:ext>
                  </a:extLst>
                </a:hlinkClick>
              </a:rPr>
              <a:t>https://aaidd.org/news-policy/policy/position-statements/caring-at-the-end-of-life#.WSYTV-vyvIU</a:t>
            </a:r>
            <a:br>
              <a:rPr lang="en" sz="1300" u="sng">
                <a:solidFill>
                  <a:schemeClr val="dk1"/>
                </a:solidFill>
              </a:rPr>
            </a:br>
            <a:endParaRPr sz="1300" u="sng">
              <a:solidFill>
                <a:schemeClr val="dk1"/>
              </a:solidFill>
            </a:endParaRPr>
          </a:p>
          <a:p>
            <a:pPr marL="0" lvl="0" indent="0" algn="l" rtl="0">
              <a:lnSpc>
                <a:spcPct val="95000"/>
              </a:lnSpc>
              <a:spcBef>
                <a:spcPts val="0"/>
              </a:spcBef>
              <a:spcAft>
                <a:spcPts val="0"/>
              </a:spcAft>
              <a:buNone/>
            </a:pPr>
            <a:r>
              <a:rPr lang="en" sz="1300">
                <a:solidFill>
                  <a:schemeClr val="dk1"/>
                </a:solidFill>
              </a:rPr>
              <a:t>“Let’s Talk About Death.”  Down Syndrome Scotland.</a:t>
            </a:r>
            <a:endParaRPr sz="1300">
              <a:solidFill>
                <a:schemeClr val="dk1"/>
              </a:solidFill>
            </a:endParaRPr>
          </a:p>
          <a:p>
            <a:pPr marL="0" lvl="0" indent="457200" algn="l" rtl="0">
              <a:lnSpc>
                <a:spcPct val="95000"/>
              </a:lnSpc>
              <a:spcBef>
                <a:spcPts val="0"/>
              </a:spcBef>
              <a:spcAft>
                <a:spcPts val="0"/>
              </a:spcAft>
              <a:buNone/>
            </a:pPr>
            <a:r>
              <a:rPr lang="en" sz="1000" u="sng">
                <a:solidFill>
                  <a:schemeClr val="dk1"/>
                </a:solidFill>
                <a:hlinkClick r:id="rId7">
                  <a:extLst>
                    <a:ext uri="{A12FA001-AC4F-418D-AE19-62706E023703}">
                      <ahyp:hlinkClr xmlns:ahyp="http://schemas.microsoft.com/office/drawing/2018/hyperlinkcolor" val="tx"/>
                    </a:ext>
                  </a:extLst>
                </a:hlinkClick>
              </a:rPr>
              <a:t>https://www.dsscotland.org.uk/wordpress/wp-content/uploads/2016/02/Lets-Talk-about-Death-2012.pdf</a:t>
            </a:r>
            <a:br>
              <a:rPr lang="en" sz="1300" u="sng">
                <a:solidFill>
                  <a:schemeClr val="dk1"/>
                </a:solidFill>
              </a:rPr>
            </a:br>
            <a:endParaRPr sz="1300" u="sng">
              <a:solidFill>
                <a:schemeClr val="dk1"/>
              </a:solidFill>
            </a:endParaRPr>
          </a:p>
          <a:p>
            <a:pPr marL="0" lvl="0" indent="0" algn="l" rtl="0">
              <a:lnSpc>
                <a:spcPct val="95000"/>
              </a:lnSpc>
              <a:spcBef>
                <a:spcPts val="0"/>
              </a:spcBef>
              <a:spcAft>
                <a:spcPts val="0"/>
              </a:spcAft>
              <a:buNone/>
            </a:pPr>
            <a:r>
              <a:rPr lang="en" sz="1300">
                <a:solidFill>
                  <a:schemeClr val="dk1"/>
                </a:solidFill>
              </a:rPr>
              <a:t>“Meeting the End of Life Needs of Older Adults with Intellectual Disabilities” Philip McCallion, Mary </a:t>
            </a:r>
            <a:br>
              <a:rPr lang="en" sz="1300">
                <a:solidFill>
                  <a:schemeClr val="dk1"/>
                </a:solidFill>
              </a:rPr>
            </a:br>
            <a:r>
              <a:rPr lang="en" sz="1300">
                <a:solidFill>
                  <a:schemeClr val="dk1"/>
                </a:solidFill>
              </a:rPr>
              <a:t> 	McCarron, Elizabeth Fahey-McCarthy and Kevin Connaire:</a:t>
            </a:r>
            <a:r>
              <a:rPr lang="en" sz="1000">
                <a:solidFill>
                  <a:schemeClr val="dk1"/>
                </a:solidFill>
              </a:rPr>
              <a:t> </a:t>
            </a:r>
            <a:r>
              <a:rPr lang="en" sz="1000" u="sng">
                <a:solidFill>
                  <a:schemeClr val="dk1"/>
                </a:solidFill>
                <a:hlinkClick r:id="rId8">
                  <a:extLst>
                    <a:ext uri="{A12FA001-AC4F-418D-AE19-62706E023703}">
                      <ahyp:hlinkClr xmlns:ahyp="http://schemas.microsoft.com/office/drawing/2018/hyperlinkcolor" val="tx"/>
                    </a:ext>
                  </a:extLst>
                </a:hlinkClick>
              </a:rPr>
              <a:t>https://cdn.intechopen.com/pdfs-wm/27625.pdf</a:t>
            </a:r>
            <a:r>
              <a:rPr lang="en" sz="1000">
                <a:solidFill>
                  <a:schemeClr val="dk1"/>
                </a:solidFill>
              </a:rPr>
              <a:t> </a:t>
            </a:r>
            <a:endParaRPr sz="1000">
              <a:solidFill>
                <a:schemeClr val="dk1"/>
              </a:solidFill>
            </a:endParaRPr>
          </a:p>
          <a:p>
            <a:pPr marL="0" lvl="0" indent="0" algn="l" rtl="0">
              <a:spcBef>
                <a:spcPts val="0"/>
              </a:spcBef>
              <a:spcAft>
                <a:spcPts val="1200"/>
              </a:spcAft>
              <a:buNone/>
            </a:pPr>
            <a:endParaRPr sz="13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1"/>
          <p:cNvSpPr txBox="1">
            <a:spLocks noGrp="1"/>
          </p:cNvSpPr>
          <p:nvPr>
            <p:ph type="title"/>
          </p:nvPr>
        </p:nvSpPr>
        <p:spPr>
          <a:xfrm>
            <a:off x="311700" y="2464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References</a:t>
            </a:r>
            <a:endParaRPr/>
          </a:p>
        </p:txBody>
      </p:sp>
      <p:sp>
        <p:nvSpPr>
          <p:cNvPr id="187" name="Google Shape;187;p31"/>
          <p:cNvSpPr txBox="1">
            <a:spLocks noGrp="1"/>
          </p:cNvSpPr>
          <p:nvPr>
            <p:ph type="body" idx="1"/>
          </p:nvPr>
        </p:nvSpPr>
        <p:spPr>
          <a:xfrm>
            <a:off x="311700" y="819175"/>
            <a:ext cx="8520600" cy="3840900"/>
          </a:xfrm>
          <a:prstGeom prst="rect">
            <a:avLst/>
          </a:prstGeom>
        </p:spPr>
        <p:txBody>
          <a:bodyPr spcFirstLastPara="1" wrap="square" lIns="91425" tIns="91425" rIns="91425" bIns="91425" anchor="t" anchorCtr="0">
            <a:noAutofit/>
          </a:bodyPr>
          <a:lstStyle/>
          <a:p>
            <a:pPr marL="0" lvl="0" indent="0" algn="l" rtl="0">
              <a:spcBef>
                <a:spcPts val="900"/>
              </a:spcBef>
              <a:spcAft>
                <a:spcPts val="0"/>
              </a:spcAft>
              <a:buNone/>
            </a:pPr>
            <a:r>
              <a:rPr lang="en" sz="1300">
                <a:solidFill>
                  <a:schemeClr val="dk1"/>
                </a:solidFill>
              </a:rPr>
              <a:t>Carrigan, J. (1994). Paint talk: An adaptive art experience promoting communication and understanding among </a:t>
            </a:r>
            <a:br>
              <a:rPr lang="en" sz="1300">
                <a:solidFill>
                  <a:schemeClr val="dk1"/>
                </a:solidFill>
              </a:rPr>
            </a:br>
            <a:r>
              <a:rPr lang="en" sz="1300">
                <a:solidFill>
                  <a:schemeClr val="dk1"/>
                </a:solidFill>
              </a:rPr>
              <a:t>	students in an integrated classroom.</a:t>
            </a:r>
            <a:r>
              <a:rPr lang="en" sz="1300" i="1">
                <a:solidFill>
                  <a:schemeClr val="dk1"/>
                </a:solidFill>
              </a:rPr>
              <a:t> Preventing School Failure: Alternative Education for Children and </a:t>
            </a:r>
            <a:br>
              <a:rPr lang="en" sz="1300" i="1">
                <a:solidFill>
                  <a:schemeClr val="dk1"/>
                </a:solidFill>
              </a:rPr>
            </a:br>
            <a:r>
              <a:rPr lang="en" sz="1300" i="1">
                <a:solidFill>
                  <a:schemeClr val="dk1"/>
                </a:solidFill>
              </a:rPr>
              <a:t>	Youth, 38</a:t>
            </a:r>
            <a:r>
              <a:rPr lang="en" sz="1300">
                <a:solidFill>
                  <a:schemeClr val="dk1"/>
                </a:solidFill>
              </a:rPr>
              <a:t>(2), 34-37. doi:10.1080/1045988X.1994.9944302</a:t>
            </a:r>
            <a:endParaRPr sz="1300">
              <a:solidFill>
                <a:schemeClr val="dk1"/>
              </a:solidFill>
            </a:endParaRPr>
          </a:p>
          <a:p>
            <a:pPr marL="0" lvl="0" indent="0" algn="l" rtl="0">
              <a:spcBef>
                <a:spcPts val="900"/>
              </a:spcBef>
              <a:spcAft>
                <a:spcPts val="0"/>
              </a:spcAft>
              <a:buNone/>
            </a:pPr>
            <a:r>
              <a:rPr lang="en" sz="1300">
                <a:solidFill>
                  <a:schemeClr val="dk1"/>
                </a:solidFill>
              </a:rPr>
              <a:t>Clute, M. A. (2010). Bereavement interventions for adults with intellectual disabilities: What works?</a:t>
            </a:r>
            <a:r>
              <a:rPr lang="en" sz="1300" i="1">
                <a:solidFill>
                  <a:schemeClr val="dk1"/>
                </a:solidFill>
              </a:rPr>
              <a:t> OMEGA —</a:t>
            </a:r>
            <a:br>
              <a:rPr lang="en" sz="1300" i="1">
                <a:solidFill>
                  <a:schemeClr val="dk1"/>
                </a:solidFill>
              </a:rPr>
            </a:br>
            <a:r>
              <a:rPr lang="en" sz="1300" i="1">
                <a:solidFill>
                  <a:schemeClr val="dk1"/>
                </a:solidFill>
              </a:rPr>
              <a:t>	 Journal of Death and Dying, 61</a:t>
            </a:r>
            <a:r>
              <a:rPr lang="en" sz="1300">
                <a:solidFill>
                  <a:schemeClr val="dk1"/>
                </a:solidFill>
              </a:rPr>
              <a:t>(2), 163-177. doi:10.2190/OM.61.2.e</a:t>
            </a:r>
            <a:endParaRPr sz="1300">
              <a:solidFill>
                <a:schemeClr val="dk1"/>
              </a:solidFill>
            </a:endParaRPr>
          </a:p>
          <a:p>
            <a:pPr marL="0" lvl="0" indent="0" algn="l" rtl="0">
              <a:spcBef>
                <a:spcPts val="900"/>
              </a:spcBef>
              <a:spcAft>
                <a:spcPts val="0"/>
              </a:spcAft>
              <a:buNone/>
            </a:pPr>
            <a:r>
              <a:rPr lang="en" sz="1300">
                <a:solidFill>
                  <a:schemeClr val="dk1"/>
                </a:solidFill>
              </a:rPr>
              <a:t>Davies, P., Shanks, B., &amp; Davies, K. (2004). Improving narrative skills in young children with delayed language </a:t>
            </a:r>
            <a:br>
              <a:rPr lang="en" sz="1300">
                <a:solidFill>
                  <a:schemeClr val="dk1"/>
                </a:solidFill>
              </a:rPr>
            </a:br>
            <a:r>
              <a:rPr lang="en" sz="1300">
                <a:solidFill>
                  <a:schemeClr val="dk1"/>
                </a:solidFill>
              </a:rPr>
              <a:t>	development.</a:t>
            </a:r>
            <a:r>
              <a:rPr lang="en" sz="1300" i="1">
                <a:solidFill>
                  <a:schemeClr val="dk1"/>
                </a:solidFill>
              </a:rPr>
              <a:t> Educational Review, 56</a:t>
            </a:r>
            <a:r>
              <a:rPr lang="en" sz="1300">
                <a:solidFill>
                  <a:schemeClr val="dk1"/>
                </a:solidFill>
              </a:rPr>
              <a:t>(3), 271-286. doi:10.1080/0013191042000201181</a:t>
            </a:r>
            <a:endParaRPr sz="1300">
              <a:solidFill>
                <a:schemeClr val="dk1"/>
              </a:solidFill>
            </a:endParaRPr>
          </a:p>
          <a:p>
            <a:pPr marL="0" lvl="0" indent="0" algn="l" rtl="0">
              <a:spcBef>
                <a:spcPts val="900"/>
              </a:spcBef>
              <a:spcAft>
                <a:spcPts val="0"/>
              </a:spcAft>
              <a:buNone/>
            </a:pPr>
            <a:r>
              <a:rPr lang="en" sz="1300">
                <a:solidFill>
                  <a:schemeClr val="dk1"/>
                </a:solidFill>
              </a:rPr>
              <a:t>Devlin, B. (2006). The art of healing and knowing in cancer and palliative care.</a:t>
            </a:r>
            <a:r>
              <a:rPr lang="en" sz="1300" i="1">
                <a:solidFill>
                  <a:schemeClr val="dk1"/>
                </a:solidFill>
              </a:rPr>
              <a:t> International Journal of Palliative </a:t>
            </a:r>
            <a:br>
              <a:rPr lang="en" sz="1300" i="1">
                <a:solidFill>
                  <a:schemeClr val="dk1"/>
                </a:solidFill>
              </a:rPr>
            </a:br>
            <a:r>
              <a:rPr lang="en" sz="1300" i="1">
                <a:solidFill>
                  <a:schemeClr val="dk1"/>
                </a:solidFill>
              </a:rPr>
              <a:t>	Nursing, 12</a:t>
            </a:r>
            <a:r>
              <a:rPr lang="en" sz="1300">
                <a:solidFill>
                  <a:schemeClr val="dk1"/>
                </a:solidFill>
              </a:rPr>
              <a:t>(1), 16-19. doi:10.12968/ijpn.2006.12.1.20391</a:t>
            </a:r>
            <a:endParaRPr sz="1300">
              <a:solidFill>
                <a:schemeClr val="dk1"/>
              </a:solidFill>
            </a:endParaRPr>
          </a:p>
          <a:p>
            <a:pPr marL="0" lvl="0" indent="0" algn="l" rtl="0">
              <a:spcBef>
                <a:spcPts val="900"/>
              </a:spcBef>
              <a:spcAft>
                <a:spcPts val="0"/>
              </a:spcAft>
              <a:buNone/>
            </a:pPr>
            <a:r>
              <a:rPr lang="en" sz="1300">
                <a:solidFill>
                  <a:schemeClr val="dk1"/>
                </a:solidFill>
              </a:rPr>
              <a:t>Doka, K. J. (2010). </a:t>
            </a:r>
            <a:r>
              <a:rPr lang="en" sz="1300" i="1">
                <a:solidFill>
                  <a:schemeClr val="dk1"/>
                </a:solidFill>
              </a:rPr>
              <a:t>Individuals with intellectual disabilities: Struggling with loss and grief</a:t>
            </a:r>
            <a:r>
              <a:rPr lang="en" sz="1300">
                <a:solidFill>
                  <a:schemeClr val="dk1"/>
                </a:solidFill>
              </a:rPr>
              <a:t>. Washington DC: </a:t>
            </a:r>
            <a:br>
              <a:rPr lang="en" sz="1300">
                <a:solidFill>
                  <a:schemeClr val="dk1"/>
                </a:solidFill>
              </a:rPr>
            </a:br>
            <a:r>
              <a:rPr lang="en" sz="1300">
                <a:solidFill>
                  <a:schemeClr val="dk1"/>
                </a:solidFill>
              </a:rPr>
              <a:t>	American Association on Intellectual and Developmental Disabilities.</a:t>
            </a:r>
            <a:endParaRPr sz="1300">
              <a:solidFill>
                <a:schemeClr val="dk1"/>
              </a:solidFill>
            </a:endParaRPr>
          </a:p>
          <a:p>
            <a:pPr marL="0" lvl="0" indent="0" algn="l" rtl="0">
              <a:spcBef>
                <a:spcPts val="900"/>
              </a:spcBef>
              <a:spcAft>
                <a:spcPts val="0"/>
              </a:spcAft>
              <a:buNone/>
            </a:pPr>
            <a:r>
              <a:rPr lang="en" sz="1300">
                <a:solidFill>
                  <a:schemeClr val="dk1"/>
                </a:solidFill>
              </a:rPr>
              <a:t>Finley, C. (2013). </a:t>
            </a:r>
            <a:r>
              <a:rPr lang="en" sz="1300" i="1">
                <a:solidFill>
                  <a:schemeClr val="dk1"/>
                </a:solidFill>
              </a:rPr>
              <a:t>History and programming for people with disabilities</a:t>
            </a:r>
            <a:r>
              <a:rPr lang="en" sz="1300">
                <a:solidFill>
                  <a:schemeClr val="dk1"/>
                </a:solidFill>
              </a:rPr>
              <a:t>. Nashville, TN: Vanderbilt Kennedy Center</a:t>
            </a:r>
            <a:br>
              <a:rPr lang="en" sz="1300">
                <a:solidFill>
                  <a:schemeClr val="dk1"/>
                </a:solidFill>
              </a:rPr>
            </a:br>
            <a:r>
              <a:rPr lang="en" sz="1300">
                <a:solidFill>
                  <a:schemeClr val="dk1"/>
                </a:solidFill>
              </a:rPr>
              <a:t>	 for Excellence in Developmental Disabilities.</a:t>
            </a:r>
            <a:endParaRPr sz="1300">
              <a:solidFill>
                <a:schemeClr val="dk1"/>
              </a:solidFill>
            </a:endParaRPr>
          </a:p>
          <a:p>
            <a:pPr marL="0" lvl="0" indent="0" algn="l" rtl="0">
              <a:lnSpc>
                <a:spcPct val="100000"/>
              </a:lnSpc>
              <a:spcBef>
                <a:spcPts val="900"/>
              </a:spcBef>
              <a:spcAft>
                <a:spcPts val="0"/>
              </a:spcAft>
              <a:buNone/>
            </a:pPr>
            <a:r>
              <a:rPr lang="en" sz="1300">
                <a:solidFill>
                  <a:schemeClr val="dk1"/>
                </a:solidFill>
              </a:rPr>
              <a:t>Gulbenkoglu, H. (2007). </a:t>
            </a:r>
            <a:r>
              <a:rPr lang="en" sz="1300" i="1">
                <a:solidFill>
                  <a:schemeClr val="dk1"/>
                </a:solidFill>
              </a:rPr>
              <a:t>Supporting people with disabilities coping with grief and loss</a:t>
            </a:r>
            <a:r>
              <a:rPr lang="en" sz="1300">
                <a:solidFill>
                  <a:schemeClr val="dk1"/>
                </a:solidFill>
              </a:rPr>
              <a:t>. Melbourne, Australia: </a:t>
            </a:r>
            <a:br>
              <a:rPr lang="en" sz="1300">
                <a:solidFill>
                  <a:schemeClr val="dk1"/>
                </a:solidFill>
              </a:rPr>
            </a:br>
            <a:r>
              <a:rPr lang="en" sz="1300">
                <a:solidFill>
                  <a:schemeClr val="dk1"/>
                </a:solidFill>
              </a:rPr>
              <a:t>	Scope (Vic) Ltd.</a:t>
            </a:r>
            <a:endParaRPr sz="13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References (continued)</a:t>
            </a:r>
            <a:endParaRPr dirty="0"/>
          </a:p>
        </p:txBody>
      </p:sp>
      <p:sp>
        <p:nvSpPr>
          <p:cNvPr id="193" name="Google Shape;193;p32"/>
          <p:cNvSpPr txBox="1">
            <a:spLocks noGrp="1"/>
          </p:cNvSpPr>
          <p:nvPr>
            <p:ph type="body" idx="1"/>
          </p:nvPr>
        </p:nvSpPr>
        <p:spPr>
          <a:xfrm>
            <a:off x="194400" y="1112275"/>
            <a:ext cx="8755200" cy="3507600"/>
          </a:xfrm>
          <a:prstGeom prst="rect">
            <a:avLst/>
          </a:prstGeom>
        </p:spPr>
        <p:txBody>
          <a:bodyPr spcFirstLastPara="1" wrap="square" lIns="91425" tIns="91425" rIns="91425" bIns="91425" anchor="t" anchorCtr="0">
            <a:noAutofit/>
          </a:bodyPr>
          <a:lstStyle/>
          <a:p>
            <a:pPr marL="0" lvl="0" indent="0" algn="l" rtl="0">
              <a:lnSpc>
                <a:spcPct val="100000"/>
              </a:lnSpc>
              <a:spcBef>
                <a:spcPts val="900"/>
              </a:spcBef>
              <a:spcAft>
                <a:spcPts val="0"/>
              </a:spcAft>
              <a:buNone/>
            </a:pPr>
            <a:r>
              <a:rPr lang="en" sz="1300" dirty="0">
                <a:solidFill>
                  <a:schemeClr val="dk1"/>
                </a:solidFill>
              </a:rPr>
              <a:t>Hume, K., Regan, T., </a:t>
            </a:r>
            <a:r>
              <a:rPr lang="en" sz="1300" dirty="0" err="1">
                <a:solidFill>
                  <a:schemeClr val="dk1"/>
                </a:solidFill>
              </a:rPr>
              <a:t>Megronigle</a:t>
            </a:r>
            <a:r>
              <a:rPr lang="en" sz="1300" dirty="0">
                <a:solidFill>
                  <a:schemeClr val="dk1"/>
                </a:solidFill>
              </a:rPr>
              <a:t>, L., &amp; </a:t>
            </a:r>
            <a:r>
              <a:rPr lang="en" sz="1300" dirty="0" err="1">
                <a:solidFill>
                  <a:schemeClr val="dk1"/>
                </a:solidFill>
              </a:rPr>
              <a:t>Rhinehalt</a:t>
            </a:r>
            <a:r>
              <a:rPr lang="en" sz="1300" dirty="0">
                <a:solidFill>
                  <a:schemeClr val="dk1"/>
                </a:solidFill>
              </a:rPr>
              <a:t>, C. (2016). Supporting students with autism spectrum disorder </a:t>
            </a:r>
            <a:br>
              <a:rPr lang="en" sz="1300" dirty="0">
                <a:solidFill>
                  <a:schemeClr val="dk1"/>
                </a:solidFill>
              </a:rPr>
            </a:br>
            <a:r>
              <a:rPr lang="en" sz="1300" dirty="0">
                <a:solidFill>
                  <a:schemeClr val="dk1"/>
                </a:solidFill>
              </a:rPr>
              <a:t>	through grief and loss.</a:t>
            </a:r>
            <a:r>
              <a:rPr lang="en" sz="1300" i="1" dirty="0">
                <a:solidFill>
                  <a:schemeClr val="dk1"/>
                </a:solidFill>
              </a:rPr>
              <a:t> TEACHING Exceptional Children, 48</a:t>
            </a:r>
            <a:r>
              <a:rPr lang="en" sz="1300" dirty="0">
                <a:solidFill>
                  <a:schemeClr val="dk1"/>
                </a:solidFill>
              </a:rPr>
              <a:t>(3), 128-136. doi:10.1177/0040059915618196</a:t>
            </a:r>
            <a:endParaRPr sz="1300" dirty="0">
              <a:solidFill>
                <a:schemeClr val="dk1"/>
              </a:solidFill>
            </a:endParaRPr>
          </a:p>
          <a:p>
            <a:pPr marL="0" lvl="0" indent="0" algn="l" rtl="0">
              <a:lnSpc>
                <a:spcPct val="100000"/>
              </a:lnSpc>
              <a:spcBef>
                <a:spcPts val="0"/>
              </a:spcBef>
              <a:spcAft>
                <a:spcPts val="0"/>
              </a:spcAft>
              <a:buNone/>
            </a:pPr>
            <a:r>
              <a:rPr lang="en" sz="1300" dirty="0">
                <a:solidFill>
                  <a:schemeClr val="dk1"/>
                </a:solidFill>
              </a:rPr>
              <a:t>Lipson, D. (2019). Assessment and Planning Care Measures</a:t>
            </a:r>
            <a:r>
              <a:rPr lang="en" sz="1000" dirty="0">
                <a:solidFill>
                  <a:schemeClr val="dk1"/>
                </a:solidFill>
              </a:rPr>
              <a:t>. </a:t>
            </a:r>
            <a:r>
              <a:rPr lang="en" sz="1000" u="sng" dirty="0">
                <a:solidFill>
                  <a:schemeClr val="dk1"/>
                </a:solidFill>
                <a:hlinkClick r:id="rId3">
                  <a:extLst>
                    <a:ext uri="{A12FA001-AC4F-418D-AE19-62706E023703}">
                      <ahyp:hlinkClr xmlns:ahyp="http://schemas.microsoft.com/office/drawing/2018/hyperlinkcolor" val="tx"/>
                    </a:ext>
                  </a:extLst>
                </a:hlinkClick>
              </a:rPr>
              <a:t>https://www.medicaid.gov/media/4301</a:t>
            </a:r>
            <a:endParaRPr sz="1300" dirty="0">
              <a:solidFill>
                <a:schemeClr val="dk1"/>
              </a:solidFill>
            </a:endParaRPr>
          </a:p>
          <a:p>
            <a:pPr marL="0" lvl="0" indent="0" algn="l" rtl="0">
              <a:lnSpc>
                <a:spcPct val="100000"/>
              </a:lnSpc>
              <a:spcBef>
                <a:spcPts val="1200"/>
              </a:spcBef>
              <a:spcAft>
                <a:spcPts val="0"/>
              </a:spcAft>
              <a:buNone/>
            </a:pPr>
            <a:r>
              <a:rPr lang="en" sz="1300" dirty="0">
                <a:solidFill>
                  <a:schemeClr val="dk1"/>
                </a:solidFill>
              </a:rPr>
              <a:t>Segal, R. M. (1984). Helping children express grief through symbolic communication.</a:t>
            </a:r>
            <a:r>
              <a:rPr lang="en" sz="1300" i="1" dirty="0">
                <a:solidFill>
                  <a:schemeClr val="dk1"/>
                </a:solidFill>
              </a:rPr>
              <a:t> Social Casework, 65</a:t>
            </a:r>
            <a:r>
              <a:rPr lang="en" sz="1300" dirty="0">
                <a:solidFill>
                  <a:schemeClr val="dk1"/>
                </a:solidFill>
              </a:rPr>
              <a:t>(10), </a:t>
            </a:r>
            <a:br>
              <a:rPr lang="en" sz="1300" dirty="0">
                <a:solidFill>
                  <a:schemeClr val="dk1"/>
                </a:solidFill>
              </a:rPr>
            </a:br>
            <a:r>
              <a:rPr lang="en" sz="1300" dirty="0">
                <a:solidFill>
                  <a:schemeClr val="dk1"/>
                </a:solidFill>
              </a:rPr>
              <a:t>	590-599</a:t>
            </a:r>
            <a:endParaRPr sz="1300" dirty="0">
              <a:solidFill>
                <a:schemeClr val="dk1"/>
              </a:solidFill>
            </a:endParaRPr>
          </a:p>
          <a:p>
            <a:pPr marL="0" lvl="0" indent="0" algn="l" rtl="0">
              <a:lnSpc>
                <a:spcPct val="100000"/>
              </a:lnSpc>
              <a:spcBef>
                <a:spcPts val="900"/>
              </a:spcBef>
              <a:spcAft>
                <a:spcPts val="0"/>
              </a:spcAft>
              <a:buNone/>
            </a:pPr>
            <a:r>
              <a:rPr lang="en" sz="1300" dirty="0">
                <a:solidFill>
                  <a:schemeClr val="dk1"/>
                </a:solidFill>
              </a:rPr>
              <a:t>Stroebe, M., &amp; </a:t>
            </a:r>
            <a:r>
              <a:rPr lang="en" sz="1300" dirty="0" err="1">
                <a:solidFill>
                  <a:schemeClr val="dk1"/>
                </a:solidFill>
              </a:rPr>
              <a:t>Schut</a:t>
            </a:r>
            <a:r>
              <a:rPr lang="en" sz="1300" dirty="0">
                <a:solidFill>
                  <a:schemeClr val="dk1"/>
                </a:solidFill>
              </a:rPr>
              <a:t>, H. (1999). The Dual Process Model of Coping with Bereavement: rational and description. </a:t>
            </a:r>
            <a:br>
              <a:rPr lang="en" sz="1300" dirty="0">
                <a:solidFill>
                  <a:schemeClr val="dk1"/>
                </a:solidFill>
              </a:rPr>
            </a:br>
            <a:r>
              <a:rPr lang="en" sz="1300" dirty="0">
                <a:solidFill>
                  <a:schemeClr val="dk1"/>
                </a:solidFill>
              </a:rPr>
              <a:t>	</a:t>
            </a:r>
            <a:r>
              <a:rPr lang="en" sz="1300" i="1" dirty="0">
                <a:solidFill>
                  <a:schemeClr val="dk1"/>
                </a:solidFill>
              </a:rPr>
              <a:t>Death Studies, 23 (3): 197-224.</a:t>
            </a:r>
            <a:endParaRPr sz="1300" i="1" dirty="0">
              <a:solidFill>
                <a:schemeClr val="dk1"/>
              </a:solidFill>
            </a:endParaRPr>
          </a:p>
          <a:p>
            <a:pPr marL="0" lvl="0" indent="0" algn="l" rtl="0">
              <a:lnSpc>
                <a:spcPct val="100000"/>
              </a:lnSpc>
              <a:spcBef>
                <a:spcPts val="900"/>
              </a:spcBef>
              <a:spcAft>
                <a:spcPts val="0"/>
              </a:spcAft>
              <a:buNone/>
            </a:pPr>
            <a:r>
              <a:rPr lang="en" sz="1300" dirty="0">
                <a:solidFill>
                  <a:schemeClr val="dk1"/>
                </a:solidFill>
              </a:rPr>
              <a:t>Stroebe W, </a:t>
            </a:r>
            <a:r>
              <a:rPr lang="en" sz="1300" dirty="0" err="1">
                <a:solidFill>
                  <a:schemeClr val="dk1"/>
                </a:solidFill>
              </a:rPr>
              <a:t>Schut</a:t>
            </a:r>
            <a:r>
              <a:rPr lang="en" sz="1300" dirty="0">
                <a:solidFill>
                  <a:schemeClr val="dk1"/>
                </a:solidFill>
              </a:rPr>
              <a:t> H, Stroebe M. Grief work, disclosure and counseling: Do they help the bereaved?. </a:t>
            </a:r>
            <a:r>
              <a:rPr lang="en" sz="1300" i="1" dirty="0">
                <a:solidFill>
                  <a:schemeClr val="dk1"/>
                </a:solidFill>
              </a:rPr>
              <a:t>Clinical </a:t>
            </a:r>
            <a:br>
              <a:rPr lang="en" sz="1300" i="1" dirty="0">
                <a:solidFill>
                  <a:schemeClr val="dk1"/>
                </a:solidFill>
              </a:rPr>
            </a:br>
            <a:r>
              <a:rPr lang="en" sz="1300" i="1" dirty="0">
                <a:solidFill>
                  <a:schemeClr val="dk1"/>
                </a:solidFill>
              </a:rPr>
              <a:t>	Psychology Review</a:t>
            </a:r>
            <a:r>
              <a:rPr lang="en" sz="1300" dirty="0">
                <a:solidFill>
                  <a:schemeClr val="dk1"/>
                </a:solidFill>
              </a:rPr>
              <a:t>. June 2005;25(4):395-414</a:t>
            </a:r>
            <a:endParaRPr sz="1300" dirty="0">
              <a:solidFill>
                <a:schemeClr val="dk1"/>
              </a:solidFill>
            </a:endParaRPr>
          </a:p>
          <a:p>
            <a:pPr marL="0" lvl="0" indent="0" algn="l" rtl="0">
              <a:lnSpc>
                <a:spcPct val="100000"/>
              </a:lnSpc>
              <a:spcBef>
                <a:spcPts val="900"/>
              </a:spcBef>
              <a:spcAft>
                <a:spcPts val="0"/>
              </a:spcAft>
              <a:buNone/>
            </a:pPr>
            <a:r>
              <a:rPr lang="en" sz="1300" dirty="0" err="1">
                <a:solidFill>
                  <a:schemeClr val="dk1"/>
                </a:solidFill>
              </a:rPr>
              <a:t>Wedgeworth</a:t>
            </a:r>
            <a:r>
              <a:rPr lang="en" sz="1300" dirty="0">
                <a:solidFill>
                  <a:schemeClr val="dk1"/>
                </a:solidFill>
              </a:rPr>
              <a:t>, M. &amp; Cody, S. (2023). Spirituality and health outcomes within the context of social determinants of</a:t>
            </a:r>
            <a:br>
              <a:rPr lang="en" sz="1300" dirty="0">
                <a:solidFill>
                  <a:schemeClr val="dk1"/>
                </a:solidFill>
              </a:rPr>
            </a:br>
            <a:r>
              <a:rPr lang="en" sz="1300" dirty="0">
                <a:solidFill>
                  <a:schemeClr val="dk1"/>
                </a:solidFill>
              </a:rPr>
              <a:t>	 health. Nursing. 53(11), 41-45. DOI: </a:t>
            </a:r>
            <a:r>
              <a:rPr lang="en" sz="1300" dirty="0">
                <a:solidFill>
                  <a:schemeClr val="dk1"/>
                </a:solidFill>
                <a:uFill>
                  <a:noFill/>
                </a:uFill>
                <a:hlinkClick r:id="rId4">
                  <a:extLst>
                    <a:ext uri="{A12FA001-AC4F-418D-AE19-62706E023703}">
                      <ahyp:hlinkClr xmlns:ahyp="http://schemas.microsoft.com/office/drawing/2018/hyperlinkcolor" val="tx"/>
                    </a:ext>
                  </a:extLst>
                </a:hlinkClick>
              </a:rPr>
              <a:t>10.1097/01.NURSE.0000978888.90787.38</a:t>
            </a:r>
            <a:endParaRPr sz="1300" dirty="0">
              <a:solidFill>
                <a:schemeClr val="dk1"/>
              </a:solidFill>
            </a:endParaRPr>
          </a:p>
          <a:p>
            <a:pPr marL="0" lvl="0" indent="0" algn="l" rtl="0">
              <a:lnSpc>
                <a:spcPct val="100000"/>
              </a:lnSpc>
              <a:spcBef>
                <a:spcPts val="900"/>
              </a:spcBef>
              <a:spcAft>
                <a:spcPts val="0"/>
              </a:spcAft>
              <a:buNone/>
            </a:pPr>
            <a:r>
              <a:rPr lang="en" sz="1300" dirty="0">
                <a:solidFill>
                  <a:schemeClr val="dk1"/>
                </a:solidFill>
              </a:rPr>
              <a:t>Young, H., Hogg, J., &amp; Garrard, B. (2017). Making sense of bereavement in people with profound intellectual and </a:t>
            </a:r>
            <a:br>
              <a:rPr lang="en" sz="1300" dirty="0">
                <a:solidFill>
                  <a:schemeClr val="dk1"/>
                </a:solidFill>
              </a:rPr>
            </a:br>
            <a:r>
              <a:rPr lang="en" sz="1300" dirty="0">
                <a:solidFill>
                  <a:schemeClr val="dk1"/>
                </a:solidFill>
              </a:rPr>
              <a:t>	multiple disabilities: </a:t>
            </a:r>
            <a:r>
              <a:rPr lang="en" sz="1300" dirty="0" err="1">
                <a:solidFill>
                  <a:schemeClr val="dk1"/>
                </a:solidFill>
              </a:rPr>
              <a:t>Carer</a:t>
            </a:r>
            <a:r>
              <a:rPr lang="en" sz="1300" dirty="0">
                <a:solidFill>
                  <a:schemeClr val="dk1"/>
                </a:solidFill>
              </a:rPr>
              <a:t> perspectives.</a:t>
            </a:r>
            <a:r>
              <a:rPr lang="en" sz="1300" i="1" dirty="0">
                <a:solidFill>
                  <a:schemeClr val="dk1"/>
                </a:solidFill>
              </a:rPr>
              <a:t> Journal of Applied Research in Intellectual Disabilities, 30</a:t>
            </a:r>
            <a:r>
              <a:rPr lang="en" sz="1300" dirty="0">
                <a:solidFill>
                  <a:schemeClr val="dk1"/>
                </a:solidFill>
              </a:rPr>
              <a:t>(6), </a:t>
            </a:r>
            <a:br>
              <a:rPr lang="en" sz="1300" dirty="0">
                <a:solidFill>
                  <a:schemeClr val="dk1"/>
                </a:solidFill>
              </a:rPr>
            </a:br>
            <a:r>
              <a:rPr lang="en" sz="1300" dirty="0">
                <a:solidFill>
                  <a:schemeClr val="dk1"/>
                </a:solidFill>
              </a:rPr>
              <a:t>	1035-1044. doi:10.1111/jar.12285</a:t>
            </a:r>
            <a:endParaRPr sz="13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E7831-CDF3-2B5A-16B6-8442976019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860DFD-97EC-36F4-2497-A1DEC4821DF7}"/>
              </a:ext>
            </a:extLst>
          </p:cNvPr>
          <p:cNvSpPr>
            <a:spLocks noGrp="1"/>
          </p:cNvSpPr>
          <p:nvPr>
            <p:ph type="title"/>
          </p:nvPr>
        </p:nvSpPr>
        <p:spPr/>
        <p:txBody>
          <a:bodyPr/>
          <a:lstStyle/>
          <a:p>
            <a:r>
              <a:rPr lang="en-US" dirty="0"/>
              <a:t>Upcoming Events</a:t>
            </a:r>
          </a:p>
        </p:txBody>
      </p:sp>
      <p:sp>
        <p:nvSpPr>
          <p:cNvPr id="5" name="Text Placeholder 4">
            <a:extLst>
              <a:ext uri="{FF2B5EF4-FFF2-40B4-BE49-F238E27FC236}">
                <a16:creationId xmlns:a16="http://schemas.microsoft.com/office/drawing/2014/main" id="{6C0CB54F-2DEE-6827-9ACD-F0B8CFFE917C}"/>
              </a:ext>
            </a:extLst>
          </p:cNvPr>
          <p:cNvSpPr>
            <a:spLocks noGrp="1"/>
          </p:cNvSpPr>
          <p:nvPr>
            <p:ph type="body" sz="quarter" idx="13"/>
          </p:nvPr>
        </p:nvSpPr>
        <p:spPr>
          <a:xfrm>
            <a:off x="166689" y="985838"/>
            <a:ext cx="8810624" cy="3171825"/>
          </a:xfrm>
        </p:spPr>
        <p:txBody>
          <a:bodyPr>
            <a:normAutofit/>
          </a:bodyPr>
          <a:lstStyle/>
          <a:p>
            <a:pPr marL="0" indent="0">
              <a:lnSpc>
                <a:spcPct val="100000"/>
              </a:lnSpc>
              <a:buNone/>
            </a:pPr>
            <a:r>
              <a:rPr lang="en-US" sz="1950" b="1" dirty="0"/>
              <a:t>Disability Representations in the Second Testament</a:t>
            </a:r>
          </a:p>
          <a:p>
            <a:pPr marL="0" indent="0">
              <a:lnSpc>
                <a:spcPct val="100000"/>
              </a:lnSpc>
              <a:buNone/>
            </a:pPr>
            <a:r>
              <a:rPr lang="en-US" sz="1950" dirty="0"/>
              <a:t>Monday, June 10 at 2 p.m. ET (virtual)</a:t>
            </a:r>
          </a:p>
          <a:p>
            <a:pPr marL="0" indent="0">
              <a:lnSpc>
                <a:spcPct val="100000"/>
              </a:lnSpc>
              <a:buNone/>
            </a:pPr>
            <a:endParaRPr lang="en-US" sz="1950" dirty="0"/>
          </a:p>
          <a:p>
            <a:pPr marL="0" indent="0">
              <a:lnSpc>
                <a:spcPct val="100000"/>
              </a:lnSpc>
              <a:buNone/>
            </a:pPr>
            <a:r>
              <a:rPr lang="en-US" sz="1950" b="1" dirty="0">
                <a:solidFill>
                  <a:srgbClr val="000000"/>
                </a:solidFill>
              </a:rPr>
              <a:t>Disability Impact Awards in Washington, D.C.</a:t>
            </a:r>
          </a:p>
          <a:p>
            <a:pPr marL="0" indent="0">
              <a:lnSpc>
                <a:spcPct val="100000"/>
              </a:lnSpc>
              <a:buNone/>
            </a:pPr>
            <a:r>
              <a:rPr lang="en-US" sz="1950" dirty="0">
                <a:solidFill>
                  <a:srgbClr val="000000"/>
                </a:solidFill>
              </a:rPr>
              <a:t>Thursday, July 11 at 5:30 p.m. ET (in-person)</a:t>
            </a:r>
          </a:p>
        </p:txBody>
      </p:sp>
      <p:sp>
        <p:nvSpPr>
          <p:cNvPr id="9" name="TextBox 8">
            <a:extLst>
              <a:ext uri="{FF2B5EF4-FFF2-40B4-BE49-F238E27FC236}">
                <a16:creationId xmlns:a16="http://schemas.microsoft.com/office/drawing/2014/main" id="{EA3CD140-6EB2-1175-0FF6-5AB064106152}"/>
              </a:ext>
            </a:extLst>
          </p:cNvPr>
          <p:cNvSpPr txBox="1"/>
          <p:nvPr/>
        </p:nvSpPr>
        <p:spPr>
          <a:xfrm>
            <a:off x="1025912" y="3326665"/>
            <a:ext cx="7092176" cy="830997"/>
          </a:xfrm>
          <a:prstGeom prst="rect">
            <a:avLst/>
          </a:prstGeom>
          <a:noFill/>
        </p:spPr>
        <p:txBody>
          <a:bodyPr wrap="square" rtlCol="0">
            <a:spAutoFit/>
          </a:bodyPr>
          <a:lstStyle/>
          <a:p>
            <a:pPr algn="ctr" defTabSz="685800">
              <a:buClrTx/>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Learn More and Register at </a:t>
            </a:r>
            <a:r>
              <a:rPr lang="en-US" sz="2400" b="1" kern="1200" dirty="0" err="1">
                <a:solidFill>
                  <a:prstClr val="black"/>
                </a:solidFill>
                <a:latin typeface="Tahoma" panose="020B0604030504040204" pitchFamily="34" charset="0"/>
                <a:ea typeface="Tahoma" panose="020B0604030504040204" pitchFamily="34" charset="0"/>
                <a:cs typeface="Tahoma" panose="020B0604030504040204" pitchFamily="34" charset="0"/>
                <a:hlinkClick r:id="rId3"/>
              </a:rPr>
              <a:t>www.RespectAbility.org</a:t>
            </a: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hlinkClick r:id="rId3"/>
              </a:rPr>
              <a:t>/Category/Events</a:t>
            </a:r>
            <a:endPar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41104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E7831-CDF3-2B5A-16B6-8442976019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860DFD-97EC-36F4-2497-A1DEC4821DF7}"/>
              </a:ext>
            </a:extLst>
          </p:cNvPr>
          <p:cNvSpPr>
            <a:spLocks noGrp="1"/>
          </p:cNvSpPr>
          <p:nvPr>
            <p:ph type="title"/>
          </p:nvPr>
        </p:nvSpPr>
        <p:spPr/>
        <p:txBody>
          <a:bodyPr/>
          <a:lstStyle/>
          <a:p>
            <a:r>
              <a:rPr lang="en-US" dirty="0"/>
              <a:t>In Case You Missed It</a:t>
            </a:r>
          </a:p>
        </p:txBody>
      </p:sp>
      <p:sp>
        <p:nvSpPr>
          <p:cNvPr id="9" name="TextBox 8">
            <a:extLst>
              <a:ext uri="{FF2B5EF4-FFF2-40B4-BE49-F238E27FC236}">
                <a16:creationId xmlns:a16="http://schemas.microsoft.com/office/drawing/2014/main" id="{EA3CD140-6EB2-1175-0FF6-5AB064106152}"/>
              </a:ext>
            </a:extLst>
          </p:cNvPr>
          <p:cNvSpPr txBox="1"/>
          <p:nvPr/>
        </p:nvSpPr>
        <p:spPr>
          <a:xfrm>
            <a:off x="1025912" y="4049041"/>
            <a:ext cx="7092176" cy="830997"/>
          </a:xfrm>
          <a:prstGeom prst="rect">
            <a:avLst/>
          </a:prstGeom>
          <a:noFill/>
        </p:spPr>
        <p:txBody>
          <a:bodyPr wrap="square" rtlCol="0">
            <a:spAutoFit/>
          </a:bodyPr>
          <a:lstStyle/>
          <a:p>
            <a:pPr algn="ctr" defTabSz="685800">
              <a:buClrTx/>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Catch up on this series at</a:t>
            </a:r>
          </a:p>
          <a:p>
            <a:pPr algn="ctr" defTabSz="685800">
              <a:buClrTx/>
              <a:defRPr/>
            </a:pPr>
            <a:r>
              <a:rPr lang="en-US" sz="2400" b="1" kern="1200" dirty="0" err="1">
                <a:solidFill>
                  <a:prstClr val="black"/>
                </a:solidFill>
                <a:latin typeface="Tahoma" panose="020B0604030504040204" pitchFamily="34" charset="0"/>
                <a:ea typeface="Tahoma" panose="020B0604030504040204" pitchFamily="34" charset="0"/>
                <a:cs typeface="Tahoma" panose="020B0604030504040204" pitchFamily="34" charset="0"/>
                <a:hlinkClick r:id="rId3"/>
              </a:rPr>
              <a:t>www.RespectAbility.org</a:t>
            </a: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hlinkClick r:id="rId3"/>
              </a:rPr>
              <a:t>/aaidd-2024-series/</a:t>
            </a:r>
            <a:endPar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Screenshot of RespectAbility website with recordings of the AAIDD + RespectAbility 2024 webinar series">
            <a:extLst>
              <a:ext uri="{FF2B5EF4-FFF2-40B4-BE49-F238E27FC236}">
                <a16:creationId xmlns:a16="http://schemas.microsoft.com/office/drawing/2014/main" id="{D7707565-5BBE-99B6-282B-E286D37CE469}"/>
              </a:ext>
            </a:extLst>
          </p:cNvPr>
          <p:cNvPicPr>
            <a:picLocks noChangeAspect="1"/>
          </p:cNvPicPr>
          <p:nvPr/>
        </p:nvPicPr>
        <p:blipFill>
          <a:blip r:embed="rId4"/>
          <a:stretch>
            <a:fillRect/>
          </a:stretch>
        </p:blipFill>
        <p:spPr>
          <a:xfrm>
            <a:off x="2334718" y="1100247"/>
            <a:ext cx="4474564" cy="2743200"/>
          </a:xfrm>
          <a:prstGeom prst="rect">
            <a:avLst/>
          </a:prstGeom>
          <a:ln w="76200">
            <a:solidFill>
              <a:schemeClr val="tx1"/>
            </a:solidFill>
          </a:ln>
        </p:spPr>
      </p:pic>
    </p:spTree>
    <p:extLst>
      <p:ext uri="{BB962C8B-B14F-4D97-AF65-F5344CB8AC3E}">
        <p14:creationId xmlns:p14="http://schemas.microsoft.com/office/powerpoint/2010/main" val="3750194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t>Spirituality &amp; Healing Through Arts</a:t>
            </a:r>
            <a:endParaRPr dirty="0"/>
          </a:p>
        </p:txBody>
      </p:sp>
      <p:sp>
        <p:nvSpPr>
          <p:cNvPr id="55" name="Google Shape;55;p13"/>
          <p:cNvSpPr txBox="1">
            <a:spLocks noGrp="1"/>
          </p:cNvSpPr>
          <p:nvPr>
            <p:ph type="subTitle" idx="1"/>
          </p:nvPr>
        </p:nvSpPr>
        <p:spPr>
          <a:xfrm>
            <a:off x="1361850" y="2886850"/>
            <a:ext cx="6420300" cy="1714800"/>
          </a:xfrm>
          <a:prstGeom prst="rect">
            <a:avLst/>
          </a:prstGeom>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en" sz="1300">
                <a:solidFill>
                  <a:schemeClr val="dk1"/>
                </a:solidFill>
              </a:rPr>
              <a:t>The American Association on Intellectual and Developmental Disabilities (AAIDD)</a:t>
            </a:r>
            <a:endParaRPr sz="1300">
              <a:solidFill>
                <a:schemeClr val="dk1"/>
              </a:solidFill>
            </a:endParaRPr>
          </a:p>
          <a:p>
            <a:pPr marL="0" lvl="0" indent="0" algn="ctr" rtl="0">
              <a:lnSpc>
                <a:spcPct val="200000"/>
              </a:lnSpc>
              <a:spcBef>
                <a:spcPts val="0"/>
              </a:spcBef>
              <a:spcAft>
                <a:spcPts val="0"/>
              </a:spcAft>
              <a:buNone/>
            </a:pPr>
            <a:r>
              <a:rPr lang="en" sz="1300">
                <a:solidFill>
                  <a:schemeClr val="dk1"/>
                </a:solidFill>
              </a:rPr>
              <a:t>Creative Arts Interest Network</a:t>
            </a:r>
            <a:endParaRPr sz="1300">
              <a:solidFill>
                <a:schemeClr val="dk1"/>
              </a:solidFill>
            </a:endParaRPr>
          </a:p>
          <a:p>
            <a:pPr marL="0" lvl="0" indent="0" algn="ctr" rtl="0">
              <a:lnSpc>
                <a:spcPct val="200000"/>
              </a:lnSpc>
              <a:spcBef>
                <a:spcPts val="0"/>
              </a:spcBef>
              <a:spcAft>
                <a:spcPts val="0"/>
              </a:spcAft>
              <a:buNone/>
            </a:pPr>
            <a:r>
              <a:rPr lang="en" sz="1300">
                <a:solidFill>
                  <a:schemeClr val="dk1"/>
                </a:solidFill>
              </a:rPr>
              <a:t>Religion and Spirituality Interest Network</a:t>
            </a:r>
            <a:endParaRPr sz="1300">
              <a:solidFill>
                <a:schemeClr val="dk1"/>
              </a:solidFill>
            </a:endParaRPr>
          </a:p>
          <a:p>
            <a:pPr marL="0" lvl="0" indent="0" algn="ctr" rtl="0">
              <a:lnSpc>
                <a:spcPct val="200000"/>
              </a:lnSpc>
              <a:spcBef>
                <a:spcPts val="0"/>
              </a:spcBef>
              <a:spcAft>
                <a:spcPts val="0"/>
              </a:spcAft>
              <a:buNone/>
            </a:pPr>
            <a:r>
              <a:rPr lang="en" sz="1300">
                <a:solidFill>
                  <a:schemeClr val="dk1"/>
                </a:solidFill>
              </a:rPr>
              <a:t>RespectAbility </a:t>
            </a:r>
            <a:endParaRPr sz="13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 name="Title 1">
            <a:extLst>
              <a:ext uri="{FF2B5EF4-FFF2-40B4-BE49-F238E27FC236}">
                <a16:creationId xmlns:a16="http://schemas.microsoft.com/office/drawing/2014/main" id="{61B7A02F-8AFB-6CEA-29C1-29DF3C15FBAC}"/>
              </a:ext>
            </a:extLst>
          </p:cNvPr>
          <p:cNvSpPr>
            <a:spLocks noGrp="1"/>
          </p:cNvSpPr>
          <p:nvPr>
            <p:ph type="title"/>
          </p:nvPr>
        </p:nvSpPr>
        <p:spPr/>
        <p:txBody>
          <a:bodyPr>
            <a:normAutofit fontScale="90000"/>
          </a:bodyPr>
          <a:lstStyle/>
          <a:p>
            <a:r>
              <a:rPr lang="en-US" dirty="0"/>
              <a:t>Today’s Speakers</a:t>
            </a:r>
          </a:p>
        </p:txBody>
      </p:sp>
      <p:sp>
        <p:nvSpPr>
          <p:cNvPr id="60" name="Google Shape;60;p14"/>
          <p:cNvSpPr txBox="1">
            <a:spLocks noGrp="1"/>
          </p:cNvSpPr>
          <p:nvPr>
            <p:ph type="body" idx="1"/>
          </p:nvPr>
        </p:nvSpPr>
        <p:spPr>
          <a:xfrm>
            <a:off x="311700" y="1152475"/>
            <a:ext cx="4349100" cy="34164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endParaRPr sz="2400" dirty="0"/>
          </a:p>
          <a:p>
            <a:pPr marL="0" lvl="0" indent="0" algn="ctr" rtl="0">
              <a:lnSpc>
                <a:spcPct val="100000"/>
              </a:lnSpc>
              <a:spcBef>
                <a:spcPts val="0"/>
              </a:spcBef>
              <a:spcAft>
                <a:spcPts val="0"/>
              </a:spcAft>
              <a:buNone/>
            </a:pPr>
            <a:r>
              <a:rPr lang="en" sz="2000" dirty="0">
                <a:solidFill>
                  <a:schemeClr val="dk1"/>
                </a:solidFill>
              </a:rPr>
              <a:t>Michelle Thompson</a:t>
            </a:r>
            <a:br>
              <a:rPr lang="en" sz="2000" dirty="0">
                <a:solidFill>
                  <a:schemeClr val="dk1"/>
                </a:solidFill>
              </a:rPr>
            </a:br>
            <a:endParaRPr sz="2000" dirty="0">
              <a:solidFill>
                <a:schemeClr val="dk1"/>
              </a:solidFill>
            </a:endParaRPr>
          </a:p>
          <a:p>
            <a:pPr marL="0" lvl="0" indent="0" algn="ctr" rtl="0">
              <a:lnSpc>
                <a:spcPct val="100000"/>
              </a:lnSpc>
              <a:spcBef>
                <a:spcPts val="0"/>
              </a:spcBef>
              <a:spcAft>
                <a:spcPts val="0"/>
              </a:spcAft>
              <a:buNone/>
            </a:pPr>
            <a:r>
              <a:rPr lang="en" sz="2000" dirty="0">
                <a:solidFill>
                  <a:schemeClr val="dk1"/>
                </a:solidFill>
              </a:rPr>
              <a:t>Jeanne Carrigan</a:t>
            </a:r>
            <a:br>
              <a:rPr lang="en" sz="2000" dirty="0">
                <a:solidFill>
                  <a:schemeClr val="dk1"/>
                </a:solidFill>
              </a:rPr>
            </a:br>
            <a:endParaRPr sz="2000" dirty="0">
              <a:solidFill>
                <a:schemeClr val="dk1"/>
              </a:solidFill>
            </a:endParaRPr>
          </a:p>
          <a:p>
            <a:pPr marL="0" lvl="0" indent="0" algn="ctr" rtl="0">
              <a:lnSpc>
                <a:spcPct val="100000"/>
              </a:lnSpc>
              <a:spcBef>
                <a:spcPts val="0"/>
              </a:spcBef>
              <a:spcAft>
                <a:spcPts val="0"/>
              </a:spcAft>
              <a:buNone/>
            </a:pPr>
            <a:r>
              <a:rPr lang="en" sz="2000" dirty="0">
                <a:solidFill>
                  <a:schemeClr val="dk1"/>
                </a:solidFill>
              </a:rPr>
              <a:t>Yumi Shirai</a:t>
            </a:r>
            <a:endParaRPr sz="2000" dirty="0">
              <a:solidFill>
                <a:schemeClr val="dk1"/>
              </a:solidFill>
            </a:endParaRPr>
          </a:p>
          <a:p>
            <a:pPr marL="0" lvl="0" indent="0" algn="ctr" rtl="0">
              <a:lnSpc>
                <a:spcPct val="100000"/>
              </a:lnSpc>
              <a:spcBef>
                <a:spcPts val="0"/>
              </a:spcBef>
              <a:spcAft>
                <a:spcPts val="0"/>
              </a:spcAft>
              <a:buNone/>
            </a:pPr>
            <a:endParaRPr sz="2000" dirty="0">
              <a:solidFill>
                <a:schemeClr val="dk1"/>
              </a:solidFill>
            </a:endParaRPr>
          </a:p>
          <a:p>
            <a:pPr marL="0" lvl="0" indent="0" algn="ctr" rtl="0">
              <a:lnSpc>
                <a:spcPct val="100000"/>
              </a:lnSpc>
              <a:spcBef>
                <a:spcPts val="0"/>
              </a:spcBef>
              <a:spcAft>
                <a:spcPts val="0"/>
              </a:spcAft>
              <a:buNone/>
            </a:pPr>
            <a:r>
              <a:rPr lang="en-US" sz="2000" dirty="0">
                <a:solidFill>
                  <a:schemeClr val="dk1"/>
                </a:solidFill>
              </a:rPr>
              <a:t>Jamelle </a:t>
            </a:r>
            <a:r>
              <a:rPr lang="en-US" sz="2000" dirty="0" err="1">
                <a:solidFill>
                  <a:schemeClr val="dk1"/>
                </a:solidFill>
              </a:rPr>
              <a:t>Texeria</a:t>
            </a:r>
            <a:endParaRPr sz="2000" dirty="0">
              <a:solidFill>
                <a:schemeClr val="dk1"/>
              </a:solidFill>
            </a:endParaRPr>
          </a:p>
        </p:txBody>
      </p:sp>
      <p:pic>
        <p:nvPicPr>
          <p:cNvPr id="4" name="Picture 3" descr="Headshots of four speakers on the webinar">
            <a:extLst>
              <a:ext uri="{FF2B5EF4-FFF2-40B4-BE49-F238E27FC236}">
                <a16:creationId xmlns:a16="http://schemas.microsoft.com/office/drawing/2014/main" id="{1A3D6449-043E-9B8A-B84C-DDF535FEE834}"/>
              </a:ext>
            </a:extLst>
          </p:cNvPr>
          <p:cNvPicPr>
            <a:picLocks noChangeAspect="1"/>
          </p:cNvPicPr>
          <p:nvPr/>
        </p:nvPicPr>
        <p:blipFill>
          <a:blip r:embed="rId3"/>
          <a:stretch>
            <a:fillRect/>
          </a:stretch>
        </p:blipFill>
        <p:spPr>
          <a:xfrm>
            <a:off x="4572000" y="1152475"/>
            <a:ext cx="3416400" cy="3416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Community and Belonging to Access Spirituality </a:t>
            </a:r>
            <a:endParaRPr dirty="0"/>
          </a:p>
        </p:txBody>
      </p:sp>
      <p:sp>
        <p:nvSpPr>
          <p:cNvPr id="68" name="Google Shape;68;p15"/>
          <p:cNvSpPr txBox="1">
            <a:spLocks noGrp="1"/>
          </p:cNvSpPr>
          <p:nvPr>
            <p:ph type="body" idx="1"/>
          </p:nvPr>
        </p:nvSpPr>
        <p:spPr>
          <a:xfrm>
            <a:off x="311700" y="1162325"/>
            <a:ext cx="5452500" cy="38826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sz="1400" dirty="0">
                <a:solidFill>
                  <a:schemeClr val="dk1"/>
                </a:solidFill>
              </a:rPr>
              <a:t>Home and Community Based Services (HCBS)</a:t>
            </a:r>
            <a:endParaRPr sz="1400" dirty="0">
              <a:solidFill>
                <a:schemeClr val="dk1"/>
              </a:solidFill>
            </a:endParaRPr>
          </a:p>
          <a:p>
            <a:pPr marL="0" lvl="0" indent="0" algn="l" rtl="0">
              <a:spcBef>
                <a:spcPts val="1200"/>
              </a:spcBef>
              <a:spcAft>
                <a:spcPts val="0"/>
              </a:spcAft>
              <a:buNone/>
            </a:pPr>
            <a:r>
              <a:rPr lang="en" sz="1400" dirty="0">
                <a:solidFill>
                  <a:schemeClr val="dk1"/>
                </a:solidFill>
              </a:rPr>
              <a:t>	Person-centered</a:t>
            </a:r>
            <a:endParaRPr sz="1000" dirty="0">
              <a:solidFill>
                <a:schemeClr val="dk1"/>
              </a:solidFill>
            </a:endParaRPr>
          </a:p>
          <a:p>
            <a:pPr marL="0" lvl="0" indent="0" algn="l" rtl="0">
              <a:spcBef>
                <a:spcPts val="1200"/>
              </a:spcBef>
              <a:spcAft>
                <a:spcPts val="0"/>
              </a:spcAft>
              <a:buNone/>
            </a:pPr>
            <a:r>
              <a:rPr lang="en" sz="1400" dirty="0">
                <a:solidFill>
                  <a:schemeClr val="dk1"/>
                </a:solidFill>
              </a:rPr>
              <a:t>	Friendships, relationships, and self-determination</a:t>
            </a:r>
            <a:br>
              <a:rPr lang="en" sz="1400" dirty="0">
                <a:solidFill>
                  <a:schemeClr val="dk1"/>
                </a:solidFill>
              </a:rPr>
            </a:br>
            <a:r>
              <a:rPr lang="en" sz="1400" dirty="0">
                <a:solidFill>
                  <a:schemeClr val="dk1"/>
                </a:solidFill>
              </a:rPr>
              <a:t>		</a:t>
            </a:r>
            <a:r>
              <a:rPr lang="en" sz="1000" dirty="0">
                <a:solidFill>
                  <a:schemeClr val="dk1"/>
                </a:solidFill>
              </a:rPr>
              <a:t>(CQL, Personal Outcome Measures, 2024; Lipson, 2019)</a:t>
            </a:r>
            <a:endParaRPr sz="1400" dirty="0">
              <a:solidFill>
                <a:schemeClr val="dk1"/>
              </a:solidFill>
            </a:endParaRPr>
          </a:p>
          <a:p>
            <a:pPr marL="0" lvl="0" indent="0" algn="l" rtl="0">
              <a:spcBef>
                <a:spcPts val="1200"/>
              </a:spcBef>
              <a:spcAft>
                <a:spcPts val="0"/>
              </a:spcAft>
              <a:buNone/>
            </a:pPr>
            <a:r>
              <a:rPr lang="en" sz="1400" dirty="0">
                <a:solidFill>
                  <a:schemeClr val="dk1"/>
                </a:solidFill>
              </a:rPr>
              <a:t>Spirituality as a Social Determinant of Health</a:t>
            </a:r>
            <a:endParaRPr sz="1400" dirty="0">
              <a:solidFill>
                <a:schemeClr val="dk1"/>
              </a:solidFill>
            </a:endParaRPr>
          </a:p>
          <a:p>
            <a:pPr marL="0" lvl="0" indent="0" algn="l" rtl="0">
              <a:spcBef>
                <a:spcPts val="1200"/>
              </a:spcBef>
              <a:spcAft>
                <a:spcPts val="0"/>
              </a:spcAft>
              <a:buNone/>
            </a:pPr>
            <a:r>
              <a:rPr lang="en" sz="1400" dirty="0">
                <a:solidFill>
                  <a:schemeClr val="dk1"/>
                </a:solidFill>
              </a:rPr>
              <a:t>	Improves quality of life for all people, including those with</a:t>
            </a:r>
            <a:br>
              <a:rPr lang="en" sz="1400" dirty="0">
                <a:solidFill>
                  <a:schemeClr val="dk1"/>
                </a:solidFill>
              </a:rPr>
            </a:br>
            <a:r>
              <a:rPr lang="en" sz="1400" dirty="0">
                <a:solidFill>
                  <a:schemeClr val="dk1"/>
                </a:solidFill>
              </a:rPr>
              <a:t>		intellectual and developmental disabilities.</a:t>
            </a:r>
            <a:br>
              <a:rPr lang="en" sz="1400" dirty="0">
                <a:solidFill>
                  <a:schemeClr val="dk1"/>
                </a:solidFill>
              </a:rPr>
            </a:br>
            <a:r>
              <a:rPr lang="en" sz="1400" dirty="0">
                <a:solidFill>
                  <a:schemeClr val="dk1"/>
                </a:solidFill>
              </a:rPr>
              <a:t>		</a:t>
            </a:r>
            <a:r>
              <a:rPr lang="en" sz="1000" dirty="0">
                <a:solidFill>
                  <a:schemeClr val="dk1"/>
                </a:solidFill>
              </a:rPr>
              <a:t>(CQL, Spirituality, 2024; </a:t>
            </a:r>
            <a:r>
              <a:rPr lang="en" sz="1000" dirty="0" err="1">
                <a:solidFill>
                  <a:schemeClr val="dk1"/>
                </a:solidFill>
              </a:rPr>
              <a:t>Wedgworth</a:t>
            </a:r>
            <a:r>
              <a:rPr lang="en" sz="1000" dirty="0">
                <a:solidFill>
                  <a:schemeClr val="dk1"/>
                </a:solidFill>
              </a:rPr>
              <a:t> &amp; Cody, 2023)</a:t>
            </a:r>
            <a:endParaRPr sz="1400" dirty="0">
              <a:solidFill>
                <a:schemeClr val="dk1"/>
              </a:solidFill>
            </a:endParaRPr>
          </a:p>
          <a:p>
            <a:pPr marL="0" lvl="0" indent="0" algn="l" rtl="0">
              <a:spcBef>
                <a:spcPts val="1200"/>
              </a:spcBef>
              <a:spcAft>
                <a:spcPts val="0"/>
              </a:spcAft>
              <a:buNone/>
            </a:pPr>
            <a:r>
              <a:rPr lang="en" sz="1400" dirty="0">
                <a:solidFill>
                  <a:schemeClr val="dk1"/>
                </a:solidFill>
              </a:rPr>
              <a:t>Spirituality</a:t>
            </a:r>
            <a:endParaRPr sz="1400" dirty="0">
              <a:solidFill>
                <a:schemeClr val="dk1"/>
              </a:solidFill>
            </a:endParaRPr>
          </a:p>
          <a:p>
            <a:pPr marL="457200" lvl="0" indent="0" algn="l" rtl="0">
              <a:spcBef>
                <a:spcPts val="1200"/>
              </a:spcBef>
              <a:spcAft>
                <a:spcPts val="0"/>
              </a:spcAft>
              <a:buNone/>
            </a:pPr>
            <a:r>
              <a:rPr lang="en" sz="1400" dirty="0">
                <a:solidFill>
                  <a:schemeClr val="dk1"/>
                </a:solidFill>
              </a:rPr>
              <a:t>How people seek a sense of meaning, purpose, connection, </a:t>
            </a:r>
            <a:br>
              <a:rPr lang="en" sz="1400" dirty="0">
                <a:solidFill>
                  <a:schemeClr val="dk1"/>
                </a:solidFill>
              </a:rPr>
            </a:br>
            <a:r>
              <a:rPr lang="en" sz="1400" dirty="0">
                <a:solidFill>
                  <a:schemeClr val="dk1"/>
                </a:solidFill>
              </a:rPr>
              <a:t>	value or transcendence.</a:t>
            </a:r>
            <a:br>
              <a:rPr lang="en" sz="1400" dirty="0">
                <a:solidFill>
                  <a:schemeClr val="dk1"/>
                </a:solidFill>
              </a:rPr>
            </a:br>
            <a:r>
              <a:rPr lang="en" sz="1400" dirty="0">
                <a:solidFill>
                  <a:schemeClr val="dk1"/>
                </a:solidFill>
              </a:rPr>
              <a:t>	(</a:t>
            </a:r>
            <a:r>
              <a:rPr lang="en" sz="1000" dirty="0">
                <a:solidFill>
                  <a:schemeClr val="dk1"/>
                </a:solidFill>
              </a:rPr>
              <a:t>Harvard T. H. Chan. School of Public Health, 2022)</a:t>
            </a:r>
            <a:endParaRPr sz="1400" dirty="0">
              <a:solidFill>
                <a:schemeClr val="dk1"/>
              </a:solidFill>
            </a:endParaRPr>
          </a:p>
          <a:p>
            <a:pPr marL="0" lvl="0" indent="0" algn="l" rtl="0">
              <a:spcBef>
                <a:spcPts val="1200"/>
              </a:spcBef>
              <a:spcAft>
                <a:spcPts val="1200"/>
              </a:spcAft>
              <a:buNone/>
            </a:pPr>
            <a:endParaRPr sz="1000" dirty="0">
              <a:solidFill>
                <a:schemeClr val="dk1"/>
              </a:solidFill>
            </a:endParaRPr>
          </a:p>
        </p:txBody>
      </p:sp>
      <p:pic>
        <p:nvPicPr>
          <p:cNvPr id="69" name="Google Shape;69;p15" descr="Pink and green flowers and plants"/>
          <p:cNvPicPr preferRelativeResize="0"/>
          <p:nvPr/>
        </p:nvPicPr>
        <p:blipFill>
          <a:blip r:embed="rId3">
            <a:alphaModFix/>
          </a:blip>
          <a:stretch>
            <a:fillRect/>
          </a:stretch>
        </p:blipFill>
        <p:spPr>
          <a:xfrm>
            <a:off x="5872224" y="1162325"/>
            <a:ext cx="2488427" cy="331790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4253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Universal Design for Learning (UDL)</a:t>
            </a:r>
            <a:endParaRPr dirty="0"/>
          </a:p>
        </p:txBody>
      </p:sp>
      <p:sp>
        <p:nvSpPr>
          <p:cNvPr id="75" name="Google Shape;75;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1200"/>
              </a:spcBef>
              <a:spcAft>
                <a:spcPts val="0"/>
              </a:spcAft>
              <a:buNone/>
            </a:pPr>
            <a:endParaRPr>
              <a:solidFill>
                <a:schemeClr val="dk1"/>
              </a:solidFill>
            </a:endParaRPr>
          </a:p>
          <a:p>
            <a:pPr marL="457200" lvl="0" indent="-342900" algn="l" rtl="0">
              <a:spcBef>
                <a:spcPts val="1200"/>
              </a:spcBef>
              <a:spcAft>
                <a:spcPts val="0"/>
              </a:spcAft>
              <a:buClr>
                <a:schemeClr val="dk1"/>
              </a:buClr>
              <a:buSzPts val="1800"/>
              <a:buChar char="●"/>
            </a:pPr>
            <a:r>
              <a:rPr lang="en">
                <a:solidFill>
                  <a:schemeClr val="dk1"/>
                </a:solidFill>
              </a:rPr>
              <a:t>Multiple means of Engagement</a:t>
            </a:r>
            <a:br>
              <a:rPr lang="en">
                <a:solidFill>
                  <a:schemeClr val="dk1"/>
                </a:solidFill>
              </a:rPr>
            </a:b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Multiple means of Representation </a:t>
            </a:r>
            <a:br>
              <a:rPr lang="en">
                <a:solidFill>
                  <a:schemeClr val="dk1"/>
                </a:solidFill>
              </a:rPr>
            </a:b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Multiple means of Action and Expression</a:t>
            </a:r>
            <a:endParaRPr>
              <a:solidFill>
                <a:schemeClr val="dk1"/>
              </a:solidFill>
            </a:endParaRPr>
          </a:p>
          <a:p>
            <a:pPr marL="0" lvl="0" indent="0" algn="l" rtl="0">
              <a:spcBef>
                <a:spcPts val="1200"/>
              </a:spcBef>
              <a:spcAft>
                <a:spcPts val="0"/>
              </a:spcAft>
              <a:buNone/>
            </a:pPr>
            <a:r>
              <a:rPr lang="en">
                <a:solidFill>
                  <a:schemeClr val="dk1"/>
                </a:solidFill>
              </a:rPr>
              <a:t>          </a:t>
            </a:r>
            <a:endParaRPr>
              <a:solidFill>
                <a:schemeClr val="dk1"/>
              </a:solidFill>
            </a:endParaRPr>
          </a:p>
          <a:p>
            <a:pPr marL="0" lvl="0" indent="0" algn="l" rtl="0">
              <a:spcBef>
                <a:spcPts val="1200"/>
              </a:spcBef>
              <a:spcAft>
                <a:spcPts val="0"/>
              </a:spcAft>
              <a:buNone/>
            </a:pPr>
            <a:endParaRPr>
              <a:solidFill>
                <a:schemeClr val="dk1"/>
              </a:solidFill>
            </a:endParaRPr>
          </a:p>
          <a:p>
            <a:pPr marL="0" lvl="0" indent="457200" algn="l" rtl="0">
              <a:spcBef>
                <a:spcPts val="1200"/>
              </a:spcBef>
              <a:spcAft>
                <a:spcPts val="1200"/>
              </a:spcAft>
              <a:buNone/>
            </a:pPr>
            <a:r>
              <a:rPr lang="en" sz="11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https://udlguidelines.cast.org/</a:t>
            </a:r>
            <a:endParaRPr>
              <a:solidFill>
                <a:schemeClr val="dk1"/>
              </a:solidFill>
            </a:endParaRPr>
          </a:p>
        </p:txBody>
      </p:sp>
      <p:pic>
        <p:nvPicPr>
          <p:cNvPr id="76" name="Google Shape;76;p16" descr="Three overlapping circles representing the three components of universal design for learning (UDL): Engagement, Representation, and Action and Expression"/>
          <p:cNvPicPr preferRelativeResize="0"/>
          <p:nvPr/>
        </p:nvPicPr>
        <p:blipFill rotWithShape="1">
          <a:blip r:embed="rId4">
            <a:alphaModFix/>
          </a:blip>
          <a:srcRect l="7973" t="10149" r="9395" b="7471"/>
          <a:stretch/>
        </p:blipFill>
        <p:spPr>
          <a:xfrm>
            <a:off x="4644021" y="1152475"/>
            <a:ext cx="4123479" cy="34163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670025" y="445025"/>
            <a:ext cx="3429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000"/>
              <a:t>Spirituality </a:t>
            </a:r>
            <a:endParaRPr/>
          </a:p>
        </p:txBody>
      </p:sp>
      <p:pic>
        <p:nvPicPr>
          <p:cNvPr id="84" name="Google Shape;84;p17" descr="View of the blue sky viewed from ground looking upwards through the trees&#10;"/>
          <p:cNvPicPr preferRelativeResize="0"/>
          <p:nvPr/>
        </p:nvPicPr>
        <p:blipFill>
          <a:blip r:embed="rId3">
            <a:alphaModFix/>
          </a:blip>
          <a:stretch>
            <a:fillRect/>
          </a:stretch>
        </p:blipFill>
        <p:spPr>
          <a:xfrm>
            <a:off x="3503749" y="445025"/>
            <a:ext cx="3170649" cy="41238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720625" y="445025"/>
            <a:ext cx="3151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Repetitive Art </a:t>
            </a:r>
            <a:endParaRPr/>
          </a:p>
        </p:txBody>
      </p:sp>
      <p:sp>
        <p:nvSpPr>
          <p:cNvPr id="90" name="Google Shape;90;p18"/>
          <p:cNvSpPr txBox="1">
            <a:spLocks noGrp="1"/>
          </p:cNvSpPr>
          <p:nvPr>
            <p:ph type="body" idx="1"/>
          </p:nvPr>
        </p:nvSpPr>
        <p:spPr>
          <a:xfrm>
            <a:off x="620775" y="1813025"/>
            <a:ext cx="4148400" cy="27558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2400">
                <a:solidFill>
                  <a:schemeClr val="dk1"/>
                </a:solidFill>
              </a:rPr>
              <a:t>…as prayer and access to spirituality</a:t>
            </a:r>
            <a:endParaRPr sz="2400"/>
          </a:p>
        </p:txBody>
      </p:sp>
      <p:pic>
        <p:nvPicPr>
          <p:cNvPr id="91" name="Google Shape;91;p18" descr="Silver tray with rainbow colored clay with hand holding pencil making repetitive marks in the clay"/>
          <p:cNvPicPr preferRelativeResize="0"/>
          <p:nvPr/>
        </p:nvPicPr>
        <p:blipFill rotWithShape="1">
          <a:blip r:embed="rId3">
            <a:alphaModFix/>
          </a:blip>
          <a:srcRect t="19981" b="19540"/>
          <a:stretch/>
        </p:blipFill>
        <p:spPr>
          <a:xfrm>
            <a:off x="4970985" y="445025"/>
            <a:ext cx="3151761" cy="41238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888050" y="445025"/>
            <a:ext cx="3634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Happiness</a:t>
            </a:r>
            <a:endParaRPr/>
          </a:p>
        </p:txBody>
      </p:sp>
      <p:pic>
        <p:nvPicPr>
          <p:cNvPr id="97" name="Google Shape;97;p19" descr="Young man painting happy faces artwork"/>
          <p:cNvPicPr preferRelativeResize="0"/>
          <p:nvPr/>
        </p:nvPicPr>
        <p:blipFill>
          <a:blip r:embed="rId3">
            <a:alphaModFix/>
          </a:blip>
          <a:stretch>
            <a:fillRect/>
          </a:stretch>
        </p:blipFill>
        <p:spPr>
          <a:xfrm>
            <a:off x="888051" y="1152513"/>
            <a:ext cx="3416400" cy="3416364"/>
          </a:xfrm>
          <a:prstGeom prst="rect">
            <a:avLst/>
          </a:prstGeom>
          <a:noFill/>
          <a:ln>
            <a:noFill/>
          </a:ln>
        </p:spPr>
      </p:pic>
      <p:pic>
        <p:nvPicPr>
          <p:cNvPr id="98" name="Google Shape;98;p19" descr="5 different but very similar paintings of repetitive happy faces in purples and greens"/>
          <p:cNvPicPr preferRelativeResize="0"/>
          <p:nvPr/>
        </p:nvPicPr>
        <p:blipFill rotWithShape="1">
          <a:blip r:embed="rId4">
            <a:alphaModFix/>
          </a:blip>
          <a:srcRect l="16881" t="16881"/>
          <a:stretch/>
        </p:blipFill>
        <p:spPr>
          <a:xfrm>
            <a:off x="4304450" y="445025"/>
            <a:ext cx="4123850" cy="4123850"/>
          </a:xfrm>
          <a:prstGeom prst="rect">
            <a:avLst/>
          </a:prstGeom>
          <a:noFill/>
          <a:ln>
            <a:noFill/>
          </a:ln>
        </p:spPr>
      </p:pic>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1643</Words>
  <Application>Microsoft Macintosh PowerPoint</Application>
  <PresentationFormat>On-screen Show (16:9)</PresentationFormat>
  <Paragraphs>116</Paragraphs>
  <Slides>24</Slides>
  <Notes>24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Lato</vt:lpstr>
      <vt:lpstr>Tahoma</vt:lpstr>
      <vt:lpstr>Simple Dark</vt:lpstr>
      <vt:lpstr>office theme</vt:lpstr>
      <vt:lpstr>Welcome</vt:lpstr>
      <vt:lpstr>Housekeeping Notes</vt:lpstr>
      <vt:lpstr>Spirituality &amp; Healing Through Arts</vt:lpstr>
      <vt:lpstr>Today’s Speakers</vt:lpstr>
      <vt:lpstr>Community and Belonging to Access Spirituality </vt:lpstr>
      <vt:lpstr>Universal Design for Learning (UDL)</vt:lpstr>
      <vt:lpstr>Spirituality </vt:lpstr>
      <vt:lpstr>Repetitive Art </vt:lpstr>
      <vt:lpstr>Happiness</vt:lpstr>
      <vt:lpstr>Crafting My Story</vt:lpstr>
      <vt:lpstr>Painting, Connection, and Gifting </vt:lpstr>
      <vt:lpstr>“Casey”</vt:lpstr>
      <vt:lpstr>Project Together: A 10-week Expressive Art-Based Peer Bereavement Support Curriculum for Adults with IDD</vt:lpstr>
      <vt:lpstr>Project Together:  Private and Personal Process</vt:lpstr>
      <vt:lpstr>Jack’s Story</vt:lpstr>
      <vt:lpstr>Joey’s Story</vt:lpstr>
      <vt:lpstr>Supporters</vt:lpstr>
      <vt:lpstr>Conclusion</vt:lpstr>
      <vt:lpstr>Resources</vt:lpstr>
      <vt:lpstr>Caregiver Resources</vt:lpstr>
      <vt:lpstr>References</vt:lpstr>
      <vt:lpstr>References (continued)</vt:lpstr>
      <vt:lpstr>Upcoming Events</vt:lpstr>
      <vt:lpstr>In Case You Missed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cp:lastModifiedBy>Eric Ascher</cp:lastModifiedBy>
  <cp:revision>4</cp:revision>
  <dcterms:modified xsi:type="dcterms:W3CDTF">2024-05-08T17:35:56Z</dcterms:modified>
</cp:coreProperties>
</file>