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4"/>
  </p:notesMasterIdLst>
  <p:sldIdLst>
    <p:sldId id="256" r:id="rId5"/>
    <p:sldId id="273" r:id="rId6"/>
    <p:sldId id="274" r:id="rId7"/>
    <p:sldId id="278" r:id="rId8"/>
    <p:sldId id="279" r:id="rId9"/>
    <p:sldId id="276" r:id="rId10"/>
    <p:sldId id="277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E0"/>
    <a:srgbClr val="0070C0"/>
    <a:srgbClr val="BBBABF"/>
    <a:srgbClr val="F4BC3C"/>
    <a:srgbClr val="3E3E3E"/>
    <a:srgbClr val="F2A63C"/>
    <a:srgbClr val="E8992A"/>
    <a:srgbClr val="F5F5F5"/>
    <a:srgbClr val="EDEDED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BAD89B-05CC-919F-B8E6-99207E94891D}" v="32" dt="2023-10-11T18:03:27.039"/>
    <p1510:client id="{A6435117-7286-2047-B3A1-2A60194239A6}" v="1068" dt="2023-10-12T14:23:54.2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2"/>
    <p:restoredTop sz="86377"/>
  </p:normalViewPr>
  <p:slideViewPr>
    <p:cSldViewPr snapToGrid="0">
      <p:cViewPr varScale="1">
        <p:scale>
          <a:sx n="74" d="100"/>
          <a:sy n="74" d="100"/>
        </p:scale>
        <p:origin x="208" y="824"/>
      </p:cViewPr>
      <p:guideLst/>
    </p:cSldViewPr>
  </p:slideViewPr>
  <p:outlineViewPr>
    <p:cViewPr>
      <p:scale>
        <a:sx n="33" d="100"/>
        <a:sy n="33" d="100"/>
      </p:scale>
      <p:origin x="0" y="-740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06F1E-5465-EF41-B21D-69FAC5A594FC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A2109-1EEB-AE44-AC51-1F0D5DADB39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A2109-1EEB-AE44-AC51-1F0D5DADB39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A2109-1EEB-AE44-AC51-1F0D5DADB3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7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A2109-1EEB-AE44-AC51-1F0D5DADB3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60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A2109-1EEB-AE44-AC51-1F0D5DADB3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8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A2109-1EEB-AE44-AC51-1F0D5DADB3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59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A2109-1EEB-AE44-AC51-1F0D5DADB3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91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A2109-1EEB-AE44-AC51-1F0D5DADB3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35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A2109-1EEB-AE44-AC51-1F0D5DADB399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068" y="3113986"/>
            <a:ext cx="7207623" cy="674512"/>
          </a:xfrm>
        </p:spPr>
        <p:txBody>
          <a:bodyPr anchor="ctr">
            <a:normAutofit/>
          </a:bodyPr>
          <a:lstStyle>
            <a:lvl1pPr algn="ctr">
              <a:defRPr sz="3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068" y="3947534"/>
            <a:ext cx="7207624" cy="433659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-13247"/>
            <a:ext cx="12197255" cy="126125"/>
          </a:xfrm>
          <a:prstGeom prst="rect">
            <a:avLst/>
          </a:prstGeom>
          <a:solidFill>
            <a:srgbClr val="F2A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6" descr="RespectAbility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33062" y="827822"/>
            <a:ext cx="3702817" cy="1649175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cxnSpLocks/>
          </p:cNvCxnSpPr>
          <p:nvPr userDrawn="1"/>
        </p:nvCxnSpPr>
        <p:spPr>
          <a:xfrm>
            <a:off x="6031880" y="628846"/>
            <a:ext cx="0" cy="2140629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0" y="4735898"/>
            <a:ext cx="6031880" cy="2122102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05D1F50-8C18-BC56-05BE-D77445F51509}"/>
              </a:ext>
            </a:extLst>
          </p:cNvPr>
          <p:cNvGrpSpPr/>
          <p:nvPr userDrawn="1"/>
        </p:nvGrpSpPr>
        <p:grpSpPr>
          <a:xfrm>
            <a:off x="7443895" y="608141"/>
            <a:ext cx="3515043" cy="2047493"/>
            <a:chOff x="5536096" y="651998"/>
            <a:chExt cx="3515043" cy="204749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1A24737-5D46-0534-07D3-F6DB30144B2D}"/>
                </a:ext>
              </a:extLst>
            </p:cNvPr>
            <p:cNvSpPr/>
            <p:nvPr userDrawn="1"/>
          </p:nvSpPr>
          <p:spPr>
            <a:xfrm>
              <a:off x="5536097" y="651998"/>
              <a:ext cx="3515042" cy="11266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NDEAM</a:t>
              </a:r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1936B63-5BCD-BE54-B108-89E807FE8875}"/>
                </a:ext>
              </a:extLst>
            </p:cNvPr>
            <p:cNvSpPr/>
            <p:nvPr userDrawn="1"/>
          </p:nvSpPr>
          <p:spPr>
            <a:xfrm>
              <a:off x="5536096" y="1911289"/>
              <a:ext cx="3515041" cy="788202"/>
            </a:xfrm>
            <a:prstGeom prst="rect">
              <a:avLst/>
            </a:prstGeom>
            <a:noFill/>
            <a:ln w="6667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i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Summit</a:t>
              </a:r>
            </a:p>
          </p:txBody>
        </p:sp>
      </p:grpSp>
      <p:sp>
        <p:nvSpPr>
          <p:cNvPr id="13" name="Picture Placeholder 20">
            <a:extLst>
              <a:ext uri="{FF2B5EF4-FFF2-40B4-BE49-F238E27FC236}">
                <a16:creationId xmlns:a16="http://schemas.microsoft.com/office/drawing/2014/main" id="{95D0E228-2456-B13D-1722-20F24F007C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0122" y="4735898"/>
            <a:ext cx="6035997" cy="2122102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F196160-E13D-46EF-ABB9-2EC5347F161F}" type="datetimeFigureOut">
              <a:rPr lang="en-US" smtClean="0"/>
              <a:pPr/>
              <a:t>10/12/23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3247"/>
            <a:ext cx="12197255" cy="126125"/>
          </a:xfrm>
          <a:prstGeom prst="rect">
            <a:avLst/>
          </a:prstGeom>
          <a:solidFill>
            <a:srgbClr val="F2A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6" descr="RespectAbility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2580" y="4383499"/>
            <a:ext cx="3232506" cy="143970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109156" y="3136410"/>
            <a:ext cx="8071553" cy="3718770"/>
          </a:xfrm>
          <a:prstGeom prst="rect">
            <a:avLst/>
          </a:prstGeom>
          <a:solidFill>
            <a:srgbClr val="F5F5F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" name="Straight Arrow Connector 10"/>
          <p:cNvCxnSpPr>
            <a:cxnSpLocks/>
          </p:cNvCxnSpPr>
          <p:nvPr userDrawn="1"/>
        </p:nvCxnSpPr>
        <p:spPr>
          <a:xfrm flipH="1">
            <a:off x="4073755" y="3136410"/>
            <a:ext cx="20896" cy="3709061"/>
          </a:xfrm>
          <a:prstGeom prst="straightConnector1">
            <a:avLst/>
          </a:prstGeom>
          <a:ln w="12700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21200" y="3204591"/>
            <a:ext cx="6451885" cy="523219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E899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FOR MORE INFORMATION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21200" y="3866606"/>
            <a:ext cx="7294563" cy="258816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DD83F51-DC01-FFF4-8CDA-9F5F9DDFF4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12713"/>
            <a:ext cx="12180888" cy="3024187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yellow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3247"/>
            <a:ext cx="12197255" cy="126125"/>
          </a:xfrm>
          <a:prstGeom prst="rect">
            <a:avLst/>
          </a:prstGeom>
          <a:solidFill>
            <a:srgbClr val="F2A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espectAbility logo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47268" y="306686"/>
            <a:ext cx="662152" cy="29144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 userDrawn="1"/>
        </p:nvCxnSpPr>
        <p:spPr>
          <a:xfrm>
            <a:off x="-2384" y="758346"/>
            <a:ext cx="3202784" cy="14798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 userDrawn="1"/>
        </p:nvCxnSpPr>
        <p:spPr>
          <a:xfrm>
            <a:off x="8991602" y="773144"/>
            <a:ext cx="3198514" cy="0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00399" y="141432"/>
            <a:ext cx="5791204" cy="1325563"/>
          </a:xfrm>
        </p:spPr>
        <p:txBody>
          <a:bodyPr>
            <a:normAutofit/>
          </a:bodyPr>
          <a:lstStyle>
            <a:lvl1pPr algn="ctr">
              <a:defRPr sz="3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018381" y="1742359"/>
            <a:ext cx="10155237" cy="4229100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FA99EC8-92C0-2713-5CC8-9D0E0AD66B5A}"/>
              </a:ext>
            </a:extLst>
          </p:cNvPr>
          <p:cNvGrpSpPr/>
          <p:nvPr userDrawn="1"/>
        </p:nvGrpSpPr>
        <p:grpSpPr>
          <a:xfrm>
            <a:off x="258155" y="157867"/>
            <a:ext cx="799423" cy="465659"/>
            <a:chOff x="5536096" y="651997"/>
            <a:chExt cx="3515044" cy="204749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B68DC3D-960E-B48F-E360-119EA2F22E78}"/>
                </a:ext>
              </a:extLst>
            </p:cNvPr>
            <p:cNvSpPr/>
            <p:nvPr userDrawn="1"/>
          </p:nvSpPr>
          <p:spPr>
            <a:xfrm>
              <a:off x="5536096" y="651997"/>
              <a:ext cx="3515044" cy="11266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NDEAM</a:t>
              </a:r>
              <a:endParaRPr lang="en-US" sz="3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F7B0CB7-4639-6940-AB60-84F310425CEF}"/>
                </a:ext>
              </a:extLst>
            </p:cNvPr>
            <p:cNvSpPr/>
            <p:nvPr userDrawn="1"/>
          </p:nvSpPr>
          <p:spPr>
            <a:xfrm>
              <a:off x="5536096" y="1911289"/>
              <a:ext cx="3515044" cy="788202"/>
            </a:xfrm>
            <a:prstGeom prst="rect">
              <a:avLst/>
            </a:prstGeom>
            <a:noFill/>
            <a:ln w="317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i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Summit</a:t>
              </a: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/>
          <p:cNvSpPr/>
          <p:nvPr userDrawn="1"/>
        </p:nvSpPr>
        <p:spPr>
          <a:xfrm>
            <a:off x="635" y="1770380"/>
            <a:ext cx="12191365" cy="27501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6" descr="RespectAbility logo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93959" y="323069"/>
            <a:ext cx="1001395" cy="44069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 flipH="1" flipV="1">
            <a:off x="724535" y="-60325"/>
            <a:ext cx="8255" cy="6979920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83105" y="2482215"/>
            <a:ext cx="8225790" cy="1325880"/>
          </a:xfrm>
        </p:spPr>
        <p:txBody>
          <a:bodyPr>
            <a:normAutofit/>
          </a:bodyPr>
          <a:lstStyle>
            <a:lvl1pPr algn="ctr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Arrow Connector 3"/>
          <p:cNvCxnSpPr/>
          <p:nvPr userDrawn="1"/>
        </p:nvCxnSpPr>
        <p:spPr>
          <a:xfrm flipV="1">
            <a:off x="11463020" y="-60960"/>
            <a:ext cx="8255" cy="6979920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5BC958F7-017D-2A7E-634C-97D8FD898C90}"/>
              </a:ext>
            </a:extLst>
          </p:cNvPr>
          <p:cNvGrpSpPr/>
          <p:nvPr userDrawn="1"/>
        </p:nvGrpSpPr>
        <p:grpSpPr>
          <a:xfrm>
            <a:off x="10242649" y="273915"/>
            <a:ext cx="925326" cy="538997"/>
            <a:chOff x="5536096" y="651997"/>
            <a:chExt cx="3515044" cy="204749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070F96-1029-66B2-306C-387BC8A472BD}"/>
                </a:ext>
              </a:extLst>
            </p:cNvPr>
            <p:cNvSpPr/>
            <p:nvPr userDrawn="1"/>
          </p:nvSpPr>
          <p:spPr>
            <a:xfrm>
              <a:off x="5536096" y="651997"/>
              <a:ext cx="3515044" cy="11266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NDEAM</a:t>
              </a:r>
              <a:endParaRPr lang="en-US" sz="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7330D17-27C3-DF68-EB71-F06C6CDC5A34}"/>
                </a:ext>
              </a:extLst>
            </p:cNvPr>
            <p:cNvSpPr/>
            <p:nvPr userDrawn="1"/>
          </p:nvSpPr>
          <p:spPr>
            <a:xfrm>
              <a:off x="5536096" y="1911289"/>
              <a:ext cx="3515041" cy="788202"/>
            </a:xfrm>
            <a:prstGeom prst="rect">
              <a:avLst/>
            </a:prstGeom>
            <a:noFill/>
            <a:ln w="317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i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Summit</a:t>
              </a: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Photo and Text without visib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430216" y="2535508"/>
            <a:ext cx="9403433" cy="4229100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628"/>
            <a:ext cx="12197255" cy="80970"/>
          </a:xfrm>
          <a:prstGeom prst="rect">
            <a:avLst/>
          </a:prstGeom>
          <a:solidFill>
            <a:srgbClr val="F2A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6" descr="Logo&#10;&#10;Description automatically generated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45485" y="6359016"/>
            <a:ext cx="662152" cy="29144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84138"/>
            <a:ext cx="12192000" cy="2237432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D746A50-169A-6CCA-871D-752D1123EAB8}"/>
              </a:ext>
            </a:extLst>
          </p:cNvPr>
          <p:cNvGrpSpPr/>
          <p:nvPr userDrawn="1"/>
        </p:nvGrpSpPr>
        <p:grpSpPr>
          <a:xfrm>
            <a:off x="284363" y="6111459"/>
            <a:ext cx="925326" cy="538997"/>
            <a:chOff x="5536096" y="651997"/>
            <a:chExt cx="3515044" cy="204749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14A7B73-0985-394C-BA72-7754CA207D1E}"/>
                </a:ext>
              </a:extLst>
            </p:cNvPr>
            <p:cNvSpPr/>
            <p:nvPr userDrawn="1"/>
          </p:nvSpPr>
          <p:spPr>
            <a:xfrm>
              <a:off x="5536096" y="651997"/>
              <a:ext cx="3515044" cy="11266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NDEAM</a:t>
              </a:r>
              <a:endParaRPr lang="en-US" sz="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71F6E8F-5755-0DBC-C4EC-75FB2DC399CB}"/>
                </a:ext>
              </a:extLst>
            </p:cNvPr>
            <p:cNvSpPr/>
            <p:nvPr userDrawn="1"/>
          </p:nvSpPr>
          <p:spPr>
            <a:xfrm>
              <a:off x="5536096" y="1911289"/>
              <a:ext cx="3515044" cy="788202"/>
            </a:xfrm>
            <a:prstGeom prst="rect">
              <a:avLst/>
            </a:prstGeom>
            <a:noFill/>
            <a:ln w="317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i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Summit</a:t>
              </a: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838201" y="1910302"/>
            <a:ext cx="4791634" cy="4229100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628"/>
            <a:ext cx="12197255" cy="80970"/>
          </a:xfrm>
          <a:prstGeom prst="rect">
            <a:avLst/>
          </a:prstGeom>
          <a:solidFill>
            <a:srgbClr val="F2A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6" descr="Logo&#10;&#10;Description automatically generated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45485" y="6359016"/>
            <a:ext cx="662152" cy="291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562165" y="1910302"/>
            <a:ext cx="4791634" cy="4229100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A24678C-1F3B-B02A-CCF8-FDD6140D525A}"/>
              </a:ext>
            </a:extLst>
          </p:cNvPr>
          <p:cNvGrpSpPr/>
          <p:nvPr userDrawn="1"/>
        </p:nvGrpSpPr>
        <p:grpSpPr>
          <a:xfrm>
            <a:off x="284363" y="6111459"/>
            <a:ext cx="925326" cy="538997"/>
            <a:chOff x="5536096" y="651997"/>
            <a:chExt cx="3515044" cy="204749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7896B40-7F61-D3F3-4650-867E86CA7036}"/>
                </a:ext>
              </a:extLst>
            </p:cNvPr>
            <p:cNvSpPr/>
            <p:nvPr userDrawn="1"/>
          </p:nvSpPr>
          <p:spPr>
            <a:xfrm>
              <a:off x="5536096" y="651997"/>
              <a:ext cx="3515044" cy="11266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NDEAM</a:t>
              </a:r>
              <a:endParaRPr lang="en-US" sz="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261BF5B-9FDE-9519-94A0-FE2E1E19CD50}"/>
                </a:ext>
              </a:extLst>
            </p:cNvPr>
            <p:cNvSpPr/>
            <p:nvPr userDrawn="1"/>
          </p:nvSpPr>
          <p:spPr>
            <a:xfrm>
              <a:off x="5536096" y="1911289"/>
              <a:ext cx="3515044" cy="788202"/>
            </a:xfrm>
            <a:prstGeom prst="rect">
              <a:avLst/>
            </a:prstGeom>
            <a:noFill/>
            <a:ln w="317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i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Summit</a:t>
              </a: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photo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12064" y="1051560"/>
            <a:ext cx="6400800" cy="1371600"/>
          </a:xfrm>
        </p:spPr>
        <p:txBody>
          <a:bodyPr>
            <a:normAutofit/>
          </a:bodyPr>
          <a:lstStyle>
            <a:lvl1pPr>
              <a:defRPr sz="3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12763" y="2581275"/>
            <a:ext cx="6400800" cy="35321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1277600" y="-2822"/>
            <a:ext cx="914400" cy="68523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691438" y="393700"/>
            <a:ext cx="4042412" cy="6074832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pic>
        <p:nvPicPr>
          <p:cNvPr id="10" name="Picture 6" descr="Logo&#10;&#10;Description automatically generated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4952" y="6375949"/>
            <a:ext cx="662152" cy="29144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7D9CFDD-2E80-B087-0811-2C08CC0BD839}"/>
              </a:ext>
            </a:extLst>
          </p:cNvPr>
          <p:cNvGrpSpPr/>
          <p:nvPr userDrawn="1"/>
        </p:nvGrpSpPr>
        <p:grpSpPr>
          <a:xfrm>
            <a:off x="258155" y="157867"/>
            <a:ext cx="799423" cy="465659"/>
            <a:chOff x="5536096" y="651997"/>
            <a:chExt cx="3515044" cy="204749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D268FA2-7675-22C7-F99E-BF130228A284}"/>
                </a:ext>
              </a:extLst>
            </p:cNvPr>
            <p:cNvSpPr/>
            <p:nvPr userDrawn="1"/>
          </p:nvSpPr>
          <p:spPr>
            <a:xfrm>
              <a:off x="5536096" y="651997"/>
              <a:ext cx="3515044" cy="11266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NDEAM</a:t>
              </a:r>
              <a:endParaRPr lang="en-US" sz="3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F48245A-9A8B-CE40-36BF-9EB0870340C1}"/>
                </a:ext>
              </a:extLst>
            </p:cNvPr>
            <p:cNvSpPr/>
            <p:nvPr userDrawn="1"/>
          </p:nvSpPr>
          <p:spPr>
            <a:xfrm>
              <a:off x="5536096" y="1911289"/>
              <a:ext cx="3515044" cy="788202"/>
            </a:xfrm>
            <a:prstGeom prst="rect">
              <a:avLst/>
            </a:prstGeom>
            <a:noFill/>
            <a:ln w="317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i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Summit</a:t>
              </a: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espectAbility logo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47268" y="306686"/>
            <a:ext cx="662152" cy="29144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 userDrawn="1"/>
        </p:nvCxnSpPr>
        <p:spPr>
          <a:xfrm>
            <a:off x="-2384" y="758346"/>
            <a:ext cx="3202784" cy="14798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 userDrawn="1"/>
        </p:nvCxnSpPr>
        <p:spPr>
          <a:xfrm>
            <a:off x="8991602" y="773144"/>
            <a:ext cx="3198514" cy="0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00399" y="141432"/>
            <a:ext cx="5791204" cy="1325563"/>
          </a:xfrm>
        </p:spPr>
        <p:txBody>
          <a:bodyPr>
            <a:normAutofit/>
          </a:bodyPr>
          <a:lstStyle>
            <a:lvl1pPr algn="ctr">
              <a:defRPr sz="3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677027" y="1742359"/>
            <a:ext cx="5232393" cy="4658442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5"/>
          </p:nvPr>
        </p:nvSpPr>
        <p:spPr>
          <a:xfrm>
            <a:off x="282581" y="1742359"/>
            <a:ext cx="5232393" cy="4658442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054AA7-DC25-10BB-F175-B1C0C9FE17BF}"/>
              </a:ext>
            </a:extLst>
          </p:cNvPr>
          <p:cNvGrpSpPr/>
          <p:nvPr userDrawn="1"/>
        </p:nvGrpSpPr>
        <p:grpSpPr>
          <a:xfrm>
            <a:off x="258155" y="157867"/>
            <a:ext cx="799423" cy="465659"/>
            <a:chOff x="5536096" y="651997"/>
            <a:chExt cx="3515044" cy="204749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7F9859F-0761-13FE-89E7-592F578E2BFA}"/>
                </a:ext>
              </a:extLst>
            </p:cNvPr>
            <p:cNvSpPr/>
            <p:nvPr userDrawn="1"/>
          </p:nvSpPr>
          <p:spPr>
            <a:xfrm>
              <a:off x="5536096" y="651997"/>
              <a:ext cx="3515044" cy="11266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NDEAM</a:t>
              </a:r>
              <a:endParaRPr lang="en-US" sz="3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61CD4E8-076C-DBA2-0B10-06CEA784F371}"/>
                </a:ext>
              </a:extLst>
            </p:cNvPr>
            <p:cNvSpPr/>
            <p:nvPr userDrawn="1"/>
          </p:nvSpPr>
          <p:spPr>
            <a:xfrm>
              <a:off x="5536096" y="1911289"/>
              <a:ext cx="3515044" cy="788202"/>
            </a:xfrm>
            <a:prstGeom prst="rect">
              <a:avLst/>
            </a:prstGeom>
            <a:noFill/>
            <a:ln w="317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i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Summit</a:t>
              </a: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46CE7D5-CF57-46EF-B807-FDD0502418D4}" type="datetimeFigureOut">
              <a:rPr lang="en-US" smtClean="0"/>
              <a:pPr/>
              <a:t>10/12/23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6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70402020209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1E972E-E936-BA50-7BF3-5CAEA5B3BD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7550" y="4105504"/>
            <a:ext cx="8557189" cy="674512"/>
          </a:xfrm>
        </p:spPr>
        <p:txBody>
          <a:bodyPr>
            <a:noAutofit/>
          </a:bodyPr>
          <a:lstStyle/>
          <a:p>
            <a:r>
              <a:rPr lang="en-US" sz="4400" dirty="0">
                <a:latin typeface="Tahoma"/>
                <a:ea typeface="Tahoma"/>
                <a:cs typeface="Tahoma"/>
              </a:rPr>
              <a:t>Workshop: How to Stand Out in a Competitive Environment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AECD6-302A-D4B0-B2F7-EBF22AD7C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/>
                <a:ea typeface="Tahoma"/>
                <a:cs typeface="Tahoma"/>
              </a:rPr>
              <a:t>Portfolios are for all Professions (continued)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1DA69-A1C6-FC2A-DD45-B21CCFF039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0153" y="1337245"/>
            <a:ext cx="10155237" cy="339958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Tahoma"/>
                <a:ea typeface="Tahoma"/>
                <a:cs typeface="Tahoma"/>
              </a:rPr>
              <a:t>You always want to include a link to your portfolio on your resume and cover letter. </a:t>
            </a:r>
          </a:p>
          <a:p>
            <a:pPr lvl="1"/>
            <a:r>
              <a:rPr lang="en-US" dirty="0">
                <a:latin typeface="Tahoma"/>
                <a:ea typeface="Tahoma"/>
                <a:cs typeface="Tahoma"/>
              </a:rPr>
              <a:t>Make sure you use explicit language to draw attention to it. </a:t>
            </a:r>
          </a:p>
          <a:p>
            <a:pPr lvl="2"/>
            <a:r>
              <a:rPr lang="en-US" dirty="0">
                <a:latin typeface="Tahoma"/>
                <a:ea typeface="Tahoma"/>
                <a:cs typeface="Tahoma"/>
              </a:rPr>
              <a:t>Example: To see sample of my work view my </a:t>
            </a:r>
            <a:r>
              <a:rPr lang="en-US" u="sng" dirty="0">
                <a:solidFill>
                  <a:srgbClr val="0070E0"/>
                </a:solidFill>
                <a:latin typeface="Tahoma"/>
                <a:ea typeface="Tahoma"/>
                <a:cs typeface="Tahoma"/>
              </a:rPr>
              <a:t>online portfolio</a:t>
            </a:r>
            <a:r>
              <a:rPr lang="en-US" dirty="0">
                <a:latin typeface="Tahoma"/>
                <a:ea typeface="Tahoma"/>
                <a:cs typeface="Tahoma"/>
              </a:rPr>
              <a:t>. </a:t>
            </a:r>
          </a:p>
          <a:p>
            <a:r>
              <a:rPr lang="en-US" dirty="0">
                <a:latin typeface="Tahoma"/>
                <a:ea typeface="Tahoma"/>
                <a:cs typeface="Tahoma"/>
              </a:rPr>
              <a:t>Always download a PDF version of your portfolio that you can send in an email if necessary. </a:t>
            </a:r>
          </a:p>
          <a:p>
            <a:r>
              <a:rPr lang="en-US" dirty="0">
                <a:latin typeface="Tahoma"/>
                <a:ea typeface="Tahoma"/>
                <a:cs typeface="Tahoma"/>
              </a:rPr>
              <a:t>Choose pieces that really speak to your expertise. </a:t>
            </a:r>
          </a:p>
          <a:p>
            <a:r>
              <a:rPr lang="en-US" dirty="0">
                <a:latin typeface="Tahoma"/>
                <a:ea typeface="Tahoma"/>
                <a:cs typeface="Tahoma"/>
              </a:rPr>
              <a:t>Ask someone else to review it for a second opinion.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AA7D3A-7791-9016-21FE-4365DECB0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5085521"/>
            <a:ext cx="12199370" cy="1773561"/>
          </a:xfrm>
          <a:prstGeom prst="rect">
            <a:avLst/>
          </a:prstGeom>
          <a:solidFill>
            <a:srgbClr val="F4BC3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338BF5-18CC-CC6C-66DF-904D0F3FC184}"/>
              </a:ext>
            </a:extLst>
          </p:cNvPr>
          <p:cNvSpPr txBox="1"/>
          <p:nvPr/>
        </p:nvSpPr>
        <p:spPr>
          <a:xfrm>
            <a:off x="333025" y="5376389"/>
            <a:ext cx="11599113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600" b="1">
                <a:latin typeface="Tahoma"/>
                <a:ea typeface="Tahoma"/>
                <a:cs typeface="Tahoma"/>
              </a:rPr>
              <a:t>Tip:</a:t>
            </a:r>
            <a:r>
              <a:rPr lang="en-US" sz="2600">
                <a:latin typeface="Tahoma"/>
                <a:ea typeface="Tahoma"/>
                <a:cs typeface="Tahoma"/>
              </a:rPr>
              <a:t> Canva is also a great space to start your online portfolio for free. You can easily drag or drop your info in the spaces and customize.  </a:t>
            </a:r>
          </a:p>
        </p:txBody>
      </p:sp>
    </p:spTree>
    <p:extLst>
      <p:ext uri="{BB962C8B-B14F-4D97-AF65-F5344CB8AC3E}">
        <p14:creationId xmlns:p14="http://schemas.microsoft.com/office/powerpoint/2010/main" val="4145337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hidden="1">
            <a:extLst>
              <a:ext uri="{FF2B5EF4-FFF2-40B4-BE49-F238E27FC236}">
                <a16:creationId xmlns:a16="http://schemas.microsoft.com/office/drawing/2014/main" id="{8C19FAEB-FD72-B587-0332-BB14266799A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Portfolio</a:t>
            </a:r>
            <a:r>
              <a:rPr lang="en-US" baseline="0" dirty="0"/>
              <a:t> </a:t>
            </a:r>
            <a:r>
              <a:rPr lang="en-US" dirty="0"/>
              <a:t>Examples</a:t>
            </a:r>
          </a:p>
        </p:txBody>
      </p:sp>
      <p:grpSp>
        <p:nvGrpSpPr>
          <p:cNvPr id="7" name="Group 6" descr="Screenshots of a portfolio online with photos of the person, their short biography, skills and interests, experience, and projects the person worked on">
            <a:extLst>
              <a:ext uri="{FF2B5EF4-FFF2-40B4-BE49-F238E27FC236}">
                <a16:creationId xmlns:a16="http://schemas.microsoft.com/office/drawing/2014/main" id="{3DFE3CE0-2292-1112-E9C4-D2F73539ADD6}"/>
              </a:ext>
            </a:extLst>
          </p:cNvPr>
          <p:cNvGrpSpPr/>
          <p:nvPr/>
        </p:nvGrpSpPr>
        <p:grpSpPr>
          <a:xfrm>
            <a:off x="272716" y="396554"/>
            <a:ext cx="11370844" cy="6355080"/>
            <a:chOff x="272716" y="396554"/>
            <a:chExt cx="11370844" cy="635408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CD0D628-C67D-B30A-64A1-040BCFED7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2716" y="396554"/>
              <a:ext cx="5595686" cy="3102115"/>
            </a:xfrm>
            <a:prstGeom prst="rect">
              <a:avLst/>
            </a:prstGeom>
          </p:spPr>
        </p:pic>
        <p:pic>
          <p:nvPicPr>
            <p:cNvPr id="3" name="Picture 2" descr="A person with his hands together&#10;&#10;Description automatically generated">
              <a:extLst>
                <a:ext uri="{FF2B5EF4-FFF2-40B4-BE49-F238E27FC236}">
                  <a16:creationId xmlns:a16="http://schemas.microsoft.com/office/drawing/2014/main" id="{F4429568-0893-ECDE-460B-EC392832D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47874" y="398289"/>
              <a:ext cx="5595686" cy="3138748"/>
            </a:xfrm>
            <a:prstGeom prst="rect">
              <a:avLst/>
            </a:prstGeom>
          </p:spPr>
        </p:pic>
        <p:pic>
          <p:nvPicPr>
            <p:cNvPr id="4" name="Picture 3" descr="A screenshot of a website&#10;&#10;Description automatically generated">
              <a:extLst>
                <a:ext uri="{FF2B5EF4-FFF2-40B4-BE49-F238E27FC236}">
                  <a16:creationId xmlns:a16="http://schemas.microsoft.com/office/drawing/2014/main" id="{ECD48AD8-4837-7461-7CB1-80C76B231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2716" y="3634704"/>
              <a:ext cx="5590673" cy="3107829"/>
            </a:xfrm>
            <a:prstGeom prst="rect">
              <a:avLst/>
            </a:prstGeom>
          </p:spPr>
        </p:pic>
        <p:pic>
          <p:nvPicPr>
            <p:cNvPr id="5" name="Picture 4" descr="A screenshot of a website&#10;&#10;Description automatically generated">
              <a:extLst>
                <a:ext uri="{FF2B5EF4-FFF2-40B4-BE49-F238E27FC236}">
                  <a16:creationId xmlns:a16="http://schemas.microsoft.com/office/drawing/2014/main" id="{CD12F232-89F8-64DC-2739-111380DE6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47874" y="3646649"/>
              <a:ext cx="5560594" cy="31039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3334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AECD6-302A-D4B0-B2F7-EBF22AD7C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ahoma"/>
                <a:ea typeface="Tahoma"/>
                <a:cs typeface="Tahoma"/>
              </a:rPr>
              <a:t>Portfolios are for all Professions (part 3)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1DA69-A1C6-FC2A-DD45-B21CCFF039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8014" y="1274548"/>
            <a:ext cx="11505618" cy="44008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ahoma"/>
                <a:ea typeface="Tahoma"/>
                <a:cs typeface="Tahoma"/>
              </a:rPr>
              <a:t>Make sure you include explanations for your </a:t>
            </a:r>
            <a:r>
              <a:rPr lang="en-US" err="1">
                <a:latin typeface="Tahoma"/>
                <a:ea typeface="Tahoma"/>
                <a:cs typeface="Tahoma"/>
              </a:rPr>
              <a:t>wor</a:t>
            </a:r>
            <a:r>
              <a:rPr lang="en-US">
                <a:latin typeface="Tahoma"/>
                <a:ea typeface="Tahoma"/>
                <a:cs typeface="Tahoma"/>
              </a:rPr>
              <a:t>​k</a:t>
            </a:r>
            <a:endParaRPr lang="en-US"/>
          </a:p>
          <a:p>
            <a:r>
              <a:rPr lang="en-US">
                <a:latin typeface="Tahoma"/>
                <a:ea typeface="Tahoma"/>
                <a:cs typeface="Tahoma"/>
              </a:rPr>
              <a:t>Include</a:t>
            </a:r>
          </a:p>
          <a:p>
            <a:pPr lvl="1"/>
            <a:r>
              <a:rPr lang="en-US">
                <a:latin typeface="Tahoma"/>
                <a:ea typeface="Tahoma"/>
                <a:cs typeface="Tahoma"/>
              </a:rPr>
              <a:t>Navigation – Home page, About, My Work (</a:t>
            </a:r>
            <a:r>
              <a:rPr lang="en-US" i="1">
                <a:latin typeface="Tahoma"/>
                <a:ea typeface="Tahoma"/>
                <a:cs typeface="Tahoma"/>
              </a:rPr>
              <a:t>whatever is appropriate in your field</a:t>
            </a:r>
            <a:r>
              <a:rPr lang="en-US">
                <a:latin typeface="Tahoma"/>
                <a:ea typeface="Tahoma"/>
                <a:cs typeface="Tahoma"/>
              </a:rPr>
              <a:t>) </a:t>
            </a:r>
          </a:p>
          <a:p>
            <a:pPr lvl="1"/>
            <a:r>
              <a:rPr lang="en-US">
                <a:latin typeface="Tahoma"/>
                <a:ea typeface="Tahoma"/>
                <a:cs typeface="Tahoma"/>
              </a:rPr>
              <a:t>A link to your resume as a pdf or word doc</a:t>
            </a:r>
            <a:endParaRPr lang="en-US"/>
          </a:p>
          <a:p>
            <a:pPr lvl="1"/>
            <a:r>
              <a:rPr lang="en-US">
                <a:latin typeface="Tahoma"/>
                <a:ea typeface="Tahoma"/>
                <a:cs typeface="Tahoma"/>
              </a:rPr>
              <a:t>Contact information </a:t>
            </a:r>
          </a:p>
          <a:p>
            <a:r>
              <a:rPr lang="en-US">
                <a:latin typeface="Tahoma"/>
                <a:ea typeface="Tahoma"/>
                <a:cs typeface="Tahoma"/>
              </a:rPr>
              <a:t>This is about you but not about you. One image of yourself only </a:t>
            </a:r>
            <a:r>
              <a:rPr lang="en-US" i="1">
                <a:latin typeface="Tahoma"/>
                <a:ea typeface="Tahoma"/>
                <a:cs typeface="Tahoma"/>
              </a:rPr>
              <a:t>(unless model or photographer)</a:t>
            </a:r>
          </a:p>
          <a:p>
            <a:r>
              <a:rPr lang="en-US">
                <a:latin typeface="Tahoma"/>
                <a:ea typeface="Tahoma"/>
                <a:cs typeface="Tahoma"/>
              </a:rPr>
              <a:t>Don't overshare personal information. Small quirky things like your pet is okay but really stick to your professional experience.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AA7D3A-7791-9016-21FE-4365DECB0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5777337"/>
            <a:ext cx="12199370" cy="1081745"/>
          </a:xfrm>
          <a:prstGeom prst="rect">
            <a:avLst/>
          </a:prstGeom>
          <a:solidFill>
            <a:srgbClr val="F4BC3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338BF5-18CC-CC6C-66DF-904D0F3FC184}"/>
              </a:ext>
            </a:extLst>
          </p:cNvPr>
          <p:cNvSpPr txBox="1"/>
          <p:nvPr/>
        </p:nvSpPr>
        <p:spPr>
          <a:xfrm>
            <a:off x="247801" y="5869202"/>
            <a:ext cx="11599113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600" b="1">
                <a:latin typeface="Tahoma"/>
                <a:ea typeface="Tahoma"/>
                <a:cs typeface="Tahoma"/>
              </a:rPr>
              <a:t>Tip:</a:t>
            </a:r>
            <a:r>
              <a:rPr lang="en-US" sz="2600">
                <a:latin typeface="Tahoma"/>
                <a:ea typeface="Tahoma"/>
                <a:cs typeface="Tahoma"/>
              </a:rPr>
              <a:t> If you use an online form, make sure you check it regularly to see if someone reached out to you.  </a:t>
            </a:r>
          </a:p>
        </p:txBody>
      </p:sp>
    </p:spTree>
    <p:extLst>
      <p:ext uri="{BB962C8B-B14F-4D97-AF65-F5344CB8AC3E}">
        <p14:creationId xmlns:p14="http://schemas.microsoft.com/office/powerpoint/2010/main" val="2079773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C3896-C532-8A4E-D700-55790AC8F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/>
                <a:ea typeface="Tahoma"/>
                <a:cs typeface="Tahoma"/>
              </a:rPr>
              <a:t>Formatting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80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4F14AE-9BA2-004C-49C9-C6495C5B6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/>
                <a:ea typeface="Tahoma"/>
                <a:cs typeface="Tahoma"/>
              </a:rPr>
              <a:t>Use Universal Formats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3AA7BF-6A0B-CBC4-CFB3-DB0028EC05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8381" y="1742359"/>
            <a:ext cx="10155237" cy="27726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ahoma"/>
                <a:ea typeface="Tahoma"/>
                <a:cs typeface="Tahoma"/>
              </a:rPr>
              <a:t>Make accessing your resume, cover letter, or portfolio as easy for the hiring manager to open. </a:t>
            </a:r>
            <a:endParaRPr lang="en-US"/>
          </a:p>
          <a:p>
            <a:r>
              <a:rPr lang="en-US">
                <a:latin typeface="Tahoma"/>
                <a:ea typeface="Tahoma"/>
                <a:cs typeface="Tahoma"/>
              </a:rPr>
              <a:t>Make your resume available in a word doc and a pdf. </a:t>
            </a:r>
            <a:endParaRPr lang="en-US"/>
          </a:p>
          <a:p>
            <a:r>
              <a:rPr lang="en-US">
                <a:latin typeface="Tahoma"/>
                <a:ea typeface="Tahoma"/>
                <a:cs typeface="Tahoma"/>
              </a:rPr>
              <a:t>Avoid formats like publisher or Adobe Creative Suite files like .ai , .</a:t>
            </a:r>
            <a:r>
              <a:rPr lang="en-US" err="1">
                <a:latin typeface="Tahoma"/>
                <a:ea typeface="Tahoma"/>
                <a:cs typeface="Tahoma"/>
              </a:rPr>
              <a:t>psd</a:t>
            </a:r>
            <a:r>
              <a:rPr lang="en-US">
                <a:latin typeface="Tahoma"/>
                <a:ea typeface="Tahoma"/>
                <a:cs typeface="Tahoma"/>
              </a:rPr>
              <a:t>, .</a:t>
            </a:r>
            <a:r>
              <a:rPr lang="en-US" err="1">
                <a:latin typeface="Tahoma"/>
                <a:ea typeface="Tahoma"/>
                <a:cs typeface="Tahoma"/>
              </a:rPr>
              <a:t>indd</a:t>
            </a:r>
            <a:r>
              <a:rPr lang="en-US">
                <a:latin typeface="Tahoma"/>
                <a:ea typeface="Tahoma"/>
                <a:cs typeface="Tahoma"/>
              </a:rPr>
              <a:t> </a:t>
            </a:r>
            <a:endParaRPr lang="en-US"/>
          </a:p>
        </p:txBody>
      </p:sp>
      <p:pic>
        <p:nvPicPr>
          <p:cNvPr id="6" name="Picture 5" descr="Word Icon">
            <a:extLst>
              <a:ext uri="{FF2B5EF4-FFF2-40B4-BE49-F238E27FC236}">
                <a16:creationId xmlns:a16="http://schemas.microsoft.com/office/drawing/2014/main" id="{D55EEF12-4E8F-940B-A8B9-24B072834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996" y="4019743"/>
            <a:ext cx="2743200" cy="2551350"/>
          </a:xfrm>
          <a:prstGeom prst="rect">
            <a:avLst/>
          </a:prstGeom>
        </p:spPr>
      </p:pic>
      <p:pic>
        <p:nvPicPr>
          <p:cNvPr id="5" name="Picture 4" descr="PDF icon">
            <a:extLst>
              <a:ext uri="{FF2B5EF4-FFF2-40B4-BE49-F238E27FC236}">
                <a16:creationId xmlns:a16="http://schemas.microsoft.com/office/drawing/2014/main" id="{11A2F738-0260-CAED-3269-1BDCDF9D1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223" y="3992612"/>
            <a:ext cx="2106593" cy="258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74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B3B66-B5F0-98D2-E541-1F30D7F01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/>
                <a:ea typeface="Tahoma"/>
                <a:cs typeface="Tahoma"/>
              </a:rPr>
              <a:t>Do's and Don'ts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21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4FD92-4B9C-1C89-DB56-A6E098673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Do's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0B408-5332-FBDF-FBDB-4FCD264A61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3558" y="1269727"/>
            <a:ext cx="10155237" cy="54347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ahoma"/>
                <a:ea typeface="Tahoma"/>
                <a:cs typeface="Tahoma"/>
              </a:rPr>
              <a:t>Practice what you are going to say before the interview. </a:t>
            </a:r>
            <a:endParaRPr lang="en-US"/>
          </a:p>
          <a:p>
            <a:r>
              <a:rPr lang="en-US">
                <a:latin typeface="Tahoma"/>
                <a:ea typeface="Tahoma"/>
                <a:cs typeface="Tahoma"/>
              </a:rPr>
              <a:t>Bring physical copies of your resume and a physical portfolio</a:t>
            </a:r>
            <a:endParaRPr lang="en-US"/>
          </a:p>
          <a:p>
            <a:pPr lvl="1"/>
            <a:r>
              <a:rPr lang="en-US">
                <a:latin typeface="Tahoma"/>
                <a:ea typeface="Tahoma"/>
                <a:cs typeface="Tahoma"/>
              </a:rPr>
              <a:t>Alternative to a printed portfolio: Bring a laptop or </a:t>
            </a:r>
            <a:r>
              <a:rPr lang="en-US" err="1">
                <a:latin typeface="Tahoma"/>
                <a:ea typeface="Tahoma"/>
                <a:cs typeface="Tahoma"/>
              </a:rPr>
              <a:t>ipad</a:t>
            </a:r>
            <a:r>
              <a:rPr lang="en-US">
                <a:latin typeface="Tahoma"/>
                <a:ea typeface="Tahoma"/>
                <a:cs typeface="Tahoma"/>
              </a:rPr>
              <a:t> with your portfolio already open</a:t>
            </a:r>
            <a:endParaRPr lang="en-US"/>
          </a:p>
          <a:p>
            <a:r>
              <a:rPr lang="en-US">
                <a:latin typeface="Tahoma"/>
                <a:ea typeface="Tahoma"/>
                <a:cs typeface="Tahoma"/>
              </a:rPr>
              <a:t>If you have accessibility needs reach out to the hiring manager prior to </a:t>
            </a:r>
            <a:r>
              <a:rPr lang="en-US" err="1">
                <a:latin typeface="Tahoma"/>
                <a:ea typeface="Tahoma"/>
                <a:cs typeface="Tahoma"/>
              </a:rPr>
              <a:t>interiew</a:t>
            </a:r>
            <a:r>
              <a:rPr lang="en-US">
                <a:latin typeface="Tahoma"/>
                <a:ea typeface="Tahoma"/>
                <a:cs typeface="Tahoma"/>
              </a:rPr>
              <a:t> to make them aware. </a:t>
            </a:r>
          </a:p>
          <a:p>
            <a:r>
              <a:rPr lang="en-US">
                <a:latin typeface="Tahoma"/>
                <a:ea typeface="Tahoma"/>
                <a:cs typeface="Tahoma"/>
              </a:rPr>
              <a:t>Make sure your </a:t>
            </a:r>
            <a:r>
              <a:rPr lang="en-US" err="1">
                <a:latin typeface="Tahoma"/>
                <a:ea typeface="Tahoma"/>
                <a:cs typeface="Tahoma"/>
              </a:rPr>
              <a:t>Linkedin</a:t>
            </a:r>
            <a:r>
              <a:rPr lang="en-US">
                <a:latin typeface="Tahoma"/>
                <a:ea typeface="Tahoma"/>
                <a:cs typeface="Tahoma"/>
              </a:rPr>
              <a:t> is the most up to date. </a:t>
            </a:r>
            <a:endParaRPr lang="en-US"/>
          </a:p>
          <a:p>
            <a:r>
              <a:rPr lang="en-US">
                <a:latin typeface="Tahoma"/>
                <a:ea typeface="Tahoma"/>
                <a:cs typeface="Tahoma"/>
              </a:rPr>
              <a:t>Invest in yourself. Invest your time. </a:t>
            </a:r>
          </a:p>
          <a:p>
            <a:pPr lvl="1"/>
            <a:r>
              <a:rPr lang="en-US">
                <a:latin typeface="Tahoma"/>
                <a:ea typeface="Tahoma"/>
                <a:cs typeface="Tahoma"/>
              </a:rPr>
              <a:t>Take your time to review all of your materials for grammar and spelling. </a:t>
            </a:r>
          </a:p>
          <a:p>
            <a:pPr lvl="1"/>
            <a:r>
              <a:rPr lang="en-US">
                <a:latin typeface="Tahoma"/>
                <a:ea typeface="Tahoma"/>
                <a:cs typeface="Tahoma"/>
              </a:rPr>
              <a:t>Take the time to ask a second opinion. </a:t>
            </a:r>
          </a:p>
          <a:p>
            <a:r>
              <a:rPr lang="en-US">
                <a:latin typeface="Tahoma"/>
                <a:ea typeface="Tahoma"/>
                <a:cs typeface="Tahoma"/>
              </a:rPr>
              <a:t>Stay positive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39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67360-B8D7-8547-1D20-129145046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/>
                <a:ea typeface="Tahoma"/>
                <a:cs typeface="Tahoma"/>
              </a:rPr>
              <a:t>Don'ts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51C99-B92D-7AE6-354C-E9DF674BA0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178" y="1366182"/>
            <a:ext cx="10155237" cy="506826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latin typeface="Tahoma"/>
                <a:ea typeface="Tahoma"/>
                <a:cs typeface="Tahoma"/>
              </a:rPr>
              <a:t>Don't share personal social media profiles if they are not connected to your professional work. </a:t>
            </a:r>
          </a:p>
          <a:p>
            <a:r>
              <a:rPr lang="en-US">
                <a:latin typeface="Tahoma"/>
                <a:ea typeface="Tahoma"/>
                <a:cs typeface="Tahoma"/>
              </a:rPr>
              <a:t>Don't connect with the hiring manager on </a:t>
            </a:r>
            <a:r>
              <a:rPr lang="en-US" err="1">
                <a:latin typeface="Tahoma"/>
                <a:ea typeface="Tahoma"/>
                <a:cs typeface="Tahoma"/>
              </a:rPr>
              <a:t>Linkedin</a:t>
            </a:r>
            <a:r>
              <a:rPr lang="en-US">
                <a:latin typeface="Tahoma"/>
                <a:ea typeface="Tahoma"/>
                <a:cs typeface="Tahoma"/>
              </a:rPr>
              <a:t> and send a personal note. They most likely will not respond.</a:t>
            </a:r>
            <a:endParaRPr lang="en-US"/>
          </a:p>
          <a:p>
            <a:pPr lvl="1"/>
            <a:r>
              <a:rPr lang="en-US">
                <a:latin typeface="Tahoma"/>
                <a:ea typeface="Tahoma"/>
                <a:cs typeface="Tahoma"/>
              </a:rPr>
              <a:t>Do follow the organization on </a:t>
            </a:r>
            <a:r>
              <a:rPr lang="en-US" err="1">
                <a:latin typeface="Tahoma"/>
                <a:ea typeface="Tahoma"/>
                <a:cs typeface="Tahoma"/>
              </a:rPr>
              <a:t>Linkedin</a:t>
            </a:r>
            <a:r>
              <a:rPr lang="en-US">
                <a:latin typeface="Tahoma"/>
                <a:ea typeface="Tahoma"/>
                <a:cs typeface="Tahoma"/>
              </a:rPr>
              <a:t> </a:t>
            </a:r>
            <a:endParaRPr lang="en-US"/>
          </a:p>
          <a:p>
            <a:r>
              <a:rPr lang="en-US">
                <a:latin typeface="Tahoma"/>
                <a:ea typeface="Tahoma"/>
                <a:cs typeface="Tahoma"/>
              </a:rPr>
              <a:t>Don't wear clothes you are uncomfortable in to an interview. </a:t>
            </a:r>
          </a:p>
          <a:p>
            <a:r>
              <a:rPr lang="en-US">
                <a:latin typeface="Tahoma"/>
                <a:ea typeface="Tahoma"/>
                <a:cs typeface="Tahoma"/>
              </a:rPr>
              <a:t>Don't wing it!</a:t>
            </a:r>
          </a:p>
          <a:p>
            <a:pPr lvl="1"/>
            <a:r>
              <a:rPr lang="en-US">
                <a:latin typeface="Tahoma"/>
                <a:ea typeface="Tahoma"/>
                <a:cs typeface="Tahoma"/>
              </a:rPr>
              <a:t>Practice will set you a part. Don't rely on a winning personality and not account for nerves. </a:t>
            </a:r>
            <a:endParaRPr lang="en-US"/>
          </a:p>
          <a:p>
            <a:r>
              <a:rPr lang="en-US">
                <a:latin typeface="Tahoma"/>
                <a:ea typeface="Tahoma"/>
                <a:cs typeface="Tahoma"/>
              </a:rPr>
              <a:t>Don't request things of the employer that you did not provide. </a:t>
            </a:r>
          </a:p>
          <a:p>
            <a:pPr lvl="1"/>
            <a:r>
              <a:rPr lang="en-US">
                <a:latin typeface="Tahoma"/>
                <a:ea typeface="Tahoma"/>
                <a:cs typeface="Tahoma"/>
              </a:rPr>
              <a:t>Example: Coming into an interview and asking if they have your resume.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13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4B429-61AC-9E3C-9B79-0D7380571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/>
                <a:ea typeface="Tahoma"/>
                <a:cs typeface="Tahoma"/>
              </a:rPr>
              <a:t>Questions?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24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MORE INFORMATION</a:t>
            </a:r>
          </a:p>
        </p:txBody>
      </p:sp>
      <p:pic>
        <p:nvPicPr>
          <p:cNvPr id="3" name="Picture 2" descr="Ashley Nyaley smiling headshot">
            <a:extLst>
              <a:ext uri="{FF2B5EF4-FFF2-40B4-BE49-F238E27FC236}">
                <a16:creationId xmlns:a16="http://schemas.microsoft.com/office/drawing/2014/main" id="{A40F7871-933B-F6D6-8CDF-B220762DA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256" y="3897849"/>
            <a:ext cx="1584826" cy="211515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414066" y="3895727"/>
            <a:ext cx="4896933" cy="25881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latin typeface="Tahoma"/>
                <a:ea typeface="Tahoma"/>
                <a:cs typeface="Tahoma"/>
                <a:sym typeface="Libre Baskerville" panose="02000000000000000000"/>
              </a:rPr>
              <a:t>Ashley </a:t>
            </a:r>
            <a:r>
              <a:rPr lang="en-US" b="1" err="1">
                <a:latin typeface="Tahoma"/>
                <a:ea typeface="Tahoma"/>
                <a:cs typeface="Tahoma"/>
                <a:sym typeface="Libre Baskerville" panose="02000000000000000000"/>
              </a:rPr>
              <a:t>Nyaley</a:t>
            </a:r>
          </a:p>
          <a:p>
            <a:r>
              <a:rPr lang="en-US" sz="1800" b="1">
                <a:latin typeface="Tahoma"/>
                <a:ea typeface="Tahoma"/>
                <a:cs typeface="Tahoma"/>
              </a:rPr>
              <a:t>(she/her)</a:t>
            </a:r>
          </a:p>
          <a:p>
            <a:r>
              <a:rPr lang="en-US" sz="1600">
                <a:latin typeface="Tahoma"/>
                <a:ea typeface="Tahoma"/>
                <a:cs typeface="Tahoma"/>
              </a:rPr>
              <a:t>Senior Director of Marketing and Commnications </a:t>
            </a:r>
            <a:endParaRPr lang="en-US" sz="1600"/>
          </a:p>
          <a:p>
            <a:r>
              <a:rPr lang="en-US" sz="1600" err="1">
                <a:latin typeface="Tahoma"/>
                <a:ea typeface="Tahoma"/>
                <a:cs typeface="Tahoma"/>
              </a:rPr>
              <a:t>RespectAbility</a:t>
            </a:r>
            <a:r>
              <a:rPr lang="en-US" sz="1600">
                <a:latin typeface="Tahoma"/>
                <a:ea typeface="Tahoma"/>
                <a:cs typeface="Tahoma"/>
              </a:rPr>
              <a:t> </a:t>
            </a:r>
            <a:endParaRPr lang="en-US" sz="1600"/>
          </a:p>
          <a:p>
            <a:endParaRPr lang="en-US"/>
          </a:p>
          <a:p>
            <a:r>
              <a:rPr lang="en-US" err="1">
                <a:latin typeface="Tahoma"/>
                <a:ea typeface="Tahoma"/>
                <a:cs typeface="Tahoma"/>
              </a:rPr>
              <a:t>Ashleyn@respectAbility,org</a:t>
            </a:r>
            <a:r>
              <a:rPr lang="en-US">
                <a:latin typeface="Tahoma"/>
                <a:ea typeface="Tahoma"/>
                <a:cs typeface="Tahoma"/>
              </a:rPr>
              <a:t> </a:t>
            </a:r>
            <a:endParaRPr lang="en-US"/>
          </a:p>
        </p:txBody>
      </p:sp>
      <p:pic>
        <p:nvPicPr>
          <p:cNvPr id="14" name="Picture Placeholder 13" descr="collage of three photos of RespectAbility Fellows">
            <a:extLst>
              <a:ext uri="{FF2B5EF4-FFF2-40B4-BE49-F238E27FC236}">
                <a16:creationId xmlns:a16="http://schemas.microsoft.com/office/drawing/2014/main" id="{E148D850-FF7A-712B-0089-21EAF90A990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31" b="27931"/>
          <a:stretch/>
        </p:blipFill>
        <p:spPr>
          <a:xfrm>
            <a:off x="-161109" y="0"/>
            <a:ext cx="12514217" cy="31069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F7E7A-E6A4-66BE-C791-E6888C173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399" y="141432"/>
            <a:ext cx="5801642" cy="1325563"/>
          </a:xfrm>
        </p:spPr>
        <p:txBody>
          <a:bodyPr/>
          <a:lstStyle/>
          <a:p>
            <a:r>
              <a:rPr lang="en-US">
                <a:latin typeface="Tahoma"/>
                <a:ea typeface="Tahoma"/>
                <a:cs typeface="Tahoma"/>
              </a:rPr>
              <a:t>Consider The Job You are Applying For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CBEB7-257C-759E-5C5C-A495EFB2D0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819" y="1711044"/>
            <a:ext cx="10155237" cy="42291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ahoma"/>
                <a:ea typeface="Tahoma"/>
                <a:cs typeface="Tahoma"/>
              </a:rPr>
              <a:t>What are the requirements of a job you're interested in </a:t>
            </a:r>
          </a:p>
          <a:p>
            <a:pPr lvl="1"/>
            <a:r>
              <a:rPr lang="en-US">
                <a:latin typeface="Tahoma"/>
                <a:ea typeface="Tahoma"/>
                <a:cs typeface="Tahoma"/>
              </a:rPr>
              <a:t>How do you showcase those skill sets in your resume?</a:t>
            </a:r>
            <a:endParaRPr lang="en-US"/>
          </a:p>
          <a:p>
            <a:pPr lvl="1"/>
            <a:endParaRPr lang="en-US">
              <a:latin typeface="Tahoma"/>
              <a:ea typeface="Tahoma"/>
              <a:cs typeface="Tahoma"/>
            </a:endParaRPr>
          </a:p>
          <a:p>
            <a:r>
              <a:rPr lang="en-US">
                <a:latin typeface="Tahoma"/>
                <a:ea typeface="Tahoma"/>
                <a:cs typeface="Tahoma"/>
              </a:rPr>
              <a:t>Depending on your industry create multiple resumes so you have an idea of which one to submit for the job you are looking for.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37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CF344-7B7D-BF8F-FE62-EF4AA11CD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/>
                <a:ea typeface="Tahoma"/>
                <a:cs typeface="Tahoma"/>
              </a:rPr>
              <a:t>Get Creative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99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5A120A-C53C-DA90-D3AD-225D79644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5085521"/>
            <a:ext cx="12199370" cy="1773561"/>
          </a:xfrm>
          <a:prstGeom prst="rect">
            <a:avLst/>
          </a:prstGeom>
          <a:solidFill>
            <a:srgbClr val="F4BC3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B98CA9-1976-2CC4-FFA2-7997CD71C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399" y="141432"/>
            <a:ext cx="5791204" cy="1325563"/>
          </a:xfrm>
          <a:ln>
            <a:solidFill>
              <a:srgbClr val="F4BC3C"/>
            </a:solidFill>
          </a:ln>
        </p:spPr>
        <p:txBody>
          <a:bodyPr/>
          <a:lstStyle/>
          <a:p>
            <a:r>
              <a:rPr lang="en-US" dirty="0">
                <a:latin typeface="Tahoma"/>
                <a:ea typeface="Tahoma"/>
                <a:cs typeface="Tahoma"/>
              </a:rPr>
              <a:t>Job hunting doesn't have</a:t>
            </a:r>
            <a:br>
              <a:rPr lang="en-US" dirty="0">
                <a:latin typeface="Tahoma"/>
                <a:ea typeface="Tahoma"/>
                <a:cs typeface="Tahoma"/>
              </a:rPr>
            </a:br>
            <a:r>
              <a:rPr lang="en-US" dirty="0">
                <a:latin typeface="Tahoma"/>
                <a:ea typeface="Tahoma"/>
                <a:cs typeface="Tahoma"/>
              </a:rPr>
              <a:t>to be boring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C1AF2-E6E2-D9B2-B28B-13D3C5F973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3186" y="1566700"/>
            <a:ext cx="8314245" cy="34731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ahoma"/>
                <a:ea typeface="Tahoma"/>
                <a:cs typeface="Tahoma"/>
              </a:rPr>
              <a:t>Think of this: Many people are applying for your role. Meaning the hiring manager will see many resumes come in. </a:t>
            </a:r>
            <a:endParaRPr lang="en-US"/>
          </a:p>
          <a:p>
            <a:r>
              <a:rPr lang="en-US">
                <a:latin typeface="Tahoma"/>
                <a:ea typeface="Tahoma"/>
                <a:cs typeface="Tahoma"/>
              </a:rPr>
              <a:t>Think of ways to make your text stand out.</a:t>
            </a:r>
          </a:p>
          <a:p>
            <a:pPr lvl="1"/>
            <a:r>
              <a:rPr lang="en-US">
                <a:latin typeface="Tahoma"/>
                <a:ea typeface="Tahoma"/>
                <a:cs typeface="Tahoma"/>
              </a:rPr>
              <a:t>Highlight the Topics</a:t>
            </a:r>
          </a:p>
          <a:p>
            <a:pPr lvl="1"/>
            <a:r>
              <a:rPr lang="en-US">
                <a:latin typeface="Tahoma"/>
                <a:ea typeface="Tahoma"/>
                <a:cs typeface="Tahoma"/>
              </a:rPr>
              <a:t>Make your name and contact info a different size or color</a:t>
            </a:r>
          </a:p>
          <a:p>
            <a:pPr lvl="1"/>
            <a:r>
              <a:rPr lang="en-US">
                <a:latin typeface="Tahoma"/>
                <a:ea typeface="Tahoma"/>
                <a:cs typeface="Tahoma"/>
              </a:rPr>
              <a:t>Give icons for contact information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12F66B-3A69-4486-FBF2-9CBE0C01BFF4}"/>
              </a:ext>
            </a:extLst>
          </p:cNvPr>
          <p:cNvSpPr txBox="1"/>
          <p:nvPr/>
        </p:nvSpPr>
        <p:spPr>
          <a:xfrm>
            <a:off x="333025" y="5376389"/>
            <a:ext cx="8310482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600" b="1" dirty="0">
                <a:latin typeface="Tahoma"/>
                <a:ea typeface="Tahoma"/>
                <a:cs typeface="Tahoma"/>
              </a:rPr>
              <a:t>Tip:</a:t>
            </a:r>
            <a:r>
              <a:rPr lang="en-US" sz="2600" dirty="0">
                <a:latin typeface="Tahoma"/>
                <a:ea typeface="Tahoma"/>
                <a:cs typeface="Tahoma"/>
              </a:rPr>
              <a:t> Canva is a </a:t>
            </a:r>
            <a:r>
              <a:rPr lang="en-US" sz="2600" u="sng" dirty="0">
                <a:latin typeface="Tahoma"/>
                <a:ea typeface="Tahoma"/>
                <a:cs typeface="Tahoma"/>
              </a:rPr>
              <a:t>free</a:t>
            </a:r>
            <a:r>
              <a:rPr lang="en-US" sz="2600" dirty="0">
                <a:latin typeface="Tahoma"/>
                <a:ea typeface="Tahoma"/>
                <a:cs typeface="Tahoma"/>
              </a:rPr>
              <a:t> resource with many templates for you to choose from. You can type in resume and many options will come up. </a:t>
            </a:r>
            <a:endParaRPr lang="en-US" dirty="0"/>
          </a:p>
        </p:txBody>
      </p:sp>
      <p:pic>
        <p:nvPicPr>
          <p:cNvPr id="7" name="Picture 6" descr="Resume templates on Canva">
            <a:extLst>
              <a:ext uri="{FF2B5EF4-FFF2-40B4-BE49-F238E27FC236}">
                <a16:creationId xmlns:a16="http://schemas.microsoft.com/office/drawing/2014/main" id="{BAE57232-E561-04B4-04CA-B9EA0FD29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398" y="908613"/>
            <a:ext cx="3021696" cy="582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92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317E86-6BA5-7FFA-3E03-A77366822F2E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dirty="0"/>
              <a:t>Examples</a:t>
            </a:r>
          </a:p>
        </p:txBody>
      </p:sp>
      <p:pic>
        <p:nvPicPr>
          <p:cNvPr id="3" name="Picture 2" descr="An example of a resume">
            <a:extLst>
              <a:ext uri="{FF2B5EF4-FFF2-40B4-BE49-F238E27FC236}">
                <a16:creationId xmlns:a16="http://schemas.microsoft.com/office/drawing/2014/main" id="{97E02E4D-AA57-7B43-B19F-46751FF89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21" y="406262"/>
            <a:ext cx="4613107" cy="3065757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4" name="Picture 3" descr="A second resume example">
            <a:extLst>
              <a:ext uri="{FF2B5EF4-FFF2-40B4-BE49-F238E27FC236}">
                <a16:creationId xmlns:a16="http://schemas.microsoft.com/office/drawing/2014/main" id="{FFC09615-7FB8-07BE-BBA8-E942394F5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0295" y="769985"/>
            <a:ext cx="4758489" cy="396948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5" name="Picture 4" descr="A third resume">
            <a:extLst>
              <a:ext uri="{FF2B5EF4-FFF2-40B4-BE49-F238E27FC236}">
                <a16:creationId xmlns:a16="http://schemas.microsoft.com/office/drawing/2014/main" id="{15FCAC18-713D-BC28-86F9-39441C398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9610" y="3723361"/>
            <a:ext cx="3645568" cy="2704922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15840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98CA9-1976-2CC4-FFA2-7997CD71C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399" y="141432"/>
            <a:ext cx="5791204" cy="1325563"/>
          </a:xfrm>
          <a:ln>
            <a:solidFill>
              <a:srgbClr val="F4BC3C"/>
            </a:solidFill>
          </a:ln>
        </p:spPr>
        <p:txBody>
          <a:bodyPr/>
          <a:lstStyle/>
          <a:p>
            <a:r>
              <a:rPr lang="en-US" dirty="0">
                <a:latin typeface="Tahoma"/>
                <a:ea typeface="Tahoma"/>
                <a:cs typeface="Tahoma"/>
              </a:rPr>
              <a:t>Job hunting doesn't have</a:t>
            </a:r>
            <a:br>
              <a:rPr lang="en-US" dirty="0">
                <a:latin typeface="Tahoma"/>
                <a:ea typeface="Tahoma"/>
                <a:cs typeface="Tahoma"/>
              </a:rPr>
            </a:br>
            <a:r>
              <a:rPr lang="en-US" dirty="0">
                <a:latin typeface="Tahoma"/>
                <a:ea typeface="Tahoma"/>
                <a:cs typeface="Tahoma"/>
              </a:rPr>
              <a:t>to be boring (continued)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C1AF2-E6E2-D9B2-B28B-13D3C5F973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3186" y="1566700"/>
            <a:ext cx="7762544" cy="28962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>
                <a:latin typeface="Tahoma"/>
                <a:ea typeface="Tahoma"/>
                <a:cs typeface="Tahoma"/>
              </a:rPr>
              <a:t>Think of ways to show case your skills and experience in your resume. </a:t>
            </a:r>
            <a:endParaRPr lang="en-US"/>
          </a:p>
          <a:p>
            <a:pPr marL="457200" indent="-457200"/>
            <a:r>
              <a:rPr lang="en-US">
                <a:latin typeface="Tahoma"/>
                <a:ea typeface="Tahoma"/>
                <a:cs typeface="Tahoma"/>
              </a:rPr>
              <a:t>For programs and skill sets think of adding graphics or a section that stands out to portray your skill level. </a:t>
            </a:r>
          </a:p>
        </p:txBody>
      </p:sp>
      <p:pic>
        <p:nvPicPr>
          <p:cNvPr id="7" name="Picture 6" descr="a graphic with colored dots showing proficiency in Adobe Creative Suite apps like Photoshop, Illustrator, and InDesign">
            <a:extLst>
              <a:ext uri="{FF2B5EF4-FFF2-40B4-BE49-F238E27FC236}">
                <a16:creationId xmlns:a16="http://schemas.microsoft.com/office/drawing/2014/main" id="{88FAA2E0-6033-287F-56A1-122D4E4A8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294" y="1713416"/>
            <a:ext cx="3334752" cy="29350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5A120A-C53C-DA90-D3AD-225D79644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5085521"/>
            <a:ext cx="12199370" cy="1773561"/>
          </a:xfrm>
          <a:prstGeom prst="rect">
            <a:avLst/>
          </a:prstGeom>
          <a:solidFill>
            <a:srgbClr val="F4BC3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12F66B-3A69-4486-FBF2-9CBE0C01BFF4}"/>
              </a:ext>
            </a:extLst>
          </p:cNvPr>
          <p:cNvSpPr txBox="1"/>
          <p:nvPr/>
        </p:nvSpPr>
        <p:spPr>
          <a:xfrm>
            <a:off x="333025" y="5376389"/>
            <a:ext cx="11599113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600" b="1" dirty="0">
                <a:latin typeface="Tahoma"/>
                <a:ea typeface="Tahoma"/>
                <a:cs typeface="Tahoma"/>
              </a:rPr>
              <a:t>Tip:</a:t>
            </a:r>
            <a:r>
              <a:rPr lang="en-US" sz="2600" dirty="0">
                <a:latin typeface="Tahoma"/>
                <a:ea typeface="Tahoma"/>
                <a:cs typeface="Tahoma"/>
              </a:rPr>
              <a:t> Keep it simple. You don't want to overload the resume with too many graphics and icons. Find the section where it will be the most effective. </a:t>
            </a:r>
          </a:p>
        </p:txBody>
      </p:sp>
    </p:spTree>
    <p:extLst>
      <p:ext uri="{BB962C8B-B14F-4D97-AF65-F5344CB8AC3E}">
        <p14:creationId xmlns:p14="http://schemas.microsoft.com/office/powerpoint/2010/main" val="2520269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other resume example">
            <a:extLst>
              <a:ext uri="{FF2B5EF4-FFF2-40B4-BE49-F238E27FC236}">
                <a16:creationId xmlns:a16="http://schemas.microsoft.com/office/drawing/2014/main" id="{CC42E492-979E-0574-28BB-C566ECAE9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68" y="345057"/>
            <a:ext cx="4477752" cy="6333321"/>
          </a:xfrm>
          <a:prstGeom prst="rect">
            <a:avLst/>
          </a:prstGeom>
          <a:ln>
            <a:solidFill>
              <a:srgbClr val="BBBABF"/>
            </a:solidFill>
          </a:ln>
        </p:spPr>
      </p:pic>
      <p:pic>
        <p:nvPicPr>
          <p:cNvPr id="4" name="Picture 3" descr="Yet another resume example">
            <a:extLst>
              <a:ext uri="{FF2B5EF4-FFF2-40B4-BE49-F238E27FC236}">
                <a16:creationId xmlns:a16="http://schemas.microsoft.com/office/drawing/2014/main" id="{8F2E0CCE-773F-5235-59CF-9CA84B923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1216" y="656208"/>
            <a:ext cx="4287252" cy="6061940"/>
          </a:xfrm>
          <a:prstGeom prst="rect">
            <a:avLst/>
          </a:prstGeom>
          <a:ln>
            <a:solidFill>
              <a:srgbClr val="BBBABF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40898A7-9C8B-C0C7-5577-2C50017CB81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rtl="0" eaLnBrk="1" latinLnBrk="0" hangingPunct="1"/>
            <a:r>
              <a:rPr lang="en-US" sz="3000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More </a:t>
            </a:r>
            <a:br>
              <a:rPr lang="en-US" sz="3000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Examples</a:t>
            </a:r>
            <a:endParaRPr lang="en-US" sz="3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0522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663C9-329B-D6E3-FABA-71C399221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/>
                <a:ea typeface="Tahoma"/>
                <a:cs typeface="Tahoma"/>
              </a:rPr>
              <a:t>Have an Online Portfolio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11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AECD6-302A-D4B0-B2F7-EBF22AD7C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/>
                <a:ea typeface="Tahoma"/>
                <a:cs typeface="Tahoma"/>
              </a:rPr>
              <a:t>Portfolios are for all Professions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1DA69-A1C6-FC2A-DD45-B21CCFF039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8381" y="1742359"/>
            <a:ext cx="10155237" cy="33995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ahoma"/>
                <a:ea typeface="Tahoma"/>
                <a:cs typeface="Tahoma"/>
              </a:rPr>
              <a:t>A great way to showcase yourself is having a place for a hiring manager to explore your work in action. </a:t>
            </a:r>
            <a:endParaRPr lang="en-US"/>
          </a:p>
          <a:p>
            <a:r>
              <a:rPr lang="en-US">
                <a:latin typeface="Tahoma"/>
                <a:ea typeface="Tahoma"/>
                <a:cs typeface="Tahoma"/>
              </a:rPr>
              <a:t>This is a space where you can explain your role in a project, challenges that you overcame, and the finished result. </a:t>
            </a:r>
            <a:endParaRPr lang="en-US"/>
          </a:p>
          <a:p>
            <a:r>
              <a:rPr lang="en-US">
                <a:latin typeface="Tahoma"/>
                <a:ea typeface="Tahoma"/>
                <a:cs typeface="Tahoma"/>
              </a:rPr>
              <a:t>It also makes it easier for hiring managers share it with others without coming back to request samples or examples.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AA7D3A-7791-9016-21FE-4365DECB0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5085521"/>
            <a:ext cx="12199370" cy="1773561"/>
          </a:xfrm>
          <a:prstGeom prst="rect">
            <a:avLst/>
          </a:prstGeom>
          <a:solidFill>
            <a:srgbClr val="F4BC3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338BF5-18CC-CC6C-66DF-904D0F3FC184}"/>
              </a:ext>
            </a:extLst>
          </p:cNvPr>
          <p:cNvSpPr txBox="1"/>
          <p:nvPr/>
        </p:nvSpPr>
        <p:spPr>
          <a:xfrm>
            <a:off x="333025" y="5376389"/>
            <a:ext cx="11599113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600" b="1">
                <a:latin typeface="Tahoma"/>
                <a:ea typeface="Tahoma"/>
                <a:cs typeface="Tahoma"/>
              </a:rPr>
              <a:t>Tip:</a:t>
            </a:r>
            <a:r>
              <a:rPr lang="en-US" sz="2600">
                <a:latin typeface="Tahoma"/>
                <a:ea typeface="Tahoma"/>
                <a:cs typeface="Tahoma"/>
              </a:rPr>
              <a:t> Use your portfolio to speak about yourself a bit more in what is relevant to the job profile.  </a:t>
            </a:r>
          </a:p>
        </p:txBody>
      </p:sp>
    </p:spTree>
    <p:extLst>
      <p:ext uri="{BB962C8B-B14F-4D97-AF65-F5344CB8AC3E}">
        <p14:creationId xmlns:p14="http://schemas.microsoft.com/office/powerpoint/2010/main" val="3557651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6f3313a-b0aa-4095-99cd-dce72cb0585d">
      <Terms xmlns="http://schemas.microsoft.com/office/infopath/2007/PartnerControls"/>
    </lcf76f155ced4ddcb4097134ff3c332f>
    <TaxCatchAll xmlns="53d015ab-26ee-43b9-884a-69cc6f3ac58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961FE4855B6443AF6B3ED211B38047" ma:contentTypeVersion="13" ma:contentTypeDescription="Create a new document." ma:contentTypeScope="" ma:versionID="6f18221992360a1a9a7f201a47ddda59">
  <xsd:schema xmlns:xsd="http://www.w3.org/2001/XMLSchema" xmlns:xs="http://www.w3.org/2001/XMLSchema" xmlns:p="http://schemas.microsoft.com/office/2006/metadata/properties" xmlns:ns2="53d015ab-26ee-43b9-884a-69cc6f3ac585" xmlns:ns3="16f3313a-b0aa-4095-99cd-dce72cb0585d" targetNamespace="http://schemas.microsoft.com/office/2006/metadata/properties" ma:root="true" ma:fieldsID="2973aa1947d21b7e8169855ebc63ddff" ns2:_="" ns3:_="">
    <xsd:import namespace="53d015ab-26ee-43b9-884a-69cc6f3ac585"/>
    <xsd:import namespace="16f3313a-b0aa-4095-99cd-dce72cb0585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015ab-26ee-43b9-884a-69cc6f3ac58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c52e9f36-afde-4a06-8370-b1d2b9608d75}" ma:internalName="TaxCatchAll" ma:showField="CatchAllData" ma:web="53d015ab-26ee-43b9-884a-69cc6f3ac5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3313a-b0aa-4095-99cd-dce72cb058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b615d2d2-68f6-49f9-9242-2e3201f1fc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EA5623-006D-4CE4-8419-19DC7A66D5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1A5E4E-61F8-45F6-9726-71BAFE5910C8}">
  <ds:schemaRefs>
    <ds:schemaRef ds:uri="http://schemas.microsoft.com/office/2006/metadata/properties"/>
    <ds:schemaRef ds:uri="53d015ab-26ee-43b9-884a-69cc6f3ac585"/>
    <ds:schemaRef ds:uri="http://purl.org/dc/terms/"/>
    <ds:schemaRef ds:uri="http://purl.org/dc/dcmitype/"/>
    <ds:schemaRef ds:uri="http://purl.org/dc/elements/1.1/"/>
    <ds:schemaRef ds:uri="16f3313a-b0aa-4095-99cd-dce72cb0585d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062D517-1EE1-4460-A25A-75D4074A9F37}">
  <ds:schemaRefs>
    <ds:schemaRef ds:uri="16f3313a-b0aa-4095-99cd-dce72cb0585d"/>
    <ds:schemaRef ds:uri="53d015ab-26ee-43b9-884a-69cc6f3ac58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857</Words>
  <Application>Microsoft Macintosh PowerPoint</Application>
  <PresentationFormat>Widescreen</PresentationFormat>
  <Paragraphs>85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Tahoma</vt:lpstr>
      <vt:lpstr>office theme</vt:lpstr>
      <vt:lpstr>Workshop: How to Stand Out in a Competitive Environment</vt:lpstr>
      <vt:lpstr>Consider The Job You are Applying For</vt:lpstr>
      <vt:lpstr>Get Creative</vt:lpstr>
      <vt:lpstr>Job hunting doesn't have to be boring</vt:lpstr>
      <vt:lpstr>Examples</vt:lpstr>
      <vt:lpstr>Job hunting doesn't have to be boring (continued)</vt:lpstr>
      <vt:lpstr>More  Examples</vt:lpstr>
      <vt:lpstr>Have an Online Portfolio</vt:lpstr>
      <vt:lpstr>Portfolios are for all Professions</vt:lpstr>
      <vt:lpstr>Portfolios are for all Professions (continued)</vt:lpstr>
      <vt:lpstr>Portfolio Examples</vt:lpstr>
      <vt:lpstr>Portfolios are for all Professions (part 3)</vt:lpstr>
      <vt:lpstr>Formatting</vt:lpstr>
      <vt:lpstr>Use Universal Formats</vt:lpstr>
      <vt:lpstr>Do's and Don'ts</vt:lpstr>
      <vt:lpstr>Do's</vt:lpstr>
      <vt:lpstr>Don'ts</vt:lpstr>
      <vt:lpstr>Questions?</vt:lpstr>
      <vt:lpstr>FOR 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Eric Ascher</cp:lastModifiedBy>
  <cp:revision>2</cp:revision>
  <dcterms:created xsi:type="dcterms:W3CDTF">2022-04-27T05:40:43Z</dcterms:created>
  <dcterms:modified xsi:type="dcterms:W3CDTF">2023-10-12T14:24:11Z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1033-3.1.6.6275</vt:lpwstr>
  </property>
  <property fmtid="{D5CDD505-2E9C-101B-9397-08002B2CF9AE}" pid="3" name="ContentTypeId">
    <vt:lpwstr>0x01010048961FE4855B6443AF6B3ED211B38047</vt:lpwstr>
  </property>
  <property fmtid="{D5CDD505-2E9C-101B-9397-08002B2CF9AE}" pid="4" name="MediaServiceImageTags">
    <vt:lpwstr/>
  </property>
</Properties>
</file>