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7"/>
  </p:notesMasterIdLst>
  <p:sldIdLst>
    <p:sldId id="256" r:id="rId5"/>
    <p:sldId id="286" r:id="rId6"/>
    <p:sldId id="273" r:id="rId7"/>
    <p:sldId id="274" r:id="rId8"/>
    <p:sldId id="308" r:id="rId9"/>
    <p:sldId id="287" r:id="rId10"/>
    <p:sldId id="306" r:id="rId11"/>
    <p:sldId id="311" r:id="rId12"/>
    <p:sldId id="307" r:id="rId13"/>
    <p:sldId id="288" r:id="rId14"/>
    <p:sldId id="289" r:id="rId15"/>
    <p:sldId id="290" r:id="rId16"/>
    <p:sldId id="291" r:id="rId17"/>
    <p:sldId id="292" r:id="rId18"/>
    <p:sldId id="293" r:id="rId19"/>
    <p:sldId id="296" r:id="rId20"/>
    <p:sldId id="295" r:id="rId21"/>
    <p:sldId id="297" r:id="rId22"/>
    <p:sldId id="300" r:id="rId23"/>
    <p:sldId id="301" r:id="rId24"/>
    <p:sldId id="309" r:id="rId25"/>
    <p:sldId id="27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3E3E"/>
    <a:srgbClr val="F2A63C"/>
    <a:srgbClr val="F4BC3C"/>
    <a:srgbClr val="E8992A"/>
    <a:srgbClr val="F5F5F5"/>
    <a:srgbClr val="EDEDED"/>
    <a:srgbClr val="F2F2F2"/>
    <a:srgbClr val="BBBA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422D5B-7555-C4F2-C39E-A3532A86F7E5}" v="5" dt="2023-10-05T15:51:36.1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2" autoAdjust="0"/>
    <p:restoredTop sz="86377"/>
  </p:normalViewPr>
  <p:slideViewPr>
    <p:cSldViewPr snapToGrid="0">
      <p:cViewPr varScale="1">
        <p:scale>
          <a:sx n="74" d="100"/>
          <a:sy n="74" d="100"/>
        </p:scale>
        <p:origin x="208" y="82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B06F1E-5465-EF41-B21D-69FAC5A594FC}" type="datetimeFigureOut">
              <a:rPr lang="en-US" smtClean="0"/>
              <a:t>10/12/23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A2109-1EEB-AE44-AC51-1F0D5DADB39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EA2109-1EEB-AE44-AC51-1F0D5DADB399}"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EA2109-1EEB-AE44-AC51-1F0D5DADB399}" type="slidenum">
              <a:rPr lang="en-US" smtClean="0"/>
              <a:t>2</a:t>
            </a:fld>
            <a:endParaRPr lang="en-US"/>
          </a:p>
        </p:txBody>
      </p:sp>
    </p:spTree>
    <p:extLst>
      <p:ext uri="{BB962C8B-B14F-4D97-AF65-F5344CB8AC3E}">
        <p14:creationId xmlns:p14="http://schemas.microsoft.com/office/powerpoint/2010/main" val="3463711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EA2109-1EEB-AE44-AC51-1F0D5DADB399}" type="slidenum">
              <a:rPr lang="en-US" smtClean="0"/>
              <a:t>5</a:t>
            </a:fld>
            <a:endParaRPr lang="en-US"/>
          </a:p>
        </p:txBody>
      </p:sp>
    </p:spTree>
    <p:extLst>
      <p:ext uri="{BB962C8B-B14F-4D97-AF65-F5344CB8AC3E}">
        <p14:creationId xmlns:p14="http://schemas.microsoft.com/office/powerpoint/2010/main" val="2879347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EA2109-1EEB-AE44-AC51-1F0D5DADB399}" type="slidenum">
              <a:rPr lang="en-US" smtClean="0"/>
              <a:t>7</a:t>
            </a:fld>
            <a:endParaRPr lang="en-US"/>
          </a:p>
        </p:txBody>
      </p:sp>
    </p:spTree>
    <p:extLst>
      <p:ext uri="{BB962C8B-B14F-4D97-AF65-F5344CB8AC3E}">
        <p14:creationId xmlns:p14="http://schemas.microsoft.com/office/powerpoint/2010/main" val="3168813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EA2109-1EEB-AE44-AC51-1F0D5DADB399}" type="slidenum">
              <a:rPr lang="en-US" smtClean="0"/>
              <a:t>8</a:t>
            </a:fld>
            <a:endParaRPr lang="en-US"/>
          </a:p>
        </p:txBody>
      </p:sp>
    </p:spTree>
    <p:extLst>
      <p:ext uri="{BB962C8B-B14F-4D97-AF65-F5344CB8AC3E}">
        <p14:creationId xmlns:p14="http://schemas.microsoft.com/office/powerpoint/2010/main" val="2231368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EA2109-1EEB-AE44-AC51-1F0D5DADB399}" type="slidenum">
              <a:rPr lang="en-US" smtClean="0"/>
              <a:t>9</a:t>
            </a:fld>
            <a:endParaRPr lang="en-US"/>
          </a:p>
        </p:txBody>
      </p:sp>
    </p:spTree>
    <p:extLst>
      <p:ext uri="{BB962C8B-B14F-4D97-AF65-F5344CB8AC3E}">
        <p14:creationId xmlns:p14="http://schemas.microsoft.com/office/powerpoint/2010/main" val="1238008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EA2109-1EEB-AE44-AC51-1F0D5DADB399}" type="slidenum">
              <a:rPr lang="en-US" smtClean="0"/>
              <a:t>17</a:t>
            </a:fld>
            <a:endParaRPr lang="en-US"/>
          </a:p>
        </p:txBody>
      </p:sp>
    </p:spTree>
    <p:extLst>
      <p:ext uri="{BB962C8B-B14F-4D97-AF65-F5344CB8AC3E}">
        <p14:creationId xmlns:p14="http://schemas.microsoft.com/office/powerpoint/2010/main" val="1746167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EA2109-1EEB-AE44-AC51-1F0D5DADB399}" type="slidenum">
              <a:rPr lang="en-US" smtClean="0"/>
              <a:t>21</a:t>
            </a:fld>
            <a:endParaRPr lang="en-US"/>
          </a:p>
        </p:txBody>
      </p:sp>
    </p:spTree>
    <p:extLst>
      <p:ext uri="{BB962C8B-B14F-4D97-AF65-F5344CB8AC3E}">
        <p14:creationId xmlns:p14="http://schemas.microsoft.com/office/powerpoint/2010/main" val="584699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EA2109-1EEB-AE44-AC51-1F0D5DADB399}" type="slidenum">
              <a:rPr lang="en-US" smtClean="0"/>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8068" y="3113986"/>
            <a:ext cx="7207623" cy="674512"/>
          </a:xfrm>
        </p:spPr>
        <p:txBody>
          <a:bodyPr anchor="ctr">
            <a:normAutofit/>
          </a:bodyPr>
          <a:lstStyle>
            <a:lvl1pPr algn="ctr">
              <a:defRPr sz="3600" b="1">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2428068" y="3947534"/>
            <a:ext cx="7207624" cy="433659"/>
          </a:xfrm>
        </p:spPr>
        <p:txBody>
          <a:bodyPr>
            <a:noAutofit/>
          </a:bodyPr>
          <a:lstStyle>
            <a:lvl1pPr marL="0" indent="0" algn="ctr">
              <a:buNone/>
              <a:defRPr sz="2800" b="1">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p:cNvSpPr/>
          <p:nvPr userDrawn="1"/>
        </p:nvSpPr>
        <p:spPr>
          <a:xfrm>
            <a:off x="0" y="-13247"/>
            <a:ext cx="12197255" cy="126125"/>
          </a:xfrm>
          <a:prstGeom prst="rect">
            <a:avLst/>
          </a:prstGeom>
          <a:solidFill>
            <a:srgbClr val="F2A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pic>
        <p:nvPicPr>
          <p:cNvPr id="14" name="Picture 6" descr="RespectAbility"/>
          <p:cNvPicPr>
            <a:picLocks noChangeAspect="1"/>
          </p:cNvPicPr>
          <p:nvPr userDrawn="1"/>
        </p:nvPicPr>
        <p:blipFill>
          <a:blip r:embed="rId2" cstate="print"/>
          <a:stretch>
            <a:fillRect/>
          </a:stretch>
        </p:blipFill>
        <p:spPr>
          <a:xfrm>
            <a:off x="1233062" y="827822"/>
            <a:ext cx="3702817" cy="1649175"/>
          </a:xfrm>
          <a:prstGeom prst="rect">
            <a:avLst/>
          </a:prstGeom>
        </p:spPr>
      </p:pic>
      <p:cxnSp>
        <p:nvCxnSpPr>
          <p:cNvPr id="15" name="Straight Arrow Connector 14"/>
          <p:cNvCxnSpPr>
            <a:cxnSpLocks/>
          </p:cNvCxnSpPr>
          <p:nvPr userDrawn="1"/>
        </p:nvCxnSpPr>
        <p:spPr>
          <a:xfrm>
            <a:off x="6031880" y="628846"/>
            <a:ext cx="0" cy="2140629"/>
          </a:xfrm>
          <a:prstGeom prst="straightConnector1">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Picture Placeholder 20"/>
          <p:cNvSpPr>
            <a:spLocks noGrp="1"/>
          </p:cNvSpPr>
          <p:nvPr>
            <p:ph type="pic" sz="quarter" idx="13"/>
          </p:nvPr>
        </p:nvSpPr>
        <p:spPr>
          <a:xfrm>
            <a:off x="0" y="4735898"/>
            <a:ext cx="6031880" cy="2122102"/>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grpSp>
        <p:nvGrpSpPr>
          <p:cNvPr id="9" name="Group 8">
            <a:extLst>
              <a:ext uri="{FF2B5EF4-FFF2-40B4-BE49-F238E27FC236}">
                <a16:creationId xmlns:a16="http://schemas.microsoft.com/office/drawing/2014/main" id="{005D1F50-8C18-BC56-05BE-D77445F51509}"/>
              </a:ext>
            </a:extLst>
          </p:cNvPr>
          <p:cNvGrpSpPr/>
          <p:nvPr userDrawn="1"/>
        </p:nvGrpSpPr>
        <p:grpSpPr>
          <a:xfrm>
            <a:off x="7443895" y="608141"/>
            <a:ext cx="3515043" cy="2047493"/>
            <a:chOff x="5536096" y="651998"/>
            <a:chExt cx="3515043" cy="2047493"/>
          </a:xfrm>
        </p:grpSpPr>
        <p:sp>
          <p:nvSpPr>
            <p:cNvPr id="4" name="Rectangle 3">
              <a:extLst>
                <a:ext uri="{FF2B5EF4-FFF2-40B4-BE49-F238E27FC236}">
                  <a16:creationId xmlns:a16="http://schemas.microsoft.com/office/drawing/2014/main" id="{41A24737-5D46-0534-07D3-F6DB30144B2D}"/>
                </a:ext>
              </a:extLst>
            </p:cNvPr>
            <p:cNvSpPr/>
            <p:nvPr userDrawn="1"/>
          </p:nvSpPr>
          <p:spPr>
            <a:xfrm>
              <a:off x="5536097" y="651998"/>
              <a:ext cx="3515042" cy="11266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6000" b="1" dirty="0">
                  <a:latin typeface="Tahoma" panose="020B0604030504040204" pitchFamily="34" charset="0"/>
                  <a:ea typeface="Tahoma" panose="020B0604030504040204" pitchFamily="34" charset="0"/>
                  <a:cs typeface="Tahoma" panose="020B0604030504040204" pitchFamily="34" charset="0"/>
                </a:rPr>
                <a:t>NDEAM</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id="{B1936B63-5BCD-BE54-B108-89E807FE8875}"/>
                </a:ext>
              </a:extLst>
            </p:cNvPr>
            <p:cNvSpPr/>
            <p:nvPr userDrawn="1"/>
          </p:nvSpPr>
          <p:spPr>
            <a:xfrm>
              <a:off x="5536096" y="1911289"/>
              <a:ext cx="3515041" cy="788202"/>
            </a:xfrm>
            <a:prstGeom prst="rect">
              <a:avLst/>
            </a:prstGeom>
            <a:noFill/>
            <a:ln w="666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0" dirty="0">
                  <a:solidFill>
                    <a:schemeClr val="tx1"/>
                  </a:solidFill>
                  <a:latin typeface="Tahoma" panose="020B0604030504040204" pitchFamily="34" charset="0"/>
                  <a:ea typeface="Tahoma" panose="020B0604030504040204" pitchFamily="34" charset="0"/>
                  <a:cs typeface="Tahoma" panose="020B0604030504040204" pitchFamily="34" charset="0"/>
                </a:rPr>
                <a:t>Summit</a:t>
              </a:r>
            </a:p>
          </p:txBody>
        </p:sp>
      </p:grpSp>
      <p:sp>
        <p:nvSpPr>
          <p:cNvPr id="13" name="Picture Placeholder 20">
            <a:extLst>
              <a:ext uri="{FF2B5EF4-FFF2-40B4-BE49-F238E27FC236}">
                <a16:creationId xmlns:a16="http://schemas.microsoft.com/office/drawing/2014/main" id="{95D0E228-2456-B13D-1722-20F24F007C63}"/>
              </a:ext>
            </a:extLst>
          </p:cNvPr>
          <p:cNvSpPr>
            <a:spLocks noGrp="1"/>
          </p:cNvSpPr>
          <p:nvPr>
            <p:ph type="pic" sz="quarter" idx="14"/>
          </p:nvPr>
        </p:nvSpPr>
        <p:spPr>
          <a:xfrm>
            <a:off x="6160122" y="4735898"/>
            <a:ext cx="6035997" cy="2122102"/>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9F196160-E13D-46EF-ABB9-2EC5347F161F}" type="datetimeFigureOut">
              <a:rPr lang="en-US" smtClean="0"/>
              <a:pPr/>
              <a:t>10/12/23</a:t>
            </a:fld>
            <a:endParaRPr lang="en-US"/>
          </a:p>
        </p:txBody>
      </p:sp>
      <p:sp>
        <p:nvSpPr>
          <p:cNvPr id="3" name="Footer Placeholder 2"/>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8158A5C0-C843-4798-A68E-D1A36425029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0" y="-13247"/>
            <a:ext cx="12197255" cy="126125"/>
          </a:xfrm>
          <a:prstGeom prst="rect">
            <a:avLst/>
          </a:prstGeom>
          <a:solidFill>
            <a:srgbClr val="F2A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pic>
        <p:nvPicPr>
          <p:cNvPr id="14" name="Picture 6" descr="RespectAbility"/>
          <p:cNvPicPr>
            <a:picLocks noChangeAspect="1"/>
          </p:cNvPicPr>
          <p:nvPr userDrawn="1"/>
        </p:nvPicPr>
        <p:blipFill>
          <a:blip r:embed="rId2" cstate="print"/>
          <a:stretch>
            <a:fillRect/>
          </a:stretch>
        </p:blipFill>
        <p:spPr>
          <a:xfrm>
            <a:off x="412580" y="4383499"/>
            <a:ext cx="3232506" cy="1439706"/>
          </a:xfrm>
          <a:prstGeom prst="rect">
            <a:avLst/>
          </a:prstGeom>
        </p:spPr>
      </p:pic>
      <p:sp>
        <p:nvSpPr>
          <p:cNvPr id="10" name="Rectangle 9"/>
          <p:cNvSpPr/>
          <p:nvPr userDrawn="1"/>
        </p:nvSpPr>
        <p:spPr>
          <a:xfrm>
            <a:off x="4109156" y="3136410"/>
            <a:ext cx="8071553" cy="3718770"/>
          </a:xfrm>
          <a:prstGeom prst="rect">
            <a:avLst/>
          </a:prstGeom>
          <a:solidFill>
            <a:srgbClr val="F5F5F5"/>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cxnSp>
        <p:nvCxnSpPr>
          <p:cNvPr id="11" name="Straight Arrow Connector 10"/>
          <p:cNvCxnSpPr>
            <a:cxnSpLocks/>
          </p:cNvCxnSpPr>
          <p:nvPr userDrawn="1"/>
        </p:nvCxnSpPr>
        <p:spPr>
          <a:xfrm flipH="1">
            <a:off x="4073755" y="3136410"/>
            <a:ext cx="20896" cy="3709061"/>
          </a:xfrm>
          <a:prstGeom prst="straightConnector1">
            <a:avLst/>
          </a:prstGeom>
          <a:ln w="12700">
            <a:solidFill>
              <a:srgbClr val="F2A63C"/>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hasCustomPrompt="1"/>
          </p:nvPr>
        </p:nvSpPr>
        <p:spPr>
          <a:xfrm>
            <a:off x="4521200" y="3204591"/>
            <a:ext cx="6451885" cy="523219"/>
          </a:xfrm>
        </p:spPr>
        <p:txBody>
          <a:bodyPr>
            <a:normAutofit/>
          </a:bodyPr>
          <a:lstStyle>
            <a:lvl1pPr>
              <a:defRPr sz="3000" b="1">
                <a:solidFill>
                  <a:srgbClr val="E8992A"/>
                </a:solidFill>
                <a:latin typeface="Tahoma" panose="020B0604030504040204" pitchFamily="34" charset="0"/>
                <a:ea typeface="Tahoma" panose="020B0604030504040204" pitchFamily="34" charset="0"/>
                <a:cs typeface="Tahoma" panose="020B0604030504040204" pitchFamily="34" charset="0"/>
              </a:defRPr>
            </a:lvl1pPr>
          </a:lstStyle>
          <a:p>
            <a:r>
              <a:rPr lang="en-US"/>
              <a:t>FOR MORE INFORMATION</a:t>
            </a:r>
          </a:p>
        </p:txBody>
      </p:sp>
      <p:sp>
        <p:nvSpPr>
          <p:cNvPr id="5" name="Text Placeholder 4"/>
          <p:cNvSpPr>
            <a:spLocks noGrp="1"/>
          </p:cNvSpPr>
          <p:nvPr>
            <p:ph type="body" sz="quarter" idx="14"/>
          </p:nvPr>
        </p:nvSpPr>
        <p:spPr>
          <a:xfrm>
            <a:off x="4521200" y="3866606"/>
            <a:ext cx="7294563" cy="2588169"/>
          </a:xfrm>
        </p:spPr>
        <p:txBody>
          <a:bodyPr>
            <a:normAutofit/>
          </a:bodyPr>
          <a:lstStyle>
            <a:lvl1pPr marL="0" indent="0">
              <a:buNone/>
              <a:defRPr sz="2400">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Master text styles</a:t>
            </a:r>
          </a:p>
        </p:txBody>
      </p:sp>
      <p:sp>
        <p:nvSpPr>
          <p:cNvPr id="15" name="Picture Placeholder 14">
            <a:extLst>
              <a:ext uri="{FF2B5EF4-FFF2-40B4-BE49-F238E27FC236}">
                <a16:creationId xmlns:a16="http://schemas.microsoft.com/office/drawing/2014/main" id="{7DD83F51-DC01-FFF4-8CDA-9F5F9DDFF4BC}"/>
              </a:ext>
            </a:extLst>
          </p:cNvPr>
          <p:cNvSpPr>
            <a:spLocks noGrp="1"/>
          </p:cNvSpPr>
          <p:nvPr>
            <p:ph type="pic" sz="quarter" idx="15"/>
          </p:nvPr>
        </p:nvSpPr>
        <p:spPr>
          <a:xfrm>
            <a:off x="0" y="112713"/>
            <a:ext cx="12180888" cy="3024187"/>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with yellow top">
    <p:spTree>
      <p:nvGrpSpPr>
        <p:cNvPr id="1" name=""/>
        <p:cNvGrpSpPr/>
        <p:nvPr/>
      </p:nvGrpSpPr>
      <p:grpSpPr>
        <a:xfrm>
          <a:off x="0" y="0"/>
          <a:ext cx="0" cy="0"/>
          <a:chOff x="0" y="0"/>
          <a:chExt cx="0" cy="0"/>
        </a:xfrm>
      </p:grpSpPr>
      <p:sp>
        <p:nvSpPr>
          <p:cNvPr id="7" name="Rectangle 6"/>
          <p:cNvSpPr/>
          <p:nvPr userDrawn="1"/>
        </p:nvSpPr>
        <p:spPr>
          <a:xfrm>
            <a:off x="0" y="-13247"/>
            <a:ext cx="12197255" cy="126125"/>
          </a:xfrm>
          <a:prstGeom prst="rect">
            <a:avLst/>
          </a:prstGeom>
          <a:solidFill>
            <a:srgbClr val="F2A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al Text slide">
    <p:spTree>
      <p:nvGrpSpPr>
        <p:cNvPr id="1" name=""/>
        <p:cNvGrpSpPr/>
        <p:nvPr/>
      </p:nvGrpSpPr>
      <p:grpSpPr>
        <a:xfrm>
          <a:off x="0" y="0"/>
          <a:ext cx="0" cy="0"/>
          <a:chOff x="0" y="0"/>
          <a:chExt cx="0" cy="0"/>
        </a:xfrm>
      </p:grpSpPr>
      <p:pic>
        <p:nvPicPr>
          <p:cNvPr id="5" name="Picture 6" descr="RespectAbility logo"/>
          <p:cNvPicPr>
            <a:picLocks noChangeAspect="1"/>
          </p:cNvPicPr>
          <p:nvPr userDrawn="1"/>
        </p:nvPicPr>
        <p:blipFill>
          <a:blip r:embed="rId2" cstate="print"/>
          <a:stretch>
            <a:fillRect/>
          </a:stretch>
        </p:blipFill>
        <p:spPr>
          <a:xfrm>
            <a:off x="11247268" y="306686"/>
            <a:ext cx="662152" cy="291440"/>
          </a:xfrm>
          <a:prstGeom prst="rect">
            <a:avLst/>
          </a:prstGeom>
        </p:spPr>
      </p:pic>
      <p:cxnSp>
        <p:nvCxnSpPr>
          <p:cNvPr id="6" name="Straight Arrow Connector 5"/>
          <p:cNvCxnSpPr/>
          <p:nvPr userDrawn="1"/>
        </p:nvCxnSpPr>
        <p:spPr>
          <a:xfrm>
            <a:off x="-2384" y="758346"/>
            <a:ext cx="3202784" cy="14798"/>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userDrawn="1"/>
        </p:nvCxnSpPr>
        <p:spPr>
          <a:xfrm>
            <a:off x="8991602" y="773144"/>
            <a:ext cx="3198514" cy="0"/>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3200399" y="141432"/>
            <a:ext cx="5791204" cy="1325563"/>
          </a:xfrm>
        </p:spPr>
        <p:txBody>
          <a:bodyPr>
            <a:normAutofit/>
          </a:bodyPr>
          <a:lstStyle>
            <a:lvl1pPr algn="ctr">
              <a:defRPr sz="30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13" name="Text Placeholder 12"/>
          <p:cNvSpPr>
            <a:spLocks noGrp="1"/>
          </p:cNvSpPr>
          <p:nvPr>
            <p:ph type="body" sz="quarter" idx="13"/>
          </p:nvPr>
        </p:nvSpPr>
        <p:spPr>
          <a:xfrm>
            <a:off x="1018381" y="1742359"/>
            <a:ext cx="10155237" cy="42291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8FA99EC8-92C0-2713-5CC8-9D0E0AD66B5A}"/>
              </a:ext>
            </a:extLst>
          </p:cNvPr>
          <p:cNvGrpSpPr/>
          <p:nvPr userDrawn="1"/>
        </p:nvGrpSpPr>
        <p:grpSpPr>
          <a:xfrm>
            <a:off x="258155" y="157867"/>
            <a:ext cx="799423" cy="465659"/>
            <a:chOff x="5536096" y="651997"/>
            <a:chExt cx="3515044" cy="2047494"/>
          </a:xfrm>
        </p:grpSpPr>
        <p:sp>
          <p:nvSpPr>
            <p:cNvPr id="3" name="Rectangle 2">
              <a:extLst>
                <a:ext uri="{FF2B5EF4-FFF2-40B4-BE49-F238E27FC236}">
                  <a16:creationId xmlns:a16="http://schemas.microsoft.com/office/drawing/2014/main" id="{0B68DC3D-960E-B48F-E360-119EA2F22E78}"/>
                </a:ext>
              </a:extLst>
            </p:cNvPr>
            <p:cNvSpPr/>
            <p:nvPr userDrawn="1"/>
          </p:nvSpPr>
          <p:spPr>
            <a:xfrm>
              <a:off x="5536096" y="651997"/>
              <a:ext cx="3515044" cy="11266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b="1" dirty="0">
                  <a:latin typeface="Tahoma" panose="020B0604030504040204" pitchFamily="34" charset="0"/>
                  <a:ea typeface="Tahoma" panose="020B0604030504040204" pitchFamily="34" charset="0"/>
                  <a:cs typeface="Tahoma" panose="020B0604030504040204" pitchFamily="34" charset="0"/>
                </a:rPr>
                <a:t>NDEAM</a:t>
              </a:r>
              <a:endParaRPr lang="en-US" sz="300" b="1"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CF7B0CB7-4639-6940-AB60-84F310425CEF}"/>
                </a:ext>
              </a:extLst>
            </p:cNvPr>
            <p:cNvSpPr/>
            <p:nvPr userDrawn="1"/>
          </p:nvSpPr>
          <p:spPr>
            <a:xfrm>
              <a:off x="5536096" y="1911289"/>
              <a:ext cx="3515044" cy="788202"/>
            </a:xfrm>
            <a:prstGeom prst="rect">
              <a:avLst/>
            </a:prstGeom>
            <a:no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0" dirty="0">
                  <a:solidFill>
                    <a:schemeClr val="tx1"/>
                  </a:solidFill>
                  <a:latin typeface="Tahoma" panose="020B0604030504040204" pitchFamily="34" charset="0"/>
                  <a:ea typeface="Tahoma" panose="020B0604030504040204" pitchFamily="34" charset="0"/>
                  <a:cs typeface="Tahoma" panose="020B0604030504040204" pitchFamily="34" charset="0"/>
                </a:rPr>
                <a:t>Summit</a:t>
              </a: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2" name="Rectangles 1"/>
          <p:cNvSpPr/>
          <p:nvPr userDrawn="1"/>
        </p:nvSpPr>
        <p:spPr>
          <a:xfrm>
            <a:off x="635" y="1770380"/>
            <a:ext cx="12191365" cy="27501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pic>
        <p:nvPicPr>
          <p:cNvPr id="5" name="Picture 6" descr="RespectAbility logo"/>
          <p:cNvPicPr>
            <a:picLocks noChangeAspect="1"/>
          </p:cNvPicPr>
          <p:nvPr userDrawn="1"/>
        </p:nvPicPr>
        <p:blipFill>
          <a:blip r:embed="rId2" cstate="print"/>
          <a:stretch>
            <a:fillRect/>
          </a:stretch>
        </p:blipFill>
        <p:spPr>
          <a:xfrm>
            <a:off x="1093959" y="323069"/>
            <a:ext cx="1001395" cy="440690"/>
          </a:xfrm>
          <a:prstGeom prst="rect">
            <a:avLst/>
          </a:prstGeom>
        </p:spPr>
      </p:pic>
      <p:cxnSp>
        <p:nvCxnSpPr>
          <p:cNvPr id="7" name="Straight Arrow Connector 6"/>
          <p:cNvCxnSpPr/>
          <p:nvPr userDrawn="1"/>
        </p:nvCxnSpPr>
        <p:spPr>
          <a:xfrm flipH="1" flipV="1">
            <a:off x="724535" y="-60325"/>
            <a:ext cx="8255" cy="6979920"/>
          </a:xfrm>
          <a:prstGeom prst="straightConnector1">
            <a:avLst/>
          </a:prstGeom>
          <a:ln w="28575">
            <a:solidFill>
              <a:srgbClr val="F2A63C"/>
            </a:solidFill>
          </a:ln>
        </p:spPr>
        <p:style>
          <a:lnRef idx="2">
            <a:schemeClr val="accent4"/>
          </a:lnRef>
          <a:fillRef idx="0">
            <a:schemeClr val="accent4"/>
          </a:fillRef>
          <a:effectRef idx="1">
            <a:schemeClr val="accent4"/>
          </a:effectRef>
          <a:fontRef idx="minor">
            <a:schemeClr val="tx1"/>
          </a:fontRef>
        </p:style>
      </p:cxnSp>
      <p:sp>
        <p:nvSpPr>
          <p:cNvPr id="8" name="Title 7"/>
          <p:cNvSpPr>
            <a:spLocks noGrp="1"/>
          </p:cNvSpPr>
          <p:nvPr>
            <p:ph type="title"/>
          </p:nvPr>
        </p:nvSpPr>
        <p:spPr>
          <a:xfrm>
            <a:off x="1983105" y="2482215"/>
            <a:ext cx="8225790" cy="1325880"/>
          </a:xfrm>
        </p:spPr>
        <p:txBody>
          <a:bodyPr>
            <a:normAutofit/>
          </a:bodyPr>
          <a:lstStyle>
            <a:lvl1pPr algn="ctr">
              <a:defRPr sz="4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cxnSp>
        <p:nvCxnSpPr>
          <p:cNvPr id="4" name="Straight Arrow Connector 3"/>
          <p:cNvCxnSpPr/>
          <p:nvPr userDrawn="1"/>
        </p:nvCxnSpPr>
        <p:spPr>
          <a:xfrm flipV="1">
            <a:off x="11463020" y="-60960"/>
            <a:ext cx="8255" cy="6979920"/>
          </a:xfrm>
          <a:prstGeom prst="straightConnector1">
            <a:avLst/>
          </a:prstGeom>
          <a:ln w="28575">
            <a:solidFill>
              <a:srgbClr val="F2A63C"/>
            </a:solidFill>
          </a:ln>
        </p:spPr>
        <p:style>
          <a:lnRef idx="2">
            <a:schemeClr val="accent4"/>
          </a:lnRef>
          <a:fillRef idx="0">
            <a:schemeClr val="accent4"/>
          </a:fillRef>
          <a:effectRef idx="1">
            <a:schemeClr val="accent4"/>
          </a:effectRef>
          <a:fontRef idx="minor">
            <a:schemeClr val="tx1"/>
          </a:fontRef>
        </p:style>
      </p:cxnSp>
      <p:grpSp>
        <p:nvGrpSpPr>
          <p:cNvPr id="3" name="Group 2">
            <a:extLst>
              <a:ext uri="{FF2B5EF4-FFF2-40B4-BE49-F238E27FC236}">
                <a16:creationId xmlns:a16="http://schemas.microsoft.com/office/drawing/2014/main" id="{5BC958F7-017D-2A7E-634C-97D8FD898C90}"/>
              </a:ext>
            </a:extLst>
          </p:cNvPr>
          <p:cNvGrpSpPr/>
          <p:nvPr userDrawn="1"/>
        </p:nvGrpSpPr>
        <p:grpSpPr>
          <a:xfrm>
            <a:off x="10242649" y="273915"/>
            <a:ext cx="925326" cy="538997"/>
            <a:chOff x="5536096" y="651997"/>
            <a:chExt cx="3515044" cy="2047494"/>
          </a:xfrm>
        </p:grpSpPr>
        <p:sp>
          <p:nvSpPr>
            <p:cNvPr id="6" name="Rectangle 5">
              <a:extLst>
                <a:ext uri="{FF2B5EF4-FFF2-40B4-BE49-F238E27FC236}">
                  <a16:creationId xmlns:a16="http://schemas.microsoft.com/office/drawing/2014/main" id="{E2070F96-1029-66B2-306C-387BC8A472BD}"/>
                </a:ext>
              </a:extLst>
            </p:cNvPr>
            <p:cNvSpPr/>
            <p:nvPr userDrawn="1"/>
          </p:nvSpPr>
          <p:spPr>
            <a:xfrm>
              <a:off x="5536096" y="651997"/>
              <a:ext cx="3515044" cy="11266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latin typeface="Tahoma" panose="020B0604030504040204" pitchFamily="34" charset="0"/>
                  <a:ea typeface="Tahoma" panose="020B0604030504040204" pitchFamily="34" charset="0"/>
                  <a:cs typeface="Tahoma" panose="020B0604030504040204" pitchFamily="34" charset="0"/>
                </a:rPr>
                <a:t>NDEAM</a:t>
              </a:r>
              <a:endParaRPr lang="en-US" sz="400" b="1" dirty="0">
                <a:latin typeface="Tahoma" panose="020B0604030504040204" pitchFamily="34" charset="0"/>
                <a:ea typeface="Tahoma" panose="020B0604030504040204" pitchFamily="34" charset="0"/>
                <a:cs typeface="Tahoma" panose="020B0604030504040204" pitchFamily="34" charset="0"/>
              </a:endParaRPr>
            </a:p>
          </p:txBody>
        </p:sp>
        <p:sp>
          <p:nvSpPr>
            <p:cNvPr id="9" name="Rectangle 8">
              <a:extLst>
                <a:ext uri="{FF2B5EF4-FFF2-40B4-BE49-F238E27FC236}">
                  <a16:creationId xmlns:a16="http://schemas.microsoft.com/office/drawing/2014/main" id="{27330D17-27C3-DF68-EB71-F06C6CDC5A34}"/>
                </a:ext>
              </a:extLst>
            </p:cNvPr>
            <p:cNvSpPr/>
            <p:nvPr userDrawn="1"/>
          </p:nvSpPr>
          <p:spPr>
            <a:xfrm>
              <a:off x="5536096" y="1911289"/>
              <a:ext cx="3515041" cy="788202"/>
            </a:xfrm>
            <a:prstGeom prst="rect">
              <a:avLst/>
            </a:prstGeom>
            <a:no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0" dirty="0">
                  <a:solidFill>
                    <a:schemeClr val="tx1"/>
                  </a:solidFill>
                  <a:latin typeface="Tahoma" panose="020B0604030504040204" pitchFamily="34" charset="0"/>
                  <a:ea typeface="Tahoma" panose="020B0604030504040204" pitchFamily="34" charset="0"/>
                  <a:cs typeface="Tahoma" panose="020B0604030504040204" pitchFamily="34" charset="0"/>
                </a:rPr>
                <a:t>Summit</a:t>
              </a: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Photo and Text without visible title">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a:xfrm>
            <a:off x="1430216" y="2535508"/>
            <a:ext cx="9403433" cy="42291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2628"/>
            <a:ext cx="12197255" cy="80970"/>
          </a:xfrm>
          <a:prstGeom prst="rect">
            <a:avLst/>
          </a:prstGeom>
          <a:solidFill>
            <a:srgbClr val="F2A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pic>
        <p:nvPicPr>
          <p:cNvPr id="10" name="Picture 6" descr="Logo&#10;&#10;Description automatically generated"/>
          <p:cNvPicPr>
            <a:picLocks noChangeAspect="1"/>
          </p:cNvPicPr>
          <p:nvPr userDrawn="1"/>
        </p:nvPicPr>
        <p:blipFill>
          <a:blip r:embed="rId2" cstate="print"/>
          <a:stretch>
            <a:fillRect/>
          </a:stretch>
        </p:blipFill>
        <p:spPr>
          <a:xfrm>
            <a:off x="11245485" y="6359016"/>
            <a:ext cx="662152" cy="291440"/>
          </a:xfrm>
          <a:prstGeom prst="rect">
            <a:avLst/>
          </a:prstGeom>
        </p:spPr>
      </p:pic>
      <p:sp>
        <p:nvSpPr>
          <p:cNvPr id="3" name="Picture Placeholder 2"/>
          <p:cNvSpPr>
            <a:spLocks noGrp="1"/>
          </p:cNvSpPr>
          <p:nvPr>
            <p:ph type="pic" sz="quarter" idx="14"/>
          </p:nvPr>
        </p:nvSpPr>
        <p:spPr>
          <a:xfrm>
            <a:off x="0" y="84138"/>
            <a:ext cx="12192000" cy="2237432"/>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grpSp>
        <p:nvGrpSpPr>
          <p:cNvPr id="2" name="Group 1">
            <a:extLst>
              <a:ext uri="{FF2B5EF4-FFF2-40B4-BE49-F238E27FC236}">
                <a16:creationId xmlns:a16="http://schemas.microsoft.com/office/drawing/2014/main" id="{9D746A50-169A-6CCA-871D-752D1123EAB8}"/>
              </a:ext>
            </a:extLst>
          </p:cNvPr>
          <p:cNvGrpSpPr/>
          <p:nvPr userDrawn="1"/>
        </p:nvGrpSpPr>
        <p:grpSpPr>
          <a:xfrm>
            <a:off x="284363" y="6111459"/>
            <a:ext cx="925326" cy="538997"/>
            <a:chOff x="5536096" y="651997"/>
            <a:chExt cx="3515044" cy="2047494"/>
          </a:xfrm>
        </p:grpSpPr>
        <p:sp>
          <p:nvSpPr>
            <p:cNvPr id="4" name="Rectangle 3">
              <a:extLst>
                <a:ext uri="{FF2B5EF4-FFF2-40B4-BE49-F238E27FC236}">
                  <a16:creationId xmlns:a16="http://schemas.microsoft.com/office/drawing/2014/main" id="{314A7B73-0985-394C-BA72-7754CA207D1E}"/>
                </a:ext>
              </a:extLst>
            </p:cNvPr>
            <p:cNvSpPr/>
            <p:nvPr userDrawn="1"/>
          </p:nvSpPr>
          <p:spPr>
            <a:xfrm>
              <a:off x="5536096" y="651997"/>
              <a:ext cx="3515044" cy="11266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latin typeface="Tahoma" panose="020B0604030504040204" pitchFamily="34" charset="0"/>
                  <a:ea typeface="Tahoma" panose="020B0604030504040204" pitchFamily="34" charset="0"/>
                  <a:cs typeface="Tahoma" panose="020B0604030504040204" pitchFamily="34" charset="0"/>
                </a:rPr>
                <a:t>NDEAM</a:t>
              </a:r>
              <a:endParaRPr lang="en-US" sz="400" b="1"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a:extLst>
                <a:ext uri="{FF2B5EF4-FFF2-40B4-BE49-F238E27FC236}">
                  <a16:creationId xmlns:a16="http://schemas.microsoft.com/office/drawing/2014/main" id="{471F6E8F-5755-0DBC-C4EC-75FB2DC399CB}"/>
                </a:ext>
              </a:extLst>
            </p:cNvPr>
            <p:cNvSpPr/>
            <p:nvPr userDrawn="1"/>
          </p:nvSpPr>
          <p:spPr>
            <a:xfrm>
              <a:off x="5536096" y="1911289"/>
              <a:ext cx="3515044" cy="788202"/>
            </a:xfrm>
            <a:prstGeom prst="rect">
              <a:avLst/>
            </a:prstGeom>
            <a:no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0" dirty="0">
                  <a:solidFill>
                    <a:schemeClr val="tx1"/>
                  </a:solidFill>
                  <a:latin typeface="Tahoma" panose="020B0604030504040204" pitchFamily="34" charset="0"/>
                  <a:ea typeface="Tahoma" panose="020B0604030504040204" pitchFamily="34" charset="0"/>
                  <a:cs typeface="Tahoma" panose="020B0604030504040204" pitchFamily="34" charset="0"/>
                </a:rPr>
                <a:t>Summit</a:t>
              </a: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text boxes">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a:xfrm>
            <a:off x="838201" y="1910302"/>
            <a:ext cx="4791634" cy="42291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2628"/>
            <a:ext cx="12197255" cy="80970"/>
          </a:xfrm>
          <a:prstGeom prst="rect">
            <a:avLst/>
          </a:prstGeom>
          <a:solidFill>
            <a:srgbClr val="F2A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pic>
        <p:nvPicPr>
          <p:cNvPr id="10" name="Picture 6" descr="Logo&#10;&#10;Description automatically generated"/>
          <p:cNvPicPr>
            <a:picLocks noChangeAspect="1"/>
          </p:cNvPicPr>
          <p:nvPr userDrawn="1"/>
        </p:nvPicPr>
        <p:blipFill>
          <a:blip r:embed="rId2" cstate="print"/>
          <a:stretch>
            <a:fillRect/>
          </a:stretch>
        </p:blipFill>
        <p:spPr>
          <a:xfrm>
            <a:off x="11245485" y="6359016"/>
            <a:ext cx="662152" cy="291440"/>
          </a:xfrm>
          <a:prstGeom prst="rect">
            <a:avLst/>
          </a:prstGeom>
        </p:spPr>
      </p:pic>
      <p:sp>
        <p:nvSpPr>
          <p:cNvPr id="2" name="Title 1"/>
          <p:cNvSpPr>
            <a:spLocks noGrp="1"/>
          </p:cNvSpPr>
          <p:nvPr>
            <p:ph type="title"/>
          </p:nvPr>
        </p:nvSpPr>
        <p:spPr/>
        <p:txBody>
          <a:bodyPr>
            <a:normAutofit/>
          </a:bodyPr>
          <a:lstStyle>
            <a:lvl1pPr>
              <a:defRPr sz="3000">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7" name="Text Placeholder 12"/>
          <p:cNvSpPr>
            <a:spLocks noGrp="1"/>
          </p:cNvSpPr>
          <p:nvPr>
            <p:ph type="body" sz="quarter" idx="14"/>
          </p:nvPr>
        </p:nvSpPr>
        <p:spPr>
          <a:xfrm>
            <a:off x="6562165" y="1910302"/>
            <a:ext cx="4791634" cy="42291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FA24678C-1F3B-B02A-CCF8-FDD6140D525A}"/>
              </a:ext>
            </a:extLst>
          </p:cNvPr>
          <p:cNvGrpSpPr/>
          <p:nvPr userDrawn="1"/>
        </p:nvGrpSpPr>
        <p:grpSpPr>
          <a:xfrm>
            <a:off x="284363" y="6111459"/>
            <a:ext cx="925326" cy="538997"/>
            <a:chOff x="5536096" y="651997"/>
            <a:chExt cx="3515044" cy="2047494"/>
          </a:xfrm>
        </p:grpSpPr>
        <p:sp>
          <p:nvSpPr>
            <p:cNvPr id="4" name="Rectangle 3">
              <a:extLst>
                <a:ext uri="{FF2B5EF4-FFF2-40B4-BE49-F238E27FC236}">
                  <a16:creationId xmlns:a16="http://schemas.microsoft.com/office/drawing/2014/main" id="{A7896B40-7F61-D3F3-4650-867E86CA7036}"/>
                </a:ext>
              </a:extLst>
            </p:cNvPr>
            <p:cNvSpPr/>
            <p:nvPr userDrawn="1"/>
          </p:nvSpPr>
          <p:spPr>
            <a:xfrm>
              <a:off x="5536096" y="651997"/>
              <a:ext cx="3515044" cy="11266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latin typeface="Tahoma" panose="020B0604030504040204" pitchFamily="34" charset="0"/>
                  <a:ea typeface="Tahoma" panose="020B0604030504040204" pitchFamily="34" charset="0"/>
                  <a:cs typeface="Tahoma" panose="020B0604030504040204" pitchFamily="34" charset="0"/>
                </a:rPr>
                <a:t>NDEAM</a:t>
              </a:r>
              <a:endParaRPr lang="en-US" sz="400" b="1"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a:extLst>
                <a:ext uri="{FF2B5EF4-FFF2-40B4-BE49-F238E27FC236}">
                  <a16:creationId xmlns:a16="http://schemas.microsoft.com/office/drawing/2014/main" id="{6261BF5B-9FDE-9519-94A0-FE2E1E19CD50}"/>
                </a:ext>
              </a:extLst>
            </p:cNvPr>
            <p:cNvSpPr/>
            <p:nvPr userDrawn="1"/>
          </p:nvSpPr>
          <p:spPr>
            <a:xfrm>
              <a:off x="5536096" y="1911289"/>
              <a:ext cx="3515044" cy="788202"/>
            </a:xfrm>
            <a:prstGeom prst="rect">
              <a:avLst/>
            </a:prstGeom>
            <a:no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0" dirty="0">
                  <a:solidFill>
                    <a:schemeClr val="tx1"/>
                  </a:solidFill>
                  <a:latin typeface="Tahoma" panose="020B0604030504040204" pitchFamily="34" charset="0"/>
                  <a:ea typeface="Tahoma" panose="020B0604030504040204" pitchFamily="34" charset="0"/>
                  <a:cs typeface="Tahoma" panose="020B0604030504040204" pitchFamily="34" charset="0"/>
                </a:rPr>
                <a:t>Summit</a:t>
              </a: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and photo option 1">
    <p:spTree>
      <p:nvGrpSpPr>
        <p:cNvPr id="1" name=""/>
        <p:cNvGrpSpPr/>
        <p:nvPr/>
      </p:nvGrpSpPr>
      <p:grpSpPr>
        <a:xfrm>
          <a:off x="0" y="0"/>
          <a:ext cx="0" cy="0"/>
          <a:chOff x="0" y="0"/>
          <a:chExt cx="0" cy="0"/>
        </a:xfrm>
      </p:grpSpPr>
      <p:sp>
        <p:nvSpPr>
          <p:cNvPr id="12" name="Title 11"/>
          <p:cNvSpPr>
            <a:spLocks noGrp="1"/>
          </p:cNvSpPr>
          <p:nvPr>
            <p:ph type="title"/>
          </p:nvPr>
        </p:nvSpPr>
        <p:spPr>
          <a:xfrm>
            <a:off x="512064" y="1051560"/>
            <a:ext cx="6400800" cy="1371600"/>
          </a:xfrm>
        </p:spPr>
        <p:txBody>
          <a:bodyPr>
            <a:normAutofit/>
          </a:bodyPr>
          <a:lstStyle>
            <a:lvl1pPr>
              <a:defRPr sz="30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14" name="Text Placeholder 13"/>
          <p:cNvSpPr>
            <a:spLocks noGrp="1"/>
          </p:cNvSpPr>
          <p:nvPr>
            <p:ph type="body" sz="quarter" idx="10"/>
          </p:nvPr>
        </p:nvSpPr>
        <p:spPr>
          <a:xfrm>
            <a:off x="512763" y="2581275"/>
            <a:ext cx="6400800" cy="3532188"/>
          </a:xfrm>
        </p:spPr>
        <p:txBody>
          <a:bodyPr>
            <a:normAutofit/>
          </a:bodyPr>
          <a:lstStyle>
            <a:lvl1pPr marL="0" indent="0">
              <a:buNone/>
              <a:defRPr sz="2400">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Master text styles</a:t>
            </a:r>
          </a:p>
        </p:txBody>
      </p:sp>
      <p:sp>
        <p:nvSpPr>
          <p:cNvPr id="6" name="Rectangle 5"/>
          <p:cNvSpPr/>
          <p:nvPr userDrawn="1"/>
        </p:nvSpPr>
        <p:spPr>
          <a:xfrm>
            <a:off x="11277600" y="-2822"/>
            <a:ext cx="914400" cy="68523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6" name="Picture Placeholder 15"/>
          <p:cNvSpPr>
            <a:spLocks noGrp="1"/>
          </p:cNvSpPr>
          <p:nvPr>
            <p:ph type="pic" sz="quarter" idx="11"/>
          </p:nvPr>
        </p:nvSpPr>
        <p:spPr>
          <a:xfrm>
            <a:off x="7691438" y="393700"/>
            <a:ext cx="4042412" cy="6074832"/>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pic>
        <p:nvPicPr>
          <p:cNvPr id="10" name="Picture 6" descr="Logo&#10;&#10;Description automatically generated"/>
          <p:cNvPicPr>
            <a:picLocks noChangeAspect="1"/>
          </p:cNvPicPr>
          <p:nvPr userDrawn="1"/>
        </p:nvPicPr>
        <p:blipFill>
          <a:blip r:embed="rId2" cstate="print"/>
          <a:stretch>
            <a:fillRect/>
          </a:stretch>
        </p:blipFill>
        <p:spPr>
          <a:xfrm>
            <a:off x="204952" y="6375949"/>
            <a:ext cx="662152" cy="291440"/>
          </a:xfrm>
          <a:prstGeom prst="rect">
            <a:avLst/>
          </a:prstGeom>
        </p:spPr>
      </p:pic>
      <p:grpSp>
        <p:nvGrpSpPr>
          <p:cNvPr id="2" name="Group 1">
            <a:extLst>
              <a:ext uri="{FF2B5EF4-FFF2-40B4-BE49-F238E27FC236}">
                <a16:creationId xmlns:a16="http://schemas.microsoft.com/office/drawing/2014/main" id="{B7D9CFDD-2E80-B087-0811-2C08CC0BD839}"/>
              </a:ext>
            </a:extLst>
          </p:cNvPr>
          <p:cNvGrpSpPr/>
          <p:nvPr userDrawn="1"/>
        </p:nvGrpSpPr>
        <p:grpSpPr>
          <a:xfrm>
            <a:off x="258155" y="157867"/>
            <a:ext cx="799423" cy="465659"/>
            <a:chOff x="5536096" y="651997"/>
            <a:chExt cx="3515044" cy="2047494"/>
          </a:xfrm>
        </p:grpSpPr>
        <p:sp>
          <p:nvSpPr>
            <p:cNvPr id="3" name="Rectangle 2">
              <a:extLst>
                <a:ext uri="{FF2B5EF4-FFF2-40B4-BE49-F238E27FC236}">
                  <a16:creationId xmlns:a16="http://schemas.microsoft.com/office/drawing/2014/main" id="{8D268FA2-7675-22C7-F99E-BF130228A284}"/>
                </a:ext>
              </a:extLst>
            </p:cNvPr>
            <p:cNvSpPr/>
            <p:nvPr userDrawn="1"/>
          </p:nvSpPr>
          <p:spPr>
            <a:xfrm>
              <a:off x="5536096" y="651997"/>
              <a:ext cx="3515044" cy="11266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b="1" dirty="0">
                  <a:latin typeface="Tahoma" panose="020B0604030504040204" pitchFamily="34" charset="0"/>
                  <a:ea typeface="Tahoma" panose="020B0604030504040204" pitchFamily="34" charset="0"/>
                  <a:cs typeface="Tahoma" panose="020B0604030504040204" pitchFamily="34" charset="0"/>
                </a:rPr>
                <a:t>NDEAM</a:t>
              </a:r>
              <a:endParaRPr lang="en-US" sz="300" b="1"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5F48245A-9A8B-CE40-36BF-9EB0870340C1}"/>
                </a:ext>
              </a:extLst>
            </p:cNvPr>
            <p:cNvSpPr/>
            <p:nvPr userDrawn="1"/>
          </p:nvSpPr>
          <p:spPr>
            <a:xfrm>
              <a:off x="5536096" y="1911289"/>
              <a:ext cx="3515044" cy="788202"/>
            </a:xfrm>
            <a:prstGeom prst="rect">
              <a:avLst/>
            </a:prstGeom>
            <a:no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0" dirty="0">
                  <a:solidFill>
                    <a:schemeClr val="tx1"/>
                  </a:solidFill>
                  <a:latin typeface="Tahoma" panose="020B0604030504040204" pitchFamily="34" charset="0"/>
                  <a:ea typeface="Tahoma" panose="020B0604030504040204" pitchFamily="34" charset="0"/>
                  <a:cs typeface="Tahoma" panose="020B0604030504040204" pitchFamily="34" charset="0"/>
                </a:rPr>
                <a:t>Summit</a:t>
              </a: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pic>
        <p:nvPicPr>
          <p:cNvPr id="5" name="Picture 6" descr="RespectAbility logo"/>
          <p:cNvPicPr>
            <a:picLocks noChangeAspect="1"/>
          </p:cNvPicPr>
          <p:nvPr userDrawn="1"/>
        </p:nvPicPr>
        <p:blipFill>
          <a:blip r:embed="rId2" cstate="print"/>
          <a:stretch>
            <a:fillRect/>
          </a:stretch>
        </p:blipFill>
        <p:spPr>
          <a:xfrm>
            <a:off x="11247268" y="306686"/>
            <a:ext cx="662152" cy="291440"/>
          </a:xfrm>
          <a:prstGeom prst="rect">
            <a:avLst/>
          </a:prstGeom>
        </p:spPr>
      </p:pic>
      <p:cxnSp>
        <p:nvCxnSpPr>
          <p:cNvPr id="6" name="Straight Arrow Connector 5"/>
          <p:cNvCxnSpPr/>
          <p:nvPr userDrawn="1"/>
        </p:nvCxnSpPr>
        <p:spPr>
          <a:xfrm>
            <a:off x="-2384" y="758346"/>
            <a:ext cx="3202784" cy="14798"/>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userDrawn="1"/>
        </p:nvCxnSpPr>
        <p:spPr>
          <a:xfrm>
            <a:off x="8991602" y="773144"/>
            <a:ext cx="3198514" cy="0"/>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3200399" y="141432"/>
            <a:ext cx="5791204" cy="1325563"/>
          </a:xfrm>
        </p:spPr>
        <p:txBody>
          <a:bodyPr>
            <a:normAutofit/>
          </a:bodyPr>
          <a:lstStyle>
            <a:lvl1pPr algn="ctr">
              <a:defRPr sz="30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p:cNvSpPr>
            <a:spLocks noGrp="1"/>
          </p:cNvSpPr>
          <p:nvPr>
            <p:ph sz="quarter" idx="14"/>
          </p:nvPr>
        </p:nvSpPr>
        <p:spPr>
          <a:xfrm>
            <a:off x="6677027" y="1742359"/>
            <a:ext cx="5232393" cy="4658442"/>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sz="quarter" idx="15"/>
          </p:nvPr>
        </p:nvSpPr>
        <p:spPr>
          <a:xfrm>
            <a:off x="282581" y="1742359"/>
            <a:ext cx="5232393" cy="4658442"/>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E9054AA7-DC25-10BB-F175-B1C0C9FE17BF}"/>
              </a:ext>
            </a:extLst>
          </p:cNvPr>
          <p:cNvGrpSpPr/>
          <p:nvPr userDrawn="1"/>
        </p:nvGrpSpPr>
        <p:grpSpPr>
          <a:xfrm>
            <a:off x="258155" y="157867"/>
            <a:ext cx="799423" cy="465659"/>
            <a:chOff x="5536096" y="651997"/>
            <a:chExt cx="3515044" cy="2047494"/>
          </a:xfrm>
        </p:grpSpPr>
        <p:sp>
          <p:nvSpPr>
            <p:cNvPr id="12" name="Rectangle 11">
              <a:extLst>
                <a:ext uri="{FF2B5EF4-FFF2-40B4-BE49-F238E27FC236}">
                  <a16:creationId xmlns:a16="http://schemas.microsoft.com/office/drawing/2014/main" id="{F7F9859F-0761-13FE-89E7-592F578E2BFA}"/>
                </a:ext>
              </a:extLst>
            </p:cNvPr>
            <p:cNvSpPr/>
            <p:nvPr userDrawn="1"/>
          </p:nvSpPr>
          <p:spPr>
            <a:xfrm>
              <a:off x="5536096" y="651997"/>
              <a:ext cx="3515044" cy="11266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b="1" dirty="0">
                  <a:latin typeface="Tahoma" panose="020B0604030504040204" pitchFamily="34" charset="0"/>
                  <a:ea typeface="Tahoma" panose="020B0604030504040204" pitchFamily="34" charset="0"/>
                  <a:cs typeface="Tahoma" panose="020B0604030504040204" pitchFamily="34" charset="0"/>
                </a:rPr>
                <a:t>NDEAM</a:t>
              </a:r>
              <a:endParaRPr lang="en-US" sz="300" b="1" dirty="0">
                <a:latin typeface="Tahoma" panose="020B0604030504040204" pitchFamily="34" charset="0"/>
                <a:ea typeface="Tahoma" panose="020B0604030504040204" pitchFamily="34" charset="0"/>
                <a:cs typeface="Tahoma" panose="020B0604030504040204" pitchFamily="34" charset="0"/>
              </a:endParaRPr>
            </a:p>
          </p:txBody>
        </p:sp>
        <p:sp>
          <p:nvSpPr>
            <p:cNvPr id="13" name="Rectangle 12">
              <a:extLst>
                <a:ext uri="{FF2B5EF4-FFF2-40B4-BE49-F238E27FC236}">
                  <a16:creationId xmlns:a16="http://schemas.microsoft.com/office/drawing/2014/main" id="{061CD4E8-076C-DBA2-0B10-06CEA784F371}"/>
                </a:ext>
              </a:extLst>
            </p:cNvPr>
            <p:cNvSpPr/>
            <p:nvPr userDrawn="1"/>
          </p:nvSpPr>
          <p:spPr>
            <a:xfrm>
              <a:off x="5536096" y="1911289"/>
              <a:ext cx="3515044" cy="788202"/>
            </a:xfrm>
            <a:prstGeom prst="rect">
              <a:avLst/>
            </a:prstGeom>
            <a:no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0" dirty="0">
                  <a:solidFill>
                    <a:schemeClr val="tx1"/>
                  </a:solidFill>
                  <a:latin typeface="Tahoma" panose="020B0604030504040204" pitchFamily="34" charset="0"/>
                  <a:ea typeface="Tahoma" panose="020B0604030504040204" pitchFamily="34" charset="0"/>
                  <a:cs typeface="Tahoma" panose="020B0604030504040204" pitchFamily="34" charset="0"/>
                </a:rPr>
                <a:t>Summit</a:t>
              </a: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846CE7D5-CF57-46EF-B807-FDD0502418D4}" type="datetimeFigureOut">
              <a:rPr lang="en-US" smtClean="0"/>
              <a:pPr/>
              <a:t>10/12/23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330EA680-D336-4FF7-8B7A-9848BB0A1C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66" r:id="rId10"/>
  </p:sldLayoutIdLst>
  <p:txStyles>
    <p:title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70402020209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70402020209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70402020209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padlet.com/gracianop/raNDEAM2023"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https://www.respectability.org/2017/12/graciano-petersen/"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s://www.linkedin.com/jobs/search/?currentJobId=3731915611&amp;f_WT=2&amp;keywords=entry%20level&amp;origin=JOBS_HOME_LOCATION_SUGGESTION&amp;refresh=true&amp;start=25"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padlet.com/gracianop/raNDEAM2023"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mailto:GracianoP@respectability.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1E972E-E936-BA50-7BF3-5CAEA5B3BD11}"/>
              </a:ext>
            </a:extLst>
          </p:cNvPr>
          <p:cNvSpPr>
            <a:spLocks noGrp="1"/>
          </p:cNvSpPr>
          <p:nvPr>
            <p:ph type="ctrTitle"/>
          </p:nvPr>
        </p:nvSpPr>
        <p:spPr>
          <a:xfrm>
            <a:off x="2428067" y="3429000"/>
            <a:ext cx="7207623" cy="674512"/>
          </a:xfrm>
        </p:spPr>
        <p:txBody>
          <a:bodyPr>
            <a:normAutofit fontScale="90000"/>
          </a:bodyPr>
          <a:lstStyle/>
          <a:p>
            <a:r>
              <a:rPr lang="en-US" dirty="0"/>
              <a:t>Allowing Your Transferable Skills to Blossom</a:t>
            </a:r>
          </a:p>
        </p:txBody>
      </p:sp>
      <p:sp>
        <p:nvSpPr>
          <p:cNvPr id="5" name="Subtitle 4">
            <a:extLst>
              <a:ext uri="{FF2B5EF4-FFF2-40B4-BE49-F238E27FC236}">
                <a16:creationId xmlns:a16="http://schemas.microsoft.com/office/drawing/2014/main" id="{BFB79E4F-E5D9-F4C1-94A6-05AB4C7B2842}"/>
              </a:ext>
            </a:extLst>
          </p:cNvPr>
          <p:cNvSpPr>
            <a:spLocks noGrp="1"/>
          </p:cNvSpPr>
          <p:nvPr>
            <p:ph type="subTitle" idx="1"/>
          </p:nvPr>
        </p:nvSpPr>
        <p:spPr>
          <a:xfrm>
            <a:off x="2428067" y="4871874"/>
            <a:ext cx="7207624" cy="433659"/>
          </a:xfrm>
        </p:spPr>
        <p:txBody>
          <a:bodyPr/>
          <a:lstStyle/>
          <a:p>
            <a:r>
              <a:rPr lang="en-US" dirty="0"/>
              <a:t>Identify and Access Your Transferable Skills to Unleash Your Career Potential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94302-220E-6D91-0741-C184605B6AC4}"/>
              </a:ext>
            </a:extLst>
          </p:cNvPr>
          <p:cNvSpPr>
            <a:spLocks noGrp="1"/>
          </p:cNvSpPr>
          <p:nvPr>
            <p:ph type="title"/>
          </p:nvPr>
        </p:nvSpPr>
        <p:spPr/>
        <p:txBody>
          <a:bodyPr/>
          <a:lstStyle/>
          <a:p>
            <a:r>
              <a:rPr lang="en-US" dirty="0"/>
              <a:t>Padlet Link</a:t>
            </a:r>
          </a:p>
        </p:txBody>
      </p:sp>
      <p:sp>
        <p:nvSpPr>
          <p:cNvPr id="4" name="Content Placeholder 3">
            <a:extLst>
              <a:ext uri="{FF2B5EF4-FFF2-40B4-BE49-F238E27FC236}">
                <a16:creationId xmlns:a16="http://schemas.microsoft.com/office/drawing/2014/main" id="{9E69FE44-3857-0352-29A9-7607ECD96E2E}"/>
              </a:ext>
            </a:extLst>
          </p:cNvPr>
          <p:cNvSpPr>
            <a:spLocks noGrp="1"/>
          </p:cNvSpPr>
          <p:nvPr>
            <p:ph sz="quarter" idx="15"/>
          </p:nvPr>
        </p:nvSpPr>
        <p:spPr>
          <a:xfrm>
            <a:off x="282581" y="1742359"/>
            <a:ext cx="10431802" cy="4658442"/>
          </a:xfrm>
        </p:spPr>
        <p:txBody>
          <a:bodyPr/>
          <a:lstStyle/>
          <a:p>
            <a:r>
              <a:rPr lang="en-US" dirty="0">
                <a:hlinkClick r:id="rId2"/>
              </a:rPr>
              <a:t>https://padlet.com/gracianop/raNDEAM2023</a:t>
            </a:r>
            <a:endParaRPr lang="en-US" dirty="0"/>
          </a:p>
          <a:p>
            <a:endParaRPr lang="en-US" dirty="0"/>
          </a:p>
        </p:txBody>
      </p:sp>
    </p:spTree>
    <p:extLst>
      <p:ext uri="{BB962C8B-B14F-4D97-AF65-F5344CB8AC3E}">
        <p14:creationId xmlns:p14="http://schemas.microsoft.com/office/powerpoint/2010/main" val="2810308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94302-220E-6D91-0741-C184605B6AC4}"/>
              </a:ext>
            </a:extLst>
          </p:cNvPr>
          <p:cNvSpPr>
            <a:spLocks noGrp="1"/>
          </p:cNvSpPr>
          <p:nvPr>
            <p:ph type="title"/>
          </p:nvPr>
        </p:nvSpPr>
        <p:spPr/>
        <p:txBody>
          <a:bodyPr/>
          <a:lstStyle/>
          <a:p>
            <a:r>
              <a:rPr lang="en-US" dirty="0"/>
              <a:t>Categories of Transferable Skills</a:t>
            </a:r>
          </a:p>
        </p:txBody>
      </p:sp>
      <p:sp>
        <p:nvSpPr>
          <p:cNvPr id="4" name="Content Placeholder 3">
            <a:extLst>
              <a:ext uri="{FF2B5EF4-FFF2-40B4-BE49-F238E27FC236}">
                <a16:creationId xmlns:a16="http://schemas.microsoft.com/office/drawing/2014/main" id="{9E69FE44-3857-0352-29A9-7607ECD96E2E}"/>
              </a:ext>
            </a:extLst>
          </p:cNvPr>
          <p:cNvSpPr>
            <a:spLocks noGrp="1"/>
          </p:cNvSpPr>
          <p:nvPr>
            <p:ph sz="quarter" idx="15"/>
          </p:nvPr>
        </p:nvSpPr>
        <p:spPr>
          <a:xfrm>
            <a:off x="289205" y="1742359"/>
            <a:ext cx="5232393" cy="4658442"/>
          </a:xfrm>
        </p:spPr>
        <p:txBody>
          <a:bodyPr/>
          <a:lstStyle/>
          <a:p>
            <a:r>
              <a:rPr lang="en-US" dirty="0"/>
              <a:t>Communication</a:t>
            </a:r>
          </a:p>
          <a:p>
            <a:endParaRPr lang="en-US" dirty="0"/>
          </a:p>
          <a:p>
            <a:endParaRPr lang="en-US" dirty="0"/>
          </a:p>
          <a:p>
            <a:endParaRPr lang="en-US" dirty="0"/>
          </a:p>
          <a:p>
            <a:endParaRPr lang="en-US" dirty="0"/>
          </a:p>
          <a:p>
            <a:r>
              <a:rPr lang="en-US" dirty="0"/>
              <a:t>Research and Planning</a:t>
            </a:r>
          </a:p>
          <a:p>
            <a:endParaRPr lang="en-US" dirty="0"/>
          </a:p>
        </p:txBody>
      </p:sp>
      <p:sp>
        <p:nvSpPr>
          <p:cNvPr id="3" name="Content Placeholder 2">
            <a:extLst>
              <a:ext uri="{FF2B5EF4-FFF2-40B4-BE49-F238E27FC236}">
                <a16:creationId xmlns:a16="http://schemas.microsoft.com/office/drawing/2014/main" id="{1FCD6B81-EA54-CDC3-61BA-7B5DA561C70F}"/>
              </a:ext>
            </a:extLst>
          </p:cNvPr>
          <p:cNvSpPr>
            <a:spLocks noGrp="1"/>
          </p:cNvSpPr>
          <p:nvPr>
            <p:ph sz="quarter" idx="14"/>
          </p:nvPr>
        </p:nvSpPr>
        <p:spPr>
          <a:xfrm>
            <a:off x="5675243" y="1742359"/>
            <a:ext cx="6234178" cy="4658442"/>
          </a:xfrm>
        </p:spPr>
        <p:txBody>
          <a:bodyPr/>
          <a:lstStyle/>
          <a:p>
            <a:r>
              <a:rPr lang="en-US" dirty="0"/>
              <a:t>Leadership and Management</a:t>
            </a:r>
          </a:p>
          <a:p>
            <a:endParaRPr lang="en-US" dirty="0"/>
          </a:p>
          <a:p>
            <a:endParaRPr lang="en-US" dirty="0"/>
          </a:p>
          <a:p>
            <a:endParaRPr lang="en-US" dirty="0"/>
          </a:p>
          <a:p>
            <a:endParaRPr lang="en-US" dirty="0"/>
          </a:p>
          <a:p>
            <a:r>
              <a:rPr lang="en-US" dirty="0"/>
              <a:t>Human Relations and Interpersonal</a:t>
            </a:r>
          </a:p>
        </p:txBody>
      </p:sp>
      <p:pic>
        <p:nvPicPr>
          <p:cNvPr id="6" name="Picture 5" descr="Five square speech bubbles in color representing communication">
            <a:extLst>
              <a:ext uri="{FF2B5EF4-FFF2-40B4-BE49-F238E27FC236}">
                <a16:creationId xmlns:a16="http://schemas.microsoft.com/office/drawing/2014/main" id="{8C8DB302-D1AB-D617-9ED4-08BF15517E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1419" y="2472517"/>
            <a:ext cx="2077278" cy="1454010"/>
          </a:xfrm>
          <a:prstGeom prst="rect">
            <a:avLst/>
          </a:prstGeom>
          <a:ln>
            <a:solidFill>
              <a:schemeClr val="accent4"/>
            </a:solidFill>
          </a:ln>
        </p:spPr>
      </p:pic>
      <p:pic>
        <p:nvPicPr>
          <p:cNvPr id="8" name="Picture 7" descr="Lion and cubs following representing leadership and management">
            <a:extLst>
              <a:ext uri="{FF2B5EF4-FFF2-40B4-BE49-F238E27FC236}">
                <a16:creationId xmlns:a16="http://schemas.microsoft.com/office/drawing/2014/main" id="{72F23006-E09A-AD52-3116-FFD618FF74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3423" y="2472517"/>
            <a:ext cx="2185708" cy="1457863"/>
          </a:xfrm>
          <a:prstGeom prst="rect">
            <a:avLst/>
          </a:prstGeom>
          <a:ln>
            <a:solidFill>
              <a:schemeClr val="accent4"/>
            </a:solidFill>
          </a:ln>
        </p:spPr>
      </p:pic>
      <p:pic>
        <p:nvPicPr>
          <p:cNvPr id="10" name="Picture 9" descr="People working on ideas representing research and planning">
            <a:extLst>
              <a:ext uri="{FF2B5EF4-FFF2-40B4-BE49-F238E27FC236}">
                <a16:creationId xmlns:a16="http://schemas.microsoft.com/office/drawing/2014/main" id="{8F7BE17C-F032-3E3F-B7E9-F2363191C2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0547" y="5082085"/>
            <a:ext cx="2228150" cy="1457863"/>
          </a:xfrm>
          <a:prstGeom prst="rect">
            <a:avLst/>
          </a:prstGeom>
          <a:ln>
            <a:solidFill>
              <a:schemeClr val="accent4"/>
            </a:solidFill>
          </a:ln>
        </p:spPr>
      </p:pic>
      <p:pic>
        <p:nvPicPr>
          <p:cNvPr id="12" name="Picture 11" descr="Hands forming circle representing human relations">
            <a:extLst>
              <a:ext uri="{FF2B5EF4-FFF2-40B4-BE49-F238E27FC236}">
                <a16:creationId xmlns:a16="http://schemas.microsoft.com/office/drawing/2014/main" id="{F41AFA45-5AD0-26EB-811F-A8004201DB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3423" y="5082085"/>
            <a:ext cx="1993364" cy="1457863"/>
          </a:xfrm>
          <a:prstGeom prst="rect">
            <a:avLst/>
          </a:prstGeom>
          <a:ln>
            <a:solidFill>
              <a:schemeClr val="accent4"/>
            </a:solidFill>
          </a:ln>
        </p:spPr>
      </p:pic>
    </p:spTree>
    <p:extLst>
      <p:ext uri="{BB962C8B-B14F-4D97-AF65-F5344CB8AC3E}">
        <p14:creationId xmlns:p14="http://schemas.microsoft.com/office/powerpoint/2010/main" val="3956579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94302-220E-6D91-0741-C184605B6AC4}"/>
              </a:ext>
            </a:extLst>
          </p:cNvPr>
          <p:cNvSpPr>
            <a:spLocks noGrp="1"/>
          </p:cNvSpPr>
          <p:nvPr>
            <p:ph type="title"/>
          </p:nvPr>
        </p:nvSpPr>
        <p:spPr/>
        <p:txBody>
          <a:bodyPr/>
          <a:lstStyle/>
          <a:p>
            <a:r>
              <a:rPr lang="en-US" dirty="0"/>
              <a:t>Communication Skills</a:t>
            </a:r>
          </a:p>
        </p:txBody>
      </p:sp>
      <p:sp>
        <p:nvSpPr>
          <p:cNvPr id="4" name="Content Placeholder 3">
            <a:extLst>
              <a:ext uri="{FF2B5EF4-FFF2-40B4-BE49-F238E27FC236}">
                <a16:creationId xmlns:a16="http://schemas.microsoft.com/office/drawing/2014/main" id="{9E69FE44-3857-0352-29A9-7607ECD96E2E}"/>
              </a:ext>
            </a:extLst>
          </p:cNvPr>
          <p:cNvSpPr>
            <a:spLocks noGrp="1"/>
          </p:cNvSpPr>
          <p:nvPr>
            <p:ph sz="quarter" idx="15"/>
          </p:nvPr>
        </p:nvSpPr>
        <p:spPr>
          <a:xfrm>
            <a:off x="292521" y="1466995"/>
            <a:ext cx="5232393" cy="4658442"/>
          </a:xfrm>
        </p:spPr>
        <p:txBody>
          <a:bodyPr>
            <a:noAutofit/>
          </a:bodyPr>
          <a:lstStyle/>
          <a:p>
            <a:pPr eaLnBrk="1" hangingPunct="1"/>
            <a:r>
              <a:rPr lang="en-US" altLang="en-US" sz="3200" dirty="0"/>
              <a:t>Speaking effectively in public </a:t>
            </a:r>
          </a:p>
          <a:p>
            <a:pPr eaLnBrk="1" hangingPunct="1"/>
            <a:r>
              <a:rPr lang="en-US" altLang="en-US" sz="3200" dirty="0"/>
              <a:t>Writing clearly and concisely </a:t>
            </a:r>
          </a:p>
          <a:p>
            <a:pPr eaLnBrk="1" hangingPunct="1"/>
            <a:r>
              <a:rPr lang="en-US" altLang="en-US" sz="3200" dirty="0"/>
              <a:t>Expressing ideas in an open forum </a:t>
            </a:r>
          </a:p>
          <a:p>
            <a:pPr eaLnBrk="1" hangingPunct="1"/>
            <a:r>
              <a:rPr lang="en-US" altLang="en-US" sz="3200" dirty="0"/>
              <a:t>Facilitating group discussion </a:t>
            </a:r>
          </a:p>
          <a:p>
            <a:pPr eaLnBrk="1" hangingPunct="1"/>
            <a:r>
              <a:rPr lang="en-US" altLang="en-US" sz="3200" dirty="0"/>
              <a:t>Providing appropriate feedback  </a:t>
            </a:r>
          </a:p>
        </p:txBody>
      </p:sp>
      <p:pic>
        <p:nvPicPr>
          <p:cNvPr id="5" name="Picture 4" descr="Five square speech bubbles in color representing communication">
            <a:extLst>
              <a:ext uri="{FF2B5EF4-FFF2-40B4-BE49-F238E27FC236}">
                <a16:creationId xmlns:a16="http://schemas.microsoft.com/office/drawing/2014/main" id="{7C11910C-7238-35C1-BB7F-E0D516B902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5323" y="1369274"/>
            <a:ext cx="2077278" cy="1454010"/>
          </a:xfrm>
          <a:prstGeom prst="rect">
            <a:avLst/>
          </a:prstGeom>
          <a:ln>
            <a:solidFill>
              <a:schemeClr val="accent4"/>
            </a:solidFill>
          </a:ln>
        </p:spPr>
      </p:pic>
      <p:sp>
        <p:nvSpPr>
          <p:cNvPr id="3" name="Content Placeholder 2">
            <a:extLst>
              <a:ext uri="{FF2B5EF4-FFF2-40B4-BE49-F238E27FC236}">
                <a16:creationId xmlns:a16="http://schemas.microsoft.com/office/drawing/2014/main" id="{1FCD6B81-EA54-CDC3-61BA-7B5DA561C70F}"/>
              </a:ext>
            </a:extLst>
          </p:cNvPr>
          <p:cNvSpPr>
            <a:spLocks noGrp="1"/>
          </p:cNvSpPr>
          <p:nvPr>
            <p:ph sz="quarter" idx="14"/>
          </p:nvPr>
        </p:nvSpPr>
        <p:spPr>
          <a:xfrm>
            <a:off x="6537879" y="3054324"/>
            <a:ext cx="5232393" cy="3803676"/>
          </a:xfrm>
        </p:spPr>
        <p:txBody>
          <a:bodyPr/>
          <a:lstStyle/>
          <a:p>
            <a:r>
              <a:rPr lang="en-US" sz="3200" dirty="0"/>
              <a:t>Persuading or advocating</a:t>
            </a:r>
          </a:p>
          <a:p>
            <a:r>
              <a:rPr lang="en-US" sz="3200" dirty="0"/>
              <a:t>Reporting technical information to a non-technical audience</a:t>
            </a:r>
          </a:p>
          <a:p>
            <a:r>
              <a:rPr lang="en-US" sz="3200" dirty="0"/>
              <a:t>Interviewing for information</a:t>
            </a:r>
          </a:p>
          <a:p>
            <a:r>
              <a:rPr lang="en-US" sz="3200" dirty="0"/>
              <a:t>Editing documents</a:t>
            </a:r>
          </a:p>
          <a:p>
            <a:endParaRPr lang="en-US" dirty="0"/>
          </a:p>
        </p:txBody>
      </p:sp>
    </p:spTree>
    <p:extLst>
      <p:ext uri="{BB962C8B-B14F-4D97-AF65-F5344CB8AC3E}">
        <p14:creationId xmlns:p14="http://schemas.microsoft.com/office/powerpoint/2010/main" val="1622499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94302-220E-6D91-0741-C184605B6AC4}"/>
              </a:ext>
            </a:extLst>
          </p:cNvPr>
          <p:cNvSpPr>
            <a:spLocks noGrp="1"/>
          </p:cNvSpPr>
          <p:nvPr>
            <p:ph type="title"/>
          </p:nvPr>
        </p:nvSpPr>
        <p:spPr/>
        <p:txBody>
          <a:bodyPr/>
          <a:lstStyle/>
          <a:p>
            <a:r>
              <a:rPr lang="en-US" dirty="0"/>
              <a:t>Research and Planning Skills</a:t>
            </a:r>
          </a:p>
        </p:txBody>
      </p:sp>
      <p:pic>
        <p:nvPicPr>
          <p:cNvPr id="5" name="Picture 4" descr="People working on ideas representing research and planning">
            <a:extLst>
              <a:ext uri="{FF2B5EF4-FFF2-40B4-BE49-F238E27FC236}">
                <a16:creationId xmlns:a16="http://schemas.microsoft.com/office/drawing/2014/main" id="{ECDCCAB7-9F0B-4419-2D5E-6D80DE337E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9655" y="1466995"/>
            <a:ext cx="2839702" cy="1857997"/>
          </a:xfrm>
          <a:prstGeom prst="rect">
            <a:avLst/>
          </a:prstGeom>
          <a:ln>
            <a:solidFill>
              <a:schemeClr val="accent4"/>
            </a:solidFill>
          </a:ln>
        </p:spPr>
      </p:pic>
      <p:sp>
        <p:nvSpPr>
          <p:cNvPr id="4" name="Content Placeholder 3">
            <a:extLst>
              <a:ext uri="{FF2B5EF4-FFF2-40B4-BE49-F238E27FC236}">
                <a16:creationId xmlns:a16="http://schemas.microsoft.com/office/drawing/2014/main" id="{9E69FE44-3857-0352-29A9-7607ECD96E2E}"/>
              </a:ext>
            </a:extLst>
          </p:cNvPr>
          <p:cNvSpPr>
            <a:spLocks noGrp="1"/>
          </p:cNvSpPr>
          <p:nvPr>
            <p:ph sz="quarter" idx="15"/>
          </p:nvPr>
        </p:nvSpPr>
        <p:spPr>
          <a:xfrm>
            <a:off x="692773" y="3635542"/>
            <a:ext cx="5232393" cy="3435928"/>
          </a:xfrm>
        </p:spPr>
        <p:txBody>
          <a:bodyPr>
            <a:normAutofit/>
          </a:bodyPr>
          <a:lstStyle/>
          <a:p>
            <a:pPr eaLnBrk="1" hangingPunct="1">
              <a:lnSpc>
                <a:spcPct val="80000"/>
              </a:lnSpc>
            </a:pPr>
            <a:r>
              <a:rPr lang="en-US" altLang="en-US" sz="3200" dirty="0"/>
              <a:t>Generating ideas </a:t>
            </a:r>
          </a:p>
          <a:p>
            <a:pPr eaLnBrk="1" hangingPunct="1">
              <a:lnSpc>
                <a:spcPct val="80000"/>
              </a:lnSpc>
            </a:pPr>
            <a:r>
              <a:rPr lang="en-US" altLang="en-US" sz="3200" dirty="0"/>
              <a:t>Identifying problems </a:t>
            </a:r>
          </a:p>
          <a:p>
            <a:pPr eaLnBrk="1" hangingPunct="1">
              <a:lnSpc>
                <a:spcPct val="80000"/>
              </a:lnSpc>
            </a:pPr>
            <a:r>
              <a:rPr lang="en-US" altLang="en-US" sz="3200" dirty="0"/>
              <a:t>Developing alternative solutions </a:t>
            </a:r>
          </a:p>
          <a:p>
            <a:pPr eaLnBrk="1" hangingPunct="1">
              <a:lnSpc>
                <a:spcPct val="80000"/>
              </a:lnSpc>
            </a:pPr>
            <a:r>
              <a:rPr lang="en-US" altLang="en-US" sz="3200" dirty="0"/>
              <a:t>Identifying resources </a:t>
            </a:r>
          </a:p>
          <a:p>
            <a:pPr>
              <a:lnSpc>
                <a:spcPct val="80000"/>
              </a:lnSpc>
            </a:pPr>
            <a:r>
              <a:rPr lang="en-US" sz="3200" dirty="0"/>
              <a:t>Budgeting</a:t>
            </a:r>
          </a:p>
          <a:p>
            <a:pPr eaLnBrk="1" hangingPunct="1">
              <a:lnSpc>
                <a:spcPct val="80000"/>
              </a:lnSpc>
            </a:pPr>
            <a:endParaRPr lang="en-US" altLang="en-US" sz="3200" dirty="0"/>
          </a:p>
        </p:txBody>
      </p:sp>
      <p:sp>
        <p:nvSpPr>
          <p:cNvPr id="3" name="Content Placeholder 2">
            <a:extLst>
              <a:ext uri="{FF2B5EF4-FFF2-40B4-BE49-F238E27FC236}">
                <a16:creationId xmlns:a16="http://schemas.microsoft.com/office/drawing/2014/main" id="{1FCD6B81-EA54-CDC3-61BA-7B5DA561C70F}"/>
              </a:ext>
            </a:extLst>
          </p:cNvPr>
          <p:cNvSpPr>
            <a:spLocks noGrp="1"/>
          </p:cNvSpPr>
          <p:nvPr>
            <p:ph sz="quarter" idx="14"/>
          </p:nvPr>
        </p:nvSpPr>
        <p:spPr>
          <a:xfrm>
            <a:off x="6096000" y="1795518"/>
            <a:ext cx="5232393" cy="3266963"/>
          </a:xfrm>
        </p:spPr>
        <p:txBody>
          <a:bodyPr/>
          <a:lstStyle/>
          <a:p>
            <a:r>
              <a:rPr lang="en-US" sz="3200" dirty="0"/>
              <a:t>Gathering information  </a:t>
            </a:r>
          </a:p>
          <a:p>
            <a:r>
              <a:rPr lang="en-US" sz="3200" dirty="0"/>
              <a:t>Goal Setting and Evaluation </a:t>
            </a:r>
          </a:p>
          <a:p>
            <a:r>
              <a:rPr lang="en-US" sz="3200" dirty="0"/>
              <a:t>Conducting Needs Analysis</a:t>
            </a:r>
          </a:p>
          <a:p>
            <a:r>
              <a:rPr lang="en-US" sz="3200" dirty="0"/>
              <a:t>Developing evaluation and feedback strategies</a:t>
            </a:r>
          </a:p>
          <a:p>
            <a:endParaRPr lang="en-US" dirty="0"/>
          </a:p>
        </p:txBody>
      </p:sp>
    </p:spTree>
    <p:extLst>
      <p:ext uri="{BB962C8B-B14F-4D97-AF65-F5344CB8AC3E}">
        <p14:creationId xmlns:p14="http://schemas.microsoft.com/office/powerpoint/2010/main" val="2014800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94302-220E-6D91-0741-C184605B6AC4}"/>
              </a:ext>
            </a:extLst>
          </p:cNvPr>
          <p:cNvSpPr>
            <a:spLocks noGrp="1"/>
          </p:cNvSpPr>
          <p:nvPr>
            <p:ph type="title"/>
          </p:nvPr>
        </p:nvSpPr>
        <p:spPr/>
        <p:txBody>
          <a:bodyPr/>
          <a:lstStyle/>
          <a:p>
            <a:r>
              <a:rPr lang="en-US" dirty="0"/>
              <a:t>Leadership and Management Skills</a:t>
            </a:r>
          </a:p>
        </p:txBody>
      </p:sp>
      <p:sp>
        <p:nvSpPr>
          <p:cNvPr id="4" name="Content Placeholder 3">
            <a:extLst>
              <a:ext uri="{FF2B5EF4-FFF2-40B4-BE49-F238E27FC236}">
                <a16:creationId xmlns:a16="http://schemas.microsoft.com/office/drawing/2014/main" id="{9E69FE44-3857-0352-29A9-7607ECD96E2E}"/>
              </a:ext>
            </a:extLst>
          </p:cNvPr>
          <p:cNvSpPr>
            <a:spLocks noGrp="1"/>
          </p:cNvSpPr>
          <p:nvPr>
            <p:ph sz="quarter" idx="15"/>
          </p:nvPr>
        </p:nvSpPr>
        <p:spPr>
          <a:xfrm>
            <a:off x="282581" y="2199558"/>
            <a:ext cx="5232393" cy="4658442"/>
          </a:xfrm>
        </p:spPr>
        <p:txBody>
          <a:bodyPr>
            <a:normAutofit/>
          </a:bodyPr>
          <a:lstStyle/>
          <a:p>
            <a:pPr eaLnBrk="1" hangingPunct="1">
              <a:lnSpc>
                <a:spcPct val="80000"/>
              </a:lnSpc>
            </a:pPr>
            <a:r>
              <a:rPr lang="en-US" altLang="en-US" sz="3200" dirty="0"/>
              <a:t>Recruiting and hiring staff</a:t>
            </a:r>
          </a:p>
          <a:p>
            <a:pPr eaLnBrk="1" hangingPunct="1">
              <a:lnSpc>
                <a:spcPct val="80000"/>
              </a:lnSpc>
            </a:pPr>
            <a:r>
              <a:rPr lang="en-US" altLang="en-US" sz="3200" dirty="0"/>
              <a:t>Providing direction, coaching and feedback</a:t>
            </a:r>
          </a:p>
          <a:p>
            <a:pPr eaLnBrk="1" hangingPunct="1">
              <a:lnSpc>
                <a:spcPct val="80000"/>
              </a:lnSpc>
            </a:pPr>
            <a:r>
              <a:rPr lang="en-US" altLang="en-US" sz="3200" dirty="0"/>
              <a:t>Handling details or coordinating tasks </a:t>
            </a:r>
          </a:p>
          <a:p>
            <a:pPr eaLnBrk="1" hangingPunct="1">
              <a:lnSpc>
                <a:spcPct val="80000"/>
              </a:lnSpc>
            </a:pPr>
            <a:r>
              <a:rPr lang="en-US" altLang="en-US" sz="3200" dirty="0"/>
              <a:t>Managing groups </a:t>
            </a:r>
          </a:p>
          <a:p>
            <a:pPr eaLnBrk="1" hangingPunct="1">
              <a:lnSpc>
                <a:spcPct val="80000"/>
              </a:lnSpc>
            </a:pPr>
            <a:r>
              <a:rPr lang="en-US" altLang="en-US" sz="3200" dirty="0"/>
              <a:t>Delegating responsibility </a:t>
            </a:r>
          </a:p>
          <a:p>
            <a:pPr eaLnBrk="1" hangingPunct="1">
              <a:lnSpc>
                <a:spcPct val="80000"/>
              </a:lnSpc>
            </a:pPr>
            <a:r>
              <a:rPr lang="en-US" altLang="en-US" sz="3200" dirty="0"/>
              <a:t>Teaching or Instruction </a:t>
            </a:r>
          </a:p>
        </p:txBody>
      </p:sp>
      <p:sp>
        <p:nvSpPr>
          <p:cNvPr id="3" name="Content Placeholder 2">
            <a:extLst>
              <a:ext uri="{FF2B5EF4-FFF2-40B4-BE49-F238E27FC236}">
                <a16:creationId xmlns:a16="http://schemas.microsoft.com/office/drawing/2014/main" id="{1FCD6B81-EA54-CDC3-61BA-7B5DA561C70F}"/>
              </a:ext>
            </a:extLst>
          </p:cNvPr>
          <p:cNvSpPr>
            <a:spLocks noGrp="1"/>
          </p:cNvSpPr>
          <p:nvPr>
            <p:ph sz="quarter" idx="14"/>
          </p:nvPr>
        </p:nvSpPr>
        <p:spPr>
          <a:xfrm>
            <a:off x="6766480" y="1099779"/>
            <a:ext cx="5232393" cy="4658442"/>
          </a:xfrm>
        </p:spPr>
        <p:txBody>
          <a:bodyPr>
            <a:normAutofit/>
          </a:bodyPr>
          <a:lstStyle/>
          <a:p>
            <a:r>
              <a:rPr lang="en-US" sz="3200" dirty="0"/>
              <a:t>Managing projects </a:t>
            </a:r>
          </a:p>
          <a:p>
            <a:r>
              <a:rPr lang="en-US" sz="3200" dirty="0"/>
              <a:t>Oversight and supervision </a:t>
            </a:r>
          </a:p>
          <a:p>
            <a:r>
              <a:rPr lang="en-US" sz="3200" dirty="0"/>
              <a:t>Counseling for performance improvement</a:t>
            </a:r>
          </a:p>
          <a:p>
            <a:r>
              <a:rPr lang="en-US" sz="3200" dirty="0"/>
              <a:t>Promoting change  </a:t>
            </a:r>
          </a:p>
          <a:p>
            <a:r>
              <a:rPr lang="en-US" sz="3200" dirty="0"/>
              <a:t>Managing conflict</a:t>
            </a:r>
          </a:p>
          <a:p>
            <a:endParaRPr lang="en-US" dirty="0"/>
          </a:p>
        </p:txBody>
      </p:sp>
      <p:pic>
        <p:nvPicPr>
          <p:cNvPr id="5" name="Picture 4" descr="Lion and cubs following representing leadership and management">
            <a:extLst>
              <a:ext uri="{FF2B5EF4-FFF2-40B4-BE49-F238E27FC236}">
                <a16:creationId xmlns:a16="http://schemas.microsoft.com/office/drawing/2014/main" id="{2B971D94-37AD-4AE8-7AD8-B9BE3893D8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7773" y="4763848"/>
            <a:ext cx="2773018" cy="1849598"/>
          </a:xfrm>
          <a:prstGeom prst="rect">
            <a:avLst/>
          </a:prstGeom>
          <a:ln>
            <a:solidFill>
              <a:schemeClr val="accent4"/>
            </a:solidFill>
          </a:ln>
        </p:spPr>
      </p:pic>
    </p:spTree>
    <p:extLst>
      <p:ext uri="{BB962C8B-B14F-4D97-AF65-F5344CB8AC3E}">
        <p14:creationId xmlns:p14="http://schemas.microsoft.com/office/powerpoint/2010/main" val="3000889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94302-220E-6D91-0741-C184605B6AC4}"/>
              </a:ext>
            </a:extLst>
          </p:cNvPr>
          <p:cNvSpPr>
            <a:spLocks noGrp="1"/>
          </p:cNvSpPr>
          <p:nvPr>
            <p:ph type="title"/>
          </p:nvPr>
        </p:nvSpPr>
        <p:spPr/>
        <p:txBody>
          <a:bodyPr/>
          <a:lstStyle/>
          <a:p>
            <a:r>
              <a:rPr lang="en-US" dirty="0"/>
              <a:t>Human Relations and Interpersonal Skills</a:t>
            </a:r>
          </a:p>
        </p:txBody>
      </p:sp>
      <p:sp>
        <p:nvSpPr>
          <p:cNvPr id="4" name="Content Placeholder 3">
            <a:extLst>
              <a:ext uri="{FF2B5EF4-FFF2-40B4-BE49-F238E27FC236}">
                <a16:creationId xmlns:a16="http://schemas.microsoft.com/office/drawing/2014/main" id="{9E69FE44-3857-0352-29A9-7607ECD96E2E}"/>
              </a:ext>
            </a:extLst>
          </p:cNvPr>
          <p:cNvSpPr>
            <a:spLocks noGrp="1"/>
          </p:cNvSpPr>
          <p:nvPr>
            <p:ph sz="quarter" idx="15"/>
          </p:nvPr>
        </p:nvSpPr>
        <p:spPr/>
        <p:txBody>
          <a:bodyPr>
            <a:normAutofit/>
          </a:bodyPr>
          <a:lstStyle/>
          <a:p>
            <a:pPr eaLnBrk="1" hangingPunct="1">
              <a:lnSpc>
                <a:spcPct val="80000"/>
              </a:lnSpc>
            </a:pPr>
            <a:r>
              <a:rPr lang="en-US" altLang="en-US" sz="3200" dirty="0"/>
              <a:t>Developing rapport </a:t>
            </a:r>
          </a:p>
          <a:p>
            <a:pPr eaLnBrk="1" hangingPunct="1">
              <a:lnSpc>
                <a:spcPct val="80000"/>
              </a:lnSpc>
            </a:pPr>
            <a:r>
              <a:rPr lang="en-US" altLang="en-US" sz="3200" dirty="0"/>
              <a:t>Listening actively</a:t>
            </a:r>
          </a:p>
          <a:p>
            <a:pPr eaLnBrk="1" hangingPunct="1">
              <a:lnSpc>
                <a:spcPct val="80000"/>
              </a:lnSpc>
            </a:pPr>
            <a:r>
              <a:rPr lang="en-US" altLang="en-US" sz="3200" dirty="0"/>
              <a:t>Providing support for others </a:t>
            </a:r>
          </a:p>
          <a:p>
            <a:pPr eaLnBrk="1" hangingPunct="1">
              <a:lnSpc>
                <a:spcPct val="80000"/>
              </a:lnSpc>
            </a:pPr>
            <a:r>
              <a:rPr lang="en-US" altLang="en-US" sz="3200" dirty="0"/>
              <a:t>Motivating </a:t>
            </a:r>
          </a:p>
          <a:p>
            <a:pPr eaLnBrk="1" hangingPunct="1">
              <a:lnSpc>
                <a:spcPct val="80000"/>
              </a:lnSpc>
            </a:pPr>
            <a:r>
              <a:rPr lang="en-US" altLang="en-US" sz="3200" dirty="0"/>
              <a:t>Sharing credit </a:t>
            </a:r>
          </a:p>
        </p:txBody>
      </p:sp>
      <p:pic>
        <p:nvPicPr>
          <p:cNvPr id="5" name="Picture 4" descr="Hands forming circle representing human relations">
            <a:extLst>
              <a:ext uri="{FF2B5EF4-FFF2-40B4-BE49-F238E27FC236}">
                <a16:creationId xmlns:a16="http://schemas.microsoft.com/office/drawing/2014/main" id="{2873478A-2D99-D20E-DE39-859DF6AA7F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423" y="4601818"/>
            <a:ext cx="2622864" cy="1918253"/>
          </a:xfrm>
          <a:prstGeom prst="rect">
            <a:avLst/>
          </a:prstGeom>
          <a:ln>
            <a:solidFill>
              <a:schemeClr val="accent4"/>
            </a:solidFill>
          </a:ln>
        </p:spPr>
      </p:pic>
      <p:sp>
        <p:nvSpPr>
          <p:cNvPr id="3" name="Content Placeholder 2">
            <a:extLst>
              <a:ext uri="{FF2B5EF4-FFF2-40B4-BE49-F238E27FC236}">
                <a16:creationId xmlns:a16="http://schemas.microsoft.com/office/drawing/2014/main" id="{1FCD6B81-EA54-CDC3-61BA-7B5DA561C70F}"/>
              </a:ext>
            </a:extLst>
          </p:cNvPr>
          <p:cNvSpPr>
            <a:spLocks noGrp="1"/>
          </p:cNvSpPr>
          <p:nvPr>
            <p:ph sz="quarter" idx="14"/>
          </p:nvPr>
        </p:nvSpPr>
        <p:spPr/>
        <p:txBody>
          <a:bodyPr/>
          <a:lstStyle/>
          <a:p>
            <a:r>
              <a:rPr lang="en-US" sz="3200" dirty="0"/>
              <a:t>Counseling </a:t>
            </a:r>
          </a:p>
          <a:p>
            <a:r>
              <a:rPr lang="en-US" sz="3200" dirty="0"/>
              <a:t>Cooperating </a:t>
            </a:r>
          </a:p>
          <a:p>
            <a:r>
              <a:rPr lang="en-US" sz="3200" dirty="0"/>
              <a:t>Representing others </a:t>
            </a:r>
          </a:p>
          <a:p>
            <a:r>
              <a:rPr lang="en-US" sz="3200" dirty="0"/>
              <a:t>Perceiving feelings, situations </a:t>
            </a:r>
          </a:p>
          <a:p>
            <a:r>
              <a:rPr lang="en-US" sz="3200" dirty="0"/>
              <a:t>Asserting </a:t>
            </a:r>
          </a:p>
          <a:p>
            <a:endParaRPr lang="en-US" dirty="0"/>
          </a:p>
        </p:txBody>
      </p:sp>
    </p:spTree>
    <p:extLst>
      <p:ext uri="{BB962C8B-B14F-4D97-AF65-F5344CB8AC3E}">
        <p14:creationId xmlns:p14="http://schemas.microsoft.com/office/powerpoint/2010/main" val="2575487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CF344-7B7D-BF8F-FE62-EF4AA11CD63B}"/>
              </a:ext>
            </a:extLst>
          </p:cNvPr>
          <p:cNvSpPr>
            <a:spLocks noGrp="1"/>
          </p:cNvSpPr>
          <p:nvPr>
            <p:ph type="title"/>
          </p:nvPr>
        </p:nvSpPr>
        <p:spPr/>
        <p:txBody>
          <a:bodyPr>
            <a:normAutofit fontScale="90000"/>
          </a:bodyPr>
          <a:lstStyle/>
          <a:p>
            <a:r>
              <a:rPr lang="en-US" dirty="0"/>
              <a:t>Put Your Transferable Skills Front and Center</a:t>
            </a:r>
          </a:p>
        </p:txBody>
      </p:sp>
    </p:spTree>
    <p:extLst>
      <p:ext uri="{BB962C8B-B14F-4D97-AF65-F5344CB8AC3E}">
        <p14:creationId xmlns:p14="http://schemas.microsoft.com/office/powerpoint/2010/main" val="1614852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C83B1-EE09-481F-E3F1-E1B46E1A1C42}"/>
              </a:ext>
            </a:extLst>
          </p:cNvPr>
          <p:cNvSpPr>
            <a:spLocks noGrp="1"/>
          </p:cNvSpPr>
          <p:nvPr>
            <p:ph type="title"/>
          </p:nvPr>
        </p:nvSpPr>
        <p:spPr/>
        <p:txBody>
          <a:bodyPr/>
          <a:lstStyle/>
          <a:p>
            <a:r>
              <a:rPr lang="en-US" dirty="0"/>
              <a:t>Find Transferable Skills:</a:t>
            </a:r>
            <a:br>
              <a:rPr lang="en-US" dirty="0"/>
            </a:br>
            <a:r>
              <a:rPr lang="en-US" sz="2800" b="0" i="1" dirty="0"/>
              <a:t>Academic Writing Specialist</a:t>
            </a:r>
          </a:p>
        </p:txBody>
      </p:sp>
      <p:sp>
        <p:nvSpPr>
          <p:cNvPr id="4" name="Content Placeholder 3">
            <a:extLst>
              <a:ext uri="{FF2B5EF4-FFF2-40B4-BE49-F238E27FC236}">
                <a16:creationId xmlns:a16="http://schemas.microsoft.com/office/drawing/2014/main" id="{55799AEC-108C-AE52-CB48-9E2858F04A61}"/>
              </a:ext>
            </a:extLst>
          </p:cNvPr>
          <p:cNvSpPr>
            <a:spLocks noGrp="1"/>
          </p:cNvSpPr>
          <p:nvPr>
            <p:ph sz="quarter" idx="15"/>
          </p:nvPr>
        </p:nvSpPr>
        <p:spPr>
          <a:xfrm>
            <a:off x="282581" y="1466995"/>
            <a:ext cx="5621262" cy="5122648"/>
          </a:xfrm>
        </p:spPr>
        <p:txBody>
          <a:bodyPr>
            <a:normAutofit fontScale="47500" lnSpcReduction="20000"/>
          </a:bodyPr>
          <a:lstStyle/>
          <a:p>
            <a:pPr marL="0" indent="0">
              <a:lnSpc>
                <a:spcPct val="120000"/>
              </a:lnSpc>
              <a:spcBef>
                <a:spcPts val="0"/>
              </a:spcBef>
              <a:buNone/>
            </a:pPr>
            <a:r>
              <a:rPr lang="en-US" sz="3800" b="1" dirty="0"/>
              <a:t>Essential Job Duties</a:t>
            </a:r>
          </a:p>
          <a:p>
            <a:pPr>
              <a:lnSpc>
                <a:spcPct val="120000"/>
              </a:lnSpc>
              <a:spcBef>
                <a:spcPts val="0"/>
              </a:spcBef>
            </a:pPr>
            <a:r>
              <a:rPr lang="en-US" sz="3800" dirty="0"/>
              <a:t>Work within the School Professional Development Team to develop a robust curriculum that supports and develops students’ writing and research communication capabilities, and that builds intellectual as well as administrative skills that will enhance student work in the academy and beyond.</a:t>
            </a:r>
          </a:p>
          <a:p>
            <a:pPr marL="0" indent="0">
              <a:lnSpc>
                <a:spcPct val="120000"/>
              </a:lnSpc>
              <a:spcBef>
                <a:spcPts val="0"/>
              </a:spcBef>
              <a:buNone/>
            </a:pPr>
            <a:endParaRPr lang="en-US" sz="3800" dirty="0"/>
          </a:p>
          <a:p>
            <a:pPr>
              <a:lnSpc>
                <a:spcPct val="120000"/>
              </a:lnSpc>
              <a:spcBef>
                <a:spcPts val="0"/>
              </a:spcBef>
            </a:pPr>
            <a:r>
              <a:rPr lang="en-US" sz="3800" dirty="0"/>
              <a:t>Develop and teach several semester-long, courses and additional workshops that train students, alone and in teams, to effectively research, evaluate, and communicate complex technical ideas, concepts, processes or procedures in written and presentation form.</a:t>
            </a:r>
          </a:p>
          <a:p>
            <a:pPr>
              <a:lnSpc>
                <a:spcPct val="120000"/>
              </a:lnSpc>
              <a:spcBef>
                <a:spcPts val="0"/>
              </a:spcBef>
            </a:pPr>
            <a:endParaRPr lang="en-US" sz="3800" dirty="0"/>
          </a:p>
          <a:p>
            <a:pPr>
              <a:lnSpc>
                <a:spcPct val="120000"/>
              </a:lnSpc>
              <a:spcBef>
                <a:spcPts val="0"/>
              </a:spcBef>
            </a:pPr>
            <a:r>
              <a:rPr lang="en-US" sz="3800" dirty="0"/>
              <a:t>Provide instruction through various modalities, including face-to-face and online instructional interactions</a:t>
            </a:r>
            <a:r>
              <a:rPr lang="en-US" sz="3300" dirty="0"/>
              <a:t>.</a:t>
            </a:r>
          </a:p>
          <a:p>
            <a:endParaRPr lang="en-US" dirty="0"/>
          </a:p>
        </p:txBody>
      </p:sp>
      <p:sp>
        <p:nvSpPr>
          <p:cNvPr id="3" name="Content Placeholder 2">
            <a:extLst>
              <a:ext uri="{FF2B5EF4-FFF2-40B4-BE49-F238E27FC236}">
                <a16:creationId xmlns:a16="http://schemas.microsoft.com/office/drawing/2014/main" id="{2645C819-498C-4657-E5B6-56AF1F31051C}"/>
              </a:ext>
            </a:extLst>
          </p:cNvPr>
          <p:cNvSpPr>
            <a:spLocks noGrp="1"/>
          </p:cNvSpPr>
          <p:nvPr>
            <p:ph sz="quarter" idx="14"/>
          </p:nvPr>
        </p:nvSpPr>
        <p:spPr>
          <a:xfrm>
            <a:off x="6096000" y="1178761"/>
            <a:ext cx="5920409" cy="4658442"/>
          </a:xfrm>
        </p:spPr>
        <p:txBody>
          <a:bodyPr>
            <a:noAutofit/>
          </a:bodyPr>
          <a:lstStyle/>
          <a:p>
            <a:pPr>
              <a:lnSpc>
                <a:spcPct val="120000"/>
              </a:lnSpc>
              <a:spcBef>
                <a:spcPts val="0"/>
              </a:spcBef>
            </a:pPr>
            <a:r>
              <a:rPr lang="en-US" sz="1800" dirty="0"/>
              <a:t>Actively support existing Dissertation and Thesis support services, assist with facilitating writing retreats and the Dissertation Institute, and other related projects.</a:t>
            </a:r>
          </a:p>
          <a:p>
            <a:pPr>
              <a:lnSpc>
                <a:spcPct val="120000"/>
              </a:lnSpc>
              <a:spcBef>
                <a:spcPts val="0"/>
              </a:spcBef>
            </a:pPr>
            <a:r>
              <a:rPr lang="en-US" sz="1800" dirty="0"/>
              <a:t>Assist Professional Development Team with additional projects and programs, such as the Dissertation Institute, Writing Retreats, and technical writing/publications to support unit.</a:t>
            </a:r>
          </a:p>
          <a:p>
            <a:pPr marL="0" indent="0">
              <a:lnSpc>
                <a:spcPct val="120000"/>
              </a:lnSpc>
              <a:spcBef>
                <a:spcPts val="0"/>
              </a:spcBef>
              <a:buNone/>
            </a:pPr>
            <a:endParaRPr lang="en-US" sz="1800" dirty="0"/>
          </a:p>
          <a:p>
            <a:pPr marL="0" indent="0">
              <a:lnSpc>
                <a:spcPct val="120000"/>
              </a:lnSpc>
              <a:spcBef>
                <a:spcPts val="0"/>
              </a:spcBef>
              <a:buNone/>
            </a:pPr>
            <a:r>
              <a:rPr lang="en-US" sz="1800" b="1" dirty="0"/>
              <a:t>Preferred Experience, Skills, Training/Education</a:t>
            </a:r>
          </a:p>
          <a:p>
            <a:pPr>
              <a:lnSpc>
                <a:spcPct val="120000"/>
              </a:lnSpc>
              <a:spcBef>
                <a:spcPts val="0"/>
              </a:spcBef>
            </a:pPr>
            <a:r>
              <a:rPr lang="en-US" sz="1800" dirty="0"/>
              <a:t>Experience developing and providing instructional content in classroom and online environments, especially in the genre of technical writing.</a:t>
            </a:r>
          </a:p>
          <a:p>
            <a:pPr>
              <a:lnSpc>
                <a:spcPct val="120000"/>
              </a:lnSpc>
              <a:spcBef>
                <a:spcPts val="0"/>
              </a:spcBef>
            </a:pPr>
            <a:r>
              <a:rPr lang="en-US" sz="1800" dirty="0"/>
              <a:t>Strong working experience with various software platforms used to produce publications, analyze data, and develop visual representations of data and concepts, processes, and procedures.</a:t>
            </a:r>
          </a:p>
        </p:txBody>
      </p:sp>
    </p:spTree>
    <p:extLst>
      <p:ext uri="{BB962C8B-B14F-4D97-AF65-F5344CB8AC3E}">
        <p14:creationId xmlns:p14="http://schemas.microsoft.com/office/powerpoint/2010/main" val="3484179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E7DCA-56E7-7299-84D3-C23418C93547}"/>
              </a:ext>
            </a:extLst>
          </p:cNvPr>
          <p:cNvSpPr>
            <a:spLocks noGrp="1"/>
          </p:cNvSpPr>
          <p:nvPr>
            <p:ph type="title"/>
          </p:nvPr>
        </p:nvSpPr>
        <p:spPr/>
        <p:txBody>
          <a:bodyPr/>
          <a:lstStyle/>
          <a:p>
            <a:r>
              <a:rPr lang="en-US" dirty="0"/>
              <a:t>Showcase your skills</a:t>
            </a:r>
          </a:p>
        </p:txBody>
      </p:sp>
      <p:sp>
        <p:nvSpPr>
          <p:cNvPr id="4" name="Content Placeholder 3">
            <a:extLst>
              <a:ext uri="{FF2B5EF4-FFF2-40B4-BE49-F238E27FC236}">
                <a16:creationId xmlns:a16="http://schemas.microsoft.com/office/drawing/2014/main" id="{F030F977-94CF-D0DB-966F-5089C5A4DEAF}"/>
              </a:ext>
            </a:extLst>
          </p:cNvPr>
          <p:cNvSpPr>
            <a:spLocks noGrp="1"/>
          </p:cNvSpPr>
          <p:nvPr>
            <p:ph sz="quarter" idx="15"/>
          </p:nvPr>
        </p:nvSpPr>
        <p:spPr/>
        <p:txBody>
          <a:bodyPr/>
          <a:lstStyle/>
          <a:p>
            <a:r>
              <a:rPr lang="en-US" dirty="0"/>
              <a:t>In your </a:t>
            </a:r>
            <a:r>
              <a:rPr lang="en-US" b="1" dirty="0"/>
              <a:t>Resume</a:t>
            </a:r>
          </a:p>
          <a:p>
            <a:pPr lvl="1"/>
            <a:r>
              <a:rPr lang="en-US" dirty="0"/>
              <a:t>Brag about your skills in your </a:t>
            </a:r>
            <a:r>
              <a:rPr lang="en-US" b="1" dirty="0"/>
              <a:t>Summary/Objective</a:t>
            </a:r>
          </a:p>
          <a:p>
            <a:pPr lvl="1"/>
            <a:endParaRPr lang="en-US" dirty="0"/>
          </a:p>
          <a:p>
            <a:pPr lvl="1"/>
            <a:r>
              <a:rPr lang="en-US" dirty="0"/>
              <a:t>Highlight where you’ve used those skills in your </a:t>
            </a:r>
            <a:r>
              <a:rPr lang="en-US" b="1" dirty="0"/>
              <a:t>Experience</a:t>
            </a:r>
          </a:p>
          <a:p>
            <a:pPr lvl="1"/>
            <a:endParaRPr lang="en-US" dirty="0"/>
          </a:p>
          <a:p>
            <a:pPr lvl="1"/>
            <a:r>
              <a:rPr lang="en-US" dirty="0"/>
              <a:t>Call out specific instances of </a:t>
            </a:r>
            <a:r>
              <a:rPr lang="en-US" b="1" dirty="0"/>
              <a:t>Leadership/Professional Development</a:t>
            </a:r>
          </a:p>
        </p:txBody>
      </p:sp>
      <p:sp>
        <p:nvSpPr>
          <p:cNvPr id="3" name="Content Placeholder 2">
            <a:extLst>
              <a:ext uri="{FF2B5EF4-FFF2-40B4-BE49-F238E27FC236}">
                <a16:creationId xmlns:a16="http://schemas.microsoft.com/office/drawing/2014/main" id="{23EBE5A0-492F-41F1-B43C-747F0475A751}"/>
              </a:ext>
            </a:extLst>
          </p:cNvPr>
          <p:cNvSpPr>
            <a:spLocks noGrp="1"/>
          </p:cNvSpPr>
          <p:nvPr>
            <p:ph sz="quarter" idx="14"/>
          </p:nvPr>
        </p:nvSpPr>
        <p:spPr/>
        <p:txBody>
          <a:bodyPr/>
          <a:lstStyle/>
          <a:p>
            <a:r>
              <a:rPr lang="en-US" dirty="0"/>
              <a:t>In your </a:t>
            </a:r>
            <a:r>
              <a:rPr lang="en-US" i="1" dirty="0"/>
              <a:t>Cover Letter</a:t>
            </a:r>
          </a:p>
          <a:p>
            <a:pPr lvl="1"/>
            <a:r>
              <a:rPr lang="en-US" dirty="0"/>
              <a:t>Why are you interested and why are you a good fit?</a:t>
            </a:r>
          </a:p>
          <a:p>
            <a:pPr lvl="1"/>
            <a:endParaRPr lang="en-US" dirty="0"/>
          </a:p>
          <a:p>
            <a:pPr lvl="1"/>
            <a:r>
              <a:rPr lang="en-US" dirty="0"/>
              <a:t>Be sure to highlight relevant experiences in narrative form</a:t>
            </a:r>
          </a:p>
          <a:p>
            <a:pPr lvl="1"/>
            <a:endParaRPr lang="en-US" dirty="0"/>
          </a:p>
          <a:p>
            <a:pPr lvl="1"/>
            <a:r>
              <a:rPr lang="en-US" dirty="0"/>
              <a:t>Close with other skills that might not be readily apparent in the resume.</a:t>
            </a:r>
          </a:p>
        </p:txBody>
      </p:sp>
    </p:spTree>
    <p:extLst>
      <p:ext uri="{BB962C8B-B14F-4D97-AF65-F5344CB8AC3E}">
        <p14:creationId xmlns:p14="http://schemas.microsoft.com/office/powerpoint/2010/main" val="3641035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CF344-7B7D-BF8F-FE62-EF4AA11CD63B}"/>
              </a:ext>
            </a:extLst>
          </p:cNvPr>
          <p:cNvSpPr>
            <a:spLocks noGrp="1"/>
          </p:cNvSpPr>
          <p:nvPr>
            <p:ph type="title"/>
          </p:nvPr>
        </p:nvSpPr>
        <p:spPr/>
        <p:txBody>
          <a:bodyPr>
            <a:normAutofit/>
          </a:bodyPr>
          <a:lstStyle/>
          <a:p>
            <a:r>
              <a:rPr lang="en-US" dirty="0"/>
              <a:t>Let’s Try It!</a:t>
            </a:r>
          </a:p>
        </p:txBody>
      </p:sp>
    </p:spTree>
    <p:extLst>
      <p:ext uri="{BB962C8B-B14F-4D97-AF65-F5344CB8AC3E}">
        <p14:creationId xmlns:p14="http://schemas.microsoft.com/office/powerpoint/2010/main" val="1119681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94302-220E-6D91-0741-C184605B6AC4}"/>
              </a:ext>
            </a:extLst>
          </p:cNvPr>
          <p:cNvSpPr>
            <a:spLocks noGrp="1"/>
          </p:cNvSpPr>
          <p:nvPr>
            <p:ph type="title"/>
          </p:nvPr>
        </p:nvSpPr>
        <p:spPr/>
        <p:txBody>
          <a:bodyPr/>
          <a:lstStyle/>
          <a:p>
            <a:r>
              <a:rPr lang="en-US" dirty="0"/>
              <a:t>Meet Your Presenter</a:t>
            </a:r>
          </a:p>
        </p:txBody>
      </p:sp>
      <p:pic>
        <p:nvPicPr>
          <p:cNvPr id="6" name="Content Placeholder 5" descr="Graciano Petersen smiling headshot">
            <a:extLst>
              <a:ext uri="{FF2B5EF4-FFF2-40B4-BE49-F238E27FC236}">
                <a16:creationId xmlns:a16="http://schemas.microsoft.com/office/drawing/2014/main" id="{D9F2BB34-77B0-5687-920E-99739C5811E1}"/>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569912" y="1743075"/>
            <a:ext cx="4657725" cy="4657725"/>
          </a:xfrm>
          <a:ln>
            <a:solidFill>
              <a:schemeClr val="accent4"/>
            </a:solidFill>
          </a:ln>
        </p:spPr>
      </p:pic>
      <p:sp>
        <p:nvSpPr>
          <p:cNvPr id="3" name="Content Placeholder 2">
            <a:extLst>
              <a:ext uri="{FF2B5EF4-FFF2-40B4-BE49-F238E27FC236}">
                <a16:creationId xmlns:a16="http://schemas.microsoft.com/office/drawing/2014/main" id="{1FCD6B81-EA54-CDC3-61BA-7B5DA561C70F}"/>
              </a:ext>
            </a:extLst>
          </p:cNvPr>
          <p:cNvSpPr>
            <a:spLocks noGrp="1"/>
          </p:cNvSpPr>
          <p:nvPr>
            <p:ph sz="quarter" idx="14"/>
          </p:nvPr>
        </p:nvSpPr>
        <p:spPr>
          <a:xfrm>
            <a:off x="5920142" y="1742359"/>
            <a:ext cx="5989278" cy="4658442"/>
          </a:xfrm>
        </p:spPr>
        <p:txBody>
          <a:bodyPr vert="horz" lIns="91440" tIns="45720" rIns="91440" bIns="45720" rtlCol="0" anchor="t">
            <a:noAutofit/>
          </a:bodyPr>
          <a:lstStyle/>
          <a:p>
            <a:pPr marL="0" indent="0">
              <a:buNone/>
            </a:pPr>
            <a:r>
              <a:rPr lang="en-US" sz="2000" dirty="0">
                <a:latin typeface="Tahoma"/>
                <a:ea typeface="Tahoma"/>
                <a:cs typeface="Tahoma"/>
                <a:hlinkClick r:id="rId4"/>
              </a:rPr>
              <a:t>Graciano Petersen</a:t>
            </a:r>
            <a:r>
              <a:rPr lang="en-US" sz="2000" dirty="0">
                <a:latin typeface="Tahoma"/>
                <a:ea typeface="Tahoma"/>
                <a:cs typeface="Tahoma"/>
              </a:rPr>
              <a:t> is </a:t>
            </a:r>
            <a:r>
              <a:rPr lang="en-US" sz="2000" dirty="0" err="1">
                <a:latin typeface="Tahoma"/>
                <a:ea typeface="Tahoma"/>
                <a:cs typeface="Tahoma"/>
              </a:rPr>
              <a:t>RespectAbility’s</a:t>
            </a:r>
            <a:r>
              <a:rPr lang="en-US" sz="2000" dirty="0">
                <a:latin typeface="Tahoma"/>
                <a:ea typeface="Tahoma"/>
                <a:cs typeface="Tahoma"/>
              </a:rPr>
              <a:t> Senior Director of Talent, Culture, and Training​</a:t>
            </a:r>
          </a:p>
          <a:p>
            <a:endParaRPr lang="en-US" sz="2000" dirty="0"/>
          </a:p>
          <a:p>
            <a:r>
              <a:rPr lang="en-US" sz="2000" dirty="0">
                <a:latin typeface="Tahoma"/>
                <a:ea typeface="Tahoma"/>
                <a:cs typeface="Tahoma"/>
              </a:rPr>
              <a:t>Lead Internal and External DEIA efforts​</a:t>
            </a:r>
          </a:p>
          <a:p>
            <a:endParaRPr lang="en-US" sz="2000" dirty="0"/>
          </a:p>
          <a:p>
            <a:r>
              <a:rPr lang="en-US" sz="2000" dirty="0">
                <a:latin typeface="Tahoma"/>
                <a:ea typeface="Tahoma"/>
                <a:cs typeface="Tahoma"/>
              </a:rPr>
              <a:t>Over 14 years of Adult Education experience and is passionate about making education accessible to all types and levels of learners​</a:t>
            </a:r>
          </a:p>
          <a:p>
            <a:endParaRPr lang="en-US" sz="2000" dirty="0"/>
          </a:p>
          <a:p>
            <a:r>
              <a:rPr lang="en-US" sz="2000" dirty="0">
                <a:latin typeface="Tahoma"/>
                <a:ea typeface="Tahoma"/>
                <a:cs typeface="Tahoma"/>
              </a:rPr>
              <a:t>Manage the work of the Disability Training &amp; Consulting Bureau</a:t>
            </a:r>
          </a:p>
        </p:txBody>
      </p:sp>
    </p:spTree>
    <p:extLst>
      <p:ext uri="{BB962C8B-B14F-4D97-AF65-F5344CB8AC3E}">
        <p14:creationId xmlns:p14="http://schemas.microsoft.com/office/powerpoint/2010/main" val="348421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A794-1F6E-8D98-E307-27CFD8A1451E}"/>
              </a:ext>
            </a:extLst>
          </p:cNvPr>
          <p:cNvSpPr>
            <a:spLocks noGrp="1"/>
          </p:cNvSpPr>
          <p:nvPr>
            <p:ph type="title"/>
          </p:nvPr>
        </p:nvSpPr>
        <p:spPr/>
        <p:txBody>
          <a:bodyPr/>
          <a:lstStyle/>
          <a:p>
            <a:r>
              <a:rPr lang="en-US" dirty="0"/>
              <a:t>Make Your Case For a Job</a:t>
            </a:r>
          </a:p>
        </p:txBody>
      </p:sp>
      <p:sp>
        <p:nvSpPr>
          <p:cNvPr id="3" name="Text Placeholder 2">
            <a:extLst>
              <a:ext uri="{FF2B5EF4-FFF2-40B4-BE49-F238E27FC236}">
                <a16:creationId xmlns:a16="http://schemas.microsoft.com/office/drawing/2014/main" id="{6734B7C4-D1AB-306D-23BC-BAEF693BC0C9}"/>
              </a:ext>
            </a:extLst>
          </p:cNvPr>
          <p:cNvSpPr>
            <a:spLocks noGrp="1"/>
          </p:cNvSpPr>
          <p:nvPr>
            <p:ph type="body" sz="quarter" idx="13"/>
          </p:nvPr>
        </p:nvSpPr>
        <p:spPr/>
        <p:txBody>
          <a:bodyPr/>
          <a:lstStyle/>
          <a:p>
            <a:r>
              <a:rPr lang="en-US" dirty="0">
                <a:hlinkClick r:id="rId2"/>
              </a:rPr>
              <a:t>Content Analyst</a:t>
            </a:r>
            <a:endParaRPr lang="en-US" dirty="0"/>
          </a:p>
          <a:p>
            <a:pPr lvl="1"/>
            <a:r>
              <a:rPr lang="en-US" dirty="0"/>
              <a:t>What are they looking for?</a:t>
            </a:r>
          </a:p>
          <a:p>
            <a:pPr lvl="1"/>
            <a:endParaRPr lang="en-US" dirty="0"/>
          </a:p>
          <a:p>
            <a:pPr lvl="1"/>
            <a:r>
              <a:rPr lang="en-US" dirty="0"/>
              <a:t>What makes you a good candidate and why?</a:t>
            </a:r>
          </a:p>
          <a:p>
            <a:pPr lvl="1"/>
            <a:endParaRPr lang="en-US" dirty="0"/>
          </a:p>
          <a:p>
            <a:pPr lvl="1"/>
            <a:r>
              <a:rPr lang="en-US" dirty="0"/>
              <a:t>What are the transferable skills that you have that apply to this role?</a:t>
            </a:r>
          </a:p>
        </p:txBody>
      </p:sp>
    </p:spTree>
    <p:extLst>
      <p:ext uri="{BB962C8B-B14F-4D97-AF65-F5344CB8AC3E}">
        <p14:creationId xmlns:p14="http://schemas.microsoft.com/office/powerpoint/2010/main" val="670222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94302-220E-6D91-0741-C184605B6AC4}"/>
              </a:ext>
            </a:extLst>
          </p:cNvPr>
          <p:cNvSpPr>
            <a:spLocks noGrp="1"/>
          </p:cNvSpPr>
          <p:nvPr>
            <p:ph type="title"/>
          </p:nvPr>
        </p:nvSpPr>
        <p:spPr/>
        <p:txBody>
          <a:bodyPr/>
          <a:lstStyle/>
          <a:p>
            <a:r>
              <a:rPr lang="en-US" dirty="0"/>
              <a:t>Padlet Link (Again)</a:t>
            </a:r>
          </a:p>
        </p:txBody>
      </p:sp>
      <p:sp>
        <p:nvSpPr>
          <p:cNvPr id="4" name="Content Placeholder 3">
            <a:extLst>
              <a:ext uri="{FF2B5EF4-FFF2-40B4-BE49-F238E27FC236}">
                <a16:creationId xmlns:a16="http://schemas.microsoft.com/office/drawing/2014/main" id="{9E69FE44-3857-0352-29A9-7607ECD96E2E}"/>
              </a:ext>
            </a:extLst>
          </p:cNvPr>
          <p:cNvSpPr>
            <a:spLocks noGrp="1"/>
          </p:cNvSpPr>
          <p:nvPr>
            <p:ph sz="quarter" idx="15"/>
          </p:nvPr>
        </p:nvSpPr>
        <p:spPr>
          <a:xfrm>
            <a:off x="282581" y="1742359"/>
            <a:ext cx="8058986" cy="4658442"/>
          </a:xfrm>
        </p:spPr>
        <p:txBody>
          <a:bodyPr/>
          <a:lstStyle/>
          <a:p>
            <a:r>
              <a:rPr lang="en-US" dirty="0">
                <a:hlinkClick r:id="rId3"/>
              </a:rPr>
              <a:t>https://padlet.com/gracianop/raNDEAM2023</a:t>
            </a:r>
            <a:endParaRPr lang="en-US" dirty="0"/>
          </a:p>
          <a:p>
            <a:endParaRPr lang="en-US" dirty="0"/>
          </a:p>
        </p:txBody>
      </p:sp>
    </p:spTree>
    <p:extLst>
      <p:ext uri="{BB962C8B-B14F-4D97-AF65-F5344CB8AC3E}">
        <p14:creationId xmlns:p14="http://schemas.microsoft.com/office/powerpoint/2010/main" val="692301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FOR MORE INFORMATION</a:t>
            </a:r>
          </a:p>
        </p:txBody>
      </p:sp>
      <p:sp>
        <p:nvSpPr>
          <p:cNvPr id="5" name="Text Placeholder 4"/>
          <p:cNvSpPr>
            <a:spLocks noGrp="1"/>
          </p:cNvSpPr>
          <p:nvPr>
            <p:ph type="body" sz="quarter" idx="14"/>
          </p:nvPr>
        </p:nvSpPr>
        <p:spPr/>
        <p:txBody>
          <a:bodyPr/>
          <a:lstStyle/>
          <a:p>
            <a:r>
              <a:rPr lang="en-US" sz="2800" dirty="0">
                <a:latin typeface="Tahoma" panose="020B0604030504040204" pitchFamily="34" charset="0"/>
                <a:ea typeface="Tahoma" panose="020B0604030504040204" pitchFamily="34" charset="0"/>
                <a:cs typeface="Tahoma" panose="020B0604030504040204" pitchFamily="34" charset="0"/>
                <a:sym typeface="Libre Baskerville" panose="02000000000000000000"/>
              </a:rPr>
              <a:t>Graciano Petersen, </a:t>
            </a:r>
            <a:r>
              <a:rPr lang="en-US" sz="2800" dirty="0">
                <a:sym typeface="Libre Baskerville" panose="02000000000000000000"/>
                <a:hlinkClick r:id="rId3"/>
              </a:rPr>
              <a:t>GracianoP@respectability.org</a:t>
            </a:r>
            <a:endParaRPr lang="en-US" sz="2800" dirty="0">
              <a:sym typeface="Libre Baskerville" panose="02000000000000000000"/>
            </a:endParaRPr>
          </a:p>
          <a:p>
            <a:endParaRPr lang="en-US" sz="2800" dirty="0">
              <a:latin typeface="Tahoma" panose="020B0604030504040204" pitchFamily="34" charset="0"/>
              <a:ea typeface="Tahoma" panose="020B0604030504040204" pitchFamily="34" charset="0"/>
              <a:cs typeface="Tahoma" panose="020B0604030504040204" pitchFamily="34" charset="0"/>
              <a:sym typeface="Libre Baskerville" panose="02000000000000000000"/>
            </a:endParaRPr>
          </a:p>
          <a:p>
            <a:endParaRPr lang="en-US" dirty="0">
              <a:latin typeface="Tahoma" panose="020B0604030504040204" pitchFamily="34" charset="0"/>
              <a:ea typeface="Tahoma" panose="020B0604030504040204" pitchFamily="34" charset="0"/>
              <a:cs typeface="Tahoma" panose="020B0604030504040204" pitchFamily="34" charset="0"/>
              <a:sym typeface="Libre Baskerville" panose="02000000000000000000"/>
            </a:endParaRPr>
          </a:p>
        </p:txBody>
      </p:sp>
      <p:pic>
        <p:nvPicPr>
          <p:cNvPr id="14" name="Picture Placeholder 13" descr="collage of three photos of RespectAbility Fellows">
            <a:extLst>
              <a:ext uri="{FF2B5EF4-FFF2-40B4-BE49-F238E27FC236}">
                <a16:creationId xmlns:a16="http://schemas.microsoft.com/office/drawing/2014/main" id="{E148D850-FF7A-712B-0089-21EAF90A9909}"/>
              </a:ext>
            </a:extLst>
          </p:cNvPr>
          <p:cNvPicPr>
            <a:picLocks noGrp="1" noChangeAspect="1"/>
          </p:cNvPicPr>
          <p:nvPr>
            <p:ph type="pic" sz="quarter" idx="15"/>
          </p:nvPr>
        </p:nvPicPr>
        <p:blipFill rotWithShape="1">
          <a:blip r:embed="rId4">
            <a:extLst>
              <a:ext uri="{28A0092B-C50C-407E-A947-70E740481C1C}">
                <a14:useLocalDpi xmlns:a14="http://schemas.microsoft.com/office/drawing/2010/main" val="0"/>
              </a:ext>
            </a:extLst>
          </a:blip>
          <a:srcRect t="27931" b="27931"/>
          <a:stretch/>
        </p:blipFill>
        <p:spPr>
          <a:xfrm>
            <a:off x="-161109" y="0"/>
            <a:ext cx="12514217" cy="310694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F7E7A-E6A4-66BE-C791-E6888C173687}"/>
              </a:ext>
            </a:extLst>
          </p:cNvPr>
          <p:cNvSpPr>
            <a:spLocks noGrp="1"/>
          </p:cNvSpPr>
          <p:nvPr>
            <p:ph type="title"/>
          </p:nvPr>
        </p:nvSpPr>
        <p:spPr/>
        <p:txBody>
          <a:bodyPr/>
          <a:lstStyle/>
          <a:p>
            <a:r>
              <a:rPr lang="en-US" dirty="0"/>
              <a:t>Transferable Skills</a:t>
            </a:r>
          </a:p>
        </p:txBody>
      </p:sp>
      <p:sp>
        <p:nvSpPr>
          <p:cNvPr id="3" name="Text Placeholder 2">
            <a:extLst>
              <a:ext uri="{FF2B5EF4-FFF2-40B4-BE49-F238E27FC236}">
                <a16:creationId xmlns:a16="http://schemas.microsoft.com/office/drawing/2014/main" id="{739CBEB7-257C-759E-5C5C-A495EFB2D0E2}"/>
              </a:ext>
            </a:extLst>
          </p:cNvPr>
          <p:cNvSpPr>
            <a:spLocks noGrp="1"/>
          </p:cNvSpPr>
          <p:nvPr>
            <p:ph type="body" sz="quarter" idx="13"/>
          </p:nvPr>
        </p:nvSpPr>
        <p:spPr>
          <a:xfrm>
            <a:off x="1018381" y="1742359"/>
            <a:ext cx="10155237" cy="4807528"/>
          </a:xfrm>
        </p:spPr>
        <p:txBody>
          <a:bodyPr/>
          <a:lstStyle/>
          <a:p>
            <a:r>
              <a:rPr lang="en-US" dirty="0"/>
              <a:t>Transferable skills are the competencies you develop during your experiences that you carry with you in all of your endeavors</a:t>
            </a:r>
          </a:p>
          <a:p>
            <a:endParaRPr lang="en-US" dirty="0"/>
          </a:p>
          <a:p>
            <a:r>
              <a:rPr lang="en-US" dirty="0"/>
              <a:t>Identifying your transferable skills will help you to pinpoint ways that are marketable to you for employment.</a:t>
            </a:r>
          </a:p>
          <a:p>
            <a:endParaRPr lang="en-US" dirty="0"/>
          </a:p>
          <a:p>
            <a:r>
              <a:rPr lang="en-US" dirty="0"/>
              <a:t>Being able to spot coded transferable skills in job ads will allow you to put your best version of yourself forward when applying.</a:t>
            </a:r>
          </a:p>
        </p:txBody>
      </p:sp>
    </p:spTree>
    <p:extLst>
      <p:ext uri="{BB962C8B-B14F-4D97-AF65-F5344CB8AC3E}">
        <p14:creationId xmlns:p14="http://schemas.microsoft.com/office/powerpoint/2010/main" val="515637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CF344-7B7D-BF8F-FE62-EF4AA11CD63B}"/>
              </a:ext>
            </a:extLst>
          </p:cNvPr>
          <p:cNvSpPr>
            <a:spLocks noGrp="1"/>
          </p:cNvSpPr>
          <p:nvPr>
            <p:ph type="title"/>
          </p:nvPr>
        </p:nvSpPr>
        <p:spPr/>
        <p:txBody>
          <a:bodyPr>
            <a:normAutofit fontScale="90000"/>
          </a:bodyPr>
          <a:lstStyle/>
          <a:p>
            <a:r>
              <a:rPr lang="en-US" dirty="0"/>
              <a:t>What Color is Your Parachute?</a:t>
            </a:r>
          </a:p>
        </p:txBody>
      </p:sp>
    </p:spTree>
    <p:extLst>
      <p:ext uri="{BB962C8B-B14F-4D97-AF65-F5344CB8AC3E}">
        <p14:creationId xmlns:p14="http://schemas.microsoft.com/office/powerpoint/2010/main" val="3285599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cover of the book &quot;What Color is Your Parachute?&quot;">
            <a:extLst>
              <a:ext uri="{FF2B5EF4-FFF2-40B4-BE49-F238E27FC236}">
                <a16:creationId xmlns:a16="http://schemas.microsoft.com/office/drawing/2014/main" id="{AF8C9DEF-7A85-60C0-F655-EF3A7A1F4F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5776" y="159026"/>
            <a:ext cx="4352228" cy="6539948"/>
          </a:xfrm>
          <a:prstGeom prst="rect">
            <a:avLst/>
          </a:prstGeom>
        </p:spPr>
      </p:pic>
      <p:sp>
        <p:nvSpPr>
          <p:cNvPr id="2" name="Title 1">
            <a:extLst>
              <a:ext uri="{FF2B5EF4-FFF2-40B4-BE49-F238E27FC236}">
                <a16:creationId xmlns:a16="http://schemas.microsoft.com/office/drawing/2014/main" id="{A97B953A-DB08-0361-768B-15D8BFF79896}"/>
              </a:ext>
            </a:extLst>
          </p:cNvPr>
          <p:cNvSpPr>
            <a:spLocks noGrp="1"/>
          </p:cNvSpPr>
          <p:nvPr>
            <p:ph type="title" idx="4294967295"/>
          </p:nvPr>
        </p:nvSpPr>
        <p:spPr/>
        <p:txBody>
          <a:bodyPr/>
          <a:lstStyle/>
          <a:p>
            <a:r>
              <a:rPr lang="en-US" dirty="0"/>
              <a:t>What Color is your parachute?</a:t>
            </a:r>
            <a:r>
              <a:rPr lang="en-US" baseline="0" dirty="0"/>
              <a:t> (2)</a:t>
            </a:r>
            <a:endParaRPr lang="en-US" dirty="0"/>
          </a:p>
        </p:txBody>
      </p:sp>
    </p:spTree>
    <p:extLst>
      <p:ext uri="{BB962C8B-B14F-4D97-AF65-F5344CB8AC3E}">
        <p14:creationId xmlns:p14="http://schemas.microsoft.com/office/powerpoint/2010/main" val="3571298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CF344-7B7D-BF8F-FE62-EF4AA11CD63B}"/>
              </a:ext>
            </a:extLst>
          </p:cNvPr>
          <p:cNvSpPr>
            <a:spLocks noGrp="1"/>
          </p:cNvSpPr>
          <p:nvPr>
            <p:ph type="title"/>
          </p:nvPr>
        </p:nvSpPr>
        <p:spPr/>
        <p:txBody>
          <a:bodyPr>
            <a:normAutofit/>
          </a:bodyPr>
          <a:lstStyle/>
          <a:p>
            <a:r>
              <a:rPr lang="en-US" dirty="0"/>
              <a:t>Flower Diagram/Exercise</a:t>
            </a:r>
          </a:p>
        </p:txBody>
      </p:sp>
    </p:spTree>
    <p:extLst>
      <p:ext uri="{BB962C8B-B14F-4D97-AF65-F5344CB8AC3E}">
        <p14:creationId xmlns:p14="http://schemas.microsoft.com/office/powerpoint/2010/main" val="348791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ank Flower Diagram with the petals labeled">
            <a:extLst>
              <a:ext uri="{FF2B5EF4-FFF2-40B4-BE49-F238E27FC236}">
                <a16:creationId xmlns:a16="http://schemas.microsoft.com/office/drawing/2014/main" id="{94F6FBB6-3FEF-59A0-C723-A5B7F84427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4943" y="89128"/>
            <a:ext cx="6702114" cy="6858324"/>
          </a:xfrm>
          <a:prstGeom prst="rect">
            <a:avLst/>
          </a:prstGeom>
        </p:spPr>
      </p:pic>
      <p:sp>
        <p:nvSpPr>
          <p:cNvPr id="2" name="Title 1">
            <a:extLst>
              <a:ext uri="{FF2B5EF4-FFF2-40B4-BE49-F238E27FC236}">
                <a16:creationId xmlns:a16="http://schemas.microsoft.com/office/drawing/2014/main" id="{2E4C182D-8EEF-62CE-F5EE-26E3A51D0809}"/>
              </a:ext>
            </a:extLst>
          </p:cNvPr>
          <p:cNvSpPr>
            <a:spLocks noGrp="1"/>
          </p:cNvSpPr>
          <p:nvPr>
            <p:ph type="title" idx="4294967295"/>
          </p:nvPr>
        </p:nvSpPr>
        <p:spPr/>
        <p:txBody>
          <a:bodyPr/>
          <a:lstStyle/>
          <a:p>
            <a:r>
              <a:rPr lang="en-US" dirty="0"/>
              <a:t>Flower Diagram</a:t>
            </a:r>
          </a:p>
        </p:txBody>
      </p:sp>
    </p:spTree>
    <p:extLst>
      <p:ext uri="{BB962C8B-B14F-4D97-AF65-F5344CB8AC3E}">
        <p14:creationId xmlns:p14="http://schemas.microsoft.com/office/powerpoint/2010/main" val="1013362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94302-220E-6D91-0741-C184605B6AC4}"/>
              </a:ext>
            </a:extLst>
          </p:cNvPr>
          <p:cNvSpPr>
            <a:spLocks noGrp="1"/>
          </p:cNvSpPr>
          <p:nvPr>
            <p:ph type="title"/>
          </p:nvPr>
        </p:nvSpPr>
        <p:spPr/>
        <p:txBody>
          <a:bodyPr/>
          <a:lstStyle/>
          <a:p>
            <a:r>
              <a:rPr lang="en-US" dirty="0"/>
              <a:t>Flower Petals</a:t>
            </a:r>
          </a:p>
        </p:txBody>
      </p:sp>
      <p:sp>
        <p:nvSpPr>
          <p:cNvPr id="4" name="Content Placeholder 3">
            <a:extLst>
              <a:ext uri="{FF2B5EF4-FFF2-40B4-BE49-F238E27FC236}">
                <a16:creationId xmlns:a16="http://schemas.microsoft.com/office/drawing/2014/main" id="{9E69FE44-3857-0352-29A9-7607ECD96E2E}"/>
              </a:ext>
            </a:extLst>
          </p:cNvPr>
          <p:cNvSpPr>
            <a:spLocks noGrp="1"/>
          </p:cNvSpPr>
          <p:nvPr>
            <p:ph sz="quarter" idx="15"/>
          </p:nvPr>
        </p:nvSpPr>
        <p:spPr>
          <a:xfrm>
            <a:off x="289205" y="1391478"/>
            <a:ext cx="5232393" cy="5466521"/>
          </a:xfrm>
        </p:spPr>
        <p:txBody>
          <a:bodyPr>
            <a:normAutofit/>
          </a:bodyPr>
          <a:lstStyle/>
          <a:p>
            <a:r>
              <a:rPr lang="en-US" dirty="0"/>
              <a:t>Petal 1: Favorite Knowledges</a:t>
            </a:r>
          </a:p>
          <a:p>
            <a:pPr lvl="1"/>
            <a:r>
              <a:rPr lang="en-US" dirty="0"/>
              <a:t>What are you most interested in or have a deep understanding of?</a:t>
            </a:r>
          </a:p>
          <a:p>
            <a:pPr lvl="2"/>
            <a:r>
              <a:rPr lang="en-US" i="1" dirty="0"/>
              <a:t>This could be anything from technology to psychology or even history</a:t>
            </a:r>
          </a:p>
          <a:p>
            <a:r>
              <a:rPr lang="en-US" dirty="0"/>
              <a:t>Petal 2: People Environments</a:t>
            </a:r>
          </a:p>
          <a:p>
            <a:pPr lvl="1"/>
            <a:r>
              <a:rPr lang="en-US" dirty="0"/>
              <a:t>Who do you enjoy working with?</a:t>
            </a:r>
          </a:p>
          <a:p>
            <a:pPr lvl="2"/>
            <a:r>
              <a:rPr lang="en-US" i="1" dirty="0"/>
              <a:t>Consider factors such as company culture, team size, or the sociopolitical views of your colleagues</a:t>
            </a:r>
          </a:p>
          <a:p>
            <a:r>
              <a:rPr lang="en-US" dirty="0"/>
              <a:t>Petal 3: Transferable Skills</a:t>
            </a:r>
          </a:p>
          <a:p>
            <a:pPr lvl="2"/>
            <a:endParaRPr lang="en-US" dirty="0"/>
          </a:p>
          <a:p>
            <a:pPr lvl="1"/>
            <a:endParaRPr lang="en-US" dirty="0"/>
          </a:p>
        </p:txBody>
      </p:sp>
      <p:sp>
        <p:nvSpPr>
          <p:cNvPr id="3" name="Content Placeholder 2">
            <a:extLst>
              <a:ext uri="{FF2B5EF4-FFF2-40B4-BE49-F238E27FC236}">
                <a16:creationId xmlns:a16="http://schemas.microsoft.com/office/drawing/2014/main" id="{1FCD6B81-EA54-CDC3-61BA-7B5DA561C70F}"/>
              </a:ext>
            </a:extLst>
          </p:cNvPr>
          <p:cNvSpPr>
            <a:spLocks noGrp="1"/>
          </p:cNvSpPr>
          <p:nvPr>
            <p:ph sz="quarter" idx="14"/>
          </p:nvPr>
        </p:nvSpPr>
        <p:spPr>
          <a:xfrm>
            <a:off x="5675243" y="1391478"/>
            <a:ext cx="6234178" cy="5325090"/>
          </a:xfrm>
        </p:spPr>
        <p:txBody>
          <a:bodyPr>
            <a:normAutofit lnSpcReduction="10000"/>
          </a:bodyPr>
          <a:lstStyle/>
          <a:p>
            <a:r>
              <a:rPr lang="en-US" dirty="0"/>
              <a:t>Petal 4: Working Conditions</a:t>
            </a:r>
          </a:p>
          <a:p>
            <a:pPr lvl="1"/>
            <a:r>
              <a:rPr lang="en-US" dirty="0"/>
              <a:t>What do you need to be able to do your best work?</a:t>
            </a:r>
          </a:p>
          <a:p>
            <a:pPr lvl="2"/>
            <a:r>
              <a:rPr lang="en-US" i="1" dirty="0"/>
              <a:t>Consider factors like flexible working hours, remote work, office settings, or your preference for a structured versus unstructured work environment</a:t>
            </a:r>
          </a:p>
          <a:p>
            <a:r>
              <a:rPr lang="en-US" dirty="0"/>
              <a:t>Petal 5: Salary and Responsibility</a:t>
            </a:r>
          </a:p>
          <a:p>
            <a:r>
              <a:rPr lang="en-US" dirty="0"/>
              <a:t>Petal 6: Preferred Places to Live</a:t>
            </a:r>
          </a:p>
          <a:p>
            <a:r>
              <a:rPr lang="en-US" dirty="0"/>
              <a:t>Petal 7: Values and Goals</a:t>
            </a:r>
          </a:p>
          <a:p>
            <a:pPr lvl="1"/>
            <a:r>
              <a:rPr lang="en-US" dirty="0"/>
              <a:t>What are your personal values and life goals?</a:t>
            </a:r>
          </a:p>
          <a:p>
            <a:pPr lvl="2"/>
            <a:r>
              <a:rPr lang="en-US" i="1" dirty="0"/>
              <a:t>Consider how you might align your future career with your moral compass and your long-term aspirations</a:t>
            </a:r>
          </a:p>
        </p:txBody>
      </p:sp>
    </p:spTree>
    <p:extLst>
      <p:ext uri="{BB962C8B-B14F-4D97-AF65-F5344CB8AC3E}">
        <p14:creationId xmlns:p14="http://schemas.microsoft.com/office/powerpoint/2010/main" val="3345439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pleted Flower Exercise Example">
            <a:extLst>
              <a:ext uri="{FF2B5EF4-FFF2-40B4-BE49-F238E27FC236}">
                <a16:creationId xmlns:a16="http://schemas.microsoft.com/office/drawing/2014/main" id="{D45786CB-995F-0BC7-3B89-CA1A4FABAC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296" y="138044"/>
            <a:ext cx="5039967" cy="6719956"/>
          </a:xfrm>
          <a:prstGeom prst="rect">
            <a:avLst/>
          </a:prstGeom>
        </p:spPr>
      </p:pic>
      <p:sp>
        <p:nvSpPr>
          <p:cNvPr id="3" name="Title 2">
            <a:extLst>
              <a:ext uri="{FF2B5EF4-FFF2-40B4-BE49-F238E27FC236}">
                <a16:creationId xmlns:a16="http://schemas.microsoft.com/office/drawing/2014/main" id="{35D8FAC4-6B83-0172-B879-C511581ACEDF}"/>
              </a:ext>
            </a:extLst>
          </p:cNvPr>
          <p:cNvSpPr>
            <a:spLocks noGrp="1"/>
          </p:cNvSpPr>
          <p:nvPr>
            <p:ph type="title" idx="4294967295"/>
          </p:nvPr>
        </p:nvSpPr>
        <p:spPr/>
        <p:txBody>
          <a:bodyPr/>
          <a:lstStyle/>
          <a:p>
            <a:r>
              <a:rPr lang="en-US" dirty="0"/>
              <a:t>Flower Exercise</a:t>
            </a:r>
          </a:p>
        </p:txBody>
      </p:sp>
    </p:spTree>
    <p:extLst>
      <p:ext uri="{BB962C8B-B14F-4D97-AF65-F5344CB8AC3E}">
        <p14:creationId xmlns:p14="http://schemas.microsoft.com/office/powerpoint/2010/main" val="42711133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6f3313a-b0aa-4095-99cd-dce72cb0585d">
      <Terms xmlns="http://schemas.microsoft.com/office/infopath/2007/PartnerControls"/>
    </lcf76f155ced4ddcb4097134ff3c332f>
    <TaxCatchAll xmlns="53d015ab-26ee-43b9-884a-69cc6f3ac58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961FE4855B6443AF6B3ED211B38047" ma:contentTypeVersion="13" ma:contentTypeDescription="Create a new document." ma:contentTypeScope="" ma:versionID="6f18221992360a1a9a7f201a47ddda59">
  <xsd:schema xmlns:xsd="http://www.w3.org/2001/XMLSchema" xmlns:xs="http://www.w3.org/2001/XMLSchema" xmlns:p="http://schemas.microsoft.com/office/2006/metadata/properties" xmlns:ns2="53d015ab-26ee-43b9-884a-69cc6f3ac585" xmlns:ns3="16f3313a-b0aa-4095-99cd-dce72cb0585d" targetNamespace="http://schemas.microsoft.com/office/2006/metadata/properties" ma:root="true" ma:fieldsID="2973aa1947d21b7e8169855ebc63ddff" ns2:_="" ns3:_="">
    <xsd:import namespace="53d015ab-26ee-43b9-884a-69cc6f3ac585"/>
    <xsd:import namespace="16f3313a-b0aa-4095-99cd-dce72cb0585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d015ab-26ee-43b9-884a-69cc6f3ac58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c52e9f36-afde-4a06-8370-b1d2b9608d75}" ma:internalName="TaxCatchAll" ma:showField="CatchAllData" ma:web="53d015ab-26ee-43b9-884a-69cc6f3ac58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6f3313a-b0aa-4095-99cd-dce72cb0585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b615d2d2-68f6-49f9-9242-2e3201f1fc2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EA5623-006D-4CE4-8419-19DC7A66D56A}">
  <ds:schemaRefs>
    <ds:schemaRef ds:uri="http://schemas.microsoft.com/sharepoint/v3/contenttype/forms"/>
  </ds:schemaRefs>
</ds:datastoreItem>
</file>

<file path=customXml/itemProps2.xml><?xml version="1.0" encoding="utf-8"?>
<ds:datastoreItem xmlns:ds="http://schemas.openxmlformats.org/officeDocument/2006/customXml" ds:itemID="{AA1A5E4E-61F8-45F6-9726-71BAFE5910C8}">
  <ds:schemaRefs>
    <ds:schemaRef ds:uri="16f3313a-b0aa-4095-99cd-dce72cb0585d"/>
    <ds:schemaRef ds:uri="53d015ab-26ee-43b9-884a-69cc6f3ac58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062D517-1EE1-4460-A25A-75D4074A9F37}">
  <ds:schemaRefs>
    <ds:schemaRef ds:uri="16f3313a-b0aa-4095-99cd-dce72cb0585d"/>
    <ds:schemaRef ds:uri="53d015ab-26ee-43b9-884a-69cc6f3ac5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10610</TotalTime>
  <Words>835</Words>
  <Application>Microsoft Macintosh PowerPoint</Application>
  <PresentationFormat>Widescreen</PresentationFormat>
  <Paragraphs>143</Paragraphs>
  <Slides>22</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Tahoma</vt:lpstr>
      <vt:lpstr>office theme</vt:lpstr>
      <vt:lpstr>Allowing Your Transferable Skills to Blossom</vt:lpstr>
      <vt:lpstr>Meet Your Presenter</vt:lpstr>
      <vt:lpstr>Transferable Skills</vt:lpstr>
      <vt:lpstr>What Color is Your Parachute?</vt:lpstr>
      <vt:lpstr>What Color is your parachute? (2)</vt:lpstr>
      <vt:lpstr>Flower Diagram/Exercise</vt:lpstr>
      <vt:lpstr>Flower Diagram</vt:lpstr>
      <vt:lpstr>Flower Petals</vt:lpstr>
      <vt:lpstr>Flower Exercise</vt:lpstr>
      <vt:lpstr>Padlet Link</vt:lpstr>
      <vt:lpstr>Categories of Transferable Skills</vt:lpstr>
      <vt:lpstr>Communication Skills</vt:lpstr>
      <vt:lpstr>Research and Planning Skills</vt:lpstr>
      <vt:lpstr>Leadership and Management Skills</vt:lpstr>
      <vt:lpstr>Human Relations and Interpersonal Skills</vt:lpstr>
      <vt:lpstr>Put Your Transferable Skills Front and Center</vt:lpstr>
      <vt:lpstr>Find Transferable Skills: Academic Writing Specialist</vt:lpstr>
      <vt:lpstr>Showcase your skills</vt:lpstr>
      <vt:lpstr>Let’s Try It!</vt:lpstr>
      <vt:lpstr>Make Your Case For a Job</vt:lpstr>
      <vt:lpstr>Padlet Link (Again)</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Eric Ascher</cp:lastModifiedBy>
  <cp:revision>7</cp:revision>
  <dcterms:created xsi:type="dcterms:W3CDTF">2022-04-27T05:40:43Z</dcterms:created>
  <dcterms:modified xsi:type="dcterms:W3CDTF">2023-10-12T14:28:04Z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1033-3.1.6.6275</vt:lpwstr>
  </property>
  <property fmtid="{D5CDD505-2E9C-101B-9397-08002B2CF9AE}" pid="3" name="ContentTypeId">
    <vt:lpwstr>0x01010048961FE4855B6443AF6B3ED211B38047</vt:lpwstr>
  </property>
  <property fmtid="{D5CDD505-2E9C-101B-9397-08002B2CF9AE}" pid="4" name="MediaServiceImageTags">
    <vt:lpwstr/>
  </property>
</Properties>
</file>