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22" r:id="rId5"/>
  </p:sldMasterIdLst>
  <p:notesMasterIdLst>
    <p:notesMasterId r:id="rId44"/>
  </p:notesMasterIdLst>
  <p:sldIdLst>
    <p:sldId id="256" r:id="rId6"/>
    <p:sldId id="964" r:id="rId7"/>
    <p:sldId id="2308" r:id="rId8"/>
    <p:sldId id="966" r:id="rId9"/>
    <p:sldId id="260" r:id="rId10"/>
    <p:sldId id="2305" r:id="rId11"/>
    <p:sldId id="1004" r:id="rId12"/>
    <p:sldId id="1678" r:id="rId13"/>
    <p:sldId id="2304" r:id="rId14"/>
    <p:sldId id="1686" r:id="rId15"/>
    <p:sldId id="1646" r:id="rId16"/>
    <p:sldId id="2309" r:id="rId17"/>
    <p:sldId id="1715" r:id="rId18"/>
    <p:sldId id="1712" r:id="rId19"/>
    <p:sldId id="1651" r:id="rId20"/>
    <p:sldId id="2310" r:id="rId21"/>
    <p:sldId id="2311" r:id="rId22"/>
    <p:sldId id="1711" r:id="rId23"/>
    <p:sldId id="2307" r:id="rId24"/>
    <p:sldId id="2312" r:id="rId25"/>
    <p:sldId id="1706" r:id="rId26"/>
    <p:sldId id="1707" r:id="rId27"/>
    <p:sldId id="1708" r:id="rId28"/>
    <p:sldId id="2303" r:id="rId29"/>
    <p:sldId id="2235" r:id="rId30"/>
    <p:sldId id="2224" r:id="rId31"/>
    <p:sldId id="2225" r:id="rId32"/>
    <p:sldId id="1723" r:id="rId33"/>
    <p:sldId id="1719" r:id="rId34"/>
    <p:sldId id="1716" r:id="rId35"/>
    <p:sldId id="1718" r:id="rId36"/>
    <p:sldId id="1720" r:id="rId37"/>
    <p:sldId id="1721" r:id="rId38"/>
    <p:sldId id="2223" r:id="rId39"/>
    <p:sldId id="1714" r:id="rId40"/>
    <p:sldId id="1704" r:id="rId41"/>
    <p:sldId id="2306" r:id="rId42"/>
    <p:sldId id="9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127E07-E911-8AA2-5BE4-A6AFE78E5498}" name="Audrey Bayne" initials="AB" userId="S::audrey.bayne@respectability.org::2d6f02d8-d4f9-476f-aedd-f924238157a3" providerId="AD"/>
  <p188:author id="{A4FD6553-F6D3-9981-5453-9AB45E17B08B}" name="Matan Koch" initials="MK" userId="S::matank@respectability.org::90b4d8fd-a6d0-4d92-ae20-33d27ae654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63C"/>
    <a:srgbClr val="3E3E3E"/>
    <a:srgbClr val="F4BC3C"/>
    <a:srgbClr val="E8992A"/>
    <a:srgbClr val="F5F5F5"/>
    <a:srgbClr val="EDEDED"/>
    <a:srgbClr val="F2F2F2"/>
    <a:srgbClr val="BBBA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3292" autoAdjust="0"/>
    <p:restoredTop sz="86409"/>
  </p:normalViewPr>
  <p:slideViewPr>
    <p:cSldViewPr snapToGrid="0">
      <p:cViewPr varScale="1">
        <p:scale>
          <a:sx n="74" d="100"/>
          <a:sy n="74" d="100"/>
        </p:scale>
        <p:origin x="208" y="8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06F1E-5465-EF41-B21D-69FAC5A594FC}" type="datetimeFigureOut">
              <a:rPr lang="en-US" smtClean="0"/>
              <a:t>9/13/23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A2109-1EEB-AE44-AC51-1F0D5DADB3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C9769F-11DB-1F4E-A65E-2BF6484DBEF7}" type="slidenum">
              <a:rPr lang="en-US" smtClean="0"/>
              <a:t>26</a:t>
            </a:fld>
            <a:endParaRPr lang="en-US" dirty="0"/>
          </a:p>
        </p:txBody>
      </p:sp>
    </p:spTree>
    <p:extLst>
      <p:ext uri="{BB962C8B-B14F-4D97-AF65-F5344CB8AC3E}">
        <p14:creationId xmlns:p14="http://schemas.microsoft.com/office/powerpoint/2010/main" val="325957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C9769F-11DB-1F4E-A65E-2BF6484DBEF7}" type="slidenum">
              <a:rPr lang="en-US" smtClean="0"/>
              <a:t>27</a:t>
            </a:fld>
            <a:endParaRPr lang="en-US" dirty="0"/>
          </a:p>
        </p:txBody>
      </p:sp>
    </p:spTree>
    <p:extLst>
      <p:ext uri="{BB962C8B-B14F-4D97-AF65-F5344CB8AC3E}">
        <p14:creationId xmlns:p14="http://schemas.microsoft.com/office/powerpoint/2010/main" val="2334441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C9769F-11DB-1F4E-A65E-2BF6484DBEF7}" type="slidenum">
              <a:rPr lang="en-US" smtClean="0"/>
              <a:t>34</a:t>
            </a:fld>
            <a:endParaRPr lang="en-US" dirty="0"/>
          </a:p>
        </p:txBody>
      </p:sp>
    </p:spTree>
    <p:extLst>
      <p:ext uri="{BB962C8B-B14F-4D97-AF65-F5344CB8AC3E}">
        <p14:creationId xmlns:p14="http://schemas.microsoft.com/office/powerpoint/2010/main" val="217054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36</a:t>
            </a:fld>
            <a:endParaRPr lang="en-US"/>
          </a:p>
        </p:txBody>
      </p:sp>
    </p:spTree>
    <p:extLst>
      <p:ext uri="{BB962C8B-B14F-4D97-AF65-F5344CB8AC3E}">
        <p14:creationId xmlns:p14="http://schemas.microsoft.com/office/powerpoint/2010/main" val="2634788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37</a:t>
            </a:fld>
            <a:endParaRPr lang="en-US"/>
          </a:p>
        </p:txBody>
      </p:sp>
    </p:spTree>
    <p:extLst>
      <p:ext uri="{BB962C8B-B14F-4D97-AF65-F5344CB8AC3E}">
        <p14:creationId xmlns:p14="http://schemas.microsoft.com/office/powerpoint/2010/main" val="2118677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2" name="Google Shape;3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87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ADFA6-47E9-421D-A8F4-C60644D77354}" type="slidenum">
              <a:rPr lang="en-US" smtClean="0"/>
              <a:t>2</a:t>
            </a:fld>
            <a:endParaRPr lang="en-US"/>
          </a:p>
        </p:txBody>
      </p:sp>
    </p:spTree>
    <p:extLst>
      <p:ext uri="{BB962C8B-B14F-4D97-AF65-F5344CB8AC3E}">
        <p14:creationId xmlns:p14="http://schemas.microsoft.com/office/powerpoint/2010/main" val="253316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3</a:t>
            </a:fld>
            <a:endParaRPr lang="en-US"/>
          </a:p>
        </p:txBody>
      </p:sp>
    </p:spTree>
    <p:extLst>
      <p:ext uri="{BB962C8B-B14F-4D97-AF65-F5344CB8AC3E}">
        <p14:creationId xmlns:p14="http://schemas.microsoft.com/office/powerpoint/2010/main" val="218202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A0204"/>
                <a:ea typeface="+mn-ea"/>
                <a:cs typeface="+mn-cs"/>
              </a:rPr>
              <a:t>4</a:t>
            </a:fld>
            <a:endParaRPr kumimoji="0" sz="1200" b="0" i="0" u="none" strike="noStrike" kern="1200" cap="none" spc="0" normalizeH="0" baseline="0" noProof="0">
              <a:ln>
                <a:noFill/>
              </a:ln>
              <a:solidFill>
                <a:prstClr val="black"/>
              </a:solidFill>
              <a:effectLst/>
              <a:uLnTx/>
              <a:uFillTx/>
              <a:latin typeface="Calibri" panose="020F05020202040A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A2109-1EEB-AE44-AC51-1F0D5DADB3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902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A2109-1EEB-AE44-AC51-1F0D5DADB3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06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ADFA6-47E9-421D-A8F4-C60644D77354}" type="slidenum">
              <a:rPr lang="en-US" smtClean="0"/>
              <a:t>15</a:t>
            </a:fld>
            <a:endParaRPr lang="en-US"/>
          </a:p>
        </p:txBody>
      </p:sp>
    </p:spTree>
    <p:extLst>
      <p:ext uri="{BB962C8B-B14F-4D97-AF65-F5344CB8AC3E}">
        <p14:creationId xmlns:p14="http://schemas.microsoft.com/office/powerpoint/2010/main" val="1256683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C9769F-11DB-1F4E-A65E-2BF6484DBEF7}" type="slidenum">
              <a:rPr lang="en-US" smtClean="0"/>
              <a:pPr/>
              <a:t>25</a:t>
            </a:fld>
            <a:endParaRPr lang="en-US" dirty="0"/>
          </a:p>
        </p:txBody>
      </p:sp>
    </p:spTree>
    <p:extLst>
      <p:ext uri="{BB962C8B-B14F-4D97-AF65-F5344CB8AC3E}">
        <p14:creationId xmlns:p14="http://schemas.microsoft.com/office/powerpoint/2010/main" val="3079769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and photo option 1">
    <p:spTree>
      <p:nvGrpSpPr>
        <p:cNvPr id="1" name=""/>
        <p:cNvGrpSpPr/>
        <p:nvPr/>
      </p:nvGrpSpPr>
      <p:grpSpPr>
        <a:xfrm>
          <a:off x="0" y="0"/>
          <a:ext cx="0" cy="0"/>
          <a:chOff x="0" y="0"/>
          <a:chExt cx="0" cy="0"/>
        </a:xfrm>
      </p:grpSpPr>
      <p:sp>
        <p:nvSpPr>
          <p:cNvPr id="12" name="Title 11"/>
          <p:cNvSpPr>
            <a:spLocks noGrp="1"/>
          </p:cNvSpPr>
          <p:nvPr>
            <p:ph type="title"/>
          </p:nvPr>
        </p:nvSpPr>
        <p:spPr>
          <a:xfrm>
            <a:off x="512064" y="1051560"/>
            <a:ext cx="6400800" cy="1371600"/>
          </a:xfrm>
        </p:spPr>
        <p:txBody>
          <a:bodyPr>
            <a:normAutofit/>
          </a:bodyPr>
          <a:lstStyle>
            <a:lvl1pPr>
              <a:defRPr sz="3000" b="0" i="0">
                <a:latin typeface="Tahoma" panose="020B0604030504040204" pitchFamily="34" charset="0"/>
              </a:defRPr>
            </a:lvl1pPr>
          </a:lstStyle>
          <a:p>
            <a:r>
              <a:rPr lang="en-US" dirty="0"/>
              <a:t>Click to edit Master title style</a:t>
            </a:r>
          </a:p>
        </p:txBody>
      </p:sp>
      <p:sp>
        <p:nvSpPr>
          <p:cNvPr id="14" name="Text Placeholder 13"/>
          <p:cNvSpPr>
            <a:spLocks noGrp="1"/>
          </p:cNvSpPr>
          <p:nvPr>
            <p:ph type="body" sz="quarter" idx="10"/>
          </p:nvPr>
        </p:nvSpPr>
        <p:spPr>
          <a:xfrm>
            <a:off x="512763" y="2581275"/>
            <a:ext cx="6400800" cy="3532188"/>
          </a:xfrm>
        </p:spPr>
        <p:txBody>
          <a:bodyPr>
            <a:normAutofit/>
          </a:bodyPr>
          <a:lstStyle>
            <a:lvl1pPr marL="0" indent="0">
              <a:buNone/>
              <a:defRPr sz="2400" b="0" i="0">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text styles</a:t>
            </a:r>
          </a:p>
        </p:txBody>
      </p:sp>
      <p:sp>
        <p:nvSpPr>
          <p:cNvPr id="6" name="Rectangle 5"/>
          <p:cNvSpPr/>
          <p:nvPr userDrawn="1"/>
        </p:nvSpPr>
        <p:spPr>
          <a:xfrm>
            <a:off x="11277600" y="-2822"/>
            <a:ext cx="914400" cy="6852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7691438" y="393700"/>
            <a:ext cx="4042412" cy="6074832"/>
          </a:xfrm>
        </p:spPr>
        <p:txBody>
          <a:bodyPr/>
          <a:lstStyle/>
          <a:p>
            <a:r>
              <a:rPr lang="en-US"/>
              <a:t>Click icon to add picture</a:t>
            </a:r>
          </a:p>
        </p:txBody>
      </p:sp>
      <p:pic>
        <p:nvPicPr>
          <p:cNvPr id="10" name="Picture 6" descr="Logo&#10;&#10;Description automatically generated"/>
          <p:cNvPicPr>
            <a:picLocks noChangeAspect="1"/>
          </p:cNvPicPr>
          <p:nvPr userDrawn="1"/>
        </p:nvPicPr>
        <p:blipFill>
          <a:blip r:embed="rId2" cstate="print"/>
          <a:stretch>
            <a:fillRect/>
          </a:stretch>
        </p:blipFill>
        <p:spPr>
          <a:xfrm>
            <a:off x="204952" y="6375949"/>
            <a:ext cx="662152" cy="291440"/>
          </a:xfrm>
          <a:prstGeom prst="rect">
            <a:avLst/>
          </a:prstGeom>
        </p:spPr>
      </p:pic>
    </p:spTree>
    <p:extLst>
      <p:ext uri="{BB962C8B-B14F-4D97-AF65-F5344CB8AC3E}">
        <p14:creationId xmlns:p14="http://schemas.microsoft.com/office/powerpoint/2010/main" val="32601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photo option 2">
    <p:spTree>
      <p:nvGrpSpPr>
        <p:cNvPr id="1" name=""/>
        <p:cNvGrpSpPr/>
        <p:nvPr/>
      </p:nvGrpSpPr>
      <p:grpSpPr>
        <a:xfrm>
          <a:off x="0" y="0"/>
          <a:ext cx="0" cy="0"/>
          <a:chOff x="0" y="0"/>
          <a:chExt cx="0" cy="0"/>
        </a:xfrm>
      </p:grpSpPr>
      <p:sp>
        <p:nvSpPr>
          <p:cNvPr id="6" name="Rectangle 5"/>
          <p:cNvSpPr/>
          <p:nvPr userDrawn="1"/>
        </p:nvSpPr>
        <p:spPr>
          <a:xfrm>
            <a:off x="0" y="5645"/>
            <a:ext cx="5719482" cy="6852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5971822" y="423530"/>
            <a:ext cx="5897449" cy="1371600"/>
          </a:xfrm>
        </p:spPr>
        <p:txBody>
          <a:bodyPr>
            <a:normAutofit/>
          </a:bodyPr>
          <a:lstStyle>
            <a:lvl1pPr>
              <a:defRPr sz="3000" b="0" i="0">
                <a:latin typeface="Tahoma" panose="020B0604030504040204" pitchFamily="34" charset="0"/>
              </a:defRPr>
            </a:lvl1pPr>
          </a:lstStyle>
          <a:p>
            <a:r>
              <a:rPr lang="en-US" dirty="0"/>
              <a:t>Click to edit Master title style</a:t>
            </a:r>
          </a:p>
        </p:txBody>
      </p:sp>
      <p:sp>
        <p:nvSpPr>
          <p:cNvPr id="14" name="Text Placeholder 13"/>
          <p:cNvSpPr>
            <a:spLocks noGrp="1"/>
          </p:cNvSpPr>
          <p:nvPr>
            <p:ph type="body" sz="quarter" idx="10"/>
          </p:nvPr>
        </p:nvSpPr>
        <p:spPr>
          <a:xfrm>
            <a:off x="5971822" y="2150969"/>
            <a:ext cx="5897449" cy="4224980"/>
          </a:xfrm>
        </p:spPr>
        <p:txBody>
          <a:bodyPr>
            <a:normAutofit/>
          </a:bodyPr>
          <a:lstStyle>
            <a:lvl1pPr marL="0" indent="0">
              <a:buNone/>
              <a:defRPr sz="2400" b="0" i="0">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text styles</a:t>
            </a:r>
          </a:p>
        </p:txBody>
      </p:sp>
      <p:pic>
        <p:nvPicPr>
          <p:cNvPr id="10" name="Picture 6" descr="Logo&#10;&#10;Description automatically generated"/>
          <p:cNvPicPr>
            <a:picLocks noChangeAspect="1"/>
          </p:cNvPicPr>
          <p:nvPr userDrawn="1"/>
        </p:nvPicPr>
        <p:blipFill>
          <a:blip r:embed="rId2" cstate="print"/>
          <a:stretch>
            <a:fillRect/>
          </a:stretch>
        </p:blipFill>
        <p:spPr>
          <a:xfrm>
            <a:off x="204952" y="6375949"/>
            <a:ext cx="662152" cy="291440"/>
          </a:xfrm>
          <a:prstGeom prst="rect">
            <a:avLst/>
          </a:prstGeom>
        </p:spPr>
      </p:pic>
      <p:sp>
        <p:nvSpPr>
          <p:cNvPr id="3" name="Picture Placeholder 2"/>
          <p:cNvSpPr>
            <a:spLocks noGrp="1"/>
          </p:cNvSpPr>
          <p:nvPr>
            <p:ph type="pic" sz="quarter" idx="11"/>
          </p:nvPr>
        </p:nvSpPr>
        <p:spPr>
          <a:xfrm>
            <a:off x="536028" y="1483535"/>
            <a:ext cx="4916505" cy="3962400"/>
          </a:xfrm>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5" name="Picture 6" descr="RespectAbility logo"/>
          <p:cNvPicPr>
            <a:picLocks noChangeAspect="1"/>
          </p:cNvPicPr>
          <p:nvPr userDrawn="1"/>
        </p:nvPicPr>
        <p:blipFill>
          <a:blip r:embed="rId2" cstate="print"/>
          <a:stretch>
            <a:fillRect/>
          </a:stretch>
        </p:blipFill>
        <p:spPr>
          <a:xfrm>
            <a:off x="11247268" y="306686"/>
            <a:ext cx="662152" cy="291440"/>
          </a:xfrm>
          <a:prstGeom prst="rect">
            <a:avLst/>
          </a:prstGeom>
        </p:spPr>
      </p:pic>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quarter" idx="14"/>
          </p:nvPr>
        </p:nvSpPr>
        <p:spPr>
          <a:xfrm>
            <a:off x="6677027" y="1742359"/>
            <a:ext cx="5232393" cy="4658442"/>
          </a:xfrm>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vl2pPr>
              <a:defRPr b="0" i="0">
                <a:latin typeface="Tahoma" panose="020B0604030504040204" pitchFamily="34" charset="0"/>
                <a:ea typeface="Tahoma" panose="020B0604030504040204" pitchFamily="34" charset="0"/>
                <a:cs typeface="Tahoma" panose="020B0604030504040204" pitchFamily="34" charset="0"/>
              </a:defRPr>
            </a:lvl2pPr>
            <a:lvl3pPr>
              <a:defRPr b="0" i="0">
                <a:latin typeface="Tahoma" panose="020B0604030504040204" pitchFamily="34" charset="0"/>
                <a:ea typeface="Tahoma" panose="020B0604030504040204" pitchFamily="34" charset="0"/>
                <a:cs typeface="Tahoma" panose="020B0604030504040204" pitchFamily="34" charset="0"/>
              </a:defRPr>
            </a:lvl3pPr>
            <a:lvl4pPr>
              <a:defRPr b="0" i="0">
                <a:latin typeface="Tahoma" panose="020B0604030504040204" pitchFamily="34" charset="0"/>
                <a:ea typeface="Tahoma" panose="020B0604030504040204" pitchFamily="34" charset="0"/>
                <a:cs typeface="Tahoma" panose="020B0604030504040204" pitchFamily="34" charset="0"/>
              </a:defRPr>
            </a:lvl4pPr>
            <a:lvl5pPr>
              <a:defRPr b="0" i="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5"/>
          </p:nvPr>
        </p:nvSpPr>
        <p:spPr>
          <a:xfrm>
            <a:off x="282581" y="1742359"/>
            <a:ext cx="5232393" cy="4658442"/>
          </a:xfrm>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vl2pPr>
              <a:defRPr b="0" i="0">
                <a:latin typeface="Tahoma" panose="020B0604030504040204" pitchFamily="34" charset="0"/>
                <a:ea typeface="Tahoma" panose="020B0604030504040204" pitchFamily="34" charset="0"/>
                <a:cs typeface="Tahoma" panose="020B0604030504040204" pitchFamily="34" charset="0"/>
              </a:defRPr>
            </a:lvl2pPr>
            <a:lvl3pPr>
              <a:defRPr b="0" i="0">
                <a:latin typeface="Tahoma" panose="020B0604030504040204" pitchFamily="34" charset="0"/>
                <a:ea typeface="Tahoma" panose="020B0604030504040204" pitchFamily="34" charset="0"/>
                <a:cs typeface="Tahoma" panose="020B0604030504040204" pitchFamily="34" charset="0"/>
              </a:defRPr>
            </a:lvl3pPr>
            <a:lvl4pPr>
              <a:defRPr b="0" i="0">
                <a:latin typeface="Tahoma" panose="020B0604030504040204" pitchFamily="34" charset="0"/>
                <a:ea typeface="Tahoma" panose="020B0604030504040204" pitchFamily="34" charset="0"/>
                <a:cs typeface="Tahoma" panose="020B0604030504040204" pitchFamily="34" charset="0"/>
              </a:defRPr>
            </a:lvl4pPr>
            <a:lvl5pPr>
              <a:defRPr b="0" i="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no title">
    <p:spTree>
      <p:nvGrpSpPr>
        <p:cNvPr id="1" name=""/>
        <p:cNvGrpSpPr/>
        <p:nvPr/>
      </p:nvGrpSpPr>
      <p:grpSpPr>
        <a:xfrm>
          <a:off x="0" y="0"/>
          <a:ext cx="0" cy="0"/>
          <a:chOff x="0" y="0"/>
          <a:chExt cx="0" cy="0"/>
        </a:xfrm>
      </p:grpSpPr>
      <p:pic>
        <p:nvPicPr>
          <p:cNvPr id="5" name="Picture 6" descr="RespectAbility logo"/>
          <p:cNvPicPr>
            <a:picLocks noChangeAspect="1"/>
          </p:cNvPicPr>
          <p:nvPr userDrawn="1"/>
        </p:nvPicPr>
        <p:blipFill>
          <a:blip r:embed="rId2" cstate="print"/>
          <a:stretch>
            <a:fillRect/>
          </a:stretch>
        </p:blipFill>
        <p:spPr>
          <a:xfrm>
            <a:off x="11247268" y="306686"/>
            <a:ext cx="662152" cy="291440"/>
          </a:xfrm>
          <a:prstGeom prst="rect">
            <a:avLst/>
          </a:prstGeom>
        </p:spPr>
      </p:pic>
      <p:sp>
        <p:nvSpPr>
          <p:cNvPr id="3" name="Content Placeholder 2"/>
          <p:cNvSpPr>
            <a:spLocks noGrp="1"/>
          </p:cNvSpPr>
          <p:nvPr>
            <p:ph sz="quarter" idx="14"/>
          </p:nvPr>
        </p:nvSpPr>
        <p:spPr>
          <a:xfrm>
            <a:off x="6677026" y="755094"/>
            <a:ext cx="5232393" cy="5802675"/>
          </a:xfrm>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vl2pPr>
              <a:defRPr b="0" i="0">
                <a:latin typeface="Tahoma" panose="020B0604030504040204" pitchFamily="34" charset="0"/>
                <a:ea typeface="Tahoma" panose="020B0604030504040204" pitchFamily="34" charset="0"/>
                <a:cs typeface="Tahoma" panose="020B0604030504040204" pitchFamily="34" charset="0"/>
              </a:defRPr>
            </a:lvl2pPr>
            <a:lvl3pPr>
              <a:defRPr b="0" i="0">
                <a:latin typeface="Tahoma" panose="020B0604030504040204" pitchFamily="34" charset="0"/>
                <a:ea typeface="Tahoma" panose="020B0604030504040204" pitchFamily="34" charset="0"/>
                <a:cs typeface="Tahoma" panose="020B0604030504040204" pitchFamily="34" charset="0"/>
              </a:defRPr>
            </a:lvl3pPr>
            <a:lvl4pPr>
              <a:defRPr b="0" i="0">
                <a:latin typeface="Tahoma" panose="020B0604030504040204" pitchFamily="34" charset="0"/>
                <a:ea typeface="Tahoma" panose="020B0604030504040204" pitchFamily="34" charset="0"/>
                <a:cs typeface="Tahoma" panose="020B0604030504040204" pitchFamily="34" charset="0"/>
              </a:defRPr>
            </a:lvl4pPr>
            <a:lvl5pPr>
              <a:defRPr b="0" i="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5"/>
          </p:nvPr>
        </p:nvSpPr>
        <p:spPr>
          <a:xfrm>
            <a:off x="282581" y="779479"/>
            <a:ext cx="5232393" cy="5802675"/>
          </a:xfrm>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vl2pPr>
              <a:defRPr b="0" i="0">
                <a:latin typeface="Tahoma" panose="020B0604030504040204" pitchFamily="34" charset="0"/>
                <a:ea typeface="Tahoma" panose="020B0604030504040204" pitchFamily="34" charset="0"/>
                <a:cs typeface="Tahoma" panose="020B0604030504040204" pitchFamily="34" charset="0"/>
              </a:defRPr>
            </a:lvl2pPr>
            <a:lvl3pPr>
              <a:defRPr b="0" i="0">
                <a:latin typeface="Tahoma" panose="020B0604030504040204" pitchFamily="34" charset="0"/>
                <a:ea typeface="Tahoma" panose="020B0604030504040204" pitchFamily="34" charset="0"/>
                <a:cs typeface="Tahoma" panose="020B0604030504040204" pitchFamily="34" charset="0"/>
              </a:defRPr>
            </a:lvl3pPr>
            <a:lvl4pPr>
              <a:defRPr b="0" i="0">
                <a:latin typeface="Tahoma" panose="020B0604030504040204" pitchFamily="34" charset="0"/>
                <a:ea typeface="Tahoma" panose="020B0604030504040204" pitchFamily="34" charset="0"/>
                <a:cs typeface="Tahoma" panose="020B0604030504040204" pitchFamily="34" charset="0"/>
              </a:defRPr>
            </a:lvl4pPr>
            <a:lvl5pPr>
              <a:defRPr b="0" i="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picture option 3">
    <p:spTree>
      <p:nvGrpSpPr>
        <p:cNvPr id="1" name=""/>
        <p:cNvGrpSpPr/>
        <p:nvPr/>
      </p:nvGrpSpPr>
      <p:grpSpPr>
        <a:xfrm>
          <a:off x="0" y="0"/>
          <a:ext cx="0" cy="0"/>
          <a:chOff x="0" y="0"/>
          <a:chExt cx="0" cy="0"/>
        </a:xfrm>
      </p:grpSpPr>
      <p:pic>
        <p:nvPicPr>
          <p:cNvPr id="7" name="Picture 6" descr="Logo&#10;&#10;Description automatically generated"/>
          <p:cNvPicPr>
            <a:picLocks noChangeAspect="1"/>
          </p:cNvPicPr>
          <p:nvPr userDrawn="1"/>
        </p:nvPicPr>
        <p:blipFill>
          <a:blip r:embed="rId2" cstate="print"/>
          <a:stretch>
            <a:fillRect/>
          </a:stretch>
        </p:blipFill>
        <p:spPr>
          <a:xfrm>
            <a:off x="11245485" y="6359016"/>
            <a:ext cx="662152" cy="291440"/>
          </a:xfrm>
          <a:prstGeom prst="rect">
            <a:avLst/>
          </a:prstGeom>
        </p:spPr>
      </p:pic>
      <p:sp>
        <p:nvSpPr>
          <p:cNvPr id="8" name="Rectangle 7"/>
          <p:cNvSpPr/>
          <p:nvPr userDrawn="1"/>
        </p:nvSpPr>
        <p:spPr>
          <a:xfrm rot="16200000">
            <a:off x="-3378199" y="3375183"/>
            <a:ext cx="6868899" cy="114836"/>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p:cNvSpPr>
            <a:spLocks noGrp="1"/>
          </p:cNvSpPr>
          <p:nvPr>
            <p:ph type="pic" sz="quarter" idx="10"/>
          </p:nvPr>
        </p:nvSpPr>
        <p:spPr>
          <a:xfrm>
            <a:off x="114300" y="-10900"/>
            <a:ext cx="4547347" cy="6868900"/>
          </a:xfrm>
        </p:spPr>
        <p:txBody>
          <a:bodyPr/>
          <a:lstStyle/>
          <a:p>
            <a:endParaRPr lang="en-US"/>
          </a:p>
        </p:txBody>
      </p:sp>
      <p:sp>
        <p:nvSpPr>
          <p:cNvPr id="16" name="Title 15"/>
          <p:cNvSpPr>
            <a:spLocks noGrp="1"/>
          </p:cNvSpPr>
          <p:nvPr>
            <p:ph type="title"/>
          </p:nvPr>
        </p:nvSpPr>
        <p:spPr>
          <a:xfrm>
            <a:off x="5109882" y="365125"/>
            <a:ext cx="6243918" cy="1325563"/>
          </a:xfrm>
        </p:spPr>
        <p:txBody>
          <a:bodyPr>
            <a:normAutofit/>
          </a:bodyPr>
          <a:lstStyle>
            <a:lvl1pPr>
              <a:defRPr sz="3000"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18" name="Text Placeholder 17"/>
          <p:cNvSpPr>
            <a:spLocks noGrp="1"/>
          </p:cNvSpPr>
          <p:nvPr>
            <p:ph type="body" sz="quarter" idx="11"/>
          </p:nvPr>
        </p:nvSpPr>
        <p:spPr>
          <a:xfrm>
            <a:off x="5110163" y="2008188"/>
            <a:ext cx="6243637" cy="3944937"/>
          </a:xfrm>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vl2pPr>
              <a:defRPr b="0" i="0">
                <a:latin typeface="Tahoma" panose="020B0604030504040204" pitchFamily="34" charset="0"/>
                <a:ea typeface="Tahoma" panose="020B0604030504040204" pitchFamily="34" charset="0"/>
                <a:cs typeface="Tahoma" panose="020B0604030504040204" pitchFamily="34" charset="0"/>
              </a:defRPr>
            </a:lvl2pPr>
            <a:lvl3pPr>
              <a:defRPr b="0" i="0">
                <a:latin typeface="Tahoma" panose="020B0604030504040204" pitchFamily="34" charset="0"/>
                <a:ea typeface="Tahoma" panose="020B0604030504040204" pitchFamily="34" charset="0"/>
                <a:cs typeface="Tahoma" panose="020B0604030504040204" pitchFamily="34" charset="0"/>
              </a:defRPr>
            </a:lvl3pPr>
            <a:lvl4pPr>
              <a:defRPr b="0" i="0">
                <a:latin typeface="Tahoma" panose="020B0604030504040204" pitchFamily="34" charset="0"/>
                <a:ea typeface="Tahoma" panose="020B0604030504040204" pitchFamily="34" charset="0"/>
                <a:cs typeface="Tahoma" panose="020B0604030504040204" pitchFamily="34" charset="0"/>
              </a:defRPr>
            </a:lvl4pPr>
            <a:lvl5pPr>
              <a:defRPr b="0" i="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Rectangle 5"/>
          <p:cNvSpPr/>
          <p:nvPr userDrawn="1"/>
        </p:nvSpPr>
        <p:spPr>
          <a:xfrm>
            <a:off x="0" y="2628"/>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userDrawn="1"/>
        </p:nvCxnSpPr>
        <p:spPr>
          <a:xfrm>
            <a:off x="584003" y="2099161"/>
            <a:ext cx="3695388"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pic>
        <p:nvPicPr>
          <p:cNvPr id="14" name="Picture 6" descr="Logo&#10;&#10;Description automatically generated"/>
          <p:cNvPicPr>
            <a:picLocks noChangeAspect="1"/>
          </p:cNvPicPr>
          <p:nvPr userDrawn="1"/>
        </p:nvPicPr>
        <p:blipFill>
          <a:blip r:embed="rId2" cstate="print"/>
          <a:stretch>
            <a:fillRect/>
          </a:stretch>
        </p:blipFill>
        <p:spPr>
          <a:xfrm>
            <a:off x="11279352" y="6257416"/>
            <a:ext cx="662152" cy="291440"/>
          </a:xfrm>
          <a:prstGeom prst="rect">
            <a:avLst/>
          </a:prstGeom>
        </p:spPr>
      </p:pic>
      <p:sp>
        <p:nvSpPr>
          <p:cNvPr id="15" name="Title 14"/>
          <p:cNvSpPr>
            <a:spLocks noGrp="1"/>
          </p:cNvSpPr>
          <p:nvPr>
            <p:ph type="title"/>
          </p:nvPr>
        </p:nvSpPr>
        <p:spPr>
          <a:xfrm>
            <a:off x="530352" y="322263"/>
            <a:ext cx="3749039" cy="820737"/>
          </a:xfrm>
        </p:spPr>
        <p:txBody>
          <a:bodyPr>
            <a:noAutofit/>
          </a:bodyPr>
          <a:lstStyle>
            <a:lvl1pPr>
              <a:defRPr sz="3000"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17" name="Text Placeholder 16"/>
          <p:cNvSpPr>
            <a:spLocks noGrp="1"/>
          </p:cNvSpPr>
          <p:nvPr>
            <p:ph type="body" sz="quarter" idx="10"/>
          </p:nvPr>
        </p:nvSpPr>
        <p:spPr>
          <a:xfrm>
            <a:off x="530225" y="1344613"/>
            <a:ext cx="3749675" cy="592137"/>
          </a:xfrm>
        </p:spPr>
        <p:txBody>
          <a:bodyPr>
            <a:noAutofit/>
          </a:bodyPr>
          <a:lstStyle>
            <a:lvl1pPr marL="0" indent="0">
              <a:buNone/>
              <a:defRPr sz="2400" b="0" i="0">
                <a:latin typeface="Tahoma" panose="020B0604030504040204" pitchFamily="34" charset="0"/>
                <a:ea typeface="Tahoma" panose="020B0604030504040204" pitchFamily="34" charset="0"/>
                <a:cs typeface="Tahoma" panose="020B0604030504040204" pitchFamily="34" charset="0"/>
              </a:defRPr>
            </a:lvl1pPr>
            <a:lvl2pPr>
              <a:defRPr sz="2400">
                <a:latin typeface="Lato" panose="020F0502020204030203" pitchFamily="34" charset="0"/>
                <a:ea typeface="Lato" panose="020F0502020204030203" pitchFamily="34" charset="0"/>
                <a:cs typeface="Lato" panose="020F0502020204030203" pitchFamily="34" charset="0"/>
              </a:defRPr>
            </a:lvl2pPr>
            <a:lvl3pPr>
              <a:defRPr sz="2400">
                <a:latin typeface="Lato" panose="020F0502020204030203" pitchFamily="34" charset="0"/>
                <a:ea typeface="Lato" panose="020F0502020204030203" pitchFamily="34" charset="0"/>
                <a:cs typeface="Lato" panose="020F0502020204030203" pitchFamily="34" charset="0"/>
              </a:defRPr>
            </a:lvl3pPr>
            <a:lvl4pPr>
              <a:defRPr sz="2400">
                <a:latin typeface="Lato" panose="020F0502020204030203" pitchFamily="34" charset="0"/>
                <a:ea typeface="Lato" panose="020F0502020204030203" pitchFamily="34" charset="0"/>
                <a:cs typeface="Lato" panose="020F0502020204030203" pitchFamily="34" charset="0"/>
              </a:defRPr>
            </a:lvl4pPr>
            <a:lvl5pPr>
              <a:defRPr sz="240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p:txBody>
      </p:sp>
      <p:sp>
        <p:nvSpPr>
          <p:cNvPr id="20" name="Content Placeholder 19"/>
          <p:cNvSpPr>
            <a:spLocks noGrp="1"/>
          </p:cNvSpPr>
          <p:nvPr>
            <p:ph sz="quarter" idx="11"/>
          </p:nvPr>
        </p:nvSpPr>
        <p:spPr>
          <a:xfrm>
            <a:off x="530225" y="2430110"/>
            <a:ext cx="5565775" cy="3827225"/>
          </a:xfrm>
        </p:spPr>
        <p:txBody>
          <a:bodyPr>
            <a:normAutofit/>
          </a:bodyPr>
          <a:lstStyle>
            <a:lvl1pPr marL="0" indent="0">
              <a:buNone/>
              <a:defRPr sz="2800" b="0" i="0">
                <a:latin typeface="Tahoma" panose="020B0604030504040204" pitchFamily="34" charset="0"/>
                <a:ea typeface="Tahoma" panose="020B0604030504040204" pitchFamily="34" charset="0"/>
                <a:cs typeface="Tahoma" panose="020B0604030504040204"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p:txBody>
      </p:sp>
      <p:sp>
        <p:nvSpPr>
          <p:cNvPr id="22" name="Picture Placeholder 21"/>
          <p:cNvSpPr>
            <a:spLocks noGrp="1"/>
          </p:cNvSpPr>
          <p:nvPr>
            <p:ph type="pic" sz="quarter" idx="12"/>
          </p:nvPr>
        </p:nvSpPr>
        <p:spPr>
          <a:xfrm>
            <a:off x="6616700" y="1344613"/>
            <a:ext cx="4409888" cy="4913312"/>
          </a:xfrm>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two fact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6CE7D5-CF57-46EF-B807-FDD0502418D4}" type="datetimeFigureOut">
              <a:rPr lang="en-US" smtClean="0"/>
              <a:t>9/13/23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6" name="Rectangle 5"/>
          <p:cNvSpPr/>
          <p:nvPr userDrawn="1"/>
        </p:nvSpPr>
        <p:spPr>
          <a:xfrm>
            <a:off x="867410" y="801370"/>
            <a:ext cx="3331210" cy="4507230"/>
          </a:xfrm>
          <a:prstGeom prst="rect">
            <a:avLst/>
          </a:prstGeom>
          <a:solidFill>
            <a:schemeClr val="bg1"/>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userDrawn="1"/>
        </p:nvCxnSpPr>
        <p:spPr>
          <a:xfrm>
            <a:off x="868045" y="807720"/>
            <a:ext cx="3333115" cy="635"/>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flipV="1">
            <a:off x="2091339" y="2932650"/>
            <a:ext cx="882868" cy="5254"/>
          </a:xfrm>
          <a:prstGeom prst="straightConnector1">
            <a:avLst/>
          </a:prstGeom>
          <a:ln w="6350">
            <a:solidFill>
              <a:srgbClr val="F2A63C"/>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1560513" y="1308100"/>
            <a:ext cx="2020887" cy="571546"/>
          </a:xfrm>
        </p:spPr>
        <p:txBody>
          <a:bodyPr>
            <a:normAutofit/>
          </a:bodyPr>
          <a:lstStyle>
            <a:lvl1pPr marL="0" indent="0">
              <a:buNone/>
              <a:defRPr sz="2800" b="0" i="0">
                <a:latin typeface="Tahoma" panose="020B0604030504040204" pitchFamily="34" charset="0"/>
                <a:ea typeface="Tahoma" panose="020B0604030504040204" pitchFamily="34" charset="0"/>
                <a:cs typeface="Tahoma" panose="020B0604030504040204" pitchFamily="34" charset="0"/>
              </a:defRPr>
            </a:lvl1pPr>
          </a:lstStyle>
          <a:p>
            <a:pPr lvl="0"/>
            <a:endParaRPr lang="en-US" dirty="0"/>
          </a:p>
        </p:txBody>
      </p:sp>
      <p:sp>
        <p:nvSpPr>
          <p:cNvPr id="13" name="Picture Placeholder 12"/>
          <p:cNvSpPr>
            <a:spLocks noGrp="1"/>
          </p:cNvSpPr>
          <p:nvPr>
            <p:ph type="pic" sz="quarter" idx="15"/>
          </p:nvPr>
        </p:nvSpPr>
        <p:spPr>
          <a:xfrm>
            <a:off x="4805329" y="0"/>
            <a:ext cx="7386671" cy="6858000"/>
          </a:xfrm>
        </p:spPr>
        <p:txBody>
          <a:bodyPr/>
          <a:lstStyle/>
          <a:p>
            <a:endParaRPr lang="en-US"/>
          </a:p>
        </p:txBody>
      </p:sp>
      <p:sp>
        <p:nvSpPr>
          <p:cNvPr id="15" name="Text Placeholder 9"/>
          <p:cNvSpPr>
            <a:spLocks noGrp="1"/>
          </p:cNvSpPr>
          <p:nvPr>
            <p:ph type="body" sz="quarter" idx="16"/>
          </p:nvPr>
        </p:nvSpPr>
        <p:spPr>
          <a:xfrm>
            <a:off x="1560513" y="2093618"/>
            <a:ext cx="2020887" cy="571546"/>
          </a:xfrm>
        </p:spPr>
        <p:txBody>
          <a:bodyPr>
            <a:normAutofit/>
          </a:bodyPr>
          <a:lstStyle>
            <a:lvl1pPr marL="0" indent="0">
              <a:buNone/>
              <a:defRPr sz="2400" b="0" i="0">
                <a:latin typeface="Tahoma" panose="020B0604030504040204" pitchFamily="34" charset="0"/>
                <a:ea typeface="Tahoma" panose="020B0604030504040204" pitchFamily="34" charset="0"/>
                <a:cs typeface="Tahoma" panose="020B0604030504040204" pitchFamily="34" charset="0"/>
              </a:defRPr>
            </a:lvl1pPr>
          </a:lstStyle>
          <a:p>
            <a:pPr lvl="0"/>
            <a:endParaRPr lang="en-US" dirty="0"/>
          </a:p>
        </p:txBody>
      </p:sp>
      <p:sp>
        <p:nvSpPr>
          <p:cNvPr id="16" name="Text Placeholder 9"/>
          <p:cNvSpPr>
            <a:spLocks noGrp="1"/>
          </p:cNvSpPr>
          <p:nvPr>
            <p:ph type="body" sz="quarter" idx="17"/>
          </p:nvPr>
        </p:nvSpPr>
        <p:spPr>
          <a:xfrm>
            <a:off x="1560513" y="3308350"/>
            <a:ext cx="2020887" cy="571546"/>
          </a:xfrm>
        </p:spPr>
        <p:txBody>
          <a:bodyPr>
            <a:normAutofit/>
          </a:bodyPr>
          <a:lstStyle>
            <a:lvl1pPr marL="0" indent="0">
              <a:buNone/>
              <a:defRPr sz="2800" b="0" i="0">
                <a:latin typeface="Tahoma" panose="020B0604030504040204" pitchFamily="34" charset="0"/>
                <a:ea typeface="Tahoma" panose="020B0604030504040204" pitchFamily="34" charset="0"/>
                <a:cs typeface="Tahoma" panose="020B0604030504040204" pitchFamily="34" charset="0"/>
              </a:defRPr>
            </a:lvl1pPr>
          </a:lstStyle>
          <a:p>
            <a:pPr lvl="0"/>
            <a:endParaRPr lang="en-US" dirty="0"/>
          </a:p>
        </p:txBody>
      </p:sp>
      <p:sp>
        <p:nvSpPr>
          <p:cNvPr id="17" name="Text Placeholder 9"/>
          <p:cNvSpPr>
            <a:spLocks noGrp="1"/>
          </p:cNvSpPr>
          <p:nvPr>
            <p:ph type="body" sz="quarter" idx="18"/>
          </p:nvPr>
        </p:nvSpPr>
        <p:spPr>
          <a:xfrm>
            <a:off x="1560513" y="4093868"/>
            <a:ext cx="2020887" cy="571546"/>
          </a:xfrm>
        </p:spPr>
        <p:txBody>
          <a:bodyPr>
            <a:normAutofit/>
          </a:bodyPr>
          <a:lstStyle>
            <a:lvl1pPr marL="0" indent="0">
              <a:buNone/>
              <a:defRPr sz="2400" b="0" i="0">
                <a:latin typeface="Tahoma" panose="020B0604030504040204" pitchFamily="34" charset="0"/>
                <a:ea typeface="Tahoma" panose="020B0604030504040204" pitchFamily="34" charset="0"/>
                <a:cs typeface="Tahoma" panose="020B0604030504040204" pitchFamily="34" charset="0"/>
              </a:defRPr>
            </a:lvl1pPr>
          </a:lstStyle>
          <a:p>
            <a:pPr lvl="0"/>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photo vertical">
    <p:spTree>
      <p:nvGrpSpPr>
        <p:cNvPr id="1" name=""/>
        <p:cNvGrpSpPr/>
        <p:nvPr/>
      </p:nvGrpSpPr>
      <p:grpSpPr>
        <a:xfrm>
          <a:off x="0" y="0"/>
          <a:ext cx="0" cy="0"/>
          <a:chOff x="0" y="0"/>
          <a:chExt cx="0" cy="0"/>
        </a:xfrm>
      </p:grpSpPr>
      <p:sp>
        <p:nvSpPr>
          <p:cNvPr id="9" name="Rectangle 8"/>
          <p:cNvSpPr/>
          <p:nvPr userDrawn="1"/>
        </p:nvSpPr>
        <p:spPr>
          <a:xfrm>
            <a:off x="-5644" y="6775961"/>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644" y="2628"/>
            <a:ext cx="12197255" cy="8097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838200" y="524351"/>
            <a:ext cx="10515600" cy="591270"/>
          </a:xfrm>
        </p:spPr>
        <p:txBody>
          <a:bodyPr>
            <a:normAutofit/>
          </a:bodyPr>
          <a:lstStyle>
            <a:lvl1pPr algn="ctr">
              <a:defRPr sz="3000" b="0" i="0">
                <a:latin typeface="Tahoma" panose="020B0604030504040204" pitchFamily="34" charset="0"/>
              </a:defRPr>
            </a:lvl1pPr>
          </a:lstStyle>
          <a:p>
            <a:r>
              <a:rPr lang="en-US" dirty="0"/>
              <a:t>Click to edit Master title style</a:t>
            </a:r>
          </a:p>
        </p:txBody>
      </p:sp>
      <p:sp>
        <p:nvSpPr>
          <p:cNvPr id="14" name="Text Placeholder 13"/>
          <p:cNvSpPr>
            <a:spLocks noGrp="1"/>
          </p:cNvSpPr>
          <p:nvPr>
            <p:ph type="body" sz="quarter" idx="10"/>
          </p:nvPr>
        </p:nvSpPr>
        <p:spPr>
          <a:xfrm>
            <a:off x="2982277" y="1423833"/>
            <a:ext cx="6221412" cy="1003300"/>
          </a:xfrm>
        </p:spPr>
        <p:txBody>
          <a:bodyPr>
            <a:normAutofit/>
          </a:bodyPr>
          <a:lstStyle>
            <a:lvl1pPr marL="0" indent="0" algn="ctr">
              <a:buNone/>
              <a:defRPr sz="2400" b="0" i="0">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text styles</a:t>
            </a:r>
          </a:p>
        </p:txBody>
      </p:sp>
      <p:sp>
        <p:nvSpPr>
          <p:cNvPr id="16" name="Picture Placeholder 15"/>
          <p:cNvSpPr>
            <a:spLocks noGrp="1"/>
          </p:cNvSpPr>
          <p:nvPr>
            <p:ph type="pic" sz="quarter" idx="11"/>
          </p:nvPr>
        </p:nvSpPr>
        <p:spPr>
          <a:xfrm>
            <a:off x="3577058" y="2735345"/>
            <a:ext cx="5037884" cy="3656947"/>
          </a:xfrm>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hree blocks">
    <p:spTree>
      <p:nvGrpSpPr>
        <p:cNvPr id="1" name=""/>
        <p:cNvGrpSpPr/>
        <p:nvPr/>
      </p:nvGrpSpPr>
      <p:grpSpPr>
        <a:xfrm>
          <a:off x="0" y="0"/>
          <a:ext cx="0" cy="0"/>
          <a:chOff x="0" y="0"/>
          <a:chExt cx="0" cy="0"/>
        </a:xfrm>
      </p:grpSpPr>
      <p:sp>
        <p:nvSpPr>
          <p:cNvPr id="8" name="Rectangle 7"/>
          <p:cNvSpPr/>
          <p:nvPr userDrawn="1"/>
        </p:nvSpPr>
        <p:spPr>
          <a:xfrm>
            <a:off x="4385733" y="1987973"/>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142318" y="1987550"/>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6533" y="1987973"/>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cxnSp>
        <p:nvCxnSpPr>
          <p:cNvPr id="14" name="Straight Arrow Connector 13"/>
          <p:cNvCxnSpPr/>
          <p:nvPr userDrawn="1"/>
        </p:nvCxnSpPr>
        <p:spPr>
          <a:xfrm>
            <a:off x="627743" y="6143766"/>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userDrawn="1"/>
        </p:nvCxnSpPr>
        <p:spPr>
          <a:xfrm>
            <a:off x="4381298" y="6126833"/>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userDrawn="1"/>
        </p:nvCxnSpPr>
        <p:spPr>
          <a:xfrm>
            <a:off x="8146143" y="6126832"/>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pic>
        <p:nvPicPr>
          <p:cNvPr id="21" name="Picture 6" descr="RespectAbility logo"/>
          <p:cNvPicPr>
            <a:picLocks noChangeAspect="1"/>
          </p:cNvPicPr>
          <p:nvPr userDrawn="1"/>
        </p:nvPicPr>
        <p:blipFill>
          <a:blip r:embed="rId2" cstate="print"/>
          <a:stretch>
            <a:fillRect/>
          </a:stretch>
        </p:blipFill>
        <p:spPr>
          <a:xfrm>
            <a:off x="11247268" y="306686"/>
            <a:ext cx="662152" cy="291440"/>
          </a:xfrm>
          <a:prstGeom prst="rect">
            <a:avLst/>
          </a:prstGeom>
        </p:spPr>
      </p:pic>
      <p:cxnSp>
        <p:nvCxnSpPr>
          <p:cNvPr id="22" name="Straight Arrow Connector 21"/>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24" name="Title 7"/>
          <p:cNvSpPr>
            <a:spLocks noGrp="1"/>
          </p:cNvSpPr>
          <p:nvPr>
            <p:ph type="title"/>
          </p:nvPr>
        </p:nvSpPr>
        <p:spPr>
          <a:xfrm>
            <a:off x="3200399" y="141432"/>
            <a:ext cx="5791204" cy="1325563"/>
          </a:xfrm>
          <a:solidFill>
            <a:schemeClr val="bg1"/>
          </a:solidFill>
        </p:spPr>
        <p:txBody>
          <a:bodyPr>
            <a:normAutofit/>
          </a:bodyPr>
          <a:lstStyle>
            <a:lvl1pPr algn="ctr">
              <a:defRPr sz="3000"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26" name="Picture Placeholder 25"/>
          <p:cNvSpPr>
            <a:spLocks noGrp="1"/>
          </p:cNvSpPr>
          <p:nvPr>
            <p:ph type="pic" sz="quarter" idx="10"/>
          </p:nvPr>
        </p:nvSpPr>
        <p:spPr>
          <a:xfrm>
            <a:off x="624665" y="2568575"/>
            <a:ext cx="3225023" cy="3530600"/>
          </a:xfrm>
        </p:spPr>
        <p:txBody>
          <a:bodyPr/>
          <a:lstStyle/>
          <a:p>
            <a:endParaRPr lang="en-US"/>
          </a:p>
        </p:txBody>
      </p:sp>
      <p:sp>
        <p:nvSpPr>
          <p:cNvPr id="27" name="Picture Placeholder 25"/>
          <p:cNvSpPr>
            <a:spLocks noGrp="1"/>
          </p:cNvSpPr>
          <p:nvPr>
            <p:ph type="pic" sz="quarter" idx="11"/>
          </p:nvPr>
        </p:nvSpPr>
        <p:spPr>
          <a:xfrm>
            <a:off x="4383082" y="2582792"/>
            <a:ext cx="3225023" cy="3530600"/>
          </a:xfrm>
        </p:spPr>
        <p:txBody>
          <a:bodyPr/>
          <a:lstStyle/>
          <a:p>
            <a:endParaRPr lang="en-US"/>
          </a:p>
        </p:txBody>
      </p:sp>
      <p:sp>
        <p:nvSpPr>
          <p:cNvPr id="28" name="Picture Placeholder 25"/>
          <p:cNvSpPr>
            <a:spLocks noGrp="1"/>
          </p:cNvSpPr>
          <p:nvPr>
            <p:ph type="pic" sz="quarter" idx="12"/>
          </p:nvPr>
        </p:nvSpPr>
        <p:spPr>
          <a:xfrm>
            <a:off x="8140273" y="2578937"/>
            <a:ext cx="3225023" cy="3530600"/>
          </a:xfrm>
        </p:spPr>
        <p:txBody>
          <a:bodyPr/>
          <a:lstStyle/>
          <a:p>
            <a:endParaRPr lang="en-US"/>
          </a:p>
        </p:txBody>
      </p:sp>
      <p:sp>
        <p:nvSpPr>
          <p:cNvPr id="30" name="Text Placeholder 29"/>
          <p:cNvSpPr>
            <a:spLocks noGrp="1"/>
          </p:cNvSpPr>
          <p:nvPr>
            <p:ph type="body" sz="quarter" idx="13" hasCustomPrompt="1"/>
          </p:nvPr>
        </p:nvSpPr>
        <p:spPr>
          <a:xfrm>
            <a:off x="623888" y="1987550"/>
            <a:ext cx="3225800" cy="581025"/>
          </a:xfrm>
        </p:spPr>
        <p:txBody>
          <a:bodyPr>
            <a:noAutofit/>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text</a:t>
            </a:r>
          </a:p>
        </p:txBody>
      </p:sp>
      <p:sp>
        <p:nvSpPr>
          <p:cNvPr id="31" name="Text Placeholder 29"/>
          <p:cNvSpPr>
            <a:spLocks noGrp="1"/>
          </p:cNvSpPr>
          <p:nvPr>
            <p:ph type="body" sz="quarter" idx="14" hasCustomPrompt="1"/>
          </p:nvPr>
        </p:nvSpPr>
        <p:spPr>
          <a:xfrm>
            <a:off x="4380521" y="2001699"/>
            <a:ext cx="3225800" cy="581025"/>
          </a:xfrm>
        </p:spPr>
        <p:txBody>
          <a:bodyPr>
            <a:noAutofit/>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text</a:t>
            </a:r>
          </a:p>
        </p:txBody>
      </p:sp>
      <p:sp>
        <p:nvSpPr>
          <p:cNvPr id="32" name="Text Placeholder 29"/>
          <p:cNvSpPr>
            <a:spLocks noGrp="1"/>
          </p:cNvSpPr>
          <p:nvPr>
            <p:ph type="body" sz="quarter" idx="15" hasCustomPrompt="1"/>
          </p:nvPr>
        </p:nvSpPr>
        <p:spPr>
          <a:xfrm>
            <a:off x="8131731" y="2005621"/>
            <a:ext cx="3225800" cy="581025"/>
          </a:xfrm>
        </p:spPr>
        <p:txBody>
          <a:bodyPr>
            <a:noAutofit/>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text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9/13/23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8A5C0-C843-4798-A68E-D1A36425029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9/13/23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8A5C0-C843-4798-A68E-D1A3642502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03936" y="830580"/>
            <a:ext cx="7207623" cy="674512"/>
          </a:xfrm>
        </p:spPr>
        <p:txBody>
          <a:bodyPr anchor="ctr">
            <a:normAutofit/>
          </a:bodyPr>
          <a:lstStyle>
            <a:lvl1pPr algn="l">
              <a:defRPr sz="3600"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703936" y="1649506"/>
            <a:ext cx="7207624" cy="433659"/>
          </a:xfrm>
        </p:spPr>
        <p:txBody>
          <a:bodyPr>
            <a:noAutofit/>
          </a:bodyPr>
          <a:lstStyle>
            <a:lvl1pPr marL="0" indent="0" algn="l">
              <a:buNone/>
              <a:defRPr sz="2800" b="0" i="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descr="RespectAbility"/>
          <p:cNvPicPr>
            <a:picLocks noChangeAspect="1"/>
          </p:cNvPicPr>
          <p:nvPr userDrawn="1"/>
        </p:nvPicPr>
        <p:blipFill>
          <a:blip r:embed="rId2" cstate="print"/>
          <a:stretch>
            <a:fillRect/>
          </a:stretch>
        </p:blipFill>
        <p:spPr>
          <a:xfrm>
            <a:off x="718185" y="830580"/>
            <a:ext cx="2778760" cy="1237615"/>
          </a:xfrm>
          <a:prstGeom prst="rect">
            <a:avLst/>
          </a:prstGeom>
        </p:spPr>
      </p:pic>
      <p:cxnSp>
        <p:nvCxnSpPr>
          <p:cNvPr id="15" name="Straight Arrow Connector 14"/>
          <p:cNvCxnSpPr/>
          <p:nvPr userDrawn="1"/>
        </p:nvCxnSpPr>
        <p:spPr>
          <a:xfrm>
            <a:off x="4215436" y="781664"/>
            <a:ext cx="21021" cy="1334813"/>
          </a:xfrm>
          <a:prstGeom prst="straightConnector1">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p:cNvSpPr>
            <a:spLocks noGrp="1"/>
          </p:cNvSpPr>
          <p:nvPr>
            <p:ph type="pic" sz="quarter" idx="13"/>
          </p:nvPr>
        </p:nvSpPr>
        <p:spPr>
          <a:xfrm>
            <a:off x="0" y="2930328"/>
            <a:ext cx="12192000" cy="2814637"/>
          </a:xfrm>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6"/>
          <p:cNvSpPr/>
          <p:nvPr/>
        </p:nvSpPr>
        <p:spPr>
          <a:xfrm>
            <a:off x="-20421" y="0"/>
            <a:ext cx="3363696"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6"/>
          <p:cNvSpPr/>
          <p:nvPr/>
        </p:nvSpPr>
        <p:spPr>
          <a:xfrm>
            <a:off x="1676400" y="2438400"/>
            <a:ext cx="9686023" cy="2124075"/>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6"/>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14689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189315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1574177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0"/>
            <a:ext cx="10912883" cy="991998"/>
          </a:xfrm>
          <a:prstGeom prst="rect">
            <a:avLst/>
          </a:prstGeom>
        </p:spPr>
        <p:txBody>
          <a:bodyPr>
            <a:normAutofit/>
          </a:bodyPr>
          <a:lstStyle>
            <a:lvl1pPr marL="0" indent="0">
              <a:lnSpc>
                <a:spcPct val="90000"/>
              </a:lnSpc>
              <a:buNone/>
              <a:defRPr sz="3000" b="0" i="0" baseline="0">
                <a:solidFill>
                  <a:srgbClr val="33006F"/>
                </a:solidFill>
                <a:latin typeface="Myriad Pro" panose="020B0503030403020204" pitchFamily="34" charset="0"/>
                <a:cs typeface="Myriad Pro" panose="020B0503030403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879073" y="2320239"/>
            <a:ext cx="10929485" cy="3810086"/>
          </a:xfrm>
          <a:prstGeom prst="rect">
            <a:avLst/>
          </a:prstGeom>
        </p:spPr>
        <p:txBody>
          <a:bodyPr/>
          <a:lstStyle>
            <a:lvl1pPr marL="342900" indent="-342900">
              <a:buFont typeface="Lucida Grande"/>
              <a:buChar char="&gt;"/>
              <a:defRPr sz="2400" b="0" i="0" baseline="0">
                <a:solidFill>
                  <a:schemeClr val="accent5"/>
                </a:solidFill>
                <a:latin typeface="Myriad Pro" panose="020B0503030403020204" pitchFamily="34" charset="0"/>
                <a:cs typeface="Myriad Pro" panose="020B0503030403020204" pitchFamily="34" charset="0"/>
              </a:defRPr>
            </a:lvl1pPr>
            <a:lvl2pPr>
              <a:defRPr sz="2000" b="0" i="0" baseline="0">
                <a:solidFill>
                  <a:schemeClr val="accent5"/>
                </a:solidFill>
                <a:latin typeface="Myriad Pro" panose="020B0503030403020204" pitchFamily="34" charset="0"/>
                <a:cs typeface="Myriad Pro" panose="020B0503030403020204" pitchFamily="34" charset="0"/>
              </a:defRPr>
            </a:lvl2pPr>
            <a:lvl3pPr marL="1143000" indent="-228600">
              <a:buSzPct val="100000"/>
              <a:buFont typeface="Lucida Grande"/>
              <a:buChar char="&gt;"/>
              <a:defRPr sz="1800" b="0" i="0" baseline="0">
                <a:solidFill>
                  <a:schemeClr val="accent5"/>
                </a:solidFill>
                <a:latin typeface="Myriad Pro" panose="020B0503030403020204" pitchFamily="34" charset="0"/>
                <a:cs typeface="Myriad Pro" panose="020B0503030403020204" pitchFamily="34" charset="0"/>
              </a:defRPr>
            </a:lvl3pPr>
            <a:lvl4pPr>
              <a:defRPr sz="1600" b="0" i="0" baseline="0">
                <a:solidFill>
                  <a:schemeClr val="accent5"/>
                </a:solidFill>
                <a:latin typeface="Myriad Pro" panose="020B0503030403020204" pitchFamily="34" charset="0"/>
                <a:cs typeface="Myriad Pro" panose="020B0503030403020204" pitchFamily="34" charset="0"/>
              </a:defRPr>
            </a:lvl4pPr>
            <a:lvl5pPr marL="2057400" indent="-228600">
              <a:buFont typeface="Lucida Grande"/>
              <a:buChar char="&gt;"/>
              <a:defRPr sz="1400" b="0" i="0" baseline="0">
                <a:solidFill>
                  <a:schemeClr val="accent5"/>
                </a:solidFill>
                <a:latin typeface="Myriad Pro" panose="020B0503030403020204" pitchFamily="34" charset="0"/>
                <a:cs typeface="Myriad Pro" panose="020B0503030403020204" pitchFamily="34" charset="0"/>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1022351" y="1363508"/>
            <a:ext cx="1471708" cy="96362"/>
          </a:xfrm>
          <a:prstGeom prst="rect">
            <a:avLst/>
          </a:prstGeom>
        </p:spPr>
      </p:pic>
      <p:sp>
        <p:nvSpPr>
          <p:cNvPr id="6" name="Text Placeholder 5"/>
          <p:cNvSpPr>
            <a:spLocks noGrp="1"/>
          </p:cNvSpPr>
          <p:nvPr>
            <p:ph type="body" sz="quarter" idx="12" hasCustomPrompt="1"/>
          </p:nvPr>
        </p:nvSpPr>
        <p:spPr>
          <a:xfrm>
            <a:off x="895676" y="1730667"/>
            <a:ext cx="10912883"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1056053" y="6450900"/>
            <a:ext cx="3233727" cy="162965"/>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2674" y="6343329"/>
            <a:ext cx="1778327" cy="380695"/>
          </a:xfrm>
          <a:prstGeom prst="rect">
            <a:avLst/>
          </a:prstGeom>
        </p:spPr>
      </p:pic>
      <p:sp>
        <p:nvSpPr>
          <p:cNvPr id="7" name="Title 6">
            <a:extLst>
              <a:ext uri="{FF2B5EF4-FFF2-40B4-BE49-F238E27FC236}">
                <a16:creationId xmlns:a16="http://schemas.microsoft.com/office/drawing/2014/main" id="{0E40DB7A-3785-BC4C-BF39-7F9110C54314}"/>
              </a:ext>
            </a:extLst>
          </p:cNvPr>
          <p:cNvSpPr>
            <a:spLocks noGrp="1"/>
          </p:cNvSpPr>
          <p:nvPr>
            <p:ph type="title"/>
          </p:nvPr>
        </p:nvSpPr>
        <p:spPr/>
        <p:txBody>
          <a:bodyPr/>
          <a:lstStyle>
            <a:lvl1pPr>
              <a:defRPr>
                <a:latin typeface="Myriad Pro" panose="020B0503030403020204" pitchFamily="34" charset="0"/>
              </a:defRPr>
            </a:lvl1pPr>
          </a:lstStyle>
          <a:p>
            <a:r>
              <a:rPr lang="en-US"/>
              <a:t>Click to edit Master title style</a:t>
            </a:r>
          </a:p>
        </p:txBody>
      </p:sp>
    </p:spTree>
    <p:extLst>
      <p:ext uri="{BB962C8B-B14F-4D97-AF65-F5344CB8AC3E}">
        <p14:creationId xmlns:p14="http://schemas.microsoft.com/office/powerpoint/2010/main" val="1808930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Header +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1022351" y="1363664"/>
            <a:ext cx="1471083" cy="96837"/>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1056217" y="6451601"/>
            <a:ext cx="3234267" cy="161925"/>
          </a:xfrm>
          <a:prstGeom prst="rect">
            <a:avLst/>
          </a:prstGeom>
          <a:noFill/>
          <a:ln w="9525">
            <a:noFill/>
            <a:miter lim="800000"/>
            <a:headEnd/>
            <a:tailEnd/>
          </a:ln>
        </p:spPr>
      </p:pic>
      <p:sp>
        <p:nvSpPr>
          <p:cNvPr id="6" name="Text Placeholder 9"/>
          <p:cNvSpPr>
            <a:spLocks noGrp="1"/>
          </p:cNvSpPr>
          <p:nvPr>
            <p:ph type="body" sz="quarter" idx="11"/>
          </p:nvPr>
        </p:nvSpPr>
        <p:spPr>
          <a:xfrm>
            <a:off x="879073" y="1736725"/>
            <a:ext cx="1092828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ABF80068-894E-8646-8E07-8BE7CAA49D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5310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03936" y="830580"/>
            <a:ext cx="7207623" cy="674512"/>
          </a:xfrm>
        </p:spPr>
        <p:txBody>
          <a:bodyPr anchor="ctr">
            <a:normAutofit/>
          </a:bodyPr>
          <a:lstStyle>
            <a:lvl1pPr algn="l">
              <a:defRPr sz="3600" b="1">
                <a:latin typeface="Libre Baskerville" panose="02000000000000000000" pitchFamily="2" charset="0"/>
                <a:ea typeface="Lato" panose="020F0502020204030203" pitchFamily="34" charset="0"/>
                <a:cs typeface="Lato" panose="020F0502020204030203" pitchFamily="34" charset="0"/>
              </a:defRPr>
            </a:lvl1pPr>
          </a:lstStyle>
          <a:p>
            <a:r>
              <a:rPr lang="en-US" dirty="0"/>
              <a:t>Click to edit Master title style</a:t>
            </a:r>
          </a:p>
        </p:txBody>
      </p:sp>
      <p:sp>
        <p:nvSpPr>
          <p:cNvPr id="3" name="Subtitle 2"/>
          <p:cNvSpPr>
            <a:spLocks noGrp="1"/>
          </p:cNvSpPr>
          <p:nvPr>
            <p:ph type="subTitle" idx="1"/>
          </p:nvPr>
        </p:nvSpPr>
        <p:spPr>
          <a:xfrm>
            <a:off x="4703936" y="1649506"/>
            <a:ext cx="7207624" cy="433659"/>
          </a:xfrm>
        </p:spPr>
        <p:txBody>
          <a:bodyPr>
            <a:noAutofit/>
          </a:bodyPr>
          <a:lstStyle>
            <a:lvl1pPr marL="0" indent="0" algn="l">
              <a:buNone/>
              <a:defRPr sz="2800" b="1">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descr="RespectAbility"/>
          <p:cNvPicPr>
            <a:picLocks noChangeAspect="1"/>
          </p:cNvPicPr>
          <p:nvPr userDrawn="1"/>
        </p:nvPicPr>
        <p:blipFill>
          <a:blip r:embed="rId2" cstate="print"/>
          <a:stretch>
            <a:fillRect/>
          </a:stretch>
        </p:blipFill>
        <p:spPr>
          <a:xfrm>
            <a:off x="718185" y="830580"/>
            <a:ext cx="2778760" cy="1237615"/>
          </a:xfrm>
          <a:prstGeom prst="rect">
            <a:avLst/>
          </a:prstGeom>
        </p:spPr>
      </p:pic>
      <p:cxnSp>
        <p:nvCxnSpPr>
          <p:cNvPr id="15" name="Straight Arrow Connector 14"/>
          <p:cNvCxnSpPr/>
          <p:nvPr userDrawn="1"/>
        </p:nvCxnSpPr>
        <p:spPr>
          <a:xfrm>
            <a:off x="4215436" y="781664"/>
            <a:ext cx="21021" cy="1334813"/>
          </a:xfrm>
          <a:prstGeom prst="straightConnector1">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p:cNvSpPr>
            <a:spLocks noGrp="1"/>
          </p:cNvSpPr>
          <p:nvPr>
            <p:ph type="pic" sz="quarter" idx="13"/>
          </p:nvPr>
        </p:nvSpPr>
        <p:spPr>
          <a:xfrm>
            <a:off x="0" y="2930328"/>
            <a:ext cx="12192000" cy="2814637"/>
          </a:xfrm>
        </p:spPr>
        <p:txBody>
          <a:bodyPr/>
          <a:lstStyle/>
          <a:p>
            <a:endParaRPr lang="en-US"/>
          </a:p>
        </p:txBody>
      </p:sp>
    </p:spTree>
    <p:extLst>
      <p:ext uri="{BB962C8B-B14F-4D97-AF65-F5344CB8AC3E}">
        <p14:creationId xmlns:p14="http://schemas.microsoft.com/office/powerpoint/2010/main" val="4207771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descr="RespectAbility"/>
          <p:cNvPicPr>
            <a:picLocks noChangeAspect="1"/>
          </p:cNvPicPr>
          <p:nvPr userDrawn="1"/>
        </p:nvPicPr>
        <p:blipFill>
          <a:blip r:embed="rId2" cstate="print"/>
          <a:stretch>
            <a:fillRect/>
          </a:stretch>
        </p:blipFill>
        <p:spPr>
          <a:xfrm>
            <a:off x="412580" y="4383499"/>
            <a:ext cx="3232506" cy="1439706"/>
          </a:xfrm>
          <a:prstGeom prst="rect">
            <a:avLst/>
          </a:prstGeom>
        </p:spPr>
      </p:pic>
      <p:sp>
        <p:nvSpPr>
          <p:cNvPr id="21" name="Picture Placeholder 20"/>
          <p:cNvSpPr>
            <a:spLocks noGrp="1"/>
          </p:cNvSpPr>
          <p:nvPr>
            <p:ph type="pic" sz="quarter" idx="13"/>
          </p:nvPr>
        </p:nvSpPr>
        <p:spPr>
          <a:xfrm>
            <a:off x="0" y="112878"/>
            <a:ext cx="12192000" cy="3446253"/>
          </a:xfrm>
        </p:spPr>
        <p:txBody>
          <a:bodyPr/>
          <a:lstStyle/>
          <a:p>
            <a:endParaRPr lang="en-US" dirty="0"/>
          </a:p>
        </p:txBody>
      </p:sp>
      <p:sp>
        <p:nvSpPr>
          <p:cNvPr id="10" name="Rectangle 9"/>
          <p:cNvSpPr/>
          <p:nvPr userDrawn="1"/>
        </p:nvSpPr>
        <p:spPr>
          <a:xfrm>
            <a:off x="4109156" y="3564466"/>
            <a:ext cx="8071553" cy="3290713"/>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userDrawn="1"/>
        </p:nvCxnSpPr>
        <p:spPr>
          <a:xfrm flipH="1">
            <a:off x="4073755" y="3563325"/>
            <a:ext cx="18491" cy="3282146"/>
          </a:xfrm>
          <a:prstGeom prst="straightConnector1">
            <a:avLst/>
          </a:prstGeom>
          <a:ln w="12700">
            <a:solidFill>
              <a:srgbClr val="F2A63C"/>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a:xfrm>
            <a:off x="4520915" y="3721074"/>
            <a:ext cx="6451885" cy="523219"/>
          </a:xfrm>
        </p:spPr>
        <p:txBody>
          <a:bodyPr>
            <a:normAutofit/>
          </a:bodyPr>
          <a:lstStyle>
            <a:lvl1pPr>
              <a:defRPr sz="3000" b="1">
                <a:solidFill>
                  <a:srgbClr val="E8992A"/>
                </a:solidFill>
                <a:latin typeface="Libre Baskerville" panose="02000000000000000000" pitchFamily="2" charset="0"/>
              </a:defRPr>
            </a:lvl1pPr>
          </a:lstStyle>
          <a:p>
            <a:r>
              <a:rPr lang="en-US" dirty="0"/>
              <a:t>FOR MORE INFORMATION</a:t>
            </a:r>
          </a:p>
        </p:txBody>
      </p:sp>
      <p:sp>
        <p:nvSpPr>
          <p:cNvPr id="5" name="Text Placeholder 4"/>
          <p:cNvSpPr>
            <a:spLocks noGrp="1"/>
          </p:cNvSpPr>
          <p:nvPr>
            <p:ph type="body" sz="quarter" idx="14"/>
          </p:nvPr>
        </p:nvSpPr>
        <p:spPr>
          <a:xfrm>
            <a:off x="4521200" y="4383088"/>
            <a:ext cx="7294563" cy="2071687"/>
          </a:xfrm>
        </p:spPr>
        <p:txBody>
          <a:bodyPr>
            <a:normAutofit/>
          </a:bodyPr>
          <a:lstStyle>
            <a:lvl1pPr marL="0" indent="0">
              <a:buNone/>
              <a:defRPr sz="2400">
                <a:latin typeface="Lato" panose="020F0502020204030203" pitchFamily="34" charset="0"/>
                <a:ea typeface="Lato" panose="020F0502020204030203" pitchFamily="34" charset="0"/>
                <a:cs typeface="Lato" panose="020F0502020204030203" pitchFamily="34" charset="0"/>
              </a:defRPr>
            </a:lvl1pPr>
          </a:lstStyle>
          <a:p>
            <a:pPr lvl="0"/>
            <a:r>
              <a:rPr lang="en-US" dirty="0"/>
              <a:t>Click to edit Master text styles</a:t>
            </a:r>
          </a:p>
        </p:txBody>
      </p:sp>
    </p:spTree>
    <p:extLst>
      <p:ext uri="{BB962C8B-B14F-4D97-AF65-F5344CB8AC3E}">
        <p14:creationId xmlns:p14="http://schemas.microsoft.com/office/powerpoint/2010/main" val="3225510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with yellow top">
    <p:spTree>
      <p:nvGrpSpPr>
        <p:cNvPr id="1" name=""/>
        <p:cNvGrpSpPr/>
        <p:nvPr/>
      </p:nvGrpSpPr>
      <p:grpSpPr>
        <a:xfrm>
          <a:off x="0" y="0"/>
          <a:ext cx="0" cy="0"/>
          <a:chOff x="0" y="0"/>
          <a:chExt cx="0" cy="0"/>
        </a:xfrm>
      </p:grpSpPr>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104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eral Text slide">
    <p:spTree>
      <p:nvGrpSpPr>
        <p:cNvPr id="1" name=""/>
        <p:cNvGrpSpPr/>
        <p:nvPr/>
      </p:nvGrpSpPr>
      <p:grpSpPr>
        <a:xfrm>
          <a:off x="0" y="0"/>
          <a:ext cx="0" cy="0"/>
          <a:chOff x="0" y="0"/>
          <a:chExt cx="0" cy="0"/>
        </a:xfrm>
      </p:grpSpPr>
      <p:pic>
        <p:nvPicPr>
          <p:cNvPr id="5" name="Picture 6" descr="RespectAbility logo"/>
          <p:cNvPicPr>
            <a:picLocks noChangeAspect="1"/>
          </p:cNvPicPr>
          <p:nvPr userDrawn="1"/>
        </p:nvPicPr>
        <p:blipFill>
          <a:blip r:embed="rId2" cstate="print"/>
          <a:stretch>
            <a:fillRect/>
          </a:stretch>
        </p:blipFill>
        <p:spPr>
          <a:xfrm>
            <a:off x="11247268" y="306686"/>
            <a:ext cx="662152" cy="291440"/>
          </a:xfrm>
          <a:prstGeom prst="rect">
            <a:avLst/>
          </a:prstGeom>
        </p:spPr>
      </p:pic>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1">
                <a:latin typeface="Libre Baskerville" panose="02000000000000000000" pitchFamily="2" charset="0"/>
                <a:ea typeface="Lato" panose="020F0502020204030203" pitchFamily="34" charset="0"/>
                <a:cs typeface="Lato" panose="020F0502020204030203" pitchFamily="34" charset="0"/>
              </a:defRPr>
            </a:lvl1pPr>
          </a:lstStyle>
          <a:p>
            <a:r>
              <a:rPr lang="en-US" dirty="0"/>
              <a:t>Click to edit Master title style</a:t>
            </a:r>
          </a:p>
        </p:txBody>
      </p:sp>
      <p:sp>
        <p:nvSpPr>
          <p:cNvPr id="13" name="Text Placeholder 12"/>
          <p:cNvSpPr>
            <a:spLocks noGrp="1"/>
          </p:cNvSpPr>
          <p:nvPr>
            <p:ph type="body" sz="quarter" idx="13"/>
          </p:nvPr>
        </p:nvSpPr>
        <p:spPr>
          <a:xfrm>
            <a:off x="1018381" y="1742359"/>
            <a:ext cx="10155237" cy="4229100"/>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6682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General Text slide">
    <p:spTree>
      <p:nvGrpSpPr>
        <p:cNvPr id="1" name=""/>
        <p:cNvGrpSpPr/>
        <p:nvPr/>
      </p:nvGrpSpPr>
      <p:grpSpPr>
        <a:xfrm>
          <a:off x="0" y="0"/>
          <a:ext cx="0" cy="0"/>
          <a:chOff x="0" y="0"/>
          <a:chExt cx="0" cy="0"/>
        </a:xfrm>
      </p:grpSpPr>
      <p:sp>
        <p:nvSpPr>
          <p:cNvPr id="2" name="Rectangles 1"/>
          <p:cNvSpPr/>
          <p:nvPr userDrawn="1"/>
        </p:nvSpPr>
        <p:spPr>
          <a:xfrm>
            <a:off x="635" y="1770380"/>
            <a:ext cx="12191365" cy="27501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spectAbility logo"/>
          <p:cNvPicPr>
            <a:picLocks noChangeAspect="1"/>
          </p:cNvPicPr>
          <p:nvPr userDrawn="1"/>
        </p:nvPicPr>
        <p:blipFill>
          <a:blip r:embed="rId2" cstate="print"/>
          <a:stretch>
            <a:fillRect/>
          </a:stretch>
        </p:blipFill>
        <p:spPr>
          <a:xfrm>
            <a:off x="5595620" y="278130"/>
            <a:ext cx="1001395" cy="440690"/>
          </a:xfrm>
          <a:prstGeom prst="rect">
            <a:avLst/>
          </a:prstGeom>
        </p:spPr>
      </p:pic>
      <p:cxnSp>
        <p:nvCxnSpPr>
          <p:cNvPr id="7" name="Straight Arrow Connector 6"/>
          <p:cNvCxnSpPr/>
          <p:nvPr userDrawn="1"/>
        </p:nvCxnSpPr>
        <p:spPr>
          <a:xfrm flipH="1" flipV="1">
            <a:off x="724535" y="-60325"/>
            <a:ext cx="8255" cy="6979920"/>
          </a:xfrm>
          <a:prstGeom prst="straightConnector1">
            <a:avLst/>
          </a:prstGeom>
          <a:ln w="28575">
            <a:solidFill>
              <a:srgbClr val="F2A63C"/>
            </a:solidFill>
          </a:ln>
        </p:spPr>
        <p:style>
          <a:lnRef idx="2">
            <a:schemeClr val="accent4"/>
          </a:lnRef>
          <a:fillRef idx="0">
            <a:schemeClr val="accent4"/>
          </a:fillRef>
          <a:effectRef idx="1">
            <a:schemeClr val="accent4"/>
          </a:effectRef>
          <a:fontRef idx="minor">
            <a:schemeClr val="tx1"/>
          </a:fontRef>
        </p:style>
      </p:cxnSp>
      <p:sp>
        <p:nvSpPr>
          <p:cNvPr id="8" name="Title 7"/>
          <p:cNvSpPr>
            <a:spLocks noGrp="1"/>
          </p:cNvSpPr>
          <p:nvPr>
            <p:ph type="title"/>
          </p:nvPr>
        </p:nvSpPr>
        <p:spPr>
          <a:xfrm>
            <a:off x="1983105" y="2482215"/>
            <a:ext cx="8225790" cy="1325880"/>
          </a:xfrm>
        </p:spPr>
        <p:txBody>
          <a:bodyPr>
            <a:normAutofit/>
          </a:bodyPr>
          <a:lstStyle>
            <a:lvl1pPr algn="ctr">
              <a:defRPr sz="3000" b="1">
                <a:latin typeface="Libre Baskerville" panose="02000000000000000000" pitchFamily="2" charset="0"/>
                <a:ea typeface="Lato" panose="020F0502020204030203" pitchFamily="34" charset="0"/>
                <a:cs typeface="Lato" panose="020F0502020204030203" pitchFamily="34" charset="0"/>
              </a:defRPr>
            </a:lvl1pPr>
          </a:lstStyle>
          <a:p>
            <a:r>
              <a:rPr lang="en-US" dirty="0"/>
              <a:t>Click to edit Master title style</a:t>
            </a:r>
          </a:p>
        </p:txBody>
      </p:sp>
      <p:cxnSp>
        <p:nvCxnSpPr>
          <p:cNvPr id="4" name="Straight Arrow Connector 3"/>
          <p:cNvCxnSpPr/>
          <p:nvPr userDrawn="1"/>
        </p:nvCxnSpPr>
        <p:spPr>
          <a:xfrm flipV="1">
            <a:off x="11463020" y="-60960"/>
            <a:ext cx="8255" cy="6979920"/>
          </a:xfrm>
          <a:prstGeom prst="straightConnector1">
            <a:avLst/>
          </a:prstGeom>
          <a:ln w="28575">
            <a:solidFill>
              <a:srgbClr val="F2A63C"/>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053058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descr="RespectAbility"/>
          <p:cNvPicPr>
            <a:picLocks noChangeAspect="1"/>
          </p:cNvPicPr>
          <p:nvPr userDrawn="1"/>
        </p:nvPicPr>
        <p:blipFill>
          <a:blip r:embed="rId2" cstate="print"/>
          <a:stretch>
            <a:fillRect/>
          </a:stretch>
        </p:blipFill>
        <p:spPr>
          <a:xfrm>
            <a:off x="412580" y="4383499"/>
            <a:ext cx="3232506" cy="1439706"/>
          </a:xfrm>
          <a:prstGeom prst="rect">
            <a:avLst/>
          </a:prstGeom>
        </p:spPr>
      </p:pic>
      <p:sp>
        <p:nvSpPr>
          <p:cNvPr id="21" name="Picture Placeholder 20"/>
          <p:cNvSpPr>
            <a:spLocks noGrp="1"/>
          </p:cNvSpPr>
          <p:nvPr>
            <p:ph type="pic" sz="quarter" idx="13"/>
          </p:nvPr>
        </p:nvSpPr>
        <p:spPr>
          <a:xfrm>
            <a:off x="0" y="112878"/>
            <a:ext cx="12192000" cy="3446253"/>
          </a:xfrm>
        </p:spPr>
        <p:txBody>
          <a:bodyPr/>
          <a:lstStyle/>
          <a:p>
            <a:endParaRPr lang="en-US" dirty="0"/>
          </a:p>
        </p:txBody>
      </p:sp>
      <p:sp>
        <p:nvSpPr>
          <p:cNvPr id="10" name="Rectangle 9"/>
          <p:cNvSpPr/>
          <p:nvPr userDrawn="1"/>
        </p:nvSpPr>
        <p:spPr>
          <a:xfrm>
            <a:off x="4109156" y="3564466"/>
            <a:ext cx="8071553" cy="3290713"/>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userDrawn="1"/>
        </p:nvCxnSpPr>
        <p:spPr>
          <a:xfrm flipH="1">
            <a:off x="4073755" y="3563325"/>
            <a:ext cx="18491" cy="3282146"/>
          </a:xfrm>
          <a:prstGeom prst="straightConnector1">
            <a:avLst/>
          </a:prstGeom>
          <a:ln w="12700">
            <a:solidFill>
              <a:srgbClr val="F2A63C"/>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hasCustomPrompt="1"/>
          </p:nvPr>
        </p:nvSpPr>
        <p:spPr>
          <a:xfrm>
            <a:off x="4520915" y="3721074"/>
            <a:ext cx="6451885" cy="523219"/>
          </a:xfrm>
        </p:spPr>
        <p:txBody>
          <a:bodyPr>
            <a:normAutofit/>
          </a:bodyPr>
          <a:lstStyle>
            <a:lvl1pPr>
              <a:defRPr sz="3000" b="0" i="0">
                <a:solidFill>
                  <a:srgbClr val="E8992A"/>
                </a:solidFill>
                <a:latin typeface="Tahoma" panose="020B0604030504040204" pitchFamily="34" charset="0"/>
              </a:defRPr>
            </a:lvl1pPr>
          </a:lstStyle>
          <a:p>
            <a:r>
              <a:rPr lang="en-US" dirty="0"/>
              <a:t>FOR MORE INFORMATION</a:t>
            </a:r>
          </a:p>
        </p:txBody>
      </p:sp>
      <p:sp>
        <p:nvSpPr>
          <p:cNvPr id="5" name="Text Placeholder 4"/>
          <p:cNvSpPr>
            <a:spLocks noGrp="1"/>
          </p:cNvSpPr>
          <p:nvPr>
            <p:ph type="body" sz="quarter" idx="14"/>
          </p:nvPr>
        </p:nvSpPr>
        <p:spPr>
          <a:xfrm>
            <a:off x="4521200" y="4383088"/>
            <a:ext cx="7294563" cy="2071687"/>
          </a:xfrm>
        </p:spPr>
        <p:txBody>
          <a:bodyPr>
            <a:normAutofit/>
          </a:bodyPr>
          <a:lstStyle>
            <a:lvl1pPr marL="0" indent="0">
              <a:buNone/>
              <a:defRPr sz="2400" b="0" i="0">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Photo and Text without visible titl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1018381" y="2535508"/>
            <a:ext cx="10155237" cy="4229100"/>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2628"/>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Logo&#10;&#10;Description automatically generated"/>
          <p:cNvPicPr>
            <a:picLocks noChangeAspect="1"/>
          </p:cNvPicPr>
          <p:nvPr userDrawn="1"/>
        </p:nvPicPr>
        <p:blipFill>
          <a:blip r:embed="rId2" cstate="print"/>
          <a:stretch>
            <a:fillRect/>
          </a:stretch>
        </p:blipFill>
        <p:spPr>
          <a:xfrm>
            <a:off x="11245485" y="6359016"/>
            <a:ext cx="662152" cy="291440"/>
          </a:xfrm>
          <a:prstGeom prst="rect">
            <a:avLst/>
          </a:prstGeom>
        </p:spPr>
      </p:pic>
      <p:sp>
        <p:nvSpPr>
          <p:cNvPr id="3" name="Picture Placeholder 2"/>
          <p:cNvSpPr>
            <a:spLocks noGrp="1"/>
          </p:cNvSpPr>
          <p:nvPr>
            <p:ph type="pic" sz="quarter" idx="14"/>
          </p:nvPr>
        </p:nvSpPr>
        <p:spPr>
          <a:xfrm>
            <a:off x="0" y="84138"/>
            <a:ext cx="12192000" cy="2237432"/>
          </a:xfrm>
        </p:spPr>
        <p:txBody>
          <a:bodyPr/>
          <a:lstStyle/>
          <a:p>
            <a:endParaRPr lang="en-US"/>
          </a:p>
        </p:txBody>
      </p:sp>
    </p:spTree>
    <p:extLst>
      <p:ext uri="{BB962C8B-B14F-4D97-AF65-F5344CB8AC3E}">
        <p14:creationId xmlns:p14="http://schemas.microsoft.com/office/powerpoint/2010/main" val="3272171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wo text boxes">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838201" y="1910302"/>
            <a:ext cx="4791634" cy="4229100"/>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2628"/>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Logo&#10;&#10;Description automatically generated"/>
          <p:cNvPicPr>
            <a:picLocks noChangeAspect="1"/>
          </p:cNvPicPr>
          <p:nvPr userDrawn="1"/>
        </p:nvPicPr>
        <p:blipFill>
          <a:blip r:embed="rId2" cstate="print"/>
          <a:stretch>
            <a:fillRect/>
          </a:stretch>
        </p:blipFill>
        <p:spPr>
          <a:xfrm>
            <a:off x="11245485" y="6359016"/>
            <a:ext cx="662152" cy="291440"/>
          </a:xfrm>
          <a:prstGeom prst="rect">
            <a:avLst/>
          </a:prstGeom>
        </p:spPr>
      </p:pic>
      <p:sp>
        <p:nvSpPr>
          <p:cNvPr id="2" name="Title 1"/>
          <p:cNvSpPr>
            <a:spLocks noGrp="1"/>
          </p:cNvSpPr>
          <p:nvPr>
            <p:ph type="title"/>
          </p:nvPr>
        </p:nvSpPr>
        <p:spPr/>
        <p:txBody>
          <a:bodyPr>
            <a:normAutofit/>
          </a:bodyPr>
          <a:lstStyle>
            <a:lvl1pPr>
              <a:defRPr sz="3000">
                <a:latin typeface="Libre Baskerville" panose="02000000000000000000" pitchFamily="2" charset="0"/>
              </a:defRPr>
            </a:lvl1pPr>
          </a:lstStyle>
          <a:p>
            <a:r>
              <a:rPr lang="en-US" dirty="0"/>
              <a:t>Click to edit Master title style</a:t>
            </a:r>
          </a:p>
        </p:txBody>
      </p:sp>
      <p:sp>
        <p:nvSpPr>
          <p:cNvPr id="7" name="Text Placeholder 12"/>
          <p:cNvSpPr>
            <a:spLocks noGrp="1"/>
          </p:cNvSpPr>
          <p:nvPr>
            <p:ph type="body" sz="quarter" idx="14"/>
          </p:nvPr>
        </p:nvSpPr>
        <p:spPr>
          <a:xfrm>
            <a:off x="6562165" y="1910302"/>
            <a:ext cx="4791634" cy="4229100"/>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8201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photo option 1">
    <p:spTree>
      <p:nvGrpSpPr>
        <p:cNvPr id="1" name=""/>
        <p:cNvGrpSpPr/>
        <p:nvPr/>
      </p:nvGrpSpPr>
      <p:grpSpPr>
        <a:xfrm>
          <a:off x="0" y="0"/>
          <a:ext cx="0" cy="0"/>
          <a:chOff x="0" y="0"/>
          <a:chExt cx="0" cy="0"/>
        </a:xfrm>
      </p:grpSpPr>
      <p:sp>
        <p:nvSpPr>
          <p:cNvPr id="12" name="Title 11"/>
          <p:cNvSpPr>
            <a:spLocks noGrp="1"/>
          </p:cNvSpPr>
          <p:nvPr>
            <p:ph type="title"/>
          </p:nvPr>
        </p:nvSpPr>
        <p:spPr>
          <a:xfrm>
            <a:off x="512064" y="1051560"/>
            <a:ext cx="6400800" cy="1371600"/>
          </a:xfrm>
        </p:spPr>
        <p:txBody>
          <a:bodyPr>
            <a:normAutofit/>
          </a:bodyPr>
          <a:lstStyle>
            <a:lvl1pPr>
              <a:defRPr sz="3000">
                <a:latin typeface="Libre Baskerville" panose="02000000000000000000" pitchFamily="2" charset="0"/>
              </a:defRPr>
            </a:lvl1pPr>
          </a:lstStyle>
          <a:p>
            <a:r>
              <a:rPr lang="en-US" dirty="0"/>
              <a:t>Click to edit Master title style</a:t>
            </a:r>
          </a:p>
        </p:txBody>
      </p:sp>
      <p:sp>
        <p:nvSpPr>
          <p:cNvPr id="14" name="Text Placeholder 13"/>
          <p:cNvSpPr>
            <a:spLocks noGrp="1"/>
          </p:cNvSpPr>
          <p:nvPr>
            <p:ph type="body" sz="quarter" idx="10"/>
          </p:nvPr>
        </p:nvSpPr>
        <p:spPr>
          <a:xfrm>
            <a:off x="512763" y="2581275"/>
            <a:ext cx="6400800" cy="3532188"/>
          </a:xfrm>
        </p:spPr>
        <p:txBody>
          <a:bodyPr>
            <a:normAutofit/>
          </a:bodyPr>
          <a:lstStyle>
            <a:lvl1pPr marL="0" indent="0">
              <a:buNone/>
              <a:defRPr sz="2400">
                <a:latin typeface="Lato" panose="020F0502020204030203" pitchFamily="34" charset="0"/>
                <a:ea typeface="Lato" panose="020F0502020204030203" pitchFamily="34" charset="0"/>
                <a:cs typeface="Lato" panose="020F0502020204030203" pitchFamily="34" charset="0"/>
              </a:defRPr>
            </a:lvl1pPr>
          </a:lstStyle>
          <a:p>
            <a:pPr lvl="0"/>
            <a:r>
              <a:rPr lang="en-US" dirty="0"/>
              <a:t>Click to edit Master text styles</a:t>
            </a:r>
          </a:p>
        </p:txBody>
      </p:sp>
      <p:sp>
        <p:nvSpPr>
          <p:cNvPr id="6" name="Rectangle 5"/>
          <p:cNvSpPr/>
          <p:nvPr userDrawn="1"/>
        </p:nvSpPr>
        <p:spPr>
          <a:xfrm>
            <a:off x="11277600" y="-2822"/>
            <a:ext cx="914400" cy="6852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7691438" y="393700"/>
            <a:ext cx="4042412" cy="6074832"/>
          </a:xfrm>
        </p:spPr>
        <p:txBody>
          <a:bodyPr/>
          <a:lstStyle/>
          <a:p>
            <a:endParaRPr lang="en-US"/>
          </a:p>
        </p:txBody>
      </p:sp>
      <p:pic>
        <p:nvPicPr>
          <p:cNvPr id="10" name="Picture 6" descr="Logo&#10;&#10;Description automatically generated"/>
          <p:cNvPicPr>
            <a:picLocks noChangeAspect="1"/>
          </p:cNvPicPr>
          <p:nvPr userDrawn="1"/>
        </p:nvPicPr>
        <p:blipFill>
          <a:blip r:embed="rId2" cstate="print"/>
          <a:stretch>
            <a:fillRect/>
          </a:stretch>
        </p:blipFill>
        <p:spPr>
          <a:xfrm>
            <a:off x="204952" y="6375949"/>
            <a:ext cx="662152" cy="291440"/>
          </a:xfrm>
          <a:prstGeom prst="rect">
            <a:avLst/>
          </a:prstGeom>
        </p:spPr>
      </p:pic>
    </p:spTree>
    <p:extLst>
      <p:ext uri="{BB962C8B-B14F-4D97-AF65-F5344CB8AC3E}">
        <p14:creationId xmlns:p14="http://schemas.microsoft.com/office/powerpoint/2010/main" val="4082600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and photo option 2">
    <p:spTree>
      <p:nvGrpSpPr>
        <p:cNvPr id="1" name=""/>
        <p:cNvGrpSpPr/>
        <p:nvPr/>
      </p:nvGrpSpPr>
      <p:grpSpPr>
        <a:xfrm>
          <a:off x="0" y="0"/>
          <a:ext cx="0" cy="0"/>
          <a:chOff x="0" y="0"/>
          <a:chExt cx="0" cy="0"/>
        </a:xfrm>
      </p:grpSpPr>
      <p:sp>
        <p:nvSpPr>
          <p:cNvPr id="6" name="Rectangle 5"/>
          <p:cNvSpPr/>
          <p:nvPr userDrawn="1"/>
        </p:nvSpPr>
        <p:spPr>
          <a:xfrm>
            <a:off x="0" y="5645"/>
            <a:ext cx="5719482" cy="6852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5971822" y="423530"/>
            <a:ext cx="5897449" cy="1371600"/>
          </a:xfrm>
        </p:spPr>
        <p:txBody>
          <a:bodyPr>
            <a:normAutofit/>
          </a:bodyPr>
          <a:lstStyle>
            <a:lvl1pPr>
              <a:defRPr sz="3000">
                <a:latin typeface="Libre Baskerville" panose="02000000000000000000" pitchFamily="2" charset="0"/>
              </a:defRPr>
            </a:lvl1pPr>
          </a:lstStyle>
          <a:p>
            <a:r>
              <a:rPr lang="en-US" dirty="0"/>
              <a:t>Click to edit Master title style</a:t>
            </a:r>
          </a:p>
        </p:txBody>
      </p:sp>
      <p:sp>
        <p:nvSpPr>
          <p:cNvPr id="14" name="Text Placeholder 13"/>
          <p:cNvSpPr>
            <a:spLocks noGrp="1"/>
          </p:cNvSpPr>
          <p:nvPr>
            <p:ph type="body" sz="quarter" idx="10"/>
          </p:nvPr>
        </p:nvSpPr>
        <p:spPr>
          <a:xfrm>
            <a:off x="5971822" y="2150969"/>
            <a:ext cx="5897449" cy="4224980"/>
          </a:xfrm>
        </p:spPr>
        <p:txBody>
          <a:bodyPr>
            <a:normAutofit/>
          </a:bodyPr>
          <a:lstStyle>
            <a:lvl1pPr marL="0" indent="0">
              <a:buNone/>
              <a:defRPr sz="2400">
                <a:latin typeface="Lato" panose="020F0502020204030203" pitchFamily="34" charset="0"/>
                <a:ea typeface="Lato" panose="020F0502020204030203" pitchFamily="34" charset="0"/>
                <a:cs typeface="Lato" panose="020F0502020204030203" pitchFamily="34" charset="0"/>
              </a:defRPr>
            </a:lvl1pPr>
          </a:lstStyle>
          <a:p>
            <a:pPr lvl="0"/>
            <a:r>
              <a:rPr lang="en-US" dirty="0"/>
              <a:t>Click to edit Master text styles</a:t>
            </a:r>
          </a:p>
        </p:txBody>
      </p:sp>
      <p:pic>
        <p:nvPicPr>
          <p:cNvPr id="10" name="Picture 6" descr="Logo&#10;&#10;Description automatically generated"/>
          <p:cNvPicPr>
            <a:picLocks noChangeAspect="1"/>
          </p:cNvPicPr>
          <p:nvPr userDrawn="1"/>
        </p:nvPicPr>
        <p:blipFill>
          <a:blip r:embed="rId2" cstate="print"/>
          <a:stretch>
            <a:fillRect/>
          </a:stretch>
        </p:blipFill>
        <p:spPr>
          <a:xfrm>
            <a:off x="204952" y="6375949"/>
            <a:ext cx="662152" cy="291440"/>
          </a:xfrm>
          <a:prstGeom prst="rect">
            <a:avLst/>
          </a:prstGeom>
        </p:spPr>
      </p:pic>
      <p:sp>
        <p:nvSpPr>
          <p:cNvPr id="3" name="Picture Placeholder 2"/>
          <p:cNvSpPr>
            <a:spLocks noGrp="1"/>
          </p:cNvSpPr>
          <p:nvPr>
            <p:ph type="pic" sz="quarter" idx="11"/>
          </p:nvPr>
        </p:nvSpPr>
        <p:spPr>
          <a:xfrm>
            <a:off x="536028" y="1483535"/>
            <a:ext cx="4916505" cy="3962400"/>
          </a:xfrm>
        </p:spPr>
        <p:txBody>
          <a:bodyPr/>
          <a:lstStyle/>
          <a:p>
            <a:endParaRPr lang="en-US"/>
          </a:p>
        </p:txBody>
      </p:sp>
    </p:spTree>
    <p:extLst>
      <p:ext uri="{BB962C8B-B14F-4D97-AF65-F5344CB8AC3E}">
        <p14:creationId xmlns:p14="http://schemas.microsoft.com/office/powerpoint/2010/main" val="3412321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5" name="Picture 6" descr="RespectAbility logo"/>
          <p:cNvPicPr>
            <a:picLocks noChangeAspect="1"/>
          </p:cNvPicPr>
          <p:nvPr userDrawn="1"/>
        </p:nvPicPr>
        <p:blipFill>
          <a:blip r:embed="rId2" cstate="print"/>
          <a:stretch>
            <a:fillRect/>
          </a:stretch>
        </p:blipFill>
        <p:spPr>
          <a:xfrm>
            <a:off x="11247268" y="306686"/>
            <a:ext cx="662152" cy="291440"/>
          </a:xfrm>
          <a:prstGeom prst="rect">
            <a:avLst/>
          </a:prstGeom>
        </p:spPr>
      </p:pic>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1">
                <a:latin typeface="Libre Baskerville" panose="02000000000000000000" pitchFamily="2" charset="0"/>
                <a:ea typeface="Lato" panose="020F0502020204030203" pitchFamily="34" charset="0"/>
                <a:cs typeface="Lato" panose="020F0502020204030203" pitchFamily="34" charset="0"/>
              </a:defRPr>
            </a:lvl1pPr>
          </a:lstStyle>
          <a:p>
            <a:r>
              <a:rPr lang="en-US" dirty="0"/>
              <a:t>Click to edit Master title style</a:t>
            </a:r>
          </a:p>
        </p:txBody>
      </p:sp>
      <p:sp>
        <p:nvSpPr>
          <p:cNvPr id="3" name="Content Placeholder 2"/>
          <p:cNvSpPr>
            <a:spLocks noGrp="1"/>
          </p:cNvSpPr>
          <p:nvPr>
            <p:ph sz="quarter" idx="14"/>
          </p:nvPr>
        </p:nvSpPr>
        <p:spPr>
          <a:xfrm>
            <a:off x="6677027" y="1742359"/>
            <a:ext cx="5232393" cy="4658442"/>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5"/>
          </p:nvPr>
        </p:nvSpPr>
        <p:spPr>
          <a:xfrm>
            <a:off x="282581" y="1742359"/>
            <a:ext cx="5232393" cy="4658442"/>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7704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no title">
    <p:spTree>
      <p:nvGrpSpPr>
        <p:cNvPr id="1" name=""/>
        <p:cNvGrpSpPr/>
        <p:nvPr/>
      </p:nvGrpSpPr>
      <p:grpSpPr>
        <a:xfrm>
          <a:off x="0" y="0"/>
          <a:ext cx="0" cy="0"/>
          <a:chOff x="0" y="0"/>
          <a:chExt cx="0" cy="0"/>
        </a:xfrm>
      </p:grpSpPr>
      <p:pic>
        <p:nvPicPr>
          <p:cNvPr id="5" name="Picture 6" descr="RespectAbility logo"/>
          <p:cNvPicPr>
            <a:picLocks noChangeAspect="1"/>
          </p:cNvPicPr>
          <p:nvPr userDrawn="1"/>
        </p:nvPicPr>
        <p:blipFill>
          <a:blip r:embed="rId2" cstate="print"/>
          <a:stretch>
            <a:fillRect/>
          </a:stretch>
        </p:blipFill>
        <p:spPr>
          <a:xfrm>
            <a:off x="11247268" y="306686"/>
            <a:ext cx="662152" cy="291440"/>
          </a:xfrm>
          <a:prstGeom prst="rect">
            <a:avLst/>
          </a:prstGeom>
        </p:spPr>
      </p:pic>
      <p:sp>
        <p:nvSpPr>
          <p:cNvPr id="3" name="Content Placeholder 2"/>
          <p:cNvSpPr>
            <a:spLocks noGrp="1"/>
          </p:cNvSpPr>
          <p:nvPr>
            <p:ph sz="quarter" idx="14"/>
          </p:nvPr>
        </p:nvSpPr>
        <p:spPr>
          <a:xfrm>
            <a:off x="6677026" y="755094"/>
            <a:ext cx="5232393" cy="5802675"/>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5"/>
          </p:nvPr>
        </p:nvSpPr>
        <p:spPr>
          <a:xfrm>
            <a:off x="282581" y="779479"/>
            <a:ext cx="5232393" cy="5802675"/>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127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text and picture option 3">
    <p:spTree>
      <p:nvGrpSpPr>
        <p:cNvPr id="1" name=""/>
        <p:cNvGrpSpPr/>
        <p:nvPr/>
      </p:nvGrpSpPr>
      <p:grpSpPr>
        <a:xfrm>
          <a:off x="0" y="0"/>
          <a:ext cx="0" cy="0"/>
          <a:chOff x="0" y="0"/>
          <a:chExt cx="0" cy="0"/>
        </a:xfrm>
      </p:grpSpPr>
      <p:pic>
        <p:nvPicPr>
          <p:cNvPr id="7" name="Picture 6" descr="Logo&#10;&#10;Description automatically generated"/>
          <p:cNvPicPr>
            <a:picLocks noChangeAspect="1"/>
          </p:cNvPicPr>
          <p:nvPr userDrawn="1"/>
        </p:nvPicPr>
        <p:blipFill>
          <a:blip r:embed="rId2" cstate="print"/>
          <a:stretch>
            <a:fillRect/>
          </a:stretch>
        </p:blipFill>
        <p:spPr>
          <a:xfrm>
            <a:off x="11245485" y="6359016"/>
            <a:ext cx="662152" cy="291440"/>
          </a:xfrm>
          <a:prstGeom prst="rect">
            <a:avLst/>
          </a:prstGeom>
        </p:spPr>
      </p:pic>
      <p:sp>
        <p:nvSpPr>
          <p:cNvPr id="8" name="Rectangle 7"/>
          <p:cNvSpPr/>
          <p:nvPr userDrawn="1"/>
        </p:nvSpPr>
        <p:spPr>
          <a:xfrm rot="16200000">
            <a:off x="-3378199" y="3375183"/>
            <a:ext cx="6868899" cy="114836"/>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p:cNvSpPr>
            <a:spLocks noGrp="1"/>
          </p:cNvSpPr>
          <p:nvPr>
            <p:ph type="pic" sz="quarter" idx="10"/>
          </p:nvPr>
        </p:nvSpPr>
        <p:spPr>
          <a:xfrm>
            <a:off x="114300" y="-10900"/>
            <a:ext cx="4547347" cy="6868900"/>
          </a:xfrm>
        </p:spPr>
        <p:txBody>
          <a:bodyPr/>
          <a:lstStyle/>
          <a:p>
            <a:endParaRPr lang="en-US"/>
          </a:p>
        </p:txBody>
      </p:sp>
      <p:sp>
        <p:nvSpPr>
          <p:cNvPr id="16" name="Title 15"/>
          <p:cNvSpPr>
            <a:spLocks noGrp="1"/>
          </p:cNvSpPr>
          <p:nvPr>
            <p:ph type="title"/>
          </p:nvPr>
        </p:nvSpPr>
        <p:spPr>
          <a:xfrm>
            <a:off x="5109882" y="365125"/>
            <a:ext cx="6243918" cy="1325563"/>
          </a:xfrm>
        </p:spPr>
        <p:txBody>
          <a:bodyPr>
            <a:normAutofit/>
          </a:bodyPr>
          <a:lstStyle>
            <a:lvl1pPr>
              <a:defRPr sz="3000" b="1">
                <a:latin typeface="Libre Baskerville" panose="02000000000000000000" pitchFamily="2" charset="0"/>
                <a:ea typeface="Lato" panose="020F0502020204030203" pitchFamily="34" charset="0"/>
                <a:cs typeface="Lato" panose="020F0502020204030203" pitchFamily="34" charset="0"/>
              </a:defRPr>
            </a:lvl1pPr>
          </a:lstStyle>
          <a:p>
            <a:r>
              <a:rPr lang="en-US" dirty="0"/>
              <a:t>Click to edit Master title style</a:t>
            </a:r>
          </a:p>
        </p:txBody>
      </p:sp>
      <p:sp>
        <p:nvSpPr>
          <p:cNvPr id="18" name="Text Placeholder 17"/>
          <p:cNvSpPr>
            <a:spLocks noGrp="1"/>
          </p:cNvSpPr>
          <p:nvPr>
            <p:ph type="body" sz="quarter" idx="11"/>
          </p:nvPr>
        </p:nvSpPr>
        <p:spPr>
          <a:xfrm>
            <a:off x="5110163" y="2008188"/>
            <a:ext cx="6243637" cy="3944937"/>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5549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Rectangle 5"/>
          <p:cNvSpPr/>
          <p:nvPr userDrawn="1"/>
        </p:nvSpPr>
        <p:spPr>
          <a:xfrm>
            <a:off x="0" y="2628"/>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userDrawn="1"/>
        </p:nvCxnSpPr>
        <p:spPr>
          <a:xfrm>
            <a:off x="584003" y="2099161"/>
            <a:ext cx="3695388"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pic>
        <p:nvPicPr>
          <p:cNvPr id="14" name="Picture 6" descr="Logo&#10;&#10;Description automatically generated"/>
          <p:cNvPicPr>
            <a:picLocks noChangeAspect="1"/>
          </p:cNvPicPr>
          <p:nvPr userDrawn="1"/>
        </p:nvPicPr>
        <p:blipFill>
          <a:blip r:embed="rId2" cstate="print"/>
          <a:stretch>
            <a:fillRect/>
          </a:stretch>
        </p:blipFill>
        <p:spPr>
          <a:xfrm>
            <a:off x="11279352" y="6257416"/>
            <a:ext cx="662152" cy="291440"/>
          </a:xfrm>
          <a:prstGeom prst="rect">
            <a:avLst/>
          </a:prstGeom>
        </p:spPr>
      </p:pic>
      <p:sp>
        <p:nvSpPr>
          <p:cNvPr id="15" name="Title 14"/>
          <p:cNvSpPr>
            <a:spLocks noGrp="1"/>
          </p:cNvSpPr>
          <p:nvPr>
            <p:ph type="title"/>
          </p:nvPr>
        </p:nvSpPr>
        <p:spPr>
          <a:xfrm>
            <a:off x="530352" y="322263"/>
            <a:ext cx="3749039" cy="820737"/>
          </a:xfrm>
        </p:spPr>
        <p:txBody>
          <a:bodyPr>
            <a:noAutofit/>
          </a:bodyPr>
          <a:lstStyle>
            <a:lvl1pPr>
              <a:defRPr sz="3000">
                <a:latin typeface="Libre Baskerville" panose="02000000000000000000" pitchFamily="2" charset="0"/>
                <a:ea typeface="Lato" panose="020F0502020204030203" pitchFamily="34" charset="0"/>
                <a:cs typeface="Lato" panose="020F0502020204030203" pitchFamily="34" charset="0"/>
              </a:defRPr>
            </a:lvl1pPr>
          </a:lstStyle>
          <a:p>
            <a:r>
              <a:rPr lang="en-US" dirty="0"/>
              <a:t>Click to edit Master title style</a:t>
            </a:r>
          </a:p>
        </p:txBody>
      </p:sp>
      <p:sp>
        <p:nvSpPr>
          <p:cNvPr id="17" name="Text Placeholder 16"/>
          <p:cNvSpPr>
            <a:spLocks noGrp="1"/>
          </p:cNvSpPr>
          <p:nvPr>
            <p:ph type="body" sz="quarter" idx="10"/>
          </p:nvPr>
        </p:nvSpPr>
        <p:spPr>
          <a:xfrm>
            <a:off x="530225" y="1344613"/>
            <a:ext cx="3749675" cy="592137"/>
          </a:xfrm>
        </p:spPr>
        <p:txBody>
          <a:bodyPr>
            <a:noAutofit/>
          </a:bodyPr>
          <a:lstStyle>
            <a:lvl1pPr marL="0" indent="0">
              <a:buNone/>
              <a:defRPr sz="2400">
                <a:latin typeface="Lato" panose="020F0502020204030203" pitchFamily="34" charset="0"/>
                <a:ea typeface="Lato" panose="020F0502020204030203" pitchFamily="34" charset="0"/>
                <a:cs typeface="Lato" panose="020F0502020204030203" pitchFamily="34" charset="0"/>
              </a:defRPr>
            </a:lvl1pPr>
            <a:lvl2pPr>
              <a:defRPr sz="2400">
                <a:latin typeface="Lato" panose="020F0502020204030203" pitchFamily="34" charset="0"/>
                <a:ea typeface="Lato" panose="020F0502020204030203" pitchFamily="34" charset="0"/>
                <a:cs typeface="Lato" panose="020F0502020204030203" pitchFamily="34" charset="0"/>
              </a:defRPr>
            </a:lvl2pPr>
            <a:lvl3pPr>
              <a:defRPr sz="2400">
                <a:latin typeface="Lato" panose="020F0502020204030203" pitchFamily="34" charset="0"/>
                <a:ea typeface="Lato" panose="020F0502020204030203" pitchFamily="34" charset="0"/>
                <a:cs typeface="Lato" panose="020F0502020204030203" pitchFamily="34" charset="0"/>
              </a:defRPr>
            </a:lvl3pPr>
            <a:lvl4pPr>
              <a:defRPr sz="2400">
                <a:latin typeface="Lato" panose="020F0502020204030203" pitchFamily="34" charset="0"/>
                <a:ea typeface="Lato" panose="020F0502020204030203" pitchFamily="34" charset="0"/>
                <a:cs typeface="Lato" panose="020F0502020204030203" pitchFamily="34" charset="0"/>
              </a:defRPr>
            </a:lvl4pPr>
            <a:lvl5pPr>
              <a:defRPr sz="240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p:txBody>
      </p:sp>
      <p:sp>
        <p:nvSpPr>
          <p:cNvPr id="20" name="Content Placeholder 19"/>
          <p:cNvSpPr>
            <a:spLocks noGrp="1"/>
          </p:cNvSpPr>
          <p:nvPr>
            <p:ph sz="quarter" idx="11"/>
          </p:nvPr>
        </p:nvSpPr>
        <p:spPr>
          <a:xfrm>
            <a:off x="530225" y="2430110"/>
            <a:ext cx="5565775" cy="3827225"/>
          </a:xfrm>
        </p:spPr>
        <p:txBody>
          <a:bodyPr>
            <a:normAutofit/>
          </a:bodyPr>
          <a:lstStyle>
            <a:lvl1pPr marL="0" indent="0">
              <a:buNone/>
              <a:defRPr sz="2800">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p:txBody>
      </p:sp>
      <p:sp>
        <p:nvSpPr>
          <p:cNvPr id="22" name="Picture Placeholder 21"/>
          <p:cNvSpPr>
            <a:spLocks noGrp="1"/>
          </p:cNvSpPr>
          <p:nvPr>
            <p:ph type="pic" sz="quarter" idx="12"/>
          </p:nvPr>
        </p:nvSpPr>
        <p:spPr>
          <a:xfrm>
            <a:off x="6616700" y="1344613"/>
            <a:ext cx="4409888" cy="4913312"/>
          </a:xfrm>
        </p:spPr>
        <p:txBody>
          <a:bodyPr/>
          <a:lstStyle/>
          <a:p>
            <a:endParaRPr lang="en-US"/>
          </a:p>
        </p:txBody>
      </p:sp>
    </p:spTree>
    <p:extLst>
      <p:ext uri="{BB962C8B-B14F-4D97-AF65-F5344CB8AC3E}">
        <p14:creationId xmlns:p14="http://schemas.microsoft.com/office/powerpoint/2010/main" val="3995181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and two fact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6CE7D5-CF57-46EF-B807-FDD0502418D4}" type="datetimeFigureOut">
              <a:rPr lang="en-US" smtClean="0"/>
              <a:t>9/13/23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
        <p:nvSpPr>
          <p:cNvPr id="6" name="Rectangle 5"/>
          <p:cNvSpPr/>
          <p:nvPr userDrawn="1"/>
        </p:nvSpPr>
        <p:spPr>
          <a:xfrm>
            <a:off x="867410" y="801370"/>
            <a:ext cx="3331210" cy="4507230"/>
          </a:xfrm>
          <a:prstGeom prst="rect">
            <a:avLst/>
          </a:prstGeom>
          <a:solidFill>
            <a:schemeClr val="bg1"/>
          </a:solidFill>
          <a:ln w="2857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userDrawn="1"/>
        </p:nvCxnSpPr>
        <p:spPr>
          <a:xfrm>
            <a:off x="868045" y="807720"/>
            <a:ext cx="3333115" cy="635"/>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userDrawn="1"/>
        </p:nvCxnSpPr>
        <p:spPr>
          <a:xfrm flipV="1">
            <a:off x="2091339" y="2932650"/>
            <a:ext cx="882868" cy="5254"/>
          </a:xfrm>
          <a:prstGeom prst="straightConnector1">
            <a:avLst/>
          </a:prstGeom>
          <a:ln w="6350">
            <a:solidFill>
              <a:srgbClr val="F2A63C"/>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1560513" y="1308100"/>
            <a:ext cx="2020887" cy="571546"/>
          </a:xfrm>
        </p:spPr>
        <p:txBody>
          <a:bodyPr>
            <a:normAutofit/>
          </a:bodyPr>
          <a:lstStyle>
            <a:lvl1pPr marL="0" indent="0">
              <a:buNone/>
              <a:defRPr sz="2800">
                <a:latin typeface="Libre Baskerville" panose="02000000000000000000" pitchFamily="2" charset="0"/>
                <a:ea typeface="Lato" panose="020F0502020204030203" pitchFamily="34" charset="0"/>
                <a:cs typeface="Lato" panose="020F0502020204030203" pitchFamily="34" charset="0"/>
              </a:defRPr>
            </a:lvl1pPr>
          </a:lstStyle>
          <a:p>
            <a:pPr lvl="0"/>
            <a:endParaRPr lang="en-US" dirty="0"/>
          </a:p>
        </p:txBody>
      </p:sp>
      <p:sp>
        <p:nvSpPr>
          <p:cNvPr id="13" name="Picture Placeholder 12"/>
          <p:cNvSpPr>
            <a:spLocks noGrp="1"/>
          </p:cNvSpPr>
          <p:nvPr>
            <p:ph type="pic" sz="quarter" idx="15"/>
          </p:nvPr>
        </p:nvSpPr>
        <p:spPr>
          <a:xfrm>
            <a:off x="4805329" y="0"/>
            <a:ext cx="7386671" cy="6858000"/>
          </a:xfrm>
        </p:spPr>
        <p:txBody>
          <a:bodyPr/>
          <a:lstStyle/>
          <a:p>
            <a:endParaRPr lang="en-US"/>
          </a:p>
        </p:txBody>
      </p:sp>
      <p:sp>
        <p:nvSpPr>
          <p:cNvPr id="15" name="Text Placeholder 9"/>
          <p:cNvSpPr>
            <a:spLocks noGrp="1"/>
          </p:cNvSpPr>
          <p:nvPr>
            <p:ph type="body" sz="quarter" idx="16"/>
          </p:nvPr>
        </p:nvSpPr>
        <p:spPr>
          <a:xfrm>
            <a:off x="1560513" y="2093618"/>
            <a:ext cx="2020887" cy="571546"/>
          </a:xfrm>
        </p:spPr>
        <p:txBody>
          <a:bodyPr>
            <a:normAutofit/>
          </a:bodyPr>
          <a:lstStyle>
            <a:lvl1pPr marL="0" indent="0">
              <a:buNone/>
              <a:defRPr sz="2400">
                <a:latin typeface="Lato" panose="020F0502020204030203" pitchFamily="34" charset="0"/>
                <a:ea typeface="Lato" panose="020F0502020204030203" pitchFamily="34" charset="0"/>
                <a:cs typeface="Lato" panose="020F0502020204030203" pitchFamily="34" charset="0"/>
              </a:defRPr>
            </a:lvl1pPr>
          </a:lstStyle>
          <a:p>
            <a:pPr lvl="0"/>
            <a:endParaRPr lang="en-US" dirty="0"/>
          </a:p>
        </p:txBody>
      </p:sp>
      <p:sp>
        <p:nvSpPr>
          <p:cNvPr id="16" name="Text Placeholder 9"/>
          <p:cNvSpPr>
            <a:spLocks noGrp="1"/>
          </p:cNvSpPr>
          <p:nvPr>
            <p:ph type="body" sz="quarter" idx="17"/>
          </p:nvPr>
        </p:nvSpPr>
        <p:spPr>
          <a:xfrm>
            <a:off x="1560513" y="3308350"/>
            <a:ext cx="2020887" cy="571546"/>
          </a:xfrm>
        </p:spPr>
        <p:txBody>
          <a:bodyPr>
            <a:normAutofit/>
          </a:bodyPr>
          <a:lstStyle>
            <a:lvl1pPr marL="0" indent="0">
              <a:buNone/>
              <a:defRPr sz="2800">
                <a:latin typeface="Libre Baskerville" panose="02000000000000000000" pitchFamily="2" charset="0"/>
                <a:ea typeface="Lato" panose="020F0502020204030203" pitchFamily="34" charset="0"/>
                <a:cs typeface="Lato" panose="020F0502020204030203" pitchFamily="34" charset="0"/>
              </a:defRPr>
            </a:lvl1pPr>
          </a:lstStyle>
          <a:p>
            <a:pPr lvl="0"/>
            <a:endParaRPr lang="en-US" dirty="0"/>
          </a:p>
        </p:txBody>
      </p:sp>
      <p:sp>
        <p:nvSpPr>
          <p:cNvPr id="17" name="Text Placeholder 9"/>
          <p:cNvSpPr>
            <a:spLocks noGrp="1"/>
          </p:cNvSpPr>
          <p:nvPr>
            <p:ph type="body" sz="quarter" idx="18"/>
          </p:nvPr>
        </p:nvSpPr>
        <p:spPr>
          <a:xfrm>
            <a:off x="1560513" y="4093868"/>
            <a:ext cx="2020887" cy="571546"/>
          </a:xfrm>
        </p:spPr>
        <p:txBody>
          <a:bodyPr>
            <a:normAutofit/>
          </a:bodyPr>
          <a:lstStyle>
            <a:lvl1pPr marL="0" indent="0">
              <a:buNone/>
              <a:defRPr sz="2400">
                <a:latin typeface="Lato" panose="020F0502020204030203" pitchFamily="34" charset="0"/>
                <a:ea typeface="Lato" panose="020F0502020204030203" pitchFamily="34" charset="0"/>
                <a:cs typeface="Lato" panose="020F0502020204030203" pitchFamily="34" charset="0"/>
              </a:defRPr>
            </a:lvl1pPr>
          </a:lstStyle>
          <a:p>
            <a:pPr lvl="0"/>
            <a:endParaRPr lang="en-US" dirty="0"/>
          </a:p>
        </p:txBody>
      </p:sp>
    </p:spTree>
    <p:extLst>
      <p:ext uri="{BB962C8B-B14F-4D97-AF65-F5344CB8AC3E}">
        <p14:creationId xmlns:p14="http://schemas.microsoft.com/office/powerpoint/2010/main" val="3443069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and photo vertical">
    <p:spTree>
      <p:nvGrpSpPr>
        <p:cNvPr id="1" name=""/>
        <p:cNvGrpSpPr/>
        <p:nvPr/>
      </p:nvGrpSpPr>
      <p:grpSpPr>
        <a:xfrm>
          <a:off x="0" y="0"/>
          <a:ext cx="0" cy="0"/>
          <a:chOff x="0" y="0"/>
          <a:chExt cx="0" cy="0"/>
        </a:xfrm>
      </p:grpSpPr>
      <p:sp>
        <p:nvSpPr>
          <p:cNvPr id="9" name="Rectangle 8"/>
          <p:cNvSpPr/>
          <p:nvPr userDrawn="1"/>
        </p:nvSpPr>
        <p:spPr>
          <a:xfrm>
            <a:off x="-5644" y="6775961"/>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644" y="2628"/>
            <a:ext cx="12197255" cy="8097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838200" y="524351"/>
            <a:ext cx="10515600" cy="591270"/>
          </a:xfrm>
        </p:spPr>
        <p:txBody>
          <a:bodyPr>
            <a:normAutofit/>
          </a:bodyPr>
          <a:lstStyle>
            <a:lvl1pPr algn="ctr">
              <a:defRPr sz="3000" b="1">
                <a:latin typeface="Libre Baskerville" panose="02000000000000000000" pitchFamily="2" charset="0"/>
              </a:defRPr>
            </a:lvl1pPr>
          </a:lstStyle>
          <a:p>
            <a:r>
              <a:rPr lang="en-US" dirty="0"/>
              <a:t>Click to edit Master title style</a:t>
            </a:r>
          </a:p>
        </p:txBody>
      </p:sp>
      <p:sp>
        <p:nvSpPr>
          <p:cNvPr id="14" name="Text Placeholder 13"/>
          <p:cNvSpPr>
            <a:spLocks noGrp="1"/>
          </p:cNvSpPr>
          <p:nvPr>
            <p:ph type="body" sz="quarter" idx="10"/>
          </p:nvPr>
        </p:nvSpPr>
        <p:spPr>
          <a:xfrm>
            <a:off x="2982277" y="1423833"/>
            <a:ext cx="6221412" cy="1003300"/>
          </a:xfrm>
        </p:spPr>
        <p:txBody>
          <a:bodyPr>
            <a:normAutofit/>
          </a:bodyPr>
          <a:lstStyle>
            <a:lvl1pPr marL="0" indent="0" algn="ctr">
              <a:buNone/>
              <a:defRPr sz="2400">
                <a:latin typeface="Lato" panose="020F0502020204030203" pitchFamily="34" charset="0"/>
                <a:ea typeface="Lato" panose="020F0502020204030203" pitchFamily="34" charset="0"/>
                <a:cs typeface="Lato" panose="020F0502020204030203" pitchFamily="34" charset="0"/>
              </a:defRPr>
            </a:lvl1pPr>
          </a:lstStyle>
          <a:p>
            <a:pPr lvl="0"/>
            <a:r>
              <a:rPr lang="en-US" dirty="0"/>
              <a:t>Click to edit Master text styles</a:t>
            </a:r>
          </a:p>
        </p:txBody>
      </p:sp>
      <p:sp>
        <p:nvSpPr>
          <p:cNvPr id="16" name="Picture Placeholder 15"/>
          <p:cNvSpPr>
            <a:spLocks noGrp="1"/>
          </p:cNvSpPr>
          <p:nvPr>
            <p:ph type="pic" sz="quarter" idx="11"/>
          </p:nvPr>
        </p:nvSpPr>
        <p:spPr>
          <a:xfrm>
            <a:off x="3577058" y="2735345"/>
            <a:ext cx="5037884" cy="3656947"/>
          </a:xfrm>
        </p:spPr>
        <p:txBody>
          <a:bodyPr/>
          <a:lstStyle/>
          <a:p>
            <a:endParaRPr lang="en-US"/>
          </a:p>
        </p:txBody>
      </p:sp>
    </p:spTree>
    <p:extLst>
      <p:ext uri="{BB962C8B-B14F-4D97-AF65-F5344CB8AC3E}">
        <p14:creationId xmlns:p14="http://schemas.microsoft.com/office/powerpoint/2010/main" val="151000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with yellow top">
    <p:spTree>
      <p:nvGrpSpPr>
        <p:cNvPr id="1" name=""/>
        <p:cNvGrpSpPr/>
        <p:nvPr/>
      </p:nvGrpSpPr>
      <p:grpSpPr>
        <a:xfrm>
          <a:off x="0" y="0"/>
          <a:ext cx="0" cy="0"/>
          <a:chOff x="0" y="0"/>
          <a:chExt cx="0" cy="0"/>
        </a:xfrm>
      </p:grpSpPr>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hree blocks">
    <p:spTree>
      <p:nvGrpSpPr>
        <p:cNvPr id="1" name=""/>
        <p:cNvGrpSpPr/>
        <p:nvPr/>
      </p:nvGrpSpPr>
      <p:grpSpPr>
        <a:xfrm>
          <a:off x="0" y="0"/>
          <a:ext cx="0" cy="0"/>
          <a:chOff x="0" y="0"/>
          <a:chExt cx="0" cy="0"/>
        </a:xfrm>
      </p:grpSpPr>
      <p:sp>
        <p:nvSpPr>
          <p:cNvPr id="8" name="Rectangle 7"/>
          <p:cNvSpPr/>
          <p:nvPr userDrawn="1"/>
        </p:nvSpPr>
        <p:spPr>
          <a:xfrm>
            <a:off x="4385733" y="1987973"/>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142318" y="1987550"/>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6533" y="1987973"/>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cxnSp>
        <p:nvCxnSpPr>
          <p:cNvPr id="14" name="Straight Arrow Connector 13"/>
          <p:cNvCxnSpPr/>
          <p:nvPr userDrawn="1"/>
        </p:nvCxnSpPr>
        <p:spPr>
          <a:xfrm>
            <a:off x="627743" y="6143766"/>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userDrawn="1"/>
        </p:nvCxnSpPr>
        <p:spPr>
          <a:xfrm>
            <a:off x="4381298" y="6126833"/>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userDrawn="1"/>
        </p:nvCxnSpPr>
        <p:spPr>
          <a:xfrm>
            <a:off x="8146143" y="6126832"/>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pic>
        <p:nvPicPr>
          <p:cNvPr id="21" name="Picture 6" descr="RespectAbility logo"/>
          <p:cNvPicPr>
            <a:picLocks noChangeAspect="1"/>
          </p:cNvPicPr>
          <p:nvPr userDrawn="1"/>
        </p:nvPicPr>
        <p:blipFill>
          <a:blip r:embed="rId2" cstate="print"/>
          <a:stretch>
            <a:fillRect/>
          </a:stretch>
        </p:blipFill>
        <p:spPr>
          <a:xfrm>
            <a:off x="11247268" y="306686"/>
            <a:ext cx="662152" cy="291440"/>
          </a:xfrm>
          <a:prstGeom prst="rect">
            <a:avLst/>
          </a:prstGeom>
        </p:spPr>
      </p:pic>
      <p:cxnSp>
        <p:nvCxnSpPr>
          <p:cNvPr id="22" name="Straight Arrow Connector 21"/>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24" name="Title 7"/>
          <p:cNvSpPr>
            <a:spLocks noGrp="1"/>
          </p:cNvSpPr>
          <p:nvPr>
            <p:ph type="title"/>
          </p:nvPr>
        </p:nvSpPr>
        <p:spPr>
          <a:xfrm>
            <a:off x="3200399" y="141432"/>
            <a:ext cx="5791204" cy="1325563"/>
          </a:xfrm>
          <a:solidFill>
            <a:schemeClr val="bg1"/>
          </a:solidFill>
        </p:spPr>
        <p:txBody>
          <a:bodyPr>
            <a:normAutofit/>
          </a:bodyPr>
          <a:lstStyle>
            <a:lvl1pPr algn="ctr">
              <a:defRPr sz="3000" b="1">
                <a:latin typeface="Libre Baskerville" panose="02000000000000000000" pitchFamily="2" charset="0"/>
                <a:ea typeface="Lato" panose="020F0502020204030203" pitchFamily="34" charset="0"/>
                <a:cs typeface="Lato" panose="020F0502020204030203" pitchFamily="34" charset="0"/>
              </a:defRPr>
            </a:lvl1pPr>
          </a:lstStyle>
          <a:p>
            <a:r>
              <a:rPr lang="en-US" dirty="0"/>
              <a:t>Click to edit Master title style</a:t>
            </a:r>
          </a:p>
        </p:txBody>
      </p:sp>
      <p:sp>
        <p:nvSpPr>
          <p:cNvPr id="26" name="Picture Placeholder 25"/>
          <p:cNvSpPr>
            <a:spLocks noGrp="1"/>
          </p:cNvSpPr>
          <p:nvPr>
            <p:ph type="pic" sz="quarter" idx="10"/>
          </p:nvPr>
        </p:nvSpPr>
        <p:spPr>
          <a:xfrm>
            <a:off x="624665" y="2568575"/>
            <a:ext cx="3225023" cy="3530600"/>
          </a:xfrm>
        </p:spPr>
        <p:txBody>
          <a:bodyPr/>
          <a:lstStyle/>
          <a:p>
            <a:endParaRPr lang="en-US"/>
          </a:p>
        </p:txBody>
      </p:sp>
      <p:sp>
        <p:nvSpPr>
          <p:cNvPr id="27" name="Picture Placeholder 25"/>
          <p:cNvSpPr>
            <a:spLocks noGrp="1"/>
          </p:cNvSpPr>
          <p:nvPr>
            <p:ph type="pic" sz="quarter" idx="11"/>
          </p:nvPr>
        </p:nvSpPr>
        <p:spPr>
          <a:xfrm>
            <a:off x="4383082" y="2582792"/>
            <a:ext cx="3225023" cy="3530600"/>
          </a:xfrm>
        </p:spPr>
        <p:txBody>
          <a:bodyPr/>
          <a:lstStyle/>
          <a:p>
            <a:endParaRPr lang="en-US"/>
          </a:p>
        </p:txBody>
      </p:sp>
      <p:sp>
        <p:nvSpPr>
          <p:cNvPr id="28" name="Picture Placeholder 25"/>
          <p:cNvSpPr>
            <a:spLocks noGrp="1"/>
          </p:cNvSpPr>
          <p:nvPr>
            <p:ph type="pic" sz="quarter" idx="12"/>
          </p:nvPr>
        </p:nvSpPr>
        <p:spPr>
          <a:xfrm>
            <a:off x="8140273" y="2578937"/>
            <a:ext cx="3225023" cy="3530600"/>
          </a:xfrm>
        </p:spPr>
        <p:txBody>
          <a:bodyPr/>
          <a:lstStyle/>
          <a:p>
            <a:endParaRPr lang="en-US"/>
          </a:p>
        </p:txBody>
      </p:sp>
      <p:sp>
        <p:nvSpPr>
          <p:cNvPr id="30" name="Text Placeholder 29"/>
          <p:cNvSpPr>
            <a:spLocks noGrp="1"/>
          </p:cNvSpPr>
          <p:nvPr>
            <p:ph type="body" sz="quarter" idx="13" hasCustomPrompt="1"/>
          </p:nvPr>
        </p:nvSpPr>
        <p:spPr>
          <a:xfrm>
            <a:off x="623888" y="1987550"/>
            <a:ext cx="3225800" cy="581025"/>
          </a:xfrm>
        </p:spPr>
        <p:txBody>
          <a:bodyPr>
            <a:noAutofit/>
          </a:bodyPr>
          <a:lstStyle>
            <a:lvl1pPr marL="0" indent="0" algn="ctr">
              <a:buNone/>
              <a:defRPr sz="2000">
                <a:latin typeface="Lato" panose="020F0502020204030203" pitchFamily="34" charset="0"/>
                <a:ea typeface="Lato" panose="020F0502020204030203" pitchFamily="34" charset="0"/>
                <a:cs typeface="Lato" panose="020F0502020204030203" pitchFamily="34" charset="0"/>
              </a:defRPr>
            </a:lvl1pPr>
          </a:lstStyle>
          <a:p>
            <a:pPr lvl="0"/>
            <a:r>
              <a:rPr lang="en-US" dirty="0"/>
              <a:t>Click to edit Master text</a:t>
            </a:r>
          </a:p>
        </p:txBody>
      </p:sp>
      <p:sp>
        <p:nvSpPr>
          <p:cNvPr id="31" name="Text Placeholder 29"/>
          <p:cNvSpPr>
            <a:spLocks noGrp="1"/>
          </p:cNvSpPr>
          <p:nvPr>
            <p:ph type="body" sz="quarter" idx="14" hasCustomPrompt="1"/>
          </p:nvPr>
        </p:nvSpPr>
        <p:spPr>
          <a:xfrm>
            <a:off x="4380521" y="2001699"/>
            <a:ext cx="3225800" cy="581025"/>
          </a:xfrm>
        </p:spPr>
        <p:txBody>
          <a:bodyPr>
            <a:noAutofit/>
          </a:bodyPr>
          <a:lstStyle>
            <a:lvl1pPr marL="0" indent="0" algn="ctr">
              <a:buNone/>
              <a:defRPr sz="2000">
                <a:latin typeface="Lato" panose="020F0502020204030203" pitchFamily="34" charset="0"/>
                <a:ea typeface="Lato" panose="020F0502020204030203" pitchFamily="34" charset="0"/>
                <a:cs typeface="Lato" panose="020F0502020204030203" pitchFamily="34" charset="0"/>
              </a:defRPr>
            </a:lvl1pPr>
          </a:lstStyle>
          <a:p>
            <a:pPr lvl="0"/>
            <a:r>
              <a:rPr lang="en-US" dirty="0"/>
              <a:t>Click to edit Master text</a:t>
            </a:r>
          </a:p>
        </p:txBody>
      </p:sp>
      <p:sp>
        <p:nvSpPr>
          <p:cNvPr id="32" name="Text Placeholder 29"/>
          <p:cNvSpPr>
            <a:spLocks noGrp="1"/>
          </p:cNvSpPr>
          <p:nvPr>
            <p:ph type="body" sz="quarter" idx="15" hasCustomPrompt="1"/>
          </p:nvPr>
        </p:nvSpPr>
        <p:spPr>
          <a:xfrm>
            <a:off x="8131731" y="2005621"/>
            <a:ext cx="3225800" cy="581025"/>
          </a:xfrm>
        </p:spPr>
        <p:txBody>
          <a:bodyPr>
            <a:noAutofit/>
          </a:bodyPr>
          <a:lstStyle>
            <a:lvl1pPr marL="0" indent="0" algn="ctr">
              <a:buNone/>
              <a:defRPr sz="2000">
                <a:latin typeface="Lato" panose="020F0502020204030203" pitchFamily="34" charset="0"/>
                <a:ea typeface="Lato" panose="020F0502020204030203" pitchFamily="34" charset="0"/>
                <a:cs typeface="Lato" panose="020F0502020204030203" pitchFamily="34" charset="0"/>
              </a:defRPr>
            </a:lvl1pPr>
          </a:lstStyle>
          <a:p>
            <a:pPr lvl="0"/>
            <a:r>
              <a:rPr lang="en-US" dirty="0"/>
              <a:t>Click to edit Master text</a:t>
            </a:r>
          </a:p>
        </p:txBody>
      </p:sp>
    </p:spTree>
    <p:extLst>
      <p:ext uri="{BB962C8B-B14F-4D97-AF65-F5344CB8AC3E}">
        <p14:creationId xmlns:p14="http://schemas.microsoft.com/office/powerpoint/2010/main" val="41762024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9/13/23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1381399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6"/>
          <p:cNvSpPr/>
          <p:nvPr/>
        </p:nvSpPr>
        <p:spPr>
          <a:xfrm>
            <a:off x="-20421" y="0"/>
            <a:ext cx="3363696"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6"/>
          <p:cNvSpPr/>
          <p:nvPr/>
        </p:nvSpPr>
        <p:spPr>
          <a:xfrm>
            <a:off x="1676400" y="2438400"/>
            <a:ext cx="9686023" cy="2124075"/>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6"/>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23533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051984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54663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Text slide">
    <p:spTree>
      <p:nvGrpSpPr>
        <p:cNvPr id="1" name=""/>
        <p:cNvGrpSpPr/>
        <p:nvPr/>
      </p:nvGrpSpPr>
      <p:grpSpPr>
        <a:xfrm>
          <a:off x="0" y="0"/>
          <a:ext cx="0" cy="0"/>
          <a:chOff x="0" y="0"/>
          <a:chExt cx="0" cy="0"/>
        </a:xfrm>
      </p:grpSpPr>
      <p:pic>
        <p:nvPicPr>
          <p:cNvPr id="5" name="Picture 6" descr="RespectAbility logo"/>
          <p:cNvPicPr>
            <a:picLocks noChangeAspect="1"/>
          </p:cNvPicPr>
          <p:nvPr userDrawn="1"/>
        </p:nvPicPr>
        <p:blipFill>
          <a:blip r:embed="rId2" cstate="print"/>
          <a:stretch>
            <a:fillRect/>
          </a:stretch>
        </p:blipFill>
        <p:spPr>
          <a:xfrm>
            <a:off x="11247268" y="306686"/>
            <a:ext cx="662152" cy="291440"/>
          </a:xfrm>
          <a:prstGeom prst="rect">
            <a:avLst/>
          </a:prstGeom>
        </p:spPr>
      </p:pic>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13" name="Text Placeholder 12"/>
          <p:cNvSpPr>
            <a:spLocks noGrp="1"/>
          </p:cNvSpPr>
          <p:nvPr>
            <p:ph type="body" sz="quarter" idx="13"/>
          </p:nvPr>
        </p:nvSpPr>
        <p:spPr>
          <a:xfrm>
            <a:off x="1018381" y="1742359"/>
            <a:ext cx="10155237" cy="4229100"/>
          </a:xfrm>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vl2pPr>
              <a:defRPr b="0" i="0">
                <a:latin typeface="Tahoma" panose="020B0604030504040204" pitchFamily="34" charset="0"/>
                <a:ea typeface="Tahoma" panose="020B0604030504040204" pitchFamily="34" charset="0"/>
                <a:cs typeface="Tahoma" panose="020B0604030504040204" pitchFamily="34" charset="0"/>
              </a:defRPr>
            </a:lvl2pPr>
            <a:lvl3pPr>
              <a:defRPr b="0" i="0">
                <a:latin typeface="Tahoma" panose="020B0604030504040204" pitchFamily="34" charset="0"/>
                <a:ea typeface="Tahoma" panose="020B0604030504040204" pitchFamily="34" charset="0"/>
                <a:cs typeface="Tahoma" panose="020B0604030504040204" pitchFamily="34" charset="0"/>
              </a:defRPr>
            </a:lvl3pPr>
            <a:lvl4pPr>
              <a:defRPr b="0" i="0">
                <a:latin typeface="Tahoma" panose="020B0604030504040204" pitchFamily="34" charset="0"/>
                <a:ea typeface="Tahoma" panose="020B0604030504040204" pitchFamily="34" charset="0"/>
                <a:cs typeface="Tahoma" panose="020B0604030504040204" pitchFamily="34" charset="0"/>
              </a:defRPr>
            </a:lvl4pPr>
            <a:lvl5pPr>
              <a:defRPr b="0" i="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General Text slide">
    <p:spTree>
      <p:nvGrpSpPr>
        <p:cNvPr id="1" name=""/>
        <p:cNvGrpSpPr/>
        <p:nvPr/>
      </p:nvGrpSpPr>
      <p:grpSpPr>
        <a:xfrm>
          <a:off x="0" y="0"/>
          <a:ext cx="0" cy="0"/>
          <a:chOff x="0" y="0"/>
          <a:chExt cx="0" cy="0"/>
        </a:xfrm>
      </p:grpSpPr>
      <p:sp>
        <p:nvSpPr>
          <p:cNvPr id="2" name="Rectangles 1"/>
          <p:cNvSpPr/>
          <p:nvPr userDrawn="1"/>
        </p:nvSpPr>
        <p:spPr>
          <a:xfrm>
            <a:off x="635" y="1770380"/>
            <a:ext cx="12191365" cy="27501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spectAbility logo"/>
          <p:cNvPicPr>
            <a:picLocks noChangeAspect="1"/>
          </p:cNvPicPr>
          <p:nvPr userDrawn="1"/>
        </p:nvPicPr>
        <p:blipFill>
          <a:blip r:embed="rId2" cstate="print"/>
          <a:stretch>
            <a:fillRect/>
          </a:stretch>
        </p:blipFill>
        <p:spPr>
          <a:xfrm>
            <a:off x="5595620" y="278130"/>
            <a:ext cx="1001395" cy="440690"/>
          </a:xfrm>
          <a:prstGeom prst="rect">
            <a:avLst/>
          </a:prstGeom>
        </p:spPr>
      </p:pic>
      <p:cxnSp>
        <p:nvCxnSpPr>
          <p:cNvPr id="7" name="Straight Arrow Connector 6"/>
          <p:cNvCxnSpPr/>
          <p:nvPr userDrawn="1"/>
        </p:nvCxnSpPr>
        <p:spPr>
          <a:xfrm flipH="1" flipV="1">
            <a:off x="724535" y="-60325"/>
            <a:ext cx="8255" cy="6979920"/>
          </a:xfrm>
          <a:prstGeom prst="straightConnector1">
            <a:avLst/>
          </a:prstGeom>
          <a:ln w="28575">
            <a:solidFill>
              <a:srgbClr val="F2A63C"/>
            </a:solidFill>
          </a:ln>
        </p:spPr>
        <p:style>
          <a:lnRef idx="2">
            <a:schemeClr val="accent4"/>
          </a:lnRef>
          <a:fillRef idx="0">
            <a:schemeClr val="accent4"/>
          </a:fillRef>
          <a:effectRef idx="1">
            <a:schemeClr val="accent4"/>
          </a:effectRef>
          <a:fontRef idx="minor">
            <a:schemeClr val="tx1"/>
          </a:fontRef>
        </p:style>
      </p:cxnSp>
      <p:sp>
        <p:nvSpPr>
          <p:cNvPr id="8" name="Title 7"/>
          <p:cNvSpPr>
            <a:spLocks noGrp="1"/>
          </p:cNvSpPr>
          <p:nvPr>
            <p:ph type="title"/>
          </p:nvPr>
        </p:nvSpPr>
        <p:spPr>
          <a:xfrm>
            <a:off x="1983105" y="2482215"/>
            <a:ext cx="8225790" cy="1325880"/>
          </a:xfrm>
        </p:spPr>
        <p:txBody>
          <a:bodyPr>
            <a:normAutofit/>
          </a:bodyPr>
          <a:lstStyle>
            <a:lvl1pPr algn="ctr">
              <a:defRPr sz="3000"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cxnSp>
        <p:nvCxnSpPr>
          <p:cNvPr id="4" name="Straight Arrow Connector 3"/>
          <p:cNvCxnSpPr/>
          <p:nvPr userDrawn="1"/>
        </p:nvCxnSpPr>
        <p:spPr>
          <a:xfrm flipV="1">
            <a:off x="11463020" y="-60960"/>
            <a:ext cx="8255" cy="6979920"/>
          </a:xfrm>
          <a:prstGeom prst="straightConnector1">
            <a:avLst/>
          </a:prstGeom>
          <a:ln w="28575">
            <a:solidFill>
              <a:srgbClr val="F2A63C"/>
            </a:solidFill>
          </a:ln>
        </p:spPr>
        <p:style>
          <a:lnRef idx="2">
            <a:schemeClr val="accent4"/>
          </a:lnRef>
          <a:fillRef idx="0">
            <a:schemeClr val="accent4"/>
          </a:fillRef>
          <a:effectRef idx="1">
            <a:schemeClr val="accent4"/>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hoto and Text without visible titl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1018381" y="2535508"/>
            <a:ext cx="10155237" cy="4229100"/>
          </a:xfrm>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vl2pPr>
              <a:defRPr b="0" i="0">
                <a:latin typeface="Tahoma" panose="020B0604030504040204" pitchFamily="34" charset="0"/>
                <a:ea typeface="Tahoma" panose="020B0604030504040204" pitchFamily="34" charset="0"/>
                <a:cs typeface="Tahoma" panose="020B0604030504040204" pitchFamily="34" charset="0"/>
              </a:defRPr>
            </a:lvl2pPr>
            <a:lvl3pPr>
              <a:defRPr b="0" i="0">
                <a:latin typeface="Tahoma" panose="020B0604030504040204" pitchFamily="34" charset="0"/>
                <a:ea typeface="Tahoma" panose="020B0604030504040204" pitchFamily="34" charset="0"/>
                <a:cs typeface="Tahoma" panose="020B0604030504040204" pitchFamily="34" charset="0"/>
              </a:defRPr>
            </a:lvl3pPr>
            <a:lvl4pPr>
              <a:defRPr b="0" i="0">
                <a:latin typeface="Tahoma" panose="020B0604030504040204" pitchFamily="34" charset="0"/>
                <a:ea typeface="Tahoma" panose="020B0604030504040204" pitchFamily="34" charset="0"/>
                <a:cs typeface="Tahoma" panose="020B0604030504040204" pitchFamily="34" charset="0"/>
              </a:defRPr>
            </a:lvl4pPr>
            <a:lvl5pPr>
              <a:defRPr b="0" i="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2628"/>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Logo&#10;&#10;Description automatically generated"/>
          <p:cNvPicPr>
            <a:picLocks noChangeAspect="1"/>
          </p:cNvPicPr>
          <p:nvPr userDrawn="1"/>
        </p:nvPicPr>
        <p:blipFill>
          <a:blip r:embed="rId2" cstate="print"/>
          <a:stretch>
            <a:fillRect/>
          </a:stretch>
        </p:blipFill>
        <p:spPr>
          <a:xfrm>
            <a:off x="11245485" y="6359016"/>
            <a:ext cx="662152" cy="291440"/>
          </a:xfrm>
          <a:prstGeom prst="rect">
            <a:avLst/>
          </a:prstGeom>
        </p:spPr>
      </p:pic>
      <p:sp>
        <p:nvSpPr>
          <p:cNvPr id="3" name="Picture Placeholder 2"/>
          <p:cNvSpPr>
            <a:spLocks noGrp="1"/>
          </p:cNvSpPr>
          <p:nvPr>
            <p:ph type="pic" sz="quarter" idx="14"/>
          </p:nvPr>
        </p:nvSpPr>
        <p:spPr>
          <a:xfrm>
            <a:off x="0" y="84138"/>
            <a:ext cx="12192000" cy="2237432"/>
          </a:xfr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text boxes">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838201" y="1910302"/>
            <a:ext cx="4791634" cy="4229100"/>
          </a:xfrm>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vl2pPr>
              <a:defRPr b="0" i="0">
                <a:latin typeface="Tahoma" panose="020B0604030504040204" pitchFamily="34" charset="0"/>
                <a:ea typeface="Tahoma" panose="020B0604030504040204" pitchFamily="34" charset="0"/>
                <a:cs typeface="Tahoma" panose="020B0604030504040204" pitchFamily="34" charset="0"/>
              </a:defRPr>
            </a:lvl2pPr>
            <a:lvl3pPr>
              <a:defRPr b="0" i="0">
                <a:latin typeface="Tahoma" panose="020B0604030504040204" pitchFamily="34" charset="0"/>
                <a:ea typeface="Tahoma" panose="020B0604030504040204" pitchFamily="34" charset="0"/>
                <a:cs typeface="Tahoma" panose="020B0604030504040204" pitchFamily="34" charset="0"/>
              </a:defRPr>
            </a:lvl3pPr>
            <a:lvl4pPr>
              <a:defRPr b="0" i="0">
                <a:latin typeface="Tahoma" panose="020B0604030504040204" pitchFamily="34" charset="0"/>
                <a:ea typeface="Tahoma" panose="020B0604030504040204" pitchFamily="34" charset="0"/>
                <a:cs typeface="Tahoma" panose="020B0604030504040204" pitchFamily="34" charset="0"/>
              </a:defRPr>
            </a:lvl4pPr>
            <a:lvl5pPr>
              <a:defRPr b="0" i="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2628"/>
            <a:ext cx="12197255" cy="8097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Logo&#10;&#10;Description automatically generated"/>
          <p:cNvPicPr>
            <a:picLocks noChangeAspect="1"/>
          </p:cNvPicPr>
          <p:nvPr userDrawn="1"/>
        </p:nvPicPr>
        <p:blipFill>
          <a:blip r:embed="rId2" cstate="print"/>
          <a:stretch>
            <a:fillRect/>
          </a:stretch>
        </p:blipFill>
        <p:spPr>
          <a:xfrm>
            <a:off x="11245485" y="6359016"/>
            <a:ext cx="662152" cy="291440"/>
          </a:xfrm>
          <a:prstGeom prst="rect">
            <a:avLst/>
          </a:prstGeom>
        </p:spPr>
      </p:pic>
      <p:sp>
        <p:nvSpPr>
          <p:cNvPr id="2" name="Title 1"/>
          <p:cNvSpPr>
            <a:spLocks noGrp="1"/>
          </p:cNvSpPr>
          <p:nvPr>
            <p:ph type="title"/>
          </p:nvPr>
        </p:nvSpPr>
        <p:spPr/>
        <p:txBody>
          <a:bodyPr>
            <a:normAutofit/>
          </a:bodyPr>
          <a:lstStyle>
            <a:lvl1pPr>
              <a:defRPr sz="3000" b="0" i="0">
                <a:latin typeface="Tahoma" panose="020B0604030504040204" pitchFamily="34" charset="0"/>
              </a:defRPr>
            </a:lvl1pPr>
          </a:lstStyle>
          <a:p>
            <a:r>
              <a:rPr lang="en-US" dirty="0"/>
              <a:t>Click to edit Master title style</a:t>
            </a:r>
          </a:p>
        </p:txBody>
      </p:sp>
      <p:sp>
        <p:nvSpPr>
          <p:cNvPr id="7" name="Text Placeholder 12"/>
          <p:cNvSpPr>
            <a:spLocks noGrp="1"/>
          </p:cNvSpPr>
          <p:nvPr>
            <p:ph type="body" sz="quarter" idx="14"/>
          </p:nvPr>
        </p:nvSpPr>
        <p:spPr>
          <a:xfrm>
            <a:off x="6562165" y="1910302"/>
            <a:ext cx="4791634" cy="4229100"/>
          </a:xfrm>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vl2pPr>
              <a:defRPr b="0" i="0">
                <a:latin typeface="Tahoma" panose="020B0604030504040204" pitchFamily="34" charset="0"/>
                <a:ea typeface="Tahoma" panose="020B0604030504040204" pitchFamily="34" charset="0"/>
                <a:cs typeface="Tahoma" panose="020B0604030504040204" pitchFamily="34" charset="0"/>
              </a:defRPr>
            </a:lvl2pPr>
            <a:lvl3pPr>
              <a:defRPr b="0" i="0">
                <a:latin typeface="Tahoma" panose="020B0604030504040204" pitchFamily="34" charset="0"/>
                <a:ea typeface="Tahoma" panose="020B0604030504040204" pitchFamily="34" charset="0"/>
                <a:cs typeface="Tahoma" panose="020B0604030504040204" pitchFamily="34" charset="0"/>
              </a:defRPr>
            </a:lvl3pPr>
            <a:lvl4pPr>
              <a:defRPr b="0" i="0">
                <a:latin typeface="Tahoma" panose="020B0604030504040204" pitchFamily="34" charset="0"/>
                <a:ea typeface="Tahoma" panose="020B0604030504040204" pitchFamily="34" charset="0"/>
                <a:cs typeface="Tahoma" panose="020B0604030504040204" pitchFamily="34" charset="0"/>
              </a:defRPr>
            </a:lvl4pPr>
            <a:lvl5pPr>
              <a:defRPr b="0" i="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photo option 1">
    <p:spTree>
      <p:nvGrpSpPr>
        <p:cNvPr id="1" name=""/>
        <p:cNvGrpSpPr/>
        <p:nvPr/>
      </p:nvGrpSpPr>
      <p:grpSpPr>
        <a:xfrm>
          <a:off x="0" y="0"/>
          <a:ext cx="0" cy="0"/>
          <a:chOff x="0" y="0"/>
          <a:chExt cx="0" cy="0"/>
        </a:xfrm>
      </p:grpSpPr>
      <p:sp>
        <p:nvSpPr>
          <p:cNvPr id="12" name="Title 11"/>
          <p:cNvSpPr>
            <a:spLocks noGrp="1"/>
          </p:cNvSpPr>
          <p:nvPr>
            <p:ph type="title"/>
          </p:nvPr>
        </p:nvSpPr>
        <p:spPr>
          <a:xfrm>
            <a:off x="512064" y="1051560"/>
            <a:ext cx="6400800" cy="1371600"/>
          </a:xfrm>
        </p:spPr>
        <p:txBody>
          <a:bodyPr>
            <a:normAutofit/>
          </a:bodyPr>
          <a:lstStyle>
            <a:lvl1pPr>
              <a:defRPr sz="3000" b="0" i="0">
                <a:latin typeface="Tahoma" panose="020B0604030504040204" pitchFamily="34" charset="0"/>
              </a:defRPr>
            </a:lvl1pPr>
          </a:lstStyle>
          <a:p>
            <a:r>
              <a:rPr lang="en-US" dirty="0"/>
              <a:t>Click to edit Master title style</a:t>
            </a:r>
          </a:p>
        </p:txBody>
      </p:sp>
      <p:sp>
        <p:nvSpPr>
          <p:cNvPr id="14" name="Text Placeholder 13"/>
          <p:cNvSpPr>
            <a:spLocks noGrp="1"/>
          </p:cNvSpPr>
          <p:nvPr>
            <p:ph type="body" sz="quarter" idx="10"/>
          </p:nvPr>
        </p:nvSpPr>
        <p:spPr>
          <a:xfrm>
            <a:off x="512763" y="2581275"/>
            <a:ext cx="6400800" cy="3532188"/>
          </a:xfrm>
        </p:spPr>
        <p:txBody>
          <a:bodyPr>
            <a:normAutofit/>
          </a:bodyPr>
          <a:lstStyle>
            <a:lvl1pPr marL="0" indent="0">
              <a:buNone/>
              <a:defRPr sz="2400" b="0" i="0">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text styles</a:t>
            </a:r>
          </a:p>
        </p:txBody>
      </p:sp>
      <p:sp>
        <p:nvSpPr>
          <p:cNvPr id="6" name="Rectangle 5"/>
          <p:cNvSpPr/>
          <p:nvPr userDrawn="1"/>
        </p:nvSpPr>
        <p:spPr>
          <a:xfrm>
            <a:off x="11277600" y="-2822"/>
            <a:ext cx="914400" cy="6852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7691438" y="393700"/>
            <a:ext cx="4042412" cy="6074832"/>
          </a:xfrm>
        </p:spPr>
        <p:txBody>
          <a:bodyPr/>
          <a:lstStyle/>
          <a:p>
            <a:endParaRPr lang="en-US"/>
          </a:p>
        </p:txBody>
      </p:sp>
      <p:pic>
        <p:nvPicPr>
          <p:cNvPr id="10" name="Picture 6" descr="Logo&#10;&#10;Description automatically generated"/>
          <p:cNvPicPr>
            <a:picLocks noChangeAspect="1"/>
          </p:cNvPicPr>
          <p:nvPr userDrawn="1"/>
        </p:nvPicPr>
        <p:blipFill>
          <a:blip r:embed="rId2" cstate="print"/>
          <a:stretch>
            <a:fillRect/>
          </a:stretch>
        </p:blipFill>
        <p:spPr>
          <a:xfrm>
            <a:off x="204952" y="6375949"/>
            <a:ext cx="662152" cy="2914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82092698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tsa.ed.gov/#/reports"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washington.edu/doit/equal-access-making-stem-departments-more-accessible-and-inclusive-faculty-disabilities"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eventbrite.com/e/respectability-10-year-anniversary-celebration-event-tickets-652848004957?aff=oddtdtcreator"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www.respectability.org/Ten/" TargetMode="Externa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eventbrite.com/e/respectability-10-year-anniversary-celebration-event-tickets-652848004957?aff=oddtdtcreator"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mailto:MatanK@respectability.org" TargetMode="External"/><Relationship Id="rId4" Type="http://schemas.openxmlformats.org/officeDocument/2006/relationships/hyperlink" Target="https://www.respectability.org/events/webinar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Challenges and Opportunities for Educators with Disabilities</a:t>
            </a:r>
          </a:p>
        </p:txBody>
      </p:sp>
      <p:sp>
        <p:nvSpPr>
          <p:cNvPr id="12" name="Subtitle 11"/>
          <p:cNvSpPr>
            <a:spLocks noGrp="1"/>
          </p:cNvSpPr>
          <p:nvPr>
            <p:ph type="subTitle"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September 13, 2023</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13" name="Picture 13" descr="RespectAbility Staff and Fellows smiling on a Zoom meeting"/>
          <p:cNvPicPr>
            <a:picLocks noChangeAspect="1"/>
          </p:cNvPicPr>
          <p:nvPr/>
        </p:nvPicPr>
        <p:blipFill>
          <a:blip r:embed="rId3">
            <a:extLst>
              <a:ext uri="{28A0092B-C50C-407E-A947-70E740481C1C}">
                <a14:useLocalDpi xmlns:a14="http://schemas.microsoft.com/office/drawing/2010/main" val="0"/>
              </a:ext>
            </a:extLst>
          </a:blip>
          <a:srcRect/>
          <a:stretch/>
        </p:blipFill>
        <p:spPr>
          <a:xfrm>
            <a:off x="2256197" y="2917179"/>
            <a:ext cx="7674350" cy="37153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4C83-C316-66BF-474A-1AE3D7CAAA15}"/>
              </a:ext>
            </a:extLst>
          </p:cNvPr>
          <p:cNvSpPr>
            <a:spLocks noGrp="1"/>
          </p:cNvSpPr>
          <p:nvPr>
            <p:ph type="title"/>
          </p:nvPr>
        </p:nvSpPr>
        <p:spPr/>
        <p:txBody>
          <a:bodyPr/>
          <a:lstStyle/>
          <a:p>
            <a:r>
              <a:rPr lang="en-US" b="1" dirty="0">
                <a:ea typeface="Tahoma" panose="020B0604030504040204" pitchFamily="34" charset="0"/>
                <a:cs typeface="Tahoma" panose="020B0604030504040204" pitchFamily="34" charset="0"/>
              </a:rPr>
              <a:t>Setting People Up </a:t>
            </a:r>
            <a:br>
              <a:rPr lang="en-US" b="1" dirty="0">
                <a:ea typeface="Tahoma" panose="020B0604030504040204" pitchFamily="34" charset="0"/>
                <a:cs typeface="Tahoma" panose="020B0604030504040204" pitchFamily="34" charset="0"/>
              </a:rPr>
            </a:br>
            <a:r>
              <a:rPr lang="en-US" b="1" dirty="0">
                <a:ea typeface="Tahoma" panose="020B0604030504040204" pitchFamily="34" charset="0"/>
                <a:cs typeface="Tahoma" panose="020B0604030504040204" pitchFamily="34" charset="0"/>
              </a:rPr>
              <a:t>To Succeed</a:t>
            </a:r>
            <a:endParaRPr lang="en-US" dirty="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648D9440-67C1-BB7A-C7EF-02B5D79166C1}"/>
              </a:ext>
            </a:extLst>
          </p:cNvPr>
          <p:cNvSpPr>
            <a:spLocks noGrp="1"/>
          </p:cNvSpPr>
          <p:nvPr>
            <p:ph type="body" sz="quarter" idx="13"/>
          </p:nvPr>
        </p:nvSpPr>
        <p:spPr>
          <a:xfrm>
            <a:off x="616786" y="1204783"/>
            <a:ext cx="7617619" cy="4818098"/>
          </a:xfrm>
        </p:spPr>
        <p:txBody>
          <a:bodyPr vert="horz" lIns="91440" tIns="45720" rIns="91440" bIns="45720" rtlCol="0" anchor="t">
            <a:noAutofit/>
          </a:bodyPr>
          <a:lstStyle/>
          <a:p>
            <a:pPr eaLnBrk="0" fontAlgn="base" hangingPunct="0">
              <a:lnSpc>
                <a:spcPct val="100000"/>
              </a:lnSpc>
              <a:spcBef>
                <a:spcPts val="24"/>
              </a:spcBef>
              <a:spcAft>
                <a:spcPts val="600"/>
              </a:spcAft>
            </a:pPr>
            <a:r>
              <a:rPr lang="en-US" sz="2400" dirty="0">
                <a:latin typeface="Tahoma"/>
                <a:ea typeface="Tahoma"/>
                <a:cs typeface="Tahoma"/>
              </a:rPr>
              <a:t>A reasonable </a:t>
            </a:r>
            <a:r>
              <a:rPr lang="en-US" sz="2400" b="1" dirty="0">
                <a:latin typeface="Tahoma"/>
                <a:ea typeface="Tahoma"/>
                <a:cs typeface="Tahoma"/>
              </a:rPr>
              <a:t>accommodation</a:t>
            </a:r>
            <a:r>
              <a:rPr lang="en-US" sz="2400" b="0" i="0" dirty="0">
                <a:effectLst/>
                <a:latin typeface="Tahoma"/>
                <a:ea typeface="Tahoma"/>
                <a:cs typeface="Tahoma"/>
              </a:rPr>
              <a:t> is about enabling</a:t>
            </a:r>
            <a:r>
              <a:rPr lang="en-US" sz="2400" dirty="0">
                <a:latin typeface="Tahoma"/>
                <a:ea typeface="Tahoma"/>
                <a:cs typeface="Tahoma"/>
              </a:rPr>
              <a:t> a person </a:t>
            </a:r>
            <a:r>
              <a:rPr lang="en-US" sz="2400" b="0" i="0" dirty="0">
                <a:effectLst/>
                <a:latin typeface="Tahoma"/>
                <a:ea typeface="Tahoma"/>
                <a:cs typeface="Tahoma"/>
              </a:rPr>
              <a:t>with a disability to perform the essential (not ancillary) functions of a job and enjoy the privileges and benefits of employment.</a:t>
            </a:r>
          </a:p>
          <a:p>
            <a:pPr eaLnBrk="0" fontAlgn="base" hangingPunct="0">
              <a:lnSpc>
                <a:spcPct val="100000"/>
              </a:lnSpc>
              <a:spcBef>
                <a:spcPts val="24"/>
              </a:spcBef>
              <a:spcAft>
                <a:spcPts val="600"/>
              </a:spcAft>
            </a:pPr>
            <a:r>
              <a:rPr lang="en-US" sz="2400" b="1" i="0" dirty="0">
                <a:effectLst/>
                <a:latin typeface="Tahoma"/>
                <a:ea typeface="Tahoma"/>
                <a:cs typeface="Tahoma"/>
              </a:rPr>
              <a:t>Universal design </a:t>
            </a:r>
            <a:r>
              <a:rPr lang="en-US" sz="2400" b="0" i="0" dirty="0">
                <a:effectLst/>
                <a:latin typeface="Tahoma"/>
                <a:ea typeface="Tahoma"/>
                <a:cs typeface="Tahoma"/>
              </a:rPr>
              <a:t>can be used as a framework employers can use to proactively designing employment opportunities that are more inclusive of people with disabilities—“born accessible”—and thereby reduce the need for accommodations for employees with disabilities.</a:t>
            </a:r>
            <a:endParaRPr lang="en-US" sz="2400" dirty="0">
              <a:latin typeface="Tahoma"/>
              <a:ea typeface="Tahoma"/>
              <a:cs typeface="Tahoma"/>
            </a:endParaRPr>
          </a:p>
          <a:p>
            <a:pPr eaLnBrk="0" fontAlgn="base" hangingPunct="0">
              <a:lnSpc>
                <a:spcPct val="100000"/>
              </a:lnSpc>
              <a:spcBef>
                <a:spcPts val="24"/>
              </a:spcBef>
              <a:spcAft>
                <a:spcPts val="600"/>
              </a:spcAft>
            </a:pPr>
            <a:r>
              <a:rPr lang="en-US" sz="2400" dirty="0">
                <a:latin typeface="Tahoma"/>
                <a:ea typeface="Tahoma"/>
                <a:cs typeface="Tahoma"/>
              </a:rPr>
              <a:t>Thought question: If our program has already been designed with natural access for blind and sighted people, for example, is a person’s blindness anymore disabling than any other feature might be?</a:t>
            </a:r>
            <a:endParaRPr lang="en-US" sz="2400" b="0" i="0" dirty="0">
              <a:effectLst/>
              <a:latin typeface="Tahoma"/>
              <a:ea typeface="Tahoma"/>
              <a:cs typeface="Tahoma"/>
            </a:endParaRPr>
          </a:p>
          <a:p>
            <a:pPr eaLnBrk="0" fontAlgn="base" hangingPunct="0">
              <a:lnSpc>
                <a:spcPct val="100000"/>
              </a:lnSpc>
              <a:spcBef>
                <a:spcPts val="24"/>
              </a:spcBef>
              <a:spcAft>
                <a:spcPts val="600"/>
              </a:spcAft>
            </a:pPr>
            <a:endParaRPr lang="en-US" sz="2400" b="0" i="0" dirty="0">
              <a:effectLst/>
              <a:latin typeface="Tahoma"/>
              <a:ea typeface="Tahoma"/>
              <a:cs typeface="Tahoma"/>
            </a:endParaRPr>
          </a:p>
          <a:p>
            <a:pPr eaLnBrk="0" fontAlgn="base" hangingPunct="0">
              <a:lnSpc>
                <a:spcPct val="100000"/>
              </a:lnSpc>
              <a:spcBef>
                <a:spcPts val="24"/>
              </a:spcBef>
              <a:spcAft>
                <a:spcPts val="600"/>
              </a:spcAft>
            </a:pPr>
            <a:endParaRPr lang="en-US" sz="2400" b="0" i="0" dirty="0">
              <a:effectLst/>
              <a:latin typeface="Tahoma"/>
              <a:ea typeface="Tahoma"/>
              <a:cs typeface="Tahoma"/>
            </a:endParaRPr>
          </a:p>
          <a:p>
            <a:endParaRPr lang="en-US" sz="2400" dirty="0"/>
          </a:p>
        </p:txBody>
      </p:sp>
      <p:pic>
        <p:nvPicPr>
          <p:cNvPr id="4" name="Picture 3" descr="Baksha Ali, former RespectAbility Apprentice and member of RespectAbility's Disability Training &amp; Speakers Bureau, a woman with black hair, in a black suit, holding a cane.">
            <a:extLst>
              <a:ext uri="{FF2B5EF4-FFF2-40B4-BE49-F238E27FC236}">
                <a16:creationId xmlns:a16="http://schemas.microsoft.com/office/drawing/2014/main" id="{330287C9-C7E4-8ED2-0A5B-D9F4A2808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592" y="1204783"/>
            <a:ext cx="2965622" cy="4448433"/>
          </a:xfrm>
          <a:prstGeom prst="rect">
            <a:avLst/>
          </a:prstGeom>
        </p:spPr>
      </p:pic>
    </p:spTree>
    <p:extLst>
      <p:ext uri="{BB962C8B-B14F-4D97-AF65-F5344CB8AC3E}">
        <p14:creationId xmlns:p14="http://schemas.microsoft.com/office/powerpoint/2010/main" val="221765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BCAA22-BF8A-4659-A66D-1A711ADCFC9A}"/>
              </a:ext>
            </a:extLst>
          </p:cNvPr>
          <p:cNvSpPr>
            <a:spLocks noGrp="1"/>
          </p:cNvSpPr>
          <p:nvPr>
            <p:ph type="title"/>
          </p:nvPr>
        </p:nvSpPr>
        <p:spPr/>
        <p:txBody>
          <a:bodyPr>
            <a:noAutofit/>
          </a:bodyPr>
          <a:lstStyle/>
          <a:p>
            <a:pPr marL="0" marR="0" lvl="0" indent="0" defTabSz="457200" rtl="0" eaLnBrk="1" fontAlgn="auto" latinLnBrk="0" hangingPunct="1">
              <a:lnSpc>
                <a:spcPct val="100000"/>
              </a:lnSpc>
              <a:spcBef>
                <a:spcPts val="0"/>
              </a:spcBef>
              <a:spcAft>
                <a:spcPts val="0"/>
              </a:spcAft>
              <a:tabLst/>
              <a:defRPr/>
            </a:pPr>
            <a:r>
              <a:rPr kumimoji="0" lang="en-US" b="1" i="0" strike="noStrike" kern="1200" cap="none" spc="0" normalizeH="0" baseline="0" noProof="0" dirty="0">
                <a:ln>
                  <a:noFill/>
                </a:ln>
                <a:solidFill>
                  <a:schemeClr val="tx1"/>
                </a:solidFill>
                <a:effectLst/>
                <a:uLnTx/>
                <a:uFillTx/>
                <a:sym typeface="Libre Baskerville"/>
              </a:rPr>
              <a:t>Some of the Essential Roles of Educators</a:t>
            </a:r>
            <a:endParaRPr lang="en-US" b="1" dirty="0"/>
          </a:p>
        </p:txBody>
      </p:sp>
      <p:sp>
        <p:nvSpPr>
          <p:cNvPr id="2" name="Text Placeholder 1">
            <a:extLst>
              <a:ext uri="{FF2B5EF4-FFF2-40B4-BE49-F238E27FC236}">
                <a16:creationId xmlns:a16="http://schemas.microsoft.com/office/drawing/2014/main" id="{E4F94368-5D63-457C-8655-F8574FB6EA14}"/>
              </a:ext>
            </a:extLst>
          </p:cNvPr>
          <p:cNvSpPr>
            <a:spLocks noGrp="1"/>
          </p:cNvSpPr>
          <p:nvPr>
            <p:ph type="body" sz="quarter" idx="13"/>
          </p:nvPr>
        </p:nvSpPr>
        <p:spPr>
          <a:xfrm>
            <a:off x="126263" y="1204089"/>
            <a:ext cx="6598389" cy="4449821"/>
          </a:xfrm>
        </p:spPr>
        <p:txBody>
          <a:bodyPr vert="horz" lIns="91440" tIns="45720" rIns="91440" bIns="45720" rtlCol="0" anchor="t">
            <a:noAutofit/>
          </a:bodyPr>
          <a:lstStyle/>
          <a:p>
            <a:pPr marL="114300" indent="0">
              <a:lnSpc>
                <a:spcPct val="120000"/>
              </a:lnSpc>
              <a:buNone/>
            </a:pPr>
            <a:r>
              <a:rPr lang="en-US" sz="2400" dirty="0">
                <a:latin typeface="Tahoma"/>
                <a:ea typeface="Tahoma"/>
                <a:cs typeface="Tahoma"/>
              </a:rPr>
              <a:t>The essential roles of educators include:</a:t>
            </a:r>
          </a:p>
          <a:p>
            <a:pPr marL="457200" indent="-342900"/>
            <a:r>
              <a:rPr lang="en-US" sz="2400" dirty="0">
                <a:latin typeface="Tahoma"/>
                <a:ea typeface="Tahoma"/>
                <a:cs typeface="Tahoma"/>
              </a:rPr>
              <a:t>Developing and delivering flexible lesson plans and curricula to different learners</a:t>
            </a:r>
          </a:p>
          <a:p>
            <a:pPr marL="457200" indent="-342900"/>
            <a:r>
              <a:rPr lang="en-US" sz="2400" dirty="0">
                <a:latin typeface="Tahoma" panose="020B0604030504040204" pitchFamily="34" charset="0"/>
                <a:ea typeface="Tahoma" panose="020B0604030504040204" pitchFamily="34" charset="0"/>
                <a:cs typeface="Tahoma" panose="020B0604030504040204" pitchFamily="34" charset="0"/>
              </a:rPr>
              <a:t>Managing the classroom and fostering student connection.</a:t>
            </a:r>
          </a:p>
          <a:p>
            <a:pPr marL="457200" indent="-342900"/>
            <a:r>
              <a:rPr lang="en-US" sz="2400" dirty="0">
                <a:latin typeface="Tahoma"/>
                <a:ea typeface="Tahoma"/>
                <a:cs typeface="Tahoma"/>
              </a:rPr>
              <a:t>Communicating with parents about students’ progress</a:t>
            </a:r>
          </a:p>
          <a:p>
            <a:pPr marL="457200" indent="-342900"/>
            <a:r>
              <a:rPr lang="en-US" sz="2400" dirty="0">
                <a:latin typeface="Tahoma"/>
                <a:ea typeface="Tahoma"/>
                <a:cs typeface="Tahoma"/>
              </a:rPr>
              <a:t>Ensuring students are thriving inside and outside the classroom</a:t>
            </a:r>
            <a:endParaRPr lang="en-US" sz="2400" dirty="0"/>
          </a:p>
        </p:txBody>
      </p:sp>
      <p:pic>
        <p:nvPicPr>
          <p:cNvPr id="6" name="Picture 6" descr="Daija Coleman in her classroom seated in her wheelchair with two students on the floor raising their hands">
            <a:extLst>
              <a:ext uri="{FF2B5EF4-FFF2-40B4-BE49-F238E27FC236}">
                <a16:creationId xmlns:a16="http://schemas.microsoft.com/office/drawing/2014/main" id="{C209FBBE-E951-8CB0-2751-6C4A96026C41}"/>
              </a:ext>
            </a:extLst>
          </p:cNvPr>
          <p:cNvPicPr>
            <a:picLocks noChangeAspect="1"/>
          </p:cNvPicPr>
          <p:nvPr/>
        </p:nvPicPr>
        <p:blipFill>
          <a:blip r:embed="rId3"/>
          <a:stretch>
            <a:fillRect/>
          </a:stretch>
        </p:blipFill>
        <p:spPr>
          <a:xfrm>
            <a:off x="6724652" y="1349235"/>
            <a:ext cx="5043195" cy="3400592"/>
          </a:xfrm>
          <a:prstGeom prst="rect">
            <a:avLst/>
          </a:prstGeom>
        </p:spPr>
      </p:pic>
      <p:sp>
        <p:nvSpPr>
          <p:cNvPr id="7" name="TextBox 6">
            <a:extLst>
              <a:ext uri="{FF2B5EF4-FFF2-40B4-BE49-F238E27FC236}">
                <a16:creationId xmlns:a16="http://schemas.microsoft.com/office/drawing/2014/main" id="{642FCA03-2BA7-6AE3-D49D-53E270446208}"/>
              </a:ext>
            </a:extLst>
          </p:cNvPr>
          <p:cNvSpPr txBox="1"/>
          <p:nvPr/>
        </p:nvSpPr>
        <p:spPr>
          <a:xfrm>
            <a:off x="6979299" y="4888183"/>
            <a:ext cx="45339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Tahoma"/>
                <a:ea typeface="Tahoma"/>
                <a:cs typeface="Calibri"/>
              </a:rPr>
              <a:t>Daija Coleman, a first-grade teacher in Topeka, Kansas</a:t>
            </a:r>
            <a:endParaRPr lang="en-US" sz="2000" dirty="0" err="1">
              <a:latin typeface="Tahoma"/>
              <a:ea typeface="Tahoma"/>
              <a:cs typeface="Tahoma"/>
            </a:endParaRPr>
          </a:p>
        </p:txBody>
      </p:sp>
      <p:sp>
        <p:nvSpPr>
          <p:cNvPr id="4" name="TextBox 3">
            <a:extLst>
              <a:ext uri="{FF2B5EF4-FFF2-40B4-BE49-F238E27FC236}">
                <a16:creationId xmlns:a16="http://schemas.microsoft.com/office/drawing/2014/main" id="{B69766A5-07AA-43A5-D3D7-48F613AA100A}"/>
              </a:ext>
            </a:extLst>
          </p:cNvPr>
          <p:cNvSpPr txBox="1"/>
          <p:nvPr/>
        </p:nvSpPr>
        <p:spPr>
          <a:xfrm>
            <a:off x="209245" y="5459533"/>
            <a:ext cx="11773509" cy="1325563"/>
          </a:xfrm>
          <a:prstGeom prst="rect">
            <a:avLst/>
          </a:prstGeom>
          <a:noFill/>
        </p:spPr>
        <p:txBody>
          <a:bodyPr wrap="square" rtlCol="0" anchor="ctr" anchorCtr="0">
            <a:noAutofit/>
          </a:bodyPr>
          <a:lstStyle/>
          <a:p>
            <a:r>
              <a:rPr lang="en-US" sz="2400" b="1" u="sng" dirty="0">
                <a:latin typeface="Tahoma"/>
                <a:ea typeface="Tahoma"/>
                <a:cs typeface="Tahoma"/>
              </a:rPr>
              <a:t>If you can do these things with an appropriate accommodation, or because of how the school was already set up, you can be a great educator!</a:t>
            </a:r>
          </a:p>
        </p:txBody>
      </p:sp>
    </p:spTree>
    <p:extLst>
      <p:ext uri="{BB962C8B-B14F-4D97-AF65-F5344CB8AC3E}">
        <p14:creationId xmlns:p14="http://schemas.microsoft.com/office/powerpoint/2010/main" val="345570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903C-2F14-A16A-0827-F9279B4CEA10}"/>
              </a:ext>
            </a:extLst>
          </p:cNvPr>
          <p:cNvSpPr>
            <a:spLocks noGrp="1"/>
          </p:cNvSpPr>
          <p:nvPr>
            <p:ph type="title"/>
          </p:nvPr>
        </p:nvSpPr>
        <p:spPr/>
        <p:txBody>
          <a:bodyPr/>
          <a:lstStyle/>
          <a:p>
            <a:r>
              <a:rPr lang="en-US" b="1" dirty="0"/>
              <a:t>The Opportunity</a:t>
            </a:r>
          </a:p>
        </p:txBody>
      </p:sp>
      <p:sp>
        <p:nvSpPr>
          <p:cNvPr id="4" name="TextBox 3">
            <a:extLst>
              <a:ext uri="{FF2B5EF4-FFF2-40B4-BE49-F238E27FC236}">
                <a16:creationId xmlns:a16="http://schemas.microsoft.com/office/drawing/2014/main" id="{3544299F-0131-5D73-594F-AF2D29599A1C}"/>
              </a:ext>
            </a:extLst>
          </p:cNvPr>
          <p:cNvSpPr txBox="1"/>
          <p:nvPr/>
        </p:nvSpPr>
        <p:spPr>
          <a:xfrm>
            <a:off x="500061" y="1228669"/>
            <a:ext cx="11191875" cy="1107996"/>
          </a:xfrm>
          <a:prstGeom prst="rect">
            <a:avLst/>
          </a:prstGeom>
          <a:noFill/>
        </p:spPr>
        <p:txBody>
          <a:bodyPr wrap="square" rtlCol="0">
            <a:spAutoFit/>
          </a:bodyPr>
          <a:lstStyle/>
          <a:p>
            <a:r>
              <a:rPr lang="en-US" sz="2200" dirty="0">
                <a:effectLst/>
                <a:latin typeface="Tahoma" panose="020B0604030504040204" pitchFamily="34" charset="0"/>
                <a:ea typeface="Tahoma" panose="020B0604030504040204" pitchFamily="34" charset="0"/>
                <a:cs typeface="Tahoma" panose="020B0604030504040204" pitchFamily="34" charset="0"/>
              </a:rPr>
              <a:t>According to the National Center for Education Statistics,</a:t>
            </a:r>
            <a:r>
              <a:rPr lang="en-US" sz="2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200" dirty="0">
                <a:effectLst/>
                <a:latin typeface="Tahoma" panose="020B0604030504040204" pitchFamily="34" charset="0"/>
                <a:ea typeface="Tahoma" panose="020B0604030504040204" pitchFamily="34" charset="0"/>
                <a:cs typeface="Tahoma" panose="020B0604030504040204" pitchFamily="34" charset="0"/>
              </a:rPr>
              <a:t>45 percent of public schools reported having one or more vacant teaching positions in October of the previous school year. </a:t>
            </a:r>
            <a:r>
              <a:rPr lang="en-US" sz="2200" dirty="0">
                <a:latin typeface="Tahoma" panose="020B0604030504040204" pitchFamily="34" charset="0"/>
                <a:ea typeface="Tahoma" panose="020B0604030504040204" pitchFamily="34" charset="0"/>
                <a:cs typeface="Tahoma" panose="020B0604030504040204" pitchFamily="34" charset="0"/>
              </a:rPr>
              <a:t>Check your own state at </a:t>
            </a:r>
            <a:r>
              <a:rPr lang="en-US" sz="2200" dirty="0">
                <a:latin typeface="Tahoma" panose="020B0604030504040204" pitchFamily="34" charset="0"/>
                <a:ea typeface="Tahoma" panose="020B0604030504040204" pitchFamily="34" charset="0"/>
                <a:cs typeface="Tahoma" panose="020B0604030504040204" pitchFamily="34" charset="0"/>
                <a:hlinkClick r:id="rId2"/>
              </a:rPr>
              <a:t>https://tsa.ed.gov/#/reports</a:t>
            </a:r>
            <a:r>
              <a:rPr lang="en-US" sz="2200" dirty="0">
                <a:latin typeface="Tahoma" panose="020B0604030504040204" pitchFamily="34" charset="0"/>
                <a:ea typeface="Tahoma" panose="020B0604030504040204" pitchFamily="34" charset="0"/>
                <a:cs typeface="Tahoma" panose="020B0604030504040204" pitchFamily="34" charset="0"/>
              </a:rPr>
              <a:t> </a:t>
            </a:r>
          </a:p>
        </p:txBody>
      </p:sp>
      <p:pic>
        <p:nvPicPr>
          <p:cNvPr id="7" name="Picture 6" descr="representation of search box at https://tsa.ed.gov/#/reports">
            <a:extLst>
              <a:ext uri="{FF2B5EF4-FFF2-40B4-BE49-F238E27FC236}">
                <a16:creationId xmlns:a16="http://schemas.microsoft.com/office/drawing/2014/main" id="{F36E2889-4BD1-0F82-EE33-C5DD515B0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050" y="2476352"/>
            <a:ext cx="7489896" cy="3360226"/>
          </a:xfrm>
          <a:prstGeom prst="rect">
            <a:avLst/>
          </a:prstGeom>
        </p:spPr>
      </p:pic>
      <p:sp>
        <p:nvSpPr>
          <p:cNvPr id="3" name="Text Placeholder 2">
            <a:extLst>
              <a:ext uri="{FF2B5EF4-FFF2-40B4-BE49-F238E27FC236}">
                <a16:creationId xmlns:a16="http://schemas.microsoft.com/office/drawing/2014/main" id="{6EE26DDD-7411-AD45-02C0-87EA11F69923}"/>
              </a:ext>
            </a:extLst>
          </p:cNvPr>
          <p:cNvSpPr>
            <a:spLocks noGrp="1"/>
          </p:cNvSpPr>
          <p:nvPr>
            <p:ph type="body" sz="quarter" idx="13"/>
          </p:nvPr>
        </p:nvSpPr>
        <p:spPr>
          <a:xfrm>
            <a:off x="500061" y="5910617"/>
            <a:ext cx="10830719" cy="707886"/>
          </a:xfrm>
        </p:spPr>
        <p:txBody>
          <a:bodyPr>
            <a:noAutofit/>
          </a:bodyPr>
          <a:lstStyle/>
          <a:p>
            <a:pPr marL="0" indent="0">
              <a:lnSpc>
                <a:spcPct val="120000"/>
              </a:lnSpc>
              <a:spcBef>
                <a:spcPts val="0"/>
              </a:spcBef>
              <a:buNone/>
            </a:pPr>
            <a:r>
              <a:rPr lang="en-US" sz="2200" dirty="0">
                <a:latin typeface="Tahoma" panose="020B0604030504040204" pitchFamily="34" charset="0"/>
                <a:ea typeface="Tahoma" panose="020B0604030504040204" pitchFamily="34" charset="0"/>
                <a:cs typeface="Tahoma" panose="020B0604030504040204" pitchFamily="34" charset="0"/>
              </a:rPr>
              <a:t>The Annual Disability Statistics Compendium found that in 2021, 694,517 Americans with disabilities were employed in the education services industry, representing 5.08%</a:t>
            </a:r>
          </a:p>
        </p:txBody>
      </p:sp>
    </p:spTree>
    <p:extLst>
      <p:ext uri="{BB962C8B-B14F-4D97-AF65-F5344CB8AC3E}">
        <p14:creationId xmlns:p14="http://schemas.microsoft.com/office/powerpoint/2010/main" val="3910312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8BFC-8283-7884-6381-EFC7B5BA6C9A}"/>
              </a:ext>
            </a:extLst>
          </p:cNvPr>
          <p:cNvSpPr>
            <a:spLocks noGrp="1"/>
          </p:cNvSpPr>
          <p:nvPr>
            <p:ph type="title"/>
          </p:nvPr>
        </p:nvSpPr>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The Solution: A Huge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Talent Pool</a:t>
            </a:r>
          </a:p>
        </p:txBody>
      </p:sp>
      <p:sp>
        <p:nvSpPr>
          <p:cNvPr id="6" name="Content Placeholder 1">
            <a:extLst>
              <a:ext uri="{FF2B5EF4-FFF2-40B4-BE49-F238E27FC236}">
                <a16:creationId xmlns:a16="http://schemas.microsoft.com/office/drawing/2014/main" id="{66D7A7A5-CB97-C508-C8FB-8FDB2CB4C3C7}"/>
              </a:ext>
            </a:extLst>
          </p:cNvPr>
          <p:cNvSpPr txBox="1">
            <a:spLocks/>
          </p:cNvSpPr>
          <p:nvPr/>
        </p:nvSpPr>
        <p:spPr>
          <a:xfrm>
            <a:off x="188088" y="1062499"/>
            <a:ext cx="11860289" cy="198921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7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90204" pitchFamily="34" charset="0"/>
              <a:buChar char="•"/>
              <a:defRPr sz="1800" kern="1200">
                <a:solidFill>
                  <a:schemeClr val="tx1"/>
                </a:solidFill>
                <a:latin typeface="+mn-lt"/>
                <a:ea typeface="+mn-ea"/>
                <a:cs typeface="+mn-cs"/>
              </a:defRPr>
            </a:lvl9pPr>
          </a:lstStyle>
          <a:p>
            <a:pPr marL="0" indent="0">
              <a:lnSpc>
                <a:spcPct val="140000"/>
              </a:lnSpc>
              <a:buNone/>
              <a:defRPr/>
            </a:pPr>
            <a:r>
              <a:rPr lang="en-US" sz="2200" dirty="0">
                <a:latin typeface="Tahoma"/>
                <a:ea typeface="Tahoma"/>
                <a:cs typeface="Tahoma"/>
              </a:rPr>
              <a:t>Despite the 20% increase over </a:t>
            </a:r>
            <a:r>
              <a:rPr lang="en-US" sz="2200" dirty="0" err="1">
                <a:latin typeface="Tahoma"/>
                <a:ea typeface="Tahoma"/>
                <a:cs typeface="Tahoma"/>
              </a:rPr>
              <a:t>prepandemic</a:t>
            </a:r>
            <a:r>
              <a:rPr lang="en-US" sz="2200" dirty="0">
                <a:latin typeface="Tahoma"/>
                <a:ea typeface="Tahoma"/>
                <a:cs typeface="Tahoma"/>
              </a:rPr>
              <a:t> levels, meaning that record numbers of people with disabilities are going to work and looking for work, the </a:t>
            </a:r>
            <a:r>
              <a:rPr kumimoji="0" lang="en-US" sz="2200" b="0" i="0" u="none" strike="noStrike" kern="1200" cap="none" spc="0" normalizeH="0" baseline="0" noProof="0" dirty="0">
                <a:ln>
                  <a:noFill/>
                </a:ln>
                <a:effectLst/>
                <a:uLnTx/>
                <a:uFillTx/>
                <a:latin typeface="Tahoma"/>
                <a:ea typeface="Tahoma"/>
                <a:cs typeface="Tahoma"/>
              </a:rPr>
              <a:t>labor force participation of people with disabilities </a:t>
            </a:r>
            <a:r>
              <a:rPr lang="en-US" sz="2200" dirty="0">
                <a:latin typeface="Tahoma"/>
                <a:ea typeface="Tahoma"/>
                <a:cs typeface="Tahoma"/>
              </a:rPr>
              <a:t>is only</a:t>
            </a:r>
            <a:r>
              <a:rPr kumimoji="0" lang="en-US" sz="2200" b="0" i="0" u="none" strike="noStrike" kern="1200" cap="none" spc="0" normalizeH="0" baseline="0" noProof="0" dirty="0">
                <a:ln>
                  <a:noFill/>
                </a:ln>
                <a:effectLst/>
                <a:uLnTx/>
                <a:uFillTx/>
                <a:latin typeface="Tahoma"/>
                <a:ea typeface="Tahoma"/>
                <a:cs typeface="Tahoma"/>
              </a:rPr>
              <a:t> 51.5% </a:t>
            </a:r>
            <a:r>
              <a:rPr lang="en-US" sz="2200" dirty="0">
                <a:latin typeface="Tahoma"/>
                <a:ea typeface="Tahoma"/>
                <a:cs typeface="Tahoma"/>
              </a:rPr>
              <a:t>of those without.</a:t>
            </a:r>
            <a:endParaRPr lang="en-US" sz="2200" dirty="0">
              <a:latin typeface="Calibri"/>
              <a:ea typeface="Tahoma"/>
              <a:cs typeface="Calibri"/>
            </a:endParaRPr>
          </a:p>
        </p:txBody>
      </p:sp>
      <p:graphicFrame>
        <p:nvGraphicFramePr>
          <p:cNvPr id="10" name="Table 9">
            <a:extLst>
              <a:ext uri="{FF2B5EF4-FFF2-40B4-BE49-F238E27FC236}">
                <a16:creationId xmlns:a16="http://schemas.microsoft.com/office/drawing/2014/main" id="{9B9C37E4-7003-4EEF-EDE4-0071A5B1128C}"/>
              </a:ext>
            </a:extLst>
          </p:cNvPr>
          <p:cNvGraphicFramePr>
            <a:graphicFrameLocks noGrp="1"/>
          </p:cNvGraphicFramePr>
          <p:nvPr>
            <p:extLst>
              <p:ext uri="{D42A27DB-BD31-4B8C-83A1-F6EECF244321}">
                <p14:modId xmlns:p14="http://schemas.microsoft.com/office/powerpoint/2010/main" val="2314375466"/>
              </p:ext>
            </p:extLst>
          </p:nvPr>
        </p:nvGraphicFramePr>
        <p:xfrm>
          <a:off x="188088" y="2645174"/>
          <a:ext cx="11102617" cy="1740060"/>
        </p:xfrm>
        <a:graphic>
          <a:graphicData uri="http://schemas.openxmlformats.org/drawingml/2006/table">
            <a:tbl>
              <a:tblPr firstRow="1" firstCol="1" bandRow="1">
                <a:tableStyleId>{5C22544A-7EE6-4342-B048-85BDC9FD1C3A}</a:tableStyleId>
              </a:tblPr>
              <a:tblGrid>
                <a:gridCol w="4920784">
                  <a:extLst>
                    <a:ext uri="{9D8B030D-6E8A-4147-A177-3AD203B41FA5}">
                      <a16:colId xmlns:a16="http://schemas.microsoft.com/office/drawing/2014/main" val="1876595907"/>
                    </a:ext>
                  </a:extLst>
                </a:gridCol>
                <a:gridCol w="2028414">
                  <a:extLst>
                    <a:ext uri="{9D8B030D-6E8A-4147-A177-3AD203B41FA5}">
                      <a16:colId xmlns:a16="http://schemas.microsoft.com/office/drawing/2014/main" val="3884811156"/>
                    </a:ext>
                  </a:extLst>
                </a:gridCol>
                <a:gridCol w="2221596">
                  <a:extLst>
                    <a:ext uri="{9D8B030D-6E8A-4147-A177-3AD203B41FA5}">
                      <a16:colId xmlns:a16="http://schemas.microsoft.com/office/drawing/2014/main" val="4030365648"/>
                    </a:ext>
                  </a:extLst>
                </a:gridCol>
                <a:gridCol w="1931823">
                  <a:extLst>
                    <a:ext uri="{9D8B030D-6E8A-4147-A177-3AD203B41FA5}">
                      <a16:colId xmlns:a16="http://schemas.microsoft.com/office/drawing/2014/main" val="3539052907"/>
                    </a:ext>
                  </a:extLst>
                </a:gridCol>
              </a:tblGrid>
              <a:tr h="428925">
                <a:tc>
                  <a:txBody>
                    <a:bodyPr/>
                    <a:lstStyle/>
                    <a:p>
                      <a:pPr>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Population</a:t>
                      </a:r>
                    </a:p>
                  </a:txBody>
                  <a:tcPr marL="68580" marR="68580" marT="0" marB="0"/>
                </a:tc>
                <a:tc>
                  <a:txBody>
                    <a:bodyPr/>
                    <a:lstStyle/>
                    <a:p>
                      <a:pPr>
                        <a:spcAft>
                          <a:spcPts val="0"/>
                        </a:spcAft>
                      </a:pPr>
                      <a:r>
                        <a:rPr lang="en-US" sz="2000">
                          <a:effectLst/>
                          <a:latin typeface="Tahoma" panose="020B0604030504040204" pitchFamily="34" charset="0"/>
                          <a:ea typeface="Tahoma" panose="020B0604030504040204" pitchFamily="34" charset="0"/>
                          <a:cs typeface="Tahoma" panose="020B0604030504040204" pitchFamily="34" charset="0"/>
                        </a:rPr>
                        <a:t>Total </a:t>
                      </a:r>
                    </a:p>
                  </a:txBody>
                  <a:tcPr marL="68580" marR="68580" marT="0" marB="0"/>
                </a:tc>
                <a:tc>
                  <a:txBody>
                    <a:bodyPr/>
                    <a:lstStyle/>
                    <a:p>
                      <a:pPr>
                        <a:spcAft>
                          <a:spcPts val="0"/>
                        </a:spcAft>
                      </a:pPr>
                      <a:r>
                        <a:rPr lang="en-US" sz="2000">
                          <a:effectLst/>
                          <a:latin typeface="Tahoma" panose="020B0604030504040204" pitchFamily="34" charset="0"/>
                          <a:ea typeface="Tahoma" panose="020B0604030504040204" pitchFamily="34" charset="0"/>
                          <a:cs typeface="Tahoma" panose="020B0604030504040204" pitchFamily="34" charset="0"/>
                        </a:rPr>
                        <a:t>Employed </a:t>
                      </a:r>
                    </a:p>
                  </a:txBody>
                  <a:tcPr marL="68580" marR="68580" marT="0" marB="0"/>
                </a:tc>
                <a:tc>
                  <a:txBody>
                    <a:bodyPr/>
                    <a:lstStyle/>
                    <a:p>
                      <a:pPr>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 of Population</a:t>
                      </a:r>
                    </a:p>
                  </a:txBody>
                  <a:tcPr marL="68580" marR="68580" marT="0" marB="0"/>
                </a:tc>
                <a:extLst>
                  <a:ext uri="{0D108BD9-81ED-4DB2-BD59-A6C34878D82A}">
                    <a16:rowId xmlns:a16="http://schemas.microsoft.com/office/drawing/2014/main" val="44306979"/>
                  </a:ext>
                </a:extLst>
              </a:tr>
              <a:tr h="520860">
                <a:tc>
                  <a:txBody>
                    <a:bodyPr/>
                    <a:lstStyle/>
                    <a:p>
                      <a:pPr>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Working Age Population</a:t>
                      </a:r>
                    </a:p>
                  </a:txBody>
                  <a:tcPr marL="68580" marR="68580" marT="0" marB="0"/>
                </a:tc>
                <a:tc>
                  <a:txBody>
                    <a:bodyPr/>
                    <a:lstStyle/>
                    <a:p>
                      <a:pPr>
                        <a:spcAft>
                          <a:spcPts val="0"/>
                        </a:spcAft>
                      </a:pPr>
                      <a:r>
                        <a:rPr lang="en-US" sz="2000">
                          <a:effectLst/>
                          <a:latin typeface="Tahoma" panose="020B0604030504040204" pitchFamily="34" charset="0"/>
                          <a:ea typeface="Tahoma" panose="020B0604030504040204" pitchFamily="34" charset="0"/>
                          <a:cs typeface="Tahoma" panose="020B0604030504040204" pitchFamily="34" charset="0"/>
                        </a:rPr>
                        <a:t>177,527,241</a:t>
                      </a:r>
                    </a:p>
                  </a:txBody>
                  <a:tcPr marL="68580" marR="68580" marT="0" marB="0"/>
                </a:tc>
                <a:tc>
                  <a:txBody>
                    <a:bodyPr/>
                    <a:lstStyle/>
                    <a:p>
                      <a:pPr>
                        <a:spcAft>
                          <a:spcPts val="0"/>
                        </a:spcAft>
                      </a:pPr>
                      <a:r>
                        <a:rPr lang="en-US" sz="2000">
                          <a:effectLst/>
                          <a:latin typeface="Tahoma" panose="020B0604030504040204" pitchFamily="34" charset="0"/>
                          <a:ea typeface="Tahoma" panose="020B0604030504040204" pitchFamily="34" charset="0"/>
                          <a:cs typeface="Tahoma" panose="020B0604030504040204" pitchFamily="34" charset="0"/>
                        </a:rPr>
                        <a:t>135,973,591</a:t>
                      </a:r>
                    </a:p>
                  </a:txBody>
                  <a:tcPr marL="68580" marR="68580" marT="0" marB="0"/>
                </a:tc>
                <a:tc>
                  <a:txBody>
                    <a:bodyPr/>
                    <a:lstStyle/>
                    <a:p>
                      <a:pPr>
                        <a:spcAft>
                          <a:spcPts val="0"/>
                        </a:spcAft>
                      </a:pPr>
                      <a:r>
                        <a:rPr lang="en-US" sz="2000">
                          <a:effectLst/>
                          <a:latin typeface="Tahoma" panose="020B0604030504040204" pitchFamily="34" charset="0"/>
                          <a:ea typeface="Tahoma" panose="020B0604030504040204" pitchFamily="34" charset="0"/>
                          <a:cs typeface="Tahoma" panose="020B0604030504040204" pitchFamily="34" charset="0"/>
                        </a:rPr>
                        <a:t>76.6</a:t>
                      </a:r>
                    </a:p>
                  </a:txBody>
                  <a:tcPr marL="68580" marR="68580" marT="0" marB="0"/>
                </a:tc>
                <a:extLst>
                  <a:ext uri="{0D108BD9-81ED-4DB2-BD59-A6C34878D82A}">
                    <a16:rowId xmlns:a16="http://schemas.microsoft.com/office/drawing/2014/main" val="55599264"/>
                  </a:ext>
                </a:extLst>
              </a:tr>
              <a:tr h="520860">
                <a:tc>
                  <a:txBody>
                    <a:bodyPr/>
                    <a:lstStyle/>
                    <a:p>
                      <a:pPr>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Working Age Population with Disabilities</a:t>
                      </a:r>
                    </a:p>
                  </a:txBody>
                  <a:tcPr marL="68580" marR="68580" marT="0" marB="0"/>
                </a:tc>
                <a:tc>
                  <a:txBody>
                    <a:bodyPr/>
                    <a:lstStyle/>
                    <a:p>
                      <a:pPr>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21,375,164</a:t>
                      </a:r>
                    </a:p>
                  </a:txBody>
                  <a:tcPr marL="68580" marR="68580" marT="0" marB="0"/>
                </a:tc>
                <a:tc>
                  <a:txBody>
                    <a:bodyPr/>
                    <a:lstStyle/>
                    <a:p>
                      <a:pPr>
                        <a:spcAft>
                          <a:spcPts val="0"/>
                        </a:spcAft>
                      </a:pPr>
                      <a:r>
                        <a:rPr lang="en-US" sz="2000">
                          <a:effectLst/>
                          <a:latin typeface="Tahoma" panose="020B0604030504040204" pitchFamily="34" charset="0"/>
                          <a:ea typeface="Tahoma" panose="020B0604030504040204" pitchFamily="34" charset="0"/>
                          <a:cs typeface="Tahoma" panose="020B0604030504040204" pitchFamily="34" charset="0"/>
                        </a:rPr>
                        <a:t>8,705,513</a:t>
                      </a:r>
                    </a:p>
                  </a:txBody>
                  <a:tcPr marL="68580" marR="68580" marT="0" marB="0"/>
                </a:tc>
                <a:tc>
                  <a:txBody>
                    <a:bodyPr/>
                    <a:lstStyle/>
                    <a:p>
                      <a:pPr>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40.7</a:t>
                      </a:r>
                    </a:p>
                  </a:txBody>
                  <a:tcPr marL="68580" marR="68580" marT="0" marB="0"/>
                </a:tc>
                <a:extLst>
                  <a:ext uri="{0D108BD9-81ED-4DB2-BD59-A6C34878D82A}">
                    <a16:rowId xmlns:a16="http://schemas.microsoft.com/office/drawing/2014/main" val="2924250448"/>
                  </a:ext>
                </a:extLst>
              </a:tr>
            </a:tbl>
          </a:graphicData>
        </a:graphic>
      </p:graphicFrame>
      <p:sp>
        <p:nvSpPr>
          <p:cNvPr id="13" name="Rectangle 12">
            <a:extLst>
              <a:ext uri="{FF2B5EF4-FFF2-40B4-BE49-F238E27FC236}">
                <a16:creationId xmlns:a16="http://schemas.microsoft.com/office/drawing/2014/main" id="{32EEA137-4509-45F5-8617-BE41316C3A8B}"/>
              </a:ext>
              <a:ext uri="{C183D7F6-B498-43B3-948B-1728B52AA6E4}">
                <adec:decorative xmlns:adec="http://schemas.microsoft.com/office/drawing/2017/decorative" val="1"/>
              </a:ext>
            </a:extLst>
          </p:cNvPr>
          <p:cNvSpPr/>
          <p:nvPr/>
        </p:nvSpPr>
        <p:spPr>
          <a:xfrm>
            <a:off x="188088" y="4579565"/>
            <a:ext cx="11082759" cy="1967696"/>
          </a:xfrm>
          <a:prstGeom prst="rect">
            <a:avLst/>
          </a:prstGeom>
          <a:solidFill>
            <a:srgbClr val="3E3E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BD3B9EE-ACBD-AA0C-7C49-64C644F96B4C}"/>
              </a:ext>
              <a:ext uri="{C183D7F6-B498-43B3-948B-1728B52AA6E4}">
                <adec:decorative xmlns:adec="http://schemas.microsoft.com/office/drawing/2017/decorative" val="1"/>
              </a:ext>
            </a:extLst>
          </p:cNvPr>
          <p:cNvSpPr/>
          <p:nvPr/>
        </p:nvSpPr>
        <p:spPr>
          <a:xfrm>
            <a:off x="337594" y="4690489"/>
            <a:ext cx="10783746" cy="1745848"/>
          </a:xfrm>
          <a:prstGeom prst="rect">
            <a:avLst/>
          </a:prstGeom>
          <a:solidFill>
            <a:srgbClr val="F2A6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9439A03-8BA9-0E2A-FAF4-1B6152891323}"/>
              </a:ext>
            </a:extLst>
          </p:cNvPr>
          <p:cNvSpPr txBox="1"/>
          <p:nvPr/>
        </p:nvSpPr>
        <p:spPr>
          <a:xfrm>
            <a:off x="453341" y="4777299"/>
            <a:ext cx="1056189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b="1" dirty="0">
                <a:cs typeface="Calibri"/>
              </a:rPr>
              <a:t>This means that the rate would have to increase by 35.9 percentage points to catch up </a:t>
            </a:r>
          </a:p>
          <a:p>
            <a:pPr marL="285750" indent="-285750">
              <a:buFont typeface="Arial"/>
              <a:buChar char="•"/>
            </a:pPr>
            <a:r>
              <a:rPr lang="en-US" sz="2400" b="1" dirty="0">
                <a:cs typeface="Calibri"/>
              </a:rPr>
              <a:t>So, there are 7,673,683 more potential employees out there if we employ people with disabilities!</a:t>
            </a:r>
          </a:p>
        </p:txBody>
      </p:sp>
    </p:spTree>
    <p:extLst>
      <p:ext uri="{BB962C8B-B14F-4D97-AF65-F5344CB8AC3E}">
        <p14:creationId xmlns:p14="http://schemas.microsoft.com/office/powerpoint/2010/main" val="341913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322A9-67D9-8F1F-FB45-610D18955F21}"/>
              </a:ext>
            </a:extLst>
          </p:cNvPr>
          <p:cNvSpPr>
            <a:spLocks noGrp="1"/>
          </p:cNvSpPr>
          <p:nvPr>
            <p:ph type="title"/>
          </p:nvPr>
        </p:nvSpPr>
        <p:spPr/>
        <p:txBody>
          <a:bodyPr>
            <a:normAutofit/>
          </a:bodyPr>
          <a:lstStyle/>
          <a:p>
            <a:r>
              <a:rPr lang="en-US" sz="4000" b="1" dirty="0"/>
              <a:t>Benefits of Employing Educators with Disabilities</a:t>
            </a:r>
          </a:p>
        </p:txBody>
      </p:sp>
    </p:spTree>
    <p:extLst>
      <p:ext uri="{BB962C8B-B14F-4D97-AF65-F5344CB8AC3E}">
        <p14:creationId xmlns:p14="http://schemas.microsoft.com/office/powerpoint/2010/main" val="468478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A0B79-4453-409C-A674-11F9F4CF343C}"/>
              </a:ext>
            </a:extLst>
          </p:cNvPr>
          <p:cNvSpPr>
            <a:spLocks noGrp="1"/>
          </p:cNvSpPr>
          <p:nvPr>
            <p:ph type="title"/>
          </p:nvPr>
        </p:nvSpPr>
        <p:spPr/>
        <p:txBody>
          <a:bodyPr>
            <a:normAutofit/>
          </a:bodyPr>
          <a:lstStyle/>
          <a:p>
            <a:r>
              <a:rPr lang="en-US" b="1" dirty="0"/>
              <a:t>Benefits of Hiring People with Disabilities In General</a:t>
            </a:r>
          </a:p>
        </p:txBody>
      </p:sp>
      <p:sp>
        <p:nvSpPr>
          <p:cNvPr id="9" name="Text Placeholder 8">
            <a:extLst>
              <a:ext uri="{FF2B5EF4-FFF2-40B4-BE49-F238E27FC236}">
                <a16:creationId xmlns:a16="http://schemas.microsoft.com/office/drawing/2014/main" id="{09FCC537-8A4F-7E2F-EAA8-8958D5F5553E}"/>
              </a:ext>
            </a:extLst>
          </p:cNvPr>
          <p:cNvSpPr>
            <a:spLocks noGrp="1"/>
          </p:cNvSpPr>
          <p:nvPr>
            <p:ph type="body" sz="quarter" idx="13"/>
          </p:nvPr>
        </p:nvSpPr>
        <p:spPr>
          <a:xfrm>
            <a:off x="749440" y="1653091"/>
            <a:ext cx="6551426" cy="4688541"/>
          </a:xfrm>
        </p:spPr>
        <p:txBody>
          <a:bodyPr vert="horz" lIns="91440" tIns="45720" rIns="91440" bIns="45720" rtlCol="0" anchor="t">
            <a:normAutofit/>
          </a:bodyPr>
          <a:lstStyle/>
          <a:p>
            <a:r>
              <a:rPr lang="en-US" sz="2400" dirty="0">
                <a:latin typeface="Tahoma"/>
              </a:rPr>
              <a:t>The retention rate for employees with disabilities is much higher than it is for those without disabilities---a 2007 study found that the employee turnover rate for employees with disabilities was half that of others in similar positions.</a:t>
            </a:r>
          </a:p>
          <a:p>
            <a:r>
              <a:rPr lang="en-US" sz="2400" dirty="0">
                <a:latin typeface="Tahoma"/>
              </a:rPr>
              <a:t>According to the U.S. Department of Labor, employers who have embraced disability as a part of their strategy report a:</a:t>
            </a:r>
          </a:p>
          <a:p>
            <a:pPr lvl="1"/>
            <a:r>
              <a:rPr lang="en-US" sz="2000" dirty="0">
                <a:latin typeface="Tahoma"/>
              </a:rPr>
              <a:t>90% increase in retention of valued employees</a:t>
            </a:r>
          </a:p>
          <a:p>
            <a:pPr lvl="1"/>
            <a:r>
              <a:rPr lang="en-US" sz="2000" dirty="0">
                <a:latin typeface="Tahoma"/>
              </a:rPr>
              <a:t>72% increase in employee productivity</a:t>
            </a:r>
          </a:p>
          <a:p>
            <a:pPr lvl="1"/>
            <a:r>
              <a:rPr lang="en-US" sz="2000" dirty="0">
                <a:latin typeface="Tahoma"/>
              </a:rPr>
              <a:t>45% increase in workplace safety</a:t>
            </a:r>
          </a:p>
        </p:txBody>
      </p:sp>
      <p:pic>
        <p:nvPicPr>
          <p:cNvPr id="2" name="Picture 4" descr="Carolyn Diaz pointing at a white board in a classroom while seated in her wheelchair">
            <a:extLst>
              <a:ext uri="{FF2B5EF4-FFF2-40B4-BE49-F238E27FC236}">
                <a16:creationId xmlns:a16="http://schemas.microsoft.com/office/drawing/2014/main" id="{8A9AF071-EDD0-B7CD-529D-99C2B9AA5C4B}"/>
              </a:ext>
            </a:extLst>
          </p:cNvPr>
          <p:cNvPicPr>
            <a:picLocks noChangeAspect="1"/>
          </p:cNvPicPr>
          <p:nvPr/>
        </p:nvPicPr>
        <p:blipFill>
          <a:blip r:embed="rId3"/>
          <a:stretch>
            <a:fillRect/>
          </a:stretch>
        </p:blipFill>
        <p:spPr>
          <a:xfrm>
            <a:off x="7531062" y="1824955"/>
            <a:ext cx="3694093" cy="3318257"/>
          </a:xfrm>
          <a:prstGeom prst="rect">
            <a:avLst/>
          </a:prstGeom>
        </p:spPr>
      </p:pic>
      <p:sp>
        <p:nvSpPr>
          <p:cNvPr id="5" name="TextBox 4">
            <a:extLst>
              <a:ext uri="{FF2B5EF4-FFF2-40B4-BE49-F238E27FC236}">
                <a16:creationId xmlns:a16="http://schemas.microsoft.com/office/drawing/2014/main" id="{DE38F66A-D3C7-1930-58AB-354B496B4BED}"/>
              </a:ext>
            </a:extLst>
          </p:cNvPr>
          <p:cNvSpPr txBox="1"/>
          <p:nvPr/>
        </p:nvSpPr>
        <p:spPr>
          <a:xfrm>
            <a:off x="7562620" y="5233012"/>
            <a:ext cx="363786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Tahoma"/>
                <a:ea typeface="Tahoma"/>
                <a:cs typeface="Calibri"/>
              </a:rPr>
              <a:t>Carolyn Diaz, an elementary school teacher with Larsen Syndrome</a:t>
            </a:r>
          </a:p>
        </p:txBody>
      </p:sp>
    </p:spTree>
    <p:extLst>
      <p:ext uri="{BB962C8B-B14F-4D97-AF65-F5344CB8AC3E}">
        <p14:creationId xmlns:p14="http://schemas.microsoft.com/office/powerpoint/2010/main" val="183388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1761-15AF-B689-4770-31F042E9569F}"/>
              </a:ext>
            </a:extLst>
          </p:cNvPr>
          <p:cNvSpPr>
            <a:spLocks noGrp="1"/>
          </p:cNvSpPr>
          <p:nvPr>
            <p:ph type="title"/>
          </p:nvPr>
        </p:nvSpPr>
        <p:spPr/>
        <p:txBody>
          <a:bodyPr>
            <a:normAutofit/>
          </a:bodyPr>
          <a:lstStyle/>
          <a:p>
            <a:r>
              <a:rPr lang="en-US" b="1" dirty="0"/>
              <a:t>Educators with Disabilities Make Excellent Role Models</a:t>
            </a:r>
          </a:p>
        </p:txBody>
      </p:sp>
      <p:sp>
        <p:nvSpPr>
          <p:cNvPr id="3" name="Text Placeholder 2">
            <a:extLst>
              <a:ext uri="{FF2B5EF4-FFF2-40B4-BE49-F238E27FC236}">
                <a16:creationId xmlns:a16="http://schemas.microsoft.com/office/drawing/2014/main" id="{DFD09447-198A-118A-9642-37288229F7A2}"/>
              </a:ext>
            </a:extLst>
          </p:cNvPr>
          <p:cNvSpPr>
            <a:spLocks noGrp="1"/>
          </p:cNvSpPr>
          <p:nvPr>
            <p:ph type="body" sz="quarter" idx="13"/>
          </p:nvPr>
        </p:nvSpPr>
        <p:spPr/>
        <p:txBody>
          <a:bodyPr/>
          <a:lstStyle/>
          <a:p>
            <a:r>
              <a:rPr lang="en-US"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Clayton E. Keller, co-author of </a:t>
            </a:r>
            <a:r>
              <a:rPr lang="en-US" b="0" i="1"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Enhancing Diversity: Educators with Disabilities</a:t>
            </a:r>
            <a:r>
              <a:rPr lang="en-US"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kids with disabilities greatly benefit from having teachers similar to them. “If kids with disabilities don’t see people with disabilities in positions of responsibility,” he says, “will they think they’ll ever be able to do those things?”</a:t>
            </a:r>
          </a:p>
          <a:p>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Researchers at the University of Alaska found that students with disabilities tend to prefer teachers with disabilities and feel that these teachers are more skilled in their interactions with them.</a:t>
            </a:r>
            <a:endParaRPr lang="en-US"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041621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0E3F-CF0E-D4A1-599C-76503B86556F}"/>
              </a:ext>
            </a:extLst>
          </p:cNvPr>
          <p:cNvSpPr>
            <a:spLocks noGrp="1"/>
          </p:cNvSpPr>
          <p:nvPr>
            <p:ph type="title"/>
          </p:nvPr>
        </p:nvSpPr>
        <p:spPr/>
        <p:txBody>
          <a:bodyPr>
            <a:normAutofit/>
          </a:bodyPr>
          <a:lstStyle/>
          <a:p>
            <a:r>
              <a:rPr lang="en-US" b="1" dirty="0"/>
              <a:t>Educators with Disabilities Bring Unique Approaches</a:t>
            </a:r>
          </a:p>
        </p:txBody>
      </p:sp>
      <p:sp>
        <p:nvSpPr>
          <p:cNvPr id="3" name="Text Placeholder 2">
            <a:extLst>
              <a:ext uri="{FF2B5EF4-FFF2-40B4-BE49-F238E27FC236}">
                <a16:creationId xmlns:a16="http://schemas.microsoft.com/office/drawing/2014/main" id="{7EB540C2-C6DE-5083-793B-3471C8ECF614}"/>
              </a:ext>
            </a:extLst>
          </p:cNvPr>
          <p:cNvSpPr>
            <a:spLocks noGrp="1"/>
          </p:cNvSpPr>
          <p:nvPr>
            <p:ph type="body" sz="quarter" idx="13"/>
          </p:nvPr>
        </p:nvSpPr>
        <p:spPr>
          <a:xfrm>
            <a:off x="977192" y="1855630"/>
            <a:ext cx="5470270" cy="424969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Because many teachers with disabilities are aware of the academic difficulties their students (especially those with disabilities) face, they seek to implement creative pedagogical practices that cater to their students’ individual needs.</a:t>
            </a:r>
          </a:p>
          <a:p>
            <a:endParaRPr lang="en-US" dirty="0"/>
          </a:p>
        </p:txBody>
      </p:sp>
      <p:pic>
        <p:nvPicPr>
          <p:cNvPr id="5" name="Picture 5" descr="Alison Venter in her classroom calling on students">
            <a:extLst>
              <a:ext uri="{FF2B5EF4-FFF2-40B4-BE49-F238E27FC236}">
                <a16:creationId xmlns:a16="http://schemas.microsoft.com/office/drawing/2014/main" id="{DA8A6F01-48AD-048D-E1E7-1E2C471A616F}"/>
              </a:ext>
            </a:extLst>
          </p:cNvPr>
          <p:cNvPicPr>
            <a:picLocks noChangeAspect="1"/>
          </p:cNvPicPr>
          <p:nvPr/>
        </p:nvPicPr>
        <p:blipFill>
          <a:blip r:embed="rId2"/>
          <a:stretch>
            <a:fillRect/>
          </a:stretch>
        </p:blipFill>
        <p:spPr>
          <a:xfrm>
            <a:off x="6898341" y="1851687"/>
            <a:ext cx="4177552" cy="3546831"/>
          </a:xfrm>
          <a:prstGeom prst="rect">
            <a:avLst/>
          </a:prstGeom>
        </p:spPr>
      </p:pic>
      <p:sp>
        <p:nvSpPr>
          <p:cNvPr id="6" name="TextBox 5">
            <a:extLst>
              <a:ext uri="{FF2B5EF4-FFF2-40B4-BE49-F238E27FC236}">
                <a16:creationId xmlns:a16="http://schemas.microsoft.com/office/drawing/2014/main" id="{8DF5F148-0D69-EC1E-E4D9-668CA053B714}"/>
              </a:ext>
            </a:extLst>
          </p:cNvPr>
          <p:cNvSpPr txBox="1"/>
          <p:nvPr/>
        </p:nvSpPr>
        <p:spPr>
          <a:xfrm>
            <a:off x="6891617" y="5530103"/>
            <a:ext cx="418819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Tahoma"/>
                <a:ea typeface="Tahoma"/>
                <a:cs typeface="Calibri"/>
              </a:rPr>
              <a:t>Alison Venter, an early childhood educator</a:t>
            </a:r>
            <a:endParaRPr lang="en-US" sz="2000">
              <a:latin typeface="Tahoma"/>
              <a:ea typeface="Tahoma"/>
              <a:cs typeface="Tahoma"/>
            </a:endParaRPr>
          </a:p>
        </p:txBody>
      </p:sp>
    </p:spTree>
    <p:extLst>
      <p:ext uri="{BB962C8B-B14F-4D97-AF65-F5344CB8AC3E}">
        <p14:creationId xmlns:p14="http://schemas.microsoft.com/office/powerpoint/2010/main" val="2245247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5342-B2BA-A30C-AA5C-2B49DE5CD409}"/>
              </a:ext>
            </a:extLst>
          </p:cNvPr>
          <p:cNvSpPr>
            <a:spLocks noGrp="1"/>
          </p:cNvSpPr>
          <p:nvPr>
            <p:ph type="title"/>
          </p:nvPr>
        </p:nvSpPr>
        <p:spPr>
          <a:xfrm>
            <a:off x="3200399" y="302418"/>
            <a:ext cx="5791204" cy="1325563"/>
          </a:xfrm>
        </p:spPr>
        <p:txBody>
          <a:bodyPr>
            <a:noAutofit/>
          </a:bodyPr>
          <a:lstStyle/>
          <a:p>
            <a:r>
              <a:rPr lang="en-US" b="1" dirty="0"/>
              <a:t>Students of Disabled Teachers Show More Positive Attitudes About Disabilities</a:t>
            </a:r>
          </a:p>
        </p:txBody>
      </p:sp>
      <p:sp>
        <p:nvSpPr>
          <p:cNvPr id="3" name="Text Placeholder 2">
            <a:extLst>
              <a:ext uri="{FF2B5EF4-FFF2-40B4-BE49-F238E27FC236}">
                <a16:creationId xmlns:a16="http://schemas.microsoft.com/office/drawing/2014/main" id="{520B228F-7C26-6BA2-9466-470DA31E2C4A}"/>
              </a:ext>
            </a:extLst>
          </p:cNvPr>
          <p:cNvSpPr>
            <a:spLocks noGrp="1"/>
          </p:cNvSpPr>
          <p:nvPr>
            <p:ph type="body" sz="quarter" idx="13"/>
          </p:nvPr>
        </p:nvSpPr>
        <p:spPr>
          <a:xfrm>
            <a:off x="1018381" y="2010669"/>
            <a:ext cx="10155237" cy="4229100"/>
          </a:xfrm>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Teachers with disabilities show students that disability is a normal and natural part of life and that they do not need to “overcome” their disabilities to succeed in life.</a:t>
            </a:r>
          </a:p>
          <a:p>
            <a:r>
              <a:rPr lang="en-US" sz="2400" dirty="0">
                <a:latin typeface="Tahoma" panose="020B0604030504040204" pitchFamily="34" charset="0"/>
                <a:ea typeface="Tahoma" panose="020B0604030504040204" pitchFamily="34" charset="0"/>
                <a:cs typeface="Tahoma" panose="020B0604030504040204" pitchFamily="34" charset="0"/>
              </a:rPr>
              <a:t>Researchers at the Centre for Applied Studies in Early Childhood Education in Queensland, Australia, found that students developed a more positive attitude towards disability in general after having a teaching assistant with a disability in the classroom for a semester.</a:t>
            </a:r>
          </a:p>
        </p:txBody>
      </p:sp>
    </p:spTree>
    <p:extLst>
      <p:ext uri="{BB962C8B-B14F-4D97-AF65-F5344CB8AC3E}">
        <p14:creationId xmlns:p14="http://schemas.microsoft.com/office/powerpoint/2010/main" val="2186797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5342-B2BA-A30C-AA5C-2B49DE5CD409}"/>
              </a:ext>
            </a:extLst>
          </p:cNvPr>
          <p:cNvSpPr>
            <a:spLocks noGrp="1"/>
          </p:cNvSpPr>
          <p:nvPr>
            <p:ph type="title"/>
          </p:nvPr>
        </p:nvSpPr>
        <p:spPr/>
        <p:txBody>
          <a:bodyPr>
            <a:noAutofit/>
          </a:bodyPr>
          <a:lstStyle/>
          <a:p>
            <a:r>
              <a:rPr lang="en-US" b="1" dirty="0"/>
              <a:t>Students Benefit from Representation</a:t>
            </a:r>
          </a:p>
        </p:txBody>
      </p:sp>
      <p:sp>
        <p:nvSpPr>
          <p:cNvPr id="3" name="Text Placeholder 2">
            <a:extLst>
              <a:ext uri="{FF2B5EF4-FFF2-40B4-BE49-F238E27FC236}">
                <a16:creationId xmlns:a16="http://schemas.microsoft.com/office/drawing/2014/main" id="{520B228F-7C26-6BA2-9466-470DA31E2C4A}"/>
              </a:ext>
            </a:extLst>
          </p:cNvPr>
          <p:cNvSpPr>
            <a:spLocks noGrp="1"/>
          </p:cNvSpPr>
          <p:nvPr>
            <p:ph type="body" sz="quarter" idx="13"/>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Seeing themselves in their educators</a:t>
            </a:r>
          </a:p>
          <a:p>
            <a:r>
              <a:rPr lang="en-US" dirty="0">
                <a:latin typeface="Tahoma" panose="020B0604030504040204" pitchFamily="34" charset="0"/>
                <a:ea typeface="Tahoma" panose="020B0604030504040204" pitchFamily="34" charset="0"/>
                <a:cs typeface="Tahoma" panose="020B0604030504040204" pitchFamily="34" charset="0"/>
              </a:rPr>
              <a:t>People need to be understood</a:t>
            </a:r>
          </a:p>
          <a:p>
            <a:r>
              <a:rPr lang="en-US" dirty="0">
                <a:latin typeface="Tahoma" panose="020B0604030504040204" pitchFamily="34" charset="0"/>
                <a:ea typeface="Tahoma" panose="020B0604030504040204" pitchFamily="34" charset="0"/>
                <a:cs typeface="Tahoma" panose="020B0604030504040204" pitchFamily="34" charset="0"/>
              </a:rPr>
              <a:t>Teachers without disabilities might assign disabling assumptions</a:t>
            </a:r>
          </a:p>
          <a:p>
            <a:r>
              <a:rPr lang="en-US" dirty="0">
                <a:latin typeface="Tahoma" panose="020B0604030504040204" pitchFamily="34" charset="0"/>
                <a:ea typeface="Tahoma" panose="020B0604030504040204" pitchFamily="34" charset="0"/>
                <a:cs typeface="Tahoma" panose="020B0604030504040204" pitchFamily="34" charset="0"/>
              </a:rPr>
              <a:t>A wheelchair using educator made a student chair user feel less self conscious about accommodation needs</a:t>
            </a:r>
          </a:p>
        </p:txBody>
      </p:sp>
    </p:spTree>
    <p:extLst>
      <p:ext uri="{BB962C8B-B14F-4D97-AF65-F5344CB8AC3E}">
        <p14:creationId xmlns:p14="http://schemas.microsoft.com/office/powerpoint/2010/main" val="174720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7D297-F3FB-43C3-A9A7-1D4ABF31B7CE}"/>
              </a:ext>
            </a:extLst>
          </p:cNvPr>
          <p:cNvSpPr>
            <a:spLocks noGrp="1"/>
          </p:cNvSpPr>
          <p:nvPr>
            <p:ph type="title"/>
          </p:nvPr>
        </p:nvSpPr>
        <p:spPr/>
        <p:txBody>
          <a:bodyPr>
            <a:normAutofit/>
          </a:bodyPr>
          <a:lstStyle/>
          <a:p>
            <a:r>
              <a:rPr lang="en-US" sz="3600" b="1" dirty="0"/>
              <a:t>Our Speakers</a:t>
            </a:r>
          </a:p>
        </p:txBody>
      </p:sp>
      <p:sp>
        <p:nvSpPr>
          <p:cNvPr id="2" name="Content Placeholder 1">
            <a:extLst>
              <a:ext uri="{FF2B5EF4-FFF2-40B4-BE49-F238E27FC236}">
                <a16:creationId xmlns:a16="http://schemas.microsoft.com/office/drawing/2014/main" id="{86F3DC53-F57A-73CD-5FEF-89510CA0EFE1}"/>
              </a:ext>
            </a:extLst>
          </p:cNvPr>
          <p:cNvSpPr>
            <a:spLocks noGrp="1"/>
          </p:cNvSpPr>
          <p:nvPr>
            <p:ph sz="quarter" idx="15"/>
          </p:nvPr>
        </p:nvSpPr>
        <p:spPr>
          <a:xfrm>
            <a:off x="1097254" y="3482831"/>
            <a:ext cx="9997492" cy="4658442"/>
          </a:xfrm>
        </p:spPr>
        <p:txBody>
          <a:bodyPr>
            <a:noAutofit/>
          </a:bodyPr>
          <a:lstStyle/>
          <a:p>
            <a:pPr algn="l"/>
            <a:r>
              <a:rPr lang="en-US" dirty="0"/>
              <a:t>Sheryl </a:t>
            </a:r>
            <a:r>
              <a:rPr lang="en-US" dirty="0" err="1"/>
              <a:t>Burgstahler</a:t>
            </a:r>
            <a:r>
              <a:rPr lang="en-US" dirty="0"/>
              <a:t>, Director, Accessible Technology &amp; DO-IT Center, UW-IT, University of Washington Seattle</a:t>
            </a:r>
          </a:p>
          <a:p>
            <a:pPr algn="l"/>
            <a:r>
              <a:rPr lang="en-US" dirty="0"/>
              <a:t>Nicole </a:t>
            </a:r>
            <a:r>
              <a:rPr lang="en-US" dirty="0" err="1"/>
              <a:t>Homerin</a:t>
            </a:r>
            <a:r>
              <a:rPr lang="en-US" dirty="0"/>
              <a:t>, Inclusion Communities Manager, Partners for Youth with Disabilities</a:t>
            </a:r>
          </a:p>
          <a:p>
            <a:pPr algn="l"/>
            <a:r>
              <a:rPr lang="en-US" dirty="0"/>
              <a:t>Winston Sakurai, Curriculum Innovation Branch Director, Hawaii State Department of Education</a:t>
            </a:r>
          </a:p>
        </p:txBody>
      </p:sp>
      <p:pic>
        <p:nvPicPr>
          <p:cNvPr id="5" name="Picture 4" descr="Headshots of Sheryl Burgstahler, Nicole Homerin, and Dr. Winston Sakurai.">
            <a:extLst>
              <a:ext uri="{FF2B5EF4-FFF2-40B4-BE49-F238E27FC236}">
                <a16:creationId xmlns:a16="http://schemas.microsoft.com/office/drawing/2014/main" id="{5424A86A-CEDD-41F1-5BE6-8B2D7CD96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398" y="1309434"/>
            <a:ext cx="5791204" cy="1922860"/>
          </a:xfrm>
          <a:prstGeom prst="rect">
            <a:avLst/>
          </a:prstGeom>
        </p:spPr>
      </p:pic>
    </p:spTree>
    <p:extLst>
      <p:ext uri="{BB962C8B-B14F-4D97-AF65-F5344CB8AC3E}">
        <p14:creationId xmlns:p14="http://schemas.microsoft.com/office/powerpoint/2010/main" val="2354088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322A9-67D9-8F1F-FB45-610D18955F21}"/>
              </a:ext>
            </a:extLst>
          </p:cNvPr>
          <p:cNvSpPr>
            <a:spLocks noGrp="1"/>
          </p:cNvSpPr>
          <p:nvPr>
            <p:ph type="title"/>
          </p:nvPr>
        </p:nvSpPr>
        <p:spPr/>
        <p:txBody>
          <a:bodyPr>
            <a:normAutofit/>
          </a:bodyPr>
          <a:lstStyle/>
          <a:p>
            <a:r>
              <a:rPr lang="en-US" sz="4000" b="1" dirty="0"/>
              <a:t>Challenges Educators with Disabilities Face</a:t>
            </a:r>
          </a:p>
        </p:txBody>
      </p:sp>
    </p:spTree>
    <p:extLst>
      <p:ext uri="{BB962C8B-B14F-4D97-AF65-F5344CB8AC3E}">
        <p14:creationId xmlns:p14="http://schemas.microsoft.com/office/powerpoint/2010/main" val="871897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8865-493C-1FCE-DC9E-7C05A0337A16}"/>
              </a:ext>
            </a:extLst>
          </p:cNvPr>
          <p:cNvSpPr>
            <a:spLocks noGrp="1"/>
          </p:cNvSpPr>
          <p:nvPr>
            <p:ph type="title"/>
          </p:nvPr>
        </p:nvSpPr>
        <p:spPr/>
        <p:txBody>
          <a:bodyPr>
            <a:noAutofit/>
          </a:bodyPr>
          <a:lstStyle/>
          <a:p>
            <a:r>
              <a:rPr lang="en-US" b="1" dirty="0"/>
              <a:t>Educators Face Special Barriers to Physical Accessibility</a:t>
            </a:r>
          </a:p>
        </p:txBody>
      </p:sp>
      <p:sp>
        <p:nvSpPr>
          <p:cNvPr id="3" name="Text Placeholder 2">
            <a:extLst>
              <a:ext uri="{FF2B5EF4-FFF2-40B4-BE49-F238E27FC236}">
                <a16:creationId xmlns:a16="http://schemas.microsoft.com/office/drawing/2014/main" id="{74B835B2-0C56-6F26-5223-7D206118C652}"/>
              </a:ext>
            </a:extLst>
          </p:cNvPr>
          <p:cNvSpPr>
            <a:spLocks noGrp="1"/>
          </p:cNvSpPr>
          <p:nvPr>
            <p:ph type="body" sz="quarter" idx="13"/>
          </p:nvPr>
        </p:nvSpPr>
        <p:spPr>
          <a:xfrm>
            <a:off x="575597" y="1711468"/>
            <a:ext cx="5253724" cy="4568909"/>
          </a:xfrm>
        </p:spPr>
        <p:txBody>
          <a:bodyPr vert="horz" lIns="91440" tIns="45720" rIns="91440" bIns="45720" rtlCol="0" anchor="t">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According to the Government Accountability Office, two-thirds of school districts had facilities with accessibility barriers.</a:t>
            </a:r>
          </a:p>
          <a:p>
            <a:r>
              <a:rPr lang="en-US" sz="2400" dirty="0">
                <a:latin typeface="Tahoma"/>
                <a:ea typeface="Tahoma"/>
                <a:cs typeface="Tahoma"/>
              </a:rPr>
              <a:t>Due to funding constraints, school districts prioritize operational updates, such as heating and roofing projects, over renovations pertaining to accessibility.</a:t>
            </a:r>
          </a:p>
        </p:txBody>
      </p:sp>
      <p:pic>
        <p:nvPicPr>
          <p:cNvPr id="4" name="Picture 4" descr="Examples of doorway and auditorium barriers that the Government Accountability office observed in schools. photos of a door nob requiring that the user twist their wrist, and an auditorium with a steep aisle and steps to the stage.">
            <a:extLst>
              <a:ext uri="{FF2B5EF4-FFF2-40B4-BE49-F238E27FC236}">
                <a16:creationId xmlns:a16="http://schemas.microsoft.com/office/drawing/2014/main" id="{8683221B-65A8-19EA-A51A-70FD3482B2B1}"/>
              </a:ext>
            </a:extLst>
          </p:cNvPr>
          <p:cNvPicPr>
            <a:picLocks noChangeAspect="1"/>
          </p:cNvPicPr>
          <p:nvPr/>
        </p:nvPicPr>
        <p:blipFill rotWithShape="1">
          <a:blip r:embed="rId2"/>
          <a:srcRect l="6390" t="18112" r="10383" b="15306"/>
          <a:stretch/>
        </p:blipFill>
        <p:spPr>
          <a:xfrm>
            <a:off x="5826211" y="2273128"/>
            <a:ext cx="5873170" cy="2950476"/>
          </a:xfrm>
          <a:prstGeom prst="rect">
            <a:avLst/>
          </a:prstGeom>
        </p:spPr>
      </p:pic>
    </p:spTree>
    <p:extLst>
      <p:ext uri="{BB962C8B-B14F-4D97-AF65-F5344CB8AC3E}">
        <p14:creationId xmlns:p14="http://schemas.microsoft.com/office/powerpoint/2010/main" val="235154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857-1FAA-37F5-2F1C-1A1DC0F167F1}"/>
              </a:ext>
            </a:extLst>
          </p:cNvPr>
          <p:cNvSpPr>
            <a:spLocks noGrp="1"/>
          </p:cNvSpPr>
          <p:nvPr>
            <p:ph type="title"/>
          </p:nvPr>
        </p:nvSpPr>
        <p:spPr/>
        <p:txBody>
          <a:bodyPr>
            <a:noAutofit/>
          </a:bodyPr>
          <a:lstStyle/>
          <a:p>
            <a:r>
              <a:rPr lang="en-US" b="1" dirty="0"/>
              <a:t>School Administrators Lack Awareness of Obligations to Employees</a:t>
            </a:r>
          </a:p>
        </p:txBody>
      </p:sp>
      <p:sp>
        <p:nvSpPr>
          <p:cNvPr id="3" name="Text Placeholder 2">
            <a:extLst>
              <a:ext uri="{FF2B5EF4-FFF2-40B4-BE49-F238E27FC236}">
                <a16:creationId xmlns:a16="http://schemas.microsoft.com/office/drawing/2014/main" id="{9B8A0AE9-173F-01A8-E428-4AE82CDD42D7}"/>
              </a:ext>
            </a:extLst>
          </p:cNvPr>
          <p:cNvSpPr>
            <a:spLocks noGrp="1"/>
          </p:cNvSpPr>
          <p:nvPr>
            <p:ph type="body" sz="quarter" idx="13"/>
          </p:nvPr>
        </p:nvSpPr>
        <p:spPr/>
        <p:txBody>
          <a:bodyP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Americans with Disabilities Act (ADA) requires that employers provide reasonable accommodations for employees with disabilities</a:t>
            </a:r>
          </a:p>
          <a:p>
            <a:r>
              <a:rPr lang="en-US" sz="2400" dirty="0">
                <a:latin typeface="Tahoma" panose="020B0604030504040204" pitchFamily="34" charset="0"/>
                <a:ea typeface="Tahoma" panose="020B0604030504040204" pitchFamily="34" charset="0"/>
                <a:cs typeface="Tahoma" panose="020B0604030504040204" pitchFamily="34" charset="0"/>
              </a:rPr>
              <a:t>However, the National Policy Board for Educational Administration, a chief organization for setting standards for school administrators, has no standards pertaining to accommodations for teachers with disabilities and the laws surrounding accommodations.</a:t>
            </a:r>
          </a:p>
          <a:p>
            <a:r>
              <a:rPr lang="en-US" sz="2400" dirty="0">
                <a:latin typeface="Tahoma" panose="020B0604030504040204" pitchFamily="34" charset="0"/>
                <a:ea typeface="Tahoma" panose="020B0604030504040204" pitchFamily="34" charset="0"/>
                <a:cs typeface="Tahoma" panose="020B0604030504040204" pitchFamily="34" charset="0"/>
              </a:rPr>
              <a:t>If administrators are unaware of disability employment law, they will not be adequately equipped to handle their teachers’ requests for accommodations.</a:t>
            </a:r>
          </a:p>
        </p:txBody>
      </p:sp>
    </p:spTree>
    <p:extLst>
      <p:ext uri="{BB962C8B-B14F-4D97-AF65-F5344CB8AC3E}">
        <p14:creationId xmlns:p14="http://schemas.microsoft.com/office/powerpoint/2010/main" val="1455464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F347-1029-4198-0C85-6A4E7349EFEC}"/>
              </a:ext>
            </a:extLst>
          </p:cNvPr>
          <p:cNvSpPr>
            <a:spLocks noGrp="1"/>
          </p:cNvSpPr>
          <p:nvPr>
            <p:ph type="title"/>
          </p:nvPr>
        </p:nvSpPr>
        <p:spPr/>
        <p:txBody>
          <a:bodyPr/>
          <a:lstStyle/>
          <a:p>
            <a:r>
              <a:rPr lang="en-US" b="1" dirty="0"/>
              <a:t>Teachers Fear Disclosing Disability Status</a:t>
            </a:r>
          </a:p>
        </p:txBody>
      </p:sp>
      <p:sp>
        <p:nvSpPr>
          <p:cNvPr id="3" name="Text Placeholder 2">
            <a:extLst>
              <a:ext uri="{FF2B5EF4-FFF2-40B4-BE49-F238E27FC236}">
                <a16:creationId xmlns:a16="http://schemas.microsoft.com/office/drawing/2014/main" id="{DFD68653-3E91-EA9A-1915-6E19C3453EA4}"/>
              </a:ext>
            </a:extLst>
          </p:cNvPr>
          <p:cNvSpPr>
            <a:spLocks noGrp="1"/>
          </p:cNvSpPr>
          <p:nvPr>
            <p:ph type="body" sz="quarter" idx="13"/>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Teachers with disabilities can feel concerned that principals will avoid hiring them if they know about their disability---this belief is consistent with studies that show employers can be reluctant to hire people with disabilities.</a:t>
            </a:r>
          </a:p>
          <a:p>
            <a:r>
              <a:rPr lang="en-US" dirty="0">
                <a:latin typeface="Tahoma" panose="020B0604030504040204" pitchFamily="34" charset="0"/>
                <a:ea typeface="Tahoma" panose="020B0604030504040204" pitchFamily="34" charset="0"/>
                <a:cs typeface="Tahoma" panose="020B0604030504040204" pitchFamily="34" charset="0"/>
              </a:rPr>
              <a:t>A study conducted by King’s College London found that 35% of teachers with autism has never disclosed their disability status to anyone in their school, and many of the remaining educators only disclosed it to one or two colleagues.</a:t>
            </a:r>
          </a:p>
        </p:txBody>
      </p:sp>
    </p:spTree>
    <p:extLst>
      <p:ext uri="{BB962C8B-B14F-4D97-AF65-F5344CB8AC3E}">
        <p14:creationId xmlns:p14="http://schemas.microsoft.com/office/powerpoint/2010/main" val="4016406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16DA-46E7-FDE5-59D6-AE4A8F57EBE3}"/>
              </a:ext>
            </a:extLst>
          </p:cNvPr>
          <p:cNvSpPr>
            <a:spLocks noGrp="1"/>
          </p:cNvSpPr>
          <p:nvPr>
            <p:ph type="title"/>
          </p:nvPr>
        </p:nvSpPr>
        <p:spPr/>
        <p:txBody>
          <a:bodyPr>
            <a:normAutofit/>
          </a:bodyPr>
          <a:lstStyle/>
          <a:p>
            <a:r>
              <a:rPr lang="en-US" sz="4000" b="1" dirty="0"/>
              <a:t>Secrets to Success</a:t>
            </a:r>
          </a:p>
        </p:txBody>
      </p:sp>
    </p:spTree>
    <p:extLst>
      <p:ext uri="{BB962C8B-B14F-4D97-AF65-F5344CB8AC3E}">
        <p14:creationId xmlns:p14="http://schemas.microsoft.com/office/powerpoint/2010/main" val="3942966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0253" y="1574157"/>
            <a:ext cx="4126638" cy="2630698"/>
          </a:xfrm>
        </p:spPr>
        <p:txBody>
          <a:bodyPr>
            <a:normAutofit fontScale="90000"/>
          </a:bodyPr>
          <a:lstStyle/>
          <a:p>
            <a:pPr algn="l"/>
            <a:r>
              <a:rPr lang="en-US" sz="40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Universal Design (UD) of physical spaces</a:t>
            </a:r>
            <a:br>
              <a:rPr lang="en-US" sz="4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br>
              <a:rPr lang="en-US" sz="4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en-US" sz="4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“The Daily”</a:t>
            </a:r>
            <a:br>
              <a:rPr lang="en-US" sz="4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en-US" sz="4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UW</a:t>
            </a:r>
            <a:br>
              <a:rPr lang="en-US" sz="4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br>
              <a:rPr lang="en-US" sz="4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br>
            <a:r>
              <a:rPr lang="en-US" sz="4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1970</a:t>
            </a:r>
          </a:p>
        </p:txBody>
      </p:sp>
      <p:pic>
        <p:nvPicPr>
          <p:cNvPr id="4" name="Picture 3" descr="Newspaper clipping showing man in wheelchair with sign on back: &quot;Ramp the curbs. Get me off the street.&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3809624" cy="6858000"/>
          </a:xfrm>
          <a:prstGeom prst="rect">
            <a:avLst/>
          </a:prstGeom>
        </p:spPr>
      </p:pic>
    </p:spTree>
    <p:extLst>
      <p:ext uri="{BB962C8B-B14F-4D97-AF65-F5344CB8AC3E}">
        <p14:creationId xmlns:p14="http://schemas.microsoft.com/office/powerpoint/2010/main" val="998079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1A2F93-B3DC-4343-8332-B5B9688C2F27}"/>
              </a:ext>
            </a:extLst>
          </p:cNvPr>
          <p:cNvSpPr>
            <a:spLocks noGrp="1"/>
          </p:cNvSpPr>
          <p:nvPr>
            <p:ph type="title" idx="4294967295"/>
          </p:nvPr>
        </p:nvSpPr>
        <p:spPr>
          <a:xfrm>
            <a:off x="2300287" y="186965"/>
            <a:ext cx="7591425" cy="1143000"/>
          </a:xfrm>
        </p:spPr>
        <p:txBody>
          <a:bodyPr>
            <a:normAutofit/>
          </a:bodyPr>
          <a:lstStyle/>
          <a:p>
            <a:pPr algn="ctr"/>
            <a:r>
              <a:rPr lang="en-US" sz="30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3 Sets of Principles Underpin UD Guidance for All Aspects of Education</a:t>
            </a:r>
          </a:p>
        </p:txBody>
      </p:sp>
      <p:grpSp>
        <p:nvGrpSpPr>
          <p:cNvPr id="8" name="Group 7" descr="Venn diagram with UDL and WCAG on the separate circles and UD in the intersection">
            <a:extLst>
              <a:ext uri="{FF2B5EF4-FFF2-40B4-BE49-F238E27FC236}">
                <a16:creationId xmlns:a16="http://schemas.microsoft.com/office/drawing/2014/main" id="{EAA78A4F-505B-FF70-0E2B-D839A7C6BF81}"/>
              </a:ext>
            </a:extLst>
          </p:cNvPr>
          <p:cNvGrpSpPr/>
          <p:nvPr/>
        </p:nvGrpSpPr>
        <p:grpSpPr>
          <a:xfrm>
            <a:off x="695038" y="2486531"/>
            <a:ext cx="6005799" cy="3399668"/>
            <a:chOff x="695038" y="2486531"/>
            <a:chExt cx="6005799" cy="3399668"/>
          </a:xfrm>
        </p:grpSpPr>
        <p:sp>
          <p:nvSpPr>
            <p:cNvPr id="6" name="Freeform 5">
              <a:extLst>
                <a:ext uri="{FF2B5EF4-FFF2-40B4-BE49-F238E27FC236}">
                  <a16:creationId xmlns:a16="http://schemas.microsoft.com/office/drawing/2014/main" id="{91230218-7770-2620-911C-1C8075D385B3}"/>
                </a:ext>
              </a:extLst>
            </p:cNvPr>
            <p:cNvSpPr/>
            <p:nvPr/>
          </p:nvSpPr>
          <p:spPr>
            <a:xfrm>
              <a:off x="695038" y="2486531"/>
              <a:ext cx="3399668" cy="3399668"/>
            </a:xfrm>
            <a:custGeom>
              <a:avLst/>
              <a:gdLst>
                <a:gd name="connsiteX0" fmla="*/ 0 w 3399668"/>
                <a:gd name="connsiteY0" fmla="*/ 1699834 h 3399668"/>
                <a:gd name="connsiteX1" fmla="*/ 1699834 w 3399668"/>
                <a:gd name="connsiteY1" fmla="*/ 0 h 3399668"/>
                <a:gd name="connsiteX2" fmla="*/ 3399668 w 3399668"/>
                <a:gd name="connsiteY2" fmla="*/ 1699834 h 3399668"/>
                <a:gd name="connsiteX3" fmla="*/ 1699834 w 3399668"/>
                <a:gd name="connsiteY3" fmla="*/ 3399668 h 3399668"/>
                <a:gd name="connsiteX4" fmla="*/ 0 w 3399668"/>
                <a:gd name="connsiteY4" fmla="*/ 1699834 h 339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668" h="3399668">
                  <a:moveTo>
                    <a:pt x="0" y="1699834"/>
                  </a:moveTo>
                  <a:cubicBezTo>
                    <a:pt x="0" y="761042"/>
                    <a:pt x="761042" y="0"/>
                    <a:pt x="1699834" y="0"/>
                  </a:cubicBezTo>
                  <a:cubicBezTo>
                    <a:pt x="2638626" y="0"/>
                    <a:pt x="3399668" y="761042"/>
                    <a:pt x="3399668" y="1699834"/>
                  </a:cubicBezTo>
                  <a:cubicBezTo>
                    <a:pt x="3399668" y="2638626"/>
                    <a:pt x="2638626" y="3399668"/>
                    <a:pt x="1699834" y="3399668"/>
                  </a:cubicBezTo>
                  <a:cubicBezTo>
                    <a:pt x="761042" y="3399668"/>
                    <a:pt x="0" y="2638626"/>
                    <a:pt x="0" y="169983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74728" tIns="400894" rIns="964772" bIns="400894" numCol="1" spcCol="1270" anchor="ctr" anchorCtr="0">
              <a:noAutofit/>
            </a:bodyPr>
            <a:lstStyle/>
            <a:p>
              <a:pPr marL="0" lvl="0" indent="0" algn="ctr" defTabSz="2622550">
                <a:lnSpc>
                  <a:spcPct val="90000"/>
                </a:lnSpc>
                <a:spcBef>
                  <a:spcPct val="0"/>
                </a:spcBef>
                <a:spcAft>
                  <a:spcPct val="35000"/>
                </a:spcAft>
                <a:buNone/>
              </a:pPr>
              <a:r>
                <a:rPr lang="en-US" sz="5900" kern="1200" baseline="0" dirty="0">
                  <a:solidFill>
                    <a:schemeClr val="accent4">
                      <a:lumMod val="10000"/>
                    </a:schemeClr>
                  </a:solidFill>
                </a:rPr>
                <a:t>UDL</a:t>
              </a:r>
              <a:endParaRPr lang="en-US" sz="5900" kern="1200" baseline="0" dirty="0">
                <a:solidFill>
                  <a:schemeClr val="tx1">
                    <a:lumMod val="95000"/>
                    <a:lumOff val="5000"/>
                  </a:schemeClr>
                </a:solidFill>
              </a:endParaRPr>
            </a:p>
          </p:txBody>
        </p:sp>
        <p:sp>
          <p:nvSpPr>
            <p:cNvPr id="7" name="Freeform 6">
              <a:extLst>
                <a:ext uri="{FF2B5EF4-FFF2-40B4-BE49-F238E27FC236}">
                  <a16:creationId xmlns:a16="http://schemas.microsoft.com/office/drawing/2014/main" id="{DB1AB530-D92D-B265-C82F-E168567C9AA5}"/>
                </a:ext>
              </a:extLst>
            </p:cNvPr>
            <p:cNvSpPr/>
            <p:nvPr/>
          </p:nvSpPr>
          <p:spPr>
            <a:xfrm>
              <a:off x="3145248" y="2486531"/>
              <a:ext cx="3555589" cy="3399668"/>
            </a:xfrm>
            <a:custGeom>
              <a:avLst/>
              <a:gdLst>
                <a:gd name="connsiteX0" fmla="*/ 0 w 3399668"/>
                <a:gd name="connsiteY0" fmla="*/ 1699834 h 3399668"/>
                <a:gd name="connsiteX1" fmla="*/ 1699834 w 3399668"/>
                <a:gd name="connsiteY1" fmla="*/ 0 h 3399668"/>
                <a:gd name="connsiteX2" fmla="*/ 3399668 w 3399668"/>
                <a:gd name="connsiteY2" fmla="*/ 1699834 h 3399668"/>
                <a:gd name="connsiteX3" fmla="*/ 1699834 w 3399668"/>
                <a:gd name="connsiteY3" fmla="*/ 3399668 h 3399668"/>
                <a:gd name="connsiteX4" fmla="*/ 0 w 3399668"/>
                <a:gd name="connsiteY4" fmla="*/ 1699834 h 339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668" h="3399668">
                  <a:moveTo>
                    <a:pt x="0" y="1699834"/>
                  </a:moveTo>
                  <a:cubicBezTo>
                    <a:pt x="0" y="761042"/>
                    <a:pt x="761042" y="0"/>
                    <a:pt x="1699834" y="0"/>
                  </a:cubicBezTo>
                  <a:cubicBezTo>
                    <a:pt x="2638626" y="0"/>
                    <a:pt x="3399668" y="761042"/>
                    <a:pt x="3399668" y="1699834"/>
                  </a:cubicBezTo>
                  <a:cubicBezTo>
                    <a:pt x="3399668" y="2638626"/>
                    <a:pt x="2638626" y="3399668"/>
                    <a:pt x="1699834" y="3399668"/>
                  </a:cubicBezTo>
                  <a:cubicBezTo>
                    <a:pt x="761042" y="3399668"/>
                    <a:pt x="0" y="2638626"/>
                    <a:pt x="0" y="169983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64771" tIns="400894" rIns="474729" bIns="400894" numCol="1" spcCol="1270" anchor="ctr" anchorCtr="0">
              <a:noAutofit/>
            </a:bodyPr>
            <a:lstStyle/>
            <a:p>
              <a:pPr marL="0" lvl="0" indent="0" algn="ctr" defTabSz="2622550">
                <a:lnSpc>
                  <a:spcPct val="90000"/>
                </a:lnSpc>
                <a:spcBef>
                  <a:spcPct val="0"/>
                </a:spcBef>
                <a:spcAft>
                  <a:spcPct val="35000"/>
                </a:spcAft>
                <a:buNone/>
              </a:pPr>
              <a:r>
                <a:rPr lang="en-US" sz="5900" kern="1200" baseline="0" dirty="0">
                  <a:solidFill>
                    <a:schemeClr val="accent3">
                      <a:lumMod val="10000"/>
                    </a:schemeClr>
                  </a:solidFill>
                </a:rPr>
                <a:t>WCAG</a:t>
              </a:r>
              <a:endParaRPr lang="en-US" sz="5900" kern="1200" baseline="0" dirty="0">
                <a:solidFill>
                  <a:schemeClr val="tx1">
                    <a:lumMod val="95000"/>
                    <a:lumOff val="5000"/>
                  </a:schemeClr>
                </a:solidFill>
              </a:endParaRPr>
            </a:p>
          </p:txBody>
        </p:sp>
        <p:sp>
          <p:nvSpPr>
            <p:cNvPr id="2" name="TextBox 1">
              <a:extLst>
                <a:ext uri="{FF2B5EF4-FFF2-40B4-BE49-F238E27FC236}">
                  <a16:creationId xmlns:a16="http://schemas.microsoft.com/office/drawing/2014/main" id="{A999B565-FBED-2C48-8617-D263952E0AC9}"/>
                </a:ext>
              </a:extLst>
            </p:cNvPr>
            <p:cNvSpPr txBox="1"/>
            <p:nvPr/>
          </p:nvSpPr>
          <p:spPr>
            <a:xfrm>
              <a:off x="3233419" y="2987471"/>
              <a:ext cx="1348558" cy="2308324"/>
            </a:xfrm>
            <a:prstGeom prst="rect">
              <a:avLst/>
            </a:prstGeom>
            <a:noFill/>
          </p:spPr>
          <p:txBody>
            <a:bodyPr wrap="square" rtlCol="0">
              <a:spAutoFit/>
            </a:bodyPr>
            <a:lstStyle/>
            <a:p>
              <a:r>
                <a:rPr lang="en-US" sz="7200" dirty="0">
                  <a:latin typeface="Tahoma" panose="020B0604030504040204" pitchFamily="34" charset="0"/>
                  <a:ea typeface="Tahoma" panose="020B0604030504040204" pitchFamily="34" charset="0"/>
                  <a:cs typeface="Tahoma" panose="020B0604030504040204" pitchFamily="34" charset="0"/>
                </a:rPr>
                <a:t>UD</a:t>
              </a:r>
            </a:p>
          </p:txBody>
        </p:sp>
      </p:grpSp>
      <p:sp>
        <p:nvSpPr>
          <p:cNvPr id="11" name="Text Placeholder 10">
            <a:extLst>
              <a:ext uri="{FF2B5EF4-FFF2-40B4-BE49-F238E27FC236}">
                <a16:creationId xmlns:a16="http://schemas.microsoft.com/office/drawing/2014/main" id="{E5633F9A-5DE0-6C43-81D7-63881FBBFE65}"/>
              </a:ext>
            </a:extLst>
          </p:cNvPr>
          <p:cNvSpPr>
            <a:spLocks noGrp="1"/>
          </p:cNvSpPr>
          <p:nvPr>
            <p:ph type="body" sz="quarter" idx="4294967295"/>
          </p:nvPr>
        </p:nvSpPr>
        <p:spPr>
          <a:xfrm>
            <a:off x="7626349" y="2496344"/>
            <a:ext cx="4008437" cy="1865312"/>
          </a:xfrm>
        </p:spPr>
        <p:txBody>
          <a:bodyPr>
            <a:noAutofit/>
          </a:bodyPr>
          <a:lstStyle/>
          <a:p>
            <a:pPr marL="366713">
              <a:spcBef>
                <a:spcPts val="2400"/>
              </a:spcBef>
              <a:buFont typeface="System Font Regular"/>
              <a:buChar char="-"/>
            </a:pPr>
            <a:r>
              <a:rPr lang="en-US" sz="2400" dirty="0">
                <a:solidFill>
                  <a:schemeClr val="accent4">
                    <a:lumMod val="10000"/>
                  </a:schemeClr>
                </a:solidFill>
                <a:latin typeface="Tahoma" panose="020B0604030504040204" pitchFamily="34" charset="0"/>
                <a:ea typeface="Tahoma" panose="020B0604030504040204" pitchFamily="34" charset="0"/>
                <a:cs typeface="Tahoma" panose="020B0604030504040204" pitchFamily="34" charset="0"/>
              </a:rPr>
              <a:t>7 Universal Design</a:t>
            </a:r>
          </a:p>
          <a:p>
            <a:pPr marL="823913" lvl="1">
              <a:spcBef>
                <a:spcPts val="2400"/>
              </a:spcBef>
              <a:buFont typeface="System Font Regular"/>
              <a:buChar char="-"/>
            </a:pPr>
            <a:r>
              <a:rPr lang="en-US" dirty="0">
                <a:solidFill>
                  <a:schemeClr val="accent4">
                    <a:lumMod val="10000"/>
                  </a:schemeClr>
                </a:solidFill>
                <a:latin typeface="Tahoma" panose="020B0604030504040204" pitchFamily="34" charset="0"/>
                <a:ea typeface="Tahoma" panose="020B0604030504040204" pitchFamily="34" charset="0"/>
                <a:cs typeface="Tahoma" panose="020B0604030504040204" pitchFamily="34" charset="0"/>
              </a:rPr>
              <a:t>3 Universal Design for Learning</a:t>
            </a:r>
          </a:p>
          <a:p>
            <a:pPr marL="823913" lvl="1">
              <a:spcBef>
                <a:spcPts val="2400"/>
              </a:spcBef>
              <a:buFont typeface="System Font Regular"/>
              <a:buChar char="-"/>
            </a:pPr>
            <a:r>
              <a:rPr lang="en-US" dirty="0">
                <a:solidFill>
                  <a:schemeClr val="accent4">
                    <a:lumMod val="10000"/>
                  </a:schemeClr>
                </a:solidFill>
                <a:latin typeface="Tahoma" panose="020B0604030504040204" pitchFamily="34" charset="0"/>
                <a:ea typeface="Tahoma" panose="020B0604030504040204" pitchFamily="34" charset="0"/>
                <a:cs typeface="Tahoma" panose="020B0604030504040204" pitchFamily="34" charset="0"/>
              </a:rPr>
              <a:t>4 Web Content Accessibility </a:t>
            </a:r>
            <a:br>
              <a:rPr lang="en-US" dirty="0">
                <a:solidFill>
                  <a:schemeClr val="accent4">
                    <a:lumMod val="10000"/>
                  </a:schemeClr>
                </a:solidFill>
                <a:latin typeface="Tahoma" panose="020B0604030504040204" pitchFamily="34" charset="0"/>
                <a:ea typeface="Tahoma" panose="020B0604030504040204" pitchFamily="34" charset="0"/>
                <a:cs typeface="Tahoma" panose="020B0604030504040204" pitchFamily="34" charset="0"/>
              </a:rPr>
            </a:br>
            <a:r>
              <a:rPr lang="en-US" dirty="0">
                <a:solidFill>
                  <a:schemeClr val="accent4">
                    <a:lumMod val="10000"/>
                  </a:schemeClr>
                </a:solidFill>
                <a:latin typeface="Tahoma" panose="020B0604030504040204" pitchFamily="34" charset="0"/>
                <a:ea typeface="Tahoma" panose="020B0604030504040204" pitchFamily="34" charset="0"/>
                <a:cs typeface="Tahoma" panose="020B0604030504040204" pitchFamily="34" charset="0"/>
              </a:rPr>
              <a:t>Guidelines</a:t>
            </a:r>
          </a:p>
        </p:txBody>
      </p:sp>
      <p:pic>
        <p:nvPicPr>
          <p:cNvPr id="3" name="Picture 2" descr="University of Washington logo">
            <a:extLst>
              <a:ext uri="{FF2B5EF4-FFF2-40B4-BE49-F238E27FC236}">
                <a16:creationId xmlns:a16="http://schemas.microsoft.com/office/drawing/2014/main" id="{B91E9DF5-8B61-3EFC-250F-1CC4A8CE4124}"/>
              </a:ext>
            </a:extLst>
          </p:cNvPr>
          <p:cNvPicPr>
            <a:picLocks noChangeAspect="1"/>
          </p:cNvPicPr>
          <p:nvPr/>
        </p:nvPicPr>
        <p:blipFill>
          <a:blip r:embed="rId3"/>
          <a:stretch>
            <a:fillRect/>
          </a:stretch>
        </p:blipFill>
        <p:spPr>
          <a:xfrm>
            <a:off x="1056053" y="6450900"/>
            <a:ext cx="3233727" cy="162965"/>
          </a:xfrm>
          <a:prstGeom prst="rect">
            <a:avLst/>
          </a:prstGeom>
        </p:spPr>
      </p:pic>
      <p:pic>
        <p:nvPicPr>
          <p:cNvPr id="5" name="Picture 4" descr="Access Computing logo">
            <a:extLst>
              <a:ext uri="{FF2B5EF4-FFF2-40B4-BE49-F238E27FC236}">
                <a16:creationId xmlns:a16="http://schemas.microsoft.com/office/drawing/2014/main" id="{68DE0A8C-B9F4-0647-9FB3-871EEE068F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2674" y="6343329"/>
            <a:ext cx="1778327" cy="380695"/>
          </a:xfrm>
          <a:prstGeom prst="rect">
            <a:avLst/>
          </a:prstGeom>
        </p:spPr>
      </p:pic>
    </p:spTree>
    <p:extLst>
      <p:ext uri="{BB962C8B-B14F-4D97-AF65-F5344CB8AC3E}">
        <p14:creationId xmlns:p14="http://schemas.microsoft.com/office/powerpoint/2010/main" val="3056110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9BBFC5-09FB-D740-ADB5-7EDD286E81A1}"/>
              </a:ext>
            </a:extLst>
          </p:cNvPr>
          <p:cNvSpPr>
            <a:spLocks noGrp="1"/>
          </p:cNvSpPr>
          <p:nvPr>
            <p:ph type="title"/>
          </p:nvPr>
        </p:nvSpPr>
        <p:spPr>
          <a:prstGeom prst="rect">
            <a:avLst/>
          </a:prstGeom>
        </p:spPr>
        <p:txBody>
          <a:bodyPr>
            <a:normAutofit/>
          </a:bodyPr>
          <a:lstStyle/>
          <a:p>
            <a:pPr algn="ctr" rtl="0" eaLnBrk="1" latinLnBrk="0" hangingPunct="1"/>
            <a:r>
              <a:rPr lang="en-US" sz="30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In A Nutshell…</a:t>
            </a:r>
          </a:p>
        </p:txBody>
      </p:sp>
      <p:sp>
        <p:nvSpPr>
          <p:cNvPr id="2" name="Text Placeholder 1">
            <a:extLst>
              <a:ext uri="{FF2B5EF4-FFF2-40B4-BE49-F238E27FC236}">
                <a16:creationId xmlns:a16="http://schemas.microsoft.com/office/drawing/2014/main" id="{B3618112-0BCA-8F48-961D-F23360E65694}"/>
              </a:ext>
            </a:extLst>
          </p:cNvPr>
          <p:cNvSpPr>
            <a:spLocks noGrp="1"/>
          </p:cNvSpPr>
          <p:nvPr>
            <p:ph type="body" sz="quarter" idx="13"/>
          </p:nvPr>
        </p:nvSpPr>
        <p:spPr/>
        <p:txBody>
          <a:bodyPr/>
          <a:lstStyle/>
          <a:p>
            <a:pPr marL="514350" indent="-514350">
              <a:spcBef>
                <a:spcPts val="0"/>
              </a:spcBef>
              <a:buFont typeface="+mj-lt"/>
              <a:buAutoNum type="arabicPeriod"/>
            </a:pPr>
            <a:r>
              <a:rPr lang="en-US" sz="3200" dirty="0">
                <a:solidFill>
                  <a:schemeClr val="accent4">
                    <a:lumMod val="10000"/>
                  </a:schemeClr>
                </a:solidFill>
                <a:latin typeface="Tahoma" panose="020B0604030504040204" pitchFamily="34" charset="0"/>
                <a:cs typeface="Tahoma" panose="020B0604030504040204" pitchFamily="34" charset="0"/>
              </a:rPr>
              <a:t>Provide multiple ways for people to learn, demonstrate what they have learned, and engage.</a:t>
            </a:r>
            <a:br>
              <a:rPr lang="en-US" sz="3200" dirty="0">
                <a:solidFill>
                  <a:schemeClr val="accent4">
                    <a:lumMod val="10000"/>
                  </a:schemeClr>
                </a:solidFill>
                <a:latin typeface="Tahoma" panose="020B0604030504040204" pitchFamily="34" charset="0"/>
                <a:cs typeface="Tahoma" panose="020B0604030504040204" pitchFamily="34" charset="0"/>
              </a:rPr>
            </a:br>
            <a:endParaRPr lang="en-US" sz="3200" dirty="0">
              <a:solidFill>
                <a:schemeClr val="accent4">
                  <a:lumMod val="10000"/>
                </a:schemeClr>
              </a:solidFill>
              <a:latin typeface="Tahoma" panose="020B0604030504040204" pitchFamily="34" charset="0"/>
              <a:cs typeface="Tahoma" panose="020B0604030504040204" pitchFamily="34" charset="0"/>
            </a:endParaRPr>
          </a:p>
          <a:p>
            <a:pPr marL="514350" indent="-514350">
              <a:spcBef>
                <a:spcPts val="0"/>
              </a:spcBef>
              <a:buFont typeface="+mj-lt"/>
              <a:buAutoNum type="arabicPeriod"/>
            </a:pPr>
            <a:r>
              <a:rPr lang="en-US" sz="3200" dirty="0">
                <a:solidFill>
                  <a:schemeClr val="accent4">
                    <a:lumMod val="10000"/>
                  </a:schemeClr>
                </a:solidFill>
                <a:latin typeface="Tahoma" panose="020B0604030504040204" pitchFamily="34" charset="0"/>
                <a:cs typeface="Tahoma" panose="020B0604030504040204" pitchFamily="34" charset="0"/>
              </a:rPr>
              <a:t>Ensure all technologies, facilities, services, resources, and strategies are accessible to individuals with a wide variety of disabilities.</a:t>
            </a:r>
          </a:p>
        </p:txBody>
      </p:sp>
      <p:pic>
        <p:nvPicPr>
          <p:cNvPr id="3" name="Picture 2" descr="University of Washington logo">
            <a:extLst>
              <a:ext uri="{FF2B5EF4-FFF2-40B4-BE49-F238E27FC236}">
                <a16:creationId xmlns:a16="http://schemas.microsoft.com/office/drawing/2014/main" id="{5A921EFA-7C47-45D6-88AE-21DEBB1DD717}"/>
              </a:ext>
            </a:extLst>
          </p:cNvPr>
          <p:cNvPicPr>
            <a:picLocks noChangeAspect="1"/>
          </p:cNvPicPr>
          <p:nvPr/>
        </p:nvPicPr>
        <p:blipFill>
          <a:blip r:embed="rId3"/>
          <a:stretch>
            <a:fillRect/>
          </a:stretch>
        </p:blipFill>
        <p:spPr>
          <a:xfrm>
            <a:off x="1056053" y="6450900"/>
            <a:ext cx="3233727" cy="162965"/>
          </a:xfrm>
          <a:prstGeom prst="rect">
            <a:avLst/>
          </a:prstGeom>
        </p:spPr>
      </p:pic>
    </p:spTree>
    <p:extLst>
      <p:ext uri="{BB962C8B-B14F-4D97-AF65-F5344CB8AC3E}">
        <p14:creationId xmlns:p14="http://schemas.microsoft.com/office/powerpoint/2010/main" val="3995684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77A3-CBB9-F970-5FD7-7E3887640958}"/>
              </a:ext>
            </a:extLst>
          </p:cNvPr>
          <p:cNvSpPr>
            <a:spLocks noGrp="1"/>
          </p:cNvSpPr>
          <p:nvPr>
            <p:ph type="title"/>
          </p:nvPr>
        </p:nvSpPr>
        <p:spPr/>
        <p:txBody>
          <a:bodyPr/>
          <a:lstStyle/>
          <a:p>
            <a:r>
              <a:rPr lang="en-US" b="1" dirty="0"/>
              <a:t>Learn More Online</a:t>
            </a:r>
          </a:p>
        </p:txBody>
      </p:sp>
      <p:sp>
        <p:nvSpPr>
          <p:cNvPr id="3" name="Text Placeholder 2">
            <a:extLst>
              <a:ext uri="{FF2B5EF4-FFF2-40B4-BE49-F238E27FC236}">
                <a16:creationId xmlns:a16="http://schemas.microsoft.com/office/drawing/2014/main" id="{1EC51BAA-6098-22CD-91A7-76CDD3BAA6F6}"/>
              </a:ext>
            </a:extLst>
          </p:cNvPr>
          <p:cNvSpPr>
            <a:spLocks noGrp="1"/>
          </p:cNvSpPr>
          <p:nvPr>
            <p:ph type="body" sz="quarter" idx="13"/>
          </p:nvPr>
        </p:nvSpPr>
        <p:spPr>
          <a:xfrm>
            <a:off x="763867" y="4541831"/>
            <a:ext cx="10664265" cy="2003287"/>
          </a:xfrm>
        </p:spPr>
        <p:txBody>
          <a:bodyPr/>
          <a:lstStyle/>
          <a:p>
            <a:pPr marL="0" indent="0" algn="ctr">
              <a:buNone/>
            </a:pPr>
            <a:r>
              <a:rPr lang="en-US" dirty="0">
                <a:hlinkClick r:id="rId2"/>
              </a:rPr>
              <a:t>https://www.washington.edu/doit/equal-access-making-stem-departments-more-accessible-and-inclusive-faculty-disabilities</a:t>
            </a:r>
            <a:endParaRPr lang="en-US" dirty="0"/>
          </a:p>
        </p:txBody>
      </p:sp>
      <p:pic>
        <p:nvPicPr>
          <p:cNvPr id="5" name="Picture 4" descr="A close-up of a document titled Equal Access: Making STEM Departments More Accessible to and Inclusive of Faculty with Disabilities">
            <a:extLst>
              <a:ext uri="{FF2B5EF4-FFF2-40B4-BE49-F238E27FC236}">
                <a16:creationId xmlns:a16="http://schemas.microsoft.com/office/drawing/2014/main" id="{BD591C3E-56F8-96CA-DF30-2AF5DBB83A0E}"/>
              </a:ext>
            </a:extLst>
          </p:cNvPr>
          <p:cNvPicPr>
            <a:picLocks noChangeAspect="1"/>
          </p:cNvPicPr>
          <p:nvPr/>
        </p:nvPicPr>
        <p:blipFill rotWithShape="1">
          <a:blip r:embed="rId3">
            <a:extLst>
              <a:ext uri="{28A0092B-C50C-407E-A947-70E740481C1C}">
                <a14:useLocalDpi xmlns:a14="http://schemas.microsoft.com/office/drawing/2010/main" val="0"/>
              </a:ext>
            </a:extLst>
          </a:blip>
          <a:srcRect l="1652" t="7549" r="2302" b="29180"/>
          <a:stretch/>
        </p:blipFill>
        <p:spPr>
          <a:xfrm>
            <a:off x="466725" y="1882913"/>
            <a:ext cx="11258550" cy="2419205"/>
          </a:xfrm>
          <a:prstGeom prst="rect">
            <a:avLst/>
          </a:prstGeom>
        </p:spPr>
      </p:pic>
    </p:spTree>
    <p:extLst>
      <p:ext uri="{BB962C8B-B14F-4D97-AF65-F5344CB8AC3E}">
        <p14:creationId xmlns:p14="http://schemas.microsoft.com/office/powerpoint/2010/main" val="313574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82D8-97A0-5B6F-9FB3-806B1552E89A}"/>
              </a:ext>
            </a:extLst>
          </p:cNvPr>
          <p:cNvSpPr>
            <a:spLocks noGrp="1"/>
          </p:cNvSpPr>
          <p:nvPr>
            <p:ph type="title"/>
          </p:nvPr>
        </p:nvSpPr>
        <p:spPr/>
        <p:txBody>
          <a:bodyPr/>
          <a:lstStyle/>
          <a:p>
            <a:r>
              <a:rPr lang="en-US" b="1" dirty="0"/>
              <a:t>Policies and Evaluation</a:t>
            </a:r>
          </a:p>
        </p:txBody>
      </p:sp>
      <p:sp>
        <p:nvSpPr>
          <p:cNvPr id="3" name="Text Placeholder 2">
            <a:extLst>
              <a:ext uri="{FF2B5EF4-FFF2-40B4-BE49-F238E27FC236}">
                <a16:creationId xmlns:a16="http://schemas.microsoft.com/office/drawing/2014/main" id="{0D445A7E-FA84-D21F-04DB-98E58C523DCC}"/>
              </a:ext>
            </a:extLst>
          </p:cNvPr>
          <p:cNvSpPr>
            <a:spLocks noGrp="1"/>
          </p:cNvSpPr>
          <p:nvPr>
            <p:ph type="body" sz="quarter" idx="13"/>
          </p:nvPr>
        </p:nvSpPr>
        <p:spPr>
          <a:xfrm>
            <a:off x="1155700" y="1466995"/>
            <a:ext cx="9677400" cy="4504464"/>
          </a:xfrm>
        </p:spPr>
        <p:txBody>
          <a:bodyPr>
            <a:normAutofit/>
          </a:bodyPr>
          <a:lstStyle/>
          <a:p>
            <a:pPr marL="0" indent="0" algn="l" fontAlgn="base">
              <a:spcBef>
                <a:spcPts val="2000"/>
              </a:spcBef>
              <a:buNone/>
            </a:pPr>
            <a:r>
              <a:rPr lang="en-US" sz="2400" u="none" strike="noStrike" dirty="0">
                <a:effectLst/>
              </a:rPr>
              <a:t>Ensure that diversity, including disability, issues are addressed in all policies and evaluations.</a:t>
            </a:r>
          </a:p>
          <a:p>
            <a:pPr fontAlgn="base">
              <a:spcBef>
                <a:spcPts val="2000"/>
              </a:spcBef>
              <a:buFont typeface="Arial" panose="020B0604020202020204" pitchFamily="34" charset="0"/>
              <a:buChar char="•"/>
            </a:pPr>
            <a:r>
              <a:rPr lang="en-US" sz="2400" u="none" strike="noStrike" dirty="0">
                <a:effectLst/>
              </a:rPr>
              <a:t>Are new hires told of your workplace accommodation </a:t>
            </a:r>
            <a:r>
              <a:rPr lang="en-US" sz="2400" dirty="0"/>
              <a:t>process? </a:t>
            </a:r>
          </a:p>
          <a:p>
            <a:pPr fontAlgn="base">
              <a:spcBef>
                <a:spcPts val="2000"/>
              </a:spcBef>
              <a:buFont typeface="Arial" panose="020B0604020202020204" pitchFamily="34" charset="0"/>
              <a:buChar char="•"/>
            </a:pPr>
            <a:r>
              <a:rPr lang="en-US" sz="2400" u="none" strike="noStrike" dirty="0">
                <a:effectLst/>
              </a:rPr>
              <a:t>Are people with diverse characteristics, including disabilities, encouraged to engage in planning and advisory committees?</a:t>
            </a:r>
          </a:p>
          <a:p>
            <a:pPr algn="l" fontAlgn="base">
              <a:spcBef>
                <a:spcPts val="2000"/>
              </a:spcBef>
              <a:buFont typeface="Arial" panose="020B0604020202020204" pitchFamily="34" charset="0"/>
              <a:buChar char="•"/>
            </a:pPr>
            <a:r>
              <a:rPr lang="en-US" sz="2400" u="none" strike="noStrike" dirty="0">
                <a:effectLst/>
              </a:rPr>
              <a:t>Do policies and procedures require that accessibility be considered in design, development, and procurement processes (e.g., for facilities, IT, and services)?</a:t>
            </a:r>
          </a:p>
          <a:p>
            <a:pPr algn="l" fontAlgn="base">
              <a:spcBef>
                <a:spcPts val="2000"/>
              </a:spcBef>
              <a:buFont typeface="Arial" panose="020B0604020202020204" pitchFamily="34" charset="0"/>
              <a:buChar char="•"/>
            </a:pPr>
            <a:r>
              <a:rPr lang="en-US" sz="2400" u="none" strike="noStrike" dirty="0">
                <a:effectLst/>
              </a:rPr>
              <a:t>Are disability-related access issues addressed in internal and external evaluations of the school?</a:t>
            </a:r>
          </a:p>
          <a:p>
            <a:pPr marL="0" indent="0">
              <a:buNone/>
            </a:pPr>
            <a:endParaRPr lang="en-US" sz="2400" dirty="0"/>
          </a:p>
        </p:txBody>
      </p:sp>
    </p:spTree>
    <p:extLst>
      <p:ext uri="{BB962C8B-B14F-4D97-AF65-F5344CB8AC3E}">
        <p14:creationId xmlns:p14="http://schemas.microsoft.com/office/powerpoint/2010/main" val="32693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2319359A-5143-B9CA-083C-D4576C13E1D5}"/>
              </a:ext>
            </a:extLst>
          </p:cNvPr>
          <p:cNvSpPr>
            <a:spLocks noGrp="1"/>
          </p:cNvSpPr>
          <p:nvPr>
            <p:ph type="title" idx="4294967295"/>
          </p:nvPr>
        </p:nvSpPr>
        <p:spPr/>
        <p:txBody>
          <a:bodyPr/>
          <a:lstStyle/>
          <a:p>
            <a:r>
              <a:rPr lang="en-US" dirty="0" err="1"/>
              <a:t>RespectAbility’s</a:t>
            </a:r>
            <a:r>
              <a:rPr lang="en-US" baseline="0" dirty="0"/>
              <a:t> 10</a:t>
            </a:r>
            <a:r>
              <a:rPr lang="en-US" baseline="30000" dirty="0"/>
              <a:t>th</a:t>
            </a:r>
            <a:r>
              <a:rPr lang="en-US" baseline="0" dirty="0"/>
              <a:t> Anniversary Celebration</a:t>
            </a:r>
            <a:endParaRPr lang="en-US" dirty="0"/>
          </a:p>
        </p:txBody>
      </p:sp>
      <p:pic>
        <p:nvPicPr>
          <p:cNvPr id="6" name="Content Placeholder 5" descr="Graphic advertising RespectAbility’s 10th Anniversary Celebration, sponsored by Wells Fargo, featuring headshots of host Nikki Bailey, featured speakers and award recipients Nicole Homerin and Elizabeth Kim, and entertainment from musician James Ian and DJ Sabeerah Najee, plus a performance from StraightUp Abilities.">
            <a:hlinkClick r:id="rId3"/>
            <a:extLst>
              <a:ext uri="{FF2B5EF4-FFF2-40B4-BE49-F238E27FC236}">
                <a16:creationId xmlns:a16="http://schemas.microsoft.com/office/drawing/2014/main" id="{A020BB93-15B2-A5C2-D002-AC75EFE6A0CB}"/>
              </a:ext>
            </a:extLst>
          </p:cNvPr>
          <p:cNvPicPr>
            <a:picLocks noGrp="1" noChangeAspect="1"/>
          </p:cNvPicPr>
          <p:nvPr>
            <p:ph sz="quarter" idx="4294967295"/>
          </p:nvPr>
        </p:nvPicPr>
        <p:blipFill>
          <a:blip r:embed="rId4"/>
          <a:srcRect/>
          <a:stretch/>
        </p:blipFill>
        <p:spPr>
          <a:xfrm>
            <a:off x="1205346" y="319793"/>
            <a:ext cx="9781308" cy="4890654"/>
          </a:xfrm>
        </p:spPr>
      </p:pic>
      <p:sp>
        <p:nvSpPr>
          <p:cNvPr id="2" name="TextBox 1">
            <a:extLst>
              <a:ext uri="{FF2B5EF4-FFF2-40B4-BE49-F238E27FC236}">
                <a16:creationId xmlns:a16="http://schemas.microsoft.com/office/drawing/2014/main" id="{6385EF18-4AE1-1D1D-847D-E4444A1485F9}"/>
              </a:ext>
            </a:extLst>
          </p:cNvPr>
          <p:cNvSpPr txBox="1"/>
          <p:nvPr/>
        </p:nvSpPr>
        <p:spPr>
          <a:xfrm>
            <a:off x="1819443" y="5502684"/>
            <a:ext cx="855311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Learn More and Buy Your </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Tickets</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5"/>
              </a:rPr>
              <a:t>www.RespectAbility.org/Ten/</a:t>
            </a:r>
            <a:endPar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5219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82D8-97A0-5B6F-9FB3-806B1552E89A}"/>
              </a:ext>
            </a:extLst>
          </p:cNvPr>
          <p:cNvSpPr>
            <a:spLocks noGrp="1"/>
          </p:cNvSpPr>
          <p:nvPr>
            <p:ph type="title"/>
          </p:nvPr>
        </p:nvSpPr>
        <p:spPr/>
        <p:txBody>
          <a:bodyPr/>
          <a:lstStyle/>
          <a:p>
            <a:r>
              <a:rPr lang="en-US" b="1" dirty="0"/>
              <a:t>Culture</a:t>
            </a:r>
          </a:p>
        </p:txBody>
      </p:sp>
      <p:sp>
        <p:nvSpPr>
          <p:cNvPr id="3" name="Text Placeholder 2">
            <a:extLst>
              <a:ext uri="{FF2B5EF4-FFF2-40B4-BE49-F238E27FC236}">
                <a16:creationId xmlns:a16="http://schemas.microsoft.com/office/drawing/2014/main" id="{0D445A7E-FA84-D21F-04DB-98E58C523DCC}"/>
              </a:ext>
            </a:extLst>
          </p:cNvPr>
          <p:cNvSpPr>
            <a:spLocks noGrp="1"/>
          </p:cNvSpPr>
          <p:nvPr>
            <p:ph type="body" sz="quarter" idx="13"/>
          </p:nvPr>
        </p:nvSpPr>
        <p:spPr>
          <a:xfrm>
            <a:off x="1117600" y="1742359"/>
            <a:ext cx="9779000" cy="4229100"/>
          </a:xfrm>
        </p:spPr>
        <p:txBody>
          <a:bodyPr>
            <a:normAutofit/>
          </a:bodyPr>
          <a:lstStyle/>
          <a:p>
            <a:pPr marL="0" indent="0" algn="l" fontAlgn="base">
              <a:spcBef>
                <a:spcPts val="2000"/>
              </a:spcBef>
              <a:buNone/>
            </a:pPr>
            <a:r>
              <a:rPr lang="en-US" sz="2400" u="none" strike="noStrike" dirty="0">
                <a:effectLst/>
              </a:rPr>
              <a:t>Consider disability issues as you plan and evaluate your facilities and offerings.</a:t>
            </a:r>
          </a:p>
          <a:p>
            <a:pPr algn="l" fontAlgn="base">
              <a:spcBef>
                <a:spcPts val="2000"/>
              </a:spcBef>
              <a:buFont typeface="Arial" panose="020B0604020202020204" pitchFamily="34" charset="0"/>
              <a:buChar char="•"/>
            </a:pPr>
            <a:r>
              <a:rPr lang="en-US" sz="2400" u="none" strike="noStrike" dirty="0">
                <a:effectLst/>
              </a:rPr>
              <a:t>Do school diversity, equity, and inclusion (DEI) initiatives address issues relevant to employees with disabilities?</a:t>
            </a:r>
          </a:p>
          <a:p>
            <a:pPr algn="l" fontAlgn="base">
              <a:spcBef>
                <a:spcPts val="2000"/>
              </a:spcBef>
              <a:buFont typeface="Arial" panose="020B0604020202020204" pitchFamily="34" charset="0"/>
              <a:buChar char="•"/>
            </a:pPr>
            <a:r>
              <a:rPr lang="en-US" sz="2400" u="none" strike="noStrike" dirty="0">
                <a:effectLst/>
              </a:rPr>
              <a:t>Do you include disability issues on climate and other surveys of employees and compare responses of people with disabilities to those of others?</a:t>
            </a:r>
          </a:p>
          <a:p>
            <a:pPr marL="0" indent="0">
              <a:buNone/>
            </a:pPr>
            <a:endParaRPr lang="en-US" sz="2400" dirty="0"/>
          </a:p>
        </p:txBody>
      </p:sp>
    </p:spTree>
    <p:extLst>
      <p:ext uri="{BB962C8B-B14F-4D97-AF65-F5344CB8AC3E}">
        <p14:creationId xmlns:p14="http://schemas.microsoft.com/office/powerpoint/2010/main" val="2064287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82D8-97A0-5B6F-9FB3-806B1552E89A}"/>
              </a:ext>
            </a:extLst>
          </p:cNvPr>
          <p:cNvSpPr>
            <a:spLocks noGrp="1"/>
          </p:cNvSpPr>
          <p:nvPr>
            <p:ph type="title"/>
          </p:nvPr>
        </p:nvSpPr>
        <p:spPr/>
        <p:txBody>
          <a:bodyPr/>
          <a:lstStyle/>
          <a:p>
            <a:r>
              <a:rPr lang="en-US" b="1" dirty="0"/>
              <a:t>Physical Environments</a:t>
            </a:r>
          </a:p>
        </p:txBody>
      </p:sp>
      <p:sp>
        <p:nvSpPr>
          <p:cNvPr id="3" name="Text Placeholder 2">
            <a:extLst>
              <a:ext uri="{FF2B5EF4-FFF2-40B4-BE49-F238E27FC236}">
                <a16:creationId xmlns:a16="http://schemas.microsoft.com/office/drawing/2014/main" id="{0D445A7E-FA84-D21F-04DB-98E58C523DCC}"/>
              </a:ext>
            </a:extLst>
          </p:cNvPr>
          <p:cNvSpPr>
            <a:spLocks noGrp="1"/>
          </p:cNvSpPr>
          <p:nvPr>
            <p:ph type="body" sz="quarter" idx="13"/>
          </p:nvPr>
        </p:nvSpPr>
        <p:spPr>
          <a:xfrm>
            <a:off x="1079499" y="1314450"/>
            <a:ext cx="9855201" cy="4229100"/>
          </a:xfrm>
        </p:spPr>
        <p:txBody>
          <a:bodyPr>
            <a:noAutofit/>
          </a:bodyPr>
          <a:lstStyle/>
          <a:p>
            <a:pPr marL="0" indent="0" algn="l" fontAlgn="base">
              <a:spcBef>
                <a:spcPts val="2000"/>
              </a:spcBef>
              <a:buNone/>
            </a:pPr>
            <a:r>
              <a:rPr lang="en-US" sz="2400" b="0" i="0" u="none" strike="noStrike" dirty="0">
                <a:effectLst/>
              </a:rPr>
              <a:t>Ensure physical access, comfort, and safety within an environment that is welcoming to people with a variety of abilities.</a:t>
            </a:r>
          </a:p>
          <a:p>
            <a:pPr algn="l" fontAlgn="base">
              <a:spcBef>
                <a:spcPts val="2000"/>
              </a:spcBef>
              <a:buFont typeface="Arial" panose="020B0604020202020204" pitchFamily="34" charset="0"/>
              <a:buChar char="•"/>
            </a:pPr>
            <a:r>
              <a:rPr lang="en-US" sz="2400" b="0" i="0" u="none" strike="noStrike" dirty="0">
                <a:effectLst/>
              </a:rPr>
              <a:t>Are all levels of facilities connected via wheelchair-accessible routes of travel? Are these routes easy to find? Do all commonly used exterior and restroom doors have sensors or buttons for automatic opening?</a:t>
            </a:r>
          </a:p>
          <a:p>
            <a:pPr algn="l" fontAlgn="base">
              <a:spcBef>
                <a:spcPts val="2000"/>
              </a:spcBef>
              <a:buFont typeface="Arial" panose="020B0604020202020204" pitchFamily="34" charset="0"/>
              <a:buChar char="•"/>
            </a:pPr>
            <a:r>
              <a:rPr lang="en-US" sz="2400" b="0" i="0" u="none" strike="noStrike" dirty="0">
                <a:effectLst/>
              </a:rPr>
              <a:t>Are there ample high-contrast, large-print directional signs? Is braille signage used where appropriate?</a:t>
            </a:r>
          </a:p>
          <a:p>
            <a:pPr algn="l" fontAlgn="base">
              <a:spcBef>
                <a:spcPts val="2000"/>
              </a:spcBef>
              <a:buFont typeface="Arial" panose="020B0604020202020204" pitchFamily="34" charset="0"/>
              <a:buChar char="•"/>
            </a:pPr>
            <a:r>
              <a:rPr lang="en-US" sz="2400" b="0" i="0" u="none" strike="noStrike" dirty="0">
                <a:effectLst/>
              </a:rPr>
              <a:t>Do elevators have auditory, visual, and tactile signals and controls accessible from a seated position? Are wheelchair-accessible restrooms with well-marked signs available? </a:t>
            </a:r>
          </a:p>
          <a:p>
            <a:pPr algn="l" fontAlgn="base">
              <a:spcBef>
                <a:spcPts val="2000"/>
              </a:spcBef>
              <a:buFont typeface="Arial" panose="020B0604020202020204" pitchFamily="34" charset="0"/>
              <a:buChar char="•"/>
            </a:pPr>
            <a:r>
              <a:rPr lang="en-US" sz="2400" b="0" i="0" u="none" strike="noStrike" dirty="0">
                <a:effectLst/>
              </a:rPr>
              <a:t>Are adjustable-height tables, ergonomic chairs, and adequate/adjustable light available?</a:t>
            </a:r>
          </a:p>
          <a:p>
            <a:pPr marL="0" indent="0">
              <a:buNone/>
            </a:pPr>
            <a:endParaRPr lang="en-US" sz="2400" dirty="0"/>
          </a:p>
        </p:txBody>
      </p:sp>
    </p:spTree>
    <p:extLst>
      <p:ext uri="{BB962C8B-B14F-4D97-AF65-F5344CB8AC3E}">
        <p14:creationId xmlns:p14="http://schemas.microsoft.com/office/powerpoint/2010/main" val="1257362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82D8-97A0-5B6F-9FB3-806B1552E89A}"/>
              </a:ext>
            </a:extLst>
          </p:cNvPr>
          <p:cNvSpPr>
            <a:spLocks noGrp="1"/>
          </p:cNvSpPr>
          <p:nvPr>
            <p:ph type="title"/>
          </p:nvPr>
        </p:nvSpPr>
        <p:spPr/>
        <p:txBody>
          <a:bodyPr/>
          <a:lstStyle/>
          <a:p>
            <a:r>
              <a:rPr lang="en-US" b="1" dirty="0"/>
              <a:t>Support Services</a:t>
            </a:r>
          </a:p>
        </p:txBody>
      </p:sp>
      <p:sp>
        <p:nvSpPr>
          <p:cNvPr id="3" name="Text Placeholder 2">
            <a:extLst>
              <a:ext uri="{FF2B5EF4-FFF2-40B4-BE49-F238E27FC236}">
                <a16:creationId xmlns:a16="http://schemas.microsoft.com/office/drawing/2014/main" id="{0D445A7E-FA84-D21F-04DB-98E58C523DCC}"/>
              </a:ext>
            </a:extLst>
          </p:cNvPr>
          <p:cNvSpPr>
            <a:spLocks noGrp="1"/>
          </p:cNvSpPr>
          <p:nvPr>
            <p:ph type="body" sz="quarter" idx="13"/>
          </p:nvPr>
        </p:nvSpPr>
        <p:spPr>
          <a:xfrm>
            <a:off x="1409700" y="1314450"/>
            <a:ext cx="9258300" cy="4229100"/>
          </a:xfrm>
        </p:spPr>
        <p:txBody>
          <a:bodyPr>
            <a:noAutofit/>
          </a:bodyPr>
          <a:lstStyle/>
          <a:p>
            <a:pPr marL="0" indent="0" algn="l" fontAlgn="base">
              <a:spcBef>
                <a:spcPts val="2000"/>
              </a:spcBef>
              <a:buNone/>
            </a:pPr>
            <a:r>
              <a:rPr lang="en-US" sz="2400" u="none" strike="noStrike" dirty="0">
                <a:effectLst/>
              </a:rPr>
              <a:t>Make sure support staff are prepared to work with everyone, including those with disabilities.</a:t>
            </a:r>
          </a:p>
          <a:p>
            <a:pPr algn="l" fontAlgn="base">
              <a:spcBef>
                <a:spcPts val="2000"/>
              </a:spcBef>
              <a:buFont typeface="Arial" panose="020B0604020202020204" pitchFamily="34" charset="0"/>
              <a:buChar char="•"/>
            </a:pPr>
            <a:r>
              <a:rPr lang="en-US" sz="2400" u="none" strike="noStrike" dirty="0">
                <a:effectLst/>
              </a:rPr>
              <a:t>Do staff members know how to respond to requests for disability-related accommodations?</a:t>
            </a:r>
          </a:p>
          <a:p>
            <a:pPr algn="l" fontAlgn="base">
              <a:spcBef>
                <a:spcPts val="2000"/>
              </a:spcBef>
              <a:buFont typeface="Arial" panose="020B0604020202020204" pitchFamily="34" charset="0"/>
              <a:buChar char="•"/>
            </a:pPr>
            <a:r>
              <a:rPr lang="en-US" sz="2400" u="none" strike="noStrike" dirty="0">
                <a:effectLst/>
              </a:rPr>
              <a:t>Are staff familiar with the availability of alternate document formats?</a:t>
            </a:r>
          </a:p>
          <a:p>
            <a:pPr algn="l" fontAlgn="base">
              <a:spcBef>
                <a:spcPts val="2000"/>
              </a:spcBef>
              <a:buFont typeface="Arial" panose="020B0604020202020204" pitchFamily="34" charset="0"/>
              <a:buChar char="•"/>
            </a:pPr>
            <a:r>
              <a:rPr lang="en-US" sz="2400" u="none" strike="noStrike" dirty="0">
                <a:effectLst/>
              </a:rPr>
              <a:t>Are staff aware of issues related to communicating with individuals with disabilities? </a:t>
            </a:r>
          </a:p>
          <a:p>
            <a:pPr algn="l" fontAlgn="base">
              <a:spcBef>
                <a:spcPts val="2000"/>
              </a:spcBef>
              <a:buFont typeface="Arial" panose="020B0604020202020204" pitchFamily="34" charset="0"/>
              <a:buChar char="•"/>
            </a:pPr>
            <a:r>
              <a:rPr lang="en-US" sz="2400" u="none" strike="noStrike" dirty="0">
                <a:effectLst/>
              </a:rPr>
              <a:t>Are staff responsible for designing and developing websites knowledgeable about accessible web design?</a:t>
            </a:r>
            <a:br>
              <a:rPr lang="en-US" sz="2400" dirty="0"/>
            </a:br>
            <a:endParaRPr lang="en-US" sz="2400" dirty="0"/>
          </a:p>
        </p:txBody>
      </p:sp>
    </p:spTree>
    <p:extLst>
      <p:ext uri="{BB962C8B-B14F-4D97-AF65-F5344CB8AC3E}">
        <p14:creationId xmlns:p14="http://schemas.microsoft.com/office/powerpoint/2010/main" val="4046296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82D8-97A0-5B6F-9FB3-806B1552E89A}"/>
              </a:ext>
            </a:extLst>
          </p:cNvPr>
          <p:cNvSpPr>
            <a:spLocks noGrp="1"/>
          </p:cNvSpPr>
          <p:nvPr>
            <p:ph type="title"/>
          </p:nvPr>
        </p:nvSpPr>
        <p:spPr/>
        <p:txBody>
          <a:bodyPr/>
          <a:lstStyle/>
          <a:p>
            <a:r>
              <a:rPr lang="en-US" b="1" dirty="0"/>
              <a:t>Information Resources and Technology</a:t>
            </a:r>
          </a:p>
        </p:txBody>
      </p:sp>
      <p:sp>
        <p:nvSpPr>
          <p:cNvPr id="3" name="Text Placeholder 2">
            <a:extLst>
              <a:ext uri="{FF2B5EF4-FFF2-40B4-BE49-F238E27FC236}">
                <a16:creationId xmlns:a16="http://schemas.microsoft.com/office/drawing/2014/main" id="{0D445A7E-FA84-D21F-04DB-98E58C523DCC}"/>
              </a:ext>
            </a:extLst>
          </p:cNvPr>
          <p:cNvSpPr>
            <a:spLocks noGrp="1"/>
          </p:cNvSpPr>
          <p:nvPr>
            <p:ph type="body" sz="quarter" idx="13"/>
          </p:nvPr>
        </p:nvSpPr>
        <p:spPr>
          <a:xfrm>
            <a:off x="946150" y="1466995"/>
            <a:ext cx="10299700" cy="4229100"/>
          </a:xfrm>
        </p:spPr>
        <p:txBody>
          <a:bodyPr>
            <a:noAutofit/>
          </a:bodyPr>
          <a:lstStyle/>
          <a:p>
            <a:pPr marL="0" indent="0" algn="l" fontAlgn="base">
              <a:spcBef>
                <a:spcPts val="2000"/>
              </a:spcBef>
              <a:buNone/>
            </a:pPr>
            <a:r>
              <a:rPr lang="en-US" sz="2400" u="none" strike="noStrike" dirty="0">
                <a:effectLst/>
              </a:rPr>
              <a:t>Ensure that publications and websites welcome a diverse group and that information is accessible to everyone. Make sure accessible technology is available to employees with disabilities.</a:t>
            </a:r>
          </a:p>
          <a:p>
            <a:pPr algn="l" fontAlgn="base">
              <a:spcBef>
                <a:spcPts val="2000"/>
              </a:spcBef>
              <a:buFont typeface="Arial" panose="020B0604020202020204" pitchFamily="34" charset="0"/>
              <a:buChar char="•"/>
            </a:pPr>
            <a:r>
              <a:rPr lang="en-US" sz="2400" u="none" strike="noStrike" dirty="0">
                <a:effectLst/>
              </a:rPr>
              <a:t>Are important meetings captioned, recorded, and shared for those who cannot attend or wish to watch them at a later time?</a:t>
            </a:r>
          </a:p>
          <a:p>
            <a:pPr algn="l" fontAlgn="base">
              <a:spcBef>
                <a:spcPts val="2000"/>
              </a:spcBef>
              <a:buFont typeface="Arial" panose="020B0604020202020204" pitchFamily="34" charset="0"/>
              <a:buChar char="•"/>
            </a:pPr>
            <a:r>
              <a:rPr lang="en-US" sz="2400" u="none" strike="noStrike" dirty="0">
                <a:effectLst/>
              </a:rPr>
              <a:t>Do web pages adhere to accessibility standards adopted by your school? </a:t>
            </a:r>
          </a:p>
          <a:p>
            <a:pPr algn="l" fontAlgn="base">
              <a:spcBef>
                <a:spcPts val="2000"/>
              </a:spcBef>
              <a:buFont typeface="Arial" panose="020B0604020202020204" pitchFamily="34" charset="0"/>
              <a:buChar char="•"/>
            </a:pPr>
            <a:r>
              <a:rPr lang="en-US" sz="2400" u="none" strike="noStrike" dirty="0">
                <a:effectLst/>
              </a:rPr>
              <a:t>Do key publications and websites include a statement with procedures for requesting disability-related accommodations? </a:t>
            </a:r>
          </a:p>
          <a:p>
            <a:pPr algn="l" fontAlgn="base">
              <a:spcBef>
                <a:spcPts val="2000"/>
              </a:spcBef>
              <a:buFont typeface="Arial" panose="020B0604020202020204" pitchFamily="34" charset="0"/>
              <a:buChar char="•"/>
            </a:pPr>
            <a:r>
              <a:rPr lang="en-US" sz="2400" u="none" strike="noStrike" dirty="0">
                <a:effectLst/>
              </a:rPr>
              <a:t>Do policies and procedures require that accessibility be considered in development and procurement processes (e.g., with respect to software purchases, website development)?</a:t>
            </a:r>
          </a:p>
        </p:txBody>
      </p:sp>
    </p:spTree>
    <p:extLst>
      <p:ext uri="{BB962C8B-B14F-4D97-AF65-F5344CB8AC3E}">
        <p14:creationId xmlns:p14="http://schemas.microsoft.com/office/powerpoint/2010/main" val="3818242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9BBFC5-09FB-D740-ADB5-7EDD286E81A1}"/>
              </a:ext>
            </a:extLst>
          </p:cNvPr>
          <p:cNvSpPr>
            <a:spLocks noGrp="1"/>
          </p:cNvSpPr>
          <p:nvPr>
            <p:ph type="title"/>
          </p:nvPr>
        </p:nvSpPr>
        <p:spPr/>
        <p:txBody>
          <a:bodyPr>
            <a:normAutofit/>
          </a:bodyPr>
          <a:lstStyle/>
          <a:p>
            <a:pPr algn="ctr"/>
            <a:r>
              <a:rPr lang="en-US" altLang="ja-JP" b="1" dirty="0">
                <a:solidFill>
                  <a:schemeClr val="tx1">
                    <a:lumMod val="95000"/>
                    <a:lumOff val="5000"/>
                  </a:schemeClr>
                </a:solidFill>
              </a:rPr>
              <a:t>An attitude; a framework, goal, process — UD:</a:t>
            </a:r>
            <a:endParaRPr lang="en-US" b="1" dirty="0">
              <a:solidFill>
                <a:schemeClr val="tx1">
                  <a:lumMod val="95000"/>
                  <a:lumOff val="5000"/>
                </a:schemeClr>
              </a:solidFill>
            </a:endParaRPr>
          </a:p>
        </p:txBody>
      </p:sp>
      <p:sp>
        <p:nvSpPr>
          <p:cNvPr id="4" name="Text Placeholder 3">
            <a:extLst>
              <a:ext uri="{FF2B5EF4-FFF2-40B4-BE49-F238E27FC236}">
                <a16:creationId xmlns:a16="http://schemas.microsoft.com/office/drawing/2014/main" id="{DEA9808D-AA55-1E45-A2C8-0CA80B0B5E1A}"/>
              </a:ext>
            </a:extLst>
          </p:cNvPr>
          <p:cNvSpPr>
            <a:spLocks noGrp="1"/>
          </p:cNvSpPr>
          <p:nvPr>
            <p:ph type="body" sz="quarter" idx="13"/>
          </p:nvPr>
        </p:nvSpPr>
        <p:spPr/>
        <p:txBody>
          <a:bodyPr/>
          <a:lstStyle/>
          <a:p>
            <a:pPr>
              <a:buFont typeface="Arial" panose="020B0604020202020204" pitchFamily="34" charset="0"/>
              <a:buChar char="•"/>
            </a:pPr>
            <a:r>
              <a:rPr lang="en-US" sz="3200" dirty="0">
                <a:solidFill>
                  <a:schemeClr val="accent4">
                    <a:lumMod val="10000"/>
                  </a:schemeClr>
                </a:solidFill>
                <a:latin typeface="Tahoma" panose="020B0604030504040204" pitchFamily="34" charset="0"/>
              </a:rPr>
              <a:t>Values diversity, equity, and inclusion</a:t>
            </a:r>
          </a:p>
          <a:p>
            <a:pPr>
              <a:buFont typeface="Arial" panose="020B0604020202020204" pitchFamily="34" charset="0"/>
              <a:buChar char="•"/>
            </a:pPr>
            <a:r>
              <a:rPr lang="en-US" altLang="ja-JP" sz="3200" dirty="0">
                <a:solidFill>
                  <a:schemeClr val="accent4">
                    <a:lumMod val="10000"/>
                  </a:schemeClr>
                </a:solidFill>
                <a:latin typeface="Tahoma" panose="020B0604030504040204" pitchFamily="34" charset="0"/>
              </a:rPr>
              <a:t>Promotes best practices and </a:t>
            </a:r>
            <a:r>
              <a:rPr lang="en-US" sz="3200" dirty="0">
                <a:solidFill>
                  <a:schemeClr val="accent4">
                    <a:lumMod val="10000"/>
                  </a:schemeClr>
                </a:solidFill>
                <a:latin typeface="Tahoma" panose="020B0604030504040204" pitchFamily="34" charset="0"/>
              </a:rPr>
              <a:t>does not lower standards</a:t>
            </a:r>
          </a:p>
          <a:p>
            <a:pPr>
              <a:buFont typeface="Arial" panose="020B0604020202020204" pitchFamily="34" charset="0"/>
              <a:buChar char="•"/>
            </a:pPr>
            <a:r>
              <a:rPr lang="en-US" sz="3200" dirty="0">
                <a:solidFill>
                  <a:schemeClr val="accent4">
                    <a:lumMod val="10000"/>
                  </a:schemeClr>
                </a:solidFill>
                <a:latin typeface="Tahoma" panose="020B0604030504040204" pitchFamily="34" charset="0"/>
              </a:rPr>
              <a:t>Is proactive and can be implemented incrementally</a:t>
            </a:r>
          </a:p>
          <a:p>
            <a:pPr>
              <a:buFont typeface="Arial" panose="020B0604020202020204" pitchFamily="34" charset="0"/>
              <a:buChar char="•"/>
            </a:pPr>
            <a:r>
              <a:rPr lang="en-US" sz="3200" dirty="0">
                <a:solidFill>
                  <a:schemeClr val="accent4">
                    <a:lumMod val="10000"/>
                  </a:schemeClr>
                </a:solidFill>
                <a:latin typeface="Tahoma" panose="020B0604030504040204" pitchFamily="34" charset="0"/>
              </a:rPr>
              <a:t>Benefits everyone </a:t>
            </a:r>
          </a:p>
          <a:p>
            <a:pPr>
              <a:buFont typeface="Arial" panose="020B0604020202020204" pitchFamily="34" charset="0"/>
              <a:buChar char="•"/>
            </a:pPr>
            <a:r>
              <a:rPr lang="en-US" sz="3200" dirty="0">
                <a:solidFill>
                  <a:schemeClr val="accent4">
                    <a:lumMod val="10000"/>
                  </a:schemeClr>
                </a:solidFill>
                <a:latin typeface="Tahoma" panose="020B0604030504040204" pitchFamily="34" charset="0"/>
              </a:rPr>
              <a:t>Minimizes the need for accommodations</a:t>
            </a:r>
          </a:p>
        </p:txBody>
      </p:sp>
      <p:pic>
        <p:nvPicPr>
          <p:cNvPr id="2" name="Picture 1" descr="University of Washington logo">
            <a:extLst>
              <a:ext uri="{FF2B5EF4-FFF2-40B4-BE49-F238E27FC236}">
                <a16:creationId xmlns:a16="http://schemas.microsoft.com/office/drawing/2014/main" id="{D4B91A3D-9FC6-7A76-77D5-ECEF0871C27F}"/>
              </a:ext>
            </a:extLst>
          </p:cNvPr>
          <p:cNvPicPr>
            <a:picLocks noChangeAspect="1"/>
          </p:cNvPicPr>
          <p:nvPr/>
        </p:nvPicPr>
        <p:blipFill>
          <a:blip r:embed="rId3"/>
          <a:stretch>
            <a:fillRect/>
          </a:stretch>
        </p:blipFill>
        <p:spPr>
          <a:xfrm>
            <a:off x="1056053" y="6450900"/>
            <a:ext cx="3233727" cy="162965"/>
          </a:xfrm>
          <a:prstGeom prst="rect">
            <a:avLst/>
          </a:prstGeom>
        </p:spPr>
      </p:pic>
    </p:spTree>
    <p:extLst>
      <p:ext uri="{BB962C8B-B14F-4D97-AF65-F5344CB8AC3E}">
        <p14:creationId xmlns:p14="http://schemas.microsoft.com/office/powerpoint/2010/main" val="1830941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6BED-383D-9C7B-172B-5E9FC64D629E}"/>
              </a:ext>
            </a:extLst>
          </p:cNvPr>
          <p:cNvSpPr>
            <a:spLocks noGrp="1"/>
          </p:cNvSpPr>
          <p:nvPr>
            <p:ph type="title"/>
          </p:nvPr>
        </p:nvSpPr>
        <p:spPr/>
        <p:txBody>
          <a:bodyPr>
            <a:normAutofit/>
          </a:bodyPr>
          <a:lstStyle/>
          <a:p>
            <a:r>
              <a:rPr lang="en-US" sz="4000" b="1" dirty="0"/>
              <a:t>Success Stories of Teachers with Disabilities</a:t>
            </a:r>
          </a:p>
        </p:txBody>
      </p:sp>
    </p:spTree>
    <p:extLst>
      <p:ext uri="{BB962C8B-B14F-4D97-AF65-F5344CB8AC3E}">
        <p14:creationId xmlns:p14="http://schemas.microsoft.com/office/powerpoint/2010/main" val="1901356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BA024-14C3-45B5-902F-A6540005DB83}"/>
              </a:ext>
            </a:extLst>
          </p:cNvPr>
          <p:cNvSpPr>
            <a:spLocks noGrp="1"/>
          </p:cNvSpPr>
          <p:nvPr>
            <p:ph type="title"/>
          </p:nvPr>
        </p:nvSpPr>
        <p:spPr/>
        <p:txBody>
          <a:bodyPr>
            <a:normAutofit/>
          </a:bodyPr>
          <a:lstStyle/>
          <a:p>
            <a:r>
              <a:rPr lang="en-US" b="1" kern="1200" dirty="0">
                <a:effectLst/>
              </a:rPr>
              <a:t>Best Practices From Our Success Stories</a:t>
            </a:r>
            <a:endParaRPr lang="en-US" b="1" dirty="0"/>
          </a:p>
        </p:txBody>
      </p:sp>
      <p:sp>
        <p:nvSpPr>
          <p:cNvPr id="2" name="Text Placeholder 1">
            <a:extLst>
              <a:ext uri="{FF2B5EF4-FFF2-40B4-BE49-F238E27FC236}">
                <a16:creationId xmlns:a16="http://schemas.microsoft.com/office/drawing/2014/main" id="{730E11AA-8FD8-4286-86B7-03A4F277DC88}"/>
              </a:ext>
            </a:extLst>
          </p:cNvPr>
          <p:cNvSpPr>
            <a:spLocks noGrp="1"/>
          </p:cNvSpPr>
          <p:nvPr>
            <p:ph type="body" sz="quarter" idx="13"/>
          </p:nvPr>
        </p:nvSpPr>
        <p:spPr>
          <a:xfrm>
            <a:off x="292285" y="1713524"/>
            <a:ext cx="6113812" cy="4229100"/>
          </a:xfrm>
        </p:spPr>
        <p:txBody>
          <a:bodyPr>
            <a:noAutofit/>
          </a:bodyPr>
          <a:lstStyle/>
          <a:p>
            <a:r>
              <a:rPr lang="en-US" dirty="0">
                <a:latin typeface="Tahoma" panose="020B0604030504040204" pitchFamily="34" charset="0"/>
                <a:ea typeface="Tahoma" panose="020B0604030504040204" pitchFamily="34" charset="0"/>
                <a:cs typeface="Tahoma" panose="020B0604030504040204" pitchFamily="34" charset="0"/>
              </a:rPr>
              <a:t>These are not standout or “unicorn” cases; they are simply putting a face to the nearly 700,000 educators with disabilities across the United States.</a:t>
            </a:r>
          </a:p>
          <a:p>
            <a:r>
              <a:rPr lang="en-US" dirty="0">
                <a:latin typeface="Tahoma" panose="020B0604030504040204" pitchFamily="34" charset="0"/>
                <a:ea typeface="Tahoma" panose="020B0604030504040204" pitchFamily="34" charset="0"/>
                <a:cs typeface="Tahoma" panose="020B0604030504040204" pitchFamily="34" charset="0"/>
              </a:rPr>
              <a:t>Teachers with disabilities are excellent advocates and role models for both their disabled and non-disabled students alike.</a:t>
            </a:r>
          </a:p>
          <a:p>
            <a:endParaRPr lang="en-US" dirty="0"/>
          </a:p>
        </p:txBody>
      </p:sp>
      <p:sp>
        <p:nvSpPr>
          <p:cNvPr id="4" name="TextBox 3">
            <a:extLst>
              <a:ext uri="{FF2B5EF4-FFF2-40B4-BE49-F238E27FC236}">
                <a16:creationId xmlns:a16="http://schemas.microsoft.com/office/drawing/2014/main" id="{7929328E-D7E5-8559-4234-C3B4A420801B}"/>
              </a:ext>
            </a:extLst>
          </p:cNvPr>
          <p:cNvSpPr txBox="1"/>
          <p:nvPr/>
        </p:nvSpPr>
        <p:spPr>
          <a:xfrm>
            <a:off x="6707841" y="5257799"/>
            <a:ext cx="44823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Brad Cohen, a teacher and speaker with Tourette's Syndrome</a:t>
            </a:r>
          </a:p>
        </p:txBody>
      </p:sp>
      <p:pic>
        <p:nvPicPr>
          <p:cNvPr id="7" name="Picture 7" descr="Brad Cohen on stage presenting to an audience with a powerpoint on screen behind him with his headshot and slide title &quot;Diversity Storyteller&quot;">
            <a:extLst>
              <a:ext uri="{FF2B5EF4-FFF2-40B4-BE49-F238E27FC236}">
                <a16:creationId xmlns:a16="http://schemas.microsoft.com/office/drawing/2014/main" id="{71CAB3E7-ACA4-1605-1EFD-09BFADA4E9AB}"/>
              </a:ext>
            </a:extLst>
          </p:cNvPr>
          <p:cNvPicPr>
            <a:picLocks noChangeAspect="1"/>
          </p:cNvPicPr>
          <p:nvPr/>
        </p:nvPicPr>
        <p:blipFill>
          <a:blip r:embed="rId3"/>
          <a:stretch>
            <a:fillRect/>
          </a:stretch>
        </p:blipFill>
        <p:spPr>
          <a:xfrm>
            <a:off x="6822141" y="1817594"/>
            <a:ext cx="4365811" cy="3276600"/>
          </a:xfrm>
          <a:prstGeom prst="rect">
            <a:avLst/>
          </a:prstGeom>
        </p:spPr>
      </p:pic>
    </p:spTree>
    <p:extLst>
      <p:ext uri="{BB962C8B-B14F-4D97-AF65-F5344CB8AC3E}">
        <p14:creationId xmlns:p14="http://schemas.microsoft.com/office/powerpoint/2010/main" val="677027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9ED434-C3DC-6833-9634-46354359A5E5}"/>
              </a:ext>
            </a:extLst>
          </p:cNvPr>
          <p:cNvSpPr>
            <a:spLocks noGrp="1"/>
          </p:cNvSpPr>
          <p:nvPr>
            <p:ph type="title" idx="4294967295"/>
          </p:nvPr>
        </p:nvSpPr>
        <p:spPr/>
        <p:txBody>
          <a:bodyPr/>
          <a:lstStyle/>
          <a:p>
            <a:r>
              <a:rPr lang="en-US" dirty="0"/>
              <a:t>Nicole</a:t>
            </a:r>
            <a:r>
              <a:rPr lang="en-US" baseline="0" dirty="0"/>
              <a:t> </a:t>
            </a:r>
            <a:r>
              <a:rPr lang="en-US" baseline="0" dirty="0" err="1"/>
              <a:t>Homerin</a:t>
            </a:r>
            <a:r>
              <a:rPr lang="en-US" baseline="0" dirty="0"/>
              <a:t> is the 2023 Recipient of the Steve Bartlett Award</a:t>
            </a:r>
            <a:endParaRPr lang="en-US" dirty="0"/>
          </a:p>
        </p:txBody>
      </p:sp>
      <p:pic>
        <p:nvPicPr>
          <p:cNvPr id="6" name="Content Placeholder 5" descr="Nicole Homerin smiling headshot. Text: Nicole Homerin. Recipient of the 2023 Steve Bartlett Award.">
            <a:hlinkClick r:id="rId3"/>
            <a:extLst>
              <a:ext uri="{FF2B5EF4-FFF2-40B4-BE49-F238E27FC236}">
                <a16:creationId xmlns:a16="http://schemas.microsoft.com/office/drawing/2014/main" id="{A020BB93-15B2-A5C2-D002-AC75EFE6A0CB}"/>
              </a:ext>
            </a:extLst>
          </p:cNvPr>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1205346" y="983673"/>
            <a:ext cx="9781308" cy="4890654"/>
          </a:xfrm>
        </p:spPr>
      </p:pic>
    </p:spTree>
    <p:extLst>
      <p:ext uri="{BB962C8B-B14F-4D97-AF65-F5344CB8AC3E}">
        <p14:creationId xmlns:p14="http://schemas.microsoft.com/office/powerpoint/2010/main" val="3339314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8"/>
          <p:cNvSpPr txBox="1">
            <a:spLocks noGrp="1"/>
          </p:cNvSpPr>
          <p:nvPr>
            <p:ph type="title" idx="4294967295"/>
          </p:nvPr>
        </p:nvSpPr>
        <p:spPr>
          <a:xfrm>
            <a:off x="146050" y="292037"/>
            <a:ext cx="11899900" cy="1139825"/>
          </a:xfrm>
          <a:prstGeom prst="rect">
            <a:avLst/>
          </a:prstGeom>
          <a:noFill/>
          <a:ln>
            <a:noFill/>
          </a:ln>
        </p:spPr>
        <p:txBody>
          <a:bodyPr spcFirstLastPara="1" wrap="square" lIns="91425" tIns="45700" rIns="91425" bIns="45700" anchor="ctr" anchorCtr="0">
            <a:noAutofit/>
          </a:bodyPr>
          <a:lstStyle/>
          <a:p>
            <a:pPr algn="ctr">
              <a:buSzPts val="3600"/>
            </a:pP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sym typeface="Calibri"/>
              </a:rPr>
              <a:t>Questions? Thank You!</a:t>
            </a:r>
            <a:endParaRPr sz="36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A group of people, with and without disabilities, around a table&#10;&#10;">
            <a:extLst>
              <a:ext uri="{FF2B5EF4-FFF2-40B4-BE49-F238E27FC236}">
                <a16:creationId xmlns:a16="http://schemas.microsoft.com/office/drawing/2014/main" id="{CBE5ED2D-6B23-4D7A-8A0C-7B394BB193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7634" y="1745681"/>
            <a:ext cx="5929823" cy="3678686"/>
          </a:xfrm>
          <a:prstGeom prst="rect">
            <a:avLst/>
          </a:prstGeom>
          <a:ln w="19050">
            <a:noFill/>
          </a:ln>
        </p:spPr>
      </p:pic>
      <p:sp>
        <p:nvSpPr>
          <p:cNvPr id="3" name="Rectangle 2">
            <a:extLst>
              <a:ext uri="{FF2B5EF4-FFF2-40B4-BE49-F238E27FC236}">
                <a16:creationId xmlns:a16="http://schemas.microsoft.com/office/drawing/2014/main" id="{F0F46684-18CD-994E-AB14-6E2CE3D31C60}"/>
              </a:ext>
            </a:extLst>
          </p:cNvPr>
          <p:cNvSpPr/>
          <p:nvPr/>
        </p:nvSpPr>
        <p:spPr>
          <a:xfrm>
            <a:off x="6571205" y="3152862"/>
            <a:ext cx="462105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Link to Free </a:t>
            </a:r>
            <a:r>
              <a:rPr kumimoji="0" lang="en-US" sz="2800" b="1"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RespectAbility</a:t>
            </a:r>
            <a:r>
              <a:rPr kumimoji="0" lang="en-US" sz="2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hlinkClick r:id="rId4"/>
              </a:rPr>
              <a:t> Webinars</a:t>
            </a:r>
            <a:endParaRPr kumimoji="0" lang="en-US" sz="2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8CE7DCCF-E93D-E74A-97C8-9835360C4EE5}"/>
              </a:ext>
            </a:extLst>
          </p:cNvPr>
          <p:cNvSpPr/>
          <p:nvPr/>
        </p:nvSpPr>
        <p:spPr>
          <a:xfrm>
            <a:off x="6571205" y="1876864"/>
            <a:ext cx="530329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Contact </a:t>
            </a: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hlinkClick r:id="rId5"/>
              </a:rPr>
              <a:t>MatanK@</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hlinkClick r:id="rId5"/>
              </a:rPr>
              <a:t>R</a:t>
            </a:r>
            <a:r>
              <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hlinkClick r:id="rId5"/>
              </a:rPr>
              <a:t>espectAbility.org</a:t>
            </a:r>
            <a:endPar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8503297"/>
      </p:ext>
    </p:extLst>
  </p:cSld>
  <p:clrMapOvr>
    <a:masterClrMapping/>
  </p:clrMapOvr>
  <mc:AlternateContent xmlns:mc="http://schemas.openxmlformats.org/markup-compatibility/2006" xmlns:p14="http://schemas.microsoft.com/office/powerpoint/2010/main">
    <mc:Choice Requires="p14">
      <p:transition spd="slow" p14:dur="2000" advTm="39269"/>
    </mc:Choice>
    <mc:Fallback xmlns="">
      <p:transition spd="slow" advTm="3926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p:cNvGrpSpPr/>
        <p:nvPr/>
      </p:nvGrpSpPr>
      <p:grpSpPr>
        <a:xfrm>
          <a:off x="0" y="0"/>
          <a:ext cx="0" cy="0"/>
          <a:chOff x="0" y="0"/>
          <a:chExt cx="0" cy="0"/>
        </a:xfrm>
      </p:grpSpPr>
      <p:sp>
        <p:nvSpPr>
          <p:cNvPr id="8" name="Rectangles 7">
            <a:extLst>
              <a:ext uri="{C183D7F6-B498-43B3-948B-1728B52AA6E4}">
                <adec:decorative xmlns:adec="http://schemas.microsoft.com/office/drawing/2017/decorative" val="1"/>
              </a:ext>
            </a:extLst>
          </p:cNvPr>
          <p:cNvSpPr/>
          <p:nvPr/>
        </p:nvSpPr>
        <p:spPr>
          <a:xfrm>
            <a:off x="1951355" y="0"/>
            <a:ext cx="828865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36"/>
          <p:cNvSpPr>
            <a:spLocks noGrp="1"/>
          </p:cNvSpPr>
          <p:nvPr>
            <p:ph type="title"/>
          </p:nvPr>
        </p:nvSpPr>
        <p:spPr>
          <a:xfrm>
            <a:off x="781685" y="221615"/>
            <a:ext cx="10515600" cy="849630"/>
          </a:xfrm>
        </p:spPr>
        <p:txBody>
          <a:bodyPr>
            <a:normAutofit/>
          </a:bodyPr>
          <a:lstStyle/>
          <a:p>
            <a:pPr algn="ctr"/>
            <a:r>
              <a:rPr lang="en-US" sz="3200" b="1" dirty="0">
                <a:solidFill>
                  <a:schemeClr val="tx1"/>
                </a:solidFill>
                <a:latin typeface="Tahoma" panose="020B0604030504040204" pitchFamily="34" charset="0"/>
              </a:rPr>
              <a:t>These are people with disabilities.</a:t>
            </a:r>
          </a:p>
        </p:txBody>
      </p:sp>
      <p:sp>
        <p:nvSpPr>
          <p:cNvPr id="7" name="Rectangles 6">
            <a:extLst>
              <a:ext uri="{C183D7F6-B498-43B3-948B-1728B52AA6E4}">
                <adec:decorative xmlns:adec="http://schemas.microsoft.com/office/drawing/2017/decorative" val="1"/>
              </a:ext>
            </a:extLst>
          </p:cNvPr>
          <p:cNvSpPr/>
          <p:nvPr/>
        </p:nvSpPr>
        <p:spPr>
          <a:xfrm flipV="1">
            <a:off x="1074420" y="5848985"/>
            <a:ext cx="9917430" cy="76200"/>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Barbara Corcoran"/>
          <p:cNvPicPr>
            <a:picLocks noChangeAspect="1"/>
          </p:cNvPicPr>
          <p:nvPr/>
        </p:nvPicPr>
        <p:blipFill rotWithShape="1">
          <a:blip r:embed="rId3" cstate="print">
            <a:extLst>
              <a:ext uri="{28A0092B-C50C-407E-A947-70E740481C1C}">
                <a14:useLocalDpi xmlns:a14="http://schemas.microsoft.com/office/drawing/2010/main" val="0"/>
              </a:ext>
            </a:extLst>
          </a:blip>
          <a:srcRect t="1469" b="24032"/>
          <a:stretch/>
        </p:blipFill>
        <p:spPr>
          <a:xfrm>
            <a:off x="906780" y="1124586"/>
            <a:ext cx="2003408" cy="2286000"/>
          </a:xfrm>
          <a:prstGeom prst="rect">
            <a:avLst/>
          </a:prstGeom>
        </p:spPr>
      </p:pic>
      <p:pic>
        <p:nvPicPr>
          <p:cNvPr id="5" name="Picture 8" descr="Judy Heumann headshot">
            <a:extLst>
              <a:ext uri="{FF2B5EF4-FFF2-40B4-BE49-F238E27FC236}">
                <a16:creationId xmlns:a16="http://schemas.microsoft.com/office/drawing/2014/main" id="{B75B91F6-8B82-ABE9-10C0-6A3F9959D767}"/>
              </a:ext>
            </a:extLst>
          </p:cNvPr>
          <p:cNvPicPr>
            <a:picLocks noChangeAspect="1"/>
          </p:cNvPicPr>
          <p:nvPr/>
        </p:nvPicPr>
        <p:blipFill rotWithShape="1">
          <a:blip r:embed="rId4"/>
          <a:srcRect l="20749" t="512" r="21094" b="-1201"/>
          <a:stretch/>
        </p:blipFill>
        <p:spPr>
          <a:xfrm>
            <a:off x="3000756" y="1124586"/>
            <a:ext cx="2000012" cy="2286000"/>
          </a:xfrm>
          <a:prstGeom prst="rect">
            <a:avLst/>
          </a:prstGeom>
        </p:spPr>
      </p:pic>
      <p:pic>
        <p:nvPicPr>
          <p:cNvPr id="4" name="Picture 3" descr="President Joe Biden"/>
          <p:cNvPicPr>
            <a:picLocks noChangeAspect="1"/>
          </p:cNvPicPr>
          <p:nvPr/>
        </p:nvPicPr>
        <p:blipFill rotWithShape="1">
          <a:blip r:embed="rId5" cstate="print">
            <a:extLst>
              <a:ext uri="{28A0092B-C50C-407E-A947-70E740481C1C}">
                <a14:useLocalDpi xmlns:a14="http://schemas.microsoft.com/office/drawing/2010/main" val="0"/>
              </a:ext>
            </a:extLst>
          </a:blip>
          <a:srcRect t="5977" b="2700"/>
          <a:stretch/>
        </p:blipFill>
        <p:spPr>
          <a:xfrm>
            <a:off x="5094732" y="1120142"/>
            <a:ext cx="2002536" cy="2286000"/>
          </a:xfrm>
          <a:prstGeom prst="rect">
            <a:avLst/>
          </a:prstGeom>
        </p:spPr>
      </p:pic>
      <p:pic>
        <p:nvPicPr>
          <p:cNvPr id="12" name="Picture 11" descr="Demi Lovato"/>
          <p:cNvPicPr>
            <a:picLocks noChangeAspect="1"/>
          </p:cNvPicPr>
          <p:nvPr/>
        </p:nvPicPr>
        <p:blipFill rotWithShape="1">
          <a:blip r:embed="rId6" cstate="email"/>
          <a:srcRect b="2447"/>
          <a:stretch/>
        </p:blipFill>
        <p:spPr>
          <a:xfrm>
            <a:off x="7188708" y="1120140"/>
            <a:ext cx="2002536" cy="2281555"/>
          </a:xfrm>
          <a:prstGeom prst="rect">
            <a:avLst/>
          </a:prstGeom>
        </p:spPr>
      </p:pic>
      <p:pic>
        <p:nvPicPr>
          <p:cNvPr id="3" name="Picture 2" descr="Amanda Gorman speaking at the Inauguration"/>
          <p:cNvPicPr>
            <a:picLocks noChangeAspect="1"/>
          </p:cNvPicPr>
          <p:nvPr/>
        </p:nvPicPr>
        <p:blipFill rotWithShape="1">
          <a:blip r:embed="rId7" cstate="print"/>
          <a:srcRect b="2547"/>
          <a:stretch/>
        </p:blipFill>
        <p:spPr>
          <a:xfrm>
            <a:off x="9282684" y="1120140"/>
            <a:ext cx="2002536" cy="2281555"/>
          </a:xfrm>
          <a:prstGeom prst="rect">
            <a:avLst/>
          </a:prstGeom>
        </p:spPr>
      </p:pic>
      <p:pic>
        <p:nvPicPr>
          <p:cNvPr id="9" name="Picture 9" descr="Albert Einstein black and white headshot">
            <a:extLst>
              <a:ext uri="{FF2B5EF4-FFF2-40B4-BE49-F238E27FC236}">
                <a16:creationId xmlns:a16="http://schemas.microsoft.com/office/drawing/2014/main" id="{B20568BF-360C-1579-33DF-E38E52802492}"/>
              </a:ext>
            </a:extLst>
          </p:cNvPr>
          <p:cNvPicPr>
            <a:picLocks noChangeAspect="1"/>
          </p:cNvPicPr>
          <p:nvPr/>
        </p:nvPicPr>
        <p:blipFill rotWithShape="1">
          <a:blip r:embed="rId8"/>
          <a:srcRect l="5700" t="115" r="8597" b="2653"/>
          <a:stretch/>
        </p:blipFill>
        <p:spPr>
          <a:xfrm>
            <a:off x="909140" y="3456306"/>
            <a:ext cx="2002536" cy="2281554"/>
          </a:xfrm>
          <a:prstGeom prst="rect">
            <a:avLst/>
          </a:prstGeom>
        </p:spPr>
      </p:pic>
      <p:pic>
        <p:nvPicPr>
          <p:cNvPr id="27" name="Picture 26" descr="Greta Thunberg"/>
          <p:cNvPicPr>
            <a:picLocks noChangeAspect="1"/>
          </p:cNvPicPr>
          <p:nvPr/>
        </p:nvPicPr>
        <p:blipFill rotWithShape="1">
          <a:blip r:embed="rId9" cstate="email"/>
          <a:srcRect b="2365"/>
          <a:stretch/>
        </p:blipFill>
        <p:spPr>
          <a:xfrm>
            <a:off x="3000756" y="3456306"/>
            <a:ext cx="2002536" cy="2281554"/>
          </a:xfrm>
          <a:prstGeom prst="rect">
            <a:avLst/>
          </a:prstGeom>
        </p:spPr>
      </p:pic>
      <p:pic>
        <p:nvPicPr>
          <p:cNvPr id="29" name="Picture 28" descr="Halle Berry"/>
          <p:cNvPicPr>
            <a:picLocks noChangeAspect="1"/>
          </p:cNvPicPr>
          <p:nvPr/>
        </p:nvPicPr>
        <p:blipFill rotWithShape="1">
          <a:blip r:embed="rId10" cstate="email"/>
          <a:srcRect b="2239"/>
          <a:stretch/>
        </p:blipFill>
        <p:spPr>
          <a:xfrm>
            <a:off x="5094732" y="3456306"/>
            <a:ext cx="2002536" cy="2281554"/>
          </a:xfrm>
          <a:prstGeom prst="rect">
            <a:avLst/>
          </a:prstGeom>
        </p:spPr>
      </p:pic>
      <p:pic>
        <p:nvPicPr>
          <p:cNvPr id="31" name="Picture 30" descr="Daymond John"/>
          <p:cNvPicPr>
            <a:picLocks noChangeAspect="1"/>
          </p:cNvPicPr>
          <p:nvPr/>
        </p:nvPicPr>
        <p:blipFill rotWithShape="1">
          <a:blip r:embed="rId11" cstate="email"/>
          <a:srcRect b="2365"/>
          <a:stretch/>
        </p:blipFill>
        <p:spPr>
          <a:xfrm>
            <a:off x="7188708" y="3456306"/>
            <a:ext cx="2002536" cy="2281554"/>
          </a:xfrm>
          <a:prstGeom prst="rect">
            <a:avLst/>
          </a:prstGeom>
        </p:spPr>
      </p:pic>
      <p:pic>
        <p:nvPicPr>
          <p:cNvPr id="33" name="Picture 32" descr="Mariah Carey"/>
          <p:cNvPicPr>
            <a:picLocks noChangeAspect="1"/>
          </p:cNvPicPr>
          <p:nvPr/>
        </p:nvPicPr>
        <p:blipFill rotWithShape="1">
          <a:blip r:embed="rId12" cstate="email"/>
          <a:srcRect b="2334"/>
          <a:stretch/>
        </p:blipFill>
        <p:spPr>
          <a:xfrm>
            <a:off x="9282684" y="3456306"/>
            <a:ext cx="2002536" cy="2281554"/>
          </a:xfrm>
          <a:prstGeom prst="rect">
            <a:avLst/>
          </a:prstGeom>
        </p:spPr>
      </p:pic>
      <p:sp>
        <p:nvSpPr>
          <p:cNvPr id="6" name="Text Box 5"/>
          <p:cNvSpPr txBox="1"/>
          <p:nvPr/>
        </p:nvSpPr>
        <p:spPr>
          <a:xfrm>
            <a:off x="2063750" y="6119495"/>
            <a:ext cx="8063230" cy="521970"/>
          </a:xfrm>
          <a:prstGeom prst="rect">
            <a:avLst/>
          </a:prstGeom>
          <a:noFill/>
        </p:spPr>
        <p:txBody>
          <a:bodyPr wrap="square" lIns="91440" tIns="45720" rIns="91440" bIns="45720" rtlCol="0" anchor="t">
            <a:spAutoFit/>
          </a:bodyPr>
          <a:lstStyle/>
          <a:p>
            <a:pPr algn="ctr"/>
            <a:r>
              <a:rPr lang="en-US" sz="1400" b="1" dirty="0">
                <a:latin typeface="Tahoma"/>
                <a:ea typeface="Tahoma"/>
                <a:cs typeface="Tahoma"/>
              </a:rPr>
              <a:t>First row</a:t>
            </a:r>
            <a:r>
              <a:rPr lang="en-US" sz="1400" dirty="0">
                <a:latin typeface="Tahoma"/>
                <a:ea typeface="Tahoma"/>
                <a:cs typeface="Tahoma"/>
              </a:rPr>
              <a:t> — Barbara Corcoran, Judy Heumann, Joe Biden, Demi Lovato, Amanda Gorman</a:t>
            </a:r>
          </a:p>
          <a:p>
            <a:pPr algn="ctr"/>
            <a:r>
              <a:rPr lang="en-US" sz="1400" b="1" dirty="0">
                <a:latin typeface="Tahoma"/>
                <a:ea typeface="Tahoma"/>
                <a:cs typeface="Tahoma"/>
              </a:rPr>
              <a:t>Second row</a:t>
            </a:r>
            <a:r>
              <a:rPr lang="en-US" sz="1400" dirty="0">
                <a:latin typeface="Tahoma"/>
                <a:ea typeface="Tahoma"/>
                <a:cs typeface="Tahoma"/>
              </a:rPr>
              <a:t> — Albert Einstein, Greta Thunberg, Halle Berry, Daymond John, Mariah Carey</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b="1" dirty="0"/>
              <a:t>Disabilities are…</a:t>
            </a:r>
          </a:p>
        </p:txBody>
      </p:sp>
      <p:sp>
        <p:nvSpPr>
          <p:cNvPr id="18" name="Rectangle 17">
            <a:extLst>
              <a:ext uri="{C183D7F6-B498-43B3-948B-1728B52AA6E4}">
                <adec:decorative xmlns:adec="http://schemas.microsoft.com/office/drawing/2017/decorative" val="1"/>
              </a:ext>
            </a:extLst>
          </p:cNvPr>
          <p:cNvSpPr/>
          <p:nvPr/>
        </p:nvSpPr>
        <p:spPr>
          <a:xfrm>
            <a:off x="4385733" y="1987973"/>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C183D7F6-B498-43B3-948B-1728B52AA6E4}">
                <adec:decorative xmlns:adec="http://schemas.microsoft.com/office/drawing/2017/decorative" val="1"/>
              </a:ext>
            </a:extLst>
          </p:cNvPr>
          <p:cNvSpPr/>
          <p:nvPr/>
        </p:nvSpPr>
        <p:spPr>
          <a:xfrm>
            <a:off x="8144933" y="1987973"/>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C183D7F6-B498-43B3-948B-1728B52AA6E4}">
                <adec:decorative xmlns:adec="http://schemas.microsoft.com/office/drawing/2017/decorative" val="1"/>
              </a:ext>
            </a:extLst>
          </p:cNvPr>
          <p:cNvSpPr/>
          <p:nvPr/>
        </p:nvSpPr>
        <p:spPr>
          <a:xfrm>
            <a:off x="626533" y="1987973"/>
            <a:ext cx="3222978" cy="581378"/>
          </a:xfrm>
          <a:prstGeom prst="rect">
            <a:avLst/>
          </a:prstGeom>
          <a:solidFill>
            <a:srgbClr val="F5F5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5269" y="2093616"/>
            <a:ext cx="3070691" cy="338554"/>
          </a:xfrm>
          <a:prstGeom prst="rect">
            <a:avLst/>
          </a:prstGeom>
          <a:noFill/>
        </p:spPr>
        <p:txBody>
          <a:bodyPr rot="0" spcFirstLastPara="0" vert="horz" wrap="square" lIns="91440" tIns="45720" rIns="91440" bIns="45720" numCol="1" spcCol="0" rtlCol="0" fromWordArt="0" anchor="t" anchorCtr="0" forceAA="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Temporary</a:t>
            </a:r>
            <a:r>
              <a:rPr lang="en-US" sz="1600" dirty="0">
                <a:latin typeface="Tahoma" panose="020B0604030504040204" pitchFamily="34" charset="0"/>
                <a:ea typeface="Tahoma" panose="020B0604030504040204" pitchFamily="34" charset="0"/>
                <a:cs typeface="Tahoma" panose="020B0604030504040204" pitchFamily="34" charset="0"/>
              </a:rPr>
              <a:t> and </a:t>
            </a:r>
            <a:r>
              <a:rPr lang="en-US" sz="1600" b="1" dirty="0">
                <a:latin typeface="Tahoma" panose="020B0604030504040204" pitchFamily="34" charset="0"/>
                <a:ea typeface="Tahoma" panose="020B0604030504040204" pitchFamily="34" charset="0"/>
                <a:cs typeface="Tahoma" panose="020B0604030504040204" pitchFamily="34" charset="0"/>
              </a:rPr>
              <a:t>Permanent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460095" y="2093616"/>
            <a:ext cx="3070691" cy="338554"/>
          </a:xfrm>
          <a:prstGeom prst="rect">
            <a:avLst/>
          </a:prstGeom>
          <a:noFill/>
        </p:spPr>
        <p:txBody>
          <a:bodyPr rot="0" spcFirstLastPara="0" vert="horz" wrap="square" lIns="91440" tIns="45720" rIns="91440" bIns="45720" numCol="1" spcCol="0" rtlCol="0" fromWordArt="0" anchor="t" anchorCtr="0" forceAA="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Apparent</a:t>
            </a:r>
            <a:r>
              <a:rPr lang="en-US" sz="1600" dirty="0">
                <a:latin typeface="Tahoma" panose="020B0604030504040204" pitchFamily="34" charset="0"/>
                <a:ea typeface="Tahoma" panose="020B0604030504040204" pitchFamily="34" charset="0"/>
                <a:cs typeface="Tahoma" panose="020B0604030504040204" pitchFamily="34" charset="0"/>
              </a:rPr>
              <a:t> and </a:t>
            </a:r>
            <a:r>
              <a:rPr lang="en-US" sz="1600" b="1" dirty="0">
                <a:latin typeface="Tahoma" panose="020B0604030504040204" pitchFamily="34" charset="0"/>
                <a:ea typeface="Tahoma" panose="020B0604030504040204" pitchFamily="34" charset="0"/>
                <a:cs typeface="Tahoma" panose="020B0604030504040204" pitchFamily="34" charset="0"/>
              </a:rPr>
              <a:t>Nonapparent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8140273" y="2093616"/>
            <a:ext cx="3240024" cy="338554"/>
          </a:xfrm>
          <a:prstGeom prst="rect">
            <a:avLst/>
          </a:prstGeom>
          <a:noFill/>
        </p:spPr>
        <p:txBody>
          <a:bodyPr rot="0" spcFirstLastPara="0" vert="horz" wrap="square" lIns="91440" tIns="45720" rIns="91440" bIns="45720" numCol="1" spcCol="0" rtlCol="0" fromWordArt="0" anchor="t" anchorCtr="0" forceAA="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From Birth</a:t>
            </a:r>
            <a:r>
              <a:rPr lang="en-US" sz="1600" dirty="0">
                <a:latin typeface="Tahoma" panose="020B0604030504040204" pitchFamily="34" charset="0"/>
                <a:ea typeface="Tahoma" panose="020B0604030504040204" pitchFamily="34" charset="0"/>
                <a:cs typeface="Tahoma" panose="020B0604030504040204" pitchFamily="34" charset="0"/>
              </a:rPr>
              <a:t> or </a:t>
            </a:r>
            <a:r>
              <a:rPr lang="en-US" sz="1600" b="1" dirty="0">
                <a:latin typeface="Tahoma" panose="020B0604030504040204" pitchFamily="34" charset="0"/>
                <a:ea typeface="Tahoma" panose="020B0604030504040204" pitchFamily="34" charset="0"/>
                <a:cs typeface="Tahoma" panose="020B0604030504040204" pitchFamily="34" charset="0"/>
              </a:rPr>
              <a:t>Acquired Later</a:t>
            </a:r>
            <a:endParaRPr lang="en-US" sz="1600" dirty="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a:extLst>
              <a:ext uri="{C183D7F6-B498-43B3-948B-1728B52AA6E4}">
                <adec:decorative xmlns:adec="http://schemas.microsoft.com/office/drawing/2017/decorative" val="1"/>
              </a:ext>
            </a:extLst>
          </p:cNvPr>
          <p:cNvCxnSpPr/>
          <p:nvPr/>
        </p:nvCxnSpPr>
        <p:spPr>
          <a:xfrm>
            <a:off x="627743" y="6143766"/>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pic>
        <p:nvPicPr>
          <p:cNvPr id="6" name="Picture 13" descr="John Lawson, an actor with prosthetic hands, holding an umbrella"/>
          <p:cNvPicPr>
            <a:picLocks noChangeAspect="1"/>
          </p:cNvPicPr>
          <p:nvPr/>
        </p:nvPicPr>
        <p:blipFill>
          <a:blip r:embed="rId2" cstate="print"/>
          <a:stretch>
            <a:fillRect/>
          </a:stretch>
        </p:blipFill>
        <p:spPr>
          <a:xfrm>
            <a:off x="626533" y="2570463"/>
            <a:ext cx="3222977" cy="3553776"/>
          </a:xfrm>
          <a:prstGeom prst="rect">
            <a:avLst/>
          </a:prstGeom>
        </p:spPr>
      </p:pic>
      <p:pic>
        <p:nvPicPr>
          <p:cNvPr id="14" name="Picture 14" descr="A mother with a young boy and girl smiling together."/>
          <p:cNvPicPr>
            <a:picLocks noChangeAspect="1"/>
          </p:cNvPicPr>
          <p:nvPr/>
        </p:nvPicPr>
        <p:blipFill rotWithShape="1">
          <a:blip r:embed="rId3" cstate="print"/>
          <a:srcRect/>
          <a:stretch>
            <a:fillRect/>
          </a:stretch>
        </p:blipFill>
        <p:spPr>
          <a:xfrm>
            <a:off x="4385733" y="2569865"/>
            <a:ext cx="3225800" cy="3542593"/>
          </a:xfrm>
          <a:prstGeom prst="rect">
            <a:avLst/>
          </a:prstGeom>
        </p:spPr>
      </p:pic>
      <p:pic>
        <p:nvPicPr>
          <p:cNvPr id="15" name="Picture 15" descr="Kewon Vines smiling for the camera. Kewon is a little person"/>
          <p:cNvPicPr>
            <a:picLocks noChangeAspect="1"/>
          </p:cNvPicPr>
          <p:nvPr/>
        </p:nvPicPr>
        <p:blipFill rotWithShape="1">
          <a:blip r:embed="rId4" cstate="print"/>
          <a:srcRect t="-39"/>
          <a:stretch>
            <a:fillRect/>
          </a:stretch>
        </p:blipFill>
        <p:spPr>
          <a:xfrm>
            <a:off x="8144933" y="2570723"/>
            <a:ext cx="3220157" cy="3531019"/>
          </a:xfrm>
          <a:prstGeom prst="rect">
            <a:avLst/>
          </a:prstGeom>
        </p:spPr>
      </p:pic>
      <p:cxnSp>
        <p:nvCxnSpPr>
          <p:cNvPr id="21" name="Straight Arrow Connector 20">
            <a:extLst>
              <a:ext uri="{C183D7F6-B498-43B3-948B-1728B52AA6E4}">
                <adec:decorative xmlns:adec="http://schemas.microsoft.com/office/drawing/2017/decorative" val="1"/>
              </a:ext>
            </a:extLst>
          </p:cNvPr>
          <p:cNvCxnSpPr/>
          <p:nvPr/>
        </p:nvCxnSpPr>
        <p:spPr>
          <a:xfrm>
            <a:off x="4381298" y="6126833"/>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C183D7F6-B498-43B3-948B-1728B52AA6E4}">
                <adec:decorative xmlns:adec="http://schemas.microsoft.com/office/drawing/2017/decorative" val="1"/>
              </a:ext>
            </a:extLst>
          </p:cNvPr>
          <p:cNvCxnSpPr/>
          <p:nvPr/>
        </p:nvCxnSpPr>
        <p:spPr>
          <a:xfrm>
            <a:off x="8146143" y="6126832"/>
            <a:ext cx="3225023" cy="10698"/>
          </a:xfrm>
          <a:prstGeom prst="straightConnector1">
            <a:avLst/>
          </a:prstGeom>
          <a:ln w="57150">
            <a:solidFill>
              <a:srgbClr val="F2A63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a:t>61 million people</a:t>
            </a:r>
          </a:p>
        </p:txBody>
      </p:sp>
      <p:cxnSp>
        <p:nvCxnSpPr>
          <p:cNvPr id="17" name="Straight Arrow Connector 16">
            <a:extLst>
              <a:ext uri="{C183D7F6-B498-43B3-948B-1728B52AA6E4}">
                <adec:decorative xmlns:adec="http://schemas.microsoft.com/office/drawing/2017/decorative" val="1"/>
              </a:ext>
            </a:extLst>
          </p:cNvPr>
          <p:cNvCxnSpPr/>
          <p:nvPr/>
        </p:nvCxnSpPr>
        <p:spPr>
          <a:xfrm flipV="1">
            <a:off x="2091339" y="2932650"/>
            <a:ext cx="882868" cy="5254"/>
          </a:xfrm>
          <a:prstGeom prst="straightConnector1">
            <a:avLst/>
          </a:prstGeom>
          <a:ln w="6350">
            <a:solidFill>
              <a:srgbClr val="F2A63C"/>
            </a:solidFill>
          </a:ln>
        </p:spPr>
        <p:style>
          <a:lnRef idx="1">
            <a:schemeClr val="accent1"/>
          </a:lnRef>
          <a:fillRef idx="0">
            <a:schemeClr val="accent1"/>
          </a:fillRef>
          <a:effectRef idx="0">
            <a:schemeClr val="accent1"/>
          </a:effectRef>
          <a:fontRef idx="minor">
            <a:schemeClr val="tx1"/>
          </a:fontRef>
        </p:style>
      </p:cxnSp>
      <p:sp>
        <p:nvSpPr>
          <p:cNvPr id="36" name="Text Placeholder 35"/>
          <p:cNvSpPr>
            <a:spLocks noGrp="1"/>
          </p:cNvSpPr>
          <p:nvPr>
            <p:ph type="body" sz="quarter" idx="13"/>
          </p:nvPr>
        </p:nvSpPr>
        <p:spPr>
          <a:xfrm>
            <a:off x="1554480" y="1308100"/>
            <a:ext cx="2020887" cy="571546"/>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61 million</a:t>
            </a:r>
          </a:p>
        </p:txBody>
      </p:sp>
      <p:sp>
        <p:nvSpPr>
          <p:cNvPr id="37" name="Text Placeholder 36"/>
          <p:cNvSpPr>
            <a:spLocks noGrp="1"/>
          </p:cNvSpPr>
          <p:nvPr>
            <p:ph type="body" sz="quarter" idx="16"/>
          </p:nvPr>
        </p:nvSpPr>
        <p:spPr>
          <a:xfrm>
            <a:off x="1557973" y="1753378"/>
            <a:ext cx="2020887" cy="995526"/>
          </a:xfrm>
        </p:spPr>
        <p:txBody>
          <a:bodyPr>
            <a:noAutofit/>
          </a:bodyPr>
          <a:lstStyle/>
          <a:p>
            <a:pPr>
              <a:lnSpc>
                <a:spcPct val="100000"/>
              </a:lnSpc>
            </a:pPr>
            <a:r>
              <a:rPr lang="en-US" sz="2000" dirty="0">
                <a:latin typeface="Tahoma" panose="020B0604030504040204" pitchFamily="34" charset="0"/>
                <a:ea typeface="Tahoma" panose="020B0604030504040204" pitchFamily="34" charset="0"/>
                <a:cs typeface="Tahoma" panose="020B0604030504040204" pitchFamily="34" charset="0"/>
              </a:rPr>
              <a:t>people in the United States have a disability</a:t>
            </a:r>
          </a:p>
        </p:txBody>
      </p:sp>
      <p:sp>
        <p:nvSpPr>
          <p:cNvPr id="38" name="Text Placeholder 37"/>
          <p:cNvSpPr>
            <a:spLocks noGrp="1"/>
          </p:cNvSpPr>
          <p:nvPr>
            <p:ph type="body" sz="quarter" idx="17"/>
          </p:nvPr>
        </p:nvSpPr>
        <p:spPr>
          <a:xfrm>
            <a:off x="1557972" y="3165383"/>
            <a:ext cx="2020887" cy="571546"/>
          </a:xfrm>
        </p:spPr>
        <p:txBody>
          <a:bodyPr>
            <a:normAutofit/>
          </a:bodyPr>
          <a:lstStyle/>
          <a:p>
            <a:r>
              <a:rPr lang="en-US" sz="2600" b="1" dirty="0">
                <a:latin typeface="Tahoma" panose="020B0604030504040204" pitchFamily="34" charset="0"/>
                <a:ea typeface="Tahoma" panose="020B0604030504040204" pitchFamily="34" charset="0"/>
                <a:cs typeface="Tahoma" panose="020B0604030504040204" pitchFamily="34" charset="0"/>
              </a:rPr>
              <a:t>1 in 4</a:t>
            </a:r>
          </a:p>
        </p:txBody>
      </p:sp>
      <p:sp>
        <p:nvSpPr>
          <p:cNvPr id="39" name="Text Placeholder 38"/>
          <p:cNvSpPr>
            <a:spLocks noGrp="1"/>
          </p:cNvSpPr>
          <p:nvPr>
            <p:ph type="body" sz="quarter" idx="18"/>
          </p:nvPr>
        </p:nvSpPr>
        <p:spPr>
          <a:xfrm>
            <a:off x="1554480" y="3605918"/>
            <a:ext cx="2233749" cy="1665329"/>
          </a:xfrm>
        </p:spPr>
        <p:txBody>
          <a:bodyPr>
            <a:noAutofit/>
          </a:bodyPr>
          <a:lstStyle/>
          <a:p>
            <a:pPr>
              <a:lnSpc>
                <a:spcPct val="100000"/>
              </a:lnSpc>
            </a:pPr>
            <a:r>
              <a:rPr lang="en-US" sz="2000" dirty="0">
                <a:latin typeface="Tahoma" panose="020B0604030504040204" pitchFamily="34" charset="0"/>
                <a:ea typeface="Tahoma" panose="020B0604030504040204" pitchFamily="34" charset="0"/>
                <a:cs typeface="Tahoma" panose="020B0604030504040204" pitchFamily="34" charset="0"/>
              </a:rPr>
              <a:t>adults have a disability</a:t>
            </a:r>
          </a:p>
          <a:p>
            <a:pPr>
              <a:lnSpc>
                <a:spcPct val="100000"/>
              </a:lnSpc>
            </a:pPr>
            <a:r>
              <a:rPr lang="en-US" sz="1800" dirty="0">
                <a:latin typeface="Tahoma" panose="020B0604030504040204" pitchFamily="34" charset="0"/>
                <a:ea typeface="Tahoma" panose="020B0604030504040204" pitchFamily="34" charset="0"/>
                <a:cs typeface="Tahoma" panose="020B0604030504040204" pitchFamily="34" charset="0"/>
              </a:rPr>
              <a:t>(physical, sensory, cognitive, mental health or other)</a:t>
            </a:r>
          </a:p>
        </p:txBody>
      </p:sp>
      <p:pic>
        <p:nvPicPr>
          <p:cNvPr id="33" name="Content Placeholder 32" descr="A black woman smiling seated in a wheelchair"/>
          <p:cNvPicPr>
            <a:picLocks noGrp="1" noChangeAspect="1"/>
          </p:cNvPicPr>
          <p:nvPr>
            <p:ph type="pic" sz="quarter" idx="15"/>
          </p:nvPr>
        </p:nvPicPr>
        <p:blipFill rotWithShape="1">
          <a:blip r:embed="rId3"/>
          <a:srcRect l="11049" r="11049"/>
          <a:stretch>
            <a:fillRect/>
          </a:stretch>
        </p:blipFill>
        <p:spPr>
          <a:prstGeom prst="rect">
            <a:avLst/>
          </a:prstGeom>
        </p:spPr>
      </p:pic>
      <p:sp>
        <p:nvSpPr>
          <p:cNvPr id="13" name="TextBox 12"/>
          <p:cNvSpPr txBox="1"/>
          <p:nvPr/>
        </p:nvSpPr>
        <p:spPr>
          <a:xfrm>
            <a:off x="9659990" y="6522654"/>
            <a:ext cx="2448911" cy="307777"/>
          </a:xfrm>
          <a:prstGeom prst="rect">
            <a:avLst/>
          </a:prstGeom>
          <a:noFill/>
        </p:spPr>
        <p:txBody>
          <a:bodyPr rot="0" spcFirstLastPara="0" vert="horz" wrap="square" lIns="91440" tIns="45720" rIns="91440" bIns="45720" numCol="1" spcCol="0" rtlCol="0" fromWordArt="0" anchor="t" anchorCtr="0" forceAA="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*Source: U.S. Census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1C05F7-1CD6-4728-AD21-8EF023852F2E}"/>
              </a:ext>
            </a:extLst>
          </p:cNvPr>
          <p:cNvSpPr>
            <a:spLocks noGrp="1"/>
          </p:cNvSpPr>
          <p:nvPr>
            <p:ph type="title"/>
          </p:nvPr>
        </p:nvSpPr>
        <p:spPr/>
        <p:txBody>
          <a:bodyPr>
            <a:noAutofit/>
          </a:bodyPr>
          <a:lstStyle/>
          <a:p>
            <a:br>
              <a:rPr lang="en-US" b="1" kern="0" dirty="0">
                <a:ea typeface="Tahoma" panose="020B0604030504040204" pitchFamily="34" charset="0"/>
                <a:cs typeface="Tahoma" panose="020B0604030504040204" pitchFamily="34" charset="0"/>
              </a:rPr>
            </a:br>
            <a:r>
              <a:rPr lang="en-US" b="1" kern="0" dirty="0">
                <a:ea typeface="Tahoma" panose="020B0604030504040204" pitchFamily="34" charset="0"/>
                <a:cs typeface="Tahoma" panose="020B0604030504040204" pitchFamily="34" charset="0"/>
              </a:rPr>
              <a:t>What is a Disability?</a:t>
            </a:r>
            <a:br>
              <a:rPr lang="en-US" b="1" kern="0" dirty="0">
                <a:ea typeface="Tahoma" panose="020B0604030504040204" pitchFamily="34" charset="0"/>
                <a:cs typeface="Tahoma" panose="020B0604030504040204" pitchFamily="34" charset="0"/>
              </a:rPr>
            </a:br>
            <a:endParaRPr lang="en-US" b="1" dirty="0">
              <a:ea typeface="Tahoma" panose="020B0604030504040204" pitchFamily="34" charset="0"/>
              <a:cs typeface="Tahoma" panose="020B0604030504040204" pitchFamily="34" charset="0"/>
            </a:endParaRPr>
          </a:p>
        </p:txBody>
      </p:sp>
      <p:sp>
        <p:nvSpPr>
          <p:cNvPr id="2" name="Text Placeholder 1">
            <a:extLst>
              <a:ext uri="{FF2B5EF4-FFF2-40B4-BE49-F238E27FC236}">
                <a16:creationId xmlns:a16="http://schemas.microsoft.com/office/drawing/2014/main" id="{F4BF7A13-D155-4BC9-BDD5-00CEFDE24E27}"/>
              </a:ext>
            </a:extLst>
          </p:cNvPr>
          <p:cNvSpPr>
            <a:spLocks noGrp="1"/>
          </p:cNvSpPr>
          <p:nvPr>
            <p:ph type="body" sz="quarter" idx="10"/>
          </p:nvPr>
        </p:nvSpPr>
        <p:spPr>
          <a:xfrm>
            <a:off x="136610" y="1330253"/>
            <a:ext cx="7946855" cy="5003396"/>
          </a:xfrm>
        </p:spPr>
        <p:txBody>
          <a:bodyPr vert="horz" lIns="91440" tIns="45720" rIns="91440" bIns="45720" rtlCol="0" anchor="t">
            <a:noAutofit/>
          </a:bodyPr>
          <a:lstStyle/>
          <a:p>
            <a:pPr marL="342900" indent="-342900" algn="l" fontAlgn="base">
              <a:lnSpc>
                <a:spcPct val="100000"/>
              </a:lnSpc>
              <a:buFont typeface="Wingdings" panose="05000000000000000000" pitchFamily="2" charset="2"/>
              <a:buChar char="v"/>
            </a:pPr>
            <a:r>
              <a:rPr lang="en-US" sz="2200" kern="0" dirty="0">
                <a:solidFill>
                  <a:srgbClr val="000000"/>
                </a:solidFill>
                <a:latin typeface="Tahoma"/>
                <a:ea typeface="Tahoma"/>
                <a:cs typeface="Tahoma"/>
              </a:rPr>
              <a:t>The </a:t>
            </a:r>
            <a:r>
              <a:rPr lang="en-US" sz="2200" b="1" kern="0" dirty="0">
                <a:solidFill>
                  <a:srgbClr val="000000"/>
                </a:solidFill>
                <a:latin typeface="Tahoma"/>
                <a:ea typeface="Tahoma"/>
                <a:cs typeface="Tahoma"/>
              </a:rPr>
              <a:t>Americans with Disabilities Act (ADA) of 1990 </a:t>
            </a:r>
            <a:r>
              <a:rPr lang="en-US" sz="2200" kern="0" dirty="0">
                <a:solidFill>
                  <a:srgbClr val="000000"/>
                </a:solidFill>
                <a:latin typeface="Tahoma"/>
                <a:ea typeface="Tahoma"/>
                <a:cs typeface="Tahoma"/>
              </a:rPr>
              <a:t>defines a person with a disability as a person who has a physical or mental impairment that </a:t>
            </a:r>
            <a:r>
              <a:rPr lang="en-US" sz="2200" b="1" kern="0" dirty="0">
                <a:solidFill>
                  <a:srgbClr val="000000"/>
                </a:solidFill>
                <a:latin typeface="Tahoma"/>
                <a:ea typeface="Tahoma"/>
                <a:cs typeface="Tahoma"/>
              </a:rPr>
              <a:t>substantially</a:t>
            </a:r>
            <a:r>
              <a:rPr lang="en-US" sz="2200" kern="0" dirty="0">
                <a:solidFill>
                  <a:srgbClr val="000000"/>
                </a:solidFill>
                <a:latin typeface="Tahoma"/>
                <a:ea typeface="Tahoma"/>
                <a:cs typeface="Tahoma"/>
              </a:rPr>
              <a:t> limits one or more major life activities.​</a:t>
            </a:r>
            <a:endParaRPr lang="en-US" sz="2200" dirty="0"/>
          </a:p>
          <a:p>
            <a:pPr marL="342900" indent="-342900" algn="l" fontAlgn="base">
              <a:lnSpc>
                <a:spcPct val="100000"/>
              </a:lnSpc>
              <a:buFont typeface="Wingdings" panose="05000000000000000000" pitchFamily="2" charset="2"/>
              <a:buChar char="v"/>
            </a:pPr>
            <a:r>
              <a:rPr lang="en-US" sz="2200" kern="0" dirty="0">
                <a:solidFill>
                  <a:srgbClr val="000000"/>
                </a:solidFill>
                <a:latin typeface="Tahoma"/>
                <a:ea typeface="Tahoma"/>
                <a:cs typeface="Tahoma"/>
              </a:rPr>
              <a:t>This includes people who have a record of such an impairment, even if they do not currently have a disability.</a:t>
            </a:r>
          </a:p>
          <a:p>
            <a:pPr marL="342900" indent="-342900" algn="l">
              <a:lnSpc>
                <a:spcPct val="100000"/>
              </a:lnSpc>
              <a:buFont typeface="Wingdings" panose="05000000000000000000" pitchFamily="2" charset="2"/>
              <a:buChar char="v"/>
            </a:pPr>
            <a:r>
              <a:rPr lang="en-US" sz="2200" kern="0" dirty="0">
                <a:latin typeface="Tahoma"/>
              </a:rPr>
              <a:t>The ADA prohibits discrimination on the basis of disability against </a:t>
            </a:r>
            <a:r>
              <a:rPr lang="en-US" sz="2200" b="1" kern="0" dirty="0">
                <a:latin typeface="Tahoma"/>
              </a:rPr>
              <a:t>“an individual who, with or without reasonable accommodation, can perform the essential functions of the employment position that such individual holds or desires” … “unless [the employer] can demonstrate that the accommodation would impose an undue hardship on the operation of the business of [the employer]”</a:t>
            </a:r>
            <a:endParaRPr lang="en-US" sz="2200" b="1" kern="0" dirty="0">
              <a:solidFill>
                <a:srgbClr val="000000"/>
              </a:solidFill>
              <a:latin typeface="Tahoma"/>
              <a:ea typeface="Tahoma"/>
              <a:cs typeface="Tahoma"/>
            </a:endParaRPr>
          </a:p>
        </p:txBody>
      </p:sp>
      <p:pic>
        <p:nvPicPr>
          <p:cNvPr id="6" name="Picture Placeholder 5" descr="President George HW Bush signing the Americans with Disabilities Act into law ">
            <a:extLst>
              <a:ext uri="{FF2B5EF4-FFF2-40B4-BE49-F238E27FC236}">
                <a16:creationId xmlns:a16="http://schemas.microsoft.com/office/drawing/2014/main" id="{D05984D7-49DC-D14B-6417-2E9A2FDB5BFD}"/>
              </a:ext>
            </a:extLst>
          </p:cNvPr>
          <p:cNvPicPr>
            <a:picLocks noGrp="1" noChangeAspect="1"/>
          </p:cNvPicPr>
          <p:nvPr>
            <p:ph type="pic" sz="quarter" idx="11"/>
          </p:nvPr>
        </p:nvPicPr>
        <p:blipFill rotWithShape="1">
          <a:blip r:embed="rId2"/>
          <a:srcRect l="9423" r="15075"/>
          <a:stretch/>
        </p:blipFill>
        <p:spPr>
          <a:xfrm>
            <a:off x="8083465" y="1330253"/>
            <a:ext cx="3971925" cy="3488476"/>
          </a:xfrm>
          <a:prstGeom prst="rect">
            <a:avLst/>
          </a:prstGeom>
        </p:spPr>
      </p:pic>
    </p:spTree>
    <p:extLst>
      <p:ext uri="{BB962C8B-B14F-4D97-AF65-F5344CB8AC3E}">
        <p14:creationId xmlns:p14="http://schemas.microsoft.com/office/powerpoint/2010/main" val="282932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185A66-F457-DE35-3B75-D236121D4B7B}"/>
              </a:ext>
            </a:extLst>
          </p:cNvPr>
          <p:cNvSpPr>
            <a:spLocks noGrp="1"/>
          </p:cNvSpPr>
          <p:nvPr>
            <p:ph type="title"/>
          </p:nvPr>
        </p:nvSpPr>
        <p:spPr/>
        <p:txBody>
          <a:bodyPr/>
          <a:lstStyle/>
          <a:p>
            <a:r>
              <a:rPr lang="en-US" b="1" dirty="0"/>
              <a:t>Definition of Disability</a:t>
            </a:r>
          </a:p>
        </p:txBody>
      </p:sp>
      <p:sp>
        <p:nvSpPr>
          <p:cNvPr id="2" name="Text Placeholder 1">
            <a:extLst>
              <a:ext uri="{FF2B5EF4-FFF2-40B4-BE49-F238E27FC236}">
                <a16:creationId xmlns:a16="http://schemas.microsoft.com/office/drawing/2014/main" id="{99D6713D-7D6C-5380-6266-528DBD878601}"/>
              </a:ext>
            </a:extLst>
          </p:cNvPr>
          <p:cNvSpPr>
            <a:spLocks noGrp="1"/>
          </p:cNvSpPr>
          <p:nvPr>
            <p:ph type="body" sz="quarter" idx="13"/>
          </p:nvPr>
        </p:nvSpPr>
        <p:spPr>
          <a:xfrm>
            <a:off x="841699" y="1466995"/>
            <a:ext cx="6536041" cy="4950460"/>
          </a:xfrm>
        </p:spPr>
        <p:txBody>
          <a:bodyPr>
            <a:normAutofit/>
          </a:bodyPr>
          <a:lstStyle/>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The definition of disability is intentionally broad. </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 physical or mental impairment that substantially limits one or more major life activities – “actual disability”</a:t>
            </a:r>
          </a:p>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Has had a physical or mental impairment that substantially limited one or more major life activities at one time – “record of”</a:t>
            </a:r>
          </a:p>
          <a:p>
            <a:pPr>
              <a:lnSpc>
                <a:spcPct val="100000"/>
              </a:lnSpc>
              <a:spcBef>
                <a:spcPts val="0"/>
              </a:spcBef>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When an employment action is taken based on an individual's impairment or perceived impairment, unless transitory and minor – “regarded as”</a:t>
            </a:r>
          </a:p>
          <a:p>
            <a:endParaRPr lang="en-US" sz="2400" dirty="0"/>
          </a:p>
        </p:txBody>
      </p:sp>
      <p:pic>
        <p:nvPicPr>
          <p:cNvPr id="4" name="Picture 4" descr="Rebekah Taussig seated in her wheelchair with one hand on her cheek">
            <a:extLst>
              <a:ext uri="{FF2B5EF4-FFF2-40B4-BE49-F238E27FC236}">
                <a16:creationId xmlns:a16="http://schemas.microsoft.com/office/drawing/2014/main" id="{2E6DEC62-4BDB-FBEB-6220-810A6969AA51}"/>
              </a:ext>
            </a:extLst>
          </p:cNvPr>
          <p:cNvPicPr>
            <a:picLocks noChangeAspect="1"/>
          </p:cNvPicPr>
          <p:nvPr/>
        </p:nvPicPr>
        <p:blipFill>
          <a:blip r:embed="rId2"/>
          <a:stretch>
            <a:fillRect/>
          </a:stretch>
        </p:blipFill>
        <p:spPr>
          <a:xfrm>
            <a:off x="7853680" y="1459103"/>
            <a:ext cx="3027680" cy="4031234"/>
          </a:xfrm>
          <a:prstGeom prst="rect">
            <a:avLst/>
          </a:prstGeom>
        </p:spPr>
      </p:pic>
      <p:sp>
        <p:nvSpPr>
          <p:cNvPr id="5" name="TextBox 4">
            <a:extLst>
              <a:ext uri="{FF2B5EF4-FFF2-40B4-BE49-F238E27FC236}">
                <a16:creationId xmlns:a16="http://schemas.microsoft.com/office/drawing/2014/main" id="{7E19652E-EF54-996B-7C70-0EE2A046172A}"/>
              </a:ext>
            </a:extLst>
          </p:cNvPr>
          <p:cNvSpPr txBox="1"/>
          <p:nvPr/>
        </p:nvSpPr>
        <p:spPr>
          <a:xfrm>
            <a:off x="7838440" y="5613400"/>
            <a:ext cx="3048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Tahoma"/>
                <a:ea typeface="Tahoma"/>
                <a:cs typeface="Calibri"/>
              </a:rPr>
              <a:t>Rebekah Taussig, a writer and activist</a:t>
            </a:r>
          </a:p>
        </p:txBody>
      </p:sp>
    </p:spTree>
    <p:extLst>
      <p:ext uri="{BB962C8B-B14F-4D97-AF65-F5344CB8AC3E}">
        <p14:creationId xmlns:p14="http://schemas.microsoft.com/office/powerpoint/2010/main" val="214543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B28A-E9AB-C1E3-7013-10871923D7BC}"/>
              </a:ext>
            </a:extLst>
          </p:cNvPr>
          <p:cNvSpPr>
            <a:spLocks noGrp="1"/>
          </p:cNvSpPr>
          <p:nvPr>
            <p:ph type="title"/>
          </p:nvPr>
        </p:nvSpPr>
        <p:spPr/>
        <p:txBody>
          <a:bodyPr/>
          <a:lstStyle/>
          <a:p>
            <a:r>
              <a:rPr lang="en-US" b="1" dirty="0"/>
              <a:t>Underlying Concepts</a:t>
            </a:r>
          </a:p>
        </p:txBody>
      </p:sp>
      <p:sp>
        <p:nvSpPr>
          <p:cNvPr id="3" name="Text Placeholder 2">
            <a:extLst>
              <a:ext uri="{FF2B5EF4-FFF2-40B4-BE49-F238E27FC236}">
                <a16:creationId xmlns:a16="http://schemas.microsoft.com/office/drawing/2014/main" id="{928AFC41-F499-26F2-65F9-1BAA96D62E08}"/>
              </a:ext>
            </a:extLst>
          </p:cNvPr>
          <p:cNvSpPr>
            <a:spLocks noGrp="1"/>
          </p:cNvSpPr>
          <p:nvPr>
            <p:ph type="body" sz="quarter" idx="13"/>
          </p:nvPr>
        </p:nvSpPr>
        <p:spPr>
          <a:xfrm>
            <a:off x="298812" y="1113909"/>
            <a:ext cx="11594376" cy="5602659"/>
          </a:xfrm>
        </p:spPr>
        <p:txBody>
          <a:bodyPr>
            <a:normAutofit fontScale="92500" lnSpcReduction="20000"/>
          </a:bodyPr>
          <a:lstStyle/>
          <a:p>
            <a:pPr>
              <a:lnSpc>
                <a:spcPct val="130000"/>
              </a:lnSpc>
            </a:pPr>
            <a:r>
              <a:rPr lang="en-US" b="1" dirty="0"/>
              <a:t>Universal Design (UD): </a:t>
            </a:r>
            <a:r>
              <a:rPr lang="en-US" dirty="0"/>
              <a:t>“the design of products and environments to be usable by all people, to the greatest extent possible, without the need for adaptation or specialized design.” —The Center for Universal Design, North Carolina State University</a:t>
            </a:r>
          </a:p>
          <a:p>
            <a:pPr>
              <a:lnSpc>
                <a:spcPct val="130000"/>
              </a:lnSpc>
            </a:pPr>
            <a:r>
              <a:rPr lang="en-US" b="1" dirty="0"/>
              <a:t>Reasonable Accommodation</a:t>
            </a:r>
            <a:r>
              <a:rPr lang="en-US" dirty="0"/>
              <a:t>: a change [to help an individual]…perform the essential functions of the employment, i.e. those things which are the primary reason the job exists. This does not include provision of personal use items needed in accomplishing daily activities both on and off the job (e.g., hearing aids), or removing essential functions, lowering production standards, and creating new jobs. The obligation is generally limited to things which are not an undue hardship, i.e. a significant difficulty or expense for that employer at that size. </a:t>
            </a:r>
          </a:p>
        </p:txBody>
      </p:sp>
    </p:spTree>
    <p:extLst>
      <p:ext uri="{BB962C8B-B14F-4D97-AF65-F5344CB8AC3E}">
        <p14:creationId xmlns:p14="http://schemas.microsoft.com/office/powerpoint/2010/main" val="610048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961FE4855B6443AF6B3ED211B38047" ma:contentTypeVersion="14" ma:contentTypeDescription="Create a new document." ma:contentTypeScope="" ma:versionID="c2d2bac77eb967c3272ab3e2aea04866">
  <xsd:schema xmlns:xsd="http://www.w3.org/2001/XMLSchema" xmlns:xs="http://www.w3.org/2001/XMLSchema" xmlns:p="http://schemas.microsoft.com/office/2006/metadata/properties" xmlns:ns2="53d015ab-26ee-43b9-884a-69cc6f3ac585" xmlns:ns3="16f3313a-b0aa-4095-99cd-dce72cb0585d" targetNamespace="http://schemas.microsoft.com/office/2006/metadata/properties" ma:root="true" ma:fieldsID="71d05170f19d7f4dc7824bdef0003385" ns2:_="" ns3:_="">
    <xsd:import namespace="53d015ab-26ee-43b9-884a-69cc6f3ac585"/>
    <xsd:import namespace="16f3313a-b0aa-4095-99cd-dce72cb0585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015ab-26ee-43b9-884a-69cc6f3ac5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52e9f36-afde-4a06-8370-b1d2b9608d75}" ma:internalName="TaxCatchAll" ma:showField="CatchAllData" ma:web="53d015ab-26ee-43b9-884a-69cc6f3ac58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3313a-b0aa-4095-99cd-dce72cb0585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615d2d2-68f6-49f9-9242-2e3201f1fc2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6f3313a-b0aa-4095-99cd-dce72cb0585d">
      <Terms xmlns="http://schemas.microsoft.com/office/infopath/2007/PartnerControls"/>
    </lcf76f155ced4ddcb4097134ff3c332f>
    <TaxCatchAll xmlns="53d015ab-26ee-43b9-884a-69cc6f3ac585" xsi:nil="true"/>
  </documentManagement>
</p:properties>
</file>

<file path=customXml/itemProps1.xml><?xml version="1.0" encoding="utf-8"?>
<ds:datastoreItem xmlns:ds="http://schemas.openxmlformats.org/officeDocument/2006/customXml" ds:itemID="{42D63413-3BD0-43C4-8945-6E52DD0D56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015ab-26ee-43b9-884a-69cc6f3ac585"/>
    <ds:schemaRef ds:uri="16f3313a-b0aa-4095-99cd-dce72cb058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D44DFE-3FCB-4864-A870-005399F5FB16}">
  <ds:schemaRefs>
    <ds:schemaRef ds:uri="http://schemas.microsoft.com/sharepoint/v3/contenttype/forms"/>
  </ds:schemaRefs>
</ds:datastoreItem>
</file>

<file path=customXml/itemProps3.xml><?xml version="1.0" encoding="utf-8"?>
<ds:datastoreItem xmlns:ds="http://schemas.openxmlformats.org/officeDocument/2006/customXml" ds:itemID="{5227291F-1C25-42D7-B2A8-9063471DD2E4}">
  <ds:schemaRefs>
    <ds:schemaRef ds:uri="http://www.w3.org/XML/1998/namespace"/>
    <ds:schemaRef ds:uri="http://purl.org/dc/dcmitype/"/>
    <ds:schemaRef ds:uri="http://schemas.microsoft.com/office/2006/metadata/properties"/>
    <ds:schemaRef ds:uri="http://schemas.microsoft.com/office/2006/documentManagement/types"/>
    <ds:schemaRef ds:uri="53d015ab-26ee-43b9-884a-69cc6f3ac585"/>
    <ds:schemaRef ds:uri="http://purl.org/dc/terms/"/>
    <ds:schemaRef ds:uri="http://schemas.openxmlformats.org/package/2006/metadata/core-properties"/>
    <ds:schemaRef ds:uri="http://schemas.microsoft.com/office/infopath/2007/PartnerControls"/>
    <ds:schemaRef ds:uri="16f3313a-b0aa-4095-99cd-dce72cb0585d"/>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1214</TotalTime>
  <Words>2219</Words>
  <Application>Microsoft Macintosh PowerPoint</Application>
  <PresentationFormat>Widescreen</PresentationFormat>
  <Paragraphs>172</Paragraphs>
  <Slides>38</Slides>
  <Notes>15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38</vt:i4>
      </vt:variant>
    </vt:vector>
  </HeadingPairs>
  <TitlesOfParts>
    <vt:vector size="54" baseType="lpstr">
      <vt:lpstr>Arial</vt:lpstr>
      <vt:lpstr>Calibri</vt:lpstr>
      <vt:lpstr>Calibri Light</vt:lpstr>
      <vt:lpstr>Encode Sans Normal Black</vt:lpstr>
      <vt:lpstr>Lato</vt:lpstr>
      <vt:lpstr>Libre Baskerville</vt:lpstr>
      <vt:lpstr>Lucida Grande</vt:lpstr>
      <vt:lpstr>Myriad Pro</vt:lpstr>
      <vt:lpstr>Open Sans Light</vt:lpstr>
      <vt:lpstr>System Font Regular</vt:lpstr>
      <vt:lpstr>Tahoma</vt:lpstr>
      <vt:lpstr>Times New Roman</vt:lpstr>
      <vt:lpstr>Uni Sans Regular</vt:lpstr>
      <vt:lpstr>Wingdings</vt:lpstr>
      <vt:lpstr>office theme</vt:lpstr>
      <vt:lpstr>1_office theme</vt:lpstr>
      <vt:lpstr>Challenges and Opportunities for Educators with Disabilities</vt:lpstr>
      <vt:lpstr>Our Speakers</vt:lpstr>
      <vt:lpstr>RespectAbility’s 10th Anniversary Celebration</vt:lpstr>
      <vt:lpstr>These are people with disabilities.</vt:lpstr>
      <vt:lpstr>Disabilities are…</vt:lpstr>
      <vt:lpstr>61 million people</vt:lpstr>
      <vt:lpstr> What is a Disability? </vt:lpstr>
      <vt:lpstr>Definition of Disability</vt:lpstr>
      <vt:lpstr>Underlying Concepts</vt:lpstr>
      <vt:lpstr>Setting People Up  To Succeed</vt:lpstr>
      <vt:lpstr>Some of the Essential Roles of Educators</vt:lpstr>
      <vt:lpstr>The Opportunity</vt:lpstr>
      <vt:lpstr>The Solution: A Huge  Talent Pool</vt:lpstr>
      <vt:lpstr>Benefits of Employing Educators with Disabilities</vt:lpstr>
      <vt:lpstr>Benefits of Hiring People with Disabilities In General</vt:lpstr>
      <vt:lpstr>Educators with Disabilities Make Excellent Role Models</vt:lpstr>
      <vt:lpstr>Educators with Disabilities Bring Unique Approaches</vt:lpstr>
      <vt:lpstr>Students of Disabled Teachers Show More Positive Attitudes About Disabilities</vt:lpstr>
      <vt:lpstr>Students Benefit from Representation</vt:lpstr>
      <vt:lpstr>Challenges Educators with Disabilities Face</vt:lpstr>
      <vt:lpstr>Educators Face Special Barriers to Physical Accessibility</vt:lpstr>
      <vt:lpstr>School Administrators Lack Awareness of Obligations to Employees</vt:lpstr>
      <vt:lpstr>Teachers Fear Disclosing Disability Status</vt:lpstr>
      <vt:lpstr>Secrets to Success</vt:lpstr>
      <vt:lpstr>Universal Design (UD) of physical spaces  “The Daily” UW  1970</vt:lpstr>
      <vt:lpstr>3 Sets of Principles Underpin UD Guidance for All Aspects of Education</vt:lpstr>
      <vt:lpstr>In A Nutshell…</vt:lpstr>
      <vt:lpstr>Learn More Online</vt:lpstr>
      <vt:lpstr>Policies and Evaluation</vt:lpstr>
      <vt:lpstr>Culture</vt:lpstr>
      <vt:lpstr>Physical Environments</vt:lpstr>
      <vt:lpstr>Support Services</vt:lpstr>
      <vt:lpstr>Information Resources and Technology</vt:lpstr>
      <vt:lpstr>An attitude; a framework, goal, process — UD:</vt:lpstr>
      <vt:lpstr>Success Stories of Teachers with Disabilities</vt:lpstr>
      <vt:lpstr>Best Practices From Our Success Stories</vt:lpstr>
      <vt:lpstr>Nicole Homerin is the 2023 Recipient of the Steve Bartlett Award</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dc:creator>
  <cp:lastModifiedBy>Eric Ascher</cp:lastModifiedBy>
  <cp:revision>1024</cp:revision>
  <dcterms:created xsi:type="dcterms:W3CDTF">2022-04-27T05:40:43Z</dcterms:created>
  <dcterms:modified xsi:type="dcterms:W3CDTF">2023-09-13T13:49:15Z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1033-3.1.6.6275</vt:lpwstr>
  </property>
  <property fmtid="{D5CDD505-2E9C-101B-9397-08002B2CF9AE}" pid="3" name="ContentTypeId">
    <vt:lpwstr>0x01010048961FE4855B6443AF6B3ED211B38047</vt:lpwstr>
  </property>
  <property fmtid="{D5CDD505-2E9C-101B-9397-08002B2CF9AE}" pid="4" name="MediaServiceImageTags">
    <vt:lpwstr/>
  </property>
</Properties>
</file>