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6"/>
  </p:notesMasterIdLst>
  <p:sldIdLst>
    <p:sldId id="256" r:id="rId5"/>
    <p:sldId id="1713" r:id="rId6"/>
    <p:sldId id="966" r:id="rId7"/>
    <p:sldId id="260" r:id="rId8"/>
    <p:sldId id="257" r:id="rId9"/>
    <p:sldId id="997" r:id="rId10"/>
    <p:sldId id="1004" r:id="rId11"/>
    <p:sldId id="1706" r:id="rId12"/>
    <p:sldId id="968" r:id="rId13"/>
    <p:sldId id="1708" r:id="rId14"/>
    <p:sldId id="1712" r:id="rId15"/>
    <p:sldId id="1707" r:id="rId16"/>
    <p:sldId id="1711" r:id="rId17"/>
    <p:sldId id="1709" r:id="rId18"/>
    <p:sldId id="1650" r:id="rId19"/>
    <p:sldId id="1651" r:id="rId20"/>
    <p:sldId id="1694" r:id="rId21"/>
    <p:sldId id="1701" r:id="rId22"/>
    <p:sldId id="1703" r:id="rId23"/>
    <p:sldId id="1702" r:id="rId24"/>
    <p:sldId id="9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6CFFE24-0F58-2856-A8C3-48BC260C5321}" name="Emily Snodderly" initials="ES" userId="S::emily.snodderly@respectability.org::4ff5456b-16b7-436d-a466-e234d3f5001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A63C"/>
    <a:srgbClr val="3E3E3E"/>
    <a:srgbClr val="F4BC3C"/>
    <a:srgbClr val="E8992A"/>
    <a:srgbClr val="F5F5F5"/>
    <a:srgbClr val="EDEDED"/>
    <a:srgbClr val="F2F2F2"/>
    <a:srgbClr val="BBBA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066" autoAdjust="0"/>
    <p:restoredTop sz="79274"/>
  </p:normalViewPr>
  <p:slideViewPr>
    <p:cSldViewPr snapToGrid="0">
      <p:cViewPr>
        <p:scale>
          <a:sx n="69" d="100"/>
          <a:sy n="69" d="100"/>
        </p:scale>
        <p:origin x="216" y="752"/>
      </p:cViewPr>
      <p:guideLst/>
    </p:cSldViewPr>
  </p:slideViewPr>
  <p:outlineViewPr>
    <p:cViewPr>
      <p:scale>
        <a:sx n="33" d="100"/>
        <a:sy n="33" d="100"/>
      </p:scale>
      <p:origin x="0" y="-87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06F1E-5465-EF41-B21D-69FAC5A594FC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A2109-1EEB-AE44-AC51-1F0D5DADB3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037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BF2833-5762-4E0C-9C9E-774432C7BC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07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ADFA6-47E9-421D-A8F4-C60644D773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83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2" name="Google Shape;36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987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FADFA6-47E9-421D-A8F4-C60644D7735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6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A0204"/>
                <a:ea typeface="+mn-ea"/>
                <a:cs typeface="+mn-cs"/>
              </a:r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A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A2109-1EEB-AE44-AC51-1F0D5DADB3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8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A2109-1EEB-AE44-AC51-1F0D5DADB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5983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A2109-1EEB-AE44-AC51-1F0D5DADB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061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A2109-1EEB-AE44-AC51-1F0D5DADB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8184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EA2109-1EEB-AE44-AC51-1F0D5DADB3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129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03936" y="830580"/>
            <a:ext cx="7207623" cy="674512"/>
          </a:xfrm>
        </p:spPr>
        <p:txBody>
          <a:bodyPr anchor="ctr">
            <a:normAutofit/>
          </a:bodyPr>
          <a:lstStyle>
            <a:lvl1pPr algn="l">
              <a:defRPr sz="36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03936" y="1649506"/>
            <a:ext cx="7207624" cy="433659"/>
          </a:xfrm>
        </p:spPr>
        <p:txBody>
          <a:bodyPr>
            <a:noAutofit/>
          </a:bodyPr>
          <a:lstStyle>
            <a:lvl1pPr marL="0" indent="0" algn="l">
              <a:buNone/>
              <a:defRPr sz="2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18185" y="830580"/>
            <a:ext cx="2778760" cy="123761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 userDrawn="1"/>
        </p:nvCxnSpPr>
        <p:spPr>
          <a:xfrm>
            <a:off x="4215436" y="781664"/>
            <a:ext cx="21021" cy="1334813"/>
          </a:xfrm>
          <a:prstGeom prst="straightConnector1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0" y="2930328"/>
            <a:ext cx="12192000" cy="281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7" y="1742359"/>
            <a:ext cx="5232393" cy="4658442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1742359"/>
            <a:ext cx="5232393" cy="4658442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677026" y="755094"/>
            <a:ext cx="5232393" cy="580267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5"/>
          </p:nvPr>
        </p:nvSpPr>
        <p:spPr>
          <a:xfrm>
            <a:off x="282581" y="779479"/>
            <a:ext cx="5232393" cy="5802675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ictur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 rot="16200000">
            <a:off x="-3378199" y="3375183"/>
            <a:ext cx="6868899" cy="114836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4300" y="-10900"/>
            <a:ext cx="4547347" cy="68689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109882" y="365125"/>
            <a:ext cx="6243918" cy="1325563"/>
          </a:xfrm>
        </p:spPr>
        <p:txBody>
          <a:bodyPr>
            <a:normAutofit/>
          </a:bodyPr>
          <a:lstStyle>
            <a:lvl1pPr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/>
          </p:nvPr>
        </p:nvSpPr>
        <p:spPr>
          <a:xfrm>
            <a:off x="5110163" y="2008188"/>
            <a:ext cx="6243637" cy="3944937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628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 userDrawn="1"/>
        </p:nvCxnSpPr>
        <p:spPr>
          <a:xfrm>
            <a:off x="584003" y="2099161"/>
            <a:ext cx="3695388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79352" y="6257416"/>
            <a:ext cx="662152" cy="29144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530352" y="322263"/>
            <a:ext cx="3749039" cy="820737"/>
          </a:xfrm>
        </p:spPr>
        <p:txBody>
          <a:bodyPr>
            <a:noAutofit/>
          </a:bodyPr>
          <a:lstStyle>
            <a:lvl1pPr>
              <a:defRPr sz="3000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530225" y="1344613"/>
            <a:ext cx="3749675" cy="592137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1"/>
          </p:nvPr>
        </p:nvSpPr>
        <p:spPr>
          <a:xfrm>
            <a:off x="530225" y="2430110"/>
            <a:ext cx="5565775" cy="3827225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2"/>
          </p:nvPr>
        </p:nvSpPr>
        <p:spPr>
          <a:xfrm>
            <a:off x="6616700" y="1344613"/>
            <a:ext cx="4409888" cy="491331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wo f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867410" y="801370"/>
            <a:ext cx="3331210" cy="45072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Arrow Connector 6"/>
          <p:cNvCxnSpPr/>
          <p:nvPr userDrawn="1"/>
        </p:nvCxnSpPr>
        <p:spPr>
          <a:xfrm>
            <a:off x="868045" y="807720"/>
            <a:ext cx="3333115" cy="635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 userDrawn="1"/>
        </p:nvCxnSpPr>
        <p:spPr>
          <a:xfrm flipV="1">
            <a:off x="2091339" y="2932650"/>
            <a:ext cx="882868" cy="5254"/>
          </a:xfrm>
          <a:prstGeom prst="straightConnector1">
            <a:avLst/>
          </a:prstGeom>
          <a:ln w="63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60513" y="1308100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805329" y="0"/>
            <a:ext cx="7386671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560513" y="2093618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1560513" y="3308350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1560513" y="4093868"/>
            <a:ext cx="2020887" cy="57154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5644" y="6775961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5644" y="2628"/>
            <a:ext cx="12197255" cy="8097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38200" y="524351"/>
            <a:ext cx="10515600" cy="591270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2982277" y="1423833"/>
            <a:ext cx="6221412" cy="10033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3577058" y="2735345"/>
            <a:ext cx="5037884" cy="365694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43857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142318" y="1987550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265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 userDrawn="1"/>
        </p:nvCxnSpPr>
        <p:spPr>
          <a:xfrm>
            <a:off x="627743" y="6143766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 userDrawn="1"/>
        </p:nvCxnSpPr>
        <p:spPr>
          <a:xfrm>
            <a:off x="4381298" y="6126833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 userDrawn="1"/>
        </p:nvCxnSpPr>
        <p:spPr>
          <a:xfrm>
            <a:off x="8146143" y="6126832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22" name="Straight Arrow Connector 21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  <a:solidFill>
            <a:schemeClr val="bg1"/>
          </a:solidFill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/>
          </p:nvPr>
        </p:nvSpPr>
        <p:spPr>
          <a:xfrm>
            <a:off x="624665" y="2568575"/>
            <a:ext cx="3225023" cy="3530600"/>
          </a:xfrm>
        </p:spPr>
        <p:txBody>
          <a:bodyPr/>
          <a:lstStyle/>
          <a:p>
            <a:endParaRPr lang="en-US"/>
          </a:p>
        </p:txBody>
      </p:sp>
      <p:sp>
        <p:nvSpPr>
          <p:cNvPr id="27" name="Picture Placeholder 25"/>
          <p:cNvSpPr>
            <a:spLocks noGrp="1"/>
          </p:cNvSpPr>
          <p:nvPr>
            <p:ph type="pic" sz="quarter" idx="11"/>
          </p:nvPr>
        </p:nvSpPr>
        <p:spPr>
          <a:xfrm>
            <a:off x="4383082" y="2582792"/>
            <a:ext cx="3225023" cy="3530600"/>
          </a:xfrm>
        </p:spPr>
        <p:txBody>
          <a:bodyPr/>
          <a:lstStyle/>
          <a:p>
            <a:endParaRPr lang="en-US"/>
          </a:p>
        </p:txBody>
      </p:sp>
      <p:sp>
        <p:nvSpPr>
          <p:cNvPr id="28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8140273" y="2578937"/>
            <a:ext cx="3225023" cy="3530600"/>
          </a:xfrm>
        </p:spPr>
        <p:txBody>
          <a:bodyPr/>
          <a:lstStyle/>
          <a:p>
            <a:endParaRPr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8" y="1987550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4" hasCustomPrompt="1"/>
          </p:nvPr>
        </p:nvSpPr>
        <p:spPr>
          <a:xfrm>
            <a:off x="4380521" y="2001699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  <p:sp>
        <p:nvSpPr>
          <p:cNvPr id="32" name="Text Placeholder 29"/>
          <p:cNvSpPr>
            <a:spLocks noGrp="1"/>
          </p:cNvSpPr>
          <p:nvPr>
            <p:ph type="body" sz="quarter" idx="15" hasCustomPrompt="1"/>
          </p:nvPr>
        </p:nvSpPr>
        <p:spPr>
          <a:xfrm>
            <a:off x="8131731" y="2005621"/>
            <a:ext cx="3225800" cy="581025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196160-E13D-46EF-ABB9-2EC5347F161F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9277350" y="444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-20421" y="0"/>
            <a:ext cx="3363696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/>
          <p:nvPr/>
        </p:nvSpPr>
        <p:spPr>
          <a:xfrm>
            <a:off x="1676400" y="2438400"/>
            <a:ext cx="9686023" cy="2124075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676400" y="2438400"/>
            <a:ext cx="9671050" cy="212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4689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6" descr="RespectAbility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12580" y="4383499"/>
            <a:ext cx="3232506" cy="1439706"/>
          </a:xfrm>
          <a:prstGeom prst="rect">
            <a:avLst/>
          </a:prstGeom>
        </p:spPr>
      </p:pic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0" y="112878"/>
            <a:ext cx="12192000" cy="34462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4109156" y="3564466"/>
            <a:ext cx="8071553" cy="3290713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 userDrawn="1"/>
        </p:nvCxnSpPr>
        <p:spPr>
          <a:xfrm flipH="1">
            <a:off x="4073755" y="3563325"/>
            <a:ext cx="18491" cy="3282146"/>
          </a:xfrm>
          <a:prstGeom prst="straightConnector1">
            <a:avLst/>
          </a:prstGeom>
          <a:ln w="1270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520915" y="3721074"/>
            <a:ext cx="6451885" cy="52321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E8992A"/>
                </a:solidFill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FOR MORE INFORMATION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521200" y="4383088"/>
            <a:ext cx="7294563" cy="20716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E39B-3E0C-4146-A841-D90C73792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8249C-A0B0-41BE-ACCF-9FC3218A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9DBFA-6E9C-4135-BECE-7A979A605190}"/>
              </a:ext>
            </a:extLst>
          </p:cNvPr>
          <p:cNvSpPr/>
          <p:nvPr userDrawn="1"/>
        </p:nvSpPr>
        <p:spPr>
          <a:xfrm>
            <a:off x="914401" y="0"/>
            <a:ext cx="6162674" cy="6858000"/>
          </a:xfrm>
          <a:prstGeom prst="rect">
            <a:avLst/>
          </a:prstGeom>
          <a:solidFill>
            <a:srgbClr val="F5BA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DBD05-11CC-469A-B954-0EA13D385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6838" y="2289176"/>
            <a:ext cx="5257800" cy="113982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9315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F1174-A672-4C28-A8B8-FAECF1F68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2625" y="1825625"/>
            <a:ext cx="6127413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AE6E3-86AC-411D-9777-3835BE301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D7D15-7F1F-47EB-B87C-2349CCB0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A5C0-C843-4798-A68E-D1A36425029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AAD75D-9EA7-4CF2-9079-0544D2FCAF0D}"/>
              </a:ext>
            </a:extLst>
          </p:cNvPr>
          <p:cNvSpPr/>
          <p:nvPr userDrawn="1"/>
        </p:nvSpPr>
        <p:spPr>
          <a:xfrm>
            <a:off x="5676900" y="365125"/>
            <a:ext cx="6213138" cy="1139825"/>
          </a:xfrm>
          <a:prstGeom prst="rect">
            <a:avLst/>
          </a:prstGeom>
          <a:solidFill>
            <a:srgbClr val="EFAF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119C24-0346-4E92-ADBA-AC30952B7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25" y="365126"/>
            <a:ext cx="5276215" cy="11398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74177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yellow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3247"/>
            <a:ext cx="12197255" cy="126125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7268" y="306686"/>
            <a:ext cx="662152" cy="29144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 userDrawn="1"/>
        </p:nvCxnSpPr>
        <p:spPr>
          <a:xfrm>
            <a:off x="-2384" y="758346"/>
            <a:ext cx="3202784" cy="14798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 userDrawn="1"/>
        </p:nvCxnSpPr>
        <p:spPr>
          <a:xfrm>
            <a:off x="8991602" y="773144"/>
            <a:ext cx="3198514" cy="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200399" y="141432"/>
            <a:ext cx="5791204" cy="1325563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1742359"/>
            <a:ext cx="10155237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s 1"/>
          <p:cNvSpPr/>
          <p:nvPr userDrawn="1"/>
        </p:nvSpPr>
        <p:spPr>
          <a:xfrm>
            <a:off x="635" y="1770380"/>
            <a:ext cx="12191365" cy="27501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RespectAbility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95620" y="278130"/>
            <a:ext cx="1001395" cy="44069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 userDrawn="1"/>
        </p:nvCxnSpPr>
        <p:spPr>
          <a:xfrm flipH="1" flipV="1">
            <a:off x="724535" y="-60325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983105" y="2482215"/>
            <a:ext cx="8225790" cy="1325880"/>
          </a:xfrm>
        </p:spPr>
        <p:txBody>
          <a:bodyPr>
            <a:normAutofit/>
          </a:bodyPr>
          <a:lstStyle>
            <a:lvl1pPr algn="ctr">
              <a:defRPr sz="3000" b="1">
                <a:latin typeface="Libre Baskerville" panose="02000000000000000000" pitchFamily="2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" name="Straight Arrow Connector 3"/>
          <p:cNvCxnSpPr/>
          <p:nvPr userDrawn="1"/>
        </p:nvCxnSpPr>
        <p:spPr>
          <a:xfrm flipV="1">
            <a:off x="11463020" y="-60960"/>
            <a:ext cx="8255" cy="6979920"/>
          </a:xfrm>
          <a:prstGeom prst="straightConnector1">
            <a:avLst/>
          </a:prstGeom>
          <a:ln w="28575">
            <a:solidFill>
              <a:srgbClr val="F2A63C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Photo and Text without visib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018381" y="2535508"/>
            <a:ext cx="10155237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84138"/>
            <a:ext cx="12192000" cy="22374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838201" y="1910302"/>
            <a:ext cx="4791634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2628"/>
            <a:ext cx="12197255" cy="8097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245485" y="6359016"/>
            <a:ext cx="662152" cy="2914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562165" y="1910302"/>
            <a:ext cx="4791634" cy="4229100"/>
          </a:xfrm>
        </p:spPr>
        <p:txBody>
          <a:bodyPr/>
          <a:lstStyle>
            <a:lvl1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12064" y="1051560"/>
            <a:ext cx="6400800" cy="1371600"/>
          </a:xfrm>
        </p:spPr>
        <p:txBody>
          <a:bodyPr>
            <a:normAutofit/>
          </a:bodyPr>
          <a:lstStyle>
            <a:lvl1pPr>
              <a:defRPr sz="3000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12763" y="2581275"/>
            <a:ext cx="6400800" cy="353218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277600" y="-2822"/>
            <a:ext cx="914400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7691438" y="393700"/>
            <a:ext cx="4042412" cy="6074832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952" y="6375949"/>
            <a:ext cx="662152" cy="291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and photo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5645"/>
            <a:ext cx="5719482" cy="68523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971822" y="423530"/>
            <a:ext cx="5897449" cy="1371600"/>
          </a:xfrm>
        </p:spPr>
        <p:txBody>
          <a:bodyPr>
            <a:normAutofit/>
          </a:bodyPr>
          <a:lstStyle>
            <a:lvl1pPr>
              <a:defRPr sz="3000">
                <a:latin typeface="Libre Baskerville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5971822" y="2150969"/>
            <a:ext cx="5897449" cy="422498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Picture 6" descr="Logo&#10;&#10;Description automatically generated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4952" y="6375949"/>
            <a:ext cx="662152" cy="29144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36028" y="1483535"/>
            <a:ext cx="4916505" cy="3962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8" r:id="rId19"/>
    <p:sldLayoutId id="2147483669" r:id="rId20"/>
    <p:sldLayoutId id="214748367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7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3.us-east-1.amazonaws.com/files.cnas.org/backgrounds/documents/Veteran-Pathways-edited-mvs-final-1-min.pdf?mtime=20200129113555&amp;focal=none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o.gale.com/ps/retrieve.do?tabID=T002&amp;resultListType=RESULT_LIST&amp;searchResultsType=SingleTab&amp;retrievalId=08136844-56f0-410d-9cc5-6c43656d5427&amp;hitCount=8&amp;searchType=AdvancedSearchForm&amp;currentPosition=8&amp;docId=GALE%7CA651190532&amp;docType=Article&amp;sort=Relevance&amp;contentSegment=ZONE-MOD1&amp;prodId=AONE&amp;pageNum=1&amp;contentSet=GALE%7CA651190532&amp;searchId=R1&amp;userGroupName=nysl_oweb&amp;inPS=tru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tsd.va.gov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skjan.org/disabilities/Post-Traumatic-Stress-Disorder-PTSD.cfm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hyperlink" Target="https://www.aapd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isabilityin.org/" TargetMode="External"/><Relationship Id="rId5" Type="http://schemas.openxmlformats.org/officeDocument/2006/relationships/hyperlink" Target="https://www.accenture.com/us-en/company-persons-with-disabilities" TargetMode="External"/><Relationship Id="rId4" Type="http://schemas.openxmlformats.org/officeDocument/2006/relationships/hyperlink" Target="mailto:https://www.accenture.com/_acnmedia/pdf-89/accenture-disability-inclusion-research-report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.gov/agencies/vets" TargetMode="External"/><Relationship Id="rId2" Type="http://schemas.openxmlformats.org/officeDocument/2006/relationships/hyperlink" Target="https://www.benefits.va.gov/vocrehab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va.org/find-support/veterans-career-progra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d.org/toolkit" TargetMode="External"/><Relationship Id="rId7" Type="http://schemas.openxmlformats.org/officeDocument/2006/relationships/hyperlink" Target="https://doi.org/10.1111/joop.12342" TargetMode="External"/><Relationship Id="rId2" Type="http://schemas.openxmlformats.org/officeDocument/2006/relationships/hyperlink" Target="https://ecornell.cornell.edu/certificates/diversity-inclusion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sycnet.apa.org/doi/10.1037/ort0000541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s://www.respectability.org/resources/veterans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MatanK@RespectAbility.org" TargetMode="External"/><Relationship Id="rId4" Type="http://schemas.openxmlformats.org/officeDocument/2006/relationships/hyperlink" Target="https://www.respectability.org/events/webinars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ls.gov/news.release/pdf/vet.pdf" TargetMode="External"/><Relationship Id="rId5" Type="http://schemas.openxmlformats.org/officeDocument/2006/relationships/hyperlink" Target="https://www.benefits.va.gov/transition/tap.asp" TargetMode="External"/><Relationship Id="rId4" Type="http://schemas.openxmlformats.org/officeDocument/2006/relationships/hyperlink" Target="https://disabilitycompendium.or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ahoma"/>
                <a:ea typeface="Lato"/>
                <a:cs typeface="Lato"/>
              </a:rPr>
              <a:t>Supporting Employment for Disabled Veterans</a:t>
            </a:r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b="1" dirty="0">
                <a:latin typeface="Tahoma"/>
                <a:ea typeface="+mn-lt"/>
                <a:cs typeface="+mn-lt"/>
              </a:rPr>
              <a:t>September 27, 2023</a:t>
            </a:r>
          </a:p>
        </p:txBody>
      </p:sp>
      <p:pic>
        <p:nvPicPr>
          <p:cNvPr id="13" name="Picture 13" descr="Smiling portraits of 30 RespectAbility staff memebrs in a Zoom meeting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6197" y="2917179"/>
            <a:ext cx="7674350" cy="371531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8BFC-8283-7884-6381-EFC7B5BA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Employment Status (2)</a:t>
            </a:r>
            <a:endParaRPr lang="en-US" dirty="0">
              <a:latin typeface="Tahoma"/>
            </a:endParaRPr>
          </a:p>
        </p:txBody>
      </p:sp>
      <p:pic>
        <p:nvPicPr>
          <p:cNvPr id="4" name="Picture 4" descr="Labor Force Participation for Post-1990 Veterans &#10;Veterans with severe service-connected disabilities 61.8,&#10;Veterans without service-connected disabilities 83.3&#10;Source: 2022 BLS Employment Situation of Veterans Report">
            <a:extLst>
              <a:ext uri="{FF2B5EF4-FFF2-40B4-BE49-F238E27FC236}">
                <a16:creationId xmlns:a16="http://schemas.microsoft.com/office/drawing/2014/main" id="{3B3BA7C8-9211-5E4C-F3E2-FF25ABEB5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462" y="1087996"/>
            <a:ext cx="9257567" cy="57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46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8BFC-8283-7884-6381-EFC7B5BA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Employment Status (3)</a:t>
            </a:r>
            <a:endParaRPr lang="en-US" dirty="0">
              <a:latin typeface="Tahoma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424609-6730-4446-B4D7-9A20BDB7CDC8}"/>
              </a:ext>
            </a:extLst>
          </p:cNvPr>
          <p:cNvSpPr txBox="1">
            <a:spLocks/>
          </p:cNvSpPr>
          <p:nvPr/>
        </p:nvSpPr>
        <p:spPr>
          <a:xfrm>
            <a:off x="447907" y="1279215"/>
            <a:ext cx="11305477" cy="478704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6971" indent="-45697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Unemployment Rate for Veterans: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 Rating &lt; 60%: 36.6%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 Rating &gt; 70%: 55.3%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SCI/D: 70.2%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6971" indent="-45697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Unemployment Rate Military Spouses (Active): 21%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42% No Longer Looking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Military Spouse Unemployment Biggest Stressor in Military Households</a:t>
            </a:r>
          </a:p>
          <a:p>
            <a:pPr marL="456971" indent="-456971"/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Half of all Military Caregivers (~5.5M) have had to adjust their work lives as a result of caregiving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62% report that caregiving has caused financial strain.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63% of Military Caregivers have jobs but have had to cut down on the time they spend working or transfer to more accommodating jobs, or are considering quitting or early retirement </a:t>
            </a:r>
          </a:p>
        </p:txBody>
      </p:sp>
    </p:spTree>
    <p:extLst>
      <p:ext uri="{BB962C8B-B14F-4D97-AF65-F5344CB8AC3E}">
        <p14:creationId xmlns:p14="http://schemas.microsoft.com/office/powerpoint/2010/main" val="285489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3F087-4FE0-DC6E-789E-CC80DF2C2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Tahoma"/>
                <a:cs typeface="Tahoma"/>
              </a:rPr>
              <a:t>Specific Challenges for Disabled Veterans</a:t>
            </a:r>
            <a:endParaRPr lang="en-US" b="0" dirty="0">
              <a:latin typeface="Tahoma"/>
              <a:ea typeface="Tahoma"/>
              <a:cs typeface="Tahom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3E2D58-7B1B-FB0D-291C-B2CE082DDD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1277659"/>
            <a:ext cx="7322352" cy="50049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ahoma"/>
                <a:ea typeface="Tahoma"/>
                <a:cs typeface="Tahoma"/>
              </a:rPr>
              <a:t>Career Transition:</a:t>
            </a:r>
            <a:r>
              <a:rPr lang="en-US" dirty="0">
                <a:latin typeface="Tahoma"/>
                <a:ea typeface="Tahoma"/>
                <a:cs typeface="Tahoma"/>
              </a:rPr>
              <a:t> Disabled veterans choosing a new career path</a:t>
            </a:r>
            <a:r>
              <a:rPr lang="en-US" dirty="0">
                <a:latin typeface="Tahoma"/>
                <a:ea typeface="Lato"/>
                <a:cs typeface="Lato"/>
              </a:rPr>
              <a:t> might not know exactly what accommodations they need, especially if their disability was recently acquired.</a:t>
            </a:r>
            <a:endParaRPr lang="en-US" dirty="0">
              <a:latin typeface="Tahoma"/>
              <a:ea typeface="Tahoma"/>
              <a:cs typeface="Tahoma"/>
            </a:endParaRPr>
          </a:p>
          <a:p>
            <a:r>
              <a:rPr lang="en-US" b="1" dirty="0">
                <a:latin typeface="Tahoma"/>
                <a:ea typeface="Lato"/>
                <a:cs typeface="Lato"/>
              </a:rPr>
              <a:t>Negative Perceptions:</a:t>
            </a:r>
          </a:p>
          <a:p>
            <a:pPr lvl="1"/>
            <a:r>
              <a:rPr lang="en-US" sz="2800" dirty="0">
                <a:latin typeface="Tahoma"/>
                <a:ea typeface="Lato"/>
                <a:cs typeface="Lato"/>
              </a:rPr>
              <a:t>Unemployable due to disability</a:t>
            </a:r>
            <a:endParaRPr lang="en-US" sz="2800" dirty="0">
              <a:latin typeface="Tahoma"/>
            </a:endParaRPr>
          </a:p>
          <a:p>
            <a:pPr lvl="1"/>
            <a:r>
              <a:rPr lang="en-US" sz="2800" dirty="0">
                <a:latin typeface="Tahoma"/>
                <a:ea typeface="Lato"/>
                <a:cs typeface="Lato"/>
              </a:rPr>
              <a:t>Mentally or emotionally unstable</a:t>
            </a:r>
          </a:p>
          <a:p>
            <a:pPr lvl="1"/>
            <a:r>
              <a:rPr lang="en-US" sz="2800" dirty="0">
                <a:latin typeface="Tahoma"/>
                <a:ea typeface="Lato"/>
                <a:cs typeface="Lato"/>
              </a:rPr>
              <a:t>Less imaginative or creative than others</a:t>
            </a:r>
            <a:endParaRPr lang="en-US" sz="2800" dirty="0">
              <a:latin typeface="Tahoma"/>
            </a:endParaRPr>
          </a:p>
          <a:p>
            <a:pPr lvl="1"/>
            <a:r>
              <a:rPr lang="en-US" sz="2800" dirty="0">
                <a:latin typeface="Tahoma"/>
                <a:ea typeface="Lato"/>
                <a:cs typeface="Lato"/>
              </a:rPr>
              <a:t>Poor social skills (ex. strict or rigid)</a:t>
            </a:r>
            <a:endParaRPr lang="en-US" sz="2800" dirty="0">
              <a:latin typeface="Tahoma"/>
            </a:endParaRPr>
          </a:p>
          <a:p>
            <a:pPr lvl="1"/>
            <a:r>
              <a:rPr lang="en-US" sz="2800" dirty="0">
                <a:latin typeface="Tahoma"/>
                <a:ea typeface="Lato"/>
                <a:cs typeface="Lato"/>
              </a:rPr>
              <a:t>Expensive to hire (ex. accommodations)</a:t>
            </a:r>
          </a:p>
          <a:p>
            <a:endParaRPr lang="en-US" sz="2400" dirty="0">
              <a:latin typeface="Lato"/>
              <a:ea typeface="Lato"/>
              <a:cs typeface="Lato"/>
            </a:endParaRPr>
          </a:p>
          <a:p>
            <a:endParaRPr lang="en-US" sz="2400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Placeholder 7" descr="A group of people with and without disabilities seated around a table outside">
            <a:extLst>
              <a:ext uri="{FF2B5EF4-FFF2-40B4-BE49-F238E27FC236}">
                <a16:creationId xmlns:a16="http://schemas.microsoft.com/office/drawing/2014/main" id="{BF439FFB-D12A-0F7F-69D3-92420C831A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53" t="2688" r="9117" b="12411"/>
          <a:stretch/>
        </p:blipFill>
        <p:spPr>
          <a:xfrm>
            <a:off x="7143645" y="2214218"/>
            <a:ext cx="5048355" cy="2878555"/>
          </a:xfrm>
          <a:prstGeom prst="rect">
            <a:avLst/>
          </a:prstGeom>
          <a:ln w="38100">
            <a:solidFill>
              <a:srgbClr val="EFAF3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AEE7B20-8F6D-33A5-B3A5-F4E964F11A6B}"/>
              </a:ext>
            </a:extLst>
          </p:cNvPr>
          <p:cNvSpPr txBox="1"/>
          <p:nvPr/>
        </p:nvSpPr>
        <p:spPr>
          <a:xfrm>
            <a:off x="1" y="6282612"/>
            <a:ext cx="12199773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CNAS Veteran Pathways to Employment: Hurdles and Opportunities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2) 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Major Barriers Facing Veteran Transition, Brian K. Ward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9618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479EC-B512-5498-6668-A279078300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200400" y="17929"/>
            <a:ext cx="5791200" cy="815976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Tahoma"/>
                <a:ea typeface="Lato"/>
                <a:cs typeface="Lato"/>
              </a:rPr>
              <a:t>Myths about PTSD</a:t>
            </a:r>
            <a:endParaRPr lang="en-US" sz="3000" b="1" dirty="0">
              <a:latin typeface="Tahoma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600B35B5-1F23-23EA-50C1-C7E577C63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583240"/>
              </p:ext>
            </p:extLst>
          </p:nvPr>
        </p:nvGraphicFramePr>
        <p:xfrm>
          <a:off x="3079" y="750749"/>
          <a:ext cx="12186473" cy="5614416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740781">
                  <a:extLst>
                    <a:ext uri="{9D8B030D-6E8A-4147-A177-3AD203B41FA5}">
                      <a16:colId xmlns:a16="http://schemas.microsoft.com/office/drawing/2014/main" val="533400878"/>
                    </a:ext>
                  </a:extLst>
                </a:gridCol>
                <a:gridCol w="6445692">
                  <a:extLst>
                    <a:ext uri="{9D8B030D-6E8A-4147-A177-3AD203B41FA5}">
                      <a16:colId xmlns:a16="http://schemas.microsoft.com/office/drawing/2014/main" val="2675663292"/>
                    </a:ext>
                  </a:extLst>
                </a:gridCol>
              </a:tblGrid>
              <a:tr h="30665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/>
                        </a:rPr>
                        <a:t>Myth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ahoma"/>
                        </a:rPr>
                        <a:t>Reality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19336"/>
                  </a:ext>
                </a:extLst>
              </a:tr>
              <a:tr h="689978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u="none" strike="noStrike" noProof="0" dirty="0">
                          <a:latin typeface="Tahoma"/>
                        </a:rPr>
                        <a:t>Most veterans have PTSD.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u="none" strike="noStrike" noProof="0" dirty="0">
                          <a:latin typeface="Tahoma"/>
                        </a:rPr>
                        <a:t>Only about 10-20% of veterans develop PTSD due to their service.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6320039"/>
                  </a:ext>
                </a:extLst>
              </a:tr>
              <a:tr h="689978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u="none" strike="noStrike" noProof="0" dirty="0">
                          <a:latin typeface="Tahoma"/>
                        </a:rPr>
                        <a:t>PTSD can only result from military service.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u="none" strike="noStrike" noProof="0" dirty="0">
                          <a:latin typeface="Tahoma"/>
                        </a:rPr>
                        <a:t>Anyone can develop PTSD due to traumatic experiences.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282713"/>
                  </a:ext>
                </a:extLst>
              </a:tr>
              <a:tr h="1077575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u="none" strike="noStrike" noProof="0" dirty="0">
                          <a:latin typeface="Tahoma"/>
                        </a:rPr>
                        <a:t>Veterans are much more likely to have PTSD than non-veterans.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u="none" strike="noStrike" noProof="0" dirty="0">
                          <a:latin typeface="Tahoma"/>
                        </a:rPr>
                        <a:t>The prevalence of PTSD among veterans is not much higher than the rate among the non-veteran population—6-8%.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154912"/>
                  </a:ext>
                </a:extLst>
              </a:tr>
              <a:tr h="769696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Veterans and people with PTSD are prone to violence.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b="0" i="0" u="none" strike="noStrike" noProof="0" dirty="0">
                          <a:latin typeface="Tahoma"/>
                        </a:rPr>
                        <a:t>Veteran status does not predict violence. Associations between PTSD and violence are mostly explained by other risk factors.</a:t>
                      </a:r>
                      <a:endParaRPr lang="en-US" sz="2400" u="none" strike="noStrike" noProof="0" dirty="0">
                        <a:latin typeface="Tahom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5451264"/>
                  </a:ext>
                </a:extLst>
              </a:tr>
              <a:tr h="689978"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People with PTSD cannot be reliable, efficient employees.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Many people with PTSD are successfully employed, with or without accommodations.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126009"/>
                  </a:ext>
                </a:extLst>
              </a:tr>
              <a:tr h="689978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2400" u="none" strike="noStrike" noProof="0" dirty="0">
                          <a:latin typeface="Tahoma"/>
                        </a:rPr>
                        <a:t>Accommodating PTSD is difficult and expensive.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,Sans-Serif"/>
                        <a:buChar char="•"/>
                      </a:pPr>
                      <a:r>
                        <a:rPr lang="en-US" sz="2400" b="0" i="0" u="none" strike="noStrike" noProof="0" dirty="0">
                          <a:solidFill>
                            <a:srgbClr val="000000"/>
                          </a:solidFill>
                          <a:latin typeface="Tahoma"/>
                        </a:rPr>
                        <a:t>It is usually easy and inexpensive to accommodate PTSD in the workplace.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399301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DF25E5F3-D7E8-F53D-A534-477333173623}"/>
              </a:ext>
            </a:extLst>
          </p:cNvPr>
          <p:cNvSpPr txBox="1"/>
          <p:nvPr/>
        </p:nvSpPr>
        <p:spPr>
          <a:xfrm>
            <a:off x="0" y="6465454"/>
            <a:ext cx="1219969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ahoma"/>
                <a:ea typeface="Tahoma"/>
                <a:cs typeface="Calibri"/>
              </a:rPr>
              <a:t>1) </a:t>
            </a:r>
            <a:r>
              <a:rPr lang="en-US" sz="2000" dirty="0">
                <a:hlinkClick r:id="rId3"/>
              </a:rPr>
              <a:t>PTSD: National Center for PTSD Home (va.gov)</a:t>
            </a:r>
            <a:r>
              <a:rPr lang="en-US" sz="2000" dirty="0"/>
              <a:t> </a:t>
            </a:r>
            <a:r>
              <a:rPr lang="en-US" sz="2000" dirty="0">
                <a:latin typeface="Tahoma"/>
                <a:ea typeface="Tahoma"/>
                <a:cs typeface="Calibri"/>
              </a:rPr>
              <a:t>   2) </a:t>
            </a:r>
            <a:r>
              <a:rPr lang="en-US" sz="2000" dirty="0">
                <a:latin typeface="Tahoma"/>
                <a:ea typeface="Tahoma"/>
                <a:cs typeface="Calibri"/>
                <a:hlinkClick r:id="rId4"/>
              </a:rPr>
              <a:t>askjan.org</a:t>
            </a:r>
            <a:endParaRPr lang="en-US" sz="2000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9288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270B0-35AB-CE57-A794-CBAAFA317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/>
                <a:ea typeface="Lato"/>
                <a:cs typeface="Lato"/>
              </a:rPr>
              <a:t>Benefits of </a:t>
            </a:r>
            <a:br>
              <a:rPr lang="en-US" dirty="0">
                <a:latin typeface="Tahoma"/>
                <a:ea typeface="Lato"/>
                <a:cs typeface="Lato"/>
              </a:rPr>
            </a:br>
            <a:r>
              <a:rPr lang="en-US" dirty="0">
                <a:latin typeface="Tahoma"/>
                <a:ea typeface="Lato"/>
                <a:cs typeface="Lato"/>
              </a:rPr>
              <a:t>Hiring Veterans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A987B-0F6E-761F-6065-5FDDAECE7A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4181" y="1716960"/>
            <a:ext cx="5523971" cy="42544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ahoma"/>
                <a:ea typeface="Lato"/>
                <a:cs typeface="Lato"/>
              </a:rPr>
              <a:t>Veterans tend to…</a:t>
            </a:r>
            <a:endParaRPr lang="en-US" b="1">
              <a:latin typeface="Tahoma"/>
            </a:endParaRPr>
          </a:p>
          <a:p>
            <a:pPr lvl="1"/>
            <a:r>
              <a:rPr lang="en-US" sz="2800" dirty="0">
                <a:latin typeface="Tahoma"/>
                <a:ea typeface="Lato"/>
                <a:cs typeface="Lato"/>
              </a:rPr>
              <a:t>Be internally motivated/have a strong work ethic</a:t>
            </a:r>
            <a:endParaRPr lang="en-US" sz="2800">
              <a:latin typeface="Tahoma"/>
            </a:endParaRPr>
          </a:p>
          <a:p>
            <a:pPr lvl="1"/>
            <a:r>
              <a:rPr lang="en-US" sz="2800" dirty="0">
                <a:latin typeface="Tahoma"/>
                <a:ea typeface="Lato"/>
                <a:cs typeface="Lato"/>
              </a:rPr>
              <a:t>Have leadership skills</a:t>
            </a:r>
            <a:endParaRPr lang="en-US" sz="2800">
              <a:latin typeface="Tahoma"/>
            </a:endParaRPr>
          </a:p>
          <a:p>
            <a:pPr lvl="1"/>
            <a:r>
              <a:rPr lang="en-US" sz="2800" dirty="0">
                <a:latin typeface="Tahoma"/>
                <a:ea typeface="Lato"/>
                <a:cs typeface="Lato"/>
              </a:rPr>
              <a:t>Value teamwork and diversity</a:t>
            </a:r>
            <a:endParaRPr lang="en-US" sz="2800">
              <a:latin typeface="Tahoma"/>
            </a:endParaRPr>
          </a:p>
          <a:p>
            <a:pPr lvl="1"/>
            <a:r>
              <a:rPr lang="en-US" sz="2800" dirty="0">
                <a:latin typeface="Tahoma"/>
                <a:ea typeface="Lato"/>
                <a:cs typeface="Lato"/>
              </a:rPr>
              <a:t>Be adaptable and efficient under pressure</a:t>
            </a:r>
          </a:p>
          <a:p>
            <a:pPr lvl="1"/>
            <a:r>
              <a:rPr lang="en-US" sz="2800" dirty="0">
                <a:latin typeface="Tahoma"/>
                <a:ea typeface="Lato"/>
                <a:cs typeface="Lato"/>
              </a:rPr>
              <a:t>Have advanced technical skills</a:t>
            </a:r>
            <a:endParaRPr lang="en-US" sz="2800" dirty="0">
              <a:latin typeface="Tahoma"/>
            </a:endParaRPr>
          </a:p>
          <a:p>
            <a:endParaRPr lang="en-US" sz="2400" dirty="0"/>
          </a:p>
        </p:txBody>
      </p:sp>
      <p:pic>
        <p:nvPicPr>
          <p:cNvPr id="4" name="Picture 4" descr="Participants from RespectAbility's National Leadership Program in front of the White House">
            <a:extLst>
              <a:ext uri="{FF2B5EF4-FFF2-40B4-BE49-F238E27FC236}">
                <a16:creationId xmlns:a16="http://schemas.microsoft.com/office/drawing/2014/main" id="{0F6270DD-20AC-91DE-7C6F-B3712C248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1" y="1535141"/>
            <a:ext cx="5545015" cy="4162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9DFB78-5BEB-4951-BCDB-6D544E3392F7}"/>
              </a:ext>
            </a:extLst>
          </p:cNvPr>
          <p:cNvSpPr txBox="1"/>
          <p:nvPr/>
        </p:nvSpPr>
        <p:spPr>
          <a:xfrm>
            <a:off x="351692" y="6119446"/>
            <a:ext cx="835843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Tahoma"/>
                <a:ea typeface="Tahoma"/>
                <a:cs typeface="Calibri"/>
              </a:rPr>
              <a:t>Why Hire Veterans? In: Military Veteran Employment, J. Michael Haynie</a:t>
            </a:r>
            <a:endParaRPr lang="en-US" sz="2000" dirty="0">
              <a:latin typeface="Tahoma"/>
              <a:ea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0611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C0EC26-C7B7-41B6-8090-A0F7E75AB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kern="1200" dirty="0">
                <a:effectLst/>
                <a:latin typeface="Tahoma"/>
                <a:ea typeface="Lato"/>
                <a:cs typeface="Lato"/>
              </a:rPr>
              <a:t>General </a:t>
            </a:r>
            <a:r>
              <a:rPr lang="en-US" dirty="0">
                <a:latin typeface="Tahoma"/>
                <a:ea typeface="Lato"/>
                <a:cs typeface="Lato"/>
              </a:rPr>
              <a:t>Benefits</a:t>
            </a:r>
            <a:r>
              <a:rPr lang="en-US" b="1" kern="1200" dirty="0">
                <a:effectLst/>
                <a:latin typeface="Tahoma"/>
                <a:ea typeface="Lato"/>
                <a:cs typeface="Lato"/>
              </a:rPr>
              <a:t> of </a:t>
            </a:r>
            <a:br>
              <a:rPr lang="en-US" b="1" kern="1200" dirty="0">
                <a:effectLst/>
                <a:latin typeface="Tahoma"/>
                <a:ea typeface="Lato"/>
                <a:cs typeface="Lato"/>
              </a:rPr>
            </a:br>
            <a:r>
              <a:rPr lang="en-US" dirty="0">
                <a:latin typeface="Tahoma"/>
                <a:ea typeface="Lato"/>
                <a:cs typeface="Lato"/>
              </a:rPr>
              <a:t>Disabled</a:t>
            </a:r>
            <a:r>
              <a:rPr lang="en-US" b="1" kern="1200" dirty="0">
                <a:effectLst/>
                <a:latin typeface="Tahoma"/>
                <a:ea typeface="Lato"/>
                <a:cs typeface="Lato"/>
              </a:rPr>
              <a:t> </a:t>
            </a:r>
            <a:r>
              <a:rPr lang="en-US" dirty="0">
                <a:latin typeface="Tahoma"/>
                <a:ea typeface="Lato"/>
                <a:cs typeface="Lato"/>
              </a:rPr>
              <a:t>Talent</a:t>
            </a:r>
            <a:endParaRPr lang="en-US" b="1" dirty="0">
              <a:latin typeface="Tahoma"/>
              <a:ea typeface="Lato"/>
              <a:cs typeface="Lato"/>
            </a:endParaRPr>
          </a:p>
        </p:txBody>
      </p:sp>
      <p:pic>
        <p:nvPicPr>
          <p:cNvPr id="8" name="Picture Placeholder 7" descr="RespectAbility Fellows outside in a parking lot, one of whom has a seeing eye dog">
            <a:extLst>
              <a:ext uri="{FF2B5EF4-FFF2-40B4-BE49-F238E27FC236}">
                <a16:creationId xmlns:a16="http://schemas.microsoft.com/office/drawing/2014/main" id="{DC803BA5-E73D-612D-3C49-68AD1AEEBA9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2" r="7862"/>
          <a:stretch/>
        </p:blipFill>
        <p:spPr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465C408-75D5-497E-B324-8C119E1F18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10163" y="2008188"/>
            <a:ext cx="6243637" cy="4042132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Lato"/>
                <a:cs typeface="Lato"/>
              </a:rPr>
              <a:t>People with disabilities are loyal to our employers and are used to solving problems creatively.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Lato"/>
                <a:cs typeface="Lato"/>
              </a:rPr>
              <a:t>People with disabilities are a largely untapped talent pool</a:t>
            </a:r>
          </a:p>
          <a:p>
            <a:pPr>
              <a:lnSpc>
                <a:spcPct val="100000"/>
              </a:lnSpc>
            </a:pPr>
            <a:r>
              <a:rPr lang="en-US" sz="2400" b="1" u="sng" dirty="0">
                <a:latin typeface="Tahoma"/>
                <a:ea typeface="Lato"/>
                <a:cs typeface="Lato"/>
              </a:rPr>
              <a:t>Know &amp; grow your customer base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ahoma"/>
                <a:ea typeface="Lato"/>
                <a:cs typeface="Lato"/>
              </a:rPr>
              <a:t>:</a:t>
            </a:r>
            <a:r>
              <a:rPr lang="en-US" sz="2400" dirty="0">
                <a:latin typeface="Tahoma"/>
                <a:ea typeface="Lato"/>
                <a:cs typeface="Lato"/>
              </a:rPr>
              <a:t> all</a:t>
            </a:r>
            <a:br>
              <a:rPr lang="en-US" sz="2400" dirty="0">
                <a:latin typeface="Tahoma"/>
              </a:rPr>
            </a:br>
            <a:r>
              <a:rPr lang="en-US" sz="2400" dirty="0">
                <a:latin typeface="Tahoma"/>
                <a:ea typeface="Lato"/>
                <a:cs typeface="Lato"/>
              </a:rPr>
              <a:t>workers are consumers―a 1 percent increase in disability labor force participation could add to $25 billion to the GDP</a:t>
            </a:r>
            <a:endParaRPr lang="en-US" sz="3200" dirty="0">
              <a:latin typeface="Tahoma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147963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A0A0B79-4453-409C-A674-11F9F4CF3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Tahoma"/>
                <a:ea typeface="Lato"/>
                <a:cs typeface="Lato"/>
              </a:rPr>
              <a:t>Benefits of Hiring </a:t>
            </a:r>
            <a:br>
              <a:rPr lang="en-US" sz="2800" b="1" dirty="0">
                <a:latin typeface="Tahoma"/>
                <a:ea typeface="Lato"/>
                <a:cs typeface="Lato"/>
              </a:rPr>
            </a:br>
            <a:r>
              <a:rPr lang="en-US" sz="2800" b="1" dirty="0">
                <a:latin typeface="Tahoma"/>
                <a:ea typeface="Lato"/>
                <a:cs typeface="Lato"/>
              </a:rPr>
              <a:t>People with Disabilities</a:t>
            </a:r>
          </a:p>
        </p:txBody>
      </p:sp>
      <p:pic>
        <p:nvPicPr>
          <p:cNvPr id="6" name="Picture 5" descr="Logo for the Accenture Disability Inclusion Advantage Study ">
            <a:extLst>
              <a:ext uri="{FF2B5EF4-FFF2-40B4-BE49-F238E27FC236}">
                <a16:creationId xmlns:a16="http://schemas.microsoft.com/office/drawing/2014/main" id="{6D50561D-B9E2-4EBE-A221-638B214BE1D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2333" y="1466995"/>
            <a:ext cx="3139440" cy="1798177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B17D8D-2BCD-4E44-B00E-6B3C5BD142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744" y="3429000"/>
            <a:ext cx="4274055" cy="20915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600" b="1" dirty="0">
                <a:latin typeface="Tahoma"/>
                <a:ea typeface="Lato"/>
                <a:cs typeface="Lato"/>
              </a:rPr>
              <a:t>Followed 140 US companies from 2015-2018</a:t>
            </a:r>
          </a:p>
          <a:p>
            <a:r>
              <a:rPr lang="en-US" sz="2600" b="1" dirty="0">
                <a:latin typeface="Tahoma"/>
                <a:ea typeface="Lato"/>
                <a:cs typeface="Lato"/>
              </a:rPr>
              <a:t>45 Inclusion Champions, 95 peer companies </a:t>
            </a:r>
            <a:endParaRPr lang="en-US" sz="2600" b="1" dirty="0">
              <a:latin typeface="Tahoma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en-US" sz="2600" b="1" dirty="0">
              <a:latin typeface="Tahoma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3B17C1-8F89-4982-ABCF-7792CF92C199}"/>
              </a:ext>
            </a:extLst>
          </p:cNvPr>
          <p:cNvSpPr txBox="1"/>
          <p:nvPr/>
        </p:nvSpPr>
        <p:spPr>
          <a:xfrm>
            <a:off x="842333" y="5736279"/>
            <a:ext cx="3139440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Read the full study online!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14B580-C004-4B99-AE9A-CF04BD24A841}"/>
              </a:ext>
            </a:extLst>
          </p:cNvPr>
          <p:cNvSpPr txBox="1">
            <a:spLocks/>
          </p:cNvSpPr>
          <p:nvPr/>
        </p:nvSpPr>
        <p:spPr>
          <a:xfrm>
            <a:off x="5500441" y="1536141"/>
            <a:ext cx="6009965" cy="440424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4D4D4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Lato"/>
                <a:cs typeface="Lato"/>
              </a:rPr>
              <a:t>Over four </a:t>
            </a:r>
            <a:r>
              <a:rPr lang="en-US" sz="3000" dirty="0">
                <a:solidFill>
                  <a:schemeClr val="tx1"/>
                </a:solidFill>
                <a:latin typeface="Tahoma"/>
                <a:ea typeface="Lato"/>
                <a:cs typeface="Lato"/>
              </a:rPr>
              <a:t>years, the Champions who embraced the talent of workers with disabilities </a:t>
            </a:r>
            <a:r>
              <a:rPr lang="en-US" sz="3000" b="1" dirty="0">
                <a:solidFill>
                  <a:schemeClr val="tx1"/>
                </a:solidFill>
                <a:latin typeface="Tahoma"/>
                <a:ea typeface="Lato"/>
                <a:cs typeface="Lato"/>
              </a:rPr>
              <a:t>vastly outperformed their peers</a:t>
            </a:r>
            <a:r>
              <a:rPr lang="en-US" sz="3000" dirty="0">
                <a:solidFill>
                  <a:schemeClr val="tx1"/>
                </a:solidFill>
                <a:latin typeface="Tahoma"/>
                <a:ea typeface="Lato"/>
                <a:cs typeface="Lato"/>
              </a:rPr>
              <a:t>. They had: </a:t>
            </a:r>
            <a:endParaRPr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98145"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Lato"/>
                <a:cs typeface="Lato"/>
              </a:rPr>
              <a:t>2X higher income</a:t>
            </a:r>
            <a:r>
              <a:rPr lang="en-US" sz="3000" b="1" dirty="0">
                <a:solidFill>
                  <a:schemeClr val="tx1"/>
                </a:solidFill>
                <a:latin typeface="Tahoma"/>
                <a:ea typeface="Lato"/>
                <a:cs typeface="Lato"/>
              </a:rPr>
              <a:t> </a:t>
            </a:r>
            <a:endParaRPr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98145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000" b="1" dirty="0">
                <a:solidFill>
                  <a:schemeClr val="tx1"/>
                </a:solidFill>
                <a:latin typeface="Tahoma"/>
                <a:ea typeface="Lato"/>
                <a:cs typeface="Lato"/>
              </a:rPr>
              <a:t>30% higher economic profit margin</a:t>
            </a:r>
          </a:p>
          <a:p>
            <a:pPr marL="398145"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/>
                <a:ea typeface="Lato"/>
                <a:cs typeface="Lato"/>
              </a:rPr>
              <a:t>Up to 30% less staff turnover</a:t>
            </a:r>
            <a:endParaRPr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/>
              <a:ea typeface="Lato"/>
              <a:cs typeface="Lato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62BCB0-44C0-BC46-B139-C5648B7BBCA5}"/>
              </a:ext>
            </a:extLst>
          </p:cNvPr>
          <p:cNvSpPr txBox="1"/>
          <p:nvPr/>
        </p:nvSpPr>
        <p:spPr>
          <a:xfrm>
            <a:off x="5781040" y="6199322"/>
            <a:ext cx="572936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Lato"/>
                <a:cs typeface="Lato"/>
              </a:rPr>
              <a:t>* Study completed by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Lato"/>
                <a:cs typeface="Lato"/>
                <a:hlinkClick r:id="rId5"/>
              </a:rPr>
              <a:t>Accenture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Lato"/>
                <a:cs typeface="Lato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Lato"/>
                <a:cs typeface="Lato"/>
                <a:hlinkClick r:id="rId6"/>
              </a:rPr>
              <a:t>Disability:IN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Lato"/>
                <a:cs typeface="Lato"/>
              </a:rPr>
              <a:t> and the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Lato"/>
                <a:cs typeface="Lato"/>
                <a:hlinkClick r:id="rId7"/>
              </a:rPr>
              <a:t>American Association of People with Disabilities</a:t>
            </a:r>
            <a:endParaRPr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ahoma"/>
              <a:ea typeface="Lato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83388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FB724-FE23-2E6B-E519-2C2246C62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rgbClr val="222222"/>
                </a:solidFill>
                <a:latin typeface="Tahoma"/>
                <a:ea typeface="Tahoma"/>
                <a:cs typeface="Tahoma"/>
              </a:rPr>
              <a:t>Effective Inclusion Practices for Disabled Veterans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01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089D-262C-4DDB-A837-14D930D17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2887"/>
            <a:ext cx="5791204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What Employers Can Do To Attract &amp; Retain Disabled Veterans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A208-BAF8-21C8-6DCA-1C795D65A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1456" y="1635587"/>
            <a:ext cx="6623622" cy="4951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GB" dirty="0">
                <a:solidFill>
                  <a:srgbClr val="222222"/>
                </a:solidFill>
                <a:latin typeface="Tahoma"/>
                <a:ea typeface="Tahoma"/>
                <a:cs typeface="Tahoma"/>
              </a:rPr>
              <a:t>Use inclusive language in job descriptions.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GB" dirty="0">
                <a:solidFill>
                  <a:srgbClr val="222222"/>
                </a:solidFill>
                <a:latin typeface="Tahoma"/>
                <a:ea typeface="Tahoma"/>
                <a:cs typeface="Tahoma"/>
              </a:rPr>
              <a:t>Include disabled veterans as part of their recruiting/HR team.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GB" dirty="0">
                <a:solidFill>
                  <a:srgbClr val="222222"/>
                </a:solidFill>
                <a:latin typeface="Tahoma"/>
                <a:ea typeface="Tahoma"/>
                <a:cs typeface="Tahoma"/>
              </a:rPr>
              <a:t>Have a quick, simple and published accommodations process.</a:t>
            </a:r>
          </a:p>
          <a:p>
            <a:pPr>
              <a:spcBef>
                <a:spcPts val="0"/>
              </a:spcBef>
              <a:spcAft>
                <a:spcPts val="1100"/>
              </a:spcAft>
            </a:pPr>
            <a:r>
              <a:rPr lang="en-GB" dirty="0">
                <a:solidFill>
                  <a:srgbClr val="222222"/>
                </a:solidFill>
                <a:latin typeface="Tahoma"/>
                <a:ea typeface="Tahoma"/>
                <a:cs typeface="Tahoma"/>
              </a:rPr>
              <a:t>Follow-up after hiring: ex. Orientation, mentors and employee resource/ veteran affinity groups</a:t>
            </a:r>
          </a:p>
        </p:txBody>
      </p:sp>
      <p:pic>
        <p:nvPicPr>
          <p:cNvPr id="1026" name="Picture 2" descr="A group portrait of the RespectAbility Entertainment and News Media team in an outdoor venue.">
            <a:extLst>
              <a:ext uri="{FF2B5EF4-FFF2-40B4-BE49-F238E27FC236}">
                <a16:creationId xmlns:a16="http://schemas.microsoft.com/office/drawing/2014/main" id="{37B9110F-F46F-FDD7-DEB6-A9F57C05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45078" y="1635587"/>
            <a:ext cx="4761291" cy="317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10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089D-262C-4DDB-A837-14D930D1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Accessibility in</a:t>
            </a:r>
            <a:br>
              <a:rPr lang="en-US" dirty="0">
                <a:latin typeface="Tahoma"/>
                <a:ea typeface="Tahoma"/>
                <a:cs typeface="Tahoma"/>
              </a:rPr>
            </a:br>
            <a:r>
              <a:rPr lang="en-US" dirty="0">
                <a:latin typeface="Tahoma"/>
                <a:ea typeface="Tahoma"/>
                <a:cs typeface="Tahoma"/>
              </a:rPr>
              <a:t>Job-Seeking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A208-BAF8-21C8-6DCA-1C795D65A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517" y="1466995"/>
            <a:ext cx="11438966" cy="51696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ts val="0"/>
              </a:spcBef>
              <a:spcAft>
                <a:spcPts val="1100"/>
              </a:spcAft>
              <a:buNone/>
            </a:pPr>
            <a:r>
              <a:rPr lang="en-GB" sz="26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Agencies and organizations such as VA VR&amp;E, DOL VETS and PVA assist both employees and employers in making the hiring process accessible to disabled veterans. Some of their services include:</a:t>
            </a:r>
            <a:endParaRPr lang="en-US" sz="26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Helping applicants translate their military skills to their desired position by providing resources or 1-1 counselling.</a:t>
            </a:r>
          </a:p>
          <a:p>
            <a:pPr marL="800100" lvl="1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Assisting with advanced education and certifications to increase employment opportunities.</a:t>
            </a:r>
            <a:endParaRPr lang="en-GB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1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with employers to develop processes and programs to find, hire and retain disabled veterans.</a:t>
            </a:r>
          </a:p>
          <a:p>
            <a:pPr marL="800100" lvl="1" indent="-342900">
              <a:spcBef>
                <a:spcPts val="0"/>
              </a:spcBef>
              <a:spcAft>
                <a:spcPts val="1100"/>
              </a:spcAft>
              <a:buFont typeface="Symbol" panose="05050102010706020507" pitchFamily="18" charset="2"/>
              <a:buChar char=""/>
            </a:pPr>
            <a:r>
              <a:rPr lang="en-GB" sz="2600" dirty="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Educating hiring managers about veteran and disability topics, and/or including disabled veterans in the hiring process.</a:t>
            </a:r>
          </a:p>
          <a:p>
            <a:pPr marL="0" indent="0">
              <a:buNone/>
            </a:pPr>
            <a:endParaRPr lang="en-US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CE0C8F-AF03-983D-C222-0F6770E9EEF5}"/>
              </a:ext>
            </a:extLst>
          </p:cNvPr>
          <p:cNvSpPr txBox="1"/>
          <p:nvPr/>
        </p:nvSpPr>
        <p:spPr>
          <a:xfrm>
            <a:off x="7697" y="6311515"/>
            <a:ext cx="1218430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>
                <a:latin typeface="Tahoma"/>
                <a:ea typeface="Tahoma"/>
                <a:cs typeface="Calibri"/>
              </a:rPr>
              <a:t>1) </a:t>
            </a:r>
            <a:r>
              <a:rPr lang="en-US" sz="2000" dirty="0">
                <a:latin typeface="Tahoma"/>
                <a:ea typeface="+mn-lt"/>
                <a:cs typeface="+mn-lt"/>
                <a:hlinkClick r:id="rId2"/>
              </a:rPr>
              <a:t>VA VR&amp;E</a:t>
            </a:r>
            <a:r>
              <a:rPr lang="en-US" sz="2000" dirty="0">
                <a:latin typeface="Tahoma"/>
                <a:ea typeface="+mn-lt"/>
                <a:cs typeface="+mn-lt"/>
              </a:rPr>
              <a:t> </a:t>
            </a:r>
            <a:r>
              <a:rPr lang="en-US" sz="2000" dirty="0">
                <a:latin typeface="Tahoma"/>
                <a:ea typeface="Tahoma"/>
                <a:cs typeface="Calibri"/>
              </a:rPr>
              <a:t>   2) </a:t>
            </a:r>
            <a:r>
              <a:rPr lang="en-US" sz="2000" dirty="0">
                <a:latin typeface="Tahoma"/>
                <a:ea typeface="Tahoma"/>
                <a:cs typeface="Calibri"/>
                <a:hlinkClick r:id="rId3"/>
              </a:rPr>
              <a:t>DOL VETS</a:t>
            </a:r>
            <a:r>
              <a:rPr lang="en-US" sz="2000" dirty="0">
                <a:latin typeface="Tahoma"/>
                <a:ea typeface="Tahoma"/>
                <a:cs typeface="Calibri"/>
              </a:rPr>
              <a:t>  3) </a:t>
            </a:r>
            <a:r>
              <a:rPr lang="en-US" sz="2000" dirty="0">
                <a:latin typeface="Tahoma"/>
                <a:ea typeface="Tahoma"/>
                <a:cs typeface="Calibri"/>
                <a:hlinkClick r:id="rId4"/>
              </a:rPr>
              <a:t>PVA</a:t>
            </a:r>
            <a:endParaRPr lang="en-US" sz="2000" dirty="0">
              <a:latin typeface="Tahoma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595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757D297-F3FB-43C3-A9A7-1D4ABF31B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Today’s Speakers</a:t>
            </a:r>
          </a:p>
        </p:txBody>
      </p:sp>
      <p:pic>
        <p:nvPicPr>
          <p:cNvPr id="4" name="Picture 3" descr="Billy W. Wright headshot">
            <a:extLst>
              <a:ext uri="{FF2B5EF4-FFF2-40B4-BE49-F238E27FC236}">
                <a16:creationId xmlns:a16="http://schemas.microsoft.com/office/drawing/2014/main" id="{C4467593-91A4-A70B-A33C-CD6111C7D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23" y="1864621"/>
            <a:ext cx="2755900" cy="2298700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801F40BF-904E-FE81-2C61-53EFD21658D1}"/>
              </a:ext>
            </a:extLst>
          </p:cNvPr>
          <p:cNvSpPr/>
          <p:nvPr/>
        </p:nvSpPr>
        <p:spPr>
          <a:xfrm>
            <a:off x="555328" y="4342697"/>
            <a:ext cx="3098989" cy="1468393"/>
          </a:xfrm>
          <a:custGeom>
            <a:avLst/>
            <a:gdLst>
              <a:gd name="connsiteX0" fmla="*/ 0 w 2869768"/>
              <a:gd name="connsiteY0" fmla="*/ 0 h 379835"/>
              <a:gd name="connsiteX1" fmla="*/ 2869768 w 2869768"/>
              <a:gd name="connsiteY1" fmla="*/ 0 h 379835"/>
              <a:gd name="connsiteX2" fmla="*/ 2869768 w 2869768"/>
              <a:gd name="connsiteY2" fmla="*/ 379835 h 379835"/>
              <a:gd name="connsiteX3" fmla="*/ 0 w 2869768"/>
              <a:gd name="connsiteY3" fmla="*/ 379835 h 379835"/>
              <a:gd name="connsiteX4" fmla="*/ 0 w 2869768"/>
              <a:gd name="connsiteY4" fmla="*/ 0 h 37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9768" h="379835">
                <a:moveTo>
                  <a:pt x="0" y="0"/>
                </a:moveTo>
                <a:lnTo>
                  <a:pt x="2869768" y="0"/>
                </a:lnTo>
                <a:lnTo>
                  <a:pt x="2869768" y="379835"/>
                </a:lnTo>
                <a:lnTo>
                  <a:pt x="0" y="379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Billy W. Wright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National Employment Coordinator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Department of Veterans Affairs</a:t>
            </a:r>
          </a:p>
        </p:txBody>
      </p:sp>
      <p:pic>
        <p:nvPicPr>
          <p:cNvPr id="7" name="Picture 6" descr="Charles W. McCaffrey headshot">
            <a:extLst>
              <a:ext uri="{FF2B5EF4-FFF2-40B4-BE49-F238E27FC236}">
                <a16:creationId xmlns:a16="http://schemas.microsoft.com/office/drawing/2014/main" id="{C8387EC4-EB01-06B5-A5D6-5DFA08CF34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113" y="1864621"/>
            <a:ext cx="2755900" cy="2311400"/>
          </a:xfrm>
          <a:prstGeom prst="rect">
            <a:avLst/>
          </a:prstGeom>
        </p:spPr>
      </p:pic>
      <p:sp>
        <p:nvSpPr>
          <p:cNvPr id="19" name="Freeform 18">
            <a:extLst>
              <a:ext uri="{FF2B5EF4-FFF2-40B4-BE49-F238E27FC236}">
                <a16:creationId xmlns:a16="http://schemas.microsoft.com/office/drawing/2014/main" id="{56DB4DBC-A36F-702A-F7A1-35921DB0A6D2}"/>
              </a:ext>
            </a:extLst>
          </p:cNvPr>
          <p:cNvSpPr/>
          <p:nvPr/>
        </p:nvSpPr>
        <p:spPr>
          <a:xfrm>
            <a:off x="4449770" y="4342697"/>
            <a:ext cx="3292460" cy="1468393"/>
          </a:xfrm>
          <a:custGeom>
            <a:avLst/>
            <a:gdLst>
              <a:gd name="connsiteX0" fmla="*/ 0 w 2869768"/>
              <a:gd name="connsiteY0" fmla="*/ 0 h 379835"/>
              <a:gd name="connsiteX1" fmla="*/ 2869768 w 2869768"/>
              <a:gd name="connsiteY1" fmla="*/ 0 h 379835"/>
              <a:gd name="connsiteX2" fmla="*/ 2869768 w 2869768"/>
              <a:gd name="connsiteY2" fmla="*/ 379835 h 379835"/>
              <a:gd name="connsiteX3" fmla="*/ 0 w 2869768"/>
              <a:gd name="connsiteY3" fmla="*/ 379835 h 379835"/>
              <a:gd name="connsiteX4" fmla="*/ 0 w 2869768"/>
              <a:gd name="connsiteY4" fmla="*/ 0 h 37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9768" h="379835">
                <a:moveTo>
                  <a:pt x="0" y="0"/>
                </a:moveTo>
                <a:lnTo>
                  <a:pt x="2869768" y="0"/>
                </a:lnTo>
                <a:lnTo>
                  <a:pt x="2869768" y="379835"/>
                </a:lnTo>
                <a:lnTo>
                  <a:pt x="0" y="379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Charles W. McCaffrey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Director, Veterans Career Program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Paralyzed Veterans of America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22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 descr="Mike Thompson headshot">
            <a:extLst>
              <a:ext uri="{FF2B5EF4-FFF2-40B4-BE49-F238E27FC236}">
                <a16:creationId xmlns:a16="http://schemas.microsoft.com/office/drawing/2014/main" id="{B555E474-B454-1E22-298B-B5AFA7E257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5002" y="1864621"/>
            <a:ext cx="2768600" cy="2311400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:a16="http://schemas.microsoft.com/office/drawing/2014/main" id="{78C899D4-7B62-6C92-D1E9-B30062A955BD}"/>
              </a:ext>
            </a:extLst>
          </p:cNvPr>
          <p:cNvSpPr/>
          <p:nvPr/>
        </p:nvSpPr>
        <p:spPr>
          <a:xfrm>
            <a:off x="8423072" y="4342698"/>
            <a:ext cx="3292461" cy="1468393"/>
          </a:xfrm>
          <a:custGeom>
            <a:avLst/>
            <a:gdLst>
              <a:gd name="connsiteX0" fmla="*/ 0 w 2869768"/>
              <a:gd name="connsiteY0" fmla="*/ 0 h 379835"/>
              <a:gd name="connsiteX1" fmla="*/ 2869768 w 2869768"/>
              <a:gd name="connsiteY1" fmla="*/ 0 h 379835"/>
              <a:gd name="connsiteX2" fmla="*/ 2869768 w 2869768"/>
              <a:gd name="connsiteY2" fmla="*/ 379835 h 379835"/>
              <a:gd name="connsiteX3" fmla="*/ 0 w 2869768"/>
              <a:gd name="connsiteY3" fmla="*/ 379835 h 379835"/>
              <a:gd name="connsiteX4" fmla="*/ 0 w 2869768"/>
              <a:gd name="connsiteY4" fmla="*/ 0 h 37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69768" h="379835">
                <a:moveTo>
                  <a:pt x="0" y="0"/>
                </a:moveTo>
                <a:lnTo>
                  <a:pt x="2869768" y="0"/>
                </a:lnTo>
                <a:lnTo>
                  <a:pt x="2869768" y="379835"/>
                </a:lnTo>
                <a:lnTo>
                  <a:pt x="0" y="37983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53340" rIns="53340" bIns="53340" numCol="1" spcCol="1270" anchor="t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Mike Thompson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Director/Investigator, State of Indiana, Veterans’ Employment &amp; Training Service (VETS)</a:t>
            </a:r>
          </a:p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200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Department of Labor</a:t>
            </a:r>
          </a:p>
        </p:txBody>
      </p:sp>
    </p:spTree>
    <p:extLst>
      <p:ext uri="{BB962C8B-B14F-4D97-AF65-F5344CB8AC3E}">
        <p14:creationId xmlns:p14="http://schemas.microsoft.com/office/powerpoint/2010/main" val="2177669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C089D-262C-4DDB-A837-14D930D17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Awareness Training </a:t>
            </a:r>
            <a:br>
              <a:rPr lang="en-US" dirty="0">
                <a:latin typeface="Tahoma"/>
                <a:ea typeface="Tahoma"/>
                <a:cs typeface="Tahoma"/>
              </a:rPr>
            </a:br>
            <a:r>
              <a:rPr lang="en-US" dirty="0">
                <a:latin typeface="Tahoma"/>
                <a:ea typeface="Tahoma"/>
                <a:cs typeface="Tahoma"/>
              </a:rPr>
              <a:t>for Supervisors</a:t>
            </a:r>
            <a:endParaRPr lang="en-US" b="0" dirty="0">
              <a:ea typeface="Tahoma"/>
              <a:cs typeface="Tahom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94A208-BAF8-21C8-6DCA-1C795D65A0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03359" y="1383024"/>
            <a:ext cx="7127275" cy="54749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solidFill>
                  <a:srgbClr val="222222"/>
                </a:solidFill>
                <a:latin typeface="Tahoma"/>
                <a:ea typeface="Tahoma"/>
                <a:cs typeface="Tahoma"/>
              </a:rPr>
              <a:t>In a recent study, veterans expressed support for awareness training, so that employers and co-workers would:</a:t>
            </a:r>
            <a:endParaRPr lang="en-GB" sz="2200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rgbClr val="222222"/>
                </a:solidFill>
                <a:latin typeface="Tahoma"/>
                <a:ea typeface="Tahoma"/>
                <a:cs typeface="Tahoma"/>
              </a:rPr>
              <a:t>Understand the veteran experience and the difficulty of reintegration</a:t>
            </a:r>
            <a:endParaRPr lang="en-GB" sz="2200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rgbClr val="222222"/>
                </a:solidFill>
                <a:latin typeface="Tahoma"/>
                <a:ea typeface="Tahoma"/>
                <a:cs typeface="Tahoma"/>
              </a:rPr>
              <a:t>Reject negative stereotypes about veterans (especially regarding PTSD)</a:t>
            </a:r>
            <a:endParaRPr lang="en-GB" sz="2200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solidFill>
                  <a:srgbClr val="222222"/>
                </a:solidFill>
                <a:latin typeface="Tahoma"/>
                <a:ea typeface="Tahoma"/>
                <a:cs typeface="Tahoma"/>
              </a:rPr>
              <a:t>Make reasonable accommodations, such as time off for physical and mental health appointments</a:t>
            </a:r>
            <a:endParaRPr lang="en-GB" sz="2200" dirty="0">
              <a:solidFill>
                <a:srgbClr val="22222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latin typeface="Tahoma"/>
                <a:ea typeface="Lato"/>
                <a:cs typeface="Lato"/>
              </a:rPr>
              <a:t>Supervisor veteran awareness training is evidence-based and proven to improve employee well-being.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200" dirty="0">
                <a:latin typeface="Tahoma"/>
                <a:ea typeface="Lato"/>
                <a:cs typeface="Lato"/>
              </a:rPr>
              <a:t>Training resources include:</a:t>
            </a: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GB" sz="2200" dirty="0">
                <a:latin typeface="Tahoma"/>
                <a:ea typeface="Lato"/>
                <a:cs typeface="Lato"/>
                <a:hlinkClick r:id="rId2"/>
              </a:rPr>
              <a:t>Cornell University DEI Certificate Programs</a:t>
            </a:r>
            <a:endParaRPr lang="en-GB" sz="2200" dirty="0">
              <a:latin typeface="Tahoma"/>
              <a:ea typeface="Lato"/>
              <a:cs typeface="Lato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Tahoma"/>
                <a:ea typeface="Lato"/>
                <a:cs typeface="Lato"/>
                <a:hlinkClick r:id="rId3"/>
              </a:rPr>
              <a:t>National Organization on Disability’s Disability in the Workplace Toolkit</a:t>
            </a:r>
            <a:endParaRPr lang="en-US" sz="2200" dirty="0">
              <a:latin typeface="Tahoma"/>
              <a:ea typeface="Lato"/>
              <a:cs typeface="Lato"/>
            </a:endParaRPr>
          </a:p>
          <a:p>
            <a:pPr marL="914400" lvl="1" indent="-457200"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latin typeface="Tahoma"/>
                <a:ea typeface="Lato"/>
                <a:cs typeface="Lato"/>
                <a:hlinkClick r:id="rId4"/>
              </a:rPr>
              <a:t>RespectAbility Veterans Resources</a:t>
            </a: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A group portrait of RespectAbility staff and board members posing outside a building.">
            <a:extLst>
              <a:ext uri="{FF2B5EF4-FFF2-40B4-BE49-F238E27FC236}">
                <a16:creationId xmlns:a16="http://schemas.microsoft.com/office/drawing/2014/main" id="{37B9110F-F46F-FDD7-DEB6-A9F57C052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383024"/>
            <a:ext cx="4761838" cy="287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EF4FA6D-9E94-0C04-B9D9-D61823C6CEB8}"/>
              </a:ext>
            </a:extLst>
          </p:cNvPr>
          <p:cNvSpPr txBox="1"/>
          <p:nvPr/>
        </p:nvSpPr>
        <p:spPr>
          <a:xfrm>
            <a:off x="360218" y="4440381"/>
            <a:ext cx="4128654" cy="23801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Read the full studies here:  </a:t>
            </a:r>
          </a:p>
          <a:p>
            <a:pPr algn="ctr">
              <a:spcBef>
                <a:spcPts val="10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Supporting Veteran Reintegration, Sayer et al.</a:t>
            </a:r>
          </a:p>
          <a:p>
            <a:pPr algn="ctr">
              <a:spcBef>
                <a:spcPts val="1000"/>
              </a:spcBef>
            </a:pPr>
            <a:r>
              <a:rPr lang="en-US" sz="2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Supervisor Training Effectiveness, Mohr et al.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2535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8"/>
          <p:cNvSpPr txBox="1">
            <a:spLocks noGrp="1"/>
          </p:cNvSpPr>
          <p:nvPr>
            <p:ph type="title" idx="4294967295"/>
          </p:nvPr>
        </p:nvSpPr>
        <p:spPr>
          <a:xfrm>
            <a:off x="292100" y="365125"/>
            <a:ext cx="11899900" cy="113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3600"/>
            </a:pPr>
            <a:r>
              <a:rPr lang="en-US" sz="3600" b="1" dirty="0">
                <a:latin typeface="Tahoma"/>
                <a:ea typeface="Lato"/>
                <a:cs typeface="Lato"/>
                <a:sym typeface="Calibri"/>
              </a:rPr>
              <a:t>Questions? Thank You!</a:t>
            </a:r>
            <a:endParaRPr lang="en-US" sz="3600" dirty="0">
              <a:latin typeface="Tahoma"/>
              <a:ea typeface="Lato"/>
              <a:cs typeface="Lato"/>
            </a:endParaRPr>
          </a:p>
        </p:txBody>
      </p:sp>
      <p:pic>
        <p:nvPicPr>
          <p:cNvPr id="7" name="Picture 6" descr="A group of people, with and without disabilities, around a table&#10;&#10;">
            <a:extLst>
              <a:ext uri="{FF2B5EF4-FFF2-40B4-BE49-F238E27FC236}">
                <a16:creationId xmlns:a16="http://schemas.microsoft.com/office/drawing/2014/main" id="{CBE5ED2D-6B23-4D7A-8A0C-7B394BB19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34" y="1745681"/>
            <a:ext cx="5929823" cy="3678686"/>
          </a:xfrm>
          <a:prstGeom prst="rect">
            <a:avLst/>
          </a:prstGeom>
          <a:ln w="19050"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0F46684-18CD-994E-AB14-6E2CE3D31C60}"/>
              </a:ext>
            </a:extLst>
          </p:cNvPr>
          <p:cNvSpPr/>
          <p:nvPr/>
        </p:nvSpPr>
        <p:spPr>
          <a:xfrm>
            <a:off x="375071" y="5738186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Link to Free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RespectAbility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 Webinars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7DCCF-E93D-E74A-97C8-9835360C4EE5}"/>
              </a:ext>
            </a:extLst>
          </p:cNvPr>
          <p:cNvSpPr/>
          <p:nvPr/>
        </p:nvSpPr>
        <p:spPr>
          <a:xfrm>
            <a:off x="6888705" y="1692198"/>
            <a:ext cx="530329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Presenters: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Billy W. Wright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Charles W. McCaffrey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Mike Thompson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Matan Koch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More Information: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Contact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MatanK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@</a:t>
            </a:r>
            <a:r>
              <a:rPr 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R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espectAbility.org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50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69"/>
    </mc:Choice>
    <mc:Fallback xmlns="">
      <p:transition spd="slow" advTm="3926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s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1355" y="0"/>
            <a:ext cx="828865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781685" y="221615"/>
            <a:ext cx="10515600" cy="84963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ahoma"/>
                <a:ea typeface="Tahoma"/>
                <a:cs typeface="Tahoma"/>
              </a:rPr>
              <a:t>These are people with disabilities.</a:t>
            </a:r>
          </a:p>
        </p:txBody>
      </p:sp>
      <p:pic>
        <p:nvPicPr>
          <p:cNvPr id="22" name="Picture 21" descr="Barbara Corcoran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6" b="24032"/>
          <a:stretch/>
        </p:blipFill>
        <p:spPr>
          <a:xfrm>
            <a:off x="1094059" y="1168844"/>
            <a:ext cx="1931861" cy="2276856"/>
          </a:xfrm>
          <a:prstGeom prst="rect">
            <a:avLst/>
          </a:prstGeom>
        </p:spPr>
      </p:pic>
      <p:pic>
        <p:nvPicPr>
          <p:cNvPr id="20" name="Picture 19" descr="Whoopi Goldber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070860" y="1171575"/>
            <a:ext cx="1953260" cy="2274570"/>
          </a:xfrm>
          <a:prstGeom prst="rect">
            <a:avLst/>
          </a:prstGeom>
        </p:spPr>
      </p:pic>
      <p:pic>
        <p:nvPicPr>
          <p:cNvPr id="4" name="Picture 3" descr="President Joe Bide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6" b="2700"/>
          <a:stretch/>
        </p:blipFill>
        <p:spPr>
          <a:xfrm>
            <a:off x="5054727" y="1175905"/>
            <a:ext cx="1956816" cy="2273936"/>
          </a:xfrm>
          <a:prstGeom prst="rect">
            <a:avLst/>
          </a:prstGeom>
        </p:spPr>
      </p:pic>
      <p:pic>
        <p:nvPicPr>
          <p:cNvPr id="12" name="Picture 11" descr="Demi Lovato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042785" y="1170305"/>
            <a:ext cx="1947545" cy="2274570"/>
          </a:xfrm>
          <a:prstGeom prst="rect">
            <a:avLst/>
          </a:prstGeom>
        </p:spPr>
      </p:pic>
      <p:pic>
        <p:nvPicPr>
          <p:cNvPr id="3" name="Picture 2" descr="Amanda Gorman speaking at the Inauguration"/>
          <p:cNvPicPr>
            <a:picLocks noChangeAspect="1"/>
          </p:cNvPicPr>
          <p:nvPr/>
        </p:nvPicPr>
        <p:blipFill rotWithShape="1">
          <a:blip r:embed="rId7" cstate="print"/>
          <a:srcRect/>
          <a:stretch>
            <a:fillRect/>
          </a:stretch>
        </p:blipFill>
        <p:spPr>
          <a:xfrm>
            <a:off x="9046210" y="1170305"/>
            <a:ext cx="1945005" cy="2273935"/>
          </a:xfrm>
          <a:prstGeom prst="rect">
            <a:avLst/>
          </a:prstGeom>
        </p:spPr>
      </p:pic>
      <p:pic>
        <p:nvPicPr>
          <p:cNvPr id="2" name="Picture 4" descr="John McCain portrait">
            <a:extLst>
              <a:ext uri="{FF2B5EF4-FFF2-40B4-BE49-F238E27FC236}">
                <a16:creationId xmlns:a16="http://schemas.microsoft.com/office/drawing/2014/main" id="{5A1F5B14-FCFB-E234-4F9F-1D59738A552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4059" y="3476875"/>
            <a:ext cx="1937834" cy="2276983"/>
          </a:xfrm>
          <a:prstGeom prst="rect">
            <a:avLst/>
          </a:prstGeom>
        </p:spPr>
      </p:pic>
      <p:pic>
        <p:nvPicPr>
          <p:cNvPr id="27" name="Picture 26" descr="Greta Thunber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3072130" y="3479165"/>
            <a:ext cx="1955165" cy="2281555"/>
          </a:xfrm>
          <a:prstGeom prst="rect">
            <a:avLst/>
          </a:prstGeom>
        </p:spPr>
      </p:pic>
      <p:pic>
        <p:nvPicPr>
          <p:cNvPr id="29" name="Picture 28" descr="Halle Berry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5060315" y="3479165"/>
            <a:ext cx="1957705" cy="2281555"/>
          </a:xfrm>
          <a:prstGeom prst="rect">
            <a:avLst/>
          </a:prstGeom>
        </p:spPr>
      </p:pic>
      <p:pic>
        <p:nvPicPr>
          <p:cNvPr id="31" name="Picture 30" descr="Daymond John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7043420" y="3479165"/>
            <a:ext cx="1955165" cy="2281555"/>
          </a:xfrm>
          <a:prstGeom prst="rect">
            <a:avLst/>
          </a:prstGeom>
        </p:spPr>
      </p:pic>
      <p:pic>
        <p:nvPicPr>
          <p:cNvPr id="33" name="Picture 32" descr="Mariah Carey"/>
          <p:cNvPicPr>
            <a:picLocks noChangeAspect="1"/>
          </p:cNvPicPr>
          <p:nvPr/>
        </p:nvPicPr>
        <p:blipFill>
          <a:blip r:embed="rId12" cstate="email"/>
          <a:stretch>
            <a:fillRect/>
          </a:stretch>
        </p:blipFill>
        <p:spPr>
          <a:xfrm>
            <a:off x="9037320" y="3479165"/>
            <a:ext cx="1955800" cy="2281555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2063750" y="6119495"/>
            <a:ext cx="8063230" cy="5219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400" b="1" dirty="0">
                <a:latin typeface="Tahoma"/>
                <a:ea typeface="Tahoma"/>
                <a:cs typeface="Lato Regular"/>
              </a:rPr>
              <a:t>First row</a:t>
            </a:r>
            <a:r>
              <a:rPr lang="en-US" sz="1400" dirty="0">
                <a:latin typeface="Tahoma"/>
                <a:ea typeface="Tahoma"/>
                <a:cs typeface="Lato Regular"/>
              </a:rPr>
              <a:t> — Barbara Corcoran, Whoopi Goldberg, Joe Biden, Demi Lovato, Amanda Gorman</a:t>
            </a:r>
          </a:p>
          <a:p>
            <a:pPr algn="ctr"/>
            <a:r>
              <a:rPr lang="en-US" sz="1400" b="1" dirty="0">
                <a:latin typeface="Tahoma"/>
                <a:ea typeface="Tahoma"/>
                <a:cs typeface="Lato Regular"/>
              </a:rPr>
              <a:t>Second row</a:t>
            </a:r>
            <a:r>
              <a:rPr lang="en-US" sz="1400" dirty="0">
                <a:latin typeface="Tahoma"/>
                <a:ea typeface="Tahoma"/>
                <a:cs typeface="Lato Regular"/>
              </a:rPr>
              <a:t> — John McCain, Greta Thunberg, Halle Berry, Daymond John, Mariah Carey</a:t>
            </a:r>
            <a:endParaRPr lang="en-US" sz="1400" b="1">
              <a:latin typeface="Tahoma"/>
              <a:ea typeface="Tahoma"/>
              <a:cs typeface="Lato Regular"/>
            </a:endParaRPr>
          </a:p>
        </p:txBody>
      </p:sp>
      <p:sp>
        <p:nvSpPr>
          <p:cNvPr id="7" name="Rectangles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1074420" y="5848985"/>
            <a:ext cx="9917430" cy="76200"/>
          </a:xfrm>
          <a:prstGeom prst="rect">
            <a:avLst/>
          </a:prstGeom>
          <a:solidFill>
            <a:srgbClr val="F2A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Disabilities are…</a:t>
            </a:r>
          </a:p>
        </p:txBody>
      </p:sp>
      <p:sp>
        <p:nvSpPr>
          <p:cNvPr id="18" name="Rectangl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57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449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6533" y="1987973"/>
            <a:ext cx="3222978" cy="581378"/>
          </a:xfrm>
          <a:prstGeom prst="rect">
            <a:avLst/>
          </a:prstGeom>
          <a:solidFill>
            <a:srgbClr val="F5F5F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5269" y="2093616"/>
            <a:ext cx="307069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Temporary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and 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Permanent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60095" y="2093616"/>
            <a:ext cx="3070691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Apparent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and 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Non-Apparent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0273" y="2093616"/>
            <a:ext cx="3240024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Birth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or 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Acquired Later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4" name="Straight Arrow Connector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627743" y="6143766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13" descr="John Lawson, an actor with prosthetic hands, holding an umbrella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6533" y="2570463"/>
            <a:ext cx="3222977" cy="3553776"/>
          </a:xfrm>
          <a:prstGeom prst="rect">
            <a:avLst/>
          </a:prstGeom>
        </p:spPr>
      </p:pic>
      <p:pic>
        <p:nvPicPr>
          <p:cNvPr id="14" name="Picture 14" descr="A mother with a young boy and girl smiling together."/>
          <p:cNvPicPr>
            <a:picLocks noChangeAspect="1"/>
          </p:cNvPicPr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385733" y="2569865"/>
            <a:ext cx="3225800" cy="3542593"/>
          </a:xfrm>
          <a:prstGeom prst="rect">
            <a:avLst/>
          </a:prstGeom>
        </p:spPr>
      </p:pic>
      <p:pic>
        <p:nvPicPr>
          <p:cNvPr id="15" name="Picture 15" descr="Kewon Vines smiling for the camera. Kewon is a little person"/>
          <p:cNvPicPr>
            <a:picLocks noChangeAspect="1"/>
          </p:cNvPicPr>
          <p:nvPr/>
        </p:nvPicPr>
        <p:blipFill rotWithShape="1">
          <a:blip r:embed="rId4" cstate="print"/>
          <a:srcRect t="-39"/>
          <a:stretch>
            <a:fillRect/>
          </a:stretch>
        </p:blipFill>
        <p:spPr>
          <a:xfrm>
            <a:off x="8144933" y="2570723"/>
            <a:ext cx="3220157" cy="3531019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81298" y="6126833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146143" y="6126832"/>
            <a:ext cx="3225023" cy="10698"/>
          </a:xfrm>
          <a:prstGeom prst="straightConnector1">
            <a:avLst/>
          </a:prstGeom>
          <a:ln w="571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61 million people</a:t>
            </a:r>
          </a:p>
        </p:txBody>
      </p:sp>
      <p:cxnSp>
        <p:nvCxnSpPr>
          <p:cNvPr id="17" name="Straight Arrow Connector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V="1">
            <a:off x="2091339" y="2932650"/>
            <a:ext cx="882868" cy="5254"/>
          </a:xfrm>
          <a:prstGeom prst="straightConnector1">
            <a:avLst/>
          </a:prstGeom>
          <a:ln w="6350">
            <a:solidFill>
              <a:srgbClr val="F2A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35"/>
          <p:cNvSpPr>
            <a:spLocks noGrp="1"/>
          </p:cNvSpPr>
          <p:nvPr>
            <p:ph type="body" sz="quarter" idx="13"/>
          </p:nvPr>
        </p:nvSpPr>
        <p:spPr>
          <a:xfrm>
            <a:off x="1554480" y="1308100"/>
            <a:ext cx="2020887" cy="571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61 million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1557973" y="1704391"/>
            <a:ext cx="2020887" cy="57154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in the United States have a disability</a:t>
            </a:r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7"/>
          </p:nvPr>
        </p:nvSpPr>
        <p:spPr>
          <a:xfrm>
            <a:off x="1557972" y="3165383"/>
            <a:ext cx="2020887" cy="5715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in 4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8"/>
          </p:nvPr>
        </p:nvSpPr>
        <p:spPr>
          <a:xfrm>
            <a:off x="1554480" y="3605918"/>
            <a:ext cx="2087619" cy="166532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adults have a disability</a:t>
            </a:r>
          </a:p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(physical, sensory, cognitive, mental health or other)</a:t>
            </a:r>
          </a:p>
        </p:txBody>
      </p:sp>
      <p:pic>
        <p:nvPicPr>
          <p:cNvPr id="33" name="Content Placeholder 32" descr="A black woman smiling seated in a wheelchair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l="11049" r="1104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659990" y="6522654"/>
            <a:ext cx="2448911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*Source: U.S. Census</a:t>
            </a:r>
            <a:endParaRPr lang="en-US" sz="1050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EE9C173-438C-4A73-8C7E-25827ECA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b="1" dirty="0">
                <a:latin typeface="Tahoma"/>
                <a:ea typeface="Lato"/>
                <a:cs typeface="Lato"/>
              </a:rPr>
              <a:t>Importance of Lived Experience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0A81D8-14D7-4068-A020-0262C6D52D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786" y="1513161"/>
            <a:ext cx="11216428" cy="830997"/>
          </a:xfr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latin typeface="Tahoma"/>
                <a:ea typeface="Lato"/>
                <a:cs typeface="Lato"/>
              </a:rPr>
              <a:t>Organizations are at their best when they welcome, respect and include people of all backgrounds. This includes people with disabilities.</a:t>
            </a:r>
          </a:p>
        </p:txBody>
      </p:sp>
      <p:pic>
        <p:nvPicPr>
          <p:cNvPr id="7" name="Picture 6" descr="RespectAbility Board members as of July 2021 smile together">
            <a:extLst>
              <a:ext uri="{FF2B5EF4-FFF2-40B4-BE49-F238E27FC236}">
                <a16:creationId xmlns:a16="http://schemas.microsoft.com/office/drawing/2014/main" id="{DA55BF30-4256-1145-E83B-761E09235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38" b="6357"/>
          <a:stretch/>
        </p:blipFill>
        <p:spPr>
          <a:xfrm>
            <a:off x="952500" y="2484809"/>
            <a:ext cx="10287000" cy="42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05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01C05F7-1CD6-4728-AD21-8EF023852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0" dirty="0">
                <a:latin typeface="Tahoma"/>
                <a:ea typeface="Tahoma"/>
                <a:cs typeface="Tahoma"/>
              </a:rPr>
              <a:t>Who Are </a:t>
            </a:r>
            <a:br>
              <a:rPr lang="en-US" kern="0" dirty="0">
                <a:latin typeface="Tahoma"/>
                <a:ea typeface="Tahoma"/>
                <a:cs typeface="Tahoma"/>
              </a:rPr>
            </a:br>
            <a:r>
              <a:rPr lang="en-US" kern="0" dirty="0">
                <a:latin typeface="Tahoma"/>
                <a:ea typeface="Tahoma"/>
                <a:cs typeface="Tahoma"/>
              </a:rPr>
              <a:t>Disabled Veterans?</a:t>
            </a:r>
            <a:endParaRPr lang="en-US" dirty="0">
              <a:latin typeface="Libre Baskerville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BF7A13-D155-4BC9-BDD5-00CEFDE24E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971" y="1466995"/>
            <a:ext cx="10858057" cy="42291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ahoma"/>
                <a:ea typeface="Lato"/>
                <a:cs typeface="Arial"/>
              </a:rPr>
              <a:t>The term “disabled veteran” means (A) a veteran who is entitled to compensation (or who but for the receipt of military retired pay would be entitled to compensation) under laws administered by the Secretary, or (B) a person who was discharged or released from active duty because of a service-connected disability. The population also includes veterans who retired from service normally but qualify for compensation due to a service-connected disability (38 U.S. Code § 4211)</a:t>
            </a:r>
            <a:endParaRPr lang="en-US" sz="2400" dirty="0">
              <a:latin typeface="Tahoma"/>
              <a:ea typeface="Lato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ahoma"/>
                <a:ea typeface="Lato"/>
                <a:cs typeface="Arial"/>
              </a:rPr>
              <a:t>Disabled veterans can also have a disability that is unrelated to their service.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Tahoma"/>
                <a:ea typeface="Lato"/>
                <a:cs typeface="Arial"/>
              </a:rPr>
              <a:t>In each of these situations, disabled veterans tend to be working-age at the time of their retirement or discharge and in need of a new career.</a:t>
            </a:r>
          </a:p>
        </p:txBody>
      </p:sp>
    </p:spTree>
    <p:extLst>
      <p:ext uri="{BB962C8B-B14F-4D97-AF65-F5344CB8AC3E}">
        <p14:creationId xmlns:p14="http://schemas.microsoft.com/office/powerpoint/2010/main" val="282932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8BFC-8283-7884-6381-EFC7B5BA6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399" y="97044"/>
            <a:ext cx="5791204" cy="1325563"/>
          </a:xfrm>
        </p:spPr>
        <p:txBody>
          <a:bodyPr>
            <a:noAutofit/>
          </a:bodyPr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Disabled Veteran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Talent Pool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6D7A7A5-CB97-C508-C8FB-8FDB2CB4C3C7}"/>
              </a:ext>
            </a:extLst>
          </p:cNvPr>
          <p:cNvSpPr txBox="1">
            <a:spLocks/>
          </p:cNvSpPr>
          <p:nvPr/>
        </p:nvSpPr>
        <p:spPr>
          <a:xfrm>
            <a:off x="1013414" y="1334394"/>
            <a:ext cx="10165145" cy="90384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70402020209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were more than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1.6 million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total working-age disabled veterans in 2021.</a:t>
            </a:r>
            <a:r>
              <a:rPr lang="en-US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pic>
        <p:nvPicPr>
          <p:cNvPr id="4" name="Picture 2" descr="Los Angeles skyline with a mountain in the background">
            <a:extLst>
              <a:ext uri="{FF2B5EF4-FFF2-40B4-BE49-F238E27FC236}">
                <a16:creationId xmlns:a16="http://schemas.microsoft.com/office/drawing/2014/main" id="{9840A69C-6110-42B6-42D7-40160EBFE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339" y="2244757"/>
            <a:ext cx="5571084" cy="27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032EBF0-15E9-F713-B2D9-90CCB969BCBE}"/>
              </a:ext>
            </a:extLst>
          </p:cNvPr>
          <p:cNvSpPr txBox="1"/>
          <p:nvPr/>
        </p:nvSpPr>
        <p:spPr>
          <a:xfrm>
            <a:off x="1006137" y="5223028"/>
            <a:ext cx="10164930" cy="123110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year,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than 100,000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disabled veterans leave the military to transition into new careers.</a:t>
            </a:r>
            <a:r>
              <a:rPr lang="en-US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2,3</a:t>
            </a:r>
            <a:endParaRPr lang="en-US" baseline="30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1E4BD8-4849-8995-FA4E-E617C9F8139F}"/>
              </a:ext>
            </a:extLst>
          </p:cNvPr>
          <p:cNvSpPr txBox="1"/>
          <p:nvPr/>
        </p:nvSpPr>
        <p:spPr>
          <a:xfrm>
            <a:off x="0" y="6266155"/>
            <a:ext cx="12192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2023 Annual Disability Compendium Report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2)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VA.gov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3)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2022 BLS Employment Situation of Veterans Report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55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88BFC-8283-7884-6381-EFC7B5BA6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ahoma"/>
                <a:ea typeface="Tahoma"/>
                <a:cs typeface="Tahoma"/>
              </a:rPr>
              <a:t>Employment Status</a:t>
            </a:r>
            <a:endParaRPr lang="en-US" dirty="0">
              <a:latin typeface="Tahom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254C99-FFD7-E8C1-FF0B-26ED4DD6284B}"/>
              </a:ext>
            </a:extLst>
          </p:cNvPr>
          <p:cNvSpPr txBox="1"/>
          <p:nvPr/>
        </p:nvSpPr>
        <p:spPr>
          <a:xfrm>
            <a:off x="367638" y="1362676"/>
            <a:ext cx="4035866" cy="53912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latin typeface="Tahoma"/>
                <a:ea typeface="+mn-lt"/>
                <a:cs typeface="+mn-lt"/>
              </a:rPr>
              <a:t>The current unemployment rate for disabled veterans is </a:t>
            </a:r>
            <a:r>
              <a:rPr lang="en-US" sz="2400" b="1" dirty="0">
                <a:latin typeface="Tahoma"/>
                <a:ea typeface="+mn-lt"/>
                <a:cs typeface="+mn-lt"/>
              </a:rPr>
              <a:t>5.0%</a:t>
            </a:r>
            <a:r>
              <a:rPr lang="en-US" sz="2400" dirty="0">
                <a:latin typeface="Tahoma"/>
                <a:ea typeface="+mn-lt"/>
                <a:cs typeface="+mn-lt"/>
              </a:rPr>
              <a:t>–which is higher than non-disabled veterans (2.5%)</a:t>
            </a:r>
            <a:endParaRPr lang="en-US" dirty="0"/>
          </a:p>
          <a:p>
            <a:pPr marL="342900" indent="-342900">
              <a:spcAft>
                <a:spcPts val="1000"/>
              </a:spcAft>
              <a:buFont typeface="Arial"/>
              <a:buChar char="•"/>
            </a:pPr>
            <a:r>
              <a:rPr lang="en-US" sz="2400" dirty="0">
                <a:latin typeface="Tahoma"/>
                <a:ea typeface="+mn-lt"/>
                <a:cs typeface="+mn-lt"/>
              </a:rPr>
              <a:t>For recent (post-1990) veterans, there is a </a:t>
            </a:r>
            <a:r>
              <a:rPr lang="en-US" sz="2400" b="1" dirty="0">
                <a:latin typeface="Tahoma"/>
                <a:ea typeface="+mn-lt"/>
                <a:cs typeface="+mn-lt"/>
              </a:rPr>
              <a:t>21-point gap</a:t>
            </a:r>
            <a:r>
              <a:rPr lang="en-US" sz="2400" dirty="0">
                <a:latin typeface="Tahoma"/>
                <a:ea typeface="+mn-lt"/>
                <a:cs typeface="+mn-lt"/>
              </a:rPr>
              <a:t> in labor force participation between those with severe service-connected disabilities and those without. (See next slide)</a:t>
            </a:r>
            <a:endParaRPr lang="en-US" sz="2400" dirty="0">
              <a:latin typeface="Calibri"/>
              <a:ea typeface="Tahoma"/>
              <a:cs typeface="Calibri"/>
            </a:endParaRPr>
          </a:p>
        </p:txBody>
      </p:sp>
      <p:pic>
        <p:nvPicPr>
          <p:cNvPr id="7" name="Picture 6" descr="Bar chart of unemployment rates for September 2022 - August 2023 averaged. 5.0% for veterans with a disability. 7.1% for nonveterans with a disability. 2.5% for veterans without a disability. 3.3% for nonveterans without a disability. Source: bls.gov.">
            <a:extLst>
              <a:ext uri="{FF2B5EF4-FFF2-40B4-BE49-F238E27FC236}">
                <a16:creationId xmlns:a16="http://schemas.microsoft.com/office/drawing/2014/main" id="{73B46060-FA30-4EAE-99EB-BA7F844CE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84" y="1341169"/>
            <a:ext cx="7460236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4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f3313a-b0aa-4095-99cd-dce72cb0585d">
      <Terms xmlns="http://schemas.microsoft.com/office/infopath/2007/PartnerControls"/>
    </lcf76f155ced4ddcb4097134ff3c332f>
    <TaxCatchAll xmlns="53d015ab-26ee-43b9-884a-69cc6f3ac58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961FE4855B6443AF6B3ED211B38047" ma:contentTypeVersion="14" ma:contentTypeDescription="Create a new document." ma:contentTypeScope="" ma:versionID="c2d2bac77eb967c3272ab3e2aea04866">
  <xsd:schema xmlns:xsd="http://www.w3.org/2001/XMLSchema" xmlns:xs="http://www.w3.org/2001/XMLSchema" xmlns:p="http://schemas.microsoft.com/office/2006/metadata/properties" xmlns:ns2="53d015ab-26ee-43b9-884a-69cc6f3ac585" xmlns:ns3="16f3313a-b0aa-4095-99cd-dce72cb0585d" targetNamespace="http://schemas.microsoft.com/office/2006/metadata/properties" ma:root="true" ma:fieldsID="71d05170f19d7f4dc7824bdef0003385" ns2:_="" ns3:_="">
    <xsd:import namespace="53d015ab-26ee-43b9-884a-69cc6f3ac585"/>
    <xsd:import namespace="16f3313a-b0aa-4095-99cd-dce72cb058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015ab-26ee-43b9-884a-69cc6f3ac58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c52e9f36-afde-4a06-8370-b1d2b9608d75}" ma:internalName="TaxCatchAll" ma:showField="CatchAllData" ma:web="53d015ab-26ee-43b9-884a-69cc6f3ac5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3313a-b0aa-4095-99cd-dce72cb058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b615d2d2-68f6-49f9-9242-2e3201f1fc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27291F-1C25-42D7-B2A8-9063471DD2E4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16f3313a-b0aa-4095-99cd-dce72cb0585d"/>
    <ds:schemaRef ds:uri="http://www.w3.org/XML/1998/namespace"/>
    <ds:schemaRef ds:uri="53d015ab-26ee-43b9-884a-69cc6f3ac585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ED44DFE-3FCB-4864-A870-005399F5FB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1F7204E-A94E-406E-8C37-932D9A754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d015ab-26ee-43b9-884a-69cc6f3ac585"/>
    <ds:schemaRef ds:uri="16f3313a-b0aa-4095-99cd-dce72cb058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457</TotalTime>
  <Words>1336</Words>
  <Application>Microsoft Macintosh PowerPoint</Application>
  <PresentationFormat>Widescreen</PresentationFormat>
  <Paragraphs>145</Paragraphs>
  <Slides>21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Arial,Sans-Serif</vt:lpstr>
      <vt:lpstr>Calibri</vt:lpstr>
      <vt:lpstr>Calibri Light</vt:lpstr>
      <vt:lpstr>Courier New</vt:lpstr>
      <vt:lpstr>Lato</vt:lpstr>
      <vt:lpstr>Libre Baskerville</vt:lpstr>
      <vt:lpstr>Symbol</vt:lpstr>
      <vt:lpstr>Tahoma</vt:lpstr>
      <vt:lpstr>Times New Roman</vt:lpstr>
      <vt:lpstr>office theme</vt:lpstr>
      <vt:lpstr>Supporting Employment for Disabled Veterans</vt:lpstr>
      <vt:lpstr>Today’s Speakers</vt:lpstr>
      <vt:lpstr>These are people with disabilities.</vt:lpstr>
      <vt:lpstr>Disabilities are…</vt:lpstr>
      <vt:lpstr>61 million people</vt:lpstr>
      <vt:lpstr>Importance of Lived Experience</vt:lpstr>
      <vt:lpstr>Who Are  Disabled Veterans?</vt:lpstr>
      <vt:lpstr>The Disabled Veteran  Talent Pool</vt:lpstr>
      <vt:lpstr>Employment Status</vt:lpstr>
      <vt:lpstr>Employment Status (2)</vt:lpstr>
      <vt:lpstr>Employment Status (3)</vt:lpstr>
      <vt:lpstr>Specific Challenges for Disabled Veterans</vt:lpstr>
      <vt:lpstr>Myths about PTSD</vt:lpstr>
      <vt:lpstr>Benefits of  Hiring Veterans</vt:lpstr>
      <vt:lpstr>General Benefits of  Disabled Talent</vt:lpstr>
      <vt:lpstr>Benefits of Hiring  People with Disabilities</vt:lpstr>
      <vt:lpstr>Effective Inclusion Practices for Disabled Veterans</vt:lpstr>
      <vt:lpstr>What Employers Can Do To Attract &amp; Retain Disabled Veterans</vt:lpstr>
      <vt:lpstr>Accessibility in Job-Seeking</vt:lpstr>
      <vt:lpstr>Awareness Training  for Supervisors</vt:lpstr>
      <vt:lpstr>Questions?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Thompson, Michael G - VETS</dc:creator>
  <cp:lastModifiedBy>Eric Ascher</cp:lastModifiedBy>
  <cp:revision>1705</cp:revision>
  <dcterms:created xsi:type="dcterms:W3CDTF">2022-04-27T05:40:43Z</dcterms:created>
  <dcterms:modified xsi:type="dcterms:W3CDTF">2023-09-26T21:52:59Z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1033-3.1.6.6275</vt:lpwstr>
  </property>
  <property fmtid="{D5CDD505-2E9C-101B-9397-08002B2CF9AE}" pid="3" name="ContentTypeId">
    <vt:lpwstr>0x01010048961FE4855B6443AF6B3ED211B38047</vt:lpwstr>
  </property>
  <property fmtid="{D5CDD505-2E9C-101B-9397-08002B2CF9AE}" pid="4" name="MediaServiceImageTags">
    <vt:lpwstr/>
  </property>
</Properties>
</file>