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56" r:id="rId5"/>
    <p:sldId id="964" r:id="rId6"/>
    <p:sldId id="257" r:id="rId7"/>
    <p:sldId id="261" r:id="rId8"/>
    <p:sldId id="1004" r:id="rId9"/>
    <p:sldId id="1678" r:id="rId10"/>
    <p:sldId id="1714" r:id="rId11"/>
    <p:sldId id="1708" r:id="rId12"/>
    <p:sldId id="968" r:id="rId13"/>
    <p:sldId id="1650" r:id="rId14"/>
    <p:sldId id="1686" r:id="rId15"/>
    <p:sldId id="1688" r:id="rId16"/>
    <p:sldId id="1705" r:id="rId17"/>
    <p:sldId id="1689" r:id="rId18"/>
    <p:sldId id="1710" r:id="rId19"/>
    <p:sldId id="994" r:id="rId20"/>
    <p:sldId id="1701" r:id="rId21"/>
    <p:sldId id="1702" r:id="rId22"/>
    <p:sldId id="1703" r:id="rId23"/>
    <p:sldId id="1704" r:id="rId24"/>
    <p:sldId id="9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FD6553-F6D3-9981-5453-9AB45E17B08B}" name="Matan Koch" initials="MK" userId="S::matank@respectability.org::90b4d8fd-a6d0-4d92-ae20-33d27ae654c5" providerId="AD"/>
  <p188:author id="{D92A9ED6-745C-B2E6-9FA2-D60CF946CA6D}" name="Hiram Helfman" initials="HH" userId="20da9ea78316dc0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F2F"/>
    <a:srgbClr val="E8992A"/>
    <a:srgbClr val="F2A63C"/>
    <a:srgbClr val="3E3E3E"/>
    <a:srgbClr val="F4BC3C"/>
    <a:srgbClr val="F5F5F5"/>
    <a:srgbClr val="EDEDED"/>
    <a:srgbClr val="F2F2F2"/>
    <a:srgbClr val="BBB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9" autoAdjust="0"/>
    <p:restoredTop sz="69544" autoAdjust="0"/>
  </p:normalViewPr>
  <p:slideViewPr>
    <p:cSldViewPr snapToGrid="0">
      <p:cViewPr varScale="1">
        <p:scale>
          <a:sx n="82" d="100"/>
          <a:sy n="82" d="100"/>
        </p:scale>
        <p:origin x="1664" y="176"/>
      </p:cViewPr>
      <p:guideLst/>
    </p:cSldViewPr>
  </p:slideViewPr>
  <p:outlineViewPr>
    <p:cViewPr>
      <p:scale>
        <a:sx n="33" d="100"/>
        <a:sy n="33" d="100"/>
      </p:scale>
      <p:origin x="0" y="-8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06F1E-5465-EF41-B21D-69FAC5A594FC}" type="datetimeFigureOut">
              <a:rPr lang="en-US" smtClean="0"/>
              <a:t>8/23/23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A2109-1EEB-AE44-AC51-1F0D5DADB3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9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2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01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49DDB-E93B-4FA3-8D1A-E9EDBADB3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467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1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7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57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88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87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ADFA6-47E9-421D-A8F4-C60644D77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9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27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A2109-1EEB-AE44-AC51-1F0D5DADB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6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F2833-5762-4E0C-9C9E-774432C7BC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07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5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936" y="830580"/>
            <a:ext cx="7207623" cy="674512"/>
          </a:xfrm>
        </p:spPr>
        <p:txBody>
          <a:bodyPr anchor="ctr">
            <a:normAutofit/>
          </a:bodyPr>
          <a:lstStyle>
            <a:lvl1pPr algn="l">
              <a:defRPr sz="36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3936" y="1649506"/>
            <a:ext cx="7207624" cy="433659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8185" y="830580"/>
            <a:ext cx="2778760" cy="123761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 userDrawn="1"/>
        </p:nvCxnSpPr>
        <p:spPr>
          <a:xfrm>
            <a:off x="4215436" y="781664"/>
            <a:ext cx="21021" cy="133481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0" y="2930328"/>
            <a:ext cx="12192000" cy="281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77027" y="1742359"/>
            <a:ext cx="5232393" cy="4658442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282581" y="1742359"/>
            <a:ext cx="5232393" cy="4658442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77026" y="755094"/>
            <a:ext cx="5232393" cy="580267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282581" y="779479"/>
            <a:ext cx="5232393" cy="580267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ic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-3378199" y="3375183"/>
            <a:ext cx="6868899" cy="114836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4300" y="-10900"/>
            <a:ext cx="4547347" cy="68689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109882" y="365125"/>
            <a:ext cx="6243918" cy="1325563"/>
          </a:xfrm>
        </p:spPr>
        <p:txBody>
          <a:bodyPr>
            <a:normAutofit/>
          </a:bodyPr>
          <a:lstStyle>
            <a:lvl1pPr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110163" y="2008188"/>
            <a:ext cx="6243637" cy="3944937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628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 userDrawn="1"/>
        </p:nvCxnSpPr>
        <p:spPr>
          <a:xfrm>
            <a:off x="584003" y="2099161"/>
            <a:ext cx="3695388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79352" y="6257416"/>
            <a:ext cx="662152" cy="29144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30352" y="322263"/>
            <a:ext cx="3749039" cy="820737"/>
          </a:xfrm>
        </p:spPr>
        <p:txBody>
          <a:bodyPr>
            <a:noAutofit/>
          </a:bodyPr>
          <a:lstStyle>
            <a:lvl1pPr>
              <a:defRPr sz="3000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30225" y="1344613"/>
            <a:ext cx="3749675" cy="5921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530225" y="2430110"/>
            <a:ext cx="5565775" cy="38272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616700" y="1344613"/>
            <a:ext cx="4409888" cy="49133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wo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7410" y="801370"/>
            <a:ext cx="3331210" cy="4507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68045" y="807720"/>
            <a:ext cx="3333115" cy="635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 userDrawn="1"/>
        </p:nvCxnSpPr>
        <p:spPr>
          <a:xfrm flipV="1">
            <a:off x="2091339" y="2932650"/>
            <a:ext cx="882868" cy="5254"/>
          </a:xfrm>
          <a:prstGeom prst="straightConnector1">
            <a:avLst/>
          </a:prstGeom>
          <a:ln w="63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0513" y="1308100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805329" y="0"/>
            <a:ext cx="738667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60513" y="2093618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60513" y="3308350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60513" y="4093868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644" y="6775961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5644" y="2628"/>
            <a:ext cx="12197255" cy="8097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524351"/>
            <a:ext cx="10515600" cy="591270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982277" y="1423833"/>
            <a:ext cx="6221412" cy="10033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577058" y="2735345"/>
            <a:ext cx="5037884" cy="365694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857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42318" y="1987550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265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 userDrawn="1"/>
        </p:nvCxnSpPr>
        <p:spPr>
          <a:xfrm>
            <a:off x="627743" y="6143766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4381298" y="6126833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8146143" y="6126832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624665" y="2568575"/>
            <a:ext cx="3225023" cy="35306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383082" y="2582792"/>
            <a:ext cx="3225023" cy="3530600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8140273" y="2578937"/>
            <a:ext cx="3225023" cy="3530600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987550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4380521" y="2001699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8131731" y="2005621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t>8/23/23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68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931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580" y="4383499"/>
            <a:ext cx="3232506" cy="1439706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0" y="112878"/>
            <a:ext cx="12192000" cy="34462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09156" y="3564466"/>
            <a:ext cx="8071553" cy="3290713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 userDrawn="1"/>
        </p:nvCxnSpPr>
        <p:spPr>
          <a:xfrm flipH="1">
            <a:off x="4073755" y="3563325"/>
            <a:ext cx="18491" cy="3282146"/>
          </a:xfrm>
          <a:prstGeom prst="straightConnector1">
            <a:avLst/>
          </a:prstGeom>
          <a:ln w="1270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20915" y="3721074"/>
            <a:ext cx="6451885" cy="5232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992A"/>
                </a:solidFill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FOR MORE INFORMATION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21200" y="4383088"/>
            <a:ext cx="7294563" cy="20716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41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yell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18381" y="1742359"/>
            <a:ext cx="10155237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 userDrawn="1"/>
        </p:nvSpPr>
        <p:spPr>
          <a:xfrm>
            <a:off x="635" y="1770380"/>
            <a:ext cx="12191365" cy="2750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95620" y="278130"/>
            <a:ext cx="1001395" cy="4406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 flipH="1" flipV="1">
            <a:off x="724535" y="-60325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3105" y="2482215"/>
            <a:ext cx="8225790" cy="1325880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Arrow Connector 3"/>
          <p:cNvCxnSpPr/>
          <p:nvPr userDrawn="1"/>
        </p:nvCxnSpPr>
        <p:spPr>
          <a:xfrm flipV="1">
            <a:off x="11463020" y="-60960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hoto and Text without visi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18381" y="2535508"/>
            <a:ext cx="10155237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4138"/>
            <a:ext cx="12192000" cy="22374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38201" y="1910302"/>
            <a:ext cx="4791634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62165" y="1910302"/>
            <a:ext cx="4791634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12064" y="1051560"/>
            <a:ext cx="6400800" cy="1371600"/>
          </a:xfrm>
        </p:spPr>
        <p:txBody>
          <a:bodyPr>
            <a:normAutofit/>
          </a:bodyPr>
          <a:lstStyle>
            <a:lvl1pPr>
              <a:defRPr sz="3000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12763" y="2581275"/>
            <a:ext cx="6400800" cy="35321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77600" y="-2822"/>
            <a:ext cx="914400" cy="685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691438" y="393700"/>
            <a:ext cx="4042412" cy="607483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952" y="6375949"/>
            <a:ext cx="662152" cy="291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645"/>
            <a:ext cx="5719482" cy="685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71822" y="423530"/>
            <a:ext cx="5897449" cy="1371600"/>
          </a:xfrm>
        </p:spPr>
        <p:txBody>
          <a:bodyPr>
            <a:normAutofit/>
          </a:bodyPr>
          <a:lstStyle>
            <a:lvl1pPr>
              <a:defRPr sz="3000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971822" y="2150969"/>
            <a:ext cx="5897449" cy="422498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952" y="6375949"/>
            <a:ext cx="662152" cy="29144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028" y="1483535"/>
            <a:ext cx="4916505" cy="396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8" r:id="rId18"/>
    <p:sldLayoutId id="2147483669" r:id="rId19"/>
    <p:sldLayoutId id="214748367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s://www.linkedin.com/in/hiram-helfman-22a42436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iram.helfman@gmail.com" TargetMode="External"/><Relationship Id="rId5" Type="http://schemas.openxmlformats.org/officeDocument/2006/relationships/hyperlink" Target="mailto:MatanK@respectability.org" TargetMode="External"/><Relationship Id="rId4" Type="http://schemas.openxmlformats.org/officeDocument/2006/relationships/hyperlink" Target="https://www.respectability.org/events/webina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esslerfoundation.org/press-release/ntide-november-2021-jobs-report-historic-employment-gains-continue-peopl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to NDEAM: 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Professionals 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Disabilities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703935" y="1994306"/>
            <a:ext cx="7207624" cy="433659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23, 2023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3" descr="RespectAbility Staff and Fellows smile together on Zo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600" y="2572733"/>
            <a:ext cx="8416800" cy="40747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C26-C7B7-41B6-8090-A0F7E75A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82" y="365125"/>
            <a:ext cx="6751918" cy="1325563"/>
          </a:xfrm>
        </p:spPr>
        <p:txBody>
          <a:bodyPr>
            <a:noAutofit/>
          </a:bodyPr>
          <a:lstStyle/>
          <a:p>
            <a:r>
              <a:rPr lang="en-US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Hiring Disabled Talent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Placeholder 7" descr="RespectAbility Fellows outside in a parking lot, one of whom has a seeing eye dog">
            <a:extLst>
              <a:ext uri="{FF2B5EF4-FFF2-40B4-BE49-F238E27FC236}">
                <a16:creationId xmlns:a16="http://schemas.microsoft.com/office/drawing/2014/main" id="{DC803BA5-E73D-612D-3C49-68AD1AEEBA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2" r="7862"/>
          <a:stretch/>
        </p:blipFill>
        <p:spPr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65C408-75D5-497E-B324-8C119E1F1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9882" y="1690688"/>
            <a:ext cx="6401761" cy="367280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with disabilities are loyal to our employers and are used to solving problems creatively.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with disabilities are a largely untapped talent pool</a:t>
            </a:r>
          </a:p>
          <a:p>
            <a:pPr>
              <a:lnSpc>
                <a:spcPct val="100000"/>
              </a:lnSpc>
            </a:pP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&amp; grow your customer base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workers are consumers―a 1 percent increase in disability labor force participation could add to $25 billion to the GDP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9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4C83-C316-66BF-474A-1AE3D7CA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 People Up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Succeed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D9440-67C1-BB7A-C7EF-02B5D7916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reasonable accommodation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about enabling qualified talent with a disability to perform the essential (not ancillary) functions of a job, and enjoy the privileges and benefits of employment</a:t>
            </a:r>
            <a:endParaRPr lang="en-US" sz="28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an atmosphere where all employees can identify and ask for things that make them more productive, better employees. </a:t>
            </a:r>
          </a:p>
          <a:p>
            <a:pPr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senior level managers </a:t>
            </a:r>
            <a:r>
              <a:rPr lang="en-US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open about their disabilities and/or tools they use, it may encourage other employees to do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5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00CFB4-9AA8-3EBE-77C4-FCA8CE7B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Healthcare Is A Popular Field For Workers with Disabilities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3F96C-8341-BE44-2518-F2C6555D1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about 400,000 people with disabilities in Healthcare Practitioners and Technical Occupations according to the 2023 Disability Compendium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disabilitycompendium.org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2019, a survey indicated that 3.1 percent of physicians identify as having a disability (</a:t>
            </a: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McAdams, Ryan M., (2022).</a:t>
            </a:r>
            <a:endParaRPr lang="en-US" u="sng" dirty="0">
              <a:solidFill>
                <a:srgbClr val="0563C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 descr="A black woman wearing blue scrubs seated in her wheelchair">
            <a:extLst>
              <a:ext uri="{FF2B5EF4-FFF2-40B4-BE49-F238E27FC236}">
                <a16:creationId xmlns:a16="http://schemas.microsoft.com/office/drawing/2014/main" id="{2FCDCEFE-3D51-AC98-B4E6-B0D3F00318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9" t="-53" r="1290" b="53"/>
          <a:stretch/>
        </p:blipFill>
        <p:spPr>
          <a:xfrm>
            <a:off x="753980" y="423530"/>
            <a:ext cx="4137081" cy="50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8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70AE-6DC9-CA36-1CFF-CD440C7F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Hiring Disabled Medical Personnel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6F10C-2C09-2A03-7040-45D600A5E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1821" y="1795130"/>
            <a:ext cx="5897449" cy="4224980"/>
          </a:xfrm>
        </p:spPr>
        <p:txBody>
          <a:bodyPr>
            <a:no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Normalizing the experience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disabilities in the medical setting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up more opportunities for those who develop the knowledge and skills of the field to improve the lives of others disabled and non-disabled alike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personnel with disabilities can relate better to patients with disabilities considering their lived experience or Patient-provider concordance (Marks, B., </a:t>
            </a:r>
            <a:r>
              <a:rPr lang="en-US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Sisirak</a:t>
            </a: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2022). Patient self-care also improves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Placeholder 7" descr="A doctor seated in a wheelchair wearing scrubs holding onto a patient's arm who is seated on a bed">
            <a:extLst>
              <a:ext uri="{FF2B5EF4-FFF2-40B4-BE49-F238E27FC236}">
                <a16:creationId xmlns:a16="http://schemas.microsoft.com/office/drawing/2014/main" id="{86E18AF3-DEB9-42D0-FA4A-1326E5FB75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6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18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F7872D-E93D-6387-52E0-EDBFF6C1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03" y="135933"/>
            <a:ext cx="10606994" cy="1115967"/>
          </a:xfrm>
        </p:spPr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Field-Specific Challenges for Medical Personnel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A164C4-89B1-9AF8-8BAF-19D3310E9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763" y="1251900"/>
            <a:ext cx="6400800" cy="51435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Doctors and nurses still face ableist bias from colleagues and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higher up the educational ladder medical students with disabilities go, the more likely they are to leave their education (Meeks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Today, though, medical schools and residency programs are doing a better job of accommodating students with disabilities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headway made with visible disabilities;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improve admissions and accommodations for those with invisible disabilities</a:t>
            </a:r>
          </a:p>
        </p:txBody>
      </p:sp>
      <p:pic>
        <p:nvPicPr>
          <p:cNvPr id="8" name="Picture Placeholder 7" descr="A group of people with and without disabilities seated around a table outside">
            <a:extLst>
              <a:ext uri="{FF2B5EF4-FFF2-40B4-BE49-F238E27FC236}">
                <a16:creationId xmlns:a16="http://schemas.microsoft.com/office/drawing/2014/main" id="{D15AE62D-4A0F-3DD4-6834-78CF05480C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3" t="2688" r="9117" b="12411"/>
          <a:stretch/>
        </p:blipFill>
        <p:spPr>
          <a:xfrm>
            <a:off x="6913563" y="2384372"/>
            <a:ext cx="5048355" cy="2878555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409938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F7872D-E93D-6387-52E0-EDBFF6C1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Recommendations to Address Field-Specific Challenges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A164C4-89B1-9AF8-8BAF-19D3310E9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898" y="1695595"/>
            <a:ext cx="11578204" cy="4229100"/>
          </a:xfrm>
        </p:spPr>
        <p:txBody>
          <a:bodyPr>
            <a:noAutofit/>
          </a:bodyPr>
          <a:lstStyle/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Disability awareness and impact of ableism education important for medical students, educators, and practicing providers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trainings on rights and policies under ADA and success stories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disclosure and work with students, residents, and practitioners to figure out accommodations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universal design elements in facilities and educational programs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disciplinary actions for overt, hostile displays of ableism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Proactively address milder forms of ableist behavior</a:t>
            </a:r>
          </a:p>
        </p:txBody>
      </p:sp>
    </p:spTree>
    <p:extLst>
      <p:ext uri="{BB962C8B-B14F-4D97-AF65-F5344CB8AC3E}">
        <p14:creationId xmlns:p14="http://schemas.microsoft.com/office/powerpoint/2010/main" val="23021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D1E49B-89B1-4DE8-A763-563C0CE2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the Process Work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Everyone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BC85E2-8C64-4CA2-B923-C0F994401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Employers cannot ask if employees have a disability pre-job offer (can only ask in certain circumstances post job offer), </a:t>
            </a:r>
            <a:r>
              <a:rPr lang="en-US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employers can ask if they need any accommodations to perform the essential functions of the job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Disclosure of disability status does not equate to a formal request for an accommodation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Employees’ right is to be accommodated in whatever reasonable way can help them to do the job, NOT to be excused from any of the essential functions of the job </a:t>
            </a:r>
          </a:p>
        </p:txBody>
      </p:sp>
    </p:spTree>
    <p:extLst>
      <p:ext uri="{BB962C8B-B14F-4D97-AF65-F5344CB8AC3E}">
        <p14:creationId xmlns:p14="http://schemas.microsoft.com/office/powerpoint/2010/main" val="2334313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089D-262C-4DDB-A837-14D930D1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1100"/>
              </a:spcAft>
            </a:pPr>
            <a:r>
              <a:rPr lang="en-GB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 Story: </a:t>
            </a:r>
            <a:r>
              <a:rPr lang="en-GB" dirty="0" err="1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</a:t>
            </a:r>
            <a:r>
              <a:rPr lang="en-GB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Cheri </a:t>
            </a:r>
            <a:r>
              <a:rPr lang="en-GB" dirty="0" err="1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Blauwet</a:t>
            </a:r>
            <a:r>
              <a:rPr lang="en-GB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Sports Medicine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4A208-BAF8-21C8-6DCA-1C795D65A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358" y="1499637"/>
            <a:ext cx="6332677" cy="4951734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Wheelchair-accessible environment in undergrad and </a:t>
            </a:r>
            <a:r>
              <a:rPr lang="en-GB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school</a:t>
            </a:r>
            <a:r>
              <a:rPr lang="en-GB" sz="240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Stanford medical school was willing to provide accommodations</a:t>
            </a:r>
          </a:p>
          <a:p>
            <a:pPr marL="800100" lvl="1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 a dean she could consult with</a:t>
            </a:r>
          </a:p>
          <a:p>
            <a:pPr marL="800100" lvl="1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Stanford was willing to pioneer a program for students with disabilities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GB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practice at </a:t>
            </a:r>
            <a:r>
              <a:rPr lang="en-US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Brigham and Women's Hospital and Spaulding Rehabilitation Hospital in Boston has accessible exam tables and supplies and instruments in easy reach</a:t>
            </a:r>
            <a:endParaRPr lang="en-GB" sz="2400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Dr. Cheri Blauwet smiling headshot">
            <a:extLst>
              <a:ext uri="{FF2B5EF4-FFF2-40B4-BE49-F238E27FC236}">
                <a16:creationId xmlns:a16="http://schemas.microsoft.com/office/drawing/2014/main" id="{AE1ED13E-8B80-F104-759B-DFE54D70E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8" t="4546" r="27438"/>
          <a:stretch/>
        </p:blipFill>
        <p:spPr>
          <a:xfrm>
            <a:off x="7689273" y="1466995"/>
            <a:ext cx="4156363" cy="49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1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089D-262C-4DDB-A837-14D930D1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1100"/>
              </a:spcAft>
            </a:pPr>
            <a:r>
              <a:rPr lang="en-GB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 Story: </a:t>
            </a:r>
            <a:r>
              <a:rPr lang="en-GB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Jackie Anne (</a:t>
            </a:r>
            <a:r>
              <a:rPr lang="en-GB" dirty="0" err="1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Senz</a:t>
            </a:r>
            <a:r>
              <a:rPr lang="en-GB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Blair, Nurse</a:t>
            </a:r>
          </a:p>
        </p:txBody>
      </p:sp>
      <p:pic>
        <p:nvPicPr>
          <p:cNvPr id="6" name="Picture 5" descr="Jackie Anne (Senz) Blair headshot wearing glasses">
            <a:extLst>
              <a:ext uri="{FF2B5EF4-FFF2-40B4-BE49-F238E27FC236}">
                <a16:creationId xmlns:a16="http://schemas.microsoft.com/office/drawing/2014/main" id="{385C846A-09A9-D825-CFB1-E22B9936F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" y="1466995"/>
            <a:ext cx="4951734" cy="49517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4A208-BAF8-21C8-6DCA-1C795D65A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1494934"/>
            <a:ext cx="6316981" cy="4951734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sz="270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prepare for workplace noise by listening to soundtrack loop of medical equipment while at home</a:t>
            </a:r>
          </a:p>
          <a:p>
            <a:pPr marL="342900" marR="0" lvl="0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US" sz="2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Lived experience of Autism Spectrum Disorder helped them work with patients with developmental disabilities such as when they worked 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long-term care facilities run by </a:t>
            </a:r>
            <a:r>
              <a:rPr lang="en-US" sz="2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York State Office for Persons with Developmental Disabilities </a:t>
            </a:r>
          </a:p>
          <a:p>
            <a:pPr marL="0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22253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089D-262C-4DDB-A837-14D930D1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1100"/>
              </a:spcAft>
            </a:pPr>
            <a:r>
              <a:rPr lang="en-GB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 Story: </a:t>
            </a:r>
            <a:br>
              <a:rPr lang="en-GB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 err="1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</a:t>
            </a:r>
            <a:r>
              <a:rPr lang="en-GB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Peter </a:t>
            </a:r>
            <a:r>
              <a:rPr lang="en-GB" dirty="0" err="1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Poullos</a:t>
            </a:r>
            <a:endParaRPr lang="en-GB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4A208-BAF8-21C8-6DCA-1C795D65A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" y="5115603"/>
            <a:ext cx="12070080" cy="1447253"/>
          </a:xfrm>
        </p:spPr>
        <p:txBody>
          <a:bodyPr>
            <a:normAutofit/>
          </a:bodyPr>
          <a:lstStyle/>
          <a:p>
            <a:pPr marL="800100" lvl="1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Retrained as a radiologist after a spinal cord injury</a:t>
            </a:r>
          </a:p>
          <a:p>
            <a:pPr marL="800100" lvl="1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able to continue to bring his talents to patients and colleagues alike</a:t>
            </a:r>
          </a:p>
          <a:p>
            <a:pPr marL="800100" lvl="1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helped to pave the way for other doctors with disabilities</a:t>
            </a:r>
            <a:endParaRPr lang="en-GB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Dr. Peter Poullos smiling headshot">
            <a:extLst>
              <a:ext uri="{FF2B5EF4-FFF2-40B4-BE49-F238E27FC236}">
                <a16:creationId xmlns:a16="http://schemas.microsoft.com/office/drawing/2014/main" id="{20369BAE-1A7D-D5DB-6F60-C715E8CD0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3" t="10734" r="2665"/>
          <a:stretch/>
        </p:blipFill>
        <p:spPr>
          <a:xfrm>
            <a:off x="4405312" y="1466995"/>
            <a:ext cx="3381375" cy="32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5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57D297-F3FB-43C3-A9A7-1D4ABF3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Speakers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F3DC53-F57A-73CD-5FEF-89510CA0EF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79802" y="1637428"/>
            <a:ext cx="5232393" cy="4658442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Nurse Jackie Anne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Senz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Blair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Peter D.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Pollous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Adam Schmidt</a:t>
            </a:r>
          </a:p>
        </p:txBody>
      </p:sp>
      <p:pic>
        <p:nvPicPr>
          <p:cNvPr id="5" name="Picture 4" descr="Headshots of three speakers on this webinar">
            <a:extLst>
              <a:ext uri="{FF2B5EF4-FFF2-40B4-BE49-F238E27FC236}">
                <a16:creationId xmlns:a16="http://schemas.microsoft.com/office/drawing/2014/main" id="{158C868E-3516-132B-83AE-FA36F65D8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5" b="18694"/>
          <a:stretch/>
        </p:blipFill>
        <p:spPr>
          <a:xfrm>
            <a:off x="1485408" y="3429000"/>
            <a:ext cx="9221183" cy="304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88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1BA024-14C3-45B5-902F-A6540005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Practices From Our Success Stories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E11AA-8FD8-4286-86B7-03A4F277D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697" y="1466995"/>
            <a:ext cx="6113812" cy="42291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facilities accessible in both space and equipment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Encouraging a professional environment of understanding and appreciation for colleagues with disabilities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Focusing on what colleagues with disabilities can do and allowing them to use their skills and expertise to fulfill essential job functions</a:t>
            </a:r>
          </a:p>
        </p:txBody>
      </p:sp>
      <p:pic>
        <p:nvPicPr>
          <p:cNvPr id="4" name="Picture 3" descr="RespectAbility team members together in Los Angeles">
            <a:extLst>
              <a:ext uri="{FF2B5EF4-FFF2-40B4-BE49-F238E27FC236}">
                <a16:creationId xmlns:a16="http://schemas.microsoft.com/office/drawing/2014/main" id="{103A6F05-4FEE-41E8-8029-655F7C03F3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3"/>
          <a:stretch/>
        </p:blipFill>
        <p:spPr>
          <a:xfrm>
            <a:off x="7230826" y="1466996"/>
            <a:ext cx="4646477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7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>
            <a:spLocks noGrp="1"/>
          </p:cNvSpPr>
          <p:nvPr>
            <p:ph type="title" idx="4294967295"/>
          </p:nvPr>
        </p:nvSpPr>
        <p:spPr>
          <a:xfrm>
            <a:off x="146050" y="292037"/>
            <a:ext cx="118999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600"/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Questions? Thank You!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group of people, with and without disabilities, around a table&#10;&#10;">
            <a:extLst>
              <a:ext uri="{FF2B5EF4-FFF2-40B4-BE49-F238E27FC236}">
                <a16:creationId xmlns:a16="http://schemas.microsoft.com/office/drawing/2014/main" id="{CBE5ED2D-6B23-4D7A-8A0C-7B394BB19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34" y="1745681"/>
            <a:ext cx="5929823" cy="3678686"/>
          </a:xfrm>
          <a:prstGeom prst="rect">
            <a:avLst/>
          </a:prstGeom>
          <a:ln w="19050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F46684-18CD-994E-AB14-6E2CE3D31C60}"/>
              </a:ext>
            </a:extLst>
          </p:cNvPr>
          <p:cNvSpPr/>
          <p:nvPr/>
        </p:nvSpPr>
        <p:spPr>
          <a:xfrm>
            <a:off x="375070" y="5738186"/>
            <a:ext cx="7537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Link to Free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RespectAbility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Webinars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7DCCF-E93D-E74A-97C8-9835360C4EE5}"/>
              </a:ext>
            </a:extLst>
          </p:cNvPr>
          <p:cNvSpPr/>
          <p:nvPr/>
        </p:nvSpPr>
        <p:spPr>
          <a:xfrm>
            <a:off x="6571205" y="1876864"/>
            <a:ext cx="5303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MatanK@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espectAbility.org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Hiram Helfman (slide presentation producer)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hiram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elfman@gmail.com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Hiram Helfman on LinkedIn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69"/>
    </mc:Choice>
    <mc:Fallback xmlns="">
      <p:transition spd="slow" advTm="392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 million people</a:t>
            </a:r>
          </a:p>
        </p:txBody>
      </p:sp>
      <p:cxnSp>
        <p:nvCxnSpPr>
          <p:cNvPr id="17" name="Straight Arrow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091339" y="2932650"/>
            <a:ext cx="882868" cy="5254"/>
          </a:xfrm>
          <a:prstGeom prst="straightConnector1">
            <a:avLst/>
          </a:prstGeom>
          <a:ln w="63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1554480" y="1308100"/>
            <a:ext cx="2020887" cy="571546"/>
          </a:xfrm>
        </p:spPr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 million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1557973" y="1753378"/>
            <a:ext cx="2020887" cy="9955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in the United States have a disability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7"/>
          </p:nvPr>
        </p:nvSpPr>
        <p:spPr>
          <a:xfrm>
            <a:off x="1557972" y="3165383"/>
            <a:ext cx="2020887" cy="57154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in 4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8"/>
          </p:nvPr>
        </p:nvSpPr>
        <p:spPr>
          <a:xfrm>
            <a:off x="1554480" y="3605918"/>
            <a:ext cx="2233749" cy="16653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adults have a disability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(physical, sensory, cognitive, mental health or other)</a:t>
            </a:r>
          </a:p>
        </p:txBody>
      </p:sp>
      <p:pic>
        <p:nvPicPr>
          <p:cNvPr id="33" name="Content Placeholder 32" descr="A black woman smiling seated in a wheelchair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1049" r="110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59990" y="6522654"/>
            <a:ext cx="2448911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*Source: U.S. Census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Facts</a:t>
            </a:r>
          </a:p>
        </p:txBody>
      </p:sp>
      <p:pic>
        <p:nvPicPr>
          <p:cNvPr id="12" name="Picture 13" descr="Two people hugging at an event. 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-159" r="19721" b="159"/>
          <a:stretch/>
        </p:blipFill>
        <p:spPr>
          <a:xfrm>
            <a:off x="114300" y="-10900"/>
            <a:ext cx="4547347" cy="686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7829" y="1086130"/>
            <a:ext cx="5105698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E899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Anyone can acquire a disability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aging, an accident, trauma, and/or illness.</a:t>
            </a:r>
          </a:p>
        </p:txBody>
      </p:sp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857595" y="2576772"/>
            <a:ext cx="2350423" cy="508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7829" y="2910068"/>
            <a:ext cx="5501542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2A6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Becoming an ally now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make adapting to having a disability easier.</a:t>
            </a:r>
          </a:p>
        </p:txBody>
      </p:sp>
      <p:cxnSp>
        <p:nvCxnSpPr>
          <p:cNvPr id="16" name="Straight Arrow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891462" y="4062037"/>
            <a:ext cx="2350423" cy="508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7829" y="4360705"/>
            <a:ext cx="4707579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with disabilities are </a:t>
            </a:r>
            <a:r>
              <a:rPr lang="en-US" sz="2400" b="1" dirty="0">
                <a:solidFill>
                  <a:srgbClr val="E899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diverse and part of all communities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1C05F7-1CD6-4728-AD21-8EF02385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Disability?</a:t>
            </a:r>
            <a:br>
              <a:rPr lang="en-US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BF7A13-D155-4BC9-BDD5-00CEFDE24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201" y="1742359"/>
            <a:ext cx="6355442" cy="4229100"/>
          </a:xfrm>
        </p:spPr>
        <p:txBody>
          <a:bodyPr>
            <a:normAutofit/>
          </a:bodyPr>
          <a:lstStyle/>
          <a:p>
            <a:pPr algn="l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Americans with Disabilities Act (ADA) of 1990 </a:t>
            </a:r>
            <a:r>
              <a:rPr lang="en-US" sz="2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defines a person with a disability as a person who has a physical or mental impairment that </a:t>
            </a:r>
            <a:r>
              <a:rPr lang="en-US" sz="2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substantially</a:t>
            </a:r>
            <a:r>
              <a:rPr lang="en-US" sz="2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limits one or more major life activities.​</a:t>
            </a:r>
          </a:p>
          <a:p>
            <a:pPr algn="l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includes people who have a record of such an impairment, even if they do not currently have a disability.</a:t>
            </a:r>
          </a:p>
        </p:txBody>
      </p:sp>
      <p:pic>
        <p:nvPicPr>
          <p:cNvPr id="6" name="Picture Placeholder 5" descr="President George HW Bush signing the Americans with Disabilities Act into law ">
            <a:extLst>
              <a:ext uri="{FF2B5EF4-FFF2-40B4-BE49-F238E27FC236}">
                <a16:creationId xmlns:a16="http://schemas.microsoft.com/office/drawing/2014/main" id="{D05984D7-49DC-D14B-6417-2E9A2FDB5BF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4273" r="4273"/>
          <a:stretch>
            <a:fillRect/>
          </a:stretch>
        </p:blipFill>
        <p:spPr>
          <a:xfrm>
            <a:off x="6939643" y="1984594"/>
            <a:ext cx="4769757" cy="3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2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185A66-F457-DE35-3B75-D236121D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 of Disability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D6713D-7D6C-5380-6266-528DBD878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699" y="1466995"/>
            <a:ext cx="10508601" cy="42291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definition of disability is intentionally broad. 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physical or mental impairment that substantially limits one or more major life activities – “actual disability”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had a physical or mental impairment that substantially limited one or more major life activities at one time – “record of”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employment action is taken based on an individual's impairment or perceived impairment, unless transitory and minor – “regarded as”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3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9BC8F-01BE-5DD8-2714-AB282883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3" y="403922"/>
            <a:ext cx="5334197" cy="10846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it into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13C0E-4FE9-EB82-66F3-40E061896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859" y="1499452"/>
            <a:ext cx="6544080" cy="43832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doctor cannot do a physical exam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can make a diagnosis and treatment after supervising the exam, it makes sense to have a nurse do the exam.</a:t>
            </a:r>
          </a:p>
          <a:p>
            <a:pPr marL="342900" marR="0" lvl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resident cannot do overnight calls, they can be replaced with evening calls to keep that resident.</a:t>
            </a:r>
          </a:p>
        </p:txBody>
      </p:sp>
      <p:pic>
        <p:nvPicPr>
          <p:cNvPr id="1026" name="Picture 2" descr="A man smiling standing behind a podium holding onto a mobility aid">
            <a:extLst>
              <a:ext uri="{FF2B5EF4-FFF2-40B4-BE49-F238E27FC236}">
                <a16:creationId xmlns:a16="http://schemas.microsoft.com/office/drawing/2014/main" id="{878350B8-81B3-6FFF-3FEE-082C85189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9799"/>
          <a:stretch/>
        </p:blipFill>
        <p:spPr bwMode="auto">
          <a:xfrm>
            <a:off x="7170642" y="0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79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BC8F-01BE-5DD8-2714-AB282883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Nonessential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13C0E-4FE9-EB82-66F3-40E061896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Charting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Administering tasks like drawing blood, running IVs, and administering vaccines are not performed by all medical personnel.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Doctors usually request orders for them and other medical personnel like phlebotomists and nurses complete these tasks.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act of administering these tasks is therefore a nonessential function of the job for doctors ordering them.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exams or overnight calls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work is essential, but no one individual is required for their special expertise at these tasks, so they can be reassigned as an accommodation.</a:t>
            </a:r>
          </a:p>
        </p:txBody>
      </p:sp>
    </p:spTree>
    <p:extLst>
      <p:ext uri="{BB962C8B-B14F-4D97-AF65-F5344CB8AC3E}">
        <p14:creationId xmlns:p14="http://schemas.microsoft.com/office/powerpoint/2010/main" val="71452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8BFC-8283-7884-6381-EFC7B5BA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8" y="218281"/>
            <a:ext cx="5791204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Disability Community is a Large Talent Pool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6D7A7A5-CB97-C508-C8FB-8FDB2CB4C3C7}"/>
              </a:ext>
            </a:extLst>
          </p:cNvPr>
          <p:cNvSpPr txBox="1">
            <a:spLocks/>
          </p:cNvSpPr>
          <p:nvPr/>
        </p:nvSpPr>
        <p:spPr>
          <a:xfrm>
            <a:off x="133044" y="1978025"/>
            <a:ext cx="4180117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70402020209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of March 2022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labor force participation rate for working-age people with disabilities is 2.5% points higher than it was before COVID-19.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70402020209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means that people with disabilities are engaging with the labor force in higher numbers than before the pandemic.</a:t>
            </a:r>
          </a:p>
        </p:txBody>
      </p:sp>
      <p:pic>
        <p:nvPicPr>
          <p:cNvPr id="7" name="Picture 6" descr="Graph shows employment numbers for people with and without disabilities in February and March 2022 ">
            <a:extLst>
              <a:ext uri="{FF2B5EF4-FFF2-40B4-BE49-F238E27FC236}">
                <a16:creationId xmlns:a16="http://schemas.microsoft.com/office/drawing/2014/main" id="{FBE20940-028C-698B-F488-9FBC2953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161" y="1667669"/>
            <a:ext cx="7620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f3313a-b0aa-4095-99cd-dce72cb0585d">
      <Terms xmlns="http://schemas.microsoft.com/office/infopath/2007/PartnerControls"/>
    </lcf76f155ced4ddcb4097134ff3c332f>
    <TaxCatchAll xmlns="53d015ab-26ee-43b9-884a-69cc6f3ac58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61FE4855B6443AF6B3ED211B38047" ma:contentTypeVersion="14" ma:contentTypeDescription="Create a new document." ma:contentTypeScope="" ma:versionID="c2d2bac77eb967c3272ab3e2aea04866">
  <xsd:schema xmlns:xsd="http://www.w3.org/2001/XMLSchema" xmlns:xs="http://www.w3.org/2001/XMLSchema" xmlns:p="http://schemas.microsoft.com/office/2006/metadata/properties" xmlns:ns2="53d015ab-26ee-43b9-884a-69cc6f3ac585" xmlns:ns3="16f3313a-b0aa-4095-99cd-dce72cb0585d" targetNamespace="http://schemas.microsoft.com/office/2006/metadata/properties" ma:root="true" ma:fieldsID="71d05170f19d7f4dc7824bdef0003385" ns2:_="" ns3:_="">
    <xsd:import namespace="53d015ab-26ee-43b9-884a-69cc6f3ac585"/>
    <xsd:import namespace="16f3313a-b0aa-4095-99cd-dce72cb058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015ab-26ee-43b9-884a-69cc6f3ac5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52e9f36-afde-4a06-8370-b1d2b9608d75}" ma:internalName="TaxCatchAll" ma:showField="CatchAllData" ma:web="53d015ab-26ee-43b9-884a-69cc6f3ac5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3313a-b0aa-4095-99cd-dce72cb05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615d2d2-68f6-49f9-9242-2e3201f1f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D44DFE-3FCB-4864-A870-005399F5FB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27291F-1C25-42D7-B2A8-9063471DD2E4}">
  <ds:schemaRefs>
    <ds:schemaRef ds:uri="16f3313a-b0aa-4095-99cd-dce72cb0585d"/>
    <ds:schemaRef ds:uri="http://purl.org/dc/dcmitype/"/>
    <ds:schemaRef ds:uri="http://schemas.openxmlformats.org/package/2006/metadata/core-properties"/>
    <ds:schemaRef ds:uri="53d015ab-26ee-43b9-884a-69cc6f3ac585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9310008-E249-4A19-9084-8C5E1FA43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015ab-26ee-43b9-884a-69cc6f3ac585"/>
    <ds:schemaRef ds:uri="16f3313a-b0aa-4095-99cd-dce72cb058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14739</TotalTime>
  <Words>1259</Words>
  <Application>Microsoft Macintosh PowerPoint</Application>
  <PresentationFormat>Widescreen</PresentationFormat>
  <Paragraphs>112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Libre Baskerville</vt:lpstr>
      <vt:lpstr>Symbol</vt:lpstr>
      <vt:lpstr>Tahoma</vt:lpstr>
      <vt:lpstr>Times New Roman</vt:lpstr>
      <vt:lpstr>office theme</vt:lpstr>
      <vt:lpstr>Road to NDEAM:  Medical Professionals  with Disabilities</vt:lpstr>
      <vt:lpstr>Our Speakers</vt:lpstr>
      <vt:lpstr>61 million people</vt:lpstr>
      <vt:lpstr>Three Facts</vt:lpstr>
      <vt:lpstr> What is a Disability? </vt:lpstr>
      <vt:lpstr>Definition of Disability</vt:lpstr>
      <vt:lpstr>Put it into Practice</vt:lpstr>
      <vt:lpstr>Nonessential Functions</vt:lpstr>
      <vt:lpstr>The Disability Community is a Large Talent Pool</vt:lpstr>
      <vt:lpstr>Benefits of Hiring Disabled Talent</vt:lpstr>
      <vt:lpstr>Setting People Up  To Succeed</vt:lpstr>
      <vt:lpstr>Healthcare Is A Popular Field For Workers with Disabilities</vt:lpstr>
      <vt:lpstr>Benefits of Hiring Disabled Medical Personnel</vt:lpstr>
      <vt:lpstr>Field-Specific Challenges for Medical Personnel</vt:lpstr>
      <vt:lpstr>Recommendations to Address Field-Specific Challenges</vt:lpstr>
      <vt:lpstr>Make the Process Work  For Everyone</vt:lpstr>
      <vt:lpstr>Success Story: Dr. Cheri Blauwet, Sports Medicine</vt:lpstr>
      <vt:lpstr>Success Story: Jackie Anne (Senz) Blair, Nurse</vt:lpstr>
      <vt:lpstr>Success Story:  Dr. Peter Poullos</vt:lpstr>
      <vt:lpstr>Best Practices From Our Success Stories</vt:lpstr>
      <vt:lpstr>Questions?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Hiram Helfman</dc:creator>
  <cp:lastModifiedBy>Eric Ascher</cp:lastModifiedBy>
  <cp:revision>562</cp:revision>
  <dcterms:created xsi:type="dcterms:W3CDTF">2022-04-27T05:40:43Z</dcterms:created>
  <dcterms:modified xsi:type="dcterms:W3CDTF">2023-08-23T16:47:29Z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1033-3.1.6.6275</vt:lpwstr>
  </property>
  <property fmtid="{D5CDD505-2E9C-101B-9397-08002B2CF9AE}" pid="3" name="ContentTypeId">
    <vt:lpwstr>0x01010048961FE4855B6443AF6B3ED211B38047</vt:lpwstr>
  </property>
  <property fmtid="{D5CDD505-2E9C-101B-9397-08002B2CF9AE}" pid="4" name="MediaServiceImageTags">
    <vt:lpwstr/>
  </property>
</Properties>
</file>