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56" r:id="rId2"/>
    <p:sldId id="278"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0"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1051E-7734-7840-B6FA-DD36379133D1}" v="2" dt="2023-03-13T17:44:04.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6"/>
    <p:restoredTop sz="94759"/>
  </p:normalViewPr>
  <p:slideViewPr>
    <p:cSldViewPr snapToGrid="0">
      <p:cViewPr varScale="1">
        <p:scale>
          <a:sx n="121" d="100"/>
          <a:sy n="121" d="100"/>
        </p:scale>
        <p:origin x="184" y="7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12724f625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12724f625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Karen can help talk about specifics (plays, prison ministries)</a:t>
            </a:r>
            <a:endParaRPr/>
          </a:p>
          <a:p>
            <a:pPr marL="457200" lvl="0" indent="-298450" algn="l" rtl="0">
              <a:spcBef>
                <a:spcPts val="0"/>
              </a:spcBef>
              <a:spcAft>
                <a:spcPts val="0"/>
              </a:spcAft>
              <a:buSzPts val="1100"/>
              <a:buChar char="●"/>
            </a:pPr>
            <a:r>
              <a:rPr lang="en"/>
              <a:t>Things that I’ve heard in outcomes measurement over the years</a:t>
            </a:r>
            <a:endParaRPr/>
          </a:p>
          <a:p>
            <a:pPr marL="457200" lvl="0" indent="-298450" algn="l" rtl="0">
              <a:spcBef>
                <a:spcPts val="0"/>
              </a:spcBef>
              <a:spcAft>
                <a:spcPts val="0"/>
              </a:spcAft>
              <a:buSzPts val="1100"/>
              <a:buChar char="●"/>
            </a:pPr>
            <a:r>
              <a:rPr lang="en"/>
              <a:t>Choice: try to find out what they want (or not)</a:t>
            </a:r>
            <a:endParaRPr/>
          </a:p>
          <a:p>
            <a:pPr marL="457200" lvl="0" indent="-298450" algn="l" rtl="0">
              <a:spcBef>
                <a:spcPts val="0"/>
              </a:spcBef>
              <a:spcAft>
                <a:spcPts val="0"/>
              </a:spcAft>
              <a:buSzPts val="1100"/>
              <a:buChar char="●"/>
            </a:pPr>
            <a:r>
              <a:rPr lang="en"/>
              <a:t>Used to have ELS chaplain: assisted to find synagogue have Bar Mitzvah </a:t>
            </a:r>
            <a:endParaRPr/>
          </a:p>
          <a:p>
            <a:pPr marL="457200" lvl="0" indent="-298450" algn="l" rtl="0">
              <a:spcBef>
                <a:spcPts val="0"/>
              </a:spcBef>
              <a:spcAft>
                <a:spcPts val="0"/>
              </a:spcAft>
              <a:buSzPts val="1100"/>
              <a:buChar char="●"/>
            </a:pPr>
            <a:r>
              <a:rPr lang="en"/>
              <a:t>Baptisms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12724f625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12724f625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Barriers </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Staffing</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not enough at times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Housemates may want to go different places, or one may not want to go anywhere, and have only one staff</a:t>
            </a:r>
            <a:endParaRPr>
              <a:solidFill>
                <a:schemeClr val="dk1"/>
              </a:solidFill>
            </a:endParaRPr>
          </a:p>
          <a:p>
            <a:pPr marL="914400" lvl="1" indent="-298450" algn="l" rtl="0">
              <a:spcBef>
                <a:spcPts val="0"/>
              </a:spcBef>
              <a:spcAft>
                <a:spcPts val="0"/>
              </a:spcAft>
              <a:buClr>
                <a:schemeClr val="dk1"/>
              </a:buClr>
              <a:buSzPts val="1100"/>
              <a:buChar char="○"/>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Not aware of person’s desires to practice their faith</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f604a2e0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f604a2e0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f619eef48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f619eef48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f619eef48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f619eef48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This church was very important to her</a:t>
            </a:r>
            <a:endParaRPr/>
          </a:p>
          <a:p>
            <a:pPr marL="457200" lvl="0" indent="-298450" algn="l" rtl="0">
              <a:spcBef>
                <a:spcPts val="0"/>
              </a:spcBef>
              <a:spcAft>
                <a:spcPts val="0"/>
              </a:spcAft>
              <a:buSzPts val="1100"/>
              <a:buChar char="●"/>
            </a:pPr>
            <a:r>
              <a:rPr lang="en"/>
              <a:t>Shared at outcomes interview about end of life wishes: cremation, ashes sprinkled around rose bushes at church</a:t>
            </a:r>
            <a:endParaRPr/>
          </a:p>
          <a:p>
            <a:pPr marL="457200" lvl="0" indent="-298450" algn="l" rtl="0">
              <a:spcBef>
                <a:spcPts val="0"/>
              </a:spcBef>
              <a:spcAft>
                <a:spcPts val="0"/>
              </a:spcAft>
              <a:buSzPts val="1100"/>
              <a:buChar char="●"/>
            </a:pPr>
            <a:r>
              <a:rPr lang="en"/>
              <a:t>Her favorite flower are yellow roses - church planted yellow rose bushes just for her</a:t>
            </a:r>
            <a:endParaRPr/>
          </a:p>
          <a:p>
            <a:pPr marL="457200" lvl="0" indent="-298450" algn="l" rtl="0">
              <a:spcBef>
                <a:spcPts val="0"/>
              </a:spcBef>
              <a:spcAft>
                <a:spcPts val="0"/>
              </a:spcAft>
              <a:buSzPts val="1100"/>
              <a:buChar char="●"/>
            </a:pPr>
            <a:r>
              <a:rPr lang="en"/>
              <a:t>Two ladies pictured are her two best friends (picked up, brought to church, etc.)</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4e0493d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14e0493d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f95522938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f95522938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163d2110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163d2110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163d2110e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163d2110e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163d2110e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163d2110e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8312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163d2110e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163d2110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f91e9115c7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91e9115c7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f91e9115c7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f91e9115c7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725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0f329dca0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0f329dca0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0f329dca0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0f329dca0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0f329dca0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0f329dca0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0f329dca0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0f329dca0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f329dca05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0f329dca0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f1557ee48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f1557ee48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How we came up with the outcomes measurement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Outcome is there if people have no religious beliefs and don’t wish any involvement in a religious community or activities.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12724f625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12724f625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Board of directors tracks this outcomes measure on an annual basis</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38761D"/>
              </a:buClr>
              <a:buSzPts val="5200"/>
              <a:buFont typeface="Cambria"/>
              <a:buNone/>
              <a:defRPr sz="5200" b="0" i="0">
                <a:solidFill>
                  <a:srgbClr val="38761D"/>
                </a:solidFill>
                <a:latin typeface="Calibri" panose="020F0502020204030204" pitchFamily="34" charset="0"/>
                <a:ea typeface="Calibri" panose="020F0502020204030204" pitchFamily="34" charset="0"/>
                <a:cs typeface="Calibri" panose="020F0502020204030204" pitchFamily="34" charset="0"/>
                <a:sym typeface="Cambri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Cambria"/>
              <a:buNone/>
              <a:defRPr sz="2800" b="0" i="0">
                <a:latin typeface="Calibri" panose="020F0502020204030204" pitchFamily="34" charset="0"/>
                <a:ea typeface="Calibri" panose="020F0502020204030204" pitchFamily="34" charset="0"/>
                <a:cs typeface="Calibri" panose="020F0502020204030204" pitchFamily="34" charset="0"/>
                <a:sym typeface="Cambri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311689" y="4429789"/>
            <a:ext cx="548700" cy="52381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LS Theme - Blank" type="blank">
  <p:cSld name="BLANK">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1" name="Google Shape;61;p12"/>
          <p:cNvPicPr preferRelativeResize="0"/>
          <p:nvPr/>
        </p:nvPicPr>
        <p:blipFill>
          <a:blip r:embed="rId2">
            <a:alphaModFix/>
          </a:blip>
          <a:stretch>
            <a:fillRect/>
          </a:stretch>
        </p:blipFill>
        <p:spPr>
          <a:xfrm>
            <a:off x="311689" y="4429789"/>
            <a:ext cx="548700" cy="52381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eneral Text slide">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8435451" y="230015"/>
            <a:ext cx="496614" cy="218580"/>
          </a:xfrm>
          <a:prstGeom prst="rect">
            <a:avLst/>
          </a:prstGeom>
        </p:spPr>
      </p:pic>
      <p:cxnSp>
        <p:nvCxnSpPr>
          <p:cNvPr id="6" name="Straight Arrow Connector 5"/>
          <p:cNvCxnSpPr/>
          <p:nvPr userDrawn="1"/>
        </p:nvCxnSpPr>
        <p:spPr>
          <a:xfrm>
            <a:off x="-1788" y="568759"/>
            <a:ext cx="2402088" cy="11099"/>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6743701" y="579858"/>
            <a:ext cx="2398886"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2400299" y="106075"/>
            <a:ext cx="4343403" cy="994172"/>
          </a:xfrm>
        </p:spPr>
        <p:txBody>
          <a:bodyPr>
            <a:normAutofit/>
          </a:bodyPr>
          <a:lstStyle>
            <a:lvl1pPr algn="ctr">
              <a:defRPr sz="2250" b="1">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13" name="Text Placeholder 12"/>
          <p:cNvSpPr>
            <a:spLocks noGrp="1"/>
          </p:cNvSpPr>
          <p:nvPr>
            <p:ph type="body" sz="quarter" idx="13"/>
          </p:nvPr>
        </p:nvSpPr>
        <p:spPr>
          <a:xfrm>
            <a:off x="763786" y="1306769"/>
            <a:ext cx="7616428" cy="3171825"/>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A680B8FB-852E-E29E-A5A4-A2DC52C6EFBD}"/>
              </a:ext>
            </a:extLst>
          </p:cNvPr>
          <p:cNvPicPr>
            <a:picLocks noChangeAspect="1"/>
          </p:cNvPicPr>
          <p:nvPr userDrawn="1"/>
        </p:nvPicPr>
        <p:blipFill>
          <a:blip r:embed="rId3"/>
          <a:stretch>
            <a:fillRect/>
          </a:stretch>
        </p:blipFill>
        <p:spPr>
          <a:xfrm>
            <a:off x="7922944" y="83844"/>
            <a:ext cx="457270" cy="457270"/>
          </a:xfrm>
          <a:prstGeom prst="rect">
            <a:avLst/>
          </a:prstGeom>
        </p:spPr>
      </p:pic>
    </p:spTree>
    <p:extLst>
      <p:ext uri="{BB962C8B-B14F-4D97-AF65-F5344CB8AC3E}">
        <p14:creationId xmlns:p14="http://schemas.microsoft.com/office/powerpoint/2010/main" val="3324222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ith yellow top">
    <p:spTree>
      <p:nvGrpSpPr>
        <p:cNvPr id="1" name=""/>
        <p:cNvGrpSpPr/>
        <p:nvPr/>
      </p:nvGrpSpPr>
      <p:grpSpPr>
        <a:xfrm>
          <a:off x="0" y="0"/>
          <a:ext cx="0" cy="0"/>
          <a:chOff x="0" y="0"/>
          <a:chExt cx="0" cy="0"/>
        </a:xfrm>
      </p:grpSpPr>
      <p:sp>
        <p:nvSpPr>
          <p:cNvPr id="7" name="Rectangle 6"/>
          <p:cNvSpPr/>
          <p:nvPr userDrawn="1"/>
        </p:nvSpPr>
        <p:spPr>
          <a:xfrm>
            <a:off x="1" y="-9935"/>
            <a:ext cx="9147941" cy="94594"/>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7240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38761D"/>
              </a:buClr>
              <a:buSzPts val="2800"/>
              <a:buFont typeface="Cambria"/>
              <a:buNone/>
              <a:defRPr b="0" i="0">
                <a:solidFill>
                  <a:srgbClr val="38761D"/>
                </a:solidFill>
                <a:latin typeface="Calibri" panose="020F0502020204030204" pitchFamily="34" charset="0"/>
                <a:ea typeface="Calibri" panose="020F0502020204030204" pitchFamily="34" charset="0"/>
                <a:cs typeface="Calibri" panose="020F0502020204030204" pitchFamily="34" charset="0"/>
                <a:sym typeface="Cambri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b="0" i="0">
                <a:latin typeface="Calibri" panose="020F0502020204030204" pitchFamily="34" charset="0"/>
                <a:cs typeface="Calibri" panose="020F0502020204030204" pitchFamily="34"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Font typeface="Cambria"/>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4"/>
          <p:cNvPicPr preferRelativeResize="0"/>
          <p:nvPr/>
        </p:nvPicPr>
        <p:blipFill>
          <a:blip r:embed="rId2">
            <a:alphaModFix/>
          </a:blip>
          <a:stretch>
            <a:fillRect/>
          </a:stretch>
        </p:blipFill>
        <p:spPr>
          <a:xfrm>
            <a:off x="8472458" y="4533968"/>
            <a:ext cx="548700" cy="52381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38761D"/>
              </a:buClr>
              <a:buSzPts val="2800"/>
              <a:buFont typeface="Cambria"/>
              <a:buNone/>
              <a:defRPr b="0" i="0">
                <a:solidFill>
                  <a:srgbClr val="38761D"/>
                </a:solidFill>
                <a:latin typeface="Calibri" panose="020F0502020204030204" pitchFamily="34" charset="0"/>
                <a:ea typeface="Calibri" panose="020F0502020204030204" pitchFamily="34" charset="0"/>
                <a:cs typeface="Calibri" panose="020F0502020204030204" pitchFamily="34" charset="0"/>
                <a:sym typeface="Cambri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Cambria"/>
              <a:buChar char="●"/>
              <a:defRPr sz="1400" b="0" i="0">
                <a:latin typeface="Calibri" panose="020F0502020204030204" pitchFamily="34" charset="0"/>
                <a:ea typeface="Calibri" panose="020F0502020204030204" pitchFamily="34" charset="0"/>
                <a:cs typeface="Calibri" panose="020F0502020204030204" pitchFamily="34" charset="0"/>
                <a:sym typeface="Cambria"/>
              </a:defRPr>
            </a:lvl1pPr>
            <a:lvl2pPr marL="914400" lvl="1" indent="-304800">
              <a:spcBef>
                <a:spcPts val="0"/>
              </a:spcBef>
              <a:spcAft>
                <a:spcPts val="0"/>
              </a:spcAft>
              <a:buSzPts val="1200"/>
              <a:buFont typeface="Cambria"/>
              <a:buChar char="○"/>
              <a:defRPr sz="1200">
                <a:latin typeface="Cambria"/>
                <a:ea typeface="Cambria"/>
                <a:cs typeface="Cambria"/>
                <a:sym typeface="Cambria"/>
              </a:defRPr>
            </a:lvl2pPr>
            <a:lvl3pPr marL="1371600" lvl="2" indent="-304800">
              <a:spcBef>
                <a:spcPts val="0"/>
              </a:spcBef>
              <a:spcAft>
                <a:spcPts val="0"/>
              </a:spcAft>
              <a:buSzPts val="1200"/>
              <a:buFont typeface="Cambria"/>
              <a:buChar char="■"/>
              <a:defRPr sz="1200">
                <a:latin typeface="Cambria"/>
                <a:ea typeface="Cambria"/>
                <a:cs typeface="Cambria"/>
                <a:sym typeface="Cambria"/>
              </a:defRPr>
            </a:lvl3pPr>
            <a:lvl4pPr marL="1828800" lvl="3" indent="-304800">
              <a:spcBef>
                <a:spcPts val="0"/>
              </a:spcBef>
              <a:spcAft>
                <a:spcPts val="0"/>
              </a:spcAft>
              <a:buSzPts val="1200"/>
              <a:buFont typeface="Cambria"/>
              <a:buChar char="●"/>
              <a:defRPr sz="1200">
                <a:latin typeface="Cambria"/>
                <a:ea typeface="Cambria"/>
                <a:cs typeface="Cambria"/>
                <a:sym typeface="Cambria"/>
              </a:defRPr>
            </a:lvl4pPr>
            <a:lvl5pPr marL="2286000" lvl="4" indent="-304800">
              <a:spcBef>
                <a:spcPts val="0"/>
              </a:spcBef>
              <a:spcAft>
                <a:spcPts val="0"/>
              </a:spcAft>
              <a:buSzPts val="1200"/>
              <a:buFont typeface="Cambria"/>
              <a:buChar char="○"/>
              <a:defRPr sz="1200">
                <a:latin typeface="Cambria"/>
                <a:ea typeface="Cambria"/>
                <a:cs typeface="Cambria"/>
                <a:sym typeface="Cambria"/>
              </a:defRPr>
            </a:lvl5pPr>
            <a:lvl6pPr marL="2743200" lvl="5" indent="-304800">
              <a:spcBef>
                <a:spcPts val="0"/>
              </a:spcBef>
              <a:spcAft>
                <a:spcPts val="0"/>
              </a:spcAft>
              <a:buSzPts val="1200"/>
              <a:buFont typeface="Cambria"/>
              <a:buChar char="■"/>
              <a:defRPr sz="1200">
                <a:latin typeface="Cambria"/>
                <a:ea typeface="Cambria"/>
                <a:cs typeface="Cambria"/>
                <a:sym typeface="Cambria"/>
              </a:defRPr>
            </a:lvl6pPr>
            <a:lvl7pPr marL="3200400" lvl="6" indent="-304800">
              <a:spcBef>
                <a:spcPts val="0"/>
              </a:spcBef>
              <a:spcAft>
                <a:spcPts val="0"/>
              </a:spcAft>
              <a:buSzPts val="1200"/>
              <a:buFont typeface="Cambria"/>
              <a:buChar char="●"/>
              <a:defRPr sz="1200">
                <a:latin typeface="Cambria"/>
                <a:ea typeface="Cambria"/>
                <a:cs typeface="Cambria"/>
                <a:sym typeface="Cambria"/>
              </a:defRPr>
            </a:lvl7pPr>
            <a:lvl8pPr marL="3657600" lvl="7" indent="-304800">
              <a:spcBef>
                <a:spcPts val="0"/>
              </a:spcBef>
              <a:spcAft>
                <a:spcPts val="0"/>
              </a:spcAft>
              <a:buSzPts val="1200"/>
              <a:buFont typeface="Cambria"/>
              <a:buChar char="○"/>
              <a:defRPr sz="1200">
                <a:latin typeface="Cambria"/>
                <a:ea typeface="Cambria"/>
                <a:cs typeface="Cambria"/>
                <a:sym typeface="Cambria"/>
              </a:defRPr>
            </a:lvl8pPr>
            <a:lvl9pPr marL="4114800" lvl="8" indent="-304800">
              <a:spcBef>
                <a:spcPts val="0"/>
              </a:spcBef>
              <a:spcAft>
                <a:spcPts val="0"/>
              </a:spcAft>
              <a:buSzPts val="1200"/>
              <a:buFont typeface="Cambria"/>
              <a:buChar char="■"/>
              <a:defRPr sz="1200">
                <a:latin typeface="Cambria"/>
                <a:ea typeface="Cambria"/>
                <a:cs typeface="Cambria"/>
                <a:sym typeface="Cambria"/>
              </a:defRPr>
            </a:lvl9pPr>
          </a:lstStyle>
          <a:p>
            <a:endParaRPr dirty="0"/>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Cambria"/>
              <a:buChar char="●"/>
              <a:defRPr sz="1400" b="0" i="0">
                <a:latin typeface="Calibri" panose="020F0502020204030204" pitchFamily="34" charset="0"/>
                <a:ea typeface="Calibri" panose="020F0502020204030204" pitchFamily="34" charset="0"/>
                <a:cs typeface="Calibri" panose="020F0502020204030204" pitchFamily="34" charset="0"/>
                <a:sym typeface="Cambria"/>
              </a:defRPr>
            </a:lvl1pPr>
            <a:lvl2pPr marL="914400" lvl="1" indent="-304800">
              <a:spcBef>
                <a:spcPts val="0"/>
              </a:spcBef>
              <a:spcAft>
                <a:spcPts val="0"/>
              </a:spcAft>
              <a:buSzPts val="1200"/>
              <a:buFont typeface="Cambria"/>
              <a:buChar char="○"/>
              <a:defRPr sz="1200">
                <a:latin typeface="Cambria"/>
                <a:ea typeface="Cambria"/>
                <a:cs typeface="Cambria"/>
                <a:sym typeface="Cambria"/>
              </a:defRPr>
            </a:lvl2pPr>
            <a:lvl3pPr marL="1371600" lvl="2" indent="-304800">
              <a:spcBef>
                <a:spcPts val="0"/>
              </a:spcBef>
              <a:spcAft>
                <a:spcPts val="0"/>
              </a:spcAft>
              <a:buSzPts val="1200"/>
              <a:buFont typeface="Cambria"/>
              <a:buChar char="■"/>
              <a:defRPr sz="1200">
                <a:latin typeface="Cambria"/>
                <a:ea typeface="Cambria"/>
                <a:cs typeface="Cambria"/>
                <a:sym typeface="Cambria"/>
              </a:defRPr>
            </a:lvl3pPr>
            <a:lvl4pPr marL="1828800" lvl="3" indent="-304800">
              <a:spcBef>
                <a:spcPts val="0"/>
              </a:spcBef>
              <a:spcAft>
                <a:spcPts val="0"/>
              </a:spcAft>
              <a:buSzPts val="1200"/>
              <a:buFont typeface="Cambria"/>
              <a:buChar char="●"/>
              <a:defRPr sz="1200">
                <a:latin typeface="Cambria"/>
                <a:ea typeface="Cambria"/>
                <a:cs typeface="Cambria"/>
                <a:sym typeface="Cambria"/>
              </a:defRPr>
            </a:lvl4pPr>
            <a:lvl5pPr marL="2286000" lvl="4" indent="-304800">
              <a:spcBef>
                <a:spcPts val="0"/>
              </a:spcBef>
              <a:spcAft>
                <a:spcPts val="0"/>
              </a:spcAft>
              <a:buSzPts val="1200"/>
              <a:buFont typeface="Cambria"/>
              <a:buChar char="○"/>
              <a:defRPr sz="1200">
                <a:latin typeface="Cambria"/>
                <a:ea typeface="Cambria"/>
                <a:cs typeface="Cambria"/>
                <a:sym typeface="Cambria"/>
              </a:defRPr>
            </a:lvl5pPr>
            <a:lvl6pPr marL="2743200" lvl="5" indent="-304800">
              <a:spcBef>
                <a:spcPts val="0"/>
              </a:spcBef>
              <a:spcAft>
                <a:spcPts val="0"/>
              </a:spcAft>
              <a:buSzPts val="1200"/>
              <a:buFont typeface="Cambria"/>
              <a:buChar char="■"/>
              <a:defRPr sz="1200">
                <a:latin typeface="Cambria"/>
                <a:ea typeface="Cambria"/>
                <a:cs typeface="Cambria"/>
                <a:sym typeface="Cambria"/>
              </a:defRPr>
            </a:lvl6pPr>
            <a:lvl7pPr marL="3200400" lvl="6" indent="-304800">
              <a:spcBef>
                <a:spcPts val="0"/>
              </a:spcBef>
              <a:spcAft>
                <a:spcPts val="0"/>
              </a:spcAft>
              <a:buSzPts val="1200"/>
              <a:buFont typeface="Cambria"/>
              <a:buChar char="●"/>
              <a:defRPr sz="1200">
                <a:latin typeface="Cambria"/>
                <a:ea typeface="Cambria"/>
                <a:cs typeface="Cambria"/>
                <a:sym typeface="Cambria"/>
              </a:defRPr>
            </a:lvl7pPr>
            <a:lvl8pPr marL="3657600" lvl="7" indent="-304800">
              <a:spcBef>
                <a:spcPts val="0"/>
              </a:spcBef>
              <a:spcAft>
                <a:spcPts val="0"/>
              </a:spcAft>
              <a:buSzPts val="1200"/>
              <a:buFont typeface="Cambria"/>
              <a:buChar char="○"/>
              <a:defRPr sz="1200">
                <a:latin typeface="Cambria"/>
                <a:ea typeface="Cambria"/>
                <a:cs typeface="Cambria"/>
                <a:sym typeface="Cambria"/>
              </a:defRPr>
            </a:lvl8pPr>
            <a:lvl9pPr marL="4114800" lvl="8" indent="-304800">
              <a:spcBef>
                <a:spcPts val="0"/>
              </a:spcBef>
              <a:spcAft>
                <a:spcPts val="0"/>
              </a:spcAft>
              <a:buSzPts val="1200"/>
              <a:buFont typeface="Cambria"/>
              <a:buChar char="■"/>
              <a:defRPr sz="1200">
                <a:latin typeface="Cambria"/>
                <a:ea typeface="Cambria"/>
                <a:cs typeface="Cambria"/>
                <a:sym typeface="Cambria"/>
              </a:defRPr>
            </a:lvl9pPr>
          </a:lstStyle>
          <a:p>
            <a:endParaRPr dirty="0"/>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38761D"/>
              </a:buClr>
              <a:buSzPts val="2800"/>
              <a:buFont typeface="Cambria"/>
              <a:buNone/>
              <a:defRPr b="0" i="0">
                <a:solidFill>
                  <a:srgbClr val="38761D"/>
                </a:solidFill>
                <a:latin typeface="Calibri" panose="020F0502020204030204" pitchFamily="34" charset="0"/>
                <a:ea typeface="Calibri" panose="020F0502020204030204" pitchFamily="34" charset="0"/>
                <a:cs typeface="Calibri" panose="020F0502020204030204" pitchFamily="34" charset="0"/>
                <a:sym typeface="Cambri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3" name="Google Shape;33;p6"/>
          <p:cNvPicPr preferRelativeResize="0"/>
          <p:nvPr/>
        </p:nvPicPr>
        <p:blipFill>
          <a:blip r:embed="rId2">
            <a:alphaModFix/>
          </a:blip>
          <a:stretch>
            <a:fillRect/>
          </a:stretch>
        </p:blipFill>
        <p:spPr>
          <a:xfrm>
            <a:off x="8472458" y="4524770"/>
            <a:ext cx="548700" cy="52381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Clr>
                <a:srgbClr val="38761D"/>
              </a:buClr>
              <a:buSzPts val="2400"/>
              <a:buFont typeface="Cambria"/>
              <a:buNone/>
              <a:defRPr sz="2400" b="0" i="0">
                <a:solidFill>
                  <a:srgbClr val="38761D"/>
                </a:solidFill>
                <a:latin typeface="Calibri" panose="020F0502020204030204" pitchFamily="34" charset="0"/>
                <a:ea typeface="Calibri" panose="020F0502020204030204" pitchFamily="34" charset="0"/>
                <a:cs typeface="Calibri" panose="020F0502020204030204" pitchFamily="34" charset="0"/>
                <a:sym typeface="Cambria"/>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6" name="Google Shape;36;p7"/>
          <p:cNvSpPr txBox="1">
            <a:spLocks noGrp="1"/>
          </p:cNvSpPr>
          <p:nvPr>
            <p:ph type="body" idx="1"/>
          </p:nvPr>
        </p:nvSpPr>
        <p:spPr>
          <a:xfrm>
            <a:off x="311700" y="1389600"/>
            <a:ext cx="49983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Cambria"/>
              <a:buChar char="●"/>
              <a:defRPr sz="1200" b="0" i="0">
                <a:latin typeface="Calibri" panose="020F0502020204030204" pitchFamily="34" charset="0"/>
                <a:ea typeface="Calibri" panose="020F0502020204030204" pitchFamily="34" charset="0"/>
                <a:cs typeface="Calibri" panose="020F0502020204030204" pitchFamily="34" charset="0"/>
                <a:sym typeface="Cambria"/>
              </a:defRPr>
            </a:lvl1pPr>
            <a:lvl2pPr marL="914400" lvl="1" indent="-304800">
              <a:spcBef>
                <a:spcPts val="0"/>
              </a:spcBef>
              <a:spcAft>
                <a:spcPts val="0"/>
              </a:spcAft>
              <a:buSzPts val="1200"/>
              <a:buFont typeface="Cambria"/>
              <a:buChar char="○"/>
              <a:defRPr sz="1200">
                <a:latin typeface="Cambria"/>
                <a:ea typeface="Cambria"/>
                <a:cs typeface="Cambria"/>
                <a:sym typeface="Cambria"/>
              </a:defRPr>
            </a:lvl2pPr>
            <a:lvl3pPr marL="1371600" lvl="2" indent="-304800">
              <a:spcBef>
                <a:spcPts val="0"/>
              </a:spcBef>
              <a:spcAft>
                <a:spcPts val="0"/>
              </a:spcAft>
              <a:buSzPts val="1200"/>
              <a:buFont typeface="Cambria"/>
              <a:buChar char="■"/>
              <a:defRPr sz="1200">
                <a:latin typeface="Cambria"/>
                <a:ea typeface="Cambria"/>
                <a:cs typeface="Cambria"/>
                <a:sym typeface="Cambria"/>
              </a:defRPr>
            </a:lvl3pPr>
            <a:lvl4pPr marL="1828800" lvl="3" indent="-304800">
              <a:spcBef>
                <a:spcPts val="0"/>
              </a:spcBef>
              <a:spcAft>
                <a:spcPts val="0"/>
              </a:spcAft>
              <a:buSzPts val="1200"/>
              <a:buFont typeface="Cambria"/>
              <a:buChar char="●"/>
              <a:defRPr sz="1200">
                <a:latin typeface="Cambria"/>
                <a:ea typeface="Cambria"/>
                <a:cs typeface="Cambria"/>
                <a:sym typeface="Cambria"/>
              </a:defRPr>
            </a:lvl4pPr>
            <a:lvl5pPr marL="2286000" lvl="4" indent="-304800">
              <a:spcBef>
                <a:spcPts val="0"/>
              </a:spcBef>
              <a:spcAft>
                <a:spcPts val="0"/>
              </a:spcAft>
              <a:buSzPts val="1200"/>
              <a:buFont typeface="Cambria"/>
              <a:buChar char="○"/>
              <a:defRPr sz="1200">
                <a:latin typeface="Cambria"/>
                <a:ea typeface="Cambria"/>
                <a:cs typeface="Cambria"/>
                <a:sym typeface="Cambria"/>
              </a:defRPr>
            </a:lvl5pPr>
            <a:lvl6pPr marL="2743200" lvl="5" indent="-304800">
              <a:spcBef>
                <a:spcPts val="0"/>
              </a:spcBef>
              <a:spcAft>
                <a:spcPts val="0"/>
              </a:spcAft>
              <a:buSzPts val="1200"/>
              <a:buFont typeface="Cambria"/>
              <a:buChar char="■"/>
              <a:defRPr sz="1200">
                <a:latin typeface="Cambria"/>
                <a:ea typeface="Cambria"/>
                <a:cs typeface="Cambria"/>
                <a:sym typeface="Cambria"/>
              </a:defRPr>
            </a:lvl6pPr>
            <a:lvl7pPr marL="3200400" lvl="6" indent="-304800">
              <a:spcBef>
                <a:spcPts val="0"/>
              </a:spcBef>
              <a:spcAft>
                <a:spcPts val="0"/>
              </a:spcAft>
              <a:buSzPts val="1200"/>
              <a:buFont typeface="Cambria"/>
              <a:buChar char="●"/>
              <a:defRPr sz="1200">
                <a:latin typeface="Cambria"/>
                <a:ea typeface="Cambria"/>
                <a:cs typeface="Cambria"/>
                <a:sym typeface="Cambria"/>
              </a:defRPr>
            </a:lvl7pPr>
            <a:lvl8pPr marL="3657600" lvl="7" indent="-304800">
              <a:spcBef>
                <a:spcPts val="0"/>
              </a:spcBef>
              <a:spcAft>
                <a:spcPts val="0"/>
              </a:spcAft>
              <a:buSzPts val="1200"/>
              <a:buFont typeface="Cambria"/>
              <a:buChar char="○"/>
              <a:defRPr sz="1200">
                <a:latin typeface="Cambria"/>
                <a:ea typeface="Cambria"/>
                <a:cs typeface="Cambria"/>
                <a:sym typeface="Cambria"/>
              </a:defRPr>
            </a:lvl8pPr>
            <a:lvl9pPr marL="4114800" lvl="8" indent="-304800">
              <a:spcBef>
                <a:spcPts val="0"/>
              </a:spcBef>
              <a:spcAft>
                <a:spcPts val="0"/>
              </a:spcAft>
              <a:buSzPts val="1200"/>
              <a:buFont typeface="Cambria"/>
              <a:buChar char="■"/>
              <a:defRPr sz="1200">
                <a:latin typeface="Cambria"/>
                <a:ea typeface="Cambria"/>
                <a:cs typeface="Cambria"/>
                <a:sym typeface="Cambria"/>
              </a:defRPr>
            </a:lvl9pPr>
          </a:lstStyle>
          <a:p>
            <a:endParaRPr dirty="0"/>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8" name="Google Shape;38;p7"/>
          <p:cNvPicPr preferRelativeResize="0"/>
          <p:nvPr/>
        </p:nvPicPr>
        <p:blipFill>
          <a:blip r:embed="rId2">
            <a:alphaModFix/>
          </a:blip>
          <a:stretch>
            <a:fillRect/>
          </a:stretch>
        </p:blipFill>
        <p:spPr>
          <a:xfrm>
            <a:off x="8472458" y="4533001"/>
            <a:ext cx="548700" cy="52381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38761D"/>
              </a:buClr>
              <a:buSzPts val="4800"/>
              <a:buFont typeface="Cambria"/>
              <a:buNone/>
              <a:defRPr sz="4800" b="0" i="0">
                <a:solidFill>
                  <a:srgbClr val="38761D"/>
                </a:solidFill>
                <a:latin typeface="Calibri" panose="020F0502020204030204" pitchFamily="34" charset="0"/>
                <a:ea typeface="Calibri" panose="020F0502020204030204" pitchFamily="34" charset="0"/>
                <a:cs typeface="Calibri" panose="020F0502020204030204" pitchFamily="34" charset="0"/>
                <a:sym typeface="Cambria"/>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8"/>
          <p:cNvPicPr preferRelativeResize="0"/>
          <p:nvPr/>
        </p:nvPicPr>
        <p:blipFill>
          <a:blip r:embed="rId2">
            <a:alphaModFix/>
          </a:blip>
          <a:stretch>
            <a:fillRect/>
          </a:stretch>
        </p:blipFill>
        <p:spPr>
          <a:xfrm>
            <a:off x="311689" y="4429789"/>
            <a:ext cx="548700" cy="52381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p:nvPr/>
        </p:nvSpPr>
        <p:spPr>
          <a:xfrm>
            <a:off x="4572000" y="-125"/>
            <a:ext cx="4572000" cy="5143500"/>
          </a:xfrm>
          <a:prstGeom prst="rect">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Font typeface="Cambria"/>
              <a:buNone/>
              <a:defRPr sz="4200" b="0" i="0">
                <a:latin typeface="Calibri" panose="020F0502020204030204" pitchFamily="34" charset="0"/>
                <a:ea typeface="Calibri" panose="020F0502020204030204" pitchFamily="34" charset="0"/>
                <a:cs typeface="Calibri" panose="020F0502020204030204" pitchFamily="34" charset="0"/>
                <a:sym typeface="Cambria"/>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46" name="Google Shape;4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Cambria"/>
              <a:buNone/>
              <a:defRPr sz="2100" b="0" i="0">
                <a:latin typeface="Calibri" panose="020F0502020204030204" pitchFamily="34" charset="0"/>
                <a:ea typeface="Calibri" panose="020F0502020204030204" pitchFamily="34" charset="0"/>
                <a:cs typeface="Calibri" panose="020F0502020204030204" pitchFamily="34" charset="0"/>
                <a:sym typeface="Cambria"/>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47" name="Google Shape;4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Font typeface="Cambria"/>
              <a:buChar char="●"/>
              <a:defRPr b="0" i="0">
                <a:latin typeface="Calibri" panose="020F0502020204030204" pitchFamily="34" charset="0"/>
                <a:ea typeface="Calibri" panose="020F0502020204030204" pitchFamily="34" charset="0"/>
                <a:cs typeface="Calibri" panose="020F0502020204030204" pitchFamily="34" charset="0"/>
                <a:sym typeface="Cambria"/>
              </a:defRPr>
            </a:lvl1pPr>
            <a:lvl2pPr marL="914400" lvl="1" indent="-317500">
              <a:spcBef>
                <a:spcPts val="0"/>
              </a:spcBef>
              <a:spcAft>
                <a:spcPts val="0"/>
              </a:spcAft>
              <a:buSzPts val="1400"/>
              <a:buFont typeface="Cambria"/>
              <a:buChar char="○"/>
              <a:defRPr>
                <a:latin typeface="Cambria"/>
                <a:ea typeface="Cambria"/>
                <a:cs typeface="Cambria"/>
                <a:sym typeface="Cambria"/>
              </a:defRPr>
            </a:lvl2pPr>
            <a:lvl3pPr marL="1371600" lvl="2" indent="-317500">
              <a:spcBef>
                <a:spcPts val="0"/>
              </a:spcBef>
              <a:spcAft>
                <a:spcPts val="0"/>
              </a:spcAft>
              <a:buSzPts val="1400"/>
              <a:buFont typeface="Cambria"/>
              <a:buChar char="■"/>
              <a:defRPr>
                <a:latin typeface="Cambria"/>
                <a:ea typeface="Cambria"/>
                <a:cs typeface="Cambria"/>
                <a:sym typeface="Cambria"/>
              </a:defRPr>
            </a:lvl3pPr>
            <a:lvl4pPr marL="1828800" lvl="3" indent="-317500">
              <a:spcBef>
                <a:spcPts val="0"/>
              </a:spcBef>
              <a:spcAft>
                <a:spcPts val="0"/>
              </a:spcAft>
              <a:buSzPts val="1400"/>
              <a:buFont typeface="Cambria"/>
              <a:buChar char="●"/>
              <a:defRPr>
                <a:latin typeface="Cambria"/>
                <a:ea typeface="Cambria"/>
                <a:cs typeface="Cambria"/>
                <a:sym typeface="Cambria"/>
              </a:defRPr>
            </a:lvl4pPr>
            <a:lvl5pPr marL="2286000" lvl="4" indent="-317500">
              <a:spcBef>
                <a:spcPts val="0"/>
              </a:spcBef>
              <a:spcAft>
                <a:spcPts val="0"/>
              </a:spcAft>
              <a:buSzPts val="1400"/>
              <a:buFont typeface="Cambria"/>
              <a:buChar char="○"/>
              <a:defRPr>
                <a:latin typeface="Cambria"/>
                <a:ea typeface="Cambria"/>
                <a:cs typeface="Cambria"/>
                <a:sym typeface="Cambria"/>
              </a:defRPr>
            </a:lvl5pPr>
            <a:lvl6pPr marL="2743200" lvl="5" indent="-317500">
              <a:spcBef>
                <a:spcPts val="0"/>
              </a:spcBef>
              <a:spcAft>
                <a:spcPts val="0"/>
              </a:spcAft>
              <a:buSzPts val="1400"/>
              <a:buFont typeface="Cambria"/>
              <a:buChar char="■"/>
              <a:defRPr>
                <a:latin typeface="Cambria"/>
                <a:ea typeface="Cambria"/>
                <a:cs typeface="Cambria"/>
                <a:sym typeface="Cambria"/>
              </a:defRPr>
            </a:lvl6pPr>
            <a:lvl7pPr marL="3200400" lvl="6" indent="-317500">
              <a:spcBef>
                <a:spcPts val="0"/>
              </a:spcBef>
              <a:spcAft>
                <a:spcPts val="0"/>
              </a:spcAft>
              <a:buSzPts val="1400"/>
              <a:buFont typeface="Cambria"/>
              <a:buChar char="●"/>
              <a:defRPr>
                <a:latin typeface="Cambria"/>
                <a:ea typeface="Cambria"/>
                <a:cs typeface="Cambria"/>
                <a:sym typeface="Cambria"/>
              </a:defRPr>
            </a:lvl7pPr>
            <a:lvl8pPr marL="3657600" lvl="7" indent="-317500">
              <a:spcBef>
                <a:spcPts val="0"/>
              </a:spcBef>
              <a:spcAft>
                <a:spcPts val="0"/>
              </a:spcAft>
              <a:buSzPts val="1400"/>
              <a:buFont typeface="Cambria"/>
              <a:buChar char="○"/>
              <a:defRPr>
                <a:latin typeface="Cambria"/>
                <a:ea typeface="Cambria"/>
                <a:cs typeface="Cambria"/>
                <a:sym typeface="Cambria"/>
              </a:defRPr>
            </a:lvl8pPr>
            <a:lvl9pPr marL="4114800" lvl="8" indent="-317500">
              <a:spcBef>
                <a:spcPts val="0"/>
              </a:spcBef>
              <a:spcAft>
                <a:spcPts val="0"/>
              </a:spcAft>
              <a:buSzPts val="1400"/>
              <a:buFont typeface="Cambria"/>
              <a:buChar char="■"/>
              <a:defRPr>
                <a:latin typeface="Cambria"/>
                <a:ea typeface="Cambria"/>
                <a:cs typeface="Cambria"/>
                <a:sym typeface="Cambria"/>
              </a:defRPr>
            </a:lvl9pPr>
          </a:lstStyle>
          <a:p>
            <a:endParaRPr dirty="0"/>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9"/>
          <p:cNvPicPr preferRelativeResize="0"/>
          <p:nvPr/>
        </p:nvPicPr>
        <p:blipFill>
          <a:blip r:embed="rId2">
            <a:alphaModFix/>
          </a:blip>
          <a:stretch>
            <a:fillRect/>
          </a:stretch>
        </p:blipFill>
        <p:spPr>
          <a:xfrm>
            <a:off x="311689" y="4429789"/>
            <a:ext cx="548700" cy="52381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2076825" y="4389150"/>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Cambria"/>
              <a:buNone/>
              <a:defRPr b="0" i="0">
                <a:latin typeface="Calibri" panose="020F0502020204030204" pitchFamily="34" charset="0"/>
                <a:ea typeface="Calibri" panose="020F0502020204030204" pitchFamily="34" charset="0"/>
                <a:cs typeface="Calibri" panose="020F0502020204030204" pitchFamily="34" charset="0"/>
                <a:sym typeface="Cambria"/>
              </a:defRPr>
            </a:lvl1pPr>
          </a:lstStyle>
          <a:p>
            <a:endParaRPr dirty="0"/>
          </a:p>
        </p:txBody>
      </p:sp>
      <p:sp>
        <p:nvSpPr>
          <p:cNvPr id="52" name="Google Shape;5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3" name="Google Shape;53;p10"/>
          <p:cNvPicPr preferRelativeResize="0"/>
          <p:nvPr/>
        </p:nvPicPr>
        <p:blipFill>
          <a:blip r:embed="rId2">
            <a:alphaModFix/>
          </a:blip>
          <a:stretch>
            <a:fillRect/>
          </a:stretch>
        </p:blipFill>
        <p:spPr>
          <a:xfrm>
            <a:off x="311689" y="4429789"/>
            <a:ext cx="548700" cy="52381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LS Theme - Big Number">
  <p:cSld name="BIG_NUMBER">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38761D"/>
              </a:buClr>
              <a:buSzPts val="12000"/>
              <a:buFont typeface="Cambria"/>
              <a:buNone/>
              <a:defRPr sz="12000" b="0" i="0">
                <a:solidFill>
                  <a:srgbClr val="38761D"/>
                </a:solidFill>
                <a:latin typeface="Calibri" panose="020F0502020204030204" pitchFamily="34" charset="0"/>
                <a:ea typeface="Calibri" panose="020F0502020204030204" pitchFamily="34" charset="0"/>
                <a:cs typeface="Calibri" panose="020F0502020204030204" pitchFamily="34" charset="0"/>
                <a:sym typeface="Cambria"/>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56" name="Google Shape;5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Font typeface="Cambria"/>
              <a:buChar char="●"/>
              <a:defRPr b="0" i="0">
                <a:latin typeface="Calibri" panose="020F0502020204030204" pitchFamily="34" charset="0"/>
                <a:ea typeface="Calibri" panose="020F0502020204030204" pitchFamily="34" charset="0"/>
                <a:cs typeface="Calibri" panose="020F0502020204030204" pitchFamily="34" charset="0"/>
                <a:sym typeface="Cambria"/>
              </a:defRPr>
            </a:lvl1pPr>
            <a:lvl2pPr marL="914400" lvl="1" indent="-317500" algn="ctr">
              <a:spcBef>
                <a:spcPts val="0"/>
              </a:spcBef>
              <a:spcAft>
                <a:spcPts val="0"/>
              </a:spcAft>
              <a:buSzPts val="1400"/>
              <a:buFont typeface="Cambria"/>
              <a:buChar char="○"/>
              <a:defRPr>
                <a:latin typeface="Cambria"/>
                <a:ea typeface="Cambria"/>
                <a:cs typeface="Cambria"/>
                <a:sym typeface="Cambria"/>
              </a:defRPr>
            </a:lvl2pPr>
            <a:lvl3pPr marL="1371600" lvl="2" indent="-317500" algn="ctr">
              <a:spcBef>
                <a:spcPts val="0"/>
              </a:spcBef>
              <a:spcAft>
                <a:spcPts val="0"/>
              </a:spcAft>
              <a:buSzPts val="1400"/>
              <a:buFont typeface="Cambria"/>
              <a:buChar char="■"/>
              <a:defRPr>
                <a:latin typeface="Cambria"/>
                <a:ea typeface="Cambria"/>
                <a:cs typeface="Cambria"/>
                <a:sym typeface="Cambria"/>
              </a:defRPr>
            </a:lvl3pPr>
            <a:lvl4pPr marL="1828800" lvl="3" indent="-317500" algn="ctr">
              <a:spcBef>
                <a:spcPts val="0"/>
              </a:spcBef>
              <a:spcAft>
                <a:spcPts val="0"/>
              </a:spcAft>
              <a:buSzPts val="1400"/>
              <a:buFont typeface="Cambria"/>
              <a:buChar char="●"/>
              <a:defRPr>
                <a:latin typeface="Cambria"/>
                <a:ea typeface="Cambria"/>
                <a:cs typeface="Cambria"/>
                <a:sym typeface="Cambria"/>
              </a:defRPr>
            </a:lvl4pPr>
            <a:lvl5pPr marL="2286000" lvl="4" indent="-317500" algn="ctr">
              <a:spcBef>
                <a:spcPts val="0"/>
              </a:spcBef>
              <a:spcAft>
                <a:spcPts val="0"/>
              </a:spcAft>
              <a:buSzPts val="1400"/>
              <a:buFont typeface="Cambria"/>
              <a:buChar char="○"/>
              <a:defRPr>
                <a:latin typeface="Cambria"/>
                <a:ea typeface="Cambria"/>
                <a:cs typeface="Cambria"/>
                <a:sym typeface="Cambria"/>
              </a:defRPr>
            </a:lvl5pPr>
            <a:lvl6pPr marL="2743200" lvl="5" indent="-317500" algn="ctr">
              <a:spcBef>
                <a:spcPts val="0"/>
              </a:spcBef>
              <a:spcAft>
                <a:spcPts val="0"/>
              </a:spcAft>
              <a:buSzPts val="1400"/>
              <a:buFont typeface="Cambria"/>
              <a:buChar char="■"/>
              <a:defRPr>
                <a:latin typeface="Cambria"/>
                <a:ea typeface="Cambria"/>
                <a:cs typeface="Cambria"/>
                <a:sym typeface="Cambria"/>
              </a:defRPr>
            </a:lvl6pPr>
            <a:lvl7pPr marL="3200400" lvl="6" indent="-317500" algn="ctr">
              <a:spcBef>
                <a:spcPts val="0"/>
              </a:spcBef>
              <a:spcAft>
                <a:spcPts val="0"/>
              </a:spcAft>
              <a:buSzPts val="1400"/>
              <a:buFont typeface="Cambria"/>
              <a:buChar char="●"/>
              <a:defRPr>
                <a:latin typeface="Cambria"/>
                <a:ea typeface="Cambria"/>
                <a:cs typeface="Cambria"/>
                <a:sym typeface="Cambria"/>
              </a:defRPr>
            </a:lvl7pPr>
            <a:lvl8pPr marL="3657600" lvl="7" indent="-317500" algn="ctr">
              <a:spcBef>
                <a:spcPts val="0"/>
              </a:spcBef>
              <a:spcAft>
                <a:spcPts val="0"/>
              </a:spcAft>
              <a:buSzPts val="1400"/>
              <a:buFont typeface="Cambria"/>
              <a:buChar char="○"/>
              <a:defRPr>
                <a:latin typeface="Cambria"/>
                <a:ea typeface="Cambria"/>
                <a:cs typeface="Cambria"/>
                <a:sym typeface="Cambria"/>
              </a:defRPr>
            </a:lvl8pPr>
            <a:lvl9pPr marL="4114800" lvl="8" indent="-317500" algn="ctr">
              <a:spcBef>
                <a:spcPts val="0"/>
              </a:spcBef>
              <a:spcAft>
                <a:spcPts val="0"/>
              </a:spcAft>
              <a:buSzPts val="1400"/>
              <a:buFont typeface="Cambria"/>
              <a:buChar char="■"/>
              <a:defRPr>
                <a:latin typeface="Cambria"/>
                <a:ea typeface="Cambria"/>
                <a:cs typeface="Cambria"/>
                <a:sym typeface="Cambria"/>
              </a:defRPr>
            </a:lvl9pPr>
          </a:lstStyle>
          <a:p>
            <a:endParaRPr dirty="0"/>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8" name="Google Shape;58;p11"/>
          <p:cNvPicPr preferRelativeResize="0"/>
          <p:nvPr/>
        </p:nvPicPr>
        <p:blipFill>
          <a:blip r:embed="rId2">
            <a:alphaModFix/>
          </a:blip>
          <a:stretch>
            <a:fillRect/>
          </a:stretch>
        </p:blipFill>
        <p:spPr>
          <a:xfrm>
            <a:off x="8472458" y="4521715"/>
            <a:ext cx="548700" cy="52381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666666"/>
              </a:buClr>
              <a:buSzPts val="1800"/>
              <a:buFont typeface="Cambria"/>
              <a:buChar char="●"/>
              <a:defRPr sz="1800">
                <a:solidFill>
                  <a:srgbClr val="666666"/>
                </a:solidFill>
                <a:latin typeface="Cambria"/>
                <a:ea typeface="Cambria"/>
                <a:cs typeface="Cambria"/>
                <a:sym typeface="Cambria"/>
              </a:defRPr>
            </a:lvl1pPr>
            <a:lvl2pPr marL="914400" lvl="1" indent="-317500">
              <a:lnSpc>
                <a:spcPct val="115000"/>
              </a:lnSpc>
              <a:spcBef>
                <a:spcPts val="0"/>
              </a:spcBef>
              <a:spcAft>
                <a:spcPts val="0"/>
              </a:spcAft>
              <a:buClr>
                <a:srgbClr val="666666"/>
              </a:buClr>
              <a:buSzPts val="1400"/>
              <a:buFont typeface="Cambria"/>
              <a:buChar char="○"/>
              <a:defRPr>
                <a:solidFill>
                  <a:srgbClr val="666666"/>
                </a:solidFill>
                <a:latin typeface="Cambria"/>
                <a:ea typeface="Cambria"/>
                <a:cs typeface="Cambria"/>
                <a:sym typeface="Cambria"/>
              </a:defRPr>
            </a:lvl2pPr>
            <a:lvl3pPr marL="1371600" lvl="2" indent="-317500">
              <a:lnSpc>
                <a:spcPct val="115000"/>
              </a:lnSpc>
              <a:spcBef>
                <a:spcPts val="0"/>
              </a:spcBef>
              <a:spcAft>
                <a:spcPts val="0"/>
              </a:spcAft>
              <a:buClr>
                <a:srgbClr val="666666"/>
              </a:buClr>
              <a:buSzPts val="1400"/>
              <a:buFont typeface="Cambria"/>
              <a:buChar char="■"/>
              <a:defRPr>
                <a:solidFill>
                  <a:srgbClr val="666666"/>
                </a:solidFill>
                <a:latin typeface="Cambria"/>
                <a:ea typeface="Cambria"/>
                <a:cs typeface="Cambria"/>
                <a:sym typeface="Cambria"/>
              </a:defRPr>
            </a:lvl3pPr>
            <a:lvl4pPr marL="1828800" lvl="3" indent="-317500">
              <a:lnSpc>
                <a:spcPct val="115000"/>
              </a:lnSpc>
              <a:spcBef>
                <a:spcPts val="0"/>
              </a:spcBef>
              <a:spcAft>
                <a:spcPts val="0"/>
              </a:spcAft>
              <a:buClr>
                <a:srgbClr val="666666"/>
              </a:buClr>
              <a:buSzPts val="1400"/>
              <a:buFont typeface="Cambria"/>
              <a:buChar char="●"/>
              <a:defRPr>
                <a:solidFill>
                  <a:srgbClr val="666666"/>
                </a:solidFill>
                <a:latin typeface="Cambria"/>
                <a:ea typeface="Cambria"/>
                <a:cs typeface="Cambria"/>
                <a:sym typeface="Cambria"/>
              </a:defRPr>
            </a:lvl4pPr>
            <a:lvl5pPr marL="2286000" lvl="4" indent="-317500">
              <a:lnSpc>
                <a:spcPct val="115000"/>
              </a:lnSpc>
              <a:spcBef>
                <a:spcPts val="0"/>
              </a:spcBef>
              <a:spcAft>
                <a:spcPts val="0"/>
              </a:spcAft>
              <a:buClr>
                <a:srgbClr val="666666"/>
              </a:buClr>
              <a:buSzPts val="1400"/>
              <a:buFont typeface="Cambria"/>
              <a:buChar char="○"/>
              <a:defRPr>
                <a:solidFill>
                  <a:srgbClr val="666666"/>
                </a:solidFill>
                <a:latin typeface="Cambria"/>
                <a:ea typeface="Cambria"/>
                <a:cs typeface="Cambria"/>
                <a:sym typeface="Cambria"/>
              </a:defRPr>
            </a:lvl5pPr>
            <a:lvl6pPr marL="2743200" lvl="5" indent="-317500">
              <a:lnSpc>
                <a:spcPct val="115000"/>
              </a:lnSpc>
              <a:spcBef>
                <a:spcPts val="0"/>
              </a:spcBef>
              <a:spcAft>
                <a:spcPts val="0"/>
              </a:spcAft>
              <a:buClr>
                <a:srgbClr val="666666"/>
              </a:buClr>
              <a:buSzPts val="1400"/>
              <a:buFont typeface="Cambria"/>
              <a:buChar char="■"/>
              <a:defRPr>
                <a:solidFill>
                  <a:srgbClr val="666666"/>
                </a:solidFill>
                <a:latin typeface="Cambria"/>
                <a:ea typeface="Cambria"/>
                <a:cs typeface="Cambria"/>
                <a:sym typeface="Cambria"/>
              </a:defRPr>
            </a:lvl6pPr>
            <a:lvl7pPr marL="3200400" lvl="6" indent="-317500">
              <a:lnSpc>
                <a:spcPct val="115000"/>
              </a:lnSpc>
              <a:spcBef>
                <a:spcPts val="0"/>
              </a:spcBef>
              <a:spcAft>
                <a:spcPts val="0"/>
              </a:spcAft>
              <a:buClr>
                <a:srgbClr val="666666"/>
              </a:buClr>
              <a:buSzPts val="1400"/>
              <a:buFont typeface="Cambria"/>
              <a:buChar char="●"/>
              <a:defRPr>
                <a:solidFill>
                  <a:srgbClr val="666666"/>
                </a:solidFill>
                <a:latin typeface="Cambria"/>
                <a:ea typeface="Cambria"/>
                <a:cs typeface="Cambria"/>
                <a:sym typeface="Cambria"/>
              </a:defRPr>
            </a:lvl7pPr>
            <a:lvl8pPr marL="3657600" lvl="7" indent="-317500">
              <a:lnSpc>
                <a:spcPct val="115000"/>
              </a:lnSpc>
              <a:spcBef>
                <a:spcPts val="0"/>
              </a:spcBef>
              <a:spcAft>
                <a:spcPts val="0"/>
              </a:spcAft>
              <a:buClr>
                <a:srgbClr val="666666"/>
              </a:buClr>
              <a:buSzPts val="1400"/>
              <a:buFont typeface="Cambria"/>
              <a:buChar char="○"/>
              <a:defRPr>
                <a:solidFill>
                  <a:srgbClr val="666666"/>
                </a:solidFill>
                <a:latin typeface="Cambria"/>
                <a:ea typeface="Cambria"/>
                <a:cs typeface="Cambria"/>
                <a:sym typeface="Cambria"/>
              </a:defRPr>
            </a:lvl8pPr>
            <a:lvl9pPr marL="4114800" lvl="8" indent="-317500">
              <a:lnSpc>
                <a:spcPct val="115000"/>
              </a:lnSpc>
              <a:spcBef>
                <a:spcPts val="0"/>
              </a:spcBef>
              <a:spcAft>
                <a:spcPts val="0"/>
              </a:spcAft>
              <a:buClr>
                <a:srgbClr val="666666"/>
              </a:buClr>
              <a:buSzPts val="1400"/>
              <a:buFont typeface="Cambria"/>
              <a:buChar char="■"/>
              <a:defRPr>
                <a:solidFill>
                  <a:srgbClr val="666666"/>
                </a:solidFill>
                <a:latin typeface="Cambria"/>
                <a:ea typeface="Cambria"/>
                <a:cs typeface="Cambria"/>
                <a:sym typeface="Cambria"/>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b="0" i="0">
                <a:solidFill>
                  <a:schemeClr val="dk2"/>
                </a:solidFill>
                <a:latin typeface="Calibri" panose="020F0502020204030204" pitchFamily="34" charset="0"/>
                <a:ea typeface="Calibri" panose="020F0502020204030204" pitchFamily="34" charset="0"/>
                <a:cs typeface="Calibri" panose="020F0502020204030204" pitchFamily="34" charset="0"/>
                <a:sym typeface="Cambria"/>
              </a:defRPr>
            </a:lvl1pPr>
            <a:lvl2pPr lvl="1" algn="r">
              <a:buNone/>
              <a:defRPr sz="1000">
                <a:solidFill>
                  <a:schemeClr val="dk2"/>
                </a:solidFill>
                <a:latin typeface="Cambria"/>
                <a:ea typeface="Cambria"/>
                <a:cs typeface="Cambria"/>
                <a:sym typeface="Cambria"/>
              </a:defRPr>
            </a:lvl2pPr>
            <a:lvl3pPr lvl="2" algn="r">
              <a:buNone/>
              <a:defRPr sz="1000">
                <a:solidFill>
                  <a:schemeClr val="dk2"/>
                </a:solidFill>
                <a:latin typeface="Cambria"/>
                <a:ea typeface="Cambria"/>
                <a:cs typeface="Cambria"/>
                <a:sym typeface="Cambria"/>
              </a:defRPr>
            </a:lvl3pPr>
            <a:lvl4pPr lvl="3" algn="r">
              <a:buNone/>
              <a:defRPr sz="1000">
                <a:solidFill>
                  <a:schemeClr val="dk2"/>
                </a:solidFill>
                <a:latin typeface="Cambria"/>
                <a:ea typeface="Cambria"/>
                <a:cs typeface="Cambria"/>
                <a:sym typeface="Cambria"/>
              </a:defRPr>
            </a:lvl4pPr>
            <a:lvl5pPr lvl="4" algn="r">
              <a:buNone/>
              <a:defRPr sz="1000">
                <a:solidFill>
                  <a:schemeClr val="dk2"/>
                </a:solidFill>
                <a:latin typeface="Cambria"/>
                <a:ea typeface="Cambria"/>
                <a:cs typeface="Cambria"/>
                <a:sym typeface="Cambria"/>
              </a:defRPr>
            </a:lvl5pPr>
            <a:lvl6pPr lvl="5" algn="r">
              <a:buNone/>
              <a:defRPr sz="1000">
                <a:solidFill>
                  <a:schemeClr val="dk2"/>
                </a:solidFill>
                <a:latin typeface="Cambria"/>
                <a:ea typeface="Cambria"/>
                <a:cs typeface="Cambria"/>
                <a:sym typeface="Cambria"/>
              </a:defRPr>
            </a:lvl6pPr>
            <a:lvl7pPr lvl="6" algn="r">
              <a:buNone/>
              <a:defRPr sz="1000">
                <a:solidFill>
                  <a:schemeClr val="dk2"/>
                </a:solidFill>
                <a:latin typeface="Cambria"/>
                <a:ea typeface="Cambria"/>
                <a:cs typeface="Cambria"/>
                <a:sym typeface="Cambria"/>
              </a:defRPr>
            </a:lvl7pPr>
            <a:lvl8pPr lvl="7" algn="r">
              <a:buNone/>
              <a:defRPr sz="1000">
                <a:solidFill>
                  <a:schemeClr val="dk2"/>
                </a:solidFill>
                <a:latin typeface="Cambria"/>
                <a:ea typeface="Cambria"/>
                <a:cs typeface="Cambria"/>
                <a:sym typeface="Cambria"/>
              </a:defRPr>
            </a:lvl8pPr>
            <a:lvl9pPr lvl="8" algn="r">
              <a:buNone/>
              <a:defRPr sz="1000">
                <a:solidFill>
                  <a:schemeClr val="dk2"/>
                </a:solidFill>
                <a:latin typeface="Cambria"/>
                <a:ea typeface="Cambria"/>
                <a:cs typeface="Cambria"/>
                <a:sym typeface="Cambria"/>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respectability.org/aaidd-2023-series/"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s://www.respectability.org/aaidd-2023-serie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3">
            <a:extLst>
              <a:ext uri="{C183D7F6-B498-43B3-948B-1728B52AA6E4}">
                <adec:decorative xmlns:adec="http://schemas.microsoft.com/office/drawing/2017/decorative" val="1"/>
              </a:ext>
            </a:extLst>
          </p:cNvPr>
          <p:cNvSpPr/>
          <p:nvPr/>
        </p:nvSpPr>
        <p:spPr>
          <a:xfrm>
            <a:off x="420900" y="320850"/>
            <a:ext cx="8302200" cy="4501800"/>
          </a:xfrm>
          <a:prstGeom prst="rect">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7" name="Google Shape;67;p13"/>
          <p:cNvSpPr txBox="1">
            <a:spLocks noGrp="1"/>
          </p:cNvSpPr>
          <p:nvPr>
            <p:ph type="ctrTitle"/>
          </p:nvPr>
        </p:nvSpPr>
        <p:spPr>
          <a:xfrm>
            <a:off x="341675" y="523575"/>
            <a:ext cx="8381400" cy="79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200" dirty="0">
                <a:solidFill>
                  <a:schemeClr val="tx1"/>
                </a:solidFill>
                <a:latin typeface="Calibri" panose="020F0502020204030204" pitchFamily="34" charset="0"/>
                <a:cs typeface="Calibri" panose="020F0502020204030204" pitchFamily="34" charset="0"/>
                <a:sym typeface="Cambria"/>
              </a:rPr>
              <a:t>From Assessment to Participation: </a:t>
            </a:r>
            <a:endParaRPr sz="3200" dirty="0">
              <a:solidFill>
                <a:schemeClr val="tx1"/>
              </a:solidFill>
              <a:latin typeface="Calibri" panose="020F0502020204030204" pitchFamily="34" charset="0"/>
              <a:cs typeface="Calibri" panose="020F0502020204030204" pitchFamily="34" charset="0"/>
              <a:sym typeface="Cambria"/>
            </a:endParaRPr>
          </a:p>
        </p:txBody>
      </p:sp>
      <p:sp>
        <p:nvSpPr>
          <p:cNvPr id="68" name="Google Shape;68;p13"/>
          <p:cNvSpPr txBox="1">
            <a:spLocks noGrp="1"/>
          </p:cNvSpPr>
          <p:nvPr>
            <p:ph type="subTitle" idx="1"/>
          </p:nvPr>
        </p:nvSpPr>
        <p:spPr>
          <a:xfrm>
            <a:off x="1116400" y="1686438"/>
            <a:ext cx="5230800" cy="1585800"/>
          </a:xfrm>
          <a:prstGeom prst="rect">
            <a:avLst/>
          </a:prstGeom>
        </p:spPr>
        <p:txBody>
          <a:bodyPr spcFirstLastPara="1" wrap="square" lIns="91425" tIns="91425" rIns="91425" bIns="91425" anchor="t" anchorCtr="0">
            <a:noAutofit/>
          </a:bodyPr>
          <a:lstStyle/>
          <a:p>
            <a:pPr marL="0" lvl="0" indent="0" algn="r" rtl="0">
              <a:lnSpc>
                <a:spcPct val="80000"/>
              </a:lnSpc>
              <a:spcBef>
                <a:spcPts val="0"/>
              </a:spcBef>
              <a:spcAft>
                <a:spcPts val="0"/>
              </a:spcAft>
              <a:buClr>
                <a:schemeClr val="dk1"/>
              </a:buClr>
              <a:buSzPts val="523"/>
              <a:buFont typeface="Arial"/>
              <a:buNone/>
            </a:pPr>
            <a:r>
              <a:rPr lang="en" sz="3200" b="1" dirty="0">
                <a:solidFill>
                  <a:schemeClr val="tx1"/>
                </a:solidFill>
                <a:latin typeface="Calibri" panose="020F0502020204030204" pitchFamily="34" charset="0"/>
                <a:cs typeface="Calibri" panose="020F0502020204030204" pitchFamily="34" charset="0"/>
              </a:rPr>
              <a:t>Supporting Individual Preferences to Find Their Faith Community</a:t>
            </a:r>
            <a:endParaRPr sz="3200" b="1" dirty="0">
              <a:solidFill>
                <a:schemeClr val="tx1"/>
              </a:solidFill>
              <a:latin typeface="Calibri" panose="020F0502020204030204" pitchFamily="34" charset="0"/>
              <a:cs typeface="Calibri" panose="020F0502020204030204" pitchFamily="34" charset="0"/>
            </a:endParaRPr>
          </a:p>
        </p:txBody>
      </p:sp>
      <p:pic>
        <p:nvPicPr>
          <p:cNvPr id="69" name="Google Shape;69;p13" descr="Evergreen life services logo. Caption: &quot;everyone matters.&quot;"/>
          <p:cNvPicPr preferRelativeResize="0"/>
          <p:nvPr/>
        </p:nvPicPr>
        <p:blipFill>
          <a:blip r:embed="rId3">
            <a:alphaModFix/>
          </a:blip>
          <a:stretch>
            <a:fillRect/>
          </a:stretch>
        </p:blipFill>
        <p:spPr>
          <a:xfrm>
            <a:off x="152050" y="3642525"/>
            <a:ext cx="4034101" cy="1337275"/>
          </a:xfrm>
          <a:prstGeom prst="rect">
            <a:avLst/>
          </a:prstGeom>
          <a:noFill/>
          <a:ln>
            <a:noFill/>
          </a:ln>
        </p:spPr>
      </p:pic>
      <p:pic>
        <p:nvPicPr>
          <p:cNvPr id="70" name="Google Shape;70;p13" descr="Icons for different religious groups"/>
          <p:cNvPicPr preferRelativeResize="0"/>
          <p:nvPr/>
        </p:nvPicPr>
        <p:blipFill>
          <a:blip r:embed="rId4">
            <a:alphaModFix amt="64000"/>
          </a:blip>
          <a:stretch>
            <a:fillRect/>
          </a:stretch>
        </p:blipFill>
        <p:spPr>
          <a:xfrm>
            <a:off x="6347200" y="1765750"/>
            <a:ext cx="1152750" cy="1152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11700" y="48482"/>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How Supported</a:t>
            </a:r>
            <a:endParaRPr dirty="0"/>
          </a:p>
        </p:txBody>
      </p:sp>
      <p:sp>
        <p:nvSpPr>
          <p:cNvPr id="118" name="Google Shape;118;p21"/>
          <p:cNvSpPr txBox="1">
            <a:spLocks noGrp="1"/>
          </p:cNvSpPr>
          <p:nvPr>
            <p:ph type="body" idx="1"/>
          </p:nvPr>
        </p:nvSpPr>
        <p:spPr>
          <a:xfrm>
            <a:off x="0" y="804182"/>
            <a:ext cx="5325245" cy="4290836"/>
          </a:xfrm>
          <a:prstGeom prst="rect">
            <a:avLst/>
          </a:prstGeom>
        </p:spPr>
        <p:txBody>
          <a:bodyPr spcFirstLastPara="1" wrap="square" lIns="91425" tIns="91425" rIns="91425" bIns="91425" anchor="t" anchorCtr="0">
            <a:noAutofit/>
          </a:bodyPr>
          <a:lstStyle/>
          <a:p>
            <a:pPr>
              <a:lnSpc>
                <a:spcPct val="100000"/>
              </a:lnSpc>
            </a:pPr>
            <a:r>
              <a:rPr lang="en" sz="2000" dirty="0">
                <a:solidFill>
                  <a:schemeClr val="tx1"/>
                </a:solidFill>
              </a:rPr>
              <a:t>Attending place of worship of their choice</a:t>
            </a:r>
            <a:endParaRPr sz="2000" dirty="0">
              <a:solidFill>
                <a:schemeClr val="tx1"/>
              </a:solidFill>
            </a:endParaRPr>
          </a:p>
          <a:p>
            <a:pPr>
              <a:lnSpc>
                <a:spcPct val="100000"/>
              </a:lnSpc>
            </a:pPr>
            <a:r>
              <a:rPr lang="en" sz="2000" dirty="0">
                <a:solidFill>
                  <a:schemeClr val="tx1"/>
                </a:solidFill>
              </a:rPr>
              <a:t>Assisting with prayer and study in their home</a:t>
            </a:r>
            <a:endParaRPr sz="2000" dirty="0">
              <a:solidFill>
                <a:schemeClr val="tx1"/>
              </a:solidFill>
            </a:endParaRPr>
          </a:p>
          <a:p>
            <a:pPr>
              <a:lnSpc>
                <a:spcPct val="100000"/>
              </a:lnSpc>
            </a:pPr>
            <a:r>
              <a:rPr lang="en" sz="2000" dirty="0">
                <a:solidFill>
                  <a:schemeClr val="tx1"/>
                </a:solidFill>
              </a:rPr>
              <a:t>Active participation in congregation: usher, choir, potlucks, plays, prison ministry</a:t>
            </a:r>
            <a:endParaRPr sz="2000" dirty="0">
              <a:solidFill>
                <a:schemeClr val="tx1"/>
              </a:solidFill>
            </a:endParaRPr>
          </a:p>
          <a:p>
            <a:pPr>
              <a:lnSpc>
                <a:spcPct val="100000"/>
              </a:lnSpc>
            </a:pPr>
            <a:r>
              <a:rPr lang="en" sz="2000" dirty="0">
                <a:solidFill>
                  <a:schemeClr val="tx1"/>
                </a:solidFill>
              </a:rPr>
              <a:t>During Covid restrictions:</a:t>
            </a:r>
            <a:endParaRPr sz="2000" dirty="0">
              <a:solidFill>
                <a:schemeClr val="tx1"/>
              </a:solidFill>
            </a:endParaRPr>
          </a:p>
          <a:p>
            <a:pPr lvl="1">
              <a:lnSpc>
                <a:spcPct val="100000"/>
              </a:lnSpc>
            </a:pPr>
            <a:r>
              <a:rPr lang="en" sz="2000" dirty="0">
                <a:solidFill>
                  <a:schemeClr val="tx1"/>
                </a:solidFill>
                <a:latin typeface="Calibri" panose="020F0502020204030204" pitchFamily="34" charset="0"/>
                <a:cs typeface="Calibri" panose="020F0502020204030204" pitchFamily="34" charset="0"/>
              </a:rPr>
              <a:t>Watching live stream of their place of worship</a:t>
            </a:r>
            <a:endParaRPr sz="2000" dirty="0">
              <a:solidFill>
                <a:schemeClr val="tx1"/>
              </a:solidFill>
              <a:latin typeface="Calibri" panose="020F0502020204030204" pitchFamily="34" charset="0"/>
              <a:cs typeface="Calibri" panose="020F0502020204030204" pitchFamily="34" charset="0"/>
            </a:endParaRPr>
          </a:p>
          <a:p>
            <a:pPr lvl="1">
              <a:lnSpc>
                <a:spcPct val="100000"/>
              </a:lnSpc>
            </a:pPr>
            <a:r>
              <a:rPr lang="en" sz="2000" dirty="0">
                <a:solidFill>
                  <a:schemeClr val="tx1"/>
                </a:solidFill>
                <a:latin typeface="Calibri" panose="020F0502020204030204" pitchFamily="34" charset="0"/>
                <a:cs typeface="Calibri" panose="020F0502020204030204" pitchFamily="34" charset="0"/>
              </a:rPr>
              <a:t>Television broadcasts of churches</a:t>
            </a:r>
            <a:endParaRPr sz="2000" dirty="0">
              <a:solidFill>
                <a:schemeClr val="tx1"/>
              </a:solidFill>
              <a:latin typeface="Calibri" panose="020F0502020204030204" pitchFamily="34" charset="0"/>
              <a:cs typeface="Calibri" panose="020F0502020204030204" pitchFamily="34" charset="0"/>
            </a:endParaRPr>
          </a:p>
          <a:p>
            <a:pPr>
              <a:lnSpc>
                <a:spcPct val="100000"/>
              </a:lnSpc>
            </a:pPr>
            <a:r>
              <a:rPr lang="en" sz="2000" dirty="0">
                <a:solidFill>
                  <a:schemeClr val="tx1"/>
                </a:solidFill>
              </a:rPr>
              <a:t>Bibles on CD</a:t>
            </a:r>
            <a:endParaRPr sz="2000" dirty="0">
              <a:solidFill>
                <a:schemeClr val="tx1"/>
              </a:solidFill>
            </a:endParaRPr>
          </a:p>
          <a:p>
            <a:pPr>
              <a:lnSpc>
                <a:spcPct val="100000"/>
              </a:lnSpc>
            </a:pPr>
            <a:r>
              <a:rPr lang="en" sz="2000" dirty="0">
                <a:solidFill>
                  <a:schemeClr val="tx1"/>
                </a:solidFill>
              </a:rPr>
              <a:t>Gospel music</a:t>
            </a:r>
            <a:endParaRPr sz="2000" dirty="0">
              <a:solidFill>
                <a:schemeClr val="tx1"/>
              </a:solidFill>
            </a:endParaRPr>
          </a:p>
          <a:p>
            <a:pPr>
              <a:lnSpc>
                <a:spcPct val="100000"/>
              </a:lnSpc>
            </a:pPr>
            <a:r>
              <a:rPr lang="en" sz="2000" dirty="0">
                <a:solidFill>
                  <a:schemeClr val="tx1"/>
                </a:solidFill>
              </a:rPr>
              <a:t>Choice</a:t>
            </a:r>
            <a:endParaRPr sz="2000" dirty="0">
              <a:solidFill>
                <a:schemeClr val="tx1"/>
              </a:solidFill>
            </a:endParaRPr>
          </a:p>
          <a:p>
            <a:pPr>
              <a:lnSpc>
                <a:spcPct val="100000"/>
              </a:lnSpc>
            </a:pPr>
            <a:r>
              <a:rPr lang="en" sz="2000" dirty="0">
                <a:solidFill>
                  <a:schemeClr val="tx1"/>
                </a:solidFill>
              </a:rPr>
              <a:t>Rites and traditions of their faith community</a:t>
            </a:r>
            <a:endParaRPr sz="2000" dirty="0">
              <a:solidFill>
                <a:schemeClr val="tx1"/>
              </a:solidFill>
            </a:endParaRPr>
          </a:p>
        </p:txBody>
      </p:sp>
      <p:pic>
        <p:nvPicPr>
          <p:cNvPr id="121" name="Google Shape;121;p21" descr="Silhouette of a person praying"/>
          <p:cNvPicPr preferRelativeResize="0"/>
          <p:nvPr/>
        </p:nvPicPr>
        <p:blipFill>
          <a:blip r:embed="rId3">
            <a:alphaModFix/>
          </a:blip>
          <a:stretch>
            <a:fillRect/>
          </a:stretch>
        </p:blipFill>
        <p:spPr>
          <a:xfrm>
            <a:off x="6102327" y="1182952"/>
            <a:ext cx="1513916" cy="1000501"/>
          </a:xfrm>
          <a:prstGeom prst="rect">
            <a:avLst/>
          </a:prstGeom>
          <a:noFill/>
          <a:ln>
            <a:noFill/>
          </a:ln>
        </p:spPr>
      </p:pic>
      <p:pic>
        <p:nvPicPr>
          <p:cNvPr id="119" name="Google Shape;119;p21" descr="Two people singing in red and white robes"/>
          <p:cNvPicPr preferRelativeResize="0"/>
          <p:nvPr/>
        </p:nvPicPr>
        <p:blipFill>
          <a:blip r:embed="rId4">
            <a:alphaModFix/>
          </a:blip>
          <a:stretch>
            <a:fillRect/>
          </a:stretch>
        </p:blipFill>
        <p:spPr>
          <a:xfrm rot="1100296">
            <a:off x="6284159" y="2327565"/>
            <a:ext cx="2274780" cy="1508621"/>
          </a:xfrm>
          <a:prstGeom prst="rect">
            <a:avLst/>
          </a:prstGeom>
          <a:noFill/>
          <a:ln>
            <a:noFill/>
          </a:ln>
        </p:spPr>
      </p:pic>
      <p:pic>
        <p:nvPicPr>
          <p:cNvPr id="120" name="Google Shape;120;p21" descr="Two people reading books"/>
          <p:cNvPicPr preferRelativeResize="0"/>
          <p:nvPr/>
        </p:nvPicPr>
        <p:blipFill>
          <a:blip r:embed="rId5">
            <a:alphaModFix/>
          </a:blip>
          <a:stretch>
            <a:fillRect/>
          </a:stretch>
        </p:blipFill>
        <p:spPr>
          <a:xfrm rot="-527588">
            <a:off x="5205528" y="2137954"/>
            <a:ext cx="1791331" cy="11882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000" dirty="0"/>
              <a:t>Barriers</a:t>
            </a:r>
            <a:endParaRPr sz="3000" dirty="0"/>
          </a:p>
        </p:txBody>
      </p:sp>
      <p:sp>
        <p:nvSpPr>
          <p:cNvPr id="127" name="Google Shape;127;p22"/>
          <p:cNvSpPr txBox="1">
            <a:spLocks noGrp="1"/>
          </p:cNvSpPr>
          <p:nvPr>
            <p:ph type="body" idx="1"/>
          </p:nvPr>
        </p:nvSpPr>
        <p:spPr>
          <a:xfrm>
            <a:off x="311700" y="1389600"/>
            <a:ext cx="4998300" cy="3179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sz="2400" dirty="0">
                <a:solidFill>
                  <a:schemeClr val="tx1"/>
                </a:solidFill>
              </a:rPr>
              <a:t>Staffing</a:t>
            </a:r>
            <a:endParaRPr sz="2400" dirty="0">
              <a:solidFill>
                <a:schemeClr val="tx1"/>
              </a:solidFill>
            </a:endParaRPr>
          </a:p>
          <a:p>
            <a:pPr marL="457200" lvl="0" indent="-304800" algn="l" rtl="0">
              <a:spcBef>
                <a:spcPts val="0"/>
              </a:spcBef>
              <a:spcAft>
                <a:spcPts val="0"/>
              </a:spcAft>
              <a:buSzPts val="1200"/>
              <a:buChar char="●"/>
            </a:pPr>
            <a:r>
              <a:rPr lang="en" sz="2400" dirty="0">
                <a:solidFill>
                  <a:schemeClr val="tx1"/>
                </a:solidFill>
              </a:rPr>
              <a:t>Transportation</a:t>
            </a:r>
            <a:endParaRPr sz="2400" dirty="0">
              <a:solidFill>
                <a:schemeClr val="tx1"/>
              </a:solidFill>
            </a:endParaRPr>
          </a:p>
          <a:p>
            <a:pPr marL="457200" lvl="0" indent="-304800" algn="l" rtl="0">
              <a:spcBef>
                <a:spcPts val="0"/>
              </a:spcBef>
              <a:spcAft>
                <a:spcPts val="0"/>
              </a:spcAft>
              <a:buSzPts val="1200"/>
              <a:buChar char="●"/>
            </a:pPr>
            <a:r>
              <a:rPr lang="en" sz="2400" dirty="0">
                <a:solidFill>
                  <a:schemeClr val="tx1"/>
                </a:solidFill>
              </a:rPr>
              <a:t>Community perception</a:t>
            </a:r>
            <a:endParaRPr sz="2400" dirty="0">
              <a:solidFill>
                <a:schemeClr val="tx1"/>
              </a:solidFill>
            </a:endParaRPr>
          </a:p>
          <a:p>
            <a:pPr marL="457200" lvl="0" indent="-304800" algn="l" rtl="0">
              <a:spcBef>
                <a:spcPts val="0"/>
              </a:spcBef>
              <a:spcAft>
                <a:spcPts val="0"/>
              </a:spcAft>
              <a:buSzPts val="1200"/>
              <a:buChar char="●"/>
            </a:pPr>
            <a:r>
              <a:rPr lang="en" sz="2400" dirty="0">
                <a:solidFill>
                  <a:schemeClr val="tx1"/>
                </a:solidFill>
              </a:rPr>
              <a:t>Accessibility</a:t>
            </a:r>
            <a:endParaRPr sz="2400" dirty="0">
              <a:solidFill>
                <a:schemeClr val="tx1"/>
              </a:solidFill>
            </a:endParaRPr>
          </a:p>
          <a:p>
            <a:pPr marL="457200" lvl="0" indent="-304800" algn="l" rtl="0">
              <a:spcBef>
                <a:spcPts val="0"/>
              </a:spcBef>
              <a:spcAft>
                <a:spcPts val="0"/>
              </a:spcAft>
              <a:buSzPts val="1200"/>
              <a:buChar char="●"/>
            </a:pPr>
            <a:r>
              <a:rPr lang="en" sz="2400" dirty="0">
                <a:solidFill>
                  <a:schemeClr val="tx1"/>
                </a:solidFill>
              </a:rPr>
              <a:t>Communication</a:t>
            </a:r>
            <a:endParaRPr sz="2400" dirty="0">
              <a:solidFill>
                <a:schemeClr val="tx1"/>
              </a:solidFill>
            </a:endParaRPr>
          </a:p>
          <a:p>
            <a:pPr marL="457200" lvl="0" indent="0" algn="l" rtl="0">
              <a:spcBef>
                <a:spcPts val="1200"/>
              </a:spcBef>
              <a:spcAft>
                <a:spcPts val="0"/>
              </a:spcAft>
              <a:buNone/>
            </a:pPr>
            <a:endParaRPr sz="2400" dirty="0">
              <a:solidFill>
                <a:schemeClr val="tx1"/>
              </a:solidFill>
            </a:endParaRPr>
          </a:p>
          <a:p>
            <a:pPr marL="0" lvl="0" indent="0" algn="l" rtl="0">
              <a:spcBef>
                <a:spcPts val="1200"/>
              </a:spcBef>
              <a:spcAft>
                <a:spcPts val="0"/>
              </a:spcAft>
              <a:buNone/>
            </a:pPr>
            <a:endParaRPr sz="2400" dirty="0">
              <a:solidFill>
                <a:schemeClr val="tx1"/>
              </a:solidFill>
            </a:endParaRPr>
          </a:p>
          <a:p>
            <a:pPr marL="0" lvl="0" indent="0" algn="l" rtl="0">
              <a:spcBef>
                <a:spcPts val="1200"/>
              </a:spcBef>
              <a:spcAft>
                <a:spcPts val="0"/>
              </a:spcAft>
              <a:buNone/>
            </a:pPr>
            <a:endParaRPr sz="2400" dirty="0">
              <a:solidFill>
                <a:schemeClr val="tx1"/>
              </a:solidFill>
            </a:endParaRPr>
          </a:p>
          <a:p>
            <a:pPr marL="457200" lvl="0" indent="0" algn="l" rtl="0">
              <a:spcBef>
                <a:spcPts val="1200"/>
              </a:spcBef>
              <a:spcAft>
                <a:spcPts val="1200"/>
              </a:spcAft>
              <a:buNone/>
            </a:pPr>
            <a:endParaRPr sz="2400" dirty="0">
              <a:solidFill>
                <a:schemeClr val="tx1"/>
              </a:solidFill>
            </a:endParaRPr>
          </a:p>
        </p:txBody>
      </p:sp>
      <p:pic>
        <p:nvPicPr>
          <p:cNvPr id="3" name="Picture 2" descr="Illustration of two orange construction barriers">
            <a:extLst>
              <a:ext uri="{FF2B5EF4-FFF2-40B4-BE49-F238E27FC236}">
                <a16:creationId xmlns:a16="http://schemas.microsoft.com/office/drawing/2014/main" id="{4F4D25E5-9CC0-B437-BC7C-71142F3B794A}"/>
              </a:ext>
            </a:extLst>
          </p:cNvPr>
          <p:cNvPicPr>
            <a:picLocks noChangeAspect="1"/>
          </p:cNvPicPr>
          <p:nvPr/>
        </p:nvPicPr>
        <p:blipFill>
          <a:blip r:embed="rId3"/>
          <a:stretch>
            <a:fillRect/>
          </a:stretch>
        </p:blipFill>
        <p:spPr>
          <a:xfrm>
            <a:off x="5911300" y="1389600"/>
            <a:ext cx="2921000" cy="2374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1187327" y="450507"/>
            <a:ext cx="6769345"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dirty="0"/>
              <a:t>Meet Joseph, Jimmy, Rocky, and Mitchell</a:t>
            </a:r>
            <a:endParaRPr sz="3000" dirty="0"/>
          </a:p>
        </p:txBody>
      </p:sp>
      <p:sp>
        <p:nvSpPr>
          <p:cNvPr id="134" name="Google Shape;134;p23"/>
          <p:cNvSpPr txBox="1">
            <a:spLocks noGrp="1"/>
          </p:cNvSpPr>
          <p:nvPr>
            <p:ph type="body" idx="1"/>
          </p:nvPr>
        </p:nvSpPr>
        <p:spPr>
          <a:xfrm>
            <a:off x="311700" y="1389600"/>
            <a:ext cx="49983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dirty="0">
                <a:solidFill>
                  <a:schemeClr val="tx1"/>
                </a:solidFill>
              </a:rPr>
              <a:t>Members of Morning Star Baptist Church</a:t>
            </a:r>
            <a:endParaRPr sz="2200" dirty="0">
              <a:solidFill>
                <a:schemeClr val="tx1"/>
              </a:solidFill>
            </a:endParaRPr>
          </a:p>
          <a:p>
            <a:pPr marL="0" lvl="0" indent="0" algn="l" rtl="0">
              <a:spcBef>
                <a:spcPts val="1200"/>
              </a:spcBef>
              <a:spcAft>
                <a:spcPts val="0"/>
              </a:spcAft>
              <a:buNone/>
            </a:pPr>
            <a:r>
              <a:rPr lang="en" sz="2200" dirty="0">
                <a:solidFill>
                  <a:schemeClr val="tx1"/>
                </a:solidFill>
              </a:rPr>
              <a:t>Serve as Ushers</a:t>
            </a:r>
            <a:endParaRPr sz="2200" dirty="0">
              <a:solidFill>
                <a:schemeClr val="tx1"/>
              </a:solidFill>
            </a:endParaRPr>
          </a:p>
          <a:p>
            <a:pPr marL="0" lvl="0" indent="0" algn="l" rtl="0">
              <a:spcBef>
                <a:spcPts val="1200"/>
              </a:spcBef>
              <a:spcAft>
                <a:spcPts val="0"/>
              </a:spcAft>
              <a:buNone/>
            </a:pPr>
            <a:r>
              <a:rPr lang="en" sz="2200" dirty="0">
                <a:solidFill>
                  <a:schemeClr val="tx1"/>
                </a:solidFill>
              </a:rPr>
              <a:t>Participate in Bible Study</a:t>
            </a:r>
            <a:endParaRPr sz="2200" dirty="0">
              <a:solidFill>
                <a:schemeClr val="tx1"/>
              </a:solidFill>
            </a:endParaRPr>
          </a:p>
          <a:p>
            <a:pPr marL="0" lvl="0" indent="0" algn="l" rtl="0">
              <a:spcBef>
                <a:spcPts val="1200"/>
              </a:spcBef>
              <a:spcAft>
                <a:spcPts val="1200"/>
              </a:spcAft>
              <a:buNone/>
            </a:pPr>
            <a:r>
              <a:rPr lang="en" sz="2200" dirty="0">
                <a:solidFill>
                  <a:schemeClr val="tx1"/>
                </a:solidFill>
              </a:rPr>
              <a:t>Enjoy Church Fellowships</a:t>
            </a:r>
            <a:endParaRPr sz="2200" dirty="0">
              <a:solidFill>
                <a:schemeClr val="tx1"/>
              </a:solidFill>
            </a:endParaRPr>
          </a:p>
        </p:txBody>
      </p:sp>
      <p:pic>
        <p:nvPicPr>
          <p:cNvPr id="135" name="Google Shape;135;p23" descr="Joseph, Jimmy, Rocky, and Mitchell wearing white dress shirts and black ties"/>
          <p:cNvPicPr preferRelativeResize="0"/>
          <p:nvPr/>
        </p:nvPicPr>
        <p:blipFill>
          <a:blip r:embed="rId3">
            <a:alphaModFix/>
          </a:blip>
          <a:stretch>
            <a:fillRect/>
          </a:stretch>
        </p:blipFill>
        <p:spPr>
          <a:xfrm>
            <a:off x="5686775" y="1498200"/>
            <a:ext cx="2574004" cy="3217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999300" y="92313"/>
            <a:ext cx="71454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000" dirty="0"/>
              <a:t>Meet David</a:t>
            </a:r>
            <a:endParaRPr sz="3000" dirty="0"/>
          </a:p>
        </p:txBody>
      </p:sp>
      <p:sp>
        <p:nvSpPr>
          <p:cNvPr id="141" name="Google Shape;141;p24"/>
          <p:cNvSpPr txBox="1">
            <a:spLocks noGrp="1"/>
          </p:cNvSpPr>
          <p:nvPr>
            <p:ph type="body" idx="1"/>
          </p:nvPr>
        </p:nvSpPr>
        <p:spPr>
          <a:xfrm>
            <a:off x="266248" y="1120351"/>
            <a:ext cx="668819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tx1"/>
                </a:solidFill>
              </a:rPr>
              <a:t>Member of the Boulevard Church of Christ</a:t>
            </a:r>
            <a:endParaRPr sz="2200" dirty="0">
              <a:solidFill>
                <a:schemeClr val="tx1"/>
              </a:solidFill>
            </a:endParaRPr>
          </a:p>
          <a:p>
            <a:pPr marL="0" lvl="0" indent="0" algn="l" rtl="0">
              <a:spcBef>
                <a:spcPts val="1200"/>
              </a:spcBef>
              <a:spcAft>
                <a:spcPts val="0"/>
              </a:spcAft>
              <a:buNone/>
            </a:pPr>
            <a:r>
              <a:rPr lang="en" sz="2200" dirty="0">
                <a:solidFill>
                  <a:schemeClr val="tx1"/>
                </a:solidFill>
              </a:rPr>
              <a:t>A Baptized Believer</a:t>
            </a:r>
            <a:endParaRPr sz="2200" dirty="0">
              <a:solidFill>
                <a:schemeClr val="tx1"/>
              </a:solidFill>
            </a:endParaRPr>
          </a:p>
          <a:p>
            <a:pPr marL="0" lvl="0" indent="0" algn="l" rtl="0">
              <a:spcBef>
                <a:spcPts val="1200"/>
              </a:spcBef>
              <a:spcAft>
                <a:spcPts val="0"/>
              </a:spcAft>
              <a:buNone/>
            </a:pPr>
            <a:r>
              <a:rPr lang="en" sz="2200" dirty="0">
                <a:solidFill>
                  <a:schemeClr val="tx1"/>
                </a:solidFill>
              </a:rPr>
              <a:t>Attends Church</a:t>
            </a:r>
            <a:endParaRPr sz="2200" dirty="0">
              <a:solidFill>
                <a:schemeClr val="tx1"/>
              </a:solidFill>
            </a:endParaRPr>
          </a:p>
          <a:p>
            <a:pPr marL="0" lvl="0" indent="0" algn="l" rtl="0">
              <a:spcBef>
                <a:spcPts val="1200"/>
              </a:spcBef>
              <a:spcAft>
                <a:spcPts val="0"/>
              </a:spcAft>
              <a:buNone/>
            </a:pPr>
            <a:r>
              <a:rPr lang="en" sz="2200" dirty="0">
                <a:solidFill>
                  <a:schemeClr val="tx1"/>
                </a:solidFill>
              </a:rPr>
              <a:t>Participates in Bible Study</a:t>
            </a:r>
            <a:endParaRPr sz="2200" dirty="0">
              <a:solidFill>
                <a:schemeClr val="tx1"/>
              </a:solidFill>
            </a:endParaRPr>
          </a:p>
          <a:p>
            <a:pPr marL="0" lvl="0" indent="0" algn="l" rtl="0">
              <a:spcBef>
                <a:spcPts val="1200"/>
              </a:spcBef>
              <a:spcAft>
                <a:spcPts val="0"/>
              </a:spcAft>
              <a:buNone/>
            </a:pPr>
            <a:r>
              <a:rPr lang="en" sz="2200" dirty="0">
                <a:solidFill>
                  <a:schemeClr val="tx1"/>
                </a:solidFill>
              </a:rPr>
              <a:t>Waits on the Lord’s Table</a:t>
            </a:r>
            <a:endParaRPr sz="2200" dirty="0">
              <a:solidFill>
                <a:schemeClr val="tx1"/>
              </a:solidFill>
            </a:endParaRPr>
          </a:p>
          <a:p>
            <a:pPr marL="0" lvl="0" indent="0" algn="l" rtl="0">
              <a:spcBef>
                <a:spcPts val="1200"/>
              </a:spcBef>
              <a:spcAft>
                <a:spcPts val="0"/>
              </a:spcAft>
              <a:buNone/>
            </a:pPr>
            <a:r>
              <a:rPr lang="en" sz="2200" dirty="0">
                <a:solidFill>
                  <a:schemeClr val="tx1"/>
                </a:solidFill>
              </a:rPr>
              <a:t>Leads Closing Prayer</a:t>
            </a:r>
            <a:endParaRPr sz="2200" dirty="0">
              <a:solidFill>
                <a:schemeClr val="tx1"/>
              </a:solidFill>
            </a:endParaRPr>
          </a:p>
          <a:p>
            <a:pPr marL="0" lvl="0" indent="0" algn="l" rtl="0">
              <a:spcBef>
                <a:spcPts val="1200"/>
              </a:spcBef>
              <a:spcAft>
                <a:spcPts val="1200"/>
              </a:spcAft>
              <a:buNone/>
            </a:pPr>
            <a:r>
              <a:rPr lang="en" sz="2200" dirty="0">
                <a:solidFill>
                  <a:schemeClr val="tx1"/>
                </a:solidFill>
              </a:rPr>
              <a:t>Enjoys Church Fellowships and Men’s Prayer Breakfasts</a:t>
            </a:r>
            <a:endParaRPr sz="2200" dirty="0">
              <a:solidFill>
                <a:schemeClr val="tx1"/>
              </a:solidFill>
            </a:endParaRPr>
          </a:p>
        </p:txBody>
      </p:sp>
      <p:pic>
        <p:nvPicPr>
          <p:cNvPr id="142" name="Google Shape;142;p24" descr="David headshot"/>
          <p:cNvPicPr preferRelativeResize="0"/>
          <p:nvPr/>
        </p:nvPicPr>
        <p:blipFill>
          <a:blip r:embed="rId3">
            <a:alphaModFix/>
          </a:blip>
          <a:stretch>
            <a:fillRect/>
          </a:stretch>
        </p:blipFill>
        <p:spPr>
          <a:xfrm>
            <a:off x="5901750" y="2194375"/>
            <a:ext cx="2105376" cy="2105376"/>
          </a:xfrm>
          <a:prstGeom prst="rect">
            <a:avLst/>
          </a:prstGeom>
          <a:noFill/>
          <a:ln>
            <a:noFill/>
          </a:ln>
        </p:spPr>
      </p:pic>
      <p:pic>
        <p:nvPicPr>
          <p:cNvPr id="143" name="Google Shape;143;p24" descr="Enterprise Boulevard Church of Christ logo"/>
          <p:cNvPicPr preferRelativeResize="0"/>
          <p:nvPr/>
        </p:nvPicPr>
        <p:blipFill>
          <a:blip r:embed="rId4">
            <a:alphaModFix/>
          </a:blip>
          <a:stretch>
            <a:fillRect/>
          </a:stretch>
        </p:blipFill>
        <p:spPr>
          <a:xfrm>
            <a:off x="6134627" y="650650"/>
            <a:ext cx="1639624" cy="1386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1086900" y="123169"/>
            <a:ext cx="69702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000" dirty="0"/>
              <a:t>Meet Tammy</a:t>
            </a:r>
            <a:endParaRPr sz="3000" dirty="0"/>
          </a:p>
        </p:txBody>
      </p:sp>
      <p:sp>
        <p:nvSpPr>
          <p:cNvPr id="149" name="Google Shape;149;p25"/>
          <p:cNvSpPr txBox="1">
            <a:spLocks noGrp="1"/>
          </p:cNvSpPr>
          <p:nvPr>
            <p:ph type="body" idx="1"/>
          </p:nvPr>
        </p:nvSpPr>
        <p:spPr>
          <a:xfrm>
            <a:off x="370373" y="982050"/>
            <a:ext cx="6278286"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tx1"/>
                </a:solidFill>
              </a:rPr>
              <a:t>Member of the Sanctuary of Praise Fellowship</a:t>
            </a:r>
            <a:endParaRPr sz="2200" dirty="0">
              <a:solidFill>
                <a:schemeClr val="tx1"/>
              </a:solidFill>
            </a:endParaRPr>
          </a:p>
          <a:p>
            <a:pPr marL="0" lvl="0" indent="0" algn="l" rtl="0">
              <a:spcBef>
                <a:spcPts val="1200"/>
              </a:spcBef>
              <a:spcAft>
                <a:spcPts val="0"/>
              </a:spcAft>
              <a:buNone/>
            </a:pPr>
            <a:r>
              <a:rPr lang="en" sz="2200" dirty="0">
                <a:solidFill>
                  <a:schemeClr val="tx1"/>
                </a:solidFill>
              </a:rPr>
              <a:t>Signed at Worship Service for members who are deaf</a:t>
            </a:r>
            <a:endParaRPr sz="2200" dirty="0">
              <a:solidFill>
                <a:schemeClr val="tx1"/>
              </a:solidFill>
            </a:endParaRPr>
          </a:p>
          <a:p>
            <a:pPr marL="0" lvl="0" indent="0" algn="l" rtl="0">
              <a:spcBef>
                <a:spcPts val="1200"/>
              </a:spcBef>
              <a:spcAft>
                <a:spcPts val="0"/>
              </a:spcAft>
              <a:buNone/>
            </a:pPr>
            <a:r>
              <a:rPr lang="en" sz="2200" dirty="0">
                <a:solidFill>
                  <a:schemeClr val="tx1"/>
                </a:solidFill>
              </a:rPr>
              <a:t>Baptized Believer</a:t>
            </a:r>
            <a:endParaRPr sz="2200" dirty="0">
              <a:solidFill>
                <a:schemeClr val="tx1"/>
              </a:solidFill>
            </a:endParaRPr>
          </a:p>
          <a:p>
            <a:pPr marL="0" lvl="0" indent="0" algn="l" rtl="0">
              <a:spcBef>
                <a:spcPts val="1200"/>
              </a:spcBef>
              <a:spcAft>
                <a:spcPts val="0"/>
              </a:spcAft>
              <a:buNone/>
            </a:pPr>
            <a:r>
              <a:rPr lang="en" sz="2200" dirty="0">
                <a:solidFill>
                  <a:schemeClr val="tx1"/>
                </a:solidFill>
              </a:rPr>
              <a:t>Member of Women’s Ministry</a:t>
            </a:r>
            <a:endParaRPr sz="2200" dirty="0">
              <a:solidFill>
                <a:schemeClr val="tx1"/>
              </a:solidFill>
            </a:endParaRPr>
          </a:p>
          <a:p>
            <a:pPr marL="0" lvl="0" indent="0" algn="l" rtl="0">
              <a:spcBef>
                <a:spcPts val="1200"/>
              </a:spcBef>
              <a:spcAft>
                <a:spcPts val="0"/>
              </a:spcAft>
              <a:buNone/>
            </a:pPr>
            <a:r>
              <a:rPr lang="en" sz="2200" dirty="0">
                <a:solidFill>
                  <a:schemeClr val="tx1"/>
                </a:solidFill>
              </a:rPr>
              <a:t>Deceased - Cremated</a:t>
            </a:r>
            <a:endParaRPr sz="2200" dirty="0">
              <a:solidFill>
                <a:schemeClr val="tx1"/>
              </a:solidFill>
            </a:endParaRPr>
          </a:p>
          <a:p>
            <a:pPr marL="0" lvl="0" indent="0" algn="l" rtl="0">
              <a:spcBef>
                <a:spcPts val="1200"/>
              </a:spcBef>
              <a:spcAft>
                <a:spcPts val="1200"/>
              </a:spcAft>
              <a:buNone/>
            </a:pPr>
            <a:r>
              <a:rPr lang="en" sz="2200" dirty="0">
                <a:solidFill>
                  <a:schemeClr val="tx1"/>
                </a:solidFill>
              </a:rPr>
              <a:t>Ashes sprinkled around yellow rose bush at Sanctuary of Praise  </a:t>
            </a:r>
            <a:endParaRPr sz="2200" dirty="0">
              <a:solidFill>
                <a:schemeClr val="tx1"/>
              </a:solidFill>
            </a:endParaRPr>
          </a:p>
        </p:txBody>
      </p:sp>
      <p:pic>
        <p:nvPicPr>
          <p:cNvPr id="150" name="Google Shape;150;p25" descr="Photo of Tammy with another woman in front of a sign that says Sanctuary Of Praise"/>
          <p:cNvPicPr preferRelativeResize="0"/>
          <p:nvPr/>
        </p:nvPicPr>
        <p:blipFill>
          <a:blip r:embed="rId3">
            <a:alphaModFix/>
          </a:blip>
          <a:stretch>
            <a:fillRect/>
          </a:stretch>
        </p:blipFill>
        <p:spPr>
          <a:xfrm>
            <a:off x="6690062" y="582374"/>
            <a:ext cx="2003976" cy="1989376"/>
          </a:xfrm>
          <a:prstGeom prst="rect">
            <a:avLst/>
          </a:prstGeom>
          <a:noFill/>
          <a:ln>
            <a:noFill/>
          </a:ln>
        </p:spPr>
      </p:pic>
      <p:pic>
        <p:nvPicPr>
          <p:cNvPr id="151" name="Google Shape;151;p25" descr="Tammy smiling with another woman"/>
          <p:cNvPicPr preferRelativeResize="0"/>
          <p:nvPr/>
        </p:nvPicPr>
        <p:blipFill>
          <a:blip r:embed="rId4">
            <a:alphaModFix/>
          </a:blip>
          <a:stretch>
            <a:fillRect/>
          </a:stretch>
        </p:blipFill>
        <p:spPr>
          <a:xfrm flipH="1">
            <a:off x="5842324" y="2992562"/>
            <a:ext cx="1849726" cy="18343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999300" y="196650"/>
            <a:ext cx="71454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000" dirty="0"/>
              <a:t>Meet Vertis</a:t>
            </a:r>
            <a:endParaRPr sz="3000" dirty="0"/>
          </a:p>
        </p:txBody>
      </p:sp>
      <p:sp>
        <p:nvSpPr>
          <p:cNvPr id="157" name="Google Shape;157;p26"/>
          <p:cNvSpPr txBox="1">
            <a:spLocks noGrp="1"/>
          </p:cNvSpPr>
          <p:nvPr>
            <p:ph type="body" idx="1"/>
          </p:nvPr>
        </p:nvSpPr>
        <p:spPr>
          <a:xfrm>
            <a:off x="311700" y="1389600"/>
            <a:ext cx="4998300" cy="3179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2200" dirty="0">
                <a:solidFill>
                  <a:schemeClr val="tx1"/>
                </a:solidFill>
              </a:rPr>
              <a:t>Attends Greatest Community Temple </a:t>
            </a:r>
            <a:endParaRPr sz="2200" dirty="0">
              <a:solidFill>
                <a:schemeClr val="tx1"/>
              </a:solidFill>
            </a:endParaRPr>
          </a:p>
          <a:p>
            <a:pPr marL="0" lvl="0" indent="0" algn="l" rtl="0">
              <a:spcBef>
                <a:spcPts val="1200"/>
              </a:spcBef>
              <a:spcAft>
                <a:spcPts val="0"/>
              </a:spcAft>
              <a:buNone/>
            </a:pPr>
            <a:r>
              <a:rPr lang="en" sz="2200" dirty="0">
                <a:solidFill>
                  <a:schemeClr val="tx1"/>
                </a:solidFill>
              </a:rPr>
              <a:t>Participates in Bible Study</a:t>
            </a:r>
            <a:endParaRPr sz="2200" dirty="0">
              <a:solidFill>
                <a:schemeClr val="tx1"/>
              </a:solidFill>
            </a:endParaRPr>
          </a:p>
          <a:p>
            <a:pPr marL="0" lvl="0" indent="0" algn="l" rtl="0">
              <a:spcBef>
                <a:spcPts val="1200"/>
              </a:spcBef>
              <a:spcAft>
                <a:spcPts val="0"/>
              </a:spcAft>
              <a:buNone/>
            </a:pPr>
            <a:r>
              <a:rPr lang="en" sz="2200" dirty="0">
                <a:solidFill>
                  <a:schemeClr val="tx1"/>
                </a:solidFill>
              </a:rPr>
              <a:t>Sings in the choir </a:t>
            </a:r>
            <a:endParaRPr sz="2200" dirty="0">
              <a:solidFill>
                <a:schemeClr val="tx1"/>
              </a:solidFill>
            </a:endParaRPr>
          </a:p>
          <a:p>
            <a:pPr marL="0" lvl="0" indent="0" algn="l" rtl="0">
              <a:spcBef>
                <a:spcPts val="1200"/>
              </a:spcBef>
              <a:spcAft>
                <a:spcPts val="1200"/>
              </a:spcAft>
              <a:buNone/>
            </a:pPr>
            <a:r>
              <a:rPr lang="en" sz="2200" dirty="0">
                <a:solidFill>
                  <a:schemeClr val="tx1"/>
                </a:solidFill>
              </a:rPr>
              <a:t>Enjoys Church Fellowships </a:t>
            </a:r>
            <a:endParaRPr sz="2200" dirty="0">
              <a:solidFill>
                <a:schemeClr val="tx1"/>
              </a:solidFill>
            </a:endParaRPr>
          </a:p>
        </p:txBody>
      </p:sp>
      <p:pic>
        <p:nvPicPr>
          <p:cNvPr id="158" name="Google Shape;158;p26" descr="Vertis wearing a blue suit"/>
          <p:cNvPicPr preferRelativeResize="0"/>
          <p:nvPr/>
        </p:nvPicPr>
        <p:blipFill>
          <a:blip r:embed="rId3">
            <a:alphaModFix/>
          </a:blip>
          <a:stretch>
            <a:fillRect/>
          </a:stretch>
        </p:blipFill>
        <p:spPr>
          <a:xfrm>
            <a:off x="5937825" y="1517600"/>
            <a:ext cx="1700214" cy="22669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1060500" y="196650"/>
            <a:ext cx="70230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000" dirty="0"/>
              <a:t>Meet Amos</a:t>
            </a:r>
            <a:endParaRPr sz="3000" dirty="0"/>
          </a:p>
        </p:txBody>
      </p:sp>
      <p:sp>
        <p:nvSpPr>
          <p:cNvPr id="164" name="Google Shape;164;p27"/>
          <p:cNvSpPr txBox="1">
            <a:spLocks noGrp="1"/>
          </p:cNvSpPr>
          <p:nvPr>
            <p:ph type="body" idx="1"/>
          </p:nvPr>
        </p:nvSpPr>
        <p:spPr>
          <a:xfrm>
            <a:off x="311700" y="1389600"/>
            <a:ext cx="49983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dirty="0">
                <a:solidFill>
                  <a:schemeClr val="tx1"/>
                </a:solidFill>
              </a:rPr>
              <a:t>Loves attending Church</a:t>
            </a:r>
            <a:endParaRPr sz="2200" dirty="0">
              <a:solidFill>
                <a:schemeClr val="tx1"/>
              </a:solidFill>
            </a:endParaRPr>
          </a:p>
          <a:p>
            <a:pPr marL="0" lvl="0" indent="0" algn="l" rtl="0">
              <a:spcBef>
                <a:spcPts val="1200"/>
              </a:spcBef>
              <a:spcAft>
                <a:spcPts val="0"/>
              </a:spcAft>
              <a:buNone/>
            </a:pPr>
            <a:r>
              <a:rPr lang="en" sz="2200" dirty="0">
                <a:solidFill>
                  <a:schemeClr val="tx1"/>
                </a:solidFill>
              </a:rPr>
              <a:t>Participates in Bible Study</a:t>
            </a:r>
            <a:endParaRPr sz="2200" dirty="0">
              <a:solidFill>
                <a:schemeClr val="tx1"/>
              </a:solidFill>
            </a:endParaRPr>
          </a:p>
          <a:p>
            <a:pPr marL="0" lvl="0" indent="0" algn="l" rtl="0">
              <a:spcBef>
                <a:spcPts val="1200"/>
              </a:spcBef>
              <a:spcAft>
                <a:spcPts val="0"/>
              </a:spcAft>
              <a:buNone/>
            </a:pPr>
            <a:r>
              <a:rPr lang="en" sz="2200" dirty="0">
                <a:solidFill>
                  <a:schemeClr val="tx1"/>
                </a:solidFill>
              </a:rPr>
              <a:t>Loves singing solos at Church</a:t>
            </a:r>
            <a:endParaRPr sz="2200" dirty="0">
              <a:solidFill>
                <a:schemeClr val="tx1"/>
              </a:solidFill>
            </a:endParaRPr>
          </a:p>
          <a:p>
            <a:pPr marL="0" lvl="0" indent="0" algn="l" rtl="0">
              <a:spcBef>
                <a:spcPts val="1200"/>
              </a:spcBef>
              <a:spcAft>
                <a:spcPts val="1200"/>
              </a:spcAft>
              <a:buNone/>
            </a:pPr>
            <a:r>
              <a:rPr lang="en" sz="2200" dirty="0">
                <a:solidFill>
                  <a:schemeClr val="tx1"/>
                </a:solidFill>
              </a:rPr>
              <a:t>Loves participating in the music ministry of the Church </a:t>
            </a:r>
            <a:endParaRPr sz="2200" dirty="0">
              <a:solidFill>
                <a:schemeClr val="tx1"/>
              </a:solidFill>
            </a:endParaRPr>
          </a:p>
        </p:txBody>
      </p:sp>
      <p:pic>
        <p:nvPicPr>
          <p:cNvPr id="165" name="Google Shape;165;p27" descr="Amos singing a solo in church"/>
          <p:cNvPicPr preferRelativeResize="0"/>
          <p:nvPr/>
        </p:nvPicPr>
        <p:blipFill>
          <a:blip r:embed="rId3">
            <a:alphaModFix/>
          </a:blip>
          <a:stretch>
            <a:fillRect/>
          </a:stretch>
        </p:blipFill>
        <p:spPr>
          <a:xfrm>
            <a:off x="5462400" y="1389600"/>
            <a:ext cx="2839356" cy="3179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555600"/>
            <a:ext cx="36744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t>If we do nothing</a:t>
            </a:r>
            <a:endParaRPr sz="3000" dirty="0"/>
          </a:p>
        </p:txBody>
      </p:sp>
      <p:sp>
        <p:nvSpPr>
          <p:cNvPr id="171" name="Google Shape;171;p28"/>
          <p:cNvSpPr txBox="1">
            <a:spLocks noGrp="1"/>
          </p:cNvSpPr>
          <p:nvPr>
            <p:ph type="body" idx="1"/>
          </p:nvPr>
        </p:nvSpPr>
        <p:spPr>
          <a:xfrm>
            <a:off x="252371" y="943288"/>
            <a:ext cx="3517265" cy="15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Individuals possess spirituality in spite of our process.</a:t>
            </a:r>
            <a:endParaRPr sz="2000" dirty="0">
              <a:solidFill>
                <a:schemeClr val="tx1"/>
              </a:solidFill>
            </a:endParaRPr>
          </a:p>
          <a:p>
            <a:pPr marL="0" lvl="0" indent="0" algn="l" rtl="0">
              <a:spcBef>
                <a:spcPts val="1200"/>
              </a:spcBef>
              <a:spcAft>
                <a:spcPts val="0"/>
              </a:spcAft>
              <a:buNone/>
            </a:pPr>
            <a:r>
              <a:rPr lang="en" sz="2000" dirty="0">
                <a:solidFill>
                  <a:schemeClr val="tx1"/>
                </a:solidFill>
              </a:rPr>
              <a:t>Those that cannot voice their choice, inherently participate in their choice.</a:t>
            </a:r>
            <a:endParaRPr sz="2000" dirty="0">
              <a:solidFill>
                <a:schemeClr val="tx1"/>
              </a:solidFill>
            </a:endParaRPr>
          </a:p>
          <a:p>
            <a:pPr marL="0" lvl="0" indent="0" algn="l" rtl="0">
              <a:spcBef>
                <a:spcPts val="1200"/>
              </a:spcBef>
              <a:spcAft>
                <a:spcPts val="1200"/>
              </a:spcAft>
              <a:buNone/>
            </a:pPr>
            <a:endParaRPr sz="2000" dirty="0">
              <a:solidFill>
                <a:schemeClr val="tx1"/>
              </a:solidFill>
            </a:endParaRPr>
          </a:p>
        </p:txBody>
      </p:sp>
      <p:pic>
        <p:nvPicPr>
          <p:cNvPr id="172" name="Google Shape;172;p28" descr="A woman and a man wearing masks passing a comfort bag"/>
          <p:cNvPicPr preferRelativeResize="0"/>
          <p:nvPr/>
        </p:nvPicPr>
        <p:blipFill>
          <a:blip r:embed="rId3">
            <a:alphaModFix/>
          </a:blip>
          <a:stretch>
            <a:fillRect/>
          </a:stretch>
        </p:blipFill>
        <p:spPr>
          <a:xfrm>
            <a:off x="5532375" y="285690"/>
            <a:ext cx="2936876" cy="2982621"/>
          </a:xfrm>
          <a:prstGeom prst="rect">
            <a:avLst/>
          </a:prstGeom>
          <a:noFill/>
          <a:ln>
            <a:noFill/>
          </a:ln>
        </p:spPr>
      </p:pic>
      <p:pic>
        <p:nvPicPr>
          <p:cNvPr id="173" name="Google Shape;173;p28" descr="A woman and a man wearing masks passing a comfort bag"/>
          <p:cNvPicPr preferRelativeResize="0"/>
          <p:nvPr/>
        </p:nvPicPr>
        <p:blipFill>
          <a:blip r:embed="rId4">
            <a:alphaModFix/>
          </a:blip>
          <a:stretch>
            <a:fillRect/>
          </a:stretch>
        </p:blipFill>
        <p:spPr>
          <a:xfrm>
            <a:off x="3769636" y="1177625"/>
            <a:ext cx="2105025" cy="3248025"/>
          </a:xfrm>
          <a:prstGeom prst="rect">
            <a:avLst/>
          </a:prstGeom>
          <a:noFill/>
          <a:ln>
            <a:noFill/>
          </a:ln>
        </p:spPr>
      </p:pic>
      <p:pic>
        <p:nvPicPr>
          <p:cNvPr id="174" name="Google Shape;174;p28" descr="A woman taking a comfort bag"/>
          <p:cNvPicPr preferRelativeResize="0"/>
          <p:nvPr/>
        </p:nvPicPr>
        <p:blipFill>
          <a:blip r:embed="rId5">
            <a:alphaModFix/>
          </a:blip>
          <a:stretch>
            <a:fillRect/>
          </a:stretch>
        </p:blipFill>
        <p:spPr>
          <a:xfrm>
            <a:off x="1665100" y="2655213"/>
            <a:ext cx="2535396" cy="2515650"/>
          </a:xfrm>
          <a:prstGeom prst="rect">
            <a:avLst/>
          </a:prstGeom>
          <a:noFill/>
          <a:ln>
            <a:noFill/>
          </a:ln>
        </p:spPr>
      </p:pic>
      <p:sp>
        <p:nvSpPr>
          <p:cNvPr id="175" name="Google Shape;175;p28"/>
          <p:cNvSpPr txBox="1"/>
          <p:nvPr/>
        </p:nvSpPr>
        <p:spPr>
          <a:xfrm>
            <a:off x="5991250" y="3888200"/>
            <a:ext cx="3073200"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solidFill>
                  <a:schemeClr val="tx1"/>
                </a:solidFill>
                <a:latin typeface="Calibri" panose="020F0502020204030204" pitchFamily="34" charset="0"/>
                <a:ea typeface="Cambria"/>
                <a:cs typeface="Calibri" panose="020F0502020204030204" pitchFamily="34" charset="0"/>
                <a:sym typeface="Cambria"/>
              </a:rPr>
              <a:t>Put together comfort bags to give to the local homeless population.</a:t>
            </a:r>
            <a:endParaRPr sz="2000" dirty="0">
              <a:solidFill>
                <a:schemeClr val="tx1"/>
              </a:solidFill>
              <a:latin typeface="Calibri" panose="020F0502020204030204" pitchFamily="34" charset="0"/>
              <a:ea typeface="Cambria"/>
              <a:cs typeface="Calibri" panose="020F0502020204030204" pitchFamily="34" charset="0"/>
              <a:sym typeface="Cambr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5298375" y="423850"/>
            <a:ext cx="3024300" cy="713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000" dirty="0"/>
              <a:t>Meet Roberto</a:t>
            </a:r>
            <a:endParaRPr sz="3000" dirty="0"/>
          </a:p>
        </p:txBody>
      </p:sp>
      <p:pic>
        <p:nvPicPr>
          <p:cNvPr id="182" name="Google Shape;182;p29" descr="Photo of Roberto in a church"/>
          <p:cNvPicPr preferRelativeResize="0"/>
          <p:nvPr/>
        </p:nvPicPr>
        <p:blipFill>
          <a:blip r:embed="rId3">
            <a:alphaModFix/>
          </a:blip>
          <a:stretch>
            <a:fillRect/>
          </a:stretch>
        </p:blipFill>
        <p:spPr>
          <a:xfrm>
            <a:off x="323575" y="1035225"/>
            <a:ext cx="3560875" cy="3225075"/>
          </a:xfrm>
          <a:prstGeom prst="rect">
            <a:avLst/>
          </a:prstGeom>
          <a:noFill/>
          <a:ln>
            <a:noFill/>
          </a:ln>
        </p:spPr>
      </p:pic>
      <p:sp>
        <p:nvSpPr>
          <p:cNvPr id="181" name="Google Shape;181;p29"/>
          <p:cNvSpPr txBox="1">
            <a:spLocks noGrp="1"/>
          </p:cNvSpPr>
          <p:nvPr>
            <p:ph type="body" idx="1"/>
          </p:nvPr>
        </p:nvSpPr>
        <p:spPr>
          <a:xfrm>
            <a:off x="4339025" y="1137250"/>
            <a:ext cx="4481400" cy="284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tx1"/>
                </a:solidFill>
              </a:rPr>
              <a:t>Limited ability to speak used gestures and vocalizations.</a:t>
            </a:r>
            <a:endParaRPr sz="2200" dirty="0">
              <a:solidFill>
                <a:schemeClr val="tx1"/>
              </a:solidFill>
            </a:endParaRPr>
          </a:p>
          <a:p>
            <a:pPr marL="0" lvl="0" indent="0" algn="l" rtl="0">
              <a:spcBef>
                <a:spcPts val="1200"/>
              </a:spcBef>
              <a:spcAft>
                <a:spcPts val="0"/>
              </a:spcAft>
              <a:buNone/>
            </a:pPr>
            <a:r>
              <a:rPr lang="en" sz="2200" dirty="0">
                <a:solidFill>
                  <a:schemeClr val="tx1"/>
                </a:solidFill>
              </a:rPr>
              <a:t>Attended St Phillips Presbyterian Church.</a:t>
            </a:r>
            <a:endParaRPr sz="2200" dirty="0">
              <a:solidFill>
                <a:schemeClr val="tx1"/>
              </a:solidFill>
            </a:endParaRPr>
          </a:p>
          <a:p>
            <a:pPr marL="0" lvl="0" indent="0" algn="l" rtl="0">
              <a:spcBef>
                <a:spcPts val="1200"/>
              </a:spcBef>
              <a:spcAft>
                <a:spcPts val="0"/>
              </a:spcAft>
              <a:buNone/>
            </a:pPr>
            <a:r>
              <a:rPr lang="en" sz="2200" dirty="0">
                <a:solidFill>
                  <a:schemeClr val="tx1"/>
                </a:solidFill>
              </a:rPr>
              <a:t>Always had a Bible with him.</a:t>
            </a:r>
            <a:endParaRPr sz="2200" dirty="0">
              <a:solidFill>
                <a:schemeClr val="tx1"/>
              </a:solidFill>
            </a:endParaRPr>
          </a:p>
          <a:p>
            <a:pPr marL="0" lvl="0" indent="0" algn="l" rtl="0">
              <a:spcBef>
                <a:spcPts val="1200"/>
              </a:spcBef>
              <a:spcAft>
                <a:spcPts val="0"/>
              </a:spcAft>
              <a:buNone/>
            </a:pPr>
            <a:r>
              <a:rPr lang="en" sz="2200" dirty="0">
                <a:solidFill>
                  <a:schemeClr val="tx1"/>
                </a:solidFill>
              </a:rPr>
              <a:t>Transcribed every page of his Bible to notebooks.</a:t>
            </a:r>
            <a:endParaRPr sz="2200" dirty="0">
              <a:solidFill>
                <a:schemeClr val="tx1"/>
              </a:solidFill>
            </a:endParaRPr>
          </a:p>
          <a:p>
            <a:pPr marL="0" lvl="0" indent="0" algn="l" rtl="0">
              <a:spcBef>
                <a:spcPts val="1200"/>
              </a:spcBef>
              <a:spcAft>
                <a:spcPts val="1200"/>
              </a:spcAft>
              <a:buNone/>
            </a:pPr>
            <a:r>
              <a:rPr lang="en" sz="2200" dirty="0">
                <a:solidFill>
                  <a:schemeClr val="tx1"/>
                </a:solidFill>
              </a:rPr>
              <a:t>He filled 100s of notebooks.</a:t>
            </a:r>
            <a:endParaRPr sz="2200"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t>Meet Charlie</a:t>
            </a:r>
            <a:endParaRPr sz="3000" dirty="0"/>
          </a:p>
        </p:txBody>
      </p:sp>
      <p:sp>
        <p:nvSpPr>
          <p:cNvPr id="188" name="Google Shape;188;p30"/>
          <p:cNvSpPr txBox="1">
            <a:spLocks noGrp="1"/>
          </p:cNvSpPr>
          <p:nvPr>
            <p:ph type="body" idx="1"/>
          </p:nvPr>
        </p:nvSpPr>
        <p:spPr>
          <a:xfrm>
            <a:off x="368750" y="1626000"/>
            <a:ext cx="4587275"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tx1"/>
                </a:solidFill>
              </a:rPr>
              <a:t>Limited vocabulary and communication skills.</a:t>
            </a:r>
            <a:endParaRPr sz="2200" dirty="0">
              <a:solidFill>
                <a:schemeClr val="tx1"/>
              </a:solidFill>
            </a:endParaRPr>
          </a:p>
          <a:p>
            <a:pPr marL="0" lvl="0" indent="0" algn="l" rtl="0">
              <a:spcBef>
                <a:spcPts val="1200"/>
              </a:spcBef>
              <a:spcAft>
                <a:spcPts val="0"/>
              </a:spcAft>
              <a:buNone/>
            </a:pPr>
            <a:r>
              <a:rPr lang="en" sz="2200" dirty="0">
                <a:solidFill>
                  <a:schemeClr val="tx1"/>
                </a:solidFill>
              </a:rPr>
              <a:t>Always wanted to pray for the day, his friends and his mom.</a:t>
            </a:r>
            <a:endParaRPr sz="2200" dirty="0">
              <a:solidFill>
                <a:schemeClr val="tx1"/>
              </a:solidFill>
            </a:endParaRPr>
          </a:p>
          <a:p>
            <a:pPr marL="0" lvl="0" indent="0" algn="l" rtl="0">
              <a:spcBef>
                <a:spcPts val="1200"/>
              </a:spcBef>
              <a:spcAft>
                <a:spcPts val="0"/>
              </a:spcAft>
              <a:buNone/>
            </a:pPr>
            <a:r>
              <a:rPr lang="en" sz="2200" dirty="0">
                <a:solidFill>
                  <a:schemeClr val="tx1"/>
                </a:solidFill>
              </a:rPr>
              <a:t>Told others about Jesus.</a:t>
            </a:r>
            <a:endParaRPr sz="2200" dirty="0">
              <a:solidFill>
                <a:schemeClr val="tx1"/>
              </a:solidFill>
            </a:endParaRPr>
          </a:p>
          <a:p>
            <a:pPr marL="0" lvl="0" indent="0" algn="l" rtl="0">
              <a:spcBef>
                <a:spcPts val="1200"/>
              </a:spcBef>
              <a:spcAft>
                <a:spcPts val="0"/>
              </a:spcAft>
              <a:buNone/>
            </a:pPr>
            <a:r>
              <a:rPr lang="en" sz="2200" dirty="0">
                <a:solidFill>
                  <a:schemeClr val="tx1"/>
                </a:solidFill>
              </a:rPr>
              <a:t>Enjoyed listening to Praise and Worship Music.</a:t>
            </a:r>
            <a:endParaRPr sz="2200" dirty="0">
              <a:solidFill>
                <a:schemeClr val="tx1"/>
              </a:solidFill>
            </a:endParaRPr>
          </a:p>
          <a:p>
            <a:pPr marL="0" lvl="0" indent="0" algn="l" rtl="0">
              <a:spcBef>
                <a:spcPts val="1200"/>
              </a:spcBef>
              <a:spcAft>
                <a:spcPts val="0"/>
              </a:spcAft>
              <a:buNone/>
            </a:pPr>
            <a:endParaRPr sz="2200" dirty="0">
              <a:solidFill>
                <a:schemeClr val="tx1"/>
              </a:solidFill>
            </a:endParaRPr>
          </a:p>
          <a:p>
            <a:pPr marL="0" lvl="0" indent="0" algn="l" rtl="0">
              <a:spcBef>
                <a:spcPts val="1200"/>
              </a:spcBef>
              <a:spcAft>
                <a:spcPts val="1200"/>
              </a:spcAft>
              <a:buNone/>
            </a:pPr>
            <a:endParaRPr sz="2200" dirty="0">
              <a:solidFill>
                <a:schemeClr val="tx1"/>
              </a:solidFill>
            </a:endParaRPr>
          </a:p>
        </p:txBody>
      </p:sp>
      <p:pic>
        <p:nvPicPr>
          <p:cNvPr id="189" name="Google Shape;189;p30" descr="Charlie and a woman holding hands"/>
          <p:cNvPicPr preferRelativeResize="0"/>
          <p:nvPr/>
        </p:nvPicPr>
        <p:blipFill>
          <a:blip r:embed="rId3">
            <a:alphaModFix/>
          </a:blip>
          <a:stretch>
            <a:fillRect/>
          </a:stretch>
        </p:blipFill>
        <p:spPr>
          <a:xfrm>
            <a:off x="4956025" y="407575"/>
            <a:ext cx="4035574" cy="4352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5F04E1-9F99-DFE7-816E-FCB1391056AA}"/>
              </a:ext>
            </a:extLst>
          </p:cNvPr>
          <p:cNvSpPr>
            <a:spLocks noGrp="1"/>
          </p:cNvSpPr>
          <p:nvPr>
            <p:ph type="title"/>
          </p:nvPr>
        </p:nvSpPr>
        <p:spPr/>
        <p:txBody>
          <a:bodyPr>
            <a:normAutofit/>
          </a:bodyPr>
          <a:lstStyle/>
          <a:p>
            <a:r>
              <a:rPr lang="en-US" sz="3000" dirty="0">
                <a:latin typeface="Calibri" panose="020F0502020204030204" pitchFamily="34" charset="0"/>
                <a:cs typeface="Calibri" panose="020F0502020204030204" pitchFamily="34" charset="0"/>
              </a:rPr>
              <a:t>Accessibility Notes</a:t>
            </a:r>
          </a:p>
        </p:txBody>
      </p:sp>
      <p:sp>
        <p:nvSpPr>
          <p:cNvPr id="6" name="Text Placeholder 5">
            <a:extLst>
              <a:ext uri="{FF2B5EF4-FFF2-40B4-BE49-F238E27FC236}">
                <a16:creationId xmlns:a16="http://schemas.microsoft.com/office/drawing/2014/main" id="{1B12910D-D2FC-4208-14B8-A8972FC90A28}"/>
              </a:ext>
            </a:extLst>
          </p:cNvPr>
          <p:cNvSpPr>
            <a:spLocks noGrp="1"/>
          </p:cNvSpPr>
          <p:nvPr>
            <p:ph type="body" sz="quarter" idx="13"/>
          </p:nvPr>
        </p:nvSpPr>
        <p:spPr>
          <a:xfrm>
            <a:off x="563761" y="706421"/>
            <a:ext cx="8475464" cy="3730658"/>
          </a:xfrm>
        </p:spPr>
        <p:txBody>
          <a:bodyPr>
            <a:noAutofit/>
          </a:bodyPr>
          <a:lstStyle/>
          <a:p>
            <a:pPr marL="257175" indent="-257175">
              <a:buFont typeface="Arial" panose="020B0604020202020204" pitchFamily="34" charset="0"/>
              <a:buChar char="•"/>
            </a:pPr>
            <a:r>
              <a:rPr lang="en-US" sz="2600" dirty="0">
                <a:solidFill>
                  <a:schemeClr val="tx1"/>
                </a:solidFill>
                <a:latin typeface="Calibri" panose="020F0502020204030204" pitchFamily="34" charset="0"/>
                <a:cs typeface="Calibri" panose="020F0502020204030204" pitchFamily="34" charset="0"/>
              </a:rPr>
              <a:t>Turn on captions with CC button in Zoom.</a:t>
            </a:r>
          </a:p>
          <a:p>
            <a:pPr marL="257175" indent="-257175">
              <a:buFont typeface="Arial" panose="020B0604020202020204" pitchFamily="34" charset="0"/>
              <a:buChar char="•"/>
            </a:pPr>
            <a:r>
              <a:rPr lang="en-US" sz="2600" dirty="0">
                <a:solidFill>
                  <a:schemeClr val="tx1"/>
                </a:solidFill>
                <a:latin typeface="Calibri" panose="020F0502020204030204" pitchFamily="34" charset="0"/>
                <a:cs typeface="Calibri" panose="020F0502020204030204" pitchFamily="34" charset="0"/>
              </a:rPr>
              <a:t>You can pin the interpreter to ensure they are visible throughout the presentation.</a:t>
            </a:r>
          </a:p>
          <a:p>
            <a:pPr marL="257175" indent="-257175">
              <a:buFont typeface="Arial" panose="020B0604020202020204" pitchFamily="34" charset="0"/>
              <a:buChar char="•"/>
            </a:pPr>
            <a:r>
              <a:rPr lang="en-US" sz="2600" dirty="0">
                <a:solidFill>
                  <a:schemeClr val="tx1"/>
                </a:solidFill>
                <a:latin typeface="Calibri" panose="020F0502020204030204" pitchFamily="34" charset="0"/>
                <a:cs typeface="Calibri" panose="020F0502020204030204" pitchFamily="34" charset="0"/>
              </a:rPr>
              <a:t>To view live transcript in a separate window, use the link in the chat box.</a:t>
            </a:r>
          </a:p>
          <a:p>
            <a:pPr marL="257175" indent="-257175">
              <a:buFont typeface="Arial" panose="020B0604020202020204" pitchFamily="34" charset="0"/>
              <a:buChar char="•"/>
            </a:pPr>
            <a:r>
              <a:rPr lang="en-US" sz="2600" dirty="0">
                <a:solidFill>
                  <a:schemeClr val="tx1"/>
                </a:solidFill>
                <a:latin typeface="Calibri" panose="020F0502020204030204" pitchFamily="34" charset="0"/>
                <a:cs typeface="Calibri" panose="020F0502020204030204" pitchFamily="34" charset="0"/>
              </a:rPr>
              <a:t>Please put questions for our speakers in the Q&amp;A box.</a:t>
            </a:r>
          </a:p>
          <a:p>
            <a:pPr marL="257175" indent="-257175">
              <a:buFont typeface="Arial" panose="020B0604020202020204" pitchFamily="34" charset="0"/>
              <a:buChar char="•"/>
            </a:pPr>
            <a:r>
              <a:rPr lang="en-US" sz="2600" dirty="0">
                <a:solidFill>
                  <a:schemeClr val="tx1"/>
                </a:solidFill>
                <a:latin typeface="Calibri" panose="020F0502020204030204" pitchFamily="34" charset="0"/>
                <a:cs typeface="Calibri" panose="020F0502020204030204" pitchFamily="34" charset="0"/>
              </a:rPr>
              <a:t>This webinar is being recorded. After open captions are added, you will find it at </a:t>
            </a:r>
            <a:r>
              <a:rPr lang="en-US" sz="2600" dirty="0">
                <a:latin typeface="Calibri" panose="020F0502020204030204" pitchFamily="34" charset="0"/>
                <a:cs typeface="Calibri" panose="020F0502020204030204" pitchFamily="34" charset="0"/>
                <a:hlinkClick r:id="rId3"/>
              </a:rPr>
              <a:t>RespectAbility.org/AAIDD-2023-Series/</a:t>
            </a:r>
            <a:r>
              <a:rPr lang="en-US" sz="2600" dirty="0">
                <a:latin typeface="Calibri" panose="020F0502020204030204" pitchFamily="34" charset="0"/>
                <a:cs typeface="Calibri" panose="020F0502020204030204" pitchFamily="34" charset="0"/>
              </a:rPr>
              <a:t> </a:t>
            </a:r>
            <a:r>
              <a:rPr lang="en-US" sz="2600" dirty="0">
                <a:solidFill>
                  <a:schemeClr val="tx1"/>
                </a:solidFill>
                <a:latin typeface="Calibri" panose="020F0502020204030204" pitchFamily="34" charset="0"/>
                <a:cs typeface="Calibri" panose="020F0502020204030204" pitchFamily="34" charset="0"/>
              </a:rPr>
              <a:t>(link in chat box)</a:t>
            </a:r>
          </a:p>
        </p:txBody>
      </p:sp>
    </p:spTree>
    <p:extLst>
      <p:ext uri="{BB962C8B-B14F-4D97-AF65-F5344CB8AC3E}">
        <p14:creationId xmlns:p14="http://schemas.microsoft.com/office/powerpoint/2010/main" val="2209151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311700" y="1524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000" dirty="0"/>
              <a:t>Meet Loretta</a:t>
            </a:r>
            <a:endParaRPr sz="3000" dirty="0"/>
          </a:p>
        </p:txBody>
      </p:sp>
      <p:sp>
        <p:nvSpPr>
          <p:cNvPr id="195" name="Google Shape;195;p31"/>
          <p:cNvSpPr txBox="1">
            <a:spLocks noGrp="1"/>
          </p:cNvSpPr>
          <p:nvPr>
            <p:ph type="body" idx="1"/>
          </p:nvPr>
        </p:nvSpPr>
        <p:spPr>
          <a:xfrm>
            <a:off x="311700" y="908100"/>
            <a:ext cx="4073700" cy="31017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 sz="2200" dirty="0">
                <a:solidFill>
                  <a:schemeClr val="tx1"/>
                </a:solidFill>
              </a:rPr>
              <a:t>She is a spitfire.</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Attends St. Phillips Presbyterian Church.</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Loves the people and activities.</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Likes visiting with new people then asks to pray for them.</a:t>
            </a:r>
            <a:endParaRPr sz="2200" dirty="0">
              <a:solidFill>
                <a:schemeClr val="tx1"/>
              </a:solidFill>
            </a:endParaRPr>
          </a:p>
          <a:p>
            <a:pPr marL="0" lvl="0" indent="0" algn="l" rtl="0">
              <a:lnSpc>
                <a:spcPct val="100000"/>
              </a:lnSpc>
              <a:spcBef>
                <a:spcPts val="1200"/>
              </a:spcBef>
              <a:spcAft>
                <a:spcPts val="0"/>
              </a:spcAft>
              <a:buNone/>
            </a:pPr>
            <a:r>
              <a:rPr lang="en" sz="2200" dirty="0" err="1">
                <a:solidFill>
                  <a:schemeClr val="tx1"/>
                </a:solidFill>
              </a:rPr>
              <a:t>Lotetta</a:t>
            </a:r>
            <a:r>
              <a:rPr lang="en" sz="2200" dirty="0">
                <a:solidFill>
                  <a:schemeClr val="tx1"/>
                </a:solidFill>
              </a:rPr>
              <a:t> always knows exactly how to pray for others.</a:t>
            </a:r>
            <a:endParaRPr sz="2200" dirty="0">
              <a:solidFill>
                <a:schemeClr val="tx1"/>
              </a:solidFill>
            </a:endParaRPr>
          </a:p>
          <a:p>
            <a:pPr marL="0" lvl="0" indent="0" algn="l" rtl="0">
              <a:lnSpc>
                <a:spcPct val="100000"/>
              </a:lnSpc>
              <a:spcBef>
                <a:spcPts val="1200"/>
              </a:spcBef>
              <a:spcAft>
                <a:spcPts val="1200"/>
              </a:spcAft>
              <a:buNone/>
            </a:pPr>
            <a:endParaRPr sz="2200" dirty="0">
              <a:solidFill>
                <a:schemeClr val="tx1"/>
              </a:solidFill>
            </a:endParaRPr>
          </a:p>
        </p:txBody>
      </p:sp>
      <p:pic>
        <p:nvPicPr>
          <p:cNvPr id="196" name="Google Shape;196;p31" descr="Loretta smiling"/>
          <p:cNvPicPr preferRelativeResize="0"/>
          <p:nvPr/>
        </p:nvPicPr>
        <p:blipFill>
          <a:blip r:embed="rId3">
            <a:alphaModFix/>
          </a:blip>
          <a:stretch>
            <a:fillRect/>
          </a:stretch>
        </p:blipFill>
        <p:spPr>
          <a:xfrm>
            <a:off x="4537800" y="152400"/>
            <a:ext cx="4108432" cy="48386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246475" y="40337"/>
            <a:ext cx="3674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t>Faith Community</a:t>
            </a:r>
            <a:endParaRPr sz="3000" dirty="0"/>
          </a:p>
        </p:txBody>
      </p:sp>
      <p:sp>
        <p:nvSpPr>
          <p:cNvPr id="202" name="Google Shape;202;p32"/>
          <p:cNvSpPr txBox="1">
            <a:spLocks noGrp="1"/>
          </p:cNvSpPr>
          <p:nvPr>
            <p:ph type="body" idx="1"/>
          </p:nvPr>
        </p:nvSpPr>
        <p:spPr>
          <a:xfrm>
            <a:off x="246475" y="766210"/>
            <a:ext cx="5000096"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The house of FAITH is the building, the community is the people.</a:t>
            </a:r>
            <a:endParaRPr sz="2000" dirty="0">
              <a:solidFill>
                <a:schemeClr val="tx1"/>
              </a:solidFill>
            </a:endParaRPr>
          </a:p>
          <a:p>
            <a:pPr marL="0" lvl="0" indent="0" algn="l" rtl="0">
              <a:spcBef>
                <a:spcPts val="1200"/>
              </a:spcBef>
              <a:spcAft>
                <a:spcPts val="0"/>
              </a:spcAft>
              <a:buNone/>
            </a:pPr>
            <a:r>
              <a:rPr lang="en" sz="2000" dirty="0">
                <a:solidFill>
                  <a:schemeClr val="tx1"/>
                </a:solidFill>
              </a:rPr>
              <a:t>Meet Bobby.  He passed away in 2014.  Bobby had no biological family except his sister, she lived in the same community.</a:t>
            </a:r>
            <a:endParaRPr sz="2000" dirty="0">
              <a:solidFill>
                <a:schemeClr val="tx1"/>
              </a:solidFill>
            </a:endParaRPr>
          </a:p>
          <a:p>
            <a:pPr marL="0" lvl="0" indent="0" algn="l" rtl="0">
              <a:spcBef>
                <a:spcPts val="1200"/>
              </a:spcBef>
              <a:spcAft>
                <a:spcPts val="0"/>
              </a:spcAft>
              <a:buNone/>
            </a:pPr>
            <a:r>
              <a:rPr lang="en" sz="2000" dirty="0">
                <a:solidFill>
                  <a:schemeClr val="tx1"/>
                </a:solidFill>
              </a:rPr>
              <a:t>His final service was planned and executed by the only family he had known, his housemates and friends.</a:t>
            </a:r>
            <a:endParaRPr sz="2000" dirty="0">
              <a:solidFill>
                <a:schemeClr val="tx1"/>
              </a:solidFill>
            </a:endParaRPr>
          </a:p>
          <a:p>
            <a:pPr marL="0" lvl="0" indent="0" algn="l" rtl="0">
              <a:spcBef>
                <a:spcPts val="1200"/>
              </a:spcBef>
              <a:spcAft>
                <a:spcPts val="1200"/>
              </a:spcAft>
              <a:buNone/>
            </a:pPr>
            <a:endParaRPr sz="2000" dirty="0">
              <a:solidFill>
                <a:schemeClr val="tx1"/>
              </a:solidFill>
            </a:endParaRPr>
          </a:p>
        </p:txBody>
      </p:sp>
      <p:sp>
        <p:nvSpPr>
          <p:cNvPr id="3" name="TextBox 2">
            <a:extLst>
              <a:ext uri="{FF2B5EF4-FFF2-40B4-BE49-F238E27FC236}">
                <a16:creationId xmlns:a16="http://schemas.microsoft.com/office/drawing/2014/main" id="{2230E532-EA9F-254B-E82A-66A7A957D414}"/>
              </a:ext>
            </a:extLst>
          </p:cNvPr>
          <p:cNvSpPr txBox="1"/>
          <p:nvPr/>
        </p:nvSpPr>
        <p:spPr>
          <a:xfrm>
            <a:off x="246475" y="4087500"/>
            <a:ext cx="4572000" cy="1015663"/>
          </a:xfrm>
          <a:prstGeom prst="rect">
            <a:avLst/>
          </a:prstGeom>
          <a:noFill/>
        </p:spPr>
        <p:txBody>
          <a:bodyPr wrap="square">
            <a:spAutoFit/>
          </a:bodyPr>
          <a:lstStyle/>
          <a:p>
            <a:pPr marL="0" lvl="0" indent="0" algn="l" rtl="0">
              <a:spcBef>
                <a:spcPts val="1200"/>
              </a:spcBef>
              <a:spcAft>
                <a:spcPts val="0"/>
              </a:spcAft>
              <a:buNone/>
            </a:pPr>
            <a:r>
              <a:rPr lang="en-US" sz="2000" dirty="0">
                <a:solidFill>
                  <a:schemeClr val="tx1"/>
                </a:solidFill>
                <a:latin typeface="Calibri" panose="020F0502020204030204" pitchFamily="34" charset="0"/>
                <a:cs typeface="Calibri" panose="020F0502020204030204" pitchFamily="34" charset="0"/>
              </a:rPr>
              <a:t>One of his housemates ended his service with, “Bobby was sick, his stomach hurt, he is in Heaven.”</a:t>
            </a:r>
          </a:p>
        </p:txBody>
      </p:sp>
      <p:pic>
        <p:nvPicPr>
          <p:cNvPr id="204" name="Google Shape;204;p32" descr="Bobby and his sister"/>
          <p:cNvPicPr preferRelativeResize="0"/>
          <p:nvPr/>
        </p:nvPicPr>
        <p:blipFill>
          <a:blip r:embed="rId3">
            <a:alphaModFix/>
          </a:blip>
          <a:stretch>
            <a:fillRect/>
          </a:stretch>
        </p:blipFill>
        <p:spPr>
          <a:xfrm>
            <a:off x="5246571" y="188237"/>
            <a:ext cx="1983579" cy="1588325"/>
          </a:xfrm>
          <a:prstGeom prst="rect">
            <a:avLst/>
          </a:prstGeom>
          <a:noFill/>
          <a:ln>
            <a:noFill/>
          </a:ln>
        </p:spPr>
      </p:pic>
      <p:pic>
        <p:nvPicPr>
          <p:cNvPr id="203" name="Google Shape;203;p32" descr="Bobby smiling"/>
          <p:cNvPicPr preferRelativeResize="0"/>
          <p:nvPr/>
        </p:nvPicPr>
        <p:blipFill>
          <a:blip r:embed="rId4">
            <a:alphaModFix/>
          </a:blip>
          <a:stretch>
            <a:fillRect/>
          </a:stretch>
        </p:blipFill>
        <p:spPr>
          <a:xfrm>
            <a:off x="7346731" y="152400"/>
            <a:ext cx="1663684" cy="2827573"/>
          </a:xfrm>
          <a:prstGeom prst="rect">
            <a:avLst/>
          </a:prstGeom>
          <a:noFill/>
          <a:ln>
            <a:noFill/>
          </a:ln>
        </p:spPr>
      </p:pic>
      <p:pic>
        <p:nvPicPr>
          <p:cNvPr id="205" name="Google Shape;205;p32" descr="Bobby singing as part of a choir"/>
          <p:cNvPicPr preferRelativeResize="0"/>
          <p:nvPr/>
        </p:nvPicPr>
        <p:blipFill>
          <a:blip r:embed="rId5">
            <a:alphaModFix/>
          </a:blip>
          <a:stretch>
            <a:fillRect/>
          </a:stretch>
        </p:blipFill>
        <p:spPr>
          <a:xfrm>
            <a:off x="5695582" y="3077497"/>
            <a:ext cx="2135649" cy="1736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311700" y="159341"/>
            <a:ext cx="3692741"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t>A Glimpse of Heaven</a:t>
            </a:r>
            <a:endParaRPr sz="3000" dirty="0"/>
          </a:p>
        </p:txBody>
      </p:sp>
      <p:sp>
        <p:nvSpPr>
          <p:cNvPr id="211" name="Google Shape;211;p33"/>
          <p:cNvSpPr txBox="1">
            <a:spLocks noGrp="1"/>
          </p:cNvSpPr>
          <p:nvPr>
            <p:ph type="body" idx="1"/>
          </p:nvPr>
        </p:nvSpPr>
        <p:spPr>
          <a:xfrm>
            <a:off x="311700" y="915041"/>
            <a:ext cx="49983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When given complete autonomy to express spirituality, the individuals display the truest form of worship and faith, surpassing our understanding. In this arena, pretense and imitation do not exist. We are allowed to glimpse the honest simplicity  of faith.  Connection and communication, giving and receiving in pure relationship with their chosen higher power.</a:t>
            </a:r>
            <a:endParaRPr sz="2000" dirty="0">
              <a:solidFill>
                <a:schemeClr val="tx1"/>
              </a:solidFill>
            </a:endParaRPr>
          </a:p>
          <a:p>
            <a:pPr marL="0" lvl="0" indent="0" algn="l" rtl="0">
              <a:spcBef>
                <a:spcPts val="1200"/>
              </a:spcBef>
              <a:spcAft>
                <a:spcPts val="0"/>
              </a:spcAft>
              <a:buNone/>
            </a:pPr>
            <a:endParaRPr sz="2000" dirty="0">
              <a:solidFill>
                <a:schemeClr val="tx1"/>
              </a:solidFill>
            </a:endParaRPr>
          </a:p>
          <a:p>
            <a:pPr marL="0" lvl="0" indent="0" algn="l" rtl="0">
              <a:spcBef>
                <a:spcPts val="1200"/>
              </a:spcBef>
              <a:spcAft>
                <a:spcPts val="1200"/>
              </a:spcAft>
              <a:buNone/>
            </a:pPr>
            <a:endParaRPr sz="2000" dirty="0">
              <a:solidFill>
                <a:schemeClr val="tx1"/>
              </a:solidFill>
            </a:endParaRPr>
          </a:p>
        </p:txBody>
      </p:sp>
      <p:pic>
        <p:nvPicPr>
          <p:cNvPr id="212" name="Google Shape;212;p33" descr="A group of people with disabilities in formal clothes together in front of a banner with the evergreen logo on it"/>
          <p:cNvPicPr preferRelativeResize="0"/>
          <p:nvPr/>
        </p:nvPicPr>
        <p:blipFill>
          <a:blip r:embed="rId3">
            <a:alphaModFix/>
          </a:blip>
          <a:stretch>
            <a:fillRect/>
          </a:stretch>
        </p:blipFill>
        <p:spPr>
          <a:xfrm>
            <a:off x="5462400" y="152400"/>
            <a:ext cx="3529199" cy="1951718"/>
          </a:xfrm>
          <a:prstGeom prst="rect">
            <a:avLst/>
          </a:prstGeom>
          <a:noFill/>
          <a:ln>
            <a:noFill/>
          </a:ln>
        </p:spPr>
      </p:pic>
      <p:pic>
        <p:nvPicPr>
          <p:cNvPr id="214" name="Google Shape;214;p33" descr="Three women smile together"/>
          <p:cNvPicPr preferRelativeResize="0"/>
          <p:nvPr/>
        </p:nvPicPr>
        <p:blipFill>
          <a:blip r:embed="rId4">
            <a:alphaModFix/>
          </a:blip>
          <a:stretch>
            <a:fillRect/>
          </a:stretch>
        </p:blipFill>
        <p:spPr>
          <a:xfrm>
            <a:off x="5771533" y="2256516"/>
            <a:ext cx="2571399" cy="27345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986B-A49B-3CB3-A5B6-AD97DC33227F}"/>
              </a:ext>
            </a:extLst>
          </p:cNvPr>
          <p:cNvSpPr>
            <a:spLocks noGrp="1"/>
          </p:cNvSpPr>
          <p:nvPr>
            <p:ph type="title" idx="4294967295"/>
          </p:nvPr>
        </p:nvSpPr>
        <p:spPr>
          <a:xfrm>
            <a:off x="628650" y="136180"/>
            <a:ext cx="7886700" cy="994172"/>
          </a:xfrm>
        </p:spPr>
        <p:txBody>
          <a:bodyPr/>
          <a:lstStyle/>
          <a:p>
            <a:pPr algn="ctr"/>
            <a:r>
              <a:rPr lang="en-US" dirty="0">
                <a:latin typeface="Calibri" panose="020F0502020204030204" pitchFamily="34" charset="0"/>
                <a:cs typeface="Calibri" panose="020F0502020204030204" pitchFamily="34" charset="0"/>
              </a:rPr>
              <a:t>Don’t Miss the Rest of the</a:t>
            </a:r>
            <a:r>
              <a:rPr lang="en-US" baseline="0" dirty="0">
                <a:latin typeface="Calibri" panose="020F0502020204030204" pitchFamily="34" charset="0"/>
                <a:cs typeface="Calibri" panose="020F0502020204030204" pitchFamily="34" charset="0"/>
              </a:rPr>
              <a:t> Series!</a:t>
            </a:r>
            <a:endParaRPr lang="en-US" dirty="0">
              <a:latin typeface="Calibri" panose="020F0502020204030204" pitchFamily="34" charset="0"/>
              <a:cs typeface="Calibri" panose="020F0502020204030204" pitchFamily="34" charset="0"/>
            </a:endParaRPr>
          </a:p>
        </p:txBody>
      </p:sp>
      <p:pic>
        <p:nvPicPr>
          <p:cNvPr id="4" name="Picture 3" descr="AAIDD religion and spirituality network logo. RespectAbility logo. Text: Webinar Series">
            <a:extLst>
              <a:ext uri="{FF2B5EF4-FFF2-40B4-BE49-F238E27FC236}">
                <a16:creationId xmlns:a16="http://schemas.microsoft.com/office/drawing/2014/main" id="{FE78877F-1B39-77FB-AE1D-3BA7DDA4EB39}"/>
              </a:ext>
            </a:extLst>
          </p:cNvPr>
          <p:cNvPicPr>
            <a:picLocks noChangeAspect="1"/>
          </p:cNvPicPr>
          <p:nvPr/>
        </p:nvPicPr>
        <p:blipFill>
          <a:blip r:embed="rId3"/>
          <a:stretch>
            <a:fillRect/>
          </a:stretch>
        </p:blipFill>
        <p:spPr>
          <a:xfrm>
            <a:off x="1448380" y="932663"/>
            <a:ext cx="6247241" cy="3278174"/>
          </a:xfrm>
          <a:prstGeom prst="rect">
            <a:avLst/>
          </a:prstGeom>
        </p:spPr>
      </p:pic>
      <p:sp>
        <p:nvSpPr>
          <p:cNvPr id="3" name="TextBox 2">
            <a:extLst>
              <a:ext uri="{FF2B5EF4-FFF2-40B4-BE49-F238E27FC236}">
                <a16:creationId xmlns:a16="http://schemas.microsoft.com/office/drawing/2014/main" id="{0ABBB6CB-665D-C109-C7F7-45DCE8422AB1}"/>
              </a:ext>
            </a:extLst>
          </p:cNvPr>
          <p:cNvSpPr txBox="1"/>
          <p:nvPr/>
        </p:nvSpPr>
        <p:spPr>
          <a:xfrm>
            <a:off x="725960" y="4107073"/>
            <a:ext cx="7692081" cy="923330"/>
          </a:xfrm>
          <a:prstGeom prst="rect">
            <a:avLst/>
          </a:prstGeom>
          <a:noFill/>
        </p:spPr>
        <p:txBody>
          <a:bodyPr wrap="square" rtlCol="0">
            <a:spAutoFit/>
          </a:bodyPr>
          <a:lstStyle/>
          <a:p>
            <a:pPr marL="257175" indent="-257175" defTabSz="685800">
              <a:buClrTx/>
              <a:buFont typeface="Arial" panose="020B0604020202020204" pitchFamily="34" charset="0"/>
              <a:buChar char="•"/>
              <a:defRPr/>
            </a:pPr>
            <a:r>
              <a:rPr lang="en-US" sz="1800" kern="1200" dirty="0">
                <a:solidFill>
                  <a:prstClr val="black"/>
                </a:solidFill>
                <a:latin typeface="Tahoma" panose="020B0604030504040204" pitchFamily="34" charset="0"/>
                <a:ea typeface="Tahoma" panose="020B0604030504040204" pitchFamily="34" charset="0"/>
                <a:cs typeface="Tahoma" panose="020B0604030504040204" pitchFamily="34" charset="0"/>
              </a:rPr>
              <a:t>Join us </a:t>
            </a:r>
            <a:r>
              <a:rPr lang="en-US" sz="1800" dirty="0">
                <a:solidFill>
                  <a:prstClr val="black"/>
                </a:solidFill>
                <a:latin typeface="Tahoma" panose="020B0604030504040204" pitchFamily="34" charset="0"/>
                <a:ea typeface="Tahoma" panose="020B0604030504040204" pitchFamily="34" charset="0"/>
                <a:cs typeface="Tahoma" panose="020B0604030504040204" pitchFamily="34" charset="0"/>
              </a:rPr>
              <a:t>for parts 3 and 4 </a:t>
            </a:r>
            <a:r>
              <a:rPr lang="en-US" sz="1800" kern="1200" dirty="0">
                <a:solidFill>
                  <a:prstClr val="black"/>
                </a:solidFill>
                <a:latin typeface="Tahoma" panose="020B0604030504040204" pitchFamily="34" charset="0"/>
                <a:ea typeface="Tahoma" panose="020B0604030504040204" pitchFamily="34" charset="0"/>
                <a:cs typeface="Tahoma" panose="020B0604030504040204" pitchFamily="34" charset="0"/>
              </a:rPr>
              <a:t>on April 19 and May 17</a:t>
            </a:r>
          </a:p>
          <a:p>
            <a:pPr marL="257175" indent="-257175" defTabSz="685800">
              <a:buClrTx/>
              <a:buFont typeface="Arial" panose="020B0604020202020204" pitchFamily="34" charset="0"/>
              <a:buChar char="•"/>
              <a:defRPr/>
            </a:pPr>
            <a:r>
              <a:rPr lang="en-US" sz="1800" kern="1200" dirty="0">
                <a:solidFill>
                  <a:prstClr val="black"/>
                </a:solidFill>
                <a:latin typeface="Tahoma" panose="020B0604030504040204" pitchFamily="34" charset="0"/>
                <a:ea typeface="Tahoma" panose="020B0604030504040204" pitchFamily="34" charset="0"/>
                <a:cs typeface="Tahoma" panose="020B0604030504040204" pitchFamily="34" charset="0"/>
              </a:rPr>
              <a:t>All webinars are 60 minutes and start at 2 p.m. ET / 11 a.m. PT</a:t>
            </a:r>
          </a:p>
          <a:p>
            <a:pPr marL="257175" indent="-257175" defTabSz="685800">
              <a:buClrTx/>
              <a:buFont typeface="Arial" panose="020B0604020202020204" pitchFamily="34" charset="0"/>
              <a:buChar char="•"/>
              <a:defRPr/>
            </a:pPr>
            <a:r>
              <a:rPr lang="en-US" sz="1800" kern="1200" dirty="0">
                <a:solidFill>
                  <a:prstClr val="black"/>
                </a:solidFill>
                <a:latin typeface="Tahoma" panose="020B0604030504040204" pitchFamily="34" charset="0"/>
                <a:ea typeface="Tahoma" panose="020B0604030504040204" pitchFamily="34" charset="0"/>
                <a:cs typeface="Tahoma" panose="020B0604030504040204" pitchFamily="34" charset="0"/>
              </a:rPr>
              <a:t>Learn More about the full series: </a:t>
            </a:r>
            <a:r>
              <a:rPr lang="en-US" sz="1800"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4"/>
              </a:rPr>
              <a:t>RespectAbility.org/aaidd-2023-series/</a:t>
            </a:r>
            <a:endParaRPr lang="en-US" sz="1800"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48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311700" y="2450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latin typeface="Calibri" panose="020F0502020204030204" pitchFamily="34" charset="0"/>
                <a:cs typeface="Calibri" panose="020F0502020204030204" pitchFamily="34" charset="0"/>
              </a:rPr>
              <a:t>Evergreen’s Spiritual Life Program</a:t>
            </a:r>
            <a:endParaRPr sz="3000" dirty="0">
              <a:latin typeface="Calibri" panose="020F0502020204030204" pitchFamily="34" charset="0"/>
              <a:cs typeface="Calibri" panose="020F0502020204030204" pitchFamily="34" charset="0"/>
            </a:endParaRPr>
          </a:p>
        </p:txBody>
      </p:sp>
      <p:sp>
        <p:nvSpPr>
          <p:cNvPr id="76" name="Google Shape;76;p14"/>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tx1"/>
                </a:solidFill>
                <a:latin typeface="Calibri" panose="020F0502020204030204" pitchFamily="34" charset="0"/>
                <a:cs typeface="Calibri" panose="020F0502020204030204" pitchFamily="34" charset="0"/>
              </a:rPr>
              <a:t>Faith Based Organization</a:t>
            </a:r>
            <a:endParaRPr sz="2400" dirty="0">
              <a:solidFill>
                <a:schemeClr val="tx1"/>
              </a:solidFill>
              <a:latin typeface="Calibri" panose="020F0502020204030204" pitchFamily="34" charset="0"/>
              <a:cs typeface="Calibri" panose="020F0502020204030204" pitchFamily="34" charset="0"/>
            </a:endParaRPr>
          </a:p>
          <a:p>
            <a:pPr marL="0" lvl="0" indent="0" algn="l" rtl="0">
              <a:spcBef>
                <a:spcPts val="1200"/>
              </a:spcBef>
              <a:spcAft>
                <a:spcPts val="0"/>
              </a:spcAft>
              <a:buNone/>
            </a:pPr>
            <a:r>
              <a:rPr lang="en" sz="2400" dirty="0">
                <a:solidFill>
                  <a:schemeClr val="tx1"/>
                </a:solidFill>
                <a:latin typeface="Calibri" panose="020F0502020204030204" pitchFamily="34" charset="0"/>
                <a:cs typeface="Calibri" panose="020F0502020204030204" pitchFamily="34" charset="0"/>
              </a:rPr>
              <a:t>Policy</a:t>
            </a:r>
            <a:endParaRPr sz="2400" dirty="0">
              <a:solidFill>
                <a:schemeClr val="tx1"/>
              </a:solidFill>
              <a:latin typeface="Calibri" panose="020F0502020204030204" pitchFamily="34" charset="0"/>
              <a:cs typeface="Calibri" panose="020F0502020204030204" pitchFamily="34" charset="0"/>
            </a:endParaRPr>
          </a:p>
          <a:p>
            <a:pPr marL="0" lvl="0" indent="0" algn="l" rtl="0">
              <a:spcBef>
                <a:spcPts val="1200"/>
              </a:spcBef>
              <a:spcAft>
                <a:spcPts val="0"/>
              </a:spcAft>
              <a:buNone/>
            </a:pPr>
            <a:r>
              <a:rPr lang="en" sz="2400" dirty="0">
                <a:solidFill>
                  <a:schemeClr val="tx1"/>
                </a:solidFill>
                <a:latin typeface="Calibri" panose="020F0502020204030204" pitchFamily="34" charset="0"/>
                <a:cs typeface="Calibri" panose="020F0502020204030204" pitchFamily="34" charset="0"/>
              </a:rPr>
              <a:t>Assessment</a:t>
            </a:r>
            <a:endParaRPr sz="2400" dirty="0">
              <a:solidFill>
                <a:schemeClr val="tx1"/>
              </a:solidFill>
              <a:latin typeface="Calibri" panose="020F0502020204030204" pitchFamily="34" charset="0"/>
              <a:cs typeface="Calibri" panose="020F0502020204030204" pitchFamily="34" charset="0"/>
            </a:endParaRPr>
          </a:p>
          <a:p>
            <a:pPr marL="0" lvl="0" indent="0" algn="l" rtl="0">
              <a:spcBef>
                <a:spcPts val="1200"/>
              </a:spcBef>
              <a:spcAft>
                <a:spcPts val="0"/>
              </a:spcAft>
              <a:buNone/>
            </a:pPr>
            <a:r>
              <a:rPr lang="en" sz="2400" dirty="0">
                <a:solidFill>
                  <a:schemeClr val="tx1"/>
                </a:solidFill>
                <a:latin typeface="Calibri" panose="020F0502020204030204" pitchFamily="34" charset="0"/>
                <a:cs typeface="Calibri" panose="020F0502020204030204" pitchFamily="34" charset="0"/>
              </a:rPr>
              <a:t>Person Centered Planning</a:t>
            </a:r>
            <a:endParaRPr sz="2400" dirty="0">
              <a:solidFill>
                <a:schemeClr val="tx1"/>
              </a:solidFill>
              <a:latin typeface="Calibri" panose="020F0502020204030204" pitchFamily="34" charset="0"/>
              <a:cs typeface="Calibri" panose="020F0502020204030204" pitchFamily="34" charset="0"/>
            </a:endParaRPr>
          </a:p>
          <a:p>
            <a:pPr marL="0" lvl="0" indent="0" algn="l" rtl="0">
              <a:spcBef>
                <a:spcPts val="1200"/>
              </a:spcBef>
              <a:spcAft>
                <a:spcPts val="0"/>
              </a:spcAft>
              <a:buNone/>
            </a:pPr>
            <a:r>
              <a:rPr lang="en" sz="2400" dirty="0">
                <a:solidFill>
                  <a:schemeClr val="tx1"/>
                </a:solidFill>
                <a:latin typeface="Calibri" panose="020F0502020204030204" pitchFamily="34" charset="0"/>
                <a:cs typeface="Calibri" panose="020F0502020204030204" pitchFamily="34" charset="0"/>
              </a:rPr>
              <a:t>Outcome Measure</a:t>
            </a:r>
            <a:endParaRPr sz="2400" dirty="0">
              <a:solidFill>
                <a:schemeClr val="tx1"/>
              </a:solidFill>
              <a:latin typeface="Calibri" panose="020F0502020204030204" pitchFamily="34" charset="0"/>
              <a:cs typeface="Calibri" panose="020F0502020204030204" pitchFamily="34" charset="0"/>
            </a:endParaRPr>
          </a:p>
          <a:p>
            <a:pPr marL="0" lvl="0" indent="0" algn="l" rtl="0">
              <a:spcBef>
                <a:spcPts val="1200"/>
              </a:spcBef>
              <a:spcAft>
                <a:spcPts val="1200"/>
              </a:spcAft>
              <a:buNone/>
            </a:pPr>
            <a:r>
              <a:rPr lang="en" sz="2400" dirty="0">
                <a:solidFill>
                  <a:schemeClr val="tx1"/>
                </a:solidFill>
                <a:latin typeface="Calibri" panose="020F0502020204030204" pitchFamily="34" charset="0"/>
                <a:cs typeface="Calibri" panose="020F0502020204030204" pitchFamily="34" charset="0"/>
              </a:rPr>
              <a:t>Personal Stories</a:t>
            </a:r>
            <a:endParaRP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Calibri" panose="020F0502020204030204" pitchFamily="34" charset="0"/>
                <a:cs typeface="Calibri" panose="020F0502020204030204" pitchFamily="34" charset="0"/>
              </a:rPr>
              <a:t>Faith Based Organization - Core Values</a:t>
            </a:r>
            <a:endParaRPr sz="3000" dirty="0">
              <a:latin typeface="Calibri" panose="020F0502020204030204" pitchFamily="34" charset="0"/>
              <a:cs typeface="Calibri" panose="020F0502020204030204" pitchFamily="34" charset="0"/>
            </a:endParaRPr>
          </a:p>
        </p:txBody>
      </p:sp>
      <p:sp>
        <p:nvSpPr>
          <p:cNvPr id="82" name="Google Shape;82;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indent="0">
              <a:lnSpc>
                <a:spcPct val="100000"/>
              </a:lnSpc>
              <a:buNone/>
            </a:pPr>
            <a:r>
              <a:rPr lang="en" sz="2200" dirty="0">
                <a:solidFill>
                  <a:schemeClr val="tx1"/>
                </a:solidFill>
                <a:latin typeface="Calibri" panose="020F0502020204030204" pitchFamily="34" charset="0"/>
                <a:cs typeface="Calibri" panose="020F0502020204030204" pitchFamily="34" charset="0"/>
              </a:rPr>
              <a:t>Formally affiliated with Presbyterian Church</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 sz="2200" dirty="0">
                <a:solidFill>
                  <a:schemeClr val="tx1"/>
                </a:solidFill>
                <a:latin typeface="Calibri" panose="020F0502020204030204" pitchFamily="34" charset="0"/>
                <a:cs typeface="Calibri" panose="020F0502020204030204" pitchFamily="34" charset="0"/>
              </a:rPr>
              <a:t>Primary focus of services provided at Evergreen</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 sz="2200" dirty="0">
                <a:solidFill>
                  <a:schemeClr val="tx1"/>
                </a:solidFill>
                <a:latin typeface="Calibri" panose="020F0502020204030204" pitchFamily="34" charset="0"/>
                <a:cs typeface="Calibri" panose="020F0502020204030204" pitchFamily="34" charset="0"/>
              </a:rPr>
              <a:t>Recognize as an important aspect of life</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 sz="2200" dirty="0">
                <a:solidFill>
                  <a:schemeClr val="tx1"/>
                </a:solidFill>
                <a:latin typeface="Calibri" panose="020F0502020204030204" pitchFamily="34" charset="0"/>
                <a:cs typeface="Calibri" panose="020F0502020204030204" pitchFamily="34" charset="0"/>
              </a:rPr>
              <a:t>People have the right to choose their own level of spirituality</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 sz="2200" dirty="0">
                <a:solidFill>
                  <a:schemeClr val="tx1"/>
                </a:solidFill>
                <a:latin typeface="Calibri" panose="020F0502020204030204" pitchFamily="34" charset="0"/>
                <a:cs typeface="Calibri" panose="020F0502020204030204" pitchFamily="34" charset="0"/>
              </a:rPr>
              <a:t>Committed to supporting people to have the level of spirituality they choose</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 sz="2200" dirty="0">
                <a:solidFill>
                  <a:schemeClr val="tx1"/>
                </a:solidFill>
                <a:latin typeface="Calibri" panose="020F0502020204030204" pitchFamily="34" charset="0"/>
                <a:cs typeface="Calibri" panose="020F0502020204030204" pitchFamily="34" charset="0"/>
              </a:rPr>
              <a:t>Committed to working with faith communities to welcome and include people</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spcAft>
                <a:spcPts val="1200"/>
              </a:spcAft>
              <a:buNone/>
            </a:pPr>
            <a:endParaRPr sz="22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11700" y="15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Calibri" panose="020F0502020204030204" pitchFamily="34" charset="0"/>
                <a:cs typeface="Calibri" panose="020F0502020204030204" pitchFamily="34" charset="0"/>
              </a:rPr>
              <a:t>Policy</a:t>
            </a:r>
            <a:endParaRPr sz="3000" dirty="0">
              <a:latin typeface="Calibri" panose="020F0502020204030204" pitchFamily="34" charset="0"/>
              <a:cs typeface="Calibri" panose="020F0502020204030204" pitchFamily="34" charset="0"/>
            </a:endParaRPr>
          </a:p>
        </p:txBody>
      </p:sp>
      <p:sp>
        <p:nvSpPr>
          <p:cNvPr id="88" name="Google Shape;88;p16"/>
          <p:cNvSpPr txBox="1">
            <a:spLocks noGrp="1"/>
          </p:cNvSpPr>
          <p:nvPr>
            <p:ph type="body" idx="1"/>
          </p:nvPr>
        </p:nvSpPr>
        <p:spPr>
          <a:xfrm>
            <a:off x="311701" y="731375"/>
            <a:ext cx="8520600" cy="3416400"/>
          </a:xfrm>
          <a:prstGeom prst="rect">
            <a:avLst/>
          </a:prstGeom>
        </p:spPr>
        <p:txBody>
          <a:bodyPr spcFirstLastPara="1" wrap="square" lIns="91425" tIns="91425" rIns="91425" bIns="91425" anchor="t" anchorCtr="0">
            <a:noAutofit/>
          </a:bodyPr>
          <a:lstStyle/>
          <a:p>
            <a:pPr marL="0" indent="0">
              <a:lnSpc>
                <a:spcPct val="100000"/>
              </a:lnSpc>
              <a:buNone/>
            </a:pPr>
            <a:r>
              <a:rPr lang="en" sz="2200" dirty="0">
                <a:solidFill>
                  <a:schemeClr val="tx1"/>
                </a:solidFill>
                <a:latin typeface="Calibri" panose="020F0502020204030204" pitchFamily="34" charset="0"/>
                <a:cs typeface="Calibri" panose="020F0502020204030204" pitchFamily="34" charset="0"/>
              </a:rPr>
              <a:t>Spirituality - Integral part of person centered plan</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 sz="2200" dirty="0">
                <a:solidFill>
                  <a:schemeClr val="tx1"/>
                </a:solidFill>
                <a:latin typeface="Calibri" panose="020F0502020204030204" pitchFamily="34" charset="0"/>
                <a:cs typeface="Calibri" panose="020F0502020204030204" pitchFamily="34" charset="0"/>
              </a:rPr>
              <a:t>People given assistance to participate but not coerced</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 sz="2200" dirty="0">
                <a:solidFill>
                  <a:schemeClr val="tx1"/>
                </a:solidFill>
                <a:latin typeface="Calibri" panose="020F0502020204030204" pitchFamily="34" charset="0"/>
                <a:cs typeface="Calibri" panose="020F0502020204030204" pitchFamily="34" charset="0"/>
              </a:rPr>
              <a:t>Religious study materials made available</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 sz="2200" dirty="0">
                <a:solidFill>
                  <a:schemeClr val="tx1"/>
                </a:solidFill>
                <a:latin typeface="Calibri" panose="020F0502020204030204" pitchFamily="34" charset="0"/>
                <a:cs typeface="Calibri" panose="020F0502020204030204" pitchFamily="34" charset="0"/>
              </a:rPr>
              <a:t>Individual and corporate prayer encouraged</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 sz="2200" dirty="0">
                <a:solidFill>
                  <a:schemeClr val="tx1"/>
                </a:solidFill>
                <a:latin typeface="Calibri" panose="020F0502020204030204" pitchFamily="34" charset="0"/>
                <a:cs typeface="Calibri" panose="020F0502020204030204" pitchFamily="34" charset="0"/>
              </a:rPr>
              <a:t>Supports provided in conjunction with the faith community to assist people to exercise special rites or sacraments of the faith community</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 sz="2200" dirty="0">
                <a:solidFill>
                  <a:schemeClr val="tx1"/>
                </a:solidFill>
                <a:latin typeface="Calibri" panose="020F0502020204030204" pitchFamily="34" charset="0"/>
                <a:cs typeface="Calibri" panose="020F0502020204030204" pitchFamily="34" charset="0"/>
              </a:rPr>
              <a:t>Transportation provided or arranged to services and other activities of the faith community</a:t>
            </a:r>
            <a:endParaRPr sz="2200" dirty="0">
              <a:solidFill>
                <a:schemeClr val="tx1"/>
              </a:solidFill>
              <a:latin typeface="Calibri" panose="020F0502020204030204" pitchFamily="34" charset="0"/>
              <a:cs typeface="Calibri" panose="020F0502020204030204" pitchFamily="34" charset="0"/>
            </a:endParaRPr>
          </a:p>
          <a:p>
            <a:pPr marL="0" indent="0">
              <a:lnSpc>
                <a:spcPct val="100000"/>
              </a:lnSpc>
              <a:spcBef>
                <a:spcPts val="1200"/>
              </a:spcBef>
              <a:spcAft>
                <a:spcPts val="1200"/>
              </a:spcAft>
              <a:buNone/>
            </a:pPr>
            <a:r>
              <a:rPr lang="en" sz="2200" dirty="0">
                <a:solidFill>
                  <a:schemeClr val="tx1"/>
                </a:solidFill>
                <a:latin typeface="Calibri" panose="020F0502020204030204" pitchFamily="34" charset="0"/>
                <a:cs typeface="Calibri" panose="020F0502020204030204" pitchFamily="34" charset="0"/>
              </a:rPr>
              <a:t>Executive Directors responsible for policy implementation</a:t>
            </a:r>
            <a:endParaRPr sz="22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1201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Assessment</a:t>
            </a:r>
            <a:endParaRPr sz="3000" dirty="0"/>
          </a:p>
        </p:txBody>
      </p:sp>
      <p:sp>
        <p:nvSpPr>
          <p:cNvPr id="94" name="Google Shape;94;p17"/>
          <p:cNvSpPr txBox="1">
            <a:spLocks noGrp="1"/>
          </p:cNvSpPr>
          <p:nvPr>
            <p:ph type="body" idx="1"/>
          </p:nvPr>
        </p:nvSpPr>
        <p:spPr>
          <a:xfrm>
            <a:off x="311700" y="692810"/>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dirty="0">
                <a:solidFill>
                  <a:schemeClr val="tx1"/>
                </a:solidFill>
              </a:rPr>
              <a:t>Administered upon entrance to Evergreen and annually thereafter</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Faith preference?</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Level of participation?</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More information and supports to participate?</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Assistance in practicing the traditions of chosen faith?</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Assistance with communication?</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Visit different places of worship?</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Assistance with transportation?</a:t>
            </a:r>
            <a:endParaRPr sz="2200" dirty="0">
              <a:solidFill>
                <a:schemeClr val="tx1"/>
              </a:solidFill>
            </a:endParaRPr>
          </a:p>
          <a:p>
            <a:pPr marL="0" lvl="0" indent="0" algn="l" rtl="0">
              <a:lnSpc>
                <a:spcPct val="100000"/>
              </a:lnSpc>
              <a:spcBef>
                <a:spcPts val="1200"/>
              </a:spcBef>
              <a:spcAft>
                <a:spcPts val="1200"/>
              </a:spcAft>
              <a:buNone/>
            </a:pPr>
            <a:r>
              <a:rPr lang="en" sz="2200" dirty="0">
                <a:solidFill>
                  <a:schemeClr val="tx1"/>
                </a:solidFill>
              </a:rPr>
              <a:t>Other faith based activities to participate in? </a:t>
            </a:r>
            <a:endParaRPr sz="22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Person Centered Planning</a:t>
            </a:r>
            <a:endParaRPr sz="3000" dirty="0"/>
          </a:p>
        </p:txBody>
      </p:sp>
      <p:sp>
        <p:nvSpPr>
          <p:cNvPr id="100" name="Google Shape;100;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solidFill>
                  <a:schemeClr val="tx1"/>
                </a:solidFill>
              </a:rPr>
              <a:t>Data from assessment and outcome interview included in person centered plan</a:t>
            </a:r>
            <a:endParaRPr sz="2400" dirty="0">
              <a:solidFill>
                <a:schemeClr val="tx1"/>
              </a:solidFill>
            </a:endParaRPr>
          </a:p>
          <a:p>
            <a:pPr marL="0" lvl="0" indent="0" algn="l" rtl="0">
              <a:spcBef>
                <a:spcPts val="1200"/>
              </a:spcBef>
              <a:spcAft>
                <a:spcPts val="0"/>
              </a:spcAft>
              <a:buNone/>
            </a:pPr>
            <a:r>
              <a:rPr lang="en" sz="2400" dirty="0">
                <a:solidFill>
                  <a:schemeClr val="tx1"/>
                </a:solidFill>
              </a:rPr>
              <a:t>Individual supports developed to assist with and increase people’s level of participation in their chosen faith community</a:t>
            </a:r>
            <a:endParaRPr sz="2400" dirty="0">
              <a:solidFill>
                <a:schemeClr val="tx1"/>
              </a:solidFill>
            </a:endParaRPr>
          </a:p>
          <a:p>
            <a:pPr marL="0" lvl="0" indent="0" algn="l" rtl="0">
              <a:spcBef>
                <a:spcPts val="1200"/>
              </a:spcBef>
              <a:spcAft>
                <a:spcPts val="1200"/>
              </a:spcAft>
              <a:buNone/>
            </a:pPr>
            <a:endParaRPr sz="2400"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Outcome Measurement Sample Questions</a:t>
            </a:r>
            <a:endParaRPr sz="3000" dirty="0"/>
          </a:p>
        </p:txBody>
      </p:sp>
      <p:sp>
        <p:nvSpPr>
          <p:cNvPr id="106" name="Google Shape;106;p19"/>
          <p:cNvSpPr txBox="1">
            <a:spLocks noGrp="1"/>
          </p:cNvSpPr>
          <p:nvPr>
            <p:ph type="body" idx="1"/>
          </p:nvPr>
        </p:nvSpPr>
        <p:spPr>
          <a:xfrm>
            <a:off x="311700" y="1017725"/>
            <a:ext cx="7927588"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dirty="0">
                <a:solidFill>
                  <a:schemeClr val="tx1"/>
                </a:solidFill>
              </a:rPr>
              <a:t>Are you religious?</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What religion are you?</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Do you attend church/mosque/temple/mass?</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Is it up to you where you attend?</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Are you involved in any groups or activities there?</a:t>
            </a:r>
            <a:endParaRPr sz="2200" dirty="0">
              <a:solidFill>
                <a:schemeClr val="tx1"/>
              </a:solidFill>
            </a:endParaRPr>
          </a:p>
          <a:p>
            <a:pPr marL="0" lvl="0" indent="0" algn="l" rtl="0">
              <a:lnSpc>
                <a:spcPct val="100000"/>
              </a:lnSpc>
              <a:spcBef>
                <a:spcPts val="1200"/>
              </a:spcBef>
              <a:spcAft>
                <a:spcPts val="0"/>
              </a:spcAft>
              <a:buNone/>
            </a:pPr>
            <a:r>
              <a:rPr lang="en" sz="2200" dirty="0">
                <a:solidFill>
                  <a:schemeClr val="tx1"/>
                </a:solidFill>
              </a:rPr>
              <a:t>Do you get to attend when you want?</a:t>
            </a:r>
            <a:endParaRPr sz="2200" dirty="0">
              <a:solidFill>
                <a:schemeClr val="tx1"/>
              </a:solidFill>
            </a:endParaRPr>
          </a:p>
          <a:p>
            <a:pPr marL="0" lvl="0" indent="0" algn="l" rtl="0">
              <a:lnSpc>
                <a:spcPct val="100000"/>
              </a:lnSpc>
              <a:spcBef>
                <a:spcPts val="1200"/>
              </a:spcBef>
              <a:spcAft>
                <a:spcPts val="1200"/>
              </a:spcAft>
              <a:buNone/>
            </a:pPr>
            <a:r>
              <a:rPr lang="en" sz="2200" dirty="0">
                <a:solidFill>
                  <a:schemeClr val="tx1"/>
                </a:solidFill>
              </a:rPr>
              <a:t>What kind of assistance do you need, if desired, to practice your faith at home?</a:t>
            </a:r>
            <a:endParaRPr sz="22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76%</a:t>
            </a:r>
            <a:endParaRPr/>
          </a:p>
        </p:txBody>
      </p:sp>
      <p:sp>
        <p:nvSpPr>
          <p:cNvPr id="112" name="Google Shape;112;p2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400" dirty="0">
                <a:solidFill>
                  <a:schemeClr val="tx1"/>
                </a:solidFill>
              </a:rPr>
              <a:t>People supported in their religious beliefs and practices</a:t>
            </a:r>
            <a:endParaRPr sz="2400" dirty="0">
              <a:solidFill>
                <a:schemeClr val="tx1"/>
              </a:solidFill>
            </a:endParaRPr>
          </a:p>
        </p:txBody>
      </p:sp>
    </p:spTree>
  </p:cSld>
  <p:clrMapOvr>
    <a:masterClrMapping/>
  </p:clrMapOvr>
</p:sld>
</file>

<file path=ppt/theme/theme1.xml><?xml version="1.0" encoding="utf-8"?>
<a:theme xmlns:a="http://schemas.openxmlformats.org/drawingml/2006/main" name="ELS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1152</Words>
  <Application>Microsoft Macintosh PowerPoint</Application>
  <PresentationFormat>On-screen Show (16:9)</PresentationFormat>
  <Paragraphs>154</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vt:lpstr>
      <vt:lpstr>Tahoma</vt:lpstr>
      <vt:lpstr>ELS Theme</vt:lpstr>
      <vt:lpstr>From Assessment to Participation: </vt:lpstr>
      <vt:lpstr>Accessibility Notes</vt:lpstr>
      <vt:lpstr>Evergreen’s Spiritual Life Program</vt:lpstr>
      <vt:lpstr>Faith Based Organization - Core Values</vt:lpstr>
      <vt:lpstr>Policy</vt:lpstr>
      <vt:lpstr>Assessment</vt:lpstr>
      <vt:lpstr>Person Centered Planning</vt:lpstr>
      <vt:lpstr>Outcome Measurement Sample Questions</vt:lpstr>
      <vt:lpstr>76%</vt:lpstr>
      <vt:lpstr>How Supported</vt:lpstr>
      <vt:lpstr>Barriers</vt:lpstr>
      <vt:lpstr>Meet Joseph, Jimmy, Rocky, and Mitchell</vt:lpstr>
      <vt:lpstr>Meet David</vt:lpstr>
      <vt:lpstr>Meet Tammy</vt:lpstr>
      <vt:lpstr>Meet Vertis</vt:lpstr>
      <vt:lpstr>Meet Amos</vt:lpstr>
      <vt:lpstr>If we do nothing</vt:lpstr>
      <vt:lpstr>Meet Roberto</vt:lpstr>
      <vt:lpstr>Meet Charlie</vt:lpstr>
      <vt:lpstr>Meet Loretta</vt:lpstr>
      <vt:lpstr>Faith Community</vt:lpstr>
      <vt:lpstr>A Glimpse of Heaven</vt:lpstr>
      <vt:lpstr>Don’t Miss the Rest of the Series!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Assessment to Participation: </dc:title>
  <dc:creator>Sharon Gomez</dc:creator>
  <cp:lastModifiedBy>Eric Ascher</cp:lastModifiedBy>
  <cp:revision>4</cp:revision>
  <dcterms:modified xsi:type="dcterms:W3CDTF">2023-03-13T18:56:18Z</dcterms:modified>
</cp:coreProperties>
</file>