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2" r:id="rId4"/>
    <p:sldMasterId id="2147483753" r:id="rId5"/>
    <p:sldMasterId id="2147483765" r:id="rId6"/>
  </p:sldMasterIdLst>
  <p:notesMasterIdLst>
    <p:notesMasterId r:id="rId30"/>
  </p:notesMasterIdLst>
  <p:sldIdLst>
    <p:sldId id="259" r:id="rId7"/>
    <p:sldId id="257" r:id="rId8"/>
    <p:sldId id="268" r:id="rId9"/>
    <p:sldId id="412" r:id="rId10"/>
    <p:sldId id="421" r:id="rId11"/>
    <p:sldId id="439" r:id="rId12"/>
    <p:sldId id="429" r:id="rId13"/>
    <p:sldId id="427" r:id="rId14"/>
    <p:sldId id="419" r:id="rId15"/>
    <p:sldId id="391" r:id="rId16"/>
    <p:sldId id="418" r:id="rId17"/>
    <p:sldId id="443" r:id="rId18"/>
    <p:sldId id="430" r:id="rId19"/>
    <p:sldId id="431" r:id="rId20"/>
    <p:sldId id="433" r:id="rId21"/>
    <p:sldId id="438" r:id="rId22"/>
    <p:sldId id="437" r:id="rId23"/>
    <p:sldId id="436" r:id="rId24"/>
    <p:sldId id="414" r:id="rId25"/>
    <p:sldId id="444" r:id="rId26"/>
    <p:sldId id="445" r:id="rId27"/>
    <p:sldId id="440" r:id="rId28"/>
    <p:sldId id="258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2048" autoAdjust="0"/>
    <p:restoredTop sz="86396" autoAdjust="0"/>
  </p:normalViewPr>
  <p:slideViewPr>
    <p:cSldViewPr snapToGrid="0">
      <p:cViewPr varScale="1">
        <p:scale>
          <a:sx n="76" d="100"/>
          <a:sy n="76" d="100"/>
        </p:scale>
        <p:origin x="216" y="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B061595-59EE-46FE-9AD4-893BD3CF30D8}" type="datetimeFigureOut">
              <a:rPr lang="en-US" smtClean="0"/>
              <a:t>2/13/23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666E22B-85CA-45C7-86A8-A17C38B96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EC1DC-CBA3-604E-9CCC-53F5569CEA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2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13BC9181-26D9-4CEF-BE79-A01A51FAD0B2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13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792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13BC9181-26D9-4CEF-BE79-A01A51FAD0B2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14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7051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13BC9181-26D9-4CEF-BE79-A01A51FAD0B2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15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5202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C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71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4678-D3C2-CF44-ACED-4208F902D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4C86-7D42-4A86-8F92-2BF6BE907F7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45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12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0FB74C86-7D42-4A86-8F92-2BF6BE907F7A}" type="slidenum">
              <a:rPr lang="en-CA" sz="1400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20</a:t>
            </a:fld>
            <a:endParaRPr lang="en-C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3507-8F61-4882-9DCB-051011D917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© 2021 Christian Horizons (christianhorizons.org)</a:t>
            </a:r>
            <a:endParaRPr lang="en-C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169C42A-0D4A-4808-B4DE-3434305396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Keith Dow (kdow@christian-horizons.org) </a:t>
            </a:r>
            <a:endParaRPr lang="en-CA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53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0FB74C86-7D42-4A86-8F92-2BF6BE907F7A}" type="slidenum">
              <a:rPr lang="en-CA" sz="1400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21</a:t>
            </a:fld>
            <a:endParaRPr lang="en-C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3507-8F61-4882-9DCB-051011D917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© 2021 Christian Horizons (christianhorizons.org)</a:t>
            </a:r>
            <a:endParaRPr lang="en-C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169C42A-0D4A-4808-B4DE-3434305396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Keith Dow (kdow@christian-horizons.org) </a:t>
            </a:r>
            <a:endParaRPr lang="en-CA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0021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4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5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4678-D3C2-CF44-ACED-4208F902D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8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5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5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5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6E22B-85CA-45C7-86A8-A17C38B96A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3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EC1DC-CBA3-604E-9CCC-53F5569CEA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1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F70A2-C0AD-4D28-B3EB-C43D221AD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EE984A-7865-4092-9DD1-FA065CFE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441336E-0F59-4E8E-A2B5-D62EDA71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spc="120"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cs typeface="Posterama" panose="020B0504020200020000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F5322-A9D1-4D98-A1BC-9178604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cs typeface="Posterama" panose="020B0504020200020000" pitchFamily="34" charset="0"/>
              </a:rPr>
              <a:t>Click to edit Master title style</a:t>
            </a:r>
            <a:endParaRPr lang="en-US" sz="4400" dirty="0">
              <a:cs typeface="Posterama" panose="020B050402020002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58CD79-85EA-4D75-A743-D3DB777D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Picture 8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Picture 9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2143-C3FC-4DDF-BB2D-0B836FEC2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B2B3A-F3F4-79E3-495C-1B955A13A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0A4B4-607B-46A0-366A-4C785C52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DA3F-450C-F56D-B8BC-6EFF4DB1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94B1-1C75-C146-FA2C-A637498C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BBB4-05A9-501E-9D7F-04F21E4A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1A61-D5F2-4ED9-4D7A-E0A2FEEC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6633-424E-0B54-2AED-0FE6E77D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9C2DE-5182-8DD5-A273-26B37FA7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F20F1-190A-94C8-740E-1A3CAD4A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E492-A187-3084-6079-37B32B41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0BF32-1AF7-EAB9-D568-404359DE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BC955-A1D1-C29D-FC3A-713C9029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7B731-11D7-6B77-7561-BBA01858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82A72-46C4-4DF7-4E50-C0580508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7506A-23D3-4E50-B632-7D75C652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2A1112-7DAD-487B-84EF-9F2B9F4A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A34E2F-6A4E-4CFF-ACA1-994BA9CE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cs typeface="Posterama" panose="020B0504020200020000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5077-AE0A-B0CE-DE7A-512BB59E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A460-C225-BACD-8C26-D59F4D848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09B5-282A-9391-145E-BBE268F9A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ED53A-EB2B-9277-A6B4-498C9261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275E1-A5E0-3936-8102-818B7BCC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AF716-D581-10CF-FCED-AF5C9E6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7BEE-8F39-43C0-BFC7-D7B5A767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ED320-7699-196A-1828-DB28F4AA0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A56E2-747A-7CF8-394C-38EDC924D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0AB87-74D8-EECC-5BBF-D9FE8324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E62A3-8CE5-15A4-A484-06DFE2DEA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74732-EAB7-DC07-0AF4-AF83F43B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15DC4-D19D-34BD-ABE0-C7D200EA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C4B46-8EAA-247D-288C-1CE23A17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8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74B8-D396-D26B-8866-AB3F357B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2069D-BEEB-C579-67CB-AE9A9753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A57AB-95C5-AA90-6BE3-AB19ACC5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29838-B299-112D-C711-CF53BA8C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00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E5ED7-5B83-B18D-7E49-18F5624B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B984A-8FFB-1E01-C2E6-14D52C78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0014-D422-C4C8-9590-A661268A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1FCC-2CD7-0F94-3419-6A241BB1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EA03-C1AB-B1CC-05EC-7DB53BE2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CA82-BAF8-A524-66AE-58937F34B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9EA5B-CFAB-4113-6D6E-C1F8BEAD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36851-780A-A0B3-1B3D-53466FEA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3C8B7-6FCE-557C-A7D5-E45686BC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2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6737-04CB-3D17-CF5B-225AC365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88137-3C66-1642-CF24-01740E1DB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084AD-3969-CB13-111D-35BB491A4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119E-1A9B-BCB1-1DE7-1F8FB611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E3956-2266-CD79-6D6F-02F876D8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8B7CD-90CE-C60B-5C72-C4D659D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8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D211-2E31-85D7-62A5-EF94131D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C3E42-CDCA-4E4E-6432-30AE2130E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2CF8C-839D-660A-ABC0-0234B8BE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E112D-EECC-3CBE-01DF-02F14C42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2FCD8-4BE6-9163-C9A9-6291388D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7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3889E-C75E-1B97-DBC3-5C7033FF5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748A6-DF33-BAA6-6533-115709430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64CE-D6B6-5DDF-225E-DE9491D3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AF8B-2996-99BA-CD19-1ECFCB81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10D4-4D5E-2AAC-B741-08A6B32C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936" y="830580"/>
            <a:ext cx="7207623" cy="674512"/>
          </a:xfrm>
        </p:spPr>
        <p:txBody>
          <a:bodyPr anchor="ctr">
            <a:normAutofit/>
          </a:bodyPr>
          <a:lstStyle>
            <a:lvl1pPr algn="l">
              <a:defRPr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936" y="1649506"/>
            <a:ext cx="7207624" cy="433659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8185" y="830580"/>
            <a:ext cx="2778760" cy="12376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 userDrawn="1"/>
        </p:nvCxnSpPr>
        <p:spPr>
          <a:xfrm>
            <a:off x="4215436" y="781664"/>
            <a:ext cx="21021" cy="133481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2930328"/>
            <a:ext cx="12192000" cy="281463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32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580" y="4383499"/>
            <a:ext cx="3232506" cy="14397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09156" y="3136410"/>
            <a:ext cx="8071553" cy="371877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 userDrawn="1"/>
        </p:nvCxnSpPr>
        <p:spPr>
          <a:xfrm flipH="1">
            <a:off x="4073755" y="3136410"/>
            <a:ext cx="20896" cy="3709061"/>
          </a:xfrm>
          <a:prstGeom prst="straightConnector1">
            <a:avLst/>
          </a:prstGeom>
          <a:ln w="1270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21200" y="3204591"/>
            <a:ext cx="6451885" cy="5232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9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21200" y="3866606"/>
            <a:ext cx="7294563" cy="25881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83F51-DC01-FFF4-8CDA-9F5F9DDFF4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2713"/>
            <a:ext cx="12180888" cy="302418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6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53A4E8-5A11-4C9C-8FC8-9D78AB5D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Picture 6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Picture 7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cs typeface="Posterama" panose="020B0504020200020000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yell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0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0B8FB-852E-E29E-A5A4-A2DC52C6E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3925" y="111791"/>
            <a:ext cx="609693" cy="6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6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 userDrawn="1"/>
        </p:nvSpPr>
        <p:spPr>
          <a:xfrm>
            <a:off x="635" y="1770380"/>
            <a:ext cx="12191365" cy="275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95620" y="278130"/>
            <a:ext cx="1001395" cy="4406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 flipH="1" flipV="1">
            <a:off x="724535" y="-60325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3105" y="2482215"/>
            <a:ext cx="8225790" cy="1325880"/>
          </a:xfrm>
        </p:spPr>
        <p:txBody>
          <a:bodyPr>
            <a:normAutofit/>
          </a:bodyPr>
          <a:lstStyle>
            <a:lvl1pPr algn="ctr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Arrow Connector 3"/>
          <p:cNvCxnSpPr/>
          <p:nvPr userDrawn="1"/>
        </p:nvCxnSpPr>
        <p:spPr>
          <a:xfrm flipV="1">
            <a:off x="11463020" y="-60960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7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and Text without 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2535508"/>
            <a:ext cx="10155237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4138"/>
            <a:ext cx="12192000" cy="223743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1" y="1910302"/>
            <a:ext cx="4791634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62165" y="1910302"/>
            <a:ext cx="4791634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92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2064" y="1051560"/>
            <a:ext cx="6400800" cy="1371600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3" y="2581275"/>
            <a:ext cx="6400800" cy="3532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-2822"/>
            <a:ext cx="914400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691438" y="393700"/>
            <a:ext cx="4042412" cy="607483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77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45"/>
            <a:ext cx="5719482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71822" y="423530"/>
            <a:ext cx="5897449" cy="1371600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71822" y="2150969"/>
            <a:ext cx="5897449" cy="42249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028" y="1483535"/>
            <a:ext cx="4916505" cy="39624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3378199" y="3375183"/>
            <a:ext cx="6868899" cy="114836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300" y="-10900"/>
            <a:ext cx="4547347" cy="68689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109882" y="365125"/>
            <a:ext cx="6243918" cy="1325563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10163" y="2008188"/>
            <a:ext cx="6243637" cy="394493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98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7" y="1742359"/>
            <a:ext cx="5232393" cy="465844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1742359"/>
            <a:ext cx="5232393" cy="465844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4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6" y="755094"/>
            <a:ext cx="5232393" cy="580267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779479"/>
            <a:ext cx="5232393" cy="580267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1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9FC3DD-D5CF-4D3A-AD62-2D9AD0EA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543720-E70E-42D7-9835-39FDFE40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anchor="b">
            <a:normAutofit/>
          </a:bodyPr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 sz="4400" spc="120"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cs typeface="Posterama" panose="020B0504020200020000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28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584003" y="2099161"/>
            <a:ext cx="3695388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79352" y="6257416"/>
            <a:ext cx="662152" cy="29144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0352" y="322263"/>
            <a:ext cx="3749039" cy="820737"/>
          </a:xfrm>
        </p:spPr>
        <p:txBody>
          <a:bodyPr>
            <a:noAutofit/>
          </a:bodyPr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0225" y="1344613"/>
            <a:ext cx="3749675" cy="5921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530225" y="2430110"/>
            <a:ext cx="5565775" cy="38272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616700" y="1344613"/>
            <a:ext cx="4409888" cy="491331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8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wo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7410" y="801370"/>
            <a:ext cx="3331210" cy="4507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68045" y="807720"/>
            <a:ext cx="3333115" cy="635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0513" y="130810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05329" y="0"/>
            <a:ext cx="7386671" cy="6858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60513" y="209361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60513" y="330835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60513" y="409386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79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644" y="6775961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5644" y="2628"/>
            <a:ext cx="12197255" cy="8097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524351"/>
            <a:ext cx="10515600" cy="591270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82277" y="1423833"/>
            <a:ext cx="6221412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577058" y="2735345"/>
            <a:ext cx="5037884" cy="365694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3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42318" y="1987550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24665" y="2568575"/>
            <a:ext cx="3225023" cy="3530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383082" y="2582792"/>
            <a:ext cx="3225023" cy="3530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40273" y="2578937"/>
            <a:ext cx="3225023" cy="35306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987550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380521" y="2001699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8131731" y="2005621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413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F196160-E13D-46EF-ABB9-2EC5347F161F}" type="datetimeFigureOut">
              <a:rPr lang="en-US" smtClean="0"/>
              <a:pPr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2BDFDF-C29B-490D-B7E4-91359671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3B2E6-29D0-4249-A0A5-82013CE1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Picture 7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Picture 8" descr="A picture containing holding, flower&#10;&#10;Description automatically generated">
              <a:extLst>
                <a:ext uri="{FF2B5EF4-FFF2-40B4-BE49-F238E27FC236}">
                  <a16:creationId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2C506E-3A15-4D88-8C7E-AE65D21F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400" spc="120"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cs typeface="Posterama" panose="020B0504020200020000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329184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3291840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361" y="1752600"/>
            <a:ext cx="329184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361" y="2666999"/>
            <a:ext cx="3291840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1466" y="1757319"/>
            <a:ext cx="329184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466" y="2671718"/>
            <a:ext cx="3291840" cy="3522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E62CE4B-3BFB-4501-B59A-0ED68CF6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pc="120"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cs typeface="Posterama" panose="020B0504020200020000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890B2B-FFC6-4C7C-A617-67144F1E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2" r:id="rId6"/>
    <p:sldLayoutId id="2147483737" r:id="rId7"/>
    <p:sldLayoutId id="2147483750" r:id="rId8"/>
    <p:sldLayoutId id="2147483745" r:id="rId9"/>
    <p:sldLayoutId id="2147483751" r:id="rId10"/>
    <p:sldLayoutId id="2147483733" r:id="rId11"/>
    <p:sldLayoutId id="2147483744" r:id="rId12"/>
    <p:sldLayoutId id="214748373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184A5-EE44-5125-1F3B-7F9B63E2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BA0C4-99F8-7538-F7D2-C849AFE1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285F-1C92-0840-220C-ED31F8E7D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DD41-7A7C-A141-BD5F-BAF7C706A59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9ABBC-C57B-AF82-010C-4AB368359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CD90-2C6A-7C98-05F2-68236EE05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68E88-01F9-2541-9A3A-75515CCC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inascaptioning.1capapp.com/event/respectabi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respectability.org/aaidd-2023-seri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respectability.org/aaidd-2023-seri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anchor="b">
            <a:noAutofit/>
          </a:bodyPr>
          <a:lstStyle/>
          <a:p>
            <a:r>
              <a:rPr lang="en-US" sz="3600" dirty="0"/>
              <a:t>Direct Support Professionals: Accompanying People in their </a:t>
            </a:r>
            <a:r>
              <a:rPr lang="en-US" sz="3200" dirty="0"/>
              <a:t>Spiritual</a:t>
            </a:r>
            <a:r>
              <a:rPr lang="en-US" sz="3600" dirty="0"/>
              <a:t>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anchor="t">
            <a:normAutofit/>
          </a:bodyPr>
          <a:lstStyle/>
          <a:p>
            <a:r>
              <a:rPr lang="en-US" sz="2200" dirty="0"/>
              <a:t>Bill </a:t>
            </a:r>
            <a:r>
              <a:rPr lang="en-US" sz="2200" dirty="0" err="1"/>
              <a:t>Gaventa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/>
              <a:t>Jasmine Duckworth, </a:t>
            </a:r>
            <a:br>
              <a:rPr lang="en-US" sz="2200" dirty="0"/>
            </a:br>
            <a:r>
              <a:rPr lang="en-US" sz="2200" dirty="0"/>
              <a:t>and Keith Dow</a:t>
            </a:r>
          </a:p>
        </p:txBody>
      </p:sp>
      <p:pic>
        <p:nvPicPr>
          <p:cNvPr id="6" name="Picture Placeholder 5" descr="Hanukkah candles">
            <a:extLst>
              <a:ext uri="{FF2B5EF4-FFF2-40B4-BE49-F238E27FC236}">
                <a16:creationId xmlns:a16="http://schemas.microsoft.com/office/drawing/2014/main" id="{49C250E6-60C6-4D98-8C94-8D2F836D8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32" y="740664"/>
            <a:ext cx="4745736" cy="5394960"/>
          </a:xfrm>
          <a:noFill/>
        </p:spPr>
      </p:pic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7AB9D5D-6F8A-4F20-82AE-31F6BDABB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528" y="504943"/>
            <a:ext cx="6824472" cy="147195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You are helping people move: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B1CAA6-7D07-494B-B2B1-D4E5F6F0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000"/>
              <a:t>bill.gaventa@gmail.com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C49ED6-529E-B843-A572-D02564E97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40452"/>
              </p:ext>
            </p:extLst>
          </p:nvPr>
        </p:nvGraphicFramePr>
        <p:xfrm>
          <a:off x="795528" y="1976902"/>
          <a:ext cx="10596050" cy="385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6557"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 Fear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 Pity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Anger 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Love</a:t>
                      </a:r>
                    </a:p>
                  </a:txBody>
                  <a:tcPr marL="104284" marR="104284" marT="52159" marB="521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5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Apart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For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With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By</a:t>
                      </a:r>
                    </a:p>
                  </a:txBody>
                  <a:tcPr marL="104284" marR="104284" marT="52159" marB="521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55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Exclusion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Tolerance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Inclusion</a:t>
                      </a:r>
                    </a:p>
                  </a:txBody>
                  <a:tcPr marL="104284" marR="104284" marT="52159" marB="521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Belonging</a:t>
                      </a:r>
                    </a:p>
                  </a:txBody>
                  <a:tcPr marL="104284" marR="104284" marT="52159" marB="52159" anchor="ctr"/>
                </a:tc>
                <a:extLst>
                  <a:ext uri="{0D108BD9-81ED-4DB2-BD59-A6C34878D82A}">
                    <a16:rowId xmlns:a16="http://schemas.microsoft.com/office/drawing/2014/main" val="39496436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766E-6706-1C4F-B62D-A2A899B3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4459408"/>
            <a:ext cx="6843859" cy="1567119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Inclusive Faith Communities as 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Major Allies to Service Providers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0463454-CA66-6E11-36B9-BE10C0AFA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3942" y="3240729"/>
            <a:ext cx="698062" cy="22512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49031" y="0"/>
                </a:lnTo>
                <a:lnTo>
                  <a:pt x="349031" y="2251253"/>
                </a:lnTo>
                <a:lnTo>
                  <a:pt x="698062" y="225125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C46583C-1FC9-3339-2C24-4F62A6938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3942" y="3240729"/>
            <a:ext cx="698062" cy="7504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49031" y="0"/>
                </a:lnTo>
                <a:lnTo>
                  <a:pt x="349031" y="750417"/>
                </a:lnTo>
                <a:lnTo>
                  <a:pt x="698062" y="750417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2D3ECAC-9DAB-BA66-04AB-E04E40ADA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3942" y="2490311"/>
            <a:ext cx="698062" cy="7504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750417"/>
                </a:moveTo>
                <a:lnTo>
                  <a:pt x="349031" y="750417"/>
                </a:lnTo>
                <a:lnTo>
                  <a:pt x="349031" y="0"/>
                </a:lnTo>
                <a:lnTo>
                  <a:pt x="698062" y="0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A65E1F3-2716-9C66-3D5B-2668B3980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3942" y="989475"/>
            <a:ext cx="698062" cy="22512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251253"/>
                </a:moveTo>
                <a:lnTo>
                  <a:pt x="349031" y="2251253"/>
                </a:lnTo>
                <a:lnTo>
                  <a:pt x="349031" y="0"/>
                </a:lnTo>
                <a:lnTo>
                  <a:pt x="698062" y="0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110A4D6-409F-C096-70DF-490C6455ABB1}"/>
              </a:ext>
            </a:extLst>
          </p:cNvPr>
          <p:cNvSpPr/>
          <p:nvPr/>
        </p:nvSpPr>
        <p:spPr>
          <a:xfrm>
            <a:off x="3693627" y="1207620"/>
            <a:ext cx="3490314" cy="1064546"/>
          </a:xfrm>
          <a:custGeom>
            <a:avLst/>
            <a:gdLst>
              <a:gd name="connsiteX0" fmla="*/ 0 w 3490314"/>
              <a:gd name="connsiteY0" fmla="*/ 0 h 1064546"/>
              <a:gd name="connsiteX1" fmla="*/ 3490314 w 3490314"/>
              <a:gd name="connsiteY1" fmla="*/ 0 h 1064546"/>
              <a:gd name="connsiteX2" fmla="*/ 3490314 w 3490314"/>
              <a:gd name="connsiteY2" fmla="*/ 1064546 h 1064546"/>
              <a:gd name="connsiteX3" fmla="*/ 0 w 3490314"/>
              <a:gd name="connsiteY3" fmla="*/ 1064546 h 1064546"/>
              <a:gd name="connsiteX4" fmla="*/ 0 w 3490314"/>
              <a:gd name="connsiteY4" fmla="*/ 0 h 10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0314" h="1064546">
                <a:moveTo>
                  <a:pt x="0" y="0"/>
                </a:moveTo>
                <a:lnTo>
                  <a:pt x="3490314" y="0"/>
                </a:lnTo>
                <a:lnTo>
                  <a:pt x="3490314" y="1064546"/>
                </a:lnTo>
                <a:lnTo>
                  <a:pt x="0" y="106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Not everywhere, but resources, models, networks, and momentum exist.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376CE5E-E397-0B0F-0781-FD69043F2A8C}"/>
              </a:ext>
            </a:extLst>
          </p:cNvPr>
          <p:cNvSpPr/>
          <p:nvPr/>
        </p:nvSpPr>
        <p:spPr>
          <a:xfrm>
            <a:off x="3693627" y="2708455"/>
            <a:ext cx="3490314" cy="1064546"/>
          </a:xfrm>
          <a:custGeom>
            <a:avLst/>
            <a:gdLst>
              <a:gd name="connsiteX0" fmla="*/ 0 w 3490314"/>
              <a:gd name="connsiteY0" fmla="*/ 0 h 1064546"/>
              <a:gd name="connsiteX1" fmla="*/ 3490314 w 3490314"/>
              <a:gd name="connsiteY1" fmla="*/ 0 h 1064546"/>
              <a:gd name="connsiteX2" fmla="*/ 3490314 w 3490314"/>
              <a:gd name="connsiteY2" fmla="*/ 1064546 h 1064546"/>
              <a:gd name="connsiteX3" fmla="*/ 0 w 3490314"/>
              <a:gd name="connsiteY3" fmla="*/ 1064546 h 1064546"/>
              <a:gd name="connsiteX4" fmla="*/ 0 w 3490314"/>
              <a:gd name="connsiteY4" fmla="*/ 0 h 10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0314" h="1064546">
                <a:moveTo>
                  <a:pt x="0" y="0"/>
                </a:moveTo>
                <a:lnTo>
                  <a:pt x="3490314" y="0"/>
                </a:lnTo>
                <a:lnTo>
                  <a:pt x="3490314" y="1064546"/>
                </a:lnTo>
                <a:lnTo>
                  <a:pt x="0" y="106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440,000 Natural Generic Support Communities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2D67CCA-D3FC-E5AE-0118-823456E0B7EE}"/>
              </a:ext>
            </a:extLst>
          </p:cNvPr>
          <p:cNvSpPr/>
          <p:nvPr/>
        </p:nvSpPr>
        <p:spPr>
          <a:xfrm>
            <a:off x="7882004" y="457202"/>
            <a:ext cx="3490314" cy="1064546"/>
          </a:xfrm>
          <a:custGeom>
            <a:avLst/>
            <a:gdLst>
              <a:gd name="connsiteX0" fmla="*/ 0 w 3490314"/>
              <a:gd name="connsiteY0" fmla="*/ 0 h 1064546"/>
              <a:gd name="connsiteX1" fmla="*/ 3490314 w 3490314"/>
              <a:gd name="connsiteY1" fmla="*/ 0 h 1064546"/>
              <a:gd name="connsiteX2" fmla="*/ 3490314 w 3490314"/>
              <a:gd name="connsiteY2" fmla="*/ 1064546 h 1064546"/>
              <a:gd name="connsiteX3" fmla="*/ 0 w 3490314"/>
              <a:gd name="connsiteY3" fmla="*/ 1064546 h 1064546"/>
              <a:gd name="connsiteX4" fmla="*/ 0 w 3490314"/>
              <a:gd name="connsiteY4" fmla="*/ 0 h 10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0314" h="1064546">
                <a:moveTo>
                  <a:pt x="0" y="0"/>
                </a:moveTo>
                <a:lnTo>
                  <a:pt x="3490314" y="0"/>
                </a:lnTo>
                <a:lnTo>
                  <a:pt x="3490314" y="1064546"/>
                </a:lnTo>
                <a:lnTo>
                  <a:pt x="0" y="106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”Ports of Entry” into Community Life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2869515-04EC-1F92-A1BB-2A4D67632C77}"/>
              </a:ext>
            </a:extLst>
          </p:cNvPr>
          <p:cNvSpPr/>
          <p:nvPr/>
        </p:nvSpPr>
        <p:spPr>
          <a:xfrm>
            <a:off x="7882004" y="1958038"/>
            <a:ext cx="3490314" cy="1064546"/>
          </a:xfrm>
          <a:custGeom>
            <a:avLst/>
            <a:gdLst>
              <a:gd name="connsiteX0" fmla="*/ 0 w 3490314"/>
              <a:gd name="connsiteY0" fmla="*/ 0 h 1064546"/>
              <a:gd name="connsiteX1" fmla="*/ 3490314 w 3490314"/>
              <a:gd name="connsiteY1" fmla="*/ 0 h 1064546"/>
              <a:gd name="connsiteX2" fmla="*/ 3490314 w 3490314"/>
              <a:gd name="connsiteY2" fmla="*/ 1064546 h 1064546"/>
              <a:gd name="connsiteX3" fmla="*/ 0 w 3490314"/>
              <a:gd name="connsiteY3" fmla="*/ 1064546 h 1064546"/>
              <a:gd name="connsiteX4" fmla="*/ 0 w 3490314"/>
              <a:gd name="connsiteY4" fmla="*/ 0 h 10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0314" h="1064546">
                <a:moveTo>
                  <a:pt x="0" y="0"/>
                </a:moveTo>
                <a:lnTo>
                  <a:pt x="3490314" y="0"/>
                </a:lnTo>
                <a:lnTo>
                  <a:pt x="3490314" y="1064546"/>
                </a:lnTo>
                <a:lnTo>
                  <a:pt x="0" y="106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Major source of volunteers and donations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CD2CD25-6B35-6F3B-A773-EB81A5334B8E}"/>
              </a:ext>
            </a:extLst>
          </p:cNvPr>
          <p:cNvSpPr/>
          <p:nvPr/>
        </p:nvSpPr>
        <p:spPr>
          <a:xfrm>
            <a:off x="7882004" y="3458873"/>
            <a:ext cx="3490314" cy="1064546"/>
          </a:xfrm>
          <a:custGeom>
            <a:avLst/>
            <a:gdLst>
              <a:gd name="connsiteX0" fmla="*/ 0 w 3490314"/>
              <a:gd name="connsiteY0" fmla="*/ 0 h 1064546"/>
              <a:gd name="connsiteX1" fmla="*/ 3490314 w 3490314"/>
              <a:gd name="connsiteY1" fmla="*/ 0 h 1064546"/>
              <a:gd name="connsiteX2" fmla="*/ 3490314 w 3490314"/>
              <a:gd name="connsiteY2" fmla="*/ 1064546 h 1064546"/>
              <a:gd name="connsiteX3" fmla="*/ 0 w 3490314"/>
              <a:gd name="connsiteY3" fmla="*/ 1064546 h 1064546"/>
              <a:gd name="connsiteX4" fmla="*/ 0 w 3490314"/>
              <a:gd name="connsiteY4" fmla="*/ 0 h 10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0314" h="1064546">
                <a:moveTo>
                  <a:pt x="0" y="0"/>
                </a:moveTo>
                <a:lnTo>
                  <a:pt x="3490314" y="0"/>
                </a:lnTo>
                <a:lnTo>
                  <a:pt x="3490314" y="1064546"/>
                </a:lnTo>
                <a:lnTo>
                  <a:pt x="0" y="106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Diversity of Activities: worship, service, recreation, learning, social, leadership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506766E-0C07-F166-0F4C-3EE05254B6CD}"/>
              </a:ext>
            </a:extLst>
          </p:cNvPr>
          <p:cNvSpPr/>
          <p:nvPr/>
        </p:nvSpPr>
        <p:spPr>
          <a:xfrm>
            <a:off x="7882004" y="4959709"/>
            <a:ext cx="3490314" cy="1064546"/>
          </a:xfrm>
          <a:custGeom>
            <a:avLst/>
            <a:gdLst>
              <a:gd name="connsiteX0" fmla="*/ 0 w 3490314"/>
              <a:gd name="connsiteY0" fmla="*/ 0 h 1064546"/>
              <a:gd name="connsiteX1" fmla="*/ 3490314 w 3490314"/>
              <a:gd name="connsiteY1" fmla="*/ 0 h 1064546"/>
              <a:gd name="connsiteX2" fmla="*/ 3490314 w 3490314"/>
              <a:gd name="connsiteY2" fmla="*/ 1064546 h 1064546"/>
              <a:gd name="connsiteX3" fmla="*/ 0 w 3490314"/>
              <a:gd name="connsiteY3" fmla="*/ 1064546 h 1064546"/>
              <a:gd name="connsiteX4" fmla="*/ 0 w 3490314"/>
              <a:gd name="connsiteY4" fmla="*/ 0 h 106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0314" h="1064546">
                <a:moveTo>
                  <a:pt x="0" y="0"/>
                </a:moveTo>
                <a:lnTo>
                  <a:pt x="3490314" y="0"/>
                </a:lnTo>
                <a:lnTo>
                  <a:pt x="3490314" y="1064546"/>
                </a:lnTo>
                <a:lnTo>
                  <a:pt x="0" y="106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Spiritual supports as a pathway to meeting community support standards, like the HCBS Rule., </a:t>
            </a:r>
          </a:p>
        </p:txBody>
      </p:sp>
    </p:spTree>
    <p:extLst>
      <p:ext uri="{BB962C8B-B14F-4D97-AF65-F5344CB8AC3E}">
        <p14:creationId xmlns:p14="http://schemas.microsoft.com/office/powerpoint/2010/main" val="279808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5114-0355-4D19-9113-93130B3E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586" y="1229463"/>
            <a:ext cx="4225014" cy="3377784"/>
          </a:xfrm>
        </p:spPr>
        <p:txBody>
          <a:bodyPr anchor="t">
            <a:noAutofit/>
          </a:bodyPr>
          <a:lstStyle/>
          <a:p>
            <a:pPr defTabSz="609630"/>
            <a:r>
              <a:rPr lang="en-US" sz="3200" dirty="0">
                <a:solidFill>
                  <a:srgbClr val="4C4C4C"/>
                </a:solidFill>
              </a:rPr>
              <a:t>“People who experience disabilities belong in communities in which their God-given gifts are valued and respected.”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2BB8A-9200-4610-BA7C-A6095EE22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946" y="4802611"/>
            <a:ext cx="4811712" cy="1068049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4C4C4C"/>
                </a:solidFill>
                <a:latin typeface="DM Sans" pitchFamily="2" charset="0"/>
              </a:rPr>
              <a:t>~ </a:t>
            </a:r>
            <a:r>
              <a:rPr lang="en-US" sz="2400" b="1">
                <a:solidFill>
                  <a:srgbClr val="4C4C4C"/>
                </a:solidFill>
                <a:latin typeface="DM Sans" pitchFamily="2" charset="0"/>
              </a:rPr>
              <a:t>Christian Horizons Vision</a:t>
            </a:r>
            <a:endParaRPr lang="en-US" sz="2400" dirty="0"/>
          </a:p>
        </p:txBody>
      </p:sp>
      <p:pic>
        <p:nvPicPr>
          <p:cNvPr id="15" name="Picture 14" descr="Four people, including a boy using a wheelchair, smile together outside of a church">
            <a:extLst>
              <a:ext uri="{FF2B5EF4-FFF2-40B4-BE49-F238E27FC236}">
                <a16:creationId xmlns:a16="http://schemas.microsoft.com/office/drawing/2014/main" id="{0D01B272-9A62-2611-4EBD-1EE6524F6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658" y="672903"/>
            <a:ext cx="5860585" cy="55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FD73-EB20-2CFE-76D5-A7AD133D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4" y="886120"/>
            <a:ext cx="10515600" cy="13255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tx2">
                    <a:lumMod val="75000"/>
                    <a:lumOff val="25000"/>
                  </a:schemeClr>
                </a:solidFill>
              </a:rPr>
              <a:t>Preparation</a:t>
            </a:r>
            <a:endParaRPr lang="en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Two people, including one person seated in a wheelchair, smile for a selfie">
            <a:extLst>
              <a:ext uri="{FF2B5EF4-FFF2-40B4-BE49-F238E27FC236}">
                <a16:creationId xmlns:a16="http://schemas.microsoft.com/office/drawing/2014/main" id="{2D5BFA05-6937-2036-4D8E-FDAD6C3B8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D4DF-45C0-3C30-7372-DD54F35B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269" y="376518"/>
            <a:ext cx="5486400" cy="6096000"/>
          </a:xfrm>
        </p:spPr>
        <p:txBody>
          <a:bodyPr anchor="ctr">
            <a:noAutofit/>
          </a:bodyPr>
          <a:lstStyle/>
          <a:p>
            <a:r>
              <a:rPr lang="en-CA" sz="2400" dirty="0"/>
              <a:t>Get clear info on what the person wants (conversation, personal plan, history, ask others, etc.)</a:t>
            </a:r>
          </a:p>
          <a:p>
            <a:r>
              <a:rPr lang="en-CA" sz="2400" dirty="0"/>
              <a:t>Ask others who might have more experience.</a:t>
            </a:r>
          </a:p>
          <a:p>
            <a:r>
              <a:rPr lang="en-CA" sz="2400" dirty="0"/>
              <a:t>Use Google, street view, phone calls, emails, etc. </a:t>
            </a:r>
          </a:p>
          <a:p>
            <a:r>
              <a:rPr lang="en-CA" sz="2400" dirty="0"/>
              <a:t>Make contact before showing up.</a:t>
            </a:r>
          </a:p>
          <a:p>
            <a:r>
              <a:rPr lang="en-CA" sz="2400" dirty="0"/>
              <a:t>Explain, ask for help.</a:t>
            </a:r>
          </a:p>
          <a:p>
            <a:r>
              <a:rPr lang="en-CA" sz="2400" dirty="0"/>
              <a:t>Don’t be afraid to make mistakes. </a:t>
            </a:r>
          </a:p>
          <a:p>
            <a:r>
              <a:rPr lang="en-CA" sz="2400" dirty="0"/>
              <a:t>Make sure you’re clear on the etiquette/expectations. </a:t>
            </a:r>
          </a:p>
        </p:txBody>
      </p:sp>
    </p:spTree>
    <p:extLst>
      <p:ext uri="{BB962C8B-B14F-4D97-AF65-F5344CB8AC3E}">
        <p14:creationId xmlns:p14="http://schemas.microsoft.com/office/powerpoint/2010/main" val="262416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6D5F-8AA1-5C7D-08A5-4DBA903C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4" y="1098082"/>
            <a:ext cx="5260846" cy="13255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tx2">
                    <a:lumMod val="75000"/>
                    <a:lumOff val="25000"/>
                  </a:schemeClr>
                </a:solidFill>
              </a:rPr>
              <a:t>The day of…</a:t>
            </a:r>
          </a:p>
        </p:txBody>
      </p:sp>
      <p:pic>
        <p:nvPicPr>
          <p:cNvPr id="5" name="Picture 4" descr="A man seated in a wheelchair giving two thumbs up">
            <a:extLst>
              <a:ext uri="{FF2B5EF4-FFF2-40B4-BE49-F238E27FC236}">
                <a16:creationId xmlns:a16="http://schemas.microsoft.com/office/drawing/2014/main" id="{B121C98D-E5BD-7749-FE7C-96A59ADFE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423645"/>
            <a:ext cx="5015484" cy="375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9CC3-447D-7B07-D604-3AC0E32E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8" y="457200"/>
            <a:ext cx="5486400" cy="5719763"/>
          </a:xfrm>
        </p:spPr>
        <p:txBody>
          <a:bodyPr anchor="ctr">
            <a:noAutofit/>
          </a:bodyPr>
          <a:lstStyle/>
          <a:p>
            <a:r>
              <a:rPr lang="en-CA" sz="2400" dirty="0"/>
              <a:t>Keep an open mind.</a:t>
            </a:r>
          </a:p>
          <a:p>
            <a:r>
              <a:rPr lang="en-CA" sz="2400" dirty="0"/>
              <a:t>Be on time. </a:t>
            </a:r>
          </a:p>
          <a:p>
            <a:r>
              <a:rPr lang="en-CA" sz="2400" dirty="0"/>
              <a:t>Bring a list of good questions. </a:t>
            </a:r>
          </a:p>
          <a:p>
            <a:r>
              <a:rPr lang="en-CA" sz="2400" dirty="0"/>
              <a:t>Let the person lead as much as possible.</a:t>
            </a:r>
          </a:p>
          <a:p>
            <a:r>
              <a:rPr lang="en-CA" sz="2400" dirty="0"/>
              <a:t>Take notes and communicate clearly to the rest of the team.</a:t>
            </a:r>
          </a:p>
          <a:p>
            <a:r>
              <a:rPr lang="en-CA" sz="2400" dirty="0"/>
              <a:t>Plan, from the beginning, to fade staff support, as possible.</a:t>
            </a:r>
          </a:p>
          <a:p>
            <a:r>
              <a:rPr lang="en-CA" sz="2400" dirty="0"/>
              <a:t>Think beyond just the worship service.</a:t>
            </a:r>
          </a:p>
        </p:txBody>
      </p:sp>
    </p:spTree>
    <p:extLst>
      <p:ext uri="{BB962C8B-B14F-4D97-AF65-F5344CB8AC3E}">
        <p14:creationId xmlns:p14="http://schemas.microsoft.com/office/powerpoint/2010/main" val="47557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0EF8-51B7-F0C2-F289-E89E1CBA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162843"/>
            <a:ext cx="10895106" cy="1325563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50000"/>
                  </a:schemeClr>
                </a:solidFill>
              </a:rPr>
              <a:t>My Top 3 Takeaways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28B05B0-78F3-E9AA-0600-E2D3ACB94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2906192"/>
            <a:ext cx="2957512" cy="18780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833286-0A26-E6C5-841F-03C5388F1E6D}"/>
              </a:ext>
            </a:extLst>
          </p:cNvPr>
          <p:cNvSpPr/>
          <p:nvPr/>
        </p:nvSpPr>
        <p:spPr>
          <a:xfrm>
            <a:off x="1166812" y="3218374"/>
            <a:ext cx="2957512" cy="1878020"/>
          </a:xfrm>
          <a:custGeom>
            <a:avLst/>
            <a:gdLst>
              <a:gd name="connsiteX0" fmla="*/ 0 w 2957512"/>
              <a:gd name="connsiteY0" fmla="*/ 187802 h 1878020"/>
              <a:gd name="connsiteX1" fmla="*/ 187802 w 2957512"/>
              <a:gd name="connsiteY1" fmla="*/ 0 h 1878020"/>
              <a:gd name="connsiteX2" fmla="*/ 2769710 w 2957512"/>
              <a:gd name="connsiteY2" fmla="*/ 0 h 1878020"/>
              <a:gd name="connsiteX3" fmla="*/ 2957512 w 2957512"/>
              <a:gd name="connsiteY3" fmla="*/ 187802 h 1878020"/>
              <a:gd name="connsiteX4" fmla="*/ 2957512 w 2957512"/>
              <a:gd name="connsiteY4" fmla="*/ 1690218 h 1878020"/>
              <a:gd name="connsiteX5" fmla="*/ 2769710 w 2957512"/>
              <a:gd name="connsiteY5" fmla="*/ 1878020 h 1878020"/>
              <a:gd name="connsiteX6" fmla="*/ 187802 w 2957512"/>
              <a:gd name="connsiteY6" fmla="*/ 1878020 h 1878020"/>
              <a:gd name="connsiteX7" fmla="*/ 0 w 2957512"/>
              <a:gd name="connsiteY7" fmla="*/ 1690218 h 1878020"/>
              <a:gd name="connsiteX8" fmla="*/ 0 w 2957512"/>
              <a:gd name="connsiteY8" fmla="*/ 187802 h 187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512" h="1878020">
                <a:moveTo>
                  <a:pt x="0" y="187802"/>
                </a:moveTo>
                <a:cubicBezTo>
                  <a:pt x="0" y="84082"/>
                  <a:pt x="84082" y="0"/>
                  <a:pt x="187802" y="0"/>
                </a:cubicBezTo>
                <a:lnTo>
                  <a:pt x="2769710" y="0"/>
                </a:lnTo>
                <a:cubicBezTo>
                  <a:pt x="2873430" y="0"/>
                  <a:pt x="2957512" y="84082"/>
                  <a:pt x="2957512" y="187802"/>
                </a:cubicBezTo>
                <a:lnTo>
                  <a:pt x="2957512" y="1690218"/>
                </a:lnTo>
                <a:cubicBezTo>
                  <a:pt x="2957512" y="1793938"/>
                  <a:pt x="2873430" y="1878020"/>
                  <a:pt x="2769710" y="1878020"/>
                </a:cubicBezTo>
                <a:lnTo>
                  <a:pt x="187802" y="1878020"/>
                </a:lnTo>
                <a:cubicBezTo>
                  <a:pt x="84082" y="1878020"/>
                  <a:pt x="0" y="1793938"/>
                  <a:pt x="0" y="1690218"/>
                </a:cubicBezTo>
                <a:lnTo>
                  <a:pt x="0" y="187802"/>
                </a:lnTo>
                <a:close/>
              </a:path>
            </a:pathLst>
          </a:custGeom>
          <a:solidFill>
            <a:srgbClr val="FFFFFF">
              <a:alpha val="94902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825" tIns="138825" rIns="138825" bIns="13882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200" kern="1200" dirty="0"/>
              <a:t>I needed to bring my whole self- professional and personal. </a:t>
            </a:r>
            <a:endParaRPr lang="en-US" sz="2200" kern="1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2D97F75-68C3-D761-BF0B-2C8D1CA6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2937" y="2906192"/>
            <a:ext cx="2957512" cy="18780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23ABB9C-BD0C-943D-4EF7-F52CA856C94C}"/>
              </a:ext>
            </a:extLst>
          </p:cNvPr>
          <p:cNvSpPr/>
          <p:nvPr/>
        </p:nvSpPr>
        <p:spPr>
          <a:xfrm>
            <a:off x="4781550" y="3218374"/>
            <a:ext cx="2957512" cy="1878020"/>
          </a:xfrm>
          <a:custGeom>
            <a:avLst/>
            <a:gdLst>
              <a:gd name="connsiteX0" fmla="*/ 0 w 2957512"/>
              <a:gd name="connsiteY0" fmla="*/ 187802 h 1878020"/>
              <a:gd name="connsiteX1" fmla="*/ 187802 w 2957512"/>
              <a:gd name="connsiteY1" fmla="*/ 0 h 1878020"/>
              <a:gd name="connsiteX2" fmla="*/ 2769710 w 2957512"/>
              <a:gd name="connsiteY2" fmla="*/ 0 h 1878020"/>
              <a:gd name="connsiteX3" fmla="*/ 2957512 w 2957512"/>
              <a:gd name="connsiteY3" fmla="*/ 187802 h 1878020"/>
              <a:gd name="connsiteX4" fmla="*/ 2957512 w 2957512"/>
              <a:gd name="connsiteY4" fmla="*/ 1690218 h 1878020"/>
              <a:gd name="connsiteX5" fmla="*/ 2769710 w 2957512"/>
              <a:gd name="connsiteY5" fmla="*/ 1878020 h 1878020"/>
              <a:gd name="connsiteX6" fmla="*/ 187802 w 2957512"/>
              <a:gd name="connsiteY6" fmla="*/ 1878020 h 1878020"/>
              <a:gd name="connsiteX7" fmla="*/ 0 w 2957512"/>
              <a:gd name="connsiteY7" fmla="*/ 1690218 h 1878020"/>
              <a:gd name="connsiteX8" fmla="*/ 0 w 2957512"/>
              <a:gd name="connsiteY8" fmla="*/ 187802 h 187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512" h="1878020">
                <a:moveTo>
                  <a:pt x="0" y="187802"/>
                </a:moveTo>
                <a:cubicBezTo>
                  <a:pt x="0" y="84082"/>
                  <a:pt x="84082" y="0"/>
                  <a:pt x="187802" y="0"/>
                </a:cubicBezTo>
                <a:lnTo>
                  <a:pt x="2769710" y="0"/>
                </a:lnTo>
                <a:cubicBezTo>
                  <a:pt x="2873430" y="0"/>
                  <a:pt x="2957512" y="84082"/>
                  <a:pt x="2957512" y="187802"/>
                </a:cubicBezTo>
                <a:lnTo>
                  <a:pt x="2957512" y="1690218"/>
                </a:lnTo>
                <a:cubicBezTo>
                  <a:pt x="2957512" y="1793938"/>
                  <a:pt x="2873430" y="1878020"/>
                  <a:pt x="2769710" y="1878020"/>
                </a:cubicBezTo>
                <a:lnTo>
                  <a:pt x="187802" y="1878020"/>
                </a:lnTo>
                <a:cubicBezTo>
                  <a:pt x="84082" y="1878020"/>
                  <a:pt x="0" y="1793938"/>
                  <a:pt x="0" y="1690218"/>
                </a:cubicBezTo>
                <a:lnTo>
                  <a:pt x="0" y="187802"/>
                </a:lnTo>
                <a:close/>
              </a:path>
            </a:pathLst>
          </a:custGeom>
          <a:solidFill>
            <a:srgbClr val="FFFFFF">
              <a:alpha val="94902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825" tIns="138825" rIns="138825" bIns="13882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200" kern="1200" dirty="0"/>
              <a:t>This was a great chance to affirm the expertise and follow the leadership of the person.</a:t>
            </a:r>
            <a:endParaRPr lang="en-US" sz="2200" kern="1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1DA26B7-3855-8E4F-AB60-2BE90339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7675" y="2906192"/>
            <a:ext cx="2957512" cy="18780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A84DF6C-FC87-E954-AB88-D23BC509C6F7}"/>
              </a:ext>
            </a:extLst>
          </p:cNvPr>
          <p:cNvSpPr/>
          <p:nvPr/>
        </p:nvSpPr>
        <p:spPr>
          <a:xfrm>
            <a:off x="8396287" y="3218374"/>
            <a:ext cx="2957512" cy="1878020"/>
          </a:xfrm>
          <a:custGeom>
            <a:avLst/>
            <a:gdLst>
              <a:gd name="connsiteX0" fmla="*/ 0 w 2957512"/>
              <a:gd name="connsiteY0" fmla="*/ 187802 h 1878020"/>
              <a:gd name="connsiteX1" fmla="*/ 187802 w 2957512"/>
              <a:gd name="connsiteY1" fmla="*/ 0 h 1878020"/>
              <a:gd name="connsiteX2" fmla="*/ 2769710 w 2957512"/>
              <a:gd name="connsiteY2" fmla="*/ 0 h 1878020"/>
              <a:gd name="connsiteX3" fmla="*/ 2957512 w 2957512"/>
              <a:gd name="connsiteY3" fmla="*/ 187802 h 1878020"/>
              <a:gd name="connsiteX4" fmla="*/ 2957512 w 2957512"/>
              <a:gd name="connsiteY4" fmla="*/ 1690218 h 1878020"/>
              <a:gd name="connsiteX5" fmla="*/ 2769710 w 2957512"/>
              <a:gd name="connsiteY5" fmla="*/ 1878020 h 1878020"/>
              <a:gd name="connsiteX6" fmla="*/ 187802 w 2957512"/>
              <a:gd name="connsiteY6" fmla="*/ 1878020 h 1878020"/>
              <a:gd name="connsiteX7" fmla="*/ 0 w 2957512"/>
              <a:gd name="connsiteY7" fmla="*/ 1690218 h 1878020"/>
              <a:gd name="connsiteX8" fmla="*/ 0 w 2957512"/>
              <a:gd name="connsiteY8" fmla="*/ 187802 h 187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512" h="1878020">
                <a:moveTo>
                  <a:pt x="0" y="187802"/>
                </a:moveTo>
                <a:cubicBezTo>
                  <a:pt x="0" y="84082"/>
                  <a:pt x="84082" y="0"/>
                  <a:pt x="187802" y="0"/>
                </a:cubicBezTo>
                <a:lnTo>
                  <a:pt x="2769710" y="0"/>
                </a:lnTo>
                <a:cubicBezTo>
                  <a:pt x="2873430" y="0"/>
                  <a:pt x="2957512" y="84082"/>
                  <a:pt x="2957512" y="187802"/>
                </a:cubicBezTo>
                <a:lnTo>
                  <a:pt x="2957512" y="1690218"/>
                </a:lnTo>
                <a:cubicBezTo>
                  <a:pt x="2957512" y="1793938"/>
                  <a:pt x="2873430" y="1878020"/>
                  <a:pt x="2769710" y="1878020"/>
                </a:cubicBezTo>
                <a:lnTo>
                  <a:pt x="187802" y="1878020"/>
                </a:lnTo>
                <a:cubicBezTo>
                  <a:pt x="84082" y="1878020"/>
                  <a:pt x="0" y="1793938"/>
                  <a:pt x="0" y="1690218"/>
                </a:cubicBezTo>
                <a:lnTo>
                  <a:pt x="0" y="187802"/>
                </a:lnTo>
                <a:close/>
              </a:path>
            </a:pathLst>
          </a:custGeom>
          <a:solidFill>
            <a:srgbClr val="FFFFFF">
              <a:alpha val="94902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825" tIns="138825" rIns="138825" bIns="13882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200" kern="1200" dirty="0"/>
              <a:t>It was about faith   but also about culture and community </a:t>
            </a:r>
            <a:endParaRPr lang="en-US" sz="2200" kern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542D0E-6202-D392-537B-7BCB7CF5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53729" y="3551514"/>
            <a:ext cx="0" cy="79636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5CC5CE-D4CE-9F52-E244-A4F24E5E2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41224" y="4939553"/>
            <a:ext cx="103094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41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5114-0355-4D19-9113-93130B3E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586" y="1229463"/>
            <a:ext cx="6776128" cy="3377784"/>
          </a:xfrm>
        </p:spPr>
        <p:txBody>
          <a:bodyPr anchor="t">
            <a:noAutofit/>
          </a:bodyPr>
          <a:lstStyle/>
          <a:p>
            <a:pPr defTabSz="609630"/>
            <a:r>
              <a:rPr lang="en-US" sz="3200" dirty="0">
                <a:solidFill>
                  <a:srgbClr val="4C4C4C"/>
                </a:solidFill>
              </a:rPr>
              <a:t>“DSP’s truly enjoy working with people with developmental disabilities and appear deeply committed to the nature of direct support work.”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2BB8A-9200-4610-BA7C-A6095EE22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646950"/>
            <a:ext cx="5367526" cy="1068049"/>
          </a:xfrm>
        </p:spPr>
        <p:txBody>
          <a:bodyPr/>
          <a:lstStyle/>
          <a:p>
            <a:r>
              <a:rPr lang="en-US" sz="2800" dirty="0">
                <a:solidFill>
                  <a:srgbClr val="4C4C4C"/>
                </a:solidFill>
                <a:latin typeface="DM Sans" pitchFamily="2" charset="0"/>
              </a:rPr>
              <a:t>~ </a:t>
            </a:r>
            <a:r>
              <a:rPr lang="en-US" sz="2800" b="1" dirty="0">
                <a:solidFill>
                  <a:srgbClr val="4C4C4C"/>
                </a:solidFill>
                <a:latin typeface="DM Sans" pitchFamily="2" charset="0"/>
              </a:rPr>
              <a:t>Robert Hickey, </a:t>
            </a:r>
            <a:br>
              <a:rPr lang="en-US" sz="2800" b="1" dirty="0">
                <a:solidFill>
                  <a:srgbClr val="4C4C4C"/>
                </a:solidFill>
                <a:latin typeface="DM Sans" pitchFamily="2" charset="0"/>
              </a:rPr>
            </a:br>
            <a:r>
              <a:rPr lang="en-US" sz="2800" dirty="0">
                <a:solidFill>
                  <a:srgbClr val="4C4C4C"/>
                </a:solidFill>
                <a:latin typeface="DM Sans" pitchFamily="2" charset="0"/>
              </a:rPr>
              <a:t>Queens University</a:t>
            </a:r>
            <a:endParaRPr lang="en-US" dirty="0"/>
          </a:p>
        </p:txBody>
      </p:sp>
      <p:pic>
        <p:nvPicPr>
          <p:cNvPr id="15" name="Picture 14" descr="Two people smiling with their arms around each other inside of a greenhouse">
            <a:extLst>
              <a:ext uri="{FF2B5EF4-FFF2-40B4-BE49-F238E27FC236}">
                <a16:creationId xmlns:a16="http://schemas.microsoft.com/office/drawing/2014/main" id="{0D01B272-9A62-2611-4EBD-1EE6524F6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351" y="689799"/>
            <a:ext cx="3657202" cy="54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B7C9-365A-47FF-90E1-6016251B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/>
          <a:lstStyle/>
          <a:p>
            <a:r>
              <a:rPr lang="en-US" dirty="0"/>
              <a:t>Bringing your </a:t>
            </a:r>
            <a:br>
              <a:rPr lang="en-US" dirty="0"/>
            </a:br>
            <a:r>
              <a:rPr lang="en-US" dirty="0"/>
              <a:t>whole self </a:t>
            </a:r>
            <a:br>
              <a:rPr lang="en-US" dirty="0"/>
            </a:br>
            <a:r>
              <a:rPr lang="en-US" dirty="0"/>
              <a:t>to work</a:t>
            </a:r>
          </a:p>
        </p:txBody>
      </p:sp>
      <p:pic>
        <p:nvPicPr>
          <p:cNvPr id="13" name="Content Placeholder 4" descr="Illustration of a person seated in a wheelchair with another person standing next to them, looking at each other">
            <a:extLst>
              <a:ext uri="{FF2B5EF4-FFF2-40B4-BE49-F238E27FC236}">
                <a16:creationId xmlns:a16="http://schemas.microsoft.com/office/drawing/2014/main" id="{B3C32BA1-16E5-A05E-9377-04D4C486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56" y="943560"/>
            <a:ext cx="5110844" cy="51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2BD4-DBD0-2696-86EA-A024D730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73" y="365125"/>
            <a:ext cx="10634827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Staying Ahead of the Robots, 101</a:t>
            </a:r>
            <a:endParaRPr lang="en-CA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2" descr="Customer Service Robots">
            <a:extLst>
              <a:ext uri="{FF2B5EF4-FFF2-40B4-BE49-F238E27FC236}">
                <a16:creationId xmlns:a16="http://schemas.microsoft.com/office/drawing/2014/main" id="{6C7E59A3-633E-D41C-9836-37C12DD0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73" y="1593960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E646-2138-EB28-8835-765D0D3A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127" y="1593960"/>
            <a:ext cx="5936673" cy="4351338"/>
          </a:xfrm>
        </p:spPr>
        <p:txBody>
          <a:bodyPr>
            <a:normAutofit/>
          </a:bodyPr>
          <a:lstStyle/>
          <a:p>
            <a:r>
              <a:rPr lang="en-US" dirty="0"/>
              <a:t>Be </a:t>
            </a:r>
            <a:r>
              <a:rPr lang="en-US" i="1" dirty="0"/>
              <a:t>value clear. </a:t>
            </a:r>
          </a:p>
          <a:p>
            <a:r>
              <a:rPr lang="en-US" dirty="0"/>
              <a:t>We are people first.</a:t>
            </a:r>
          </a:p>
          <a:p>
            <a:r>
              <a:rPr lang="en-US" dirty="0"/>
              <a:t>Know your professional responsibilities.</a:t>
            </a:r>
          </a:p>
          <a:p>
            <a:r>
              <a:rPr lang="en-US" dirty="0"/>
              <a:t>Know when to advocate for new, creative solutions to existing problems.</a:t>
            </a:r>
            <a:br>
              <a:rPr lang="en-US" dirty="0"/>
            </a:br>
            <a:endParaRPr lang="en-CA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789CB-CD03-BE30-2AB0-CBB2422C6F51}"/>
              </a:ext>
            </a:extLst>
          </p:cNvPr>
          <p:cNvSpPr txBox="1"/>
          <p:nvPr/>
        </p:nvSpPr>
        <p:spPr>
          <a:xfrm>
            <a:off x="892478" y="6169709"/>
            <a:ext cx="10067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+mj-lt"/>
              </a:rPr>
              <a:t>“It is vital to inject soul into bureaucracy.” </a:t>
            </a:r>
            <a:r>
              <a:rPr lang="en-US" sz="2400" i="1">
                <a:latin typeface="+mj-lt"/>
              </a:rPr>
              <a:t>~ The Trampoline Effect</a:t>
            </a:r>
            <a:endParaRPr lang="en-CA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43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F5424-FBC7-5671-2AA2-A7D1CED347D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Family</a:t>
            </a:r>
            <a:r>
              <a:rPr lang="en-US" baseline="0" dirty="0"/>
              <a:t> Camp</a:t>
            </a:r>
            <a:endParaRPr lang="en-US" dirty="0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7" b="6579"/>
          <a:stretch/>
        </p:blipFill>
        <p:spPr>
          <a:xfrm>
            <a:off x="0" y="5054600"/>
            <a:ext cx="1665890" cy="1803400"/>
          </a:xfrm>
          <a:prstGeom prst="rect">
            <a:avLst/>
          </a:prstGeom>
        </p:spPr>
      </p:pic>
      <p:pic>
        <p:nvPicPr>
          <p:cNvPr id="10" name="Picture 9" descr="A woman singing and playing guitar standing next to a young person in a wheelchair while a crowd looks on">
            <a:extLst>
              <a:ext uri="{FF2B5EF4-FFF2-40B4-BE49-F238E27FC236}">
                <a16:creationId xmlns:a16="http://schemas.microsoft.com/office/drawing/2014/main" id="{1E1BEAEF-5727-404D-D046-A8DE4B5D2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085"/>
            <a:ext cx="7605126" cy="440167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9C51C38E-3205-E9DB-1A80-340F93D6984E}"/>
              </a:ext>
            </a:extLst>
          </p:cNvPr>
          <p:cNvSpPr txBox="1"/>
          <p:nvPr/>
        </p:nvSpPr>
        <p:spPr>
          <a:xfrm>
            <a:off x="8580671" y="103094"/>
            <a:ext cx="3472882" cy="1805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5867" b="1" dirty="0">
                <a:solidFill>
                  <a:srgbClr val="4C4C4C"/>
                </a:solidFill>
                <a:latin typeface="DM Sans" pitchFamily="2" charset="0"/>
              </a:rPr>
              <a:t>FAMILY</a:t>
            </a:r>
          </a:p>
          <a:p>
            <a:pPr algn="r"/>
            <a:r>
              <a:rPr lang="en-US" sz="5867" b="1" dirty="0">
                <a:solidFill>
                  <a:srgbClr val="4C4C4C"/>
                </a:solidFill>
                <a:latin typeface="DM Sans" pitchFamily="2" charset="0"/>
              </a:rPr>
              <a:t>CAMP</a:t>
            </a:r>
            <a:endParaRPr lang="en-US" sz="2133" b="1" dirty="0">
              <a:solidFill>
                <a:srgbClr val="4C4C4C"/>
              </a:solidFill>
              <a:latin typeface="DM Sans" pitchFamily="2" charset="0"/>
            </a:endParaRPr>
          </a:p>
        </p:txBody>
      </p:sp>
      <p:pic>
        <p:nvPicPr>
          <p:cNvPr id="3" name="Picture 2" descr="A man playing guitar standing next to a person seated in a power wheelchair. behind them are a group of kids with disabilities">
            <a:extLst>
              <a:ext uri="{FF2B5EF4-FFF2-40B4-BE49-F238E27FC236}">
                <a16:creationId xmlns:a16="http://schemas.microsoft.com/office/drawing/2014/main" id="{73B7924E-4CE8-303B-EE21-FA29DD446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141" y="2796987"/>
            <a:ext cx="8417859" cy="40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5F04E1-9F99-DFE7-816E-FCB1391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Notes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12910D-D2FC-4208-14B8-A8972FC90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8381" y="1742358"/>
            <a:ext cx="10155237" cy="49742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on captions with CC button in Zoom.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pin the interpreter to ensure they are visible throughout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view live transcript in a separate window: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https://carolinascaptioning.1capapp.com/event/respectability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(link in chat box)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put questions for our speakers in the Q&amp;A box.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webinar is being recorded. After open captions are added, you will find it at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RespectAbility.org/AAIDD-2023-Series/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(link in chat box)</a:t>
            </a:r>
          </a:p>
        </p:txBody>
      </p:sp>
    </p:spTree>
    <p:extLst>
      <p:ext uri="{BB962C8B-B14F-4D97-AF65-F5344CB8AC3E}">
        <p14:creationId xmlns:p14="http://schemas.microsoft.com/office/powerpoint/2010/main" val="220915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272F49E-4089-6B83-93F9-6117E8BEAE4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NADSP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CAC7-7737-4749-90C3-87950305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88" y="5959622"/>
            <a:ext cx="6096013" cy="695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AA340-479A-42A1-8FB7-1F9AB67E3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" y="5959622"/>
            <a:ext cx="6096013" cy="69589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87A1F7-7819-12B8-CBC4-5930205F87C9}"/>
              </a:ext>
            </a:extLst>
          </p:cNvPr>
          <p:cNvSpPr txBox="1">
            <a:spLocks/>
          </p:cNvSpPr>
          <p:nvPr/>
        </p:nvSpPr>
        <p:spPr>
          <a:xfrm>
            <a:off x="895484" y="1554944"/>
            <a:ext cx="593667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NADSP </a:t>
            </a:r>
          </a:p>
          <a:p>
            <a:pPr lvl="1"/>
            <a:r>
              <a:rPr lang="en-US" sz="3600"/>
              <a:t>E-Badge</a:t>
            </a:r>
          </a:p>
          <a:p>
            <a:pPr lvl="1"/>
            <a:r>
              <a:rPr lang="en-US" sz="3600" i="1"/>
              <a:t>Frontline Initiative </a:t>
            </a:r>
            <a:br>
              <a:rPr lang="en-US" sz="3600" i="1"/>
            </a:br>
            <a:r>
              <a:rPr lang="en-US" sz="3600"/>
              <a:t>(Aug, 2022)</a:t>
            </a:r>
            <a:r>
              <a:rPr lang="en-US" sz="3600" i="1"/>
              <a:t>.</a:t>
            </a:r>
            <a:endParaRPr lang="en-CA" sz="3600" i="1"/>
          </a:p>
        </p:txBody>
      </p:sp>
      <p:pic>
        <p:nvPicPr>
          <p:cNvPr id="1026" name="Picture 2" descr="Supporting Spirituality NADSP e-badge">
            <a:extLst>
              <a:ext uri="{FF2B5EF4-FFF2-40B4-BE49-F238E27FC236}">
                <a16:creationId xmlns:a16="http://schemas.microsoft.com/office/drawing/2014/main" id="{4B6885DC-9969-6E47-B10F-62FEEF36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408" y="1728883"/>
            <a:ext cx="2873031" cy="28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rontline initiative the diverse voices of DSPs. Photo of two people outside a storefront, one wearing a mask and the other wearing a yellow vest">
            <a:extLst>
              <a:ext uri="{FF2B5EF4-FFF2-40B4-BE49-F238E27FC236}">
                <a16:creationId xmlns:a16="http://schemas.microsoft.com/office/drawing/2014/main" id="{DE512454-9BCB-0B00-096A-8A23E4C77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0604" y="1728883"/>
            <a:ext cx="2738143" cy="2873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5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007993-C2B3-765E-9E33-193535FB3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5B53A-3137-C0B9-E0AD-A6881F592374}"/>
              </a:ext>
            </a:extLst>
          </p:cNvPr>
          <p:cNvSpPr txBox="1"/>
          <p:nvPr/>
        </p:nvSpPr>
        <p:spPr>
          <a:xfrm>
            <a:off x="767192" y="544436"/>
            <a:ext cx="4567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23D7B"/>
                </a:solidFill>
                <a:latin typeface="Oswald" pitchFamily="2" charset="0"/>
              </a:rPr>
              <a:t>Books</a:t>
            </a:r>
            <a:endParaRPr lang="en-US" sz="4000" b="1">
              <a:solidFill>
                <a:srgbClr val="033C7D"/>
              </a:solidFill>
              <a:latin typeface="Oswald" pitchFamily="2" charset="0"/>
            </a:endParaRPr>
          </a:p>
        </p:txBody>
      </p:sp>
      <p:pic>
        <p:nvPicPr>
          <p:cNvPr id="2050" name="Picture 2" descr="Cover art for Disability and Spirituality: Recovering Wholeness by Bill Gaventa">
            <a:extLst>
              <a:ext uri="{FF2B5EF4-FFF2-40B4-BE49-F238E27FC236}">
                <a16:creationId xmlns:a16="http://schemas.microsoft.com/office/drawing/2014/main" id="{65314636-6211-78F4-E31E-F8FF21AB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416" y="1586108"/>
            <a:ext cx="3145907" cy="47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ver art for Formed Together: Mystery, Narrative, and Virtue in Christian Caregiving by Keith Dow">
            <a:extLst>
              <a:ext uri="{FF2B5EF4-FFF2-40B4-BE49-F238E27FC236}">
                <a16:creationId xmlns:a16="http://schemas.microsoft.com/office/drawing/2014/main" id="{8C3EC87C-5F6F-4492-7B61-78442ECC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570944"/>
            <a:ext cx="3145906" cy="47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6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262" y="1066800"/>
            <a:ext cx="9771138" cy="1184031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latin typeface="+mn-lt"/>
              </a:rPr>
              <a:t>Direct Support Professionals: </a:t>
            </a:r>
            <a:br>
              <a:rPr lang="en-US" sz="3600" dirty="0"/>
            </a:br>
            <a:r>
              <a:rPr lang="en-US" sz="3600" i="1" dirty="0"/>
              <a:t>Accompanying People in their </a:t>
            </a:r>
            <a:r>
              <a:rPr lang="en-US" sz="3200" i="1" dirty="0"/>
              <a:t>Spiritual</a:t>
            </a:r>
            <a:r>
              <a:rPr lang="en-US" sz="3600" i="1" dirty="0"/>
              <a:t> Journey</a:t>
            </a:r>
          </a:p>
        </p:txBody>
      </p:sp>
      <p:pic>
        <p:nvPicPr>
          <p:cNvPr id="8" name="Picture 7" descr="Bill Gaventa smiling on the beach">
            <a:extLst>
              <a:ext uri="{FF2B5EF4-FFF2-40B4-BE49-F238E27FC236}">
                <a16:creationId xmlns:a16="http://schemas.microsoft.com/office/drawing/2014/main" id="{F793E0DE-1954-B30D-3364-C25E26FE1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375" y="2862871"/>
            <a:ext cx="1828800" cy="1828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262" y="4845540"/>
            <a:ext cx="2467025" cy="1102750"/>
          </a:xfrm>
        </p:spPr>
        <p:txBody>
          <a:bodyPr anchor="t">
            <a:normAutofit/>
          </a:bodyPr>
          <a:lstStyle/>
          <a:p>
            <a:pPr algn="ctr"/>
            <a:r>
              <a:rPr lang="en-US" sz="2200"/>
              <a:t>Bill Gaventa</a:t>
            </a:r>
            <a:br>
              <a:rPr lang="en-US" sz="2200"/>
            </a:br>
            <a:r>
              <a:rPr lang="en-US" sz="1600" i="1"/>
              <a:t>billgaventa@gmail.com</a:t>
            </a:r>
            <a:endParaRPr lang="en-US" sz="2200" i="1"/>
          </a:p>
        </p:txBody>
      </p:sp>
      <p:pic>
        <p:nvPicPr>
          <p:cNvPr id="12" name="Picture 11" descr="Jasmine Duckworth smiling headshot">
            <a:extLst>
              <a:ext uri="{FF2B5EF4-FFF2-40B4-BE49-F238E27FC236}">
                <a16:creationId xmlns:a16="http://schemas.microsoft.com/office/drawing/2014/main" id="{C6F129A1-5B08-711F-C794-1E4B295E35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2862871"/>
            <a:ext cx="1828800" cy="18288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77F9135-682A-3495-9BE0-05C798B4328A}"/>
              </a:ext>
            </a:extLst>
          </p:cNvPr>
          <p:cNvSpPr txBox="1">
            <a:spLocks/>
          </p:cNvSpPr>
          <p:nvPr/>
        </p:nvSpPr>
        <p:spPr>
          <a:xfrm>
            <a:off x="4328160" y="4854920"/>
            <a:ext cx="3535680" cy="110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/>
              <a:t>Jasmine Duckworth</a:t>
            </a:r>
            <a:br>
              <a:rPr lang="en-US" sz="2200"/>
            </a:br>
            <a:r>
              <a:rPr lang="en-US" sz="1600" i="1"/>
              <a:t>jduckworth@christian-horizons.org</a:t>
            </a:r>
            <a:endParaRPr lang="en-US" sz="2200" i="1"/>
          </a:p>
        </p:txBody>
      </p:sp>
      <p:pic>
        <p:nvPicPr>
          <p:cNvPr id="10" name="Picture 9" descr="Keith Dow smiling headshot">
            <a:extLst>
              <a:ext uri="{FF2B5EF4-FFF2-40B4-BE49-F238E27FC236}">
                <a16:creationId xmlns:a16="http://schemas.microsoft.com/office/drawing/2014/main" id="{50399789-1603-F827-821F-2EC564E56C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498" y="2862871"/>
            <a:ext cx="1828800" cy="18288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ED175B0-FEE0-AA96-D05E-E573C36A52C2}"/>
              </a:ext>
            </a:extLst>
          </p:cNvPr>
          <p:cNvSpPr txBox="1">
            <a:spLocks/>
          </p:cNvSpPr>
          <p:nvPr/>
        </p:nvSpPr>
        <p:spPr>
          <a:xfrm>
            <a:off x="7976867" y="4854920"/>
            <a:ext cx="3020062" cy="1102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/>
              <a:t>Keith Dow</a:t>
            </a:r>
            <a:br>
              <a:rPr lang="en-US" sz="2200"/>
            </a:br>
            <a:r>
              <a:rPr lang="en-US" sz="1600" i="1"/>
              <a:t>kdow@christian-horizons.org</a:t>
            </a:r>
            <a:endParaRPr lang="en-US" sz="2200" i="1"/>
          </a:p>
        </p:txBody>
      </p:sp>
    </p:spTree>
    <p:extLst>
      <p:ext uri="{BB962C8B-B14F-4D97-AF65-F5344CB8AC3E}">
        <p14:creationId xmlns:p14="http://schemas.microsoft.com/office/powerpoint/2010/main" val="56195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986B-A49B-3CB3-A5B6-AD97DC3322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157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Don’t Miss the Rest of the</a:t>
            </a:r>
            <a:r>
              <a:rPr lang="en-US" baseline="0" dirty="0"/>
              <a:t> Series!</a:t>
            </a:r>
            <a:endParaRPr lang="en-US" dirty="0"/>
          </a:p>
        </p:txBody>
      </p:sp>
      <p:pic>
        <p:nvPicPr>
          <p:cNvPr id="4" name="Picture 3" descr="AAIDD religion and spirituality network logo. RespectAbility logo. Text: Webinar Series">
            <a:extLst>
              <a:ext uri="{FF2B5EF4-FFF2-40B4-BE49-F238E27FC236}">
                <a16:creationId xmlns:a16="http://schemas.microsoft.com/office/drawing/2014/main" id="{FE78877F-1B39-77FB-AE1D-3BA7DDA4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73" y="1243550"/>
            <a:ext cx="8329654" cy="4370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BB6CB-665D-C109-C7F7-45DCE8422AB1}"/>
              </a:ext>
            </a:extLst>
          </p:cNvPr>
          <p:cNvSpPr txBox="1"/>
          <p:nvPr/>
        </p:nvSpPr>
        <p:spPr>
          <a:xfrm>
            <a:off x="967946" y="5476098"/>
            <a:ext cx="10256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us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parts 2, 3, and 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March 15, April 19, and May 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webinars are 60 minutes and start at 2 p.m. ET / 11 a.m. PT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about the full series: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RespectAbility.org/aaidd-2023-series/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5114-0355-4D19-9113-93130B3E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876995"/>
            <a:ext cx="10011936" cy="2995546"/>
          </a:xfr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do we mean by “spirituality?”</a:t>
            </a:r>
            <a:endParaRPr lang="en-US" sz="28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65C3F-73A7-11A1-2267-86B2CDC7C020}"/>
              </a:ext>
            </a:extLst>
          </p:cNvPr>
          <p:cNvSpPr txBox="1"/>
          <p:nvPr/>
        </p:nvSpPr>
        <p:spPr>
          <a:xfrm>
            <a:off x="1071223" y="2090172"/>
            <a:ext cx="61012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“Spirituality is the of a person that </a:t>
            </a:r>
            <a:r>
              <a:rPr lang="en-US" sz="2800" dirty="0" err="1">
                <a:solidFill>
                  <a:prstClr val="black"/>
                </a:solidFill>
                <a:ea typeface="+mj-ea"/>
                <a:cs typeface="+mj-cs"/>
              </a:rPr>
              <a:t>seeksdimension</a:t>
            </a: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 to find meaning in his or her life. It is also the quality that supports connection to and relationship with the sacred, as well as with each other.”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9F44D-FEBF-E4AB-B690-9C5E2C45276F}"/>
              </a:ext>
            </a:extLst>
          </p:cNvPr>
          <p:cNvSpPr txBox="1"/>
          <p:nvPr/>
        </p:nvSpPr>
        <p:spPr>
          <a:xfrm>
            <a:off x="1071223" y="5054105"/>
            <a:ext cx="6101254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758468"/>
              </a:buClr>
            </a:pPr>
            <a:r>
              <a:rPr lang="en-US" sz="2800" b="1" i="1" dirty="0">
                <a:solidFill>
                  <a:srgbClr val="758468">
                    <a:lumMod val="50000"/>
                  </a:srgbClr>
                </a:solidFill>
              </a:rPr>
              <a:t>Dr. Christina </a:t>
            </a:r>
            <a:r>
              <a:rPr lang="en-US" sz="2800" b="1" i="1" dirty="0" err="1">
                <a:solidFill>
                  <a:srgbClr val="758468">
                    <a:lumMod val="50000"/>
                  </a:srgbClr>
                </a:solidFill>
              </a:rPr>
              <a:t>Puchalski</a:t>
            </a:r>
            <a:endParaRPr lang="en-CA" sz="2800" b="1" i="1" dirty="0">
              <a:solidFill>
                <a:prstClr val="black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D732958-19F1-CDCD-D058-2F201E475D31}"/>
              </a:ext>
            </a:extLst>
          </p:cNvPr>
          <p:cNvSpPr/>
          <p:nvPr/>
        </p:nvSpPr>
        <p:spPr>
          <a:xfrm>
            <a:off x="7373565" y="1849877"/>
            <a:ext cx="3521414" cy="1714689"/>
          </a:xfrm>
          <a:custGeom>
            <a:avLst/>
            <a:gdLst>
              <a:gd name="connsiteX0" fmla="*/ 0 w 3521414"/>
              <a:gd name="connsiteY0" fmla="*/ 285787 h 1714689"/>
              <a:gd name="connsiteX1" fmla="*/ 285787 w 3521414"/>
              <a:gd name="connsiteY1" fmla="*/ 0 h 1714689"/>
              <a:gd name="connsiteX2" fmla="*/ 3235627 w 3521414"/>
              <a:gd name="connsiteY2" fmla="*/ 0 h 1714689"/>
              <a:gd name="connsiteX3" fmla="*/ 3521414 w 3521414"/>
              <a:gd name="connsiteY3" fmla="*/ 285787 h 1714689"/>
              <a:gd name="connsiteX4" fmla="*/ 3521414 w 3521414"/>
              <a:gd name="connsiteY4" fmla="*/ 1428902 h 1714689"/>
              <a:gd name="connsiteX5" fmla="*/ 3235627 w 3521414"/>
              <a:gd name="connsiteY5" fmla="*/ 1714689 h 1714689"/>
              <a:gd name="connsiteX6" fmla="*/ 285787 w 3521414"/>
              <a:gd name="connsiteY6" fmla="*/ 1714689 h 1714689"/>
              <a:gd name="connsiteX7" fmla="*/ 0 w 3521414"/>
              <a:gd name="connsiteY7" fmla="*/ 1428902 h 1714689"/>
              <a:gd name="connsiteX8" fmla="*/ 0 w 3521414"/>
              <a:gd name="connsiteY8" fmla="*/ 285787 h 17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1414" h="1714689">
                <a:moveTo>
                  <a:pt x="0" y="285787"/>
                </a:moveTo>
                <a:cubicBezTo>
                  <a:pt x="0" y="127951"/>
                  <a:pt x="127951" y="0"/>
                  <a:pt x="285787" y="0"/>
                </a:cubicBezTo>
                <a:lnTo>
                  <a:pt x="3235627" y="0"/>
                </a:lnTo>
                <a:cubicBezTo>
                  <a:pt x="3393463" y="0"/>
                  <a:pt x="3521414" y="127951"/>
                  <a:pt x="3521414" y="285787"/>
                </a:cubicBezTo>
                <a:lnTo>
                  <a:pt x="3521414" y="1428902"/>
                </a:lnTo>
                <a:cubicBezTo>
                  <a:pt x="3521414" y="1586738"/>
                  <a:pt x="3393463" y="1714689"/>
                  <a:pt x="3235627" y="1714689"/>
                </a:cubicBezTo>
                <a:lnTo>
                  <a:pt x="285787" y="1714689"/>
                </a:lnTo>
                <a:cubicBezTo>
                  <a:pt x="127951" y="1714689"/>
                  <a:pt x="0" y="1586738"/>
                  <a:pt x="0" y="1428902"/>
                </a:cubicBezTo>
                <a:lnTo>
                  <a:pt x="0" y="2857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04" tIns="159904" rIns="159904" bIns="15990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It includes experience and involvement in faith communities but also in many other areas of life.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4D3CA10-62EE-4EBE-D424-85E513544B20}"/>
              </a:ext>
            </a:extLst>
          </p:cNvPr>
          <p:cNvSpPr/>
          <p:nvPr/>
        </p:nvSpPr>
        <p:spPr>
          <a:xfrm>
            <a:off x="7373565" y="3876038"/>
            <a:ext cx="3521414" cy="1714689"/>
          </a:xfrm>
          <a:custGeom>
            <a:avLst/>
            <a:gdLst>
              <a:gd name="connsiteX0" fmla="*/ 0 w 3521414"/>
              <a:gd name="connsiteY0" fmla="*/ 285787 h 1714689"/>
              <a:gd name="connsiteX1" fmla="*/ 285787 w 3521414"/>
              <a:gd name="connsiteY1" fmla="*/ 0 h 1714689"/>
              <a:gd name="connsiteX2" fmla="*/ 3235627 w 3521414"/>
              <a:gd name="connsiteY2" fmla="*/ 0 h 1714689"/>
              <a:gd name="connsiteX3" fmla="*/ 3521414 w 3521414"/>
              <a:gd name="connsiteY3" fmla="*/ 285787 h 1714689"/>
              <a:gd name="connsiteX4" fmla="*/ 3521414 w 3521414"/>
              <a:gd name="connsiteY4" fmla="*/ 1428902 h 1714689"/>
              <a:gd name="connsiteX5" fmla="*/ 3235627 w 3521414"/>
              <a:gd name="connsiteY5" fmla="*/ 1714689 h 1714689"/>
              <a:gd name="connsiteX6" fmla="*/ 285787 w 3521414"/>
              <a:gd name="connsiteY6" fmla="*/ 1714689 h 1714689"/>
              <a:gd name="connsiteX7" fmla="*/ 0 w 3521414"/>
              <a:gd name="connsiteY7" fmla="*/ 1428902 h 1714689"/>
              <a:gd name="connsiteX8" fmla="*/ 0 w 3521414"/>
              <a:gd name="connsiteY8" fmla="*/ 285787 h 17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1414" h="1714689">
                <a:moveTo>
                  <a:pt x="0" y="285787"/>
                </a:moveTo>
                <a:cubicBezTo>
                  <a:pt x="0" y="127951"/>
                  <a:pt x="127951" y="0"/>
                  <a:pt x="285787" y="0"/>
                </a:cubicBezTo>
                <a:lnTo>
                  <a:pt x="3235627" y="0"/>
                </a:lnTo>
                <a:cubicBezTo>
                  <a:pt x="3393463" y="0"/>
                  <a:pt x="3521414" y="127951"/>
                  <a:pt x="3521414" y="285787"/>
                </a:cubicBezTo>
                <a:lnTo>
                  <a:pt x="3521414" y="1428902"/>
                </a:lnTo>
                <a:cubicBezTo>
                  <a:pt x="3521414" y="1586738"/>
                  <a:pt x="3393463" y="1714689"/>
                  <a:pt x="3235627" y="1714689"/>
                </a:cubicBezTo>
                <a:lnTo>
                  <a:pt x="285787" y="1714689"/>
                </a:lnTo>
                <a:cubicBezTo>
                  <a:pt x="127951" y="1714689"/>
                  <a:pt x="0" y="1586738"/>
                  <a:pt x="0" y="1428902"/>
                </a:cubicBezTo>
                <a:lnTo>
                  <a:pt x="0" y="2857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04" tIns="159904" rIns="159904" bIns="15990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/>
              <a:t>Powerful role in building resilience, combatting loneliness, positive healthcare outcomes, and quality of life.</a:t>
            </a:r>
          </a:p>
        </p:txBody>
      </p:sp>
    </p:spTree>
    <p:extLst>
      <p:ext uri="{BB962C8B-B14F-4D97-AF65-F5344CB8AC3E}">
        <p14:creationId xmlns:p14="http://schemas.microsoft.com/office/powerpoint/2010/main" val="206676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11A74C-03B1-DEB5-DEAB-31D01706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235" y="712269"/>
            <a:ext cx="3110753" cy="55022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Barriers to Addressing Spirituality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4A7B3B5-FAFA-41B4-AEC4-7848F16A4BD4}"/>
              </a:ext>
            </a:extLst>
          </p:cNvPr>
          <p:cNvSpPr/>
          <p:nvPr/>
        </p:nvSpPr>
        <p:spPr>
          <a:xfrm>
            <a:off x="5050346" y="263001"/>
            <a:ext cx="2740523" cy="2062757"/>
          </a:xfrm>
          <a:custGeom>
            <a:avLst/>
            <a:gdLst>
              <a:gd name="connsiteX0" fmla="*/ 0 w 2740523"/>
              <a:gd name="connsiteY0" fmla="*/ 343800 h 2062757"/>
              <a:gd name="connsiteX1" fmla="*/ 343800 w 2740523"/>
              <a:gd name="connsiteY1" fmla="*/ 0 h 2062757"/>
              <a:gd name="connsiteX2" fmla="*/ 2396723 w 2740523"/>
              <a:gd name="connsiteY2" fmla="*/ 0 h 2062757"/>
              <a:gd name="connsiteX3" fmla="*/ 2740523 w 2740523"/>
              <a:gd name="connsiteY3" fmla="*/ 343800 h 2062757"/>
              <a:gd name="connsiteX4" fmla="*/ 2740523 w 2740523"/>
              <a:gd name="connsiteY4" fmla="*/ 1718957 h 2062757"/>
              <a:gd name="connsiteX5" fmla="*/ 2396723 w 2740523"/>
              <a:gd name="connsiteY5" fmla="*/ 2062757 h 2062757"/>
              <a:gd name="connsiteX6" fmla="*/ 343800 w 2740523"/>
              <a:gd name="connsiteY6" fmla="*/ 2062757 h 2062757"/>
              <a:gd name="connsiteX7" fmla="*/ 0 w 2740523"/>
              <a:gd name="connsiteY7" fmla="*/ 1718957 h 2062757"/>
              <a:gd name="connsiteX8" fmla="*/ 0 w 2740523"/>
              <a:gd name="connsiteY8" fmla="*/ 343800 h 20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523" h="2062757">
                <a:moveTo>
                  <a:pt x="0" y="343800"/>
                </a:moveTo>
                <a:cubicBezTo>
                  <a:pt x="0" y="153925"/>
                  <a:pt x="153925" y="0"/>
                  <a:pt x="343800" y="0"/>
                </a:cubicBezTo>
                <a:lnTo>
                  <a:pt x="2396723" y="0"/>
                </a:lnTo>
                <a:cubicBezTo>
                  <a:pt x="2586598" y="0"/>
                  <a:pt x="2740523" y="153925"/>
                  <a:pt x="2740523" y="343800"/>
                </a:cubicBezTo>
                <a:lnTo>
                  <a:pt x="2740523" y="1718957"/>
                </a:lnTo>
                <a:cubicBezTo>
                  <a:pt x="2740523" y="1908832"/>
                  <a:pt x="2586598" y="2062757"/>
                  <a:pt x="2396723" y="2062757"/>
                </a:cubicBezTo>
                <a:lnTo>
                  <a:pt x="343800" y="2062757"/>
                </a:lnTo>
                <a:cubicBezTo>
                  <a:pt x="153925" y="2062757"/>
                  <a:pt x="0" y="1908832"/>
                  <a:pt x="0" y="1718957"/>
                </a:cubicBezTo>
                <a:lnTo>
                  <a:pt x="0" y="343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375" tIns="154035" rIns="207375" bIns="1540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Spirituality as private matter, not public or professional.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B54F5DD-9B9C-D0B7-80F5-A344918937DA}"/>
              </a:ext>
            </a:extLst>
          </p:cNvPr>
          <p:cNvSpPr/>
          <p:nvPr/>
        </p:nvSpPr>
        <p:spPr>
          <a:xfrm>
            <a:off x="5049008" y="2432022"/>
            <a:ext cx="2740523" cy="2062757"/>
          </a:xfrm>
          <a:custGeom>
            <a:avLst/>
            <a:gdLst>
              <a:gd name="connsiteX0" fmla="*/ 0 w 2740523"/>
              <a:gd name="connsiteY0" fmla="*/ 343800 h 2062757"/>
              <a:gd name="connsiteX1" fmla="*/ 343800 w 2740523"/>
              <a:gd name="connsiteY1" fmla="*/ 0 h 2062757"/>
              <a:gd name="connsiteX2" fmla="*/ 2396723 w 2740523"/>
              <a:gd name="connsiteY2" fmla="*/ 0 h 2062757"/>
              <a:gd name="connsiteX3" fmla="*/ 2740523 w 2740523"/>
              <a:gd name="connsiteY3" fmla="*/ 343800 h 2062757"/>
              <a:gd name="connsiteX4" fmla="*/ 2740523 w 2740523"/>
              <a:gd name="connsiteY4" fmla="*/ 1718957 h 2062757"/>
              <a:gd name="connsiteX5" fmla="*/ 2396723 w 2740523"/>
              <a:gd name="connsiteY5" fmla="*/ 2062757 h 2062757"/>
              <a:gd name="connsiteX6" fmla="*/ 343800 w 2740523"/>
              <a:gd name="connsiteY6" fmla="*/ 2062757 h 2062757"/>
              <a:gd name="connsiteX7" fmla="*/ 0 w 2740523"/>
              <a:gd name="connsiteY7" fmla="*/ 1718957 h 2062757"/>
              <a:gd name="connsiteX8" fmla="*/ 0 w 2740523"/>
              <a:gd name="connsiteY8" fmla="*/ 343800 h 20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523" h="2062757">
                <a:moveTo>
                  <a:pt x="0" y="343800"/>
                </a:moveTo>
                <a:cubicBezTo>
                  <a:pt x="0" y="153925"/>
                  <a:pt x="153925" y="0"/>
                  <a:pt x="343800" y="0"/>
                </a:cubicBezTo>
                <a:lnTo>
                  <a:pt x="2396723" y="0"/>
                </a:lnTo>
                <a:cubicBezTo>
                  <a:pt x="2586598" y="0"/>
                  <a:pt x="2740523" y="153925"/>
                  <a:pt x="2740523" y="343800"/>
                </a:cubicBezTo>
                <a:lnTo>
                  <a:pt x="2740523" y="1718957"/>
                </a:lnTo>
                <a:cubicBezTo>
                  <a:pt x="2740523" y="1908832"/>
                  <a:pt x="2586598" y="2062757"/>
                  <a:pt x="2396723" y="2062757"/>
                </a:cubicBezTo>
                <a:lnTo>
                  <a:pt x="343800" y="2062757"/>
                </a:lnTo>
                <a:cubicBezTo>
                  <a:pt x="153925" y="2062757"/>
                  <a:pt x="0" y="1908832"/>
                  <a:pt x="0" y="1718957"/>
                </a:cubicBezTo>
                <a:lnTo>
                  <a:pt x="0" y="343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375" tIns="154035" rIns="207375" bIns="1540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Separation of church and state.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114AC38-2A92-4C13-A0BE-E16BD50E4C2D}"/>
              </a:ext>
            </a:extLst>
          </p:cNvPr>
          <p:cNvSpPr/>
          <p:nvPr/>
        </p:nvSpPr>
        <p:spPr>
          <a:xfrm>
            <a:off x="5049008" y="4597917"/>
            <a:ext cx="2740523" cy="2062757"/>
          </a:xfrm>
          <a:custGeom>
            <a:avLst/>
            <a:gdLst>
              <a:gd name="connsiteX0" fmla="*/ 0 w 2740523"/>
              <a:gd name="connsiteY0" fmla="*/ 343800 h 2062757"/>
              <a:gd name="connsiteX1" fmla="*/ 343800 w 2740523"/>
              <a:gd name="connsiteY1" fmla="*/ 0 h 2062757"/>
              <a:gd name="connsiteX2" fmla="*/ 2396723 w 2740523"/>
              <a:gd name="connsiteY2" fmla="*/ 0 h 2062757"/>
              <a:gd name="connsiteX3" fmla="*/ 2740523 w 2740523"/>
              <a:gd name="connsiteY3" fmla="*/ 343800 h 2062757"/>
              <a:gd name="connsiteX4" fmla="*/ 2740523 w 2740523"/>
              <a:gd name="connsiteY4" fmla="*/ 1718957 h 2062757"/>
              <a:gd name="connsiteX5" fmla="*/ 2396723 w 2740523"/>
              <a:gd name="connsiteY5" fmla="*/ 2062757 h 2062757"/>
              <a:gd name="connsiteX6" fmla="*/ 343800 w 2740523"/>
              <a:gd name="connsiteY6" fmla="*/ 2062757 h 2062757"/>
              <a:gd name="connsiteX7" fmla="*/ 0 w 2740523"/>
              <a:gd name="connsiteY7" fmla="*/ 1718957 h 2062757"/>
              <a:gd name="connsiteX8" fmla="*/ 0 w 2740523"/>
              <a:gd name="connsiteY8" fmla="*/ 343800 h 20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523" h="2062757">
                <a:moveTo>
                  <a:pt x="0" y="343800"/>
                </a:moveTo>
                <a:cubicBezTo>
                  <a:pt x="0" y="153925"/>
                  <a:pt x="153925" y="0"/>
                  <a:pt x="343800" y="0"/>
                </a:cubicBezTo>
                <a:lnTo>
                  <a:pt x="2396723" y="0"/>
                </a:lnTo>
                <a:cubicBezTo>
                  <a:pt x="2586598" y="0"/>
                  <a:pt x="2740523" y="153925"/>
                  <a:pt x="2740523" y="343800"/>
                </a:cubicBezTo>
                <a:lnTo>
                  <a:pt x="2740523" y="1718957"/>
                </a:lnTo>
                <a:cubicBezTo>
                  <a:pt x="2740523" y="1908832"/>
                  <a:pt x="2586598" y="2062757"/>
                  <a:pt x="2396723" y="2062757"/>
                </a:cubicBezTo>
                <a:lnTo>
                  <a:pt x="343800" y="2062757"/>
                </a:lnTo>
                <a:cubicBezTo>
                  <a:pt x="153925" y="2062757"/>
                  <a:pt x="0" y="1908832"/>
                  <a:pt x="0" y="1718957"/>
                </a:cubicBezTo>
                <a:lnTo>
                  <a:pt x="0" y="343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375" tIns="154035" rIns="207375" bIns="1540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Science vs. religion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35CA7FA-1535-04BA-34FC-CDA87D8A7293}"/>
              </a:ext>
            </a:extLst>
          </p:cNvPr>
          <p:cNvSpPr/>
          <p:nvPr/>
        </p:nvSpPr>
        <p:spPr>
          <a:xfrm>
            <a:off x="8373885" y="266126"/>
            <a:ext cx="2740523" cy="2062757"/>
          </a:xfrm>
          <a:custGeom>
            <a:avLst/>
            <a:gdLst>
              <a:gd name="connsiteX0" fmla="*/ 0 w 2740523"/>
              <a:gd name="connsiteY0" fmla="*/ 343800 h 2062757"/>
              <a:gd name="connsiteX1" fmla="*/ 343800 w 2740523"/>
              <a:gd name="connsiteY1" fmla="*/ 0 h 2062757"/>
              <a:gd name="connsiteX2" fmla="*/ 2396723 w 2740523"/>
              <a:gd name="connsiteY2" fmla="*/ 0 h 2062757"/>
              <a:gd name="connsiteX3" fmla="*/ 2740523 w 2740523"/>
              <a:gd name="connsiteY3" fmla="*/ 343800 h 2062757"/>
              <a:gd name="connsiteX4" fmla="*/ 2740523 w 2740523"/>
              <a:gd name="connsiteY4" fmla="*/ 1718957 h 2062757"/>
              <a:gd name="connsiteX5" fmla="*/ 2396723 w 2740523"/>
              <a:gd name="connsiteY5" fmla="*/ 2062757 h 2062757"/>
              <a:gd name="connsiteX6" fmla="*/ 343800 w 2740523"/>
              <a:gd name="connsiteY6" fmla="*/ 2062757 h 2062757"/>
              <a:gd name="connsiteX7" fmla="*/ 0 w 2740523"/>
              <a:gd name="connsiteY7" fmla="*/ 1718957 h 2062757"/>
              <a:gd name="connsiteX8" fmla="*/ 0 w 2740523"/>
              <a:gd name="connsiteY8" fmla="*/ 343800 h 20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523" h="2062757">
                <a:moveTo>
                  <a:pt x="0" y="343800"/>
                </a:moveTo>
                <a:cubicBezTo>
                  <a:pt x="0" y="153925"/>
                  <a:pt x="153925" y="0"/>
                  <a:pt x="343800" y="0"/>
                </a:cubicBezTo>
                <a:lnTo>
                  <a:pt x="2396723" y="0"/>
                </a:lnTo>
                <a:cubicBezTo>
                  <a:pt x="2586598" y="0"/>
                  <a:pt x="2740523" y="153925"/>
                  <a:pt x="2740523" y="343800"/>
                </a:cubicBezTo>
                <a:lnTo>
                  <a:pt x="2740523" y="1718957"/>
                </a:lnTo>
                <a:cubicBezTo>
                  <a:pt x="2740523" y="1908832"/>
                  <a:pt x="2586598" y="2062757"/>
                  <a:pt x="2396723" y="2062757"/>
                </a:cubicBezTo>
                <a:lnTo>
                  <a:pt x="343800" y="2062757"/>
                </a:lnTo>
                <a:cubicBezTo>
                  <a:pt x="153925" y="2062757"/>
                  <a:pt x="0" y="1908832"/>
                  <a:pt x="0" y="1718957"/>
                </a:cubicBezTo>
                <a:lnTo>
                  <a:pt x="0" y="343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135" tIns="146415" rIns="192135" bIns="1464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/>
              <a:t>Equation of faith with reason and understanding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09E440B-1C66-6765-86D2-33CC59C08343}"/>
              </a:ext>
            </a:extLst>
          </p:cNvPr>
          <p:cNvSpPr/>
          <p:nvPr/>
        </p:nvSpPr>
        <p:spPr>
          <a:xfrm>
            <a:off x="8373885" y="2432022"/>
            <a:ext cx="2740523" cy="2062757"/>
          </a:xfrm>
          <a:custGeom>
            <a:avLst/>
            <a:gdLst>
              <a:gd name="connsiteX0" fmla="*/ 0 w 2740523"/>
              <a:gd name="connsiteY0" fmla="*/ 343800 h 2062757"/>
              <a:gd name="connsiteX1" fmla="*/ 343800 w 2740523"/>
              <a:gd name="connsiteY1" fmla="*/ 0 h 2062757"/>
              <a:gd name="connsiteX2" fmla="*/ 2396723 w 2740523"/>
              <a:gd name="connsiteY2" fmla="*/ 0 h 2062757"/>
              <a:gd name="connsiteX3" fmla="*/ 2740523 w 2740523"/>
              <a:gd name="connsiteY3" fmla="*/ 343800 h 2062757"/>
              <a:gd name="connsiteX4" fmla="*/ 2740523 w 2740523"/>
              <a:gd name="connsiteY4" fmla="*/ 1718957 h 2062757"/>
              <a:gd name="connsiteX5" fmla="*/ 2396723 w 2740523"/>
              <a:gd name="connsiteY5" fmla="*/ 2062757 h 2062757"/>
              <a:gd name="connsiteX6" fmla="*/ 343800 w 2740523"/>
              <a:gd name="connsiteY6" fmla="*/ 2062757 h 2062757"/>
              <a:gd name="connsiteX7" fmla="*/ 0 w 2740523"/>
              <a:gd name="connsiteY7" fmla="*/ 1718957 h 2062757"/>
              <a:gd name="connsiteX8" fmla="*/ 0 w 2740523"/>
              <a:gd name="connsiteY8" fmla="*/ 343800 h 20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523" h="2062757">
                <a:moveTo>
                  <a:pt x="0" y="343800"/>
                </a:moveTo>
                <a:cubicBezTo>
                  <a:pt x="0" y="153925"/>
                  <a:pt x="153925" y="0"/>
                  <a:pt x="343800" y="0"/>
                </a:cubicBezTo>
                <a:lnTo>
                  <a:pt x="2396723" y="0"/>
                </a:lnTo>
                <a:cubicBezTo>
                  <a:pt x="2586598" y="0"/>
                  <a:pt x="2740523" y="153925"/>
                  <a:pt x="2740523" y="343800"/>
                </a:cubicBezTo>
                <a:lnTo>
                  <a:pt x="2740523" y="1718957"/>
                </a:lnTo>
                <a:cubicBezTo>
                  <a:pt x="2740523" y="1908832"/>
                  <a:pt x="2586598" y="2062757"/>
                  <a:pt x="2396723" y="2062757"/>
                </a:cubicBezTo>
                <a:lnTo>
                  <a:pt x="343800" y="2062757"/>
                </a:lnTo>
                <a:cubicBezTo>
                  <a:pt x="153925" y="2062757"/>
                  <a:pt x="0" y="1908832"/>
                  <a:pt x="0" y="1718957"/>
                </a:cubicBezTo>
                <a:lnTo>
                  <a:pt x="0" y="343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7693084"/>
              <a:satOff val="3327"/>
              <a:lumOff val="2255"/>
              <a:alphaOff val="0"/>
            </a:schemeClr>
          </a:fillRef>
          <a:effectRef idx="0">
            <a:schemeClr val="accent5">
              <a:hueOff val="7693084"/>
              <a:satOff val="3327"/>
              <a:lumOff val="22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135" tIns="146415" rIns="192135" bIns="1464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/>
              <a:t>Bad experiences in the past for both people with disabilities and staff.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9B32E43-FB21-FB07-B902-DC2933840FD2}"/>
              </a:ext>
            </a:extLst>
          </p:cNvPr>
          <p:cNvSpPr/>
          <p:nvPr/>
        </p:nvSpPr>
        <p:spPr>
          <a:xfrm>
            <a:off x="8373885" y="4597917"/>
            <a:ext cx="2740523" cy="2062757"/>
          </a:xfrm>
          <a:custGeom>
            <a:avLst/>
            <a:gdLst>
              <a:gd name="connsiteX0" fmla="*/ 0 w 2740523"/>
              <a:gd name="connsiteY0" fmla="*/ 343800 h 2062757"/>
              <a:gd name="connsiteX1" fmla="*/ 343800 w 2740523"/>
              <a:gd name="connsiteY1" fmla="*/ 0 h 2062757"/>
              <a:gd name="connsiteX2" fmla="*/ 2396723 w 2740523"/>
              <a:gd name="connsiteY2" fmla="*/ 0 h 2062757"/>
              <a:gd name="connsiteX3" fmla="*/ 2740523 w 2740523"/>
              <a:gd name="connsiteY3" fmla="*/ 343800 h 2062757"/>
              <a:gd name="connsiteX4" fmla="*/ 2740523 w 2740523"/>
              <a:gd name="connsiteY4" fmla="*/ 1718957 h 2062757"/>
              <a:gd name="connsiteX5" fmla="*/ 2396723 w 2740523"/>
              <a:gd name="connsiteY5" fmla="*/ 2062757 h 2062757"/>
              <a:gd name="connsiteX6" fmla="*/ 343800 w 2740523"/>
              <a:gd name="connsiteY6" fmla="*/ 2062757 h 2062757"/>
              <a:gd name="connsiteX7" fmla="*/ 0 w 2740523"/>
              <a:gd name="connsiteY7" fmla="*/ 1718957 h 2062757"/>
              <a:gd name="connsiteX8" fmla="*/ 0 w 2740523"/>
              <a:gd name="connsiteY8" fmla="*/ 343800 h 20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523" h="2062757">
                <a:moveTo>
                  <a:pt x="0" y="343800"/>
                </a:moveTo>
                <a:cubicBezTo>
                  <a:pt x="0" y="153925"/>
                  <a:pt x="153925" y="0"/>
                  <a:pt x="343800" y="0"/>
                </a:cubicBezTo>
                <a:lnTo>
                  <a:pt x="2396723" y="0"/>
                </a:lnTo>
                <a:cubicBezTo>
                  <a:pt x="2586598" y="0"/>
                  <a:pt x="2740523" y="153925"/>
                  <a:pt x="2740523" y="343800"/>
                </a:cubicBezTo>
                <a:lnTo>
                  <a:pt x="2740523" y="1718957"/>
                </a:lnTo>
                <a:cubicBezTo>
                  <a:pt x="2740523" y="1908832"/>
                  <a:pt x="2586598" y="2062757"/>
                  <a:pt x="2396723" y="2062757"/>
                </a:cubicBezTo>
                <a:lnTo>
                  <a:pt x="343800" y="2062757"/>
                </a:lnTo>
                <a:cubicBezTo>
                  <a:pt x="153925" y="2062757"/>
                  <a:pt x="0" y="1908832"/>
                  <a:pt x="0" y="1718957"/>
                </a:cubicBezTo>
                <a:lnTo>
                  <a:pt x="0" y="3438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5386168"/>
              <a:satOff val="6654"/>
              <a:lumOff val="4510"/>
              <a:alphaOff val="0"/>
            </a:schemeClr>
          </a:fillRef>
          <a:effectRef idx="0">
            <a:schemeClr val="accent5">
              <a:hueOff val="15386168"/>
              <a:satOff val="6654"/>
              <a:lumOff val="45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135" tIns="146415" rIns="192135" bIns="14641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/>
              <a:t>Lack of training in how to address 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DF3F-EC0A-2343-8DD5-16F4AE48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7" y="712269"/>
            <a:ext cx="3671338" cy="55022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Spirituality: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A Three-Fold Definition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6AD6D2A-DD3E-011E-6528-3BB247569666}"/>
              </a:ext>
            </a:extLst>
          </p:cNvPr>
          <p:cNvSpPr/>
          <p:nvPr/>
        </p:nvSpPr>
        <p:spPr>
          <a:xfrm>
            <a:off x="4421739" y="781601"/>
            <a:ext cx="1828801" cy="1784821"/>
          </a:xfrm>
          <a:custGeom>
            <a:avLst/>
            <a:gdLst>
              <a:gd name="connsiteX0" fmla="*/ 0 w 1828801"/>
              <a:gd name="connsiteY0" fmla="*/ 0 h 1784821"/>
              <a:gd name="connsiteX1" fmla="*/ 1828801 w 1828801"/>
              <a:gd name="connsiteY1" fmla="*/ 0 h 1784821"/>
              <a:gd name="connsiteX2" fmla="*/ 1828801 w 1828801"/>
              <a:gd name="connsiteY2" fmla="*/ 1784821 h 1784821"/>
              <a:gd name="connsiteX3" fmla="*/ 0 w 1828801"/>
              <a:gd name="connsiteY3" fmla="*/ 1784821 h 1784821"/>
              <a:gd name="connsiteX4" fmla="*/ 0 w 1828801"/>
              <a:gd name="connsiteY4" fmla="*/ 0 h 17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1" h="1784821">
                <a:moveTo>
                  <a:pt x="0" y="0"/>
                </a:moveTo>
                <a:lnTo>
                  <a:pt x="1828801" y="0"/>
                </a:lnTo>
                <a:lnTo>
                  <a:pt x="1828801" y="1784821"/>
                </a:lnTo>
                <a:lnTo>
                  <a:pt x="0" y="17848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222" tIns="176301" rIns="67222" bIns="1763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Identity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1AD52BE-2ACA-A5C8-DB18-E739760F5FAD}"/>
              </a:ext>
            </a:extLst>
          </p:cNvPr>
          <p:cNvSpPr/>
          <p:nvPr/>
        </p:nvSpPr>
        <p:spPr>
          <a:xfrm>
            <a:off x="6252332" y="781601"/>
            <a:ext cx="5081381" cy="1784821"/>
          </a:xfrm>
          <a:custGeom>
            <a:avLst/>
            <a:gdLst>
              <a:gd name="connsiteX0" fmla="*/ 0 w 5081381"/>
              <a:gd name="connsiteY0" fmla="*/ 0 h 1784821"/>
              <a:gd name="connsiteX1" fmla="*/ 5081381 w 5081381"/>
              <a:gd name="connsiteY1" fmla="*/ 0 h 1784821"/>
              <a:gd name="connsiteX2" fmla="*/ 5081381 w 5081381"/>
              <a:gd name="connsiteY2" fmla="*/ 1784821 h 1784821"/>
              <a:gd name="connsiteX3" fmla="*/ 0 w 5081381"/>
              <a:gd name="connsiteY3" fmla="*/ 1784821 h 1784821"/>
              <a:gd name="connsiteX4" fmla="*/ 0 w 5081381"/>
              <a:gd name="connsiteY4" fmla="*/ 0 h 17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381" h="1784821">
                <a:moveTo>
                  <a:pt x="0" y="0"/>
                </a:moveTo>
                <a:lnTo>
                  <a:pt x="5081381" y="0"/>
                </a:lnTo>
                <a:lnTo>
                  <a:pt x="5081381" y="1784821"/>
                </a:lnTo>
                <a:lnTo>
                  <a:pt x="0" y="17848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593" tIns="453345" rIns="98593" bIns="45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Experience of sacred and/or holy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What’s most important to someone?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D671B8A-E753-FC68-162E-0D4B36208366}"/>
              </a:ext>
            </a:extLst>
          </p:cNvPr>
          <p:cNvSpPr/>
          <p:nvPr/>
        </p:nvSpPr>
        <p:spPr>
          <a:xfrm>
            <a:off x="4422393" y="2655369"/>
            <a:ext cx="1828804" cy="1685924"/>
          </a:xfrm>
          <a:custGeom>
            <a:avLst/>
            <a:gdLst>
              <a:gd name="connsiteX0" fmla="*/ 0 w 1828804"/>
              <a:gd name="connsiteY0" fmla="*/ 0 h 1685924"/>
              <a:gd name="connsiteX1" fmla="*/ 1828804 w 1828804"/>
              <a:gd name="connsiteY1" fmla="*/ 0 h 1685924"/>
              <a:gd name="connsiteX2" fmla="*/ 1828804 w 1828804"/>
              <a:gd name="connsiteY2" fmla="*/ 1685924 h 1685924"/>
              <a:gd name="connsiteX3" fmla="*/ 0 w 1828804"/>
              <a:gd name="connsiteY3" fmla="*/ 1685924 h 1685924"/>
              <a:gd name="connsiteX4" fmla="*/ 0 w 1828804"/>
              <a:gd name="connsiteY4" fmla="*/ 0 h 168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4" h="1685924">
                <a:moveTo>
                  <a:pt x="0" y="0"/>
                </a:moveTo>
                <a:lnTo>
                  <a:pt x="1828804" y="0"/>
                </a:lnTo>
                <a:lnTo>
                  <a:pt x="1828804" y="1685924"/>
                </a:lnTo>
                <a:lnTo>
                  <a:pt x="0" y="16859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7693084"/>
              <a:satOff val="3327"/>
              <a:lumOff val="2255"/>
              <a:alphaOff val="0"/>
            </a:schemeClr>
          </a:lnRef>
          <a:fillRef idx="1">
            <a:schemeClr val="accent5">
              <a:hueOff val="7693084"/>
              <a:satOff val="3327"/>
              <a:lumOff val="2255"/>
              <a:alphaOff val="0"/>
            </a:schemeClr>
          </a:fillRef>
          <a:effectRef idx="0">
            <a:schemeClr val="accent5">
              <a:hueOff val="7693084"/>
              <a:satOff val="3327"/>
              <a:lumOff val="22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63" tIns="176301" rIns="47363" bIns="1763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F19CCE9-32E2-F6EF-43A6-7105BB195A81}"/>
              </a:ext>
            </a:extLst>
          </p:cNvPr>
          <p:cNvSpPr/>
          <p:nvPr/>
        </p:nvSpPr>
        <p:spPr>
          <a:xfrm>
            <a:off x="6251853" y="2605920"/>
            <a:ext cx="5081860" cy="1784821"/>
          </a:xfrm>
          <a:custGeom>
            <a:avLst/>
            <a:gdLst>
              <a:gd name="connsiteX0" fmla="*/ 0 w 5081860"/>
              <a:gd name="connsiteY0" fmla="*/ 0 h 1784821"/>
              <a:gd name="connsiteX1" fmla="*/ 5081860 w 5081860"/>
              <a:gd name="connsiteY1" fmla="*/ 0 h 1784821"/>
              <a:gd name="connsiteX2" fmla="*/ 5081860 w 5081860"/>
              <a:gd name="connsiteY2" fmla="*/ 1784821 h 1784821"/>
              <a:gd name="connsiteX3" fmla="*/ 0 w 5081860"/>
              <a:gd name="connsiteY3" fmla="*/ 1784821 h 1784821"/>
              <a:gd name="connsiteX4" fmla="*/ 0 w 5081860"/>
              <a:gd name="connsiteY4" fmla="*/ 0 h 17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860" h="1784821">
                <a:moveTo>
                  <a:pt x="0" y="0"/>
                </a:moveTo>
                <a:lnTo>
                  <a:pt x="5081860" y="0"/>
                </a:lnTo>
                <a:lnTo>
                  <a:pt x="5081860" y="1784821"/>
                </a:lnTo>
                <a:lnTo>
                  <a:pt x="0" y="17848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7689719"/>
              <a:satOff val="3070"/>
              <a:lumOff val="637"/>
              <a:alphaOff val="0"/>
            </a:schemeClr>
          </a:lnRef>
          <a:fillRef idx="1">
            <a:schemeClr val="accent5">
              <a:tint val="40000"/>
              <a:alpha val="90000"/>
              <a:hueOff val="7689719"/>
              <a:satOff val="3070"/>
              <a:lumOff val="637"/>
              <a:alphaOff val="0"/>
            </a:schemeClr>
          </a:fillRef>
          <a:effectRef idx="0">
            <a:schemeClr val="accent5">
              <a:tint val="40000"/>
              <a:alpha val="90000"/>
              <a:hueOff val="7689719"/>
              <a:satOff val="3070"/>
              <a:lumOff val="6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66" tIns="453345" rIns="69466" bIns="45334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Self			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Others  (family, friends, groups, etc.)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The Holy and/or Sacred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Places and time  (e.g., nature, buildings, ancestors, etc.)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4C8DD85-E44E-52E4-7048-6AE16D2C40E9}"/>
              </a:ext>
            </a:extLst>
          </p:cNvPr>
          <p:cNvSpPr/>
          <p:nvPr/>
        </p:nvSpPr>
        <p:spPr>
          <a:xfrm>
            <a:off x="4422393" y="4497831"/>
            <a:ext cx="1828801" cy="1784821"/>
          </a:xfrm>
          <a:custGeom>
            <a:avLst/>
            <a:gdLst>
              <a:gd name="connsiteX0" fmla="*/ 0 w 1828801"/>
              <a:gd name="connsiteY0" fmla="*/ 0 h 1784821"/>
              <a:gd name="connsiteX1" fmla="*/ 1828801 w 1828801"/>
              <a:gd name="connsiteY1" fmla="*/ 0 h 1784821"/>
              <a:gd name="connsiteX2" fmla="*/ 1828801 w 1828801"/>
              <a:gd name="connsiteY2" fmla="*/ 1784821 h 1784821"/>
              <a:gd name="connsiteX3" fmla="*/ 0 w 1828801"/>
              <a:gd name="connsiteY3" fmla="*/ 1784821 h 1784821"/>
              <a:gd name="connsiteX4" fmla="*/ 0 w 1828801"/>
              <a:gd name="connsiteY4" fmla="*/ 0 h 17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1" h="1784821">
                <a:moveTo>
                  <a:pt x="0" y="0"/>
                </a:moveTo>
                <a:lnTo>
                  <a:pt x="1828801" y="0"/>
                </a:lnTo>
                <a:lnTo>
                  <a:pt x="1828801" y="1784821"/>
                </a:lnTo>
                <a:lnTo>
                  <a:pt x="0" y="17848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15386168"/>
              <a:satOff val="6654"/>
              <a:lumOff val="4510"/>
              <a:alphaOff val="0"/>
            </a:schemeClr>
          </a:lnRef>
          <a:fillRef idx="1">
            <a:schemeClr val="accent5">
              <a:hueOff val="15386168"/>
              <a:satOff val="6654"/>
              <a:lumOff val="4510"/>
              <a:alphaOff val="0"/>
            </a:schemeClr>
          </a:fillRef>
          <a:effectRef idx="0">
            <a:schemeClr val="accent5">
              <a:hueOff val="15386168"/>
              <a:satOff val="6654"/>
              <a:lumOff val="45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222" tIns="176301" rIns="67222" bIns="1763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ECC2A5E-BC4B-667B-9134-F512D175B180}"/>
              </a:ext>
            </a:extLst>
          </p:cNvPr>
          <p:cNvSpPr/>
          <p:nvPr/>
        </p:nvSpPr>
        <p:spPr>
          <a:xfrm>
            <a:off x="6251195" y="4497831"/>
            <a:ext cx="5081381" cy="1784821"/>
          </a:xfrm>
          <a:custGeom>
            <a:avLst/>
            <a:gdLst>
              <a:gd name="connsiteX0" fmla="*/ 0 w 5081381"/>
              <a:gd name="connsiteY0" fmla="*/ 0 h 1784821"/>
              <a:gd name="connsiteX1" fmla="*/ 5081381 w 5081381"/>
              <a:gd name="connsiteY1" fmla="*/ 0 h 1784821"/>
              <a:gd name="connsiteX2" fmla="*/ 5081381 w 5081381"/>
              <a:gd name="connsiteY2" fmla="*/ 1784821 h 1784821"/>
              <a:gd name="connsiteX3" fmla="*/ 0 w 5081381"/>
              <a:gd name="connsiteY3" fmla="*/ 1784821 h 1784821"/>
              <a:gd name="connsiteX4" fmla="*/ 0 w 5081381"/>
              <a:gd name="connsiteY4" fmla="*/ 0 h 17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381" h="1784821">
                <a:moveTo>
                  <a:pt x="0" y="0"/>
                </a:moveTo>
                <a:lnTo>
                  <a:pt x="5081381" y="0"/>
                </a:lnTo>
                <a:lnTo>
                  <a:pt x="5081381" y="1784821"/>
                </a:lnTo>
                <a:lnTo>
                  <a:pt x="0" y="17848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15379438"/>
              <a:satOff val="6140"/>
              <a:lumOff val="1273"/>
              <a:alphaOff val="0"/>
            </a:schemeClr>
          </a:lnRef>
          <a:fillRef idx="1">
            <a:schemeClr val="accent5">
              <a:tint val="40000"/>
              <a:alpha val="90000"/>
              <a:hueOff val="15379438"/>
              <a:satOff val="6140"/>
              <a:lumOff val="1273"/>
              <a:alphaOff val="0"/>
            </a:schemeClr>
          </a:fillRef>
          <a:effectRef idx="0">
            <a:schemeClr val="accent5">
              <a:tint val="40000"/>
              <a:alpha val="90000"/>
              <a:hueOff val="15379438"/>
              <a:satOff val="6140"/>
              <a:lumOff val="127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593" tIns="453345" rIns="98593" bIns="45334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Using my gifts and passions to make a difference.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Contributing to others.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9AEE4B-62B8-2D73-3A0F-6E926FC96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FICA Spiritual Assessment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F6E716-19CC-4D23-4BB9-F0A24A1AB296}"/>
              </a:ext>
            </a:extLst>
          </p:cNvPr>
          <p:cNvSpPr txBox="1">
            <a:spLocks/>
          </p:cNvSpPr>
          <p:nvPr/>
        </p:nvSpPr>
        <p:spPr>
          <a:xfrm>
            <a:off x="961533" y="679036"/>
            <a:ext cx="5418443" cy="5499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+mj-lt"/>
              </a:rPr>
              <a:t>FICA Spiritual Assessment</a:t>
            </a:r>
            <a:br>
              <a:rPr lang="en-US" sz="2400" b="1" dirty="0"/>
            </a:br>
            <a:endParaRPr lang="en-US" sz="2000" dirty="0"/>
          </a:p>
          <a:p>
            <a:pPr marL="228600" lvl="1"/>
            <a:r>
              <a:rPr lang="en-US" sz="2000" b="1" dirty="0"/>
              <a:t>Faith</a:t>
            </a:r>
            <a:r>
              <a:rPr lang="en-US" sz="2000" dirty="0"/>
              <a:t>:  Is it important to someone and/or their family? What else is important to someone and their identity?</a:t>
            </a:r>
          </a:p>
          <a:p>
            <a:pPr marL="228600" lvl="1"/>
            <a:r>
              <a:rPr lang="en-US" sz="2000" b="1" dirty="0"/>
              <a:t>Influence </a:t>
            </a:r>
            <a:r>
              <a:rPr lang="en-US" sz="2000" dirty="0"/>
              <a:t>and </a:t>
            </a:r>
            <a:r>
              <a:rPr lang="en-US" sz="2000" i="1" dirty="0"/>
              <a:t>importance</a:t>
            </a:r>
            <a:r>
              <a:rPr lang="en-US" sz="2000" dirty="0"/>
              <a:t>?  History? How is someone involved? How would they like to be involved?  </a:t>
            </a:r>
          </a:p>
          <a:p>
            <a:pPr marL="228600" lvl="1"/>
            <a:r>
              <a:rPr lang="en-US" sz="2000" b="1" dirty="0"/>
              <a:t>Community:  </a:t>
            </a:r>
            <a:r>
              <a:rPr lang="en-US" sz="2000" dirty="0"/>
              <a:t>What communal expression does it take?  Or could it take?</a:t>
            </a:r>
          </a:p>
          <a:p>
            <a:pPr marL="228600" lvl="1"/>
            <a:r>
              <a:rPr lang="en-US" sz="2000" b="1" dirty="0"/>
              <a:t>Assist:  </a:t>
            </a:r>
            <a:r>
              <a:rPr lang="en-US" sz="2000" dirty="0"/>
              <a:t>How can staff and agency help support their choice and preferences?</a:t>
            </a:r>
          </a:p>
          <a:p>
            <a:pPr lvl="1"/>
            <a:endParaRPr lang="en-US" sz="2000" dirty="0"/>
          </a:p>
        </p:txBody>
      </p:sp>
      <p:pic>
        <p:nvPicPr>
          <p:cNvPr id="19" name="Picture Placeholder 8" descr="Lesbian couple in photoshoot">
            <a:extLst>
              <a:ext uri="{FF2B5EF4-FFF2-40B4-BE49-F238E27FC236}">
                <a16:creationId xmlns:a16="http://schemas.microsoft.com/office/drawing/2014/main" id="{FF776CB7-35C3-86A7-E781-C2EC9E0A6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977" y="679036"/>
            <a:ext cx="5153693" cy="5518475"/>
          </a:xfrm>
          <a:prstGeom prst="rect">
            <a:avLst/>
          </a:prstGeom>
          <a:solidFill>
            <a:schemeClr val="accent6">
              <a:alpha val="7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428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emale attending counseling">
            <a:extLst>
              <a:ext uri="{FF2B5EF4-FFF2-40B4-BE49-F238E27FC236}">
                <a16:creationId xmlns:a16="http://schemas.microsoft.com/office/drawing/2014/main" id="{6FA1279A-C3EF-4BBB-300B-14081A57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loved hand holding compass">
            <a:extLst>
              <a:ext uri="{FF2B5EF4-FFF2-40B4-BE49-F238E27FC236}">
                <a16:creationId xmlns:a16="http://schemas.microsoft.com/office/drawing/2014/main" id="{8B6FEB36-0231-4335-EBF0-25EC49BE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oung man reading book with woman">
            <a:extLst>
              <a:ext uri="{FF2B5EF4-FFF2-40B4-BE49-F238E27FC236}">
                <a16:creationId xmlns:a16="http://schemas.microsoft.com/office/drawing/2014/main" id="{BEF4AC6D-58B5-4D1F-89C5-B3BD84211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Wheelchair tennis">
            <a:extLst>
              <a:ext uri="{FF2B5EF4-FFF2-40B4-BE49-F238E27FC236}">
                <a16:creationId xmlns:a16="http://schemas.microsoft.com/office/drawing/2014/main" id="{225091BB-60F3-39C8-AEFF-C31E25AA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5" name="Frame 820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C5BDB-77F7-6C3F-4D00-A73B1914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>DSP’s as Listeners, Explorers, Teachers and Coaches</a:t>
            </a:r>
          </a:p>
        </p:txBody>
      </p:sp>
    </p:spTree>
    <p:extLst>
      <p:ext uri="{BB962C8B-B14F-4D97-AF65-F5344CB8AC3E}">
        <p14:creationId xmlns:p14="http://schemas.microsoft.com/office/powerpoint/2010/main" val="383987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6518-68F8-6422-67FE-2647A6E8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9400" y="3168978"/>
            <a:ext cx="4271682" cy="2833528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Beginning and Introductions</a:t>
            </a: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E64B43D-EF35-DC53-4EDA-519A4F71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" y="743996"/>
            <a:ext cx="5445965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D3186F0-645E-C10F-06E9-513C8D103481}"/>
              </a:ext>
            </a:extLst>
          </p:cNvPr>
          <p:cNvSpPr/>
          <p:nvPr/>
        </p:nvSpPr>
        <p:spPr>
          <a:xfrm>
            <a:off x="712788" y="743996"/>
            <a:ext cx="5445965" cy="898176"/>
          </a:xfrm>
          <a:custGeom>
            <a:avLst/>
            <a:gdLst>
              <a:gd name="connsiteX0" fmla="*/ 0 w 5445965"/>
              <a:gd name="connsiteY0" fmla="*/ 0 h 898176"/>
              <a:gd name="connsiteX1" fmla="*/ 5445965 w 5445965"/>
              <a:gd name="connsiteY1" fmla="*/ 0 h 898176"/>
              <a:gd name="connsiteX2" fmla="*/ 5445965 w 5445965"/>
              <a:gd name="connsiteY2" fmla="*/ 898176 h 898176"/>
              <a:gd name="connsiteX3" fmla="*/ 0 w 5445965"/>
              <a:gd name="connsiteY3" fmla="*/ 898176 h 898176"/>
              <a:gd name="connsiteX4" fmla="*/ 0 w 5445965"/>
              <a:gd name="connsiteY4" fmla="*/ 0 h 8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65" h="898176">
                <a:moveTo>
                  <a:pt x="0" y="0"/>
                </a:moveTo>
                <a:lnTo>
                  <a:pt x="5445965" y="0"/>
                </a:lnTo>
                <a:lnTo>
                  <a:pt x="5445965" y="898176"/>
                </a:lnTo>
                <a:lnTo>
                  <a:pt x="0" y="8981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Personal conversations and connections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AAC71F27-770A-5D52-2A03-773C44230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" y="1642173"/>
            <a:ext cx="5445965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6812FC-83F0-E4C3-ABE3-EFDF57781EC5}"/>
              </a:ext>
            </a:extLst>
          </p:cNvPr>
          <p:cNvSpPr/>
          <p:nvPr/>
        </p:nvSpPr>
        <p:spPr>
          <a:xfrm>
            <a:off x="712788" y="1642173"/>
            <a:ext cx="5445965" cy="898176"/>
          </a:xfrm>
          <a:custGeom>
            <a:avLst/>
            <a:gdLst>
              <a:gd name="connsiteX0" fmla="*/ 0 w 5445965"/>
              <a:gd name="connsiteY0" fmla="*/ 0 h 898176"/>
              <a:gd name="connsiteX1" fmla="*/ 5445965 w 5445965"/>
              <a:gd name="connsiteY1" fmla="*/ 0 h 898176"/>
              <a:gd name="connsiteX2" fmla="*/ 5445965 w 5445965"/>
              <a:gd name="connsiteY2" fmla="*/ 898176 h 898176"/>
              <a:gd name="connsiteX3" fmla="*/ 0 w 5445965"/>
              <a:gd name="connsiteY3" fmla="*/ 898176 h 898176"/>
              <a:gd name="connsiteX4" fmla="*/ 0 w 5445965"/>
              <a:gd name="connsiteY4" fmla="*/ 0 h 8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65" h="898176">
                <a:moveTo>
                  <a:pt x="0" y="0"/>
                </a:moveTo>
                <a:lnTo>
                  <a:pt x="5445965" y="0"/>
                </a:lnTo>
                <a:lnTo>
                  <a:pt x="5445965" y="898176"/>
                </a:lnTo>
                <a:lnTo>
                  <a:pt x="0" y="8981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Who do you know who knows someone there?</a:t>
            </a: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7B194ED-2F90-DE5B-51F4-AFD994494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" y="2540349"/>
            <a:ext cx="5445965" cy="0"/>
          </a:xfrm>
          <a:prstGeom prst="lin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FDE561-4F3F-7651-1991-13344D427E2A}"/>
              </a:ext>
            </a:extLst>
          </p:cNvPr>
          <p:cNvSpPr/>
          <p:nvPr/>
        </p:nvSpPr>
        <p:spPr>
          <a:xfrm>
            <a:off x="712788" y="2540349"/>
            <a:ext cx="5445965" cy="898176"/>
          </a:xfrm>
          <a:custGeom>
            <a:avLst/>
            <a:gdLst>
              <a:gd name="connsiteX0" fmla="*/ 0 w 5445965"/>
              <a:gd name="connsiteY0" fmla="*/ 0 h 898176"/>
              <a:gd name="connsiteX1" fmla="*/ 5445965 w 5445965"/>
              <a:gd name="connsiteY1" fmla="*/ 0 h 898176"/>
              <a:gd name="connsiteX2" fmla="*/ 5445965 w 5445965"/>
              <a:gd name="connsiteY2" fmla="*/ 898176 h 898176"/>
              <a:gd name="connsiteX3" fmla="*/ 0 w 5445965"/>
              <a:gd name="connsiteY3" fmla="*/ 898176 h 898176"/>
              <a:gd name="connsiteX4" fmla="*/ 0 w 5445965"/>
              <a:gd name="connsiteY4" fmla="*/ 0 h 8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65" h="898176">
                <a:moveTo>
                  <a:pt x="0" y="0"/>
                </a:moveTo>
                <a:lnTo>
                  <a:pt x="5445965" y="0"/>
                </a:lnTo>
                <a:lnTo>
                  <a:pt x="5445965" y="898176"/>
                </a:lnTo>
                <a:lnTo>
                  <a:pt x="0" y="8981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Visits before hand to get familiar with church, synagogue, mosque. 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08E0055-D65A-8D2E-7BCB-F146A4ADC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" y="3438525"/>
            <a:ext cx="5445965" cy="0"/>
          </a:xfrm>
          <a:prstGeom prst="lin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2954BCA-8077-F502-E0E8-967667153033}"/>
              </a:ext>
            </a:extLst>
          </p:cNvPr>
          <p:cNvSpPr/>
          <p:nvPr/>
        </p:nvSpPr>
        <p:spPr>
          <a:xfrm>
            <a:off x="712788" y="3438525"/>
            <a:ext cx="5445965" cy="898176"/>
          </a:xfrm>
          <a:custGeom>
            <a:avLst/>
            <a:gdLst>
              <a:gd name="connsiteX0" fmla="*/ 0 w 5445965"/>
              <a:gd name="connsiteY0" fmla="*/ 0 h 898176"/>
              <a:gd name="connsiteX1" fmla="*/ 5445965 w 5445965"/>
              <a:gd name="connsiteY1" fmla="*/ 0 h 898176"/>
              <a:gd name="connsiteX2" fmla="*/ 5445965 w 5445965"/>
              <a:gd name="connsiteY2" fmla="*/ 898176 h 898176"/>
              <a:gd name="connsiteX3" fmla="*/ 0 w 5445965"/>
              <a:gd name="connsiteY3" fmla="*/ 898176 h 898176"/>
              <a:gd name="connsiteX4" fmla="*/ 0 w 5445965"/>
              <a:gd name="connsiteY4" fmla="*/ 0 h 8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65" h="898176">
                <a:moveTo>
                  <a:pt x="0" y="0"/>
                </a:moveTo>
                <a:lnTo>
                  <a:pt x="5445965" y="0"/>
                </a:lnTo>
                <a:lnTo>
                  <a:pt x="5445965" y="898176"/>
                </a:lnTo>
                <a:lnTo>
                  <a:pt x="0" y="8981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Meet people who may assist. 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84BF6F65-3CE0-10F0-3F53-4ED80A801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" y="4336701"/>
            <a:ext cx="5445965" cy="0"/>
          </a:xfrm>
          <a:prstGeom prst="lin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77E90DD-2934-2C66-FA34-94CE42B5D39D}"/>
              </a:ext>
            </a:extLst>
          </p:cNvPr>
          <p:cNvSpPr/>
          <p:nvPr/>
        </p:nvSpPr>
        <p:spPr>
          <a:xfrm>
            <a:off x="712788" y="4336701"/>
            <a:ext cx="5445965" cy="898176"/>
          </a:xfrm>
          <a:custGeom>
            <a:avLst/>
            <a:gdLst>
              <a:gd name="connsiteX0" fmla="*/ 0 w 5445965"/>
              <a:gd name="connsiteY0" fmla="*/ 0 h 898176"/>
              <a:gd name="connsiteX1" fmla="*/ 5445965 w 5445965"/>
              <a:gd name="connsiteY1" fmla="*/ 0 h 898176"/>
              <a:gd name="connsiteX2" fmla="*/ 5445965 w 5445965"/>
              <a:gd name="connsiteY2" fmla="*/ 898176 h 898176"/>
              <a:gd name="connsiteX3" fmla="*/ 0 w 5445965"/>
              <a:gd name="connsiteY3" fmla="*/ 898176 h 898176"/>
              <a:gd name="connsiteX4" fmla="*/ 0 w 5445965"/>
              <a:gd name="connsiteY4" fmla="*/ 0 h 8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65" h="898176">
                <a:moveTo>
                  <a:pt x="0" y="0"/>
                </a:moveTo>
                <a:lnTo>
                  <a:pt x="5445965" y="0"/>
                </a:lnTo>
                <a:lnTo>
                  <a:pt x="5445965" y="898176"/>
                </a:lnTo>
                <a:lnTo>
                  <a:pt x="0" y="8981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Start with story, not labels.</a:t>
            </a: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9F508CAF-39B5-7C5D-25CD-26D904D5C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" y="5234877"/>
            <a:ext cx="5445965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2FAF23D-35F7-A6C2-458D-EB3D8A12FD4D}"/>
              </a:ext>
            </a:extLst>
          </p:cNvPr>
          <p:cNvSpPr/>
          <p:nvPr/>
        </p:nvSpPr>
        <p:spPr>
          <a:xfrm>
            <a:off x="712788" y="5234877"/>
            <a:ext cx="5445965" cy="898176"/>
          </a:xfrm>
          <a:custGeom>
            <a:avLst/>
            <a:gdLst>
              <a:gd name="connsiteX0" fmla="*/ 0 w 5445965"/>
              <a:gd name="connsiteY0" fmla="*/ 0 h 898176"/>
              <a:gd name="connsiteX1" fmla="*/ 5445965 w 5445965"/>
              <a:gd name="connsiteY1" fmla="*/ 0 h 898176"/>
              <a:gd name="connsiteX2" fmla="*/ 5445965 w 5445965"/>
              <a:gd name="connsiteY2" fmla="*/ 898176 h 898176"/>
              <a:gd name="connsiteX3" fmla="*/ 0 w 5445965"/>
              <a:gd name="connsiteY3" fmla="*/ 898176 h 898176"/>
              <a:gd name="connsiteX4" fmla="*/ 0 w 5445965"/>
              <a:gd name="connsiteY4" fmla="*/ 0 h 8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5965" h="898176">
                <a:moveTo>
                  <a:pt x="0" y="0"/>
                </a:moveTo>
                <a:lnTo>
                  <a:pt x="5445965" y="0"/>
                </a:lnTo>
                <a:lnTo>
                  <a:pt x="5445965" y="898176"/>
                </a:lnTo>
                <a:lnTo>
                  <a:pt x="0" y="8981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“Spiritual companions” “circles of support”</a:t>
            </a:r>
          </a:p>
        </p:txBody>
      </p:sp>
      <p:pic>
        <p:nvPicPr>
          <p:cNvPr id="7" name="Picture 6" descr="A person seated in a wheelchair holding a potted plant with another person standing next to them">
            <a:extLst>
              <a:ext uri="{FF2B5EF4-FFF2-40B4-BE49-F238E27FC236}">
                <a16:creationId xmlns:a16="http://schemas.microsoft.com/office/drawing/2014/main" id="{2A4F267C-71A9-4AB3-D38E-858E9DED7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837" y="741363"/>
            <a:ext cx="4139375" cy="33276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F24E-73C6-3042-B0A5-A8623C12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645052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Inclusion and Belonging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3C86B7B-4BE4-58CA-0159-4CF034B254A8}"/>
              </a:ext>
            </a:extLst>
          </p:cNvPr>
          <p:cNvSpPr/>
          <p:nvPr/>
        </p:nvSpPr>
        <p:spPr>
          <a:xfrm>
            <a:off x="5280025" y="4837371"/>
            <a:ext cx="6269038" cy="1376706"/>
          </a:xfrm>
          <a:custGeom>
            <a:avLst/>
            <a:gdLst>
              <a:gd name="connsiteX0" fmla="*/ 0 w 6269038"/>
              <a:gd name="connsiteY0" fmla="*/ 0 h 1376706"/>
              <a:gd name="connsiteX1" fmla="*/ 6269038 w 6269038"/>
              <a:gd name="connsiteY1" fmla="*/ 0 h 1376706"/>
              <a:gd name="connsiteX2" fmla="*/ 6269038 w 6269038"/>
              <a:gd name="connsiteY2" fmla="*/ 1376706 h 1376706"/>
              <a:gd name="connsiteX3" fmla="*/ 0 w 6269038"/>
              <a:gd name="connsiteY3" fmla="*/ 1376706 h 1376706"/>
              <a:gd name="connsiteX4" fmla="*/ 0 w 6269038"/>
              <a:gd name="connsiteY4" fmla="*/ 0 h 13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9038" h="1376706">
                <a:moveTo>
                  <a:pt x="0" y="0"/>
                </a:moveTo>
                <a:lnTo>
                  <a:pt x="6269038" y="0"/>
                </a:lnTo>
                <a:lnTo>
                  <a:pt x="6269038" y="1376706"/>
                </a:lnTo>
                <a:lnTo>
                  <a:pt x="0" y="13767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/>
              <a:t>I don’t just go </a:t>
            </a:r>
            <a:r>
              <a:rPr lang="en-US" sz="2300" b="1" kern="1200" dirty="0"/>
              <a:t>there. It’s </a:t>
            </a:r>
            <a:r>
              <a:rPr lang="en-US" sz="2300" b="1" i="1" kern="1200" dirty="0"/>
              <a:t>mine</a:t>
            </a:r>
            <a:r>
              <a:rPr lang="en-US" sz="2300" b="1" kern="1200" dirty="0"/>
              <a:t>. I’m missed.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 dirty="0"/>
              <a:t>I am ____. They’re my people.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6BF0AAC-9568-C54D-A15A-ED92C2F60D1D}"/>
              </a:ext>
            </a:extLst>
          </p:cNvPr>
          <p:cNvSpPr/>
          <p:nvPr/>
        </p:nvSpPr>
        <p:spPr>
          <a:xfrm>
            <a:off x="5280025" y="2740646"/>
            <a:ext cx="6269039" cy="2117375"/>
          </a:xfrm>
          <a:custGeom>
            <a:avLst/>
            <a:gdLst>
              <a:gd name="connsiteX0" fmla="*/ 0 w 6269038"/>
              <a:gd name="connsiteY0" fmla="*/ 741568 h 2117374"/>
              <a:gd name="connsiteX1" fmla="*/ 2869847 w 6269038"/>
              <a:gd name="connsiteY1" fmla="*/ 741568 h 2117374"/>
              <a:gd name="connsiteX2" fmla="*/ 2869847 w 6269038"/>
              <a:gd name="connsiteY2" fmla="*/ 529344 h 2117374"/>
              <a:gd name="connsiteX3" fmla="*/ 2605176 w 6269038"/>
              <a:gd name="connsiteY3" fmla="*/ 529344 h 2117374"/>
              <a:gd name="connsiteX4" fmla="*/ 3134519 w 6269038"/>
              <a:gd name="connsiteY4" fmla="*/ 0 h 2117374"/>
              <a:gd name="connsiteX5" fmla="*/ 3663863 w 6269038"/>
              <a:gd name="connsiteY5" fmla="*/ 529344 h 2117374"/>
              <a:gd name="connsiteX6" fmla="*/ 3399191 w 6269038"/>
              <a:gd name="connsiteY6" fmla="*/ 529344 h 2117374"/>
              <a:gd name="connsiteX7" fmla="*/ 3399191 w 6269038"/>
              <a:gd name="connsiteY7" fmla="*/ 741568 h 2117374"/>
              <a:gd name="connsiteX8" fmla="*/ 6269038 w 6269038"/>
              <a:gd name="connsiteY8" fmla="*/ 741568 h 2117374"/>
              <a:gd name="connsiteX9" fmla="*/ 6269038 w 6269038"/>
              <a:gd name="connsiteY9" fmla="*/ 2117374 h 2117374"/>
              <a:gd name="connsiteX10" fmla="*/ 0 w 6269038"/>
              <a:gd name="connsiteY10" fmla="*/ 2117374 h 2117374"/>
              <a:gd name="connsiteX11" fmla="*/ 0 w 6269038"/>
              <a:gd name="connsiteY11" fmla="*/ 741568 h 211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9038" h="2117374">
                <a:moveTo>
                  <a:pt x="6269038" y="1375806"/>
                </a:moveTo>
                <a:lnTo>
                  <a:pt x="3399191" y="1375806"/>
                </a:lnTo>
                <a:lnTo>
                  <a:pt x="3399191" y="1588030"/>
                </a:lnTo>
                <a:lnTo>
                  <a:pt x="3663862" y="1588030"/>
                </a:lnTo>
                <a:lnTo>
                  <a:pt x="3134519" y="2117373"/>
                </a:lnTo>
                <a:lnTo>
                  <a:pt x="2605175" y="1588030"/>
                </a:lnTo>
                <a:lnTo>
                  <a:pt x="2869847" y="1588030"/>
                </a:lnTo>
                <a:lnTo>
                  <a:pt x="2869847" y="1375806"/>
                </a:lnTo>
                <a:lnTo>
                  <a:pt x="0" y="1375806"/>
                </a:lnTo>
                <a:lnTo>
                  <a:pt x="0" y="1"/>
                </a:lnTo>
                <a:lnTo>
                  <a:pt x="6269038" y="1"/>
                </a:lnTo>
                <a:lnTo>
                  <a:pt x="6269038" y="1375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9" rIns="170689" bIns="9122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/>
              <a:t>Relationship, Relationship, Relationship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2D011E-2A88-8B91-006D-1AD34064224F}"/>
              </a:ext>
            </a:extLst>
          </p:cNvPr>
          <p:cNvSpPr/>
          <p:nvPr/>
        </p:nvSpPr>
        <p:spPr>
          <a:xfrm>
            <a:off x="5280025" y="643921"/>
            <a:ext cx="6269038" cy="2117376"/>
          </a:xfrm>
          <a:custGeom>
            <a:avLst/>
            <a:gdLst>
              <a:gd name="connsiteX0" fmla="*/ 0 w 6269038"/>
              <a:gd name="connsiteY0" fmla="*/ 741568 h 2117374"/>
              <a:gd name="connsiteX1" fmla="*/ 2869847 w 6269038"/>
              <a:gd name="connsiteY1" fmla="*/ 741568 h 2117374"/>
              <a:gd name="connsiteX2" fmla="*/ 2869847 w 6269038"/>
              <a:gd name="connsiteY2" fmla="*/ 529344 h 2117374"/>
              <a:gd name="connsiteX3" fmla="*/ 2605176 w 6269038"/>
              <a:gd name="connsiteY3" fmla="*/ 529344 h 2117374"/>
              <a:gd name="connsiteX4" fmla="*/ 3134519 w 6269038"/>
              <a:gd name="connsiteY4" fmla="*/ 0 h 2117374"/>
              <a:gd name="connsiteX5" fmla="*/ 3663863 w 6269038"/>
              <a:gd name="connsiteY5" fmla="*/ 529344 h 2117374"/>
              <a:gd name="connsiteX6" fmla="*/ 3399191 w 6269038"/>
              <a:gd name="connsiteY6" fmla="*/ 529344 h 2117374"/>
              <a:gd name="connsiteX7" fmla="*/ 3399191 w 6269038"/>
              <a:gd name="connsiteY7" fmla="*/ 741568 h 2117374"/>
              <a:gd name="connsiteX8" fmla="*/ 6269038 w 6269038"/>
              <a:gd name="connsiteY8" fmla="*/ 741568 h 2117374"/>
              <a:gd name="connsiteX9" fmla="*/ 6269038 w 6269038"/>
              <a:gd name="connsiteY9" fmla="*/ 2117374 h 2117374"/>
              <a:gd name="connsiteX10" fmla="*/ 0 w 6269038"/>
              <a:gd name="connsiteY10" fmla="*/ 2117374 h 2117374"/>
              <a:gd name="connsiteX11" fmla="*/ 0 w 6269038"/>
              <a:gd name="connsiteY11" fmla="*/ 741568 h 211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9038" h="2117374">
                <a:moveTo>
                  <a:pt x="6269038" y="1375806"/>
                </a:moveTo>
                <a:lnTo>
                  <a:pt x="3399191" y="1375806"/>
                </a:lnTo>
                <a:lnTo>
                  <a:pt x="3399191" y="1588030"/>
                </a:lnTo>
                <a:lnTo>
                  <a:pt x="3663862" y="1588030"/>
                </a:lnTo>
                <a:lnTo>
                  <a:pt x="3134519" y="2117373"/>
                </a:lnTo>
                <a:lnTo>
                  <a:pt x="2605175" y="1588030"/>
                </a:lnTo>
                <a:lnTo>
                  <a:pt x="2869847" y="1588030"/>
                </a:lnTo>
                <a:lnTo>
                  <a:pt x="2869847" y="1375806"/>
                </a:lnTo>
                <a:lnTo>
                  <a:pt x="0" y="1375806"/>
                </a:lnTo>
                <a:lnTo>
                  <a:pt x="0" y="1"/>
                </a:lnTo>
                <a:lnTo>
                  <a:pt x="6269038" y="1"/>
                </a:lnTo>
                <a:lnTo>
                  <a:pt x="6269038" y="1375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63577" rIns="163576" bIns="905144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kern="1200"/>
              <a:t>“Location, location, location.”</a:t>
            </a:r>
          </a:p>
        </p:txBody>
      </p:sp>
    </p:spTree>
    <p:extLst>
      <p:ext uri="{BB962C8B-B14F-4D97-AF65-F5344CB8AC3E}">
        <p14:creationId xmlns:p14="http://schemas.microsoft.com/office/powerpoint/2010/main" val="3487398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_win32_JB_SL_v2.potx" id="{ADBA094C-A0EC-4C0A-B446-BFAC587CD452}" vid="{5D925AC9-0F62-4DD1-AF7D-A39A21A96B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841D0F8-A96E-436B-B6A7-2AFF6F30F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1377AF-B80E-4F93-8088-50DE225F34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EF3A0-5A01-4576-8764-452FD3A2CB70}">
  <ds:schemaRefs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infopath/2007/PartnerControls"/>
    <ds:schemaRef ds:uri="230e9df3-be65-4c73-a93b-d1236ebd677e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Dappled design</Template>
  <TotalTime>850</TotalTime>
  <Words>1055</Words>
  <Application>Microsoft Macintosh PowerPoint</Application>
  <PresentationFormat>Widescreen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Avenir Next LT Pro</vt:lpstr>
      <vt:lpstr>AvenirNext LT Pro Medium</vt:lpstr>
      <vt:lpstr>Calibri</vt:lpstr>
      <vt:lpstr>Calibri Light</vt:lpstr>
      <vt:lpstr>DM Sans</vt:lpstr>
      <vt:lpstr>Lato</vt:lpstr>
      <vt:lpstr>Oswald</vt:lpstr>
      <vt:lpstr>Sabon Next LT</vt:lpstr>
      <vt:lpstr>Tahoma</vt:lpstr>
      <vt:lpstr>Times New Roman</vt:lpstr>
      <vt:lpstr>DappledVTI</vt:lpstr>
      <vt:lpstr>Office Theme</vt:lpstr>
      <vt:lpstr>1_office theme</vt:lpstr>
      <vt:lpstr>Direct Support Professionals: Accompanying People in their Spiritual Journey</vt:lpstr>
      <vt:lpstr>Accessibility Notes</vt:lpstr>
      <vt:lpstr>What do we mean by “spirituality?”</vt:lpstr>
      <vt:lpstr>Barriers to Addressing Spirituality</vt:lpstr>
      <vt:lpstr>Spirituality:  A Three-Fold Definition </vt:lpstr>
      <vt:lpstr>FICA Spiritual Assessment</vt:lpstr>
      <vt:lpstr>DSP’s as Listeners, Explorers, Teachers and Coaches</vt:lpstr>
      <vt:lpstr>Beginning and Introductions</vt:lpstr>
      <vt:lpstr>Inclusion and Belonging</vt:lpstr>
      <vt:lpstr>You are helping people move:</vt:lpstr>
      <vt:lpstr> Inclusive Faith Communities as  Major Allies to Service Providers</vt:lpstr>
      <vt:lpstr>“People who experience disabilities belong in communities in which their God-given gifts are valued and respected.” </vt:lpstr>
      <vt:lpstr>Preparation</vt:lpstr>
      <vt:lpstr>The day of…</vt:lpstr>
      <vt:lpstr>My Top 3 Takeaways</vt:lpstr>
      <vt:lpstr>“DSP’s truly enjoy working with people with developmental disabilities and appear deeply committed to the nature of direct support work.” </vt:lpstr>
      <vt:lpstr>Bringing your  whole self  to work</vt:lpstr>
      <vt:lpstr>Staying Ahead of the Robots, 101</vt:lpstr>
      <vt:lpstr>Family Camp</vt:lpstr>
      <vt:lpstr>NADSP</vt:lpstr>
      <vt:lpstr>Books</vt:lpstr>
      <vt:lpstr>Direct Support Professionals:  Accompanying People in their Spiritual Journey</vt:lpstr>
      <vt:lpstr>Don’t Miss the Rest of the Series!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Support Professionals: Accompanying People in their Spiritual Journey</dc:title>
  <dc:creator>Keith Dow</dc:creator>
  <cp:lastModifiedBy>Eric Ascher</cp:lastModifiedBy>
  <cp:revision>9</cp:revision>
  <dcterms:created xsi:type="dcterms:W3CDTF">2023-02-08T17:04:43Z</dcterms:created>
  <dcterms:modified xsi:type="dcterms:W3CDTF">2023-02-13T20:18:23Z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