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1" r:id="rId1"/>
    <p:sldMasterId id="2147483714" r:id="rId2"/>
  </p:sldMasterIdLst>
  <p:notesMasterIdLst>
    <p:notesMasterId r:id="rId35"/>
  </p:notesMasterIdLst>
  <p:sldIdLst>
    <p:sldId id="257" r:id="rId3"/>
    <p:sldId id="965" r:id="rId4"/>
    <p:sldId id="966" r:id="rId5"/>
    <p:sldId id="260" r:id="rId6"/>
    <p:sldId id="261" r:id="rId7"/>
    <p:sldId id="324" r:id="rId8"/>
    <p:sldId id="1004" r:id="rId9"/>
    <p:sldId id="1693" r:id="rId10"/>
    <p:sldId id="1701" r:id="rId11"/>
    <p:sldId id="1694" r:id="rId12"/>
    <p:sldId id="1695" r:id="rId13"/>
    <p:sldId id="1692" r:id="rId14"/>
    <p:sldId id="1696" r:id="rId15"/>
    <p:sldId id="1697" r:id="rId16"/>
    <p:sldId id="1594" r:id="rId17"/>
    <p:sldId id="1689" r:id="rId18"/>
    <p:sldId id="552" r:id="rId19"/>
    <p:sldId id="1702" r:id="rId20"/>
    <p:sldId id="774" r:id="rId21"/>
    <p:sldId id="1688" r:id="rId22"/>
    <p:sldId id="956" r:id="rId23"/>
    <p:sldId id="1698" r:id="rId24"/>
    <p:sldId id="1699" r:id="rId25"/>
    <p:sldId id="1691" r:id="rId26"/>
    <p:sldId id="1700" r:id="rId27"/>
    <p:sldId id="1651" r:id="rId28"/>
    <p:sldId id="1686" r:id="rId29"/>
    <p:sldId id="994" r:id="rId30"/>
    <p:sldId id="1006" r:id="rId31"/>
    <p:sldId id="968" r:id="rId32"/>
    <p:sldId id="1687" r:id="rId33"/>
    <p:sldId id="993"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779" autoAdjust="0"/>
    <p:restoredTop sz="94633"/>
  </p:normalViewPr>
  <p:slideViewPr>
    <p:cSldViewPr snapToGrid="0">
      <p:cViewPr varScale="1">
        <p:scale>
          <a:sx n="116" d="100"/>
          <a:sy n="116" d="100"/>
        </p:scale>
        <p:origin x="472"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377347-EF05-4429-AD97-8AA32A7B191E}" type="datetimeFigureOut">
              <a:rPr lang="en-US" smtClean="0"/>
              <a:t>3/3/23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CD77B9-F6AE-4CA7-B24A-D93710ACBBB8}" type="slidenum">
              <a:rPr lang="en-US" smtClean="0"/>
              <a:t>‹#›</a:t>
            </a:fld>
            <a:endParaRPr lang="en-US"/>
          </a:p>
        </p:txBody>
      </p:sp>
    </p:spTree>
    <p:extLst>
      <p:ext uri="{BB962C8B-B14F-4D97-AF65-F5344CB8AC3E}">
        <p14:creationId xmlns:p14="http://schemas.microsoft.com/office/powerpoint/2010/main" val="8739159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EA2109-1EEB-AE44-AC51-1F0D5DADB39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a picture </a:t>
            </a:r>
          </a:p>
        </p:txBody>
      </p:sp>
      <p:sp>
        <p:nvSpPr>
          <p:cNvPr id="4" name="Slide Number Placeholder 3"/>
          <p:cNvSpPr>
            <a:spLocks noGrp="1"/>
          </p:cNvSpPr>
          <p:nvPr>
            <p:ph type="sldNum" sz="quarter" idx="5"/>
          </p:nvPr>
        </p:nvSpPr>
        <p:spPr/>
        <p:txBody>
          <a:bodyPr/>
          <a:lstStyle/>
          <a:p>
            <a:fld id="{CD249DDB-E93B-4FA3-8D1A-E9EDBADB32E6}" type="slidenum">
              <a:rPr lang="en-US" smtClean="0"/>
              <a:t>28</a:t>
            </a:fld>
            <a:endParaRPr lang="en-US"/>
          </a:p>
        </p:txBody>
      </p:sp>
    </p:spTree>
    <p:extLst>
      <p:ext uri="{BB962C8B-B14F-4D97-AF65-F5344CB8AC3E}">
        <p14:creationId xmlns:p14="http://schemas.microsoft.com/office/powerpoint/2010/main" val="11794673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Skip over, mention briefly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EA2109-1EEB-AE44-AC51-1F0D5DADB39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860613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Skip over, mention briefly. Spend a little longer than the slide before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EA2109-1EEB-AE44-AC51-1F0D5DADB39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38479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62" name="Google Shape;362;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998726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EA2109-1EEB-AE44-AC51-1F0D5DADB39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 name="Google Shape;112;p6: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 name="Google Shape;113;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A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sz="1200" b="0" i="0" u="none" strike="noStrike" kern="1200" cap="none" spc="0" normalizeH="0" baseline="0" noProof="0">
              <a:ln>
                <a:noFill/>
              </a:ln>
              <a:solidFill>
                <a:prstClr val="black"/>
              </a:solidFill>
              <a:effectLst/>
              <a:uLnTx/>
              <a:uFillTx/>
              <a:latin typeface="Calibri" panose="020F05020202040A0204"/>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EA2109-1EEB-AE44-AC51-1F0D5DADB39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F2833-5762-4E0C-9C9E-774432C7BC2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954234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KGW: Unique talents (Disability community): 42 =&gt;</a:t>
            </a:r>
            <a:r>
              <a:rPr lang="en-US" baseline="0" dirty="0"/>
              <a:t> 40</a:t>
            </a:r>
          </a:p>
          <a:p>
            <a:r>
              <a:rPr lang="en-US" baseline="0" dirty="0"/>
              <a:t>Reformatted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442C10-B43B-4CEC-9940-3253449CE3B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334794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KGW: Unique talents (Disability community): 42 =&gt;</a:t>
            </a:r>
            <a:r>
              <a:rPr lang="en-US" baseline="0" dirty="0"/>
              <a:t> 40</a:t>
            </a:r>
          </a:p>
          <a:p>
            <a:r>
              <a:rPr lang="en-US" baseline="0" dirty="0"/>
              <a:t>Reformatted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442C10-B43B-4CEC-9940-3253449CE3B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843295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F2833-5762-4E0C-9C9E-774432C7BC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28073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FADFA6-47E9-421D-A8F4-C60644D773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66836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703936" y="830580"/>
            <a:ext cx="7207623" cy="674512"/>
          </a:xfrm>
        </p:spPr>
        <p:txBody>
          <a:bodyPr anchor="ctr">
            <a:normAutofit/>
          </a:bodyPr>
          <a:lstStyle>
            <a:lvl1pPr algn="l">
              <a:defRPr sz="3600" b="1">
                <a:latin typeface="Libre Baskerville" panose="02000000000000000000" pitchFamily="2" charset="0"/>
                <a:ea typeface="Lato" panose="020F0502020204030203" pitchFamily="34" charset="0"/>
                <a:cs typeface="Lato" panose="020F0502020204030203" pitchFamily="34" charset="0"/>
              </a:defRPr>
            </a:lvl1pPr>
          </a:lstStyle>
          <a:p>
            <a:r>
              <a:rPr lang="en-US" dirty="0"/>
              <a:t>Click to edit Master title style</a:t>
            </a:r>
          </a:p>
        </p:txBody>
      </p:sp>
      <p:sp>
        <p:nvSpPr>
          <p:cNvPr id="3" name="Subtitle 2"/>
          <p:cNvSpPr>
            <a:spLocks noGrp="1"/>
          </p:cNvSpPr>
          <p:nvPr>
            <p:ph type="subTitle" idx="1"/>
          </p:nvPr>
        </p:nvSpPr>
        <p:spPr>
          <a:xfrm>
            <a:off x="4703936" y="1649506"/>
            <a:ext cx="7207624" cy="433659"/>
          </a:xfrm>
        </p:spPr>
        <p:txBody>
          <a:bodyPr>
            <a:noAutofit/>
          </a:bodyPr>
          <a:lstStyle>
            <a:lvl1pPr marL="0" indent="0" algn="l">
              <a:buNone/>
              <a:defRPr sz="2800" b="1">
                <a:latin typeface="Lato" panose="020F0502020204030203" pitchFamily="34" charset="0"/>
                <a:ea typeface="Lato" panose="020F0502020204030203" pitchFamily="34" charset="0"/>
                <a:cs typeface="Lato"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Rectangle 6"/>
          <p:cNvSpPr/>
          <p:nvPr userDrawn="1"/>
        </p:nvSpPr>
        <p:spPr>
          <a:xfrm>
            <a:off x="0" y="-13247"/>
            <a:ext cx="12197255" cy="126125"/>
          </a:xfrm>
          <a:prstGeom prst="rect">
            <a:avLst/>
          </a:prstGeom>
          <a:solidFill>
            <a:srgbClr val="F2A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6" descr="RespectAbility"/>
          <p:cNvPicPr>
            <a:picLocks noChangeAspect="1"/>
          </p:cNvPicPr>
          <p:nvPr userDrawn="1"/>
        </p:nvPicPr>
        <p:blipFill>
          <a:blip r:embed="rId2" cstate="print"/>
          <a:stretch>
            <a:fillRect/>
          </a:stretch>
        </p:blipFill>
        <p:spPr>
          <a:xfrm>
            <a:off x="718185" y="830580"/>
            <a:ext cx="2778760" cy="1237615"/>
          </a:xfrm>
          <a:prstGeom prst="rect">
            <a:avLst/>
          </a:prstGeom>
        </p:spPr>
      </p:pic>
      <p:cxnSp>
        <p:nvCxnSpPr>
          <p:cNvPr id="15" name="Straight Arrow Connector 14"/>
          <p:cNvCxnSpPr/>
          <p:nvPr userDrawn="1"/>
        </p:nvCxnSpPr>
        <p:spPr>
          <a:xfrm>
            <a:off x="4215436" y="781664"/>
            <a:ext cx="21021" cy="1334813"/>
          </a:xfrm>
          <a:prstGeom prst="straightConnector1">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Picture Placeholder 20"/>
          <p:cNvSpPr>
            <a:spLocks noGrp="1"/>
          </p:cNvSpPr>
          <p:nvPr>
            <p:ph type="pic" sz="quarter" idx="13"/>
          </p:nvPr>
        </p:nvSpPr>
        <p:spPr>
          <a:xfrm>
            <a:off x="0" y="2930328"/>
            <a:ext cx="12192000" cy="2814637"/>
          </a:xfrm>
        </p:spPr>
        <p:txBody>
          <a:bodyPr/>
          <a:lstStyle/>
          <a:p>
            <a:endParaRPr lang="en-US"/>
          </a:p>
        </p:txBody>
      </p:sp>
    </p:spTree>
    <p:extLst>
      <p:ext uri="{BB962C8B-B14F-4D97-AF65-F5344CB8AC3E}">
        <p14:creationId xmlns:p14="http://schemas.microsoft.com/office/powerpoint/2010/main" val="10231959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pic>
        <p:nvPicPr>
          <p:cNvPr id="5" name="Picture 6" descr="RespectAbility logo"/>
          <p:cNvPicPr>
            <a:picLocks noChangeAspect="1"/>
          </p:cNvPicPr>
          <p:nvPr userDrawn="1"/>
        </p:nvPicPr>
        <p:blipFill>
          <a:blip r:embed="rId2" cstate="print"/>
          <a:stretch>
            <a:fillRect/>
          </a:stretch>
        </p:blipFill>
        <p:spPr>
          <a:xfrm>
            <a:off x="11247268" y="306686"/>
            <a:ext cx="662152" cy="291440"/>
          </a:xfrm>
          <a:prstGeom prst="rect">
            <a:avLst/>
          </a:prstGeom>
        </p:spPr>
      </p:pic>
      <p:cxnSp>
        <p:nvCxnSpPr>
          <p:cNvPr id="6" name="Straight Arrow Connector 5"/>
          <p:cNvCxnSpPr/>
          <p:nvPr userDrawn="1"/>
        </p:nvCxnSpPr>
        <p:spPr>
          <a:xfrm>
            <a:off x="-2384" y="758346"/>
            <a:ext cx="3202784" cy="14798"/>
          </a:xfrm>
          <a:prstGeom prst="straightConnector1">
            <a:avLst/>
          </a:prstGeom>
          <a:ln w="28575">
            <a:solidFill>
              <a:srgbClr val="F2A63C"/>
            </a:solidFill>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userDrawn="1"/>
        </p:nvCxnSpPr>
        <p:spPr>
          <a:xfrm>
            <a:off x="8991602" y="773144"/>
            <a:ext cx="3198514" cy="0"/>
          </a:xfrm>
          <a:prstGeom prst="straightConnector1">
            <a:avLst/>
          </a:prstGeom>
          <a:ln w="28575">
            <a:solidFill>
              <a:srgbClr val="F2A63C"/>
            </a:solidFill>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3200399" y="141432"/>
            <a:ext cx="5791204" cy="1325563"/>
          </a:xfrm>
        </p:spPr>
        <p:txBody>
          <a:bodyPr>
            <a:normAutofit/>
          </a:bodyPr>
          <a:lstStyle>
            <a:lvl1pPr algn="ctr">
              <a:defRPr sz="3000" b="1">
                <a:latin typeface="Libre Baskerville" panose="02000000000000000000" pitchFamily="2" charset="0"/>
                <a:ea typeface="Lato" panose="020F0502020204030203" pitchFamily="34" charset="0"/>
                <a:cs typeface="Lato" panose="020F0502020204030203" pitchFamily="34" charset="0"/>
              </a:defRPr>
            </a:lvl1pPr>
          </a:lstStyle>
          <a:p>
            <a:r>
              <a:rPr lang="en-US" dirty="0"/>
              <a:t>Click to edit Master title style</a:t>
            </a:r>
          </a:p>
        </p:txBody>
      </p:sp>
      <p:sp>
        <p:nvSpPr>
          <p:cNvPr id="3" name="Content Placeholder 2"/>
          <p:cNvSpPr>
            <a:spLocks noGrp="1"/>
          </p:cNvSpPr>
          <p:nvPr>
            <p:ph sz="quarter" idx="14"/>
          </p:nvPr>
        </p:nvSpPr>
        <p:spPr>
          <a:xfrm>
            <a:off x="6677027" y="1742359"/>
            <a:ext cx="5232393" cy="4658442"/>
          </a:xfrm>
        </p:spPr>
        <p:txBody>
          <a:bodyPr/>
          <a:lstStyle>
            <a:lvl1pPr>
              <a:defRPr>
                <a:latin typeface="Lato" panose="020F0502020204030203" pitchFamily="34" charset="0"/>
                <a:ea typeface="Lato" panose="020F0502020204030203" pitchFamily="34" charset="0"/>
                <a:cs typeface="Lato" panose="020F0502020204030203" pitchFamily="34" charset="0"/>
              </a:defRPr>
            </a:lvl1pPr>
            <a:lvl2pPr>
              <a:defRPr>
                <a:latin typeface="Lato" panose="020F0502020204030203" pitchFamily="34" charset="0"/>
                <a:ea typeface="Lato" panose="020F0502020204030203" pitchFamily="34" charset="0"/>
                <a:cs typeface="Lato" panose="020F0502020204030203" pitchFamily="34" charset="0"/>
              </a:defRPr>
            </a:lvl2pPr>
            <a:lvl3pPr>
              <a:defRPr>
                <a:latin typeface="Lato" panose="020F0502020204030203" pitchFamily="34" charset="0"/>
                <a:ea typeface="Lato" panose="020F0502020204030203" pitchFamily="34" charset="0"/>
                <a:cs typeface="Lato" panose="020F0502020204030203" pitchFamily="34" charset="0"/>
              </a:defRPr>
            </a:lvl3pPr>
            <a:lvl4pPr>
              <a:defRPr>
                <a:latin typeface="Lato" panose="020F0502020204030203" pitchFamily="34" charset="0"/>
                <a:ea typeface="Lato" panose="020F0502020204030203" pitchFamily="34" charset="0"/>
                <a:cs typeface="Lato" panose="020F0502020204030203" pitchFamily="34" charset="0"/>
              </a:defRPr>
            </a:lvl4pPr>
            <a:lvl5pPr>
              <a:defRPr>
                <a:latin typeface="Lato" panose="020F0502020204030203" pitchFamily="34" charset="0"/>
                <a:ea typeface="Lato" panose="020F0502020204030203" pitchFamily="34" charset="0"/>
                <a:cs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sz="quarter" idx="15"/>
          </p:nvPr>
        </p:nvSpPr>
        <p:spPr>
          <a:xfrm>
            <a:off x="282581" y="1742359"/>
            <a:ext cx="5232393" cy="4658442"/>
          </a:xfrm>
        </p:spPr>
        <p:txBody>
          <a:bodyPr/>
          <a:lstStyle>
            <a:lvl1pPr>
              <a:defRPr>
                <a:latin typeface="Lato" panose="020F0502020204030203" pitchFamily="34" charset="0"/>
                <a:ea typeface="Lato" panose="020F0502020204030203" pitchFamily="34" charset="0"/>
                <a:cs typeface="Lato" panose="020F0502020204030203" pitchFamily="34" charset="0"/>
              </a:defRPr>
            </a:lvl1pPr>
            <a:lvl2pPr>
              <a:defRPr>
                <a:latin typeface="Lato" panose="020F0502020204030203" pitchFamily="34" charset="0"/>
                <a:ea typeface="Lato" panose="020F0502020204030203" pitchFamily="34" charset="0"/>
                <a:cs typeface="Lato" panose="020F0502020204030203" pitchFamily="34" charset="0"/>
              </a:defRPr>
            </a:lvl2pPr>
            <a:lvl3pPr>
              <a:defRPr>
                <a:latin typeface="Lato" panose="020F0502020204030203" pitchFamily="34" charset="0"/>
                <a:ea typeface="Lato" panose="020F0502020204030203" pitchFamily="34" charset="0"/>
                <a:cs typeface="Lato" panose="020F0502020204030203" pitchFamily="34" charset="0"/>
              </a:defRPr>
            </a:lvl3pPr>
            <a:lvl4pPr>
              <a:defRPr>
                <a:latin typeface="Lato" panose="020F0502020204030203" pitchFamily="34" charset="0"/>
                <a:ea typeface="Lato" panose="020F0502020204030203" pitchFamily="34" charset="0"/>
                <a:cs typeface="Lato" panose="020F0502020204030203" pitchFamily="34" charset="0"/>
              </a:defRPr>
            </a:lvl4pPr>
            <a:lvl5pPr>
              <a:defRPr>
                <a:latin typeface="Lato" panose="020F0502020204030203" pitchFamily="34" charset="0"/>
                <a:ea typeface="Lato" panose="020F0502020204030203" pitchFamily="34" charset="0"/>
                <a:cs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24619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no title">
    <p:spTree>
      <p:nvGrpSpPr>
        <p:cNvPr id="1" name=""/>
        <p:cNvGrpSpPr/>
        <p:nvPr/>
      </p:nvGrpSpPr>
      <p:grpSpPr>
        <a:xfrm>
          <a:off x="0" y="0"/>
          <a:ext cx="0" cy="0"/>
          <a:chOff x="0" y="0"/>
          <a:chExt cx="0" cy="0"/>
        </a:xfrm>
      </p:grpSpPr>
      <p:pic>
        <p:nvPicPr>
          <p:cNvPr id="5" name="Picture 6" descr="RespectAbility logo"/>
          <p:cNvPicPr>
            <a:picLocks noChangeAspect="1"/>
          </p:cNvPicPr>
          <p:nvPr userDrawn="1"/>
        </p:nvPicPr>
        <p:blipFill>
          <a:blip r:embed="rId2" cstate="print"/>
          <a:stretch>
            <a:fillRect/>
          </a:stretch>
        </p:blipFill>
        <p:spPr>
          <a:xfrm>
            <a:off x="11247268" y="306686"/>
            <a:ext cx="662152" cy="291440"/>
          </a:xfrm>
          <a:prstGeom prst="rect">
            <a:avLst/>
          </a:prstGeom>
        </p:spPr>
      </p:pic>
      <p:sp>
        <p:nvSpPr>
          <p:cNvPr id="3" name="Content Placeholder 2"/>
          <p:cNvSpPr>
            <a:spLocks noGrp="1"/>
          </p:cNvSpPr>
          <p:nvPr>
            <p:ph sz="quarter" idx="14"/>
          </p:nvPr>
        </p:nvSpPr>
        <p:spPr>
          <a:xfrm>
            <a:off x="6677026" y="755094"/>
            <a:ext cx="5232393" cy="5802675"/>
          </a:xfrm>
        </p:spPr>
        <p:txBody>
          <a:bodyPr/>
          <a:lstStyle>
            <a:lvl1pPr>
              <a:defRPr>
                <a:latin typeface="Lato" panose="020F0502020204030203" pitchFamily="34" charset="0"/>
                <a:ea typeface="Lato" panose="020F0502020204030203" pitchFamily="34" charset="0"/>
                <a:cs typeface="Lato" panose="020F0502020204030203" pitchFamily="34" charset="0"/>
              </a:defRPr>
            </a:lvl1pPr>
            <a:lvl2pPr>
              <a:defRPr>
                <a:latin typeface="Lato" panose="020F0502020204030203" pitchFamily="34" charset="0"/>
                <a:ea typeface="Lato" panose="020F0502020204030203" pitchFamily="34" charset="0"/>
                <a:cs typeface="Lato" panose="020F0502020204030203" pitchFamily="34" charset="0"/>
              </a:defRPr>
            </a:lvl2pPr>
            <a:lvl3pPr>
              <a:defRPr>
                <a:latin typeface="Lato" panose="020F0502020204030203" pitchFamily="34" charset="0"/>
                <a:ea typeface="Lato" panose="020F0502020204030203" pitchFamily="34" charset="0"/>
                <a:cs typeface="Lato" panose="020F0502020204030203" pitchFamily="34" charset="0"/>
              </a:defRPr>
            </a:lvl3pPr>
            <a:lvl4pPr>
              <a:defRPr>
                <a:latin typeface="Lato" panose="020F0502020204030203" pitchFamily="34" charset="0"/>
                <a:ea typeface="Lato" panose="020F0502020204030203" pitchFamily="34" charset="0"/>
                <a:cs typeface="Lato" panose="020F0502020204030203" pitchFamily="34" charset="0"/>
              </a:defRPr>
            </a:lvl4pPr>
            <a:lvl5pPr>
              <a:defRPr>
                <a:latin typeface="Lato" panose="020F0502020204030203" pitchFamily="34" charset="0"/>
                <a:ea typeface="Lato" panose="020F0502020204030203" pitchFamily="34" charset="0"/>
                <a:cs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sz="quarter" idx="15"/>
          </p:nvPr>
        </p:nvSpPr>
        <p:spPr>
          <a:xfrm>
            <a:off x="282581" y="779479"/>
            <a:ext cx="5232393" cy="5802675"/>
          </a:xfrm>
        </p:spPr>
        <p:txBody>
          <a:bodyPr/>
          <a:lstStyle>
            <a:lvl1pPr>
              <a:defRPr>
                <a:latin typeface="Lato" panose="020F0502020204030203" pitchFamily="34" charset="0"/>
                <a:ea typeface="Lato" panose="020F0502020204030203" pitchFamily="34" charset="0"/>
                <a:cs typeface="Lato" panose="020F0502020204030203" pitchFamily="34" charset="0"/>
              </a:defRPr>
            </a:lvl1pPr>
            <a:lvl2pPr>
              <a:defRPr>
                <a:latin typeface="Lato" panose="020F0502020204030203" pitchFamily="34" charset="0"/>
                <a:ea typeface="Lato" panose="020F0502020204030203" pitchFamily="34" charset="0"/>
                <a:cs typeface="Lato" panose="020F0502020204030203" pitchFamily="34" charset="0"/>
              </a:defRPr>
            </a:lvl2pPr>
            <a:lvl3pPr>
              <a:defRPr>
                <a:latin typeface="Lato" panose="020F0502020204030203" pitchFamily="34" charset="0"/>
                <a:ea typeface="Lato" panose="020F0502020204030203" pitchFamily="34" charset="0"/>
                <a:cs typeface="Lato" panose="020F0502020204030203" pitchFamily="34" charset="0"/>
              </a:defRPr>
            </a:lvl3pPr>
            <a:lvl4pPr>
              <a:defRPr>
                <a:latin typeface="Lato" panose="020F0502020204030203" pitchFamily="34" charset="0"/>
                <a:ea typeface="Lato" panose="020F0502020204030203" pitchFamily="34" charset="0"/>
                <a:cs typeface="Lato" panose="020F0502020204030203" pitchFamily="34" charset="0"/>
              </a:defRPr>
            </a:lvl4pPr>
            <a:lvl5pPr>
              <a:defRPr>
                <a:latin typeface="Lato" panose="020F0502020204030203" pitchFamily="34" charset="0"/>
                <a:ea typeface="Lato" panose="020F0502020204030203" pitchFamily="34" charset="0"/>
                <a:cs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767117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text and picture option 3">
    <p:spTree>
      <p:nvGrpSpPr>
        <p:cNvPr id="1" name=""/>
        <p:cNvGrpSpPr/>
        <p:nvPr/>
      </p:nvGrpSpPr>
      <p:grpSpPr>
        <a:xfrm>
          <a:off x="0" y="0"/>
          <a:ext cx="0" cy="0"/>
          <a:chOff x="0" y="0"/>
          <a:chExt cx="0" cy="0"/>
        </a:xfrm>
      </p:grpSpPr>
      <p:pic>
        <p:nvPicPr>
          <p:cNvPr id="7" name="Picture 6" descr="Logo&#10;&#10;Description automatically generated"/>
          <p:cNvPicPr>
            <a:picLocks noChangeAspect="1"/>
          </p:cNvPicPr>
          <p:nvPr userDrawn="1"/>
        </p:nvPicPr>
        <p:blipFill>
          <a:blip r:embed="rId2" cstate="print"/>
          <a:stretch>
            <a:fillRect/>
          </a:stretch>
        </p:blipFill>
        <p:spPr>
          <a:xfrm>
            <a:off x="11245485" y="6359016"/>
            <a:ext cx="662152" cy="291440"/>
          </a:xfrm>
          <a:prstGeom prst="rect">
            <a:avLst/>
          </a:prstGeom>
        </p:spPr>
      </p:pic>
      <p:sp>
        <p:nvSpPr>
          <p:cNvPr id="8" name="Rectangle 7"/>
          <p:cNvSpPr/>
          <p:nvPr userDrawn="1"/>
        </p:nvSpPr>
        <p:spPr>
          <a:xfrm rot="16200000">
            <a:off x="-3378199" y="3375183"/>
            <a:ext cx="6868899" cy="114836"/>
          </a:xfrm>
          <a:prstGeom prst="rect">
            <a:avLst/>
          </a:prstGeom>
          <a:solidFill>
            <a:srgbClr val="F2A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icture Placeholder 14"/>
          <p:cNvSpPr>
            <a:spLocks noGrp="1"/>
          </p:cNvSpPr>
          <p:nvPr>
            <p:ph type="pic" sz="quarter" idx="10"/>
          </p:nvPr>
        </p:nvSpPr>
        <p:spPr>
          <a:xfrm>
            <a:off x="114300" y="-10900"/>
            <a:ext cx="4547347" cy="6868900"/>
          </a:xfrm>
        </p:spPr>
        <p:txBody>
          <a:bodyPr/>
          <a:lstStyle/>
          <a:p>
            <a:endParaRPr lang="en-US"/>
          </a:p>
        </p:txBody>
      </p:sp>
      <p:sp>
        <p:nvSpPr>
          <p:cNvPr id="16" name="Title 15"/>
          <p:cNvSpPr>
            <a:spLocks noGrp="1"/>
          </p:cNvSpPr>
          <p:nvPr>
            <p:ph type="title"/>
          </p:nvPr>
        </p:nvSpPr>
        <p:spPr>
          <a:xfrm>
            <a:off x="5109882" y="365125"/>
            <a:ext cx="6243918" cy="1325563"/>
          </a:xfrm>
        </p:spPr>
        <p:txBody>
          <a:bodyPr>
            <a:normAutofit/>
          </a:bodyPr>
          <a:lstStyle>
            <a:lvl1pPr>
              <a:defRPr sz="3000" b="1">
                <a:latin typeface="Libre Baskerville" panose="02000000000000000000" pitchFamily="2" charset="0"/>
                <a:ea typeface="Lato" panose="020F0502020204030203" pitchFamily="34" charset="0"/>
                <a:cs typeface="Lato" panose="020F0502020204030203" pitchFamily="34" charset="0"/>
              </a:defRPr>
            </a:lvl1pPr>
          </a:lstStyle>
          <a:p>
            <a:r>
              <a:rPr lang="en-US" dirty="0"/>
              <a:t>Click to edit Master title style</a:t>
            </a:r>
          </a:p>
        </p:txBody>
      </p:sp>
      <p:sp>
        <p:nvSpPr>
          <p:cNvPr id="18" name="Text Placeholder 17"/>
          <p:cNvSpPr>
            <a:spLocks noGrp="1"/>
          </p:cNvSpPr>
          <p:nvPr>
            <p:ph type="body" sz="quarter" idx="11"/>
          </p:nvPr>
        </p:nvSpPr>
        <p:spPr>
          <a:xfrm>
            <a:off x="5110163" y="2008188"/>
            <a:ext cx="6243637" cy="3944937"/>
          </a:xfrm>
        </p:spPr>
        <p:txBody>
          <a:bodyPr/>
          <a:lstStyle>
            <a:lvl1pPr>
              <a:defRPr>
                <a:latin typeface="Lato" panose="020F0502020204030203" pitchFamily="34" charset="0"/>
                <a:ea typeface="Lato" panose="020F0502020204030203" pitchFamily="34" charset="0"/>
                <a:cs typeface="Lato" panose="020F0502020204030203" pitchFamily="34" charset="0"/>
              </a:defRPr>
            </a:lvl1pPr>
            <a:lvl2pPr>
              <a:defRPr>
                <a:latin typeface="Lato" panose="020F0502020204030203" pitchFamily="34" charset="0"/>
                <a:ea typeface="Lato" panose="020F0502020204030203" pitchFamily="34" charset="0"/>
                <a:cs typeface="Lato" panose="020F0502020204030203" pitchFamily="34" charset="0"/>
              </a:defRPr>
            </a:lvl2pPr>
            <a:lvl3pPr>
              <a:defRPr>
                <a:latin typeface="Lato" panose="020F0502020204030203" pitchFamily="34" charset="0"/>
                <a:ea typeface="Lato" panose="020F0502020204030203" pitchFamily="34" charset="0"/>
                <a:cs typeface="Lato" panose="020F0502020204030203" pitchFamily="34" charset="0"/>
              </a:defRPr>
            </a:lvl3pPr>
            <a:lvl4pPr>
              <a:defRPr>
                <a:latin typeface="Lato" panose="020F0502020204030203" pitchFamily="34" charset="0"/>
                <a:ea typeface="Lato" panose="020F0502020204030203" pitchFamily="34" charset="0"/>
                <a:cs typeface="Lato" panose="020F0502020204030203" pitchFamily="34" charset="0"/>
              </a:defRPr>
            </a:lvl4pPr>
            <a:lvl5pPr>
              <a:defRPr>
                <a:latin typeface="Lato" panose="020F0502020204030203" pitchFamily="34" charset="0"/>
                <a:ea typeface="Lato" panose="020F0502020204030203" pitchFamily="34" charset="0"/>
                <a:cs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67374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6" name="Rectangle 5"/>
          <p:cNvSpPr/>
          <p:nvPr userDrawn="1"/>
        </p:nvSpPr>
        <p:spPr>
          <a:xfrm>
            <a:off x="0" y="2628"/>
            <a:ext cx="12197255" cy="126125"/>
          </a:xfrm>
          <a:prstGeom prst="rect">
            <a:avLst/>
          </a:prstGeom>
          <a:solidFill>
            <a:srgbClr val="F2A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p:nvPr userDrawn="1"/>
        </p:nvCxnSpPr>
        <p:spPr>
          <a:xfrm>
            <a:off x="584003" y="2099161"/>
            <a:ext cx="3695388" cy="0"/>
          </a:xfrm>
          <a:prstGeom prst="straightConnector1">
            <a:avLst/>
          </a:prstGeom>
          <a:ln w="28575">
            <a:solidFill>
              <a:srgbClr val="F2A63C"/>
            </a:solidFill>
          </a:ln>
        </p:spPr>
        <p:style>
          <a:lnRef idx="1">
            <a:schemeClr val="accent1"/>
          </a:lnRef>
          <a:fillRef idx="0">
            <a:schemeClr val="accent1"/>
          </a:fillRef>
          <a:effectRef idx="0">
            <a:schemeClr val="accent1"/>
          </a:effectRef>
          <a:fontRef idx="minor">
            <a:schemeClr val="tx1"/>
          </a:fontRef>
        </p:style>
      </p:cxnSp>
      <p:pic>
        <p:nvPicPr>
          <p:cNvPr id="14" name="Picture 6" descr="Logo&#10;&#10;Description automatically generated"/>
          <p:cNvPicPr>
            <a:picLocks noChangeAspect="1"/>
          </p:cNvPicPr>
          <p:nvPr userDrawn="1"/>
        </p:nvPicPr>
        <p:blipFill>
          <a:blip r:embed="rId2" cstate="print"/>
          <a:stretch>
            <a:fillRect/>
          </a:stretch>
        </p:blipFill>
        <p:spPr>
          <a:xfrm>
            <a:off x="11279352" y="6257416"/>
            <a:ext cx="662152" cy="291440"/>
          </a:xfrm>
          <a:prstGeom prst="rect">
            <a:avLst/>
          </a:prstGeom>
        </p:spPr>
      </p:pic>
      <p:sp>
        <p:nvSpPr>
          <p:cNvPr id="15" name="Title 14"/>
          <p:cNvSpPr>
            <a:spLocks noGrp="1"/>
          </p:cNvSpPr>
          <p:nvPr>
            <p:ph type="title"/>
          </p:nvPr>
        </p:nvSpPr>
        <p:spPr>
          <a:xfrm>
            <a:off x="530352" y="322263"/>
            <a:ext cx="3749039" cy="820737"/>
          </a:xfrm>
        </p:spPr>
        <p:txBody>
          <a:bodyPr>
            <a:noAutofit/>
          </a:bodyPr>
          <a:lstStyle>
            <a:lvl1pPr>
              <a:defRPr sz="3000">
                <a:latin typeface="Libre Baskerville" panose="02000000000000000000" pitchFamily="2" charset="0"/>
                <a:ea typeface="Lato" panose="020F0502020204030203" pitchFamily="34" charset="0"/>
                <a:cs typeface="Lato" panose="020F0502020204030203" pitchFamily="34" charset="0"/>
              </a:defRPr>
            </a:lvl1pPr>
          </a:lstStyle>
          <a:p>
            <a:r>
              <a:rPr lang="en-US" dirty="0"/>
              <a:t>Click to edit Master title style</a:t>
            </a:r>
          </a:p>
        </p:txBody>
      </p:sp>
      <p:sp>
        <p:nvSpPr>
          <p:cNvPr id="17" name="Text Placeholder 16"/>
          <p:cNvSpPr>
            <a:spLocks noGrp="1"/>
          </p:cNvSpPr>
          <p:nvPr>
            <p:ph type="body" sz="quarter" idx="10"/>
          </p:nvPr>
        </p:nvSpPr>
        <p:spPr>
          <a:xfrm>
            <a:off x="530225" y="1344613"/>
            <a:ext cx="3749675" cy="592137"/>
          </a:xfrm>
        </p:spPr>
        <p:txBody>
          <a:bodyPr>
            <a:noAutofit/>
          </a:bodyPr>
          <a:lstStyle>
            <a:lvl1pPr marL="0" indent="0">
              <a:buNone/>
              <a:defRPr sz="2400">
                <a:latin typeface="Lato" panose="020F0502020204030203" pitchFamily="34" charset="0"/>
                <a:ea typeface="Lato" panose="020F0502020204030203" pitchFamily="34" charset="0"/>
                <a:cs typeface="Lato" panose="020F0502020204030203" pitchFamily="34" charset="0"/>
              </a:defRPr>
            </a:lvl1pPr>
            <a:lvl2pPr>
              <a:defRPr sz="2400">
                <a:latin typeface="Lato" panose="020F0502020204030203" pitchFamily="34" charset="0"/>
                <a:ea typeface="Lato" panose="020F0502020204030203" pitchFamily="34" charset="0"/>
                <a:cs typeface="Lato" panose="020F0502020204030203" pitchFamily="34" charset="0"/>
              </a:defRPr>
            </a:lvl2pPr>
            <a:lvl3pPr>
              <a:defRPr sz="2400">
                <a:latin typeface="Lato" panose="020F0502020204030203" pitchFamily="34" charset="0"/>
                <a:ea typeface="Lato" panose="020F0502020204030203" pitchFamily="34" charset="0"/>
                <a:cs typeface="Lato" panose="020F0502020204030203" pitchFamily="34" charset="0"/>
              </a:defRPr>
            </a:lvl3pPr>
            <a:lvl4pPr>
              <a:defRPr sz="2400">
                <a:latin typeface="Lato" panose="020F0502020204030203" pitchFamily="34" charset="0"/>
                <a:ea typeface="Lato" panose="020F0502020204030203" pitchFamily="34" charset="0"/>
                <a:cs typeface="Lato" panose="020F0502020204030203" pitchFamily="34" charset="0"/>
              </a:defRPr>
            </a:lvl4pPr>
            <a:lvl5pPr>
              <a:defRPr sz="2400">
                <a:latin typeface="Lato" panose="020F0502020204030203" pitchFamily="34" charset="0"/>
                <a:ea typeface="Lato" panose="020F0502020204030203" pitchFamily="34" charset="0"/>
                <a:cs typeface="Lato" panose="020F0502020204030203" pitchFamily="34" charset="0"/>
              </a:defRPr>
            </a:lvl5pPr>
          </a:lstStyle>
          <a:p>
            <a:pPr lvl="0"/>
            <a:r>
              <a:rPr lang="en-US" dirty="0"/>
              <a:t>Click to edit Master text styles</a:t>
            </a:r>
          </a:p>
        </p:txBody>
      </p:sp>
      <p:sp>
        <p:nvSpPr>
          <p:cNvPr id="20" name="Content Placeholder 19"/>
          <p:cNvSpPr>
            <a:spLocks noGrp="1"/>
          </p:cNvSpPr>
          <p:nvPr>
            <p:ph sz="quarter" idx="11"/>
          </p:nvPr>
        </p:nvSpPr>
        <p:spPr>
          <a:xfrm>
            <a:off x="530225" y="2430110"/>
            <a:ext cx="5565775" cy="3827225"/>
          </a:xfrm>
        </p:spPr>
        <p:txBody>
          <a:bodyPr>
            <a:normAutofit/>
          </a:bodyPr>
          <a:lstStyle>
            <a:lvl1pPr marL="0" indent="0">
              <a:buNone/>
              <a:defRPr sz="2800">
                <a:latin typeface="Lato" panose="020F0502020204030203" pitchFamily="34" charset="0"/>
                <a:ea typeface="Lato" panose="020F0502020204030203" pitchFamily="34" charset="0"/>
                <a:cs typeface="Lato" panose="020F0502020204030203" pitchFamily="34" charset="0"/>
              </a:defRPr>
            </a:lvl1pPr>
            <a:lvl2pPr>
              <a:defRPr>
                <a:latin typeface="Lato" panose="020F0502020204030203" pitchFamily="34" charset="0"/>
                <a:ea typeface="Lato" panose="020F0502020204030203" pitchFamily="34" charset="0"/>
                <a:cs typeface="Lato" panose="020F0502020204030203" pitchFamily="34" charset="0"/>
              </a:defRPr>
            </a:lvl2pPr>
            <a:lvl3pPr>
              <a:defRPr>
                <a:latin typeface="Lato" panose="020F0502020204030203" pitchFamily="34" charset="0"/>
                <a:ea typeface="Lato" panose="020F0502020204030203" pitchFamily="34" charset="0"/>
                <a:cs typeface="Lato" panose="020F0502020204030203" pitchFamily="34" charset="0"/>
              </a:defRPr>
            </a:lvl3pPr>
            <a:lvl4pPr>
              <a:defRPr>
                <a:latin typeface="Lato" panose="020F0502020204030203" pitchFamily="34" charset="0"/>
                <a:ea typeface="Lato" panose="020F0502020204030203" pitchFamily="34" charset="0"/>
                <a:cs typeface="Lato" panose="020F0502020204030203" pitchFamily="34" charset="0"/>
              </a:defRPr>
            </a:lvl4pPr>
            <a:lvl5pPr>
              <a:defRPr>
                <a:latin typeface="Lato" panose="020F0502020204030203" pitchFamily="34" charset="0"/>
                <a:ea typeface="Lato" panose="020F0502020204030203" pitchFamily="34" charset="0"/>
                <a:cs typeface="Lato" panose="020F0502020204030203" pitchFamily="34" charset="0"/>
              </a:defRPr>
            </a:lvl5pPr>
          </a:lstStyle>
          <a:p>
            <a:pPr lvl="0"/>
            <a:r>
              <a:rPr lang="en-US" dirty="0"/>
              <a:t>Click to edit Master text styles</a:t>
            </a:r>
          </a:p>
        </p:txBody>
      </p:sp>
      <p:sp>
        <p:nvSpPr>
          <p:cNvPr id="22" name="Picture Placeholder 21"/>
          <p:cNvSpPr>
            <a:spLocks noGrp="1"/>
          </p:cNvSpPr>
          <p:nvPr>
            <p:ph type="pic" sz="quarter" idx="12"/>
          </p:nvPr>
        </p:nvSpPr>
        <p:spPr>
          <a:xfrm>
            <a:off x="6616700" y="1344613"/>
            <a:ext cx="4409888" cy="4913312"/>
          </a:xfrm>
        </p:spPr>
        <p:txBody>
          <a:bodyPr/>
          <a:lstStyle/>
          <a:p>
            <a:endParaRPr lang="en-US"/>
          </a:p>
        </p:txBody>
      </p:sp>
    </p:spTree>
    <p:extLst>
      <p:ext uri="{BB962C8B-B14F-4D97-AF65-F5344CB8AC3E}">
        <p14:creationId xmlns:p14="http://schemas.microsoft.com/office/powerpoint/2010/main" val="26688814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and two fact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46CE7D5-CF57-46EF-B807-FDD0502418D4}" type="datetimeFigureOut">
              <a:rPr lang="en-US" smtClean="0"/>
              <a:t>3/3/23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
        <p:nvSpPr>
          <p:cNvPr id="6" name="Rectangle 5"/>
          <p:cNvSpPr/>
          <p:nvPr userDrawn="1"/>
        </p:nvSpPr>
        <p:spPr>
          <a:xfrm>
            <a:off x="867410" y="801370"/>
            <a:ext cx="3331210" cy="4507230"/>
          </a:xfrm>
          <a:prstGeom prst="rect">
            <a:avLst/>
          </a:prstGeom>
          <a:solidFill>
            <a:schemeClr val="bg1"/>
          </a:solidFill>
          <a:ln w="285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Arrow Connector 6"/>
          <p:cNvCxnSpPr/>
          <p:nvPr userDrawn="1"/>
        </p:nvCxnSpPr>
        <p:spPr>
          <a:xfrm>
            <a:off x="868045" y="807720"/>
            <a:ext cx="3333115" cy="635"/>
          </a:xfrm>
          <a:prstGeom prst="straightConnector1">
            <a:avLst/>
          </a:prstGeom>
          <a:ln w="28575">
            <a:solidFill>
              <a:srgbClr val="F2A63C"/>
            </a:solidFill>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userDrawn="1"/>
        </p:nvCxnSpPr>
        <p:spPr>
          <a:xfrm flipV="1">
            <a:off x="2091339" y="2932650"/>
            <a:ext cx="882868" cy="5254"/>
          </a:xfrm>
          <a:prstGeom prst="straightConnector1">
            <a:avLst/>
          </a:prstGeom>
          <a:ln w="6350">
            <a:solidFill>
              <a:srgbClr val="F2A63C"/>
            </a:solidFill>
          </a:ln>
        </p:spPr>
        <p:style>
          <a:lnRef idx="1">
            <a:schemeClr val="accent1"/>
          </a:lnRef>
          <a:fillRef idx="0">
            <a:schemeClr val="accent1"/>
          </a:fillRef>
          <a:effectRef idx="0">
            <a:schemeClr val="accent1"/>
          </a:effectRef>
          <a:fontRef idx="minor">
            <a:schemeClr val="tx1"/>
          </a:fontRef>
        </p:style>
      </p:cxnSp>
      <p:sp>
        <p:nvSpPr>
          <p:cNvPr id="10" name="Text Placeholder 9"/>
          <p:cNvSpPr>
            <a:spLocks noGrp="1"/>
          </p:cNvSpPr>
          <p:nvPr>
            <p:ph type="body" sz="quarter" idx="13"/>
          </p:nvPr>
        </p:nvSpPr>
        <p:spPr>
          <a:xfrm>
            <a:off x="1560513" y="1308100"/>
            <a:ext cx="2020887" cy="571546"/>
          </a:xfrm>
        </p:spPr>
        <p:txBody>
          <a:bodyPr>
            <a:normAutofit/>
          </a:bodyPr>
          <a:lstStyle>
            <a:lvl1pPr marL="0" indent="0">
              <a:buNone/>
              <a:defRPr sz="2800">
                <a:latin typeface="Libre Baskerville" panose="02000000000000000000" pitchFamily="2" charset="0"/>
                <a:ea typeface="Lato" panose="020F0502020204030203" pitchFamily="34" charset="0"/>
                <a:cs typeface="Lato" panose="020F0502020204030203" pitchFamily="34" charset="0"/>
              </a:defRPr>
            </a:lvl1pPr>
          </a:lstStyle>
          <a:p>
            <a:pPr lvl="0"/>
            <a:endParaRPr lang="en-US" dirty="0"/>
          </a:p>
        </p:txBody>
      </p:sp>
      <p:sp>
        <p:nvSpPr>
          <p:cNvPr id="13" name="Picture Placeholder 12"/>
          <p:cNvSpPr>
            <a:spLocks noGrp="1"/>
          </p:cNvSpPr>
          <p:nvPr>
            <p:ph type="pic" sz="quarter" idx="15"/>
          </p:nvPr>
        </p:nvSpPr>
        <p:spPr>
          <a:xfrm>
            <a:off x="4805329" y="0"/>
            <a:ext cx="7386671" cy="6858000"/>
          </a:xfrm>
        </p:spPr>
        <p:txBody>
          <a:bodyPr/>
          <a:lstStyle/>
          <a:p>
            <a:endParaRPr lang="en-US"/>
          </a:p>
        </p:txBody>
      </p:sp>
      <p:sp>
        <p:nvSpPr>
          <p:cNvPr id="15" name="Text Placeholder 9"/>
          <p:cNvSpPr>
            <a:spLocks noGrp="1"/>
          </p:cNvSpPr>
          <p:nvPr>
            <p:ph type="body" sz="quarter" idx="16"/>
          </p:nvPr>
        </p:nvSpPr>
        <p:spPr>
          <a:xfrm>
            <a:off x="1560513" y="2093618"/>
            <a:ext cx="2020887" cy="571546"/>
          </a:xfrm>
        </p:spPr>
        <p:txBody>
          <a:bodyPr>
            <a:normAutofit/>
          </a:bodyPr>
          <a:lstStyle>
            <a:lvl1pPr marL="0" indent="0">
              <a:buNone/>
              <a:defRPr sz="2400">
                <a:latin typeface="Lato" panose="020F0502020204030203" pitchFamily="34" charset="0"/>
                <a:ea typeface="Lato" panose="020F0502020204030203" pitchFamily="34" charset="0"/>
                <a:cs typeface="Lato" panose="020F0502020204030203" pitchFamily="34" charset="0"/>
              </a:defRPr>
            </a:lvl1pPr>
          </a:lstStyle>
          <a:p>
            <a:pPr lvl="0"/>
            <a:endParaRPr lang="en-US" dirty="0"/>
          </a:p>
        </p:txBody>
      </p:sp>
      <p:sp>
        <p:nvSpPr>
          <p:cNvPr id="16" name="Text Placeholder 9"/>
          <p:cNvSpPr>
            <a:spLocks noGrp="1"/>
          </p:cNvSpPr>
          <p:nvPr>
            <p:ph type="body" sz="quarter" idx="17"/>
          </p:nvPr>
        </p:nvSpPr>
        <p:spPr>
          <a:xfrm>
            <a:off x="1560513" y="3308350"/>
            <a:ext cx="2020887" cy="571546"/>
          </a:xfrm>
        </p:spPr>
        <p:txBody>
          <a:bodyPr>
            <a:normAutofit/>
          </a:bodyPr>
          <a:lstStyle>
            <a:lvl1pPr marL="0" indent="0">
              <a:buNone/>
              <a:defRPr sz="2800">
                <a:latin typeface="Libre Baskerville" panose="02000000000000000000" pitchFamily="2" charset="0"/>
                <a:ea typeface="Lato" panose="020F0502020204030203" pitchFamily="34" charset="0"/>
                <a:cs typeface="Lato" panose="020F0502020204030203" pitchFamily="34" charset="0"/>
              </a:defRPr>
            </a:lvl1pPr>
          </a:lstStyle>
          <a:p>
            <a:pPr lvl="0"/>
            <a:endParaRPr lang="en-US" dirty="0"/>
          </a:p>
        </p:txBody>
      </p:sp>
      <p:sp>
        <p:nvSpPr>
          <p:cNvPr id="17" name="Text Placeholder 9"/>
          <p:cNvSpPr>
            <a:spLocks noGrp="1"/>
          </p:cNvSpPr>
          <p:nvPr>
            <p:ph type="body" sz="quarter" idx="18"/>
          </p:nvPr>
        </p:nvSpPr>
        <p:spPr>
          <a:xfrm>
            <a:off x="1560513" y="4093868"/>
            <a:ext cx="2020887" cy="571546"/>
          </a:xfrm>
        </p:spPr>
        <p:txBody>
          <a:bodyPr>
            <a:normAutofit/>
          </a:bodyPr>
          <a:lstStyle>
            <a:lvl1pPr marL="0" indent="0">
              <a:buNone/>
              <a:defRPr sz="2400">
                <a:latin typeface="Lato" panose="020F0502020204030203" pitchFamily="34" charset="0"/>
                <a:ea typeface="Lato" panose="020F0502020204030203" pitchFamily="34" charset="0"/>
                <a:cs typeface="Lato" panose="020F0502020204030203" pitchFamily="34" charset="0"/>
              </a:defRPr>
            </a:lvl1pPr>
          </a:lstStyle>
          <a:p>
            <a:pPr lvl="0"/>
            <a:endParaRPr lang="en-US" dirty="0"/>
          </a:p>
        </p:txBody>
      </p:sp>
    </p:spTree>
    <p:extLst>
      <p:ext uri="{BB962C8B-B14F-4D97-AF65-F5344CB8AC3E}">
        <p14:creationId xmlns:p14="http://schemas.microsoft.com/office/powerpoint/2010/main" val="23159755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text and photo vertical">
    <p:spTree>
      <p:nvGrpSpPr>
        <p:cNvPr id="1" name=""/>
        <p:cNvGrpSpPr/>
        <p:nvPr/>
      </p:nvGrpSpPr>
      <p:grpSpPr>
        <a:xfrm>
          <a:off x="0" y="0"/>
          <a:ext cx="0" cy="0"/>
          <a:chOff x="0" y="0"/>
          <a:chExt cx="0" cy="0"/>
        </a:xfrm>
      </p:grpSpPr>
      <p:sp>
        <p:nvSpPr>
          <p:cNvPr id="9" name="Rectangle 8"/>
          <p:cNvSpPr/>
          <p:nvPr userDrawn="1"/>
        </p:nvSpPr>
        <p:spPr>
          <a:xfrm>
            <a:off x="-5644" y="6775961"/>
            <a:ext cx="12197255" cy="80970"/>
          </a:xfrm>
          <a:prstGeom prst="rect">
            <a:avLst/>
          </a:prstGeom>
          <a:solidFill>
            <a:srgbClr val="F2A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5644" y="2628"/>
            <a:ext cx="12197255" cy="80970"/>
          </a:xfrm>
          <a:prstGeom prst="rect">
            <a:avLst/>
          </a:prstGeom>
          <a:solidFill>
            <a:schemeClr val="bg2"/>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1"/>
          <p:cNvSpPr>
            <a:spLocks noGrp="1"/>
          </p:cNvSpPr>
          <p:nvPr>
            <p:ph type="title"/>
          </p:nvPr>
        </p:nvSpPr>
        <p:spPr>
          <a:xfrm>
            <a:off x="838200" y="524351"/>
            <a:ext cx="10515600" cy="591270"/>
          </a:xfrm>
        </p:spPr>
        <p:txBody>
          <a:bodyPr>
            <a:normAutofit/>
          </a:bodyPr>
          <a:lstStyle>
            <a:lvl1pPr algn="ctr">
              <a:defRPr sz="3000" b="1">
                <a:latin typeface="Libre Baskerville" panose="02000000000000000000" pitchFamily="2" charset="0"/>
              </a:defRPr>
            </a:lvl1pPr>
          </a:lstStyle>
          <a:p>
            <a:r>
              <a:rPr lang="en-US" dirty="0"/>
              <a:t>Click to edit Master title style</a:t>
            </a:r>
          </a:p>
        </p:txBody>
      </p:sp>
      <p:sp>
        <p:nvSpPr>
          <p:cNvPr id="14" name="Text Placeholder 13"/>
          <p:cNvSpPr>
            <a:spLocks noGrp="1"/>
          </p:cNvSpPr>
          <p:nvPr>
            <p:ph type="body" sz="quarter" idx="10"/>
          </p:nvPr>
        </p:nvSpPr>
        <p:spPr>
          <a:xfrm>
            <a:off x="2982277" y="1423833"/>
            <a:ext cx="6221412" cy="1003300"/>
          </a:xfrm>
        </p:spPr>
        <p:txBody>
          <a:bodyPr>
            <a:normAutofit/>
          </a:bodyPr>
          <a:lstStyle>
            <a:lvl1pPr marL="0" indent="0" algn="ctr">
              <a:buNone/>
              <a:defRPr sz="2400">
                <a:latin typeface="Lato" panose="020F0502020204030203" pitchFamily="34" charset="0"/>
                <a:ea typeface="Lato" panose="020F0502020204030203" pitchFamily="34" charset="0"/>
                <a:cs typeface="Lato" panose="020F0502020204030203" pitchFamily="34" charset="0"/>
              </a:defRPr>
            </a:lvl1pPr>
          </a:lstStyle>
          <a:p>
            <a:pPr lvl="0"/>
            <a:r>
              <a:rPr lang="en-US" dirty="0"/>
              <a:t>Click to edit Master text styles</a:t>
            </a:r>
          </a:p>
        </p:txBody>
      </p:sp>
      <p:sp>
        <p:nvSpPr>
          <p:cNvPr id="16" name="Picture Placeholder 15"/>
          <p:cNvSpPr>
            <a:spLocks noGrp="1"/>
          </p:cNvSpPr>
          <p:nvPr>
            <p:ph type="pic" sz="quarter" idx="11"/>
          </p:nvPr>
        </p:nvSpPr>
        <p:spPr>
          <a:xfrm>
            <a:off x="3577058" y="2735345"/>
            <a:ext cx="5037884" cy="3656947"/>
          </a:xfrm>
        </p:spPr>
        <p:txBody>
          <a:bodyPr/>
          <a:lstStyle/>
          <a:p>
            <a:endParaRPr lang="en-US"/>
          </a:p>
        </p:txBody>
      </p:sp>
    </p:spTree>
    <p:extLst>
      <p:ext uri="{BB962C8B-B14F-4D97-AF65-F5344CB8AC3E}">
        <p14:creationId xmlns:p14="http://schemas.microsoft.com/office/powerpoint/2010/main" val="39768814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three blocks">
    <p:spTree>
      <p:nvGrpSpPr>
        <p:cNvPr id="1" name=""/>
        <p:cNvGrpSpPr/>
        <p:nvPr/>
      </p:nvGrpSpPr>
      <p:grpSpPr>
        <a:xfrm>
          <a:off x="0" y="0"/>
          <a:ext cx="0" cy="0"/>
          <a:chOff x="0" y="0"/>
          <a:chExt cx="0" cy="0"/>
        </a:xfrm>
      </p:grpSpPr>
      <p:sp>
        <p:nvSpPr>
          <p:cNvPr id="8" name="Rectangle 7"/>
          <p:cNvSpPr/>
          <p:nvPr userDrawn="1"/>
        </p:nvSpPr>
        <p:spPr>
          <a:xfrm>
            <a:off x="4385733" y="1987973"/>
            <a:ext cx="3222978" cy="581378"/>
          </a:xfrm>
          <a:prstGeom prst="rect">
            <a:avLst/>
          </a:prstGeom>
          <a:solidFill>
            <a:srgbClr val="F5F5F5"/>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8142318" y="1987550"/>
            <a:ext cx="3222978" cy="581378"/>
          </a:xfrm>
          <a:prstGeom prst="rect">
            <a:avLst/>
          </a:prstGeom>
          <a:solidFill>
            <a:srgbClr val="F5F5F5"/>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626533" y="1987973"/>
            <a:ext cx="3222978" cy="581378"/>
          </a:xfrm>
          <a:prstGeom prst="rect">
            <a:avLst/>
          </a:prstGeom>
          <a:solidFill>
            <a:srgbClr val="F5F5F5"/>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cap="none" spc="0">
              <a:ln w="0"/>
              <a:solidFill>
                <a:schemeClr val="tx1"/>
              </a:solidFill>
              <a:effectLst>
                <a:outerShdw blurRad="38100" dist="19050" dir="2700000" algn="tl" rotWithShape="0">
                  <a:schemeClr val="dk1">
                    <a:alpha val="40000"/>
                  </a:schemeClr>
                </a:outerShdw>
              </a:effectLst>
            </a:endParaRPr>
          </a:p>
        </p:txBody>
      </p:sp>
      <p:cxnSp>
        <p:nvCxnSpPr>
          <p:cNvPr id="14" name="Straight Arrow Connector 13"/>
          <p:cNvCxnSpPr/>
          <p:nvPr userDrawn="1"/>
        </p:nvCxnSpPr>
        <p:spPr>
          <a:xfrm>
            <a:off x="627743" y="6143766"/>
            <a:ext cx="3225023" cy="10698"/>
          </a:xfrm>
          <a:prstGeom prst="straightConnector1">
            <a:avLst/>
          </a:prstGeom>
          <a:ln w="57150">
            <a:solidFill>
              <a:srgbClr val="F2A63C"/>
            </a:solidFill>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userDrawn="1"/>
        </p:nvCxnSpPr>
        <p:spPr>
          <a:xfrm>
            <a:off x="4381298" y="6126833"/>
            <a:ext cx="3225023" cy="10698"/>
          </a:xfrm>
          <a:prstGeom prst="straightConnector1">
            <a:avLst/>
          </a:prstGeom>
          <a:ln w="57150">
            <a:solidFill>
              <a:srgbClr val="F2A63C"/>
            </a:solidFill>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userDrawn="1"/>
        </p:nvCxnSpPr>
        <p:spPr>
          <a:xfrm>
            <a:off x="8146143" y="6126832"/>
            <a:ext cx="3225023" cy="10698"/>
          </a:xfrm>
          <a:prstGeom prst="straightConnector1">
            <a:avLst/>
          </a:prstGeom>
          <a:ln w="57150">
            <a:solidFill>
              <a:srgbClr val="F2A63C"/>
            </a:solidFill>
          </a:ln>
        </p:spPr>
        <p:style>
          <a:lnRef idx="1">
            <a:schemeClr val="accent1"/>
          </a:lnRef>
          <a:fillRef idx="0">
            <a:schemeClr val="accent1"/>
          </a:fillRef>
          <a:effectRef idx="0">
            <a:schemeClr val="accent1"/>
          </a:effectRef>
          <a:fontRef idx="minor">
            <a:schemeClr val="tx1"/>
          </a:fontRef>
        </p:style>
      </p:cxnSp>
      <p:pic>
        <p:nvPicPr>
          <p:cNvPr id="21" name="Picture 6" descr="RespectAbility logo"/>
          <p:cNvPicPr>
            <a:picLocks noChangeAspect="1"/>
          </p:cNvPicPr>
          <p:nvPr userDrawn="1"/>
        </p:nvPicPr>
        <p:blipFill>
          <a:blip r:embed="rId2" cstate="print"/>
          <a:stretch>
            <a:fillRect/>
          </a:stretch>
        </p:blipFill>
        <p:spPr>
          <a:xfrm>
            <a:off x="11247268" y="306686"/>
            <a:ext cx="662152" cy="291440"/>
          </a:xfrm>
          <a:prstGeom prst="rect">
            <a:avLst/>
          </a:prstGeom>
        </p:spPr>
      </p:pic>
      <p:cxnSp>
        <p:nvCxnSpPr>
          <p:cNvPr id="22" name="Straight Arrow Connector 21"/>
          <p:cNvCxnSpPr/>
          <p:nvPr userDrawn="1"/>
        </p:nvCxnSpPr>
        <p:spPr>
          <a:xfrm>
            <a:off x="-2384" y="758346"/>
            <a:ext cx="3202784" cy="14798"/>
          </a:xfrm>
          <a:prstGeom prst="straightConnector1">
            <a:avLst/>
          </a:prstGeom>
          <a:ln w="28575">
            <a:solidFill>
              <a:srgbClr val="F2A63C"/>
            </a:solidFill>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userDrawn="1"/>
        </p:nvCxnSpPr>
        <p:spPr>
          <a:xfrm>
            <a:off x="8991602" y="773144"/>
            <a:ext cx="3198514" cy="0"/>
          </a:xfrm>
          <a:prstGeom prst="straightConnector1">
            <a:avLst/>
          </a:prstGeom>
          <a:ln w="28575">
            <a:solidFill>
              <a:srgbClr val="F2A63C"/>
            </a:solidFill>
          </a:ln>
        </p:spPr>
        <p:style>
          <a:lnRef idx="1">
            <a:schemeClr val="accent1"/>
          </a:lnRef>
          <a:fillRef idx="0">
            <a:schemeClr val="accent1"/>
          </a:fillRef>
          <a:effectRef idx="0">
            <a:schemeClr val="accent1"/>
          </a:effectRef>
          <a:fontRef idx="minor">
            <a:schemeClr val="tx1"/>
          </a:fontRef>
        </p:style>
      </p:cxnSp>
      <p:sp>
        <p:nvSpPr>
          <p:cNvPr id="24" name="Title 7"/>
          <p:cNvSpPr>
            <a:spLocks noGrp="1"/>
          </p:cNvSpPr>
          <p:nvPr>
            <p:ph type="title"/>
          </p:nvPr>
        </p:nvSpPr>
        <p:spPr>
          <a:xfrm>
            <a:off x="3200399" y="141432"/>
            <a:ext cx="5791204" cy="1325563"/>
          </a:xfrm>
          <a:solidFill>
            <a:schemeClr val="bg1"/>
          </a:solidFill>
        </p:spPr>
        <p:txBody>
          <a:bodyPr>
            <a:normAutofit/>
          </a:bodyPr>
          <a:lstStyle>
            <a:lvl1pPr algn="ctr">
              <a:defRPr sz="3000" b="1">
                <a:latin typeface="Libre Baskerville" panose="02000000000000000000" pitchFamily="2" charset="0"/>
                <a:ea typeface="Lato" panose="020F0502020204030203" pitchFamily="34" charset="0"/>
                <a:cs typeface="Lato" panose="020F0502020204030203" pitchFamily="34" charset="0"/>
              </a:defRPr>
            </a:lvl1pPr>
          </a:lstStyle>
          <a:p>
            <a:r>
              <a:rPr lang="en-US" dirty="0"/>
              <a:t>Click to edit Master title style</a:t>
            </a:r>
          </a:p>
        </p:txBody>
      </p:sp>
      <p:sp>
        <p:nvSpPr>
          <p:cNvPr id="26" name="Picture Placeholder 25"/>
          <p:cNvSpPr>
            <a:spLocks noGrp="1"/>
          </p:cNvSpPr>
          <p:nvPr>
            <p:ph type="pic" sz="quarter" idx="10"/>
          </p:nvPr>
        </p:nvSpPr>
        <p:spPr>
          <a:xfrm>
            <a:off x="624665" y="2568575"/>
            <a:ext cx="3225023" cy="3530600"/>
          </a:xfrm>
        </p:spPr>
        <p:txBody>
          <a:bodyPr/>
          <a:lstStyle/>
          <a:p>
            <a:endParaRPr lang="en-US"/>
          </a:p>
        </p:txBody>
      </p:sp>
      <p:sp>
        <p:nvSpPr>
          <p:cNvPr id="27" name="Picture Placeholder 25"/>
          <p:cNvSpPr>
            <a:spLocks noGrp="1"/>
          </p:cNvSpPr>
          <p:nvPr>
            <p:ph type="pic" sz="quarter" idx="11"/>
          </p:nvPr>
        </p:nvSpPr>
        <p:spPr>
          <a:xfrm>
            <a:off x="4383082" y="2582792"/>
            <a:ext cx="3225023" cy="3530600"/>
          </a:xfrm>
        </p:spPr>
        <p:txBody>
          <a:bodyPr/>
          <a:lstStyle/>
          <a:p>
            <a:endParaRPr lang="en-US"/>
          </a:p>
        </p:txBody>
      </p:sp>
      <p:sp>
        <p:nvSpPr>
          <p:cNvPr id="28" name="Picture Placeholder 25"/>
          <p:cNvSpPr>
            <a:spLocks noGrp="1"/>
          </p:cNvSpPr>
          <p:nvPr>
            <p:ph type="pic" sz="quarter" idx="12"/>
          </p:nvPr>
        </p:nvSpPr>
        <p:spPr>
          <a:xfrm>
            <a:off x="8140273" y="2578937"/>
            <a:ext cx="3225023" cy="3530600"/>
          </a:xfrm>
        </p:spPr>
        <p:txBody>
          <a:bodyPr/>
          <a:lstStyle/>
          <a:p>
            <a:endParaRPr lang="en-US"/>
          </a:p>
        </p:txBody>
      </p:sp>
      <p:sp>
        <p:nvSpPr>
          <p:cNvPr id="30" name="Text Placeholder 29"/>
          <p:cNvSpPr>
            <a:spLocks noGrp="1"/>
          </p:cNvSpPr>
          <p:nvPr>
            <p:ph type="body" sz="quarter" idx="13" hasCustomPrompt="1"/>
          </p:nvPr>
        </p:nvSpPr>
        <p:spPr>
          <a:xfrm>
            <a:off x="623888" y="1987550"/>
            <a:ext cx="3225800" cy="581025"/>
          </a:xfrm>
        </p:spPr>
        <p:txBody>
          <a:bodyPr>
            <a:noAutofit/>
          </a:bodyPr>
          <a:lstStyle>
            <a:lvl1pPr marL="0" indent="0" algn="ctr">
              <a:buNone/>
              <a:defRPr sz="2000">
                <a:latin typeface="Lato" panose="020F0502020204030203" pitchFamily="34" charset="0"/>
                <a:ea typeface="Lato" panose="020F0502020204030203" pitchFamily="34" charset="0"/>
                <a:cs typeface="Lato" panose="020F0502020204030203" pitchFamily="34" charset="0"/>
              </a:defRPr>
            </a:lvl1pPr>
          </a:lstStyle>
          <a:p>
            <a:pPr lvl="0"/>
            <a:r>
              <a:rPr lang="en-US" dirty="0"/>
              <a:t>Click to edit Master text</a:t>
            </a:r>
          </a:p>
        </p:txBody>
      </p:sp>
      <p:sp>
        <p:nvSpPr>
          <p:cNvPr id="31" name="Text Placeholder 29"/>
          <p:cNvSpPr>
            <a:spLocks noGrp="1"/>
          </p:cNvSpPr>
          <p:nvPr>
            <p:ph type="body" sz="quarter" idx="14" hasCustomPrompt="1"/>
          </p:nvPr>
        </p:nvSpPr>
        <p:spPr>
          <a:xfrm>
            <a:off x="4380521" y="2001699"/>
            <a:ext cx="3225800" cy="581025"/>
          </a:xfrm>
        </p:spPr>
        <p:txBody>
          <a:bodyPr>
            <a:noAutofit/>
          </a:bodyPr>
          <a:lstStyle>
            <a:lvl1pPr marL="0" indent="0" algn="ctr">
              <a:buNone/>
              <a:defRPr sz="2000">
                <a:latin typeface="Lato" panose="020F0502020204030203" pitchFamily="34" charset="0"/>
                <a:ea typeface="Lato" panose="020F0502020204030203" pitchFamily="34" charset="0"/>
                <a:cs typeface="Lato" panose="020F0502020204030203" pitchFamily="34" charset="0"/>
              </a:defRPr>
            </a:lvl1pPr>
          </a:lstStyle>
          <a:p>
            <a:pPr lvl="0"/>
            <a:r>
              <a:rPr lang="en-US" dirty="0"/>
              <a:t>Click to edit Master text</a:t>
            </a:r>
          </a:p>
        </p:txBody>
      </p:sp>
      <p:sp>
        <p:nvSpPr>
          <p:cNvPr id="32" name="Text Placeholder 29"/>
          <p:cNvSpPr>
            <a:spLocks noGrp="1"/>
          </p:cNvSpPr>
          <p:nvPr>
            <p:ph type="body" sz="quarter" idx="15" hasCustomPrompt="1"/>
          </p:nvPr>
        </p:nvSpPr>
        <p:spPr>
          <a:xfrm>
            <a:off x="8131731" y="2005621"/>
            <a:ext cx="3225800" cy="581025"/>
          </a:xfrm>
        </p:spPr>
        <p:txBody>
          <a:bodyPr>
            <a:noAutofit/>
          </a:bodyPr>
          <a:lstStyle>
            <a:lvl1pPr marL="0" indent="0" algn="ctr">
              <a:buNone/>
              <a:defRPr sz="2000">
                <a:latin typeface="Lato" panose="020F0502020204030203" pitchFamily="34" charset="0"/>
                <a:ea typeface="Lato" panose="020F0502020204030203" pitchFamily="34" charset="0"/>
                <a:cs typeface="Lato" panose="020F0502020204030203" pitchFamily="34" charset="0"/>
              </a:defRPr>
            </a:lvl1pPr>
          </a:lstStyle>
          <a:p>
            <a:pPr lvl="0"/>
            <a:r>
              <a:rPr lang="en-US" dirty="0"/>
              <a:t>Click to edit Master text</a:t>
            </a:r>
          </a:p>
        </p:txBody>
      </p:sp>
    </p:spTree>
    <p:extLst>
      <p:ext uri="{BB962C8B-B14F-4D97-AF65-F5344CB8AC3E}">
        <p14:creationId xmlns:p14="http://schemas.microsoft.com/office/powerpoint/2010/main" val="3317733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9F196160-E13D-46EF-ABB9-2EC5347F161F}" type="datetimeFigureOut">
              <a:rPr lang="en-US" smtClean="0"/>
              <a:t>3/3/23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158A5C0-C843-4798-A68E-D1A36425029C}" type="slidenum">
              <a:rPr lang="en-US" smtClean="0"/>
              <a:t>‹#›</a:t>
            </a:fld>
            <a:endParaRPr lang="en-US"/>
          </a:p>
        </p:txBody>
      </p:sp>
    </p:spTree>
    <p:extLst>
      <p:ext uri="{BB962C8B-B14F-4D97-AF65-F5344CB8AC3E}">
        <p14:creationId xmlns:p14="http://schemas.microsoft.com/office/powerpoint/2010/main" val="20701091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DF1174-A672-4C28-A8B8-FAECF1F68AC6}"/>
              </a:ext>
            </a:extLst>
          </p:cNvPr>
          <p:cNvSpPr>
            <a:spLocks noGrp="1"/>
          </p:cNvSpPr>
          <p:nvPr>
            <p:ph idx="1"/>
          </p:nvPr>
        </p:nvSpPr>
        <p:spPr>
          <a:xfrm>
            <a:off x="523240" y="1825625"/>
            <a:ext cx="1083055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ADAE6E3-86AC-411D-9777-3835BE301D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9D7D15-7F1F-47EB-B87C-2349CCB06EA9}"/>
              </a:ext>
            </a:extLst>
          </p:cNvPr>
          <p:cNvSpPr>
            <a:spLocks noGrp="1"/>
          </p:cNvSpPr>
          <p:nvPr>
            <p:ph type="sldNum" sz="quarter" idx="12"/>
          </p:nvPr>
        </p:nvSpPr>
        <p:spPr/>
        <p:txBody>
          <a:bodyPr/>
          <a:lstStyle/>
          <a:p>
            <a:fld id="{8158A5C0-C843-4798-A68E-D1A36425029C}" type="slidenum">
              <a:rPr lang="en-US" smtClean="0"/>
              <a:pPr/>
              <a:t>‹#›</a:t>
            </a:fld>
            <a:endParaRPr lang="en-US"/>
          </a:p>
        </p:txBody>
      </p:sp>
      <p:sp>
        <p:nvSpPr>
          <p:cNvPr id="7" name="Rectangle 6">
            <a:extLst>
              <a:ext uri="{FF2B5EF4-FFF2-40B4-BE49-F238E27FC236}">
                <a16:creationId xmlns:a16="http://schemas.microsoft.com/office/drawing/2014/main" id="{E7AAD75D-9EA7-4CF2-9079-0544D2FCAF0D}"/>
              </a:ext>
            </a:extLst>
          </p:cNvPr>
          <p:cNvSpPr/>
          <p:nvPr userDrawn="1"/>
        </p:nvSpPr>
        <p:spPr>
          <a:xfrm>
            <a:off x="345440" y="365125"/>
            <a:ext cx="11544598" cy="1139825"/>
          </a:xfrm>
          <a:prstGeom prst="rect">
            <a:avLst/>
          </a:prstGeom>
          <a:solidFill>
            <a:srgbClr val="EFA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 name="Title 1">
            <a:extLst>
              <a:ext uri="{FF2B5EF4-FFF2-40B4-BE49-F238E27FC236}">
                <a16:creationId xmlns:a16="http://schemas.microsoft.com/office/drawing/2014/main" id="{72119C24-0346-4E92-ADBA-AC30952B7387}"/>
              </a:ext>
            </a:extLst>
          </p:cNvPr>
          <p:cNvSpPr>
            <a:spLocks noGrp="1"/>
          </p:cNvSpPr>
          <p:nvPr>
            <p:ph type="title"/>
          </p:nvPr>
        </p:nvSpPr>
        <p:spPr>
          <a:xfrm>
            <a:off x="523240" y="365126"/>
            <a:ext cx="10515600" cy="1139824"/>
          </a:xfrm>
        </p:spPr>
        <p:txBody>
          <a:bodyPr/>
          <a:lstStyle>
            <a:lvl1pPr>
              <a:defRPr>
                <a:solidFill>
                  <a:srgbClr val="000000"/>
                </a:solidFill>
              </a:defRPr>
            </a:lvl1pPr>
          </a:lstStyle>
          <a:p>
            <a:r>
              <a:rPr lang="en-US" dirty="0"/>
              <a:t>Click to edit Master title style</a:t>
            </a:r>
          </a:p>
        </p:txBody>
      </p:sp>
    </p:spTree>
    <p:extLst>
      <p:ext uri="{BB962C8B-B14F-4D97-AF65-F5344CB8AC3E}">
        <p14:creationId xmlns:p14="http://schemas.microsoft.com/office/powerpoint/2010/main" val="8408079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36"/>
        <p:cNvGrpSpPr/>
        <p:nvPr/>
      </p:nvGrpSpPr>
      <p:grpSpPr>
        <a:xfrm>
          <a:off x="0" y="0"/>
          <a:ext cx="0" cy="0"/>
          <a:chOff x="0" y="0"/>
          <a:chExt cx="0" cy="0"/>
        </a:xfrm>
      </p:grpSpPr>
      <p:sp>
        <p:nvSpPr>
          <p:cNvPr id="37" name="Google Shape;37;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8" name="Google Shape;38;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9277350" y="444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40" name="Google Shape;40;p6"/>
          <p:cNvSpPr/>
          <p:nvPr/>
        </p:nvSpPr>
        <p:spPr>
          <a:xfrm>
            <a:off x="-20421" y="0"/>
            <a:ext cx="3363696" cy="6858000"/>
          </a:xfrm>
          <a:prstGeom prst="rect">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1" name="Google Shape;41;p6"/>
          <p:cNvSpPr/>
          <p:nvPr/>
        </p:nvSpPr>
        <p:spPr>
          <a:xfrm>
            <a:off x="1676400" y="2438400"/>
            <a:ext cx="9686023" cy="2124075"/>
          </a:xfrm>
          <a:prstGeom prst="rect">
            <a:avLst/>
          </a:prstGeom>
          <a:solidFill>
            <a:srgbClr val="F5BA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 name="Google Shape;42;p6"/>
          <p:cNvSpPr txBox="1">
            <a:spLocks noGrp="1"/>
          </p:cNvSpPr>
          <p:nvPr>
            <p:ph type="title"/>
          </p:nvPr>
        </p:nvSpPr>
        <p:spPr>
          <a:xfrm>
            <a:off x="1676400" y="2438400"/>
            <a:ext cx="9671050" cy="2124075"/>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dk1"/>
              </a:buClr>
              <a:buSzPts val="6000"/>
              <a:buFont typeface="Times New Roman"/>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888196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p:cNvSpPr/>
          <p:nvPr userDrawn="1"/>
        </p:nvSpPr>
        <p:spPr>
          <a:xfrm>
            <a:off x="0" y="-13247"/>
            <a:ext cx="12197255" cy="126125"/>
          </a:xfrm>
          <a:prstGeom prst="rect">
            <a:avLst/>
          </a:prstGeom>
          <a:solidFill>
            <a:srgbClr val="F2A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6" descr="RespectAbility"/>
          <p:cNvPicPr>
            <a:picLocks noChangeAspect="1"/>
          </p:cNvPicPr>
          <p:nvPr userDrawn="1"/>
        </p:nvPicPr>
        <p:blipFill>
          <a:blip r:embed="rId2" cstate="print"/>
          <a:stretch>
            <a:fillRect/>
          </a:stretch>
        </p:blipFill>
        <p:spPr>
          <a:xfrm>
            <a:off x="412580" y="4383499"/>
            <a:ext cx="3232506" cy="1439706"/>
          </a:xfrm>
          <a:prstGeom prst="rect">
            <a:avLst/>
          </a:prstGeom>
        </p:spPr>
      </p:pic>
      <p:sp>
        <p:nvSpPr>
          <p:cNvPr id="21" name="Picture Placeholder 20"/>
          <p:cNvSpPr>
            <a:spLocks noGrp="1"/>
          </p:cNvSpPr>
          <p:nvPr>
            <p:ph type="pic" sz="quarter" idx="13"/>
          </p:nvPr>
        </p:nvSpPr>
        <p:spPr>
          <a:xfrm>
            <a:off x="0" y="112878"/>
            <a:ext cx="12192000" cy="3446253"/>
          </a:xfrm>
        </p:spPr>
        <p:txBody>
          <a:bodyPr/>
          <a:lstStyle/>
          <a:p>
            <a:endParaRPr lang="en-US" dirty="0"/>
          </a:p>
        </p:txBody>
      </p:sp>
      <p:sp>
        <p:nvSpPr>
          <p:cNvPr id="10" name="Rectangle 9"/>
          <p:cNvSpPr/>
          <p:nvPr userDrawn="1"/>
        </p:nvSpPr>
        <p:spPr>
          <a:xfrm>
            <a:off x="4109156" y="3564466"/>
            <a:ext cx="8071553" cy="3290713"/>
          </a:xfrm>
          <a:prstGeom prst="rect">
            <a:avLst/>
          </a:prstGeom>
          <a:solidFill>
            <a:srgbClr val="F5F5F5"/>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p:nvPr userDrawn="1"/>
        </p:nvCxnSpPr>
        <p:spPr>
          <a:xfrm flipH="1">
            <a:off x="4073755" y="3563325"/>
            <a:ext cx="18491" cy="3282146"/>
          </a:xfrm>
          <a:prstGeom prst="straightConnector1">
            <a:avLst/>
          </a:prstGeom>
          <a:ln w="12700">
            <a:solidFill>
              <a:srgbClr val="F2A63C"/>
            </a:solidFill>
          </a:ln>
        </p:spPr>
        <p:style>
          <a:lnRef idx="1">
            <a:schemeClr val="accent1"/>
          </a:lnRef>
          <a:fillRef idx="0">
            <a:schemeClr val="accent1"/>
          </a:fillRef>
          <a:effectRef idx="0">
            <a:schemeClr val="accent1"/>
          </a:effectRef>
          <a:fontRef idx="minor">
            <a:schemeClr val="tx1"/>
          </a:fontRef>
        </p:style>
      </p:cxnSp>
      <p:sp>
        <p:nvSpPr>
          <p:cNvPr id="6" name="Title 5"/>
          <p:cNvSpPr>
            <a:spLocks noGrp="1"/>
          </p:cNvSpPr>
          <p:nvPr>
            <p:ph type="title" hasCustomPrompt="1"/>
          </p:nvPr>
        </p:nvSpPr>
        <p:spPr>
          <a:xfrm>
            <a:off x="4520915" y="3721074"/>
            <a:ext cx="6451885" cy="523219"/>
          </a:xfrm>
        </p:spPr>
        <p:txBody>
          <a:bodyPr>
            <a:normAutofit/>
          </a:bodyPr>
          <a:lstStyle>
            <a:lvl1pPr>
              <a:defRPr sz="3000" b="1">
                <a:solidFill>
                  <a:srgbClr val="E8992A"/>
                </a:solidFill>
                <a:latin typeface="Libre Baskerville" panose="02000000000000000000" pitchFamily="2" charset="0"/>
              </a:defRPr>
            </a:lvl1pPr>
          </a:lstStyle>
          <a:p>
            <a:r>
              <a:rPr lang="en-US" dirty="0"/>
              <a:t>FOR MORE INFORMATION</a:t>
            </a:r>
          </a:p>
        </p:txBody>
      </p:sp>
      <p:sp>
        <p:nvSpPr>
          <p:cNvPr id="5" name="Text Placeholder 4"/>
          <p:cNvSpPr>
            <a:spLocks noGrp="1"/>
          </p:cNvSpPr>
          <p:nvPr>
            <p:ph type="body" sz="quarter" idx="14"/>
          </p:nvPr>
        </p:nvSpPr>
        <p:spPr>
          <a:xfrm>
            <a:off x="4521200" y="4383088"/>
            <a:ext cx="7294563" cy="2071687"/>
          </a:xfrm>
        </p:spPr>
        <p:txBody>
          <a:bodyPr>
            <a:normAutofit/>
          </a:bodyPr>
          <a:lstStyle>
            <a:lvl1pPr marL="0" indent="0">
              <a:buNone/>
              <a:defRPr sz="2400">
                <a:latin typeface="Lato" panose="020F0502020204030203" pitchFamily="34" charset="0"/>
                <a:ea typeface="Lato" panose="020F0502020204030203" pitchFamily="34" charset="0"/>
                <a:cs typeface="Lato" panose="020F0502020204030203" pitchFamily="34" charset="0"/>
              </a:defRPr>
            </a:lvl1pPr>
          </a:lstStyle>
          <a:p>
            <a:pPr lvl="0"/>
            <a:r>
              <a:rPr lang="en-US" dirty="0"/>
              <a:t>Click to edit Master text styles</a:t>
            </a:r>
          </a:p>
        </p:txBody>
      </p:sp>
    </p:spTree>
    <p:extLst>
      <p:ext uri="{BB962C8B-B14F-4D97-AF65-F5344CB8AC3E}">
        <p14:creationId xmlns:p14="http://schemas.microsoft.com/office/powerpoint/2010/main" val="6052058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6465E39B-3E0C-4146-A841-D90C73792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48249C-A0B0-41BE-ACCF-9FC3218ACB44}"/>
              </a:ext>
            </a:extLst>
          </p:cNvPr>
          <p:cNvSpPr>
            <a:spLocks noGrp="1"/>
          </p:cNvSpPr>
          <p:nvPr>
            <p:ph type="sldNum" sz="quarter" idx="12"/>
          </p:nvPr>
        </p:nvSpPr>
        <p:spPr/>
        <p:txBody>
          <a:bodyPr/>
          <a:lstStyle/>
          <a:p>
            <a:fld id="{8158A5C0-C843-4798-A68E-D1A36425029C}" type="slidenum">
              <a:rPr lang="en-US" smtClean="0"/>
              <a:pPr/>
              <a:t>‹#›</a:t>
            </a:fld>
            <a:endParaRPr lang="en-US"/>
          </a:p>
        </p:txBody>
      </p:sp>
      <p:sp>
        <p:nvSpPr>
          <p:cNvPr id="8" name="Rectangle 7">
            <a:extLst>
              <a:ext uri="{FF2B5EF4-FFF2-40B4-BE49-F238E27FC236}">
                <a16:creationId xmlns:a16="http://schemas.microsoft.com/office/drawing/2014/main" id="{A419DBFA-6E9C-4135-BECE-7A979A605190}"/>
              </a:ext>
            </a:extLst>
          </p:cNvPr>
          <p:cNvSpPr/>
          <p:nvPr userDrawn="1"/>
        </p:nvSpPr>
        <p:spPr>
          <a:xfrm>
            <a:off x="914401" y="0"/>
            <a:ext cx="6162674" cy="6858000"/>
          </a:xfrm>
          <a:prstGeom prst="rect">
            <a:avLst/>
          </a:prstGeom>
          <a:solidFill>
            <a:srgbClr val="F5BA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ADBD05-11CC-469A-B954-0EA13D385052}"/>
              </a:ext>
            </a:extLst>
          </p:cNvPr>
          <p:cNvSpPr>
            <a:spLocks noGrp="1"/>
          </p:cNvSpPr>
          <p:nvPr>
            <p:ph type="title"/>
          </p:nvPr>
        </p:nvSpPr>
        <p:spPr>
          <a:xfrm>
            <a:off x="1366838" y="2289176"/>
            <a:ext cx="5257800" cy="1139824"/>
          </a:xfrm>
        </p:spPr>
        <p:txBody>
          <a:bodyPr/>
          <a:lstStyle>
            <a:lvl1pPr algn="ctr">
              <a:defRPr/>
            </a:lvl1pPr>
          </a:lstStyle>
          <a:p>
            <a:r>
              <a:rPr lang="en-US" dirty="0"/>
              <a:t>Click to edit Master title style</a:t>
            </a:r>
          </a:p>
        </p:txBody>
      </p:sp>
    </p:spTree>
    <p:extLst>
      <p:ext uri="{BB962C8B-B14F-4D97-AF65-F5344CB8AC3E}">
        <p14:creationId xmlns:p14="http://schemas.microsoft.com/office/powerpoint/2010/main" val="38210728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DF1174-A672-4C28-A8B8-FAECF1F68AC6}"/>
              </a:ext>
            </a:extLst>
          </p:cNvPr>
          <p:cNvSpPr>
            <a:spLocks noGrp="1"/>
          </p:cNvSpPr>
          <p:nvPr>
            <p:ph idx="1"/>
          </p:nvPr>
        </p:nvSpPr>
        <p:spPr>
          <a:xfrm>
            <a:off x="5762625" y="1825625"/>
            <a:ext cx="612741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ADAE6E3-86AC-411D-9777-3835BE301D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9D7D15-7F1F-47EB-B87C-2349CCB06EA9}"/>
              </a:ext>
            </a:extLst>
          </p:cNvPr>
          <p:cNvSpPr>
            <a:spLocks noGrp="1"/>
          </p:cNvSpPr>
          <p:nvPr>
            <p:ph type="sldNum" sz="quarter" idx="12"/>
          </p:nvPr>
        </p:nvSpPr>
        <p:spPr/>
        <p:txBody>
          <a:bodyPr/>
          <a:lstStyle/>
          <a:p>
            <a:fld id="{8158A5C0-C843-4798-A68E-D1A36425029C}" type="slidenum">
              <a:rPr lang="en-US" smtClean="0"/>
              <a:pPr/>
              <a:t>‹#›</a:t>
            </a:fld>
            <a:endParaRPr lang="en-US"/>
          </a:p>
        </p:txBody>
      </p:sp>
      <p:sp>
        <p:nvSpPr>
          <p:cNvPr id="7" name="Rectangle 6">
            <a:extLst>
              <a:ext uri="{FF2B5EF4-FFF2-40B4-BE49-F238E27FC236}">
                <a16:creationId xmlns:a16="http://schemas.microsoft.com/office/drawing/2014/main" id="{E7AAD75D-9EA7-4CF2-9079-0544D2FCAF0D}"/>
              </a:ext>
            </a:extLst>
          </p:cNvPr>
          <p:cNvSpPr/>
          <p:nvPr userDrawn="1"/>
        </p:nvSpPr>
        <p:spPr>
          <a:xfrm>
            <a:off x="5676900" y="365125"/>
            <a:ext cx="6213138" cy="1139825"/>
          </a:xfrm>
          <a:prstGeom prst="rect">
            <a:avLst/>
          </a:prstGeom>
          <a:solidFill>
            <a:srgbClr val="EFA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 name="Title 1">
            <a:extLst>
              <a:ext uri="{FF2B5EF4-FFF2-40B4-BE49-F238E27FC236}">
                <a16:creationId xmlns:a16="http://schemas.microsoft.com/office/drawing/2014/main" id="{72119C24-0346-4E92-ADBA-AC30952B7387}"/>
              </a:ext>
            </a:extLst>
          </p:cNvPr>
          <p:cNvSpPr>
            <a:spLocks noGrp="1"/>
          </p:cNvSpPr>
          <p:nvPr>
            <p:ph type="title"/>
          </p:nvPr>
        </p:nvSpPr>
        <p:spPr>
          <a:xfrm>
            <a:off x="5762625" y="365126"/>
            <a:ext cx="5276215" cy="1139824"/>
          </a:xfrm>
        </p:spPr>
        <p:txBody>
          <a:bodyPr/>
          <a:lstStyle>
            <a:lvl1pPr>
              <a:defRPr>
                <a:solidFill>
                  <a:srgbClr val="000000"/>
                </a:solidFill>
              </a:defRPr>
            </a:lvl1pPr>
          </a:lstStyle>
          <a:p>
            <a:r>
              <a:rPr lang="en-US" dirty="0"/>
              <a:t>Click to edit Master title style</a:t>
            </a:r>
          </a:p>
        </p:txBody>
      </p:sp>
    </p:spTree>
    <p:extLst>
      <p:ext uri="{BB962C8B-B14F-4D97-AF65-F5344CB8AC3E}">
        <p14:creationId xmlns:p14="http://schemas.microsoft.com/office/powerpoint/2010/main" val="40908211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703936" y="830580"/>
            <a:ext cx="7207623" cy="674512"/>
          </a:xfrm>
        </p:spPr>
        <p:txBody>
          <a:bodyPr anchor="ctr">
            <a:normAutofit/>
          </a:bodyPr>
          <a:lstStyle>
            <a:lvl1pPr algn="l">
              <a:defRPr sz="3600" b="1">
                <a:latin typeface="Libre Baskerville" panose="02000000000000000000" pitchFamily="2" charset="0"/>
                <a:ea typeface="Lato" panose="020F0502020204030203" pitchFamily="34" charset="0"/>
                <a:cs typeface="Lato" panose="020F0502020204030203" pitchFamily="34" charset="0"/>
              </a:defRPr>
            </a:lvl1pPr>
          </a:lstStyle>
          <a:p>
            <a:r>
              <a:rPr lang="en-US" dirty="0"/>
              <a:t>Click to edit Master title style</a:t>
            </a:r>
          </a:p>
        </p:txBody>
      </p:sp>
      <p:sp>
        <p:nvSpPr>
          <p:cNvPr id="3" name="Subtitle 2"/>
          <p:cNvSpPr>
            <a:spLocks noGrp="1"/>
          </p:cNvSpPr>
          <p:nvPr>
            <p:ph type="subTitle" idx="1"/>
          </p:nvPr>
        </p:nvSpPr>
        <p:spPr>
          <a:xfrm>
            <a:off x="4703936" y="1649506"/>
            <a:ext cx="7207624" cy="433659"/>
          </a:xfrm>
        </p:spPr>
        <p:txBody>
          <a:bodyPr>
            <a:noAutofit/>
          </a:bodyPr>
          <a:lstStyle>
            <a:lvl1pPr marL="0" indent="0" algn="l">
              <a:buNone/>
              <a:defRPr sz="2800" b="1">
                <a:latin typeface="Lato" panose="020F0502020204030203" pitchFamily="34" charset="0"/>
                <a:ea typeface="Lato" panose="020F0502020204030203" pitchFamily="34" charset="0"/>
                <a:cs typeface="Lato"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Rectangle 6"/>
          <p:cNvSpPr/>
          <p:nvPr userDrawn="1"/>
        </p:nvSpPr>
        <p:spPr>
          <a:xfrm>
            <a:off x="0" y="-13247"/>
            <a:ext cx="12197255" cy="126125"/>
          </a:xfrm>
          <a:prstGeom prst="rect">
            <a:avLst/>
          </a:prstGeom>
          <a:solidFill>
            <a:srgbClr val="F2A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6" descr="RespectAbility"/>
          <p:cNvPicPr>
            <a:picLocks noChangeAspect="1"/>
          </p:cNvPicPr>
          <p:nvPr userDrawn="1"/>
        </p:nvPicPr>
        <p:blipFill>
          <a:blip r:embed="rId2" cstate="print"/>
          <a:stretch>
            <a:fillRect/>
          </a:stretch>
        </p:blipFill>
        <p:spPr>
          <a:xfrm>
            <a:off x="718185" y="830580"/>
            <a:ext cx="2778760" cy="1237615"/>
          </a:xfrm>
          <a:prstGeom prst="rect">
            <a:avLst/>
          </a:prstGeom>
        </p:spPr>
      </p:pic>
      <p:cxnSp>
        <p:nvCxnSpPr>
          <p:cNvPr id="15" name="Straight Arrow Connector 14"/>
          <p:cNvCxnSpPr/>
          <p:nvPr userDrawn="1"/>
        </p:nvCxnSpPr>
        <p:spPr>
          <a:xfrm>
            <a:off x="4215436" y="781664"/>
            <a:ext cx="21021" cy="1334813"/>
          </a:xfrm>
          <a:prstGeom prst="straightConnector1">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Picture Placeholder 20"/>
          <p:cNvSpPr>
            <a:spLocks noGrp="1"/>
          </p:cNvSpPr>
          <p:nvPr>
            <p:ph type="pic" sz="quarter" idx="13"/>
          </p:nvPr>
        </p:nvSpPr>
        <p:spPr>
          <a:xfrm>
            <a:off x="0" y="2930328"/>
            <a:ext cx="12192000" cy="2814637"/>
          </a:xfrm>
        </p:spPr>
        <p:txBody>
          <a:bodyPr/>
          <a:lstStyle/>
          <a:p>
            <a:endParaRPr lang="en-US"/>
          </a:p>
        </p:txBody>
      </p:sp>
    </p:spTree>
    <p:extLst>
      <p:ext uri="{BB962C8B-B14F-4D97-AF65-F5344CB8AC3E}">
        <p14:creationId xmlns:p14="http://schemas.microsoft.com/office/powerpoint/2010/main" val="35898274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p:cNvSpPr/>
          <p:nvPr userDrawn="1"/>
        </p:nvSpPr>
        <p:spPr>
          <a:xfrm>
            <a:off x="0" y="-13247"/>
            <a:ext cx="12197255" cy="126125"/>
          </a:xfrm>
          <a:prstGeom prst="rect">
            <a:avLst/>
          </a:prstGeom>
          <a:solidFill>
            <a:srgbClr val="F2A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6" descr="RespectAbility"/>
          <p:cNvPicPr>
            <a:picLocks noChangeAspect="1"/>
          </p:cNvPicPr>
          <p:nvPr userDrawn="1"/>
        </p:nvPicPr>
        <p:blipFill>
          <a:blip r:embed="rId2" cstate="print"/>
          <a:stretch>
            <a:fillRect/>
          </a:stretch>
        </p:blipFill>
        <p:spPr>
          <a:xfrm>
            <a:off x="412580" y="4383499"/>
            <a:ext cx="3232506" cy="1439706"/>
          </a:xfrm>
          <a:prstGeom prst="rect">
            <a:avLst/>
          </a:prstGeom>
        </p:spPr>
      </p:pic>
      <p:sp>
        <p:nvSpPr>
          <p:cNvPr id="21" name="Picture Placeholder 20"/>
          <p:cNvSpPr>
            <a:spLocks noGrp="1"/>
          </p:cNvSpPr>
          <p:nvPr>
            <p:ph type="pic" sz="quarter" idx="13"/>
          </p:nvPr>
        </p:nvSpPr>
        <p:spPr>
          <a:xfrm>
            <a:off x="0" y="112878"/>
            <a:ext cx="12192000" cy="3446253"/>
          </a:xfrm>
        </p:spPr>
        <p:txBody>
          <a:bodyPr/>
          <a:lstStyle/>
          <a:p>
            <a:endParaRPr lang="en-US" dirty="0"/>
          </a:p>
        </p:txBody>
      </p:sp>
      <p:sp>
        <p:nvSpPr>
          <p:cNvPr id="10" name="Rectangle 9"/>
          <p:cNvSpPr/>
          <p:nvPr userDrawn="1"/>
        </p:nvSpPr>
        <p:spPr>
          <a:xfrm>
            <a:off x="4109156" y="3564466"/>
            <a:ext cx="8071553" cy="3290713"/>
          </a:xfrm>
          <a:prstGeom prst="rect">
            <a:avLst/>
          </a:prstGeom>
          <a:solidFill>
            <a:srgbClr val="F5F5F5"/>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p:nvPr userDrawn="1"/>
        </p:nvCxnSpPr>
        <p:spPr>
          <a:xfrm flipH="1">
            <a:off x="4073755" y="3563325"/>
            <a:ext cx="18491" cy="3282146"/>
          </a:xfrm>
          <a:prstGeom prst="straightConnector1">
            <a:avLst/>
          </a:prstGeom>
          <a:ln w="12700">
            <a:solidFill>
              <a:srgbClr val="F2A63C"/>
            </a:solidFill>
          </a:ln>
        </p:spPr>
        <p:style>
          <a:lnRef idx="1">
            <a:schemeClr val="accent1"/>
          </a:lnRef>
          <a:fillRef idx="0">
            <a:schemeClr val="accent1"/>
          </a:fillRef>
          <a:effectRef idx="0">
            <a:schemeClr val="accent1"/>
          </a:effectRef>
          <a:fontRef idx="minor">
            <a:schemeClr val="tx1"/>
          </a:fontRef>
        </p:style>
      </p:cxnSp>
      <p:sp>
        <p:nvSpPr>
          <p:cNvPr id="6" name="Title 5"/>
          <p:cNvSpPr>
            <a:spLocks noGrp="1"/>
          </p:cNvSpPr>
          <p:nvPr>
            <p:ph type="title" hasCustomPrompt="1"/>
          </p:nvPr>
        </p:nvSpPr>
        <p:spPr>
          <a:xfrm>
            <a:off x="4520915" y="3721074"/>
            <a:ext cx="6451885" cy="523219"/>
          </a:xfrm>
        </p:spPr>
        <p:txBody>
          <a:bodyPr>
            <a:normAutofit/>
          </a:bodyPr>
          <a:lstStyle>
            <a:lvl1pPr>
              <a:defRPr sz="3000" b="1">
                <a:solidFill>
                  <a:srgbClr val="E8992A"/>
                </a:solidFill>
                <a:latin typeface="Libre Baskerville" panose="02000000000000000000" pitchFamily="2" charset="0"/>
              </a:defRPr>
            </a:lvl1pPr>
          </a:lstStyle>
          <a:p>
            <a:r>
              <a:rPr lang="en-US" dirty="0"/>
              <a:t>FOR MORE INFORMATION</a:t>
            </a:r>
          </a:p>
        </p:txBody>
      </p:sp>
      <p:sp>
        <p:nvSpPr>
          <p:cNvPr id="5" name="Text Placeholder 4"/>
          <p:cNvSpPr>
            <a:spLocks noGrp="1"/>
          </p:cNvSpPr>
          <p:nvPr>
            <p:ph type="body" sz="quarter" idx="14"/>
          </p:nvPr>
        </p:nvSpPr>
        <p:spPr>
          <a:xfrm>
            <a:off x="4521200" y="4383088"/>
            <a:ext cx="7294563" cy="2071687"/>
          </a:xfrm>
        </p:spPr>
        <p:txBody>
          <a:bodyPr>
            <a:normAutofit/>
          </a:bodyPr>
          <a:lstStyle>
            <a:lvl1pPr marL="0" indent="0">
              <a:buNone/>
              <a:defRPr sz="2400">
                <a:latin typeface="Lato" panose="020F0502020204030203" pitchFamily="34" charset="0"/>
                <a:ea typeface="Lato" panose="020F0502020204030203" pitchFamily="34" charset="0"/>
                <a:cs typeface="Lato" panose="020F0502020204030203" pitchFamily="34" charset="0"/>
              </a:defRPr>
            </a:lvl1pPr>
          </a:lstStyle>
          <a:p>
            <a:pPr lvl="0"/>
            <a:r>
              <a:rPr lang="en-US" dirty="0"/>
              <a:t>Click to edit Master text styles</a:t>
            </a:r>
          </a:p>
        </p:txBody>
      </p:sp>
    </p:spTree>
    <p:extLst>
      <p:ext uri="{BB962C8B-B14F-4D97-AF65-F5344CB8AC3E}">
        <p14:creationId xmlns:p14="http://schemas.microsoft.com/office/powerpoint/2010/main" val="5556489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with yellow top">
    <p:spTree>
      <p:nvGrpSpPr>
        <p:cNvPr id="1" name=""/>
        <p:cNvGrpSpPr/>
        <p:nvPr/>
      </p:nvGrpSpPr>
      <p:grpSpPr>
        <a:xfrm>
          <a:off x="0" y="0"/>
          <a:ext cx="0" cy="0"/>
          <a:chOff x="0" y="0"/>
          <a:chExt cx="0" cy="0"/>
        </a:xfrm>
      </p:grpSpPr>
      <p:sp>
        <p:nvSpPr>
          <p:cNvPr id="7" name="Rectangle 6"/>
          <p:cNvSpPr/>
          <p:nvPr userDrawn="1"/>
        </p:nvSpPr>
        <p:spPr>
          <a:xfrm>
            <a:off x="0" y="-13247"/>
            <a:ext cx="12197255" cy="126125"/>
          </a:xfrm>
          <a:prstGeom prst="rect">
            <a:avLst/>
          </a:prstGeom>
          <a:solidFill>
            <a:srgbClr val="F2A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39393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General Text slide">
    <p:spTree>
      <p:nvGrpSpPr>
        <p:cNvPr id="1" name=""/>
        <p:cNvGrpSpPr/>
        <p:nvPr/>
      </p:nvGrpSpPr>
      <p:grpSpPr>
        <a:xfrm>
          <a:off x="0" y="0"/>
          <a:ext cx="0" cy="0"/>
          <a:chOff x="0" y="0"/>
          <a:chExt cx="0" cy="0"/>
        </a:xfrm>
      </p:grpSpPr>
      <p:pic>
        <p:nvPicPr>
          <p:cNvPr id="5" name="Picture 6" descr="RespectAbility logo"/>
          <p:cNvPicPr>
            <a:picLocks noChangeAspect="1"/>
          </p:cNvPicPr>
          <p:nvPr userDrawn="1"/>
        </p:nvPicPr>
        <p:blipFill>
          <a:blip r:embed="rId2" cstate="print"/>
          <a:stretch>
            <a:fillRect/>
          </a:stretch>
        </p:blipFill>
        <p:spPr>
          <a:xfrm>
            <a:off x="11247268" y="306686"/>
            <a:ext cx="662152" cy="291440"/>
          </a:xfrm>
          <a:prstGeom prst="rect">
            <a:avLst/>
          </a:prstGeom>
        </p:spPr>
      </p:pic>
      <p:cxnSp>
        <p:nvCxnSpPr>
          <p:cNvPr id="6" name="Straight Arrow Connector 5"/>
          <p:cNvCxnSpPr/>
          <p:nvPr userDrawn="1"/>
        </p:nvCxnSpPr>
        <p:spPr>
          <a:xfrm>
            <a:off x="-2384" y="758346"/>
            <a:ext cx="3202784" cy="14798"/>
          </a:xfrm>
          <a:prstGeom prst="straightConnector1">
            <a:avLst/>
          </a:prstGeom>
          <a:ln w="28575">
            <a:solidFill>
              <a:srgbClr val="F2A63C"/>
            </a:solidFill>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userDrawn="1"/>
        </p:nvCxnSpPr>
        <p:spPr>
          <a:xfrm>
            <a:off x="8991602" y="773144"/>
            <a:ext cx="3198514" cy="0"/>
          </a:xfrm>
          <a:prstGeom prst="straightConnector1">
            <a:avLst/>
          </a:prstGeom>
          <a:ln w="28575">
            <a:solidFill>
              <a:srgbClr val="F2A63C"/>
            </a:solidFill>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3200399" y="141432"/>
            <a:ext cx="5791204" cy="1325563"/>
          </a:xfrm>
        </p:spPr>
        <p:txBody>
          <a:bodyPr>
            <a:normAutofit/>
          </a:bodyPr>
          <a:lstStyle>
            <a:lvl1pPr algn="ctr">
              <a:defRPr sz="3000" b="1">
                <a:latin typeface="Libre Baskerville" panose="02000000000000000000" pitchFamily="2" charset="0"/>
                <a:ea typeface="Lato" panose="020F0502020204030203" pitchFamily="34" charset="0"/>
                <a:cs typeface="Lato" panose="020F0502020204030203" pitchFamily="34" charset="0"/>
              </a:defRPr>
            </a:lvl1pPr>
          </a:lstStyle>
          <a:p>
            <a:r>
              <a:rPr lang="en-US" dirty="0"/>
              <a:t>Click to edit Master title style</a:t>
            </a:r>
          </a:p>
        </p:txBody>
      </p:sp>
      <p:sp>
        <p:nvSpPr>
          <p:cNvPr id="13" name="Text Placeholder 12"/>
          <p:cNvSpPr>
            <a:spLocks noGrp="1"/>
          </p:cNvSpPr>
          <p:nvPr>
            <p:ph type="body" sz="quarter" idx="13"/>
          </p:nvPr>
        </p:nvSpPr>
        <p:spPr>
          <a:xfrm>
            <a:off x="1018381" y="1742359"/>
            <a:ext cx="10155237" cy="4229100"/>
          </a:xfrm>
        </p:spPr>
        <p:txBody>
          <a:bodyPr/>
          <a:lstStyle>
            <a:lvl1pPr>
              <a:defRPr>
                <a:latin typeface="Lato" panose="020F0502020204030203" pitchFamily="34" charset="0"/>
                <a:ea typeface="Lato" panose="020F0502020204030203" pitchFamily="34" charset="0"/>
                <a:cs typeface="Lato" panose="020F0502020204030203" pitchFamily="34" charset="0"/>
              </a:defRPr>
            </a:lvl1pPr>
            <a:lvl2pPr>
              <a:defRPr>
                <a:latin typeface="Lato" panose="020F0502020204030203" pitchFamily="34" charset="0"/>
                <a:ea typeface="Lato" panose="020F0502020204030203" pitchFamily="34" charset="0"/>
                <a:cs typeface="Lato" panose="020F0502020204030203" pitchFamily="34" charset="0"/>
              </a:defRPr>
            </a:lvl2pPr>
            <a:lvl3pPr>
              <a:defRPr>
                <a:latin typeface="Lato" panose="020F0502020204030203" pitchFamily="34" charset="0"/>
                <a:ea typeface="Lato" panose="020F0502020204030203" pitchFamily="34" charset="0"/>
                <a:cs typeface="Lato" panose="020F0502020204030203" pitchFamily="34" charset="0"/>
              </a:defRPr>
            </a:lvl3pPr>
            <a:lvl4pPr>
              <a:defRPr>
                <a:latin typeface="Lato" panose="020F0502020204030203" pitchFamily="34" charset="0"/>
                <a:ea typeface="Lato" panose="020F0502020204030203" pitchFamily="34" charset="0"/>
                <a:cs typeface="Lato" panose="020F0502020204030203" pitchFamily="34" charset="0"/>
              </a:defRPr>
            </a:lvl4pPr>
            <a:lvl5pPr>
              <a:defRPr>
                <a:latin typeface="Lato" panose="020F0502020204030203" pitchFamily="34" charset="0"/>
                <a:ea typeface="Lato" panose="020F0502020204030203" pitchFamily="34" charset="0"/>
                <a:cs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625642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General Text slide">
    <p:spTree>
      <p:nvGrpSpPr>
        <p:cNvPr id="1" name=""/>
        <p:cNvGrpSpPr/>
        <p:nvPr/>
      </p:nvGrpSpPr>
      <p:grpSpPr>
        <a:xfrm>
          <a:off x="0" y="0"/>
          <a:ext cx="0" cy="0"/>
          <a:chOff x="0" y="0"/>
          <a:chExt cx="0" cy="0"/>
        </a:xfrm>
      </p:grpSpPr>
      <p:sp>
        <p:nvSpPr>
          <p:cNvPr id="2" name="Rectangles 1"/>
          <p:cNvSpPr/>
          <p:nvPr userDrawn="1"/>
        </p:nvSpPr>
        <p:spPr>
          <a:xfrm>
            <a:off x="635" y="1770380"/>
            <a:ext cx="12191365" cy="275018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6" descr="RespectAbility logo"/>
          <p:cNvPicPr>
            <a:picLocks noChangeAspect="1"/>
          </p:cNvPicPr>
          <p:nvPr userDrawn="1"/>
        </p:nvPicPr>
        <p:blipFill>
          <a:blip r:embed="rId2" cstate="print"/>
          <a:stretch>
            <a:fillRect/>
          </a:stretch>
        </p:blipFill>
        <p:spPr>
          <a:xfrm>
            <a:off x="5595620" y="278130"/>
            <a:ext cx="1001395" cy="440690"/>
          </a:xfrm>
          <a:prstGeom prst="rect">
            <a:avLst/>
          </a:prstGeom>
        </p:spPr>
      </p:pic>
      <p:cxnSp>
        <p:nvCxnSpPr>
          <p:cNvPr id="7" name="Straight Arrow Connector 6"/>
          <p:cNvCxnSpPr/>
          <p:nvPr userDrawn="1"/>
        </p:nvCxnSpPr>
        <p:spPr>
          <a:xfrm flipH="1" flipV="1">
            <a:off x="724535" y="-60325"/>
            <a:ext cx="8255" cy="6979920"/>
          </a:xfrm>
          <a:prstGeom prst="straightConnector1">
            <a:avLst/>
          </a:prstGeom>
          <a:ln w="28575">
            <a:solidFill>
              <a:srgbClr val="F2A63C"/>
            </a:solidFill>
          </a:ln>
        </p:spPr>
        <p:style>
          <a:lnRef idx="2">
            <a:schemeClr val="accent4"/>
          </a:lnRef>
          <a:fillRef idx="0">
            <a:schemeClr val="accent4"/>
          </a:fillRef>
          <a:effectRef idx="1">
            <a:schemeClr val="accent4"/>
          </a:effectRef>
          <a:fontRef idx="minor">
            <a:schemeClr val="tx1"/>
          </a:fontRef>
        </p:style>
      </p:cxnSp>
      <p:sp>
        <p:nvSpPr>
          <p:cNvPr id="8" name="Title 7"/>
          <p:cNvSpPr>
            <a:spLocks noGrp="1"/>
          </p:cNvSpPr>
          <p:nvPr>
            <p:ph type="title"/>
          </p:nvPr>
        </p:nvSpPr>
        <p:spPr>
          <a:xfrm>
            <a:off x="1983105" y="2482215"/>
            <a:ext cx="8225790" cy="1325880"/>
          </a:xfrm>
        </p:spPr>
        <p:txBody>
          <a:bodyPr>
            <a:normAutofit/>
          </a:bodyPr>
          <a:lstStyle>
            <a:lvl1pPr algn="ctr">
              <a:defRPr sz="3000" b="1">
                <a:latin typeface="Libre Baskerville" panose="02000000000000000000" pitchFamily="2" charset="0"/>
                <a:ea typeface="Lato" panose="020F0502020204030203" pitchFamily="34" charset="0"/>
                <a:cs typeface="Lato" panose="020F0502020204030203" pitchFamily="34" charset="0"/>
              </a:defRPr>
            </a:lvl1pPr>
          </a:lstStyle>
          <a:p>
            <a:r>
              <a:rPr lang="en-US" dirty="0"/>
              <a:t>Click to edit Master title style</a:t>
            </a:r>
          </a:p>
        </p:txBody>
      </p:sp>
      <p:cxnSp>
        <p:nvCxnSpPr>
          <p:cNvPr id="4" name="Straight Arrow Connector 3"/>
          <p:cNvCxnSpPr/>
          <p:nvPr userDrawn="1"/>
        </p:nvCxnSpPr>
        <p:spPr>
          <a:xfrm flipV="1">
            <a:off x="11463020" y="-60960"/>
            <a:ext cx="8255" cy="6979920"/>
          </a:xfrm>
          <a:prstGeom prst="straightConnector1">
            <a:avLst/>
          </a:prstGeom>
          <a:ln w="28575">
            <a:solidFill>
              <a:srgbClr val="F2A63C"/>
            </a:solidFill>
          </a:ln>
        </p:spPr>
        <p:style>
          <a:lnRef idx="2">
            <a:schemeClr val="accent4"/>
          </a:lnRef>
          <a:fillRef idx="0">
            <a:schemeClr val="accent4"/>
          </a:fillRef>
          <a:effectRef idx="1">
            <a:schemeClr val="accent4"/>
          </a:effectRef>
          <a:fontRef idx="minor">
            <a:schemeClr val="tx1"/>
          </a:fontRef>
        </p:style>
      </p:cxnSp>
    </p:spTree>
    <p:extLst>
      <p:ext uri="{BB962C8B-B14F-4D97-AF65-F5344CB8AC3E}">
        <p14:creationId xmlns:p14="http://schemas.microsoft.com/office/powerpoint/2010/main" val="12407175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Header Photo and Text without visible title">
    <p:spTree>
      <p:nvGrpSpPr>
        <p:cNvPr id="1" name=""/>
        <p:cNvGrpSpPr/>
        <p:nvPr/>
      </p:nvGrpSpPr>
      <p:grpSpPr>
        <a:xfrm>
          <a:off x="0" y="0"/>
          <a:ext cx="0" cy="0"/>
          <a:chOff x="0" y="0"/>
          <a:chExt cx="0" cy="0"/>
        </a:xfrm>
      </p:grpSpPr>
      <p:sp>
        <p:nvSpPr>
          <p:cNvPr id="13" name="Text Placeholder 12"/>
          <p:cNvSpPr>
            <a:spLocks noGrp="1"/>
          </p:cNvSpPr>
          <p:nvPr>
            <p:ph type="body" sz="quarter" idx="13"/>
          </p:nvPr>
        </p:nvSpPr>
        <p:spPr>
          <a:xfrm>
            <a:off x="1018381" y="2535508"/>
            <a:ext cx="10155237" cy="4229100"/>
          </a:xfrm>
        </p:spPr>
        <p:txBody>
          <a:bodyPr/>
          <a:lstStyle>
            <a:lvl1pPr>
              <a:defRPr>
                <a:latin typeface="Lato" panose="020F0502020204030203" pitchFamily="34" charset="0"/>
                <a:ea typeface="Lato" panose="020F0502020204030203" pitchFamily="34" charset="0"/>
                <a:cs typeface="Lato" panose="020F0502020204030203" pitchFamily="34" charset="0"/>
              </a:defRPr>
            </a:lvl1pPr>
            <a:lvl2pPr>
              <a:defRPr>
                <a:latin typeface="Lato" panose="020F0502020204030203" pitchFamily="34" charset="0"/>
                <a:ea typeface="Lato" panose="020F0502020204030203" pitchFamily="34" charset="0"/>
                <a:cs typeface="Lato" panose="020F0502020204030203" pitchFamily="34" charset="0"/>
              </a:defRPr>
            </a:lvl2pPr>
            <a:lvl3pPr>
              <a:defRPr>
                <a:latin typeface="Lato" panose="020F0502020204030203" pitchFamily="34" charset="0"/>
                <a:ea typeface="Lato" panose="020F0502020204030203" pitchFamily="34" charset="0"/>
                <a:cs typeface="Lato" panose="020F0502020204030203" pitchFamily="34" charset="0"/>
              </a:defRPr>
            </a:lvl3pPr>
            <a:lvl4pPr>
              <a:defRPr>
                <a:latin typeface="Lato" panose="020F0502020204030203" pitchFamily="34" charset="0"/>
                <a:ea typeface="Lato" panose="020F0502020204030203" pitchFamily="34" charset="0"/>
                <a:cs typeface="Lato" panose="020F0502020204030203" pitchFamily="34" charset="0"/>
              </a:defRPr>
            </a:lvl4pPr>
            <a:lvl5pPr>
              <a:defRPr>
                <a:latin typeface="Lato" panose="020F0502020204030203" pitchFamily="34" charset="0"/>
                <a:ea typeface="Lato" panose="020F0502020204030203" pitchFamily="34" charset="0"/>
                <a:cs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p:cNvSpPr/>
          <p:nvPr userDrawn="1"/>
        </p:nvSpPr>
        <p:spPr>
          <a:xfrm>
            <a:off x="0" y="2628"/>
            <a:ext cx="12197255" cy="80970"/>
          </a:xfrm>
          <a:prstGeom prst="rect">
            <a:avLst/>
          </a:prstGeom>
          <a:solidFill>
            <a:srgbClr val="F2A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6" descr="Logo&#10;&#10;Description automatically generated"/>
          <p:cNvPicPr>
            <a:picLocks noChangeAspect="1"/>
          </p:cNvPicPr>
          <p:nvPr userDrawn="1"/>
        </p:nvPicPr>
        <p:blipFill>
          <a:blip r:embed="rId2" cstate="print"/>
          <a:stretch>
            <a:fillRect/>
          </a:stretch>
        </p:blipFill>
        <p:spPr>
          <a:xfrm>
            <a:off x="11245485" y="6359016"/>
            <a:ext cx="662152" cy="291440"/>
          </a:xfrm>
          <a:prstGeom prst="rect">
            <a:avLst/>
          </a:prstGeom>
        </p:spPr>
      </p:pic>
      <p:sp>
        <p:nvSpPr>
          <p:cNvPr id="3" name="Picture Placeholder 2"/>
          <p:cNvSpPr>
            <a:spLocks noGrp="1"/>
          </p:cNvSpPr>
          <p:nvPr>
            <p:ph type="pic" sz="quarter" idx="14"/>
          </p:nvPr>
        </p:nvSpPr>
        <p:spPr>
          <a:xfrm>
            <a:off x="0" y="84138"/>
            <a:ext cx="12192000" cy="2237432"/>
          </a:xfrm>
        </p:spPr>
        <p:txBody>
          <a:bodyPr/>
          <a:lstStyle/>
          <a:p>
            <a:endParaRPr lang="en-US"/>
          </a:p>
        </p:txBody>
      </p:sp>
    </p:spTree>
    <p:extLst>
      <p:ext uri="{BB962C8B-B14F-4D97-AF65-F5344CB8AC3E}">
        <p14:creationId xmlns:p14="http://schemas.microsoft.com/office/powerpoint/2010/main" val="2878653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two text boxes">
    <p:spTree>
      <p:nvGrpSpPr>
        <p:cNvPr id="1" name=""/>
        <p:cNvGrpSpPr/>
        <p:nvPr/>
      </p:nvGrpSpPr>
      <p:grpSpPr>
        <a:xfrm>
          <a:off x="0" y="0"/>
          <a:ext cx="0" cy="0"/>
          <a:chOff x="0" y="0"/>
          <a:chExt cx="0" cy="0"/>
        </a:xfrm>
      </p:grpSpPr>
      <p:sp>
        <p:nvSpPr>
          <p:cNvPr id="13" name="Text Placeholder 12"/>
          <p:cNvSpPr>
            <a:spLocks noGrp="1"/>
          </p:cNvSpPr>
          <p:nvPr>
            <p:ph type="body" sz="quarter" idx="13"/>
          </p:nvPr>
        </p:nvSpPr>
        <p:spPr>
          <a:xfrm>
            <a:off x="838201" y="1910302"/>
            <a:ext cx="4791634" cy="4229100"/>
          </a:xfrm>
        </p:spPr>
        <p:txBody>
          <a:bodyPr/>
          <a:lstStyle>
            <a:lvl1pPr>
              <a:defRPr>
                <a:latin typeface="Lato" panose="020F0502020204030203" pitchFamily="34" charset="0"/>
                <a:ea typeface="Lato" panose="020F0502020204030203" pitchFamily="34" charset="0"/>
                <a:cs typeface="Lato" panose="020F0502020204030203" pitchFamily="34" charset="0"/>
              </a:defRPr>
            </a:lvl1pPr>
            <a:lvl2pPr>
              <a:defRPr>
                <a:latin typeface="Lato" panose="020F0502020204030203" pitchFamily="34" charset="0"/>
                <a:ea typeface="Lato" panose="020F0502020204030203" pitchFamily="34" charset="0"/>
                <a:cs typeface="Lato" panose="020F0502020204030203" pitchFamily="34" charset="0"/>
              </a:defRPr>
            </a:lvl2pPr>
            <a:lvl3pPr>
              <a:defRPr>
                <a:latin typeface="Lato" panose="020F0502020204030203" pitchFamily="34" charset="0"/>
                <a:ea typeface="Lato" panose="020F0502020204030203" pitchFamily="34" charset="0"/>
                <a:cs typeface="Lato" panose="020F0502020204030203" pitchFamily="34" charset="0"/>
              </a:defRPr>
            </a:lvl3pPr>
            <a:lvl4pPr>
              <a:defRPr>
                <a:latin typeface="Lato" panose="020F0502020204030203" pitchFamily="34" charset="0"/>
                <a:ea typeface="Lato" panose="020F0502020204030203" pitchFamily="34" charset="0"/>
                <a:cs typeface="Lato" panose="020F0502020204030203" pitchFamily="34" charset="0"/>
              </a:defRPr>
            </a:lvl4pPr>
            <a:lvl5pPr>
              <a:defRPr>
                <a:latin typeface="Lato" panose="020F0502020204030203" pitchFamily="34" charset="0"/>
                <a:ea typeface="Lato" panose="020F0502020204030203" pitchFamily="34" charset="0"/>
                <a:cs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p:cNvSpPr/>
          <p:nvPr userDrawn="1"/>
        </p:nvSpPr>
        <p:spPr>
          <a:xfrm>
            <a:off x="0" y="2628"/>
            <a:ext cx="12197255" cy="80970"/>
          </a:xfrm>
          <a:prstGeom prst="rect">
            <a:avLst/>
          </a:prstGeom>
          <a:solidFill>
            <a:srgbClr val="F2A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6" descr="Logo&#10;&#10;Description automatically generated"/>
          <p:cNvPicPr>
            <a:picLocks noChangeAspect="1"/>
          </p:cNvPicPr>
          <p:nvPr userDrawn="1"/>
        </p:nvPicPr>
        <p:blipFill>
          <a:blip r:embed="rId2" cstate="print"/>
          <a:stretch>
            <a:fillRect/>
          </a:stretch>
        </p:blipFill>
        <p:spPr>
          <a:xfrm>
            <a:off x="11245485" y="6359016"/>
            <a:ext cx="662152" cy="291440"/>
          </a:xfrm>
          <a:prstGeom prst="rect">
            <a:avLst/>
          </a:prstGeom>
        </p:spPr>
      </p:pic>
      <p:sp>
        <p:nvSpPr>
          <p:cNvPr id="2" name="Title 1"/>
          <p:cNvSpPr>
            <a:spLocks noGrp="1"/>
          </p:cNvSpPr>
          <p:nvPr>
            <p:ph type="title"/>
          </p:nvPr>
        </p:nvSpPr>
        <p:spPr/>
        <p:txBody>
          <a:bodyPr>
            <a:normAutofit/>
          </a:bodyPr>
          <a:lstStyle>
            <a:lvl1pPr>
              <a:defRPr sz="3000">
                <a:latin typeface="Libre Baskerville" panose="02000000000000000000" pitchFamily="2" charset="0"/>
              </a:defRPr>
            </a:lvl1pPr>
          </a:lstStyle>
          <a:p>
            <a:r>
              <a:rPr lang="en-US" dirty="0"/>
              <a:t>Click to edit Master title style</a:t>
            </a:r>
          </a:p>
        </p:txBody>
      </p:sp>
      <p:sp>
        <p:nvSpPr>
          <p:cNvPr id="7" name="Text Placeholder 12"/>
          <p:cNvSpPr>
            <a:spLocks noGrp="1"/>
          </p:cNvSpPr>
          <p:nvPr>
            <p:ph type="body" sz="quarter" idx="14"/>
          </p:nvPr>
        </p:nvSpPr>
        <p:spPr>
          <a:xfrm>
            <a:off x="6562165" y="1910302"/>
            <a:ext cx="4791634" cy="4229100"/>
          </a:xfrm>
        </p:spPr>
        <p:txBody>
          <a:bodyPr/>
          <a:lstStyle>
            <a:lvl1pPr>
              <a:defRPr>
                <a:latin typeface="Lato" panose="020F0502020204030203" pitchFamily="34" charset="0"/>
                <a:ea typeface="Lato" panose="020F0502020204030203" pitchFamily="34" charset="0"/>
                <a:cs typeface="Lato" panose="020F0502020204030203" pitchFamily="34" charset="0"/>
              </a:defRPr>
            </a:lvl1pPr>
            <a:lvl2pPr>
              <a:defRPr>
                <a:latin typeface="Lato" panose="020F0502020204030203" pitchFamily="34" charset="0"/>
                <a:ea typeface="Lato" panose="020F0502020204030203" pitchFamily="34" charset="0"/>
                <a:cs typeface="Lato" panose="020F0502020204030203" pitchFamily="34" charset="0"/>
              </a:defRPr>
            </a:lvl2pPr>
            <a:lvl3pPr>
              <a:defRPr>
                <a:latin typeface="Lato" panose="020F0502020204030203" pitchFamily="34" charset="0"/>
                <a:ea typeface="Lato" panose="020F0502020204030203" pitchFamily="34" charset="0"/>
                <a:cs typeface="Lato" panose="020F0502020204030203" pitchFamily="34" charset="0"/>
              </a:defRPr>
            </a:lvl3pPr>
            <a:lvl4pPr>
              <a:defRPr>
                <a:latin typeface="Lato" panose="020F0502020204030203" pitchFamily="34" charset="0"/>
                <a:ea typeface="Lato" panose="020F0502020204030203" pitchFamily="34" charset="0"/>
                <a:cs typeface="Lato" panose="020F0502020204030203" pitchFamily="34" charset="0"/>
              </a:defRPr>
            </a:lvl4pPr>
            <a:lvl5pPr>
              <a:defRPr>
                <a:latin typeface="Lato" panose="020F0502020204030203" pitchFamily="34" charset="0"/>
                <a:ea typeface="Lato" panose="020F0502020204030203" pitchFamily="34" charset="0"/>
                <a:cs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537446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text and photo option 1">
    <p:spTree>
      <p:nvGrpSpPr>
        <p:cNvPr id="1" name=""/>
        <p:cNvGrpSpPr/>
        <p:nvPr/>
      </p:nvGrpSpPr>
      <p:grpSpPr>
        <a:xfrm>
          <a:off x="0" y="0"/>
          <a:ext cx="0" cy="0"/>
          <a:chOff x="0" y="0"/>
          <a:chExt cx="0" cy="0"/>
        </a:xfrm>
      </p:grpSpPr>
      <p:sp>
        <p:nvSpPr>
          <p:cNvPr id="12" name="Title 11"/>
          <p:cNvSpPr>
            <a:spLocks noGrp="1"/>
          </p:cNvSpPr>
          <p:nvPr>
            <p:ph type="title"/>
          </p:nvPr>
        </p:nvSpPr>
        <p:spPr>
          <a:xfrm>
            <a:off x="512064" y="1051560"/>
            <a:ext cx="6400800" cy="1371600"/>
          </a:xfrm>
        </p:spPr>
        <p:txBody>
          <a:bodyPr>
            <a:normAutofit/>
          </a:bodyPr>
          <a:lstStyle>
            <a:lvl1pPr>
              <a:defRPr sz="3000">
                <a:latin typeface="Libre Baskerville" panose="02000000000000000000" pitchFamily="2" charset="0"/>
              </a:defRPr>
            </a:lvl1pPr>
          </a:lstStyle>
          <a:p>
            <a:r>
              <a:rPr lang="en-US" dirty="0"/>
              <a:t>Click to edit Master title style</a:t>
            </a:r>
          </a:p>
        </p:txBody>
      </p:sp>
      <p:sp>
        <p:nvSpPr>
          <p:cNvPr id="14" name="Text Placeholder 13"/>
          <p:cNvSpPr>
            <a:spLocks noGrp="1"/>
          </p:cNvSpPr>
          <p:nvPr>
            <p:ph type="body" sz="quarter" idx="10"/>
          </p:nvPr>
        </p:nvSpPr>
        <p:spPr>
          <a:xfrm>
            <a:off x="512763" y="2581275"/>
            <a:ext cx="6400800" cy="3532188"/>
          </a:xfrm>
        </p:spPr>
        <p:txBody>
          <a:bodyPr>
            <a:normAutofit/>
          </a:bodyPr>
          <a:lstStyle>
            <a:lvl1pPr marL="0" indent="0">
              <a:buNone/>
              <a:defRPr sz="2400">
                <a:latin typeface="Lato" panose="020F0502020204030203" pitchFamily="34" charset="0"/>
                <a:ea typeface="Lato" panose="020F0502020204030203" pitchFamily="34" charset="0"/>
                <a:cs typeface="Lato" panose="020F0502020204030203" pitchFamily="34" charset="0"/>
              </a:defRPr>
            </a:lvl1pPr>
          </a:lstStyle>
          <a:p>
            <a:pPr lvl="0"/>
            <a:r>
              <a:rPr lang="en-US" dirty="0"/>
              <a:t>Click to edit Master text styles</a:t>
            </a:r>
          </a:p>
        </p:txBody>
      </p:sp>
      <p:sp>
        <p:nvSpPr>
          <p:cNvPr id="6" name="Rectangle 5"/>
          <p:cNvSpPr/>
          <p:nvPr userDrawn="1"/>
        </p:nvSpPr>
        <p:spPr>
          <a:xfrm>
            <a:off x="11277600" y="-2822"/>
            <a:ext cx="914400" cy="685235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icture Placeholder 15"/>
          <p:cNvSpPr>
            <a:spLocks noGrp="1"/>
          </p:cNvSpPr>
          <p:nvPr>
            <p:ph type="pic" sz="quarter" idx="11"/>
          </p:nvPr>
        </p:nvSpPr>
        <p:spPr>
          <a:xfrm>
            <a:off x="7691438" y="393700"/>
            <a:ext cx="4042412" cy="6074832"/>
          </a:xfrm>
        </p:spPr>
        <p:txBody>
          <a:bodyPr/>
          <a:lstStyle/>
          <a:p>
            <a:endParaRPr lang="en-US"/>
          </a:p>
        </p:txBody>
      </p:sp>
      <p:pic>
        <p:nvPicPr>
          <p:cNvPr id="10" name="Picture 6" descr="Logo&#10;&#10;Description automatically generated"/>
          <p:cNvPicPr>
            <a:picLocks noChangeAspect="1"/>
          </p:cNvPicPr>
          <p:nvPr userDrawn="1"/>
        </p:nvPicPr>
        <p:blipFill>
          <a:blip r:embed="rId2" cstate="print"/>
          <a:stretch>
            <a:fillRect/>
          </a:stretch>
        </p:blipFill>
        <p:spPr>
          <a:xfrm>
            <a:off x="204952" y="6375949"/>
            <a:ext cx="662152" cy="291440"/>
          </a:xfrm>
          <a:prstGeom prst="rect">
            <a:avLst/>
          </a:prstGeom>
        </p:spPr>
      </p:pic>
    </p:spTree>
    <p:extLst>
      <p:ext uri="{BB962C8B-B14F-4D97-AF65-F5344CB8AC3E}">
        <p14:creationId xmlns:p14="http://schemas.microsoft.com/office/powerpoint/2010/main" val="13812788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with yellow top">
    <p:spTree>
      <p:nvGrpSpPr>
        <p:cNvPr id="1" name=""/>
        <p:cNvGrpSpPr/>
        <p:nvPr/>
      </p:nvGrpSpPr>
      <p:grpSpPr>
        <a:xfrm>
          <a:off x="0" y="0"/>
          <a:ext cx="0" cy="0"/>
          <a:chOff x="0" y="0"/>
          <a:chExt cx="0" cy="0"/>
        </a:xfrm>
      </p:grpSpPr>
      <p:sp>
        <p:nvSpPr>
          <p:cNvPr id="7" name="Rectangle 6"/>
          <p:cNvSpPr/>
          <p:nvPr userDrawn="1"/>
        </p:nvSpPr>
        <p:spPr>
          <a:xfrm>
            <a:off x="0" y="-13247"/>
            <a:ext cx="12197255" cy="126125"/>
          </a:xfrm>
          <a:prstGeom prst="rect">
            <a:avLst/>
          </a:prstGeom>
          <a:solidFill>
            <a:srgbClr val="F2A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69253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text and photo option 2">
    <p:spTree>
      <p:nvGrpSpPr>
        <p:cNvPr id="1" name=""/>
        <p:cNvGrpSpPr/>
        <p:nvPr/>
      </p:nvGrpSpPr>
      <p:grpSpPr>
        <a:xfrm>
          <a:off x="0" y="0"/>
          <a:ext cx="0" cy="0"/>
          <a:chOff x="0" y="0"/>
          <a:chExt cx="0" cy="0"/>
        </a:xfrm>
      </p:grpSpPr>
      <p:sp>
        <p:nvSpPr>
          <p:cNvPr id="6" name="Rectangle 5"/>
          <p:cNvSpPr/>
          <p:nvPr userDrawn="1"/>
        </p:nvSpPr>
        <p:spPr>
          <a:xfrm>
            <a:off x="0" y="5645"/>
            <a:ext cx="5719482" cy="685235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1"/>
          <p:cNvSpPr>
            <a:spLocks noGrp="1"/>
          </p:cNvSpPr>
          <p:nvPr>
            <p:ph type="title"/>
          </p:nvPr>
        </p:nvSpPr>
        <p:spPr>
          <a:xfrm>
            <a:off x="5971822" y="423530"/>
            <a:ext cx="5897449" cy="1371600"/>
          </a:xfrm>
        </p:spPr>
        <p:txBody>
          <a:bodyPr>
            <a:normAutofit/>
          </a:bodyPr>
          <a:lstStyle>
            <a:lvl1pPr>
              <a:defRPr sz="3000">
                <a:latin typeface="Libre Baskerville" panose="02000000000000000000" pitchFamily="2" charset="0"/>
              </a:defRPr>
            </a:lvl1pPr>
          </a:lstStyle>
          <a:p>
            <a:r>
              <a:rPr lang="en-US" dirty="0"/>
              <a:t>Click to edit Master title style</a:t>
            </a:r>
          </a:p>
        </p:txBody>
      </p:sp>
      <p:sp>
        <p:nvSpPr>
          <p:cNvPr id="14" name="Text Placeholder 13"/>
          <p:cNvSpPr>
            <a:spLocks noGrp="1"/>
          </p:cNvSpPr>
          <p:nvPr>
            <p:ph type="body" sz="quarter" idx="10"/>
          </p:nvPr>
        </p:nvSpPr>
        <p:spPr>
          <a:xfrm>
            <a:off x="5971822" y="2150969"/>
            <a:ext cx="5897449" cy="4224980"/>
          </a:xfrm>
        </p:spPr>
        <p:txBody>
          <a:bodyPr>
            <a:normAutofit/>
          </a:bodyPr>
          <a:lstStyle>
            <a:lvl1pPr marL="0" indent="0">
              <a:buNone/>
              <a:defRPr sz="2400">
                <a:latin typeface="Lato" panose="020F0502020204030203" pitchFamily="34" charset="0"/>
                <a:ea typeface="Lato" panose="020F0502020204030203" pitchFamily="34" charset="0"/>
                <a:cs typeface="Lato" panose="020F0502020204030203" pitchFamily="34" charset="0"/>
              </a:defRPr>
            </a:lvl1pPr>
          </a:lstStyle>
          <a:p>
            <a:pPr lvl="0"/>
            <a:r>
              <a:rPr lang="en-US" dirty="0"/>
              <a:t>Click to edit Master text styles</a:t>
            </a:r>
          </a:p>
        </p:txBody>
      </p:sp>
      <p:pic>
        <p:nvPicPr>
          <p:cNvPr id="10" name="Picture 6" descr="Logo&#10;&#10;Description automatically generated"/>
          <p:cNvPicPr>
            <a:picLocks noChangeAspect="1"/>
          </p:cNvPicPr>
          <p:nvPr userDrawn="1"/>
        </p:nvPicPr>
        <p:blipFill>
          <a:blip r:embed="rId2" cstate="print"/>
          <a:stretch>
            <a:fillRect/>
          </a:stretch>
        </p:blipFill>
        <p:spPr>
          <a:xfrm>
            <a:off x="204952" y="6375949"/>
            <a:ext cx="662152" cy="291440"/>
          </a:xfrm>
          <a:prstGeom prst="rect">
            <a:avLst/>
          </a:prstGeom>
        </p:spPr>
      </p:pic>
      <p:sp>
        <p:nvSpPr>
          <p:cNvPr id="3" name="Picture Placeholder 2"/>
          <p:cNvSpPr>
            <a:spLocks noGrp="1"/>
          </p:cNvSpPr>
          <p:nvPr>
            <p:ph type="pic" sz="quarter" idx="11"/>
          </p:nvPr>
        </p:nvSpPr>
        <p:spPr>
          <a:xfrm>
            <a:off x="536028" y="1483535"/>
            <a:ext cx="4916505" cy="3962400"/>
          </a:xfrm>
        </p:spPr>
        <p:txBody>
          <a:bodyPr/>
          <a:lstStyle/>
          <a:p>
            <a:endParaRPr lang="en-US"/>
          </a:p>
        </p:txBody>
      </p:sp>
    </p:spTree>
    <p:extLst>
      <p:ext uri="{BB962C8B-B14F-4D97-AF65-F5344CB8AC3E}">
        <p14:creationId xmlns:p14="http://schemas.microsoft.com/office/powerpoint/2010/main" val="19269132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pic>
        <p:nvPicPr>
          <p:cNvPr id="5" name="Picture 6" descr="RespectAbility logo"/>
          <p:cNvPicPr>
            <a:picLocks noChangeAspect="1"/>
          </p:cNvPicPr>
          <p:nvPr userDrawn="1"/>
        </p:nvPicPr>
        <p:blipFill>
          <a:blip r:embed="rId2" cstate="print"/>
          <a:stretch>
            <a:fillRect/>
          </a:stretch>
        </p:blipFill>
        <p:spPr>
          <a:xfrm>
            <a:off x="11247268" y="306686"/>
            <a:ext cx="662152" cy="291440"/>
          </a:xfrm>
          <a:prstGeom prst="rect">
            <a:avLst/>
          </a:prstGeom>
        </p:spPr>
      </p:pic>
      <p:cxnSp>
        <p:nvCxnSpPr>
          <p:cNvPr id="6" name="Straight Arrow Connector 5"/>
          <p:cNvCxnSpPr/>
          <p:nvPr userDrawn="1"/>
        </p:nvCxnSpPr>
        <p:spPr>
          <a:xfrm>
            <a:off x="-2384" y="758346"/>
            <a:ext cx="3202784" cy="14798"/>
          </a:xfrm>
          <a:prstGeom prst="straightConnector1">
            <a:avLst/>
          </a:prstGeom>
          <a:ln w="28575">
            <a:solidFill>
              <a:srgbClr val="F2A63C"/>
            </a:solidFill>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userDrawn="1"/>
        </p:nvCxnSpPr>
        <p:spPr>
          <a:xfrm>
            <a:off x="8991602" y="773144"/>
            <a:ext cx="3198514" cy="0"/>
          </a:xfrm>
          <a:prstGeom prst="straightConnector1">
            <a:avLst/>
          </a:prstGeom>
          <a:ln w="28575">
            <a:solidFill>
              <a:srgbClr val="F2A63C"/>
            </a:solidFill>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3200399" y="141432"/>
            <a:ext cx="5791204" cy="1325563"/>
          </a:xfrm>
        </p:spPr>
        <p:txBody>
          <a:bodyPr>
            <a:normAutofit/>
          </a:bodyPr>
          <a:lstStyle>
            <a:lvl1pPr algn="ctr">
              <a:defRPr sz="3000" b="1">
                <a:latin typeface="Libre Baskerville" panose="02000000000000000000" pitchFamily="2" charset="0"/>
                <a:ea typeface="Lato" panose="020F0502020204030203" pitchFamily="34" charset="0"/>
                <a:cs typeface="Lato" panose="020F0502020204030203" pitchFamily="34" charset="0"/>
              </a:defRPr>
            </a:lvl1pPr>
          </a:lstStyle>
          <a:p>
            <a:r>
              <a:rPr lang="en-US" dirty="0"/>
              <a:t>Click to edit Master title style</a:t>
            </a:r>
          </a:p>
        </p:txBody>
      </p:sp>
      <p:sp>
        <p:nvSpPr>
          <p:cNvPr id="3" name="Content Placeholder 2"/>
          <p:cNvSpPr>
            <a:spLocks noGrp="1"/>
          </p:cNvSpPr>
          <p:nvPr>
            <p:ph sz="quarter" idx="14"/>
          </p:nvPr>
        </p:nvSpPr>
        <p:spPr>
          <a:xfrm>
            <a:off x="6677027" y="1742359"/>
            <a:ext cx="5232393" cy="4658442"/>
          </a:xfrm>
        </p:spPr>
        <p:txBody>
          <a:bodyPr/>
          <a:lstStyle>
            <a:lvl1pPr>
              <a:defRPr>
                <a:latin typeface="Lato" panose="020F0502020204030203" pitchFamily="34" charset="0"/>
                <a:ea typeface="Lato" panose="020F0502020204030203" pitchFamily="34" charset="0"/>
                <a:cs typeface="Lato" panose="020F0502020204030203" pitchFamily="34" charset="0"/>
              </a:defRPr>
            </a:lvl1pPr>
            <a:lvl2pPr>
              <a:defRPr>
                <a:latin typeface="Lato" panose="020F0502020204030203" pitchFamily="34" charset="0"/>
                <a:ea typeface="Lato" panose="020F0502020204030203" pitchFamily="34" charset="0"/>
                <a:cs typeface="Lato" panose="020F0502020204030203" pitchFamily="34" charset="0"/>
              </a:defRPr>
            </a:lvl2pPr>
            <a:lvl3pPr>
              <a:defRPr>
                <a:latin typeface="Lato" panose="020F0502020204030203" pitchFamily="34" charset="0"/>
                <a:ea typeface="Lato" panose="020F0502020204030203" pitchFamily="34" charset="0"/>
                <a:cs typeface="Lato" panose="020F0502020204030203" pitchFamily="34" charset="0"/>
              </a:defRPr>
            </a:lvl3pPr>
            <a:lvl4pPr>
              <a:defRPr>
                <a:latin typeface="Lato" panose="020F0502020204030203" pitchFamily="34" charset="0"/>
                <a:ea typeface="Lato" panose="020F0502020204030203" pitchFamily="34" charset="0"/>
                <a:cs typeface="Lato" panose="020F0502020204030203" pitchFamily="34" charset="0"/>
              </a:defRPr>
            </a:lvl4pPr>
            <a:lvl5pPr>
              <a:defRPr>
                <a:latin typeface="Lato" panose="020F0502020204030203" pitchFamily="34" charset="0"/>
                <a:ea typeface="Lato" panose="020F0502020204030203" pitchFamily="34" charset="0"/>
                <a:cs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sz="quarter" idx="15"/>
          </p:nvPr>
        </p:nvSpPr>
        <p:spPr>
          <a:xfrm>
            <a:off x="282581" y="1742359"/>
            <a:ext cx="5232393" cy="4658442"/>
          </a:xfrm>
        </p:spPr>
        <p:txBody>
          <a:bodyPr/>
          <a:lstStyle>
            <a:lvl1pPr>
              <a:defRPr>
                <a:latin typeface="Lato" panose="020F0502020204030203" pitchFamily="34" charset="0"/>
                <a:ea typeface="Lato" panose="020F0502020204030203" pitchFamily="34" charset="0"/>
                <a:cs typeface="Lato" panose="020F0502020204030203" pitchFamily="34" charset="0"/>
              </a:defRPr>
            </a:lvl1pPr>
            <a:lvl2pPr>
              <a:defRPr>
                <a:latin typeface="Lato" panose="020F0502020204030203" pitchFamily="34" charset="0"/>
                <a:ea typeface="Lato" panose="020F0502020204030203" pitchFamily="34" charset="0"/>
                <a:cs typeface="Lato" panose="020F0502020204030203" pitchFamily="34" charset="0"/>
              </a:defRPr>
            </a:lvl2pPr>
            <a:lvl3pPr>
              <a:defRPr>
                <a:latin typeface="Lato" panose="020F0502020204030203" pitchFamily="34" charset="0"/>
                <a:ea typeface="Lato" panose="020F0502020204030203" pitchFamily="34" charset="0"/>
                <a:cs typeface="Lato" panose="020F0502020204030203" pitchFamily="34" charset="0"/>
              </a:defRPr>
            </a:lvl3pPr>
            <a:lvl4pPr>
              <a:defRPr>
                <a:latin typeface="Lato" panose="020F0502020204030203" pitchFamily="34" charset="0"/>
                <a:ea typeface="Lato" panose="020F0502020204030203" pitchFamily="34" charset="0"/>
                <a:cs typeface="Lato" panose="020F0502020204030203" pitchFamily="34" charset="0"/>
              </a:defRPr>
            </a:lvl4pPr>
            <a:lvl5pPr>
              <a:defRPr>
                <a:latin typeface="Lato" panose="020F0502020204030203" pitchFamily="34" charset="0"/>
                <a:ea typeface="Lato" panose="020F0502020204030203" pitchFamily="34" charset="0"/>
                <a:cs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532689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content no title">
    <p:spTree>
      <p:nvGrpSpPr>
        <p:cNvPr id="1" name=""/>
        <p:cNvGrpSpPr/>
        <p:nvPr/>
      </p:nvGrpSpPr>
      <p:grpSpPr>
        <a:xfrm>
          <a:off x="0" y="0"/>
          <a:ext cx="0" cy="0"/>
          <a:chOff x="0" y="0"/>
          <a:chExt cx="0" cy="0"/>
        </a:xfrm>
      </p:grpSpPr>
      <p:pic>
        <p:nvPicPr>
          <p:cNvPr id="5" name="Picture 6" descr="RespectAbility logo"/>
          <p:cNvPicPr>
            <a:picLocks noChangeAspect="1"/>
          </p:cNvPicPr>
          <p:nvPr userDrawn="1"/>
        </p:nvPicPr>
        <p:blipFill>
          <a:blip r:embed="rId2" cstate="print"/>
          <a:stretch>
            <a:fillRect/>
          </a:stretch>
        </p:blipFill>
        <p:spPr>
          <a:xfrm>
            <a:off x="11247268" y="306686"/>
            <a:ext cx="662152" cy="291440"/>
          </a:xfrm>
          <a:prstGeom prst="rect">
            <a:avLst/>
          </a:prstGeom>
        </p:spPr>
      </p:pic>
      <p:sp>
        <p:nvSpPr>
          <p:cNvPr id="3" name="Content Placeholder 2"/>
          <p:cNvSpPr>
            <a:spLocks noGrp="1"/>
          </p:cNvSpPr>
          <p:nvPr>
            <p:ph sz="quarter" idx="14"/>
          </p:nvPr>
        </p:nvSpPr>
        <p:spPr>
          <a:xfrm>
            <a:off x="6677026" y="755094"/>
            <a:ext cx="5232393" cy="5802675"/>
          </a:xfrm>
        </p:spPr>
        <p:txBody>
          <a:bodyPr/>
          <a:lstStyle>
            <a:lvl1pPr>
              <a:defRPr>
                <a:latin typeface="Lato" panose="020F0502020204030203" pitchFamily="34" charset="0"/>
                <a:ea typeface="Lato" panose="020F0502020204030203" pitchFamily="34" charset="0"/>
                <a:cs typeface="Lato" panose="020F0502020204030203" pitchFamily="34" charset="0"/>
              </a:defRPr>
            </a:lvl1pPr>
            <a:lvl2pPr>
              <a:defRPr>
                <a:latin typeface="Lato" panose="020F0502020204030203" pitchFamily="34" charset="0"/>
                <a:ea typeface="Lato" panose="020F0502020204030203" pitchFamily="34" charset="0"/>
                <a:cs typeface="Lato" panose="020F0502020204030203" pitchFamily="34" charset="0"/>
              </a:defRPr>
            </a:lvl2pPr>
            <a:lvl3pPr>
              <a:defRPr>
                <a:latin typeface="Lato" panose="020F0502020204030203" pitchFamily="34" charset="0"/>
                <a:ea typeface="Lato" panose="020F0502020204030203" pitchFamily="34" charset="0"/>
                <a:cs typeface="Lato" panose="020F0502020204030203" pitchFamily="34" charset="0"/>
              </a:defRPr>
            </a:lvl3pPr>
            <a:lvl4pPr>
              <a:defRPr>
                <a:latin typeface="Lato" panose="020F0502020204030203" pitchFamily="34" charset="0"/>
                <a:ea typeface="Lato" panose="020F0502020204030203" pitchFamily="34" charset="0"/>
                <a:cs typeface="Lato" panose="020F0502020204030203" pitchFamily="34" charset="0"/>
              </a:defRPr>
            </a:lvl4pPr>
            <a:lvl5pPr>
              <a:defRPr>
                <a:latin typeface="Lato" panose="020F0502020204030203" pitchFamily="34" charset="0"/>
                <a:ea typeface="Lato" panose="020F0502020204030203" pitchFamily="34" charset="0"/>
                <a:cs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sz="quarter" idx="15"/>
          </p:nvPr>
        </p:nvSpPr>
        <p:spPr>
          <a:xfrm>
            <a:off x="282581" y="779479"/>
            <a:ext cx="5232393" cy="5802675"/>
          </a:xfrm>
        </p:spPr>
        <p:txBody>
          <a:bodyPr/>
          <a:lstStyle>
            <a:lvl1pPr>
              <a:defRPr>
                <a:latin typeface="Lato" panose="020F0502020204030203" pitchFamily="34" charset="0"/>
                <a:ea typeface="Lato" panose="020F0502020204030203" pitchFamily="34" charset="0"/>
                <a:cs typeface="Lato" panose="020F0502020204030203" pitchFamily="34" charset="0"/>
              </a:defRPr>
            </a:lvl1pPr>
            <a:lvl2pPr>
              <a:defRPr>
                <a:latin typeface="Lato" panose="020F0502020204030203" pitchFamily="34" charset="0"/>
                <a:ea typeface="Lato" panose="020F0502020204030203" pitchFamily="34" charset="0"/>
                <a:cs typeface="Lato" panose="020F0502020204030203" pitchFamily="34" charset="0"/>
              </a:defRPr>
            </a:lvl2pPr>
            <a:lvl3pPr>
              <a:defRPr>
                <a:latin typeface="Lato" panose="020F0502020204030203" pitchFamily="34" charset="0"/>
                <a:ea typeface="Lato" panose="020F0502020204030203" pitchFamily="34" charset="0"/>
                <a:cs typeface="Lato" panose="020F0502020204030203" pitchFamily="34" charset="0"/>
              </a:defRPr>
            </a:lvl3pPr>
            <a:lvl4pPr>
              <a:defRPr>
                <a:latin typeface="Lato" panose="020F0502020204030203" pitchFamily="34" charset="0"/>
                <a:ea typeface="Lato" panose="020F0502020204030203" pitchFamily="34" charset="0"/>
                <a:cs typeface="Lato" panose="020F0502020204030203" pitchFamily="34" charset="0"/>
              </a:defRPr>
            </a:lvl4pPr>
            <a:lvl5pPr>
              <a:defRPr>
                <a:latin typeface="Lato" panose="020F0502020204030203" pitchFamily="34" charset="0"/>
                <a:ea typeface="Lato" panose="020F0502020204030203" pitchFamily="34" charset="0"/>
                <a:cs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256244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text and picture option 3">
    <p:spTree>
      <p:nvGrpSpPr>
        <p:cNvPr id="1" name=""/>
        <p:cNvGrpSpPr/>
        <p:nvPr/>
      </p:nvGrpSpPr>
      <p:grpSpPr>
        <a:xfrm>
          <a:off x="0" y="0"/>
          <a:ext cx="0" cy="0"/>
          <a:chOff x="0" y="0"/>
          <a:chExt cx="0" cy="0"/>
        </a:xfrm>
      </p:grpSpPr>
      <p:pic>
        <p:nvPicPr>
          <p:cNvPr id="7" name="Picture 6" descr="Logo&#10;&#10;Description automatically generated"/>
          <p:cNvPicPr>
            <a:picLocks noChangeAspect="1"/>
          </p:cNvPicPr>
          <p:nvPr userDrawn="1"/>
        </p:nvPicPr>
        <p:blipFill>
          <a:blip r:embed="rId2" cstate="print"/>
          <a:stretch>
            <a:fillRect/>
          </a:stretch>
        </p:blipFill>
        <p:spPr>
          <a:xfrm>
            <a:off x="11245485" y="6359016"/>
            <a:ext cx="662152" cy="291440"/>
          </a:xfrm>
          <a:prstGeom prst="rect">
            <a:avLst/>
          </a:prstGeom>
        </p:spPr>
      </p:pic>
      <p:sp>
        <p:nvSpPr>
          <p:cNvPr id="8" name="Rectangle 7"/>
          <p:cNvSpPr/>
          <p:nvPr userDrawn="1"/>
        </p:nvSpPr>
        <p:spPr>
          <a:xfrm rot="16200000">
            <a:off x="-3378199" y="3375183"/>
            <a:ext cx="6868899" cy="114836"/>
          </a:xfrm>
          <a:prstGeom prst="rect">
            <a:avLst/>
          </a:prstGeom>
          <a:solidFill>
            <a:srgbClr val="F2A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icture Placeholder 14"/>
          <p:cNvSpPr>
            <a:spLocks noGrp="1"/>
          </p:cNvSpPr>
          <p:nvPr>
            <p:ph type="pic" sz="quarter" idx="10"/>
          </p:nvPr>
        </p:nvSpPr>
        <p:spPr>
          <a:xfrm>
            <a:off x="114300" y="-10900"/>
            <a:ext cx="4547347" cy="6868900"/>
          </a:xfrm>
        </p:spPr>
        <p:txBody>
          <a:bodyPr/>
          <a:lstStyle/>
          <a:p>
            <a:endParaRPr lang="en-US"/>
          </a:p>
        </p:txBody>
      </p:sp>
      <p:sp>
        <p:nvSpPr>
          <p:cNvPr id="16" name="Title 15"/>
          <p:cNvSpPr>
            <a:spLocks noGrp="1"/>
          </p:cNvSpPr>
          <p:nvPr>
            <p:ph type="title"/>
          </p:nvPr>
        </p:nvSpPr>
        <p:spPr>
          <a:xfrm>
            <a:off x="5109882" y="365125"/>
            <a:ext cx="6243918" cy="1325563"/>
          </a:xfrm>
        </p:spPr>
        <p:txBody>
          <a:bodyPr>
            <a:normAutofit/>
          </a:bodyPr>
          <a:lstStyle>
            <a:lvl1pPr>
              <a:defRPr sz="3000" b="1">
                <a:latin typeface="Libre Baskerville" panose="02000000000000000000" pitchFamily="2" charset="0"/>
                <a:ea typeface="Lato" panose="020F0502020204030203" pitchFamily="34" charset="0"/>
                <a:cs typeface="Lato" panose="020F0502020204030203" pitchFamily="34" charset="0"/>
              </a:defRPr>
            </a:lvl1pPr>
          </a:lstStyle>
          <a:p>
            <a:r>
              <a:rPr lang="en-US" dirty="0"/>
              <a:t>Click to edit Master title style</a:t>
            </a:r>
          </a:p>
        </p:txBody>
      </p:sp>
      <p:sp>
        <p:nvSpPr>
          <p:cNvPr id="18" name="Text Placeholder 17"/>
          <p:cNvSpPr>
            <a:spLocks noGrp="1"/>
          </p:cNvSpPr>
          <p:nvPr>
            <p:ph type="body" sz="quarter" idx="11"/>
          </p:nvPr>
        </p:nvSpPr>
        <p:spPr>
          <a:xfrm>
            <a:off x="5110163" y="2008188"/>
            <a:ext cx="6243637" cy="3944937"/>
          </a:xfrm>
        </p:spPr>
        <p:txBody>
          <a:bodyPr/>
          <a:lstStyle>
            <a:lvl1pPr>
              <a:defRPr>
                <a:latin typeface="Lato" panose="020F0502020204030203" pitchFamily="34" charset="0"/>
                <a:ea typeface="Lato" panose="020F0502020204030203" pitchFamily="34" charset="0"/>
                <a:cs typeface="Lato" panose="020F0502020204030203" pitchFamily="34" charset="0"/>
              </a:defRPr>
            </a:lvl1pPr>
            <a:lvl2pPr>
              <a:defRPr>
                <a:latin typeface="Lato" panose="020F0502020204030203" pitchFamily="34" charset="0"/>
                <a:ea typeface="Lato" panose="020F0502020204030203" pitchFamily="34" charset="0"/>
                <a:cs typeface="Lato" panose="020F0502020204030203" pitchFamily="34" charset="0"/>
              </a:defRPr>
            </a:lvl2pPr>
            <a:lvl3pPr>
              <a:defRPr>
                <a:latin typeface="Lato" panose="020F0502020204030203" pitchFamily="34" charset="0"/>
                <a:ea typeface="Lato" panose="020F0502020204030203" pitchFamily="34" charset="0"/>
                <a:cs typeface="Lato" panose="020F0502020204030203" pitchFamily="34" charset="0"/>
              </a:defRPr>
            </a:lvl3pPr>
            <a:lvl4pPr>
              <a:defRPr>
                <a:latin typeface="Lato" panose="020F0502020204030203" pitchFamily="34" charset="0"/>
                <a:ea typeface="Lato" panose="020F0502020204030203" pitchFamily="34" charset="0"/>
                <a:cs typeface="Lato" panose="020F0502020204030203" pitchFamily="34" charset="0"/>
              </a:defRPr>
            </a:lvl4pPr>
            <a:lvl5pPr>
              <a:defRPr>
                <a:latin typeface="Lato" panose="020F0502020204030203" pitchFamily="34" charset="0"/>
                <a:ea typeface="Lato" panose="020F0502020204030203" pitchFamily="34" charset="0"/>
                <a:cs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848935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6" name="Rectangle 5"/>
          <p:cNvSpPr/>
          <p:nvPr userDrawn="1"/>
        </p:nvSpPr>
        <p:spPr>
          <a:xfrm>
            <a:off x="0" y="2628"/>
            <a:ext cx="12197255" cy="126125"/>
          </a:xfrm>
          <a:prstGeom prst="rect">
            <a:avLst/>
          </a:prstGeom>
          <a:solidFill>
            <a:srgbClr val="F2A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p:nvPr userDrawn="1"/>
        </p:nvCxnSpPr>
        <p:spPr>
          <a:xfrm>
            <a:off x="584003" y="2099161"/>
            <a:ext cx="3695388" cy="0"/>
          </a:xfrm>
          <a:prstGeom prst="straightConnector1">
            <a:avLst/>
          </a:prstGeom>
          <a:ln w="28575">
            <a:solidFill>
              <a:srgbClr val="F2A63C"/>
            </a:solidFill>
          </a:ln>
        </p:spPr>
        <p:style>
          <a:lnRef idx="1">
            <a:schemeClr val="accent1"/>
          </a:lnRef>
          <a:fillRef idx="0">
            <a:schemeClr val="accent1"/>
          </a:fillRef>
          <a:effectRef idx="0">
            <a:schemeClr val="accent1"/>
          </a:effectRef>
          <a:fontRef idx="minor">
            <a:schemeClr val="tx1"/>
          </a:fontRef>
        </p:style>
      </p:cxnSp>
      <p:pic>
        <p:nvPicPr>
          <p:cNvPr id="14" name="Picture 6" descr="Logo&#10;&#10;Description automatically generated"/>
          <p:cNvPicPr>
            <a:picLocks noChangeAspect="1"/>
          </p:cNvPicPr>
          <p:nvPr userDrawn="1"/>
        </p:nvPicPr>
        <p:blipFill>
          <a:blip r:embed="rId2" cstate="print"/>
          <a:stretch>
            <a:fillRect/>
          </a:stretch>
        </p:blipFill>
        <p:spPr>
          <a:xfrm>
            <a:off x="11279352" y="6257416"/>
            <a:ext cx="662152" cy="291440"/>
          </a:xfrm>
          <a:prstGeom prst="rect">
            <a:avLst/>
          </a:prstGeom>
        </p:spPr>
      </p:pic>
      <p:sp>
        <p:nvSpPr>
          <p:cNvPr id="15" name="Title 14"/>
          <p:cNvSpPr>
            <a:spLocks noGrp="1"/>
          </p:cNvSpPr>
          <p:nvPr>
            <p:ph type="title"/>
          </p:nvPr>
        </p:nvSpPr>
        <p:spPr>
          <a:xfrm>
            <a:off x="530352" y="322263"/>
            <a:ext cx="3749039" cy="820737"/>
          </a:xfrm>
        </p:spPr>
        <p:txBody>
          <a:bodyPr>
            <a:noAutofit/>
          </a:bodyPr>
          <a:lstStyle>
            <a:lvl1pPr>
              <a:defRPr sz="3000">
                <a:latin typeface="Libre Baskerville" panose="02000000000000000000" pitchFamily="2" charset="0"/>
                <a:ea typeface="Lato" panose="020F0502020204030203" pitchFamily="34" charset="0"/>
                <a:cs typeface="Lato" panose="020F0502020204030203" pitchFamily="34" charset="0"/>
              </a:defRPr>
            </a:lvl1pPr>
          </a:lstStyle>
          <a:p>
            <a:r>
              <a:rPr lang="en-US" dirty="0"/>
              <a:t>Click to edit Master title style</a:t>
            </a:r>
          </a:p>
        </p:txBody>
      </p:sp>
      <p:sp>
        <p:nvSpPr>
          <p:cNvPr id="17" name="Text Placeholder 16"/>
          <p:cNvSpPr>
            <a:spLocks noGrp="1"/>
          </p:cNvSpPr>
          <p:nvPr>
            <p:ph type="body" sz="quarter" idx="10"/>
          </p:nvPr>
        </p:nvSpPr>
        <p:spPr>
          <a:xfrm>
            <a:off x="530225" y="1344613"/>
            <a:ext cx="3749675" cy="592137"/>
          </a:xfrm>
        </p:spPr>
        <p:txBody>
          <a:bodyPr>
            <a:noAutofit/>
          </a:bodyPr>
          <a:lstStyle>
            <a:lvl1pPr marL="0" indent="0">
              <a:buNone/>
              <a:defRPr sz="2400">
                <a:latin typeface="Lato" panose="020F0502020204030203" pitchFamily="34" charset="0"/>
                <a:ea typeface="Lato" panose="020F0502020204030203" pitchFamily="34" charset="0"/>
                <a:cs typeface="Lato" panose="020F0502020204030203" pitchFamily="34" charset="0"/>
              </a:defRPr>
            </a:lvl1pPr>
            <a:lvl2pPr>
              <a:defRPr sz="2400">
                <a:latin typeface="Lato" panose="020F0502020204030203" pitchFamily="34" charset="0"/>
                <a:ea typeface="Lato" panose="020F0502020204030203" pitchFamily="34" charset="0"/>
                <a:cs typeface="Lato" panose="020F0502020204030203" pitchFamily="34" charset="0"/>
              </a:defRPr>
            </a:lvl2pPr>
            <a:lvl3pPr>
              <a:defRPr sz="2400">
                <a:latin typeface="Lato" panose="020F0502020204030203" pitchFamily="34" charset="0"/>
                <a:ea typeface="Lato" panose="020F0502020204030203" pitchFamily="34" charset="0"/>
                <a:cs typeface="Lato" panose="020F0502020204030203" pitchFamily="34" charset="0"/>
              </a:defRPr>
            </a:lvl3pPr>
            <a:lvl4pPr>
              <a:defRPr sz="2400">
                <a:latin typeface="Lato" panose="020F0502020204030203" pitchFamily="34" charset="0"/>
                <a:ea typeface="Lato" panose="020F0502020204030203" pitchFamily="34" charset="0"/>
                <a:cs typeface="Lato" panose="020F0502020204030203" pitchFamily="34" charset="0"/>
              </a:defRPr>
            </a:lvl4pPr>
            <a:lvl5pPr>
              <a:defRPr sz="2400">
                <a:latin typeface="Lato" panose="020F0502020204030203" pitchFamily="34" charset="0"/>
                <a:ea typeface="Lato" panose="020F0502020204030203" pitchFamily="34" charset="0"/>
                <a:cs typeface="Lato" panose="020F0502020204030203" pitchFamily="34" charset="0"/>
              </a:defRPr>
            </a:lvl5pPr>
          </a:lstStyle>
          <a:p>
            <a:pPr lvl="0"/>
            <a:r>
              <a:rPr lang="en-US" dirty="0"/>
              <a:t>Click to edit Master text styles</a:t>
            </a:r>
          </a:p>
        </p:txBody>
      </p:sp>
      <p:sp>
        <p:nvSpPr>
          <p:cNvPr id="20" name="Content Placeholder 19"/>
          <p:cNvSpPr>
            <a:spLocks noGrp="1"/>
          </p:cNvSpPr>
          <p:nvPr>
            <p:ph sz="quarter" idx="11"/>
          </p:nvPr>
        </p:nvSpPr>
        <p:spPr>
          <a:xfrm>
            <a:off x="530225" y="2430110"/>
            <a:ext cx="5565775" cy="3827225"/>
          </a:xfrm>
        </p:spPr>
        <p:txBody>
          <a:bodyPr>
            <a:normAutofit/>
          </a:bodyPr>
          <a:lstStyle>
            <a:lvl1pPr marL="0" indent="0">
              <a:buNone/>
              <a:defRPr sz="2800">
                <a:latin typeface="Lato" panose="020F0502020204030203" pitchFamily="34" charset="0"/>
                <a:ea typeface="Lato" panose="020F0502020204030203" pitchFamily="34" charset="0"/>
                <a:cs typeface="Lato" panose="020F0502020204030203" pitchFamily="34" charset="0"/>
              </a:defRPr>
            </a:lvl1pPr>
            <a:lvl2pPr>
              <a:defRPr>
                <a:latin typeface="Lato" panose="020F0502020204030203" pitchFamily="34" charset="0"/>
                <a:ea typeface="Lato" panose="020F0502020204030203" pitchFamily="34" charset="0"/>
                <a:cs typeface="Lato" panose="020F0502020204030203" pitchFamily="34" charset="0"/>
              </a:defRPr>
            </a:lvl2pPr>
            <a:lvl3pPr>
              <a:defRPr>
                <a:latin typeface="Lato" panose="020F0502020204030203" pitchFamily="34" charset="0"/>
                <a:ea typeface="Lato" panose="020F0502020204030203" pitchFamily="34" charset="0"/>
                <a:cs typeface="Lato" panose="020F0502020204030203" pitchFamily="34" charset="0"/>
              </a:defRPr>
            </a:lvl3pPr>
            <a:lvl4pPr>
              <a:defRPr>
                <a:latin typeface="Lato" panose="020F0502020204030203" pitchFamily="34" charset="0"/>
                <a:ea typeface="Lato" panose="020F0502020204030203" pitchFamily="34" charset="0"/>
                <a:cs typeface="Lato" panose="020F0502020204030203" pitchFamily="34" charset="0"/>
              </a:defRPr>
            </a:lvl4pPr>
            <a:lvl5pPr>
              <a:defRPr>
                <a:latin typeface="Lato" panose="020F0502020204030203" pitchFamily="34" charset="0"/>
                <a:ea typeface="Lato" panose="020F0502020204030203" pitchFamily="34" charset="0"/>
                <a:cs typeface="Lato" panose="020F0502020204030203" pitchFamily="34" charset="0"/>
              </a:defRPr>
            </a:lvl5pPr>
          </a:lstStyle>
          <a:p>
            <a:pPr lvl="0"/>
            <a:r>
              <a:rPr lang="en-US" dirty="0"/>
              <a:t>Click to edit Master text styles</a:t>
            </a:r>
          </a:p>
        </p:txBody>
      </p:sp>
      <p:sp>
        <p:nvSpPr>
          <p:cNvPr id="22" name="Picture Placeholder 21"/>
          <p:cNvSpPr>
            <a:spLocks noGrp="1"/>
          </p:cNvSpPr>
          <p:nvPr>
            <p:ph type="pic" sz="quarter" idx="12"/>
          </p:nvPr>
        </p:nvSpPr>
        <p:spPr>
          <a:xfrm>
            <a:off x="6616700" y="1344613"/>
            <a:ext cx="4409888" cy="4913312"/>
          </a:xfrm>
        </p:spPr>
        <p:txBody>
          <a:bodyPr/>
          <a:lstStyle/>
          <a:p>
            <a:endParaRPr lang="en-US"/>
          </a:p>
        </p:txBody>
      </p:sp>
    </p:spTree>
    <p:extLst>
      <p:ext uri="{BB962C8B-B14F-4D97-AF65-F5344CB8AC3E}">
        <p14:creationId xmlns:p14="http://schemas.microsoft.com/office/powerpoint/2010/main" val="34445412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icture and two fact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46CE7D5-CF57-46EF-B807-FDD0502418D4}" type="datetimeFigureOut">
              <a:rPr lang="en-US" smtClean="0"/>
              <a:t>3/3/23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
        <p:nvSpPr>
          <p:cNvPr id="6" name="Rectangle 5"/>
          <p:cNvSpPr/>
          <p:nvPr userDrawn="1"/>
        </p:nvSpPr>
        <p:spPr>
          <a:xfrm>
            <a:off x="867410" y="801370"/>
            <a:ext cx="3331210" cy="4507230"/>
          </a:xfrm>
          <a:prstGeom prst="rect">
            <a:avLst/>
          </a:prstGeom>
          <a:solidFill>
            <a:schemeClr val="bg1"/>
          </a:solidFill>
          <a:ln w="285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Arrow Connector 6"/>
          <p:cNvCxnSpPr/>
          <p:nvPr userDrawn="1"/>
        </p:nvCxnSpPr>
        <p:spPr>
          <a:xfrm>
            <a:off x="868045" y="807720"/>
            <a:ext cx="3333115" cy="635"/>
          </a:xfrm>
          <a:prstGeom prst="straightConnector1">
            <a:avLst/>
          </a:prstGeom>
          <a:ln w="28575">
            <a:solidFill>
              <a:srgbClr val="F2A63C"/>
            </a:solidFill>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userDrawn="1"/>
        </p:nvCxnSpPr>
        <p:spPr>
          <a:xfrm flipV="1">
            <a:off x="2091339" y="2932650"/>
            <a:ext cx="882868" cy="5254"/>
          </a:xfrm>
          <a:prstGeom prst="straightConnector1">
            <a:avLst/>
          </a:prstGeom>
          <a:ln w="6350">
            <a:solidFill>
              <a:srgbClr val="F2A63C"/>
            </a:solidFill>
          </a:ln>
        </p:spPr>
        <p:style>
          <a:lnRef idx="1">
            <a:schemeClr val="accent1"/>
          </a:lnRef>
          <a:fillRef idx="0">
            <a:schemeClr val="accent1"/>
          </a:fillRef>
          <a:effectRef idx="0">
            <a:schemeClr val="accent1"/>
          </a:effectRef>
          <a:fontRef idx="minor">
            <a:schemeClr val="tx1"/>
          </a:fontRef>
        </p:style>
      </p:cxnSp>
      <p:sp>
        <p:nvSpPr>
          <p:cNvPr id="10" name="Text Placeholder 9"/>
          <p:cNvSpPr>
            <a:spLocks noGrp="1"/>
          </p:cNvSpPr>
          <p:nvPr>
            <p:ph type="body" sz="quarter" idx="13"/>
          </p:nvPr>
        </p:nvSpPr>
        <p:spPr>
          <a:xfrm>
            <a:off x="1560513" y="1308100"/>
            <a:ext cx="2020887" cy="571546"/>
          </a:xfrm>
        </p:spPr>
        <p:txBody>
          <a:bodyPr>
            <a:normAutofit/>
          </a:bodyPr>
          <a:lstStyle>
            <a:lvl1pPr marL="0" indent="0">
              <a:buNone/>
              <a:defRPr sz="2800">
                <a:latin typeface="Libre Baskerville" panose="02000000000000000000" pitchFamily="2" charset="0"/>
                <a:ea typeface="Lato" panose="020F0502020204030203" pitchFamily="34" charset="0"/>
                <a:cs typeface="Lato" panose="020F0502020204030203" pitchFamily="34" charset="0"/>
              </a:defRPr>
            </a:lvl1pPr>
          </a:lstStyle>
          <a:p>
            <a:pPr lvl="0"/>
            <a:endParaRPr lang="en-US" dirty="0"/>
          </a:p>
        </p:txBody>
      </p:sp>
      <p:sp>
        <p:nvSpPr>
          <p:cNvPr id="13" name="Picture Placeholder 12"/>
          <p:cNvSpPr>
            <a:spLocks noGrp="1"/>
          </p:cNvSpPr>
          <p:nvPr>
            <p:ph type="pic" sz="quarter" idx="15"/>
          </p:nvPr>
        </p:nvSpPr>
        <p:spPr>
          <a:xfrm>
            <a:off x="4805329" y="0"/>
            <a:ext cx="7386671" cy="6858000"/>
          </a:xfrm>
        </p:spPr>
        <p:txBody>
          <a:bodyPr/>
          <a:lstStyle/>
          <a:p>
            <a:endParaRPr lang="en-US"/>
          </a:p>
        </p:txBody>
      </p:sp>
      <p:sp>
        <p:nvSpPr>
          <p:cNvPr id="15" name="Text Placeholder 9"/>
          <p:cNvSpPr>
            <a:spLocks noGrp="1"/>
          </p:cNvSpPr>
          <p:nvPr>
            <p:ph type="body" sz="quarter" idx="16"/>
          </p:nvPr>
        </p:nvSpPr>
        <p:spPr>
          <a:xfrm>
            <a:off x="1560513" y="2093618"/>
            <a:ext cx="2020887" cy="571546"/>
          </a:xfrm>
        </p:spPr>
        <p:txBody>
          <a:bodyPr>
            <a:normAutofit/>
          </a:bodyPr>
          <a:lstStyle>
            <a:lvl1pPr marL="0" indent="0">
              <a:buNone/>
              <a:defRPr sz="2400">
                <a:latin typeface="Lato" panose="020F0502020204030203" pitchFamily="34" charset="0"/>
                <a:ea typeface="Lato" panose="020F0502020204030203" pitchFamily="34" charset="0"/>
                <a:cs typeface="Lato" panose="020F0502020204030203" pitchFamily="34" charset="0"/>
              </a:defRPr>
            </a:lvl1pPr>
          </a:lstStyle>
          <a:p>
            <a:pPr lvl="0"/>
            <a:endParaRPr lang="en-US" dirty="0"/>
          </a:p>
        </p:txBody>
      </p:sp>
      <p:sp>
        <p:nvSpPr>
          <p:cNvPr id="16" name="Text Placeholder 9"/>
          <p:cNvSpPr>
            <a:spLocks noGrp="1"/>
          </p:cNvSpPr>
          <p:nvPr>
            <p:ph type="body" sz="quarter" idx="17"/>
          </p:nvPr>
        </p:nvSpPr>
        <p:spPr>
          <a:xfrm>
            <a:off x="1560513" y="3308350"/>
            <a:ext cx="2020887" cy="571546"/>
          </a:xfrm>
        </p:spPr>
        <p:txBody>
          <a:bodyPr>
            <a:normAutofit/>
          </a:bodyPr>
          <a:lstStyle>
            <a:lvl1pPr marL="0" indent="0">
              <a:buNone/>
              <a:defRPr sz="2800">
                <a:latin typeface="Libre Baskerville" panose="02000000000000000000" pitchFamily="2" charset="0"/>
                <a:ea typeface="Lato" panose="020F0502020204030203" pitchFamily="34" charset="0"/>
                <a:cs typeface="Lato" panose="020F0502020204030203" pitchFamily="34" charset="0"/>
              </a:defRPr>
            </a:lvl1pPr>
          </a:lstStyle>
          <a:p>
            <a:pPr lvl="0"/>
            <a:endParaRPr lang="en-US" dirty="0"/>
          </a:p>
        </p:txBody>
      </p:sp>
      <p:sp>
        <p:nvSpPr>
          <p:cNvPr id="17" name="Text Placeholder 9"/>
          <p:cNvSpPr>
            <a:spLocks noGrp="1"/>
          </p:cNvSpPr>
          <p:nvPr>
            <p:ph type="body" sz="quarter" idx="18"/>
          </p:nvPr>
        </p:nvSpPr>
        <p:spPr>
          <a:xfrm>
            <a:off x="1560513" y="4093868"/>
            <a:ext cx="2020887" cy="571546"/>
          </a:xfrm>
        </p:spPr>
        <p:txBody>
          <a:bodyPr>
            <a:normAutofit/>
          </a:bodyPr>
          <a:lstStyle>
            <a:lvl1pPr marL="0" indent="0">
              <a:buNone/>
              <a:defRPr sz="2400">
                <a:latin typeface="Lato" panose="020F0502020204030203" pitchFamily="34" charset="0"/>
                <a:ea typeface="Lato" panose="020F0502020204030203" pitchFamily="34" charset="0"/>
                <a:cs typeface="Lato" panose="020F0502020204030203" pitchFamily="34" charset="0"/>
              </a:defRPr>
            </a:lvl1pPr>
          </a:lstStyle>
          <a:p>
            <a:pPr lvl="0"/>
            <a:endParaRPr lang="en-US" dirty="0"/>
          </a:p>
        </p:txBody>
      </p:sp>
    </p:spTree>
    <p:extLst>
      <p:ext uri="{BB962C8B-B14F-4D97-AF65-F5344CB8AC3E}">
        <p14:creationId xmlns:p14="http://schemas.microsoft.com/office/powerpoint/2010/main" val="29845799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text and photo vertical">
    <p:spTree>
      <p:nvGrpSpPr>
        <p:cNvPr id="1" name=""/>
        <p:cNvGrpSpPr/>
        <p:nvPr/>
      </p:nvGrpSpPr>
      <p:grpSpPr>
        <a:xfrm>
          <a:off x="0" y="0"/>
          <a:ext cx="0" cy="0"/>
          <a:chOff x="0" y="0"/>
          <a:chExt cx="0" cy="0"/>
        </a:xfrm>
      </p:grpSpPr>
      <p:sp>
        <p:nvSpPr>
          <p:cNvPr id="9" name="Rectangle 8"/>
          <p:cNvSpPr/>
          <p:nvPr userDrawn="1"/>
        </p:nvSpPr>
        <p:spPr>
          <a:xfrm>
            <a:off x="-5644" y="6775961"/>
            <a:ext cx="12197255" cy="80970"/>
          </a:xfrm>
          <a:prstGeom prst="rect">
            <a:avLst/>
          </a:prstGeom>
          <a:solidFill>
            <a:srgbClr val="F2A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5644" y="2628"/>
            <a:ext cx="12197255" cy="80970"/>
          </a:xfrm>
          <a:prstGeom prst="rect">
            <a:avLst/>
          </a:prstGeom>
          <a:solidFill>
            <a:schemeClr val="bg2"/>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1"/>
          <p:cNvSpPr>
            <a:spLocks noGrp="1"/>
          </p:cNvSpPr>
          <p:nvPr>
            <p:ph type="title"/>
          </p:nvPr>
        </p:nvSpPr>
        <p:spPr>
          <a:xfrm>
            <a:off x="838200" y="524351"/>
            <a:ext cx="10515600" cy="591270"/>
          </a:xfrm>
        </p:spPr>
        <p:txBody>
          <a:bodyPr>
            <a:normAutofit/>
          </a:bodyPr>
          <a:lstStyle>
            <a:lvl1pPr algn="ctr">
              <a:defRPr sz="3000" b="1">
                <a:latin typeface="Libre Baskerville" panose="02000000000000000000" pitchFamily="2" charset="0"/>
              </a:defRPr>
            </a:lvl1pPr>
          </a:lstStyle>
          <a:p>
            <a:r>
              <a:rPr lang="en-US" dirty="0"/>
              <a:t>Click to edit Master title style</a:t>
            </a:r>
          </a:p>
        </p:txBody>
      </p:sp>
      <p:sp>
        <p:nvSpPr>
          <p:cNvPr id="14" name="Text Placeholder 13"/>
          <p:cNvSpPr>
            <a:spLocks noGrp="1"/>
          </p:cNvSpPr>
          <p:nvPr>
            <p:ph type="body" sz="quarter" idx="10"/>
          </p:nvPr>
        </p:nvSpPr>
        <p:spPr>
          <a:xfrm>
            <a:off x="2982277" y="1423833"/>
            <a:ext cx="6221412" cy="1003300"/>
          </a:xfrm>
        </p:spPr>
        <p:txBody>
          <a:bodyPr>
            <a:normAutofit/>
          </a:bodyPr>
          <a:lstStyle>
            <a:lvl1pPr marL="0" indent="0" algn="ctr">
              <a:buNone/>
              <a:defRPr sz="2400">
                <a:latin typeface="Lato" panose="020F0502020204030203" pitchFamily="34" charset="0"/>
                <a:ea typeface="Lato" panose="020F0502020204030203" pitchFamily="34" charset="0"/>
                <a:cs typeface="Lato" panose="020F0502020204030203" pitchFamily="34" charset="0"/>
              </a:defRPr>
            </a:lvl1pPr>
          </a:lstStyle>
          <a:p>
            <a:pPr lvl="0"/>
            <a:r>
              <a:rPr lang="en-US" dirty="0"/>
              <a:t>Click to edit Master text styles</a:t>
            </a:r>
          </a:p>
        </p:txBody>
      </p:sp>
      <p:sp>
        <p:nvSpPr>
          <p:cNvPr id="16" name="Picture Placeholder 15"/>
          <p:cNvSpPr>
            <a:spLocks noGrp="1"/>
          </p:cNvSpPr>
          <p:nvPr>
            <p:ph type="pic" sz="quarter" idx="11"/>
          </p:nvPr>
        </p:nvSpPr>
        <p:spPr>
          <a:xfrm>
            <a:off x="3577058" y="2735345"/>
            <a:ext cx="5037884" cy="3656947"/>
          </a:xfrm>
        </p:spPr>
        <p:txBody>
          <a:bodyPr/>
          <a:lstStyle/>
          <a:p>
            <a:endParaRPr lang="en-US"/>
          </a:p>
        </p:txBody>
      </p:sp>
    </p:spTree>
    <p:extLst>
      <p:ext uri="{BB962C8B-B14F-4D97-AF65-F5344CB8AC3E}">
        <p14:creationId xmlns:p14="http://schemas.microsoft.com/office/powerpoint/2010/main" val="26821865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three blocks">
    <p:spTree>
      <p:nvGrpSpPr>
        <p:cNvPr id="1" name=""/>
        <p:cNvGrpSpPr/>
        <p:nvPr/>
      </p:nvGrpSpPr>
      <p:grpSpPr>
        <a:xfrm>
          <a:off x="0" y="0"/>
          <a:ext cx="0" cy="0"/>
          <a:chOff x="0" y="0"/>
          <a:chExt cx="0" cy="0"/>
        </a:xfrm>
      </p:grpSpPr>
      <p:sp>
        <p:nvSpPr>
          <p:cNvPr id="8" name="Rectangle 7"/>
          <p:cNvSpPr/>
          <p:nvPr userDrawn="1"/>
        </p:nvSpPr>
        <p:spPr>
          <a:xfrm>
            <a:off x="4385733" y="1987973"/>
            <a:ext cx="3222978" cy="581378"/>
          </a:xfrm>
          <a:prstGeom prst="rect">
            <a:avLst/>
          </a:prstGeom>
          <a:solidFill>
            <a:srgbClr val="F5F5F5"/>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8142318" y="1987550"/>
            <a:ext cx="3222978" cy="581378"/>
          </a:xfrm>
          <a:prstGeom prst="rect">
            <a:avLst/>
          </a:prstGeom>
          <a:solidFill>
            <a:srgbClr val="F5F5F5"/>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626533" y="1987973"/>
            <a:ext cx="3222978" cy="581378"/>
          </a:xfrm>
          <a:prstGeom prst="rect">
            <a:avLst/>
          </a:prstGeom>
          <a:solidFill>
            <a:srgbClr val="F5F5F5"/>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cap="none" spc="0">
              <a:ln w="0"/>
              <a:solidFill>
                <a:schemeClr val="tx1"/>
              </a:solidFill>
              <a:effectLst>
                <a:outerShdw blurRad="38100" dist="19050" dir="2700000" algn="tl" rotWithShape="0">
                  <a:schemeClr val="dk1">
                    <a:alpha val="40000"/>
                  </a:schemeClr>
                </a:outerShdw>
              </a:effectLst>
            </a:endParaRPr>
          </a:p>
        </p:txBody>
      </p:sp>
      <p:cxnSp>
        <p:nvCxnSpPr>
          <p:cNvPr id="14" name="Straight Arrow Connector 13"/>
          <p:cNvCxnSpPr/>
          <p:nvPr userDrawn="1"/>
        </p:nvCxnSpPr>
        <p:spPr>
          <a:xfrm>
            <a:off x="627743" y="6143766"/>
            <a:ext cx="3225023" cy="10698"/>
          </a:xfrm>
          <a:prstGeom prst="straightConnector1">
            <a:avLst/>
          </a:prstGeom>
          <a:ln w="57150">
            <a:solidFill>
              <a:srgbClr val="F2A63C"/>
            </a:solidFill>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userDrawn="1"/>
        </p:nvCxnSpPr>
        <p:spPr>
          <a:xfrm>
            <a:off x="4381298" y="6126833"/>
            <a:ext cx="3225023" cy="10698"/>
          </a:xfrm>
          <a:prstGeom prst="straightConnector1">
            <a:avLst/>
          </a:prstGeom>
          <a:ln w="57150">
            <a:solidFill>
              <a:srgbClr val="F2A63C"/>
            </a:solidFill>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userDrawn="1"/>
        </p:nvCxnSpPr>
        <p:spPr>
          <a:xfrm>
            <a:off x="8146143" y="6126832"/>
            <a:ext cx="3225023" cy="10698"/>
          </a:xfrm>
          <a:prstGeom prst="straightConnector1">
            <a:avLst/>
          </a:prstGeom>
          <a:ln w="57150">
            <a:solidFill>
              <a:srgbClr val="F2A63C"/>
            </a:solidFill>
          </a:ln>
        </p:spPr>
        <p:style>
          <a:lnRef idx="1">
            <a:schemeClr val="accent1"/>
          </a:lnRef>
          <a:fillRef idx="0">
            <a:schemeClr val="accent1"/>
          </a:fillRef>
          <a:effectRef idx="0">
            <a:schemeClr val="accent1"/>
          </a:effectRef>
          <a:fontRef idx="minor">
            <a:schemeClr val="tx1"/>
          </a:fontRef>
        </p:style>
      </p:cxnSp>
      <p:pic>
        <p:nvPicPr>
          <p:cNvPr id="21" name="Picture 6" descr="RespectAbility logo"/>
          <p:cNvPicPr>
            <a:picLocks noChangeAspect="1"/>
          </p:cNvPicPr>
          <p:nvPr userDrawn="1"/>
        </p:nvPicPr>
        <p:blipFill>
          <a:blip r:embed="rId2" cstate="print"/>
          <a:stretch>
            <a:fillRect/>
          </a:stretch>
        </p:blipFill>
        <p:spPr>
          <a:xfrm>
            <a:off x="11247268" y="306686"/>
            <a:ext cx="662152" cy="291440"/>
          </a:xfrm>
          <a:prstGeom prst="rect">
            <a:avLst/>
          </a:prstGeom>
        </p:spPr>
      </p:pic>
      <p:cxnSp>
        <p:nvCxnSpPr>
          <p:cNvPr id="22" name="Straight Arrow Connector 21"/>
          <p:cNvCxnSpPr/>
          <p:nvPr userDrawn="1"/>
        </p:nvCxnSpPr>
        <p:spPr>
          <a:xfrm>
            <a:off x="-2384" y="758346"/>
            <a:ext cx="3202784" cy="14798"/>
          </a:xfrm>
          <a:prstGeom prst="straightConnector1">
            <a:avLst/>
          </a:prstGeom>
          <a:ln w="28575">
            <a:solidFill>
              <a:srgbClr val="F2A63C"/>
            </a:solidFill>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userDrawn="1"/>
        </p:nvCxnSpPr>
        <p:spPr>
          <a:xfrm>
            <a:off x="8991602" y="773144"/>
            <a:ext cx="3198514" cy="0"/>
          </a:xfrm>
          <a:prstGeom prst="straightConnector1">
            <a:avLst/>
          </a:prstGeom>
          <a:ln w="28575">
            <a:solidFill>
              <a:srgbClr val="F2A63C"/>
            </a:solidFill>
          </a:ln>
        </p:spPr>
        <p:style>
          <a:lnRef idx="1">
            <a:schemeClr val="accent1"/>
          </a:lnRef>
          <a:fillRef idx="0">
            <a:schemeClr val="accent1"/>
          </a:fillRef>
          <a:effectRef idx="0">
            <a:schemeClr val="accent1"/>
          </a:effectRef>
          <a:fontRef idx="minor">
            <a:schemeClr val="tx1"/>
          </a:fontRef>
        </p:style>
      </p:cxnSp>
      <p:sp>
        <p:nvSpPr>
          <p:cNvPr id="24" name="Title 7"/>
          <p:cNvSpPr>
            <a:spLocks noGrp="1"/>
          </p:cNvSpPr>
          <p:nvPr>
            <p:ph type="title"/>
          </p:nvPr>
        </p:nvSpPr>
        <p:spPr>
          <a:xfrm>
            <a:off x="3200399" y="141432"/>
            <a:ext cx="5791204" cy="1325563"/>
          </a:xfrm>
          <a:solidFill>
            <a:schemeClr val="bg1"/>
          </a:solidFill>
        </p:spPr>
        <p:txBody>
          <a:bodyPr>
            <a:normAutofit/>
          </a:bodyPr>
          <a:lstStyle>
            <a:lvl1pPr algn="ctr">
              <a:defRPr sz="3000" b="1">
                <a:latin typeface="Libre Baskerville" panose="02000000000000000000" pitchFamily="2" charset="0"/>
                <a:ea typeface="Lato" panose="020F0502020204030203" pitchFamily="34" charset="0"/>
                <a:cs typeface="Lato" panose="020F0502020204030203" pitchFamily="34" charset="0"/>
              </a:defRPr>
            </a:lvl1pPr>
          </a:lstStyle>
          <a:p>
            <a:r>
              <a:rPr lang="en-US" dirty="0"/>
              <a:t>Click to edit Master title style</a:t>
            </a:r>
          </a:p>
        </p:txBody>
      </p:sp>
      <p:sp>
        <p:nvSpPr>
          <p:cNvPr id="26" name="Picture Placeholder 25"/>
          <p:cNvSpPr>
            <a:spLocks noGrp="1"/>
          </p:cNvSpPr>
          <p:nvPr>
            <p:ph type="pic" sz="quarter" idx="10"/>
          </p:nvPr>
        </p:nvSpPr>
        <p:spPr>
          <a:xfrm>
            <a:off x="624665" y="2568575"/>
            <a:ext cx="3225023" cy="3530600"/>
          </a:xfrm>
        </p:spPr>
        <p:txBody>
          <a:bodyPr/>
          <a:lstStyle/>
          <a:p>
            <a:endParaRPr lang="en-US"/>
          </a:p>
        </p:txBody>
      </p:sp>
      <p:sp>
        <p:nvSpPr>
          <p:cNvPr id="27" name="Picture Placeholder 25"/>
          <p:cNvSpPr>
            <a:spLocks noGrp="1"/>
          </p:cNvSpPr>
          <p:nvPr>
            <p:ph type="pic" sz="quarter" idx="11"/>
          </p:nvPr>
        </p:nvSpPr>
        <p:spPr>
          <a:xfrm>
            <a:off x="4383082" y="2582792"/>
            <a:ext cx="3225023" cy="3530600"/>
          </a:xfrm>
        </p:spPr>
        <p:txBody>
          <a:bodyPr/>
          <a:lstStyle/>
          <a:p>
            <a:endParaRPr lang="en-US"/>
          </a:p>
        </p:txBody>
      </p:sp>
      <p:sp>
        <p:nvSpPr>
          <p:cNvPr id="28" name="Picture Placeholder 25"/>
          <p:cNvSpPr>
            <a:spLocks noGrp="1"/>
          </p:cNvSpPr>
          <p:nvPr>
            <p:ph type="pic" sz="quarter" idx="12"/>
          </p:nvPr>
        </p:nvSpPr>
        <p:spPr>
          <a:xfrm>
            <a:off x="8140273" y="2578937"/>
            <a:ext cx="3225023" cy="3530600"/>
          </a:xfrm>
        </p:spPr>
        <p:txBody>
          <a:bodyPr/>
          <a:lstStyle/>
          <a:p>
            <a:endParaRPr lang="en-US"/>
          </a:p>
        </p:txBody>
      </p:sp>
      <p:sp>
        <p:nvSpPr>
          <p:cNvPr id="30" name="Text Placeholder 29"/>
          <p:cNvSpPr>
            <a:spLocks noGrp="1"/>
          </p:cNvSpPr>
          <p:nvPr>
            <p:ph type="body" sz="quarter" idx="13" hasCustomPrompt="1"/>
          </p:nvPr>
        </p:nvSpPr>
        <p:spPr>
          <a:xfrm>
            <a:off x="623888" y="1987550"/>
            <a:ext cx="3225800" cy="581025"/>
          </a:xfrm>
        </p:spPr>
        <p:txBody>
          <a:bodyPr>
            <a:noAutofit/>
          </a:bodyPr>
          <a:lstStyle>
            <a:lvl1pPr marL="0" indent="0" algn="ctr">
              <a:buNone/>
              <a:defRPr sz="2000">
                <a:latin typeface="Lato" panose="020F0502020204030203" pitchFamily="34" charset="0"/>
                <a:ea typeface="Lato" panose="020F0502020204030203" pitchFamily="34" charset="0"/>
                <a:cs typeface="Lato" panose="020F0502020204030203" pitchFamily="34" charset="0"/>
              </a:defRPr>
            </a:lvl1pPr>
          </a:lstStyle>
          <a:p>
            <a:pPr lvl="0"/>
            <a:r>
              <a:rPr lang="en-US" dirty="0"/>
              <a:t>Click to edit Master text</a:t>
            </a:r>
          </a:p>
        </p:txBody>
      </p:sp>
      <p:sp>
        <p:nvSpPr>
          <p:cNvPr id="31" name="Text Placeholder 29"/>
          <p:cNvSpPr>
            <a:spLocks noGrp="1"/>
          </p:cNvSpPr>
          <p:nvPr>
            <p:ph type="body" sz="quarter" idx="14" hasCustomPrompt="1"/>
          </p:nvPr>
        </p:nvSpPr>
        <p:spPr>
          <a:xfrm>
            <a:off x="4380521" y="2001699"/>
            <a:ext cx="3225800" cy="581025"/>
          </a:xfrm>
        </p:spPr>
        <p:txBody>
          <a:bodyPr>
            <a:noAutofit/>
          </a:bodyPr>
          <a:lstStyle>
            <a:lvl1pPr marL="0" indent="0" algn="ctr">
              <a:buNone/>
              <a:defRPr sz="2000">
                <a:latin typeface="Lato" panose="020F0502020204030203" pitchFamily="34" charset="0"/>
                <a:ea typeface="Lato" panose="020F0502020204030203" pitchFamily="34" charset="0"/>
                <a:cs typeface="Lato" panose="020F0502020204030203" pitchFamily="34" charset="0"/>
              </a:defRPr>
            </a:lvl1pPr>
          </a:lstStyle>
          <a:p>
            <a:pPr lvl="0"/>
            <a:r>
              <a:rPr lang="en-US" dirty="0"/>
              <a:t>Click to edit Master text</a:t>
            </a:r>
          </a:p>
        </p:txBody>
      </p:sp>
      <p:sp>
        <p:nvSpPr>
          <p:cNvPr id="32" name="Text Placeholder 29"/>
          <p:cNvSpPr>
            <a:spLocks noGrp="1"/>
          </p:cNvSpPr>
          <p:nvPr>
            <p:ph type="body" sz="quarter" idx="15" hasCustomPrompt="1"/>
          </p:nvPr>
        </p:nvSpPr>
        <p:spPr>
          <a:xfrm>
            <a:off x="8131731" y="2005621"/>
            <a:ext cx="3225800" cy="581025"/>
          </a:xfrm>
        </p:spPr>
        <p:txBody>
          <a:bodyPr>
            <a:noAutofit/>
          </a:bodyPr>
          <a:lstStyle>
            <a:lvl1pPr marL="0" indent="0" algn="ctr">
              <a:buNone/>
              <a:defRPr sz="2000">
                <a:latin typeface="Lato" panose="020F0502020204030203" pitchFamily="34" charset="0"/>
                <a:ea typeface="Lato" panose="020F0502020204030203" pitchFamily="34" charset="0"/>
                <a:cs typeface="Lato" panose="020F0502020204030203" pitchFamily="34" charset="0"/>
              </a:defRPr>
            </a:lvl1pPr>
          </a:lstStyle>
          <a:p>
            <a:pPr lvl="0"/>
            <a:r>
              <a:rPr lang="en-US" dirty="0"/>
              <a:t>Click to edit Master text</a:t>
            </a:r>
          </a:p>
        </p:txBody>
      </p:sp>
    </p:spTree>
    <p:extLst>
      <p:ext uri="{BB962C8B-B14F-4D97-AF65-F5344CB8AC3E}">
        <p14:creationId xmlns:p14="http://schemas.microsoft.com/office/powerpoint/2010/main" val="23720823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9F196160-E13D-46EF-ABB9-2EC5347F161F}" type="datetimeFigureOut">
              <a:rPr lang="en-US" smtClean="0"/>
              <a:t>3/3/23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158A5C0-C843-4798-A68E-D1A36425029C}" type="slidenum">
              <a:rPr lang="en-US" smtClean="0"/>
              <a:t>‹#›</a:t>
            </a:fld>
            <a:endParaRPr lang="en-US"/>
          </a:p>
        </p:txBody>
      </p:sp>
    </p:spTree>
    <p:extLst>
      <p:ext uri="{BB962C8B-B14F-4D97-AF65-F5344CB8AC3E}">
        <p14:creationId xmlns:p14="http://schemas.microsoft.com/office/powerpoint/2010/main" val="14834957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9F196160-E13D-46EF-ABB9-2EC5347F161F}" type="datetimeFigureOut">
              <a:rPr lang="en-US" smtClean="0"/>
              <a:t>3/3/23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158A5C0-C843-4798-A68E-D1A36425029C}" type="slidenum">
              <a:rPr lang="en-US" smtClean="0"/>
              <a:t>‹#›</a:t>
            </a:fld>
            <a:endParaRPr lang="en-US"/>
          </a:p>
        </p:txBody>
      </p:sp>
    </p:spTree>
    <p:extLst>
      <p:ext uri="{BB962C8B-B14F-4D97-AF65-F5344CB8AC3E}">
        <p14:creationId xmlns:p14="http://schemas.microsoft.com/office/powerpoint/2010/main" val="30121779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General Text slide">
    <p:spTree>
      <p:nvGrpSpPr>
        <p:cNvPr id="1" name=""/>
        <p:cNvGrpSpPr/>
        <p:nvPr/>
      </p:nvGrpSpPr>
      <p:grpSpPr>
        <a:xfrm>
          <a:off x="0" y="0"/>
          <a:ext cx="0" cy="0"/>
          <a:chOff x="0" y="0"/>
          <a:chExt cx="0" cy="0"/>
        </a:xfrm>
      </p:grpSpPr>
      <p:pic>
        <p:nvPicPr>
          <p:cNvPr id="5" name="Picture 6" descr="RespectAbility logo"/>
          <p:cNvPicPr>
            <a:picLocks noChangeAspect="1"/>
          </p:cNvPicPr>
          <p:nvPr userDrawn="1"/>
        </p:nvPicPr>
        <p:blipFill>
          <a:blip r:embed="rId2" cstate="print"/>
          <a:stretch>
            <a:fillRect/>
          </a:stretch>
        </p:blipFill>
        <p:spPr>
          <a:xfrm>
            <a:off x="11247268" y="306686"/>
            <a:ext cx="662152" cy="291440"/>
          </a:xfrm>
          <a:prstGeom prst="rect">
            <a:avLst/>
          </a:prstGeom>
        </p:spPr>
      </p:pic>
      <p:cxnSp>
        <p:nvCxnSpPr>
          <p:cNvPr id="6" name="Straight Arrow Connector 5"/>
          <p:cNvCxnSpPr/>
          <p:nvPr userDrawn="1"/>
        </p:nvCxnSpPr>
        <p:spPr>
          <a:xfrm>
            <a:off x="-2384" y="758346"/>
            <a:ext cx="3202784" cy="14798"/>
          </a:xfrm>
          <a:prstGeom prst="straightConnector1">
            <a:avLst/>
          </a:prstGeom>
          <a:ln w="28575">
            <a:solidFill>
              <a:srgbClr val="F2A63C"/>
            </a:solidFill>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userDrawn="1"/>
        </p:nvCxnSpPr>
        <p:spPr>
          <a:xfrm>
            <a:off x="8991602" y="773144"/>
            <a:ext cx="3198514" cy="0"/>
          </a:xfrm>
          <a:prstGeom prst="straightConnector1">
            <a:avLst/>
          </a:prstGeom>
          <a:ln w="28575">
            <a:solidFill>
              <a:srgbClr val="F2A63C"/>
            </a:solidFill>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3200399" y="141432"/>
            <a:ext cx="5791204" cy="1325563"/>
          </a:xfrm>
        </p:spPr>
        <p:txBody>
          <a:bodyPr>
            <a:normAutofit/>
          </a:bodyPr>
          <a:lstStyle>
            <a:lvl1pPr algn="ctr">
              <a:defRPr sz="3000" b="1">
                <a:latin typeface="Libre Baskerville" panose="02000000000000000000" pitchFamily="2" charset="0"/>
                <a:ea typeface="Lato" panose="020F0502020204030203" pitchFamily="34" charset="0"/>
                <a:cs typeface="Lato" panose="020F0502020204030203" pitchFamily="34" charset="0"/>
              </a:defRPr>
            </a:lvl1pPr>
          </a:lstStyle>
          <a:p>
            <a:r>
              <a:rPr lang="en-US" dirty="0"/>
              <a:t>Click to edit Master title style</a:t>
            </a:r>
          </a:p>
        </p:txBody>
      </p:sp>
      <p:sp>
        <p:nvSpPr>
          <p:cNvPr id="13" name="Text Placeholder 12"/>
          <p:cNvSpPr>
            <a:spLocks noGrp="1"/>
          </p:cNvSpPr>
          <p:nvPr>
            <p:ph type="body" sz="quarter" idx="13"/>
          </p:nvPr>
        </p:nvSpPr>
        <p:spPr>
          <a:xfrm>
            <a:off x="1018381" y="1742359"/>
            <a:ext cx="10155237" cy="4229100"/>
          </a:xfrm>
        </p:spPr>
        <p:txBody>
          <a:bodyPr/>
          <a:lstStyle>
            <a:lvl1pPr>
              <a:defRPr>
                <a:latin typeface="Lato" panose="020F0502020204030203" pitchFamily="34" charset="0"/>
                <a:ea typeface="Lato" panose="020F0502020204030203" pitchFamily="34" charset="0"/>
                <a:cs typeface="Lato" panose="020F0502020204030203" pitchFamily="34" charset="0"/>
              </a:defRPr>
            </a:lvl1pPr>
            <a:lvl2pPr>
              <a:defRPr>
                <a:latin typeface="Lato" panose="020F0502020204030203" pitchFamily="34" charset="0"/>
                <a:ea typeface="Lato" panose="020F0502020204030203" pitchFamily="34" charset="0"/>
                <a:cs typeface="Lato" panose="020F0502020204030203" pitchFamily="34" charset="0"/>
              </a:defRPr>
            </a:lvl2pPr>
            <a:lvl3pPr>
              <a:defRPr>
                <a:latin typeface="Lato" panose="020F0502020204030203" pitchFamily="34" charset="0"/>
                <a:ea typeface="Lato" panose="020F0502020204030203" pitchFamily="34" charset="0"/>
                <a:cs typeface="Lato" panose="020F0502020204030203" pitchFamily="34" charset="0"/>
              </a:defRPr>
            </a:lvl3pPr>
            <a:lvl4pPr>
              <a:defRPr>
                <a:latin typeface="Lato" panose="020F0502020204030203" pitchFamily="34" charset="0"/>
                <a:ea typeface="Lato" panose="020F0502020204030203" pitchFamily="34" charset="0"/>
                <a:cs typeface="Lato" panose="020F0502020204030203" pitchFamily="34" charset="0"/>
              </a:defRPr>
            </a:lvl4pPr>
            <a:lvl5pPr>
              <a:defRPr>
                <a:latin typeface="Lato" panose="020F0502020204030203" pitchFamily="34" charset="0"/>
                <a:ea typeface="Lato" panose="020F0502020204030203" pitchFamily="34" charset="0"/>
                <a:cs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7834450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DF1174-A672-4C28-A8B8-FAECF1F68AC6}"/>
              </a:ext>
            </a:extLst>
          </p:cNvPr>
          <p:cNvSpPr>
            <a:spLocks noGrp="1"/>
          </p:cNvSpPr>
          <p:nvPr>
            <p:ph idx="1"/>
          </p:nvPr>
        </p:nvSpPr>
        <p:spPr>
          <a:xfrm>
            <a:off x="523240" y="1825625"/>
            <a:ext cx="1083055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ADAE6E3-86AC-411D-9777-3835BE301D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9D7D15-7F1F-47EB-B87C-2349CCB06EA9}"/>
              </a:ext>
            </a:extLst>
          </p:cNvPr>
          <p:cNvSpPr>
            <a:spLocks noGrp="1"/>
          </p:cNvSpPr>
          <p:nvPr>
            <p:ph type="sldNum" sz="quarter" idx="12"/>
          </p:nvPr>
        </p:nvSpPr>
        <p:spPr/>
        <p:txBody>
          <a:bodyPr/>
          <a:lstStyle/>
          <a:p>
            <a:fld id="{8158A5C0-C843-4798-A68E-D1A36425029C}" type="slidenum">
              <a:rPr lang="en-US" smtClean="0"/>
              <a:pPr/>
              <a:t>‹#›</a:t>
            </a:fld>
            <a:endParaRPr lang="en-US"/>
          </a:p>
        </p:txBody>
      </p:sp>
      <p:sp>
        <p:nvSpPr>
          <p:cNvPr id="7" name="Rectangle 6">
            <a:extLst>
              <a:ext uri="{FF2B5EF4-FFF2-40B4-BE49-F238E27FC236}">
                <a16:creationId xmlns:a16="http://schemas.microsoft.com/office/drawing/2014/main" id="{E7AAD75D-9EA7-4CF2-9079-0544D2FCAF0D}"/>
              </a:ext>
            </a:extLst>
          </p:cNvPr>
          <p:cNvSpPr/>
          <p:nvPr userDrawn="1"/>
        </p:nvSpPr>
        <p:spPr>
          <a:xfrm>
            <a:off x="345440" y="365125"/>
            <a:ext cx="11544598" cy="1139825"/>
          </a:xfrm>
          <a:prstGeom prst="rect">
            <a:avLst/>
          </a:prstGeom>
          <a:solidFill>
            <a:srgbClr val="EFA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 name="Title 1">
            <a:extLst>
              <a:ext uri="{FF2B5EF4-FFF2-40B4-BE49-F238E27FC236}">
                <a16:creationId xmlns:a16="http://schemas.microsoft.com/office/drawing/2014/main" id="{72119C24-0346-4E92-ADBA-AC30952B7387}"/>
              </a:ext>
            </a:extLst>
          </p:cNvPr>
          <p:cNvSpPr>
            <a:spLocks noGrp="1"/>
          </p:cNvSpPr>
          <p:nvPr>
            <p:ph type="title"/>
          </p:nvPr>
        </p:nvSpPr>
        <p:spPr>
          <a:xfrm>
            <a:off x="523240" y="365126"/>
            <a:ext cx="10515600" cy="1139824"/>
          </a:xfrm>
        </p:spPr>
        <p:txBody>
          <a:bodyPr/>
          <a:lstStyle>
            <a:lvl1pPr>
              <a:defRPr>
                <a:solidFill>
                  <a:srgbClr val="000000"/>
                </a:solidFill>
              </a:defRPr>
            </a:lvl1pPr>
          </a:lstStyle>
          <a:p>
            <a:r>
              <a:rPr lang="en-US" dirty="0"/>
              <a:t>Click to edit Master title style</a:t>
            </a:r>
          </a:p>
        </p:txBody>
      </p:sp>
    </p:spTree>
    <p:extLst>
      <p:ext uri="{BB962C8B-B14F-4D97-AF65-F5344CB8AC3E}">
        <p14:creationId xmlns:p14="http://schemas.microsoft.com/office/powerpoint/2010/main" val="37184117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36"/>
        <p:cNvGrpSpPr/>
        <p:nvPr/>
      </p:nvGrpSpPr>
      <p:grpSpPr>
        <a:xfrm>
          <a:off x="0" y="0"/>
          <a:ext cx="0" cy="0"/>
          <a:chOff x="0" y="0"/>
          <a:chExt cx="0" cy="0"/>
        </a:xfrm>
      </p:grpSpPr>
      <p:sp>
        <p:nvSpPr>
          <p:cNvPr id="37" name="Google Shape;37;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8" name="Google Shape;38;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9277350" y="444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40" name="Google Shape;40;p6"/>
          <p:cNvSpPr/>
          <p:nvPr/>
        </p:nvSpPr>
        <p:spPr>
          <a:xfrm>
            <a:off x="-20421" y="0"/>
            <a:ext cx="3363696" cy="6858000"/>
          </a:xfrm>
          <a:prstGeom prst="rect">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1" name="Google Shape;41;p6"/>
          <p:cNvSpPr/>
          <p:nvPr/>
        </p:nvSpPr>
        <p:spPr>
          <a:xfrm>
            <a:off x="1676400" y="2438400"/>
            <a:ext cx="9686023" cy="2124075"/>
          </a:xfrm>
          <a:prstGeom prst="rect">
            <a:avLst/>
          </a:prstGeom>
          <a:solidFill>
            <a:srgbClr val="F5BA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 name="Google Shape;42;p6"/>
          <p:cNvSpPr txBox="1">
            <a:spLocks noGrp="1"/>
          </p:cNvSpPr>
          <p:nvPr>
            <p:ph type="title"/>
          </p:nvPr>
        </p:nvSpPr>
        <p:spPr>
          <a:xfrm>
            <a:off x="1676400" y="2438400"/>
            <a:ext cx="9671050" cy="2124075"/>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dk1"/>
              </a:buClr>
              <a:buSzPts val="6000"/>
              <a:buFont typeface="Times New Roman"/>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9617246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6465E39B-3E0C-4146-A841-D90C73792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48249C-A0B0-41BE-ACCF-9FC3218ACB44}"/>
              </a:ext>
            </a:extLst>
          </p:cNvPr>
          <p:cNvSpPr>
            <a:spLocks noGrp="1"/>
          </p:cNvSpPr>
          <p:nvPr>
            <p:ph type="sldNum" sz="quarter" idx="12"/>
          </p:nvPr>
        </p:nvSpPr>
        <p:spPr/>
        <p:txBody>
          <a:bodyPr/>
          <a:lstStyle/>
          <a:p>
            <a:fld id="{8158A5C0-C843-4798-A68E-D1A36425029C}" type="slidenum">
              <a:rPr lang="en-US" smtClean="0"/>
              <a:pPr/>
              <a:t>‹#›</a:t>
            </a:fld>
            <a:endParaRPr lang="en-US"/>
          </a:p>
        </p:txBody>
      </p:sp>
      <p:sp>
        <p:nvSpPr>
          <p:cNvPr id="8" name="Rectangle 7">
            <a:extLst>
              <a:ext uri="{FF2B5EF4-FFF2-40B4-BE49-F238E27FC236}">
                <a16:creationId xmlns:a16="http://schemas.microsoft.com/office/drawing/2014/main" id="{A419DBFA-6E9C-4135-BECE-7A979A605190}"/>
              </a:ext>
            </a:extLst>
          </p:cNvPr>
          <p:cNvSpPr/>
          <p:nvPr userDrawn="1"/>
        </p:nvSpPr>
        <p:spPr>
          <a:xfrm>
            <a:off x="914401" y="0"/>
            <a:ext cx="6162674" cy="6858000"/>
          </a:xfrm>
          <a:prstGeom prst="rect">
            <a:avLst/>
          </a:prstGeom>
          <a:solidFill>
            <a:srgbClr val="F5BA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ADBD05-11CC-469A-B954-0EA13D385052}"/>
              </a:ext>
            </a:extLst>
          </p:cNvPr>
          <p:cNvSpPr>
            <a:spLocks noGrp="1"/>
          </p:cNvSpPr>
          <p:nvPr>
            <p:ph type="title"/>
          </p:nvPr>
        </p:nvSpPr>
        <p:spPr>
          <a:xfrm>
            <a:off x="1366838" y="2289176"/>
            <a:ext cx="5257800" cy="1139824"/>
          </a:xfrm>
        </p:spPr>
        <p:txBody>
          <a:bodyPr/>
          <a:lstStyle>
            <a:lvl1pPr algn="ctr">
              <a:defRPr/>
            </a:lvl1pPr>
          </a:lstStyle>
          <a:p>
            <a:r>
              <a:rPr lang="en-US" dirty="0"/>
              <a:t>Click to edit Master title style</a:t>
            </a:r>
          </a:p>
        </p:txBody>
      </p:sp>
    </p:spTree>
    <p:extLst>
      <p:ext uri="{BB962C8B-B14F-4D97-AF65-F5344CB8AC3E}">
        <p14:creationId xmlns:p14="http://schemas.microsoft.com/office/powerpoint/2010/main" val="26000050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DF1174-A672-4C28-A8B8-FAECF1F68AC6}"/>
              </a:ext>
            </a:extLst>
          </p:cNvPr>
          <p:cNvSpPr>
            <a:spLocks noGrp="1"/>
          </p:cNvSpPr>
          <p:nvPr>
            <p:ph idx="1"/>
          </p:nvPr>
        </p:nvSpPr>
        <p:spPr>
          <a:xfrm>
            <a:off x="5762625" y="1825625"/>
            <a:ext cx="612741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ADAE6E3-86AC-411D-9777-3835BE301D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9D7D15-7F1F-47EB-B87C-2349CCB06EA9}"/>
              </a:ext>
            </a:extLst>
          </p:cNvPr>
          <p:cNvSpPr>
            <a:spLocks noGrp="1"/>
          </p:cNvSpPr>
          <p:nvPr>
            <p:ph type="sldNum" sz="quarter" idx="12"/>
          </p:nvPr>
        </p:nvSpPr>
        <p:spPr/>
        <p:txBody>
          <a:bodyPr/>
          <a:lstStyle/>
          <a:p>
            <a:fld id="{8158A5C0-C843-4798-A68E-D1A36425029C}" type="slidenum">
              <a:rPr lang="en-US" smtClean="0"/>
              <a:pPr/>
              <a:t>‹#›</a:t>
            </a:fld>
            <a:endParaRPr lang="en-US"/>
          </a:p>
        </p:txBody>
      </p:sp>
      <p:sp>
        <p:nvSpPr>
          <p:cNvPr id="7" name="Rectangle 6">
            <a:extLst>
              <a:ext uri="{FF2B5EF4-FFF2-40B4-BE49-F238E27FC236}">
                <a16:creationId xmlns:a16="http://schemas.microsoft.com/office/drawing/2014/main" id="{E7AAD75D-9EA7-4CF2-9079-0544D2FCAF0D}"/>
              </a:ext>
            </a:extLst>
          </p:cNvPr>
          <p:cNvSpPr/>
          <p:nvPr userDrawn="1"/>
        </p:nvSpPr>
        <p:spPr>
          <a:xfrm>
            <a:off x="5676900" y="365125"/>
            <a:ext cx="6213138" cy="1139825"/>
          </a:xfrm>
          <a:prstGeom prst="rect">
            <a:avLst/>
          </a:prstGeom>
          <a:solidFill>
            <a:srgbClr val="EFA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 name="Title 1">
            <a:extLst>
              <a:ext uri="{FF2B5EF4-FFF2-40B4-BE49-F238E27FC236}">
                <a16:creationId xmlns:a16="http://schemas.microsoft.com/office/drawing/2014/main" id="{72119C24-0346-4E92-ADBA-AC30952B7387}"/>
              </a:ext>
            </a:extLst>
          </p:cNvPr>
          <p:cNvSpPr>
            <a:spLocks noGrp="1"/>
          </p:cNvSpPr>
          <p:nvPr>
            <p:ph type="title"/>
          </p:nvPr>
        </p:nvSpPr>
        <p:spPr>
          <a:xfrm>
            <a:off x="5762625" y="365126"/>
            <a:ext cx="5276215" cy="1139824"/>
          </a:xfrm>
        </p:spPr>
        <p:txBody>
          <a:bodyPr/>
          <a:lstStyle>
            <a:lvl1pPr>
              <a:defRPr>
                <a:solidFill>
                  <a:srgbClr val="000000"/>
                </a:solidFill>
              </a:defRPr>
            </a:lvl1pPr>
          </a:lstStyle>
          <a:p>
            <a:r>
              <a:rPr lang="en-US" dirty="0"/>
              <a:t>Click to edit Master title style</a:t>
            </a:r>
          </a:p>
        </p:txBody>
      </p:sp>
    </p:spTree>
    <p:extLst>
      <p:ext uri="{BB962C8B-B14F-4D97-AF65-F5344CB8AC3E}">
        <p14:creationId xmlns:p14="http://schemas.microsoft.com/office/powerpoint/2010/main" val="37835779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General Text slide">
    <p:spTree>
      <p:nvGrpSpPr>
        <p:cNvPr id="1" name=""/>
        <p:cNvGrpSpPr/>
        <p:nvPr/>
      </p:nvGrpSpPr>
      <p:grpSpPr>
        <a:xfrm>
          <a:off x="0" y="0"/>
          <a:ext cx="0" cy="0"/>
          <a:chOff x="0" y="0"/>
          <a:chExt cx="0" cy="0"/>
        </a:xfrm>
      </p:grpSpPr>
      <p:sp>
        <p:nvSpPr>
          <p:cNvPr id="2" name="Rectangles 1"/>
          <p:cNvSpPr/>
          <p:nvPr userDrawn="1"/>
        </p:nvSpPr>
        <p:spPr>
          <a:xfrm>
            <a:off x="635" y="1770380"/>
            <a:ext cx="12191365" cy="275018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6" descr="RespectAbility logo"/>
          <p:cNvPicPr>
            <a:picLocks noChangeAspect="1"/>
          </p:cNvPicPr>
          <p:nvPr userDrawn="1"/>
        </p:nvPicPr>
        <p:blipFill>
          <a:blip r:embed="rId2" cstate="print"/>
          <a:stretch>
            <a:fillRect/>
          </a:stretch>
        </p:blipFill>
        <p:spPr>
          <a:xfrm>
            <a:off x="5595620" y="278130"/>
            <a:ext cx="1001395" cy="440690"/>
          </a:xfrm>
          <a:prstGeom prst="rect">
            <a:avLst/>
          </a:prstGeom>
        </p:spPr>
      </p:pic>
      <p:cxnSp>
        <p:nvCxnSpPr>
          <p:cNvPr id="7" name="Straight Arrow Connector 6"/>
          <p:cNvCxnSpPr/>
          <p:nvPr userDrawn="1"/>
        </p:nvCxnSpPr>
        <p:spPr>
          <a:xfrm flipH="1" flipV="1">
            <a:off x="724535" y="-60325"/>
            <a:ext cx="8255" cy="6979920"/>
          </a:xfrm>
          <a:prstGeom prst="straightConnector1">
            <a:avLst/>
          </a:prstGeom>
          <a:ln w="28575">
            <a:solidFill>
              <a:srgbClr val="F2A63C"/>
            </a:solidFill>
          </a:ln>
        </p:spPr>
        <p:style>
          <a:lnRef idx="2">
            <a:schemeClr val="accent4"/>
          </a:lnRef>
          <a:fillRef idx="0">
            <a:schemeClr val="accent4"/>
          </a:fillRef>
          <a:effectRef idx="1">
            <a:schemeClr val="accent4"/>
          </a:effectRef>
          <a:fontRef idx="minor">
            <a:schemeClr val="tx1"/>
          </a:fontRef>
        </p:style>
      </p:cxnSp>
      <p:sp>
        <p:nvSpPr>
          <p:cNvPr id="8" name="Title 7"/>
          <p:cNvSpPr>
            <a:spLocks noGrp="1"/>
          </p:cNvSpPr>
          <p:nvPr>
            <p:ph type="title"/>
          </p:nvPr>
        </p:nvSpPr>
        <p:spPr>
          <a:xfrm>
            <a:off x="1983105" y="2482215"/>
            <a:ext cx="8225790" cy="1325880"/>
          </a:xfrm>
        </p:spPr>
        <p:txBody>
          <a:bodyPr>
            <a:normAutofit/>
          </a:bodyPr>
          <a:lstStyle>
            <a:lvl1pPr algn="ctr">
              <a:defRPr sz="3000" b="1">
                <a:latin typeface="Libre Baskerville" panose="02000000000000000000" pitchFamily="2" charset="0"/>
                <a:ea typeface="Lato" panose="020F0502020204030203" pitchFamily="34" charset="0"/>
                <a:cs typeface="Lato" panose="020F0502020204030203" pitchFamily="34" charset="0"/>
              </a:defRPr>
            </a:lvl1pPr>
          </a:lstStyle>
          <a:p>
            <a:r>
              <a:rPr lang="en-US" dirty="0"/>
              <a:t>Click to edit Master title style</a:t>
            </a:r>
          </a:p>
        </p:txBody>
      </p:sp>
      <p:cxnSp>
        <p:nvCxnSpPr>
          <p:cNvPr id="4" name="Straight Arrow Connector 3"/>
          <p:cNvCxnSpPr/>
          <p:nvPr userDrawn="1"/>
        </p:nvCxnSpPr>
        <p:spPr>
          <a:xfrm flipV="1">
            <a:off x="11463020" y="-60960"/>
            <a:ext cx="8255" cy="6979920"/>
          </a:xfrm>
          <a:prstGeom prst="straightConnector1">
            <a:avLst/>
          </a:prstGeom>
          <a:ln w="28575">
            <a:solidFill>
              <a:srgbClr val="F2A63C"/>
            </a:solidFill>
          </a:ln>
        </p:spPr>
        <p:style>
          <a:lnRef idx="2">
            <a:schemeClr val="accent4"/>
          </a:lnRef>
          <a:fillRef idx="0">
            <a:schemeClr val="accent4"/>
          </a:fillRef>
          <a:effectRef idx="1">
            <a:schemeClr val="accent4"/>
          </a:effectRef>
          <a:fontRef idx="minor">
            <a:schemeClr val="tx1"/>
          </a:fontRef>
        </p:style>
      </p:cxnSp>
    </p:spTree>
    <p:extLst>
      <p:ext uri="{BB962C8B-B14F-4D97-AF65-F5344CB8AC3E}">
        <p14:creationId xmlns:p14="http://schemas.microsoft.com/office/powerpoint/2010/main" val="27580387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er Photo and Text without visible title">
    <p:spTree>
      <p:nvGrpSpPr>
        <p:cNvPr id="1" name=""/>
        <p:cNvGrpSpPr/>
        <p:nvPr/>
      </p:nvGrpSpPr>
      <p:grpSpPr>
        <a:xfrm>
          <a:off x="0" y="0"/>
          <a:ext cx="0" cy="0"/>
          <a:chOff x="0" y="0"/>
          <a:chExt cx="0" cy="0"/>
        </a:xfrm>
      </p:grpSpPr>
      <p:sp>
        <p:nvSpPr>
          <p:cNvPr id="13" name="Text Placeholder 12"/>
          <p:cNvSpPr>
            <a:spLocks noGrp="1"/>
          </p:cNvSpPr>
          <p:nvPr>
            <p:ph type="body" sz="quarter" idx="13"/>
          </p:nvPr>
        </p:nvSpPr>
        <p:spPr>
          <a:xfrm>
            <a:off x="1018381" y="2535508"/>
            <a:ext cx="10155237" cy="4229100"/>
          </a:xfrm>
        </p:spPr>
        <p:txBody>
          <a:bodyPr/>
          <a:lstStyle>
            <a:lvl1pPr>
              <a:defRPr>
                <a:latin typeface="Lato" panose="020F0502020204030203" pitchFamily="34" charset="0"/>
                <a:ea typeface="Lato" panose="020F0502020204030203" pitchFamily="34" charset="0"/>
                <a:cs typeface="Lato" panose="020F0502020204030203" pitchFamily="34" charset="0"/>
              </a:defRPr>
            </a:lvl1pPr>
            <a:lvl2pPr>
              <a:defRPr>
                <a:latin typeface="Lato" panose="020F0502020204030203" pitchFamily="34" charset="0"/>
                <a:ea typeface="Lato" panose="020F0502020204030203" pitchFamily="34" charset="0"/>
                <a:cs typeface="Lato" panose="020F0502020204030203" pitchFamily="34" charset="0"/>
              </a:defRPr>
            </a:lvl2pPr>
            <a:lvl3pPr>
              <a:defRPr>
                <a:latin typeface="Lato" panose="020F0502020204030203" pitchFamily="34" charset="0"/>
                <a:ea typeface="Lato" panose="020F0502020204030203" pitchFamily="34" charset="0"/>
                <a:cs typeface="Lato" panose="020F0502020204030203" pitchFamily="34" charset="0"/>
              </a:defRPr>
            </a:lvl3pPr>
            <a:lvl4pPr>
              <a:defRPr>
                <a:latin typeface="Lato" panose="020F0502020204030203" pitchFamily="34" charset="0"/>
                <a:ea typeface="Lato" panose="020F0502020204030203" pitchFamily="34" charset="0"/>
                <a:cs typeface="Lato" panose="020F0502020204030203" pitchFamily="34" charset="0"/>
              </a:defRPr>
            </a:lvl4pPr>
            <a:lvl5pPr>
              <a:defRPr>
                <a:latin typeface="Lato" panose="020F0502020204030203" pitchFamily="34" charset="0"/>
                <a:ea typeface="Lato" panose="020F0502020204030203" pitchFamily="34" charset="0"/>
                <a:cs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p:cNvSpPr/>
          <p:nvPr userDrawn="1"/>
        </p:nvSpPr>
        <p:spPr>
          <a:xfrm>
            <a:off x="0" y="2628"/>
            <a:ext cx="12197255" cy="80970"/>
          </a:xfrm>
          <a:prstGeom prst="rect">
            <a:avLst/>
          </a:prstGeom>
          <a:solidFill>
            <a:srgbClr val="F2A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6" descr="Logo&#10;&#10;Description automatically generated"/>
          <p:cNvPicPr>
            <a:picLocks noChangeAspect="1"/>
          </p:cNvPicPr>
          <p:nvPr userDrawn="1"/>
        </p:nvPicPr>
        <p:blipFill>
          <a:blip r:embed="rId2" cstate="print"/>
          <a:stretch>
            <a:fillRect/>
          </a:stretch>
        </p:blipFill>
        <p:spPr>
          <a:xfrm>
            <a:off x="11245485" y="6359016"/>
            <a:ext cx="662152" cy="291440"/>
          </a:xfrm>
          <a:prstGeom prst="rect">
            <a:avLst/>
          </a:prstGeom>
        </p:spPr>
      </p:pic>
      <p:sp>
        <p:nvSpPr>
          <p:cNvPr id="3" name="Picture Placeholder 2"/>
          <p:cNvSpPr>
            <a:spLocks noGrp="1"/>
          </p:cNvSpPr>
          <p:nvPr>
            <p:ph type="pic" sz="quarter" idx="14"/>
          </p:nvPr>
        </p:nvSpPr>
        <p:spPr>
          <a:xfrm>
            <a:off x="0" y="84138"/>
            <a:ext cx="12192000" cy="2237432"/>
          </a:xfrm>
        </p:spPr>
        <p:txBody>
          <a:bodyPr/>
          <a:lstStyle/>
          <a:p>
            <a:endParaRPr lang="en-US"/>
          </a:p>
        </p:txBody>
      </p:sp>
    </p:spTree>
    <p:extLst>
      <p:ext uri="{BB962C8B-B14F-4D97-AF65-F5344CB8AC3E}">
        <p14:creationId xmlns:p14="http://schemas.microsoft.com/office/powerpoint/2010/main" val="30196961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wo text boxes">
    <p:spTree>
      <p:nvGrpSpPr>
        <p:cNvPr id="1" name=""/>
        <p:cNvGrpSpPr/>
        <p:nvPr/>
      </p:nvGrpSpPr>
      <p:grpSpPr>
        <a:xfrm>
          <a:off x="0" y="0"/>
          <a:ext cx="0" cy="0"/>
          <a:chOff x="0" y="0"/>
          <a:chExt cx="0" cy="0"/>
        </a:xfrm>
      </p:grpSpPr>
      <p:sp>
        <p:nvSpPr>
          <p:cNvPr id="13" name="Text Placeholder 12"/>
          <p:cNvSpPr>
            <a:spLocks noGrp="1"/>
          </p:cNvSpPr>
          <p:nvPr>
            <p:ph type="body" sz="quarter" idx="13"/>
          </p:nvPr>
        </p:nvSpPr>
        <p:spPr>
          <a:xfrm>
            <a:off x="838201" y="1910302"/>
            <a:ext cx="4791634" cy="4229100"/>
          </a:xfrm>
        </p:spPr>
        <p:txBody>
          <a:bodyPr/>
          <a:lstStyle>
            <a:lvl1pPr>
              <a:defRPr>
                <a:latin typeface="Lato" panose="020F0502020204030203" pitchFamily="34" charset="0"/>
                <a:ea typeface="Lato" panose="020F0502020204030203" pitchFamily="34" charset="0"/>
                <a:cs typeface="Lato" panose="020F0502020204030203" pitchFamily="34" charset="0"/>
              </a:defRPr>
            </a:lvl1pPr>
            <a:lvl2pPr>
              <a:defRPr>
                <a:latin typeface="Lato" panose="020F0502020204030203" pitchFamily="34" charset="0"/>
                <a:ea typeface="Lato" panose="020F0502020204030203" pitchFamily="34" charset="0"/>
                <a:cs typeface="Lato" panose="020F0502020204030203" pitchFamily="34" charset="0"/>
              </a:defRPr>
            </a:lvl2pPr>
            <a:lvl3pPr>
              <a:defRPr>
                <a:latin typeface="Lato" panose="020F0502020204030203" pitchFamily="34" charset="0"/>
                <a:ea typeface="Lato" panose="020F0502020204030203" pitchFamily="34" charset="0"/>
                <a:cs typeface="Lato" panose="020F0502020204030203" pitchFamily="34" charset="0"/>
              </a:defRPr>
            </a:lvl3pPr>
            <a:lvl4pPr>
              <a:defRPr>
                <a:latin typeface="Lato" panose="020F0502020204030203" pitchFamily="34" charset="0"/>
                <a:ea typeface="Lato" panose="020F0502020204030203" pitchFamily="34" charset="0"/>
                <a:cs typeface="Lato" panose="020F0502020204030203" pitchFamily="34" charset="0"/>
              </a:defRPr>
            </a:lvl4pPr>
            <a:lvl5pPr>
              <a:defRPr>
                <a:latin typeface="Lato" panose="020F0502020204030203" pitchFamily="34" charset="0"/>
                <a:ea typeface="Lato" panose="020F0502020204030203" pitchFamily="34" charset="0"/>
                <a:cs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p:cNvSpPr/>
          <p:nvPr userDrawn="1"/>
        </p:nvSpPr>
        <p:spPr>
          <a:xfrm>
            <a:off x="0" y="2628"/>
            <a:ext cx="12197255" cy="80970"/>
          </a:xfrm>
          <a:prstGeom prst="rect">
            <a:avLst/>
          </a:prstGeom>
          <a:solidFill>
            <a:srgbClr val="F2A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6" descr="Logo&#10;&#10;Description automatically generated"/>
          <p:cNvPicPr>
            <a:picLocks noChangeAspect="1"/>
          </p:cNvPicPr>
          <p:nvPr userDrawn="1"/>
        </p:nvPicPr>
        <p:blipFill>
          <a:blip r:embed="rId2" cstate="print"/>
          <a:stretch>
            <a:fillRect/>
          </a:stretch>
        </p:blipFill>
        <p:spPr>
          <a:xfrm>
            <a:off x="11245485" y="6359016"/>
            <a:ext cx="662152" cy="291440"/>
          </a:xfrm>
          <a:prstGeom prst="rect">
            <a:avLst/>
          </a:prstGeom>
        </p:spPr>
      </p:pic>
      <p:sp>
        <p:nvSpPr>
          <p:cNvPr id="2" name="Title 1"/>
          <p:cNvSpPr>
            <a:spLocks noGrp="1"/>
          </p:cNvSpPr>
          <p:nvPr>
            <p:ph type="title"/>
          </p:nvPr>
        </p:nvSpPr>
        <p:spPr/>
        <p:txBody>
          <a:bodyPr>
            <a:normAutofit/>
          </a:bodyPr>
          <a:lstStyle>
            <a:lvl1pPr>
              <a:defRPr sz="3000">
                <a:latin typeface="Libre Baskerville" panose="02000000000000000000" pitchFamily="2" charset="0"/>
              </a:defRPr>
            </a:lvl1pPr>
          </a:lstStyle>
          <a:p>
            <a:r>
              <a:rPr lang="en-US" dirty="0"/>
              <a:t>Click to edit Master title style</a:t>
            </a:r>
          </a:p>
        </p:txBody>
      </p:sp>
      <p:sp>
        <p:nvSpPr>
          <p:cNvPr id="7" name="Text Placeholder 12"/>
          <p:cNvSpPr>
            <a:spLocks noGrp="1"/>
          </p:cNvSpPr>
          <p:nvPr>
            <p:ph type="body" sz="quarter" idx="14"/>
          </p:nvPr>
        </p:nvSpPr>
        <p:spPr>
          <a:xfrm>
            <a:off x="6562165" y="1910302"/>
            <a:ext cx="4791634" cy="4229100"/>
          </a:xfrm>
        </p:spPr>
        <p:txBody>
          <a:bodyPr/>
          <a:lstStyle>
            <a:lvl1pPr>
              <a:defRPr>
                <a:latin typeface="Lato" panose="020F0502020204030203" pitchFamily="34" charset="0"/>
                <a:ea typeface="Lato" panose="020F0502020204030203" pitchFamily="34" charset="0"/>
                <a:cs typeface="Lato" panose="020F0502020204030203" pitchFamily="34" charset="0"/>
              </a:defRPr>
            </a:lvl1pPr>
            <a:lvl2pPr>
              <a:defRPr>
                <a:latin typeface="Lato" panose="020F0502020204030203" pitchFamily="34" charset="0"/>
                <a:ea typeface="Lato" panose="020F0502020204030203" pitchFamily="34" charset="0"/>
                <a:cs typeface="Lato" panose="020F0502020204030203" pitchFamily="34" charset="0"/>
              </a:defRPr>
            </a:lvl2pPr>
            <a:lvl3pPr>
              <a:defRPr>
                <a:latin typeface="Lato" panose="020F0502020204030203" pitchFamily="34" charset="0"/>
                <a:ea typeface="Lato" panose="020F0502020204030203" pitchFamily="34" charset="0"/>
                <a:cs typeface="Lato" panose="020F0502020204030203" pitchFamily="34" charset="0"/>
              </a:defRPr>
            </a:lvl3pPr>
            <a:lvl4pPr>
              <a:defRPr>
                <a:latin typeface="Lato" panose="020F0502020204030203" pitchFamily="34" charset="0"/>
                <a:ea typeface="Lato" panose="020F0502020204030203" pitchFamily="34" charset="0"/>
                <a:cs typeface="Lato" panose="020F0502020204030203" pitchFamily="34" charset="0"/>
              </a:defRPr>
            </a:lvl4pPr>
            <a:lvl5pPr>
              <a:defRPr>
                <a:latin typeface="Lato" panose="020F0502020204030203" pitchFamily="34" charset="0"/>
                <a:ea typeface="Lato" panose="020F0502020204030203" pitchFamily="34" charset="0"/>
                <a:cs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959339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text and photo option 1">
    <p:spTree>
      <p:nvGrpSpPr>
        <p:cNvPr id="1" name=""/>
        <p:cNvGrpSpPr/>
        <p:nvPr/>
      </p:nvGrpSpPr>
      <p:grpSpPr>
        <a:xfrm>
          <a:off x="0" y="0"/>
          <a:ext cx="0" cy="0"/>
          <a:chOff x="0" y="0"/>
          <a:chExt cx="0" cy="0"/>
        </a:xfrm>
      </p:grpSpPr>
      <p:sp>
        <p:nvSpPr>
          <p:cNvPr id="12" name="Title 11"/>
          <p:cNvSpPr>
            <a:spLocks noGrp="1"/>
          </p:cNvSpPr>
          <p:nvPr>
            <p:ph type="title"/>
          </p:nvPr>
        </p:nvSpPr>
        <p:spPr>
          <a:xfrm>
            <a:off x="512064" y="1051560"/>
            <a:ext cx="6400800" cy="1371600"/>
          </a:xfrm>
        </p:spPr>
        <p:txBody>
          <a:bodyPr>
            <a:normAutofit/>
          </a:bodyPr>
          <a:lstStyle>
            <a:lvl1pPr>
              <a:defRPr sz="3000">
                <a:latin typeface="Libre Baskerville" panose="02000000000000000000" pitchFamily="2" charset="0"/>
              </a:defRPr>
            </a:lvl1pPr>
          </a:lstStyle>
          <a:p>
            <a:r>
              <a:rPr lang="en-US" dirty="0"/>
              <a:t>Click to edit Master title style</a:t>
            </a:r>
          </a:p>
        </p:txBody>
      </p:sp>
      <p:sp>
        <p:nvSpPr>
          <p:cNvPr id="14" name="Text Placeholder 13"/>
          <p:cNvSpPr>
            <a:spLocks noGrp="1"/>
          </p:cNvSpPr>
          <p:nvPr>
            <p:ph type="body" sz="quarter" idx="10"/>
          </p:nvPr>
        </p:nvSpPr>
        <p:spPr>
          <a:xfrm>
            <a:off x="512763" y="2581275"/>
            <a:ext cx="6400800" cy="3532188"/>
          </a:xfrm>
        </p:spPr>
        <p:txBody>
          <a:bodyPr>
            <a:normAutofit/>
          </a:bodyPr>
          <a:lstStyle>
            <a:lvl1pPr marL="0" indent="0">
              <a:buNone/>
              <a:defRPr sz="2400">
                <a:latin typeface="Lato" panose="020F0502020204030203" pitchFamily="34" charset="0"/>
                <a:ea typeface="Lato" panose="020F0502020204030203" pitchFamily="34" charset="0"/>
                <a:cs typeface="Lato" panose="020F0502020204030203" pitchFamily="34" charset="0"/>
              </a:defRPr>
            </a:lvl1pPr>
          </a:lstStyle>
          <a:p>
            <a:pPr lvl="0"/>
            <a:r>
              <a:rPr lang="en-US" dirty="0"/>
              <a:t>Click to edit Master text styles</a:t>
            </a:r>
          </a:p>
        </p:txBody>
      </p:sp>
      <p:sp>
        <p:nvSpPr>
          <p:cNvPr id="6" name="Rectangle 5"/>
          <p:cNvSpPr/>
          <p:nvPr userDrawn="1"/>
        </p:nvSpPr>
        <p:spPr>
          <a:xfrm>
            <a:off x="11277600" y="-2822"/>
            <a:ext cx="914400" cy="685235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icture Placeholder 15"/>
          <p:cNvSpPr>
            <a:spLocks noGrp="1"/>
          </p:cNvSpPr>
          <p:nvPr>
            <p:ph type="pic" sz="quarter" idx="11"/>
          </p:nvPr>
        </p:nvSpPr>
        <p:spPr>
          <a:xfrm>
            <a:off x="7691438" y="393700"/>
            <a:ext cx="4042412" cy="6074832"/>
          </a:xfrm>
        </p:spPr>
        <p:txBody>
          <a:bodyPr/>
          <a:lstStyle/>
          <a:p>
            <a:endParaRPr lang="en-US"/>
          </a:p>
        </p:txBody>
      </p:sp>
      <p:pic>
        <p:nvPicPr>
          <p:cNvPr id="10" name="Picture 6" descr="Logo&#10;&#10;Description automatically generated"/>
          <p:cNvPicPr>
            <a:picLocks noChangeAspect="1"/>
          </p:cNvPicPr>
          <p:nvPr userDrawn="1"/>
        </p:nvPicPr>
        <p:blipFill>
          <a:blip r:embed="rId2" cstate="print"/>
          <a:stretch>
            <a:fillRect/>
          </a:stretch>
        </p:blipFill>
        <p:spPr>
          <a:xfrm>
            <a:off x="204952" y="6375949"/>
            <a:ext cx="662152" cy="291440"/>
          </a:xfrm>
          <a:prstGeom prst="rect">
            <a:avLst/>
          </a:prstGeom>
        </p:spPr>
      </p:pic>
    </p:spTree>
    <p:extLst>
      <p:ext uri="{BB962C8B-B14F-4D97-AF65-F5344CB8AC3E}">
        <p14:creationId xmlns:p14="http://schemas.microsoft.com/office/powerpoint/2010/main" val="19550361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text and photo option 2">
    <p:spTree>
      <p:nvGrpSpPr>
        <p:cNvPr id="1" name=""/>
        <p:cNvGrpSpPr/>
        <p:nvPr/>
      </p:nvGrpSpPr>
      <p:grpSpPr>
        <a:xfrm>
          <a:off x="0" y="0"/>
          <a:ext cx="0" cy="0"/>
          <a:chOff x="0" y="0"/>
          <a:chExt cx="0" cy="0"/>
        </a:xfrm>
      </p:grpSpPr>
      <p:sp>
        <p:nvSpPr>
          <p:cNvPr id="6" name="Rectangle 5"/>
          <p:cNvSpPr/>
          <p:nvPr userDrawn="1"/>
        </p:nvSpPr>
        <p:spPr>
          <a:xfrm>
            <a:off x="0" y="5645"/>
            <a:ext cx="5719482" cy="685235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1"/>
          <p:cNvSpPr>
            <a:spLocks noGrp="1"/>
          </p:cNvSpPr>
          <p:nvPr>
            <p:ph type="title"/>
          </p:nvPr>
        </p:nvSpPr>
        <p:spPr>
          <a:xfrm>
            <a:off x="5971822" y="423530"/>
            <a:ext cx="5897449" cy="1371600"/>
          </a:xfrm>
        </p:spPr>
        <p:txBody>
          <a:bodyPr>
            <a:normAutofit/>
          </a:bodyPr>
          <a:lstStyle>
            <a:lvl1pPr>
              <a:defRPr sz="3000">
                <a:latin typeface="Libre Baskerville" panose="02000000000000000000" pitchFamily="2" charset="0"/>
              </a:defRPr>
            </a:lvl1pPr>
          </a:lstStyle>
          <a:p>
            <a:r>
              <a:rPr lang="en-US" dirty="0"/>
              <a:t>Click to edit Master title style</a:t>
            </a:r>
          </a:p>
        </p:txBody>
      </p:sp>
      <p:sp>
        <p:nvSpPr>
          <p:cNvPr id="14" name="Text Placeholder 13"/>
          <p:cNvSpPr>
            <a:spLocks noGrp="1"/>
          </p:cNvSpPr>
          <p:nvPr>
            <p:ph type="body" sz="quarter" idx="10"/>
          </p:nvPr>
        </p:nvSpPr>
        <p:spPr>
          <a:xfrm>
            <a:off x="5971822" y="2150969"/>
            <a:ext cx="5897449" cy="4224980"/>
          </a:xfrm>
        </p:spPr>
        <p:txBody>
          <a:bodyPr>
            <a:normAutofit/>
          </a:bodyPr>
          <a:lstStyle>
            <a:lvl1pPr marL="0" indent="0">
              <a:buNone/>
              <a:defRPr sz="2400">
                <a:latin typeface="Lato" panose="020F0502020204030203" pitchFamily="34" charset="0"/>
                <a:ea typeface="Lato" panose="020F0502020204030203" pitchFamily="34" charset="0"/>
                <a:cs typeface="Lato" panose="020F0502020204030203" pitchFamily="34" charset="0"/>
              </a:defRPr>
            </a:lvl1pPr>
          </a:lstStyle>
          <a:p>
            <a:pPr lvl="0"/>
            <a:r>
              <a:rPr lang="en-US" dirty="0"/>
              <a:t>Click to edit Master text styles</a:t>
            </a:r>
          </a:p>
        </p:txBody>
      </p:sp>
      <p:pic>
        <p:nvPicPr>
          <p:cNvPr id="10" name="Picture 6" descr="Logo&#10;&#10;Description automatically generated"/>
          <p:cNvPicPr>
            <a:picLocks noChangeAspect="1"/>
          </p:cNvPicPr>
          <p:nvPr userDrawn="1"/>
        </p:nvPicPr>
        <p:blipFill>
          <a:blip r:embed="rId2" cstate="print"/>
          <a:stretch>
            <a:fillRect/>
          </a:stretch>
        </p:blipFill>
        <p:spPr>
          <a:xfrm>
            <a:off x="204952" y="6375949"/>
            <a:ext cx="662152" cy="291440"/>
          </a:xfrm>
          <a:prstGeom prst="rect">
            <a:avLst/>
          </a:prstGeom>
        </p:spPr>
      </p:pic>
      <p:sp>
        <p:nvSpPr>
          <p:cNvPr id="3" name="Picture Placeholder 2"/>
          <p:cNvSpPr>
            <a:spLocks noGrp="1"/>
          </p:cNvSpPr>
          <p:nvPr>
            <p:ph type="pic" sz="quarter" idx="11"/>
          </p:nvPr>
        </p:nvSpPr>
        <p:spPr>
          <a:xfrm>
            <a:off x="536028" y="1483535"/>
            <a:ext cx="4916505" cy="3962400"/>
          </a:xfrm>
        </p:spPr>
        <p:txBody>
          <a:bodyPr/>
          <a:lstStyle/>
          <a:p>
            <a:endParaRPr lang="en-US"/>
          </a:p>
        </p:txBody>
      </p:sp>
    </p:spTree>
    <p:extLst>
      <p:ext uri="{BB962C8B-B14F-4D97-AF65-F5344CB8AC3E}">
        <p14:creationId xmlns:p14="http://schemas.microsoft.com/office/powerpoint/2010/main" val="23865424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theme" Target="../theme/theme2.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3/3/23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449621044"/>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9" r:id="rId17"/>
    <p:sldLayoutId id="2147483710" r:id="rId18"/>
    <p:sldLayoutId id="2147483711" r:id="rId19"/>
    <p:sldLayoutId id="2147483712" r:id="rId20"/>
    <p:sldLayoutId id="2147483713"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7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7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7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7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7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7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7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7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70402020209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3/3/23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188997299"/>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 id="2147483732" r:id="rId18"/>
    <p:sldLayoutId id="2147483733" r:id="rId19"/>
    <p:sldLayoutId id="2147483734" r:id="rId20"/>
    <p:sldLayoutId id="2147483735" r:id="rId21"/>
    <p:sldLayoutId id="2147483736"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7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7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7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7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7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7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7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7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70402020209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33.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hyperlink" Target="https://www.aapd.com/" TargetMode="External"/><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hyperlink" Target="https://disabilityin.org/" TargetMode="External"/><Relationship Id="rId5" Type="http://schemas.openxmlformats.org/officeDocument/2006/relationships/hyperlink" Target="https://www.accenture.com/us-en/company-persons-with-disabilities" TargetMode="External"/><Relationship Id="rId4" Type="http://schemas.openxmlformats.org/officeDocument/2006/relationships/hyperlink" Target="mailto:https://www.accenture.com/_acnmedia/pdf-89/accenture-disability-inclusion-research-report.pdf"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jpeg"/><Relationship Id="rId12"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38.xml"/><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7.pn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hyperlink" Target="https://kesslerfoundation.org/press-release/ntide-november-2021-jobs-report-historic-employment-gains-continue-people" TargetMode="External"/><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hyperlink" Target="mailto:JakeS@RespectAbility.org" TargetMode="External"/><Relationship Id="rId4" Type="http://schemas.openxmlformats.org/officeDocument/2006/relationships/hyperlink" Target="https://www.respectability.org/events/webinar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8.xml"/><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ctrTitle"/>
          </p:nvPr>
        </p:nvSpPr>
        <p:spPr/>
        <p:txBody>
          <a:bodyPr>
            <a:normAutofit fontScale="90000"/>
          </a:bodyPr>
          <a:lstStyle/>
          <a:p>
            <a:r>
              <a:rPr lang="en-US" dirty="0">
                <a:latin typeface="Tahoma" panose="020B0604030504040204" pitchFamily="34" charset="0"/>
                <a:ea typeface="Tahoma" panose="020B0604030504040204" pitchFamily="34" charset="0"/>
                <a:cs typeface="Tahoma" panose="020B0604030504040204" pitchFamily="34" charset="0"/>
              </a:rPr>
              <a:t>How to Advocate Within Your Business for Disability Employment</a:t>
            </a:r>
          </a:p>
        </p:txBody>
      </p:sp>
      <p:sp>
        <p:nvSpPr>
          <p:cNvPr id="12" name="Subtitle 11"/>
          <p:cNvSpPr>
            <a:spLocks noGrp="1"/>
          </p:cNvSpPr>
          <p:nvPr>
            <p:ph type="subTitle" idx="1"/>
          </p:nvPr>
        </p:nvSpPr>
        <p:spPr>
          <a:xfrm>
            <a:off x="4703936" y="1994306"/>
            <a:ext cx="7207624" cy="433659"/>
          </a:xfrm>
        </p:spPr>
        <p:txBody>
          <a:bodyPr/>
          <a:lstStyle/>
          <a:p>
            <a:r>
              <a:rPr lang="en-US" dirty="0">
                <a:latin typeface="Tahoma" panose="020B0604030504040204" pitchFamily="34" charset="0"/>
                <a:ea typeface="Tahoma" panose="020B0604030504040204" pitchFamily="34" charset="0"/>
                <a:cs typeface="Tahoma" panose="020B0604030504040204" pitchFamily="34" charset="0"/>
              </a:rPr>
              <a:t>March 3, 2023</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descr="RespectAbility staff and apprentices in zoom boxes smile for a picture ">
            <a:extLst>
              <a:ext uri="{FF2B5EF4-FFF2-40B4-BE49-F238E27FC236}">
                <a16:creationId xmlns:a16="http://schemas.microsoft.com/office/drawing/2014/main" id="{E231FE74-93AA-403E-2FAF-72F362008BCE}"/>
              </a:ext>
            </a:extLst>
          </p:cNvPr>
          <p:cNvPicPr>
            <a:picLocks noChangeAspect="1"/>
          </p:cNvPicPr>
          <p:nvPr/>
        </p:nvPicPr>
        <p:blipFill>
          <a:blip r:embed="rId3"/>
          <a:stretch>
            <a:fillRect/>
          </a:stretch>
        </p:blipFill>
        <p:spPr>
          <a:xfrm>
            <a:off x="2344930" y="2917179"/>
            <a:ext cx="7871987" cy="381104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FB724-FE23-2E6B-E519-2C2246C62E51}"/>
              </a:ext>
            </a:extLst>
          </p:cNvPr>
          <p:cNvSpPr>
            <a:spLocks noGrp="1"/>
          </p:cNvSpPr>
          <p:nvPr>
            <p:ph type="title"/>
          </p:nvPr>
        </p:nvSpPr>
        <p:spPr/>
        <p:txBody>
          <a:bodyPr>
            <a:noAutofit/>
          </a:bodyPr>
          <a:lstStyle/>
          <a:p>
            <a:r>
              <a:rPr lang="en-US" sz="3600" dirty="0">
                <a:solidFill>
                  <a:srgbClr val="222222"/>
                </a:solidFill>
                <a:effectLst/>
                <a:latin typeface="Tahoma" panose="020B0604030504040204" pitchFamily="34" charset="0"/>
                <a:ea typeface="Tahoma" panose="020B0604030504040204" pitchFamily="34" charset="0"/>
                <a:cs typeface="Tahoma" panose="020B0604030504040204" pitchFamily="34" charset="0"/>
              </a:rPr>
              <a:t>Even the People that Prioritize Disability Miss Out on the Value</a:t>
            </a:r>
            <a:endParaRPr lang="en-US" sz="36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8425014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431AD-4B2F-2856-BC75-BFD9DEB3E98C}"/>
              </a:ext>
            </a:extLst>
          </p:cNvPr>
          <p:cNvSpPr>
            <a:spLocks noGrp="1"/>
          </p:cNvSpPr>
          <p:nvPr>
            <p:ph type="title"/>
          </p:nvPr>
        </p:nvSpPr>
        <p:spPr/>
        <p:txBody>
          <a:bodyPr>
            <a:normAutofit/>
          </a:bodyPr>
          <a:lstStyle/>
          <a:p>
            <a:r>
              <a:rPr lang="en-US" sz="3600" dirty="0">
                <a:solidFill>
                  <a:srgbClr val="222222"/>
                </a:solidFill>
                <a:effectLst/>
                <a:latin typeface="Tahoma" panose="020B0604030504040204" pitchFamily="34" charset="0"/>
                <a:ea typeface="Tahoma" panose="020B0604030504040204" pitchFamily="34" charset="0"/>
                <a:cs typeface="Tahoma" panose="020B0604030504040204" pitchFamily="34" charset="0"/>
              </a:rPr>
              <a:t>The Valuable 500</a:t>
            </a:r>
            <a:endParaRPr lang="en-US" sz="3600" dirty="0">
              <a:latin typeface="Tahoma" panose="020B0604030504040204" pitchFamily="34" charset="0"/>
              <a:ea typeface="Tahoma" panose="020B0604030504040204" pitchFamily="34" charset="0"/>
              <a:cs typeface="Tahoma" panose="020B0604030504040204" pitchFamily="34" charset="0"/>
            </a:endParaRPr>
          </a:p>
        </p:txBody>
      </p:sp>
      <p:sp>
        <p:nvSpPr>
          <p:cNvPr id="3" name="Text Placeholder 2">
            <a:extLst>
              <a:ext uri="{FF2B5EF4-FFF2-40B4-BE49-F238E27FC236}">
                <a16:creationId xmlns:a16="http://schemas.microsoft.com/office/drawing/2014/main" id="{619E9729-FE65-878C-FB04-73170746828A}"/>
              </a:ext>
            </a:extLst>
          </p:cNvPr>
          <p:cNvSpPr>
            <a:spLocks noGrp="1"/>
          </p:cNvSpPr>
          <p:nvPr>
            <p:ph type="body" sz="quarter" idx="13"/>
          </p:nvPr>
        </p:nvSpPr>
        <p:spPr>
          <a:xfrm>
            <a:off x="1018381" y="1742359"/>
            <a:ext cx="10155237" cy="2379475"/>
          </a:xfrm>
        </p:spPr>
        <p:txBody>
          <a:bodyPr>
            <a:noAutofit/>
          </a:bodyPr>
          <a:lstStyle/>
          <a:p>
            <a:pPr marL="0" indent="0">
              <a:buNone/>
            </a:pPr>
            <a:r>
              <a:rPr lang="en-US" dirty="0">
                <a:latin typeface="Tahoma" panose="020B0604030504040204" pitchFamily="34" charset="0"/>
                <a:ea typeface="Tahoma" panose="020B0604030504040204" pitchFamily="34" charset="0"/>
                <a:cs typeface="Tahoma" panose="020B0604030504040204" pitchFamily="34" charset="0"/>
              </a:rPr>
              <a:t>The 500 companies are publicly committed to putting disability on the business leadership agenda, increasing their organization's confidence and competence in disability inclusion. Collectively, the group represents over 22 million employees across 41 countries and brings a combined revenue of over USD 8 trillion (Valuable 500)</a:t>
            </a:r>
          </a:p>
        </p:txBody>
      </p:sp>
      <p:pic>
        <p:nvPicPr>
          <p:cNvPr id="3074" name="Picture 2" descr="Valuable 500 logo ">
            <a:extLst>
              <a:ext uri="{FF2B5EF4-FFF2-40B4-BE49-F238E27FC236}">
                <a16:creationId xmlns:a16="http://schemas.microsoft.com/office/drawing/2014/main" id="{60EBBDDC-FF50-E538-6166-D7E645A4C3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8611" y="4891308"/>
            <a:ext cx="3914775" cy="1162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04215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8EB0F-7F2A-E376-1690-8DC1DD9F76B1}"/>
              </a:ext>
            </a:extLst>
          </p:cNvPr>
          <p:cNvSpPr>
            <a:spLocks noGrp="1"/>
          </p:cNvSpPr>
          <p:nvPr>
            <p:ph type="title"/>
          </p:nvPr>
        </p:nvSpPr>
        <p:spPr/>
        <p:txBody>
          <a:bodyPr/>
          <a:lstStyle/>
          <a:p>
            <a:r>
              <a:rPr lang="en-US" dirty="0">
                <a:latin typeface="Tahoma" panose="020B0604030504040204" pitchFamily="34" charset="0"/>
                <a:ea typeface="Tahoma" panose="020B0604030504040204" pitchFamily="34" charset="0"/>
                <a:cs typeface="Tahoma" panose="020B0604030504040204" pitchFamily="34" charset="0"/>
              </a:rPr>
              <a:t>Some Valuable 500 Companies</a:t>
            </a:r>
          </a:p>
        </p:txBody>
      </p:sp>
      <p:pic>
        <p:nvPicPr>
          <p:cNvPr id="5" name="Picture 4" descr="Logos for various Valuable 500 companies including Adobe, Citi, Intel, Oracle, Pfizer, PayPal, Edelman, Hilton, Buzzfeed, Calvin Klein, Zappos, and many others">
            <a:extLst>
              <a:ext uri="{FF2B5EF4-FFF2-40B4-BE49-F238E27FC236}">
                <a16:creationId xmlns:a16="http://schemas.microsoft.com/office/drawing/2014/main" id="{292200DB-40B5-1BF5-DD4F-B59B16249FF5}"/>
              </a:ext>
            </a:extLst>
          </p:cNvPr>
          <p:cNvPicPr>
            <a:picLocks noChangeAspect="1"/>
          </p:cNvPicPr>
          <p:nvPr/>
        </p:nvPicPr>
        <p:blipFill rotWithShape="1">
          <a:blip r:embed="rId2">
            <a:extLst>
              <a:ext uri="{28A0092B-C50C-407E-A947-70E740481C1C}">
                <a14:useLocalDpi xmlns:a14="http://schemas.microsoft.com/office/drawing/2010/main" val="0"/>
              </a:ext>
            </a:extLst>
          </a:blip>
          <a:srcRect l="10598" t="6529" r="5661" b="38106"/>
          <a:stretch/>
        </p:blipFill>
        <p:spPr>
          <a:xfrm>
            <a:off x="1163515" y="1466995"/>
            <a:ext cx="9864969" cy="5039313"/>
          </a:xfrm>
          <a:prstGeom prst="rect">
            <a:avLst/>
          </a:prstGeom>
        </p:spPr>
      </p:pic>
    </p:spTree>
    <p:extLst>
      <p:ext uri="{BB962C8B-B14F-4D97-AF65-F5344CB8AC3E}">
        <p14:creationId xmlns:p14="http://schemas.microsoft.com/office/powerpoint/2010/main" val="2236463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FE73B-5899-FD09-38B2-FE7E1F13E0DB}"/>
              </a:ext>
            </a:extLst>
          </p:cNvPr>
          <p:cNvSpPr>
            <a:spLocks noGrp="1"/>
          </p:cNvSpPr>
          <p:nvPr>
            <p:ph type="title"/>
          </p:nvPr>
        </p:nvSpPr>
        <p:spPr/>
        <p:txBody>
          <a:bodyPr>
            <a:noAutofit/>
          </a:bodyPr>
          <a:lstStyle/>
          <a:p>
            <a:r>
              <a:rPr lang="en-US" dirty="0">
                <a:effectLst/>
                <a:latin typeface="Tahoma" panose="020B0604030504040204" pitchFamily="34" charset="0"/>
                <a:ea typeface="Tahoma" panose="020B0604030504040204" pitchFamily="34" charset="0"/>
                <a:cs typeface="Tahoma" panose="020B0604030504040204" pitchFamily="34" charset="0"/>
              </a:rPr>
              <a:t>Even the Valuable 500 isn’t getting as much value as they could </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3" name="Text Placeholder 2">
            <a:extLst>
              <a:ext uri="{FF2B5EF4-FFF2-40B4-BE49-F238E27FC236}">
                <a16:creationId xmlns:a16="http://schemas.microsoft.com/office/drawing/2014/main" id="{584235AE-2E53-18E4-3839-784137BA30AB}"/>
              </a:ext>
            </a:extLst>
          </p:cNvPr>
          <p:cNvSpPr>
            <a:spLocks noGrp="1"/>
          </p:cNvSpPr>
          <p:nvPr>
            <p:ph type="body" sz="quarter" idx="13"/>
          </p:nvPr>
        </p:nvSpPr>
        <p:spPr>
          <a:xfrm>
            <a:off x="1018381" y="1742359"/>
            <a:ext cx="10155237" cy="2942183"/>
          </a:xfrm>
        </p:spPr>
        <p:txBody>
          <a:bodyPr>
            <a:noAutofit/>
          </a:bodyPr>
          <a:lstStyle/>
          <a:p>
            <a:pPr marL="342900" marR="0" lvl="0" indent="-342900">
              <a:spcBef>
                <a:spcPts val="0"/>
              </a:spcBef>
              <a:spcAft>
                <a:spcPts val="1400"/>
              </a:spcAft>
              <a:buFont typeface="Symbol" panose="05050102010706020507" pitchFamily="18" charset="2"/>
              <a:buChar char=""/>
            </a:pPr>
            <a:r>
              <a:rPr lang="en-GB" dirty="0">
                <a:effectLst/>
                <a:latin typeface="Tahoma" panose="020B0604030504040204" pitchFamily="34" charset="0"/>
                <a:ea typeface="Tahoma" panose="020B0604030504040204" pitchFamily="34" charset="0"/>
                <a:cs typeface="Tahoma" panose="020B0604030504040204" pitchFamily="34" charset="0"/>
              </a:rPr>
              <a:t>87% of the Valuable 500 included a section on social investment and/or diversity, equity, and inclusion efforts in their annual report as reported in 2022 (Valuable 500).</a:t>
            </a:r>
            <a:endParaRPr lang="en-US" dirty="0">
              <a:effectLst/>
              <a:latin typeface="Tahoma" panose="020B0604030504040204" pitchFamily="34" charset="0"/>
              <a:ea typeface="Tahoma" panose="020B0604030504040204" pitchFamily="34" charset="0"/>
              <a:cs typeface="Tahoma" panose="020B0604030504040204" pitchFamily="34" charset="0"/>
            </a:endParaRPr>
          </a:p>
          <a:p>
            <a:pPr marL="342900" marR="0" lvl="0" indent="-342900">
              <a:spcBef>
                <a:spcPts val="0"/>
              </a:spcBef>
              <a:spcAft>
                <a:spcPts val="1400"/>
              </a:spcAft>
              <a:buFont typeface="Symbol" panose="05050102010706020507" pitchFamily="18" charset="2"/>
              <a:buChar char=""/>
            </a:pPr>
            <a:r>
              <a:rPr lang="en-GB" dirty="0">
                <a:effectLst/>
                <a:latin typeface="Tahoma" panose="020B0604030504040204" pitchFamily="34" charset="0"/>
                <a:ea typeface="Tahoma" panose="020B0604030504040204" pitchFamily="34" charset="0"/>
                <a:cs typeface="Tahoma" panose="020B0604030504040204" pitchFamily="34" charset="0"/>
              </a:rPr>
              <a:t>Only 56% mention their participation in the Valuable 500 in their annual report (Valuable 500).</a:t>
            </a:r>
            <a:endParaRPr lang="en-US" dirty="0">
              <a:effectLst/>
              <a:latin typeface="Tahoma" panose="020B0604030504040204" pitchFamily="34" charset="0"/>
              <a:ea typeface="Tahoma" panose="020B0604030504040204" pitchFamily="34" charset="0"/>
              <a:cs typeface="Tahoma" panose="020B0604030504040204" pitchFamily="34" charset="0"/>
            </a:endParaRPr>
          </a:p>
          <a:p>
            <a:pPr marL="342900" marR="0" lvl="0" indent="-342900">
              <a:spcBef>
                <a:spcPts val="0"/>
              </a:spcBef>
              <a:spcAft>
                <a:spcPts val="1100"/>
              </a:spcAft>
              <a:buFont typeface="Symbol" panose="05050102010706020507" pitchFamily="18" charset="2"/>
              <a:buChar char=""/>
            </a:pPr>
            <a:r>
              <a:rPr lang="en-GB" dirty="0">
                <a:effectLst/>
                <a:latin typeface="Tahoma" panose="020B0604030504040204" pitchFamily="34" charset="0"/>
                <a:ea typeface="Tahoma" panose="020B0604030504040204" pitchFamily="34" charset="0"/>
                <a:cs typeface="Tahoma" panose="020B0604030504040204" pitchFamily="34" charset="0"/>
              </a:rPr>
              <a:t>Only 54% of companies said their organization has a disability inclusion accessibility policy in place versus 58% in 2020.</a:t>
            </a:r>
          </a:p>
          <a:p>
            <a:pPr marL="342900" indent="-342900">
              <a:spcBef>
                <a:spcPts val="0"/>
              </a:spcBef>
              <a:spcAft>
                <a:spcPts val="1100"/>
              </a:spcAft>
              <a:buFont typeface="Symbol" panose="05050102010706020507" pitchFamily="18" charset="2"/>
              <a:buChar char=""/>
            </a:pPr>
            <a:r>
              <a:rPr lang="en-US" sz="2800" dirty="0">
                <a:effectLst/>
                <a:latin typeface="Tahoma" panose="020B0604030504040204" pitchFamily="34" charset="0"/>
                <a:ea typeface="Tahoma" panose="020B0604030504040204" pitchFamily="34" charset="0"/>
                <a:cs typeface="Tahoma" panose="020B0604030504040204" pitchFamily="34" charset="0"/>
              </a:rPr>
              <a:t>Even 56% of companies that have a public commitment to disability are missing accessibility</a:t>
            </a:r>
            <a:endParaRPr lang="en-US" dirty="0">
              <a:effectLst/>
              <a:latin typeface="Tahoma" panose="020B0604030504040204" pitchFamily="34" charset="0"/>
              <a:ea typeface="Tahoma" panose="020B0604030504040204" pitchFamily="34" charset="0"/>
              <a:cs typeface="Tahoma" panose="020B0604030504040204" pitchFamily="34" charset="0"/>
            </a:endParaRPr>
          </a:p>
          <a:p>
            <a:endParaRPr lang="en-US" dirty="0"/>
          </a:p>
        </p:txBody>
      </p:sp>
    </p:spTree>
    <p:extLst>
      <p:ext uri="{BB962C8B-B14F-4D97-AF65-F5344CB8AC3E}">
        <p14:creationId xmlns:p14="http://schemas.microsoft.com/office/powerpoint/2010/main" val="16385788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1695C-EB48-D97B-5293-6C6B52AC6E7E}"/>
              </a:ext>
            </a:extLst>
          </p:cNvPr>
          <p:cNvSpPr>
            <a:spLocks noGrp="1"/>
          </p:cNvSpPr>
          <p:nvPr>
            <p:ph type="title"/>
          </p:nvPr>
        </p:nvSpPr>
        <p:spPr/>
        <p:txBody>
          <a:bodyPr>
            <a:normAutofit/>
          </a:bodyPr>
          <a:lstStyle/>
          <a:p>
            <a:r>
              <a:rPr lang="en-US" sz="3600" dirty="0">
                <a:effectLst/>
                <a:latin typeface="Tahoma" panose="020B0604030504040204" pitchFamily="34" charset="0"/>
                <a:ea typeface="Tahoma" panose="020B0604030504040204" pitchFamily="34" charset="0"/>
                <a:cs typeface="Tahoma" panose="020B0604030504040204" pitchFamily="34" charset="0"/>
              </a:rPr>
              <a:t>This Creates a Massive Opportunity</a:t>
            </a:r>
            <a:endParaRPr lang="en-US" sz="3600" dirty="0">
              <a:latin typeface="Tahoma" panose="020B0604030504040204" pitchFamily="34" charset="0"/>
              <a:ea typeface="Tahoma" panose="020B0604030504040204" pitchFamily="34" charset="0"/>
              <a:cs typeface="Tahoma" panose="020B0604030504040204" pitchFamily="34" charset="0"/>
            </a:endParaRPr>
          </a:p>
        </p:txBody>
      </p:sp>
      <p:sp>
        <p:nvSpPr>
          <p:cNvPr id="3" name="Text Placeholder 2">
            <a:extLst>
              <a:ext uri="{FF2B5EF4-FFF2-40B4-BE49-F238E27FC236}">
                <a16:creationId xmlns:a16="http://schemas.microsoft.com/office/drawing/2014/main" id="{7457F229-C6A3-B93D-F6A8-97E2F832AED8}"/>
              </a:ext>
            </a:extLst>
          </p:cNvPr>
          <p:cNvSpPr>
            <a:spLocks noGrp="1"/>
          </p:cNvSpPr>
          <p:nvPr>
            <p:ph type="body" sz="quarter" idx="13"/>
          </p:nvPr>
        </p:nvSpPr>
        <p:spPr>
          <a:xfrm>
            <a:off x="1018381" y="1466995"/>
            <a:ext cx="10155237" cy="2266933"/>
          </a:xfrm>
        </p:spPr>
        <p:txBody>
          <a:bodyPr>
            <a:noAutofit/>
          </a:bodyPr>
          <a:lstStyle/>
          <a:p>
            <a:pPr marL="0" indent="0">
              <a:buNone/>
            </a:pPr>
            <a:r>
              <a:rPr lang="en-US" dirty="0">
                <a:effectLst/>
                <a:latin typeface="Tahoma" panose="020B0604030504040204" pitchFamily="34" charset="0"/>
                <a:ea typeface="Tahoma" panose="020B0604030504040204" pitchFamily="34" charset="0"/>
                <a:cs typeface="Tahoma" panose="020B0604030504040204" pitchFamily="34" charset="0"/>
              </a:rPr>
              <a:t>This doesn’t support their stated priorities</a:t>
            </a:r>
          </a:p>
          <a:p>
            <a:pPr marL="342900" marR="0" lvl="0" indent="-342900">
              <a:spcBef>
                <a:spcPts val="0"/>
              </a:spcBef>
              <a:spcAft>
                <a:spcPts val="1100"/>
              </a:spcAft>
              <a:buFont typeface="Symbol" panose="05050102010706020507" pitchFamily="18" charset="2"/>
              <a:buChar char=""/>
            </a:pPr>
            <a:r>
              <a:rPr lang="en-GB" dirty="0">
                <a:effectLst/>
                <a:latin typeface="Tahoma" panose="020B0604030504040204" pitchFamily="34" charset="0"/>
                <a:ea typeface="Tahoma" panose="020B0604030504040204" pitchFamily="34" charset="0"/>
                <a:cs typeface="Tahoma" panose="020B0604030504040204" pitchFamily="34" charset="0"/>
              </a:rPr>
              <a:t>Recruitment is a top priority for a lot of companies – 74% of companies reported that they highlight the fact that they are an inclusive employer when advertising (Valuable 500).</a:t>
            </a:r>
            <a:endParaRPr lang="en-US" dirty="0">
              <a:effectLst/>
              <a:latin typeface="Tahoma" panose="020B0604030504040204" pitchFamily="34" charset="0"/>
              <a:ea typeface="Tahoma" panose="020B0604030504040204" pitchFamily="34" charset="0"/>
              <a:cs typeface="Tahoma" panose="020B0604030504040204" pitchFamily="34" charset="0"/>
            </a:endParaRPr>
          </a:p>
          <a:p>
            <a:pPr marL="342900" marR="0" lvl="0" indent="-342900">
              <a:spcBef>
                <a:spcPts val="0"/>
              </a:spcBef>
              <a:spcAft>
                <a:spcPts val="1100"/>
              </a:spcAft>
              <a:buFont typeface="Symbol" panose="05050102010706020507" pitchFamily="18" charset="2"/>
              <a:buChar char=""/>
            </a:pPr>
            <a:r>
              <a:rPr lang="en-GB" dirty="0">
                <a:effectLst/>
                <a:latin typeface="Tahoma" panose="020B0604030504040204" pitchFamily="34" charset="0"/>
                <a:ea typeface="Tahoma" panose="020B0604030504040204" pitchFamily="34" charset="0"/>
                <a:cs typeface="Tahoma" panose="020B0604030504040204" pitchFamily="34" charset="0"/>
              </a:rPr>
              <a:t>Companies report that they are actively investing in services and support for disabled employees. For example, 70% have a resource network and/or a support group in place (Valuable 500).</a:t>
            </a:r>
            <a:endParaRPr lang="en-US" dirty="0">
              <a:effectLst/>
              <a:latin typeface="Tahoma" panose="020B0604030504040204" pitchFamily="34" charset="0"/>
              <a:ea typeface="Tahoma" panose="020B0604030504040204" pitchFamily="34" charset="0"/>
              <a:cs typeface="Tahoma" panose="020B0604030504040204" pitchFamily="34" charset="0"/>
            </a:endParaRPr>
          </a:p>
          <a:p>
            <a:endParaRPr lang="en-US" dirty="0"/>
          </a:p>
        </p:txBody>
      </p:sp>
      <p:sp>
        <p:nvSpPr>
          <p:cNvPr id="4" name="TextBox 3">
            <a:extLst>
              <a:ext uri="{FF2B5EF4-FFF2-40B4-BE49-F238E27FC236}">
                <a16:creationId xmlns:a16="http://schemas.microsoft.com/office/drawing/2014/main" id="{12F30BCE-8734-9EFB-8349-037F543B08A6}"/>
              </a:ext>
            </a:extLst>
          </p:cNvPr>
          <p:cNvSpPr txBox="1"/>
          <p:nvPr/>
        </p:nvSpPr>
        <p:spPr>
          <a:xfrm>
            <a:off x="1018381" y="5196007"/>
            <a:ext cx="4696619" cy="1661993"/>
          </a:xfrm>
          <a:prstGeom prst="rect">
            <a:avLst/>
          </a:prstGeom>
          <a:noFill/>
        </p:spPr>
        <p:txBody>
          <a:bodyPr wrap="square" rtlCol="0">
            <a:spAutoFit/>
          </a:bodyPr>
          <a:lstStyle/>
          <a:p>
            <a:r>
              <a:rPr lang="en-US" sz="2800" dirty="0">
                <a:effectLst/>
                <a:latin typeface="Tahoma" panose="020B0604030504040204" pitchFamily="34" charset="0"/>
                <a:ea typeface="Tahoma" panose="020B0604030504040204" pitchFamily="34" charset="0"/>
                <a:cs typeface="Tahoma" panose="020B0604030504040204" pitchFamily="34" charset="0"/>
              </a:rPr>
              <a:t>This means that you have a solution that your employer wants.</a:t>
            </a:r>
          </a:p>
          <a:p>
            <a:endParaRPr lang="en-US" dirty="0"/>
          </a:p>
        </p:txBody>
      </p:sp>
      <p:pic>
        <p:nvPicPr>
          <p:cNvPr id="5" name="Picture 4" descr="A group of RespectAbility staff and partners smile and pose for a picture at an event ">
            <a:extLst>
              <a:ext uri="{FF2B5EF4-FFF2-40B4-BE49-F238E27FC236}">
                <a16:creationId xmlns:a16="http://schemas.microsoft.com/office/drawing/2014/main" id="{69524087-1285-F01F-4FCB-0A722EBB7E96}"/>
              </a:ext>
            </a:extLst>
          </p:cNvPr>
          <p:cNvPicPr>
            <a:picLocks noChangeAspect="1"/>
          </p:cNvPicPr>
          <p:nvPr/>
        </p:nvPicPr>
        <p:blipFill>
          <a:blip r:embed="rId2"/>
          <a:stretch>
            <a:fillRect/>
          </a:stretch>
        </p:blipFill>
        <p:spPr>
          <a:xfrm>
            <a:off x="6708453" y="4571802"/>
            <a:ext cx="4566300" cy="2286198"/>
          </a:xfrm>
          <a:prstGeom prst="rect">
            <a:avLst/>
          </a:prstGeom>
        </p:spPr>
      </p:pic>
    </p:spTree>
    <p:extLst>
      <p:ext uri="{BB962C8B-B14F-4D97-AF65-F5344CB8AC3E}">
        <p14:creationId xmlns:p14="http://schemas.microsoft.com/office/powerpoint/2010/main" val="22390101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8C21D89-26D4-4F12-9C77-BF7E187D1F52}"/>
              </a:ext>
            </a:extLst>
          </p:cNvPr>
          <p:cNvSpPr>
            <a:spLocks noGrp="1"/>
          </p:cNvSpPr>
          <p:nvPr>
            <p:ph type="title"/>
          </p:nvPr>
        </p:nvSpPr>
        <p:spPr/>
        <p:txBody>
          <a:bodyPr>
            <a:normAutofit/>
          </a:bodyPr>
          <a:lstStyle/>
          <a:p>
            <a:r>
              <a:rPr lang="en-US" sz="4000" dirty="0">
                <a:latin typeface="Tahoma" panose="020B0604030504040204" pitchFamily="34" charset="0"/>
                <a:ea typeface="Tahoma" panose="020B0604030504040204" pitchFamily="34" charset="0"/>
                <a:cs typeface="Tahoma" panose="020B0604030504040204" pitchFamily="34" charset="0"/>
              </a:rPr>
              <a:t>Learning Objectives</a:t>
            </a:r>
          </a:p>
        </p:txBody>
      </p:sp>
      <p:sp>
        <p:nvSpPr>
          <p:cNvPr id="5" name="Content Placeholder 4">
            <a:extLst>
              <a:ext uri="{FF2B5EF4-FFF2-40B4-BE49-F238E27FC236}">
                <a16:creationId xmlns:a16="http://schemas.microsoft.com/office/drawing/2014/main" id="{07D8B28F-47D5-4D94-BE72-A8EF4E3F3401}"/>
              </a:ext>
            </a:extLst>
          </p:cNvPr>
          <p:cNvSpPr>
            <a:spLocks noGrp="1"/>
          </p:cNvSpPr>
          <p:nvPr>
            <p:ph type="body" sz="quarter" idx="13"/>
          </p:nvPr>
        </p:nvSpPr>
        <p:spPr/>
        <p:txBody>
          <a:bodyPr/>
          <a:lstStyle/>
          <a:p>
            <a:pPr marL="0" indent="0">
              <a:buNone/>
            </a:pPr>
            <a:r>
              <a:rPr lang="en-US" dirty="0">
                <a:solidFill>
                  <a:srgbClr val="000000"/>
                </a:solidFill>
                <a:latin typeface="Tahoma" panose="020B0604030504040204" pitchFamily="34" charset="0"/>
                <a:ea typeface="Tahoma" panose="020B0604030504040204" pitchFamily="34" charset="0"/>
                <a:cs typeface="Tahoma" panose="020B0604030504040204" pitchFamily="34" charset="0"/>
              </a:rPr>
              <a:t>If you are attending this training today, more than likely you already believe in the value of disability employment. At the same time, the previous slides show that you have something that your employer is looking for. What we will give you today is:</a:t>
            </a:r>
          </a:p>
          <a:p>
            <a:pPr marL="514350" indent="-514350">
              <a:buFont typeface="+mj-lt"/>
              <a:buAutoNum type="arabicPeriod"/>
            </a:pPr>
            <a:r>
              <a:rPr lang="en-US" dirty="0">
                <a:solidFill>
                  <a:srgbClr val="000000"/>
                </a:solidFill>
                <a:latin typeface="Tahoma" panose="020B0604030504040204" pitchFamily="34" charset="0"/>
                <a:ea typeface="Tahoma" panose="020B0604030504040204" pitchFamily="34" charset="0"/>
                <a:cs typeface="Tahoma" panose="020B0604030504040204" pitchFamily="34" charset="0"/>
              </a:rPr>
              <a:t>The messages that work in a business context</a:t>
            </a:r>
          </a:p>
          <a:p>
            <a:pPr marL="514350" indent="-514350">
              <a:buFont typeface="+mj-lt"/>
              <a:buAutoNum type="arabicPeriod"/>
            </a:pPr>
            <a:r>
              <a:rPr lang="en-US" dirty="0">
                <a:solidFill>
                  <a:srgbClr val="000000"/>
                </a:solidFill>
                <a:latin typeface="Tahoma" panose="020B0604030504040204" pitchFamily="34" charset="0"/>
                <a:ea typeface="Tahoma" panose="020B0604030504040204" pitchFamily="34" charset="0"/>
                <a:cs typeface="Tahoma" panose="020B0604030504040204" pitchFamily="34" charset="0"/>
              </a:rPr>
              <a:t>How to back them up with data</a:t>
            </a:r>
          </a:p>
          <a:p>
            <a:pPr marL="514350" indent="-514350">
              <a:buFont typeface="+mj-lt"/>
              <a:buAutoNum type="arabicPeriod"/>
            </a:pPr>
            <a:r>
              <a:rPr lang="en-US" dirty="0">
                <a:solidFill>
                  <a:srgbClr val="000000"/>
                </a:solidFill>
                <a:latin typeface="Tahoma" panose="020B0604030504040204" pitchFamily="34" charset="0"/>
                <a:ea typeface="Tahoma" panose="020B0604030504040204" pitchFamily="34" charset="0"/>
                <a:cs typeface="Tahoma" panose="020B0604030504040204" pitchFamily="34" charset="0"/>
              </a:rPr>
              <a:t>How to address the concerns that your colleagues may raise  </a:t>
            </a:r>
          </a:p>
        </p:txBody>
      </p:sp>
    </p:spTree>
    <p:extLst>
      <p:ext uri="{BB962C8B-B14F-4D97-AF65-F5344CB8AC3E}">
        <p14:creationId xmlns:p14="http://schemas.microsoft.com/office/powerpoint/2010/main" val="34694682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BC8E173-33B0-0E23-5354-9BA434E4182C}"/>
              </a:ext>
            </a:extLst>
          </p:cNvPr>
          <p:cNvSpPr>
            <a:spLocks noGrp="1"/>
          </p:cNvSpPr>
          <p:nvPr>
            <p:ph type="title"/>
          </p:nvPr>
        </p:nvSpPr>
        <p:spPr>
          <a:xfrm>
            <a:off x="838200" y="319050"/>
            <a:ext cx="10515600" cy="591270"/>
          </a:xfrm>
        </p:spPr>
        <p:txBody>
          <a:bodyPr>
            <a:normAutofit/>
          </a:bodyPr>
          <a:lstStyle/>
          <a:p>
            <a:r>
              <a:rPr lang="en-US" sz="3600" dirty="0">
                <a:latin typeface="Tahoma" panose="020B0604030504040204" pitchFamily="34" charset="0"/>
                <a:ea typeface="Tahoma" panose="020B0604030504040204" pitchFamily="34" charset="0"/>
                <a:cs typeface="Tahoma" panose="020B0604030504040204" pitchFamily="34" charset="0"/>
              </a:rPr>
              <a:t>People Like to be Sold on Positivity</a:t>
            </a:r>
          </a:p>
        </p:txBody>
      </p:sp>
      <p:sp>
        <p:nvSpPr>
          <p:cNvPr id="9" name="Title 5">
            <a:extLst>
              <a:ext uri="{FF2B5EF4-FFF2-40B4-BE49-F238E27FC236}">
                <a16:creationId xmlns:a16="http://schemas.microsoft.com/office/drawing/2014/main" id="{4173C541-00BA-6119-ECB2-BAF7F0743042}"/>
              </a:ext>
            </a:extLst>
          </p:cNvPr>
          <p:cNvSpPr txBox="1">
            <a:spLocks/>
          </p:cNvSpPr>
          <p:nvPr/>
        </p:nvSpPr>
        <p:spPr>
          <a:xfrm>
            <a:off x="1070810" y="1865488"/>
            <a:ext cx="4644189" cy="2725997"/>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3000" b="1" kern="1200">
                <a:solidFill>
                  <a:schemeClr val="tx1"/>
                </a:solidFill>
                <a:latin typeface="Libre Baskerville" panose="02000000000000000000" pitchFamily="2" charset="0"/>
                <a:ea typeface="+mj-ea"/>
                <a:cs typeface="+mj-cs"/>
              </a:defRPr>
            </a:lvl1pPr>
          </a:lstStyle>
          <a:p>
            <a:r>
              <a:rPr lang="en-US" sz="2800" dirty="0">
                <a:latin typeface="Tahoma" panose="020B0604030504040204" pitchFamily="34" charset="0"/>
                <a:ea typeface="Tahoma" panose="020B0604030504040204" pitchFamily="34" charset="0"/>
                <a:cs typeface="Tahoma" panose="020B0604030504040204" pitchFamily="34" charset="0"/>
              </a:rPr>
              <a:t>RespectAbility has done more than 10 years of research about the messages that resonate </a:t>
            </a:r>
          </a:p>
        </p:txBody>
      </p:sp>
      <p:pic>
        <p:nvPicPr>
          <p:cNvPr id="10" name="Picture Placeholder 9" descr="Six people smile at the camera. Those pictured include Steve Bartlett, RespectAbility board member, chairman emeritus and author of the Americans with Disabilities Act, Debbie Fink, Vice President of Education and Inclusion at Cerebral Palsy Foundation and Dr. Nelle Richardson and Ketrina Hazell, who are both members of RespectAbility's Disability Training &amp; Speakers Bureau ">
            <a:extLst>
              <a:ext uri="{FF2B5EF4-FFF2-40B4-BE49-F238E27FC236}">
                <a16:creationId xmlns:a16="http://schemas.microsoft.com/office/drawing/2014/main" id="{08EE8A88-DEA5-0663-F779-82184D5A140D}"/>
              </a:ext>
            </a:extLst>
          </p:cNvPr>
          <p:cNvPicPr>
            <a:picLocks noGrp="1" noChangeAspect="1"/>
          </p:cNvPicPr>
          <p:nvPr>
            <p:ph type="pic" sz="quarter" idx="11"/>
          </p:nvPr>
        </p:nvPicPr>
        <p:blipFill>
          <a:blip r:embed="rId2"/>
          <a:srcRect t="1644" b="1644"/>
          <a:stretch>
            <a:fillRect/>
          </a:stretch>
        </p:blipFill>
        <p:spPr>
          <a:xfrm>
            <a:off x="6082465" y="1399687"/>
            <a:ext cx="5038725" cy="3657600"/>
          </a:xfrm>
          <a:prstGeom prst="rect">
            <a:avLst/>
          </a:prstGeom>
        </p:spPr>
      </p:pic>
      <p:sp>
        <p:nvSpPr>
          <p:cNvPr id="7" name="Text Placeholder 6">
            <a:extLst>
              <a:ext uri="{FF2B5EF4-FFF2-40B4-BE49-F238E27FC236}">
                <a16:creationId xmlns:a16="http://schemas.microsoft.com/office/drawing/2014/main" id="{2A8B4FDF-C5EB-6653-BFB4-5002B89136AF}"/>
              </a:ext>
            </a:extLst>
          </p:cNvPr>
          <p:cNvSpPr>
            <a:spLocks noGrp="1"/>
          </p:cNvSpPr>
          <p:nvPr>
            <p:ph type="body" sz="quarter" idx="10"/>
          </p:nvPr>
        </p:nvSpPr>
        <p:spPr>
          <a:xfrm>
            <a:off x="432288" y="5310971"/>
            <a:ext cx="11327423" cy="1003300"/>
          </a:xfrm>
        </p:spPr>
        <p:txBody>
          <a:bodyPr>
            <a:noAutofit/>
          </a:bodyPr>
          <a:lstStyle/>
          <a:p>
            <a:r>
              <a:rPr lang="en-US" sz="2800" dirty="0">
                <a:latin typeface="Tahoma" panose="020B0604030504040204" pitchFamily="34" charset="0"/>
                <a:ea typeface="Tahoma" panose="020B0604030504040204" pitchFamily="34" charset="0"/>
                <a:cs typeface="Tahoma" panose="020B0604030504040204" pitchFamily="34" charset="0"/>
              </a:rPr>
              <a:t>92% of survey respondents agree with the idea that our communities are at their best when all people, including people with disabilities, have the opportunity to get skills, jobs and succeed. </a:t>
            </a:r>
          </a:p>
        </p:txBody>
      </p:sp>
    </p:spTree>
    <p:extLst>
      <p:ext uri="{BB962C8B-B14F-4D97-AF65-F5344CB8AC3E}">
        <p14:creationId xmlns:p14="http://schemas.microsoft.com/office/powerpoint/2010/main" val="9309305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966190-8AE6-4CBD-90BD-FCD284773C2B}"/>
              </a:ext>
            </a:extLst>
          </p:cNvPr>
          <p:cNvSpPr>
            <a:spLocks noGrp="1"/>
          </p:cNvSpPr>
          <p:nvPr>
            <p:ph type="title"/>
          </p:nvPr>
        </p:nvSpPr>
        <p:spPr/>
        <p:txBody>
          <a:bodyPr>
            <a:normAutofit/>
          </a:bodyPr>
          <a:lstStyle/>
          <a:p>
            <a:r>
              <a:rPr kumimoji="0" lang="en-US"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rPr>
              <a:t>People </a:t>
            </a:r>
            <a:r>
              <a:rPr lang="en-US" kern="1200" dirty="0">
                <a:latin typeface="Tahoma" panose="020B0604030504040204" pitchFamily="34" charset="0"/>
                <a:ea typeface="Tahoma" panose="020B0604030504040204" pitchFamily="34" charset="0"/>
                <a:cs typeface="Tahoma" panose="020B0604030504040204" pitchFamily="34" charset="0"/>
              </a:rPr>
              <a:t>Like Messaging About Both Values and Value</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2" name="Text Placeholder 1">
            <a:extLst>
              <a:ext uri="{FF2B5EF4-FFF2-40B4-BE49-F238E27FC236}">
                <a16:creationId xmlns:a16="http://schemas.microsoft.com/office/drawing/2014/main" id="{89CC6A11-981E-99F3-8F71-13B9D1E3C8BC}"/>
              </a:ext>
            </a:extLst>
          </p:cNvPr>
          <p:cNvSpPr>
            <a:spLocks noGrp="1"/>
          </p:cNvSpPr>
          <p:nvPr>
            <p:ph type="body" sz="quarter" idx="13"/>
          </p:nvPr>
        </p:nvSpPr>
        <p:spPr>
          <a:xfrm>
            <a:off x="1018379" y="1466995"/>
            <a:ext cx="10155237" cy="1325563"/>
          </a:xfrm>
        </p:spPr>
        <p:txBody>
          <a:bodyPr/>
          <a:lstStyle/>
          <a:p>
            <a:pPr marL="0" indent="0">
              <a:buNone/>
            </a:pPr>
            <a:r>
              <a:rPr lang="en-US" dirty="0"/>
              <a:t>In a </a:t>
            </a:r>
            <a:r>
              <a:rPr lang="en-US" dirty="0" err="1"/>
              <a:t>RespectAbility</a:t>
            </a:r>
            <a:r>
              <a:rPr lang="en-US" dirty="0"/>
              <a:t> study, these messages were found to be very convincing by a large number of respondents, both in and out of the disability community.</a:t>
            </a:r>
          </a:p>
        </p:txBody>
      </p:sp>
      <p:graphicFrame>
        <p:nvGraphicFramePr>
          <p:cNvPr id="3" name="Table 2">
            <a:extLst>
              <a:ext uri="{FF2B5EF4-FFF2-40B4-BE49-F238E27FC236}">
                <a16:creationId xmlns:a16="http://schemas.microsoft.com/office/drawing/2014/main" id="{7A909347-656D-2067-9881-4AEEF21AF2A1}"/>
              </a:ext>
            </a:extLst>
          </p:cNvPr>
          <p:cNvGraphicFramePr>
            <a:graphicFrameLocks noGrp="1"/>
          </p:cNvGraphicFramePr>
          <p:nvPr>
            <p:extLst>
              <p:ext uri="{D42A27DB-BD31-4B8C-83A1-F6EECF244321}">
                <p14:modId xmlns:p14="http://schemas.microsoft.com/office/powerpoint/2010/main" val="3055892648"/>
              </p:ext>
            </p:extLst>
          </p:nvPr>
        </p:nvGraphicFramePr>
        <p:xfrm>
          <a:off x="331308" y="3117069"/>
          <a:ext cx="11529381" cy="2569796"/>
        </p:xfrm>
        <a:graphic>
          <a:graphicData uri="http://schemas.openxmlformats.org/drawingml/2006/table">
            <a:tbl>
              <a:tblPr firstRow="1" bandRow="1">
                <a:tableStyleId>{2D5ABB26-0587-4C30-8999-92F81FD0307C}</a:tableStyleId>
              </a:tblPr>
              <a:tblGrid>
                <a:gridCol w="7602150">
                  <a:extLst>
                    <a:ext uri="{9D8B030D-6E8A-4147-A177-3AD203B41FA5}">
                      <a16:colId xmlns:a16="http://schemas.microsoft.com/office/drawing/2014/main" val="1963228294"/>
                    </a:ext>
                  </a:extLst>
                </a:gridCol>
                <a:gridCol w="1459523">
                  <a:extLst>
                    <a:ext uri="{9D8B030D-6E8A-4147-A177-3AD203B41FA5}">
                      <a16:colId xmlns:a16="http://schemas.microsoft.com/office/drawing/2014/main" val="3965481366"/>
                    </a:ext>
                  </a:extLst>
                </a:gridCol>
                <a:gridCol w="2467708">
                  <a:extLst>
                    <a:ext uri="{9D8B030D-6E8A-4147-A177-3AD203B41FA5}">
                      <a16:colId xmlns:a16="http://schemas.microsoft.com/office/drawing/2014/main" val="3326659699"/>
                    </a:ext>
                  </a:extLst>
                </a:gridCol>
              </a:tblGrid>
              <a:tr h="1015316">
                <a:tc>
                  <a:txBody>
                    <a:bodyPr/>
                    <a:lstStyle/>
                    <a:p>
                      <a:pPr algn="ctr"/>
                      <a:r>
                        <a:rPr lang="en-US" sz="2400" b="1" dirty="0">
                          <a:solidFill>
                            <a:srgbClr val="000000"/>
                          </a:solidFill>
                          <a:latin typeface="Tahoma" panose="020B0604030504040204" pitchFamily="34" charset="0"/>
                          <a:ea typeface="Tahoma" panose="020B0604030504040204" pitchFamily="34" charset="0"/>
                          <a:cs typeface="Tahoma" panose="020B0604030504040204" pitchFamily="34" charset="0"/>
                        </a:rPr>
                        <a:t>Message</a:t>
                      </a:r>
                      <a:endParaRPr lang="en-US" sz="2400" b="1" i="0" dirty="0">
                        <a:solidFill>
                          <a:srgbClr val="000000"/>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b="1" dirty="0">
                          <a:solidFill>
                            <a:srgbClr val="000000"/>
                          </a:solidFill>
                          <a:latin typeface="Tahoma" panose="020B0604030504040204" pitchFamily="34" charset="0"/>
                          <a:ea typeface="Tahoma" panose="020B0604030504040204" pitchFamily="34" charset="0"/>
                          <a:cs typeface="Tahoma" panose="020B0604030504040204" pitchFamily="34" charset="0"/>
                        </a:rPr>
                        <a:t>Total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b="1" dirty="0">
                          <a:solidFill>
                            <a:srgbClr val="000000"/>
                          </a:solidFill>
                          <a:latin typeface="Tahoma" panose="020B0604030504040204" pitchFamily="34" charset="0"/>
                          <a:ea typeface="Tahoma" panose="020B0604030504040204" pitchFamily="34" charset="0"/>
                          <a:cs typeface="Tahoma" panose="020B0604030504040204" pitchFamily="34" charset="0"/>
                        </a:rPr>
                        <a:t>Disability Community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22234093"/>
                  </a:ext>
                </a:extLst>
              </a:tr>
              <a:tr h="896295">
                <a:tc>
                  <a:txBody>
                    <a:bodyPr/>
                    <a:lstStyle/>
                    <a:p>
                      <a:pPr algn="ctr"/>
                      <a:r>
                        <a:rPr lang="en-US" sz="2400" kern="1200" dirty="0">
                          <a:solidFill>
                            <a:srgbClr val="000000"/>
                          </a:solidFill>
                          <a:effectLst/>
                          <a:latin typeface="Tahoma" panose="020B0604030504040204" pitchFamily="34" charset="0"/>
                          <a:ea typeface="Tahoma" panose="020B0604030504040204" pitchFamily="34" charset="0"/>
                          <a:cs typeface="Tahoma" panose="020B0604030504040204" pitchFamily="34" charset="0"/>
                        </a:rPr>
                        <a:t>Our nation was founded on the principle that anyone who works hard should be able to get ahead in life. People with disabilities deserve to be able to work to achieve the American dream, just like anyone else</a:t>
                      </a:r>
                      <a:endParaRPr lang="en-US" sz="2400" dirty="0">
                        <a:solidFill>
                          <a:srgbClr val="000000"/>
                        </a:solidFill>
                        <a:latin typeface="Tahoma" panose="020B0604030504040204" pitchFamily="34" charset="0"/>
                        <a:ea typeface="Tahoma" panose="020B0604030504040204" pitchFamily="34" charset="0"/>
                        <a:cs typeface="Tahom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b="1" dirty="0">
                          <a:solidFill>
                            <a:srgbClr val="000000"/>
                          </a:solidFill>
                          <a:latin typeface="Tahoma" panose="020B0604030504040204" pitchFamily="34" charset="0"/>
                          <a:ea typeface="Tahoma" panose="020B0604030504040204" pitchFamily="34" charset="0"/>
                          <a:cs typeface="Tahoma" panose="020B0604030504040204" pitchFamily="34" charset="0"/>
                        </a:rPr>
                        <a:t>58</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b="1" dirty="0">
                          <a:solidFill>
                            <a:srgbClr val="000000"/>
                          </a:solidFill>
                          <a:latin typeface="Tahoma" panose="020B0604030504040204" pitchFamily="34" charset="0"/>
                          <a:ea typeface="Tahoma" panose="020B0604030504040204" pitchFamily="34" charset="0"/>
                          <a:cs typeface="Tahoma" panose="020B0604030504040204" pitchFamily="34" charset="0"/>
                        </a:rPr>
                        <a:t>62</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81143049"/>
                  </a:ext>
                </a:extLst>
              </a:tr>
            </a:tbl>
          </a:graphicData>
        </a:graphic>
      </p:graphicFrame>
    </p:spTree>
    <p:extLst>
      <p:ext uri="{BB962C8B-B14F-4D97-AF65-F5344CB8AC3E}">
        <p14:creationId xmlns:p14="http://schemas.microsoft.com/office/powerpoint/2010/main" val="6568648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966190-8AE6-4CBD-90BD-FCD284773C2B}"/>
              </a:ext>
            </a:extLst>
          </p:cNvPr>
          <p:cNvSpPr>
            <a:spLocks noGrp="1"/>
          </p:cNvSpPr>
          <p:nvPr>
            <p:ph type="title"/>
          </p:nvPr>
        </p:nvSpPr>
        <p:spPr/>
        <p:txBody>
          <a:bodyPr>
            <a:normAutofit/>
          </a:bodyPr>
          <a:lstStyle/>
          <a:p>
            <a:r>
              <a:rPr kumimoji="0" lang="en-US"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rPr>
              <a:t>People </a:t>
            </a:r>
            <a:r>
              <a:rPr lang="en-US" kern="1200" dirty="0">
                <a:latin typeface="Tahoma" panose="020B0604030504040204" pitchFamily="34" charset="0"/>
                <a:ea typeface="Tahoma" panose="020B0604030504040204" pitchFamily="34" charset="0"/>
                <a:cs typeface="Tahoma" panose="020B0604030504040204" pitchFamily="34" charset="0"/>
              </a:rPr>
              <a:t>Like Messaging About Both Values and Value (2)</a:t>
            </a:r>
            <a:endParaRPr lang="en-US" dirty="0">
              <a:latin typeface="Tahoma" panose="020B0604030504040204" pitchFamily="34" charset="0"/>
              <a:ea typeface="Tahoma" panose="020B0604030504040204" pitchFamily="34" charset="0"/>
              <a:cs typeface="Tahoma" panose="020B0604030504040204" pitchFamily="34" charset="0"/>
            </a:endParaRPr>
          </a:p>
        </p:txBody>
      </p:sp>
      <p:graphicFrame>
        <p:nvGraphicFramePr>
          <p:cNvPr id="7" name="Table 6">
            <a:extLst>
              <a:ext uri="{FF2B5EF4-FFF2-40B4-BE49-F238E27FC236}">
                <a16:creationId xmlns:a16="http://schemas.microsoft.com/office/drawing/2014/main" id="{C7DF89AA-2F07-3406-FA90-3EAFE0846DBE}"/>
              </a:ext>
            </a:extLst>
          </p:cNvPr>
          <p:cNvGraphicFramePr>
            <a:graphicFrameLocks noGrp="1"/>
          </p:cNvGraphicFramePr>
          <p:nvPr>
            <p:extLst>
              <p:ext uri="{D42A27DB-BD31-4B8C-83A1-F6EECF244321}">
                <p14:modId xmlns:p14="http://schemas.microsoft.com/office/powerpoint/2010/main" val="4197264402"/>
              </p:ext>
            </p:extLst>
          </p:nvPr>
        </p:nvGraphicFramePr>
        <p:xfrm>
          <a:off x="331309" y="1345145"/>
          <a:ext cx="11529381" cy="5371423"/>
        </p:xfrm>
        <a:graphic>
          <a:graphicData uri="http://schemas.openxmlformats.org/drawingml/2006/table">
            <a:tbl>
              <a:tblPr firstRow="1" bandRow="1">
                <a:tableStyleId>{2D5ABB26-0587-4C30-8999-92F81FD0307C}</a:tableStyleId>
              </a:tblPr>
              <a:tblGrid>
                <a:gridCol w="7933460">
                  <a:extLst>
                    <a:ext uri="{9D8B030D-6E8A-4147-A177-3AD203B41FA5}">
                      <a16:colId xmlns:a16="http://schemas.microsoft.com/office/drawing/2014/main" val="20000"/>
                    </a:ext>
                  </a:extLst>
                </a:gridCol>
                <a:gridCol w="1371600">
                  <a:extLst>
                    <a:ext uri="{9D8B030D-6E8A-4147-A177-3AD203B41FA5}">
                      <a16:colId xmlns:a16="http://schemas.microsoft.com/office/drawing/2014/main" val="20001"/>
                    </a:ext>
                  </a:extLst>
                </a:gridCol>
                <a:gridCol w="2224321">
                  <a:extLst>
                    <a:ext uri="{9D8B030D-6E8A-4147-A177-3AD203B41FA5}">
                      <a16:colId xmlns:a16="http://schemas.microsoft.com/office/drawing/2014/main" val="20002"/>
                    </a:ext>
                  </a:extLst>
                </a:gridCol>
              </a:tblGrid>
              <a:tr h="1165183">
                <a:tc>
                  <a:txBody>
                    <a:bodyPr/>
                    <a:lstStyle/>
                    <a:p>
                      <a:pPr algn="ctr"/>
                      <a:r>
                        <a:rPr lang="en-US" sz="2400" b="1" dirty="0">
                          <a:solidFill>
                            <a:srgbClr val="000000"/>
                          </a:solidFill>
                          <a:latin typeface="Tahoma" panose="020B0604030504040204" pitchFamily="34" charset="0"/>
                          <a:ea typeface="Tahoma" panose="020B0604030504040204" pitchFamily="34" charset="0"/>
                          <a:cs typeface="Tahoma" panose="020B0604030504040204" pitchFamily="34" charset="0"/>
                        </a:rPr>
                        <a:t>Message</a:t>
                      </a:r>
                      <a:endParaRPr lang="en-US" sz="2400" b="1" i="0" dirty="0">
                        <a:solidFill>
                          <a:srgbClr val="000000"/>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b="1" dirty="0">
                          <a:solidFill>
                            <a:srgbClr val="000000"/>
                          </a:solidFill>
                          <a:latin typeface="Tahoma" panose="020B0604030504040204" pitchFamily="34" charset="0"/>
                          <a:ea typeface="Tahoma" panose="020B0604030504040204" pitchFamily="34" charset="0"/>
                          <a:cs typeface="Tahoma" panose="020B0604030504040204" pitchFamily="34" charset="0"/>
                        </a:rPr>
                        <a:t>Total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b="1" dirty="0">
                          <a:solidFill>
                            <a:srgbClr val="000000"/>
                          </a:solidFill>
                          <a:latin typeface="Tahoma" panose="020B0604030504040204" pitchFamily="34" charset="0"/>
                          <a:ea typeface="Tahoma" panose="020B0604030504040204" pitchFamily="34" charset="0"/>
                          <a:cs typeface="Tahoma" panose="020B0604030504040204" pitchFamily="34" charset="0"/>
                        </a:rPr>
                        <a:t>Disability Community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83327381"/>
                  </a:ext>
                </a:extLst>
              </a:tr>
              <a:tr h="116518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kern="1200" dirty="0">
                          <a:solidFill>
                            <a:srgbClr val="000000"/>
                          </a:solidFill>
                          <a:effectLst/>
                          <a:latin typeface="Tahoma" panose="020B0604030504040204" pitchFamily="34" charset="0"/>
                          <a:ea typeface="Tahoma" panose="020B0604030504040204" pitchFamily="34" charset="0"/>
                          <a:cs typeface="Tahoma" panose="020B0604030504040204" pitchFamily="34" charset="0"/>
                        </a:rPr>
                        <a:t>Government policies that help people with disabilities get and keep jobs are a win-win because they allow people with disabilities the dignity and financial benefits of work and also grow our economy and save taxpayer money.</a:t>
                      </a:r>
                      <a:endParaRPr lang="en-US" sz="2400"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algn="ctr"/>
                      <a:endParaRPr lang="en-US" sz="2400" dirty="0">
                        <a:solidFill>
                          <a:srgbClr val="000000"/>
                        </a:solidFill>
                        <a:latin typeface="Tahoma" panose="020B0604030504040204" pitchFamily="34" charset="0"/>
                        <a:ea typeface="Tahoma" panose="020B0604030504040204" pitchFamily="34" charset="0"/>
                        <a:cs typeface="Tahom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b="1" dirty="0">
                          <a:solidFill>
                            <a:srgbClr val="000000"/>
                          </a:solidFill>
                          <a:latin typeface="Tahoma" panose="020B0604030504040204" pitchFamily="34" charset="0"/>
                          <a:ea typeface="Tahoma" panose="020B0604030504040204" pitchFamily="34" charset="0"/>
                          <a:cs typeface="Tahoma" panose="020B0604030504040204" pitchFamily="34" charset="0"/>
                        </a:rPr>
                        <a:t>41</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b="1" dirty="0">
                          <a:solidFill>
                            <a:srgbClr val="000000"/>
                          </a:solidFill>
                          <a:latin typeface="Tahoma" panose="020B0604030504040204" pitchFamily="34" charset="0"/>
                          <a:ea typeface="Tahoma" panose="020B0604030504040204" pitchFamily="34" charset="0"/>
                          <a:cs typeface="Tahoma" panose="020B0604030504040204" pitchFamily="34" charset="0"/>
                        </a:rPr>
                        <a:t>42</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165183">
                <a:tc>
                  <a:txBody>
                    <a:bodyPr/>
                    <a:lstStyle/>
                    <a:p>
                      <a:pPr algn="ctr"/>
                      <a:r>
                        <a:rPr lang="en-US" sz="2400" kern="1200" dirty="0">
                          <a:solidFill>
                            <a:srgbClr val="000000"/>
                          </a:solidFill>
                          <a:effectLst/>
                          <a:latin typeface="Tahoma" panose="020B0604030504040204" pitchFamily="34" charset="0"/>
                          <a:ea typeface="Tahoma" panose="020B0604030504040204" pitchFamily="34" charset="0"/>
                          <a:cs typeface="Tahoma" panose="020B0604030504040204" pitchFamily="34" charset="0"/>
                        </a:rPr>
                        <a:t>We cannot afford to have more than 10 million Americans who are able to work sit at home and collect benefits when they could help make America stronger. Our current system costs 350 billion dollars a year and actually discourages people from working. It is not sustainable.</a:t>
                      </a:r>
                      <a:endParaRPr lang="en-US" sz="2400" dirty="0">
                        <a:solidFill>
                          <a:srgbClr val="000000"/>
                        </a:solidFill>
                        <a:latin typeface="Tahoma" panose="020B0604030504040204" pitchFamily="34" charset="0"/>
                        <a:ea typeface="Tahoma" panose="020B0604030504040204" pitchFamily="34" charset="0"/>
                        <a:cs typeface="Tahom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b="1" dirty="0">
                          <a:solidFill>
                            <a:srgbClr val="000000"/>
                          </a:solidFill>
                          <a:latin typeface="Tahoma" panose="020B0604030504040204" pitchFamily="34" charset="0"/>
                          <a:ea typeface="Tahoma" panose="020B0604030504040204" pitchFamily="34" charset="0"/>
                          <a:cs typeface="Tahoma" panose="020B0604030504040204" pitchFamily="34" charset="0"/>
                        </a:rPr>
                        <a:t>38</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b="1" dirty="0">
                          <a:solidFill>
                            <a:srgbClr val="000000"/>
                          </a:solidFill>
                          <a:latin typeface="Tahoma" panose="020B0604030504040204" pitchFamily="34" charset="0"/>
                          <a:ea typeface="Tahoma" panose="020B0604030504040204" pitchFamily="34" charset="0"/>
                          <a:cs typeface="Tahoma" panose="020B0604030504040204" pitchFamily="34" charset="0"/>
                        </a:rPr>
                        <a:t>38</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3953687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A82CA33-B799-4A27-8378-33F4DF2167EA}"/>
              </a:ext>
            </a:extLst>
          </p:cNvPr>
          <p:cNvSpPr>
            <a:spLocks noGrp="1"/>
          </p:cNvSpPr>
          <p:nvPr>
            <p:ph type="title"/>
          </p:nvPr>
        </p:nvSpPr>
        <p:spPr/>
        <p:txBody>
          <a:bodyPr>
            <a:normAutofit/>
          </a:bodyPr>
          <a:lstStyle/>
          <a:p>
            <a:r>
              <a:rPr lang="en-US" sz="3600" dirty="0">
                <a:latin typeface="Tahoma" panose="020B0604030504040204" pitchFamily="34" charset="0"/>
                <a:ea typeface="Tahoma" panose="020B0604030504040204" pitchFamily="34" charset="0"/>
                <a:cs typeface="Tahoma" panose="020B0604030504040204" pitchFamily="34" charset="0"/>
              </a:rPr>
              <a:t>Other Ways to </a:t>
            </a:r>
            <a:br>
              <a:rPr lang="en-US" sz="3600" dirty="0">
                <a:latin typeface="Tahoma" panose="020B0604030504040204" pitchFamily="34" charset="0"/>
                <a:ea typeface="Tahoma" panose="020B0604030504040204" pitchFamily="34" charset="0"/>
                <a:cs typeface="Tahoma" panose="020B0604030504040204" pitchFamily="34" charset="0"/>
              </a:rPr>
            </a:br>
            <a:r>
              <a:rPr lang="en-US" sz="3600" dirty="0">
                <a:latin typeface="Tahoma" panose="020B0604030504040204" pitchFamily="34" charset="0"/>
                <a:ea typeface="Tahoma" panose="020B0604030504040204" pitchFamily="34" charset="0"/>
                <a:cs typeface="Tahoma" panose="020B0604030504040204" pitchFamily="34" charset="0"/>
              </a:rPr>
              <a:t>Make the Point</a:t>
            </a:r>
          </a:p>
        </p:txBody>
      </p:sp>
      <p:sp>
        <p:nvSpPr>
          <p:cNvPr id="2" name="Content Placeholder 1">
            <a:extLst>
              <a:ext uri="{FF2B5EF4-FFF2-40B4-BE49-F238E27FC236}">
                <a16:creationId xmlns:a16="http://schemas.microsoft.com/office/drawing/2014/main" id="{E3F1290C-E2F4-4C17-9033-573A61873E11}"/>
              </a:ext>
            </a:extLst>
          </p:cNvPr>
          <p:cNvSpPr>
            <a:spLocks noGrp="1"/>
          </p:cNvSpPr>
          <p:nvPr>
            <p:ph type="body" sz="quarter" idx="13"/>
          </p:nvPr>
        </p:nvSpPr>
        <p:spPr/>
        <p:txBody>
          <a:bodyPr>
            <a:noAutofit/>
          </a:bodyPr>
          <a:lstStyle/>
          <a:p>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Companies including JPMC, Starbucks and Bank of America have shown that employees with disabilities are loyal, successful and help them become more profitable. If we find the right people for the right jobs, it can  increase the bottom line of all sorts of companies.</a:t>
            </a:r>
          </a:p>
          <a:p>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Government policies that help people with disabilities get and keep jobs are a win-win because they allow people with disabilities the dignity and financial benefits of work. Those same policies  also grow our economy and save taxpayer money.</a:t>
            </a:r>
          </a:p>
        </p:txBody>
      </p:sp>
    </p:spTree>
    <p:extLst>
      <p:ext uri="{BB962C8B-B14F-4D97-AF65-F5344CB8AC3E}">
        <p14:creationId xmlns:p14="http://schemas.microsoft.com/office/powerpoint/2010/main" val="24813819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p:txBody>
          <a:bodyPr/>
          <a:lstStyle/>
          <a:p>
            <a:r>
              <a:rPr lang="en-US" dirty="0"/>
              <a:t>61 million people</a:t>
            </a:r>
          </a:p>
        </p:txBody>
      </p:sp>
      <p:cxnSp>
        <p:nvCxnSpPr>
          <p:cNvPr id="17" name="Straight Arrow Connector 16">
            <a:extLst>
              <a:ext uri="{C183D7F6-B498-43B3-948B-1728B52AA6E4}">
                <adec:decorative xmlns:adec="http://schemas.microsoft.com/office/drawing/2017/decorative" val="1"/>
              </a:ext>
            </a:extLst>
          </p:cNvPr>
          <p:cNvCxnSpPr/>
          <p:nvPr/>
        </p:nvCxnSpPr>
        <p:spPr>
          <a:xfrm flipV="1">
            <a:off x="2091339" y="2932650"/>
            <a:ext cx="882868" cy="5254"/>
          </a:xfrm>
          <a:prstGeom prst="straightConnector1">
            <a:avLst/>
          </a:prstGeom>
          <a:ln w="6350">
            <a:solidFill>
              <a:srgbClr val="F2A63C"/>
            </a:solidFill>
          </a:ln>
        </p:spPr>
        <p:style>
          <a:lnRef idx="1">
            <a:schemeClr val="accent1"/>
          </a:lnRef>
          <a:fillRef idx="0">
            <a:schemeClr val="accent1"/>
          </a:fillRef>
          <a:effectRef idx="0">
            <a:schemeClr val="accent1"/>
          </a:effectRef>
          <a:fontRef idx="minor">
            <a:schemeClr val="tx1"/>
          </a:fontRef>
        </p:style>
      </p:cxnSp>
      <p:sp>
        <p:nvSpPr>
          <p:cNvPr id="36" name="Text Placeholder 35"/>
          <p:cNvSpPr>
            <a:spLocks noGrp="1"/>
          </p:cNvSpPr>
          <p:nvPr>
            <p:ph type="body" sz="quarter" idx="13"/>
          </p:nvPr>
        </p:nvSpPr>
        <p:spPr>
          <a:xfrm>
            <a:off x="1554480" y="1308100"/>
            <a:ext cx="2020887" cy="571546"/>
          </a:xfrm>
        </p:spPr>
        <p:txBody>
          <a:bodyPr>
            <a:normAutofit/>
          </a:bodyPr>
          <a:lstStyle/>
          <a:p>
            <a:r>
              <a:rPr lang="en-US" b="1" dirty="0">
                <a:latin typeface="Tahoma" panose="020B0604030504040204" pitchFamily="34" charset="0"/>
                <a:ea typeface="Tahoma" panose="020B0604030504040204" pitchFamily="34" charset="0"/>
                <a:cs typeface="Tahoma" panose="020B0604030504040204" pitchFamily="34" charset="0"/>
              </a:rPr>
              <a:t>61 million</a:t>
            </a:r>
          </a:p>
        </p:txBody>
      </p:sp>
      <p:sp>
        <p:nvSpPr>
          <p:cNvPr id="37" name="Text Placeholder 36"/>
          <p:cNvSpPr>
            <a:spLocks noGrp="1"/>
          </p:cNvSpPr>
          <p:nvPr>
            <p:ph type="body" sz="quarter" idx="16"/>
          </p:nvPr>
        </p:nvSpPr>
        <p:spPr>
          <a:xfrm>
            <a:off x="1557973" y="1704391"/>
            <a:ext cx="2020887" cy="571546"/>
          </a:xfrm>
        </p:spPr>
        <p:txBody>
          <a:bodyPr>
            <a:noAutofit/>
          </a:bodyPr>
          <a:lstStyle/>
          <a:p>
            <a:r>
              <a:rPr lang="en-US" sz="2000" dirty="0">
                <a:latin typeface="Tahoma" panose="020B0604030504040204" pitchFamily="34" charset="0"/>
                <a:ea typeface="Tahoma" panose="020B0604030504040204" pitchFamily="34" charset="0"/>
                <a:cs typeface="Tahoma" panose="020B0604030504040204" pitchFamily="34" charset="0"/>
              </a:rPr>
              <a:t>people in the United States have a disability</a:t>
            </a:r>
          </a:p>
        </p:txBody>
      </p:sp>
      <p:sp>
        <p:nvSpPr>
          <p:cNvPr id="38" name="Text Placeholder 37"/>
          <p:cNvSpPr>
            <a:spLocks noGrp="1"/>
          </p:cNvSpPr>
          <p:nvPr>
            <p:ph type="body" sz="quarter" idx="17"/>
          </p:nvPr>
        </p:nvSpPr>
        <p:spPr>
          <a:xfrm>
            <a:off x="1557972" y="3165383"/>
            <a:ext cx="2020887" cy="571546"/>
          </a:xfrm>
        </p:spPr>
        <p:txBody>
          <a:bodyPr>
            <a:normAutofit/>
          </a:bodyPr>
          <a:lstStyle/>
          <a:p>
            <a:r>
              <a:rPr lang="en-US" sz="2600" b="1" dirty="0">
                <a:latin typeface="Tahoma" panose="020B0604030504040204" pitchFamily="34" charset="0"/>
                <a:ea typeface="Tahoma" panose="020B0604030504040204" pitchFamily="34" charset="0"/>
                <a:cs typeface="Tahoma" panose="020B0604030504040204" pitchFamily="34" charset="0"/>
              </a:rPr>
              <a:t>1 in 4</a:t>
            </a:r>
          </a:p>
        </p:txBody>
      </p:sp>
      <p:sp>
        <p:nvSpPr>
          <p:cNvPr id="39" name="Text Placeholder 38"/>
          <p:cNvSpPr>
            <a:spLocks noGrp="1"/>
          </p:cNvSpPr>
          <p:nvPr>
            <p:ph type="body" sz="quarter" idx="18"/>
          </p:nvPr>
        </p:nvSpPr>
        <p:spPr>
          <a:xfrm>
            <a:off x="1554480" y="3605918"/>
            <a:ext cx="2018347" cy="1665329"/>
          </a:xfrm>
        </p:spPr>
        <p:txBody>
          <a:bodyPr>
            <a:noAutofit/>
          </a:bodyPr>
          <a:lstStyle/>
          <a:p>
            <a:r>
              <a:rPr lang="en-US" sz="2000" dirty="0">
                <a:latin typeface="Tahoma" panose="020B0604030504040204" pitchFamily="34" charset="0"/>
                <a:ea typeface="Tahoma" panose="020B0604030504040204" pitchFamily="34" charset="0"/>
                <a:cs typeface="Tahoma" panose="020B0604030504040204" pitchFamily="34" charset="0"/>
              </a:rPr>
              <a:t>adults have a disability</a:t>
            </a:r>
          </a:p>
          <a:p>
            <a:r>
              <a:rPr lang="en-US" sz="1800" dirty="0">
                <a:latin typeface="Tahoma" panose="020B0604030504040204" pitchFamily="34" charset="0"/>
                <a:ea typeface="Tahoma" panose="020B0604030504040204" pitchFamily="34" charset="0"/>
                <a:cs typeface="Tahoma" panose="020B0604030504040204" pitchFamily="34" charset="0"/>
              </a:rPr>
              <a:t>(physical, sensory, cognitive, mental health or other)</a:t>
            </a:r>
          </a:p>
        </p:txBody>
      </p:sp>
      <p:pic>
        <p:nvPicPr>
          <p:cNvPr id="33" name="Content Placeholder 32" descr="Tatiana Lee, a black woman, who is currently the Apple TV+ Accessibility Lead, smiling seated in a wheelchair"/>
          <p:cNvPicPr>
            <a:picLocks noGrp="1" noChangeAspect="1"/>
          </p:cNvPicPr>
          <p:nvPr>
            <p:ph type="pic" sz="quarter" idx="15"/>
          </p:nvPr>
        </p:nvPicPr>
        <p:blipFill rotWithShape="1">
          <a:blip r:embed="rId3"/>
          <a:srcRect l="11049" r="11049"/>
          <a:stretch>
            <a:fillRect/>
          </a:stretch>
        </p:blipFill>
        <p:spPr>
          <a:prstGeom prst="rect">
            <a:avLst/>
          </a:prstGeom>
        </p:spPr>
      </p:pic>
      <p:sp>
        <p:nvSpPr>
          <p:cNvPr id="13" name="TextBox 12"/>
          <p:cNvSpPr txBox="1"/>
          <p:nvPr/>
        </p:nvSpPr>
        <p:spPr>
          <a:xfrm>
            <a:off x="9659990" y="6522654"/>
            <a:ext cx="2448911" cy="246221"/>
          </a:xfrm>
          <a:prstGeom prst="rect">
            <a:avLst/>
          </a:prstGeom>
          <a:noFill/>
        </p:spPr>
        <p:txBody>
          <a:bodyPr rot="0" spcFirstLastPara="0" vert="horz" wrap="square" lIns="91440" tIns="45720" rIns="91440" bIns="45720" numCol="1" spcCol="0" rtlCol="0" fromWordArt="0" anchor="t" anchorCtr="0" forceAA="0" compatLnSpc="1">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Libre Baskerville" panose="02000000000000000000"/>
                <a:ea typeface="Calibri"/>
                <a:cs typeface="Calibri"/>
              </a:rPr>
              <a:t>*Source: U.S. Census</a:t>
            </a:r>
            <a:endParaRPr kumimoji="0" lang="en-US" sz="1050" b="0" i="0" u="none" strike="noStrike" kern="1200" cap="none" spc="0" normalizeH="0" baseline="0" noProof="0" dirty="0">
              <a:ln>
                <a:noFill/>
              </a:ln>
              <a:solidFill>
                <a:srgbClr val="FFFFFF"/>
              </a:solidFill>
              <a:effectLst/>
              <a:uLnTx/>
              <a:uFillTx/>
              <a:latin typeface="Libre Baskerville" panose="02000000000000000000"/>
              <a:ea typeface="+mn-ea"/>
              <a:cs typeface="+mn-c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531DAA-9189-6889-DE8D-60CBE6470A4F}"/>
              </a:ext>
            </a:extLst>
          </p:cNvPr>
          <p:cNvSpPr>
            <a:spLocks noGrp="1"/>
          </p:cNvSpPr>
          <p:nvPr>
            <p:ph type="title"/>
          </p:nvPr>
        </p:nvSpPr>
        <p:spPr/>
        <p:txBody>
          <a:bodyPr>
            <a:normAutofit/>
          </a:bodyPr>
          <a:lstStyle/>
          <a:p>
            <a:r>
              <a:rPr lang="en-US" sz="4000" dirty="0">
                <a:latin typeface="Tahoma" panose="020B0604030504040204" pitchFamily="34" charset="0"/>
                <a:ea typeface="Tahoma" panose="020B0604030504040204" pitchFamily="34" charset="0"/>
                <a:cs typeface="Tahoma" panose="020B0604030504040204" pitchFamily="34" charset="0"/>
              </a:rPr>
              <a:t>How Do I Create a Positive Message?</a:t>
            </a:r>
          </a:p>
        </p:txBody>
      </p:sp>
    </p:spTree>
    <p:extLst>
      <p:ext uri="{BB962C8B-B14F-4D97-AF65-F5344CB8AC3E}">
        <p14:creationId xmlns:p14="http://schemas.microsoft.com/office/powerpoint/2010/main" val="39661229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C0EC26-C7B7-41B6-8090-A0F7E75AB6BD}"/>
              </a:ext>
            </a:extLst>
          </p:cNvPr>
          <p:cNvSpPr>
            <a:spLocks noGrp="1"/>
          </p:cNvSpPr>
          <p:nvPr>
            <p:ph type="title"/>
          </p:nvPr>
        </p:nvSpPr>
        <p:spPr>
          <a:xfrm>
            <a:off x="6096000" y="242093"/>
            <a:ext cx="6634288" cy="1325563"/>
          </a:xfrm>
        </p:spPr>
        <p:txBody>
          <a:bodyPr>
            <a:noAutofit/>
          </a:bodyPr>
          <a:lstStyle/>
          <a:p>
            <a:r>
              <a:rPr lang="en-US" sz="360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Focus On Talent and Customers</a:t>
            </a:r>
          </a:p>
        </p:txBody>
      </p:sp>
      <p:pic>
        <p:nvPicPr>
          <p:cNvPr id="7" name="Picture 6" descr="RespectAbility Apprentices outside in a parking lot, one of whom has a seeing eye dog. One of the fellows is Sneha Dave who currently serves of RespectAbility's board of directors ">
            <a:extLst>
              <a:ext uri="{FF2B5EF4-FFF2-40B4-BE49-F238E27FC236}">
                <a16:creationId xmlns:a16="http://schemas.microsoft.com/office/drawing/2014/main" id="{079D4F06-AE96-46AD-8C5A-E9EA502AA61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14299" y="0"/>
            <a:ext cx="5329113" cy="6858000"/>
          </a:xfrm>
          <a:prstGeom prst="rect">
            <a:avLst/>
          </a:prstGeom>
        </p:spPr>
      </p:pic>
      <p:sp>
        <p:nvSpPr>
          <p:cNvPr id="9" name="Content Placeholder 8">
            <a:extLst>
              <a:ext uri="{FF2B5EF4-FFF2-40B4-BE49-F238E27FC236}">
                <a16:creationId xmlns:a16="http://schemas.microsoft.com/office/drawing/2014/main" id="{3465C408-75D5-497E-B324-8C119E1F1828}"/>
              </a:ext>
            </a:extLst>
          </p:cNvPr>
          <p:cNvSpPr>
            <a:spLocks noGrp="1"/>
          </p:cNvSpPr>
          <p:nvPr>
            <p:ph type="body" sz="quarter" idx="11"/>
          </p:nvPr>
        </p:nvSpPr>
        <p:spPr>
          <a:xfrm>
            <a:off x="5638737" y="1567656"/>
            <a:ext cx="6243637" cy="3944937"/>
          </a:xfrm>
        </p:spPr>
        <p:txBody>
          <a:bodyPr>
            <a:normAutofit/>
          </a:bodyPr>
          <a:lstStyle/>
          <a:p>
            <a:pPr marL="457200" indent="-457200"/>
            <a:r>
              <a:rPr lang="en-US"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People with disabilities have problem-solving experience, as well as loyalty to their employers.</a:t>
            </a:r>
          </a:p>
          <a:p>
            <a:pPr marL="457200" indent="-457200"/>
            <a:r>
              <a:rPr lang="en-US"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Companies that recruited and supported talent with disabilities have a much higher profit margin. </a:t>
            </a:r>
          </a:p>
          <a:p>
            <a:pPr marL="457200" indent="-457200"/>
            <a:r>
              <a:rPr lang="en-US"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Untapped talent pool.</a:t>
            </a:r>
          </a:p>
          <a:p>
            <a:pPr marL="457200" indent="-457200"/>
            <a:r>
              <a:rPr lang="en-US"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Know your customers!</a:t>
            </a:r>
          </a:p>
        </p:txBody>
      </p:sp>
    </p:spTree>
    <p:extLst>
      <p:ext uri="{BB962C8B-B14F-4D97-AF65-F5344CB8AC3E}">
        <p14:creationId xmlns:p14="http://schemas.microsoft.com/office/powerpoint/2010/main" val="6855110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C089D-262C-4DDB-A837-14D930D17A19}"/>
              </a:ext>
            </a:extLst>
          </p:cNvPr>
          <p:cNvSpPr>
            <a:spLocks noGrp="1"/>
          </p:cNvSpPr>
          <p:nvPr>
            <p:ph type="title"/>
          </p:nvPr>
        </p:nvSpPr>
        <p:spPr/>
        <p:txBody>
          <a:bodyPr>
            <a:normAutofit/>
          </a:bodyPr>
          <a:lstStyle/>
          <a:p>
            <a:r>
              <a:rPr lang="en-US" sz="3600" dirty="0">
                <a:effectLst/>
                <a:latin typeface="Tahoma" panose="020B0604030504040204" pitchFamily="34" charset="0"/>
                <a:ea typeface="Tahoma" panose="020B0604030504040204" pitchFamily="34" charset="0"/>
                <a:cs typeface="Tahoma" panose="020B0604030504040204" pitchFamily="34" charset="0"/>
              </a:rPr>
              <a:t>The Disability Market is Huge, and Skews Older</a:t>
            </a:r>
            <a:endParaRPr lang="en-US" sz="3600" dirty="0">
              <a:latin typeface="Tahoma" panose="020B0604030504040204" pitchFamily="34" charset="0"/>
              <a:ea typeface="Tahoma" panose="020B0604030504040204" pitchFamily="34" charset="0"/>
              <a:cs typeface="Tahoma" panose="020B0604030504040204" pitchFamily="34" charset="0"/>
            </a:endParaRPr>
          </a:p>
        </p:txBody>
      </p:sp>
      <p:sp>
        <p:nvSpPr>
          <p:cNvPr id="3" name="Text Placeholder 2">
            <a:extLst>
              <a:ext uri="{FF2B5EF4-FFF2-40B4-BE49-F238E27FC236}">
                <a16:creationId xmlns:a16="http://schemas.microsoft.com/office/drawing/2014/main" id="{8794A208-BAF8-21C8-6DCA-1C795D65A0C9}"/>
              </a:ext>
            </a:extLst>
          </p:cNvPr>
          <p:cNvSpPr>
            <a:spLocks noGrp="1"/>
          </p:cNvSpPr>
          <p:nvPr>
            <p:ph type="body" sz="quarter" idx="13"/>
          </p:nvPr>
        </p:nvSpPr>
        <p:spPr>
          <a:xfrm>
            <a:off x="516358" y="1499637"/>
            <a:ext cx="6332677" cy="4951734"/>
          </a:xfrm>
        </p:spPr>
        <p:txBody>
          <a:bodyPr/>
          <a:lstStyle/>
          <a:p>
            <a:pPr marL="342900" marR="0" lvl="0" indent="-342900">
              <a:spcBef>
                <a:spcPts val="0"/>
              </a:spcBef>
              <a:spcAft>
                <a:spcPts val="1100"/>
              </a:spcAft>
              <a:buFont typeface="Symbol" panose="05050102010706020507" pitchFamily="18" charset="2"/>
              <a:buChar char=""/>
            </a:pPr>
            <a:r>
              <a:rPr lang="en-GB" dirty="0">
                <a:solidFill>
                  <a:srgbClr val="222222"/>
                </a:solidFill>
                <a:effectLst/>
                <a:latin typeface="Tahoma" panose="020B0604030504040204" pitchFamily="34" charset="0"/>
                <a:ea typeface="Tahoma" panose="020B0604030504040204" pitchFamily="34" charset="0"/>
                <a:cs typeface="Tahoma" panose="020B0604030504040204" pitchFamily="34" charset="0"/>
              </a:rPr>
              <a:t>With an estimated population of 1.85 billion, people with disabilities (PWD)</a:t>
            </a:r>
            <a:r>
              <a:rPr lang="en-GB" dirty="0">
                <a:solidFill>
                  <a:srgbClr val="070707"/>
                </a:solidFill>
                <a:effectLst/>
                <a:latin typeface="Tahoma" panose="020B0604030504040204" pitchFamily="34" charset="0"/>
                <a:ea typeface="Tahoma" panose="020B0604030504040204" pitchFamily="34" charset="0"/>
                <a:cs typeface="Tahoma" panose="020B0604030504040204" pitchFamily="34" charset="0"/>
              </a:rPr>
              <a:t> </a:t>
            </a:r>
            <a:r>
              <a:rPr lang="en-GB" dirty="0">
                <a:solidFill>
                  <a:srgbClr val="222222"/>
                </a:solidFill>
                <a:effectLst/>
                <a:latin typeface="Tahoma" panose="020B0604030504040204" pitchFamily="34" charset="0"/>
                <a:ea typeface="Tahoma" panose="020B0604030504040204" pitchFamily="34" charset="0"/>
                <a:cs typeface="Tahoma" panose="020B0604030504040204" pitchFamily="34" charset="0"/>
              </a:rPr>
              <a:t>are an emerging market larger than China. </a:t>
            </a:r>
            <a:endParaRPr lang="en-US" dirty="0">
              <a:effectLst/>
              <a:latin typeface="Tahoma" panose="020B0604030504040204" pitchFamily="34" charset="0"/>
              <a:ea typeface="Tahoma" panose="020B0604030504040204" pitchFamily="34" charset="0"/>
              <a:cs typeface="Tahoma" panose="020B0604030504040204" pitchFamily="34" charset="0"/>
            </a:endParaRPr>
          </a:p>
          <a:p>
            <a:pPr marL="342900" marR="0" lvl="0" indent="-342900">
              <a:spcBef>
                <a:spcPts val="0"/>
              </a:spcBef>
              <a:spcAft>
                <a:spcPts val="1100"/>
              </a:spcAft>
              <a:buFont typeface="Symbol" panose="05050102010706020507" pitchFamily="18" charset="2"/>
              <a:buChar char=""/>
            </a:pPr>
            <a:r>
              <a:rPr lang="en-GB" dirty="0">
                <a:solidFill>
                  <a:srgbClr val="222222"/>
                </a:solidFill>
                <a:effectLst/>
                <a:latin typeface="Tahoma" panose="020B0604030504040204" pitchFamily="34" charset="0"/>
                <a:ea typeface="Tahoma" panose="020B0604030504040204" pitchFamily="34" charset="0"/>
                <a:cs typeface="Tahoma" panose="020B0604030504040204" pitchFamily="34" charset="0"/>
              </a:rPr>
              <a:t>The prevalence of disability above age 65 is 51.8% </a:t>
            </a:r>
            <a:r>
              <a:rPr lang="en-GB" dirty="0">
                <a:solidFill>
                  <a:srgbClr val="070707"/>
                </a:solidFill>
                <a:effectLst/>
                <a:latin typeface="Tahoma" panose="020B0604030504040204" pitchFamily="34" charset="0"/>
                <a:ea typeface="Tahoma" panose="020B0604030504040204" pitchFamily="34" charset="0"/>
                <a:cs typeface="Tahoma" panose="020B0604030504040204" pitchFamily="34" charset="0"/>
              </a:rPr>
              <a:t>2020 Report: The Global Economics of Disability).</a:t>
            </a:r>
            <a:endParaRPr lang="en-US" dirty="0">
              <a:effectLst/>
              <a:latin typeface="Tahoma" panose="020B0604030504040204" pitchFamily="34" charset="0"/>
              <a:ea typeface="Tahoma" panose="020B0604030504040204" pitchFamily="34" charset="0"/>
              <a:cs typeface="Tahoma" panose="020B0604030504040204" pitchFamily="34" charset="0"/>
            </a:endParaRPr>
          </a:p>
          <a:p>
            <a:pPr marL="342900" marR="0" lvl="0" indent="-342900">
              <a:spcBef>
                <a:spcPts val="0"/>
              </a:spcBef>
              <a:spcAft>
                <a:spcPts val="1100"/>
              </a:spcAft>
              <a:buFont typeface="Symbol" panose="05050102010706020507" pitchFamily="18" charset="2"/>
              <a:buChar char=""/>
            </a:pPr>
            <a:r>
              <a:rPr lang="en-GB" dirty="0">
                <a:solidFill>
                  <a:srgbClr val="222222"/>
                </a:solidFill>
                <a:effectLst/>
                <a:latin typeface="Tahoma" panose="020B0604030504040204" pitchFamily="34" charset="0"/>
                <a:ea typeface="Tahoma" panose="020B0604030504040204" pitchFamily="34" charset="0"/>
                <a:cs typeface="Tahoma" panose="020B0604030504040204" pitchFamily="34" charset="0"/>
              </a:rPr>
              <a:t>Their friends and family add another represent another</a:t>
            </a:r>
            <a:r>
              <a:rPr lang="en-GB" dirty="0">
                <a:solidFill>
                  <a:srgbClr val="070707"/>
                </a:solidFill>
                <a:effectLst/>
                <a:latin typeface="Tahoma" panose="020B0604030504040204" pitchFamily="34" charset="0"/>
                <a:ea typeface="Tahoma" panose="020B0604030504040204" pitchFamily="34" charset="0"/>
                <a:cs typeface="Tahoma" panose="020B0604030504040204" pitchFamily="34" charset="0"/>
              </a:rPr>
              <a:t> </a:t>
            </a:r>
            <a:r>
              <a:rPr lang="en-GB" dirty="0">
                <a:solidFill>
                  <a:srgbClr val="222222"/>
                </a:solidFill>
                <a:effectLst/>
                <a:latin typeface="Tahoma" panose="020B0604030504040204" pitchFamily="34" charset="0"/>
                <a:ea typeface="Tahoma" panose="020B0604030504040204" pitchFamily="34" charset="0"/>
                <a:cs typeface="Tahoma" panose="020B0604030504040204" pitchFamily="34" charset="0"/>
              </a:rPr>
              <a:t>3.3 billion potential consumers with disability-motivated purchasing behaviour. </a:t>
            </a:r>
            <a:endParaRPr lang="en-US" dirty="0">
              <a:effectLst/>
              <a:latin typeface="Tahoma" panose="020B0604030504040204" pitchFamily="34" charset="0"/>
              <a:ea typeface="Tahoma" panose="020B0604030504040204" pitchFamily="34" charset="0"/>
              <a:cs typeface="Tahoma" panose="020B0604030504040204" pitchFamily="34" charset="0"/>
            </a:endParaRPr>
          </a:p>
          <a:p>
            <a:pPr marL="0" indent="0">
              <a:buNone/>
            </a:pPr>
            <a:endParaRPr lang="en-US" dirty="0"/>
          </a:p>
        </p:txBody>
      </p:sp>
      <p:pic>
        <p:nvPicPr>
          <p:cNvPr id="1026" name="Picture 2" descr="A woman in a wheelchair with her arms raised in excitement">
            <a:extLst>
              <a:ext uri="{FF2B5EF4-FFF2-40B4-BE49-F238E27FC236}">
                <a16:creationId xmlns:a16="http://schemas.microsoft.com/office/drawing/2014/main" id="{37B9110F-F46F-FDD7-DEB6-A9F57C052F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76565" y="1499637"/>
            <a:ext cx="4356523" cy="29034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50982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38F39-7097-A2E0-81AF-F2ACA5CA5843}"/>
              </a:ext>
            </a:extLst>
          </p:cNvPr>
          <p:cNvSpPr>
            <a:spLocks noGrp="1"/>
          </p:cNvSpPr>
          <p:nvPr>
            <p:ph type="title"/>
          </p:nvPr>
        </p:nvSpPr>
        <p:spPr/>
        <p:txBody>
          <a:bodyPr>
            <a:normAutofit/>
          </a:bodyPr>
          <a:lstStyle/>
          <a:p>
            <a:r>
              <a:rPr lang="en-US" sz="3600" dirty="0">
                <a:solidFill>
                  <a:srgbClr val="222222"/>
                </a:solidFill>
                <a:effectLst/>
                <a:latin typeface="Tahoma" panose="020B0604030504040204" pitchFamily="34" charset="0"/>
                <a:ea typeface="Tahoma" panose="020B0604030504040204" pitchFamily="34" charset="0"/>
                <a:cs typeface="Tahoma" panose="020B0604030504040204" pitchFamily="34" charset="0"/>
              </a:rPr>
              <a:t>It Represents a Huge Amount of Money</a:t>
            </a:r>
            <a:endParaRPr lang="en-US" sz="3600" dirty="0">
              <a:latin typeface="Tahoma" panose="020B0604030504040204" pitchFamily="34" charset="0"/>
              <a:ea typeface="Tahoma" panose="020B0604030504040204" pitchFamily="34" charset="0"/>
              <a:cs typeface="Tahoma" panose="020B0604030504040204" pitchFamily="34" charset="0"/>
            </a:endParaRPr>
          </a:p>
        </p:txBody>
      </p:sp>
      <p:pic>
        <p:nvPicPr>
          <p:cNvPr id="2050" name="Picture 2" descr="A stack of $100 bills">
            <a:extLst>
              <a:ext uri="{FF2B5EF4-FFF2-40B4-BE49-F238E27FC236}">
                <a16:creationId xmlns:a16="http://schemas.microsoft.com/office/drawing/2014/main" id="{D82C472D-0258-0853-29D1-D8D6AF9C965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5276"/>
          <a:stretch/>
        </p:blipFill>
        <p:spPr bwMode="auto">
          <a:xfrm>
            <a:off x="459546" y="1742359"/>
            <a:ext cx="3788898" cy="2926976"/>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28847B1E-A3B1-CF02-A5F2-A37204DDDC7C}"/>
              </a:ext>
            </a:extLst>
          </p:cNvPr>
          <p:cNvSpPr>
            <a:spLocks noGrp="1"/>
          </p:cNvSpPr>
          <p:nvPr>
            <p:ph type="body" sz="quarter" idx="13"/>
          </p:nvPr>
        </p:nvSpPr>
        <p:spPr>
          <a:xfrm>
            <a:off x="4768948" y="1742359"/>
            <a:ext cx="6404670" cy="4517764"/>
          </a:xfrm>
        </p:spPr>
        <p:txBody>
          <a:bodyPr>
            <a:normAutofit/>
          </a:bodyPr>
          <a:lstStyle/>
          <a:p>
            <a:pPr marL="0" indent="0">
              <a:buNone/>
            </a:pPr>
            <a:r>
              <a:rPr lang="en-GB" dirty="0">
                <a:solidFill>
                  <a:srgbClr val="070707"/>
                </a:solidFill>
                <a:effectLst/>
                <a:latin typeface="Tahoma" panose="020B0604030504040204" pitchFamily="34" charset="0"/>
                <a:ea typeface="Tahoma" panose="020B0604030504040204" pitchFamily="34" charset="0"/>
                <a:cs typeface="Tahoma" panose="020B0604030504040204" pitchFamily="34" charset="0"/>
              </a:rPr>
              <a:t>As consumers, people with disabilities represent a market the size of the</a:t>
            </a:r>
            <a:r>
              <a:rPr lang="en-GB" dirty="0">
                <a:solidFill>
                  <a:srgbClr val="222222"/>
                </a:solidFill>
                <a:effectLst/>
                <a:latin typeface="Tahoma" panose="020B0604030504040204" pitchFamily="34" charset="0"/>
                <a:ea typeface="Tahoma" panose="020B0604030504040204" pitchFamily="34" charset="0"/>
                <a:cs typeface="Tahoma" panose="020B0604030504040204" pitchFamily="34" charset="0"/>
              </a:rPr>
              <a:t> </a:t>
            </a:r>
            <a:r>
              <a:rPr lang="en-GB" dirty="0">
                <a:solidFill>
                  <a:srgbClr val="070707"/>
                </a:solidFill>
                <a:effectLst/>
                <a:latin typeface="Tahoma" panose="020B0604030504040204" pitchFamily="34" charset="0"/>
                <a:ea typeface="Tahoma" panose="020B0604030504040204" pitchFamily="34" charset="0"/>
                <a:cs typeface="Tahoma" panose="020B0604030504040204" pitchFamily="34" charset="0"/>
              </a:rPr>
              <a:t>United States, Brazil, Pakistan and Indonesia combined and a</a:t>
            </a:r>
            <a:r>
              <a:rPr lang="en-GB" dirty="0">
                <a:solidFill>
                  <a:srgbClr val="222222"/>
                </a:solidFill>
                <a:effectLst/>
                <a:latin typeface="Tahoma" panose="020B0604030504040204" pitchFamily="34" charset="0"/>
                <a:ea typeface="Tahoma" panose="020B0604030504040204" pitchFamily="34" charset="0"/>
                <a:cs typeface="Tahoma" panose="020B0604030504040204" pitchFamily="34" charset="0"/>
              </a:rPr>
              <a:t> </a:t>
            </a:r>
            <a:r>
              <a:rPr lang="en-GB" dirty="0">
                <a:solidFill>
                  <a:srgbClr val="070707"/>
                </a:solidFill>
                <a:effectLst/>
                <a:latin typeface="Tahoma" panose="020B0604030504040204" pitchFamily="34" charset="0"/>
                <a:ea typeface="Tahoma" panose="020B0604030504040204" pitchFamily="34" charset="0"/>
                <a:cs typeface="Tahoma" panose="020B0604030504040204" pitchFamily="34" charset="0"/>
              </a:rPr>
              <a:t>disposable income of more than $13 trillion, as noted by the Return</a:t>
            </a:r>
            <a:r>
              <a:rPr lang="en-GB" dirty="0">
                <a:solidFill>
                  <a:srgbClr val="222222"/>
                </a:solidFill>
                <a:effectLst/>
                <a:latin typeface="Tahoma" panose="020B0604030504040204" pitchFamily="34" charset="0"/>
                <a:ea typeface="Tahoma" panose="020B0604030504040204" pitchFamily="34" charset="0"/>
                <a:cs typeface="Tahoma" panose="020B0604030504040204" pitchFamily="34" charset="0"/>
              </a:rPr>
              <a:t> </a:t>
            </a:r>
            <a:r>
              <a:rPr lang="en-GB" dirty="0">
                <a:solidFill>
                  <a:srgbClr val="070707"/>
                </a:solidFill>
                <a:effectLst/>
                <a:latin typeface="Tahoma" panose="020B0604030504040204" pitchFamily="34" charset="0"/>
                <a:ea typeface="Tahoma" panose="020B0604030504040204" pitchFamily="34" charset="0"/>
                <a:cs typeface="Tahoma" panose="020B0604030504040204" pitchFamily="34" charset="0"/>
              </a:rPr>
              <a:t>On Disability Group. </a:t>
            </a:r>
            <a:r>
              <a:rPr lang="en-GB" i="1" dirty="0">
                <a:solidFill>
                  <a:srgbClr val="070707"/>
                </a:solidFill>
                <a:effectLst/>
                <a:latin typeface="Tahoma" panose="020B0604030504040204" pitchFamily="34" charset="0"/>
                <a:ea typeface="Tahoma" panose="020B0604030504040204" pitchFamily="34" charset="0"/>
                <a:cs typeface="Tahoma" panose="020B0604030504040204" pitchFamily="34" charset="0"/>
              </a:rPr>
              <a:t>(Harvard Business Review &amp; 2020 Report: The Global Economics of Disability)</a:t>
            </a:r>
            <a:endParaRPr lang="en-US" i="1" dirty="0">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9347523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239AC-73FE-6BD8-FE47-E72DF1DF079F}"/>
              </a:ext>
            </a:extLst>
          </p:cNvPr>
          <p:cNvSpPr>
            <a:spLocks noGrp="1"/>
          </p:cNvSpPr>
          <p:nvPr>
            <p:ph type="title"/>
          </p:nvPr>
        </p:nvSpPr>
        <p:spPr/>
        <p:txBody>
          <a:bodyPr/>
          <a:lstStyle/>
          <a:p>
            <a:r>
              <a:rPr lang="en-US" dirty="0">
                <a:latin typeface="Tahoma" panose="020B0604030504040204" pitchFamily="34" charset="0"/>
                <a:ea typeface="Tahoma" panose="020B0604030504040204" pitchFamily="34" charset="0"/>
                <a:cs typeface="Tahoma" panose="020B0604030504040204" pitchFamily="34" charset="0"/>
              </a:rPr>
              <a:t>2020 Global Economics </a:t>
            </a:r>
            <a:br>
              <a:rPr lang="en-US" dirty="0">
                <a:latin typeface="Tahoma" panose="020B0604030504040204" pitchFamily="34" charset="0"/>
                <a:ea typeface="Tahoma" panose="020B0604030504040204" pitchFamily="34" charset="0"/>
                <a:cs typeface="Tahoma" panose="020B0604030504040204" pitchFamily="34" charset="0"/>
              </a:rPr>
            </a:br>
            <a:r>
              <a:rPr lang="en-US" dirty="0">
                <a:latin typeface="Tahoma" panose="020B0604030504040204" pitchFamily="34" charset="0"/>
                <a:ea typeface="Tahoma" panose="020B0604030504040204" pitchFamily="34" charset="0"/>
                <a:cs typeface="Tahoma" panose="020B0604030504040204" pitchFamily="34" charset="0"/>
              </a:rPr>
              <a:t>of Disability</a:t>
            </a:r>
          </a:p>
        </p:txBody>
      </p:sp>
      <p:graphicFrame>
        <p:nvGraphicFramePr>
          <p:cNvPr id="5" name="Table 4">
            <a:extLst>
              <a:ext uri="{FF2B5EF4-FFF2-40B4-BE49-F238E27FC236}">
                <a16:creationId xmlns:a16="http://schemas.microsoft.com/office/drawing/2014/main" id="{6B91FA4B-2C09-0656-CE63-F7D348262773}"/>
              </a:ext>
            </a:extLst>
          </p:cNvPr>
          <p:cNvGraphicFramePr>
            <a:graphicFrameLocks noGrp="1"/>
          </p:cNvGraphicFramePr>
          <p:nvPr>
            <p:extLst>
              <p:ext uri="{D42A27DB-BD31-4B8C-83A1-F6EECF244321}">
                <p14:modId xmlns:p14="http://schemas.microsoft.com/office/powerpoint/2010/main" val="3821451293"/>
              </p:ext>
            </p:extLst>
          </p:nvPr>
        </p:nvGraphicFramePr>
        <p:xfrm>
          <a:off x="838200" y="1466995"/>
          <a:ext cx="10515600" cy="5120640"/>
        </p:xfrm>
        <a:graphic>
          <a:graphicData uri="http://schemas.openxmlformats.org/drawingml/2006/table">
            <a:tbl>
              <a:tblPr firstRow="1"/>
              <a:tblGrid>
                <a:gridCol w="5257800">
                  <a:extLst>
                    <a:ext uri="{9D8B030D-6E8A-4147-A177-3AD203B41FA5}">
                      <a16:colId xmlns:a16="http://schemas.microsoft.com/office/drawing/2014/main" val="1958606262"/>
                    </a:ext>
                  </a:extLst>
                </a:gridCol>
                <a:gridCol w="5257800">
                  <a:extLst>
                    <a:ext uri="{9D8B030D-6E8A-4147-A177-3AD203B41FA5}">
                      <a16:colId xmlns:a16="http://schemas.microsoft.com/office/drawing/2014/main" val="43127120"/>
                    </a:ext>
                  </a:extLst>
                </a:gridCol>
              </a:tblGrid>
              <a:tr h="0">
                <a:tc>
                  <a:txBody>
                    <a:bodyPr/>
                    <a:lstStyle/>
                    <a:p>
                      <a:r>
                        <a:rPr lang="en-US" sz="2400" b="1" dirty="0">
                          <a:effectLst/>
                          <a:latin typeface="Tahoma" panose="020B0604030504040204" pitchFamily="34" charset="0"/>
                          <a:ea typeface="Tahoma" panose="020B0604030504040204" pitchFamily="34" charset="0"/>
                          <a:cs typeface="Tahoma" panose="020B0604030504040204" pitchFamily="34" charset="0"/>
                        </a:rPr>
                        <a:t>Category</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a:txBody>
                    <a:bodyPr/>
                    <a:lstStyle/>
                    <a:p>
                      <a:pPr algn="r"/>
                      <a:r>
                        <a:rPr lang="en-US" sz="2400" b="1" dirty="0">
                          <a:effectLst/>
                          <a:latin typeface="Tahoma" panose="020B0604030504040204" pitchFamily="34" charset="0"/>
                          <a:ea typeface="Tahoma" panose="020B0604030504040204" pitchFamily="34" charset="0"/>
                          <a:cs typeface="Tahoma" panose="020B0604030504040204" pitchFamily="34" charset="0"/>
                        </a:rPr>
                        <a:t>Statistic</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697212687"/>
                  </a:ext>
                </a:extLst>
              </a:tr>
              <a:tr h="0">
                <a:tc>
                  <a:txBody>
                    <a:bodyPr/>
                    <a:lstStyle/>
                    <a:p>
                      <a:r>
                        <a:rPr lang="en-US" sz="2400" dirty="0">
                          <a:effectLst/>
                          <a:latin typeface="Tahoma" panose="020B0604030504040204" pitchFamily="34" charset="0"/>
                          <a:ea typeface="Tahoma" panose="020B0604030504040204" pitchFamily="34" charset="0"/>
                          <a:cs typeface="Tahoma" panose="020B0604030504040204" pitchFamily="34" charset="0"/>
                        </a:rPr>
                        <a:t>U.S. average income</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a:txBody>
                    <a:bodyPr/>
                    <a:lstStyle/>
                    <a:p>
                      <a:pPr algn="r"/>
                      <a:r>
                        <a:rPr lang="en-US" sz="2400">
                          <a:effectLst/>
                          <a:latin typeface="Tahoma" panose="020B0604030504040204" pitchFamily="34" charset="0"/>
                          <a:ea typeface="Tahoma" panose="020B0604030504040204" pitchFamily="34" charset="0"/>
                          <a:cs typeface="Tahoma" panose="020B0604030504040204" pitchFamily="34" charset="0"/>
                        </a:rPr>
                        <a:t>63,179</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430982758"/>
                  </a:ext>
                </a:extLst>
              </a:tr>
              <a:tr h="0">
                <a:tc>
                  <a:txBody>
                    <a:bodyPr/>
                    <a:lstStyle/>
                    <a:p>
                      <a:r>
                        <a:rPr lang="en-US" sz="2400">
                          <a:effectLst/>
                          <a:latin typeface="Tahoma" panose="020B0604030504040204" pitchFamily="34" charset="0"/>
                          <a:ea typeface="Tahoma" panose="020B0604030504040204" pitchFamily="34" charset="0"/>
                          <a:cs typeface="Tahoma" panose="020B0604030504040204" pitchFamily="34" charset="0"/>
                        </a:rPr>
                        <a:t>U.S. average disposable income</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a:txBody>
                    <a:bodyPr/>
                    <a:lstStyle/>
                    <a:p>
                      <a:pPr algn="r"/>
                      <a:r>
                        <a:rPr lang="en-US" sz="2400">
                          <a:effectLst/>
                          <a:latin typeface="Tahoma" panose="020B0604030504040204" pitchFamily="34" charset="0"/>
                          <a:ea typeface="Tahoma" panose="020B0604030504040204" pitchFamily="34" charset="0"/>
                          <a:cs typeface="Tahoma" panose="020B0604030504040204" pitchFamily="34" charset="0"/>
                        </a:rPr>
                        <a:t>47,818</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48752330"/>
                  </a:ext>
                </a:extLst>
              </a:tr>
              <a:tr h="0">
                <a:tc>
                  <a:txBody>
                    <a:bodyPr/>
                    <a:lstStyle/>
                    <a:p>
                      <a:r>
                        <a:rPr lang="en-US" sz="2400">
                          <a:effectLst/>
                          <a:latin typeface="Tahoma" panose="020B0604030504040204" pitchFamily="34" charset="0"/>
                          <a:ea typeface="Tahoma" panose="020B0604030504040204" pitchFamily="34" charset="0"/>
                          <a:cs typeface="Tahoma" panose="020B0604030504040204" pitchFamily="34" charset="0"/>
                        </a:rPr>
                        <a:t>Disposable/Total income</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a:txBody>
                    <a:bodyPr/>
                    <a:lstStyle/>
                    <a:p>
                      <a:pPr algn="r"/>
                      <a:r>
                        <a:rPr lang="en-US" sz="2400">
                          <a:effectLst/>
                          <a:latin typeface="Tahoma" panose="020B0604030504040204" pitchFamily="34" charset="0"/>
                          <a:ea typeface="Tahoma" panose="020B0604030504040204" pitchFamily="34" charset="0"/>
                          <a:cs typeface="Tahoma" panose="020B0604030504040204" pitchFamily="34" charset="0"/>
                        </a:rPr>
                        <a:t>76%</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486567422"/>
                  </a:ext>
                </a:extLst>
              </a:tr>
              <a:tr h="0">
                <a:tc>
                  <a:txBody>
                    <a:bodyPr/>
                    <a:lstStyle/>
                    <a:p>
                      <a:r>
                        <a:rPr lang="en-US" sz="2400">
                          <a:effectLst/>
                          <a:latin typeface="Tahoma" panose="020B0604030504040204" pitchFamily="34" charset="0"/>
                          <a:ea typeface="Tahoma" panose="020B0604030504040204" pitchFamily="34" charset="0"/>
                          <a:cs typeface="Tahoma" panose="020B0604030504040204" pitchFamily="34" charset="0"/>
                        </a:rPr>
                        <a:t>PWD/Total population income</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a:txBody>
                    <a:bodyPr/>
                    <a:lstStyle/>
                    <a:p>
                      <a:pPr algn="r"/>
                      <a:r>
                        <a:rPr lang="en-US" sz="2400">
                          <a:effectLst/>
                          <a:latin typeface="Tahoma" panose="020B0604030504040204" pitchFamily="34" charset="0"/>
                          <a:ea typeface="Tahoma" panose="020B0604030504040204" pitchFamily="34" charset="0"/>
                          <a:cs typeface="Tahoma" panose="020B0604030504040204" pitchFamily="34" charset="0"/>
                        </a:rPr>
                        <a:t>0.907</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087423891"/>
                  </a:ext>
                </a:extLst>
              </a:tr>
              <a:tr h="0">
                <a:tc>
                  <a:txBody>
                    <a:bodyPr/>
                    <a:lstStyle/>
                    <a:p>
                      <a:r>
                        <a:rPr lang="en-US" sz="2400">
                          <a:effectLst/>
                          <a:latin typeface="Tahoma" panose="020B0604030504040204" pitchFamily="34" charset="0"/>
                          <a:ea typeface="Tahoma" panose="020B0604030504040204" pitchFamily="34" charset="0"/>
                          <a:cs typeface="Tahoma" panose="020B0604030504040204" pitchFamily="34" charset="0"/>
                        </a:rPr>
                        <a:t>% of PWD working age</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a:txBody>
                    <a:bodyPr/>
                    <a:lstStyle/>
                    <a:p>
                      <a:pPr algn="r"/>
                      <a:r>
                        <a:rPr lang="en-US" sz="2400">
                          <a:effectLst/>
                          <a:latin typeface="Tahoma" panose="020B0604030504040204" pitchFamily="34" charset="0"/>
                          <a:ea typeface="Tahoma" panose="020B0604030504040204" pitchFamily="34" charset="0"/>
                          <a:cs typeface="Tahoma" panose="020B0604030504040204" pitchFamily="34" charset="0"/>
                        </a:rPr>
                        <a:t>67%</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380101847"/>
                  </a:ext>
                </a:extLst>
              </a:tr>
              <a:tr h="0">
                <a:tc>
                  <a:txBody>
                    <a:bodyPr/>
                    <a:lstStyle/>
                    <a:p>
                      <a:r>
                        <a:rPr lang="en-US" sz="2400">
                          <a:effectLst/>
                          <a:latin typeface="Tahoma" panose="020B0604030504040204" pitchFamily="34" charset="0"/>
                          <a:ea typeface="Tahoma" panose="020B0604030504040204" pitchFamily="34" charset="0"/>
                          <a:cs typeface="Tahoma" panose="020B0604030504040204" pitchFamily="34" charset="0"/>
                        </a:rPr>
                        <a:t># PWD age 16-65</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a:txBody>
                    <a:bodyPr/>
                    <a:lstStyle/>
                    <a:p>
                      <a:pPr algn="r"/>
                      <a:r>
                        <a:rPr lang="en-US" sz="2400">
                          <a:effectLst/>
                          <a:latin typeface="Tahoma" panose="020B0604030504040204" pitchFamily="34" charset="0"/>
                          <a:ea typeface="Tahoma" panose="020B0604030504040204" pitchFamily="34" charset="0"/>
                          <a:cs typeface="Tahoma" panose="020B0604030504040204" pitchFamily="34" charset="0"/>
                        </a:rPr>
                        <a:t>53,381,900</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772211459"/>
                  </a:ext>
                </a:extLst>
              </a:tr>
              <a:tr h="0">
                <a:tc>
                  <a:txBody>
                    <a:bodyPr/>
                    <a:lstStyle/>
                    <a:p>
                      <a:r>
                        <a:rPr lang="en-US" sz="2400" dirty="0">
                          <a:effectLst/>
                          <a:latin typeface="Tahoma" panose="020B0604030504040204" pitchFamily="34" charset="0"/>
                          <a:ea typeface="Tahoma" panose="020B0604030504040204" pitchFamily="34" charset="0"/>
                          <a:cs typeface="Tahoma" panose="020B0604030504040204" pitchFamily="34" charset="0"/>
                        </a:rPr>
                        <a:t>Implied PWD average income</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a:txBody>
                    <a:bodyPr/>
                    <a:lstStyle/>
                    <a:p>
                      <a:pPr algn="r"/>
                      <a:r>
                        <a:rPr lang="en-US" sz="2400" dirty="0">
                          <a:effectLst/>
                          <a:latin typeface="Tahoma" panose="020B0604030504040204" pitchFamily="34" charset="0"/>
                          <a:ea typeface="Tahoma" panose="020B0604030504040204" pitchFamily="34" charset="0"/>
                          <a:cs typeface="Tahoma" panose="020B0604030504040204" pitchFamily="34" charset="0"/>
                        </a:rPr>
                        <a:t>57,303.35</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125563036"/>
                  </a:ext>
                </a:extLst>
              </a:tr>
              <a:tr h="0">
                <a:tc>
                  <a:txBody>
                    <a:bodyPr/>
                    <a:lstStyle/>
                    <a:p>
                      <a:r>
                        <a:rPr lang="en-US" sz="2400">
                          <a:effectLst/>
                          <a:latin typeface="Tahoma" panose="020B0604030504040204" pitchFamily="34" charset="0"/>
                          <a:ea typeface="Tahoma" panose="020B0604030504040204" pitchFamily="34" charset="0"/>
                          <a:cs typeface="Tahoma" panose="020B0604030504040204" pitchFamily="34" charset="0"/>
                        </a:rPr>
                        <a:t>Implied PWD disposable income</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a:txBody>
                    <a:bodyPr/>
                    <a:lstStyle/>
                    <a:p>
                      <a:pPr algn="r"/>
                      <a:r>
                        <a:rPr lang="en-US" sz="2400">
                          <a:effectLst/>
                          <a:latin typeface="Tahoma" panose="020B0604030504040204" pitchFamily="34" charset="0"/>
                          <a:ea typeface="Tahoma" panose="020B0604030504040204" pitchFamily="34" charset="0"/>
                          <a:cs typeface="Tahoma" panose="020B0604030504040204" pitchFamily="34" charset="0"/>
                        </a:rPr>
                        <a:t>43,370.93</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579730830"/>
                  </a:ext>
                </a:extLst>
              </a:tr>
              <a:tr h="0">
                <a:tc>
                  <a:txBody>
                    <a:bodyPr/>
                    <a:lstStyle/>
                    <a:p>
                      <a:r>
                        <a:rPr lang="en-US" sz="2400">
                          <a:effectLst/>
                          <a:latin typeface="Tahoma" panose="020B0604030504040204" pitchFamily="34" charset="0"/>
                          <a:ea typeface="Tahoma" panose="020B0604030504040204" pitchFamily="34" charset="0"/>
                          <a:cs typeface="Tahoma" panose="020B0604030504040204" pitchFamily="34" charset="0"/>
                        </a:rPr>
                        <a:t>Historical participation rate</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a:txBody>
                    <a:bodyPr/>
                    <a:lstStyle/>
                    <a:p>
                      <a:pPr algn="r"/>
                      <a:r>
                        <a:rPr lang="en-US" sz="2400">
                          <a:effectLst/>
                          <a:latin typeface="Tahoma" panose="020B0604030504040204" pitchFamily="34" charset="0"/>
                          <a:ea typeface="Tahoma" panose="020B0604030504040204" pitchFamily="34" charset="0"/>
                          <a:cs typeface="Tahoma" panose="020B0604030504040204" pitchFamily="34" charset="0"/>
                        </a:rPr>
                        <a:t>59%</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154692281"/>
                  </a:ext>
                </a:extLst>
              </a:tr>
              <a:tr h="0">
                <a:tc>
                  <a:txBody>
                    <a:bodyPr/>
                    <a:lstStyle/>
                    <a:p>
                      <a:r>
                        <a:rPr lang="en-US" sz="2400">
                          <a:effectLst/>
                          <a:latin typeface="Tahoma" panose="020B0604030504040204" pitchFamily="34" charset="0"/>
                          <a:ea typeface="Tahoma" panose="020B0604030504040204" pitchFamily="34" charset="0"/>
                          <a:cs typeface="Tahoma" panose="020B0604030504040204" pitchFamily="34" charset="0"/>
                        </a:rPr>
                        <a:t>Current employment rate</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a:txBody>
                    <a:bodyPr/>
                    <a:lstStyle/>
                    <a:p>
                      <a:pPr algn="r"/>
                      <a:r>
                        <a:rPr lang="en-US" sz="2400">
                          <a:effectLst/>
                          <a:latin typeface="Tahoma" panose="020B0604030504040204" pitchFamily="34" charset="0"/>
                          <a:ea typeface="Tahoma" panose="020B0604030504040204" pitchFamily="34" charset="0"/>
                          <a:cs typeface="Tahoma" panose="020B0604030504040204" pitchFamily="34" charset="0"/>
                        </a:rPr>
                        <a:t>93%</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307176637"/>
                  </a:ext>
                </a:extLst>
              </a:tr>
              <a:tr h="0">
                <a:tc>
                  <a:txBody>
                    <a:bodyPr/>
                    <a:lstStyle/>
                    <a:p>
                      <a:r>
                        <a:rPr lang="en-US" sz="2400">
                          <a:effectLst/>
                          <a:latin typeface="Tahoma" panose="020B0604030504040204" pitchFamily="34" charset="0"/>
                          <a:ea typeface="Tahoma" panose="020B0604030504040204" pitchFamily="34" charset="0"/>
                          <a:cs typeface="Tahoma" panose="020B0604030504040204" pitchFamily="34" charset="0"/>
                        </a:rPr>
                        <a:t># of PWD Employed</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a:txBody>
                    <a:bodyPr/>
                    <a:lstStyle/>
                    <a:p>
                      <a:pPr algn="r"/>
                      <a:r>
                        <a:rPr lang="en-US" sz="2400">
                          <a:effectLst/>
                          <a:latin typeface="Tahoma" panose="020B0604030504040204" pitchFamily="34" charset="0"/>
                          <a:ea typeface="Tahoma" panose="020B0604030504040204" pitchFamily="34" charset="0"/>
                          <a:cs typeface="Tahoma" panose="020B0604030504040204" pitchFamily="34" charset="0"/>
                        </a:rPr>
                        <a:t>29,394,078</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523581504"/>
                  </a:ext>
                </a:extLst>
              </a:tr>
              <a:tr h="0">
                <a:tc>
                  <a:txBody>
                    <a:bodyPr/>
                    <a:lstStyle/>
                    <a:p>
                      <a:r>
                        <a:rPr lang="en-US" sz="2400">
                          <a:effectLst/>
                          <a:latin typeface="Tahoma" panose="020B0604030504040204" pitchFamily="34" charset="0"/>
                          <a:ea typeface="Tahoma" panose="020B0604030504040204" pitchFamily="34" charset="0"/>
                          <a:cs typeface="Tahoma" panose="020B0604030504040204" pitchFamily="34" charset="0"/>
                        </a:rPr>
                        <a:t>Aggregate PWD income</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a:txBody>
                    <a:bodyPr/>
                    <a:lstStyle/>
                    <a:p>
                      <a:pPr algn="r"/>
                      <a:r>
                        <a:rPr lang="en-US" sz="2400">
                          <a:effectLst/>
                          <a:latin typeface="Tahoma" panose="020B0604030504040204" pitchFamily="34" charset="0"/>
                          <a:ea typeface="Tahoma" panose="020B0604030504040204" pitchFamily="34" charset="0"/>
                          <a:cs typeface="Tahoma" panose="020B0604030504040204" pitchFamily="34" charset="0"/>
                        </a:rPr>
                        <a:t>1,684,379,217,273.88</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326610103"/>
                  </a:ext>
                </a:extLst>
              </a:tr>
              <a:tr h="0">
                <a:tc>
                  <a:txBody>
                    <a:bodyPr/>
                    <a:lstStyle/>
                    <a:p>
                      <a:r>
                        <a:rPr lang="en-US" sz="2400" dirty="0">
                          <a:effectLst/>
                          <a:latin typeface="Tahoma" panose="020B0604030504040204" pitchFamily="34" charset="0"/>
                          <a:ea typeface="Tahoma" panose="020B0604030504040204" pitchFamily="34" charset="0"/>
                          <a:cs typeface="Tahoma" panose="020B0604030504040204" pitchFamily="34" charset="0"/>
                        </a:rPr>
                        <a:t>Aggregate PWD disposable income</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tc>
                  <a:txBody>
                    <a:bodyPr/>
                    <a:lstStyle/>
                    <a:p>
                      <a:pPr algn="r"/>
                      <a:r>
                        <a:rPr lang="en-US" sz="2400" dirty="0">
                          <a:effectLst/>
                          <a:latin typeface="Tahoma" panose="020B0604030504040204" pitchFamily="34" charset="0"/>
                          <a:ea typeface="Tahoma" panose="020B0604030504040204" pitchFamily="34" charset="0"/>
                          <a:cs typeface="Tahoma" panose="020B0604030504040204" pitchFamily="34" charset="0"/>
                        </a:rPr>
                        <a:t>1,274,848,373,852.11</a:t>
                      </a:r>
                    </a:p>
                  </a:txBody>
                  <a:tcPr marL="47625" marR="47625" marT="0" marB="0"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981473514"/>
                  </a:ext>
                </a:extLst>
              </a:tr>
            </a:tbl>
          </a:graphicData>
        </a:graphic>
      </p:graphicFrame>
    </p:spTree>
    <p:extLst>
      <p:ext uri="{BB962C8B-B14F-4D97-AF65-F5344CB8AC3E}">
        <p14:creationId xmlns:p14="http://schemas.microsoft.com/office/powerpoint/2010/main" val="23335009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AC07C-0E5A-77E1-0C58-D703AC2A1B48}"/>
              </a:ext>
            </a:extLst>
          </p:cNvPr>
          <p:cNvSpPr>
            <a:spLocks noGrp="1"/>
          </p:cNvSpPr>
          <p:nvPr>
            <p:ph type="title"/>
          </p:nvPr>
        </p:nvSpPr>
        <p:spPr/>
        <p:txBody>
          <a:bodyPr>
            <a:normAutofit/>
          </a:bodyPr>
          <a:lstStyle/>
          <a:p>
            <a:r>
              <a:rPr lang="en-US" dirty="0">
                <a:solidFill>
                  <a:srgbClr val="222222"/>
                </a:solidFill>
                <a:effectLst/>
                <a:latin typeface="Tahoma" panose="020B0604030504040204" pitchFamily="34" charset="0"/>
                <a:ea typeface="Tahoma" panose="020B0604030504040204" pitchFamily="34" charset="0"/>
                <a:cs typeface="Tahoma" panose="020B0604030504040204" pitchFamily="34" charset="0"/>
              </a:rPr>
              <a:t>It’s Also a Huge Whitespace</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3" name="Text Placeholder 2">
            <a:extLst>
              <a:ext uri="{FF2B5EF4-FFF2-40B4-BE49-F238E27FC236}">
                <a16:creationId xmlns:a16="http://schemas.microsoft.com/office/drawing/2014/main" id="{CF0F1821-A23C-C4DD-2893-7E01AF32E821}"/>
              </a:ext>
            </a:extLst>
          </p:cNvPr>
          <p:cNvSpPr>
            <a:spLocks noGrp="1"/>
          </p:cNvSpPr>
          <p:nvPr>
            <p:ph type="body" sz="quarter" idx="13"/>
          </p:nvPr>
        </p:nvSpPr>
        <p:spPr/>
        <p:txBody>
          <a:bodyPr/>
          <a:lstStyle/>
          <a:p>
            <a:pPr marL="342900" marR="0" lvl="0" indent="-342900">
              <a:spcBef>
                <a:spcPts val="0"/>
              </a:spcBef>
              <a:spcAft>
                <a:spcPts val="1100"/>
              </a:spcAft>
              <a:buFont typeface="Symbol" panose="05050102010706020507" pitchFamily="18" charset="2"/>
              <a:buChar char=""/>
            </a:pPr>
            <a:r>
              <a:rPr lang="en-GB" sz="3200" dirty="0">
                <a:solidFill>
                  <a:srgbClr val="222222"/>
                </a:solidFill>
                <a:effectLst/>
                <a:latin typeface="Tahoma" panose="020B0604030504040204" pitchFamily="34" charset="0"/>
                <a:ea typeface="Tahoma" panose="020B0604030504040204" pitchFamily="34" charset="0"/>
                <a:cs typeface="Tahoma" panose="020B0604030504040204" pitchFamily="34" charset="0"/>
              </a:rPr>
              <a:t>Of the 1,283 top US companies analysed for “The Global Economics of Disability”, only 3.6% are acting to create shareholder value </a:t>
            </a:r>
            <a:r>
              <a:rPr lang="en-GB" sz="3200" dirty="0" err="1">
                <a:solidFill>
                  <a:srgbClr val="222222"/>
                </a:solidFill>
                <a:effectLst/>
                <a:latin typeface="Tahoma" panose="020B0604030504040204" pitchFamily="34" charset="0"/>
                <a:ea typeface="Tahoma" panose="020B0604030504040204" pitchFamily="34" charset="0"/>
                <a:cs typeface="Tahoma" panose="020B0604030504040204" pitchFamily="34" charset="0"/>
              </a:rPr>
              <a:t>ie</a:t>
            </a:r>
            <a:r>
              <a:rPr lang="en-GB" sz="3200" dirty="0">
                <a:solidFill>
                  <a:srgbClr val="222222"/>
                </a:solidFill>
                <a:effectLst/>
                <a:latin typeface="Tahoma" panose="020B0604030504040204" pitchFamily="34" charset="0"/>
                <a:ea typeface="Tahoma" panose="020B0604030504040204" pitchFamily="34" charset="0"/>
                <a:cs typeface="Tahoma" panose="020B0604030504040204" pitchFamily="34" charset="0"/>
              </a:rPr>
              <a:t> with a market focus. </a:t>
            </a:r>
            <a:endParaRPr lang="en-US" sz="3200" dirty="0">
              <a:effectLst/>
              <a:latin typeface="Tahoma" panose="020B0604030504040204" pitchFamily="34" charset="0"/>
              <a:ea typeface="Tahoma" panose="020B0604030504040204" pitchFamily="34" charset="0"/>
              <a:cs typeface="Tahoma" panose="020B0604030504040204" pitchFamily="34" charset="0"/>
            </a:endParaRPr>
          </a:p>
          <a:p>
            <a:pPr marL="342900" marR="0" lvl="0" indent="-342900">
              <a:spcBef>
                <a:spcPts val="0"/>
              </a:spcBef>
              <a:spcAft>
                <a:spcPts val="1100"/>
              </a:spcAft>
              <a:buFont typeface="Symbol" panose="05050102010706020507" pitchFamily="18" charset="2"/>
              <a:buChar char=""/>
            </a:pPr>
            <a:r>
              <a:rPr lang="en-GB" sz="3200" dirty="0">
                <a:solidFill>
                  <a:srgbClr val="222222"/>
                </a:solidFill>
                <a:effectLst/>
                <a:latin typeface="Tahoma" panose="020B0604030504040204" pitchFamily="34" charset="0"/>
                <a:ea typeface="Tahoma" panose="020B0604030504040204" pitchFamily="34" charset="0"/>
                <a:cs typeface="Tahoma" panose="020B0604030504040204" pitchFamily="34" charset="0"/>
              </a:rPr>
              <a:t>This creates an incredible opportunity to market to the 73% of the marketplace that disability touches impacting the creation of both shareholder and social value (</a:t>
            </a:r>
            <a:r>
              <a:rPr lang="en-GB" sz="3200" dirty="0">
                <a:solidFill>
                  <a:srgbClr val="070707"/>
                </a:solidFill>
                <a:effectLst/>
                <a:latin typeface="Tahoma" panose="020B0604030504040204" pitchFamily="34" charset="0"/>
                <a:ea typeface="Tahoma" panose="020B0604030504040204" pitchFamily="34" charset="0"/>
                <a:cs typeface="Tahoma" panose="020B0604030504040204" pitchFamily="34" charset="0"/>
              </a:rPr>
              <a:t>2020 Report: The Global Economics of Disability)</a:t>
            </a:r>
            <a:r>
              <a:rPr lang="en-GB" sz="3200" dirty="0">
                <a:solidFill>
                  <a:srgbClr val="222222"/>
                </a:solidFill>
                <a:effectLst/>
                <a:latin typeface="Tahoma" panose="020B0604030504040204" pitchFamily="34" charset="0"/>
                <a:ea typeface="Tahoma" panose="020B0604030504040204" pitchFamily="34" charset="0"/>
                <a:cs typeface="Tahoma" panose="020B0604030504040204" pitchFamily="34" charset="0"/>
              </a:rPr>
              <a:t>.</a:t>
            </a:r>
            <a:endParaRPr lang="en-US" sz="3200" dirty="0">
              <a:effectLst/>
              <a:latin typeface="Tahoma" panose="020B0604030504040204" pitchFamily="34" charset="0"/>
              <a:ea typeface="Tahoma" panose="020B0604030504040204" pitchFamily="34" charset="0"/>
              <a:cs typeface="Tahoma" panose="020B0604030504040204" pitchFamily="34" charset="0"/>
            </a:endParaRPr>
          </a:p>
          <a:p>
            <a:endParaRPr lang="en-US" dirty="0"/>
          </a:p>
        </p:txBody>
      </p:sp>
    </p:spTree>
    <p:extLst>
      <p:ext uri="{BB962C8B-B14F-4D97-AF65-F5344CB8AC3E}">
        <p14:creationId xmlns:p14="http://schemas.microsoft.com/office/powerpoint/2010/main" val="6057016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0A0B79-4453-409C-A674-11F9F4CF343C}"/>
              </a:ext>
            </a:extLst>
          </p:cNvPr>
          <p:cNvSpPr>
            <a:spLocks noGrp="1"/>
          </p:cNvSpPr>
          <p:nvPr>
            <p:ph type="title"/>
          </p:nvPr>
        </p:nvSpPr>
        <p:spPr/>
        <p:txBody>
          <a:bodyPr>
            <a:normAutofit/>
          </a:bodyPr>
          <a:lstStyle/>
          <a:p>
            <a:r>
              <a:rPr lang="en-US" b="1" dirty="0">
                <a:latin typeface="Tahoma" panose="020B0604030504040204" pitchFamily="34" charset="0"/>
                <a:ea typeface="Tahoma" panose="020B0604030504040204" pitchFamily="34" charset="0"/>
                <a:cs typeface="Tahoma" panose="020B0604030504040204" pitchFamily="34" charset="0"/>
              </a:rPr>
              <a:t>The Benefits of Disability Talent</a:t>
            </a:r>
          </a:p>
        </p:txBody>
      </p:sp>
      <p:pic>
        <p:nvPicPr>
          <p:cNvPr id="6" name="Picture 5" descr="Logo for the Accenture Disability Inclusion Advantage Study ">
            <a:extLst>
              <a:ext uri="{FF2B5EF4-FFF2-40B4-BE49-F238E27FC236}">
                <a16:creationId xmlns:a16="http://schemas.microsoft.com/office/drawing/2014/main" id="{6D50561D-B9E2-4EBE-A221-638B214BE1D4}"/>
              </a:ext>
            </a:extLst>
          </p:cNvPr>
          <p:cNvPicPr>
            <a:picLocks noChangeAspect="1"/>
          </p:cNvPicPr>
          <p:nvPr/>
        </p:nvPicPr>
        <p:blipFill>
          <a:blip r:embed="rId3" cstate="print"/>
          <a:stretch>
            <a:fillRect/>
          </a:stretch>
        </p:blipFill>
        <p:spPr>
          <a:xfrm>
            <a:off x="1157839" y="1381894"/>
            <a:ext cx="3139440" cy="1798177"/>
          </a:xfrm>
          <a:prstGeom prst="rect">
            <a:avLst/>
          </a:prstGeom>
        </p:spPr>
      </p:pic>
      <p:sp>
        <p:nvSpPr>
          <p:cNvPr id="4" name="Content Placeholder 3">
            <a:extLst>
              <a:ext uri="{FF2B5EF4-FFF2-40B4-BE49-F238E27FC236}">
                <a16:creationId xmlns:a16="http://schemas.microsoft.com/office/drawing/2014/main" id="{08B17D8D-2BCD-4E44-B00E-6B3C5BD14206}"/>
              </a:ext>
            </a:extLst>
          </p:cNvPr>
          <p:cNvSpPr>
            <a:spLocks noGrp="1"/>
          </p:cNvSpPr>
          <p:nvPr>
            <p:ph sz="quarter" idx="14"/>
          </p:nvPr>
        </p:nvSpPr>
        <p:spPr>
          <a:xfrm>
            <a:off x="348400" y="1371602"/>
            <a:ext cx="5232393" cy="4658442"/>
          </a:xfrm>
        </p:spPr>
        <p:txBody>
          <a:bodyPr>
            <a:noAutofit/>
          </a:bodyPr>
          <a:lstStyle/>
          <a:p>
            <a:endParaRPr lang="en-US" sz="2600" dirty="0">
              <a:solidFill>
                <a:schemeClr val="tx1"/>
              </a:solidFill>
              <a:ea typeface="Lato" panose="020F0502020204030203" pitchFamily="34" charset="0"/>
            </a:endParaRPr>
          </a:p>
          <a:p>
            <a:endParaRPr lang="en-US" sz="2600" dirty="0">
              <a:solidFill>
                <a:schemeClr val="tx1"/>
              </a:solidFill>
              <a:ea typeface="Lato" panose="020F0502020204030203" pitchFamily="34" charset="0"/>
            </a:endParaRPr>
          </a:p>
          <a:p>
            <a:endParaRPr lang="en-US" sz="2600" dirty="0">
              <a:solidFill>
                <a:schemeClr val="tx1"/>
              </a:solidFill>
              <a:ea typeface="Lato" panose="020F0502020204030203" pitchFamily="34" charset="0"/>
            </a:endParaRPr>
          </a:p>
          <a:p>
            <a:endParaRPr lang="en-US" sz="2600" dirty="0">
              <a:solidFill>
                <a:schemeClr val="tx1"/>
              </a:solidFill>
              <a:ea typeface="Lato" panose="020F0502020204030203" pitchFamily="34" charset="0"/>
            </a:endParaRPr>
          </a:p>
          <a:p>
            <a:endParaRPr lang="en-US" sz="2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US" sz="2600" b="1" dirty="0">
                <a:solidFill>
                  <a:schemeClr val="tx1"/>
                </a:solidFill>
                <a:latin typeface="Tahoma" panose="020B0604030504040204" pitchFamily="34" charset="0"/>
                <a:ea typeface="Tahoma" panose="020B0604030504040204" pitchFamily="34" charset="0"/>
                <a:cs typeface="Tahoma" panose="020B0604030504040204" pitchFamily="34" charset="0"/>
              </a:rPr>
              <a:t>Followed 140 US companies from 2015-2018</a:t>
            </a:r>
          </a:p>
          <a:p>
            <a:r>
              <a:rPr lang="en-US" sz="2600" b="1" dirty="0">
                <a:solidFill>
                  <a:schemeClr val="tx1"/>
                </a:solidFill>
                <a:latin typeface="Tahoma" panose="020B0604030504040204" pitchFamily="34" charset="0"/>
                <a:ea typeface="Tahoma" panose="020B0604030504040204" pitchFamily="34" charset="0"/>
                <a:cs typeface="Tahoma" panose="020B0604030504040204" pitchFamily="34" charset="0"/>
              </a:rPr>
              <a:t>45 Inclusion Champions, 95 peer companies </a:t>
            </a:r>
          </a:p>
          <a:p>
            <a:endParaRPr lang="en-US" sz="2600" b="1" dirty="0">
              <a:ea typeface="Lato" panose="020F0502020204030203" pitchFamily="34" charset="0"/>
            </a:endParaRPr>
          </a:p>
        </p:txBody>
      </p:sp>
      <p:sp>
        <p:nvSpPr>
          <p:cNvPr id="7" name="TextBox 6">
            <a:extLst>
              <a:ext uri="{FF2B5EF4-FFF2-40B4-BE49-F238E27FC236}">
                <a16:creationId xmlns:a16="http://schemas.microsoft.com/office/drawing/2014/main" id="{F73B17C1-8F89-4982-ABCF-7792CF92C199}"/>
              </a:ext>
            </a:extLst>
          </p:cNvPr>
          <p:cNvSpPr txBox="1"/>
          <p:nvPr/>
        </p:nvSpPr>
        <p:spPr>
          <a:xfrm>
            <a:off x="581521" y="5641337"/>
            <a:ext cx="4469785" cy="523220"/>
          </a:xfrm>
          <a:prstGeom prst="rect">
            <a:avLst/>
          </a:prstGeom>
          <a:solidFill>
            <a:srgbClr val="EFAF30"/>
          </a:solidFill>
          <a:ln w="28575">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hlinkClick r:id="rId4"/>
              </a:rPr>
              <a:t>Read the full study online!</a:t>
            </a:r>
            <a:endPar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Content Placeholder 4">
            <a:extLst>
              <a:ext uri="{FF2B5EF4-FFF2-40B4-BE49-F238E27FC236}">
                <a16:creationId xmlns:a16="http://schemas.microsoft.com/office/drawing/2014/main" id="{7F14B580-C004-4B99-AE9A-CF04BD24A841}"/>
              </a:ext>
            </a:extLst>
          </p:cNvPr>
          <p:cNvSpPr txBox="1">
            <a:spLocks/>
          </p:cNvSpPr>
          <p:nvPr/>
        </p:nvSpPr>
        <p:spPr>
          <a:xfrm>
            <a:off x="6219025" y="1498698"/>
            <a:ext cx="5972975" cy="440424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4D4D4D"/>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D4D4D"/>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D4D4D"/>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D4D4D"/>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D4D4D"/>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Over four years, the Champions who embraced the talent of workers with disabilities </a:t>
            </a:r>
            <a:r>
              <a:rPr kumimoji="0" lang="en-US" sz="3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vastly outperformed their peers</a:t>
            </a:r>
            <a:r>
              <a:rPr kumimoji="0" lang="en-US" sz="3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They had: </a:t>
            </a:r>
          </a:p>
          <a:p>
            <a:pPr marL="398463"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2X higher income </a:t>
            </a:r>
          </a:p>
          <a:p>
            <a:pPr marL="398463"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30% higher economic profit margin</a:t>
            </a:r>
          </a:p>
          <a:p>
            <a:pPr marL="398463"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Up to 30% less staff turnover</a:t>
            </a:r>
            <a:endParaRPr kumimoji="0" lang="en-US" sz="3000" b="0" i="0" u="none" strike="noStrike" kern="1200" cap="none" spc="0" normalizeH="0" baseline="0" noProof="0" dirty="0">
              <a:ln>
                <a:noFill/>
              </a:ln>
              <a:solidFill>
                <a:srgbClr val="4D4D4D"/>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 name="TextBox 7">
            <a:extLst>
              <a:ext uri="{FF2B5EF4-FFF2-40B4-BE49-F238E27FC236}">
                <a16:creationId xmlns:a16="http://schemas.microsoft.com/office/drawing/2014/main" id="{BB62BCB0-44C0-BC46-B139-C5648B7BBCA5}"/>
              </a:ext>
            </a:extLst>
          </p:cNvPr>
          <p:cNvSpPr txBox="1"/>
          <p:nvPr/>
        </p:nvSpPr>
        <p:spPr>
          <a:xfrm>
            <a:off x="175846" y="6378749"/>
            <a:ext cx="1201615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Study completed by </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hlinkClick r:id="rId5"/>
              </a:rPr>
              <a:t>Accenture</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hlinkClick r:id="rId6"/>
              </a:rPr>
              <a:t>Disability:IN</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and the </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hlinkClick r:id="rId7"/>
              </a:rPr>
              <a:t>American Association of People with Disabilities</a:t>
            </a:r>
            <a:endPar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338805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B4C83-C316-66BF-474A-1AE3D7CAAA15}"/>
              </a:ext>
            </a:extLst>
          </p:cNvPr>
          <p:cNvSpPr>
            <a:spLocks noGrp="1"/>
          </p:cNvSpPr>
          <p:nvPr>
            <p:ph type="title"/>
          </p:nvPr>
        </p:nvSpPr>
        <p:spPr/>
        <p:txBody>
          <a:bodyPr/>
          <a:lstStyle/>
          <a:p>
            <a:r>
              <a:rPr lang="en-US" b="1" dirty="0">
                <a:latin typeface="Tahoma" panose="020B0604030504040204" pitchFamily="34" charset="0"/>
                <a:ea typeface="Tahoma" panose="020B0604030504040204" pitchFamily="34" charset="0"/>
                <a:cs typeface="Tahoma" panose="020B0604030504040204" pitchFamily="34" charset="0"/>
              </a:rPr>
              <a:t>How Do We Set People </a:t>
            </a:r>
            <a:br>
              <a:rPr lang="en-US" b="1" dirty="0">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Up to Succeed?</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3" name="Text Placeholder 2">
            <a:extLst>
              <a:ext uri="{FF2B5EF4-FFF2-40B4-BE49-F238E27FC236}">
                <a16:creationId xmlns:a16="http://schemas.microsoft.com/office/drawing/2014/main" id="{648D9440-67C1-BB7A-C7EF-02B5D79166C1}"/>
              </a:ext>
            </a:extLst>
          </p:cNvPr>
          <p:cNvSpPr>
            <a:spLocks noGrp="1"/>
          </p:cNvSpPr>
          <p:nvPr>
            <p:ph type="body" sz="quarter" idx="13"/>
          </p:nvPr>
        </p:nvSpPr>
        <p:spPr>
          <a:xfrm>
            <a:off x="406837" y="1466995"/>
            <a:ext cx="7617619" cy="4818098"/>
          </a:xfrm>
        </p:spPr>
        <p:txBody>
          <a:bodyPr>
            <a:normAutofit fontScale="92500"/>
          </a:bodyPr>
          <a:lstStyle/>
          <a:p>
            <a:pPr eaLnBrk="0" fontAlgn="base" hangingPunct="0">
              <a:lnSpc>
                <a:spcPct val="100000"/>
              </a:lnSpc>
              <a:spcBef>
                <a:spcPts val="24"/>
              </a:spcBef>
              <a:spcAft>
                <a:spcPts val="600"/>
              </a:spcAft>
            </a:pPr>
            <a:r>
              <a:rPr lang="en-US" sz="2800" dirty="0">
                <a:solidFill>
                  <a:schemeClr val="tx1"/>
                </a:solidFill>
                <a:latin typeface="Tahoma" panose="020B0604030504040204" pitchFamily="34" charset="0"/>
                <a:ea typeface="Tahoma" panose="020B0604030504040204" pitchFamily="34" charset="0"/>
                <a:cs typeface="Tahoma" panose="020B0604030504040204" pitchFamily="34" charset="0"/>
              </a:rPr>
              <a:t>A reasonable accommodation</a:t>
            </a:r>
            <a:r>
              <a:rPr lang="en-US" sz="2800" b="0" i="0" dirty="0">
                <a:solidFill>
                  <a:schemeClr val="tx1"/>
                </a:solidFill>
                <a:effectLst/>
                <a:latin typeface="Tahoma" panose="020B0604030504040204" pitchFamily="34" charset="0"/>
                <a:ea typeface="Tahoma" panose="020B0604030504040204" pitchFamily="34" charset="0"/>
                <a:cs typeface="Tahoma" panose="020B0604030504040204" pitchFamily="34" charset="0"/>
              </a:rPr>
              <a:t> is about enabling  qualified talent with a disability to perform the essential (not ancillary) functions of a job, and enjoy the privileges and benefits of employment</a:t>
            </a:r>
            <a:endParaRPr lang="en-US" sz="2800" b="0" i="0" dirty="0">
              <a:effectLst/>
              <a:latin typeface="Tahoma" panose="020B0604030504040204" pitchFamily="34" charset="0"/>
              <a:ea typeface="Tahoma" panose="020B0604030504040204" pitchFamily="34" charset="0"/>
              <a:cs typeface="Tahoma" panose="020B0604030504040204" pitchFamily="34" charset="0"/>
            </a:endParaRPr>
          </a:p>
          <a:p>
            <a:pPr eaLnBrk="0" fontAlgn="base" hangingPunct="0">
              <a:lnSpc>
                <a:spcPct val="100000"/>
              </a:lnSpc>
              <a:spcBef>
                <a:spcPts val="24"/>
              </a:spcBef>
              <a:spcAft>
                <a:spcPts val="600"/>
              </a:spcAft>
            </a:pP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Create an atmosphere where all employees are able to identify and ask for things that make them more productive, better employees. </a:t>
            </a:r>
          </a:p>
          <a:p>
            <a:pPr eaLnBrk="0" fontAlgn="base" hangingPunct="0">
              <a:lnSpc>
                <a:spcPct val="100000"/>
              </a:lnSpc>
              <a:spcBef>
                <a:spcPts val="24"/>
              </a:spcBef>
              <a:spcAft>
                <a:spcPts val="600"/>
              </a:spcAft>
            </a:pPr>
            <a:r>
              <a:rPr lang="en-US" dirty="0">
                <a:solidFill>
                  <a:schemeClr val="tx1"/>
                </a:solidFill>
                <a:effectLst/>
                <a:latin typeface="Tahoma" panose="020B0604030504040204" pitchFamily="34" charset="0"/>
                <a:ea typeface="Tahoma" panose="020B0604030504040204" pitchFamily="34" charset="0"/>
                <a:cs typeface="Tahoma" panose="020B0604030504040204" pitchFamily="34" charset="0"/>
              </a:rPr>
              <a:t>If </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even senior level managers </a:t>
            </a:r>
            <a:r>
              <a:rPr lang="en-US" dirty="0">
                <a:solidFill>
                  <a:schemeClr val="tx1"/>
                </a:solidFill>
                <a:effectLst/>
                <a:latin typeface="Tahoma" panose="020B0604030504040204" pitchFamily="34" charset="0"/>
                <a:ea typeface="Tahoma" panose="020B0604030504040204" pitchFamily="34" charset="0"/>
                <a:cs typeface="Tahoma" panose="020B0604030504040204" pitchFamily="34" charset="0"/>
              </a:rPr>
              <a:t>are open about their disabilities and/or tools they use, it may encourage other employees to do the same.</a:t>
            </a:r>
          </a:p>
          <a:p>
            <a:endParaRPr lang="en-US" dirty="0"/>
          </a:p>
        </p:txBody>
      </p:sp>
      <p:pic>
        <p:nvPicPr>
          <p:cNvPr id="4" name="Picture 3" descr="Baksha Ali, former RespectAbility Apprentice and member of RespectAbility's Disability Training &amp; Speakers Bureau, a woman with black hair, in a black suit, holding a cane.">
            <a:extLst>
              <a:ext uri="{FF2B5EF4-FFF2-40B4-BE49-F238E27FC236}">
                <a16:creationId xmlns:a16="http://schemas.microsoft.com/office/drawing/2014/main" id="{330287C9-C7E4-8ED2-0A5B-D9F4A2808B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36000" y="1466995"/>
            <a:ext cx="3149163" cy="4723745"/>
          </a:xfrm>
          <a:prstGeom prst="rect">
            <a:avLst/>
          </a:prstGeom>
        </p:spPr>
      </p:pic>
    </p:spTree>
    <p:extLst>
      <p:ext uri="{BB962C8B-B14F-4D97-AF65-F5344CB8AC3E}">
        <p14:creationId xmlns:p14="http://schemas.microsoft.com/office/powerpoint/2010/main" val="22176577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D1E49B-89B1-4DE8-A763-563C0CE2CC97}"/>
              </a:ext>
            </a:extLst>
          </p:cNvPr>
          <p:cNvSpPr>
            <a:spLocks noGrp="1"/>
          </p:cNvSpPr>
          <p:nvPr>
            <p:ph type="title"/>
          </p:nvPr>
        </p:nvSpPr>
        <p:spPr/>
        <p:txBody>
          <a:bodyPr>
            <a:normAutofit/>
          </a:bodyPr>
          <a:lstStyle/>
          <a:p>
            <a:r>
              <a:rPr lang="en-US" b="1" dirty="0">
                <a:latin typeface="Tahoma" panose="020B0604030504040204" pitchFamily="34" charset="0"/>
                <a:ea typeface="Tahoma" panose="020B0604030504040204" pitchFamily="34" charset="0"/>
                <a:cs typeface="Tahoma" panose="020B0604030504040204" pitchFamily="34" charset="0"/>
              </a:rPr>
              <a:t>It’s Important to Know Employee Rights</a:t>
            </a:r>
          </a:p>
        </p:txBody>
      </p:sp>
      <p:sp>
        <p:nvSpPr>
          <p:cNvPr id="2" name="Content Placeholder 1">
            <a:extLst>
              <a:ext uri="{FF2B5EF4-FFF2-40B4-BE49-F238E27FC236}">
                <a16:creationId xmlns:a16="http://schemas.microsoft.com/office/drawing/2014/main" id="{64BC85E2-8C64-4CA2-B923-C0F994401E9A}"/>
              </a:ext>
            </a:extLst>
          </p:cNvPr>
          <p:cNvSpPr>
            <a:spLocks noGrp="1"/>
          </p:cNvSpPr>
          <p:nvPr>
            <p:ph type="body" sz="quarter" idx="13"/>
          </p:nvPr>
        </p:nvSpPr>
        <p:spPr/>
        <p:txBody>
          <a:bodyPr>
            <a:normAutofit/>
          </a:bodyPr>
          <a:lstStyle/>
          <a:p>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Employers cannot ask if employees have a disability pre-job offer (can only ask in certain circumstances post job offer), </a:t>
            </a:r>
            <a:r>
              <a:rPr lang="en-US" u="sng" dirty="0">
                <a:solidFill>
                  <a:schemeClr val="tx1"/>
                </a:solidFill>
                <a:latin typeface="Tahoma" panose="020B0604030504040204" pitchFamily="34" charset="0"/>
                <a:ea typeface="Tahoma" panose="020B0604030504040204" pitchFamily="34" charset="0"/>
                <a:cs typeface="Tahoma" panose="020B0604030504040204" pitchFamily="34" charset="0"/>
              </a:rPr>
              <a:t>but</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employers can ask if they need any accommodations to perform the essential functions of the job</a:t>
            </a:r>
          </a:p>
          <a:p>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Disclosure of disability status does not equate to a formal request for an accommodation</a:t>
            </a:r>
          </a:p>
          <a:p>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Employees’ right is to be accommodated in whatever reasonable way can help them to do the job, NOT to be excused from any of the essential functions of the job </a:t>
            </a:r>
          </a:p>
        </p:txBody>
      </p:sp>
    </p:spTree>
    <p:extLst>
      <p:ext uri="{BB962C8B-B14F-4D97-AF65-F5344CB8AC3E}">
        <p14:creationId xmlns:p14="http://schemas.microsoft.com/office/powerpoint/2010/main" val="23343133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052882-7019-418C-B976-C2267F2A5B47}"/>
              </a:ext>
            </a:extLst>
          </p:cNvPr>
          <p:cNvSpPr>
            <a:spLocks noGrp="1"/>
          </p:cNvSpPr>
          <p:nvPr>
            <p:ph type="title"/>
          </p:nvPr>
        </p:nvSpPr>
        <p:spPr/>
        <p:txBody>
          <a:bodyPr>
            <a:noAutofit/>
          </a:bodyPr>
          <a:lstStyle/>
          <a:p>
            <a:r>
              <a:rPr lang="en-US" dirty="0">
                <a:latin typeface="Tahoma" panose="020B0604030504040204" pitchFamily="34" charset="0"/>
                <a:ea typeface="Tahoma" panose="020B0604030504040204" pitchFamily="34" charset="0"/>
                <a:cs typeface="Tahoma" panose="020B0604030504040204" pitchFamily="34" charset="0"/>
              </a:rPr>
              <a:t>You Can Proactively Address Your Employer’s Concerns</a:t>
            </a:r>
          </a:p>
        </p:txBody>
      </p:sp>
      <p:sp>
        <p:nvSpPr>
          <p:cNvPr id="4" name="Freeform 3">
            <a:extLst>
              <a:ext uri="{FF2B5EF4-FFF2-40B4-BE49-F238E27FC236}">
                <a16:creationId xmlns:a16="http://schemas.microsoft.com/office/drawing/2014/main" id="{DD1B9AD8-5D33-3A1F-2728-26EF3BEA8011}"/>
              </a:ext>
            </a:extLst>
          </p:cNvPr>
          <p:cNvSpPr/>
          <p:nvPr/>
        </p:nvSpPr>
        <p:spPr>
          <a:xfrm>
            <a:off x="1342706" y="1951682"/>
            <a:ext cx="2872382" cy="1723429"/>
          </a:xfrm>
          <a:custGeom>
            <a:avLst/>
            <a:gdLst>
              <a:gd name="connsiteX0" fmla="*/ 0 w 2872382"/>
              <a:gd name="connsiteY0" fmla="*/ 0 h 1723429"/>
              <a:gd name="connsiteX1" fmla="*/ 2872382 w 2872382"/>
              <a:gd name="connsiteY1" fmla="*/ 0 h 1723429"/>
              <a:gd name="connsiteX2" fmla="*/ 2872382 w 2872382"/>
              <a:gd name="connsiteY2" fmla="*/ 1723429 h 1723429"/>
              <a:gd name="connsiteX3" fmla="*/ 0 w 2872382"/>
              <a:gd name="connsiteY3" fmla="*/ 1723429 h 1723429"/>
              <a:gd name="connsiteX4" fmla="*/ 0 w 2872382"/>
              <a:gd name="connsiteY4" fmla="*/ 0 h 1723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2382" h="1723429">
                <a:moveTo>
                  <a:pt x="0" y="0"/>
                </a:moveTo>
                <a:lnTo>
                  <a:pt x="2872382" y="0"/>
                </a:lnTo>
                <a:lnTo>
                  <a:pt x="2872382" y="1723429"/>
                </a:lnTo>
                <a:lnTo>
                  <a:pt x="0" y="1723429"/>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i="0" kern="1200" dirty="0">
                <a:latin typeface="Tahoma" panose="020B0604030504040204" pitchFamily="34" charset="0"/>
                <a:ea typeface="Tahoma" panose="020B0604030504040204" pitchFamily="34" charset="0"/>
                <a:cs typeface="Tahoma" panose="020B0604030504040204" pitchFamily="34" charset="0"/>
              </a:rPr>
              <a:t>Will not show up at work most of the time​</a:t>
            </a:r>
            <a:endParaRPr lang="en-US" sz="2400" kern="1200" dirty="0">
              <a:latin typeface="Tahoma" panose="020B0604030504040204" pitchFamily="34" charset="0"/>
              <a:ea typeface="Tahoma" panose="020B0604030504040204" pitchFamily="34" charset="0"/>
              <a:cs typeface="Tahoma" panose="020B0604030504040204" pitchFamily="34" charset="0"/>
            </a:endParaRPr>
          </a:p>
        </p:txBody>
      </p:sp>
      <p:sp>
        <p:nvSpPr>
          <p:cNvPr id="5" name="Freeform 4">
            <a:extLst>
              <a:ext uri="{FF2B5EF4-FFF2-40B4-BE49-F238E27FC236}">
                <a16:creationId xmlns:a16="http://schemas.microsoft.com/office/drawing/2014/main" id="{9D14D9D7-9E31-2AD5-1C87-A1F36FF0B177}"/>
              </a:ext>
            </a:extLst>
          </p:cNvPr>
          <p:cNvSpPr/>
          <p:nvPr/>
        </p:nvSpPr>
        <p:spPr>
          <a:xfrm>
            <a:off x="4502327" y="1951682"/>
            <a:ext cx="2872382" cy="1723429"/>
          </a:xfrm>
          <a:custGeom>
            <a:avLst/>
            <a:gdLst>
              <a:gd name="connsiteX0" fmla="*/ 0 w 2872382"/>
              <a:gd name="connsiteY0" fmla="*/ 0 h 1723429"/>
              <a:gd name="connsiteX1" fmla="*/ 2872382 w 2872382"/>
              <a:gd name="connsiteY1" fmla="*/ 0 h 1723429"/>
              <a:gd name="connsiteX2" fmla="*/ 2872382 w 2872382"/>
              <a:gd name="connsiteY2" fmla="*/ 1723429 h 1723429"/>
              <a:gd name="connsiteX3" fmla="*/ 0 w 2872382"/>
              <a:gd name="connsiteY3" fmla="*/ 1723429 h 1723429"/>
              <a:gd name="connsiteX4" fmla="*/ 0 w 2872382"/>
              <a:gd name="connsiteY4" fmla="*/ 0 h 1723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2382" h="1723429">
                <a:moveTo>
                  <a:pt x="0" y="0"/>
                </a:moveTo>
                <a:lnTo>
                  <a:pt x="2872382" y="0"/>
                </a:lnTo>
                <a:lnTo>
                  <a:pt x="2872382" y="1723429"/>
                </a:lnTo>
                <a:lnTo>
                  <a:pt x="0" y="1723429"/>
                </a:lnTo>
                <a:lnTo>
                  <a:pt x="0" y="0"/>
                </a:lnTo>
                <a:close/>
              </a:path>
            </a:pathLst>
          </a:custGeom>
        </p:spPr>
        <p:style>
          <a:lnRef idx="2">
            <a:schemeClr val="lt1">
              <a:hueOff val="0"/>
              <a:satOff val="0"/>
              <a:lumOff val="0"/>
              <a:alphaOff val="0"/>
            </a:schemeClr>
          </a:lnRef>
          <a:fillRef idx="1">
            <a:schemeClr val="accent2">
              <a:hueOff val="-291073"/>
              <a:satOff val="-16786"/>
              <a:lumOff val="1726"/>
              <a:alphaOff val="0"/>
            </a:schemeClr>
          </a:fillRef>
          <a:effectRef idx="0">
            <a:schemeClr val="accent2">
              <a:hueOff val="-291073"/>
              <a:satOff val="-16786"/>
              <a:lumOff val="1726"/>
              <a:alphaOff val="0"/>
            </a:schemeClr>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i="0" kern="1200" dirty="0">
                <a:latin typeface="Tahoma" panose="020B0604030504040204" pitchFamily="34" charset="0"/>
                <a:ea typeface="Tahoma" panose="020B0604030504040204" pitchFamily="34" charset="0"/>
                <a:cs typeface="Tahoma" panose="020B0604030504040204" pitchFamily="34" charset="0"/>
              </a:rPr>
              <a:t>Will not be able to complete job tasks timely​</a:t>
            </a:r>
            <a:endParaRPr lang="en-US" sz="2400" kern="1200" dirty="0">
              <a:latin typeface="Tahoma" panose="020B0604030504040204" pitchFamily="34" charset="0"/>
              <a:ea typeface="Tahoma" panose="020B0604030504040204" pitchFamily="34" charset="0"/>
              <a:cs typeface="Tahoma" panose="020B0604030504040204" pitchFamily="34" charset="0"/>
            </a:endParaRPr>
          </a:p>
        </p:txBody>
      </p:sp>
      <p:sp>
        <p:nvSpPr>
          <p:cNvPr id="7" name="Freeform 6">
            <a:extLst>
              <a:ext uri="{FF2B5EF4-FFF2-40B4-BE49-F238E27FC236}">
                <a16:creationId xmlns:a16="http://schemas.microsoft.com/office/drawing/2014/main" id="{D4647725-3CE6-0CF6-E389-AD4E7B8004E4}"/>
              </a:ext>
            </a:extLst>
          </p:cNvPr>
          <p:cNvSpPr/>
          <p:nvPr/>
        </p:nvSpPr>
        <p:spPr>
          <a:xfrm>
            <a:off x="7661948" y="1951682"/>
            <a:ext cx="2872382" cy="1723429"/>
          </a:xfrm>
          <a:custGeom>
            <a:avLst/>
            <a:gdLst>
              <a:gd name="connsiteX0" fmla="*/ 0 w 2872382"/>
              <a:gd name="connsiteY0" fmla="*/ 0 h 1723429"/>
              <a:gd name="connsiteX1" fmla="*/ 2872382 w 2872382"/>
              <a:gd name="connsiteY1" fmla="*/ 0 h 1723429"/>
              <a:gd name="connsiteX2" fmla="*/ 2872382 w 2872382"/>
              <a:gd name="connsiteY2" fmla="*/ 1723429 h 1723429"/>
              <a:gd name="connsiteX3" fmla="*/ 0 w 2872382"/>
              <a:gd name="connsiteY3" fmla="*/ 1723429 h 1723429"/>
              <a:gd name="connsiteX4" fmla="*/ 0 w 2872382"/>
              <a:gd name="connsiteY4" fmla="*/ 0 h 1723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2382" h="1723429">
                <a:moveTo>
                  <a:pt x="0" y="0"/>
                </a:moveTo>
                <a:lnTo>
                  <a:pt x="2872382" y="0"/>
                </a:lnTo>
                <a:lnTo>
                  <a:pt x="2872382" y="1723429"/>
                </a:lnTo>
                <a:lnTo>
                  <a:pt x="0" y="1723429"/>
                </a:lnTo>
                <a:lnTo>
                  <a:pt x="0" y="0"/>
                </a:lnTo>
                <a:close/>
              </a:path>
            </a:pathLst>
          </a:custGeom>
        </p:spPr>
        <p:style>
          <a:lnRef idx="2">
            <a:schemeClr val="lt1">
              <a:hueOff val="0"/>
              <a:satOff val="0"/>
              <a:lumOff val="0"/>
              <a:alphaOff val="0"/>
            </a:schemeClr>
          </a:lnRef>
          <a:fillRef idx="1">
            <a:schemeClr val="accent2">
              <a:hueOff val="-582145"/>
              <a:satOff val="-33571"/>
              <a:lumOff val="3451"/>
              <a:alphaOff val="0"/>
            </a:schemeClr>
          </a:fillRef>
          <a:effectRef idx="0">
            <a:schemeClr val="accent2">
              <a:hueOff val="-582145"/>
              <a:satOff val="-33571"/>
              <a:lumOff val="3451"/>
              <a:alphaOff val="0"/>
            </a:schemeClr>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i="0" kern="1200" dirty="0">
                <a:latin typeface="Tahoma" panose="020B0604030504040204" pitchFamily="34" charset="0"/>
                <a:ea typeface="Tahoma" panose="020B0604030504040204" pitchFamily="34" charset="0"/>
                <a:cs typeface="Tahoma" panose="020B0604030504040204" pitchFamily="34" charset="0"/>
              </a:rPr>
              <a:t>Will not be able to understand the needs ​ of my customers</a:t>
            </a:r>
            <a:endParaRPr lang="en-US" sz="2400" kern="1200" dirty="0">
              <a:latin typeface="Tahoma" panose="020B0604030504040204" pitchFamily="34" charset="0"/>
              <a:ea typeface="Tahoma" panose="020B0604030504040204" pitchFamily="34" charset="0"/>
              <a:cs typeface="Tahoma" panose="020B0604030504040204" pitchFamily="34" charset="0"/>
            </a:endParaRPr>
          </a:p>
        </p:txBody>
      </p:sp>
      <p:sp>
        <p:nvSpPr>
          <p:cNvPr id="8" name="Freeform 7">
            <a:extLst>
              <a:ext uri="{FF2B5EF4-FFF2-40B4-BE49-F238E27FC236}">
                <a16:creationId xmlns:a16="http://schemas.microsoft.com/office/drawing/2014/main" id="{0A3C5E64-B0CC-0185-8B1A-B8D3BD0DE5D2}"/>
              </a:ext>
            </a:extLst>
          </p:cNvPr>
          <p:cNvSpPr/>
          <p:nvPr/>
        </p:nvSpPr>
        <p:spPr>
          <a:xfrm>
            <a:off x="1342706" y="3962350"/>
            <a:ext cx="2872382" cy="1723429"/>
          </a:xfrm>
          <a:custGeom>
            <a:avLst/>
            <a:gdLst>
              <a:gd name="connsiteX0" fmla="*/ 0 w 2872382"/>
              <a:gd name="connsiteY0" fmla="*/ 0 h 1723429"/>
              <a:gd name="connsiteX1" fmla="*/ 2872382 w 2872382"/>
              <a:gd name="connsiteY1" fmla="*/ 0 h 1723429"/>
              <a:gd name="connsiteX2" fmla="*/ 2872382 w 2872382"/>
              <a:gd name="connsiteY2" fmla="*/ 1723429 h 1723429"/>
              <a:gd name="connsiteX3" fmla="*/ 0 w 2872382"/>
              <a:gd name="connsiteY3" fmla="*/ 1723429 h 1723429"/>
              <a:gd name="connsiteX4" fmla="*/ 0 w 2872382"/>
              <a:gd name="connsiteY4" fmla="*/ 0 h 1723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2382" h="1723429">
                <a:moveTo>
                  <a:pt x="0" y="0"/>
                </a:moveTo>
                <a:lnTo>
                  <a:pt x="2872382" y="0"/>
                </a:lnTo>
                <a:lnTo>
                  <a:pt x="2872382" y="1723429"/>
                </a:lnTo>
                <a:lnTo>
                  <a:pt x="0" y="1723429"/>
                </a:lnTo>
                <a:lnTo>
                  <a:pt x="0" y="0"/>
                </a:lnTo>
                <a:close/>
              </a:path>
            </a:pathLst>
          </a:custGeom>
        </p:spPr>
        <p:style>
          <a:lnRef idx="2">
            <a:schemeClr val="lt1">
              <a:hueOff val="0"/>
              <a:satOff val="0"/>
              <a:lumOff val="0"/>
              <a:alphaOff val="0"/>
            </a:schemeClr>
          </a:lnRef>
          <a:fillRef idx="1">
            <a:schemeClr val="accent2">
              <a:hueOff val="-873218"/>
              <a:satOff val="-50357"/>
              <a:lumOff val="5177"/>
              <a:alphaOff val="0"/>
            </a:schemeClr>
          </a:fillRef>
          <a:effectRef idx="0">
            <a:schemeClr val="accent2">
              <a:hueOff val="-873218"/>
              <a:satOff val="-50357"/>
              <a:lumOff val="5177"/>
              <a:alphaOff val="0"/>
            </a:schemeClr>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i="0" kern="1200" dirty="0">
                <a:latin typeface="Tahoma" panose="020B0604030504040204" pitchFamily="34" charset="0"/>
                <a:ea typeface="Tahoma" panose="020B0604030504040204" pitchFamily="34" charset="0"/>
                <a:cs typeface="Tahoma" panose="020B0604030504040204" pitchFamily="34" charset="0"/>
              </a:rPr>
              <a:t>My insurance rates will go up​</a:t>
            </a:r>
            <a:endParaRPr lang="en-US" sz="2400" kern="1200" dirty="0">
              <a:latin typeface="Tahoma" panose="020B0604030504040204" pitchFamily="34" charset="0"/>
              <a:ea typeface="Tahoma" panose="020B0604030504040204" pitchFamily="34" charset="0"/>
              <a:cs typeface="Tahoma" panose="020B0604030504040204" pitchFamily="34" charset="0"/>
            </a:endParaRPr>
          </a:p>
        </p:txBody>
      </p:sp>
      <p:sp>
        <p:nvSpPr>
          <p:cNvPr id="9" name="Freeform 8">
            <a:extLst>
              <a:ext uri="{FF2B5EF4-FFF2-40B4-BE49-F238E27FC236}">
                <a16:creationId xmlns:a16="http://schemas.microsoft.com/office/drawing/2014/main" id="{C06A55A2-2025-0A82-690E-441978A2479A}"/>
              </a:ext>
            </a:extLst>
          </p:cNvPr>
          <p:cNvSpPr/>
          <p:nvPr/>
        </p:nvSpPr>
        <p:spPr>
          <a:xfrm>
            <a:off x="4502327" y="3962350"/>
            <a:ext cx="2872382" cy="1723429"/>
          </a:xfrm>
          <a:custGeom>
            <a:avLst/>
            <a:gdLst>
              <a:gd name="connsiteX0" fmla="*/ 0 w 2872382"/>
              <a:gd name="connsiteY0" fmla="*/ 0 h 1723429"/>
              <a:gd name="connsiteX1" fmla="*/ 2872382 w 2872382"/>
              <a:gd name="connsiteY1" fmla="*/ 0 h 1723429"/>
              <a:gd name="connsiteX2" fmla="*/ 2872382 w 2872382"/>
              <a:gd name="connsiteY2" fmla="*/ 1723429 h 1723429"/>
              <a:gd name="connsiteX3" fmla="*/ 0 w 2872382"/>
              <a:gd name="connsiteY3" fmla="*/ 1723429 h 1723429"/>
              <a:gd name="connsiteX4" fmla="*/ 0 w 2872382"/>
              <a:gd name="connsiteY4" fmla="*/ 0 h 1723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2382" h="1723429">
                <a:moveTo>
                  <a:pt x="0" y="0"/>
                </a:moveTo>
                <a:lnTo>
                  <a:pt x="2872382" y="0"/>
                </a:lnTo>
                <a:lnTo>
                  <a:pt x="2872382" y="1723429"/>
                </a:lnTo>
                <a:lnTo>
                  <a:pt x="0" y="1723429"/>
                </a:lnTo>
                <a:lnTo>
                  <a:pt x="0" y="0"/>
                </a:lnTo>
                <a:close/>
              </a:path>
            </a:pathLst>
          </a:custGeom>
        </p:spPr>
        <p:style>
          <a:lnRef idx="2">
            <a:schemeClr val="lt1">
              <a:hueOff val="0"/>
              <a:satOff val="0"/>
              <a:lumOff val="0"/>
              <a:alphaOff val="0"/>
            </a:schemeClr>
          </a:lnRef>
          <a:fillRef idx="1">
            <a:schemeClr val="accent2">
              <a:hueOff val="-1164290"/>
              <a:satOff val="-67142"/>
              <a:lumOff val="6902"/>
              <a:alphaOff val="0"/>
            </a:schemeClr>
          </a:fillRef>
          <a:effectRef idx="0">
            <a:schemeClr val="accent2">
              <a:hueOff val="-1164290"/>
              <a:satOff val="-67142"/>
              <a:lumOff val="6902"/>
              <a:alphaOff val="0"/>
            </a:schemeClr>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i="0" kern="1200" dirty="0">
                <a:latin typeface="Tahoma" panose="020B0604030504040204" pitchFamily="34" charset="0"/>
                <a:ea typeface="Tahoma" panose="020B0604030504040204" pitchFamily="34" charset="0"/>
                <a:cs typeface="Tahoma" panose="020B0604030504040204" pitchFamily="34" charset="0"/>
              </a:rPr>
              <a:t>Will not be able to engage with other employees properly</a:t>
            </a:r>
            <a:r>
              <a:rPr lang="en-US" sz="2400" b="0" i="0" kern="1200" dirty="0"/>
              <a:t>​</a:t>
            </a:r>
            <a:endParaRPr lang="en-US" sz="2400" kern="1200" dirty="0"/>
          </a:p>
        </p:txBody>
      </p:sp>
      <p:sp>
        <p:nvSpPr>
          <p:cNvPr id="10" name="Freeform 9">
            <a:extLst>
              <a:ext uri="{FF2B5EF4-FFF2-40B4-BE49-F238E27FC236}">
                <a16:creationId xmlns:a16="http://schemas.microsoft.com/office/drawing/2014/main" id="{4581747F-33CE-2D22-FC7B-58A06CE1AC66}"/>
              </a:ext>
            </a:extLst>
          </p:cNvPr>
          <p:cNvSpPr/>
          <p:nvPr/>
        </p:nvSpPr>
        <p:spPr>
          <a:xfrm>
            <a:off x="7661948" y="3962350"/>
            <a:ext cx="2872382" cy="1723429"/>
          </a:xfrm>
          <a:custGeom>
            <a:avLst/>
            <a:gdLst>
              <a:gd name="connsiteX0" fmla="*/ 0 w 2872382"/>
              <a:gd name="connsiteY0" fmla="*/ 0 h 1723429"/>
              <a:gd name="connsiteX1" fmla="*/ 2872382 w 2872382"/>
              <a:gd name="connsiteY1" fmla="*/ 0 h 1723429"/>
              <a:gd name="connsiteX2" fmla="*/ 2872382 w 2872382"/>
              <a:gd name="connsiteY2" fmla="*/ 1723429 h 1723429"/>
              <a:gd name="connsiteX3" fmla="*/ 0 w 2872382"/>
              <a:gd name="connsiteY3" fmla="*/ 1723429 h 1723429"/>
              <a:gd name="connsiteX4" fmla="*/ 0 w 2872382"/>
              <a:gd name="connsiteY4" fmla="*/ 0 h 1723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2382" h="1723429">
                <a:moveTo>
                  <a:pt x="0" y="0"/>
                </a:moveTo>
                <a:lnTo>
                  <a:pt x="2872382" y="0"/>
                </a:lnTo>
                <a:lnTo>
                  <a:pt x="2872382" y="1723429"/>
                </a:lnTo>
                <a:lnTo>
                  <a:pt x="0" y="1723429"/>
                </a:lnTo>
                <a:lnTo>
                  <a:pt x="0" y="0"/>
                </a:lnTo>
                <a:close/>
              </a:path>
            </a:pathLst>
          </a:custGeom>
        </p:spPr>
        <p:style>
          <a:lnRef idx="2">
            <a:schemeClr val="lt1">
              <a:hueOff val="0"/>
              <a:satOff val="0"/>
              <a:lumOff val="0"/>
              <a:alphaOff val="0"/>
            </a:schemeClr>
          </a:lnRef>
          <a:fillRef idx="1">
            <a:schemeClr val="accent2">
              <a:hueOff val="-1455363"/>
              <a:satOff val="-83928"/>
              <a:lumOff val="8628"/>
              <a:alphaOff val="0"/>
            </a:schemeClr>
          </a:fillRef>
          <a:effectRef idx="0">
            <a:schemeClr val="accent2">
              <a:hueOff val="-1455363"/>
              <a:satOff val="-83928"/>
              <a:lumOff val="8628"/>
              <a:alphaOff val="0"/>
            </a:schemeClr>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i="0" kern="1200" dirty="0">
                <a:latin typeface="Tahoma" panose="020B0604030504040204" pitchFamily="34" charset="0"/>
                <a:ea typeface="Tahoma" panose="020B0604030504040204" pitchFamily="34" charset="0"/>
                <a:cs typeface="Tahoma" panose="020B0604030504040204" pitchFamily="34" charset="0"/>
              </a:rPr>
              <a:t>Will not be able to be disciplined or fired</a:t>
            </a:r>
            <a:endParaRPr lang="en-US" sz="2400" kern="12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9845649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14"/>
        <p:cNvGrpSpPr/>
        <p:nvPr/>
      </p:nvGrpSpPr>
      <p:grpSpPr>
        <a:xfrm>
          <a:off x="0" y="0"/>
          <a:ext cx="0" cy="0"/>
          <a:chOff x="0" y="0"/>
          <a:chExt cx="0" cy="0"/>
        </a:xfrm>
      </p:grpSpPr>
      <p:sp>
        <p:nvSpPr>
          <p:cNvPr id="8" name="Rectangles 7">
            <a:extLst>
              <a:ext uri="{C183D7F6-B498-43B3-948B-1728B52AA6E4}">
                <adec:decorative xmlns:adec="http://schemas.microsoft.com/office/drawing/2017/decorative" val="1"/>
              </a:ext>
            </a:extLst>
          </p:cNvPr>
          <p:cNvSpPr/>
          <p:nvPr/>
        </p:nvSpPr>
        <p:spPr>
          <a:xfrm>
            <a:off x="1951672" y="222613"/>
            <a:ext cx="8288655"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7" name="Title 36"/>
          <p:cNvSpPr>
            <a:spLocks noGrp="1"/>
          </p:cNvSpPr>
          <p:nvPr>
            <p:ph type="title"/>
          </p:nvPr>
        </p:nvSpPr>
        <p:spPr>
          <a:xfrm>
            <a:off x="781685" y="221615"/>
            <a:ext cx="10515600" cy="849630"/>
          </a:xfrm>
        </p:spPr>
        <p:txBody>
          <a:bodyPr>
            <a:normAutofit/>
          </a:bodyPr>
          <a:lstStyle/>
          <a:p>
            <a:pPr algn="ctr"/>
            <a:r>
              <a:rPr lang="en-US" sz="3200" b="1" dirty="0">
                <a:solidFill>
                  <a:schemeClr val="tx1"/>
                </a:solidFill>
                <a:latin typeface="Tahoma" panose="020B0604030504040204" pitchFamily="34" charset="0"/>
                <a:ea typeface="Tahoma" panose="020B0604030504040204" pitchFamily="34" charset="0"/>
                <a:cs typeface="Tahoma" panose="020B0604030504040204" pitchFamily="34" charset="0"/>
              </a:rPr>
              <a:t>These are people with disabilities.</a:t>
            </a:r>
          </a:p>
        </p:txBody>
      </p:sp>
      <p:pic>
        <p:nvPicPr>
          <p:cNvPr id="22" name="Picture 21" descr="Barbara Corcoran"/>
          <p:cNvPicPr>
            <a:picLocks/>
          </p:cNvPicPr>
          <p:nvPr/>
        </p:nvPicPr>
        <p:blipFill rotWithShape="1">
          <a:blip r:embed="rId3" cstate="print">
            <a:extLst>
              <a:ext uri="{28A0092B-C50C-407E-A947-70E740481C1C}">
                <a14:useLocalDpi xmlns:a14="http://schemas.microsoft.com/office/drawing/2010/main" val="0"/>
              </a:ext>
            </a:extLst>
          </a:blip>
          <a:srcRect b="24032"/>
          <a:stretch/>
        </p:blipFill>
        <p:spPr>
          <a:xfrm>
            <a:off x="1083119" y="1159510"/>
            <a:ext cx="1956816" cy="2276856"/>
          </a:xfrm>
          <a:prstGeom prst="rect">
            <a:avLst/>
          </a:prstGeom>
        </p:spPr>
      </p:pic>
      <p:pic>
        <p:nvPicPr>
          <p:cNvPr id="20" name="Picture 19" descr="Whoopi Goldberg"/>
          <p:cNvPicPr>
            <a:picLocks noChangeAspect="1"/>
          </p:cNvPicPr>
          <p:nvPr/>
        </p:nvPicPr>
        <p:blipFill>
          <a:blip r:embed="rId4" cstate="email"/>
          <a:stretch>
            <a:fillRect/>
          </a:stretch>
        </p:blipFill>
        <p:spPr>
          <a:xfrm>
            <a:off x="3070860" y="1171575"/>
            <a:ext cx="1953260" cy="2274570"/>
          </a:xfrm>
          <a:prstGeom prst="rect">
            <a:avLst/>
          </a:prstGeom>
        </p:spPr>
      </p:pic>
      <p:pic>
        <p:nvPicPr>
          <p:cNvPr id="2" name="Picture 1" descr="Richard Branson">
            <a:extLst>
              <a:ext uri="{FF2B5EF4-FFF2-40B4-BE49-F238E27FC236}">
                <a16:creationId xmlns:a16="http://schemas.microsoft.com/office/drawing/2014/main" id="{F844B52A-63B9-6BF7-D85C-0E26E89D201D}"/>
              </a:ext>
            </a:extLst>
          </p:cNvPr>
          <p:cNvPicPr>
            <a:picLocks noChangeAspect="1"/>
          </p:cNvPicPr>
          <p:nvPr/>
        </p:nvPicPr>
        <p:blipFill rotWithShape="1">
          <a:blip r:embed="rId5"/>
          <a:srcRect l="7848" t="2894" r="10587" b="15640"/>
          <a:stretch/>
        </p:blipFill>
        <p:spPr>
          <a:xfrm>
            <a:off x="5055870" y="1184303"/>
            <a:ext cx="1953260" cy="2276856"/>
          </a:xfrm>
          <a:prstGeom prst="rect">
            <a:avLst/>
          </a:prstGeom>
        </p:spPr>
      </p:pic>
      <p:pic>
        <p:nvPicPr>
          <p:cNvPr id="12" name="Picture 11" descr="Demi Lovato"/>
          <p:cNvPicPr>
            <a:picLocks noChangeAspect="1"/>
          </p:cNvPicPr>
          <p:nvPr/>
        </p:nvPicPr>
        <p:blipFill>
          <a:blip r:embed="rId6" cstate="email"/>
          <a:stretch>
            <a:fillRect/>
          </a:stretch>
        </p:blipFill>
        <p:spPr>
          <a:xfrm>
            <a:off x="7042785" y="1170305"/>
            <a:ext cx="1947545" cy="2274570"/>
          </a:xfrm>
          <a:prstGeom prst="rect">
            <a:avLst/>
          </a:prstGeom>
        </p:spPr>
      </p:pic>
      <p:pic>
        <p:nvPicPr>
          <p:cNvPr id="3" name="Picture 2" descr="Amanda Gorman speaking President Biden's Inauguration"/>
          <p:cNvPicPr>
            <a:picLocks noChangeAspect="1"/>
          </p:cNvPicPr>
          <p:nvPr/>
        </p:nvPicPr>
        <p:blipFill rotWithShape="1">
          <a:blip r:embed="rId7" cstate="print"/>
          <a:srcRect/>
          <a:stretch>
            <a:fillRect/>
          </a:stretch>
        </p:blipFill>
        <p:spPr>
          <a:xfrm>
            <a:off x="9046210" y="1170305"/>
            <a:ext cx="1945005" cy="2273935"/>
          </a:xfrm>
          <a:prstGeom prst="rect">
            <a:avLst/>
          </a:prstGeom>
        </p:spPr>
      </p:pic>
      <p:pic>
        <p:nvPicPr>
          <p:cNvPr id="25" name="Picture 24" descr="Marlee Matlin"/>
          <p:cNvPicPr>
            <a:picLocks noChangeAspect="1"/>
          </p:cNvPicPr>
          <p:nvPr/>
        </p:nvPicPr>
        <p:blipFill>
          <a:blip r:embed="rId8" cstate="email"/>
          <a:stretch>
            <a:fillRect/>
          </a:stretch>
        </p:blipFill>
        <p:spPr>
          <a:xfrm>
            <a:off x="1082675" y="3477895"/>
            <a:ext cx="1957705" cy="2281555"/>
          </a:xfrm>
          <a:prstGeom prst="rect">
            <a:avLst/>
          </a:prstGeom>
        </p:spPr>
      </p:pic>
      <p:pic>
        <p:nvPicPr>
          <p:cNvPr id="27" name="Picture 26" descr="Greta Thunberg"/>
          <p:cNvPicPr>
            <a:picLocks noChangeAspect="1"/>
          </p:cNvPicPr>
          <p:nvPr/>
        </p:nvPicPr>
        <p:blipFill>
          <a:blip r:embed="rId9" cstate="email"/>
          <a:stretch>
            <a:fillRect/>
          </a:stretch>
        </p:blipFill>
        <p:spPr>
          <a:xfrm>
            <a:off x="3072130" y="3479165"/>
            <a:ext cx="1955165" cy="2281555"/>
          </a:xfrm>
          <a:prstGeom prst="rect">
            <a:avLst/>
          </a:prstGeom>
        </p:spPr>
      </p:pic>
      <p:pic>
        <p:nvPicPr>
          <p:cNvPr id="29" name="Picture 28" descr="Halle Berry"/>
          <p:cNvPicPr>
            <a:picLocks noChangeAspect="1"/>
          </p:cNvPicPr>
          <p:nvPr/>
        </p:nvPicPr>
        <p:blipFill>
          <a:blip r:embed="rId10" cstate="email"/>
          <a:stretch>
            <a:fillRect/>
          </a:stretch>
        </p:blipFill>
        <p:spPr>
          <a:xfrm>
            <a:off x="5060315" y="3479165"/>
            <a:ext cx="1957705" cy="2281555"/>
          </a:xfrm>
          <a:prstGeom prst="rect">
            <a:avLst/>
          </a:prstGeom>
        </p:spPr>
      </p:pic>
      <p:pic>
        <p:nvPicPr>
          <p:cNvPr id="31" name="Picture 30" descr="Daymond John"/>
          <p:cNvPicPr>
            <a:picLocks noChangeAspect="1"/>
          </p:cNvPicPr>
          <p:nvPr/>
        </p:nvPicPr>
        <p:blipFill>
          <a:blip r:embed="rId11" cstate="email"/>
          <a:stretch>
            <a:fillRect/>
          </a:stretch>
        </p:blipFill>
        <p:spPr>
          <a:xfrm>
            <a:off x="7043420" y="3479165"/>
            <a:ext cx="1955165" cy="2281555"/>
          </a:xfrm>
          <a:prstGeom prst="rect">
            <a:avLst/>
          </a:prstGeom>
        </p:spPr>
      </p:pic>
      <p:pic>
        <p:nvPicPr>
          <p:cNvPr id="33" name="Picture 32" descr="Mariah Carey"/>
          <p:cNvPicPr>
            <a:picLocks noChangeAspect="1"/>
          </p:cNvPicPr>
          <p:nvPr/>
        </p:nvPicPr>
        <p:blipFill>
          <a:blip r:embed="rId12" cstate="email"/>
          <a:stretch>
            <a:fillRect/>
          </a:stretch>
        </p:blipFill>
        <p:spPr>
          <a:xfrm>
            <a:off x="9037320" y="3479165"/>
            <a:ext cx="1955800" cy="2281555"/>
          </a:xfrm>
          <a:prstGeom prst="rect">
            <a:avLst/>
          </a:prstGeom>
        </p:spPr>
      </p:pic>
      <p:sp>
        <p:nvSpPr>
          <p:cNvPr id="6" name="Text Box 5"/>
          <p:cNvSpPr txBox="1"/>
          <p:nvPr/>
        </p:nvSpPr>
        <p:spPr>
          <a:xfrm>
            <a:off x="2063750" y="6119495"/>
            <a:ext cx="8063230" cy="5219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First row</a:t>
            </a:r>
            <a:r>
              <a:rPr kumimoji="0" lang="en-US"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 Barbara Corcoran, Whoopi Goldberg, Richard Branson, Demi Lovato, Amanda Gorman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Second row</a:t>
            </a:r>
            <a:r>
              <a:rPr kumimoji="0" lang="en-US"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 </a:t>
            </a:r>
            <a:r>
              <a:rPr kumimoji="0" lang="en-US" sz="14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Marlee</a:t>
            </a:r>
            <a:r>
              <a:rPr kumimoji="0" lang="en-US"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Matlin, Greta Thunberg, Halle Berry, Daymond John, Mariah Carey</a:t>
            </a:r>
            <a:endParaRPr kumimoji="0" lang="en-US"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Rectangles 6">
            <a:extLst>
              <a:ext uri="{C183D7F6-B498-43B3-948B-1728B52AA6E4}">
                <adec:decorative xmlns:adec="http://schemas.microsoft.com/office/drawing/2017/decorative" val="1"/>
              </a:ext>
            </a:extLst>
          </p:cNvPr>
          <p:cNvSpPr/>
          <p:nvPr/>
        </p:nvSpPr>
        <p:spPr>
          <a:xfrm flipV="1">
            <a:off x="1074420" y="5848985"/>
            <a:ext cx="9917430" cy="76200"/>
          </a:xfrm>
          <a:prstGeom prst="rect">
            <a:avLst/>
          </a:prstGeom>
          <a:solidFill>
            <a:srgbClr val="F2A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88BFC-8283-7884-6381-EFC7B5BA6C9A}"/>
              </a:ext>
            </a:extLst>
          </p:cNvPr>
          <p:cNvSpPr>
            <a:spLocks noGrp="1"/>
          </p:cNvSpPr>
          <p:nvPr>
            <p:ph type="title"/>
          </p:nvPr>
        </p:nvSpPr>
        <p:spPr/>
        <p:txBody>
          <a:bodyPr>
            <a:normAutofit/>
          </a:bodyPr>
          <a:lstStyle/>
          <a:p>
            <a:r>
              <a:rPr lang="en-US" dirty="0">
                <a:latin typeface="Tahoma" panose="020B0604030504040204" pitchFamily="34" charset="0"/>
                <a:ea typeface="Tahoma" panose="020B0604030504040204" pitchFamily="34" charset="0"/>
                <a:cs typeface="Tahoma" panose="020B0604030504040204" pitchFamily="34" charset="0"/>
              </a:rPr>
              <a:t>A Huge Talent Pool!</a:t>
            </a:r>
          </a:p>
        </p:txBody>
      </p:sp>
      <p:sp>
        <p:nvSpPr>
          <p:cNvPr id="6" name="Content Placeholder 1">
            <a:extLst>
              <a:ext uri="{FF2B5EF4-FFF2-40B4-BE49-F238E27FC236}">
                <a16:creationId xmlns:a16="http://schemas.microsoft.com/office/drawing/2014/main" id="{66D7A7A5-CB97-C508-C8FB-8FDB2CB4C3C7}"/>
              </a:ext>
            </a:extLst>
          </p:cNvPr>
          <p:cNvSpPr txBox="1">
            <a:spLocks/>
          </p:cNvSpPr>
          <p:nvPr/>
        </p:nvSpPr>
        <p:spPr>
          <a:xfrm>
            <a:off x="133044" y="1253331"/>
            <a:ext cx="4180117" cy="435133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7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7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7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7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7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7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7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7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70402020209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70402020209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As </a:t>
            </a:r>
            <a:r>
              <a:rPr kumimoji="0" lang="en-US" sz="2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hlinkClick r:id="rId3"/>
              </a:rPr>
              <a:t>of March 2022</a:t>
            </a:r>
            <a:r>
              <a:rPr kumimoji="0" lang="en-US" sz="2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the labor force participation rate for working-age people with disabilities is now 2 and a half percentage points higher than it was before COVID-19. </a:t>
            </a:r>
          </a:p>
          <a:p>
            <a:pPr marL="228600" marR="0" lvl="0" indent="-228600" algn="l" defTabSz="914400" rtl="0" eaLnBrk="1" fontAlgn="auto" latinLnBrk="0" hangingPunct="1">
              <a:lnSpc>
                <a:spcPct val="90000"/>
              </a:lnSpc>
              <a:spcBef>
                <a:spcPts val="1000"/>
              </a:spcBef>
              <a:spcAft>
                <a:spcPts val="0"/>
              </a:spcAft>
              <a:buClrTx/>
              <a:buSzTx/>
              <a:buFont typeface="Arial" panose="020B0704020202090204" pitchFamily="34" charset="0"/>
              <a:buChar char="•"/>
              <a:tabLst/>
              <a:defRPr/>
            </a:pPr>
            <a:r>
              <a:rPr kumimoji="0" lang="en-US" sz="2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This means that people with disabilities are engaging with the labor force in higher numbers than before the pandemic.</a:t>
            </a:r>
          </a:p>
        </p:txBody>
      </p:sp>
      <p:pic>
        <p:nvPicPr>
          <p:cNvPr id="7" name="Picture 6" descr="Graph shows employment numbers for people with and without disabilities in February and March 2022 ">
            <a:extLst>
              <a:ext uri="{FF2B5EF4-FFF2-40B4-BE49-F238E27FC236}">
                <a16:creationId xmlns:a16="http://schemas.microsoft.com/office/drawing/2014/main" id="{FBE20940-028C-698B-F488-9FBC29536DEC}"/>
              </a:ext>
            </a:extLst>
          </p:cNvPr>
          <p:cNvPicPr>
            <a:picLocks noChangeAspect="1"/>
          </p:cNvPicPr>
          <p:nvPr/>
        </p:nvPicPr>
        <p:blipFill>
          <a:blip r:embed="rId4"/>
          <a:stretch>
            <a:fillRect/>
          </a:stretch>
        </p:blipFill>
        <p:spPr>
          <a:xfrm>
            <a:off x="4313161" y="1667669"/>
            <a:ext cx="7620000" cy="4972050"/>
          </a:xfrm>
          <a:prstGeom prst="rect">
            <a:avLst/>
          </a:prstGeom>
        </p:spPr>
      </p:pic>
    </p:spTree>
    <p:extLst>
      <p:ext uri="{BB962C8B-B14F-4D97-AF65-F5344CB8AC3E}">
        <p14:creationId xmlns:p14="http://schemas.microsoft.com/office/powerpoint/2010/main" val="32441409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F66F9-8697-E391-9F8A-6383A8179BFD}"/>
              </a:ext>
            </a:extLst>
          </p:cNvPr>
          <p:cNvSpPr>
            <a:spLocks noGrp="1"/>
          </p:cNvSpPr>
          <p:nvPr>
            <p:ph type="title"/>
          </p:nvPr>
        </p:nvSpPr>
        <p:spPr/>
        <p:txBody>
          <a:bodyPr/>
          <a:lstStyle/>
          <a:p>
            <a:r>
              <a:rPr lang="en-US" dirty="0">
                <a:latin typeface="Tahoma" panose="020B0604030504040204" pitchFamily="34" charset="0"/>
                <a:ea typeface="Tahoma" panose="020B0604030504040204" pitchFamily="34" charset="0"/>
                <a:cs typeface="Tahoma" panose="020B0604030504040204" pitchFamily="34" charset="0"/>
              </a:rPr>
              <a:t>Advancing Opportunities</a:t>
            </a:r>
          </a:p>
        </p:txBody>
      </p:sp>
      <p:sp>
        <p:nvSpPr>
          <p:cNvPr id="4" name="Content Placeholder 1">
            <a:extLst>
              <a:ext uri="{FF2B5EF4-FFF2-40B4-BE49-F238E27FC236}">
                <a16:creationId xmlns:a16="http://schemas.microsoft.com/office/drawing/2014/main" id="{1761E4CD-DE98-5C40-7026-B74B7D61E14D}"/>
              </a:ext>
            </a:extLst>
          </p:cNvPr>
          <p:cNvSpPr txBox="1">
            <a:spLocks/>
          </p:cNvSpPr>
          <p:nvPr/>
        </p:nvSpPr>
        <p:spPr>
          <a:xfrm>
            <a:off x="523240" y="4601210"/>
            <a:ext cx="10830559" cy="1985963"/>
          </a:xfrm>
          <a:prstGeom prst="rect">
            <a:avLst/>
          </a:prstGeom>
        </p:spPr>
        <p:txBody>
          <a:bodyPr/>
          <a:lstStyle>
            <a:lvl1pPr marL="228600" indent="-228600" algn="l" defTabSz="914400" rtl="0" eaLnBrk="1" latinLnBrk="0" hangingPunct="1">
              <a:lnSpc>
                <a:spcPct val="90000"/>
              </a:lnSpc>
              <a:spcBef>
                <a:spcPts val="1000"/>
              </a:spcBef>
              <a:buFont typeface="Arial" panose="020B07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7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7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7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7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7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7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7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704020202090204" pitchFamily="34" charset="0"/>
              <a:buChar char="•"/>
              <a:defRPr sz="1800" kern="1200">
                <a:solidFill>
                  <a:schemeClr val="tx1"/>
                </a:solidFill>
                <a:latin typeface="+mn-lt"/>
                <a:ea typeface="+mn-ea"/>
                <a:cs typeface="+mn-cs"/>
              </a:defRPr>
            </a:lvl9pPr>
          </a:lstStyle>
          <a:p>
            <a:pPr marL="228600" marR="0" lvl="0" indent="-228600" algn="ctr" defTabSz="914400" rtl="0" eaLnBrk="1" fontAlgn="auto" latinLnBrk="0" hangingPunct="1">
              <a:lnSpc>
                <a:spcPct val="90000"/>
              </a:lnSpc>
              <a:spcBef>
                <a:spcPts val="1000"/>
              </a:spcBef>
              <a:spcAft>
                <a:spcPts val="0"/>
              </a:spcAft>
              <a:buClrTx/>
              <a:buSzTx/>
              <a:buFont typeface="Arial" panose="020B0704020202090204" pitchFamily="34" charset="0"/>
              <a:buChar char="•"/>
              <a:tabLst/>
              <a:defRPr/>
            </a:pPr>
            <a:endParaRPr kumimoji="0" lang="en-US" sz="2800" b="1" i="1"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90000"/>
              </a:lnSpc>
              <a:spcBef>
                <a:spcPts val="1000"/>
              </a:spcBef>
              <a:spcAft>
                <a:spcPts val="0"/>
              </a:spcAft>
              <a:buClrTx/>
              <a:buSzTx/>
              <a:buNone/>
              <a:tabLst/>
              <a:defRPr/>
            </a:pPr>
            <a:r>
              <a:rPr kumimoji="0" lang="en-US" sz="2800" b="1"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There could be as many as 400,000 Americans with disabilities looking for new opportunities to earn an income and become independent. </a:t>
            </a:r>
          </a:p>
        </p:txBody>
      </p:sp>
      <p:pic>
        <p:nvPicPr>
          <p:cNvPr id="5" name="Picture 2" descr="Los Angeles skyline with a mountain in the background">
            <a:extLst>
              <a:ext uri="{FF2B5EF4-FFF2-40B4-BE49-F238E27FC236}">
                <a16:creationId xmlns:a16="http://schemas.microsoft.com/office/drawing/2014/main" id="{1D7BD9AF-928D-038D-A411-718A1B6846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3680" y="1504950"/>
            <a:ext cx="6192520" cy="30962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65878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28"/>
          <p:cNvSpPr txBox="1">
            <a:spLocks noGrp="1"/>
          </p:cNvSpPr>
          <p:nvPr>
            <p:ph type="title" idx="4294967295"/>
          </p:nvPr>
        </p:nvSpPr>
        <p:spPr>
          <a:xfrm>
            <a:off x="292100" y="365125"/>
            <a:ext cx="11899900" cy="1139825"/>
          </a:xfrm>
          <a:prstGeom prst="rect">
            <a:avLst/>
          </a:prstGeom>
          <a:noFill/>
          <a:ln>
            <a:noFill/>
          </a:ln>
        </p:spPr>
        <p:txBody>
          <a:bodyPr spcFirstLastPara="1" wrap="square" lIns="91425" tIns="45700" rIns="91425" bIns="45700" anchor="ctr" anchorCtr="0">
            <a:noAutofit/>
          </a:bodyPr>
          <a:lstStyle/>
          <a:p>
            <a:pPr>
              <a:buSzPts val="3600"/>
            </a:pP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sym typeface="Calibri"/>
              </a:rPr>
              <a:t>Questions? Thank You!</a:t>
            </a:r>
            <a:endParaRPr sz="3600" dirty="0">
              <a:latin typeface="Tahoma" panose="020B0604030504040204" pitchFamily="34" charset="0"/>
              <a:ea typeface="Tahoma" panose="020B0604030504040204" pitchFamily="34" charset="0"/>
              <a:cs typeface="Tahoma" panose="020B0604030504040204" pitchFamily="34" charset="0"/>
            </a:endParaRPr>
          </a:p>
        </p:txBody>
      </p:sp>
      <p:pic>
        <p:nvPicPr>
          <p:cNvPr id="7" name="Picture 6" descr="A group of people, with and without disabilities, around a table. Included in the picture are Matan Koch, Senior Policy Advisor at RespectAbility, Debbie Fink, Vice President of Education &amp; Inclusion at the Cerebral Palsy Foundation, Laka Negassa, former RespectAbility Apprentice, Evelyn Kelley, RespectAbility board of advisors, Steve Bartlett, Chariman Emeritus of RespectAbility board of Director, Ila Eckhoff, Secretary, RespectAbility board of Directors and Nicole LeBlanc, member, RespectAbility Board of Directors  &#10;&#10;">
            <a:extLst>
              <a:ext uri="{FF2B5EF4-FFF2-40B4-BE49-F238E27FC236}">
                <a16:creationId xmlns:a16="http://schemas.microsoft.com/office/drawing/2014/main" id="{CBE5ED2D-6B23-4D7A-8A0C-7B394BB193C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17634" y="1745681"/>
            <a:ext cx="5929823" cy="3678686"/>
          </a:xfrm>
          <a:prstGeom prst="rect">
            <a:avLst/>
          </a:prstGeom>
          <a:ln w="19050">
            <a:noFill/>
          </a:ln>
        </p:spPr>
      </p:pic>
      <p:sp>
        <p:nvSpPr>
          <p:cNvPr id="3" name="Rectangle 2">
            <a:extLst>
              <a:ext uri="{FF2B5EF4-FFF2-40B4-BE49-F238E27FC236}">
                <a16:creationId xmlns:a16="http://schemas.microsoft.com/office/drawing/2014/main" id="{F0F46684-18CD-994E-AB14-6E2CE3D31C60}"/>
              </a:ext>
            </a:extLst>
          </p:cNvPr>
          <p:cNvSpPr/>
          <p:nvPr/>
        </p:nvSpPr>
        <p:spPr>
          <a:xfrm>
            <a:off x="375071" y="5738186"/>
            <a:ext cx="6096000" cy="954107"/>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hlinkClick r:id="rId4"/>
              </a:rPr>
              <a:t>Link to Free </a:t>
            </a:r>
            <a:r>
              <a:rPr kumimoji="0" lang="en-US" sz="2800" b="1" i="0" u="none" strike="noStrike" kern="120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hlinkClick r:id="rId4"/>
              </a:rPr>
              <a:t>RespectAbility</a:t>
            </a:r>
            <a:r>
              <a:rPr kumimoji="0" lang="en-US" sz="28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hlinkClick r:id="rId4"/>
              </a:rPr>
              <a:t> Webinars</a:t>
            </a:r>
            <a:endParaRPr kumimoji="0" lang="en-US" sz="28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Rectangle 4">
            <a:extLst>
              <a:ext uri="{FF2B5EF4-FFF2-40B4-BE49-F238E27FC236}">
                <a16:creationId xmlns:a16="http://schemas.microsoft.com/office/drawing/2014/main" id="{8CE7DCCF-E93D-E74A-97C8-9835360C4EE5}"/>
              </a:ext>
            </a:extLst>
          </p:cNvPr>
          <p:cNvSpPr/>
          <p:nvPr/>
        </p:nvSpPr>
        <p:spPr>
          <a:xfrm>
            <a:off x="6888705" y="1692198"/>
            <a:ext cx="5303295" cy="267765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Presenter:</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2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24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Matan Koch</a:t>
            </a:r>
            <a:r>
              <a:rPr kumimoji="0" lang="en-US" sz="2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Senior Policy </a:t>
            </a:r>
            <a:r>
              <a:rPr lang="en-US" sz="2400" dirty="0">
                <a:solidFill>
                  <a:srgbClr val="000000"/>
                </a:solidFill>
                <a:latin typeface="Tahoma" panose="020B0604030504040204" pitchFamily="34" charset="0"/>
                <a:ea typeface="Tahoma" panose="020B0604030504040204" pitchFamily="34" charset="0"/>
                <a:cs typeface="Tahoma" panose="020B0604030504040204" pitchFamily="34" charset="0"/>
              </a:rPr>
              <a:t>Advisor, </a:t>
            </a:r>
            <a:r>
              <a:rPr kumimoji="0" lang="en-US" sz="2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RespectAbility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For More Information: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Contact </a:t>
            </a:r>
            <a:r>
              <a:rPr kumimoji="0" lang="en-US" sz="2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hlinkClick r:id="rId5"/>
              </a:rPr>
              <a:t>MatanK@RespectAbility.org</a:t>
            </a:r>
            <a:endParaRPr kumimoji="0" lang="en-US" sz="2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048503297"/>
      </p:ext>
    </p:extLst>
  </p:cSld>
  <p:clrMapOvr>
    <a:masterClrMapping/>
  </p:clrMapOvr>
  <mc:AlternateContent xmlns:mc="http://schemas.openxmlformats.org/markup-compatibility/2006" xmlns:p14="http://schemas.microsoft.com/office/powerpoint/2010/main">
    <mc:Choice Requires="p14">
      <p:transition spd="slow" p14:dur="2000" advTm="39269"/>
    </mc:Choice>
    <mc:Fallback xmlns="">
      <p:transition spd="slow" advTm="39269"/>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p:cNvSpPr>
            <a:spLocks noGrp="1"/>
          </p:cNvSpPr>
          <p:nvPr>
            <p:ph type="title"/>
          </p:nvPr>
        </p:nvSpPr>
        <p:spPr/>
        <p:txBody>
          <a:bodyPr/>
          <a:lstStyle/>
          <a:p>
            <a:r>
              <a:rPr lang="en-US" dirty="0">
                <a:latin typeface="Tahoma" panose="020B0604030504040204" pitchFamily="34" charset="0"/>
                <a:ea typeface="Tahoma" panose="020B0604030504040204" pitchFamily="34" charset="0"/>
                <a:cs typeface="Tahoma" panose="020B0604030504040204" pitchFamily="34" charset="0"/>
              </a:rPr>
              <a:t>Disabilities are…</a:t>
            </a:r>
          </a:p>
        </p:txBody>
      </p:sp>
      <p:sp>
        <p:nvSpPr>
          <p:cNvPr id="18" name="Rectangle 17">
            <a:extLst>
              <a:ext uri="{C183D7F6-B498-43B3-948B-1728B52AA6E4}">
                <adec:decorative xmlns:adec="http://schemas.microsoft.com/office/drawing/2017/decorative" val="1"/>
              </a:ext>
            </a:extLst>
          </p:cNvPr>
          <p:cNvSpPr/>
          <p:nvPr/>
        </p:nvSpPr>
        <p:spPr>
          <a:xfrm>
            <a:off x="4385733" y="1987973"/>
            <a:ext cx="3222978" cy="581378"/>
          </a:xfrm>
          <a:prstGeom prst="rect">
            <a:avLst/>
          </a:prstGeom>
          <a:solidFill>
            <a:srgbClr val="F5F5F5"/>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a:extLst>
              <a:ext uri="{C183D7F6-B498-43B3-948B-1728B52AA6E4}">
                <adec:decorative xmlns:adec="http://schemas.microsoft.com/office/drawing/2017/decorative" val="1"/>
              </a:ext>
            </a:extLst>
          </p:cNvPr>
          <p:cNvSpPr/>
          <p:nvPr/>
        </p:nvSpPr>
        <p:spPr>
          <a:xfrm>
            <a:off x="8144933" y="1987973"/>
            <a:ext cx="3222978" cy="581378"/>
          </a:xfrm>
          <a:prstGeom prst="rect">
            <a:avLst/>
          </a:prstGeom>
          <a:solidFill>
            <a:srgbClr val="F5F5F5"/>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a:extLst>
              <a:ext uri="{C183D7F6-B498-43B3-948B-1728B52AA6E4}">
                <adec:decorative xmlns:adec="http://schemas.microsoft.com/office/drawing/2017/decorative" val="1"/>
              </a:ext>
            </a:extLst>
          </p:cNvPr>
          <p:cNvSpPr/>
          <p:nvPr/>
        </p:nvSpPr>
        <p:spPr>
          <a:xfrm>
            <a:off x="626533" y="1987973"/>
            <a:ext cx="3222978" cy="581378"/>
          </a:xfrm>
          <a:prstGeom prst="rect">
            <a:avLst/>
          </a:prstGeom>
          <a:solidFill>
            <a:srgbClr val="F5F5F5"/>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p:cNvSpPr txBox="1"/>
          <p:nvPr/>
        </p:nvSpPr>
        <p:spPr>
          <a:xfrm>
            <a:off x="705269" y="2093616"/>
            <a:ext cx="3070691" cy="338554"/>
          </a:xfrm>
          <a:prstGeom prst="rect">
            <a:avLst/>
          </a:prstGeom>
          <a:noFill/>
        </p:spPr>
        <p:txBody>
          <a:bodyPr rot="0" spcFirstLastPara="0" vert="horz" wrap="square" lIns="91440" tIns="45720" rIns="91440" bIns="45720" numCol="1" spcCol="0" rtlCol="0" fromWordArt="0" anchor="t" anchorCtr="0" forceAA="0" compatLnSpc="1">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Lato" panose="020F0502020204030203"/>
                <a:ea typeface="Lato" panose="020F0502020204030203"/>
                <a:cs typeface="Lato" panose="020F0502020204030203"/>
              </a:rPr>
              <a:t>Temporary</a:t>
            </a:r>
            <a:r>
              <a:rPr kumimoji="0" lang="en-US" sz="1600" b="0" i="0" u="none" strike="noStrike" kern="1200" cap="none" spc="0" normalizeH="0" baseline="0" noProof="0" dirty="0">
                <a:ln>
                  <a:noFill/>
                </a:ln>
                <a:solidFill>
                  <a:prstClr val="black"/>
                </a:solidFill>
                <a:effectLst/>
                <a:uLnTx/>
                <a:uFillTx/>
                <a:latin typeface="Lato" panose="020F0502020204030203"/>
                <a:ea typeface="Lato" panose="020F0502020204030203"/>
                <a:cs typeface="Lato" panose="020F0502020204030203"/>
              </a:rPr>
              <a:t> and </a:t>
            </a:r>
            <a:r>
              <a:rPr kumimoji="0" lang="en-US" sz="1600" b="1" i="0" u="none" strike="noStrike" kern="1200" cap="none" spc="0" normalizeH="0" baseline="0" noProof="0" dirty="0">
                <a:ln>
                  <a:noFill/>
                </a:ln>
                <a:solidFill>
                  <a:prstClr val="black"/>
                </a:solidFill>
                <a:effectLst/>
                <a:uLnTx/>
                <a:uFillTx/>
                <a:latin typeface="Lato" panose="020F0502020204030203"/>
                <a:ea typeface="Lato" panose="020F0502020204030203"/>
                <a:cs typeface="Lato" panose="020F0502020204030203"/>
              </a:rPr>
              <a:t>Permanent</a:t>
            </a:r>
            <a:endParaRPr kumimoji="0" lang="en-US" sz="1600" b="0" i="0" u="none" strike="noStrike" kern="1200" cap="none" spc="0" normalizeH="0" baseline="0" noProof="0" dirty="0">
              <a:ln>
                <a:noFill/>
              </a:ln>
              <a:solidFill>
                <a:prstClr val="black"/>
              </a:solidFill>
              <a:effectLst/>
              <a:uLnTx/>
              <a:uFillTx/>
              <a:latin typeface="Lato" panose="020F0502020204030203"/>
              <a:ea typeface="Lato" panose="020F0502020204030203"/>
              <a:cs typeface="Lato" panose="020F0502020204030203"/>
            </a:endParaRPr>
          </a:p>
        </p:txBody>
      </p:sp>
      <p:sp>
        <p:nvSpPr>
          <p:cNvPr id="10" name="TextBox 9"/>
          <p:cNvSpPr txBox="1"/>
          <p:nvPr/>
        </p:nvSpPr>
        <p:spPr>
          <a:xfrm>
            <a:off x="4460095" y="2093616"/>
            <a:ext cx="3070691" cy="338554"/>
          </a:xfrm>
          <a:prstGeom prst="rect">
            <a:avLst/>
          </a:prstGeom>
          <a:noFill/>
        </p:spPr>
        <p:txBody>
          <a:bodyPr rot="0" spcFirstLastPara="0" vert="horz" wrap="square" lIns="91440" tIns="45720" rIns="91440" bIns="45720" numCol="1" spcCol="0" rtlCol="0" fromWordArt="0" anchor="t" anchorCtr="0" forceAA="0" compatLnSpc="1">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Lato" panose="020F0502020204030203"/>
                <a:ea typeface="Lato" panose="020F0502020204030203"/>
                <a:cs typeface="Lato" panose="020F0502020204030203"/>
              </a:rPr>
              <a:t>Visible</a:t>
            </a:r>
            <a:r>
              <a:rPr kumimoji="0" lang="en-US" sz="1600" b="0" i="0" u="none" strike="noStrike" kern="1200" cap="none" spc="0" normalizeH="0" baseline="0" noProof="0" dirty="0">
                <a:ln>
                  <a:noFill/>
                </a:ln>
                <a:solidFill>
                  <a:prstClr val="black"/>
                </a:solidFill>
                <a:effectLst/>
                <a:uLnTx/>
                <a:uFillTx/>
                <a:latin typeface="Lato" panose="020F0502020204030203"/>
                <a:ea typeface="Lato" panose="020F0502020204030203"/>
                <a:cs typeface="Lato" panose="020F0502020204030203"/>
              </a:rPr>
              <a:t> and </a:t>
            </a:r>
            <a:r>
              <a:rPr kumimoji="0" lang="en-US" sz="1600" b="1" i="0" u="none" strike="noStrike" kern="1200" cap="none" spc="0" normalizeH="0" baseline="0" noProof="0" dirty="0">
                <a:ln>
                  <a:noFill/>
                </a:ln>
                <a:solidFill>
                  <a:prstClr val="black"/>
                </a:solidFill>
                <a:effectLst/>
                <a:uLnTx/>
                <a:uFillTx/>
                <a:latin typeface="Lato" panose="020F0502020204030203"/>
                <a:ea typeface="Lato" panose="020F0502020204030203"/>
                <a:cs typeface="Lato" panose="020F0502020204030203"/>
              </a:rPr>
              <a:t>Nonvisible</a:t>
            </a:r>
            <a:endParaRPr kumimoji="0" lang="en-US" sz="1600" b="0" i="0" u="none" strike="noStrike" kern="1200" cap="none" spc="0" normalizeH="0" baseline="0" noProof="0" dirty="0">
              <a:ln>
                <a:noFill/>
              </a:ln>
              <a:solidFill>
                <a:prstClr val="black"/>
              </a:solidFill>
              <a:effectLst/>
              <a:uLnTx/>
              <a:uFillTx/>
              <a:latin typeface="Lato" panose="020F0502020204030203"/>
              <a:ea typeface="Lato" panose="020F0502020204030203"/>
              <a:cs typeface="Lato" panose="020F0502020204030203"/>
            </a:endParaRPr>
          </a:p>
        </p:txBody>
      </p:sp>
      <p:sp>
        <p:nvSpPr>
          <p:cNvPr id="12" name="TextBox 11"/>
          <p:cNvSpPr txBox="1"/>
          <p:nvPr/>
        </p:nvSpPr>
        <p:spPr>
          <a:xfrm>
            <a:off x="8140273" y="2093616"/>
            <a:ext cx="3240024" cy="338554"/>
          </a:xfrm>
          <a:prstGeom prst="rect">
            <a:avLst/>
          </a:prstGeom>
          <a:noFill/>
        </p:spPr>
        <p:txBody>
          <a:bodyPr rot="0" spcFirstLastPara="0" vert="horz" wrap="square" lIns="91440" tIns="45720" rIns="91440" bIns="45720" numCol="1" spcCol="0" rtlCol="0" fromWordArt="0" anchor="t" anchorCtr="0" forceAA="0" compatLnSpc="1">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Lato" panose="020F0502020204030203"/>
                <a:ea typeface="Lato" panose="020F0502020204030203"/>
                <a:cs typeface="Lato" panose="020F0502020204030203"/>
              </a:rPr>
              <a:t>From Birth</a:t>
            </a:r>
            <a:r>
              <a:rPr kumimoji="0" lang="en-US" sz="1600" b="0" i="0" u="none" strike="noStrike" kern="1200" cap="none" spc="0" normalizeH="0" baseline="0" noProof="0" dirty="0">
                <a:ln>
                  <a:noFill/>
                </a:ln>
                <a:solidFill>
                  <a:prstClr val="black"/>
                </a:solidFill>
                <a:effectLst/>
                <a:uLnTx/>
                <a:uFillTx/>
                <a:latin typeface="Lato" panose="020F0502020204030203"/>
                <a:ea typeface="Lato" panose="020F0502020204030203"/>
                <a:cs typeface="Lato" panose="020F0502020204030203"/>
              </a:rPr>
              <a:t> or </a:t>
            </a:r>
            <a:r>
              <a:rPr kumimoji="0" lang="en-US" sz="1600" b="1" i="0" u="none" strike="noStrike" kern="1200" cap="none" spc="0" normalizeH="0" baseline="0" noProof="0" dirty="0">
                <a:ln>
                  <a:noFill/>
                </a:ln>
                <a:solidFill>
                  <a:prstClr val="black"/>
                </a:solidFill>
                <a:effectLst/>
                <a:uLnTx/>
                <a:uFillTx/>
                <a:latin typeface="Lato" panose="020F0502020204030203"/>
                <a:ea typeface="Lato" panose="020F0502020204030203"/>
                <a:cs typeface="Lato" panose="020F0502020204030203"/>
              </a:rPr>
              <a:t>Acquired Later</a:t>
            </a:r>
            <a:endParaRPr kumimoji="0" lang="en-US" sz="1600" b="0" i="0" u="none" strike="noStrike" kern="1200" cap="none" spc="0" normalizeH="0" baseline="0" noProof="0" dirty="0">
              <a:ln>
                <a:noFill/>
              </a:ln>
              <a:solidFill>
                <a:prstClr val="black"/>
              </a:solidFill>
              <a:effectLst/>
              <a:uLnTx/>
              <a:uFillTx/>
              <a:latin typeface="Lato" panose="020F0502020204030203"/>
              <a:ea typeface="Lato" panose="020F0502020204030203"/>
              <a:cs typeface="Lato" panose="020F0502020204030203"/>
            </a:endParaRPr>
          </a:p>
        </p:txBody>
      </p:sp>
      <p:cxnSp>
        <p:nvCxnSpPr>
          <p:cNvPr id="4" name="Straight Arrow Connector 3">
            <a:extLst>
              <a:ext uri="{C183D7F6-B498-43B3-948B-1728B52AA6E4}">
                <adec:decorative xmlns:adec="http://schemas.microsoft.com/office/drawing/2017/decorative" val="1"/>
              </a:ext>
            </a:extLst>
          </p:cNvPr>
          <p:cNvCxnSpPr/>
          <p:nvPr/>
        </p:nvCxnSpPr>
        <p:spPr>
          <a:xfrm>
            <a:off x="627743" y="6143766"/>
            <a:ext cx="3225023" cy="10698"/>
          </a:xfrm>
          <a:prstGeom prst="straightConnector1">
            <a:avLst/>
          </a:prstGeom>
          <a:ln w="57150">
            <a:solidFill>
              <a:srgbClr val="F2A63C"/>
            </a:solidFill>
          </a:ln>
        </p:spPr>
        <p:style>
          <a:lnRef idx="1">
            <a:schemeClr val="accent1"/>
          </a:lnRef>
          <a:fillRef idx="0">
            <a:schemeClr val="accent1"/>
          </a:fillRef>
          <a:effectRef idx="0">
            <a:schemeClr val="accent1"/>
          </a:effectRef>
          <a:fontRef idx="minor">
            <a:schemeClr val="tx1"/>
          </a:fontRef>
        </p:style>
      </p:cxnSp>
      <p:pic>
        <p:nvPicPr>
          <p:cNvPr id="6" name="Picture 13" descr="John Lawson, an actor with prosthetic hands, holding an umbrella"/>
          <p:cNvPicPr>
            <a:picLocks noChangeAspect="1"/>
          </p:cNvPicPr>
          <p:nvPr/>
        </p:nvPicPr>
        <p:blipFill>
          <a:blip r:embed="rId2" cstate="print"/>
          <a:stretch>
            <a:fillRect/>
          </a:stretch>
        </p:blipFill>
        <p:spPr>
          <a:xfrm>
            <a:off x="626533" y="2570463"/>
            <a:ext cx="3222977" cy="3553776"/>
          </a:xfrm>
          <a:prstGeom prst="rect">
            <a:avLst/>
          </a:prstGeom>
        </p:spPr>
      </p:pic>
      <p:pic>
        <p:nvPicPr>
          <p:cNvPr id="14" name="Picture 14" descr="A mother with a young boy and girl smiling together."/>
          <p:cNvPicPr>
            <a:picLocks noChangeAspect="1"/>
          </p:cNvPicPr>
          <p:nvPr/>
        </p:nvPicPr>
        <p:blipFill rotWithShape="1">
          <a:blip r:embed="rId3" cstate="print"/>
          <a:srcRect/>
          <a:stretch>
            <a:fillRect/>
          </a:stretch>
        </p:blipFill>
        <p:spPr>
          <a:xfrm>
            <a:off x="4385733" y="2569865"/>
            <a:ext cx="3225800" cy="3542593"/>
          </a:xfrm>
          <a:prstGeom prst="rect">
            <a:avLst/>
          </a:prstGeom>
        </p:spPr>
      </p:pic>
      <p:pic>
        <p:nvPicPr>
          <p:cNvPr id="15" name="Picture 15" descr="Kewon Vines smiling for the camera. Kewon is an actor who is also a little person"/>
          <p:cNvPicPr>
            <a:picLocks noChangeAspect="1"/>
          </p:cNvPicPr>
          <p:nvPr/>
        </p:nvPicPr>
        <p:blipFill rotWithShape="1">
          <a:blip r:embed="rId4" cstate="print"/>
          <a:srcRect t="-39"/>
          <a:stretch>
            <a:fillRect/>
          </a:stretch>
        </p:blipFill>
        <p:spPr>
          <a:xfrm>
            <a:off x="8144933" y="2570723"/>
            <a:ext cx="3220157" cy="3531019"/>
          </a:xfrm>
          <a:prstGeom prst="rect">
            <a:avLst/>
          </a:prstGeom>
        </p:spPr>
      </p:pic>
      <p:cxnSp>
        <p:nvCxnSpPr>
          <p:cNvPr id="21" name="Straight Arrow Connector 20">
            <a:extLst>
              <a:ext uri="{C183D7F6-B498-43B3-948B-1728B52AA6E4}">
                <adec:decorative xmlns:adec="http://schemas.microsoft.com/office/drawing/2017/decorative" val="1"/>
              </a:ext>
            </a:extLst>
          </p:cNvPr>
          <p:cNvCxnSpPr/>
          <p:nvPr/>
        </p:nvCxnSpPr>
        <p:spPr>
          <a:xfrm>
            <a:off x="4381298" y="6126833"/>
            <a:ext cx="3225023" cy="10698"/>
          </a:xfrm>
          <a:prstGeom prst="straightConnector1">
            <a:avLst/>
          </a:prstGeom>
          <a:ln w="57150">
            <a:solidFill>
              <a:srgbClr val="F2A63C"/>
            </a:solidFill>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C183D7F6-B498-43B3-948B-1728B52AA6E4}">
                <adec:decorative xmlns:adec="http://schemas.microsoft.com/office/drawing/2017/decorative" val="1"/>
              </a:ext>
            </a:extLst>
          </p:cNvPr>
          <p:cNvCxnSpPr/>
          <p:nvPr/>
        </p:nvCxnSpPr>
        <p:spPr>
          <a:xfrm>
            <a:off x="8146143" y="6126832"/>
            <a:ext cx="3225023" cy="10698"/>
          </a:xfrm>
          <a:prstGeom prst="straightConnector1">
            <a:avLst/>
          </a:prstGeom>
          <a:ln w="57150">
            <a:solidFill>
              <a:srgbClr val="F2A63C"/>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p:cNvSpPr>
            <a:spLocks noGrp="1"/>
          </p:cNvSpPr>
          <p:nvPr>
            <p:ph type="title"/>
          </p:nvPr>
        </p:nvSpPr>
        <p:spPr/>
        <p:txBody>
          <a:bodyPr/>
          <a:lstStyle/>
          <a:p>
            <a:r>
              <a:rPr lang="en-US" dirty="0"/>
              <a:t>Three Facts</a:t>
            </a:r>
          </a:p>
        </p:txBody>
      </p:sp>
      <p:pic>
        <p:nvPicPr>
          <p:cNvPr id="8" name="Picture Placeholder 7" descr="Laka Negassa, two time RespectAbility Policy Apprentice and member of RespectAbility Disability Training &amp; Speakers Bureau, working at a desk and wearing a mask ">
            <a:extLst>
              <a:ext uri="{FF2B5EF4-FFF2-40B4-BE49-F238E27FC236}">
                <a16:creationId xmlns:a16="http://schemas.microsoft.com/office/drawing/2014/main" id="{1B2CD31D-958F-630C-418C-C9C079BD95B3}"/>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5874" b="5874"/>
          <a:stretch>
            <a:fillRect/>
          </a:stretch>
        </p:blipFill>
        <p:spPr>
          <a:xfrm rot="5400000">
            <a:off x="-1046163" y="1149350"/>
            <a:ext cx="6869113" cy="4546600"/>
          </a:xfrm>
        </p:spPr>
      </p:pic>
      <p:sp>
        <p:nvSpPr>
          <p:cNvPr id="5" name="TextBox 4"/>
          <p:cNvSpPr txBox="1"/>
          <p:nvPr/>
        </p:nvSpPr>
        <p:spPr>
          <a:xfrm>
            <a:off x="5797829" y="1086130"/>
            <a:ext cx="4752734" cy="1569660"/>
          </a:xfrm>
          <a:prstGeom prst="rect">
            <a:avLst/>
          </a:prstGeom>
          <a:noFill/>
        </p:spPr>
        <p:txBody>
          <a:bodyPr rot="0" spcFirstLastPara="0" vert="horz" wrap="square" lIns="91440" tIns="45720" rIns="91440" bIns="45720" numCol="1" spcCol="0" rtlCol="0" fromWordArt="0" anchor="t" anchorCtr="0" forceAA="0" compatLnSpc="1">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8992A"/>
                </a:solidFill>
                <a:effectLst/>
                <a:uLnTx/>
                <a:uFillTx/>
                <a:latin typeface="Tahoma" panose="020B0604030504040204" pitchFamily="34" charset="0"/>
                <a:ea typeface="Tahoma" panose="020B0604030504040204" pitchFamily="34" charset="0"/>
                <a:cs typeface="Tahoma" panose="020B0604030504040204" pitchFamily="34" charset="0"/>
              </a:rPr>
              <a:t>Anyone can acquire a disability</a:t>
            </a:r>
            <a:r>
              <a:rPr kumimoji="0" lang="en-US"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from aging, an accident, trauma, and/or illness.</a:t>
            </a:r>
          </a:p>
        </p:txBody>
      </p:sp>
      <p:cxnSp>
        <p:nvCxnSpPr>
          <p:cNvPr id="6" name="Straight Arrow Connector 5">
            <a:extLst>
              <a:ext uri="{C183D7F6-B498-43B3-948B-1728B52AA6E4}">
                <adec:decorative xmlns:adec="http://schemas.microsoft.com/office/drawing/2017/decorative" val="1"/>
              </a:ext>
            </a:extLst>
          </p:cNvPr>
          <p:cNvCxnSpPr/>
          <p:nvPr/>
        </p:nvCxnSpPr>
        <p:spPr>
          <a:xfrm flipV="1">
            <a:off x="5823773" y="2783038"/>
            <a:ext cx="2350423" cy="5080"/>
          </a:xfrm>
          <a:prstGeom prst="straightConnector1">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797829" y="2937452"/>
            <a:ext cx="5105698" cy="1200329"/>
          </a:xfrm>
          <a:prstGeom prst="rect">
            <a:avLst/>
          </a:prstGeom>
          <a:noFill/>
        </p:spPr>
        <p:txBody>
          <a:bodyPr rot="0" spcFirstLastPara="0" vert="horz" wrap="square" lIns="91440" tIns="45720" rIns="91440" bIns="45720" numCol="1" spcCol="0" rtlCol="0" fromWordArt="0" anchor="t" anchorCtr="0" forceAA="0" compatLnSpc="1">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2A63C"/>
                </a:solidFill>
                <a:effectLst/>
                <a:uLnTx/>
                <a:uFillTx/>
                <a:latin typeface="Tahoma" panose="020B0604030504040204" pitchFamily="34" charset="0"/>
                <a:ea typeface="Tahoma" panose="020B0604030504040204" pitchFamily="34" charset="0"/>
                <a:cs typeface="Tahoma" panose="020B0604030504040204" pitchFamily="34" charset="0"/>
              </a:rPr>
              <a:t>Becoming an ally now </a:t>
            </a:r>
            <a:r>
              <a:rPr kumimoji="0" lang="en-US"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can make adapting to having a disability easier.</a:t>
            </a:r>
          </a:p>
        </p:txBody>
      </p:sp>
      <p:cxnSp>
        <p:nvCxnSpPr>
          <p:cNvPr id="16" name="Straight Arrow Connector 15">
            <a:extLst>
              <a:ext uri="{C183D7F6-B498-43B3-948B-1728B52AA6E4}">
                <adec:decorative xmlns:adec="http://schemas.microsoft.com/office/drawing/2017/decorative" val="1"/>
              </a:ext>
            </a:extLst>
          </p:cNvPr>
          <p:cNvCxnSpPr/>
          <p:nvPr/>
        </p:nvCxnSpPr>
        <p:spPr>
          <a:xfrm flipV="1">
            <a:off x="5823773" y="4241623"/>
            <a:ext cx="2350423" cy="5080"/>
          </a:xfrm>
          <a:prstGeom prst="straightConnector1">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797829" y="4360705"/>
            <a:ext cx="4707579" cy="1200329"/>
          </a:xfrm>
          <a:prstGeom prst="rect">
            <a:avLst/>
          </a:prstGeom>
          <a:noFill/>
        </p:spPr>
        <p:txBody>
          <a:bodyPr rot="0" spcFirstLastPara="0" vert="horz" wrap="square" lIns="91440" tIns="45720" rIns="91440" bIns="45720" numCol="1" spcCol="0" rtlCol="0" fromWordArt="0" anchor="t" anchorCtr="0" forceAA="0" compatLnSpc="1">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People with disabilities are </a:t>
            </a:r>
            <a:r>
              <a:rPr kumimoji="0" lang="en-US" sz="2400" b="1" i="0" u="none" strike="noStrike" kern="1200" cap="none" spc="0" normalizeH="0" baseline="0" noProof="0" dirty="0">
                <a:ln>
                  <a:noFill/>
                </a:ln>
                <a:solidFill>
                  <a:srgbClr val="E8992A"/>
                </a:solidFill>
                <a:effectLst/>
                <a:uLnTx/>
                <a:uFillTx/>
                <a:latin typeface="Tahoma" panose="020B0604030504040204" pitchFamily="34" charset="0"/>
                <a:ea typeface="Tahoma" panose="020B0604030504040204" pitchFamily="34" charset="0"/>
                <a:cs typeface="Tahoma" panose="020B0604030504040204" pitchFamily="34" charset="0"/>
              </a:rPr>
              <a:t>diverse and part of all communities</a:t>
            </a:r>
            <a:r>
              <a:rPr kumimoji="0" lang="en-US"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E3440B-3E67-432A-9312-209300A97C08}"/>
              </a:ext>
            </a:extLst>
          </p:cNvPr>
          <p:cNvSpPr>
            <a:spLocks noGrp="1"/>
          </p:cNvSpPr>
          <p:nvPr>
            <p:ph type="title"/>
          </p:nvPr>
        </p:nvSpPr>
        <p:spPr>
          <a:xfrm>
            <a:off x="361243" y="331538"/>
            <a:ext cx="10515600" cy="1325563"/>
          </a:xfrm>
        </p:spPr>
        <p:txBody>
          <a:bodyPr>
            <a:normAutofit/>
          </a:bodyPr>
          <a:lstStyle/>
          <a:p>
            <a:r>
              <a:rPr lang="en-US" b="1" dirty="0">
                <a:latin typeface="Tahoma" panose="020B0604030504040204" pitchFamily="34" charset="0"/>
                <a:ea typeface="Tahoma" panose="020B0604030504040204" pitchFamily="34" charset="0"/>
                <a:cs typeface="Tahoma" panose="020B0604030504040204" pitchFamily="34" charset="0"/>
              </a:rPr>
              <a:t>Americans are Connected to People with Disabilities</a:t>
            </a:r>
          </a:p>
        </p:txBody>
      </p:sp>
      <p:pic>
        <p:nvPicPr>
          <p:cNvPr id="5" name="Picture 4" descr="A man and a woman and a young adult man. The woman and the young adult man are close together">
            <a:extLst>
              <a:ext uri="{FF2B5EF4-FFF2-40B4-BE49-F238E27FC236}">
                <a16:creationId xmlns:a16="http://schemas.microsoft.com/office/drawing/2014/main" id="{0442E3DA-97DC-44B1-B460-7D16946D40C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14122"/>
          <a:stretch/>
        </p:blipFill>
        <p:spPr>
          <a:xfrm>
            <a:off x="343592" y="1548898"/>
            <a:ext cx="6142910" cy="3587283"/>
          </a:xfrm>
          <a:prstGeom prst="rect">
            <a:avLst/>
          </a:prstGeom>
        </p:spPr>
      </p:pic>
      <p:pic>
        <p:nvPicPr>
          <p:cNvPr id="15" name="Picture 14" descr="Four RespectAbility fellows smiling looking at each other">
            <a:extLst>
              <a:ext uri="{FF2B5EF4-FFF2-40B4-BE49-F238E27FC236}">
                <a16:creationId xmlns:a16="http://schemas.microsoft.com/office/drawing/2014/main" id="{B9C87E9D-63BA-431E-B4D3-506D096BAE7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163560" y="1541575"/>
            <a:ext cx="5690191" cy="3524691"/>
          </a:xfrm>
          <a:prstGeom prst="rect">
            <a:avLst/>
          </a:prstGeom>
        </p:spPr>
      </p:pic>
      <p:sp>
        <p:nvSpPr>
          <p:cNvPr id="18" name="Rectangle 17">
            <a:extLst>
              <a:ext uri="{FF2B5EF4-FFF2-40B4-BE49-F238E27FC236}">
                <a16:creationId xmlns:a16="http://schemas.microsoft.com/office/drawing/2014/main" id="{B3FE1E86-1CE3-4826-B2EC-EF0CE09C5D36}"/>
              </a:ext>
              <a:ext uri="{C183D7F6-B498-43B3-948B-1728B52AA6E4}">
                <adec:decorative xmlns:adec="http://schemas.microsoft.com/office/drawing/2017/decorative" val="1"/>
              </a:ext>
            </a:extLst>
          </p:cNvPr>
          <p:cNvSpPr/>
          <p:nvPr/>
        </p:nvSpPr>
        <p:spPr>
          <a:xfrm>
            <a:off x="361243" y="5076369"/>
            <a:ext cx="11492507" cy="1181722"/>
          </a:xfrm>
          <a:prstGeom prst="rect">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D54598F9-C1BF-4B05-9F49-B8C03AF445BF}"/>
              </a:ext>
            </a:extLst>
          </p:cNvPr>
          <p:cNvSpPr txBox="1"/>
          <p:nvPr/>
        </p:nvSpPr>
        <p:spPr>
          <a:xfrm>
            <a:off x="439597" y="5248700"/>
            <a:ext cx="1770036" cy="86177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EFAF30"/>
                </a:solidFill>
                <a:effectLst/>
                <a:uLnTx/>
                <a:uFillTx/>
                <a:latin typeface="Tahoma" panose="020B0604030504040204" pitchFamily="34" charset="0"/>
                <a:ea typeface="Tahoma" panose="020B0604030504040204" pitchFamily="34" charset="0"/>
                <a:cs typeface="Tahoma" panose="020B0604030504040204" pitchFamily="34" charset="0"/>
              </a:rPr>
              <a:t>48%</a:t>
            </a:r>
          </a:p>
        </p:txBody>
      </p:sp>
      <p:sp>
        <p:nvSpPr>
          <p:cNvPr id="6" name="Rectangle 5">
            <a:extLst>
              <a:ext uri="{FF2B5EF4-FFF2-40B4-BE49-F238E27FC236}">
                <a16:creationId xmlns:a16="http://schemas.microsoft.com/office/drawing/2014/main" id="{3A33315F-A4C0-490F-A4DF-74E0DEC22061}"/>
              </a:ext>
            </a:extLst>
          </p:cNvPr>
          <p:cNvSpPr/>
          <p:nvPr/>
        </p:nvSpPr>
        <p:spPr>
          <a:xfrm>
            <a:off x="2137722" y="5076970"/>
            <a:ext cx="3953444" cy="119800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have a family member with a disability</a:t>
            </a:r>
          </a:p>
        </p:txBody>
      </p:sp>
      <p:sp>
        <p:nvSpPr>
          <p:cNvPr id="19" name="TextBox 18">
            <a:extLst>
              <a:ext uri="{FF2B5EF4-FFF2-40B4-BE49-F238E27FC236}">
                <a16:creationId xmlns:a16="http://schemas.microsoft.com/office/drawing/2014/main" id="{1639A362-1F6F-46CF-8757-D293D06B9F63}"/>
              </a:ext>
            </a:extLst>
          </p:cNvPr>
          <p:cNvSpPr txBox="1"/>
          <p:nvPr/>
        </p:nvSpPr>
        <p:spPr>
          <a:xfrm>
            <a:off x="6259565" y="5248700"/>
            <a:ext cx="1770036" cy="86177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EFAF30"/>
                </a:solidFill>
                <a:effectLst/>
                <a:uLnTx/>
                <a:uFillTx/>
                <a:latin typeface="Tahoma" panose="020B0604030504040204" pitchFamily="34" charset="0"/>
                <a:ea typeface="Tahoma" panose="020B0604030504040204" pitchFamily="34" charset="0"/>
                <a:cs typeface="Tahoma" panose="020B0604030504040204" pitchFamily="34" charset="0"/>
              </a:rPr>
              <a:t>42%</a:t>
            </a:r>
          </a:p>
        </p:txBody>
      </p:sp>
      <p:sp>
        <p:nvSpPr>
          <p:cNvPr id="13" name="Rectangle 12">
            <a:extLst>
              <a:ext uri="{FF2B5EF4-FFF2-40B4-BE49-F238E27FC236}">
                <a16:creationId xmlns:a16="http://schemas.microsoft.com/office/drawing/2014/main" id="{8265982D-2CB0-4395-8EAD-04CA67B5CAB3}"/>
              </a:ext>
            </a:extLst>
          </p:cNvPr>
          <p:cNvSpPr/>
          <p:nvPr/>
        </p:nvSpPr>
        <p:spPr>
          <a:xfrm>
            <a:off x="7969397" y="5052679"/>
            <a:ext cx="3487287" cy="1198004"/>
          </a:xfrm>
          <a:prstGeom prst="rect">
            <a:avLst/>
          </a:prstGeom>
          <a:noFill/>
          <a:ln>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have a close friend with a disability</a:t>
            </a:r>
          </a:p>
        </p:txBody>
      </p:sp>
      <p:sp>
        <p:nvSpPr>
          <p:cNvPr id="2" name="TextBox 1">
            <a:extLst>
              <a:ext uri="{FF2B5EF4-FFF2-40B4-BE49-F238E27FC236}">
                <a16:creationId xmlns:a16="http://schemas.microsoft.com/office/drawing/2014/main" id="{882D620D-E320-45BA-A466-188D3D5A18D5}"/>
              </a:ext>
            </a:extLst>
          </p:cNvPr>
          <p:cNvSpPr txBox="1"/>
          <p:nvPr/>
        </p:nvSpPr>
        <p:spPr>
          <a:xfrm>
            <a:off x="361243" y="6346218"/>
            <a:ext cx="347242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mn-ea"/>
                <a:cs typeface="Times New Roman" panose="02020603050405020304" pitchFamily="18" charset="0"/>
              </a:rPr>
              <a:t>* Source: September 2012 poll, Laszlostrategies.com</a:t>
            </a:r>
          </a:p>
        </p:txBody>
      </p:sp>
      <p:cxnSp>
        <p:nvCxnSpPr>
          <p:cNvPr id="21" name="Straight Connector 20">
            <a:extLst>
              <a:ext uri="{FF2B5EF4-FFF2-40B4-BE49-F238E27FC236}">
                <a16:creationId xmlns:a16="http://schemas.microsoft.com/office/drawing/2014/main" id="{F33E73DD-017C-49F1-9B21-273E44276110}"/>
              </a:ext>
              <a:ext uri="{C183D7F6-B498-43B3-948B-1728B52AA6E4}">
                <adec:decorative xmlns:adec="http://schemas.microsoft.com/office/drawing/2017/decorative" val="1"/>
              </a:ext>
            </a:extLst>
          </p:cNvPr>
          <p:cNvCxnSpPr>
            <a:cxnSpLocks/>
          </p:cNvCxnSpPr>
          <p:nvPr/>
        </p:nvCxnSpPr>
        <p:spPr>
          <a:xfrm>
            <a:off x="6163560" y="1541575"/>
            <a:ext cx="0" cy="471651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A1E6AF8-27C3-44AA-B24F-A178B1E02AE6}"/>
              </a:ext>
              <a:ext uri="{C183D7F6-B498-43B3-948B-1728B52AA6E4}">
                <adec:decorative xmlns:adec="http://schemas.microsoft.com/office/drawing/2017/decorative" val="1"/>
              </a:ext>
            </a:extLst>
          </p:cNvPr>
          <p:cNvCxnSpPr/>
          <p:nvPr/>
        </p:nvCxnSpPr>
        <p:spPr>
          <a:xfrm>
            <a:off x="222422" y="5065036"/>
            <a:ext cx="11631328"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91379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C05F7-1CD6-4728-AD21-8EF023852F2E}"/>
              </a:ext>
            </a:extLst>
          </p:cNvPr>
          <p:cNvSpPr>
            <a:spLocks noGrp="1"/>
          </p:cNvSpPr>
          <p:nvPr>
            <p:ph type="title"/>
          </p:nvPr>
        </p:nvSpPr>
        <p:spPr/>
        <p:txBody>
          <a:bodyPr>
            <a:noAutofit/>
          </a:bodyPr>
          <a:lstStyle/>
          <a:p>
            <a:br>
              <a:rPr lang="en-US" kern="0" dirty="0">
                <a:latin typeface="Tahoma" panose="020B0604030504040204" pitchFamily="34" charset="0"/>
                <a:ea typeface="Tahoma" panose="020B0604030504040204" pitchFamily="34" charset="0"/>
                <a:cs typeface="Tahoma" panose="020B0604030504040204" pitchFamily="34" charset="0"/>
              </a:rPr>
            </a:br>
            <a:r>
              <a:rPr lang="en-US" kern="0" dirty="0">
                <a:latin typeface="Tahoma" panose="020B0604030504040204" pitchFamily="34" charset="0"/>
                <a:ea typeface="Tahoma" panose="020B0604030504040204" pitchFamily="34" charset="0"/>
                <a:cs typeface="Tahoma" panose="020B0604030504040204" pitchFamily="34" charset="0"/>
              </a:rPr>
              <a:t>What is a Disability?</a:t>
            </a:r>
            <a:br>
              <a:rPr lang="en-US" kern="0" dirty="0">
                <a:latin typeface="Tahoma" panose="020B0604030504040204" pitchFamily="34" charset="0"/>
                <a:ea typeface="Tahoma" panose="020B0604030504040204" pitchFamily="34" charset="0"/>
                <a:cs typeface="Tahoma" panose="020B0604030504040204" pitchFamily="34" charset="0"/>
              </a:rPr>
            </a:b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2" name="Text Placeholder 1">
            <a:extLst>
              <a:ext uri="{FF2B5EF4-FFF2-40B4-BE49-F238E27FC236}">
                <a16:creationId xmlns:a16="http://schemas.microsoft.com/office/drawing/2014/main" id="{F4BF7A13-D155-4BC9-BDD5-00CEFDE24E27}"/>
              </a:ext>
            </a:extLst>
          </p:cNvPr>
          <p:cNvSpPr>
            <a:spLocks noGrp="1"/>
          </p:cNvSpPr>
          <p:nvPr>
            <p:ph type="body" sz="quarter" idx="10"/>
          </p:nvPr>
        </p:nvSpPr>
        <p:spPr>
          <a:xfrm>
            <a:off x="450937" y="1423832"/>
            <a:ext cx="6125709" cy="2005168"/>
          </a:xfrm>
        </p:spPr>
        <p:txBody>
          <a:bodyPr>
            <a:noAutofit/>
          </a:bodyPr>
          <a:lstStyle/>
          <a:p>
            <a:pPr marL="342900" indent="-342900" algn="l" fontAlgn="base">
              <a:lnSpc>
                <a:spcPct val="100000"/>
              </a:lnSpc>
              <a:buFont typeface="Wingdings" panose="05000000000000000000" pitchFamily="2" charset="2"/>
              <a:buChar char="v"/>
            </a:pPr>
            <a:r>
              <a:rPr lang="en-US" sz="2800" kern="0" dirty="0">
                <a:solidFill>
                  <a:srgbClr val="000000"/>
                </a:solidFill>
                <a:latin typeface="Tahoma" panose="020B0604030504040204" pitchFamily="34" charset="0"/>
                <a:ea typeface="Tahoma" panose="020B0604030504040204" pitchFamily="34" charset="0"/>
                <a:cs typeface="Tahoma" panose="020B0604030504040204" pitchFamily="34" charset="0"/>
              </a:rPr>
              <a:t>The </a:t>
            </a:r>
            <a:r>
              <a:rPr lang="en-US" sz="2800" b="1" kern="0" dirty="0">
                <a:solidFill>
                  <a:srgbClr val="000000"/>
                </a:solidFill>
                <a:latin typeface="Tahoma" panose="020B0604030504040204" pitchFamily="34" charset="0"/>
                <a:ea typeface="Tahoma" panose="020B0604030504040204" pitchFamily="34" charset="0"/>
                <a:cs typeface="Tahoma" panose="020B0604030504040204" pitchFamily="34" charset="0"/>
              </a:rPr>
              <a:t>Americans with Disabilities Act (ADA) of 1990 </a:t>
            </a:r>
            <a:r>
              <a:rPr lang="en-US" sz="2800" kern="0" dirty="0">
                <a:solidFill>
                  <a:srgbClr val="000000"/>
                </a:solidFill>
                <a:latin typeface="Tahoma" panose="020B0604030504040204" pitchFamily="34" charset="0"/>
                <a:ea typeface="Tahoma" panose="020B0604030504040204" pitchFamily="34" charset="0"/>
                <a:cs typeface="Tahoma" panose="020B0604030504040204" pitchFamily="34" charset="0"/>
              </a:rPr>
              <a:t>defines a person with a disability as a person who has a physical or mental impairment that </a:t>
            </a:r>
            <a:r>
              <a:rPr lang="en-US" sz="2800" b="1" kern="0" dirty="0">
                <a:solidFill>
                  <a:srgbClr val="000000"/>
                </a:solidFill>
                <a:latin typeface="Tahoma" panose="020B0604030504040204" pitchFamily="34" charset="0"/>
                <a:ea typeface="Tahoma" panose="020B0604030504040204" pitchFamily="34" charset="0"/>
                <a:cs typeface="Tahoma" panose="020B0604030504040204" pitchFamily="34" charset="0"/>
              </a:rPr>
              <a:t>substantially</a:t>
            </a:r>
            <a:r>
              <a:rPr lang="en-US" sz="2800" kern="0" dirty="0">
                <a:solidFill>
                  <a:srgbClr val="000000"/>
                </a:solidFill>
                <a:latin typeface="Tahoma" panose="020B0604030504040204" pitchFamily="34" charset="0"/>
                <a:ea typeface="Tahoma" panose="020B0604030504040204" pitchFamily="34" charset="0"/>
                <a:cs typeface="Tahoma" panose="020B0604030504040204" pitchFamily="34" charset="0"/>
              </a:rPr>
              <a:t> limits one or more major life activities.​</a:t>
            </a:r>
          </a:p>
          <a:p>
            <a:pPr marL="342900" indent="-342900" algn="l" fontAlgn="base">
              <a:lnSpc>
                <a:spcPct val="100000"/>
              </a:lnSpc>
              <a:buFont typeface="Wingdings" panose="05000000000000000000" pitchFamily="2" charset="2"/>
              <a:buChar char="v"/>
            </a:pPr>
            <a:r>
              <a:rPr lang="en-US" sz="2800" kern="0" dirty="0">
                <a:solidFill>
                  <a:srgbClr val="000000"/>
                </a:solidFill>
                <a:latin typeface="Tahoma" panose="020B0604030504040204" pitchFamily="34" charset="0"/>
                <a:ea typeface="Tahoma" panose="020B0604030504040204" pitchFamily="34" charset="0"/>
                <a:cs typeface="Tahoma" panose="020B0604030504040204" pitchFamily="34" charset="0"/>
              </a:rPr>
              <a:t>This includes people who have a record of such an impairment, even if they do not currently have a disability.</a:t>
            </a:r>
          </a:p>
          <a:p>
            <a:pPr marL="0" indent="0" fontAlgn="base">
              <a:lnSpc>
                <a:spcPct val="100000"/>
              </a:lnSpc>
              <a:buFont typeface="Arial"/>
              <a:buNone/>
            </a:pPr>
            <a:endParaRPr lang="en-US" sz="2800" kern="0"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a:lnSpc>
                <a:spcPct val="100000"/>
              </a:lnSpc>
            </a:pPr>
            <a:endParaRPr lang="en-US" sz="2800" kern="0" dirty="0">
              <a:latin typeface="Tahoma" panose="020B0604030504040204" pitchFamily="34" charset="0"/>
              <a:ea typeface="Tahoma" panose="020B0604030504040204" pitchFamily="34" charset="0"/>
              <a:cs typeface="Tahoma" panose="020B0604030504040204" pitchFamily="34" charset="0"/>
            </a:endParaRPr>
          </a:p>
          <a:p>
            <a:pPr>
              <a:lnSpc>
                <a:spcPct val="100000"/>
              </a:lnSpc>
            </a:pPr>
            <a:endParaRPr lang="en-US" sz="2800"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Placeholder 5" descr="President George HW Bush signing the Americans with Disabilities Act into law ">
            <a:extLst>
              <a:ext uri="{FF2B5EF4-FFF2-40B4-BE49-F238E27FC236}">
                <a16:creationId xmlns:a16="http://schemas.microsoft.com/office/drawing/2014/main" id="{D05984D7-49DC-D14B-6417-2E9A2FDB5BFD}"/>
              </a:ext>
            </a:extLst>
          </p:cNvPr>
          <p:cNvPicPr>
            <a:picLocks noGrp="1" noChangeAspect="1"/>
          </p:cNvPicPr>
          <p:nvPr>
            <p:ph type="pic" sz="quarter" idx="11"/>
          </p:nvPr>
        </p:nvPicPr>
        <p:blipFill>
          <a:blip r:embed="rId2"/>
          <a:srcRect l="4273" r="4273"/>
          <a:stretch>
            <a:fillRect/>
          </a:stretch>
        </p:blipFill>
        <p:spPr>
          <a:xfrm>
            <a:off x="6903463" y="1423832"/>
            <a:ext cx="4837600" cy="3511604"/>
          </a:xfrm>
          <a:prstGeom prst="rect">
            <a:avLst/>
          </a:prstGeom>
        </p:spPr>
      </p:pic>
    </p:spTree>
    <p:extLst>
      <p:ext uri="{BB962C8B-B14F-4D97-AF65-F5344CB8AC3E}">
        <p14:creationId xmlns:p14="http://schemas.microsoft.com/office/powerpoint/2010/main" val="28293210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9B500-3082-F545-DDC5-693743EE7DA3}"/>
              </a:ext>
            </a:extLst>
          </p:cNvPr>
          <p:cNvSpPr>
            <a:spLocks noGrp="1"/>
          </p:cNvSpPr>
          <p:nvPr>
            <p:ph type="title"/>
          </p:nvPr>
        </p:nvSpPr>
        <p:spPr/>
        <p:txBody>
          <a:bodyPr>
            <a:normAutofit/>
          </a:bodyPr>
          <a:lstStyle/>
          <a:p>
            <a:r>
              <a:rPr lang="en-US" sz="3600" dirty="0">
                <a:effectLst/>
                <a:latin typeface="Tahoma" panose="020B0604030504040204" pitchFamily="34" charset="0"/>
                <a:ea typeface="Tahoma" panose="020B0604030504040204" pitchFamily="34" charset="0"/>
                <a:cs typeface="Tahoma" panose="020B0604030504040204" pitchFamily="34" charset="0"/>
              </a:rPr>
              <a:t>Defining the Problem</a:t>
            </a:r>
            <a:endParaRPr lang="en-US" sz="3600" dirty="0">
              <a:latin typeface="Tahoma" panose="020B0604030504040204" pitchFamily="34" charset="0"/>
              <a:ea typeface="Tahoma" panose="020B0604030504040204" pitchFamily="34" charset="0"/>
              <a:cs typeface="Tahoma" panose="020B0604030504040204" pitchFamily="34" charset="0"/>
            </a:endParaRPr>
          </a:p>
        </p:txBody>
      </p:sp>
      <p:sp>
        <p:nvSpPr>
          <p:cNvPr id="3" name="Text Placeholder 2">
            <a:extLst>
              <a:ext uri="{FF2B5EF4-FFF2-40B4-BE49-F238E27FC236}">
                <a16:creationId xmlns:a16="http://schemas.microsoft.com/office/drawing/2014/main" id="{A3500944-ACB5-93D9-448B-5EFB5397843A}"/>
              </a:ext>
            </a:extLst>
          </p:cNvPr>
          <p:cNvSpPr>
            <a:spLocks noGrp="1"/>
          </p:cNvSpPr>
          <p:nvPr>
            <p:ph type="body" sz="quarter" idx="13"/>
          </p:nvPr>
        </p:nvSpPr>
        <p:spPr>
          <a:xfrm>
            <a:off x="282581" y="1466995"/>
            <a:ext cx="7356177" cy="3223536"/>
          </a:xfrm>
        </p:spPr>
        <p:txBody>
          <a:bodyPr>
            <a:noAutofit/>
          </a:bodyPr>
          <a:lstStyle/>
          <a:p>
            <a:pPr>
              <a:lnSpc>
                <a:spcPct val="107000"/>
              </a:lnSpc>
              <a:spcBef>
                <a:spcPts val="0"/>
              </a:spcBef>
              <a:spcAft>
                <a:spcPts val="1100"/>
              </a:spcAft>
            </a:pPr>
            <a:r>
              <a:rPr lang="en-US" dirty="0">
                <a:effectLst/>
                <a:latin typeface="Tahoma" panose="020B0604030504040204" pitchFamily="34" charset="0"/>
                <a:ea typeface="Tahoma" panose="020B0604030504040204" pitchFamily="34" charset="0"/>
                <a:cs typeface="Tahoma" panose="020B0604030504040204" pitchFamily="34" charset="0"/>
              </a:rPr>
              <a:t>90% of companies prioritize diversity (2020 report) </a:t>
            </a:r>
          </a:p>
          <a:p>
            <a:pPr>
              <a:lnSpc>
                <a:spcPct val="107000"/>
              </a:lnSpc>
              <a:spcBef>
                <a:spcPts val="0"/>
              </a:spcBef>
            </a:pPr>
            <a:r>
              <a:rPr lang="en-US" dirty="0">
                <a:solidFill>
                  <a:srgbClr val="222222"/>
                </a:solidFill>
                <a:effectLst/>
                <a:latin typeface="Tahoma" panose="020B0604030504040204" pitchFamily="34" charset="0"/>
                <a:ea typeface="Tahoma" panose="020B0604030504040204" pitchFamily="34" charset="0"/>
                <a:cs typeface="Tahoma" panose="020B0604030504040204" pitchFamily="34" charset="0"/>
              </a:rPr>
              <a:t>80% of the 415 employers that participate in </a:t>
            </a:r>
            <a:r>
              <a:rPr lang="en-US" dirty="0" err="1">
                <a:solidFill>
                  <a:srgbClr val="222222"/>
                </a:solidFill>
                <a:effectLst/>
                <a:latin typeface="Tahoma" panose="020B0604030504040204" pitchFamily="34" charset="0"/>
                <a:ea typeface="Tahoma" panose="020B0604030504040204" pitchFamily="34" charset="0"/>
                <a:cs typeface="Tahoma" panose="020B0604030504040204" pitchFamily="34" charset="0"/>
              </a:rPr>
              <a:t>Disability:IN's</a:t>
            </a:r>
            <a:r>
              <a:rPr lang="en-US" dirty="0">
                <a:solidFill>
                  <a:srgbClr val="222222"/>
                </a:solidFill>
                <a:effectLst/>
                <a:latin typeface="Tahoma" panose="020B0604030504040204" pitchFamily="34" charset="0"/>
                <a:ea typeface="Tahoma" panose="020B0604030504040204" pitchFamily="34" charset="0"/>
                <a:cs typeface="Tahoma" panose="020B0604030504040204" pitchFamily="34" charset="0"/>
              </a:rPr>
              <a:t> Disability Equality Index list disability inclusion in diversity commitments (Bloomberg law)</a:t>
            </a:r>
          </a:p>
          <a:p>
            <a:pPr>
              <a:lnSpc>
                <a:spcPct val="107000"/>
              </a:lnSpc>
              <a:spcBef>
                <a:spcPts val="0"/>
              </a:spcBef>
            </a:pPr>
            <a:r>
              <a:rPr lang="en-US" dirty="0">
                <a:solidFill>
                  <a:srgbClr val="070707"/>
                </a:solidFill>
                <a:effectLst/>
                <a:latin typeface="Tahoma" panose="020B0604030504040204" pitchFamily="34" charset="0"/>
                <a:ea typeface="Tahoma" panose="020B0604030504040204" pitchFamily="34" charset="0"/>
                <a:cs typeface="Tahoma" panose="020B0604030504040204" pitchFamily="34" charset="0"/>
              </a:rPr>
              <a:t>Return on Disability Group’s </a:t>
            </a:r>
            <a:r>
              <a:rPr lang="en-US" dirty="0">
                <a:solidFill>
                  <a:srgbClr val="222222"/>
                </a:solidFill>
                <a:effectLst/>
                <a:latin typeface="Tahoma" panose="020B0604030504040204" pitchFamily="34" charset="0"/>
                <a:ea typeface="Tahoma" panose="020B0604030504040204" pitchFamily="34" charset="0"/>
                <a:cs typeface="Tahoma" panose="020B0604030504040204" pitchFamily="34" charset="0"/>
              </a:rPr>
              <a:t>primary research shows that only 27.5% of the 1,283 largest U.S. companies have publicly observable activity in relation to PWD (</a:t>
            </a:r>
            <a:r>
              <a:rPr lang="en-US" dirty="0">
                <a:solidFill>
                  <a:srgbClr val="070707"/>
                </a:solidFill>
                <a:effectLst/>
                <a:latin typeface="Tahoma" panose="020B0604030504040204" pitchFamily="34" charset="0"/>
                <a:ea typeface="Tahoma" panose="020B0604030504040204" pitchFamily="34" charset="0"/>
                <a:cs typeface="Tahoma" panose="020B0604030504040204" pitchFamily="34" charset="0"/>
              </a:rPr>
              <a:t>2020 Report: The Global Economics of Disability)</a:t>
            </a:r>
            <a:endParaRPr lang="en-US" dirty="0">
              <a:effectLst/>
              <a:latin typeface="Tahoma" panose="020B0604030504040204" pitchFamily="34" charset="0"/>
              <a:ea typeface="Tahoma" panose="020B0604030504040204" pitchFamily="34" charset="0"/>
              <a:cs typeface="Tahoma" panose="020B0604030504040204" pitchFamily="34" charset="0"/>
            </a:endParaRPr>
          </a:p>
          <a:p>
            <a:endParaRPr lang="en-US" dirty="0"/>
          </a:p>
        </p:txBody>
      </p:sp>
      <p:pic>
        <p:nvPicPr>
          <p:cNvPr id="5" name="Picture 4" descr="An Asian man in a wheelchair speaking to a woman in a workplace setting ">
            <a:extLst>
              <a:ext uri="{FF2B5EF4-FFF2-40B4-BE49-F238E27FC236}">
                <a16:creationId xmlns:a16="http://schemas.microsoft.com/office/drawing/2014/main" id="{81B1D9D8-B72A-69A7-0DDE-6A0F6F8F71E8}"/>
              </a:ext>
            </a:extLst>
          </p:cNvPr>
          <p:cNvPicPr>
            <a:picLocks noChangeAspect="1"/>
          </p:cNvPicPr>
          <p:nvPr/>
        </p:nvPicPr>
        <p:blipFill>
          <a:blip r:embed="rId2"/>
          <a:stretch>
            <a:fillRect/>
          </a:stretch>
        </p:blipFill>
        <p:spPr>
          <a:xfrm>
            <a:off x="7897903" y="1559675"/>
            <a:ext cx="4011516" cy="3066554"/>
          </a:xfrm>
          <a:prstGeom prst="rect">
            <a:avLst/>
          </a:prstGeom>
        </p:spPr>
      </p:pic>
    </p:spTree>
    <p:extLst>
      <p:ext uri="{BB962C8B-B14F-4D97-AF65-F5344CB8AC3E}">
        <p14:creationId xmlns:p14="http://schemas.microsoft.com/office/powerpoint/2010/main" val="34026472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6EAE818-A9BC-63C5-C3EB-DAC211778B37}"/>
              </a:ext>
            </a:extLst>
          </p:cNvPr>
          <p:cNvSpPr txBox="1">
            <a:spLocks noGrp="1"/>
          </p:cNvSpPr>
          <p:nvPr>
            <p:ph type="title"/>
          </p:nvPr>
        </p:nvSpPr>
        <p:spPr>
          <a:xfrm>
            <a:off x="1983105" y="2544991"/>
            <a:ext cx="8225790" cy="1200329"/>
          </a:xfrm>
          <a:prstGeom prst="rect">
            <a:avLst/>
          </a:prstGeom>
          <a:noFill/>
        </p:spPr>
        <p:txBody>
          <a:bodyPr wrap="square" rtlCol="0">
            <a:spAutoFit/>
          </a:bodyPr>
          <a:lstStyle/>
          <a:p>
            <a:r>
              <a:rPr lang="en-US" sz="4000" b="1" u="sng" dirty="0">
                <a:solidFill>
                  <a:srgbClr val="222222"/>
                </a:solidFill>
                <a:effectLst/>
                <a:latin typeface="Tahoma" panose="020B0604030504040204" pitchFamily="34" charset="0"/>
                <a:ea typeface="Tahoma" panose="020B0604030504040204" pitchFamily="34" charset="0"/>
                <a:cs typeface="Tahoma" panose="020B0604030504040204" pitchFamily="34" charset="0"/>
              </a:rPr>
              <a:t>930 companies have no mention of disability at all! </a:t>
            </a:r>
            <a:endParaRPr lang="en-US" sz="4000" dirty="0"/>
          </a:p>
        </p:txBody>
      </p:sp>
    </p:spTree>
    <p:extLst>
      <p:ext uri="{BB962C8B-B14F-4D97-AF65-F5344CB8AC3E}">
        <p14:creationId xmlns:p14="http://schemas.microsoft.com/office/powerpoint/2010/main" val="77175309"/>
      </p:ext>
    </p:extLst>
  </p:cSld>
  <p:clrMapOvr>
    <a:masterClrMapping/>
  </p:clrMapOvr>
</p:sld>
</file>

<file path=ppt/theme/theme1.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1542</TotalTime>
  <Words>1841</Words>
  <Application>Microsoft Macintosh PowerPoint</Application>
  <PresentationFormat>Widescreen</PresentationFormat>
  <Paragraphs>184</Paragraphs>
  <Slides>32</Slides>
  <Notes>13</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32</vt:i4>
      </vt:variant>
    </vt:vector>
  </HeadingPairs>
  <TitlesOfParts>
    <vt:vector size="43" baseType="lpstr">
      <vt:lpstr>Arial</vt:lpstr>
      <vt:lpstr>Calibri</vt:lpstr>
      <vt:lpstr>Calibri Light</vt:lpstr>
      <vt:lpstr>Lato</vt:lpstr>
      <vt:lpstr>Libre Baskerville</vt:lpstr>
      <vt:lpstr>Symbol</vt:lpstr>
      <vt:lpstr>Tahoma</vt:lpstr>
      <vt:lpstr>Times New Roman</vt:lpstr>
      <vt:lpstr>Wingdings</vt:lpstr>
      <vt:lpstr>3_office theme</vt:lpstr>
      <vt:lpstr>4_office theme</vt:lpstr>
      <vt:lpstr>How to Advocate Within Your Business for Disability Employment</vt:lpstr>
      <vt:lpstr>61 million people</vt:lpstr>
      <vt:lpstr>These are people with disabilities.</vt:lpstr>
      <vt:lpstr>Disabilities are…</vt:lpstr>
      <vt:lpstr>Three Facts</vt:lpstr>
      <vt:lpstr>Americans are Connected to People with Disabilities</vt:lpstr>
      <vt:lpstr> What is a Disability? </vt:lpstr>
      <vt:lpstr>Defining the Problem</vt:lpstr>
      <vt:lpstr>930 companies have no mention of disability at all! </vt:lpstr>
      <vt:lpstr>Even the People that Prioritize Disability Miss Out on the Value</vt:lpstr>
      <vt:lpstr>The Valuable 500</vt:lpstr>
      <vt:lpstr>Some Valuable 500 Companies</vt:lpstr>
      <vt:lpstr>Even the Valuable 500 isn’t getting as much value as they could </vt:lpstr>
      <vt:lpstr>This Creates a Massive Opportunity</vt:lpstr>
      <vt:lpstr>Learning Objectives</vt:lpstr>
      <vt:lpstr>People Like to be Sold on Positivity</vt:lpstr>
      <vt:lpstr>People Like Messaging About Both Values and Value</vt:lpstr>
      <vt:lpstr>People Like Messaging About Both Values and Value (2)</vt:lpstr>
      <vt:lpstr>Other Ways to  Make the Point</vt:lpstr>
      <vt:lpstr>How Do I Create a Positive Message?</vt:lpstr>
      <vt:lpstr>Focus On Talent and Customers</vt:lpstr>
      <vt:lpstr>The Disability Market is Huge, and Skews Older</vt:lpstr>
      <vt:lpstr>It Represents a Huge Amount of Money</vt:lpstr>
      <vt:lpstr>2020 Global Economics  of Disability</vt:lpstr>
      <vt:lpstr>It’s Also a Huge Whitespace</vt:lpstr>
      <vt:lpstr>The Benefits of Disability Talent</vt:lpstr>
      <vt:lpstr>How Do We Set People  Up to Succeed?</vt:lpstr>
      <vt:lpstr>It’s Important to Know Employee Rights</vt:lpstr>
      <vt:lpstr>You Can Proactively Address Your Employer’s Concerns</vt:lpstr>
      <vt:lpstr>A Huge Talent Pool!</vt:lpstr>
      <vt:lpstr>Advancing Opportunities</vt:lpstr>
      <vt:lpstr>Questions? 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Ensuring Best Practices for Disability Inclusion</dc:title>
  <dc:creator>Matan Koch</dc:creator>
  <cp:lastModifiedBy>Eric Ascher</cp:lastModifiedBy>
  <cp:revision>23</cp:revision>
  <dcterms:created xsi:type="dcterms:W3CDTF">2023-01-05T21:00:40Z</dcterms:created>
  <dcterms:modified xsi:type="dcterms:W3CDTF">2023-03-03T18:39:26Z</dcterms:modified>
</cp:coreProperties>
</file>