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2" r:id="rId3"/>
    <p:sldMasterId id="2147483664" r:id="rId4"/>
    <p:sldMasterId id="2147483666" r:id="rId5"/>
  </p:sldMasterIdLst>
  <p:notesMasterIdLst>
    <p:notesMasterId r:id="rId43"/>
  </p:notesMasterIdLst>
  <p:sldIdLst>
    <p:sldId id="1184" r:id="rId6"/>
    <p:sldId id="1185" r:id="rId7"/>
    <p:sldId id="1102" r:id="rId8"/>
    <p:sldId id="1094" r:id="rId9"/>
    <p:sldId id="1097" r:id="rId10"/>
    <p:sldId id="1091" r:id="rId11"/>
    <p:sldId id="1098" r:id="rId12"/>
    <p:sldId id="256" r:id="rId13"/>
    <p:sldId id="1093" r:id="rId14"/>
    <p:sldId id="263" r:id="rId15"/>
    <p:sldId id="615" r:id="rId16"/>
    <p:sldId id="668" r:id="rId17"/>
    <p:sldId id="616" r:id="rId18"/>
    <p:sldId id="647" r:id="rId19"/>
    <p:sldId id="665" r:id="rId20"/>
    <p:sldId id="666" r:id="rId21"/>
    <p:sldId id="667" r:id="rId22"/>
    <p:sldId id="664" r:id="rId23"/>
    <p:sldId id="304" r:id="rId24"/>
    <p:sldId id="652" r:id="rId25"/>
    <p:sldId id="1183" r:id="rId26"/>
    <p:sldId id="257" r:id="rId27"/>
    <p:sldId id="1182" r:id="rId28"/>
    <p:sldId id="1173" r:id="rId29"/>
    <p:sldId id="1181" r:id="rId30"/>
    <p:sldId id="258" r:id="rId31"/>
    <p:sldId id="1180" r:id="rId32"/>
    <p:sldId id="981" r:id="rId33"/>
    <p:sldId id="982" r:id="rId34"/>
    <p:sldId id="1174" r:id="rId35"/>
    <p:sldId id="1175" r:id="rId36"/>
    <p:sldId id="1176" r:id="rId37"/>
    <p:sldId id="1187" r:id="rId38"/>
    <p:sldId id="1105" r:id="rId39"/>
    <p:sldId id="1106" r:id="rId40"/>
    <p:sldId id="1188" r:id="rId41"/>
    <p:sldId id="118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925" autoAdjust="0"/>
    <p:restoredTop sz="86402" autoAdjust="0"/>
  </p:normalViewPr>
  <p:slideViewPr>
    <p:cSldViewPr snapToGrid="0" snapToObjects="1">
      <p:cViewPr varScale="1">
        <p:scale>
          <a:sx n="66" d="100"/>
          <a:sy n="66" d="100"/>
        </p:scale>
        <p:origin x="208" y="1032"/>
      </p:cViewPr>
      <p:guideLst/>
    </p:cSldViewPr>
  </p:slideViewPr>
  <p:outlineViewPr>
    <p:cViewPr>
      <p:scale>
        <a:sx n="33" d="100"/>
        <a:sy n="33" d="100"/>
      </p:scale>
      <p:origin x="0" y="-138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181F71-CA3A-994E-9EBA-B00FDCD45C8B}" type="datetimeFigureOut">
              <a:rPr lang="en-US" smtClean="0"/>
              <a:t>5/22/23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48182A-0839-E04A-8B42-74B9CE18B619}" type="slidenum">
              <a:rPr lang="en-US" smtClean="0"/>
              <a:t>‹#›</a:t>
            </a:fld>
            <a:endParaRPr lang="en-US"/>
          </a:p>
        </p:txBody>
      </p:sp>
    </p:spTree>
    <p:extLst>
      <p:ext uri="{BB962C8B-B14F-4D97-AF65-F5344CB8AC3E}">
        <p14:creationId xmlns:p14="http://schemas.microsoft.com/office/powerpoint/2010/main" val="8139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rayslittleride.co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EA2109-1EEB-AE44-AC51-1F0D5DADB399}"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6B5B3B-5E1B-B445-9F70-3B0C20C2E9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9041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conflict and harmony between technology and religion has spanned centuries. The new applications and advancements of technology solutions are making it difficult to ignore the scientific advancements that can be of benefit to faith communities.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7F4A3D-92C9-274C-AB2F-66BCB5D8AA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0683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mj-lt"/>
              <a:buNone/>
              <a:defRPr/>
            </a:pPr>
            <a:r>
              <a:rPr lang="en-US" dirty="0"/>
              <a:t>25</a:t>
            </a:r>
            <a:r>
              <a:rPr lang="en-US" baseline="30000" dirty="0"/>
              <a:t>th</a:t>
            </a:r>
            <a:r>
              <a:rPr lang="en-US" dirty="0"/>
              <a:t> Anniversary of the ADA</a:t>
            </a:r>
          </a:p>
          <a:p>
            <a:pPr marL="228600" indent="-228600">
              <a:buFont typeface="+mj-lt"/>
              <a:buAutoNum type="arabicPeriod"/>
              <a:defRPr/>
            </a:pPr>
            <a:r>
              <a:rPr lang="en-US" dirty="0"/>
              <a:t>Where and with whom a person lives;</a:t>
            </a:r>
          </a:p>
          <a:p>
            <a:pPr marL="228600" indent="-228600">
              <a:buFont typeface="+mj-lt"/>
              <a:buAutoNum type="arabicPeriod"/>
              <a:defRPr/>
            </a:pPr>
            <a:r>
              <a:rPr lang="en-US" dirty="0"/>
              <a:t>Where a person works and how he or she earns money;</a:t>
            </a:r>
          </a:p>
          <a:p>
            <a:pPr marL="228600" indent="-228600">
              <a:buFont typeface="+mj-lt"/>
              <a:buAutoNum type="arabicPeriod"/>
              <a:defRPr/>
            </a:pPr>
            <a:r>
              <a:rPr lang="en-US" dirty="0"/>
              <a:t>What a person does during the day;</a:t>
            </a:r>
          </a:p>
          <a:p>
            <a:pPr marL="228600" indent="-228600">
              <a:buFont typeface="+mj-lt"/>
              <a:buAutoNum type="arabicPeriod"/>
              <a:defRPr/>
            </a:pPr>
            <a:r>
              <a:rPr lang="en-US" dirty="0"/>
              <a:t>The quality of the relationships developed with others during daily activities;</a:t>
            </a:r>
          </a:p>
          <a:p>
            <a:pPr marL="228600" indent="-228600">
              <a:buFont typeface="+mj-lt"/>
              <a:buAutoNum type="arabicPeriod"/>
              <a:defRPr/>
            </a:pPr>
            <a:r>
              <a:rPr lang="en-US" dirty="0"/>
              <a:t>What and with whom a person does activities of personal interest </a:t>
            </a:r>
          </a:p>
          <a:p>
            <a:pPr marL="228600" indent="-228600">
              <a:buFont typeface="+mj-lt"/>
              <a:buAutoNum type="arabicPeriod"/>
              <a:defRPr/>
            </a:pPr>
            <a:r>
              <a:rPr lang="en-US" dirty="0"/>
              <a:t>An individual’s health, both physical and emotional, </a:t>
            </a:r>
          </a:p>
          <a:p>
            <a:pPr marL="228600" indent="-228600">
              <a:buFont typeface="+mj-lt"/>
              <a:buAutoNum type="arabicPeriod"/>
              <a:defRPr/>
            </a:pPr>
            <a:r>
              <a:rPr lang="en-US" dirty="0"/>
              <a:t>If, where, and with whom they worship</a:t>
            </a:r>
          </a:p>
          <a:p>
            <a:pPr marL="228600" indent="-228600">
              <a:buFont typeface="+mj-lt"/>
              <a:buAutoNum type="arabicPeriod"/>
              <a:defRPr/>
            </a:pPr>
            <a:r>
              <a:rPr lang="en-US" dirty="0"/>
              <a:t>Their interest and opportunities to engage in learning and personal growth; and</a:t>
            </a:r>
          </a:p>
          <a:p>
            <a:pPr marL="228600" indent="-228600">
              <a:buFont typeface="+mj-lt"/>
              <a:buAutoNum type="arabicPeriod"/>
              <a:defRPr/>
            </a:pPr>
            <a:r>
              <a:rPr lang="en-US" dirty="0"/>
              <a:t>Their ability to make informed decisions about their lives </a:t>
            </a:r>
            <a:r>
              <a:rPr lang="en-US" sz="1000" dirty="0"/>
              <a:t>(Hewitt, 2014)</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375C1-7C5C-42A2-80F2-05631BB376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4631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Not to discuss the contention of to become religion or a candidate for religion discussed in many forums since about 1999 but rather technology as a conduit and tool to share faith </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7F4A3D-92C9-274C-AB2F-66BCB5D8AA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5766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Receptive vs. Expressive communication – Technology as a tool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7F4A3D-92C9-274C-AB2F-66BCB5D8AA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2110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to discuss the contention between religion and technology or technology as a candidate for religion or entanglement, but rather the use of technology conduit and tool to share faith – an assistant</a:t>
            </a:r>
          </a:p>
          <a:p>
            <a:endParaRPr lang="en-US" dirty="0"/>
          </a:p>
          <a:p>
            <a:r>
              <a:rPr lang="en-US" dirty="0"/>
              <a:t>Chat GPT – Large language models – exploration about religious and faith communities word search driving.</a:t>
            </a:r>
          </a:p>
          <a:p>
            <a:endParaRPr lang="en-US" dirty="0"/>
          </a:p>
          <a:p>
            <a:r>
              <a:rPr lang="en-US" dirty="0"/>
              <a:t>Balance utility and implications</a:t>
            </a:r>
          </a:p>
          <a:p>
            <a:endParaRPr lang="en-US" dirty="0"/>
          </a:p>
          <a:p>
            <a:r>
              <a:rPr lang="en-US" dirty="0"/>
              <a:t>Robots will never replace rabbi’s because they have no soul – Robo Rabbi (open with verse ), </a:t>
            </a:r>
            <a:r>
              <a:rPr lang="en-US" dirty="0" err="1"/>
              <a:t>SanTo</a:t>
            </a:r>
            <a:r>
              <a:rPr lang="en-US" dirty="0"/>
              <a:t> Catholic robot; </a:t>
            </a:r>
            <a:r>
              <a:rPr lang="en-US" dirty="0" err="1"/>
              <a:t>Buddist</a:t>
            </a:r>
            <a:r>
              <a:rPr lang="en-US" dirty="0"/>
              <a:t> Kannon the goddess of mercy - </a:t>
            </a:r>
            <a:r>
              <a:rPr lang="en-US" dirty="0" err="1"/>
              <a:t>Mindar</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7F4A3D-92C9-274C-AB2F-66BCB5D8AA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729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mj-lt"/>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375C1-7C5C-42A2-80F2-05631BB376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3051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7F4A3D-92C9-274C-AB2F-66BCB5D8AA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644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in faith communities what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7F4A3D-92C9-274C-AB2F-66BCB5D8AA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6791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48182A-0839-E04A-8B42-74B9CE18B619}" type="slidenum">
              <a:rPr lang="en-US" smtClean="0"/>
              <a:t>21</a:t>
            </a:fld>
            <a:endParaRPr lang="en-US"/>
          </a:p>
        </p:txBody>
      </p:sp>
    </p:spTree>
    <p:extLst>
      <p:ext uri="{BB962C8B-B14F-4D97-AF65-F5344CB8AC3E}">
        <p14:creationId xmlns:p14="http://schemas.microsoft.com/office/powerpoint/2010/main" val="2997158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A2109-1EEB-AE44-AC51-1F0D5DADB3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8312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5730982-123C-9543-B02E-A83E724B8912}" type="slidenum">
              <a:rPr lang="en-US" smtClean="0"/>
              <a:pPr>
                <a:defRPr/>
              </a:pPr>
              <a:t>24</a:t>
            </a:fld>
            <a:endParaRPr lang="en-US"/>
          </a:p>
        </p:txBody>
      </p:sp>
    </p:spTree>
    <p:extLst>
      <p:ext uri="{BB962C8B-B14F-4D97-AF65-F5344CB8AC3E}">
        <p14:creationId xmlns:p14="http://schemas.microsoft.com/office/powerpoint/2010/main" val="4205352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27</a:t>
            </a:r>
          </a:p>
        </p:txBody>
      </p:sp>
      <p:sp>
        <p:nvSpPr>
          <p:cNvPr id="4" name="Slide Number Placeholder 3"/>
          <p:cNvSpPr>
            <a:spLocks noGrp="1"/>
          </p:cNvSpPr>
          <p:nvPr>
            <p:ph type="sldNum" sz="quarter" idx="5"/>
          </p:nvPr>
        </p:nvSpPr>
        <p:spPr/>
        <p:txBody>
          <a:bodyPr/>
          <a:lstStyle/>
          <a:p>
            <a:fld id="{5048182A-0839-E04A-8B42-74B9CE18B619}" type="slidenum">
              <a:rPr lang="en-US" smtClean="0"/>
              <a:t>27</a:t>
            </a:fld>
            <a:endParaRPr lang="en-US"/>
          </a:p>
        </p:txBody>
      </p:sp>
    </p:spTree>
    <p:extLst>
      <p:ext uri="{BB962C8B-B14F-4D97-AF65-F5344CB8AC3E}">
        <p14:creationId xmlns:p14="http://schemas.microsoft.com/office/powerpoint/2010/main" val="198701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48182A-0839-E04A-8B42-74B9CE18B619}" type="slidenum">
              <a:rPr lang="en-US" smtClean="0"/>
              <a:t>28</a:t>
            </a:fld>
            <a:endParaRPr lang="en-US"/>
          </a:p>
        </p:txBody>
      </p:sp>
    </p:spTree>
    <p:extLst>
      <p:ext uri="{BB962C8B-B14F-4D97-AF65-F5344CB8AC3E}">
        <p14:creationId xmlns:p14="http://schemas.microsoft.com/office/powerpoint/2010/main" val="3595242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31</a:t>
            </a:r>
          </a:p>
        </p:txBody>
      </p:sp>
      <p:sp>
        <p:nvSpPr>
          <p:cNvPr id="4" name="Slide Number Placeholder 3"/>
          <p:cNvSpPr>
            <a:spLocks noGrp="1"/>
          </p:cNvSpPr>
          <p:nvPr>
            <p:ph type="sldNum" sz="quarter" idx="5"/>
          </p:nvPr>
        </p:nvSpPr>
        <p:spPr/>
        <p:txBody>
          <a:bodyPr/>
          <a:lstStyle/>
          <a:p>
            <a:fld id="{5048182A-0839-E04A-8B42-74B9CE18B619}" type="slidenum">
              <a:rPr lang="en-US" smtClean="0"/>
              <a:t>31</a:t>
            </a:fld>
            <a:endParaRPr lang="en-US"/>
          </a:p>
        </p:txBody>
      </p:sp>
    </p:spTree>
    <p:extLst>
      <p:ext uri="{BB962C8B-B14F-4D97-AF65-F5344CB8AC3E}">
        <p14:creationId xmlns:p14="http://schemas.microsoft.com/office/powerpoint/2010/main" val="1940999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32</a:t>
            </a:r>
          </a:p>
        </p:txBody>
      </p:sp>
      <p:sp>
        <p:nvSpPr>
          <p:cNvPr id="4" name="Slide Number Placeholder 3"/>
          <p:cNvSpPr>
            <a:spLocks noGrp="1"/>
          </p:cNvSpPr>
          <p:nvPr>
            <p:ph type="sldNum" sz="quarter" idx="5"/>
          </p:nvPr>
        </p:nvSpPr>
        <p:spPr/>
        <p:txBody>
          <a:bodyPr/>
          <a:lstStyle/>
          <a:p>
            <a:fld id="{5048182A-0839-E04A-8B42-74B9CE18B619}" type="slidenum">
              <a:rPr lang="en-US" smtClean="0"/>
              <a:t>32</a:t>
            </a:fld>
            <a:endParaRPr lang="en-US"/>
          </a:p>
        </p:txBody>
      </p:sp>
    </p:spTree>
    <p:extLst>
      <p:ext uri="{BB962C8B-B14F-4D97-AF65-F5344CB8AC3E}">
        <p14:creationId xmlns:p14="http://schemas.microsoft.com/office/powerpoint/2010/main" val="3231686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Later in his life, as Ray’s ALS robbed him of the ability to speak and be understood, he got very good at typing with the one finger with which he still had strength.  He wrote a very meaningful (though sometimes profane) blog, which is archived on his website </a:t>
            </a:r>
            <a:r>
              <a:rPr lang="en-US"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www.rayslittleride.com</a:t>
            </a:r>
            <a:r>
              <a:rPr lang="en-US" sz="1200" dirty="0">
                <a:effectLst/>
                <a:latin typeface="Arial" panose="020B0604020202020204" pitchFamily="34" charset="0"/>
                <a:ea typeface="Calibri" panose="020F0502020204030204" pitchFamily="34" charset="0"/>
                <a:cs typeface="Arial" panose="020B0604020202020204" pitchFamily="34" charset="0"/>
              </a:rPr>
              <a:t> I highly recommend it for his theological insights.</a:t>
            </a: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Ray was a member of a more traditional sub-group in our congregation, which adheres a bit more strongly to the tradition of not introducing electronics into the service.  Though in recent years (post-COVID) they have adopted leniencies based on the realities of the pandemic, at the time (2015), there were still members of this group that did not want to offer adaptations—not, they argued, because of any prejudice against Ray, but because of “tradition.”  Tradition, even without ill intent, can sometimes become a stumbling block for accommodations.   Ray proposed that he would like one final hurrah of reading scripture publicly, by playing a previously recorded sample of him reading.  In the end, the philosophical and technological hurdles proved too challenging, and this did not happen.  I would like to imagine that if we were encountering a similar issue today, we would be in a different place. </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b="0" i="0" dirty="0">
                <a:solidFill>
                  <a:srgbClr val="444444"/>
                </a:solidFill>
                <a:effectLst/>
                <a:latin typeface="Arimo"/>
              </a:rPr>
              <a:t>Blog post 12/31/2014 Whether we have a diagnosis or not, there is a number to our days. The problems that we are going to face won’t change, but we can change how we face them. Because that’s ultimately who we are. Not a product of the challenges placed before us but a product of how we have faced those challenges.</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048182A-0839-E04A-8B42-74B9CE18B619}" type="slidenum">
              <a:rPr lang="en-US" smtClean="0"/>
              <a:t>33</a:t>
            </a:fld>
            <a:endParaRPr lang="en-US"/>
          </a:p>
        </p:txBody>
      </p:sp>
    </p:spTree>
    <p:extLst>
      <p:ext uri="{BB962C8B-B14F-4D97-AF65-F5344CB8AC3E}">
        <p14:creationId xmlns:p14="http://schemas.microsoft.com/office/powerpoint/2010/main" val="1159605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489C82-AC7C-4412-9522-41614BE33B7E}" type="slidenum">
              <a:rPr lang="en-US" smtClean="0"/>
              <a:t>34</a:t>
            </a:fld>
            <a:endParaRPr lang="en-US"/>
          </a:p>
        </p:txBody>
      </p:sp>
    </p:spTree>
    <p:extLst>
      <p:ext uri="{BB962C8B-B14F-4D97-AF65-F5344CB8AC3E}">
        <p14:creationId xmlns:p14="http://schemas.microsoft.com/office/powerpoint/2010/main" val="8446295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489C82-AC7C-4412-9522-41614BE33B7E}" type="slidenum">
              <a:rPr lang="en-US" smtClean="0"/>
              <a:t>35</a:t>
            </a:fld>
            <a:endParaRPr lang="en-US"/>
          </a:p>
        </p:txBody>
      </p:sp>
    </p:spTree>
    <p:extLst>
      <p:ext uri="{BB962C8B-B14F-4D97-AF65-F5344CB8AC3E}">
        <p14:creationId xmlns:p14="http://schemas.microsoft.com/office/powerpoint/2010/main" val="478217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048182A-0839-E04A-8B42-74B9CE18B619}" type="slidenum">
              <a:rPr lang="en-US" smtClean="0"/>
              <a:t>36</a:t>
            </a:fld>
            <a:endParaRPr lang="en-US"/>
          </a:p>
        </p:txBody>
      </p:sp>
    </p:spTree>
    <p:extLst>
      <p:ext uri="{BB962C8B-B14F-4D97-AF65-F5344CB8AC3E}">
        <p14:creationId xmlns:p14="http://schemas.microsoft.com/office/powerpoint/2010/main" val="19227044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048182A-0839-E04A-8B42-74B9CE18B619}" type="slidenum">
              <a:rPr lang="en-US" smtClean="0"/>
              <a:t>37</a:t>
            </a:fld>
            <a:endParaRPr lang="en-US"/>
          </a:p>
        </p:txBody>
      </p:sp>
    </p:spTree>
    <p:extLst>
      <p:ext uri="{BB962C8B-B14F-4D97-AF65-F5344CB8AC3E}">
        <p14:creationId xmlns:p14="http://schemas.microsoft.com/office/powerpoint/2010/main" val="3252351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489C82-AC7C-4412-9522-41614BE33B7E}" type="slidenum">
              <a:rPr lang="en-US" smtClean="0"/>
              <a:t>3</a:t>
            </a:fld>
            <a:endParaRPr lang="en-US"/>
          </a:p>
        </p:txBody>
      </p:sp>
    </p:spTree>
    <p:extLst>
      <p:ext uri="{BB962C8B-B14F-4D97-AF65-F5344CB8AC3E}">
        <p14:creationId xmlns:p14="http://schemas.microsoft.com/office/powerpoint/2010/main" val="1112930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89C82-AC7C-4412-9522-41614BE33B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8355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89C82-AC7C-4412-9522-41614BE33B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091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89C82-AC7C-4412-9522-41614BE33B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5623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89C82-AC7C-4412-9522-41614BE33B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1170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89C82-AC7C-4412-9522-41614BE33B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2677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89C82-AC7C-4412-9522-41614BE33B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897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9DD98-5E6A-AC4D-AAB9-3DDBD2AC7D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926258-3109-B24C-9C94-24F0978E6D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C67928-677C-9B4A-AFE9-94D8CB08E882}"/>
              </a:ext>
            </a:extLst>
          </p:cNvPr>
          <p:cNvSpPr>
            <a:spLocks noGrp="1"/>
          </p:cNvSpPr>
          <p:nvPr>
            <p:ph type="dt" sz="half" idx="10"/>
          </p:nvPr>
        </p:nvSpPr>
        <p:spPr/>
        <p:txBody>
          <a:bodyPr/>
          <a:lstStyle/>
          <a:p>
            <a:fld id="{1A892C19-CA1C-AD4E-AD2D-49903CCF6D88}" type="datetimeFigureOut">
              <a:rPr lang="en-US" smtClean="0"/>
              <a:t>5/22/23</a:t>
            </a:fld>
            <a:endParaRPr lang="en-US"/>
          </a:p>
        </p:txBody>
      </p:sp>
      <p:sp>
        <p:nvSpPr>
          <p:cNvPr id="5" name="Footer Placeholder 4">
            <a:extLst>
              <a:ext uri="{FF2B5EF4-FFF2-40B4-BE49-F238E27FC236}">
                <a16:creationId xmlns:a16="http://schemas.microsoft.com/office/drawing/2014/main" id="{ADFC616F-033A-A546-9FE5-3B149649F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E77E97-88EC-774E-9D5A-73276045D989}"/>
              </a:ext>
            </a:extLst>
          </p:cNvPr>
          <p:cNvSpPr>
            <a:spLocks noGrp="1"/>
          </p:cNvSpPr>
          <p:nvPr>
            <p:ph type="sldNum" sz="quarter" idx="12"/>
          </p:nvPr>
        </p:nvSpPr>
        <p:spPr/>
        <p:txBody>
          <a:bodyPr/>
          <a:lstStyle/>
          <a:p>
            <a:fld id="{E360FC34-42A3-7F4C-A216-4E1B2AB8D50D}" type="slidenum">
              <a:rPr lang="en-US" smtClean="0"/>
              <a:t>‹#›</a:t>
            </a:fld>
            <a:endParaRPr lang="en-US"/>
          </a:p>
        </p:txBody>
      </p:sp>
    </p:spTree>
    <p:extLst>
      <p:ext uri="{BB962C8B-B14F-4D97-AF65-F5344CB8AC3E}">
        <p14:creationId xmlns:p14="http://schemas.microsoft.com/office/powerpoint/2010/main" val="1057597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41F39-2735-1142-AADD-7B90DC8B69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67B8AD-F8B7-AE41-93F2-6739546CEC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B4B1FA-252E-374D-9E5B-B3280F408684}"/>
              </a:ext>
            </a:extLst>
          </p:cNvPr>
          <p:cNvSpPr>
            <a:spLocks noGrp="1"/>
          </p:cNvSpPr>
          <p:nvPr>
            <p:ph type="dt" sz="half" idx="10"/>
          </p:nvPr>
        </p:nvSpPr>
        <p:spPr/>
        <p:txBody>
          <a:bodyPr/>
          <a:lstStyle/>
          <a:p>
            <a:fld id="{1A892C19-CA1C-AD4E-AD2D-49903CCF6D88}" type="datetimeFigureOut">
              <a:rPr lang="en-US" smtClean="0"/>
              <a:t>5/22/23</a:t>
            </a:fld>
            <a:endParaRPr lang="en-US"/>
          </a:p>
        </p:txBody>
      </p:sp>
      <p:sp>
        <p:nvSpPr>
          <p:cNvPr id="5" name="Footer Placeholder 4">
            <a:extLst>
              <a:ext uri="{FF2B5EF4-FFF2-40B4-BE49-F238E27FC236}">
                <a16:creationId xmlns:a16="http://schemas.microsoft.com/office/drawing/2014/main" id="{75861DC7-8468-0E46-BA81-DFD09CA04A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616CD2-6F1F-4D48-BF76-18FF69779134}"/>
              </a:ext>
            </a:extLst>
          </p:cNvPr>
          <p:cNvSpPr>
            <a:spLocks noGrp="1"/>
          </p:cNvSpPr>
          <p:nvPr>
            <p:ph type="sldNum" sz="quarter" idx="12"/>
          </p:nvPr>
        </p:nvSpPr>
        <p:spPr/>
        <p:txBody>
          <a:bodyPr/>
          <a:lstStyle/>
          <a:p>
            <a:fld id="{E360FC34-42A3-7F4C-A216-4E1B2AB8D50D}" type="slidenum">
              <a:rPr lang="en-US" smtClean="0"/>
              <a:t>‹#›</a:t>
            </a:fld>
            <a:endParaRPr lang="en-US"/>
          </a:p>
        </p:txBody>
      </p:sp>
    </p:spTree>
    <p:extLst>
      <p:ext uri="{BB962C8B-B14F-4D97-AF65-F5344CB8AC3E}">
        <p14:creationId xmlns:p14="http://schemas.microsoft.com/office/powerpoint/2010/main" val="294807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638AC1-0175-7440-ACB0-02DE798CA6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B50002-9BFA-6144-8BFF-10F3778B7E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CE8F6F-6E54-6A40-80E1-2C5A56744A57}"/>
              </a:ext>
            </a:extLst>
          </p:cNvPr>
          <p:cNvSpPr>
            <a:spLocks noGrp="1"/>
          </p:cNvSpPr>
          <p:nvPr>
            <p:ph type="dt" sz="half" idx="10"/>
          </p:nvPr>
        </p:nvSpPr>
        <p:spPr/>
        <p:txBody>
          <a:bodyPr/>
          <a:lstStyle/>
          <a:p>
            <a:fld id="{1A892C19-CA1C-AD4E-AD2D-49903CCF6D88}" type="datetimeFigureOut">
              <a:rPr lang="en-US" smtClean="0"/>
              <a:t>5/22/23</a:t>
            </a:fld>
            <a:endParaRPr lang="en-US"/>
          </a:p>
        </p:txBody>
      </p:sp>
      <p:sp>
        <p:nvSpPr>
          <p:cNvPr id="5" name="Footer Placeholder 4">
            <a:extLst>
              <a:ext uri="{FF2B5EF4-FFF2-40B4-BE49-F238E27FC236}">
                <a16:creationId xmlns:a16="http://schemas.microsoft.com/office/drawing/2014/main" id="{34C0E99D-8D99-6041-9937-EE41BB84D1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3FB58-66A9-F44B-B335-8E86C3479B36}"/>
              </a:ext>
            </a:extLst>
          </p:cNvPr>
          <p:cNvSpPr>
            <a:spLocks noGrp="1"/>
          </p:cNvSpPr>
          <p:nvPr>
            <p:ph type="sldNum" sz="quarter" idx="12"/>
          </p:nvPr>
        </p:nvSpPr>
        <p:spPr/>
        <p:txBody>
          <a:bodyPr/>
          <a:lstStyle/>
          <a:p>
            <a:fld id="{E360FC34-42A3-7F4C-A216-4E1B2AB8D50D}" type="slidenum">
              <a:rPr lang="en-US" smtClean="0"/>
              <a:t>‹#›</a:t>
            </a:fld>
            <a:endParaRPr lang="en-US"/>
          </a:p>
        </p:txBody>
      </p:sp>
    </p:spTree>
    <p:extLst>
      <p:ext uri="{BB962C8B-B14F-4D97-AF65-F5344CB8AC3E}">
        <p14:creationId xmlns:p14="http://schemas.microsoft.com/office/powerpoint/2010/main" val="876006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173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909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9390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70A3E-E12D-9E0E-B5C1-2D512C7F73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B8D9B5-941B-EE92-95D6-030EFBBDB6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AC89C2-1820-4E62-565D-A6A655BEC041}"/>
              </a:ext>
            </a:extLst>
          </p:cNvPr>
          <p:cNvSpPr>
            <a:spLocks noGrp="1"/>
          </p:cNvSpPr>
          <p:nvPr>
            <p:ph type="dt" sz="half" idx="10"/>
          </p:nvPr>
        </p:nvSpPr>
        <p:spPr>
          <a:xfrm>
            <a:off x="838200" y="6356350"/>
            <a:ext cx="2743200" cy="365125"/>
          </a:xfrm>
          <a:prstGeom prst="rect">
            <a:avLst/>
          </a:prstGeom>
        </p:spPr>
        <p:txBody>
          <a:bodyPr/>
          <a:lstStyle/>
          <a:p>
            <a:fld id="{CDD6DD9F-1242-4A70-AE8C-8FD13720E8E1}" type="datetimeFigureOut">
              <a:rPr lang="en-US" smtClean="0"/>
              <a:t>5/22/23</a:t>
            </a:fld>
            <a:endParaRPr lang="en-US"/>
          </a:p>
        </p:txBody>
      </p:sp>
      <p:sp>
        <p:nvSpPr>
          <p:cNvPr id="5" name="Footer Placeholder 4">
            <a:extLst>
              <a:ext uri="{FF2B5EF4-FFF2-40B4-BE49-F238E27FC236}">
                <a16:creationId xmlns:a16="http://schemas.microsoft.com/office/drawing/2014/main" id="{17435796-2790-5759-D6E8-4C89747539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EF6ACC-C9D2-4E25-C271-39B22FB40C69}"/>
              </a:ext>
            </a:extLst>
          </p:cNvPr>
          <p:cNvSpPr>
            <a:spLocks noGrp="1"/>
          </p:cNvSpPr>
          <p:nvPr>
            <p:ph type="sldNum" sz="quarter" idx="12"/>
          </p:nvPr>
        </p:nvSpPr>
        <p:spPr/>
        <p:txBody>
          <a:bodyPr/>
          <a:lstStyle/>
          <a:p>
            <a:fld id="{2935BE01-6AF6-4E4E-82CC-F32124784585}" type="slidenum">
              <a:rPr lang="en-US" smtClean="0"/>
              <a:t>‹#›</a:t>
            </a:fld>
            <a:endParaRPr lang="en-US"/>
          </a:p>
        </p:txBody>
      </p:sp>
    </p:spTree>
    <p:extLst>
      <p:ext uri="{BB962C8B-B14F-4D97-AF65-F5344CB8AC3E}">
        <p14:creationId xmlns:p14="http://schemas.microsoft.com/office/powerpoint/2010/main" val="2159019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5E2C7-93C6-EB05-330D-5547847B72B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51BBCBE-B403-46CF-F045-ED685EF497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22671CC-B391-1E1D-4718-84AD5DF9A6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B8636A-7D93-857F-8FBA-906B3A66D30F}"/>
              </a:ext>
            </a:extLst>
          </p:cNvPr>
          <p:cNvSpPr>
            <a:spLocks noGrp="1"/>
          </p:cNvSpPr>
          <p:nvPr>
            <p:ph type="sldNum" sz="quarter" idx="12"/>
          </p:nvPr>
        </p:nvSpPr>
        <p:spPr/>
        <p:txBody>
          <a:bodyPr/>
          <a:lstStyle/>
          <a:p>
            <a:fld id="{2935BE01-6AF6-4E4E-82CC-F32124784585}" type="slidenum">
              <a:rPr lang="en-US" smtClean="0"/>
              <a:t>‹#›</a:t>
            </a:fld>
            <a:endParaRPr lang="en-US"/>
          </a:p>
        </p:txBody>
      </p:sp>
    </p:spTree>
    <p:extLst>
      <p:ext uri="{BB962C8B-B14F-4D97-AF65-F5344CB8AC3E}">
        <p14:creationId xmlns:p14="http://schemas.microsoft.com/office/powerpoint/2010/main" val="3179753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7E78C-252B-9A31-6513-4097BB156F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7E8842-CEC7-96FA-FC56-5C3A816B10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D796B6-A4FF-B1FE-DF00-279DECCDF6E7}"/>
              </a:ext>
            </a:extLst>
          </p:cNvPr>
          <p:cNvSpPr>
            <a:spLocks noGrp="1"/>
          </p:cNvSpPr>
          <p:nvPr>
            <p:ph type="dt" sz="half" idx="10"/>
          </p:nvPr>
        </p:nvSpPr>
        <p:spPr>
          <a:xfrm>
            <a:off x="838200" y="6356350"/>
            <a:ext cx="2743200" cy="365125"/>
          </a:xfrm>
          <a:prstGeom prst="rect">
            <a:avLst/>
          </a:prstGeom>
        </p:spPr>
        <p:txBody>
          <a:bodyPr/>
          <a:lstStyle/>
          <a:p>
            <a:fld id="{CDD6DD9F-1242-4A70-AE8C-8FD13720E8E1}" type="datetimeFigureOut">
              <a:rPr lang="en-US" smtClean="0"/>
              <a:t>5/22/23</a:t>
            </a:fld>
            <a:endParaRPr lang="en-US"/>
          </a:p>
        </p:txBody>
      </p:sp>
      <p:sp>
        <p:nvSpPr>
          <p:cNvPr id="5" name="Footer Placeholder 4">
            <a:extLst>
              <a:ext uri="{FF2B5EF4-FFF2-40B4-BE49-F238E27FC236}">
                <a16:creationId xmlns:a16="http://schemas.microsoft.com/office/drawing/2014/main" id="{471E9609-EFD4-9FA3-18AA-AB2B9B41E8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BC0204-D6A0-94F8-0175-12B4D5EB7269}"/>
              </a:ext>
            </a:extLst>
          </p:cNvPr>
          <p:cNvSpPr>
            <a:spLocks noGrp="1"/>
          </p:cNvSpPr>
          <p:nvPr>
            <p:ph type="sldNum" sz="quarter" idx="12"/>
          </p:nvPr>
        </p:nvSpPr>
        <p:spPr/>
        <p:txBody>
          <a:bodyPr/>
          <a:lstStyle/>
          <a:p>
            <a:fld id="{2935BE01-6AF6-4E4E-82CC-F32124784585}" type="slidenum">
              <a:rPr lang="en-US" smtClean="0"/>
              <a:t>‹#›</a:t>
            </a:fld>
            <a:endParaRPr lang="en-US"/>
          </a:p>
        </p:txBody>
      </p:sp>
    </p:spTree>
    <p:extLst>
      <p:ext uri="{BB962C8B-B14F-4D97-AF65-F5344CB8AC3E}">
        <p14:creationId xmlns:p14="http://schemas.microsoft.com/office/powerpoint/2010/main" val="2207097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BB263-A917-E36A-08D6-3F1BCCA0EB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0EF231-680D-6801-CD82-2E2497EE3D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C61A1E-7179-85F1-D653-F744E75750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635CE6-C78C-7196-4324-E1E1A6E04C42}"/>
              </a:ext>
            </a:extLst>
          </p:cNvPr>
          <p:cNvSpPr>
            <a:spLocks noGrp="1"/>
          </p:cNvSpPr>
          <p:nvPr>
            <p:ph type="dt" sz="half" idx="10"/>
          </p:nvPr>
        </p:nvSpPr>
        <p:spPr>
          <a:xfrm>
            <a:off x="838200" y="6356350"/>
            <a:ext cx="2743200" cy="365125"/>
          </a:xfrm>
          <a:prstGeom prst="rect">
            <a:avLst/>
          </a:prstGeom>
        </p:spPr>
        <p:txBody>
          <a:bodyPr/>
          <a:lstStyle/>
          <a:p>
            <a:fld id="{CDD6DD9F-1242-4A70-AE8C-8FD13720E8E1}" type="datetimeFigureOut">
              <a:rPr lang="en-US" smtClean="0"/>
              <a:t>5/22/23</a:t>
            </a:fld>
            <a:endParaRPr lang="en-US"/>
          </a:p>
        </p:txBody>
      </p:sp>
      <p:sp>
        <p:nvSpPr>
          <p:cNvPr id="6" name="Footer Placeholder 5">
            <a:extLst>
              <a:ext uri="{FF2B5EF4-FFF2-40B4-BE49-F238E27FC236}">
                <a16:creationId xmlns:a16="http://schemas.microsoft.com/office/drawing/2014/main" id="{6A3A9E0C-771D-CB21-4355-1323F273CC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535C72-0BEF-0208-1E8A-C415C0FB48E9}"/>
              </a:ext>
            </a:extLst>
          </p:cNvPr>
          <p:cNvSpPr>
            <a:spLocks noGrp="1"/>
          </p:cNvSpPr>
          <p:nvPr>
            <p:ph type="sldNum" sz="quarter" idx="12"/>
          </p:nvPr>
        </p:nvSpPr>
        <p:spPr/>
        <p:txBody>
          <a:bodyPr/>
          <a:lstStyle/>
          <a:p>
            <a:fld id="{2935BE01-6AF6-4E4E-82CC-F32124784585}" type="slidenum">
              <a:rPr lang="en-US" smtClean="0"/>
              <a:t>‹#›</a:t>
            </a:fld>
            <a:endParaRPr lang="en-US"/>
          </a:p>
        </p:txBody>
      </p:sp>
    </p:spTree>
    <p:extLst>
      <p:ext uri="{BB962C8B-B14F-4D97-AF65-F5344CB8AC3E}">
        <p14:creationId xmlns:p14="http://schemas.microsoft.com/office/powerpoint/2010/main" val="3501043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267C9-1584-1608-A87F-EB138874A7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7C454F-E095-1650-E774-AAE0D300AA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955E28-72BA-D9FB-118A-F1F0BA48AC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4379AC-1FE9-0673-39CA-00BC19BA75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656D38-86D4-6184-B92D-8D690B2177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0635BC-DCA2-549E-E5A7-E0B6F0B3EFD1}"/>
              </a:ext>
            </a:extLst>
          </p:cNvPr>
          <p:cNvSpPr>
            <a:spLocks noGrp="1"/>
          </p:cNvSpPr>
          <p:nvPr>
            <p:ph type="dt" sz="half" idx="10"/>
          </p:nvPr>
        </p:nvSpPr>
        <p:spPr>
          <a:xfrm>
            <a:off x="838200" y="6356350"/>
            <a:ext cx="2743200" cy="365125"/>
          </a:xfrm>
          <a:prstGeom prst="rect">
            <a:avLst/>
          </a:prstGeom>
        </p:spPr>
        <p:txBody>
          <a:bodyPr/>
          <a:lstStyle/>
          <a:p>
            <a:fld id="{CDD6DD9F-1242-4A70-AE8C-8FD13720E8E1}" type="datetimeFigureOut">
              <a:rPr lang="en-US" smtClean="0"/>
              <a:t>5/22/23</a:t>
            </a:fld>
            <a:endParaRPr lang="en-US"/>
          </a:p>
        </p:txBody>
      </p:sp>
      <p:sp>
        <p:nvSpPr>
          <p:cNvPr id="8" name="Footer Placeholder 7">
            <a:extLst>
              <a:ext uri="{FF2B5EF4-FFF2-40B4-BE49-F238E27FC236}">
                <a16:creationId xmlns:a16="http://schemas.microsoft.com/office/drawing/2014/main" id="{80BBFAE8-7453-7324-27BF-C9908CAFB3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A9D8C5-E909-7E00-CB2B-F54A3DC9FCD3}"/>
              </a:ext>
            </a:extLst>
          </p:cNvPr>
          <p:cNvSpPr>
            <a:spLocks noGrp="1"/>
          </p:cNvSpPr>
          <p:nvPr>
            <p:ph type="sldNum" sz="quarter" idx="12"/>
          </p:nvPr>
        </p:nvSpPr>
        <p:spPr/>
        <p:txBody>
          <a:bodyPr/>
          <a:lstStyle/>
          <a:p>
            <a:fld id="{2935BE01-6AF6-4E4E-82CC-F32124784585}" type="slidenum">
              <a:rPr lang="en-US" smtClean="0"/>
              <a:t>‹#›</a:t>
            </a:fld>
            <a:endParaRPr lang="en-US"/>
          </a:p>
        </p:txBody>
      </p:sp>
    </p:spTree>
    <p:extLst>
      <p:ext uri="{BB962C8B-B14F-4D97-AF65-F5344CB8AC3E}">
        <p14:creationId xmlns:p14="http://schemas.microsoft.com/office/powerpoint/2010/main" val="156531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0398-D6FA-AA47-A6F3-72728B215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94A577-3C75-004B-95F8-68896AE36A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272A26-3EE1-314F-921E-379C87015FDF}"/>
              </a:ext>
            </a:extLst>
          </p:cNvPr>
          <p:cNvSpPr>
            <a:spLocks noGrp="1"/>
          </p:cNvSpPr>
          <p:nvPr>
            <p:ph type="dt" sz="half" idx="10"/>
          </p:nvPr>
        </p:nvSpPr>
        <p:spPr/>
        <p:txBody>
          <a:bodyPr/>
          <a:lstStyle/>
          <a:p>
            <a:fld id="{1A892C19-CA1C-AD4E-AD2D-49903CCF6D88}" type="datetimeFigureOut">
              <a:rPr lang="en-US" smtClean="0"/>
              <a:t>5/22/23</a:t>
            </a:fld>
            <a:endParaRPr lang="en-US"/>
          </a:p>
        </p:txBody>
      </p:sp>
      <p:sp>
        <p:nvSpPr>
          <p:cNvPr id="5" name="Footer Placeholder 4">
            <a:extLst>
              <a:ext uri="{FF2B5EF4-FFF2-40B4-BE49-F238E27FC236}">
                <a16:creationId xmlns:a16="http://schemas.microsoft.com/office/drawing/2014/main" id="{BC85E3C2-C086-D94A-86E8-40044CA8B2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97D4D8-CBDE-2E4E-9671-F457FCC3112A}"/>
              </a:ext>
            </a:extLst>
          </p:cNvPr>
          <p:cNvSpPr>
            <a:spLocks noGrp="1"/>
          </p:cNvSpPr>
          <p:nvPr>
            <p:ph type="sldNum" sz="quarter" idx="12"/>
          </p:nvPr>
        </p:nvSpPr>
        <p:spPr/>
        <p:txBody>
          <a:bodyPr/>
          <a:lstStyle/>
          <a:p>
            <a:fld id="{E360FC34-42A3-7F4C-A216-4E1B2AB8D50D}" type="slidenum">
              <a:rPr lang="en-US" smtClean="0"/>
              <a:t>‹#›</a:t>
            </a:fld>
            <a:endParaRPr lang="en-US"/>
          </a:p>
        </p:txBody>
      </p:sp>
    </p:spTree>
    <p:extLst>
      <p:ext uri="{BB962C8B-B14F-4D97-AF65-F5344CB8AC3E}">
        <p14:creationId xmlns:p14="http://schemas.microsoft.com/office/powerpoint/2010/main" val="4255441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8CAFC-03F9-58B5-C319-E94EE83C23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F108E3-B033-D92A-C51C-04667EBC70E1}"/>
              </a:ext>
            </a:extLst>
          </p:cNvPr>
          <p:cNvSpPr>
            <a:spLocks noGrp="1"/>
          </p:cNvSpPr>
          <p:nvPr>
            <p:ph type="dt" sz="half" idx="10"/>
          </p:nvPr>
        </p:nvSpPr>
        <p:spPr>
          <a:xfrm>
            <a:off x="838200" y="6356350"/>
            <a:ext cx="2743200" cy="365125"/>
          </a:xfrm>
          <a:prstGeom prst="rect">
            <a:avLst/>
          </a:prstGeom>
        </p:spPr>
        <p:txBody>
          <a:bodyPr/>
          <a:lstStyle/>
          <a:p>
            <a:fld id="{CDD6DD9F-1242-4A70-AE8C-8FD13720E8E1}" type="datetimeFigureOut">
              <a:rPr lang="en-US" smtClean="0"/>
              <a:t>5/22/23</a:t>
            </a:fld>
            <a:endParaRPr lang="en-US"/>
          </a:p>
        </p:txBody>
      </p:sp>
      <p:sp>
        <p:nvSpPr>
          <p:cNvPr id="4" name="Footer Placeholder 3">
            <a:extLst>
              <a:ext uri="{FF2B5EF4-FFF2-40B4-BE49-F238E27FC236}">
                <a16:creationId xmlns:a16="http://schemas.microsoft.com/office/drawing/2014/main" id="{A2229463-21D2-0DE8-86F1-A8735E63BC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0F25D3-4CCA-830F-8AC2-1CF8AE712354}"/>
              </a:ext>
            </a:extLst>
          </p:cNvPr>
          <p:cNvSpPr>
            <a:spLocks noGrp="1"/>
          </p:cNvSpPr>
          <p:nvPr>
            <p:ph type="sldNum" sz="quarter" idx="12"/>
          </p:nvPr>
        </p:nvSpPr>
        <p:spPr/>
        <p:txBody>
          <a:bodyPr/>
          <a:lstStyle/>
          <a:p>
            <a:fld id="{2935BE01-6AF6-4E4E-82CC-F32124784585}" type="slidenum">
              <a:rPr lang="en-US" smtClean="0"/>
              <a:t>‹#›</a:t>
            </a:fld>
            <a:endParaRPr lang="en-US"/>
          </a:p>
        </p:txBody>
      </p:sp>
    </p:spTree>
    <p:extLst>
      <p:ext uri="{BB962C8B-B14F-4D97-AF65-F5344CB8AC3E}">
        <p14:creationId xmlns:p14="http://schemas.microsoft.com/office/powerpoint/2010/main" val="751476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0352F-B4A1-E37F-B7A0-AE803ADD2BDA}"/>
              </a:ext>
            </a:extLst>
          </p:cNvPr>
          <p:cNvSpPr>
            <a:spLocks noGrp="1"/>
          </p:cNvSpPr>
          <p:nvPr>
            <p:ph type="dt" sz="half" idx="10"/>
          </p:nvPr>
        </p:nvSpPr>
        <p:spPr>
          <a:xfrm>
            <a:off x="838200" y="6356350"/>
            <a:ext cx="2743200" cy="365125"/>
          </a:xfrm>
          <a:prstGeom prst="rect">
            <a:avLst/>
          </a:prstGeom>
        </p:spPr>
        <p:txBody>
          <a:bodyPr/>
          <a:lstStyle/>
          <a:p>
            <a:fld id="{CDD6DD9F-1242-4A70-AE8C-8FD13720E8E1}" type="datetimeFigureOut">
              <a:rPr lang="en-US" smtClean="0"/>
              <a:t>5/22/23</a:t>
            </a:fld>
            <a:endParaRPr lang="en-US"/>
          </a:p>
        </p:txBody>
      </p:sp>
      <p:sp>
        <p:nvSpPr>
          <p:cNvPr id="3" name="Footer Placeholder 2">
            <a:extLst>
              <a:ext uri="{FF2B5EF4-FFF2-40B4-BE49-F238E27FC236}">
                <a16:creationId xmlns:a16="http://schemas.microsoft.com/office/drawing/2014/main" id="{130C31C8-79B5-9601-12B2-74D2D94D49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641B98-6049-2C08-44C9-EA823C38E0C4}"/>
              </a:ext>
            </a:extLst>
          </p:cNvPr>
          <p:cNvSpPr>
            <a:spLocks noGrp="1"/>
          </p:cNvSpPr>
          <p:nvPr>
            <p:ph type="sldNum" sz="quarter" idx="12"/>
          </p:nvPr>
        </p:nvSpPr>
        <p:spPr/>
        <p:txBody>
          <a:bodyPr/>
          <a:lstStyle/>
          <a:p>
            <a:fld id="{2935BE01-6AF6-4E4E-82CC-F32124784585}" type="slidenum">
              <a:rPr lang="en-US" smtClean="0"/>
              <a:t>‹#›</a:t>
            </a:fld>
            <a:endParaRPr lang="en-US"/>
          </a:p>
        </p:txBody>
      </p:sp>
    </p:spTree>
    <p:extLst>
      <p:ext uri="{BB962C8B-B14F-4D97-AF65-F5344CB8AC3E}">
        <p14:creationId xmlns:p14="http://schemas.microsoft.com/office/powerpoint/2010/main" val="37940807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96C2-0B5E-01EB-F19E-00ACA32265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19D8B9-E6F4-0E20-7565-15F881953F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283B05-2EDC-332B-2B6B-509324088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918C4B-A3DE-1E7E-9D6F-D1199A47D707}"/>
              </a:ext>
            </a:extLst>
          </p:cNvPr>
          <p:cNvSpPr>
            <a:spLocks noGrp="1"/>
          </p:cNvSpPr>
          <p:nvPr>
            <p:ph type="dt" sz="half" idx="10"/>
          </p:nvPr>
        </p:nvSpPr>
        <p:spPr>
          <a:xfrm>
            <a:off x="838200" y="6356350"/>
            <a:ext cx="2743200" cy="365125"/>
          </a:xfrm>
          <a:prstGeom prst="rect">
            <a:avLst/>
          </a:prstGeom>
        </p:spPr>
        <p:txBody>
          <a:bodyPr/>
          <a:lstStyle/>
          <a:p>
            <a:fld id="{CDD6DD9F-1242-4A70-AE8C-8FD13720E8E1}" type="datetimeFigureOut">
              <a:rPr lang="en-US" smtClean="0"/>
              <a:t>5/22/23</a:t>
            </a:fld>
            <a:endParaRPr lang="en-US"/>
          </a:p>
        </p:txBody>
      </p:sp>
      <p:sp>
        <p:nvSpPr>
          <p:cNvPr id="6" name="Footer Placeholder 5">
            <a:extLst>
              <a:ext uri="{FF2B5EF4-FFF2-40B4-BE49-F238E27FC236}">
                <a16:creationId xmlns:a16="http://schemas.microsoft.com/office/drawing/2014/main" id="{B84C4CCD-90EF-0B30-58B4-D7117BFFC2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796DB8-53CE-8C00-0A6B-FC177E3CEBE8}"/>
              </a:ext>
            </a:extLst>
          </p:cNvPr>
          <p:cNvSpPr>
            <a:spLocks noGrp="1"/>
          </p:cNvSpPr>
          <p:nvPr>
            <p:ph type="sldNum" sz="quarter" idx="12"/>
          </p:nvPr>
        </p:nvSpPr>
        <p:spPr/>
        <p:txBody>
          <a:bodyPr/>
          <a:lstStyle/>
          <a:p>
            <a:fld id="{2935BE01-6AF6-4E4E-82CC-F32124784585}" type="slidenum">
              <a:rPr lang="en-US" smtClean="0"/>
              <a:t>‹#›</a:t>
            </a:fld>
            <a:endParaRPr lang="en-US"/>
          </a:p>
        </p:txBody>
      </p:sp>
    </p:spTree>
    <p:extLst>
      <p:ext uri="{BB962C8B-B14F-4D97-AF65-F5344CB8AC3E}">
        <p14:creationId xmlns:p14="http://schemas.microsoft.com/office/powerpoint/2010/main" val="31321885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0A1C7-F4B1-0D12-7E27-5C57A7BDD9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D8A7A1-2940-C70F-1EEC-F071C32DA8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5EC0A4-DAC2-74BD-DFE6-0F882EFA44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C96A76-6DDF-8552-EDAC-118A03D159B3}"/>
              </a:ext>
            </a:extLst>
          </p:cNvPr>
          <p:cNvSpPr>
            <a:spLocks noGrp="1"/>
          </p:cNvSpPr>
          <p:nvPr>
            <p:ph type="dt" sz="half" idx="10"/>
          </p:nvPr>
        </p:nvSpPr>
        <p:spPr>
          <a:xfrm>
            <a:off x="838200" y="6356350"/>
            <a:ext cx="2743200" cy="365125"/>
          </a:xfrm>
          <a:prstGeom prst="rect">
            <a:avLst/>
          </a:prstGeom>
        </p:spPr>
        <p:txBody>
          <a:bodyPr/>
          <a:lstStyle/>
          <a:p>
            <a:fld id="{CDD6DD9F-1242-4A70-AE8C-8FD13720E8E1}" type="datetimeFigureOut">
              <a:rPr lang="en-US" smtClean="0"/>
              <a:t>5/22/23</a:t>
            </a:fld>
            <a:endParaRPr lang="en-US"/>
          </a:p>
        </p:txBody>
      </p:sp>
      <p:sp>
        <p:nvSpPr>
          <p:cNvPr id="6" name="Footer Placeholder 5">
            <a:extLst>
              <a:ext uri="{FF2B5EF4-FFF2-40B4-BE49-F238E27FC236}">
                <a16:creationId xmlns:a16="http://schemas.microsoft.com/office/drawing/2014/main" id="{87C1BB63-7ED5-5369-33E9-6368D5875D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0E458D-C1E9-B6E7-BE3B-3C15910EA3D5}"/>
              </a:ext>
            </a:extLst>
          </p:cNvPr>
          <p:cNvSpPr>
            <a:spLocks noGrp="1"/>
          </p:cNvSpPr>
          <p:nvPr>
            <p:ph type="sldNum" sz="quarter" idx="12"/>
          </p:nvPr>
        </p:nvSpPr>
        <p:spPr/>
        <p:txBody>
          <a:bodyPr/>
          <a:lstStyle/>
          <a:p>
            <a:fld id="{2935BE01-6AF6-4E4E-82CC-F32124784585}" type="slidenum">
              <a:rPr lang="en-US" smtClean="0"/>
              <a:t>‹#›</a:t>
            </a:fld>
            <a:endParaRPr lang="en-US"/>
          </a:p>
        </p:txBody>
      </p:sp>
    </p:spTree>
    <p:extLst>
      <p:ext uri="{BB962C8B-B14F-4D97-AF65-F5344CB8AC3E}">
        <p14:creationId xmlns:p14="http://schemas.microsoft.com/office/powerpoint/2010/main" val="15150494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AA27F-94D5-523C-94E8-8E5563699E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D7CE99-1604-0A3A-3A97-410FF865D6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C5532A-0299-C079-E507-DF1FD634267C}"/>
              </a:ext>
            </a:extLst>
          </p:cNvPr>
          <p:cNvSpPr>
            <a:spLocks noGrp="1"/>
          </p:cNvSpPr>
          <p:nvPr>
            <p:ph type="dt" sz="half" idx="10"/>
          </p:nvPr>
        </p:nvSpPr>
        <p:spPr>
          <a:xfrm>
            <a:off x="838200" y="6356350"/>
            <a:ext cx="2743200" cy="365125"/>
          </a:xfrm>
          <a:prstGeom prst="rect">
            <a:avLst/>
          </a:prstGeom>
        </p:spPr>
        <p:txBody>
          <a:bodyPr/>
          <a:lstStyle/>
          <a:p>
            <a:fld id="{CDD6DD9F-1242-4A70-AE8C-8FD13720E8E1}" type="datetimeFigureOut">
              <a:rPr lang="en-US" smtClean="0"/>
              <a:t>5/22/23</a:t>
            </a:fld>
            <a:endParaRPr lang="en-US"/>
          </a:p>
        </p:txBody>
      </p:sp>
      <p:sp>
        <p:nvSpPr>
          <p:cNvPr id="5" name="Footer Placeholder 4">
            <a:extLst>
              <a:ext uri="{FF2B5EF4-FFF2-40B4-BE49-F238E27FC236}">
                <a16:creationId xmlns:a16="http://schemas.microsoft.com/office/drawing/2014/main" id="{32F99853-40B1-BCDC-D7CC-B881E7A9AD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CE3519-47AA-328F-108C-B8435FC5585C}"/>
              </a:ext>
            </a:extLst>
          </p:cNvPr>
          <p:cNvSpPr>
            <a:spLocks noGrp="1"/>
          </p:cNvSpPr>
          <p:nvPr>
            <p:ph type="sldNum" sz="quarter" idx="12"/>
          </p:nvPr>
        </p:nvSpPr>
        <p:spPr/>
        <p:txBody>
          <a:bodyPr/>
          <a:lstStyle/>
          <a:p>
            <a:fld id="{2935BE01-6AF6-4E4E-82CC-F32124784585}" type="slidenum">
              <a:rPr lang="en-US" smtClean="0"/>
              <a:t>‹#›</a:t>
            </a:fld>
            <a:endParaRPr lang="en-US"/>
          </a:p>
        </p:txBody>
      </p:sp>
    </p:spTree>
    <p:extLst>
      <p:ext uri="{BB962C8B-B14F-4D97-AF65-F5344CB8AC3E}">
        <p14:creationId xmlns:p14="http://schemas.microsoft.com/office/powerpoint/2010/main" val="6991389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DC4CE3-BAE2-8487-3305-CACBA515FB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1BE757-2897-DE23-576C-3C6A6189EC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3A0500-B281-7534-1773-1D8B6588B6E0}"/>
              </a:ext>
            </a:extLst>
          </p:cNvPr>
          <p:cNvSpPr>
            <a:spLocks noGrp="1"/>
          </p:cNvSpPr>
          <p:nvPr>
            <p:ph type="dt" sz="half" idx="10"/>
          </p:nvPr>
        </p:nvSpPr>
        <p:spPr>
          <a:xfrm>
            <a:off x="838200" y="6356350"/>
            <a:ext cx="2743200" cy="365125"/>
          </a:xfrm>
          <a:prstGeom prst="rect">
            <a:avLst/>
          </a:prstGeom>
        </p:spPr>
        <p:txBody>
          <a:bodyPr/>
          <a:lstStyle/>
          <a:p>
            <a:fld id="{CDD6DD9F-1242-4A70-AE8C-8FD13720E8E1}" type="datetimeFigureOut">
              <a:rPr lang="en-US" smtClean="0"/>
              <a:t>5/22/23</a:t>
            </a:fld>
            <a:endParaRPr lang="en-US"/>
          </a:p>
        </p:txBody>
      </p:sp>
      <p:sp>
        <p:nvSpPr>
          <p:cNvPr id="5" name="Footer Placeholder 4">
            <a:extLst>
              <a:ext uri="{FF2B5EF4-FFF2-40B4-BE49-F238E27FC236}">
                <a16:creationId xmlns:a16="http://schemas.microsoft.com/office/drawing/2014/main" id="{95BA9C87-2AF8-17B2-C774-98ECC8FE1B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D9BF3C-BC5C-415B-5205-8D4049704C6A}"/>
              </a:ext>
            </a:extLst>
          </p:cNvPr>
          <p:cNvSpPr>
            <a:spLocks noGrp="1"/>
          </p:cNvSpPr>
          <p:nvPr>
            <p:ph type="sldNum" sz="quarter" idx="12"/>
          </p:nvPr>
        </p:nvSpPr>
        <p:spPr/>
        <p:txBody>
          <a:bodyPr/>
          <a:lstStyle/>
          <a:p>
            <a:fld id="{2935BE01-6AF6-4E4E-82CC-F32124784585}" type="slidenum">
              <a:rPr lang="en-US" smtClean="0"/>
              <a:t>‹#›</a:t>
            </a:fld>
            <a:endParaRPr lang="en-US"/>
          </a:p>
        </p:txBody>
      </p:sp>
    </p:spTree>
    <p:extLst>
      <p:ext uri="{BB962C8B-B14F-4D97-AF65-F5344CB8AC3E}">
        <p14:creationId xmlns:p14="http://schemas.microsoft.com/office/powerpoint/2010/main" val="33715860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03936" y="830580"/>
            <a:ext cx="7207623" cy="674512"/>
          </a:xfrm>
        </p:spPr>
        <p:txBody>
          <a:bodyPr anchor="ctr">
            <a:normAutofit/>
          </a:bodyPr>
          <a:lstStyle>
            <a:lvl1pPr algn="l">
              <a:defRPr sz="3600" b="1">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4703936" y="1649506"/>
            <a:ext cx="7207624" cy="433659"/>
          </a:xfrm>
        </p:spPr>
        <p:txBody>
          <a:bodyPr>
            <a:noAutofit/>
          </a:bodyPr>
          <a:lstStyle>
            <a:lvl1pPr marL="0" indent="0" algn="l">
              <a:buNone/>
              <a:defRPr sz="2800" b="1">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Rectangle 6"/>
          <p:cNvSpPr/>
          <p:nvPr userDrawn="1"/>
        </p:nvSpPr>
        <p:spPr>
          <a:xfrm>
            <a:off x="0" y="-13247"/>
            <a:ext cx="12197255" cy="126125"/>
          </a:xfrm>
          <a:prstGeom prst="rect">
            <a:avLst/>
          </a:prstGeom>
          <a:solidFill>
            <a:srgbClr val="F2A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pic>
        <p:nvPicPr>
          <p:cNvPr id="14" name="Picture 6" descr="RespectAbility"/>
          <p:cNvPicPr>
            <a:picLocks noChangeAspect="1"/>
          </p:cNvPicPr>
          <p:nvPr userDrawn="1"/>
        </p:nvPicPr>
        <p:blipFill>
          <a:blip r:embed="rId2" cstate="print"/>
          <a:stretch>
            <a:fillRect/>
          </a:stretch>
        </p:blipFill>
        <p:spPr>
          <a:xfrm>
            <a:off x="718185" y="830580"/>
            <a:ext cx="2778760" cy="1237615"/>
          </a:xfrm>
          <a:prstGeom prst="rect">
            <a:avLst/>
          </a:prstGeom>
        </p:spPr>
      </p:pic>
      <p:cxnSp>
        <p:nvCxnSpPr>
          <p:cNvPr id="15" name="Straight Arrow Connector 14"/>
          <p:cNvCxnSpPr/>
          <p:nvPr userDrawn="1"/>
        </p:nvCxnSpPr>
        <p:spPr>
          <a:xfrm>
            <a:off x="4215436" y="781664"/>
            <a:ext cx="21021" cy="1334813"/>
          </a:xfrm>
          <a:prstGeom prst="straightConnector1">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Picture Placeholder 20"/>
          <p:cNvSpPr>
            <a:spLocks noGrp="1"/>
          </p:cNvSpPr>
          <p:nvPr>
            <p:ph type="pic" sz="quarter" idx="13"/>
          </p:nvPr>
        </p:nvSpPr>
        <p:spPr>
          <a:xfrm>
            <a:off x="0" y="2930328"/>
            <a:ext cx="12192000" cy="2814637"/>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Tree>
    <p:extLst>
      <p:ext uri="{BB962C8B-B14F-4D97-AF65-F5344CB8AC3E}">
        <p14:creationId xmlns:p14="http://schemas.microsoft.com/office/powerpoint/2010/main" val="32941878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General Text slide">
    <p:spTree>
      <p:nvGrpSpPr>
        <p:cNvPr id="1" name=""/>
        <p:cNvGrpSpPr/>
        <p:nvPr/>
      </p:nvGrpSpPr>
      <p:grpSpPr>
        <a:xfrm>
          <a:off x="0" y="0"/>
          <a:ext cx="0" cy="0"/>
          <a:chOff x="0" y="0"/>
          <a:chExt cx="0" cy="0"/>
        </a:xfrm>
      </p:grpSpPr>
      <p:pic>
        <p:nvPicPr>
          <p:cNvPr id="5" name="Picture 6" descr="RespectAbility logo"/>
          <p:cNvPicPr>
            <a:picLocks noChangeAspect="1"/>
          </p:cNvPicPr>
          <p:nvPr userDrawn="1"/>
        </p:nvPicPr>
        <p:blipFill>
          <a:blip r:embed="rId2" cstate="print"/>
          <a:stretch>
            <a:fillRect/>
          </a:stretch>
        </p:blipFill>
        <p:spPr>
          <a:xfrm>
            <a:off x="11247268" y="306686"/>
            <a:ext cx="662152" cy="291440"/>
          </a:xfrm>
          <a:prstGeom prst="rect">
            <a:avLst/>
          </a:prstGeom>
        </p:spPr>
      </p:pic>
      <p:cxnSp>
        <p:nvCxnSpPr>
          <p:cNvPr id="6" name="Straight Arrow Connector 5"/>
          <p:cNvCxnSpPr/>
          <p:nvPr userDrawn="1"/>
        </p:nvCxnSpPr>
        <p:spPr>
          <a:xfrm>
            <a:off x="-2384" y="758346"/>
            <a:ext cx="3202784" cy="14798"/>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userDrawn="1"/>
        </p:nvCxnSpPr>
        <p:spPr>
          <a:xfrm>
            <a:off x="8991602" y="773144"/>
            <a:ext cx="3198514" cy="0"/>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3200399" y="141432"/>
            <a:ext cx="5791204" cy="1325563"/>
          </a:xfrm>
        </p:spPr>
        <p:txBody>
          <a:bodyPr>
            <a:normAutofit/>
          </a:bodyPr>
          <a:lstStyle>
            <a:lvl1pPr algn="ctr">
              <a:defRPr sz="3000" b="1">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13" name="Text Placeholder 12"/>
          <p:cNvSpPr>
            <a:spLocks noGrp="1"/>
          </p:cNvSpPr>
          <p:nvPr>
            <p:ph type="body" sz="quarter" idx="13"/>
          </p:nvPr>
        </p:nvSpPr>
        <p:spPr>
          <a:xfrm>
            <a:off x="1018381" y="1742359"/>
            <a:ext cx="10155237" cy="42291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A680B8FB-852E-E29E-A5A4-A2DC52C6EFBD}"/>
              </a:ext>
            </a:extLst>
          </p:cNvPr>
          <p:cNvPicPr>
            <a:picLocks noChangeAspect="1"/>
          </p:cNvPicPr>
          <p:nvPr userDrawn="1"/>
        </p:nvPicPr>
        <p:blipFill>
          <a:blip r:embed="rId3"/>
          <a:stretch>
            <a:fillRect/>
          </a:stretch>
        </p:blipFill>
        <p:spPr>
          <a:xfrm>
            <a:off x="10563925" y="111791"/>
            <a:ext cx="609693" cy="609693"/>
          </a:xfrm>
          <a:prstGeom prst="rect">
            <a:avLst/>
          </a:prstGeom>
        </p:spPr>
      </p:pic>
    </p:spTree>
    <p:extLst>
      <p:ext uri="{BB962C8B-B14F-4D97-AF65-F5344CB8AC3E}">
        <p14:creationId xmlns:p14="http://schemas.microsoft.com/office/powerpoint/2010/main" val="10892652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DF440-3B6B-A24E-AE9A-5648E92DCF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9C0D32-F11D-B849-8F7F-D64FF30F13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AFC1B0-2418-CD48-B9F5-33406708C9EE}"/>
              </a:ext>
            </a:extLst>
          </p:cNvPr>
          <p:cNvSpPr>
            <a:spLocks noGrp="1"/>
          </p:cNvSpPr>
          <p:nvPr>
            <p:ph type="dt" sz="half" idx="10"/>
          </p:nvPr>
        </p:nvSpPr>
        <p:spPr/>
        <p:txBody>
          <a:bodyPr/>
          <a:lstStyle/>
          <a:p>
            <a:fld id="{1A892C19-CA1C-AD4E-AD2D-49903CCF6D88}" type="datetimeFigureOut">
              <a:rPr lang="en-US" smtClean="0"/>
              <a:t>5/22/23</a:t>
            </a:fld>
            <a:endParaRPr lang="en-US"/>
          </a:p>
        </p:txBody>
      </p:sp>
      <p:sp>
        <p:nvSpPr>
          <p:cNvPr id="5" name="Footer Placeholder 4">
            <a:extLst>
              <a:ext uri="{FF2B5EF4-FFF2-40B4-BE49-F238E27FC236}">
                <a16:creationId xmlns:a16="http://schemas.microsoft.com/office/drawing/2014/main" id="{000D1582-DBBA-AA40-974A-41E3F0D289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DB8A8-E1FB-124D-8C3B-C1AE335F100B}"/>
              </a:ext>
            </a:extLst>
          </p:cNvPr>
          <p:cNvSpPr>
            <a:spLocks noGrp="1"/>
          </p:cNvSpPr>
          <p:nvPr>
            <p:ph type="sldNum" sz="quarter" idx="12"/>
          </p:nvPr>
        </p:nvSpPr>
        <p:spPr/>
        <p:txBody>
          <a:bodyPr/>
          <a:lstStyle/>
          <a:p>
            <a:fld id="{E360FC34-42A3-7F4C-A216-4E1B2AB8D50D}" type="slidenum">
              <a:rPr lang="en-US" smtClean="0"/>
              <a:t>‹#›</a:t>
            </a:fld>
            <a:endParaRPr lang="en-US"/>
          </a:p>
        </p:txBody>
      </p:sp>
    </p:spTree>
    <p:extLst>
      <p:ext uri="{BB962C8B-B14F-4D97-AF65-F5344CB8AC3E}">
        <p14:creationId xmlns:p14="http://schemas.microsoft.com/office/powerpoint/2010/main" val="3950607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9F60A-3FF1-9645-9F33-A7903E1DB1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44C507-2BD1-984A-A88E-CB56220424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E82ACC-7DF8-A548-B874-D70F233655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17EB04-2CA5-D54C-A4A2-E7DC417B1BE4}"/>
              </a:ext>
            </a:extLst>
          </p:cNvPr>
          <p:cNvSpPr>
            <a:spLocks noGrp="1"/>
          </p:cNvSpPr>
          <p:nvPr>
            <p:ph type="dt" sz="half" idx="10"/>
          </p:nvPr>
        </p:nvSpPr>
        <p:spPr/>
        <p:txBody>
          <a:bodyPr/>
          <a:lstStyle/>
          <a:p>
            <a:fld id="{1A892C19-CA1C-AD4E-AD2D-49903CCF6D88}" type="datetimeFigureOut">
              <a:rPr lang="en-US" smtClean="0"/>
              <a:t>5/22/23</a:t>
            </a:fld>
            <a:endParaRPr lang="en-US"/>
          </a:p>
        </p:txBody>
      </p:sp>
      <p:sp>
        <p:nvSpPr>
          <p:cNvPr id="6" name="Footer Placeholder 5">
            <a:extLst>
              <a:ext uri="{FF2B5EF4-FFF2-40B4-BE49-F238E27FC236}">
                <a16:creationId xmlns:a16="http://schemas.microsoft.com/office/drawing/2014/main" id="{A089A21C-A976-F246-89F8-6B0796AF9C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4BA77-6C3E-B84E-998D-46B0CF0E6086}"/>
              </a:ext>
            </a:extLst>
          </p:cNvPr>
          <p:cNvSpPr>
            <a:spLocks noGrp="1"/>
          </p:cNvSpPr>
          <p:nvPr>
            <p:ph type="sldNum" sz="quarter" idx="12"/>
          </p:nvPr>
        </p:nvSpPr>
        <p:spPr/>
        <p:txBody>
          <a:bodyPr/>
          <a:lstStyle/>
          <a:p>
            <a:fld id="{E360FC34-42A3-7F4C-A216-4E1B2AB8D50D}" type="slidenum">
              <a:rPr lang="en-US" smtClean="0"/>
              <a:t>‹#›</a:t>
            </a:fld>
            <a:endParaRPr lang="en-US"/>
          </a:p>
        </p:txBody>
      </p:sp>
    </p:spTree>
    <p:extLst>
      <p:ext uri="{BB962C8B-B14F-4D97-AF65-F5344CB8AC3E}">
        <p14:creationId xmlns:p14="http://schemas.microsoft.com/office/powerpoint/2010/main" val="3605574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BD82C-1DE8-EA4E-AC29-57027B9760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82083A-C641-3F4F-B76E-1FDF14A0E9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E41D6E-01CA-0744-A023-0CA0535100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151373-47EF-3249-9F80-C856F8C60E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EB9110-70F7-E74B-9DC6-CD528A8EC3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8043E2-F396-4B4C-BEEF-9660D2A92264}"/>
              </a:ext>
            </a:extLst>
          </p:cNvPr>
          <p:cNvSpPr>
            <a:spLocks noGrp="1"/>
          </p:cNvSpPr>
          <p:nvPr>
            <p:ph type="dt" sz="half" idx="10"/>
          </p:nvPr>
        </p:nvSpPr>
        <p:spPr/>
        <p:txBody>
          <a:bodyPr/>
          <a:lstStyle/>
          <a:p>
            <a:fld id="{1A892C19-CA1C-AD4E-AD2D-49903CCF6D88}" type="datetimeFigureOut">
              <a:rPr lang="en-US" smtClean="0"/>
              <a:t>5/22/23</a:t>
            </a:fld>
            <a:endParaRPr lang="en-US"/>
          </a:p>
        </p:txBody>
      </p:sp>
      <p:sp>
        <p:nvSpPr>
          <p:cNvPr id="8" name="Footer Placeholder 7">
            <a:extLst>
              <a:ext uri="{FF2B5EF4-FFF2-40B4-BE49-F238E27FC236}">
                <a16:creationId xmlns:a16="http://schemas.microsoft.com/office/drawing/2014/main" id="{C5724B83-3290-4B42-87E1-71E6D66A56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74CE10-5FE1-264F-AA6A-2FA80020978B}"/>
              </a:ext>
            </a:extLst>
          </p:cNvPr>
          <p:cNvSpPr>
            <a:spLocks noGrp="1"/>
          </p:cNvSpPr>
          <p:nvPr>
            <p:ph type="sldNum" sz="quarter" idx="12"/>
          </p:nvPr>
        </p:nvSpPr>
        <p:spPr/>
        <p:txBody>
          <a:bodyPr/>
          <a:lstStyle/>
          <a:p>
            <a:fld id="{E360FC34-42A3-7F4C-A216-4E1B2AB8D50D}" type="slidenum">
              <a:rPr lang="en-US" smtClean="0"/>
              <a:t>‹#›</a:t>
            </a:fld>
            <a:endParaRPr lang="en-US"/>
          </a:p>
        </p:txBody>
      </p:sp>
    </p:spTree>
    <p:extLst>
      <p:ext uri="{BB962C8B-B14F-4D97-AF65-F5344CB8AC3E}">
        <p14:creationId xmlns:p14="http://schemas.microsoft.com/office/powerpoint/2010/main" val="729160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288DC-2A19-5A4C-B1C0-3E5658FF3C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5E3471-8371-734B-A7F0-F6996BE42145}"/>
              </a:ext>
            </a:extLst>
          </p:cNvPr>
          <p:cNvSpPr>
            <a:spLocks noGrp="1"/>
          </p:cNvSpPr>
          <p:nvPr>
            <p:ph type="dt" sz="half" idx="10"/>
          </p:nvPr>
        </p:nvSpPr>
        <p:spPr/>
        <p:txBody>
          <a:bodyPr/>
          <a:lstStyle/>
          <a:p>
            <a:fld id="{1A892C19-CA1C-AD4E-AD2D-49903CCF6D88}" type="datetimeFigureOut">
              <a:rPr lang="en-US" smtClean="0"/>
              <a:t>5/22/23</a:t>
            </a:fld>
            <a:endParaRPr lang="en-US"/>
          </a:p>
        </p:txBody>
      </p:sp>
      <p:sp>
        <p:nvSpPr>
          <p:cNvPr id="4" name="Footer Placeholder 3">
            <a:extLst>
              <a:ext uri="{FF2B5EF4-FFF2-40B4-BE49-F238E27FC236}">
                <a16:creationId xmlns:a16="http://schemas.microsoft.com/office/drawing/2014/main" id="{E575106A-188F-DD46-8577-E202E9FC66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0899F1-AF54-584D-B0BC-7D038B1F501C}"/>
              </a:ext>
            </a:extLst>
          </p:cNvPr>
          <p:cNvSpPr>
            <a:spLocks noGrp="1"/>
          </p:cNvSpPr>
          <p:nvPr>
            <p:ph type="sldNum" sz="quarter" idx="12"/>
          </p:nvPr>
        </p:nvSpPr>
        <p:spPr/>
        <p:txBody>
          <a:bodyPr/>
          <a:lstStyle/>
          <a:p>
            <a:fld id="{E360FC34-42A3-7F4C-A216-4E1B2AB8D50D}" type="slidenum">
              <a:rPr lang="en-US" smtClean="0"/>
              <a:t>‹#›</a:t>
            </a:fld>
            <a:endParaRPr lang="en-US"/>
          </a:p>
        </p:txBody>
      </p:sp>
    </p:spTree>
    <p:extLst>
      <p:ext uri="{BB962C8B-B14F-4D97-AF65-F5344CB8AC3E}">
        <p14:creationId xmlns:p14="http://schemas.microsoft.com/office/powerpoint/2010/main" val="694335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E275BA-1D76-7F4E-9D92-519D798A48FF}"/>
              </a:ext>
            </a:extLst>
          </p:cNvPr>
          <p:cNvSpPr>
            <a:spLocks noGrp="1"/>
          </p:cNvSpPr>
          <p:nvPr>
            <p:ph type="dt" sz="half" idx="10"/>
          </p:nvPr>
        </p:nvSpPr>
        <p:spPr/>
        <p:txBody>
          <a:bodyPr/>
          <a:lstStyle/>
          <a:p>
            <a:fld id="{1A892C19-CA1C-AD4E-AD2D-49903CCF6D88}" type="datetimeFigureOut">
              <a:rPr lang="en-US" smtClean="0"/>
              <a:t>5/22/23</a:t>
            </a:fld>
            <a:endParaRPr lang="en-US"/>
          </a:p>
        </p:txBody>
      </p:sp>
      <p:sp>
        <p:nvSpPr>
          <p:cNvPr id="3" name="Footer Placeholder 2">
            <a:extLst>
              <a:ext uri="{FF2B5EF4-FFF2-40B4-BE49-F238E27FC236}">
                <a16:creationId xmlns:a16="http://schemas.microsoft.com/office/drawing/2014/main" id="{FB9CB680-0A88-BB40-97CB-633746C5BA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DB1306-A8D9-BF4B-96F3-878684D76913}"/>
              </a:ext>
            </a:extLst>
          </p:cNvPr>
          <p:cNvSpPr>
            <a:spLocks noGrp="1"/>
          </p:cNvSpPr>
          <p:nvPr>
            <p:ph type="sldNum" sz="quarter" idx="12"/>
          </p:nvPr>
        </p:nvSpPr>
        <p:spPr/>
        <p:txBody>
          <a:bodyPr/>
          <a:lstStyle/>
          <a:p>
            <a:fld id="{E360FC34-42A3-7F4C-A216-4E1B2AB8D50D}" type="slidenum">
              <a:rPr lang="en-US" smtClean="0"/>
              <a:t>‹#›</a:t>
            </a:fld>
            <a:endParaRPr lang="en-US"/>
          </a:p>
        </p:txBody>
      </p:sp>
    </p:spTree>
    <p:extLst>
      <p:ext uri="{BB962C8B-B14F-4D97-AF65-F5344CB8AC3E}">
        <p14:creationId xmlns:p14="http://schemas.microsoft.com/office/powerpoint/2010/main" val="2111819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79DEB-123B-BC42-88CB-635F86C6D0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8F3F48-1898-814E-AAEC-37CCE9790A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72DEDB-A0AE-1045-B86D-E4F6D9990D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E31CCD-1D8D-AD45-90C7-412BE2743D70}"/>
              </a:ext>
            </a:extLst>
          </p:cNvPr>
          <p:cNvSpPr>
            <a:spLocks noGrp="1"/>
          </p:cNvSpPr>
          <p:nvPr>
            <p:ph type="dt" sz="half" idx="10"/>
          </p:nvPr>
        </p:nvSpPr>
        <p:spPr/>
        <p:txBody>
          <a:bodyPr/>
          <a:lstStyle/>
          <a:p>
            <a:fld id="{1A892C19-CA1C-AD4E-AD2D-49903CCF6D88}" type="datetimeFigureOut">
              <a:rPr lang="en-US" smtClean="0"/>
              <a:t>5/22/23</a:t>
            </a:fld>
            <a:endParaRPr lang="en-US"/>
          </a:p>
        </p:txBody>
      </p:sp>
      <p:sp>
        <p:nvSpPr>
          <p:cNvPr id="6" name="Footer Placeholder 5">
            <a:extLst>
              <a:ext uri="{FF2B5EF4-FFF2-40B4-BE49-F238E27FC236}">
                <a16:creationId xmlns:a16="http://schemas.microsoft.com/office/drawing/2014/main" id="{062932EC-9BD8-3240-8AE6-BFB5745C20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2652A4-9BA9-AF4F-AB0D-E725B94C555B}"/>
              </a:ext>
            </a:extLst>
          </p:cNvPr>
          <p:cNvSpPr>
            <a:spLocks noGrp="1"/>
          </p:cNvSpPr>
          <p:nvPr>
            <p:ph type="sldNum" sz="quarter" idx="12"/>
          </p:nvPr>
        </p:nvSpPr>
        <p:spPr/>
        <p:txBody>
          <a:bodyPr/>
          <a:lstStyle/>
          <a:p>
            <a:fld id="{E360FC34-42A3-7F4C-A216-4E1B2AB8D50D}" type="slidenum">
              <a:rPr lang="en-US" smtClean="0"/>
              <a:t>‹#›</a:t>
            </a:fld>
            <a:endParaRPr lang="en-US"/>
          </a:p>
        </p:txBody>
      </p:sp>
    </p:spTree>
    <p:extLst>
      <p:ext uri="{BB962C8B-B14F-4D97-AF65-F5344CB8AC3E}">
        <p14:creationId xmlns:p14="http://schemas.microsoft.com/office/powerpoint/2010/main" val="879032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B1480-9478-D944-8810-B587E90851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9033EC-8F5E-5D4D-96C7-FCC1806055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B1DEB9-FD03-C14F-9C9B-376F3643C7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5AC740-120D-5448-A11C-140244264F03}"/>
              </a:ext>
            </a:extLst>
          </p:cNvPr>
          <p:cNvSpPr>
            <a:spLocks noGrp="1"/>
          </p:cNvSpPr>
          <p:nvPr>
            <p:ph type="dt" sz="half" idx="10"/>
          </p:nvPr>
        </p:nvSpPr>
        <p:spPr/>
        <p:txBody>
          <a:bodyPr/>
          <a:lstStyle/>
          <a:p>
            <a:fld id="{1A892C19-CA1C-AD4E-AD2D-49903CCF6D88}" type="datetimeFigureOut">
              <a:rPr lang="en-US" smtClean="0"/>
              <a:t>5/22/23</a:t>
            </a:fld>
            <a:endParaRPr lang="en-US"/>
          </a:p>
        </p:txBody>
      </p:sp>
      <p:sp>
        <p:nvSpPr>
          <p:cNvPr id="6" name="Footer Placeholder 5">
            <a:extLst>
              <a:ext uri="{FF2B5EF4-FFF2-40B4-BE49-F238E27FC236}">
                <a16:creationId xmlns:a16="http://schemas.microsoft.com/office/drawing/2014/main" id="{F1BCBA1B-EC97-0C4F-98AE-2DD5B32959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9E8EEF-8C41-D947-9355-A17DEC9BC31E}"/>
              </a:ext>
            </a:extLst>
          </p:cNvPr>
          <p:cNvSpPr>
            <a:spLocks noGrp="1"/>
          </p:cNvSpPr>
          <p:nvPr>
            <p:ph type="sldNum" sz="quarter" idx="12"/>
          </p:nvPr>
        </p:nvSpPr>
        <p:spPr/>
        <p:txBody>
          <a:bodyPr/>
          <a:lstStyle/>
          <a:p>
            <a:fld id="{E360FC34-42A3-7F4C-A216-4E1B2AB8D50D}" type="slidenum">
              <a:rPr lang="en-US" smtClean="0"/>
              <a:t>‹#›</a:t>
            </a:fld>
            <a:endParaRPr lang="en-US"/>
          </a:p>
        </p:txBody>
      </p:sp>
    </p:spTree>
    <p:extLst>
      <p:ext uri="{BB962C8B-B14F-4D97-AF65-F5344CB8AC3E}">
        <p14:creationId xmlns:p14="http://schemas.microsoft.com/office/powerpoint/2010/main" val="2334049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4.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5.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30F87C-8A7A-E945-9345-0F10096EDD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FFED6F-3BBF-FA4C-9D43-D2DEC1A042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335C6-E345-2D4D-92E5-45678CD698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92C19-CA1C-AD4E-AD2D-49903CCF6D88}" type="datetimeFigureOut">
              <a:rPr lang="en-US" smtClean="0"/>
              <a:t>5/22/23</a:t>
            </a:fld>
            <a:endParaRPr lang="en-US"/>
          </a:p>
        </p:txBody>
      </p:sp>
      <p:sp>
        <p:nvSpPr>
          <p:cNvPr id="5" name="Footer Placeholder 4">
            <a:extLst>
              <a:ext uri="{FF2B5EF4-FFF2-40B4-BE49-F238E27FC236}">
                <a16:creationId xmlns:a16="http://schemas.microsoft.com/office/drawing/2014/main" id="{0A9095E8-EB8F-024F-B77F-32747E49F7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BDD4AF-C093-B442-B41D-4E50E407BF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0FC34-42A3-7F4C-A216-4E1B2AB8D50D}" type="slidenum">
              <a:rPr lang="en-US" smtClean="0"/>
              <a:t>‹#›</a:t>
            </a:fld>
            <a:endParaRPr lang="en-US"/>
          </a:p>
        </p:txBody>
      </p:sp>
    </p:spTree>
    <p:extLst>
      <p:ext uri="{BB962C8B-B14F-4D97-AF65-F5344CB8AC3E}">
        <p14:creationId xmlns:p14="http://schemas.microsoft.com/office/powerpoint/2010/main" val="2632397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AE0D58-86FB-7631-D486-CB7188B5046A}"/>
              </a:ext>
            </a:extLst>
          </p:cNvPr>
          <p:cNvPicPr>
            <a:picLocks noChangeAspect="1"/>
          </p:cNvPicPr>
          <p:nvPr userDrawn="1"/>
        </p:nvPicPr>
        <p:blipFill>
          <a:blip r:embed="rId3"/>
          <a:stretch>
            <a:fillRect/>
          </a:stretch>
        </p:blipFill>
        <p:spPr>
          <a:xfrm>
            <a:off x="4921425" y="1024304"/>
            <a:ext cx="7270575" cy="4809392"/>
          </a:xfrm>
          <a:prstGeom prst="flowChartPunchedCard">
            <a:avLst/>
          </a:prstGeom>
        </p:spPr>
      </p:pic>
      <p:sp>
        <p:nvSpPr>
          <p:cNvPr id="8" name="Rectangle 3"/>
          <p:cNvSpPr/>
          <p:nvPr userDrawn="1"/>
        </p:nvSpPr>
        <p:spPr>
          <a:xfrm>
            <a:off x="-195073" y="-81107"/>
            <a:ext cx="7270575" cy="7033662"/>
          </a:xfrm>
          <a:custGeom>
            <a:avLst/>
            <a:gdLst>
              <a:gd name="connsiteX0" fmla="*/ 0 w 5351929"/>
              <a:gd name="connsiteY0" fmla="*/ 0 h 6858000"/>
              <a:gd name="connsiteX1" fmla="*/ 5351929 w 5351929"/>
              <a:gd name="connsiteY1" fmla="*/ 0 h 6858000"/>
              <a:gd name="connsiteX2" fmla="*/ 5351929 w 5351929"/>
              <a:gd name="connsiteY2" fmla="*/ 6858000 h 6858000"/>
              <a:gd name="connsiteX3" fmla="*/ 0 w 5351929"/>
              <a:gd name="connsiteY3" fmla="*/ 6858000 h 6858000"/>
              <a:gd name="connsiteX4" fmla="*/ 0 w 5351929"/>
              <a:gd name="connsiteY4" fmla="*/ 0 h 6858000"/>
              <a:gd name="connsiteX0" fmla="*/ 0 w 5351929"/>
              <a:gd name="connsiteY0" fmla="*/ 0 h 6858000"/>
              <a:gd name="connsiteX1" fmla="*/ 5351929 w 5351929"/>
              <a:gd name="connsiteY1" fmla="*/ 0 h 6858000"/>
              <a:gd name="connsiteX2" fmla="*/ 2339788 w 5351929"/>
              <a:gd name="connsiteY2" fmla="*/ 6696635 h 6858000"/>
              <a:gd name="connsiteX3" fmla="*/ 0 w 5351929"/>
              <a:gd name="connsiteY3" fmla="*/ 6858000 h 6858000"/>
              <a:gd name="connsiteX4" fmla="*/ 0 w 5351929"/>
              <a:gd name="connsiteY4" fmla="*/ 0 h 6858000"/>
              <a:gd name="connsiteX0" fmla="*/ 0 w 5351929"/>
              <a:gd name="connsiteY0" fmla="*/ 0 h 6871447"/>
              <a:gd name="connsiteX1" fmla="*/ 5351929 w 5351929"/>
              <a:gd name="connsiteY1" fmla="*/ 0 h 6871447"/>
              <a:gd name="connsiteX2" fmla="*/ 3482788 w 5351929"/>
              <a:gd name="connsiteY2" fmla="*/ 6871447 h 6871447"/>
              <a:gd name="connsiteX3" fmla="*/ 0 w 5351929"/>
              <a:gd name="connsiteY3" fmla="*/ 6858000 h 6871447"/>
              <a:gd name="connsiteX4" fmla="*/ 0 w 5351929"/>
              <a:gd name="connsiteY4" fmla="*/ 0 h 6871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1929" h="6871447">
                <a:moveTo>
                  <a:pt x="0" y="0"/>
                </a:moveTo>
                <a:lnTo>
                  <a:pt x="5351929" y="0"/>
                </a:lnTo>
                <a:lnTo>
                  <a:pt x="3482788" y="6871447"/>
                </a:lnTo>
                <a:lnTo>
                  <a:pt x="0" y="6858000"/>
                </a:lnTo>
                <a:lnTo>
                  <a:pt x="0" y="0"/>
                </a:lnTo>
                <a:close/>
              </a:path>
            </a:pathLst>
          </a:custGeom>
          <a:solidFill>
            <a:srgbClr val="E0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p:cNvSpPr/>
          <p:nvPr userDrawn="1"/>
        </p:nvSpPr>
        <p:spPr>
          <a:xfrm>
            <a:off x="1358590" y="-516404"/>
            <a:ext cx="1003609" cy="1817649"/>
          </a:xfrm>
          <a:prstGeom prst="parallelogram">
            <a:avLst>
              <a:gd name="adj" fmla="val 48770"/>
            </a:avLst>
          </a:prstGeom>
          <a:solidFill>
            <a:srgbClr val="04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83306" y="6367047"/>
            <a:ext cx="2120260" cy="503226"/>
          </a:xfrm>
          <a:prstGeom prst="rect">
            <a:avLst/>
          </a:prstGeom>
        </p:spPr>
      </p:pic>
    </p:spTree>
    <p:extLst>
      <p:ext uri="{BB962C8B-B14F-4D97-AF65-F5344CB8AC3E}">
        <p14:creationId xmlns:p14="http://schemas.microsoft.com/office/powerpoint/2010/main" val="80293177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ctangle 3"/>
          <p:cNvSpPr/>
          <p:nvPr userDrawn="1"/>
        </p:nvSpPr>
        <p:spPr>
          <a:xfrm>
            <a:off x="-12582" y="-14288"/>
            <a:ext cx="7853319" cy="6886577"/>
          </a:xfrm>
          <a:custGeom>
            <a:avLst/>
            <a:gdLst>
              <a:gd name="connsiteX0" fmla="*/ 0 w 5351929"/>
              <a:gd name="connsiteY0" fmla="*/ 0 h 6858000"/>
              <a:gd name="connsiteX1" fmla="*/ 5351929 w 5351929"/>
              <a:gd name="connsiteY1" fmla="*/ 0 h 6858000"/>
              <a:gd name="connsiteX2" fmla="*/ 5351929 w 5351929"/>
              <a:gd name="connsiteY2" fmla="*/ 6858000 h 6858000"/>
              <a:gd name="connsiteX3" fmla="*/ 0 w 5351929"/>
              <a:gd name="connsiteY3" fmla="*/ 6858000 h 6858000"/>
              <a:gd name="connsiteX4" fmla="*/ 0 w 5351929"/>
              <a:gd name="connsiteY4" fmla="*/ 0 h 6858000"/>
              <a:gd name="connsiteX0" fmla="*/ 0 w 5351929"/>
              <a:gd name="connsiteY0" fmla="*/ 0 h 6858000"/>
              <a:gd name="connsiteX1" fmla="*/ 5351929 w 5351929"/>
              <a:gd name="connsiteY1" fmla="*/ 0 h 6858000"/>
              <a:gd name="connsiteX2" fmla="*/ 2339788 w 5351929"/>
              <a:gd name="connsiteY2" fmla="*/ 6696635 h 6858000"/>
              <a:gd name="connsiteX3" fmla="*/ 0 w 5351929"/>
              <a:gd name="connsiteY3" fmla="*/ 6858000 h 6858000"/>
              <a:gd name="connsiteX4" fmla="*/ 0 w 5351929"/>
              <a:gd name="connsiteY4" fmla="*/ 0 h 6858000"/>
              <a:gd name="connsiteX0" fmla="*/ 0 w 5351929"/>
              <a:gd name="connsiteY0" fmla="*/ 0 h 6871447"/>
              <a:gd name="connsiteX1" fmla="*/ 5351929 w 5351929"/>
              <a:gd name="connsiteY1" fmla="*/ 0 h 6871447"/>
              <a:gd name="connsiteX2" fmla="*/ 3482788 w 5351929"/>
              <a:gd name="connsiteY2" fmla="*/ 6871447 h 6871447"/>
              <a:gd name="connsiteX3" fmla="*/ 0 w 5351929"/>
              <a:gd name="connsiteY3" fmla="*/ 6858000 h 6871447"/>
              <a:gd name="connsiteX4" fmla="*/ 0 w 5351929"/>
              <a:gd name="connsiteY4" fmla="*/ 0 h 6871447"/>
              <a:gd name="connsiteX0" fmla="*/ 0 w 5351929"/>
              <a:gd name="connsiteY0" fmla="*/ 0 h 6886575"/>
              <a:gd name="connsiteX1" fmla="*/ 5351929 w 5351929"/>
              <a:gd name="connsiteY1" fmla="*/ 0 h 6886575"/>
              <a:gd name="connsiteX2" fmla="*/ 3482788 w 5351929"/>
              <a:gd name="connsiteY2" fmla="*/ 6871447 h 6886575"/>
              <a:gd name="connsiteX3" fmla="*/ 0 w 5351929"/>
              <a:gd name="connsiteY3" fmla="*/ 6886575 h 6886575"/>
              <a:gd name="connsiteX4" fmla="*/ 0 w 5351929"/>
              <a:gd name="connsiteY4" fmla="*/ 0 h 6886575"/>
              <a:gd name="connsiteX0" fmla="*/ 0 w 5351929"/>
              <a:gd name="connsiteY0" fmla="*/ 0 h 6871447"/>
              <a:gd name="connsiteX1" fmla="*/ 5351929 w 5351929"/>
              <a:gd name="connsiteY1" fmla="*/ 0 h 6871447"/>
              <a:gd name="connsiteX2" fmla="*/ 3482788 w 5351929"/>
              <a:gd name="connsiteY2" fmla="*/ 6871447 h 6871447"/>
              <a:gd name="connsiteX3" fmla="*/ 0 w 5351929"/>
              <a:gd name="connsiteY3" fmla="*/ 6858000 h 6871447"/>
              <a:gd name="connsiteX4" fmla="*/ 0 w 5351929"/>
              <a:gd name="connsiteY4" fmla="*/ 0 h 6871447"/>
              <a:gd name="connsiteX0" fmla="*/ 1871662 w 7223591"/>
              <a:gd name="connsiteY0" fmla="*/ 0 h 6872288"/>
              <a:gd name="connsiteX1" fmla="*/ 7223591 w 7223591"/>
              <a:gd name="connsiteY1" fmla="*/ 0 h 6872288"/>
              <a:gd name="connsiteX2" fmla="*/ 5354450 w 7223591"/>
              <a:gd name="connsiteY2" fmla="*/ 6871447 h 6872288"/>
              <a:gd name="connsiteX3" fmla="*/ 0 w 7223591"/>
              <a:gd name="connsiteY3" fmla="*/ 6872288 h 6872288"/>
              <a:gd name="connsiteX4" fmla="*/ 1871662 w 7223591"/>
              <a:gd name="connsiteY4" fmla="*/ 0 h 6872288"/>
              <a:gd name="connsiteX0" fmla="*/ 0 w 8952379"/>
              <a:gd name="connsiteY0" fmla="*/ 0 h 6872288"/>
              <a:gd name="connsiteX1" fmla="*/ 8952379 w 8952379"/>
              <a:gd name="connsiteY1" fmla="*/ 0 h 6872288"/>
              <a:gd name="connsiteX2" fmla="*/ 7083238 w 8952379"/>
              <a:gd name="connsiteY2" fmla="*/ 6871447 h 6872288"/>
              <a:gd name="connsiteX3" fmla="*/ 1728788 w 8952379"/>
              <a:gd name="connsiteY3" fmla="*/ 6872288 h 6872288"/>
              <a:gd name="connsiteX4" fmla="*/ 0 w 8952379"/>
              <a:gd name="connsiteY4" fmla="*/ 0 h 6872288"/>
              <a:gd name="connsiteX0" fmla="*/ 0 w 8952379"/>
              <a:gd name="connsiteY0" fmla="*/ 0 h 6871447"/>
              <a:gd name="connsiteX1" fmla="*/ 8952379 w 8952379"/>
              <a:gd name="connsiteY1" fmla="*/ 0 h 6871447"/>
              <a:gd name="connsiteX2" fmla="*/ 7083238 w 8952379"/>
              <a:gd name="connsiteY2" fmla="*/ 6871447 h 6871447"/>
              <a:gd name="connsiteX3" fmla="*/ 28575 w 8952379"/>
              <a:gd name="connsiteY3" fmla="*/ 6843713 h 6871447"/>
              <a:gd name="connsiteX4" fmla="*/ 0 w 8952379"/>
              <a:gd name="connsiteY4" fmla="*/ 0 h 6871447"/>
              <a:gd name="connsiteX0" fmla="*/ 0 w 8952379"/>
              <a:gd name="connsiteY0" fmla="*/ 0 h 6872288"/>
              <a:gd name="connsiteX1" fmla="*/ 8952379 w 8952379"/>
              <a:gd name="connsiteY1" fmla="*/ 0 h 6872288"/>
              <a:gd name="connsiteX2" fmla="*/ 7083238 w 8952379"/>
              <a:gd name="connsiteY2" fmla="*/ 6871447 h 6872288"/>
              <a:gd name="connsiteX3" fmla="*/ 57150 w 8952379"/>
              <a:gd name="connsiteY3" fmla="*/ 6872288 h 6872288"/>
              <a:gd name="connsiteX4" fmla="*/ 0 w 8952379"/>
              <a:gd name="connsiteY4" fmla="*/ 0 h 6872288"/>
              <a:gd name="connsiteX0" fmla="*/ 1776936 w 8895229"/>
              <a:gd name="connsiteY0" fmla="*/ 14288 h 6872288"/>
              <a:gd name="connsiteX1" fmla="*/ 8895229 w 8895229"/>
              <a:gd name="connsiteY1" fmla="*/ 0 h 6872288"/>
              <a:gd name="connsiteX2" fmla="*/ 7026088 w 8895229"/>
              <a:gd name="connsiteY2" fmla="*/ 6871447 h 6872288"/>
              <a:gd name="connsiteX3" fmla="*/ 0 w 8895229"/>
              <a:gd name="connsiteY3" fmla="*/ 6872288 h 6872288"/>
              <a:gd name="connsiteX4" fmla="*/ 1776936 w 8895229"/>
              <a:gd name="connsiteY4" fmla="*/ 14288 h 6872288"/>
              <a:gd name="connsiteX0" fmla="*/ 1080268 w 8895229"/>
              <a:gd name="connsiteY0" fmla="*/ 14288 h 6872288"/>
              <a:gd name="connsiteX1" fmla="*/ 8895229 w 8895229"/>
              <a:gd name="connsiteY1" fmla="*/ 0 h 6872288"/>
              <a:gd name="connsiteX2" fmla="*/ 7026088 w 8895229"/>
              <a:gd name="connsiteY2" fmla="*/ 6871447 h 6872288"/>
              <a:gd name="connsiteX3" fmla="*/ 0 w 8895229"/>
              <a:gd name="connsiteY3" fmla="*/ 6872288 h 6872288"/>
              <a:gd name="connsiteX4" fmla="*/ 1080268 w 8895229"/>
              <a:gd name="connsiteY4" fmla="*/ 14288 h 6872288"/>
              <a:gd name="connsiteX0" fmla="*/ 0 w 7814961"/>
              <a:gd name="connsiteY0" fmla="*/ 14288 h 6872288"/>
              <a:gd name="connsiteX1" fmla="*/ 7814961 w 7814961"/>
              <a:gd name="connsiteY1" fmla="*/ 0 h 6872288"/>
              <a:gd name="connsiteX2" fmla="*/ 5945820 w 7814961"/>
              <a:gd name="connsiteY2" fmla="*/ 6871447 h 6872288"/>
              <a:gd name="connsiteX3" fmla="*/ 199327 w 7814961"/>
              <a:gd name="connsiteY3" fmla="*/ 6872288 h 6872288"/>
              <a:gd name="connsiteX4" fmla="*/ 0 w 7814961"/>
              <a:gd name="connsiteY4" fmla="*/ 14288 h 6872288"/>
              <a:gd name="connsiteX0" fmla="*/ 0 w 7814961"/>
              <a:gd name="connsiteY0" fmla="*/ 14288 h 6886576"/>
              <a:gd name="connsiteX1" fmla="*/ 7814961 w 7814961"/>
              <a:gd name="connsiteY1" fmla="*/ 0 h 6886576"/>
              <a:gd name="connsiteX2" fmla="*/ 5945820 w 7814961"/>
              <a:gd name="connsiteY2" fmla="*/ 6871447 h 6886576"/>
              <a:gd name="connsiteX3" fmla="*/ 278 w 7814961"/>
              <a:gd name="connsiteY3" fmla="*/ 6886576 h 6886576"/>
              <a:gd name="connsiteX4" fmla="*/ 0 w 7814961"/>
              <a:gd name="connsiteY4" fmla="*/ 14288 h 6886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4961" h="6886576">
                <a:moveTo>
                  <a:pt x="0" y="14288"/>
                </a:moveTo>
                <a:lnTo>
                  <a:pt x="7814961" y="0"/>
                </a:lnTo>
                <a:lnTo>
                  <a:pt x="5945820" y="6871447"/>
                </a:lnTo>
                <a:lnTo>
                  <a:pt x="278" y="6886576"/>
                </a:lnTo>
                <a:cubicBezTo>
                  <a:pt x="185" y="4595813"/>
                  <a:pt x="93" y="2305051"/>
                  <a:pt x="0" y="1428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p:cNvSpPr/>
          <p:nvPr userDrawn="1"/>
        </p:nvSpPr>
        <p:spPr>
          <a:xfrm>
            <a:off x="5869371" y="-516404"/>
            <a:ext cx="1003609" cy="1817649"/>
          </a:xfrm>
          <a:prstGeom prst="parallelogram">
            <a:avLst>
              <a:gd name="adj" fmla="val 48770"/>
            </a:avLst>
          </a:prstGeom>
          <a:solidFill>
            <a:srgbClr val="04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31704" y="5932436"/>
            <a:ext cx="2889503" cy="685800"/>
          </a:xfrm>
          <a:prstGeom prst="rect">
            <a:avLst/>
          </a:prstGeom>
        </p:spPr>
      </p:pic>
      <p:sp>
        <p:nvSpPr>
          <p:cNvPr id="22" name="Parallelogram 28"/>
          <p:cNvSpPr/>
          <p:nvPr userDrawn="1"/>
        </p:nvSpPr>
        <p:spPr>
          <a:xfrm>
            <a:off x="965048" y="-65861"/>
            <a:ext cx="649381" cy="1817649"/>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E0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3" name="Parallelogram 28"/>
          <p:cNvSpPr/>
          <p:nvPr userDrawn="1"/>
        </p:nvSpPr>
        <p:spPr>
          <a:xfrm>
            <a:off x="5915857" y="-379658"/>
            <a:ext cx="342123" cy="957618"/>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929BA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4" name="Parallelogram 28"/>
          <p:cNvSpPr/>
          <p:nvPr userDrawn="1"/>
        </p:nvSpPr>
        <p:spPr>
          <a:xfrm>
            <a:off x="3329067" y="6275336"/>
            <a:ext cx="342123" cy="957618"/>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929BA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25" name="Picture 24"/>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334203" y="5774930"/>
            <a:ext cx="1828800" cy="1828800"/>
          </a:xfrm>
          <a:prstGeom prst="rect">
            <a:avLst/>
          </a:prstGeom>
        </p:spPr>
      </p:pic>
    </p:spTree>
    <p:extLst>
      <p:ext uri="{BB962C8B-B14F-4D97-AF65-F5344CB8AC3E}">
        <p14:creationId xmlns:p14="http://schemas.microsoft.com/office/powerpoint/2010/main" val="1383186341"/>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348491" y="5774930"/>
            <a:ext cx="1828800" cy="1828800"/>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026069" y="5942596"/>
            <a:ext cx="2722418" cy="685800"/>
          </a:xfrm>
          <a:prstGeom prst="rect">
            <a:avLst/>
          </a:prstGeom>
        </p:spPr>
      </p:pic>
      <p:sp>
        <p:nvSpPr>
          <p:cNvPr id="9" name="Rectangle 7"/>
          <p:cNvSpPr/>
          <p:nvPr userDrawn="1"/>
        </p:nvSpPr>
        <p:spPr>
          <a:xfrm>
            <a:off x="-144378" y="473886"/>
            <a:ext cx="7912660" cy="495647"/>
          </a:xfrm>
          <a:custGeom>
            <a:avLst/>
            <a:gdLst>
              <a:gd name="connsiteX0" fmla="*/ 0 w 7772617"/>
              <a:gd name="connsiteY0" fmla="*/ 0 h 495647"/>
              <a:gd name="connsiteX1" fmla="*/ 7772617 w 7772617"/>
              <a:gd name="connsiteY1" fmla="*/ 0 h 495647"/>
              <a:gd name="connsiteX2" fmla="*/ 7772617 w 7772617"/>
              <a:gd name="connsiteY2" fmla="*/ 495647 h 495647"/>
              <a:gd name="connsiteX3" fmla="*/ 0 w 7772617"/>
              <a:gd name="connsiteY3" fmla="*/ 495647 h 495647"/>
              <a:gd name="connsiteX4" fmla="*/ 0 w 7772617"/>
              <a:gd name="connsiteY4" fmla="*/ 0 h 495647"/>
              <a:gd name="connsiteX0" fmla="*/ 0 w 7912660"/>
              <a:gd name="connsiteY0" fmla="*/ 0 h 495647"/>
              <a:gd name="connsiteX1" fmla="*/ 7912660 w 7912660"/>
              <a:gd name="connsiteY1" fmla="*/ 0 h 495647"/>
              <a:gd name="connsiteX2" fmla="*/ 7772617 w 7912660"/>
              <a:gd name="connsiteY2" fmla="*/ 495647 h 495647"/>
              <a:gd name="connsiteX3" fmla="*/ 0 w 7912660"/>
              <a:gd name="connsiteY3" fmla="*/ 495647 h 495647"/>
              <a:gd name="connsiteX4" fmla="*/ 0 w 7912660"/>
              <a:gd name="connsiteY4" fmla="*/ 0 h 495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2660" h="495647">
                <a:moveTo>
                  <a:pt x="0" y="0"/>
                </a:moveTo>
                <a:lnTo>
                  <a:pt x="7912660" y="0"/>
                </a:lnTo>
                <a:lnTo>
                  <a:pt x="7772617" y="495647"/>
                </a:lnTo>
                <a:lnTo>
                  <a:pt x="0" y="495647"/>
                </a:lnTo>
                <a:lnTo>
                  <a:pt x="0" y="0"/>
                </a:lnTo>
                <a:close/>
              </a:path>
            </a:pathLst>
          </a:custGeom>
          <a:solidFill>
            <a:srgbClr val="0F4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arallelogram 28"/>
          <p:cNvSpPr/>
          <p:nvPr userDrawn="1"/>
        </p:nvSpPr>
        <p:spPr>
          <a:xfrm>
            <a:off x="581993" y="-569855"/>
            <a:ext cx="649381" cy="1817649"/>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E0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563777902"/>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CB8C92-6649-270C-DBE3-740FC43A6A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1B08460-34A4-0DB3-FCA5-2CD941A31A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E50A6AB8-2315-5109-C9D0-4C257C80EE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86B956-A283-D425-380A-B0688B93B3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aseline="0">
                <a:solidFill>
                  <a:schemeClr val="tx1"/>
                </a:solidFill>
              </a:defRPr>
            </a:lvl1pPr>
          </a:lstStyle>
          <a:p>
            <a:fld id="{2935BE01-6AF6-4E4E-82CC-F32124784585}" type="slidenum">
              <a:rPr lang="en-US" smtClean="0"/>
              <a:pPr/>
              <a:t>‹#›</a:t>
            </a:fld>
            <a:endParaRPr lang="en-US" dirty="0"/>
          </a:p>
        </p:txBody>
      </p:sp>
      <p:pic>
        <p:nvPicPr>
          <p:cNvPr id="8" name="Picture 7" descr="Archdiocese of Newark crest logo and logo for Office for pastoral ministry with persons with disabilities, says &quot;One Body in Christ.&quot;">
            <a:extLst>
              <a:ext uri="{FF2B5EF4-FFF2-40B4-BE49-F238E27FC236}">
                <a16:creationId xmlns:a16="http://schemas.microsoft.com/office/drawing/2014/main" id="{49E7DC5C-D989-3337-4724-984A01195C5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25185" y="5832327"/>
            <a:ext cx="1426029" cy="1048045"/>
          </a:xfrm>
          <a:prstGeom prst="rect">
            <a:avLst/>
          </a:prstGeom>
        </p:spPr>
      </p:pic>
    </p:spTree>
    <p:extLst>
      <p:ext uri="{BB962C8B-B14F-4D97-AF65-F5344CB8AC3E}">
        <p14:creationId xmlns:p14="http://schemas.microsoft.com/office/powerpoint/2010/main" val="415694582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notesSlide" Target="../notesSlides/notesSlide12.xml"/><Relationship Id="rId16" Type="http://schemas.openxmlformats.org/officeDocument/2006/relationships/image" Target="../media/image30.svg"/><Relationship Id="rId1" Type="http://schemas.openxmlformats.org/officeDocument/2006/relationships/slideLayout" Target="../slideLayouts/slideLayout14.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sv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hyperlink" Target="https://avnation.tv/2020/07/17/houses-of-worship-adopt-new-av-strategies-for-social-distanci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16.xml"/><Relationship Id="rId16" Type="http://schemas.openxmlformats.org/officeDocument/2006/relationships/image" Target="../media/image32.svg"/><Relationship Id="rId1" Type="http://schemas.openxmlformats.org/officeDocument/2006/relationships/slideLayout" Target="../slideLayouts/slideLayout14.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carolinascaptioning.1capapp.com/event/respectability" TargetMode="External"/><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hyperlink" Target="https://www.respectability.org/aaidd-2023-serie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jpeg"/><Relationship Id="rId7" Type="http://schemas.openxmlformats.org/officeDocument/2006/relationships/hyperlink" Target="mailto:tanis@ku.edu"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hyperlink" Target="http://www.rcan.org/disabilities" TargetMode="External"/><Relationship Id="rId4" Type="http://schemas.openxmlformats.org/officeDocument/2006/relationships/hyperlink" Target="mailto:Anne.Masters@rcan.org"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hyperlink" Target="https://communicationfirst.org/" TargetMode="External"/><Relationship Id="rId3" Type="http://schemas.openxmlformats.org/officeDocument/2006/relationships/hyperlink" Target="https://www.opepp.org/wp-content/uploads/2023/02/Research-Brief-Communication-Partners.pdf" TargetMode="External"/><Relationship Id="rId7" Type="http://schemas.openxmlformats.org/officeDocument/2006/relationships/hyperlink" Target="https://vkc.vumc.org/assets/files/resources/kindredaac19.pdf"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hyperlink" Target="https://www.asha.org/siteassets/njc/njc-communication-bill-rights.pdf" TargetMode="External"/><Relationship Id="rId5" Type="http://schemas.openxmlformats.org/officeDocument/2006/relationships/hyperlink" Target="https://www.communicationmatters.org.uk/wp-content/uploads/2019/02/Speaking-with-Someone.pdf" TargetMode="External"/><Relationship Id="rId4" Type="http://schemas.openxmlformats.org/officeDocument/2006/relationships/hyperlink" Target="https://www.opepp.org/resources/communication-partners-opepp-research-brief-2/"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ebadge.nadsp.org/local/catalog/view/product.php?productid=75"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www.rayslittleride.co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rayslittleride.co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mailto:pam.kennedy@live.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hyperlink" Target="https://communicationfirst.or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idx="4294967295"/>
          </p:nvPr>
        </p:nvSpPr>
        <p:spPr>
          <a:xfrm>
            <a:off x="1120775" y="4306054"/>
            <a:ext cx="9950450" cy="674687"/>
          </a:xfrm>
        </p:spPr>
        <p:txBody>
          <a:bodyPr>
            <a:noAutofit/>
          </a:bodyPr>
          <a:lstStyle/>
          <a:p>
            <a:pPr algn="ctr"/>
            <a:r>
              <a:rPr lang="en-US" sz="6000" dirty="0">
                <a:latin typeface="Tahoma" panose="020B0604030504040204" pitchFamily="34" charset="0"/>
                <a:ea typeface="Tahoma" panose="020B0604030504040204" pitchFamily="34" charset="0"/>
                <a:cs typeface="Tahoma" panose="020B0604030504040204" pitchFamily="34" charset="0"/>
              </a:rPr>
              <a:t>Community Connectedness and Technology</a:t>
            </a:r>
          </a:p>
        </p:txBody>
      </p:sp>
      <p:pic>
        <p:nvPicPr>
          <p:cNvPr id="2" name="Picture 1" descr="AAIDD Religion and Spirituality Network logo">
            <a:extLst>
              <a:ext uri="{FF2B5EF4-FFF2-40B4-BE49-F238E27FC236}">
                <a16:creationId xmlns:a16="http://schemas.microsoft.com/office/drawing/2014/main" id="{A1861028-CA70-A628-42BF-623C428AF7F6}"/>
              </a:ext>
            </a:extLst>
          </p:cNvPr>
          <p:cNvPicPr>
            <a:picLocks noChangeAspect="1"/>
          </p:cNvPicPr>
          <p:nvPr/>
        </p:nvPicPr>
        <p:blipFill>
          <a:blip r:embed="rId3"/>
          <a:stretch>
            <a:fillRect/>
          </a:stretch>
        </p:blipFill>
        <p:spPr>
          <a:xfrm>
            <a:off x="1984375" y="584200"/>
            <a:ext cx="2844800" cy="2844800"/>
          </a:xfrm>
          <a:prstGeom prst="rect">
            <a:avLst/>
          </a:prstGeom>
        </p:spPr>
      </p:pic>
      <p:pic>
        <p:nvPicPr>
          <p:cNvPr id="4" name="Picture 3" descr="RespectAbility logo">
            <a:extLst>
              <a:ext uri="{FF2B5EF4-FFF2-40B4-BE49-F238E27FC236}">
                <a16:creationId xmlns:a16="http://schemas.microsoft.com/office/drawing/2014/main" id="{82957CE3-8153-1AC0-4BB7-11D45C771265}"/>
              </a:ext>
            </a:extLst>
          </p:cNvPr>
          <p:cNvPicPr>
            <a:picLocks noChangeAspect="1"/>
          </p:cNvPicPr>
          <p:nvPr/>
        </p:nvPicPr>
        <p:blipFill>
          <a:blip r:embed="rId4"/>
          <a:stretch>
            <a:fillRect/>
          </a:stretch>
        </p:blipFill>
        <p:spPr>
          <a:xfrm>
            <a:off x="4975089" y="896938"/>
            <a:ext cx="5232536" cy="22288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2771" y="1616183"/>
            <a:ext cx="6168771" cy="258532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i="1" dirty="0">
                <a:solidFill>
                  <a:srgbClr val="FFFFFF"/>
                </a:solidFill>
                <a:latin typeface="Verdana" panose="020B0604030504040204" pitchFamily="34" charset="0"/>
                <a:ea typeface="Verdana" panose="020B0604030504040204" pitchFamily="34" charset="0"/>
                <a:cs typeface="Chronicle Display Light" charset="0"/>
              </a:rPr>
              <a:t>Community Connectedness and Technology</a:t>
            </a:r>
            <a:endParaRPr kumimoji="0" lang="en-US" sz="3600" b="0" i="1"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Chronicle Display Light" charset="0"/>
            </a:endParaRPr>
          </a:p>
        </p:txBody>
      </p:sp>
      <p:sp>
        <p:nvSpPr>
          <p:cNvPr id="5" name="TextBox 4"/>
          <p:cNvSpPr txBox="1"/>
          <p:nvPr/>
        </p:nvSpPr>
        <p:spPr>
          <a:xfrm>
            <a:off x="117988" y="5056755"/>
            <a:ext cx="3583030"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charset="0"/>
                <a:ea typeface="Gotham Medium" charset="0"/>
                <a:cs typeface="Gotham Medium" charset="0"/>
              </a:rPr>
              <a:t>Shea Tanis Ph.D.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charset="0"/>
                <a:ea typeface="Gotham Medium" charset="0"/>
                <a:cs typeface="Gotham Medium" charset="0"/>
              </a:rPr>
              <a:t>Kansas University Center on Developmental Disabilities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charset="0"/>
              <a:ea typeface="Gotham Medium" charset="0"/>
              <a:cs typeface="Gotham Medium"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charset="0"/>
                <a:ea typeface="Gotham Medium" charset="0"/>
                <a:cs typeface="Gotham Medium" charset="0"/>
              </a:rPr>
              <a:t>May 17, 2023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charset="0"/>
                <a:ea typeface="Gotham Medium" charset="0"/>
                <a:cs typeface="Gotham Medium" charset="0"/>
              </a:rPr>
              <a:t>AAIDD Religion and Spirituality Webinar Series </a:t>
            </a:r>
          </a:p>
        </p:txBody>
      </p:sp>
    </p:spTree>
    <p:extLst>
      <p:ext uri="{BB962C8B-B14F-4D97-AF65-F5344CB8AC3E}">
        <p14:creationId xmlns:p14="http://schemas.microsoft.com/office/powerpoint/2010/main" val="162639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A44B4D-82D2-0E20-9D9E-DDC11449353F}"/>
              </a:ext>
            </a:extLst>
          </p:cNvPr>
          <p:cNvSpPr>
            <a:spLocks noGrp="1"/>
          </p:cNvSpPr>
          <p:nvPr>
            <p:ph type="title" idx="4294967295"/>
          </p:nvPr>
        </p:nvSpPr>
        <p:spPr>
          <a:xfrm>
            <a:off x="7030192" y="365125"/>
            <a:ext cx="4323608" cy="1325563"/>
          </a:xfrm>
          <a:prstGeom prst="rect">
            <a:avLst/>
          </a:prstGeom>
        </p:spPr>
        <p:txBody>
          <a:bodyPr/>
          <a:lstStyle/>
          <a:p>
            <a:r>
              <a:rPr lang="en-US" dirty="0">
                <a:latin typeface="Verdana" panose="020B0604030504040204" pitchFamily="34" charset="0"/>
                <a:ea typeface="Verdana" panose="020B0604030504040204" pitchFamily="34" charset="0"/>
              </a:rPr>
              <a:t>Technology</a:t>
            </a:r>
            <a:r>
              <a:rPr lang="en-US" baseline="0" dirty="0">
                <a:latin typeface="Verdana" panose="020B0604030504040204" pitchFamily="34" charset="0"/>
                <a:ea typeface="Verdana" panose="020B0604030504040204" pitchFamily="34" charset="0"/>
              </a:rPr>
              <a:t> and Humanity</a:t>
            </a:r>
            <a:endParaRPr lang="en-US" dirty="0">
              <a:latin typeface="Verdana" panose="020B0604030504040204" pitchFamily="34" charset="0"/>
              <a:ea typeface="Verdana" panose="020B0604030504040204" pitchFamily="34" charset="0"/>
            </a:endParaRPr>
          </a:p>
        </p:txBody>
      </p:sp>
      <p:sp>
        <p:nvSpPr>
          <p:cNvPr id="2" name="TextBox 1">
            <a:extLst>
              <a:ext uri="{FF2B5EF4-FFF2-40B4-BE49-F238E27FC236}">
                <a16:creationId xmlns:a16="http://schemas.microsoft.com/office/drawing/2014/main" id="{A5A3DE26-F272-C4F2-29C9-25462F49C7D7}"/>
              </a:ext>
            </a:extLst>
          </p:cNvPr>
          <p:cNvSpPr txBox="1"/>
          <p:nvPr/>
        </p:nvSpPr>
        <p:spPr>
          <a:xfrm>
            <a:off x="786036" y="2220284"/>
            <a:ext cx="1079500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The ubiquity of technology is changing the world around us and how we must </a:t>
            </a:r>
            <a:r>
              <a:rPr kumimoji="0" lang="en-US" sz="3600" b="1" i="0" u="sng"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n-cs"/>
              </a:rPr>
              <a:t>interact</a:t>
            </a:r>
            <a:r>
              <a:rPr kumimoji="0" lang="en-US" sz="3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en-US" sz="3600" b="1" i="0" u="sng"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n-cs"/>
              </a:rPr>
              <a:t>survive</a:t>
            </a:r>
            <a:r>
              <a:rPr kumimoji="0" lang="en-US" sz="3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and </a:t>
            </a:r>
            <a:r>
              <a:rPr kumimoji="0" lang="en-US" sz="3600" b="1" i="0" u="sng"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n-cs"/>
              </a:rPr>
              <a:t>thrive</a:t>
            </a:r>
            <a:r>
              <a:rPr kumimoji="0" lang="en-US" sz="3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within that world. Some argue it is changing what it means to be human.</a:t>
            </a:r>
          </a:p>
        </p:txBody>
      </p:sp>
      <p:sp>
        <p:nvSpPr>
          <p:cNvPr id="3" name="TextBox 2">
            <a:extLst>
              <a:ext uri="{FF2B5EF4-FFF2-40B4-BE49-F238E27FC236}">
                <a16:creationId xmlns:a16="http://schemas.microsoft.com/office/drawing/2014/main" id="{C29BAE6E-81A7-5730-A90A-042AF779712A}"/>
              </a:ext>
            </a:extLst>
          </p:cNvPr>
          <p:cNvSpPr txBox="1"/>
          <p:nvPr/>
        </p:nvSpPr>
        <p:spPr>
          <a:xfrm>
            <a:off x="190500" y="6496050"/>
            <a:ext cx="252412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sym typeface="Symbol" panose="05050102010706020507" pitchFamily="18" charset="2"/>
              </a:rPr>
              <a:t>Religion©</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Tanis </a:t>
            </a:r>
          </a:p>
        </p:txBody>
      </p:sp>
    </p:spTree>
    <p:extLst>
      <p:ext uri="{BB962C8B-B14F-4D97-AF65-F5344CB8AC3E}">
        <p14:creationId xmlns:p14="http://schemas.microsoft.com/office/powerpoint/2010/main" val="177559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AIDD logo">
            <a:extLst>
              <a:ext uri="{FF2B5EF4-FFF2-40B4-BE49-F238E27FC236}">
                <a16:creationId xmlns:a16="http://schemas.microsoft.com/office/drawing/2014/main" id="{639ECA9B-62D7-12DC-688C-88E1A2FDC0B9}"/>
              </a:ext>
            </a:extLst>
          </p:cNvPr>
          <p:cNvPicPr>
            <a:picLocks noChangeAspect="1"/>
          </p:cNvPicPr>
          <p:nvPr/>
        </p:nvPicPr>
        <p:blipFill>
          <a:blip r:embed="rId2"/>
          <a:stretch>
            <a:fillRect/>
          </a:stretch>
        </p:blipFill>
        <p:spPr>
          <a:xfrm>
            <a:off x="3685107" y="1654672"/>
            <a:ext cx="4821784" cy="2931978"/>
          </a:xfrm>
          <a:prstGeom prst="rect">
            <a:avLst/>
          </a:prstGeom>
        </p:spPr>
      </p:pic>
      <p:sp>
        <p:nvSpPr>
          <p:cNvPr id="4" name="Title 3">
            <a:extLst>
              <a:ext uri="{FF2B5EF4-FFF2-40B4-BE49-F238E27FC236}">
                <a16:creationId xmlns:a16="http://schemas.microsoft.com/office/drawing/2014/main" id="{37EBE274-2540-1DF8-EC56-3007D0C3077A}"/>
              </a:ext>
            </a:extLst>
          </p:cNvPr>
          <p:cNvSpPr>
            <a:spLocks noGrp="1"/>
          </p:cNvSpPr>
          <p:nvPr>
            <p:ph type="title" idx="4294967295"/>
          </p:nvPr>
        </p:nvSpPr>
        <p:spPr>
          <a:xfrm>
            <a:off x="1175084" y="4586651"/>
            <a:ext cx="10515600" cy="616678"/>
          </a:xfrm>
          <a:prstGeom prst="rect">
            <a:avLst/>
          </a:prstGeom>
        </p:spPr>
        <p:txBody>
          <a:bodyPr/>
          <a:lstStyle/>
          <a:p>
            <a:pPr algn="ctr" rtl="0" eaLnBrk="1" latinLnBrk="0" hangingPunct="1"/>
            <a:r>
              <a:rPr lang="en-US" sz="4400" kern="1200" dirty="0">
                <a:solidFill>
                  <a:srgbClr val="002060"/>
                </a:solidFill>
                <a:effectLst/>
                <a:latin typeface="Calibri" panose="020F0502020204030204" pitchFamily="34" charset="0"/>
                <a:ea typeface="+mn-ea"/>
                <a:cs typeface="+mn-cs"/>
              </a:rPr>
              <a:t>Technology Interest Network </a:t>
            </a:r>
            <a:endParaRPr lang="en-US" dirty="0">
              <a:effectLst/>
            </a:endParaRPr>
          </a:p>
          <a:p>
            <a:endParaRPr lang="en-US" dirty="0"/>
          </a:p>
        </p:txBody>
      </p:sp>
    </p:spTree>
    <p:extLst>
      <p:ext uri="{BB962C8B-B14F-4D97-AF65-F5344CB8AC3E}">
        <p14:creationId xmlns:p14="http://schemas.microsoft.com/office/powerpoint/2010/main" val="1381078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76B408-F5BC-320A-217E-EB5F7DC5886D}"/>
              </a:ext>
            </a:extLst>
          </p:cNvPr>
          <p:cNvSpPr>
            <a:spLocks noGrp="1"/>
          </p:cNvSpPr>
          <p:nvPr>
            <p:ph type="title" idx="4294967295"/>
          </p:nvPr>
        </p:nvSpPr>
        <p:spPr>
          <a:xfrm>
            <a:off x="857344" y="531103"/>
            <a:ext cx="10515600" cy="839048"/>
          </a:xfrm>
          <a:prstGeom prst="rect">
            <a:avLst/>
          </a:prstGeom>
        </p:spPr>
        <p:txBody>
          <a:bodyPr/>
          <a:lstStyle/>
          <a:p>
            <a:r>
              <a:rPr lang="en-US" sz="2400" dirty="0">
                <a:solidFill>
                  <a:srgbClr val="FFFFFF"/>
                </a:solidFill>
                <a:latin typeface="Verdana" panose="020B0604030504040204" pitchFamily="34" charset="0"/>
                <a:ea typeface="Verdana" panose="020B0604030504040204" pitchFamily="34" charset="0"/>
                <a:cs typeface="Gotham" charset="0"/>
              </a:rPr>
              <a:t>Domains of High-Quality Community Living </a:t>
            </a:r>
            <a:br>
              <a:rPr lang="en-US" dirty="0">
                <a:solidFill>
                  <a:srgbClr val="FFFFFF"/>
                </a:solidFill>
                <a:latin typeface="Verdana" panose="020B0604030504040204" pitchFamily="34" charset="0"/>
                <a:ea typeface="Verdana" panose="020B0604030504040204" pitchFamily="34" charset="0"/>
                <a:cs typeface="Gotham" charset="0"/>
              </a:rPr>
            </a:br>
            <a:endParaRPr lang="en-US" dirty="0"/>
          </a:p>
        </p:txBody>
      </p:sp>
      <p:pic>
        <p:nvPicPr>
          <p:cNvPr id="38" name="Picture 37" descr="Infographic of domains of high-quality community living for people with IDD. Includes: decision making, where to live, relationships, personal interest, health and wellness, daily activities, employment, worship, and education. Worship is circled.">
            <a:extLst>
              <a:ext uri="{FF2B5EF4-FFF2-40B4-BE49-F238E27FC236}">
                <a16:creationId xmlns:a16="http://schemas.microsoft.com/office/drawing/2014/main" id="{D8BC30C1-9559-2EB0-1FAD-23CF9F6FABF8}"/>
              </a:ext>
            </a:extLst>
          </p:cNvPr>
          <p:cNvPicPr>
            <a:picLocks noChangeAspect="1"/>
          </p:cNvPicPr>
          <p:nvPr/>
        </p:nvPicPr>
        <p:blipFill>
          <a:blip r:embed="rId3"/>
          <a:stretch>
            <a:fillRect/>
          </a:stretch>
        </p:blipFill>
        <p:spPr>
          <a:xfrm>
            <a:off x="1339018" y="1502798"/>
            <a:ext cx="9513964" cy="4829740"/>
          </a:xfrm>
          <a:prstGeom prst="rect">
            <a:avLst/>
          </a:prstGeom>
        </p:spPr>
      </p:pic>
      <p:pic>
        <p:nvPicPr>
          <p:cNvPr id="40" name="Picture 2">
            <a:extLst>
              <a:ext uri="{FF2B5EF4-FFF2-40B4-BE49-F238E27FC236}">
                <a16:creationId xmlns:a16="http://schemas.microsoft.com/office/drawing/2014/main" id="{19661A4B-D452-21B1-8B99-3C6334916016}"/>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25307" y="2803753"/>
            <a:ext cx="1488259" cy="1488259"/>
          </a:xfrm>
          <a:prstGeom prst="rect">
            <a:avLst/>
          </a:prstGeom>
          <a:noFill/>
          <a:extLst>
            <a:ext uri="{909E8E84-426E-40DD-AFC4-6F175D3DCCD1}">
              <a14:hiddenFill xmlns:a14="http://schemas.microsoft.com/office/drawing/2010/main">
                <a:solidFill>
                  <a:srgbClr val="FFFFFF"/>
                </a:solidFill>
              </a14:hiddenFill>
            </a:ext>
          </a:extLst>
        </p:spPr>
      </p:pic>
      <p:pic>
        <p:nvPicPr>
          <p:cNvPr id="42" name="Graphic 41">
            <a:extLst>
              <a:ext uri="{FF2B5EF4-FFF2-40B4-BE49-F238E27FC236}">
                <a16:creationId xmlns:a16="http://schemas.microsoft.com/office/drawing/2014/main" id="{D455CB5F-91F8-2D87-DC74-460B696EF83C}"/>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27866" y="4292012"/>
            <a:ext cx="500461" cy="500461"/>
          </a:xfrm>
          <a:prstGeom prst="rect">
            <a:avLst/>
          </a:prstGeom>
        </p:spPr>
      </p:pic>
      <p:pic>
        <p:nvPicPr>
          <p:cNvPr id="44" name="Graphic 43">
            <a:extLst>
              <a:ext uri="{FF2B5EF4-FFF2-40B4-BE49-F238E27FC236}">
                <a16:creationId xmlns:a16="http://schemas.microsoft.com/office/drawing/2014/main" id="{FBD8132C-C40A-15D9-5A8F-0B741FA5701F}"/>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28327" y="3476540"/>
            <a:ext cx="601314" cy="601314"/>
          </a:xfrm>
          <a:prstGeom prst="rect">
            <a:avLst/>
          </a:prstGeom>
        </p:spPr>
      </p:pic>
      <p:pic>
        <p:nvPicPr>
          <p:cNvPr id="46" name="Graphic 45">
            <a:extLst>
              <a:ext uri="{FF2B5EF4-FFF2-40B4-BE49-F238E27FC236}">
                <a16:creationId xmlns:a16="http://schemas.microsoft.com/office/drawing/2014/main" id="{F4929470-BC66-1089-2E51-3B2215D58317}"/>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55096" y="2583564"/>
            <a:ext cx="546462" cy="627682"/>
          </a:xfrm>
          <a:prstGeom prst="rect">
            <a:avLst/>
          </a:prstGeom>
        </p:spPr>
      </p:pic>
      <p:pic>
        <p:nvPicPr>
          <p:cNvPr id="48" name="Graphic 47">
            <a:extLst>
              <a:ext uri="{FF2B5EF4-FFF2-40B4-BE49-F238E27FC236}">
                <a16:creationId xmlns:a16="http://schemas.microsoft.com/office/drawing/2014/main" id="{E159C4DA-55F2-DED2-3F8A-7BF8D64E1145}"/>
              </a:ext>
              <a:ext uri="{C183D7F6-B498-43B3-948B-1728B52AA6E4}">
                <adec:decorative xmlns:adec="http://schemas.microsoft.com/office/drawing/2017/decorative" val="1"/>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846119" y="2174785"/>
            <a:ext cx="481747" cy="481747"/>
          </a:xfrm>
          <a:prstGeom prst="rect">
            <a:avLst/>
          </a:prstGeom>
        </p:spPr>
      </p:pic>
      <p:pic>
        <p:nvPicPr>
          <p:cNvPr id="52" name="Graphic 51">
            <a:extLst>
              <a:ext uri="{FF2B5EF4-FFF2-40B4-BE49-F238E27FC236}">
                <a16:creationId xmlns:a16="http://schemas.microsoft.com/office/drawing/2014/main" id="{0D9EC9AD-6EBF-2D73-9687-69D0994EB004}"/>
              </a:ext>
              <a:ext uri="{C183D7F6-B498-43B3-948B-1728B52AA6E4}">
                <adec:decorative xmlns:adec="http://schemas.microsoft.com/office/drawing/2017/decorative" val="1"/>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752423" y="2218953"/>
            <a:ext cx="486515" cy="486515"/>
          </a:xfrm>
          <a:prstGeom prst="rect">
            <a:avLst/>
          </a:prstGeom>
        </p:spPr>
      </p:pic>
      <p:pic>
        <p:nvPicPr>
          <p:cNvPr id="54" name="Graphic 53">
            <a:extLst>
              <a:ext uri="{FF2B5EF4-FFF2-40B4-BE49-F238E27FC236}">
                <a16:creationId xmlns:a16="http://schemas.microsoft.com/office/drawing/2014/main" id="{29D0E9D4-2623-58FA-704E-4694872461F1}"/>
              </a:ext>
              <a:ext uri="{C183D7F6-B498-43B3-948B-1728B52AA6E4}">
                <adec:decorative xmlns:adec="http://schemas.microsoft.com/office/drawing/2017/decorative" val="1"/>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921255" y="2705468"/>
            <a:ext cx="500461" cy="500461"/>
          </a:xfrm>
          <a:prstGeom prst="rect">
            <a:avLst/>
          </a:prstGeom>
        </p:spPr>
      </p:pic>
      <p:pic>
        <p:nvPicPr>
          <p:cNvPr id="56" name="Graphic 55">
            <a:extLst>
              <a:ext uri="{FF2B5EF4-FFF2-40B4-BE49-F238E27FC236}">
                <a16:creationId xmlns:a16="http://schemas.microsoft.com/office/drawing/2014/main" id="{2911B80D-F212-FEDB-3295-93A04D88E9DC}"/>
              </a:ext>
              <a:ext uri="{C183D7F6-B498-43B3-948B-1728B52AA6E4}">
                <adec:decorative xmlns:adec="http://schemas.microsoft.com/office/drawing/2017/decorative" val="1"/>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3834567" y="3698984"/>
            <a:ext cx="437368" cy="437368"/>
          </a:xfrm>
          <a:prstGeom prst="rect">
            <a:avLst/>
          </a:prstGeom>
        </p:spPr>
      </p:pic>
      <p:sp>
        <p:nvSpPr>
          <p:cNvPr id="3" name="Circle: Hollow 2">
            <a:extLst>
              <a:ext uri="{FF2B5EF4-FFF2-40B4-BE49-F238E27FC236}">
                <a16:creationId xmlns:a16="http://schemas.microsoft.com/office/drawing/2014/main" id="{8F761674-3B05-5540-229C-E5E501D5AA84}"/>
              </a:ext>
              <a:ext uri="{C183D7F6-B498-43B3-948B-1728B52AA6E4}">
                <adec:decorative xmlns:adec="http://schemas.microsoft.com/office/drawing/2017/decorative" val="1"/>
              </a:ext>
            </a:extLst>
          </p:cNvPr>
          <p:cNvSpPr/>
          <p:nvPr/>
        </p:nvSpPr>
        <p:spPr>
          <a:xfrm>
            <a:off x="1266825" y="3279493"/>
            <a:ext cx="1876425" cy="1276350"/>
          </a:xfrm>
          <a:prstGeom prst="donut">
            <a:avLst>
              <a:gd name="adj" fmla="val 7785"/>
            </a:avLst>
          </a:prstGeom>
          <a:solidFill>
            <a:srgbClr val="FDD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15C270A-F42B-3EB1-0A83-9614B42925FA}"/>
              </a:ext>
            </a:extLst>
          </p:cNvPr>
          <p:cNvSpPr txBox="1"/>
          <p:nvPr/>
        </p:nvSpPr>
        <p:spPr>
          <a:xfrm>
            <a:off x="190500" y="6496050"/>
            <a:ext cx="252412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sym typeface="Symbol" panose="05050102010706020507" pitchFamily="18" charset="2"/>
              </a:rPr>
              <a:t>Religion©</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Tanis </a:t>
            </a:r>
          </a:p>
        </p:txBody>
      </p:sp>
    </p:spTree>
    <p:extLst>
      <p:ext uri="{BB962C8B-B14F-4D97-AF65-F5344CB8AC3E}">
        <p14:creationId xmlns:p14="http://schemas.microsoft.com/office/powerpoint/2010/main" val="206803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C183D7F6-B498-43B3-948B-1728B52AA6E4}">
                <adec:decorative xmlns:adec="http://schemas.microsoft.com/office/drawing/2017/decorative" val="1"/>
              </a:ext>
            </a:extLst>
          </p:cNvPr>
          <p:cNvSpPr/>
          <p:nvPr/>
        </p:nvSpPr>
        <p:spPr>
          <a:xfrm>
            <a:off x="-144378" y="473886"/>
            <a:ext cx="7912660" cy="495647"/>
          </a:xfrm>
          <a:custGeom>
            <a:avLst/>
            <a:gdLst>
              <a:gd name="connsiteX0" fmla="*/ 0 w 7772617"/>
              <a:gd name="connsiteY0" fmla="*/ 0 h 495647"/>
              <a:gd name="connsiteX1" fmla="*/ 7772617 w 7772617"/>
              <a:gd name="connsiteY1" fmla="*/ 0 h 495647"/>
              <a:gd name="connsiteX2" fmla="*/ 7772617 w 7772617"/>
              <a:gd name="connsiteY2" fmla="*/ 495647 h 495647"/>
              <a:gd name="connsiteX3" fmla="*/ 0 w 7772617"/>
              <a:gd name="connsiteY3" fmla="*/ 495647 h 495647"/>
              <a:gd name="connsiteX4" fmla="*/ 0 w 7772617"/>
              <a:gd name="connsiteY4" fmla="*/ 0 h 495647"/>
              <a:gd name="connsiteX0" fmla="*/ 0 w 7912660"/>
              <a:gd name="connsiteY0" fmla="*/ 0 h 495647"/>
              <a:gd name="connsiteX1" fmla="*/ 7912660 w 7912660"/>
              <a:gd name="connsiteY1" fmla="*/ 0 h 495647"/>
              <a:gd name="connsiteX2" fmla="*/ 7772617 w 7912660"/>
              <a:gd name="connsiteY2" fmla="*/ 495647 h 495647"/>
              <a:gd name="connsiteX3" fmla="*/ 0 w 7912660"/>
              <a:gd name="connsiteY3" fmla="*/ 495647 h 495647"/>
              <a:gd name="connsiteX4" fmla="*/ 0 w 7912660"/>
              <a:gd name="connsiteY4" fmla="*/ 0 h 495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2660" h="495647">
                <a:moveTo>
                  <a:pt x="0" y="0"/>
                </a:moveTo>
                <a:lnTo>
                  <a:pt x="7912660" y="0"/>
                </a:lnTo>
                <a:lnTo>
                  <a:pt x="7772617" y="495647"/>
                </a:lnTo>
                <a:lnTo>
                  <a:pt x="0" y="495647"/>
                </a:lnTo>
                <a:lnTo>
                  <a:pt x="0" y="0"/>
                </a:lnTo>
                <a:close/>
              </a:path>
            </a:pathLst>
          </a:custGeom>
          <a:solidFill>
            <a:srgbClr val="0F4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5"/>
          <p:cNvSpPr txBox="1">
            <a:spLocks noGrp="1"/>
          </p:cNvSpPr>
          <p:nvPr>
            <p:ph type="title" idx="4294967295"/>
          </p:nvPr>
        </p:nvSpPr>
        <p:spPr>
          <a:xfrm>
            <a:off x="984986" y="496956"/>
            <a:ext cx="7639664"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eaLnBrk="1" latinLnBrk="0" hangingPunct="1"/>
            <a:r>
              <a:rPr lang="en-US" sz="2800" dirty="0">
                <a:solidFill>
                  <a:schemeClr val="bg1"/>
                </a:solidFill>
                <a:latin typeface="Verdana" panose="020B0604030504040204" pitchFamily="34" charset="0"/>
                <a:ea typeface="Verdana" panose="020B0604030504040204" pitchFamily="34" charset="0"/>
                <a:cs typeface="Gotham" charset="0"/>
              </a:rPr>
              <a:t>How We Experience Faith - Practice</a:t>
            </a:r>
          </a:p>
        </p:txBody>
      </p:sp>
      <p:sp>
        <p:nvSpPr>
          <p:cNvPr id="9" name="TextBox 8">
            <a:extLst>
              <a:ext uri="{FF2B5EF4-FFF2-40B4-BE49-F238E27FC236}">
                <a16:creationId xmlns:a16="http://schemas.microsoft.com/office/drawing/2014/main" id="{DD346129-7E96-4EE3-A46D-1C795D7C7F72}"/>
              </a:ext>
            </a:extLst>
          </p:cNvPr>
          <p:cNvSpPr txBox="1"/>
          <p:nvPr/>
        </p:nvSpPr>
        <p:spPr>
          <a:xfrm>
            <a:off x="581993" y="1943643"/>
            <a:ext cx="5555635" cy="3231654"/>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Virtual religious services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Meditation technologies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Verse eBooks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Ethical technology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7" name="Parallelogram 28">
            <a:extLst>
              <a:ext uri="{C183D7F6-B498-43B3-948B-1728B52AA6E4}">
                <adec:decorative xmlns:adec="http://schemas.microsoft.com/office/drawing/2017/decorative" val="1"/>
              </a:ext>
            </a:extLst>
          </p:cNvPr>
          <p:cNvSpPr/>
          <p:nvPr/>
        </p:nvSpPr>
        <p:spPr>
          <a:xfrm>
            <a:off x="581993" y="-569855"/>
            <a:ext cx="649381" cy="1817649"/>
          </a:xfrm>
          <a:custGeom>
            <a:avLst/>
            <a:gdLst>
              <a:gd name="connsiteX0" fmla="*/ 0 w 1003609"/>
              <a:gd name="connsiteY0" fmla="*/ 1817649 h 1817649"/>
              <a:gd name="connsiteX1" fmla="*/ 489460 w 1003609"/>
              <a:gd name="connsiteY1" fmla="*/ 0 h 1817649"/>
              <a:gd name="connsiteX2" fmla="*/ 1003609 w 1003609"/>
              <a:gd name="connsiteY2" fmla="*/ 0 h 1817649"/>
              <a:gd name="connsiteX3" fmla="*/ 514149 w 1003609"/>
              <a:gd name="connsiteY3" fmla="*/ 1817649 h 1817649"/>
              <a:gd name="connsiteX4" fmla="*/ 0 w 1003609"/>
              <a:gd name="connsiteY4" fmla="*/ 1817649 h 1817649"/>
              <a:gd name="connsiteX0" fmla="*/ 0 w 1003609"/>
              <a:gd name="connsiteY0" fmla="*/ 1817649 h 1817649"/>
              <a:gd name="connsiteX1" fmla="*/ 835450 w 1003609"/>
              <a:gd name="connsiteY1" fmla="*/ 8238 h 1817649"/>
              <a:gd name="connsiteX2" fmla="*/ 1003609 w 1003609"/>
              <a:gd name="connsiteY2" fmla="*/ 0 h 1817649"/>
              <a:gd name="connsiteX3" fmla="*/ 514149 w 1003609"/>
              <a:gd name="connsiteY3" fmla="*/ 1817649 h 1817649"/>
              <a:gd name="connsiteX4" fmla="*/ 0 w 1003609"/>
              <a:gd name="connsiteY4" fmla="*/ 1817649 h 1817649"/>
              <a:gd name="connsiteX0" fmla="*/ 0 w 649381"/>
              <a:gd name="connsiteY0" fmla="*/ 1809411 h 1817649"/>
              <a:gd name="connsiteX1" fmla="*/ 481222 w 649381"/>
              <a:gd name="connsiteY1" fmla="*/ 8238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12324 h 1820562"/>
              <a:gd name="connsiteX1" fmla="*/ 481222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12324 h 1820562"/>
              <a:gd name="connsiteX1" fmla="*/ 453344 w 649381"/>
              <a:gd name="connsiteY1" fmla="*/ 0 h 1820562"/>
              <a:gd name="connsiteX2" fmla="*/ 649381 w 649381"/>
              <a:gd name="connsiteY2" fmla="*/ 2913 h 1820562"/>
              <a:gd name="connsiteX3" fmla="*/ 159921 w 649381"/>
              <a:gd name="connsiteY3" fmla="*/ 1820562 h 1820562"/>
              <a:gd name="connsiteX4" fmla="*/ 0 w 649381"/>
              <a:gd name="connsiteY4" fmla="*/ 1812324 h 1820562"/>
              <a:gd name="connsiteX0" fmla="*/ 0 w 649381"/>
              <a:gd name="connsiteY0" fmla="*/ 1809411 h 1817649"/>
              <a:gd name="connsiteX1" fmla="*/ 548129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8239 h 1817649"/>
              <a:gd name="connsiteX2" fmla="*/ 649381 w 649381"/>
              <a:gd name="connsiteY2" fmla="*/ 0 h 1817649"/>
              <a:gd name="connsiteX3" fmla="*/ 159921 w 649381"/>
              <a:gd name="connsiteY3" fmla="*/ 1817649 h 1817649"/>
              <a:gd name="connsiteX4" fmla="*/ 0 w 649381"/>
              <a:gd name="connsiteY4" fmla="*/ 1809411 h 1817649"/>
              <a:gd name="connsiteX0" fmla="*/ 0 w 649381"/>
              <a:gd name="connsiteY0" fmla="*/ 1809411 h 1817649"/>
              <a:gd name="connsiteX1" fmla="*/ 486797 w 649381"/>
              <a:gd name="connsiteY1" fmla="*/ 2663 h 1817649"/>
              <a:gd name="connsiteX2" fmla="*/ 649381 w 649381"/>
              <a:gd name="connsiteY2" fmla="*/ 0 h 1817649"/>
              <a:gd name="connsiteX3" fmla="*/ 159921 w 649381"/>
              <a:gd name="connsiteY3" fmla="*/ 1817649 h 1817649"/>
              <a:gd name="connsiteX4" fmla="*/ 0 w 649381"/>
              <a:gd name="connsiteY4" fmla="*/ 1809411 h 181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381" h="1817649">
                <a:moveTo>
                  <a:pt x="0" y="1809411"/>
                </a:moveTo>
                <a:lnTo>
                  <a:pt x="486797" y="2663"/>
                </a:lnTo>
                <a:lnTo>
                  <a:pt x="649381" y="0"/>
                </a:lnTo>
                <a:lnTo>
                  <a:pt x="159921" y="1817649"/>
                </a:lnTo>
                <a:lnTo>
                  <a:pt x="0" y="1809411"/>
                </a:lnTo>
                <a:close/>
              </a:path>
            </a:pathLst>
          </a:custGeom>
          <a:solidFill>
            <a:srgbClr val="E0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3" name="Picture 2" descr="Laptop with praying hands on screen">
            <a:extLst>
              <a:ext uri="{FF2B5EF4-FFF2-40B4-BE49-F238E27FC236}">
                <a16:creationId xmlns:a16="http://schemas.microsoft.com/office/drawing/2014/main" id="{B67FAD2C-DE84-057B-D611-5BD82290AD8B}"/>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5063612" y="1697735"/>
            <a:ext cx="6733055" cy="3259921"/>
          </a:xfrm>
          <a:prstGeom prst="rect">
            <a:avLst/>
          </a:prstGeom>
        </p:spPr>
      </p:pic>
      <p:pic>
        <p:nvPicPr>
          <p:cNvPr id="10" name="Picture 9" descr="University of Kansas Logo"/>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6069" y="5942596"/>
            <a:ext cx="2722418" cy="685800"/>
          </a:xfrm>
          <a:prstGeom prst="rect">
            <a:avLst/>
          </a:prstGeom>
        </p:spPr>
      </p:pic>
      <p:sp>
        <p:nvSpPr>
          <p:cNvPr id="2" name="TextBox 1">
            <a:extLst>
              <a:ext uri="{FF2B5EF4-FFF2-40B4-BE49-F238E27FC236}">
                <a16:creationId xmlns:a16="http://schemas.microsoft.com/office/drawing/2014/main" id="{B413644F-CA8B-780D-3799-F0A850DF2E19}"/>
              </a:ext>
            </a:extLst>
          </p:cNvPr>
          <p:cNvSpPr txBox="1"/>
          <p:nvPr/>
        </p:nvSpPr>
        <p:spPr>
          <a:xfrm>
            <a:off x="190500" y="6496050"/>
            <a:ext cx="252412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sym typeface="Symbol" panose="05050102010706020507" pitchFamily="18" charset="2"/>
              </a:rPr>
              <a:t>Religion©</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Tanis </a:t>
            </a:r>
          </a:p>
        </p:txBody>
      </p:sp>
    </p:spTree>
    <p:extLst>
      <p:ext uri="{BB962C8B-B14F-4D97-AF65-F5344CB8AC3E}">
        <p14:creationId xmlns:p14="http://schemas.microsoft.com/office/powerpoint/2010/main" val="398740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A41E36D-D935-BD02-64BC-BAB4CC89CF7E}"/>
              </a:ext>
            </a:extLst>
          </p:cNvPr>
          <p:cNvSpPr>
            <a:spLocks noGrp="1"/>
          </p:cNvSpPr>
          <p:nvPr>
            <p:ph type="title" idx="4294967295"/>
          </p:nvPr>
        </p:nvSpPr>
        <p:spPr>
          <a:xfrm>
            <a:off x="933454" y="490884"/>
            <a:ext cx="10515600" cy="1325563"/>
          </a:xfrm>
          <a:prstGeom prst="rect">
            <a:avLst/>
          </a:prstGeom>
        </p:spPr>
        <p:txBody>
          <a:bodyPr/>
          <a:lstStyle/>
          <a:p>
            <a:pPr rtl="0" eaLnBrk="1" latinLnBrk="0" hangingPunct="1"/>
            <a:r>
              <a:rPr lang="en-US" sz="2800" kern="1200" dirty="0">
                <a:solidFill>
                  <a:srgbClr val="FFFFFF"/>
                </a:solidFill>
                <a:effectLst/>
                <a:latin typeface="Verdana" panose="020B0604030504040204" pitchFamily="34" charset="0"/>
                <a:ea typeface="Verdana" panose="020B0604030504040204" pitchFamily="34" charset="0"/>
                <a:cs typeface="Gotham"/>
              </a:rPr>
              <a:t>Receptive and Expressive </a:t>
            </a:r>
            <a:endParaRPr lang="en-US" dirty="0">
              <a:effectLst/>
            </a:endParaRPr>
          </a:p>
          <a:p>
            <a:endParaRPr lang="en-US" dirty="0"/>
          </a:p>
        </p:txBody>
      </p:sp>
      <p:sp>
        <p:nvSpPr>
          <p:cNvPr id="8" name="TextBox 7">
            <a:extLst>
              <a:ext uri="{FF2B5EF4-FFF2-40B4-BE49-F238E27FC236}">
                <a16:creationId xmlns:a16="http://schemas.microsoft.com/office/drawing/2014/main" id="{6D3E178B-9A0C-5B00-2ACF-7526F3521609}"/>
              </a:ext>
            </a:extLst>
          </p:cNvPr>
          <p:cNvSpPr txBox="1"/>
          <p:nvPr/>
        </p:nvSpPr>
        <p:spPr>
          <a:xfrm>
            <a:off x="2751533" y="1465897"/>
            <a:ext cx="199310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INPUTS</a:t>
            </a:r>
          </a:p>
        </p:txBody>
      </p:sp>
      <p:sp>
        <p:nvSpPr>
          <p:cNvPr id="10" name="TextBox 9">
            <a:extLst>
              <a:ext uri="{FF2B5EF4-FFF2-40B4-BE49-F238E27FC236}">
                <a16:creationId xmlns:a16="http://schemas.microsoft.com/office/drawing/2014/main" id="{7BC66823-4D98-73A0-E8EB-11E59DEB21AB}"/>
              </a:ext>
            </a:extLst>
          </p:cNvPr>
          <p:cNvSpPr txBox="1"/>
          <p:nvPr/>
        </p:nvSpPr>
        <p:spPr>
          <a:xfrm>
            <a:off x="6927012" y="1465897"/>
            <a:ext cx="246935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OUTPUTS</a:t>
            </a:r>
          </a:p>
        </p:txBody>
      </p:sp>
      <p:pic>
        <p:nvPicPr>
          <p:cNvPr id="5" name="Graphic 4" descr="Laptop outline with red arrow pointing out to outline to person with the Input header">
            <a:extLst>
              <a:ext uri="{FF2B5EF4-FFF2-40B4-BE49-F238E27FC236}">
                <a16:creationId xmlns:a16="http://schemas.microsoft.com/office/drawing/2014/main" id="{EE67167B-5516-ED36-A99A-0197C1D95DB2}"/>
              </a:ext>
              <a:ext uri="{C183D7F6-B498-43B3-948B-1728B52AA6E4}">
                <adec:decorative xmlns:adec="http://schemas.microsoft.com/office/drawing/2017/decorative" val="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5423" y="1104898"/>
            <a:ext cx="4505325" cy="4505325"/>
          </a:xfrm>
          <a:prstGeom prst="rect">
            <a:avLst/>
          </a:prstGeom>
        </p:spPr>
      </p:pic>
      <p:pic>
        <p:nvPicPr>
          <p:cNvPr id="6" name="Graphic 5" descr="Laptop outline with blue arrow pointing out to outline to person with the Input header">
            <a:extLst>
              <a:ext uri="{FF2B5EF4-FFF2-40B4-BE49-F238E27FC236}">
                <a16:creationId xmlns:a16="http://schemas.microsoft.com/office/drawing/2014/main" id="{6930D88D-E1DE-C753-B869-E707B2BC6751}"/>
              </a:ext>
              <a:ext uri="{C183D7F6-B498-43B3-948B-1728B52AA6E4}">
                <adec:decorative xmlns:adec="http://schemas.microsoft.com/office/drawing/2017/decorative" val="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17310" y="1104898"/>
            <a:ext cx="4505325" cy="4505325"/>
          </a:xfrm>
          <a:prstGeom prst="rect">
            <a:avLst/>
          </a:prstGeom>
        </p:spPr>
      </p:pic>
      <p:sp>
        <p:nvSpPr>
          <p:cNvPr id="11" name="Arrow: Right 10">
            <a:extLst>
              <a:ext uri="{FF2B5EF4-FFF2-40B4-BE49-F238E27FC236}">
                <a16:creationId xmlns:a16="http://schemas.microsoft.com/office/drawing/2014/main" id="{6A6D1601-775B-3EBE-8580-FB90D8D68503}"/>
              </a:ext>
              <a:ext uri="{C183D7F6-B498-43B3-948B-1728B52AA6E4}">
                <adec:decorative xmlns:adec="http://schemas.microsoft.com/office/drawing/2017/decorative" val="1"/>
              </a:ext>
            </a:extLst>
          </p:cNvPr>
          <p:cNvSpPr/>
          <p:nvPr/>
        </p:nvSpPr>
        <p:spPr>
          <a:xfrm>
            <a:off x="7350834" y="2811889"/>
            <a:ext cx="1438275" cy="752475"/>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row: Right 11">
            <a:extLst>
              <a:ext uri="{FF2B5EF4-FFF2-40B4-BE49-F238E27FC236}">
                <a16:creationId xmlns:a16="http://schemas.microsoft.com/office/drawing/2014/main" id="{5B4C316B-FED8-7679-1F15-D7DBF1FF00C0}"/>
              </a:ext>
              <a:ext uri="{C183D7F6-B498-43B3-948B-1728B52AA6E4}">
                <adec:decorative xmlns:adec="http://schemas.microsoft.com/office/drawing/2017/decorative" val="1"/>
              </a:ext>
            </a:extLst>
          </p:cNvPr>
          <p:cNvSpPr/>
          <p:nvPr/>
        </p:nvSpPr>
        <p:spPr>
          <a:xfrm rot="10800000">
            <a:off x="2933700" y="2811890"/>
            <a:ext cx="1438275" cy="75247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39E9C13B-2CEF-C655-C6DE-8AF41453D3AA}"/>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917" y="2173713"/>
            <a:ext cx="2028825" cy="2028825"/>
          </a:xfrm>
          <a:prstGeom prst="rect">
            <a:avLst/>
          </a:prstGeom>
        </p:spPr>
      </p:pic>
      <p:pic>
        <p:nvPicPr>
          <p:cNvPr id="15" name="Graphic 14">
            <a:extLst>
              <a:ext uri="{FF2B5EF4-FFF2-40B4-BE49-F238E27FC236}">
                <a16:creationId xmlns:a16="http://schemas.microsoft.com/office/drawing/2014/main" id="{327ED6BE-3B93-4687-BE16-2D8AA5B3FB69}"/>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44125" y="2173712"/>
            <a:ext cx="2028825" cy="2028825"/>
          </a:xfrm>
          <a:prstGeom prst="rect">
            <a:avLst/>
          </a:prstGeom>
        </p:spPr>
      </p:pic>
      <p:sp>
        <p:nvSpPr>
          <p:cNvPr id="16" name="TextBox 15">
            <a:extLst>
              <a:ext uri="{FF2B5EF4-FFF2-40B4-BE49-F238E27FC236}">
                <a16:creationId xmlns:a16="http://schemas.microsoft.com/office/drawing/2014/main" id="{4B46A1F2-104C-35CD-F184-0334EB596F56}"/>
              </a:ext>
            </a:extLst>
          </p:cNvPr>
          <p:cNvSpPr txBox="1"/>
          <p:nvPr/>
        </p:nvSpPr>
        <p:spPr>
          <a:xfrm>
            <a:off x="190500" y="6496050"/>
            <a:ext cx="252412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sym typeface="Symbol" panose="05050102010706020507" pitchFamily="18" charset="2"/>
              </a:rPr>
              <a:t>Religion©</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Tanis </a:t>
            </a:r>
          </a:p>
        </p:txBody>
      </p:sp>
    </p:spTree>
    <p:extLst>
      <p:ext uri="{BB962C8B-B14F-4D97-AF65-F5344CB8AC3E}">
        <p14:creationId xmlns:p14="http://schemas.microsoft.com/office/powerpoint/2010/main" val="1257091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FAB886-92AD-C135-63E3-C0524369A19B}"/>
              </a:ext>
            </a:extLst>
          </p:cNvPr>
          <p:cNvSpPr>
            <a:spLocks noGrp="1"/>
          </p:cNvSpPr>
          <p:nvPr>
            <p:ph type="title" idx="4294967295"/>
          </p:nvPr>
        </p:nvSpPr>
        <p:spPr>
          <a:xfrm>
            <a:off x="980704" y="494520"/>
            <a:ext cx="10515600" cy="1325563"/>
          </a:xfrm>
          <a:prstGeom prst="rect">
            <a:avLst/>
          </a:prstGeom>
        </p:spPr>
        <p:txBody>
          <a:bodyPr/>
          <a:lstStyle/>
          <a:p>
            <a:pPr rtl="0" eaLnBrk="1" latinLnBrk="0" hangingPunct="1"/>
            <a:r>
              <a:rPr lang="en-US" sz="2800" kern="1200" dirty="0">
                <a:solidFill>
                  <a:srgbClr val="FFFFFF"/>
                </a:solidFill>
                <a:effectLst/>
                <a:latin typeface="Verdana" panose="020B0604030504040204" pitchFamily="34" charset="0"/>
                <a:ea typeface="Verdana" panose="020B0604030504040204" pitchFamily="34" charset="0"/>
                <a:cs typeface="Gotham"/>
              </a:rPr>
              <a:t>Receive Information – Sensory</a:t>
            </a:r>
            <a:endParaRPr lang="en-US" dirty="0">
              <a:effectLst/>
            </a:endParaRPr>
          </a:p>
          <a:p>
            <a:endParaRPr lang="en-US" dirty="0"/>
          </a:p>
        </p:txBody>
      </p:sp>
      <p:sp>
        <p:nvSpPr>
          <p:cNvPr id="3" name="TextBox 2">
            <a:extLst>
              <a:ext uri="{FF2B5EF4-FFF2-40B4-BE49-F238E27FC236}">
                <a16:creationId xmlns:a16="http://schemas.microsoft.com/office/drawing/2014/main" id="{E83E8F2C-5674-E16D-ED34-D80F552D0255}"/>
              </a:ext>
            </a:extLst>
          </p:cNvPr>
          <p:cNvSpPr txBox="1"/>
          <p:nvPr/>
        </p:nvSpPr>
        <p:spPr>
          <a:xfrm>
            <a:off x="581993" y="1271855"/>
            <a:ext cx="6342682" cy="5262979"/>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Digital delivery – baked-in accessibility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Connected communities - togetherness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Mixed Realities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Haptic touch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Digital music</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AI Sermon builders and religious searches </a:t>
            </a:r>
          </a:p>
        </p:txBody>
      </p:sp>
      <p:pic>
        <p:nvPicPr>
          <p:cNvPr id="4" name="Picture 3" descr="Image of priest with VR headset on">
            <a:extLst>
              <a:ext uri="{FF2B5EF4-FFF2-40B4-BE49-F238E27FC236}">
                <a16:creationId xmlns:a16="http://schemas.microsoft.com/office/drawing/2014/main" id="{180F2E63-9445-CBDB-B164-D815D5D345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83057" y="1485900"/>
            <a:ext cx="5118418" cy="2879110"/>
          </a:xfrm>
          <a:prstGeom prst="rect">
            <a:avLst/>
          </a:prstGeom>
        </p:spPr>
      </p:pic>
      <p:sp>
        <p:nvSpPr>
          <p:cNvPr id="5" name="TextBox 4">
            <a:extLst>
              <a:ext uri="{FF2B5EF4-FFF2-40B4-BE49-F238E27FC236}">
                <a16:creationId xmlns:a16="http://schemas.microsoft.com/office/drawing/2014/main" id="{E72B56F6-C554-E46A-8EB0-CCB785C20C05}"/>
              </a:ext>
            </a:extLst>
          </p:cNvPr>
          <p:cNvSpPr txBox="1"/>
          <p:nvPr/>
        </p:nvSpPr>
        <p:spPr>
          <a:xfrm>
            <a:off x="190500" y="6496050"/>
            <a:ext cx="252412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sym typeface="Symbol" panose="05050102010706020507" pitchFamily="18" charset="2"/>
              </a:rPr>
              <a:t>Religion©</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Tanis </a:t>
            </a:r>
          </a:p>
        </p:txBody>
      </p:sp>
    </p:spTree>
    <p:extLst>
      <p:ext uri="{BB962C8B-B14F-4D97-AF65-F5344CB8AC3E}">
        <p14:creationId xmlns:p14="http://schemas.microsoft.com/office/powerpoint/2010/main" val="3446004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A4A122-8E04-DEA5-98D9-EBD0A32FFBAE}"/>
              </a:ext>
            </a:extLst>
          </p:cNvPr>
          <p:cNvSpPr>
            <a:spLocks noGrp="1"/>
          </p:cNvSpPr>
          <p:nvPr>
            <p:ph type="title" idx="4294967295"/>
          </p:nvPr>
        </p:nvSpPr>
        <p:spPr>
          <a:xfrm>
            <a:off x="1028205" y="462364"/>
            <a:ext cx="10515600" cy="1325563"/>
          </a:xfrm>
          <a:prstGeom prst="rect">
            <a:avLst/>
          </a:prstGeom>
        </p:spPr>
        <p:txBody>
          <a:bodyPr/>
          <a:lstStyle/>
          <a:p>
            <a:pPr rtl="0" eaLnBrk="1" latinLnBrk="0" hangingPunct="1"/>
            <a:r>
              <a:rPr lang="en-US" sz="2800" kern="1200" dirty="0">
                <a:solidFill>
                  <a:srgbClr val="FFFFFF"/>
                </a:solidFill>
                <a:effectLst/>
                <a:latin typeface="Verdana" panose="020B0604030504040204" pitchFamily="34" charset="0"/>
                <a:ea typeface="Verdana" panose="020B0604030504040204" pitchFamily="34" charset="0"/>
                <a:cs typeface="Gotham"/>
              </a:rPr>
              <a:t>Outputs – Engagement</a:t>
            </a:r>
            <a:endParaRPr lang="en-US" dirty="0">
              <a:effectLst/>
            </a:endParaRPr>
          </a:p>
          <a:p>
            <a:endParaRPr lang="en-US" dirty="0"/>
          </a:p>
        </p:txBody>
      </p:sp>
      <p:sp>
        <p:nvSpPr>
          <p:cNvPr id="5" name="TextBox 4">
            <a:extLst>
              <a:ext uri="{FF2B5EF4-FFF2-40B4-BE49-F238E27FC236}">
                <a16:creationId xmlns:a16="http://schemas.microsoft.com/office/drawing/2014/main" id="{8844B12F-CF3A-DBE3-7AEB-A72664132EB1}"/>
              </a:ext>
            </a:extLst>
          </p:cNvPr>
          <p:cNvSpPr txBox="1"/>
          <p:nvPr/>
        </p:nvSpPr>
        <p:spPr>
          <a:xfrm>
            <a:off x="5401643" y="1271855"/>
            <a:ext cx="6342682" cy="4154984"/>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Communication Technologies – Various forms of expression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Connectedness – Accessible formats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Digital Art, music, and haptic touch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Transportation navigation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3" name="Picture 2" descr="Picture of Buddhist monk with a laptop in lap">
            <a:extLst>
              <a:ext uri="{FF2B5EF4-FFF2-40B4-BE49-F238E27FC236}">
                <a16:creationId xmlns:a16="http://schemas.microsoft.com/office/drawing/2014/main" id="{5AEBA442-997F-4BCD-D58B-72015151C6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6790" y="1390651"/>
            <a:ext cx="4715669" cy="2475726"/>
          </a:xfrm>
          <a:prstGeom prst="rect">
            <a:avLst/>
          </a:prstGeom>
        </p:spPr>
      </p:pic>
      <p:sp>
        <p:nvSpPr>
          <p:cNvPr id="4" name="TextBox 3">
            <a:extLst>
              <a:ext uri="{FF2B5EF4-FFF2-40B4-BE49-F238E27FC236}">
                <a16:creationId xmlns:a16="http://schemas.microsoft.com/office/drawing/2014/main" id="{233D8B48-39E3-BD8E-521F-01843B205BC8}"/>
              </a:ext>
            </a:extLst>
          </p:cNvPr>
          <p:cNvSpPr txBox="1"/>
          <p:nvPr/>
        </p:nvSpPr>
        <p:spPr>
          <a:xfrm>
            <a:off x="190500" y="6496050"/>
            <a:ext cx="252412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sym typeface="Symbol" panose="05050102010706020507" pitchFamily="18" charset="2"/>
              </a:rPr>
              <a:t>Religion©</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Tanis </a:t>
            </a:r>
          </a:p>
        </p:txBody>
      </p:sp>
    </p:spTree>
    <p:extLst>
      <p:ext uri="{BB962C8B-B14F-4D97-AF65-F5344CB8AC3E}">
        <p14:creationId xmlns:p14="http://schemas.microsoft.com/office/powerpoint/2010/main" val="1356479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FB1BCE77-2570-7A68-A5E1-D254C4E08A89}"/>
              </a:ext>
            </a:extLst>
          </p:cNvPr>
          <p:cNvSpPr>
            <a:spLocks noGrp="1"/>
          </p:cNvSpPr>
          <p:nvPr>
            <p:ph type="title" idx="4294967295"/>
          </p:nvPr>
        </p:nvSpPr>
        <p:spPr>
          <a:xfrm>
            <a:off x="875625" y="554842"/>
            <a:ext cx="10515600" cy="1325563"/>
          </a:xfrm>
          <a:prstGeom prst="rect">
            <a:avLst/>
          </a:prstGeom>
        </p:spPr>
        <p:txBody>
          <a:bodyPr/>
          <a:lstStyle/>
          <a:p>
            <a:pPr rtl="0" eaLnBrk="1" latinLnBrk="0" hangingPunct="1"/>
            <a:r>
              <a:rPr lang="en-US" sz="2400" kern="1200" dirty="0">
                <a:solidFill>
                  <a:srgbClr val="FFFFFF"/>
                </a:solidFill>
                <a:effectLst/>
                <a:latin typeface="Verdana" panose="020B0604030504040204" pitchFamily="34" charset="0"/>
                <a:ea typeface="Verdana" panose="020B0604030504040204" pitchFamily="34" charset="0"/>
                <a:cs typeface="Gotham"/>
              </a:rPr>
              <a:t>Person-directed Process for Tech Solutions</a:t>
            </a:r>
            <a:endParaRPr lang="en-US" dirty="0">
              <a:effectLst/>
            </a:endParaRPr>
          </a:p>
          <a:p>
            <a:endParaRPr lang="en-US" dirty="0"/>
          </a:p>
        </p:txBody>
      </p:sp>
      <p:pic>
        <p:nvPicPr>
          <p:cNvPr id="42" name="Graphic 41">
            <a:extLst>
              <a:ext uri="{FF2B5EF4-FFF2-40B4-BE49-F238E27FC236}">
                <a16:creationId xmlns:a16="http://schemas.microsoft.com/office/drawing/2014/main" id="{D455CB5F-91F8-2D87-DC74-460B696EF83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27866" y="4292012"/>
            <a:ext cx="500461" cy="500461"/>
          </a:xfrm>
          <a:prstGeom prst="rect">
            <a:avLst/>
          </a:prstGeom>
        </p:spPr>
      </p:pic>
      <p:pic>
        <p:nvPicPr>
          <p:cNvPr id="44" name="Graphic 43">
            <a:extLst>
              <a:ext uri="{FF2B5EF4-FFF2-40B4-BE49-F238E27FC236}">
                <a16:creationId xmlns:a16="http://schemas.microsoft.com/office/drawing/2014/main" id="{FBD8132C-C40A-15D9-5A8F-0B741FA5701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28327" y="3476540"/>
            <a:ext cx="601314" cy="601314"/>
          </a:xfrm>
          <a:prstGeom prst="rect">
            <a:avLst/>
          </a:prstGeom>
        </p:spPr>
      </p:pic>
      <p:pic>
        <p:nvPicPr>
          <p:cNvPr id="46" name="Graphic 45">
            <a:extLst>
              <a:ext uri="{FF2B5EF4-FFF2-40B4-BE49-F238E27FC236}">
                <a16:creationId xmlns:a16="http://schemas.microsoft.com/office/drawing/2014/main" id="{F4929470-BC66-1089-2E51-3B2215D58317}"/>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55096" y="2583564"/>
            <a:ext cx="546462" cy="627682"/>
          </a:xfrm>
          <a:prstGeom prst="rect">
            <a:avLst/>
          </a:prstGeom>
        </p:spPr>
      </p:pic>
      <p:pic>
        <p:nvPicPr>
          <p:cNvPr id="48" name="Graphic 47">
            <a:extLst>
              <a:ext uri="{FF2B5EF4-FFF2-40B4-BE49-F238E27FC236}">
                <a16:creationId xmlns:a16="http://schemas.microsoft.com/office/drawing/2014/main" id="{E159C4DA-55F2-DED2-3F8A-7BF8D64E1145}"/>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846119" y="2174785"/>
            <a:ext cx="481747" cy="481747"/>
          </a:xfrm>
          <a:prstGeom prst="rect">
            <a:avLst/>
          </a:prstGeom>
        </p:spPr>
      </p:pic>
      <p:pic>
        <p:nvPicPr>
          <p:cNvPr id="52" name="Graphic 51">
            <a:extLst>
              <a:ext uri="{FF2B5EF4-FFF2-40B4-BE49-F238E27FC236}">
                <a16:creationId xmlns:a16="http://schemas.microsoft.com/office/drawing/2014/main" id="{0D9EC9AD-6EBF-2D73-9687-69D0994EB004}"/>
              </a:ext>
              <a:ext uri="{C183D7F6-B498-43B3-948B-1728B52AA6E4}">
                <adec:decorative xmlns:adec="http://schemas.microsoft.com/office/drawing/2017/decorative" val="1"/>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752423" y="2218953"/>
            <a:ext cx="486515" cy="486515"/>
          </a:xfrm>
          <a:prstGeom prst="rect">
            <a:avLst/>
          </a:prstGeom>
        </p:spPr>
      </p:pic>
      <p:pic>
        <p:nvPicPr>
          <p:cNvPr id="54" name="Graphic 53">
            <a:extLst>
              <a:ext uri="{FF2B5EF4-FFF2-40B4-BE49-F238E27FC236}">
                <a16:creationId xmlns:a16="http://schemas.microsoft.com/office/drawing/2014/main" id="{29D0E9D4-2623-58FA-704E-4694872461F1}"/>
              </a:ext>
              <a:ext uri="{C183D7F6-B498-43B3-948B-1728B52AA6E4}">
                <adec:decorative xmlns:adec="http://schemas.microsoft.com/office/drawing/2017/decorative" val="1"/>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921255" y="2705468"/>
            <a:ext cx="500461" cy="500461"/>
          </a:xfrm>
          <a:prstGeom prst="rect">
            <a:avLst/>
          </a:prstGeom>
        </p:spPr>
      </p:pic>
      <p:pic>
        <p:nvPicPr>
          <p:cNvPr id="56" name="Graphic 55">
            <a:extLst>
              <a:ext uri="{FF2B5EF4-FFF2-40B4-BE49-F238E27FC236}">
                <a16:creationId xmlns:a16="http://schemas.microsoft.com/office/drawing/2014/main" id="{2911B80D-F212-FEDB-3295-93A04D88E9DC}"/>
              </a:ext>
              <a:ext uri="{C183D7F6-B498-43B3-948B-1728B52AA6E4}">
                <adec:decorative xmlns:adec="http://schemas.microsoft.com/office/drawing/2017/decorative" val="1"/>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834567" y="3698984"/>
            <a:ext cx="437368" cy="437368"/>
          </a:xfrm>
          <a:prstGeom prst="rect">
            <a:avLst/>
          </a:prstGeom>
        </p:spPr>
      </p:pic>
      <p:grpSp>
        <p:nvGrpSpPr>
          <p:cNvPr id="3" name="Group 2" descr="Step arrow: &#10;1. help youth to set a goal, 2. identify youth's personal strengths/assets that will help them achieve their goal, 3. identify challenges or environmental demands that may create barriers to goal achievement, and  4. search for technology solutions">
            <a:extLst>
              <a:ext uri="{FF2B5EF4-FFF2-40B4-BE49-F238E27FC236}">
                <a16:creationId xmlns:a16="http://schemas.microsoft.com/office/drawing/2014/main" id="{ED226C5E-EE69-9FFA-DF20-47E2C2A4A4E5}"/>
              </a:ext>
            </a:extLst>
          </p:cNvPr>
          <p:cNvGrpSpPr/>
          <p:nvPr/>
        </p:nvGrpSpPr>
        <p:grpSpPr>
          <a:xfrm>
            <a:off x="2448656" y="1680316"/>
            <a:ext cx="9425293" cy="4715597"/>
            <a:chOff x="1469457" y="1832999"/>
            <a:chExt cx="7003206" cy="4522265"/>
          </a:xfrm>
        </p:grpSpPr>
        <p:grpSp>
          <p:nvGrpSpPr>
            <p:cNvPr id="4" name="Group 3">
              <a:extLst>
                <a:ext uri="{FF2B5EF4-FFF2-40B4-BE49-F238E27FC236}">
                  <a16:creationId xmlns:a16="http://schemas.microsoft.com/office/drawing/2014/main" id="{2BB70CE9-7A9C-8578-8C63-2D3D7EDE9192}"/>
                </a:ext>
              </a:extLst>
            </p:cNvPr>
            <p:cNvGrpSpPr/>
            <p:nvPr/>
          </p:nvGrpSpPr>
          <p:grpSpPr>
            <a:xfrm>
              <a:off x="3946701" y="1832999"/>
              <a:ext cx="4525962" cy="4522265"/>
              <a:chOff x="3946701" y="1832999"/>
              <a:chExt cx="4525962" cy="4522265"/>
            </a:xfrm>
          </p:grpSpPr>
          <p:grpSp>
            <p:nvGrpSpPr>
              <p:cNvPr id="10" name="Group 9">
                <a:extLst>
                  <a:ext uri="{FF2B5EF4-FFF2-40B4-BE49-F238E27FC236}">
                    <a16:creationId xmlns:a16="http://schemas.microsoft.com/office/drawing/2014/main" id="{6C4B5850-CF51-245B-9749-17D67B0D63C8}"/>
                  </a:ext>
                </a:extLst>
              </p:cNvPr>
              <p:cNvGrpSpPr/>
              <p:nvPr/>
            </p:nvGrpSpPr>
            <p:grpSpPr>
              <a:xfrm>
                <a:off x="3946701" y="1832999"/>
                <a:ext cx="4525962" cy="4522265"/>
                <a:chOff x="3833019" y="1832999"/>
                <a:chExt cx="4525962" cy="4522265"/>
              </a:xfrm>
            </p:grpSpPr>
            <p:sp>
              <p:nvSpPr>
                <p:cNvPr id="25" name="Freeform 5">
                  <a:extLst>
                    <a:ext uri="{FF2B5EF4-FFF2-40B4-BE49-F238E27FC236}">
                      <a16:creationId xmlns:a16="http://schemas.microsoft.com/office/drawing/2014/main" id="{FD834C22-54B0-8111-A3B2-906932D0BEF6}"/>
                    </a:ext>
                  </a:extLst>
                </p:cNvPr>
                <p:cNvSpPr>
                  <a:spLocks/>
                </p:cNvSpPr>
                <p:nvPr/>
              </p:nvSpPr>
              <p:spPr bwMode="auto">
                <a:xfrm>
                  <a:off x="6413559" y="2560210"/>
                  <a:ext cx="1639305" cy="949072"/>
                </a:xfrm>
                <a:custGeom>
                  <a:avLst/>
                  <a:gdLst>
                    <a:gd name="T0" fmla="*/ 638 w 1330"/>
                    <a:gd name="T1" fmla="*/ 770 h 770"/>
                    <a:gd name="T2" fmla="*/ 0 w 1330"/>
                    <a:gd name="T3" fmla="*/ 400 h 770"/>
                    <a:gd name="T4" fmla="*/ 694 w 1330"/>
                    <a:gd name="T5" fmla="*/ 0 h 770"/>
                    <a:gd name="T6" fmla="*/ 1330 w 1330"/>
                    <a:gd name="T7" fmla="*/ 370 h 770"/>
                    <a:gd name="T8" fmla="*/ 638 w 1330"/>
                    <a:gd name="T9" fmla="*/ 770 h 770"/>
                  </a:gdLst>
                  <a:ahLst/>
                  <a:cxnLst>
                    <a:cxn ang="0">
                      <a:pos x="T0" y="T1"/>
                    </a:cxn>
                    <a:cxn ang="0">
                      <a:pos x="T2" y="T3"/>
                    </a:cxn>
                    <a:cxn ang="0">
                      <a:pos x="T4" y="T5"/>
                    </a:cxn>
                    <a:cxn ang="0">
                      <a:pos x="T6" y="T7"/>
                    </a:cxn>
                    <a:cxn ang="0">
                      <a:pos x="T8" y="T9"/>
                    </a:cxn>
                  </a:cxnLst>
                  <a:rect l="0" t="0" r="r" b="b"/>
                  <a:pathLst>
                    <a:path w="1330" h="770">
                      <a:moveTo>
                        <a:pt x="638" y="770"/>
                      </a:moveTo>
                      <a:lnTo>
                        <a:pt x="0" y="400"/>
                      </a:lnTo>
                      <a:lnTo>
                        <a:pt x="694" y="0"/>
                      </a:lnTo>
                      <a:lnTo>
                        <a:pt x="1330" y="370"/>
                      </a:lnTo>
                      <a:lnTo>
                        <a:pt x="638" y="77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Freeform 6">
                  <a:extLst>
                    <a:ext uri="{FF2B5EF4-FFF2-40B4-BE49-F238E27FC236}">
                      <a16:creationId xmlns:a16="http://schemas.microsoft.com/office/drawing/2014/main" id="{B7D054B5-17B7-7ECD-299A-B840410A2776}"/>
                    </a:ext>
                  </a:extLst>
                </p:cNvPr>
                <p:cNvSpPr>
                  <a:spLocks/>
                </p:cNvSpPr>
                <p:nvPr/>
              </p:nvSpPr>
              <p:spPr bwMode="auto">
                <a:xfrm>
                  <a:off x="6390582" y="3098839"/>
                  <a:ext cx="787607" cy="783909"/>
                </a:xfrm>
                <a:custGeom>
                  <a:avLst/>
                  <a:gdLst>
                    <a:gd name="T0" fmla="*/ 639 w 639"/>
                    <a:gd name="T1" fmla="*/ 636 h 636"/>
                    <a:gd name="T2" fmla="*/ 2 w 639"/>
                    <a:gd name="T3" fmla="*/ 266 h 636"/>
                    <a:gd name="T4" fmla="*/ 0 w 639"/>
                    <a:gd name="T5" fmla="*/ 0 h 636"/>
                    <a:gd name="T6" fmla="*/ 638 w 639"/>
                    <a:gd name="T7" fmla="*/ 370 h 636"/>
                    <a:gd name="T8" fmla="*/ 639 w 639"/>
                    <a:gd name="T9" fmla="*/ 636 h 636"/>
                  </a:gdLst>
                  <a:ahLst/>
                  <a:cxnLst>
                    <a:cxn ang="0">
                      <a:pos x="T0" y="T1"/>
                    </a:cxn>
                    <a:cxn ang="0">
                      <a:pos x="T2" y="T3"/>
                    </a:cxn>
                    <a:cxn ang="0">
                      <a:pos x="T4" y="T5"/>
                    </a:cxn>
                    <a:cxn ang="0">
                      <a:pos x="T6" y="T7"/>
                    </a:cxn>
                    <a:cxn ang="0">
                      <a:pos x="T8" y="T9"/>
                    </a:cxn>
                  </a:cxnLst>
                  <a:rect l="0" t="0" r="r" b="b"/>
                  <a:pathLst>
                    <a:path w="639" h="636">
                      <a:moveTo>
                        <a:pt x="639" y="636"/>
                      </a:moveTo>
                      <a:lnTo>
                        <a:pt x="2" y="266"/>
                      </a:lnTo>
                      <a:lnTo>
                        <a:pt x="0" y="0"/>
                      </a:lnTo>
                      <a:lnTo>
                        <a:pt x="638" y="370"/>
                      </a:lnTo>
                      <a:lnTo>
                        <a:pt x="639" y="636"/>
                      </a:lnTo>
                      <a:close/>
                    </a:path>
                  </a:pathLst>
                </a:custGeom>
                <a:solidFill>
                  <a:schemeClr val="accent1"/>
                </a:solid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Freeform 7">
                  <a:extLst>
                    <a:ext uri="{FF2B5EF4-FFF2-40B4-BE49-F238E27FC236}">
                      <a16:creationId xmlns:a16="http://schemas.microsoft.com/office/drawing/2014/main" id="{D3E7C341-63F2-47AE-26B8-EE1FA6173D86}"/>
                    </a:ext>
                  </a:extLst>
                </p:cNvPr>
                <p:cNvSpPr>
                  <a:spLocks/>
                </p:cNvSpPr>
                <p:nvPr/>
              </p:nvSpPr>
              <p:spPr bwMode="auto">
                <a:xfrm>
                  <a:off x="5587051" y="3387613"/>
                  <a:ext cx="1639305" cy="947839"/>
                </a:xfrm>
                <a:custGeom>
                  <a:avLst/>
                  <a:gdLst>
                    <a:gd name="T0" fmla="*/ 637 w 1330"/>
                    <a:gd name="T1" fmla="*/ 769 h 769"/>
                    <a:gd name="T2" fmla="*/ 0 w 1330"/>
                    <a:gd name="T3" fmla="*/ 400 h 769"/>
                    <a:gd name="T4" fmla="*/ 693 w 1330"/>
                    <a:gd name="T5" fmla="*/ 0 h 769"/>
                    <a:gd name="T6" fmla="*/ 1330 w 1330"/>
                    <a:gd name="T7" fmla="*/ 370 h 769"/>
                    <a:gd name="T8" fmla="*/ 637 w 1330"/>
                    <a:gd name="T9" fmla="*/ 769 h 769"/>
                  </a:gdLst>
                  <a:ahLst/>
                  <a:cxnLst>
                    <a:cxn ang="0">
                      <a:pos x="T0" y="T1"/>
                    </a:cxn>
                    <a:cxn ang="0">
                      <a:pos x="T2" y="T3"/>
                    </a:cxn>
                    <a:cxn ang="0">
                      <a:pos x="T4" y="T5"/>
                    </a:cxn>
                    <a:cxn ang="0">
                      <a:pos x="T6" y="T7"/>
                    </a:cxn>
                    <a:cxn ang="0">
                      <a:pos x="T8" y="T9"/>
                    </a:cxn>
                  </a:cxnLst>
                  <a:rect l="0" t="0" r="r" b="b"/>
                  <a:pathLst>
                    <a:path w="1330" h="769">
                      <a:moveTo>
                        <a:pt x="637" y="769"/>
                      </a:moveTo>
                      <a:lnTo>
                        <a:pt x="0" y="400"/>
                      </a:lnTo>
                      <a:lnTo>
                        <a:pt x="693" y="0"/>
                      </a:lnTo>
                      <a:lnTo>
                        <a:pt x="1330" y="370"/>
                      </a:lnTo>
                      <a:lnTo>
                        <a:pt x="637" y="76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Freeform 8">
                  <a:extLst>
                    <a:ext uri="{FF2B5EF4-FFF2-40B4-BE49-F238E27FC236}">
                      <a16:creationId xmlns:a16="http://schemas.microsoft.com/office/drawing/2014/main" id="{DF43E14F-137F-2564-A55A-C9F38A74FBAD}"/>
                    </a:ext>
                  </a:extLst>
                </p:cNvPr>
                <p:cNvSpPr>
                  <a:spLocks/>
                </p:cNvSpPr>
                <p:nvPr/>
              </p:nvSpPr>
              <p:spPr bwMode="auto">
                <a:xfrm>
                  <a:off x="5537295" y="3950276"/>
                  <a:ext cx="786374" cy="782676"/>
                </a:xfrm>
                <a:custGeom>
                  <a:avLst/>
                  <a:gdLst>
                    <a:gd name="T0" fmla="*/ 638 w 638"/>
                    <a:gd name="T1" fmla="*/ 635 h 635"/>
                    <a:gd name="T2" fmla="*/ 0 w 638"/>
                    <a:gd name="T3" fmla="*/ 264 h 635"/>
                    <a:gd name="T4" fmla="*/ 0 w 638"/>
                    <a:gd name="T5" fmla="*/ 0 h 635"/>
                    <a:gd name="T6" fmla="*/ 637 w 638"/>
                    <a:gd name="T7" fmla="*/ 369 h 635"/>
                    <a:gd name="T8" fmla="*/ 638 w 638"/>
                    <a:gd name="T9" fmla="*/ 635 h 635"/>
                  </a:gdLst>
                  <a:ahLst/>
                  <a:cxnLst>
                    <a:cxn ang="0">
                      <a:pos x="T0" y="T1"/>
                    </a:cxn>
                    <a:cxn ang="0">
                      <a:pos x="T2" y="T3"/>
                    </a:cxn>
                    <a:cxn ang="0">
                      <a:pos x="T4" y="T5"/>
                    </a:cxn>
                    <a:cxn ang="0">
                      <a:pos x="T6" y="T7"/>
                    </a:cxn>
                    <a:cxn ang="0">
                      <a:pos x="T8" y="T9"/>
                    </a:cxn>
                  </a:cxnLst>
                  <a:rect l="0" t="0" r="r" b="b"/>
                  <a:pathLst>
                    <a:path w="638" h="635">
                      <a:moveTo>
                        <a:pt x="638" y="635"/>
                      </a:moveTo>
                      <a:lnTo>
                        <a:pt x="0" y="264"/>
                      </a:lnTo>
                      <a:lnTo>
                        <a:pt x="0" y="0"/>
                      </a:lnTo>
                      <a:lnTo>
                        <a:pt x="637" y="369"/>
                      </a:lnTo>
                      <a:lnTo>
                        <a:pt x="638" y="6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 name="Freeform 9">
                  <a:extLst>
                    <a:ext uri="{FF2B5EF4-FFF2-40B4-BE49-F238E27FC236}">
                      <a16:creationId xmlns:a16="http://schemas.microsoft.com/office/drawing/2014/main" id="{7C5B63C0-F252-3021-5AB5-F1D121C80F40}"/>
                    </a:ext>
                  </a:extLst>
                </p:cNvPr>
                <p:cNvSpPr>
                  <a:spLocks/>
                </p:cNvSpPr>
                <p:nvPr/>
              </p:nvSpPr>
              <p:spPr bwMode="auto">
                <a:xfrm>
                  <a:off x="4685951" y="4739377"/>
                  <a:ext cx="786374" cy="782676"/>
                </a:xfrm>
                <a:custGeom>
                  <a:avLst/>
                  <a:gdLst>
                    <a:gd name="T0" fmla="*/ 638 w 638"/>
                    <a:gd name="T1" fmla="*/ 635 h 635"/>
                    <a:gd name="T2" fmla="*/ 0 w 638"/>
                    <a:gd name="T3" fmla="*/ 264 h 635"/>
                    <a:gd name="T4" fmla="*/ 0 w 638"/>
                    <a:gd name="T5" fmla="*/ 0 h 635"/>
                    <a:gd name="T6" fmla="*/ 637 w 638"/>
                    <a:gd name="T7" fmla="*/ 370 h 635"/>
                    <a:gd name="T8" fmla="*/ 638 w 638"/>
                    <a:gd name="T9" fmla="*/ 635 h 635"/>
                  </a:gdLst>
                  <a:ahLst/>
                  <a:cxnLst>
                    <a:cxn ang="0">
                      <a:pos x="T0" y="T1"/>
                    </a:cxn>
                    <a:cxn ang="0">
                      <a:pos x="T2" y="T3"/>
                    </a:cxn>
                    <a:cxn ang="0">
                      <a:pos x="T4" y="T5"/>
                    </a:cxn>
                    <a:cxn ang="0">
                      <a:pos x="T6" y="T7"/>
                    </a:cxn>
                    <a:cxn ang="0">
                      <a:pos x="T8" y="T9"/>
                    </a:cxn>
                  </a:cxnLst>
                  <a:rect l="0" t="0" r="r" b="b"/>
                  <a:pathLst>
                    <a:path w="638" h="635">
                      <a:moveTo>
                        <a:pt x="638" y="635"/>
                      </a:moveTo>
                      <a:lnTo>
                        <a:pt x="0" y="264"/>
                      </a:lnTo>
                      <a:lnTo>
                        <a:pt x="0" y="0"/>
                      </a:lnTo>
                      <a:lnTo>
                        <a:pt x="637" y="370"/>
                      </a:lnTo>
                      <a:lnTo>
                        <a:pt x="638" y="63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 name="Freeform 10">
                  <a:extLst>
                    <a:ext uri="{FF2B5EF4-FFF2-40B4-BE49-F238E27FC236}">
                      <a16:creationId xmlns:a16="http://schemas.microsoft.com/office/drawing/2014/main" id="{65625493-6D0E-DFAA-1B44-47F5F0037687}"/>
                    </a:ext>
                  </a:extLst>
                </p:cNvPr>
                <p:cNvSpPr>
                  <a:spLocks/>
                </p:cNvSpPr>
                <p:nvPr/>
              </p:nvSpPr>
              <p:spPr bwMode="auto">
                <a:xfrm>
                  <a:off x="4746566" y="4226369"/>
                  <a:ext cx="1639305" cy="950305"/>
                </a:xfrm>
                <a:custGeom>
                  <a:avLst/>
                  <a:gdLst>
                    <a:gd name="T0" fmla="*/ 637 w 1330"/>
                    <a:gd name="T1" fmla="*/ 771 h 771"/>
                    <a:gd name="T2" fmla="*/ 0 w 1330"/>
                    <a:gd name="T3" fmla="*/ 401 h 771"/>
                    <a:gd name="T4" fmla="*/ 692 w 1330"/>
                    <a:gd name="T5" fmla="*/ 0 h 771"/>
                    <a:gd name="T6" fmla="*/ 1330 w 1330"/>
                    <a:gd name="T7" fmla="*/ 371 h 771"/>
                    <a:gd name="T8" fmla="*/ 637 w 1330"/>
                    <a:gd name="T9" fmla="*/ 771 h 771"/>
                  </a:gdLst>
                  <a:ahLst/>
                  <a:cxnLst>
                    <a:cxn ang="0">
                      <a:pos x="T0" y="T1"/>
                    </a:cxn>
                    <a:cxn ang="0">
                      <a:pos x="T2" y="T3"/>
                    </a:cxn>
                    <a:cxn ang="0">
                      <a:pos x="T4" y="T5"/>
                    </a:cxn>
                    <a:cxn ang="0">
                      <a:pos x="T6" y="T7"/>
                    </a:cxn>
                    <a:cxn ang="0">
                      <a:pos x="T8" y="T9"/>
                    </a:cxn>
                  </a:cxnLst>
                  <a:rect l="0" t="0" r="r" b="b"/>
                  <a:pathLst>
                    <a:path w="1330" h="771">
                      <a:moveTo>
                        <a:pt x="637" y="771"/>
                      </a:moveTo>
                      <a:lnTo>
                        <a:pt x="0" y="401"/>
                      </a:lnTo>
                      <a:lnTo>
                        <a:pt x="692" y="0"/>
                      </a:lnTo>
                      <a:lnTo>
                        <a:pt x="1330" y="371"/>
                      </a:lnTo>
                      <a:lnTo>
                        <a:pt x="637" y="771"/>
                      </a:lnTo>
                      <a:close/>
                    </a:path>
                  </a:pathLst>
                </a:custGeom>
                <a:solidFill>
                  <a:schemeClr val="accent1"/>
                </a:solidFill>
                <a:ln>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 name="Freeform 11">
                  <a:extLst>
                    <a:ext uri="{FF2B5EF4-FFF2-40B4-BE49-F238E27FC236}">
                      <a16:creationId xmlns:a16="http://schemas.microsoft.com/office/drawing/2014/main" id="{5391C9B7-9EAF-C2F9-1863-A6F14AFBEF8C}"/>
                    </a:ext>
                  </a:extLst>
                </p:cNvPr>
                <p:cNvSpPr>
                  <a:spLocks/>
                </p:cNvSpPr>
                <p:nvPr/>
              </p:nvSpPr>
              <p:spPr bwMode="auto">
                <a:xfrm>
                  <a:off x="3833019" y="5557797"/>
                  <a:ext cx="786374" cy="797467"/>
                </a:xfrm>
                <a:custGeom>
                  <a:avLst/>
                  <a:gdLst>
                    <a:gd name="T0" fmla="*/ 638 w 638"/>
                    <a:gd name="T1" fmla="*/ 647 h 647"/>
                    <a:gd name="T2" fmla="*/ 1 w 638"/>
                    <a:gd name="T3" fmla="*/ 277 h 647"/>
                    <a:gd name="T4" fmla="*/ 0 w 638"/>
                    <a:gd name="T5" fmla="*/ 0 h 647"/>
                    <a:gd name="T6" fmla="*/ 638 w 638"/>
                    <a:gd name="T7" fmla="*/ 371 h 647"/>
                    <a:gd name="T8" fmla="*/ 638 w 638"/>
                    <a:gd name="T9" fmla="*/ 647 h 647"/>
                  </a:gdLst>
                  <a:ahLst/>
                  <a:cxnLst>
                    <a:cxn ang="0">
                      <a:pos x="T0" y="T1"/>
                    </a:cxn>
                    <a:cxn ang="0">
                      <a:pos x="T2" y="T3"/>
                    </a:cxn>
                    <a:cxn ang="0">
                      <a:pos x="T4" y="T5"/>
                    </a:cxn>
                    <a:cxn ang="0">
                      <a:pos x="T6" y="T7"/>
                    </a:cxn>
                    <a:cxn ang="0">
                      <a:pos x="T8" y="T9"/>
                    </a:cxn>
                  </a:cxnLst>
                  <a:rect l="0" t="0" r="r" b="b"/>
                  <a:pathLst>
                    <a:path w="638" h="647">
                      <a:moveTo>
                        <a:pt x="638" y="647"/>
                      </a:moveTo>
                      <a:lnTo>
                        <a:pt x="1" y="277"/>
                      </a:lnTo>
                      <a:lnTo>
                        <a:pt x="0" y="0"/>
                      </a:lnTo>
                      <a:lnTo>
                        <a:pt x="638" y="371"/>
                      </a:lnTo>
                      <a:lnTo>
                        <a:pt x="638" y="64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 name="Freeform 12">
                  <a:extLst>
                    <a:ext uri="{FF2B5EF4-FFF2-40B4-BE49-F238E27FC236}">
                      <a16:creationId xmlns:a16="http://schemas.microsoft.com/office/drawing/2014/main" id="{10D4B7BA-2C00-D30E-38BC-B134D70B3099}"/>
                    </a:ext>
                  </a:extLst>
                </p:cNvPr>
                <p:cNvSpPr>
                  <a:spLocks/>
                </p:cNvSpPr>
                <p:nvPr/>
              </p:nvSpPr>
              <p:spPr bwMode="auto">
                <a:xfrm>
                  <a:off x="4619393" y="2794396"/>
                  <a:ext cx="3490611" cy="3560868"/>
                </a:xfrm>
                <a:custGeom>
                  <a:avLst/>
                  <a:gdLst>
                    <a:gd name="T0" fmla="*/ 2831 w 2832"/>
                    <a:gd name="T1" fmla="*/ 0 h 2889"/>
                    <a:gd name="T2" fmla="*/ 2832 w 2832"/>
                    <a:gd name="T3" fmla="*/ 254 h 2889"/>
                    <a:gd name="T4" fmla="*/ 2139 w 2832"/>
                    <a:gd name="T5" fmla="*/ 654 h 2889"/>
                    <a:gd name="T6" fmla="*/ 2140 w 2832"/>
                    <a:gd name="T7" fmla="*/ 920 h 2889"/>
                    <a:gd name="T8" fmla="*/ 1447 w 2832"/>
                    <a:gd name="T9" fmla="*/ 1319 h 2889"/>
                    <a:gd name="T10" fmla="*/ 1448 w 2832"/>
                    <a:gd name="T11" fmla="*/ 1585 h 2889"/>
                    <a:gd name="T12" fmla="*/ 756 w 2832"/>
                    <a:gd name="T13" fmla="*/ 1985 h 2889"/>
                    <a:gd name="T14" fmla="*/ 756 w 2832"/>
                    <a:gd name="T15" fmla="*/ 2249 h 2889"/>
                    <a:gd name="T16" fmla="*/ 64 w 2832"/>
                    <a:gd name="T17" fmla="*/ 2649 h 2889"/>
                    <a:gd name="T18" fmla="*/ 64 w 2832"/>
                    <a:gd name="T19" fmla="*/ 2852 h 2889"/>
                    <a:gd name="T20" fmla="*/ 0 w 2832"/>
                    <a:gd name="T21" fmla="*/ 2889 h 2889"/>
                    <a:gd name="T22" fmla="*/ 0 w 2832"/>
                    <a:gd name="T23" fmla="*/ 2613 h 2889"/>
                    <a:gd name="T24" fmla="*/ 692 w 2832"/>
                    <a:gd name="T25" fmla="*/ 2213 h 2889"/>
                    <a:gd name="T26" fmla="*/ 691 w 2832"/>
                    <a:gd name="T27" fmla="*/ 1948 h 2889"/>
                    <a:gd name="T28" fmla="*/ 1384 w 2832"/>
                    <a:gd name="T29" fmla="*/ 1548 h 2889"/>
                    <a:gd name="T30" fmla="*/ 1383 w 2832"/>
                    <a:gd name="T31" fmla="*/ 1282 h 2889"/>
                    <a:gd name="T32" fmla="*/ 2076 w 2832"/>
                    <a:gd name="T33" fmla="*/ 883 h 2889"/>
                    <a:gd name="T34" fmla="*/ 2075 w 2832"/>
                    <a:gd name="T35" fmla="*/ 617 h 2889"/>
                    <a:gd name="T36" fmla="*/ 2767 w 2832"/>
                    <a:gd name="T37" fmla="*/ 217 h 2889"/>
                    <a:gd name="T38" fmla="*/ 2767 w 2832"/>
                    <a:gd name="T39" fmla="*/ 37 h 2889"/>
                    <a:gd name="T40" fmla="*/ 2831 w 2832"/>
                    <a:gd name="T41" fmla="*/ 0 h 2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32" h="2889">
                      <a:moveTo>
                        <a:pt x="2831" y="0"/>
                      </a:moveTo>
                      <a:lnTo>
                        <a:pt x="2832" y="254"/>
                      </a:lnTo>
                      <a:lnTo>
                        <a:pt x="2139" y="654"/>
                      </a:lnTo>
                      <a:lnTo>
                        <a:pt x="2140" y="920"/>
                      </a:lnTo>
                      <a:lnTo>
                        <a:pt x="1447" y="1319"/>
                      </a:lnTo>
                      <a:lnTo>
                        <a:pt x="1448" y="1585"/>
                      </a:lnTo>
                      <a:lnTo>
                        <a:pt x="756" y="1985"/>
                      </a:lnTo>
                      <a:lnTo>
                        <a:pt x="756" y="2249"/>
                      </a:lnTo>
                      <a:lnTo>
                        <a:pt x="64" y="2649"/>
                      </a:lnTo>
                      <a:lnTo>
                        <a:pt x="64" y="2852"/>
                      </a:lnTo>
                      <a:lnTo>
                        <a:pt x="0" y="2889"/>
                      </a:lnTo>
                      <a:lnTo>
                        <a:pt x="0" y="2613"/>
                      </a:lnTo>
                      <a:lnTo>
                        <a:pt x="692" y="2213"/>
                      </a:lnTo>
                      <a:lnTo>
                        <a:pt x="691" y="1948"/>
                      </a:lnTo>
                      <a:lnTo>
                        <a:pt x="1384" y="1548"/>
                      </a:lnTo>
                      <a:lnTo>
                        <a:pt x="1383" y="1282"/>
                      </a:lnTo>
                      <a:lnTo>
                        <a:pt x="2076" y="883"/>
                      </a:lnTo>
                      <a:lnTo>
                        <a:pt x="2075" y="617"/>
                      </a:lnTo>
                      <a:lnTo>
                        <a:pt x="2767" y="217"/>
                      </a:lnTo>
                      <a:lnTo>
                        <a:pt x="2767" y="37"/>
                      </a:lnTo>
                      <a:lnTo>
                        <a:pt x="2831" y="0"/>
                      </a:lnTo>
                      <a:close/>
                    </a:path>
                  </a:pathLst>
                </a:custGeom>
                <a:solidFill>
                  <a:schemeClr val="tx1">
                    <a:lumMod val="10000"/>
                    <a:lumOff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 name="Freeform 13">
                  <a:extLst>
                    <a:ext uri="{FF2B5EF4-FFF2-40B4-BE49-F238E27FC236}">
                      <a16:creationId xmlns:a16="http://schemas.microsoft.com/office/drawing/2014/main" id="{7C2B0108-ACBD-BE4B-40D7-87903BA0F4BC}"/>
                    </a:ext>
                  </a:extLst>
                </p:cNvPr>
                <p:cNvSpPr>
                  <a:spLocks/>
                </p:cNvSpPr>
                <p:nvPr/>
              </p:nvSpPr>
              <p:spPr bwMode="auto">
                <a:xfrm>
                  <a:off x="3833019" y="5011731"/>
                  <a:ext cx="1683191" cy="975745"/>
                </a:xfrm>
                <a:custGeom>
                  <a:avLst/>
                  <a:gdLst>
                    <a:gd name="T0" fmla="*/ 638 w 1330"/>
                    <a:gd name="T1" fmla="*/ 771 h 771"/>
                    <a:gd name="T2" fmla="*/ 0 w 1330"/>
                    <a:gd name="T3" fmla="*/ 400 h 771"/>
                    <a:gd name="T4" fmla="*/ 692 w 1330"/>
                    <a:gd name="T5" fmla="*/ 0 h 771"/>
                    <a:gd name="T6" fmla="*/ 1330 w 1330"/>
                    <a:gd name="T7" fmla="*/ 371 h 771"/>
                    <a:gd name="T8" fmla="*/ 638 w 1330"/>
                    <a:gd name="T9" fmla="*/ 771 h 771"/>
                  </a:gdLst>
                  <a:ahLst/>
                  <a:cxnLst>
                    <a:cxn ang="0">
                      <a:pos x="T0" y="T1"/>
                    </a:cxn>
                    <a:cxn ang="0">
                      <a:pos x="T2" y="T3"/>
                    </a:cxn>
                    <a:cxn ang="0">
                      <a:pos x="T4" y="T5"/>
                    </a:cxn>
                    <a:cxn ang="0">
                      <a:pos x="T6" y="T7"/>
                    </a:cxn>
                    <a:cxn ang="0">
                      <a:pos x="T8" y="T9"/>
                    </a:cxn>
                  </a:cxnLst>
                  <a:rect l="0" t="0" r="r" b="b"/>
                  <a:pathLst>
                    <a:path w="1330" h="771">
                      <a:moveTo>
                        <a:pt x="638" y="771"/>
                      </a:moveTo>
                      <a:lnTo>
                        <a:pt x="0" y="400"/>
                      </a:lnTo>
                      <a:lnTo>
                        <a:pt x="692" y="0"/>
                      </a:lnTo>
                      <a:lnTo>
                        <a:pt x="1330" y="371"/>
                      </a:lnTo>
                      <a:lnTo>
                        <a:pt x="638" y="77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 name="Freeform 14">
                  <a:extLst>
                    <a:ext uri="{FF2B5EF4-FFF2-40B4-BE49-F238E27FC236}">
                      <a16:creationId xmlns:a16="http://schemas.microsoft.com/office/drawing/2014/main" id="{184D2946-EDD4-155C-CE02-E7F2406EF3CC}"/>
                    </a:ext>
                  </a:extLst>
                </p:cNvPr>
                <p:cNvSpPr>
                  <a:spLocks/>
                </p:cNvSpPr>
                <p:nvPr/>
              </p:nvSpPr>
              <p:spPr bwMode="auto">
                <a:xfrm>
                  <a:off x="7641631" y="1832999"/>
                  <a:ext cx="717350" cy="1158607"/>
                </a:xfrm>
                <a:custGeom>
                  <a:avLst/>
                  <a:gdLst>
                    <a:gd name="T0" fmla="*/ 59 w 582"/>
                    <a:gd name="T1" fmla="*/ 0 h 940"/>
                    <a:gd name="T2" fmla="*/ 0 w 582"/>
                    <a:gd name="T3" fmla="*/ 34 h 940"/>
                    <a:gd name="T4" fmla="*/ 523 w 582"/>
                    <a:gd name="T5" fmla="*/ 940 h 940"/>
                    <a:gd name="T6" fmla="*/ 582 w 582"/>
                    <a:gd name="T7" fmla="*/ 906 h 940"/>
                    <a:gd name="T8" fmla="*/ 59 w 582"/>
                    <a:gd name="T9" fmla="*/ 0 h 940"/>
                  </a:gdLst>
                  <a:ahLst/>
                  <a:cxnLst>
                    <a:cxn ang="0">
                      <a:pos x="T0" y="T1"/>
                    </a:cxn>
                    <a:cxn ang="0">
                      <a:pos x="T2" y="T3"/>
                    </a:cxn>
                    <a:cxn ang="0">
                      <a:pos x="T4" y="T5"/>
                    </a:cxn>
                    <a:cxn ang="0">
                      <a:pos x="T6" y="T7"/>
                    </a:cxn>
                    <a:cxn ang="0">
                      <a:pos x="T8" y="T9"/>
                    </a:cxn>
                  </a:cxnLst>
                  <a:rect l="0" t="0" r="r" b="b"/>
                  <a:pathLst>
                    <a:path w="582" h="940">
                      <a:moveTo>
                        <a:pt x="59" y="0"/>
                      </a:moveTo>
                      <a:lnTo>
                        <a:pt x="0" y="34"/>
                      </a:lnTo>
                      <a:lnTo>
                        <a:pt x="523" y="940"/>
                      </a:lnTo>
                      <a:lnTo>
                        <a:pt x="582" y="906"/>
                      </a:lnTo>
                      <a:lnTo>
                        <a:pt x="59" y="0"/>
                      </a:lnTo>
                      <a:close/>
                    </a:path>
                  </a:pathLst>
                </a:custGeom>
                <a:solidFill>
                  <a:schemeClr val="tx1">
                    <a:lumMod val="10000"/>
                    <a:lumOff val="9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Freeform 15">
                  <a:extLst>
                    <a:ext uri="{FF2B5EF4-FFF2-40B4-BE49-F238E27FC236}">
                      <a16:creationId xmlns:a16="http://schemas.microsoft.com/office/drawing/2014/main" id="{92F7BBD0-87F2-8E92-B744-472E9453196B}"/>
                    </a:ext>
                  </a:extLst>
                </p:cNvPr>
                <p:cNvSpPr>
                  <a:spLocks/>
                </p:cNvSpPr>
                <p:nvPr/>
              </p:nvSpPr>
              <p:spPr bwMode="auto">
                <a:xfrm>
                  <a:off x="6992071" y="1874906"/>
                  <a:ext cx="1294188" cy="1186956"/>
                </a:xfrm>
                <a:custGeom>
                  <a:avLst/>
                  <a:gdLst>
                    <a:gd name="T0" fmla="*/ 1050 w 1050"/>
                    <a:gd name="T1" fmla="*/ 906 h 963"/>
                    <a:gd name="T2" fmla="*/ 527 w 1050"/>
                    <a:gd name="T3" fmla="*/ 0 h 963"/>
                    <a:gd name="T4" fmla="*/ 0 w 1050"/>
                    <a:gd name="T5" fmla="*/ 300 h 963"/>
                    <a:gd name="T6" fmla="*/ 205 w 1050"/>
                    <a:gd name="T7" fmla="*/ 418 h 963"/>
                    <a:gd name="T8" fmla="*/ 206 w 1050"/>
                    <a:gd name="T9" fmla="*/ 593 h 963"/>
                    <a:gd name="T10" fmla="*/ 842 w 1050"/>
                    <a:gd name="T11" fmla="*/ 963 h 963"/>
                    <a:gd name="T12" fmla="*/ 842 w 1050"/>
                    <a:gd name="T13" fmla="*/ 786 h 963"/>
                    <a:gd name="T14" fmla="*/ 1050 w 1050"/>
                    <a:gd name="T15" fmla="*/ 906 h 9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0" h="963">
                      <a:moveTo>
                        <a:pt x="1050" y="906"/>
                      </a:moveTo>
                      <a:lnTo>
                        <a:pt x="527" y="0"/>
                      </a:lnTo>
                      <a:lnTo>
                        <a:pt x="0" y="300"/>
                      </a:lnTo>
                      <a:lnTo>
                        <a:pt x="205" y="418"/>
                      </a:lnTo>
                      <a:lnTo>
                        <a:pt x="206" y="593"/>
                      </a:lnTo>
                      <a:lnTo>
                        <a:pt x="842" y="963"/>
                      </a:lnTo>
                      <a:lnTo>
                        <a:pt x="842" y="786"/>
                      </a:lnTo>
                      <a:lnTo>
                        <a:pt x="1050" y="90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1" name="Freeform 19">
                <a:extLst>
                  <a:ext uri="{FF2B5EF4-FFF2-40B4-BE49-F238E27FC236}">
                    <a16:creationId xmlns:a16="http://schemas.microsoft.com/office/drawing/2014/main" id="{BBD09E90-2F80-D762-D45A-BD9C483E3070}"/>
                  </a:ext>
                </a:extLst>
              </p:cNvPr>
              <p:cNvSpPr>
                <a:spLocks/>
              </p:cNvSpPr>
              <p:nvPr/>
            </p:nvSpPr>
            <p:spPr bwMode="auto">
              <a:xfrm>
                <a:off x="5152145" y="4359749"/>
                <a:ext cx="72721" cy="71489"/>
              </a:xfrm>
              <a:custGeom>
                <a:avLst/>
                <a:gdLst>
                  <a:gd name="T0" fmla="*/ 6 w 49"/>
                  <a:gd name="T1" fmla="*/ 13 h 49"/>
                  <a:gd name="T2" fmla="*/ 35 w 49"/>
                  <a:gd name="T3" fmla="*/ 6 h 49"/>
                  <a:gd name="T4" fmla="*/ 43 w 49"/>
                  <a:gd name="T5" fmla="*/ 35 h 49"/>
                  <a:gd name="T6" fmla="*/ 13 w 49"/>
                  <a:gd name="T7" fmla="*/ 43 h 49"/>
                  <a:gd name="T8" fmla="*/ 6 w 49"/>
                  <a:gd name="T9" fmla="*/ 13 h 49"/>
                </a:gdLst>
                <a:ahLst/>
                <a:cxnLst>
                  <a:cxn ang="0">
                    <a:pos x="T0" y="T1"/>
                  </a:cxn>
                  <a:cxn ang="0">
                    <a:pos x="T2" y="T3"/>
                  </a:cxn>
                  <a:cxn ang="0">
                    <a:pos x="T4" y="T5"/>
                  </a:cxn>
                  <a:cxn ang="0">
                    <a:pos x="T6" y="T7"/>
                  </a:cxn>
                  <a:cxn ang="0">
                    <a:pos x="T8" y="T9"/>
                  </a:cxn>
                </a:cxnLst>
                <a:rect l="0" t="0" r="r" b="b"/>
                <a:pathLst>
                  <a:path w="49" h="49">
                    <a:moveTo>
                      <a:pt x="6" y="13"/>
                    </a:moveTo>
                    <a:cubicBezTo>
                      <a:pt x="12" y="3"/>
                      <a:pt x="25" y="0"/>
                      <a:pt x="35" y="6"/>
                    </a:cubicBezTo>
                    <a:cubicBezTo>
                      <a:pt x="45" y="12"/>
                      <a:pt x="49" y="25"/>
                      <a:pt x="43" y="35"/>
                    </a:cubicBezTo>
                    <a:cubicBezTo>
                      <a:pt x="37" y="46"/>
                      <a:pt x="23" y="49"/>
                      <a:pt x="13" y="43"/>
                    </a:cubicBezTo>
                    <a:cubicBezTo>
                      <a:pt x="3" y="37"/>
                      <a:pt x="0" y="24"/>
                      <a:pt x="6" y="1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2" name="Group 11">
                <a:extLst>
                  <a:ext uri="{FF2B5EF4-FFF2-40B4-BE49-F238E27FC236}">
                    <a16:creationId xmlns:a16="http://schemas.microsoft.com/office/drawing/2014/main" id="{FBC64146-0536-E960-7F45-059C143F8D96}"/>
                  </a:ext>
                </a:extLst>
              </p:cNvPr>
              <p:cNvGrpSpPr/>
              <p:nvPr/>
            </p:nvGrpSpPr>
            <p:grpSpPr>
              <a:xfrm>
                <a:off x="5716658" y="3387258"/>
                <a:ext cx="361140" cy="228024"/>
                <a:chOff x="5716658" y="3387258"/>
                <a:chExt cx="361140" cy="228024"/>
              </a:xfrm>
            </p:grpSpPr>
            <p:sp>
              <p:nvSpPr>
                <p:cNvPr id="23" name="Freeform 17">
                  <a:extLst>
                    <a:ext uri="{FF2B5EF4-FFF2-40B4-BE49-F238E27FC236}">
                      <a16:creationId xmlns:a16="http://schemas.microsoft.com/office/drawing/2014/main" id="{114606B8-3DBD-F293-FA82-61224ACE452E}"/>
                    </a:ext>
                  </a:extLst>
                </p:cNvPr>
                <p:cNvSpPr>
                  <a:spLocks/>
                </p:cNvSpPr>
                <p:nvPr/>
              </p:nvSpPr>
              <p:spPr bwMode="auto">
                <a:xfrm>
                  <a:off x="5716658" y="3387258"/>
                  <a:ext cx="332791" cy="195978"/>
                </a:xfrm>
                <a:custGeom>
                  <a:avLst/>
                  <a:gdLst>
                    <a:gd name="T0" fmla="*/ 225 w 228"/>
                    <a:gd name="T1" fmla="*/ 134 h 134"/>
                    <a:gd name="T2" fmla="*/ 224 w 228"/>
                    <a:gd name="T3" fmla="*/ 133 h 134"/>
                    <a:gd name="T4" fmla="*/ 1 w 228"/>
                    <a:gd name="T5" fmla="*/ 4 h 134"/>
                    <a:gd name="T6" fmla="*/ 0 w 228"/>
                    <a:gd name="T7" fmla="*/ 1 h 134"/>
                    <a:gd name="T8" fmla="*/ 4 w 228"/>
                    <a:gd name="T9" fmla="*/ 0 h 134"/>
                    <a:gd name="T10" fmla="*/ 226 w 228"/>
                    <a:gd name="T11" fmla="*/ 129 h 134"/>
                    <a:gd name="T12" fmla="*/ 227 w 228"/>
                    <a:gd name="T13" fmla="*/ 132 h 134"/>
                    <a:gd name="T14" fmla="*/ 225 w 228"/>
                    <a:gd name="T15" fmla="*/ 13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 h="134">
                      <a:moveTo>
                        <a:pt x="225" y="134"/>
                      </a:moveTo>
                      <a:cubicBezTo>
                        <a:pt x="225" y="134"/>
                        <a:pt x="224" y="134"/>
                        <a:pt x="224" y="133"/>
                      </a:cubicBezTo>
                      <a:cubicBezTo>
                        <a:pt x="1" y="4"/>
                        <a:pt x="1" y="4"/>
                        <a:pt x="1" y="4"/>
                      </a:cubicBezTo>
                      <a:cubicBezTo>
                        <a:pt x="0" y="4"/>
                        <a:pt x="0" y="2"/>
                        <a:pt x="0" y="1"/>
                      </a:cubicBezTo>
                      <a:cubicBezTo>
                        <a:pt x="1" y="0"/>
                        <a:pt x="2" y="0"/>
                        <a:pt x="4" y="0"/>
                      </a:cubicBezTo>
                      <a:cubicBezTo>
                        <a:pt x="226" y="129"/>
                        <a:pt x="226" y="129"/>
                        <a:pt x="226" y="129"/>
                      </a:cubicBezTo>
                      <a:cubicBezTo>
                        <a:pt x="228" y="130"/>
                        <a:pt x="228" y="131"/>
                        <a:pt x="227" y="132"/>
                      </a:cubicBezTo>
                      <a:cubicBezTo>
                        <a:pt x="227" y="133"/>
                        <a:pt x="226" y="134"/>
                        <a:pt x="225" y="13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Freeform 20">
                  <a:extLst>
                    <a:ext uri="{FF2B5EF4-FFF2-40B4-BE49-F238E27FC236}">
                      <a16:creationId xmlns:a16="http://schemas.microsoft.com/office/drawing/2014/main" id="{7B84C205-3E26-5D4D-C4E6-E9F52B70F29A}"/>
                    </a:ext>
                  </a:extLst>
                </p:cNvPr>
                <p:cNvSpPr>
                  <a:spLocks/>
                </p:cNvSpPr>
                <p:nvPr/>
              </p:nvSpPr>
              <p:spPr bwMode="auto">
                <a:xfrm>
                  <a:off x="6003844" y="3543793"/>
                  <a:ext cx="73954" cy="71489"/>
                </a:xfrm>
                <a:custGeom>
                  <a:avLst/>
                  <a:gdLst>
                    <a:gd name="T0" fmla="*/ 6 w 50"/>
                    <a:gd name="T1" fmla="*/ 13 h 49"/>
                    <a:gd name="T2" fmla="*/ 36 w 50"/>
                    <a:gd name="T3" fmla="*/ 6 h 49"/>
                    <a:gd name="T4" fmla="*/ 44 w 50"/>
                    <a:gd name="T5" fmla="*/ 35 h 49"/>
                    <a:gd name="T6" fmla="*/ 14 w 50"/>
                    <a:gd name="T7" fmla="*/ 43 h 49"/>
                    <a:gd name="T8" fmla="*/ 6 w 50"/>
                    <a:gd name="T9" fmla="*/ 13 h 49"/>
                  </a:gdLst>
                  <a:ahLst/>
                  <a:cxnLst>
                    <a:cxn ang="0">
                      <a:pos x="T0" y="T1"/>
                    </a:cxn>
                    <a:cxn ang="0">
                      <a:pos x="T2" y="T3"/>
                    </a:cxn>
                    <a:cxn ang="0">
                      <a:pos x="T4" y="T5"/>
                    </a:cxn>
                    <a:cxn ang="0">
                      <a:pos x="T6" y="T7"/>
                    </a:cxn>
                    <a:cxn ang="0">
                      <a:pos x="T8" y="T9"/>
                    </a:cxn>
                  </a:cxnLst>
                  <a:rect l="0" t="0" r="r" b="b"/>
                  <a:pathLst>
                    <a:path w="50" h="49">
                      <a:moveTo>
                        <a:pt x="6" y="13"/>
                      </a:moveTo>
                      <a:cubicBezTo>
                        <a:pt x="13" y="3"/>
                        <a:pt x="26" y="0"/>
                        <a:pt x="36" y="6"/>
                      </a:cubicBezTo>
                      <a:cubicBezTo>
                        <a:pt x="46" y="12"/>
                        <a:pt x="50" y="25"/>
                        <a:pt x="44" y="35"/>
                      </a:cubicBezTo>
                      <a:cubicBezTo>
                        <a:pt x="37" y="45"/>
                        <a:pt x="24" y="49"/>
                        <a:pt x="14" y="43"/>
                      </a:cubicBezTo>
                      <a:cubicBezTo>
                        <a:pt x="4" y="37"/>
                        <a:pt x="0" y="23"/>
                        <a:pt x="6" y="1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3" name="Group 12">
                <a:extLst>
                  <a:ext uri="{FF2B5EF4-FFF2-40B4-BE49-F238E27FC236}">
                    <a16:creationId xmlns:a16="http://schemas.microsoft.com/office/drawing/2014/main" id="{E5671E76-A1E6-7DDB-278C-CD4967F3DC0B}"/>
                  </a:ext>
                </a:extLst>
              </p:cNvPr>
              <p:cNvGrpSpPr/>
              <p:nvPr/>
            </p:nvGrpSpPr>
            <p:grpSpPr>
              <a:xfrm>
                <a:off x="6579450" y="2560210"/>
                <a:ext cx="367303" cy="228024"/>
                <a:chOff x="6465768" y="2560210"/>
                <a:chExt cx="367303" cy="228024"/>
              </a:xfrm>
            </p:grpSpPr>
            <p:sp>
              <p:nvSpPr>
                <p:cNvPr id="21" name="Freeform 16">
                  <a:extLst>
                    <a:ext uri="{FF2B5EF4-FFF2-40B4-BE49-F238E27FC236}">
                      <a16:creationId xmlns:a16="http://schemas.microsoft.com/office/drawing/2014/main" id="{EA320638-6BE0-978C-F986-A7390587F411}"/>
                    </a:ext>
                  </a:extLst>
                </p:cNvPr>
                <p:cNvSpPr>
                  <a:spLocks/>
                </p:cNvSpPr>
                <p:nvPr/>
              </p:nvSpPr>
              <p:spPr bwMode="auto">
                <a:xfrm>
                  <a:off x="6465768" y="2560210"/>
                  <a:ext cx="335256" cy="195978"/>
                </a:xfrm>
                <a:custGeom>
                  <a:avLst/>
                  <a:gdLst>
                    <a:gd name="T0" fmla="*/ 226 w 229"/>
                    <a:gd name="T1" fmla="*/ 134 h 134"/>
                    <a:gd name="T2" fmla="*/ 225 w 229"/>
                    <a:gd name="T3" fmla="*/ 134 h 134"/>
                    <a:gd name="T4" fmla="*/ 2 w 229"/>
                    <a:gd name="T5" fmla="*/ 5 h 134"/>
                    <a:gd name="T6" fmla="*/ 1 w 229"/>
                    <a:gd name="T7" fmla="*/ 2 h 134"/>
                    <a:gd name="T8" fmla="*/ 4 w 229"/>
                    <a:gd name="T9" fmla="*/ 1 h 134"/>
                    <a:gd name="T10" fmla="*/ 227 w 229"/>
                    <a:gd name="T11" fmla="*/ 130 h 134"/>
                    <a:gd name="T12" fmla="*/ 228 w 229"/>
                    <a:gd name="T13" fmla="*/ 133 h 134"/>
                    <a:gd name="T14" fmla="*/ 226 w 229"/>
                    <a:gd name="T15" fmla="*/ 13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34">
                      <a:moveTo>
                        <a:pt x="226" y="134"/>
                      </a:moveTo>
                      <a:cubicBezTo>
                        <a:pt x="225" y="134"/>
                        <a:pt x="225" y="134"/>
                        <a:pt x="225" y="134"/>
                      </a:cubicBezTo>
                      <a:cubicBezTo>
                        <a:pt x="2" y="5"/>
                        <a:pt x="2" y="5"/>
                        <a:pt x="2" y="5"/>
                      </a:cubicBezTo>
                      <a:cubicBezTo>
                        <a:pt x="1" y="4"/>
                        <a:pt x="0" y="3"/>
                        <a:pt x="1" y="2"/>
                      </a:cubicBezTo>
                      <a:cubicBezTo>
                        <a:pt x="2" y="0"/>
                        <a:pt x="3" y="0"/>
                        <a:pt x="4" y="1"/>
                      </a:cubicBezTo>
                      <a:cubicBezTo>
                        <a:pt x="227" y="130"/>
                        <a:pt x="227" y="130"/>
                        <a:pt x="227" y="130"/>
                      </a:cubicBezTo>
                      <a:cubicBezTo>
                        <a:pt x="228" y="130"/>
                        <a:pt x="229" y="132"/>
                        <a:pt x="228" y="133"/>
                      </a:cubicBezTo>
                      <a:cubicBezTo>
                        <a:pt x="228" y="134"/>
                        <a:pt x="227" y="134"/>
                        <a:pt x="226" y="13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Freeform 21">
                  <a:extLst>
                    <a:ext uri="{FF2B5EF4-FFF2-40B4-BE49-F238E27FC236}">
                      <a16:creationId xmlns:a16="http://schemas.microsoft.com/office/drawing/2014/main" id="{C7F2922E-E1FA-42AA-E2CA-E05FC86E03C0}"/>
                    </a:ext>
                  </a:extLst>
                </p:cNvPr>
                <p:cNvSpPr>
                  <a:spLocks/>
                </p:cNvSpPr>
                <p:nvPr/>
              </p:nvSpPr>
              <p:spPr bwMode="auto">
                <a:xfrm>
                  <a:off x="6760350" y="2716745"/>
                  <a:ext cx="72721" cy="71489"/>
                </a:xfrm>
                <a:custGeom>
                  <a:avLst/>
                  <a:gdLst>
                    <a:gd name="T0" fmla="*/ 6 w 50"/>
                    <a:gd name="T1" fmla="*/ 14 h 49"/>
                    <a:gd name="T2" fmla="*/ 36 w 50"/>
                    <a:gd name="T3" fmla="*/ 6 h 49"/>
                    <a:gd name="T4" fmla="*/ 43 w 50"/>
                    <a:gd name="T5" fmla="*/ 36 h 49"/>
                    <a:gd name="T6" fmla="*/ 14 w 50"/>
                    <a:gd name="T7" fmla="*/ 43 h 49"/>
                    <a:gd name="T8" fmla="*/ 6 w 50"/>
                    <a:gd name="T9" fmla="*/ 14 h 49"/>
                  </a:gdLst>
                  <a:ahLst/>
                  <a:cxnLst>
                    <a:cxn ang="0">
                      <a:pos x="T0" y="T1"/>
                    </a:cxn>
                    <a:cxn ang="0">
                      <a:pos x="T2" y="T3"/>
                    </a:cxn>
                    <a:cxn ang="0">
                      <a:pos x="T4" y="T5"/>
                    </a:cxn>
                    <a:cxn ang="0">
                      <a:pos x="T6" y="T7"/>
                    </a:cxn>
                    <a:cxn ang="0">
                      <a:pos x="T8" y="T9"/>
                    </a:cxn>
                  </a:cxnLst>
                  <a:rect l="0" t="0" r="r" b="b"/>
                  <a:pathLst>
                    <a:path w="50" h="49">
                      <a:moveTo>
                        <a:pt x="6" y="14"/>
                      </a:moveTo>
                      <a:cubicBezTo>
                        <a:pt x="12" y="3"/>
                        <a:pt x="26" y="0"/>
                        <a:pt x="36" y="6"/>
                      </a:cubicBezTo>
                      <a:cubicBezTo>
                        <a:pt x="46" y="12"/>
                        <a:pt x="50" y="25"/>
                        <a:pt x="43" y="36"/>
                      </a:cubicBezTo>
                      <a:cubicBezTo>
                        <a:pt x="37" y="46"/>
                        <a:pt x="24" y="49"/>
                        <a:pt x="14" y="43"/>
                      </a:cubicBezTo>
                      <a:cubicBezTo>
                        <a:pt x="4" y="37"/>
                        <a:pt x="0" y="24"/>
                        <a:pt x="6" y="1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4" name="Group 13">
                <a:extLst>
                  <a:ext uri="{FF2B5EF4-FFF2-40B4-BE49-F238E27FC236}">
                    <a16:creationId xmlns:a16="http://schemas.microsoft.com/office/drawing/2014/main" id="{83D73BAA-7332-A7E3-2C9C-E2F5771978DD}"/>
                  </a:ext>
                </a:extLst>
              </p:cNvPr>
              <p:cNvGrpSpPr/>
              <p:nvPr/>
            </p:nvGrpSpPr>
            <p:grpSpPr>
              <a:xfrm>
                <a:off x="3992305" y="5038889"/>
                <a:ext cx="366072" cy="228024"/>
                <a:chOff x="3878623" y="5038889"/>
                <a:chExt cx="366072" cy="228024"/>
              </a:xfrm>
            </p:grpSpPr>
            <p:sp>
              <p:nvSpPr>
                <p:cNvPr id="19" name="Freeform 22">
                  <a:extLst>
                    <a:ext uri="{FF2B5EF4-FFF2-40B4-BE49-F238E27FC236}">
                      <a16:creationId xmlns:a16="http://schemas.microsoft.com/office/drawing/2014/main" id="{8ABBD30E-1C98-8CDF-78B4-1AB2E232E4B7}"/>
                    </a:ext>
                  </a:extLst>
                </p:cNvPr>
                <p:cNvSpPr>
                  <a:spLocks/>
                </p:cNvSpPr>
                <p:nvPr/>
              </p:nvSpPr>
              <p:spPr bwMode="auto">
                <a:xfrm>
                  <a:off x="3878623" y="5038889"/>
                  <a:ext cx="334024" cy="195978"/>
                </a:xfrm>
                <a:custGeom>
                  <a:avLst/>
                  <a:gdLst>
                    <a:gd name="T0" fmla="*/ 226 w 228"/>
                    <a:gd name="T1" fmla="*/ 134 h 134"/>
                    <a:gd name="T2" fmla="*/ 224 w 228"/>
                    <a:gd name="T3" fmla="*/ 133 h 134"/>
                    <a:gd name="T4" fmla="*/ 2 w 228"/>
                    <a:gd name="T5" fmla="*/ 5 h 134"/>
                    <a:gd name="T6" fmla="*/ 1 w 228"/>
                    <a:gd name="T7" fmla="*/ 1 h 134"/>
                    <a:gd name="T8" fmla="*/ 4 w 228"/>
                    <a:gd name="T9" fmla="*/ 0 h 134"/>
                    <a:gd name="T10" fmla="*/ 227 w 228"/>
                    <a:gd name="T11" fmla="*/ 129 h 134"/>
                    <a:gd name="T12" fmla="*/ 228 w 228"/>
                    <a:gd name="T13" fmla="*/ 133 h 134"/>
                    <a:gd name="T14" fmla="*/ 226 w 228"/>
                    <a:gd name="T15" fmla="*/ 13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 h="134">
                      <a:moveTo>
                        <a:pt x="226" y="134"/>
                      </a:moveTo>
                      <a:cubicBezTo>
                        <a:pt x="225" y="134"/>
                        <a:pt x="225" y="134"/>
                        <a:pt x="224" y="133"/>
                      </a:cubicBezTo>
                      <a:cubicBezTo>
                        <a:pt x="2" y="5"/>
                        <a:pt x="2" y="5"/>
                        <a:pt x="2" y="5"/>
                      </a:cubicBezTo>
                      <a:cubicBezTo>
                        <a:pt x="0" y="4"/>
                        <a:pt x="0" y="2"/>
                        <a:pt x="1" y="1"/>
                      </a:cubicBezTo>
                      <a:cubicBezTo>
                        <a:pt x="1" y="0"/>
                        <a:pt x="3" y="0"/>
                        <a:pt x="4" y="0"/>
                      </a:cubicBezTo>
                      <a:cubicBezTo>
                        <a:pt x="227" y="129"/>
                        <a:pt x="227" y="129"/>
                        <a:pt x="227" y="129"/>
                      </a:cubicBezTo>
                      <a:cubicBezTo>
                        <a:pt x="228" y="130"/>
                        <a:pt x="228" y="131"/>
                        <a:pt x="228" y="133"/>
                      </a:cubicBezTo>
                      <a:cubicBezTo>
                        <a:pt x="227" y="133"/>
                        <a:pt x="226" y="134"/>
                        <a:pt x="226" y="13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Freeform 23">
                  <a:extLst>
                    <a:ext uri="{FF2B5EF4-FFF2-40B4-BE49-F238E27FC236}">
                      <a16:creationId xmlns:a16="http://schemas.microsoft.com/office/drawing/2014/main" id="{6BA4ADA0-E3E3-D63C-05F3-BC1F7CF50617}"/>
                    </a:ext>
                  </a:extLst>
                </p:cNvPr>
                <p:cNvSpPr>
                  <a:spLocks/>
                </p:cNvSpPr>
                <p:nvPr/>
              </p:nvSpPr>
              <p:spPr bwMode="auto">
                <a:xfrm>
                  <a:off x="4173206" y="5195424"/>
                  <a:ext cx="71489" cy="71489"/>
                </a:xfrm>
                <a:custGeom>
                  <a:avLst/>
                  <a:gdLst>
                    <a:gd name="T0" fmla="*/ 6 w 49"/>
                    <a:gd name="T1" fmla="*/ 13 h 49"/>
                    <a:gd name="T2" fmla="*/ 36 w 49"/>
                    <a:gd name="T3" fmla="*/ 6 h 49"/>
                    <a:gd name="T4" fmla="*/ 43 w 49"/>
                    <a:gd name="T5" fmla="*/ 35 h 49"/>
                    <a:gd name="T6" fmla="*/ 14 w 49"/>
                    <a:gd name="T7" fmla="*/ 43 h 49"/>
                    <a:gd name="T8" fmla="*/ 6 w 49"/>
                    <a:gd name="T9" fmla="*/ 13 h 49"/>
                  </a:gdLst>
                  <a:ahLst/>
                  <a:cxnLst>
                    <a:cxn ang="0">
                      <a:pos x="T0" y="T1"/>
                    </a:cxn>
                    <a:cxn ang="0">
                      <a:pos x="T2" y="T3"/>
                    </a:cxn>
                    <a:cxn ang="0">
                      <a:pos x="T4" y="T5"/>
                    </a:cxn>
                    <a:cxn ang="0">
                      <a:pos x="T6" y="T7"/>
                    </a:cxn>
                    <a:cxn ang="0">
                      <a:pos x="T8" y="T9"/>
                    </a:cxn>
                  </a:cxnLst>
                  <a:rect l="0" t="0" r="r" b="b"/>
                  <a:pathLst>
                    <a:path w="49" h="49">
                      <a:moveTo>
                        <a:pt x="6" y="13"/>
                      </a:moveTo>
                      <a:cubicBezTo>
                        <a:pt x="12" y="3"/>
                        <a:pt x="25" y="0"/>
                        <a:pt x="36" y="6"/>
                      </a:cubicBezTo>
                      <a:cubicBezTo>
                        <a:pt x="46" y="12"/>
                        <a:pt x="49" y="25"/>
                        <a:pt x="43" y="35"/>
                      </a:cubicBezTo>
                      <a:cubicBezTo>
                        <a:pt x="37" y="46"/>
                        <a:pt x="24" y="49"/>
                        <a:pt x="14" y="43"/>
                      </a:cubicBezTo>
                      <a:cubicBezTo>
                        <a:pt x="3" y="37"/>
                        <a:pt x="0" y="24"/>
                        <a:pt x="6" y="1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5" name="TextBox 14">
                <a:extLst>
                  <a:ext uri="{FF2B5EF4-FFF2-40B4-BE49-F238E27FC236}">
                    <a16:creationId xmlns:a16="http://schemas.microsoft.com/office/drawing/2014/main" id="{0D929B88-051A-D545-1F90-7813DD2B0D5F}"/>
                  </a:ext>
                </a:extLst>
              </p:cNvPr>
              <p:cNvSpPr txBox="1"/>
              <p:nvPr/>
            </p:nvSpPr>
            <p:spPr>
              <a:xfrm>
                <a:off x="4490492" y="5250895"/>
                <a:ext cx="407345" cy="47225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01</a:t>
                </a:r>
                <a:endParaRPr kumimoji="0" lang="en-IN" sz="32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p:txBody>
          </p:sp>
          <p:sp>
            <p:nvSpPr>
              <p:cNvPr id="16" name="TextBox 15">
                <a:extLst>
                  <a:ext uri="{FF2B5EF4-FFF2-40B4-BE49-F238E27FC236}">
                    <a16:creationId xmlns:a16="http://schemas.microsoft.com/office/drawing/2014/main" id="{E2B8ECD5-8476-E64F-CF08-7A84815586DD}"/>
                  </a:ext>
                </a:extLst>
              </p:cNvPr>
              <p:cNvSpPr txBox="1"/>
              <p:nvPr/>
            </p:nvSpPr>
            <p:spPr>
              <a:xfrm>
                <a:off x="7165026" y="2770973"/>
                <a:ext cx="407345" cy="47225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04</a:t>
                </a:r>
                <a:endParaRPr kumimoji="0" lang="en-IN" sz="32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p:txBody>
          </p:sp>
          <p:sp>
            <p:nvSpPr>
              <p:cNvPr id="17" name="TextBox 16">
                <a:extLst>
                  <a:ext uri="{FF2B5EF4-FFF2-40B4-BE49-F238E27FC236}">
                    <a16:creationId xmlns:a16="http://schemas.microsoft.com/office/drawing/2014/main" id="{47D29892-BA35-15A7-C8A0-D8008E226C87}"/>
                  </a:ext>
                </a:extLst>
              </p:cNvPr>
              <p:cNvSpPr txBox="1"/>
              <p:nvPr/>
            </p:nvSpPr>
            <p:spPr>
              <a:xfrm>
                <a:off x="5382334" y="4465256"/>
                <a:ext cx="407345" cy="47225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02</a:t>
                </a:r>
                <a:endParaRPr kumimoji="0" lang="en-IN" sz="32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p:txBody>
          </p:sp>
          <p:sp>
            <p:nvSpPr>
              <p:cNvPr id="18" name="TextBox 17">
                <a:extLst>
                  <a:ext uri="{FF2B5EF4-FFF2-40B4-BE49-F238E27FC236}">
                    <a16:creationId xmlns:a16="http://schemas.microsoft.com/office/drawing/2014/main" id="{DC82C632-3E65-FAE9-9F1A-33A4EF8C9994}"/>
                  </a:ext>
                </a:extLst>
              </p:cNvPr>
              <p:cNvSpPr txBox="1"/>
              <p:nvPr/>
            </p:nvSpPr>
            <p:spPr>
              <a:xfrm>
                <a:off x="6314658" y="3594978"/>
                <a:ext cx="407345" cy="47225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03</a:t>
                </a:r>
                <a:endParaRPr kumimoji="0" lang="en-IN" sz="32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p:txBody>
          </p:sp>
        </p:grpSp>
        <p:grpSp>
          <p:nvGrpSpPr>
            <p:cNvPr id="5" name="Group 4">
              <a:extLst>
                <a:ext uri="{FF2B5EF4-FFF2-40B4-BE49-F238E27FC236}">
                  <a16:creationId xmlns:a16="http://schemas.microsoft.com/office/drawing/2014/main" id="{41C6AC66-BAD5-BC16-5CC9-14E4B715C348}"/>
                </a:ext>
              </a:extLst>
            </p:cNvPr>
            <p:cNvGrpSpPr/>
            <p:nvPr/>
          </p:nvGrpSpPr>
          <p:grpSpPr>
            <a:xfrm>
              <a:off x="1469457" y="4632208"/>
              <a:ext cx="2382812" cy="659492"/>
              <a:chOff x="1661535" y="3754260"/>
              <a:chExt cx="1532237" cy="659492"/>
            </a:xfrm>
          </p:grpSpPr>
          <p:sp>
            <p:nvSpPr>
              <p:cNvPr id="8" name="TextBox 7">
                <a:extLst>
                  <a:ext uri="{FF2B5EF4-FFF2-40B4-BE49-F238E27FC236}">
                    <a16:creationId xmlns:a16="http://schemas.microsoft.com/office/drawing/2014/main" id="{388FAEC8-E340-9752-E996-5D60680B909D}"/>
                  </a:ext>
                </a:extLst>
              </p:cNvPr>
              <p:cNvSpPr txBox="1"/>
              <p:nvPr/>
            </p:nvSpPr>
            <p:spPr>
              <a:xfrm>
                <a:off x="1661535" y="4059562"/>
                <a:ext cx="1532237" cy="354190"/>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9" name="TextBox 8">
                <a:extLst>
                  <a:ext uri="{FF2B5EF4-FFF2-40B4-BE49-F238E27FC236}">
                    <a16:creationId xmlns:a16="http://schemas.microsoft.com/office/drawing/2014/main" id="{64679117-8577-D158-73F9-B0BE86176866}"/>
                  </a:ext>
                </a:extLst>
              </p:cNvPr>
              <p:cNvSpPr txBox="1"/>
              <p:nvPr/>
            </p:nvSpPr>
            <p:spPr>
              <a:xfrm>
                <a:off x="1661535" y="3754260"/>
                <a:ext cx="1532237" cy="354190"/>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IN" sz="2400" b="1" i="0" u="none" strike="noStrike" kern="1200" cap="none" spc="0" normalizeH="0" baseline="0" noProof="0" dirty="0">
                  <a:ln>
                    <a:noFill/>
                  </a:ln>
                  <a:solidFill>
                    <a:srgbClr val="A5A5A5"/>
                  </a:solidFill>
                  <a:effectLst/>
                  <a:uLnTx/>
                  <a:uFillTx/>
                  <a:latin typeface="Arial" panose="020B0604020202020204" pitchFamily="34" charset="0"/>
                  <a:ea typeface="Roboto" panose="02000000000000000000" pitchFamily="2" charset="0"/>
                  <a:cs typeface="Arial" panose="020B0604020202020204" pitchFamily="34" charset="0"/>
                </a:endParaRPr>
              </a:p>
            </p:txBody>
          </p:sp>
        </p:grpSp>
        <p:sp>
          <p:nvSpPr>
            <p:cNvPr id="6" name="TextBox 5">
              <a:extLst>
                <a:ext uri="{FF2B5EF4-FFF2-40B4-BE49-F238E27FC236}">
                  <a16:creationId xmlns:a16="http://schemas.microsoft.com/office/drawing/2014/main" id="{3F3505C6-6FF5-4CCA-9289-67AFBFB5F992}"/>
                </a:ext>
              </a:extLst>
            </p:cNvPr>
            <p:cNvSpPr txBox="1"/>
            <p:nvPr/>
          </p:nvSpPr>
          <p:spPr>
            <a:xfrm>
              <a:off x="2263364" y="3760002"/>
              <a:ext cx="2382812" cy="354190"/>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IN" sz="2400" b="1" i="0" u="none" strike="noStrike" kern="1200" cap="none" spc="0" normalizeH="0" baseline="0" noProof="0" dirty="0">
                <a:ln>
                  <a:noFill/>
                </a:ln>
                <a:solidFill>
                  <a:srgbClr val="FFC000"/>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CD947DFE-BC32-28D9-171C-F91E67734C08}"/>
                </a:ext>
              </a:extLst>
            </p:cNvPr>
            <p:cNvSpPr txBox="1"/>
            <p:nvPr/>
          </p:nvSpPr>
          <p:spPr>
            <a:xfrm>
              <a:off x="1469457" y="1939349"/>
              <a:ext cx="5119017" cy="708380"/>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Search for technology solutions that address and eliminate barriers </a:t>
              </a:r>
              <a:endParaRPr kumimoji="0" lang="en-IN"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p:txBody>
        </p:sp>
      </p:grpSp>
      <p:sp>
        <p:nvSpPr>
          <p:cNvPr id="37" name="Freeform 17">
            <a:extLst>
              <a:ext uri="{FF2B5EF4-FFF2-40B4-BE49-F238E27FC236}">
                <a16:creationId xmlns:a16="http://schemas.microsoft.com/office/drawing/2014/main" id="{9531DB73-9D36-ED2B-DB63-46A6E17EAB1D}"/>
              </a:ext>
              <a:ext uri="{C183D7F6-B498-43B3-948B-1728B52AA6E4}">
                <adec:decorative xmlns:adec="http://schemas.microsoft.com/office/drawing/2017/decorative" val="1"/>
              </a:ext>
            </a:extLst>
          </p:cNvPr>
          <p:cNvSpPr>
            <a:spLocks/>
          </p:cNvSpPr>
          <p:nvPr/>
        </p:nvSpPr>
        <p:spPr bwMode="auto">
          <a:xfrm>
            <a:off x="6975070" y="4123447"/>
            <a:ext cx="447888" cy="204356"/>
          </a:xfrm>
          <a:custGeom>
            <a:avLst/>
            <a:gdLst>
              <a:gd name="T0" fmla="*/ 225 w 228"/>
              <a:gd name="T1" fmla="*/ 134 h 134"/>
              <a:gd name="T2" fmla="*/ 224 w 228"/>
              <a:gd name="T3" fmla="*/ 133 h 134"/>
              <a:gd name="T4" fmla="*/ 1 w 228"/>
              <a:gd name="T5" fmla="*/ 4 h 134"/>
              <a:gd name="T6" fmla="*/ 0 w 228"/>
              <a:gd name="T7" fmla="*/ 1 h 134"/>
              <a:gd name="T8" fmla="*/ 4 w 228"/>
              <a:gd name="T9" fmla="*/ 0 h 134"/>
              <a:gd name="T10" fmla="*/ 226 w 228"/>
              <a:gd name="T11" fmla="*/ 129 h 134"/>
              <a:gd name="T12" fmla="*/ 227 w 228"/>
              <a:gd name="T13" fmla="*/ 132 h 134"/>
              <a:gd name="T14" fmla="*/ 225 w 228"/>
              <a:gd name="T15" fmla="*/ 13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 h="134">
                <a:moveTo>
                  <a:pt x="225" y="134"/>
                </a:moveTo>
                <a:cubicBezTo>
                  <a:pt x="225" y="134"/>
                  <a:pt x="224" y="134"/>
                  <a:pt x="224" y="133"/>
                </a:cubicBezTo>
                <a:cubicBezTo>
                  <a:pt x="1" y="4"/>
                  <a:pt x="1" y="4"/>
                  <a:pt x="1" y="4"/>
                </a:cubicBezTo>
                <a:cubicBezTo>
                  <a:pt x="0" y="4"/>
                  <a:pt x="0" y="2"/>
                  <a:pt x="0" y="1"/>
                </a:cubicBezTo>
                <a:cubicBezTo>
                  <a:pt x="1" y="0"/>
                  <a:pt x="2" y="0"/>
                  <a:pt x="4" y="0"/>
                </a:cubicBezTo>
                <a:cubicBezTo>
                  <a:pt x="226" y="129"/>
                  <a:pt x="226" y="129"/>
                  <a:pt x="226" y="129"/>
                </a:cubicBezTo>
                <a:cubicBezTo>
                  <a:pt x="228" y="130"/>
                  <a:pt x="228" y="131"/>
                  <a:pt x="227" y="132"/>
                </a:cubicBezTo>
                <a:cubicBezTo>
                  <a:pt x="227" y="133"/>
                  <a:pt x="226" y="134"/>
                  <a:pt x="225" y="13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 name="TextBox 48">
            <a:extLst>
              <a:ext uri="{FF2B5EF4-FFF2-40B4-BE49-F238E27FC236}">
                <a16:creationId xmlns:a16="http://schemas.microsoft.com/office/drawing/2014/main" id="{99E24034-0485-7E6F-8479-0A681F3D787D}"/>
              </a:ext>
              <a:ext uri="{C183D7F6-B498-43B3-948B-1728B52AA6E4}">
                <adec:decorative xmlns:adec="http://schemas.microsoft.com/office/drawing/2017/decorative" val="1"/>
              </a:ext>
            </a:extLst>
          </p:cNvPr>
          <p:cNvSpPr txBox="1"/>
          <p:nvPr/>
        </p:nvSpPr>
        <p:spPr>
          <a:xfrm>
            <a:off x="653138" y="3625040"/>
            <a:ext cx="6139766" cy="738664"/>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Identify personal strengths/assets that will help achieve the goal </a:t>
            </a:r>
            <a:endParaRPr kumimoji="0" lang="en-IN"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B9BF0A25-8082-FEEB-3EBE-997F482C7E3C}"/>
              </a:ext>
              <a:ext uri="{C183D7F6-B498-43B3-948B-1728B52AA6E4}">
                <adec:decorative xmlns:adec="http://schemas.microsoft.com/office/drawing/2017/decorative" val="1"/>
              </a:ext>
            </a:extLst>
          </p:cNvPr>
          <p:cNvSpPr txBox="1"/>
          <p:nvPr/>
        </p:nvSpPr>
        <p:spPr>
          <a:xfrm>
            <a:off x="1491962" y="2610665"/>
            <a:ext cx="6607839" cy="1107996"/>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Identify environmental demands that may create barriers to goal achievement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IN"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371AA3A9-53AE-6E35-4943-D1DB75A207E7}"/>
              </a:ext>
              <a:ext uri="{C183D7F6-B498-43B3-948B-1728B52AA6E4}">
                <adec:decorative xmlns:adec="http://schemas.microsoft.com/office/drawing/2017/decorative" val="1"/>
              </a:ext>
            </a:extLst>
          </p:cNvPr>
          <p:cNvSpPr txBox="1"/>
          <p:nvPr/>
        </p:nvSpPr>
        <p:spPr>
          <a:xfrm>
            <a:off x="190500" y="6496050"/>
            <a:ext cx="252412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sym typeface="Symbol" panose="05050102010706020507" pitchFamily="18" charset="2"/>
              </a:rPr>
              <a:t>Religion©</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Tanis </a:t>
            </a:r>
          </a:p>
        </p:txBody>
      </p:sp>
      <p:sp>
        <p:nvSpPr>
          <p:cNvPr id="41" name="TextBox 40">
            <a:extLst>
              <a:ext uri="{FF2B5EF4-FFF2-40B4-BE49-F238E27FC236}">
                <a16:creationId xmlns:a16="http://schemas.microsoft.com/office/drawing/2014/main" id="{2F6846EC-944E-C418-CA1B-2DD711E2F43A}"/>
              </a:ext>
              <a:ext uri="{C183D7F6-B498-43B3-948B-1728B52AA6E4}">
                <adec:decorative xmlns:adec="http://schemas.microsoft.com/office/drawing/2017/decorative" val="1"/>
              </a:ext>
            </a:extLst>
          </p:cNvPr>
          <p:cNvSpPr txBox="1"/>
          <p:nvPr/>
        </p:nvSpPr>
        <p:spPr>
          <a:xfrm>
            <a:off x="1634009" y="4700842"/>
            <a:ext cx="4107868" cy="369332"/>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Individual goal setting </a:t>
            </a:r>
            <a:endParaRPr kumimoji="0" lang="en-IN"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47142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7F71E-7CBE-437F-8196-F79344227CF9}"/>
              </a:ext>
            </a:extLst>
          </p:cNvPr>
          <p:cNvSpPr txBox="1">
            <a:spLocks noGrp="1"/>
          </p:cNvSpPr>
          <p:nvPr>
            <p:ph type="title" idx="4294967295"/>
          </p:nvPr>
        </p:nvSpPr>
        <p:spPr>
          <a:xfrm>
            <a:off x="1227420" y="456467"/>
            <a:ext cx="9393936"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Gotham" charset="0"/>
              </a:rPr>
              <a:t>2023 Tech Disruptors </a:t>
            </a:r>
          </a:p>
        </p:txBody>
      </p:sp>
      <p:sp>
        <p:nvSpPr>
          <p:cNvPr id="4" name="TextBox 3">
            <a:extLst>
              <a:ext uri="{FF2B5EF4-FFF2-40B4-BE49-F238E27FC236}">
                <a16:creationId xmlns:a16="http://schemas.microsoft.com/office/drawing/2014/main" id="{5224D952-13EF-4CDD-B3FA-F97986729498}"/>
              </a:ext>
            </a:extLst>
          </p:cNvPr>
          <p:cNvSpPr txBox="1"/>
          <p:nvPr/>
        </p:nvSpPr>
        <p:spPr>
          <a:xfrm>
            <a:off x="760366" y="1474450"/>
            <a:ext cx="5869541" cy="366254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Spiritual Technologies</a:t>
            </a: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Datafication – something is turned into data</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Virtualization – converting something to a computer-generated simulation of reality</a:t>
            </a:r>
          </a:p>
        </p:txBody>
      </p:sp>
      <p:pic>
        <p:nvPicPr>
          <p:cNvPr id="6" name="Picture 5" descr="Disabled and here collection: three African American women one with pink hair and a cane, another in a wheelchair and one holding a camera for a photo">
            <a:extLst>
              <a:ext uri="{FF2B5EF4-FFF2-40B4-BE49-F238E27FC236}">
                <a16:creationId xmlns:a16="http://schemas.microsoft.com/office/drawing/2014/main" id="{8893B1B3-1C9E-4A52-B6CE-BEEF6E0717E8}"/>
              </a:ext>
            </a:extLst>
          </p:cNvPr>
          <p:cNvPicPr>
            <a:picLocks noChangeAspect="1"/>
          </p:cNvPicPr>
          <p:nvPr/>
        </p:nvPicPr>
        <p:blipFill>
          <a:blip r:embed="rId3"/>
          <a:stretch>
            <a:fillRect/>
          </a:stretch>
        </p:blipFill>
        <p:spPr>
          <a:xfrm>
            <a:off x="7326041" y="1200577"/>
            <a:ext cx="4289016" cy="4289016"/>
          </a:xfrm>
          <a:prstGeom prst="rect">
            <a:avLst/>
          </a:prstGeom>
        </p:spPr>
      </p:pic>
      <p:sp>
        <p:nvSpPr>
          <p:cNvPr id="7" name="Rectangle 6">
            <a:extLst>
              <a:ext uri="{FF2B5EF4-FFF2-40B4-BE49-F238E27FC236}">
                <a16:creationId xmlns:a16="http://schemas.microsoft.com/office/drawing/2014/main" id="{C77C3507-724E-4F3A-B48C-664AA7D7472A}"/>
              </a:ext>
            </a:extLst>
          </p:cNvPr>
          <p:cNvSpPr/>
          <p:nvPr/>
        </p:nvSpPr>
        <p:spPr>
          <a:xfrm>
            <a:off x="7152471" y="5489593"/>
            <a:ext cx="4636156"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Disabled and here collection https://affecttheverb.com/collection/</a:t>
            </a:r>
          </a:p>
        </p:txBody>
      </p:sp>
      <p:sp>
        <p:nvSpPr>
          <p:cNvPr id="3" name="TextBox 2">
            <a:extLst>
              <a:ext uri="{FF2B5EF4-FFF2-40B4-BE49-F238E27FC236}">
                <a16:creationId xmlns:a16="http://schemas.microsoft.com/office/drawing/2014/main" id="{8C593FDA-50EA-1E3C-36DD-FA0D7687DE21}"/>
              </a:ext>
            </a:extLst>
          </p:cNvPr>
          <p:cNvSpPr txBox="1"/>
          <p:nvPr/>
        </p:nvSpPr>
        <p:spPr>
          <a:xfrm>
            <a:off x="190500" y="6543799"/>
            <a:ext cx="252412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sym typeface="Symbol" panose="05050102010706020507" pitchFamily="18" charset="2"/>
              </a:rPr>
              <a:t>Religion©</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Tanis </a:t>
            </a:r>
          </a:p>
        </p:txBody>
      </p:sp>
    </p:spTree>
    <p:extLst>
      <p:ext uri="{BB962C8B-B14F-4D97-AF65-F5344CB8AC3E}">
        <p14:creationId xmlns:p14="http://schemas.microsoft.com/office/powerpoint/2010/main" val="30404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5F04E1-9F99-DFE7-816E-FCB1391056AA}"/>
              </a:ext>
            </a:extLst>
          </p:cNvPr>
          <p:cNvSpPr>
            <a:spLocks noGrp="1"/>
          </p:cNvSpPr>
          <p:nvPr>
            <p:ph type="title"/>
          </p:nvPr>
        </p:nvSpPr>
        <p:spPr/>
        <p:txBody>
          <a:bodyPr/>
          <a:lstStyle/>
          <a:p>
            <a:r>
              <a:rPr lang="en-US" dirty="0"/>
              <a:t>Accessibility Notes</a:t>
            </a:r>
          </a:p>
        </p:txBody>
      </p:sp>
      <p:sp>
        <p:nvSpPr>
          <p:cNvPr id="6" name="Text Placeholder 5">
            <a:extLst>
              <a:ext uri="{FF2B5EF4-FFF2-40B4-BE49-F238E27FC236}">
                <a16:creationId xmlns:a16="http://schemas.microsoft.com/office/drawing/2014/main" id="{1B12910D-D2FC-4208-14B8-A8972FC90A28}"/>
              </a:ext>
            </a:extLst>
          </p:cNvPr>
          <p:cNvSpPr>
            <a:spLocks noGrp="1"/>
          </p:cNvSpPr>
          <p:nvPr>
            <p:ph type="body" sz="quarter" idx="13"/>
          </p:nvPr>
        </p:nvSpPr>
        <p:spPr>
          <a:xfrm>
            <a:off x="1018381" y="1742358"/>
            <a:ext cx="10155237" cy="4974210"/>
          </a:xfrm>
        </p:spPr>
        <p:txBody>
          <a:bodyPr>
            <a:normAutofit/>
          </a:bodyPr>
          <a:lstStyle/>
          <a:p>
            <a:pPr marL="342900" indent="-3429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Turn on captions with CC button in Zoom.</a:t>
            </a:r>
          </a:p>
          <a:p>
            <a:pPr marL="342900" indent="-3429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You can pin the interpreter to ensure they are visible throughout the presentation.</a:t>
            </a:r>
          </a:p>
          <a:p>
            <a:pPr marL="342900" indent="-3429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To view live transcript in a separate window: </a:t>
            </a:r>
            <a:r>
              <a:rPr lang="en-US" sz="2800" dirty="0">
                <a:latin typeface="Tahoma" panose="020B0604030504040204" pitchFamily="34" charset="0"/>
                <a:ea typeface="Tahoma" panose="020B0604030504040204" pitchFamily="34" charset="0"/>
                <a:cs typeface="Tahoma" panose="020B0604030504040204" pitchFamily="34" charset="0"/>
                <a:hlinkClick r:id="rId3"/>
              </a:rPr>
              <a:t>https://carolinascaptioning.1capapp.com/event/respectability</a:t>
            </a:r>
            <a:r>
              <a:rPr lang="en-US" sz="2800" dirty="0">
                <a:latin typeface="Tahoma" panose="020B0604030504040204" pitchFamily="34" charset="0"/>
                <a:ea typeface="Tahoma" panose="020B0604030504040204" pitchFamily="34" charset="0"/>
                <a:cs typeface="Tahoma" panose="020B0604030504040204" pitchFamily="34" charset="0"/>
              </a:rPr>
              <a:t> (link in chat box)</a:t>
            </a:r>
          </a:p>
          <a:p>
            <a:pPr marL="342900" indent="-3429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Please put questions for our speakers in the Q&amp;A box.</a:t>
            </a:r>
          </a:p>
          <a:p>
            <a:pPr marL="342900" indent="-3429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This webinar is being recorded. After open captions are added, you will find it at </a:t>
            </a:r>
            <a:r>
              <a:rPr lang="en-US" sz="2800" dirty="0">
                <a:latin typeface="Tahoma" panose="020B0604030504040204" pitchFamily="34" charset="0"/>
                <a:ea typeface="Tahoma" panose="020B0604030504040204" pitchFamily="34" charset="0"/>
                <a:cs typeface="Tahoma" panose="020B0604030504040204" pitchFamily="34" charset="0"/>
                <a:hlinkClick r:id="rId4"/>
              </a:rPr>
              <a:t>RespectAbility.org/AAIDD-2023-Series/</a:t>
            </a:r>
            <a:r>
              <a:rPr lang="en-US" sz="2800" dirty="0">
                <a:latin typeface="Tahoma" panose="020B0604030504040204" pitchFamily="34" charset="0"/>
                <a:ea typeface="Tahoma" panose="020B0604030504040204" pitchFamily="34" charset="0"/>
                <a:cs typeface="Tahoma" panose="020B0604030504040204" pitchFamily="34" charset="0"/>
              </a:rPr>
              <a:t> (link in chat box)</a:t>
            </a:r>
          </a:p>
        </p:txBody>
      </p:sp>
    </p:spTree>
    <p:extLst>
      <p:ext uri="{BB962C8B-B14F-4D97-AF65-F5344CB8AC3E}">
        <p14:creationId xmlns:p14="http://schemas.microsoft.com/office/powerpoint/2010/main" val="2209151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B7AE26-EE3A-5F8D-5E0E-639ADC54D566}"/>
              </a:ext>
            </a:extLst>
          </p:cNvPr>
          <p:cNvSpPr>
            <a:spLocks noGrp="1"/>
          </p:cNvSpPr>
          <p:nvPr>
            <p:ph type="title" idx="4294967295"/>
          </p:nvPr>
        </p:nvSpPr>
        <p:spPr>
          <a:xfrm>
            <a:off x="8835240" y="76933"/>
            <a:ext cx="3085419" cy="1325563"/>
          </a:xfrm>
          <a:prstGeom prst="rect">
            <a:avLst/>
          </a:prstGeom>
        </p:spPr>
        <p:txBody>
          <a:bodyPr/>
          <a:lstStyle/>
          <a:p>
            <a:r>
              <a:rPr lang="en-US" dirty="0">
                <a:latin typeface="Verdana" panose="020B0604030504040204" pitchFamily="34" charset="0"/>
                <a:ea typeface="Verdana" panose="020B0604030504040204" pitchFamily="34" charset="0"/>
              </a:rPr>
              <a:t>Humanity</a:t>
            </a:r>
          </a:p>
        </p:txBody>
      </p:sp>
      <p:sp>
        <p:nvSpPr>
          <p:cNvPr id="2" name="TextBox 1">
            <a:extLst>
              <a:ext uri="{FF2B5EF4-FFF2-40B4-BE49-F238E27FC236}">
                <a16:creationId xmlns:a16="http://schemas.microsoft.com/office/drawing/2014/main" id="{A5A3DE26-F272-C4F2-29C9-25462F49C7D7}"/>
              </a:ext>
            </a:extLst>
          </p:cNvPr>
          <p:cNvSpPr txBox="1"/>
          <p:nvPr/>
        </p:nvSpPr>
        <p:spPr>
          <a:xfrm>
            <a:off x="1171575" y="1355725"/>
            <a:ext cx="10604500"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“People are going to realize that human beings are no longer the best purveyors of information…but what they can do that makes them distinctly human are those things that are precisely in the realm of religion and spirituality.”</a:t>
            </a:r>
          </a:p>
          <a:p>
            <a:pPr marL="0" marR="0" lvl="0" indent="0" algn="r" defTabSz="914400" rtl="0" eaLnBrk="1" fontAlgn="auto" latinLnBrk="0" hangingPunct="1">
              <a:lnSpc>
                <a:spcPct val="100000"/>
              </a:lnSpc>
              <a:spcBef>
                <a:spcPts val="0"/>
              </a:spcBef>
              <a:spcAft>
                <a:spcPts val="0"/>
              </a:spcAft>
              <a:buClrTx/>
              <a:buSzTx/>
              <a:buFontTx/>
              <a:buNone/>
              <a:tabLst/>
              <a:defRPr/>
            </a:pPr>
            <a:br>
              <a:rPr kumimoji="0" lang="en-US" sz="3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r>
              <a:rPr kumimoji="0" lang="en-US" sz="3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Rabbi Joshua Franklin</a:t>
            </a:r>
            <a:endParaRPr kumimoji="0" lang="en-US" sz="3600" b="0" i="0" u="none" strike="noStrike" kern="1200" cap="none" spc="0" normalizeH="0" baseline="0" noProof="0" dirty="0">
              <a:ln>
                <a:noFill/>
              </a:ln>
              <a:solidFill>
                <a:srgbClr val="0F4B90"/>
              </a:solidFill>
              <a:effectLst/>
              <a:uLnTx/>
              <a:uFillTx/>
              <a:latin typeface="Verdana" panose="020B0604030504040204" pitchFamily="34" charset="0"/>
              <a:ea typeface="Verdana" panose="020B0604030504040204" pitchFamily="34" charset="0"/>
              <a:cs typeface="+mn-cs"/>
            </a:endParaRPr>
          </a:p>
        </p:txBody>
      </p:sp>
      <p:sp>
        <p:nvSpPr>
          <p:cNvPr id="3" name="TextBox 2">
            <a:extLst>
              <a:ext uri="{FF2B5EF4-FFF2-40B4-BE49-F238E27FC236}">
                <a16:creationId xmlns:a16="http://schemas.microsoft.com/office/drawing/2014/main" id="{A26A122B-78AA-7EA5-F061-B47DEA0CF731}"/>
              </a:ext>
            </a:extLst>
          </p:cNvPr>
          <p:cNvSpPr txBox="1"/>
          <p:nvPr/>
        </p:nvSpPr>
        <p:spPr>
          <a:xfrm>
            <a:off x="190500" y="6496050"/>
            <a:ext cx="252412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sym typeface="Symbol" panose="05050102010706020507" pitchFamily="18" charset="2"/>
              </a:rPr>
              <a:t>Religion©</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Tanis </a:t>
            </a:r>
          </a:p>
        </p:txBody>
      </p:sp>
    </p:spTree>
    <p:extLst>
      <p:ext uri="{BB962C8B-B14F-4D97-AF65-F5344CB8AC3E}">
        <p14:creationId xmlns:p14="http://schemas.microsoft.com/office/powerpoint/2010/main" val="231965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703CFA-2826-33F8-A175-C5E1078A01D3}"/>
              </a:ext>
            </a:extLst>
          </p:cNvPr>
          <p:cNvSpPr>
            <a:spLocks noGrp="1"/>
          </p:cNvSpPr>
          <p:nvPr>
            <p:ph type="title" idx="4294967295"/>
          </p:nvPr>
        </p:nvSpPr>
        <p:spPr>
          <a:xfrm>
            <a:off x="6882063" y="2766218"/>
            <a:ext cx="5133474" cy="1325563"/>
          </a:xfrm>
        </p:spPr>
        <p:txBody>
          <a:bodyPr>
            <a:normAutofit fontScale="90000"/>
          </a:bodyPr>
          <a:lstStyle/>
          <a:p>
            <a:pPr rtl="0" eaLnBrk="1" latinLnBrk="0" hangingPunct="1"/>
            <a:r>
              <a:rPr lang="en-US" sz="4000" kern="1200" dirty="0">
                <a:solidFill>
                  <a:srgbClr val="000000"/>
                </a:solidFill>
                <a:effectLst/>
                <a:latin typeface="Arial" panose="020B0604020202020204" pitchFamily="34" charset="0"/>
                <a:ea typeface="+mn-ea"/>
                <a:cs typeface="Arial" panose="020B0604020202020204" pitchFamily="34" charset="0"/>
              </a:rPr>
              <a:t>Rabbi Alan Cook </a:t>
            </a:r>
            <a:endParaRPr lang="en-US" dirty="0">
              <a:effectLst/>
            </a:endParaRPr>
          </a:p>
          <a:p>
            <a:pPr rtl="0" eaLnBrk="1" latinLnBrk="0" hangingPunct="1"/>
            <a:r>
              <a:rPr lang="en-US" sz="4000" kern="1200" dirty="0">
                <a:solidFill>
                  <a:srgbClr val="000000"/>
                </a:solidFill>
                <a:effectLst/>
                <a:latin typeface="Arial" panose="020B0604020202020204" pitchFamily="34" charset="0"/>
                <a:ea typeface="+mn-ea"/>
                <a:cs typeface="Arial" panose="020B0604020202020204" pitchFamily="34" charset="0"/>
              </a:rPr>
              <a:t>Sinai Temple in Champaign, Illinois</a:t>
            </a:r>
            <a:endParaRPr lang="en-US" dirty="0">
              <a:effectLst/>
            </a:endParaRPr>
          </a:p>
          <a:p>
            <a:endParaRPr lang="en-US" dirty="0"/>
          </a:p>
        </p:txBody>
      </p:sp>
      <p:pic>
        <p:nvPicPr>
          <p:cNvPr id="2" name="Picture 1" descr="Rabbi Alan Cook sitting on a couch with four Cookie Monster dolls&#10;">
            <a:extLst>
              <a:ext uri="{FF2B5EF4-FFF2-40B4-BE49-F238E27FC236}">
                <a16:creationId xmlns:a16="http://schemas.microsoft.com/office/drawing/2014/main" id="{6E1EE219-0F80-0009-5419-B018BCD8A1E5}"/>
              </a:ext>
            </a:extLst>
          </p:cNvPr>
          <p:cNvPicPr>
            <a:picLocks noChangeAspect="1"/>
          </p:cNvPicPr>
          <p:nvPr/>
        </p:nvPicPr>
        <p:blipFill>
          <a:blip r:embed="rId3"/>
          <a:stretch>
            <a:fillRect/>
          </a:stretch>
        </p:blipFill>
        <p:spPr>
          <a:xfrm>
            <a:off x="481262" y="680035"/>
            <a:ext cx="5955131" cy="5497930"/>
          </a:xfrm>
          <a:prstGeom prst="rect">
            <a:avLst/>
          </a:prstGeom>
        </p:spPr>
      </p:pic>
    </p:spTree>
    <p:extLst>
      <p:ext uri="{BB962C8B-B14F-4D97-AF65-F5344CB8AC3E}">
        <p14:creationId xmlns:p14="http://schemas.microsoft.com/office/powerpoint/2010/main" val="269319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591584-6363-A742-BE81-8FF1AF12D421}"/>
              </a:ext>
            </a:extLst>
          </p:cNvPr>
          <p:cNvSpPr>
            <a:spLocks noGrp="1"/>
          </p:cNvSpPr>
          <p:nvPr>
            <p:ph idx="1"/>
          </p:nvPr>
        </p:nvSpPr>
        <p:spPr>
          <a:xfrm>
            <a:off x="613063" y="1068779"/>
            <a:ext cx="10965873" cy="5628904"/>
          </a:xfrm>
        </p:spPr>
        <p:txBody>
          <a:bodyPr>
            <a:normAutofit fontScale="77500" lnSpcReduction="20000"/>
          </a:bodyPr>
          <a:lstStyle/>
          <a:p>
            <a:pPr marL="0" indent="0" algn="l" rtl="0">
              <a:lnSpc>
                <a:spcPct val="120000"/>
              </a:lnSpc>
              <a:spcBef>
                <a:spcPts val="0"/>
              </a:spcBef>
              <a:buNone/>
            </a:pPr>
            <a:r>
              <a:rPr lang="en-US" sz="3300" b="0" i="0" u="none" strike="noStrike" dirty="0">
                <a:solidFill>
                  <a:srgbClr val="000000"/>
                </a:solidFill>
                <a:effectLst/>
                <a:latin typeface="Arial" panose="020B0604020202020204" pitchFamily="34" charset="0"/>
                <a:cs typeface="Arial" panose="020B0604020202020204" pitchFamily="34" charset="0"/>
              </a:rPr>
              <a:t>Speak to Aaron and say: No man of your offspring throughout the ages who has a defect shall be qualified to offer the food of his God.   No one at all who has a defect shall be qualified: no man who is blind, or lame, or has a limb too short or too long; no man who has a broken leg or a broken arm; or who is a hunchback, or a dwarf, or who has a growth in his eye, or who has a boil-scar, or scurvy, or crushed testes. No man among the offspring of Aaron the priest who has a defect shall be qualified to offer Adonai’s offering by fire; having a defect, he shall not be qualified to offer the food of his God.  He may eat of the food of his God, of the most holy as well as of the holy; but he shall not enter behind the curtain or come near the altar, for he has a defect. He shall not profane these places sacred to Me, for I Adonai have sanctified them.</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Leviticus 21:17-23</a:t>
            </a:r>
            <a:endParaRPr lang="en-US" sz="33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39EC822F-3218-E3AB-F686-75F9B4CBEF3F}"/>
              </a:ext>
            </a:extLst>
          </p:cNvPr>
          <p:cNvSpPr>
            <a:spLocks noGrp="1"/>
          </p:cNvSpPr>
          <p:nvPr>
            <p:ph type="title"/>
          </p:nvPr>
        </p:nvSpPr>
        <p:spPr>
          <a:xfrm>
            <a:off x="493815" y="-98012"/>
            <a:ext cx="10515600" cy="1325563"/>
          </a:xfrm>
        </p:spPr>
        <p:txBody>
          <a:bodyPr>
            <a:normAutofit/>
          </a:bodyPr>
          <a:lstStyle/>
          <a:p>
            <a:r>
              <a:rPr lang="en-US" sz="4000" dirty="0"/>
              <a:t>Passage 1</a:t>
            </a:r>
          </a:p>
        </p:txBody>
      </p:sp>
    </p:spTree>
    <p:extLst>
      <p:ext uri="{BB962C8B-B14F-4D97-AF65-F5344CB8AC3E}">
        <p14:creationId xmlns:p14="http://schemas.microsoft.com/office/powerpoint/2010/main" val="2004226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385EE-E467-2AF6-B223-F66EFE4DD541}"/>
              </a:ext>
            </a:extLst>
          </p:cNvPr>
          <p:cNvSpPr>
            <a:spLocks noGrp="1"/>
          </p:cNvSpPr>
          <p:nvPr>
            <p:ph type="title"/>
          </p:nvPr>
        </p:nvSpPr>
        <p:spPr>
          <a:xfrm>
            <a:off x="137556" y="118021"/>
            <a:ext cx="10515600" cy="1325563"/>
          </a:xfrm>
        </p:spPr>
        <p:txBody>
          <a:bodyPr>
            <a:normAutofit/>
          </a:bodyPr>
          <a:lstStyle/>
          <a:p>
            <a:r>
              <a:rPr lang="en-US" sz="4000" dirty="0"/>
              <a:t>Passage 2</a:t>
            </a:r>
          </a:p>
        </p:txBody>
      </p:sp>
      <p:sp>
        <p:nvSpPr>
          <p:cNvPr id="5" name="TextBox 4">
            <a:extLst>
              <a:ext uri="{FF2B5EF4-FFF2-40B4-BE49-F238E27FC236}">
                <a16:creationId xmlns:a16="http://schemas.microsoft.com/office/drawing/2014/main" id="{152EC7C2-0D13-8A4A-967E-BD449C3FC8F4}"/>
              </a:ext>
            </a:extLst>
          </p:cNvPr>
          <p:cNvSpPr txBox="1"/>
          <p:nvPr/>
        </p:nvSpPr>
        <p:spPr>
          <a:xfrm>
            <a:off x="1353787" y="1733797"/>
            <a:ext cx="9215252" cy="2923877"/>
          </a:xfrm>
          <a:prstGeom prst="rect">
            <a:avLst/>
          </a:prstGeom>
          <a:noFill/>
        </p:spPr>
        <p:txBody>
          <a:bodyPr wrap="square">
            <a:spAutoFit/>
          </a:bodyPr>
          <a:lstStyle/>
          <a:p>
            <a:pPr algn="r" rtl="1"/>
            <a:r>
              <a:rPr lang="he" sz="4400" b="0" i="0" u="none" strike="noStrike" dirty="0">
                <a:solidFill>
                  <a:srgbClr val="000000"/>
                </a:solidFill>
                <a:effectLst/>
                <a:latin typeface="FrankRuehl" panose="020E0503060101010101" pitchFamily="34" charset="-79"/>
                <a:cs typeface="FrankRuehl" panose="020E0503060101010101" pitchFamily="34" charset="-79"/>
              </a:rPr>
              <a:t>לֹא־תְבַעֲר֣וּ אֵ֔שׁ בְּכֹ֖ל מֹשְׁבֹֽתֵיכֶ֑ם בְּי֖וֹם הַשַּׁבָּֽת׃ {פ}</a:t>
            </a:r>
            <a:br>
              <a:rPr lang="he" sz="4400" b="0" i="0" u="none" strike="noStrike" dirty="0">
                <a:solidFill>
                  <a:srgbClr val="000000"/>
                </a:solidFill>
                <a:effectLst/>
                <a:latin typeface="FrankRuehl" panose="020E0503060101010101" pitchFamily="34" charset="-79"/>
                <a:cs typeface="FrankRuehl" panose="020E0503060101010101" pitchFamily="34" charset="-79"/>
              </a:rPr>
            </a:br>
            <a:endParaRPr lang="he" sz="2800" b="0" i="0" u="none" strike="noStrike" dirty="0">
              <a:solidFill>
                <a:srgbClr val="000000"/>
              </a:solidFill>
              <a:effectLst/>
              <a:latin typeface="Arial" panose="020B0604020202020204" pitchFamily="34" charset="0"/>
              <a:cs typeface="Arial" panose="020B0604020202020204" pitchFamily="34" charset="0"/>
            </a:endParaRPr>
          </a:p>
          <a:p>
            <a:pPr algn="l" rtl="0"/>
            <a:r>
              <a:rPr lang="en-US" sz="2800" b="0" i="0" u="none" strike="noStrike" dirty="0">
                <a:solidFill>
                  <a:srgbClr val="000000"/>
                </a:solidFill>
                <a:effectLst/>
                <a:latin typeface="Arial" panose="020B0604020202020204" pitchFamily="34" charset="0"/>
                <a:cs typeface="Arial" panose="020B0604020202020204" pitchFamily="34" charset="0"/>
              </a:rPr>
              <a:t>You shall kindle no fire throughout your settlements on the sabbath day.</a:t>
            </a:r>
          </a:p>
          <a:p>
            <a:pPr algn="l" rtl="0"/>
            <a:endParaRPr lang="en-US" sz="2800" dirty="0">
              <a:solidFill>
                <a:srgbClr val="000000"/>
              </a:solidFill>
              <a:latin typeface="Georgia" panose="02040502050405020303" pitchFamily="18" charset="0"/>
            </a:endParaRPr>
          </a:p>
          <a:p>
            <a:pPr algn="l" rtl="0"/>
            <a:r>
              <a:rPr lang="en-US" sz="2800" b="0" i="0" u="none" strike="noStrike" dirty="0">
                <a:solidFill>
                  <a:srgbClr val="000000"/>
                </a:solidFill>
                <a:effectLst/>
                <a:latin typeface="Arial" panose="020B0604020202020204" pitchFamily="34" charset="0"/>
                <a:cs typeface="Arial" panose="020B0604020202020204" pitchFamily="34" charset="0"/>
              </a:rPr>
              <a:t>Exodus 35:2</a:t>
            </a:r>
          </a:p>
        </p:txBody>
      </p:sp>
    </p:spTree>
    <p:extLst>
      <p:ext uri="{BB962C8B-B14F-4D97-AF65-F5344CB8AC3E}">
        <p14:creationId xmlns:p14="http://schemas.microsoft.com/office/powerpoint/2010/main" val="1172992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5A271-B5BC-B161-D615-60C2E9D5DC7F}"/>
              </a:ext>
            </a:extLst>
          </p:cNvPr>
          <p:cNvSpPr>
            <a:spLocks noGrp="1"/>
          </p:cNvSpPr>
          <p:nvPr>
            <p:ph type="title" idx="4294967295"/>
          </p:nvPr>
        </p:nvSpPr>
        <p:spPr>
          <a:xfrm>
            <a:off x="838200" y="0"/>
            <a:ext cx="10515600" cy="1325563"/>
          </a:xfrm>
        </p:spPr>
        <p:txBody>
          <a:bodyPr/>
          <a:lstStyle/>
          <a:p>
            <a:pPr rtl="0" eaLnBrk="1" latinLnBrk="0" hangingPunct="1"/>
            <a:r>
              <a:rPr lang="en-US" sz="2400" kern="1200" dirty="0" err="1">
                <a:solidFill>
                  <a:srgbClr val="000000"/>
                </a:solidFill>
                <a:effectLst/>
                <a:latin typeface="Arial" panose="020B0604020202020204" pitchFamily="34" charset="0"/>
                <a:ea typeface="+mn-ea"/>
                <a:cs typeface="+mn-cs"/>
              </a:rPr>
              <a:t>Hineih</a:t>
            </a:r>
            <a:r>
              <a:rPr lang="en-US" sz="2400" kern="1200" dirty="0">
                <a:solidFill>
                  <a:srgbClr val="000000"/>
                </a:solidFill>
                <a:effectLst/>
                <a:latin typeface="Arial" panose="020B0604020202020204" pitchFamily="34" charset="0"/>
                <a:ea typeface="+mn-ea"/>
                <a:cs typeface="+mn-cs"/>
              </a:rPr>
              <a:t> </a:t>
            </a:r>
            <a:r>
              <a:rPr lang="en-US" sz="2400" kern="1200" dirty="0" err="1">
                <a:solidFill>
                  <a:srgbClr val="000000"/>
                </a:solidFill>
                <a:effectLst/>
                <a:latin typeface="Arial" panose="020B0604020202020204" pitchFamily="34" charset="0"/>
                <a:ea typeface="+mn-ea"/>
                <a:cs typeface="+mn-cs"/>
              </a:rPr>
              <a:t>Mah</a:t>
            </a:r>
            <a:r>
              <a:rPr lang="en-US" sz="2400" kern="1200" dirty="0">
                <a:solidFill>
                  <a:srgbClr val="000000"/>
                </a:solidFill>
                <a:effectLst/>
                <a:latin typeface="Arial" panose="020B0604020202020204" pitchFamily="34" charset="0"/>
                <a:ea typeface="+mn-ea"/>
                <a:cs typeface="+mn-cs"/>
              </a:rPr>
              <a:t> Tov</a:t>
            </a:r>
            <a:endParaRPr lang="en-US" sz="2400" dirty="0">
              <a:effectLst/>
            </a:endParaRPr>
          </a:p>
          <a:p>
            <a:endParaRPr lang="en-US" dirty="0"/>
          </a:p>
        </p:txBody>
      </p:sp>
      <p:sp>
        <p:nvSpPr>
          <p:cNvPr id="14" name="Rectangle 6">
            <a:extLst>
              <a:ext uri="{FF2B5EF4-FFF2-40B4-BE49-F238E27FC236}">
                <a16:creationId xmlns:a16="http://schemas.microsoft.com/office/drawing/2014/main" id="{62B02DD0-2E77-D640-8408-EC301911F794}"/>
              </a:ext>
            </a:extLst>
          </p:cNvPr>
          <p:cNvSpPr>
            <a:spLocks noChangeArrowheads="1"/>
          </p:cNvSpPr>
          <p:nvPr/>
        </p:nvSpPr>
        <p:spPr bwMode="auto">
          <a:xfrm>
            <a:off x="1882776" y="509588"/>
            <a:ext cx="4797425" cy="2476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40000"/>
              </a:lnSpc>
            </a:pPr>
            <a:r>
              <a:rPr lang="en-US" sz="2800" dirty="0" err="1">
                <a:latin typeface="Arial" panose="020B0604020202020204" pitchFamily="34" charset="0"/>
              </a:rPr>
              <a:t>Hineih</a:t>
            </a:r>
            <a:r>
              <a:rPr lang="en-US" sz="2800" dirty="0">
                <a:latin typeface="Arial" panose="020B0604020202020204" pitchFamily="34" charset="0"/>
              </a:rPr>
              <a:t> </a:t>
            </a:r>
            <a:r>
              <a:rPr lang="en-US" sz="2800" dirty="0" err="1">
                <a:latin typeface="Arial" panose="020B0604020202020204" pitchFamily="34" charset="0"/>
              </a:rPr>
              <a:t>mah</a:t>
            </a:r>
            <a:r>
              <a:rPr lang="en-US" sz="2800" dirty="0">
                <a:latin typeface="Arial" panose="020B0604020202020204" pitchFamily="34" charset="0"/>
              </a:rPr>
              <a:t> tov</a:t>
            </a:r>
          </a:p>
          <a:p>
            <a:pPr>
              <a:lnSpc>
                <a:spcPct val="140000"/>
              </a:lnSpc>
            </a:pPr>
            <a:r>
              <a:rPr lang="en-US" sz="2800" dirty="0">
                <a:latin typeface="Arial" panose="020B0604020202020204" pitchFamily="34" charset="0"/>
              </a:rPr>
              <a:t>u</a:t>
            </a:r>
            <a:r>
              <a:rPr lang="fr-FR" sz="2800" dirty="0">
                <a:latin typeface="Arial" panose="020B0604020202020204" pitchFamily="34" charset="0"/>
              </a:rPr>
              <a:t>'</a:t>
            </a:r>
            <a:r>
              <a:rPr lang="en-US" sz="2800" dirty="0" err="1">
                <a:latin typeface="Arial" panose="020B0604020202020204" pitchFamily="34" charset="0"/>
              </a:rPr>
              <a:t>mah</a:t>
            </a:r>
            <a:r>
              <a:rPr lang="en-US" sz="2800" dirty="0">
                <a:latin typeface="Arial" panose="020B0604020202020204" pitchFamily="34" charset="0"/>
              </a:rPr>
              <a:t> </a:t>
            </a:r>
            <a:r>
              <a:rPr lang="en-US" sz="2800" dirty="0" err="1">
                <a:latin typeface="Arial" panose="020B0604020202020204" pitchFamily="34" charset="0"/>
              </a:rPr>
              <a:t>na-im</a:t>
            </a:r>
            <a:endParaRPr lang="en-US" sz="2800" dirty="0">
              <a:latin typeface="Arial" panose="020B0604020202020204" pitchFamily="34" charset="0"/>
            </a:endParaRPr>
          </a:p>
          <a:p>
            <a:pPr>
              <a:lnSpc>
                <a:spcPct val="140000"/>
              </a:lnSpc>
            </a:pPr>
            <a:r>
              <a:rPr lang="en-US" sz="2800" dirty="0" err="1">
                <a:latin typeface="Arial" panose="020B0604020202020204" pitchFamily="34" charset="0"/>
              </a:rPr>
              <a:t>shevet</a:t>
            </a:r>
            <a:r>
              <a:rPr lang="en-US" sz="2800" dirty="0">
                <a:latin typeface="Arial" panose="020B0604020202020204" pitchFamily="34" charset="0"/>
              </a:rPr>
              <a:t> </a:t>
            </a:r>
            <a:r>
              <a:rPr lang="en-US" sz="2800" dirty="0" err="1">
                <a:latin typeface="Arial" panose="020B0604020202020204" pitchFamily="34" charset="0"/>
              </a:rPr>
              <a:t>achim</a:t>
            </a:r>
            <a:endParaRPr lang="en-US" sz="2800" dirty="0">
              <a:latin typeface="Arial" panose="020B0604020202020204" pitchFamily="34" charset="0"/>
            </a:endParaRPr>
          </a:p>
          <a:p>
            <a:pPr>
              <a:lnSpc>
                <a:spcPct val="140000"/>
              </a:lnSpc>
            </a:pPr>
            <a:r>
              <a:rPr lang="en-US" sz="2800" dirty="0">
                <a:latin typeface="Arial" panose="020B0604020202020204" pitchFamily="34" charset="0"/>
              </a:rPr>
              <a:t>gam </a:t>
            </a:r>
            <a:r>
              <a:rPr lang="en-US" sz="2800" dirty="0" err="1">
                <a:latin typeface="Arial" panose="020B0604020202020204" pitchFamily="34" charset="0"/>
              </a:rPr>
              <a:t>yachad</a:t>
            </a:r>
            <a:r>
              <a:rPr lang="en-US" sz="2800" dirty="0">
                <a:latin typeface="Arial" panose="020B0604020202020204" pitchFamily="34" charset="0"/>
              </a:rPr>
              <a:t>.</a:t>
            </a:r>
          </a:p>
        </p:txBody>
      </p:sp>
      <p:sp>
        <p:nvSpPr>
          <p:cNvPr id="12" name="Rectangle 9">
            <a:extLst>
              <a:ext uri="{FF2B5EF4-FFF2-40B4-BE49-F238E27FC236}">
                <a16:creationId xmlns:a16="http://schemas.microsoft.com/office/drawing/2014/main" id="{D69E5C51-6358-2A4B-ADDB-4E1E82AE4A2C}"/>
              </a:ext>
            </a:extLst>
          </p:cNvPr>
          <p:cNvSpPr>
            <a:spLocks noChangeArrowheads="1"/>
          </p:cNvSpPr>
          <p:nvPr/>
        </p:nvSpPr>
        <p:spPr bwMode="auto">
          <a:xfrm>
            <a:off x="1647826" y="5770563"/>
            <a:ext cx="7096125"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400" dirty="0">
                <a:latin typeface="Arial" panose="020B0604020202020204" pitchFamily="34" charset="0"/>
                <a:cs typeface="Arial" panose="020B0604020202020204" pitchFamily="34" charset="0"/>
              </a:rPr>
              <a:t>How good and how pleasant it is that brothers and sisters dwell together. </a:t>
            </a:r>
            <a:r>
              <a:rPr lang="en-US" dirty="0">
                <a:latin typeface="Arial" panose="020B0604020202020204" pitchFamily="34" charset="0"/>
                <a:cs typeface="Arial" panose="020B0604020202020204" pitchFamily="34" charset="0"/>
              </a:rPr>
              <a:t>(Psalm 133:1)</a:t>
            </a:r>
          </a:p>
        </p:txBody>
      </p:sp>
      <p:pic>
        <p:nvPicPr>
          <p:cNvPr id="11" name="Picture 10" descr="holding hands in a circle">
            <a:extLst>
              <a:ext uri="{FF2B5EF4-FFF2-40B4-BE49-F238E27FC236}">
                <a16:creationId xmlns:a16="http://schemas.microsoft.com/office/drawing/2014/main" id="{C905128E-4FB4-EB4D-A4F3-680C2E2E0D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91542" y="6149032"/>
            <a:ext cx="1229325" cy="558161"/>
          </a:xfrm>
          <a:prstGeom prst="rect">
            <a:avLst/>
          </a:prstGeom>
        </p:spPr>
      </p:pic>
    </p:spTree>
    <p:extLst>
      <p:ext uri="{BB962C8B-B14F-4D97-AF65-F5344CB8AC3E}">
        <p14:creationId xmlns:p14="http://schemas.microsoft.com/office/powerpoint/2010/main" val="1785036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A4AFF-57AB-4202-AD3C-E5CD5852FBBB}"/>
              </a:ext>
            </a:extLst>
          </p:cNvPr>
          <p:cNvSpPr>
            <a:spLocks noGrp="1"/>
          </p:cNvSpPr>
          <p:nvPr>
            <p:ph type="title" idx="4294967295"/>
          </p:nvPr>
        </p:nvSpPr>
        <p:spPr>
          <a:xfrm>
            <a:off x="3764478" y="365125"/>
            <a:ext cx="4993760" cy="1325563"/>
          </a:xfrm>
        </p:spPr>
        <p:txBody>
          <a:bodyPr/>
          <a:lstStyle/>
          <a:p>
            <a:r>
              <a:rPr lang="en-US" dirty="0"/>
              <a:t>Photo</a:t>
            </a:r>
          </a:p>
        </p:txBody>
      </p:sp>
      <p:pic>
        <p:nvPicPr>
          <p:cNvPr id="1026" name="Picture 2" descr="Middle aged white man with beard outside holding a coffee cup and smiling">
            <a:extLst>
              <a:ext uri="{FF2B5EF4-FFF2-40B4-BE49-F238E27FC236}">
                <a16:creationId xmlns:a16="http://schemas.microsoft.com/office/drawing/2014/main" id="{AB0FD87B-0DEB-9B42-AD22-7781CCF8E6D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32175" y="0"/>
            <a:ext cx="53260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171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9CA8FA-7A36-D840-A3A7-14C5B94ECDE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I am Ray Spooner, and this is my voice…</a:t>
            </a:r>
          </a:p>
        </p:txBody>
      </p:sp>
      <p:pic>
        <p:nvPicPr>
          <p:cNvPr id="5" name="Content Placeholder 4" descr="A black and white photo of two men, one holding another with head against chest">
            <a:extLst>
              <a:ext uri="{FF2B5EF4-FFF2-40B4-BE49-F238E27FC236}">
                <a16:creationId xmlns:a16="http://schemas.microsoft.com/office/drawing/2014/main" id="{39FA2B99-25DB-4544-BB92-FC29269996F5}"/>
              </a:ext>
            </a:extLst>
          </p:cNvPr>
          <p:cNvPicPr>
            <a:picLocks noGrp="1" noChangeAspect="1"/>
          </p:cNvPicPr>
          <p:nvPr>
            <p:ph idx="1"/>
          </p:nvPr>
        </p:nvPicPr>
        <p:blipFill>
          <a:blip r:embed="rId2"/>
          <a:stretch>
            <a:fillRect/>
          </a:stretch>
        </p:blipFill>
        <p:spPr>
          <a:xfrm rot="5400000">
            <a:off x="5548620" y="37485"/>
            <a:ext cx="5238090" cy="6780700"/>
          </a:xfrm>
          <a:prstGeom prst="rect">
            <a:avLst/>
          </a:prstGeom>
        </p:spPr>
      </p:pic>
    </p:spTree>
    <p:extLst>
      <p:ext uri="{BB962C8B-B14F-4D97-AF65-F5344CB8AC3E}">
        <p14:creationId xmlns:p14="http://schemas.microsoft.com/office/powerpoint/2010/main" val="4171935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B209A-1E0D-77DD-798A-B87C948076FF}"/>
              </a:ext>
            </a:extLst>
          </p:cNvPr>
          <p:cNvSpPr>
            <a:spLocks noGrp="1"/>
          </p:cNvSpPr>
          <p:nvPr>
            <p:ph type="title"/>
          </p:nvPr>
        </p:nvSpPr>
        <p:spPr>
          <a:xfrm>
            <a:off x="-266699" y="-2254858"/>
            <a:ext cx="10515600" cy="1325563"/>
          </a:xfrm>
        </p:spPr>
        <p:txBody>
          <a:bodyPr/>
          <a:lstStyle/>
          <a:p>
            <a:r>
              <a:rPr lang="en-US" dirty="0"/>
              <a:t>Ray reading the Torah</a:t>
            </a:r>
          </a:p>
        </p:txBody>
      </p:sp>
      <p:pic>
        <p:nvPicPr>
          <p:cNvPr id="6" name="Content Placeholder 5" descr="A Jewish man wearing a yarmulke (&quot;skull cap&quot;) and a tallish (prayer shawl) reading from the Torah.">
            <a:extLst>
              <a:ext uri="{FF2B5EF4-FFF2-40B4-BE49-F238E27FC236}">
                <a16:creationId xmlns:a16="http://schemas.microsoft.com/office/drawing/2014/main" id="{EC61440E-840D-2072-1B51-E60FE44D958C}"/>
              </a:ext>
            </a:extLst>
          </p:cNvPr>
          <p:cNvPicPr>
            <a:picLocks noGrp="1" noChangeAspect="1"/>
          </p:cNvPicPr>
          <p:nvPr>
            <p:ph idx="1"/>
          </p:nvPr>
        </p:nvPicPr>
        <p:blipFill>
          <a:blip r:embed="rId3"/>
          <a:stretch>
            <a:fillRect/>
          </a:stretch>
        </p:blipFill>
        <p:spPr>
          <a:xfrm>
            <a:off x="-266699" y="-150019"/>
            <a:ext cx="12458700" cy="7008019"/>
          </a:xfrm>
        </p:spPr>
      </p:pic>
    </p:spTree>
    <p:extLst>
      <p:ext uri="{BB962C8B-B14F-4D97-AF65-F5344CB8AC3E}">
        <p14:creationId xmlns:p14="http://schemas.microsoft.com/office/powerpoint/2010/main" val="176540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4C83DA-26F6-831A-2735-C9C33D430D7E}"/>
              </a:ext>
            </a:extLst>
          </p:cNvPr>
          <p:cNvSpPr>
            <a:spLocks noGrp="1"/>
          </p:cNvSpPr>
          <p:nvPr>
            <p:ph type="title"/>
          </p:nvPr>
        </p:nvSpPr>
        <p:spPr>
          <a:xfrm>
            <a:off x="40904" y="-178130"/>
            <a:ext cx="2156612" cy="1325563"/>
          </a:xfrm>
        </p:spPr>
        <p:txBody>
          <a:bodyPr>
            <a:normAutofit/>
          </a:bodyPr>
          <a:lstStyle/>
          <a:p>
            <a:r>
              <a:rPr lang="en-US" sz="2800" dirty="0"/>
              <a:t>Anakin</a:t>
            </a:r>
            <a:r>
              <a:rPr lang="en-US" sz="2800" baseline="0" dirty="0"/>
              <a:t> Skywalker </a:t>
            </a:r>
            <a:endParaRPr lang="en-US" sz="2800" dirty="0"/>
          </a:p>
        </p:txBody>
      </p:sp>
      <p:pic>
        <p:nvPicPr>
          <p:cNvPr id="3" name="Picture 2" descr="Drawing of Anakin Skywalker">
            <a:extLst>
              <a:ext uri="{FF2B5EF4-FFF2-40B4-BE49-F238E27FC236}">
                <a16:creationId xmlns:a16="http://schemas.microsoft.com/office/drawing/2014/main" id="{D1B45621-A9C0-2248-856D-4CFEF414B1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48" y="3048"/>
            <a:ext cx="4639181" cy="6858000"/>
          </a:xfrm>
          <a:prstGeom prst="rect">
            <a:avLst/>
          </a:prstGeom>
        </p:spPr>
      </p:pic>
      <p:sp>
        <p:nvSpPr>
          <p:cNvPr id="2" name="TextBox 1">
            <a:extLst>
              <a:ext uri="{FF2B5EF4-FFF2-40B4-BE49-F238E27FC236}">
                <a16:creationId xmlns:a16="http://schemas.microsoft.com/office/drawing/2014/main" id="{76959541-6B82-2441-9A36-B2B300715B41}"/>
              </a:ext>
            </a:extLst>
          </p:cNvPr>
          <p:cNvSpPr txBox="1"/>
          <p:nvPr/>
        </p:nvSpPr>
        <p:spPr>
          <a:xfrm>
            <a:off x="5181600" y="177800"/>
            <a:ext cx="6197600" cy="6370975"/>
          </a:xfrm>
          <a:prstGeom prst="rect">
            <a:avLst/>
          </a:prstGeom>
          <a:noFill/>
        </p:spPr>
        <p:txBody>
          <a:bodyPr wrap="square" rtlCol="0">
            <a:spAutoFit/>
          </a:bodyPr>
          <a:lstStyle/>
          <a:p>
            <a:pPr algn="l"/>
            <a:r>
              <a:rPr lang="en-US" sz="2400" dirty="0">
                <a:latin typeface="Calibri" panose="020F0502020204030204" pitchFamily="34" charset="0"/>
                <a:cs typeface="Calibri" panose="020F0502020204030204" pitchFamily="34" charset="0"/>
              </a:rPr>
              <a:t>My Torah portion is Naso. It comes from the book of Numbers. Naso contains a number of stories.  In fact, chapter 6 which is part of my portion is the longest chapter in the whole Torah!  All the different stories in Naso talk about respecting each other and respecting God.  But sometimes the Torah has to remind us not to be disrespectful to the people we care about.  The part of my Torah portion that I studied made me mad when I learned what it was about.   But I talked to my Dad and Sara about it and we thought about focusing this speech on eliminating suspicion and restoring trust. This made me think about Star Wars and Anakin Skywalker. </a:t>
            </a: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3991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F96D77-D94E-E29C-64DA-9DC7CFBF0829}"/>
              </a:ext>
            </a:extLst>
          </p:cNvPr>
          <p:cNvSpPr>
            <a:spLocks noGrp="1"/>
          </p:cNvSpPr>
          <p:nvPr>
            <p:ph type="title"/>
          </p:nvPr>
        </p:nvSpPr>
        <p:spPr>
          <a:xfrm>
            <a:off x="28448" y="-204890"/>
            <a:ext cx="1988127" cy="1325563"/>
          </a:xfrm>
        </p:spPr>
        <p:txBody>
          <a:bodyPr>
            <a:normAutofit/>
          </a:bodyPr>
          <a:lstStyle/>
          <a:p>
            <a:r>
              <a:rPr lang="en-US" sz="2800" dirty="0"/>
              <a:t>Anakin Skywalker</a:t>
            </a:r>
            <a:r>
              <a:rPr lang="en-US" sz="2800" baseline="0" dirty="0"/>
              <a:t> 2</a:t>
            </a:r>
            <a:endParaRPr lang="en-US" sz="2800" dirty="0"/>
          </a:p>
        </p:txBody>
      </p:sp>
      <p:pic>
        <p:nvPicPr>
          <p:cNvPr id="3" name="Picture 2" descr="Drawing of Anakin Skywalker">
            <a:extLst>
              <a:ext uri="{FF2B5EF4-FFF2-40B4-BE49-F238E27FC236}">
                <a16:creationId xmlns:a16="http://schemas.microsoft.com/office/drawing/2014/main" id="{D1B45621-A9C0-2248-856D-4CFEF414B14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448" y="3048"/>
            <a:ext cx="4639181" cy="6858000"/>
          </a:xfrm>
          <a:prstGeom prst="rect">
            <a:avLst/>
          </a:prstGeom>
        </p:spPr>
      </p:pic>
      <p:sp>
        <p:nvSpPr>
          <p:cNvPr id="2" name="TextBox 1">
            <a:extLst>
              <a:ext uri="{FF2B5EF4-FFF2-40B4-BE49-F238E27FC236}">
                <a16:creationId xmlns:a16="http://schemas.microsoft.com/office/drawing/2014/main" id="{76959541-6B82-2441-9A36-B2B300715B41}"/>
              </a:ext>
            </a:extLst>
          </p:cNvPr>
          <p:cNvSpPr txBox="1"/>
          <p:nvPr/>
        </p:nvSpPr>
        <p:spPr>
          <a:xfrm>
            <a:off x="5181600" y="177800"/>
            <a:ext cx="6197600" cy="6370975"/>
          </a:xfrm>
          <a:prstGeom prst="rect">
            <a:avLst/>
          </a:prstGeom>
          <a:noFill/>
        </p:spPr>
        <p:txBody>
          <a:bodyPr wrap="square" rtlCol="0">
            <a:spAutoFit/>
          </a:bodyPr>
          <a:lstStyle/>
          <a:p>
            <a:pPr algn="l"/>
            <a:r>
              <a:rPr lang="en-US" sz="2400" dirty="0">
                <a:latin typeface="Calibri" panose="020F0502020204030204" pitchFamily="34" charset="0"/>
                <a:cs typeface="Calibri" panose="020F0502020204030204" pitchFamily="34" charset="0"/>
              </a:rPr>
              <a:t>He became suspicious of Obi-Wan and Obi-Wan was suspicious of Anakin when he found out Anakin and Padme were married. Jedi aren’t supposed to be married but it is allowed for species that are going extinct. After Obi-wan found out, Anakin became bad. But later he was saved by his son, Luke. Luke trusted him to turn good and he turned good. He defeated the Emperor and restored trust. We see his ghost with other Jedis. </a:t>
            </a:r>
          </a:p>
          <a:p>
            <a:pPr algn="l"/>
            <a:endParaRPr lang="en-US" sz="2400" dirty="0">
              <a:latin typeface="Calibri" panose="020F0502020204030204" pitchFamily="34" charset="0"/>
              <a:cs typeface="Calibri" panose="020F0502020204030204" pitchFamily="34" charset="0"/>
            </a:endParaRPr>
          </a:p>
          <a:p>
            <a:pPr algn="l"/>
            <a:r>
              <a:rPr lang="en-US" sz="2400" dirty="0">
                <a:latin typeface="Calibri" panose="020F0502020204030204" pitchFamily="34" charset="0"/>
                <a:cs typeface="Calibri" panose="020F0502020204030204" pitchFamily="34" charset="0"/>
              </a:rPr>
              <a:t>To me this means don’t betray the people you love because Anakin betrayed Padme and Obi-Wan and the rest of the Jedi by joining the Dark Side. Just like Anakin, you can always make amends and restore trust. </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8509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406B32D-7B8B-C814-6206-EFA0436222C5}"/>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Speakers</a:t>
            </a:r>
          </a:p>
        </p:txBody>
      </p:sp>
      <p:grpSp>
        <p:nvGrpSpPr>
          <p:cNvPr id="2" name="Group 1" descr="Headshot of a caucasian woman with medium length brown hair wearing a black sweater, a multicolored scarf, choker necklace with a star having from it. Anne Masters, PhD, FAAIDD&#13;&#10;Office for Pastoral Ministry with PWD for Archdiocese of Newark&#13;&#10;Anne.Masters@rcan.org&#13;&#10;www.rcan.org/disabilities &#13;&#10;">
            <a:extLst>
              <a:ext uri="{FF2B5EF4-FFF2-40B4-BE49-F238E27FC236}">
                <a16:creationId xmlns:a16="http://schemas.microsoft.com/office/drawing/2014/main" id="{67AF7E3E-ADBB-28D3-7D1C-A36C69407DE4}"/>
              </a:ext>
            </a:extLst>
          </p:cNvPr>
          <p:cNvGrpSpPr/>
          <p:nvPr/>
        </p:nvGrpSpPr>
        <p:grpSpPr>
          <a:xfrm>
            <a:off x="637953" y="1702980"/>
            <a:ext cx="3634970" cy="4560036"/>
            <a:chOff x="637953" y="1702980"/>
            <a:chExt cx="3634970" cy="4560036"/>
          </a:xfrm>
        </p:grpSpPr>
        <p:pic>
          <p:nvPicPr>
            <p:cNvPr id="3" name="Picture 2" descr="Headshot of a caucasian woman with medium length brown hair wearing a black sweater, a multicolored scarf, choker necklace with a star having from it.">
              <a:extLst>
                <a:ext uri="{FF2B5EF4-FFF2-40B4-BE49-F238E27FC236}">
                  <a16:creationId xmlns:a16="http://schemas.microsoft.com/office/drawing/2014/main" id="{D0799D78-1524-6932-E1F6-EB2292864F93}"/>
                </a:ext>
              </a:extLst>
            </p:cNvPr>
            <p:cNvPicPr>
              <a:picLocks noChangeAspect="1"/>
            </p:cNvPicPr>
            <p:nvPr/>
          </p:nvPicPr>
          <p:blipFill rotWithShape="1">
            <a:blip r:embed="rId3">
              <a:extLst>
                <a:ext uri="{28A0092B-C50C-407E-A947-70E740481C1C}">
                  <a14:useLocalDpi xmlns:a14="http://schemas.microsoft.com/office/drawing/2010/main" val="0"/>
                </a:ext>
              </a:extLst>
            </a:blip>
            <a:srcRect t="11266" b="10180"/>
            <a:stretch/>
          </p:blipFill>
          <p:spPr>
            <a:xfrm>
              <a:off x="971333" y="1702980"/>
              <a:ext cx="2473616" cy="2914685"/>
            </a:xfrm>
            <a:prstGeom prst="rect">
              <a:avLst/>
            </a:prstGeom>
            <a:ln>
              <a:solidFill>
                <a:schemeClr val="accent1"/>
              </a:solidFill>
            </a:ln>
          </p:spPr>
        </p:pic>
        <p:sp>
          <p:nvSpPr>
            <p:cNvPr id="7" name="TextBox 6">
              <a:extLst>
                <a:ext uri="{FF2B5EF4-FFF2-40B4-BE49-F238E27FC236}">
                  <a16:creationId xmlns:a16="http://schemas.microsoft.com/office/drawing/2014/main" id="{AFBC097A-5A1D-F0BC-A8E0-73AB29FB072E}"/>
                </a:ext>
              </a:extLst>
            </p:cNvPr>
            <p:cNvSpPr txBox="1"/>
            <p:nvPr/>
          </p:nvSpPr>
          <p:spPr>
            <a:xfrm>
              <a:off x="637953" y="4785688"/>
              <a:ext cx="3634970" cy="1477328"/>
            </a:xfrm>
            <a:prstGeom prst="rect">
              <a:avLst/>
            </a:prstGeom>
            <a:noFill/>
            <a:ln>
              <a:solidFill>
                <a:schemeClr val="accent1"/>
              </a:solidFill>
            </a:ln>
          </p:spPr>
          <p:txBody>
            <a:bodyPr wrap="square" rtlCol="0">
              <a:spAutoFit/>
            </a:bodyPr>
            <a:lstStyle/>
            <a:p>
              <a:r>
                <a:rPr lang="en-US" dirty="0"/>
                <a:t>Anne Masters, PhD, FAAIDD</a:t>
              </a:r>
            </a:p>
            <a:p>
              <a:r>
                <a:rPr lang="en-US" dirty="0"/>
                <a:t>Office for Pastoral Ministry with PWD for Archdiocese of Newark</a:t>
              </a:r>
            </a:p>
            <a:p>
              <a:r>
                <a:rPr lang="en-US" dirty="0">
                  <a:hlinkClick r:id="rId4"/>
                </a:rPr>
                <a:t>Anne.Masters@rcan.org</a:t>
              </a:r>
              <a:endParaRPr lang="en-US" dirty="0"/>
            </a:p>
            <a:p>
              <a:r>
                <a:rPr lang="en-US" dirty="0">
                  <a:hlinkClick r:id="rId5"/>
                </a:rPr>
                <a:t>www.rcan.org/disabilities</a:t>
              </a:r>
              <a:r>
                <a:rPr lang="en-US" dirty="0"/>
                <a:t> </a:t>
              </a:r>
            </a:p>
          </p:txBody>
        </p:sp>
      </p:grpSp>
      <p:grpSp>
        <p:nvGrpSpPr>
          <p:cNvPr id="5" name="Group 4" descr="A close-up of a woman smiling. Her hair is back from her face. Emily Shea Tanis, PhD&#13;&#10;Associate Research Professor&#13;&#10;Kansas University Center in Developmental Disabilities&#13;&#10;tanis@ku.edu ">
            <a:extLst>
              <a:ext uri="{FF2B5EF4-FFF2-40B4-BE49-F238E27FC236}">
                <a16:creationId xmlns:a16="http://schemas.microsoft.com/office/drawing/2014/main" id="{CC81F5D4-471F-36A0-03C9-C6D1F2AEED09}"/>
              </a:ext>
            </a:extLst>
          </p:cNvPr>
          <p:cNvGrpSpPr/>
          <p:nvPr/>
        </p:nvGrpSpPr>
        <p:grpSpPr>
          <a:xfrm>
            <a:off x="4272923" y="1702981"/>
            <a:ext cx="3723575" cy="4560035"/>
            <a:chOff x="4272923" y="1702981"/>
            <a:chExt cx="3723575" cy="4560035"/>
          </a:xfrm>
        </p:grpSpPr>
        <p:pic>
          <p:nvPicPr>
            <p:cNvPr id="6" name="Picture 5" descr="A close-up of a woman smiling. Her hair is back from her face.">
              <a:extLst>
                <a:ext uri="{FF2B5EF4-FFF2-40B4-BE49-F238E27FC236}">
                  <a16:creationId xmlns:a16="http://schemas.microsoft.com/office/drawing/2014/main" id="{CFB829CE-148C-915D-996A-E88E9D8781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72923" y="1702981"/>
              <a:ext cx="2914685" cy="2914685"/>
            </a:xfrm>
            <a:prstGeom prst="rect">
              <a:avLst/>
            </a:prstGeom>
            <a:ln>
              <a:solidFill>
                <a:schemeClr val="accent1"/>
              </a:solidFill>
            </a:ln>
          </p:spPr>
        </p:pic>
        <p:sp>
          <p:nvSpPr>
            <p:cNvPr id="9" name="TextBox 8">
              <a:extLst>
                <a:ext uri="{FF2B5EF4-FFF2-40B4-BE49-F238E27FC236}">
                  <a16:creationId xmlns:a16="http://schemas.microsoft.com/office/drawing/2014/main" id="{9006DE56-1715-4228-D1D5-03832F89CD0F}"/>
                </a:ext>
              </a:extLst>
            </p:cNvPr>
            <p:cNvSpPr txBox="1"/>
            <p:nvPr/>
          </p:nvSpPr>
          <p:spPr>
            <a:xfrm>
              <a:off x="4361528" y="4785688"/>
              <a:ext cx="3634970" cy="1477328"/>
            </a:xfrm>
            <a:prstGeom prst="rect">
              <a:avLst/>
            </a:prstGeom>
            <a:noFill/>
            <a:ln>
              <a:solidFill>
                <a:schemeClr val="accent1"/>
              </a:solidFill>
            </a:ln>
          </p:spPr>
          <p:txBody>
            <a:bodyPr wrap="square" rtlCol="0">
              <a:spAutoFit/>
            </a:bodyPr>
            <a:lstStyle/>
            <a:p>
              <a:r>
                <a:rPr lang="en-US" dirty="0"/>
                <a:t>Emily Shea Tanis, PhD</a:t>
              </a:r>
            </a:p>
            <a:p>
              <a:r>
                <a:rPr lang="en-US" dirty="0"/>
                <a:t>Associate Research Professor</a:t>
              </a:r>
            </a:p>
            <a:p>
              <a:r>
                <a:rPr lang="en-US" dirty="0"/>
                <a:t>Kansas University Center in Developmental Disabilities</a:t>
              </a:r>
            </a:p>
            <a:p>
              <a:r>
                <a:rPr lang="en-US" dirty="0">
                  <a:hlinkClick r:id="rId7"/>
                </a:rPr>
                <a:t>tanis@ku.edu</a:t>
              </a:r>
              <a:r>
                <a:rPr lang="en-US" dirty="0"/>
                <a:t> </a:t>
              </a:r>
            </a:p>
          </p:txBody>
        </p:sp>
      </p:grpSp>
      <p:grpSp>
        <p:nvGrpSpPr>
          <p:cNvPr id="11" name="Group 10" descr="A man with short brown hair and glasses, wearing a suit and tie, sitting on a brown leather couch, holding a blue stuffed cookie monster from Sesame Street.  Another cookie monster is sitting on the couch next to him. Rabbi Alan Cook&#13;&#10;Sinai Temple&#13;&#10;Shampaign, Illinois">
            <a:extLst>
              <a:ext uri="{FF2B5EF4-FFF2-40B4-BE49-F238E27FC236}">
                <a16:creationId xmlns:a16="http://schemas.microsoft.com/office/drawing/2014/main" id="{87F8A484-1C0F-FC42-00EB-209B544435FB}"/>
              </a:ext>
            </a:extLst>
          </p:cNvPr>
          <p:cNvGrpSpPr/>
          <p:nvPr/>
        </p:nvGrpSpPr>
        <p:grpSpPr>
          <a:xfrm>
            <a:off x="8245746" y="1702980"/>
            <a:ext cx="3658414" cy="4006038"/>
            <a:chOff x="8245746" y="1702980"/>
            <a:chExt cx="3658414" cy="4006038"/>
          </a:xfrm>
        </p:grpSpPr>
        <p:pic>
          <p:nvPicPr>
            <p:cNvPr id="4" name="Picture 3">
              <a:extLst>
                <a:ext uri="{FF2B5EF4-FFF2-40B4-BE49-F238E27FC236}">
                  <a16:creationId xmlns:a16="http://schemas.microsoft.com/office/drawing/2014/main" id="{7877B76C-2714-9465-C325-EECD9C1DADCC}"/>
                </a:ext>
                <a:ext uri="{C183D7F6-B498-43B3-948B-1728B52AA6E4}">
                  <adec:decorative xmlns:adec="http://schemas.microsoft.com/office/drawing/2017/decorative" val="1"/>
                </a:ext>
              </a:extLst>
            </p:cNvPr>
            <p:cNvPicPr>
              <a:picLocks noChangeAspect="1"/>
            </p:cNvPicPr>
            <p:nvPr/>
          </p:nvPicPr>
          <p:blipFill rotWithShape="1">
            <a:blip r:embed="rId8"/>
            <a:srcRect t="5329" b="4652"/>
            <a:stretch/>
          </p:blipFill>
          <p:spPr>
            <a:xfrm>
              <a:off x="8245746" y="1702980"/>
              <a:ext cx="3507078" cy="2914685"/>
            </a:xfrm>
            <a:prstGeom prst="rect">
              <a:avLst/>
            </a:prstGeom>
            <a:ln>
              <a:solidFill>
                <a:schemeClr val="accent1"/>
              </a:solidFill>
            </a:ln>
          </p:spPr>
        </p:pic>
        <p:sp>
          <p:nvSpPr>
            <p:cNvPr id="8" name="TextBox 7">
              <a:extLst>
                <a:ext uri="{FF2B5EF4-FFF2-40B4-BE49-F238E27FC236}">
                  <a16:creationId xmlns:a16="http://schemas.microsoft.com/office/drawing/2014/main" id="{D7050072-BCC4-EDC9-0314-10D9C408DDC8}"/>
                </a:ext>
              </a:extLst>
            </p:cNvPr>
            <p:cNvSpPr txBox="1"/>
            <p:nvPr/>
          </p:nvSpPr>
          <p:spPr>
            <a:xfrm>
              <a:off x="8269190" y="4785688"/>
              <a:ext cx="3634970" cy="923330"/>
            </a:xfrm>
            <a:prstGeom prst="rect">
              <a:avLst/>
            </a:prstGeom>
            <a:noFill/>
            <a:ln>
              <a:solidFill>
                <a:schemeClr val="accent1"/>
              </a:solidFill>
            </a:ln>
          </p:spPr>
          <p:txBody>
            <a:bodyPr wrap="square" rtlCol="0">
              <a:spAutoFit/>
            </a:bodyPr>
            <a:lstStyle/>
            <a:p>
              <a:r>
                <a:rPr lang="en-US" dirty="0"/>
                <a:t>Rabbi Alan Cook</a:t>
              </a:r>
            </a:p>
            <a:p>
              <a:r>
                <a:rPr lang="en-US" dirty="0"/>
                <a:t>Sinai Temple</a:t>
              </a:r>
            </a:p>
            <a:p>
              <a:r>
                <a:rPr lang="en-US" dirty="0"/>
                <a:t>Champaign, Illinois</a:t>
              </a:r>
            </a:p>
          </p:txBody>
        </p:sp>
      </p:grpSp>
    </p:spTree>
    <p:extLst>
      <p:ext uri="{BB962C8B-B14F-4D97-AF65-F5344CB8AC3E}">
        <p14:creationId xmlns:p14="http://schemas.microsoft.com/office/powerpoint/2010/main" val="2754577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F07D6-82B8-684C-9881-EDFF8EEDBACF}"/>
              </a:ext>
            </a:extLst>
          </p:cNvPr>
          <p:cNvSpPr>
            <a:spLocks noGrp="1"/>
          </p:cNvSpPr>
          <p:nvPr>
            <p:ph type="title"/>
          </p:nvPr>
        </p:nvSpPr>
        <p:spPr/>
        <p:txBody>
          <a:bodyPr/>
          <a:lstStyle/>
          <a:p>
            <a:r>
              <a:rPr lang="en-US" dirty="0"/>
              <a:t>A Mandala from Pam Falcon Kennedy</a:t>
            </a:r>
          </a:p>
        </p:txBody>
      </p:sp>
      <p:pic>
        <p:nvPicPr>
          <p:cNvPr id="5" name="Content Placeholder 4" descr="Colorful spiral art&#10;">
            <a:extLst>
              <a:ext uri="{FF2B5EF4-FFF2-40B4-BE49-F238E27FC236}">
                <a16:creationId xmlns:a16="http://schemas.microsoft.com/office/drawing/2014/main" id="{BC04D8F6-04E6-E647-914E-116C4FA0F2D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191235" y="1825625"/>
            <a:ext cx="5809530" cy="4351338"/>
          </a:xfrm>
        </p:spPr>
      </p:pic>
    </p:spTree>
    <p:extLst>
      <p:ext uri="{BB962C8B-B14F-4D97-AF65-F5344CB8AC3E}">
        <p14:creationId xmlns:p14="http://schemas.microsoft.com/office/powerpoint/2010/main" val="987564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B46E-ECF4-A5B1-831A-10A389793CC7}"/>
              </a:ext>
            </a:extLst>
          </p:cNvPr>
          <p:cNvSpPr>
            <a:spLocks noGrp="1"/>
          </p:cNvSpPr>
          <p:nvPr>
            <p:ph type="title"/>
          </p:nvPr>
        </p:nvSpPr>
        <p:spPr/>
        <p:txBody>
          <a:bodyPr>
            <a:normAutofit/>
          </a:bodyPr>
          <a:lstStyle/>
          <a:p>
            <a:r>
              <a:rPr lang="en-US" sz="4000" dirty="0"/>
              <a:t>Communication</a:t>
            </a:r>
            <a:r>
              <a:rPr lang="en-US" sz="4000" baseline="0" dirty="0"/>
              <a:t> Device</a:t>
            </a:r>
            <a:endParaRPr lang="en-US" sz="4000" dirty="0"/>
          </a:p>
        </p:txBody>
      </p:sp>
      <p:pic>
        <p:nvPicPr>
          <p:cNvPr id="6" name="Content Placeholder 5" descr="Communication device with icons for phone, message, sms, email, video apps, messaging microphone.">
            <a:extLst>
              <a:ext uri="{FF2B5EF4-FFF2-40B4-BE49-F238E27FC236}">
                <a16:creationId xmlns:a16="http://schemas.microsoft.com/office/drawing/2014/main" id="{4AD2BCCF-0DE4-7874-896B-593337E6799F}"/>
              </a:ext>
            </a:extLst>
          </p:cNvPr>
          <p:cNvPicPr>
            <a:picLocks noGrp="1" noChangeAspect="1"/>
          </p:cNvPicPr>
          <p:nvPr>
            <p:ph idx="1"/>
          </p:nvPr>
        </p:nvPicPr>
        <p:blipFill>
          <a:blip r:embed="rId3"/>
          <a:stretch>
            <a:fillRect/>
          </a:stretch>
        </p:blipFill>
        <p:spPr>
          <a:xfrm>
            <a:off x="1368723" y="1376657"/>
            <a:ext cx="9621329" cy="5481343"/>
          </a:xfrm>
        </p:spPr>
      </p:pic>
    </p:spTree>
    <p:extLst>
      <p:ext uri="{BB962C8B-B14F-4D97-AF65-F5344CB8AC3E}">
        <p14:creationId xmlns:p14="http://schemas.microsoft.com/office/powerpoint/2010/main" val="3003594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179D1-A553-7015-4805-5F7F2A950470}"/>
              </a:ext>
            </a:extLst>
          </p:cNvPr>
          <p:cNvSpPr>
            <a:spLocks noGrp="1"/>
          </p:cNvSpPr>
          <p:nvPr>
            <p:ph type="title"/>
          </p:nvPr>
        </p:nvSpPr>
        <p:spPr>
          <a:xfrm>
            <a:off x="729205" y="376699"/>
            <a:ext cx="3437681" cy="3948083"/>
          </a:xfrm>
        </p:spPr>
        <p:txBody>
          <a:bodyPr>
            <a:normAutofit/>
          </a:bodyPr>
          <a:lstStyle/>
          <a:p>
            <a:r>
              <a:rPr lang="en-US" sz="3600" dirty="0"/>
              <a:t>Augmentative and Alternative Communication System </a:t>
            </a:r>
          </a:p>
        </p:txBody>
      </p:sp>
      <p:pic>
        <p:nvPicPr>
          <p:cNvPr id="8" name="Content Placeholder 7" descr="AAC System displaying the words &quot;Shema Was rye El, ah doe nye, El oh hay nu, ah doe nye, ehawed&quot;">
            <a:extLst>
              <a:ext uri="{FF2B5EF4-FFF2-40B4-BE49-F238E27FC236}">
                <a16:creationId xmlns:a16="http://schemas.microsoft.com/office/drawing/2014/main" id="{8C2875A7-1838-C051-A91D-A4C7C38668DD}"/>
              </a:ext>
            </a:extLst>
          </p:cNvPr>
          <p:cNvPicPr>
            <a:picLocks noGrp="1" noChangeAspect="1"/>
          </p:cNvPicPr>
          <p:nvPr>
            <p:ph idx="1"/>
          </p:nvPr>
        </p:nvPicPr>
        <p:blipFill>
          <a:blip r:embed="rId3"/>
          <a:stretch>
            <a:fillRect/>
          </a:stretch>
        </p:blipFill>
        <p:spPr>
          <a:xfrm>
            <a:off x="4166886" y="1152307"/>
            <a:ext cx="7770471" cy="5957361"/>
          </a:xfrm>
        </p:spPr>
      </p:pic>
    </p:spTree>
    <p:extLst>
      <p:ext uri="{BB962C8B-B14F-4D97-AF65-F5344CB8AC3E}">
        <p14:creationId xmlns:p14="http://schemas.microsoft.com/office/powerpoint/2010/main" val="1206031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81309-A7FF-293D-E03A-05482E706698}"/>
              </a:ext>
            </a:extLst>
          </p:cNvPr>
          <p:cNvSpPr>
            <a:spLocks noGrp="1"/>
          </p:cNvSpPr>
          <p:nvPr>
            <p:ph type="ctrTitle"/>
          </p:nvPr>
        </p:nvSpPr>
        <p:spPr/>
        <p:txBody>
          <a:bodyPr/>
          <a:lstStyle/>
          <a:p>
            <a:r>
              <a:rPr lang="en-US" dirty="0"/>
              <a:t>Postscript </a:t>
            </a:r>
          </a:p>
        </p:txBody>
      </p:sp>
      <p:sp>
        <p:nvSpPr>
          <p:cNvPr id="3" name="Subtitle 2">
            <a:extLst>
              <a:ext uri="{FF2B5EF4-FFF2-40B4-BE49-F238E27FC236}">
                <a16:creationId xmlns:a16="http://schemas.microsoft.com/office/drawing/2014/main" id="{F4BAB001-CA07-8D84-BB3B-3F1B373719F7}"/>
              </a:ext>
            </a:extLst>
          </p:cNvPr>
          <p:cNvSpPr>
            <a:spLocks noGrp="1"/>
          </p:cNvSpPr>
          <p:nvPr>
            <p:ph type="subTitle" idx="1"/>
          </p:nvPr>
        </p:nvSpPr>
        <p:spPr/>
        <p:txBody>
          <a:bodyPr/>
          <a:lstStyle/>
          <a:p>
            <a:r>
              <a:rPr lang="en-US" dirty="0"/>
              <a:t>Some more information. </a:t>
            </a:r>
          </a:p>
        </p:txBody>
      </p:sp>
    </p:spTree>
    <p:extLst>
      <p:ext uri="{BB962C8B-B14F-4D97-AF65-F5344CB8AC3E}">
        <p14:creationId xmlns:p14="http://schemas.microsoft.com/office/powerpoint/2010/main" val="1874551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92AF8-54B7-DB52-6465-A747094F1D7E}"/>
              </a:ext>
            </a:extLst>
          </p:cNvPr>
          <p:cNvSpPr>
            <a:spLocks noGrp="1"/>
          </p:cNvSpPr>
          <p:nvPr>
            <p:ph type="title"/>
          </p:nvPr>
        </p:nvSpPr>
        <p:spPr>
          <a:xfrm>
            <a:off x="838200" y="257549"/>
            <a:ext cx="10515600" cy="1325563"/>
          </a:xfrm>
        </p:spPr>
        <p:txBody>
          <a:bodyPr/>
          <a:lstStyle/>
          <a:p>
            <a:r>
              <a:rPr lang="en-US" dirty="0"/>
              <a:t>Some Supportive Resources Communicating with People Using AAC</a:t>
            </a:r>
          </a:p>
        </p:txBody>
      </p:sp>
      <p:sp>
        <p:nvSpPr>
          <p:cNvPr id="3" name="TextBox 2">
            <a:extLst>
              <a:ext uri="{FF2B5EF4-FFF2-40B4-BE49-F238E27FC236}">
                <a16:creationId xmlns:a16="http://schemas.microsoft.com/office/drawing/2014/main" id="{BCCBBDC6-0A8F-BA3A-D1AC-0A97F4268910}"/>
              </a:ext>
            </a:extLst>
          </p:cNvPr>
          <p:cNvSpPr txBox="1"/>
          <p:nvPr/>
        </p:nvSpPr>
        <p:spPr>
          <a:xfrm>
            <a:off x="914400" y="1888352"/>
            <a:ext cx="4746171" cy="1661993"/>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r>
              <a:rPr lang="en-US" i="1" dirty="0">
                <a:solidFill>
                  <a:schemeClr val="tx1">
                    <a:lumMod val="95000"/>
                    <a:lumOff val="5000"/>
                  </a:schemeClr>
                </a:solidFill>
              </a:rPr>
              <a:t>Communication Partner Strategies to Support Students Using Speech-Generating Devices in Inclusive Settings.                      </a:t>
            </a:r>
          </a:p>
          <a:p>
            <a:r>
              <a:rPr lang="en-US" sz="1600" dirty="0">
                <a:solidFill>
                  <a:schemeClr val="tx1">
                    <a:lumMod val="95000"/>
                    <a:lumOff val="5000"/>
                  </a:schemeClr>
                </a:solidFill>
              </a:rPr>
              <a:t>Biggs, E.E. “OPEPP Research Brief #2,”  Ohio Partnership for Excellence in Paraprofessional Preparation, 1/23/2023. </a:t>
            </a:r>
            <a:r>
              <a:rPr lang="en-US" sz="1600" dirty="0">
                <a:solidFill>
                  <a:schemeClr val="tx1">
                    <a:lumMod val="95000"/>
                    <a:lumOff val="5000"/>
                  </a:schemeClr>
                </a:solidFill>
                <a:hlinkClick r:id="rId3"/>
              </a:rPr>
              <a:t>Click here for link.</a:t>
            </a:r>
            <a:endParaRPr lang="en-US" sz="1600" dirty="0">
              <a:solidFill>
                <a:schemeClr val="tx1">
                  <a:lumMod val="95000"/>
                  <a:lumOff val="5000"/>
                </a:schemeClr>
              </a:solidFill>
            </a:endParaRPr>
          </a:p>
        </p:txBody>
      </p:sp>
      <p:sp>
        <p:nvSpPr>
          <p:cNvPr id="6" name="TextBox 5">
            <a:extLst>
              <a:ext uri="{FF2B5EF4-FFF2-40B4-BE49-F238E27FC236}">
                <a16:creationId xmlns:a16="http://schemas.microsoft.com/office/drawing/2014/main" id="{89743659-7C25-369E-9700-AC351488DC64}"/>
              </a:ext>
            </a:extLst>
          </p:cNvPr>
          <p:cNvSpPr txBox="1"/>
          <p:nvPr/>
        </p:nvSpPr>
        <p:spPr>
          <a:xfrm>
            <a:off x="914400" y="3697942"/>
            <a:ext cx="4746171" cy="1138773"/>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r>
              <a:rPr lang="en-US" dirty="0">
                <a:hlinkClick r:id="rId4"/>
              </a:rPr>
              <a:t>Click here for OPEPP Researcher Interview </a:t>
            </a:r>
            <a:r>
              <a:rPr lang="en-US" dirty="0"/>
              <a:t>with Elizabeth Biggs, </a:t>
            </a:r>
            <a:r>
              <a:rPr lang="en-US" sz="1600" dirty="0"/>
              <a:t>author of above, Dept. of Special Education, Peabody College, Vanderbilt University. </a:t>
            </a:r>
          </a:p>
        </p:txBody>
      </p:sp>
      <p:sp>
        <p:nvSpPr>
          <p:cNvPr id="7" name="TextBox 6">
            <a:extLst>
              <a:ext uri="{FF2B5EF4-FFF2-40B4-BE49-F238E27FC236}">
                <a16:creationId xmlns:a16="http://schemas.microsoft.com/office/drawing/2014/main" id="{3E15246B-D77C-C274-21BB-58419C074395}"/>
              </a:ext>
            </a:extLst>
          </p:cNvPr>
          <p:cNvSpPr txBox="1"/>
          <p:nvPr/>
        </p:nvSpPr>
        <p:spPr>
          <a:xfrm>
            <a:off x="914400" y="5057310"/>
            <a:ext cx="4746171" cy="92333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r>
              <a:rPr lang="en-US" i="1" dirty="0"/>
              <a:t>Focus On: Speaking with Someone who Uses AAC</a:t>
            </a:r>
            <a:r>
              <a:rPr lang="en-US" sz="1600" i="1" dirty="0"/>
              <a:t>. </a:t>
            </a:r>
            <a:r>
              <a:rPr lang="en-US" sz="1600" dirty="0"/>
              <a:t>Communication Matters, UK. 2015. </a:t>
            </a:r>
            <a:r>
              <a:rPr lang="en-US" sz="1600" dirty="0">
                <a:hlinkClick r:id="rId5"/>
              </a:rPr>
              <a:t>Click here for link.</a:t>
            </a:r>
            <a:endParaRPr lang="en-US" sz="1600" i="1" dirty="0"/>
          </a:p>
        </p:txBody>
      </p:sp>
      <p:sp>
        <p:nvSpPr>
          <p:cNvPr id="8" name="TextBox 7">
            <a:extLst>
              <a:ext uri="{FF2B5EF4-FFF2-40B4-BE49-F238E27FC236}">
                <a16:creationId xmlns:a16="http://schemas.microsoft.com/office/drawing/2014/main" id="{9335A0EE-12CE-6AE1-4838-DC6135A5ED76}"/>
              </a:ext>
            </a:extLst>
          </p:cNvPr>
          <p:cNvSpPr txBox="1"/>
          <p:nvPr/>
        </p:nvSpPr>
        <p:spPr>
          <a:xfrm>
            <a:off x="6095999" y="1899115"/>
            <a:ext cx="5387787" cy="861774"/>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r>
              <a:rPr lang="en-US" i="1" dirty="0"/>
              <a:t>Communication Bill of Rights. </a:t>
            </a:r>
            <a:r>
              <a:rPr lang="en-US" sz="1600" dirty="0"/>
              <a:t>National Joint Committee for the Communication Needs of Persons with Severe Disabilities (NJC). </a:t>
            </a:r>
            <a:r>
              <a:rPr lang="en-US" sz="1600" dirty="0">
                <a:hlinkClick r:id="rId6"/>
              </a:rPr>
              <a:t>Click here for link</a:t>
            </a:r>
            <a:r>
              <a:rPr lang="en-US" sz="1600" dirty="0"/>
              <a:t>.</a:t>
            </a:r>
            <a:endParaRPr lang="en-US" sz="1600" i="1" dirty="0"/>
          </a:p>
        </p:txBody>
      </p:sp>
      <p:sp>
        <p:nvSpPr>
          <p:cNvPr id="4" name="TextBox 3">
            <a:extLst>
              <a:ext uri="{FF2B5EF4-FFF2-40B4-BE49-F238E27FC236}">
                <a16:creationId xmlns:a16="http://schemas.microsoft.com/office/drawing/2014/main" id="{DBADA536-06C1-20EF-6B7B-6C638B9087D4}"/>
              </a:ext>
            </a:extLst>
          </p:cNvPr>
          <p:cNvSpPr txBox="1"/>
          <p:nvPr/>
        </p:nvSpPr>
        <p:spPr>
          <a:xfrm>
            <a:off x="6095996" y="3000845"/>
            <a:ext cx="5387789" cy="646331"/>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r>
              <a:rPr lang="en-US" i="1" dirty="0"/>
              <a:t>The Right to Communicate, Tennessee Kindred Stories of Disability. </a:t>
            </a:r>
            <a:r>
              <a:rPr lang="en-US" dirty="0"/>
              <a:t>2019. </a:t>
            </a:r>
            <a:r>
              <a:rPr lang="en-US" dirty="0">
                <a:hlinkClick r:id="rId7"/>
              </a:rPr>
              <a:t>Click here for link.</a:t>
            </a:r>
            <a:endParaRPr lang="en-US" i="1" dirty="0"/>
          </a:p>
        </p:txBody>
      </p:sp>
      <p:sp>
        <p:nvSpPr>
          <p:cNvPr id="11" name="TextBox 10">
            <a:extLst>
              <a:ext uri="{FF2B5EF4-FFF2-40B4-BE49-F238E27FC236}">
                <a16:creationId xmlns:a16="http://schemas.microsoft.com/office/drawing/2014/main" id="{8696A5A7-E8E6-4940-81F5-57F8C33F4607}"/>
              </a:ext>
            </a:extLst>
          </p:cNvPr>
          <p:cNvSpPr txBox="1"/>
          <p:nvPr/>
        </p:nvSpPr>
        <p:spPr>
          <a:xfrm>
            <a:off x="6095997" y="3913385"/>
            <a:ext cx="5387789" cy="92333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r>
              <a:rPr lang="en-US" dirty="0" err="1"/>
              <a:t>Communication</a:t>
            </a:r>
            <a:r>
              <a:rPr lang="en-US" i="1" dirty="0" err="1"/>
              <a:t>FIRST</a:t>
            </a:r>
            <a:r>
              <a:rPr lang="en-US" i="1" dirty="0"/>
              <a:t> </a:t>
            </a:r>
            <a:r>
              <a:rPr lang="en-US" dirty="0"/>
              <a:t>: a good resource for better understanding communication and voice for those who cannot speak. </a:t>
            </a:r>
            <a:r>
              <a:rPr lang="en-US" dirty="0">
                <a:hlinkClick r:id="rId8"/>
              </a:rPr>
              <a:t>https://communicationfirst.org/</a:t>
            </a:r>
            <a:r>
              <a:rPr lang="en-US" dirty="0"/>
              <a:t> </a:t>
            </a:r>
          </a:p>
        </p:txBody>
      </p:sp>
    </p:spTree>
    <p:extLst>
      <p:ext uri="{BB962C8B-B14F-4D97-AF65-F5344CB8AC3E}">
        <p14:creationId xmlns:p14="http://schemas.microsoft.com/office/powerpoint/2010/main" val="774699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B5665-2CB4-E3EF-5B03-5DFF643939AC}"/>
              </a:ext>
            </a:extLst>
          </p:cNvPr>
          <p:cNvSpPr>
            <a:spLocks noGrp="1"/>
          </p:cNvSpPr>
          <p:nvPr>
            <p:ph type="title"/>
          </p:nvPr>
        </p:nvSpPr>
        <p:spPr/>
        <p:txBody>
          <a:bodyPr/>
          <a:lstStyle/>
          <a:p>
            <a:r>
              <a:rPr lang="en-US" dirty="0"/>
              <a:t>Some Resources on Spirituality &amp; Disability</a:t>
            </a:r>
          </a:p>
        </p:txBody>
      </p:sp>
      <p:sp>
        <p:nvSpPr>
          <p:cNvPr id="3" name="TextBox 2">
            <a:extLst>
              <a:ext uri="{FF2B5EF4-FFF2-40B4-BE49-F238E27FC236}">
                <a16:creationId xmlns:a16="http://schemas.microsoft.com/office/drawing/2014/main" id="{1A940CD8-8321-9892-9E61-335C425559FB}"/>
              </a:ext>
            </a:extLst>
          </p:cNvPr>
          <p:cNvSpPr txBox="1"/>
          <p:nvPr/>
        </p:nvSpPr>
        <p:spPr>
          <a:xfrm>
            <a:off x="970671" y="1941342"/>
            <a:ext cx="9580098" cy="646331"/>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r>
              <a:rPr lang="en-US" dirty="0"/>
              <a:t>William C. </a:t>
            </a:r>
            <a:r>
              <a:rPr lang="en-US" dirty="0" err="1"/>
              <a:t>Gaventa</a:t>
            </a:r>
            <a:r>
              <a:rPr lang="en-US" dirty="0"/>
              <a:t>, </a:t>
            </a:r>
            <a:r>
              <a:rPr lang="en-US" i="1" dirty="0"/>
              <a:t>Disability and Spirituality: Recovering Wholeness. </a:t>
            </a:r>
            <a:r>
              <a:rPr lang="en-US" dirty="0"/>
              <a:t>Baylor University Press, 2018.</a:t>
            </a:r>
          </a:p>
        </p:txBody>
      </p:sp>
      <p:sp>
        <p:nvSpPr>
          <p:cNvPr id="4" name="TextBox 3">
            <a:extLst>
              <a:ext uri="{FF2B5EF4-FFF2-40B4-BE49-F238E27FC236}">
                <a16:creationId xmlns:a16="http://schemas.microsoft.com/office/drawing/2014/main" id="{A853C2DB-2D47-E40F-B7EC-0394726579FB}"/>
              </a:ext>
            </a:extLst>
          </p:cNvPr>
          <p:cNvSpPr txBox="1"/>
          <p:nvPr/>
        </p:nvSpPr>
        <p:spPr>
          <a:xfrm>
            <a:off x="970672" y="3105834"/>
            <a:ext cx="9580098" cy="646331"/>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r>
              <a:rPr lang="en-US" dirty="0"/>
              <a:t>Supporting Spirituality e-badge, developed by AAIDD Religion &amp; Spirituality Interest Network for NADSP. </a:t>
            </a:r>
            <a:r>
              <a:rPr lang="en-US" dirty="0">
                <a:hlinkClick r:id="rId3"/>
              </a:rPr>
              <a:t>Click here for link to learn more</a:t>
            </a:r>
            <a:r>
              <a:rPr lang="en-US" dirty="0"/>
              <a:t>. </a:t>
            </a:r>
          </a:p>
        </p:txBody>
      </p:sp>
    </p:spTree>
    <p:extLst>
      <p:ext uri="{BB962C8B-B14F-4D97-AF65-F5344CB8AC3E}">
        <p14:creationId xmlns:p14="http://schemas.microsoft.com/office/powerpoint/2010/main" val="588539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41809-3B8D-A95A-5CDF-9BDFD8EB021A}"/>
              </a:ext>
            </a:extLst>
          </p:cNvPr>
          <p:cNvSpPr>
            <a:spLocks noGrp="1"/>
          </p:cNvSpPr>
          <p:nvPr>
            <p:ph type="title"/>
          </p:nvPr>
        </p:nvSpPr>
        <p:spPr>
          <a:xfrm>
            <a:off x="345440" y="365125"/>
            <a:ext cx="11049000" cy="1325563"/>
          </a:xfrm>
        </p:spPr>
        <p:txBody>
          <a:bodyPr/>
          <a:lstStyle/>
          <a:p>
            <a:r>
              <a:rPr lang="en-US" dirty="0"/>
              <a:t>Technology Extending Ray’s Cycling Days</a:t>
            </a:r>
          </a:p>
        </p:txBody>
      </p:sp>
      <p:pic>
        <p:nvPicPr>
          <p:cNvPr id="7" name="Content Placeholder 6" descr="Left hand with brace attached to left handlebar of an adapted bicycle handlebar for a man with limited muscle control of his hands.">
            <a:extLst>
              <a:ext uri="{FF2B5EF4-FFF2-40B4-BE49-F238E27FC236}">
                <a16:creationId xmlns:a16="http://schemas.microsoft.com/office/drawing/2014/main" id="{3A31BA1B-41A6-D996-0391-DCF77F4FEE2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46219" y="1690688"/>
            <a:ext cx="5373581" cy="4030186"/>
          </a:xfrm>
        </p:spPr>
      </p:pic>
      <p:sp>
        <p:nvSpPr>
          <p:cNvPr id="5" name="Content Placeholder 4">
            <a:extLst>
              <a:ext uri="{FF2B5EF4-FFF2-40B4-BE49-F238E27FC236}">
                <a16:creationId xmlns:a16="http://schemas.microsoft.com/office/drawing/2014/main" id="{5480F95F-CD11-F4D2-41FF-A5AA77EDEBBF}"/>
              </a:ext>
            </a:extLst>
          </p:cNvPr>
          <p:cNvSpPr>
            <a:spLocks noGrp="1"/>
          </p:cNvSpPr>
          <p:nvPr>
            <p:ph sz="half" idx="2"/>
          </p:nvPr>
        </p:nvSpPr>
        <p:spPr>
          <a:xfrm>
            <a:off x="6172200" y="1602105"/>
            <a:ext cx="6472238" cy="4351338"/>
          </a:xfrm>
        </p:spPr>
        <p:txBody>
          <a:bodyPr>
            <a:normAutofit/>
          </a:bodyPr>
          <a:lstStyle/>
          <a:p>
            <a:pPr>
              <a:lnSpc>
                <a:spcPct val="100000"/>
              </a:lnSpc>
            </a:pPr>
            <a:r>
              <a:rPr lang="en-US" sz="2000" dirty="0">
                <a:solidFill>
                  <a:schemeClr val="tx1">
                    <a:lumMod val="95000"/>
                    <a:lumOff val="5000"/>
                  </a:schemeClr>
                </a:solidFill>
                <a:latin typeface="Arial" panose="020B0604020202020204" pitchFamily="34" charset="0"/>
                <a:ea typeface="Times New Roman" panose="02020603050405020304" pitchFamily="18" charset="0"/>
              </a:rPr>
              <a:t>“My </a:t>
            </a:r>
            <a:r>
              <a:rPr lang="en-US" sz="2000" dirty="0">
                <a:solidFill>
                  <a:schemeClr val="tx1">
                    <a:lumMod val="95000"/>
                    <a:lumOff val="5000"/>
                  </a:schemeClr>
                </a:solidFill>
                <a:effectLst/>
                <a:latin typeface="Arial" panose="020B0604020202020204" pitchFamily="34" charset="0"/>
                <a:ea typeface="Times New Roman" panose="02020603050405020304" pitchFamily="18" charset="0"/>
              </a:rPr>
              <a:t>mechanic Drew has it set up so I can run the front and rear shifting off one side. … both the front and rear brakes running off the right lever.”</a:t>
            </a:r>
          </a:p>
          <a:p>
            <a:pPr>
              <a:lnSpc>
                <a:spcPct val="100000"/>
              </a:lnSpc>
            </a:pPr>
            <a:r>
              <a:rPr lang="en-US" sz="2000" dirty="0">
                <a:solidFill>
                  <a:schemeClr val="tx1">
                    <a:lumMod val="95000"/>
                    <a:lumOff val="5000"/>
                  </a:schemeClr>
                </a:solidFill>
                <a:latin typeface="Arial" panose="020B0604020202020204" pitchFamily="34" charset="0"/>
                <a:ea typeface="Times New Roman" panose="02020603050405020304" pitchFamily="18" charset="0"/>
              </a:rPr>
              <a:t>“A</a:t>
            </a:r>
            <a:r>
              <a:rPr lang="en-US" sz="2000" dirty="0">
                <a:solidFill>
                  <a:schemeClr val="tx1">
                    <a:lumMod val="95000"/>
                    <a:lumOff val="5000"/>
                  </a:schemeClr>
                </a:solidFill>
                <a:effectLst/>
                <a:latin typeface="Arial" panose="020B0604020202020204" pitchFamily="34" charset="0"/>
                <a:ea typeface="Times New Roman" panose="02020603050405020304" pitchFamily="18" charset="0"/>
              </a:rPr>
              <a:t> prosthetic maker and a group of engineering students from the University of Illinois worked with </a:t>
            </a:r>
            <a:r>
              <a:rPr lang="en-US" sz="2000" dirty="0">
                <a:solidFill>
                  <a:schemeClr val="tx1">
                    <a:lumMod val="95000"/>
                    <a:lumOff val="5000"/>
                  </a:schemeClr>
                </a:solidFill>
                <a:latin typeface="Arial" panose="020B0604020202020204" pitchFamily="34" charset="0"/>
                <a:ea typeface="Times New Roman" panose="02020603050405020304" pitchFamily="18" charset="0"/>
              </a:rPr>
              <a:t>Ray,” </a:t>
            </a:r>
            <a:r>
              <a:rPr lang="en-US" sz="2000" dirty="0">
                <a:solidFill>
                  <a:schemeClr val="tx1">
                    <a:lumMod val="95000"/>
                    <a:lumOff val="5000"/>
                  </a:schemeClr>
                </a:solidFill>
                <a:effectLst/>
                <a:latin typeface="Arial" panose="020B0604020202020204" pitchFamily="34" charset="0"/>
                <a:ea typeface="Times New Roman" panose="02020603050405020304" pitchFamily="18" charset="0"/>
              </a:rPr>
              <a:t>trying to figure out how to keep my left hand from popping off the handlebars every time I hit a bump in the road while at the same time allowing me to move freely from aerobars to handlebars.”*  </a:t>
            </a:r>
          </a:p>
          <a:p>
            <a:pPr>
              <a:lnSpc>
                <a:spcPct val="100000"/>
              </a:lnSpc>
            </a:pPr>
            <a:endParaRPr lang="en-US" sz="2000" dirty="0">
              <a:solidFill>
                <a:schemeClr val="tx1">
                  <a:lumMod val="95000"/>
                  <a:lumOff val="5000"/>
                </a:schemeClr>
              </a:solidFill>
              <a:effectLst/>
              <a:latin typeface="Arial" panose="020B0604020202020204" pitchFamily="34" charset="0"/>
              <a:ea typeface="Times New Roman" panose="02020603050405020304" pitchFamily="18" charset="0"/>
            </a:endParaRPr>
          </a:p>
          <a:p>
            <a:pPr marL="0" indent="0">
              <a:lnSpc>
                <a:spcPct val="100000"/>
              </a:lnSpc>
              <a:buNone/>
            </a:pPr>
            <a:r>
              <a:rPr lang="en-US" sz="1800" dirty="0">
                <a:solidFill>
                  <a:schemeClr val="tx1">
                    <a:lumMod val="95000"/>
                    <a:lumOff val="5000"/>
                  </a:schemeClr>
                </a:solidFill>
                <a:latin typeface="Arial" panose="020B0604020202020204" pitchFamily="34" charset="0"/>
              </a:rPr>
              <a:t>*From Ray’s Blog, </a:t>
            </a:r>
            <a:r>
              <a:rPr lang="en-US" sz="1800" dirty="0">
                <a:solidFill>
                  <a:schemeClr val="tx1">
                    <a:lumMod val="95000"/>
                    <a:lumOff val="5000"/>
                  </a:schemeClr>
                </a:solidFill>
                <a:latin typeface="Arial" panose="020B0604020202020204" pitchFamily="34" charset="0"/>
                <a:hlinkClick r:id="rId4"/>
              </a:rPr>
              <a:t>www.rayslittleride.com</a:t>
            </a:r>
            <a:r>
              <a:rPr lang="en-US" sz="1800" dirty="0">
                <a:solidFill>
                  <a:schemeClr val="tx1">
                    <a:lumMod val="95000"/>
                    <a:lumOff val="5000"/>
                  </a:schemeClr>
                </a:solidFill>
                <a:latin typeface="Arial" panose="020B0604020202020204" pitchFamily="34" charset="0"/>
              </a:rPr>
              <a:t>, September 22, 2015. Picture posted October 18, 2015.</a:t>
            </a:r>
            <a:endParaRPr lang="en-US" sz="1800" dirty="0">
              <a:solidFill>
                <a:schemeClr val="tx1">
                  <a:lumMod val="95000"/>
                  <a:lumOff val="5000"/>
                </a:schemeClr>
              </a:solidFill>
            </a:endParaRPr>
          </a:p>
        </p:txBody>
      </p:sp>
    </p:spTree>
    <p:extLst>
      <p:ext uri="{BB962C8B-B14F-4D97-AF65-F5344CB8AC3E}">
        <p14:creationId xmlns:p14="http://schemas.microsoft.com/office/powerpoint/2010/main" val="3015525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E37A43-0716-6731-F755-61AD6BFE397C}"/>
              </a:ext>
            </a:extLst>
          </p:cNvPr>
          <p:cNvSpPr>
            <a:spLocks noGrp="1"/>
          </p:cNvSpPr>
          <p:nvPr>
            <p:ph type="title"/>
          </p:nvPr>
        </p:nvSpPr>
        <p:spPr/>
        <p:txBody>
          <a:bodyPr/>
          <a:lstStyle/>
          <a:p>
            <a:r>
              <a:rPr lang="en-US" dirty="0"/>
              <a:t>More on Communication</a:t>
            </a:r>
          </a:p>
        </p:txBody>
      </p:sp>
      <p:sp>
        <p:nvSpPr>
          <p:cNvPr id="3" name="Content Placeholder 2">
            <a:extLst>
              <a:ext uri="{FF2B5EF4-FFF2-40B4-BE49-F238E27FC236}">
                <a16:creationId xmlns:a16="http://schemas.microsoft.com/office/drawing/2014/main" id="{5B35E8F6-BBFE-DE75-C118-ABC9A8D1816B}"/>
              </a:ext>
            </a:extLst>
          </p:cNvPr>
          <p:cNvSpPr>
            <a:spLocks noGrp="1"/>
          </p:cNvSpPr>
          <p:nvPr>
            <p:ph idx="1"/>
          </p:nvPr>
        </p:nvSpPr>
        <p:spPr/>
        <p:txBody>
          <a:bodyPr/>
          <a:lstStyle/>
          <a:p>
            <a:pPr marL="0" indent="0">
              <a:buNone/>
            </a:pPr>
            <a:r>
              <a:rPr lang="en-US" sz="2800" dirty="0">
                <a:effectLst/>
                <a:latin typeface="Arial" panose="020B0604020202020204" pitchFamily="34" charset="0"/>
                <a:ea typeface="Calibri" panose="020F0502020204030204" pitchFamily="34" charset="0"/>
                <a:cs typeface="Arial" panose="020B0604020202020204" pitchFamily="34" charset="0"/>
              </a:rPr>
              <a:t>Later in his life, as Ray’s ALS robbed him of the ability to speak and be understood, he got very good at typing with the one finger with which he still had strength. He wrote a very meaningful (though sometimes profane) blog, which is archived on his website </a:t>
            </a:r>
            <a:r>
              <a:rPr lang="en-US" sz="2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www.rayslittleride.com</a:t>
            </a:r>
            <a:r>
              <a:rPr lang="en-US" sz="2800" dirty="0">
                <a:effectLst/>
                <a:latin typeface="Arial" panose="020B0604020202020204" pitchFamily="34" charset="0"/>
                <a:ea typeface="Calibri" panose="020F0502020204030204" pitchFamily="34" charset="0"/>
                <a:cs typeface="Arial" panose="020B0604020202020204" pitchFamily="34" charset="0"/>
              </a:rPr>
              <a:t> I highly recommend it for his theological insights.</a:t>
            </a: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US" sz="2800" dirty="0">
                <a:effectLst/>
                <a:latin typeface="Arial" panose="020B0604020202020204" pitchFamily="34" charset="0"/>
                <a:ea typeface="Calibri" panose="020F0502020204030204" pitchFamily="34" charset="0"/>
                <a:cs typeface="Arial" panose="020B0604020202020204" pitchFamily="34" charset="0"/>
              </a:rPr>
              <a:t>Pam Falcon Kennedy</a:t>
            </a:r>
            <a:r>
              <a:rPr lang="en-US" dirty="0">
                <a:latin typeface="Arial" panose="020B0604020202020204" pitchFamily="34" charset="0"/>
                <a:ea typeface="Calibri" panose="020F0502020204030204" pitchFamily="34" charset="0"/>
                <a:cs typeface="Arial" panose="020B0604020202020204" pitchFamily="34" charset="0"/>
              </a:rPr>
              <a:t> is </a:t>
            </a:r>
            <a:r>
              <a:rPr lang="en-US" sz="2800" dirty="0">
                <a:effectLst/>
                <a:latin typeface="Arial" panose="020B0604020202020204" pitchFamily="34" charset="0"/>
                <a:ea typeface="Calibri" panose="020F0502020204030204" pitchFamily="34" charset="0"/>
                <a:cs typeface="Arial" panose="020B0604020202020204" pitchFamily="34" charset="0"/>
              </a:rPr>
              <a:t>available as a resource, particularly for anyone working with augmentative and alternative communication devices</a:t>
            </a:r>
            <a:r>
              <a:rPr lang="en-US" dirty="0">
                <a:latin typeface="Arial" panose="020B0604020202020204" pitchFamily="34" charset="0"/>
                <a:ea typeface="Calibri" panose="020F0502020204030204" pitchFamily="34" charset="0"/>
                <a:cs typeface="Arial" panose="020B0604020202020204" pitchFamily="34" charset="0"/>
              </a:rPr>
              <a:t> by email </a:t>
            </a:r>
            <a:r>
              <a:rPr lang="en-US" sz="2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pam.kennedy@live.com</a:t>
            </a:r>
            <a:r>
              <a:rPr lang="en-US" sz="2800" u="sng" dirty="0">
                <a:solidFill>
                  <a:srgbClr val="0563C1"/>
                </a:solidFill>
                <a:effectLst/>
                <a:latin typeface="Arial" panose="020B0604020202020204" pitchFamily="34" charset="0"/>
                <a:ea typeface="Calibri" panose="020F0502020204030204" pitchFamily="34" charset="0"/>
                <a:cs typeface="Arial" panose="020B0604020202020204" pitchFamily="34" charset="0"/>
              </a:rPr>
              <a:t>.</a:t>
            </a: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3587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D0A89C-C3B5-A955-CF20-9AFA76BEA0D2}"/>
              </a:ext>
            </a:extLst>
          </p:cNvPr>
          <p:cNvSpPr>
            <a:spLocks noGrp="1"/>
          </p:cNvSpPr>
          <p:nvPr>
            <p:ph type="title"/>
          </p:nvPr>
        </p:nvSpPr>
        <p:spPr>
          <a:xfrm>
            <a:off x="275303" y="224372"/>
            <a:ext cx="11641394" cy="1325563"/>
          </a:xfrm>
        </p:spPr>
        <p:txBody>
          <a:bodyPr anchor="t">
            <a:normAutofit/>
          </a:bodyPr>
          <a:lstStyle/>
          <a:p>
            <a:r>
              <a:rPr lang="en-US" dirty="0"/>
              <a:t>Agenda</a:t>
            </a:r>
          </a:p>
        </p:txBody>
      </p:sp>
      <p:sp>
        <p:nvSpPr>
          <p:cNvPr id="5" name="Content Placeholder 4">
            <a:extLst>
              <a:ext uri="{FF2B5EF4-FFF2-40B4-BE49-F238E27FC236}">
                <a16:creationId xmlns:a16="http://schemas.microsoft.com/office/drawing/2014/main" id="{045034BA-52CB-5D7B-2BE8-D9C498C9245F}"/>
              </a:ext>
            </a:extLst>
          </p:cNvPr>
          <p:cNvSpPr>
            <a:spLocks noGrp="1"/>
          </p:cNvSpPr>
          <p:nvPr>
            <p:ph idx="1"/>
          </p:nvPr>
        </p:nvSpPr>
        <p:spPr>
          <a:xfrm>
            <a:off x="769374" y="2198546"/>
            <a:ext cx="10515600" cy="4788774"/>
          </a:xfrm>
        </p:spPr>
        <p:txBody>
          <a:bodyPr>
            <a:normAutofit fontScale="92500" lnSpcReduction="10000"/>
          </a:bodyPr>
          <a:lstStyle/>
          <a:p>
            <a:r>
              <a:rPr lang="en-US" dirty="0"/>
              <a:t>Anne: Intro</a:t>
            </a:r>
          </a:p>
          <a:p>
            <a:pPr lvl="1"/>
            <a:r>
              <a:rPr lang="en-US" dirty="0"/>
              <a:t>What is spirituality, faith, &amp; religion?</a:t>
            </a:r>
          </a:p>
          <a:p>
            <a:pPr lvl="1"/>
            <a:r>
              <a:rPr lang="en-US" dirty="0"/>
              <a:t>Why technology?</a:t>
            </a:r>
          </a:p>
          <a:p>
            <a:pPr lvl="1"/>
            <a:r>
              <a:rPr lang="en-US" dirty="0"/>
              <a:t>How to navigate faith communities?</a:t>
            </a:r>
          </a:p>
          <a:p>
            <a:pPr marL="457200" lvl="1" indent="0">
              <a:buNone/>
            </a:pPr>
            <a:endParaRPr lang="en-US" sz="3200" dirty="0"/>
          </a:p>
          <a:p>
            <a:r>
              <a:rPr lang="en-US" dirty="0"/>
              <a:t>Shea: Using technology to enhance participation in community settings</a:t>
            </a:r>
          </a:p>
          <a:p>
            <a:endParaRPr lang="en-US" sz="3200" dirty="0"/>
          </a:p>
          <a:p>
            <a:r>
              <a:rPr lang="en-US" dirty="0"/>
              <a:t>Rabbi Alan: Real-world examples</a:t>
            </a:r>
          </a:p>
          <a:p>
            <a:pPr>
              <a:lnSpc>
                <a:spcPct val="100000"/>
              </a:lnSpc>
              <a:spcBef>
                <a:spcPts val="0"/>
              </a:spcBef>
            </a:pPr>
            <a:endParaRPr lang="en-US" sz="2800" dirty="0"/>
          </a:p>
          <a:p>
            <a:pPr marL="0" indent="0" algn="r">
              <a:lnSpc>
                <a:spcPct val="100000"/>
              </a:lnSpc>
              <a:spcBef>
                <a:spcPts val="0"/>
              </a:spcBef>
              <a:buNone/>
            </a:pPr>
            <a:r>
              <a:rPr lang="en-US" sz="1900" dirty="0"/>
              <a:t>Anne Masters, PhD, FAAIDD</a:t>
            </a:r>
          </a:p>
          <a:p>
            <a:pPr marL="0" indent="0" algn="r">
              <a:lnSpc>
                <a:spcPct val="100000"/>
              </a:lnSpc>
              <a:spcBef>
                <a:spcPts val="0"/>
              </a:spcBef>
              <a:buNone/>
            </a:pPr>
            <a:r>
              <a:rPr lang="en-US" sz="1900" dirty="0"/>
              <a:t>Archdiocese of Newark</a:t>
            </a:r>
          </a:p>
          <a:p>
            <a:pPr marL="0" indent="0" algn="r">
              <a:lnSpc>
                <a:spcPct val="100000"/>
              </a:lnSpc>
              <a:spcBef>
                <a:spcPts val="0"/>
              </a:spcBef>
              <a:buNone/>
            </a:pPr>
            <a:r>
              <a:rPr lang="en-US" sz="1900" dirty="0"/>
              <a:t>Pastoral Ministry w/ Persons w/ Disabilities</a:t>
            </a:r>
          </a:p>
          <a:p>
            <a:pPr marL="0" indent="0" algn="r">
              <a:lnSpc>
                <a:spcPct val="100000"/>
              </a:lnSpc>
              <a:spcBef>
                <a:spcPts val="0"/>
              </a:spcBef>
              <a:buNone/>
            </a:pPr>
            <a:endParaRPr lang="en-US" sz="1900" dirty="0"/>
          </a:p>
        </p:txBody>
      </p:sp>
      <p:pic>
        <p:nvPicPr>
          <p:cNvPr id="8" name="Picture 7" descr="A circuit board showing the wires connecting its different parts that enable it to work.">
            <a:extLst>
              <a:ext uri="{FF2B5EF4-FFF2-40B4-BE49-F238E27FC236}">
                <a16:creationId xmlns:a16="http://schemas.microsoft.com/office/drawing/2014/main" id="{67A037A6-4343-7CD5-F558-9190BD11679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78073" y="1055437"/>
            <a:ext cx="4444553" cy="2963035"/>
          </a:xfrm>
          <a:prstGeom prst="rect">
            <a:avLst/>
          </a:prstGeom>
        </p:spPr>
      </p:pic>
    </p:spTree>
    <p:extLst>
      <p:ext uri="{BB962C8B-B14F-4D97-AF65-F5344CB8AC3E}">
        <p14:creationId xmlns:p14="http://schemas.microsoft.com/office/powerpoint/2010/main" val="921567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91D42-31C0-6E95-B8B8-55B723E9CAEB}"/>
              </a:ext>
            </a:extLst>
          </p:cNvPr>
          <p:cNvSpPr>
            <a:spLocks noGrp="1"/>
          </p:cNvSpPr>
          <p:nvPr>
            <p:ph type="title"/>
          </p:nvPr>
        </p:nvSpPr>
        <p:spPr>
          <a:xfrm>
            <a:off x="-232064" y="175097"/>
            <a:ext cx="12656127" cy="662782"/>
          </a:xfrm>
        </p:spPr>
        <p:txBody>
          <a:bodyPr anchor="t">
            <a:normAutofit/>
          </a:bodyPr>
          <a:lstStyle/>
          <a:p>
            <a:pPr algn="ctr"/>
            <a:r>
              <a:rPr lang="en-US" sz="3200" dirty="0"/>
              <a:t>Spiritual Assessment Domains – Meaning – Core Questions*</a:t>
            </a:r>
          </a:p>
        </p:txBody>
      </p:sp>
      <p:graphicFrame>
        <p:nvGraphicFramePr>
          <p:cNvPr id="4" name="Table 4" descr="Three-column table for a spiritual assessment that lists 7 domains, their core meaning and relevant core questions.">
            <a:extLst>
              <a:ext uri="{FF2B5EF4-FFF2-40B4-BE49-F238E27FC236}">
                <a16:creationId xmlns:a16="http://schemas.microsoft.com/office/drawing/2014/main" id="{05E22390-E91A-DD96-1C09-4FDF5A00D23D}"/>
              </a:ext>
            </a:extLst>
          </p:cNvPr>
          <p:cNvGraphicFramePr>
            <a:graphicFrameLocks noGrp="1"/>
          </p:cNvGraphicFramePr>
          <p:nvPr>
            <p:ph idx="1"/>
          </p:nvPr>
        </p:nvGraphicFramePr>
        <p:xfrm>
          <a:off x="535760" y="837878"/>
          <a:ext cx="11254166" cy="5943600"/>
        </p:xfrm>
        <a:graphic>
          <a:graphicData uri="http://schemas.openxmlformats.org/drawingml/2006/table">
            <a:tbl>
              <a:tblPr firstRow="1" bandRow="1">
                <a:tableStyleId>{BC89EF96-8CEA-46FF-86C4-4CE0E7609802}</a:tableStyleId>
              </a:tblPr>
              <a:tblGrid>
                <a:gridCol w="4074785">
                  <a:extLst>
                    <a:ext uri="{9D8B030D-6E8A-4147-A177-3AD203B41FA5}">
                      <a16:colId xmlns:a16="http://schemas.microsoft.com/office/drawing/2014/main" val="3696438065"/>
                    </a:ext>
                  </a:extLst>
                </a:gridCol>
                <a:gridCol w="4472186">
                  <a:extLst>
                    <a:ext uri="{9D8B030D-6E8A-4147-A177-3AD203B41FA5}">
                      <a16:colId xmlns:a16="http://schemas.microsoft.com/office/drawing/2014/main" val="4140079350"/>
                    </a:ext>
                  </a:extLst>
                </a:gridCol>
                <a:gridCol w="2707195">
                  <a:extLst>
                    <a:ext uri="{9D8B030D-6E8A-4147-A177-3AD203B41FA5}">
                      <a16:colId xmlns:a16="http://schemas.microsoft.com/office/drawing/2014/main" val="92467769"/>
                    </a:ext>
                  </a:extLst>
                </a:gridCol>
              </a:tblGrid>
              <a:tr h="370840">
                <a:tc>
                  <a:txBody>
                    <a:bodyPr/>
                    <a:lstStyle/>
                    <a:p>
                      <a:r>
                        <a:rPr lang="en-US" sz="2400" b="0" dirty="0"/>
                        <a:t>Belief &amp; Meaning</a:t>
                      </a:r>
                    </a:p>
                  </a:txBody>
                  <a:tcPr/>
                </a:tc>
                <a:tc>
                  <a:txBody>
                    <a:bodyPr/>
                    <a:lstStyle/>
                    <a:p>
                      <a:r>
                        <a:rPr lang="en-US" sz="2400" b="0" dirty="0"/>
                        <a:t>Core values, beliefs, purpose, affiliation</a:t>
                      </a:r>
                    </a:p>
                  </a:txBody>
                  <a:tcPr/>
                </a:tc>
                <a:tc>
                  <a:txBody>
                    <a:bodyPr/>
                    <a:lstStyle/>
                    <a:p>
                      <a:r>
                        <a:rPr lang="en-US" sz="2400" b="0" dirty="0"/>
                        <a:t>“Who am I?”</a:t>
                      </a:r>
                    </a:p>
                  </a:txBody>
                  <a:tcPr/>
                </a:tc>
                <a:extLst>
                  <a:ext uri="{0D108BD9-81ED-4DB2-BD59-A6C34878D82A}">
                    <a16:rowId xmlns:a16="http://schemas.microsoft.com/office/drawing/2014/main" val="2466647861"/>
                  </a:ext>
                </a:extLst>
              </a:tr>
              <a:tr h="370840">
                <a:tc>
                  <a:txBody>
                    <a:bodyPr/>
                    <a:lstStyle/>
                    <a:p>
                      <a:r>
                        <a:rPr lang="en-US" sz="2400" b="0" dirty="0"/>
                        <a:t>Vocation &amp; Obligations</a:t>
                      </a:r>
                    </a:p>
                  </a:txBody>
                  <a:tcPr/>
                </a:tc>
                <a:tc>
                  <a:txBody>
                    <a:bodyPr/>
                    <a:lstStyle/>
                    <a:p>
                      <a:r>
                        <a:rPr lang="en-US" sz="2400" b="0" dirty="0"/>
                        <a:t>Sense of calling</a:t>
                      </a:r>
                    </a:p>
                  </a:txBody>
                  <a:tcPr/>
                </a:tc>
                <a:tc>
                  <a:txBody>
                    <a:bodyPr/>
                    <a:lstStyle/>
                    <a:p>
                      <a:r>
                        <a:rPr lang="en-US" sz="2400" b="0" dirty="0"/>
                        <a:t>“Why am I?”</a:t>
                      </a:r>
                    </a:p>
                  </a:txBody>
                  <a:tcPr/>
                </a:tc>
                <a:extLst>
                  <a:ext uri="{0D108BD9-81ED-4DB2-BD59-A6C34878D82A}">
                    <a16:rowId xmlns:a16="http://schemas.microsoft.com/office/drawing/2014/main" val="517053665"/>
                  </a:ext>
                </a:extLst>
              </a:tr>
              <a:tr h="176933">
                <a:tc>
                  <a:txBody>
                    <a:bodyPr/>
                    <a:lstStyle/>
                    <a:p>
                      <a:r>
                        <a:rPr lang="en-US" sz="2400" b="0" dirty="0"/>
                        <a:t>Experience &amp; Emotions</a:t>
                      </a:r>
                    </a:p>
                  </a:txBody>
                  <a:tcPr/>
                </a:tc>
                <a:tc>
                  <a:txBody>
                    <a:bodyPr/>
                    <a:lstStyle/>
                    <a:p>
                      <a:r>
                        <a:rPr lang="en-US" sz="2400" b="0" dirty="0"/>
                        <a:t>How one experiences the divine, sacred, or demonic. Feelings about.</a:t>
                      </a:r>
                    </a:p>
                  </a:txBody>
                  <a:tcPr/>
                </a:tc>
                <a:tc>
                  <a:txBody>
                    <a:bodyPr/>
                    <a:lstStyle/>
                    <a:p>
                      <a:endParaRPr lang="en-US" sz="2400" b="0" dirty="0"/>
                    </a:p>
                  </a:txBody>
                  <a:tcPr/>
                </a:tc>
                <a:extLst>
                  <a:ext uri="{0D108BD9-81ED-4DB2-BD59-A6C34878D82A}">
                    <a16:rowId xmlns:a16="http://schemas.microsoft.com/office/drawing/2014/main" val="924804099"/>
                  </a:ext>
                </a:extLst>
              </a:tr>
              <a:tr h="370840">
                <a:tc>
                  <a:txBody>
                    <a:bodyPr/>
                    <a:lstStyle/>
                    <a:p>
                      <a:r>
                        <a:rPr lang="en-US" sz="2400" b="0" dirty="0"/>
                        <a:t>Courage &amp; Growth</a:t>
                      </a:r>
                    </a:p>
                  </a:txBody>
                  <a:tcPr/>
                </a:tc>
                <a:tc>
                  <a:txBody>
                    <a:bodyPr/>
                    <a:lstStyle/>
                    <a:p>
                      <a:r>
                        <a:rPr lang="en-US" sz="2400" b="0" dirty="0"/>
                        <a:t>Sense of hope, sources to change beliefs.</a:t>
                      </a:r>
                    </a:p>
                  </a:txBody>
                  <a:tcPr/>
                </a:tc>
                <a:tc>
                  <a:txBody>
                    <a:bodyPr/>
                    <a:lstStyle/>
                    <a:p>
                      <a:endParaRPr lang="en-US" sz="2400" b="0" dirty="0"/>
                    </a:p>
                  </a:txBody>
                  <a:tcPr/>
                </a:tc>
                <a:extLst>
                  <a:ext uri="{0D108BD9-81ED-4DB2-BD59-A6C34878D82A}">
                    <a16:rowId xmlns:a16="http://schemas.microsoft.com/office/drawing/2014/main" val="1377935328"/>
                  </a:ext>
                </a:extLst>
              </a:tr>
              <a:tr h="370840">
                <a:tc>
                  <a:txBody>
                    <a:bodyPr/>
                    <a:lstStyle/>
                    <a:p>
                      <a:r>
                        <a:rPr lang="en-US" sz="2400" b="0" dirty="0"/>
                        <a:t>Ritual &amp; Practice</a:t>
                      </a:r>
                    </a:p>
                  </a:txBody>
                  <a:tcPr/>
                </a:tc>
                <a:tc>
                  <a:txBody>
                    <a:bodyPr/>
                    <a:lstStyle/>
                    <a:p>
                      <a:r>
                        <a:rPr lang="en-US" sz="2400" b="0" dirty="0"/>
                        <a:t>Personal &amp; communal, relation to beliefs.</a:t>
                      </a:r>
                    </a:p>
                  </a:txBody>
                  <a:tcPr/>
                </a:tc>
                <a:tc>
                  <a:txBody>
                    <a:bodyPr/>
                    <a:lstStyle/>
                    <a:p>
                      <a:endParaRPr lang="en-US" sz="2400" b="0" dirty="0"/>
                    </a:p>
                  </a:txBody>
                  <a:tcPr/>
                </a:tc>
                <a:extLst>
                  <a:ext uri="{0D108BD9-81ED-4DB2-BD59-A6C34878D82A}">
                    <a16:rowId xmlns:a16="http://schemas.microsoft.com/office/drawing/2014/main" val="3156847654"/>
                  </a:ext>
                </a:extLst>
              </a:tr>
              <a:tr h="370840">
                <a:tc>
                  <a:txBody>
                    <a:bodyPr/>
                    <a:lstStyle/>
                    <a:p>
                      <a:r>
                        <a:rPr lang="en-US" sz="2400" b="0" dirty="0"/>
                        <a:t>Community</a:t>
                      </a:r>
                    </a:p>
                  </a:txBody>
                  <a:tcPr/>
                </a:tc>
                <a:tc>
                  <a:txBody>
                    <a:bodyPr/>
                    <a:lstStyle/>
                    <a:p>
                      <a:r>
                        <a:rPr lang="en-US" sz="2400" b="0" dirty="0"/>
                        <a:t>Where and what are formal &amp; informal networks of shared belief, practice, etc.</a:t>
                      </a:r>
                    </a:p>
                  </a:txBody>
                  <a:tcPr/>
                </a:tc>
                <a:tc>
                  <a:txBody>
                    <a:bodyPr/>
                    <a:lstStyle/>
                    <a:p>
                      <a:r>
                        <a:rPr lang="en-US" sz="2400" b="0" dirty="0"/>
                        <a:t>“Whose am I?”</a:t>
                      </a:r>
                    </a:p>
                    <a:p>
                      <a:endParaRPr lang="en-US" sz="2400" b="0" dirty="0"/>
                    </a:p>
                    <a:p>
                      <a:r>
                        <a:rPr lang="en-US" sz="1800" b="0" dirty="0"/>
                        <a:t>*George Fitchett, et al, </a:t>
                      </a:r>
                    </a:p>
                  </a:txBody>
                  <a:tcPr/>
                </a:tc>
                <a:extLst>
                  <a:ext uri="{0D108BD9-81ED-4DB2-BD59-A6C34878D82A}">
                    <a16:rowId xmlns:a16="http://schemas.microsoft.com/office/drawing/2014/main" val="997584982"/>
                  </a:ext>
                </a:extLst>
              </a:tr>
              <a:tr h="370840">
                <a:tc>
                  <a:txBody>
                    <a:bodyPr/>
                    <a:lstStyle/>
                    <a:p>
                      <a:r>
                        <a:rPr lang="en-US" sz="2400" b="0" dirty="0"/>
                        <a:t>Authority &amp; Guidance</a:t>
                      </a:r>
                    </a:p>
                  </a:txBody>
                  <a:tcPr/>
                </a:tc>
                <a:tc>
                  <a:txBody>
                    <a:bodyPr/>
                    <a:lstStyle/>
                    <a:p>
                      <a:r>
                        <a:rPr lang="en-US" sz="2400" b="0"/>
                        <a:t>Source of beliefs, guidance?</a:t>
                      </a:r>
                      <a:endParaRPr lang="en-US" sz="2400" b="0" dirty="0"/>
                    </a:p>
                  </a:txBody>
                  <a:tcPr/>
                </a:tc>
                <a:tc>
                  <a:txBody>
                    <a:bodyPr/>
                    <a:lstStyle/>
                    <a:p>
                      <a:r>
                        <a:rPr lang="en-US" sz="1800" b="0" dirty="0"/>
                        <a:t>7 x 7 model in </a:t>
                      </a:r>
                      <a:r>
                        <a:rPr lang="en-US" sz="1800" b="0" dirty="0" err="1"/>
                        <a:t>Gaventa</a:t>
                      </a:r>
                      <a:r>
                        <a:rPr lang="en-US" sz="1800" b="0" dirty="0"/>
                        <a:t>, </a:t>
                      </a:r>
                      <a:r>
                        <a:rPr lang="en-US" sz="1800" b="0" i="1" dirty="0"/>
                        <a:t>Disability &amp; Spirituality</a:t>
                      </a:r>
                      <a:r>
                        <a:rPr lang="en-US" sz="1800" b="0" dirty="0"/>
                        <a:t>.</a:t>
                      </a:r>
                    </a:p>
                  </a:txBody>
                  <a:tcPr/>
                </a:tc>
                <a:extLst>
                  <a:ext uri="{0D108BD9-81ED-4DB2-BD59-A6C34878D82A}">
                    <a16:rowId xmlns:a16="http://schemas.microsoft.com/office/drawing/2014/main" val="3811593897"/>
                  </a:ext>
                </a:extLst>
              </a:tr>
            </a:tbl>
          </a:graphicData>
        </a:graphic>
      </p:graphicFrame>
    </p:spTree>
    <p:extLst>
      <p:ext uri="{BB962C8B-B14F-4D97-AF65-F5344CB8AC3E}">
        <p14:creationId xmlns:p14="http://schemas.microsoft.com/office/powerpoint/2010/main" val="2478380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D0A89C-C3B5-A955-CF20-9AFA76BEA0D2}"/>
              </a:ext>
            </a:extLst>
          </p:cNvPr>
          <p:cNvSpPr>
            <a:spLocks noGrp="1"/>
          </p:cNvSpPr>
          <p:nvPr>
            <p:ph type="title"/>
          </p:nvPr>
        </p:nvSpPr>
        <p:spPr>
          <a:xfrm>
            <a:off x="337225" y="341144"/>
            <a:ext cx="11517549" cy="1325563"/>
          </a:xfrm>
        </p:spPr>
        <p:txBody>
          <a:bodyPr anchor="t">
            <a:normAutofit/>
          </a:bodyPr>
          <a:lstStyle/>
          <a:p>
            <a:r>
              <a:rPr lang="en-US" sz="4200" dirty="0"/>
              <a:t>Human Beings … </a:t>
            </a:r>
          </a:p>
        </p:txBody>
      </p:sp>
      <p:sp>
        <p:nvSpPr>
          <p:cNvPr id="5" name="Content Placeholder 4">
            <a:extLst>
              <a:ext uri="{FF2B5EF4-FFF2-40B4-BE49-F238E27FC236}">
                <a16:creationId xmlns:a16="http://schemas.microsoft.com/office/drawing/2014/main" id="{045034BA-52CB-5D7B-2BE8-D9C498C9245F}"/>
              </a:ext>
            </a:extLst>
          </p:cNvPr>
          <p:cNvSpPr>
            <a:spLocks noGrp="1"/>
          </p:cNvSpPr>
          <p:nvPr>
            <p:ph idx="1"/>
          </p:nvPr>
        </p:nvSpPr>
        <p:spPr>
          <a:xfrm>
            <a:off x="1342418" y="989622"/>
            <a:ext cx="9941668" cy="5420909"/>
          </a:xfrm>
        </p:spPr>
        <p:txBody>
          <a:bodyPr>
            <a:normAutofit lnSpcReduction="10000"/>
          </a:bodyPr>
          <a:lstStyle/>
          <a:p>
            <a:endParaRPr lang="en-US" sz="1200" dirty="0"/>
          </a:p>
          <a:p>
            <a:pPr>
              <a:spcAft>
                <a:spcPts val="1200"/>
              </a:spcAft>
            </a:pPr>
            <a:r>
              <a:rPr lang="en-US" dirty="0"/>
              <a:t>Are SOCIAL and INTERDEPENDENT.</a:t>
            </a:r>
          </a:p>
          <a:p>
            <a:pPr>
              <a:spcAft>
                <a:spcPts val="1200"/>
              </a:spcAft>
            </a:pPr>
            <a:r>
              <a:rPr lang="en-US" dirty="0"/>
              <a:t>Grow through meaningful participation in life and appropriate supportive education.</a:t>
            </a:r>
          </a:p>
          <a:p>
            <a:pPr>
              <a:spcAft>
                <a:spcPts val="400"/>
              </a:spcAft>
            </a:pPr>
            <a:r>
              <a:rPr lang="en-US" dirty="0"/>
              <a:t>To BELONG* is a basic need.</a:t>
            </a:r>
          </a:p>
          <a:p>
            <a:pPr lvl="1">
              <a:spcAft>
                <a:spcPts val="400"/>
              </a:spcAft>
            </a:pPr>
            <a:r>
              <a:rPr lang="en-US" dirty="0"/>
              <a:t>Present</a:t>
            </a:r>
          </a:p>
          <a:p>
            <a:pPr lvl="1">
              <a:spcAft>
                <a:spcPts val="400"/>
              </a:spcAft>
            </a:pPr>
            <a:r>
              <a:rPr lang="en-US" dirty="0"/>
              <a:t>Invited, Welcomed, Known</a:t>
            </a:r>
          </a:p>
          <a:p>
            <a:pPr lvl="1">
              <a:spcAft>
                <a:spcPts val="400"/>
              </a:spcAft>
            </a:pPr>
            <a:r>
              <a:rPr lang="en-US" dirty="0"/>
              <a:t>Accepted, Supported, Cared For</a:t>
            </a:r>
          </a:p>
          <a:p>
            <a:pPr lvl="1">
              <a:spcAft>
                <a:spcPts val="1200"/>
              </a:spcAft>
            </a:pPr>
            <a:r>
              <a:rPr lang="en-US" dirty="0"/>
              <a:t>Befriended, Needed, Loved</a:t>
            </a:r>
          </a:p>
          <a:p>
            <a:pPr>
              <a:spcAft>
                <a:spcPts val="1200"/>
              </a:spcAft>
            </a:pPr>
            <a:r>
              <a:rPr lang="en-US" dirty="0"/>
              <a:t>To be UNDERSTOOD</a:t>
            </a:r>
          </a:p>
          <a:p>
            <a:pPr>
              <a:spcAft>
                <a:spcPts val="1200"/>
              </a:spcAft>
            </a:pPr>
            <a:r>
              <a:rPr lang="en-US" dirty="0"/>
              <a:t>Spirituality is nurtured.</a:t>
            </a:r>
          </a:p>
          <a:p>
            <a:pPr marL="0" indent="0">
              <a:lnSpc>
                <a:spcPct val="80000"/>
              </a:lnSpc>
              <a:buNone/>
            </a:pPr>
            <a:endParaRPr lang="en-US" sz="1800" dirty="0"/>
          </a:p>
        </p:txBody>
      </p:sp>
      <p:sp>
        <p:nvSpPr>
          <p:cNvPr id="3" name="TextBox 2">
            <a:extLst>
              <a:ext uri="{FF2B5EF4-FFF2-40B4-BE49-F238E27FC236}">
                <a16:creationId xmlns:a16="http://schemas.microsoft.com/office/drawing/2014/main" id="{05C149C8-39D8-A21D-ACA8-762A9EB1C42B}"/>
              </a:ext>
            </a:extLst>
          </p:cNvPr>
          <p:cNvSpPr txBox="1"/>
          <p:nvPr/>
        </p:nvSpPr>
        <p:spPr>
          <a:xfrm>
            <a:off x="1575881" y="6147524"/>
            <a:ext cx="854088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*E. Carter, E. Biggs, and T. Boehm, ”Being Present vs. Having a Presence.”</a:t>
            </a:r>
          </a:p>
        </p:txBody>
      </p:sp>
    </p:spTree>
    <p:extLst>
      <p:ext uri="{BB962C8B-B14F-4D97-AF65-F5344CB8AC3E}">
        <p14:creationId xmlns:p14="http://schemas.microsoft.com/office/powerpoint/2010/main" val="331685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04339F99-B9A1-A961-997B-E6B56C5B6576}"/>
              </a:ext>
            </a:extLst>
          </p:cNvPr>
          <p:cNvSpPr>
            <a:spLocks noGrp="1"/>
          </p:cNvSpPr>
          <p:nvPr>
            <p:ph type="title"/>
          </p:nvPr>
        </p:nvSpPr>
        <p:spPr>
          <a:xfrm>
            <a:off x="572493" y="238539"/>
            <a:ext cx="11018520" cy="1434415"/>
          </a:xfrm>
        </p:spPr>
        <p:txBody>
          <a:bodyPr anchor="b">
            <a:normAutofit/>
          </a:bodyPr>
          <a:lstStyle/>
          <a:p>
            <a:r>
              <a:rPr lang="en-US" sz="5400" dirty="0"/>
              <a:t>Communication and Voice</a:t>
            </a:r>
          </a:p>
        </p:txBody>
      </p:sp>
      <p:sp>
        <p:nvSpPr>
          <p:cNvPr id="2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6925CB69-274F-DC61-4212-C317EED16A45}"/>
              </a:ext>
            </a:extLst>
          </p:cNvPr>
          <p:cNvSpPr>
            <a:spLocks noGrp="1"/>
          </p:cNvSpPr>
          <p:nvPr>
            <p:ph idx="1"/>
          </p:nvPr>
        </p:nvSpPr>
        <p:spPr>
          <a:xfrm>
            <a:off x="572493" y="1911493"/>
            <a:ext cx="7031736" cy="4548145"/>
          </a:xfrm>
        </p:spPr>
        <p:txBody>
          <a:bodyPr anchor="t">
            <a:normAutofit fontScale="92500"/>
          </a:bodyPr>
          <a:lstStyle/>
          <a:p>
            <a:pPr>
              <a:spcAft>
                <a:spcPts val="1200"/>
              </a:spcAft>
            </a:pPr>
            <a:r>
              <a:rPr lang="en-US" dirty="0"/>
              <a:t>Communication: process of exchanging information b/w individuals through a common system. </a:t>
            </a:r>
          </a:p>
          <a:p>
            <a:pPr>
              <a:spcAft>
                <a:spcPts val="1200"/>
              </a:spcAft>
            </a:pPr>
            <a:r>
              <a:rPr lang="en-US" dirty="0"/>
              <a:t>Communication is access, opportunity, power, justice.*</a:t>
            </a:r>
          </a:p>
          <a:p>
            <a:pPr>
              <a:spcAft>
                <a:spcPts val="1200"/>
              </a:spcAft>
            </a:pPr>
            <a:r>
              <a:rPr lang="en-US" dirty="0"/>
              <a:t>Voice: expressing a wish, choice, or opinion. </a:t>
            </a:r>
          </a:p>
          <a:p>
            <a:pPr>
              <a:spcAft>
                <a:spcPts val="1200"/>
              </a:spcAft>
            </a:pPr>
            <a:r>
              <a:rPr lang="en-US" dirty="0"/>
              <a:t>Voice: right of expression.</a:t>
            </a:r>
          </a:p>
          <a:p>
            <a:pPr>
              <a:spcAft>
                <a:spcPts val="1200"/>
              </a:spcAft>
            </a:pPr>
            <a:r>
              <a:rPr lang="en-US" dirty="0"/>
              <a:t>Can someone BELONG without a VOICE?</a:t>
            </a:r>
          </a:p>
        </p:txBody>
      </p:sp>
      <p:pic>
        <p:nvPicPr>
          <p:cNvPr id="21" name="Picture 4" descr="Differently colored empty speech bubbles.">
            <a:extLst>
              <a:ext uri="{FF2B5EF4-FFF2-40B4-BE49-F238E27FC236}">
                <a16:creationId xmlns:a16="http://schemas.microsoft.com/office/drawing/2014/main" id="{FD9DBC0F-6E11-5BCF-3632-6862FB08220B}"/>
              </a:ext>
            </a:extLst>
          </p:cNvPr>
          <p:cNvPicPr>
            <a:picLocks noChangeAspect="1"/>
          </p:cNvPicPr>
          <p:nvPr/>
        </p:nvPicPr>
        <p:blipFill rotWithShape="1">
          <a:blip r:embed="rId3"/>
          <a:srcRect l="22653" r="13131" b="2"/>
          <a:stretch/>
        </p:blipFill>
        <p:spPr>
          <a:xfrm>
            <a:off x="7675658" y="2093976"/>
            <a:ext cx="3941064" cy="4096512"/>
          </a:xfrm>
          <a:prstGeom prst="rect">
            <a:avLst/>
          </a:prstGeom>
        </p:spPr>
      </p:pic>
      <p:sp>
        <p:nvSpPr>
          <p:cNvPr id="4" name="TextBox 3">
            <a:extLst>
              <a:ext uri="{FF2B5EF4-FFF2-40B4-BE49-F238E27FC236}">
                <a16:creationId xmlns:a16="http://schemas.microsoft.com/office/drawing/2014/main" id="{D3C5B84E-171C-5FDE-C886-4E6090A39312}"/>
              </a:ext>
            </a:extLst>
          </p:cNvPr>
          <p:cNvSpPr txBox="1"/>
          <p:nvPr/>
        </p:nvSpPr>
        <p:spPr>
          <a:xfrm>
            <a:off x="3601044" y="6363359"/>
            <a:ext cx="36576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hlinkClick r:id="rId4"/>
              </a:rPr>
              <a:t>https://Communicationfirst.org</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a:t>
            </a:r>
          </a:p>
        </p:txBody>
      </p:sp>
      <p:pic>
        <p:nvPicPr>
          <p:cNvPr id="7" name="Picture 6" descr="Archdiocese of Newark crest logo and logo for Office for Pastoral Ministry with Persons with Disabilities, Archdiocese of Newark. It says, &quot;One Body in Christ.&quot;">
            <a:extLst>
              <a:ext uri="{FF2B5EF4-FFF2-40B4-BE49-F238E27FC236}">
                <a16:creationId xmlns:a16="http://schemas.microsoft.com/office/drawing/2014/main" id="{EA420B74-1D64-C6F6-9246-689861B43C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9481" y="5855451"/>
            <a:ext cx="1375812" cy="1011139"/>
          </a:xfrm>
          <a:prstGeom prst="rect">
            <a:avLst/>
          </a:prstGeom>
        </p:spPr>
      </p:pic>
    </p:spTree>
    <p:extLst>
      <p:ext uri="{BB962C8B-B14F-4D97-AF65-F5344CB8AC3E}">
        <p14:creationId xmlns:p14="http://schemas.microsoft.com/office/powerpoint/2010/main" val="303173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D0A89C-C3B5-A955-CF20-9AFA76BEA0D2}"/>
              </a:ext>
            </a:extLst>
          </p:cNvPr>
          <p:cNvSpPr>
            <a:spLocks noGrp="1"/>
          </p:cNvSpPr>
          <p:nvPr>
            <p:ph type="title"/>
          </p:nvPr>
        </p:nvSpPr>
        <p:spPr>
          <a:xfrm>
            <a:off x="206477" y="365125"/>
            <a:ext cx="11739089" cy="1325563"/>
          </a:xfrm>
        </p:spPr>
        <p:txBody>
          <a:bodyPr anchor="t">
            <a:normAutofit fontScale="90000"/>
          </a:bodyPr>
          <a:lstStyle/>
          <a:p>
            <a:r>
              <a:rPr lang="en-US"/>
              <a:t>YOU Are Important! </a:t>
            </a:r>
            <a:br>
              <a:rPr lang="en-US"/>
            </a:br>
            <a:r>
              <a:rPr lang="en-US"/>
              <a:t>Person-Centered Planning &amp; Support</a:t>
            </a:r>
            <a:br>
              <a:rPr lang="en-US"/>
            </a:br>
            <a:endParaRPr lang="en-US" dirty="0"/>
          </a:p>
        </p:txBody>
      </p:sp>
      <p:sp>
        <p:nvSpPr>
          <p:cNvPr id="5" name="Content Placeholder 4">
            <a:extLst>
              <a:ext uri="{FF2B5EF4-FFF2-40B4-BE49-F238E27FC236}">
                <a16:creationId xmlns:a16="http://schemas.microsoft.com/office/drawing/2014/main" id="{045034BA-52CB-5D7B-2BE8-D9C498C9245F}"/>
              </a:ext>
            </a:extLst>
          </p:cNvPr>
          <p:cNvSpPr>
            <a:spLocks noGrp="1"/>
          </p:cNvSpPr>
          <p:nvPr>
            <p:ph idx="1"/>
          </p:nvPr>
        </p:nvSpPr>
        <p:spPr>
          <a:xfrm>
            <a:off x="838200" y="2021429"/>
            <a:ext cx="10515600" cy="4667250"/>
          </a:xfrm>
        </p:spPr>
        <p:txBody>
          <a:bodyPr>
            <a:normAutofit/>
          </a:bodyPr>
          <a:lstStyle/>
          <a:p>
            <a:pPr>
              <a:spcAft>
                <a:spcPts val="1200"/>
              </a:spcAft>
            </a:pPr>
            <a:r>
              <a:rPr lang="en-US" dirty="0"/>
              <a:t>Supporting someone’s voice</a:t>
            </a:r>
          </a:p>
          <a:p>
            <a:pPr>
              <a:spcAft>
                <a:spcPts val="1200"/>
              </a:spcAft>
            </a:pPr>
            <a:r>
              <a:rPr lang="en-US" dirty="0"/>
              <a:t>Educating community</a:t>
            </a:r>
          </a:p>
          <a:p>
            <a:pPr>
              <a:spcAft>
                <a:spcPts val="1200"/>
              </a:spcAft>
            </a:pPr>
            <a:r>
              <a:rPr lang="en-US" dirty="0"/>
              <a:t>Nurturing beyond charity model of disability</a:t>
            </a:r>
          </a:p>
          <a:p>
            <a:pPr>
              <a:spcAft>
                <a:spcPts val="1200"/>
              </a:spcAft>
            </a:pPr>
            <a:r>
              <a:rPr lang="en-US" dirty="0"/>
              <a:t>Modeling interpersonal engagement and participation</a:t>
            </a:r>
          </a:p>
          <a:p>
            <a:pPr>
              <a:spcAft>
                <a:spcPts val="1200"/>
              </a:spcAft>
            </a:pPr>
            <a:r>
              <a:rPr lang="en-US" dirty="0"/>
              <a:t>Nurturing connections and natural supports</a:t>
            </a:r>
          </a:p>
          <a:p>
            <a:pPr>
              <a:spcAft>
                <a:spcPts val="1200"/>
              </a:spcAft>
            </a:pPr>
            <a:r>
              <a:rPr lang="en-US" dirty="0"/>
              <a:t>In-person over remote – assessing concerns </a:t>
            </a:r>
          </a:p>
          <a:p>
            <a:pPr lvl="1"/>
            <a:endParaRPr lang="en-US" dirty="0"/>
          </a:p>
          <a:p>
            <a:pPr marL="457200" lvl="1" indent="0">
              <a:buNone/>
            </a:pPr>
            <a:endParaRPr lang="en-US" dirty="0"/>
          </a:p>
        </p:txBody>
      </p:sp>
    </p:spTree>
    <p:extLst>
      <p:ext uri="{BB962C8B-B14F-4D97-AF65-F5344CB8AC3E}">
        <p14:creationId xmlns:p14="http://schemas.microsoft.com/office/powerpoint/2010/main" val="4056825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497B7-B8ED-0A10-530C-B755E63F1653}"/>
              </a:ext>
            </a:extLst>
          </p:cNvPr>
          <p:cNvSpPr>
            <a:spLocks noGrp="1"/>
          </p:cNvSpPr>
          <p:nvPr>
            <p:ph type="title"/>
          </p:nvPr>
        </p:nvSpPr>
        <p:spPr>
          <a:xfrm>
            <a:off x="164592" y="271608"/>
            <a:ext cx="10515600" cy="1325563"/>
          </a:xfrm>
        </p:spPr>
        <p:txBody>
          <a:bodyPr anchor="t"/>
          <a:lstStyle/>
          <a:p>
            <a:r>
              <a:rPr lang="en-US" dirty="0"/>
              <a:t>Faith Communities as Community Setting</a:t>
            </a:r>
          </a:p>
        </p:txBody>
      </p:sp>
      <p:sp>
        <p:nvSpPr>
          <p:cNvPr id="3" name="Content Placeholder 2">
            <a:extLst>
              <a:ext uri="{FF2B5EF4-FFF2-40B4-BE49-F238E27FC236}">
                <a16:creationId xmlns:a16="http://schemas.microsoft.com/office/drawing/2014/main" id="{BBFA5CA9-1B31-7B5D-A3ED-1CD7FDB9473C}"/>
              </a:ext>
            </a:extLst>
          </p:cNvPr>
          <p:cNvSpPr>
            <a:spLocks noGrp="1"/>
          </p:cNvSpPr>
          <p:nvPr>
            <p:ph idx="1"/>
          </p:nvPr>
        </p:nvSpPr>
        <p:spPr>
          <a:xfrm>
            <a:off x="164592" y="1174421"/>
            <a:ext cx="11678303" cy="5411971"/>
          </a:xfrm>
        </p:spPr>
        <p:txBody>
          <a:bodyPr>
            <a:noAutofit/>
          </a:bodyPr>
          <a:lstStyle/>
          <a:p>
            <a:pPr>
              <a:spcAft>
                <a:spcPts val="1200"/>
              </a:spcAft>
            </a:pPr>
            <a:r>
              <a:rPr lang="en-US" dirty="0"/>
              <a:t>Recall the many possibilities </a:t>
            </a:r>
          </a:p>
          <a:p>
            <a:pPr>
              <a:spcAft>
                <a:spcPts val="1200"/>
              </a:spcAft>
            </a:pPr>
            <a:r>
              <a:rPr lang="en-US" dirty="0"/>
              <a:t>Created in image of the Divine: source of respect and responsibility </a:t>
            </a:r>
          </a:p>
          <a:p>
            <a:pPr>
              <a:spcAft>
                <a:spcPts val="1200"/>
              </a:spcAft>
            </a:pPr>
            <a:r>
              <a:rPr lang="en-US" dirty="0"/>
              <a:t>Sense of congregation: website, bulletin, newsletter</a:t>
            </a:r>
          </a:p>
          <a:p>
            <a:pPr>
              <a:spcAft>
                <a:spcPts val="1200"/>
              </a:spcAft>
            </a:pPr>
            <a:r>
              <a:rPr lang="en-US" dirty="0"/>
              <a:t>Contact Pastor, Rabbi, Imam</a:t>
            </a:r>
          </a:p>
          <a:p>
            <a:pPr>
              <a:spcAft>
                <a:spcPts val="1200"/>
              </a:spcAft>
            </a:pPr>
            <a:r>
              <a:rPr lang="en-US" dirty="0"/>
              <a:t>Person Centered Planning – Identify natural supports</a:t>
            </a:r>
          </a:p>
          <a:p>
            <a:pPr>
              <a:spcAft>
                <a:spcPts val="1200"/>
              </a:spcAft>
            </a:pPr>
            <a:r>
              <a:rPr lang="en-US" dirty="0"/>
              <a:t>Think of roles rather than tasks</a:t>
            </a:r>
          </a:p>
          <a:p>
            <a:pPr>
              <a:spcAft>
                <a:spcPts val="1200"/>
              </a:spcAft>
            </a:pPr>
            <a:r>
              <a:rPr lang="en-US" dirty="0"/>
              <a:t>Opportunities for participation, relationships, interests</a:t>
            </a:r>
          </a:p>
          <a:p>
            <a:pPr lvl="1"/>
            <a:r>
              <a:rPr lang="en-US" dirty="0"/>
              <a:t>Worship – Choir - Social justice – Fellowship – Service - Education/formation </a:t>
            </a:r>
          </a:p>
        </p:txBody>
      </p:sp>
    </p:spTree>
    <p:extLst>
      <p:ext uri="{BB962C8B-B14F-4D97-AF65-F5344CB8AC3E}">
        <p14:creationId xmlns:p14="http://schemas.microsoft.com/office/powerpoint/2010/main" val="10455998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2520</Words>
  <Application>Microsoft Macintosh PowerPoint</Application>
  <PresentationFormat>Widescreen</PresentationFormat>
  <Paragraphs>268</Paragraphs>
  <Slides>37</Slides>
  <Notes>29</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37</vt:i4>
      </vt:variant>
    </vt:vector>
  </HeadingPairs>
  <TitlesOfParts>
    <vt:vector size="50" baseType="lpstr">
      <vt:lpstr>Arial</vt:lpstr>
      <vt:lpstr>Arimo</vt:lpstr>
      <vt:lpstr>Calibri</vt:lpstr>
      <vt:lpstr>Calibri Light</vt:lpstr>
      <vt:lpstr>FrankRuehl</vt:lpstr>
      <vt:lpstr>Georgia</vt:lpstr>
      <vt:lpstr>Tahoma</vt:lpstr>
      <vt:lpstr>Verdana</vt:lpstr>
      <vt:lpstr>Office Theme</vt:lpstr>
      <vt:lpstr>Custom Design</vt:lpstr>
      <vt:lpstr>1_Custom Design</vt:lpstr>
      <vt:lpstr>1_Office Theme</vt:lpstr>
      <vt:lpstr>2_Office Theme</vt:lpstr>
      <vt:lpstr>Community Connectedness and Technology</vt:lpstr>
      <vt:lpstr>Accessibility Notes</vt:lpstr>
      <vt:lpstr>Speakers</vt:lpstr>
      <vt:lpstr>Agenda</vt:lpstr>
      <vt:lpstr>Spiritual Assessment Domains – Meaning – Core Questions*</vt:lpstr>
      <vt:lpstr>Human Beings … </vt:lpstr>
      <vt:lpstr>Communication and Voice</vt:lpstr>
      <vt:lpstr>YOU Are Important!  Person-Centered Planning &amp; Support </vt:lpstr>
      <vt:lpstr>Faith Communities as Community Setting</vt:lpstr>
      <vt:lpstr>Community Connectedness and Technology</vt:lpstr>
      <vt:lpstr>Technology and Humanity</vt:lpstr>
      <vt:lpstr>Technology Interest Network  </vt:lpstr>
      <vt:lpstr>Domains of High-Quality Community Living  </vt:lpstr>
      <vt:lpstr>How We Experience Faith - Practice</vt:lpstr>
      <vt:lpstr>Receptive and Expressive  </vt:lpstr>
      <vt:lpstr>Receive Information – Sensory </vt:lpstr>
      <vt:lpstr>Outputs – Engagement </vt:lpstr>
      <vt:lpstr>Person-directed Process for Tech Solutions </vt:lpstr>
      <vt:lpstr>2023 Tech Disruptors </vt:lpstr>
      <vt:lpstr>Humanity</vt:lpstr>
      <vt:lpstr>Rabbi Alan Cook  Sinai Temple in Champaign, Illinois </vt:lpstr>
      <vt:lpstr>Passage 1</vt:lpstr>
      <vt:lpstr>Passage 2</vt:lpstr>
      <vt:lpstr>Hineih Mah Tov </vt:lpstr>
      <vt:lpstr>Photo</vt:lpstr>
      <vt:lpstr>I am Ray Spooner, and this is my voice…</vt:lpstr>
      <vt:lpstr>Ray reading the Torah</vt:lpstr>
      <vt:lpstr>Anakin Skywalker </vt:lpstr>
      <vt:lpstr>Anakin Skywalker 2</vt:lpstr>
      <vt:lpstr>A Mandala from Pam Falcon Kennedy</vt:lpstr>
      <vt:lpstr>Communication Device</vt:lpstr>
      <vt:lpstr>Augmentative and Alternative Communication System </vt:lpstr>
      <vt:lpstr>Postscript </vt:lpstr>
      <vt:lpstr>Some Supportive Resources Communicating with People Using AAC</vt:lpstr>
      <vt:lpstr>Some Resources on Spirituality &amp; Disability</vt:lpstr>
      <vt:lpstr>Technology Extending Ray’s Cycling Days</vt:lpstr>
      <vt:lpstr>More on Communication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Rabbi Alan Cook</dc:creator>
  <cp:lastModifiedBy>Eric Ascher</cp:lastModifiedBy>
  <cp:revision>22</cp:revision>
  <dcterms:created xsi:type="dcterms:W3CDTF">2023-05-12T01:12:54Z</dcterms:created>
  <dcterms:modified xsi:type="dcterms:W3CDTF">2023-05-22T18:01:55Z</dcterms:modified>
</cp:coreProperties>
</file>