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AC9C88"/>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25400" cap="flat">
              <a:solidFill>
                <a:srgbClr val="AC9C88"/>
              </a:solidFill>
              <a:prstDash val="solid"/>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25400" cap="flat">
              <a:solidFill>
                <a:srgbClr val="AC9C88"/>
              </a:solidFill>
              <a:prstDash val="solid"/>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3292"/>
    <p:restoredTop sz="86428"/>
  </p:normalViewPr>
  <p:slideViewPr>
    <p:cSldViewPr snapToGrid="0" showGuides="1">
      <p:cViewPr varScale="1">
        <p:scale>
          <a:sx n="37" d="100"/>
          <a:sy n="37" d="100"/>
        </p:scale>
        <p:origin x="264" y="89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915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802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025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55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67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20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279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778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405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862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380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937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045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6281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730500"/>
            <a:ext cx="19621500" cy="4216400"/>
          </a:xfrm>
          <a:prstGeom prst="rect">
            <a:avLst/>
          </a:prstGeom>
        </p:spPr>
        <p:txBody>
          <a:bodyPr anchor="b"/>
          <a:lstStyle>
            <a:lvl1pPr>
              <a:defRPr sz="9000" spc="-180"/>
            </a:lvl1pPr>
          </a:lstStyle>
          <a:p>
            <a:r>
              <a:t>Title Text</a:t>
            </a:r>
          </a:p>
        </p:txBody>
      </p:sp>
      <p:sp>
        <p:nvSpPr>
          <p:cNvPr id="12" name="Body Level One…"/>
          <p:cNvSpPr txBox="1">
            <a:spLocks noGrp="1"/>
          </p:cNvSpPr>
          <p:nvPr>
            <p:ph type="body" sz="quarter" idx="1"/>
          </p:nvPr>
        </p:nvSpPr>
        <p:spPr>
          <a:xfrm>
            <a:off x="2374900" y="7073900"/>
            <a:ext cx="19621500" cy="30734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1685" y="12708534"/>
            <a:ext cx="504445" cy="465532"/>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Johnny Appleseed"/>
          <p:cNvSpPr txBox="1">
            <a:spLocks noGrp="1"/>
          </p:cNvSpPr>
          <p:nvPr>
            <p:ph type="body" sz="quarter" idx="21"/>
          </p:nvPr>
        </p:nvSpPr>
        <p:spPr>
          <a:xfrm>
            <a:off x="2387600" y="8953500"/>
            <a:ext cx="19621500" cy="850900"/>
          </a:xfrm>
          <a:prstGeom prst="rect">
            <a:avLst/>
          </a:prstGeom>
        </p:spPr>
        <p:txBody>
          <a:bodyPr anchor="t">
            <a:spAutoFit/>
          </a:bodyPr>
          <a:lstStyle>
            <a:lvl1pPr marL="0" indent="0" algn="ctr">
              <a:spcBef>
                <a:spcPts val="1700"/>
              </a:spcBef>
              <a:buClr>
                <a:srgbClr val="A29A85"/>
              </a:buClr>
              <a:buSzTx/>
              <a:buNone/>
              <a:defRPr sz="5000">
                <a:solidFill>
                  <a:srgbClr val="222222"/>
                </a:solidFill>
              </a:defRPr>
            </a:lvl1pPr>
          </a:lstStyle>
          <a:p>
            <a:r>
              <a:t>–Johnny Appleseed</a:t>
            </a:r>
          </a:p>
        </p:txBody>
      </p:sp>
      <p:sp>
        <p:nvSpPr>
          <p:cNvPr id="104" name="“Type a quote here.”"/>
          <p:cNvSpPr txBox="1">
            <a:spLocks noGrp="1"/>
          </p:cNvSpPr>
          <p:nvPr>
            <p:ph type="body" sz="quarter" idx="22"/>
          </p:nvPr>
        </p:nvSpPr>
        <p:spPr>
          <a:xfrm>
            <a:off x="2387600" y="5994400"/>
            <a:ext cx="19621500" cy="990600"/>
          </a:xfrm>
          <a:prstGeom prst="rect">
            <a:avLst/>
          </a:prstGeom>
        </p:spPr>
        <p:txBody>
          <a:bodyPr>
            <a:spAutoFit/>
          </a:bodyPr>
          <a:lstStyle>
            <a:lvl1pPr marL="0" indent="0" algn="ctr">
              <a:lnSpc>
                <a:spcPct val="120000"/>
              </a:lnSpc>
              <a:buSzTx/>
              <a:buNone/>
              <a:defRPr sz="5800" b="1" spc="-174">
                <a:latin typeface="+mn-lt"/>
                <a:ea typeface="+mn-ea"/>
                <a:cs typeface="+mn-cs"/>
                <a:sym typeface="Superclarendon Regular"/>
              </a:defRPr>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Black and white photo of a person playing the drums"/>
          <p:cNvSpPr>
            <a:spLocks noGrp="1"/>
          </p:cNvSpPr>
          <p:nvPr>
            <p:ph type="pic" idx="21"/>
          </p:nvPr>
        </p:nvSpPr>
        <p:spPr>
          <a:xfrm>
            <a:off x="0" y="-1524000"/>
            <a:ext cx="24390354" cy="16263057"/>
          </a:xfrm>
          <a:prstGeom prst="rect">
            <a:avLst/>
          </a:prstGeom>
        </p:spPr>
        <p:txBody>
          <a:bodyPr lIns="91439" tIns="45719" rIns="91439" bIns="45719" anchor="t">
            <a:noAutofit/>
          </a:bodyPr>
          <a:lstStyle/>
          <a:p>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Line Line" descr="Line Line"/>
          <p:cNvPicPr>
            <a:picLocks/>
          </p:cNvPicPr>
          <p:nvPr/>
        </p:nvPicPr>
        <p:blipFill>
          <a:blip r:embed="rId3"/>
          <a:stretch>
            <a:fillRect/>
          </a:stretch>
        </p:blipFill>
        <p:spPr>
          <a:xfrm>
            <a:off x="8899589" y="11524798"/>
            <a:ext cx="6438417" cy="89804"/>
          </a:xfrm>
          <a:prstGeom prst="rect">
            <a:avLst/>
          </a:prstGeom>
        </p:spPr>
      </p:pic>
      <p:sp>
        <p:nvSpPr>
          <p:cNvPr id="22" name="Black and white photo of a person playing the drums"/>
          <p:cNvSpPr>
            <a:spLocks noGrp="1"/>
          </p:cNvSpPr>
          <p:nvPr>
            <p:ph type="pic" idx="21"/>
          </p:nvPr>
        </p:nvSpPr>
        <p:spPr>
          <a:xfrm>
            <a:off x="609600" y="-2747120"/>
            <a:ext cx="23164800" cy="15445881"/>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1181100" y="9626600"/>
            <a:ext cx="22009100" cy="1714500"/>
          </a:xfrm>
          <a:prstGeom prst="rect">
            <a:avLst/>
          </a:prstGeom>
        </p:spPr>
        <p:txBody>
          <a:bodyPr anchor="b"/>
          <a:lstStyle>
            <a:lvl1pPr>
              <a:defRPr sz="9000" spc="-180"/>
            </a:lvl1pPr>
          </a:lstStyle>
          <a:p>
            <a:r>
              <a:t>Title Text</a:t>
            </a:r>
          </a:p>
        </p:txBody>
      </p:sp>
      <p:sp>
        <p:nvSpPr>
          <p:cNvPr id="24" name="Body Level One…"/>
          <p:cNvSpPr txBox="1">
            <a:spLocks noGrp="1"/>
          </p:cNvSpPr>
          <p:nvPr>
            <p:ph type="body" sz="quarter" idx="1"/>
          </p:nvPr>
        </p:nvSpPr>
        <p:spPr>
          <a:xfrm>
            <a:off x="1181100" y="11696700"/>
            <a:ext cx="22009100" cy="12319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Title Text"/>
          <p:cNvSpPr txBox="1">
            <a:spLocks noGrp="1"/>
          </p:cNvSpPr>
          <p:nvPr>
            <p:ph type="title"/>
          </p:nvPr>
        </p:nvSpPr>
        <p:spPr>
          <a:xfrm>
            <a:off x="2374900" y="4940300"/>
            <a:ext cx="19621500" cy="3835400"/>
          </a:xfrm>
          <a:prstGeom prst="rect">
            <a:avLst/>
          </a:prstGeom>
        </p:spPr>
        <p:txBody>
          <a:bodyPr/>
          <a:lstStyle>
            <a:lvl1pPr>
              <a:defRPr sz="9000" spc="-180"/>
            </a:lvl1p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 name="Line Line" descr="Line Line"/>
          <p:cNvPicPr>
            <a:picLocks/>
          </p:cNvPicPr>
          <p:nvPr/>
        </p:nvPicPr>
        <p:blipFill>
          <a:blip r:embed="rId3"/>
          <a:stretch>
            <a:fillRect/>
          </a:stretch>
        </p:blipFill>
        <p:spPr>
          <a:xfrm>
            <a:off x="2433788" y="7155998"/>
            <a:ext cx="8416268" cy="89804"/>
          </a:xfrm>
          <a:prstGeom prst="rect">
            <a:avLst/>
          </a:prstGeom>
        </p:spPr>
      </p:pic>
      <p:sp>
        <p:nvSpPr>
          <p:cNvPr id="42" name="Black and white close-up photo of a piano being played"/>
          <p:cNvSpPr>
            <a:spLocks noGrp="1"/>
          </p:cNvSpPr>
          <p:nvPr>
            <p:ph type="pic" idx="21"/>
          </p:nvPr>
        </p:nvSpPr>
        <p:spPr>
          <a:xfrm>
            <a:off x="12230100" y="-990600"/>
            <a:ext cx="11303000" cy="16594026"/>
          </a:xfrm>
          <a:prstGeom prst="rect">
            <a:avLst/>
          </a:prstGeom>
          <a:ln w="9525">
            <a:round/>
          </a:ln>
        </p:spPr>
        <p:txBody>
          <a:bodyPr lIns="91439" tIns="45719" rIns="91439" bIns="45719" anchor="t">
            <a:noAutofit/>
          </a:bodyPr>
          <a:lstStyle/>
          <a:p>
            <a:endParaRPr/>
          </a:p>
        </p:txBody>
      </p:sp>
      <p:sp>
        <p:nvSpPr>
          <p:cNvPr id="43" name="Title Text"/>
          <p:cNvSpPr txBox="1">
            <a:spLocks noGrp="1"/>
          </p:cNvSpPr>
          <p:nvPr>
            <p:ph type="title"/>
          </p:nvPr>
        </p:nvSpPr>
        <p:spPr>
          <a:xfrm>
            <a:off x="1435100" y="1092200"/>
            <a:ext cx="10464800" cy="5765800"/>
          </a:xfrm>
          <a:prstGeom prst="rect">
            <a:avLst/>
          </a:prstGeom>
        </p:spPr>
        <p:txBody>
          <a:bodyPr anchor="b"/>
          <a:lstStyle/>
          <a:p>
            <a:r>
              <a:t>Title Text</a:t>
            </a:r>
          </a:p>
        </p:txBody>
      </p:sp>
      <p:sp>
        <p:nvSpPr>
          <p:cNvPr id="44" name="Body Level One…"/>
          <p:cNvSpPr txBox="1">
            <a:spLocks noGrp="1"/>
          </p:cNvSpPr>
          <p:nvPr>
            <p:ph type="body" sz="quarter" idx="1"/>
          </p:nvPr>
        </p:nvSpPr>
        <p:spPr>
          <a:xfrm>
            <a:off x="1435100" y="7556500"/>
            <a:ext cx="10464800" cy="50927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52" name="Line Line" descr="Line Line"/>
          <p:cNvPicPr>
            <a:picLocks/>
          </p:cNvPicPr>
          <p:nvPr/>
        </p:nvPicPr>
        <p:blipFill>
          <a:blip r:embed="rId2"/>
          <a:stretch>
            <a:fillRect/>
          </a:stretch>
        </p:blipFill>
        <p:spPr>
          <a:xfrm>
            <a:off x="2010107" y="3853998"/>
            <a:ext cx="20407882" cy="89804"/>
          </a:xfrm>
          <a:prstGeom prst="rect">
            <a:avLst/>
          </a:prstGeom>
        </p:spPr>
      </p:pic>
      <p:sp>
        <p:nvSpPr>
          <p:cNvPr id="54" name="Title Text"/>
          <p:cNvSpPr txBox="1">
            <a:spLocks noGrp="1"/>
          </p:cNvSpPr>
          <p:nvPr>
            <p:ph type="title"/>
          </p:nvPr>
        </p:nvSpPr>
        <p:spPr>
          <a:xfrm>
            <a:off x="2374900" y="977900"/>
            <a:ext cx="19621500" cy="2679700"/>
          </a:xfrm>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62" name="Line Line" descr="Line Line"/>
          <p:cNvPicPr>
            <a:picLocks/>
          </p:cNvPicPr>
          <p:nvPr/>
        </p:nvPicPr>
        <p:blipFill>
          <a:blip r:embed="rId2"/>
          <a:stretch>
            <a:fillRect/>
          </a:stretch>
        </p:blipFill>
        <p:spPr>
          <a:xfrm>
            <a:off x="2010107" y="3853998"/>
            <a:ext cx="20407882" cy="89804"/>
          </a:xfrm>
          <a:prstGeom prst="rect">
            <a:avLst/>
          </a:prstGeom>
        </p:spPr>
      </p:pic>
      <p:sp>
        <p:nvSpPr>
          <p:cNvPr id="64" name="Title Text"/>
          <p:cNvSpPr txBox="1">
            <a:spLocks noGrp="1"/>
          </p:cNvSpPr>
          <p:nvPr>
            <p:ph type="title"/>
          </p:nvPr>
        </p:nvSpPr>
        <p:spPr>
          <a:xfrm>
            <a:off x="2374900" y="977900"/>
            <a:ext cx="19621500" cy="2679700"/>
          </a:xfrm>
          <a:prstGeom prst="rect">
            <a:avLst/>
          </a:prstGeom>
        </p:spPr>
        <p:txBody>
          <a:bodyPr/>
          <a:lstStyle/>
          <a:p>
            <a:r>
              <a:t>Title Text</a:t>
            </a:r>
          </a:p>
        </p:txBody>
      </p:sp>
      <p:sp>
        <p:nvSpPr>
          <p:cNvPr id="65" name="Body Level One…"/>
          <p:cNvSpPr txBox="1">
            <a:spLocks noGrp="1"/>
          </p:cNvSpPr>
          <p:nvPr>
            <p:ph type="body" idx="1"/>
          </p:nvPr>
        </p:nvSpPr>
        <p:spPr>
          <a:xfrm>
            <a:off x="2374900" y="4584700"/>
            <a:ext cx="19621500" cy="80391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73" name="Line Line" descr="Line Line"/>
          <p:cNvPicPr>
            <a:picLocks/>
          </p:cNvPicPr>
          <p:nvPr/>
        </p:nvPicPr>
        <p:blipFill>
          <a:blip r:embed="rId2"/>
          <a:stretch>
            <a:fillRect/>
          </a:stretch>
        </p:blipFill>
        <p:spPr>
          <a:xfrm>
            <a:off x="2010107" y="3853998"/>
            <a:ext cx="20407882" cy="89804"/>
          </a:xfrm>
          <a:prstGeom prst="rect">
            <a:avLst/>
          </a:prstGeom>
        </p:spPr>
      </p:pic>
      <p:sp>
        <p:nvSpPr>
          <p:cNvPr id="75" name="Black and white close-up photo of a piano being played"/>
          <p:cNvSpPr>
            <a:spLocks noGrp="1"/>
          </p:cNvSpPr>
          <p:nvPr>
            <p:ph type="pic" idx="21"/>
          </p:nvPr>
        </p:nvSpPr>
        <p:spPr>
          <a:xfrm>
            <a:off x="2388450" y="965200"/>
            <a:ext cx="9968392" cy="14634676"/>
          </a:xfrm>
          <a:prstGeom prst="rect">
            <a:avLst/>
          </a:prstGeom>
          <a:ln w="9525">
            <a:round/>
          </a:ln>
        </p:spPr>
        <p:txBody>
          <a:bodyPr lIns="91439" tIns="45719" rIns="91439" bIns="45719" anchor="t">
            <a:noAutofit/>
          </a:bodyPr>
          <a:lstStyle/>
          <a:p>
            <a:endParaRPr/>
          </a:p>
        </p:txBody>
      </p:sp>
      <p:sp>
        <p:nvSpPr>
          <p:cNvPr id="76" name="Title Text"/>
          <p:cNvSpPr txBox="1">
            <a:spLocks noGrp="1"/>
          </p:cNvSpPr>
          <p:nvPr>
            <p:ph type="title"/>
          </p:nvPr>
        </p:nvSpPr>
        <p:spPr>
          <a:xfrm>
            <a:off x="2374900" y="977900"/>
            <a:ext cx="19621500" cy="2679700"/>
          </a:xfrm>
          <a:prstGeom prst="rect">
            <a:avLst/>
          </a:prstGeom>
        </p:spPr>
        <p:txBody>
          <a:bodyPr/>
          <a:lstStyle/>
          <a:p>
            <a:r>
              <a:t>Title Text</a:t>
            </a:r>
          </a:p>
        </p:txBody>
      </p:sp>
      <p:sp>
        <p:nvSpPr>
          <p:cNvPr id="77" name="Body Level One…"/>
          <p:cNvSpPr txBox="1">
            <a:spLocks noGrp="1"/>
          </p:cNvSpPr>
          <p:nvPr>
            <p:ph type="body" sz="half" idx="1"/>
          </p:nvPr>
        </p:nvSpPr>
        <p:spPr>
          <a:xfrm>
            <a:off x="13500100" y="4699000"/>
            <a:ext cx="9055100" cy="7569200"/>
          </a:xfrm>
          <a:prstGeom prst="rect">
            <a:avLst/>
          </a:prstGeom>
        </p:spPr>
        <p:txBody>
          <a:bodyPr/>
          <a:lstStyle>
            <a:lvl1pPr marL="635000" indent="-635000">
              <a:spcBef>
                <a:spcPts val="4200"/>
              </a:spcBef>
              <a:buBlip>
                <a:blip r:embed="rId3"/>
              </a:buBlip>
              <a:defRPr sz="3600"/>
            </a:lvl1pPr>
            <a:lvl2pPr marL="1270000" indent="-635000">
              <a:spcBef>
                <a:spcPts val="4200"/>
              </a:spcBef>
              <a:buBlip>
                <a:blip r:embed="rId3"/>
              </a:buBlip>
              <a:defRPr sz="3600"/>
            </a:lvl2pPr>
            <a:lvl3pPr marL="1905000" indent="-635000">
              <a:spcBef>
                <a:spcPts val="4200"/>
              </a:spcBef>
              <a:buBlip>
                <a:blip r:embed="rId3"/>
              </a:buBlip>
              <a:defRPr sz="3600"/>
            </a:lvl3pPr>
            <a:lvl4pPr marL="2540000" indent="-635000">
              <a:spcBef>
                <a:spcPts val="4200"/>
              </a:spcBef>
              <a:buBlip>
                <a:blip r:embed="rId3"/>
              </a:buBlip>
              <a:defRPr sz="3600"/>
            </a:lvl4pPr>
            <a:lvl5pPr marL="3175000" indent="-635000">
              <a:spcBef>
                <a:spcPts val="4200"/>
              </a:spcBef>
              <a:buBlip>
                <a:blip r:embed="rId3"/>
              </a:buBlip>
              <a:defRPr sz="36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Black and white close-up photo of a saxophone being played"/>
          <p:cNvSpPr>
            <a:spLocks noGrp="1"/>
          </p:cNvSpPr>
          <p:nvPr>
            <p:ph type="pic" sz="half" idx="21"/>
          </p:nvPr>
        </p:nvSpPr>
        <p:spPr>
          <a:xfrm>
            <a:off x="11442700" y="6108700"/>
            <a:ext cx="11978045" cy="8089398"/>
          </a:xfrm>
          <a:prstGeom prst="rect">
            <a:avLst/>
          </a:prstGeom>
          <a:ln w="9525">
            <a:round/>
          </a:ln>
        </p:spPr>
        <p:txBody>
          <a:bodyPr lIns="91439" tIns="45719" rIns="91439" bIns="45719" anchor="t">
            <a:noAutofit/>
          </a:bodyPr>
          <a:lstStyle/>
          <a:p>
            <a:endParaRPr/>
          </a:p>
        </p:txBody>
      </p:sp>
      <p:sp>
        <p:nvSpPr>
          <p:cNvPr id="94" name="Black and white photo of a person playing the drums"/>
          <p:cNvSpPr>
            <a:spLocks noGrp="1"/>
          </p:cNvSpPr>
          <p:nvPr>
            <p:ph type="pic" sz="half" idx="22"/>
          </p:nvPr>
        </p:nvSpPr>
        <p:spPr>
          <a:xfrm>
            <a:off x="12509500" y="215278"/>
            <a:ext cx="10744200" cy="7164044"/>
          </a:xfrm>
          <a:prstGeom prst="rect">
            <a:avLst/>
          </a:prstGeom>
          <a:ln w="9525">
            <a:round/>
          </a:ln>
        </p:spPr>
        <p:txBody>
          <a:bodyPr lIns="91439" tIns="45719" rIns="91439" bIns="45719" anchor="t">
            <a:noAutofit/>
          </a:bodyPr>
          <a:lstStyle/>
          <a:p>
            <a:endParaRPr/>
          </a:p>
        </p:txBody>
      </p:sp>
      <p:sp>
        <p:nvSpPr>
          <p:cNvPr id="95" name="Black and white close-up photo of a piano being played"/>
          <p:cNvSpPr>
            <a:spLocks noGrp="1"/>
          </p:cNvSpPr>
          <p:nvPr>
            <p:ph type="pic" idx="23"/>
          </p:nvPr>
        </p:nvSpPr>
        <p:spPr>
          <a:xfrm>
            <a:off x="1066800" y="-1079500"/>
            <a:ext cx="10858500" cy="15941454"/>
          </a:xfrm>
          <a:prstGeom prst="rect">
            <a:avLst/>
          </a:prstGeom>
          <a:ln w="9525">
            <a:round/>
          </a:ln>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778000"/>
            <a:ext cx="19621500" cy="10147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977900"/>
            <a:ext cx="19621500" cy="2679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27872" y="12674600"/>
            <a:ext cx="504445" cy="465532"/>
          </a:xfrm>
          <a:prstGeom prst="rect">
            <a:avLst/>
          </a:prstGeom>
          <a:ln w="12700">
            <a:miter lim="400000"/>
          </a:ln>
        </p:spPr>
        <p:txBody>
          <a:bodyPr wrap="none" lIns="50800" tIns="50800" rIns="50800" bIns="50800">
            <a:spAutoFit/>
          </a:bodyPr>
          <a:lstStyle>
            <a:lvl1pPr>
              <a:defRPr sz="2400" b="1">
                <a:solidFill>
                  <a:srgbClr val="F1F1F1"/>
                </a:solidFill>
                <a:latin typeface="+mn-lt"/>
                <a:ea typeface="+mn-ea"/>
                <a:cs typeface="+mn-cs"/>
                <a:sym typeface="Superclarendon 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1pPr>
      <a:lvl2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2pPr>
      <a:lvl3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3pPr>
      <a:lvl4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4pPr>
      <a:lvl5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5pPr>
      <a:lvl6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6pPr>
      <a:lvl7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7pPr>
      <a:lvl8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8pPr>
      <a:lvl9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9pPr>
    </p:titleStyle>
    <p:bodyStyle>
      <a:lvl1pPr marL="8128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1pPr>
      <a:lvl2pPr marL="16256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2pPr>
      <a:lvl3pPr marL="24384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3pPr>
      <a:lvl4pPr marL="32512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4pPr>
      <a:lvl5pPr marL="40640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5pPr>
      <a:lvl6pPr marL="48768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6pPr>
      <a:lvl7pPr marL="56896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7pPr>
      <a:lvl8pPr marL="65024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8pPr>
      <a:lvl9pPr marL="73152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1pPr>
      <a:lvl2pPr marL="0" marR="0" indent="2286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2pPr>
      <a:lvl3pPr marL="0" marR="0" indent="4572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3pPr>
      <a:lvl4pPr marL="0" marR="0" indent="6858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4pPr>
      <a:lvl5pPr marL="0" marR="0" indent="9144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5pPr>
      <a:lvl6pPr marL="0" marR="0" indent="11430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6pPr>
      <a:lvl7pPr marL="0" marR="0" indent="13716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7pPr>
      <a:lvl8pPr marL="0" marR="0" indent="16002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8pPr>
      <a:lvl9pPr marL="0" marR="0" indent="18288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43" name="Disability in the Gospel of John"/>
          <p:cNvSpPr txBox="1">
            <a:spLocks noGrp="1"/>
          </p:cNvSpPr>
          <p:nvPr>
            <p:ph type="ctrTitle"/>
          </p:nvPr>
        </p:nvSpPr>
        <p:spPr>
          <a:xfrm>
            <a:off x="5301719" y="4194062"/>
            <a:ext cx="13780562" cy="4216401"/>
          </a:xfrm>
          <a:prstGeom prst="rect">
            <a:avLst/>
          </a:prstGeom>
        </p:spPr>
        <p:txBody>
          <a:bodyPr/>
          <a:lstStyle/>
          <a:p>
            <a:r>
              <a:rPr dirty="0"/>
              <a:t>Disability in the Gospel of John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E9388C-A508-2AE7-8CD7-EEEFC72936A4}"/>
              </a:ext>
            </a:extLst>
          </p:cNvPr>
          <p:cNvSpPr>
            <a:spLocks noGrp="1"/>
          </p:cNvSpPr>
          <p:nvPr>
            <p:ph type="title" idx="4294967295"/>
          </p:nvPr>
        </p:nvSpPr>
        <p:spPr/>
        <p:txBody>
          <a:bodyPr/>
          <a:lstStyle/>
          <a:p>
            <a:r>
              <a:rPr lang="en-US" dirty="0"/>
              <a:t>Jesus Quote</a:t>
            </a:r>
          </a:p>
        </p:txBody>
      </p:sp>
      <p:sp>
        <p:nvSpPr>
          <p:cNvPr id="176"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77" name="Jesus answered: &quot;Neither this man nor his parents sinned; he was born blind so that God's works might be revealed in him. We must work the works of him who sent me while it is day; night is coming when no one can work."/>
          <p:cNvSpPr txBox="1">
            <a:spLocks noGrp="1"/>
          </p:cNvSpPr>
          <p:nvPr>
            <p:ph type="body" idx="22"/>
          </p:nvPr>
        </p:nvSpPr>
        <p:spPr>
          <a:xfrm>
            <a:off x="2381250" y="4160519"/>
            <a:ext cx="19621500" cy="4658362"/>
          </a:xfrm>
          <a:prstGeom prst="rect">
            <a:avLst/>
          </a:prstGeom>
        </p:spPr>
        <p:txBody>
          <a:bodyPr/>
          <a:lstStyle>
            <a:lvl1pPr algn="l">
              <a:defRPr sz="5700" b="0" spc="-170">
                <a:solidFill>
                  <a:srgbClr val="000000"/>
                </a:solidFill>
                <a:latin typeface="Avenir Next Regular"/>
                <a:ea typeface="Avenir Next Regular"/>
                <a:cs typeface="Avenir Next Regular"/>
                <a:sym typeface="Avenir Next Regular"/>
              </a:defRPr>
            </a:lvl1pPr>
          </a:lstStyle>
          <a:p>
            <a:r>
              <a:rPr dirty="0"/>
              <a:t>Jesus answered: "Neither this man nor his parents sinned; he was born blind so that God's works might be revealed in him. We must work the works of him who sent me while it is day; night is coming when no one can work.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259B54-A011-10E6-ECFA-669A3A0B8BCF}"/>
              </a:ext>
            </a:extLst>
          </p:cNvPr>
          <p:cNvSpPr>
            <a:spLocks noGrp="1"/>
          </p:cNvSpPr>
          <p:nvPr>
            <p:ph type="title" idx="4294967295"/>
          </p:nvPr>
        </p:nvSpPr>
        <p:spPr/>
        <p:txBody>
          <a:bodyPr/>
          <a:lstStyle/>
          <a:p>
            <a:r>
              <a:rPr lang="en-US" dirty="0"/>
              <a:t>Jesus Quote 2</a:t>
            </a:r>
          </a:p>
        </p:txBody>
      </p:sp>
      <p:sp>
        <p:nvSpPr>
          <p:cNvPr id="179"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80" name="Jesus answered: “Neither this man nor his parents sinned. [He was born blind]. So that God’s works might be revealed in him, we must work the works of him who sent me while it is day. Night is coming when no one can work."/>
          <p:cNvSpPr txBox="1">
            <a:spLocks noGrp="1"/>
          </p:cNvSpPr>
          <p:nvPr>
            <p:ph type="body" idx="22"/>
          </p:nvPr>
        </p:nvSpPr>
        <p:spPr>
          <a:xfrm>
            <a:off x="2381250" y="4160519"/>
            <a:ext cx="19621500" cy="4658362"/>
          </a:xfrm>
          <a:prstGeom prst="rect">
            <a:avLst/>
          </a:prstGeom>
        </p:spPr>
        <p:txBody>
          <a:bodyPr/>
          <a:lstStyle>
            <a:lvl1pPr algn="l">
              <a:defRPr sz="5700" b="0" spc="-170">
                <a:solidFill>
                  <a:srgbClr val="000000"/>
                </a:solidFill>
                <a:latin typeface="Avenir Next Regular"/>
                <a:ea typeface="Avenir Next Regular"/>
                <a:cs typeface="Avenir Next Regular"/>
                <a:sym typeface="Avenir Next Regular"/>
              </a:defRPr>
            </a:lvl1pPr>
          </a:lstStyle>
          <a:p>
            <a:r>
              <a:rPr dirty="0"/>
              <a:t>Jesus answered: “Neither this man nor his parents sinned. [He was born blind]. So that God’s works might be revealed in him, we must work the works of him who sent me while it is day. Night is coming when no one can work.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F3AF78-8559-1339-445B-CFE9B1F50353}"/>
              </a:ext>
            </a:extLst>
          </p:cNvPr>
          <p:cNvSpPr>
            <a:spLocks noGrp="1"/>
          </p:cNvSpPr>
          <p:nvPr>
            <p:ph type="title" idx="4294967295"/>
          </p:nvPr>
        </p:nvSpPr>
        <p:spPr/>
        <p:txBody>
          <a:bodyPr/>
          <a:lstStyle/>
          <a:p>
            <a:r>
              <a:rPr lang="en-US" dirty="0"/>
              <a:t>Questions</a:t>
            </a:r>
          </a:p>
        </p:txBody>
      </p:sp>
      <p:sp>
        <p:nvSpPr>
          <p:cNvPr id="182" name="In light of this passage, in what ways can we work with God?…"/>
          <p:cNvSpPr txBox="1">
            <a:spLocks noGrp="1"/>
          </p:cNvSpPr>
          <p:nvPr>
            <p:ph type="body" idx="1"/>
          </p:nvPr>
        </p:nvSpPr>
        <p:spPr>
          <a:prstGeom prst="rect">
            <a:avLst/>
          </a:prstGeom>
        </p:spPr>
        <p:txBody>
          <a:bodyPr/>
          <a:lstStyle/>
          <a:p>
            <a:pPr>
              <a:buBlip>
                <a:blip r:embed="rId3"/>
              </a:buBlip>
              <a:defRPr>
                <a:latin typeface="Avenir Next Regular"/>
                <a:ea typeface="Avenir Next Regular"/>
                <a:cs typeface="Avenir Next Regular"/>
                <a:sym typeface="Avenir Next Regular"/>
              </a:defRPr>
            </a:pPr>
            <a:r>
              <a:rPr dirty="0"/>
              <a:t>In light of this passage, in what ways can we work with God?</a:t>
            </a:r>
          </a:p>
          <a:p>
            <a:pPr>
              <a:buBlip>
                <a:blip r:embed="rId3"/>
              </a:buBlip>
              <a:defRPr>
                <a:latin typeface="Avenir Next Regular"/>
                <a:ea typeface="Avenir Next Regular"/>
                <a:cs typeface="Avenir Next Regular"/>
                <a:sym typeface="Avenir Next Regular"/>
              </a:defRPr>
            </a:pPr>
            <a:r>
              <a:rPr dirty="0"/>
              <a:t>Are we to work on healing?</a:t>
            </a:r>
          </a:p>
          <a:p>
            <a:pPr>
              <a:buBlip>
                <a:blip r:embed="rId3"/>
              </a:buBlip>
              <a:defRPr>
                <a:latin typeface="Avenir Next Regular"/>
                <a:ea typeface="Avenir Next Regular"/>
                <a:cs typeface="Avenir Next Regular"/>
                <a:sym typeface="Avenir Next Regular"/>
              </a:defRPr>
            </a:pPr>
            <a:r>
              <a:rPr dirty="0"/>
              <a:t>Who in this passage needs to be healed? The blind man? The disciples who don’t see that their biases disable the one with the impediment?</a:t>
            </a:r>
          </a:p>
          <a:p>
            <a:pPr>
              <a:buBlip>
                <a:blip r:embed="rId3"/>
              </a:buBlip>
              <a:defRPr>
                <a:latin typeface="Avenir Next Regular"/>
                <a:ea typeface="Avenir Next Regular"/>
                <a:cs typeface="Avenir Next Regular"/>
                <a:sym typeface="Avenir Next Regular"/>
              </a:defRPr>
            </a:pPr>
            <a:r>
              <a:rPr dirty="0"/>
              <a:t>Does our ableist society need to be healed? How do we do that?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Verse 13"/>
          <p:cNvSpPr txBox="1">
            <a:spLocks noGrp="1"/>
          </p:cNvSpPr>
          <p:nvPr>
            <p:ph type="title" idx="4294967295"/>
          </p:nvPr>
        </p:nvSpPr>
        <p:spPr>
          <a:xfrm>
            <a:off x="164607" y="832319"/>
            <a:ext cx="7589706" cy="2679701"/>
          </a:xfrm>
          <a:prstGeom prst="rect">
            <a:avLst/>
          </a:prstGeom>
        </p:spPr>
        <p:txBody>
          <a:bodyPr/>
          <a:lstStyle/>
          <a:p>
            <a:r>
              <a:rPr dirty="0"/>
              <a:t>Verse 13</a:t>
            </a:r>
          </a:p>
        </p:txBody>
      </p:sp>
      <p:sp>
        <p:nvSpPr>
          <p:cNvPr id="184"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85" name="They [the crowd] brought to the Pharisees the man who had formerly been blind."/>
          <p:cNvSpPr txBox="1">
            <a:spLocks noGrp="1"/>
          </p:cNvSpPr>
          <p:nvPr>
            <p:ph type="body" idx="22"/>
          </p:nvPr>
        </p:nvSpPr>
        <p:spPr>
          <a:xfrm>
            <a:off x="2593632" y="5905883"/>
            <a:ext cx="19621501" cy="1945641"/>
          </a:xfrm>
          <a:prstGeom prst="rect">
            <a:avLst/>
          </a:prstGeom>
        </p:spPr>
        <p:txBody>
          <a:bodyPr/>
          <a:lstStyle>
            <a:lvl1pPr algn="l">
              <a:defRPr sz="4800" spc="-144">
                <a:solidFill>
                  <a:srgbClr val="000000"/>
                </a:solidFill>
                <a:latin typeface="Avenir Next Regular"/>
                <a:ea typeface="Avenir Next Regular"/>
                <a:cs typeface="Avenir Next Regular"/>
                <a:sym typeface="Avenir Next Regular"/>
              </a:defRPr>
            </a:lvl1pPr>
          </a:lstStyle>
          <a:p>
            <a:r>
              <a:rPr dirty="0"/>
              <a:t>They [the crowd] brought to the Pharisees the man who had formerly been blind.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E98328-2938-BC1E-DEB7-88B71C64550A}"/>
              </a:ext>
            </a:extLst>
          </p:cNvPr>
          <p:cNvSpPr>
            <a:spLocks noGrp="1"/>
          </p:cNvSpPr>
          <p:nvPr>
            <p:ph type="title" idx="4294967295"/>
          </p:nvPr>
        </p:nvSpPr>
        <p:spPr/>
        <p:txBody>
          <a:bodyPr/>
          <a:lstStyle/>
          <a:p>
            <a:r>
              <a:rPr lang="en-US" dirty="0"/>
              <a:t>Questions 2</a:t>
            </a:r>
          </a:p>
        </p:txBody>
      </p:sp>
      <p:sp>
        <p:nvSpPr>
          <p:cNvPr id="188" name="In light of this passage, in what ways can we work with God?…"/>
          <p:cNvSpPr txBox="1">
            <a:spLocks noGrp="1"/>
          </p:cNvSpPr>
          <p:nvPr>
            <p:ph type="body" idx="1"/>
          </p:nvPr>
        </p:nvSpPr>
        <p:spPr>
          <a:prstGeom prst="rect">
            <a:avLst/>
          </a:prstGeom>
        </p:spPr>
        <p:txBody>
          <a:bodyPr/>
          <a:lstStyle/>
          <a:p>
            <a:pPr>
              <a:buBlip>
                <a:blip r:embed="rId3"/>
              </a:buBlip>
              <a:defRPr>
                <a:latin typeface="Avenir Next Regular"/>
                <a:ea typeface="Avenir Next Regular"/>
                <a:cs typeface="Avenir Next Regular"/>
                <a:sym typeface="Avenir Next Regular"/>
              </a:defRPr>
            </a:pPr>
            <a:r>
              <a:rPr dirty="0"/>
              <a:t>In light of this passage, in what ways can we work with God?</a:t>
            </a:r>
          </a:p>
          <a:p>
            <a:pPr>
              <a:buBlip>
                <a:blip r:embed="rId3"/>
              </a:buBlip>
              <a:defRPr>
                <a:latin typeface="Avenir Next Regular"/>
                <a:ea typeface="Avenir Next Regular"/>
                <a:cs typeface="Avenir Next Regular"/>
                <a:sym typeface="Avenir Next Regular"/>
              </a:defRPr>
            </a:pPr>
            <a:r>
              <a:rPr dirty="0"/>
              <a:t>Are we to work on healing?</a:t>
            </a:r>
          </a:p>
          <a:p>
            <a:pPr>
              <a:buBlip>
                <a:blip r:embed="rId3"/>
              </a:buBlip>
              <a:defRPr>
                <a:latin typeface="Avenir Next Regular"/>
                <a:ea typeface="Avenir Next Regular"/>
                <a:cs typeface="Avenir Next Regular"/>
                <a:sym typeface="Avenir Next Regular"/>
              </a:defRPr>
            </a:pPr>
            <a:r>
              <a:rPr dirty="0"/>
              <a:t>Who in this passage needs to be healed? The blind man? The disciples who don’t see that their biases disable the one with the impediment?</a:t>
            </a:r>
          </a:p>
          <a:p>
            <a:pPr>
              <a:buBlip>
                <a:blip r:embed="rId3"/>
              </a:buBlip>
              <a:defRPr>
                <a:latin typeface="Avenir Next Regular"/>
                <a:ea typeface="Avenir Next Regular"/>
                <a:cs typeface="Avenir Next Regular"/>
                <a:sym typeface="Avenir Next Regular"/>
              </a:defRPr>
            </a:pPr>
            <a:r>
              <a:rPr dirty="0"/>
              <a:t>Does our ableist society need to be healed? How do we do that?</a:t>
            </a:r>
          </a:p>
          <a:p>
            <a:pPr>
              <a:buBlip>
                <a:blip r:embed="rId3"/>
              </a:buBlip>
              <a:defRPr>
                <a:latin typeface="Avenir Next Regular"/>
                <a:ea typeface="Avenir Next Regular"/>
                <a:cs typeface="Avenir Next Regular"/>
                <a:sym typeface="Avenir Next Regular"/>
              </a:defRPr>
            </a:pPr>
            <a:r>
              <a:rPr dirty="0"/>
              <a:t>Have you noticed what parts of your community aren’t accessible, either in structure or in attitude? How you work for that change?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DF82E9-C33D-D110-B407-510BD1ECB155}"/>
              </a:ext>
            </a:extLst>
          </p:cNvPr>
          <p:cNvSpPr>
            <a:spLocks noGrp="1"/>
          </p:cNvSpPr>
          <p:nvPr>
            <p:ph type="title" idx="4294967295"/>
          </p:nvPr>
        </p:nvSpPr>
        <p:spPr/>
        <p:txBody>
          <a:bodyPr/>
          <a:lstStyle/>
          <a:p>
            <a:r>
              <a:rPr lang="en-US" dirty="0"/>
              <a:t>Elizabeth Hastings Quote</a:t>
            </a:r>
          </a:p>
        </p:txBody>
      </p:sp>
      <p:sp>
        <p:nvSpPr>
          <p:cNvPr id="145"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46" name="-Elizabeth Hastings"/>
          <p:cNvSpPr txBox="1">
            <a:spLocks noGrp="1"/>
          </p:cNvSpPr>
          <p:nvPr>
            <p:ph type="body" idx="21"/>
          </p:nvPr>
        </p:nvSpPr>
        <p:spPr>
          <a:xfrm>
            <a:off x="2381250" y="10469333"/>
            <a:ext cx="19621500" cy="850901"/>
          </a:xfrm>
          <a:prstGeom prst="rect">
            <a:avLst/>
          </a:prstGeom>
        </p:spPr>
        <p:txBody>
          <a:bodyPr/>
          <a:lstStyle/>
          <a:p>
            <a:r>
              <a:rPr dirty="0"/>
              <a:t>-Elizabeth Hastings</a:t>
            </a:r>
          </a:p>
        </p:txBody>
      </p:sp>
      <p:sp>
        <p:nvSpPr>
          <p:cNvPr id="147" name="“With all the respect due to the ten lepers, the various possessed, and the sundry blind, lame, and deaf faithful of scripture, I reckon people who have disabilities may have been better off for the last two thousand years if Our Lord had not created qui"/>
          <p:cNvSpPr txBox="1">
            <a:spLocks noGrp="1"/>
          </p:cNvSpPr>
          <p:nvPr>
            <p:ph type="body" idx="22"/>
          </p:nvPr>
        </p:nvSpPr>
        <p:spPr>
          <a:xfrm>
            <a:off x="2381250" y="3106419"/>
            <a:ext cx="19621500" cy="6766562"/>
          </a:xfrm>
          <a:prstGeom prst="rect">
            <a:avLst/>
          </a:prstGeom>
        </p:spPr>
        <p:txBody>
          <a:bodyPr/>
          <a:lstStyle>
            <a:lvl1pPr>
              <a:defRPr sz="4700" b="0" spc="-141">
                <a:solidFill>
                  <a:srgbClr val="000000"/>
                </a:solidFill>
                <a:latin typeface="Avenir Next Regular"/>
                <a:ea typeface="Avenir Next Regular"/>
                <a:cs typeface="Avenir Next Regular"/>
                <a:sym typeface="Avenir Next Regular"/>
              </a:defRPr>
            </a:lvl1pPr>
          </a:lstStyle>
          <a:p>
            <a:r>
              <a:rPr dirty="0"/>
              <a:t>“With all the respect due to the ten lepers, the various possessed, and the sundry blind, lame, and deaf faithful of scripture, I reckon people who have disabilities may have been better off for the last two thousand years if Our Lord had not created quite so many miraculous cures but occasionally said, ‘your life is perfect as it is given to you – go ye and find its purpose and meaning,’ and to onlookers, 'this disability is an ordinary part of human being, go ye and create the miracle of a world free of discrimination.’"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rms"/>
          <p:cNvSpPr txBox="1">
            <a:spLocks noGrp="1"/>
          </p:cNvSpPr>
          <p:nvPr>
            <p:ph type="title"/>
          </p:nvPr>
        </p:nvSpPr>
        <p:spPr>
          <a:prstGeom prst="rect">
            <a:avLst/>
          </a:prstGeom>
        </p:spPr>
        <p:txBody>
          <a:bodyPr/>
          <a:lstStyle/>
          <a:p>
            <a:r>
              <a:rPr dirty="0"/>
              <a:t>Terms</a:t>
            </a:r>
          </a:p>
        </p:txBody>
      </p:sp>
      <p:sp>
        <p:nvSpPr>
          <p:cNvPr id="150" name="An impairment: a physiological and medical designation…"/>
          <p:cNvSpPr txBox="1">
            <a:spLocks noGrp="1"/>
          </p:cNvSpPr>
          <p:nvPr>
            <p:ph type="body" idx="1"/>
          </p:nvPr>
        </p:nvSpPr>
        <p:spPr>
          <a:prstGeom prst="rect">
            <a:avLst/>
          </a:prstGeom>
        </p:spPr>
        <p:txBody>
          <a:bodyPr/>
          <a:lstStyle/>
          <a:p>
            <a:pPr>
              <a:buBlip>
                <a:blip r:embed="rId3"/>
              </a:buBlip>
              <a:defRPr>
                <a:latin typeface="Avenir Next Regular"/>
                <a:ea typeface="Avenir Next Regular"/>
                <a:cs typeface="Avenir Next Regular"/>
                <a:sym typeface="Avenir Next Regular"/>
              </a:defRPr>
            </a:pPr>
            <a:r>
              <a:rPr dirty="0"/>
              <a:t>An impairment: a physiological and medical designation</a:t>
            </a:r>
          </a:p>
          <a:p>
            <a:pPr>
              <a:buBlip>
                <a:blip r:embed="rId3"/>
              </a:buBlip>
              <a:defRPr>
                <a:latin typeface="Avenir Next Regular"/>
                <a:ea typeface="Avenir Next Regular"/>
                <a:cs typeface="Avenir Next Regular"/>
                <a:sym typeface="Avenir Next Regular"/>
              </a:defRPr>
            </a:pPr>
            <a:r>
              <a:rPr dirty="0"/>
              <a:t>Disability: a social phenomenon </a:t>
            </a:r>
          </a:p>
          <a:p>
            <a:pPr>
              <a:buBlip>
                <a:blip r:embed="rId3"/>
              </a:buBlip>
              <a:defRPr>
                <a:latin typeface="Avenir Next Regular"/>
                <a:ea typeface="Avenir Next Regular"/>
                <a:cs typeface="Avenir Next Regular"/>
                <a:sym typeface="Avenir Next Regular"/>
              </a:defRPr>
            </a:pPr>
            <a:r>
              <a:rPr dirty="0"/>
              <a:t>Medical model of disability: says this impairment is a problem that must be fixed</a:t>
            </a:r>
          </a:p>
          <a:p>
            <a:pPr>
              <a:buBlip>
                <a:blip r:embed="rId3"/>
              </a:buBlip>
              <a:defRPr>
                <a:latin typeface="Avenir Next Regular"/>
                <a:ea typeface="Avenir Next Regular"/>
                <a:cs typeface="Avenir Next Regular"/>
                <a:sym typeface="Avenir Next Regular"/>
              </a:defRPr>
            </a:pPr>
            <a:r>
              <a:rPr dirty="0"/>
              <a:t>Social model of disability: a society disables people with impairments when it refuses to take steps to ensure that all members of society have equal access to all benefits of that society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re vs. Healing"/>
          <p:cNvSpPr txBox="1">
            <a:spLocks noGrp="1"/>
          </p:cNvSpPr>
          <p:nvPr>
            <p:ph type="title"/>
          </p:nvPr>
        </p:nvSpPr>
        <p:spPr>
          <a:prstGeom prst="rect">
            <a:avLst/>
          </a:prstGeom>
        </p:spPr>
        <p:txBody>
          <a:bodyPr/>
          <a:lstStyle/>
          <a:p>
            <a:r>
              <a:t>Cure vs. Healing</a:t>
            </a:r>
          </a:p>
        </p:txBody>
      </p:sp>
      <p:sp>
        <p:nvSpPr>
          <p:cNvPr id="153" name="Cure: follows the medical model—it is the elimination of impairment. Experienced at the individual level…"/>
          <p:cNvSpPr txBox="1">
            <a:spLocks noGrp="1"/>
          </p:cNvSpPr>
          <p:nvPr>
            <p:ph type="body" idx="1"/>
          </p:nvPr>
        </p:nvSpPr>
        <p:spPr>
          <a:prstGeom prst="rect">
            <a:avLst/>
          </a:prstGeom>
        </p:spPr>
        <p:txBody>
          <a:bodyPr/>
          <a:lstStyle/>
          <a:p>
            <a:pPr>
              <a:buBlip>
                <a:blip r:embed="rId3"/>
              </a:buBlip>
              <a:defRPr>
                <a:latin typeface="Avenir Next Regular"/>
                <a:ea typeface="Avenir Next Regular"/>
                <a:cs typeface="Avenir Next Regular"/>
                <a:sym typeface="Avenir Next Regular"/>
              </a:defRPr>
            </a:pPr>
            <a:r>
              <a:rPr dirty="0"/>
              <a:t>Cure: follows the medical model—it is the elimination of impairment. Experienced at the individual level</a:t>
            </a:r>
          </a:p>
          <a:p>
            <a:pPr>
              <a:buBlip>
                <a:blip r:embed="rId3"/>
              </a:buBlip>
              <a:defRPr>
                <a:latin typeface="Avenir Next Regular"/>
                <a:ea typeface="Avenir Next Regular"/>
                <a:cs typeface="Avenir Next Regular"/>
                <a:sym typeface="Avenir Next Regular"/>
              </a:defRPr>
            </a:pPr>
            <a:r>
              <a:rPr dirty="0"/>
              <a:t>Healing: refers to the person who has experienced integration and reconciliation to self, God, and the community</a:t>
            </a:r>
          </a:p>
          <a:p>
            <a:pPr>
              <a:buBlip>
                <a:blip r:embed="rId3"/>
              </a:buBlip>
              <a:defRPr>
                <a:latin typeface="Avenir Next Regular"/>
                <a:ea typeface="Avenir Next Regular"/>
                <a:cs typeface="Avenir Next Regular"/>
                <a:sym typeface="Avenir Next Regular"/>
              </a:defRPr>
            </a:pPr>
            <a:r>
              <a:rPr dirty="0"/>
              <a:t>Disability is a communally imposed limitation</a:t>
            </a:r>
          </a:p>
          <a:p>
            <a:pPr>
              <a:buBlip>
                <a:blip r:embed="rId3"/>
              </a:buBlip>
              <a:defRPr>
                <a:latin typeface="Avenir Next Regular"/>
                <a:ea typeface="Avenir Next Regular"/>
                <a:cs typeface="Avenir Next Regular"/>
                <a:sym typeface="Avenir Next Regular"/>
              </a:defRPr>
            </a:pPr>
            <a:r>
              <a:rPr dirty="0"/>
              <a:t>Healing is a communally-based liberation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John 1:1-4"/>
          <p:cNvSpPr txBox="1">
            <a:spLocks noGrp="1"/>
          </p:cNvSpPr>
          <p:nvPr>
            <p:ph type="title"/>
          </p:nvPr>
        </p:nvSpPr>
        <p:spPr>
          <a:prstGeom prst="rect">
            <a:avLst/>
          </a:prstGeom>
        </p:spPr>
        <p:txBody>
          <a:bodyPr/>
          <a:lstStyle/>
          <a:p>
            <a:r>
              <a:t>John 1:1-4</a:t>
            </a:r>
          </a:p>
        </p:txBody>
      </p:sp>
      <p:sp>
        <p:nvSpPr>
          <p:cNvPr id="156" name="In the beginning was the Word, and the Word was with God, and the Word was God.…"/>
          <p:cNvSpPr txBox="1">
            <a:spLocks noGrp="1"/>
          </p:cNvSpPr>
          <p:nvPr>
            <p:ph type="body" idx="1"/>
          </p:nvPr>
        </p:nvSpPr>
        <p:spPr>
          <a:prstGeom prst="rect">
            <a:avLst/>
          </a:prstGeom>
        </p:spPr>
        <p:txBody>
          <a:bodyPr/>
          <a:lstStyle/>
          <a:p>
            <a:pPr marL="0" indent="0">
              <a:buSzTx/>
              <a:buNone/>
              <a:defRPr>
                <a:latin typeface="Helvetica Neue Medium"/>
                <a:ea typeface="Helvetica Neue Medium"/>
                <a:cs typeface="Helvetica Neue Medium"/>
                <a:sym typeface="Helvetica Neue Medium"/>
              </a:defRPr>
            </a:pPr>
            <a:r>
              <a:rPr dirty="0"/>
              <a:t>In the beginning was the Word, and the Word was with God, and the Word was God.</a:t>
            </a:r>
          </a:p>
          <a:p>
            <a:pPr marL="0" indent="0">
              <a:buSzTx/>
              <a:buNone/>
              <a:defRPr>
                <a:latin typeface="Helvetica Neue Medium"/>
                <a:ea typeface="Helvetica Neue Medium"/>
                <a:cs typeface="Helvetica Neue Medium"/>
                <a:sym typeface="Helvetica Neue Medium"/>
              </a:defRPr>
            </a:pPr>
            <a:r>
              <a:rPr dirty="0"/>
              <a:t>He was in the beginning with God.</a:t>
            </a:r>
          </a:p>
          <a:p>
            <a:pPr marL="0" indent="0">
              <a:buSzTx/>
              <a:buNone/>
              <a:defRPr>
                <a:latin typeface="Helvetica Neue Medium"/>
                <a:ea typeface="Helvetica Neue Medium"/>
                <a:cs typeface="Helvetica Neue Medium"/>
                <a:sym typeface="Helvetica Neue Medium"/>
              </a:defRPr>
            </a:pPr>
            <a:r>
              <a:rPr dirty="0"/>
              <a:t>All things came into being through him, and without him not one thing came into being. What has come into being in him was life, and the life was the light of all people.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6C167C-EB95-E5CF-2A7F-C6AB047C64DD}"/>
              </a:ext>
            </a:extLst>
          </p:cNvPr>
          <p:cNvSpPr>
            <a:spLocks noGrp="1"/>
          </p:cNvSpPr>
          <p:nvPr>
            <p:ph type="title" idx="4294967295"/>
          </p:nvPr>
        </p:nvSpPr>
        <p:spPr/>
        <p:txBody>
          <a:bodyPr/>
          <a:lstStyle/>
          <a:p>
            <a:r>
              <a:rPr lang="en-US" dirty="0"/>
              <a:t>Nancy </a:t>
            </a:r>
            <a:r>
              <a:rPr lang="en-US" dirty="0" err="1"/>
              <a:t>Eiesland</a:t>
            </a:r>
            <a:r>
              <a:rPr lang="en-US" baseline="0" dirty="0"/>
              <a:t> Quote</a:t>
            </a:r>
            <a:endParaRPr lang="en-US" dirty="0"/>
          </a:p>
        </p:txBody>
      </p:sp>
      <p:sp>
        <p:nvSpPr>
          <p:cNvPr id="158"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59" name="– Nancy Eiesland"/>
          <p:cNvSpPr txBox="1">
            <a:spLocks noGrp="1"/>
          </p:cNvSpPr>
          <p:nvPr>
            <p:ph type="body" idx="21"/>
          </p:nvPr>
        </p:nvSpPr>
        <p:spPr>
          <a:xfrm>
            <a:off x="9900866" y="12011300"/>
            <a:ext cx="19621501" cy="850901"/>
          </a:xfrm>
          <a:prstGeom prst="rect">
            <a:avLst/>
          </a:prstGeom>
        </p:spPr>
        <p:txBody>
          <a:bodyPr/>
          <a:lstStyle/>
          <a:p>
            <a:r>
              <a:t>– Nancy Eiesland</a:t>
            </a:r>
          </a:p>
        </p:txBody>
      </p:sp>
      <p:sp>
        <p:nvSpPr>
          <p:cNvPr id="160" name="“I was overwhelmed by this image: God in a sip-puff wheelchair, the kind used by many quadriplegics that enables them to maneuver the chair by blowing and sucking on a straw-like device. Not an omnipotent, self-sufficient God, but neither a pitiable, suf"/>
          <p:cNvSpPr txBox="1">
            <a:spLocks noGrp="1"/>
          </p:cNvSpPr>
          <p:nvPr>
            <p:ph type="body" idx="22"/>
          </p:nvPr>
        </p:nvSpPr>
        <p:spPr>
          <a:xfrm>
            <a:off x="3622431" y="7527526"/>
            <a:ext cx="17047311" cy="5346701"/>
          </a:xfrm>
          <a:prstGeom prst="rect">
            <a:avLst/>
          </a:prstGeom>
        </p:spPr>
        <p:txBody>
          <a:bodyPr/>
          <a:lstStyle/>
          <a:p>
            <a:pPr marL="0" lvl="1" indent="0" algn="just">
              <a:lnSpc>
                <a:spcPct val="120000"/>
              </a:lnSpc>
              <a:buSzTx/>
              <a:buNone/>
              <a:defRPr sz="4300" spc="-129">
                <a:solidFill>
                  <a:srgbClr val="000000"/>
                </a:solidFill>
                <a:latin typeface="Avenir Next Regular"/>
                <a:ea typeface="Avenir Next Regular"/>
                <a:cs typeface="Avenir Next Regular"/>
                <a:sym typeface="Avenir Next Regular"/>
              </a:defRPr>
            </a:pPr>
            <a:r>
              <a:rPr dirty="0"/>
              <a:t>“I was overwhelmed by this image: God in a sip-puff wheelchair, the kind used by many quadriplegics that enables them to maneuver the chair by blowing and sucking on a straw-like device. Not an omnipotent, self-sufficient God, but neither a pitiable, suffering servant. This was an image of God as a survivor, as one of those whom society would label ‘not feasible,’ ‘unemployable,’ with ‘questionable quality of life.’”</a:t>
            </a:r>
          </a:p>
        </p:txBody>
      </p:sp>
      <p:pic>
        <p:nvPicPr>
          <p:cNvPr id="161" name="cropped-woundedhands3.jpg.jpeg" descr="A cropped picture of a painting of Jesus, which shows his arms folded, nails holes and blood on his hands, and a bleeding wound on his ribcage. "/>
          <p:cNvPicPr>
            <a:picLocks noChangeAspect="1"/>
          </p:cNvPicPr>
          <p:nvPr/>
        </p:nvPicPr>
        <p:blipFill>
          <a:blip r:embed="rId3"/>
          <a:stretch>
            <a:fillRect/>
          </a:stretch>
        </p:blipFill>
        <p:spPr>
          <a:xfrm>
            <a:off x="5746750" y="784083"/>
            <a:ext cx="12890500" cy="67818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
          <p:cNvSpPr/>
          <p:nvPr/>
        </p:nvSpPr>
        <p:spPr>
          <a:xfrm>
            <a:off x="732470" y="776563"/>
            <a:ext cx="22827233" cy="12204282"/>
          </a:xfrm>
          <a:prstGeom prst="rect">
            <a:avLst/>
          </a:prstGeom>
          <a:solidFill>
            <a:srgbClr val="FFFFFF">
              <a:alpha val="45642"/>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6">
              <a:defRPr sz="4200">
                <a:effectLst>
                  <a:outerShdw blurRad="25400" dist="25400" dir="2388334" rotWithShape="0">
                    <a:srgbClr val="000000">
                      <a:alpha val="79310"/>
                    </a:srgbClr>
                  </a:outerShdw>
                </a:effectLst>
              </a:defRPr>
            </a:pPr>
            <a:r>
              <a:t>‘</a:t>
            </a:r>
          </a:p>
        </p:txBody>
      </p:sp>
      <p:sp>
        <p:nvSpPr>
          <p:cNvPr id="164" name="As he walked along, he saw a man blind from birth.…"/>
          <p:cNvSpPr txBox="1">
            <a:spLocks noGrp="1"/>
          </p:cNvSpPr>
          <p:nvPr>
            <p:ph type="body" idx="22"/>
          </p:nvPr>
        </p:nvSpPr>
        <p:spPr>
          <a:xfrm>
            <a:off x="2119899" y="3196246"/>
            <a:ext cx="19621501" cy="8729982"/>
          </a:xfrm>
          <a:prstGeom prst="rect">
            <a:avLst/>
          </a:prstGeom>
        </p:spPr>
        <p:txBody>
          <a:bodyPr/>
          <a:lstStyle/>
          <a:p>
            <a:pPr algn="l">
              <a:defRPr sz="4800" b="0" spc="-144">
                <a:solidFill>
                  <a:srgbClr val="000000"/>
                </a:solidFill>
                <a:latin typeface="Avenir Next Regular"/>
                <a:ea typeface="Avenir Next Regular"/>
                <a:cs typeface="Avenir Next Regular"/>
                <a:sym typeface="Avenir Next Regular"/>
              </a:defRPr>
            </a:pPr>
            <a:r>
              <a:rPr dirty="0"/>
              <a:t>As he walked along, he saw a man blind from birth.</a:t>
            </a:r>
          </a:p>
          <a:p>
            <a:pPr algn="l">
              <a:defRPr sz="4800" b="0" spc="-144">
                <a:solidFill>
                  <a:srgbClr val="000000"/>
                </a:solidFill>
                <a:latin typeface="Avenir Next Regular"/>
                <a:ea typeface="Avenir Next Regular"/>
                <a:cs typeface="Avenir Next Regular"/>
                <a:sym typeface="Avenir Next Regular"/>
              </a:defRPr>
            </a:pPr>
            <a:r>
              <a:rPr dirty="0"/>
              <a:t>His disciples asked him, "Rabbi, who sinned, this man or his parents, that he was born </a:t>
            </a:r>
            <a:r>
              <a:rPr dirty="0" err="1"/>
              <a:t>blind?"Jesus</a:t>
            </a:r>
            <a:r>
              <a:rPr dirty="0"/>
              <a:t> answered, "Neither this man nor his parents sinned; he was born blind so that God's works might be revealed in him. We must work the works of him who sent me while it is day; night is coming when no one can work. As long as I am in the world, I am the light of the world.” When he had said this, he spat on the ground and made mud with the saliva and spread the mud on the man's eyes, saying to him, </a:t>
            </a:r>
          </a:p>
        </p:txBody>
      </p:sp>
      <p:sp>
        <p:nvSpPr>
          <p:cNvPr id="165" name="John 9:1-6"/>
          <p:cNvSpPr txBox="1">
            <a:spLocks noGrp="1"/>
          </p:cNvSpPr>
          <p:nvPr>
            <p:ph type="title" idx="4294967295"/>
          </p:nvPr>
        </p:nvSpPr>
        <p:spPr>
          <a:xfrm>
            <a:off x="164607" y="832319"/>
            <a:ext cx="7589706" cy="2679701"/>
          </a:xfrm>
          <a:prstGeom prst="rect">
            <a:avLst/>
          </a:prstGeom>
        </p:spPr>
        <p:txBody>
          <a:bodyPr/>
          <a:lstStyle/>
          <a:p>
            <a:r>
              <a:t>John 9:1-6</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John 9:1-6"/>
          <p:cNvSpPr txBox="1">
            <a:spLocks noGrp="1"/>
          </p:cNvSpPr>
          <p:nvPr>
            <p:ph type="title" idx="4294967295"/>
          </p:nvPr>
        </p:nvSpPr>
        <p:spPr>
          <a:xfrm>
            <a:off x="164607" y="832319"/>
            <a:ext cx="7589706" cy="2679701"/>
          </a:xfrm>
          <a:prstGeom prst="rect">
            <a:avLst/>
          </a:prstGeom>
        </p:spPr>
        <p:txBody>
          <a:bodyPr/>
          <a:lstStyle/>
          <a:p>
            <a:r>
              <a:rPr dirty="0"/>
              <a:t>John 9:1-6</a:t>
            </a:r>
            <a:r>
              <a:rPr lang="en-US" dirty="0"/>
              <a:t> (Again)</a:t>
            </a:r>
            <a:endParaRPr dirty="0"/>
          </a:p>
        </p:txBody>
      </p:sp>
      <p:sp>
        <p:nvSpPr>
          <p:cNvPr id="167"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68" name="&quot;Go, wash in the pool of Siloam&quot; (which means Sent). Then he went and washed and came back able to see. The neighbors and those who had seen him before as a beggar began to ask, &quot;Is this not the man who used to sit and beg?” Some were saying, &quot;It is he.&quot;"/>
          <p:cNvSpPr txBox="1">
            <a:spLocks noGrp="1"/>
          </p:cNvSpPr>
          <p:nvPr>
            <p:ph type="body" idx="22"/>
          </p:nvPr>
        </p:nvSpPr>
        <p:spPr>
          <a:xfrm>
            <a:off x="2067629" y="3152736"/>
            <a:ext cx="19621501" cy="7980681"/>
          </a:xfrm>
          <a:prstGeom prst="rect">
            <a:avLst/>
          </a:prstGeom>
        </p:spPr>
        <p:txBody>
          <a:bodyPr/>
          <a:lstStyle>
            <a:lvl1pPr algn="l">
              <a:defRPr sz="4800" b="0" spc="-144">
                <a:solidFill>
                  <a:srgbClr val="000000"/>
                </a:solidFill>
                <a:latin typeface="Avenir Next Regular"/>
                <a:ea typeface="Avenir Next Regular"/>
                <a:cs typeface="Avenir Next Regular"/>
                <a:sym typeface="Avenir Next Regular"/>
              </a:defRPr>
            </a:lvl1pPr>
          </a:lstStyle>
          <a:p>
            <a:r>
              <a:rPr dirty="0"/>
              <a:t>"Go, wash in the pool of Siloam" (which means Sent). Then he went and washed and came back able to see. The neighbors and those who had seen him before as a beggar began to ask, "Is this not the man who used to sit and beg?” Some were saying, "It is he." Others were saying, "No, but it is someone like him." He kept saying, "I am the man.” But they kept asking him, "Then how were your eyes opened?” He answered, "The man called Jesus made mud, spread it on my eyes, and said to me, "Go to Siloam and wash.' Then I went and washed and received my sight.”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a:extLst>
              <a:ext uri="{C183D7F6-B498-43B3-948B-1728B52AA6E4}">
                <adec:decorative xmlns:adec="http://schemas.microsoft.com/office/drawing/2017/decorative" val="1"/>
              </a:ext>
            </a:extLst>
          </p:cNvPr>
          <p:cNvSpPr/>
          <p:nvPr/>
        </p:nvSpPr>
        <p:spPr>
          <a:xfrm>
            <a:off x="732470" y="776563"/>
            <a:ext cx="22827233" cy="12204282"/>
          </a:xfrm>
          <a:prstGeom prst="rect">
            <a:avLst/>
          </a:prstGeom>
          <a:solidFill>
            <a:srgbClr val="FFFFFF">
              <a:alpha val="45642"/>
            </a:srgbClr>
          </a:solidFill>
          <a:ln w="12700">
            <a:miter lim="400000"/>
          </a:ln>
        </p:spPr>
        <p:txBody>
          <a:bodyPr lIns="50800" tIns="50800" rIns="50800" bIns="50800" anchor="ctr"/>
          <a:lstStyle/>
          <a:p>
            <a:pPr>
              <a:defRPr sz="4200">
                <a:effectLst>
                  <a:outerShdw blurRad="25400" dist="25400" dir="2388334" rotWithShape="0">
                    <a:srgbClr val="000000">
                      <a:alpha val="79310"/>
                    </a:srgbClr>
                  </a:outerShdw>
                </a:effectLst>
              </a:defRPr>
            </a:pPr>
            <a:endParaRPr/>
          </a:p>
        </p:txBody>
      </p:sp>
      <p:sp>
        <p:nvSpPr>
          <p:cNvPr id="172" name="Inspiration Porn"/>
          <p:cNvSpPr txBox="1">
            <a:spLocks noGrp="1"/>
          </p:cNvSpPr>
          <p:nvPr>
            <p:ph type="title" idx="4294967295"/>
          </p:nvPr>
        </p:nvSpPr>
        <p:spPr>
          <a:xfrm>
            <a:off x="878468" y="832319"/>
            <a:ext cx="9063194" cy="2679701"/>
          </a:xfrm>
          <a:prstGeom prst="rect">
            <a:avLst/>
          </a:prstGeom>
        </p:spPr>
        <p:txBody>
          <a:bodyPr/>
          <a:lstStyle/>
          <a:p>
            <a:r>
              <a:rPr dirty="0"/>
              <a:t>Inspiration Porn</a:t>
            </a:r>
          </a:p>
        </p:txBody>
      </p:sp>
      <p:pic>
        <p:nvPicPr>
          <p:cNvPr id="173" name="Screenshot+2021-08-10+155631.png" descr="Meme with two people with disabilities running. Text: &quot;The only disability in life is a bad attitude.&quot;"/>
          <p:cNvPicPr>
            <a:picLocks noChangeAspect="1"/>
          </p:cNvPicPr>
          <p:nvPr/>
        </p:nvPicPr>
        <p:blipFill>
          <a:blip r:embed="rId3"/>
          <a:stretch>
            <a:fillRect/>
          </a:stretch>
        </p:blipFill>
        <p:spPr>
          <a:xfrm>
            <a:off x="3690848" y="3341753"/>
            <a:ext cx="7721601" cy="7073901"/>
          </a:xfrm>
          <a:prstGeom prst="rect">
            <a:avLst/>
          </a:prstGeom>
          <a:ln w="12700">
            <a:miter lim="400000"/>
          </a:ln>
        </p:spPr>
      </p:pic>
      <p:pic>
        <p:nvPicPr>
          <p:cNvPr id="174" name="inspiration-porn.jpg.jpeg" descr="Meme of a man asking a woman in a wheelchair to prom. Text: &quot;He asked her to prom even in her condition! Like and share = Respect&quot;"/>
          <p:cNvPicPr>
            <a:picLocks noChangeAspect="1"/>
          </p:cNvPicPr>
          <p:nvPr/>
        </p:nvPicPr>
        <p:blipFill>
          <a:blip r:embed="rId4"/>
          <a:stretch>
            <a:fillRect/>
          </a:stretch>
        </p:blipFill>
        <p:spPr>
          <a:xfrm>
            <a:off x="13062605" y="1258138"/>
            <a:ext cx="8248431" cy="1124113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962</Words>
  <Application>Microsoft Macintosh PowerPoint</Application>
  <PresentationFormat>Custom</PresentationFormat>
  <Paragraphs>45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Avenir Next Regular</vt:lpstr>
      <vt:lpstr>Helvetica Neue</vt:lpstr>
      <vt:lpstr>Helvetica Neue Bold Condensed</vt:lpstr>
      <vt:lpstr>Helvetica Neue Medium</vt:lpstr>
      <vt:lpstr>Superclarendon Regular</vt:lpstr>
      <vt:lpstr>New_Template6</vt:lpstr>
      <vt:lpstr>Disability in the Gospel of John</vt:lpstr>
      <vt:lpstr>Elizabeth Hastings Quote</vt:lpstr>
      <vt:lpstr>Terms</vt:lpstr>
      <vt:lpstr>Cure vs. Healing</vt:lpstr>
      <vt:lpstr>John 1:1-4</vt:lpstr>
      <vt:lpstr>Nancy Eiesland Quote</vt:lpstr>
      <vt:lpstr>John 9:1-6</vt:lpstr>
      <vt:lpstr>John 9:1-6 (Again)</vt:lpstr>
      <vt:lpstr>Inspiration Porn</vt:lpstr>
      <vt:lpstr>Jesus Quote</vt:lpstr>
      <vt:lpstr>Jesus Quote 2</vt:lpstr>
      <vt:lpstr>Questions</vt:lpstr>
      <vt:lpstr>Verse 13</vt:lpstr>
      <vt:lpstr>Questions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 the Gospel of John</dc:title>
  <cp:lastModifiedBy>Eric Ascher</cp:lastModifiedBy>
  <cp:revision>2</cp:revision>
  <dcterms:modified xsi:type="dcterms:W3CDTF">2022-12-19T22:15:09Z</dcterms:modified>
</cp:coreProperties>
</file>