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61" r:id="rId6"/>
    <p:sldId id="266" r:id="rId7"/>
    <p:sldId id="268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2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216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12/19/22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Bible and Disability: Session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Disability in the Prophets (and Psalms): Mephibosheth and Disability Outside the Priesthood</a:t>
            </a:r>
          </a:p>
        </p:txBody>
      </p:sp>
    </p:spTree>
    <p:extLst>
      <p:ext uri="{BB962C8B-B14F-4D97-AF65-F5344CB8AC3E}">
        <p14:creationId xmlns:p14="http://schemas.microsoft.com/office/powerpoint/2010/main" val="1537340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Metaphorization</a:t>
            </a:r>
            <a:r>
              <a:rPr lang="en-US" dirty="0"/>
              <a:t> of disability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J. Blake </a:t>
            </a:r>
            <a:r>
              <a:rPr lang="en-US" sz="3600" dirty="0" err="1"/>
              <a:t>Cooey</a:t>
            </a:r>
            <a:r>
              <a:rPr lang="en-US" sz="3600" dirty="0"/>
              <a:t>:</a:t>
            </a:r>
          </a:p>
          <a:p>
            <a:r>
              <a:rPr lang="en-US" sz="3600" dirty="0"/>
              <a:t>Limited mobility disability, as metaphor for trauma of exile </a:t>
            </a:r>
          </a:p>
          <a:p>
            <a:r>
              <a:rPr lang="en-US" sz="3600" dirty="0"/>
              <a:t>Projects on disabled people qualities of helplessness and dependency</a:t>
            </a:r>
          </a:p>
          <a:p>
            <a:r>
              <a:rPr lang="en-US" sz="3600" dirty="0"/>
              <a:t>Jacob is also </a:t>
            </a:r>
            <a:r>
              <a:rPr lang="en-US" sz="3600" i="1" dirty="0" err="1"/>
              <a:t>tsole‘a</a:t>
            </a:r>
            <a:r>
              <a:rPr lang="en-US" sz="3600" i="1" dirty="0"/>
              <a:t> </a:t>
            </a:r>
            <a:r>
              <a:rPr lang="en-US" sz="3600" dirty="0"/>
              <a:t>Genesis 32:32 (v.31 </a:t>
            </a:r>
            <a:r>
              <a:rPr lang="en-US" sz="3600" dirty="0" err="1"/>
              <a:t>Eng</a:t>
            </a:r>
            <a:r>
              <a:rPr lang="en-US" sz="3600" dirty="0"/>
              <a:t>) after wrestling. Encounter with God disables?</a:t>
            </a:r>
          </a:p>
        </p:txBody>
      </p:sp>
    </p:spTree>
    <p:extLst>
      <p:ext uri="{BB962C8B-B14F-4D97-AF65-F5344CB8AC3E}">
        <p14:creationId xmlns:p14="http://schemas.microsoft.com/office/powerpoint/2010/main" val="1194577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metaphors &amp; flips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“The visual experience in Micah 7:16 “results in loss of other sensory capacities”</a:t>
            </a:r>
          </a:p>
          <a:p>
            <a:endParaRPr lang="en-US" sz="3600" dirty="0"/>
          </a:p>
          <a:p>
            <a:r>
              <a:rPr lang="en-US" sz="3600" dirty="0"/>
              <a:t>Meetings with God can be disabling !</a:t>
            </a:r>
          </a:p>
        </p:txBody>
      </p:sp>
    </p:spTree>
    <p:extLst>
      <p:ext uri="{BB962C8B-B14F-4D97-AF65-F5344CB8AC3E}">
        <p14:creationId xmlns:p14="http://schemas.microsoft.com/office/powerpoint/2010/main" val="2555878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metaphors in </a:t>
            </a:r>
            <a:r>
              <a:rPr lang="en-US" dirty="0" err="1"/>
              <a:t>isaiah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D34817">
                  <a:lumMod val="75000"/>
                </a:srgbClr>
              </a:buClr>
            </a:pPr>
            <a:r>
              <a:rPr lang="en-US" sz="3300" dirty="0">
                <a:solidFill>
                  <a:prstClr val="black"/>
                </a:solidFill>
              </a:rPr>
              <a:t>Isaiah 1:5-6: God strike’s Judah’s body –sets up disability as major imagery in Isaiah</a:t>
            </a:r>
          </a:p>
          <a:p>
            <a:pPr lvl="0">
              <a:buClr>
                <a:srgbClr val="D34817">
                  <a:lumMod val="75000"/>
                </a:srgbClr>
              </a:buClr>
            </a:pPr>
            <a:r>
              <a:rPr lang="en-US" sz="3300" dirty="0">
                <a:solidFill>
                  <a:prstClr val="black"/>
                </a:solidFill>
              </a:rPr>
              <a:t>Isaiah 3:1, 8: nation as lame person; leaders as crutch</a:t>
            </a:r>
          </a:p>
          <a:p>
            <a:pPr lvl="0">
              <a:buClr>
                <a:srgbClr val="D34817">
                  <a:lumMod val="75000"/>
                </a:srgbClr>
              </a:buClr>
            </a:pPr>
            <a:r>
              <a:rPr lang="en-US" sz="3300" dirty="0">
                <a:solidFill>
                  <a:prstClr val="black"/>
                </a:solidFill>
              </a:rPr>
              <a:t>Isaiah 6:6-7: Isaiah’s lips burned to enable speech</a:t>
            </a:r>
          </a:p>
          <a:p>
            <a:r>
              <a:rPr lang="en-US" sz="3300" dirty="0">
                <a:solidFill>
                  <a:prstClr val="black"/>
                </a:solidFill>
              </a:rPr>
              <a:t>Isaiah 6:9-10: “Listen, but don’t comprehend”; “see but do not know” –People’s </a:t>
            </a:r>
            <a:r>
              <a:rPr lang="en-US" sz="3300">
                <a:solidFill>
                  <a:prstClr val="black"/>
                </a:solidFill>
              </a:rPr>
              <a:t>self-inflicted disability?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7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Moses as Disabled Leader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en-US" sz="3200" dirty="0">
                <a:solidFill>
                  <a:prstClr val="black"/>
                </a:solidFill>
              </a:rPr>
              <a:t>	</a:t>
            </a:r>
            <a:r>
              <a:rPr lang="en-US" sz="3900" dirty="0">
                <a:solidFill>
                  <a:prstClr val="black"/>
                </a:solidFill>
              </a:rPr>
              <a:t>1. Moses had a ‘heavy mouth’ and tongue; also possible mobility impairment and difficulty stretching out hand?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en-US" sz="3900" dirty="0">
              <a:solidFill>
                <a:prstClr val="black"/>
              </a:solidFill>
            </a:endParaRP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en-US" sz="3900" dirty="0">
                <a:solidFill>
                  <a:prstClr val="black"/>
                </a:solidFill>
              </a:rPr>
              <a:t>	2. In Exod 4: 10-12, speech impediments counted on same level with blindness, deafness, hearing, sight, and speech facility (all these words use Heb. </a:t>
            </a:r>
            <a:r>
              <a:rPr lang="en-US" sz="3900" i="1" dirty="0">
                <a:solidFill>
                  <a:prstClr val="black"/>
                </a:solidFill>
              </a:rPr>
              <a:t>qittēl </a:t>
            </a:r>
            <a:r>
              <a:rPr lang="en-US" sz="3900" dirty="0">
                <a:solidFill>
                  <a:prstClr val="black"/>
                </a:solidFill>
              </a:rPr>
              <a:t>form)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en-US" sz="3900" dirty="0">
              <a:solidFill>
                <a:prstClr val="black"/>
              </a:solidFill>
            </a:endParaRP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en-US" sz="3900" dirty="0">
                <a:solidFill>
                  <a:prstClr val="black"/>
                </a:solidFill>
              </a:rPr>
              <a:t>	3.	Nevertheless, Moses led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en-US" sz="3200" dirty="0">
              <a:solidFill>
                <a:prstClr val="black"/>
              </a:solidFill>
            </a:endParaRP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en-US" sz="3200" dirty="0">
                <a:solidFill>
                  <a:prstClr val="black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8454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Aaron as Cyborg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	1. Aaron’s body, to function as High Priest, required “assistive devices”	</a:t>
            </a:r>
          </a:p>
          <a:p>
            <a:pPr marL="0" indent="0">
              <a:buNone/>
            </a:pPr>
            <a:r>
              <a:rPr lang="en-US" sz="3600" dirty="0"/>
              <a:t>	2. Any of 12 visible bodily ‘blemishes’ (</a:t>
            </a:r>
            <a:r>
              <a:rPr lang="en-US" sz="3600" i="1" dirty="0"/>
              <a:t>mumim</a:t>
            </a:r>
            <a:r>
              <a:rPr lang="en-US" sz="3600" dirty="0"/>
              <a:t>) could disable a priest—but not deafness or muteness. </a:t>
            </a:r>
          </a:p>
          <a:p>
            <a:pPr marL="0" indent="0">
              <a:buNone/>
            </a:pPr>
            <a:r>
              <a:rPr lang="en-US" sz="3600" dirty="0"/>
              <a:t>	3. Two biblical disability categories emerge: </a:t>
            </a:r>
            <a:r>
              <a:rPr lang="en-US" sz="3600" i="1" dirty="0"/>
              <a:t>mumim,</a:t>
            </a:r>
            <a:r>
              <a:rPr lang="en-US" sz="3600" dirty="0"/>
              <a:t> ‘blemishes’, and ‘not’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541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First Disability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250" y="2093976"/>
            <a:ext cx="10058400" cy="40507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/>
              <a:t>	1. Leviticus 19:14: “You shall not revile the deaf or put a stumbling-block before the blind…” </a:t>
            </a:r>
          </a:p>
          <a:p>
            <a:pPr marL="0" indent="0">
              <a:buNone/>
            </a:pPr>
            <a:r>
              <a:rPr lang="en-US" sz="3200" dirty="0"/>
              <a:t>	2.‘Blind’ a </a:t>
            </a:r>
            <a:r>
              <a:rPr lang="en-US" sz="3200" i="1" dirty="0"/>
              <a:t>mum, and </a:t>
            </a:r>
            <a:r>
              <a:rPr lang="en-US" sz="3200" dirty="0"/>
              <a:t>‘deaf’ </a:t>
            </a:r>
            <a:r>
              <a:rPr lang="en-US" sz="3200" i="1" dirty="0"/>
              <a:t>a </a:t>
            </a:r>
            <a:r>
              <a:rPr lang="en-US" sz="3200" dirty="0"/>
              <a:t>non</a:t>
            </a:r>
            <a:r>
              <a:rPr lang="en-US" sz="3200" i="1" dirty="0"/>
              <a:t>-mum </a:t>
            </a:r>
            <a:r>
              <a:rPr lang="en-US" sz="3200" dirty="0"/>
              <a:t>are head-terms for two biblical categories.</a:t>
            </a:r>
            <a:r>
              <a:rPr lang="en-US" sz="3200" i="1" dirty="0"/>
              <a:t> </a:t>
            </a:r>
          </a:p>
          <a:p>
            <a:pPr marL="0" indent="0">
              <a:buNone/>
            </a:pPr>
            <a:r>
              <a:rPr lang="en-US" sz="3200" i="1" dirty="0"/>
              <a:t>	</a:t>
            </a:r>
            <a:r>
              <a:rPr lang="en-US" sz="3200" dirty="0"/>
              <a:t>3.</a:t>
            </a:r>
            <a:r>
              <a:rPr lang="en-US" sz="3200" i="1" dirty="0"/>
              <a:t> ‘</a:t>
            </a:r>
            <a:r>
              <a:rPr lang="en-US" sz="3200" dirty="0"/>
              <a:t>Blind and lame’ word pair also names the Israelite category of ‘permanent’ disabilities (</a:t>
            </a:r>
            <a:r>
              <a:rPr lang="en-US" sz="3200" i="1" dirty="0"/>
              <a:t>mumim</a:t>
            </a:r>
            <a:r>
              <a:rPr lang="en-US" sz="3200" dirty="0"/>
              <a:t>).</a:t>
            </a:r>
          </a:p>
          <a:p>
            <a:pPr marL="0" indent="0">
              <a:buNone/>
            </a:pPr>
            <a:r>
              <a:rPr lang="en-US" sz="3200" dirty="0"/>
              <a:t>	4. Miriam experiences a temporary disability—scaly skin disease in a third category: </a:t>
            </a:r>
            <a:r>
              <a:rPr lang="en-US" sz="3200" i="1" dirty="0" err="1"/>
              <a:t>tum‘a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3843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Flipped: Disability as Punishment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en-US" sz="3600" i="1" dirty="0" err="1"/>
              <a:t>Tuma‘a</a:t>
            </a:r>
            <a:r>
              <a:rPr lang="en-US" sz="3600" dirty="0"/>
              <a:t>, ritual impurity, is not a punishment; Miriam’s case an exception </a:t>
            </a:r>
          </a:p>
          <a:p>
            <a:pPr marL="742950" indent="-742950">
              <a:buAutoNum type="arabicPeriod"/>
            </a:pPr>
            <a:r>
              <a:rPr lang="en-US" sz="3600" dirty="0"/>
              <a:t>Num 5:11-31, the </a:t>
            </a:r>
            <a:r>
              <a:rPr lang="en-US" sz="3600" i="1" dirty="0"/>
              <a:t>sotah, or </a:t>
            </a:r>
            <a:r>
              <a:rPr lang="en-US" sz="3600" dirty="0"/>
              <a:t>suspected adulteress</a:t>
            </a:r>
            <a:r>
              <a:rPr lang="en-US" sz="3600" i="1" dirty="0"/>
              <a:t>, </a:t>
            </a:r>
            <a:r>
              <a:rPr lang="en-US" sz="3600" dirty="0"/>
              <a:t>reproductive organs prolapse or </a:t>
            </a:r>
            <a:r>
              <a:rPr lang="en-US" sz="3600" dirty="0" err="1"/>
              <a:t>foetus</a:t>
            </a:r>
            <a:r>
              <a:rPr lang="en-US" sz="3600" dirty="0"/>
              <a:t> miscarries, induced by ritual curse. An exception?</a:t>
            </a:r>
          </a:p>
          <a:p>
            <a:pPr marL="742950" indent="-742950">
              <a:buAutoNum type="arabicPeriod"/>
            </a:pPr>
            <a:r>
              <a:rPr lang="en-US" sz="3600" dirty="0"/>
              <a:t>Deut 23:2 (v.1 English) Castrate expelled from congregation.  Exceptional?</a:t>
            </a:r>
          </a:p>
        </p:txBody>
      </p:sp>
    </p:spTree>
    <p:extLst>
      <p:ext uri="{BB962C8B-B14F-4D97-AF65-F5344CB8AC3E}">
        <p14:creationId xmlns:p14="http://schemas.microsoft.com/office/powerpoint/2010/main" val="1319093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Mephibosheth, ben-Yonatan ben </a:t>
            </a:r>
            <a:r>
              <a:rPr lang="en-US" dirty="0" err="1"/>
              <a:t>Shaul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Placeholder 4" descr="A painting of a pair of old-fashioned, wooden crutches propped against a table. There's a wicker basket, two golden goblets, a golden pitcher, and a plate of grapes in the background.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8" r="1972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“Lame in both feet” by trauma</a:t>
            </a:r>
          </a:p>
          <a:p>
            <a:r>
              <a:rPr lang="en-US" sz="3200" dirty="0"/>
              <a:t>2nd Samuel 9:13</a:t>
            </a:r>
          </a:p>
        </p:txBody>
      </p:sp>
    </p:spTree>
    <p:extLst>
      <p:ext uri="{BB962C8B-B14F-4D97-AF65-F5344CB8AC3E}">
        <p14:creationId xmlns:p14="http://schemas.microsoft.com/office/powerpoint/2010/main" val="2198511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Mephibosheth, lame in feet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9848" y="2222339"/>
            <a:ext cx="103940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/>
              <a:t>From </a:t>
            </a:r>
            <a:r>
              <a:rPr lang="en-US" sz="3600" dirty="0" err="1"/>
              <a:t>Saulide</a:t>
            </a:r>
            <a:r>
              <a:rPr lang="en-US" sz="3600" dirty="0"/>
              <a:t> royal family—son of Yonatan</a:t>
            </a:r>
          </a:p>
          <a:p>
            <a:pPr marL="742950" indent="-742950">
              <a:buAutoNum type="arabicPeriod"/>
            </a:pPr>
            <a:r>
              <a:rPr lang="en-US" sz="3600" dirty="0"/>
              <a:t>M’s feet injured in childhood trauma 2 Sam 9:4; lame in both feet v. 13</a:t>
            </a:r>
          </a:p>
          <a:p>
            <a:pPr marL="742950" indent="-742950">
              <a:buAutoNum type="arabicPeriod"/>
            </a:pPr>
            <a:r>
              <a:rPr lang="en-US" sz="3600" dirty="0"/>
              <a:t>David favors him because of father </a:t>
            </a:r>
          </a:p>
          <a:p>
            <a:pPr marL="742950" indent="-742950">
              <a:buAutoNum type="arabicPeriod"/>
            </a:pPr>
            <a:r>
              <a:rPr lang="en-US" sz="3600" dirty="0"/>
              <a:t>M pulled into coup attempt but offers excuse to David: “Your servant is lame” 2 Sam 25:16. Flipped: Lameness here an assistive device?</a:t>
            </a:r>
          </a:p>
        </p:txBody>
      </p:sp>
    </p:spTree>
    <p:extLst>
      <p:ext uri="{BB962C8B-B14F-4D97-AF65-F5344CB8AC3E}">
        <p14:creationId xmlns:p14="http://schemas.microsoft.com/office/powerpoint/2010/main" val="2081797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NationHOOD</a:t>
            </a:r>
            <a:r>
              <a:rPr lang="en-US" dirty="0"/>
              <a:t> Promised to People with Lameness: Micah 4:6-7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On that day, says the </a:t>
            </a:r>
            <a:r>
              <a:rPr lang="en-US" sz="3600" cap="small" dirty="0"/>
              <a:t>Lord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    </a:t>
            </a:r>
            <a:r>
              <a:rPr lang="en-US" sz="3600" dirty="0">
                <a:solidFill>
                  <a:srgbClr val="FF0000"/>
                </a:solidFill>
              </a:rPr>
              <a:t>I will assemble the lame </a:t>
            </a:r>
            <a:r>
              <a:rPr lang="en-US" sz="3600" dirty="0">
                <a:solidFill>
                  <a:srgbClr val="002060"/>
                </a:solidFill>
              </a:rPr>
              <a:t>[</a:t>
            </a:r>
            <a:r>
              <a:rPr lang="en-US" sz="3600" i="1" dirty="0" err="1">
                <a:solidFill>
                  <a:srgbClr val="002060"/>
                </a:solidFill>
              </a:rPr>
              <a:t>tsole‘a</a:t>
            </a:r>
            <a:r>
              <a:rPr lang="en-US" sz="3600" dirty="0">
                <a:solidFill>
                  <a:srgbClr val="002060"/>
                </a:solidFill>
              </a:rPr>
              <a:t> = limping one = sheep with limited mobility]</a:t>
            </a:r>
            <a:br>
              <a:rPr lang="en-US" sz="3600" dirty="0">
                <a:solidFill>
                  <a:srgbClr val="002060"/>
                </a:solidFill>
              </a:rPr>
            </a:br>
            <a:r>
              <a:rPr lang="en-US" sz="3600" dirty="0"/>
              <a:t>and gather those who have been driven away,</a:t>
            </a:r>
            <a:br>
              <a:rPr lang="en-US" sz="3600" dirty="0"/>
            </a:br>
            <a:r>
              <a:rPr lang="en-US" sz="3600" dirty="0"/>
              <a:t>    and </a:t>
            </a:r>
            <a:r>
              <a:rPr lang="en-US" sz="3600" dirty="0">
                <a:solidFill>
                  <a:srgbClr val="FF0000"/>
                </a:solidFill>
              </a:rPr>
              <a:t>those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0000"/>
                </a:solidFill>
              </a:rPr>
              <a:t>whom I have afflicted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baseline="30000" dirty="0"/>
              <a:t>7 </a:t>
            </a:r>
            <a:r>
              <a:rPr lang="en-US" sz="3600" dirty="0"/>
              <a:t>The </a:t>
            </a:r>
            <a:r>
              <a:rPr lang="en-US" sz="3600" dirty="0">
                <a:solidFill>
                  <a:srgbClr val="FF0000"/>
                </a:solidFill>
              </a:rPr>
              <a:t>lame</a:t>
            </a:r>
            <a:r>
              <a:rPr lang="en-US" sz="3600" dirty="0"/>
              <a:t> I will make the </a:t>
            </a:r>
            <a:r>
              <a:rPr lang="en-US" sz="3600" dirty="0">
                <a:solidFill>
                  <a:srgbClr val="FF0000"/>
                </a:solidFill>
              </a:rPr>
              <a:t>remnant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    and those who were </a:t>
            </a:r>
            <a:r>
              <a:rPr lang="en-US" sz="3600" dirty="0">
                <a:solidFill>
                  <a:srgbClr val="FF0000"/>
                </a:solidFill>
              </a:rPr>
              <a:t>cast off, a strong nation</a:t>
            </a:r>
            <a:r>
              <a:rPr lang="en-US" sz="3600" dirty="0"/>
              <a:t>;</a:t>
            </a:r>
            <a:br>
              <a:rPr lang="en-US" sz="3600" dirty="0"/>
            </a:br>
            <a:r>
              <a:rPr lang="en-US" sz="3600" dirty="0"/>
              <a:t>and the </a:t>
            </a:r>
            <a:r>
              <a:rPr lang="en-US" sz="3600" cap="small" dirty="0"/>
              <a:t>Lord</a:t>
            </a:r>
            <a:r>
              <a:rPr lang="en-US" sz="3600" dirty="0"/>
              <a:t> will reign over them in Mount Zion, now and for evermore.</a:t>
            </a:r>
          </a:p>
        </p:txBody>
      </p:sp>
    </p:spTree>
    <p:extLst>
      <p:ext uri="{BB962C8B-B14F-4D97-AF65-F5344CB8AC3E}">
        <p14:creationId xmlns:p14="http://schemas.microsoft.com/office/powerpoint/2010/main" val="3060934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Flipped: Deafness promised to nations: </a:t>
            </a:r>
            <a:br>
              <a:rPr lang="en-US" dirty="0"/>
            </a:br>
            <a:r>
              <a:rPr lang="en-US" dirty="0"/>
              <a:t>Micah 7:15-16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As in the days when you came out of the land of Egypt,</a:t>
            </a:r>
            <a:br>
              <a:rPr lang="en-US" sz="3600" dirty="0"/>
            </a:br>
            <a:r>
              <a:rPr lang="en-US" sz="3600" dirty="0"/>
              <a:t>    show us </a:t>
            </a:r>
            <a:r>
              <a:rPr lang="en-US" sz="3600" dirty="0" err="1"/>
              <a:t>marvellous</a:t>
            </a:r>
            <a:r>
              <a:rPr lang="en-US" sz="3600" dirty="0"/>
              <a:t> things.</a:t>
            </a:r>
            <a:br>
              <a:rPr lang="en-US" sz="3600" dirty="0"/>
            </a:br>
            <a:r>
              <a:rPr lang="en-US" sz="3600" baseline="30000" dirty="0"/>
              <a:t>16 </a:t>
            </a:r>
            <a:r>
              <a:rPr lang="en-US" sz="3600" dirty="0"/>
              <a:t>The </a:t>
            </a:r>
            <a:r>
              <a:rPr lang="en-US" sz="3600" dirty="0">
                <a:solidFill>
                  <a:srgbClr val="FF0000"/>
                </a:solidFill>
              </a:rPr>
              <a:t>nations shall see </a:t>
            </a:r>
            <a:r>
              <a:rPr lang="en-US" sz="3600" dirty="0"/>
              <a:t>and be ashamed</a:t>
            </a:r>
            <a:br>
              <a:rPr lang="en-US" sz="3600" dirty="0"/>
            </a:br>
            <a:r>
              <a:rPr lang="en-US" sz="3600" dirty="0"/>
              <a:t>    of all their might;</a:t>
            </a:r>
            <a:br>
              <a:rPr lang="en-US" sz="3600" dirty="0"/>
            </a:br>
            <a:r>
              <a:rPr lang="en-US" sz="3600" dirty="0"/>
              <a:t>they shall lay their hands on their mouths;</a:t>
            </a:r>
            <a:br>
              <a:rPr lang="en-US" sz="3600" dirty="0"/>
            </a:br>
            <a:r>
              <a:rPr lang="en-US" sz="3600" dirty="0"/>
              <a:t>    their </a:t>
            </a:r>
            <a:r>
              <a:rPr lang="en-US" sz="3600" dirty="0">
                <a:solidFill>
                  <a:srgbClr val="FF0000"/>
                </a:solidFill>
              </a:rPr>
              <a:t>ears shall be deaf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2562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615796CAD09D4C886F84E4710DF2B3" ma:contentTypeVersion="12" ma:contentTypeDescription="Create a new document." ma:contentTypeScope="" ma:versionID="fe9b4d5c54721cb429b1bf4bbf3bc102">
  <xsd:schema xmlns:xsd="http://www.w3.org/2001/XMLSchema" xmlns:xs="http://www.w3.org/2001/XMLSchema" xmlns:p="http://schemas.microsoft.com/office/2006/metadata/properties" xmlns:ns3="e3199372-515c-4b7b-9a84-3924b9bd3a92" targetNamespace="http://schemas.microsoft.com/office/2006/metadata/properties" ma:root="true" ma:fieldsID="eaab10a11b78118bef43b5a9975a28e4" ns3:_="">
    <xsd:import namespace="e3199372-515c-4b7b-9a84-3924b9bd3a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199372-515c-4b7b-9a84-3924b9bd3a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600319-DBBD-4583-856D-B4F720E8CA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C1420B-8A68-4D5F-9D81-DFB075A1DF84}">
  <ds:schemaRefs>
    <ds:schemaRef ds:uri="http://purl.org/dc/elements/1.1/"/>
    <ds:schemaRef ds:uri="http://schemas.microsoft.com/office/2006/metadata/properties"/>
    <ds:schemaRef ds:uri="e3199372-515c-4b7b-9a84-3924b9bd3a9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B7A25F0-F004-4799-A290-72F4077954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199372-515c-4b7b-9a84-3924b9bd3a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323</TotalTime>
  <Words>698</Words>
  <Application>Microsoft Macintosh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Rockwell</vt:lpstr>
      <vt:lpstr>Rockwell Condensed</vt:lpstr>
      <vt:lpstr>Wingdings</vt:lpstr>
      <vt:lpstr>Wood Type</vt:lpstr>
      <vt:lpstr>Bible and Disability: Session 4</vt:lpstr>
      <vt:lpstr>Review: Moses as Disabled Leader </vt:lpstr>
      <vt:lpstr>Review: Aaron as Cyborg</vt:lpstr>
      <vt:lpstr>Review: First Disability law</vt:lpstr>
      <vt:lpstr>Review: Flipped: Disability as Punishment</vt:lpstr>
      <vt:lpstr>Mephibosheth, ben-Yonatan ben Shaul </vt:lpstr>
      <vt:lpstr>Mephibosheth, lame in feet</vt:lpstr>
      <vt:lpstr>NationHOOD Promised to People with Lameness: Micah 4:6-7</vt:lpstr>
      <vt:lpstr>Flipped: Deafness promised to nations:  Micah 7:15-16</vt:lpstr>
      <vt:lpstr>Metaphorization of disability</vt:lpstr>
      <vt:lpstr>more metaphors &amp; flips</vt:lpstr>
      <vt:lpstr>More metaphors in isaiah</vt:lpstr>
    </vt:vector>
  </TitlesOfParts>
  <Company>CSULB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and Disability: Session 2</dc:title>
  <dc:creator>David Stewart</dc:creator>
  <cp:lastModifiedBy>Eric Ascher</cp:lastModifiedBy>
  <cp:revision>81</cp:revision>
  <dcterms:created xsi:type="dcterms:W3CDTF">2022-10-26T21:29:18Z</dcterms:created>
  <dcterms:modified xsi:type="dcterms:W3CDTF">2022-12-19T22:11:37Z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0x01010029615796CAD09D4C886F84E4710DF2B3</vt:lpwstr>
  </property>
</Properties>
</file>