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6"/>
  </p:notesMasterIdLst>
  <p:sldIdLst>
    <p:sldId id="256" r:id="rId5"/>
    <p:sldId id="260" r:id="rId6"/>
    <p:sldId id="261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385" autoAdjust="0"/>
    <p:restoredTop sz="86395"/>
  </p:normalViewPr>
  <p:slideViewPr>
    <p:cSldViewPr snapToGrid="0">
      <p:cViewPr varScale="1">
        <p:scale>
          <a:sx n="80" d="100"/>
          <a:sy n="80" d="100"/>
        </p:scale>
        <p:origin x="224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4FC1-D234-6E4C-977F-0A3CD87AD4B5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548CB-601C-CB47-82C8-0A7A0243D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548CB-601C-CB47-82C8-0A7A0243D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12/19/22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Bible and Disability: Session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 First Disability Law (and some others)</a:t>
            </a:r>
          </a:p>
        </p:txBody>
      </p:sp>
    </p:spTree>
    <p:extLst>
      <p:ext uri="{BB962C8B-B14F-4D97-AF65-F5344CB8AC3E}">
        <p14:creationId xmlns:p14="http://schemas.microsoft.com/office/powerpoint/2010/main" val="153734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Disability from Impurity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Some impairing conditions in the Bible are ‘temporary’—e.g., impurities from natural causes: discharges, lochial flows after childbirth, touching corpses, and ‘scale disease’. </a:t>
            </a:r>
          </a:p>
          <a:p>
            <a:r>
              <a:rPr lang="en-US" sz="3600" dirty="0"/>
              <a:t>When these pass, ritual impurity is resolved by ritual—including for scale disease (Lev 13-14).</a:t>
            </a:r>
          </a:p>
          <a:p>
            <a:r>
              <a:rPr lang="en-US" sz="3600" dirty="0"/>
              <a:t>This is a third biblical category </a:t>
            </a:r>
            <a:r>
              <a:rPr lang="en-US" sz="3600" i="1" dirty="0"/>
              <a:t>not</a:t>
            </a:r>
            <a:r>
              <a:rPr lang="en-US" sz="3600" dirty="0"/>
              <a:t> like </a:t>
            </a:r>
            <a:r>
              <a:rPr lang="en-US" sz="3600" i="1" dirty="0"/>
              <a:t>mumim</a:t>
            </a:r>
            <a:r>
              <a:rPr lang="en-US" sz="3600" dirty="0"/>
              <a:t> and non-</a:t>
            </a:r>
            <a:r>
              <a:rPr lang="en-US" sz="3600" i="1" dirty="0"/>
              <a:t>mumim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57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as Punishment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Ritual impurity is not a punishment; but the divine cause for Miriam’s was. Ouch!</a:t>
            </a:r>
          </a:p>
          <a:p>
            <a:r>
              <a:rPr lang="en-US" sz="3600" dirty="0"/>
              <a:t>So, we’re also facing uncomfortable things. Where </a:t>
            </a:r>
            <a:r>
              <a:rPr lang="en-US" sz="3600"/>
              <a:t>do modern people </a:t>
            </a:r>
            <a:r>
              <a:rPr lang="en-US" sz="3600" dirty="0"/>
              <a:t>get ideas like this?</a:t>
            </a:r>
          </a:p>
          <a:p>
            <a:r>
              <a:rPr lang="en-US" sz="3600" dirty="0"/>
              <a:t>Num 5:11-31, the </a:t>
            </a:r>
            <a:r>
              <a:rPr lang="en-US" sz="3600" i="1" dirty="0"/>
              <a:t>sotah </a:t>
            </a:r>
            <a:r>
              <a:rPr lang="en-US" sz="3600" dirty="0"/>
              <a:t>[suspected </a:t>
            </a:r>
            <a:r>
              <a:rPr lang="en-US" sz="3600" dirty="0" err="1"/>
              <a:t>adultress</a:t>
            </a:r>
            <a:r>
              <a:rPr lang="en-US" sz="3600" dirty="0"/>
              <a:t>]</a:t>
            </a:r>
            <a:r>
              <a:rPr lang="en-US" sz="3600" i="1" dirty="0"/>
              <a:t>, </a:t>
            </a:r>
            <a:r>
              <a:rPr lang="en-US" sz="3600" dirty="0"/>
              <a:t>where reproductive organs prolapse or miscarriage induced by ritual curse. Ouch!</a:t>
            </a:r>
          </a:p>
        </p:txBody>
      </p:sp>
    </p:spTree>
    <p:extLst>
      <p:ext uri="{BB962C8B-B14F-4D97-AF65-F5344CB8AC3E}">
        <p14:creationId xmlns:p14="http://schemas.microsoft.com/office/powerpoint/2010/main" val="131909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8476-3AAA-BE65-19FD-B9D0C0D742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86800" y="2623535"/>
            <a:ext cx="2598866" cy="1609344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b="1" kern="1200" dirty="0">
                <a:solidFill>
                  <a:srgbClr val="9B2D1F"/>
                </a:solidFill>
                <a:effectLst/>
                <a:latin typeface="Rockwell" panose="02060603020205020403" pitchFamily="18" charset="77"/>
                <a:ea typeface="+mn-ea"/>
                <a:cs typeface="+mn-cs"/>
              </a:rPr>
              <a:t>Moses meets Aaron</a:t>
            </a:r>
            <a:endParaRPr lang="en-US" dirty="0">
              <a:effectLst/>
            </a:endParaRPr>
          </a:p>
        </p:txBody>
      </p:sp>
      <p:pic>
        <p:nvPicPr>
          <p:cNvPr id="14338" name="Picture 2" descr="Illustration of Moses and Aa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4" y="239714"/>
            <a:ext cx="4852987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8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Moses as Disabled Leader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900" dirty="0">
                <a:solidFill>
                  <a:prstClr val="black"/>
                </a:solidFill>
              </a:rPr>
              <a:t>1. Moses had a ‘heavy mouth’ and tongue; also possible mobility impairment and difficulty stretching out hand?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900" dirty="0">
              <a:solidFill>
                <a:prstClr val="black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>
                <a:solidFill>
                  <a:prstClr val="black"/>
                </a:solidFill>
              </a:rPr>
              <a:t>	2. In Exod 4: 10-12, speech impediments counted on same level with blindness, deafness, hearing, sight, and speech facility (all these words use Heb. </a:t>
            </a:r>
            <a:r>
              <a:rPr lang="en-US" sz="3900" i="1" dirty="0">
                <a:solidFill>
                  <a:prstClr val="black"/>
                </a:solidFill>
              </a:rPr>
              <a:t>qittēl </a:t>
            </a:r>
            <a:r>
              <a:rPr lang="en-US" sz="3900" dirty="0">
                <a:solidFill>
                  <a:prstClr val="black"/>
                </a:solidFill>
              </a:rPr>
              <a:t>form)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900" dirty="0">
              <a:solidFill>
                <a:prstClr val="black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900" dirty="0">
                <a:solidFill>
                  <a:prstClr val="black"/>
                </a:solidFill>
              </a:rPr>
              <a:t>	3.	Nevertheless, Moses led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454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Aaron as Cyborg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	1. Aaron’s body had to be modified—</a:t>
            </a:r>
            <a:r>
              <a:rPr lang="en-US" sz="3600" i="1" dirty="0"/>
              <a:t>enabled</a:t>
            </a:r>
            <a:r>
              <a:rPr lang="en-US" sz="3600" dirty="0"/>
              <a:t> by ‘assistive devices’—for him to function as High Priest</a:t>
            </a:r>
          </a:p>
          <a:p>
            <a:pPr marL="0" indent="0">
              <a:buNone/>
            </a:pPr>
            <a:r>
              <a:rPr lang="en-US" sz="3600" dirty="0"/>
              <a:t>	2. Any priest could be kept from priesthood by one of 12  visible bodily ‘blemishes’ (</a:t>
            </a:r>
            <a:r>
              <a:rPr lang="en-US" sz="3600" i="1" dirty="0"/>
              <a:t>mumim</a:t>
            </a:r>
            <a:r>
              <a:rPr lang="en-US" sz="3600" dirty="0"/>
              <a:t>)—but not deafness or muteness.</a:t>
            </a:r>
          </a:p>
        </p:txBody>
      </p:sp>
    </p:spTree>
    <p:extLst>
      <p:ext uri="{BB962C8B-B14F-4D97-AF65-F5344CB8AC3E}">
        <p14:creationId xmlns:p14="http://schemas.microsoft.com/office/powerpoint/2010/main" val="245541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Aaron as Cyborg,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	3. Two biblical disability categories emerge: </a:t>
            </a:r>
            <a:r>
              <a:rPr lang="en-US" sz="3600" i="1" dirty="0"/>
              <a:t>mumim,</a:t>
            </a:r>
            <a:r>
              <a:rPr lang="en-US" sz="3600" dirty="0"/>
              <a:t> ‘blemishes’, and ‘not’</a:t>
            </a:r>
          </a:p>
          <a:p>
            <a:pPr marL="0" indent="0">
              <a:buNone/>
            </a:pPr>
            <a:r>
              <a:rPr lang="en-US" sz="3600" dirty="0"/>
              <a:t>	4. Any Israelite—woman, man, child, disabled priest, etc.—could undertake a Nazirite vow and participate in sacred ritual. </a:t>
            </a:r>
          </a:p>
          <a:p>
            <a:pPr marL="0" indent="0">
              <a:buNone/>
            </a:pPr>
            <a:r>
              <a:rPr lang="en-US" sz="3600" dirty="0"/>
              <a:t>	5. A workaround!</a:t>
            </a:r>
          </a:p>
        </p:txBody>
      </p:sp>
    </p:spTree>
    <p:extLst>
      <p:ext uri="{BB962C8B-B14F-4D97-AF65-F5344CB8AC3E}">
        <p14:creationId xmlns:p14="http://schemas.microsoft.com/office/powerpoint/2010/main" val="67349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Disability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50" y="2093976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/>
              <a:t>Leviticus 19:14:</a:t>
            </a:r>
          </a:p>
          <a:p>
            <a:r>
              <a:rPr lang="en-US" sz="3200" dirty="0"/>
              <a:t>“You shall not revile the deaf or put a stumbling-block before the blind; you shall fear your God: I am the Lord.”</a:t>
            </a:r>
          </a:p>
          <a:p>
            <a:r>
              <a:rPr lang="en-US" sz="3200" dirty="0"/>
              <a:t>Note the two ’head’ terms: ‘blind’ a </a:t>
            </a:r>
            <a:r>
              <a:rPr lang="en-US" sz="3200" i="1" dirty="0"/>
              <a:t>mum, and ‘deaf’ a </a:t>
            </a:r>
            <a:r>
              <a:rPr lang="en-US" sz="3200" dirty="0"/>
              <a:t>non</a:t>
            </a:r>
            <a:r>
              <a:rPr lang="en-US" sz="3200" i="1" dirty="0"/>
              <a:t>-mum. </a:t>
            </a:r>
            <a:r>
              <a:rPr lang="en-US" sz="3200" dirty="0"/>
              <a:t>Each category is named by it’s lead term. ‘blind and lame’ names the Israelite category of ‘permanent’ disabilities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0384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Disability law,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094197"/>
          </a:xfrm>
        </p:spPr>
        <p:txBody>
          <a:bodyPr>
            <a:normAutofit/>
          </a:bodyPr>
          <a:lstStyle/>
          <a:p>
            <a:r>
              <a:rPr lang="en-US" sz="3600" dirty="0"/>
              <a:t>Leviticus 19:14:</a:t>
            </a:r>
          </a:p>
          <a:p>
            <a:r>
              <a:rPr lang="en-US" sz="3600" dirty="0"/>
              <a:t>“Not revile”—are people with deafness hurt?</a:t>
            </a:r>
          </a:p>
          <a:p>
            <a:r>
              <a:rPr lang="en-US" sz="3600" dirty="0"/>
              <a:t>No stumbling block”</a:t>
            </a:r>
          </a:p>
          <a:p>
            <a:r>
              <a:rPr lang="en-US" sz="3600" dirty="0"/>
              <a:t>“I am the Lord”—associates this with First of Ten Commandments</a:t>
            </a:r>
          </a:p>
          <a:p>
            <a:r>
              <a:rPr lang="en-US" sz="3600" dirty="0"/>
              <a:t>Akin to “Love neighbor” in Lev 19:18?</a:t>
            </a:r>
          </a:p>
        </p:txBody>
      </p:sp>
    </p:spTree>
    <p:extLst>
      <p:ext uri="{BB962C8B-B14F-4D97-AF65-F5344CB8AC3E}">
        <p14:creationId xmlns:p14="http://schemas.microsoft.com/office/powerpoint/2010/main" val="159590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Miriam &amp; Moses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5" name="Picture 4" descr="Miriam saving Moses from the wa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-170881"/>
            <a:ext cx="6913463" cy="719976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Miriam is the third leader (Micah 6:4)</a:t>
            </a:r>
          </a:p>
        </p:txBody>
      </p:sp>
    </p:spTree>
    <p:extLst>
      <p:ext uri="{BB962C8B-B14F-4D97-AF65-F5344CB8AC3E}">
        <p14:creationId xmlns:p14="http://schemas.microsoft.com/office/powerpoint/2010/main" val="101506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Miriam meets temporary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Numbers 12:10-11:</a:t>
            </a:r>
          </a:p>
          <a:p>
            <a:r>
              <a:rPr lang="en-US" sz="3600" dirty="0"/>
              <a:t>10 When the cloud went away from over the tent, Miriam had </a:t>
            </a:r>
            <a:r>
              <a:rPr lang="en-US" sz="3600" dirty="0">
                <a:solidFill>
                  <a:srgbClr val="FF0000"/>
                </a:solidFill>
              </a:rPr>
              <a:t>become leprous </a:t>
            </a:r>
            <a:r>
              <a:rPr lang="en-US" sz="3600" dirty="0"/>
              <a:t>[</a:t>
            </a:r>
            <a:r>
              <a:rPr lang="en-US" sz="3600" dirty="0">
                <a:solidFill>
                  <a:schemeClr val="accent2"/>
                </a:solidFill>
              </a:rPr>
              <a:t>had scaly skin disease</a:t>
            </a:r>
            <a:r>
              <a:rPr lang="en-US" sz="3600" dirty="0"/>
              <a:t>], as white as snow. And Aaron turned towards Miriam and saw that she was </a:t>
            </a:r>
            <a:r>
              <a:rPr lang="en-US" sz="3600" dirty="0">
                <a:solidFill>
                  <a:srgbClr val="FF0000"/>
                </a:solidFill>
              </a:rPr>
              <a:t>leprous </a:t>
            </a:r>
            <a:r>
              <a:rPr lang="en-US" sz="3600" dirty="0"/>
              <a:t>[</a:t>
            </a:r>
            <a:r>
              <a:rPr lang="en-US" sz="3600" dirty="0">
                <a:solidFill>
                  <a:schemeClr val="accent2"/>
                </a:solidFill>
              </a:rPr>
              <a:t>had scale disease</a:t>
            </a:r>
            <a:r>
              <a:rPr lang="en-US" sz="3600" dirty="0"/>
              <a:t>]. 11 Then Aaron said to Moses, ‘Oh, my lord, do not punish us  for a sin that we have so foolishly committed. </a:t>
            </a:r>
          </a:p>
        </p:txBody>
      </p:sp>
    </p:spTree>
    <p:extLst>
      <p:ext uri="{BB962C8B-B14F-4D97-AF65-F5344CB8AC3E}">
        <p14:creationId xmlns:p14="http://schemas.microsoft.com/office/powerpoint/2010/main" val="1803437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15796CAD09D4C886F84E4710DF2B3" ma:contentTypeVersion="11" ma:contentTypeDescription="Create a new document." ma:contentTypeScope="" ma:versionID="5d180765fb37fb10c1e3aab73670994b">
  <xsd:schema xmlns:xsd="http://www.w3.org/2001/XMLSchema" xmlns:xs="http://www.w3.org/2001/XMLSchema" xmlns:p="http://schemas.microsoft.com/office/2006/metadata/properties" xmlns:ns3="e3199372-515c-4b7b-9a84-3924b9bd3a92" targetNamespace="http://schemas.microsoft.com/office/2006/metadata/properties" ma:root="true" ma:fieldsID="9532e572e99a37873c85af63eb3e25d2" ns3:_="">
    <xsd:import namespace="e3199372-515c-4b7b-9a84-3924b9bd3a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99372-515c-4b7b-9a84-3924b9bd3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1420B-8A68-4D5F-9D81-DFB075A1DF8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3199372-515c-4b7b-9a84-3924b9bd3a9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8D4EB9-6CF3-4347-B0B7-6D4D78C3E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99372-515c-4b7b-9a84-3924b9bd3a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600319-DBBD-4583-856D-B4F720E8CA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189</TotalTime>
  <Words>549</Words>
  <Application>Microsoft Macintosh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Rockwell</vt:lpstr>
      <vt:lpstr>Rockwell Condensed</vt:lpstr>
      <vt:lpstr>Wingdings</vt:lpstr>
      <vt:lpstr>Wood Type</vt:lpstr>
      <vt:lpstr>Bible and Disability: Session 3</vt:lpstr>
      <vt:lpstr>Moses meets Aaron</vt:lpstr>
      <vt:lpstr>Review: Moses as Disabled Leader </vt:lpstr>
      <vt:lpstr>Review: Aaron as Cyborg</vt:lpstr>
      <vt:lpstr>Review: Aaron as Cyborg, cont’d</vt:lpstr>
      <vt:lpstr>The First Disability law</vt:lpstr>
      <vt:lpstr>The First Disability law, cont’d</vt:lpstr>
      <vt:lpstr>Miriam &amp; Moses </vt:lpstr>
      <vt:lpstr>Miriam meets temporary disability</vt:lpstr>
      <vt:lpstr>Temporary Disability from Impurity</vt:lpstr>
      <vt:lpstr>Disability as Punishment</vt:lpstr>
    </vt:vector>
  </TitlesOfParts>
  <Company>CSULB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and Disability: Session 2</dc:title>
  <dc:creator>David Stewart</dc:creator>
  <cp:lastModifiedBy>Eric Ascher</cp:lastModifiedBy>
  <cp:revision>48</cp:revision>
  <dcterms:created xsi:type="dcterms:W3CDTF">2022-10-26T21:29:18Z</dcterms:created>
  <dcterms:modified xsi:type="dcterms:W3CDTF">2022-12-19T20:31:45Z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0x01010029615796CAD09D4C886F84E4710DF2B3</vt:lpwstr>
  </property>
</Properties>
</file>