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4"/>
  </p:notesMasterIdLst>
  <p:sldIdLst>
    <p:sldId id="256" r:id="rId5"/>
    <p:sldId id="261" r:id="rId6"/>
    <p:sldId id="262" r:id="rId7"/>
    <p:sldId id="263" r:id="rId8"/>
    <p:sldId id="267" r:id="rId9"/>
    <p:sldId id="264" r:id="rId10"/>
    <p:sldId id="265" r:id="rId11"/>
    <p:sldId id="266"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8" autoAdjust="0"/>
    <p:restoredTop sz="86395"/>
  </p:normalViewPr>
  <p:slideViewPr>
    <p:cSldViewPr snapToGrid="0">
      <p:cViewPr varScale="1">
        <p:scale>
          <a:sx n="80" d="100"/>
          <a:sy n="80" d="100"/>
        </p:scale>
        <p:origin x="224" y="8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8B15E5-EB09-4E46-B4ED-64228F6799D4}" type="datetimeFigureOut">
              <a:rPr lang="en-US" smtClean="0"/>
              <a:t>12/19/22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40887-7241-F243-BB6B-5BFAB0D1A1C3}" type="slidenum">
              <a:rPr lang="en-US" smtClean="0"/>
              <a:t>‹#›</a:t>
            </a:fld>
            <a:endParaRPr lang="en-US"/>
          </a:p>
        </p:txBody>
      </p:sp>
    </p:spTree>
    <p:extLst>
      <p:ext uri="{BB962C8B-B14F-4D97-AF65-F5344CB8AC3E}">
        <p14:creationId xmlns:p14="http://schemas.microsoft.com/office/powerpoint/2010/main" val="422234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740887-7241-F243-BB6B-5BFAB0D1A1C3}" type="slidenum">
              <a:rPr lang="en-US" smtClean="0"/>
              <a:t>4</a:t>
            </a:fld>
            <a:endParaRPr lang="en-US"/>
          </a:p>
        </p:txBody>
      </p:sp>
    </p:spTree>
    <p:extLst>
      <p:ext uri="{BB962C8B-B14F-4D97-AF65-F5344CB8AC3E}">
        <p14:creationId xmlns:p14="http://schemas.microsoft.com/office/powerpoint/2010/main" val="2910226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740887-7241-F243-BB6B-5BFAB0D1A1C3}" type="slidenum">
              <a:rPr lang="en-US" smtClean="0"/>
              <a:t>5</a:t>
            </a:fld>
            <a:endParaRPr lang="en-US"/>
          </a:p>
        </p:txBody>
      </p:sp>
    </p:spTree>
    <p:extLst>
      <p:ext uri="{BB962C8B-B14F-4D97-AF65-F5344CB8AC3E}">
        <p14:creationId xmlns:p14="http://schemas.microsoft.com/office/powerpoint/2010/main" val="334488092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12/19/22</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12/19/22</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12/19/22</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12/19/22</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iblegateway.com/passage/?search=Num+6&amp;version=NRSVA#fen-NRSVA-3843g" TargetMode="External"/><Relationship Id="rId2" Type="http://schemas.openxmlformats.org/officeDocument/2006/relationships/hyperlink" Target="https://www.biblegateway.com/passage/?search=Num+6&amp;version=NRSVA#fen-NRSVA-3842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Bible and Disability: Session 2</a:t>
            </a:r>
          </a:p>
        </p:txBody>
      </p:sp>
      <p:sp>
        <p:nvSpPr>
          <p:cNvPr id="3" name="Subtitle 2"/>
          <p:cNvSpPr>
            <a:spLocks noGrp="1"/>
          </p:cNvSpPr>
          <p:nvPr>
            <p:ph type="subTitle" idx="1"/>
          </p:nvPr>
        </p:nvSpPr>
        <p:spPr/>
        <p:txBody>
          <a:bodyPr/>
          <a:lstStyle/>
          <a:p>
            <a:r>
              <a:rPr lang="en-US" dirty="0"/>
              <a:t>Aaron as Cyborg: Disabled Priests and the Nazirite Workaround</a:t>
            </a:r>
          </a:p>
        </p:txBody>
      </p:sp>
    </p:spTree>
    <p:extLst>
      <p:ext uri="{BB962C8B-B14F-4D97-AF65-F5344CB8AC3E}">
        <p14:creationId xmlns:p14="http://schemas.microsoft.com/office/powerpoint/2010/main" val="1537340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Moses as Disabled Leader</a:t>
            </a:r>
            <a:br>
              <a:rPr lang="en-US" dirty="0"/>
            </a:br>
            <a:endParaRPr lang="en-US" dirty="0"/>
          </a:p>
        </p:txBody>
      </p:sp>
      <p:sp>
        <p:nvSpPr>
          <p:cNvPr id="3" name="Content Placeholder 2"/>
          <p:cNvSpPr>
            <a:spLocks noGrp="1"/>
          </p:cNvSpPr>
          <p:nvPr>
            <p:ph idx="1"/>
          </p:nvPr>
        </p:nvSpPr>
        <p:spPr/>
        <p:txBody>
          <a:bodyPr>
            <a:normAutofit lnSpcReduction="10000"/>
          </a:bodyPr>
          <a:lstStyle/>
          <a:p>
            <a:pPr marL="0" lvl="0" indent="0" defTabSz="457200">
              <a:lnSpc>
                <a:spcPct val="100000"/>
              </a:lnSpc>
              <a:spcBef>
                <a:spcPts val="0"/>
              </a:spcBef>
              <a:buClrTx/>
              <a:buSzTx/>
              <a:buNone/>
            </a:pPr>
            <a:r>
              <a:rPr lang="en-US" sz="3200" dirty="0">
                <a:solidFill>
                  <a:prstClr val="black"/>
                </a:solidFill>
              </a:rPr>
              <a:t>	1. Heavy mouth and tongue; also possible mobility impairment and difficulty stretching out hand?</a:t>
            </a:r>
          </a:p>
          <a:p>
            <a:pPr marL="0" lvl="0" indent="0" defTabSz="457200">
              <a:lnSpc>
                <a:spcPct val="100000"/>
              </a:lnSpc>
              <a:spcBef>
                <a:spcPts val="0"/>
              </a:spcBef>
              <a:buClrTx/>
              <a:buSzTx/>
              <a:buNone/>
            </a:pPr>
            <a:endParaRPr lang="en-US" sz="3200" dirty="0">
              <a:solidFill>
                <a:prstClr val="black"/>
              </a:solidFill>
            </a:endParaRPr>
          </a:p>
          <a:p>
            <a:pPr marL="0" lvl="0" indent="0" defTabSz="457200">
              <a:lnSpc>
                <a:spcPct val="100000"/>
              </a:lnSpc>
              <a:spcBef>
                <a:spcPts val="0"/>
              </a:spcBef>
              <a:buClrTx/>
              <a:buSzTx/>
              <a:buNone/>
            </a:pPr>
            <a:r>
              <a:rPr lang="en-US" sz="3200" dirty="0">
                <a:solidFill>
                  <a:prstClr val="black"/>
                </a:solidFill>
              </a:rPr>
              <a:t>	2. Exod 4: 10-12 speech impediment counted on same level with blindness, deafness, hearing, sight, and speech facility</a:t>
            </a:r>
          </a:p>
          <a:p>
            <a:pPr marL="0" lvl="0" indent="0" defTabSz="457200">
              <a:lnSpc>
                <a:spcPct val="100000"/>
              </a:lnSpc>
              <a:spcBef>
                <a:spcPts val="0"/>
              </a:spcBef>
              <a:buClrTx/>
              <a:buSzTx/>
              <a:buNone/>
            </a:pPr>
            <a:endParaRPr lang="en-US" sz="3200" dirty="0">
              <a:solidFill>
                <a:prstClr val="black"/>
              </a:solidFill>
            </a:endParaRPr>
          </a:p>
          <a:p>
            <a:pPr marL="0" lvl="0" indent="0" defTabSz="457200">
              <a:lnSpc>
                <a:spcPct val="100000"/>
              </a:lnSpc>
              <a:spcBef>
                <a:spcPts val="0"/>
              </a:spcBef>
              <a:buClrTx/>
              <a:buSzTx/>
              <a:buNone/>
            </a:pPr>
            <a:r>
              <a:rPr lang="en-US" sz="3200" dirty="0">
                <a:solidFill>
                  <a:prstClr val="black"/>
                </a:solidFill>
              </a:rPr>
              <a:t>	3. Evidence: use of qittēl noun form for Hebrew words  related to disability</a:t>
            </a:r>
          </a:p>
        </p:txBody>
      </p:sp>
    </p:spTree>
    <p:extLst>
      <p:ext uri="{BB962C8B-B14F-4D97-AF65-F5344CB8AC3E}">
        <p14:creationId xmlns:p14="http://schemas.microsoft.com/office/powerpoint/2010/main" val="58454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Moses as Disabled Leader</a:t>
            </a:r>
          </a:p>
        </p:txBody>
      </p:sp>
      <p:sp>
        <p:nvSpPr>
          <p:cNvPr id="3" name="Content Placeholder 2"/>
          <p:cNvSpPr>
            <a:spLocks noGrp="1"/>
          </p:cNvSpPr>
          <p:nvPr>
            <p:ph idx="1"/>
          </p:nvPr>
        </p:nvSpPr>
        <p:spPr/>
        <p:txBody>
          <a:bodyPr/>
          <a:lstStyle/>
          <a:p>
            <a:pPr marL="0" lvl="0" indent="0" defTabSz="457200">
              <a:lnSpc>
                <a:spcPct val="100000"/>
              </a:lnSpc>
              <a:spcBef>
                <a:spcPts val="0"/>
              </a:spcBef>
              <a:buClrTx/>
              <a:buSzTx/>
              <a:buNone/>
            </a:pPr>
            <a:r>
              <a:rPr lang="en-US" sz="3200" dirty="0">
                <a:solidFill>
                  <a:prstClr val="black"/>
                </a:solidFill>
              </a:rPr>
              <a:t>	4. “Aaron” as initial accommodation</a:t>
            </a:r>
          </a:p>
          <a:p>
            <a:pPr marL="0" lvl="0" indent="0" defTabSz="457200">
              <a:lnSpc>
                <a:spcPct val="100000"/>
              </a:lnSpc>
              <a:spcBef>
                <a:spcPts val="0"/>
              </a:spcBef>
              <a:buClrTx/>
              <a:buSzTx/>
              <a:buNone/>
            </a:pPr>
            <a:endParaRPr lang="en-US" sz="3200" dirty="0">
              <a:solidFill>
                <a:prstClr val="black"/>
              </a:solidFill>
            </a:endParaRPr>
          </a:p>
          <a:p>
            <a:pPr marL="0" lvl="0" indent="0" defTabSz="457200">
              <a:lnSpc>
                <a:spcPct val="100000"/>
              </a:lnSpc>
              <a:spcBef>
                <a:spcPts val="0"/>
              </a:spcBef>
              <a:buClrTx/>
              <a:buSzTx/>
              <a:buNone/>
            </a:pPr>
            <a:r>
              <a:rPr lang="en-US" sz="3200" dirty="0">
                <a:solidFill>
                  <a:prstClr val="black"/>
                </a:solidFill>
              </a:rPr>
              <a:t>	5. Moses’ confidence &amp; willingness to speak develops in Exodus and Leviticus</a:t>
            </a:r>
          </a:p>
          <a:p>
            <a:pPr marL="0" lvl="0" indent="0" defTabSz="457200">
              <a:lnSpc>
                <a:spcPct val="100000"/>
              </a:lnSpc>
              <a:spcBef>
                <a:spcPts val="0"/>
              </a:spcBef>
              <a:buClrTx/>
              <a:buSzTx/>
              <a:buNone/>
            </a:pPr>
            <a:endParaRPr lang="en-US" sz="3200" dirty="0">
              <a:solidFill>
                <a:prstClr val="black"/>
              </a:solidFill>
            </a:endParaRPr>
          </a:p>
          <a:p>
            <a:pPr marL="0" lvl="0" indent="0" defTabSz="457200">
              <a:lnSpc>
                <a:spcPct val="100000"/>
              </a:lnSpc>
              <a:spcBef>
                <a:spcPts val="0"/>
              </a:spcBef>
              <a:buClrTx/>
              <a:buSzTx/>
              <a:buNone/>
            </a:pPr>
            <a:r>
              <a:rPr lang="en-US" sz="3200" dirty="0">
                <a:solidFill>
                  <a:prstClr val="black"/>
                </a:solidFill>
              </a:rPr>
              <a:t>	6. Disability as a literary “assistive device” in telling the biblical story</a:t>
            </a:r>
          </a:p>
          <a:p>
            <a:endParaRPr lang="en-US" dirty="0"/>
          </a:p>
        </p:txBody>
      </p:sp>
    </p:spTree>
    <p:extLst>
      <p:ext uri="{BB962C8B-B14F-4D97-AF65-F5344CB8AC3E}">
        <p14:creationId xmlns:p14="http://schemas.microsoft.com/office/powerpoint/2010/main" val="422407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Aaron as Cyborg, Enabled</a:t>
            </a:r>
          </a:p>
        </p:txBody>
      </p:sp>
      <p:sp>
        <p:nvSpPr>
          <p:cNvPr id="3" name="Content Placeholder 2"/>
          <p:cNvSpPr>
            <a:spLocks noGrp="1"/>
          </p:cNvSpPr>
          <p:nvPr>
            <p:ph idx="1"/>
          </p:nvPr>
        </p:nvSpPr>
        <p:spPr/>
        <p:txBody>
          <a:bodyPr>
            <a:normAutofit/>
          </a:bodyPr>
          <a:lstStyle/>
          <a:p>
            <a:r>
              <a:rPr lang="en-US" sz="3200" dirty="0"/>
              <a:t>Hillel Said: “Be one of Aaron’s students … loving people and bringing them to the Torah”—Pirke </a:t>
            </a:r>
            <a:r>
              <a:rPr lang="en-US" sz="3200" dirty="0" err="1"/>
              <a:t>Avoth</a:t>
            </a:r>
            <a:r>
              <a:rPr lang="en-US" sz="3200" dirty="0"/>
              <a:t> 1:12</a:t>
            </a:r>
          </a:p>
          <a:p>
            <a:r>
              <a:rPr lang="en-US" sz="3200" dirty="0"/>
              <a:t>Leviticus 8:6-9, 12, 22-24, 30</a:t>
            </a:r>
          </a:p>
        </p:txBody>
      </p:sp>
    </p:spTree>
    <p:extLst>
      <p:ext uri="{BB962C8B-B14F-4D97-AF65-F5344CB8AC3E}">
        <p14:creationId xmlns:p14="http://schemas.microsoft.com/office/powerpoint/2010/main" val="1032629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Priest ‘s Garments</a:t>
            </a:r>
          </a:p>
        </p:txBody>
      </p:sp>
      <p:pic>
        <p:nvPicPr>
          <p:cNvPr id="5" name="Picture Placeholder 4" descr="illustration of high priest's garments"/>
          <p:cNvPicPr>
            <a:picLocks noGrp="1" noChangeAspect="1"/>
          </p:cNvPicPr>
          <p:nvPr>
            <p:ph type="pic" idx="1"/>
          </p:nvPr>
        </p:nvPicPr>
        <p:blipFill>
          <a:blip r:embed="rId3">
            <a:extLst>
              <a:ext uri="{28A0092B-C50C-407E-A947-70E740481C1C}">
                <a14:useLocalDpi xmlns:a14="http://schemas.microsoft.com/office/drawing/2010/main" val="0"/>
              </a:ext>
            </a:extLst>
          </a:blip>
          <a:srcRect t="17241" b="17241"/>
          <a:stretch>
            <a:fillRect/>
          </a:stretch>
        </p:blipFill>
        <p:spPr>
          <a:xfrm>
            <a:off x="150471" y="0"/>
            <a:ext cx="8303740" cy="6858000"/>
          </a:xfrm>
        </p:spPr>
      </p:pic>
    </p:spTree>
    <p:extLst>
      <p:ext uri="{BB962C8B-B14F-4D97-AF65-F5344CB8AC3E}">
        <p14:creationId xmlns:p14="http://schemas.microsoft.com/office/powerpoint/2010/main" val="142492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DIsabled</a:t>
            </a:r>
            <a:r>
              <a:rPr lang="en-US" dirty="0"/>
              <a:t> Priests</a:t>
            </a:r>
          </a:p>
        </p:txBody>
      </p:sp>
      <p:sp>
        <p:nvSpPr>
          <p:cNvPr id="3" name="Content Placeholder 2"/>
          <p:cNvSpPr>
            <a:spLocks noGrp="1"/>
          </p:cNvSpPr>
          <p:nvPr>
            <p:ph idx="1"/>
          </p:nvPr>
        </p:nvSpPr>
        <p:spPr/>
        <p:txBody>
          <a:bodyPr>
            <a:normAutofit fontScale="92500" lnSpcReduction="20000"/>
          </a:bodyPr>
          <a:lstStyle/>
          <a:p>
            <a:r>
              <a:rPr lang="en-US" sz="3600" dirty="0"/>
              <a:t> Leviticus 21:18-21</a:t>
            </a:r>
          </a:p>
          <a:p>
            <a:r>
              <a:rPr lang="en-US" sz="3600" baseline="30000" dirty="0"/>
              <a:t>18 </a:t>
            </a:r>
            <a:r>
              <a:rPr lang="en-US" sz="3600" dirty="0"/>
              <a:t>For no one who has a blemish shall draw near, one who is blind or lame, or one who has a mutilated face or a limb too long, </a:t>
            </a:r>
            <a:r>
              <a:rPr lang="en-US" sz="3600" baseline="30000" dirty="0"/>
              <a:t>19 </a:t>
            </a:r>
            <a:r>
              <a:rPr lang="en-US" sz="3600" dirty="0"/>
              <a:t>or one who has a broken foot or a broken hand, </a:t>
            </a:r>
            <a:r>
              <a:rPr lang="en-US" sz="3600" baseline="30000" dirty="0"/>
              <a:t>20 </a:t>
            </a:r>
            <a:r>
              <a:rPr lang="en-US" sz="3600" dirty="0"/>
              <a:t>or a hunchback, or a dwarf, or a man with a blemish in his eyes or an itching disease or scabs or crushed testicles. </a:t>
            </a:r>
            <a:r>
              <a:rPr lang="en-US" sz="3600" baseline="30000" dirty="0"/>
              <a:t>21 </a:t>
            </a:r>
            <a:r>
              <a:rPr lang="en-US" sz="3600" dirty="0"/>
              <a:t>No descendant of Aaron the priest who has a blemish shall come near to offer the </a:t>
            </a:r>
            <a:r>
              <a:rPr lang="en-US" sz="3600" cap="small" dirty="0"/>
              <a:t>Lord</a:t>
            </a:r>
            <a:r>
              <a:rPr lang="en-US" sz="3600" dirty="0"/>
              <a:t>’s offerings by fire; since he has a blemish,</a:t>
            </a:r>
          </a:p>
        </p:txBody>
      </p:sp>
    </p:spTree>
    <p:extLst>
      <p:ext uri="{BB962C8B-B14F-4D97-AF65-F5344CB8AC3E}">
        <p14:creationId xmlns:p14="http://schemas.microsoft.com/office/powerpoint/2010/main" val="617625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Disabled Sacrificial animals</a:t>
            </a:r>
          </a:p>
        </p:txBody>
      </p:sp>
      <p:sp>
        <p:nvSpPr>
          <p:cNvPr id="3" name="Content Placeholder 2"/>
          <p:cNvSpPr>
            <a:spLocks noGrp="1"/>
          </p:cNvSpPr>
          <p:nvPr>
            <p:ph idx="1"/>
          </p:nvPr>
        </p:nvSpPr>
        <p:spPr/>
        <p:txBody>
          <a:bodyPr>
            <a:normAutofit fontScale="77500" lnSpcReduction="20000"/>
          </a:bodyPr>
          <a:lstStyle/>
          <a:p>
            <a:r>
              <a:rPr lang="en-US" sz="3600" dirty="0"/>
              <a:t> Leviticus 22:21-24</a:t>
            </a:r>
          </a:p>
          <a:p>
            <a:r>
              <a:rPr lang="en-US" sz="4100" baseline="30000" dirty="0"/>
              <a:t>21 … </a:t>
            </a:r>
            <a:r>
              <a:rPr lang="en-US" sz="4100" dirty="0"/>
              <a:t>there shall be no blemish in it. </a:t>
            </a:r>
            <a:r>
              <a:rPr lang="en-US" sz="4100" baseline="30000" dirty="0"/>
              <a:t>22 </a:t>
            </a:r>
            <a:r>
              <a:rPr lang="en-US" sz="4100" dirty="0"/>
              <a:t>Anything blind, or injured, or maimed, or having a discharge or an itch or scabs—these you shall not offer to the </a:t>
            </a:r>
            <a:r>
              <a:rPr lang="en-US" sz="4100" cap="small" dirty="0"/>
              <a:t>Lord</a:t>
            </a:r>
            <a:r>
              <a:rPr lang="en-US" sz="4100" dirty="0"/>
              <a:t> or put any of them on the altar as offerings by fire to the </a:t>
            </a:r>
            <a:r>
              <a:rPr lang="en-US" sz="4100" cap="small" dirty="0"/>
              <a:t>Lord</a:t>
            </a:r>
            <a:r>
              <a:rPr lang="en-US" sz="4100" dirty="0"/>
              <a:t>. </a:t>
            </a:r>
            <a:r>
              <a:rPr lang="en-US" sz="4100" baseline="30000" dirty="0"/>
              <a:t>23 </a:t>
            </a:r>
            <a:r>
              <a:rPr lang="en-US" sz="4100" dirty="0"/>
              <a:t>An ox or a lamb that has a limb too long or too short you may present for a freewill-offering; but it will not be accepted for a vow. </a:t>
            </a:r>
            <a:r>
              <a:rPr lang="en-US" sz="4100" baseline="30000" dirty="0"/>
              <a:t>24 </a:t>
            </a:r>
            <a:r>
              <a:rPr lang="en-US" sz="4100" dirty="0"/>
              <a:t>Any animal that has its testicles bruised or crushed or torn or cut, you shall not offer to the </a:t>
            </a:r>
            <a:r>
              <a:rPr lang="en-US" sz="4100" cap="small" dirty="0"/>
              <a:t>Lord</a:t>
            </a:r>
            <a:r>
              <a:rPr lang="en-US" sz="4100" dirty="0"/>
              <a:t>; such you shall not do within your land</a:t>
            </a:r>
            <a:r>
              <a:rPr lang="en-US" sz="3900" dirty="0"/>
              <a:t>, </a:t>
            </a:r>
          </a:p>
        </p:txBody>
      </p:sp>
    </p:spTree>
    <p:extLst>
      <p:ext uri="{BB962C8B-B14F-4D97-AF65-F5344CB8AC3E}">
        <p14:creationId xmlns:p14="http://schemas.microsoft.com/office/powerpoint/2010/main" val="55306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Nazirite vow: who can do this?</a:t>
            </a:r>
          </a:p>
        </p:txBody>
      </p:sp>
      <p:sp>
        <p:nvSpPr>
          <p:cNvPr id="3" name="Content Placeholder 2"/>
          <p:cNvSpPr>
            <a:spLocks noGrp="1"/>
          </p:cNvSpPr>
          <p:nvPr>
            <p:ph idx="1"/>
          </p:nvPr>
        </p:nvSpPr>
        <p:spPr/>
        <p:txBody>
          <a:bodyPr>
            <a:normAutofit/>
          </a:bodyPr>
          <a:lstStyle/>
          <a:p>
            <a:r>
              <a:rPr lang="en-US" sz="3600" dirty="0"/>
              <a:t>Numbers 6:1-21</a:t>
            </a:r>
          </a:p>
          <a:p>
            <a:r>
              <a:rPr lang="en-US" sz="3600" dirty="0"/>
              <a:t>Full access to the altar: Num 6:13-18</a:t>
            </a:r>
          </a:p>
          <a:p>
            <a:r>
              <a:rPr lang="en-US" sz="3600" dirty="0"/>
              <a:t>Shaved hair burnt on the altar. But wither universal alopecia?</a:t>
            </a:r>
          </a:p>
        </p:txBody>
      </p:sp>
    </p:spTree>
    <p:extLst>
      <p:ext uri="{BB962C8B-B14F-4D97-AF65-F5344CB8AC3E}">
        <p14:creationId xmlns:p14="http://schemas.microsoft.com/office/powerpoint/2010/main" val="2455414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Nazirite vow: hair sacrifice</a:t>
            </a:r>
          </a:p>
        </p:txBody>
      </p:sp>
      <p:sp>
        <p:nvSpPr>
          <p:cNvPr id="3" name="Content Placeholder 2"/>
          <p:cNvSpPr>
            <a:spLocks noGrp="1"/>
          </p:cNvSpPr>
          <p:nvPr>
            <p:ph idx="1"/>
          </p:nvPr>
        </p:nvSpPr>
        <p:spPr/>
        <p:txBody>
          <a:bodyPr>
            <a:noAutofit/>
          </a:bodyPr>
          <a:lstStyle/>
          <a:p>
            <a:r>
              <a:rPr lang="en-US" sz="3200" baseline="30000" dirty="0"/>
              <a:t>18 </a:t>
            </a:r>
            <a:r>
              <a:rPr lang="en-US" sz="3200" dirty="0"/>
              <a:t>Then the </a:t>
            </a:r>
            <a:r>
              <a:rPr lang="en-US" sz="3200" dirty="0" err="1"/>
              <a:t>nazirites</a:t>
            </a:r>
            <a:r>
              <a:rPr lang="en-US" sz="3200" baseline="30000" dirty="0"/>
              <a:t>[</a:t>
            </a:r>
            <a:r>
              <a:rPr lang="en-US" sz="3200" baseline="30000" dirty="0">
                <a:hlinkClick r:id="rId2" tooltip="See footnote f"/>
              </a:rPr>
              <a:t>f</a:t>
            </a:r>
            <a:r>
              <a:rPr lang="en-US" sz="3200" baseline="30000" dirty="0"/>
              <a:t>]</a:t>
            </a:r>
            <a:r>
              <a:rPr lang="en-US" sz="3200" dirty="0"/>
              <a:t> shall shave the consecrated head at the entrance of the tent of meeting, and shall take the hair from the consecrated head and put it on the fire under the sacrifice of well-being. </a:t>
            </a:r>
            <a:r>
              <a:rPr lang="en-US" sz="3200" baseline="30000" dirty="0"/>
              <a:t>19 </a:t>
            </a:r>
            <a:r>
              <a:rPr lang="en-US" sz="3200" dirty="0"/>
              <a:t>The priest shall take the shoulder of the ram, when it is boiled, and one unleavened cake out of the basket, and one unleavened wafer, and shall put them in the palms of the </a:t>
            </a:r>
            <a:r>
              <a:rPr lang="en-US" sz="3200" dirty="0" err="1"/>
              <a:t>nazirites</a:t>
            </a:r>
            <a:r>
              <a:rPr lang="en-US" sz="3200" dirty="0"/>
              <a:t>,</a:t>
            </a:r>
            <a:r>
              <a:rPr lang="en-US" sz="3200" baseline="30000" dirty="0"/>
              <a:t>[</a:t>
            </a:r>
            <a:r>
              <a:rPr lang="en-US" sz="3200" baseline="30000" dirty="0">
                <a:hlinkClick r:id="rId3" tooltip="See footnote g"/>
              </a:rPr>
              <a:t>g</a:t>
            </a:r>
            <a:r>
              <a:rPr lang="en-US" sz="3200" baseline="30000" dirty="0"/>
              <a:t>]</a:t>
            </a:r>
            <a:r>
              <a:rPr lang="en-US" sz="3200" dirty="0"/>
              <a:t> after they have shaved the consecrated head. </a:t>
            </a:r>
            <a:r>
              <a:rPr lang="en-US" sz="3200" baseline="30000" dirty="0"/>
              <a:t>20 </a:t>
            </a:r>
            <a:r>
              <a:rPr lang="en-US" sz="3200" dirty="0"/>
              <a:t>Then the priest shall elevate them…</a:t>
            </a:r>
          </a:p>
        </p:txBody>
      </p:sp>
    </p:spTree>
    <p:extLst>
      <p:ext uri="{BB962C8B-B14F-4D97-AF65-F5344CB8AC3E}">
        <p14:creationId xmlns:p14="http://schemas.microsoft.com/office/powerpoint/2010/main" val="3149597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615796CAD09D4C886F84E4710DF2B3" ma:contentTypeVersion="11" ma:contentTypeDescription="Create a new document." ma:contentTypeScope="" ma:versionID="5d180765fb37fb10c1e3aab73670994b">
  <xsd:schema xmlns:xsd="http://www.w3.org/2001/XMLSchema" xmlns:xs="http://www.w3.org/2001/XMLSchema" xmlns:p="http://schemas.microsoft.com/office/2006/metadata/properties" xmlns:ns3="e3199372-515c-4b7b-9a84-3924b9bd3a92" targetNamespace="http://schemas.microsoft.com/office/2006/metadata/properties" ma:root="true" ma:fieldsID="9532e572e99a37873c85af63eb3e25d2" ns3:_="">
    <xsd:import namespace="e3199372-515c-4b7b-9a84-3924b9bd3a9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199372-515c-4b7b-9a84-3924b9bd3a9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600319-DBBD-4583-856D-B4F720E8CA67}">
  <ds:schemaRefs>
    <ds:schemaRef ds:uri="http://schemas.microsoft.com/sharepoint/v3/contenttype/forms"/>
  </ds:schemaRefs>
</ds:datastoreItem>
</file>

<file path=customXml/itemProps2.xml><?xml version="1.0" encoding="utf-8"?>
<ds:datastoreItem xmlns:ds="http://schemas.openxmlformats.org/officeDocument/2006/customXml" ds:itemID="{B38D4EB9-6CF3-4347-B0B7-6D4D78C3E6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199372-515c-4b7b-9a84-3924b9bd3a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C1420B-8A68-4D5F-9D81-DFB075A1DF84}">
  <ds:schemaRefs>
    <ds:schemaRef ds:uri="e3199372-515c-4b7b-9a84-3924b9bd3a92"/>
    <ds:schemaRef ds:uri="http://schemas.microsoft.com/office/2006/metadata/properties"/>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86</TotalTime>
  <Words>536</Words>
  <Application>Microsoft Macintosh PowerPoint</Application>
  <PresentationFormat>Widescreen</PresentationFormat>
  <Paragraphs>32</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Rockwell</vt:lpstr>
      <vt:lpstr>Rockwell Condensed</vt:lpstr>
      <vt:lpstr>Wingdings</vt:lpstr>
      <vt:lpstr>Wood Type</vt:lpstr>
      <vt:lpstr>Bible and Disability: Session 2</vt:lpstr>
      <vt:lpstr>Review: Moses as Disabled Leader </vt:lpstr>
      <vt:lpstr>Review: Moses as Disabled Leader</vt:lpstr>
      <vt:lpstr>Aaron as Cyborg, Enabled</vt:lpstr>
      <vt:lpstr>High Priest ‘s Garments</vt:lpstr>
      <vt:lpstr>DIsabled Priests</vt:lpstr>
      <vt:lpstr>Disabled Sacrificial animals</vt:lpstr>
      <vt:lpstr>Nazirite vow: who can do this?</vt:lpstr>
      <vt:lpstr>Nazirite vow: hair sacrifice</vt:lpstr>
    </vt:vector>
  </TitlesOfParts>
  <Company>CSULB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and Disability: Session 2</dc:title>
  <dc:creator>David Stewart</dc:creator>
  <cp:lastModifiedBy>Eric Ascher</cp:lastModifiedBy>
  <cp:revision>26</cp:revision>
  <dcterms:created xsi:type="dcterms:W3CDTF">2022-10-26T21:29:18Z</dcterms:created>
  <dcterms:modified xsi:type="dcterms:W3CDTF">2022-12-19T20:30:22Z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0x01010029615796CAD09D4C886F84E4710DF2B3</vt:lpwstr>
  </property>
</Properties>
</file>