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3"/>
  </p:sldMasterIdLst>
  <p:notesMasterIdLst>
    <p:notesMasterId r:id="rId11"/>
  </p:notesMasterIdLst>
  <p:sldIdLst>
    <p:sldId id="256" r:id="rId4"/>
    <p:sldId id="257" r:id="rId5"/>
    <p:sldId id="263" r:id="rId6"/>
    <p:sldId id="267" r:id="rId7"/>
    <p:sldId id="268" r:id="rId8"/>
    <p:sldId id="269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8"/>
    <p:restoredTop sz="86395" autoAdjust="0"/>
  </p:normalViewPr>
  <p:slideViewPr>
    <p:cSldViewPr showGuides="1">
      <p:cViewPr varScale="1">
        <p:scale>
          <a:sx n="107" d="100"/>
          <a:sy n="107" d="100"/>
        </p:scale>
        <p:origin x="18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A8ADF-AAC6-F048-AEBA-E78C7E86C1AA}" type="datetimeFigureOut">
              <a:rPr lang="en-US" smtClean="0"/>
              <a:t>12/19/22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7BC92-1894-4248-B8A9-5A12BEF43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7BC92-1894-4248-B8A9-5A12BEF436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4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7BC92-1894-4248-B8A9-5A12BEF436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4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7BC92-1894-4248-B8A9-5A12BEF436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3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7BC92-1894-4248-B8A9-5A12BEF436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71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7BC92-1894-4248-B8A9-5A12BEF436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07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7BC92-1894-4248-B8A9-5A12BEF436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43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7BC92-1894-4248-B8A9-5A12BEF436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2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9948C20-0E03-7662-393C-29ED35E68C81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FC41A0-44C0-CC8B-38C3-BA766F33DAD5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97C107A2-A46A-0FC8-F4F7-E77E3AE3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9">
            <a:extLst>
              <a:ext uri="{FF2B5EF4-FFF2-40B4-BE49-F238E27FC236}">
                <a16:creationId xmlns:a16="http://schemas.microsoft.com/office/drawing/2014/main" id="{EBE24D95-235B-4408-4DA1-D0EAF1678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AF9C03B-1812-8A79-40F2-D82E38C1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C8AA9-DC2D-D34D-8167-A135B41AF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15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478132C0-8F92-E448-63C0-6E2CADC3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5DFC3D1D-1276-086F-E9DA-08B2AB23B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F4B8DD38-0907-C422-A0F0-6571AA5D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AB774-225F-1448-B355-090722FC2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37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6A43D94D-73A6-F3D6-C09F-A08F00D3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204E0E57-C4AC-F671-6FF9-4B543FCD2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8A39D076-77B4-B4A1-2F23-EDFFF6AAF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B75F1-25BA-584E-BF19-B7941EFFFE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9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21A6F34C-3773-3D35-9B94-A63A1852C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290B6F6A-D293-8E71-27A5-860B3713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1542BDF5-4582-A775-356F-C6AEBD61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00DAD-49C2-004D-AE9C-6491BB9FD9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72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3F31CC-0755-E893-2F94-4A2A4FF0CA5C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677BB4-934D-C183-B2A4-6F2E0ECF885F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5F9C78-63D1-0984-F958-70C50A1F2CDA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BADD51-F5C7-64FC-4FC9-B53FA336E059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518A0E6-8609-E8AE-3CF5-4B7D9579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B7D97D5-7C81-175B-2123-2AE0C15D5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EB57AD2-BC40-D827-9010-5EB199E78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3237D-87CB-7F46-8C5B-F71CF7754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74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46A55E17-1240-08B4-8733-A5EA360E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6440BEED-042A-51F2-6275-A4F820BFF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7E801BAF-7E22-161E-F6EA-C9282179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DE95A-7241-104E-AEF3-E9FE7FD54F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76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645E8-349F-5272-9BE7-44DE0BF8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2DEA5-0D4A-B783-80DA-159F4BFD6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D619F-EC52-2019-446B-EB295CC8A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D222D-FDD4-C445-8FA9-81B48177E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62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A7F7CEC8-DBD0-95EF-D849-B1E59A46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67AD6DAB-7BAD-AE62-336A-C97C8902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E213EDDB-74ED-F9DE-675B-44440927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EC396-9885-BD40-8310-BB6F395837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44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47666C-3454-52D4-71F3-FE701528FA3E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A9AB00-425E-9DE7-5C80-AAFF5CBBE41A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3F28BF9A-0EA2-8CAE-FF36-8AA67967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CE32532-00EA-2B8F-7AA7-E02A232F4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DECE2B0-DA2B-6D05-C972-DE7C8739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1C872-F244-484A-B309-BC810CD11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23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A61F8-E600-D074-3B30-FF02BAEC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F919E-DAF7-31C5-D6E9-BBE43CE5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096C5-9035-235F-6189-FFAEDF86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44869-CC46-4E46-891A-7B692199CB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13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55F4AD-51AF-281C-A715-D4F66C779C0E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13">
            <a:extLst>
              <a:ext uri="{FF2B5EF4-FFF2-40B4-BE49-F238E27FC236}">
                <a16:creationId xmlns:a16="http://schemas.microsoft.com/office/drawing/2014/main" id="{DC20D146-F795-FCBA-7BCE-C2227DFD49D5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Process 15">
            <a:extLst>
              <a:ext uri="{FF2B5EF4-FFF2-40B4-BE49-F238E27FC236}">
                <a16:creationId xmlns:a16="http://schemas.microsoft.com/office/drawing/2014/main" id="{A1AD2B53-F08E-B9DD-9E40-FC68CE0C43C2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93C650C-1548-DFF0-E678-9D6E1702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086B993-1204-ED9A-A54A-34D792EE3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A7ACDA9-8575-3C1C-A834-5413498C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2154F-9E99-0C47-AEBD-A85D81D5FA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12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A343EA3F-3E71-4E9D-BA1B-0E5BEF91B071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E398F7-DBD2-CDFF-B30D-B3DBC07C773E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6D0B5BAE-0001-E43E-CA0F-1E220BA1D73F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63F266-80B5-A243-6D9C-2664EB069063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6219539-715E-B69E-D4A7-D898D9D07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3CAEFE00-C972-86FB-0EFB-6C75BAF216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FC87BE25-4095-7123-1768-90FE22D02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6DA3893-6FD8-BC08-E647-F27C03F7A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D6B6B4D-BC44-5D1B-9B42-A3E74E9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fld id="{D89737D4-8ED4-004B-876A-3630FAEABF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A6458E-657A-7945-562F-AA941A378966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3" r:id="rId2"/>
    <p:sldLayoutId id="2147483829" r:id="rId3"/>
    <p:sldLayoutId id="2147483824" r:id="rId4"/>
    <p:sldLayoutId id="2147483830" r:id="rId5"/>
    <p:sldLayoutId id="2147483825" r:id="rId6"/>
    <p:sldLayoutId id="2147483831" r:id="rId7"/>
    <p:sldLayoutId id="2147483832" r:id="rId8"/>
    <p:sldLayoutId id="2147483833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2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2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4055C92-C50C-2196-1CB3-B369210795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2286000"/>
            <a:ext cx="7391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The Bible and Disability: </a:t>
            </a:r>
            <a:br>
              <a:rPr lang="en-US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	Moses the Disabled Leader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F08A04D-2EB4-C054-E0C2-6B9F5CC3B79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62200" y="3657600"/>
            <a:ext cx="6416675" cy="1752600"/>
          </a:xfrm>
        </p:spPr>
        <p:txBody>
          <a:bodyPr/>
          <a:lstStyle/>
          <a:p>
            <a:pPr marL="26988" eaLnBrk="1" hangingPunct="1"/>
            <a:r>
              <a:rPr lang="en-US" altLang="en-US" b="1" dirty="0">
                <a:solidFill>
                  <a:srgbClr val="0070C0"/>
                </a:solidFill>
              </a:rPr>
              <a:t>David Tabb Stewart, Ph.D.</a:t>
            </a:r>
          </a:p>
          <a:p>
            <a:pPr marL="26988" eaLnBrk="1" hangingPunct="1"/>
            <a:r>
              <a:rPr lang="en-US" altLang="en-US" b="1" dirty="0">
                <a:solidFill>
                  <a:srgbClr val="0070C0"/>
                </a:solidFill>
              </a:rPr>
              <a:t>California State University, Long Beach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643119-60C0-EBD6-2E71-35F90D7FB22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Miriam and Moses</a:t>
            </a:r>
          </a:p>
        </p:txBody>
      </p:sp>
      <p:pic>
        <p:nvPicPr>
          <p:cNvPr id="9218" name="Picture 2" descr="Painting of Moses being saved from the water">
            <a:extLst>
              <a:ext uri="{FF2B5EF4-FFF2-40B4-BE49-F238E27FC236}">
                <a16:creationId xmlns:a16="http://schemas.microsoft.com/office/drawing/2014/main" id="{50BFD06C-430F-2F48-575D-72E041E5A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1600200"/>
            <a:ext cx="6913563" cy="891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>
            <a:extLst>
              <a:ext uri="{FF2B5EF4-FFF2-40B4-BE49-F238E27FC236}">
                <a16:creationId xmlns:a16="http://schemas.microsoft.com/office/drawing/2014/main" id="{C0A5F94B-0DD1-0E25-9B9B-5BD9C926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5486400"/>
            <a:ext cx="3505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>
                <a:solidFill>
                  <a:schemeClr val="accent2"/>
                </a:solidFill>
              </a:rPr>
              <a:t>Miriam and Moses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F3E307-2F4A-6B81-0CEB-5B07115F0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Moses and the Burning Bush</a:t>
            </a:r>
          </a:p>
        </p:txBody>
      </p:sp>
      <p:pic>
        <p:nvPicPr>
          <p:cNvPr id="10242" name="Picture 2" descr="Painting of Moses and the burning bush">
            <a:extLst>
              <a:ext uri="{FF2B5EF4-FFF2-40B4-BE49-F238E27FC236}">
                <a16:creationId xmlns:a16="http://schemas.microsoft.com/office/drawing/2014/main" id="{E290B3EA-9AF1-3AE0-A379-3E02FFD0A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990600"/>
            <a:ext cx="6781800" cy="875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">
            <a:extLst>
              <a:ext uri="{FF2B5EF4-FFF2-40B4-BE49-F238E27FC236}">
                <a16:creationId xmlns:a16="http://schemas.microsoft.com/office/drawing/2014/main" id="{FF348D19-9C2A-261D-C589-08F7A5235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410200"/>
            <a:ext cx="4343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Moses and the Burning Bush</a:t>
            </a:r>
          </a:p>
        </p:txBody>
      </p:sp>
      <p:sp>
        <p:nvSpPr>
          <p:cNvPr id="10244" name="TextBox 1">
            <a:extLst>
              <a:ext uri="{FF2B5EF4-FFF2-40B4-BE49-F238E27FC236}">
                <a16:creationId xmlns:a16="http://schemas.microsoft.com/office/drawing/2014/main" id="{3C440296-4B3D-97F5-FE23-E9E882CFE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52400"/>
            <a:ext cx="1828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 dirty="0">
                <a:solidFill>
                  <a:schemeClr val="accent2"/>
                </a:solidFill>
              </a:rPr>
              <a:t>Divine Name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2D1E9-D8EC-55FF-FD2C-AF06A054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Exodus 4:10-12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B0CE78-B9DA-FF63-A3A8-603CE9B89116}"/>
              </a:ext>
            </a:extLst>
          </p:cNvPr>
          <p:cNvSpPr txBox="1"/>
          <p:nvPr/>
        </p:nvSpPr>
        <p:spPr>
          <a:xfrm>
            <a:off x="1828800" y="1828800"/>
            <a:ext cx="678180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baseline="30000" dirty="0"/>
              <a:t>10 </a:t>
            </a:r>
            <a:r>
              <a:rPr lang="en-US" sz="3000" dirty="0"/>
              <a:t>But Moses said to the </a:t>
            </a:r>
            <a:r>
              <a:rPr lang="en-US" sz="3000" cap="small" dirty="0"/>
              <a:t>Lord</a:t>
            </a:r>
            <a:r>
              <a:rPr lang="en-US" sz="3000" dirty="0"/>
              <a:t>, ‘O my Lord, I have never been eloquent, neither in the past nor even now that you have spoken to your servant; but </a:t>
            </a:r>
            <a:r>
              <a:rPr lang="en-US" sz="3000" b="1" dirty="0">
                <a:solidFill>
                  <a:srgbClr val="0070C0"/>
                </a:solidFill>
              </a:rPr>
              <a:t>I am slow of speech and slow of tongue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.’ </a:t>
            </a:r>
            <a:r>
              <a:rPr lang="en-US" sz="3000" baseline="30000" dirty="0"/>
              <a:t>11 </a:t>
            </a:r>
            <a:r>
              <a:rPr lang="en-US" sz="3000" dirty="0"/>
              <a:t>Then the </a:t>
            </a:r>
            <a:r>
              <a:rPr lang="en-US" sz="3000" cap="small" dirty="0"/>
              <a:t>Lord</a:t>
            </a:r>
            <a:r>
              <a:rPr lang="en-US" sz="3000" dirty="0"/>
              <a:t> said to him, ‘Who gives speech to mortals? </a:t>
            </a:r>
            <a:r>
              <a:rPr lang="en-US" sz="3000" b="1" dirty="0">
                <a:solidFill>
                  <a:srgbClr val="0070C0"/>
                </a:solidFill>
              </a:rPr>
              <a:t>Who makes them mute or deaf, seeing or blind? Is it not I, the </a:t>
            </a:r>
            <a:r>
              <a:rPr lang="en-US" sz="3000" b="1" cap="small" dirty="0">
                <a:solidFill>
                  <a:srgbClr val="0070C0"/>
                </a:solidFill>
              </a:rPr>
              <a:t>Lord</a:t>
            </a:r>
            <a:r>
              <a:rPr lang="en-US" sz="3000" b="1" dirty="0">
                <a:solidFill>
                  <a:srgbClr val="0070C0"/>
                </a:solidFill>
              </a:rPr>
              <a:t>? </a:t>
            </a:r>
            <a:r>
              <a:rPr lang="en-US" sz="3000" baseline="30000" dirty="0"/>
              <a:t>12 </a:t>
            </a:r>
            <a:r>
              <a:rPr lang="en-US" sz="3000" dirty="0"/>
              <a:t>Now go, and I will be with your mouth and teach you what you are to speak.’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B3ECD-35D7-340F-A3E0-6C6F86C1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Some Hebrew Terms</a:t>
            </a:r>
          </a:p>
        </p:txBody>
      </p:sp>
      <p:sp>
        <p:nvSpPr>
          <p:cNvPr id="12291" name="TextBox 4">
            <a:extLst>
              <a:ext uri="{FF2B5EF4-FFF2-40B4-BE49-F238E27FC236}">
                <a16:creationId xmlns:a16="http://schemas.microsoft.com/office/drawing/2014/main" id="{6BFB6BAF-9FED-EC64-4E55-A86ACD133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0"/>
            <a:ext cx="6553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Heavy-mouthed = kebad-pe</a:t>
            </a:r>
          </a:p>
          <a:p>
            <a:r>
              <a:rPr lang="en-US" altLang="en-US" b="1"/>
              <a:t>Heavy-tongued = kebad-lishon</a:t>
            </a:r>
          </a:p>
          <a:p>
            <a:endParaRPr lang="en-US" altLang="en-US" b="1"/>
          </a:p>
          <a:p>
            <a:r>
              <a:rPr lang="en-US" altLang="en-US" b="1"/>
              <a:t>Mute = ˀillēm</a:t>
            </a:r>
          </a:p>
          <a:p>
            <a:r>
              <a:rPr lang="en-US" altLang="en-US" b="1"/>
              <a:t>Deaf = khērēsh</a:t>
            </a:r>
          </a:p>
          <a:p>
            <a:endParaRPr lang="en-US" altLang="en-US" b="1"/>
          </a:p>
          <a:p>
            <a:r>
              <a:rPr lang="en-US" altLang="en-US" b="1"/>
              <a:t>Perceiving, or literally “open” = piqqeākh</a:t>
            </a:r>
          </a:p>
          <a:p>
            <a:r>
              <a:rPr lang="en-US" altLang="en-US" b="1"/>
              <a:t>     i.e. = open-mouthed, open-eared, open-eyed</a:t>
            </a:r>
          </a:p>
          <a:p>
            <a:r>
              <a:rPr lang="en-US" altLang="en-US" b="1"/>
              <a:t>Blind = ˁiwwēr</a:t>
            </a:r>
          </a:p>
          <a:p>
            <a:endParaRPr lang="en-US" altLang="en-US" b="1"/>
          </a:p>
          <a:p>
            <a:r>
              <a:rPr lang="en-US" altLang="en-US" b="1"/>
              <a:t>NOUN form = qittēl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9FF3-4E6C-E374-382E-5280B338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An Accommodation: Exod 4:13-15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D1C54-2985-020A-D347-294F6CB4D787}"/>
              </a:ext>
            </a:extLst>
          </p:cNvPr>
          <p:cNvSpPr txBox="1"/>
          <p:nvPr/>
        </p:nvSpPr>
        <p:spPr>
          <a:xfrm>
            <a:off x="2057400" y="1905000"/>
            <a:ext cx="647700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aseline="30000" dirty="0"/>
              <a:t>13 </a:t>
            </a:r>
            <a:r>
              <a:rPr lang="en-US" sz="2800" dirty="0"/>
              <a:t>But he said, ‘O my Lord, please send someone else.’ </a:t>
            </a:r>
            <a:r>
              <a:rPr lang="en-US" sz="2800" baseline="30000" dirty="0"/>
              <a:t>14 </a:t>
            </a:r>
            <a:r>
              <a:rPr lang="en-US" sz="2800" dirty="0"/>
              <a:t>Then the anger of the </a:t>
            </a:r>
            <a:r>
              <a:rPr lang="en-US" sz="2800" cap="small" dirty="0"/>
              <a:t>Lord</a:t>
            </a:r>
            <a:r>
              <a:rPr lang="en-US" sz="2800" dirty="0"/>
              <a:t> was kindled against Moses and he said, ‘</a:t>
            </a:r>
            <a:r>
              <a:rPr lang="en-US" sz="2800" b="1" dirty="0">
                <a:solidFill>
                  <a:schemeClr val="accent6"/>
                </a:solidFill>
              </a:rPr>
              <a:t>What of your brother Aaron the Levite? I know that he can speak fluently</a:t>
            </a:r>
            <a:r>
              <a:rPr lang="en-US" sz="2800" dirty="0"/>
              <a:t>; even now he is coming out to meet you, and when he sees you his heart will be glad. </a:t>
            </a:r>
            <a:r>
              <a:rPr lang="en-US" sz="2800" baseline="30000" dirty="0"/>
              <a:t>15 </a:t>
            </a:r>
            <a:r>
              <a:rPr lang="en-US" sz="2800" b="1" dirty="0">
                <a:solidFill>
                  <a:schemeClr val="accent6"/>
                </a:solidFill>
              </a:rPr>
              <a:t>You shall speak to him and put the words in his mouth</a:t>
            </a:r>
            <a:r>
              <a:rPr lang="en-US" sz="2800" dirty="0"/>
              <a:t>; and I will be with your mouth and with his mouth, and will teach you what you shall do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0EFD75-9BBB-6427-D8E1-AE361051405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Moses Meets Aaron</a:t>
            </a:r>
          </a:p>
        </p:txBody>
      </p:sp>
      <p:pic>
        <p:nvPicPr>
          <p:cNvPr id="14338" name="Picture 2" descr="Painting of Moses and Aaron">
            <a:extLst>
              <a:ext uri="{FF2B5EF4-FFF2-40B4-BE49-F238E27FC236}">
                <a16:creationId xmlns:a16="http://schemas.microsoft.com/office/drawing/2014/main" id="{03B2D290-5C02-AA31-8FE8-667EBA98F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239713"/>
            <a:ext cx="4852987" cy="63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>
            <a:extLst>
              <a:ext uri="{FF2B5EF4-FFF2-40B4-BE49-F238E27FC236}">
                <a16:creationId xmlns:a16="http://schemas.microsoft.com/office/drawing/2014/main" id="{95369235-37A3-6BCF-F53A-812F9DF4E93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162800" y="3048000"/>
            <a:ext cx="1752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Moses meets Aaron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615796CAD09D4C886F84E4710DF2B3" ma:contentTypeVersion="11" ma:contentTypeDescription="Create a new document." ma:contentTypeScope="" ma:versionID="5d180765fb37fb10c1e3aab73670994b">
  <xsd:schema xmlns:xsd="http://www.w3.org/2001/XMLSchema" xmlns:xs="http://www.w3.org/2001/XMLSchema" xmlns:p="http://schemas.microsoft.com/office/2006/metadata/properties" xmlns:ns3="e3199372-515c-4b7b-9a84-3924b9bd3a92" targetNamespace="http://schemas.microsoft.com/office/2006/metadata/properties" ma:root="true" ma:fieldsID="9532e572e99a37873c85af63eb3e25d2" ns3:_="">
    <xsd:import namespace="e3199372-515c-4b7b-9a84-3924b9bd3a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199372-515c-4b7b-9a84-3924b9bd3a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FA1E7E-19CE-42ED-8865-E3AA39B183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E8390C-A2CD-481B-B9E5-779653306F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199372-515c-4b7b-9a84-3924b9bd3a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</TotalTime>
  <Words>307</Words>
  <Application>Microsoft Macintosh PowerPoint</Application>
  <PresentationFormat>On-screen Show (4:3)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Times New Roman</vt:lpstr>
      <vt:lpstr>Arial</vt:lpstr>
      <vt:lpstr>Gill Sans MT</vt:lpstr>
      <vt:lpstr>Wingdings 2</vt:lpstr>
      <vt:lpstr>Verdana</vt:lpstr>
      <vt:lpstr>Calibri</vt:lpstr>
      <vt:lpstr>Solstice</vt:lpstr>
      <vt:lpstr>The Bible and Disability:   Moses the Disabled Leader</vt:lpstr>
      <vt:lpstr>Miriam and Moses</vt:lpstr>
      <vt:lpstr>Moses and the Burning Bush</vt:lpstr>
      <vt:lpstr>Exodus 4:10-12</vt:lpstr>
      <vt:lpstr>Some Hebrew Terms</vt:lpstr>
      <vt:lpstr>An Accommodation: Exod 4:13-15</vt:lpstr>
      <vt:lpstr>Moses Meets Aaron</vt:lpstr>
    </vt:vector>
  </TitlesOfParts>
  <Company>Southwestern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Chagall &amp; the Exodus</dc:title>
  <dc:creator>David Stewart</dc:creator>
  <cp:lastModifiedBy>Eric Ascher</cp:lastModifiedBy>
  <cp:revision>22</cp:revision>
  <dcterms:created xsi:type="dcterms:W3CDTF">2002-09-30T18:36:37Z</dcterms:created>
  <dcterms:modified xsi:type="dcterms:W3CDTF">2022-12-19T20:30:04Z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0x01010029615796CAD09D4C886F84E4710DF2B3</vt:lpwstr>
  </property>
</Properties>
</file>