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964" r:id="rId3"/>
    <p:sldId id="260" r:id="rId4"/>
    <p:sldId id="257" r:id="rId5"/>
    <p:sldId id="997" r:id="rId6"/>
    <p:sldId id="261" r:id="rId7"/>
    <p:sldId id="966" r:id="rId8"/>
    <p:sldId id="1674" r:id="rId9"/>
    <p:sldId id="1672" r:id="rId10"/>
    <p:sldId id="1673" r:id="rId11"/>
    <p:sldId id="1656" r:id="rId12"/>
    <p:sldId id="1675" r:id="rId13"/>
    <p:sldId id="1666" r:id="rId14"/>
    <p:sldId id="681" r:id="rId15"/>
    <p:sldId id="9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63C"/>
    <a:srgbClr val="3E3E3E"/>
    <a:srgbClr val="F4BC3C"/>
    <a:srgbClr val="E8992A"/>
    <a:srgbClr val="F5F5F5"/>
    <a:srgbClr val="EDEDED"/>
    <a:srgbClr val="F2F2F2"/>
    <a:srgbClr val="BB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94692"/>
  </p:normalViewPr>
  <p:slideViewPr>
    <p:cSldViewPr snapToGrid="0">
      <p:cViewPr varScale="1">
        <p:scale>
          <a:sx n="44" d="100"/>
          <a:sy n="44" d="100"/>
        </p:scale>
        <p:origin x="48" y="564"/>
      </p:cViewPr>
      <p:guideLst/>
    </p:cSldViewPr>
  </p:slideViewPr>
  <p:outlineViewPr>
    <p:cViewPr>
      <p:scale>
        <a:sx n="33" d="100"/>
        <a:sy n="33" d="100"/>
      </p:scale>
      <p:origin x="0" y="-8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6F1E-5465-EF41-B21D-69FAC5A594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A2109-1EEB-AE44-AC51-1F0D5DADB3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ADFA6-47E9-421D-A8F4-C60644D77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A0204"/>
                <a:ea typeface="+mn-ea"/>
                <a:cs typeface="+mn-cs"/>
              </a:r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A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87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936" y="830580"/>
            <a:ext cx="7207623" cy="674512"/>
          </a:xfrm>
        </p:spPr>
        <p:txBody>
          <a:bodyPr anchor="ctr">
            <a:normAutofit/>
          </a:bodyPr>
          <a:lstStyle>
            <a:lvl1pPr algn="l">
              <a:defRPr sz="36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936" y="1649506"/>
            <a:ext cx="7207624" cy="433659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0440" y="960041"/>
            <a:ext cx="2198593" cy="9792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 userDrawn="1"/>
        </p:nvCxnSpPr>
        <p:spPr>
          <a:xfrm>
            <a:off x="4215436" y="781664"/>
            <a:ext cx="21021" cy="133481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2930328"/>
            <a:ext cx="12192000" cy="281463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8CDEE97-9535-2583-4BEB-5D1955575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03" y="695873"/>
            <a:ext cx="1506394" cy="1506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7" y="1742359"/>
            <a:ext cx="5232393" cy="465844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1742359"/>
            <a:ext cx="5232393" cy="465844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B89687A-9011-552A-54C3-05BDD151C2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53" y="55699"/>
            <a:ext cx="793414" cy="793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6" y="755094"/>
            <a:ext cx="5232393" cy="580267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779479"/>
            <a:ext cx="5232393" cy="580267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3378199" y="3375183"/>
            <a:ext cx="6868899" cy="114836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300" y="-10900"/>
            <a:ext cx="4547347" cy="68689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109882" y="365125"/>
            <a:ext cx="6243918" cy="1325563"/>
          </a:xfrm>
        </p:spPr>
        <p:txBody>
          <a:bodyPr>
            <a:normAutofit/>
          </a:bodyPr>
          <a:lstStyle>
            <a:lvl1pPr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110163" y="2008188"/>
            <a:ext cx="6243637" cy="3944937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6" descr="RespectAbility logo">
            <a:extLst>
              <a:ext uri="{FF2B5EF4-FFF2-40B4-BE49-F238E27FC236}">
                <a16:creationId xmlns:a16="http://schemas.microsoft.com/office/drawing/2014/main" id="{BDD334FF-E10F-3E06-1782-2C60721F7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15548" y="6347155"/>
            <a:ext cx="662152" cy="2914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8EAAA14-8045-0F50-836C-97442BD5E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33" y="6096168"/>
            <a:ext cx="793414" cy="793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28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584003" y="2099161"/>
            <a:ext cx="3695388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79352" y="6257416"/>
            <a:ext cx="662152" cy="29144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0352" y="322263"/>
            <a:ext cx="3749039" cy="820737"/>
          </a:xfrm>
        </p:spPr>
        <p:txBody>
          <a:bodyPr>
            <a:noAutofit/>
          </a:bodyPr>
          <a:lstStyle>
            <a:lvl1pPr>
              <a:defRPr sz="30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0225" y="1344613"/>
            <a:ext cx="3749675" cy="5921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530225" y="2430110"/>
            <a:ext cx="5565775" cy="38272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616700" y="1344613"/>
            <a:ext cx="4409888" cy="49133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wo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7410" y="801370"/>
            <a:ext cx="3331210" cy="4507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68045" y="807720"/>
            <a:ext cx="3333115" cy="635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0513" y="130810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05329" y="0"/>
            <a:ext cx="738667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60513" y="209361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60513" y="330835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60513" y="409386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644" y="6775961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5644" y="2628"/>
            <a:ext cx="12197255" cy="8097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524351"/>
            <a:ext cx="10515600" cy="591270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982277" y="1423833"/>
            <a:ext cx="6221412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577058" y="2735345"/>
            <a:ext cx="5037884" cy="365694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RespectAbility logo">
            <a:extLst>
              <a:ext uri="{FF2B5EF4-FFF2-40B4-BE49-F238E27FC236}">
                <a16:creationId xmlns:a16="http://schemas.microsoft.com/office/drawing/2014/main" id="{A156ADC0-8D12-AA35-71EE-302D81216A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3801" y="6233534"/>
            <a:ext cx="662152" cy="29144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ED2D60D-68C4-DDE3-96AE-BB285C1FD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86" y="5982547"/>
            <a:ext cx="793414" cy="793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57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42318" y="1987550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265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>
            <a:off x="627743" y="6143766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4381298" y="6126833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8146143" y="6126832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24665" y="2568575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383082" y="2582792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40273" y="2578937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987550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380521" y="2001699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8131731" y="2005621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580" y="4383499"/>
            <a:ext cx="3232506" cy="1439706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112878"/>
            <a:ext cx="12192000" cy="34462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09156" y="3564466"/>
            <a:ext cx="8071553" cy="3290713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 userDrawn="1"/>
        </p:nvCxnSpPr>
        <p:spPr>
          <a:xfrm flipH="1">
            <a:off x="4073755" y="3563325"/>
            <a:ext cx="18491" cy="3282146"/>
          </a:xfrm>
          <a:prstGeom prst="straightConnector1">
            <a:avLst/>
          </a:prstGeom>
          <a:ln w="1270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20915" y="3721074"/>
            <a:ext cx="6451885" cy="5232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992A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21200" y="4383088"/>
            <a:ext cx="7294563" cy="20716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yell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RespectAbility logo">
            <a:extLst>
              <a:ext uri="{FF2B5EF4-FFF2-40B4-BE49-F238E27FC236}">
                <a16:creationId xmlns:a16="http://schemas.microsoft.com/office/drawing/2014/main" id="{9EE3B33D-4C8F-E6CC-484F-7C72A1A94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71959" y="6315573"/>
            <a:ext cx="662152" cy="29144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8A29FAC-1E9D-EC37-BEA4-978799BC5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44" y="6064586"/>
            <a:ext cx="793414" cy="793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5509825-59B0-F40A-8EA7-3454C876E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53" y="55699"/>
            <a:ext cx="793414" cy="793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 userDrawn="1"/>
        </p:nvSpPr>
        <p:spPr>
          <a:xfrm>
            <a:off x="635" y="1770380"/>
            <a:ext cx="12191365" cy="2750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95620" y="278130"/>
            <a:ext cx="1001395" cy="4406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 flipH="1" flipV="1">
            <a:off x="724535" y="-60325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3105" y="2482215"/>
            <a:ext cx="8225790" cy="1325880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Arrow Connector 3"/>
          <p:cNvCxnSpPr/>
          <p:nvPr userDrawn="1"/>
        </p:nvCxnSpPr>
        <p:spPr>
          <a:xfrm flipV="1">
            <a:off x="11463020" y="-60960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and Text without visi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2535508"/>
            <a:ext cx="10155237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4138"/>
            <a:ext cx="12192000" cy="2237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38201" y="1910302"/>
            <a:ext cx="4791634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62165" y="1910302"/>
            <a:ext cx="4791634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6" descr="RespectAbility logo">
            <a:extLst>
              <a:ext uri="{FF2B5EF4-FFF2-40B4-BE49-F238E27FC236}">
                <a16:creationId xmlns:a16="http://schemas.microsoft.com/office/drawing/2014/main" id="{DFCC3608-BCF4-5329-2DD4-A9412AAAE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415" y="6390389"/>
            <a:ext cx="662152" cy="29144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D9370A9-EFA1-3A73-3175-03C55520B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402"/>
            <a:ext cx="793414" cy="793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2064" y="1051560"/>
            <a:ext cx="6400800" cy="1371600"/>
          </a:xfrm>
        </p:spPr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3" y="2581275"/>
            <a:ext cx="6400800" cy="3532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77600" y="-2822"/>
            <a:ext cx="914400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691438" y="393700"/>
            <a:ext cx="4042412" cy="607483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45"/>
            <a:ext cx="5719482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71822" y="423530"/>
            <a:ext cx="5897449" cy="1371600"/>
          </a:xfrm>
        </p:spPr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71822" y="2150969"/>
            <a:ext cx="5897449" cy="42249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028" y="1483535"/>
            <a:ext cx="4916505" cy="396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pectability.org/speakers-bureau/topics/#philanthropy" TargetMode="External"/><Relationship Id="rId3" Type="http://schemas.openxmlformats.org/officeDocument/2006/relationships/hyperlink" Target="https://www.respectability.org/speakers-bureau/topics/#recruitment" TargetMode="External"/><Relationship Id="rId7" Type="http://schemas.openxmlformats.org/officeDocument/2006/relationships/hyperlink" Target="https://www.respectability.org/speakers-bureau/topics/#mentalhealth" TargetMode="External"/><Relationship Id="rId2" Type="http://schemas.openxmlformats.org/officeDocument/2006/relationships/hyperlink" Target="https://www.respectability.org/speakers-bureau/topics/#10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spectability.org/speakers-bureau/topics/#inaccessible" TargetMode="External"/><Relationship Id="rId5" Type="http://schemas.openxmlformats.org/officeDocument/2006/relationships/hyperlink" Target="https://www.respectability.org/speakers-bureau/topics/#events" TargetMode="External"/><Relationship Id="rId10" Type="http://schemas.openxmlformats.org/officeDocument/2006/relationships/hyperlink" Target="mailto:JakeS@RespectAbility.org" TargetMode="External"/><Relationship Id="rId4" Type="http://schemas.openxmlformats.org/officeDocument/2006/relationships/hyperlink" Target="https://www.respectability.org/speakers-bureau/topics/#wiaorg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pectability.org/accessibility-webinars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akeS@RespectAbility.org" TargetMode="External"/><Relationship Id="rId4" Type="http://schemas.openxmlformats.org/officeDocument/2006/relationships/hyperlink" Target="https://www.respectability.org/events/webina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respectability.org/speakers/ila-eckhoff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respectability.org/speakers/nick-sophin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ability.org/accessible-virtual-event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Accessibility in ERGs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Lato" panose="020F0502020204030203"/>
                <a:ea typeface="+mn-lt"/>
                <a:cs typeface="+mn-lt"/>
              </a:rPr>
              <a:t>Presented by Nick </a:t>
            </a:r>
            <a:r>
              <a:rPr lang="en-US" dirty="0" err="1">
                <a:latin typeface="Lato" panose="020F0502020204030203"/>
                <a:ea typeface="+mn-lt"/>
                <a:cs typeface="+mn-lt"/>
              </a:rPr>
              <a:t>Sophinos</a:t>
            </a:r>
            <a:r>
              <a:rPr lang="en-US" dirty="0">
                <a:latin typeface="Lato" panose="020F0502020204030203"/>
                <a:ea typeface="+mn-lt"/>
                <a:cs typeface="+mn-lt"/>
              </a:rPr>
              <a:t> and Ila </a:t>
            </a:r>
            <a:r>
              <a:rPr lang="en-US" dirty="0" err="1">
                <a:latin typeface="Lato" panose="020F0502020204030203"/>
                <a:ea typeface="+mn-lt"/>
                <a:cs typeface="+mn-lt"/>
              </a:rPr>
              <a:t>Eckhoff</a:t>
            </a:r>
            <a:endParaRPr lang="en-US" b="1" dirty="0">
              <a:latin typeface="Lato" panose="020F0502020204030203"/>
              <a:ea typeface="+mn-lt"/>
              <a:cs typeface="+mn-lt"/>
            </a:endParaRPr>
          </a:p>
        </p:txBody>
      </p:sp>
      <p:pic>
        <p:nvPicPr>
          <p:cNvPr id="13" name="Picture 13" descr="RespectAbility Summer 2017 Apprentices smile together inside a gar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5" y="2917179"/>
            <a:ext cx="12197255" cy="3715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BA86EA-2E20-B1B1-F912-BD085ECD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Requesting Accommodations </a:t>
            </a:r>
            <a:br>
              <a:rPr lang="en-US" b="1" dirty="0"/>
            </a:br>
            <a:r>
              <a:rPr lang="en-US" b="1" dirty="0"/>
              <a:t>at Events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4084E-359B-E423-DAF7-053F4431B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/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it easy and comfortable for employees, members of the management team, volunteers and participants to request accommodations </a:t>
            </a:r>
            <a:r>
              <a:rPr lang="en-US" sz="2800" u="sng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beforehand</a:t>
            </a:r>
            <a:endParaRPr lang="en-US" sz="28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/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 this phrase in </a:t>
            </a:r>
            <a:r>
              <a:rPr lang="en-US" sz="28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</a:t>
            </a: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registration form: </a:t>
            </a:r>
            <a:r>
              <a:rPr lang="en-US" sz="2800" i="1" dirty="0">
                <a:solidFill>
                  <a:srgbClr val="000000"/>
                </a:solidFill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2800" b="0" i="1" u="none" strike="noStrike" dirty="0">
                <a:solidFill>
                  <a:srgbClr val="232333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“Do you need any accommodations to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2800" b="0" i="1" u="none" strike="noStrike" dirty="0">
                <a:solidFill>
                  <a:srgbClr val="232333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fully participate in this event?”</a:t>
            </a:r>
            <a:endParaRPr lang="en-US" sz="2800" i="1" dirty="0">
              <a:solidFill>
                <a:srgbClr val="000000"/>
              </a:solidFill>
              <a:highlight>
                <a:srgbClr val="FFFF00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/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email/phone number of employee who is assigned to handle accommodations.</a:t>
            </a:r>
          </a:p>
        </p:txBody>
      </p:sp>
    </p:spTree>
    <p:extLst>
      <p:ext uri="{BB962C8B-B14F-4D97-AF65-F5344CB8AC3E}">
        <p14:creationId xmlns:p14="http://schemas.microsoft.com/office/powerpoint/2010/main" val="389158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Website/Presentation Accessibility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264" y="1466995"/>
            <a:ext cx="10356199" cy="4229100"/>
          </a:xfrm>
        </p:spPr>
        <p:txBody>
          <a:bodyPr wrap="square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pictures in live presentations</a:t>
            </a:r>
          </a:p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Screen readers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 text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Forms and buttons</a:t>
            </a:r>
          </a:p>
          <a:p>
            <a:pPr lvl="1"/>
            <a:endParaRPr lang="en-US" sz="2000" dirty="0"/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Captions on videos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Subtitles only reflect what is being spoken.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Captions go a step further by also including non-spoken information including [laughter], [applause] and [music], as well as environmental sounds.</a:t>
            </a: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Two young people, one of whom is in a wheelchair, using a computer">
            <a:extLst>
              <a:ext uri="{FF2B5EF4-FFF2-40B4-BE49-F238E27FC236}">
                <a16:creationId xmlns:a16="http://schemas.microsoft.com/office/drawing/2014/main" id="{B31D864D-BAC6-42ED-BA13-6D8425F95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9" b="18281"/>
          <a:stretch/>
        </p:blipFill>
        <p:spPr>
          <a:xfrm>
            <a:off x="6186562" y="1466995"/>
            <a:ext cx="5503174" cy="26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4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9D4B6-B318-9E58-BC7F-98C9F713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Ila’s Personal Story and ERG Work</a:t>
            </a:r>
          </a:p>
        </p:txBody>
      </p:sp>
      <p:pic>
        <p:nvPicPr>
          <p:cNvPr id="4" name="Picture 4" descr="Ila Eckhoff smiling outside in front of trees and plants wearing glasses">
            <a:extLst>
              <a:ext uri="{FF2B5EF4-FFF2-40B4-BE49-F238E27FC236}">
                <a16:creationId xmlns:a16="http://schemas.microsoft.com/office/drawing/2014/main" id="{72AF93AE-F74D-3DFD-2273-78E10553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98" y="1301742"/>
            <a:ext cx="5161404" cy="51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2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656FDC-24A3-44BB-8520-D1BA527B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Continue Your Disability Inclusion Journey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CC3431-8D3E-43EE-B01A-6BF2CBD0A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746" y="1756213"/>
            <a:ext cx="5964310" cy="4229100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your learning with </a:t>
            </a:r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RespectAbility’s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Disability Training &amp; Speakers Bureau: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7428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Disability 101: Ensuring Best Practices in Disability Inclusion</a:t>
            </a:r>
            <a:endParaRPr lang="en-US" sz="20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7428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Best Practices: Recruitment and Retention</a:t>
            </a:r>
            <a:endParaRPr lang="en-US" sz="20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7428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Creating a Welcoming, Inclusive and Accessible Organization</a:t>
            </a:r>
            <a:endParaRPr lang="en-US" sz="20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7428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Ensuring Accessible In-Person and Virtual Events</a:t>
            </a:r>
            <a:endParaRPr lang="en-US" sz="2000" b="0" i="0" u="none" strike="noStrike" dirty="0">
              <a:solidFill>
                <a:srgbClr val="57428B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7428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Living with a Disability in an Inaccessible World</a:t>
            </a:r>
            <a:endParaRPr lang="en-US" sz="2000" b="0" i="0" u="none" strike="noStrike" dirty="0">
              <a:solidFill>
                <a:srgbClr val="57428B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7428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7"/>
              </a:rPr>
              <a:t>Mental Health &amp; Wellness in the Workplace</a:t>
            </a:r>
            <a:endParaRPr lang="en-US" sz="20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7428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8"/>
              </a:rPr>
              <a:t>Disability Inclusion in Philanthropy</a:t>
            </a:r>
            <a:endParaRPr lang="en-US" sz="20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A black woman using a wheelchair at the bottom of a flight of stairs. Text: Are Your DEIA efforts missing disability? Contact RespectAbility for solutions!">
            <a:extLst>
              <a:ext uri="{FF2B5EF4-FFF2-40B4-BE49-F238E27FC236}">
                <a16:creationId xmlns:a16="http://schemas.microsoft.com/office/drawing/2014/main" id="{6139B9A2-C882-41D9-97E7-745BD9F8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84" y="1756213"/>
            <a:ext cx="4586670" cy="22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5113A-51B8-470E-BB90-801D1023F350}"/>
              </a:ext>
            </a:extLst>
          </p:cNvPr>
          <p:cNvSpPr txBox="1"/>
          <p:nvPr/>
        </p:nvSpPr>
        <p:spPr>
          <a:xfrm>
            <a:off x="7002584" y="4338766"/>
            <a:ext cx="408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10"/>
              </a:rPr>
              <a:t>JakeS@RespectAbility.org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8394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Equity and Access Webinar Series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09674-88AA-4827-9295-9A81B7D8E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Disability 101</a:t>
            </a:r>
          </a:p>
          <a:p>
            <a:r>
              <a:rPr lang="en-US" sz="2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Disability History </a:t>
            </a:r>
          </a:p>
          <a:p>
            <a:r>
              <a:rPr lang="en-US" sz="2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Ensure Accessible Events </a:t>
            </a:r>
          </a:p>
          <a:p>
            <a:r>
              <a:rPr lang="en-US" sz="2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Recruit, Accommodate and Promote People with Disabilities for Paid Employment, Volunteer Leadership and Board Positions </a:t>
            </a:r>
          </a:p>
          <a:p>
            <a:r>
              <a:rPr lang="en-US" sz="2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Ensure A Welcoming Lexicon and Inclusive Storytelling</a:t>
            </a:r>
          </a:p>
          <a:p>
            <a:r>
              <a:rPr lang="en-US" sz="2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Ensue Accessible Websites, Social Media and Inclusive Photos </a:t>
            </a:r>
          </a:p>
          <a:p>
            <a:r>
              <a:rPr lang="en-US" sz="21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Premium Skills Workshop in Social Media Accessibility </a:t>
            </a:r>
          </a:p>
          <a:p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How to Ensure Legal Rights and Compliance Obligations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532F3-A44B-4BAB-BDBF-18DBBB87F803}"/>
              </a:ext>
            </a:extLst>
          </p:cNvPr>
          <p:cNvSpPr/>
          <p:nvPr/>
        </p:nvSpPr>
        <p:spPr>
          <a:xfrm>
            <a:off x="680720" y="5606364"/>
            <a:ext cx="10830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Recordings, Download Transcripts and PowerPoints: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https://www.respectability.org/accessibility-webinars/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44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title" idx="4294967295"/>
          </p:nvPr>
        </p:nvSpPr>
        <p:spPr>
          <a:xfrm>
            <a:off x="292100" y="365125"/>
            <a:ext cx="118999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sz="3600" b="1" dirty="0">
                <a:solidFill>
                  <a:prstClr val="black"/>
                </a:solidFill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Questions? Thank You!</a:t>
            </a:r>
            <a:endParaRPr sz="3600" dirty="0">
              <a:latin typeface="Libre Baskerville" panose="020000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A group of people, with and without disabilities, around a table&#10;&#10;">
            <a:extLst>
              <a:ext uri="{FF2B5EF4-FFF2-40B4-BE49-F238E27FC236}">
                <a16:creationId xmlns:a16="http://schemas.microsoft.com/office/drawing/2014/main" id="{CBE5ED2D-6B23-4D7A-8A0C-7B394BB19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4" y="1745681"/>
            <a:ext cx="5929823" cy="3678686"/>
          </a:xfrm>
          <a:prstGeom prst="rect">
            <a:avLst/>
          </a:prstGeom>
          <a:ln w="1905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46684-18CD-994E-AB14-6E2CE3D31C60}"/>
              </a:ext>
            </a:extLst>
          </p:cNvPr>
          <p:cNvSpPr/>
          <p:nvPr/>
        </p:nvSpPr>
        <p:spPr>
          <a:xfrm>
            <a:off x="375071" y="57381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Link to Free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RespectAbility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 Webinars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7DCCF-E93D-E74A-97C8-9835360C4EE5}"/>
              </a:ext>
            </a:extLst>
          </p:cNvPr>
          <p:cNvSpPr/>
          <p:nvPr/>
        </p:nvSpPr>
        <p:spPr>
          <a:xfrm>
            <a:off x="6888705" y="1138200"/>
            <a:ext cx="53032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Sophinos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Professional and Queer/Disability Advocate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Ila Eckhoff, </a:t>
            </a: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Corporate Disability Advocate </a:t>
            </a:r>
            <a:r>
              <a:rPr 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Stimell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Associate, Disability Training &amp; Speakers Bureau,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RespectAbility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JakeS@RespectAbility.org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9"/>
    </mc:Choice>
    <mc:Fallback xmlns="">
      <p:transition spd="slow" advTm="392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57D297-F3FB-43C3-A9A7-1D4ABF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Today’s Speakers</a:t>
            </a:r>
          </a:p>
        </p:txBody>
      </p:sp>
      <p:pic>
        <p:nvPicPr>
          <p:cNvPr id="11" name="Picture 2" descr="Nick Sophinos smiling headshot">
            <a:extLst>
              <a:ext uri="{FF2B5EF4-FFF2-40B4-BE49-F238E27FC236}">
                <a16:creationId xmlns:a16="http://schemas.microsoft.com/office/drawing/2014/main" id="{694A3643-22C6-4075-B149-163F3F404D5D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1466995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9189FD40-1589-45C4-BF4D-E90BD5B2B18C}"/>
              </a:ext>
            </a:extLst>
          </p:cNvPr>
          <p:cNvSpPr txBox="1"/>
          <p:nvPr/>
        </p:nvSpPr>
        <p:spPr>
          <a:xfrm>
            <a:off x="1676401" y="5227683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Nick Sophinos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(they/them)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Professional and Queer/Disability Advocate</a:t>
            </a: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4" descr="Ila Eckhoff smiling outside in front of trees and plants wearing glasses">
            <a:extLst>
              <a:ext uri="{FF2B5EF4-FFF2-40B4-BE49-F238E27FC236}">
                <a16:creationId xmlns:a16="http://schemas.microsoft.com/office/drawing/2014/main" id="{1E82347C-6F6A-943D-EFF3-42204105538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7" y="1466995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985D1-F097-40AF-5E20-A6399B9B4514}"/>
              </a:ext>
            </a:extLst>
          </p:cNvPr>
          <p:cNvSpPr txBox="1"/>
          <p:nvPr/>
        </p:nvSpPr>
        <p:spPr>
          <a:xfrm>
            <a:off x="6857997" y="527848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Ila Eckhoff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(she/her)</a:t>
            </a:r>
          </a:p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Corporate Disability Advocate</a:t>
            </a:r>
          </a:p>
        </p:txBody>
      </p:sp>
    </p:spTree>
    <p:extLst>
      <p:ext uri="{BB962C8B-B14F-4D97-AF65-F5344CB8AC3E}">
        <p14:creationId xmlns:p14="http://schemas.microsoft.com/office/powerpoint/2010/main" val="235408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Disabilities are…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57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49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5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269" y="2093616"/>
            <a:ext cx="307069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Lato" panose="020F0502020204030203"/>
                <a:ea typeface="Lato" panose="020F0502020204030203"/>
                <a:cs typeface="Lato" panose="020F0502020204030203"/>
              </a:rPr>
              <a:t>Temporary</a:t>
            </a:r>
            <a:r>
              <a:rPr lang="en-US" sz="1600" dirty="0">
                <a:latin typeface="Lato" panose="020F0502020204030203"/>
                <a:ea typeface="Lato" panose="020F0502020204030203"/>
                <a:cs typeface="Lato" panose="020F0502020204030203"/>
              </a:rPr>
              <a:t> and </a:t>
            </a:r>
            <a:r>
              <a:rPr lang="en-US" sz="1600" b="1" dirty="0">
                <a:latin typeface="Lato" panose="020F0502020204030203"/>
                <a:ea typeface="Lato" panose="020F0502020204030203"/>
                <a:cs typeface="Lato" panose="020F0502020204030203"/>
              </a:rPr>
              <a:t>Permanent</a:t>
            </a:r>
            <a:endParaRPr lang="en-US" sz="1600" dirty="0"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0095" y="2093616"/>
            <a:ext cx="307069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Lato" panose="020F0502020204030203"/>
                <a:ea typeface="Lato" panose="020F0502020204030203"/>
                <a:cs typeface="Lato" panose="020F0502020204030203"/>
              </a:rPr>
              <a:t>Visible</a:t>
            </a:r>
            <a:r>
              <a:rPr lang="en-US" sz="1600" dirty="0">
                <a:latin typeface="Lato" panose="020F0502020204030203"/>
                <a:ea typeface="Lato" panose="020F0502020204030203"/>
                <a:cs typeface="Lato" panose="020F0502020204030203"/>
              </a:rPr>
              <a:t> and </a:t>
            </a:r>
            <a:r>
              <a:rPr lang="en-US" sz="1600" b="1" dirty="0">
                <a:latin typeface="Lato" panose="020F0502020204030203"/>
                <a:ea typeface="Lato" panose="020F0502020204030203"/>
                <a:cs typeface="Lato" panose="020F0502020204030203"/>
              </a:rPr>
              <a:t>Nonvisible</a:t>
            </a:r>
            <a:endParaRPr lang="en-US" sz="1600" dirty="0"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273" y="2093616"/>
            <a:ext cx="324002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Lato" panose="020F0502020204030203"/>
                <a:ea typeface="Lato" panose="020F0502020204030203"/>
                <a:cs typeface="Lato" panose="020F0502020204030203"/>
              </a:rPr>
              <a:t>From Birth</a:t>
            </a:r>
            <a:r>
              <a:rPr lang="en-US" sz="1600" dirty="0">
                <a:latin typeface="Lato" panose="020F0502020204030203"/>
                <a:ea typeface="Lato" panose="020F0502020204030203"/>
                <a:cs typeface="Lato" panose="020F0502020204030203"/>
              </a:rPr>
              <a:t> or </a:t>
            </a:r>
            <a:r>
              <a:rPr lang="en-US" sz="1600" b="1" dirty="0">
                <a:latin typeface="Lato" panose="020F0502020204030203"/>
                <a:ea typeface="Lato" panose="020F0502020204030203"/>
                <a:cs typeface="Lato" panose="020F0502020204030203"/>
              </a:rPr>
              <a:t>Acquired Later</a:t>
            </a:r>
            <a:endParaRPr lang="en-US" sz="1600" dirty="0"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cxnSp>
        <p:nvCxnSpPr>
          <p:cNvPr id="4" name="Straight Arrow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7743" y="6143766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John Lawson, an actor with prosthetic hands, holding an umbrell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533" y="2570463"/>
            <a:ext cx="3222977" cy="3553776"/>
          </a:xfrm>
          <a:prstGeom prst="rect">
            <a:avLst/>
          </a:prstGeom>
        </p:spPr>
      </p:pic>
      <p:pic>
        <p:nvPicPr>
          <p:cNvPr id="14" name="Picture 14" descr="A mother with a young boy and girl smiling together.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385733" y="2569865"/>
            <a:ext cx="3225800" cy="3542593"/>
          </a:xfrm>
          <a:prstGeom prst="rect">
            <a:avLst/>
          </a:prstGeom>
        </p:spPr>
      </p:pic>
      <p:pic>
        <p:nvPicPr>
          <p:cNvPr id="15" name="Picture 15" descr="Kewon Vines smiling for the camera. Kewon is a little person"/>
          <p:cNvPicPr>
            <a:picLocks noChangeAspect="1"/>
          </p:cNvPicPr>
          <p:nvPr/>
        </p:nvPicPr>
        <p:blipFill rotWithShape="1">
          <a:blip r:embed="rId4" cstate="print"/>
          <a:srcRect t="-39"/>
          <a:stretch>
            <a:fillRect/>
          </a:stretch>
        </p:blipFill>
        <p:spPr>
          <a:xfrm>
            <a:off x="8144933" y="2570723"/>
            <a:ext cx="3220157" cy="353101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81298" y="6126833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46143" y="6126832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 million people</a:t>
            </a:r>
          </a:p>
        </p:txBody>
      </p:sp>
      <p:cxnSp>
        <p:nvCxnSpPr>
          <p:cNvPr id="17" name="Straight Arrow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1554480" y="1308100"/>
            <a:ext cx="2020887" cy="57154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61 million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1557973" y="1704391"/>
            <a:ext cx="2020887" cy="571546"/>
          </a:xfrm>
        </p:spPr>
        <p:txBody>
          <a:bodyPr>
            <a:noAutofit/>
          </a:bodyPr>
          <a:lstStyle/>
          <a:p>
            <a:r>
              <a:rPr lang="en-US" sz="2000" dirty="0"/>
              <a:t>people in the United States have a disability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7"/>
          </p:nvPr>
        </p:nvSpPr>
        <p:spPr>
          <a:xfrm>
            <a:off x="1557972" y="3165383"/>
            <a:ext cx="2020887" cy="571546"/>
          </a:xfrm>
        </p:spPr>
        <p:txBody>
          <a:bodyPr>
            <a:normAutofit/>
          </a:bodyPr>
          <a:lstStyle/>
          <a:p>
            <a:r>
              <a:rPr lang="en-US" sz="2600" b="1" dirty="0"/>
              <a:t>1 in 4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8"/>
          </p:nvPr>
        </p:nvSpPr>
        <p:spPr>
          <a:xfrm>
            <a:off x="1554480" y="3605918"/>
            <a:ext cx="2018347" cy="166532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Lato" panose="020F0502020204030203"/>
                <a:ea typeface="Lato" panose="020F0502020204030203"/>
                <a:cs typeface="Lato" panose="020F0502020204030203"/>
              </a:rPr>
              <a:t>adults have a disability</a:t>
            </a:r>
          </a:p>
          <a:p>
            <a:r>
              <a:rPr lang="en-US" sz="1800" dirty="0">
                <a:latin typeface="Lato" panose="020F0502020204030203"/>
                <a:ea typeface="Lato" panose="020F0502020204030203"/>
                <a:cs typeface="Lato" panose="020F0502020204030203"/>
              </a:rPr>
              <a:t>(physical, sensory, cognitive, mental health or other)</a:t>
            </a:r>
          </a:p>
        </p:txBody>
      </p:sp>
      <p:pic>
        <p:nvPicPr>
          <p:cNvPr id="33" name="Content Placeholder 32" descr="A black woman smiling seated in a wheelchair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049" r="110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9990" y="6522654"/>
            <a:ext cx="2448911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rgbClr val="FFFFFF"/>
                </a:solidFill>
                <a:latin typeface="Libre Baskerville" panose="02000000000000000000"/>
                <a:ea typeface="+mn-lt"/>
                <a:cs typeface="+mn-lt"/>
              </a:rPr>
              <a:t>*Source: U.S. Census</a:t>
            </a:r>
            <a:endParaRPr lang="en-US" sz="1050" dirty="0">
              <a:solidFill>
                <a:srgbClr val="FFFFFF"/>
              </a:solidFill>
              <a:latin typeface="Libre Baskerville" panose="0200000000000000000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7F8BDF-78DF-9C46-D109-4EF4DC09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947"/>
            <a:ext cx="793414" cy="793414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BA71BB8-9F25-2D16-EAD3-399C0C98F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15" y="6376934"/>
            <a:ext cx="662152" cy="291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9C173-438C-4A73-8C7E-25827ECA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/>
              <a:t>Importance of Lived Experience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0A81D8-14D7-4068-A020-0262C6D52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786" y="1466995"/>
            <a:ext cx="11216428" cy="9233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Organizations are at their best when they welcome, respect and include people of all backgrounds. This includes people with disabilities.</a:t>
            </a:r>
          </a:p>
        </p:txBody>
      </p:sp>
      <p:pic>
        <p:nvPicPr>
          <p:cNvPr id="7" name="Picture 6" descr="RespectAbility Board members as of July 2021 smile together">
            <a:extLst>
              <a:ext uri="{FF2B5EF4-FFF2-40B4-BE49-F238E27FC236}">
                <a16:creationId xmlns:a16="http://schemas.microsoft.com/office/drawing/2014/main" id="{DA55BF30-4256-1145-E83B-761E09235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8" b="6357"/>
          <a:stretch/>
        </p:blipFill>
        <p:spPr>
          <a:xfrm>
            <a:off x="952500" y="2484809"/>
            <a:ext cx="10287000" cy="42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Facts</a:t>
            </a:r>
          </a:p>
        </p:txBody>
      </p:sp>
      <p:pic>
        <p:nvPicPr>
          <p:cNvPr id="12" name="Picture 13" descr="Two people hugging at an event. 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-159" r="19721" b="159"/>
          <a:stretch/>
        </p:blipFill>
        <p:spPr>
          <a:xfrm>
            <a:off x="114300" y="-10900"/>
            <a:ext cx="4547347" cy="686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7829" y="1086130"/>
            <a:ext cx="475273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E8992A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Anyone can acquire a disability</a:t>
            </a:r>
            <a:r>
              <a:rPr lang="en-US" sz="2400" dirty="0">
                <a:latin typeface="Lato" panose="020F0502020204030203"/>
                <a:ea typeface="Lato" panose="020F0502020204030203"/>
                <a:cs typeface="Lato" panose="020F0502020204030203"/>
              </a:rPr>
              <a:t> </a:t>
            </a:r>
            <a:endParaRPr lang="en-US" sz="2400" dirty="0"/>
          </a:p>
          <a:p>
            <a:r>
              <a:rPr lang="en-US" sz="2400" dirty="0">
                <a:latin typeface="Lato" panose="020F0502020204030203"/>
                <a:ea typeface="Lato" panose="020F0502020204030203"/>
                <a:cs typeface="Lato" panose="020F0502020204030203"/>
              </a:rPr>
              <a:t>from aging, an accident, trauma, and/or illness.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857595" y="2576772"/>
            <a:ext cx="2350423" cy="508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7829" y="2937452"/>
            <a:ext cx="510569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2A63C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Becoming an ally now </a:t>
            </a:r>
            <a:r>
              <a:rPr lang="en-US" sz="2400" dirty="0">
                <a:latin typeface="Lato" panose="020F0502020204030203"/>
                <a:ea typeface="Lato" panose="020F0502020204030203"/>
                <a:cs typeface="Lato" panose="020F0502020204030203"/>
              </a:rPr>
              <a:t>can make adapting to having a disability easier.</a:t>
            </a:r>
          </a:p>
        </p:txBody>
      </p:sp>
      <p:cxnSp>
        <p:nvCxnSpPr>
          <p:cNvPr id="16" name="Straight Arrow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891462" y="4062037"/>
            <a:ext cx="2350423" cy="508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7829" y="4360705"/>
            <a:ext cx="4707579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Lato" panose="020F0502020204030203"/>
                <a:ea typeface="Lato" panose="020F0502020204030203"/>
                <a:cs typeface="Lato" panose="020F0502020204030203"/>
              </a:rPr>
              <a:t>People with disabilities are </a:t>
            </a:r>
            <a:r>
              <a:rPr lang="en-US" sz="2400" b="1" dirty="0">
                <a:solidFill>
                  <a:srgbClr val="E8992A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diverse and part of all communities</a:t>
            </a:r>
            <a:r>
              <a:rPr lang="en-US" sz="2400" dirty="0">
                <a:latin typeface="Lato" panose="020F0502020204030203"/>
                <a:ea typeface="Lato" panose="020F0502020204030203"/>
                <a:cs typeface="Lato" panose="020F0502020204030203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1355" y="0"/>
            <a:ext cx="828865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781685" y="221615"/>
            <a:ext cx="10515600" cy="8496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Libre Baskerville" panose="02000000000000000000" pitchFamily="2" charset="0"/>
              </a:rPr>
              <a:t>These are people with disabilities.</a:t>
            </a:r>
          </a:p>
        </p:txBody>
      </p:sp>
      <p:pic>
        <p:nvPicPr>
          <p:cNvPr id="16" name="Picture 15" descr="Richard Branson">
            <a:extLst>
              <a:ext uri="{FF2B5EF4-FFF2-40B4-BE49-F238E27FC236}">
                <a16:creationId xmlns:a16="http://schemas.microsoft.com/office/drawing/2014/main" id="{3209182E-17EB-E85F-5C00-565A1C36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9" y="1170305"/>
            <a:ext cx="1958731" cy="2286000"/>
          </a:xfrm>
          <a:prstGeom prst="rect">
            <a:avLst/>
          </a:prstGeom>
        </p:spPr>
      </p:pic>
      <p:pic>
        <p:nvPicPr>
          <p:cNvPr id="20" name="Picture 19" descr="Whoopi Goldber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0860" y="1171575"/>
            <a:ext cx="1953260" cy="2286000"/>
          </a:xfrm>
          <a:prstGeom prst="rect">
            <a:avLst/>
          </a:prstGeom>
        </p:spPr>
      </p:pic>
      <p:pic>
        <p:nvPicPr>
          <p:cNvPr id="21" name="Picture 20" descr="Barbara Corcoran">
            <a:extLst>
              <a:ext uri="{FF2B5EF4-FFF2-40B4-BE49-F238E27FC236}">
                <a16:creationId xmlns:a16="http://schemas.microsoft.com/office/drawing/2014/main" id="{F2C3CC1B-35D2-7F20-B872-C6F8A7470D5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632" y="1170304"/>
            <a:ext cx="1956816" cy="2286000"/>
          </a:xfrm>
          <a:prstGeom prst="rect">
            <a:avLst/>
          </a:prstGeom>
        </p:spPr>
      </p:pic>
      <p:pic>
        <p:nvPicPr>
          <p:cNvPr id="12" name="Picture 11" descr="Demi Lovato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42784" y="1170305"/>
            <a:ext cx="1957332" cy="2286000"/>
          </a:xfrm>
          <a:prstGeom prst="rect">
            <a:avLst/>
          </a:prstGeom>
        </p:spPr>
      </p:pic>
      <p:pic>
        <p:nvPicPr>
          <p:cNvPr id="3" name="Picture 2" descr="Amanda Gorman speaking at the Inauguration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9046210" y="1170304"/>
            <a:ext cx="1955325" cy="2286000"/>
          </a:xfrm>
          <a:prstGeom prst="rect">
            <a:avLst/>
          </a:prstGeom>
        </p:spPr>
      </p:pic>
      <p:pic>
        <p:nvPicPr>
          <p:cNvPr id="25" name="Picture 24" descr="Marlee Matlin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82675" y="3477895"/>
            <a:ext cx="1957705" cy="2281555"/>
          </a:xfrm>
          <a:prstGeom prst="rect">
            <a:avLst/>
          </a:prstGeom>
        </p:spPr>
      </p:pic>
      <p:pic>
        <p:nvPicPr>
          <p:cNvPr id="27" name="Picture 26" descr="Greta Thunber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072130" y="3479165"/>
            <a:ext cx="1955165" cy="2281555"/>
          </a:xfrm>
          <a:prstGeom prst="rect">
            <a:avLst/>
          </a:prstGeom>
        </p:spPr>
      </p:pic>
      <p:pic>
        <p:nvPicPr>
          <p:cNvPr id="29" name="Picture 28" descr="Halle Berry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060315" y="3479165"/>
            <a:ext cx="1957705" cy="2281555"/>
          </a:xfrm>
          <a:prstGeom prst="rect">
            <a:avLst/>
          </a:prstGeom>
        </p:spPr>
      </p:pic>
      <p:pic>
        <p:nvPicPr>
          <p:cNvPr id="31" name="Picture 30" descr="Daymond John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043420" y="3479165"/>
            <a:ext cx="1955165" cy="2281555"/>
          </a:xfrm>
          <a:prstGeom prst="rect">
            <a:avLst/>
          </a:prstGeom>
        </p:spPr>
      </p:pic>
      <p:pic>
        <p:nvPicPr>
          <p:cNvPr id="33" name="Picture 32" descr="Mariah Carey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043416" y="3479165"/>
            <a:ext cx="1955800" cy="22815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63750" y="6119495"/>
            <a:ext cx="806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ato Regular" panose="020F0502020204030203" charset="0"/>
                <a:cs typeface="Lato Regular" panose="020F0502020204030203" charset="0"/>
              </a:rPr>
              <a:t>First row</a:t>
            </a:r>
            <a:r>
              <a:rPr lang="en-US" sz="1400" dirty="0">
                <a:latin typeface="Lato Regular" panose="020F0502020204030203" charset="0"/>
                <a:cs typeface="Lato Regular" panose="020F0502020204030203" charset="0"/>
              </a:rPr>
              <a:t> — Richard Branson, Whoopi Goldberg, Barbara Corcoran, Demi Lovato, Amanda Gorman</a:t>
            </a:r>
          </a:p>
          <a:p>
            <a:pPr algn="ctr"/>
            <a:r>
              <a:rPr lang="en-US" sz="1400" b="1" dirty="0">
                <a:latin typeface="Lato Regular" panose="020F0502020204030203" charset="0"/>
                <a:cs typeface="Lato Regular" panose="020F0502020204030203" charset="0"/>
              </a:rPr>
              <a:t>Second row</a:t>
            </a:r>
            <a:r>
              <a:rPr lang="en-US" sz="1400" dirty="0">
                <a:latin typeface="Lato Regular" panose="020F0502020204030203" charset="0"/>
                <a:cs typeface="Lato Regular" panose="020F0502020204030203" charset="0"/>
              </a:rPr>
              <a:t> — </a:t>
            </a:r>
            <a:r>
              <a:rPr lang="en-US" sz="1400" dirty="0" err="1">
                <a:latin typeface="Lato Regular" panose="020F0502020204030203" charset="0"/>
                <a:cs typeface="Lato Regular" panose="020F0502020204030203" charset="0"/>
              </a:rPr>
              <a:t>Marlee</a:t>
            </a:r>
            <a:r>
              <a:rPr lang="en-US" sz="1400" dirty="0">
                <a:latin typeface="Lato Regular" panose="020F0502020204030203" charset="0"/>
                <a:cs typeface="Lato Regular" panose="020F0502020204030203" charset="0"/>
              </a:rPr>
              <a:t> Matlin, Greta Thunberg, Halle Berry, Daymond John, Mariah Carey</a:t>
            </a:r>
            <a:endParaRPr lang="en-US" sz="1400" b="1" dirty="0">
              <a:latin typeface="Lato Regular" panose="020F0502020204030203" charset="0"/>
              <a:cs typeface="Lato Regular" panose="020F0502020204030203" charset="0"/>
            </a:endParaRPr>
          </a:p>
        </p:txBody>
      </p:sp>
      <p:sp>
        <p:nvSpPr>
          <p:cNvPr id="7" name="Rectangle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74420" y="5848985"/>
            <a:ext cx="9917430" cy="7620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887FC427-6C56-30D2-8A2E-EBD08DABB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EE3C89-286B-60B4-AED5-1FE2CDCA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53" y="55699"/>
            <a:ext cx="793414" cy="7934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E81D7-B254-36BA-F2BD-87F221BD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Reaffirm your ERG Commitment to Disability Inclusion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6A5CB6-71D6-6D8F-7AB6-E61E1D8BE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408" y="1760134"/>
            <a:ext cx="6684746" cy="4229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201F1E"/>
                </a:solidFill>
              </a:rPr>
              <a:t>M</a:t>
            </a:r>
            <a:r>
              <a:rPr lang="en-US" sz="2400" dirty="0">
                <a:solidFill>
                  <a:srgbClr val="201F1E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ake sure all ERG leads and sponsors understand the needs of people with disabilities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201F1E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Advertise how you include disability in all ERGs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201F1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Promote this in job postings, onboarding and all communications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201F1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sure all communications are accessible so you can appeal to the disability community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201F1E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 in learning and development around disability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201F1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Utilize intersectionality in ERGs regarding disability </a:t>
            </a:r>
            <a:r>
              <a:rPr lang="en-US" sz="2000" dirty="0">
                <a:solidFill>
                  <a:srgbClr val="201F1E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sz="2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/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951C3BA1-FD62-8A51-44BD-5821E389E2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Three men of color pose for a picture. Two are holding white canes. ">
            <a:extLst>
              <a:ext uri="{FF2B5EF4-FFF2-40B4-BE49-F238E27FC236}">
                <a16:creationId xmlns:a16="http://schemas.microsoft.com/office/drawing/2014/main" id="{2647B571-A134-15AB-8408-8C78C1D4F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41" y="1760134"/>
            <a:ext cx="3238851" cy="43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F3D38-C378-B898-5708-BD18E880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Ensuring Accessibility in all ERG events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C3A41F-0067-C0B7-5059-F846E30C8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145" y="1708203"/>
            <a:ext cx="5340855" cy="42291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hosting virtual or hybrid events</a:t>
            </a:r>
          </a:p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Virtual events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ASL interpreters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Closed captioning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person events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Accessible location, including parking spots and transportation. This includes entrances and bathrooms 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rely on alcohol-centered events</a:t>
            </a:r>
          </a:p>
        </p:txBody>
      </p:sp>
      <p:pic>
        <p:nvPicPr>
          <p:cNvPr id="4" name="Picture 3" descr="Overhead view of people seated at round tables watching a RespectAbility presentation">
            <a:extLst>
              <a:ext uri="{FF2B5EF4-FFF2-40B4-BE49-F238E27FC236}">
                <a16:creationId xmlns:a16="http://schemas.microsoft.com/office/drawing/2014/main" id="{09149101-5303-ED2A-49BD-78DA941F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120" y="1708203"/>
            <a:ext cx="4936735" cy="3702553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39FD5-210A-907A-653D-FEFBF629C743}"/>
              </a:ext>
            </a:extLst>
          </p:cNvPr>
          <p:cNvSpPr txBox="1"/>
          <p:nvPr/>
        </p:nvSpPr>
        <p:spPr>
          <a:xfrm>
            <a:off x="6500119" y="5614137"/>
            <a:ext cx="48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Ensuring Virtual Events are Accessible for all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4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650</Words>
  <Application>Microsoft Office PowerPoint</Application>
  <PresentationFormat>Widescreen</PresentationFormat>
  <Paragraphs>98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Lato Regular</vt:lpstr>
      <vt:lpstr>Libre Baskerville</vt:lpstr>
      <vt:lpstr>office theme</vt:lpstr>
      <vt:lpstr>Accessibility in ERGs</vt:lpstr>
      <vt:lpstr>Today’s Speakers</vt:lpstr>
      <vt:lpstr>Disabilities are…</vt:lpstr>
      <vt:lpstr>61 million people</vt:lpstr>
      <vt:lpstr>Importance of Lived Experience</vt:lpstr>
      <vt:lpstr>Three Facts</vt:lpstr>
      <vt:lpstr>These are people with disabilities.</vt:lpstr>
      <vt:lpstr>Reaffirm your ERG Commitment to Disability Inclusion</vt:lpstr>
      <vt:lpstr>Ensuring Accessibility in all ERG events</vt:lpstr>
      <vt:lpstr>Requesting Accommodations  at Events</vt:lpstr>
      <vt:lpstr>Website/Presentation Accessibility</vt:lpstr>
      <vt:lpstr>Ila’s Personal Story and ERG Work</vt:lpstr>
      <vt:lpstr>Continue Your Disability Inclusion Journey </vt:lpstr>
      <vt:lpstr>Equity and Access Webinar Series</vt:lpstr>
      <vt:lpstr>Questions?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Jake Stimell</cp:lastModifiedBy>
  <cp:revision>542</cp:revision>
  <dcterms:created xsi:type="dcterms:W3CDTF">2022-04-27T05:40:43Z</dcterms:created>
  <dcterms:modified xsi:type="dcterms:W3CDTF">2022-06-21T15:20:06Z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</Properties>
</file>