
<file path=[Content_Types].xml><?xml version="1.0" encoding="utf-8"?>
<Types xmlns="http://schemas.openxmlformats.org/package/2006/content-types">
  <Default Extension="fntdata" ContentType="application/x-fontdata"/>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embedTrueTypeFonts="1">
  <p:sldMasterIdLst>
    <p:sldMasterId id="2147483648" r:id="rId1"/>
  </p:sldMasterIdLst>
  <p:notesMasterIdLst>
    <p:notesMasterId r:id="rId25"/>
  </p:notesMasterIdLst>
  <p:sldIdLst>
    <p:sldId id="256" r:id="rId2"/>
    <p:sldId id="257" r:id="rId3"/>
    <p:sldId id="258" r:id="rId4"/>
    <p:sldId id="259" r:id="rId5"/>
    <p:sldId id="260" r:id="rId6"/>
    <p:sldId id="261" r:id="rId7"/>
    <p:sldId id="262" r:id="rId8"/>
    <p:sldId id="275" r:id="rId9"/>
    <p:sldId id="263" r:id="rId10"/>
    <p:sldId id="264" r:id="rId11"/>
    <p:sldId id="265" r:id="rId12"/>
    <p:sldId id="266" r:id="rId13"/>
    <p:sldId id="267" r:id="rId14"/>
    <p:sldId id="268" r:id="rId15"/>
    <p:sldId id="269" r:id="rId16"/>
    <p:sldId id="270" r:id="rId17"/>
    <p:sldId id="271" r:id="rId18"/>
    <p:sldId id="276" r:id="rId19"/>
    <p:sldId id="277" r:id="rId20"/>
    <p:sldId id="278" r:id="rId21"/>
    <p:sldId id="272" r:id="rId22"/>
    <p:sldId id="273" r:id="rId23"/>
    <p:sldId id="274" r:id="rId24"/>
  </p:sldIdLst>
  <p:sldSz cx="13011150" cy="7315200"/>
  <p:notesSz cx="6858000" cy="9144000"/>
  <p:embeddedFontLst>
    <p:embeddedFont>
      <p:font typeface="Archivo Black" panose="020B0A03020202020B04" pitchFamily="34" charset="77"/>
      <p:regular r:id="rId26"/>
    </p:embeddedFont>
    <p:embeddedFont>
      <p:font typeface="Calibri" panose="020F0502020204030204" pitchFamily="34" charset="0"/>
      <p:regular r:id="rId27"/>
      <p:bold r:id="rId28"/>
      <p:italic r:id="rId29"/>
      <p:boldItalic r:id="rId30"/>
    </p:embeddedFont>
    <p:embeddedFont>
      <p:font typeface="Lato" panose="020F0502020204030203" pitchFamily="34" charset="0"/>
      <p:regular r:id="rId31"/>
      <p:bold r:id="rId32"/>
      <p:italic r:id="rId33"/>
      <p:boldItalic r:id="rId34"/>
    </p:embeddedFont>
    <p:embeddedFont>
      <p:font typeface="Muli" pitchFamily="2" charset="77"/>
      <p:regular r:id="rId35"/>
    </p:embeddedFont>
    <p:embeddedFont>
      <p:font typeface="Roboto" panose="02000000000000000000" pitchFamily="2" charset="0"/>
      <p:regular r:id="rId36"/>
      <p:bold r:id="rId37"/>
      <p:italic r:id="rId38"/>
      <p:boldItalic r:id="rId39"/>
    </p:embeddedFont>
    <p:embeddedFont>
      <p:font typeface="Tenderness" pitchFamily="2" charset="0"/>
      <p:regular r:id="rId40"/>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ECEABFD6-DEF5-4B08-A064-399E52D03A91}">
  <a:tblStyle styleId="{ECEABFD6-DEF5-4B08-A064-399E52D03A91}" styleName="Visme - Default">
    <a:wholeTbl>
      <a:tcTxStyle>
        <a:fontRef idx="minor">
          <a:prstClr val="black"/>
        </a:fontRef>
        <a:prstClr val="black"/>
      </a:tcTxStyle>
      <a:tcStyle>
        <a:tcBdr>
          <a:left>
            <a:ln w="12700" cmpd="sng">
              <a:solidFill>
                <a:srgbClr val="DAE4EA"/>
              </a:solidFill>
            </a:ln>
          </a:left>
          <a:right>
            <a:ln w="12700" cmpd="sng">
              <a:solidFill>
                <a:srgbClr val="DAE4EA"/>
              </a:solidFill>
            </a:ln>
          </a:right>
          <a:top>
            <a:ln w="12700" cmpd="sng">
              <a:solidFill>
                <a:srgbClr val="DAE4EA"/>
              </a:solidFill>
            </a:ln>
          </a:top>
          <a:bottom>
            <a:ln w="12700" cmpd="sng">
              <a:solidFill>
                <a:srgbClr val="DAE4EA"/>
              </a:solidFill>
            </a:ln>
          </a:bottom>
          <a:insideH>
            <a:ln w="12700" cmpd="sng">
              <a:solidFill>
                <a:srgbClr val="DAE4EA"/>
              </a:solidFill>
            </a:ln>
          </a:insideH>
          <a:insideV>
            <a:ln w="12700" cmpd="sng">
              <a:solidFill>
                <a:srgbClr val="DAE4EA"/>
              </a:solidFill>
            </a:ln>
          </a:insideV>
        </a:tcBdr>
        <a:fill>
          <a:solidFill>
            <a:srgbClr val="FFFFFF"/>
          </a:solidFill>
        </a:fill>
      </a:tcStyle>
    </a:wholeTbl>
    <a:band1H>
      <a:tcStyle>
        <a:tcBdr/>
      </a:tcStyle>
    </a:band1H>
    <a:band2H>
      <a:tcStyle>
        <a:tcBdr/>
        <a:fill>
          <a:solidFill>
            <a:srgbClr val="EAF3F3"/>
          </a:solidFill>
        </a:fill>
      </a:tcStyle>
    </a:band2H>
    <a:firstRow>
      <a:tcTxStyle>
        <a:fontRef idx="minor">
          <a:srgbClr val="FFFFFF"/>
        </a:fontRef>
        <a:srgbClr val="FFFFFF"/>
      </a:tcTxStyle>
      <a:tcStyle>
        <a:tcBdr>
          <a:left>
            <a:ln w="12700" cmpd="sng">
              <a:solidFill>
                <a:srgbClr val="DAE4EA"/>
              </a:solidFill>
            </a:ln>
          </a:left>
          <a:right>
            <a:ln w="12700" cmpd="sng">
              <a:solidFill>
                <a:srgbClr val="DAE4EA"/>
              </a:solidFill>
            </a:ln>
          </a:right>
          <a:top>
            <a:ln w="12700" cmpd="sng">
              <a:solidFill>
                <a:srgbClr val="DAE4EA"/>
              </a:solidFill>
            </a:ln>
          </a:top>
          <a:bottom>
            <a:ln w="12700" cmpd="sng">
              <a:solidFill>
                <a:srgbClr val="DAE4EA"/>
              </a:solidFill>
            </a:ln>
          </a:bottom>
          <a:insideH>
            <a:ln w="12700" cmpd="sng">
              <a:solidFill>
                <a:srgbClr val="DAE4EA"/>
              </a:solidFill>
            </a:ln>
          </a:insideH>
          <a:insideV>
            <a:ln w="12700" cmpd="sng">
              <a:solidFill>
                <a:srgbClr val="DAE4EA"/>
              </a:solidFill>
            </a:ln>
          </a:insideV>
        </a:tcBdr>
        <a:fill>
          <a:solidFill>
            <a:srgbClr val="4682B4"/>
          </a:solidFill>
        </a:fill>
      </a:tcStyle>
    </a:firstRow>
  </a:tblStyle>
  <a:tblStyle styleId="{250974F7-19B4-4E8B-8F88-A368280DB3C5}" styleName="Visme - Dark">
    <a:wholeTbl>
      <a:tcTxStyle>
        <a:fontRef idx="minor">
          <a:prstClr val="white"/>
        </a:fontRef>
        <a:prstClr val="white"/>
      </a:tcTxStyle>
      <a:tcStyle>
        <a:tcBdr>
          <a:left>
            <a:ln w="12700" cmpd="sng">
              <a:solidFill>
                <a:srgbClr val="DAE4EA"/>
              </a:solidFill>
            </a:ln>
          </a:left>
          <a:right>
            <a:ln w="12700" cmpd="sng">
              <a:solidFill>
                <a:srgbClr val="34495E"/>
              </a:solidFill>
            </a:ln>
          </a:right>
          <a:top>
            <a:ln w="12700" cmpd="sng">
              <a:solidFill>
                <a:srgbClr val="DAE4EA"/>
              </a:solidFill>
            </a:ln>
          </a:top>
          <a:bottom>
            <a:ln w="12700" cmpd="sng">
              <a:solidFill>
                <a:srgbClr val="34495E"/>
              </a:solidFill>
            </a:ln>
          </a:bottom>
          <a:insideH>
            <a:ln w="12700" cmpd="sng">
              <a:solidFill>
                <a:srgbClr val="34495E"/>
              </a:solidFill>
            </a:ln>
          </a:insideH>
          <a:insideV>
            <a:ln w="12700" cmpd="sng">
              <a:solidFill>
                <a:srgbClr val="34495E"/>
              </a:solidFill>
            </a:ln>
          </a:insideV>
        </a:tcBdr>
        <a:fill>
          <a:solidFill>
            <a:srgbClr val="34495E"/>
          </a:solidFill>
        </a:fill>
      </a:tcStyle>
    </a:wholeTbl>
    <a:firstRow>
      <a:tcTxStyle>
        <a:fontRef idx="minor">
          <a:srgbClr val="DDDD55"/>
        </a:fontRef>
        <a:srgbClr val="DDDD55"/>
      </a:tcTxStyle>
      <a:tcStyle>
        <a:tcBdr/>
      </a:tcStyle>
    </a:firstRow>
  </a:tblStyle>
  <a:tblStyle styleId="{D6B0A444-BE85-4B0B-AF8B-2701F9732221}" styleName="Visme - Light">
    <a:wholeTbl>
      <a:tcTxStyle>
        <a:fontRef idx="minor">
          <a:srgbClr val="818181"/>
        </a:fontRef>
        <a:srgbClr val="818181"/>
      </a:tcTxStyle>
      <a:tcStyle>
        <a:tcBdr>
          <a:left>
            <a:ln w="12700" cmpd="sng">
              <a:solidFill>
                <a:srgbClr val="DAE4EA"/>
              </a:solidFill>
            </a:ln>
          </a:left>
          <a:right>
            <a:ln w="12700" cmpd="sng">
              <a:solidFill>
                <a:srgbClr val="DAE4EA"/>
              </a:solidFill>
            </a:ln>
          </a:right>
          <a:top>
            <a:ln w="12700" cmpd="sng">
              <a:solidFill>
                <a:srgbClr val="DAE4EA"/>
              </a:solidFill>
            </a:ln>
          </a:top>
          <a:bottom>
            <a:ln w="12700" cmpd="sng">
              <a:solidFill>
                <a:srgbClr val="DAE4EA"/>
              </a:solidFill>
            </a:ln>
          </a:bottom>
          <a:insideH>
            <a:ln w="12700" cmpd="sng">
              <a:solidFill>
                <a:srgbClr val="DAE4EA"/>
              </a:solidFill>
            </a:ln>
          </a:insideH>
          <a:insideV>
            <a:ln w="12700" cmpd="sng">
              <a:solidFill>
                <a:srgbClr val="DAE4EA"/>
              </a:solidFill>
            </a:ln>
          </a:insideV>
        </a:tcBdr>
        <a:fill>
          <a:solidFill>
            <a:srgbClr val="DAE4EA"/>
          </a:solidFill>
        </a:fill>
      </a:tcStyle>
    </a:wholeTbl>
    <a:firstRow>
      <a:tcTxStyle b="on">
        <a:fontRef idx="minor">
          <a:srgbClr val="818181"/>
        </a:fontRef>
        <a:srgbClr val="818181"/>
      </a:tcTxStyle>
      <a:tcStyle>
        <a:tcBdr/>
      </a:tcStyle>
    </a:firstRow>
  </a:tblStyle>
  <a:tblStyle styleId="{D801C701-60A8-4CDB-9F91-86469C498BE4}" styleName="Visme - Dark with blue">
    <a:wholeTbl>
      <a:tcTxStyle>
        <a:fontRef idx="minor">
          <a:prstClr val="white"/>
        </a:fontRef>
        <a:prstClr val="white"/>
      </a:tcTxStyle>
      <a:tcStyle>
        <a:tcBdr>
          <a:left>
            <a:ln w="12700" cmpd="sng">
              <a:solidFill>
                <a:srgbClr val="DAE4EA"/>
              </a:solidFill>
            </a:ln>
          </a:left>
          <a:right>
            <a:ln w="12700" cmpd="sng">
              <a:solidFill>
                <a:srgbClr val="DAE4EA"/>
              </a:solidFill>
            </a:ln>
          </a:right>
          <a:top>
            <a:ln w="12700" cmpd="sng">
              <a:solidFill>
                <a:srgbClr val="DAE4EA"/>
              </a:solidFill>
            </a:ln>
          </a:top>
          <a:bottom>
            <a:ln w="12700" cmpd="sng">
              <a:solidFill>
                <a:srgbClr val="DAE4EA"/>
              </a:solidFill>
            </a:ln>
          </a:bottom>
          <a:insideH>
            <a:ln w="12700" cmpd="sng">
              <a:solidFill>
                <a:srgbClr val="DAE4EA"/>
              </a:solidFill>
            </a:ln>
          </a:insideH>
          <a:insideV>
            <a:ln w="12700" cmpd="sng">
              <a:solidFill>
                <a:srgbClr val="DAE4EA"/>
              </a:solidFill>
            </a:ln>
          </a:insideV>
        </a:tcBdr>
        <a:fill>
          <a:solidFill>
            <a:srgbClr val="717274"/>
          </a:solidFill>
        </a:fill>
      </a:tcStyle>
    </a:wholeTbl>
    <a:firstRow>
      <a:tcTxStyle b="on">
        <a:fontRef idx="minor">
          <a:srgbClr val="FFFFFF"/>
        </a:fontRef>
        <a:srgbClr val="FFFFFF"/>
      </a:tcTxStyle>
      <a:tcStyle>
        <a:tcBdr/>
        <a:fill>
          <a:solidFill>
            <a:srgbClr val="40A0F7"/>
          </a:solidFill>
        </a:fill>
      </a:tcStyle>
    </a:firstRow>
  </a:tblStyle>
  <a:tblStyle styleId="{CB79AEA9-4FA3-4525-A49E-7F1D2E6B107D}" styleName="Visme - Blue with Navy">
    <a:wholeTbl>
      <a:tcTxStyle>
        <a:fontRef idx="minor">
          <a:prstClr val="white"/>
        </a:fontRef>
        <a:prstClr val="white"/>
      </a:tcTxStyle>
      <a:tcStyle>
        <a:tcBdr>
          <a:left>
            <a:ln w="12700" cmpd="sng">
              <a:solidFill>
                <a:srgbClr val="DAE4EA"/>
              </a:solidFill>
            </a:ln>
          </a:left>
          <a:right>
            <a:ln w="12700" cmpd="sng">
              <a:solidFill>
                <a:srgbClr val="DAE4EA"/>
              </a:solidFill>
            </a:ln>
          </a:right>
          <a:top>
            <a:ln w="12700" cmpd="sng">
              <a:solidFill>
                <a:srgbClr val="DAE4EA"/>
              </a:solidFill>
            </a:ln>
          </a:top>
          <a:bottom>
            <a:ln w="12700" cmpd="sng">
              <a:solidFill>
                <a:srgbClr val="DAE4EA"/>
              </a:solidFill>
            </a:ln>
          </a:bottom>
          <a:insideH>
            <a:ln w="12700" cmpd="sng">
              <a:solidFill>
                <a:srgbClr val="DAE4EA"/>
              </a:solidFill>
            </a:ln>
          </a:insideH>
          <a:insideV>
            <a:ln w="12700" cmpd="sng">
              <a:solidFill>
                <a:srgbClr val="DAE4EA"/>
              </a:solidFill>
            </a:ln>
          </a:insideV>
        </a:tcBdr>
        <a:fill>
          <a:solidFill>
            <a:srgbClr val="3498DB"/>
          </a:solidFill>
        </a:fill>
      </a:tcStyle>
    </a:wholeTbl>
    <a:firstRow>
      <a:tcStyle>
        <a:tcBdr/>
        <a:fill>
          <a:solidFill>
            <a:srgbClr val="343F4E"/>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33229" autoAdjust="0"/>
    <p:restoredTop sz="86434"/>
  </p:normalViewPr>
  <p:slideViewPr>
    <p:cSldViewPr snapToGrid="0">
      <p:cViewPr varScale="1">
        <p:scale>
          <a:sx n="60" d="100"/>
          <a:sy n="60" d="100"/>
        </p:scale>
        <p:origin x="176" y="848"/>
      </p:cViewPr>
      <p:guideLst/>
    </p:cSldViewPr>
  </p:slideViewPr>
  <p:outlineViewPr>
    <p:cViewPr>
      <p:scale>
        <a:sx n="33" d="100"/>
        <a:sy n="33" d="100"/>
      </p:scale>
      <p:origin x="0" y="0"/>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1.fntdata"/><Relationship Id="rId39" Type="http://schemas.openxmlformats.org/officeDocument/2006/relationships/font" Target="fonts/font14.fntdata"/><Relationship Id="rId21" Type="http://schemas.openxmlformats.org/officeDocument/2006/relationships/slide" Target="slides/slide20.xml"/><Relationship Id="rId34" Type="http://schemas.openxmlformats.org/officeDocument/2006/relationships/font" Target="fonts/font9.fntdata"/><Relationship Id="rId42"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font" Target="fonts/font4.fntdata"/><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font" Target="fonts/font7.fntdata"/><Relationship Id="rId37" Type="http://schemas.openxmlformats.org/officeDocument/2006/relationships/font" Target="fonts/font12.fntdata"/><Relationship Id="rId40" Type="http://schemas.openxmlformats.org/officeDocument/2006/relationships/font" Target="fonts/font15.fnt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font" Target="fonts/font3.fntdata"/><Relationship Id="rId36" Type="http://schemas.openxmlformats.org/officeDocument/2006/relationships/font" Target="fonts/font11.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6.fntdata"/><Relationship Id="rId44"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font" Target="fonts/font2.fntdata"/><Relationship Id="rId30" Type="http://schemas.openxmlformats.org/officeDocument/2006/relationships/font" Target="fonts/font5.fntdata"/><Relationship Id="rId35" Type="http://schemas.openxmlformats.org/officeDocument/2006/relationships/font" Target="fonts/font10.fntdata"/><Relationship Id="rId43" Type="http://schemas.openxmlformats.org/officeDocument/2006/relationships/theme" Target="theme/theme1.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33" Type="http://schemas.openxmlformats.org/officeDocument/2006/relationships/font" Target="fonts/font8.fntdata"/><Relationship Id="rId38" Type="http://schemas.openxmlformats.org/officeDocument/2006/relationships/font" Target="fonts/font13.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D0A429A-90FE-4F33-893D-5F2AADB556A3}" type="datetimeFigureOut">
              <a:rPr lang="en-US"/>
              <a:t>7/20/22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F38AFD9-D5DB-4A47-A4BE-251B4DF1413A}" type="slidenum">
              <a:rPr lang="en-US"/>
              <a:t>‹#›</a:t>
            </a:fld>
            <a:endParaRPr lang="en-US"/>
          </a:p>
        </p:txBody>
      </p:sp>
    </p:spTree>
    <p:extLst>
      <p:ext uri="{BB962C8B-B14F-4D97-AF65-F5344CB8AC3E}">
        <p14:creationId xmlns:p14="http://schemas.microsoft.com/office/powerpoint/2010/main" val="350687194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spcFirstLastPara="0" lIns="0" tIns="0" rIns="0" bIns="0" anchor="t"/>
          <a:lstStyle/>
          <a:p>
            <a:pPr algn="l" hangingPunct="0">
              <a:lnSpc>
                <a:spcPct val="100000"/>
              </a:lnSpc>
            </a:pPr>
            <a:r>
              <a:rPr>
                <a:latin typeface="Arial"/>
                <a:ea typeface="+mn-ea"/>
                <a:cs typeface="Arial"/>
              </a:rPr>
              <a:t>Type your notes</a:t>
            </a:r>
          </a:p>
        </p:txBody>
      </p:sp>
      <p:sp>
        <p:nvSpPr>
          <p:cNvPr id="4" name="Slide Number Placeholder 3"/>
          <p:cNvSpPr>
            <a:spLocks noGrp="1"/>
          </p:cNvSpPr>
          <p:nvPr>
            <p:ph type="sldNum" sz="quarter" idx="5"/>
          </p:nvPr>
        </p:nvSpPr>
        <p:spPr/>
        <p:txBody>
          <a:bodyPr/>
          <a:lstStyle/>
          <a:p>
            <a:fld id="{4F38AFD9-D5DB-4A47-A4BE-251B4DF1413A}" type="slidenum">
              <a:rPr lang="en-US"/>
              <a:t>1</a:t>
            </a:fld>
            <a:endParaRPr lang="en-US"/>
          </a:p>
        </p:txBody>
      </p:sp>
    </p:spTree>
    <p:extLst>
      <p:ext uri="{BB962C8B-B14F-4D97-AF65-F5344CB8AC3E}">
        <p14:creationId xmlns:p14="http://schemas.microsoft.com/office/powerpoint/2010/main" val="174360877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spcFirstLastPara="0" lIns="0" tIns="0" rIns="0" bIns="0" anchor="t"/>
          <a:lstStyle/>
          <a:p>
            <a:pPr algn="l" hangingPunct="0">
              <a:lnSpc>
                <a:spcPct val="100000"/>
              </a:lnSpc>
            </a:pPr>
            <a:r>
              <a:rPr>
                <a:latin typeface="Arial"/>
                <a:ea typeface="+mn-ea"/>
                <a:cs typeface="Arial"/>
              </a:rPr>
              <a:t>Type your notes</a:t>
            </a:r>
          </a:p>
        </p:txBody>
      </p:sp>
      <p:sp>
        <p:nvSpPr>
          <p:cNvPr id="4" name="Slide Number Placeholder 3"/>
          <p:cNvSpPr>
            <a:spLocks noGrp="1"/>
          </p:cNvSpPr>
          <p:nvPr>
            <p:ph type="sldNum" sz="quarter" idx="5"/>
          </p:nvPr>
        </p:nvSpPr>
        <p:spPr/>
        <p:txBody>
          <a:bodyPr/>
          <a:lstStyle/>
          <a:p>
            <a:fld id="{4F38AFD9-D5DB-4A47-A4BE-251B4DF1413A}" type="slidenum">
              <a:rPr lang="en-US"/>
              <a:t>10</a:t>
            </a:fld>
            <a:endParaRPr lang="en-US"/>
          </a:p>
        </p:txBody>
      </p:sp>
    </p:spTree>
    <p:extLst>
      <p:ext uri="{BB962C8B-B14F-4D97-AF65-F5344CB8AC3E}">
        <p14:creationId xmlns:p14="http://schemas.microsoft.com/office/powerpoint/2010/main" val="174360877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spcFirstLastPara="0" lIns="0" tIns="0" rIns="0" bIns="0" anchor="t"/>
          <a:lstStyle/>
          <a:p>
            <a:pPr algn="l" hangingPunct="0">
              <a:lnSpc>
                <a:spcPct val="100000"/>
              </a:lnSpc>
            </a:pPr>
            <a:r>
              <a:rPr>
                <a:latin typeface="Arial"/>
                <a:ea typeface="+mn-ea"/>
                <a:cs typeface="Arial"/>
              </a:rPr>
              <a:t>Type your notes</a:t>
            </a:r>
          </a:p>
        </p:txBody>
      </p:sp>
      <p:sp>
        <p:nvSpPr>
          <p:cNvPr id="4" name="Slide Number Placeholder 3"/>
          <p:cNvSpPr>
            <a:spLocks noGrp="1"/>
          </p:cNvSpPr>
          <p:nvPr>
            <p:ph type="sldNum" sz="quarter" idx="5"/>
          </p:nvPr>
        </p:nvSpPr>
        <p:spPr/>
        <p:txBody>
          <a:bodyPr/>
          <a:lstStyle/>
          <a:p>
            <a:fld id="{4F38AFD9-D5DB-4A47-A4BE-251B4DF1413A}" type="slidenum">
              <a:rPr lang="en-US"/>
              <a:t>11</a:t>
            </a:fld>
            <a:endParaRPr lang="en-US"/>
          </a:p>
        </p:txBody>
      </p:sp>
    </p:spTree>
    <p:extLst>
      <p:ext uri="{BB962C8B-B14F-4D97-AF65-F5344CB8AC3E}">
        <p14:creationId xmlns:p14="http://schemas.microsoft.com/office/powerpoint/2010/main" val="174360877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spcFirstLastPara="0" lIns="0" tIns="0" rIns="0" bIns="0" anchor="t"/>
          <a:lstStyle/>
          <a:p>
            <a:pPr algn="l" hangingPunct="0">
              <a:lnSpc>
                <a:spcPct val="100000"/>
              </a:lnSpc>
            </a:pPr>
            <a:r>
              <a:rPr>
                <a:latin typeface="Arial"/>
                <a:ea typeface="+mn-ea"/>
                <a:cs typeface="Arial"/>
              </a:rPr>
              <a:t>Type your notes</a:t>
            </a:r>
          </a:p>
        </p:txBody>
      </p:sp>
      <p:sp>
        <p:nvSpPr>
          <p:cNvPr id="4" name="Slide Number Placeholder 3"/>
          <p:cNvSpPr>
            <a:spLocks noGrp="1"/>
          </p:cNvSpPr>
          <p:nvPr>
            <p:ph type="sldNum" sz="quarter" idx="5"/>
          </p:nvPr>
        </p:nvSpPr>
        <p:spPr/>
        <p:txBody>
          <a:bodyPr/>
          <a:lstStyle/>
          <a:p>
            <a:fld id="{4F38AFD9-D5DB-4A47-A4BE-251B4DF1413A}" type="slidenum">
              <a:rPr lang="en-US"/>
              <a:t>12</a:t>
            </a:fld>
            <a:endParaRPr lang="en-US"/>
          </a:p>
        </p:txBody>
      </p:sp>
    </p:spTree>
    <p:extLst>
      <p:ext uri="{BB962C8B-B14F-4D97-AF65-F5344CB8AC3E}">
        <p14:creationId xmlns:p14="http://schemas.microsoft.com/office/powerpoint/2010/main" val="174360877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spcFirstLastPara="0" lIns="0" tIns="0" rIns="0" bIns="0" anchor="t"/>
          <a:lstStyle/>
          <a:p>
            <a:pPr algn="l" hangingPunct="0">
              <a:lnSpc>
                <a:spcPct val="100000"/>
              </a:lnSpc>
            </a:pPr>
            <a:r>
              <a:rPr>
                <a:latin typeface="Arial"/>
                <a:ea typeface="+mn-ea"/>
                <a:cs typeface="Arial"/>
              </a:rPr>
              <a:t>Type your notes</a:t>
            </a:r>
          </a:p>
        </p:txBody>
      </p:sp>
      <p:sp>
        <p:nvSpPr>
          <p:cNvPr id="4" name="Slide Number Placeholder 3"/>
          <p:cNvSpPr>
            <a:spLocks noGrp="1"/>
          </p:cNvSpPr>
          <p:nvPr>
            <p:ph type="sldNum" sz="quarter" idx="5"/>
          </p:nvPr>
        </p:nvSpPr>
        <p:spPr/>
        <p:txBody>
          <a:bodyPr/>
          <a:lstStyle/>
          <a:p>
            <a:fld id="{4F38AFD9-D5DB-4A47-A4BE-251B4DF1413A}" type="slidenum">
              <a:rPr lang="en-US"/>
              <a:t>13</a:t>
            </a:fld>
            <a:endParaRPr lang="en-US"/>
          </a:p>
        </p:txBody>
      </p:sp>
    </p:spTree>
    <p:extLst>
      <p:ext uri="{BB962C8B-B14F-4D97-AF65-F5344CB8AC3E}">
        <p14:creationId xmlns:p14="http://schemas.microsoft.com/office/powerpoint/2010/main" val="174360877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spcFirstLastPara="0" lIns="0" tIns="0" rIns="0" bIns="0" anchor="t"/>
          <a:lstStyle/>
          <a:p>
            <a:pPr algn="l" hangingPunct="0">
              <a:lnSpc>
                <a:spcPct val="100000"/>
              </a:lnSpc>
            </a:pPr>
            <a:r>
              <a:rPr>
                <a:latin typeface="Arial"/>
                <a:ea typeface="+mn-ea"/>
                <a:cs typeface="Arial"/>
              </a:rPr>
              <a:t>Type your notes</a:t>
            </a:r>
          </a:p>
        </p:txBody>
      </p:sp>
      <p:sp>
        <p:nvSpPr>
          <p:cNvPr id="4" name="Slide Number Placeholder 3"/>
          <p:cNvSpPr>
            <a:spLocks noGrp="1"/>
          </p:cNvSpPr>
          <p:nvPr>
            <p:ph type="sldNum" sz="quarter" idx="5"/>
          </p:nvPr>
        </p:nvSpPr>
        <p:spPr/>
        <p:txBody>
          <a:bodyPr/>
          <a:lstStyle/>
          <a:p>
            <a:fld id="{4F38AFD9-D5DB-4A47-A4BE-251B4DF1413A}" type="slidenum">
              <a:rPr lang="en-US"/>
              <a:t>14</a:t>
            </a:fld>
            <a:endParaRPr lang="en-US"/>
          </a:p>
        </p:txBody>
      </p:sp>
    </p:spTree>
    <p:extLst>
      <p:ext uri="{BB962C8B-B14F-4D97-AF65-F5344CB8AC3E}">
        <p14:creationId xmlns:p14="http://schemas.microsoft.com/office/powerpoint/2010/main" val="174360877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spcFirstLastPara="0" lIns="0" tIns="0" rIns="0" bIns="0" anchor="t"/>
          <a:lstStyle/>
          <a:p>
            <a:pPr algn="l" hangingPunct="0">
              <a:lnSpc>
                <a:spcPct val="100000"/>
              </a:lnSpc>
            </a:pPr>
            <a:r>
              <a:rPr>
                <a:latin typeface="Arial"/>
                <a:ea typeface="+mn-ea"/>
                <a:cs typeface="Arial"/>
              </a:rPr>
              <a:t>Type your notes</a:t>
            </a:r>
          </a:p>
        </p:txBody>
      </p:sp>
      <p:sp>
        <p:nvSpPr>
          <p:cNvPr id="4" name="Slide Number Placeholder 3"/>
          <p:cNvSpPr>
            <a:spLocks noGrp="1"/>
          </p:cNvSpPr>
          <p:nvPr>
            <p:ph type="sldNum" sz="quarter" idx="5"/>
          </p:nvPr>
        </p:nvSpPr>
        <p:spPr/>
        <p:txBody>
          <a:bodyPr/>
          <a:lstStyle/>
          <a:p>
            <a:fld id="{4F38AFD9-D5DB-4A47-A4BE-251B4DF1413A}" type="slidenum">
              <a:rPr lang="en-US"/>
              <a:t>15</a:t>
            </a:fld>
            <a:endParaRPr lang="en-US"/>
          </a:p>
        </p:txBody>
      </p:sp>
    </p:spTree>
    <p:extLst>
      <p:ext uri="{BB962C8B-B14F-4D97-AF65-F5344CB8AC3E}">
        <p14:creationId xmlns:p14="http://schemas.microsoft.com/office/powerpoint/2010/main" val="174360877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spcFirstLastPara="0" lIns="0" tIns="0" rIns="0" bIns="0" anchor="t"/>
          <a:lstStyle/>
          <a:p>
            <a:pPr algn="l" hangingPunct="0">
              <a:lnSpc>
                <a:spcPct val="100000"/>
              </a:lnSpc>
            </a:pPr>
            <a:r>
              <a:rPr>
                <a:latin typeface="Arial"/>
                <a:ea typeface="+mn-ea"/>
                <a:cs typeface="Arial"/>
              </a:rPr>
              <a:t>Type your notes</a:t>
            </a:r>
          </a:p>
        </p:txBody>
      </p:sp>
      <p:sp>
        <p:nvSpPr>
          <p:cNvPr id="4" name="Slide Number Placeholder 3"/>
          <p:cNvSpPr>
            <a:spLocks noGrp="1"/>
          </p:cNvSpPr>
          <p:nvPr>
            <p:ph type="sldNum" sz="quarter" idx="5"/>
          </p:nvPr>
        </p:nvSpPr>
        <p:spPr/>
        <p:txBody>
          <a:bodyPr/>
          <a:lstStyle/>
          <a:p>
            <a:fld id="{4F38AFD9-D5DB-4A47-A4BE-251B4DF1413A}" type="slidenum">
              <a:rPr lang="en-US"/>
              <a:t>16</a:t>
            </a:fld>
            <a:endParaRPr lang="en-US"/>
          </a:p>
        </p:txBody>
      </p:sp>
    </p:spTree>
    <p:extLst>
      <p:ext uri="{BB962C8B-B14F-4D97-AF65-F5344CB8AC3E}">
        <p14:creationId xmlns:p14="http://schemas.microsoft.com/office/powerpoint/2010/main" val="174360877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spcFirstLastPara="0" lIns="0" tIns="0" rIns="0" bIns="0" anchor="t"/>
          <a:lstStyle/>
          <a:p>
            <a:pPr algn="l" hangingPunct="0">
              <a:lnSpc>
                <a:spcPct val="100000"/>
              </a:lnSpc>
            </a:pPr>
            <a:r>
              <a:rPr>
                <a:latin typeface="Arial"/>
                <a:ea typeface="+mn-ea"/>
                <a:cs typeface="Arial"/>
              </a:rPr>
              <a:t>Type your notes</a:t>
            </a:r>
          </a:p>
        </p:txBody>
      </p:sp>
      <p:sp>
        <p:nvSpPr>
          <p:cNvPr id="4" name="Slide Number Placeholder 3"/>
          <p:cNvSpPr>
            <a:spLocks noGrp="1"/>
          </p:cNvSpPr>
          <p:nvPr>
            <p:ph type="sldNum" sz="quarter" idx="5"/>
          </p:nvPr>
        </p:nvSpPr>
        <p:spPr/>
        <p:txBody>
          <a:bodyPr/>
          <a:lstStyle/>
          <a:p>
            <a:fld id="{4F38AFD9-D5DB-4A47-A4BE-251B4DF1413A}" type="slidenum">
              <a:rPr lang="en-US"/>
              <a:t>17</a:t>
            </a:fld>
            <a:endParaRPr lang="en-US"/>
          </a:p>
        </p:txBody>
      </p:sp>
    </p:spTree>
    <p:extLst>
      <p:ext uri="{BB962C8B-B14F-4D97-AF65-F5344CB8AC3E}">
        <p14:creationId xmlns:p14="http://schemas.microsoft.com/office/powerpoint/2010/main" val="174360877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spcFirstLastPara="0" lIns="0" tIns="0" rIns="0" bIns="0" anchor="t"/>
          <a:lstStyle/>
          <a:p>
            <a:pPr algn="l" hangingPunct="0">
              <a:lnSpc>
                <a:spcPct val="100000"/>
              </a:lnSpc>
            </a:pPr>
            <a:r>
              <a:rPr>
                <a:latin typeface="Arial"/>
                <a:ea typeface="+mn-ea"/>
                <a:cs typeface="Arial"/>
              </a:rPr>
              <a:t>Type your notes</a:t>
            </a:r>
          </a:p>
        </p:txBody>
      </p:sp>
      <p:sp>
        <p:nvSpPr>
          <p:cNvPr id="4" name="Slide Number Placeholder 3"/>
          <p:cNvSpPr>
            <a:spLocks noGrp="1"/>
          </p:cNvSpPr>
          <p:nvPr>
            <p:ph type="sldNum" sz="quarter" idx="5"/>
          </p:nvPr>
        </p:nvSpPr>
        <p:spPr/>
        <p:txBody>
          <a:bodyPr/>
          <a:lstStyle/>
          <a:p>
            <a:fld id="{4F38AFD9-D5DB-4A47-A4BE-251B4DF1413A}" type="slidenum">
              <a:rPr lang="en-US"/>
              <a:t>18</a:t>
            </a:fld>
            <a:endParaRPr lang="en-US"/>
          </a:p>
        </p:txBody>
      </p:sp>
    </p:spTree>
    <p:extLst>
      <p:ext uri="{BB962C8B-B14F-4D97-AF65-F5344CB8AC3E}">
        <p14:creationId xmlns:p14="http://schemas.microsoft.com/office/powerpoint/2010/main" val="174360877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spcFirstLastPara="0" lIns="0" tIns="0" rIns="0" bIns="0" anchor="t"/>
          <a:lstStyle/>
          <a:p>
            <a:pPr algn="l" hangingPunct="0">
              <a:lnSpc>
                <a:spcPct val="100000"/>
              </a:lnSpc>
            </a:pPr>
            <a:r>
              <a:rPr>
                <a:latin typeface="Arial"/>
                <a:ea typeface="+mn-ea"/>
                <a:cs typeface="Arial"/>
              </a:rPr>
              <a:t>Type your notes</a:t>
            </a:r>
          </a:p>
        </p:txBody>
      </p:sp>
      <p:sp>
        <p:nvSpPr>
          <p:cNvPr id="4" name="Slide Number Placeholder 3"/>
          <p:cNvSpPr>
            <a:spLocks noGrp="1"/>
          </p:cNvSpPr>
          <p:nvPr>
            <p:ph type="sldNum" sz="quarter" idx="5"/>
          </p:nvPr>
        </p:nvSpPr>
        <p:spPr/>
        <p:txBody>
          <a:bodyPr/>
          <a:lstStyle/>
          <a:p>
            <a:fld id="{4F38AFD9-D5DB-4A47-A4BE-251B4DF1413A}" type="slidenum">
              <a:rPr lang="en-US"/>
              <a:t>19</a:t>
            </a:fld>
            <a:endParaRPr lang="en-US"/>
          </a:p>
        </p:txBody>
      </p:sp>
    </p:spTree>
    <p:extLst>
      <p:ext uri="{BB962C8B-B14F-4D97-AF65-F5344CB8AC3E}">
        <p14:creationId xmlns:p14="http://schemas.microsoft.com/office/powerpoint/2010/main" val="174360877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spcFirstLastPara="0" lIns="0" tIns="0" rIns="0" bIns="0" anchor="t"/>
          <a:lstStyle/>
          <a:p>
            <a:pPr algn="l" hangingPunct="0">
              <a:lnSpc>
                <a:spcPct val="100000"/>
              </a:lnSpc>
            </a:pPr>
            <a:r>
              <a:rPr>
                <a:latin typeface="Arial"/>
                <a:ea typeface="+mn-ea"/>
                <a:cs typeface="Arial"/>
              </a:rPr>
              <a:t>Type your notes</a:t>
            </a:r>
          </a:p>
        </p:txBody>
      </p:sp>
      <p:sp>
        <p:nvSpPr>
          <p:cNvPr id="4" name="Slide Number Placeholder 3"/>
          <p:cNvSpPr>
            <a:spLocks noGrp="1"/>
          </p:cNvSpPr>
          <p:nvPr>
            <p:ph type="sldNum" sz="quarter" idx="5"/>
          </p:nvPr>
        </p:nvSpPr>
        <p:spPr/>
        <p:txBody>
          <a:bodyPr/>
          <a:lstStyle/>
          <a:p>
            <a:fld id="{4F38AFD9-D5DB-4A47-A4BE-251B4DF1413A}" type="slidenum">
              <a:rPr lang="en-US"/>
              <a:t>2</a:t>
            </a:fld>
            <a:endParaRPr lang="en-US"/>
          </a:p>
        </p:txBody>
      </p:sp>
    </p:spTree>
    <p:extLst>
      <p:ext uri="{BB962C8B-B14F-4D97-AF65-F5344CB8AC3E}">
        <p14:creationId xmlns:p14="http://schemas.microsoft.com/office/powerpoint/2010/main" val="174360877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spcFirstLastPara="0" lIns="0" tIns="0" rIns="0" bIns="0" anchor="t"/>
          <a:lstStyle/>
          <a:p>
            <a:pPr algn="l" hangingPunct="0">
              <a:lnSpc>
                <a:spcPct val="100000"/>
              </a:lnSpc>
            </a:pPr>
            <a:r>
              <a:rPr>
                <a:latin typeface="Arial"/>
                <a:ea typeface="+mn-ea"/>
                <a:cs typeface="Arial"/>
              </a:rPr>
              <a:t>Type your notes</a:t>
            </a:r>
          </a:p>
        </p:txBody>
      </p:sp>
      <p:sp>
        <p:nvSpPr>
          <p:cNvPr id="4" name="Slide Number Placeholder 3"/>
          <p:cNvSpPr>
            <a:spLocks noGrp="1"/>
          </p:cNvSpPr>
          <p:nvPr>
            <p:ph type="sldNum" sz="quarter" idx="5"/>
          </p:nvPr>
        </p:nvSpPr>
        <p:spPr/>
        <p:txBody>
          <a:bodyPr/>
          <a:lstStyle/>
          <a:p>
            <a:fld id="{4F38AFD9-D5DB-4A47-A4BE-251B4DF1413A}" type="slidenum">
              <a:rPr lang="en-US"/>
              <a:t>20</a:t>
            </a:fld>
            <a:endParaRPr lang="en-US"/>
          </a:p>
        </p:txBody>
      </p:sp>
    </p:spTree>
    <p:extLst>
      <p:ext uri="{BB962C8B-B14F-4D97-AF65-F5344CB8AC3E}">
        <p14:creationId xmlns:p14="http://schemas.microsoft.com/office/powerpoint/2010/main" val="174360877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spcFirstLastPara="0" lIns="0" tIns="0" rIns="0" bIns="0" anchor="t"/>
          <a:lstStyle/>
          <a:p>
            <a:pPr algn="l" hangingPunct="0">
              <a:lnSpc>
                <a:spcPct val="100000"/>
              </a:lnSpc>
            </a:pPr>
            <a:r>
              <a:rPr>
                <a:latin typeface="Arial"/>
                <a:ea typeface="+mn-ea"/>
                <a:cs typeface="Arial"/>
              </a:rPr>
              <a:t>Type your notes</a:t>
            </a:r>
          </a:p>
        </p:txBody>
      </p:sp>
      <p:sp>
        <p:nvSpPr>
          <p:cNvPr id="4" name="Slide Number Placeholder 3"/>
          <p:cNvSpPr>
            <a:spLocks noGrp="1"/>
          </p:cNvSpPr>
          <p:nvPr>
            <p:ph type="sldNum" sz="quarter" idx="5"/>
          </p:nvPr>
        </p:nvSpPr>
        <p:spPr/>
        <p:txBody>
          <a:bodyPr/>
          <a:lstStyle/>
          <a:p>
            <a:fld id="{4F38AFD9-D5DB-4A47-A4BE-251B4DF1413A}" type="slidenum">
              <a:rPr lang="en-US"/>
              <a:t>21</a:t>
            </a:fld>
            <a:endParaRPr lang="en-US"/>
          </a:p>
        </p:txBody>
      </p:sp>
    </p:spTree>
    <p:extLst>
      <p:ext uri="{BB962C8B-B14F-4D97-AF65-F5344CB8AC3E}">
        <p14:creationId xmlns:p14="http://schemas.microsoft.com/office/powerpoint/2010/main" val="174360877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spcFirstLastPara="0" lIns="0" tIns="0" rIns="0" bIns="0" anchor="t"/>
          <a:lstStyle/>
          <a:p>
            <a:pPr algn="l" hangingPunct="0">
              <a:lnSpc>
                <a:spcPct val="100000"/>
              </a:lnSpc>
            </a:pPr>
            <a:r>
              <a:rPr>
                <a:latin typeface="Arial"/>
                <a:ea typeface="+mn-ea"/>
                <a:cs typeface="Arial"/>
              </a:rPr>
              <a:t>Type your notes</a:t>
            </a:r>
          </a:p>
        </p:txBody>
      </p:sp>
      <p:sp>
        <p:nvSpPr>
          <p:cNvPr id="4" name="Slide Number Placeholder 3"/>
          <p:cNvSpPr>
            <a:spLocks noGrp="1"/>
          </p:cNvSpPr>
          <p:nvPr>
            <p:ph type="sldNum" sz="quarter" idx="5"/>
          </p:nvPr>
        </p:nvSpPr>
        <p:spPr/>
        <p:txBody>
          <a:bodyPr/>
          <a:lstStyle/>
          <a:p>
            <a:fld id="{4F38AFD9-D5DB-4A47-A4BE-251B4DF1413A}" type="slidenum">
              <a:rPr lang="en-US"/>
              <a:t>22</a:t>
            </a:fld>
            <a:endParaRPr lang="en-US"/>
          </a:p>
        </p:txBody>
      </p:sp>
    </p:spTree>
    <p:extLst>
      <p:ext uri="{BB962C8B-B14F-4D97-AF65-F5344CB8AC3E}">
        <p14:creationId xmlns:p14="http://schemas.microsoft.com/office/powerpoint/2010/main" val="174360877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spcFirstLastPara="0" lIns="0" tIns="0" rIns="0" bIns="0" anchor="t"/>
          <a:lstStyle/>
          <a:p>
            <a:pPr algn="l" hangingPunct="0">
              <a:lnSpc>
                <a:spcPct val="100000"/>
              </a:lnSpc>
            </a:pPr>
            <a:r>
              <a:rPr>
                <a:latin typeface="Arial"/>
                <a:ea typeface="+mn-ea"/>
                <a:cs typeface="Arial"/>
              </a:rPr>
              <a:t>Type your notes</a:t>
            </a:r>
          </a:p>
        </p:txBody>
      </p:sp>
      <p:sp>
        <p:nvSpPr>
          <p:cNvPr id="4" name="Slide Number Placeholder 3"/>
          <p:cNvSpPr>
            <a:spLocks noGrp="1"/>
          </p:cNvSpPr>
          <p:nvPr>
            <p:ph type="sldNum" sz="quarter" idx="5"/>
          </p:nvPr>
        </p:nvSpPr>
        <p:spPr/>
        <p:txBody>
          <a:bodyPr/>
          <a:lstStyle/>
          <a:p>
            <a:fld id="{4F38AFD9-D5DB-4A47-A4BE-251B4DF1413A}" type="slidenum">
              <a:rPr lang="en-US"/>
              <a:t>23</a:t>
            </a:fld>
            <a:endParaRPr lang="en-US"/>
          </a:p>
        </p:txBody>
      </p:sp>
    </p:spTree>
    <p:extLst>
      <p:ext uri="{BB962C8B-B14F-4D97-AF65-F5344CB8AC3E}">
        <p14:creationId xmlns:p14="http://schemas.microsoft.com/office/powerpoint/2010/main" val="174360877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spcFirstLastPara="0" lIns="0" tIns="0" rIns="0" bIns="0" anchor="t"/>
          <a:lstStyle/>
          <a:p>
            <a:pPr algn="l" hangingPunct="0">
              <a:lnSpc>
                <a:spcPct val="100000"/>
              </a:lnSpc>
            </a:pPr>
            <a:r>
              <a:rPr>
                <a:latin typeface="Arial"/>
                <a:ea typeface="+mn-ea"/>
                <a:cs typeface="Arial"/>
              </a:rPr>
              <a:t>Type your notes</a:t>
            </a:r>
          </a:p>
        </p:txBody>
      </p:sp>
      <p:sp>
        <p:nvSpPr>
          <p:cNvPr id="4" name="Slide Number Placeholder 3"/>
          <p:cNvSpPr>
            <a:spLocks noGrp="1"/>
          </p:cNvSpPr>
          <p:nvPr>
            <p:ph type="sldNum" sz="quarter" idx="5"/>
          </p:nvPr>
        </p:nvSpPr>
        <p:spPr/>
        <p:txBody>
          <a:bodyPr/>
          <a:lstStyle/>
          <a:p>
            <a:fld id="{4F38AFD9-D5DB-4A47-A4BE-251B4DF1413A}" type="slidenum">
              <a:rPr lang="en-US"/>
              <a:t>3</a:t>
            </a:fld>
            <a:endParaRPr lang="en-US"/>
          </a:p>
        </p:txBody>
      </p:sp>
    </p:spTree>
    <p:extLst>
      <p:ext uri="{BB962C8B-B14F-4D97-AF65-F5344CB8AC3E}">
        <p14:creationId xmlns:p14="http://schemas.microsoft.com/office/powerpoint/2010/main" val="174360877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spcFirstLastPara="0" lIns="0" tIns="0" rIns="0" bIns="0" anchor="t"/>
          <a:lstStyle/>
          <a:p>
            <a:pPr algn="l" hangingPunct="0">
              <a:lnSpc>
                <a:spcPct val="100000"/>
              </a:lnSpc>
            </a:pPr>
            <a:r>
              <a:rPr>
                <a:latin typeface="Arial"/>
                <a:ea typeface="+mn-ea"/>
                <a:cs typeface="Arial"/>
              </a:rPr>
              <a:t>Type your notes</a:t>
            </a:r>
          </a:p>
        </p:txBody>
      </p:sp>
      <p:sp>
        <p:nvSpPr>
          <p:cNvPr id="4" name="Slide Number Placeholder 3"/>
          <p:cNvSpPr>
            <a:spLocks noGrp="1"/>
          </p:cNvSpPr>
          <p:nvPr>
            <p:ph type="sldNum" sz="quarter" idx="5"/>
          </p:nvPr>
        </p:nvSpPr>
        <p:spPr/>
        <p:txBody>
          <a:bodyPr/>
          <a:lstStyle/>
          <a:p>
            <a:fld id="{4F38AFD9-D5DB-4A47-A4BE-251B4DF1413A}" type="slidenum">
              <a:rPr lang="en-US"/>
              <a:t>4</a:t>
            </a:fld>
            <a:endParaRPr lang="en-US"/>
          </a:p>
        </p:txBody>
      </p:sp>
    </p:spTree>
    <p:extLst>
      <p:ext uri="{BB962C8B-B14F-4D97-AF65-F5344CB8AC3E}">
        <p14:creationId xmlns:p14="http://schemas.microsoft.com/office/powerpoint/2010/main" val="174360877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spcFirstLastPara="0" lIns="0" tIns="0" rIns="0" bIns="0" anchor="t"/>
          <a:lstStyle/>
          <a:p>
            <a:pPr algn="l" hangingPunct="0">
              <a:lnSpc>
                <a:spcPct val="100000"/>
              </a:lnSpc>
            </a:pPr>
            <a:r>
              <a:rPr>
                <a:latin typeface="Arial"/>
                <a:ea typeface="+mn-ea"/>
                <a:cs typeface="Arial"/>
              </a:rPr>
              <a:t>Type your notes</a:t>
            </a:r>
          </a:p>
        </p:txBody>
      </p:sp>
      <p:sp>
        <p:nvSpPr>
          <p:cNvPr id="4" name="Slide Number Placeholder 3"/>
          <p:cNvSpPr>
            <a:spLocks noGrp="1"/>
          </p:cNvSpPr>
          <p:nvPr>
            <p:ph type="sldNum" sz="quarter" idx="5"/>
          </p:nvPr>
        </p:nvSpPr>
        <p:spPr/>
        <p:txBody>
          <a:bodyPr/>
          <a:lstStyle/>
          <a:p>
            <a:fld id="{4F38AFD9-D5DB-4A47-A4BE-251B4DF1413A}" type="slidenum">
              <a:rPr lang="en-US"/>
              <a:t>5</a:t>
            </a:fld>
            <a:endParaRPr lang="en-US"/>
          </a:p>
        </p:txBody>
      </p:sp>
    </p:spTree>
    <p:extLst>
      <p:ext uri="{BB962C8B-B14F-4D97-AF65-F5344CB8AC3E}">
        <p14:creationId xmlns:p14="http://schemas.microsoft.com/office/powerpoint/2010/main" val="174360877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spcFirstLastPara="0" lIns="0" tIns="0" rIns="0" bIns="0" anchor="t"/>
          <a:lstStyle/>
          <a:p>
            <a:pPr algn="l" hangingPunct="0">
              <a:lnSpc>
                <a:spcPct val="100000"/>
              </a:lnSpc>
            </a:pPr>
            <a:r>
              <a:rPr>
                <a:latin typeface="Arial"/>
                <a:ea typeface="+mn-ea"/>
                <a:cs typeface="Arial"/>
              </a:rPr>
              <a:t>Type your notes</a:t>
            </a:r>
          </a:p>
        </p:txBody>
      </p:sp>
      <p:sp>
        <p:nvSpPr>
          <p:cNvPr id="4" name="Slide Number Placeholder 3"/>
          <p:cNvSpPr>
            <a:spLocks noGrp="1"/>
          </p:cNvSpPr>
          <p:nvPr>
            <p:ph type="sldNum" sz="quarter" idx="5"/>
          </p:nvPr>
        </p:nvSpPr>
        <p:spPr/>
        <p:txBody>
          <a:bodyPr/>
          <a:lstStyle/>
          <a:p>
            <a:fld id="{4F38AFD9-D5DB-4A47-A4BE-251B4DF1413A}" type="slidenum">
              <a:rPr lang="en-US"/>
              <a:t>6</a:t>
            </a:fld>
            <a:endParaRPr lang="en-US"/>
          </a:p>
        </p:txBody>
      </p:sp>
    </p:spTree>
    <p:extLst>
      <p:ext uri="{BB962C8B-B14F-4D97-AF65-F5344CB8AC3E}">
        <p14:creationId xmlns:p14="http://schemas.microsoft.com/office/powerpoint/2010/main" val="174360877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spcFirstLastPara="0" lIns="0" tIns="0" rIns="0" bIns="0" anchor="t"/>
          <a:lstStyle/>
          <a:p>
            <a:pPr algn="l" hangingPunct="0">
              <a:lnSpc>
                <a:spcPct val="100000"/>
              </a:lnSpc>
            </a:pPr>
            <a:r>
              <a:rPr>
                <a:latin typeface="Arial"/>
                <a:ea typeface="+mn-ea"/>
                <a:cs typeface="Arial"/>
              </a:rPr>
              <a:t>Type your notes</a:t>
            </a:r>
          </a:p>
        </p:txBody>
      </p:sp>
      <p:sp>
        <p:nvSpPr>
          <p:cNvPr id="4" name="Slide Number Placeholder 3"/>
          <p:cNvSpPr>
            <a:spLocks noGrp="1"/>
          </p:cNvSpPr>
          <p:nvPr>
            <p:ph type="sldNum" sz="quarter" idx="5"/>
          </p:nvPr>
        </p:nvSpPr>
        <p:spPr/>
        <p:txBody>
          <a:bodyPr/>
          <a:lstStyle/>
          <a:p>
            <a:fld id="{4F38AFD9-D5DB-4A47-A4BE-251B4DF1413A}" type="slidenum">
              <a:rPr lang="en-US"/>
              <a:t>7</a:t>
            </a:fld>
            <a:endParaRPr lang="en-US"/>
          </a:p>
        </p:txBody>
      </p:sp>
    </p:spTree>
    <p:extLst>
      <p:ext uri="{BB962C8B-B14F-4D97-AF65-F5344CB8AC3E}">
        <p14:creationId xmlns:p14="http://schemas.microsoft.com/office/powerpoint/2010/main" val="174360877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spcFirstLastPara="0" lIns="0" tIns="0" rIns="0" bIns="0" anchor="t"/>
          <a:lstStyle/>
          <a:p>
            <a:pPr algn="l" hangingPunct="0">
              <a:lnSpc>
                <a:spcPct val="100000"/>
              </a:lnSpc>
            </a:pPr>
            <a:r>
              <a:rPr>
                <a:latin typeface="Arial"/>
                <a:ea typeface="+mn-ea"/>
                <a:cs typeface="Arial"/>
              </a:rPr>
              <a:t>Type your notes</a:t>
            </a:r>
          </a:p>
        </p:txBody>
      </p:sp>
      <p:sp>
        <p:nvSpPr>
          <p:cNvPr id="4" name="Slide Number Placeholder 3"/>
          <p:cNvSpPr>
            <a:spLocks noGrp="1"/>
          </p:cNvSpPr>
          <p:nvPr>
            <p:ph type="sldNum" sz="quarter" idx="5"/>
          </p:nvPr>
        </p:nvSpPr>
        <p:spPr/>
        <p:txBody>
          <a:bodyPr/>
          <a:lstStyle/>
          <a:p>
            <a:fld id="{4F38AFD9-D5DB-4A47-A4BE-251B4DF1413A}" type="slidenum">
              <a:rPr lang="en-US"/>
              <a:t>8</a:t>
            </a:fld>
            <a:endParaRPr lang="en-US"/>
          </a:p>
        </p:txBody>
      </p:sp>
    </p:spTree>
    <p:extLst>
      <p:ext uri="{BB962C8B-B14F-4D97-AF65-F5344CB8AC3E}">
        <p14:creationId xmlns:p14="http://schemas.microsoft.com/office/powerpoint/2010/main" val="174360877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spcFirstLastPara="0" lIns="0" tIns="0" rIns="0" bIns="0" anchor="t"/>
          <a:lstStyle/>
          <a:p>
            <a:pPr algn="l" hangingPunct="0">
              <a:lnSpc>
                <a:spcPct val="100000"/>
              </a:lnSpc>
            </a:pPr>
            <a:r>
              <a:rPr>
                <a:latin typeface="Arial"/>
                <a:ea typeface="+mn-ea"/>
                <a:cs typeface="Arial"/>
              </a:rPr>
              <a:t>Type your notes</a:t>
            </a:r>
          </a:p>
        </p:txBody>
      </p:sp>
      <p:sp>
        <p:nvSpPr>
          <p:cNvPr id="4" name="Slide Number Placeholder 3"/>
          <p:cNvSpPr>
            <a:spLocks noGrp="1"/>
          </p:cNvSpPr>
          <p:nvPr>
            <p:ph type="sldNum" sz="quarter" idx="5"/>
          </p:nvPr>
        </p:nvSpPr>
        <p:spPr/>
        <p:txBody>
          <a:bodyPr/>
          <a:lstStyle/>
          <a:p>
            <a:fld id="{4F38AFD9-D5DB-4A47-A4BE-251B4DF1413A}" type="slidenum">
              <a:rPr lang="en-US"/>
              <a:t>9</a:t>
            </a:fld>
            <a:endParaRPr lang="en-US"/>
          </a:p>
        </p:txBody>
      </p:sp>
    </p:spTree>
    <p:extLst>
      <p:ext uri="{BB962C8B-B14F-4D97-AF65-F5344CB8AC3E}">
        <p14:creationId xmlns:p14="http://schemas.microsoft.com/office/powerpoint/2010/main" val="174360877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t>Title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t>Subtitle</a:t>
            </a:r>
          </a:p>
        </p:txBody>
      </p:sp>
      <p:sp>
        <p:nvSpPr>
          <p:cNvPr id="4" name="Date placeholder 3"/>
          <p:cNvSpPr>
            <a:spLocks noGrp="1"/>
          </p:cNvSpPr>
          <p:nvPr>
            <p:ph type="dt" sz="half" idx="10"/>
          </p:nvPr>
        </p:nvSpPr>
        <p:spPr/>
        <p:txBody>
          <a:bodyPr/>
          <a:lstStyle/>
          <a:p>
            <a:fld id="{1A2F0B57-8E6A-4005-9EDD-D258F6CC94AB}" type="datetimeFigureOut">
              <a:rPr lang="en-US" smtClean="0"/>
              <a:t>7/20/22</a:t>
            </a:fld>
            <a:endParaRPr/>
          </a:p>
        </p:txBody>
      </p:sp>
      <p:sp>
        <p:nvSpPr>
          <p:cNvPr id="5" name="Bottom colontitle 4"/>
          <p:cNvSpPr>
            <a:spLocks noGrp="1"/>
          </p:cNvSpPr>
          <p:nvPr>
            <p:ph type="ftr" sz="quarter" idx="11"/>
          </p:nvPr>
        </p:nvSpPr>
        <p:spPr/>
        <p:txBody>
          <a:bodyPr/>
          <a:lstStyle/>
          <a:p>
            <a:endParaRPr/>
          </a:p>
        </p:txBody>
      </p:sp>
      <p:sp>
        <p:nvSpPr>
          <p:cNvPr id="6" name="Slide number 5"/>
          <p:cNvSpPr>
            <a:spLocks noGrp="1"/>
          </p:cNvSpPr>
          <p:nvPr>
            <p:ph type="sldNum" sz="quarter" idx="12"/>
          </p:nvPr>
        </p:nvSpPr>
        <p:spPr/>
        <p:txBody>
          <a:bodyPr/>
          <a:lstStyle/>
          <a:p>
            <a:fld id="{6CB18C70-803E-428A-BAB3-289BE172EF8D}" type="slidenum">
              <a:rPr smtClean="0"/>
              <a:t>‹#›</a:t>
            </a:fld>
            <a:endParaRPr/>
          </a:p>
        </p:txBody>
      </p:sp>
    </p:spTree>
    <p:extLst>
      <p:ext uri="{BB962C8B-B14F-4D97-AF65-F5344CB8AC3E}">
        <p14:creationId xmlns:p14="http://schemas.microsoft.com/office/powerpoint/2010/main" val="4530969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0532436-246E-C341-8F9A-0B4F34C07184}" type="datetimeFigureOut">
              <a:rPr lang="en-US" smtClean="0"/>
              <a:pPr/>
              <a:t>7/20/22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F6943E6-0357-1B40-8726-50F09ABBA837}" type="slidenum">
              <a:rPr lang="en-US" smtClean="0"/>
              <a:pPr/>
              <a:t>‹#›</a:t>
            </a:fld>
            <a:endParaRPr lang="en-US"/>
          </a:p>
        </p:txBody>
      </p:sp>
    </p:spTree>
    <p:extLst>
      <p:ext uri="{BB962C8B-B14F-4D97-AF65-F5344CB8AC3E}">
        <p14:creationId xmlns:p14="http://schemas.microsoft.com/office/powerpoint/2010/main" val="332373461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0532436-246E-C341-8F9A-0B4F34C07184}" type="datetimeFigureOut">
              <a:rPr lang="en-US" smtClean="0"/>
              <a:pPr/>
              <a:t>7/20/22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F6943E6-0357-1B40-8726-50F09ABBA837}" type="slidenum">
              <a:rPr lang="en-US" smtClean="0"/>
              <a:pPr/>
              <a:t>‹#›</a:t>
            </a:fld>
            <a:endParaRPr lang="en-US"/>
          </a:p>
        </p:txBody>
      </p:sp>
    </p:spTree>
    <p:extLst>
      <p:ext uri="{BB962C8B-B14F-4D97-AF65-F5344CB8AC3E}">
        <p14:creationId xmlns:p14="http://schemas.microsoft.com/office/powerpoint/2010/main" val="59625978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0532436-246E-C341-8F9A-0B4F34C07184}" type="datetimeFigureOut">
              <a:rPr lang="en-US" smtClean="0"/>
              <a:pPr/>
              <a:t>7/20/22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F6943E6-0357-1B40-8726-50F09ABBA837}" type="slidenum">
              <a:rPr lang="en-US" smtClean="0"/>
              <a:pPr/>
              <a:t>‹#›</a:t>
            </a:fld>
            <a:endParaRPr lang="en-US"/>
          </a:p>
        </p:txBody>
      </p:sp>
    </p:spTree>
    <p:extLst>
      <p:ext uri="{BB962C8B-B14F-4D97-AF65-F5344CB8AC3E}">
        <p14:creationId xmlns:p14="http://schemas.microsoft.com/office/powerpoint/2010/main" val="97326760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0532436-246E-C341-8F9A-0B4F34C07184}" type="datetimeFigureOut">
              <a:rPr lang="en-US" smtClean="0"/>
              <a:pPr/>
              <a:t>7/20/22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F6943E6-0357-1B40-8726-50F09ABBA837}" type="slidenum">
              <a:rPr lang="en-US" smtClean="0"/>
              <a:pPr/>
              <a:t>‹#›</a:t>
            </a:fld>
            <a:endParaRPr lang="en-US"/>
          </a:p>
        </p:txBody>
      </p:sp>
    </p:spTree>
    <p:extLst>
      <p:ext uri="{BB962C8B-B14F-4D97-AF65-F5344CB8AC3E}">
        <p14:creationId xmlns:p14="http://schemas.microsoft.com/office/powerpoint/2010/main" val="33803929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20532436-246E-C341-8F9A-0B4F34C07184}" type="datetimeFigureOut">
              <a:rPr lang="en-US" smtClean="0"/>
              <a:pPr/>
              <a:t>7/20/22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F6943E6-0357-1B40-8726-50F09ABBA837}" type="slidenum">
              <a:rPr lang="en-US" smtClean="0"/>
              <a:pPr/>
              <a:t>‹#›</a:t>
            </a:fld>
            <a:endParaRPr lang="en-US"/>
          </a:p>
        </p:txBody>
      </p:sp>
    </p:spTree>
    <p:extLst>
      <p:ext uri="{BB962C8B-B14F-4D97-AF65-F5344CB8AC3E}">
        <p14:creationId xmlns:p14="http://schemas.microsoft.com/office/powerpoint/2010/main" val="369611597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20532436-246E-C341-8F9A-0B4F34C07184}" type="datetimeFigureOut">
              <a:rPr lang="en-US" smtClean="0"/>
              <a:pPr/>
              <a:t>7/20/22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F6943E6-0357-1B40-8726-50F09ABBA837}" type="slidenum">
              <a:rPr lang="en-US" smtClean="0"/>
              <a:pPr/>
              <a:t>‹#›</a:t>
            </a:fld>
            <a:endParaRPr lang="en-US"/>
          </a:p>
        </p:txBody>
      </p:sp>
    </p:spTree>
    <p:extLst>
      <p:ext uri="{BB962C8B-B14F-4D97-AF65-F5344CB8AC3E}">
        <p14:creationId xmlns:p14="http://schemas.microsoft.com/office/powerpoint/2010/main" val="414644963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20532436-246E-C341-8F9A-0B4F34C07184}" type="datetimeFigureOut">
              <a:rPr lang="en-US" smtClean="0"/>
              <a:pPr/>
              <a:t>7/20/22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F6943E6-0357-1B40-8726-50F09ABBA837}" type="slidenum">
              <a:rPr lang="en-US" smtClean="0"/>
              <a:pPr/>
              <a:t>‹#›</a:t>
            </a:fld>
            <a:endParaRPr lang="en-US"/>
          </a:p>
        </p:txBody>
      </p:sp>
    </p:spTree>
    <p:extLst>
      <p:ext uri="{BB962C8B-B14F-4D97-AF65-F5344CB8AC3E}">
        <p14:creationId xmlns:p14="http://schemas.microsoft.com/office/powerpoint/2010/main" val="285469273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0532436-246E-C341-8F9A-0B4F34C07184}" type="datetimeFigureOut">
              <a:rPr lang="en-US" smtClean="0"/>
              <a:pPr/>
              <a:t>7/20/22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F6943E6-0357-1B40-8726-50F09ABBA837}" type="slidenum">
              <a:rPr lang="en-US" smtClean="0"/>
              <a:pPr/>
              <a:t>‹#›</a:t>
            </a:fld>
            <a:endParaRPr lang="en-US"/>
          </a:p>
        </p:txBody>
      </p:sp>
    </p:spTree>
    <p:extLst>
      <p:ext uri="{BB962C8B-B14F-4D97-AF65-F5344CB8AC3E}">
        <p14:creationId xmlns:p14="http://schemas.microsoft.com/office/powerpoint/2010/main" val="113700469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0532436-246E-C341-8F9A-0B4F34C07184}" type="datetimeFigureOut">
              <a:rPr lang="en-US" smtClean="0"/>
              <a:pPr/>
              <a:t>7/20/22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F6943E6-0357-1B40-8726-50F09ABBA837}" type="slidenum">
              <a:rPr lang="en-US" smtClean="0"/>
              <a:pPr/>
              <a:t>‹#›</a:t>
            </a:fld>
            <a:endParaRPr lang="en-US"/>
          </a:p>
        </p:txBody>
      </p:sp>
    </p:spTree>
    <p:extLst>
      <p:ext uri="{BB962C8B-B14F-4D97-AF65-F5344CB8AC3E}">
        <p14:creationId xmlns:p14="http://schemas.microsoft.com/office/powerpoint/2010/main" val="66009316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0532436-246E-C341-8F9A-0B4F34C07184}" type="datetimeFigureOut">
              <a:rPr lang="en-US" smtClean="0"/>
              <a:pPr/>
              <a:t>7/20/22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F6943E6-0357-1B40-8726-50F09ABBA837}" type="slidenum">
              <a:rPr lang="en-US" smtClean="0"/>
              <a:pPr/>
              <a:t>‹#›</a:t>
            </a:fld>
            <a:endParaRPr lang="en-US"/>
          </a:p>
        </p:txBody>
      </p:sp>
    </p:spTree>
    <p:extLst>
      <p:ext uri="{BB962C8B-B14F-4D97-AF65-F5344CB8AC3E}">
        <p14:creationId xmlns:p14="http://schemas.microsoft.com/office/powerpoint/2010/main" val="377502359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0532436-246E-C341-8F9A-0B4F34C07184}" type="datetimeFigureOut">
              <a:rPr lang="en-US" smtClean="0"/>
              <a:pPr/>
              <a:t>7/20/22</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F6943E6-0357-1B40-8726-50F09ABBA837}" type="slidenum">
              <a:rPr lang="en-US" smtClean="0"/>
              <a:pPr/>
              <a:t>‹#›</a:t>
            </a:fld>
            <a:endParaRPr lang="en-US"/>
          </a:p>
        </p:txBody>
      </p:sp>
    </p:spTree>
    <p:extLst>
      <p:ext uri="{BB962C8B-B14F-4D97-AF65-F5344CB8AC3E}">
        <p14:creationId xmlns:p14="http://schemas.microsoft.com/office/powerpoint/2010/main" val="102690244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8" Type="http://schemas.openxmlformats.org/officeDocument/2006/relationships/image" Target="../media/image41.png"/><Relationship Id="rId3" Type="http://schemas.openxmlformats.org/officeDocument/2006/relationships/image" Target="../media/image36.png"/><Relationship Id="rId7" Type="http://schemas.openxmlformats.org/officeDocument/2006/relationships/image" Target="../media/image40.png"/><Relationship Id="rId2" Type="http://schemas.openxmlformats.org/officeDocument/2006/relationships/notesSlide" Target="../notesSlides/notesSlide10.xml"/><Relationship Id="rId1" Type="http://schemas.openxmlformats.org/officeDocument/2006/relationships/slideLayout" Target="../slideLayouts/slideLayout1.xml"/><Relationship Id="rId6" Type="http://schemas.openxmlformats.org/officeDocument/2006/relationships/image" Target="../media/image39.png"/><Relationship Id="rId11" Type="http://schemas.openxmlformats.org/officeDocument/2006/relationships/image" Target="../media/image44.png"/><Relationship Id="rId5" Type="http://schemas.openxmlformats.org/officeDocument/2006/relationships/image" Target="../media/image38.png"/><Relationship Id="rId10" Type="http://schemas.openxmlformats.org/officeDocument/2006/relationships/image" Target="../media/image43.png"/><Relationship Id="rId4" Type="http://schemas.openxmlformats.org/officeDocument/2006/relationships/image" Target="../media/image37.png"/><Relationship Id="rId9" Type="http://schemas.openxmlformats.org/officeDocument/2006/relationships/image" Target="../media/image42.png"/></Relationships>
</file>

<file path=ppt/slides/_rels/slide11.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11.xml"/><Relationship Id="rId1" Type="http://schemas.openxmlformats.org/officeDocument/2006/relationships/slideLayout" Target="../slideLayouts/slideLayout1.xml"/><Relationship Id="rId5" Type="http://schemas.openxmlformats.org/officeDocument/2006/relationships/image" Target="../media/image47.png"/><Relationship Id="rId4" Type="http://schemas.openxmlformats.org/officeDocument/2006/relationships/image" Target="../media/image46.png"/></Relationships>
</file>

<file path=ppt/slides/_rels/slide12.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12.xml"/><Relationship Id="rId1" Type="http://schemas.openxmlformats.org/officeDocument/2006/relationships/slideLayout" Target="../slideLayouts/slideLayout1.xml"/><Relationship Id="rId6" Type="http://schemas.openxmlformats.org/officeDocument/2006/relationships/image" Target="../media/image51.png"/><Relationship Id="rId5" Type="http://schemas.openxmlformats.org/officeDocument/2006/relationships/image" Target="../media/image50.png"/><Relationship Id="rId4" Type="http://schemas.openxmlformats.org/officeDocument/2006/relationships/image" Target="../media/image49.png"/></Relationships>
</file>

<file path=ppt/slides/_rels/slide13.xml.rels><?xml version="1.0" encoding="UTF-8" standalone="yes"?>
<Relationships xmlns="http://schemas.openxmlformats.org/package/2006/relationships"><Relationship Id="rId8" Type="http://schemas.openxmlformats.org/officeDocument/2006/relationships/image" Target="../media/image57.png"/><Relationship Id="rId3" Type="http://schemas.openxmlformats.org/officeDocument/2006/relationships/image" Target="../media/image52.png"/><Relationship Id="rId7" Type="http://schemas.openxmlformats.org/officeDocument/2006/relationships/image" Target="../media/image56.png"/><Relationship Id="rId2" Type="http://schemas.openxmlformats.org/officeDocument/2006/relationships/notesSlide" Target="../notesSlides/notesSlide13.xml"/><Relationship Id="rId1" Type="http://schemas.openxmlformats.org/officeDocument/2006/relationships/slideLayout" Target="../slideLayouts/slideLayout1.xml"/><Relationship Id="rId6" Type="http://schemas.openxmlformats.org/officeDocument/2006/relationships/image" Target="../media/image55.png"/><Relationship Id="rId5" Type="http://schemas.openxmlformats.org/officeDocument/2006/relationships/image" Target="../media/image54.png"/><Relationship Id="rId4" Type="http://schemas.openxmlformats.org/officeDocument/2006/relationships/image" Target="../media/image53.png"/></Relationships>
</file>

<file path=ppt/slides/_rels/slide14.xml.rels><?xml version="1.0" encoding="UTF-8" standalone="yes"?>
<Relationships xmlns="http://schemas.openxmlformats.org/package/2006/relationships"><Relationship Id="rId3" Type="http://schemas.openxmlformats.org/officeDocument/2006/relationships/image" Target="../media/image58.png"/><Relationship Id="rId7" Type="http://schemas.openxmlformats.org/officeDocument/2006/relationships/image" Target="../media/image62.png"/><Relationship Id="rId2" Type="http://schemas.openxmlformats.org/officeDocument/2006/relationships/notesSlide" Target="../notesSlides/notesSlide14.xml"/><Relationship Id="rId1" Type="http://schemas.openxmlformats.org/officeDocument/2006/relationships/slideLayout" Target="../slideLayouts/slideLayout1.xml"/><Relationship Id="rId6" Type="http://schemas.openxmlformats.org/officeDocument/2006/relationships/image" Target="../media/image61.png"/><Relationship Id="rId5" Type="http://schemas.openxmlformats.org/officeDocument/2006/relationships/image" Target="../media/image60.png"/><Relationship Id="rId4" Type="http://schemas.openxmlformats.org/officeDocument/2006/relationships/image" Target="../media/image59.png"/></Relationships>
</file>

<file path=ppt/slides/_rels/slide15.xml.rels><?xml version="1.0" encoding="UTF-8" standalone="yes"?>
<Relationships xmlns="http://schemas.openxmlformats.org/package/2006/relationships"><Relationship Id="rId8" Type="http://schemas.openxmlformats.org/officeDocument/2006/relationships/image" Target="../media/image68.png"/><Relationship Id="rId3" Type="http://schemas.openxmlformats.org/officeDocument/2006/relationships/image" Target="../media/image63.png"/><Relationship Id="rId7" Type="http://schemas.openxmlformats.org/officeDocument/2006/relationships/image" Target="../media/image67.png"/><Relationship Id="rId2" Type="http://schemas.openxmlformats.org/officeDocument/2006/relationships/notesSlide" Target="../notesSlides/notesSlide15.xml"/><Relationship Id="rId1" Type="http://schemas.openxmlformats.org/officeDocument/2006/relationships/slideLayout" Target="../slideLayouts/slideLayout1.xml"/><Relationship Id="rId6" Type="http://schemas.openxmlformats.org/officeDocument/2006/relationships/image" Target="../media/image66.png"/><Relationship Id="rId11" Type="http://schemas.openxmlformats.org/officeDocument/2006/relationships/image" Target="../media/image71.png"/><Relationship Id="rId5" Type="http://schemas.openxmlformats.org/officeDocument/2006/relationships/image" Target="../media/image65.png"/><Relationship Id="rId10" Type="http://schemas.openxmlformats.org/officeDocument/2006/relationships/image" Target="../media/image70.png"/><Relationship Id="rId4" Type="http://schemas.openxmlformats.org/officeDocument/2006/relationships/image" Target="../media/image64.png"/><Relationship Id="rId9" Type="http://schemas.openxmlformats.org/officeDocument/2006/relationships/image" Target="../media/image69.png"/></Relationships>
</file>

<file path=ppt/slides/_rels/slide16.xml.rels><?xml version="1.0" encoding="UTF-8" standalone="yes"?>
<Relationships xmlns="http://schemas.openxmlformats.org/package/2006/relationships"><Relationship Id="rId3" Type="http://schemas.openxmlformats.org/officeDocument/2006/relationships/image" Target="../media/image72.png"/><Relationship Id="rId2" Type="http://schemas.openxmlformats.org/officeDocument/2006/relationships/notesSlide" Target="../notesSlides/notesSlide16.xml"/><Relationship Id="rId1" Type="http://schemas.openxmlformats.org/officeDocument/2006/relationships/slideLayout" Target="../slideLayouts/slideLayout1.xml"/><Relationship Id="rId4" Type="http://schemas.openxmlformats.org/officeDocument/2006/relationships/image" Target="../media/image73.png"/></Relationships>
</file>

<file path=ppt/slides/_rels/slide17.xml.rels><?xml version="1.0" encoding="UTF-8" standalone="yes"?>
<Relationships xmlns="http://schemas.openxmlformats.org/package/2006/relationships"><Relationship Id="rId8" Type="http://schemas.openxmlformats.org/officeDocument/2006/relationships/image" Target="../media/image79.png"/><Relationship Id="rId3" Type="http://schemas.openxmlformats.org/officeDocument/2006/relationships/image" Target="../media/image74.png"/><Relationship Id="rId7" Type="http://schemas.openxmlformats.org/officeDocument/2006/relationships/image" Target="../media/image78.png"/><Relationship Id="rId2" Type="http://schemas.openxmlformats.org/officeDocument/2006/relationships/notesSlide" Target="../notesSlides/notesSlide17.xml"/><Relationship Id="rId1" Type="http://schemas.openxmlformats.org/officeDocument/2006/relationships/slideLayout" Target="../slideLayouts/slideLayout1.xml"/><Relationship Id="rId6" Type="http://schemas.openxmlformats.org/officeDocument/2006/relationships/image" Target="../media/image77.png"/><Relationship Id="rId5" Type="http://schemas.openxmlformats.org/officeDocument/2006/relationships/image" Target="../media/image76.png"/><Relationship Id="rId10" Type="http://schemas.openxmlformats.org/officeDocument/2006/relationships/image" Target="../media/image81.png"/><Relationship Id="rId4" Type="http://schemas.openxmlformats.org/officeDocument/2006/relationships/image" Target="../media/image75.png"/><Relationship Id="rId9" Type="http://schemas.openxmlformats.org/officeDocument/2006/relationships/image" Target="../media/image80.png"/></Relationships>
</file>

<file path=ppt/slides/_rels/slide18.xml.rels><?xml version="1.0" encoding="UTF-8" standalone="yes"?>
<Relationships xmlns="http://schemas.openxmlformats.org/package/2006/relationships"><Relationship Id="rId8" Type="http://schemas.openxmlformats.org/officeDocument/2006/relationships/image" Target="../media/image33.png"/><Relationship Id="rId3" Type="http://schemas.openxmlformats.org/officeDocument/2006/relationships/image" Target="../media/image82.png"/><Relationship Id="rId7" Type="http://schemas.openxmlformats.org/officeDocument/2006/relationships/image" Target="../media/image86.png"/><Relationship Id="rId2" Type="http://schemas.openxmlformats.org/officeDocument/2006/relationships/notesSlide" Target="../notesSlides/notesSlide18.xml"/><Relationship Id="rId1" Type="http://schemas.openxmlformats.org/officeDocument/2006/relationships/slideLayout" Target="../slideLayouts/slideLayout1.xml"/><Relationship Id="rId6" Type="http://schemas.openxmlformats.org/officeDocument/2006/relationships/image" Target="../media/image85.png"/><Relationship Id="rId5" Type="http://schemas.openxmlformats.org/officeDocument/2006/relationships/image" Target="../media/image84.png"/><Relationship Id="rId4" Type="http://schemas.openxmlformats.org/officeDocument/2006/relationships/image" Target="../media/image83.png"/></Relationships>
</file>

<file path=ppt/slides/_rels/slide19.xml.rels><?xml version="1.0" encoding="UTF-8" standalone="yes"?>
<Relationships xmlns="http://schemas.openxmlformats.org/package/2006/relationships"><Relationship Id="rId3" Type="http://schemas.openxmlformats.org/officeDocument/2006/relationships/image" Target="../media/image87.png"/><Relationship Id="rId7" Type="http://schemas.openxmlformats.org/officeDocument/2006/relationships/image" Target="../media/image91.png"/><Relationship Id="rId2" Type="http://schemas.openxmlformats.org/officeDocument/2006/relationships/notesSlide" Target="../notesSlides/notesSlide19.xml"/><Relationship Id="rId1" Type="http://schemas.openxmlformats.org/officeDocument/2006/relationships/slideLayout" Target="../slideLayouts/slideLayout1.xml"/><Relationship Id="rId6" Type="http://schemas.openxmlformats.org/officeDocument/2006/relationships/image" Target="../media/image90.png"/><Relationship Id="rId5" Type="http://schemas.openxmlformats.org/officeDocument/2006/relationships/image" Target="../media/image89.png"/><Relationship Id="rId4" Type="http://schemas.openxmlformats.org/officeDocument/2006/relationships/image" Target="../media/image88.png"/></Relationships>
</file>

<file path=ppt/slides/_rels/slide2.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image" Target="../media/image6.png"/><Relationship Id="rId7" Type="http://schemas.openxmlformats.org/officeDocument/2006/relationships/image" Target="../media/image10.png"/><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openxmlformats.org/officeDocument/2006/relationships/image" Target="../media/image9.png"/><Relationship Id="rId5" Type="http://schemas.openxmlformats.org/officeDocument/2006/relationships/image" Target="../media/image8.png"/><Relationship Id="rId10" Type="http://schemas.openxmlformats.org/officeDocument/2006/relationships/image" Target="../media/image13.png"/><Relationship Id="rId4" Type="http://schemas.openxmlformats.org/officeDocument/2006/relationships/image" Target="../media/image7.png"/><Relationship Id="rId9" Type="http://schemas.openxmlformats.org/officeDocument/2006/relationships/image" Target="../media/image12.png"/></Relationships>
</file>

<file path=ppt/slides/_rels/slide20.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20.xml"/><Relationship Id="rId1" Type="http://schemas.openxmlformats.org/officeDocument/2006/relationships/slideLayout" Target="../slideLayouts/slideLayout1.xml"/><Relationship Id="rId4" Type="http://schemas.openxmlformats.org/officeDocument/2006/relationships/image" Target="../media/image92.png"/></Relationships>
</file>

<file path=ppt/slides/_rels/slide21.xml.rels><?xml version="1.0" encoding="UTF-8" standalone="yes"?>
<Relationships xmlns="http://schemas.openxmlformats.org/package/2006/relationships"><Relationship Id="rId8" Type="http://schemas.openxmlformats.org/officeDocument/2006/relationships/image" Target="../media/image98.png"/><Relationship Id="rId13" Type="http://schemas.openxmlformats.org/officeDocument/2006/relationships/image" Target="../media/image103.png"/><Relationship Id="rId3" Type="http://schemas.openxmlformats.org/officeDocument/2006/relationships/image" Target="../media/image93.png"/><Relationship Id="rId7" Type="http://schemas.openxmlformats.org/officeDocument/2006/relationships/image" Target="../media/image97.png"/><Relationship Id="rId12" Type="http://schemas.openxmlformats.org/officeDocument/2006/relationships/image" Target="../media/image102.png"/><Relationship Id="rId2" Type="http://schemas.openxmlformats.org/officeDocument/2006/relationships/notesSlide" Target="../notesSlides/notesSlide21.xml"/><Relationship Id="rId1" Type="http://schemas.openxmlformats.org/officeDocument/2006/relationships/slideLayout" Target="../slideLayouts/slideLayout1.xml"/><Relationship Id="rId6" Type="http://schemas.openxmlformats.org/officeDocument/2006/relationships/image" Target="../media/image96.png"/><Relationship Id="rId11" Type="http://schemas.openxmlformats.org/officeDocument/2006/relationships/image" Target="../media/image101.png"/><Relationship Id="rId5" Type="http://schemas.openxmlformats.org/officeDocument/2006/relationships/image" Target="../media/image95.png"/><Relationship Id="rId10" Type="http://schemas.openxmlformats.org/officeDocument/2006/relationships/image" Target="../media/image100.png"/><Relationship Id="rId4" Type="http://schemas.openxmlformats.org/officeDocument/2006/relationships/image" Target="../media/image94.png"/><Relationship Id="rId9" Type="http://schemas.openxmlformats.org/officeDocument/2006/relationships/image" Target="../media/image99.png"/><Relationship Id="rId14" Type="http://schemas.openxmlformats.org/officeDocument/2006/relationships/image" Target="../media/image104.png"/></Relationships>
</file>

<file path=ppt/slides/_rels/slide22.xml.rels><?xml version="1.0" encoding="UTF-8" standalone="yes"?>
<Relationships xmlns="http://schemas.openxmlformats.org/package/2006/relationships"><Relationship Id="rId8" Type="http://schemas.openxmlformats.org/officeDocument/2006/relationships/image" Target="../media/image42.png"/><Relationship Id="rId3" Type="http://schemas.openxmlformats.org/officeDocument/2006/relationships/image" Target="../media/image105.png"/><Relationship Id="rId7" Type="http://schemas.openxmlformats.org/officeDocument/2006/relationships/image" Target="../media/image41.png"/><Relationship Id="rId2" Type="http://schemas.openxmlformats.org/officeDocument/2006/relationships/notesSlide" Target="../notesSlides/notesSlide22.xml"/><Relationship Id="rId1" Type="http://schemas.openxmlformats.org/officeDocument/2006/relationships/slideLayout" Target="../slideLayouts/slideLayout1.xml"/><Relationship Id="rId6" Type="http://schemas.openxmlformats.org/officeDocument/2006/relationships/image" Target="../media/image40.png"/><Relationship Id="rId5" Type="http://schemas.openxmlformats.org/officeDocument/2006/relationships/image" Target="../media/image107.png"/><Relationship Id="rId10" Type="http://schemas.openxmlformats.org/officeDocument/2006/relationships/image" Target="../media/image38.png"/><Relationship Id="rId4" Type="http://schemas.openxmlformats.org/officeDocument/2006/relationships/image" Target="../media/image106.png"/><Relationship Id="rId9" Type="http://schemas.openxmlformats.org/officeDocument/2006/relationships/image" Target="../media/image37.png"/></Relationships>
</file>

<file path=ppt/slides/_rels/slide23.xml.rels><?xml version="1.0" encoding="UTF-8" standalone="yes"?>
<Relationships xmlns="http://schemas.openxmlformats.org/package/2006/relationships"><Relationship Id="rId3" Type="http://schemas.openxmlformats.org/officeDocument/2006/relationships/image" Target="../media/image108.png"/><Relationship Id="rId2" Type="http://schemas.openxmlformats.org/officeDocument/2006/relationships/notesSlide" Target="../notesSlides/notesSlide23.xml"/><Relationship Id="rId1" Type="http://schemas.openxmlformats.org/officeDocument/2006/relationships/slideLayout" Target="../slideLayouts/slideLayout1.xml"/><Relationship Id="rId6" Type="http://schemas.openxmlformats.org/officeDocument/2006/relationships/image" Target="../media/image111.png"/><Relationship Id="rId5" Type="http://schemas.openxmlformats.org/officeDocument/2006/relationships/image" Target="../media/image110.png"/><Relationship Id="rId4" Type="http://schemas.openxmlformats.org/officeDocument/2006/relationships/image" Target="../media/image109.png"/></Relationships>
</file>

<file path=ppt/slides/_rels/slide3.xml.rels><?xml version="1.0" encoding="UTF-8" standalone="yes"?>
<Relationships xmlns="http://schemas.openxmlformats.org/package/2006/relationships"><Relationship Id="rId3" Type="http://schemas.openxmlformats.org/officeDocument/2006/relationships/image" Target="../media/image14.png"/><Relationship Id="rId7" Type="http://schemas.openxmlformats.org/officeDocument/2006/relationships/image" Target="../media/image18.png"/><Relationship Id="rId2" Type="http://schemas.openxmlformats.org/officeDocument/2006/relationships/notesSlide" Target="../notesSlides/notesSlide3.xml"/><Relationship Id="rId1" Type="http://schemas.openxmlformats.org/officeDocument/2006/relationships/slideLayout" Target="../slideLayouts/slideLayout1.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15.png"/></Relationships>
</file>

<file path=ppt/slides/_rels/slide4.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4.xml"/><Relationship Id="rId1" Type="http://schemas.openxmlformats.org/officeDocument/2006/relationships/slideLayout" Target="../slideLayouts/slideLayout1.xml"/><Relationship Id="rId4" Type="http://schemas.openxmlformats.org/officeDocument/2006/relationships/image" Target="../media/image20.png"/></Relationships>
</file>

<file path=ppt/slides/_rels/slide5.xml.rels><?xml version="1.0" encoding="UTF-8" standalone="yes"?>
<Relationships xmlns="http://schemas.openxmlformats.org/package/2006/relationships"><Relationship Id="rId8" Type="http://schemas.openxmlformats.org/officeDocument/2006/relationships/hyperlink" Target="http://abletoday.org/able-programs" TargetMode="External"/><Relationship Id="rId3" Type="http://schemas.openxmlformats.org/officeDocument/2006/relationships/image" Target="../media/image21.png"/><Relationship Id="rId7" Type="http://schemas.openxmlformats.org/officeDocument/2006/relationships/image" Target="../media/image25.png"/><Relationship Id="rId2" Type="http://schemas.openxmlformats.org/officeDocument/2006/relationships/notesSlide" Target="../notesSlides/notesSlide5.xml"/><Relationship Id="rId1" Type="http://schemas.openxmlformats.org/officeDocument/2006/relationships/slideLayout" Target="../slideLayouts/slideLayout1.xml"/><Relationship Id="rId6" Type="http://schemas.openxmlformats.org/officeDocument/2006/relationships/image" Target="../media/image24.png"/><Relationship Id="rId5" Type="http://schemas.openxmlformats.org/officeDocument/2006/relationships/image" Target="../media/image23.png"/><Relationship Id="rId4" Type="http://schemas.openxmlformats.org/officeDocument/2006/relationships/image" Target="../media/image22.pn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8" Type="http://schemas.openxmlformats.org/officeDocument/2006/relationships/image" Target="../media/image31.png"/><Relationship Id="rId3" Type="http://schemas.openxmlformats.org/officeDocument/2006/relationships/image" Target="../media/image26.png"/><Relationship Id="rId7" Type="http://schemas.openxmlformats.org/officeDocument/2006/relationships/image" Target="../media/image30.png"/><Relationship Id="rId2" Type="http://schemas.openxmlformats.org/officeDocument/2006/relationships/notesSlide" Target="../notesSlides/notesSlide7.xml"/><Relationship Id="rId1" Type="http://schemas.openxmlformats.org/officeDocument/2006/relationships/slideLayout" Target="../slideLayouts/slideLayout1.xml"/><Relationship Id="rId6" Type="http://schemas.openxmlformats.org/officeDocument/2006/relationships/image" Target="../media/image29.png"/><Relationship Id="rId5" Type="http://schemas.openxmlformats.org/officeDocument/2006/relationships/image" Target="../media/image28.png"/><Relationship Id="rId4" Type="http://schemas.openxmlformats.org/officeDocument/2006/relationships/image" Target="../media/image27.png"/></Relationships>
</file>

<file path=ppt/slides/_rels/slide8.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8.xml"/><Relationship Id="rId1" Type="http://schemas.openxmlformats.org/officeDocument/2006/relationships/slideLayout" Target="../slideLayouts/slideLayout1.xml"/><Relationship Id="rId6" Type="http://schemas.openxmlformats.org/officeDocument/2006/relationships/image" Target="../media/image35.png"/><Relationship Id="rId5" Type="http://schemas.openxmlformats.org/officeDocument/2006/relationships/image" Target="../media/image34.png"/><Relationship Id="rId4" Type="http://schemas.openxmlformats.org/officeDocument/2006/relationships/image" Target="../media/image33.pn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a:blip r:embed="rId3"/>
          <a:stretch>
            <a:fillRect/>
          </a:stretch>
        </a:blipFill>
        <a:effectLst/>
      </p:bgPr>
    </p:bg>
    <p:spTree>
      <p:nvGrpSpPr>
        <p:cNvPr id="1" name="Title"/>
        <p:cNvGrpSpPr/>
        <p:nvPr/>
      </p:nvGrpSpPr>
      <p:grpSpPr>
        <a:xfrm>
          <a:off x="0" y="0"/>
          <a:ext cx="0" cy="0"/>
          <a:chOff x="0" y="0"/>
          <a:chExt cx="0" cy="0"/>
        </a:xfrm>
      </p:grpSpPr>
      <p:sp>
        <p:nvSpPr>
          <p:cNvPr id="9" name="Title 8" hidden="1">
            <a:extLst>
              <a:ext uri="{FF2B5EF4-FFF2-40B4-BE49-F238E27FC236}">
                <a16:creationId xmlns:a16="http://schemas.microsoft.com/office/drawing/2014/main" id="{42D41E62-A918-EA75-EECA-9E4FACD56A03}"/>
              </a:ext>
            </a:extLst>
          </p:cNvPr>
          <p:cNvSpPr>
            <a:spLocks noGrp="1"/>
          </p:cNvSpPr>
          <p:nvPr>
            <p:ph type="ctrTitle"/>
          </p:nvPr>
        </p:nvSpPr>
        <p:spPr/>
        <p:txBody>
          <a:bodyPr/>
          <a:lstStyle/>
          <a:p>
            <a:r>
              <a:rPr lang="en-US" dirty="0"/>
              <a:t>ABLE accounts</a:t>
            </a:r>
          </a:p>
        </p:txBody>
      </p:sp>
      <p:pic>
        <p:nvPicPr>
          <p:cNvPr id="7" name="Able Today Logo white TM" descr="ABLE today logo"/>
          <p:cNvPicPr/>
          <p:nvPr/>
        </p:nvPicPr>
        <p:blipFill rotWithShape="1">
          <a:blip r:embed="rId4"/>
          <a:stretch>
            <a:fillRect/>
          </a:stretch>
        </p:blipFill>
        <p:spPr>
          <a:xfrm>
            <a:off x="571650" y="400050"/>
            <a:ext cx="7315200" cy="1476375"/>
          </a:xfrm>
          <a:prstGeom prst="rect">
            <a:avLst/>
          </a:prstGeom>
        </p:spPr>
      </p:pic>
      <p:pic>
        <p:nvPicPr>
          <p:cNvPr id="2" name="Shape7">
            <a:extLst>
              <a:ext uri="{C183D7F6-B498-43B3-948B-1728B52AA6E4}">
                <adec:decorative xmlns:adec="http://schemas.microsoft.com/office/drawing/2017/decorative" val="1"/>
              </a:ext>
            </a:extLst>
          </p:cNvPr>
          <p:cNvPicPr/>
          <p:nvPr/>
        </p:nvPicPr>
        <p:blipFill rotWithShape="1">
          <a:blip r:embed="rId5"/>
          <a:stretch>
            <a:fillRect/>
          </a:stretch>
        </p:blipFill>
        <p:spPr>
          <a:xfrm>
            <a:off x="567845" y="4537775"/>
            <a:ext cx="11853930" cy="2215450"/>
          </a:xfrm>
          <a:prstGeom prst="rect">
            <a:avLst/>
          </a:prstGeom>
        </p:spPr>
      </p:pic>
      <p:sp>
        <p:nvSpPr>
          <p:cNvPr id="3" name="title copy"/>
          <p:cNvSpPr/>
          <p:nvPr/>
        </p:nvSpPr>
        <p:spPr>
          <a:xfrm>
            <a:off x="1137766" y="4876800"/>
            <a:ext cx="6965433" cy="819150"/>
          </a:xfrm>
          <a:prstGeom prst="rect">
            <a:avLst/>
          </a:prstGeom>
        </p:spPr>
        <p:txBody>
          <a:bodyPr spcFirstLastPara="0" lIns="0" tIns="0" rIns="0" bIns="0" anchor="t"/>
          <a:lstStyle/>
          <a:p>
            <a:pPr algn="l" hangingPunct="0">
              <a:lnSpc>
                <a:spcPct val="100000"/>
              </a:lnSpc>
            </a:pPr>
            <a:r>
              <a:rPr sz="5400" b="1">
                <a:solidFill>
                  <a:srgbClr val="3E773B"/>
                </a:solidFill>
                <a:latin typeface="Muli"/>
                <a:ea typeface="+mn-ea"/>
                <a:cs typeface="Muli"/>
              </a:rPr>
              <a:t>ABLE accounts</a:t>
            </a:r>
          </a:p>
        </p:txBody>
      </p:sp>
      <p:sp>
        <p:nvSpPr>
          <p:cNvPr id="4" name="Body text copy"/>
          <p:cNvSpPr/>
          <p:nvPr/>
        </p:nvSpPr>
        <p:spPr>
          <a:xfrm>
            <a:off x="1133475" y="5852517"/>
            <a:ext cx="9248573" cy="685800"/>
          </a:xfrm>
          <a:prstGeom prst="rect">
            <a:avLst/>
          </a:prstGeom>
        </p:spPr>
        <p:txBody>
          <a:bodyPr spcFirstLastPara="0" lIns="0" tIns="0" rIns="0" bIns="0" anchor="t"/>
          <a:lstStyle/>
          <a:p>
            <a:pPr algn="l" hangingPunct="0">
              <a:lnSpc>
                <a:spcPct val="125000"/>
              </a:lnSpc>
            </a:pPr>
            <a:r>
              <a:rPr sz="1800" b="1" cap="all" spc="375">
                <a:solidFill>
                  <a:srgbClr val="121212"/>
                </a:solidFill>
                <a:latin typeface="Muli"/>
                <a:ea typeface="+mn-ea"/>
                <a:cs typeface="Muli"/>
              </a:rPr>
              <a:t>Expanding Financial Empowerment and </a:t>
            </a:r>
          </a:p>
          <a:p>
            <a:pPr algn="l" hangingPunct="0">
              <a:lnSpc>
                <a:spcPct val="125000"/>
              </a:lnSpc>
            </a:pPr>
            <a:r>
              <a:rPr sz="1800" b="1" cap="all" spc="375">
                <a:solidFill>
                  <a:srgbClr val="121212"/>
                </a:solidFill>
                <a:latin typeface="Muli"/>
                <a:ea typeface="+mn-ea"/>
                <a:cs typeface="Muli"/>
              </a:rPr>
              <a:t>Community Inclusion for People with Disabilities</a:t>
            </a:r>
          </a:p>
        </p:txBody>
      </p:sp>
      <p:pic>
        <p:nvPicPr>
          <p:cNvPr id="5" name="ArrowOutline5">
            <a:extLst>
              <a:ext uri="{C183D7F6-B498-43B3-948B-1728B52AA6E4}">
                <adec:decorative xmlns:adec="http://schemas.microsoft.com/office/drawing/2017/decorative" val="1"/>
              </a:ext>
            </a:extLst>
          </p:cNvPr>
          <p:cNvPicPr/>
          <p:nvPr/>
        </p:nvPicPr>
        <p:blipFill rotWithShape="1">
          <a:blip r:embed="rId6"/>
          <a:stretch>
            <a:fillRect/>
          </a:stretch>
        </p:blipFill>
        <p:spPr>
          <a:xfrm>
            <a:off x="11588148" y="5514975"/>
            <a:ext cx="486035" cy="378530"/>
          </a:xfrm>
          <a:prstGeom prst="rect">
            <a:avLst/>
          </a:prstGeom>
        </p:spPr>
      </p:pic>
      <p:pic>
        <p:nvPicPr>
          <p:cNvPr id="6" name="customLine">
            <a:extLst>
              <a:ext uri="{C183D7F6-B498-43B3-948B-1728B52AA6E4}">
                <adec:decorative xmlns:adec="http://schemas.microsoft.com/office/drawing/2017/decorative" val="1"/>
              </a:ext>
            </a:extLst>
          </p:cNvPr>
          <p:cNvPicPr/>
          <p:nvPr/>
        </p:nvPicPr>
        <p:blipFill rotWithShape="1">
          <a:blip r:embed="rId7"/>
          <a:stretch>
            <a:fillRect/>
          </a:stretch>
        </p:blipFill>
        <p:spPr>
          <a:xfrm rot="5400000">
            <a:off x="10323825" y="5529536"/>
            <a:ext cx="2174252" cy="190500"/>
          </a:xfrm>
          <a:prstGeom prst="rect">
            <a:avLst/>
          </a:prstGeom>
        </p:spPr>
      </p:pic>
      <p:sp>
        <p:nvSpPr>
          <p:cNvPr id="8" name="Body text copy copy 1"/>
          <p:cNvSpPr/>
          <p:nvPr/>
        </p:nvSpPr>
        <p:spPr>
          <a:xfrm>
            <a:off x="1860484" y="6867525"/>
            <a:ext cx="9248573" cy="342900"/>
          </a:xfrm>
          <a:prstGeom prst="rect">
            <a:avLst/>
          </a:prstGeom>
        </p:spPr>
        <p:txBody>
          <a:bodyPr spcFirstLastPara="0" lIns="0" tIns="0" rIns="0" bIns="0" anchor="t"/>
          <a:lstStyle/>
          <a:p>
            <a:pPr algn="ctr" hangingPunct="0">
              <a:lnSpc>
                <a:spcPct val="125000"/>
              </a:lnSpc>
            </a:pPr>
            <a:r>
              <a:rPr sz="1800" b="1" cap="all" spc="375">
                <a:solidFill>
                  <a:srgbClr val="FFFFFF"/>
                </a:solidFill>
                <a:latin typeface="Muli"/>
                <a:ea typeface="+mn-ea"/>
                <a:cs typeface="Muli"/>
              </a:rPr>
              <a:t>www.ABLETODAY.org</a:t>
            </a:r>
          </a:p>
        </p:txBody>
      </p:sp>
    </p:spTree>
    <p:extLst>
      <p:ext uri="{BB962C8B-B14F-4D97-AF65-F5344CB8AC3E}">
        <p14:creationId xmlns:p14="http://schemas.microsoft.com/office/powerpoint/2010/main" val="393002424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F2F2F2"/>
        </a:solidFill>
        <a:effectLst/>
      </p:bgPr>
    </p:bg>
    <p:spTree>
      <p:nvGrpSpPr>
        <p:cNvPr id="1" name="Process"/>
        <p:cNvGrpSpPr/>
        <p:nvPr/>
      </p:nvGrpSpPr>
      <p:grpSpPr>
        <a:xfrm>
          <a:off x="0" y="0"/>
          <a:ext cx="0" cy="0"/>
          <a:chOff x="0" y="0"/>
          <a:chExt cx="0" cy="0"/>
        </a:xfrm>
      </p:grpSpPr>
      <p:sp>
        <p:nvSpPr>
          <p:cNvPr id="19" name="Title 18" hidden="1">
            <a:extLst>
              <a:ext uri="{FF2B5EF4-FFF2-40B4-BE49-F238E27FC236}">
                <a16:creationId xmlns:a16="http://schemas.microsoft.com/office/drawing/2014/main" id="{55274CC7-61AF-F303-8B77-B6EB34CACE31}"/>
              </a:ext>
            </a:extLst>
          </p:cNvPr>
          <p:cNvSpPr>
            <a:spLocks noGrp="1"/>
          </p:cNvSpPr>
          <p:nvPr>
            <p:ph type="ctrTitle"/>
          </p:nvPr>
        </p:nvSpPr>
        <p:spPr/>
        <p:txBody>
          <a:bodyPr/>
          <a:lstStyle/>
          <a:p>
            <a:r>
              <a:rPr lang="en-US" dirty="0"/>
              <a:t>Getting money in</a:t>
            </a:r>
          </a:p>
        </p:txBody>
      </p:sp>
      <p:pic>
        <p:nvPicPr>
          <p:cNvPr id="2" name="Shape2">
            <a:extLst>
              <a:ext uri="{C183D7F6-B498-43B3-948B-1728B52AA6E4}">
                <adec:decorative xmlns:adec="http://schemas.microsoft.com/office/drawing/2017/decorative" val="1"/>
              </a:ext>
            </a:extLst>
          </p:cNvPr>
          <p:cNvPicPr/>
          <p:nvPr/>
        </p:nvPicPr>
        <p:blipFill rotWithShape="1">
          <a:blip r:embed="rId3"/>
          <a:stretch>
            <a:fillRect/>
          </a:stretch>
        </p:blipFill>
        <p:spPr>
          <a:xfrm>
            <a:off x="-486797" y="0"/>
            <a:ext cx="7693220" cy="7342609"/>
          </a:xfrm>
          <a:prstGeom prst="rect">
            <a:avLst/>
          </a:prstGeom>
        </p:spPr>
      </p:pic>
      <p:pic>
        <p:nvPicPr>
          <p:cNvPr id="3" name="Shape-19">
            <a:extLst>
              <a:ext uri="{C183D7F6-B498-43B3-948B-1728B52AA6E4}">
                <adec:decorative xmlns:adec="http://schemas.microsoft.com/office/drawing/2017/decorative" val="1"/>
              </a:ext>
            </a:extLst>
          </p:cNvPr>
          <p:cNvPicPr/>
          <p:nvPr/>
        </p:nvPicPr>
        <p:blipFill rotWithShape="1">
          <a:blip r:embed="rId4"/>
          <a:stretch>
            <a:fillRect/>
          </a:stretch>
        </p:blipFill>
        <p:spPr>
          <a:xfrm>
            <a:off x="5957934" y="981075"/>
            <a:ext cx="895350" cy="895350"/>
          </a:xfrm>
          <a:prstGeom prst="rect">
            <a:avLst/>
          </a:prstGeom>
        </p:spPr>
      </p:pic>
      <p:pic>
        <p:nvPicPr>
          <p:cNvPr id="4" name="education40-O">
            <a:extLst>
              <a:ext uri="{C183D7F6-B498-43B3-948B-1728B52AA6E4}">
                <adec:decorative xmlns:adec="http://schemas.microsoft.com/office/drawing/2017/decorative" val="1"/>
              </a:ext>
            </a:extLst>
          </p:cNvPr>
          <p:cNvPicPr/>
          <p:nvPr/>
        </p:nvPicPr>
        <p:blipFill rotWithShape="1">
          <a:blip r:embed="rId5"/>
          <a:stretch>
            <a:fillRect/>
          </a:stretch>
        </p:blipFill>
        <p:spPr>
          <a:xfrm>
            <a:off x="6205584" y="1219200"/>
            <a:ext cx="405935" cy="400050"/>
          </a:xfrm>
          <a:prstGeom prst="rect">
            <a:avLst/>
          </a:prstGeom>
        </p:spPr>
      </p:pic>
      <p:pic>
        <p:nvPicPr>
          <p:cNvPr id="5" name="Shape-19">
            <a:extLst>
              <a:ext uri="{C183D7F6-B498-43B3-948B-1728B52AA6E4}">
                <adec:decorative xmlns:adec="http://schemas.microsoft.com/office/drawing/2017/decorative" val="1"/>
              </a:ext>
            </a:extLst>
          </p:cNvPr>
          <p:cNvPicPr/>
          <p:nvPr/>
        </p:nvPicPr>
        <p:blipFill rotWithShape="1">
          <a:blip r:embed="rId6"/>
          <a:stretch>
            <a:fillRect/>
          </a:stretch>
        </p:blipFill>
        <p:spPr>
          <a:xfrm>
            <a:off x="6676053" y="3267075"/>
            <a:ext cx="895350" cy="895350"/>
          </a:xfrm>
          <a:prstGeom prst="rect">
            <a:avLst/>
          </a:prstGeom>
        </p:spPr>
      </p:pic>
      <p:pic>
        <p:nvPicPr>
          <p:cNvPr id="6" name="education42-O">
            <a:extLst>
              <a:ext uri="{C183D7F6-B498-43B3-948B-1728B52AA6E4}">
                <adec:decorative xmlns:adec="http://schemas.microsoft.com/office/drawing/2017/decorative" val="1"/>
              </a:ext>
            </a:extLst>
          </p:cNvPr>
          <p:cNvPicPr/>
          <p:nvPr/>
        </p:nvPicPr>
        <p:blipFill rotWithShape="1">
          <a:blip r:embed="rId7"/>
          <a:stretch>
            <a:fillRect/>
          </a:stretch>
        </p:blipFill>
        <p:spPr>
          <a:xfrm>
            <a:off x="6914179" y="3521075"/>
            <a:ext cx="401955" cy="401955"/>
          </a:xfrm>
          <a:prstGeom prst="rect">
            <a:avLst/>
          </a:prstGeom>
        </p:spPr>
      </p:pic>
      <p:pic>
        <p:nvPicPr>
          <p:cNvPr id="7" name="Shape-19">
            <a:extLst>
              <a:ext uri="{C183D7F6-B498-43B3-948B-1728B52AA6E4}">
                <adec:decorative xmlns:adec="http://schemas.microsoft.com/office/drawing/2017/decorative" val="1"/>
              </a:ext>
            </a:extLst>
          </p:cNvPr>
          <p:cNvPicPr/>
          <p:nvPr/>
        </p:nvPicPr>
        <p:blipFill rotWithShape="1">
          <a:blip r:embed="rId8"/>
          <a:stretch>
            <a:fillRect/>
          </a:stretch>
        </p:blipFill>
        <p:spPr>
          <a:xfrm>
            <a:off x="5960640" y="5638800"/>
            <a:ext cx="895350" cy="895350"/>
          </a:xfrm>
          <a:prstGeom prst="rect">
            <a:avLst/>
          </a:prstGeom>
        </p:spPr>
      </p:pic>
      <p:pic>
        <p:nvPicPr>
          <p:cNvPr id="8" name="Marketing59-O">
            <a:extLst>
              <a:ext uri="{C183D7F6-B498-43B3-948B-1728B52AA6E4}">
                <adec:decorative xmlns:adec="http://schemas.microsoft.com/office/drawing/2017/decorative" val="1"/>
              </a:ext>
            </a:extLst>
          </p:cNvPr>
          <p:cNvPicPr/>
          <p:nvPr/>
        </p:nvPicPr>
        <p:blipFill rotWithShape="1">
          <a:blip r:embed="rId9"/>
          <a:stretch>
            <a:fillRect/>
          </a:stretch>
        </p:blipFill>
        <p:spPr>
          <a:xfrm>
            <a:off x="6198765" y="5880100"/>
            <a:ext cx="418300" cy="400050"/>
          </a:xfrm>
          <a:prstGeom prst="rect">
            <a:avLst/>
          </a:prstGeom>
        </p:spPr>
      </p:pic>
      <p:sp>
        <p:nvSpPr>
          <p:cNvPr id="15" name="title copy"/>
          <p:cNvSpPr/>
          <p:nvPr/>
        </p:nvSpPr>
        <p:spPr>
          <a:xfrm>
            <a:off x="687359" y="3028950"/>
            <a:ext cx="4756919" cy="1143000"/>
          </a:xfrm>
          <a:prstGeom prst="rect">
            <a:avLst/>
          </a:prstGeom>
        </p:spPr>
        <p:txBody>
          <a:bodyPr spcFirstLastPara="0" lIns="0" tIns="0" rIns="0" bIns="0" anchor="t"/>
          <a:lstStyle/>
          <a:p>
            <a:pPr algn="l" hangingPunct="0">
              <a:lnSpc>
                <a:spcPct val="83333"/>
              </a:lnSpc>
              <a:spcBef>
                <a:spcPct val="6667"/>
              </a:spcBef>
            </a:pPr>
            <a:r>
              <a:rPr sz="4500">
                <a:solidFill>
                  <a:srgbClr val="008203"/>
                </a:solidFill>
                <a:latin typeface="Archivo Black"/>
                <a:ea typeface="+mn-ea"/>
                <a:cs typeface="Archivo Black"/>
              </a:rPr>
              <a:t>GETTING MONEY IN</a:t>
            </a:r>
          </a:p>
        </p:txBody>
      </p:sp>
      <p:sp>
        <p:nvSpPr>
          <p:cNvPr id="17" name="Body text copy copy 4"/>
          <p:cNvSpPr/>
          <p:nvPr/>
        </p:nvSpPr>
        <p:spPr>
          <a:xfrm>
            <a:off x="685800" y="4371975"/>
            <a:ext cx="4709579" cy="571500"/>
          </a:xfrm>
          <a:prstGeom prst="rect">
            <a:avLst/>
          </a:prstGeom>
        </p:spPr>
        <p:txBody>
          <a:bodyPr spcFirstLastPara="0" lIns="0" tIns="0" rIns="0" bIns="0" anchor="t"/>
          <a:lstStyle/>
          <a:p>
            <a:pPr algn="l" hangingPunct="0">
              <a:lnSpc>
                <a:spcPct val="125000"/>
              </a:lnSpc>
            </a:pPr>
            <a:r>
              <a:rPr sz="1500" cap="all" spc="150">
                <a:solidFill>
                  <a:srgbClr val="121212"/>
                </a:solidFill>
                <a:latin typeface="Muli"/>
                <a:ea typeface="+mn-ea"/>
                <a:cs typeface="Muli"/>
              </a:rPr>
              <a:t>ABLE OFFERS A VARIETY OF OPTIONS FOR GETTING MONEY INTO YOUR ACCOUNT</a:t>
            </a:r>
          </a:p>
        </p:txBody>
      </p:sp>
      <p:sp>
        <p:nvSpPr>
          <p:cNvPr id="10" name="Body text copy copy 1"/>
          <p:cNvSpPr/>
          <p:nvPr/>
        </p:nvSpPr>
        <p:spPr>
          <a:xfrm>
            <a:off x="7231987" y="981075"/>
            <a:ext cx="4446972" cy="342900"/>
          </a:xfrm>
          <a:prstGeom prst="rect">
            <a:avLst/>
          </a:prstGeom>
        </p:spPr>
        <p:txBody>
          <a:bodyPr spcFirstLastPara="0" lIns="95250" tIns="0" rIns="95250" bIns="0" anchor="t"/>
          <a:lstStyle/>
          <a:p>
            <a:pPr algn="l" hangingPunct="0">
              <a:lnSpc>
                <a:spcPct val="100000"/>
              </a:lnSpc>
            </a:pPr>
            <a:r>
              <a:rPr sz="2250">
                <a:solidFill>
                  <a:srgbClr val="121212"/>
                </a:solidFill>
                <a:latin typeface="Archivo Black"/>
                <a:ea typeface="+mn-ea"/>
                <a:cs typeface="Archivo Black"/>
              </a:rPr>
              <a:t>General Banking</a:t>
            </a:r>
          </a:p>
        </p:txBody>
      </p:sp>
      <p:sp>
        <p:nvSpPr>
          <p:cNvPr id="9" name="Body text copy"/>
          <p:cNvSpPr/>
          <p:nvPr/>
        </p:nvSpPr>
        <p:spPr>
          <a:xfrm>
            <a:off x="7215938" y="1314450"/>
            <a:ext cx="4548862" cy="533400"/>
          </a:xfrm>
          <a:prstGeom prst="rect">
            <a:avLst/>
          </a:prstGeom>
        </p:spPr>
        <p:txBody>
          <a:bodyPr spcFirstLastPara="0" lIns="95250" tIns="95250" rIns="95250" bIns="0" anchor="t"/>
          <a:lstStyle/>
          <a:p>
            <a:pPr algn="l" hangingPunct="0">
              <a:lnSpc>
                <a:spcPct val="125000"/>
              </a:lnSpc>
            </a:pPr>
            <a:r>
              <a:rPr sz="1800" b="1">
                <a:solidFill>
                  <a:srgbClr val="000000"/>
                </a:solidFill>
                <a:latin typeface="Muli"/>
                <a:ea typeface="+mn-ea"/>
                <a:cs typeface="Muli"/>
              </a:rPr>
              <a:t> Deposit money electronically or by check</a:t>
            </a:r>
          </a:p>
        </p:txBody>
      </p:sp>
      <p:sp>
        <p:nvSpPr>
          <p:cNvPr id="14" name="Body text copy copy 3"/>
          <p:cNvSpPr/>
          <p:nvPr/>
        </p:nvSpPr>
        <p:spPr>
          <a:xfrm>
            <a:off x="7710312" y="3262313"/>
            <a:ext cx="4446972" cy="342900"/>
          </a:xfrm>
          <a:prstGeom prst="rect">
            <a:avLst/>
          </a:prstGeom>
        </p:spPr>
        <p:txBody>
          <a:bodyPr spcFirstLastPara="0" lIns="95250" tIns="0" rIns="95250" bIns="0" anchor="t"/>
          <a:lstStyle/>
          <a:p>
            <a:pPr algn="l" hangingPunct="0">
              <a:lnSpc>
                <a:spcPct val="100000"/>
              </a:lnSpc>
            </a:pPr>
            <a:r>
              <a:rPr sz="2250">
                <a:solidFill>
                  <a:srgbClr val="121212"/>
                </a:solidFill>
                <a:latin typeface="Archivo Black"/>
                <a:ea typeface="+mn-ea"/>
                <a:cs typeface="Archivo Black"/>
              </a:rPr>
              <a:t>Features</a:t>
            </a:r>
          </a:p>
        </p:txBody>
      </p:sp>
      <p:sp>
        <p:nvSpPr>
          <p:cNvPr id="13" name="Body text copy"/>
          <p:cNvSpPr/>
          <p:nvPr/>
        </p:nvSpPr>
        <p:spPr>
          <a:xfrm>
            <a:off x="7693697" y="3595688"/>
            <a:ext cx="4692684" cy="876300"/>
          </a:xfrm>
          <a:prstGeom prst="rect">
            <a:avLst/>
          </a:prstGeom>
        </p:spPr>
        <p:txBody>
          <a:bodyPr spcFirstLastPara="0" lIns="95250" tIns="95250" rIns="95250" bIns="0" anchor="t"/>
          <a:lstStyle/>
          <a:p>
            <a:pPr algn="l" hangingPunct="0">
              <a:lnSpc>
                <a:spcPct val="125000"/>
              </a:lnSpc>
            </a:pPr>
            <a:r>
              <a:rPr sz="1800" b="1">
                <a:solidFill>
                  <a:srgbClr val="000000"/>
                </a:solidFill>
                <a:latin typeface="Muli"/>
                <a:ea typeface="+mn-ea"/>
                <a:cs typeface="Muli"/>
              </a:rPr>
              <a:t>Most programs allow payroll deductions and e-gifting</a:t>
            </a:r>
          </a:p>
        </p:txBody>
      </p:sp>
      <p:sp>
        <p:nvSpPr>
          <p:cNvPr id="12" name="Body text copy copy 2"/>
          <p:cNvSpPr/>
          <p:nvPr/>
        </p:nvSpPr>
        <p:spPr>
          <a:xfrm>
            <a:off x="7219322" y="5543550"/>
            <a:ext cx="4446972" cy="342900"/>
          </a:xfrm>
          <a:prstGeom prst="rect">
            <a:avLst/>
          </a:prstGeom>
        </p:spPr>
        <p:txBody>
          <a:bodyPr spcFirstLastPara="0" lIns="95250" tIns="0" rIns="95250" bIns="0" anchor="t"/>
          <a:lstStyle/>
          <a:p>
            <a:pPr algn="l" hangingPunct="0">
              <a:lnSpc>
                <a:spcPct val="100000"/>
              </a:lnSpc>
            </a:pPr>
            <a:r>
              <a:rPr sz="2250">
                <a:solidFill>
                  <a:srgbClr val="121212"/>
                </a:solidFill>
                <a:latin typeface="Archivo Black"/>
                <a:ea typeface="+mn-ea"/>
                <a:cs typeface="Archivo Black"/>
              </a:rPr>
              <a:t>Rollover</a:t>
            </a:r>
          </a:p>
        </p:txBody>
      </p:sp>
      <p:sp>
        <p:nvSpPr>
          <p:cNvPr id="11" name="Body text copy"/>
          <p:cNvSpPr/>
          <p:nvPr/>
        </p:nvSpPr>
        <p:spPr>
          <a:xfrm>
            <a:off x="7212851" y="5880100"/>
            <a:ext cx="4290665" cy="876300"/>
          </a:xfrm>
          <a:prstGeom prst="rect">
            <a:avLst/>
          </a:prstGeom>
        </p:spPr>
        <p:txBody>
          <a:bodyPr spcFirstLastPara="0" lIns="95250" tIns="95250" rIns="95250" bIns="0" anchor="t"/>
          <a:lstStyle/>
          <a:p>
            <a:pPr algn="l" hangingPunct="0">
              <a:lnSpc>
                <a:spcPct val="125000"/>
              </a:lnSpc>
            </a:pPr>
            <a:r>
              <a:rPr sz="1800" b="1">
                <a:solidFill>
                  <a:srgbClr val="000000"/>
                </a:solidFill>
                <a:latin typeface="Muli"/>
                <a:ea typeface="+mn-ea"/>
                <a:cs typeface="Muli"/>
              </a:rPr>
              <a:t>Can also rollover money from a 529 College Savings Account</a:t>
            </a:r>
          </a:p>
        </p:txBody>
      </p:sp>
      <p:pic>
        <p:nvPicPr>
          <p:cNvPr id="16" name="BusinessOutline14">
            <a:extLst>
              <a:ext uri="{C183D7F6-B498-43B3-948B-1728B52AA6E4}">
                <adec:decorative xmlns:adec="http://schemas.microsoft.com/office/drawing/2017/decorative" val="1"/>
              </a:ext>
            </a:extLst>
          </p:cNvPr>
          <p:cNvPicPr/>
          <p:nvPr/>
        </p:nvPicPr>
        <p:blipFill rotWithShape="1">
          <a:blip r:embed="rId10"/>
          <a:stretch>
            <a:fillRect/>
          </a:stretch>
        </p:blipFill>
        <p:spPr>
          <a:xfrm>
            <a:off x="693815" y="1943100"/>
            <a:ext cx="990600" cy="885825"/>
          </a:xfrm>
          <a:prstGeom prst="rect">
            <a:avLst/>
          </a:prstGeom>
        </p:spPr>
      </p:pic>
      <p:pic>
        <p:nvPicPr>
          <p:cNvPr id="18" name="A+ logo black" descr="A+ logo"/>
          <p:cNvPicPr/>
          <p:nvPr/>
        </p:nvPicPr>
        <p:blipFill rotWithShape="1">
          <a:blip r:embed="rId11"/>
          <a:stretch>
            <a:fillRect/>
          </a:stretch>
        </p:blipFill>
        <p:spPr>
          <a:xfrm>
            <a:off x="104775" y="6686550"/>
            <a:ext cx="657310" cy="553596"/>
          </a:xfrm>
          <a:prstGeom prst="rect">
            <a:avLst/>
          </a:prstGeom>
        </p:spPr>
      </p:pic>
    </p:spTree>
    <p:extLst>
      <p:ext uri="{BB962C8B-B14F-4D97-AF65-F5344CB8AC3E}">
        <p14:creationId xmlns:p14="http://schemas.microsoft.com/office/powerpoint/2010/main" val="393002424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F2F2F2"/>
        </a:solidFill>
        <a:effectLst/>
      </p:bgPr>
    </p:bg>
    <p:spTree>
      <p:nvGrpSpPr>
        <p:cNvPr id="1" name="3 Pricing Table"/>
        <p:cNvGrpSpPr/>
        <p:nvPr/>
      </p:nvGrpSpPr>
      <p:grpSpPr>
        <a:xfrm>
          <a:off x="0" y="0"/>
          <a:ext cx="0" cy="0"/>
          <a:chOff x="0" y="0"/>
          <a:chExt cx="0" cy="0"/>
        </a:xfrm>
      </p:grpSpPr>
      <p:sp>
        <p:nvSpPr>
          <p:cNvPr id="16" name="Title 15" hidden="1">
            <a:extLst>
              <a:ext uri="{FF2B5EF4-FFF2-40B4-BE49-F238E27FC236}">
                <a16:creationId xmlns:a16="http://schemas.microsoft.com/office/drawing/2014/main" id="{936015EF-BE4C-57FD-D1E3-9484556D12A8}"/>
              </a:ext>
            </a:extLst>
          </p:cNvPr>
          <p:cNvSpPr>
            <a:spLocks noGrp="1"/>
          </p:cNvSpPr>
          <p:nvPr>
            <p:ph type="ctrTitle"/>
          </p:nvPr>
        </p:nvSpPr>
        <p:spPr/>
        <p:txBody>
          <a:bodyPr/>
          <a:lstStyle/>
          <a:p>
            <a:r>
              <a:rPr lang="en-US" dirty="0"/>
              <a:t>How much can you contribute?</a:t>
            </a:r>
          </a:p>
        </p:txBody>
      </p:sp>
      <p:pic>
        <p:nvPicPr>
          <p:cNvPr id="2" name="Shape7 copy 1">
            <a:extLst>
              <a:ext uri="{C183D7F6-B498-43B3-948B-1728B52AA6E4}">
                <adec:decorative xmlns:adec="http://schemas.microsoft.com/office/drawing/2017/decorative" val="1"/>
              </a:ext>
            </a:extLst>
          </p:cNvPr>
          <p:cNvPicPr/>
          <p:nvPr/>
        </p:nvPicPr>
        <p:blipFill rotWithShape="1">
          <a:blip r:embed="rId3"/>
          <a:stretch>
            <a:fillRect/>
          </a:stretch>
        </p:blipFill>
        <p:spPr>
          <a:xfrm rot="5400000">
            <a:off x="4224338" y="3009900"/>
            <a:ext cx="4610100" cy="3546408"/>
          </a:xfrm>
          <a:prstGeom prst="rect">
            <a:avLst/>
          </a:prstGeom>
        </p:spPr>
      </p:pic>
      <p:pic>
        <p:nvPicPr>
          <p:cNvPr id="3" name="Shape7">
            <a:extLst>
              <a:ext uri="{C183D7F6-B498-43B3-948B-1728B52AA6E4}">
                <adec:decorative xmlns:adec="http://schemas.microsoft.com/office/drawing/2017/decorative" val="1"/>
              </a:ext>
            </a:extLst>
          </p:cNvPr>
          <p:cNvPicPr/>
          <p:nvPr/>
        </p:nvPicPr>
        <p:blipFill rotWithShape="1">
          <a:blip r:embed="rId4"/>
          <a:stretch>
            <a:fillRect/>
          </a:stretch>
        </p:blipFill>
        <p:spPr>
          <a:xfrm rot="5400000">
            <a:off x="665611" y="3005941"/>
            <a:ext cx="4610100" cy="3547378"/>
          </a:xfrm>
          <a:prstGeom prst="rect">
            <a:avLst/>
          </a:prstGeom>
        </p:spPr>
      </p:pic>
      <p:pic>
        <p:nvPicPr>
          <p:cNvPr id="4" name="Shape7 copy 2">
            <a:extLst>
              <a:ext uri="{C183D7F6-B498-43B3-948B-1728B52AA6E4}">
                <adec:decorative xmlns:adec="http://schemas.microsoft.com/office/drawing/2017/decorative" val="1"/>
              </a:ext>
            </a:extLst>
          </p:cNvPr>
          <p:cNvPicPr/>
          <p:nvPr/>
        </p:nvPicPr>
        <p:blipFill rotWithShape="1">
          <a:blip r:embed="rId5"/>
          <a:stretch>
            <a:fillRect/>
          </a:stretch>
        </p:blipFill>
        <p:spPr>
          <a:xfrm rot="5400000">
            <a:off x="7604650" y="2832289"/>
            <a:ext cx="4969013" cy="3546408"/>
          </a:xfrm>
          <a:prstGeom prst="rect">
            <a:avLst/>
          </a:prstGeom>
        </p:spPr>
      </p:pic>
      <p:sp>
        <p:nvSpPr>
          <p:cNvPr id="5" name="Body text"/>
          <p:cNvSpPr/>
          <p:nvPr/>
        </p:nvSpPr>
        <p:spPr>
          <a:xfrm>
            <a:off x="1012031" y="457200"/>
            <a:ext cx="10982325" cy="704850"/>
          </a:xfrm>
          <a:prstGeom prst="rect">
            <a:avLst/>
          </a:prstGeom>
        </p:spPr>
        <p:txBody>
          <a:bodyPr spcFirstLastPara="0" lIns="0" tIns="9525" rIns="0" bIns="0" anchor="t"/>
          <a:lstStyle/>
          <a:p>
            <a:pPr algn="ctr" hangingPunct="0">
              <a:lnSpc>
                <a:spcPct val="100000"/>
              </a:lnSpc>
            </a:pPr>
            <a:r>
              <a:rPr sz="4500" b="1">
                <a:solidFill>
                  <a:srgbClr val="000000"/>
                </a:solidFill>
                <a:latin typeface="Archivo Black"/>
                <a:ea typeface="+mn-ea"/>
                <a:cs typeface="Archivo Black"/>
              </a:rPr>
              <a:t>How much can you contribute?</a:t>
            </a:r>
          </a:p>
        </p:txBody>
      </p:sp>
      <p:sp>
        <p:nvSpPr>
          <p:cNvPr id="6" name="Body text copy"/>
          <p:cNvSpPr/>
          <p:nvPr/>
        </p:nvSpPr>
        <p:spPr>
          <a:xfrm>
            <a:off x="1016794" y="1228725"/>
            <a:ext cx="10982325" cy="285750"/>
          </a:xfrm>
          <a:prstGeom prst="rect">
            <a:avLst/>
          </a:prstGeom>
        </p:spPr>
        <p:txBody>
          <a:bodyPr spcFirstLastPara="0" lIns="0" tIns="0" rIns="0" bIns="0" anchor="t"/>
          <a:lstStyle/>
          <a:p>
            <a:pPr algn="ctr" hangingPunct="0">
              <a:lnSpc>
                <a:spcPct val="125000"/>
              </a:lnSpc>
            </a:pPr>
            <a:r>
              <a:rPr sz="1500">
                <a:solidFill>
                  <a:srgbClr val="121212"/>
                </a:solidFill>
                <a:latin typeface="Muli"/>
                <a:ea typeface="+mn-ea"/>
                <a:cs typeface="Muli"/>
              </a:rPr>
              <a:t>ABLE ACCOUNTS HAVE LIMITS BASED ON EMPLOYMENT STATUS</a:t>
            </a:r>
          </a:p>
        </p:txBody>
      </p:sp>
      <p:sp>
        <p:nvSpPr>
          <p:cNvPr id="7" name="Body text copy"/>
          <p:cNvSpPr/>
          <p:nvPr/>
        </p:nvSpPr>
        <p:spPr>
          <a:xfrm>
            <a:off x="1632710" y="3476625"/>
            <a:ext cx="2666020" cy="390525"/>
          </a:xfrm>
          <a:prstGeom prst="rect">
            <a:avLst/>
          </a:prstGeom>
        </p:spPr>
        <p:txBody>
          <a:bodyPr spcFirstLastPara="0" lIns="0" tIns="0" rIns="0" bIns="0" anchor="t"/>
          <a:lstStyle/>
          <a:p>
            <a:pPr algn="ctr" hangingPunct="0">
              <a:lnSpc>
                <a:spcPct val="100000"/>
              </a:lnSpc>
            </a:pPr>
            <a:r>
              <a:rPr sz="2550" dirty="0">
                <a:solidFill>
                  <a:srgbClr val="121212"/>
                </a:solidFill>
                <a:latin typeface="Archivo Black"/>
                <a:ea typeface="+mn-ea"/>
                <a:cs typeface="Archivo Black"/>
              </a:rPr>
              <a:t>ANNUAL</a:t>
            </a:r>
          </a:p>
        </p:txBody>
      </p:sp>
      <p:sp>
        <p:nvSpPr>
          <p:cNvPr id="9" name="Body text copy"/>
          <p:cNvSpPr/>
          <p:nvPr/>
        </p:nvSpPr>
        <p:spPr>
          <a:xfrm>
            <a:off x="1557272" y="3829050"/>
            <a:ext cx="2815208" cy="647700"/>
          </a:xfrm>
          <a:prstGeom prst="rect">
            <a:avLst/>
          </a:prstGeom>
        </p:spPr>
        <p:txBody>
          <a:bodyPr spcFirstLastPara="0" lIns="95250" tIns="95250" rIns="95250" bIns="0" anchor="t"/>
          <a:lstStyle/>
          <a:p>
            <a:pPr algn="ctr" hangingPunct="0">
              <a:lnSpc>
                <a:spcPct val="100000"/>
              </a:lnSpc>
            </a:pPr>
            <a:r>
              <a:rPr sz="3000" b="1" dirty="0">
                <a:solidFill>
                  <a:srgbClr val="3E773B"/>
                </a:solidFill>
                <a:latin typeface="Archivo Black"/>
                <a:ea typeface="+mn-ea"/>
                <a:cs typeface="Archivo Black"/>
              </a:rPr>
              <a:t>$16,000</a:t>
            </a:r>
          </a:p>
        </p:txBody>
      </p:sp>
      <p:sp>
        <p:nvSpPr>
          <p:cNvPr id="8" name="Body text copy"/>
          <p:cNvSpPr/>
          <p:nvPr/>
        </p:nvSpPr>
        <p:spPr>
          <a:xfrm>
            <a:off x="1623772" y="4743450"/>
            <a:ext cx="2663193" cy="1733550"/>
          </a:xfrm>
          <a:prstGeom prst="rect">
            <a:avLst/>
          </a:prstGeom>
        </p:spPr>
        <p:txBody>
          <a:bodyPr spcFirstLastPara="0" lIns="95250" tIns="95250" rIns="95250" bIns="0" anchor="t"/>
          <a:lstStyle/>
          <a:p>
            <a:pPr algn="ctr" hangingPunct="0">
              <a:lnSpc>
                <a:spcPct val="125000"/>
              </a:lnSpc>
            </a:pPr>
            <a:r>
              <a:rPr sz="1350" dirty="0">
                <a:solidFill>
                  <a:srgbClr val="121212"/>
                </a:solidFill>
                <a:latin typeface="Muli"/>
                <a:ea typeface="+mn-ea"/>
                <a:cs typeface="Muli"/>
              </a:rPr>
              <a:t>Contributions can come from any source including directly from the ABLE account enrollee, family, friends, organizations, nonprofits,</a:t>
            </a:r>
          </a:p>
          <a:p>
            <a:pPr algn="ctr" hangingPunct="0">
              <a:lnSpc>
                <a:spcPct val="125000"/>
              </a:lnSpc>
            </a:pPr>
            <a:r>
              <a:rPr sz="1350" dirty="0">
                <a:solidFill>
                  <a:srgbClr val="121212"/>
                </a:solidFill>
                <a:latin typeface="Muli"/>
                <a:ea typeface="+mn-ea"/>
                <a:cs typeface="Muli"/>
              </a:rPr>
              <a:t>and employers</a:t>
            </a:r>
          </a:p>
        </p:txBody>
      </p:sp>
      <p:sp>
        <p:nvSpPr>
          <p:cNvPr id="13" name="Body text copy"/>
          <p:cNvSpPr/>
          <p:nvPr/>
        </p:nvSpPr>
        <p:spPr>
          <a:xfrm>
            <a:off x="5155956" y="3467100"/>
            <a:ext cx="2666020" cy="390525"/>
          </a:xfrm>
          <a:prstGeom prst="rect">
            <a:avLst/>
          </a:prstGeom>
        </p:spPr>
        <p:txBody>
          <a:bodyPr spcFirstLastPara="0" lIns="0" tIns="0" rIns="0" bIns="0" anchor="t"/>
          <a:lstStyle/>
          <a:p>
            <a:pPr algn="ctr" hangingPunct="0">
              <a:lnSpc>
                <a:spcPct val="100000"/>
              </a:lnSpc>
            </a:pPr>
            <a:r>
              <a:rPr sz="2550">
                <a:solidFill>
                  <a:srgbClr val="121212"/>
                </a:solidFill>
                <a:latin typeface="Archivo Black"/>
                <a:ea typeface="+mn-ea"/>
                <a:cs typeface="Archivo Black"/>
              </a:rPr>
              <a:t>IF EMPLOYED</a:t>
            </a:r>
          </a:p>
        </p:txBody>
      </p:sp>
      <p:sp>
        <p:nvSpPr>
          <p:cNvPr id="15" name="Body text copy"/>
          <p:cNvSpPr/>
          <p:nvPr/>
        </p:nvSpPr>
        <p:spPr>
          <a:xfrm>
            <a:off x="5097971" y="3829050"/>
            <a:ext cx="2815208" cy="647700"/>
          </a:xfrm>
          <a:prstGeom prst="rect">
            <a:avLst/>
          </a:prstGeom>
        </p:spPr>
        <p:txBody>
          <a:bodyPr spcFirstLastPara="0" lIns="95250" tIns="95250" rIns="95250" bIns="0" anchor="t"/>
          <a:lstStyle/>
          <a:p>
            <a:pPr algn="ctr" hangingPunct="0">
              <a:lnSpc>
                <a:spcPct val="100000"/>
              </a:lnSpc>
            </a:pPr>
            <a:r>
              <a:rPr sz="3000" b="1">
                <a:solidFill>
                  <a:srgbClr val="3E773B"/>
                </a:solidFill>
                <a:latin typeface="Archivo Black"/>
                <a:ea typeface="+mn-ea"/>
                <a:cs typeface="Archivo Black"/>
              </a:rPr>
              <a:t>$28,880</a:t>
            </a:r>
          </a:p>
        </p:txBody>
      </p:sp>
      <p:sp>
        <p:nvSpPr>
          <p:cNvPr id="14" name="Body text copy"/>
          <p:cNvSpPr/>
          <p:nvPr/>
        </p:nvSpPr>
        <p:spPr>
          <a:xfrm>
            <a:off x="5164471" y="4743450"/>
            <a:ext cx="2663193" cy="1990725"/>
          </a:xfrm>
          <a:prstGeom prst="rect">
            <a:avLst/>
          </a:prstGeom>
        </p:spPr>
        <p:txBody>
          <a:bodyPr spcFirstLastPara="0" lIns="95250" tIns="95250" rIns="95250" bIns="0" anchor="t"/>
          <a:lstStyle/>
          <a:p>
            <a:pPr algn="ctr" hangingPunct="0">
              <a:lnSpc>
                <a:spcPct val="125000"/>
              </a:lnSpc>
            </a:pPr>
            <a:r>
              <a:rPr sz="1350">
                <a:solidFill>
                  <a:srgbClr val="121212"/>
                </a:solidFill>
                <a:latin typeface="Muli"/>
                <a:ea typeface="+mn-ea"/>
                <a:cs typeface="Muli"/>
              </a:rPr>
              <a:t>The person with the disability can contribute up to an extra $12,880+ more every year (if they are not contributing to their workplace retirement account) </a:t>
            </a:r>
          </a:p>
          <a:p>
            <a:pPr algn="ctr" hangingPunct="0">
              <a:lnSpc>
                <a:spcPct val="125000"/>
              </a:lnSpc>
            </a:pPr>
            <a:endParaRPr sz="1350">
              <a:solidFill>
                <a:srgbClr val="121212"/>
              </a:solidFill>
              <a:latin typeface="Muli"/>
              <a:ea typeface="+mn-ea"/>
              <a:cs typeface="Muli"/>
            </a:endParaRPr>
          </a:p>
        </p:txBody>
      </p:sp>
      <p:sp>
        <p:nvSpPr>
          <p:cNvPr id="10" name="Body text copy"/>
          <p:cNvSpPr/>
          <p:nvPr/>
        </p:nvSpPr>
        <p:spPr>
          <a:xfrm>
            <a:off x="8781214" y="3295650"/>
            <a:ext cx="2579077" cy="390525"/>
          </a:xfrm>
          <a:prstGeom prst="rect">
            <a:avLst/>
          </a:prstGeom>
        </p:spPr>
        <p:txBody>
          <a:bodyPr spcFirstLastPara="0" lIns="0" tIns="0" rIns="0" bIns="0" anchor="t"/>
          <a:lstStyle/>
          <a:p>
            <a:pPr algn="ctr" hangingPunct="0">
              <a:lnSpc>
                <a:spcPct val="100000"/>
              </a:lnSpc>
            </a:pPr>
            <a:r>
              <a:rPr sz="2550">
                <a:solidFill>
                  <a:srgbClr val="FFFFFF"/>
                </a:solidFill>
                <a:latin typeface="Archivo Black"/>
                <a:ea typeface="+mn-ea"/>
                <a:cs typeface="Archivo Black"/>
              </a:rPr>
              <a:t>LIFETIME</a:t>
            </a:r>
          </a:p>
        </p:txBody>
      </p:sp>
      <p:sp>
        <p:nvSpPr>
          <p:cNvPr id="12" name="Body text copy"/>
          <p:cNvSpPr/>
          <p:nvPr/>
        </p:nvSpPr>
        <p:spPr>
          <a:xfrm>
            <a:off x="8701999" y="3676650"/>
            <a:ext cx="2737507" cy="647700"/>
          </a:xfrm>
          <a:prstGeom prst="rect">
            <a:avLst/>
          </a:prstGeom>
        </p:spPr>
        <p:txBody>
          <a:bodyPr spcFirstLastPara="0" lIns="95250" tIns="95250" rIns="95250" bIns="0" anchor="t"/>
          <a:lstStyle/>
          <a:p>
            <a:pPr algn="ctr" hangingPunct="0">
              <a:lnSpc>
                <a:spcPct val="100000"/>
              </a:lnSpc>
            </a:pPr>
            <a:r>
              <a:rPr sz="3000">
                <a:solidFill>
                  <a:srgbClr val="3E773B"/>
                </a:solidFill>
                <a:latin typeface="Archivo Black"/>
                <a:ea typeface="+mn-ea"/>
                <a:cs typeface="Archivo Black"/>
              </a:rPr>
              <a:t>$400,000+</a:t>
            </a:r>
          </a:p>
        </p:txBody>
      </p:sp>
      <p:sp>
        <p:nvSpPr>
          <p:cNvPr id="11" name="Body text copy"/>
          <p:cNvSpPr/>
          <p:nvPr/>
        </p:nvSpPr>
        <p:spPr>
          <a:xfrm>
            <a:off x="8778549" y="4772025"/>
            <a:ext cx="2607931" cy="962025"/>
          </a:xfrm>
          <a:prstGeom prst="rect">
            <a:avLst/>
          </a:prstGeom>
        </p:spPr>
        <p:txBody>
          <a:bodyPr spcFirstLastPara="0" lIns="95250" tIns="95250" rIns="95250" bIns="0" anchor="t"/>
          <a:lstStyle/>
          <a:p>
            <a:pPr algn="ctr" hangingPunct="0">
              <a:lnSpc>
                <a:spcPct val="125000"/>
              </a:lnSpc>
            </a:pPr>
            <a:r>
              <a:rPr sz="1350" b="1">
                <a:solidFill>
                  <a:srgbClr val="FFFFFF"/>
                </a:solidFill>
                <a:latin typeface="Muli"/>
                <a:ea typeface="+mn-ea"/>
                <a:cs typeface="Muli"/>
              </a:rPr>
              <a:t>Programs also have balance limits that differ by State ($400,000-$500,000+)</a:t>
            </a:r>
          </a:p>
        </p:txBody>
      </p:sp>
    </p:spTree>
    <p:extLst>
      <p:ext uri="{BB962C8B-B14F-4D97-AF65-F5344CB8AC3E}">
        <p14:creationId xmlns:p14="http://schemas.microsoft.com/office/powerpoint/2010/main" val="393002424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1 Pricing Table"/>
        <p:cNvGrpSpPr/>
        <p:nvPr/>
      </p:nvGrpSpPr>
      <p:grpSpPr>
        <a:xfrm>
          <a:off x="0" y="0"/>
          <a:ext cx="0" cy="0"/>
          <a:chOff x="0" y="0"/>
          <a:chExt cx="0" cy="0"/>
        </a:xfrm>
      </p:grpSpPr>
      <p:sp>
        <p:nvSpPr>
          <p:cNvPr id="11" name="Title 10" hidden="1">
            <a:extLst>
              <a:ext uri="{FF2B5EF4-FFF2-40B4-BE49-F238E27FC236}">
                <a16:creationId xmlns:a16="http://schemas.microsoft.com/office/drawing/2014/main" id="{39DEA9C5-9E71-1C11-0566-92C3173156C9}"/>
              </a:ext>
            </a:extLst>
          </p:cNvPr>
          <p:cNvSpPr>
            <a:spLocks noGrp="1"/>
          </p:cNvSpPr>
          <p:nvPr>
            <p:ph type="ctrTitle"/>
          </p:nvPr>
        </p:nvSpPr>
        <p:spPr/>
        <p:txBody>
          <a:bodyPr/>
          <a:lstStyle/>
          <a:p>
            <a:r>
              <a:rPr lang="en-US" dirty="0"/>
              <a:t>Annual costs</a:t>
            </a:r>
          </a:p>
        </p:txBody>
      </p:sp>
      <p:pic>
        <p:nvPicPr>
          <p:cNvPr id="2" name="Shape7">
            <a:extLst>
              <a:ext uri="{C183D7F6-B498-43B3-948B-1728B52AA6E4}">
                <adec:decorative xmlns:adec="http://schemas.microsoft.com/office/drawing/2017/decorative" val="1"/>
              </a:ext>
            </a:extLst>
          </p:cNvPr>
          <p:cNvPicPr/>
          <p:nvPr/>
        </p:nvPicPr>
        <p:blipFill rotWithShape="1">
          <a:blip r:embed="rId3"/>
          <a:stretch>
            <a:fillRect/>
          </a:stretch>
        </p:blipFill>
        <p:spPr>
          <a:xfrm>
            <a:off x="757088" y="2277839"/>
            <a:ext cx="11464131" cy="4295639"/>
          </a:xfrm>
          <a:prstGeom prst="rect">
            <a:avLst/>
          </a:prstGeom>
        </p:spPr>
      </p:pic>
      <p:pic>
        <p:nvPicPr>
          <p:cNvPr id="3" name="Shape7 copy 1">
            <a:extLst>
              <a:ext uri="{C183D7F6-B498-43B3-948B-1728B52AA6E4}">
                <adec:decorative xmlns:adec="http://schemas.microsoft.com/office/drawing/2017/decorative" val="1"/>
              </a:ext>
            </a:extLst>
          </p:cNvPr>
          <p:cNvPicPr/>
          <p:nvPr/>
        </p:nvPicPr>
        <p:blipFill rotWithShape="1">
          <a:blip r:embed="rId4"/>
          <a:stretch>
            <a:fillRect/>
          </a:stretch>
        </p:blipFill>
        <p:spPr>
          <a:xfrm>
            <a:off x="3870139" y="2335960"/>
            <a:ext cx="8289937" cy="4179396"/>
          </a:xfrm>
          <a:prstGeom prst="rect">
            <a:avLst/>
          </a:prstGeom>
        </p:spPr>
      </p:pic>
      <p:sp>
        <p:nvSpPr>
          <p:cNvPr id="4" name="Body text"/>
          <p:cNvSpPr/>
          <p:nvPr/>
        </p:nvSpPr>
        <p:spPr>
          <a:xfrm>
            <a:off x="1020351" y="571500"/>
            <a:ext cx="10982325" cy="704850"/>
          </a:xfrm>
          <a:prstGeom prst="rect">
            <a:avLst/>
          </a:prstGeom>
        </p:spPr>
        <p:txBody>
          <a:bodyPr spcFirstLastPara="0" lIns="0" tIns="9525" rIns="0" bIns="0" anchor="t"/>
          <a:lstStyle/>
          <a:p>
            <a:pPr algn="ctr" hangingPunct="0">
              <a:lnSpc>
                <a:spcPct val="100000"/>
              </a:lnSpc>
            </a:pPr>
            <a:r>
              <a:rPr sz="4500" b="1">
                <a:solidFill>
                  <a:srgbClr val="000000"/>
                </a:solidFill>
                <a:latin typeface="Archivo Black"/>
                <a:ea typeface="+mn-ea"/>
                <a:cs typeface="Archivo Black"/>
              </a:rPr>
              <a:t>ANNUAL COSTS</a:t>
            </a:r>
          </a:p>
        </p:txBody>
      </p:sp>
      <p:sp>
        <p:nvSpPr>
          <p:cNvPr id="5" name="Body text copy"/>
          <p:cNvSpPr/>
          <p:nvPr/>
        </p:nvSpPr>
        <p:spPr>
          <a:xfrm>
            <a:off x="4556174" y="3276600"/>
            <a:ext cx="3004864" cy="2324100"/>
          </a:xfrm>
          <a:prstGeom prst="rect">
            <a:avLst/>
          </a:prstGeom>
        </p:spPr>
        <p:txBody>
          <a:bodyPr spcFirstLastPara="0" lIns="0" tIns="0" rIns="0" bIns="0" anchor="t"/>
          <a:lstStyle/>
          <a:p>
            <a:pPr algn="ctr" hangingPunct="0">
              <a:lnSpc>
                <a:spcPct val="100000"/>
              </a:lnSpc>
            </a:pPr>
            <a:r>
              <a:rPr sz="2700" b="1">
                <a:solidFill>
                  <a:srgbClr val="3E773B"/>
                </a:solidFill>
                <a:latin typeface="Archivo Black"/>
                <a:ea typeface="+mn-ea"/>
                <a:cs typeface="Archivo Black"/>
              </a:rPr>
              <a:t>Annual Account Fees:</a:t>
            </a:r>
          </a:p>
          <a:p>
            <a:pPr algn="ctr" hangingPunct="0">
              <a:lnSpc>
                <a:spcPct val="100000"/>
              </a:lnSpc>
            </a:pPr>
            <a:endParaRPr sz="2700" b="1">
              <a:solidFill>
                <a:srgbClr val="3E773B"/>
              </a:solidFill>
              <a:latin typeface="Archivo Black"/>
              <a:ea typeface="+mn-ea"/>
              <a:cs typeface="Archivo Black"/>
            </a:endParaRPr>
          </a:p>
          <a:p>
            <a:pPr algn="ctr" hangingPunct="0">
              <a:lnSpc>
                <a:spcPct val="100000"/>
              </a:lnSpc>
            </a:pPr>
            <a:r>
              <a:rPr sz="1800">
                <a:solidFill>
                  <a:srgbClr val="000000"/>
                </a:solidFill>
                <a:latin typeface="Muli"/>
                <a:ea typeface="+mn-ea"/>
                <a:cs typeface="Muli"/>
              </a:rPr>
              <a:t>RANGES</a:t>
            </a:r>
          </a:p>
          <a:p>
            <a:pPr algn="ctr" hangingPunct="0">
              <a:lnSpc>
                <a:spcPct val="100000"/>
              </a:lnSpc>
            </a:pPr>
            <a:r>
              <a:rPr sz="3000">
                <a:solidFill>
                  <a:srgbClr val="000000"/>
                </a:solidFill>
                <a:latin typeface="Archivo Black"/>
                <a:ea typeface="+mn-ea"/>
                <a:cs typeface="Archivo Black"/>
              </a:rPr>
              <a:t> $0 to $60 </a:t>
            </a:r>
          </a:p>
        </p:txBody>
      </p:sp>
      <p:pic>
        <p:nvPicPr>
          <p:cNvPr id="6" name="BankOutline27">
            <a:extLst>
              <a:ext uri="{C183D7F6-B498-43B3-948B-1728B52AA6E4}">
                <adec:decorative xmlns:adec="http://schemas.microsoft.com/office/drawing/2017/decorative" val="1"/>
              </a:ext>
            </a:extLst>
          </p:cNvPr>
          <p:cNvPicPr/>
          <p:nvPr/>
        </p:nvPicPr>
        <p:blipFill rotWithShape="1">
          <a:blip r:embed="rId5"/>
          <a:stretch>
            <a:fillRect/>
          </a:stretch>
        </p:blipFill>
        <p:spPr>
          <a:xfrm>
            <a:off x="1504950" y="3400425"/>
            <a:ext cx="1621254" cy="1478770"/>
          </a:xfrm>
          <a:prstGeom prst="rect">
            <a:avLst/>
          </a:prstGeom>
        </p:spPr>
      </p:pic>
      <p:pic>
        <p:nvPicPr>
          <p:cNvPr id="7" name="customLine">
            <a:extLst>
              <a:ext uri="{C183D7F6-B498-43B3-948B-1728B52AA6E4}">
                <adec:decorative xmlns:adec="http://schemas.microsoft.com/office/drawing/2017/decorative" val="1"/>
              </a:ext>
            </a:extLst>
          </p:cNvPr>
          <p:cNvPicPr/>
          <p:nvPr/>
        </p:nvPicPr>
        <p:blipFill rotWithShape="1">
          <a:blip r:embed="rId6"/>
          <a:stretch>
            <a:fillRect/>
          </a:stretch>
        </p:blipFill>
        <p:spPr>
          <a:xfrm rot="5400000">
            <a:off x="6202541" y="4381500"/>
            <a:ext cx="3810000" cy="190500"/>
          </a:xfrm>
          <a:prstGeom prst="rect">
            <a:avLst/>
          </a:prstGeom>
        </p:spPr>
      </p:pic>
      <p:sp>
        <p:nvSpPr>
          <p:cNvPr id="8" name="Body text copy copy 1"/>
          <p:cNvSpPr/>
          <p:nvPr/>
        </p:nvSpPr>
        <p:spPr>
          <a:xfrm>
            <a:off x="8283250" y="3276600"/>
            <a:ext cx="3723884" cy="2324100"/>
          </a:xfrm>
          <a:prstGeom prst="rect">
            <a:avLst/>
          </a:prstGeom>
        </p:spPr>
        <p:txBody>
          <a:bodyPr spcFirstLastPara="0" lIns="0" tIns="0" rIns="0" bIns="0" anchor="t"/>
          <a:lstStyle/>
          <a:p>
            <a:pPr algn="ctr" hangingPunct="0">
              <a:lnSpc>
                <a:spcPct val="100000"/>
              </a:lnSpc>
            </a:pPr>
            <a:r>
              <a:rPr sz="2700" b="1">
                <a:solidFill>
                  <a:srgbClr val="000000"/>
                </a:solidFill>
                <a:latin typeface="Archivo Black"/>
                <a:ea typeface="+mn-ea"/>
                <a:cs typeface="Archivo Black"/>
              </a:rPr>
              <a:t>Asset-Based</a:t>
            </a:r>
          </a:p>
          <a:p>
            <a:pPr algn="ctr" hangingPunct="0">
              <a:lnSpc>
                <a:spcPct val="100000"/>
              </a:lnSpc>
            </a:pPr>
            <a:r>
              <a:rPr sz="2700" b="1">
                <a:solidFill>
                  <a:srgbClr val="000000"/>
                </a:solidFill>
                <a:latin typeface="Archivo Black"/>
                <a:ea typeface="+mn-ea"/>
                <a:cs typeface="Archivo Black"/>
              </a:rPr>
              <a:t>Fees:</a:t>
            </a:r>
          </a:p>
          <a:p>
            <a:pPr algn="ctr" hangingPunct="0">
              <a:lnSpc>
                <a:spcPct val="100000"/>
              </a:lnSpc>
            </a:pPr>
            <a:endParaRPr sz="2700" b="1">
              <a:solidFill>
                <a:srgbClr val="000000"/>
              </a:solidFill>
              <a:latin typeface="Archivo Black"/>
              <a:ea typeface="+mn-ea"/>
              <a:cs typeface="Archivo Black"/>
            </a:endParaRPr>
          </a:p>
          <a:p>
            <a:pPr algn="ctr" hangingPunct="0">
              <a:lnSpc>
                <a:spcPct val="100000"/>
              </a:lnSpc>
            </a:pPr>
            <a:r>
              <a:rPr sz="1800">
                <a:solidFill>
                  <a:srgbClr val="000000"/>
                </a:solidFill>
                <a:latin typeface="Muli"/>
                <a:ea typeface="+mn-ea"/>
                <a:cs typeface="Muli"/>
              </a:rPr>
              <a:t>RANGES</a:t>
            </a:r>
          </a:p>
          <a:p>
            <a:pPr algn="ctr" hangingPunct="0">
              <a:lnSpc>
                <a:spcPct val="100000"/>
              </a:lnSpc>
            </a:pPr>
            <a:r>
              <a:rPr sz="3000">
                <a:solidFill>
                  <a:srgbClr val="000000"/>
                </a:solidFill>
                <a:latin typeface="Archivo Black"/>
                <a:ea typeface="+mn-ea"/>
                <a:cs typeface="Archivo Black"/>
              </a:rPr>
              <a:t> 0% to 0.9%</a:t>
            </a:r>
          </a:p>
        </p:txBody>
      </p:sp>
      <p:sp>
        <p:nvSpPr>
          <p:cNvPr id="9" name="text 4"/>
          <p:cNvSpPr/>
          <p:nvPr/>
        </p:nvSpPr>
        <p:spPr>
          <a:xfrm>
            <a:off x="4552950" y="5895975"/>
            <a:ext cx="2971800" cy="285750"/>
          </a:xfrm>
          <a:prstGeom prst="rect">
            <a:avLst/>
          </a:prstGeom>
        </p:spPr>
        <p:txBody>
          <a:bodyPr spcFirstLastPara="0" lIns="0" tIns="0" rIns="0" bIns="0" anchor="t"/>
          <a:lstStyle/>
          <a:p>
            <a:pPr algn="ctr" hangingPunct="0">
              <a:lnSpc>
                <a:spcPct val="125000"/>
              </a:lnSpc>
            </a:pPr>
            <a:r>
              <a:rPr sz="1500">
                <a:solidFill>
                  <a:srgbClr val="121212"/>
                </a:solidFill>
                <a:latin typeface="Muli"/>
                <a:ea typeface="+mn-ea"/>
                <a:cs typeface="Muli"/>
              </a:rPr>
              <a:t>Account Management Fee</a:t>
            </a:r>
          </a:p>
        </p:txBody>
      </p:sp>
      <p:sp>
        <p:nvSpPr>
          <p:cNvPr id="10" name="text 4 copy 1"/>
          <p:cNvSpPr/>
          <p:nvPr/>
        </p:nvSpPr>
        <p:spPr>
          <a:xfrm>
            <a:off x="8664107" y="5895975"/>
            <a:ext cx="2971800" cy="285750"/>
          </a:xfrm>
          <a:prstGeom prst="rect">
            <a:avLst/>
          </a:prstGeom>
        </p:spPr>
        <p:txBody>
          <a:bodyPr spcFirstLastPara="0" lIns="0" tIns="0" rIns="0" bIns="0" anchor="t"/>
          <a:lstStyle/>
          <a:p>
            <a:pPr algn="ctr" hangingPunct="0">
              <a:lnSpc>
                <a:spcPct val="125000"/>
              </a:lnSpc>
            </a:pPr>
            <a:r>
              <a:rPr sz="1500">
                <a:solidFill>
                  <a:srgbClr val="121212"/>
                </a:solidFill>
                <a:latin typeface="Muli"/>
                <a:ea typeface="+mn-ea"/>
                <a:cs typeface="Muli"/>
              </a:rPr>
              <a:t>Investment Management Fee</a:t>
            </a:r>
          </a:p>
        </p:txBody>
      </p:sp>
    </p:spTree>
    <p:extLst>
      <p:ext uri="{BB962C8B-B14F-4D97-AF65-F5344CB8AC3E}">
        <p14:creationId xmlns:p14="http://schemas.microsoft.com/office/powerpoint/2010/main" val="393002424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Venn Diagram"/>
        <p:cNvGrpSpPr/>
        <p:nvPr/>
      </p:nvGrpSpPr>
      <p:grpSpPr>
        <a:xfrm>
          <a:off x="0" y="0"/>
          <a:ext cx="0" cy="0"/>
          <a:chOff x="0" y="0"/>
          <a:chExt cx="0" cy="0"/>
        </a:xfrm>
      </p:grpSpPr>
      <p:sp>
        <p:nvSpPr>
          <p:cNvPr id="15" name="Title 14" hidden="1">
            <a:extLst>
              <a:ext uri="{FF2B5EF4-FFF2-40B4-BE49-F238E27FC236}">
                <a16:creationId xmlns:a16="http://schemas.microsoft.com/office/drawing/2014/main" id="{0BF772EC-87AA-257D-4E54-9CE5ABCF7B77}"/>
              </a:ext>
            </a:extLst>
          </p:cNvPr>
          <p:cNvSpPr>
            <a:spLocks noGrp="1"/>
          </p:cNvSpPr>
          <p:nvPr>
            <p:ph type="ctrTitle"/>
          </p:nvPr>
        </p:nvSpPr>
        <p:spPr/>
        <p:txBody>
          <a:bodyPr/>
          <a:lstStyle/>
          <a:p>
            <a:r>
              <a:rPr lang="en-US" dirty="0"/>
              <a:t>Investment options</a:t>
            </a:r>
          </a:p>
        </p:txBody>
      </p:sp>
      <p:sp>
        <p:nvSpPr>
          <p:cNvPr id="2" name="Body text"/>
          <p:cNvSpPr/>
          <p:nvPr/>
        </p:nvSpPr>
        <p:spPr>
          <a:xfrm>
            <a:off x="1014413" y="571500"/>
            <a:ext cx="10982325" cy="685800"/>
          </a:xfrm>
          <a:prstGeom prst="rect">
            <a:avLst/>
          </a:prstGeom>
        </p:spPr>
        <p:txBody>
          <a:bodyPr spcFirstLastPara="0" lIns="0" tIns="0" rIns="0" bIns="0" anchor="t"/>
          <a:lstStyle/>
          <a:p>
            <a:pPr algn="ctr" hangingPunct="0">
              <a:lnSpc>
                <a:spcPct val="100000"/>
              </a:lnSpc>
            </a:pPr>
            <a:r>
              <a:rPr sz="4500" b="1">
                <a:solidFill>
                  <a:srgbClr val="121212"/>
                </a:solidFill>
                <a:latin typeface="Archivo Black"/>
                <a:ea typeface="+mn-ea"/>
                <a:cs typeface="Archivo Black"/>
              </a:rPr>
              <a:t>INVESTMENT OPTIONS</a:t>
            </a:r>
          </a:p>
        </p:txBody>
      </p:sp>
      <p:pic>
        <p:nvPicPr>
          <p:cNvPr id="3" name="Shape-8">
            <a:extLst>
              <a:ext uri="{C183D7F6-B498-43B3-948B-1728B52AA6E4}">
                <adec:decorative xmlns:adec="http://schemas.microsoft.com/office/drawing/2017/decorative" val="1"/>
              </a:ext>
            </a:extLst>
          </p:cNvPr>
          <p:cNvPicPr/>
          <p:nvPr/>
        </p:nvPicPr>
        <p:blipFill rotWithShape="1">
          <a:blip r:embed="rId3"/>
          <a:stretch>
            <a:fillRect/>
          </a:stretch>
        </p:blipFill>
        <p:spPr>
          <a:xfrm>
            <a:off x="12782550" y="2619375"/>
            <a:ext cx="266700" cy="1371600"/>
          </a:xfrm>
          <a:prstGeom prst="rect">
            <a:avLst/>
          </a:prstGeom>
        </p:spPr>
      </p:pic>
      <p:pic>
        <p:nvPicPr>
          <p:cNvPr id="4" name="Shape-8">
            <a:extLst>
              <a:ext uri="{C183D7F6-B498-43B3-948B-1728B52AA6E4}">
                <adec:decorative xmlns:adec="http://schemas.microsoft.com/office/drawing/2017/decorative" val="1"/>
              </a:ext>
            </a:extLst>
          </p:cNvPr>
          <p:cNvPicPr/>
          <p:nvPr/>
        </p:nvPicPr>
        <p:blipFill rotWithShape="1">
          <a:blip r:embed="rId4"/>
          <a:stretch>
            <a:fillRect/>
          </a:stretch>
        </p:blipFill>
        <p:spPr>
          <a:xfrm>
            <a:off x="12782550" y="3952875"/>
            <a:ext cx="266700" cy="1371600"/>
          </a:xfrm>
          <a:prstGeom prst="rect">
            <a:avLst/>
          </a:prstGeom>
        </p:spPr>
      </p:pic>
      <p:pic>
        <p:nvPicPr>
          <p:cNvPr id="5" name="Shape-8">
            <a:extLst>
              <a:ext uri="{C183D7F6-B498-43B3-948B-1728B52AA6E4}">
                <adec:decorative xmlns:adec="http://schemas.microsoft.com/office/drawing/2017/decorative" val="1"/>
              </a:ext>
            </a:extLst>
          </p:cNvPr>
          <p:cNvPicPr/>
          <p:nvPr/>
        </p:nvPicPr>
        <p:blipFill rotWithShape="1">
          <a:blip r:embed="rId5"/>
          <a:stretch>
            <a:fillRect/>
          </a:stretch>
        </p:blipFill>
        <p:spPr>
          <a:xfrm>
            <a:off x="12782550" y="5286375"/>
            <a:ext cx="266700" cy="1371600"/>
          </a:xfrm>
          <a:prstGeom prst="rect">
            <a:avLst/>
          </a:prstGeom>
        </p:spPr>
      </p:pic>
      <p:sp>
        <p:nvSpPr>
          <p:cNvPr id="6" name="Body text copy"/>
          <p:cNvSpPr/>
          <p:nvPr/>
        </p:nvSpPr>
        <p:spPr>
          <a:xfrm>
            <a:off x="2647950" y="1266825"/>
            <a:ext cx="7443226" cy="466725"/>
          </a:xfrm>
          <a:prstGeom prst="rect">
            <a:avLst/>
          </a:prstGeom>
        </p:spPr>
        <p:txBody>
          <a:bodyPr spcFirstLastPara="0" lIns="95250" tIns="95250" rIns="95250" bIns="0" anchor="t"/>
          <a:lstStyle/>
          <a:p>
            <a:pPr algn="ctr" hangingPunct="0">
              <a:lnSpc>
                <a:spcPct val="100000"/>
              </a:lnSpc>
            </a:pPr>
            <a:r>
              <a:rPr sz="1800" b="1">
                <a:solidFill>
                  <a:srgbClr val="000000"/>
                </a:solidFill>
                <a:latin typeface="Muli"/>
                <a:ea typeface="+mn-ea"/>
                <a:cs typeface="Muli"/>
              </a:rPr>
              <a:t>Most ABLE accounts offer multiple places to put your money:</a:t>
            </a:r>
          </a:p>
        </p:txBody>
      </p:sp>
      <p:pic>
        <p:nvPicPr>
          <p:cNvPr id="7" name="Shape-19">
            <a:extLst>
              <a:ext uri="{C183D7F6-B498-43B3-948B-1728B52AA6E4}">
                <adec:decorative xmlns:adec="http://schemas.microsoft.com/office/drawing/2017/decorative" val="1"/>
              </a:ext>
            </a:extLst>
          </p:cNvPr>
          <p:cNvPicPr/>
          <p:nvPr/>
        </p:nvPicPr>
        <p:blipFill rotWithShape="1">
          <a:blip r:embed="rId6"/>
          <a:stretch>
            <a:fillRect/>
          </a:stretch>
        </p:blipFill>
        <p:spPr>
          <a:xfrm>
            <a:off x="1819275" y="2181225"/>
            <a:ext cx="2733675" cy="2733675"/>
          </a:xfrm>
          <a:prstGeom prst="rect">
            <a:avLst/>
          </a:prstGeom>
        </p:spPr>
      </p:pic>
      <p:sp>
        <p:nvSpPr>
          <p:cNvPr id="8" name="Body text copy"/>
          <p:cNvSpPr/>
          <p:nvPr/>
        </p:nvSpPr>
        <p:spPr>
          <a:xfrm>
            <a:off x="2118268" y="3333750"/>
            <a:ext cx="2143125" cy="276225"/>
          </a:xfrm>
          <a:prstGeom prst="rect">
            <a:avLst/>
          </a:prstGeom>
        </p:spPr>
        <p:txBody>
          <a:bodyPr spcFirstLastPara="0" lIns="0" tIns="0" rIns="0" bIns="0" anchor="t"/>
          <a:lstStyle/>
          <a:p>
            <a:pPr algn="ctr" hangingPunct="0">
              <a:lnSpc>
                <a:spcPct val="100000"/>
              </a:lnSpc>
            </a:pPr>
            <a:r>
              <a:rPr sz="1800" cap="all">
                <a:solidFill>
                  <a:srgbClr val="FFFFFF"/>
                </a:solidFill>
                <a:latin typeface="Archivo Black"/>
                <a:ea typeface="+mn-ea"/>
                <a:cs typeface="Archivo Black"/>
              </a:rPr>
              <a:t>CHECKING</a:t>
            </a:r>
          </a:p>
        </p:txBody>
      </p:sp>
      <p:pic>
        <p:nvPicPr>
          <p:cNvPr id="9" name="Shape-19">
            <a:extLst>
              <a:ext uri="{C183D7F6-B498-43B3-948B-1728B52AA6E4}">
                <adec:decorative xmlns:adec="http://schemas.microsoft.com/office/drawing/2017/decorative" val="1"/>
              </a:ext>
            </a:extLst>
          </p:cNvPr>
          <p:cNvPicPr/>
          <p:nvPr/>
        </p:nvPicPr>
        <p:blipFill rotWithShape="1">
          <a:blip r:embed="rId7"/>
          <a:stretch>
            <a:fillRect/>
          </a:stretch>
        </p:blipFill>
        <p:spPr>
          <a:xfrm>
            <a:off x="3030215" y="3905250"/>
            <a:ext cx="2733675" cy="2733675"/>
          </a:xfrm>
          <a:prstGeom prst="rect">
            <a:avLst/>
          </a:prstGeom>
        </p:spPr>
      </p:pic>
      <p:sp>
        <p:nvSpPr>
          <p:cNvPr id="10" name="Body text copy"/>
          <p:cNvSpPr/>
          <p:nvPr/>
        </p:nvSpPr>
        <p:spPr>
          <a:xfrm>
            <a:off x="3379465" y="5160225"/>
            <a:ext cx="2214140" cy="285750"/>
          </a:xfrm>
          <a:prstGeom prst="rect">
            <a:avLst/>
          </a:prstGeom>
        </p:spPr>
        <p:txBody>
          <a:bodyPr spcFirstLastPara="0" lIns="0" tIns="0" rIns="0" bIns="0" anchor="t"/>
          <a:lstStyle/>
          <a:p>
            <a:pPr algn="ctr" hangingPunct="0">
              <a:lnSpc>
                <a:spcPct val="100000"/>
              </a:lnSpc>
            </a:pPr>
            <a:r>
              <a:rPr sz="1875" cap="all">
                <a:solidFill>
                  <a:srgbClr val="3E773B"/>
                </a:solidFill>
                <a:latin typeface="Archivo Black"/>
                <a:ea typeface="+mn-ea"/>
                <a:cs typeface="Archivo Black"/>
              </a:rPr>
              <a:t>INVESTMENTS</a:t>
            </a:r>
          </a:p>
        </p:txBody>
      </p:sp>
      <p:pic>
        <p:nvPicPr>
          <p:cNvPr id="11" name="Shape-19">
            <a:extLst>
              <a:ext uri="{C183D7F6-B498-43B3-948B-1728B52AA6E4}">
                <adec:decorative xmlns:adec="http://schemas.microsoft.com/office/drawing/2017/decorative" val="1"/>
              </a:ext>
            </a:extLst>
          </p:cNvPr>
          <p:cNvPicPr/>
          <p:nvPr/>
        </p:nvPicPr>
        <p:blipFill rotWithShape="1">
          <a:blip r:embed="rId8"/>
          <a:stretch>
            <a:fillRect/>
          </a:stretch>
        </p:blipFill>
        <p:spPr>
          <a:xfrm>
            <a:off x="762000" y="3905250"/>
            <a:ext cx="2733675" cy="2733675"/>
          </a:xfrm>
          <a:prstGeom prst="rect">
            <a:avLst/>
          </a:prstGeom>
        </p:spPr>
      </p:pic>
      <p:sp>
        <p:nvSpPr>
          <p:cNvPr id="12" name="Body text copy"/>
          <p:cNvSpPr/>
          <p:nvPr/>
        </p:nvSpPr>
        <p:spPr>
          <a:xfrm>
            <a:off x="1114425" y="5095875"/>
            <a:ext cx="1819275" cy="276225"/>
          </a:xfrm>
          <a:prstGeom prst="rect">
            <a:avLst/>
          </a:prstGeom>
        </p:spPr>
        <p:txBody>
          <a:bodyPr spcFirstLastPara="0" lIns="0" tIns="0" rIns="0" bIns="0" anchor="t"/>
          <a:lstStyle/>
          <a:p>
            <a:pPr algn="ctr" hangingPunct="0">
              <a:lnSpc>
                <a:spcPct val="100000"/>
              </a:lnSpc>
            </a:pPr>
            <a:r>
              <a:rPr sz="1800" cap="all">
                <a:solidFill>
                  <a:srgbClr val="FFFFFF"/>
                </a:solidFill>
                <a:latin typeface="Archivo Black"/>
                <a:ea typeface="+mn-ea"/>
                <a:cs typeface="Archivo Black"/>
              </a:rPr>
              <a:t>SAVINGS</a:t>
            </a:r>
          </a:p>
        </p:txBody>
      </p:sp>
      <p:sp>
        <p:nvSpPr>
          <p:cNvPr id="13" name="Body text copy copy 1"/>
          <p:cNvSpPr/>
          <p:nvPr/>
        </p:nvSpPr>
        <p:spPr>
          <a:xfrm>
            <a:off x="6705600" y="2876550"/>
            <a:ext cx="5047292" cy="742950"/>
          </a:xfrm>
          <a:prstGeom prst="rect">
            <a:avLst/>
          </a:prstGeom>
        </p:spPr>
        <p:txBody>
          <a:bodyPr spcFirstLastPara="0" lIns="95250" tIns="95250" rIns="95250" bIns="0" anchor="t"/>
          <a:lstStyle/>
          <a:p>
            <a:pPr algn="l" hangingPunct="0">
              <a:lnSpc>
                <a:spcPct val="100000"/>
              </a:lnSpc>
            </a:pPr>
            <a:r>
              <a:rPr sz="1800" b="1">
                <a:solidFill>
                  <a:srgbClr val="000000"/>
                </a:solidFill>
                <a:latin typeface="Archivo Black"/>
                <a:ea typeface="+mn-ea"/>
                <a:cs typeface="Archivo Black"/>
              </a:rPr>
              <a:t>You can pick one option or spread your money across multiple options.</a:t>
            </a:r>
          </a:p>
        </p:txBody>
      </p:sp>
      <p:sp>
        <p:nvSpPr>
          <p:cNvPr id="14" name="text 6"/>
          <p:cNvSpPr/>
          <p:nvPr/>
        </p:nvSpPr>
        <p:spPr>
          <a:xfrm>
            <a:off x="6772275" y="4191000"/>
            <a:ext cx="5848350" cy="2124075"/>
          </a:xfrm>
          <a:prstGeom prst="rect">
            <a:avLst/>
          </a:prstGeom>
        </p:spPr>
        <p:txBody>
          <a:bodyPr spcFirstLastPara="0" lIns="95250" tIns="95250" rIns="95250" bIns="0" anchor="t"/>
          <a:lstStyle/>
          <a:p>
            <a:pPr algn="l" hangingPunct="0">
              <a:lnSpc>
                <a:spcPct val="100000"/>
              </a:lnSpc>
            </a:pPr>
            <a:r>
              <a:rPr sz="1800" b="1">
                <a:solidFill>
                  <a:srgbClr val="000000"/>
                </a:solidFill>
                <a:latin typeface="Archivo Black"/>
                <a:ea typeface="+mn-ea"/>
                <a:cs typeface="Archivo Black"/>
              </a:rPr>
              <a:t>Choose from:</a:t>
            </a:r>
          </a:p>
          <a:p>
            <a:pPr algn="l" hangingPunct="0">
              <a:lnSpc>
                <a:spcPct val="100000"/>
              </a:lnSpc>
            </a:pPr>
            <a:r>
              <a:rPr sz="1800" b="1">
                <a:solidFill>
                  <a:srgbClr val="000000"/>
                </a:solidFill>
                <a:latin typeface="Muli"/>
                <a:ea typeface="+mn-ea"/>
                <a:cs typeface="Muli"/>
              </a:rPr>
              <a:t>  </a:t>
            </a:r>
          </a:p>
          <a:p>
            <a:pPr algn="l" hangingPunct="0">
              <a:lnSpc>
                <a:spcPct val="100000"/>
              </a:lnSpc>
            </a:pPr>
            <a:r>
              <a:rPr sz="1800" b="1">
                <a:solidFill>
                  <a:srgbClr val="000000"/>
                </a:solidFill>
                <a:latin typeface="Muli"/>
                <a:ea typeface="+mn-ea"/>
                <a:cs typeface="Muli"/>
              </a:rPr>
              <a:t>   (a) Checking and savings options </a:t>
            </a:r>
          </a:p>
          <a:p>
            <a:pPr algn="l" hangingPunct="0">
              <a:lnSpc>
                <a:spcPct val="100000"/>
              </a:lnSpc>
            </a:pPr>
            <a:r>
              <a:rPr sz="1800" b="1">
                <a:solidFill>
                  <a:srgbClr val="000000"/>
                </a:solidFill>
                <a:latin typeface="Muli"/>
                <a:ea typeface="+mn-ea"/>
                <a:cs typeface="Muli"/>
              </a:rPr>
              <a:t>             - FDIC insured</a:t>
            </a:r>
          </a:p>
          <a:p>
            <a:pPr algn="l" hangingPunct="0">
              <a:lnSpc>
                <a:spcPct val="100000"/>
              </a:lnSpc>
            </a:pPr>
            <a:r>
              <a:rPr sz="1800" b="1">
                <a:solidFill>
                  <a:srgbClr val="000000"/>
                </a:solidFill>
                <a:latin typeface="Muli"/>
                <a:ea typeface="+mn-ea"/>
                <a:cs typeface="Muli"/>
              </a:rPr>
              <a:t>  </a:t>
            </a:r>
          </a:p>
          <a:p>
            <a:pPr algn="l" hangingPunct="0">
              <a:lnSpc>
                <a:spcPct val="100000"/>
              </a:lnSpc>
            </a:pPr>
            <a:r>
              <a:rPr sz="1800" b="1">
                <a:solidFill>
                  <a:srgbClr val="000000"/>
                </a:solidFill>
                <a:latin typeface="Muli"/>
                <a:ea typeface="+mn-ea"/>
                <a:cs typeface="Muli"/>
              </a:rPr>
              <a:t>   (b)  Market-based investment options </a:t>
            </a:r>
          </a:p>
          <a:p>
            <a:pPr algn="l" hangingPunct="0">
              <a:lnSpc>
                <a:spcPct val="100000"/>
              </a:lnSpc>
            </a:pPr>
            <a:r>
              <a:rPr sz="1800" b="1">
                <a:solidFill>
                  <a:srgbClr val="000000"/>
                </a:solidFill>
                <a:latin typeface="Muli"/>
                <a:ea typeface="+mn-ea"/>
                <a:cs typeface="Muli"/>
              </a:rPr>
              <a:t>             - stocks, bonds, etc</a:t>
            </a:r>
          </a:p>
        </p:txBody>
      </p:sp>
    </p:spTree>
    <p:extLst>
      <p:ext uri="{BB962C8B-B14F-4D97-AF65-F5344CB8AC3E}">
        <p14:creationId xmlns:p14="http://schemas.microsoft.com/office/powerpoint/2010/main" val="393002424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DAD9D7"/>
        </a:solidFill>
        <a:effectLst/>
      </p:bgPr>
    </p:bg>
    <p:spTree>
      <p:nvGrpSpPr>
        <p:cNvPr id="1" name="Pros and Cons"/>
        <p:cNvGrpSpPr/>
        <p:nvPr/>
      </p:nvGrpSpPr>
      <p:grpSpPr>
        <a:xfrm>
          <a:off x="0" y="0"/>
          <a:ext cx="0" cy="0"/>
          <a:chOff x="0" y="0"/>
          <a:chExt cx="0" cy="0"/>
        </a:xfrm>
      </p:grpSpPr>
      <p:sp>
        <p:nvSpPr>
          <p:cNvPr id="25" name="Title 24" hidden="1">
            <a:extLst>
              <a:ext uri="{FF2B5EF4-FFF2-40B4-BE49-F238E27FC236}">
                <a16:creationId xmlns:a16="http://schemas.microsoft.com/office/drawing/2014/main" id="{2CA74BEB-9254-FC33-027C-324D4331EAB4}"/>
              </a:ext>
            </a:extLst>
          </p:cNvPr>
          <p:cNvSpPr>
            <a:spLocks noGrp="1"/>
          </p:cNvSpPr>
          <p:nvPr>
            <p:ph type="ctrTitle"/>
          </p:nvPr>
        </p:nvSpPr>
        <p:spPr/>
        <p:txBody>
          <a:bodyPr/>
          <a:lstStyle/>
          <a:p>
            <a:r>
              <a:rPr lang="en-US" dirty="0"/>
              <a:t>Spending your funds</a:t>
            </a:r>
          </a:p>
        </p:txBody>
      </p:sp>
      <p:pic>
        <p:nvPicPr>
          <p:cNvPr id="2" name="Shape7">
            <a:extLst>
              <a:ext uri="{C183D7F6-B498-43B3-948B-1728B52AA6E4}">
                <adec:decorative xmlns:adec="http://schemas.microsoft.com/office/drawing/2017/decorative" val="1"/>
              </a:ext>
            </a:extLst>
          </p:cNvPr>
          <p:cNvPicPr/>
          <p:nvPr/>
        </p:nvPicPr>
        <p:blipFill rotWithShape="1">
          <a:blip r:embed="rId3"/>
          <a:stretch>
            <a:fillRect/>
          </a:stretch>
        </p:blipFill>
        <p:spPr>
          <a:xfrm>
            <a:off x="803608" y="1707954"/>
            <a:ext cx="11544820" cy="4822848"/>
          </a:xfrm>
          <a:prstGeom prst="rect">
            <a:avLst/>
          </a:prstGeom>
        </p:spPr>
      </p:pic>
      <p:sp>
        <p:nvSpPr>
          <p:cNvPr id="3" name="Body text copy"/>
          <p:cNvSpPr/>
          <p:nvPr/>
        </p:nvSpPr>
        <p:spPr>
          <a:xfrm>
            <a:off x="1056984" y="588708"/>
            <a:ext cx="10982325" cy="685800"/>
          </a:xfrm>
          <a:prstGeom prst="rect">
            <a:avLst/>
          </a:prstGeom>
        </p:spPr>
        <p:txBody>
          <a:bodyPr spcFirstLastPara="0" lIns="0" tIns="0" rIns="0" bIns="0" anchor="t"/>
          <a:lstStyle/>
          <a:p>
            <a:pPr algn="ctr" hangingPunct="0">
              <a:lnSpc>
                <a:spcPct val="125000"/>
              </a:lnSpc>
            </a:pPr>
            <a:r>
              <a:rPr sz="3600" b="1" cap="all">
                <a:solidFill>
                  <a:srgbClr val="000000"/>
                </a:solidFill>
                <a:latin typeface="Archivo Black"/>
                <a:ea typeface="+mn-ea"/>
                <a:cs typeface="Archivo Black"/>
              </a:rPr>
              <a:t>Spending Your Funds</a:t>
            </a:r>
          </a:p>
        </p:txBody>
      </p:sp>
      <p:sp>
        <p:nvSpPr>
          <p:cNvPr id="24" name="Body text copy copy 1"/>
          <p:cNvSpPr/>
          <p:nvPr/>
        </p:nvSpPr>
        <p:spPr>
          <a:xfrm>
            <a:off x="1014413" y="2143125"/>
            <a:ext cx="10982325" cy="571500"/>
          </a:xfrm>
          <a:prstGeom prst="rect">
            <a:avLst/>
          </a:prstGeom>
        </p:spPr>
        <p:txBody>
          <a:bodyPr spcFirstLastPara="0" lIns="0" tIns="0" rIns="0" bIns="0" anchor="t"/>
          <a:lstStyle/>
          <a:p>
            <a:pPr algn="ctr" hangingPunct="0">
              <a:lnSpc>
                <a:spcPct val="125000"/>
              </a:lnSpc>
            </a:pPr>
            <a:r>
              <a:rPr sz="1500" b="1" spc="150">
                <a:solidFill>
                  <a:srgbClr val="000000"/>
                </a:solidFill>
                <a:latin typeface="Muli"/>
                <a:ea typeface="+mn-ea"/>
                <a:cs typeface="Muli"/>
              </a:rPr>
              <a:t>A “Qualified Disability Expense” (QDEs) is anything that relates to the disability and </a:t>
            </a:r>
          </a:p>
          <a:p>
            <a:pPr algn="ctr" hangingPunct="0">
              <a:lnSpc>
                <a:spcPct val="125000"/>
              </a:lnSpc>
            </a:pPr>
            <a:r>
              <a:rPr sz="1500" b="1" spc="150">
                <a:solidFill>
                  <a:srgbClr val="000000"/>
                </a:solidFill>
                <a:latin typeface="Muli"/>
                <a:ea typeface="+mn-ea"/>
                <a:cs typeface="Muli"/>
              </a:rPr>
              <a:t>helps maintain or improve health, independence, or quality of life</a:t>
            </a:r>
          </a:p>
        </p:txBody>
      </p:sp>
      <p:pic>
        <p:nvPicPr>
          <p:cNvPr id="4" name="customLine">
            <a:extLst>
              <a:ext uri="{C183D7F6-B498-43B3-948B-1728B52AA6E4}">
                <adec:decorative xmlns:adec="http://schemas.microsoft.com/office/drawing/2017/decorative" val="1"/>
              </a:ext>
            </a:extLst>
          </p:cNvPr>
          <p:cNvPicPr/>
          <p:nvPr/>
        </p:nvPicPr>
        <p:blipFill rotWithShape="1">
          <a:blip r:embed="rId4"/>
          <a:stretch>
            <a:fillRect/>
          </a:stretch>
        </p:blipFill>
        <p:spPr>
          <a:xfrm>
            <a:off x="1247121" y="4029075"/>
            <a:ext cx="10600060" cy="190500"/>
          </a:xfrm>
          <a:prstGeom prst="rect">
            <a:avLst/>
          </a:prstGeom>
        </p:spPr>
      </p:pic>
      <p:pic>
        <p:nvPicPr>
          <p:cNvPr id="5" name="customLine copy 1">
            <a:extLst>
              <a:ext uri="{C183D7F6-B498-43B3-948B-1728B52AA6E4}">
                <adec:decorative xmlns:adec="http://schemas.microsoft.com/office/drawing/2017/decorative" val="1"/>
              </a:ext>
            </a:extLst>
          </p:cNvPr>
          <p:cNvPicPr/>
          <p:nvPr/>
        </p:nvPicPr>
        <p:blipFill rotWithShape="1">
          <a:blip r:embed="rId4"/>
          <a:stretch>
            <a:fillRect/>
          </a:stretch>
        </p:blipFill>
        <p:spPr>
          <a:xfrm>
            <a:off x="1247121" y="4635500"/>
            <a:ext cx="10600060" cy="190500"/>
          </a:xfrm>
          <a:prstGeom prst="rect">
            <a:avLst/>
          </a:prstGeom>
        </p:spPr>
      </p:pic>
      <p:pic>
        <p:nvPicPr>
          <p:cNvPr id="6" name="customLine copy 2">
            <a:extLst>
              <a:ext uri="{C183D7F6-B498-43B3-948B-1728B52AA6E4}">
                <adec:decorative xmlns:adec="http://schemas.microsoft.com/office/drawing/2017/decorative" val="1"/>
              </a:ext>
            </a:extLst>
          </p:cNvPr>
          <p:cNvPicPr/>
          <p:nvPr/>
        </p:nvPicPr>
        <p:blipFill rotWithShape="1">
          <a:blip r:embed="rId4"/>
          <a:stretch>
            <a:fillRect/>
          </a:stretch>
        </p:blipFill>
        <p:spPr>
          <a:xfrm>
            <a:off x="1247121" y="5337175"/>
            <a:ext cx="10600060" cy="190500"/>
          </a:xfrm>
          <a:prstGeom prst="rect">
            <a:avLst/>
          </a:prstGeom>
        </p:spPr>
      </p:pic>
      <p:sp>
        <p:nvSpPr>
          <p:cNvPr id="7" name="Body text copy"/>
          <p:cNvSpPr/>
          <p:nvPr/>
        </p:nvSpPr>
        <p:spPr>
          <a:xfrm>
            <a:off x="2762250" y="3581400"/>
            <a:ext cx="3287092" cy="342900"/>
          </a:xfrm>
          <a:prstGeom prst="rect">
            <a:avLst/>
          </a:prstGeom>
        </p:spPr>
        <p:txBody>
          <a:bodyPr spcFirstLastPara="0" lIns="0" tIns="0" rIns="0" bIns="0" anchor="t"/>
          <a:lstStyle/>
          <a:p>
            <a:pPr algn="l" hangingPunct="0">
              <a:lnSpc>
                <a:spcPct val="125000"/>
              </a:lnSpc>
            </a:pPr>
            <a:r>
              <a:rPr sz="1800">
                <a:solidFill>
                  <a:srgbClr val="000000"/>
                </a:solidFill>
                <a:latin typeface="Muli"/>
                <a:ea typeface="+mn-ea"/>
                <a:cs typeface="Muli"/>
              </a:rPr>
              <a:t>Housing and Rent</a:t>
            </a:r>
          </a:p>
        </p:txBody>
      </p:sp>
      <p:pic>
        <p:nvPicPr>
          <p:cNvPr id="8" name="Symbol_3">
            <a:extLst>
              <a:ext uri="{C183D7F6-B498-43B3-948B-1728B52AA6E4}">
                <adec:decorative xmlns:adec="http://schemas.microsoft.com/office/drawing/2017/decorative" val="1"/>
              </a:ext>
            </a:extLst>
          </p:cNvPr>
          <p:cNvPicPr/>
          <p:nvPr/>
        </p:nvPicPr>
        <p:blipFill rotWithShape="1">
          <a:blip r:embed="rId5"/>
          <a:stretch>
            <a:fillRect/>
          </a:stretch>
        </p:blipFill>
        <p:spPr>
          <a:xfrm>
            <a:off x="2019300" y="3581400"/>
            <a:ext cx="381000" cy="381000"/>
          </a:xfrm>
          <a:prstGeom prst="rect">
            <a:avLst/>
          </a:prstGeom>
        </p:spPr>
      </p:pic>
      <p:sp>
        <p:nvSpPr>
          <p:cNvPr id="9" name="Body text copy"/>
          <p:cNvSpPr/>
          <p:nvPr/>
        </p:nvSpPr>
        <p:spPr>
          <a:xfrm>
            <a:off x="2762250" y="4245769"/>
            <a:ext cx="3628167" cy="342900"/>
          </a:xfrm>
          <a:prstGeom prst="rect">
            <a:avLst/>
          </a:prstGeom>
        </p:spPr>
        <p:txBody>
          <a:bodyPr spcFirstLastPara="0" lIns="0" tIns="0" rIns="0" bIns="0" anchor="t"/>
          <a:lstStyle/>
          <a:p>
            <a:pPr algn="l" hangingPunct="0">
              <a:lnSpc>
                <a:spcPct val="125000"/>
              </a:lnSpc>
            </a:pPr>
            <a:r>
              <a:rPr sz="1800">
                <a:solidFill>
                  <a:srgbClr val="000000"/>
                </a:solidFill>
                <a:latin typeface="Muli"/>
                <a:ea typeface="+mn-ea"/>
                <a:cs typeface="Muli"/>
              </a:rPr>
              <a:t>Assistive Technology</a:t>
            </a:r>
          </a:p>
        </p:txBody>
      </p:sp>
      <p:pic>
        <p:nvPicPr>
          <p:cNvPr id="10" name="Symbol_3 copy 1">
            <a:extLst>
              <a:ext uri="{C183D7F6-B498-43B3-948B-1728B52AA6E4}">
                <adec:decorative xmlns:adec="http://schemas.microsoft.com/office/drawing/2017/decorative" val="1"/>
              </a:ext>
            </a:extLst>
          </p:cNvPr>
          <p:cNvPicPr/>
          <p:nvPr/>
        </p:nvPicPr>
        <p:blipFill rotWithShape="1">
          <a:blip r:embed="rId6"/>
          <a:stretch>
            <a:fillRect/>
          </a:stretch>
        </p:blipFill>
        <p:spPr>
          <a:xfrm>
            <a:off x="2026426" y="4257675"/>
            <a:ext cx="378433" cy="378433"/>
          </a:xfrm>
          <a:prstGeom prst="rect">
            <a:avLst/>
          </a:prstGeom>
        </p:spPr>
      </p:pic>
      <p:sp>
        <p:nvSpPr>
          <p:cNvPr id="11" name="Body text copy"/>
          <p:cNvSpPr/>
          <p:nvPr/>
        </p:nvSpPr>
        <p:spPr>
          <a:xfrm>
            <a:off x="2762250" y="4910138"/>
            <a:ext cx="3287092" cy="342900"/>
          </a:xfrm>
          <a:prstGeom prst="rect">
            <a:avLst/>
          </a:prstGeom>
        </p:spPr>
        <p:txBody>
          <a:bodyPr spcFirstLastPara="0" lIns="0" tIns="0" rIns="0" bIns="0" anchor="t"/>
          <a:lstStyle/>
          <a:p>
            <a:pPr algn="l" hangingPunct="0">
              <a:lnSpc>
                <a:spcPct val="125000"/>
              </a:lnSpc>
            </a:pPr>
            <a:r>
              <a:rPr sz="1800">
                <a:solidFill>
                  <a:srgbClr val="000000"/>
                </a:solidFill>
                <a:latin typeface="Muli"/>
                <a:ea typeface="+mn-ea"/>
                <a:cs typeface="Muli"/>
              </a:rPr>
              <a:t>Basic Living Expenses</a:t>
            </a:r>
          </a:p>
        </p:txBody>
      </p:sp>
      <p:pic>
        <p:nvPicPr>
          <p:cNvPr id="12" name="Symbol_3 copy 2">
            <a:extLst>
              <a:ext uri="{C183D7F6-B498-43B3-948B-1728B52AA6E4}">
                <adec:decorative xmlns:adec="http://schemas.microsoft.com/office/drawing/2017/decorative" val="1"/>
              </a:ext>
            </a:extLst>
          </p:cNvPr>
          <p:cNvPicPr/>
          <p:nvPr/>
        </p:nvPicPr>
        <p:blipFill rotWithShape="1">
          <a:blip r:embed="rId6"/>
          <a:stretch>
            <a:fillRect/>
          </a:stretch>
        </p:blipFill>
        <p:spPr>
          <a:xfrm>
            <a:off x="2027782" y="4933950"/>
            <a:ext cx="378433" cy="378433"/>
          </a:xfrm>
          <a:prstGeom prst="rect">
            <a:avLst/>
          </a:prstGeom>
        </p:spPr>
      </p:pic>
      <p:sp>
        <p:nvSpPr>
          <p:cNvPr id="13" name="Body text copy"/>
          <p:cNvSpPr/>
          <p:nvPr/>
        </p:nvSpPr>
        <p:spPr>
          <a:xfrm>
            <a:off x="2762250" y="5593556"/>
            <a:ext cx="3287092" cy="342900"/>
          </a:xfrm>
          <a:prstGeom prst="rect">
            <a:avLst/>
          </a:prstGeom>
        </p:spPr>
        <p:txBody>
          <a:bodyPr spcFirstLastPara="0" lIns="0" tIns="0" rIns="0" bIns="0" anchor="t"/>
          <a:lstStyle/>
          <a:p>
            <a:pPr algn="l" hangingPunct="0">
              <a:lnSpc>
                <a:spcPct val="125000"/>
              </a:lnSpc>
            </a:pPr>
            <a:r>
              <a:rPr sz="1800">
                <a:solidFill>
                  <a:srgbClr val="000000"/>
                </a:solidFill>
                <a:latin typeface="Muli"/>
                <a:ea typeface="+mn-ea"/>
                <a:cs typeface="Muli"/>
              </a:rPr>
              <a:t>Financial Management</a:t>
            </a:r>
          </a:p>
        </p:txBody>
      </p:sp>
      <p:pic>
        <p:nvPicPr>
          <p:cNvPr id="14" name="Symbol_3 copy 3">
            <a:extLst>
              <a:ext uri="{C183D7F6-B498-43B3-948B-1728B52AA6E4}">
                <adec:decorative xmlns:adec="http://schemas.microsoft.com/office/drawing/2017/decorative" val="1"/>
              </a:ext>
            </a:extLst>
          </p:cNvPr>
          <p:cNvPicPr/>
          <p:nvPr/>
        </p:nvPicPr>
        <p:blipFill rotWithShape="1">
          <a:blip r:embed="rId6"/>
          <a:stretch>
            <a:fillRect/>
          </a:stretch>
        </p:blipFill>
        <p:spPr>
          <a:xfrm>
            <a:off x="2036786" y="5610225"/>
            <a:ext cx="378433" cy="378433"/>
          </a:xfrm>
          <a:prstGeom prst="rect">
            <a:avLst/>
          </a:prstGeom>
        </p:spPr>
      </p:pic>
      <p:sp>
        <p:nvSpPr>
          <p:cNvPr id="15" name="Body text copy"/>
          <p:cNvSpPr/>
          <p:nvPr/>
        </p:nvSpPr>
        <p:spPr>
          <a:xfrm>
            <a:off x="7858125" y="3581400"/>
            <a:ext cx="3287092" cy="342900"/>
          </a:xfrm>
          <a:prstGeom prst="rect">
            <a:avLst/>
          </a:prstGeom>
        </p:spPr>
        <p:txBody>
          <a:bodyPr spcFirstLastPara="0" lIns="0" tIns="0" rIns="0" bIns="0" anchor="t"/>
          <a:lstStyle/>
          <a:p>
            <a:pPr algn="l" hangingPunct="0">
              <a:lnSpc>
                <a:spcPct val="125000"/>
              </a:lnSpc>
            </a:pPr>
            <a:r>
              <a:rPr sz="1800">
                <a:solidFill>
                  <a:srgbClr val="000000"/>
                </a:solidFill>
                <a:latin typeface="Muli"/>
                <a:ea typeface="+mn-ea"/>
                <a:cs typeface="Muli"/>
              </a:rPr>
              <a:t>Transportation</a:t>
            </a:r>
          </a:p>
        </p:txBody>
      </p:sp>
      <p:sp>
        <p:nvSpPr>
          <p:cNvPr id="16" name="Body text copy"/>
          <p:cNvSpPr/>
          <p:nvPr/>
        </p:nvSpPr>
        <p:spPr>
          <a:xfrm>
            <a:off x="7858125" y="4252987"/>
            <a:ext cx="3287092" cy="342900"/>
          </a:xfrm>
          <a:prstGeom prst="rect">
            <a:avLst/>
          </a:prstGeom>
        </p:spPr>
        <p:txBody>
          <a:bodyPr spcFirstLastPara="0" lIns="0" tIns="0" rIns="0" bIns="0" anchor="t"/>
          <a:lstStyle/>
          <a:p>
            <a:pPr algn="l" hangingPunct="0">
              <a:lnSpc>
                <a:spcPct val="125000"/>
              </a:lnSpc>
            </a:pPr>
            <a:r>
              <a:rPr sz="1800">
                <a:solidFill>
                  <a:srgbClr val="121212"/>
                </a:solidFill>
                <a:latin typeface="Muli"/>
                <a:ea typeface="+mn-ea"/>
                <a:cs typeface="Muli"/>
              </a:rPr>
              <a:t>Health &amp; Wellness</a:t>
            </a:r>
          </a:p>
        </p:txBody>
      </p:sp>
      <p:sp>
        <p:nvSpPr>
          <p:cNvPr id="17" name="Body text copy"/>
          <p:cNvSpPr/>
          <p:nvPr/>
        </p:nvSpPr>
        <p:spPr>
          <a:xfrm>
            <a:off x="7858125" y="4924573"/>
            <a:ext cx="3287092" cy="342900"/>
          </a:xfrm>
          <a:prstGeom prst="rect">
            <a:avLst/>
          </a:prstGeom>
        </p:spPr>
        <p:txBody>
          <a:bodyPr spcFirstLastPara="0" lIns="0" tIns="0" rIns="0" bIns="0" anchor="t"/>
          <a:lstStyle/>
          <a:p>
            <a:pPr algn="l" hangingPunct="0">
              <a:lnSpc>
                <a:spcPct val="125000"/>
              </a:lnSpc>
            </a:pPr>
            <a:r>
              <a:rPr sz="1800">
                <a:solidFill>
                  <a:srgbClr val="121212"/>
                </a:solidFill>
                <a:latin typeface="Muli"/>
                <a:ea typeface="+mn-ea"/>
                <a:cs typeface="Muli"/>
              </a:rPr>
              <a:t>Education</a:t>
            </a:r>
          </a:p>
        </p:txBody>
      </p:sp>
      <p:sp>
        <p:nvSpPr>
          <p:cNvPr id="18" name="Body text copy"/>
          <p:cNvSpPr/>
          <p:nvPr/>
        </p:nvSpPr>
        <p:spPr>
          <a:xfrm>
            <a:off x="7858125" y="5596160"/>
            <a:ext cx="3287092" cy="342900"/>
          </a:xfrm>
          <a:prstGeom prst="rect">
            <a:avLst/>
          </a:prstGeom>
        </p:spPr>
        <p:txBody>
          <a:bodyPr spcFirstLastPara="0" lIns="0" tIns="0" rIns="0" bIns="0" anchor="t"/>
          <a:lstStyle/>
          <a:p>
            <a:pPr algn="l" hangingPunct="0">
              <a:lnSpc>
                <a:spcPct val="125000"/>
              </a:lnSpc>
            </a:pPr>
            <a:r>
              <a:rPr sz="1800">
                <a:solidFill>
                  <a:srgbClr val="121212"/>
                </a:solidFill>
                <a:latin typeface="Muli"/>
                <a:ea typeface="+mn-ea"/>
                <a:cs typeface="Muli"/>
              </a:rPr>
              <a:t>Legal Fees</a:t>
            </a:r>
          </a:p>
        </p:txBody>
      </p:sp>
      <p:pic>
        <p:nvPicPr>
          <p:cNvPr id="19" name="customLine">
            <a:extLst>
              <a:ext uri="{C183D7F6-B498-43B3-948B-1728B52AA6E4}">
                <adec:decorative xmlns:adec="http://schemas.microsoft.com/office/drawing/2017/decorative" val="1"/>
              </a:ext>
            </a:extLst>
          </p:cNvPr>
          <p:cNvPicPr/>
          <p:nvPr/>
        </p:nvPicPr>
        <p:blipFill rotWithShape="1">
          <a:blip r:embed="rId7"/>
          <a:stretch>
            <a:fillRect/>
          </a:stretch>
        </p:blipFill>
        <p:spPr>
          <a:xfrm rot="5400000">
            <a:off x="5056622" y="4686666"/>
            <a:ext cx="2999321" cy="190500"/>
          </a:xfrm>
          <a:prstGeom prst="rect">
            <a:avLst/>
          </a:prstGeom>
        </p:spPr>
      </p:pic>
      <p:pic>
        <p:nvPicPr>
          <p:cNvPr id="20" name="Symbol_3">
            <a:extLst>
              <a:ext uri="{C183D7F6-B498-43B3-948B-1728B52AA6E4}">
                <adec:decorative xmlns:adec="http://schemas.microsoft.com/office/drawing/2017/decorative" val="1"/>
              </a:ext>
            </a:extLst>
          </p:cNvPr>
          <p:cNvPicPr/>
          <p:nvPr/>
        </p:nvPicPr>
        <p:blipFill rotWithShape="1">
          <a:blip r:embed="rId5"/>
          <a:stretch>
            <a:fillRect/>
          </a:stretch>
        </p:blipFill>
        <p:spPr>
          <a:xfrm>
            <a:off x="7258050" y="3581400"/>
            <a:ext cx="381000" cy="381000"/>
          </a:xfrm>
          <a:prstGeom prst="rect">
            <a:avLst/>
          </a:prstGeom>
        </p:spPr>
      </p:pic>
      <p:pic>
        <p:nvPicPr>
          <p:cNvPr id="21" name="Symbol_3 copy 1">
            <a:extLst>
              <a:ext uri="{C183D7F6-B498-43B3-948B-1728B52AA6E4}">
                <adec:decorative xmlns:adec="http://schemas.microsoft.com/office/drawing/2017/decorative" val="1"/>
              </a:ext>
            </a:extLst>
          </p:cNvPr>
          <p:cNvPicPr/>
          <p:nvPr/>
        </p:nvPicPr>
        <p:blipFill rotWithShape="1">
          <a:blip r:embed="rId6"/>
          <a:stretch>
            <a:fillRect/>
          </a:stretch>
        </p:blipFill>
        <p:spPr>
          <a:xfrm>
            <a:off x="7265176" y="4257675"/>
            <a:ext cx="378433" cy="378433"/>
          </a:xfrm>
          <a:prstGeom prst="rect">
            <a:avLst/>
          </a:prstGeom>
        </p:spPr>
      </p:pic>
      <p:pic>
        <p:nvPicPr>
          <p:cNvPr id="22" name="Symbol_3 copy 2">
            <a:extLst>
              <a:ext uri="{C183D7F6-B498-43B3-948B-1728B52AA6E4}">
                <adec:decorative xmlns:adec="http://schemas.microsoft.com/office/drawing/2017/decorative" val="1"/>
              </a:ext>
            </a:extLst>
          </p:cNvPr>
          <p:cNvPicPr/>
          <p:nvPr/>
        </p:nvPicPr>
        <p:blipFill rotWithShape="1">
          <a:blip r:embed="rId6"/>
          <a:stretch>
            <a:fillRect/>
          </a:stretch>
        </p:blipFill>
        <p:spPr>
          <a:xfrm>
            <a:off x="7266532" y="4933950"/>
            <a:ext cx="378433" cy="378433"/>
          </a:xfrm>
          <a:prstGeom prst="rect">
            <a:avLst/>
          </a:prstGeom>
        </p:spPr>
      </p:pic>
      <p:pic>
        <p:nvPicPr>
          <p:cNvPr id="23" name="Symbol_3 copy 3">
            <a:extLst>
              <a:ext uri="{C183D7F6-B498-43B3-948B-1728B52AA6E4}">
                <adec:decorative xmlns:adec="http://schemas.microsoft.com/office/drawing/2017/decorative" val="1"/>
              </a:ext>
            </a:extLst>
          </p:cNvPr>
          <p:cNvPicPr/>
          <p:nvPr/>
        </p:nvPicPr>
        <p:blipFill rotWithShape="1">
          <a:blip r:embed="rId6"/>
          <a:stretch>
            <a:fillRect/>
          </a:stretch>
        </p:blipFill>
        <p:spPr>
          <a:xfrm>
            <a:off x="7275536" y="5610225"/>
            <a:ext cx="378433" cy="378433"/>
          </a:xfrm>
          <a:prstGeom prst="rect">
            <a:avLst/>
          </a:prstGeom>
        </p:spPr>
      </p:pic>
    </p:spTree>
    <p:extLst>
      <p:ext uri="{BB962C8B-B14F-4D97-AF65-F5344CB8AC3E}">
        <p14:creationId xmlns:p14="http://schemas.microsoft.com/office/powerpoint/2010/main" val="393002424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4 Agenda"/>
        <p:cNvGrpSpPr/>
        <p:nvPr/>
      </p:nvGrpSpPr>
      <p:grpSpPr>
        <a:xfrm>
          <a:off x="0" y="0"/>
          <a:ext cx="0" cy="0"/>
          <a:chOff x="0" y="0"/>
          <a:chExt cx="0" cy="0"/>
        </a:xfrm>
      </p:grpSpPr>
      <p:sp>
        <p:nvSpPr>
          <p:cNvPr id="18" name="Title 17" hidden="1">
            <a:extLst>
              <a:ext uri="{FF2B5EF4-FFF2-40B4-BE49-F238E27FC236}">
                <a16:creationId xmlns:a16="http://schemas.microsoft.com/office/drawing/2014/main" id="{60335EDD-4C85-BB84-68F5-3BED2555F86A}"/>
              </a:ext>
            </a:extLst>
          </p:cNvPr>
          <p:cNvSpPr>
            <a:spLocks noGrp="1"/>
          </p:cNvSpPr>
          <p:nvPr>
            <p:ph type="ctrTitle"/>
          </p:nvPr>
        </p:nvSpPr>
        <p:spPr/>
        <p:txBody>
          <a:bodyPr/>
          <a:lstStyle/>
          <a:p>
            <a:pPr rtl="0" eaLnBrk="1" latinLnBrk="0" hangingPunct="0"/>
            <a:r>
              <a:rPr lang="en-US" sz="3000" b="1" kern="1200" dirty="0">
                <a:solidFill>
                  <a:srgbClr val="000000"/>
                </a:solidFill>
                <a:effectLst/>
                <a:latin typeface="Archivo Black" panose="020B0A03020202020B04" pitchFamily="34" charset="77"/>
                <a:ea typeface="+mn-ea"/>
                <a:cs typeface="Archivo Black" panose="020B0A03020202020B04" pitchFamily="34" charset="77"/>
              </a:rPr>
              <a:t>How to Withdraw Money from Your ABLE Account</a:t>
            </a:r>
            <a:endParaRPr lang="en-US" dirty="0">
              <a:effectLst/>
            </a:endParaRPr>
          </a:p>
        </p:txBody>
      </p:sp>
      <p:sp>
        <p:nvSpPr>
          <p:cNvPr id="8" name="Body text"/>
          <p:cNvSpPr/>
          <p:nvPr/>
        </p:nvSpPr>
        <p:spPr>
          <a:xfrm>
            <a:off x="1009650" y="717981"/>
            <a:ext cx="10982325" cy="571500"/>
          </a:xfrm>
          <a:prstGeom prst="rect">
            <a:avLst/>
          </a:prstGeom>
        </p:spPr>
        <p:txBody>
          <a:bodyPr spcFirstLastPara="0" lIns="0" tIns="0" rIns="0" bIns="0" anchor="t"/>
          <a:lstStyle/>
          <a:p>
            <a:pPr algn="ctr" hangingPunct="0">
              <a:lnSpc>
                <a:spcPct val="125000"/>
              </a:lnSpc>
            </a:pPr>
            <a:r>
              <a:rPr sz="3000" b="1" dirty="0">
                <a:solidFill>
                  <a:srgbClr val="000000"/>
                </a:solidFill>
                <a:latin typeface="Archivo Black"/>
                <a:ea typeface="+mn-ea"/>
                <a:cs typeface="Archivo Black"/>
              </a:rPr>
              <a:t>How to Withdraw Money from Your ABLE Account</a:t>
            </a:r>
          </a:p>
        </p:txBody>
      </p:sp>
      <p:sp>
        <p:nvSpPr>
          <p:cNvPr id="14" name="Body text copy copy 2"/>
          <p:cNvSpPr/>
          <p:nvPr/>
        </p:nvSpPr>
        <p:spPr>
          <a:xfrm>
            <a:off x="1014748" y="1396156"/>
            <a:ext cx="10982325" cy="352425"/>
          </a:xfrm>
          <a:prstGeom prst="rect">
            <a:avLst/>
          </a:prstGeom>
        </p:spPr>
        <p:txBody>
          <a:bodyPr spcFirstLastPara="0" lIns="0" tIns="0" rIns="0" bIns="0" anchor="t"/>
          <a:lstStyle/>
          <a:p>
            <a:pPr algn="ctr" hangingPunct="0">
              <a:lnSpc>
                <a:spcPct val="125000"/>
              </a:lnSpc>
            </a:pPr>
            <a:r>
              <a:rPr sz="1800" cap="all" spc="150" dirty="0">
                <a:solidFill>
                  <a:srgbClr val="222222"/>
                </a:solidFill>
                <a:latin typeface="Arial"/>
                <a:ea typeface="+mn-ea"/>
                <a:cs typeface="Arial"/>
              </a:rPr>
              <a:t>DIFFERENT PROGRAMS HAVE VARIOUS OPTIONS </a:t>
            </a:r>
          </a:p>
        </p:txBody>
      </p:sp>
      <p:pic>
        <p:nvPicPr>
          <p:cNvPr id="2" name="Van Tay Media" descr="A person passing a check to another person"/>
          <p:cNvPicPr/>
          <p:nvPr/>
        </p:nvPicPr>
        <p:blipFill rotWithShape="1">
          <a:blip r:embed="rId3"/>
          <a:stretch>
            <a:fillRect/>
          </a:stretch>
        </p:blipFill>
        <p:spPr>
          <a:xfrm>
            <a:off x="4121259" y="2066925"/>
            <a:ext cx="4768633" cy="4768633"/>
          </a:xfrm>
          <a:prstGeom prst="rect">
            <a:avLst/>
          </a:prstGeom>
        </p:spPr>
      </p:pic>
      <p:pic>
        <p:nvPicPr>
          <p:cNvPr id="3" name="Shape2 copy 3">
            <a:extLst>
              <a:ext uri="{C183D7F6-B498-43B3-948B-1728B52AA6E4}">
                <adec:decorative xmlns:adec="http://schemas.microsoft.com/office/drawing/2017/decorative" val="1"/>
              </a:ext>
            </a:extLst>
          </p:cNvPr>
          <p:cNvPicPr/>
          <p:nvPr/>
        </p:nvPicPr>
        <p:blipFill rotWithShape="1">
          <a:blip r:embed="rId4"/>
          <a:stretch>
            <a:fillRect/>
          </a:stretch>
        </p:blipFill>
        <p:spPr>
          <a:xfrm flipH="1">
            <a:off x="7965852" y="4457700"/>
            <a:ext cx="5132873" cy="1146125"/>
          </a:xfrm>
          <a:prstGeom prst="rect">
            <a:avLst/>
          </a:prstGeom>
        </p:spPr>
      </p:pic>
      <p:pic>
        <p:nvPicPr>
          <p:cNvPr id="4" name="Shape2 copy 2">
            <a:extLst>
              <a:ext uri="{C183D7F6-B498-43B3-948B-1728B52AA6E4}">
                <adec:decorative xmlns:adec="http://schemas.microsoft.com/office/drawing/2017/decorative" val="1"/>
              </a:ext>
            </a:extLst>
          </p:cNvPr>
          <p:cNvPicPr/>
          <p:nvPr/>
        </p:nvPicPr>
        <p:blipFill rotWithShape="1">
          <a:blip r:embed="rId4"/>
          <a:stretch>
            <a:fillRect/>
          </a:stretch>
        </p:blipFill>
        <p:spPr>
          <a:xfrm flipH="1">
            <a:off x="7970882" y="3228975"/>
            <a:ext cx="5132873" cy="1146125"/>
          </a:xfrm>
          <a:prstGeom prst="rect">
            <a:avLst/>
          </a:prstGeom>
        </p:spPr>
      </p:pic>
      <p:pic>
        <p:nvPicPr>
          <p:cNvPr id="6" name="WebIconsSolid47">
            <a:extLst>
              <a:ext uri="{C183D7F6-B498-43B3-948B-1728B52AA6E4}">
                <adec:decorative xmlns:adec="http://schemas.microsoft.com/office/drawing/2017/decorative" val="1"/>
              </a:ext>
            </a:extLst>
          </p:cNvPr>
          <p:cNvPicPr/>
          <p:nvPr/>
        </p:nvPicPr>
        <p:blipFill rotWithShape="1">
          <a:blip r:embed="rId5"/>
          <a:stretch>
            <a:fillRect/>
          </a:stretch>
        </p:blipFill>
        <p:spPr>
          <a:xfrm>
            <a:off x="4215161" y="4829175"/>
            <a:ext cx="493339" cy="409575"/>
          </a:xfrm>
          <a:prstGeom prst="rect">
            <a:avLst/>
          </a:prstGeom>
        </p:spPr>
      </p:pic>
      <p:pic>
        <p:nvPicPr>
          <p:cNvPr id="9" name="Shape2">
            <a:extLst>
              <a:ext uri="{C183D7F6-B498-43B3-948B-1728B52AA6E4}">
                <adec:decorative xmlns:adec="http://schemas.microsoft.com/office/drawing/2017/decorative" val="1"/>
              </a:ext>
            </a:extLst>
          </p:cNvPr>
          <p:cNvPicPr/>
          <p:nvPr/>
        </p:nvPicPr>
        <p:blipFill rotWithShape="1">
          <a:blip r:embed="rId6"/>
          <a:stretch>
            <a:fillRect/>
          </a:stretch>
        </p:blipFill>
        <p:spPr>
          <a:xfrm>
            <a:off x="-68706" y="3248025"/>
            <a:ext cx="5119776" cy="1146125"/>
          </a:xfrm>
          <a:prstGeom prst="rect">
            <a:avLst/>
          </a:prstGeom>
        </p:spPr>
      </p:pic>
      <p:pic>
        <p:nvPicPr>
          <p:cNvPr id="10" name="BankOutline27">
            <a:extLst>
              <a:ext uri="{C183D7F6-B498-43B3-948B-1728B52AA6E4}">
                <adec:decorative xmlns:adec="http://schemas.microsoft.com/office/drawing/2017/decorative" val="1"/>
              </a:ext>
            </a:extLst>
          </p:cNvPr>
          <p:cNvPicPr/>
          <p:nvPr/>
        </p:nvPicPr>
        <p:blipFill rotWithShape="1">
          <a:blip r:embed="rId7"/>
          <a:stretch>
            <a:fillRect/>
          </a:stretch>
        </p:blipFill>
        <p:spPr>
          <a:xfrm>
            <a:off x="4081107" y="3438525"/>
            <a:ext cx="704603" cy="584544"/>
          </a:xfrm>
          <a:prstGeom prst="rect">
            <a:avLst/>
          </a:prstGeom>
        </p:spPr>
      </p:pic>
      <p:pic>
        <p:nvPicPr>
          <p:cNvPr id="12" name="Shape2 copy 1">
            <a:extLst>
              <a:ext uri="{C183D7F6-B498-43B3-948B-1728B52AA6E4}">
                <adec:decorative xmlns:adec="http://schemas.microsoft.com/office/drawing/2017/decorative" val="1"/>
              </a:ext>
            </a:extLst>
          </p:cNvPr>
          <p:cNvPicPr/>
          <p:nvPr/>
        </p:nvPicPr>
        <p:blipFill rotWithShape="1">
          <a:blip r:embed="rId8"/>
          <a:stretch>
            <a:fillRect/>
          </a:stretch>
        </p:blipFill>
        <p:spPr>
          <a:xfrm>
            <a:off x="-60596" y="4467225"/>
            <a:ext cx="5123224" cy="1146125"/>
          </a:xfrm>
          <a:prstGeom prst="rect">
            <a:avLst/>
          </a:prstGeom>
        </p:spPr>
      </p:pic>
      <p:sp>
        <p:nvSpPr>
          <p:cNvPr id="11" name="Body text copy"/>
          <p:cNvSpPr/>
          <p:nvPr/>
        </p:nvSpPr>
        <p:spPr>
          <a:xfrm>
            <a:off x="399359" y="3630588"/>
            <a:ext cx="3426839" cy="342900"/>
          </a:xfrm>
          <a:prstGeom prst="rect">
            <a:avLst/>
          </a:prstGeom>
        </p:spPr>
        <p:txBody>
          <a:bodyPr spcFirstLastPara="0" lIns="0" tIns="0" rIns="0" bIns="0" anchor="t"/>
          <a:lstStyle/>
          <a:p>
            <a:pPr algn="r" hangingPunct="0">
              <a:lnSpc>
                <a:spcPct val="125000"/>
              </a:lnSpc>
            </a:pPr>
            <a:r>
              <a:rPr sz="1800" b="1" dirty="0">
                <a:solidFill>
                  <a:srgbClr val="FFFFFF"/>
                </a:solidFill>
                <a:latin typeface="Archivo Black"/>
                <a:ea typeface="+mn-ea"/>
                <a:cs typeface="Archivo Black"/>
              </a:rPr>
              <a:t>CHECKBOOKS</a:t>
            </a:r>
          </a:p>
        </p:txBody>
      </p:sp>
      <p:sp>
        <p:nvSpPr>
          <p:cNvPr id="13" name="Body text copy copy 1"/>
          <p:cNvSpPr/>
          <p:nvPr/>
        </p:nvSpPr>
        <p:spPr>
          <a:xfrm>
            <a:off x="409205" y="4838700"/>
            <a:ext cx="3432975" cy="342900"/>
          </a:xfrm>
          <a:prstGeom prst="rect">
            <a:avLst/>
          </a:prstGeom>
        </p:spPr>
        <p:txBody>
          <a:bodyPr spcFirstLastPara="0" lIns="0" tIns="0" rIns="0" bIns="0" anchor="t"/>
          <a:lstStyle/>
          <a:p>
            <a:pPr algn="r" hangingPunct="0">
              <a:lnSpc>
                <a:spcPct val="125000"/>
              </a:lnSpc>
            </a:pPr>
            <a:r>
              <a:rPr sz="1800" b="1" dirty="0">
                <a:solidFill>
                  <a:srgbClr val="FAFBFF"/>
                </a:solidFill>
                <a:latin typeface="Archivo Black"/>
                <a:ea typeface="+mn-ea"/>
                <a:cs typeface="Archivo Black"/>
              </a:rPr>
              <a:t>DEBIT CARDS</a:t>
            </a:r>
          </a:p>
        </p:txBody>
      </p:sp>
      <p:sp>
        <p:nvSpPr>
          <p:cNvPr id="5" name="Body text copy"/>
          <p:cNvSpPr/>
          <p:nvPr/>
        </p:nvSpPr>
        <p:spPr>
          <a:xfrm>
            <a:off x="9043559" y="3609975"/>
            <a:ext cx="3667896" cy="342900"/>
          </a:xfrm>
          <a:prstGeom prst="rect">
            <a:avLst/>
          </a:prstGeom>
        </p:spPr>
        <p:txBody>
          <a:bodyPr spcFirstLastPara="0" lIns="47625" tIns="0" rIns="47625" bIns="0" anchor="t"/>
          <a:lstStyle/>
          <a:p>
            <a:pPr algn="l" hangingPunct="0">
              <a:lnSpc>
                <a:spcPct val="125000"/>
              </a:lnSpc>
            </a:pPr>
            <a:r>
              <a:rPr sz="1800" b="1" dirty="0">
                <a:solidFill>
                  <a:srgbClr val="FFFFFF"/>
                </a:solidFill>
                <a:latin typeface="Archivo Black"/>
                <a:ea typeface="+mn-ea"/>
                <a:cs typeface="Archivo Black"/>
              </a:rPr>
              <a:t>THIRD PARTY CHECKS</a:t>
            </a:r>
          </a:p>
        </p:txBody>
      </p:sp>
      <p:sp>
        <p:nvSpPr>
          <p:cNvPr id="7" name="Body text copy"/>
          <p:cNvSpPr/>
          <p:nvPr/>
        </p:nvSpPr>
        <p:spPr>
          <a:xfrm>
            <a:off x="9027978" y="4843158"/>
            <a:ext cx="3664085" cy="342900"/>
          </a:xfrm>
          <a:prstGeom prst="rect">
            <a:avLst/>
          </a:prstGeom>
        </p:spPr>
        <p:txBody>
          <a:bodyPr spcFirstLastPara="0" lIns="47625" tIns="0" rIns="47625" bIns="0" anchor="t"/>
          <a:lstStyle/>
          <a:p>
            <a:pPr algn="l" hangingPunct="0">
              <a:lnSpc>
                <a:spcPct val="125000"/>
              </a:lnSpc>
            </a:pPr>
            <a:r>
              <a:rPr sz="1800" b="1" dirty="0">
                <a:solidFill>
                  <a:srgbClr val="FFFFFF"/>
                </a:solidFill>
                <a:latin typeface="Archivo Black"/>
                <a:ea typeface="+mn-ea"/>
                <a:cs typeface="Archivo Black"/>
              </a:rPr>
              <a:t>BANK TRANSFER</a:t>
            </a:r>
          </a:p>
        </p:txBody>
      </p:sp>
      <p:pic>
        <p:nvPicPr>
          <p:cNvPr id="15" name="Marketing23-O">
            <a:extLst>
              <a:ext uri="{C183D7F6-B498-43B3-948B-1728B52AA6E4}">
                <adec:decorative xmlns:adec="http://schemas.microsoft.com/office/drawing/2017/decorative" val="1"/>
              </a:ext>
            </a:extLst>
          </p:cNvPr>
          <p:cNvPicPr/>
          <p:nvPr/>
        </p:nvPicPr>
        <p:blipFill rotWithShape="1">
          <a:blip r:embed="rId9"/>
          <a:stretch>
            <a:fillRect/>
          </a:stretch>
        </p:blipFill>
        <p:spPr>
          <a:xfrm>
            <a:off x="8283739" y="3562350"/>
            <a:ext cx="659677" cy="430936"/>
          </a:xfrm>
          <a:prstGeom prst="rect">
            <a:avLst/>
          </a:prstGeom>
        </p:spPr>
      </p:pic>
      <p:pic>
        <p:nvPicPr>
          <p:cNvPr id="16" name="BankOutline10">
            <a:extLst>
              <a:ext uri="{C183D7F6-B498-43B3-948B-1728B52AA6E4}">
                <adec:decorative xmlns:adec="http://schemas.microsoft.com/office/drawing/2017/decorative" val="1"/>
              </a:ext>
            </a:extLst>
          </p:cNvPr>
          <p:cNvPicPr/>
          <p:nvPr/>
        </p:nvPicPr>
        <p:blipFill rotWithShape="1">
          <a:blip r:embed="rId10"/>
          <a:stretch>
            <a:fillRect/>
          </a:stretch>
        </p:blipFill>
        <p:spPr>
          <a:xfrm>
            <a:off x="8282189" y="4752975"/>
            <a:ext cx="653967" cy="475366"/>
          </a:xfrm>
          <a:prstGeom prst="rect">
            <a:avLst/>
          </a:prstGeom>
        </p:spPr>
      </p:pic>
      <p:pic>
        <p:nvPicPr>
          <p:cNvPr id="17" name="Marketing51-O">
            <a:extLst>
              <a:ext uri="{C183D7F6-B498-43B3-948B-1728B52AA6E4}">
                <adec:decorative xmlns:adec="http://schemas.microsoft.com/office/drawing/2017/decorative" val="1"/>
              </a:ext>
            </a:extLst>
          </p:cNvPr>
          <p:cNvPicPr/>
          <p:nvPr/>
        </p:nvPicPr>
        <p:blipFill rotWithShape="1">
          <a:blip r:embed="rId11"/>
          <a:stretch>
            <a:fillRect/>
          </a:stretch>
        </p:blipFill>
        <p:spPr>
          <a:xfrm>
            <a:off x="4076910" y="4830156"/>
            <a:ext cx="661645" cy="437169"/>
          </a:xfrm>
          <a:prstGeom prst="rect">
            <a:avLst/>
          </a:prstGeom>
        </p:spPr>
      </p:pic>
    </p:spTree>
    <p:extLst>
      <p:ext uri="{BB962C8B-B14F-4D97-AF65-F5344CB8AC3E}">
        <p14:creationId xmlns:p14="http://schemas.microsoft.com/office/powerpoint/2010/main" val="393002424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rgbClr val="F2F2F2"/>
        </a:solidFill>
        <a:effectLst/>
      </p:bgPr>
    </p:bg>
    <p:spTree>
      <p:nvGrpSpPr>
        <p:cNvPr id="1" name="Pricing Table"/>
        <p:cNvGrpSpPr/>
        <p:nvPr/>
      </p:nvGrpSpPr>
      <p:grpSpPr>
        <a:xfrm>
          <a:off x="0" y="0"/>
          <a:ext cx="0" cy="0"/>
          <a:chOff x="0" y="0"/>
          <a:chExt cx="0" cy="0"/>
        </a:xfrm>
      </p:grpSpPr>
      <p:sp>
        <p:nvSpPr>
          <p:cNvPr id="14" name="Title 13" hidden="1">
            <a:extLst>
              <a:ext uri="{FF2B5EF4-FFF2-40B4-BE49-F238E27FC236}">
                <a16:creationId xmlns:a16="http://schemas.microsoft.com/office/drawing/2014/main" id="{8930BCD1-CA28-8F25-F95E-512755BFA83C}"/>
              </a:ext>
            </a:extLst>
          </p:cNvPr>
          <p:cNvSpPr>
            <a:spLocks noGrp="1"/>
          </p:cNvSpPr>
          <p:nvPr>
            <p:ph type="ctrTitle"/>
          </p:nvPr>
        </p:nvSpPr>
        <p:spPr/>
        <p:txBody>
          <a:bodyPr/>
          <a:lstStyle/>
          <a:p>
            <a:pPr rtl="0" eaLnBrk="1" latinLnBrk="0" hangingPunct="0"/>
            <a:r>
              <a:rPr lang="en-US" sz="3600" b="1" kern="1200" dirty="0">
                <a:solidFill>
                  <a:srgbClr val="000000"/>
                </a:solidFill>
                <a:effectLst/>
                <a:latin typeface="Archivo Black" panose="020B0A03020202020B04" pitchFamily="34" charset="77"/>
                <a:ea typeface="+mn-ea"/>
                <a:cs typeface="Archivo Black" panose="020B0A03020202020B04" pitchFamily="34" charset="77"/>
              </a:rPr>
              <a:t>Special Benefits Rules</a:t>
            </a:r>
            <a:endParaRPr lang="en-US" dirty="0">
              <a:effectLst/>
            </a:endParaRPr>
          </a:p>
        </p:txBody>
      </p:sp>
      <p:pic>
        <p:nvPicPr>
          <p:cNvPr id="2" name="Shape7">
            <a:extLst>
              <a:ext uri="{C183D7F6-B498-43B3-948B-1728B52AA6E4}">
                <adec:decorative xmlns:adec="http://schemas.microsoft.com/office/drawing/2017/decorative" val="1"/>
              </a:ext>
            </a:extLst>
          </p:cNvPr>
          <p:cNvPicPr/>
          <p:nvPr/>
        </p:nvPicPr>
        <p:blipFill rotWithShape="1">
          <a:blip r:embed="rId3"/>
          <a:stretch>
            <a:fillRect/>
          </a:stretch>
        </p:blipFill>
        <p:spPr>
          <a:xfrm rot="5400000">
            <a:off x="2275474" y="2643225"/>
            <a:ext cx="4713908" cy="3828008"/>
          </a:xfrm>
          <a:prstGeom prst="rect">
            <a:avLst/>
          </a:prstGeom>
        </p:spPr>
      </p:pic>
      <p:sp>
        <p:nvSpPr>
          <p:cNvPr id="3" name="Body text copy"/>
          <p:cNvSpPr/>
          <p:nvPr/>
        </p:nvSpPr>
        <p:spPr>
          <a:xfrm>
            <a:off x="1123950" y="276225"/>
            <a:ext cx="10982325" cy="552450"/>
          </a:xfrm>
          <a:prstGeom prst="rect">
            <a:avLst/>
          </a:prstGeom>
        </p:spPr>
        <p:txBody>
          <a:bodyPr spcFirstLastPara="0" lIns="0" tIns="0" rIns="0" bIns="0" anchor="t"/>
          <a:lstStyle/>
          <a:p>
            <a:pPr algn="ctr" hangingPunct="0">
              <a:lnSpc>
                <a:spcPct val="100000"/>
              </a:lnSpc>
            </a:pPr>
            <a:r>
              <a:rPr sz="3600" b="1" dirty="0">
                <a:solidFill>
                  <a:srgbClr val="000000"/>
                </a:solidFill>
                <a:latin typeface="Archivo Black"/>
                <a:ea typeface="+mn-ea"/>
                <a:cs typeface="Archivo Black"/>
              </a:rPr>
              <a:t>Special Benefits Rules</a:t>
            </a:r>
          </a:p>
        </p:txBody>
      </p:sp>
      <p:sp>
        <p:nvSpPr>
          <p:cNvPr id="4" name="Body text copy"/>
          <p:cNvSpPr/>
          <p:nvPr/>
        </p:nvSpPr>
        <p:spPr>
          <a:xfrm>
            <a:off x="1128713" y="942976"/>
            <a:ext cx="10982325" cy="571500"/>
          </a:xfrm>
          <a:prstGeom prst="rect">
            <a:avLst/>
          </a:prstGeom>
        </p:spPr>
        <p:txBody>
          <a:bodyPr spcFirstLastPara="0" lIns="0" tIns="0" rIns="0" bIns="0" anchor="t"/>
          <a:lstStyle/>
          <a:p>
            <a:pPr algn="ctr" hangingPunct="0">
              <a:lnSpc>
                <a:spcPct val="125000"/>
              </a:lnSpc>
            </a:pPr>
            <a:r>
              <a:rPr sz="3000" b="1" cap="all">
                <a:solidFill>
                  <a:srgbClr val="000000"/>
                </a:solidFill>
                <a:latin typeface="Muli"/>
                <a:ea typeface="+mn-ea"/>
                <a:cs typeface="Muli"/>
              </a:rPr>
              <a:t>SSI &amp; Medicaid	</a:t>
            </a:r>
          </a:p>
        </p:txBody>
      </p:sp>
      <p:sp>
        <p:nvSpPr>
          <p:cNvPr id="5" name="Body text copy"/>
          <p:cNvSpPr/>
          <p:nvPr/>
        </p:nvSpPr>
        <p:spPr>
          <a:xfrm>
            <a:off x="2980423" y="2457450"/>
            <a:ext cx="3238500" cy="685800"/>
          </a:xfrm>
          <a:prstGeom prst="rect">
            <a:avLst/>
          </a:prstGeom>
        </p:spPr>
        <p:txBody>
          <a:bodyPr spcFirstLastPara="0" lIns="0" tIns="0" rIns="0" bIns="0" anchor="t"/>
          <a:lstStyle/>
          <a:p>
            <a:pPr algn="ctr" hangingPunct="0">
              <a:lnSpc>
                <a:spcPct val="100000"/>
              </a:lnSpc>
            </a:pPr>
            <a:r>
              <a:rPr sz="2250" cap="all">
                <a:solidFill>
                  <a:srgbClr val="121212"/>
                </a:solidFill>
                <a:latin typeface="Archivo Black"/>
                <a:ea typeface="+mn-ea"/>
                <a:cs typeface="Archivo Black"/>
              </a:rPr>
              <a:t>IF YOU </a:t>
            </a:r>
          </a:p>
          <a:p>
            <a:pPr algn="ctr" hangingPunct="0">
              <a:lnSpc>
                <a:spcPct val="100000"/>
              </a:lnSpc>
            </a:pPr>
            <a:r>
              <a:rPr sz="2250" cap="all">
                <a:solidFill>
                  <a:srgbClr val="121212"/>
                </a:solidFill>
                <a:latin typeface="Archivo Black"/>
                <a:ea typeface="+mn-ea"/>
                <a:cs typeface="Archivo Black"/>
              </a:rPr>
              <a:t>RECEIEVE</a:t>
            </a:r>
          </a:p>
        </p:txBody>
      </p:sp>
      <p:sp>
        <p:nvSpPr>
          <p:cNvPr id="6" name="Body text copy"/>
          <p:cNvSpPr/>
          <p:nvPr/>
        </p:nvSpPr>
        <p:spPr>
          <a:xfrm>
            <a:off x="2985507" y="3181350"/>
            <a:ext cx="3238500" cy="457200"/>
          </a:xfrm>
          <a:prstGeom prst="rect">
            <a:avLst/>
          </a:prstGeom>
        </p:spPr>
        <p:txBody>
          <a:bodyPr spcFirstLastPara="0" lIns="0" tIns="0" rIns="0" bIns="0" anchor="t"/>
          <a:lstStyle/>
          <a:p>
            <a:pPr algn="ctr" hangingPunct="0">
              <a:lnSpc>
                <a:spcPct val="100000"/>
              </a:lnSpc>
            </a:pPr>
            <a:r>
              <a:rPr sz="3000">
                <a:solidFill>
                  <a:srgbClr val="3E773B"/>
                </a:solidFill>
                <a:latin typeface="Archivo Black"/>
                <a:ea typeface="+mn-ea"/>
                <a:cs typeface="Archivo Black"/>
              </a:rPr>
              <a:t>SSI</a:t>
            </a:r>
          </a:p>
        </p:txBody>
      </p:sp>
      <p:sp>
        <p:nvSpPr>
          <p:cNvPr id="7" name="Body text copy"/>
          <p:cNvSpPr/>
          <p:nvPr/>
        </p:nvSpPr>
        <p:spPr>
          <a:xfrm>
            <a:off x="3017606" y="3867150"/>
            <a:ext cx="3191545" cy="2590800"/>
          </a:xfrm>
          <a:prstGeom prst="rect">
            <a:avLst/>
          </a:prstGeom>
        </p:spPr>
        <p:txBody>
          <a:bodyPr spcFirstLastPara="0" lIns="0" tIns="0" rIns="0" bIns="0" anchor="t"/>
          <a:lstStyle/>
          <a:p>
            <a:pPr algn="ctr" hangingPunct="0">
              <a:lnSpc>
                <a:spcPct val="141667"/>
              </a:lnSpc>
            </a:pPr>
            <a:r>
              <a:rPr sz="1500" cap="all">
                <a:solidFill>
                  <a:srgbClr val="000000"/>
                </a:solidFill>
                <a:latin typeface="Muli"/>
                <a:ea typeface="+mn-ea"/>
                <a:cs typeface="Muli"/>
              </a:rPr>
              <a:t>Balances over $100,000 start counting as a resource</a:t>
            </a:r>
          </a:p>
          <a:p>
            <a:pPr algn="ctr" hangingPunct="0">
              <a:lnSpc>
                <a:spcPct val="141667"/>
              </a:lnSpc>
            </a:pPr>
            <a:endParaRPr sz="1500" cap="all">
              <a:solidFill>
                <a:srgbClr val="000000"/>
              </a:solidFill>
              <a:latin typeface="Muli"/>
              <a:ea typeface="+mn-ea"/>
              <a:cs typeface="Muli"/>
            </a:endParaRPr>
          </a:p>
          <a:p>
            <a:pPr algn="ctr" hangingPunct="0">
              <a:lnSpc>
                <a:spcPct val="141667"/>
              </a:lnSpc>
            </a:pPr>
            <a:r>
              <a:rPr sz="1500" cap="all">
                <a:solidFill>
                  <a:srgbClr val="000000"/>
                </a:solidFill>
                <a:latin typeface="Muli"/>
                <a:ea typeface="+mn-ea"/>
                <a:cs typeface="Muli"/>
              </a:rPr>
              <a:t>If you withdraw money to use for housing, you must spend it within the same calendar month</a:t>
            </a:r>
          </a:p>
          <a:p>
            <a:pPr algn="ctr" hangingPunct="0">
              <a:lnSpc>
                <a:spcPct val="141667"/>
              </a:lnSpc>
            </a:pPr>
            <a:endParaRPr sz="1500" cap="all">
              <a:solidFill>
                <a:srgbClr val="000000"/>
              </a:solidFill>
              <a:latin typeface="Muli"/>
              <a:ea typeface="+mn-ea"/>
              <a:cs typeface="Muli"/>
            </a:endParaRPr>
          </a:p>
        </p:txBody>
      </p:sp>
      <p:pic>
        <p:nvPicPr>
          <p:cNvPr id="8" name="customLine">
            <a:extLst>
              <a:ext uri="{C183D7F6-B498-43B3-948B-1728B52AA6E4}">
                <adec:decorative xmlns:adec="http://schemas.microsoft.com/office/drawing/2017/decorative" val="1"/>
              </a:ext>
            </a:extLst>
          </p:cNvPr>
          <p:cNvPicPr/>
          <p:nvPr/>
        </p:nvPicPr>
        <p:blipFill rotWithShape="1">
          <a:blip r:embed="rId4"/>
          <a:stretch>
            <a:fillRect/>
          </a:stretch>
        </p:blipFill>
        <p:spPr>
          <a:xfrm>
            <a:off x="2825701" y="3609975"/>
            <a:ext cx="3588693" cy="190500"/>
          </a:xfrm>
          <a:prstGeom prst="rect">
            <a:avLst/>
          </a:prstGeom>
        </p:spPr>
      </p:pic>
      <p:pic>
        <p:nvPicPr>
          <p:cNvPr id="9" name="Shape7">
            <a:extLst>
              <a:ext uri="{C183D7F6-B498-43B3-948B-1728B52AA6E4}">
                <adec:decorative xmlns:adec="http://schemas.microsoft.com/office/drawing/2017/decorative" val="1"/>
              </a:ext>
            </a:extLst>
          </p:cNvPr>
          <p:cNvPicPr/>
          <p:nvPr/>
        </p:nvPicPr>
        <p:blipFill rotWithShape="1">
          <a:blip r:embed="rId3"/>
          <a:stretch>
            <a:fillRect/>
          </a:stretch>
        </p:blipFill>
        <p:spPr>
          <a:xfrm rot="5400000">
            <a:off x="6224550" y="2643225"/>
            <a:ext cx="4713908" cy="3828008"/>
          </a:xfrm>
          <a:prstGeom prst="rect">
            <a:avLst/>
          </a:prstGeom>
        </p:spPr>
      </p:pic>
      <p:sp>
        <p:nvSpPr>
          <p:cNvPr id="10" name="Body text copy"/>
          <p:cNvSpPr/>
          <p:nvPr/>
        </p:nvSpPr>
        <p:spPr>
          <a:xfrm>
            <a:off x="6929498" y="2457450"/>
            <a:ext cx="3238500" cy="685800"/>
          </a:xfrm>
          <a:prstGeom prst="rect">
            <a:avLst/>
          </a:prstGeom>
        </p:spPr>
        <p:txBody>
          <a:bodyPr spcFirstLastPara="0" lIns="0" tIns="0" rIns="0" bIns="0" anchor="t"/>
          <a:lstStyle/>
          <a:p>
            <a:pPr algn="ctr" hangingPunct="0">
              <a:lnSpc>
                <a:spcPct val="100000"/>
              </a:lnSpc>
            </a:pPr>
            <a:r>
              <a:rPr sz="2250" b="1" cap="all">
                <a:solidFill>
                  <a:srgbClr val="000000"/>
                </a:solidFill>
                <a:latin typeface="Archivo Black"/>
                <a:ea typeface="+mn-ea"/>
                <a:cs typeface="Archivo Black"/>
              </a:rPr>
              <a:t>IF YOU </a:t>
            </a:r>
          </a:p>
          <a:p>
            <a:pPr algn="ctr" hangingPunct="0">
              <a:lnSpc>
                <a:spcPct val="100000"/>
              </a:lnSpc>
            </a:pPr>
            <a:r>
              <a:rPr sz="2250" b="1" cap="all">
                <a:solidFill>
                  <a:srgbClr val="000000"/>
                </a:solidFill>
                <a:latin typeface="Archivo Black"/>
                <a:ea typeface="+mn-ea"/>
                <a:cs typeface="Archivo Black"/>
              </a:rPr>
              <a:t>RECEIVE</a:t>
            </a:r>
          </a:p>
        </p:txBody>
      </p:sp>
      <p:sp>
        <p:nvSpPr>
          <p:cNvPr id="11" name="Body text copy"/>
          <p:cNvSpPr/>
          <p:nvPr/>
        </p:nvSpPr>
        <p:spPr>
          <a:xfrm>
            <a:off x="6932278" y="3152775"/>
            <a:ext cx="3238500" cy="457200"/>
          </a:xfrm>
          <a:prstGeom prst="rect">
            <a:avLst/>
          </a:prstGeom>
        </p:spPr>
        <p:txBody>
          <a:bodyPr spcFirstLastPara="0" lIns="0" tIns="0" rIns="0" bIns="0" anchor="t"/>
          <a:lstStyle/>
          <a:p>
            <a:pPr algn="ctr" hangingPunct="0">
              <a:lnSpc>
                <a:spcPct val="100000"/>
              </a:lnSpc>
            </a:pPr>
            <a:r>
              <a:rPr sz="3000">
                <a:solidFill>
                  <a:srgbClr val="3E773B"/>
                </a:solidFill>
                <a:latin typeface="Archivo Black"/>
                <a:ea typeface="+mn-ea"/>
                <a:cs typeface="Archivo Black"/>
              </a:rPr>
              <a:t>Medicaid</a:t>
            </a:r>
          </a:p>
        </p:txBody>
      </p:sp>
      <p:sp>
        <p:nvSpPr>
          <p:cNvPr id="12" name="Body text copy"/>
          <p:cNvSpPr/>
          <p:nvPr/>
        </p:nvSpPr>
        <p:spPr>
          <a:xfrm>
            <a:off x="6966682" y="3867150"/>
            <a:ext cx="3191545" cy="2609850"/>
          </a:xfrm>
          <a:prstGeom prst="rect">
            <a:avLst/>
          </a:prstGeom>
        </p:spPr>
        <p:txBody>
          <a:bodyPr spcFirstLastPara="0" lIns="0" tIns="0" rIns="0" bIns="0" anchor="t"/>
          <a:lstStyle/>
          <a:p>
            <a:pPr algn="ctr" hangingPunct="0">
              <a:lnSpc>
                <a:spcPct val="141667"/>
              </a:lnSpc>
            </a:pPr>
            <a:r>
              <a:rPr sz="1500" cap="all">
                <a:solidFill>
                  <a:srgbClr val="121212"/>
                </a:solidFill>
                <a:latin typeface="Muli"/>
                <a:ea typeface="+mn-ea"/>
                <a:cs typeface="Muli"/>
              </a:rPr>
              <a:t>Medicaid does not have a balance limit</a:t>
            </a:r>
          </a:p>
          <a:p>
            <a:pPr algn="ctr" hangingPunct="0">
              <a:lnSpc>
                <a:spcPct val="141667"/>
              </a:lnSpc>
            </a:pPr>
            <a:endParaRPr sz="1500" cap="all">
              <a:solidFill>
                <a:srgbClr val="121212"/>
              </a:solidFill>
              <a:latin typeface="Muli"/>
              <a:ea typeface="+mn-ea"/>
              <a:cs typeface="Muli"/>
            </a:endParaRPr>
          </a:p>
          <a:p>
            <a:pPr algn="ctr" hangingPunct="0">
              <a:lnSpc>
                <a:spcPct val="141667"/>
              </a:lnSpc>
            </a:pPr>
            <a:r>
              <a:rPr sz="1500" cap="all">
                <a:solidFill>
                  <a:srgbClr val="000000"/>
                </a:solidFill>
                <a:latin typeface="Muli"/>
                <a:ea typeface="+mn-ea"/>
                <a:cs typeface="Muli"/>
              </a:rPr>
              <a:t>MEDICAID RECOVERY PAYBACK still applies to ABLE, just as it applies to other bank accounts - </a:t>
            </a:r>
            <a:r>
              <a:rPr sz="1500" cap="all">
                <a:solidFill>
                  <a:srgbClr val="222222"/>
                </a:solidFill>
                <a:latin typeface="Arial"/>
                <a:ea typeface="+mn-ea"/>
                <a:cs typeface="Arial"/>
              </a:rPr>
              <a:t>check with your state to confirm</a:t>
            </a:r>
          </a:p>
        </p:txBody>
      </p:sp>
      <p:pic>
        <p:nvPicPr>
          <p:cNvPr id="13" name="customLine">
            <a:extLst>
              <a:ext uri="{C183D7F6-B498-43B3-948B-1728B52AA6E4}">
                <adec:decorative xmlns:adec="http://schemas.microsoft.com/office/drawing/2017/decorative" val="1"/>
              </a:ext>
            </a:extLst>
          </p:cNvPr>
          <p:cNvPicPr/>
          <p:nvPr/>
        </p:nvPicPr>
        <p:blipFill rotWithShape="1">
          <a:blip r:embed="rId4"/>
          <a:stretch>
            <a:fillRect/>
          </a:stretch>
        </p:blipFill>
        <p:spPr>
          <a:xfrm>
            <a:off x="6781428" y="3629025"/>
            <a:ext cx="3588693" cy="190500"/>
          </a:xfrm>
          <a:prstGeom prst="rect">
            <a:avLst/>
          </a:prstGeom>
        </p:spPr>
      </p:pic>
    </p:spTree>
    <p:extLst>
      <p:ext uri="{BB962C8B-B14F-4D97-AF65-F5344CB8AC3E}">
        <p14:creationId xmlns:p14="http://schemas.microsoft.com/office/powerpoint/2010/main" val="393002424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ervices"/>
        <p:cNvGrpSpPr/>
        <p:nvPr/>
      </p:nvGrpSpPr>
      <p:grpSpPr>
        <a:xfrm>
          <a:off x="0" y="0"/>
          <a:ext cx="0" cy="0"/>
          <a:chOff x="0" y="0"/>
          <a:chExt cx="0" cy="0"/>
        </a:xfrm>
      </p:grpSpPr>
      <p:sp>
        <p:nvSpPr>
          <p:cNvPr id="31" name="Title 30" hidden="1">
            <a:extLst>
              <a:ext uri="{FF2B5EF4-FFF2-40B4-BE49-F238E27FC236}">
                <a16:creationId xmlns:a16="http://schemas.microsoft.com/office/drawing/2014/main" id="{B660FFAA-13E5-4830-1629-2D7CC6D996B3}"/>
              </a:ext>
            </a:extLst>
          </p:cNvPr>
          <p:cNvSpPr>
            <a:spLocks noGrp="1"/>
          </p:cNvSpPr>
          <p:nvPr>
            <p:ph type="ctrTitle"/>
          </p:nvPr>
        </p:nvSpPr>
        <p:spPr/>
        <p:txBody>
          <a:bodyPr/>
          <a:lstStyle/>
          <a:p>
            <a:pPr rtl="0" eaLnBrk="1" latinLnBrk="0" hangingPunct="0"/>
            <a:r>
              <a:rPr lang="en-US" sz="3000" b="1" kern="1200" cap="all" dirty="0">
                <a:solidFill>
                  <a:srgbClr val="000000"/>
                </a:solidFill>
                <a:effectLst/>
                <a:latin typeface="Archivo Black" panose="020B0A03020202020B04" pitchFamily="34" charset="77"/>
                <a:ea typeface="+mn-ea"/>
                <a:cs typeface="Archivo Black" panose="020B0A03020202020B04" pitchFamily="34" charset="77"/>
              </a:rPr>
              <a:t>What if I already have – or am considering </a:t>
            </a:r>
            <a:r>
              <a:rPr lang="en-US" sz="3000" kern="1200" cap="all" dirty="0">
                <a:solidFill>
                  <a:srgbClr val="121212"/>
                </a:solidFill>
                <a:effectLst/>
                <a:latin typeface="Archivo Black" panose="020B0A03020202020B04" pitchFamily="34" charset="77"/>
                <a:ea typeface="+mn-ea"/>
                <a:cs typeface="Archivo Black" panose="020B0A03020202020B04" pitchFamily="34" charset="77"/>
              </a:rPr>
              <a:t>–</a:t>
            </a:r>
            <a:r>
              <a:rPr lang="en-US" sz="3000" b="1" kern="1200" cap="all" dirty="0">
                <a:solidFill>
                  <a:srgbClr val="000000"/>
                </a:solidFill>
                <a:effectLst/>
                <a:latin typeface="Archivo Black" panose="020B0A03020202020B04" pitchFamily="34" charset="77"/>
                <a:ea typeface="+mn-ea"/>
                <a:cs typeface="Archivo Black" panose="020B0A03020202020B04" pitchFamily="34" charset="77"/>
              </a:rPr>
              <a:t> </a:t>
            </a:r>
            <a:endParaRPr lang="en-US" dirty="0">
              <a:effectLst/>
            </a:endParaRPr>
          </a:p>
          <a:p>
            <a:pPr rtl="0" eaLnBrk="1" latinLnBrk="0" hangingPunct="0"/>
            <a:r>
              <a:rPr lang="en-US" sz="3000" b="1" kern="1200" cap="all" dirty="0">
                <a:solidFill>
                  <a:srgbClr val="3E773B"/>
                </a:solidFill>
                <a:effectLst/>
                <a:latin typeface="Archivo Black" panose="020B0A03020202020B04" pitchFamily="34" charset="77"/>
                <a:ea typeface="+mn-ea"/>
                <a:cs typeface="Archivo Black" panose="020B0A03020202020B04" pitchFamily="34" charset="77"/>
              </a:rPr>
              <a:t>a Special Needs Trust? </a:t>
            </a:r>
            <a:endParaRPr lang="en-US" dirty="0">
              <a:effectLst/>
            </a:endParaRPr>
          </a:p>
        </p:txBody>
      </p:sp>
      <p:pic>
        <p:nvPicPr>
          <p:cNvPr id="2" name="Shape-19">
            <a:extLst>
              <a:ext uri="{C183D7F6-B498-43B3-948B-1728B52AA6E4}">
                <adec:decorative xmlns:adec="http://schemas.microsoft.com/office/drawing/2017/decorative" val="1"/>
              </a:ext>
            </a:extLst>
          </p:cNvPr>
          <p:cNvPicPr/>
          <p:nvPr/>
        </p:nvPicPr>
        <p:blipFill rotWithShape="1">
          <a:blip r:embed="rId3"/>
          <a:stretch>
            <a:fillRect/>
          </a:stretch>
        </p:blipFill>
        <p:spPr>
          <a:xfrm>
            <a:off x="4770550" y="5772150"/>
            <a:ext cx="946150" cy="946150"/>
          </a:xfrm>
          <a:prstGeom prst="rect">
            <a:avLst/>
          </a:prstGeom>
        </p:spPr>
      </p:pic>
      <p:pic>
        <p:nvPicPr>
          <p:cNvPr id="3" name="BusinessOutline1">
            <a:extLst>
              <a:ext uri="{C183D7F6-B498-43B3-948B-1728B52AA6E4}">
                <adec:decorative xmlns:adec="http://schemas.microsoft.com/office/drawing/2017/decorative" val="1"/>
              </a:ext>
            </a:extLst>
          </p:cNvPr>
          <p:cNvPicPr/>
          <p:nvPr/>
        </p:nvPicPr>
        <p:blipFill rotWithShape="1">
          <a:blip r:embed="rId4"/>
          <a:stretch>
            <a:fillRect/>
          </a:stretch>
        </p:blipFill>
        <p:spPr>
          <a:xfrm>
            <a:off x="5027725" y="6029325"/>
            <a:ext cx="431800" cy="431800"/>
          </a:xfrm>
          <a:prstGeom prst="rect">
            <a:avLst/>
          </a:prstGeom>
        </p:spPr>
      </p:pic>
      <p:pic>
        <p:nvPicPr>
          <p:cNvPr id="4" name="Shape-19">
            <a:extLst>
              <a:ext uri="{C183D7F6-B498-43B3-948B-1728B52AA6E4}">
                <adec:decorative xmlns:adec="http://schemas.microsoft.com/office/drawing/2017/decorative" val="1"/>
              </a:ext>
            </a:extLst>
          </p:cNvPr>
          <p:cNvPicPr/>
          <p:nvPr/>
        </p:nvPicPr>
        <p:blipFill rotWithShape="1">
          <a:blip r:embed="rId3"/>
          <a:stretch>
            <a:fillRect/>
          </a:stretch>
        </p:blipFill>
        <p:spPr>
          <a:xfrm>
            <a:off x="779576" y="3971925"/>
            <a:ext cx="946150" cy="946150"/>
          </a:xfrm>
          <a:prstGeom prst="rect">
            <a:avLst/>
          </a:prstGeom>
        </p:spPr>
      </p:pic>
      <p:sp>
        <p:nvSpPr>
          <p:cNvPr id="26" name="Body text copy copy 1"/>
          <p:cNvSpPr/>
          <p:nvPr/>
        </p:nvSpPr>
        <p:spPr>
          <a:xfrm>
            <a:off x="771278" y="514350"/>
            <a:ext cx="11288563" cy="838200"/>
          </a:xfrm>
          <a:prstGeom prst="rect">
            <a:avLst/>
          </a:prstGeom>
        </p:spPr>
        <p:txBody>
          <a:bodyPr spcFirstLastPara="0" lIns="0" tIns="0" rIns="0" bIns="0" anchor="t"/>
          <a:lstStyle/>
          <a:p>
            <a:pPr algn="ctr" hangingPunct="0">
              <a:lnSpc>
                <a:spcPct val="91667"/>
              </a:lnSpc>
              <a:spcBef>
                <a:spcPct val="3333"/>
              </a:spcBef>
            </a:pPr>
            <a:r>
              <a:rPr sz="3000" b="1" cap="all" dirty="0">
                <a:solidFill>
                  <a:srgbClr val="000000"/>
                </a:solidFill>
                <a:latin typeface="Archivo Black"/>
                <a:ea typeface="+mn-ea"/>
                <a:cs typeface="Archivo Black"/>
              </a:rPr>
              <a:t>What if I already have – or am considering </a:t>
            </a:r>
            <a:r>
              <a:rPr sz="3000" cap="all" dirty="0">
                <a:solidFill>
                  <a:srgbClr val="121212"/>
                </a:solidFill>
                <a:latin typeface="Archivo Black"/>
                <a:ea typeface="+mn-ea"/>
                <a:cs typeface="Archivo Black"/>
              </a:rPr>
              <a:t>–</a:t>
            </a:r>
            <a:r>
              <a:rPr sz="3000" b="1" cap="all" dirty="0">
                <a:solidFill>
                  <a:srgbClr val="000000"/>
                </a:solidFill>
                <a:latin typeface="Archivo Black"/>
                <a:ea typeface="+mn-ea"/>
                <a:cs typeface="Archivo Black"/>
              </a:rPr>
              <a:t> </a:t>
            </a:r>
          </a:p>
          <a:p>
            <a:pPr algn="ctr" hangingPunct="0">
              <a:lnSpc>
                <a:spcPct val="91667"/>
              </a:lnSpc>
            </a:pPr>
            <a:r>
              <a:rPr sz="3000" b="1" cap="all" dirty="0">
                <a:solidFill>
                  <a:srgbClr val="3E773B"/>
                </a:solidFill>
                <a:latin typeface="Archivo Black"/>
                <a:ea typeface="+mn-ea"/>
                <a:cs typeface="Archivo Black"/>
              </a:rPr>
              <a:t>a Special Needs Trust? </a:t>
            </a:r>
          </a:p>
        </p:txBody>
      </p:sp>
      <p:sp>
        <p:nvSpPr>
          <p:cNvPr id="28" name="Body text copy copy 2"/>
          <p:cNvSpPr/>
          <p:nvPr/>
        </p:nvSpPr>
        <p:spPr>
          <a:xfrm>
            <a:off x="778079" y="1590675"/>
            <a:ext cx="11514205" cy="1219200"/>
          </a:xfrm>
          <a:prstGeom prst="rect">
            <a:avLst/>
          </a:prstGeom>
        </p:spPr>
        <p:txBody>
          <a:bodyPr spcFirstLastPara="0" lIns="95250" tIns="95250" rIns="95250" bIns="0" anchor="t"/>
          <a:lstStyle/>
          <a:p>
            <a:pPr algn="ctr" hangingPunct="0">
              <a:lnSpc>
                <a:spcPct val="125000"/>
              </a:lnSpc>
            </a:pPr>
            <a:r>
              <a:rPr sz="1800" dirty="0">
                <a:solidFill>
                  <a:srgbClr val="000000"/>
                </a:solidFill>
                <a:latin typeface="Muli"/>
                <a:ea typeface="+mn-ea"/>
                <a:cs typeface="Muli"/>
              </a:rPr>
              <a:t>Great!  You can use both!  Special Needs Trust can accept larger annual deposits than ABLE Accounts can.  People frequently put large deposits into a Trust, and then regularly transfer that money to an ABLE Account for easy access.</a:t>
            </a:r>
          </a:p>
        </p:txBody>
      </p:sp>
      <p:sp>
        <p:nvSpPr>
          <p:cNvPr id="29" name="text 14"/>
          <p:cNvSpPr/>
          <p:nvPr/>
        </p:nvSpPr>
        <p:spPr>
          <a:xfrm>
            <a:off x="813237" y="3038475"/>
            <a:ext cx="8286050" cy="533400"/>
          </a:xfrm>
          <a:prstGeom prst="rect">
            <a:avLst/>
          </a:prstGeom>
        </p:spPr>
        <p:txBody>
          <a:bodyPr spcFirstLastPara="0" lIns="95250" tIns="95250" rIns="95250" bIns="0" anchor="t"/>
          <a:lstStyle/>
          <a:p>
            <a:pPr algn="ctr" hangingPunct="0">
              <a:lnSpc>
                <a:spcPct val="125000"/>
              </a:lnSpc>
            </a:pPr>
            <a:r>
              <a:rPr sz="1800" b="1" dirty="0">
                <a:solidFill>
                  <a:srgbClr val="000000"/>
                </a:solidFill>
                <a:latin typeface="Muli"/>
                <a:ea typeface="+mn-ea"/>
                <a:cs typeface="Muli"/>
              </a:rPr>
              <a:t>For others, an ABLE Account can complement a Trust as they:</a:t>
            </a:r>
          </a:p>
        </p:txBody>
      </p:sp>
      <p:pic>
        <p:nvPicPr>
          <p:cNvPr id="5" name="Tech30-O">
            <a:extLst>
              <a:ext uri="{C183D7F6-B498-43B3-948B-1728B52AA6E4}">
                <adec:decorative xmlns:adec="http://schemas.microsoft.com/office/drawing/2017/decorative" val="1"/>
              </a:ext>
            </a:extLst>
          </p:cNvPr>
          <p:cNvPicPr/>
          <p:nvPr/>
        </p:nvPicPr>
        <p:blipFill rotWithShape="1">
          <a:blip r:embed="rId5"/>
          <a:stretch>
            <a:fillRect/>
          </a:stretch>
        </p:blipFill>
        <p:spPr>
          <a:xfrm>
            <a:off x="1046276" y="4200525"/>
            <a:ext cx="442074" cy="511175"/>
          </a:xfrm>
          <a:prstGeom prst="rect">
            <a:avLst/>
          </a:prstGeom>
        </p:spPr>
      </p:pic>
      <p:sp>
        <p:nvSpPr>
          <p:cNvPr id="7" name="Body text copy"/>
          <p:cNvSpPr/>
          <p:nvPr/>
        </p:nvSpPr>
        <p:spPr>
          <a:xfrm>
            <a:off x="1855900" y="3867150"/>
            <a:ext cx="2381250" cy="533400"/>
          </a:xfrm>
          <a:prstGeom prst="rect">
            <a:avLst/>
          </a:prstGeom>
        </p:spPr>
        <p:txBody>
          <a:bodyPr spcFirstLastPara="0" lIns="95250" tIns="95250" rIns="95250" bIns="0" anchor="t"/>
          <a:lstStyle/>
          <a:p>
            <a:pPr algn="l" hangingPunct="0">
              <a:lnSpc>
                <a:spcPct val="125000"/>
              </a:lnSpc>
            </a:pPr>
            <a:r>
              <a:rPr sz="1800" b="1">
                <a:solidFill>
                  <a:srgbClr val="292929"/>
                </a:solidFill>
                <a:latin typeface="Archivo Black"/>
                <a:ea typeface="+mn-ea"/>
                <a:cs typeface="Archivo Black"/>
              </a:rPr>
              <a:t>Less Expensive</a:t>
            </a:r>
          </a:p>
        </p:txBody>
      </p:sp>
      <p:sp>
        <p:nvSpPr>
          <p:cNvPr id="6" name="Body text copy"/>
          <p:cNvSpPr/>
          <p:nvPr/>
        </p:nvSpPr>
        <p:spPr>
          <a:xfrm>
            <a:off x="1855900" y="4305300"/>
            <a:ext cx="2381250" cy="704850"/>
          </a:xfrm>
          <a:prstGeom prst="rect">
            <a:avLst/>
          </a:prstGeom>
        </p:spPr>
        <p:txBody>
          <a:bodyPr spcFirstLastPara="0" lIns="95250" tIns="95250" rIns="95250" bIns="0" anchor="t"/>
          <a:lstStyle/>
          <a:p>
            <a:pPr algn="l" hangingPunct="0">
              <a:lnSpc>
                <a:spcPct val="125000"/>
              </a:lnSpc>
            </a:pPr>
            <a:r>
              <a:rPr sz="1350" b="1">
                <a:solidFill>
                  <a:srgbClr val="000000"/>
                </a:solidFill>
                <a:latin typeface="Muli"/>
                <a:ea typeface="+mn-ea"/>
                <a:cs typeface="Muli"/>
              </a:rPr>
              <a:t>Are often far less expensive to set up and maintain</a:t>
            </a:r>
          </a:p>
        </p:txBody>
      </p:sp>
      <p:pic>
        <p:nvPicPr>
          <p:cNvPr id="8" name="Shape-19">
            <a:extLst>
              <a:ext uri="{C183D7F6-B498-43B3-948B-1728B52AA6E4}">
                <adec:decorative xmlns:adec="http://schemas.microsoft.com/office/drawing/2017/decorative" val="1"/>
              </a:ext>
            </a:extLst>
          </p:cNvPr>
          <p:cNvPicPr/>
          <p:nvPr/>
        </p:nvPicPr>
        <p:blipFill rotWithShape="1">
          <a:blip r:embed="rId6"/>
          <a:stretch>
            <a:fillRect/>
          </a:stretch>
        </p:blipFill>
        <p:spPr>
          <a:xfrm>
            <a:off x="4770550" y="3984626"/>
            <a:ext cx="946150" cy="946150"/>
          </a:xfrm>
          <a:prstGeom prst="rect">
            <a:avLst/>
          </a:prstGeom>
        </p:spPr>
      </p:pic>
      <p:pic>
        <p:nvPicPr>
          <p:cNvPr id="9" name="BusinessOutline29">
            <a:extLst>
              <a:ext uri="{C183D7F6-B498-43B3-948B-1728B52AA6E4}">
                <adec:decorative xmlns:adec="http://schemas.microsoft.com/office/drawing/2017/decorative" val="1"/>
              </a:ext>
            </a:extLst>
          </p:cNvPr>
          <p:cNvPicPr/>
          <p:nvPr/>
        </p:nvPicPr>
        <p:blipFill rotWithShape="1">
          <a:blip r:embed="rId7"/>
          <a:stretch>
            <a:fillRect/>
          </a:stretch>
        </p:blipFill>
        <p:spPr>
          <a:xfrm>
            <a:off x="5040425" y="4203701"/>
            <a:ext cx="390417" cy="530225"/>
          </a:xfrm>
          <a:prstGeom prst="rect">
            <a:avLst/>
          </a:prstGeom>
        </p:spPr>
      </p:pic>
      <p:sp>
        <p:nvSpPr>
          <p:cNvPr id="11" name="Body text copy"/>
          <p:cNvSpPr/>
          <p:nvPr/>
        </p:nvSpPr>
        <p:spPr>
          <a:xfrm>
            <a:off x="5865925" y="3867151"/>
            <a:ext cx="2381250" cy="533400"/>
          </a:xfrm>
          <a:prstGeom prst="rect">
            <a:avLst/>
          </a:prstGeom>
        </p:spPr>
        <p:txBody>
          <a:bodyPr spcFirstLastPara="0" lIns="95250" tIns="95250" rIns="95250" bIns="0" anchor="t"/>
          <a:lstStyle/>
          <a:p>
            <a:pPr algn="l" hangingPunct="0">
              <a:lnSpc>
                <a:spcPct val="125000"/>
              </a:lnSpc>
            </a:pPr>
            <a:r>
              <a:rPr sz="1800">
                <a:solidFill>
                  <a:srgbClr val="292929"/>
                </a:solidFill>
                <a:latin typeface="Archivo Black"/>
                <a:ea typeface="+mn-ea"/>
                <a:cs typeface="Archivo Black"/>
              </a:rPr>
              <a:t>No Legal Help</a:t>
            </a:r>
          </a:p>
        </p:txBody>
      </p:sp>
      <p:sp>
        <p:nvSpPr>
          <p:cNvPr id="10" name="Body text copy"/>
          <p:cNvSpPr/>
          <p:nvPr/>
        </p:nvSpPr>
        <p:spPr>
          <a:xfrm>
            <a:off x="5865924" y="4305301"/>
            <a:ext cx="2381250" cy="704850"/>
          </a:xfrm>
          <a:prstGeom prst="rect">
            <a:avLst/>
          </a:prstGeom>
        </p:spPr>
        <p:txBody>
          <a:bodyPr spcFirstLastPara="0" lIns="95250" tIns="95250" rIns="95250" bIns="0" anchor="t"/>
          <a:lstStyle/>
          <a:p>
            <a:pPr algn="l" hangingPunct="0">
              <a:lnSpc>
                <a:spcPct val="125000"/>
              </a:lnSpc>
            </a:pPr>
            <a:r>
              <a:rPr sz="1350" b="1">
                <a:solidFill>
                  <a:srgbClr val="000000"/>
                </a:solidFill>
                <a:latin typeface="Muli"/>
                <a:ea typeface="+mn-ea"/>
                <a:cs typeface="Muli"/>
              </a:rPr>
              <a:t>Do not require an attorney’s help</a:t>
            </a:r>
          </a:p>
        </p:txBody>
      </p:sp>
      <p:sp>
        <p:nvSpPr>
          <p:cNvPr id="20" name="Body text copy"/>
          <p:cNvSpPr/>
          <p:nvPr/>
        </p:nvSpPr>
        <p:spPr>
          <a:xfrm>
            <a:off x="9933099" y="3876676"/>
            <a:ext cx="2381250" cy="533400"/>
          </a:xfrm>
          <a:prstGeom prst="rect">
            <a:avLst/>
          </a:prstGeom>
        </p:spPr>
        <p:txBody>
          <a:bodyPr spcFirstLastPara="0" lIns="95250" tIns="95250" rIns="95250" bIns="0" anchor="t"/>
          <a:lstStyle/>
          <a:p>
            <a:pPr algn="l" hangingPunct="0">
              <a:lnSpc>
                <a:spcPct val="125000"/>
              </a:lnSpc>
            </a:pPr>
            <a:r>
              <a:rPr sz="1800">
                <a:solidFill>
                  <a:srgbClr val="292929"/>
                </a:solidFill>
                <a:latin typeface="Archivo Black"/>
                <a:ea typeface="+mn-ea"/>
                <a:cs typeface="Archivo Black"/>
              </a:rPr>
              <a:t>Buy More Things</a:t>
            </a:r>
          </a:p>
        </p:txBody>
      </p:sp>
      <p:sp>
        <p:nvSpPr>
          <p:cNvPr id="19" name="Body text copy"/>
          <p:cNvSpPr/>
          <p:nvPr/>
        </p:nvSpPr>
        <p:spPr>
          <a:xfrm>
            <a:off x="9933099" y="4314826"/>
            <a:ext cx="2418791" cy="704850"/>
          </a:xfrm>
          <a:prstGeom prst="rect">
            <a:avLst/>
          </a:prstGeom>
        </p:spPr>
        <p:txBody>
          <a:bodyPr spcFirstLastPara="0" lIns="95250" tIns="95250" rIns="95250" bIns="0" anchor="t"/>
          <a:lstStyle/>
          <a:p>
            <a:pPr algn="l" hangingPunct="0">
              <a:lnSpc>
                <a:spcPct val="125000"/>
              </a:lnSpc>
            </a:pPr>
            <a:r>
              <a:rPr sz="1350" b="1">
                <a:solidFill>
                  <a:srgbClr val="000000"/>
                </a:solidFill>
                <a:latin typeface="Muli"/>
                <a:ea typeface="+mn-ea"/>
                <a:cs typeface="Muli"/>
              </a:rPr>
              <a:t>They expand the purchasing power of a Trust </a:t>
            </a:r>
          </a:p>
        </p:txBody>
      </p:sp>
      <p:sp>
        <p:nvSpPr>
          <p:cNvPr id="17" name="Body text copy"/>
          <p:cNvSpPr/>
          <p:nvPr/>
        </p:nvSpPr>
        <p:spPr>
          <a:xfrm>
            <a:off x="1865426" y="5667375"/>
            <a:ext cx="2381250" cy="533400"/>
          </a:xfrm>
          <a:prstGeom prst="rect">
            <a:avLst/>
          </a:prstGeom>
        </p:spPr>
        <p:txBody>
          <a:bodyPr spcFirstLastPara="0" lIns="95250" tIns="95250" rIns="95250" bIns="0" anchor="t"/>
          <a:lstStyle/>
          <a:p>
            <a:pPr algn="l" hangingPunct="0">
              <a:lnSpc>
                <a:spcPct val="125000"/>
              </a:lnSpc>
            </a:pPr>
            <a:r>
              <a:rPr sz="1800">
                <a:solidFill>
                  <a:srgbClr val="292929"/>
                </a:solidFill>
                <a:latin typeface="Archivo Black"/>
                <a:ea typeface="+mn-ea"/>
                <a:cs typeface="Archivo Black"/>
              </a:rPr>
              <a:t>Tax Deductions</a:t>
            </a:r>
          </a:p>
        </p:txBody>
      </p:sp>
      <p:sp>
        <p:nvSpPr>
          <p:cNvPr id="16" name="Body text copy"/>
          <p:cNvSpPr/>
          <p:nvPr/>
        </p:nvSpPr>
        <p:spPr>
          <a:xfrm>
            <a:off x="1865425" y="6105525"/>
            <a:ext cx="2626181" cy="962025"/>
          </a:xfrm>
          <a:prstGeom prst="rect">
            <a:avLst/>
          </a:prstGeom>
        </p:spPr>
        <p:txBody>
          <a:bodyPr spcFirstLastPara="0" lIns="95250" tIns="95250" rIns="95250" bIns="0" anchor="t"/>
          <a:lstStyle/>
          <a:p>
            <a:pPr algn="l" hangingPunct="0">
              <a:lnSpc>
                <a:spcPct val="125000"/>
              </a:lnSpc>
            </a:pPr>
            <a:r>
              <a:rPr sz="1350" b="1">
                <a:solidFill>
                  <a:srgbClr val="292929"/>
                </a:solidFill>
                <a:latin typeface="Muli"/>
                <a:ea typeface="+mn-ea"/>
                <a:cs typeface="Muli"/>
              </a:rPr>
              <a:t>Some states offer tax incentives on the contributions</a:t>
            </a:r>
          </a:p>
          <a:p>
            <a:pPr algn="l" hangingPunct="0">
              <a:lnSpc>
                <a:spcPct val="125000"/>
              </a:lnSpc>
            </a:pPr>
            <a:endParaRPr sz="1350" b="1">
              <a:solidFill>
                <a:srgbClr val="292929"/>
              </a:solidFill>
              <a:latin typeface="Muli"/>
              <a:ea typeface="+mn-ea"/>
              <a:cs typeface="Muli"/>
            </a:endParaRPr>
          </a:p>
        </p:txBody>
      </p:sp>
      <p:sp>
        <p:nvSpPr>
          <p:cNvPr id="13" name="Body text copy"/>
          <p:cNvSpPr/>
          <p:nvPr/>
        </p:nvSpPr>
        <p:spPr>
          <a:xfrm>
            <a:off x="5875451" y="5629275"/>
            <a:ext cx="2381250" cy="533400"/>
          </a:xfrm>
          <a:prstGeom prst="rect">
            <a:avLst/>
          </a:prstGeom>
        </p:spPr>
        <p:txBody>
          <a:bodyPr spcFirstLastPara="0" lIns="95250" tIns="95250" rIns="95250" bIns="0" anchor="t"/>
          <a:lstStyle/>
          <a:p>
            <a:pPr algn="l" hangingPunct="0">
              <a:lnSpc>
                <a:spcPct val="125000"/>
              </a:lnSpc>
            </a:pPr>
            <a:r>
              <a:rPr sz="1800">
                <a:solidFill>
                  <a:srgbClr val="292929"/>
                </a:solidFill>
                <a:latin typeface="Archivo Black"/>
                <a:ea typeface="+mn-ea"/>
                <a:cs typeface="Archivo Black"/>
              </a:rPr>
              <a:t>Ownership</a:t>
            </a:r>
          </a:p>
        </p:txBody>
      </p:sp>
      <p:sp>
        <p:nvSpPr>
          <p:cNvPr id="12" name="Body text copy"/>
          <p:cNvSpPr/>
          <p:nvPr/>
        </p:nvSpPr>
        <p:spPr>
          <a:xfrm>
            <a:off x="5875451" y="6067425"/>
            <a:ext cx="2590116" cy="962025"/>
          </a:xfrm>
          <a:prstGeom prst="rect">
            <a:avLst/>
          </a:prstGeom>
        </p:spPr>
        <p:txBody>
          <a:bodyPr spcFirstLastPara="0" lIns="95250" tIns="95250" rIns="95250" bIns="0" anchor="t"/>
          <a:lstStyle/>
          <a:p>
            <a:pPr algn="l" hangingPunct="0">
              <a:lnSpc>
                <a:spcPct val="125000"/>
              </a:lnSpc>
            </a:pPr>
            <a:r>
              <a:rPr sz="1350" b="1">
                <a:solidFill>
                  <a:srgbClr val="000000"/>
                </a:solidFill>
                <a:latin typeface="Muli"/>
                <a:ea typeface="+mn-ea"/>
                <a:cs typeface="Muli"/>
              </a:rPr>
              <a:t>Can be established, administered, and owned by an individual with a disability</a:t>
            </a:r>
          </a:p>
        </p:txBody>
      </p:sp>
      <p:pic>
        <p:nvPicPr>
          <p:cNvPr id="14" name="Shape-19">
            <a:extLst>
              <a:ext uri="{C183D7F6-B498-43B3-948B-1728B52AA6E4}">
                <adec:decorative xmlns:adec="http://schemas.microsoft.com/office/drawing/2017/decorative" val="1"/>
              </a:ext>
            </a:extLst>
          </p:cNvPr>
          <p:cNvPicPr/>
          <p:nvPr/>
        </p:nvPicPr>
        <p:blipFill rotWithShape="1">
          <a:blip r:embed="rId6"/>
          <a:stretch>
            <a:fillRect/>
          </a:stretch>
        </p:blipFill>
        <p:spPr>
          <a:xfrm>
            <a:off x="779575" y="5772150"/>
            <a:ext cx="946150" cy="946150"/>
          </a:xfrm>
          <a:prstGeom prst="rect">
            <a:avLst/>
          </a:prstGeom>
        </p:spPr>
      </p:pic>
      <p:pic>
        <p:nvPicPr>
          <p:cNvPr id="15" name="BusinessOutline10">
            <a:extLst>
              <a:ext uri="{C183D7F6-B498-43B3-948B-1728B52AA6E4}">
                <adec:decorative xmlns:adec="http://schemas.microsoft.com/office/drawing/2017/decorative" val="1"/>
              </a:ext>
            </a:extLst>
          </p:cNvPr>
          <p:cNvPicPr/>
          <p:nvPr/>
        </p:nvPicPr>
        <p:blipFill rotWithShape="1">
          <a:blip r:embed="rId8"/>
          <a:stretch>
            <a:fillRect/>
          </a:stretch>
        </p:blipFill>
        <p:spPr>
          <a:xfrm>
            <a:off x="1052625" y="5981700"/>
            <a:ext cx="387350" cy="507242"/>
          </a:xfrm>
          <a:prstGeom prst="rect">
            <a:avLst/>
          </a:prstGeom>
        </p:spPr>
      </p:pic>
      <p:pic>
        <p:nvPicPr>
          <p:cNvPr id="18" name="Shape-19">
            <a:extLst>
              <a:ext uri="{C183D7F6-B498-43B3-948B-1728B52AA6E4}">
                <adec:decorative xmlns:adec="http://schemas.microsoft.com/office/drawing/2017/decorative" val="1"/>
              </a:ext>
            </a:extLst>
          </p:cNvPr>
          <p:cNvPicPr/>
          <p:nvPr/>
        </p:nvPicPr>
        <p:blipFill rotWithShape="1">
          <a:blip r:embed="rId3"/>
          <a:stretch>
            <a:fillRect/>
          </a:stretch>
        </p:blipFill>
        <p:spPr>
          <a:xfrm>
            <a:off x="8847248" y="3981451"/>
            <a:ext cx="946150" cy="946150"/>
          </a:xfrm>
          <a:prstGeom prst="rect">
            <a:avLst/>
          </a:prstGeom>
        </p:spPr>
      </p:pic>
      <p:pic>
        <p:nvPicPr>
          <p:cNvPr id="21" name="BusinessOutline9">
            <a:extLst>
              <a:ext uri="{C183D7F6-B498-43B3-948B-1728B52AA6E4}">
                <adec:decorative xmlns:adec="http://schemas.microsoft.com/office/drawing/2017/decorative" val="1"/>
              </a:ext>
            </a:extLst>
          </p:cNvPr>
          <p:cNvPicPr/>
          <p:nvPr/>
        </p:nvPicPr>
        <p:blipFill rotWithShape="1">
          <a:blip r:embed="rId9"/>
          <a:stretch>
            <a:fillRect/>
          </a:stretch>
        </p:blipFill>
        <p:spPr>
          <a:xfrm>
            <a:off x="9099287" y="4236790"/>
            <a:ext cx="439986" cy="439986"/>
          </a:xfrm>
          <a:prstGeom prst="rect">
            <a:avLst/>
          </a:prstGeom>
        </p:spPr>
      </p:pic>
      <p:pic>
        <p:nvPicPr>
          <p:cNvPr id="22" name="Shape-19">
            <a:extLst>
              <a:ext uri="{C183D7F6-B498-43B3-948B-1728B52AA6E4}">
                <adec:decorative xmlns:adec="http://schemas.microsoft.com/office/drawing/2017/decorative" val="1"/>
              </a:ext>
            </a:extLst>
          </p:cNvPr>
          <p:cNvPicPr/>
          <p:nvPr/>
        </p:nvPicPr>
        <p:blipFill rotWithShape="1">
          <a:blip r:embed="rId6"/>
          <a:stretch>
            <a:fillRect/>
          </a:stretch>
        </p:blipFill>
        <p:spPr>
          <a:xfrm>
            <a:off x="8886490" y="5794377"/>
            <a:ext cx="946150" cy="946150"/>
          </a:xfrm>
          <a:prstGeom prst="rect">
            <a:avLst/>
          </a:prstGeom>
        </p:spPr>
      </p:pic>
      <p:pic>
        <p:nvPicPr>
          <p:cNvPr id="23" name="BusinessOutline29">
            <a:extLst>
              <a:ext uri="{C183D7F6-B498-43B3-948B-1728B52AA6E4}">
                <adec:decorative xmlns:adec="http://schemas.microsoft.com/office/drawing/2017/decorative" val="1"/>
              </a:ext>
            </a:extLst>
          </p:cNvPr>
          <p:cNvPicPr/>
          <p:nvPr/>
        </p:nvPicPr>
        <p:blipFill rotWithShape="1">
          <a:blip r:embed="rId7"/>
          <a:stretch>
            <a:fillRect/>
          </a:stretch>
        </p:blipFill>
        <p:spPr>
          <a:xfrm>
            <a:off x="9156365" y="6013452"/>
            <a:ext cx="390417" cy="530225"/>
          </a:xfrm>
          <a:prstGeom prst="rect">
            <a:avLst/>
          </a:prstGeom>
        </p:spPr>
      </p:pic>
      <p:sp>
        <p:nvSpPr>
          <p:cNvPr id="25" name="Body text copy"/>
          <p:cNvSpPr/>
          <p:nvPr/>
        </p:nvSpPr>
        <p:spPr>
          <a:xfrm>
            <a:off x="9981865" y="5676901"/>
            <a:ext cx="2381250" cy="533400"/>
          </a:xfrm>
          <a:prstGeom prst="rect">
            <a:avLst/>
          </a:prstGeom>
        </p:spPr>
        <p:txBody>
          <a:bodyPr spcFirstLastPara="0" lIns="95250" tIns="95250" rIns="95250" bIns="0" anchor="t"/>
          <a:lstStyle/>
          <a:p>
            <a:pPr algn="l" hangingPunct="0">
              <a:lnSpc>
                <a:spcPct val="125000"/>
              </a:lnSpc>
            </a:pPr>
            <a:r>
              <a:rPr sz="1800">
                <a:solidFill>
                  <a:srgbClr val="292929"/>
                </a:solidFill>
                <a:latin typeface="Archivo Black"/>
                <a:ea typeface="+mn-ea"/>
                <a:cs typeface="Archivo Black"/>
              </a:rPr>
              <a:t>Independence</a:t>
            </a:r>
          </a:p>
        </p:txBody>
      </p:sp>
      <p:sp>
        <p:nvSpPr>
          <p:cNvPr id="24" name="Body text copy"/>
          <p:cNvSpPr/>
          <p:nvPr/>
        </p:nvSpPr>
        <p:spPr>
          <a:xfrm>
            <a:off x="9981864" y="6115052"/>
            <a:ext cx="2685385" cy="1219200"/>
          </a:xfrm>
          <a:prstGeom prst="rect">
            <a:avLst/>
          </a:prstGeom>
        </p:spPr>
        <p:txBody>
          <a:bodyPr spcFirstLastPara="0" lIns="95250" tIns="95250" rIns="95250" bIns="0" anchor="t"/>
          <a:lstStyle/>
          <a:p>
            <a:pPr algn="l" hangingPunct="0">
              <a:lnSpc>
                <a:spcPct val="125000"/>
              </a:lnSpc>
            </a:pPr>
            <a:r>
              <a:rPr sz="1350" b="1">
                <a:solidFill>
                  <a:srgbClr val="000000"/>
                </a:solidFill>
                <a:latin typeface="Muli"/>
                <a:ea typeface="+mn-ea"/>
                <a:cs typeface="Muli"/>
              </a:rPr>
              <a:t>Gives people with disabilities additional autonomy to save and spend their own money</a:t>
            </a:r>
          </a:p>
          <a:p>
            <a:pPr algn="l" hangingPunct="0">
              <a:lnSpc>
                <a:spcPct val="125000"/>
              </a:lnSpc>
            </a:pPr>
            <a:endParaRPr sz="1350" b="1">
              <a:solidFill>
                <a:srgbClr val="000000"/>
              </a:solidFill>
              <a:latin typeface="Muli"/>
              <a:ea typeface="+mn-ea"/>
              <a:cs typeface="Muli"/>
            </a:endParaRPr>
          </a:p>
        </p:txBody>
      </p:sp>
      <p:pic>
        <p:nvPicPr>
          <p:cNvPr id="27" name="customLine">
            <a:extLst>
              <a:ext uri="{C183D7F6-B498-43B3-948B-1728B52AA6E4}">
                <adec:decorative xmlns:adec="http://schemas.microsoft.com/office/drawing/2017/decorative" val="1"/>
              </a:ext>
            </a:extLst>
          </p:cNvPr>
          <p:cNvPicPr/>
          <p:nvPr/>
        </p:nvPicPr>
        <p:blipFill rotWithShape="1">
          <a:blip r:embed="rId10"/>
          <a:stretch>
            <a:fillRect/>
          </a:stretch>
        </p:blipFill>
        <p:spPr>
          <a:xfrm>
            <a:off x="469090" y="2981325"/>
            <a:ext cx="11879574" cy="190500"/>
          </a:xfrm>
          <a:prstGeom prst="rect">
            <a:avLst/>
          </a:prstGeom>
        </p:spPr>
      </p:pic>
      <p:pic>
        <p:nvPicPr>
          <p:cNvPr id="30" name="customLine copy 2">
            <a:extLst>
              <a:ext uri="{C183D7F6-B498-43B3-948B-1728B52AA6E4}">
                <adec:decorative xmlns:adec="http://schemas.microsoft.com/office/drawing/2017/decorative" val="1"/>
              </a:ext>
            </a:extLst>
          </p:cNvPr>
          <p:cNvPicPr/>
          <p:nvPr/>
        </p:nvPicPr>
        <p:blipFill rotWithShape="1">
          <a:blip r:embed="rId10"/>
          <a:stretch>
            <a:fillRect/>
          </a:stretch>
        </p:blipFill>
        <p:spPr>
          <a:xfrm>
            <a:off x="469090" y="3457575"/>
            <a:ext cx="11879574" cy="190500"/>
          </a:xfrm>
          <a:prstGeom prst="rect">
            <a:avLst/>
          </a:prstGeom>
        </p:spPr>
      </p:pic>
    </p:spTree>
    <p:extLst>
      <p:ext uri="{BB962C8B-B14F-4D97-AF65-F5344CB8AC3E}">
        <p14:creationId xmlns:p14="http://schemas.microsoft.com/office/powerpoint/2010/main" val="393002424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Timeline"/>
        <p:cNvGrpSpPr/>
        <p:nvPr/>
      </p:nvGrpSpPr>
      <p:grpSpPr>
        <a:xfrm>
          <a:off x="0" y="0"/>
          <a:ext cx="0" cy="0"/>
          <a:chOff x="0" y="0"/>
          <a:chExt cx="0" cy="0"/>
        </a:xfrm>
      </p:grpSpPr>
      <p:sp>
        <p:nvSpPr>
          <p:cNvPr id="19" name="Title 18" hidden="1">
            <a:extLst>
              <a:ext uri="{FF2B5EF4-FFF2-40B4-BE49-F238E27FC236}">
                <a16:creationId xmlns:a16="http://schemas.microsoft.com/office/drawing/2014/main" id="{B7395BD8-F211-B0CD-32BE-FC91241A9475}"/>
              </a:ext>
            </a:extLst>
          </p:cNvPr>
          <p:cNvSpPr>
            <a:spLocks noGrp="1"/>
          </p:cNvSpPr>
          <p:nvPr>
            <p:ph type="ctrTitle"/>
          </p:nvPr>
        </p:nvSpPr>
        <p:spPr/>
        <p:txBody>
          <a:bodyPr>
            <a:normAutofit fontScale="90000"/>
          </a:bodyPr>
          <a:lstStyle/>
          <a:p>
            <a:r>
              <a:rPr lang="en-US" dirty="0"/>
              <a:t>EXAMPLE SHOWING HOW AMANDA's ACCOUNT IS ADMINISTERED</a:t>
            </a:r>
          </a:p>
        </p:txBody>
      </p:sp>
      <p:pic>
        <p:nvPicPr>
          <p:cNvPr id="2" name="Shape-55">
            <a:extLst>
              <a:ext uri="{C183D7F6-B498-43B3-948B-1728B52AA6E4}">
                <adec:decorative xmlns:adec="http://schemas.microsoft.com/office/drawing/2017/decorative" val="1"/>
              </a:ext>
            </a:extLst>
          </p:cNvPr>
          <p:cNvPicPr/>
          <p:nvPr/>
        </p:nvPicPr>
        <p:blipFill rotWithShape="1">
          <a:blip r:embed="rId3"/>
          <a:stretch>
            <a:fillRect/>
          </a:stretch>
        </p:blipFill>
        <p:spPr>
          <a:xfrm rot="5400000">
            <a:off x="1409373" y="2994459"/>
            <a:ext cx="4243536" cy="2140818"/>
          </a:xfrm>
          <a:prstGeom prst="rect">
            <a:avLst/>
          </a:prstGeom>
        </p:spPr>
      </p:pic>
      <p:pic>
        <p:nvPicPr>
          <p:cNvPr id="3" name="Shape-19">
            <a:extLst>
              <a:ext uri="{C183D7F6-B498-43B3-948B-1728B52AA6E4}">
                <adec:decorative xmlns:adec="http://schemas.microsoft.com/office/drawing/2017/decorative" val="1"/>
              </a:ext>
            </a:extLst>
          </p:cNvPr>
          <p:cNvPicPr/>
          <p:nvPr/>
        </p:nvPicPr>
        <p:blipFill rotWithShape="1">
          <a:blip r:embed="rId4"/>
          <a:stretch>
            <a:fillRect/>
          </a:stretch>
        </p:blipFill>
        <p:spPr>
          <a:xfrm>
            <a:off x="660000" y="2200347"/>
            <a:ext cx="3717857" cy="3717857"/>
          </a:xfrm>
          <a:prstGeom prst="rect">
            <a:avLst/>
          </a:prstGeom>
        </p:spPr>
      </p:pic>
      <p:sp>
        <p:nvSpPr>
          <p:cNvPr id="4" name="Body text copy"/>
          <p:cNvSpPr/>
          <p:nvPr/>
        </p:nvSpPr>
        <p:spPr>
          <a:xfrm>
            <a:off x="505524" y="390525"/>
            <a:ext cx="10401242" cy="285750"/>
          </a:xfrm>
          <a:prstGeom prst="rect">
            <a:avLst/>
          </a:prstGeom>
        </p:spPr>
        <p:txBody>
          <a:bodyPr spcFirstLastPara="0" lIns="0" tIns="0" rIns="0" bIns="0" anchor="t"/>
          <a:lstStyle/>
          <a:p>
            <a:pPr algn="l" hangingPunct="0">
              <a:lnSpc>
                <a:spcPct val="100000"/>
              </a:lnSpc>
            </a:pPr>
            <a:r>
              <a:rPr sz="1800" cap="all" spc="225" dirty="0">
                <a:solidFill>
                  <a:srgbClr val="222222"/>
                </a:solidFill>
                <a:latin typeface="Arial"/>
                <a:ea typeface="+mn-ea"/>
                <a:cs typeface="Arial"/>
              </a:rPr>
              <a:t>EXAMPLE SHOWING HOW AMANDA's ACCOUNT IS ADMINISTERED</a:t>
            </a:r>
          </a:p>
        </p:txBody>
      </p:sp>
      <p:pic>
        <p:nvPicPr>
          <p:cNvPr id="8" name="Line-24">
            <a:extLst>
              <a:ext uri="{C183D7F6-B498-43B3-948B-1728B52AA6E4}">
                <adec:decorative xmlns:adec="http://schemas.microsoft.com/office/drawing/2017/decorative" val="1"/>
              </a:ext>
            </a:extLst>
          </p:cNvPr>
          <p:cNvPicPr/>
          <p:nvPr/>
        </p:nvPicPr>
        <p:blipFill rotWithShape="1">
          <a:blip r:embed="rId5"/>
          <a:stretch>
            <a:fillRect/>
          </a:stretch>
        </p:blipFill>
        <p:spPr>
          <a:xfrm rot="-2700000">
            <a:off x="3808119" y="2348667"/>
            <a:ext cx="857250" cy="123825"/>
          </a:xfrm>
          <a:prstGeom prst="rect">
            <a:avLst/>
          </a:prstGeom>
        </p:spPr>
      </p:pic>
      <p:pic>
        <p:nvPicPr>
          <p:cNvPr id="9" name="Shape-19">
            <a:extLst>
              <a:ext uri="{C183D7F6-B498-43B3-948B-1728B52AA6E4}">
                <adec:decorative xmlns:adec="http://schemas.microsoft.com/office/drawing/2017/decorative" val="1"/>
              </a:ext>
            </a:extLst>
          </p:cNvPr>
          <p:cNvPicPr/>
          <p:nvPr/>
        </p:nvPicPr>
        <p:blipFill rotWithShape="1">
          <a:blip r:embed="rId6"/>
          <a:stretch>
            <a:fillRect/>
          </a:stretch>
        </p:blipFill>
        <p:spPr>
          <a:xfrm>
            <a:off x="4169861" y="1514475"/>
            <a:ext cx="933450" cy="933450"/>
          </a:xfrm>
          <a:prstGeom prst="rect">
            <a:avLst/>
          </a:prstGeom>
        </p:spPr>
      </p:pic>
      <p:sp>
        <p:nvSpPr>
          <p:cNvPr id="10" name="Body text copy"/>
          <p:cNvSpPr/>
          <p:nvPr/>
        </p:nvSpPr>
        <p:spPr>
          <a:xfrm>
            <a:off x="4338887" y="1724025"/>
            <a:ext cx="533400" cy="419100"/>
          </a:xfrm>
          <a:prstGeom prst="rect">
            <a:avLst/>
          </a:prstGeom>
        </p:spPr>
        <p:txBody>
          <a:bodyPr spcFirstLastPara="0" lIns="0" tIns="0" rIns="0" bIns="0" anchor="t"/>
          <a:lstStyle/>
          <a:p>
            <a:pPr algn="ctr" hangingPunct="0">
              <a:lnSpc>
                <a:spcPct val="100000"/>
              </a:lnSpc>
            </a:pPr>
            <a:r>
              <a:rPr sz="2775">
                <a:solidFill>
                  <a:srgbClr val="FFFFFF"/>
                </a:solidFill>
                <a:latin typeface="Archivo Black"/>
                <a:ea typeface="+mn-ea"/>
                <a:cs typeface="Archivo Black"/>
              </a:rPr>
              <a:t>1</a:t>
            </a:r>
          </a:p>
        </p:txBody>
      </p:sp>
      <p:sp>
        <p:nvSpPr>
          <p:cNvPr id="14" name="Body text copy"/>
          <p:cNvSpPr/>
          <p:nvPr/>
        </p:nvSpPr>
        <p:spPr>
          <a:xfrm>
            <a:off x="5334317" y="1628775"/>
            <a:ext cx="4789563" cy="552450"/>
          </a:xfrm>
          <a:prstGeom prst="rect">
            <a:avLst/>
          </a:prstGeom>
        </p:spPr>
        <p:txBody>
          <a:bodyPr spcFirstLastPara="0" lIns="0" tIns="0" rIns="0" bIns="0" anchor="t"/>
          <a:lstStyle/>
          <a:p>
            <a:pPr algn="l" hangingPunct="0">
              <a:lnSpc>
                <a:spcPct val="100000"/>
              </a:lnSpc>
            </a:pPr>
            <a:r>
              <a:rPr sz="1800" spc="150">
                <a:solidFill>
                  <a:srgbClr val="000000"/>
                </a:solidFill>
                <a:latin typeface="Muli"/>
                <a:ea typeface="+mn-ea"/>
                <a:cs typeface="Muli"/>
              </a:rPr>
              <a:t>Amanda's mom opened her account online in about 20 minutes.</a:t>
            </a:r>
          </a:p>
        </p:txBody>
      </p:sp>
      <p:pic>
        <p:nvPicPr>
          <p:cNvPr id="5" name="Line-24">
            <a:extLst>
              <a:ext uri="{C183D7F6-B498-43B3-948B-1728B52AA6E4}">
                <adec:decorative xmlns:adec="http://schemas.microsoft.com/office/drawing/2017/decorative" val="1"/>
              </a:ext>
            </a:extLst>
          </p:cNvPr>
          <p:cNvPicPr/>
          <p:nvPr/>
        </p:nvPicPr>
        <p:blipFill rotWithShape="1">
          <a:blip r:embed="rId5"/>
          <a:stretch>
            <a:fillRect/>
          </a:stretch>
        </p:blipFill>
        <p:spPr>
          <a:xfrm>
            <a:off x="4524375" y="3876675"/>
            <a:ext cx="857250" cy="123825"/>
          </a:xfrm>
          <a:prstGeom prst="rect">
            <a:avLst/>
          </a:prstGeom>
        </p:spPr>
      </p:pic>
      <p:pic>
        <p:nvPicPr>
          <p:cNvPr id="6" name="Shape-19">
            <a:extLst>
              <a:ext uri="{C183D7F6-B498-43B3-948B-1728B52AA6E4}">
                <adec:decorative xmlns:adec="http://schemas.microsoft.com/office/drawing/2017/decorative" val="1"/>
              </a:ext>
            </a:extLst>
          </p:cNvPr>
          <p:cNvPicPr/>
          <p:nvPr/>
        </p:nvPicPr>
        <p:blipFill rotWithShape="1">
          <a:blip r:embed="rId6"/>
          <a:stretch>
            <a:fillRect/>
          </a:stretch>
        </p:blipFill>
        <p:spPr>
          <a:xfrm>
            <a:off x="5088554" y="3438525"/>
            <a:ext cx="933450" cy="933450"/>
          </a:xfrm>
          <a:prstGeom prst="rect">
            <a:avLst/>
          </a:prstGeom>
        </p:spPr>
      </p:pic>
      <p:sp>
        <p:nvSpPr>
          <p:cNvPr id="7" name="Body text copy"/>
          <p:cNvSpPr/>
          <p:nvPr/>
        </p:nvSpPr>
        <p:spPr>
          <a:xfrm>
            <a:off x="5262864" y="3669437"/>
            <a:ext cx="533400" cy="419100"/>
          </a:xfrm>
          <a:prstGeom prst="rect">
            <a:avLst/>
          </a:prstGeom>
        </p:spPr>
        <p:txBody>
          <a:bodyPr spcFirstLastPara="0" lIns="0" tIns="0" rIns="0" bIns="0" anchor="t"/>
          <a:lstStyle/>
          <a:p>
            <a:pPr algn="ctr" hangingPunct="0">
              <a:lnSpc>
                <a:spcPct val="100000"/>
              </a:lnSpc>
            </a:pPr>
            <a:r>
              <a:rPr sz="2775">
                <a:solidFill>
                  <a:srgbClr val="FFFFFF"/>
                </a:solidFill>
                <a:latin typeface="Archivo Black"/>
                <a:ea typeface="+mn-ea"/>
                <a:cs typeface="Archivo Black"/>
              </a:rPr>
              <a:t>2</a:t>
            </a:r>
          </a:p>
        </p:txBody>
      </p:sp>
      <p:sp>
        <p:nvSpPr>
          <p:cNvPr id="16" name="Body text copy copy 1"/>
          <p:cNvSpPr/>
          <p:nvPr/>
        </p:nvSpPr>
        <p:spPr>
          <a:xfrm>
            <a:off x="6153150" y="3448050"/>
            <a:ext cx="6256369" cy="571500"/>
          </a:xfrm>
          <a:prstGeom prst="rect">
            <a:avLst/>
          </a:prstGeom>
        </p:spPr>
        <p:txBody>
          <a:bodyPr spcFirstLastPara="0" lIns="0" tIns="0" rIns="0" bIns="0" anchor="t"/>
          <a:lstStyle/>
          <a:p>
            <a:pPr algn="l" hangingPunct="0">
              <a:lnSpc>
                <a:spcPct val="100000"/>
              </a:lnSpc>
            </a:pPr>
            <a:r>
              <a:rPr sz="1800" spc="150">
                <a:solidFill>
                  <a:srgbClr val="222222"/>
                </a:solidFill>
                <a:latin typeface="Arial"/>
                <a:ea typeface="+mn-ea"/>
                <a:cs typeface="Arial"/>
              </a:rPr>
              <a:t>Amanda is listed as the account owner, but her mom is listed as the support person. </a:t>
            </a:r>
          </a:p>
        </p:txBody>
      </p:sp>
      <p:pic>
        <p:nvPicPr>
          <p:cNvPr id="11" name="Line-24">
            <a:extLst>
              <a:ext uri="{C183D7F6-B498-43B3-948B-1728B52AA6E4}">
                <adec:decorative xmlns:adec="http://schemas.microsoft.com/office/drawing/2017/decorative" val="1"/>
              </a:ext>
            </a:extLst>
          </p:cNvPr>
          <p:cNvPicPr/>
          <p:nvPr/>
        </p:nvPicPr>
        <p:blipFill rotWithShape="1">
          <a:blip r:embed="rId5"/>
          <a:stretch>
            <a:fillRect/>
          </a:stretch>
        </p:blipFill>
        <p:spPr>
          <a:xfrm rot="2700000">
            <a:off x="4078910" y="5480499"/>
            <a:ext cx="857250" cy="123825"/>
          </a:xfrm>
          <a:prstGeom prst="rect">
            <a:avLst/>
          </a:prstGeom>
        </p:spPr>
      </p:pic>
      <p:pic>
        <p:nvPicPr>
          <p:cNvPr id="12" name="Shape-19">
            <a:extLst>
              <a:ext uri="{C183D7F6-B498-43B3-948B-1728B52AA6E4}">
                <adec:decorative xmlns:adec="http://schemas.microsoft.com/office/drawing/2017/decorative" val="1"/>
              </a:ext>
            </a:extLst>
          </p:cNvPr>
          <p:cNvPicPr/>
          <p:nvPr/>
        </p:nvPicPr>
        <p:blipFill rotWithShape="1">
          <a:blip r:embed="rId6"/>
          <a:stretch>
            <a:fillRect/>
          </a:stretch>
        </p:blipFill>
        <p:spPr>
          <a:xfrm>
            <a:off x="4437129" y="5444710"/>
            <a:ext cx="933450" cy="933450"/>
          </a:xfrm>
          <a:prstGeom prst="rect">
            <a:avLst/>
          </a:prstGeom>
        </p:spPr>
      </p:pic>
      <p:sp>
        <p:nvSpPr>
          <p:cNvPr id="13" name="Body text copy"/>
          <p:cNvSpPr/>
          <p:nvPr/>
        </p:nvSpPr>
        <p:spPr>
          <a:xfrm>
            <a:off x="4622484" y="5705800"/>
            <a:ext cx="533400" cy="419100"/>
          </a:xfrm>
          <a:prstGeom prst="rect">
            <a:avLst/>
          </a:prstGeom>
        </p:spPr>
        <p:txBody>
          <a:bodyPr spcFirstLastPara="0" lIns="0" tIns="0" rIns="0" bIns="0" anchor="t"/>
          <a:lstStyle/>
          <a:p>
            <a:pPr algn="ctr" hangingPunct="0">
              <a:lnSpc>
                <a:spcPct val="100000"/>
              </a:lnSpc>
            </a:pPr>
            <a:r>
              <a:rPr sz="2775">
                <a:solidFill>
                  <a:srgbClr val="FFFFFF"/>
                </a:solidFill>
                <a:latin typeface="Archivo Black"/>
                <a:ea typeface="+mn-ea"/>
                <a:cs typeface="Archivo Black"/>
              </a:rPr>
              <a:t>3</a:t>
            </a:r>
          </a:p>
        </p:txBody>
      </p:sp>
      <p:pic>
        <p:nvPicPr>
          <p:cNvPr id="15" name="customLine">
            <a:extLst>
              <a:ext uri="{C183D7F6-B498-43B3-948B-1728B52AA6E4}">
                <adec:decorative xmlns:adec="http://schemas.microsoft.com/office/drawing/2017/decorative" val="1"/>
              </a:ext>
            </a:extLst>
          </p:cNvPr>
          <p:cNvPicPr/>
          <p:nvPr/>
        </p:nvPicPr>
        <p:blipFill rotWithShape="1">
          <a:blip r:embed="rId7"/>
          <a:stretch>
            <a:fillRect/>
          </a:stretch>
        </p:blipFill>
        <p:spPr>
          <a:xfrm>
            <a:off x="313618" y="857250"/>
            <a:ext cx="12383914" cy="190500"/>
          </a:xfrm>
          <a:prstGeom prst="rect">
            <a:avLst/>
          </a:prstGeom>
        </p:spPr>
      </p:pic>
      <p:sp>
        <p:nvSpPr>
          <p:cNvPr id="17" name="Body text copy copy 2"/>
          <p:cNvSpPr/>
          <p:nvPr/>
        </p:nvSpPr>
        <p:spPr>
          <a:xfrm>
            <a:off x="5537408" y="5638800"/>
            <a:ext cx="6958806" cy="571500"/>
          </a:xfrm>
          <a:prstGeom prst="rect">
            <a:avLst/>
          </a:prstGeom>
        </p:spPr>
        <p:txBody>
          <a:bodyPr spcFirstLastPara="0" lIns="0" tIns="0" rIns="0" bIns="0" anchor="t"/>
          <a:lstStyle/>
          <a:p>
            <a:pPr algn="l" hangingPunct="0">
              <a:lnSpc>
                <a:spcPct val="100000"/>
              </a:lnSpc>
            </a:pPr>
            <a:r>
              <a:rPr sz="1800" spc="150">
                <a:solidFill>
                  <a:srgbClr val="222222"/>
                </a:solidFill>
                <a:latin typeface="Arial"/>
                <a:ea typeface="+mn-ea"/>
                <a:cs typeface="Arial"/>
              </a:rPr>
              <a:t>Amanda's mom handles the day-to-day management of the account, including the contributions and withdrawals. </a:t>
            </a:r>
          </a:p>
        </p:txBody>
      </p:sp>
      <p:pic>
        <p:nvPicPr>
          <p:cNvPr id="18" name="Amanda2">
            <a:extLst>
              <a:ext uri="{C183D7F6-B498-43B3-948B-1728B52AA6E4}">
                <adec:decorative xmlns:adec="http://schemas.microsoft.com/office/drawing/2017/decorative" val="1"/>
              </a:ext>
            </a:extLst>
          </p:cNvPr>
          <p:cNvPicPr/>
          <p:nvPr/>
        </p:nvPicPr>
        <p:blipFill rotWithShape="1">
          <a:blip r:embed="rId8"/>
          <a:stretch>
            <a:fillRect/>
          </a:stretch>
        </p:blipFill>
        <p:spPr>
          <a:xfrm>
            <a:off x="1295300" y="1114425"/>
            <a:ext cx="2515308" cy="4337623"/>
          </a:xfrm>
          <a:prstGeom prst="rect">
            <a:avLst/>
          </a:prstGeom>
        </p:spPr>
      </p:pic>
    </p:spTree>
    <p:extLst>
      <p:ext uri="{BB962C8B-B14F-4D97-AF65-F5344CB8AC3E}">
        <p14:creationId xmlns:p14="http://schemas.microsoft.com/office/powerpoint/2010/main" val="393002424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rgbClr val="DAD9D7"/>
        </a:solidFill>
        <a:effectLst/>
      </p:bgPr>
    </p:bg>
    <p:spTree>
      <p:nvGrpSpPr>
        <p:cNvPr id="1" name="Services"/>
        <p:cNvGrpSpPr/>
        <p:nvPr/>
      </p:nvGrpSpPr>
      <p:grpSpPr>
        <a:xfrm>
          <a:off x="0" y="0"/>
          <a:ext cx="0" cy="0"/>
          <a:chOff x="0" y="0"/>
          <a:chExt cx="0" cy="0"/>
        </a:xfrm>
      </p:grpSpPr>
      <p:sp>
        <p:nvSpPr>
          <p:cNvPr id="17" name="Title 16" hidden="1">
            <a:extLst>
              <a:ext uri="{FF2B5EF4-FFF2-40B4-BE49-F238E27FC236}">
                <a16:creationId xmlns:a16="http://schemas.microsoft.com/office/drawing/2014/main" id="{3D513971-C177-A222-F37B-4805CDA73472}"/>
              </a:ext>
            </a:extLst>
          </p:cNvPr>
          <p:cNvSpPr>
            <a:spLocks noGrp="1"/>
          </p:cNvSpPr>
          <p:nvPr>
            <p:ph type="ctrTitle"/>
          </p:nvPr>
        </p:nvSpPr>
        <p:spPr/>
        <p:txBody>
          <a:bodyPr/>
          <a:lstStyle/>
          <a:p>
            <a:pPr rtl="0" eaLnBrk="1" latinLnBrk="0" hangingPunct="0"/>
            <a:r>
              <a:rPr lang="en-US" sz="2700" b="1" kern="1200" dirty="0">
                <a:solidFill>
                  <a:srgbClr val="3E773B"/>
                </a:solidFill>
                <a:effectLst/>
                <a:latin typeface="Archivo Black" panose="020B0A03020202020B04" pitchFamily="34" charset="77"/>
                <a:ea typeface="+mn-ea"/>
                <a:cs typeface="Archivo Black" panose="020B0A03020202020B04" pitchFamily="34" charset="77"/>
              </a:rPr>
              <a:t>Example showing how Dalton contributed to his ABLE account.</a:t>
            </a:r>
            <a:endParaRPr lang="en-US" dirty="0">
              <a:effectLst/>
            </a:endParaRPr>
          </a:p>
          <a:p>
            <a:endParaRPr lang="en-US" dirty="0"/>
          </a:p>
        </p:txBody>
      </p:sp>
      <p:pic>
        <p:nvPicPr>
          <p:cNvPr id="2" name="Shape7">
            <a:extLst>
              <a:ext uri="{C183D7F6-B498-43B3-948B-1728B52AA6E4}">
                <adec:decorative xmlns:adec="http://schemas.microsoft.com/office/drawing/2017/decorative" val="1"/>
              </a:ext>
            </a:extLst>
          </p:cNvPr>
          <p:cNvPicPr/>
          <p:nvPr/>
        </p:nvPicPr>
        <p:blipFill rotWithShape="1">
          <a:blip r:embed="rId3"/>
          <a:stretch>
            <a:fillRect/>
          </a:stretch>
        </p:blipFill>
        <p:spPr>
          <a:xfrm>
            <a:off x="1702205" y="3200400"/>
            <a:ext cx="10948186" cy="3615292"/>
          </a:xfrm>
          <a:prstGeom prst="rect">
            <a:avLst/>
          </a:prstGeom>
        </p:spPr>
      </p:pic>
      <p:sp>
        <p:nvSpPr>
          <p:cNvPr id="3" name="Body text"/>
          <p:cNvSpPr/>
          <p:nvPr/>
        </p:nvSpPr>
        <p:spPr>
          <a:xfrm>
            <a:off x="0" y="428625"/>
            <a:ext cx="13007866" cy="600075"/>
          </a:xfrm>
          <a:prstGeom prst="rect">
            <a:avLst/>
          </a:prstGeom>
        </p:spPr>
        <p:txBody>
          <a:bodyPr spcFirstLastPara="0" lIns="95250" tIns="95250" rIns="95250" bIns="0" anchor="t"/>
          <a:lstStyle/>
          <a:p>
            <a:pPr algn="ctr" hangingPunct="0">
              <a:lnSpc>
                <a:spcPct val="100000"/>
              </a:lnSpc>
            </a:pPr>
            <a:r>
              <a:rPr sz="2700" b="1" dirty="0">
                <a:solidFill>
                  <a:srgbClr val="3E773B"/>
                </a:solidFill>
                <a:latin typeface="Archivo Black"/>
                <a:ea typeface="+mn-ea"/>
                <a:cs typeface="Archivo Black"/>
              </a:rPr>
              <a:t>Example showing how Dalton contributed to his ABLE account.</a:t>
            </a:r>
          </a:p>
        </p:txBody>
      </p:sp>
      <p:sp>
        <p:nvSpPr>
          <p:cNvPr id="4" name="Body text copy"/>
          <p:cNvSpPr/>
          <p:nvPr/>
        </p:nvSpPr>
        <p:spPr>
          <a:xfrm>
            <a:off x="1020697" y="1038225"/>
            <a:ext cx="10982325" cy="1219200"/>
          </a:xfrm>
          <a:prstGeom prst="rect">
            <a:avLst/>
          </a:prstGeom>
        </p:spPr>
        <p:txBody>
          <a:bodyPr spcFirstLastPara="0" lIns="95250" tIns="95250" rIns="95250" bIns="0" anchor="t"/>
          <a:lstStyle/>
          <a:p>
            <a:pPr algn="ctr" hangingPunct="0">
              <a:lnSpc>
                <a:spcPct val="125000"/>
              </a:lnSpc>
            </a:pPr>
            <a:r>
              <a:rPr sz="1800" b="1" cap="all">
                <a:solidFill>
                  <a:srgbClr val="000000"/>
                </a:solidFill>
                <a:latin typeface="Muli"/>
                <a:ea typeface="+mn-ea"/>
                <a:cs typeface="Muli"/>
              </a:rPr>
              <a:t>Dalton set up a direct deposit feature WITH his employer to contribute </a:t>
            </a:r>
          </a:p>
          <a:p>
            <a:pPr algn="ctr" hangingPunct="0">
              <a:lnSpc>
                <a:spcPct val="125000"/>
              </a:lnSpc>
            </a:pPr>
            <a:r>
              <a:rPr sz="1800" b="1" cap="all">
                <a:solidFill>
                  <a:srgbClr val="000000"/>
                </a:solidFill>
                <a:latin typeface="Muli"/>
                <a:ea typeface="+mn-ea"/>
                <a:cs typeface="Muli"/>
              </a:rPr>
              <a:t>part of his paycheck into his ABLE account. </a:t>
            </a:r>
          </a:p>
          <a:p>
            <a:pPr algn="ctr" hangingPunct="0">
              <a:lnSpc>
                <a:spcPct val="125000"/>
              </a:lnSpc>
            </a:pPr>
            <a:endParaRPr sz="1800" b="1" cap="all">
              <a:solidFill>
                <a:srgbClr val="000000"/>
              </a:solidFill>
              <a:latin typeface="Muli"/>
              <a:ea typeface="+mn-ea"/>
              <a:cs typeface="Muli"/>
            </a:endParaRPr>
          </a:p>
        </p:txBody>
      </p:sp>
      <p:sp>
        <p:nvSpPr>
          <p:cNvPr id="5" name="Body text copy"/>
          <p:cNvSpPr/>
          <p:nvPr/>
        </p:nvSpPr>
        <p:spPr>
          <a:xfrm>
            <a:off x="5004619" y="3790950"/>
            <a:ext cx="2524125" cy="276225"/>
          </a:xfrm>
          <a:prstGeom prst="rect">
            <a:avLst/>
          </a:prstGeom>
        </p:spPr>
        <p:txBody>
          <a:bodyPr spcFirstLastPara="0" lIns="0" tIns="0" rIns="0" bIns="0" anchor="t"/>
          <a:lstStyle/>
          <a:p>
            <a:pPr algn="l" hangingPunct="0">
              <a:lnSpc>
                <a:spcPct val="100000"/>
              </a:lnSpc>
            </a:pPr>
            <a:r>
              <a:rPr sz="1800">
                <a:solidFill>
                  <a:srgbClr val="3E773B"/>
                </a:solidFill>
                <a:latin typeface="Archivo Black"/>
                <a:ea typeface="+mn-ea"/>
                <a:cs typeface="Archivo Black"/>
              </a:rPr>
              <a:t>Annual Basis</a:t>
            </a:r>
          </a:p>
        </p:txBody>
      </p:sp>
      <p:sp>
        <p:nvSpPr>
          <p:cNvPr id="6" name="Body text copy"/>
          <p:cNvSpPr/>
          <p:nvPr/>
        </p:nvSpPr>
        <p:spPr>
          <a:xfrm>
            <a:off x="5004619" y="4190999"/>
            <a:ext cx="3263832" cy="819150"/>
          </a:xfrm>
          <a:prstGeom prst="rect">
            <a:avLst/>
          </a:prstGeom>
        </p:spPr>
        <p:txBody>
          <a:bodyPr spcFirstLastPara="0" lIns="0" tIns="0" rIns="0" bIns="0" anchor="t"/>
          <a:lstStyle/>
          <a:p>
            <a:pPr algn="l" hangingPunct="0">
              <a:lnSpc>
                <a:spcPct val="133333"/>
              </a:lnSpc>
            </a:pPr>
            <a:r>
              <a:rPr sz="1350" b="1">
                <a:solidFill>
                  <a:srgbClr val="000000"/>
                </a:solidFill>
                <a:latin typeface="Muli"/>
                <a:ea typeface="+mn-ea"/>
                <a:cs typeface="Muli"/>
              </a:rPr>
              <a:t>Dalton can contribute up to $12,880 </a:t>
            </a:r>
          </a:p>
          <a:p>
            <a:pPr algn="l" hangingPunct="0">
              <a:lnSpc>
                <a:spcPct val="133333"/>
              </a:lnSpc>
            </a:pPr>
            <a:r>
              <a:rPr sz="1350" b="1">
                <a:solidFill>
                  <a:srgbClr val="000000"/>
                </a:solidFill>
                <a:latin typeface="Muli"/>
                <a:ea typeface="+mn-ea"/>
                <a:cs typeface="Muli"/>
              </a:rPr>
              <a:t>(tied to the amount he earns in income). </a:t>
            </a:r>
          </a:p>
          <a:p>
            <a:pPr algn="l" hangingPunct="0">
              <a:lnSpc>
                <a:spcPct val="133333"/>
              </a:lnSpc>
            </a:pPr>
            <a:endParaRPr sz="1350" b="1">
              <a:solidFill>
                <a:srgbClr val="000000"/>
              </a:solidFill>
              <a:latin typeface="Muli"/>
              <a:ea typeface="+mn-ea"/>
              <a:cs typeface="Muli"/>
            </a:endParaRPr>
          </a:p>
        </p:txBody>
      </p:sp>
      <p:pic>
        <p:nvPicPr>
          <p:cNvPr id="7" name="Windows">
            <a:extLst>
              <a:ext uri="{C183D7F6-B498-43B3-948B-1728B52AA6E4}">
                <adec:decorative xmlns:adec="http://schemas.microsoft.com/office/drawing/2017/decorative" val="1"/>
              </a:ext>
            </a:extLst>
          </p:cNvPr>
          <p:cNvPicPr/>
          <p:nvPr/>
        </p:nvPicPr>
        <p:blipFill rotWithShape="1">
          <a:blip r:embed="rId4"/>
          <a:stretch>
            <a:fillRect/>
          </a:stretch>
        </p:blipFill>
        <p:spPr>
          <a:xfrm>
            <a:off x="476250" y="2447925"/>
            <a:ext cx="4145087" cy="4145087"/>
          </a:xfrm>
          <a:prstGeom prst="rect">
            <a:avLst/>
          </a:prstGeom>
        </p:spPr>
      </p:pic>
      <p:sp>
        <p:nvSpPr>
          <p:cNvPr id="8" name="Body text copy"/>
          <p:cNvSpPr/>
          <p:nvPr/>
        </p:nvSpPr>
        <p:spPr>
          <a:xfrm>
            <a:off x="8917299" y="3800475"/>
            <a:ext cx="2524125" cy="276225"/>
          </a:xfrm>
          <a:prstGeom prst="rect">
            <a:avLst/>
          </a:prstGeom>
        </p:spPr>
        <p:txBody>
          <a:bodyPr spcFirstLastPara="0" lIns="0" tIns="0" rIns="0" bIns="0" anchor="t"/>
          <a:lstStyle/>
          <a:p>
            <a:pPr algn="l" hangingPunct="0">
              <a:lnSpc>
                <a:spcPct val="100000"/>
              </a:lnSpc>
            </a:pPr>
            <a:r>
              <a:rPr sz="1800">
                <a:solidFill>
                  <a:srgbClr val="3E773B"/>
                </a:solidFill>
                <a:latin typeface="Archivo Black"/>
                <a:ea typeface="+mn-ea"/>
                <a:cs typeface="Archivo Black"/>
              </a:rPr>
              <a:t>e-gifting</a:t>
            </a:r>
          </a:p>
        </p:txBody>
      </p:sp>
      <p:sp>
        <p:nvSpPr>
          <p:cNvPr id="9" name="Body text copy"/>
          <p:cNvSpPr/>
          <p:nvPr/>
        </p:nvSpPr>
        <p:spPr>
          <a:xfrm>
            <a:off x="8916386" y="4181474"/>
            <a:ext cx="3262060" cy="552450"/>
          </a:xfrm>
          <a:prstGeom prst="rect">
            <a:avLst/>
          </a:prstGeom>
        </p:spPr>
        <p:txBody>
          <a:bodyPr spcFirstLastPara="0" lIns="0" tIns="0" rIns="0" bIns="0" anchor="t"/>
          <a:lstStyle/>
          <a:p>
            <a:pPr algn="l" hangingPunct="0">
              <a:lnSpc>
                <a:spcPct val="133333"/>
              </a:lnSpc>
            </a:pPr>
            <a:r>
              <a:rPr sz="1350" b="1">
                <a:solidFill>
                  <a:srgbClr val="000000"/>
                </a:solidFill>
                <a:latin typeface="Muli"/>
                <a:ea typeface="+mn-ea"/>
                <a:cs typeface="Muli"/>
              </a:rPr>
              <a:t>Dalton uses this feature and receives $5,000 annually from family and friends.</a:t>
            </a:r>
          </a:p>
        </p:txBody>
      </p:sp>
      <p:pic>
        <p:nvPicPr>
          <p:cNvPr id="10" name="Star-14">
            <a:extLst>
              <a:ext uri="{C183D7F6-B498-43B3-948B-1728B52AA6E4}">
                <adec:decorative xmlns:adec="http://schemas.microsoft.com/office/drawing/2017/decorative" val="1"/>
              </a:ext>
            </a:extLst>
          </p:cNvPr>
          <p:cNvPicPr/>
          <p:nvPr/>
        </p:nvPicPr>
        <p:blipFill rotWithShape="1">
          <a:blip r:embed="rId5"/>
          <a:stretch>
            <a:fillRect/>
          </a:stretch>
        </p:blipFill>
        <p:spPr>
          <a:xfrm rot="-2330601">
            <a:off x="-428625" y="2457450"/>
            <a:ext cx="4522866" cy="2316361"/>
          </a:xfrm>
          <a:prstGeom prst="rect">
            <a:avLst/>
          </a:prstGeom>
        </p:spPr>
      </p:pic>
      <p:sp>
        <p:nvSpPr>
          <p:cNvPr id="11" name="Body text copy"/>
          <p:cNvSpPr/>
          <p:nvPr/>
        </p:nvSpPr>
        <p:spPr>
          <a:xfrm>
            <a:off x="5000625" y="5591175"/>
            <a:ext cx="2524125" cy="276225"/>
          </a:xfrm>
          <a:prstGeom prst="rect">
            <a:avLst/>
          </a:prstGeom>
        </p:spPr>
        <p:txBody>
          <a:bodyPr spcFirstLastPara="0" lIns="0" tIns="0" rIns="0" bIns="0" anchor="t"/>
          <a:lstStyle/>
          <a:p>
            <a:pPr algn="l" hangingPunct="0">
              <a:lnSpc>
                <a:spcPct val="100000"/>
              </a:lnSpc>
            </a:pPr>
            <a:r>
              <a:rPr sz="1800">
                <a:solidFill>
                  <a:srgbClr val="000000"/>
                </a:solidFill>
                <a:latin typeface="Archivo Black"/>
                <a:ea typeface="+mn-ea"/>
                <a:cs typeface="Archivo Black"/>
              </a:rPr>
              <a:t>Before ABLE...</a:t>
            </a:r>
          </a:p>
        </p:txBody>
      </p:sp>
      <p:sp>
        <p:nvSpPr>
          <p:cNvPr id="12" name="Body text copy"/>
          <p:cNvSpPr/>
          <p:nvPr/>
        </p:nvSpPr>
        <p:spPr>
          <a:xfrm>
            <a:off x="5000625" y="5991224"/>
            <a:ext cx="3263832" cy="552450"/>
          </a:xfrm>
          <a:prstGeom prst="rect">
            <a:avLst/>
          </a:prstGeom>
        </p:spPr>
        <p:txBody>
          <a:bodyPr spcFirstLastPara="0" lIns="0" tIns="0" rIns="0" bIns="0" anchor="t"/>
          <a:lstStyle/>
          <a:p>
            <a:pPr algn="l" hangingPunct="0">
              <a:lnSpc>
                <a:spcPct val="133333"/>
              </a:lnSpc>
            </a:pPr>
            <a:r>
              <a:rPr sz="1350" b="1">
                <a:solidFill>
                  <a:srgbClr val="000000"/>
                </a:solidFill>
                <a:latin typeface="Muli"/>
                <a:ea typeface="+mn-ea"/>
                <a:cs typeface="Muli"/>
              </a:rPr>
              <a:t>Dalton’s resource limit was </a:t>
            </a:r>
          </a:p>
          <a:p>
            <a:pPr algn="l" hangingPunct="0">
              <a:lnSpc>
                <a:spcPct val="133333"/>
              </a:lnSpc>
            </a:pPr>
            <a:r>
              <a:rPr sz="1350" b="1">
                <a:solidFill>
                  <a:srgbClr val="000000"/>
                </a:solidFill>
                <a:latin typeface="Muli"/>
                <a:ea typeface="+mn-ea"/>
                <a:cs typeface="Muli"/>
              </a:rPr>
              <a:t>$2,000 a month before ABLE. </a:t>
            </a:r>
          </a:p>
        </p:txBody>
      </p:sp>
      <p:sp>
        <p:nvSpPr>
          <p:cNvPr id="13" name="Body text copy"/>
          <p:cNvSpPr/>
          <p:nvPr/>
        </p:nvSpPr>
        <p:spPr>
          <a:xfrm>
            <a:off x="8919620" y="5600700"/>
            <a:ext cx="2524125" cy="276225"/>
          </a:xfrm>
          <a:prstGeom prst="rect">
            <a:avLst/>
          </a:prstGeom>
        </p:spPr>
        <p:txBody>
          <a:bodyPr spcFirstLastPara="0" lIns="0" tIns="0" rIns="0" bIns="0" anchor="t"/>
          <a:lstStyle/>
          <a:p>
            <a:pPr algn="l" hangingPunct="0">
              <a:lnSpc>
                <a:spcPct val="100000"/>
              </a:lnSpc>
            </a:pPr>
            <a:r>
              <a:rPr sz="1800">
                <a:solidFill>
                  <a:srgbClr val="000000"/>
                </a:solidFill>
                <a:latin typeface="Archivo Black"/>
                <a:ea typeface="+mn-ea"/>
                <a:cs typeface="Archivo Black"/>
              </a:rPr>
              <a:t>Now...</a:t>
            </a:r>
          </a:p>
        </p:txBody>
      </p:sp>
      <p:sp>
        <p:nvSpPr>
          <p:cNvPr id="14" name="Body text copy"/>
          <p:cNvSpPr/>
          <p:nvPr/>
        </p:nvSpPr>
        <p:spPr>
          <a:xfrm>
            <a:off x="8912392" y="5981699"/>
            <a:ext cx="3262060" cy="819150"/>
          </a:xfrm>
          <a:prstGeom prst="rect">
            <a:avLst/>
          </a:prstGeom>
        </p:spPr>
        <p:txBody>
          <a:bodyPr spcFirstLastPara="0" lIns="0" tIns="0" rIns="0" bIns="0" anchor="t"/>
          <a:lstStyle/>
          <a:p>
            <a:pPr algn="l" hangingPunct="0">
              <a:lnSpc>
                <a:spcPct val="133333"/>
              </a:lnSpc>
            </a:pPr>
            <a:r>
              <a:rPr sz="1350" b="1">
                <a:solidFill>
                  <a:srgbClr val="000000"/>
                </a:solidFill>
                <a:latin typeface="Muli"/>
                <a:ea typeface="+mn-ea"/>
                <a:cs typeface="Muli"/>
              </a:rPr>
              <a:t>With an ABLE Account he now saved $17,880. </a:t>
            </a:r>
          </a:p>
          <a:p>
            <a:pPr algn="l" hangingPunct="0">
              <a:lnSpc>
                <a:spcPct val="133333"/>
              </a:lnSpc>
            </a:pPr>
            <a:endParaRPr sz="1350" b="1">
              <a:solidFill>
                <a:srgbClr val="000000"/>
              </a:solidFill>
              <a:latin typeface="Muli"/>
              <a:ea typeface="+mn-ea"/>
              <a:cs typeface="Muli"/>
            </a:endParaRPr>
          </a:p>
        </p:txBody>
      </p:sp>
      <p:pic>
        <p:nvPicPr>
          <p:cNvPr id="15" name="customLine">
            <a:extLst>
              <a:ext uri="{C183D7F6-B498-43B3-948B-1728B52AA6E4}">
                <adec:decorative xmlns:adec="http://schemas.microsoft.com/office/drawing/2017/decorative" val="1"/>
              </a:ext>
            </a:extLst>
          </p:cNvPr>
          <p:cNvPicPr/>
          <p:nvPr/>
        </p:nvPicPr>
        <p:blipFill rotWithShape="1">
          <a:blip r:embed="rId6"/>
          <a:stretch>
            <a:fillRect/>
          </a:stretch>
        </p:blipFill>
        <p:spPr>
          <a:xfrm>
            <a:off x="4829175" y="5057775"/>
            <a:ext cx="7419742" cy="190500"/>
          </a:xfrm>
          <a:prstGeom prst="rect">
            <a:avLst/>
          </a:prstGeom>
        </p:spPr>
      </p:pic>
      <p:pic>
        <p:nvPicPr>
          <p:cNvPr id="16" name="Dalton-2">
            <a:extLst>
              <a:ext uri="{C183D7F6-B498-43B3-948B-1728B52AA6E4}">
                <adec:decorative xmlns:adec="http://schemas.microsoft.com/office/drawing/2017/decorative" val="1"/>
              </a:ext>
            </a:extLst>
          </p:cNvPr>
          <p:cNvPicPr/>
          <p:nvPr/>
        </p:nvPicPr>
        <p:blipFill rotWithShape="1">
          <a:blip r:embed="rId7"/>
          <a:stretch>
            <a:fillRect/>
          </a:stretch>
        </p:blipFill>
        <p:spPr>
          <a:xfrm>
            <a:off x="883105" y="1628775"/>
            <a:ext cx="3180558" cy="4770836"/>
          </a:xfrm>
          <a:prstGeom prst="rect">
            <a:avLst/>
          </a:prstGeom>
        </p:spPr>
      </p:pic>
    </p:spTree>
    <p:extLst>
      <p:ext uri="{BB962C8B-B14F-4D97-AF65-F5344CB8AC3E}">
        <p14:creationId xmlns:p14="http://schemas.microsoft.com/office/powerpoint/2010/main" val="393002424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Teams"/>
        <p:cNvGrpSpPr/>
        <p:nvPr/>
      </p:nvGrpSpPr>
      <p:grpSpPr>
        <a:xfrm>
          <a:off x="0" y="0"/>
          <a:ext cx="0" cy="0"/>
          <a:chOff x="0" y="0"/>
          <a:chExt cx="0" cy="0"/>
        </a:xfrm>
      </p:grpSpPr>
      <p:sp>
        <p:nvSpPr>
          <p:cNvPr id="16" name="Title 15" hidden="1">
            <a:extLst>
              <a:ext uri="{FF2B5EF4-FFF2-40B4-BE49-F238E27FC236}">
                <a16:creationId xmlns:a16="http://schemas.microsoft.com/office/drawing/2014/main" id="{416739CB-32B0-CFE7-C562-09C83192F676}"/>
              </a:ext>
            </a:extLst>
          </p:cNvPr>
          <p:cNvSpPr>
            <a:spLocks noGrp="1"/>
          </p:cNvSpPr>
          <p:nvPr>
            <p:ph type="ctrTitle"/>
          </p:nvPr>
        </p:nvSpPr>
        <p:spPr/>
        <p:txBody>
          <a:bodyPr/>
          <a:lstStyle/>
          <a:p>
            <a:r>
              <a:rPr lang="en-US" dirty="0"/>
              <a:t>Who is this presentation for?</a:t>
            </a:r>
          </a:p>
        </p:txBody>
      </p:sp>
      <p:pic>
        <p:nvPicPr>
          <p:cNvPr id="2" name="Shape7">
            <a:extLst>
              <a:ext uri="{C183D7F6-B498-43B3-948B-1728B52AA6E4}">
                <adec:decorative xmlns:adec="http://schemas.microsoft.com/office/drawing/2017/decorative" val="1"/>
              </a:ext>
            </a:extLst>
          </p:cNvPr>
          <p:cNvPicPr/>
          <p:nvPr/>
        </p:nvPicPr>
        <p:blipFill rotWithShape="1">
          <a:blip r:embed="rId3"/>
          <a:stretch>
            <a:fillRect/>
          </a:stretch>
        </p:blipFill>
        <p:spPr>
          <a:xfrm rot="-5400000">
            <a:off x="4029298" y="2000026"/>
            <a:ext cx="4287319" cy="2630416"/>
          </a:xfrm>
          <a:prstGeom prst="rect">
            <a:avLst/>
          </a:prstGeom>
        </p:spPr>
      </p:pic>
      <p:sp>
        <p:nvSpPr>
          <p:cNvPr id="5" name="Body text copy"/>
          <p:cNvSpPr/>
          <p:nvPr/>
        </p:nvSpPr>
        <p:spPr>
          <a:xfrm>
            <a:off x="566400" y="1914525"/>
            <a:ext cx="3763852" cy="1381125"/>
          </a:xfrm>
          <a:prstGeom prst="rect">
            <a:avLst/>
          </a:prstGeom>
        </p:spPr>
        <p:txBody>
          <a:bodyPr spcFirstLastPara="0" lIns="0" tIns="0" rIns="0" bIns="0" anchor="t"/>
          <a:lstStyle/>
          <a:p>
            <a:pPr algn="l" hangingPunct="0">
              <a:lnSpc>
                <a:spcPct val="91667"/>
              </a:lnSpc>
              <a:spcBef>
                <a:spcPct val="3333"/>
              </a:spcBef>
            </a:pPr>
            <a:r>
              <a:rPr sz="3300" cap="all" dirty="0">
                <a:solidFill>
                  <a:srgbClr val="3E773B"/>
                </a:solidFill>
                <a:latin typeface="Archivo Black"/>
                <a:ea typeface="+mn-ea"/>
                <a:cs typeface="Archivo Black"/>
              </a:rPr>
              <a:t>WHO IS THIS PRESENTATION FOR?</a:t>
            </a:r>
          </a:p>
        </p:txBody>
      </p:sp>
      <p:pic>
        <p:nvPicPr>
          <p:cNvPr id="3" name="Shape7 copy 1">
            <a:extLst>
              <a:ext uri="{C183D7F6-B498-43B3-948B-1728B52AA6E4}">
                <adec:decorative xmlns:adec="http://schemas.microsoft.com/office/drawing/2017/decorative" val="1"/>
              </a:ext>
            </a:extLst>
          </p:cNvPr>
          <p:cNvPicPr/>
          <p:nvPr/>
        </p:nvPicPr>
        <p:blipFill rotWithShape="1">
          <a:blip r:embed="rId3"/>
          <a:stretch>
            <a:fillRect/>
          </a:stretch>
        </p:blipFill>
        <p:spPr>
          <a:xfrm rot="-5400000">
            <a:off x="9245164" y="2008949"/>
            <a:ext cx="4287319" cy="2630416"/>
          </a:xfrm>
          <a:prstGeom prst="rect">
            <a:avLst/>
          </a:prstGeom>
        </p:spPr>
      </p:pic>
      <p:pic>
        <p:nvPicPr>
          <p:cNvPr id="13" name="Shape7 copy 2">
            <a:extLst>
              <a:ext uri="{C183D7F6-B498-43B3-948B-1728B52AA6E4}">
                <adec:decorative xmlns:adec="http://schemas.microsoft.com/office/drawing/2017/decorative" val="1"/>
              </a:ext>
            </a:extLst>
          </p:cNvPr>
          <p:cNvPicPr/>
          <p:nvPr/>
        </p:nvPicPr>
        <p:blipFill rotWithShape="1">
          <a:blip r:embed="rId4"/>
          <a:stretch>
            <a:fillRect/>
          </a:stretch>
        </p:blipFill>
        <p:spPr>
          <a:xfrm rot="-5400000">
            <a:off x="8361680" y="-2514600"/>
            <a:ext cx="923449" cy="7920901"/>
          </a:xfrm>
          <a:prstGeom prst="rect">
            <a:avLst/>
          </a:prstGeom>
        </p:spPr>
      </p:pic>
      <p:sp>
        <p:nvSpPr>
          <p:cNvPr id="14" name="Body text copy"/>
          <p:cNvSpPr/>
          <p:nvPr/>
        </p:nvSpPr>
        <p:spPr>
          <a:xfrm>
            <a:off x="5124202" y="1257300"/>
            <a:ext cx="2054070" cy="352425"/>
          </a:xfrm>
          <a:prstGeom prst="rect">
            <a:avLst/>
          </a:prstGeom>
        </p:spPr>
        <p:txBody>
          <a:bodyPr spcFirstLastPara="0" lIns="0" tIns="0" rIns="0" bIns="0" anchor="t"/>
          <a:lstStyle/>
          <a:p>
            <a:pPr algn="ctr" hangingPunct="0">
              <a:lnSpc>
                <a:spcPct val="91667"/>
              </a:lnSpc>
              <a:spcBef>
                <a:spcPct val="3333"/>
              </a:spcBef>
            </a:pPr>
            <a:r>
              <a:rPr sz="2550">
                <a:solidFill>
                  <a:srgbClr val="FFFFFF"/>
                </a:solidFill>
                <a:latin typeface="Archivo Black"/>
                <a:ea typeface="+mn-ea"/>
                <a:cs typeface="Archivo Black"/>
              </a:rPr>
              <a:t>ARE YOU?</a:t>
            </a:r>
          </a:p>
        </p:txBody>
      </p:sp>
      <p:pic>
        <p:nvPicPr>
          <p:cNvPr id="15" name="customLine">
            <a:extLst>
              <a:ext uri="{C183D7F6-B498-43B3-948B-1728B52AA6E4}">
                <adec:decorative xmlns:adec="http://schemas.microsoft.com/office/drawing/2017/decorative" val="1"/>
              </a:ext>
            </a:extLst>
          </p:cNvPr>
          <p:cNvPicPr/>
          <p:nvPr/>
        </p:nvPicPr>
        <p:blipFill rotWithShape="1">
          <a:blip r:embed="rId5"/>
          <a:stretch>
            <a:fillRect/>
          </a:stretch>
        </p:blipFill>
        <p:spPr>
          <a:xfrm>
            <a:off x="7010400" y="1333500"/>
            <a:ext cx="5513559" cy="190500"/>
          </a:xfrm>
          <a:prstGeom prst="rect">
            <a:avLst/>
          </a:prstGeom>
        </p:spPr>
      </p:pic>
      <p:sp>
        <p:nvSpPr>
          <p:cNvPr id="6" name="Body text copy"/>
          <p:cNvSpPr/>
          <p:nvPr/>
        </p:nvSpPr>
        <p:spPr>
          <a:xfrm>
            <a:off x="5079578" y="2038350"/>
            <a:ext cx="2151700" cy="1885950"/>
          </a:xfrm>
          <a:prstGeom prst="rect">
            <a:avLst/>
          </a:prstGeom>
        </p:spPr>
        <p:txBody>
          <a:bodyPr spcFirstLastPara="0" lIns="0" tIns="0" rIns="0" bIns="0" anchor="t"/>
          <a:lstStyle/>
          <a:p>
            <a:pPr algn="ctr" hangingPunct="0">
              <a:lnSpc>
                <a:spcPct val="125000"/>
              </a:lnSpc>
            </a:pPr>
            <a:r>
              <a:rPr sz="1350" b="1">
                <a:solidFill>
                  <a:srgbClr val="222222"/>
                </a:solidFill>
                <a:latin typeface="Archivo Black"/>
                <a:ea typeface="+mn-ea"/>
                <a:cs typeface="Archivo Black"/>
              </a:rPr>
              <a:t>A person with a disability</a:t>
            </a:r>
            <a:r>
              <a:rPr sz="1350">
                <a:solidFill>
                  <a:srgbClr val="222222"/>
                </a:solidFill>
                <a:latin typeface="Arial"/>
                <a:ea typeface="+mn-ea"/>
                <a:cs typeface="Arial"/>
              </a:rPr>
              <a:t> </a:t>
            </a:r>
          </a:p>
          <a:p>
            <a:pPr algn="ctr" hangingPunct="0">
              <a:lnSpc>
                <a:spcPct val="125000"/>
              </a:lnSpc>
            </a:pPr>
            <a:r>
              <a:rPr sz="1350">
                <a:solidFill>
                  <a:srgbClr val="222222"/>
                </a:solidFill>
                <a:latin typeface="Arial"/>
                <a:ea typeface="+mn-ea"/>
                <a:cs typeface="Arial"/>
              </a:rPr>
              <a:t>that plans your finances month-to-month to ensure you do not lose your benefits like SSI and Medicaid? </a:t>
            </a:r>
          </a:p>
        </p:txBody>
      </p:sp>
      <p:pic>
        <p:nvPicPr>
          <p:cNvPr id="12" name="pexels-tima-miroshnichenko-6608269" descr="A blind person holding a white cane wearing sunglasses"/>
          <p:cNvPicPr/>
          <p:nvPr/>
        </p:nvPicPr>
        <p:blipFill rotWithShape="1">
          <a:blip r:embed="rId6"/>
          <a:stretch>
            <a:fillRect/>
          </a:stretch>
        </p:blipFill>
        <p:spPr>
          <a:xfrm>
            <a:off x="4858457" y="4183612"/>
            <a:ext cx="2581275" cy="2581275"/>
          </a:xfrm>
          <a:prstGeom prst="rect">
            <a:avLst/>
          </a:prstGeom>
        </p:spPr>
      </p:pic>
      <p:sp>
        <p:nvSpPr>
          <p:cNvPr id="7" name="Body text copy"/>
          <p:cNvSpPr/>
          <p:nvPr/>
        </p:nvSpPr>
        <p:spPr>
          <a:xfrm>
            <a:off x="7607557" y="2038350"/>
            <a:ext cx="2279467" cy="1857375"/>
          </a:xfrm>
          <a:prstGeom prst="rect">
            <a:avLst/>
          </a:prstGeom>
        </p:spPr>
        <p:txBody>
          <a:bodyPr spcFirstLastPara="0" lIns="95250" tIns="19050" rIns="95250" bIns="0" anchor="t"/>
          <a:lstStyle/>
          <a:p>
            <a:pPr algn="ctr" hangingPunct="0">
              <a:lnSpc>
                <a:spcPct val="125000"/>
              </a:lnSpc>
            </a:pPr>
            <a:r>
              <a:rPr sz="1350" b="1">
                <a:solidFill>
                  <a:srgbClr val="000000"/>
                </a:solidFill>
                <a:latin typeface="Archivo Black"/>
                <a:ea typeface="+mn-ea"/>
                <a:cs typeface="Archivo Black"/>
              </a:rPr>
              <a:t>A family member </a:t>
            </a:r>
          </a:p>
          <a:p>
            <a:pPr algn="ctr" hangingPunct="0">
              <a:lnSpc>
                <a:spcPct val="125000"/>
              </a:lnSpc>
            </a:pPr>
            <a:r>
              <a:rPr sz="1350" b="1">
                <a:solidFill>
                  <a:srgbClr val="000000"/>
                </a:solidFill>
                <a:latin typeface="Archivo Black"/>
                <a:ea typeface="+mn-ea"/>
                <a:cs typeface="Archivo Black"/>
              </a:rPr>
              <a:t>or caregiver</a:t>
            </a:r>
            <a:r>
              <a:rPr sz="1350" b="1">
                <a:solidFill>
                  <a:srgbClr val="000000"/>
                </a:solidFill>
                <a:latin typeface="Muli"/>
                <a:ea typeface="+mn-ea"/>
                <a:cs typeface="Muli"/>
              </a:rPr>
              <a:t> </a:t>
            </a:r>
          </a:p>
          <a:p>
            <a:pPr algn="ctr" hangingPunct="0">
              <a:lnSpc>
                <a:spcPct val="125000"/>
              </a:lnSpc>
            </a:pPr>
            <a:r>
              <a:rPr sz="1350">
                <a:solidFill>
                  <a:srgbClr val="000000"/>
                </a:solidFill>
                <a:latin typeface="Muli"/>
                <a:ea typeface="+mn-ea"/>
                <a:cs typeface="Muli"/>
              </a:rPr>
              <a:t>that supports a person with a disability but are concerned how they will live, work, and enjoy their community in the future? </a:t>
            </a:r>
          </a:p>
        </p:txBody>
      </p:sp>
      <p:pic>
        <p:nvPicPr>
          <p:cNvPr id="8" name="Xavier Mouton Photographie" descr="A child hugging their parent"/>
          <p:cNvPicPr/>
          <p:nvPr/>
        </p:nvPicPr>
        <p:blipFill rotWithShape="1">
          <a:blip r:embed="rId7"/>
          <a:stretch>
            <a:fillRect/>
          </a:stretch>
        </p:blipFill>
        <p:spPr>
          <a:xfrm>
            <a:off x="7473365" y="4221550"/>
            <a:ext cx="2585687" cy="2585687"/>
          </a:xfrm>
          <a:prstGeom prst="rect">
            <a:avLst/>
          </a:prstGeom>
        </p:spPr>
      </p:pic>
      <p:pic>
        <p:nvPicPr>
          <p:cNvPr id="9" name="customLine">
            <a:extLst>
              <a:ext uri="{C183D7F6-B498-43B3-948B-1728B52AA6E4}">
                <adec:decorative xmlns:adec="http://schemas.microsoft.com/office/drawing/2017/decorative" val="1"/>
              </a:ext>
            </a:extLst>
          </p:cNvPr>
          <p:cNvPicPr/>
          <p:nvPr/>
        </p:nvPicPr>
        <p:blipFill rotWithShape="1">
          <a:blip r:embed="rId8"/>
          <a:stretch>
            <a:fillRect/>
          </a:stretch>
        </p:blipFill>
        <p:spPr>
          <a:xfrm rot="-5400000">
            <a:off x="1412048" y="3897961"/>
            <a:ext cx="6186554" cy="190500"/>
          </a:xfrm>
          <a:prstGeom prst="rect">
            <a:avLst/>
          </a:prstGeom>
        </p:spPr>
      </p:pic>
      <p:pic>
        <p:nvPicPr>
          <p:cNvPr id="10" name="Devices-Networks-Outline-Filled-70">
            <a:extLst>
              <a:ext uri="{C183D7F6-B498-43B3-948B-1728B52AA6E4}">
                <adec:decorative xmlns:adec="http://schemas.microsoft.com/office/drawing/2017/decorative" val="1"/>
              </a:ext>
            </a:extLst>
          </p:cNvPr>
          <p:cNvPicPr/>
          <p:nvPr/>
        </p:nvPicPr>
        <p:blipFill rotWithShape="1">
          <a:blip r:embed="rId9"/>
          <a:stretch>
            <a:fillRect/>
          </a:stretch>
        </p:blipFill>
        <p:spPr>
          <a:xfrm>
            <a:off x="570240" y="1095375"/>
            <a:ext cx="681505" cy="681505"/>
          </a:xfrm>
          <a:prstGeom prst="rect">
            <a:avLst/>
          </a:prstGeom>
        </p:spPr>
      </p:pic>
      <p:sp>
        <p:nvSpPr>
          <p:cNvPr id="11" name="Body text copy copy 3"/>
          <p:cNvSpPr/>
          <p:nvPr/>
        </p:nvSpPr>
        <p:spPr>
          <a:xfrm>
            <a:off x="10268330" y="2047875"/>
            <a:ext cx="2202970" cy="1885950"/>
          </a:xfrm>
          <a:prstGeom prst="rect">
            <a:avLst/>
          </a:prstGeom>
        </p:spPr>
        <p:txBody>
          <a:bodyPr spcFirstLastPara="0" lIns="95250" tIns="19050" rIns="95250" bIns="0" anchor="t"/>
          <a:lstStyle/>
          <a:p>
            <a:pPr algn="ctr" hangingPunct="0">
              <a:lnSpc>
                <a:spcPct val="125000"/>
              </a:lnSpc>
            </a:pPr>
            <a:r>
              <a:rPr sz="1350" b="1">
                <a:solidFill>
                  <a:srgbClr val="000000"/>
                </a:solidFill>
                <a:latin typeface="Archivo Black"/>
                <a:ea typeface="+mn-ea"/>
                <a:cs typeface="Archivo Black"/>
              </a:rPr>
              <a:t>A disability benefits provider, financial advisor or special needs trust lawyer</a:t>
            </a:r>
            <a:r>
              <a:rPr sz="1350" b="1">
                <a:solidFill>
                  <a:srgbClr val="000000"/>
                </a:solidFill>
                <a:latin typeface="Muli"/>
                <a:ea typeface="+mn-ea"/>
                <a:cs typeface="Muli"/>
              </a:rPr>
              <a:t> </a:t>
            </a:r>
            <a:r>
              <a:rPr sz="1350">
                <a:solidFill>
                  <a:srgbClr val="000000"/>
                </a:solidFill>
                <a:latin typeface="Muli"/>
                <a:ea typeface="+mn-ea"/>
                <a:cs typeface="Muli"/>
              </a:rPr>
              <a:t>that monitors the asset limits for people with disabilities?</a:t>
            </a:r>
          </a:p>
        </p:txBody>
      </p:sp>
      <p:pic>
        <p:nvPicPr>
          <p:cNvPr id="4" name="pexels-sora-shimazaki-5668781" descr="A man sitting at a table working on a laptop"/>
          <p:cNvPicPr/>
          <p:nvPr/>
        </p:nvPicPr>
        <p:blipFill rotWithShape="1">
          <a:blip r:embed="rId10"/>
          <a:stretch>
            <a:fillRect/>
          </a:stretch>
        </p:blipFill>
        <p:spPr>
          <a:xfrm>
            <a:off x="10064545" y="4238625"/>
            <a:ext cx="2571750" cy="2571750"/>
          </a:xfrm>
          <a:prstGeom prst="rect">
            <a:avLst/>
          </a:prstGeom>
        </p:spPr>
      </p:pic>
    </p:spTree>
    <p:extLst>
      <p:ext uri="{BB962C8B-B14F-4D97-AF65-F5344CB8AC3E}">
        <p14:creationId xmlns:p14="http://schemas.microsoft.com/office/powerpoint/2010/main" val="393002424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rgbClr val="FAFBFF"/>
        </a:solidFill>
        <a:effectLst/>
      </p:bgPr>
    </p:bg>
    <p:spTree>
      <p:nvGrpSpPr>
        <p:cNvPr id="1" name="Product Features"/>
        <p:cNvGrpSpPr/>
        <p:nvPr/>
      </p:nvGrpSpPr>
      <p:grpSpPr>
        <a:xfrm>
          <a:off x="0" y="0"/>
          <a:ext cx="0" cy="0"/>
          <a:chOff x="0" y="0"/>
          <a:chExt cx="0" cy="0"/>
        </a:xfrm>
      </p:grpSpPr>
      <p:sp>
        <p:nvSpPr>
          <p:cNvPr id="14" name="Title 13" hidden="1">
            <a:extLst>
              <a:ext uri="{FF2B5EF4-FFF2-40B4-BE49-F238E27FC236}">
                <a16:creationId xmlns:a16="http://schemas.microsoft.com/office/drawing/2014/main" id="{A30415E7-B383-6B2F-00E5-F72A3A3F87CE}"/>
              </a:ext>
            </a:extLst>
          </p:cNvPr>
          <p:cNvSpPr>
            <a:spLocks noGrp="1"/>
          </p:cNvSpPr>
          <p:nvPr>
            <p:ph type="ctrTitle"/>
          </p:nvPr>
        </p:nvSpPr>
        <p:spPr/>
        <p:txBody>
          <a:bodyPr/>
          <a:lstStyle/>
          <a:p>
            <a:pPr rtl="0" eaLnBrk="1" latinLnBrk="0" hangingPunct="0"/>
            <a:r>
              <a:rPr lang="en-US" sz="3000" b="1" kern="1200" dirty="0">
                <a:solidFill>
                  <a:srgbClr val="222222"/>
                </a:solidFill>
                <a:effectLst/>
                <a:latin typeface="Archivo Black" panose="020B0A03020202020B04" pitchFamily="34" charset="77"/>
                <a:ea typeface="+mn-ea"/>
                <a:cs typeface="Archivo Black" panose="020B0A03020202020B04" pitchFamily="34" charset="77"/>
              </a:rPr>
              <a:t>How do you open an ABLE account? </a:t>
            </a:r>
            <a:endParaRPr lang="en-US" dirty="0">
              <a:effectLst/>
            </a:endParaRPr>
          </a:p>
          <a:p>
            <a:endParaRPr lang="en-US" dirty="0"/>
          </a:p>
        </p:txBody>
      </p:sp>
      <p:sp>
        <p:nvSpPr>
          <p:cNvPr id="2" name="Title copy"/>
          <p:cNvSpPr/>
          <p:nvPr/>
        </p:nvSpPr>
        <p:spPr>
          <a:xfrm>
            <a:off x="628166" y="409575"/>
            <a:ext cx="8034220" cy="762000"/>
          </a:xfrm>
          <a:prstGeom prst="rect">
            <a:avLst/>
          </a:prstGeom>
        </p:spPr>
        <p:txBody>
          <a:bodyPr spcFirstLastPara="0" lIns="95250" tIns="95250" rIns="95250" bIns="0" anchor="t"/>
          <a:lstStyle/>
          <a:p>
            <a:pPr algn="l" hangingPunct="0">
              <a:lnSpc>
                <a:spcPct val="125000"/>
              </a:lnSpc>
            </a:pPr>
            <a:r>
              <a:rPr sz="3000" b="1" dirty="0">
                <a:solidFill>
                  <a:srgbClr val="222222"/>
                </a:solidFill>
                <a:latin typeface="Archivo Black"/>
                <a:ea typeface="+mn-ea"/>
                <a:cs typeface="Archivo Black"/>
              </a:rPr>
              <a:t>How do you open an ABLE account? </a:t>
            </a:r>
          </a:p>
        </p:txBody>
      </p:sp>
      <p:sp>
        <p:nvSpPr>
          <p:cNvPr id="3" name="Body text copy"/>
          <p:cNvSpPr/>
          <p:nvPr/>
        </p:nvSpPr>
        <p:spPr>
          <a:xfrm>
            <a:off x="631397" y="1181100"/>
            <a:ext cx="6139602" cy="438150"/>
          </a:xfrm>
          <a:prstGeom prst="rect">
            <a:avLst/>
          </a:prstGeom>
        </p:spPr>
        <p:txBody>
          <a:bodyPr spcFirstLastPara="0" lIns="95250" tIns="47625" rIns="95250" bIns="0" anchor="t"/>
          <a:lstStyle/>
          <a:p>
            <a:pPr algn="l" hangingPunct="0">
              <a:lnSpc>
                <a:spcPct val="125000"/>
              </a:lnSpc>
            </a:pPr>
            <a:r>
              <a:rPr sz="1800" b="1">
                <a:solidFill>
                  <a:srgbClr val="000000"/>
                </a:solidFill>
                <a:latin typeface="Muli"/>
                <a:ea typeface="+mn-ea"/>
                <a:cs typeface="Muli"/>
              </a:rPr>
              <a:t>Almost all ABLE Programs have online enrollment</a:t>
            </a:r>
          </a:p>
        </p:txBody>
      </p:sp>
      <p:sp>
        <p:nvSpPr>
          <p:cNvPr id="5" name="Body text copy"/>
          <p:cNvSpPr/>
          <p:nvPr/>
        </p:nvSpPr>
        <p:spPr>
          <a:xfrm>
            <a:off x="1580378" y="2857500"/>
            <a:ext cx="4390278" cy="342900"/>
          </a:xfrm>
          <a:prstGeom prst="rect">
            <a:avLst/>
          </a:prstGeom>
        </p:spPr>
        <p:txBody>
          <a:bodyPr spcFirstLastPara="0" lIns="95250" tIns="0" rIns="95250" bIns="0" anchor="t"/>
          <a:lstStyle/>
          <a:p>
            <a:pPr algn="l" hangingPunct="0">
              <a:lnSpc>
                <a:spcPct val="100000"/>
              </a:lnSpc>
            </a:pPr>
            <a:r>
              <a:rPr sz="2250" b="1">
                <a:solidFill>
                  <a:srgbClr val="000000"/>
                </a:solidFill>
                <a:latin typeface="Muli"/>
                <a:ea typeface="+mn-ea"/>
                <a:cs typeface="Muli"/>
              </a:rPr>
              <a:t>Find Your ABLE Program</a:t>
            </a:r>
          </a:p>
        </p:txBody>
      </p:sp>
      <p:sp>
        <p:nvSpPr>
          <p:cNvPr id="4" name="Body text copy"/>
          <p:cNvSpPr/>
          <p:nvPr/>
        </p:nvSpPr>
        <p:spPr>
          <a:xfrm>
            <a:off x="1571625" y="3200400"/>
            <a:ext cx="5122841" cy="447675"/>
          </a:xfrm>
          <a:prstGeom prst="rect">
            <a:avLst/>
          </a:prstGeom>
        </p:spPr>
        <p:txBody>
          <a:bodyPr spcFirstLastPara="0" lIns="95250" tIns="95250" rIns="95250" bIns="0" anchor="t"/>
          <a:lstStyle/>
          <a:p>
            <a:pPr algn="l" hangingPunct="0">
              <a:lnSpc>
                <a:spcPct val="125000"/>
              </a:lnSpc>
            </a:pPr>
            <a:r>
              <a:rPr sz="1350" b="1">
                <a:solidFill>
                  <a:srgbClr val="000000"/>
                </a:solidFill>
                <a:latin typeface="Muli"/>
                <a:ea typeface="+mn-ea"/>
                <a:cs typeface="Muli"/>
              </a:rPr>
              <a:t>See abletoday.org/able-programs for more info and examples</a:t>
            </a:r>
          </a:p>
        </p:txBody>
      </p:sp>
      <p:sp>
        <p:nvSpPr>
          <p:cNvPr id="8" name="Body text copy"/>
          <p:cNvSpPr/>
          <p:nvPr/>
        </p:nvSpPr>
        <p:spPr>
          <a:xfrm>
            <a:off x="1580378" y="4305300"/>
            <a:ext cx="6165386" cy="342900"/>
          </a:xfrm>
          <a:prstGeom prst="rect">
            <a:avLst/>
          </a:prstGeom>
        </p:spPr>
        <p:txBody>
          <a:bodyPr spcFirstLastPara="0" lIns="95250" tIns="0" rIns="95250" bIns="0" anchor="t"/>
          <a:lstStyle/>
          <a:p>
            <a:pPr algn="l" hangingPunct="0">
              <a:lnSpc>
                <a:spcPct val="100000"/>
              </a:lnSpc>
            </a:pPr>
            <a:r>
              <a:rPr sz="2250" b="1">
                <a:solidFill>
                  <a:srgbClr val="000000"/>
                </a:solidFill>
                <a:latin typeface="Muli"/>
                <a:ea typeface="+mn-ea"/>
                <a:cs typeface="Muli"/>
              </a:rPr>
              <a:t>Most programs let you enroll from anywhere</a:t>
            </a:r>
          </a:p>
        </p:txBody>
      </p:sp>
      <p:sp>
        <p:nvSpPr>
          <p:cNvPr id="7" name="Body text copy"/>
          <p:cNvSpPr/>
          <p:nvPr/>
        </p:nvSpPr>
        <p:spPr>
          <a:xfrm>
            <a:off x="1577816" y="4648200"/>
            <a:ext cx="6061536" cy="704850"/>
          </a:xfrm>
          <a:prstGeom prst="rect">
            <a:avLst/>
          </a:prstGeom>
        </p:spPr>
        <p:txBody>
          <a:bodyPr spcFirstLastPara="0" lIns="95250" tIns="95250" rIns="95250" bIns="0" anchor="t"/>
          <a:lstStyle/>
          <a:p>
            <a:pPr algn="l" hangingPunct="0">
              <a:lnSpc>
                <a:spcPct val="125000"/>
              </a:lnSpc>
            </a:pPr>
            <a:r>
              <a:rPr sz="1350">
                <a:solidFill>
                  <a:srgbClr val="292929"/>
                </a:solidFill>
                <a:latin typeface="Muli"/>
                <a:ea typeface="+mn-ea"/>
                <a:cs typeface="Muli"/>
              </a:rPr>
              <a:t>ABLE Programs allow you to either enroll in a bank branch, enroll online and/or submit a paper application</a:t>
            </a:r>
          </a:p>
        </p:txBody>
      </p:sp>
      <p:sp>
        <p:nvSpPr>
          <p:cNvPr id="10" name="Body text copy"/>
          <p:cNvSpPr/>
          <p:nvPr/>
        </p:nvSpPr>
        <p:spPr>
          <a:xfrm>
            <a:off x="1580378" y="5810250"/>
            <a:ext cx="4390278" cy="342900"/>
          </a:xfrm>
          <a:prstGeom prst="rect">
            <a:avLst/>
          </a:prstGeom>
        </p:spPr>
        <p:txBody>
          <a:bodyPr spcFirstLastPara="0" lIns="95250" tIns="0" rIns="95250" bIns="0" anchor="t"/>
          <a:lstStyle/>
          <a:p>
            <a:pPr algn="l" hangingPunct="0">
              <a:lnSpc>
                <a:spcPct val="100000"/>
              </a:lnSpc>
            </a:pPr>
            <a:r>
              <a:rPr sz="2250" b="1">
                <a:solidFill>
                  <a:srgbClr val="000000"/>
                </a:solidFill>
                <a:latin typeface="Muli"/>
                <a:ea typeface="+mn-ea"/>
                <a:cs typeface="Muli"/>
              </a:rPr>
              <a:t>Flexible Enrollment</a:t>
            </a:r>
          </a:p>
        </p:txBody>
      </p:sp>
      <p:sp>
        <p:nvSpPr>
          <p:cNvPr id="9" name="Body text copy"/>
          <p:cNvSpPr/>
          <p:nvPr/>
        </p:nvSpPr>
        <p:spPr>
          <a:xfrm>
            <a:off x="1571625" y="6153150"/>
            <a:ext cx="6129085" cy="962025"/>
          </a:xfrm>
          <a:prstGeom prst="rect">
            <a:avLst/>
          </a:prstGeom>
        </p:spPr>
        <p:txBody>
          <a:bodyPr spcFirstLastPara="0" lIns="95250" tIns="95250" rIns="95250" bIns="0" anchor="t"/>
          <a:lstStyle/>
          <a:p>
            <a:pPr algn="l" hangingPunct="0">
              <a:lnSpc>
                <a:spcPct val="125000"/>
              </a:lnSpc>
            </a:pPr>
            <a:r>
              <a:rPr sz="1350">
                <a:solidFill>
                  <a:srgbClr val="292929"/>
                </a:solidFill>
                <a:latin typeface="Muli"/>
                <a:ea typeface="+mn-ea"/>
                <a:cs typeface="Muli"/>
              </a:rPr>
              <a:t>The individual with the disability can open and manage their own account, or a support person can oversee account management </a:t>
            </a:r>
          </a:p>
          <a:p>
            <a:pPr algn="l" hangingPunct="0">
              <a:lnSpc>
                <a:spcPct val="125000"/>
              </a:lnSpc>
            </a:pPr>
            <a:endParaRPr sz="1350">
              <a:solidFill>
                <a:srgbClr val="292929"/>
              </a:solidFill>
              <a:latin typeface="Muli"/>
              <a:ea typeface="+mn-ea"/>
              <a:cs typeface="Muli"/>
            </a:endParaRPr>
          </a:p>
        </p:txBody>
      </p:sp>
      <p:pic>
        <p:nvPicPr>
          <p:cNvPr id="11" name="A+ logo black">
            <a:extLst>
              <a:ext uri="{C183D7F6-B498-43B3-948B-1728B52AA6E4}">
                <adec:decorative xmlns:adec="http://schemas.microsoft.com/office/drawing/2017/decorative" val="1"/>
              </a:ext>
            </a:extLst>
          </p:cNvPr>
          <p:cNvPicPr/>
          <p:nvPr/>
        </p:nvPicPr>
        <p:blipFill rotWithShape="1">
          <a:blip r:embed="rId3"/>
          <a:stretch>
            <a:fillRect/>
          </a:stretch>
        </p:blipFill>
        <p:spPr>
          <a:xfrm>
            <a:off x="518344" y="2733675"/>
            <a:ext cx="960736" cy="809144"/>
          </a:xfrm>
          <a:prstGeom prst="rect">
            <a:avLst/>
          </a:prstGeom>
        </p:spPr>
      </p:pic>
      <p:pic>
        <p:nvPicPr>
          <p:cNvPr id="12" name="A+ logo black copy 1">
            <a:extLst>
              <a:ext uri="{C183D7F6-B498-43B3-948B-1728B52AA6E4}">
                <adec:decorative xmlns:adec="http://schemas.microsoft.com/office/drawing/2017/decorative" val="1"/>
              </a:ext>
            </a:extLst>
          </p:cNvPr>
          <p:cNvPicPr/>
          <p:nvPr/>
        </p:nvPicPr>
        <p:blipFill rotWithShape="1">
          <a:blip r:embed="rId3"/>
          <a:stretch>
            <a:fillRect/>
          </a:stretch>
        </p:blipFill>
        <p:spPr>
          <a:xfrm>
            <a:off x="529794" y="4171950"/>
            <a:ext cx="960736" cy="809144"/>
          </a:xfrm>
          <a:prstGeom prst="rect">
            <a:avLst/>
          </a:prstGeom>
        </p:spPr>
      </p:pic>
      <p:pic>
        <p:nvPicPr>
          <p:cNvPr id="13" name="A+ logo black copy 1">
            <a:extLst>
              <a:ext uri="{C183D7F6-B498-43B3-948B-1728B52AA6E4}">
                <adec:decorative xmlns:adec="http://schemas.microsoft.com/office/drawing/2017/decorative" val="1"/>
              </a:ext>
            </a:extLst>
          </p:cNvPr>
          <p:cNvPicPr/>
          <p:nvPr/>
        </p:nvPicPr>
        <p:blipFill rotWithShape="1">
          <a:blip r:embed="rId3"/>
          <a:stretch>
            <a:fillRect/>
          </a:stretch>
        </p:blipFill>
        <p:spPr>
          <a:xfrm>
            <a:off x="520529" y="5638800"/>
            <a:ext cx="960736" cy="809144"/>
          </a:xfrm>
          <a:prstGeom prst="rect">
            <a:avLst/>
          </a:prstGeom>
        </p:spPr>
      </p:pic>
      <p:pic>
        <p:nvPicPr>
          <p:cNvPr id="6" name="Surface Studio 2" descr="A computer with the ABLE today website on the screen"/>
          <p:cNvPicPr/>
          <p:nvPr/>
        </p:nvPicPr>
        <p:blipFill rotWithShape="1">
          <a:blip r:embed="rId4"/>
          <a:stretch>
            <a:fillRect/>
          </a:stretch>
        </p:blipFill>
        <p:spPr>
          <a:xfrm>
            <a:off x="7653830" y="819150"/>
            <a:ext cx="5119584" cy="5964127"/>
          </a:xfrm>
          <a:prstGeom prst="rect">
            <a:avLst/>
          </a:prstGeom>
        </p:spPr>
      </p:pic>
    </p:spTree>
    <p:extLst>
      <p:ext uri="{BB962C8B-B14F-4D97-AF65-F5344CB8AC3E}">
        <p14:creationId xmlns:p14="http://schemas.microsoft.com/office/powerpoint/2010/main" val="393002424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Process"/>
        <p:cNvGrpSpPr/>
        <p:nvPr/>
      </p:nvGrpSpPr>
      <p:grpSpPr>
        <a:xfrm>
          <a:off x="0" y="0"/>
          <a:ext cx="0" cy="0"/>
          <a:chOff x="0" y="0"/>
          <a:chExt cx="0" cy="0"/>
        </a:xfrm>
      </p:grpSpPr>
      <p:sp>
        <p:nvSpPr>
          <p:cNvPr id="24" name="Title 23" hidden="1">
            <a:extLst>
              <a:ext uri="{FF2B5EF4-FFF2-40B4-BE49-F238E27FC236}">
                <a16:creationId xmlns:a16="http://schemas.microsoft.com/office/drawing/2014/main" id="{7B9897D3-EC22-8CE1-6C38-F53836B6CBEE}"/>
              </a:ext>
            </a:extLst>
          </p:cNvPr>
          <p:cNvSpPr>
            <a:spLocks noGrp="1"/>
          </p:cNvSpPr>
          <p:nvPr>
            <p:ph type="ctrTitle"/>
          </p:nvPr>
        </p:nvSpPr>
        <p:spPr/>
        <p:txBody>
          <a:bodyPr/>
          <a:lstStyle/>
          <a:p>
            <a:pPr rtl="0" eaLnBrk="1" latinLnBrk="0" hangingPunct="0"/>
            <a:r>
              <a:rPr lang="en-US" sz="4500" kern="1200" dirty="0">
                <a:solidFill>
                  <a:srgbClr val="000000"/>
                </a:solidFill>
                <a:effectLst/>
                <a:latin typeface="Archivo Black" panose="020B0A03020202020B04" pitchFamily="34" charset="77"/>
                <a:ea typeface="+mn-ea"/>
                <a:cs typeface="Archivo Black" panose="020B0A03020202020B04" pitchFamily="34" charset="77"/>
              </a:rPr>
              <a:t>Next Steps...</a:t>
            </a:r>
            <a:endParaRPr lang="en-US" dirty="0">
              <a:effectLst/>
            </a:endParaRPr>
          </a:p>
        </p:txBody>
      </p:sp>
      <p:pic>
        <p:nvPicPr>
          <p:cNvPr id="2" name="Shape7">
            <a:extLst>
              <a:ext uri="{C183D7F6-B498-43B3-948B-1728B52AA6E4}">
                <adec:decorative xmlns:adec="http://schemas.microsoft.com/office/drawing/2017/decorative" val="1"/>
              </a:ext>
            </a:extLst>
          </p:cNvPr>
          <p:cNvPicPr/>
          <p:nvPr/>
        </p:nvPicPr>
        <p:blipFill rotWithShape="1">
          <a:blip r:embed="rId3"/>
          <a:stretch>
            <a:fillRect/>
          </a:stretch>
        </p:blipFill>
        <p:spPr>
          <a:xfrm>
            <a:off x="6343650" y="2000250"/>
            <a:ext cx="6313140" cy="4978226"/>
          </a:xfrm>
          <a:prstGeom prst="rect">
            <a:avLst/>
          </a:prstGeom>
        </p:spPr>
      </p:pic>
      <p:sp>
        <p:nvSpPr>
          <p:cNvPr id="3" name="Body text copy"/>
          <p:cNvSpPr/>
          <p:nvPr/>
        </p:nvSpPr>
        <p:spPr>
          <a:xfrm>
            <a:off x="1019873" y="457200"/>
            <a:ext cx="10982325" cy="685800"/>
          </a:xfrm>
          <a:prstGeom prst="rect">
            <a:avLst/>
          </a:prstGeom>
        </p:spPr>
        <p:txBody>
          <a:bodyPr spcFirstLastPara="0" lIns="0" tIns="0" rIns="0" bIns="0" anchor="t"/>
          <a:lstStyle/>
          <a:p>
            <a:pPr algn="ctr" hangingPunct="0">
              <a:lnSpc>
                <a:spcPct val="100000"/>
              </a:lnSpc>
            </a:pPr>
            <a:r>
              <a:rPr sz="4500" dirty="0">
                <a:solidFill>
                  <a:srgbClr val="000000"/>
                </a:solidFill>
                <a:latin typeface="Archivo Black"/>
                <a:ea typeface="+mn-ea"/>
                <a:cs typeface="Archivo Black"/>
              </a:rPr>
              <a:t>Next Steps...</a:t>
            </a:r>
          </a:p>
        </p:txBody>
      </p:sp>
      <p:pic>
        <p:nvPicPr>
          <p:cNvPr id="4" name="OtherShape-18">
            <a:extLst>
              <a:ext uri="{C183D7F6-B498-43B3-948B-1728B52AA6E4}">
                <adec:decorative xmlns:adec="http://schemas.microsoft.com/office/drawing/2017/decorative" val="1"/>
              </a:ext>
            </a:extLst>
          </p:cNvPr>
          <p:cNvPicPr/>
          <p:nvPr/>
        </p:nvPicPr>
        <p:blipFill rotWithShape="1">
          <a:blip r:embed="rId4"/>
          <a:stretch>
            <a:fillRect/>
          </a:stretch>
        </p:blipFill>
        <p:spPr>
          <a:xfrm>
            <a:off x="1714988" y="2818404"/>
            <a:ext cx="1606694" cy="1750539"/>
          </a:xfrm>
          <a:prstGeom prst="rect">
            <a:avLst/>
          </a:prstGeom>
        </p:spPr>
      </p:pic>
      <p:pic>
        <p:nvPicPr>
          <p:cNvPr id="5" name="OtherShape-18 copy 1">
            <a:extLst>
              <a:ext uri="{C183D7F6-B498-43B3-948B-1728B52AA6E4}">
                <adec:decorative xmlns:adec="http://schemas.microsoft.com/office/drawing/2017/decorative" val="1"/>
              </a:ext>
            </a:extLst>
          </p:cNvPr>
          <p:cNvPicPr/>
          <p:nvPr/>
        </p:nvPicPr>
        <p:blipFill rotWithShape="1">
          <a:blip r:embed="rId4"/>
          <a:stretch>
            <a:fillRect/>
          </a:stretch>
        </p:blipFill>
        <p:spPr>
          <a:xfrm flipH="1">
            <a:off x="3498073" y="2805142"/>
            <a:ext cx="1606694" cy="1750539"/>
          </a:xfrm>
          <a:prstGeom prst="rect">
            <a:avLst/>
          </a:prstGeom>
        </p:spPr>
      </p:pic>
      <p:pic>
        <p:nvPicPr>
          <p:cNvPr id="6" name="OtherShape-18 copy 2">
            <a:extLst>
              <a:ext uri="{C183D7F6-B498-43B3-948B-1728B52AA6E4}">
                <adec:decorative xmlns:adec="http://schemas.microsoft.com/office/drawing/2017/decorative" val="1"/>
              </a:ext>
            </a:extLst>
          </p:cNvPr>
          <p:cNvPicPr/>
          <p:nvPr/>
        </p:nvPicPr>
        <p:blipFill rotWithShape="1">
          <a:blip r:embed="rId4"/>
          <a:stretch>
            <a:fillRect/>
          </a:stretch>
        </p:blipFill>
        <p:spPr>
          <a:xfrm rot="8100000" flipH="1">
            <a:off x="2577042" y="5099531"/>
            <a:ext cx="1606694" cy="1750539"/>
          </a:xfrm>
          <a:prstGeom prst="rect">
            <a:avLst/>
          </a:prstGeom>
        </p:spPr>
      </p:pic>
      <p:pic>
        <p:nvPicPr>
          <p:cNvPr id="7" name="Shape-19 copy 2">
            <a:extLst>
              <a:ext uri="{C183D7F6-B498-43B3-948B-1728B52AA6E4}">
                <adec:decorative xmlns:adec="http://schemas.microsoft.com/office/drawing/2017/decorative" val="1"/>
              </a:ext>
            </a:extLst>
          </p:cNvPr>
          <p:cNvPicPr/>
          <p:nvPr/>
        </p:nvPicPr>
        <p:blipFill rotWithShape="1">
          <a:blip r:embed="rId5"/>
          <a:stretch>
            <a:fillRect/>
          </a:stretch>
        </p:blipFill>
        <p:spPr>
          <a:xfrm>
            <a:off x="4187694" y="4614789"/>
            <a:ext cx="1275658" cy="1275658"/>
          </a:xfrm>
          <a:prstGeom prst="rect">
            <a:avLst/>
          </a:prstGeom>
        </p:spPr>
      </p:pic>
      <p:pic>
        <p:nvPicPr>
          <p:cNvPr id="8" name="WebIconsSolid47">
            <a:extLst>
              <a:ext uri="{C183D7F6-B498-43B3-948B-1728B52AA6E4}">
                <adec:decorative xmlns:adec="http://schemas.microsoft.com/office/drawing/2017/decorative" val="1"/>
              </a:ext>
            </a:extLst>
          </p:cNvPr>
          <p:cNvPicPr/>
          <p:nvPr/>
        </p:nvPicPr>
        <p:blipFill rotWithShape="1">
          <a:blip r:embed="rId6"/>
          <a:stretch>
            <a:fillRect/>
          </a:stretch>
        </p:blipFill>
        <p:spPr>
          <a:xfrm>
            <a:off x="4438913" y="4931313"/>
            <a:ext cx="794432" cy="655267"/>
          </a:xfrm>
          <a:prstGeom prst="rect">
            <a:avLst/>
          </a:prstGeom>
        </p:spPr>
      </p:pic>
      <p:pic>
        <p:nvPicPr>
          <p:cNvPr id="9" name="Shape-19">
            <a:extLst>
              <a:ext uri="{C183D7F6-B498-43B3-948B-1728B52AA6E4}">
                <adec:decorative xmlns:adec="http://schemas.microsoft.com/office/drawing/2017/decorative" val="1"/>
              </a:ext>
            </a:extLst>
          </p:cNvPr>
          <p:cNvPicPr/>
          <p:nvPr/>
        </p:nvPicPr>
        <p:blipFill rotWithShape="1">
          <a:blip r:embed="rId7"/>
          <a:stretch>
            <a:fillRect/>
          </a:stretch>
        </p:blipFill>
        <p:spPr>
          <a:xfrm>
            <a:off x="2749817" y="2314575"/>
            <a:ext cx="1275658" cy="1275658"/>
          </a:xfrm>
          <a:prstGeom prst="rect">
            <a:avLst/>
          </a:prstGeom>
        </p:spPr>
      </p:pic>
      <p:pic>
        <p:nvPicPr>
          <p:cNvPr id="10" name="education42-O">
            <a:extLst>
              <a:ext uri="{C183D7F6-B498-43B3-948B-1728B52AA6E4}">
                <adec:decorative xmlns:adec="http://schemas.microsoft.com/office/drawing/2017/decorative" val="1"/>
              </a:ext>
            </a:extLst>
          </p:cNvPr>
          <p:cNvPicPr/>
          <p:nvPr/>
        </p:nvPicPr>
        <p:blipFill rotWithShape="1">
          <a:blip r:embed="rId8"/>
          <a:stretch>
            <a:fillRect/>
          </a:stretch>
        </p:blipFill>
        <p:spPr>
          <a:xfrm>
            <a:off x="3026730" y="2584686"/>
            <a:ext cx="640108" cy="640108"/>
          </a:xfrm>
          <a:prstGeom prst="rect">
            <a:avLst/>
          </a:prstGeom>
        </p:spPr>
      </p:pic>
      <p:pic>
        <p:nvPicPr>
          <p:cNvPr id="11" name="Shape-19 copy 1">
            <a:extLst>
              <a:ext uri="{C183D7F6-B498-43B3-948B-1728B52AA6E4}">
                <adec:decorative xmlns:adec="http://schemas.microsoft.com/office/drawing/2017/decorative" val="1"/>
              </a:ext>
            </a:extLst>
          </p:cNvPr>
          <p:cNvPicPr/>
          <p:nvPr/>
        </p:nvPicPr>
        <p:blipFill rotWithShape="1">
          <a:blip r:embed="rId9"/>
          <a:stretch>
            <a:fillRect/>
          </a:stretch>
        </p:blipFill>
        <p:spPr>
          <a:xfrm>
            <a:off x="1268231" y="4614789"/>
            <a:ext cx="1275658" cy="1275658"/>
          </a:xfrm>
          <a:prstGeom prst="rect">
            <a:avLst/>
          </a:prstGeom>
        </p:spPr>
      </p:pic>
      <p:pic>
        <p:nvPicPr>
          <p:cNvPr id="12" name="education40-O">
            <a:extLst>
              <a:ext uri="{C183D7F6-B498-43B3-948B-1728B52AA6E4}">
                <adec:decorative xmlns:adec="http://schemas.microsoft.com/office/drawing/2017/decorative" val="1"/>
              </a:ext>
            </a:extLst>
          </p:cNvPr>
          <p:cNvPicPr/>
          <p:nvPr/>
        </p:nvPicPr>
        <p:blipFill rotWithShape="1">
          <a:blip r:embed="rId10"/>
          <a:stretch>
            <a:fillRect/>
          </a:stretch>
        </p:blipFill>
        <p:spPr>
          <a:xfrm>
            <a:off x="1576303" y="4930392"/>
            <a:ext cx="621121" cy="670315"/>
          </a:xfrm>
          <a:prstGeom prst="rect">
            <a:avLst/>
          </a:prstGeom>
        </p:spPr>
      </p:pic>
      <p:pic>
        <p:nvPicPr>
          <p:cNvPr id="13" name="customLine">
            <a:extLst>
              <a:ext uri="{C183D7F6-B498-43B3-948B-1728B52AA6E4}">
                <adec:decorative xmlns:adec="http://schemas.microsoft.com/office/drawing/2017/decorative" val="1"/>
              </a:ext>
            </a:extLst>
          </p:cNvPr>
          <p:cNvPicPr/>
          <p:nvPr/>
        </p:nvPicPr>
        <p:blipFill rotWithShape="1">
          <a:blip r:embed="rId11"/>
          <a:stretch>
            <a:fillRect/>
          </a:stretch>
        </p:blipFill>
        <p:spPr>
          <a:xfrm>
            <a:off x="7404986" y="3600450"/>
            <a:ext cx="4969212" cy="190500"/>
          </a:xfrm>
          <a:prstGeom prst="rect">
            <a:avLst/>
          </a:prstGeom>
        </p:spPr>
      </p:pic>
      <p:pic>
        <p:nvPicPr>
          <p:cNvPr id="14" name="customLine copy 1">
            <a:extLst>
              <a:ext uri="{C183D7F6-B498-43B3-948B-1728B52AA6E4}">
                <adec:decorative xmlns:adec="http://schemas.microsoft.com/office/drawing/2017/decorative" val="1"/>
              </a:ext>
            </a:extLst>
          </p:cNvPr>
          <p:cNvPicPr/>
          <p:nvPr/>
        </p:nvPicPr>
        <p:blipFill rotWithShape="1">
          <a:blip r:embed="rId11"/>
          <a:stretch>
            <a:fillRect/>
          </a:stretch>
        </p:blipFill>
        <p:spPr>
          <a:xfrm>
            <a:off x="7414371" y="5086350"/>
            <a:ext cx="4969212" cy="190500"/>
          </a:xfrm>
          <a:prstGeom prst="rect">
            <a:avLst/>
          </a:prstGeom>
        </p:spPr>
      </p:pic>
      <p:sp>
        <p:nvSpPr>
          <p:cNvPr id="16" name="Body text copy"/>
          <p:cNvSpPr/>
          <p:nvPr/>
        </p:nvSpPr>
        <p:spPr>
          <a:xfrm>
            <a:off x="7625775" y="2514600"/>
            <a:ext cx="4233773" cy="276225"/>
          </a:xfrm>
          <a:prstGeom prst="rect">
            <a:avLst/>
          </a:prstGeom>
        </p:spPr>
        <p:txBody>
          <a:bodyPr spcFirstLastPara="0" lIns="0" tIns="0" rIns="0" bIns="0" anchor="t"/>
          <a:lstStyle/>
          <a:p>
            <a:pPr algn="l" hangingPunct="0">
              <a:lnSpc>
                <a:spcPct val="100000"/>
              </a:lnSpc>
            </a:pPr>
            <a:r>
              <a:rPr sz="1800" b="1" cap="all">
                <a:solidFill>
                  <a:srgbClr val="000000"/>
                </a:solidFill>
                <a:latin typeface="Archivo Black"/>
                <a:ea typeface="+mn-ea"/>
                <a:cs typeface="Archivo Black"/>
              </a:rPr>
              <a:t>RESEARCH ABLE PROGRAMS</a:t>
            </a:r>
          </a:p>
        </p:txBody>
      </p:sp>
      <p:sp>
        <p:nvSpPr>
          <p:cNvPr id="15" name="Body text copy"/>
          <p:cNvSpPr/>
          <p:nvPr/>
        </p:nvSpPr>
        <p:spPr>
          <a:xfrm>
            <a:off x="7625775" y="2927350"/>
            <a:ext cx="3969259" cy="523875"/>
          </a:xfrm>
          <a:prstGeom prst="rect">
            <a:avLst/>
          </a:prstGeom>
        </p:spPr>
        <p:txBody>
          <a:bodyPr spcFirstLastPara="0" lIns="0" tIns="0" rIns="0" bIns="0" anchor="t"/>
          <a:lstStyle/>
          <a:p>
            <a:pPr algn="l" hangingPunct="0">
              <a:lnSpc>
                <a:spcPct val="125000"/>
              </a:lnSpc>
            </a:pPr>
            <a:r>
              <a:rPr sz="1350" b="1">
                <a:solidFill>
                  <a:srgbClr val="000000"/>
                </a:solidFill>
                <a:latin typeface="Muli"/>
                <a:ea typeface="+mn-ea"/>
                <a:cs typeface="Muli"/>
              </a:rPr>
              <a:t>Research ABLE Programs via the </a:t>
            </a:r>
            <a:r>
              <a:rPr sz="1350" b="1">
                <a:solidFill>
                  <a:srgbClr val="3E773B"/>
                </a:solidFill>
                <a:latin typeface="Archivo Black"/>
                <a:ea typeface="+mn-ea"/>
                <a:cs typeface="Archivo Black"/>
              </a:rPr>
              <a:t>ABLE today™ </a:t>
            </a:r>
            <a:r>
              <a:rPr sz="1350" b="1">
                <a:solidFill>
                  <a:srgbClr val="000000"/>
                </a:solidFill>
                <a:latin typeface="Muli"/>
                <a:ea typeface="+mn-ea"/>
                <a:cs typeface="Muli"/>
              </a:rPr>
              <a:t>website, abletoday.org </a:t>
            </a:r>
          </a:p>
        </p:txBody>
      </p:sp>
      <p:pic>
        <p:nvPicPr>
          <p:cNvPr id="17" name="Shape-19">
            <a:extLst>
              <a:ext uri="{C183D7F6-B498-43B3-948B-1728B52AA6E4}">
                <adec:decorative xmlns:adec="http://schemas.microsoft.com/office/drawing/2017/decorative" val="1"/>
              </a:ext>
            </a:extLst>
          </p:cNvPr>
          <p:cNvPicPr/>
          <p:nvPr/>
        </p:nvPicPr>
        <p:blipFill rotWithShape="1">
          <a:blip r:embed="rId12"/>
          <a:stretch>
            <a:fillRect/>
          </a:stretch>
        </p:blipFill>
        <p:spPr>
          <a:xfrm>
            <a:off x="6931345" y="2524125"/>
            <a:ext cx="405767" cy="405767"/>
          </a:xfrm>
          <a:prstGeom prst="rect">
            <a:avLst/>
          </a:prstGeom>
        </p:spPr>
      </p:pic>
      <p:sp>
        <p:nvSpPr>
          <p:cNvPr id="19" name="Body text copy"/>
          <p:cNvSpPr/>
          <p:nvPr/>
        </p:nvSpPr>
        <p:spPr>
          <a:xfrm>
            <a:off x="7625775" y="3962400"/>
            <a:ext cx="3333750" cy="276225"/>
          </a:xfrm>
          <a:prstGeom prst="rect">
            <a:avLst/>
          </a:prstGeom>
        </p:spPr>
        <p:txBody>
          <a:bodyPr spcFirstLastPara="0" lIns="0" tIns="0" rIns="0" bIns="0" anchor="t"/>
          <a:lstStyle/>
          <a:p>
            <a:pPr algn="l" hangingPunct="0">
              <a:lnSpc>
                <a:spcPct val="100000"/>
              </a:lnSpc>
            </a:pPr>
            <a:r>
              <a:rPr sz="1800" b="1" cap="all">
                <a:solidFill>
                  <a:srgbClr val="000000"/>
                </a:solidFill>
                <a:latin typeface="Archivo Black"/>
                <a:ea typeface="+mn-ea"/>
                <a:cs typeface="Archivo Black"/>
              </a:rPr>
              <a:t>SPREAD THE WORD</a:t>
            </a:r>
          </a:p>
        </p:txBody>
      </p:sp>
      <p:sp>
        <p:nvSpPr>
          <p:cNvPr id="18" name="Body text copy"/>
          <p:cNvSpPr/>
          <p:nvPr/>
        </p:nvSpPr>
        <p:spPr>
          <a:xfrm>
            <a:off x="7625775" y="4371975"/>
            <a:ext cx="3665228" cy="533400"/>
          </a:xfrm>
          <a:prstGeom prst="rect">
            <a:avLst/>
          </a:prstGeom>
        </p:spPr>
        <p:txBody>
          <a:bodyPr spcFirstLastPara="0" lIns="0" tIns="0" rIns="0" bIns="0" anchor="t"/>
          <a:lstStyle/>
          <a:p>
            <a:pPr algn="l" hangingPunct="0">
              <a:lnSpc>
                <a:spcPct val="125000"/>
              </a:lnSpc>
            </a:pPr>
            <a:r>
              <a:rPr sz="1350" b="1">
                <a:solidFill>
                  <a:srgbClr val="222222"/>
                </a:solidFill>
                <a:latin typeface="Arial"/>
                <a:ea typeface="+mn-ea"/>
                <a:cs typeface="Arial"/>
              </a:rPr>
              <a:t>Help us spread the word! Share via email, social media, and with your network</a:t>
            </a:r>
          </a:p>
        </p:txBody>
      </p:sp>
      <p:pic>
        <p:nvPicPr>
          <p:cNvPr id="20" name="Shape-19 copy 3">
            <a:extLst>
              <a:ext uri="{C183D7F6-B498-43B3-948B-1728B52AA6E4}">
                <adec:decorative xmlns:adec="http://schemas.microsoft.com/office/drawing/2017/decorative" val="1"/>
              </a:ext>
            </a:extLst>
          </p:cNvPr>
          <p:cNvPicPr/>
          <p:nvPr/>
        </p:nvPicPr>
        <p:blipFill rotWithShape="1">
          <a:blip r:embed="rId13"/>
          <a:stretch>
            <a:fillRect/>
          </a:stretch>
        </p:blipFill>
        <p:spPr>
          <a:xfrm>
            <a:off x="6938585" y="3962400"/>
            <a:ext cx="405767" cy="405767"/>
          </a:xfrm>
          <a:prstGeom prst="rect">
            <a:avLst/>
          </a:prstGeom>
        </p:spPr>
      </p:pic>
      <p:sp>
        <p:nvSpPr>
          <p:cNvPr id="22" name="Body text copy"/>
          <p:cNvSpPr/>
          <p:nvPr/>
        </p:nvSpPr>
        <p:spPr>
          <a:xfrm>
            <a:off x="7635300" y="5448300"/>
            <a:ext cx="3882066" cy="276225"/>
          </a:xfrm>
          <a:prstGeom prst="rect">
            <a:avLst/>
          </a:prstGeom>
        </p:spPr>
        <p:txBody>
          <a:bodyPr spcFirstLastPara="0" lIns="0" tIns="0" rIns="0" bIns="0" anchor="t"/>
          <a:lstStyle/>
          <a:p>
            <a:pPr algn="l" hangingPunct="0">
              <a:lnSpc>
                <a:spcPct val="100000"/>
              </a:lnSpc>
            </a:pPr>
            <a:r>
              <a:rPr sz="1800" b="1" cap="all">
                <a:solidFill>
                  <a:srgbClr val="000000"/>
                </a:solidFill>
                <a:latin typeface="Archivo Black"/>
                <a:ea typeface="+mn-ea"/>
                <a:cs typeface="Archivo Black"/>
              </a:rPr>
              <a:t>REQUEST A PRESENTATION</a:t>
            </a:r>
          </a:p>
        </p:txBody>
      </p:sp>
      <p:sp>
        <p:nvSpPr>
          <p:cNvPr id="21" name="Body text copy"/>
          <p:cNvSpPr/>
          <p:nvPr/>
        </p:nvSpPr>
        <p:spPr>
          <a:xfrm>
            <a:off x="7635300" y="5857875"/>
            <a:ext cx="3333750" cy="514350"/>
          </a:xfrm>
          <a:prstGeom prst="rect">
            <a:avLst/>
          </a:prstGeom>
        </p:spPr>
        <p:txBody>
          <a:bodyPr spcFirstLastPara="0" lIns="0" tIns="0" rIns="0" bIns="0" anchor="t"/>
          <a:lstStyle/>
          <a:p>
            <a:pPr algn="l" hangingPunct="0">
              <a:lnSpc>
                <a:spcPct val="125000"/>
              </a:lnSpc>
            </a:pPr>
            <a:r>
              <a:rPr sz="1350" b="1">
                <a:solidFill>
                  <a:srgbClr val="000000"/>
                </a:solidFill>
                <a:latin typeface="Muli"/>
                <a:ea typeface="+mn-ea"/>
                <a:cs typeface="Muli"/>
              </a:rPr>
              <a:t>Reach out and let us know if you would like a group presentation</a:t>
            </a:r>
          </a:p>
        </p:txBody>
      </p:sp>
      <p:pic>
        <p:nvPicPr>
          <p:cNvPr id="23" name="Shape-19 copy 4">
            <a:extLst>
              <a:ext uri="{C183D7F6-B498-43B3-948B-1728B52AA6E4}">
                <adec:decorative xmlns:adec="http://schemas.microsoft.com/office/drawing/2017/decorative" val="1"/>
              </a:ext>
            </a:extLst>
          </p:cNvPr>
          <p:cNvPicPr/>
          <p:nvPr/>
        </p:nvPicPr>
        <p:blipFill rotWithShape="1">
          <a:blip r:embed="rId14"/>
          <a:stretch>
            <a:fillRect/>
          </a:stretch>
        </p:blipFill>
        <p:spPr>
          <a:xfrm>
            <a:off x="6947549" y="5457825"/>
            <a:ext cx="405767" cy="405767"/>
          </a:xfrm>
          <a:prstGeom prst="rect">
            <a:avLst/>
          </a:prstGeom>
        </p:spPr>
      </p:pic>
    </p:spTree>
    <p:extLst>
      <p:ext uri="{BB962C8B-B14F-4D97-AF65-F5344CB8AC3E}">
        <p14:creationId xmlns:p14="http://schemas.microsoft.com/office/powerpoint/2010/main" val="393002424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3 Agenda"/>
        <p:cNvGrpSpPr/>
        <p:nvPr/>
      </p:nvGrpSpPr>
      <p:grpSpPr>
        <a:xfrm>
          <a:off x="0" y="0"/>
          <a:ext cx="0" cy="0"/>
          <a:chOff x="0" y="0"/>
          <a:chExt cx="0" cy="0"/>
        </a:xfrm>
      </p:grpSpPr>
      <p:sp>
        <p:nvSpPr>
          <p:cNvPr id="13" name="Title 12" hidden="1">
            <a:extLst>
              <a:ext uri="{FF2B5EF4-FFF2-40B4-BE49-F238E27FC236}">
                <a16:creationId xmlns:a16="http://schemas.microsoft.com/office/drawing/2014/main" id="{AA1DEF69-FF79-B1FF-B7F3-E53E04BBED77}"/>
              </a:ext>
            </a:extLst>
          </p:cNvPr>
          <p:cNvSpPr>
            <a:spLocks noGrp="1"/>
          </p:cNvSpPr>
          <p:nvPr>
            <p:ph type="ctrTitle"/>
          </p:nvPr>
        </p:nvSpPr>
        <p:spPr/>
        <p:txBody>
          <a:bodyPr/>
          <a:lstStyle/>
          <a:p>
            <a:r>
              <a:rPr lang="en-US" dirty="0"/>
              <a:t>Resources</a:t>
            </a:r>
          </a:p>
        </p:txBody>
      </p:sp>
      <p:sp>
        <p:nvSpPr>
          <p:cNvPr id="11" name="Body text copy"/>
          <p:cNvSpPr/>
          <p:nvPr/>
        </p:nvSpPr>
        <p:spPr>
          <a:xfrm>
            <a:off x="3333750" y="323850"/>
            <a:ext cx="5416925" cy="857250"/>
          </a:xfrm>
          <a:prstGeom prst="rect">
            <a:avLst/>
          </a:prstGeom>
        </p:spPr>
        <p:txBody>
          <a:bodyPr spcFirstLastPara="0" lIns="95250" tIns="0" rIns="95250" bIns="0" anchor="t"/>
          <a:lstStyle/>
          <a:p>
            <a:pPr algn="l" hangingPunct="0">
              <a:lnSpc>
                <a:spcPct val="125000"/>
              </a:lnSpc>
            </a:pPr>
            <a:r>
              <a:rPr sz="4500">
                <a:solidFill>
                  <a:srgbClr val="000000"/>
                </a:solidFill>
                <a:latin typeface="Archivo Black"/>
                <a:ea typeface="+mn-ea"/>
                <a:cs typeface="Archivo Black"/>
              </a:rPr>
              <a:t>RESOURCES</a:t>
            </a:r>
          </a:p>
        </p:txBody>
      </p:sp>
      <p:sp>
        <p:nvSpPr>
          <p:cNvPr id="12" name="Body text copy copy 1"/>
          <p:cNvSpPr/>
          <p:nvPr/>
        </p:nvSpPr>
        <p:spPr>
          <a:xfrm>
            <a:off x="3457575" y="1209675"/>
            <a:ext cx="8350637" cy="876300"/>
          </a:xfrm>
          <a:prstGeom prst="rect">
            <a:avLst/>
          </a:prstGeom>
        </p:spPr>
        <p:txBody>
          <a:bodyPr spcFirstLastPara="0" lIns="0" tIns="0" rIns="0" bIns="0" anchor="t"/>
          <a:lstStyle/>
          <a:p>
            <a:pPr algn="l" hangingPunct="0">
              <a:lnSpc>
                <a:spcPct val="125000"/>
              </a:lnSpc>
            </a:pPr>
            <a:r>
              <a:rPr sz="1500" b="1" cap="all" spc="150">
                <a:solidFill>
                  <a:srgbClr val="000000"/>
                </a:solidFill>
                <a:latin typeface="Muli"/>
                <a:ea typeface="+mn-ea"/>
                <a:cs typeface="Muli"/>
              </a:rPr>
              <a:t>ABLE accounts are a game changer for financial empowerment and community inclusion.  </a:t>
            </a:r>
            <a:r>
              <a:rPr sz="1500" b="1" cap="all" spc="150">
                <a:solidFill>
                  <a:srgbClr val="000000"/>
                </a:solidFill>
                <a:latin typeface="Archivo Black"/>
                <a:ea typeface="+mn-ea"/>
                <a:cs typeface="Archivo Black"/>
              </a:rPr>
              <a:t>To learn more, visit:</a:t>
            </a:r>
          </a:p>
          <a:p>
            <a:pPr algn="l" hangingPunct="0">
              <a:lnSpc>
                <a:spcPct val="125000"/>
              </a:lnSpc>
            </a:pPr>
            <a:endParaRPr sz="1500" b="1" cap="all" spc="150">
              <a:solidFill>
                <a:srgbClr val="000000"/>
              </a:solidFill>
              <a:latin typeface="Archivo Black"/>
              <a:ea typeface="+mn-ea"/>
              <a:cs typeface="Archivo Black"/>
            </a:endParaRPr>
          </a:p>
        </p:txBody>
      </p:sp>
      <p:pic>
        <p:nvPicPr>
          <p:cNvPr id="9" name="Shape-1">
            <a:extLst>
              <a:ext uri="{C183D7F6-B498-43B3-948B-1728B52AA6E4}">
                <adec:decorative xmlns:adec="http://schemas.microsoft.com/office/drawing/2017/decorative" val="1"/>
              </a:ext>
            </a:extLst>
          </p:cNvPr>
          <p:cNvPicPr/>
          <p:nvPr/>
        </p:nvPicPr>
        <p:blipFill rotWithShape="1">
          <a:blip r:embed="rId3"/>
          <a:stretch>
            <a:fillRect/>
          </a:stretch>
        </p:blipFill>
        <p:spPr>
          <a:xfrm>
            <a:off x="-39142" y="-22982"/>
            <a:ext cx="2876253" cy="7385807"/>
          </a:xfrm>
          <a:prstGeom prst="rect">
            <a:avLst/>
          </a:prstGeom>
        </p:spPr>
      </p:pic>
      <p:pic>
        <p:nvPicPr>
          <p:cNvPr id="10" name="pexels-rodnae-productions-8297517" descr="A family smiling together including a child with a disability"/>
          <p:cNvPicPr/>
          <p:nvPr/>
        </p:nvPicPr>
        <p:blipFill rotWithShape="1">
          <a:blip r:embed="rId4"/>
          <a:stretch>
            <a:fillRect/>
          </a:stretch>
        </p:blipFill>
        <p:spPr>
          <a:xfrm>
            <a:off x="552537" y="2324156"/>
            <a:ext cx="4343400" cy="4343400"/>
          </a:xfrm>
          <a:prstGeom prst="rect">
            <a:avLst/>
          </a:prstGeom>
        </p:spPr>
      </p:pic>
      <p:sp>
        <p:nvSpPr>
          <p:cNvPr id="2" name="Body text copy"/>
          <p:cNvSpPr/>
          <p:nvPr/>
        </p:nvSpPr>
        <p:spPr>
          <a:xfrm>
            <a:off x="7404544" y="2647950"/>
            <a:ext cx="4763465" cy="3476625"/>
          </a:xfrm>
          <a:prstGeom prst="rect">
            <a:avLst/>
          </a:prstGeom>
        </p:spPr>
        <p:txBody>
          <a:bodyPr spcFirstLastPara="0" lIns="95250" tIns="95250" rIns="95250" bIns="0" anchor="t"/>
          <a:lstStyle/>
          <a:p>
            <a:pPr algn="l" hangingPunct="0">
              <a:lnSpc>
                <a:spcPct val="191667"/>
              </a:lnSpc>
            </a:pPr>
            <a:r>
              <a:rPr sz="2250" b="1">
                <a:solidFill>
                  <a:srgbClr val="000000"/>
                </a:solidFill>
                <a:latin typeface="Roboto"/>
                <a:ea typeface="+mn-ea"/>
                <a:cs typeface="Roboto"/>
              </a:rPr>
              <a:t>abletoday.org/videos</a:t>
            </a:r>
          </a:p>
          <a:p>
            <a:pPr algn="l" hangingPunct="0">
              <a:lnSpc>
                <a:spcPct val="191667"/>
              </a:lnSpc>
            </a:pPr>
            <a:endParaRPr sz="2250" b="1">
              <a:solidFill>
                <a:srgbClr val="000000"/>
              </a:solidFill>
              <a:latin typeface="Roboto"/>
              <a:ea typeface="+mn-ea"/>
              <a:cs typeface="Roboto"/>
            </a:endParaRPr>
          </a:p>
          <a:p>
            <a:pPr algn="l" hangingPunct="0">
              <a:lnSpc>
                <a:spcPct val="191667"/>
              </a:lnSpc>
            </a:pPr>
            <a:r>
              <a:rPr sz="2250" b="1">
                <a:solidFill>
                  <a:srgbClr val="000000"/>
                </a:solidFill>
                <a:latin typeface="Roboto"/>
                <a:ea typeface="+mn-ea"/>
                <a:cs typeface="Roboto"/>
              </a:rPr>
              <a:t>abletoday.org/federal-benefits</a:t>
            </a:r>
          </a:p>
          <a:p>
            <a:pPr algn="l" hangingPunct="0">
              <a:lnSpc>
                <a:spcPct val="191667"/>
              </a:lnSpc>
            </a:pPr>
            <a:endParaRPr sz="2250" b="1">
              <a:solidFill>
                <a:srgbClr val="000000"/>
              </a:solidFill>
              <a:latin typeface="Roboto"/>
              <a:ea typeface="+mn-ea"/>
              <a:cs typeface="Roboto"/>
            </a:endParaRPr>
          </a:p>
          <a:p>
            <a:pPr algn="l" hangingPunct="0">
              <a:lnSpc>
                <a:spcPct val="191667"/>
              </a:lnSpc>
            </a:pPr>
            <a:r>
              <a:rPr sz="2250" b="1">
                <a:solidFill>
                  <a:srgbClr val="000000"/>
                </a:solidFill>
                <a:latin typeface="Roboto"/>
                <a:ea typeface="+mn-ea"/>
                <a:cs typeface="Roboto"/>
              </a:rPr>
              <a:t>abletoday.org/able-programs</a:t>
            </a:r>
          </a:p>
        </p:txBody>
      </p:sp>
      <p:pic>
        <p:nvPicPr>
          <p:cNvPr id="3" name="Shape-19">
            <a:extLst>
              <a:ext uri="{C183D7F6-B498-43B3-948B-1728B52AA6E4}">
                <adec:decorative xmlns:adec="http://schemas.microsoft.com/office/drawing/2017/decorative" val="1"/>
              </a:ext>
            </a:extLst>
          </p:cNvPr>
          <p:cNvPicPr/>
          <p:nvPr/>
        </p:nvPicPr>
        <p:blipFill rotWithShape="1">
          <a:blip r:embed="rId5"/>
          <a:stretch>
            <a:fillRect/>
          </a:stretch>
        </p:blipFill>
        <p:spPr>
          <a:xfrm>
            <a:off x="6238875" y="3984625"/>
            <a:ext cx="895350" cy="895350"/>
          </a:xfrm>
          <a:prstGeom prst="rect">
            <a:avLst/>
          </a:prstGeom>
        </p:spPr>
      </p:pic>
      <p:pic>
        <p:nvPicPr>
          <p:cNvPr id="4" name="education42-O">
            <a:extLst>
              <a:ext uri="{C183D7F6-B498-43B3-948B-1728B52AA6E4}">
                <adec:decorative xmlns:adec="http://schemas.microsoft.com/office/drawing/2017/decorative" val="1"/>
              </a:ext>
            </a:extLst>
          </p:cNvPr>
          <p:cNvPicPr/>
          <p:nvPr/>
        </p:nvPicPr>
        <p:blipFill rotWithShape="1">
          <a:blip r:embed="rId6"/>
          <a:stretch>
            <a:fillRect/>
          </a:stretch>
        </p:blipFill>
        <p:spPr>
          <a:xfrm>
            <a:off x="6477001" y="4238625"/>
            <a:ext cx="401955" cy="401955"/>
          </a:xfrm>
          <a:prstGeom prst="rect">
            <a:avLst/>
          </a:prstGeom>
        </p:spPr>
      </p:pic>
      <p:pic>
        <p:nvPicPr>
          <p:cNvPr id="5" name="Shape-19">
            <a:extLst>
              <a:ext uri="{C183D7F6-B498-43B3-948B-1728B52AA6E4}">
                <adec:decorative xmlns:adec="http://schemas.microsoft.com/office/drawing/2017/decorative" val="1"/>
              </a:ext>
            </a:extLst>
          </p:cNvPr>
          <p:cNvPicPr/>
          <p:nvPr/>
        </p:nvPicPr>
        <p:blipFill rotWithShape="1">
          <a:blip r:embed="rId7"/>
          <a:stretch>
            <a:fillRect/>
          </a:stretch>
        </p:blipFill>
        <p:spPr>
          <a:xfrm>
            <a:off x="6239732" y="5267325"/>
            <a:ext cx="895350" cy="895350"/>
          </a:xfrm>
          <a:prstGeom prst="rect">
            <a:avLst/>
          </a:prstGeom>
        </p:spPr>
      </p:pic>
      <p:pic>
        <p:nvPicPr>
          <p:cNvPr id="6" name="Marketing59-O">
            <a:extLst>
              <a:ext uri="{C183D7F6-B498-43B3-948B-1728B52AA6E4}">
                <adec:decorative xmlns:adec="http://schemas.microsoft.com/office/drawing/2017/decorative" val="1"/>
              </a:ext>
            </a:extLst>
          </p:cNvPr>
          <p:cNvPicPr/>
          <p:nvPr/>
        </p:nvPicPr>
        <p:blipFill rotWithShape="1">
          <a:blip r:embed="rId8"/>
          <a:stretch>
            <a:fillRect/>
          </a:stretch>
        </p:blipFill>
        <p:spPr>
          <a:xfrm>
            <a:off x="6477857" y="5508625"/>
            <a:ext cx="418300" cy="400050"/>
          </a:xfrm>
          <a:prstGeom prst="rect">
            <a:avLst/>
          </a:prstGeom>
        </p:spPr>
      </p:pic>
      <p:pic>
        <p:nvPicPr>
          <p:cNvPr id="7" name="Shape-19">
            <a:extLst>
              <a:ext uri="{C183D7F6-B498-43B3-948B-1728B52AA6E4}">
                <adec:decorative xmlns:adec="http://schemas.microsoft.com/office/drawing/2017/decorative" val="1"/>
              </a:ext>
            </a:extLst>
          </p:cNvPr>
          <p:cNvPicPr/>
          <p:nvPr/>
        </p:nvPicPr>
        <p:blipFill rotWithShape="1">
          <a:blip r:embed="rId9"/>
          <a:stretch>
            <a:fillRect/>
          </a:stretch>
        </p:blipFill>
        <p:spPr>
          <a:xfrm>
            <a:off x="6241073" y="2724150"/>
            <a:ext cx="895350" cy="895350"/>
          </a:xfrm>
          <a:prstGeom prst="rect">
            <a:avLst/>
          </a:prstGeom>
        </p:spPr>
      </p:pic>
      <p:pic>
        <p:nvPicPr>
          <p:cNvPr id="8" name="education40-O">
            <a:extLst>
              <a:ext uri="{C183D7F6-B498-43B3-948B-1728B52AA6E4}">
                <adec:decorative xmlns:adec="http://schemas.microsoft.com/office/drawing/2017/decorative" val="1"/>
              </a:ext>
            </a:extLst>
          </p:cNvPr>
          <p:cNvPicPr/>
          <p:nvPr/>
        </p:nvPicPr>
        <p:blipFill rotWithShape="1">
          <a:blip r:embed="rId10"/>
          <a:stretch>
            <a:fillRect/>
          </a:stretch>
        </p:blipFill>
        <p:spPr>
          <a:xfrm>
            <a:off x="6488723" y="2962275"/>
            <a:ext cx="405935" cy="400050"/>
          </a:xfrm>
          <a:prstGeom prst="rect">
            <a:avLst/>
          </a:prstGeom>
        </p:spPr>
      </p:pic>
    </p:spTree>
    <p:extLst>
      <p:ext uri="{BB962C8B-B14F-4D97-AF65-F5344CB8AC3E}">
        <p14:creationId xmlns:p14="http://schemas.microsoft.com/office/powerpoint/2010/main" val="393002424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rgbClr val="DAD9D7"/>
        </a:solidFill>
        <a:effectLst/>
      </p:bgPr>
    </p:bg>
    <p:spTree>
      <p:nvGrpSpPr>
        <p:cNvPr id="1" name="Thank You"/>
        <p:cNvGrpSpPr/>
        <p:nvPr/>
      </p:nvGrpSpPr>
      <p:grpSpPr>
        <a:xfrm>
          <a:off x="0" y="0"/>
          <a:ext cx="0" cy="0"/>
          <a:chOff x="0" y="0"/>
          <a:chExt cx="0" cy="0"/>
        </a:xfrm>
      </p:grpSpPr>
      <p:sp>
        <p:nvSpPr>
          <p:cNvPr id="6" name="Title 5" hidden="1">
            <a:extLst>
              <a:ext uri="{FF2B5EF4-FFF2-40B4-BE49-F238E27FC236}">
                <a16:creationId xmlns:a16="http://schemas.microsoft.com/office/drawing/2014/main" id="{E0166B7B-0CED-6204-79E7-B2B69FE7481B}"/>
              </a:ext>
            </a:extLst>
          </p:cNvPr>
          <p:cNvSpPr>
            <a:spLocks noGrp="1"/>
          </p:cNvSpPr>
          <p:nvPr>
            <p:ph type="ctrTitle"/>
          </p:nvPr>
        </p:nvSpPr>
        <p:spPr/>
        <p:txBody>
          <a:bodyPr/>
          <a:lstStyle/>
          <a:p>
            <a:r>
              <a:rPr lang="en-US" dirty="0"/>
              <a:t>Thank</a:t>
            </a:r>
            <a:r>
              <a:rPr lang="en-US" baseline="0" dirty="0"/>
              <a:t> you!</a:t>
            </a:r>
            <a:endParaRPr lang="en-US" dirty="0"/>
          </a:p>
        </p:txBody>
      </p:sp>
      <p:pic>
        <p:nvPicPr>
          <p:cNvPr id="2" name="Shape7">
            <a:extLst>
              <a:ext uri="{C183D7F6-B498-43B3-948B-1728B52AA6E4}">
                <adec:decorative xmlns:adec="http://schemas.microsoft.com/office/drawing/2017/decorative" val="1"/>
              </a:ext>
            </a:extLst>
          </p:cNvPr>
          <p:cNvPicPr/>
          <p:nvPr/>
        </p:nvPicPr>
        <p:blipFill rotWithShape="1">
          <a:blip r:embed="rId3"/>
          <a:stretch>
            <a:fillRect/>
          </a:stretch>
        </p:blipFill>
        <p:spPr>
          <a:xfrm>
            <a:off x="513391" y="1104900"/>
            <a:ext cx="6936440" cy="5113577"/>
          </a:xfrm>
          <a:prstGeom prst="rect">
            <a:avLst/>
          </a:prstGeom>
        </p:spPr>
      </p:pic>
      <p:pic>
        <p:nvPicPr>
          <p:cNvPr id="5" name="Able Today Logo Green" descr="ABLE today logo"/>
          <p:cNvPicPr/>
          <p:nvPr/>
        </p:nvPicPr>
        <p:blipFill rotWithShape="1">
          <a:blip r:embed="rId4"/>
          <a:stretch>
            <a:fillRect/>
          </a:stretch>
        </p:blipFill>
        <p:spPr>
          <a:xfrm>
            <a:off x="1924050" y="1933575"/>
            <a:ext cx="3727185" cy="752231"/>
          </a:xfrm>
          <a:prstGeom prst="rect">
            <a:avLst/>
          </a:prstGeom>
        </p:spPr>
      </p:pic>
      <p:sp>
        <p:nvSpPr>
          <p:cNvPr id="3" name="Title copy"/>
          <p:cNvSpPr/>
          <p:nvPr/>
        </p:nvSpPr>
        <p:spPr>
          <a:xfrm>
            <a:off x="-1367121" y="3648075"/>
            <a:ext cx="10572750" cy="1647825"/>
          </a:xfrm>
          <a:prstGeom prst="rect">
            <a:avLst/>
          </a:prstGeom>
        </p:spPr>
        <p:txBody>
          <a:bodyPr spcFirstLastPara="0" lIns="0" tIns="0" rIns="0" bIns="0" anchor="t"/>
          <a:lstStyle/>
          <a:p>
            <a:pPr algn="ctr" hangingPunct="0">
              <a:lnSpc>
                <a:spcPct val="100000"/>
              </a:lnSpc>
            </a:pPr>
            <a:r>
              <a:rPr sz="5400" b="1" dirty="0">
                <a:solidFill>
                  <a:srgbClr val="3E773B"/>
                </a:solidFill>
                <a:latin typeface="Archivo Black"/>
                <a:ea typeface="+mn-ea"/>
                <a:cs typeface="Archivo Black"/>
              </a:rPr>
              <a:t>THANK </a:t>
            </a:r>
          </a:p>
          <a:p>
            <a:pPr algn="ctr" hangingPunct="0">
              <a:lnSpc>
                <a:spcPct val="100000"/>
              </a:lnSpc>
            </a:pPr>
            <a:r>
              <a:rPr sz="5400" b="1" dirty="0">
                <a:solidFill>
                  <a:srgbClr val="3E773B"/>
                </a:solidFill>
                <a:latin typeface="Archivo Black"/>
                <a:ea typeface="+mn-ea"/>
                <a:cs typeface="Archivo Black"/>
              </a:rPr>
              <a:t>YOU!</a:t>
            </a:r>
          </a:p>
        </p:txBody>
      </p:sp>
      <p:pic>
        <p:nvPicPr>
          <p:cNvPr id="8" name="Picture 7" descr="Wells Fargo logo">
            <a:extLst>
              <a:ext uri="{FF2B5EF4-FFF2-40B4-BE49-F238E27FC236}">
                <a16:creationId xmlns:a16="http://schemas.microsoft.com/office/drawing/2014/main" id="{DE666CC6-8C78-4407-1689-EE9A3EC08DCE}"/>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374586" y="1133231"/>
            <a:ext cx="3186112" cy="3186112"/>
          </a:xfrm>
          <a:prstGeom prst="rect">
            <a:avLst/>
          </a:prstGeom>
        </p:spPr>
      </p:pic>
      <p:pic>
        <p:nvPicPr>
          <p:cNvPr id="4" name="NASTF-logo" descr="National Association of state treasurers foundation logo"/>
          <p:cNvPicPr/>
          <p:nvPr/>
        </p:nvPicPr>
        <p:blipFill rotWithShape="1">
          <a:blip r:embed="rId6"/>
          <a:stretch>
            <a:fillRect/>
          </a:stretch>
        </p:blipFill>
        <p:spPr>
          <a:xfrm>
            <a:off x="7600950" y="4722717"/>
            <a:ext cx="4733384" cy="1146366"/>
          </a:xfrm>
          <a:prstGeom prst="rect">
            <a:avLst/>
          </a:prstGeom>
        </p:spPr>
      </p:pic>
    </p:spTree>
    <p:extLst>
      <p:ext uri="{BB962C8B-B14F-4D97-AF65-F5344CB8AC3E}">
        <p14:creationId xmlns:p14="http://schemas.microsoft.com/office/powerpoint/2010/main" val="393002424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5 Pricing Table"/>
        <p:cNvGrpSpPr/>
        <p:nvPr/>
      </p:nvGrpSpPr>
      <p:grpSpPr>
        <a:xfrm>
          <a:off x="0" y="0"/>
          <a:ext cx="0" cy="0"/>
          <a:chOff x="0" y="0"/>
          <a:chExt cx="0" cy="0"/>
        </a:xfrm>
      </p:grpSpPr>
      <p:sp>
        <p:nvSpPr>
          <p:cNvPr id="13" name="Title 12" hidden="1">
            <a:extLst>
              <a:ext uri="{FF2B5EF4-FFF2-40B4-BE49-F238E27FC236}">
                <a16:creationId xmlns:a16="http://schemas.microsoft.com/office/drawing/2014/main" id="{4CF7CDE0-9196-B95E-D4EB-C3D0C9F257E7}"/>
              </a:ext>
            </a:extLst>
          </p:cNvPr>
          <p:cNvSpPr>
            <a:spLocks noGrp="1"/>
          </p:cNvSpPr>
          <p:nvPr>
            <p:ph type="ctrTitle"/>
          </p:nvPr>
        </p:nvSpPr>
        <p:spPr/>
        <p:txBody>
          <a:bodyPr/>
          <a:lstStyle/>
          <a:p>
            <a:r>
              <a:rPr lang="en-US" dirty="0"/>
              <a:t>Imagine if people with disabilities could</a:t>
            </a:r>
          </a:p>
        </p:txBody>
      </p:sp>
      <p:sp>
        <p:nvSpPr>
          <p:cNvPr id="9" name="Body text copy"/>
          <p:cNvSpPr/>
          <p:nvPr/>
        </p:nvSpPr>
        <p:spPr>
          <a:xfrm>
            <a:off x="1021300" y="504825"/>
            <a:ext cx="10982325" cy="1095375"/>
          </a:xfrm>
          <a:prstGeom prst="rect">
            <a:avLst/>
          </a:prstGeom>
        </p:spPr>
        <p:txBody>
          <a:bodyPr spcFirstLastPara="0" lIns="0" tIns="0" rIns="0" bIns="0" anchor="t"/>
          <a:lstStyle/>
          <a:p>
            <a:pPr algn="ctr" hangingPunct="0">
              <a:lnSpc>
                <a:spcPct val="100000"/>
              </a:lnSpc>
            </a:pPr>
            <a:r>
              <a:rPr sz="3600">
                <a:solidFill>
                  <a:srgbClr val="3E773B"/>
                </a:solidFill>
                <a:latin typeface="Archivo Black"/>
                <a:ea typeface="+mn-ea"/>
                <a:cs typeface="Archivo Black"/>
              </a:rPr>
              <a:t>IMAGINE </a:t>
            </a:r>
          </a:p>
          <a:p>
            <a:pPr algn="ctr" hangingPunct="0">
              <a:lnSpc>
                <a:spcPct val="100000"/>
              </a:lnSpc>
            </a:pPr>
            <a:r>
              <a:rPr sz="3600">
                <a:solidFill>
                  <a:srgbClr val="000000"/>
                </a:solidFill>
                <a:latin typeface="Archivo Black"/>
                <a:ea typeface="+mn-ea"/>
                <a:cs typeface="Archivo Black"/>
              </a:rPr>
              <a:t>If People with Disabilities Could...</a:t>
            </a:r>
          </a:p>
        </p:txBody>
      </p:sp>
      <p:pic>
        <p:nvPicPr>
          <p:cNvPr id="2" name="Shape7">
            <a:extLst>
              <a:ext uri="{C183D7F6-B498-43B3-948B-1728B52AA6E4}">
                <adec:decorative xmlns:adec="http://schemas.microsoft.com/office/drawing/2017/decorative" val="1"/>
              </a:ext>
            </a:extLst>
          </p:cNvPr>
          <p:cNvPicPr/>
          <p:nvPr/>
        </p:nvPicPr>
        <p:blipFill rotWithShape="1">
          <a:blip r:embed="rId3"/>
          <a:stretch>
            <a:fillRect/>
          </a:stretch>
        </p:blipFill>
        <p:spPr>
          <a:xfrm>
            <a:off x="1104900" y="1943100"/>
            <a:ext cx="11169551" cy="4592315"/>
          </a:xfrm>
          <a:prstGeom prst="rect">
            <a:avLst/>
          </a:prstGeom>
        </p:spPr>
      </p:pic>
      <p:pic>
        <p:nvPicPr>
          <p:cNvPr id="3" name="OtherShape-26">
            <a:extLst>
              <a:ext uri="{C183D7F6-B498-43B3-948B-1728B52AA6E4}">
                <adec:decorative xmlns:adec="http://schemas.microsoft.com/office/drawing/2017/decorative" val="1"/>
              </a:ext>
            </a:extLst>
          </p:cNvPr>
          <p:cNvPicPr/>
          <p:nvPr/>
        </p:nvPicPr>
        <p:blipFill rotWithShape="1">
          <a:blip r:embed="rId4"/>
          <a:stretch>
            <a:fillRect/>
          </a:stretch>
        </p:blipFill>
        <p:spPr>
          <a:xfrm>
            <a:off x="7105650" y="2324100"/>
            <a:ext cx="3898456" cy="3435214"/>
          </a:xfrm>
          <a:prstGeom prst="rect">
            <a:avLst/>
          </a:prstGeom>
        </p:spPr>
      </p:pic>
      <p:sp>
        <p:nvSpPr>
          <p:cNvPr id="6" name="Body text copy"/>
          <p:cNvSpPr/>
          <p:nvPr/>
        </p:nvSpPr>
        <p:spPr>
          <a:xfrm>
            <a:off x="2264549" y="2457450"/>
            <a:ext cx="3826985" cy="781050"/>
          </a:xfrm>
          <a:prstGeom prst="rect">
            <a:avLst/>
          </a:prstGeom>
        </p:spPr>
        <p:txBody>
          <a:bodyPr spcFirstLastPara="0" lIns="95250" tIns="47625" rIns="95250" bIns="0" anchor="t"/>
          <a:lstStyle/>
          <a:p>
            <a:pPr algn="l" hangingPunct="0">
              <a:lnSpc>
                <a:spcPct val="125000"/>
              </a:lnSpc>
            </a:pPr>
            <a:r>
              <a:rPr sz="1800" dirty="0">
                <a:solidFill>
                  <a:srgbClr val="000000"/>
                </a:solidFill>
                <a:latin typeface="Muli"/>
                <a:ea typeface="+mn-ea"/>
                <a:cs typeface="Muli"/>
              </a:rPr>
              <a:t>Save money in their own names – </a:t>
            </a:r>
          </a:p>
          <a:p>
            <a:pPr algn="l" hangingPunct="0">
              <a:lnSpc>
                <a:spcPct val="125000"/>
              </a:lnSpc>
            </a:pPr>
            <a:r>
              <a:rPr sz="1800" dirty="0">
                <a:solidFill>
                  <a:srgbClr val="000000"/>
                </a:solidFill>
                <a:latin typeface="Muli"/>
                <a:ea typeface="+mn-ea"/>
                <a:cs typeface="Muli"/>
              </a:rPr>
              <a:t>and more than just $2,000 </a:t>
            </a:r>
          </a:p>
        </p:txBody>
      </p:sp>
      <p:sp>
        <p:nvSpPr>
          <p:cNvPr id="7" name="Body text copy"/>
          <p:cNvSpPr/>
          <p:nvPr/>
        </p:nvSpPr>
        <p:spPr>
          <a:xfrm>
            <a:off x="2257425" y="3733800"/>
            <a:ext cx="3810000" cy="781050"/>
          </a:xfrm>
          <a:prstGeom prst="rect">
            <a:avLst/>
          </a:prstGeom>
        </p:spPr>
        <p:txBody>
          <a:bodyPr spcFirstLastPara="0" lIns="95250" tIns="47625" rIns="95250" bIns="0" anchor="t"/>
          <a:lstStyle/>
          <a:p>
            <a:pPr algn="l" hangingPunct="0">
              <a:lnSpc>
                <a:spcPct val="125000"/>
              </a:lnSpc>
            </a:pPr>
            <a:r>
              <a:rPr sz="1800">
                <a:solidFill>
                  <a:srgbClr val="000000"/>
                </a:solidFill>
                <a:latin typeface="Muli"/>
                <a:ea typeface="+mn-ea"/>
                <a:cs typeface="Muli"/>
              </a:rPr>
              <a:t>Accumulate wealth without losing their eligibility for benefits </a:t>
            </a:r>
          </a:p>
        </p:txBody>
      </p:sp>
      <p:sp>
        <p:nvSpPr>
          <p:cNvPr id="4" name="Body text copy"/>
          <p:cNvSpPr/>
          <p:nvPr/>
        </p:nvSpPr>
        <p:spPr>
          <a:xfrm>
            <a:off x="2268919" y="4933950"/>
            <a:ext cx="4281834" cy="781050"/>
          </a:xfrm>
          <a:prstGeom prst="rect">
            <a:avLst/>
          </a:prstGeom>
        </p:spPr>
        <p:txBody>
          <a:bodyPr spcFirstLastPara="0" lIns="95250" tIns="47625" rIns="95250" bIns="0" anchor="t"/>
          <a:lstStyle/>
          <a:p>
            <a:pPr algn="l" hangingPunct="0">
              <a:lnSpc>
                <a:spcPct val="125000"/>
              </a:lnSpc>
            </a:pPr>
            <a:r>
              <a:rPr sz="1800">
                <a:solidFill>
                  <a:srgbClr val="000000"/>
                </a:solidFill>
                <a:latin typeface="Muli"/>
                <a:ea typeface="+mn-ea"/>
                <a:cs typeface="Muli"/>
              </a:rPr>
              <a:t>Work without having to “spend down” their current or future income </a:t>
            </a:r>
          </a:p>
        </p:txBody>
      </p:sp>
      <p:sp>
        <p:nvSpPr>
          <p:cNvPr id="5" name="Body text copy"/>
          <p:cNvSpPr/>
          <p:nvPr/>
        </p:nvSpPr>
        <p:spPr>
          <a:xfrm>
            <a:off x="7581900" y="2857500"/>
            <a:ext cx="3178571" cy="2276475"/>
          </a:xfrm>
          <a:prstGeom prst="rect">
            <a:avLst/>
          </a:prstGeom>
        </p:spPr>
        <p:txBody>
          <a:bodyPr spcFirstLastPara="0" lIns="95250" tIns="47625" rIns="95250" bIns="0" anchor="t"/>
          <a:lstStyle/>
          <a:p>
            <a:pPr algn="ctr" hangingPunct="0">
              <a:lnSpc>
                <a:spcPct val="125000"/>
              </a:lnSpc>
            </a:pPr>
            <a:r>
              <a:rPr sz="2250" b="1" dirty="0">
                <a:solidFill>
                  <a:srgbClr val="3E773B"/>
                </a:solidFill>
                <a:latin typeface="Muli"/>
                <a:ea typeface="+mn-ea"/>
                <a:cs typeface="Muli"/>
              </a:rPr>
              <a:t>Move from a </a:t>
            </a:r>
          </a:p>
          <a:p>
            <a:pPr algn="ctr" hangingPunct="0">
              <a:lnSpc>
                <a:spcPct val="125000"/>
              </a:lnSpc>
            </a:pPr>
            <a:r>
              <a:rPr sz="2250" b="1" dirty="0">
                <a:solidFill>
                  <a:srgbClr val="3E773B"/>
                </a:solidFill>
                <a:latin typeface="Archivo Black"/>
                <a:ea typeface="+mn-ea"/>
                <a:cs typeface="Archivo Black"/>
              </a:rPr>
              <a:t>monthly </a:t>
            </a:r>
          </a:p>
          <a:p>
            <a:pPr algn="ctr" hangingPunct="0">
              <a:lnSpc>
                <a:spcPct val="125000"/>
              </a:lnSpc>
            </a:pPr>
            <a:r>
              <a:rPr sz="2250" b="1" dirty="0">
                <a:solidFill>
                  <a:srgbClr val="3E773B"/>
                </a:solidFill>
                <a:latin typeface="Muli"/>
                <a:ea typeface="+mn-ea"/>
                <a:cs typeface="Muli"/>
              </a:rPr>
              <a:t>financial plan to a </a:t>
            </a:r>
          </a:p>
          <a:p>
            <a:pPr algn="ctr" hangingPunct="0">
              <a:lnSpc>
                <a:spcPct val="125000"/>
              </a:lnSpc>
            </a:pPr>
            <a:r>
              <a:rPr sz="2250" b="1" dirty="0">
                <a:solidFill>
                  <a:srgbClr val="3E773B"/>
                </a:solidFill>
                <a:latin typeface="Archivo Black"/>
                <a:ea typeface="+mn-ea"/>
                <a:cs typeface="Archivo Black"/>
              </a:rPr>
              <a:t>lifetime </a:t>
            </a:r>
          </a:p>
          <a:p>
            <a:pPr algn="ctr" hangingPunct="0">
              <a:lnSpc>
                <a:spcPct val="125000"/>
              </a:lnSpc>
            </a:pPr>
            <a:r>
              <a:rPr sz="2250" b="1" dirty="0">
                <a:solidFill>
                  <a:srgbClr val="3E773B"/>
                </a:solidFill>
                <a:latin typeface="Muli"/>
                <a:ea typeface="+mn-ea"/>
                <a:cs typeface="Muli"/>
              </a:rPr>
              <a:t>financial plan</a:t>
            </a:r>
          </a:p>
        </p:txBody>
      </p:sp>
      <p:pic>
        <p:nvPicPr>
          <p:cNvPr id="8" name="Marketing59-O">
            <a:extLst>
              <a:ext uri="{C183D7F6-B498-43B3-948B-1728B52AA6E4}">
                <adec:decorative xmlns:adec="http://schemas.microsoft.com/office/drawing/2017/decorative" val="1"/>
              </a:ext>
            </a:extLst>
          </p:cNvPr>
          <p:cNvPicPr/>
          <p:nvPr/>
        </p:nvPicPr>
        <p:blipFill rotWithShape="1">
          <a:blip r:embed="rId5"/>
          <a:stretch>
            <a:fillRect/>
          </a:stretch>
        </p:blipFill>
        <p:spPr>
          <a:xfrm>
            <a:off x="1632120" y="3876675"/>
            <a:ext cx="504825" cy="485775"/>
          </a:xfrm>
          <a:prstGeom prst="rect">
            <a:avLst/>
          </a:prstGeom>
        </p:spPr>
      </p:pic>
      <p:sp>
        <p:nvSpPr>
          <p:cNvPr id="10" name="Body text copy copy 1"/>
          <p:cNvSpPr/>
          <p:nvPr/>
        </p:nvSpPr>
        <p:spPr>
          <a:xfrm>
            <a:off x="1109566" y="6076950"/>
            <a:ext cx="11116079" cy="714375"/>
          </a:xfrm>
          <a:prstGeom prst="rect">
            <a:avLst/>
          </a:prstGeom>
          <a:solidFill>
            <a:srgbClr val="3E773B"/>
          </a:solidFill>
          <a:ln w="57150" cmpd="sng">
            <a:solidFill>
              <a:srgbClr val="3E773B"/>
            </a:solidFill>
          </a:ln>
        </p:spPr>
        <p:txBody>
          <a:bodyPr spcFirstLastPara="0" lIns="95250" tIns="95250" rIns="95250" bIns="0" anchor="t"/>
          <a:lstStyle/>
          <a:p>
            <a:pPr algn="ctr" hangingPunct="0">
              <a:lnSpc>
                <a:spcPct val="108333"/>
              </a:lnSpc>
            </a:pPr>
            <a:r>
              <a:rPr sz="2250" cap="all" spc="450">
                <a:solidFill>
                  <a:srgbClr val="FFFFFF"/>
                </a:solidFill>
                <a:latin typeface="Archivo Black"/>
                <a:ea typeface="+mn-ea"/>
                <a:cs typeface="Archivo Black"/>
              </a:rPr>
              <a:t>ABLE accounts </a:t>
            </a:r>
            <a:r>
              <a:rPr sz="2250" cap="all" spc="450">
                <a:solidFill>
                  <a:srgbClr val="FFFFFF"/>
                </a:solidFill>
                <a:latin typeface="Muli"/>
                <a:ea typeface="+mn-ea"/>
                <a:cs typeface="Muli"/>
              </a:rPr>
              <a:t>make these choices possible</a:t>
            </a:r>
          </a:p>
        </p:txBody>
      </p:sp>
      <p:pic>
        <p:nvPicPr>
          <p:cNvPr id="11" name="WebIconsSolid47 copy 1">
            <a:extLst>
              <a:ext uri="{C183D7F6-B498-43B3-948B-1728B52AA6E4}">
                <adec:decorative xmlns:adec="http://schemas.microsoft.com/office/drawing/2017/decorative" val="1"/>
              </a:ext>
            </a:extLst>
          </p:cNvPr>
          <p:cNvPicPr/>
          <p:nvPr/>
        </p:nvPicPr>
        <p:blipFill rotWithShape="1">
          <a:blip r:embed="rId6"/>
          <a:stretch>
            <a:fillRect/>
          </a:stretch>
        </p:blipFill>
        <p:spPr>
          <a:xfrm>
            <a:off x="1583701" y="2609850"/>
            <a:ext cx="561975" cy="466725"/>
          </a:xfrm>
          <a:prstGeom prst="rect">
            <a:avLst/>
          </a:prstGeom>
        </p:spPr>
      </p:pic>
      <p:pic>
        <p:nvPicPr>
          <p:cNvPr id="12" name="BankOutline11">
            <a:extLst>
              <a:ext uri="{C183D7F6-B498-43B3-948B-1728B52AA6E4}">
                <adec:decorative xmlns:adec="http://schemas.microsoft.com/office/drawing/2017/decorative" val="1"/>
              </a:ext>
            </a:extLst>
          </p:cNvPr>
          <p:cNvPicPr/>
          <p:nvPr/>
        </p:nvPicPr>
        <p:blipFill rotWithShape="1">
          <a:blip r:embed="rId7"/>
          <a:stretch>
            <a:fillRect/>
          </a:stretch>
        </p:blipFill>
        <p:spPr>
          <a:xfrm>
            <a:off x="1590917" y="5143500"/>
            <a:ext cx="542910" cy="396515"/>
          </a:xfrm>
          <a:prstGeom prst="rect">
            <a:avLst/>
          </a:prstGeom>
        </p:spPr>
      </p:pic>
    </p:spTree>
    <p:extLst>
      <p:ext uri="{BB962C8B-B14F-4D97-AF65-F5344CB8AC3E}">
        <p14:creationId xmlns:p14="http://schemas.microsoft.com/office/powerpoint/2010/main" val="393002424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DAD9D7"/>
        </a:solidFill>
        <a:effectLst/>
      </p:bgPr>
    </p:bg>
    <p:spTree>
      <p:nvGrpSpPr>
        <p:cNvPr id="1" name="Section"/>
        <p:cNvGrpSpPr/>
        <p:nvPr/>
      </p:nvGrpSpPr>
      <p:grpSpPr>
        <a:xfrm>
          <a:off x="0" y="0"/>
          <a:ext cx="0" cy="0"/>
          <a:chOff x="0" y="0"/>
          <a:chExt cx="0" cy="0"/>
        </a:xfrm>
      </p:grpSpPr>
      <p:sp>
        <p:nvSpPr>
          <p:cNvPr id="6" name="Title 5" hidden="1">
            <a:extLst>
              <a:ext uri="{FF2B5EF4-FFF2-40B4-BE49-F238E27FC236}">
                <a16:creationId xmlns:a16="http://schemas.microsoft.com/office/drawing/2014/main" id="{44ACDA8F-DFF6-6227-53C0-022D57779B3C}"/>
              </a:ext>
            </a:extLst>
          </p:cNvPr>
          <p:cNvSpPr>
            <a:spLocks noGrp="1"/>
          </p:cNvSpPr>
          <p:nvPr>
            <p:ph type="ctrTitle"/>
          </p:nvPr>
        </p:nvSpPr>
        <p:spPr/>
        <p:txBody>
          <a:bodyPr/>
          <a:lstStyle/>
          <a:p>
            <a:r>
              <a:rPr lang="en-US" dirty="0"/>
              <a:t>What is an ABLE account?</a:t>
            </a:r>
          </a:p>
        </p:txBody>
      </p:sp>
      <p:pic>
        <p:nvPicPr>
          <p:cNvPr id="4" name="Thiago Barletta" descr="A man smiling with one finger in the air"/>
          <p:cNvPicPr/>
          <p:nvPr/>
        </p:nvPicPr>
        <p:blipFill rotWithShape="1">
          <a:blip r:embed="rId3"/>
          <a:stretch>
            <a:fillRect/>
          </a:stretch>
        </p:blipFill>
        <p:spPr>
          <a:xfrm>
            <a:off x="1495425" y="0"/>
            <a:ext cx="3181350" cy="3637933"/>
          </a:xfrm>
          <a:prstGeom prst="rect">
            <a:avLst/>
          </a:prstGeom>
        </p:spPr>
      </p:pic>
      <p:pic>
        <p:nvPicPr>
          <p:cNvPr id="5" name="unsplash_image" descr="A woman seated in a wheelchair in front of trees"/>
          <p:cNvPicPr/>
          <p:nvPr/>
        </p:nvPicPr>
        <p:blipFill rotWithShape="1">
          <a:blip r:embed="rId4"/>
          <a:stretch>
            <a:fillRect/>
          </a:stretch>
        </p:blipFill>
        <p:spPr>
          <a:xfrm>
            <a:off x="1500661" y="3638550"/>
            <a:ext cx="3182022" cy="3681063"/>
          </a:xfrm>
          <a:prstGeom prst="rect">
            <a:avLst/>
          </a:prstGeom>
        </p:spPr>
      </p:pic>
      <p:sp>
        <p:nvSpPr>
          <p:cNvPr id="2" name="Body text copy"/>
          <p:cNvSpPr/>
          <p:nvPr/>
        </p:nvSpPr>
        <p:spPr>
          <a:xfrm>
            <a:off x="5588845" y="1104900"/>
            <a:ext cx="6090599" cy="1647825"/>
          </a:xfrm>
          <a:prstGeom prst="rect">
            <a:avLst/>
          </a:prstGeom>
        </p:spPr>
        <p:txBody>
          <a:bodyPr spcFirstLastPara="0" lIns="0" tIns="0" rIns="0" bIns="0" anchor="t"/>
          <a:lstStyle/>
          <a:p>
            <a:pPr algn="l" hangingPunct="0">
              <a:lnSpc>
                <a:spcPct val="100000"/>
              </a:lnSpc>
            </a:pPr>
            <a:r>
              <a:rPr sz="5400">
                <a:solidFill>
                  <a:srgbClr val="3E773B"/>
                </a:solidFill>
                <a:latin typeface="Archivo Black"/>
                <a:ea typeface="+mn-ea"/>
                <a:cs typeface="Archivo Black"/>
              </a:rPr>
              <a:t>What is an ABLE Account?</a:t>
            </a:r>
          </a:p>
        </p:txBody>
      </p:sp>
      <p:sp>
        <p:nvSpPr>
          <p:cNvPr id="3" name="Body text"/>
          <p:cNvSpPr/>
          <p:nvPr/>
        </p:nvSpPr>
        <p:spPr>
          <a:xfrm>
            <a:off x="5597830" y="3152775"/>
            <a:ext cx="6934895" cy="3409950"/>
          </a:xfrm>
          <a:prstGeom prst="rect">
            <a:avLst/>
          </a:prstGeom>
        </p:spPr>
        <p:txBody>
          <a:bodyPr spcFirstLastPara="0" lIns="0" tIns="0" rIns="0" bIns="0" anchor="t"/>
          <a:lstStyle/>
          <a:p>
            <a:pPr algn="l" hangingPunct="0">
              <a:lnSpc>
                <a:spcPct val="141667"/>
              </a:lnSpc>
            </a:pPr>
            <a:r>
              <a:rPr sz="2550">
                <a:solidFill>
                  <a:srgbClr val="222222"/>
                </a:solidFill>
                <a:latin typeface="Arial"/>
                <a:ea typeface="+mn-ea"/>
                <a:cs typeface="Arial"/>
              </a:rPr>
              <a:t>ABLE accounts are savings and investment tools, built specifically for people with disabilities, that allow them to save money </a:t>
            </a:r>
            <a:r>
              <a:rPr sz="2550" b="1">
                <a:solidFill>
                  <a:srgbClr val="222222"/>
                </a:solidFill>
                <a:latin typeface="Archivo Black"/>
                <a:ea typeface="+mn-ea"/>
                <a:cs typeface="Archivo Black"/>
              </a:rPr>
              <a:t>without impacting public benefits</a:t>
            </a:r>
            <a:r>
              <a:rPr sz="2550" b="1">
                <a:solidFill>
                  <a:srgbClr val="222222"/>
                </a:solidFill>
                <a:latin typeface="Arial"/>
                <a:ea typeface="+mn-ea"/>
                <a:cs typeface="Arial"/>
              </a:rPr>
              <a:t>.</a:t>
            </a:r>
            <a:r>
              <a:rPr sz="2550">
                <a:solidFill>
                  <a:srgbClr val="222222"/>
                </a:solidFill>
                <a:latin typeface="Arial"/>
                <a:ea typeface="+mn-ea"/>
                <a:cs typeface="Arial"/>
              </a:rPr>
              <a:t> ABLE accounts are offered under Section 529 of the U.S. Tax Code. </a:t>
            </a:r>
          </a:p>
        </p:txBody>
      </p:sp>
    </p:spTree>
    <p:extLst>
      <p:ext uri="{BB962C8B-B14F-4D97-AF65-F5344CB8AC3E}">
        <p14:creationId xmlns:p14="http://schemas.microsoft.com/office/powerpoint/2010/main" val="393002424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Pros and Cons"/>
        <p:cNvGrpSpPr/>
        <p:nvPr/>
      </p:nvGrpSpPr>
      <p:grpSpPr>
        <a:xfrm>
          <a:off x="0" y="0"/>
          <a:ext cx="0" cy="0"/>
          <a:chOff x="0" y="0"/>
          <a:chExt cx="0" cy="0"/>
        </a:xfrm>
      </p:grpSpPr>
      <p:sp>
        <p:nvSpPr>
          <p:cNvPr id="17" name="Title 16" hidden="1">
            <a:extLst>
              <a:ext uri="{FF2B5EF4-FFF2-40B4-BE49-F238E27FC236}">
                <a16:creationId xmlns:a16="http://schemas.microsoft.com/office/drawing/2014/main" id="{16754CCD-9A8E-1CDF-95B3-BEEFB4C96F23}"/>
              </a:ext>
            </a:extLst>
          </p:cNvPr>
          <p:cNvSpPr>
            <a:spLocks noGrp="1"/>
          </p:cNvSpPr>
          <p:nvPr>
            <p:ph type="ctrTitle"/>
          </p:nvPr>
        </p:nvSpPr>
        <p:spPr/>
        <p:txBody>
          <a:bodyPr/>
          <a:lstStyle/>
          <a:p>
            <a:r>
              <a:rPr lang="en-US" dirty="0"/>
              <a:t>ABLE Accounts by the numbers</a:t>
            </a:r>
          </a:p>
        </p:txBody>
      </p:sp>
      <p:sp>
        <p:nvSpPr>
          <p:cNvPr id="7" name="Body text copy"/>
          <p:cNvSpPr/>
          <p:nvPr/>
        </p:nvSpPr>
        <p:spPr>
          <a:xfrm>
            <a:off x="1013151" y="552450"/>
            <a:ext cx="10982325" cy="685800"/>
          </a:xfrm>
          <a:prstGeom prst="rect">
            <a:avLst/>
          </a:prstGeom>
        </p:spPr>
        <p:txBody>
          <a:bodyPr spcFirstLastPara="0" lIns="0" tIns="0" rIns="0" bIns="0" anchor="t"/>
          <a:lstStyle/>
          <a:p>
            <a:pPr algn="ctr" hangingPunct="0">
              <a:lnSpc>
                <a:spcPct val="125000"/>
              </a:lnSpc>
            </a:pPr>
            <a:r>
              <a:rPr sz="3600" dirty="0">
                <a:solidFill>
                  <a:srgbClr val="121212"/>
                </a:solidFill>
                <a:latin typeface="Archivo Black"/>
                <a:ea typeface="+mn-ea"/>
                <a:cs typeface="Archivo Black"/>
              </a:rPr>
              <a:t>ABLE ACCOUNTS | BY THE NUMBERS</a:t>
            </a:r>
          </a:p>
        </p:txBody>
      </p:sp>
      <p:sp>
        <p:nvSpPr>
          <p:cNvPr id="8" name="Body text copy"/>
          <p:cNvSpPr/>
          <p:nvPr/>
        </p:nvSpPr>
        <p:spPr>
          <a:xfrm>
            <a:off x="1013151" y="1238250"/>
            <a:ext cx="10982325" cy="285750"/>
          </a:xfrm>
          <a:prstGeom prst="rect">
            <a:avLst/>
          </a:prstGeom>
        </p:spPr>
        <p:txBody>
          <a:bodyPr spcFirstLastPara="0" lIns="0" tIns="0" rIns="0" bIns="0" anchor="t"/>
          <a:lstStyle/>
          <a:p>
            <a:pPr algn="ctr" hangingPunct="0">
              <a:lnSpc>
                <a:spcPct val="125000"/>
              </a:lnSpc>
            </a:pPr>
            <a:r>
              <a:rPr sz="1500" cap="all" spc="150">
                <a:solidFill>
                  <a:srgbClr val="121212"/>
                </a:solidFill>
                <a:latin typeface="Muli"/>
                <a:ea typeface="+mn-ea"/>
                <a:cs typeface="Muli"/>
              </a:rPr>
              <a:t>Accounts are offered through state-run ABLE Programs</a:t>
            </a:r>
          </a:p>
        </p:txBody>
      </p:sp>
      <p:pic>
        <p:nvPicPr>
          <p:cNvPr id="11" name="United-States" descr="United States map"/>
          <p:cNvPicPr/>
          <p:nvPr/>
        </p:nvPicPr>
        <p:blipFill rotWithShape="1">
          <a:blip r:embed="rId3"/>
          <a:stretch>
            <a:fillRect/>
          </a:stretch>
        </p:blipFill>
        <p:spPr>
          <a:xfrm>
            <a:off x="1174628" y="2676524"/>
            <a:ext cx="1345051" cy="859536"/>
          </a:xfrm>
          <a:prstGeom prst="rect">
            <a:avLst/>
          </a:prstGeom>
        </p:spPr>
      </p:pic>
      <p:sp>
        <p:nvSpPr>
          <p:cNvPr id="3" name="Body text copy"/>
          <p:cNvSpPr/>
          <p:nvPr/>
        </p:nvSpPr>
        <p:spPr>
          <a:xfrm>
            <a:off x="2705100" y="2676525"/>
            <a:ext cx="2857500" cy="276225"/>
          </a:xfrm>
          <a:prstGeom prst="rect">
            <a:avLst/>
          </a:prstGeom>
        </p:spPr>
        <p:txBody>
          <a:bodyPr spcFirstLastPara="0" lIns="0" tIns="0" rIns="0" bIns="0" anchor="t"/>
          <a:lstStyle/>
          <a:p>
            <a:pPr algn="l" hangingPunct="0">
              <a:lnSpc>
                <a:spcPct val="100000"/>
              </a:lnSpc>
            </a:pPr>
            <a:r>
              <a:rPr sz="1800" b="1">
                <a:solidFill>
                  <a:srgbClr val="3E773B"/>
                </a:solidFill>
                <a:latin typeface="Archivo Black"/>
                <a:ea typeface="+mn-ea"/>
                <a:cs typeface="Archivo Black"/>
              </a:rPr>
              <a:t>46 STATES + DC</a:t>
            </a:r>
          </a:p>
        </p:txBody>
      </p:sp>
      <p:sp>
        <p:nvSpPr>
          <p:cNvPr id="2" name="Body text copy"/>
          <p:cNvSpPr/>
          <p:nvPr/>
        </p:nvSpPr>
        <p:spPr>
          <a:xfrm>
            <a:off x="2707594" y="3067050"/>
            <a:ext cx="4269818" cy="723900"/>
          </a:xfrm>
          <a:prstGeom prst="rect">
            <a:avLst/>
          </a:prstGeom>
        </p:spPr>
        <p:txBody>
          <a:bodyPr spcFirstLastPara="0" lIns="0" tIns="0" rIns="0" bIns="0" anchor="t"/>
          <a:lstStyle/>
          <a:p>
            <a:pPr algn="l" hangingPunct="0">
              <a:lnSpc>
                <a:spcPct val="116667"/>
              </a:lnSpc>
            </a:pPr>
            <a:r>
              <a:rPr sz="1350">
                <a:solidFill>
                  <a:srgbClr val="121212"/>
                </a:solidFill>
                <a:latin typeface="Muli"/>
                <a:ea typeface="+mn-ea"/>
                <a:cs typeface="Muli"/>
              </a:rPr>
              <a:t>There are currently 49 total ABLE Programs offered through each state, some with nationwide offerings as well.</a:t>
            </a:r>
          </a:p>
        </p:txBody>
      </p:sp>
      <p:pic>
        <p:nvPicPr>
          <p:cNvPr id="12" name="Icon-177" descr="Arrow pointing up"/>
          <p:cNvPicPr/>
          <p:nvPr/>
        </p:nvPicPr>
        <p:blipFill rotWithShape="1">
          <a:blip r:embed="rId4"/>
          <a:stretch>
            <a:fillRect/>
          </a:stretch>
        </p:blipFill>
        <p:spPr>
          <a:xfrm>
            <a:off x="7883040" y="2590800"/>
            <a:ext cx="581025" cy="990600"/>
          </a:xfrm>
          <a:prstGeom prst="rect">
            <a:avLst/>
          </a:prstGeom>
        </p:spPr>
      </p:pic>
      <p:sp>
        <p:nvSpPr>
          <p:cNvPr id="5" name="Body text copy"/>
          <p:cNvSpPr/>
          <p:nvPr/>
        </p:nvSpPr>
        <p:spPr>
          <a:xfrm>
            <a:off x="8886825" y="2676525"/>
            <a:ext cx="3327424" cy="276225"/>
          </a:xfrm>
          <a:prstGeom prst="rect">
            <a:avLst/>
          </a:prstGeom>
        </p:spPr>
        <p:txBody>
          <a:bodyPr spcFirstLastPara="0" lIns="0" tIns="0" rIns="0" bIns="0" anchor="t"/>
          <a:lstStyle/>
          <a:p>
            <a:pPr algn="l" hangingPunct="0">
              <a:lnSpc>
                <a:spcPct val="100000"/>
              </a:lnSpc>
            </a:pPr>
            <a:r>
              <a:rPr sz="1800" b="1">
                <a:solidFill>
                  <a:srgbClr val="3E773B"/>
                </a:solidFill>
                <a:latin typeface="Archivo Black"/>
                <a:ea typeface="+mn-ea"/>
                <a:cs typeface="Archivo Black"/>
              </a:rPr>
              <a:t>120,000+ Total Accounts</a:t>
            </a:r>
          </a:p>
        </p:txBody>
      </p:sp>
      <p:sp>
        <p:nvSpPr>
          <p:cNvPr id="4" name="Body text copy"/>
          <p:cNvSpPr/>
          <p:nvPr/>
        </p:nvSpPr>
        <p:spPr>
          <a:xfrm>
            <a:off x="8895498" y="3067050"/>
            <a:ext cx="3232194" cy="723900"/>
          </a:xfrm>
          <a:prstGeom prst="rect">
            <a:avLst/>
          </a:prstGeom>
        </p:spPr>
        <p:txBody>
          <a:bodyPr spcFirstLastPara="0" lIns="0" tIns="0" rIns="0" bIns="0" anchor="t"/>
          <a:lstStyle/>
          <a:p>
            <a:pPr algn="l" hangingPunct="0">
              <a:lnSpc>
                <a:spcPct val="116667"/>
              </a:lnSpc>
            </a:pPr>
            <a:r>
              <a:rPr sz="1350">
                <a:solidFill>
                  <a:srgbClr val="121212"/>
                </a:solidFill>
                <a:latin typeface="Muli"/>
                <a:ea typeface="+mn-ea"/>
                <a:cs typeface="Muli"/>
              </a:rPr>
              <a:t>As of 2022, there are currently more than 120,000 total ABLE accounts - increasing every day.</a:t>
            </a:r>
          </a:p>
        </p:txBody>
      </p:sp>
      <p:pic>
        <p:nvPicPr>
          <p:cNvPr id="6" name="Interface73">
            <a:extLst>
              <a:ext uri="{C183D7F6-B498-43B3-948B-1728B52AA6E4}">
                <adec:decorative xmlns:adec="http://schemas.microsoft.com/office/drawing/2017/decorative" val="1"/>
              </a:ext>
            </a:extLst>
          </p:cNvPr>
          <p:cNvPicPr/>
          <p:nvPr/>
        </p:nvPicPr>
        <p:blipFill rotWithShape="1">
          <a:blip r:embed="rId5"/>
          <a:stretch>
            <a:fillRect/>
          </a:stretch>
        </p:blipFill>
        <p:spPr>
          <a:xfrm>
            <a:off x="1501341" y="4876800"/>
            <a:ext cx="708766" cy="708766"/>
          </a:xfrm>
          <a:prstGeom prst="rect">
            <a:avLst/>
          </a:prstGeom>
        </p:spPr>
      </p:pic>
      <p:pic>
        <p:nvPicPr>
          <p:cNvPr id="9" name="customLine">
            <a:extLst>
              <a:ext uri="{C183D7F6-B498-43B3-948B-1728B52AA6E4}">
                <adec:decorative xmlns:adec="http://schemas.microsoft.com/office/drawing/2017/decorative" val="1"/>
              </a:ext>
            </a:extLst>
          </p:cNvPr>
          <p:cNvPicPr/>
          <p:nvPr/>
        </p:nvPicPr>
        <p:blipFill rotWithShape="1">
          <a:blip r:embed="rId6"/>
          <a:stretch>
            <a:fillRect/>
          </a:stretch>
        </p:blipFill>
        <p:spPr>
          <a:xfrm>
            <a:off x="699003" y="4191000"/>
            <a:ext cx="11620773" cy="190500"/>
          </a:xfrm>
          <a:prstGeom prst="rect">
            <a:avLst/>
          </a:prstGeom>
        </p:spPr>
      </p:pic>
      <p:pic>
        <p:nvPicPr>
          <p:cNvPr id="10" name="customLine copy 1">
            <a:extLst>
              <a:ext uri="{C183D7F6-B498-43B3-948B-1728B52AA6E4}">
                <adec:decorative xmlns:adec="http://schemas.microsoft.com/office/drawing/2017/decorative" val="1"/>
              </a:ext>
            </a:extLst>
          </p:cNvPr>
          <p:cNvPicPr/>
          <p:nvPr/>
        </p:nvPicPr>
        <p:blipFill rotWithShape="1">
          <a:blip r:embed="rId6"/>
          <a:stretch>
            <a:fillRect/>
          </a:stretch>
        </p:blipFill>
        <p:spPr>
          <a:xfrm>
            <a:off x="704156" y="1866900"/>
            <a:ext cx="11620773" cy="190500"/>
          </a:xfrm>
          <a:prstGeom prst="rect">
            <a:avLst/>
          </a:prstGeom>
        </p:spPr>
      </p:pic>
      <p:sp>
        <p:nvSpPr>
          <p:cNvPr id="14" name="Body text copy"/>
          <p:cNvSpPr/>
          <p:nvPr/>
        </p:nvSpPr>
        <p:spPr>
          <a:xfrm>
            <a:off x="2708089" y="4876800"/>
            <a:ext cx="6523663" cy="276225"/>
          </a:xfrm>
          <a:prstGeom prst="rect">
            <a:avLst/>
          </a:prstGeom>
        </p:spPr>
        <p:txBody>
          <a:bodyPr spcFirstLastPara="0" lIns="0" tIns="0" rIns="0" bIns="0" anchor="t"/>
          <a:lstStyle/>
          <a:p>
            <a:pPr algn="l" hangingPunct="0">
              <a:lnSpc>
                <a:spcPct val="100000"/>
              </a:lnSpc>
            </a:pPr>
            <a:r>
              <a:rPr sz="1800">
                <a:solidFill>
                  <a:srgbClr val="3E773B"/>
                </a:solidFill>
                <a:latin typeface="Archivo Black"/>
                <a:ea typeface="+mn-ea"/>
                <a:cs typeface="Archivo Black"/>
              </a:rPr>
              <a:t>Over $1 Billion in Nationwide ABLE accounts</a:t>
            </a:r>
          </a:p>
        </p:txBody>
      </p:sp>
      <p:sp>
        <p:nvSpPr>
          <p:cNvPr id="13" name="Body text copy"/>
          <p:cNvSpPr/>
          <p:nvPr/>
        </p:nvSpPr>
        <p:spPr>
          <a:xfrm>
            <a:off x="2709243" y="5210175"/>
            <a:ext cx="8610456" cy="476250"/>
          </a:xfrm>
          <a:prstGeom prst="rect">
            <a:avLst/>
          </a:prstGeom>
        </p:spPr>
        <p:txBody>
          <a:bodyPr spcFirstLastPara="0" lIns="0" tIns="0" rIns="0" bIns="0" anchor="t"/>
          <a:lstStyle/>
          <a:p>
            <a:pPr algn="l" hangingPunct="0">
              <a:lnSpc>
                <a:spcPct val="116667"/>
              </a:lnSpc>
            </a:pPr>
            <a:r>
              <a:rPr sz="1350">
                <a:solidFill>
                  <a:srgbClr val="121212"/>
                </a:solidFill>
                <a:latin typeface="Muli"/>
                <a:ea typeface="+mn-ea"/>
                <a:cs typeface="Muli"/>
              </a:rPr>
              <a:t>People with disabilities and their families believe are using ABLE accounts as savings, checking and investments accounts. The amount of money flowing through this vehicle keeps growing and growing.</a:t>
            </a:r>
          </a:p>
        </p:txBody>
      </p:sp>
      <p:pic>
        <p:nvPicPr>
          <p:cNvPr id="15" name="Shape7">
            <a:extLst>
              <a:ext uri="{C183D7F6-B498-43B3-948B-1728B52AA6E4}">
                <adec:decorative xmlns:adec="http://schemas.microsoft.com/office/drawing/2017/decorative" val="1"/>
              </a:ext>
            </a:extLst>
          </p:cNvPr>
          <p:cNvPicPr/>
          <p:nvPr/>
        </p:nvPicPr>
        <p:blipFill rotWithShape="1">
          <a:blip r:embed="rId7"/>
          <a:stretch>
            <a:fillRect/>
          </a:stretch>
        </p:blipFill>
        <p:spPr>
          <a:xfrm rot="10800000">
            <a:off x="7421" y="6123233"/>
            <a:ext cx="13043398" cy="1234708"/>
          </a:xfrm>
          <a:prstGeom prst="rect">
            <a:avLst/>
          </a:prstGeom>
        </p:spPr>
      </p:pic>
      <p:sp>
        <p:nvSpPr>
          <p:cNvPr id="16" name="Body text copy"/>
          <p:cNvSpPr/>
          <p:nvPr/>
        </p:nvSpPr>
        <p:spPr>
          <a:xfrm>
            <a:off x="1336768" y="6448425"/>
            <a:ext cx="9991918" cy="1028700"/>
          </a:xfrm>
          <a:prstGeom prst="rect">
            <a:avLst/>
          </a:prstGeom>
        </p:spPr>
        <p:txBody>
          <a:bodyPr spcFirstLastPara="0" lIns="0" tIns="0" rIns="0" bIns="0" anchor="t"/>
          <a:lstStyle/>
          <a:p>
            <a:pPr algn="ctr" hangingPunct="0">
              <a:lnSpc>
                <a:spcPct val="125000"/>
              </a:lnSpc>
            </a:pPr>
            <a:r>
              <a:rPr sz="1800" b="1" cap="all" dirty="0">
                <a:solidFill>
                  <a:srgbClr val="000000"/>
                </a:solidFill>
                <a:latin typeface="Archivo Black"/>
                <a:ea typeface="+mn-ea"/>
                <a:cs typeface="Archivo Black"/>
              </a:rPr>
              <a:t>visit OUR WEBSITE TO FIND YOUR STATE'S PROGRAM: </a:t>
            </a:r>
            <a:r>
              <a:rPr sz="1800" b="1" cap="all" dirty="0">
                <a:solidFill>
                  <a:srgbClr val="3E773B"/>
                </a:solidFill>
                <a:latin typeface="Archivo Black"/>
                <a:ea typeface="+mn-ea"/>
                <a:cs typeface="Archivo Black"/>
                <a:hlinkClick r:id="rId8"/>
              </a:rPr>
              <a:t>abletoday.org/able-programs</a:t>
            </a:r>
          </a:p>
          <a:p>
            <a:pPr algn="ctr" hangingPunct="0">
              <a:lnSpc>
                <a:spcPct val="125000"/>
              </a:lnSpc>
            </a:pPr>
            <a:endParaRPr sz="1800" b="1" cap="all" dirty="0">
              <a:solidFill>
                <a:srgbClr val="3E773B"/>
              </a:solidFill>
              <a:latin typeface="Archivo Black"/>
              <a:ea typeface="+mn-ea"/>
              <a:cs typeface="Archivo Black"/>
              <a:hlinkClick r:id="rId8"/>
            </a:endParaRPr>
          </a:p>
        </p:txBody>
      </p:sp>
    </p:spTree>
    <p:extLst>
      <p:ext uri="{BB962C8B-B14F-4D97-AF65-F5344CB8AC3E}">
        <p14:creationId xmlns:p14="http://schemas.microsoft.com/office/powerpoint/2010/main" val="393002424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ervices"/>
        <p:cNvGrpSpPr/>
        <p:nvPr/>
      </p:nvGrpSpPr>
      <p:grpSpPr>
        <a:xfrm>
          <a:off x="0" y="0"/>
          <a:ext cx="0" cy="0"/>
          <a:chOff x="0" y="0"/>
          <a:chExt cx="0" cy="0"/>
        </a:xfrm>
      </p:grpSpPr>
      <p:sp>
        <p:nvSpPr>
          <p:cNvPr id="19" name="Title 18" hidden="1">
            <a:extLst>
              <a:ext uri="{FF2B5EF4-FFF2-40B4-BE49-F238E27FC236}">
                <a16:creationId xmlns:a16="http://schemas.microsoft.com/office/drawing/2014/main" id="{67FA4CB6-2225-8912-B9F3-D9380E90F38E}"/>
              </a:ext>
            </a:extLst>
          </p:cNvPr>
          <p:cNvSpPr>
            <a:spLocks noGrp="1"/>
          </p:cNvSpPr>
          <p:nvPr>
            <p:ph type="ctrTitle"/>
          </p:nvPr>
        </p:nvSpPr>
        <p:spPr/>
        <p:txBody>
          <a:bodyPr/>
          <a:lstStyle/>
          <a:p>
            <a:r>
              <a:rPr lang="en-US" dirty="0"/>
              <a:t>Ownership</a:t>
            </a:r>
          </a:p>
        </p:txBody>
      </p:sp>
      <p:sp>
        <p:nvSpPr>
          <p:cNvPr id="2" name="Body text copy copy 1"/>
          <p:cNvSpPr/>
          <p:nvPr/>
        </p:nvSpPr>
        <p:spPr>
          <a:xfrm>
            <a:off x="1020701" y="495300"/>
            <a:ext cx="10982325" cy="685800"/>
          </a:xfrm>
          <a:prstGeom prst="rect">
            <a:avLst/>
          </a:prstGeom>
        </p:spPr>
        <p:txBody>
          <a:bodyPr spcFirstLastPara="0" lIns="0" tIns="0" rIns="0" bIns="0" anchor="t"/>
          <a:lstStyle/>
          <a:p>
            <a:pPr algn="ctr" hangingPunct="0">
              <a:lnSpc>
                <a:spcPct val="100000"/>
              </a:lnSpc>
            </a:pPr>
            <a:r>
              <a:rPr sz="4500" b="1">
                <a:solidFill>
                  <a:srgbClr val="3E773B"/>
                </a:solidFill>
                <a:latin typeface="Archivo Black"/>
                <a:ea typeface="+mn-ea"/>
                <a:cs typeface="Archivo Black"/>
              </a:rPr>
              <a:t>OWNERSHIP</a:t>
            </a:r>
          </a:p>
        </p:txBody>
      </p:sp>
      <p:sp>
        <p:nvSpPr>
          <p:cNvPr id="3" name="Body text copy copy 2"/>
          <p:cNvSpPr/>
          <p:nvPr/>
        </p:nvSpPr>
        <p:spPr>
          <a:xfrm>
            <a:off x="1027241" y="1228725"/>
            <a:ext cx="10972800" cy="342900"/>
          </a:xfrm>
          <a:prstGeom prst="rect">
            <a:avLst/>
          </a:prstGeom>
        </p:spPr>
        <p:txBody>
          <a:bodyPr spcFirstLastPara="0" lIns="0" tIns="0" rIns="0" bIns="0" anchor="t"/>
          <a:lstStyle/>
          <a:p>
            <a:pPr algn="ctr" hangingPunct="0">
              <a:lnSpc>
                <a:spcPct val="125000"/>
              </a:lnSpc>
            </a:pPr>
            <a:r>
              <a:rPr sz="1800" b="1" cap="all" spc="150">
                <a:solidFill>
                  <a:srgbClr val="000000"/>
                </a:solidFill>
                <a:latin typeface="Muli"/>
                <a:ea typeface="+mn-ea"/>
                <a:cs typeface="Muli"/>
              </a:rPr>
              <a:t>ABLE Accounts arE owned by the person with the disability.  </a:t>
            </a:r>
          </a:p>
        </p:txBody>
      </p:sp>
      <p:sp>
        <p:nvSpPr>
          <p:cNvPr id="6" name="Body text copy"/>
          <p:cNvSpPr/>
          <p:nvPr/>
        </p:nvSpPr>
        <p:spPr>
          <a:xfrm>
            <a:off x="2052866" y="2181225"/>
            <a:ext cx="1841843" cy="457200"/>
          </a:xfrm>
          <a:prstGeom prst="rect">
            <a:avLst/>
          </a:prstGeom>
        </p:spPr>
        <p:txBody>
          <a:bodyPr spcFirstLastPara="0" lIns="0" tIns="0" rIns="0" bIns="0" anchor="t"/>
          <a:lstStyle/>
          <a:p>
            <a:pPr algn="ctr" hangingPunct="0">
              <a:lnSpc>
                <a:spcPct val="100000"/>
              </a:lnSpc>
            </a:pPr>
            <a:r>
              <a:rPr sz="3000" b="1">
                <a:solidFill>
                  <a:srgbClr val="3E773B"/>
                </a:solidFill>
                <a:latin typeface="Archivo Black"/>
                <a:ea typeface="+mn-ea"/>
                <a:cs typeface="Archivo Black"/>
              </a:rPr>
              <a:t>01</a:t>
            </a:r>
          </a:p>
        </p:txBody>
      </p:sp>
      <p:sp>
        <p:nvSpPr>
          <p:cNvPr id="5" name="Body text copy"/>
          <p:cNvSpPr/>
          <p:nvPr/>
        </p:nvSpPr>
        <p:spPr>
          <a:xfrm>
            <a:off x="1209675" y="2933700"/>
            <a:ext cx="3526854" cy="342900"/>
          </a:xfrm>
          <a:prstGeom prst="rect">
            <a:avLst/>
          </a:prstGeom>
        </p:spPr>
        <p:txBody>
          <a:bodyPr spcFirstLastPara="0" lIns="0" tIns="0" rIns="0" bIns="0" anchor="t"/>
          <a:lstStyle/>
          <a:p>
            <a:pPr algn="ctr" hangingPunct="0">
              <a:lnSpc>
                <a:spcPct val="125000"/>
              </a:lnSpc>
            </a:pPr>
            <a:r>
              <a:rPr sz="1800" b="1">
                <a:solidFill>
                  <a:srgbClr val="292929"/>
                </a:solidFill>
                <a:latin typeface="Archivo Black"/>
                <a:ea typeface="+mn-ea"/>
                <a:cs typeface="Archivo Black"/>
              </a:rPr>
              <a:t>Multiple Functions</a:t>
            </a:r>
          </a:p>
        </p:txBody>
      </p:sp>
      <p:sp>
        <p:nvSpPr>
          <p:cNvPr id="4" name="Body text copy"/>
          <p:cNvSpPr/>
          <p:nvPr/>
        </p:nvSpPr>
        <p:spPr>
          <a:xfrm>
            <a:off x="1211178" y="3371850"/>
            <a:ext cx="3523848" cy="685800"/>
          </a:xfrm>
          <a:prstGeom prst="rect">
            <a:avLst/>
          </a:prstGeom>
        </p:spPr>
        <p:txBody>
          <a:bodyPr spcFirstLastPara="0" lIns="0" tIns="0" rIns="0" bIns="0" anchor="t"/>
          <a:lstStyle/>
          <a:p>
            <a:pPr algn="ctr" hangingPunct="0">
              <a:lnSpc>
                <a:spcPct val="125000"/>
              </a:lnSpc>
            </a:pPr>
            <a:r>
              <a:rPr sz="1800" b="1">
                <a:solidFill>
                  <a:srgbClr val="000000"/>
                </a:solidFill>
                <a:latin typeface="Muli"/>
                <a:ea typeface="+mn-ea"/>
                <a:cs typeface="Muli"/>
              </a:rPr>
              <a:t>Short-term spending and </a:t>
            </a:r>
          </a:p>
          <a:p>
            <a:pPr algn="ctr" hangingPunct="0">
              <a:lnSpc>
                <a:spcPct val="125000"/>
              </a:lnSpc>
            </a:pPr>
            <a:r>
              <a:rPr sz="1800" b="1">
                <a:solidFill>
                  <a:srgbClr val="000000"/>
                </a:solidFill>
                <a:latin typeface="Muli"/>
                <a:ea typeface="+mn-ea"/>
                <a:cs typeface="Muli"/>
              </a:rPr>
              <a:t>long-term savings</a:t>
            </a:r>
          </a:p>
        </p:txBody>
      </p:sp>
      <p:sp>
        <p:nvSpPr>
          <p:cNvPr id="12" name="Body text copy"/>
          <p:cNvSpPr/>
          <p:nvPr/>
        </p:nvSpPr>
        <p:spPr>
          <a:xfrm>
            <a:off x="5582609" y="2171700"/>
            <a:ext cx="1841843" cy="457200"/>
          </a:xfrm>
          <a:prstGeom prst="rect">
            <a:avLst/>
          </a:prstGeom>
        </p:spPr>
        <p:txBody>
          <a:bodyPr spcFirstLastPara="0" lIns="0" tIns="0" rIns="0" bIns="0" anchor="t"/>
          <a:lstStyle/>
          <a:p>
            <a:pPr algn="ctr" hangingPunct="0">
              <a:lnSpc>
                <a:spcPct val="100000"/>
              </a:lnSpc>
            </a:pPr>
            <a:r>
              <a:rPr sz="3000" b="1" dirty="0">
                <a:solidFill>
                  <a:srgbClr val="3E773B"/>
                </a:solidFill>
                <a:latin typeface="Archivo Black"/>
                <a:ea typeface="+mn-ea"/>
                <a:cs typeface="Archivo Black"/>
              </a:rPr>
              <a:t>02</a:t>
            </a:r>
          </a:p>
        </p:txBody>
      </p:sp>
      <p:sp>
        <p:nvSpPr>
          <p:cNvPr id="11" name="Body text copy"/>
          <p:cNvSpPr/>
          <p:nvPr/>
        </p:nvSpPr>
        <p:spPr>
          <a:xfrm>
            <a:off x="4739418" y="2924175"/>
            <a:ext cx="3526854" cy="342900"/>
          </a:xfrm>
          <a:prstGeom prst="rect">
            <a:avLst/>
          </a:prstGeom>
        </p:spPr>
        <p:txBody>
          <a:bodyPr spcFirstLastPara="0" lIns="0" tIns="0" rIns="0" bIns="0" anchor="t"/>
          <a:lstStyle/>
          <a:p>
            <a:pPr algn="ctr" hangingPunct="0">
              <a:lnSpc>
                <a:spcPct val="125000"/>
              </a:lnSpc>
            </a:pPr>
            <a:r>
              <a:rPr sz="1800" b="1">
                <a:solidFill>
                  <a:srgbClr val="292929"/>
                </a:solidFill>
                <a:latin typeface="Archivo Black"/>
                <a:ea typeface="+mn-ea"/>
                <a:cs typeface="Archivo Black"/>
              </a:rPr>
              <a:t>Opportunity</a:t>
            </a:r>
          </a:p>
        </p:txBody>
      </p:sp>
      <p:sp>
        <p:nvSpPr>
          <p:cNvPr id="10" name="Body text copy"/>
          <p:cNvSpPr/>
          <p:nvPr/>
        </p:nvSpPr>
        <p:spPr>
          <a:xfrm>
            <a:off x="4740922" y="3362325"/>
            <a:ext cx="3523848" cy="704850"/>
          </a:xfrm>
          <a:prstGeom prst="rect">
            <a:avLst/>
          </a:prstGeom>
        </p:spPr>
        <p:txBody>
          <a:bodyPr spcFirstLastPara="0" lIns="0" tIns="0" rIns="0" bIns="0" anchor="t"/>
          <a:lstStyle/>
          <a:p>
            <a:pPr algn="ctr" hangingPunct="0">
              <a:lnSpc>
                <a:spcPct val="125000"/>
              </a:lnSpc>
            </a:pPr>
            <a:r>
              <a:rPr sz="1800" b="1">
                <a:solidFill>
                  <a:srgbClr val="222222"/>
                </a:solidFill>
                <a:latin typeface="Arial"/>
                <a:ea typeface="+mn-ea"/>
                <a:cs typeface="Arial"/>
              </a:rPr>
              <a:t>Financial </a:t>
            </a:r>
            <a:r>
              <a:rPr sz="1800" b="1">
                <a:solidFill>
                  <a:srgbClr val="292929"/>
                </a:solidFill>
                <a:latin typeface="Muli"/>
                <a:ea typeface="+mn-ea"/>
                <a:cs typeface="Muli"/>
              </a:rPr>
              <a:t>empowerment</a:t>
            </a:r>
            <a:r>
              <a:rPr sz="1800" b="1">
                <a:solidFill>
                  <a:srgbClr val="222222"/>
                </a:solidFill>
                <a:latin typeface="Arial"/>
                <a:ea typeface="+mn-ea"/>
                <a:cs typeface="Arial"/>
              </a:rPr>
              <a:t> </a:t>
            </a:r>
          </a:p>
          <a:p>
            <a:pPr algn="ctr" hangingPunct="0">
              <a:lnSpc>
                <a:spcPct val="125000"/>
              </a:lnSpc>
            </a:pPr>
            <a:r>
              <a:rPr sz="1800" b="1">
                <a:solidFill>
                  <a:srgbClr val="222222"/>
                </a:solidFill>
                <a:latin typeface="Arial"/>
                <a:ea typeface="+mn-ea"/>
                <a:cs typeface="Arial"/>
              </a:rPr>
              <a:t>and community inclusion</a:t>
            </a:r>
          </a:p>
        </p:txBody>
      </p:sp>
      <p:sp>
        <p:nvSpPr>
          <p:cNvPr id="18" name="Body text copy"/>
          <p:cNvSpPr/>
          <p:nvPr/>
        </p:nvSpPr>
        <p:spPr>
          <a:xfrm>
            <a:off x="9168041" y="2190750"/>
            <a:ext cx="1841843" cy="457200"/>
          </a:xfrm>
          <a:prstGeom prst="rect">
            <a:avLst/>
          </a:prstGeom>
        </p:spPr>
        <p:txBody>
          <a:bodyPr spcFirstLastPara="0" lIns="0" tIns="0" rIns="0" bIns="0" anchor="t"/>
          <a:lstStyle/>
          <a:p>
            <a:pPr algn="ctr" hangingPunct="0">
              <a:lnSpc>
                <a:spcPct val="100000"/>
              </a:lnSpc>
            </a:pPr>
            <a:r>
              <a:rPr sz="3000" b="1">
                <a:solidFill>
                  <a:srgbClr val="3E773B"/>
                </a:solidFill>
                <a:latin typeface="Archivo Black"/>
                <a:ea typeface="+mn-ea"/>
                <a:cs typeface="Archivo Black"/>
              </a:rPr>
              <a:t>03</a:t>
            </a:r>
          </a:p>
        </p:txBody>
      </p:sp>
      <p:sp>
        <p:nvSpPr>
          <p:cNvPr id="17" name="Body text copy"/>
          <p:cNvSpPr/>
          <p:nvPr/>
        </p:nvSpPr>
        <p:spPr>
          <a:xfrm>
            <a:off x="8324850" y="2943225"/>
            <a:ext cx="3526854" cy="342900"/>
          </a:xfrm>
          <a:prstGeom prst="rect">
            <a:avLst/>
          </a:prstGeom>
        </p:spPr>
        <p:txBody>
          <a:bodyPr spcFirstLastPara="0" lIns="0" tIns="0" rIns="0" bIns="0" anchor="t"/>
          <a:lstStyle/>
          <a:p>
            <a:pPr algn="ctr" hangingPunct="0">
              <a:lnSpc>
                <a:spcPct val="125000"/>
              </a:lnSpc>
            </a:pPr>
            <a:r>
              <a:rPr sz="1800" b="1">
                <a:solidFill>
                  <a:srgbClr val="292929"/>
                </a:solidFill>
                <a:latin typeface="Archivo Black"/>
                <a:ea typeface="+mn-ea"/>
                <a:cs typeface="Archivo Black"/>
              </a:rPr>
              <a:t>Spend Down Alternative</a:t>
            </a:r>
          </a:p>
        </p:txBody>
      </p:sp>
      <p:sp>
        <p:nvSpPr>
          <p:cNvPr id="16" name="Body text copy"/>
          <p:cNvSpPr/>
          <p:nvPr/>
        </p:nvSpPr>
        <p:spPr>
          <a:xfrm>
            <a:off x="8326353" y="3381375"/>
            <a:ext cx="3523848" cy="704850"/>
          </a:xfrm>
          <a:prstGeom prst="rect">
            <a:avLst/>
          </a:prstGeom>
        </p:spPr>
        <p:txBody>
          <a:bodyPr spcFirstLastPara="0" lIns="0" tIns="0" rIns="0" bIns="0" anchor="t"/>
          <a:lstStyle/>
          <a:p>
            <a:pPr algn="ctr" hangingPunct="0">
              <a:lnSpc>
                <a:spcPct val="125000"/>
              </a:lnSpc>
            </a:pPr>
            <a:r>
              <a:rPr sz="1800" b="1">
                <a:solidFill>
                  <a:srgbClr val="222222"/>
                </a:solidFill>
                <a:latin typeface="Arial"/>
                <a:ea typeface="+mn-ea"/>
                <a:cs typeface="Arial"/>
              </a:rPr>
              <a:t>An alternative option </a:t>
            </a:r>
          </a:p>
          <a:p>
            <a:pPr algn="ctr" hangingPunct="0">
              <a:lnSpc>
                <a:spcPct val="125000"/>
              </a:lnSpc>
            </a:pPr>
            <a:r>
              <a:rPr sz="1800" b="1">
                <a:solidFill>
                  <a:srgbClr val="222222"/>
                </a:solidFill>
                <a:latin typeface="Arial"/>
                <a:ea typeface="+mn-ea"/>
                <a:cs typeface="Arial"/>
              </a:rPr>
              <a:t>for “spend down”</a:t>
            </a:r>
          </a:p>
        </p:txBody>
      </p:sp>
      <p:sp>
        <p:nvSpPr>
          <p:cNvPr id="9" name="Body text copy"/>
          <p:cNvSpPr/>
          <p:nvPr/>
        </p:nvSpPr>
        <p:spPr>
          <a:xfrm>
            <a:off x="3819285" y="4714875"/>
            <a:ext cx="1841843" cy="457200"/>
          </a:xfrm>
          <a:prstGeom prst="rect">
            <a:avLst/>
          </a:prstGeom>
        </p:spPr>
        <p:txBody>
          <a:bodyPr spcFirstLastPara="0" lIns="0" tIns="0" rIns="0" bIns="0" anchor="t"/>
          <a:lstStyle/>
          <a:p>
            <a:pPr algn="ctr" hangingPunct="0">
              <a:lnSpc>
                <a:spcPct val="100000"/>
              </a:lnSpc>
            </a:pPr>
            <a:r>
              <a:rPr sz="3000" b="1">
                <a:solidFill>
                  <a:srgbClr val="3E773B"/>
                </a:solidFill>
                <a:latin typeface="Archivo Black"/>
                <a:ea typeface="+mn-ea"/>
                <a:cs typeface="Archivo Black"/>
              </a:rPr>
              <a:t>04</a:t>
            </a:r>
          </a:p>
        </p:txBody>
      </p:sp>
      <p:sp>
        <p:nvSpPr>
          <p:cNvPr id="8" name="Body text copy"/>
          <p:cNvSpPr/>
          <p:nvPr/>
        </p:nvSpPr>
        <p:spPr>
          <a:xfrm>
            <a:off x="2976094" y="5467350"/>
            <a:ext cx="3526854" cy="342900"/>
          </a:xfrm>
          <a:prstGeom prst="rect">
            <a:avLst/>
          </a:prstGeom>
        </p:spPr>
        <p:txBody>
          <a:bodyPr spcFirstLastPara="0" lIns="0" tIns="0" rIns="0" bIns="0" anchor="t"/>
          <a:lstStyle/>
          <a:p>
            <a:pPr algn="ctr" hangingPunct="0">
              <a:lnSpc>
                <a:spcPct val="125000"/>
              </a:lnSpc>
            </a:pPr>
            <a:r>
              <a:rPr sz="1800" b="1">
                <a:solidFill>
                  <a:srgbClr val="292929"/>
                </a:solidFill>
                <a:latin typeface="Archivo Black"/>
                <a:ea typeface="+mn-ea"/>
                <a:cs typeface="Archivo Black"/>
              </a:rPr>
              <a:t>Easy To Use</a:t>
            </a:r>
          </a:p>
        </p:txBody>
      </p:sp>
      <p:sp>
        <p:nvSpPr>
          <p:cNvPr id="7" name="Body text copy"/>
          <p:cNvSpPr/>
          <p:nvPr/>
        </p:nvSpPr>
        <p:spPr>
          <a:xfrm>
            <a:off x="2939968" y="5886450"/>
            <a:ext cx="3561478" cy="685800"/>
          </a:xfrm>
          <a:prstGeom prst="rect">
            <a:avLst/>
          </a:prstGeom>
        </p:spPr>
        <p:txBody>
          <a:bodyPr spcFirstLastPara="0" lIns="0" tIns="0" rIns="0" bIns="0" anchor="t"/>
          <a:lstStyle/>
          <a:p>
            <a:pPr algn="ctr" hangingPunct="0">
              <a:lnSpc>
                <a:spcPct val="125000"/>
              </a:lnSpc>
            </a:pPr>
            <a:r>
              <a:rPr sz="1800" b="1">
                <a:solidFill>
                  <a:srgbClr val="000000"/>
                </a:solidFill>
                <a:latin typeface="Muli"/>
                <a:ea typeface="+mn-ea"/>
                <a:cs typeface="Muli"/>
              </a:rPr>
              <a:t>Easy to open, close, and use –  similar to a regular bank account!</a:t>
            </a:r>
          </a:p>
        </p:txBody>
      </p:sp>
      <p:sp>
        <p:nvSpPr>
          <p:cNvPr id="15" name="Body text copy"/>
          <p:cNvSpPr/>
          <p:nvPr/>
        </p:nvSpPr>
        <p:spPr>
          <a:xfrm>
            <a:off x="7548791" y="4705350"/>
            <a:ext cx="1841843" cy="457200"/>
          </a:xfrm>
          <a:prstGeom prst="rect">
            <a:avLst/>
          </a:prstGeom>
        </p:spPr>
        <p:txBody>
          <a:bodyPr spcFirstLastPara="0" lIns="0" tIns="0" rIns="0" bIns="0" anchor="t"/>
          <a:lstStyle/>
          <a:p>
            <a:pPr algn="ctr" hangingPunct="0">
              <a:lnSpc>
                <a:spcPct val="100000"/>
              </a:lnSpc>
            </a:pPr>
            <a:r>
              <a:rPr sz="3000" b="1">
                <a:solidFill>
                  <a:srgbClr val="3E773B"/>
                </a:solidFill>
                <a:latin typeface="Archivo Black"/>
                <a:ea typeface="+mn-ea"/>
                <a:cs typeface="Archivo Black"/>
              </a:rPr>
              <a:t>05</a:t>
            </a:r>
          </a:p>
        </p:txBody>
      </p:sp>
      <p:sp>
        <p:nvSpPr>
          <p:cNvPr id="14" name="Body text copy"/>
          <p:cNvSpPr/>
          <p:nvPr/>
        </p:nvSpPr>
        <p:spPr>
          <a:xfrm>
            <a:off x="6705600" y="5457825"/>
            <a:ext cx="3526854" cy="342900"/>
          </a:xfrm>
          <a:prstGeom prst="rect">
            <a:avLst/>
          </a:prstGeom>
        </p:spPr>
        <p:txBody>
          <a:bodyPr spcFirstLastPara="0" lIns="0" tIns="0" rIns="0" bIns="0" anchor="t"/>
          <a:lstStyle/>
          <a:p>
            <a:pPr algn="ctr" hangingPunct="0">
              <a:lnSpc>
                <a:spcPct val="125000"/>
              </a:lnSpc>
            </a:pPr>
            <a:r>
              <a:rPr sz="1800" b="1">
                <a:solidFill>
                  <a:srgbClr val="292929"/>
                </a:solidFill>
                <a:latin typeface="Archivo Black"/>
                <a:ea typeface="+mn-ea"/>
                <a:cs typeface="Archivo Black"/>
              </a:rPr>
              <a:t>Tax Benefits</a:t>
            </a:r>
          </a:p>
        </p:txBody>
      </p:sp>
      <p:sp>
        <p:nvSpPr>
          <p:cNvPr id="13" name="Body text copy"/>
          <p:cNvSpPr/>
          <p:nvPr/>
        </p:nvSpPr>
        <p:spPr>
          <a:xfrm>
            <a:off x="6707104" y="5876925"/>
            <a:ext cx="3523848" cy="685800"/>
          </a:xfrm>
          <a:prstGeom prst="rect">
            <a:avLst/>
          </a:prstGeom>
        </p:spPr>
        <p:txBody>
          <a:bodyPr spcFirstLastPara="0" lIns="0" tIns="0" rIns="0" bIns="0" anchor="t"/>
          <a:lstStyle/>
          <a:p>
            <a:pPr algn="ctr" hangingPunct="0">
              <a:lnSpc>
                <a:spcPct val="125000"/>
              </a:lnSpc>
            </a:pPr>
            <a:r>
              <a:rPr sz="1800" b="1">
                <a:solidFill>
                  <a:srgbClr val="000000"/>
                </a:solidFill>
                <a:latin typeface="Muli"/>
                <a:ea typeface="+mn-ea"/>
                <a:cs typeface="Muli"/>
              </a:rPr>
              <a:t>Tax-free earning </a:t>
            </a:r>
          </a:p>
          <a:p>
            <a:pPr algn="ctr" hangingPunct="0">
              <a:lnSpc>
                <a:spcPct val="125000"/>
              </a:lnSpc>
            </a:pPr>
            <a:r>
              <a:rPr sz="1800" b="1">
                <a:solidFill>
                  <a:srgbClr val="000000"/>
                </a:solidFill>
                <a:latin typeface="Muli"/>
                <a:ea typeface="+mn-ea"/>
                <a:cs typeface="Muli"/>
              </a:rPr>
              <a:t>and deductions</a:t>
            </a:r>
          </a:p>
        </p:txBody>
      </p:sp>
    </p:spTree>
    <p:extLst>
      <p:ext uri="{BB962C8B-B14F-4D97-AF65-F5344CB8AC3E}">
        <p14:creationId xmlns:p14="http://schemas.microsoft.com/office/powerpoint/2010/main" val="393002424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3 Agenda"/>
        <p:cNvGrpSpPr/>
        <p:nvPr/>
      </p:nvGrpSpPr>
      <p:grpSpPr>
        <a:xfrm>
          <a:off x="0" y="0"/>
          <a:ext cx="0" cy="0"/>
          <a:chOff x="0" y="0"/>
          <a:chExt cx="0" cy="0"/>
        </a:xfrm>
      </p:grpSpPr>
      <p:sp>
        <p:nvSpPr>
          <p:cNvPr id="20" name="Title 19" hidden="1">
            <a:extLst>
              <a:ext uri="{FF2B5EF4-FFF2-40B4-BE49-F238E27FC236}">
                <a16:creationId xmlns:a16="http://schemas.microsoft.com/office/drawing/2014/main" id="{A2B86D74-34A6-CB1C-314C-534723DCBBFE}"/>
              </a:ext>
            </a:extLst>
          </p:cNvPr>
          <p:cNvSpPr>
            <a:spLocks noGrp="1"/>
          </p:cNvSpPr>
          <p:nvPr>
            <p:ph type="ctrTitle"/>
          </p:nvPr>
        </p:nvSpPr>
        <p:spPr/>
        <p:txBody>
          <a:bodyPr/>
          <a:lstStyle/>
          <a:p>
            <a:r>
              <a:rPr lang="en-US" dirty="0"/>
              <a:t>Who is eligible?</a:t>
            </a:r>
          </a:p>
        </p:txBody>
      </p:sp>
      <p:sp>
        <p:nvSpPr>
          <p:cNvPr id="3" name="Body text copy"/>
          <p:cNvSpPr/>
          <p:nvPr/>
        </p:nvSpPr>
        <p:spPr>
          <a:xfrm>
            <a:off x="952500" y="952500"/>
            <a:ext cx="6667500" cy="571500"/>
          </a:xfrm>
          <a:prstGeom prst="rect">
            <a:avLst/>
          </a:prstGeom>
        </p:spPr>
        <p:txBody>
          <a:bodyPr spcFirstLastPara="0" lIns="95250" tIns="0" rIns="95250" bIns="0" anchor="t"/>
          <a:lstStyle/>
          <a:p>
            <a:pPr algn="l" hangingPunct="0">
              <a:lnSpc>
                <a:spcPct val="125000"/>
              </a:lnSpc>
            </a:pPr>
            <a:r>
              <a:rPr sz="3000" dirty="0">
                <a:solidFill>
                  <a:srgbClr val="000000"/>
                </a:solidFill>
                <a:latin typeface="Archivo Black"/>
                <a:ea typeface="+mn-ea"/>
                <a:cs typeface="Archivo Black"/>
              </a:rPr>
              <a:t>WHO IS ELIGIBLE?</a:t>
            </a:r>
          </a:p>
        </p:txBody>
      </p:sp>
      <p:pic>
        <p:nvPicPr>
          <p:cNvPr id="5" name="Line-24">
            <a:extLst>
              <a:ext uri="{C183D7F6-B498-43B3-948B-1728B52AA6E4}">
                <adec:decorative xmlns:adec="http://schemas.microsoft.com/office/drawing/2017/decorative" val="1"/>
              </a:ext>
            </a:extLst>
          </p:cNvPr>
          <p:cNvPicPr/>
          <p:nvPr/>
        </p:nvPicPr>
        <p:blipFill rotWithShape="1">
          <a:blip r:embed="rId3"/>
          <a:stretch>
            <a:fillRect/>
          </a:stretch>
        </p:blipFill>
        <p:spPr>
          <a:xfrm rot="5400000">
            <a:off x="1241848" y="4630081"/>
            <a:ext cx="4820962" cy="104775"/>
          </a:xfrm>
          <a:prstGeom prst="rect">
            <a:avLst/>
          </a:prstGeom>
        </p:spPr>
      </p:pic>
      <p:pic>
        <p:nvPicPr>
          <p:cNvPr id="6" name="Shape-19">
            <a:extLst>
              <a:ext uri="{C183D7F6-B498-43B3-948B-1728B52AA6E4}">
                <adec:decorative xmlns:adec="http://schemas.microsoft.com/office/drawing/2017/decorative" val="1"/>
              </a:ext>
            </a:extLst>
          </p:cNvPr>
          <p:cNvPicPr/>
          <p:nvPr/>
        </p:nvPicPr>
        <p:blipFill rotWithShape="1">
          <a:blip r:embed="rId4"/>
          <a:stretch>
            <a:fillRect/>
          </a:stretch>
        </p:blipFill>
        <p:spPr>
          <a:xfrm>
            <a:off x="3252279" y="2190750"/>
            <a:ext cx="800100" cy="800100"/>
          </a:xfrm>
          <a:prstGeom prst="rect">
            <a:avLst/>
          </a:prstGeom>
        </p:spPr>
      </p:pic>
      <p:pic>
        <p:nvPicPr>
          <p:cNvPr id="7" name="Shape-19">
            <a:extLst>
              <a:ext uri="{C183D7F6-B498-43B3-948B-1728B52AA6E4}">
                <adec:decorative xmlns:adec="http://schemas.microsoft.com/office/drawing/2017/decorative" val="1"/>
              </a:ext>
            </a:extLst>
          </p:cNvPr>
          <p:cNvPicPr/>
          <p:nvPr/>
        </p:nvPicPr>
        <p:blipFill rotWithShape="1">
          <a:blip r:embed="rId4"/>
          <a:stretch>
            <a:fillRect/>
          </a:stretch>
        </p:blipFill>
        <p:spPr>
          <a:xfrm>
            <a:off x="3252279" y="4724400"/>
            <a:ext cx="800100" cy="800100"/>
          </a:xfrm>
          <a:prstGeom prst="rect">
            <a:avLst/>
          </a:prstGeom>
        </p:spPr>
      </p:pic>
      <p:pic>
        <p:nvPicPr>
          <p:cNvPr id="8" name="Shape-19">
            <a:extLst>
              <a:ext uri="{C183D7F6-B498-43B3-948B-1728B52AA6E4}">
                <adec:decorative xmlns:adec="http://schemas.microsoft.com/office/drawing/2017/decorative" val="1"/>
              </a:ext>
            </a:extLst>
          </p:cNvPr>
          <p:cNvPicPr/>
          <p:nvPr/>
        </p:nvPicPr>
        <p:blipFill rotWithShape="1">
          <a:blip r:embed="rId5"/>
          <a:stretch>
            <a:fillRect/>
          </a:stretch>
        </p:blipFill>
        <p:spPr>
          <a:xfrm>
            <a:off x="3252279" y="3457575"/>
            <a:ext cx="800100" cy="800100"/>
          </a:xfrm>
          <a:prstGeom prst="rect">
            <a:avLst/>
          </a:prstGeom>
        </p:spPr>
      </p:pic>
      <p:sp>
        <p:nvSpPr>
          <p:cNvPr id="9" name="Body text copy"/>
          <p:cNvSpPr/>
          <p:nvPr/>
        </p:nvSpPr>
        <p:spPr>
          <a:xfrm>
            <a:off x="3261804" y="2362200"/>
            <a:ext cx="742950" cy="428625"/>
          </a:xfrm>
          <a:prstGeom prst="rect">
            <a:avLst/>
          </a:prstGeom>
        </p:spPr>
        <p:txBody>
          <a:bodyPr spcFirstLastPara="0" lIns="0" tIns="0" rIns="0" bIns="0" anchor="t"/>
          <a:lstStyle/>
          <a:p>
            <a:pPr algn="ctr" hangingPunct="0">
              <a:lnSpc>
                <a:spcPct val="125000"/>
              </a:lnSpc>
            </a:pPr>
            <a:r>
              <a:rPr sz="2250" dirty="0">
                <a:solidFill>
                  <a:srgbClr val="FFFFFF"/>
                </a:solidFill>
                <a:latin typeface="Archivo Black"/>
                <a:ea typeface="+mn-ea"/>
                <a:cs typeface="Archivo Black"/>
              </a:rPr>
              <a:t>1</a:t>
            </a:r>
          </a:p>
        </p:txBody>
      </p:sp>
      <p:sp>
        <p:nvSpPr>
          <p:cNvPr id="14" name="Body text copy"/>
          <p:cNvSpPr/>
          <p:nvPr/>
        </p:nvSpPr>
        <p:spPr>
          <a:xfrm>
            <a:off x="961008" y="2371725"/>
            <a:ext cx="1905000" cy="342900"/>
          </a:xfrm>
          <a:prstGeom prst="rect">
            <a:avLst/>
          </a:prstGeom>
        </p:spPr>
        <p:txBody>
          <a:bodyPr spcFirstLastPara="0" lIns="0" tIns="0" rIns="0" bIns="0" anchor="t"/>
          <a:lstStyle/>
          <a:p>
            <a:pPr algn="r" hangingPunct="0">
              <a:lnSpc>
                <a:spcPct val="125000"/>
              </a:lnSpc>
            </a:pPr>
            <a:r>
              <a:rPr sz="1800" dirty="0">
                <a:solidFill>
                  <a:srgbClr val="000000"/>
                </a:solidFill>
                <a:latin typeface="Archivo Black"/>
                <a:ea typeface="+mn-ea"/>
                <a:cs typeface="Archivo Black"/>
              </a:rPr>
              <a:t>26 YEARS OLD</a:t>
            </a:r>
          </a:p>
        </p:txBody>
      </p:sp>
      <p:sp>
        <p:nvSpPr>
          <p:cNvPr id="4" name="Body text copy"/>
          <p:cNvSpPr/>
          <p:nvPr/>
        </p:nvSpPr>
        <p:spPr>
          <a:xfrm>
            <a:off x="4166679" y="2200275"/>
            <a:ext cx="4762500" cy="704850"/>
          </a:xfrm>
          <a:prstGeom prst="rect">
            <a:avLst/>
          </a:prstGeom>
        </p:spPr>
        <p:txBody>
          <a:bodyPr spcFirstLastPara="0" lIns="95250" tIns="95250" rIns="95250" bIns="0" anchor="t"/>
          <a:lstStyle/>
          <a:p>
            <a:pPr algn="l" hangingPunct="0">
              <a:lnSpc>
                <a:spcPct val="125000"/>
              </a:lnSpc>
            </a:pPr>
            <a:r>
              <a:rPr sz="1350" b="1" dirty="0">
                <a:solidFill>
                  <a:srgbClr val="000000"/>
                </a:solidFill>
                <a:latin typeface="Muli"/>
                <a:ea typeface="+mn-ea"/>
                <a:cs typeface="Muli"/>
              </a:rPr>
              <a:t>ABLE accounts are for individuals whose disability began before age 26.</a:t>
            </a:r>
          </a:p>
        </p:txBody>
      </p:sp>
      <p:sp>
        <p:nvSpPr>
          <p:cNvPr id="10" name="Body text copy"/>
          <p:cNvSpPr/>
          <p:nvPr/>
        </p:nvSpPr>
        <p:spPr>
          <a:xfrm>
            <a:off x="3261804" y="3629025"/>
            <a:ext cx="742950" cy="428625"/>
          </a:xfrm>
          <a:prstGeom prst="rect">
            <a:avLst/>
          </a:prstGeom>
        </p:spPr>
        <p:txBody>
          <a:bodyPr spcFirstLastPara="0" lIns="0" tIns="0" rIns="0" bIns="0" anchor="t"/>
          <a:lstStyle/>
          <a:p>
            <a:pPr algn="ctr" hangingPunct="0">
              <a:lnSpc>
                <a:spcPct val="125000"/>
              </a:lnSpc>
            </a:pPr>
            <a:r>
              <a:rPr sz="2250">
                <a:solidFill>
                  <a:srgbClr val="FFFFFF"/>
                </a:solidFill>
                <a:latin typeface="Archivo Black"/>
                <a:ea typeface="+mn-ea"/>
                <a:cs typeface="Archivo Black"/>
              </a:rPr>
              <a:t>2</a:t>
            </a:r>
          </a:p>
        </p:txBody>
      </p:sp>
      <p:sp>
        <p:nvSpPr>
          <p:cNvPr id="15" name="Body text copy"/>
          <p:cNvSpPr/>
          <p:nvPr/>
        </p:nvSpPr>
        <p:spPr>
          <a:xfrm>
            <a:off x="956754" y="3695700"/>
            <a:ext cx="1905000" cy="342900"/>
          </a:xfrm>
          <a:prstGeom prst="rect">
            <a:avLst/>
          </a:prstGeom>
        </p:spPr>
        <p:txBody>
          <a:bodyPr spcFirstLastPara="0" lIns="0" tIns="0" rIns="0" bIns="0" anchor="t"/>
          <a:lstStyle/>
          <a:p>
            <a:pPr algn="r" hangingPunct="0">
              <a:lnSpc>
                <a:spcPct val="125000"/>
              </a:lnSpc>
            </a:pPr>
            <a:r>
              <a:rPr sz="1800">
                <a:solidFill>
                  <a:srgbClr val="000000"/>
                </a:solidFill>
                <a:latin typeface="Archivo Black"/>
                <a:ea typeface="+mn-ea"/>
                <a:cs typeface="Archivo Black"/>
              </a:rPr>
              <a:t>LONG-TERM</a:t>
            </a:r>
          </a:p>
        </p:txBody>
      </p:sp>
      <p:sp>
        <p:nvSpPr>
          <p:cNvPr id="12" name="Body text copy"/>
          <p:cNvSpPr/>
          <p:nvPr/>
        </p:nvSpPr>
        <p:spPr>
          <a:xfrm>
            <a:off x="4176204" y="3467100"/>
            <a:ext cx="4762500" cy="704850"/>
          </a:xfrm>
          <a:prstGeom prst="rect">
            <a:avLst/>
          </a:prstGeom>
        </p:spPr>
        <p:txBody>
          <a:bodyPr spcFirstLastPara="0" lIns="95250" tIns="95250" rIns="95250" bIns="0" anchor="t"/>
          <a:lstStyle/>
          <a:p>
            <a:pPr algn="l" hangingPunct="0">
              <a:lnSpc>
                <a:spcPct val="125000"/>
              </a:lnSpc>
            </a:pPr>
            <a:r>
              <a:rPr sz="1350" b="1">
                <a:solidFill>
                  <a:srgbClr val="000000"/>
                </a:solidFill>
                <a:latin typeface="Muli"/>
                <a:ea typeface="+mn-ea"/>
                <a:cs typeface="Muli"/>
              </a:rPr>
              <a:t>The disability must be long-term (more than 12 months) and must cause “marked &amp; severe functional limitations.” </a:t>
            </a:r>
          </a:p>
        </p:txBody>
      </p:sp>
      <p:sp>
        <p:nvSpPr>
          <p:cNvPr id="11" name="Body text copy"/>
          <p:cNvSpPr/>
          <p:nvPr/>
        </p:nvSpPr>
        <p:spPr>
          <a:xfrm>
            <a:off x="3252279" y="4886325"/>
            <a:ext cx="742950" cy="428625"/>
          </a:xfrm>
          <a:prstGeom prst="rect">
            <a:avLst/>
          </a:prstGeom>
        </p:spPr>
        <p:txBody>
          <a:bodyPr spcFirstLastPara="0" lIns="0" tIns="0" rIns="0" bIns="0" anchor="t"/>
          <a:lstStyle/>
          <a:p>
            <a:pPr algn="ctr" hangingPunct="0">
              <a:lnSpc>
                <a:spcPct val="125000"/>
              </a:lnSpc>
            </a:pPr>
            <a:r>
              <a:rPr sz="2250">
                <a:solidFill>
                  <a:srgbClr val="FFFFFF"/>
                </a:solidFill>
                <a:latin typeface="Archivo Black"/>
                <a:ea typeface="+mn-ea"/>
                <a:cs typeface="Archivo Black"/>
              </a:rPr>
              <a:t>3</a:t>
            </a:r>
          </a:p>
        </p:txBody>
      </p:sp>
      <p:sp>
        <p:nvSpPr>
          <p:cNvPr id="16" name="Body text copy"/>
          <p:cNvSpPr/>
          <p:nvPr/>
        </p:nvSpPr>
        <p:spPr>
          <a:xfrm>
            <a:off x="956754" y="4937125"/>
            <a:ext cx="1905000" cy="342900"/>
          </a:xfrm>
          <a:prstGeom prst="rect">
            <a:avLst/>
          </a:prstGeom>
        </p:spPr>
        <p:txBody>
          <a:bodyPr spcFirstLastPara="0" lIns="0" tIns="0" rIns="0" bIns="0" anchor="t"/>
          <a:lstStyle/>
          <a:p>
            <a:pPr algn="r" hangingPunct="0">
              <a:lnSpc>
                <a:spcPct val="125000"/>
              </a:lnSpc>
            </a:pPr>
            <a:r>
              <a:rPr sz="1800">
                <a:solidFill>
                  <a:srgbClr val="000000"/>
                </a:solidFill>
                <a:latin typeface="Archivo Black"/>
                <a:ea typeface="+mn-ea"/>
                <a:cs typeface="Archivo Black"/>
              </a:rPr>
              <a:t>DIAGNOSIS</a:t>
            </a:r>
          </a:p>
        </p:txBody>
      </p:sp>
      <p:sp>
        <p:nvSpPr>
          <p:cNvPr id="13" name="Body text copy"/>
          <p:cNvSpPr/>
          <p:nvPr/>
        </p:nvSpPr>
        <p:spPr>
          <a:xfrm>
            <a:off x="4176204" y="4724400"/>
            <a:ext cx="4762500" cy="704850"/>
          </a:xfrm>
          <a:prstGeom prst="rect">
            <a:avLst/>
          </a:prstGeom>
        </p:spPr>
        <p:txBody>
          <a:bodyPr spcFirstLastPara="0" lIns="95250" tIns="95250" rIns="95250" bIns="0" anchor="t"/>
          <a:lstStyle/>
          <a:p>
            <a:pPr algn="l" hangingPunct="0">
              <a:lnSpc>
                <a:spcPct val="125000"/>
              </a:lnSpc>
            </a:pPr>
            <a:r>
              <a:rPr sz="1350" b="1">
                <a:solidFill>
                  <a:srgbClr val="000000"/>
                </a:solidFill>
                <a:latin typeface="Muli"/>
                <a:ea typeface="+mn-ea"/>
                <a:cs typeface="Muli"/>
              </a:rPr>
              <a:t>You are eligible for SSI or SSDI; or a doctor has diagnosed you with a disability (physical or mental).</a:t>
            </a:r>
          </a:p>
        </p:txBody>
      </p:sp>
      <p:sp>
        <p:nvSpPr>
          <p:cNvPr id="19" name="text 11"/>
          <p:cNvSpPr/>
          <p:nvPr/>
        </p:nvSpPr>
        <p:spPr>
          <a:xfrm>
            <a:off x="4295365" y="5800725"/>
            <a:ext cx="5007353" cy="628650"/>
          </a:xfrm>
          <a:prstGeom prst="rect">
            <a:avLst/>
          </a:prstGeom>
        </p:spPr>
        <p:txBody>
          <a:bodyPr spcFirstLastPara="0" lIns="0" tIns="0" rIns="0" bIns="0" anchor="t"/>
          <a:lstStyle/>
          <a:p>
            <a:pPr algn="l" hangingPunct="0">
              <a:lnSpc>
                <a:spcPct val="125000"/>
              </a:lnSpc>
            </a:pPr>
            <a:r>
              <a:rPr sz="1650">
                <a:solidFill>
                  <a:srgbClr val="3E773B"/>
                </a:solidFill>
                <a:latin typeface="Archivo Black"/>
                <a:ea typeface="+mn-ea"/>
                <a:cs typeface="Archivo Black"/>
              </a:rPr>
              <a:t>Note: you do not have to be on public benefits to open up an ABLE account</a:t>
            </a:r>
          </a:p>
        </p:txBody>
      </p:sp>
      <p:pic>
        <p:nvPicPr>
          <p:cNvPr id="17" name="Shape-1">
            <a:extLst>
              <a:ext uri="{C183D7F6-B498-43B3-948B-1728B52AA6E4}">
                <adec:decorative xmlns:adec="http://schemas.microsoft.com/office/drawing/2017/decorative" val="1"/>
              </a:ext>
            </a:extLst>
          </p:cNvPr>
          <p:cNvPicPr/>
          <p:nvPr/>
        </p:nvPicPr>
        <p:blipFill rotWithShape="1">
          <a:blip r:embed="rId6"/>
          <a:stretch>
            <a:fillRect/>
          </a:stretch>
        </p:blipFill>
        <p:spPr>
          <a:xfrm>
            <a:off x="0" y="6772275"/>
            <a:ext cx="9238497" cy="579540"/>
          </a:xfrm>
          <a:prstGeom prst="rect">
            <a:avLst/>
          </a:prstGeom>
        </p:spPr>
      </p:pic>
      <p:pic>
        <p:nvPicPr>
          <p:cNvPr id="2" name="Alireza Attari" descr="A child with headphones on"/>
          <p:cNvPicPr/>
          <p:nvPr/>
        </p:nvPicPr>
        <p:blipFill rotWithShape="1">
          <a:blip r:embed="rId7"/>
          <a:stretch>
            <a:fillRect/>
          </a:stretch>
        </p:blipFill>
        <p:spPr>
          <a:xfrm>
            <a:off x="9201150" y="0"/>
            <a:ext cx="3810000" cy="7315200"/>
          </a:xfrm>
          <a:prstGeom prst="rect">
            <a:avLst/>
          </a:prstGeom>
        </p:spPr>
      </p:pic>
      <p:pic>
        <p:nvPicPr>
          <p:cNvPr id="18" name="A+ logo black" descr="Able today logo icon"/>
          <p:cNvPicPr/>
          <p:nvPr/>
        </p:nvPicPr>
        <p:blipFill rotWithShape="1">
          <a:blip r:embed="rId8"/>
          <a:stretch>
            <a:fillRect/>
          </a:stretch>
        </p:blipFill>
        <p:spPr>
          <a:xfrm>
            <a:off x="12039600" y="6467475"/>
            <a:ext cx="657310" cy="553596"/>
          </a:xfrm>
          <a:prstGeom prst="rect">
            <a:avLst/>
          </a:prstGeom>
        </p:spPr>
      </p:pic>
    </p:spTree>
    <p:extLst>
      <p:ext uri="{BB962C8B-B14F-4D97-AF65-F5344CB8AC3E}">
        <p14:creationId xmlns:p14="http://schemas.microsoft.com/office/powerpoint/2010/main" val="393002424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Teams"/>
        <p:cNvGrpSpPr/>
        <p:nvPr/>
      </p:nvGrpSpPr>
      <p:grpSpPr>
        <a:xfrm>
          <a:off x="0" y="0"/>
          <a:ext cx="0" cy="0"/>
          <a:chOff x="0" y="0"/>
          <a:chExt cx="0" cy="0"/>
        </a:xfrm>
      </p:grpSpPr>
      <p:sp>
        <p:nvSpPr>
          <p:cNvPr id="12" name="Title 11" hidden="1">
            <a:extLst>
              <a:ext uri="{FF2B5EF4-FFF2-40B4-BE49-F238E27FC236}">
                <a16:creationId xmlns:a16="http://schemas.microsoft.com/office/drawing/2014/main" id="{22D47F42-AD13-120B-CD0D-5752135DA260}"/>
              </a:ext>
            </a:extLst>
          </p:cNvPr>
          <p:cNvSpPr>
            <a:spLocks noGrp="1"/>
          </p:cNvSpPr>
          <p:nvPr>
            <p:ph type="ctrTitle"/>
          </p:nvPr>
        </p:nvSpPr>
        <p:spPr/>
        <p:txBody>
          <a:bodyPr/>
          <a:lstStyle/>
          <a:p>
            <a:r>
              <a:rPr lang="en-US" dirty="0"/>
              <a:t>Meet Amanda</a:t>
            </a:r>
            <a:r>
              <a:rPr lang="en-US" baseline="0" dirty="0"/>
              <a:t> &amp; Dalton</a:t>
            </a:r>
            <a:endParaRPr lang="en-US" dirty="0"/>
          </a:p>
        </p:txBody>
      </p:sp>
      <p:sp>
        <p:nvSpPr>
          <p:cNvPr id="5" name="Body text"/>
          <p:cNvSpPr/>
          <p:nvPr/>
        </p:nvSpPr>
        <p:spPr>
          <a:xfrm>
            <a:off x="1084108" y="523875"/>
            <a:ext cx="10982325" cy="590550"/>
          </a:xfrm>
          <a:prstGeom prst="rect">
            <a:avLst/>
          </a:prstGeom>
        </p:spPr>
        <p:txBody>
          <a:bodyPr spcFirstLastPara="0" lIns="0" tIns="0" rIns="0" bIns="0" anchor="t"/>
          <a:lstStyle/>
          <a:p>
            <a:pPr algn="ctr" hangingPunct="0">
              <a:lnSpc>
                <a:spcPct val="108333"/>
              </a:lnSpc>
            </a:pPr>
            <a:r>
              <a:rPr sz="3600" cap="all">
                <a:solidFill>
                  <a:srgbClr val="000000"/>
                </a:solidFill>
                <a:latin typeface="Archivo Black"/>
                <a:ea typeface="+mn-ea"/>
                <a:cs typeface="Archivo Black"/>
              </a:rPr>
              <a:t>MEET AMANDA &amp; DALTON</a:t>
            </a:r>
          </a:p>
        </p:txBody>
      </p:sp>
      <p:pic>
        <p:nvPicPr>
          <p:cNvPr id="2" name="Shape-1">
            <a:extLst>
              <a:ext uri="{C183D7F6-B498-43B3-948B-1728B52AA6E4}">
                <adec:decorative xmlns:adec="http://schemas.microsoft.com/office/drawing/2017/decorative" val="1"/>
              </a:ext>
            </a:extLst>
          </p:cNvPr>
          <p:cNvPicPr/>
          <p:nvPr/>
        </p:nvPicPr>
        <p:blipFill rotWithShape="1">
          <a:blip r:embed="rId3"/>
          <a:stretch>
            <a:fillRect/>
          </a:stretch>
        </p:blipFill>
        <p:spPr>
          <a:xfrm>
            <a:off x="951370" y="1743075"/>
            <a:ext cx="5443874" cy="4971669"/>
          </a:xfrm>
          <a:prstGeom prst="rect">
            <a:avLst/>
          </a:prstGeom>
        </p:spPr>
      </p:pic>
      <p:sp>
        <p:nvSpPr>
          <p:cNvPr id="4" name="Body text copy"/>
          <p:cNvSpPr/>
          <p:nvPr/>
        </p:nvSpPr>
        <p:spPr>
          <a:xfrm>
            <a:off x="2896958" y="2209800"/>
            <a:ext cx="2877388" cy="1123950"/>
          </a:xfrm>
          <a:prstGeom prst="rect">
            <a:avLst/>
          </a:prstGeom>
        </p:spPr>
        <p:txBody>
          <a:bodyPr spcFirstLastPara="0" lIns="95250" tIns="47625" rIns="95250" bIns="0" anchor="t"/>
          <a:lstStyle/>
          <a:p>
            <a:pPr algn="ctr" hangingPunct="0">
              <a:lnSpc>
                <a:spcPct val="75000"/>
              </a:lnSpc>
              <a:spcBef>
                <a:spcPct val="10000"/>
              </a:spcBef>
            </a:pPr>
            <a:r>
              <a:rPr sz="4500" dirty="0">
                <a:solidFill>
                  <a:srgbClr val="FFFFFF"/>
                </a:solidFill>
                <a:latin typeface="Tenderness"/>
                <a:ea typeface="+mn-ea"/>
                <a:cs typeface="Tenderness"/>
              </a:rPr>
              <a:t>AMANDA</a:t>
            </a:r>
          </a:p>
          <a:p>
            <a:pPr algn="ctr" hangingPunct="0">
              <a:lnSpc>
                <a:spcPct val="75000"/>
              </a:lnSpc>
            </a:pPr>
            <a:r>
              <a:rPr sz="2250" dirty="0">
                <a:solidFill>
                  <a:srgbClr val="FFFFFF"/>
                </a:solidFill>
                <a:latin typeface="Tenderness"/>
                <a:ea typeface="+mn-ea"/>
                <a:cs typeface="Tenderness"/>
              </a:rPr>
              <a:t>13 YEARS OLD</a:t>
            </a:r>
          </a:p>
        </p:txBody>
      </p:sp>
      <p:sp>
        <p:nvSpPr>
          <p:cNvPr id="6" name="Body text copy copy 1"/>
          <p:cNvSpPr/>
          <p:nvPr/>
        </p:nvSpPr>
        <p:spPr>
          <a:xfrm>
            <a:off x="1403004" y="4086225"/>
            <a:ext cx="4531916" cy="2257425"/>
          </a:xfrm>
          <a:prstGeom prst="rect">
            <a:avLst/>
          </a:prstGeom>
        </p:spPr>
        <p:txBody>
          <a:bodyPr spcFirstLastPara="0" lIns="95250" tIns="47625" rIns="95250" bIns="0" anchor="t"/>
          <a:lstStyle/>
          <a:p>
            <a:pPr algn="l" hangingPunct="0">
              <a:lnSpc>
                <a:spcPct val="108333"/>
              </a:lnSpc>
            </a:pPr>
            <a:r>
              <a:rPr sz="1800" dirty="0">
                <a:solidFill>
                  <a:srgbClr val="FFFFFF"/>
                </a:solidFill>
                <a:latin typeface="Arial"/>
                <a:ea typeface="+mn-ea"/>
                <a:cs typeface="Arial"/>
              </a:rPr>
              <a:t>Amanda has a physical disability and will utilize Medicaid services throughout her life. Amanda’s parents are saving for her to go to college. They are concerned about who will support and care for Amanda when they are gone. Amanda’s parents want to plan for the future. </a:t>
            </a:r>
          </a:p>
        </p:txBody>
      </p:sp>
      <p:pic>
        <p:nvPicPr>
          <p:cNvPr id="11" name="Amanda2" descr="Illustration of Amanda, a girl in a wheelchiar"/>
          <p:cNvPicPr/>
          <p:nvPr/>
        </p:nvPicPr>
        <p:blipFill rotWithShape="1">
          <a:blip r:embed="rId4"/>
          <a:stretch>
            <a:fillRect/>
          </a:stretch>
        </p:blipFill>
        <p:spPr>
          <a:xfrm>
            <a:off x="1396409" y="628650"/>
            <a:ext cx="1850849" cy="3191771"/>
          </a:xfrm>
          <a:prstGeom prst="rect">
            <a:avLst/>
          </a:prstGeom>
        </p:spPr>
      </p:pic>
      <p:pic>
        <p:nvPicPr>
          <p:cNvPr id="7" name="Shape-1">
            <a:extLst>
              <a:ext uri="{C183D7F6-B498-43B3-948B-1728B52AA6E4}">
                <adec:decorative xmlns:adec="http://schemas.microsoft.com/office/drawing/2017/decorative" val="1"/>
              </a:ext>
            </a:extLst>
          </p:cNvPr>
          <p:cNvPicPr/>
          <p:nvPr/>
        </p:nvPicPr>
        <p:blipFill rotWithShape="1">
          <a:blip r:embed="rId5"/>
          <a:stretch>
            <a:fillRect/>
          </a:stretch>
        </p:blipFill>
        <p:spPr>
          <a:xfrm>
            <a:off x="6858229" y="1743075"/>
            <a:ext cx="5443874" cy="4971669"/>
          </a:xfrm>
          <a:prstGeom prst="rect">
            <a:avLst/>
          </a:prstGeom>
        </p:spPr>
      </p:pic>
      <p:sp>
        <p:nvSpPr>
          <p:cNvPr id="8" name="Body text copy"/>
          <p:cNvSpPr/>
          <p:nvPr/>
        </p:nvSpPr>
        <p:spPr>
          <a:xfrm>
            <a:off x="7196203" y="2219325"/>
            <a:ext cx="2877388" cy="1123950"/>
          </a:xfrm>
          <a:prstGeom prst="rect">
            <a:avLst/>
          </a:prstGeom>
        </p:spPr>
        <p:txBody>
          <a:bodyPr spcFirstLastPara="0" lIns="95250" tIns="47625" rIns="95250" bIns="0" anchor="t"/>
          <a:lstStyle/>
          <a:p>
            <a:pPr algn="ctr" hangingPunct="0">
              <a:lnSpc>
                <a:spcPct val="75000"/>
              </a:lnSpc>
              <a:spcBef>
                <a:spcPct val="10000"/>
              </a:spcBef>
            </a:pPr>
            <a:r>
              <a:rPr sz="4500">
                <a:solidFill>
                  <a:srgbClr val="FFFFFF"/>
                </a:solidFill>
                <a:latin typeface="Tenderness"/>
                <a:ea typeface="+mn-ea"/>
                <a:cs typeface="Tenderness"/>
              </a:rPr>
              <a:t>DALTON</a:t>
            </a:r>
          </a:p>
          <a:p>
            <a:pPr algn="ctr" hangingPunct="0">
              <a:lnSpc>
                <a:spcPct val="75000"/>
              </a:lnSpc>
            </a:pPr>
            <a:r>
              <a:rPr sz="2250">
                <a:solidFill>
                  <a:srgbClr val="FFFFFF"/>
                </a:solidFill>
                <a:latin typeface="Tenderness"/>
                <a:ea typeface="+mn-ea"/>
                <a:cs typeface="Tenderness"/>
              </a:rPr>
              <a:t>34 YEARS OLD</a:t>
            </a:r>
          </a:p>
        </p:txBody>
      </p:sp>
      <p:sp>
        <p:nvSpPr>
          <p:cNvPr id="9" name="Body text copy copy 1"/>
          <p:cNvSpPr/>
          <p:nvPr/>
        </p:nvSpPr>
        <p:spPr>
          <a:xfrm>
            <a:off x="7190438" y="4029075"/>
            <a:ext cx="4759572" cy="2571750"/>
          </a:xfrm>
          <a:prstGeom prst="rect">
            <a:avLst/>
          </a:prstGeom>
        </p:spPr>
        <p:txBody>
          <a:bodyPr spcFirstLastPara="0" lIns="95250" tIns="47625" rIns="95250" bIns="0" anchor="t"/>
          <a:lstStyle/>
          <a:p>
            <a:pPr algn="l" hangingPunct="0">
              <a:lnSpc>
                <a:spcPct val="108333"/>
              </a:lnSpc>
            </a:pPr>
            <a:r>
              <a:rPr sz="1800">
                <a:solidFill>
                  <a:srgbClr val="FFFFFF"/>
                </a:solidFill>
                <a:latin typeface="Arial"/>
                <a:ea typeface="+mn-ea"/>
                <a:cs typeface="Arial"/>
              </a:rPr>
              <a:t>Dalton has a developmental disability and is employed. Dalton receives SSI, which he uses for his monthly rent payments. He wants to purchase his own home one day, but because of SSI limits, Dalton cannot save up money for a down payment. Dalton wants to plan for his future and keep his benefits. </a:t>
            </a:r>
          </a:p>
        </p:txBody>
      </p:sp>
      <p:pic>
        <p:nvPicPr>
          <p:cNvPr id="10" name="Dalton-1" descr="Illustration of Dalton, a man with a disability"/>
          <p:cNvPicPr/>
          <p:nvPr/>
        </p:nvPicPr>
        <p:blipFill rotWithShape="1">
          <a:blip r:embed="rId6"/>
          <a:stretch>
            <a:fillRect/>
          </a:stretch>
        </p:blipFill>
        <p:spPr>
          <a:xfrm>
            <a:off x="9725025" y="-47625"/>
            <a:ext cx="2836947" cy="4255421"/>
          </a:xfrm>
          <a:prstGeom prst="rect">
            <a:avLst/>
          </a:prstGeom>
        </p:spPr>
      </p:pic>
    </p:spTree>
    <p:extLst>
      <p:ext uri="{BB962C8B-B14F-4D97-AF65-F5344CB8AC3E}">
        <p14:creationId xmlns:p14="http://schemas.microsoft.com/office/powerpoint/2010/main" val="393002424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Timeline"/>
        <p:cNvGrpSpPr/>
        <p:nvPr/>
      </p:nvGrpSpPr>
      <p:grpSpPr>
        <a:xfrm>
          <a:off x="0" y="0"/>
          <a:ext cx="0" cy="0"/>
          <a:chOff x="0" y="0"/>
          <a:chExt cx="0" cy="0"/>
        </a:xfrm>
      </p:grpSpPr>
      <p:sp>
        <p:nvSpPr>
          <p:cNvPr id="16" name="Title 15" hidden="1">
            <a:extLst>
              <a:ext uri="{FF2B5EF4-FFF2-40B4-BE49-F238E27FC236}">
                <a16:creationId xmlns:a16="http://schemas.microsoft.com/office/drawing/2014/main" id="{1332B282-7E3A-84B3-2FBF-4F691DA3F42D}"/>
              </a:ext>
            </a:extLst>
          </p:cNvPr>
          <p:cNvSpPr>
            <a:spLocks noGrp="1"/>
          </p:cNvSpPr>
          <p:nvPr>
            <p:ph type="ctrTitle"/>
          </p:nvPr>
        </p:nvSpPr>
        <p:spPr/>
        <p:txBody>
          <a:bodyPr/>
          <a:lstStyle/>
          <a:p>
            <a:pPr rtl="0" eaLnBrk="1" latinLnBrk="0" hangingPunct="0"/>
            <a:r>
              <a:rPr lang="en-US" sz="3000" b="1" kern="1200" dirty="0">
                <a:solidFill>
                  <a:srgbClr val="000000"/>
                </a:solidFill>
                <a:effectLst/>
                <a:latin typeface="Archivo Black" panose="020B0A03020202020B04" pitchFamily="34" charset="77"/>
                <a:ea typeface="+mn-ea"/>
                <a:cs typeface="Archivo Black" panose="020B0A03020202020B04" pitchFamily="34" charset="77"/>
              </a:rPr>
              <a:t>Who Can Serve as an ABLE Account Support Person</a:t>
            </a:r>
            <a:endParaRPr lang="en-US" dirty="0">
              <a:effectLst/>
            </a:endParaRPr>
          </a:p>
        </p:txBody>
      </p:sp>
      <p:sp>
        <p:nvSpPr>
          <p:cNvPr id="2" name="Circle Container">
            <a:extLst>
              <a:ext uri="{C183D7F6-B498-43B3-948B-1728B52AA6E4}">
                <adec:decorative xmlns:adec="http://schemas.microsoft.com/office/drawing/2017/decorative" val="1"/>
              </a:ext>
            </a:extLst>
          </p:cNvPr>
          <p:cNvSpPr/>
          <p:nvPr/>
        </p:nvSpPr>
        <p:spPr>
          <a:xfrm>
            <a:off x="1209675" y="2495550"/>
            <a:ext cx="918711" cy="918711"/>
          </a:xfrm>
          <a:prstGeom prst="ellipse">
            <a:avLst/>
          </a:prstGeom>
          <a:solidFill>
            <a:srgbClr val="121212"/>
          </a:solidFill>
        </p:spPr>
        <p:txBody>
          <a:bodyPr spcFirstLastPara="0" lIns="0" tIns="0" rIns="0" bIns="0" anchor="ctr"/>
          <a:lstStyle/>
          <a:p>
            <a:pPr algn="ctr" hangingPunct="0">
              <a:lnSpc>
                <a:spcPct val="100000"/>
              </a:lnSpc>
            </a:pPr>
            <a:r>
              <a:rPr sz="1050">
                <a:solidFill>
                  <a:srgbClr val="121212"/>
                </a:solidFill>
                <a:latin typeface="Lato"/>
                <a:ea typeface="+mn-ea"/>
                <a:cs typeface="Lato"/>
              </a:rPr>
              <a:t>.</a:t>
            </a:r>
          </a:p>
        </p:txBody>
      </p:sp>
      <p:sp>
        <p:nvSpPr>
          <p:cNvPr id="3" name="Body text copy"/>
          <p:cNvSpPr/>
          <p:nvPr/>
        </p:nvSpPr>
        <p:spPr>
          <a:xfrm>
            <a:off x="739413" y="561975"/>
            <a:ext cx="11329594" cy="304800"/>
          </a:xfrm>
          <a:prstGeom prst="rect">
            <a:avLst/>
          </a:prstGeom>
        </p:spPr>
        <p:txBody>
          <a:bodyPr spcFirstLastPara="0" lIns="0" tIns="0" rIns="0" bIns="0" anchor="t"/>
          <a:lstStyle/>
          <a:p>
            <a:pPr algn="l" hangingPunct="0">
              <a:lnSpc>
                <a:spcPct val="66667"/>
              </a:lnSpc>
              <a:spcBef>
                <a:spcPct val="13333"/>
              </a:spcBef>
            </a:pPr>
            <a:r>
              <a:rPr sz="3000" b="1" dirty="0">
                <a:solidFill>
                  <a:srgbClr val="000000"/>
                </a:solidFill>
                <a:latin typeface="Archivo Black"/>
                <a:ea typeface="+mn-ea"/>
                <a:cs typeface="Archivo Black"/>
              </a:rPr>
              <a:t>Who Can Serve as an ABLE Account Support Person</a:t>
            </a:r>
          </a:p>
        </p:txBody>
      </p:sp>
      <p:sp>
        <p:nvSpPr>
          <p:cNvPr id="4" name="Body text copy"/>
          <p:cNvSpPr/>
          <p:nvPr/>
        </p:nvSpPr>
        <p:spPr>
          <a:xfrm>
            <a:off x="1236598" y="1057275"/>
            <a:ext cx="9688836" cy="781050"/>
          </a:xfrm>
          <a:prstGeom prst="rect">
            <a:avLst/>
          </a:prstGeom>
        </p:spPr>
        <p:txBody>
          <a:bodyPr spcFirstLastPara="0" lIns="0" tIns="0" rIns="0" bIns="0" anchor="t"/>
          <a:lstStyle/>
          <a:p>
            <a:pPr marL="228600" indent="-228600" algn="l" hangingPunct="0">
              <a:lnSpc>
                <a:spcPct val="141667"/>
              </a:lnSpc>
              <a:buClr>
                <a:srgbClr val="000000"/>
              </a:buClr>
              <a:buFont typeface="Courier New" panose="020B0604020202020204" pitchFamily="34" charset="0"/>
              <a:buChar char="o"/>
            </a:pPr>
            <a:r>
              <a:rPr sz="1800" cap="all" spc="150">
                <a:solidFill>
                  <a:srgbClr val="000000"/>
                </a:solidFill>
                <a:latin typeface="Muli"/>
                <a:ea typeface="+mn-ea"/>
                <a:cs typeface="Muli"/>
              </a:rPr>
              <a:t>Can be an individual or an organization </a:t>
            </a:r>
          </a:p>
          <a:p>
            <a:pPr marL="228600" indent="-228600" algn="l" hangingPunct="0">
              <a:lnSpc>
                <a:spcPct val="141667"/>
              </a:lnSpc>
              <a:buClr>
                <a:srgbClr val="000000"/>
              </a:buClr>
              <a:buFont typeface="Courier New" panose="020B0604020202020204" pitchFamily="34" charset="0"/>
              <a:buChar char="o"/>
            </a:pPr>
            <a:r>
              <a:rPr sz="1800" cap="all" spc="150">
                <a:solidFill>
                  <a:srgbClr val="000000"/>
                </a:solidFill>
                <a:latin typeface="Muli"/>
                <a:ea typeface="+mn-ea"/>
                <a:cs typeface="Muli"/>
              </a:rPr>
              <a:t>Supporters can manage multiple accounts at once</a:t>
            </a:r>
          </a:p>
        </p:txBody>
      </p:sp>
      <p:sp>
        <p:nvSpPr>
          <p:cNvPr id="5" name="Circle Container copy 1">
            <a:extLst>
              <a:ext uri="{C183D7F6-B498-43B3-948B-1728B52AA6E4}">
                <adec:decorative xmlns:adec="http://schemas.microsoft.com/office/drawing/2017/decorative" val="1"/>
              </a:ext>
            </a:extLst>
          </p:cNvPr>
          <p:cNvSpPr/>
          <p:nvPr/>
        </p:nvSpPr>
        <p:spPr>
          <a:xfrm>
            <a:off x="1215330" y="3648170"/>
            <a:ext cx="918711" cy="918711"/>
          </a:xfrm>
          <a:prstGeom prst="ellipse">
            <a:avLst/>
          </a:prstGeom>
          <a:solidFill>
            <a:srgbClr val="121212"/>
          </a:solidFill>
        </p:spPr>
        <p:txBody>
          <a:bodyPr spcFirstLastPara="0" lIns="0" tIns="0" rIns="0" bIns="0" anchor="ctr"/>
          <a:lstStyle/>
          <a:p>
            <a:pPr algn="ctr" hangingPunct="0">
              <a:lnSpc>
                <a:spcPct val="100000"/>
              </a:lnSpc>
            </a:pPr>
            <a:r>
              <a:rPr sz="1050">
                <a:solidFill>
                  <a:srgbClr val="121212"/>
                </a:solidFill>
                <a:latin typeface="Lato"/>
                <a:ea typeface="+mn-ea"/>
                <a:cs typeface="Lato"/>
              </a:rPr>
              <a:t>.</a:t>
            </a:r>
          </a:p>
        </p:txBody>
      </p:sp>
      <p:sp>
        <p:nvSpPr>
          <p:cNvPr id="6" name="Circle Container">
            <a:extLst>
              <a:ext uri="{C183D7F6-B498-43B3-948B-1728B52AA6E4}">
                <adec:decorative xmlns:adec="http://schemas.microsoft.com/office/drawing/2017/decorative" val="1"/>
              </a:ext>
            </a:extLst>
          </p:cNvPr>
          <p:cNvSpPr/>
          <p:nvPr/>
        </p:nvSpPr>
        <p:spPr>
          <a:xfrm>
            <a:off x="1217620" y="4777503"/>
            <a:ext cx="918711" cy="918711"/>
          </a:xfrm>
          <a:prstGeom prst="ellipse">
            <a:avLst/>
          </a:prstGeom>
          <a:solidFill>
            <a:srgbClr val="121212"/>
          </a:solidFill>
        </p:spPr>
        <p:txBody>
          <a:bodyPr spcFirstLastPara="0" lIns="0" tIns="0" rIns="0" bIns="0" anchor="ctr"/>
          <a:lstStyle/>
          <a:p>
            <a:pPr algn="ctr" hangingPunct="0">
              <a:lnSpc>
                <a:spcPct val="100000"/>
              </a:lnSpc>
            </a:pPr>
            <a:r>
              <a:rPr sz="1050">
                <a:solidFill>
                  <a:srgbClr val="121212"/>
                </a:solidFill>
                <a:latin typeface="Lato"/>
                <a:ea typeface="+mn-ea"/>
                <a:cs typeface="Lato"/>
              </a:rPr>
              <a:t>.</a:t>
            </a:r>
          </a:p>
        </p:txBody>
      </p:sp>
      <p:sp>
        <p:nvSpPr>
          <p:cNvPr id="7" name="Circle Container copy 1">
            <a:extLst>
              <a:ext uri="{C183D7F6-B498-43B3-948B-1728B52AA6E4}">
                <adec:decorative xmlns:adec="http://schemas.microsoft.com/office/drawing/2017/decorative" val="1"/>
              </a:ext>
            </a:extLst>
          </p:cNvPr>
          <p:cNvSpPr/>
          <p:nvPr/>
        </p:nvSpPr>
        <p:spPr>
          <a:xfrm>
            <a:off x="1223276" y="5939648"/>
            <a:ext cx="918711" cy="918711"/>
          </a:xfrm>
          <a:prstGeom prst="ellipse">
            <a:avLst/>
          </a:prstGeom>
          <a:solidFill>
            <a:srgbClr val="121212"/>
          </a:solidFill>
        </p:spPr>
        <p:txBody>
          <a:bodyPr spcFirstLastPara="0" lIns="0" tIns="0" rIns="0" bIns="0" anchor="ctr"/>
          <a:lstStyle/>
          <a:p>
            <a:pPr algn="ctr" hangingPunct="0">
              <a:lnSpc>
                <a:spcPct val="100000"/>
              </a:lnSpc>
            </a:pPr>
            <a:r>
              <a:rPr sz="1050">
                <a:solidFill>
                  <a:srgbClr val="121212"/>
                </a:solidFill>
                <a:latin typeface="Lato"/>
                <a:ea typeface="+mn-ea"/>
                <a:cs typeface="Lato"/>
              </a:rPr>
              <a:t>.</a:t>
            </a:r>
          </a:p>
        </p:txBody>
      </p:sp>
      <p:sp>
        <p:nvSpPr>
          <p:cNvPr id="8" name="Body text copy"/>
          <p:cNvSpPr/>
          <p:nvPr/>
        </p:nvSpPr>
        <p:spPr>
          <a:xfrm>
            <a:off x="2286000" y="2390775"/>
            <a:ext cx="4008165" cy="4572000"/>
          </a:xfrm>
          <a:prstGeom prst="rect">
            <a:avLst/>
          </a:prstGeom>
        </p:spPr>
        <p:txBody>
          <a:bodyPr spcFirstLastPara="0" lIns="0" tIns="0" rIns="0" bIns="0" anchor="t"/>
          <a:lstStyle/>
          <a:p>
            <a:pPr algn="l" hangingPunct="0">
              <a:lnSpc>
                <a:spcPct val="250000"/>
              </a:lnSpc>
            </a:pPr>
            <a:r>
              <a:rPr sz="3000" dirty="0">
                <a:solidFill>
                  <a:srgbClr val="3E773B"/>
                </a:solidFill>
                <a:latin typeface="Archivo Black"/>
                <a:ea typeface="+mn-ea"/>
                <a:cs typeface="Archivo Black"/>
              </a:rPr>
              <a:t>Power of Attorney</a:t>
            </a:r>
          </a:p>
          <a:p>
            <a:pPr algn="l" hangingPunct="0">
              <a:lnSpc>
                <a:spcPct val="250000"/>
              </a:lnSpc>
            </a:pPr>
            <a:r>
              <a:rPr sz="3000" dirty="0">
                <a:solidFill>
                  <a:srgbClr val="3E773B"/>
                </a:solidFill>
                <a:latin typeface="Archivo Black"/>
                <a:ea typeface="+mn-ea"/>
                <a:cs typeface="Archivo Black"/>
              </a:rPr>
              <a:t>Conservator</a:t>
            </a:r>
          </a:p>
          <a:p>
            <a:pPr algn="l" hangingPunct="0">
              <a:lnSpc>
                <a:spcPct val="250000"/>
              </a:lnSpc>
            </a:pPr>
            <a:r>
              <a:rPr sz="3000" dirty="0">
                <a:solidFill>
                  <a:srgbClr val="3E773B"/>
                </a:solidFill>
                <a:latin typeface="Archivo Black"/>
                <a:ea typeface="+mn-ea"/>
                <a:cs typeface="Archivo Black"/>
              </a:rPr>
              <a:t>Guardian</a:t>
            </a:r>
          </a:p>
          <a:p>
            <a:pPr algn="l" hangingPunct="0">
              <a:lnSpc>
                <a:spcPct val="250000"/>
              </a:lnSpc>
            </a:pPr>
            <a:r>
              <a:rPr sz="3000" dirty="0">
                <a:solidFill>
                  <a:srgbClr val="3E773B"/>
                </a:solidFill>
                <a:latin typeface="Archivo Black"/>
                <a:ea typeface="+mn-ea"/>
                <a:cs typeface="Archivo Black"/>
              </a:rPr>
              <a:t>Spouse</a:t>
            </a:r>
          </a:p>
        </p:txBody>
      </p:sp>
      <p:sp>
        <p:nvSpPr>
          <p:cNvPr id="9" name="Body text copy copy 1"/>
          <p:cNvSpPr/>
          <p:nvPr/>
        </p:nvSpPr>
        <p:spPr>
          <a:xfrm>
            <a:off x="7867650" y="2390775"/>
            <a:ext cx="5079952" cy="4572000"/>
          </a:xfrm>
          <a:prstGeom prst="rect">
            <a:avLst/>
          </a:prstGeom>
        </p:spPr>
        <p:txBody>
          <a:bodyPr spcFirstLastPara="0" lIns="0" tIns="0" rIns="0" bIns="0" anchor="t"/>
          <a:lstStyle/>
          <a:p>
            <a:pPr algn="l" hangingPunct="0">
              <a:lnSpc>
                <a:spcPct val="250000"/>
              </a:lnSpc>
            </a:pPr>
            <a:r>
              <a:rPr sz="3000">
                <a:solidFill>
                  <a:srgbClr val="3E773B"/>
                </a:solidFill>
                <a:latin typeface="Archivo Black"/>
                <a:ea typeface="+mn-ea"/>
                <a:cs typeface="Archivo Black"/>
              </a:rPr>
              <a:t>Parent</a:t>
            </a:r>
          </a:p>
          <a:p>
            <a:pPr algn="l" hangingPunct="0">
              <a:lnSpc>
                <a:spcPct val="250000"/>
              </a:lnSpc>
            </a:pPr>
            <a:r>
              <a:rPr sz="3000">
                <a:solidFill>
                  <a:srgbClr val="3E773B"/>
                </a:solidFill>
                <a:latin typeface="Archivo Black"/>
                <a:ea typeface="+mn-ea"/>
                <a:cs typeface="Archivo Black"/>
              </a:rPr>
              <a:t>Sibling</a:t>
            </a:r>
          </a:p>
          <a:p>
            <a:pPr algn="l" hangingPunct="0">
              <a:lnSpc>
                <a:spcPct val="250000"/>
              </a:lnSpc>
            </a:pPr>
            <a:r>
              <a:rPr sz="3000">
                <a:solidFill>
                  <a:srgbClr val="3E773B"/>
                </a:solidFill>
                <a:latin typeface="Archivo Black"/>
                <a:ea typeface="+mn-ea"/>
                <a:cs typeface="Archivo Black"/>
              </a:rPr>
              <a:t>Grandparent</a:t>
            </a:r>
          </a:p>
          <a:p>
            <a:pPr algn="l" hangingPunct="0">
              <a:lnSpc>
                <a:spcPct val="250000"/>
              </a:lnSpc>
            </a:pPr>
            <a:r>
              <a:rPr sz="3000">
                <a:solidFill>
                  <a:srgbClr val="3E773B"/>
                </a:solidFill>
                <a:latin typeface="Archivo Black"/>
                <a:ea typeface="+mn-ea"/>
                <a:cs typeface="Archivo Black"/>
              </a:rPr>
              <a:t>Representative Payee</a:t>
            </a:r>
          </a:p>
        </p:txBody>
      </p:sp>
      <p:sp>
        <p:nvSpPr>
          <p:cNvPr id="10" name="Body text copy copy 2">
            <a:extLst>
              <a:ext uri="{C183D7F6-B498-43B3-948B-1728B52AA6E4}">
                <adec:decorative xmlns:adec="http://schemas.microsoft.com/office/drawing/2017/decorative" val="1"/>
              </a:ext>
            </a:extLst>
          </p:cNvPr>
          <p:cNvSpPr/>
          <p:nvPr/>
        </p:nvSpPr>
        <p:spPr>
          <a:xfrm>
            <a:off x="1524000" y="2390775"/>
            <a:ext cx="514825" cy="4572000"/>
          </a:xfrm>
          <a:prstGeom prst="rect">
            <a:avLst/>
          </a:prstGeom>
        </p:spPr>
        <p:txBody>
          <a:bodyPr spcFirstLastPara="0" lIns="0" tIns="0" rIns="0" bIns="0" anchor="t"/>
          <a:lstStyle/>
          <a:p>
            <a:pPr algn="l" hangingPunct="0">
              <a:lnSpc>
                <a:spcPct val="250000"/>
              </a:lnSpc>
            </a:pPr>
            <a:r>
              <a:rPr sz="3000" dirty="0">
                <a:solidFill>
                  <a:srgbClr val="FFFFFF"/>
                </a:solidFill>
                <a:latin typeface="Archivo Black"/>
                <a:ea typeface="+mn-ea"/>
                <a:cs typeface="Archivo Black"/>
              </a:rPr>
              <a:t>1</a:t>
            </a:r>
          </a:p>
          <a:p>
            <a:pPr algn="l" hangingPunct="0">
              <a:lnSpc>
                <a:spcPct val="250000"/>
              </a:lnSpc>
            </a:pPr>
            <a:r>
              <a:rPr sz="3000" dirty="0">
                <a:solidFill>
                  <a:srgbClr val="FFFFFF"/>
                </a:solidFill>
                <a:latin typeface="Archivo Black"/>
                <a:ea typeface="+mn-ea"/>
                <a:cs typeface="Archivo Black"/>
              </a:rPr>
              <a:t>2</a:t>
            </a:r>
          </a:p>
          <a:p>
            <a:pPr algn="l" hangingPunct="0">
              <a:lnSpc>
                <a:spcPct val="250000"/>
              </a:lnSpc>
            </a:pPr>
            <a:r>
              <a:rPr sz="3000" dirty="0">
                <a:solidFill>
                  <a:srgbClr val="FFFFFF"/>
                </a:solidFill>
                <a:latin typeface="Archivo Black"/>
                <a:ea typeface="+mn-ea"/>
                <a:cs typeface="Archivo Black"/>
              </a:rPr>
              <a:t>3</a:t>
            </a:r>
          </a:p>
          <a:p>
            <a:pPr algn="l" hangingPunct="0">
              <a:lnSpc>
                <a:spcPct val="250000"/>
              </a:lnSpc>
            </a:pPr>
            <a:r>
              <a:rPr sz="3000" dirty="0">
                <a:solidFill>
                  <a:srgbClr val="FFFFFF"/>
                </a:solidFill>
                <a:latin typeface="Archivo Black"/>
                <a:ea typeface="+mn-ea"/>
                <a:cs typeface="Archivo Black"/>
              </a:rPr>
              <a:t>4</a:t>
            </a:r>
          </a:p>
        </p:txBody>
      </p:sp>
      <p:sp>
        <p:nvSpPr>
          <p:cNvPr id="11" name="Circle Container">
            <a:extLst>
              <a:ext uri="{C183D7F6-B498-43B3-948B-1728B52AA6E4}">
                <adec:decorative xmlns:adec="http://schemas.microsoft.com/office/drawing/2017/decorative" val="1"/>
              </a:ext>
            </a:extLst>
          </p:cNvPr>
          <p:cNvSpPr/>
          <p:nvPr/>
        </p:nvSpPr>
        <p:spPr>
          <a:xfrm>
            <a:off x="6734175" y="2514600"/>
            <a:ext cx="918711" cy="918711"/>
          </a:xfrm>
          <a:prstGeom prst="ellipse">
            <a:avLst/>
          </a:prstGeom>
          <a:solidFill>
            <a:srgbClr val="121212"/>
          </a:solidFill>
        </p:spPr>
        <p:txBody>
          <a:bodyPr spcFirstLastPara="0" lIns="0" tIns="0" rIns="0" bIns="0" anchor="ctr"/>
          <a:lstStyle/>
          <a:p>
            <a:pPr algn="ctr" hangingPunct="0">
              <a:lnSpc>
                <a:spcPct val="100000"/>
              </a:lnSpc>
            </a:pPr>
            <a:r>
              <a:rPr sz="1050">
                <a:solidFill>
                  <a:srgbClr val="121212"/>
                </a:solidFill>
                <a:latin typeface="Lato"/>
                <a:ea typeface="+mn-ea"/>
                <a:cs typeface="Lato"/>
              </a:rPr>
              <a:t>.</a:t>
            </a:r>
          </a:p>
        </p:txBody>
      </p:sp>
      <p:sp>
        <p:nvSpPr>
          <p:cNvPr id="12" name="Circle Container copy 1">
            <a:extLst>
              <a:ext uri="{C183D7F6-B498-43B3-948B-1728B52AA6E4}">
                <adec:decorative xmlns:adec="http://schemas.microsoft.com/office/drawing/2017/decorative" val="1"/>
              </a:ext>
            </a:extLst>
          </p:cNvPr>
          <p:cNvSpPr/>
          <p:nvPr/>
        </p:nvSpPr>
        <p:spPr>
          <a:xfrm>
            <a:off x="6739830" y="3667220"/>
            <a:ext cx="918711" cy="918711"/>
          </a:xfrm>
          <a:prstGeom prst="ellipse">
            <a:avLst/>
          </a:prstGeom>
          <a:solidFill>
            <a:srgbClr val="121212"/>
          </a:solidFill>
        </p:spPr>
        <p:txBody>
          <a:bodyPr spcFirstLastPara="0" lIns="0" tIns="0" rIns="0" bIns="0" anchor="ctr"/>
          <a:lstStyle/>
          <a:p>
            <a:pPr algn="ctr" hangingPunct="0">
              <a:lnSpc>
                <a:spcPct val="100000"/>
              </a:lnSpc>
            </a:pPr>
            <a:r>
              <a:rPr sz="1050">
                <a:solidFill>
                  <a:srgbClr val="121212"/>
                </a:solidFill>
                <a:latin typeface="Lato"/>
                <a:ea typeface="+mn-ea"/>
                <a:cs typeface="Lato"/>
              </a:rPr>
              <a:t>.</a:t>
            </a:r>
          </a:p>
        </p:txBody>
      </p:sp>
      <p:sp>
        <p:nvSpPr>
          <p:cNvPr id="13" name="Circle Container">
            <a:extLst>
              <a:ext uri="{C183D7F6-B498-43B3-948B-1728B52AA6E4}">
                <adec:decorative xmlns:adec="http://schemas.microsoft.com/office/drawing/2017/decorative" val="1"/>
              </a:ext>
            </a:extLst>
          </p:cNvPr>
          <p:cNvSpPr/>
          <p:nvPr/>
        </p:nvSpPr>
        <p:spPr>
          <a:xfrm>
            <a:off x="6742120" y="4796553"/>
            <a:ext cx="918711" cy="918711"/>
          </a:xfrm>
          <a:prstGeom prst="ellipse">
            <a:avLst/>
          </a:prstGeom>
          <a:solidFill>
            <a:srgbClr val="121212"/>
          </a:solidFill>
        </p:spPr>
        <p:txBody>
          <a:bodyPr spcFirstLastPara="0" lIns="0" tIns="0" rIns="0" bIns="0" anchor="ctr"/>
          <a:lstStyle/>
          <a:p>
            <a:pPr algn="ctr" hangingPunct="0">
              <a:lnSpc>
                <a:spcPct val="100000"/>
              </a:lnSpc>
            </a:pPr>
            <a:r>
              <a:rPr sz="1050">
                <a:solidFill>
                  <a:srgbClr val="121212"/>
                </a:solidFill>
                <a:latin typeface="Lato"/>
                <a:ea typeface="+mn-ea"/>
                <a:cs typeface="Lato"/>
              </a:rPr>
              <a:t>.</a:t>
            </a:r>
          </a:p>
        </p:txBody>
      </p:sp>
      <p:sp>
        <p:nvSpPr>
          <p:cNvPr id="14" name="Circle Container copy 1">
            <a:extLst>
              <a:ext uri="{C183D7F6-B498-43B3-948B-1728B52AA6E4}">
                <adec:decorative xmlns:adec="http://schemas.microsoft.com/office/drawing/2017/decorative" val="1"/>
              </a:ext>
            </a:extLst>
          </p:cNvPr>
          <p:cNvSpPr/>
          <p:nvPr/>
        </p:nvSpPr>
        <p:spPr>
          <a:xfrm>
            <a:off x="6751422" y="5934075"/>
            <a:ext cx="918711" cy="918711"/>
          </a:xfrm>
          <a:prstGeom prst="ellipse">
            <a:avLst/>
          </a:prstGeom>
          <a:solidFill>
            <a:srgbClr val="121212"/>
          </a:solidFill>
        </p:spPr>
        <p:txBody>
          <a:bodyPr spcFirstLastPara="0" lIns="0" tIns="0" rIns="0" bIns="0" anchor="ctr"/>
          <a:lstStyle/>
          <a:p>
            <a:pPr algn="ctr" hangingPunct="0">
              <a:lnSpc>
                <a:spcPct val="100000"/>
              </a:lnSpc>
            </a:pPr>
            <a:r>
              <a:rPr sz="1050">
                <a:solidFill>
                  <a:srgbClr val="121212"/>
                </a:solidFill>
                <a:latin typeface="Lato"/>
                <a:ea typeface="+mn-ea"/>
                <a:cs typeface="Lato"/>
              </a:rPr>
              <a:t>.</a:t>
            </a:r>
          </a:p>
        </p:txBody>
      </p:sp>
      <p:sp>
        <p:nvSpPr>
          <p:cNvPr id="15" name="Body text copy copy 3">
            <a:extLst>
              <a:ext uri="{C183D7F6-B498-43B3-948B-1728B52AA6E4}">
                <adec:decorative xmlns:adec="http://schemas.microsoft.com/office/drawing/2017/decorative" val="1"/>
              </a:ext>
            </a:extLst>
          </p:cNvPr>
          <p:cNvSpPr/>
          <p:nvPr/>
        </p:nvSpPr>
        <p:spPr>
          <a:xfrm>
            <a:off x="7048500" y="2390775"/>
            <a:ext cx="514825" cy="4572000"/>
          </a:xfrm>
          <a:prstGeom prst="rect">
            <a:avLst/>
          </a:prstGeom>
        </p:spPr>
        <p:txBody>
          <a:bodyPr spcFirstLastPara="0" lIns="0" tIns="0" rIns="0" bIns="0" anchor="t"/>
          <a:lstStyle/>
          <a:p>
            <a:pPr algn="l" hangingPunct="0">
              <a:lnSpc>
                <a:spcPct val="250000"/>
              </a:lnSpc>
            </a:pPr>
            <a:r>
              <a:rPr sz="3000">
                <a:solidFill>
                  <a:srgbClr val="FFFFFF"/>
                </a:solidFill>
                <a:latin typeface="Archivo Black"/>
                <a:ea typeface="+mn-ea"/>
                <a:cs typeface="Archivo Black"/>
              </a:rPr>
              <a:t>5</a:t>
            </a:r>
          </a:p>
          <a:p>
            <a:pPr algn="l" hangingPunct="0">
              <a:lnSpc>
                <a:spcPct val="250000"/>
              </a:lnSpc>
            </a:pPr>
            <a:r>
              <a:rPr sz="3000">
                <a:solidFill>
                  <a:srgbClr val="FFFFFF"/>
                </a:solidFill>
                <a:latin typeface="Archivo Black"/>
                <a:ea typeface="+mn-ea"/>
                <a:cs typeface="Archivo Black"/>
              </a:rPr>
              <a:t>6</a:t>
            </a:r>
          </a:p>
          <a:p>
            <a:pPr algn="l" hangingPunct="0">
              <a:lnSpc>
                <a:spcPct val="250000"/>
              </a:lnSpc>
            </a:pPr>
            <a:r>
              <a:rPr sz="3000">
                <a:solidFill>
                  <a:srgbClr val="FFFFFF"/>
                </a:solidFill>
                <a:latin typeface="Archivo Black"/>
                <a:ea typeface="+mn-ea"/>
                <a:cs typeface="Archivo Black"/>
              </a:rPr>
              <a:t>7</a:t>
            </a:r>
          </a:p>
          <a:p>
            <a:pPr algn="l" hangingPunct="0">
              <a:lnSpc>
                <a:spcPct val="250000"/>
              </a:lnSpc>
            </a:pPr>
            <a:r>
              <a:rPr sz="3000">
                <a:solidFill>
                  <a:srgbClr val="FFFFFF"/>
                </a:solidFill>
                <a:latin typeface="Archivo Black"/>
                <a:ea typeface="+mn-ea"/>
                <a:cs typeface="Archivo Black"/>
              </a:rPr>
              <a:t>8</a:t>
            </a:r>
          </a:p>
        </p:txBody>
      </p:sp>
    </p:spTree>
    <p:extLst>
      <p:ext uri="{BB962C8B-B14F-4D97-AF65-F5344CB8AC3E}">
        <p14:creationId xmlns:p14="http://schemas.microsoft.com/office/powerpoint/2010/main" val="3930024240"/>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TotalTime>0</TotalTime>
  <Words>1678</Words>
  <Application>Microsoft Macintosh PowerPoint</Application>
  <PresentationFormat>Custom</PresentationFormat>
  <Paragraphs>307</Paragraphs>
  <Slides>23</Slides>
  <Notes>23</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23</vt:i4>
      </vt:variant>
    </vt:vector>
  </HeadingPairs>
  <TitlesOfParts>
    <vt:vector size="32" baseType="lpstr">
      <vt:lpstr>Muli</vt:lpstr>
      <vt:lpstr>Archivo Black</vt:lpstr>
      <vt:lpstr>Tenderness</vt:lpstr>
      <vt:lpstr>Roboto</vt:lpstr>
      <vt:lpstr>Calibri</vt:lpstr>
      <vt:lpstr>Arial</vt:lpstr>
      <vt:lpstr>Lato</vt:lpstr>
      <vt:lpstr>Courier New</vt:lpstr>
      <vt:lpstr>Office Theme</vt:lpstr>
      <vt:lpstr>ABLE accounts</vt:lpstr>
      <vt:lpstr>Who is this presentation for?</vt:lpstr>
      <vt:lpstr>Imagine if people with disabilities could</vt:lpstr>
      <vt:lpstr>What is an ABLE account?</vt:lpstr>
      <vt:lpstr>ABLE Accounts by the numbers</vt:lpstr>
      <vt:lpstr>Ownership</vt:lpstr>
      <vt:lpstr>Who is eligible?</vt:lpstr>
      <vt:lpstr>Meet Amanda &amp; Dalton</vt:lpstr>
      <vt:lpstr>Who Can Serve as an ABLE Account Support Person</vt:lpstr>
      <vt:lpstr>Getting money in</vt:lpstr>
      <vt:lpstr>How much can you contribute?</vt:lpstr>
      <vt:lpstr>Annual costs</vt:lpstr>
      <vt:lpstr>Investment options</vt:lpstr>
      <vt:lpstr>Spending your funds</vt:lpstr>
      <vt:lpstr>How to Withdraw Money from Your ABLE Account</vt:lpstr>
      <vt:lpstr>Special Benefits Rules</vt:lpstr>
      <vt:lpstr>What if I already have – or am considering –  a Special Needs Trust? </vt:lpstr>
      <vt:lpstr>EXAMPLE SHOWING HOW AMANDA's ACCOUNT IS ADMINISTERED</vt:lpstr>
      <vt:lpstr>Example showing how Dalton contributed to his ABLE account. </vt:lpstr>
      <vt:lpstr>How do you open an ABLE account?  </vt:lpstr>
      <vt:lpstr>Next Steps...</vt:lpstr>
      <vt:lpstr>Resources</vt:lpstr>
      <vt:lpstr>Thank you!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Visme Presentation</dc:title>
  <dc:creator>Visme</dc:creator>
  <cp:lastModifiedBy/>
  <cp:revision>5</cp:revision>
  <dcterms:created xsi:type="dcterms:W3CDTF">2022-06-28T19:11:13Z</dcterms:created>
  <dcterms:modified xsi:type="dcterms:W3CDTF">2022-07-20T18:45:47Z</dcterms:modified>
</cp:coreProperties>
</file>