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9" r:id="rId2"/>
    <p:sldId id="1602" r:id="rId3"/>
    <p:sldId id="791" r:id="rId4"/>
    <p:sldId id="1593" r:id="rId5"/>
    <p:sldId id="1592" r:id="rId6"/>
    <p:sldId id="1594" r:id="rId7"/>
    <p:sldId id="1686" r:id="rId8"/>
    <p:sldId id="1679" r:id="rId9"/>
    <p:sldId id="1684" r:id="rId10"/>
    <p:sldId id="1680" r:id="rId11"/>
    <p:sldId id="1681" r:id="rId12"/>
    <p:sldId id="1682" r:id="rId13"/>
    <p:sldId id="1685" r:id="rId14"/>
    <p:sldId id="1658" r:id="rId15"/>
    <p:sldId id="1683" r:id="rId16"/>
    <p:sldId id="1651" r:id="rId17"/>
    <p:sldId id="654" r:id="rId18"/>
    <p:sldId id="665" r:id="rId19"/>
    <p:sldId id="168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emy Cooper" initials="J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AD01"/>
    <a:srgbClr val="A3A3A3"/>
    <a:srgbClr val="4471C4"/>
    <a:srgbClr val="EB7C30"/>
    <a:srgbClr val="EEAE30"/>
    <a:srgbClr val="EFAF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28" autoAdjust="0"/>
    <p:restoredTop sz="90945" autoAdjust="0"/>
  </p:normalViewPr>
  <p:slideViewPr>
    <p:cSldViewPr snapToGrid="0">
      <p:cViewPr varScale="1">
        <p:scale>
          <a:sx n="80" d="100"/>
          <a:sy n="80" d="100"/>
        </p:scale>
        <p:origin x="200" y="592"/>
      </p:cViewPr>
      <p:guideLst/>
    </p:cSldViewPr>
  </p:slideViewPr>
  <p:outlineViewPr>
    <p:cViewPr>
      <p:scale>
        <a:sx n="33" d="100"/>
        <a:sy n="33" d="100"/>
      </p:scale>
      <p:origin x="0" y="-176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hili\Desktop\RA%20ADA30%20Charts%2007-09-20%20PKP%20Draft%20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[Book1]Sheet1!$A$2</c:f>
              <c:strCache>
                <c:ptCount val="1"/>
                <c:pt idx="0">
                  <c:v>Disability</c:v>
                </c:pt>
              </c:strCache>
            </c:strRef>
          </c:tx>
          <c:spPr>
            <a:ln w="28575" cap="rnd">
              <a:solidFill>
                <a:srgbClr val="FFC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[1]Sheet1!$B$1:$L$1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[1]Sheet1!$B$2:$L$2</c:f>
              <c:numCache>
                <c:formatCode>General</c:formatCode>
                <c:ptCount val="11"/>
                <c:pt idx="0">
                  <c:v>37.1</c:v>
                </c:pt>
                <c:pt idx="1">
                  <c:v>35.200000000000003</c:v>
                </c:pt>
                <c:pt idx="2">
                  <c:v>33.4</c:v>
                </c:pt>
                <c:pt idx="3">
                  <c:v>32.6</c:v>
                </c:pt>
                <c:pt idx="4">
                  <c:v>32.700000000000003</c:v>
                </c:pt>
                <c:pt idx="5">
                  <c:v>33.9</c:v>
                </c:pt>
                <c:pt idx="6">
                  <c:v>34.4</c:v>
                </c:pt>
                <c:pt idx="7">
                  <c:v>34.9</c:v>
                </c:pt>
                <c:pt idx="8">
                  <c:v>35.9</c:v>
                </c:pt>
                <c:pt idx="9">
                  <c:v>36.9</c:v>
                </c:pt>
                <c:pt idx="10">
                  <c:v>37.6</c:v>
                </c:pt>
              </c:numCache>
            </c:numRef>
          </c:val>
          <c:smooth val="0"/>
          <c:extLst>
            <c:ext xmlns:c16="http://schemas.microsoft.com/office/drawing/2014/chart" uri="{C3380CC4-5D6E-409C-BE32-E72D297353CC}">
              <c16:uniqueId val="{00000000-437C-4098-B1B1-B02C37F29982}"/>
            </c:ext>
          </c:extLst>
        </c:ser>
        <c:ser>
          <c:idx val="1"/>
          <c:order val="1"/>
          <c:tx>
            <c:strRef>
              <c:f>[Book1]Sheet1!$A$3</c:f>
              <c:strCache>
                <c:ptCount val="1"/>
                <c:pt idx="0">
                  <c:v>Black/African-American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[1]Sheet1!$B$1:$L$1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[1]Sheet1!$B$3:$L$3</c:f>
              <c:numCache>
                <c:formatCode>General</c:formatCode>
                <c:ptCount val="11"/>
                <c:pt idx="0">
                  <c:v>57.3</c:v>
                </c:pt>
                <c:pt idx="1">
                  <c:v>53.2</c:v>
                </c:pt>
                <c:pt idx="2">
                  <c:v>52.3</c:v>
                </c:pt>
                <c:pt idx="3">
                  <c:v>51.7</c:v>
                </c:pt>
                <c:pt idx="4">
                  <c:v>53</c:v>
                </c:pt>
                <c:pt idx="5">
                  <c:v>53.2</c:v>
                </c:pt>
                <c:pt idx="6">
                  <c:v>54.3</c:v>
                </c:pt>
                <c:pt idx="7">
                  <c:v>55.7</c:v>
                </c:pt>
                <c:pt idx="8">
                  <c:v>56.4</c:v>
                </c:pt>
                <c:pt idx="9">
                  <c:v>57.6</c:v>
                </c:pt>
                <c:pt idx="10">
                  <c:v>57.9</c:v>
                </c:pt>
              </c:numCache>
            </c:numRef>
          </c:val>
          <c:smooth val="0"/>
          <c:extLst>
            <c:ext xmlns:c16="http://schemas.microsoft.com/office/drawing/2014/chart" uri="{C3380CC4-5D6E-409C-BE32-E72D297353CC}">
              <c16:uniqueId val="{00000001-437C-4098-B1B1-B02C37F29982}"/>
            </c:ext>
          </c:extLst>
        </c:ser>
        <c:ser>
          <c:idx val="2"/>
          <c:order val="2"/>
          <c:tx>
            <c:strRef>
              <c:f>[Book1]Sheet1!$A$4</c:f>
              <c:strCache>
                <c:ptCount val="1"/>
                <c:pt idx="0">
                  <c:v>Women</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[1]Sheet1!$B$1:$L$1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[1]Sheet1!$B$4:$L$4</c:f>
              <c:numCache>
                <c:formatCode>General</c:formatCode>
                <c:ptCount val="11"/>
                <c:pt idx="0">
                  <c:v>56.2</c:v>
                </c:pt>
                <c:pt idx="1">
                  <c:v>54.4</c:v>
                </c:pt>
                <c:pt idx="2">
                  <c:v>53.6</c:v>
                </c:pt>
                <c:pt idx="3">
                  <c:v>53.2</c:v>
                </c:pt>
                <c:pt idx="4">
                  <c:v>53.1</c:v>
                </c:pt>
                <c:pt idx="5">
                  <c:v>53.2</c:v>
                </c:pt>
                <c:pt idx="6">
                  <c:v>53.5</c:v>
                </c:pt>
                <c:pt idx="7">
                  <c:v>53.7</c:v>
                </c:pt>
                <c:pt idx="8">
                  <c:v>54.1</c:v>
                </c:pt>
                <c:pt idx="9">
                  <c:v>54.6</c:v>
                </c:pt>
                <c:pt idx="10">
                  <c:v>55.4</c:v>
                </c:pt>
              </c:numCache>
            </c:numRef>
          </c:val>
          <c:smooth val="0"/>
          <c:extLst>
            <c:ext xmlns:c16="http://schemas.microsoft.com/office/drawing/2014/chart" uri="{C3380CC4-5D6E-409C-BE32-E72D297353CC}">
              <c16:uniqueId val="{00000002-437C-4098-B1B1-B02C37F29982}"/>
            </c:ext>
          </c:extLst>
        </c:ser>
        <c:ser>
          <c:idx val="3"/>
          <c:order val="3"/>
          <c:tx>
            <c:strRef>
              <c:f>[Book1]Sheet1!$A$5</c:f>
              <c:strCache>
                <c:ptCount val="1"/>
                <c:pt idx="0">
                  <c:v>Hispanic/Latino</c:v>
                </c:pt>
              </c:strCache>
            </c:strRef>
          </c:tx>
          <c:spPr>
            <a:ln w="28575" cap="rnd">
              <a:solidFill>
                <a:srgbClr val="00B050"/>
              </a:solidFill>
              <a:round/>
            </a:ln>
            <a:effectLst/>
          </c:spPr>
          <c:marker>
            <c:symbol val="none"/>
          </c:marker>
          <c:dLbls>
            <c:spPr>
              <a:noFill/>
              <a:ln>
                <a:noFill/>
              </a:ln>
              <a:effectLst/>
            </c:spPr>
            <c:txPr>
              <a:bodyPr rot="0" spcFirstLastPara="1" vertOverflow="ellipsis" horzOverflow="clip" vert="horz" wrap="square" lIns="38100" tIns="19050" rIns="38100" bIns="4572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[1]Sheet1!$B$1:$L$1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[1]Sheet1!$B$5:$L$5</c:f>
              <c:numCache>
                <c:formatCode>General</c:formatCode>
                <c:ptCount val="11"/>
                <c:pt idx="0">
                  <c:v>63.3</c:v>
                </c:pt>
                <c:pt idx="1">
                  <c:v>59.7</c:v>
                </c:pt>
                <c:pt idx="2">
                  <c:v>59</c:v>
                </c:pt>
                <c:pt idx="3">
                  <c:v>58.9</c:v>
                </c:pt>
                <c:pt idx="4">
                  <c:v>59.5</c:v>
                </c:pt>
                <c:pt idx="5">
                  <c:v>60</c:v>
                </c:pt>
                <c:pt idx="6">
                  <c:v>61.2</c:v>
                </c:pt>
                <c:pt idx="7">
                  <c:v>61.6</c:v>
                </c:pt>
                <c:pt idx="8">
                  <c:v>62</c:v>
                </c:pt>
                <c:pt idx="9">
                  <c:v>60.6</c:v>
                </c:pt>
                <c:pt idx="10">
                  <c:v>61</c:v>
                </c:pt>
              </c:numCache>
            </c:numRef>
          </c:val>
          <c:smooth val="0"/>
          <c:extLst>
            <c:ext xmlns:c16="http://schemas.microsoft.com/office/drawing/2014/chart" uri="{C3380CC4-5D6E-409C-BE32-E72D297353CC}">
              <c16:uniqueId val="{00000003-437C-4098-B1B1-B02C37F29982}"/>
            </c:ext>
          </c:extLst>
        </c:ser>
        <c:dLbls>
          <c:showLegendKey val="0"/>
          <c:showVal val="0"/>
          <c:showCatName val="0"/>
          <c:showSerName val="0"/>
          <c:showPercent val="0"/>
          <c:showBubbleSize val="0"/>
        </c:dLbls>
        <c:smooth val="0"/>
        <c:axId val="566075024"/>
        <c:axId val="566074384"/>
      </c:lineChart>
      <c:catAx>
        <c:axId val="56607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66074384"/>
        <c:crosses val="autoZero"/>
        <c:auto val="1"/>
        <c:lblAlgn val="ctr"/>
        <c:lblOffset val="100"/>
        <c:noMultiLvlLbl val="0"/>
      </c:catAx>
      <c:valAx>
        <c:axId val="566074384"/>
        <c:scaling>
          <c:orientation val="minMax"/>
          <c:max val="70"/>
          <c:min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66075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DA3028-0474-4CD2-8526-802EF5C958B9}" type="datetimeFigureOut">
              <a:rPr lang="en-US" smtClean="0"/>
              <a:t>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FADFA6-47E9-421D-A8F4-C60644D77354}" type="slidenum">
              <a:rPr lang="en-US" smtClean="0"/>
              <a:t>‹#›</a:t>
            </a:fld>
            <a:endParaRPr lang="en-US"/>
          </a:p>
        </p:txBody>
      </p:sp>
    </p:spTree>
    <p:extLst>
      <p:ext uri="{BB962C8B-B14F-4D97-AF65-F5344CB8AC3E}">
        <p14:creationId xmlns:p14="http://schemas.microsoft.com/office/powerpoint/2010/main" val="1743467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a:t>
            </a:fld>
            <a:endParaRPr lang="en-US"/>
          </a:p>
        </p:txBody>
      </p:sp>
    </p:spTree>
    <p:extLst>
      <p:ext uri="{BB962C8B-B14F-4D97-AF65-F5344CB8AC3E}">
        <p14:creationId xmlns:p14="http://schemas.microsoft.com/office/powerpoint/2010/main" val="4146239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Private sector is realizing they should hire people with disabilities (remote work and assistive tech)</a:t>
            </a:r>
          </a:p>
        </p:txBody>
      </p:sp>
      <p:sp>
        <p:nvSpPr>
          <p:cNvPr id="4" name="Slide Number Placeholder 3"/>
          <p:cNvSpPr>
            <a:spLocks noGrp="1"/>
          </p:cNvSpPr>
          <p:nvPr>
            <p:ph type="sldNum" sz="quarter" idx="5"/>
          </p:nvPr>
        </p:nvSpPr>
        <p:spPr/>
        <p:txBody>
          <a:bodyPr/>
          <a:lstStyle/>
          <a:p>
            <a:fld id="{0CFADFA6-47E9-421D-A8F4-C60644D77354}" type="slidenum">
              <a:rPr lang="en-US" smtClean="0"/>
              <a:t>6</a:t>
            </a:fld>
            <a:endParaRPr lang="en-US"/>
          </a:p>
        </p:txBody>
      </p:sp>
    </p:spTree>
    <p:extLst>
      <p:ext uri="{BB962C8B-B14F-4D97-AF65-F5344CB8AC3E}">
        <p14:creationId xmlns:p14="http://schemas.microsoft.com/office/powerpoint/2010/main" val="2965032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2355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FADFA6-47E9-421D-A8F4-C60644D77354}" type="slidenum">
              <a:rPr lang="en-US" smtClean="0"/>
              <a:t>16</a:t>
            </a:fld>
            <a:endParaRPr lang="en-US"/>
          </a:p>
        </p:txBody>
      </p:sp>
    </p:spTree>
    <p:extLst>
      <p:ext uri="{BB962C8B-B14F-4D97-AF65-F5344CB8AC3E}">
        <p14:creationId xmlns:p14="http://schemas.microsoft.com/office/powerpoint/2010/main" val="1256683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2" name="Google Shape;36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9872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A7FA42-E5FD-42FD-AF57-0CCC410B32D9}"/>
              </a:ext>
            </a:extLst>
          </p:cNvPr>
          <p:cNvSpPr/>
          <p:nvPr userDrawn="1"/>
        </p:nvSpPr>
        <p:spPr>
          <a:xfrm>
            <a:off x="1524000" y="1122362"/>
            <a:ext cx="9144000" cy="2387601"/>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120BD-D120-40E2-9011-8CC79CC08FC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5" name="Footer Placeholder 4">
            <a:extLst>
              <a:ext uri="{FF2B5EF4-FFF2-40B4-BE49-F238E27FC236}">
                <a16:creationId xmlns:a16="http://schemas.microsoft.com/office/drawing/2014/main" id="{E5BE201F-9696-489D-837F-4E928AAFBF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BBEF2-9D2F-4F1F-923C-1CF87A1A6110}"/>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FD3E059B-CE5D-43C4-A609-247B4E4800CD}"/>
              </a:ext>
            </a:extLst>
          </p:cNvPr>
          <p:cNvSpPr/>
          <p:nvPr userDrawn="1"/>
        </p:nvSpPr>
        <p:spPr>
          <a:xfrm>
            <a:off x="1524000" y="3602039"/>
            <a:ext cx="9144000" cy="1655762"/>
          </a:xfrm>
          <a:prstGeom prst="rect">
            <a:avLst/>
          </a:prstGeom>
          <a:solidFill>
            <a:srgbClr val="F5BA2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AF504F8-4750-4CAA-A656-CE1CF1AE2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72667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F10A6-5BE0-47AB-A1B9-31FCD9ED9A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4DA191-D6C0-4150-9E8F-004E1C4657C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4/20/22</a:t>
            </a:fld>
            <a:endParaRPr lang="en-US"/>
          </a:p>
        </p:txBody>
      </p:sp>
      <p:sp>
        <p:nvSpPr>
          <p:cNvPr id="4" name="Footer Placeholder 3">
            <a:extLst>
              <a:ext uri="{FF2B5EF4-FFF2-40B4-BE49-F238E27FC236}">
                <a16:creationId xmlns:a16="http://schemas.microsoft.com/office/drawing/2014/main" id="{F605E72C-FB37-49C9-8E02-67DF199649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07E27F-F644-4940-B300-2AC9C16B853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3584432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2E50AA-AD40-4C3A-88BE-85A18E3D376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4/20/22</a:t>
            </a:fld>
            <a:endParaRPr lang="en-US"/>
          </a:p>
        </p:txBody>
      </p:sp>
      <p:sp>
        <p:nvSpPr>
          <p:cNvPr id="3" name="Footer Placeholder 2">
            <a:extLst>
              <a:ext uri="{FF2B5EF4-FFF2-40B4-BE49-F238E27FC236}">
                <a16:creationId xmlns:a16="http://schemas.microsoft.com/office/drawing/2014/main" id="{B68C1F70-FE04-4562-975C-08DABB5872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74EC6E-6C61-470B-BDD3-DA8DF6232226}"/>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1300409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5DE5-CA7A-4F4C-B914-0BB1398255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3795F8-1424-4CC6-812A-B27AFDA75C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BABA0-249A-4213-9913-73239EBD13A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4/20/22</a:t>
            </a:fld>
            <a:endParaRPr lang="en-US"/>
          </a:p>
        </p:txBody>
      </p:sp>
      <p:sp>
        <p:nvSpPr>
          <p:cNvPr id="5" name="Footer Placeholder 4">
            <a:extLst>
              <a:ext uri="{FF2B5EF4-FFF2-40B4-BE49-F238E27FC236}">
                <a16:creationId xmlns:a16="http://schemas.microsoft.com/office/drawing/2014/main" id="{7DD2987D-5B4F-4413-8198-26E936DE2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51E2B-CCA1-410D-AB25-7FC64B4983E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1080533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1154459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232513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565848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5836285"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565848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4194354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762625" y="1825625"/>
            <a:ext cx="61274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5676900" y="365125"/>
            <a:ext cx="621313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762625" y="365126"/>
            <a:ext cx="527621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874865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AAD75D-9EA7-4CF2-9079-0544D2FCAF0D}"/>
              </a:ext>
            </a:extLst>
          </p:cNvPr>
          <p:cNvSpPr/>
          <p:nvPr userDrawn="1"/>
        </p:nvSpPr>
        <p:spPr>
          <a:xfrm>
            <a:off x="528320" y="347346"/>
            <a:ext cx="11544598" cy="113982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5BA2B"/>
              </a:solidFill>
            </a:endParaRPr>
          </a:p>
        </p:txBody>
      </p:sp>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F5BA2B"/>
                </a:solidFill>
              </a:defRPr>
            </a:lvl1pPr>
          </a:lstStyle>
          <a:p>
            <a:r>
              <a:rPr lang="en-US" dirty="0"/>
              <a:t>Click to edit Master title style</a:t>
            </a:r>
          </a:p>
        </p:txBody>
      </p:sp>
    </p:spTree>
    <p:extLst>
      <p:ext uri="{BB962C8B-B14F-4D97-AF65-F5344CB8AC3E}">
        <p14:creationId xmlns:p14="http://schemas.microsoft.com/office/powerpoint/2010/main" val="3274005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9012262-42F6-41C7-9995-4EFD879EDA6D}"/>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4/20/22</a:t>
            </a:fld>
            <a:endParaRPr lang="en-US"/>
          </a:p>
        </p:txBody>
      </p:sp>
      <p:sp>
        <p:nvSpPr>
          <p:cNvPr id="5" name="Footer Placeholder 4">
            <a:extLst>
              <a:ext uri="{FF2B5EF4-FFF2-40B4-BE49-F238E27FC236}">
                <a16:creationId xmlns:a16="http://schemas.microsoft.com/office/drawing/2014/main" id="{76C479C6-DADF-43BE-B37A-2648218BB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E3896-AC24-40A5-B9E7-9C68E148C6B3}"/>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17514657-B334-4C76-8F4C-31A4A567A796}"/>
              </a:ext>
            </a:extLst>
          </p:cNvPr>
          <p:cNvSpPr/>
          <p:nvPr userDrawn="1"/>
        </p:nvSpPr>
        <p:spPr>
          <a:xfrm>
            <a:off x="-20421" y="0"/>
            <a:ext cx="3363696"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202C32C-18FB-46AA-923A-57E840546617}"/>
              </a:ext>
            </a:extLst>
          </p:cNvPr>
          <p:cNvSpPr/>
          <p:nvPr userDrawn="1"/>
        </p:nvSpPr>
        <p:spPr>
          <a:xfrm>
            <a:off x="1676400" y="2438400"/>
            <a:ext cx="9686023" cy="2124075"/>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D3838-8BBA-4DEF-A8BB-CB509E3847BD}"/>
              </a:ext>
            </a:extLst>
          </p:cNvPr>
          <p:cNvSpPr>
            <a:spLocks noGrp="1"/>
          </p:cNvSpPr>
          <p:nvPr>
            <p:ph type="title"/>
          </p:nvPr>
        </p:nvSpPr>
        <p:spPr>
          <a:xfrm>
            <a:off x="1676400" y="2438400"/>
            <a:ext cx="9671050" cy="2124075"/>
          </a:xfrm>
        </p:spPr>
        <p:txBody>
          <a:bodyPr anchor="ctr"/>
          <a:lstStyle>
            <a:lvl1pPr algn="ctr">
              <a:defRPr sz="6000"/>
            </a:lvl1pPr>
          </a:lstStyle>
          <a:p>
            <a:r>
              <a:rPr lang="en-US" dirty="0"/>
              <a:t>Click to edit Master title style</a:t>
            </a:r>
          </a:p>
        </p:txBody>
      </p:sp>
    </p:spTree>
    <p:extLst>
      <p:ext uri="{BB962C8B-B14F-4D97-AF65-F5344CB8AC3E}">
        <p14:creationId xmlns:p14="http://schemas.microsoft.com/office/powerpoint/2010/main" val="1936397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20320" y="0"/>
            <a:ext cx="1310640" cy="686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5214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914401" y="0"/>
            <a:ext cx="6162674" cy="6858000"/>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DBD05-11CC-469A-B954-0EA13D385052}"/>
              </a:ext>
            </a:extLst>
          </p:cNvPr>
          <p:cNvSpPr>
            <a:spLocks noGrp="1"/>
          </p:cNvSpPr>
          <p:nvPr>
            <p:ph type="title"/>
          </p:nvPr>
        </p:nvSpPr>
        <p:spPr>
          <a:xfrm>
            <a:off x="1366838" y="2289176"/>
            <a:ext cx="5257800" cy="1139824"/>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547445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95D0-B393-4507-800E-BC2A3579C8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568EA3-A74B-4FF4-9AFD-46FC6204AA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A57244-03AA-4236-9DA9-13C118F58C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F3EAD2-1D3D-440B-BA43-5934A5E27C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769C04-1DB8-4E0D-B217-95E7BD0064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CADF1C-CD9C-4034-9D10-3967BF6B719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4/20/22</a:t>
            </a:fld>
            <a:endParaRPr lang="en-US"/>
          </a:p>
        </p:txBody>
      </p:sp>
      <p:sp>
        <p:nvSpPr>
          <p:cNvPr id="8" name="Footer Placeholder 7">
            <a:extLst>
              <a:ext uri="{FF2B5EF4-FFF2-40B4-BE49-F238E27FC236}">
                <a16:creationId xmlns:a16="http://schemas.microsoft.com/office/drawing/2014/main" id="{DF87DC2F-322A-4BB2-A5DB-28CE2844D4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C3E038-84A6-4047-801D-A7712A748649}"/>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393318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AFBBD7-E326-47AB-9752-D0F64E671A2D}"/>
              </a:ext>
            </a:extLst>
          </p:cNvPr>
          <p:cNvSpPr>
            <a:spLocks noGrp="1"/>
          </p:cNvSpPr>
          <p:nvPr>
            <p:ph type="body" idx="1"/>
          </p:nvPr>
        </p:nvSpPr>
        <p:spPr>
          <a:xfrm>
            <a:off x="508000" y="1825625"/>
            <a:ext cx="11198223"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B820148-6572-4E0A-A3B3-AFACE6774E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3D340F-E019-466E-9425-BCBBA017A230}"/>
              </a:ext>
            </a:extLst>
          </p:cNvPr>
          <p:cNvSpPr>
            <a:spLocks noGrp="1"/>
          </p:cNvSpPr>
          <p:nvPr>
            <p:ph type="sldNum" sz="quarter" idx="4"/>
          </p:nvPr>
        </p:nvSpPr>
        <p:spPr>
          <a:xfrm>
            <a:off x="9277350" y="444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8A5C0-C843-4798-A68E-D1A36425029C}" type="slidenum">
              <a:rPr lang="en-US" smtClean="0"/>
              <a:pPr/>
              <a:t>‹#›</a:t>
            </a:fld>
            <a:endParaRPr lang="en-US"/>
          </a:p>
        </p:txBody>
      </p:sp>
      <p:sp>
        <p:nvSpPr>
          <p:cNvPr id="2" name="Title Placeholder 1">
            <a:extLst>
              <a:ext uri="{FF2B5EF4-FFF2-40B4-BE49-F238E27FC236}">
                <a16:creationId xmlns:a16="http://schemas.microsoft.com/office/drawing/2014/main" id="{682BB389-2D32-4459-A711-0F392A83F6EB}"/>
              </a:ext>
            </a:extLst>
          </p:cNvPr>
          <p:cNvSpPr>
            <a:spLocks noGrp="1"/>
          </p:cNvSpPr>
          <p:nvPr>
            <p:ph type="title"/>
          </p:nvPr>
        </p:nvSpPr>
        <p:spPr>
          <a:xfrm>
            <a:off x="508000" y="365126"/>
            <a:ext cx="11198224" cy="1139824"/>
          </a:xfrm>
          <a:prstGeom prst="rect">
            <a:avLst/>
          </a:prstGeom>
        </p:spPr>
        <p:txBody>
          <a:bodyPr vert="horz" lIns="91440" tIns="45720" rIns="91440" bIns="45720" rtlCol="0" anchor="ctr">
            <a:normAutofit/>
          </a:bodyPr>
          <a:lstStyle/>
          <a:p>
            <a:r>
              <a:rPr lang="en-US" dirty="0"/>
              <a:t>Click To Edit Master Title Style</a:t>
            </a:r>
          </a:p>
        </p:txBody>
      </p:sp>
      <p:grpSp>
        <p:nvGrpSpPr>
          <p:cNvPr id="16" name="Group 15">
            <a:extLst>
              <a:ext uri="{FF2B5EF4-FFF2-40B4-BE49-F238E27FC236}">
                <a16:creationId xmlns:a16="http://schemas.microsoft.com/office/drawing/2014/main" id="{91DFF0AA-25CB-4522-8735-CED47F9D6E1A}"/>
              </a:ext>
            </a:extLst>
          </p:cNvPr>
          <p:cNvGrpSpPr>
            <a:grpSpLocks noChangeAspect="1"/>
          </p:cNvGrpSpPr>
          <p:nvPr userDrawn="1"/>
        </p:nvGrpSpPr>
        <p:grpSpPr>
          <a:xfrm>
            <a:off x="11185957" y="6356350"/>
            <a:ext cx="892295" cy="470693"/>
            <a:chOff x="4581525" y="2647950"/>
            <a:chExt cx="2943225" cy="1552575"/>
          </a:xfrm>
        </p:grpSpPr>
        <p:pic>
          <p:nvPicPr>
            <p:cNvPr id="14" name="Picture 13">
              <a:extLst>
                <a:ext uri="{FF2B5EF4-FFF2-40B4-BE49-F238E27FC236}">
                  <a16:creationId xmlns:a16="http://schemas.microsoft.com/office/drawing/2014/main" id="{D637E496-7AE7-42C4-BFF6-DEE5043A9357}"/>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4667250" y="2647950"/>
              <a:ext cx="2857500" cy="1552575"/>
            </a:xfrm>
            <a:prstGeom prst="rect">
              <a:avLst/>
            </a:prstGeom>
          </p:spPr>
        </p:pic>
        <p:sp>
          <p:nvSpPr>
            <p:cNvPr id="15" name="Rectangle 14">
              <a:extLst>
                <a:ext uri="{FF2B5EF4-FFF2-40B4-BE49-F238E27FC236}">
                  <a16:creationId xmlns:a16="http://schemas.microsoft.com/office/drawing/2014/main" id="{9B7B3E67-D8E9-4489-8EA1-C727D3AE3D36}"/>
                </a:ext>
              </a:extLst>
            </p:cNvPr>
            <p:cNvSpPr/>
            <p:nvPr userDrawn="1"/>
          </p:nvSpPr>
          <p:spPr>
            <a:xfrm>
              <a:off x="4581525" y="3867150"/>
              <a:ext cx="2466975"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9774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www.respectability.org/"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disability.lacity.org/resources" TargetMode="External"/><Relationship Id="rId2" Type="http://schemas.openxmlformats.org/officeDocument/2006/relationships/hyperlink" Target="https://www.ada.gov/reachingout/barrier.html#:~:text=Architectural%20Barriers&amp;text=Architectural%20barriers%20are%20physical%20features,or%20services%20that%20are%20offere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bit.ly/11CJWsE" TargetMode="External"/><Relationship Id="rId7" Type="http://schemas.openxmlformats.org/officeDocument/2006/relationships/hyperlink" Target="https://www.naccho.org/uploads/downloadable-resources/HDfactsheet_accessiblecomms-Oct2016.pdf" TargetMode="External"/><Relationship Id="rId2" Type="http://schemas.openxmlformats.org/officeDocument/2006/relationships/hyperlink" Target="https://www.ada.gov/effective-comm.htm" TargetMode="External"/><Relationship Id="rId1" Type="http://schemas.openxmlformats.org/officeDocument/2006/relationships/slideLayout" Target="../slideLayouts/slideLayout2.xml"/><Relationship Id="rId6" Type="http://schemas.openxmlformats.org/officeDocument/2006/relationships/hyperlink" Target="https://www.ada.gov/websites2.htm" TargetMode="External"/><Relationship Id="rId5" Type="http://schemas.openxmlformats.org/officeDocument/2006/relationships/hyperlink" Target="https://askearn.org/page/people-first-language" TargetMode="External"/><Relationship Id="rId4" Type="http://schemas.openxmlformats.org/officeDocument/2006/relationships/hyperlink" Target="http://bit.ly/1O891n6"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peatworks.org/digital-accessibility-toolkits/staff-training-resources/accessibility-staff-training-for-specific-roles/" TargetMode="External"/><Relationship Id="rId2" Type="http://schemas.openxmlformats.org/officeDocument/2006/relationships/hyperlink" Target="https://www.respectability.org/speakers-bureau/" TargetMode="External"/><Relationship Id="rId1" Type="http://schemas.openxmlformats.org/officeDocument/2006/relationships/slideLayout" Target="../slideLayouts/slideLayout2.xml"/><Relationship Id="rId5" Type="http://schemas.openxmlformats.org/officeDocument/2006/relationships/hyperlink" Target="https://apse.org/wp-content/uploads/2014/01/Benefits-Counseling-Guide-.pdf" TargetMode="External"/><Relationship Id="rId4" Type="http://schemas.openxmlformats.org/officeDocument/2006/relationships/hyperlink" Target="https://choosework.ssa.gov/library/fact-sheet-benefits-counseling-and-the-path-to-employment%2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www.aapd.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disabilityin.org/" TargetMode="External"/><Relationship Id="rId5" Type="http://schemas.openxmlformats.org/officeDocument/2006/relationships/hyperlink" Target="https://www.accenture.com/us-en/company-persons-with-disabilities" TargetMode="External"/><Relationship Id="rId4" Type="http://schemas.openxmlformats.org/officeDocument/2006/relationships/hyperlink" Target="mailto:https://www.accenture.com/_acnmedia/pdf-89/accenture-disability-inclusion-research-report.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askjan.org/"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s://askjan.org/media/lowcosthighimpact.html" TargetMode="External"/><Relationship Id="rId5" Type="http://schemas.openxmlformats.org/officeDocument/2006/relationships/hyperlink" Target="https://askjan.org/training/library.htm" TargetMode="External"/><Relationship Id="rId4" Type="http://schemas.openxmlformats.org/officeDocument/2006/relationships/hyperlink" Target="http://prod.askjan.org/toolki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www.askearn.org/wp-content/uploads/2016/07/EARN-Self-ID-Fact-Sheet.pdf" TargetMode="External"/><Relationship Id="rId2" Type="http://schemas.openxmlformats.org/officeDocument/2006/relationships/hyperlink" Target="http://www.askearn.org/" TargetMode="External"/><Relationship Id="rId1" Type="http://schemas.openxmlformats.org/officeDocument/2006/relationships/slideLayout" Target="../slideLayouts/slideLayout2.xml"/><Relationship Id="rId6" Type="http://schemas.openxmlformats.org/officeDocument/2006/relationships/hyperlink" Target="http://www.askearn.org/stepstosuccess/" TargetMode="External"/><Relationship Id="rId5" Type="http://schemas.openxmlformats.org/officeDocument/2006/relationships/hyperlink" Target="http://www.askearn.org/wp-content/uploads/docs/businessstrategiesthatwork.pdf" TargetMode="External"/><Relationship Id="rId4" Type="http://schemas.openxmlformats.org/officeDocument/2006/relationships/hyperlink" Target="http://www.askearn.org/earns-primer-on-disability-inclusio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mailto:JenniferM@RespectAbility.org" TargetMode="External"/><Relationship Id="rId4" Type="http://schemas.openxmlformats.org/officeDocument/2006/relationships/hyperlink" Target="https://www.respectability.org/events/webinar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respectability.org/resources/Policy-Maker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tatista.com/statistics/793961/employment-among-disabled-us-adults/" TargetMode="Externa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hyperlink" Target="https://www.bls.gov/charts/employment-situation/employment-population-ratio.ht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stlouisfed.org/on-the-economy/2021/november/current-labor-market-workers-disability"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tlouisfed.org/on-the-economy/2021/november/current-labor-market-workers-disability"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kesslerfoundation.org/press-release/ntide-november-2021-jobs-report-historic-employment-gains-continue-peopl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impaqint.com/work/project-reports/evaluating-accessibility-american-job-centers-people-disabilities-final-repor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8589CCC5-C4B9-472C-B13F-479E75FD5A9C}"/>
              </a:ext>
            </a:extLst>
          </p:cNvPr>
          <p:cNvSpPr>
            <a:spLocks noGrp="1"/>
          </p:cNvSpPr>
          <p:nvPr>
            <p:ph type="title" idx="4294967295"/>
          </p:nvPr>
        </p:nvSpPr>
        <p:spPr>
          <a:xfrm>
            <a:off x="496888" y="2429650"/>
            <a:ext cx="11198224" cy="3345507"/>
          </a:xfrm>
        </p:spPr>
        <p:txBody>
          <a:bodyPr/>
          <a:lstStyle/>
          <a:p>
            <a:pPr lvl="0" algn="ctr">
              <a:lnSpc>
                <a:spcPct val="100000"/>
              </a:lnSpc>
              <a:spcBef>
                <a:spcPts val="0"/>
              </a:spcBef>
              <a:defRPr/>
            </a:pPr>
            <a:r>
              <a:rPr lang="en-US" sz="2400" b="1" dirty="0">
                <a:solidFill>
                  <a:srgbClr val="000000"/>
                </a:solidFill>
              </a:rPr>
              <a:t>From Compliance to Programmatic Accessibility: Best Practices for American Job Centers</a:t>
            </a:r>
            <a:endParaRPr lang="en-US" dirty="0"/>
          </a:p>
        </p:txBody>
      </p:sp>
      <p:pic>
        <p:nvPicPr>
          <p:cNvPr id="7" name="Picture 6" descr="Snapshot of the diverse Fellows from RespectAbility's Fellowship program&#10;">
            <a:extLst>
              <a:ext uri="{FF2B5EF4-FFF2-40B4-BE49-F238E27FC236}">
                <a16:creationId xmlns:a16="http://schemas.microsoft.com/office/drawing/2014/main" id="{07969B73-6E11-4B49-AE15-B74871B43F3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087" y="-276102"/>
            <a:ext cx="12181913" cy="3705102"/>
          </a:xfrm>
          <a:prstGeom prst="rect">
            <a:avLst/>
          </a:prstGeom>
        </p:spPr>
      </p:pic>
      <p:pic>
        <p:nvPicPr>
          <p:cNvPr id="13" name="Picture 12">
            <a:extLst>
              <a:ext uri="{FF2B5EF4-FFF2-40B4-BE49-F238E27FC236}">
                <a16:creationId xmlns:a16="http://schemas.microsoft.com/office/drawing/2014/main" id="{F470BEEA-2EE5-4BD6-B08F-117EAA0ADD63}"/>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6888" y="3756758"/>
            <a:ext cx="5410200" cy="2419350"/>
          </a:xfrm>
          <a:prstGeom prst="rect">
            <a:avLst/>
          </a:prstGeom>
        </p:spPr>
      </p:pic>
      <p:sp>
        <p:nvSpPr>
          <p:cNvPr id="2" name="TextBox 1">
            <a:extLst>
              <a:ext uri="{FF2B5EF4-FFF2-40B4-BE49-F238E27FC236}">
                <a16:creationId xmlns:a16="http://schemas.microsoft.com/office/drawing/2014/main" id="{DB4D2C9D-347E-4710-B426-E2F945F2385B}"/>
              </a:ext>
            </a:extLst>
          </p:cNvPr>
          <p:cNvSpPr txBox="1"/>
          <p:nvPr/>
        </p:nvSpPr>
        <p:spPr>
          <a:xfrm>
            <a:off x="6899408" y="3858437"/>
            <a:ext cx="4606781" cy="24622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From Compliance to Programmatic Accessibility: Best Practices for American Job Centers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b="1" dirty="0">
              <a:solidFill>
                <a:srgbClr val="00000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Philip Kahn-Pauli</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rgbClr val="000000"/>
                </a:solidFill>
                <a:latin typeface="Times New Roman" panose="02020603050405020304" pitchFamily="18" charset="0"/>
                <a:cs typeface="Times New Roman" panose="02020603050405020304" pitchFamily="18" charset="0"/>
              </a:rPr>
              <a:t>Policy and Practices Director </a:t>
            </a:r>
            <a:endParaRPr kumimoji="0" lang="en-US" sz="2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hlinkClick r:id="rId5"/>
              </a:rPr>
              <a:t>www.RespectAbility.org</a:t>
            </a:r>
            <a:r>
              <a:rPr kumimoji="0" lang="en-US" sz="2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889042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004A11-CC3E-4E71-9A6D-4E5472A1A14A}"/>
              </a:ext>
            </a:extLst>
          </p:cNvPr>
          <p:cNvSpPr>
            <a:spLocks noGrp="1"/>
          </p:cNvSpPr>
          <p:nvPr>
            <p:ph type="title"/>
          </p:nvPr>
        </p:nvSpPr>
        <p:spPr/>
        <p:txBody>
          <a:bodyPr>
            <a:normAutofit/>
          </a:bodyPr>
          <a:lstStyle/>
          <a:p>
            <a:r>
              <a:rPr lang="en-US" sz="3600" b="1" dirty="0">
                <a:latin typeface="Lato" panose="020F0502020204030203" pitchFamily="34" charset="0"/>
                <a:ea typeface="Lato" panose="020F0502020204030203" pitchFamily="34" charset="0"/>
                <a:cs typeface="Lato" panose="020F0502020204030203" pitchFamily="34" charset="0"/>
              </a:rPr>
              <a:t>Tip #1 – Physical Accessibility</a:t>
            </a:r>
          </a:p>
        </p:txBody>
      </p:sp>
      <p:sp>
        <p:nvSpPr>
          <p:cNvPr id="2" name="Content Placeholder 1">
            <a:extLst>
              <a:ext uri="{FF2B5EF4-FFF2-40B4-BE49-F238E27FC236}">
                <a16:creationId xmlns:a16="http://schemas.microsoft.com/office/drawing/2014/main" id="{EB256AFE-33AC-4D4C-9E2D-F808C2CAB188}"/>
              </a:ext>
            </a:extLst>
          </p:cNvPr>
          <p:cNvSpPr>
            <a:spLocks noGrp="1"/>
          </p:cNvSpPr>
          <p:nvPr>
            <p:ph idx="1"/>
          </p:nvPr>
        </p:nvSpPr>
        <p:spPr/>
        <p:txBody>
          <a:bodyPr>
            <a:normAutofit fontScale="92500" lnSpcReduction="10000"/>
          </a:bodyPr>
          <a:lstStyle/>
          <a:p>
            <a:r>
              <a:rPr lang="en-US" dirty="0">
                <a:solidFill>
                  <a:schemeClr val="tx1"/>
                </a:solidFill>
                <a:latin typeface="Lato" panose="020F0502020204030203" pitchFamily="34" charset="0"/>
                <a:ea typeface="Lato" panose="020F0502020204030203" pitchFamily="34" charset="0"/>
                <a:cs typeface="Lato" panose="020F0502020204030203" pitchFamily="34" charset="0"/>
              </a:rPr>
              <a:t>Most AJCs are physically accessible, i.e. have wheelchair ramps, automatic doors, or have designated accessible bathrooms. That’s great! </a:t>
            </a:r>
          </a:p>
          <a:p>
            <a:r>
              <a:rPr lang="en-US" dirty="0">
                <a:solidFill>
                  <a:schemeClr val="tx1"/>
                </a:solidFill>
                <a:latin typeface="Lato" panose="020F0502020204030203" pitchFamily="34" charset="0"/>
                <a:ea typeface="Lato" panose="020F0502020204030203" pitchFamily="34" charset="0"/>
                <a:cs typeface="Lato" panose="020F0502020204030203" pitchFamily="34" charset="0"/>
              </a:rPr>
              <a:t>However, nationwide, approximately 8% are not yet physically accessible. </a:t>
            </a:r>
          </a:p>
          <a:p>
            <a:r>
              <a:rPr lang="en-US" dirty="0">
                <a:solidFill>
                  <a:schemeClr val="tx1"/>
                </a:solidFill>
                <a:latin typeface="Lato" panose="020F0502020204030203" pitchFamily="34" charset="0"/>
                <a:ea typeface="Lato" panose="020F0502020204030203" pitchFamily="34" charset="0"/>
                <a:cs typeface="Lato" panose="020F0502020204030203" pitchFamily="34" charset="0"/>
              </a:rPr>
              <a:t>For AJC staff and leaders: </a:t>
            </a:r>
          </a:p>
          <a:p>
            <a:pPr lvl="1"/>
            <a:r>
              <a:rPr lang="en-US" b="1" i="1" dirty="0">
                <a:solidFill>
                  <a:schemeClr val="tx1"/>
                </a:solidFill>
                <a:latin typeface="Lato" panose="020F0502020204030203" pitchFamily="34" charset="0"/>
                <a:ea typeface="Lato" panose="020F0502020204030203" pitchFamily="34" charset="0"/>
                <a:cs typeface="Lato" panose="020F0502020204030203" pitchFamily="34" charset="0"/>
              </a:rPr>
              <a:t>Make a plan to review your physical accessibility annually. </a:t>
            </a:r>
          </a:p>
          <a:p>
            <a:pPr lvl="1"/>
            <a:r>
              <a:rPr lang="en-US" b="1" i="1" dirty="0">
                <a:solidFill>
                  <a:schemeClr val="tx1"/>
                </a:solidFill>
                <a:latin typeface="Lato" panose="020F0502020204030203" pitchFamily="34" charset="0"/>
                <a:ea typeface="Lato" panose="020F0502020204030203" pitchFamily="34" charset="0"/>
                <a:cs typeface="Lato" panose="020F0502020204030203" pitchFamily="34" charset="0"/>
              </a:rPr>
              <a:t>Review what counts as “Architectural Barriers” under the ADA: </a:t>
            </a:r>
            <a:r>
              <a:rPr lang="en-US" b="1" i="1" dirty="0">
                <a:solidFill>
                  <a:schemeClr val="tx1"/>
                </a:solidFill>
                <a:latin typeface="Lato" panose="020F0502020204030203" pitchFamily="34" charset="0"/>
                <a:ea typeface="Lato" panose="020F0502020204030203" pitchFamily="34" charset="0"/>
                <a:cs typeface="Lato" panose="020F0502020204030203" pitchFamily="34" charset="0"/>
                <a:hlinkClick r:id="rId2"/>
              </a:rPr>
              <a:t>https://www.ada.gov/reachingout/barrier.html#:~:text=Architectural%20Barriers&amp;text=Architectural%20barriers%20are%20physical%20features,or%20services%20that%20are%20offered</a:t>
            </a:r>
            <a:r>
              <a:rPr lang="en-US" b="1" i="1" dirty="0">
                <a:solidFill>
                  <a:schemeClr val="tx1"/>
                </a:solidFill>
                <a:latin typeface="Lato" panose="020F0502020204030203" pitchFamily="34" charset="0"/>
                <a:ea typeface="Lato" panose="020F0502020204030203" pitchFamily="34" charset="0"/>
                <a:cs typeface="Lato" panose="020F0502020204030203" pitchFamily="34" charset="0"/>
              </a:rPr>
              <a:t>. </a:t>
            </a:r>
          </a:p>
          <a:p>
            <a:pPr lvl="1"/>
            <a:r>
              <a:rPr lang="en-US" b="1" i="1" dirty="0">
                <a:solidFill>
                  <a:schemeClr val="tx1"/>
                </a:solidFill>
                <a:latin typeface="Lato" panose="020F0502020204030203" pitchFamily="34" charset="0"/>
                <a:ea typeface="Lato" panose="020F0502020204030203" pitchFamily="34" charset="0"/>
                <a:cs typeface="Lato" panose="020F0502020204030203" pitchFamily="34" charset="0"/>
              </a:rPr>
              <a:t>Connect with local experts on physical accessibility and ADA compliance: </a:t>
            </a:r>
            <a:r>
              <a:rPr lang="en-US" b="1" i="1" dirty="0">
                <a:solidFill>
                  <a:schemeClr val="tx1"/>
                </a:solidFill>
                <a:latin typeface="Lato" panose="020F0502020204030203" pitchFamily="34" charset="0"/>
                <a:ea typeface="Lato" panose="020F0502020204030203" pitchFamily="34" charset="0"/>
                <a:cs typeface="Lato" panose="020F0502020204030203" pitchFamily="34" charset="0"/>
                <a:hlinkClick r:id="rId3"/>
              </a:rPr>
              <a:t>https://disability.lacity.org/resources</a:t>
            </a:r>
            <a:r>
              <a:rPr lang="en-US" b="1" i="1" dirty="0">
                <a:solidFill>
                  <a:schemeClr val="tx1"/>
                </a:solidFill>
                <a:latin typeface="Lato" panose="020F0502020204030203" pitchFamily="34" charset="0"/>
                <a:ea typeface="Lato" panose="020F0502020204030203" pitchFamily="34" charset="0"/>
                <a:cs typeface="Lato" panose="020F0502020204030203" pitchFamily="34" charset="0"/>
              </a:rPr>
              <a:t> </a:t>
            </a:r>
          </a:p>
          <a:p>
            <a:pPr lvl="1"/>
            <a:endParaRPr lang="en-US" b="1" i="1" dirty="0">
              <a:solidFill>
                <a:schemeClr val="tx1"/>
              </a:solidFill>
              <a:latin typeface="Lato" panose="020F0502020204030203" pitchFamily="34" charset="0"/>
              <a:ea typeface="Lato" panose="020F0502020204030203" pitchFamily="34" charset="0"/>
              <a:cs typeface="Lato" panose="020F0502020204030203" pitchFamily="34" charset="0"/>
            </a:endParaRPr>
          </a:p>
          <a:p>
            <a:pPr lvl="1"/>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a:p>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974833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004A11-CC3E-4E71-9A6D-4E5472A1A14A}"/>
              </a:ext>
            </a:extLst>
          </p:cNvPr>
          <p:cNvSpPr>
            <a:spLocks noGrp="1"/>
          </p:cNvSpPr>
          <p:nvPr>
            <p:ph type="title"/>
          </p:nvPr>
        </p:nvSpPr>
        <p:spPr/>
        <p:txBody>
          <a:bodyPr>
            <a:normAutofit/>
          </a:bodyPr>
          <a:lstStyle/>
          <a:p>
            <a:r>
              <a:rPr lang="en-US" sz="3600" b="1" dirty="0">
                <a:latin typeface="Lato" panose="020F0502020204030203" pitchFamily="34" charset="0"/>
                <a:ea typeface="Lato" panose="020F0502020204030203" pitchFamily="34" charset="0"/>
                <a:cs typeface="Lato" panose="020F0502020204030203" pitchFamily="34" charset="0"/>
              </a:rPr>
              <a:t>Tip # 2 – Communications Accessibility</a:t>
            </a:r>
          </a:p>
        </p:txBody>
      </p:sp>
      <p:sp>
        <p:nvSpPr>
          <p:cNvPr id="2" name="Content Placeholder 1">
            <a:extLst>
              <a:ext uri="{FF2B5EF4-FFF2-40B4-BE49-F238E27FC236}">
                <a16:creationId xmlns:a16="http://schemas.microsoft.com/office/drawing/2014/main" id="{EB256AFE-33AC-4D4C-9E2D-F808C2CAB188}"/>
              </a:ext>
            </a:extLst>
          </p:cNvPr>
          <p:cNvSpPr>
            <a:spLocks noGrp="1"/>
          </p:cNvSpPr>
          <p:nvPr>
            <p:ph idx="1"/>
          </p:nvPr>
        </p:nvSpPr>
        <p:spPr>
          <a:xfrm>
            <a:off x="523240" y="1820861"/>
            <a:ext cx="10830559" cy="4672013"/>
          </a:xfrm>
        </p:spPr>
        <p:txBody>
          <a:bodyPr>
            <a:normAutofit fontScale="85000" lnSpcReduction="20000"/>
          </a:bodyPr>
          <a:lstStyle/>
          <a:p>
            <a:r>
              <a:rPr lang="en-US" dirty="0">
                <a:solidFill>
                  <a:schemeClr val="tx1"/>
                </a:solidFill>
                <a:latin typeface="Lato" panose="020F0502020204030203" pitchFamily="34" charset="0"/>
                <a:ea typeface="Lato" panose="020F0502020204030203" pitchFamily="34" charset="0"/>
                <a:cs typeface="Lato" panose="020F0502020204030203" pitchFamily="34" charset="0"/>
              </a:rPr>
              <a:t>The ADA requires that title II entities (State and local governments) and communicate effectively with people who have communication disabilities. More details here: </a:t>
            </a:r>
            <a:r>
              <a:rPr lang="en-US" dirty="0">
                <a:solidFill>
                  <a:schemeClr val="tx1"/>
                </a:solidFill>
                <a:latin typeface="Lato" panose="020F0502020204030203" pitchFamily="34" charset="0"/>
                <a:ea typeface="Lato" panose="020F0502020204030203" pitchFamily="34" charset="0"/>
                <a:cs typeface="Lato" panose="020F0502020204030203" pitchFamily="34" charset="0"/>
                <a:hlinkClick r:id="rId2"/>
              </a:rPr>
              <a:t>https://www.ada.gov/effective-comm.htm</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t>
            </a:r>
          </a:p>
          <a:p>
            <a:r>
              <a:rPr lang="en-US" dirty="0">
                <a:solidFill>
                  <a:schemeClr val="tx1"/>
                </a:solidFill>
                <a:latin typeface="Lato" panose="020F0502020204030203" pitchFamily="34" charset="0"/>
                <a:ea typeface="Lato" panose="020F0502020204030203" pitchFamily="34" charset="0"/>
                <a:cs typeface="Lato" panose="020F0502020204030203" pitchFamily="34" charset="0"/>
              </a:rPr>
              <a:t>Most AJCs report “</a:t>
            </a:r>
            <a:r>
              <a:rPr lang="en-US" i="1" dirty="0">
                <a:solidFill>
                  <a:schemeClr val="tx1"/>
                </a:solidFill>
                <a:latin typeface="Lato" panose="020F0502020204030203" pitchFamily="34" charset="0"/>
                <a:ea typeface="Lato" panose="020F0502020204030203" pitchFamily="34" charset="0"/>
                <a:cs typeface="Lato" panose="020F0502020204030203" pitchFamily="34" charset="0"/>
              </a:rPr>
              <a:t>limited budgets and limited staff training and knowledge as obstacles to providing key elements of communications accessibility.</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a:t>
            </a:r>
            <a:endParaRPr lang="en-US" i="1" dirty="0">
              <a:solidFill>
                <a:schemeClr val="tx1"/>
              </a:solidFill>
              <a:latin typeface="Lato" panose="020F0502020204030203" pitchFamily="34" charset="0"/>
              <a:ea typeface="Lato" panose="020F0502020204030203" pitchFamily="34" charset="0"/>
              <a:cs typeface="Lato" panose="020F0502020204030203" pitchFamily="34" charset="0"/>
            </a:endParaRPr>
          </a:p>
          <a:p>
            <a:r>
              <a:rPr lang="en-US" dirty="0">
                <a:solidFill>
                  <a:schemeClr val="tx1"/>
                </a:solidFill>
                <a:latin typeface="Lato" panose="020F0502020204030203" pitchFamily="34" charset="0"/>
                <a:ea typeface="Lato" panose="020F0502020204030203" pitchFamily="34" charset="0"/>
                <a:cs typeface="Lato" panose="020F0502020204030203" pitchFamily="34" charset="0"/>
              </a:rPr>
              <a:t>For AJC staff and leaders: </a:t>
            </a:r>
          </a:p>
          <a:p>
            <a:pPr lvl="1"/>
            <a:r>
              <a:rPr lang="en-US" i="1" dirty="0">
                <a:solidFill>
                  <a:schemeClr val="tx1"/>
                </a:solidFill>
                <a:latin typeface="Lato" panose="020F0502020204030203" pitchFamily="34" charset="0"/>
                <a:ea typeface="Lato" panose="020F0502020204030203" pitchFamily="34" charset="0"/>
                <a:cs typeface="Lato" panose="020F0502020204030203" pitchFamily="34" charset="0"/>
              </a:rPr>
              <a:t>Consult and engage with your local disability community, for example: Directory of Centers for Independent Living and Associations </a:t>
            </a:r>
            <a:r>
              <a:rPr lang="en-US" i="1" dirty="0">
                <a:solidFill>
                  <a:schemeClr val="tx1"/>
                </a:solidFill>
                <a:latin typeface="Lato" panose="020F0502020204030203" pitchFamily="34" charset="0"/>
                <a:ea typeface="Lato" panose="020F0502020204030203" pitchFamily="34" charset="0"/>
                <a:cs typeface="Lato" panose="020F0502020204030203" pitchFamily="34" charset="0"/>
                <a:hlinkClick r:id="rId3"/>
              </a:rPr>
              <a:t>http://bit.ly/11CJWsE</a:t>
            </a:r>
            <a:r>
              <a:rPr lang="en-US" i="1" dirty="0">
                <a:solidFill>
                  <a:schemeClr val="tx1"/>
                </a:solidFill>
                <a:latin typeface="Lato" panose="020F0502020204030203" pitchFamily="34" charset="0"/>
                <a:ea typeface="Lato" panose="020F0502020204030203" pitchFamily="34" charset="0"/>
                <a:cs typeface="Lato" panose="020F0502020204030203" pitchFamily="34" charset="0"/>
              </a:rPr>
              <a:t> </a:t>
            </a:r>
          </a:p>
          <a:p>
            <a:pPr lvl="1"/>
            <a:r>
              <a:rPr lang="en-US" i="1" dirty="0">
                <a:solidFill>
                  <a:schemeClr val="tx1"/>
                </a:solidFill>
                <a:latin typeface="Lato" panose="020F0502020204030203" pitchFamily="34" charset="0"/>
                <a:ea typeface="Lato" panose="020F0502020204030203" pitchFamily="34" charset="0"/>
                <a:cs typeface="Lato" panose="020F0502020204030203" pitchFamily="34" charset="0"/>
              </a:rPr>
              <a:t>Identify community resources to provide ASL interpretation, CART services, or transcription services, for example: Registry of Interpreters for the Deaf, Inc. </a:t>
            </a:r>
            <a:r>
              <a:rPr lang="en-US" i="1" dirty="0">
                <a:solidFill>
                  <a:schemeClr val="tx1"/>
                </a:solidFill>
                <a:latin typeface="Lato" panose="020F0502020204030203" pitchFamily="34" charset="0"/>
                <a:ea typeface="Lato" panose="020F0502020204030203" pitchFamily="34" charset="0"/>
                <a:cs typeface="Lato" panose="020F0502020204030203" pitchFamily="34" charset="0"/>
                <a:hlinkClick r:id="rId4"/>
              </a:rPr>
              <a:t>http://bit.ly/1O891n6</a:t>
            </a:r>
            <a:r>
              <a:rPr lang="en-US" i="1" dirty="0">
                <a:solidFill>
                  <a:schemeClr val="tx1"/>
                </a:solidFill>
                <a:latin typeface="Lato" panose="020F0502020204030203" pitchFamily="34" charset="0"/>
                <a:ea typeface="Lato" panose="020F0502020204030203" pitchFamily="34" charset="0"/>
                <a:cs typeface="Lato" panose="020F0502020204030203" pitchFamily="34" charset="0"/>
              </a:rPr>
              <a:t> </a:t>
            </a:r>
          </a:p>
          <a:p>
            <a:pPr lvl="1"/>
            <a:r>
              <a:rPr lang="en-US" b="1" i="1" dirty="0">
                <a:solidFill>
                  <a:schemeClr val="tx1"/>
                </a:solidFill>
                <a:latin typeface="Lato" panose="020F0502020204030203" pitchFamily="34" charset="0"/>
                <a:ea typeface="Lato" panose="020F0502020204030203" pitchFamily="34" charset="0"/>
                <a:cs typeface="Lato" panose="020F0502020204030203" pitchFamily="34" charset="0"/>
              </a:rPr>
              <a:t>Practice Respectful, People-First Language</a:t>
            </a:r>
            <a:r>
              <a:rPr lang="en-US" i="1"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i="1" dirty="0">
                <a:solidFill>
                  <a:schemeClr val="tx1"/>
                </a:solidFill>
                <a:latin typeface="Lato" panose="020F0502020204030203" pitchFamily="34" charset="0"/>
                <a:ea typeface="Lato" panose="020F0502020204030203" pitchFamily="34" charset="0"/>
                <a:cs typeface="Lato" panose="020F0502020204030203" pitchFamily="34" charset="0"/>
                <a:hlinkClick r:id="rId5"/>
              </a:rPr>
              <a:t>https://askearn.org/page/people-first-language</a:t>
            </a:r>
            <a:r>
              <a:rPr lang="en-US" i="1" dirty="0">
                <a:solidFill>
                  <a:schemeClr val="tx1"/>
                </a:solidFill>
                <a:latin typeface="Lato" panose="020F0502020204030203" pitchFamily="34" charset="0"/>
                <a:ea typeface="Lato" panose="020F0502020204030203" pitchFamily="34" charset="0"/>
                <a:cs typeface="Lato" panose="020F0502020204030203" pitchFamily="34" charset="0"/>
              </a:rPr>
              <a:t> </a:t>
            </a:r>
          </a:p>
          <a:p>
            <a:pPr lvl="1"/>
            <a:r>
              <a:rPr lang="en-US" i="1" dirty="0">
                <a:solidFill>
                  <a:schemeClr val="tx1"/>
                </a:solidFill>
                <a:latin typeface="Lato" panose="020F0502020204030203" pitchFamily="34" charset="0"/>
                <a:ea typeface="Lato" panose="020F0502020204030203" pitchFamily="34" charset="0"/>
                <a:cs typeface="Lato" panose="020F0502020204030203" pitchFamily="34" charset="0"/>
              </a:rPr>
              <a:t>Use Multimodal Communications, for example: have a plan about how to handle face-to-face communication, preparing written/print materials, and </a:t>
            </a:r>
            <a:r>
              <a:rPr lang="en-US" b="1" i="1" dirty="0">
                <a:solidFill>
                  <a:schemeClr val="tx1"/>
                </a:solidFill>
                <a:latin typeface="Lato" panose="020F0502020204030203" pitchFamily="34" charset="0"/>
                <a:ea typeface="Lato" panose="020F0502020204030203" pitchFamily="34" charset="0"/>
                <a:cs typeface="Lato" panose="020F0502020204030203" pitchFamily="34" charset="0"/>
              </a:rPr>
              <a:t>make your website fully accessible! </a:t>
            </a:r>
            <a:r>
              <a:rPr lang="en-US" i="1" dirty="0">
                <a:solidFill>
                  <a:schemeClr val="tx1"/>
                </a:solidFill>
                <a:latin typeface="Lato" panose="020F0502020204030203" pitchFamily="34" charset="0"/>
                <a:ea typeface="Lato" panose="020F0502020204030203" pitchFamily="34" charset="0"/>
                <a:cs typeface="Lato" panose="020F0502020204030203" pitchFamily="34" charset="0"/>
                <a:hlinkClick r:id="rId6"/>
              </a:rPr>
              <a:t>https://www.ada.gov/websites2.htm</a:t>
            </a:r>
            <a:r>
              <a:rPr lang="en-US" i="1" dirty="0">
                <a:solidFill>
                  <a:schemeClr val="tx1"/>
                </a:solidFill>
                <a:latin typeface="Lato" panose="020F0502020204030203" pitchFamily="34" charset="0"/>
                <a:ea typeface="Lato" panose="020F0502020204030203" pitchFamily="34" charset="0"/>
                <a:cs typeface="Lato" panose="020F0502020204030203" pitchFamily="34" charset="0"/>
              </a:rPr>
              <a:t> </a:t>
            </a:r>
          </a:p>
          <a:p>
            <a:r>
              <a:rPr lang="en-US" dirty="0">
                <a:solidFill>
                  <a:schemeClr val="tx1"/>
                </a:solidFill>
                <a:latin typeface="Lato" panose="020F0502020204030203" pitchFamily="34" charset="0"/>
                <a:ea typeface="Lato" panose="020F0502020204030203" pitchFamily="34" charset="0"/>
                <a:cs typeface="Lato" panose="020F0502020204030203" pitchFamily="34" charset="0"/>
              </a:rPr>
              <a:t>More ideas here: </a:t>
            </a:r>
            <a:r>
              <a:rPr lang="en-US" dirty="0">
                <a:solidFill>
                  <a:schemeClr val="tx1"/>
                </a:solidFill>
                <a:latin typeface="Lato" panose="020F0502020204030203" pitchFamily="34" charset="0"/>
                <a:ea typeface="Lato" panose="020F0502020204030203" pitchFamily="34" charset="0"/>
                <a:cs typeface="Lato" panose="020F0502020204030203" pitchFamily="34" charset="0"/>
                <a:hlinkClick r:id="rId7"/>
              </a:rPr>
              <a:t>https://www.naccho.org/uploads/downloadable-resources/HDfactsheet_accessiblecomms-Oct2016.pdf</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1410452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004A11-CC3E-4E71-9A6D-4E5472A1A14A}"/>
              </a:ext>
            </a:extLst>
          </p:cNvPr>
          <p:cNvSpPr>
            <a:spLocks noGrp="1"/>
          </p:cNvSpPr>
          <p:nvPr>
            <p:ph type="title"/>
          </p:nvPr>
        </p:nvSpPr>
        <p:spPr/>
        <p:txBody>
          <a:bodyPr>
            <a:normAutofit/>
          </a:bodyPr>
          <a:lstStyle/>
          <a:p>
            <a:r>
              <a:rPr lang="en-US" sz="3600" b="1" dirty="0">
                <a:latin typeface="Lato" panose="020F0502020204030203" pitchFamily="34" charset="0"/>
                <a:ea typeface="Lato" panose="020F0502020204030203" pitchFamily="34" charset="0"/>
                <a:cs typeface="Lato" panose="020F0502020204030203" pitchFamily="34" charset="0"/>
              </a:rPr>
              <a:t>Tip #3 – Programmatic Accessibility </a:t>
            </a:r>
          </a:p>
        </p:txBody>
      </p:sp>
      <p:sp>
        <p:nvSpPr>
          <p:cNvPr id="2" name="Content Placeholder 1">
            <a:extLst>
              <a:ext uri="{FF2B5EF4-FFF2-40B4-BE49-F238E27FC236}">
                <a16:creationId xmlns:a16="http://schemas.microsoft.com/office/drawing/2014/main" id="{EB256AFE-33AC-4D4C-9E2D-F808C2CAB188}"/>
              </a:ext>
            </a:extLst>
          </p:cNvPr>
          <p:cNvSpPr>
            <a:spLocks noGrp="1"/>
          </p:cNvSpPr>
          <p:nvPr>
            <p:ph idx="1"/>
          </p:nvPr>
        </p:nvSpPr>
        <p:spPr>
          <a:xfrm>
            <a:off x="396239" y="1633287"/>
            <a:ext cx="11683465" cy="5353050"/>
          </a:xfrm>
        </p:spPr>
        <p:txBody>
          <a:bodyPr>
            <a:normAutofit fontScale="92500" lnSpcReduction="20000"/>
          </a:bodyPr>
          <a:lstStyle/>
          <a:p>
            <a:r>
              <a:rPr lang="en-US" dirty="0">
                <a:solidFill>
                  <a:schemeClr val="tx1"/>
                </a:solidFill>
                <a:latin typeface="Lato" panose="020F0502020204030203" pitchFamily="34" charset="0"/>
                <a:ea typeface="Lato" panose="020F0502020204030203" pitchFamily="34" charset="0"/>
                <a:cs typeface="Lato" panose="020F0502020204030203" pitchFamily="34" charset="0"/>
              </a:rPr>
              <a:t>Per the DOL: “</a:t>
            </a:r>
            <a:r>
              <a:rPr lang="en-US" i="1" dirty="0">
                <a:solidFill>
                  <a:schemeClr val="tx1"/>
                </a:solidFill>
                <a:latin typeface="Lato" panose="020F0502020204030203" pitchFamily="34" charset="0"/>
                <a:ea typeface="Lato" panose="020F0502020204030203" pitchFamily="34" charset="0"/>
                <a:cs typeface="Lato" panose="020F0502020204030203" pitchFamily="34" charset="0"/>
              </a:rPr>
              <a:t>Programmatic accessibility is the domain where the biggest changes are needed to improve accessibility of the workforce system</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&gt; Nationwide, “only 37%” of AJCs are programmatically accessible. </a:t>
            </a:r>
          </a:p>
          <a:p>
            <a:r>
              <a:rPr lang="en-US" dirty="0">
                <a:solidFill>
                  <a:schemeClr val="tx1"/>
                </a:solidFill>
                <a:latin typeface="Lato" panose="020F0502020204030203" pitchFamily="34" charset="0"/>
                <a:ea typeface="Lato" panose="020F0502020204030203" pitchFamily="34" charset="0"/>
                <a:cs typeface="Lato" panose="020F0502020204030203" pitchFamily="34" charset="0"/>
              </a:rPr>
              <a:t>For AJC staff and leaders: </a:t>
            </a:r>
          </a:p>
          <a:p>
            <a:pPr lvl="1"/>
            <a:r>
              <a:rPr lang="en-US" b="1" i="1" dirty="0">
                <a:solidFill>
                  <a:schemeClr val="tx1"/>
                </a:solidFill>
                <a:latin typeface="Lato" panose="020F0502020204030203" pitchFamily="34" charset="0"/>
                <a:ea typeface="Lato" panose="020F0502020204030203" pitchFamily="34" charset="0"/>
                <a:cs typeface="Lato" panose="020F0502020204030203" pitchFamily="34" charset="0"/>
              </a:rPr>
              <a:t>Awareness and Training </a:t>
            </a:r>
            <a:r>
              <a:rPr lang="en-US" i="1" dirty="0">
                <a:solidFill>
                  <a:schemeClr val="tx1"/>
                </a:solidFill>
                <a:latin typeface="Lato" panose="020F0502020204030203" pitchFamily="34" charset="0"/>
                <a:ea typeface="Lato" panose="020F0502020204030203" pitchFamily="34" charset="0"/>
                <a:cs typeface="Lato" panose="020F0502020204030203" pitchFamily="34" charset="0"/>
              </a:rPr>
              <a:t>– every staffer who has contact with customers must understand what it means to be “programmatically accessible” – </a:t>
            </a:r>
            <a:r>
              <a:rPr lang="en-US" b="1" i="1" dirty="0">
                <a:solidFill>
                  <a:schemeClr val="tx1"/>
                </a:solidFill>
                <a:latin typeface="Lato" panose="020F0502020204030203" pitchFamily="34" charset="0"/>
                <a:ea typeface="Lato" panose="020F0502020204030203" pitchFamily="34" charset="0"/>
                <a:cs typeface="Lato" panose="020F0502020204030203" pitchFamily="34" charset="0"/>
              </a:rPr>
              <a:t>Access training resources from organizations like RespectAbility </a:t>
            </a:r>
            <a:r>
              <a:rPr lang="en-US" b="1" i="1" dirty="0">
                <a:solidFill>
                  <a:schemeClr val="tx1"/>
                </a:solidFill>
                <a:latin typeface="Lato" panose="020F0502020204030203" pitchFamily="34" charset="0"/>
                <a:ea typeface="Lato" panose="020F0502020204030203" pitchFamily="34" charset="0"/>
                <a:cs typeface="Lato" panose="020F0502020204030203" pitchFamily="34" charset="0"/>
                <a:hlinkClick r:id="rId2"/>
              </a:rPr>
              <a:t>https://www.respectability.org/speakers-bureau/</a:t>
            </a:r>
            <a:r>
              <a:rPr lang="en-US" b="1" i="1" dirty="0">
                <a:solidFill>
                  <a:schemeClr val="tx1"/>
                </a:solidFill>
                <a:latin typeface="Lato" panose="020F0502020204030203" pitchFamily="34" charset="0"/>
                <a:ea typeface="Lato" panose="020F0502020204030203" pitchFamily="34" charset="0"/>
                <a:cs typeface="Lato" panose="020F0502020204030203" pitchFamily="34" charset="0"/>
              </a:rPr>
              <a:t> and others. </a:t>
            </a:r>
            <a:endParaRPr lang="en-US" i="1" dirty="0">
              <a:solidFill>
                <a:schemeClr val="tx1"/>
              </a:solidFill>
              <a:latin typeface="Lato" panose="020F0502020204030203" pitchFamily="34" charset="0"/>
              <a:ea typeface="Lato" panose="020F0502020204030203" pitchFamily="34" charset="0"/>
              <a:cs typeface="Lato" panose="020F0502020204030203" pitchFamily="34" charset="0"/>
            </a:endParaRPr>
          </a:p>
          <a:p>
            <a:pPr lvl="1"/>
            <a:r>
              <a:rPr lang="en-US" b="1" i="1" dirty="0">
                <a:solidFill>
                  <a:schemeClr val="tx1"/>
                </a:solidFill>
                <a:latin typeface="Lato" panose="020F0502020204030203" pitchFamily="34" charset="0"/>
                <a:ea typeface="Lato" panose="020F0502020204030203" pitchFamily="34" charset="0"/>
                <a:cs typeface="Lato" panose="020F0502020204030203" pitchFamily="34" charset="0"/>
              </a:rPr>
              <a:t>Staffing</a:t>
            </a:r>
            <a:r>
              <a:rPr lang="en-US" i="1" dirty="0">
                <a:solidFill>
                  <a:schemeClr val="tx1"/>
                </a:solidFill>
                <a:latin typeface="Lato" panose="020F0502020204030203" pitchFamily="34" charset="0"/>
                <a:ea typeface="Lato" panose="020F0502020204030203" pitchFamily="34" charset="0"/>
                <a:cs typeface="Lato" panose="020F0502020204030203" pitchFamily="34" charset="0"/>
              </a:rPr>
              <a:t> – Identify a staff member or team leader with responsibility for learning about accessibility and hold them accountable for working on these issues. </a:t>
            </a:r>
            <a:r>
              <a:rPr lang="en-US" i="1" dirty="0">
                <a:solidFill>
                  <a:schemeClr val="tx1"/>
                </a:solidFill>
                <a:latin typeface="Lato" panose="020F0502020204030203" pitchFamily="34" charset="0"/>
                <a:ea typeface="Lato" panose="020F0502020204030203" pitchFamily="34" charset="0"/>
                <a:cs typeface="Lato" panose="020F0502020204030203" pitchFamily="34" charset="0"/>
                <a:hlinkClick r:id="rId3"/>
              </a:rPr>
              <a:t>https://www.peatworks.org/digital-accessibility-toolkits/staff-training-resources/accessibility-staff-training-for-specific-roles/</a:t>
            </a:r>
            <a:r>
              <a:rPr lang="en-US" i="1" dirty="0">
                <a:solidFill>
                  <a:schemeClr val="tx1"/>
                </a:solidFill>
                <a:latin typeface="Lato" panose="020F0502020204030203" pitchFamily="34" charset="0"/>
                <a:ea typeface="Lato" panose="020F0502020204030203" pitchFamily="34" charset="0"/>
                <a:cs typeface="Lato" panose="020F0502020204030203" pitchFamily="34" charset="0"/>
              </a:rPr>
              <a:t> </a:t>
            </a:r>
          </a:p>
          <a:p>
            <a:pPr lvl="1"/>
            <a:r>
              <a:rPr lang="en-US" b="1" i="1" dirty="0">
                <a:solidFill>
                  <a:schemeClr val="tx1"/>
                </a:solidFill>
                <a:latin typeface="Lato" panose="020F0502020204030203" pitchFamily="34" charset="0"/>
                <a:ea typeface="Lato" panose="020F0502020204030203" pitchFamily="34" charset="0"/>
                <a:cs typeface="Lato" panose="020F0502020204030203" pitchFamily="34" charset="0"/>
              </a:rPr>
              <a:t>Benefit Counseling – </a:t>
            </a:r>
            <a:r>
              <a:rPr lang="en-US" i="1" dirty="0">
                <a:solidFill>
                  <a:schemeClr val="tx1"/>
                </a:solidFill>
                <a:latin typeface="Lato" panose="020F0502020204030203" pitchFamily="34" charset="0"/>
                <a:ea typeface="Lato" panose="020F0502020204030203" pitchFamily="34" charset="0"/>
                <a:cs typeface="Lato" panose="020F0502020204030203" pitchFamily="34" charset="0"/>
              </a:rPr>
              <a:t>Access and understand how to help jobseekers with disabilities navigate benefits questions and available resources: </a:t>
            </a:r>
            <a:r>
              <a:rPr lang="en-US" i="1" dirty="0">
                <a:solidFill>
                  <a:schemeClr val="tx1"/>
                </a:solidFill>
                <a:latin typeface="Lato" panose="020F0502020204030203" pitchFamily="34" charset="0"/>
                <a:ea typeface="Lato" panose="020F0502020204030203" pitchFamily="34" charset="0"/>
                <a:cs typeface="Lato" panose="020F0502020204030203" pitchFamily="34" charset="0"/>
                <a:hlinkClick r:id="rId4"/>
              </a:rPr>
              <a:t>https://choosework.ssa.gov/library/fact-sheet-benefits-counseling-and-the-path-to-employment /</a:t>
            </a:r>
            <a:r>
              <a:rPr lang="en-US" i="1"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i="1" dirty="0">
                <a:solidFill>
                  <a:schemeClr val="tx1"/>
                </a:solidFill>
                <a:latin typeface="Lato" panose="020F0502020204030203" pitchFamily="34" charset="0"/>
                <a:ea typeface="Lato" panose="020F0502020204030203" pitchFamily="34" charset="0"/>
                <a:cs typeface="Lato" panose="020F0502020204030203" pitchFamily="34" charset="0"/>
                <a:hlinkClick r:id="rId5"/>
              </a:rPr>
              <a:t>https://apse.org/wp-content/uploads/2014/01/Benefits-Counseling-Guide-.pdf</a:t>
            </a:r>
            <a:r>
              <a:rPr lang="en-US" i="1" dirty="0">
                <a:solidFill>
                  <a:schemeClr val="tx1"/>
                </a:solidFill>
                <a:latin typeface="Lato" panose="020F0502020204030203" pitchFamily="34" charset="0"/>
                <a:ea typeface="Lato" panose="020F0502020204030203" pitchFamily="34" charset="0"/>
                <a:cs typeface="Lato" panose="020F0502020204030203" pitchFamily="34" charset="0"/>
              </a:rPr>
              <a:t> </a:t>
            </a:r>
            <a:endParaRPr lang="en-US" b="1" i="1" dirty="0">
              <a:solidFill>
                <a:schemeClr val="tx1"/>
              </a:solidFill>
              <a:latin typeface="Lato" panose="020F0502020204030203" pitchFamily="34" charset="0"/>
              <a:ea typeface="Lato" panose="020F0502020204030203" pitchFamily="34" charset="0"/>
              <a:cs typeface="Lato" panose="020F0502020204030203" pitchFamily="34" charset="0"/>
            </a:endParaRPr>
          </a:p>
          <a:p>
            <a:pPr lvl="1"/>
            <a:r>
              <a:rPr lang="en-US" b="1" i="1" dirty="0">
                <a:solidFill>
                  <a:schemeClr val="tx1"/>
                </a:solidFill>
                <a:latin typeface="Lato" panose="020F0502020204030203" pitchFamily="34" charset="0"/>
                <a:ea typeface="Lato" panose="020F0502020204030203" pitchFamily="34" charset="0"/>
                <a:cs typeface="Lato" panose="020F0502020204030203" pitchFamily="34" charset="0"/>
              </a:rPr>
              <a:t>Collaboration – </a:t>
            </a:r>
            <a:r>
              <a:rPr lang="en-US" i="1" dirty="0">
                <a:solidFill>
                  <a:schemeClr val="tx1"/>
                </a:solidFill>
                <a:latin typeface="Lato" panose="020F0502020204030203" pitchFamily="34" charset="0"/>
                <a:ea typeface="Lato" panose="020F0502020204030203" pitchFamily="34" charset="0"/>
                <a:cs typeface="Lato" panose="020F0502020204030203" pitchFamily="34" charset="0"/>
              </a:rPr>
              <a:t>AJCCs that are working to improve their accessibility and services need to work together to share resources and solutions.  </a:t>
            </a:r>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a:p>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597172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CB54DF-8C26-421E-BB8A-4E3ECD504797}"/>
              </a:ext>
            </a:extLst>
          </p:cNvPr>
          <p:cNvSpPr>
            <a:spLocks noGrp="1"/>
          </p:cNvSpPr>
          <p:nvPr>
            <p:ph type="title"/>
          </p:nvPr>
        </p:nvSpPr>
        <p:spPr/>
        <p:txBody>
          <a:bodyPr>
            <a:normAutofit/>
          </a:bodyPr>
          <a:lstStyle/>
          <a:p>
            <a:r>
              <a:rPr lang="en-US" sz="3600" b="1" dirty="0">
                <a:latin typeface="Lato" panose="020F0502020204030203" pitchFamily="34" charset="0"/>
                <a:ea typeface="Lato" panose="020F0502020204030203" pitchFamily="34" charset="0"/>
                <a:cs typeface="Lato" panose="020F0502020204030203" pitchFamily="34" charset="0"/>
              </a:rPr>
              <a:t>Tip #4 – Stakeholder Engagement </a:t>
            </a:r>
          </a:p>
        </p:txBody>
      </p:sp>
      <p:sp>
        <p:nvSpPr>
          <p:cNvPr id="2" name="Content Placeholder 1">
            <a:extLst>
              <a:ext uri="{FF2B5EF4-FFF2-40B4-BE49-F238E27FC236}">
                <a16:creationId xmlns:a16="http://schemas.microsoft.com/office/drawing/2014/main" id="{66464B15-B70C-4B26-A654-723A98F2DCEA}"/>
              </a:ext>
            </a:extLst>
          </p:cNvPr>
          <p:cNvSpPr>
            <a:spLocks noGrp="1"/>
          </p:cNvSpPr>
          <p:nvPr>
            <p:ph idx="1"/>
          </p:nvPr>
        </p:nvSpPr>
        <p:spPr>
          <a:xfrm>
            <a:off x="523240" y="1825624"/>
            <a:ext cx="11424920" cy="4803775"/>
          </a:xfrm>
        </p:spPr>
        <p:txBody>
          <a:bodyPr>
            <a:normAutofit fontScale="92500" lnSpcReduction="10000"/>
          </a:bodyPr>
          <a:lstStyle/>
          <a:p>
            <a:r>
              <a:rPr lang="en-US" dirty="0">
                <a:solidFill>
                  <a:schemeClr val="tx1"/>
                </a:solidFill>
                <a:latin typeface="Lato" panose="020F0502020204030203" pitchFamily="34" charset="0"/>
                <a:ea typeface="Lato" panose="020F0502020204030203" pitchFamily="34" charset="0"/>
                <a:cs typeface="Lato" panose="020F0502020204030203" pitchFamily="34" charset="0"/>
              </a:rPr>
              <a:t>At many AJCs, “staff reported that people with disabilities rarely contact the center” and “very few do targeted outreach to reach the disability community.”</a:t>
            </a:r>
          </a:p>
          <a:p>
            <a:r>
              <a:rPr lang="en-US" dirty="0">
                <a:solidFill>
                  <a:schemeClr val="tx1"/>
                </a:solidFill>
                <a:latin typeface="Lato" panose="020F0502020204030203" pitchFamily="34" charset="0"/>
                <a:ea typeface="Lato" panose="020F0502020204030203" pitchFamily="34" charset="0"/>
                <a:cs typeface="Lato" panose="020F0502020204030203" pitchFamily="34" charset="0"/>
              </a:rPr>
              <a:t>Per DOL: “</a:t>
            </a:r>
            <a:r>
              <a:rPr lang="en-US" i="1" dirty="0">
                <a:solidFill>
                  <a:schemeClr val="tx1"/>
                </a:solidFill>
                <a:latin typeface="Lato" panose="020F0502020204030203" pitchFamily="34" charset="0"/>
                <a:ea typeface="Lato" panose="020F0502020204030203" pitchFamily="34" charset="0"/>
                <a:cs typeface="Lato" panose="020F0502020204030203" pitchFamily="34" charset="0"/>
              </a:rPr>
              <a:t>People with disabilities can bring valuable knowledge and first-hand experience to AJC’s efforts to maximize accessibility. Few AJCs make a point of actively involving people with disabilities in the ongoing work of making the AJCs more accessible.</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a:t>
            </a:r>
          </a:p>
          <a:p>
            <a:r>
              <a:rPr lang="en-US" dirty="0">
                <a:solidFill>
                  <a:schemeClr val="tx1"/>
                </a:solidFill>
                <a:latin typeface="Lato" panose="020F0502020204030203" pitchFamily="34" charset="0"/>
                <a:ea typeface="Lato" panose="020F0502020204030203" pitchFamily="34" charset="0"/>
                <a:cs typeface="Lato" panose="020F0502020204030203" pitchFamily="34" charset="0"/>
              </a:rPr>
              <a:t>For AJC staff and leaders: </a:t>
            </a:r>
          </a:p>
          <a:p>
            <a:pPr lvl="1"/>
            <a:r>
              <a:rPr lang="en-US" i="1" dirty="0">
                <a:solidFill>
                  <a:schemeClr val="tx1"/>
                </a:solidFill>
                <a:latin typeface="Lato" panose="020F0502020204030203" pitchFamily="34" charset="0"/>
                <a:ea typeface="Lato" panose="020F0502020204030203" pitchFamily="34" charset="0"/>
                <a:cs typeface="Lato" panose="020F0502020204030203" pitchFamily="34" charset="0"/>
              </a:rPr>
              <a:t>Make a plan to reach out and communicate with local disability community organizations, centers for independent living (CILs) or regional centers. </a:t>
            </a:r>
          </a:p>
          <a:p>
            <a:pPr lvl="1"/>
            <a:r>
              <a:rPr lang="en-US" i="1" dirty="0">
                <a:solidFill>
                  <a:schemeClr val="tx1"/>
                </a:solidFill>
                <a:latin typeface="Lato" panose="020F0502020204030203" pitchFamily="34" charset="0"/>
                <a:ea typeface="Lato" panose="020F0502020204030203" pitchFamily="34" charset="0"/>
                <a:cs typeface="Lato" panose="020F0502020204030203" pitchFamily="34" charset="0"/>
              </a:rPr>
              <a:t>Consider budgeting stipends for self-advocates with disabilities to review accessibility issues at your AJCC. </a:t>
            </a:r>
          </a:p>
          <a:p>
            <a:pPr lvl="1"/>
            <a:r>
              <a:rPr lang="en-US" i="1" dirty="0">
                <a:solidFill>
                  <a:schemeClr val="tx1"/>
                </a:solidFill>
                <a:latin typeface="Lato" panose="020F0502020204030203" pitchFamily="34" charset="0"/>
                <a:ea typeface="Lato" panose="020F0502020204030203" pitchFamily="34" charset="0"/>
                <a:cs typeface="Lato" panose="020F0502020204030203" pitchFamily="34" charset="0"/>
              </a:rPr>
              <a:t>Hold community stakeholder events to collaboratively develop solutions and plans of action.</a:t>
            </a:r>
          </a:p>
          <a:p>
            <a:pPr lvl="1"/>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a:p>
            <a:pPr lvl="1"/>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a:p>
            <a:pPr lvl="1"/>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a:p>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419086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493E22-EDEA-EC48-9BBF-03899D60A2BF}"/>
              </a:ext>
            </a:extLst>
          </p:cNvPr>
          <p:cNvSpPr>
            <a:spLocks noGrp="1"/>
          </p:cNvSpPr>
          <p:nvPr>
            <p:ph type="title"/>
          </p:nvPr>
        </p:nvSpPr>
        <p:spPr/>
        <p:txBody>
          <a:bodyPr/>
          <a:lstStyle/>
          <a:p>
            <a:r>
              <a:rPr lang="en-US" sz="3600" b="1" dirty="0">
                <a:solidFill>
                  <a:schemeClr val="tx1"/>
                </a:solidFill>
                <a:latin typeface="Lato" panose="020F0502020204030203" pitchFamily="34" charset="0"/>
                <a:ea typeface="Lato" panose="020F0502020204030203" pitchFamily="34" charset="0"/>
                <a:cs typeface="Lato" panose="020F0502020204030203" pitchFamily="34" charset="0"/>
                <a:sym typeface="Calibri"/>
              </a:rPr>
              <a:t>Language Matters!</a:t>
            </a:r>
            <a:endParaRPr lang="en-US" sz="3600" b="1" dirty="0">
              <a:latin typeface="Lato" panose="020F0502020204030203" pitchFamily="34" charset="0"/>
              <a:ea typeface="Lato" panose="020F0502020204030203" pitchFamily="34" charset="0"/>
              <a:cs typeface="Lato" panose="020F0502020204030203" pitchFamily="34" charset="0"/>
            </a:endParaRPr>
          </a:p>
        </p:txBody>
      </p:sp>
      <p:pic>
        <p:nvPicPr>
          <p:cNvPr id="7" name="Picture 6" descr="A woman wearing a suitjacket and a yellow shirt walking holding a white cane">
            <a:extLst>
              <a:ext uri="{FF2B5EF4-FFF2-40B4-BE49-F238E27FC236}">
                <a16:creationId xmlns:a16="http://schemas.microsoft.com/office/drawing/2014/main" id="{DC3D6B85-B9BF-479F-8D71-9541966E95A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1961" y="1517645"/>
            <a:ext cx="3731557" cy="4975229"/>
          </a:xfrm>
          <a:prstGeom prst="rect">
            <a:avLst/>
          </a:prstGeom>
          <a:ln w="19050">
            <a:noFill/>
          </a:ln>
        </p:spPr>
      </p:pic>
      <p:sp>
        <p:nvSpPr>
          <p:cNvPr id="2" name="Text Placeholder 1">
            <a:extLst>
              <a:ext uri="{FF2B5EF4-FFF2-40B4-BE49-F238E27FC236}">
                <a16:creationId xmlns:a16="http://schemas.microsoft.com/office/drawing/2014/main" id="{B24B6B6E-AEB1-304E-84EF-934103E22B92}"/>
              </a:ext>
            </a:extLst>
          </p:cNvPr>
          <p:cNvSpPr>
            <a:spLocks noGrp="1"/>
          </p:cNvSpPr>
          <p:nvPr>
            <p:ph type="body" idx="1"/>
          </p:nvPr>
        </p:nvSpPr>
        <p:spPr>
          <a:xfrm>
            <a:off x="4379397" y="1638588"/>
            <a:ext cx="7346142" cy="4854286"/>
          </a:xfrm>
        </p:spPr>
        <p:txBody>
          <a:bodyPr/>
          <a:lstStyle/>
          <a:p>
            <a:pPr>
              <a:spcBef>
                <a:spcPts val="0"/>
              </a:spcBef>
              <a:spcAft>
                <a:spcPts val="600"/>
              </a:spcAft>
              <a:buClr>
                <a:srgbClr val="000000"/>
              </a:buClr>
              <a:buSzPts val="2800"/>
              <a:buFont typeface="Arial" panose="020B0604020202020204" pitchFamily="34" charset="0"/>
              <a:buChar char="•"/>
            </a:pPr>
            <a:r>
              <a:rPr lang="en-US" dirty="0">
                <a:solidFill>
                  <a:schemeClr val="tx1"/>
                </a:solidFill>
                <a:latin typeface="Lato" panose="020F0502020204030203" pitchFamily="34" charset="0"/>
                <a:ea typeface="Lato" panose="020F0502020204030203" pitchFamily="34" charset="0"/>
                <a:cs typeface="Lato" panose="020F0502020204030203" pitchFamily="34" charset="0"/>
                <a:sym typeface="Calibri"/>
              </a:rPr>
              <a:t>Some people prefer person-first language – “person with a disability" – and others prefer identity-first language – “disabled person.” </a:t>
            </a:r>
          </a:p>
          <a:p>
            <a:pPr>
              <a:spcBef>
                <a:spcPts val="0"/>
              </a:spcBef>
              <a:spcAft>
                <a:spcPts val="600"/>
              </a:spcAft>
              <a:buClr>
                <a:srgbClr val="000000"/>
              </a:buClr>
              <a:buSzPts val="2800"/>
            </a:pPr>
            <a:r>
              <a:rPr lang="en-US" dirty="0">
                <a:solidFill>
                  <a:schemeClr val="tx1"/>
                </a:solidFill>
                <a:latin typeface="Lato" panose="020F0502020204030203" pitchFamily="34" charset="0"/>
                <a:ea typeface="Lato" panose="020F0502020204030203" pitchFamily="34" charset="0"/>
                <a:cs typeface="Lato" panose="020F0502020204030203" pitchFamily="34" charset="0"/>
                <a:sym typeface="Calibri"/>
              </a:rPr>
              <a:t>Avoid outdated terms like “handicapped,” “crippled” or the “R” word</a:t>
            </a:r>
          </a:p>
          <a:p>
            <a:pPr>
              <a:spcBef>
                <a:spcPts val="0"/>
              </a:spcBef>
              <a:spcAft>
                <a:spcPts val="600"/>
              </a:spcAft>
              <a:buClr>
                <a:srgbClr val="000000"/>
              </a:buClr>
              <a:buSzPts val="2800"/>
            </a:pPr>
            <a:r>
              <a:rPr lang="en-US" dirty="0">
                <a:solidFill>
                  <a:schemeClr val="tx1"/>
                </a:solidFill>
                <a:latin typeface="Lato" panose="020F0502020204030203" pitchFamily="34" charset="0"/>
                <a:ea typeface="Lato" panose="020F0502020204030203" pitchFamily="34" charset="0"/>
                <a:cs typeface="Lato" panose="020F0502020204030203" pitchFamily="34" charset="0"/>
                <a:sym typeface="Calibri"/>
              </a:rPr>
              <a:t>Ask the person what language they prefer and respect their preference. </a:t>
            </a:r>
          </a:p>
          <a:p>
            <a:pPr>
              <a:spcBef>
                <a:spcPts val="0"/>
              </a:spcBef>
              <a:spcAft>
                <a:spcPts val="600"/>
              </a:spcAft>
              <a:buClr>
                <a:srgbClr val="000000"/>
              </a:buClr>
              <a:buSzPts val="2800"/>
            </a:pPr>
            <a:r>
              <a:rPr lang="en-US" sz="2800" dirty="0">
                <a:solidFill>
                  <a:schemeClr val="tx1"/>
                </a:solidFill>
                <a:latin typeface="Lato" panose="020F0502020204030203" pitchFamily="34" charset="0"/>
                <a:ea typeface="Lato" panose="020F0502020204030203" pitchFamily="34" charset="0"/>
                <a:cs typeface="Lato" panose="020F0502020204030203" pitchFamily="34" charset="0"/>
                <a:sym typeface="Calibri"/>
              </a:rPr>
              <a:t>Just remember: </a:t>
            </a:r>
            <a:r>
              <a:rPr lang="en-US" sz="2800" b="1" dirty="0">
                <a:solidFill>
                  <a:schemeClr val="tx1"/>
                </a:solidFill>
                <a:highlight>
                  <a:srgbClr val="00FF00"/>
                </a:highlight>
                <a:latin typeface="Lato" panose="020F0502020204030203" pitchFamily="34" charset="0"/>
                <a:ea typeface="Lato" panose="020F0502020204030203" pitchFamily="34" charset="0"/>
                <a:cs typeface="Lato" panose="020F0502020204030203" pitchFamily="34" charset="0"/>
                <a:sym typeface="Calibri"/>
              </a:rPr>
              <a:t>A-T-P!</a:t>
            </a:r>
            <a:r>
              <a:rPr lang="en-US" sz="2800" dirty="0">
                <a:solidFill>
                  <a:schemeClr val="tx1"/>
                </a:solidFill>
                <a:latin typeface="Lato" panose="020F0502020204030203" pitchFamily="34" charset="0"/>
                <a:ea typeface="Lato" panose="020F0502020204030203" pitchFamily="34" charset="0"/>
                <a:cs typeface="Lato" panose="020F0502020204030203" pitchFamily="34" charset="0"/>
                <a:sym typeface="Calibri"/>
              </a:rPr>
              <a:t> Ask the Person!</a:t>
            </a:r>
          </a:p>
        </p:txBody>
      </p:sp>
    </p:spTree>
    <p:extLst>
      <p:ext uri="{BB962C8B-B14F-4D97-AF65-F5344CB8AC3E}">
        <p14:creationId xmlns:p14="http://schemas.microsoft.com/office/powerpoint/2010/main" val="429758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004A11-CC3E-4E71-9A6D-4E5472A1A14A}"/>
              </a:ext>
            </a:extLst>
          </p:cNvPr>
          <p:cNvSpPr>
            <a:spLocks noGrp="1"/>
          </p:cNvSpPr>
          <p:nvPr>
            <p:ph type="title"/>
          </p:nvPr>
        </p:nvSpPr>
        <p:spPr/>
        <p:txBody>
          <a:bodyPr>
            <a:normAutofit/>
          </a:bodyPr>
          <a:lstStyle/>
          <a:p>
            <a:r>
              <a:rPr lang="en-US" sz="3600" b="1" dirty="0">
                <a:latin typeface="Lato" panose="020F0502020204030203" pitchFamily="34" charset="0"/>
                <a:ea typeface="Lato" panose="020F0502020204030203" pitchFamily="34" charset="0"/>
                <a:cs typeface="Lato" panose="020F0502020204030203" pitchFamily="34" charset="0"/>
              </a:rPr>
              <a:t>Tip #5 – Employer Engagement </a:t>
            </a:r>
          </a:p>
        </p:txBody>
      </p:sp>
      <p:sp>
        <p:nvSpPr>
          <p:cNvPr id="2" name="Content Placeholder 1">
            <a:extLst>
              <a:ext uri="{FF2B5EF4-FFF2-40B4-BE49-F238E27FC236}">
                <a16:creationId xmlns:a16="http://schemas.microsoft.com/office/drawing/2014/main" id="{EB256AFE-33AC-4D4C-9E2D-F808C2CAB188}"/>
              </a:ext>
            </a:extLst>
          </p:cNvPr>
          <p:cNvSpPr>
            <a:spLocks noGrp="1"/>
          </p:cNvSpPr>
          <p:nvPr>
            <p:ph idx="1"/>
          </p:nvPr>
        </p:nvSpPr>
        <p:spPr/>
        <p:txBody>
          <a:bodyPr>
            <a:normAutofit/>
          </a:bodyPr>
          <a:lstStyle/>
          <a:p>
            <a:r>
              <a:rPr lang="en-US" dirty="0">
                <a:solidFill>
                  <a:schemeClr val="tx1"/>
                </a:solidFill>
                <a:latin typeface="Lato" panose="020F0502020204030203" pitchFamily="34" charset="0"/>
                <a:ea typeface="Lato" panose="020F0502020204030203" pitchFamily="34" charset="0"/>
                <a:cs typeface="Lato" panose="020F0502020204030203" pitchFamily="34" charset="0"/>
              </a:rPr>
              <a:t>Much of the work that AJCs do is to understand the labor force needs of local employers and job sectors. This extends to supporting employers who </a:t>
            </a:r>
          </a:p>
          <a:p>
            <a:r>
              <a:rPr lang="en-US" dirty="0">
                <a:solidFill>
                  <a:schemeClr val="tx1"/>
                </a:solidFill>
                <a:latin typeface="Lato" panose="020F0502020204030203" pitchFamily="34" charset="0"/>
                <a:ea typeface="Lato" panose="020F0502020204030203" pitchFamily="34" charset="0"/>
                <a:cs typeface="Lato" panose="020F0502020204030203" pitchFamily="34" charset="0"/>
              </a:rPr>
              <a:t>For AJC staff and leaders: </a:t>
            </a:r>
          </a:p>
          <a:p>
            <a:pPr lvl="1"/>
            <a:r>
              <a:rPr lang="en-US" i="1" dirty="0">
                <a:solidFill>
                  <a:schemeClr val="tx1"/>
                </a:solidFill>
                <a:latin typeface="Lato" panose="020F0502020204030203" pitchFamily="34" charset="0"/>
                <a:ea typeface="Lato" panose="020F0502020204030203" pitchFamily="34" charset="0"/>
                <a:cs typeface="Lato" panose="020F0502020204030203" pitchFamily="34" charset="0"/>
              </a:rPr>
              <a:t>Connect and collaborate with business engagement specialists from the California Department of Rehabilitation (DOR). </a:t>
            </a:r>
          </a:p>
          <a:p>
            <a:pPr lvl="1"/>
            <a:r>
              <a:rPr lang="en-US" i="1" dirty="0">
                <a:solidFill>
                  <a:schemeClr val="tx1"/>
                </a:solidFill>
                <a:latin typeface="Lato" panose="020F0502020204030203" pitchFamily="34" charset="0"/>
                <a:ea typeface="Lato" panose="020F0502020204030203" pitchFamily="34" charset="0"/>
                <a:cs typeface="Lato" panose="020F0502020204030203" pitchFamily="34" charset="0"/>
              </a:rPr>
              <a:t>Review LMI and reach out to local employers about their priorities around Diversity, Equity and Inclusion (DEI).</a:t>
            </a:r>
          </a:p>
          <a:p>
            <a:pPr lvl="1"/>
            <a:r>
              <a:rPr lang="en-US" i="1" dirty="0">
                <a:solidFill>
                  <a:schemeClr val="tx1"/>
                </a:solidFill>
                <a:latin typeface="Lato" panose="020F0502020204030203" pitchFamily="34" charset="0"/>
                <a:ea typeface="Lato" panose="020F0502020204030203" pitchFamily="34" charset="0"/>
                <a:cs typeface="Lato" panose="020F0502020204030203" pitchFamily="34" charset="0"/>
              </a:rPr>
              <a:t>Ensure that employers that recruit and hire jobseekers with disabilities are connected to resources about accommodations and inclusive recruitment strategies. </a:t>
            </a:r>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245980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0A0B79-4453-409C-A674-11F9F4CF343C}"/>
              </a:ext>
            </a:extLst>
          </p:cNvPr>
          <p:cNvSpPr>
            <a:spLocks noGrp="1"/>
          </p:cNvSpPr>
          <p:nvPr>
            <p:ph type="title"/>
          </p:nvPr>
        </p:nvSpPr>
        <p:spPr/>
        <p:txBody>
          <a:bodyPr>
            <a:normAutofit/>
          </a:bodyPr>
          <a:lstStyle/>
          <a:p>
            <a:r>
              <a:rPr lang="en-US" sz="3600" b="1" dirty="0">
                <a:latin typeface="Lato" panose="020F0502020204030203" pitchFamily="34" charset="0"/>
                <a:ea typeface="Lato" panose="020F0502020204030203" pitchFamily="34" charset="0"/>
                <a:cs typeface="Lato" panose="020F0502020204030203" pitchFamily="34" charset="0"/>
              </a:rPr>
              <a:t>Benefits of Hiring People with Disabilities</a:t>
            </a:r>
          </a:p>
        </p:txBody>
      </p:sp>
      <p:pic>
        <p:nvPicPr>
          <p:cNvPr id="6" name="Picture 5" descr="Logo for the Accenture Disability Inclusion Advantage Study ">
            <a:extLst>
              <a:ext uri="{FF2B5EF4-FFF2-40B4-BE49-F238E27FC236}">
                <a16:creationId xmlns:a16="http://schemas.microsoft.com/office/drawing/2014/main" id="{6D50561D-B9E2-4EBE-A221-638B214BE1D4}"/>
              </a:ext>
            </a:extLst>
          </p:cNvPr>
          <p:cNvPicPr>
            <a:picLocks noChangeAspect="1"/>
          </p:cNvPicPr>
          <p:nvPr/>
        </p:nvPicPr>
        <p:blipFill>
          <a:blip r:embed="rId3" cstate="print"/>
          <a:stretch>
            <a:fillRect/>
          </a:stretch>
        </p:blipFill>
        <p:spPr>
          <a:xfrm>
            <a:off x="703788" y="1795073"/>
            <a:ext cx="3139440" cy="1798177"/>
          </a:xfrm>
          <a:prstGeom prst="rect">
            <a:avLst/>
          </a:prstGeom>
        </p:spPr>
      </p:pic>
      <p:sp>
        <p:nvSpPr>
          <p:cNvPr id="4" name="Content Placeholder 3">
            <a:extLst>
              <a:ext uri="{FF2B5EF4-FFF2-40B4-BE49-F238E27FC236}">
                <a16:creationId xmlns:a16="http://schemas.microsoft.com/office/drawing/2014/main" id="{08B17D8D-2BCD-4E44-B00E-6B3C5BD14206}"/>
              </a:ext>
            </a:extLst>
          </p:cNvPr>
          <p:cNvSpPr>
            <a:spLocks noGrp="1"/>
          </p:cNvSpPr>
          <p:nvPr>
            <p:ph sz="half" idx="1"/>
          </p:nvPr>
        </p:nvSpPr>
        <p:spPr>
          <a:xfrm>
            <a:off x="247974" y="3725328"/>
            <a:ext cx="5267263" cy="4947987"/>
          </a:xfrm>
        </p:spPr>
        <p:txBody>
          <a:bodyPr>
            <a:noAutofit/>
          </a:bodyPr>
          <a:lstStyle/>
          <a:p>
            <a:r>
              <a:rPr lang="en-US" sz="2600" b="1" dirty="0">
                <a:solidFill>
                  <a:schemeClr val="tx1"/>
                </a:solidFill>
                <a:latin typeface="Lato" panose="020F0502020204030203" pitchFamily="34" charset="0"/>
                <a:ea typeface="Lato" panose="020F0502020204030203" pitchFamily="34" charset="0"/>
                <a:cs typeface="Lato" panose="020F0502020204030203" pitchFamily="34" charset="0"/>
              </a:rPr>
              <a:t>Followed 140 US companies from 2015-2018</a:t>
            </a:r>
          </a:p>
          <a:p>
            <a:r>
              <a:rPr lang="en-US" sz="2600" b="1" dirty="0">
                <a:solidFill>
                  <a:schemeClr val="tx1"/>
                </a:solidFill>
                <a:latin typeface="Lato" panose="020F0502020204030203" pitchFamily="34" charset="0"/>
                <a:ea typeface="Lato" panose="020F0502020204030203" pitchFamily="34" charset="0"/>
                <a:cs typeface="Lato" panose="020F0502020204030203" pitchFamily="34" charset="0"/>
              </a:rPr>
              <a:t>45 Inclusion Champions, 95 peer companies </a:t>
            </a:r>
          </a:p>
          <a:p>
            <a:endParaRPr lang="en-US" sz="2600" b="1" dirty="0">
              <a:latin typeface="Lato" panose="020F0502020204030203" pitchFamily="34" charset="0"/>
              <a:ea typeface="Lato" panose="020F0502020204030203" pitchFamily="34" charset="0"/>
              <a:cs typeface="Lato" panose="020F0502020204030203" pitchFamily="34" charset="0"/>
            </a:endParaRPr>
          </a:p>
        </p:txBody>
      </p:sp>
      <p:sp>
        <p:nvSpPr>
          <p:cNvPr id="5" name="Content Placeholder 4">
            <a:extLst>
              <a:ext uri="{FF2B5EF4-FFF2-40B4-BE49-F238E27FC236}">
                <a16:creationId xmlns:a16="http://schemas.microsoft.com/office/drawing/2014/main" id="{7F14B580-C004-4B99-AE9A-CF04BD24A841}"/>
              </a:ext>
            </a:extLst>
          </p:cNvPr>
          <p:cNvSpPr txBox="1">
            <a:spLocks/>
          </p:cNvSpPr>
          <p:nvPr/>
        </p:nvSpPr>
        <p:spPr>
          <a:xfrm>
            <a:off x="5515237" y="1795073"/>
            <a:ext cx="5972975" cy="440424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Over four </a:t>
            </a:r>
            <a:r>
              <a:rPr lang="en-US" sz="3000" dirty="0">
                <a:solidFill>
                  <a:prstClr val="black"/>
                </a:solidFill>
                <a:latin typeface="Lato" panose="020F0502020204030203" pitchFamily="34" charset="0"/>
                <a:ea typeface="Lato" panose="020F0502020204030203" pitchFamily="34" charset="0"/>
                <a:cs typeface="Lato" panose="020F0502020204030203" pitchFamily="34" charset="0"/>
              </a:rPr>
              <a:t>years, the Champions who embraced the talent of workers with disabilities </a:t>
            </a:r>
            <a:r>
              <a:rPr lang="en-US" sz="3000" b="1" dirty="0">
                <a:solidFill>
                  <a:prstClr val="black"/>
                </a:solidFill>
                <a:latin typeface="Lato" panose="020F0502020204030203" pitchFamily="34" charset="0"/>
                <a:ea typeface="Lato" panose="020F0502020204030203" pitchFamily="34" charset="0"/>
                <a:cs typeface="Lato" panose="020F0502020204030203" pitchFamily="34" charset="0"/>
              </a:rPr>
              <a:t>vastly outperformed their peers</a:t>
            </a:r>
            <a:r>
              <a:rPr lang="en-US" sz="3000" dirty="0">
                <a:solidFill>
                  <a:prstClr val="black"/>
                </a:solidFill>
                <a:latin typeface="Lato" panose="020F0502020204030203" pitchFamily="34" charset="0"/>
                <a:ea typeface="Lato" panose="020F0502020204030203" pitchFamily="34" charset="0"/>
                <a:cs typeface="Lato" panose="020F0502020204030203" pitchFamily="34" charset="0"/>
              </a:rPr>
              <a:t>. They had: </a:t>
            </a:r>
            <a:endParaRPr kumimoji="0" lang="en-US" sz="30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a:p>
            <a:pPr marL="398463" marR="0" lvl="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2X higher income </a:t>
            </a:r>
          </a:p>
          <a:p>
            <a:pPr marL="398463" marR="0" lvl="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000" b="1" dirty="0">
                <a:solidFill>
                  <a:prstClr val="black"/>
                </a:solidFill>
                <a:latin typeface="Lato" panose="020F0502020204030203" pitchFamily="34" charset="0"/>
                <a:ea typeface="Lato" panose="020F0502020204030203" pitchFamily="34" charset="0"/>
                <a:cs typeface="Lato" panose="020F0502020204030203" pitchFamily="34" charset="0"/>
              </a:rPr>
              <a:t>30% higher economic profit margin</a:t>
            </a:r>
          </a:p>
          <a:p>
            <a:pPr marL="398463" marR="0" lvl="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Up to 30% less staff turnover</a:t>
            </a:r>
            <a:endParaRPr kumimoji="0" lang="en-US" sz="3000" b="0" i="0" u="none" strike="noStrike" kern="1200" cap="none" spc="0" normalizeH="0" baseline="0" noProof="0" dirty="0">
              <a:ln>
                <a:noFill/>
              </a:ln>
              <a:solidFill>
                <a:srgbClr val="4D4D4D"/>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F73B17C1-8F89-4982-ABCF-7792CF92C199}"/>
              </a:ext>
            </a:extLst>
          </p:cNvPr>
          <p:cNvSpPr txBox="1"/>
          <p:nvPr/>
        </p:nvSpPr>
        <p:spPr>
          <a:xfrm>
            <a:off x="247972" y="6202168"/>
            <a:ext cx="3139440" cy="400110"/>
          </a:xfrm>
          <a:prstGeom prst="rect">
            <a:avLst/>
          </a:prstGeom>
          <a:solidFill>
            <a:srgbClr val="EFAF30"/>
          </a:solidFill>
          <a:ln w="28575">
            <a:solidFill>
              <a:schemeClr val="tx1"/>
            </a:solidFill>
          </a:ln>
        </p:spPr>
        <p:txBody>
          <a:bodyPr wrap="square" rtlCol="0">
            <a:spAutoFit/>
          </a:bodyPr>
          <a:lstStyle/>
          <a:p>
            <a:r>
              <a:rPr lang="en-US" sz="2000" dirty="0">
                <a:latin typeface="Lato" panose="020F0502020204030203" pitchFamily="34" charset="0"/>
                <a:ea typeface="Lato" panose="020F0502020204030203" pitchFamily="34" charset="0"/>
                <a:cs typeface="Lato" panose="020F0502020204030203" pitchFamily="34" charset="0"/>
                <a:hlinkClick r:id="rId4"/>
              </a:rPr>
              <a:t>Read the full study online!</a:t>
            </a: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BB62BCB0-44C0-BC46-B139-C5648B7BBCA5}"/>
              </a:ext>
            </a:extLst>
          </p:cNvPr>
          <p:cNvSpPr txBox="1"/>
          <p:nvPr/>
        </p:nvSpPr>
        <p:spPr>
          <a:xfrm>
            <a:off x="5781040" y="6199322"/>
            <a:ext cx="45687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Study completed by </a:t>
            </a:r>
            <a:r>
              <a:rPr kumimoji="0" lang="en-US" sz="12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hlinkClick r:id="rId5"/>
              </a:rPr>
              <a:t>Accenture</a:t>
            </a:r>
            <a:r>
              <a:rPr kumimoji="0" lang="en-US" sz="12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12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hlinkClick r:id="rId6"/>
              </a:rPr>
              <a:t>Disability:IN</a:t>
            </a:r>
            <a:r>
              <a:rPr kumimoji="0" lang="en-US" sz="12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and the </a:t>
            </a:r>
            <a:r>
              <a:rPr kumimoji="0" lang="en-US" sz="12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hlinkClick r:id="rId7"/>
              </a:rPr>
              <a:t>American Association of People with Disabilities</a:t>
            </a:r>
            <a:endParaRPr kumimoji="0" lang="en-US" sz="12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833880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3FCC6C-DB4B-4129-BDE0-716506D4070E}"/>
              </a:ext>
            </a:extLst>
          </p:cNvPr>
          <p:cNvSpPr>
            <a:spLocks noGrp="1"/>
          </p:cNvSpPr>
          <p:nvPr>
            <p:ph type="title"/>
          </p:nvPr>
        </p:nvSpPr>
        <p:spPr/>
        <p:txBody>
          <a:bodyPr>
            <a:normAutofit/>
          </a:bodyPr>
          <a:lstStyle/>
          <a:p>
            <a:r>
              <a:rPr lang="en-US" sz="3600" b="1" dirty="0">
                <a:solidFill>
                  <a:schemeClr val="tx1"/>
                </a:solidFill>
                <a:latin typeface="Lato" panose="020F0502020204030203" pitchFamily="34" charset="0"/>
                <a:ea typeface="Lato" panose="020F0502020204030203" pitchFamily="34" charset="0"/>
                <a:cs typeface="Lato" panose="020F0502020204030203" pitchFamily="34" charset="0"/>
              </a:rPr>
              <a:t>Accommodations Resources</a:t>
            </a:r>
            <a:endParaRPr lang="en-US" sz="36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descr="JAN Job Accommodation Network">
            <a:extLst>
              <a:ext uri="{FF2B5EF4-FFF2-40B4-BE49-F238E27FC236}">
                <a16:creationId xmlns:a16="http://schemas.microsoft.com/office/drawing/2014/main" id="{172B03AE-43C6-4AE7-BED1-5005A3DC3910}"/>
              </a:ext>
            </a:extLst>
          </p:cNvPr>
          <p:cNvPicPr>
            <a:picLocks noChangeAspect="1"/>
          </p:cNvPicPr>
          <p:nvPr/>
        </p:nvPicPr>
        <p:blipFill>
          <a:blip r:embed="rId2"/>
          <a:stretch>
            <a:fillRect/>
          </a:stretch>
        </p:blipFill>
        <p:spPr>
          <a:xfrm>
            <a:off x="523240" y="1595943"/>
            <a:ext cx="4684818" cy="1847061"/>
          </a:xfrm>
          <a:prstGeom prst="rect">
            <a:avLst/>
          </a:prstGeom>
        </p:spPr>
      </p:pic>
      <p:sp>
        <p:nvSpPr>
          <p:cNvPr id="4" name="Rectangle 3">
            <a:hlinkClick r:id="rId3"/>
            <a:extLst>
              <a:ext uri="{FF2B5EF4-FFF2-40B4-BE49-F238E27FC236}">
                <a16:creationId xmlns:a16="http://schemas.microsoft.com/office/drawing/2014/main" id="{D2CD831B-1DC8-4158-8080-D8DF3CB36270}"/>
              </a:ext>
            </a:extLst>
          </p:cNvPr>
          <p:cNvSpPr/>
          <p:nvPr/>
        </p:nvSpPr>
        <p:spPr>
          <a:xfrm>
            <a:off x="5384522" y="2165530"/>
            <a:ext cx="3772186" cy="954107"/>
          </a:xfrm>
          <a:prstGeom prst="rect">
            <a:avLst/>
          </a:prstGeom>
        </p:spPr>
        <p:txBody>
          <a:bodyPr wrap="none">
            <a:spAutoFit/>
          </a:bodyPr>
          <a:lstStyle/>
          <a:p>
            <a:r>
              <a:rPr lang="en-US" sz="2800" b="1" dirty="0">
                <a:latin typeface="Lato" panose="020F0502020204030203" pitchFamily="34" charset="0"/>
                <a:ea typeface="Lato" panose="020F0502020204030203" pitchFamily="34" charset="0"/>
                <a:cs typeface="Lato" panose="020F0502020204030203" pitchFamily="34" charset="0"/>
                <a:hlinkClick r:id="" action="ppaction://noaction"/>
              </a:rPr>
              <a:t>Job Accommodation </a:t>
            </a:r>
          </a:p>
          <a:p>
            <a:pPr algn="just"/>
            <a:r>
              <a:rPr lang="en-US" sz="2800" b="1" dirty="0">
                <a:latin typeface="Lato" panose="020F0502020204030203" pitchFamily="34" charset="0"/>
                <a:ea typeface="Lato" panose="020F0502020204030203" pitchFamily="34" charset="0"/>
                <a:cs typeface="Lato" panose="020F0502020204030203" pitchFamily="34" charset="0"/>
                <a:hlinkClick r:id="" action="ppaction://noaction"/>
              </a:rPr>
              <a:t>Network: AskJAN.org </a:t>
            </a:r>
            <a:endParaRPr lang="en-US" sz="2800" b="1" dirty="0">
              <a:latin typeface="Lato" panose="020F0502020204030203" pitchFamily="34" charset="0"/>
              <a:ea typeface="Lato" panose="020F0502020204030203" pitchFamily="34" charset="0"/>
              <a:cs typeface="Lato" panose="020F0502020204030203" pitchFamily="34" charset="0"/>
            </a:endParaRPr>
          </a:p>
        </p:txBody>
      </p:sp>
      <p:sp>
        <p:nvSpPr>
          <p:cNvPr id="2" name="Content Placeholder 1">
            <a:extLst>
              <a:ext uri="{FF2B5EF4-FFF2-40B4-BE49-F238E27FC236}">
                <a16:creationId xmlns:a16="http://schemas.microsoft.com/office/drawing/2014/main" id="{811017ED-6CC5-46BE-B5A2-23B89365542C}"/>
              </a:ext>
            </a:extLst>
          </p:cNvPr>
          <p:cNvSpPr>
            <a:spLocks noGrp="1"/>
          </p:cNvSpPr>
          <p:nvPr>
            <p:ph idx="1"/>
          </p:nvPr>
        </p:nvSpPr>
        <p:spPr>
          <a:xfrm>
            <a:off x="341830" y="3533997"/>
            <a:ext cx="11508339" cy="2909661"/>
          </a:xfrm>
        </p:spPr>
        <p:txBody>
          <a:bodyPr>
            <a:noAutofit/>
          </a:bodyPr>
          <a:lstStyle/>
          <a:p>
            <a:r>
              <a:rPr lang="en-US" sz="2200" dirty="0">
                <a:latin typeface="Lato" panose="020F0502020204030203" pitchFamily="34" charset="0"/>
                <a:ea typeface="Lato" panose="020F0502020204030203" pitchFamily="34" charset="0"/>
                <a:cs typeface="Lato" panose="020F0502020204030203" pitchFamily="34" charset="0"/>
              </a:rPr>
              <a:t>JAN is the leading source of free, expert and confidential guidance on workplace accommodations and disability employment issues.</a:t>
            </a:r>
          </a:p>
          <a:p>
            <a:r>
              <a:rPr lang="en-US" sz="2200" dirty="0">
                <a:latin typeface="Lato" panose="020F0502020204030203" pitchFamily="34" charset="0"/>
                <a:ea typeface="Lato" panose="020F0502020204030203" pitchFamily="34" charset="0"/>
                <a:cs typeface="Lato" panose="020F0502020204030203" pitchFamily="34" charset="0"/>
              </a:rPr>
              <a:t>Working toward practical solutions that benefit both employer and employee, JAN helps people with disabilities enhance their employability, and shows employers how to capitalize on the value and talent that people with disabilities add to the workplace.</a:t>
            </a:r>
          </a:p>
          <a:p>
            <a:r>
              <a:rPr lang="en-US" sz="2200" dirty="0">
                <a:latin typeface="Lato" panose="020F0502020204030203" pitchFamily="34" charset="0"/>
                <a:ea typeface="Lato" panose="020F0502020204030203" pitchFamily="34" charset="0"/>
                <a:cs typeface="Lato" panose="020F0502020204030203" pitchFamily="34" charset="0"/>
              </a:rPr>
              <a:t>Recent JAN activities and areas of focus include: </a:t>
            </a:r>
            <a:r>
              <a:rPr lang="en-US" sz="2200" dirty="0">
                <a:latin typeface="Lato" panose="020F0502020204030203" pitchFamily="34" charset="0"/>
                <a:ea typeface="Lato" panose="020F0502020204030203" pitchFamily="34" charset="0"/>
                <a:cs typeface="Lato" panose="020F0502020204030203" pitchFamily="34" charset="0"/>
                <a:hlinkClick r:id="rId4"/>
              </a:rPr>
              <a:t>JAN Workplace Accommodation Toolkit</a:t>
            </a:r>
            <a:r>
              <a:rPr lang="en-US" sz="2200" dirty="0">
                <a:latin typeface="Lato" panose="020F0502020204030203" pitchFamily="34" charset="0"/>
                <a:ea typeface="Lato" panose="020F0502020204030203" pitchFamily="34" charset="0"/>
                <a:cs typeface="Lato" panose="020F0502020204030203" pitchFamily="34" charset="0"/>
              </a:rPr>
              <a:t>, </a:t>
            </a:r>
            <a:r>
              <a:rPr lang="en-US" sz="2200" dirty="0">
                <a:latin typeface="Lato" panose="020F0502020204030203" pitchFamily="34" charset="0"/>
                <a:ea typeface="Lato" panose="020F0502020204030203" pitchFamily="34" charset="0"/>
                <a:cs typeface="Lato" panose="020F0502020204030203" pitchFamily="34" charset="0"/>
                <a:hlinkClick r:id="rId5"/>
              </a:rPr>
              <a:t>JAN Just-In-Time Training Modules</a:t>
            </a:r>
            <a:r>
              <a:rPr lang="en-US" sz="2200" dirty="0">
                <a:latin typeface="Lato" panose="020F0502020204030203" pitchFamily="34" charset="0"/>
                <a:ea typeface="Lato" panose="020F0502020204030203" pitchFamily="34" charset="0"/>
                <a:cs typeface="Lato" panose="020F0502020204030203" pitchFamily="34" charset="0"/>
              </a:rPr>
              <a:t>, </a:t>
            </a:r>
            <a:r>
              <a:rPr lang="en-US" sz="2200" dirty="0">
                <a:latin typeface="Lato" panose="020F0502020204030203" pitchFamily="34" charset="0"/>
                <a:ea typeface="Lato" panose="020F0502020204030203" pitchFamily="34" charset="0"/>
                <a:cs typeface="Lato" panose="020F0502020204030203" pitchFamily="34" charset="0"/>
                <a:hlinkClick r:id="rId6"/>
              </a:rPr>
              <a:t>Workplace Accommodations: Low Cost, High Impact</a:t>
            </a:r>
            <a:endParaRPr lang="en-US" sz="22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386455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00BB25-41B6-4997-999D-28C395FBB0C6}"/>
              </a:ext>
            </a:extLst>
          </p:cNvPr>
          <p:cNvSpPr>
            <a:spLocks noGrp="1"/>
          </p:cNvSpPr>
          <p:nvPr>
            <p:ph type="title"/>
          </p:nvPr>
        </p:nvSpPr>
        <p:spPr/>
        <p:txBody>
          <a:bodyPr>
            <a:normAutofit/>
          </a:bodyPr>
          <a:lstStyle/>
          <a:p>
            <a:r>
              <a:rPr lang="en-US" sz="3600" b="1" dirty="0">
                <a:latin typeface="Lato" panose="020F0502020204030203" pitchFamily="34" charset="0"/>
                <a:ea typeface="Lato" panose="020F0502020204030203" pitchFamily="34" charset="0"/>
                <a:cs typeface="Lato" panose="020F0502020204030203" pitchFamily="34" charset="0"/>
              </a:rPr>
              <a:t>Employer Resources</a:t>
            </a:r>
          </a:p>
        </p:txBody>
      </p:sp>
      <p:sp>
        <p:nvSpPr>
          <p:cNvPr id="4" name="Rectangle 3">
            <a:extLst>
              <a:ext uri="{FF2B5EF4-FFF2-40B4-BE49-F238E27FC236}">
                <a16:creationId xmlns:a16="http://schemas.microsoft.com/office/drawing/2014/main" id="{A43B4ECD-FF0A-48FA-AF84-988F7D7DFD12}"/>
              </a:ext>
            </a:extLst>
          </p:cNvPr>
          <p:cNvSpPr/>
          <p:nvPr/>
        </p:nvSpPr>
        <p:spPr>
          <a:xfrm>
            <a:off x="1457209" y="3694235"/>
            <a:ext cx="3045417" cy="1323439"/>
          </a:xfrm>
          <a:prstGeom prst="rect">
            <a:avLst/>
          </a:prstGeom>
        </p:spPr>
        <p:txBody>
          <a:bodyPr wrap="square">
            <a:spAutoFit/>
          </a:bodyPr>
          <a:lstStyle/>
          <a:p>
            <a:pPr algn="ctr"/>
            <a:r>
              <a:rPr lang="en-US" sz="2000" b="1" dirty="0">
                <a:latin typeface="Lato" panose="020F0502020204030203" pitchFamily="34" charset="0"/>
                <a:ea typeface="Lato" panose="020F0502020204030203" pitchFamily="34" charset="0"/>
                <a:cs typeface="Lato" panose="020F0502020204030203" pitchFamily="34" charset="0"/>
                <a:hlinkClick r:id="rId2"/>
              </a:rPr>
              <a:t>Employer Assistance and Resource Network on Disability Inclusion (EARN)</a:t>
            </a:r>
            <a:endParaRPr lang="en-US" sz="2000" b="1" dirty="0">
              <a:latin typeface="Lato" panose="020F0502020204030203" pitchFamily="34" charset="0"/>
              <a:ea typeface="Lato" panose="020F0502020204030203" pitchFamily="34" charset="0"/>
              <a:cs typeface="Lato" panose="020F0502020204030203" pitchFamily="34" charset="0"/>
            </a:endParaRPr>
          </a:p>
        </p:txBody>
      </p:sp>
      <p:pic>
        <p:nvPicPr>
          <p:cNvPr id="5" name="Picture 4" descr="EARN. Employer Assistance and Resource Newtowkr on Disability Inclusion.&#10;Advancing Workforce Diversity">
            <a:extLst>
              <a:ext uri="{FF2B5EF4-FFF2-40B4-BE49-F238E27FC236}">
                <a16:creationId xmlns:a16="http://schemas.microsoft.com/office/drawing/2014/main" id="{80E10745-8B4C-44D5-B2DB-210AE602A5B8}"/>
              </a:ext>
            </a:extLst>
          </p:cNvPr>
          <p:cNvPicPr>
            <a:picLocks noChangeAspect="1"/>
          </p:cNvPicPr>
          <p:nvPr/>
        </p:nvPicPr>
        <p:blipFill>
          <a:blip r:embed="rId3"/>
          <a:stretch>
            <a:fillRect/>
          </a:stretch>
        </p:blipFill>
        <p:spPr>
          <a:xfrm>
            <a:off x="1426051" y="2579811"/>
            <a:ext cx="3076575" cy="1114425"/>
          </a:xfrm>
          <a:prstGeom prst="rect">
            <a:avLst/>
          </a:prstGeom>
        </p:spPr>
      </p:pic>
      <p:sp>
        <p:nvSpPr>
          <p:cNvPr id="6" name="Text Placeholder 4">
            <a:extLst>
              <a:ext uri="{FF2B5EF4-FFF2-40B4-BE49-F238E27FC236}">
                <a16:creationId xmlns:a16="http://schemas.microsoft.com/office/drawing/2014/main" id="{32F0964C-AC88-4D6C-B3E2-DD8767B519D3}"/>
              </a:ext>
            </a:extLst>
          </p:cNvPr>
          <p:cNvSpPr txBox="1">
            <a:spLocks/>
          </p:cNvSpPr>
          <p:nvPr/>
        </p:nvSpPr>
        <p:spPr>
          <a:xfrm>
            <a:off x="5057796" y="1577359"/>
            <a:ext cx="6437518" cy="7938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latin typeface="Lato" panose="020F0502020204030203" pitchFamily="34" charset="0"/>
                <a:ea typeface="Lato" panose="020F0502020204030203" pitchFamily="34" charset="0"/>
                <a:cs typeface="Lato" panose="020F0502020204030203" pitchFamily="34" charset="0"/>
              </a:rPr>
              <a:t>(EARN) helps employers recruit, hire, retain and advance people with disabilities. </a:t>
            </a:r>
          </a:p>
          <a:p>
            <a:r>
              <a:rPr lang="en-US" sz="2200" dirty="0">
                <a:latin typeface="Lato" panose="020F0502020204030203" pitchFamily="34" charset="0"/>
                <a:ea typeface="Lato" panose="020F0502020204030203" pitchFamily="34" charset="0"/>
                <a:cs typeface="Lato" panose="020F0502020204030203" pitchFamily="34" charset="0"/>
              </a:rPr>
              <a:t>EARN also maintains a website, AskEARN.org, which provides information on: recruiting and hiring; retention and advancement; laws and regulations; creating an accessible and welcoming workplace; and federal contractor requirements.</a:t>
            </a:r>
          </a:p>
          <a:p>
            <a:r>
              <a:rPr lang="en-US" sz="2200" dirty="0">
                <a:latin typeface="Lato" panose="020F0502020204030203" pitchFamily="34" charset="0"/>
                <a:ea typeface="Lato" panose="020F0502020204030203" pitchFamily="34" charset="0"/>
                <a:cs typeface="Lato" panose="020F0502020204030203" pitchFamily="34" charset="0"/>
              </a:rPr>
              <a:t>Other Resources:</a:t>
            </a:r>
          </a:p>
          <a:p>
            <a:pPr marL="752478" lvl="1" indent="-342900"/>
            <a:r>
              <a:rPr lang="en-US" sz="2200" dirty="0">
                <a:latin typeface="Lato" panose="020F0502020204030203" pitchFamily="34" charset="0"/>
                <a:ea typeface="Lato" panose="020F0502020204030203" pitchFamily="34" charset="0"/>
                <a:cs typeface="Lato" panose="020F0502020204030203" pitchFamily="34" charset="0"/>
                <a:hlinkClick r:id="rId4"/>
              </a:rPr>
              <a:t>Primer on Disability Inclusion </a:t>
            </a:r>
            <a:endParaRPr lang="en-US" sz="2200" dirty="0">
              <a:latin typeface="Lato" panose="020F0502020204030203" pitchFamily="34" charset="0"/>
              <a:ea typeface="Lato" panose="020F0502020204030203" pitchFamily="34" charset="0"/>
              <a:cs typeface="Lato" panose="020F0502020204030203" pitchFamily="34" charset="0"/>
            </a:endParaRPr>
          </a:p>
          <a:p>
            <a:pPr marL="752478" lvl="1" indent="-342900"/>
            <a:r>
              <a:rPr lang="en-US" sz="2200" dirty="0">
                <a:latin typeface="Lato" panose="020F0502020204030203" pitchFamily="34" charset="0"/>
                <a:ea typeface="Lato" panose="020F0502020204030203" pitchFamily="34" charset="0"/>
                <a:cs typeface="Lato" panose="020F0502020204030203" pitchFamily="34" charset="0"/>
                <a:hlinkClick r:id="rId5"/>
              </a:rPr>
              <a:t>Business Strategies that Work: A Framework for Disability Inclusion</a:t>
            </a:r>
            <a:endParaRPr lang="en-US" sz="2200" dirty="0">
              <a:latin typeface="Lato" panose="020F0502020204030203" pitchFamily="34" charset="0"/>
              <a:ea typeface="Lato" panose="020F0502020204030203" pitchFamily="34" charset="0"/>
              <a:cs typeface="Lato" panose="020F0502020204030203" pitchFamily="34" charset="0"/>
            </a:endParaRPr>
          </a:p>
          <a:p>
            <a:pPr marL="752478" lvl="1" indent="-342900"/>
            <a:r>
              <a:rPr lang="en-US" sz="2200" dirty="0">
                <a:latin typeface="Lato" panose="020F0502020204030203" pitchFamily="34" charset="0"/>
                <a:ea typeface="Lato" panose="020F0502020204030203" pitchFamily="34" charset="0"/>
                <a:cs typeface="Lato" panose="020F0502020204030203" pitchFamily="34" charset="0"/>
                <a:hlinkClick r:id="rId6"/>
              </a:rPr>
              <a:t>Small Business &amp; Disability: Steps to Success </a:t>
            </a:r>
            <a:endParaRPr lang="en-US" sz="2200" dirty="0">
              <a:latin typeface="Lato" panose="020F0502020204030203" pitchFamily="34" charset="0"/>
              <a:ea typeface="Lato" panose="020F0502020204030203" pitchFamily="34" charset="0"/>
              <a:cs typeface="Lato" panose="020F0502020204030203" pitchFamily="34" charset="0"/>
            </a:endParaRPr>
          </a:p>
          <a:p>
            <a:pPr marL="752478" lvl="1" indent="-342900"/>
            <a:r>
              <a:rPr lang="en-US" sz="2200" dirty="0">
                <a:latin typeface="Lato" panose="020F0502020204030203" pitchFamily="34" charset="0"/>
                <a:ea typeface="Lato" panose="020F0502020204030203" pitchFamily="34" charset="0"/>
                <a:cs typeface="Lato" panose="020F0502020204030203" pitchFamily="34" charset="0"/>
                <a:hlinkClick r:id="rId7"/>
              </a:rPr>
              <a:t>Fact Sheet on Self-Identification of Disability</a:t>
            </a:r>
            <a:endParaRPr lang="en-US" sz="22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858920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8"/>
          <p:cNvSpPr txBox="1">
            <a:spLocks noGrp="1"/>
          </p:cNvSpPr>
          <p:nvPr>
            <p:ph type="title"/>
          </p:nvPr>
        </p:nvSpPr>
        <p:spPr>
          <a:xfrm>
            <a:off x="521208" y="365760"/>
            <a:ext cx="11899726" cy="1139824"/>
          </a:xfrm>
          <a:prstGeom prst="rect">
            <a:avLst/>
          </a:prstGeom>
          <a:noFill/>
          <a:ln>
            <a:noFill/>
          </a:ln>
        </p:spPr>
        <p:txBody>
          <a:bodyPr spcFirstLastPara="1" wrap="square" lIns="91425" tIns="45700" rIns="91425" bIns="45700" anchor="ctr" anchorCtr="0">
            <a:noAutofit/>
          </a:bodyPr>
          <a:lstStyle/>
          <a:p>
            <a:pPr>
              <a:buSzPts val="3600"/>
            </a:pPr>
            <a:r>
              <a:rPr lang="en-US" sz="3600" b="1" dirty="0">
                <a:solidFill>
                  <a:prstClr val="black"/>
                </a:solidFill>
                <a:latin typeface="Lato" panose="020F0502020204030203" pitchFamily="34" charset="0"/>
                <a:ea typeface="Lato" panose="020F0502020204030203" pitchFamily="34" charset="0"/>
                <a:cs typeface="Lato" panose="020F0502020204030203" pitchFamily="34" charset="0"/>
                <a:sym typeface="Calibri"/>
              </a:rPr>
              <a:t>Questions? Thank You!</a:t>
            </a:r>
            <a:endParaRPr sz="3600" dirty="0">
              <a:latin typeface="Lato" panose="020F0502020204030203" pitchFamily="34" charset="0"/>
              <a:ea typeface="Lato" panose="020F0502020204030203" pitchFamily="34" charset="0"/>
              <a:cs typeface="Lato" panose="020F0502020204030203" pitchFamily="34" charset="0"/>
            </a:endParaRPr>
          </a:p>
        </p:txBody>
      </p:sp>
      <p:pic>
        <p:nvPicPr>
          <p:cNvPr id="7" name="Picture 6" descr="A group of people, with and without disabilities, around a table&#10;&#10;">
            <a:extLst>
              <a:ext uri="{FF2B5EF4-FFF2-40B4-BE49-F238E27FC236}">
                <a16:creationId xmlns:a16="http://schemas.microsoft.com/office/drawing/2014/main" id="{CBE5ED2D-6B23-4D7A-8A0C-7B394BB193C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7634" y="1745681"/>
            <a:ext cx="5929823" cy="3678686"/>
          </a:xfrm>
          <a:prstGeom prst="rect">
            <a:avLst/>
          </a:prstGeom>
          <a:ln w="19050">
            <a:noFill/>
          </a:ln>
        </p:spPr>
      </p:pic>
      <p:sp>
        <p:nvSpPr>
          <p:cNvPr id="3" name="Rectangle 2">
            <a:extLst>
              <a:ext uri="{FF2B5EF4-FFF2-40B4-BE49-F238E27FC236}">
                <a16:creationId xmlns:a16="http://schemas.microsoft.com/office/drawing/2014/main" id="{F0F46684-18CD-994E-AB14-6E2CE3D31C60}"/>
              </a:ext>
            </a:extLst>
          </p:cNvPr>
          <p:cNvSpPr/>
          <p:nvPr/>
        </p:nvSpPr>
        <p:spPr>
          <a:xfrm>
            <a:off x="375071" y="5738186"/>
            <a:ext cx="6096000" cy="523220"/>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hlinkClick r:id="rId4"/>
              </a:rPr>
              <a:t>Link to Free Webinars</a:t>
            </a:r>
            <a:endParaRPr kumimoji="0" lang="en-US" sz="28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5" name="Rectangle 4">
            <a:extLst>
              <a:ext uri="{FF2B5EF4-FFF2-40B4-BE49-F238E27FC236}">
                <a16:creationId xmlns:a16="http://schemas.microsoft.com/office/drawing/2014/main" id="{8CE7DCCF-E93D-E74A-97C8-9835360C4EE5}"/>
              </a:ext>
            </a:extLst>
          </p:cNvPr>
          <p:cNvSpPr/>
          <p:nvPr/>
        </p:nvSpPr>
        <p:spPr>
          <a:xfrm>
            <a:off x="6888705" y="1737091"/>
            <a:ext cx="5303295" cy="1938992"/>
          </a:xfrm>
          <a:prstGeom prst="rect">
            <a:avLst/>
          </a:prstGeom>
        </p:spPr>
        <p:txBody>
          <a:bodyPr wrap="square">
            <a:spAutoFit/>
          </a:bodyPr>
          <a:lstStyle/>
          <a:p>
            <a:pPr algn="ctr" defTabSz="818567">
              <a:buSzPct val="25000"/>
              <a:defRPr/>
            </a:pPr>
            <a:r>
              <a:rPr lang="en-US" sz="2400" b="1" kern="0" dirty="0">
                <a:solidFill>
                  <a:srgbClr val="000000"/>
                </a:solidFill>
                <a:latin typeface="Lato" panose="020F0502020204030203" pitchFamily="34" charset="0"/>
                <a:ea typeface="Lato" panose="020F0502020204030203" pitchFamily="34" charset="0"/>
                <a:cs typeface="Lato" panose="020F0502020204030203" pitchFamily="34" charset="0"/>
                <a:sym typeface="Georgia"/>
              </a:rPr>
              <a:t>Philip Kahn-Pauli</a:t>
            </a:r>
          </a:p>
          <a:p>
            <a:pPr algn="ctr" defTabSz="818567">
              <a:buSzPct val="25000"/>
              <a:defRPr/>
            </a:pPr>
            <a:r>
              <a:rPr lang="en-US" sz="2400" b="1" u="sng" kern="0" dirty="0">
                <a:solidFill>
                  <a:srgbClr val="000000"/>
                </a:solidFill>
                <a:latin typeface="Lato" panose="020F0502020204030203" pitchFamily="34" charset="0"/>
                <a:ea typeface="Lato" panose="020F0502020204030203" pitchFamily="34" charset="0"/>
                <a:cs typeface="Lato" panose="020F0502020204030203" pitchFamily="34" charset="0"/>
                <a:sym typeface="Georgia"/>
                <a:hlinkClick r:id="" action="ppaction://noaction">
                  <a:extLst>
                    <a:ext uri="{A12FA001-AC4F-418D-AE19-62706E023703}">
                      <ahyp:hlinkClr xmlns:ahyp="http://schemas.microsoft.com/office/drawing/2018/hyperlinkcolor" val="tx"/>
                    </a:ext>
                  </a:extLst>
                </a:hlinkClick>
              </a:rPr>
              <a:t>Policy and Practices Director</a:t>
            </a:r>
          </a:p>
          <a:p>
            <a:pPr algn="ctr" defTabSz="818567">
              <a:buSzPct val="25000"/>
              <a:defRPr/>
            </a:pPr>
            <a:r>
              <a:rPr lang="en-US" sz="2400" b="1" kern="0" dirty="0">
                <a:solidFill>
                  <a:srgbClr val="000000"/>
                </a:solidFill>
                <a:latin typeface="Lato" panose="020F0502020204030203" pitchFamily="34" charset="0"/>
                <a:ea typeface="Lato" panose="020F0502020204030203" pitchFamily="34" charset="0"/>
                <a:cs typeface="Lato" panose="020F0502020204030203" pitchFamily="34" charset="0"/>
                <a:sym typeface="Georgia"/>
                <a:hlinkClick r:id="" action="ppaction://noaction">
                  <a:extLst>
                    <a:ext uri="{A12FA001-AC4F-418D-AE19-62706E023703}">
                      <ahyp:hlinkClr xmlns:ahyp="http://schemas.microsoft.com/office/drawing/2018/hyperlinkcolor" val="tx"/>
                    </a:ext>
                  </a:extLst>
                </a:hlinkClick>
              </a:rPr>
              <a:t>RespectAbility </a:t>
            </a:r>
          </a:p>
          <a:p>
            <a:pPr algn="ctr" defTabSz="818567">
              <a:buSzPct val="25000"/>
              <a:defRPr/>
            </a:pPr>
            <a:r>
              <a:rPr lang="en-US" sz="2400" b="1" u="sng" kern="0" dirty="0">
                <a:solidFill>
                  <a:srgbClr val="000000"/>
                </a:solidFill>
                <a:latin typeface="Lato" panose="020F0502020204030203" pitchFamily="34" charset="0"/>
                <a:ea typeface="Lato" panose="020F0502020204030203" pitchFamily="34" charset="0"/>
                <a:cs typeface="Lato" panose="020F0502020204030203" pitchFamily="34" charset="0"/>
                <a:sym typeface="Georgia"/>
                <a:hlinkClick r:id="" action="ppaction://noaction">
                  <a:extLst>
                    <a:ext uri="{A12FA001-AC4F-418D-AE19-62706E023703}">
                      <ahyp:hlinkClr xmlns:ahyp="http://schemas.microsoft.com/office/drawing/2018/hyperlinkcolor" val="tx"/>
                    </a:ext>
                  </a:extLst>
                </a:hlinkClick>
              </a:rPr>
              <a:t>philipp@respectability.org</a:t>
            </a:r>
          </a:p>
          <a:p>
            <a:pPr algn="ctr" defTabSz="818567">
              <a:buSzPct val="25000"/>
              <a:defRPr/>
            </a:pPr>
            <a:endParaRPr lang="en-US" sz="2400" u="sng" kern="0" dirty="0">
              <a:solidFill>
                <a:schemeClr val="accent1"/>
              </a:solidFill>
              <a:latin typeface="Lato" panose="020F0502020204030203" pitchFamily="34" charset="0"/>
              <a:ea typeface="Lato" panose="020F0502020204030203" pitchFamily="34" charset="0"/>
              <a:cs typeface="Lato" panose="020F0502020204030203" pitchFamily="34" charset="0"/>
              <a:sym typeface="Georgia"/>
              <a:hlinkClick r:id="rId5">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048503297"/>
      </p:ext>
    </p:extLst>
  </p:cSld>
  <p:clrMapOvr>
    <a:masterClrMapping/>
  </p:clrMapOvr>
  <mc:AlternateContent xmlns:mc="http://schemas.openxmlformats.org/markup-compatibility/2006" xmlns:p14="http://schemas.microsoft.com/office/powerpoint/2010/main">
    <mc:Choice Requires="p14">
      <p:transition spd="slow" p14:dur="2000" advTm="39269"/>
    </mc:Choice>
    <mc:Fallback xmlns="">
      <p:transition spd="slow" advTm="3926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37D7A4-D3E4-4088-8D89-384AEC82B6E2}"/>
              </a:ext>
            </a:extLst>
          </p:cNvPr>
          <p:cNvSpPr>
            <a:spLocks noGrp="1"/>
          </p:cNvSpPr>
          <p:nvPr>
            <p:ph type="title"/>
          </p:nvPr>
        </p:nvSpPr>
        <p:spPr/>
        <p:txBody>
          <a:bodyPr>
            <a:normAutofit/>
          </a:bodyPr>
          <a:lstStyle/>
          <a:p>
            <a:r>
              <a:rPr lang="en-US" sz="3600" b="1" dirty="0">
                <a:latin typeface="Lato" panose="020F0502020204030203" pitchFamily="34" charset="0"/>
                <a:ea typeface="Lato" panose="020F0502020204030203" pitchFamily="34" charset="0"/>
                <a:cs typeface="Lato" panose="020F0502020204030203" pitchFamily="34" charset="0"/>
              </a:rPr>
              <a:t>Meet our Speaker – Philip Kahn-Pauli</a:t>
            </a:r>
          </a:p>
        </p:txBody>
      </p:sp>
      <p:sp>
        <p:nvSpPr>
          <p:cNvPr id="2" name="Content Placeholder 1">
            <a:extLst>
              <a:ext uri="{FF2B5EF4-FFF2-40B4-BE49-F238E27FC236}">
                <a16:creationId xmlns:a16="http://schemas.microsoft.com/office/drawing/2014/main" id="{8C13CE09-614F-4648-B315-EA31CF31584D}"/>
              </a:ext>
            </a:extLst>
          </p:cNvPr>
          <p:cNvSpPr>
            <a:spLocks noGrp="1"/>
          </p:cNvSpPr>
          <p:nvPr>
            <p:ph idx="1"/>
          </p:nvPr>
        </p:nvSpPr>
        <p:spPr>
          <a:xfrm>
            <a:off x="408038" y="1663393"/>
            <a:ext cx="7175418" cy="4803775"/>
          </a:xfrm>
        </p:spPr>
        <p:txBody>
          <a:bodyPr>
            <a:noAutofit/>
          </a:bodyPr>
          <a:lstStyle/>
          <a:p>
            <a:pPr marL="0" indent="0">
              <a:buNone/>
            </a:pPr>
            <a:r>
              <a:rPr lang="en-US" sz="2000" dirty="0">
                <a:latin typeface="Lato" panose="020F0502020204030203" pitchFamily="34" charset="0"/>
                <a:ea typeface="Lato" panose="020F0502020204030203" pitchFamily="34" charset="0"/>
                <a:cs typeface="Lato" panose="020F0502020204030203" pitchFamily="34" charset="0"/>
              </a:rPr>
              <a:t>Philip Kahn-Pauli is the Policy and Practices Director of RespectAbility, a nonprofit organization fighting stigmas and advancing opportunities so people with disabilities can fully participate in all aspects of the community. He educates leaders at the federal and state level about best practices to expand opportunities for people with disabilities. Kahn-Pauli coordinated the development and distribution of the People with Disabilities at Work resource guide, the Finding a Job as a Person With a Disability in Los Angeles Toolkit, and numerous other resources for jobseekers with disabilities as well as </a:t>
            </a:r>
            <a:r>
              <a:rPr lang="en-US" sz="2000" dirty="0">
                <a:latin typeface="Lato" panose="020F0502020204030203" pitchFamily="34" charset="0"/>
                <a:ea typeface="Lato" panose="020F0502020204030203" pitchFamily="34" charset="0"/>
                <a:cs typeface="Lato" panose="020F0502020204030203" pitchFamily="34" charset="0"/>
                <a:hlinkClick r:id="rId2"/>
              </a:rPr>
              <a:t>policymakers</a:t>
            </a:r>
            <a:r>
              <a:rPr lang="en-US" sz="2000" dirty="0">
                <a:latin typeface="Lato" panose="020F0502020204030203" pitchFamily="34" charset="0"/>
                <a:ea typeface="Lato" panose="020F0502020204030203" pitchFamily="34" charset="0"/>
                <a:cs typeface="Lato" panose="020F0502020204030203" pitchFamily="34" charset="0"/>
              </a:rPr>
              <a:t>. He frequently organizes accessible webinars on best practices, which are attended by workforce boards, agencies, VR, disability organizations, public officials, artists and more – reaching a national audience of more than 2,000. Kahn-Pauli also speaks at national and regional conferences for workforce boards, agencies and professionals.</a:t>
            </a:r>
          </a:p>
        </p:txBody>
      </p:sp>
      <p:pic>
        <p:nvPicPr>
          <p:cNvPr id="2050" name="Picture 2" descr="Philip Pauli smiling headshot">
            <a:extLst>
              <a:ext uri="{FF2B5EF4-FFF2-40B4-BE49-F238E27FC236}">
                <a16:creationId xmlns:a16="http://schemas.microsoft.com/office/drawing/2014/main" id="{20EACFC5-9D0E-417C-A75E-E683E91930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6812" y="1663393"/>
            <a:ext cx="3867150"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98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30CB30-523A-4BFF-9CE0-7525CE917137}"/>
              </a:ext>
            </a:extLst>
          </p:cNvPr>
          <p:cNvSpPr>
            <a:spLocks noGrp="1"/>
          </p:cNvSpPr>
          <p:nvPr>
            <p:ph type="title"/>
          </p:nvPr>
        </p:nvSpPr>
        <p:spPr/>
        <p:txBody>
          <a:bodyPr>
            <a:normAutofit/>
          </a:bodyPr>
          <a:lstStyle/>
          <a:p>
            <a:r>
              <a:rPr lang="en-US" sz="3600" b="1" dirty="0">
                <a:latin typeface="Lato" panose="020F0502020204030203" pitchFamily="34" charset="0"/>
                <a:ea typeface="Lato" panose="020F0502020204030203" pitchFamily="34" charset="0"/>
                <a:cs typeface="Lato" panose="020F0502020204030203" pitchFamily="34" charset="0"/>
              </a:rPr>
              <a:t>Employment Rates of Minority Populations </a:t>
            </a:r>
            <a:br>
              <a:rPr lang="en-US" sz="3600" b="1" dirty="0">
                <a:latin typeface="Lato" panose="020F0502020204030203" pitchFamily="34" charset="0"/>
                <a:ea typeface="Lato" panose="020F0502020204030203" pitchFamily="34" charset="0"/>
                <a:cs typeface="Lato" panose="020F0502020204030203" pitchFamily="34" charset="0"/>
              </a:rPr>
            </a:br>
            <a:r>
              <a:rPr lang="en-US" sz="3600" b="1" dirty="0">
                <a:latin typeface="Lato" panose="020F0502020204030203" pitchFamily="34" charset="0"/>
                <a:ea typeface="Lato" panose="020F0502020204030203" pitchFamily="34" charset="0"/>
                <a:cs typeface="Lato" panose="020F0502020204030203" pitchFamily="34" charset="0"/>
              </a:rPr>
              <a:t>(Percentage of population) – 2008 to 2018</a:t>
            </a:r>
          </a:p>
        </p:txBody>
      </p:sp>
      <p:graphicFrame>
        <p:nvGraphicFramePr>
          <p:cNvPr id="4" name="Chart 3" descr="Chart depicting, the Employment Rates of Minority Populations as a Percentage of population from 2008 to 2018. In 2008 37.1 percent of people with disabilities had jobs, 57.3 percent of African-Americans had jobs, 56.2 percent of women had jobs as did 63.3 percent of Hispanic Americans. &#10;In 2009, 35.2 percent of people with disabilities had jobs, 53.2 percent of African-Americans had jobs, 54.4 percent of women had jobs as did 59.7 percent of Hispanic Americans. &#10;In 2010, 33.4 percent of people with disabilities had jobs, 52.3 percent of African-Americans had jobs, 53.6 percent of women had jobs as did 59 percent of Hispanic Americans. &#10;In 2011, 32.6 percent of people with disabilities had jobs, 51.7 percent of African-Americans had jobs, 53.2 percent of women had jobs as did 58.9 percent of Hispanic Americans. &#10;In 2012, 32.7 percent of people with disabilities had jobs, 53 percent of African-Americans had jobs, 53.1 percent of women had jobs as did 59.5 percent of Hispanic Americans. &#10;In 2013, 33.9 percent of people with disabilities had jobs, 53.2 percent of African-Americans had jobs, 53.2 percent of women had jobs as did 60 percent of Hispanic Americans. &#10;In 2014, 34.4 percent of people with disabilities had jobs, 54.3 percent of African-Americans had jobs, 53.5 percent of women had jobs as did 61.2 percent of Hispanic Americans. &#10;In 2015, 34.9 percent of people with disabilities had jobs, 55.7 percent of African-Americans had jobs, 53.7 percent of women had jobs as did 61.6 percent of Hispanic Americans. &#10;In 2016, 35.9 percent of people with disabilities had jobs, 56.4 percent of African-Americans had jobs, 54.1 percent of women had jobs as did 62 percent of Hispanic Americans. &#10;In 2017, 36.9 percent of people with disabilities had jobs, 57.6 percent of African-Americans had jobs, 54.6 percent of women had jobs as did 60.6 percent of Hispanic Americans. &#10;In 2018, 37.6 percent of people with disabilities had jobs, 57.9 percent of African-Americans had jobs, 55.4 percent of women had jobs as did 61 percent of Hispanic Americans. &#10;">
            <a:extLst>
              <a:ext uri="{FF2B5EF4-FFF2-40B4-BE49-F238E27FC236}">
                <a16:creationId xmlns:a16="http://schemas.microsoft.com/office/drawing/2014/main" id="{9956E99F-1D58-43ED-8D21-6AAEDFCE2062}"/>
              </a:ext>
            </a:extLst>
          </p:cNvPr>
          <p:cNvGraphicFramePr>
            <a:graphicFrameLocks/>
          </p:cNvGraphicFramePr>
          <p:nvPr>
            <p:extLst>
              <p:ext uri="{D42A27DB-BD31-4B8C-83A1-F6EECF244321}">
                <p14:modId xmlns:p14="http://schemas.microsoft.com/office/powerpoint/2010/main" val="466824541"/>
              </p:ext>
            </p:extLst>
          </p:nvPr>
        </p:nvGraphicFramePr>
        <p:xfrm>
          <a:off x="523240" y="1504950"/>
          <a:ext cx="11145520" cy="4771864"/>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75E3C81B-FBE8-4887-A86F-6706FF2B972C}"/>
              </a:ext>
            </a:extLst>
          </p:cNvPr>
          <p:cNvSpPr/>
          <p:nvPr/>
        </p:nvSpPr>
        <p:spPr>
          <a:xfrm>
            <a:off x="397789" y="6234194"/>
            <a:ext cx="10515600" cy="584775"/>
          </a:xfrm>
          <a:prstGeom prst="rect">
            <a:avLst/>
          </a:prstGeom>
        </p:spPr>
        <p:txBody>
          <a:bodyPr wrap="square">
            <a:spAutoFit/>
          </a:bodyPr>
          <a:lstStyle/>
          <a:p>
            <a:r>
              <a:rPr lang="en-US" sz="1600" b="1" dirty="0">
                <a:latin typeface="Lato" panose="020F0502020204030203" pitchFamily="34" charset="0"/>
                <a:ea typeface="Lato" panose="020F0502020204030203" pitchFamily="34" charset="0"/>
                <a:cs typeface="Lato" panose="020F0502020204030203" pitchFamily="34" charset="0"/>
              </a:rPr>
              <a:t>SOURCES: </a:t>
            </a:r>
            <a:r>
              <a:rPr lang="en-US" sz="1600" dirty="0">
                <a:latin typeface="Lato" panose="020F0502020204030203" pitchFamily="34" charset="0"/>
                <a:ea typeface="Lato" panose="020F0502020204030203" pitchFamily="34" charset="0"/>
                <a:cs typeface="Lato" panose="020F0502020204030203" pitchFamily="34" charset="0"/>
                <a:hlinkClick r:id="rId3"/>
              </a:rPr>
              <a:t>https://www.statista.com/statistics/793961/employment-among-disabled-us-adults/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a:latin typeface="Lato" panose="020F0502020204030203" pitchFamily="34" charset="0"/>
                <a:ea typeface="Lato" panose="020F0502020204030203" pitchFamily="34" charset="0"/>
                <a:cs typeface="Lato" panose="020F0502020204030203" pitchFamily="34" charset="0"/>
                <a:hlinkClick r:id="rId4"/>
              </a:rPr>
              <a:t>https://www.bls.gov/charts/employment-situation/employment-population-ratio.htm</a:t>
            </a:r>
            <a:r>
              <a:rPr lang="en-US" sz="1600" dirty="0">
                <a:latin typeface="Lato" panose="020F0502020204030203" pitchFamily="34" charset="0"/>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1893167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AD8592-416C-4D88-BAAE-E8E7A9259E87}"/>
              </a:ext>
            </a:extLst>
          </p:cNvPr>
          <p:cNvSpPr>
            <a:spLocks noGrp="1"/>
          </p:cNvSpPr>
          <p:nvPr>
            <p:ph type="title"/>
          </p:nvPr>
        </p:nvSpPr>
        <p:spPr/>
        <p:txBody>
          <a:bodyPr>
            <a:normAutofit/>
          </a:bodyPr>
          <a:lstStyle/>
          <a:p>
            <a:r>
              <a:rPr lang="en-US" sz="3600" b="1" dirty="0">
                <a:latin typeface="Lato" panose="020F0502020204030203" pitchFamily="34" charset="0"/>
                <a:ea typeface="Lato" panose="020F0502020204030203" pitchFamily="34" charset="0"/>
                <a:cs typeface="Lato" panose="020F0502020204030203" pitchFamily="34" charset="0"/>
              </a:rPr>
              <a:t>Unemployment Rates for PWDs in 2020</a:t>
            </a:r>
          </a:p>
        </p:txBody>
      </p:sp>
      <p:pic>
        <p:nvPicPr>
          <p:cNvPr id="2052" name="Picture 4" descr="Unemployment Rate">
            <a:extLst>
              <a:ext uri="{FF2B5EF4-FFF2-40B4-BE49-F238E27FC236}">
                <a16:creationId xmlns:a16="http://schemas.microsoft.com/office/drawing/2014/main" id="{88FE6E9B-4A64-4373-96B4-54AB7D710F3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43590" y="1825625"/>
            <a:ext cx="5990495" cy="43513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15281EC-01BB-4646-91BD-F889E63EC1AD}"/>
              </a:ext>
            </a:extLst>
          </p:cNvPr>
          <p:cNvSpPr txBox="1"/>
          <p:nvPr/>
        </p:nvSpPr>
        <p:spPr>
          <a:xfrm>
            <a:off x="9248410" y="2642870"/>
            <a:ext cx="2363429" cy="2031325"/>
          </a:xfrm>
          <a:prstGeom prst="rect">
            <a:avLst/>
          </a:prstGeom>
          <a:noFill/>
        </p:spPr>
        <p:txBody>
          <a:bodyPr wrap="square">
            <a:spAutoFit/>
          </a:bodyPr>
          <a:lstStyle/>
          <a:p>
            <a:r>
              <a:rPr lang="en-US" dirty="0">
                <a:latin typeface="Lato" panose="020F0502020204030203" pitchFamily="34" charset="0"/>
                <a:ea typeface="Lato" panose="020F0502020204030203" pitchFamily="34" charset="0"/>
                <a:cs typeface="Lato" panose="020F0502020204030203" pitchFamily="34" charset="0"/>
              </a:rPr>
              <a:t>Source: </a:t>
            </a:r>
            <a:r>
              <a:rPr lang="en-US" dirty="0">
                <a:latin typeface="Lato" panose="020F0502020204030203" pitchFamily="34" charset="0"/>
                <a:ea typeface="Lato" panose="020F0502020204030203" pitchFamily="34" charset="0"/>
                <a:cs typeface="Lato" panose="020F0502020204030203" pitchFamily="34" charset="0"/>
                <a:hlinkClick r:id="rId3"/>
              </a:rPr>
              <a:t>https://www.stlouisfed.org/on-the-economy/2021/november/current-labor-market-workers-disability</a:t>
            </a:r>
            <a:r>
              <a:rPr lang="en-US" dirty="0">
                <a:latin typeface="Lato" panose="020F0502020204030203" pitchFamily="34" charset="0"/>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842988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761DB1-BD43-4ACB-9E0F-09E0BF643308}"/>
              </a:ext>
            </a:extLst>
          </p:cNvPr>
          <p:cNvSpPr>
            <a:spLocks noGrp="1"/>
          </p:cNvSpPr>
          <p:nvPr>
            <p:ph type="title"/>
          </p:nvPr>
        </p:nvSpPr>
        <p:spPr>
          <a:xfrm>
            <a:off x="523240" y="365126"/>
            <a:ext cx="10515600" cy="1139824"/>
          </a:xfrm>
        </p:spPr>
        <p:txBody>
          <a:bodyPr>
            <a:noAutofit/>
          </a:bodyPr>
          <a:lstStyle/>
          <a:p>
            <a:r>
              <a:rPr lang="en-US" sz="3600" b="1" dirty="0">
                <a:latin typeface="Lato" panose="020F0502020204030203" pitchFamily="34" charset="0"/>
                <a:ea typeface="Lato" panose="020F0502020204030203" pitchFamily="34" charset="0"/>
                <a:cs typeface="Lato" panose="020F0502020204030203" pitchFamily="34" charset="0"/>
              </a:rPr>
              <a:t>Rebound in the Employment-to-Pop Ratio for Vulnerable Groups during the Recovery</a:t>
            </a:r>
          </a:p>
        </p:txBody>
      </p:sp>
      <p:pic>
        <p:nvPicPr>
          <p:cNvPr id="1026" name="Picture 2" descr="Rebound in the Employment-to-Population Ratio for Vulnerable Groups during the Current Jobs Recovery">
            <a:extLst>
              <a:ext uri="{FF2B5EF4-FFF2-40B4-BE49-F238E27FC236}">
                <a16:creationId xmlns:a16="http://schemas.microsoft.com/office/drawing/2014/main" id="{A359B887-0E96-43DF-BFD1-71B671E10B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508" y="1573672"/>
            <a:ext cx="6772275" cy="49192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CF1A5D-3651-49CE-9A44-29A38CB2C8CB}"/>
              </a:ext>
            </a:extLst>
          </p:cNvPr>
          <p:cNvSpPr txBox="1"/>
          <p:nvPr/>
        </p:nvSpPr>
        <p:spPr>
          <a:xfrm>
            <a:off x="9494275" y="2534756"/>
            <a:ext cx="2451920" cy="2031325"/>
          </a:xfrm>
          <a:prstGeom prst="rect">
            <a:avLst/>
          </a:prstGeom>
          <a:noFill/>
        </p:spPr>
        <p:txBody>
          <a:bodyPr wrap="square">
            <a:spAutoFit/>
          </a:bodyPr>
          <a:lstStyle/>
          <a:p>
            <a:r>
              <a:rPr lang="en-US" b="1" dirty="0">
                <a:latin typeface="Lato" panose="020F0502020204030203" pitchFamily="34" charset="0"/>
                <a:ea typeface="Lato" panose="020F0502020204030203" pitchFamily="34" charset="0"/>
                <a:cs typeface="Lato" panose="020F0502020204030203" pitchFamily="34" charset="0"/>
              </a:rPr>
              <a:t>Source: </a:t>
            </a:r>
            <a:r>
              <a:rPr lang="en-US" b="1" dirty="0">
                <a:latin typeface="Lato" panose="020F0502020204030203" pitchFamily="34" charset="0"/>
                <a:ea typeface="Lato" panose="020F0502020204030203" pitchFamily="34" charset="0"/>
                <a:cs typeface="Lato" panose="020F0502020204030203" pitchFamily="34" charset="0"/>
                <a:hlinkClick r:id="rId3"/>
              </a:rPr>
              <a:t>https://www.stlouisfed.org/on-the-economy/2021/november/current-labor-market-workers-disability</a:t>
            </a:r>
            <a:r>
              <a:rPr lang="en-US" b="1" dirty="0">
                <a:latin typeface="Lato" panose="020F0502020204030203" pitchFamily="34" charset="0"/>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511744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0637A2-21E9-402D-937D-C9AC8BD45F14}"/>
              </a:ext>
            </a:extLst>
          </p:cNvPr>
          <p:cNvSpPr>
            <a:spLocks noGrp="1"/>
          </p:cNvSpPr>
          <p:nvPr>
            <p:ph type="title"/>
          </p:nvPr>
        </p:nvSpPr>
        <p:spPr>
          <a:xfrm>
            <a:off x="523240" y="365126"/>
            <a:ext cx="11361544" cy="1139824"/>
          </a:xfrm>
        </p:spPr>
        <p:txBody>
          <a:bodyPr>
            <a:noAutofit/>
          </a:bodyPr>
          <a:lstStyle/>
          <a:p>
            <a:r>
              <a:rPr lang="en-US" sz="3600" b="1" dirty="0">
                <a:latin typeface="Lato" panose="020F0502020204030203" pitchFamily="34" charset="0"/>
                <a:ea typeface="Lato" panose="020F0502020204030203" pitchFamily="34" charset="0"/>
                <a:cs typeface="Lato" panose="020F0502020204030203" pitchFamily="34" charset="0"/>
              </a:rPr>
              <a:t>Job numbers exceed historic highs for six months for </a:t>
            </a:r>
            <a:br>
              <a:rPr lang="en-US" sz="3600" b="1" dirty="0">
                <a:latin typeface="Lato" panose="020F0502020204030203" pitchFamily="34" charset="0"/>
                <a:ea typeface="Lato" panose="020F0502020204030203" pitchFamily="34" charset="0"/>
                <a:cs typeface="Lato" panose="020F0502020204030203" pitchFamily="34" charset="0"/>
              </a:rPr>
            </a:br>
            <a:r>
              <a:rPr lang="en-US" sz="3600" b="1" dirty="0">
                <a:latin typeface="Lato" panose="020F0502020204030203" pitchFamily="34" charset="0"/>
                <a:ea typeface="Lato" panose="020F0502020204030203" pitchFamily="34" charset="0"/>
                <a:cs typeface="Lato" panose="020F0502020204030203" pitchFamily="34" charset="0"/>
              </a:rPr>
              <a:t>people with disabilities – March 2022 </a:t>
            </a:r>
          </a:p>
        </p:txBody>
      </p:sp>
      <p:sp>
        <p:nvSpPr>
          <p:cNvPr id="2" name="Content Placeholder 1">
            <a:extLst>
              <a:ext uri="{FF2B5EF4-FFF2-40B4-BE49-F238E27FC236}">
                <a16:creationId xmlns:a16="http://schemas.microsoft.com/office/drawing/2014/main" id="{CEB94BCB-366A-4ECC-AC5D-45AB7EE1A00C}"/>
              </a:ext>
            </a:extLst>
          </p:cNvPr>
          <p:cNvSpPr>
            <a:spLocks noGrp="1"/>
          </p:cNvSpPr>
          <p:nvPr>
            <p:ph idx="1"/>
          </p:nvPr>
        </p:nvSpPr>
        <p:spPr>
          <a:xfrm>
            <a:off x="307216" y="1825625"/>
            <a:ext cx="4180117" cy="4351338"/>
          </a:xfrm>
        </p:spPr>
        <p:txBody>
          <a:bodyPr>
            <a:normAutofit/>
          </a:bodyPr>
          <a:lstStyle/>
          <a:p>
            <a:r>
              <a:rPr lang="en-US" sz="2400" dirty="0">
                <a:solidFill>
                  <a:schemeClr val="tx1"/>
                </a:solidFill>
                <a:latin typeface="Lato" panose="020F0502020204030203" pitchFamily="34" charset="0"/>
                <a:ea typeface="Lato" panose="020F0502020204030203" pitchFamily="34" charset="0"/>
                <a:cs typeface="Lato" panose="020F0502020204030203" pitchFamily="34" charset="0"/>
              </a:rPr>
              <a:t>As </a:t>
            </a:r>
            <a:r>
              <a:rPr lang="en-US" sz="2400" dirty="0">
                <a:solidFill>
                  <a:schemeClr val="tx1"/>
                </a:solidFill>
                <a:latin typeface="Lato" panose="020F0502020204030203" pitchFamily="34" charset="0"/>
                <a:ea typeface="Lato" panose="020F0502020204030203" pitchFamily="34" charset="0"/>
                <a:cs typeface="Lato" panose="020F0502020204030203" pitchFamily="34" charset="0"/>
                <a:hlinkClick r:id="rId3"/>
              </a:rPr>
              <a:t>of March 2022</a:t>
            </a:r>
            <a:r>
              <a:rPr lang="en-US" sz="240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2400" b="0" i="0" dirty="0">
                <a:solidFill>
                  <a:schemeClr val="tx1"/>
                </a:solidFill>
                <a:effectLst/>
                <a:latin typeface="Lato" panose="020F0502020204030203" pitchFamily="34" charset="0"/>
                <a:ea typeface="Lato" panose="020F0502020204030203" pitchFamily="34" charset="0"/>
                <a:cs typeface="Lato" panose="020F0502020204030203" pitchFamily="34" charset="0"/>
              </a:rPr>
              <a:t>the labor force participation rate for working-age people with disabilities is now 2 and a half percentage points higher than it was before COVID-19. </a:t>
            </a:r>
          </a:p>
          <a:p>
            <a:r>
              <a:rPr lang="en-US" sz="2400" b="1" i="0" dirty="0">
                <a:solidFill>
                  <a:schemeClr val="tx1"/>
                </a:solidFill>
                <a:effectLst/>
                <a:latin typeface="Lato" panose="020F0502020204030203" pitchFamily="34" charset="0"/>
                <a:ea typeface="Lato" panose="020F0502020204030203" pitchFamily="34" charset="0"/>
                <a:cs typeface="Lato" panose="020F0502020204030203" pitchFamily="34" charset="0"/>
              </a:rPr>
              <a:t>This means that people with disabilities are engaging with the labor force in higher numbers than before the pandemic.</a:t>
            </a:r>
          </a:p>
        </p:txBody>
      </p:sp>
      <p:pic>
        <p:nvPicPr>
          <p:cNvPr id="5" name="Picture 4" descr="Labor force participation rates for People with Disabilities and people without disabilities compared between February and march 2022&#10;&#10;People with disabilities went up from 36.6% to 37.8%.&#10;People without disabilities went up from 76.9% to 77.2%.">
            <a:extLst>
              <a:ext uri="{FF2B5EF4-FFF2-40B4-BE49-F238E27FC236}">
                <a16:creationId xmlns:a16="http://schemas.microsoft.com/office/drawing/2014/main" id="{2196E18F-CFC9-4B70-8A52-52F98A3DA7FE}"/>
              </a:ext>
            </a:extLst>
          </p:cNvPr>
          <p:cNvPicPr>
            <a:picLocks noChangeAspect="1"/>
          </p:cNvPicPr>
          <p:nvPr/>
        </p:nvPicPr>
        <p:blipFill rotWithShape="1">
          <a:blip r:embed="rId4"/>
          <a:srcRect t="2818"/>
          <a:stretch/>
        </p:blipFill>
        <p:spPr>
          <a:xfrm>
            <a:off x="4572000" y="1885950"/>
            <a:ext cx="7620000" cy="4972050"/>
          </a:xfrm>
          <a:prstGeom prst="rect">
            <a:avLst/>
          </a:prstGeom>
        </p:spPr>
      </p:pic>
    </p:spTree>
    <p:extLst>
      <p:ext uri="{BB962C8B-B14F-4D97-AF65-F5344CB8AC3E}">
        <p14:creationId xmlns:p14="http://schemas.microsoft.com/office/powerpoint/2010/main" val="2224540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1C4E30-D353-4F10-8B15-9EB4EC0C5154}"/>
              </a:ext>
            </a:extLst>
          </p:cNvPr>
          <p:cNvSpPr>
            <a:spLocks noGrp="1"/>
          </p:cNvSpPr>
          <p:nvPr>
            <p:ph type="title"/>
          </p:nvPr>
        </p:nvSpPr>
        <p:spPr/>
        <p:txBody>
          <a:bodyPr>
            <a:normAutofit/>
          </a:bodyPr>
          <a:lstStyle/>
          <a:p>
            <a:r>
              <a:rPr lang="en-US" sz="3600" b="1" dirty="0">
                <a:latin typeface="Lato" panose="020F0502020204030203" pitchFamily="34" charset="0"/>
                <a:ea typeface="Lato" panose="020F0502020204030203" pitchFamily="34" charset="0"/>
                <a:cs typeface="Lato" panose="020F0502020204030203" pitchFamily="34" charset="0"/>
              </a:rPr>
              <a:t>Advancing Opportunities</a:t>
            </a:r>
          </a:p>
        </p:txBody>
      </p:sp>
      <p:pic>
        <p:nvPicPr>
          <p:cNvPr id="1026" name="Picture 2" descr="Los Angeles skyline with a mountain in the background">
            <a:extLst>
              <a:ext uri="{FF2B5EF4-FFF2-40B4-BE49-F238E27FC236}">
                <a16:creationId xmlns:a16="http://schemas.microsoft.com/office/drawing/2014/main" id="{EB19B41F-A177-461C-AA0A-0E3668A8A1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3680" y="1504950"/>
            <a:ext cx="6192520" cy="309626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695C49D9-3976-4F3C-B459-F7113BA4EE5D}"/>
              </a:ext>
            </a:extLst>
          </p:cNvPr>
          <p:cNvSpPr>
            <a:spLocks noGrp="1"/>
          </p:cNvSpPr>
          <p:nvPr>
            <p:ph idx="1"/>
          </p:nvPr>
        </p:nvSpPr>
        <p:spPr>
          <a:xfrm>
            <a:off x="523240" y="4601210"/>
            <a:ext cx="10830559" cy="1985963"/>
          </a:xfrm>
        </p:spPr>
        <p:txBody>
          <a:bodyPr>
            <a:normAutofit/>
          </a:bodyPr>
          <a:lstStyle/>
          <a:p>
            <a:pPr marL="0" indent="0" algn="ctr">
              <a:buNone/>
            </a:pPr>
            <a:r>
              <a:rPr lang="en-US" sz="3200" b="1" i="1" dirty="0">
                <a:solidFill>
                  <a:schemeClr val="tx1"/>
                </a:solidFill>
                <a:latin typeface="Lato" panose="020F0502020204030203" pitchFamily="34" charset="0"/>
                <a:ea typeface="Lato" panose="020F0502020204030203" pitchFamily="34" charset="0"/>
                <a:cs typeface="Lato" panose="020F0502020204030203" pitchFamily="34" charset="0"/>
              </a:rPr>
              <a:t>There could be as many as 400,000 Americans with disabilities looking for new opportunities to earn an income and become independent. </a:t>
            </a:r>
          </a:p>
        </p:txBody>
      </p:sp>
    </p:spTree>
    <p:extLst>
      <p:ext uri="{BB962C8B-B14F-4D97-AF65-F5344CB8AC3E}">
        <p14:creationId xmlns:p14="http://schemas.microsoft.com/office/powerpoint/2010/main" val="3856867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0712CC-E4C1-4531-962E-EBEE01DB282B}"/>
              </a:ext>
            </a:extLst>
          </p:cNvPr>
          <p:cNvSpPr>
            <a:spLocks noGrp="1"/>
          </p:cNvSpPr>
          <p:nvPr>
            <p:ph type="title"/>
          </p:nvPr>
        </p:nvSpPr>
        <p:spPr/>
        <p:txBody>
          <a:bodyPr>
            <a:normAutofit/>
          </a:bodyPr>
          <a:lstStyle/>
          <a:p>
            <a:r>
              <a:rPr lang="en-US" sz="3600" b="1" dirty="0">
                <a:latin typeface="Lato" panose="020F0502020204030203" pitchFamily="34" charset="0"/>
                <a:ea typeface="Lato" panose="020F0502020204030203" pitchFamily="34" charset="0"/>
                <a:cs typeface="Lato" panose="020F0502020204030203" pitchFamily="34" charset="0"/>
              </a:rPr>
              <a:t>Improving Accessibility in AJCs</a:t>
            </a:r>
          </a:p>
        </p:txBody>
      </p:sp>
      <p:sp>
        <p:nvSpPr>
          <p:cNvPr id="2" name="Content Placeholder 1">
            <a:extLst>
              <a:ext uri="{FF2B5EF4-FFF2-40B4-BE49-F238E27FC236}">
                <a16:creationId xmlns:a16="http://schemas.microsoft.com/office/drawing/2014/main" id="{6401FC9A-93F6-4DF3-AC78-607009F5FC45}"/>
              </a:ext>
            </a:extLst>
          </p:cNvPr>
          <p:cNvSpPr>
            <a:spLocks noGrp="1"/>
          </p:cNvSpPr>
          <p:nvPr>
            <p:ph idx="1"/>
          </p:nvPr>
        </p:nvSpPr>
        <p:spPr/>
        <p:txBody>
          <a:bodyPr>
            <a:normAutofit lnSpcReduction="10000"/>
          </a:bodyPr>
          <a:lstStyle/>
          <a:p>
            <a:pPr marL="0" indent="0">
              <a:buNone/>
            </a:pPr>
            <a:r>
              <a:rPr lang="en-US" dirty="0">
                <a:solidFill>
                  <a:schemeClr val="tx1"/>
                </a:solidFill>
                <a:latin typeface="Lato" panose="020F0502020204030203" pitchFamily="34" charset="0"/>
                <a:ea typeface="Lato" panose="020F0502020204030203" pitchFamily="34" charset="0"/>
                <a:cs typeface="Lato" panose="020F0502020204030203" pitchFamily="34" charset="0"/>
              </a:rPr>
              <a:t>There are 5 key dimensions for maximizing the ability of American Job Centers (AJC)s to serve jobseekers with disabilities. </a:t>
            </a:r>
          </a:p>
          <a:p>
            <a:pPr marL="0" indent="0">
              <a:buNone/>
            </a:pPr>
            <a:r>
              <a:rPr lang="en-US" dirty="0">
                <a:solidFill>
                  <a:schemeClr val="tx1"/>
                </a:solidFill>
                <a:latin typeface="Lato" panose="020F0502020204030203" pitchFamily="34" charset="0"/>
                <a:ea typeface="Lato" panose="020F0502020204030203" pitchFamily="34" charset="0"/>
                <a:cs typeface="Lato" panose="020F0502020204030203" pitchFamily="34" charset="0"/>
              </a:rPr>
              <a:t>Those dimensions are:</a:t>
            </a:r>
          </a:p>
          <a:p>
            <a:pPr algn="ctr"/>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a:p>
            <a:pPr marL="514350" indent="-514350" algn="ctr">
              <a:buFont typeface="+mj-lt"/>
              <a:buAutoNum type="arabicPeriod"/>
            </a:pPr>
            <a:r>
              <a:rPr lang="en-US" b="1" dirty="0">
                <a:solidFill>
                  <a:schemeClr val="tx1"/>
                </a:solidFill>
                <a:latin typeface="Lato" panose="020F0502020204030203" pitchFamily="34" charset="0"/>
                <a:ea typeface="Lato" panose="020F0502020204030203" pitchFamily="34" charset="0"/>
                <a:cs typeface="Lato" panose="020F0502020204030203" pitchFamily="34" charset="0"/>
              </a:rPr>
              <a:t>Physical Accessibility</a:t>
            </a:r>
          </a:p>
          <a:p>
            <a:pPr marL="514350" indent="-514350" algn="ctr">
              <a:buFont typeface="+mj-lt"/>
              <a:buAutoNum type="arabicPeriod"/>
            </a:pPr>
            <a:r>
              <a:rPr lang="en-US" b="1" dirty="0">
                <a:solidFill>
                  <a:schemeClr val="tx1"/>
                </a:solidFill>
                <a:latin typeface="Lato" panose="020F0502020204030203" pitchFamily="34" charset="0"/>
                <a:ea typeface="Lato" panose="020F0502020204030203" pitchFamily="34" charset="0"/>
                <a:cs typeface="Lato" panose="020F0502020204030203" pitchFamily="34" charset="0"/>
              </a:rPr>
              <a:t>Communications Accessibility</a:t>
            </a:r>
          </a:p>
          <a:p>
            <a:pPr marL="514350" indent="-514350" algn="ctr">
              <a:buFont typeface="+mj-lt"/>
              <a:buAutoNum type="arabicPeriod"/>
            </a:pPr>
            <a:r>
              <a:rPr lang="en-US" b="1" dirty="0">
                <a:solidFill>
                  <a:schemeClr val="tx1"/>
                </a:solidFill>
                <a:latin typeface="Lato" panose="020F0502020204030203" pitchFamily="34" charset="0"/>
                <a:ea typeface="Lato" panose="020F0502020204030203" pitchFamily="34" charset="0"/>
                <a:cs typeface="Lato" panose="020F0502020204030203" pitchFamily="34" charset="0"/>
              </a:rPr>
              <a:t>Programmatic Accessibility</a:t>
            </a:r>
          </a:p>
          <a:p>
            <a:pPr marL="514350" indent="-514350" algn="ctr">
              <a:buFont typeface="+mj-lt"/>
              <a:buAutoNum type="arabicPeriod"/>
            </a:pPr>
            <a:r>
              <a:rPr lang="en-US" b="1" dirty="0">
                <a:solidFill>
                  <a:schemeClr val="tx1"/>
                </a:solidFill>
                <a:latin typeface="Lato" panose="020F0502020204030203" pitchFamily="34" charset="0"/>
                <a:ea typeface="Lato" panose="020F0502020204030203" pitchFamily="34" charset="0"/>
                <a:cs typeface="Lato" panose="020F0502020204030203" pitchFamily="34" charset="0"/>
              </a:rPr>
              <a:t>Stakeholder Engagement</a:t>
            </a:r>
          </a:p>
          <a:p>
            <a:pPr marL="514350" indent="-514350" algn="ctr">
              <a:buFont typeface="+mj-lt"/>
              <a:buAutoNum type="arabicPeriod"/>
            </a:pPr>
            <a:r>
              <a:rPr lang="en-US" b="1" dirty="0">
                <a:solidFill>
                  <a:schemeClr val="tx1"/>
                </a:solidFill>
                <a:latin typeface="Lato" panose="020F0502020204030203" pitchFamily="34" charset="0"/>
                <a:ea typeface="Lato" panose="020F0502020204030203" pitchFamily="34" charset="0"/>
                <a:cs typeface="Lato" panose="020F0502020204030203" pitchFamily="34" charset="0"/>
              </a:rPr>
              <a:t>Employer Education</a:t>
            </a:r>
          </a:p>
        </p:txBody>
      </p:sp>
    </p:spTree>
    <p:extLst>
      <p:ext uri="{BB962C8B-B14F-4D97-AF65-F5344CB8AC3E}">
        <p14:creationId xmlns:p14="http://schemas.microsoft.com/office/powerpoint/2010/main" val="3558397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042FFF-053B-4401-B380-6EBF55F27DD3}"/>
              </a:ext>
            </a:extLst>
          </p:cNvPr>
          <p:cNvSpPr>
            <a:spLocks noGrp="1"/>
          </p:cNvSpPr>
          <p:nvPr>
            <p:ph type="title"/>
          </p:nvPr>
        </p:nvSpPr>
        <p:spPr>
          <a:xfrm>
            <a:off x="523239" y="365126"/>
            <a:ext cx="11460213" cy="1139824"/>
          </a:xfrm>
        </p:spPr>
        <p:txBody>
          <a:bodyPr>
            <a:normAutofit/>
          </a:bodyPr>
          <a:lstStyle/>
          <a:p>
            <a:r>
              <a:rPr lang="en-US" sz="3600" b="1" dirty="0">
                <a:latin typeface="Lato" panose="020F0502020204030203" pitchFamily="34" charset="0"/>
                <a:ea typeface="Lato" panose="020F0502020204030203" pitchFamily="34" charset="0"/>
                <a:cs typeface="Lato" panose="020F0502020204030203" pitchFamily="34" charset="0"/>
              </a:rPr>
              <a:t>Context – WIOA Implementation &amp; AJC Accessibility </a:t>
            </a:r>
          </a:p>
        </p:txBody>
      </p:sp>
      <p:sp>
        <p:nvSpPr>
          <p:cNvPr id="2" name="Content Placeholder 1">
            <a:extLst>
              <a:ext uri="{FF2B5EF4-FFF2-40B4-BE49-F238E27FC236}">
                <a16:creationId xmlns:a16="http://schemas.microsoft.com/office/drawing/2014/main" id="{CD9317EC-29DA-43A8-87B1-69AE9A5D9421}"/>
              </a:ext>
            </a:extLst>
          </p:cNvPr>
          <p:cNvSpPr>
            <a:spLocks noGrp="1"/>
          </p:cNvSpPr>
          <p:nvPr>
            <p:ph idx="1"/>
          </p:nvPr>
        </p:nvSpPr>
        <p:spPr>
          <a:xfrm>
            <a:off x="332874" y="1581875"/>
            <a:ext cx="6244389" cy="2737091"/>
          </a:xfrm>
        </p:spPr>
        <p:txBody>
          <a:bodyPr>
            <a:noAutofit/>
          </a:bodyPr>
          <a:lstStyle/>
          <a:p>
            <a:r>
              <a:rPr lang="en-US" sz="2200" dirty="0">
                <a:solidFill>
                  <a:schemeClr val="tx1"/>
                </a:solidFill>
                <a:latin typeface="Lato" panose="020F0502020204030203" pitchFamily="34" charset="0"/>
                <a:ea typeface="Lato" panose="020F0502020204030203" pitchFamily="34" charset="0"/>
                <a:cs typeface="Lato" panose="020F0502020204030203" pitchFamily="34" charset="0"/>
              </a:rPr>
              <a:t>As WIOA was being implemented, the US Department of Labor's (DOL) Chief Evaluation Office (CEO) contracted with IMPAQ International and its partners, the Burton Blatt Institute (BBI) and Universal Designers and Consultants (UD&amp;C), to measure the accessibility of American Job Centers (AJC) for people with disabilities.</a:t>
            </a:r>
          </a:p>
          <a:p>
            <a:r>
              <a:rPr lang="en-US" sz="2200" dirty="0">
                <a:solidFill>
                  <a:schemeClr val="tx1"/>
                </a:solidFill>
                <a:latin typeface="Lato" panose="020F0502020204030203" pitchFamily="34" charset="0"/>
                <a:ea typeface="Lato" panose="020F0502020204030203" pitchFamily="34" charset="0"/>
                <a:cs typeface="Lato" panose="020F0502020204030203" pitchFamily="34" charset="0"/>
              </a:rPr>
              <a:t>BBI and UD&amp;C’s research identified key areas of improvement and growth for AJCs to better supporting jobseekers with disabilities. </a:t>
            </a:r>
          </a:p>
          <a:p>
            <a:r>
              <a:rPr lang="en-US" sz="2200" dirty="0">
                <a:solidFill>
                  <a:schemeClr val="tx1"/>
                </a:solidFill>
                <a:latin typeface="Lato" panose="020F0502020204030203" pitchFamily="34" charset="0"/>
                <a:ea typeface="Lato" panose="020F0502020204030203" pitchFamily="34" charset="0"/>
                <a:cs typeface="Lato" panose="020F0502020204030203" pitchFamily="34" charset="0"/>
              </a:rPr>
              <a:t>Source: </a:t>
            </a:r>
            <a:r>
              <a:rPr lang="en-US" sz="2200" b="1" i="1" dirty="0">
                <a:solidFill>
                  <a:schemeClr val="tx1"/>
                </a:solidFill>
                <a:latin typeface="Lato" panose="020F0502020204030203" pitchFamily="34" charset="0"/>
                <a:ea typeface="Lato" panose="020F0502020204030203" pitchFamily="34" charset="0"/>
                <a:cs typeface="Lato" panose="020F0502020204030203" pitchFamily="34" charset="0"/>
              </a:rPr>
              <a:t>Evaluating the Accessibility of American Job Centers for People with Disabilities: Final Report</a:t>
            </a:r>
            <a:r>
              <a:rPr lang="en-US" sz="220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2200" dirty="0">
                <a:solidFill>
                  <a:schemeClr val="tx1"/>
                </a:solidFill>
                <a:latin typeface="Lato" panose="020F0502020204030203" pitchFamily="34" charset="0"/>
                <a:ea typeface="Lato" panose="020F0502020204030203" pitchFamily="34" charset="0"/>
                <a:cs typeface="Lato" panose="020F0502020204030203" pitchFamily="34" charset="0"/>
                <a:hlinkClick r:id="rId2"/>
              </a:rPr>
              <a:t>https://impaqint.com/work/project-reports/evaluating-accessibility-american-job-centers-people-disabilities-final-report</a:t>
            </a:r>
            <a:r>
              <a:rPr lang="en-US" sz="2200" dirty="0">
                <a:solidFill>
                  <a:schemeClr val="tx1"/>
                </a:solidFill>
                <a:latin typeface="Lato" panose="020F0502020204030203" pitchFamily="34" charset="0"/>
                <a:ea typeface="Lato" panose="020F0502020204030203" pitchFamily="34" charset="0"/>
                <a:cs typeface="Lato" panose="020F0502020204030203" pitchFamily="34" charset="0"/>
              </a:rPr>
              <a:t> </a:t>
            </a:r>
          </a:p>
        </p:txBody>
      </p:sp>
      <p:pic>
        <p:nvPicPr>
          <p:cNvPr id="1026" name="Picture 2" descr="College students inside a classroom">
            <a:extLst>
              <a:ext uri="{FF2B5EF4-FFF2-40B4-BE49-F238E27FC236}">
                <a16:creationId xmlns:a16="http://schemas.microsoft.com/office/drawing/2014/main" id="{C335D132-DAE0-4FE9-82E1-24DEFE495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0405" y="1581875"/>
            <a:ext cx="4998721" cy="2539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37524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1495</TotalTime>
  <Words>1695</Words>
  <Application>Microsoft Macintosh PowerPoint</Application>
  <PresentationFormat>Widescreen</PresentationFormat>
  <Paragraphs>111</Paragraphs>
  <Slides>19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Lato</vt:lpstr>
      <vt:lpstr>Times New Roman</vt:lpstr>
      <vt:lpstr>1_Office Theme</vt:lpstr>
      <vt:lpstr>From Compliance to Programmatic Accessibility: Best Practices for American Job Centers</vt:lpstr>
      <vt:lpstr>Meet our Speaker – Philip Kahn-Pauli</vt:lpstr>
      <vt:lpstr>Employment Rates of Minority Populations  (Percentage of population) – 2008 to 2018</vt:lpstr>
      <vt:lpstr>Unemployment Rates for PWDs in 2020</vt:lpstr>
      <vt:lpstr>Rebound in the Employment-to-Pop Ratio for Vulnerable Groups during the Recovery</vt:lpstr>
      <vt:lpstr>Job numbers exceed historic highs for six months for  people with disabilities – March 2022 </vt:lpstr>
      <vt:lpstr>Advancing Opportunities</vt:lpstr>
      <vt:lpstr>Improving Accessibility in AJCs</vt:lpstr>
      <vt:lpstr>Context – WIOA Implementation &amp; AJC Accessibility </vt:lpstr>
      <vt:lpstr>Tip #1 – Physical Accessibility</vt:lpstr>
      <vt:lpstr>Tip # 2 – Communications Accessibility</vt:lpstr>
      <vt:lpstr>Tip #3 – Programmatic Accessibility </vt:lpstr>
      <vt:lpstr>Tip #4 – Stakeholder Engagement </vt:lpstr>
      <vt:lpstr>Language Matters!</vt:lpstr>
      <vt:lpstr>Tip #5 – Employer Engagement </vt:lpstr>
      <vt:lpstr>Benefits of Hiring People with Disabilities</vt:lpstr>
      <vt:lpstr>Accommodations Resources</vt:lpstr>
      <vt:lpstr>Employer Resources</vt:lpstr>
      <vt:lpstr>Questions?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Ensuring Best Practices for Disability Inclusion</dc:title>
  <dc:creator>Jake Stimell</dc:creator>
  <cp:lastModifiedBy>Eric Ascher</cp:lastModifiedBy>
  <cp:revision>129</cp:revision>
  <dcterms:created xsi:type="dcterms:W3CDTF">2021-10-08T14:20:04Z</dcterms:created>
  <dcterms:modified xsi:type="dcterms:W3CDTF">2022-04-20T17:25:03Z</dcterms:modified>
</cp:coreProperties>
</file>