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1"/>
  </p:notesMasterIdLst>
  <p:sldIdLst>
    <p:sldId id="1595" r:id="rId2"/>
    <p:sldId id="1599" r:id="rId3"/>
    <p:sldId id="1610" r:id="rId4"/>
    <p:sldId id="1611" r:id="rId5"/>
    <p:sldId id="1607" r:id="rId6"/>
    <p:sldId id="1608" r:id="rId7"/>
    <p:sldId id="997" r:id="rId8"/>
    <p:sldId id="1609" r:id="rId9"/>
    <p:sldId id="993" r:id="rId1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llips, Ameerah C" initials="PAC" lastIdx="31" clrIdx="0"/>
  <p:cmAuthor id="2" name="Rachel Shader" initials="RS" lastIdx="4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AF30"/>
    <a:srgbClr val="000000"/>
    <a:srgbClr val="F5BA2B"/>
    <a:srgbClr val="5F5F5F"/>
    <a:srgbClr val="F6D592"/>
    <a:srgbClr val="3F3F3F"/>
    <a:srgbClr val="4D4D4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666" autoAdjust="0"/>
    <p:restoredTop sz="94490" autoAdjust="0"/>
  </p:normalViewPr>
  <p:slideViewPr>
    <p:cSldViewPr snapToGrid="0">
      <p:cViewPr varScale="1">
        <p:scale>
          <a:sx n="83" d="100"/>
          <a:sy n="83" d="100"/>
        </p:scale>
        <p:origin x="216" y="10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19" tIns="47109" rIns="94219" bIns="47109"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19" tIns="47109" rIns="94219" bIns="47109" rtlCol="0"/>
          <a:lstStyle>
            <a:lvl1pPr algn="r">
              <a:defRPr sz="1200"/>
            </a:lvl1pPr>
          </a:lstStyle>
          <a:p>
            <a:fld id="{8939913A-8DA4-42EF-A58F-81A3602C678A}" type="datetimeFigureOut">
              <a:rPr lang="en-US" smtClean="0"/>
              <a:pPr/>
              <a:t>4/11/22</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19" tIns="47109" rIns="94219" bIns="47109"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19" tIns="47109" rIns="94219" bIns="4710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4219" tIns="47109" rIns="94219" bIns="47109"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3"/>
            <a:ext cx="3077739" cy="471053"/>
          </a:xfrm>
          <a:prstGeom prst="rect">
            <a:avLst/>
          </a:prstGeom>
        </p:spPr>
        <p:txBody>
          <a:bodyPr vert="horz" lIns="94219" tIns="47109" rIns="94219" bIns="47109" rtlCol="0" anchor="b"/>
          <a:lstStyle>
            <a:lvl1pPr algn="r">
              <a:defRPr sz="1200"/>
            </a:lvl1pPr>
          </a:lstStyle>
          <a:p>
            <a:fld id="{71BF2833-5762-4E0C-9C9E-774432C7BC20}" type="slidenum">
              <a:rPr lang="en-US" smtClean="0"/>
              <a:pPr/>
              <a:t>‹#›</a:t>
            </a:fld>
            <a:endParaRPr lang="en-US" dirty="0"/>
          </a:p>
        </p:txBody>
      </p:sp>
    </p:spTree>
    <p:extLst>
      <p:ext uri="{BB962C8B-B14F-4D97-AF65-F5344CB8AC3E}">
        <p14:creationId xmlns:p14="http://schemas.microsoft.com/office/powerpoint/2010/main" val="272412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F2833-5762-4E0C-9C9E-774432C7BC20}" type="slidenum">
              <a:rPr lang="en-US" smtClean="0"/>
              <a:pPr/>
              <a:t>1</a:t>
            </a:fld>
            <a:endParaRPr lang="en-US" dirty="0"/>
          </a:p>
        </p:txBody>
      </p:sp>
    </p:spTree>
    <p:extLst>
      <p:ext uri="{BB962C8B-B14F-4D97-AF65-F5344CB8AC3E}">
        <p14:creationId xmlns:p14="http://schemas.microsoft.com/office/powerpoint/2010/main" val="1355597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F2833-5762-4E0C-9C9E-774432C7BC20}" type="slidenum">
              <a:rPr lang="en-US" smtClean="0"/>
              <a:pPr/>
              <a:t>6</a:t>
            </a:fld>
            <a:endParaRPr lang="en-US" dirty="0"/>
          </a:p>
        </p:txBody>
      </p:sp>
    </p:spTree>
    <p:extLst>
      <p:ext uri="{BB962C8B-B14F-4D97-AF65-F5344CB8AC3E}">
        <p14:creationId xmlns:p14="http://schemas.microsoft.com/office/powerpoint/2010/main" val="3646253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62" name="Google Shape;36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9872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A7FA42-E5FD-42FD-AF57-0CCC410B32D9}"/>
              </a:ext>
            </a:extLst>
          </p:cNvPr>
          <p:cNvSpPr/>
          <p:nvPr userDrawn="1"/>
        </p:nvSpPr>
        <p:spPr>
          <a:xfrm>
            <a:off x="1524000" y="1122362"/>
            <a:ext cx="9144000" cy="2387601"/>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66120BD-D120-40E2-9011-8CC79CC08FC3}"/>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5" name="Footer Placeholder 4">
            <a:extLst>
              <a:ext uri="{FF2B5EF4-FFF2-40B4-BE49-F238E27FC236}">
                <a16:creationId xmlns:a16="http://schemas.microsoft.com/office/drawing/2014/main" id="{E5BE201F-9696-489D-837F-4E928AAFBF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6BBBEF2-9D2F-4F1F-923C-1CF87A1A6110}"/>
              </a:ext>
            </a:extLst>
          </p:cNvPr>
          <p:cNvSpPr>
            <a:spLocks noGrp="1"/>
          </p:cNvSpPr>
          <p:nvPr>
            <p:ph type="sldNum" sz="quarter" idx="12"/>
          </p:nvPr>
        </p:nvSpPr>
        <p:spPr/>
        <p:txBody>
          <a:bodyPr/>
          <a:lstStyle/>
          <a:p>
            <a:fld id="{8158A5C0-C843-4798-A68E-D1A36425029C}" type="slidenum">
              <a:rPr lang="en-US" smtClean="0"/>
              <a:pPr/>
              <a:t>‹#›</a:t>
            </a:fld>
            <a:endParaRPr lang="en-US" dirty="0"/>
          </a:p>
        </p:txBody>
      </p:sp>
      <p:sp>
        <p:nvSpPr>
          <p:cNvPr id="8" name="Rectangle 7">
            <a:extLst>
              <a:ext uri="{FF2B5EF4-FFF2-40B4-BE49-F238E27FC236}">
                <a16:creationId xmlns:a16="http://schemas.microsoft.com/office/drawing/2014/main" id="{FD3E059B-CE5D-43C4-A609-247B4E4800CD}"/>
              </a:ext>
            </a:extLst>
          </p:cNvPr>
          <p:cNvSpPr/>
          <p:nvPr userDrawn="1"/>
        </p:nvSpPr>
        <p:spPr>
          <a:xfrm>
            <a:off x="1524000" y="3602039"/>
            <a:ext cx="9144000" cy="1655762"/>
          </a:xfrm>
          <a:prstGeom prst="rect">
            <a:avLst/>
          </a:prstGeom>
          <a:solidFill>
            <a:srgbClr val="F5BA2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4AF504F8-4750-4CAA-A656-CE1CF1AE2D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23975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F10A6-5BE0-47AB-A1B9-31FCD9ED9A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4DA191-D6C0-4150-9E8F-004E1C4657C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4/11/22</a:t>
            </a:fld>
            <a:endParaRPr lang="en-US" dirty="0"/>
          </a:p>
        </p:txBody>
      </p:sp>
      <p:sp>
        <p:nvSpPr>
          <p:cNvPr id="4" name="Footer Placeholder 3">
            <a:extLst>
              <a:ext uri="{FF2B5EF4-FFF2-40B4-BE49-F238E27FC236}">
                <a16:creationId xmlns:a16="http://schemas.microsoft.com/office/drawing/2014/main" id="{F605E72C-FB37-49C9-8E02-67DF199649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507E27F-F644-4940-B300-2AC9C16B853D}"/>
              </a:ext>
            </a:extLst>
          </p:cNvPr>
          <p:cNvSpPr>
            <a:spLocks noGrp="1"/>
          </p:cNvSpPr>
          <p:nvPr>
            <p:ph type="sldNum" sz="quarter" idx="12"/>
          </p:nvPr>
        </p:nvSpPr>
        <p:spPr/>
        <p:txBody>
          <a:bodyPr/>
          <a:lstStyle/>
          <a:p>
            <a:fld id="{8158A5C0-C843-4798-A68E-D1A36425029C}" type="slidenum">
              <a:rPr lang="en-US" smtClean="0"/>
              <a:pPr/>
              <a:t>‹#›</a:t>
            </a:fld>
            <a:endParaRPr lang="en-US" dirty="0"/>
          </a:p>
        </p:txBody>
      </p:sp>
    </p:spTree>
    <p:extLst>
      <p:ext uri="{BB962C8B-B14F-4D97-AF65-F5344CB8AC3E}">
        <p14:creationId xmlns:p14="http://schemas.microsoft.com/office/powerpoint/2010/main" val="1194520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2E50AA-AD40-4C3A-88BE-85A18E3D376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4/11/22</a:t>
            </a:fld>
            <a:endParaRPr lang="en-US" dirty="0"/>
          </a:p>
        </p:txBody>
      </p:sp>
      <p:sp>
        <p:nvSpPr>
          <p:cNvPr id="3" name="Footer Placeholder 2">
            <a:extLst>
              <a:ext uri="{FF2B5EF4-FFF2-40B4-BE49-F238E27FC236}">
                <a16:creationId xmlns:a16="http://schemas.microsoft.com/office/drawing/2014/main" id="{B68C1F70-FE04-4562-975C-08DABB58723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B74EC6E-6C61-470B-BDD3-DA8DF6232226}"/>
              </a:ext>
            </a:extLst>
          </p:cNvPr>
          <p:cNvSpPr>
            <a:spLocks noGrp="1"/>
          </p:cNvSpPr>
          <p:nvPr>
            <p:ph type="sldNum" sz="quarter" idx="12"/>
          </p:nvPr>
        </p:nvSpPr>
        <p:spPr/>
        <p:txBody>
          <a:bodyPr/>
          <a:lstStyle/>
          <a:p>
            <a:fld id="{8158A5C0-C843-4798-A68E-D1A36425029C}" type="slidenum">
              <a:rPr lang="en-US" smtClean="0"/>
              <a:pPr/>
              <a:t>‹#›</a:t>
            </a:fld>
            <a:endParaRPr lang="en-US" dirty="0"/>
          </a:p>
        </p:txBody>
      </p:sp>
    </p:spTree>
    <p:extLst>
      <p:ext uri="{BB962C8B-B14F-4D97-AF65-F5344CB8AC3E}">
        <p14:creationId xmlns:p14="http://schemas.microsoft.com/office/powerpoint/2010/main" val="276546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65DE5-CA7A-4F4C-B914-0BB1398255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3795F8-1424-4CC6-812A-B27AFDA75C9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BABA0-249A-4213-9913-73239EBD13A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4/11/22</a:t>
            </a:fld>
            <a:endParaRPr lang="en-US" dirty="0"/>
          </a:p>
        </p:txBody>
      </p:sp>
      <p:sp>
        <p:nvSpPr>
          <p:cNvPr id="5" name="Footer Placeholder 4">
            <a:extLst>
              <a:ext uri="{FF2B5EF4-FFF2-40B4-BE49-F238E27FC236}">
                <a16:creationId xmlns:a16="http://schemas.microsoft.com/office/drawing/2014/main" id="{7DD2987D-5B4F-4413-8198-26E936DE22F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6E51E2B-CCA1-410D-AB25-7FC64B4983ED}"/>
              </a:ext>
            </a:extLst>
          </p:cNvPr>
          <p:cNvSpPr>
            <a:spLocks noGrp="1"/>
          </p:cNvSpPr>
          <p:nvPr>
            <p:ph type="sldNum" sz="quarter" idx="12"/>
          </p:nvPr>
        </p:nvSpPr>
        <p:spPr/>
        <p:txBody>
          <a:bodyPr/>
          <a:lstStyle/>
          <a:p>
            <a:fld id="{8158A5C0-C843-4798-A68E-D1A36425029C}" type="slidenum">
              <a:rPr lang="en-US" smtClean="0"/>
              <a:pPr/>
              <a:t>‹#›</a:t>
            </a:fld>
            <a:endParaRPr lang="en-US" dirty="0"/>
          </a:p>
        </p:txBody>
      </p:sp>
    </p:spTree>
    <p:extLst>
      <p:ext uri="{BB962C8B-B14F-4D97-AF65-F5344CB8AC3E}">
        <p14:creationId xmlns:p14="http://schemas.microsoft.com/office/powerpoint/2010/main" val="3537812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dirty="0"/>
          </a:p>
        </p:txBody>
      </p:sp>
      <p:sp>
        <p:nvSpPr>
          <p:cNvPr id="7" name="Rectangle 6">
            <a:extLst>
              <a:ext uri="{FF2B5EF4-FFF2-40B4-BE49-F238E27FC236}">
                <a16:creationId xmlns:a16="http://schemas.microsoft.com/office/drawing/2014/main" id="{E7AAD75D-9EA7-4CF2-9079-0544D2FCAF0D}"/>
              </a:ext>
            </a:extLst>
          </p:cNvPr>
          <p:cNvSpPr/>
          <p:nvPr userDrawn="1"/>
        </p:nvSpPr>
        <p:spPr>
          <a:xfrm>
            <a:off x="345440" y="365125"/>
            <a:ext cx="1154459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2990800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565848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dirty="0"/>
          </a:p>
        </p:txBody>
      </p:sp>
      <p:sp>
        <p:nvSpPr>
          <p:cNvPr id="7" name="Rectangle 6">
            <a:extLst>
              <a:ext uri="{FF2B5EF4-FFF2-40B4-BE49-F238E27FC236}">
                <a16:creationId xmlns:a16="http://schemas.microsoft.com/office/drawing/2014/main" id="{E7AAD75D-9EA7-4CF2-9079-0544D2FCAF0D}"/>
              </a:ext>
            </a:extLst>
          </p:cNvPr>
          <p:cNvSpPr/>
          <p:nvPr userDrawn="1"/>
        </p:nvSpPr>
        <p:spPr>
          <a:xfrm>
            <a:off x="345440" y="365125"/>
            <a:ext cx="5836285"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5658485"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3329071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762625" y="1825625"/>
            <a:ext cx="612741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dirty="0"/>
          </a:p>
        </p:txBody>
      </p:sp>
      <p:sp>
        <p:nvSpPr>
          <p:cNvPr id="7" name="Rectangle 6">
            <a:extLst>
              <a:ext uri="{FF2B5EF4-FFF2-40B4-BE49-F238E27FC236}">
                <a16:creationId xmlns:a16="http://schemas.microsoft.com/office/drawing/2014/main" id="{E7AAD75D-9EA7-4CF2-9079-0544D2FCAF0D}"/>
              </a:ext>
            </a:extLst>
          </p:cNvPr>
          <p:cNvSpPr/>
          <p:nvPr userDrawn="1"/>
        </p:nvSpPr>
        <p:spPr>
          <a:xfrm>
            <a:off x="5676900" y="365125"/>
            <a:ext cx="621313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762625" y="365126"/>
            <a:ext cx="5276215"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3342558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AAD75D-9EA7-4CF2-9079-0544D2FCAF0D}"/>
              </a:ext>
            </a:extLst>
          </p:cNvPr>
          <p:cNvSpPr/>
          <p:nvPr userDrawn="1"/>
        </p:nvSpPr>
        <p:spPr>
          <a:xfrm>
            <a:off x="528320" y="347346"/>
            <a:ext cx="11544598" cy="113982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5BA2B"/>
              </a:solidFill>
            </a:endParaRPr>
          </a:p>
        </p:txBody>
      </p:sp>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F5BA2B"/>
                </a:solidFill>
              </a:defRPr>
            </a:lvl1pPr>
          </a:lstStyle>
          <a:p>
            <a:r>
              <a:rPr lang="en-US" dirty="0"/>
              <a:t>Click to edit Master title style</a:t>
            </a:r>
          </a:p>
        </p:txBody>
      </p:sp>
    </p:spTree>
    <p:extLst>
      <p:ext uri="{BB962C8B-B14F-4D97-AF65-F5344CB8AC3E}">
        <p14:creationId xmlns:p14="http://schemas.microsoft.com/office/powerpoint/2010/main" val="381189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9012262-42F6-41C7-9995-4EFD879EDA6D}"/>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4/11/22</a:t>
            </a:fld>
            <a:endParaRPr lang="en-US" dirty="0"/>
          </a:p>
        </p:txBody>
      </p:sp>
      <p:sp>
        <p:nvSpPr>
          <p:cNvPr id="5" name="Footer Placeholder 4">
            <a:extLst>
              <a:ext uri="{FF2B5EF4-FFF2-40B4-BE49-F238E27FC236}">
                <a16:creationId xmlns:a16="http://schemas.microsoft.com/office/drawing/2014/main" id="{76C479C6-DADF-43BE-B37A-2648218BB1C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AE3896-AC24-40A5-B9E7-9C68E148C6B3}"/>
              </a:ext>
            </a:extLst>
          </p:cNvPr>
          <p:cNvSpPr>
            <a:spLocks noGrp="1"/>
          </p:cNvSpPr>
          <p:nvPr>
            <p:ph type="sldNum" sz="quarter" idx="12"/>
          </p:nvPr>
        </p:nvSpPr>
        <p:spPr/>
        <p:txBody>
          <a:bodyPr/>
          <a:lstStyle/>
          <a:p>
            <a:fld id="{8158A5C0-C843-4798-A68E-D1A36425029C}" type="slidenum">
              <a:rPr lang="en-US" smtClean="0"/>
              <a:pPr/>
              <a:t>‹#›</a:t>
            </a:fld>
            <a:endParaRPr lang="en-US" dirty="0"/>
          </a:p>
        </p:txBody>
      </p:sp>
      <p:sp>
        <p:nvSpPr>
          <p:cNvPr id="7" name="Rectangle 6">
            <a:extLst>
              <a:ext uri="{FF2B5EF4-FFF2-40B4-BE49-F238E27FC236}">
                <a16:creationId xmlns:a16="http://schemas.microsoft.com/office/drawing/2014/main" id="{17514657-B334-4C76-8F4C-31A4A567A796}"/>
              </a:ext>
            </a:extLst>
          </p:cNvPr>
          <p:cNvSpPr/>
          <p:nvPr userDrawn="1"/>
        </p:nvSpPr>
        <p:spPr>
          <a:xfrm>
            <a:off x="-20421" y="0"/>
            <a:ext cx="3363696"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202C32C-18FB-46AA-923A-57E840546617}"/>
              </a:ext>
            </a:extLst>
          </p:cNvPr>
          <p:cNvSpPr/>
          <p:nvPr userDrawn="1"/>
        </p:nvSpPr>
        <p:spPr>
          <a:xfrm>
            <a:off x="1676400" y="2438400"/>
            <a:ext cx="9686023" cy="2124075"/>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07D3838-8BBA-4DEF-A8BB-CB509E3847BD}"/>
              </a:ext>
            </a:extLst>
          </p:cNvPr>
          <p:cNvSpPr>
            <a:spLocks noGrp="1"/>
          </p:cNvSpPr>
          <p:nvPr>
            <p:ph type="title"/>
          </p:nvPr>
        </p:nvSpPr>
        <p:spPr>
          <a:xfrm>
            <a:off x="1676400" y="2438400"/>
            <a:ext cx="9671050" cy="2124075"/>
          </a:xfrm>
        </p:spPr>
        <p:txBody>
          <a:bodyPr anchor="ctr"/>
          <a:lstStyle>
            <a:lvl1pPr algn="ctr">
              <a:defRPr sz="6000"/>
            </a:lvl1pPr>
          </a:lstStyle>
          <a:p>
            <a:r>
              <a:rPr lang="en-US" dirty="0"/>
              <a:t>Click to edit Master title style</a:t>
            </a:r>
          </a:p>
        </p:txBody>
      </p:sp>
    </p:spTree>
    <p:extLst>
      <p:ext uri="{BB962C8B-B14F-4D97-AF65-F5344CB8AC3E}">
        <p14:creationId xmlns:p14="http://schemas.microsoft.com/office/powerpoint/2010/main" val="3532423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pPr/>
              <a:t>‹#›</a:t>
            </a:fld>
            <a:endParaRPr lang="en-US" dirty="0"/>
          </a:p>
        </p:txBody>
      </p:sp>
      <p:sp>
        <p:nvSpPr>
          <p:cNvPr id="8" name="Rectangle 7">
            <a:extLst>
              <a:ext uri="{FF2B5EF4-FFF2-40B4-BE49-F238E27FC236}">
                <a16:creationId xmlns:a16="http://schemas.microsoft.com/office/drawing/2014/main" id="{A419DBFA-6E9C-4135-BECE-7A979A605190}"/>
              </a:ext>
            </a:extLst>
          </p:cNvPr>
          <p:cNvSpPr/>
          <p:nvPr userDrawn="1"/>
        </p:nvSpPr>
        <p:spPr>
          <a:xfrm>
            <a:off x="-20320" y="0"/>
            <a:ext cx="1310640" cy="686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7452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pPr/>
              <a:t>‹#›</a:t>
            </a:fld>
            <a:endParaRPr lang="en-US" dirty="0"/>
          </a:p>
        </p:txBody>
      </p:sp>
      <p:sp>
        <p:nvSpPr>
          <p:cNvPr id="8" name="Rectangle 7">
            <a:extLst>
              <a:ext uri="{FF2B5EF4-FFF2-40B4-BE49-F238E27FC236}">
                <a16:creationId xmlns:a16="http://schemas.microsoft.com/office/drawing/2014/main" id="{A419DBFA-6E9C-4135-BECE-7A979A605190}"/>
              </a:ext>
            </a:extLst>
          </p:cNvPr>
          <p:cNvSpPr/>
          <p:nvPr userDrawn="1"/>
        </p:nvSpPr>
        <p:spPr>
          <a:xfrm>
            <a:off x="914401" y="0"/>
            <a:ext cx="6162674" cy="6858000"/>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BADBD05-11CC-469A-B954-0EA13D385052}"/>
              </a:ext>
            </a:extLst>
          </p:cNvPr>
          <p:cNvSpPr>
            <a:spLocks noGrp="1"/>
          </p:cNvSpPr>
          <p:nvPr>
            <p:ph type="title"/>
          </p:nvPr>
        </p:nvSpPr>
        <p:spPr>
          <a:xfrm>
            <a:off x="1366838" y="2289176"/>
            <a:ext cx="5257800" cy="1139824"/>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1980867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95D0-B393-4507-800E-BC2A3579C8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568EA3-A74B-4FF4-9AFD-46FC6204AA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A57244-03AA-4236-9DA9-13C118F58CD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F3EAD2-1D3D-440B-BA43-5934A5E27C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A769C04-1DB8-4E0D-B217-95E7BD0064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CADF1C-CD9C-4034-9D10-3967BF6B719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4/11/22</a:t>
            </a:fld>
            <a:endParaRPr lang="en-US" dirty="0"/>
          </a:p>
        </p:txBody>
      </p:sp>
      <p:sp>
        <p:nvSpPr>
          <p:cNvPr id="8" name="Footer Placeholder 7">
            <a:extLst>
              <a:ext uri="{FF2B5EF4-FFF2-40B4-BE49-F238E27FC236}">
                <a16:creationId xmlns:a16="http://schemas.microsoft.com/office/drawing/2014/main" id="{DF87DC2F-322A-4BB2-A5DB-28CE2844D48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FC3E038-84A6-4047-801D-A7712A748649}"/>
              </a:ext>
            </a:extLst>
          </p:cNvPr>
          <p:cNvSpPr>
            <a:spLocks noGrp="1"/>
          </p:cNvSpPr>
          <p:nvPr>
            <p:ph type="sldNum" sz="quarter" idx="12"/>
          </p:nvPr>
        </p:nvSpPr>
        <p:spPr/>
        <p:txBody>
          <a:bodyPr/>
          <a:lstStyle/>
          <a:p>
            <a:fld id="{8158A5C0-C843-4798-A68E-D1A36425029C}" type="slidenum">
              <a:rPr lang="en-US" smtClean="0"/>
              <a:pPr/>
              <a:t>‹#›</a:t>
            </a:fld>
            <a:endParaRPr lang="en-US" dirty="0"/>
          </a:p>
        </p:txBody>
      </p:sp>
    </p:spTree>
    <p:extLst>
      <p:ext uri="{BB962C8B-B14F-4D97-AF65-F5344CB8AC3E}">
        <p14:creationId xmlns:p14="http://schemas.microsoft.com/office/powerpoint/2010/main" val="613186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AFBBD7-E326-47AB-9752-D0F64E671A2D}"/>
              </a:ext>
            </a:extLst>
          </p:cNvPr>
          <p:cNvSpPr>
            <a:spLocks noGrp="1"/>
          </p:cNvSpPr>
          <p:nvPr>
            <p:ph type="body" idx="1"/>
          </p:nvPr>
        </p:nvSpPr>
        <p:spPr>
          <a:xfrm>
            <a:off x="508000" y="1825625"/>
            <a:ext cx="11198223"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B820148-6572-4E0A-A3B3-AFACE6774E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A3D340F-E019-466E-9425-BCBBA017A230}"/>
              </a:ext>
            </a:extLst>
          </p:cNvPr>
          <p:cNvSpPr>
            <a:spLocks noGrp="1"/>
          </p:cNvSpPr>
          <p:nvPr>
            <p:ph type="sldNum" sz="quarter" idx="4"/>
          </p:nvPr>
        </p:nvSpPr>
        <p:spPr>
          <a:xfrm>
            <a:off x="9277350" y="444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58A5C0-C843-4798-A68E-D1A36425029C}" type="slidenum">
              <a:rPr lang="en-US" smtClean="0"/>
              <a:pPr/>
              <a:t>‹#›</a:t>
            </a:fld>
            <a:endParaRPr lang="en-US" dirty="0"/>
          </a:p>
        </p:txBody>
      </p:sp>
      <p:sp>
        <p:nvSpPr>
          <p:cNvPr id="2" name="Title Placeholder 1">
            <a:extLst>
              <a:ext uri="{FF2B5EF4-FFF2-40B4-BE49-F238E27FC236}">
                <a16:creationId xmlns:a16="http://schemas.microsoft.com/office/drawing/2014/main" id="{682BB389-2D32-4459-A711-0F392A83F6EB}"/>
              </a:ext>
            </a:extLst>
          </p:cNvPr>
          <p:cNvSpPr>
            <a:spLocks noGrp="1"/>
          </p:cNvSpPr>
          <p:nvPr>
            <p:ph type="title"/>
          </p:nvPr>
        </p:nvSpPr>
        <p:spPr>
          <a:xfrm>
            <a:off x="508000" y="365126"/>
            <a:ext cx="11198224" cy="1139824"/>
          </a:xfrm>
          <a:prstGeom prst="rect">
            <a:avLst/>
          </a:prstGeom>
        </p:spPr>
        <p:txBody>
          <a:bodyPr vert="horz" lIns="91440" tIns="45720" rIns="91440" bIns="45720" rtlCol="0" anchor="ctr">
            <a:normAutofit/>
          </a:bodyPr>
          <a:lstStyle/>
          <a:p>
            <a:r>
              <a:rPr lang="en-US" dirty="0"/>
              <a:t>Click To Edit Master Title Style</a:t>
            </a:r>
          </a:p>
        </p:txBody>
      </p:sp>
      <p:grpSp>
        <p:nvGrpSpPr>
          <p:cNvPr id="16" name="Group 15">
            <a:extLst>
              <a:ext uri="{FF2B5EF4-FFF2-40B4-BE49-F238E27FC236}">
                <a16:creationId xmlns:a16="http://schemas.microsoft.com/office/drawing/2014/main" id="{91DFF0AA-25CB-4522-8735-CED47F9D6E1A}"/>
              </a:ext>
            </a:extLst>
          </p:cNvPr>
          <p:cNvGrpSpPr>
            <a:grpSpLocks noChangeAspect="1"/>
          </p:cNvGrpSpPr>
          <p:nvPr userDrawn="1"/>
        </p:nvGrpSpPr>
        <p:grpSpPr>
          <a:xfrm>
            <a:off x="11185957" y="6356350"/>
            <a:ext cx="892295" cy="470693"/>
            <a:chOff x="4581525" y="2647950"/>
            <a:chExt cx="2943225" cy="1552575"/>
          </a:xfrm>
        </p:grpSpPr>
        <p:pic>
          <p:nvPicPr>
            <p:cNvPr id="14" name="Picture 13">
              <a:extLst>
                <a:ext uri="{FF2B5EF4-FFF2-40B4-BE49-F238E27FC236}">
                  <a16:creationId xmlns:a16="http://schemas.microsoft.com/office/drawing/2014/main" id="{D637E496-7AE7-42C4-BFF6-DEE5043A9357}"/>
                </a:ext>
              </a:extLst>
            </p:cNvPr>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4667250" y="2647950"/>
              <a:ext cx="2857500" cy="1552575"/>
            </a:xfrm>
            <a:prstGeom prst="rect">
              <a:avLst/>
            </a:prstGeom>
          </p:spPr>
        </p:pic>
        <p:sp>
          <p:nvSpPr>
            <p:cNvPr id="15" name="Rectangle 14">
              <a:extLst>
                <a:ext uri="{FF2B5EF4-FFF2-40B4-BE49-F238E27FC236}">
                  <a16:creationId xmlns:a16="http://schemas.microsoft.com/office/drawing/2014/main" id="{9B7B3E67-D8E9-4489-8EA1-C727D3AE3D36}"/>
                </a:ext>
              </a:extLst>
            </p:cNvPr>
            <p:cNvSpPr/>
            <p:nvPr userDrawn="1"/>
          </p:nvSpPr>
          <p:spPr>
            <a:xfrm>
              <a:off x="4581525" y="3867150"/>
              <a:ext cx="2466975" cy="247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57488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0" r:id="rId3"/>
    <p:sldLayoutId id="2147483669" r:id="rId4"/>
    <p:sldLayoutId id="2147483664" r:id="rId5"/>
    <p:sldLayoutId id="2147483651" r:id="rId6"/>
    <p:sldLayoutId id="2147483652" r:id="rId7"/>
    <p:sldLayoutId id="2147483660" r:id="rId8"/>
    <p:sldLayoutId id="2147483653" r:id="rId9"/>
    <p:sldLayoutId id="2147483654" r:id="rId10"/>
    <p:sldLayoutId id="2147483655" r:id="rId11"/>
    <p:sldLayoutId id="2147483658" r:id="rId12"/>
  </p:sldLayoutIdLst>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msmedicaidaccessrfi.gov1.qualtrics.com/jfe/form/SV_6EYj9eLS9b74Np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mailto:JenniferM@RespectAbility.org" TargetMode="External"/><Relationship Id="rId5" Type="http://schemas.openxmlformats.org/officeDocument/2006/relationships/hyperlink" Target="mailto:JenniferM@RespectAbilityUSA.org" TargetMode="External"/><Relationship Id="rId4" Type="http://schemas.openxmlformats.org/officeDocument/2006/relationships/hyperlink" Target="https://www.respectability.org/events/webina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0194130-9B74-474A-8F01-F07D97D8E0D0}"/>
              </a:ext>
            </a:extLst>
          </p:cNvPr>
          <p:cNvSpPr>
            <a:spLocks noGrp="1"/>
          </p:cNvSpPr>
          <p:nvPr>
            <p:ph type="title"/>
          </p:nvPr>
        </p:nvSpPr>
        <p:spPr/>
        <p:txBody>
          <a:bodyPr/>
          <a:lstStyle/>
          <a:p>
            <a:r>
              <a:rPr lang="en-US" dirty="0"/>
              <a:t>Overcoming Barriers and Work Disincentives</a:t>
            </a:r>
          </a:p>
        </p:txBody>
      </p:sp>
      <p:pic>
        <p:nvPicPr>
          <p:cNvPr id="1028" name="Picture 4" descr="Overcoming Barriers and Work Disincentives Listening Session&#10;Presented by United Spinal Association + RespectAbility. Icons for closed captioning and sign language">
            <a:extLst>
              <a:ext uri="{FF2B5EF4-FFF2-40B4-BE49-F238E27FC236}">
                <a16:creationId xmlns:a16="http://schemas.microsoft.com/office/drawing/2014/main" id="{D91BC623-45B4-4F48-9481-7B2C05CC2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701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41D466-9C38-42C6-A0CF-55F544709DEE}"/>
              </a:ext>
            </a:extLst>
          </p:cNvPr>
          <p:cNvSpPr>
            <a:spLocks noGrp="1"/>
          </p:cNvSpPr>
          <p:nvPr>
            <p:ph type="title"/>
          </p:nvPr>
        </p:nvSpPr>
        <p:spPr/>
        <p:txBody>
          <a:bodyPr>
            <a:normAutofit/>
          </a:bodyPr>
          <a:lstStyle/>
          <a:p>
            <a:r>
              <a:rPr lang="en-US" sz="3600" dirty="0">
                <a:latin typeface="Lato" panose="020F0502020204030203" pitchFamily="34" charset="0"/>
                <a:ea typeface="Lato" panose="020F0502020204030203" pitchFamily="34" charset="0"/>
                <a:cs typeface="Lato" panose="020F0502020204030203" pitchFamily="34" charset="0"/>
              </a:rPr>
              <a:t>Meet our Speakers </a:t>
            </a:r>
          </a:p>
        </p:txBody>
      </p:sp>
      <p:pic>
        <p:nvPicPr>
          <p:cNvPr id="4" name="Picture 3" descr="Matan Koch headshot">
            <a:extLst>
              <a:ext uri="{FF2B5EF4-FFF2-40B4-BE49-F238E27FC236}">
                <a16:creationId xmlns:a16="http://schemas.microsoft.com/office/drawing/2014/main" id="{E18980EB-7C63-49FE-9434-C41816D92A7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3240" y="2635147"/>
            <a:ext cx="2235200" cy="2118648"/>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34C973A5-047B-40EB-B226-93528DEAF99E}"/>
              </a:ext>
            </a:extLst>
          </p:cNvPr>
          <p:cNvSpPr>
            <a:spLocks noGrp="1"/>
          </p:cNvSpPr>
          <p:nvPr>
            <p:ph idx="1"/>
          </p:nvPr>
        </p:nvSpPr>
        <p:spPr>
          <a:xfrm>
            <a:off x="523240" y="4931906"/>
            <a:ext cx="2684206" cy="723849"/>
          </a:xfrm>
        </p:spPr>
        <p:txBody>
          <a:bodyPr>
            <a:noAutofit/>
          </a:bodyPr>
          <a:lstStyle/>
          <a:p>
            <a:pPr marL="0" indent="0" algn="l">
              <a:buNone/>
            </a:pPr>
            <a:r>
              <a:rPr lang="en-US" sz="2000" b="1" i="0" dirty="0">
                <a:solidFill>
                  <a:srgbClr val="000000"/>
                </a:solidFill>
                <a:effectLst/>
                <a:latin typeface="Lato" panose="020F0502020204030203" pitchFamily="34" charset="0"/>
                <a:ea typeface="Lato" panose="020F0502020204030203" pitchFamily="34" charset="0"/>
                <a:cs typeface="Lato" panose="020F0502020204030203" pitchFamily="34" charset="0"/>
              </a:rPr>
              <a:t>Matan A. Koch</a:t>
            </a:r>
          </a:p>
          <a:p>
            <a:pPr marL="0" indent="0" algn="l">
              <a:buNone/>
            </a:pPr>
            <a:r>
              <a:rPr lang="en-US" sz="2000" i="0" dirty="0">
                <a:solidFill>
                  <a:srgbClr val="000000"/>
                </a:solidFill>
                <a:effectLst/>
                <a:latin typeface="Lato" panose="020F0502020204030203" pitchFamily="34" charset="0"/>
                <a:ea typeface="Lato" panose="020F0502020204030203" pitchFamily="34" charset="0"/>
                <a:cs typeface="Lato" panose="020F0502020204030203" pitchFamily="34" charset="0"/>
              </a:rPr>
              <a:t>VP, Workforce and Faith Programs, </a:t>
            </a:r>
            <a:r>
              <a:rPr lang="en-US" sz="200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RespectAbility</a:t>
            </a:r>
            <a:endParaRPr lang="en-US" sz="2000" i="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p:txBody>
      </p:sp>
      <p:pic>
        <p:nvPicPr>
          <p:cNvPr id="5" name="Picture 2" descr="Joshua Basile smiling headshot wearing a suit and tie">
            <a:extLst>
              <a:ext uri="{FF2B5EF4-FFF2-40B4-BE49-F238E27FC236}">
                <a16:creationId xmlns:a16="http://schemas.microsoft.com/office/drawing/2014/main" id="{37398307-59B9-413C-9FB1-2300AAD857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8370" y="2465614"/>
            <a:ext cx="2288181" cy="228818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1">
            <a:extLst>
              <a:ext uri="{FF2B5EF4-FFF2-40B4-BE49-F238E27FC236}">
                <a16:creationId xmlns:a16="http://schemas.microsoft.com/office/drawing/2014/main" id="{0ACA5681-53AD-4450-847C-DBD7A6A34C5C}"/>
              </a:ext>
            </a:extLst>
          </p:cNvPr>
          <p:cNvSpPr txBox="1">
            <a:spLocks/>
          </p:cNvSpPr>
          <p:nvPr/>
        </p:nvSpPr>
        <p:spPr>
          <a:xfrm>
            <a:off x="3194116" y="4929580"/>
            <a:ext cx="2684206" cy="7238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rgbClr val="000000"/>
                </a:solidFill>
                <a:latin typeface="Lato" panose="020F0502020204030203" pitchFamily="34" charset="0"/>
                <a:ea typeface="Lato" panose="020F0502020204030203" pitchFamily="34" charset="0"/>
                <a:cs typeface="Lato" panose="020F0502020204030203" pitchFamily="34" charset="0"/>
              </a:rPr>
              <a:t>Joshua Basile</a:t>
            </a:r>
          </a:p>
          <a:p>
            <a:pPr marL="0" indent="0">
              <a:buFont typeface="Arial" panose="020B0604020202020204" pitchFamily="34" charset="0"/>
              <a:buNone/>
            </a:pPr>
            <a:r>
              <a:rPr lang="en-US" sz="2000" dirty="0">
                <a:solidFill>
                  <a:srgbClr val="000000"/>
                </a:solidFill>
                <a:latin typeface="Lato" panose="020F0502020204030203" pitchFamily="34" charset="0"/>
                <a:ea typeface="Lato" panose="020F0502020204030203" pitchFamily="34" charset="0"/>
                <a:cs typeface="Lato" panose="020F0502020204030203" pitchFamily="34" charset="0"/>
              </a:rPr>
              <a:t>Advocate, philanthropist, lawyer and founder, Determined2Heal</a:t>
            </a:r>
          </a:p>
        </p:txBody>
      </p:sp>
      <p:pic>
        <p:nvPicPr>
          <p:cNvPr id="7" name="Picture 2" descr="Alexandra Bennewith smiling headshot">
            <a:extLst>
              <a:ext uri="{FF2B5EF4-FFF2-40B4-BE49-F238E27FC236}">
                <a16:creationId xmlns:a16="http://schemas.microsoft.com/office/drawing/2014/main" id="{C12CE027-16E3-43BB-903F-F5431CC3B8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8003" y="2465614"/>
            <a:ext cx="2288181" cy="2288181"/>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1">
            <a:extLst>
              <a:ext uri="{FF2B5EF4-FFF2-40B4-BE49-F238E27FC236}">
                <a16:creationId xmlns:a16="http://schemas.microsoft.com/office/drawing/2014/main" id="{6C63A7C4-D17D-4E08-A54D-87F0220F4228}"/>
              </a:ext>
            </a:extLst>
          </p:cNvPr>
          <p:cNvSpPr txBox="1">
            <a:spLocks/>
          </p:cNvSpPr>
          <p:nvPr/>
        </p:nvSpPr>
        <p:spPr>
          <a:xfrm>
            <a:off x="6209426" y="4911211"/>
            <a:ext cx="2684206" cy="7238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rgbClr val="000000"/>
                </a:solidFill>
                <a:latin typeface="Lato" panose="020F0502020204030203" pitchFamily="34" charset="0"/>
                <a:ea typeface="Lato" panose="020F0502020204030203" pitchFamily="34" charset="0"/>
                <a:cs typeface="Lato" panose="020F0502020204030203" pitchFamily="34" charset="0"/>
              </a:rPr>
              <a:t>Alexandra </a:t>
            </a:r>
            <a:r>
              <a:rPr lang="en-US" sz="2000" b="1" dirty="0" err="1">
                <a:solidFill>
                  <a:srgbClr val="000000"/>
                </a:solidFill>
                <a:latin typeface="Lato" panose="020F0502020204030203" pitchFamily="34" charset="0"/>
                <a:ea typeface="Lato" panose="020F0502020204030203" pitchFamily="34" charset="0"/>
                <a:cs typeface="Lato" panose="020F0502020204030203" pitchFamily="34" charset="0"/>
              </a:rPr>
              <a:t>Bennewith</a:t>
            </a:r>
            <a:endParaRPr lang="en-US" sz="2000" b="1" dirty="0">
              <a:solidFill>
                <a:srgbClr val="000000"/>
              </a:solidFill>
              <a:latin typeface="Lato" panose="020F0502020204030203" pitchFamily="34" charset="0"/>
              <a:ea typeface="Lato" panose="020F0502020204030203" pitchFamily="34" charset="0"/>
              <a:cs typeface="Lato" panose="020F0502020204030203" pitchFamily="34" charset="0"/>
            </a:endParaRPr>
          </a:p>
          <a:p>
            <a:pPr marL="0" indent="0">
              <a:buFont typeface="Arial" panose="020B0604020202020204" pitchFamily="34" charset="0"/>
              <a:buNone/>
            </a:pPr>
            <a:r>
              <a:rPr lang="en-US" sz="2000" dirty="0">
                <a:solidFill>
                  <a:srgbClr val="000000"/>
                </a:solidFill>
                <a:latin typeface="Lato" panose="020F0502020204030203" pitchFamily="34" charset="0"/>
                <a:ea typeface="Lato" panose="020F0502020204030203" pitchFamily="34" charset="0"/>
                <a:cs typeface="Lato" panose="020F0502020204030203" pitchFamily="34" charset="0"/>
              </a:rPr>
              <a:t>VP, Government Relations, United Spinal Association</a:t>
            </a:r>
          </a:p>
        </p:txBody>
      </p:sp>
      <p:pic>
        <p:nvPicPr>
          <p:cNvPr id="9" name="Picture 2" descr="Philip Kahn-Pauli">
            <a:extLst>
              <a:ext uri="{FF2B5EF4-FFF2-40B4-BE49-F238E27FC236}">
                <a16:creationId xmlns:a16="http://schemas.microsoft.com/office/drawing/2014/main" id="{0F4E6ADE-CB7E-4BEE-BAC7-07C05537B8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66002" y="2496304"/>
            <a:ext cx="2226800" cy="222680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
            <a:extLst>
              <a:ext uri="{FF2B5EF4-FFF2-40B4-BE49-F238E27FC236}">
                <a16:creationId xmlns:a16="http://schemas.microsoft.com/office/drawing/2014/main" id="{E3C27BD9-72E6-43BA-9E47-E3ECEA10A1D3}"/>
              </a:ext>
            </a:extLst>
          </p:cNvPr>
          <p:cNvSpPr txBox="1">
            <a:spLocks/>
          </p:cNvSpPr>
          <p:nvPr/>
        </p:nvSpPr>
        <p:spPr>
          <a:xfrm>
            <a:off x="9104805" y="4911210"/>
            <a:ext cx="2684206" cy="7238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rgbClr val="000000"/>
                </a:solidFill>
                <a:latin typeface="Lato" panose="020F0502020204030203" pitchFamily="34" charset="0"/>
                <a:ea typeface="Lato" panose="020F0502020204030203" pitchFamily="34" charset="0"/>
                <a:cs typeface="Lato" panose="020F0502020204030203" pitchFamily="34" charset="0"/>
              </a:rPr>
              <a:t>Philip Kahn-Pauli</a:t>
            </a:r>
          </a:p>
          <a:p>
            <a:pPr marL="0" indent="0">
              <a:buFont typeface="Arial" panose="020B0604020202020204" pitchFamily="34" charset="0"/>
              <a:buNone/>
            </a:pPr>
            <a:r>
              <a:rPr lang="en-US" sz="2000" dirty="0">
                <a:solidFill>
                  <a:srgbClr val="000000"/>
                </a:solidFill>
                <a:latin typeface="Lato" panose="020F0502020204030203" pitchFamily="34" charset="0"/>
                <a:ea typeface="Lato" panose="020F0502020204030203" pitchFamily="34" charset="0"/>
                <a:cs typeface="Lato" panose="020F0502020204030203" pitchFamily="34" charset="0"/>
              </a:rPr>
              <a:t>Policy and Practices Director, RespectAbility</a:t>
            </a:r>
          </a:p>
          <a:p>
            <a:pPr marL="0" indent="0">
              <a:buFont typeface="Arial" panose="020B0604020202020204" pitchFamily="34" charset="0"/>
              <a:buNone/>
            </a:pPr>
            <a:endParaRPr lang="en-US" sz="2000" dirty="0">
              <a:solidFill>
                <a:srgbClr val="00000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674931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68575F-930B-4184-A4C9-9D38D4684175}"/>
              </a:ext>
            </a:extLst>
          </p:cNvPr>
          <p:cNvSpPr>
            <a:spLocks noGrp="1"/>
          </p:cNvSpPr>
          <p:nvPr>
            <p:ph type="title"/>
          </p:nvPr>
        </p:nvSpPr>
        <p:spPr/>
        <p:txBody>
          <a:bodyPr>
            <a:noAutofit/>
          </a:bodyPr>
          <a:lstStyle/>
          <a:p>
            <a:r>
              <a:rPr lang="en-US" sz="3600" dirty="0">
                <a:latin typeface="Lato" panose="020F0502020204030203" pitchFamily="34" charset="0"/>
                <a:ea typeface="Lato" panose="020F0502020204030203" pitchFamily="34" charset="0"/>
                <a:cs typeface="Lato" panose="020F0502020204030203" pitchFamily="34" charset="0"/>
              </a:rPr>
              <a:t>Request for Information Background and Overview</a:t>
            </a:r>
          </a:p>
        </p:txBody>
      </p:sp>
      <p:sp>
        <p:nvSpPr>
          <p:cNvPr id="2" name="Content Placeholder 1">
            <a:extLst>
              <a:ext uri="{FF2B5EF4-FFF2-40B4-BE49-F238E27FC236}">
                <a16:creationId xmlns:a16="http://schemas.microsoft.com/office/drawing/2014/main" id="{07C0A5D4-2FF9-46FA-BE1C-5FD3658D702C}"/>
              </a:ext>
            </a:extLst>
          </p:cNvPr>
          <p:cNvSpPr>
            <a:spLocks noGrp="1"/>
          </p:cNvSpPr>
          <p:nvPr>
            <p:ph idx="1"/>
          </p:nvPr>
        </p:nvSpPr>
        <p:spPr>
          <a:xfrm>
            <a:off x="523240" y="1605516"/>
            <a:ext cx="11449020" cy="5730949"/>
          </a:xfrm>
        </p:spPr>
        <p:txBody>
          <a:bodyPr>
            <a:normAutofit/>
          </a:bodyPr>
          <a:lstStyle/>
          <a:p>
            <a:pPr marR="8050"/>
            <a:r>
              <a:rPr lang="en-US" b="0" i="0" u="none" strike="noStrike" baseline="0" dirty="0">
                <a:solidFill>
                  <a:srgbClr val="231F20"/>
                </a:solidFill>
                <a:latin typeface="Lato" panose="020F0502020204030203" pitchFamily="34" charset="0"/>
                <a:ea typeface="Lato" panose="020F0502020204030203" pitchFamily="34" charset="0"/>
                <a:cs typeface="Lato" panose="020F0502020204030203" pitchFamily="34" charset="0"/>
              </a:rPr>
              <a:t>Medicaid eligibility groups through:</a:t>
            </a:r>
          </a:p>
          <a:p>
            <a:pPr marR="8050" lvl="1"/>
            <a:r>
              <a:rPr lang="en-US" sz="2800" dirty="0">
                <a:solidFill>
                  <a:srgbClr val="231F20"/>
                </a:solidFill>
                <a:latin typeface="Lato" panose="020F0502020204030203" pitchFamily="34" charset="0"/>
                <a:ea typeface="Lato" panose="020F0502020204030203" pitchFamily="34" charset="0"/>
                <a:cs typeface="Lato" panose="020F0502020204030203" pitchFamily="34" charset="0"/>
              </a:rPr>
              <a:t>S</a:t>
            </a:r>
            <a:r>
              <a:rPr lang="en-US" sz="2800" b="0" i="0" u="none" strike="noStrike" baseline="0" dirty="0">
                <a:solidFill>
                  <a:srgbClr val="231F20"/>
                </a:solidFill>
                <a:latin typeface="Lato" panose="020F0502020204030203" pitchFamily="34" charset="0"/>
                <a:ea typeface="Lato" panose="020F0502020204030203" pitchFamily="34" charset="0"/>
                <a:cs typeface="Lato" panose="020F0502020204030203" pitchFamily="34" charset="0"/>
              </a:rPr>
              <a:t>ection 4733 of the Balanced Budget Act (BBA) of 1997</a:t>
            </a:r>
          </a:p>
          <a:p>
            <a:pPr marR="8050" lvl="1"/>
            <a:r>
              <a:rPr lang="en-US" sz="2800" b="0" i="0" u="none" strike="noStrike" baseline="0" dirty="0">
                <a:solidFill>
                  <a:srgbClr val="231F20"/>
                </a:solidFill>
                <a:latin typeface="Lato" panose="020F0502020204030203" pitchFamily="34" charset="0"/>
                <a:ea typeface="Lato" panose="020F0502020204030203" pitchFamily="34" charset="0"/>
                <a:cs typeface="Lato" panose="020F0502020204030203" pitchFamily="34" charset="0"/>
              </a:rPr>
              <a:t>Section 201 of the Ticket to Work and Work Incentives Improvement Act (TWWIA) of 1999</a:t>
            </a:r>
          </a:p>
          <a:p>
            <a:r>
              <a:rPr lang="en-US" b="0" i="0" u="none" strike="noStrike" baseline="0" dirty="0">
                <a:solidFill>
                  <a:srgbClr val="211D1E"/>
                </a:solidFill>
                <a:latin typeface="Lato" panose="020F0502020204030203" pitchFamily="34" charset="0"/>
                <a:ea typeface="Lato" panose="020F0502020204030203" pitchFamily="34" charset="0"/>
                <a:cs typeface="Lato" panose="020F0502020204030203" pitchFamily="34" charset="0"/>
              </a:rPr>
              <a:t>The positive results of MBI for workers with disabilities</a:t>
            </a:r>
          </a:p>
          <a:p>
            <a:pPr lvl="1"/>
            <a:r>
              <a:rPr lang="en-US" sz="2800" b="0" i="0" u="none" strike="noStrike" baseline="0" dirty="0">
                <a:solidFill>
                  <a:srgbClr val="211D1E"/>
                </a:solidFill>
                <a:latin typeface="Lato" panose="020F0502020204030203" pitchFamily="34" charset="0"/>
                <a:ea typeface="Lato" panose="020F0502020204030203" pitchFamily="34" charset="0"/>
                <a:cs typeface="Lato" panose="020F0502020204030203" pitchFamily="34" charset="0"/>
              </a:rPr>
              <a:t>increased enrollee income; increased number of hours worked; and a greater opportunity to accrue savings for home purchases, retirement, and other needs. </a:t>
            </a:r>
          </a:p>
          <a:p>
            <a:pPr lvl="1"/>
            <a:r>
              <a:rPr lang="en-US" sz="2800" b="0" i="0" u="none" strike="noStrike" baseline="0" dirty="0">
                <a:solidFill>
                  <a:srgbClr val="211D1E"/>
                </a:solidFill>
                <a:latin typeface="Lato" panose="020F0502020204030203" pitchFamily="34" charset="0"/>
                <a:ea typeface="Lato" panose="020F0502020204030203" pitchFamily="34" charset="0"/>
                <a:cs typeface="Lato" panose="020F0502020204030203" pitchFamily="34" charset="0"/>
              </a:rPr>
              <a:t>An analysis of Social Security Administration (SSA) earnings data by Mathematica Policy Research, Inc. determined an average of 40% of participants increased their wages after enrollment in the MBI for workers with disabilities</a:t>
            </a:r>
            <a:endParaRPr lang="en-US" sz="2800" i="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863211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1E141E-488A-4F5A-A635-3DA32694D36B}"/>
              </a:ext>
            </a:extLst>
          </p:cNvPr>
          <p:cNvSpPr>
            <a:spLocks noGrp="1"/>
          </p:cNvSpPr>
          <p:nvPr>
            <p:ph type="title"/>
          </p:nvPr>
        </p:nvSpPr>
        <p:spPr>
          <a:xfrm>
            <a:off x="523240" y="365126"/>
            <a:ext cx="11145520" cy="1139824"/>
          </a:xfrm>
        </p:spPr>
        <p:txBody>
          <a:bodyPr>
            <a:noAutofit/>
          </a:bodyPr>
          <a:lstStyle/>
          <a:p>
            <a:r>
              <a:rPr lang="en-US" sz="3600" dirty="0">
                <a:latin typeface="Lato" panose="020F0502020204030203" pitchFamily="34" charset="0"/>
                <a:ea typeface="Lato" panose="020F0502020204030203" pitchFamily="34" charset="0"/>
                <a:cs typeface="Lato" panose="020F0502020204030203" pitchFamily="34" charset="0"/>
              </a:rPr>
              <a:t>Request for Information Background and Overview (2)</a:t>
            </a:r>
          </a:p>
        </p:txBody>
      </p:sp>
      <p:sp>
        <p:nvSpPr>
          <p:cNvPr id="2" name="Content Placeholder 1">
            <a:extLst>
              <a:ext uri="{FF2B5EF4-FFF2-40B4-BE49-F238E27FC236}">
                <a16:creationId xmlns:a16="http://schemas.microsoft.com/office/drawing/2014/main" id="{430D7D3F-7297-46FE-944E-ED52355D35AD}"/>
              </a:ext>
            </a:extLst>
          </p:cNvPr>
          <p:cNvSpPr>
            <a:spLocks noGrp="1"/>
          </p:cNvSpPr>
          <p:nvPr>
            <p:ph idx="1"/>
          </p:nvPr>
        </p:nvSpPr>
        <p:spPr>
          <a:xfrm>
            <a:off x="523240" y="1600643"/>
            <a:ext cx="10830559" cy="5257357"/>
          </a:xfrm>
        </p:spPr>
        <p:txBody>
          <a:bodyPr>
            <a:normAutofit lnSpcReduction="10000"/>
          </a:bodyPr>
          <a:lstStyle/>
          <a:p>
            <a:r>
              <a:rPr lang="en-US" b="0" i="0" u="none" strike="noStrike" baseline="0" dirty="0">
                <a:solidFill>
                  <a:srgbClr val="211D1E"/>
                </a:solidFill>
                <a:latin typeface="Lato" panose="020F0502020204030203" pitchFamily="34" charset="0"/>
                <a:ea typeface="Lato" panose="020F0502020204030203" pitchFamily="34" charset="0"/>
                <a:cs typeface="Lato" panose="020F0502020204030203" pitchFamily="34" charset="0"/>
              </a:rPr>
              <a:t>Cost-effective for state Medicaid agencies</a:t>
            </a:r>
          </a:p>
          <a:p>
            <a:pPr lvl="1"/>
            <a:r>
              <a:rPr lang="en-US" sz="2800" b="0" i="0" u="none" strike="noStrike" baseline="0" dirty="0">
                <a:solidFill>
                  <a:srgbClr val="211D1E"/>
                </a:solidFill>
                <a:latin typeface="Lato" panose="020F0502020204030203" pitchFamily="34" charset="0"/>
                <a:ea typeface="Lato" panose="020F0502020204030203" pitchFamily="34" charset="0"/>
                <a:cs typeface="Lato" panose="020F0502020204030203" pitchFamily="34" charset="0"/>
              </a:rPr>
              <a:t>MBI participants have better health outcomes and lower Medicaid utilization rates than their non-working peers with disabilities. </a:t>
            </a:r>
          </a:p>
          <a:p>
            <a:r>
              <a:rPr lang="en-US" b="0" i="0" u="none" strike="noStrike" baseline="0" dirty="0">
                <a:solidFill>
                  <a:srgbClr val="211D1E"/>
                </a:solidFill>
                <a:latin typeface="Lato" panose="020F0502020204030203" pitchFamily="34" charset="0"/>
                <a:ea typeface="Lato" panose="020F0502020204030203" pitchFamily="34" charset="0"/>
                <a:cs typeface="Lato" panose="020F0502020204030203" pitchFamily="34" charset="0"/>
              </a:rPr>
              <a:t>Employers also benefit from hiring workers with disabilities—demonstrated by increased profits and cost-effectiveness, higher employee retention.</a:t>
            </a:r>
          </a:p>
          <a:p>
            <a:r>
              <a:rPr lang="en-US" dirty="0">
                <a:solidFill>
                  <a:srgbClr val="211D1E"/>
                </a:solidFill>
                <a:latin typeface="Lato" panose="020F0502020204030203" pitchFamily="34" charset="0"/>
                <a:ea typeface="Lato" panose="020F0502020204030203" pitchFamily="34" charset="0"/>
                <a:cs typeface="Lato" panose="020F0502020204030203" pitchFamily="34" charset="0"/>
              </a:rPr>
              <a:t>D</a:t>
            </a:r>
            <a:r>
              <a:rPr lang="en-US" b="0" i="0" u="none" strike="noStrike" baseline="0" dirty="0">
                <a:solidFill>
                  <a:srgbClr val="211D1E"/>
                </a:solidFill>
                <a:latin typeface="Lato" panose="020F0502020204030203" pitchFamily="34" charset="0"/>
                <a:ea typeface="Lato" panose="020F0502020204030203" pitchFamily="34" charset="0"/>
                <a:cs typeface="Lato" panose="020F0502020204030203" pitchFamily="34" charset="0"/>
              </a:rPr>
              <a:t>espite these successes, less than half of working-age people with disabilities (30.9%) were employed in 2019. This compares to an employment rate of 74.6% for people without disabilities. (Bureau of Labor Statistics 2020)</a:t>
            </a:r>
            <a:endParaRPr lang="en-US" b="0" i="0" u="none" strike="noStrike" baseline="30000" dirty="0">
              <a:solidFill>
                <a:srgbClr val="231F20"/>
              </a:solidFill>
              <a:latin typeface="Lato" panose="020F0502020204030203" pitchFamily="34" charset="0"/>
              <a:ea typeface="Lato" panose="020F0502020204030203" pitchFamily="34" charset="0"/>
              <a:cs typeface="Lato" panose="020F0502020204030203" pitchFamily="34" charset="0"/>
            </a:endParaRPr>
          </a:p>
          <a:p>
            <a:pPr marL="0" indent="0" algn="ctr">
              <a:buNone/>
            </a:pPr>
            <a:r>
              <a:rPr lang="en-US" i="1" dirty="0">
                <a:latin typeface="Lato" panose="020F0502020204030203" pitchFamily="34" charset="0"/>
                <a:ea typeface="Lato" panose="020F0502020204030203" pitchFamily="34" charset="0"/>
                <a:cs typeface="Lato" panose="020F0502020204030203" pitchFamily="34" charset="0"/>
              </a:rPr>
              <a:t>Bipartisan Policy Center, Improving Opportunities for Working People with Disabilities, January 2021, https://bipartisanpolicy.org/</a:t>
            </a:r>
            <a:endParaRPr lang="en-US"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854954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A103D9-A102-477D-A18D-C2FBFCFE055E}"/>
              </a:ext>
            </a:extLst>
          </p:cNvPr>
          <p:cNvSpPr>
            <a:spLocks noGrp="1"/>
          </p:cNvSpPr>
          <p:nvPr>
            <p:ph type="title"/>
          </p:nvPr>
        </p:nvSpPr>
        <p:spPr/>
        <p:txBody>
          <a:bodyPr>
            <a:normAutofit/>
          </a:bodyPr>
          <a:lstStyle/>
          <a:p>
            <a:r>
              <a:rPr lang="en-US" sz="3600" dirty="0">
                <a:latin typeface="Lato" panose="020F0502020204030203" pitchFamily="34" charset="0"/>
                <a:ea typeface="Lato" panose="020F0502020204030203" pitchFamily="34" charset="0"/>
                <a:cs typeface="Lato" panose="020F0502020204030203" pitchFamily="34" charset="0"/>
              </a:rPr>
              <a:t>CMS RFI 2022</a:t>
            </a:r>
          </a:p>
        </p:txBody>
      </p:sp>
      <p:pic>
        <p:nvPicPr>
          <p:cNvPr id="5" name="Picture 4" descr="Medicaid.gov Keeping America Healthy&#10;Request for Information (2022)&#10;Access to Coverage and Care in Medicaid and CHIP&#10;For a preview of the questions in the Request for Information, please visit the Access to Care page of Medicaid.gov">
            <a:extLst>
              <a:ext uri="{FF2B5EF4-FFF2-40B4-BE49-F238E27FC236}">
                <a16:creationId xmlns:a16="http://schemas.microsoft.com/office/drawing/2014/main" id="{CA6822BC-09B3-44FA-B60C-18EC57A7B35F}"/>
              </a:ext>
            </a:extLst>
          </p:cNvPr>
          <p:cNvPicPr>
            <a:picLocks noChangeAspect="1"/>
          </p:cNvPicPr>
          <p:nvPr/>
        </p:nvPicPr>
        <p:blipFill>
          <a:blip r:embed="rId2"/>
          <a:stretch>
            <a:fillRect/>
          </a:stretch>
        </p:blipFill>
        <p:spPr>
          <a:xfrm>
            <a:off x="340596" y="1569432"/>
            <a:ext cx="4727914" cy="2413632"/>
          </a:xfrm>
          <a:prstGeom prst="rect">
            <a:avLst/>
          </a:prstGeom>
        </p:spPr>
      </p:pic>
      <p:sp>
        <p:nvSpPr>
          <p:cNvPr id="2" name="Content Placeholder 1">
            <a:extLst>
              <a:ext uri="{FF2B5EF4-FFF2-40B4-BE49-F238E27FC236}">
                <a16:creationId xmlns:a16="http://schemas.microsoft.com/office/drawing/2014/main" id="{0F33162E-B307-4307-B851-5956D35D154C}"/>
              </a:ext>
            </a:extLst>
          </p:cNvPr>
          <p:cNvSpPr>
            <a:spLocks noGrp="1"/>
          </p:cNvSpPr>
          <p:nvPr>
            <p:ph idx="1"/>
          </p:nvPr>
        </p:nvSpPr>
        <p:spPr>
          <a:xfrm>
            <a:off x="5068510" y="1569432"/>
            <a:ext cx="6782894" cy="4955354"/>
          </a:xfrm>
        </p:spPr>
        <p:txBody>
          <a:bodyPr>
            <a:noAutofit/>
          </a:bodyPr>
          <a:lstStyle/>
          <a:p>
            <a:pPr marL="0" indent="0">
              <a:buNone/>
            </a:pPr>
            <a:r>
              <a:rPr lang="en-US" sz="2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CMS is seeking to develop and implement a comprehensive access strategy for Medicaid and the Children’s Health Insurance Program (CHIP). Using regulations and guidance, along with other tools, CMS will set forth a multifaceted approach to help ensure equitable access to health care for Medicaid and CHIP beneficiaries across all care delivery systems. There are a wide range of barriers to accessing Medicaid and CHIP covered services, including </a:t>
            </a:r>
            <a:r>
              <a:rPr lang="en-US" sz="2400" b="1" i="0" dirty="0">
                <a:solidFill>
                  <a:srgbClr val="000000"/>
                </a:solidFill>
                <a:effectLst/>
                <a:latin typeface="Lato" panose="020F0502020204030203" pitchFamily="34" charset="0"/>
                <a:ea typeface="Lato" panose="020F0502020204030203" pitchFamily="34" charset="0"/>
                <a:cs typeface="Lato" panose="020F0502020204030203" pitchFamily="34" charset="0"/>
              </a:rPr>
              <a:t>long-term services and supports (LTSS)</a:t>
            </a:r>
            <a:r>
              <a:rPr lang="en-US" sz="2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which include institutional care and </a:t>
            </a:r>
            <a:r>
              <a:rPr lang="en-US" sz="2400" b="1" i="0" dirty="0">
                <a:solidFill>
                  <a:srgbClr val="000000"/>
                </a:solidFill>
                <a:effectLst/>
                <a:latin typeface="Lato" panose="020F0502020204030203" pitchFamily="34" charset="0"/>
                <a:ea typeface="Lato" panose="020F0502020204030203" pitchFamily="34" charset="0"/>
                <a:cs typeface="Lato" panose="020F0502020204030203" pitchFamily="34" charset="0"/>
              </a:rPr>
              <a:t>home and community-based services (HCBS).</a:t>
            </a:r>
            <a:endParaRPr lang="en-US" sz="2400" b="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244135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E2BEBD-7151-4F5C-9B4D-2437A9E52AFF}"/>
              </a:ext>
            </a:extLst>
          </p:cNvPr>
          <p:cNvSpPr>
            <a:spLocks noGrp="1"/>
          </p:cNvSpPr>
          <p:nvPr>
            <p:ph type="title"/>
          </p:nvPr>
        </p:nvSpPr>
        <p:spPr/>
        <p:txBody>
          <a:bodyPr>
            <a:normAutofit/>
          </a:bodyPr>
          <a:lstStyle/>
          <a:p>
            <a:r>
              <a:rPr lang="en-US" sz="3600" dirty="0">
                <a:latin typeface="Lato" panose="020F0502020204030203" pitchFamily="34" charset="0"/>
                <a:ea typeface="Lato" panose="020F0502020204030203" pitchFamily="34" charset="0"/>
                <a:cs typeface="Lato" panose="020F0502020204030203" pitchFamily="34" charset="0"/>
              </a:rPr>
              <a:t>How to Send Feedback</a:t>
            </a:r>
          </a:p>
        </p:txBody>
      </p:sp>
      <p:sp>
        <p:nvSpPr>
          <p:cNvPr id="2" name="Content Placeholder 1">
            <a:extLst>
              <a:ext uri="{FF2B5EF4-FFF2-40B4-BE49-F238E27FC236}">
                <a16:creationId xmlns:a16="http://schemas.microsoft.com/office/drawing/2014/main" id="{DBC6BE09-042A-4C9E-B266-DDFEE98D154C}"/>
              </a:ext>
            </a:extLst>
          </p:cNvPr>
          <p:cNvSpPr>
            <a:spLocks noGrp="1"/>
          </p:cNvSpPr>
          <p:nvPr>
            <p:ph idx="1"/>
          </p:nvPr>
        </p:nvSpPr>
        <p:spPr>
          <a:xfrm>
            <a:off x="523240" y="1825625"/>
            <a:ext cx="11319715" cy="4351338"/>
          </a:xfrm>
        </p:spPr>
        <p:txBody>
          <a:bodyPr>
            <a:normAutofit fontScale="85000" lnSpcReduction="10000"/>
          </a:bodyPr>
          <a:lstStyle/>
          <a:p>
            <a:pPr marL="0" indent="0">
              <a:buNone/>
            </a:pPr>
            <a:r>
              <a:rPr lang="en-US" b="0" i="0" dirty="0">
                <a:solidFill>
                  <a:schemeClr val="tx1"/>
                </a:solidFill>
                <a:effectLst/>
                <a:latin typeface="Lato" panose="020F0502020204030203" pitchFamily="34" charset="0"/>
                <a:ea typeface="Lato" panose="020F0502020204030203" pitchFamily="34" charset="0"/>
                <a:cs typeface="Lato" panose="020F0502020204030203" pitchFamily="34" charset="0"/>
              </a:rPr>
              <a:t>In order to ensure that the feedback collected is specific and actionable, CMS has identified five key objectives for this RFI. The questions in this RFI cover a wide range of topics related to health care access. CMS does not expect respondents to provide feedback on all questions. Respondents should focus on questions that are most relevant to them. The RFI is open for a 60 day public comment period from February 17, 2022 through April 18, 2022. </a:t>
            </a:r>
          </a:p>
          <a:p>
            <a:pPr marL="0" indent="0">
              <a:buNone/>
            </a:pPr>
            <a:r>
              <a:rPr lang="en-US" b="0" i="1" dirty="0">
                <a:solidFill>
                  <a:schemeClr val="tx1"/>
                </a:solidFill>
                <a:effectLst/>
                <a:latin typeface="Lato" panose="020F0502020204030203" pitchFamily="34" charset="0"/>
                <a:ea typeface="Lato" panose="020F0502020204030203" pitchFamily="34" charset="0"/>
                <a:cs typeface="Lato" panose="020F0502020204030203" pitchFamily="34" charset="0"/>
              </a:rPr>
              <a:t>Submit comments on the RFI via the survey response fields. Comments on the RFI may contain links to </a:t>
            </a:r>
            <a:r>
              <a:rPr lang="en-US" b="1" i="1" dirty="0">
                <a:solidFill>
                  <a:schemeClr val="tx1"/>
                </a:solidFill>
                <a:effectLst/>
                <a:latin typeface="Lato" panose="020F0502020204030203" pitchFamily="34" charset="0"/>
                <a:ea typeface="Lato" panose="020F0502020204030203" pitchFamily="34" charset="0"/>
                <a:cs typeface="Lato" panose="020F0502020204030203" pitchFamily="34" charset="0"/>
              </a:rPr>
              <a:t>supplemental </a:t>
            </a:r>
            <a:r>
              <a:rPr lang="en-US" b="0" i="1" dirty="0">
                <a:solidFill>
                  <a:schemeClr val="tx1"/>
                </a:solidFill>
                <a:effectLst/>
                <a:latin typeface="Lato" panose="020F0502020204030203" pitchFamily="34" charset="0"/>
                <a:ea typeface="Lato" panose="020F0502020204030203" pitchFamily="34" charset="0"/>
                <a:cs typeface="Lato" panose="020F0502020204030203" pitchFamily="34" charset="0"/>
              </a:rPr>
              <a:t>or </a:t>
            </a:r>
            <a:r>
              <a:rPr lang="en-US" b="1" i="1" dirty="0">
                <a:solidFill>
                  <a:schemeClr val="tx1"/>
                </a:solidFill>
                <a:effectLst/>
                <a:latin typeface="Lato" panose="020F0502020204030203" pitchFamily="34" charset="0"/>
                <a:ea typeface="Lato" panose="020F0502020204030203" pitchFamily="34" charset="0"/>
                <a:cs typeface="Lato" panose="020F0502020204030203" pitchFamily="34" charset="0"/>
              </a:rPr>
              <a:t>supporting </a:t>
            </a:r>
            <a:r>
              <a:rPr lang="en-US" b="0" i="1" dirty="0">
                <a:solidFill>
                  <a:schemeClr val="tx1"/>
                </a:solidFill>
                <a:effectLst/>
                <a:latin typeface="Lato" panose="020F0502020204030203" pitchFamily="34" charset="0"/>
                <a:ea typeface="Lato" panose="020F0502020204030203" pitchFamily="34" charset="0"/>
                <a:cs typeface="Lato" panose="020F0502020204030203" pitchFamily="34" charset="0"/>
              </a:rPr>
              <a:t>materials, such as research articles, data, and/or visuals. When linking to supplemental materials in comments, describe the material in the question response field to which the material applies.</a:t>
            </a:r>
          </a:p>
          <a:p>
            <a:endParaRPr lang="en-US" i="1" dirty="0">
              <a:solidFill>
                <a:schemeClr val="tx1"/>
              </a:solidFill>
              <a:latin typeface="Lato" panose="020F0502020204030203" pitchFamily="34" charset="0"/>
              <a:ea typeface="Lato" panose="020F0502020204030203" pitchFamily="34" charset="0"/>
              <a:cs typeface="Lato" panose="020F0502020204030203" pitchFamily="34" charset="0"/>
            </a:endParaRPr>
          </a:p>
          <a:p>
            <a:pPr marL="0" indent="0">
              <a:buNone/>
            </a:pPr>
            <a:r>
              <a:rPr lang="en-US" b="0" i="0" dirty="0">
                <a:solidFill>
                  <a:schemeClr val="tx1"/>
                </a:solidFill>
                <a:effectLst/>
                <a:latin typeface="Lato" panose="020F0502020204030203" pitchFamily="34" charset="0"/>
                <a:ea typeface="Lato" panose="020F0502020204030203" pitchFamily="34" charset="0"/>
                <a:cs typeface="Lato" panose="020F0502020204030203" pitchFamily="34" charset="0"/>
                <a:hlinkClick r:id="rId3"/>
              </a:rPr>
              <a:t>https://cmsmedicaidaccessrfi.gov1.qualtrics.com/jfe/form/SV_6EYj9eLS9b74Npk</a:t>
            </a:r>
            <a:r>
              <a:rPr lang="en-US" b="0" i="0" dirty="0">
                <a:solidFill>
                  <a:schemeClr val="tx1"/>
                </a:solidFill>
                <a:effectLst/>
                <a:latin typeface="Lato" panose="020F0502020204030203" pitchFamily="34" charset="0"/>
                <a:ea typeface="Lato" panose="020F0502020204030203" pitchFamily="34" charset="0"/>
                <a:cs typeface="Lato" panose="020F0502020204030203" pitchFamily="34" charset="0"/>
              </a:rPr>
              <a:t> </a:t>
            </a:r>
          </a:p>
          <a:p>
            <a:endParaRPr lang="en-US"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562575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E9C173-438C-4A73-8C7E-25827ECA4737}"/>
              </a:ext>
            </a:extLst>
          </p:cNvPr>
          <p:cNvSpPr>
            <a:spLocks noGrp="1"/>
          </p:cNvSpPr>
          <p:nvPr>
            <p:ph type="title"/>
          </p:nvPr>
        </p:nvSpPr>
        <p:spPr/>
        <p:txBody>
          <a:bodyPr vert="horz" lIns="91440" tIns="45720" rIns="91440" bIns="45720" rtlCol="0" anchor="ctr">
            <a:noAutofit/>
          </a:bodyPr>
          <a:lstStyle/>
          <a:p>
            <a:r>
              <a:rPr lang="en-US" sz="3600" dirty="0">
                <a:latin typeface="Lato" panose="020F0502020204030203" pitchFamily="34" charset="0"/>
                <a:ea typeface="Lato" panose="020F0502020204030203" pitchFamily="34" charset="0"/>
                <a:cs typeface="Lato" panose="020F0502020204030203" pitchFamily="34" charset="0"/>
              </a:rPr>
              <a:t>The Importance of Lived Experience</a:t>
            </a:r>
          </a:p>
        </p:txBody>
      </p:sp>
      <p:sp>
        <p:nvSpPr>
          <p:cNvPr id="2" name="Content Placeholder 1">
            <a:extLst>
              <a:ext uri="{FF2B5EF4-FFF2-40B4-BE49-F238E27FC236}">
                <a16:creationId xmlns:a16="http://schemas.microsoft.com/office/drawing/2014/main" id="{EA0A81D8-14D7-4068-A020-0262C6D52D09}"/>
              </a:ext>
            </a:extLst>
          </p:cNvPr>
          <p:cNvSpPr>
            <a:spLocks noGrp="1"/>
          </p:cNvSpPr>
          <p:nvPr>
            <p:ph idx="1"/>
          </p:nvPr>
        </p:nvSpPr>
        <p:spPr>
          <a:xfrm>
            <a:off x="399253" y="1664788"/>
            <a:ext cx="4250238" cy="3816429"/>
          </a:xfrm>
        </p:spPr>
        <p:txBody>
          <a:bodyPr vert="horz" wrap="square" lIns="91440" tIns="45720" rIns="91440" bIns="45720" rtlCol="0" anchor="ctr">
            <a:spAutoFit/>
          </a:bodyPr>
          <a:lstStyle/>
          <a:p>
            <a:pPr marL="0" indent="0" algn="ctr">
              <a:lnSpc>
                <a:spcPct val="100000"/>
              </a:lnSpc>
              <a:buNone/>
            </a:pPr>
            <a:r>
              <a:rPr lang="en-US" sz="2200" b="1" dirty="0">
                <a:solidFill>
                  <a:schemeClr val="tx1"/>
                </a:solidFill>
                <a:latin typeface="Lato" panose="020F0502020204030203" pitchFamily="34" charset="0"/>
                <a:ea typeface="Lato" panose="020F0502020204030203" pitchFamily="34" charset="0"/>
                <a:cs typeface="Lato" panose="020F0502020204030203" pitchFamily="34" charset="0"/>
              </a:rPr>
              <a:t>The disability community lives by the motto “Nothing about us, without us.” We must have a seat at any decision-making table that affects us – which is every table, as disability cuts across all other demographics. Those with lived experience know the solutions that work and must be part of the decision-making process.</a:t>
            </a:r>
          </a:p>
        </p:txBody>
      </p:sp>
      <p:pic>
        <p:nvPicPr>
          <p:cNvPr id="4" name="Picture 3" descr="RespectAbility Board members smile together at an outdoor event">
            <a:extLst>
              <a:ext uri="{FF2B5EF4-FFF2-40B4-BE49-F238E27FC236}">
                <a16:creationId xmlns:a16="http://schemas.microsoft.com/office/drawing/2014/main" id="{BD77C744-9AE2-4418-BD68-06F8F15F77D0}"/>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saturation sat="0"/>
                    </a14:imgEffect>
                  </a14:imgLayer>
                </a14:imgProps>
              </a:ext>
            </a:extLst>
          </a:blip>
          <a:srcRect l="11281" r="5164" b="1"/>
          <a:stretch/>
        </p:blipFill>
        <p:spPr>
          <a:xfrm>
            <a:off x="4817916" y="1624809"/>
            <a:ext cx="6850844" cy="3856408"/>
          </a:xfrm>
          <a:prstGeom prst="rect">
            <a:avLst/>
          </a:prstGeom>
        </p:spPr>
      </p:pic>
    </p:spTree>
    <p:extLst>
      <p:ext uri="{BB962C8B-B14F-4D97-AF65-F5344CB8AC3E}">
        <p14:creationId xmlns:p14="http://schemas.microsoft.com/office/powerpoint/2010/main" val="3187605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5A6596-7A6A-46A3-B1BF-9F79FD957E65}"/>
              </a:ext>
            </a:extLst>
          </p:cNvPr>
          <p:cNvSpPr>
            <a:spLocks noGrp="1"/>
          </p:cNvSpPr>
          <p:nvPr>
            <p:ph type="title"/>
          </p:nvPr>
        </p:nvSpPr>
        <p:spPr/>
        <p:txBody>
          <a:bodyPr>
            <a:normAutofit/>
          </a:bodyPr>
          <a:lstStyle/>
          <a:p>
            <a:r>
              <a:rPr lang="en-US" sz="5000" dirty="0">
                <a:latin typeface="Lato" panose="020F0502020204030203" pitchFamily="34" charset="0"/>
                <a:ea typeface="Lato" panose="020F0502020204030203" pitchFamily="34" charset="0"/>
                <a:cs typeface="Lato" panose="020F0502020204030203" pitchFamily="34" charset="0"/>
              </a:rPr>
              <a:t>What do </a:t>
            </a:r>
            <a:r>
              <a:rPr lang="en-US" sz="5000" i="1" dirty="0">
                <a:latin typeface="Lato" panose="020F0502020204030203" pitchFamily="34" charset="0"/>
                <a:ea typeface="Lato" panose="020F0502020204030203" pitchFamily="34" charset="0"/>
                <a:cs typeface="Lato" panose="020F0502020204030203" pitchFamily="34" charset="0"/>
              </a:rPr>
              <a:t>you </a:t>
            </a:r>
            <a:r>
              <a:rPr lang="en-US" sz="5000" dirty="0">
                <a:latin typeface="Lato" panose="020F0502020204030203" pitchFamily="34" charset="0"/>
                <a:ea typeface="Lato" panose="020F0502020204030203" pitchFamily="34" charset="0"/>
                <a:cs typeface="Lato" panose="020F0502020204030203" pitchFamily="34" charset="0"/>
              </a:rPr>
              <a:t>have to share?</a:t>
            </a:r>
          </a:p>
        </p:txBody>
      </p:sp>
    </p:spTree>
    <p:extLst>
      <p:ext uri="{BB962C8B-B14F-4D97-AF65-F5344CB8AC3E}">
        <p14:creationId xmlns:p14="http://schemas.microsoft.com/office/powerpoint/2010/main" val="2953299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8"/>
          <p:cNvSpPr txBox="1">
            <a:spLocks noGrp="1"/>
          </p:cNvSpPr>
          <p:nvPr>
            <p:ph type="title"/>
          </p:nvPr>
        </p:nvSpPr>
        <p:spPr>
          <a:xfrm>
            <a:off x="521208" y="365760"/>
            <a:ext cx="11899726" cy="1139824"/>
          </a:xfrm>
          <a:prstGeom prst="rect">
            <a:avLst/>
          </a:prstGeom>
          <a:noFill/>
          <a:ln>
            <a:noFill/>
          </a:ln>
        </p:spPr>
        <p:txBody>
          <a:bodyPr spcFirstLastPara="1" wrap="square" lIns="91425" tIns="45700" rIns="91425" bIns="45700" anchor="ctr" anchorCtr="0">
            <a:noAutofit/>
          </a:bodyPr>
          <a:lstStyle/>
          <a:p>
            <a:pPr>
              <a:buSzPts val="3600"/>
            </a:pPr>
            <a:r>
              <a:rPr lang="en-US" sz="3600" dirty="0">
                <a:solidFill>
                  <a:prstClr val="black"/>
                </a:solidFill>
                <a:latin typeface="Lato" panose="020F0502020204030203" pitchFamily="34" charset="0"/>
                <a:ea typeface="Lato" panose="020F0502020204030203" pitchFamily="34" charset="0"/>
                <a:cs typeface="Lato" panose="020F0502020204030203" pitchFamily="34" charset="0"/>
                <a:sym typeface="Calibri"/>
              </a:rPr>
              <a:t>Questions? Thank You!</a:t>
            </a:r>
            <a:endParaRPr sz="3600" dirty="0">
              <a:latin typeface="Lato" panose="020F0502020204030203" pitchFamily="34" charset="0"/>
              <a:ea typeface="Lato" panose="020F0502020204030203" pitchFamily="34" charset="0"/>
              <a:cs typeface="Lato" panose="020F0502020204030203" pitchFamily="34" charset="0"/>
            </a:endParaRPr>
          </a:p>
        </p:txBody>
      </p:sp>
      <p:pic>
        <p:nvPicPr>
          <p:cNvPr id="7" name="Picture 6" descr="A group of people, with and without disabilities, around a table&#10;&#10;">
            <a:extLst>
              <a:ext uri="{FF2B5EF4-FFF2-40B4-BE49-F238E27FC236}">
                <a16:creationId xmlns:a16="http://schemas.microsoft.com/office/drawing/2014/main" id="{CBE5ED2D-6B23-4D7A-8A0C-7B394BB193C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7634" y="1745681"/>
            <a:ext cx="5929823" cy="3678686"/>
          </a:xfrm>
          <a:prstGeom prst="rect">
            <a:avLst/>
          </a:prstGeom>
          <a:ln w="19050">
            <a:noFill/>
          </a:ln>
        </p:spPr>
      </p:pic>
      <p:sp>
        <p:nvSpPr>
          <p:cNvPr id="3" name="Rectangle 2">
            <a:extLst>
              <a:ext uri="{FF2B5EF4-FFF2-40B4-BE49-F238E27FC236}">
                <a16:creationId xmlns:a16="http://schemas.microsoft.com/office/drawing/2014/main" id="{F0F46684-18CD-994E-AB14-6E2CE3D31C60}"/>
              </a:ext>
            </a:extLst>
          </p:cNvPr>
          <p:cNvSpPr/>
          <p:nvPr/>
        </p:nvSpPr>
        <p:spPr>
          <a:xfrm>
            <a:off x="375071" y="5738186"/>
            <a:ext cx="6096000" cy="523220"/>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hlinkClick r:id="rId4"/>
              </a:rPr>
              <a:t>Link to Free Webinars</a:t>
            </a:r>
            <a:endParaRPr kumimoji="0" lang="en-US" sz="28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5" name="Rectangle 4">
            <a:extLst>
              <a:ext uri="{FF2B5EF4-FFF2-40B4-BE49-F238E27FC236}">
                <a16:creationId xmlns:a16="http://schemas.microsoft.com/office/drawing/2014/main" id="{8CE7DCCF-E93D-E74A-97C8-9835360C4EE5}"/>
              </a:ext>
            </a:extLst>
          </p:cNvPr>
          <p:cNvSpPr/>
          <p:nvPr/>
        </p:nvSpPr>
        <p:spPr>
          <a:xfrm>
            <a:off x="6347457" y="1745681"/>
            <a:ext cx="5303295" cy="4117024"/>
          </a:xfrm>
          <a:prstGeom prst="rect">
            <a:avLst/>
          </a:prstGeom>
        </p:spPr>
        <p:txBody>
          <a:bodyPr wrap="square">
            <a:spAutoFit/>
          </a:bodyPr>
          <a:lstStyle/>
          <a:p>
            <a:pPr algn="ctr">
              <a:lnSpc>
                <a:spcPct val="90000"/>
              </a:lnSpc>
              <a:spcBef>
                <a:spcPts val="480"/>
              </a:spcBef>
              <a:buSzPct val="25000"/>
              <a:defRPr/>
            </a:pPr>
            <a:r>
              <a:rPr lang="en-US" sz="2800" b="1" kern="0" dirty="0">
                <a:solidFill>
                  <a:srgbClr val="000000"/>
                </a:solidFill>
                <a:latin typeface="Lato" panose="020F0502020204030203" pitchFamily="34" charset="0"/>
                <a:ea typeface="Lato" panose="020F0502020204030203" pitchFamily="34" charset="0"/>
                <a:cs typeface="Lato" panose="020F0502020204030203" pitchFamily="34" charset="0"/>
                <a:sym typeface="Libre Baskerville"/>
              </a:rPr>
              <a:t>THANK YOU!</a:t>
            </a:r>
          </a:p>
          <a:p>
            <a:pPr algn="ctr">
              <a:lnSpc>
                <a:spcPct val="90000"/>
              </a:lnSpc>
              <a:spcBef>
                <a:spcPts val="480"/>
              </a:spcBef>
              <a:buSzPct val="25000"/>
              <a:defRPr/>
            </a:pPr>
            <a:r>
              <a:rPr lang="en-US" sz="2400" b="1" kern="0" dirty="0">
                <a:solidFill>
                  <a:srgbClr val="000000"/>
                </a:solidFill>
                <a:latin typeface="Lato" panose="020F0502020204030203" pitchFamily="34" charset="0"/>
                <a:ea typeface="Lato" panose="020F0502020204030203" pitchFamily="34" charset="0"/>
                <a:cs typeface="Lato" panose="020F0502020204030203" pitchFamily="34" charset="0"/>
                <a:sym typeface="Libre Baskerville"/>
              </a:rPr>
              <a:t>Alexandra </a:t>
            </a:r>
            <a:r>
              <a:rPr lang="en-US" sz="2400" b="1" kern="0" dirty="0" err="1">
                <a:solidFill>
                  <a:srgbClr val="000000"/>
                </a:solidFill>
                <a:latin typeface="Lato" panose="020F0502020204030203" pitchFamily="34" charset="0"/>
                <a:ea typeface="Lato" panose="020F0502020204030203" pitchFamily="34" charset="0"/>
                <a:cs typeface="Lato" panose="020F0502020204030203" pitchFamily="34" charset="0"/>
                <a:sym typeface="Libre Baskerville"/>
              </a:rPr>
              <a:t>Bennewith</a:t>
            </a:r>
            <a:r>
              <a:rPr lang="en-US" sz="2400" b="1" kern="0" dirty="0">
                <a:solidFill>
                  <a:srgbClr val="000000"/>
                </a:solidFill>
                <a:latin typeface="Lato" panose="020F0502020204030203" pitchFamily="34" charset="0"/>
                <a:ea typeface="Lato" panose="020F0502020204030203" pitchFamily="34" charset="0"/>
                <a:cs typeface="Lato" panose="020F0502020204030203" pitchFamily="34" charset="0"/>
                <a:sym typeface="Libre Baskerville"/>
              </a:rPr>
              <a:t>, MPA, Vice President, Government Relations United Spinal Association  abennewith@unitedspinal.org</a:t>
            </a:r>
            <a:endParaRPr lang="en-US" sz="2400" b="1" kern="0" dirty="0">
              <a:solidFill>
                <a:srgbClr val="000000"/>
              </a:solidFill>
              <a:latin typeface="Lato" panose="020F0502020204030203" pitchFamily="34" charset="0"/>
              <a:ea typeface="Lato" panose="020F0502020204030203" pitchFamily="34" charset="0"/>
              <a:cs typeface="Lato" panose="020F0502020204030203" pitchFamily="34" charset="0"/>
              <a:sym typeface="Libre Baskerville"/>
              <a:hlinkClick r:id="rId5">
                <a:extLst>
                  <a:ext uri="{A12FA001-AC4F-418D-AE19-62706E023703}">
                    <ahyp:hlinkClr xmlns:ahyp="http://schemas.microsoft.com/office/drawing/2018/hyperlinkcolor" val="tx"/>
                  </a:ext>
                </a:extLst>
              </a:hlinkClick>
            </a:endParaRPr>
          </a:p>
          <a:p>
            <a:pPr algn="ctr">
              <a:lnSpc>
                <a:spcPct val="90000"/>
              </a:lnSpc>
              <a:spcBef>
                <a:spcPts val="480"/>
              </a:spcBef>
              <a:buSzPct val="25000"/>
              <a:defRPr/>
            </a:pPr>
            <a:endParaRPr lang="en-US" sz="2400" kern="0" dirty="0">
              <a:solidFill>
                <a:srgbClr val="000000"/>
              </a:solidFill>
              <a:latin typeface="Lato" panose="020F0502020204030203" pitchFamily="34" charset="0"/>
              <a:ea typeface="Lato" panose="020F0502020204030203" pitchFamily="34" charset="0"/>
              <a:cs typeface="Lato" panose="020F0502020204030203" pitchFamily="34" charset="0"/>
              <a:sym typeface="Libre Baskerville"/>
              <a:hlinkClick r:id="rId5">
                <a:extLst>
                  <a:ext uri="{A12FA001-AC4F-418D-AE19-62706E023703}">
                    <ahyp:hlinkClr xmlns:ahyp="http://schemas.microsoft.com/office/drawing/2018/hyperlinkcolor" val="tx"/>
                  </a:ext>
                </a:extLst>
              </a:hlinkClick>
            </a:endParaRPr>
          </a:p>
          <a:p>
            <a:pPr algn="ctr" defTabSz="818567">
              <a:buSzPct val="25000"/>
              <a:defRPr/>
            </a:pPr>
            <a:r>
              <a:rPr lang="en-US" sz="2400" b="1" kern="0" dirty="0">
                <a:solidFill>
                  <a:srgbClr val="000000"/>
                </a:solidFill>
                <a:latin typeface="Lato" panose="020F0502020204030203" pitchFamily="34" charset="0"/>
                <a:ea typeface="Lato" panose="020F0502020204030203" pitchFamily="34" charset="0"/>
                <a:cs typeface="Lato" panose="020F0502020204030203" pitchFamily="34" charset="0"/>
                <a:sym typeface="Georgia"/>
              </a:rPr>
              <a:t>Philip Kahn-Pauli</a:t>
            </a:r>
          </a:p>
          <a:p>
            <a:pPr algn="ctr" defTabSz="818567">
              <a:buSzPct val="25000"/>
              <a:defRPr/>
            </a:pPr>
            <a:r>
              <a:rPr lang="en-US" sz="2400" b="1" kern="0" dirty="0">
                <a:solidFill>
                  <a:srgbClr val="000000"/>
                </a:solidFill>
                <a:latin typeface="Lato" panose="020F0502020204030203" pitchFamily="34" charset="0"/>
                <a:ea typeface="Lato" panose="020F0502020204030203" pitchFamily="34" charset="0"/>
                <a:cs typeface="Lato" panose="020F0502020204030203" pitchFamily="34" charset="0"/>
                <a:sym typeface="Georgia"/>
              </a:rPr>
              <a:t>Policy and Practices Director</a:t>
            </a:r>
          </a:p>
          <a:p>
            <a:pPr algn="ctr" defTabSz="818567">
              <a:buSzPct val="25000"/>
              <a:defRPr/>
            </a:pPr>
            <a:r>
              <a:rPr lang="en-US" sz="2400" b="1" kern="0" dirty="0" err="1">
                <a:solidFill>
                  <a:srgbClr val="000000"/>
                </a:solidFill>
                <a:latin typeface="Lato" panose="020F0502020204030203" pitchFamily="34" charset="0"/>
                <a:ea typeface="Lato" panose="020F0502020204030203" pitchFamily="34" charset="0"/>
                <a:cs typeface="Lato" panose="020F0502020204030203" pitchFamily="34" charset="0"/>
                <a:sym typeface="Georgia"/>
              </a:rPr>
              <a:t>RespectAbility</a:t>
            </a:r>
            <a:r>
              <a:rPr lang="en-US" sz="2400" b="1" u="sng" kern="0" dirty="0">
                <a:solidFill>
                  <a:srgbClr val="000000"/>
                </a:solidFill>
                <a:latin typeface="Lato" panose="020F0502020204030203" pitchFamily="34" charset="0"/>
                <a:ea typeface="Lato" panose="020F0502020204030203" pitchFamily="34" charset="0"/>
                <a:cs typeface="Lato" panose="020F0502020204030203" pitchFamily="34" charset="0"/>
                <a:sym typeface="Georgia"/>
              </a:rPr>
              <a:t> </a:t>
            </a:r>
          </a:p>
          <a:p>
            <a:pPr algn="ctr" defTabSz="818567">
              <a:buSzPct val="25000"/>
              <a:defRPr/>
            </a:pPr>
            <a:r>
              <a:rPr lang="en-US" sz="2400" b="1" kern="0" dirty="0">
                <a:solidFill>
                  <a:srgbClr val="000000"/>
                </a:solidFill>
                <a:latin typeface="Lato" panose="020F0502020204030203" pitchFamily="34" charset="0"/>
                <a:ea typeface="Lato" panose="020F0502020204030203" pitchFamily="34" charset="0"/>
                <a:cs typeface="Lato" panose="020F0502020204030203" pitchFamily="34" charset="0"/>
                <a:sym typeface="Georgia"/>
              </a:rPr>
              <a:t>philipp@respectability.org</a:t>
            </a:r>
            <a:endParaRPr lang="en-US" sz="2400" b="1" kern="0" dirty="0">
              <a:solidFill>
                <a:srgbClr val="000000"/>
              </a:solidFill>
              <a:latin typeface="Lato" panose="020F0502020204030203" pitchFamily="34" charset="0"/>
              <a:ea typeface="Lato" panose="020F0502020204030203" pitchFamily="34" charset="0"/>
              <a:cs typeface="Lato" panose="020F0502020204030203" pitchFamily="34" charset="0"/>
              <a:sym typeface="Georgia"/>
              <a:hlinkClick r:id="rId6">
                <a:extLst>
                  <a:ext uri="{A12FA001-AC4F-418D-AE19-62706E023703}">
                    <ahyp:hlinkClr xmlns:ahyp="http://schemas.microsoft.com/office/drawing/2018/hyperlinkcolor" val="tx"/>
                  </a:ext>
                </a:extLst>
              </a:hlinkClick>
            </a:endParaRPr>
          </a:p>
          <a:p>
            <a:pPr algn="ctr" defTabSz="818567">
              <a:buSzPct val="25000"/>
              <a:defRPr/>
            </a:pPr>
            <a:endParaRPr lang="en-US" sz="2400" u="sng" kern="0" dirty="0">
              <a:solidFill>
                <a:schemeClr val="accent1"/>
              </a:solidFill>
              <a:latin typeface="Lato" panose="020F0502020204030203" pitchFamily="34" charset="0"/>
              <a:ea typeface="Lato" panose="020F0502020204030203" pitchFamily="34" charset="0"/>
              <a:cs typeface="Lato" panose="020F0502020204030203" pitchFamily="34" charset="0"/>
              <a:sym typeface="Georgia"/>
              <a:hlinkClick r:id="rId6">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3048503297"/>
      </p:ext>
    </p:extLst>
  </p:cSld>
  <p:clrMapOvr>
    <a:masterClrMapping/>
  </p:clrMapOvr>
  <mc:AlternateContent xmlns:mc="http://schemas.openxmlformats.org/markup-compatibility/2006" xmlns:p14="http://schemas.microsoft.com/office/powerpoint/2010/main">
    <mc:Choice Requires="p14">
      <p:transition spd="slow" p14:dur="2000" advTm="39269"/>
    </mc:Choice>
    <mc:Fallback xmlns="">
      <p:transition spd="slow" advTm="39269"/>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23139</TotalTime>
  <Words>653</Words>
  <Application>Microsoft Macintosh PowerPoint</Application>
  <PresentationFormat>Widescreen</PresentationFormat>
  <Paragraphs>44</Paragraphs>
  <Slides>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Lato</vt:lpstr>
      <vt:lpstr>Times New Roman</vt:lpstr>
      <vt:lpstr>Office Theme</vt:lpstr>
      <vt:lpstr>Overcoming Barriers and Work Disincentives</vt:lpstr>
      <vt:lpstr>Meet our Speakers </vt:lpstr>
      <vt:lpstr>Request for Information Background and Overview</vt:lpstr>
      <vt:lpstr>Request for Information Background and Overview (2)</vt:lpstr>
      <vt:lpstr>CMS RFI 2022</vt:lpstr>
      <vt:lpstr>How to Send Feedback</vt:lpstr>
      <vt:lpstr>The Importance of Lived Experience</vt:lpstr>
      <vt:lpstr>What do you have to share?</vt:lpstr>
      <vt:lpstr>Questions?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Shader</dc:creator>
  <cp:lastModifiedBy>Eric Ascher</cp:lastModifiedBy>
  <cp:revision>556</cp:revision>
  <cp:lastPrinted>2021-06-16T20:44:09Z</cp:lastPrinted>
  <dcterms:created xsi:type="dcterms:W3CDTF">2019-02-07T00:58:17Z</dcterms:created>
  <dcterms:modified xsi:type="dcterms:W3CDTF">2022-04-11T16:40:05Z</dcterms:modified>
</cp:coreProperties>
</file>