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8"/>
  </p:notesMasterIdLst>
  <p:sldIdLst>
    <p:sldId id="864" r:id="rId3"/>
    <p:sldId id="1622" r:id="rId4"/>
    <p:sldId id="822" r:id="rId5"/>
    <p:sldId id="865" r:id="rId6"/>
    <p:sldId id="8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9" autoAdjust="0"/>
    <p:restoredTop sz="94694"/>
  </p:normalViewPr>
  <p:slideViewPr>
    <p:cSldViewPr snapToGrid="0">
      <p:cViewPr varScale="1">
        <p:scale>
          <a:sx n="121" d="100"/>
          <a:sy n="121"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F1567-F4B3-453D-B981-CE2E9CF79B02}" type="datetimeFigureOut">
              <a:rPr lang="en-US" smtClean="0"/>
              <a:t>2/21/22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61A14-8444-4E76-AB69-BB7BF1D26D8C}" type="slidenum">
              <a:rPr lang="en-US" smtClean="0"/>
              <a:t>‹#›</a:t>
            </a:fld>
            <a:endParaRPr lang="en-US"/>
          </a:p>
        </p:txBody>
      </p:sp>
    </p:spTree>
    <p:extLst>
      <p:ext uri="{BB962C8B-B14F-4D97-AF65-F5344CB8AC3E}">
        <p14:creationId xmlns:p14="http://schemas.microsoft.com/office/powerpoint/2010/main" val="163722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60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68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B61A14-8444-4E76-AB69-BB7BF1D26D8C}" type="slidenum">
              <a:rPr lang="en-US" smtClean="0"/>
              <a:t>4</a:t>
            </a:fld>
            <a:endParaRPr lang="en-US"/>
          </a:p>
        </p:txBody>
      </p:sp>
    </p:spTree>
    <p:extLst>
      <p:ext uri="{BB962C8B-B14F-4D97-AF65-F5344CB8AC3E}">
        <p14:creationId xmlns:p14="http://schemas.microsoft.com/office/powerpoint/2010/main" val="411309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0044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2/21/22</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57907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2/21/22</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564577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2/21/22</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61389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79409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normAutofit/>
          </a:bodyPr>
          <a:lstStyle>
            <a:lvl1pPr>
              <a:defRPr sz="3600">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666055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normAutofit/>
          </a:bodyPr>
          <a:lstStyle>
            <a:lvl1pPr>
              <a:defRPr sz="3600">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1662314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normAutofit/>
          </a:bodyPr>
          <a:lstStyle>
            <a:lvl1pPr>
              <a:defRPr sz="3600">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36659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normAutofit/>
          </a:bodyPr>
          <a:lstStyle>
            <a:lvl1pPr>
              <a:defRPr sz="3600">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163744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2/21/22</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1008252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18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1592277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268080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2/21/22</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41414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2/21/22</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41220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2/21/22</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7961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2/21/22</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11523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4167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64094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23073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2/21/22</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227246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42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03614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2/21/22</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45129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8298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00045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00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respectability.org/speakers/justin-borses/" TargetMode="External"/><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hyperlink" Target="https://www.respectability.org/speakers/matan-ko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respectability.org/speakers/aaron-seglin/" TargetMode="Externa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hyperlink" Target="https://www.respectability.org/speakers/erika-abbott/" TargetMode="External"/><Relationship Id="rId4" Type="http://schemas.openxmlformats.org/officeDocument/2006/relationships/hyperlink" Target="https://www.respectability.org/speakers/ava-xiao-lin-rigelhaupt/"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https://www.respectability.org/jewish-toolkit/holidays/" TargetMode="External"/><Relationship Id="rId13" Type="http://schemas.openxmlformats.org/officeDocument/2006/relationships/hyperlink" Target="https://www.respectability.org/jewish-toolkit/" TargetMode="External"/><Relationship Id="rId3" Type="http://schemas.openxmlformats.org/officeDocument/2006/relationships/hyperlink" Target="https://www.respectability.org/jewish-toolkit/inclusion-101/#basictips" TargetMode="External"/><Relationship Id="rId7" Type="http://schemas.openxmlformats.org/officeDocument/2006/relationships/hyperlink" Target="https://www.respectability.org/jewish-toolkit/inclusion-101/#lexicon" TargetMode="External"/><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respectability.org/jewish-toolkit/inclusion-101/#pitfalls" TargetMode="External"/><Relationship Id="rId11" Type="http://schemas.openxmlformats.org/officeDocument/2006/relationships/hyperlink" Target="https://www.respectability.org/jewish-toolkit/camp/" TargetMode="External"/><Relationship Id="rId5" Type="http://schemas.openxmlformats.org/officeDocument/2006/relationships/hyperlink" Target="https://www.respectability.org/jewish-toolkit/events/" TargetMode="External"/><Relationship Id="rId10" Type="http://schemas.openxmlformats.org/officeDocument/2006/relationships/hyperlink" Target="https://www.respectability.org/jewish-toolkit/education/" TargetMode="External"/><Relationship Id="rId4" Type="http://schemas.openxmlformats.org/officeDocument/2006/relationships/hyperlink" Target="https://www.respectability.org/jewish-toolkit/inclusion-101/#jewishvalues" TargetMode="External"/><Relationship Id="rId9" Type="http://schemas.openxmlformats.org/officeDocument/2006/relationships/hyperlink" Target="https://www.respectability.org/jewish-toolkit/bar-bat-mitzvah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F2B895-48B9-FE41-8EB6-0D714553405F}"/>
              </a:ext>
            </a:extLst>
          </p:cNvPr>
          <p:cNvSpPr>
            <a:spLocks noGrp="1"/>
          </p:cNvSpPr>
          <p:nvPr>
            <p:ph type="title"/>
          </p:nvPr>
        </p:nvSpPr>
        <p:spPr>
          <a:xfrm>
            <a:off x="236619" y="296056"/>
            <a:ext cx="11413961" cy="1832418"/>
          </a:xfrm>
          <a:solidFill>
            <a:srgbClr val="EFAF30"/>
          </a:solidFill>
        </p:spPr>
        <p:txBody>
          <a:bodyPr>
            <a:noAutofit/>
          </a:bodyPr>
          <a:lstStyle/>
          <a:p>
            <a:pPr algn="ctr">
              <a:lnSpc>
                <a:spcPct val="100000"/>
              </a:lnSpc>
            </a:pPr>
            <a:r>
              <a:rPr lang="en-US" b="1" dirty="0">
                <a:solidFill>
                  <a:srgbClr val="000000"/>
                </a:solidFill>
                <a:effectLst/>
                <a:latin typeface="Lato" panose="020F0502020204030203" pitchFamily="34" charset="0"/>
                <a:ea typeface="Lato" panose="020F0502020204030203" pitchFamily="34" charset="0"/>
                <a:cs typeface="Lato" panose="020F0502020204030203" pitchFamily="34" charset="0"/>
              </a:rPr>
              <a:t>JDAIM: New Disability Toolkit and Rising Stars</a:t>
            </a:r>
            <a:endParaRPr lang="en-US" sz="3600" b="1" dirty="0"/>
          </a:p>
        </p:txBody>
      </p:sp>
      <p:pic>
        <p:nvPicPr>
          <p:cNvPr id="1026" name="Picture 2" descr="Ava Xiao-Lin Rigelhaupt smiling headshot">
            <a:extLst>
              <a:ext uri="{FF2B5EF4-FFF2-40B4-BE49-F238E27FC236}">
                <a16:creationId xmlns:a16="http://schemas.microsoft.com/office/drawing/2014/main" id="{A6BE3430-9454-43E6-B938-9307696BA20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619" y="2453353"/>
            <a:ext cx="1924050" cy="1924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1952D7-7814-4E98-9574-AD704DE510DD}"/>
              </a:ext>
            </a:extLst>
          </p:cNvPr>
          <p:cNvSpPr txBox="1"/>
          <p:nvPr/>
        </p:nvSpPr>
        <p:spPr>
          <a:xfrm>
            <a:off x="343242" y="4756666"/>
            <a:ext cx="2063526"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hlinkClick r:id="rId4"/>
              </a:rPr>
              <a:t>Ava Rigelhaupt</a:t>
            </a: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1030" name="Picture 6" descr="Aaron Seglin smiling headshot">
            <a:extLst>
              <a:ext uri="{FF2B5EF4-FFF2-40B4-BE49-F238E27FC236}">
                <a16:creationId xmlns:a16="http://schemas.microsoft.com/office/drawing/2014/main" id="{465E4C9C-AB29-4386-AB32-0AAD7D0F1D1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38400" y="2453353"/>
            <a:ext cx="1993788" cy="19937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82F2006-A034-4B60-B76A-7486B9DB7ED4}"/>
              </a:ext>
            </a:extLst>
          </p:cNvPr>
          <p:cNvSpPr txBox="1"/>
          <p:nvPr/>
        </p:nvSpPr>
        <p:spPr>
          <a:xfrm>
            <a:off x="2646393" y="4704489"/>
            <a:ext cx="2063526"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hlinkClick r:id="rId6"/>
              </a:rPr>
              <a:t>Aaron Seglin</a:t>
            </a: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10" name="Picture 9" descr="Headshot of Justin Borses">
            <a:extLst>
              <a:ext uri="{FF2B5EF4-FFF2-40B4-BE49-F238E27FC236}">
                <a16:creationId xmlns:a16="http://schemas.microsoft.com/office/drawing/2014/main" id="{ED10FF63-E496-40C9-B5CC-9AF804F79F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09919" y="2453353"/>
            <a:ext cx="2062841" cy="2062841"/>
          </a:xfrm>
          <a:prstGeom prst="rect">
            <a:avLst/>
          </a:prstGeom>
        </p:spPr>
      </p:pic>
      <p:sp>
        <p:nvSpPr>
          <p:cNvPr id="13" name="TextBox 12">
            <a:extLst>
              <a:ext uri="{FF2B5EF4-FFF2-40B4-BE49-F238E27FC236}">
                <a16:creationId xmlns:a16="http://schemas.microsoft.com/office/drawing/2014/main" id="{A8EFE025-DA98-455C-BB03-745C81449D33}"/>
              </a:ext>
            </a:extLst>
          </p:cNvPr>
          <p:cNvSpPr txBox="1"/>
          <p:nvPr/>
        </p:nvSpPr>
        <p:spPr>
          <a:xfrm>
            <a:off x="5001891" y="4704489"/>
            <a:ext cx="2493018"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hlinkClick r:id="rId8"/>
              </a:rPr>
              <a:t>Justin </a:t>
            </a:r>
            <a:r>
              <a:rPr lang="en-US" dirty="0" err="1">
                <a:latin typeface="Lato" panose="020F0502020204030203" pitchFamily="34" charset="0"/>
                <a:ea typeface="Lato" panose="020F0502020204030203" pitchFamily="34" charset="0"/>
                <a:cs typeface="Lato" panose="020F0502020204030203" pitchFamily="34" charset="0"/>
                <a:hlinkClick r:id="rId8"/>
              </a:rPr>
              <a:t>Borses</a:t>
            </a: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14" name="Picture 13" descr="Headshot of Erika Abbott">
            <a:extLst>
              <a:ext uri="{FF2B5EF4-FFF2-40B4-BE49-F238E27FC236}">
                <a16:creationId xmlns:a16="http://schemas.microsoft.com/office/drawing/2014/main" id="{F2D89A9A-534B-4831-A90A-F265A55770B4}"/>
              </a:ext>
            </a:extLst>
          </p:cNvPr>
          <p:cNvPicPr>
            <a:picLocks noChangeAspect="1"/>
          </p:cNvPicPr>
          <p:nvPr/>
        </p:nvPicPr>
        <p:blipFill>
          <a:blip r:embed="rId9"/>
          <a:stretch>
            <a:fillRect/>
          </a:stretch>
        </p:blipFill>
        <p:spPr>
          <a:xfrm>
            <a:off x="7050491" y="2456302"/>
            <a:ext cx="2105025" cy="2105025"/>
          </a:xfrm>
          <a:prstGeom prst="rect">
            <a:avLst/>
          </a:prstGeom>
        </p:spPr>
      </p:pic>
      <p:sp>
        <p:nvSpPr>
          <p:cNvPr id="15" name="TextBox 14">
            <a:extLst>
              <a:ext uri="{FF2B5EF4-FFF2-40B4-BE49-F238E27FC236}">
                <a16:creationId xmlns:a16="http://schemas.microsoft.com/office/drawing/2014/main" id="{5BE99CC0-23B2-4B89-83E5-B76EB53C1458}"/>
              </a:ext>
            </a:extLst>
          </p:cNvPr>
          <p:cNvSpPr txBox="1"/>
          <p:nvPr/>
        </p:nvSpPr>
        <p:spPr>
          <a:xfrm>
            <a:off x="7472351" y="4756666"/>
            <a:ext cx="180911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hlinkClick r:id="rId10"/>
              </a:rPr>
              <a:t>Erika Abbott</a:t>
            </a: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1036" name="Picture 12" descr="Matan Koch headshot">
            <a:extLst>
              <a:ext uri="{FF2B5EF4-FFF2-40B4-BE49-F238E27FC236}">
                <a16:creationId xmlns:a16="http://schemas.microsoft.com/office/drawing/2014/main" id="{E18980EB-7C63-49FE-9434-C41816D92A7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335838" y="2453352"/>
            <a:ext cx="2235200" cy="211864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F17682D-C133-4B83-9B66-79408A328B53}"/>
              </a:ext>
            </a:extLst>
          </p:cNvPr>
          <p:cNvSpPr txBox="1"/>
          <p:nvPr/>
        </p:nvSpPr>
        <p:spPr>
          <a:xfrm>
            <a:off x="9760710" y="4756666"/>
            <a:ext cx="1612139"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hlinkClick r:id="rId12"/>
              </a:rPr>
              <a:t>Matan Koch</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32C8ABEE-5933-A842-8C3F-3715D0127CEC}"/>
              </a:ext>
            </a:extLst>
          </p:cNvPr>
          <p:cNvSpPr txBox="1"/>
          <p:nvPr/>
        </p:nvSpPr>
        <p:spPr>
          <a:xfrm>
            <a:off x="2438401" y="5701980"/>
            <a:ext cx="66151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Lato" panose="020F0502020204030203" pitchFamily="34" charset="0"/>
                <a:ea typeface="Lato" panose="020F0502020204030203" pitchFamily="34" charset="0"/>
                <a:cs typeface="Lato" panose="020F0502020204030203" pitchFamily="34" charset="0"/>
              </a:rPr>
              <a:t>Sunday, February 20</a:t>
            </a:r>
            <a:r>
              <a:rPr kumimoji="0" lang="en-US" sz="3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 </a:t>
            </a:r>
            <a:r>
              <a:rPr lang="en-US" sz="3600" dirty="0">
                <a:solidFill>
                  <a:prstClr val="black"/>
                </a:solidFill>
                <a:latin typeface="Lato" panose="020F0502020204030203" pitchFamily="34" charset="0"/>
                <a:ea typeface="Lato" panose="020F0502020204030203" pitchFamily="34" charset="0"/>
                <a:cs typeface="Lato" panose="020F0502020204030203" pitchFamily="34" charset="0"/>
              </a:rPr>
              <a:t>7 pm ET</a:t>
            </a:r>
            <a:endParaRPr kumimoji="0" lang="en-US" sz="3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descr="RespectAbility logo">
            <a:extLst>
              <a:ext uri="{FF2B5EF4-FFF2-40B4-BE49-F238E27FC236}">
                <a16:creationId xmlns:a16="http://schemas.microsoft.com/office/drawing/2014/main" id="{F6ACE2CE-9C85-E548-A1A0-CBD000AEC49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052565" y="5915613"/>
            <a:ext cx="1739239" cy="740846"/>
          </a:xfrm>
          <a:prstGeom prst="rect">
            <a:avLst/>
          </a:prstGeom>
        </p:spPr>
      </p:pic>
    </p:spTree>
    <p:extLst>
      <p:ext uri="{BB962C8B-B14F-4D97-AF65-F5344CB8AC3E}">
        <p14:creationId xmlns:p14="http://schemas.microsoft.com/office/powerpoint/2010/main" val="362751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438D-6DF8-4F85-8498-1C2096898FB1}"/>
              </a:ext>
            </a:extLst>
          </p:cNvPr>
          <p:cNvSpPr>
            <a:spLocks noGrp="1"/>
          </p:cNvSpPr>
          <p:nvPr>
            <p:ph type="title"/>
          </p:nvPr>
        </p:nvSpPr>
        <p:spPr>
          <a:xfrm>
            <a:off x="523240" y="365126"/>
            <a:ext cx="10515600" cy="1151158"/>
          </a:xfrm>
        </p:spPr>
        <p:txBody>
          <a:bodyPr>
            <a:normAutofit/>
          </a:bodyPr>
          <a:lstStyle/>
          <a:p>
            <a:r>
              <a:rPr lang="en-US" b="1" dirty="0">
                <a:latin typeface="Lato" panose="020F0502020204030203" pitchFamily="34" charset="0"/>
                <a:ea typeface="Lato" panose="020F0502020204030203" pitchFamily="34" charset="0"/>
                <a:cs typeface="Lato" panose="020F0502020204030203" pitchFamily="34" charset="0"/>
              </a:rPr>
              <a:t>Faith Inclusion is Part of our Theory of Change</a:t>
            </a:r>
          </a:p>
        </p:txBody>
      </p:sp>
      <p:sp>
        <p:nvSpPr>
          <p:cNvPr id="5" name="Title 7" descr="Cashflow 2021">
            <a:extLst>
              <a:ext uri="{FF2B5EF4-FFF2-40B4-BE49-F238E27FC236}">
                <a16:creationId xmlns:a16="http://schemas.microsoft.com/office/drawing/2014/main" id="{E7EEE4B9-BEE2-4DFD-9564-126499104560}"/>
              </a:ext>
            </a:extLst>
          </p:cNvPr>
          <p:cNvSpPr txBox="1">
            <a:spLocks/>
          </p:cNvSpPr>
          <p:nvPr/>
        </p:nvSpPr>
        <p:spPr bwMode="auto">
          <a:xfrm>
            <a:off x="559027" y="4113640"/>
            <a:ext cx="1883849" cy="584775"/>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rtl="0" eaLnBrk="1" fontAlgn="base" hangingPunct="1">
              <a:spcBef>
                <a:spcPct val="0"/>
              </a:spcBef>
              <a:spcAft>
                <a:spcPct val="0"/>
              </a:spcAft>
              <a:defRPr sz="3733" b="0">
                <a:solidFill>
                  <a:schemeClr val="accent1"/>
                </a:solidFill>
                <a:latin typeface="Georgia" panose="02040502050405020303" pitchFamily="18" charset="0"/>
                <a:ea typeface="+mj-ea"/>
                <a:cs typeface="Calibri" pitchFamily="34" charset="0"/>
              </a:defRPr>
            </a:lvl1pPr>
            <a:lvl2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5pPr>
            <a:lvl6pPr marL="609585"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6pPr>
            <a:lvl7pPr marL="1219170"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7pPr>
            <a:lvl8pPr marL="1828754"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8pPr>
            <a:lvl9pPr marL="2438339"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B633"/>
                </a:solidFill>
                <a:effectLst/>
                <a:uLnTx/>
                <a:uFillTx/>
                <a:latin typeface="Lato" panose="020F0502020204030203" pitchFamily="34" charset="0"/>
                <a:ea typeface="Lato" panose="020F0502020204030203" pitchFamily="34" charset="0"/>
                <a:cs typeface="Lato" panose="020F0502020204030203" pitchFamily="34" charset="0"/>
              </a:rPr>
              <a:t>MISSION</a:t>
            </a:r>
          </a:p>
        </p:txBody>
      </p:sp>
      <p:sp>
        <p:nvSpPr>
          <p:cNvPr id="3" name="TextBox 2">
            <a:extLst>
              <a:ext uri="{FF2B5EF4-FFF2-40B4-BE49-F238E27FC236}">
                <a16:creationId xmlns:a16="http://schemas.microsoft.com/office/drawing/2014/main" id="{B1815853-FFF2-430B-A265-8F413EFD500B}"/>
              </a:ext>
            </a:extLst>
          </p:cNvPr>
          <p:cNvSpPr txBox="1"/>
          <p:nvPr/>
        </p:nvSpPr>
        <p:spPr>
          <a:xfrm>
            <a:off x="559027" y="4602726"/>
            <a:ext cx="457368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RespectAbility</a:t>
            </a: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fights stigmas and advances</a:t>
            </a:r>
            <a:b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opportunities so people with disabilities can fully</a:t>
            </a:r>
            <a:b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participate in all aspects of community.</a:t>
            </a:r>
          </a:p>
        </p:txBody>
      </p:sp>
      <p:pic>
        <p:nvPicPr>
          <p:cNvPr id="6" name="Picture 5" descr="Three intersecting circles representing RespectAbility's theory of change. &#10;&#10;DEVELOPING LEADERS: We empower diverse people with disabilities to gain the training, skills, contacts and opportunities they need to have seats at decision-making tables.&#10;&#10;CHANGING ATTITUDES: Increasing diverse and authentic representation of disabled people on screen, leading to systematic change in how society views and values people with disabilities.&#10;&#10;ADVANCING OPPORTUNITIES: We seek and promote best practices in education, employment, entrepreneurship, and civic engagement so people with disabilities can succeed, just like anyone else.">
            <a:extLst>
              <a:ext uri="{FF2B5EF4-FFF2-40B4-BE49-F238E27FC236}">
                <a16:creationId xmlns:a16="http://schemas.microsoft.com/office/drawing/2014/main" id="{FFA19DB0-71DF-EC46-AD5E-9EFCA18E5D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1040" y="1516284"/>
            <a:ext cx="6251084" cy="5262143"/>
          </a:xfrm>
          <a:prstGeom prst="rect">
            <a:avLst/>
          </a:prstGeom>
        </p:spPr>
      </p:pic>
    </p:spTree>
    <p:extLst>
      <p:ext uri="{BB962C8B-B14F-4D97-AF65-F5344CB8AC3E}">
        <p14:creationId xmlns:p14="http://schemas.microsoft.com/office/powerpoint/2010/main" val="326278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FAE3D4-C483-4DFF-8359-F8E2AAD5DF03}"/>
              </a:ext>
            </a:extLst>
          </p:cNvPr>
          <p:cNvSpPr>
            <a:spLocks noGrp="1"/>
          </p:cNvSpPr>
          <p:nvPr>
            <p:ph type="title" idx="4294967295"/>
          </p:nvPr>
        </p:nvSpPr>
        <p:spPr/>
        <p:txBody>
          <a:bodyPr/>
          <a:lstStyle/>
          <a:p>
            <a:r>
              <a:rPr lang="en-US" dirty="0"/>
              <a:t>Jewish Inclusion</a:t>
            </a:r>
            <a:r>
              <a:rPr lang="en-US" baseline="0" dirty="0"/>
              <a:t> Mission</a:t>
            </a:r>
            <a:endParaRPr lang="en-US" dirty="0"/>
          </a:p>
        </p:txBody>
      </p:sp>
      <p:pic>
        <p:nvPicPr>
          <p:cNvPr id="5" name="Picture 4" descr="Three jewish youth in an empty synagogue looking at a torah">
            <a:extLst>
              <a:ext uri="{FF2B5EF4-FFF2-40B4-BE49-F238E27FC236}">
                <a16:creationId xmlns:a16="http://schemas.microsoft.com/office/drawing/2014/main" id="{ED41F9DB-CFEA-4C58-A55F-808B2D2F10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92" y="-109674"/>
            <a:ext cx="5812674" cy="6970283"/>
          </a:xfrm>
          <a:prstGeom prst="rect">
            <a:avLst/>
          </a:prstGeom>
        </p:spPr>
      </p:pic>
      <p:sp>
        <p:nvSpPr>
          <p:cNvPr id="13" name="Title 2">
            <a:extLst>
              <a:ext uri="{FF2B5EF4-FFF2-40B4-BE49-F238E27FC236}">
                <a16:creationId xmlns:a16="http://schemas.microsoft.com/office/drawing/2014/main" id="{246B7D0A-0E69-4CCA-956A-4B9A24C3F9FC}"/>
              </a:ext>
            </a:extLst>
          </p:cNvPr>
          <p:cNvSpPr txBox="1">
            <a:spLocks/>
          </p:cNvSpPr>
          <p:nvPr/>
        </p:nvSpPr>
        <p:spPr>
          <a:xfrm>
            <a:off x="6169476" y="974691"/>
            <a:ext cx="5596748" cy="106532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FAF30"/>
                </a:solidFill>
                <a:effectLst/>
                <a:uLnTx/>
                <a:uFillTx/>
                <a:latin typeface="Lato" panose="020F0502020204030203" pitchFamily="34" charset="0"/>
                <a:ea typeface="Lato" panose="020F0502020204030203" pitchFamily="34" charset="0"/>
                <a:cs typeface="Lato" panose="020F0502020204030203" pitchFamily="34" charset="0"/>
              </a:rPr>
              <a:t>RespectAbility’s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300" b="0" i="0" u="none" strike="noStrike" kern="1200" cap="none" spc="0" normalizeH="0" baseline="0" noProof="0" dirty="0">
              <a:ln>
                <a:noFill/>
              </a:ln>
              <a:solidFill>
                <a:srgbClr val="EFAF3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FAF30"/>
                </a:solidFill>
                <a:effectLst/>
                <a:uLnTx/>
                <a:uFillTx/>
                <a:latin typeface="Lato" panose="020F0502020204030203" pitchFamily="34" charset="0"/>
                <a:ea typeface="Lato" panose="020F0502020204030203" pitchFamily="34" charset="0"/>
                <a:cs typeface="Lato" panose="020F0502020204030203" pitchFamily="34" charset="0"/>
              </a:rPr>
              <a:t>Faith Inclusion Mission</a:t>
            </a:r>
          </a:p>
        </p:txBody>
      </p:sp>
      <p:sp>
        <p:nvSpPr>
          <p:cNvPr id="9" name="Rectangle 8">
            <a:extLst>
              <a:ext uri="{FF2B5EF4-FFF2-40B4-BE49-F238E27FC236}">
                <a16:creationId xmlns:a16="http://schemas.microsoft.com/office/drawing/2014/main" id="{03B790FB-0739-4459-AA1D-0A683295F4D3}"/>
              </a:ext>
              <a:ext uri="{C183D7F6-B498-43B3-948B-1728B52AA6E4}">
                <adec:decorative xmlns:adec="http://schemas.microsoft.com/office/drawing/2017/decorative" val="1"/>
              </a:ext>
            </a:extLst>
          </p:cNvPr>
          <p:cNvSpPr/>
          <p:nvPr/>
        </p:nvSpPr>
        <p:spPr>
          <a:xfrm>
            <a:off x="6096002" y="2051234"/>
            <a:ext cx="5743698" cy="3832075"/>
          </a:xfrm>
          <a:prstGeom prst="rect">
            <a:avLst/>
          </a:prstGeom>
          <a:solidFill>
            <a:srgbClr val="EFAF3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B4E3CC2E-73A6-49AA-A736-EF6729FE460D}"/>
              </a:ext>
            </a:extLst>
          </p:cNvPr>
          <p:cNvSpPr/>
          <p:nvPr/>
        </p:nvSpPr>
        <p:spPr>
          <a:xfrm>
            <a:off x="6096000" y="2152157"/>
            <a:ext cx="5743699" cy="3607783"/>
          </a:xfrm>
          <a:prstGeom prst="rect">
            <a:avLst/>
          </a:prstGeom>
          <a:noFill/>
        </p:spPr>
        <p:txBody>
          <a:bodyPr wrap="square" anchor="ct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RespectAbility’s</a:t>
            </a:r>
            <a:r>
              <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inclusion efforts are working to create a model for all religions as faith and faith-based organizations are an important parts of the fabric of many lives.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RespectAbility works to equip Jews with disabilities and Jewish organizations with the capacity to ensure interested Jews can participate in, and contribute to, all aspects of Jewish life and organizations.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RespectAbility strives to work in partnerships with established organizations and with change makers to build disability inclusion.</a:t>
            </a:r>
          </a:p>
        </p:txBody>
      </p:sp>
    </p:spTree>
    <p:extLst>
      <p:ext uri="{BB962C8B-B14F-4D97-AF65-F5344CB8AC3E}">
        <p14:creationId xmlns:p14="http://schemas.microsoft.com/office/powerpoint/2010/main" val="171831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9D9AD-296C-475D-A1A6-D24CB1C8E2A1}"/>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Jewish Disability Inclusion Toolkit</a:t>
            </a:r>
          </a:p>
        </p:txBody>
      </p:sp>
      <p:sp>
        <p:nvSpPr>
          <p:cNvPr id="2" name="Content Placeholder 1">
            <a:extLst>
              <a:ext uri="{FF2B5EF4-FFF2-40B4-BE49-F238E27FC236}">
                <a16:creationId xmlns:a16="http://schemas.microsoft.com/office/drawing/2014/main" id="{D47B5F43-C3A3-4549-830D-808CB6E62022}"/>
              </a:ext>
            </a:extLst>
          </p:cNvPr>
          <p:cNvSpPr>
            <a:spLocks noGrp="1"/>
          </p:cNvSpPr>
          <p:nvPr>
            <p:ph idx="1"/>
          </p:nvPr>
        </p:nvSpPr>
        <p:spPr>
          <a:xfrm>
            <a:off x="523241" y="1825624"/>
            <a:ext cx="7045178" cy="4667249"/>
          </a:xfrm>
        </p:spPr>
        <p:txBody>
          <a:bodyPr>
            <a:normAutofit fontScale="92500" lnSpcReduction="20000"/>
          </a:bodyPr>
          <a:lstStyle/>
          <a:p>
            <a:pPr>
              <a:lnSpc>
                <a:spcPct val="110000"/>
              </a:lnSpc>
            </a:pPr>
            <a:r>
              <a:rPr lang="en-US" spc="100" dirty="0">
                <a:solidFill>
                  <a:schemeClr val="tx1"/>
                </a:solidFill>
                <a:latin typeface="Lato" panose="020F0502020204030203" pitchFamily="34" charset="0"/>
                <a:ea typeface="Lato" panose="020F0502020204030203" pitchFamily="34" charset="0"/>
                <a:cs typeface="Lato" panose="020F0502020204030203" pitchFamily="34" charset="0"/>
                <a:hlinkClick r:id="rId3"/>
              </a:rPr>
              <a:t>Basic inclusion tips</a:t>
            </a:r>
            <a:endParaRPr lang="en-US" spc="100"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US" spc="100" dirty="0">
                <a:solidFill>
                  <a:schemeClr val="tx1"/>
                </a:solidFill>
                <a:latin typeface="Lato" panose="020F0502020204030203" pitchFamily="34" charset="0"/>
                <a:ea typeface="Lato" panose="020F0502020204030203" pitchFamily="34" charset="0"/>
                <a:cs typeface="Lato" panose="020F0502020204030203" pitchFamily="34" charset="0"/>
                <a:hlinkClick r:id="rId4"/>
              </a:rPr>
              <a:t>Resources connecting disability inclusion to Jewish values</a:t>
            </a:r>
            <a:endParaRPr lang="en-US" spc="100"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US" spc="100" dirty="0">
                <a:solidFill>
                  <a:schemeClr val="tx1"/>
                </a:solidFill>
                <a:latin typeface="Lato" panose="020F0502020204030203" pitchFamily="34" charset="0"/>
                <a:ea typeface="Lato" panose="020F0502020204030203" pitchFamily="34" charset="0"/>
                <a:cs typeface="Lato" panose="020F0502020204030203" pitchFamily="34" charset="0"/>
                <a:hlinkClick r:id="rId5"/>
              </a:rPr>
              <a:t>Tips for hosting in-person, virtual and hybrid events</a:t>
            </a:r>
            <a:endParaRPr lang="en-US" spc="100"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US" spc="100" dirty="0">
                <a:solidFill>
                  <a:schemeClr val="tx1"/>
                </a:solidFill>
                <a:latin typeface="Lato" panose="020F0502020204030203" pitchFamily="34" charset="0"/>
                <a:ea typeface="Lato" panose="020F0502020204030203" pitchFamily="34" charset="0"/>
                <a:cs typeface="Lato" panose="020F0502020204030203" pitchFamily="34" charset="0"/>
                <a:hlinkClick r:id="rId6"/>
              </a:rPr>
              <a:t>Strategies to avoid common inclusion pitfalls </a:t>
            </a:r>
            <a:endParaRPr lang="en-US" spc="100"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US" spc="100" dirty="0">
                <a:solidFill>
                  <a:schemeClr val="tx1"/>
                </a:solidFill>
                <a:latin typeface="Lato" panose="020F0502020204030203" pitchFamily="34" charset="0"/>
                <a:ea typeface="Lato" panose="020F0502020204030203" pitchFamily="34" charset="0"/>
                <a:cs typeface="Lato" panose="020F0502020204030203" pitchFamily="34" charset="0"/>
              </a:rPr>
              <a:t>Toolkit also includes</a:t>
            </a:r>
          </a:p>
          <a:p>
            <a:pPr lvl="1">
              <a:lnSpc>
                <a:spcPct val="110000"/>
              </a:lnSpc>
            </a:pPr>
            <a:r>
              <a:rPr lang="en-US" spc="100" dirty="0">
                <a:solidFill>
                  <a:schemeClr val="tx1"/>
                </a:solidFill>
                <a:latin typeface="Lato" panose="020F0502020204030203" pitchFamily="34" charset="0"/>
                <a:ea typeface="Lato" panose="020F0502020204030203" pitchFamily="34" charset="0"/>
                <a:cs typeface="Lato" panose="020F0502020204030203" pitchFamily="34" charset="0"/>
              </a:rPr>
              <a:t>Tips on </a:t>
            </a:r>
            <a:r>
              <a:rPr lang="en-US" spc="100" dirty="0">
                <a:solidFill>
                  <a:schemeClr val="tx1"/>
                </a:solidFill>
                <a:latin typeface="Lato" panose="020F0502020204030203" pitchFamily="34" charset="0"/>
                <a:ea typeface="Lato" panose="020F0502020204030203" pitchFamily="34" charset="0"/>
                <a:cs typeface="Lato" panose="020F0502020204030203" pitchFamily="34" charset="0"/>
                <a:hlinkClick r:id="rId7"/>
              </a:rPr>
              <a:t>lexicon and language</a:t>
            </a:r>
            <a:endParaRPr lang="en-US" spc="100" dirty="0">
              <a:solidFill>
                <a:schemeClr val="tx1"/>
              </a:solidFill>
              <a:latin typeface="Lato" panose="020F0502020204030203" pitchFamily="34" charset="0"/>
              <a:ea typeface="Lato" panose="020F0502020204030203" pitchFamily="34" charset="0"/>
              <a:cs typeface="Lato" panose="020F0502020204030203" pitchFamily="34" charset="0"/>
            </a:endParaRPr>
          </a:p>
          <a:p>
            <a:pPr lvl="1">
              <a:lnSpc>
                <a:spcPct val="110000"/>
              </a:lnSpc>
            </a:pPr>
            <a:r>
              <a:rPr lang="en-US" spc="100" dirty="0">
                <a:solidFill>
                  <a:schemeClr val="tx1"/>
                </a:solidFill>
                <a:latin typeface="Lato" panose="020F0502020204030203" pitchFamily="34" charset="0"/>
                <a:ea typeface="Lato" panose="020F0502020204030203" pitchFamily="34" charset="0"/>
                <a:cs typeface="Lato" panose="020F0502020204030203" pitchFamily="34" charset="0"/>
              </a:rPr>
              <a:t>Resources around </a:t>
            </a:r>
            <a:r>
              <a:rPr lang="en-US" spc="100" dirty="0">
                <a:solidFill>
                  <a:schemeClr val="tx1"/>
                </a:solidFill>
                <a:latin typeface="Lato" panose="020F0502020204030203" pitchFamily="34" charset="0"/>
                <a:ea typeface="Lato" panose="020F0502020204030203" pitchFamily="34" charset="0"/>
                <a:cs typeface="Lato" panose="020F0502020204030203" pitchFamily="34" charset="0"/>
                <a:hlinkClick r:id="rId8"/>
              </a:rPr>
              <a:t>holidays</a:t>
            </a:r>
            <a:r>
              <a:rPr lang="en-US" spc="1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pc="100" dirty="0">
                <a:solidFill>
                  <a:schemeClr val="tx1"/>
                </a:solidFill>
                <a:latin typeface="Lato" panose="020F0502020204030203" pitchFamily="34" charset="0"/>
                <a:ea typeface="Lato" panose="020F0502020204030203" pitchFamily="34" charset="0"/>
                <a:cs typeface="Lato" panose="020F0502020204030203" pitchFamily="34" charset="0"/>
                <a:hlinkClick r:id="rId9"/>
              </a:rPr>
              <a:t>b’nai mitzvah</a:t>
            </a:r>
            <a:r>
              <a:rPr lang="en-US" spc="1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pc="100" dirty="0">
                <a:solidFill>
                  <a:schemeClr val="tx1"/>
                </a:solidFill>
                <a:latin typeface="Lato" panose="020F0502020204030203" pitchFamily="34" charset="0"/>
                <a:ea typeface="Lato" panose="020F0502020204030203" pitchFamily="34" charset="0"/>
                <a:cs typeface="Lato" panose="020F0502020204030203" pitchFamily="34" charset="0"/>
                <a:hlinkClick r:id="rId10"/>
              </a:rPr>
              <a:t>education</a:t>
            </a:r>
            <a:r>
              <a:rPr lang="en-US" spc="1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pc="100" dirty="0">
                <a:solidFill>
                  <a:schemeClr val="tx1"/>
                </a:solidFill>
                <a:latin typeface="Lato" panose="020F0502020204030203" pitchFamily="34" charset="0"/>
                <a:ea typeface="Lato" panose="020F0502020204030203" pitchFamily="34" charset="0"/>
                <a:cs typeface="Lato" panose="020F0502020204030203" pitchFamily="34" charset="0"/>
                <a:hlinkClick r:id="rId11"/>
              </a:rPr>
              <a:t>camp</a:t>
            </a:r>
            <a:endParaRPr lang="en-US" spc="1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descr="RespectAbility staff, board members, speakers and partners gather for a photo">
            <a:extLst>
              <a:ext uri="{FF2B5EF4-FFF2-40B4-BE49-F238E27FC236}">
                <a16:creationId xmlns:a16="http://schemas.microsoft.com/office/drawing/2014/main" id="{26E8FA37-B632-4C10-8D3D-55F459A52A8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382664" y="1778150"/>
            <a:ext cx="3240928" cy="2430187"/>
          </a:xfrm>
          <a:prstGeom prst="rect">
            <a:avLst/>
          </a:prstGeom>
        </p:spPr>
      </p:pic>
      <p:sp>
        <p:nvSpPr>
          <p:cNvPr id="5" name="TextBox 4">
            <a:extLst>
              <a:ext uri="{FF2B5EF4-FFF2-40B4-BE49-F238E27FC236}">
                <a16:creationId xmlns:a16="http://schemas.microsoft.com/office/drawing/2014/main" id="{2E6CF52F-2046-4CBE-8AEE-7217D3C07985}"/>
              </a:ext>
            </a:extLst>
          </p:cNvPr>
          <p:cNvSpPr txBox="1"/>
          <p:nvPr/>
        </p:nvSpPr>
        <p:spPr>
          <a:xfrm>
            <a:off x="8382664" y="4624646"/>
            <a:ext cx="3627900" cy="646331"/>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Access the toolkit at: </a:t>
            </a:r>
            <a:r>
              <a:rPr lang="en-US" dirty="0">
                <a:latin typeface="Lato" panose="020F0502020204030203" pitchFamily="34" charset="0"/>
                <a:ea typeface="Lato" panose="020F0502020204030203" pitchFamily="34" charset="0"/>
                <a:cs typeface="Lato" panose="020F0502020204030203" pitchFamily="34" charset="0"/>
                <a:hlinkClick r:id="rId13"/>
              </a:rPr>
              <a:t>respectability.org/</a:t>
            </a:r>
            <a:r>
              <a:rPr lang="en-US" dirty="0" err="1">
                <a:latin typeface="Lato" panose="020F0502020204030203" pitchFamily="34" charset="0"/>
                <a:ea typeface="Lato" panose="020F0502020204030203" pitchFamily="34" charset="0"/>
                <a:cs typeface="Lato" panose="020F0502020204030203" pitchFamily="34" charset="0"/>
                <a:hlinkClick r:id="rId13"/>
              </a:rPr>
              <a:t>jewish</a:t>
            </a:r>
            <a:r>
              <a:rPr lang="en-US" dirty="0">
                <a:latin typeface="Lato" panose="020F0502020204030203" pitchFamily="34" charset="0"/>
                <a:ea typeface="Lato" panose="020F0502020204030203" pitchFamily="34" charset="0"/>
                <a:cs typeface="Lato" panose="020F0502020204030203" pitchFamily="34" charset="0"/>
                <a:hlinkClick r:id="rId13"/>
              </a:rPr>
              <a:t>-toolkit/</a:t>
            </a:r>
            <a:r>
              <a:rPr lang="en-US"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13701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C38B8-6719-4277-A744-D2836FCB365E}"/>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Acknowledgements for toolkit </a:t>
            </a:r>
          </a:p>
        </p:txBody>
      </p:sp>
      <p:sp>
        <p:nvSpPr>
          <p:cNvPr id="2" name="Content Placeholder 1">
            <a:extLst>
              <a:ext uri="{FF2B5EF4-FFF2-40B4-BE49-F238E27FC236}">
                <a16:creationId xmlns:a16="http://schemas.microsoft.com/office/drawing/2014/main" id="{5BC277E0-1194-4F19-8CD0-4F7FBA8EED6E}"/>
              </a:ext>
            </a:extLst>
          </p:cNvPr>
          <p:cNvSpPr>
            <a:spLocks noGrp="1"/>
          </p:cNvSpPr>
          <p:nvPr>
            <p:ph idx="1"/>
          </p:nvPr>
        </p:nvSpPr>
        <p:spPr>
          <a:xfrm>
            <a:off x="353086" y="1504950"/>
            <a:ext cx="11000714" cy="4351338"/>
          </a:xfrm>
        </p:spPr>
        <p:txBody>
          <a:bodyPr>
            <a:noAutofit/>
          </a:bodyPr>
          <a:lstStyle/>
          <a:p>
            <a:pPr marL="0" marR="0">
              <a:spcBef>
                <a:spcPts val="0"/>
              </a:spcBef>
              <a:spcAft>
                <a:spcPts val="1200"/>
              </a:spcAft>
            </a:pP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We would like to extend our deepest thanks and gratitude to those who have contributed resources to this toolkit, including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RespectAbility’s</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Jewish Inclusion Staff, Apprentices Samantha Haas, Blair Webb, Alex Howard, Becca Block, and Nicole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Olarsch</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as well as co-collaborator Howard Blas, and our many other partners. Without these partners,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RespectAbility</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would not be able to create these guides to aid in creating a more inclusive and accepting Jewish community for those with disabilities.</a:t>
            </a:r>
            <a:endParaRPr lang="en-US" sz="1500" dirty="0">
              <a:effectLst/>
              <a:latin typeface="Lato" panose="020F0502020204030203" pitchFamily="34" charset="0"/>
              <a:ea typeface="Lato" panose="020F0502020204030203" pitchFamily="34" charset="0"/>
              <a:cs typeface="Lato" panose="020F0502020204030203" pitchFamily="34" charset="0"/>
            </a:endParaRPr>
          </a:p>
          <a:p>
            <a:pPr marL="0" marR="0">
              <a:spcBef>
                <a:spcPts val="0"/>
              </a:spcBef>
              <a:spcAft>
                <a:spcPts val="1200"/>
              </a:spcAft>
            </a:pP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We also want to thank our generous donors, including Vivian and Raymond Bass, The David Berg Foundation, The Beverly Foundation, Shelley and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Ruvan</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Cohen, Judith Creed and Robert Schwartz, Einstein Sim Family, Cheri Fox, Daniel Goldsmith, Aline and Leo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Jacobsohn</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Foundation, Jewish Community Foundation of Los Angeles, Jewish Venture Philanthropy Fund, Charles and Lynn Schusterman Family Philanthropies, and Ann and Andrew Tisch.</a:t>
            </a:r>
            <a:endParaRPr lang="en-US" sz="1500" dirty="0">
              <a:effectLst/>
              <a:latin typeface="Lato" panose="020F0502020204030203" pitchFamily="34" charset="0"/>
              <a:ea typeface="Lato" panose="020F0502020204030203" pitchFamily="34" charset="0"/>
              <a:cs typeface="Lato" panose="020F0502020204030203" pitchFamily="34" charset="0"/>
            </a:endParaRPr>
          </a:p>
          <a:p>
            <a:pPr marL="0" marR="0">
              <a:spcBef>
                <a:spcPts val="0"/>
              </a:spcBef>
              <a:spcAft>
                <a:spcPts val="1200"/>
              </a:spcAft>
            </a:pP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Our Jewish work could not be done without our fabulous co-chairs Vivian Bass and Shelley R. Cohen and other board members.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RespectAbility’s</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Board of Directors and Advisors include: Chairman Ollie Cantos, President Jennifer Laszlo Mizrahi, Chairs Emeritus Rep. Steve Bartlett and Calvin Harris, Vice Chairs Vivian G. Bass, Randall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Duchesneau</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and Delbert A.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Whetter</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Linda L. Burger, Ila Eckhoff, Shelley Richman Cohen, Khadija Bari, Christine Cadena, Eleanor Clift, Judith Creed, Sneha Dave, Stacie M. De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Armas</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Andrew Egan, Gabrielle Einstein-Sim, Karren Horne, Janie Jeffers, Evelyn Kelley, Craig Green, Paul Martin, Donna Meltzer, Jonathan Murray, Jaime H. Pacheco-Orozco, Victor Santiago Pineda, Vincenzo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Piscopo</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Gerard Robinson, and Jim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Sinocchi</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a:t>
            </a:r>
            <a:endParaRPr lang="en-US" sz="1500" dirty="0">
              <a:effectLst/>
              <a:latin typeface="Lato" panose="020F0502020204030203" pitchFamily="34" charset="0"/>
              <a:ea typeface="Lato" panose="020F0502020204030203" pitchFamily="34" charset="0"/>
              <a:cs typeface="Lato" panose="020F0502020204030203" pitchFamily="34" charset="0"/>
            </a:endParaRPr>
          </a:p>
          <a:p>
            <a:pPr marL="0" marR="0">
              <a:spcBef>
                <a:spcPts val="0"/>
              </a:spcBef>
              <a:spcAft>
                <a:spcPts val="1200"/>
              </a:spcAft>
            </a:pP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Emeritus Board Members include Aaron Orlofsky, Dana Marlowe, Donn Weinberg, Donna R. Walton, Dr. Dee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Soder</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Heidi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Krizer</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Daroff</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Janet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Labreck</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Neil Jacobson, Richard G. Phillips, Jr., Rick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Guidotti</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Robert Schwartz, Stephen </a:t>
            </a:r>
            <a:r>
              <a:rPr lang="en-US" sz="1500" dirty="0" err="1">
                <a:solidFill>
                  <a:srgbClr val="000000"/>
                </a:solidFill>
                <a:effectLst/>
                <a:latin typeface="Lato" panose="020F0502020204030203" pitchFamily="34" charset="0"/>
                <a:ea typeface="Lato" panose="020F0502020204030203" pitchFamily="34" charset="0"/>
                <a:cs typeface="Lato" panose="020F0502020204030203" pitchFamily="34" charset="0"/>
              </a:rPr>
              <a:t>Chobsky</a:t>
            </a: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 and Thomas Sweitzer.</a:t>
            </a:r>
            <a:endParaRPr lang="en-US" sz="1500" dirty="0">
              <a:effectLst/>
              <a:latin typeface="Lato" panose="020F0502020204030203" pitchFamily="34" charset="0"/>
              <a:ea typeface="Lato" panose="020F0502020204030203" pitchFamily="34" charset="0"/>
              <a:cs typeface="Lato" panose="020F0502020204030203" pitchFamily="34" charset="0"/>
            </a:endParaRPr>
          </a:p>
          <a:p>
            <a:pPr marL="0" marR="0">
              <a:spcBef>
                <a:spcPts val="0"/>
              </a:spcBef>
              <a:spcAft>
                <a:spcPts val="1200"/>
              </a:spcAft>
            </a:pPr>
            <a:r>
              <a:rPr lang="en-US" sz="1500" dirty="0">
                <a:solidFill>
                  <a:srgbClr val="000000"/>
                </a:solidFill>
                <a:effectLst/>
                <a:latin typeface="Lato" panose="020F0502020204030203" pitchFamily="34" charset="0"/>
                <a:ea typeface="Lato" panose="020F0502020204030203" pitchFamily="34" charset="0"/>
                <a:cs typeface="Lato" panose="020F0502020204030203" pitchFamily="34" charset="0"/>
              </a:rPr>
              <a:t>Most of all, we want to thank you! If you are using this toolkit, you have begun the critical work of opening the Jewish community to Jews with disabilities. We are excited to contemplate the mutual benefits as you welcome the one-in-five Jews with disabilities into your communities.</a:t>
            </a:r>
            <a:endParaRPr lang="en-US" sz="15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470220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619</Words>
  <Application>Microsoft Macintosh PowerPoint</Application>
  <PresentationFormat>Widescreen</PresentationFormat>
  <Paragraphs>37</Paragraphs>
  <Slides>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Lato</vt:lpstr>
      <vt:lpstr>Times New Roman</vt:lpstr>
      <vt:lpstr>1_Office Theme</vt:lpstr>
      <vt:lpstr>Office Theme</vt:lpstr>
      <vt:lpstr>JDAIM: New Disability Toolkit and Rising Stars</vt:lpstr>
      <vt:lpstr>Faith Inclusion is Part of our Theory of Change</vt:lpstr>
      <vt:lpstr>Jewish Inclusion Mission</vt:lpstr>
      <vt:lpstr>Jewish Disability Inclusion Toolkit</vt:lpstr>
      <vt:lpstr>Acknowledgements for toolkit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JDAIM: New Disability Toolkit and Rising Stars</dc:title>
  <dc:creator>Jake Stimell</dc:creator>
  <cp:lastModifiedBy>Eric Ascher</cp:lastModifiedBy>
  <cp:revision>18</cp:revision>
  <dcterms:created xsi:type="dcterms:W3CDTF">2022-02-15T17:32:17Z</dcterms:created>
  <dcterms:modified xsi:type="dcterms:W3CDTF">2022-02-21T14:56:58Z</dcterms:modified>
</cp:coreProperties>
</file>