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2" r:id="rId2"/>
    <p:sldMasterId id="2147483674" r:id="rId3"/>
  </p:sldMasterIdLst>
  <p:notesMasterIdLst>
    <p:notesMasterId r:id="rId9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54" r:id="rId35"/>
    <p:sldId id="288" r:id="rId36"/>
    <p:sldId id="355" r:id="rId37"/>
    <p:sldId id="290" r:id="rId38"/>
    <p:sldId id="356" r:id="rId39"/>
    <p:sldId id="292" r:id="rId40"/>
    <p:sldId id="357" r:id="rId41"/>
    <p:sldId id="294" r:id="rId42"/>
    <p:sldId id="358" r:id="rId43"/>
    <p:sldId id="296" r:id="rId44"/>
    <p:sldId id="360" r:id="rId45"/>
    <p:sldId id="298" r:id="rId46"/>
    <p:sldId id="359" r:id="rId47"/>
    <p:sldId id="300" r:id="rId48"/>
    <p:sldId id="361" r:id="rId49"/>
    <p:sldId id="308" r:id="rId50"/>
    <p:sldId id="309" r:id="rId51"/>
    <p:sldId id="310" r:id="rId52"/>
    <p:sldId id="311" r:id="rId53"/>
    <p:sldId id="312" r:id="rId54"/>
    <p:sldId id="313" r:id="rId55"/>
    <p:sldId id="314" r:id="rId56"/>
    <p:sldId id="315" r:id="rId57"/>
    <p:sldId id="362" r:id="rId58"/>
    <p:sldId id="29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4" roundtripDataSignature="AMtx7mjNvBRf/H0eyoi2w5tF3JH9Lt7H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ECC4DA-E1A4-402F-A537-4BF81A6140ED}">
  <a:tblStyle styleId="{33ECC4DA-E1A4-402F-A537-4BF81A6140E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5AD062A-8F26-4EF9-9545-6995F645EFC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8"/>
    <p:restoredTop sz="94694"/>
  </p:normalViewPr>
  <p:slideViewPr>
    <p:cSldViewPr snapToGrid="0" snapToObjects="1">
      <p:cViewPr varScale="1">
        <p:scale>
          <a:sx n="97" d="100"/>
          <a:sy n="97" d="100"/>
        </p:scale>
        <p:origin x="208" y="712"/>
      </p:cViewPr>
      <p:guideLst/>
    </p:cSldViewPr>
  </p:slideViewPr>
  <p:outlineViewPr>
    <p:cViewPr>
      <p:scale>
        <a:sx n="33" d="100"/>
        <a:sy n="33" d="100"/>
      </p:scale>
      <p:origin x="0" y="-393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8"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14" Type="http://customschemas.google.com/relationships/presentationmetadata" Target="meta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5"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29376031405708E-2"/>
          <c:y val="3.1194484139350227E-2"/>
          <c:w val="0.93577066929133856"/>
          <c:h val="0.7786918812320446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5"/>
                <c:pt idx="0">
                  <c:v>Yes</c:v>
                </c:pt>
                <c:pt idx="1">
                  <c:v>Sometimes</c:v>
                </c:pt>
                <c:pt idx="2">
                  <c:v>No</c:v>
                </c:pt>
                <c:pt idx="3">
                  <c:v>I Don't Know</c:v>
                </c:pt>
                <c:pt idx="4">
                  <c:v>Not Active</c:v>
                </c:pt>
              </c:strCache>
            </c:strRef>
          </c:cat>
          <c:val>
            <c:numRef>
              <c:f>Sheet1!$B$2:$B$6</c:f>
              <c:numCache>
                <c:formatCode>General</c:formatCode>
                <c:ptCount val="5"/>
                <c:pt idx="0">
                  <c:v>37</c:v>
                </c:pt>
                <c:pt idx="1">
                  <c:v>42</c:v>
                </c:pt>
                <c:pt idx="2">
                  <c:v>7</c:v>
                </c:pt>
                <c:pt idx="3">
                  <c:v>9</c:v>
                </c:pt>
                <c:pt idx="4">
                  <c:v>6</c:v>
                </c:pt>
              </c:numCache>
            </c:numRef>
          </c:val>
          <c:extLst>
            <c:ext xmlns:c16="http://schemas.microsoft.com/office/drawing/2014/chart" uri="{C3380CC4-5D6E-409C-BE32-E72D297353CC}">
              <c16:uniqueId val="{00000000-6A55-4606-AFE2-0D830F48E04B}"/>
            </c:ext>
          </c:extLst>
        </c:ser>
        <c:dLbls>
          <c:showLegendKey val="0"/>
          <c:showVal val="0"/>
          <c:showCatName val="0"/>
          <c:showSerName val="0"/>
          <c:showPercent val="0"/>
          <c:showBubbleSize val="0"/>
        </c:dLbls>
        <c:gapWidth val="219"/>
        <c:overlap val="-27"/>
        <c:axId val="1195442480"/>
        <c:axId val="1195439984"/>
      </c:barChart>
      <c:catAx>
        <c:axId val="119544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195439984"/>
        <c:crosses val="autoZero"/>
        <c:auto val="1"/>
        <c:lblAlgn val="ctr"/>
        <c:lblOffset val="100"/>
        <c:noMultiLvlLbl val="0"/>
      </c:catAx>
      <c:valAx>
        <c:axId val="1195439984"/>
        <c:scaling>
          <c:orientation val="minMax"/>
        </c:scaling>
        <c:delete val="1"/>
        <c:axPos val="l"/>
        <c:numFmt formatCode="General" sourceLinked="1"/>
        <c:majorTickMark val="none"/>
        <c:minorTickMark val="none"/>
        <c:tickLblPos val="nextTo"/>
        <c:crossAx val="119544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29376031405708E-2"/>
          <c:y val="3.1194484139350227E-2"/>
          <c:w val="0.93577066929133856"/>
          <c:h val="0.7786918812320446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Yes</c:v>
                </c:pt>
                <c:pt idx="1">
                  <c:v>No</c:v>
                </c:pt>
                <c:pt idx="2">
                  <c:v>I Don't Know</c:v>
                </c:pt>
              </c:strCache>
            </c:strRef>
          </c:cat>
          <c:val>
            <c:numRef>
              <c:f>Sheet1!$B$2:$B$4</c:f>
              <c:numCache>
                <c:formatCode>General</c:formatCode>
                <c:ptCount val="3"/>
                <c:pt idx="0">
                  <c:v>57</c:v>
                </c:pt>
                <c:pt idx="1">
                  <c:v>12</c:v>
                </c:pt>
                <c:pt idx="2">
                  <c:v>31</c:v>
                </c:pt>
              </c:numCache>
            </c:numRef>
          </c:val>
          <c:extLst>
            <c:ext xmlns:c16="http://schemas.microsoft.com/office/drawing/2014/chart" uri="{C3380CC4-5D6E-409C-BE32-E72D297353CC}">
              <c16:uniqueId val="{00000000-6A55-4606-AFE2-0D830F48E04B}"/>
            </c:ext>
          </c:extLst>
        </c:ser>
        <c:dLbls>
          <c:showLegendKey val="0"/>
          <c:showVal val="0"/>
          <c:showCatName val="0"/>
          <c:showSerName val="0"/>
          <c:showPercent val="0"/>
          <c:showBubbleSize val="0"/>
        </c:dLbls>
        <c:gapWidth val="219"/>
        <c:overlap val="-27"/>
        <c:axId val="1195442480"/>
        <c:axId val="1195439984"/>
      </c:barChart>
      <c:catAx>
        <c:axId val="119544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195439984"/>
        <c:crosses val="autoZero"/>
        <c:auto val="1"/>
        <c:lblAlgn val="ctr"/>
        <c:lblOffset val="100"/>
        <c:noMultiLvlLbl val="0"/>
      </c:catAx>
      <c:valAx>
        <c:axId val="1195439984"/>
        <c:scaling>
          <c:orientation val="minMax"/>
        </c:scaling>
        <c:delete val="1"/>
        <c:axPos val="l"/>
        <c:numFmt formatCode="General" sourceLinked="1"/>
        <c:majorTickMark val="none"/>
        <c:minorTickMark val="none"/>
        <c:tickLblPos val="nextTo"/>
        <c:crossAx val="119544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 with disabilities</c:v>
                </c:pt>
              </c:strCache>
            </c:strRef>
          </c:tx>
          <c:spPr>
            <a:solidFill>
              <a:srgbClr val="F5BA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African American</c:v>
                </c:pt>
                <c:pt idx="1">
                  <c:v>Latinx</c:v>
                </c:pt>
                <c:pt idx="2">
                  <c:v>Asian American</c:v>
                </c:pt>
                <c:pt idx="3">
                  <c:v>White</c:v>
                </c:pt>
              </c:strCache>
            </c:strRef>
          </c:cat>
          <c:val>
            <c:numRef>
              <c:f>Sheet1!$B$2:$B$5</c:f>
              <c:numCache>
                <c:formatCode>General</c:formatCode>
                <c:ptCount val="4"/>
                <c:pt idx="0">
                  <c:v>32.799999999999997</c:v>
                </c:pt>
                <c:pt idx="1">
                  <c:v>34.6</c:v>
                </c:pt>
                <c:pt idx="2">
                  <c:v>39.5</c:v>
                </c:pt>
                <c:pt idx="3">
                  <c:v>41.1</c:v>
                </c:pt>
              </c:numCache>
            </c:numRef>
          </c:val>
          <c:extLst>
            <c:ext xmlns:c16="http://schemas.microsoft.com/office/drawing/2014/chart" uri="{C3380CC4-5D6E-409C-BE32-E72D297353CC}">
              <c16:uniqueId val="{00000000-9655-ED4A-B060-C559A307BF37}"/>
            </c:ext>
          </c:extLst>
        </c:ser>
        <c:ser>
          <c:idx val="1"/>
          <c:order val="1"/>
          <c:tx>
            <c:strRef>
              <c:f>Sheet1!$C$1</c:f>
              <c:strCache>
                <c:ptCount val="1"/>
                <c:pt idx="0">
                  <c:v>% without disabilities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African American</c:v>
                </c:pt>
                <c:pt idx="1">
                  <c:v>Latinx</c:v>
                </c:pt>
                <c:pt idx="2">
                  <c:v>Asian American</c:v>
                </c:pt>
                <c:pt idx="3">
                  <c:v>White</c:v>
                </c:pt>
              </c:strCache>
            </c:strRef>
          </c:cat>
          <c:val>
            <c:numRef>
              <c:f>Sheet1!$C$2:$C$5</c:f>
              <c:numCache>
                <c:formatCode>General</c:formatCode>
                <c:ptCount val="4"/>
                <c:pt idx="0">
                  <c:v>74.099999999999994</c:v>
                </c:pt>
                <c:pt idx="1">
                  <c:v>75.8</c:v>
                </c:pt>
                <c:pt idx="2">
                  <c:v>73.2</c:v>
                </c:pt>
                <c:pt idx="3">
                  <c:v>81.400000000000006</c:v>
                </c:pt>
              </c:numCache>
            </c:numRef>
          </c:val>
          <c:extLst>
            <c:ext xmlns:c16="http://schemas.microsoft.com/office/drawing/2014/chart" uri="{C3380CC4-5D6E-409C-BE32-E72D297353CC}">
              <c16:uniqueId val="{00000001-3642-2B4A-B75A-4A65EE1AA3ED}"/>
            </c:ext>
          </c:extLst>
        </c:ser>
        <c:dLbls>
          <c:showLegendKey val="0"/>
          <c:showVal val="0"/>
          <c:showCatName val="0"/>
          <c:showSerName val="0"/>
          <c:showPercent val="0"/>
          <c:showBubbleSize val="0"/>
        </c:dLbls>
        <c:gapWidth val="219"/>
        <c:axId val="621743296"/>
        <c:axId val="1907052016"/>
      </c:barChart>
      <c:catAx>
        <c:axId val="62174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7052016"/>
        <c:crosses val="autoZero"/>
        <c:auto val="1"/>
        <c:lblAlgn val="ctr"/>
        <c:lblOffset val="100"/>
        <c:noMultiLvlLbl val="0"/>
      </c:catAx>
      <c:valAx>
        <c:axId val="1907052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74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 with disabilities</c:v>
                </c:pt>
              </c:strCache>
            </c:strRef>
          </c:tx>
          <c:spPr>
            <a:solidFill>
              <a:srgbClr val="F5BA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African American</c:v>
                </c:pt>
                <c:pt idx="1">
                  <c:v>Latinx</c:v>
                </c:pt>
                <c:pt idx="2">
                  <c:v>Asian American</c:v>
                </c:pt>
                <c:pt idx="3">
                  <c:v>White</c:v>
                </c:pt>
              </c:strCache>
            </c:strRef>
          </c:cat>
          <c:val>
            <c:numRef>
              <c:f>Sheet1!$B$2:$B$5</c:f>
              <c:numCache>
                <c:formatCode>General</c:formatCode>
                <c:ptCount val="4"/>
                <c:pt idx="0">
                  <c:v>35.5</c:v>
                </c:pt>
                <c:pt idx="1">
                  <c:v>45.9</c:v>
                </c:pt>
                <c:pt idx="2">
                  <c:v>16.5</c:v>
                </c:pt>
                <c:pt idx="3">
                  <c:v>17.5</c:v>
                </c:pt>
              </c:numCache>
            </c:numRef>
          </c:val>
          <c:extLst>
            <c:ext xmlns:c16="http://schemas.microsoft.com/office/drawing/2014/chart" uri="{C3380CC4-5D6E-409C-BE32-E72D297353CC}">
              <c16:uniqueId val="{00000000-6480-9942-8998-5D07F0214607}"/>
            </c:ext>
          </c:extLst>
        </c:ser>
        <c:ser>
          <c:idx val="1"/>
          <c:order val="1"/>
          <c:tx>
            <c:strRef>
              <c:f>Sheet1!$C$1</c:f>
              <c:strCache>
                <c:ptCount val="1"/>
                <c:pt idx="0">
                  <c:v>% without disabilities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African American</c:v>
                </c:pt>
                <c:pt idx="1">
                  <c:v>Latinx</c:v>
                </c:pt>
                <c:pt idx="2">
                  <c:v>Asian American</c:v>
                </c:pt>
                <c:pt idx="3">
                  <c:v>White</c:v>
                </c:pt>
              </c:strCache>
            </c:strRef>
          </c:cat>
          <c:val>
            <c:numRef>
              <c:f>Sheet1!$C$2:$C$5</c:f>
              <c:numCache>
                <c:formatCode>General</c:formatCode>
                <c:ptCount val="4"/>
                <c:pt idx="0">
                  <c:v>24.3</c:v>
                </c:pt>
                <c:pt idx="1">
                  <c:v>25.6</c:v>
                </c:pt>
                <c:pt idx="2">
                  <c:v>15.5</c:v>
                </c:pt>
                <c:pt idx="3">
                  <c:v>9</c:v>
                </c:pt>
              </c:numCache>
            </c:numRef>
          </c:val>
          <c:extLst>
            <c:ext xmlns:c16="http://schemas.microsoft.com/office/drawing/2014/chart" uri="{C3380CC4-5D6E-409C-BE32-E72D297353CC}">
              <c16:uniqueId val="{00000001-6480-9942-8998-5D07F0214607}"/>
            </c:ext>
          </c:extLst>
        </c:ser>
        <c:dLbls>
          <c:showLegendKey val="0"/>
          <c:showVal val="0"/>
          <c:showCatName val="0"/>
          <c:showSerName val="0"/>
          <c:showPercent val="0"/>
          <c:showBubbleSize val="0"/>
        </c:dLbls>
        <c:gapWidth val="219"/>
        <c:overlap val="-27"/>
        <c:axId val="875245055"/>
        <c:axId val="874831087"/>
      </c:barChart>
      <c:catAx>
        <c:axId val="87524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4831087"/>
        <c:crosses val="autoZero"/>
        <c:auto val="1"/>
        <c:lblAlgn val="ctr"/>
        <c:lblOffset val="100"/>
        <c:noMultiLvlLbl val="0"/>
      </c:catAx>
      <c:valAx>
        <c:axId val="874831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5245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29376031405708E-2"/>
          <c:y val="3.1194484139350227E-2"/>
          <c:w val="0.93577066929133856"/>
          <c:h val="0.7786918812320446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5"/>
                <c:pt idx="0">
                  <c:v>Yes</c:v>
                </c:pt>
                <c:pt idx="1">
                  <c:v>Sometimes</c:v>
                </c:pt>
                <c:pt idx="2">
                  <c:v>No</c:v>
                </c:pt>
                <c:pt idx="3">
                  <c:v>I Don't Know</c:v>
                </c:pt>
                <c:pt idx="4">
                  <c:v>Not Active</c:v>
                </c:pt>
              </c:strCache>
            </c:strRef>
          </c:cat>
          <c:val>
            <c:numRef>
              <c:f>Sheet1!$B$2:$B$6</c:f>
              <c:numCache>
                <c:formatCode>General</c:formatCode>
                <c:ptCount val="5"/>
                <c:pt idx="0">
                  <c:v>37</c:v>
                </c:pt>
                <c:pt idx="1">
                  <c:v>42</c:v>
                </c:pt>
                <c:pt idx="2">
                  <c:v>7</c:v>
                </c:pt>
                <c:pt idx="3">
                  <c:v>9</c:v>
                </c:pt>
                <c:pt idx="4">
                  <c:v>6</c:v>
                </c:pt>
              </c:numCache>
            </c:numRef>
          </c:val>
          <c:extLst>
            <c:ext xmlns:c16="http://schemas.microsoft.com/office/drawing/2014/chart" uri="{C3380CC4-5D6E-409C-BE32-E72D297353CC}">
              <c16:uniqueId val="{00000000-6A55-4606-AFE2-0D830F48E04B}"/>
            </c:ext>
          </c:extLst>
        </c:ser>
        <c:dLbls>
          <c:showLegendKey val="0"/>
          <c:showVal val="0"/>
          <c:showCatName val="0"/>
          <c:showSerName val="0"/>
          <c:showPercent val="0"/>
          <c:showBubbleSize val="0"/>
        </c:dLbls>
        <c:gapWidth val="219"/>
        <c:overlap val="-27"/>
        <c:axId val="1195442480"/>
        <c:axId val="1195439984"/>
      </c:barChart>
      <c:catAx>
        <c:axId val="119544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195439984"/>
        <c:crosses val="autoZero"/>
        <c:auto val="1"/>
        <c:lblAlgn val="ctr"/>
        <c:lblOffset val="100"/>
        <c:noMultiLvlLbl val="0"/>
      </c:catAx>
      <c:valAx>
        <c:axId val="1195439984"/>
        <c:scaling>
          <c:orientation val="minMax"/>
        </c:scaling>
        <c:delete val="1"/>
        <c:axPos val="l"/>
        <c:numFmt formatCode="General" sourceLinked="1"/>
        <c:majorTickMark val="none"/>
        <c:minorTickMark val="none"/>
        <c:tickLblPos val="nextTo"/>
        <c:crossAx val="119544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29376031405708E-2"/>
          <c:y val="3.1194484139350227E-2"/>
          <c:w val="0.93577066929133856"/>
          <c:h val="0.7786918812320446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Yes</c:v>
                </c:pt>
                <c:pt idx="1">
                  <c:v>No</c:v>
                </c:pt>
                <c:pt idx="2">
                  <c:v>I Don't Know</c:v>
                </c:pt>
              </c:strCache>
            </c:strRef>
          </c:cat>
          <c:val>
            <c:numRef>
              <c:f>Sheet1!$B$2:$B$4</c:f>
              <c:numCache>
                <c:formatCode>General</c:formatCode>
                <c:ptCount val="3"/>
                <c:pt idx="0">
                  <c:v>57</c:v>
                </c:pt>
                <c:pt idx="1">
                  <c:v>12</c:v>
                </c:pt>
                <c:pt idx="2">
                  <c:v>31</c:v>
                </c:pt>
              </c:numCache>
            </c:numRef>
          </c:val>
          <c:extLst>
            <c:ext xmlns:c16="http://schemas.microsoft.com/office/drawing/2014/chart" uri="{C3380CC4-5D6E-409C-BE32-E72D297353CC}">
              <c16:uniqueId val="{00000000-6A55-4606-AFE2-0D830F48E04B}"/>
            </c:ext>
          </c:extLst>
        </c:ser>
        <c:dLbls>
          <c:showLegendKey val="0"/>
          <c:showVal val="0"/>
          <c:showCatName val="0"/>
          <c:showSerName val="0"/>
          <c:showPercent val="0"/>
          <c:showBubbleSize val="0"/>
        </c:dLbls>
        <c:gapWidth val="219"/>
        <c:overlap val="-27"/>
        <c:axId val="1195442480"/>
        <c:axId val="1195439984"/>
      </c:barChart>
      <c:catAx>
        <c:axId val="119544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195439984"/>
        <c:crosses val="autoZero"/>
        <c:auto val="1"/>
        <c:lblAlgn val="ctr"/>
        <c:lblOffset val="100"/>
        <c:noMultiLvlLbl val="0"/>
      </c:catAx>
      <c:valAx>
        <c:axId val="1195439984"/>
        <c:scaling>
          <c:orientation val="minMax"/>
        </c:scaling>
        <c:delete val="1"/>
        <c:axPos val="l"/>
        <c:numFmt formatCode="General" sourceLinked="1"/>
        <c:majorTickMark val="none"/>
        <c:minorTickMark val="none"/>
        <c:tickLblPos val="nextTo"/>
        <c:crossAx val="119544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Yes</c:v>
                </c:pt>
                <c:pt idx="1">
                  <c:v>No</c:v>
                </c:pt>
                <c:pt idx="2">
                  <c:v>I Don't Know</c:v>
                </c:pt>
              </c:strCache>
            </c:strRef>
          </c:cat>
          <c:val>
            <c:numRef>
              <c:f>Sheet1!$B$2:$B$4</c:f>
              <c:numCache>
                <c:formatCode>General</c:formatCode>
                <c:ptCount val="3"/>
                <c:pt idx="0">
                  <c:v>20</c:v>
                </c:pt>
                <c:pt idx="1">
                  <c:v>54</c:v>
                </c:pt>
                <c:pt idx="2">
                  <c:v>22</c:v>
                </c:pt>
              </c:numCache>
            </c:numRef>
          </c:val>
          <c:extLst>
            <c:ext xmlns:c16="http://schemas.microsoft.com/office/drawing/2014/chart" uri="{C3380CC4-5D6E-409C-BE32-E72D297353CC}">
              <c16:uniqueId val="{00000000-59CE-4185-A51F-0BE7064FB909}"/>
            </c:ext>
          </c:extLst>
        </c:ser>
        <c:ser>
          <c:idx val="1"/>
          <c:order val="1"/>
          <c:tx>
            <c:strRef>
              <c:f>Sheet1!$C$1</c:f>
              <c:strCache>
                <c:ptCount val="1"/>
                <c:pt idx="0">
                  <c:v>2018</c:v>
                </c:pt>
              </c:strCache>
            </c:strRef>
          </c:tx>
          <c:spPr>
            <a:solidFill>
              <a:schemeClr val="accent2"/>
            </a:solidFill>
            <a:ln>
              <a:noFill/>
            </a:ln>
            <a:effectLst/>
          </c:spPr>
          <c:invertIfNegative val="0"/>
          <c:dLbls>
            <c:dLbl>
              <c:idx val="2"/>
              <c:layout>
                <c:manualLayout>
                  <c:x val="5.7812500000000003E-2"/>
                  <c:y val="-2.343749855822474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CE-4185-A51F-0BE7064FB909}"/>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Yes</c:v>
                </c:pt>
                <c:pt idx="1">
                  <c:v>No</c:v>
                </c:pt>
                <c:pt idx="2">
                  <c:v>I Don't Know</c:v>
                </c:pt>
              </c:strCache>
            </c:strRef>
          </c:cat>
          <c:val>
            <c:numRef>
              <c:f>Sheet1!$C$2:$C$4</c:f>
              <c:numCache>
                <c:formatCode>General</c:formatCode>
                <c:ptCount val="3"/>
                <c:pt idx="0">
                  <c:v>13</c:v>
                </c:pt>
                <c:pt idx="1">
                  <c:v>55</c:v>
                </c:pt>
                <c:pt idx="2">
                  <c:v>23</c:v>
                </c:pt>
              </c:numCache>
            </c:numRef>
          </c:val>
          <c:extLst>
            <c:ext xmlns:c16="http://schemas.microsoft.com/office/drawing/2014/chart" uri="{C3380CC4-5D6E-409C-BE32-E72D297353CC}">
              <c16:uniqueId val="{00000001-59CE-4185-A51F-0BE7064FB909}"/>
            </c:ext>
          </c:extLst>
        </c:ser>
        <c:dLbls>
          <c:showLegendKey val="0"/>
          <c:showVal val="0"/>
          <c:showCatName val="0"/>
          <c:showSerName val="0"/>
          <c:showPercent val="0"/>
          <c:showBubbleSize val="0"/>
        </c:dLbls>
        <c:gapWidth val="219"/>
        <c:overlap val="-27"/>
        <c:axId val="1148137232"/>
        <c:axId val="1148128912"/>
      </c:barChart>
      <c:catAx>
        <c:axId val="114813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8128912"/>
        <c:crosses val="autoZero"/>
        <c:auto val="1"/>
        <c:lblAlgn val="ctr"/>
        <c:lblOffset val="100"/>
        <c:noMultiLvlLbl val="0"/>
      </c:catAx>
      <c:valAx>
        <c:axId val="1148128912"/>
        <c:scaling>
          <c:orientation val="minMax"/>
        </c:scaling>
        <c:delete val="1"/>
        <c:axPos val="l"/>
        <c:numFmt formatCode="General" sourceLinked="1"/>
        <c:majorTickMark val="none"/>
        <c:minorTickMark val="none"/>
        <c:tickLblPos val="nextTo"/>
        <c:crossAx val="114813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Yes</c:v>
                </c:pt>
                <c:pt idx="1">
                  <c:v>Sometimes</c:v>
                </c:pt>
                <c:pt idx="2">
                  <c:v>No</c:v>
                </c:pt>
                <c:pt idx="3">
                  <c:v>I Don't Know</c:v>
                </c:pt>
              </c:strCache>
            </c:strRef>
          </c:cat>
          <c:val>
            <c:numRef>
              <c:f>Sheet1!$B$2:$B$5</c:f>
              <c:numCache>
                <c:formatCode>General</c:formatCode>
                <c:ptCount val="4"/>
                <c:pt idx="0">
                  <c:v>15</c:v>
                </c:pt>
                <c:pt idx="1">
                  <c:v>22</c:v>
                </c:pt>
                <c:pt idx="2">
                  <c:v>26</c:v>
                </c:pt>
                <c:pt idx="3">
                  <c:v>34</c:v>
                </c:pt>
              </c:numCache>
            </c:numRef>
          </c:val>
          <c:extLst>
            <c:ext xmlns:c16="http://schemas.microsoft.com/office/drawing/2014/chart" uri="{C3380CC4-5D6E-409C-BE32-E72D297353CC}">
              <c16:uniqueId val="{00000000-59CE-4185-A51F-0BE7064FB909}"/>
            </c:ext>
          </c:extLst>
        </c:ser>
        <c:ser>
          <c:idx val="1"/>
          <c:order val="1"/>
          <c:tx>
            <c:strRef>
              <c:f>Sheet1!$C$1</c:f>
              <c:strCache>
                <c:ptCount val="1"/>
                <c:pt idx="0">
                  <c:v>2018</c:v>
                </c:pt>
              </c:strCache>
            </c:strRef>
          </c:tx>
          <c:spPr>
            <a:solidFill>
              <a:schemeClr val="accent2"/>
            </a:solidFill>
            <a:ln>
              <a:noFill/>
            </a:ln>
            <a:effectLst/>
          </c:spPr>
          <c:invertIfNegative val="0"/>
          <c:dLbls>
            <c:dLbl>
              <c:idx val="1"/>
              <c:layout>
                <c:manualLayout>
                  <c:x val="7.0843483714365996E-2"/>
                  <c:y val="1.095461726335546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13-4A0D-BB6B-84544605F3FF}"/>
                </c:ext>
              </c:extLst>
            </c:dLbl>
            <c:dLbl>
              <c:idx val="3"/>
              <c:layout>
                <c:manualLayout>
                  <c:x val="5.7812500000000003E-2"/>
                  <c:y val="-2.343749855822474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7B-4611-8CB3-77D13B56F80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Yes</c:v>
                </c:pt>
                <c:pt idx="1">
                  <c:v>Sometimes</c:v>
                </c:pt>
                <c:pt idx="2">
                  <c:v>No</c:v>
                </c:pt>
                <c:pt idx="3">
                  <c:v>I Don't Know</c:v>
                </c:pt>
              </c:strCache>
            </c:strRef>
          </c:cat>
          <c:val>
            <c:numRef>
              <c:f>Sheet1!$C$2:$C$5</c:f>
              <c:numCache>
                <c:formatCode>General</c:formatCode>
                <c:ptCount val="4"/>
                <c:pt idx="0">
                  <c:v>16</c:v>
                </c:pt>
                <c:pt idx="1">
                  <c:v>21</c:v>
                </c:pt>
                <c:pt idx="2">
                  <c:v>24</c:v>
                </c:pt>
                <c:pt idx="3">
                  <c:v>31</c:v>
                </c:pt>
              </c:numCache>
            </c:numRef>
          </c:val>
          <c:extLst>
            <c:ext xmlns:c16="http://schemas.microsoft.com/office/drawing/2014/chart" uri="{C3380CC4-5D6E-409C-BE32-E72D297353CC}">
              <c16:uniqueId val="{00000001-59CE-4185-A51F-0BE7064FB909}"/>
            </c:ext>
          </c:extLst>
        </c:ser>
        <c:dLbls>
          <c:showLegendKey val="0"/>
          <c:showVal val="0"/>
          <c:showCatName val="0"/>
          <c:showSerName val="0"/>
          <c:showPercent val="0"/>
          <c:showBubbleSize val="0"/>
        </c:dLbls>
        <c:gapWidth val="219"/>
        <c:overlap val="-27"/>
        <c:axId val="1148137232"/>
        <c:axId val="1148128912"/>
      </c:barChart>
      <c:catAx>
        <c:axId val="114813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8128912"/>
        <c:crosses val="autoZero"/>
        <c:auto val="1"/>
        <c:lblAlgn val="ctr"/>
        <c:lblOffset val="100"/>
        <c:noMultiLvlLbl val="0"/>
      </c:catAx>
      <c:valAx>
        <c:axId val="1148128912"/>
        <c:scaling>
          <c:orientation val="minMax"/>
        </c:scaling>
        <c:delete val="1"/>
        <c:axPos val="l"/>
        <c:numFmt formatCode="General" sourceLinked="1"/>
        <c:majorTickMark val="none"/>
        <c:minorTickMark val="none"/>
        <c:tickLblPos val="nextTo"/>
        <c:crossAx val="114813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 white female who has long brown hair and is wearing black </a:t>
            </a:r>
            <a:endParaRPr b="1"/>
          </a:p>
        </p:txBody>
      </p:sp>
      <p:sp>
        <p:nvSpPr>
          <p:cNvPr id="273" name="Google Shape;2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386" name="Google Shape;38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1586f02378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11586f0237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586f02378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2021 </a:t>
            </a:r>
            <a:endParaRPr/>
          </a:p>
          <a:p>
            <a:pPr marL="0" lvl="0" indent="0" algn="l" rtl="0">
              <a:spcBef>
                <a:spcPts val="0"/>
              </a:spcBef>
              <a:spcAft>
                <a:spcPts val="0"/>
              </a:spcAft>
              <a:buNone/>
            </a:pPr>
            <a:r>
              <a:rPr lang="en-US"/>
              <a:t>2019 identical </a:t>
            </a:r>
            <a:endParaRPr/>
          </a:p>
        </p:txBody>
      </p:sp>
      <p:sp>
        <p:nvSpPr>
          <p:cNvPr id="401" name="Google Shape;401;g11586f02378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65 to 1 shows add them up </a:t>
            </a:r>
            <a:endParaRPr/>
          </a:p>
        </p:txBody>
      </p:sp>
      <p:sp>
        <p:nvSpPr>
          <p:cNvPr id="407" name="Google Shape;4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5841b5c77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15841b5c77_0_3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will be plenty of opportunity to speak, however the next 20 mins Lily will be sharing her story and presenting a few things on jewish inclusion. While she is presenting, feel free to use the chat if you have any questions </a:t>
            </a:r>
            <a:endParaRPr/>
          </a:p>
        </p:txBody>
      </p:sp>
      <p:sp>
        <p:nvSpPr>
          <p:cNvPr id="289" name="Google Shape;289;g115841b5c77_0_3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586f0237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586f0237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6545" lvl="0" indent="-3209" algn="l" rtl="0">
              <a:lnSpc>
                <a:spcPct val="103235"/>
              </a:lnSpc>
              <a:spcBef>
                <a:spcPts val="1698"/>
              </a:spcBef>
              <a:spcAft>
                <a:spcPts val="0"/>
              </a:spcAft>
              <a:buNone/>
            </a:pPr>
            <a:r>
              <a:rPr lang="en-US" sz="1404">
                <a:solidFill>
                  <a:srgbClr val="222222"/>
                </a:solidFill>
                <a:highlight>
                  <a:srgbClr val="FFFFFF"/>
                </a:highlight>
                <a:latin typeface="Arial"/>
                <a:ea typeface="Arial"/>
                <a:cs typeface="Arial"/>
                <a:sym typeface="Arial"/>
              </a:rPr>
              <a:t>Jewish Family Service of the Lehigh Valley (JFSLV) and Jewish Federation </a:t>
            </a:r>
            <a:r>
              <a:rPr lang="en-US" sz="1404">
                <a:solidFill>
                  <a:srgbClr val="222222"/>
                </a:solidFill>
                <a:latin typeface="Arial"/>
                <a:ea typeface="Arial"/>
                <a:cs typeface="Arial"/>
                <a:sym typeface="Arial"/>
              </a:rPr>
              <a:t> </a:t>
            </a:r>
            <a:r>
              <a:rPr lang="en-US" sz="1404">
                <a:solidFill>
                  <a:srgbClr val="222222"/>
                </a:solidFill>
                <a:highlight>
                  <a:srgbClr val="FFFFFF"/>
                </a:highlight>
                <a:latin typeface="Arial"/>
                <a:ea typeface="Arial"/>
                <a:cs typeface="Arial"/>
                <a:sym typeface="Arial"/>
              </a:rPr>
              <a:t>of the Lehigh Valley (JFLV) recognize the need to improve our </a:t>
            </a:r>
            <a:r>
              <a:rPr lang="en-US" sz="1404">
                <a:solidFill>
                  <a:srgbClr val="222222"/>
                </a:solidFill>
                <a:latin typeface="Arial"/>
                <a:ea typeface="Arial"/>
                <a:cs typeface="Arial"/>
                <a:sym typeface="Arial"/>
              </a:rPr>
              <a:t> </a:t>
            </a:r>
            <a:r>
              <a:rPr lang="en-US" sz="1404">
                <a:solidFill>
                  <a:srgbClr val="222222"/>
                </a:solidFill>
                <a:highlight>
                  <a:srgbClr val="FFFFFF"/>
                </a:highlight>
                <a:latin typeface="Arial"/>
                <a:ea typeface="Arial"/>
                <a:cs typeface="Arial"/>
                <a:sym typeface="Arial"/>
              </a:rPr>
              <a:t>understanding of ways to create a more inclusive community. We hope to use this opportunity today to have a discussion and share experiences so we begin to understand issues, challenges, and opportunities for change. </a:t>
            </a:r>
            <a:endParaRPr sz="1404">
              <a:solidFill>
                <a:srgbClr val="222222"/>
              </a:solidFill>
              <a:highlight>
                <a:srgbClr val="FFFFFF"/>
              </a:highlight>
              <a:latin typeface="Arial"/>
              <a:ea typeface="Arial"/>
              <a:cs typeface="Arial"/>
              <a:sym typeface="Arial"/>
            </a:endParaRPr>
          </a:p>
          <a:p>
            <a:pPr marL="6545" lvl="0" indent="-3209" algn="l" rtl="0">
              <a:lnSpc>
                <a:spcPct val="103235"/>
              </a:lnSpc>
              <a:spcBef>
                <a:spcPts val="1698"/>
              </a:spcBef>
              <a:spcAft>
                <a:spcPts val="0"/>
              </a:spcAft>
              <a:buNone/>
            </a:pPr>
            <a:r>
              <a:rPr lang="en-US" sz="1404">
                <a:solidFill>
                  <a:srgbClr val="222222"/>
                </a:solidFill>
                <a:highlight>
                  <a:srgbClr val="FFFFFF"/>
                </a:highlight>
                <a:latin typeface="Arial"/>
                <a:ea typeface="Arial"/>
                <a:cs typeface="Arial"/>
                <a:sym typeface="Arial"/>
              </a:rPr>
              <a:t>The purpose of this town hall is not to point the finger at certain organizations. This is so we can begin to understand your needs and work together to meet them. </a:t>
            </a:r>
            <a:endParaRPr sz="1404">
              <a:solidFill>
                <a:srgbClr val="222222"/>
              </a:solidFill>
              <a:highlight>
                <a:srgbClr val="FFFFFF"/>
              </a:highlight>
              <a:latin typeface="Arial"/>
              <a:ea typeface="Arial"/>
              <a:cs typeface="Arial"/>
              <a:sym typeface="Arial"/>
            </a:endParaRPr>
          </a:p>
          <a:p>
            <a:pPr marL="6545" lvl="0" indent="-3209" algn="l" rtl="0">
              <a:lnSpc>
                <a:spcPct val="103235"/>
              </a:lnSpc>
              <a:spcBef>
                <a:spcPts val="1698"/>
              </a:spcBef>
              <a:spcAft>
                <a:spcPts val="0"/>
              </a:spcAft>
              <a:buNone/>
            </a:pPr>
            <a:r>
              <a:rPr lang="en-US" sz="1404">
                <a:solidFill>
                  <a:srgbClr val="222222"/>
                </a:solidFill>
                <a:highlight>
                  <a:srgbClr val="FFFFFF"/>
                </a:highlight>
                <a:latin typeface="Arial"/>
                <a:ea typeface="Arial"/>
                <a:cs typeface="Arial"/>
                <a:sym typeface="Arial"/>
              </a:rPr>
              <a:t>We are a small community, we recognize that we have aging buildings that affect accessibility. That is already on our list for a long-term goal. We know its not an excuse </a:t>
            </a:r>
            <a:endParaRPr sz="1404">
              <a:solidFill>
                <a:srgbClr val="222222"/>
              </a:solidFill>
              <a:highlight>
                <a:srgbClr val="FFFFFF"/>
              </a:highlight>
              <a:latin typeface="Arial"/>
              <a:ea typeface="Arial"/>
              <a:cs typeface="Arial"/>
              <a:sym typeface="Arial"/>
            </a:endParaRPr>
          </a:p>
          <a:p>
            <a:pPr marL="6545" lvl="0" indent="-3209" algn="l" rtl="0">
              <a:lnSpc>
                <a:spcPct val="103235"/>
              </a:lnSpc>
              <a:spcBef>
                <a:spcPts val="1698"/>
              </a:spcBef>
              <a:spcAft>
                <a:spcPts val="0"/>
              </a:spcAft>
              <a:buNone/>
            </a:pPr>
            <a:r>
              <a:rPr lang="en-US" sz="1404">
                <a:solidFill>
                  <a:srgbClr val="222222"/>
                </a:solidFill>
                <a:highlight>
                  <a:srgbClr val="FFFFFF"/>
                </a:highlight>
                <a:latin typeface="Arial"/>
                <a:ea typeface="Arial"/>
                <a:cs typeface="Arial"/>
                <a:sym typeface="Arial"/>
              </a:rPr>
              <a:t>In between polling questions, we will have the opportunity to talk, I will be taking notes and sharing them on a whiteboard. </a:t>
            </a:r>
            <a:endParaRPr sz="1404">
              <a:solidFill>
                <a:srgbClr val="222222"/>
              </a:solidFill>
              <a:highlight>
                <a:srgbClr val="FFFFFF"/>
              </a:highlight>
              <a:latin typeface="Arial"/>
              <a:ea typeface="Arial"/>
              <a:cs typeface="Arial"/>
              <a:sym typeface="Arial"/>
            </a:endParaRPr>
          </a:p>
          <a:p>
            <a:pPr marL="0" lvl="0" indent="0" algn="l" rtl="0">
              <a:lnSpc>
                <a:spcPct val="103235"/>
              </a:lnSpc>
              <a:spcBef>
                <a:spcPts val="1698"/>
              </a:spcBef>
              <a:spcAft>
                <a:spcPts val="0"/>
              </a:spcAft>
              <a:buClr>
                <a:schemeClr val="dk1"/>
              </a:buClr>
              <a:buSzPts val="1100"/>
              <a:buFont typeface="Arial"/>
              <a:buNone/>
            </a:pPr>
            <a:endParaRPr sz="1404">
              <a:solidFill>
                <a:srgbClr val="222222"/>
              </a:solidFill>
              <a:highlight>
                <a:srgbClr val="FFFFFF"/>
              </a:highlight>
              <a:latin typeface="Arial"/>
              <a:ea typeface="Arial"/>
              <a:cs typeface="Arial"/>
              <a:sym typeface="Arial"/>
            </a:endParaRPr>
          </a:p>
        </p:txBody>
      </p:sp>
      <p:sp>
        <p:nvSpPr>
          <p:cNvPr id="470" name="Google Shape;470;g11586f0237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15c86e069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15c86e069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25% of individuals with disabilities are not affiliated </a:t>
            </a:r>
            <a:endParaRPr/>
          </a:p>
        </p:txBody>
      </p:sp>
      <p:sp>
        <p:nvSpPr>
          <p:cNvPr id="476" name="Google Shape;476;g115c86e069b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15c86e069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15c86e069b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latin typeface="Arial"/>
                <a:ea typeface="Arial"/>
                <a:cs typeface="Arial"/>
                <a:sym typeface="Arial"/>
              </a:rPr>
              <a:t>How well is the Lehigh Valley Jewish Community doing at including individuals with disabilities in synagogues, Jewish organizations, and communal activities?</a:t>
            </a:r>
            <a:endParaRPr sz="1400"/>
          </a:p>
        </p:txBody>
      </p:sp>
      <p:sp>
        <p:nvSpPr>
          <p:cNvPr id="485" name="Google Shape;485;g115c86e069b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5f3a1e117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5f3a1e117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JDS and </a:t>
            </a:r>
            <a:endParaRPr/>
          </a:p>
        </p:txBody>
      </p:sp>
      <p:sp>
        <p:nvSpPr>
          <p:cNvPr id="493" name="Google Shape;493;g115f3a1e117_0_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1586f0237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1586f02378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g11586f02378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1586f02378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1586f02378_0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g11586f02378_0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1586f02378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1586f02378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11586f02378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15f3a1e11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15f3a1e11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Before I welcome and Introduce Lily, I wanted to take a moment and overview today’s agenda </a:t>
            </a:r>
            <a:endParaRPr/>
          </a:p>
        </p:txBody>
      </p:sp>
      <p:sp>
        <p:nvSpPr>
          <p:cNvPr id="296" name="Google Shape;296;g115f3a1e11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5f3a1e11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15f3a1e117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15f3a1e117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15f3a1e117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15f3a1e117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115f3a1e117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5f3a1e11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15f3a1e117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15f3a1e117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2334512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15f3a1e11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15f3a1e117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115f3a1e117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5f3a1e11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15f3a1e117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15f3a1e117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1494207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15f3a1e117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15f3a1e117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a:solidFill>
                <a:srgbClr val="000000"/>
              </a:solidFill>
            </a:endParaRPr>
          </a:p>
          <a:p>
            <a:pPr marL="0" lvl="0" indent="0" algn="l" rtl="0">
              <a:spcBef>
                <a:spcPts val="0"/>
              </a:spcBef>
              <a:spcAft>
                <a:spcPts val="0"/>
              </a:spcAft>
              <a:buNone/>
            </a:pPr>
            <a:endParaRPr/>
          </a:p>
        </p:txBody>
      </p:sp>
      <p:sp>
        <p:nvSpPr>
          <p:cNvPr id="556" name="Google Shape;556;g115f3a1e117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5f3a1e11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15f3a1e117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15f3a1e117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383124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15f3a1e117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15f3a1e117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g115f3a1e117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5f3a1e11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15f3a1e117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15f3a1e117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3062070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15f3a1e117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15f3a1e117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g115f3a1e117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15841b5c77_0_3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15841b5c77_0_3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115841b5c77_0_3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5f3a1e11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15f3a1e117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15f3a1e117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1281806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15f3a1e117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15f3a1e117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p>
        </p:txBody>
      </p:sp>
      <p:sp>
        <p:nvSpPr>
          <p:cNvPr id="598" name="Google Shape;598;g115f3a1e117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5f3a1e11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15f3a1e117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15f3a1e117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1862306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15f3a1e117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15f3a1e117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115f3a1e117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5f3a1e11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15f3a1e117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15f3a1e117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3893708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15f3a1e117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115f3a1e117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g115f3a1e117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5f3a1e11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15f3a1e117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15f3a1e117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extLst>
      <p:ext uri="{BB962C8B-B14F-4D97-AF65-F5344CB8AC3E}">
        <p14:creationId xmlns:p14="http://schemas.microsoft.com/office/powerpoint/2010/main" val="31996677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1586f02378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1586f02378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g11586f02378_0_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96" name="Google Shape;6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5c86e069b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15c86e069b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115c86e069b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0" name="Google Shape;75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1" name="Google Shape;83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3" name="Google Shape;3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3" name="Google Shape;86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1" name="Google Shape;87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5" name="Google Shape;90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3" name="Google Shape;91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7" name="Google Shape;93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5" name="Google Shape;94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8" name="Google Shape;958;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7" name="Google Shape;96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Google Shape;9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5" name="Google Shape;97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3" name="Google Shape;98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2" name="Google Shape;35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9" name="Google Shape;99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5" name="Google Shape;101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65"/>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65"/>
          <p:cNvSpPr/>
          <p:nvPr/>
        </p:nvSpPr>
        <p:spPr>
          <a:xfrm>
            <a:off x="345440" y="365125"/>
            <a:ext cx="1154459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22" name="Google Shape;22;p65"/>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8"/>
        <p:cNvGrpSpPr/>
        <p:nvPr/>
      </p:nvGrpSpPr>
      <p:grpSpPr>
        <a:xfrm>
          <a:off x="0" y="0"/>
          <a:ext cx="0" cy="0"/>
          <a:chOff x="0" y="0"/>
          <a:chExt cx="0" cy="0"/>
        </a:xfrm>
      </p:grpSpPr>
      <p:sp>
        <p:nvSpPr>
          <p:cNvPr id="69" name="Google Shape;69;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0"/>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80"/>
          <p:cNvSpPr/>
          <p:nvPr/>
        </p:nvSpPr>
        <p:spPr>
          <a:xfrm>
            <a:off x="914401" y="0"/>
            <a:ext cx="6162674" cy="6858000"/>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p80"/>
          <p:cNvSpPr txBox="1">
            <a:spLocks noGrp="1"/>
          </p:cNvSpPr>
          <p:nvPr>
            <p:ph type="title"/>
          </p:nvPr>
        </p:nvSpPr>
        <p:spPr>
          <a:xfrm>
            <a:off x="1366838" y="2289176"/>
            <a:ext cx="5257800" cy="113982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8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8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8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8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8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82"/>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82"/>
          <p:cNvSpPr txBox="1">
            <a:spLocks noGrp="1"/>
          </p:cNvSpPr>
          <p:nvPr>
            <p:ph type="body" idx="1"/>
          </p:nvPr>
        </p:nvSpPr>
        <p:spPr>
          <a:xfrm rot="5400000">
            <a:off x="3931443" y="-1597817"/>
            <a:ext cx="4351338" cy="111982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g115841b5c77_0_367"/>
          <p:cNvSpPr txBox="1">
            <a:spLocks noGrp="1"/>
          </p:cNvSpPr>
          <p:nvPr>
            <p:ph type="title"/>
          </p:nvPr>
        </p:nvSpPr>
        <p:spPr>
          <a:xfrm>
            <a:off x="2270800" y="2343800"/>
            <a:ext cx="7650300" cy="21705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grpSp>
        <p:nvGrpSpPr>
          <p:cNvPr id="90" name="Google Shape;90;g115841b5c77_0_367"/>
          <p:cNvGrpSpPr/>
          <p:nvPr/>
        </p:nvGrpSpPr>
        <p:grpSpPr>
          <a:xfrm flipH="1">
            <a:off x="9457018" y="1281456"/>
            <a:ext cx="1863299" cy="4498109"/>
            <a:chOff x="1197548" y="1137333"/>
            <a:chExt cx="1397509" cy="3373666"/>
          </a:xfrm>
        </p:grpSpPr>
        <p:sp>
          <p:nvSpPr>
            <p:cNvPr id="91" name="Google Shape;91;g115841b5c77_0_367"/>
            <p:cNvSpPr/>
            <p:nvPr/>
          </p:nvSpPr>
          <p:spPr>
            <a:xfrm>
              <a:off x="1197548" y="2910192"/>
              <a:ext cx="185307" cy="175862"/>
            </a:xfrm>
            <a:custGeom>
              <a:avLst/>
              <a:gdLst/>
              <a:ahLst/>
              <a:cxnLst/>
              <a:rect l="l" t="t" r="r" b="b"/>
              <a:pathLst>
                <a:path w="5238" h="4971" extrusionOk="0">
                  <a:moveTo>
                    <a:pt x="2636" y="1"/>
                  </a:moveTo>
                  <a:lnTo>
                    <a:pt x="1802" y="1635"/>
                  </a:lnTo>
                  <a:lnTo>
                    <a:pt x="1" y="1902"/>
                  </a:lnTo>
                  <a:lnTo>
                    <a:pt x="1302" y="3170"/>
                  </a:lnTo>
                  <a:lnTo>
                    <a:pt x="1001" y="4971"/>
                  </a:lnTo>
                  <a:lnTo>
                    <a:pt x="2636" y="4137"/>
                  </a:lnTo>
                  <a:lnTo>
                    <a:pt x="4237" y="4971"/>
                  </a:lnTo>
                  <a:lnTo>
                    <a:pt x="3937" y="3170"/>
                  </a:lnTo>
                  <a:lnTo>
                    <a:pt x="5238" y="1902"/>
                  </a:lnTo>
                  <a:lnTo>
                    <a:pt x="3437" y="1635"/>
                  </a:lnTo>
                  <a:lnTo>
                    <a:pt x="2636"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2" name="Google Shape;92;g115841b5c77_0_367"/>
            <p:cNvSpPr/>
            <p:nvPr/>
          </p:nvSpPr>
          <p:spPr>
            <a:xfrm>
              <a:off x="1341734" y="1650882"/>
              <a:ext cx="115684" cy="109776"/>
            </a:xfrm>
            <a:custGeom>
              <a:avLst/>
              <a:gdLst/>
              <a:ahLst/>
              <a:cxnLst/>
              <a:rect l="l" t="t" r="r" b="b"/>
              <a:pathLst>
                <a:path w="3270" h="3103" extrusionOk="0">
                  <a:moveTo>
                    <a:pt x="1635" y="0"/>
                  </a:moveTo>
                  <a:lnTo>
                    <a:pt x="1135" y="1034"/>
                  </a:lnTo>
                  <a:lnTo>
                    <a:pt x="0" y="1168"/>
                  </a:lnTo>
                  <a:lnTo>
                    <a:pt x="834" y="1968"/>
                  </a:lnTo>
                  <a:lnTo>
                    <a:pt x="634" y="3103"/>
                  </a:lnTo>
                  <a:lnTo>
                    <a:pt x="1635" y="2569"/>
                  </a:lnTo>
                  <a:lnTo>
                    <a:pt x="2636" y="3103"/>
                  </a:lnTo>
                  <a:lnTo>
                    <a:pt x="2435" y="1968"/>
                  </a:lnTo>
                  <a:lnTo>
                    <a:pt x="3269" y="1168"/>
                  </a:lnTo>
                  <a:lnTo>
                    <a:pt x="2135" y="1034"/>
                  </a:lnTo>
                  <a:lnTo>
                    <a:pt x="163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3" name="Google Shape;93;g115841b5c77_0_367"/>
            <p:cNvSpPr/>
            <p:nvPr/>
          </p:nvSpPr>
          <p:spPr>
            <a:xfrm>
              <a:off x="2524232" y="4442508"/>
              <a:ext cx="70826" cy="68491"/>
            </a:xfrm>
            <a:custGeom>
              <a:avLst/>
              <a:gdLst/>
              <a:ahLst/>
              <a:cxnLst/>
              <a:rect l="l" t="t" r="r" b="b"/>
              <a:pathLst>
                <a:path w="2002" h="1936" extrusionOk="0">
                  <a:moveTo>
                    <a:pt x="1001" y="1"/>
                  </a:moveTo>
                  <a:lnTo>
                    <a:pt x="701" y="634"/>
                  </a:lnTo>
                  <a:lnTo>
                    <a:pt x="0" y="735"/>
                  </a:lnTo>
                  <a:lnTo>
                    <a:pt x="501" y="1235"/>
                  </a:lnTo>
                  <a:lnTo>
                    <a:pt x="400" y="1935"/>
                  </a:lnTo>
                  <a:lnTo>
                    <a:pt x="1001" y="1602"/>
                  </a:lnTo>
                  <a:lnTo>
                    <a:pt x="1635" y="1935"/>
                  </a:lnTo>
                  <a:lnTo>
                    <a:pt x="1635" y="1935"/>
                  </a:lnTo>
                  <a:lnTo>
                    <a:pt x="1501" y="1235"/>
                  </a:lnTo>
                  <a:lnTo>
                    <a:pt x="2002" y="735"/>
                  </a:lnTo>
                  <a:lnTo>
                    <a:pt x="1334" y="634"/>
                  </a:lnTo>
                  <a:lnTo>
                    <a:pt x="100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g115841b5c77_0_367"/>
            <p:cNvSpPr/>
            <p:nvPr/>
          </p:nvSpPr>
          <p:spPr>
            <a:xfrm>
              <a:off x="2181109" y="3708282"/>
              <a:ext cx="115684" cy="109776"/>
            </a:xfrm>
            <a:custGeom>
              <a:avLst/>
              <a:gdLst/>
              <a:ahLst/>
              <a:cxnLst/>
              <a:rect l="l" t="t" r="r" b="b"/>
              <a:pathLst>
                <a:path w="3270" h="3103" extrusionOk="0">
                  <a:moveTo>
                    <a:pt x="1635" y="0"/>
                  </a:moveTo>
                  <a:lnTo>
                    <a:pt x="1135" y="1034"/>
                  </a:lnTo>
                  <a:lnTo>
                    <a:pt x="0" y="1168"/>
                  </a:lnTo>
                  <a:lnTo>
                    <a:pt x="834" y="1968"/>
                  </a:lnTo>
                  <a:lnTo>
                    <a:pt x="634" y="3103"/>
                  </a:lnTo>
                  <a:lnTo>
                    <a:pt x="1635" y="2569"/>
                  </a:lnTo>
                  <a:lnTo>
                    <a:pt x="2636" y="3103"/>
                  </a:lnTo>
                  <a:lnTo>
                    <a:pt x="2435" y="1968"/>
                  </a:lnTo>
                  <a:lnTo>
                    <a:pt x="3269" y="1168"/>
                  </a:lnTo>
                  <a:lnTo>
                    <a:pt x="2135" y="1034"/>
                  </a:lnTo>
                  <a:lnTo>
                    <a:pt x="163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5" name="Google Shape;95;g115841b5c77_0_367"/>
            <p:cNvSpPr/>
            <p:nvPr/>
          </p:nvSpPr>
          <p:spPr>
            <a:xfrm>
              <a:off x="2128957" y="1137333"/>
              <a:ext cx="70826" cy="68491"/>
            </a:xfrm>
            <a:custGeom>
              <a:avLst/>
              <a:gdLst/>
              <a:ahLst/>
              <a:cxnLst/>
              <a:rect l="l" t="t" r="r" b="b"/>
              <a:pathLst>
                <a:path w="2002" h="1936" extrusionOk="0">
                  <a:moveTo>
                    <a:pt x="1001" y="1"/>
                  </a:moveTo>
                  <a:lnTo>
                    <a:pt x="701" y="634"/>
                  </a:lnTo>
                  <a:lnTo>
                    <a:pt x="0" y="735"/>
                  </a:lnTo>
                  <a:lnTo>
                    <a:pt x="501" y="1235"/>
                  </a:lnTo>
                  <a:lnTo>
                    <a:pt x="400" y="1935"/>
                  </a:lnTo>
                  <a:lnTo>
                    <a:pt x="1001" y="1602"/>
                  </a:lnTo>
                  <a:lnTo>
                    <a:pt x="1635" y="1935"/>
                  </a:lnTo>
                  <a:lnTo>
                    <a:pt x="1635" y="1935"/>
                  </a:lnTo>
                  <a:lnTo>
                    <a:pt x="1501" y="1235"/>
                  </a:lnTo>
                  <a:lnTo>
                    <a:pt x="2002" y="735"/>
                  </a:lnTo>
                  <a:lnTo>
                    <a:pt x="1334" y="634"/>
                  </a:lnTo>
                  <a:lnTo>
                    <a:pt x="100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96" name="Google Shape;96;g115841b5c77_0_367"/>
          <p:cNvSpPr/>
          <p:nvPr/>
        </p:nvSpPr>
        <p:spPr>
          <a:xfrm rot="10800000" flipH="1">
            <a:off x="11232000" y="-324200"/>
            <a:ext cx="1132800" cy="11328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g115841b5c77_0_367"/>
          <p:cNvSpPr/>
          <p:nvPr/>
        </p:nvSpPr>
        <p:spPr>
          <a:xfrm rot="10800000" flipH="1">
            <a:off x="7753800" y="6077100"/>
            <a:ext cx="3327300" cy="33273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8" name="Google Shape;98;g115841b5c77_0_367"/>
          <p:cNvSpPr/>
          <p:nvPr/>
        </p:nvSpPr>
        <p:spPr>
          <a:xfrm rot="10800000" flipH="1">
            <a:off x="11081000" y="6217900"/>
            <a:ext cx="680100" cy="6801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 name="Google Shape;99;g115841b5c77_0_367"/>
          <p:cNvSpPr/>
          <p:nvPr/>
        </p:nvSpPr>
        <p:spPr>
          <a:xfrm rot="10800000" flipH="1">
            <a:off x="10220400" y="-97900"/>
            <a:ext cx="680100" cy="6801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00" name="Google Shape;100;g115841b5c77_0_367"/>
          <p:cNvGrpSpPr/>
          <p:nvPr/>
        </p:nvGrpSpPr>
        <p:grpSpPr>
          <a:xfrm>
            <a:off x="871691" y="1281456"/>
            <a:ext cx="1863299" cy="4498109"/>
            <a:chOff x="1197548" y="1137333"/>
            <a:chExt cx="1397509" cy="3373666"/>
          </a:xfrm>
        </p:grpSpPr>
        <p:sp>
          <p:nvSpPr>
            <p:cNvPr id="101" name="Google Shape;101;g115841b5c77_0_367"/>
            <p:cNvSpPr/>
            <p:nvPr/>
          </p:nvSpPr>
          <p:spPr>
            <a:xfrm>
              <a:off x="1197548" y="2910192"/>
              <a:ext cx="185307" cy="175862"/>
            </a:xfrm>
            <a:custGeom>
              <a:avLst/>
              <a:gdLst/>
              <a:ahLst/>
              <a:cxnLst/>
              <a:rect l="l" t="t" r="r" b="b"/>
              <a:pathLst>
                <a:path w="5238" h="4971" extrusionOk="0">
                  <a:moveTo>
                    <a:pt x="2636" y="1"/>
                  </a:moveTo>
                  <a:lnTo>
                    <a:pt x="1802" y="1635"/>
                  </a:lnTo>
                  <a:lnTo>
                    <a:pt x="1" y="1902"/>
                  </a:lnTo>
                  <a:lnTo>
                    <a:pt x="1302" y="3170"/>
                  </a:lnTo>
                  <a:lnTo>
                    <a:pt x="1001" y="4971"/>
                  </a:lnTo>
                  <a:lnTo>
                    <a:pt x="2636" y="4137"/>
                  </a:lnTo>
                  <a:lnTo>
                    <a:pt x="4237" y="4971"/>
                  </a:lnTo>
                  <a:lnTo>
                    <a:pt x="3937" y="3170"/>
                  </a:lnTo>
                  <a:lnTo>
                    <a:pt x="5238" y="1902"/>
                  </a:lnTo>
                  <a:lnTo>
                    <a:pt x="3437" y="1635"/>
                  </a:lnTo>
                  <a:lnTo>
                    <a:pt x="2636"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g115841b5c77_0_367"/>
            <p:cNvSpPr/>
            <p:nvPr/>
          </p:nvSpPr>
          <p:spPr>
            <a:xfrm>
              <a:off x="1341734" y="1650882"/>
              <a:ext cx="115684" cy="109776"/>
            </a:xfrm>
            <a:custGeom>
              <a:avLst/>
              <a:gdLst/>
              <a:ahLst/>
              <a:cxnLst/>
              <a:rect l="l" t="t" r="r" b="b"/>
              <a:pathLst>
                <a:path w="3270" h="3103" extrusionOk="0">
                  <a:moveTo>
                    <a:pt x="1635" y="0"/>
                  </a:moveTo>
                  <a:lnTo>
                    <a:pt x="1135" y="1034"/>
                  </a:lnTo>
                  <a:lnTo>
                    <a:pt x="0" y="1168"/>
                  </a:lnTo>
                  <a:lnTo>
                    <a:pt x="834" y="1968"/>
                  </a:lnTo>
                  <a:lnTo>
                    <a:pt x="634" y="3103"/>
                  </a:lnTo>
                  <a:lnTo>
                    <a:pt x="1635" y="2569"/>
                  </a:lnTo>
                  <a:lnTo>
                    <a:pt x="2636" y="3103"/>
                  </a:lnTo>
                  <a:lnTo>
                    <a:pt x="2435" y="1968"/>
                  </a:lnTo>
                  <a:lnTo>
                    <a:pt x="3269" y="1168"/>
                  </a:lnTo>
                  <a:lnTo>
                    <a:pt x="2135" y="1034"/>
                  </a:lnTo>
                  <a:lnTo>
                    <a:pt x="163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g115841b5c77_0_367"/>
            <p:cNvSpPr/>
            <p:nvPr/>
          </p:nvSpPr>
          <p:spPr>
            <a:xfrm>
              <a:off x="2524232" y="4442508"/>
              <a:ext cx="70826" cy="68491"/>
            </a:xfrm>
            <a:custGeom>
              <a:avLst/>
              <a:gdLst/>
              <a:ahLst/>
              <a:cxnLst/>
              <a:rect l="l" t="t" r="r" b="b"/>
              <a:pathLst>
                <a:path w="2002" h="1936" extrusionOk="0">
                  <a:moveTo>
                    <a:pt x="1001" y="1"/>
                  </a:moveTo>
                  <a:lnTo>
                    <a:pt x="701" y="634"/>
                  </a:lnTo>
                  <a:lnTo>
                    <a:pt x="0" y="735"/>
                  </a:lnTo>
                  <a:lnTo>
                    <a:pt x="501" y="1235"/>
                  </a:lnTo>
                  <a:lnTo>
                    <a:pt x="400" y="1935"/>
                  </a:lnTo>
                  <a:lnTo>
                    <a:pt x="1001" y="1602"/>
                  </a:lnTo>
                  <a:lnTo>
                    <a:pt x="1635" y="1935"/>
                  </a:lnTo>
                  <a:lnTo>
                    <a:pt x="1635" y="1935"/>
                  </a:lnTo>
                  <a:lnTo>
                    <a:pt x="1501" y="1235"/>
                  </a:lnTo>
                  <a:lnTo>
                    <a:pt x="2002" y="735"/>
                  </a:lnTo>
                  <a:lnTo>
                    <a:pt x="1334" y="634"/>
                  </a:lnTo>
                  <a:lnTo>
                    <a:pt x="100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 name="Google Shape;104;g115841b5c77_0_367"/>
            <p:cNvSpPr/>
            <p:nvPr/>
          </p:nvSpPr>
          <p:spPr>
            <a:xfrm>
              <a:off x="2181109" y="3708282"/>
              <a:ext cx="115684" cy="109776"/>
            </a:xfrm>
            <a:custGeom>
              <a:avLst/>
              <a:gdLst/>
              <a:ahLst/>
              <a:cxnLst/>
              <a:rect l="l" t="t" r="r" b="b"/>
              <a:pathLst>
                <a:path w="3270" h="3103" extrusionOk="0">
                  <a:moveTo>
                    <a:pt x="1635" y="0"/>
                  </a:moveTo>
                  <a:lnTo>
                    <a:pt x="1135" y="1034"/>
                  </a:lnTo>
                  <a:lnTo>
                    <a:pt x="0" y="1168"/>
                  </a:lnTo>
                  <a:lnTo>
                    <a:pt x="834" y="1968"/>
                  </a:lnTo>
                  <a:lnTo>
                    <a:pt x="634" y="3103"/>
                  </a:lnTo>
                  <a:lnTo>
                    <a:pt x="1635" y="2569"/>
                  </a:lnTo>
                  <a:lnTo>
                    <a:pt x="2636" y="3103"/>
                  </a:lnTo>
                  <a:lnTo>
                    <a:pt x="2435" y="1968"/>
                  </a:lnTo>
                  <a:lnTo>
                    <a:pt x="3269" y="1168"/>
                  </a:lnTo>
                  <a:lnTo>
                    <a:pt x="2135" y="1034"/>
                  </a:lnTo>
                  <a:lnTo>
                    <a:pt x="163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 name="Google Shape;105;g115841b5c77_0_367"/>
            <p:cNvSpPr/>
            <p:nvPr/>
          </p:nvSpPr>
          <p:spPr>
            <a:xfrm>
              <a:off x="2128957" y="1137333"/>
              <a:ext cx="70826" cy="68491"/>
            </a:xfrm>
            <a:custGeom>
              <a:avLst/>
              <a:gdLst/>
              <a:ahLst/>
              <a:cxnLst/>
              <a:rect l="l" t="t" r="r" b="b"/>
              <a:pathLst>
                <a:path w="2002" h="1936" extrusionOk="0">
                  <a:moveTo>
                    <a:pt x="1001" y="1"/>
                  </a:moveTo>
                  <a:lnTo>
                    <a:pt x="701" y="634"/>
                  </a:lnTo>
                  <a:lnTo>
                    <a:pt x="0" y="735"/>
                  </a:lnTo>
                  <a:lnTo>
                    <a:pt x="501" y="1235"/>
                  </a:lnTo>
                  <a:lnTo>
                    <a:pt x="400" y="1935"/>
                  </a:lnTo>
                  <a:lnTo>
                    <a:pt x="1001" y="1602"/>
                  </a:lnTo>
                  <a:lnTo>
                    <a:pt x="1635" y="1935"/>
                  </a:lnTo>
                  <a:lnTo>
                    <a:pt x="1635" y="1935"/>
                  </a:lnTo>
                  <a:lnTo>
                    <a:pt x="1501" y="1235"/>
                  </a:lnTo>
                  <a:lnTo>
                    <a:pt x="2002" y="735"/>
                  </a:lnTo>
                  <a:lnTo>
                    <a:pt x="1334" y="634"/>
                  </a:lnTo>
                  <a:lnTo>
                    <a:pt x="100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6" name="Google Shape;106;g115841b5c77_0_367"/>
          <p:cNvSpPr/>
          <p:nvPr/>
        </p:nvSpPr>
        <p:spPr>
          <a:xfrm rot="10800000" flipH="1">
            <a:off x="-172800" y="5991600"/>
            <a:ext cx="1132800" cy="11328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g115841b5c77_0_367"/>
          <p:cNvSpPr/>
          <p:nvPr/>
        </p:nvSpPr>
        <p:spPr>
          <a:xfrm rot="10800000" flipH="1">
            <a:off x="-1270000" y="-2045800"/>
            <a:ext cx="3327300" cy="33273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19" name="Google Shape;119;p67"/>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0"/>
        <p:cNvGrpSpPr/>
        <p:nvPr/>
      </p:nvGrpSpPr>
      <p:grpSpPr>
        <a:xfrm>
          <a:off x="0" y="0"/>
          <a:ext cx="0" cy="0"/>
          <a:chOff x="0" y="0"/>
          <a:chExt cx="0" cy="0"/>
        </a:xfrm>
      </p:grpSpPr>
      <p:sp>
        <p:nvSpPr>
          <p:cNvPr id="121" name="Google Shape;12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23" name="Google Shape;123;p68"/>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68"/>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68"/>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68"/>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27"/>
        <p:cNvGrpSpPr/>
        <p:nvPr/>
      </p:nvGrpSpPr>
      <p:grpSpPr>
        <a:xfrm>
          <a:off x="0" y="0"/>
          <a:ext cx="0" cy="0"/>
          <a:chOff x="0" y="0"/>
          <a:chExt cx="0" cy="0"/>
        </a:xfrm>
      </p:grpSpPr>
      <p:sp>
        <p:nvSpPr>
          <p:cNvPr id="128" name="Google Shape;128;p75"/>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0" name="Google Shape;130;p75"/>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75"/>
          <p:cNvSpPr/>
          <p:nvPr/>
        </p:nvSpPr>
        <p:spPr>
          <a:xfrm>
            <a:off x="345440" y="365125"/>
            <a:ext cx="1154459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132" name="Google Shape;132;p75"/>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133"/>
        <p:cNvGrpSpPr/>
        <p:nvPr/>
      </p:nvGrpSpPr>
      <p:grpSpPr>
        <a:xfrm>
          <a:off x="0" y="0"/>
          <a:ext cx="0" cy="0"/>
          <a:chOff x="0" y="0"/>
          <a:chExt cx="0" cy="0"/>
        </a:xfrm>
      </p:grpSpPr>
      <p:sp>
        <p:nvSpPr>
          <p:cNvPr id="134" name="Google Shape;134;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5" name="Google Shape;135;p8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83"/>
          <p:cNvSpPr/>
          <p:nvPr/>
        </p:nvSpPr>
        <p:spPr>
          <a:xfrm>
            <a:off x="-20320" y="0"/>
            <a:ext cx="1310640" cy="68643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7"/>
        <p:cNvGrpSpPr/>
        <p:nvPr/>
      </p:nvGrpSpPr>
      <p:grpSpPr>
        <a:xfrm>
          <a:off x="0" y="0"/>
          <a:ext cx="0" cy="0"/>
          <a:chOff x="0" y="0"/>
          <a:chExt cx="0" cy="0"/>
        </a:xfrm>
      </p:grpSpPr>
      <p:sp>
        <p:nvSpPr>
          <p:cNvPr id="138" name="Google Shape;138;p84"/>
          <p:cNvSpPr/>
          <p:nvPr/>
        </p:nvSpPr>
        <p:spPr>
          <a:xfrm>
            <a:off x="1524000" y="1122362"/>
            <a:ext cx="9144000" cy="2387601"/>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1" name="Google Shape;141;p8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84"/>
          <p:cNvSpPr/>
          <p:nvPr/>
        </p:nvSpPr>
        <p:spPr>
          <a:xfrm>
            <a:off x="1524000" y="3602039"/>
            <a:ext cx="9144000" cy="1655762"/>
          </a:xfrm>
          <a:prstGeom prst="rect">
            <a:avLst/>
          </a:prstGeom>
          <a:solidFill>
            <a:srgbClr val="F5BA2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D4D4D"/>
              </a:buClr>
              <a:buSzPts val="2400"/>
              <a:buNone/>
              <a:defRPr sz="2400"/>
            </a:lvl1pPr>
            <a:lvl2pPr lvl="1" algn="ctr">
              <a:lnSpc>
                <a:spcPct val="90000"/>
              </a:lnSpc>
              <a:spcBef>
                <a:spcPts val="500"/>
              </a:spcBef>
              <a:spcAft>
                <a:spcPts val="0"/>
              </a:spcAft>
              <a:buClr>
                <a:srgbClr val="4D4D4D"/>
              </a:buClr>
              <a:buSzPts val="2000"/>
              <a:buNone/>
              <a:defRPr sz="2000"/>
            </a:lvl2pPr>
            <a:lvl3pPr lvl="2" algn="ctr">
              <a:lnSpc>
                <a:spcPct val="90000"/>
              </a:lnSpc>
              <a:spcBef>
                <a:spcPts val="500"/>
              </a:spcBef>
              <a:spcAft>
                <a:spcPts val="0"/>
              </a:spcAft>
              <a:buClr>
                <a:srgbClr val="4D4D4D"/>
              </a:buClr>
              <a:buSzPts val="1800"/>
              <a:buNone/>
              <a:defRPr sz="1800"/>
            </a:lvl3pPr>
            <a:lvl4pPr lvl="3" algn="ctr">
              <a:lnSpc>
                <a:spcPct val="90000"/>
              </a:lnSpc>
              <a:spcBef>
                <a:spcPts val="500"/>
              </a:spcBef>
              <a:spcAft>
                <a:spcPts val="0"/>
              </a:spcAft>
              <a:buClr>
                <a:srgbClr val="4D4D4D"/>
              </a:buClr>
              <a:buSzPts val="1600"/>
              <a:buNone/>
              <a:defRPr sz="1600"/>
            </a:lvl4pPr>
            <a:lvl5pPr lvl="4" algn="ctr">
              <a:lnSpc>
                <a:spcPct val="90000"/>
              </a:lnSpc>
              <a:spcBef>
                <a:spcPts val="500"/>
              </a:spcBef>
              <a:spcAft>
                <a:spcPts val="0"/>
              </a:spcAft>
              <a:buClr>
                <a:srgbClr val="4D4D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4"/>
        <p:cNvGrpSpPr/>
        <p:nvPr/>
      </p:nvGrpSpPr>
      <p:grpSpPr>
        <a:xfrm>
          <a:off x="0" y="0"/>
          <a:ext cx="0" cy="0"/>
          <a:chOff x="0" y="0"/>
          <a:chExt cx="0" cy="0"/>
        </a:xfrm>
      </p:grpSpPr>
      <p:sp>
        <p:nvSpPr>
          <p:cNvPr id="145" name="Google Shape;145;p85"/>
          <p:cNvSpPr/>
          <p:nvPr/>
        </p:nvSpPr>
        <p:spPr>
          <a:xfrm>
            <a:off x="528320" y="347346"/>
            <a:ext cx="11544598" cy="1139825"/>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1" i="0" u="none" strike="noStrike" cap="none">
              <a:solidFill>
                <a:srgbClr val="F5BA2B"/>
              </a:solidFill>
              <a:latin typeface="Calibri"/>
              <a:ea typeface="Calibri"/>
              <a:cs typeface="Calibri"/>
              <a:sym typeface="Calibri"/>
            </a:endParaRPr>
          </a:p>
        </p:txBody>
      </p:sp>
      <p:sp>
        <p:nvSpPr>
          <p:cNvPr id="146" name="Google Shape;146;p85"/>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48" name="Google Shape;148;p85"/>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85"/>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5BA2B"/>
              </a:buClr>
              <a:buSzPts val="4000"/>
              <a:buFont typeface="Times New Roman"/>
              <a:buNone/>
              <a:defRPr>
                <a:solidFill>
                  <a:srgbClr val="F5BA2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9"/>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9"/>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8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8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 name="Google Shape;153;p8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8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8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58" name="Google Shape;158;p8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8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8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4D4D4D"/>
              </a:buClr>
              <a:buSzPts val="3200"/>
              <a:buChar char="•"/>
              <a:defRPr sz="3200"/>
            </a:lvl1pPr>
            <a:lvl2pPr marL="914400" lvl="1" indent="-406400" algn="l">
              <a:lnSpc>
                <a:spcPct val="90000"/>
              </a:lnSpc>
              <a:spcBef>
                <a:spcPts val="500"/>
              </a:spcBef>
              <a:spcAft>
                <a:spcPts val="0"/>
              </a:spcAft>
              <a:buClr>
                <a:srgbClr val="4D4D4D"/>
              </a:buClr>
              <a:buSzPts val="2800"/>
              <a:buChar char="•"/>
              <a:defRPr sz="2800"/>
            </a:lvl2pPr>
            <a:lvl3pPr marL="1371600" lvl="2" indent="-381000" algn="l">
              <a:lnSpc>
                <a:spcPct val="90000"/>
              </a:lnSpc>
              <a:spcBef>
                <a:spcPts val="500"/>
              </a:spcBef>
              <a:spcAft>
                <a:spcPts val="0"/>
              </a:spcAft>
              <a:buClr>
                <a:srgbClr val="4D4D4D"/>
              </a:buClr>
              <a:buSzPts val="2400"/>
              <a:buChar char="•"/>
              <a:defRPr sz="2400"/>
            </a:lvl3pPr>
            <a:lvl4pPr marL="1828800" lvl="3" indent="-355600" algn="l">
              <a:lnSpc>
                <a:spcPct val="90000"/>
              </a:lnSpc>
              <a:spcBef>
                <a:spcPts val="500"/>
              </a:spcBef>
              <a:spcAft>
                <a:spcPts val="0"/>
              </a:spcAft>
              <a:buClr>
                <a:srgbClr val="4D4D4D"/>
              </a:buClr>
              <a:buSzPts val="2000"/>
              <a:buChar char="•"/>
              <a:defRPr sz="2000"/>
            </a:lvl4pPr>
            <a:lvl5pPr marL="2286000" lvl="4" indent="-355600" algn="l">
              <a:lnSpc>
                <a:spcPct val="90000"/>
              </a:lnSpc>
              <a:spcBef>
                <a:spcPts val="500"/>
              </a:spcBef>
              <a:spcAft>
                <a:spcPts val="0"/>
              </a:spcAft>
              <a:buClr>
                <a:srgbClr val="4D4D4D"/>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2" name="Google Shape;162;p8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D4D4D"/>
              </a:buClr>
              <a:buSzPts val="1600"/>
              <a:buNone/>
              <a:defRPr sz="1600"/>
            </a:lvl1pPr>
            <a:lvl2pPr marL="914400" lvl="1" indent="-228600" algn="l">
              <a:lnSpc>
                <a:spcPct val="90000"/>
              </a:lnSpc>
              <a:spcBef>
                <a:spcPts val="500"/>
              </a:spcBef>
              <a:spcAft>
                <a:spcPts val="0"/>
              </a:spcAft>
              <a:buClr>
                <a:srgbClr val="4D4D4D"/>
              </a:buClr>
              <a:buSzPts val="1400"/>
              <a:buNone/>
              <a:defRPr sz="1400"/>
            </a:lvl2pPr>
            <a:lvl3pPr marL="1371600" lvl="2" indent="-228600" algn="l">
              <a:lnSpc>
                <a:spcPct val="90000"/>
              </a:lnSpc>
              <a:spcBef>
                <a:spcPts val="500"/>
              </a:spcBef>
              <a:spcAft>
                <a:spcPts val="0"/>
              </a:spcAft>
              <a:buClr>
                <a:srgbClr val="4D4D4D"/>
              </a:buClr>
              <a:buSzPts val="1200"/>
              <a:buNone/>
              <a:defRPr sz="1200"/>
            </a:lvl3pPr>
            <a:lvl4pPr marL="1828800" lvl="3" indent="-228600" algn="l">
              <a:lnSpc>
                <a:spcPct val="90000"/>
              </a:lnSpc>
              <a:spcBef>
                <a:spcPts val="500"/>
              </a:spcBef>
              <a:spcAft>
                <a:spcPts val="0"/>
              </a:spcAft>
              <a:buClr>
                <a:srgbClr val="4D4D4D"/>
              </a:buClr>
              <a:buSzPts val="1000"/>
              <a:buNone/>
              <a:defRPr sz="1000"/>
            </a:lvl4pPr>
            <a:lvl5pPr marL="2286000" lvl="4" indent="-228600" algn="l">
              <a:lnSpc>
                <a:spcPct val="90000"/>
              </a:lnSpc>
              <a:spcBef>
                <a:spcPts val="500"/>
              </a:spcBef>
              <a:spcAft>
                <a:spcPts val="0"/>
              </a:spcAft>
              <a:buClr>
                <a:srgbClr val="4D4D4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65" name="Google Shape;165;p87"/>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6"/>
        <p:cNvGrpSpPr/>
        <p:nvPr/>
      </p:nvGrpSpPr>
      <p:grpSpPr>
        <a:xfrm>
          <a:off x="0" y="0"/>
          <a:ext cx="0" cy="0"/>
          <a:chOff x="0" y="0"/>
          <a:chExt cx="0" cy="0"/>
        </a:xfrm>
      </p:grpSpPr>
      <p:sp>
        <p:nvSpPr>
          <p:cNvPr id="167" name="Google Shape;167;p8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88"/>
          <p:cNvSpPr>
            <a:spLocks noGrp="1"/>
          </p:cNvSpPr>
          <p:nvPr>
            <p:ph type="pic" idx="2"/>
          </p:nvPr>
        </p:nvSpPr>
        <p:spPr>
          <a:xfrm>
            <a:off x="5183188" y="987425"/>
            <a:ext cx="6172200" cy="4873625"/>
          </a:xfrm>
          <a:prstGeom prst="rect">
            <a:avLst/>
          </a:prstGeom>
          <a:noFill/>
          <a:ln>
            <a:noFill/>
          </a:ln>
        </p:spPr>
      </p:sp>
      <p:sp>
        <p:nvSpPr>
          <p:cNvPr id="169" name="Google Shape;169;p8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D4D4D"/>
              </a:buClr>
              <a:buSzPts val="1600"/>
              <a:buNone/>
              <a:defRPr sz="1600"/>
            </a:lvl1pPr>
            <a:lvl2pPr marL="914400" lvl="1" indent="-228600" algn="l">
              <a:lnSpc>
                <a:spcPct val="90000"/>
              </a:lnSpc>
              <a:spcBef>
                <a:spcPts val="500"/>
              </a:spcBef>
              <a:spcAft>
                <a:spcPts val="0"/>
              </a:spcAft>
              <a:buClr>
                <a:srgbClr val="4D4D4D"/>
              </a:buClr>
              <a:buSzPts val="1400"/>
              <a:buNone/>
              <a:defRPr sz="1400"/>
            </a:lvl2pPr>
            <a:lvl3pPr marL="1371600" lvl="2" indent="-228600" algn="l">
              <a:lnSpc>
                <a:spcPct val="90000"/>
              </a:lnSpc>
              <a:spcBef>
                <a:spcPts val="500"/>
              </a:spcBef>
              <a:spcAft>
                <a:spcPts val="0"/>
              </a:spcAft>
              <a:buClr>
                <a:srgbClr val="4D4D4D"/>
              </a:buClr>
              <a:buSzPts val="1200"/>
              <a:buNone/>
              <a:defRPr sz="1200"/>
            </a:lvl3pPr>
            <a:lvl4pPr marL="1828800" lvl="3" indent="-228600" algn="l">
              <a:lnSpc>
                <a:spcPct val="90000"/>
              </a:lnSpc>
              <a:spcBef>
                <a:spcPts val="500"/>
              </a:spcBef>
              <a:spcAft>
                <a:spcPts val="0"/>
              </a:spcAft>
              <a:buClr>
                <a:srgbClr val="4D4D4D"/>
              </a:buClr>
              <a:buSzPts val="1000"/>
              <a:buNone/>
              <a:defRPr sz="1000"/>
            </a:lvl4pPr>
            <a:lvl5pPr marL="2286000" lvl="4" indent="-228600" algn="l">
              <a:lnSpc>
                <a:spcPct val="90000"/>
              </a:lnSpc>
              <a:spcBef>
                <a:spcPts val="500"/>
              </a:spcBef>
              <a:spcAft>
                <a:spcPts val="0"/>
              </a:spcAft>
              <a:buClr>
                <a:srgbClr val="4D4D4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0" name="Google Shape;170;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72" name="Google Shape;172;p88"/>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3"/>
        <p:cNvGrpSpPr/>
        <p:nvPr/>
      </p:nvGrpSpPr>
      <p:grpSpPr>
        <a:xfrm>
          <a:off x="0" y="0"/>
          <a:ext cx="0" cy="0"/>
          <a:chOff x="0" y="0"/>
          <a:chExt cx="0" cy="0"/>
        </a:xfrm>
      </p:grpSpPr>
      <p:sp>
        <p:nvSpPr>
          <p:cNvPr id="174" name="Google Shape;174;p89"/>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89"/>
          <p:cNvSpPr txBox="1">
            <a:spLocks noGrp="1"/>
          </p:cNvSpPr>
          <p:nvPr>
            <p:ph type="body" idx="1"/>
          </p:nvPr>
        </p:nvSpPr>
        <p:spPr>
          <a:xfrm rot="5400000">
            <a:off x="3931442" y="-1597818"/>
            <a:ext cx="4351338" cy="1119822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78" name="Google Shape;178;p89"/>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9"/>
        <p:cNvGrpSpPr/>
        <p:nvPr/>
      </p:nvGrpSpPr>
      <p:grpSpPr>
        <a:xfrm>
          <a:off x="0" y="0"/>
          <a:ext cx="0" cy="0"/>
          <a:chOff x="0" y="0"/>
          <a:chExt cx="0" cy="0"/>
        </a:xfrm>
      </p:grpSpPr>
      <p:sp>
        <p:nvSpPr>
          <p:cNvPr id="180" name="Google Shape;180;p9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9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84" name="Google Shape;184;p90"/>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93"/>
        <p:cNvGrpSpPr/>
        <p:nvPr/>
      </p:nvGrpSpPr>
      <p:grpSpPr>
        <a:xfrm>
          <a:off x="0" y="0"/>
          <a:ext cx="0" cy="0"/>
          <a:chOff x="0" y="0"/>
          <a:chExt cx="0" cy="0"/>
        </a:xfrm>
      </p:grpSpPr>
      <p:sp>
        <p:nvSpPr>
          <p:cNvPr id="194" name="Google Shape;194;p74"/>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96" name="Google Shape;196;p7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74"/>
          <p:cNvSpPr/>
          <p:nvPr/>
        </p:nvSpPr>
        <p:spPr>
          <a:xfrm>
            <a:off x="345440" y="365125"/>
            <a:ext cx="1154459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198" name="Google Shape;198;p74"/>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9" name="Google Shape;199;p74"/>
          <p:cNvGrpSpPr/>
          <p:nvPr/>
        </p:nvGrpSpPr>
        <p:grpSpPr>
          <a:xfrm>
            <a:off x="11185957" y="6356350"/>
            <a:ext cx="892295" cy="470693"/>
            <a:chOff x="4581525" y="2647950"/>
            <a:chExt cx="2943225" cy="1552575"/>
          </a:xfrm>
        </p:grpSpPr>
        <p:pic>
          <p:nvPicPr>
            <p:cNvPr id="200" name="Google Shape;200;p74"/>
            <p:cNvPicPr preferRelativeResize="0"/>
            <p:nvPr/>
          </p:nvPicPr>
          <p:blipFill rotWithShape="1">
            <a:blip r:embed="rId2">
              <a:alphaModFix/>
            </a:blip>
            <a:srcRect/>
            <a:stretch/>
          </p:blipFill>
          <p:spPr>
            <a:xfrm>
              <a:off x="4667250" y="2647950"/>
              <a:ext cx="2857500" cy="1552575"/>
            </a:xfrm>
            <a:prstGeom prst="rect">
              <a:avLst/>
            </a:prstGeom>
            <a:noFill/>
            <a:ln>
              <a:noFill/>
            </a:ln>
          </p:spPr>
        </p:pic>
        <p:sp>
          <p:nvSpPr>
            <p:cNvPr id="201" name="Google Shape;201;p74"/>
            <p:cNvSpPr/>
            <p:nvPr/>
          </p:nvSpPr>
          <p:spPr>
            <a:xfrm>
              <a:off x="4581525" y="3867150"/>
              <a:ext cx="2466975" cy="247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02"/>
        <p:cNvGrpSpPr/>
        <p:nvPr/>
      </p:nvGrpSpPr>
      <p:grpSpPr>
        <a:xfrm>
          <a:off x="0" y="0"/>
          <a:ext cx="0" cy="0"/>
          <a:chOff x="0" y="0"/>
          <a:chExt cx="0" cy="0"/>
        </a:xfrm>
      </p:grpSpPr>
      <p:sp>
        <p:nvSpPr>
          <p:cNvPr id="203" name="Google Shape;203;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04" name="Google Shape;204;p9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91"/>
          <p:cNvSpPr/>
          <p:nvPr/>
        </p:nvSpPr>
        <p:spPr>
          <a:xfrm>
            <a:off x="-20320" y="0"/>
            <a:ext cx="1310640" cy="68643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09" name="Google Shape;209;p9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10"/>
        <p:cNvGrpSpPr/>
        <p:nvPr/>
      </p:nvGrpSpPr>
      <p:grpSpPr>
        <a:xfrm>
          <a:off x="0" y="0"/>
          <a:ext cx="0" cy="0"/>
          <a:chOff x="0" y="0"/>
          <a:chExt cx="0" cy="0"/>
        </a:xfrm>
      </p:grpSpPr>
      <p:sp>
        <p:nvSpPr>
          <p:cNvPr id="211" name="Google Shape;211;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2" name="Google Shape;212;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13" name="Google Shape;213;p9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p93"/>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93"/>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93"/>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7"/>
        <p:cNvGrpSpPr/>
        <p:nvPr/>
      </p:nvGrpSpPr>
      <p:grpSpPr>
        <a:xfrm>
          <a:off x="0" y="0"/>
          <a:ext cx="0" cy="0"/>
          <a:chOff x="0" y="0"/>
          <a:chExt cx="0" cy="0"/>
        </a:xfrm>
      </p:grpSpPr>
      <p:sp>
        <p:nvSpPr>
          <p:cNvPr id="218" name="Google Shape;218;p94"/>
          <p:cNvSpPr/>
          <p:nvPr/>
        </p:nvSpPr>
        <p:spPr>
          <a:xfrm>
            <a:off x="1524000" y="1122362"/>
            <a:ext cx="9144000" cy="2387601"/>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9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21" name="Google Shape;221;p9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94"/>
          <p:cNvSpPr/>
          <p:nvPr/>
        </p:nvSpPr>
        <p:spPr>
          <a:xfrm>
            <a:off x="1524000" y="3602039"/>
            <a:ext cx="9144000" cy="1655762"/>
          </a:xfrm>
          <a:prstGeom prst="rect">
            <a:avLst/>
          </a:prstGeom>
          <a:solidFill>
            <a:srgbClr val="F5BA2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9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D4D4D"/>
              </a:buClr>
              <a:buSzPts val="2400"/>
              <a:buNone/>
              <a:defRPr sz="2400"/>
            </a:lvl1pPr>
            <a:lvl2pPr lvl="1" algn="ctr">
              <a:lnSpc>
                <a:spcPct val="90000"/>
              </a:lnSpc>
              <a:spcBef>
                <a:spcPts val="500"/>
              </a:spcBef>
              <a:spcAft>
                <a:spcPts val="0"/>
              </a:spcAft>
              <a:buClr>
                <a:srgbClr val="4D4D4D"/>
              </a:buClr>
              <a:buSzPts val="2000"/>
              <a:buNone/>
              <a:defRPr sz="2000"/>
            </a:lvl2pPr>
            <a:lvl3pPr lvl="2" algn="ctr">
              <a:lnSpc>
                <a:spcPct val="90000"/>
              </a:lnSpc>
              <a:spcBef>
                <a:spcPts val="500"/>
              </a:spcBef>
              <a:spcAft>
                <a:spcPts val="0"/>
              </a:spcAft>
              <a:buClr>
                <a:srgbClr val="4D4D4D"/>
              </a:buClr>
              <a:buSzPts val="1800"/>
              <a:buNone/>
              <a:defRPr sz="1800"/>
            </a:lvl3pPr>
            <a:lvl4pPr lvl="3" algn="ctr">
              <a:lnSpc>
                <a:spcPct val="90000"/>
              </a:lnSpc>
              <a:spcBef>
                <a:spcPts val="500"/>
              </a:spcBef>
              <a:spcAft>
                <a:spcPts val="0"/>
              </a:spcAft>
              <a:buClr>
                <a:srgbClr val="4D4D4D"/>
              </a:buClr>
              <a:buSzPts val="1600"/>
              <a:buNone/>
              <a:defRPr sz="1600"/>
            </a:lvl4pPr>
            <a:lvl5pPr lvl="4" algn="ctr">
              <a:lnSpc>
                <a:spcPct val="90000"/>
              </a:lnSpc>
              <a:spcBef>
                <a:spcPts val="500"/>
              </a:spcBef>
              <a:spcAft>
                <a:spcPts val="0"/>
              </a:spcAft>
              <a:buClr>
                <a:srgbClr val="4D4D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0"/>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70"/>
          <p:cNvSpPr/>
          <p:nvPr/>
        </p:nvSpPr>
        <p:spPr>
          <a:xfrm>
            <a:off x="-20320" y="0"/>
            <a:ext cx="1310640" cy="68643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4"/>
        <p:cNvGrpSpPr/>
        <p:nvPr/>
      </p:nvGrpSpPr>
      <p:grpSpPr>
        <a:xfrm>
          <a:off x="0" y="0"/>
          <a:ext cx="0" cy="0"/>
          <a:chOff x="0" y="0"/>
          <a:chExt cx="0" cy="0"/>
        </a:xfrm>
      </p:grpSpPr>
      <p:sp>
        <p:nvSpPr>
          <p:cNvPr id="225" name="Google Shape;225;p95"/>
          <p:cNvSpPr/>
          <p:nvPr/>
        </p:nvSpPr>
        <p:spPr>
          <a:xfrm>
            <a:off x="528320" y="347346"/>
            <a:ext cx="11544598" cy="1139825"/>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1" i="0" u="none" strike="noStrike" cap="none">
              <a:solidFill>
                <a:srgbClr val="F5BA2B"/>
              </a:solidFill>
              <a:latin typeface="Calibri"/>
              <a:ea typeface="Calibri"/>
              <a:cs typeface="Calibri"/>
              <a:sym typeface="Calibri"/>
            </a:endParaRPr>
          </a:p>
        </p:txBody>
      </p:sp>
      <p:sp>
        <p:nvSpPr>
          <p:cNvPr id="226" name="Google Shape;226;p95"/>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28" name="Google Shape;228;p95"/>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95"/>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5BA2B"/>
              </a:buClr>
              <a:buSzPts val="4000"/>
              <a:buFont typeface="Times New Roman"/>
              <a:buNone/>
              <a:defRPr>
                <a:solidFill>
                  <a:srgbClr val="F5BA2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30"/>
        <p:cNvGrpSpPr/>
        <p:nvPr/>
      </p:nvGrpSpPr>
      <p:grpSpPr>
        <a:xfrm>
          <a:off x="0" y="0"/>
          <a:ext cx="0" cy="0"/>
          <a:chOff x="0" y="0"/>
          <a:chExt cx="0" cy="0"/>
        </a:xfrm>
      </p:grpSpPr>
      <p:sp>
        <p:nvSpPr>
          <p:cNvPr id="231" name="Google Shape;231;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32" name="Google Shape;232;p9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3" name="Google Shape;233;p96"/>
          <p:cNvSpPr/>
          <p:nvPr/>
        </p:nvSpPr>
        <p:spPr>
          <a:xfrm>
            <a:off x="914401" y="0"/>
            <a:ext cx="6162674" cy="6858000"/>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96"/>
          <p:cNvSpPr txBox="1">
            <a:spLocks noGrp="1"/>
          </p:cNvSpPr>
          <p:nvPr>
            <p:ph type="title"/>
          </p:nvPr>
        </p:nvSpPr>
        <p:spPr>
          <a:xfrm>
            <a:off x="1366838" y="2289176"/>
            <a:ext cx="5257800" cy="113982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5"/>
        <p:cNvGrpSpPr/>
        <p:nvPr/>
      </p:nvGrpSpPr>
      <p:grpSpPr>
        <a:xfrm>
          <a:off x="0" y="0"/>
          <a:ext cx="0" cy="0"/>
          <a:chOff x="0" y="0"/>
          <a:chExt cx="0" cy="0"/>
        </a:xfrm>
      </p:grpSpPr>
      <p:sp>
        <p:nvSpPr>
          <p:cNvPr id="236" name="Google Shape;236;p9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9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8" name="Google Shape;238;p9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9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0" name="Google Shape;240;p9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43" name="Google Shape;243;p97"/>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4"/>
        <p:cNvGrpSpPr/>
        <p:nvPr/>
      </p:nvGrpSpPr>
      <p:grpSpPr>
        <a:xfrm>
          <a:off x="0" y="0"/>
          <a:ext cx="0" cy="0"/>
          <a:chOff x="0" y="0"/>
          <a:chExt cx="0" cy="0"/>
        </a:xfrm>
      </p:grpSpPr>
      <p:sp>
        <p:nvSpPr>
          <p:cNvPr id="245" name="Google Shape;245;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9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4D4D4D"/>
              </a:buClr>
              <a:buSzPts val="3200"/>
              <a:buChar char="•"/>
              <a:defRPr sz="3200"/>
            </a:lvl1pPr>
            <a:lvl2pPr marL="914400" lvl="1" indent="-406400" algn="l">
              <a:lnSpc>
                <a:spcPct val="90000"/>
              </a:lnSpc>
              <a:spcBef>
                <a:spcPts val="500"/>
              </a:spcBef>
              <a:spcAft>
                <a:spcPts val="0"/>
              </a:spcAft>
              <a:buClr>
                <a:srgbClr val="4D4D4D"/>
              </a:buClr>
              <a:buSzPts val="2800"/>
              <a:buChar char="•"/>
              <a:defRPr sz="2800"/>
            </a:lvl2pPr>
            <a:lvl3pPr marL="1371600" lvl="2" indent="-381000" algn="l">
              <a:lnSpc>
                <a:spcPct val="90000"/>
              </a:lnSpc>
              <a:spcBef>
                <a:spcPts val="500"/>
              </a:spcBef>
              <a:spcAft>
                <a:spcPts val="0"/>
              </a:spcAft>
              <a:buClr>
                <a:srgbClr val="4D4D4D"/>
              </a:buClr>
              <a:buSzPts val="2400"/>
              <a:buChar char="•"/>
              <a:defRPr sz="2400"/>
            </a:lvl3pPr>
            <a:lvl4pPr marL="1828800" lvl="3" indent="-355600" algn="l">
              <a:lnSpc>
                <a:spcPct val="90000"/>
              </a:lnSpc>
              <a:spcBef>
                <a:spcPts val="500"/>
              </a:spcBef>
              <a:spcAft>
                <a:spcPts val="0"/>
              </a:spcAft>
              <a:buClr>
                <a:srgbClr val="4D4D4D"/>
              </a:buClr>
              <a:buSzPts val="2000"/>
              <a:buChar char="•"/>
              <a:defRPr sz="2000"/>
            </a:lvl4pPr>
            <a:lvl5pPr marL="2286000" lvl="4" indent="-355600" algn="l">
              <a:lnSpc>
                <a:spcPct val="90000"/>
              </a:lnSpc>
              <a:spcBef>
                <a:spcPts val="500"/>
              </a:spcBef>
              <a:spcAft>
                <a:spcPts val="0"/>
              </a:spcAft>
              <a:buClr>
                <a:srgbClr val="4D4D4D"/>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7" name="Google Shape;247;p9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D4D4D"/>
              </a:buClr>
              <a:buSzPts val="1600"/>
              <a:buNone/>
              <a:defRPr sz="1600"/>
            </a:lvl1pPr>
            <a:lvl2pPr marL="914400" lvl="1" indent="-228600" algn="l">
              <a:lnSpc>
                <a:spcPct val="90000"/>
              </a:lnSpc>
              <a:spcBef>
                <a:spcPts val="500"/>
              </a:spcBef>
              <a:spcAft>
                <a:spcPts val="0"/>
              </a:spcAft>
              <a:buClr>
                <a:srgbClr val="4D4D4D"/>
              </a:buClr>
              <a:buSzPts val="1400"/>
              <a:buNone/>
              <a:defRPr sz="1400"/>
            </a:lvl2pPr>
            <a:lvl3pPr marL="1371600" lvl="2" indent="-228600" algn="l">
              <a:lnSpc>
                <a:spcPct val="90000"/>
              </a:lnSpc>
              <a:spcBef>
                <a:spcPts val="500"/>
              </a:spcBef>
              <a:spcAft>
                <a:spcPts val="0"/>
              </a:spcAft>
              <a:buClr>
                <a:srgbClr val="4D4D4D"/>
              </a:buClr>
              <a:buSzPts val="1200"/>
              <a:buNone/>
              <a:defRPr sz="1200"/>
            </a:lvl3pPr>
            <a:lvl4pPr marL="1828800" lvl="3" indent="-228600" algn="l">
              <a:lnSpc>
                <a:spcPct val="90000"/>
              </a:lnSpc>
              <a:spcBef>
                <a:spcPts val="500"/>
              </a:spcBef>
              <a:spcAft>
                <a:spcPts val="0"/>
              </a:spcAft>
              <a:buClr>
                <a:srgbClr val="4D4D4D"/>
              </a:buClr>
              <a:buSzPts val="1000"/>
              <a:buNone/>
              <a:defRPr sz="1000"/>
            </a:lvl4pPr>
            <a:lvl5pPr marL="2286000" lvl="4" indent="-228600" algn="l">
              <a:lnSpc>
                <a:spcPct val="90000"/>
              </a:lnSpc>
              <a:spcBef>
                <a:spcPts val="500"/>
              </a:spcBef>
              <a:spcAft>
                <a:spcPts val="0"/>
              </a:spcAft>
              <a:buClr>
                <a:srgbClr val="4D4D4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8" name="Google Shape;248;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0" name="Google Shape;250;p98"/>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1"/>
        <p:cNvGrpSpPr/>
        <p:nvPr/>
      </p:nvGrpSpPr>
      <p:grpSpPr>
        <a:xfrm>
          <a:off x="0" y="0"/>
          <a:ext cx="0" cy="0"/>
          <a:chOff x="0" y="0"/>
          <a:chExt cx="0" cy="0"/>
        </a:xfrm>
      </p:grpSpPr>
      <p:sp>
        <p:nvSpPr>
          <p:cNvPr id="252" name="Google Shape;252;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99"/>
          <p:cNvSpPr>
            <a:spLocks noGrp="1"/>
          </p:cNvSpPr>
          <p:nvPr>
            <p:ph type="pic" idx="2"/>
          </p:nvPr>
        </p:nvSpPr>
        <p:spPr>
          <a:xfrm>
            <a:off x="5183188" y="987425"/>
            <a:ext cx="6172200" cy="4873625"/>
          </a:xfrm>
          <a:prstGeom prst="rect">
            <a:avLst/>
          </a:prstGeom>
          <a:noFill/>
          <a:ln>
            <a:noFill/>
          </a:ln>
        </p:spPr>
      </p:sp>
      <p:sp>
        <p:nvSpPr>
          <p:cNvPr id="254" name="Google Shape;254;p9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D4D4D"/>
              </a:buClr>
              <a:buSzPts val="1600"/>
              <a:buNone/>
              <a:defRPr sz="1600"/>
            </a:lvl1pPr>
            <a:lvl2pPr marL="914400" lvl="1" indent="-228600" algn="l">
              <a:lnSpc>
                <a:spcPct val="90000"/>
              </a:lnSpc>
              <a:spcBef>
                <a:spcPts val="500"/>
              </a:spcBef>
              <a:spcAft>
                <a:spcPts val="0"/>
              </a:spcAft>
              <a:buClr>
                <a:srgbClr val="4D4D4D"/>
              </a:buClr>
              <a:buSzPts val="1400"/>
              <a:buNone/>
              <a:defRPr sz="1400"/>
            </a:lvl2pPr>
            <a:lvl3pPr marL="1371600" lvl="2" indent="-228600" algn="l">
              <a:lnSpc>
                <a:spcPct val="90000"/>
              </a:lnSpc>
              <a:spcBef>
                <a:spcPts val="500"/>
              </a:spcBef>
              <a:spcAft>
                <a:spcPts val="0"/>
              </a:spcAft>
              <a:buClr>
                <a:srgbClr val="4D4D4D"/>
              </a:buClr>
              <a:buSzPts val="1200"/>
              <a:buNone/>
              <a:defRPr sz="1200"/>
            </a:lvl3pPr>
            <a:lvl4pPr marL="1828800" lvl="3" indent="-228600" algn="l">
              <a:lnSpc>
                <a:spcPct val="90000"/>
              </a:lnSpc>
              <a:spcBef>
                <a:spcPts val="500"/>
              </a:spcBef>
              <a:spcAft>
                <a:spcPts val="0"/>
              </a:spcAft>
              <a:buClr>
                <a:srgbClr val="4D4D4D"/>
              </a:buClr>
              <a:buSzPts val="1000"/>
              <a:buNone/>
              <a:defRPr sz="1000"/>
            </a:lvl4pPr>
            <a:lvl5pPr marL="2286000" lvl="4" indent="-228600" algn="l">
              <a:lnSpc>
                <a:spcPct val="90000"/>
              </a:lnSpc>
              <a:spcBef>
                <a:spcPts val="500"/>
              </a:spcBef>
              <a:spcAft>
                <a:spcPts val="0"/>
              </a:spcAft>
              <a:buClr>
                <a:srgbClr val="4D4D4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5" name="Google Shape;255;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7" name="Google Shape;257;p99"/>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8"/>
        <p:cNvGrpSpPr/>
        <p:nvPr/>
      </p:nvGrpSpPr>
      <p:grpSpPr>
        <a:xfrm>
          <a:off x="0" y="0"/>
          <a:ext cx="0" cy="0"/>
          <a:chOff x="0" y="0"/>
          <a:chExt cx="0" cy="0"/>
        </a:xfrm>
      </p:grpSpPr>
      <p:sp>
        <p:nvSpPr>
          <p:cNvPr id="259" name="Google Shape;259;p100"/>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100"/>
          <p:cNvSpPr txBox="1">
            <a:spLocks noGrp="1"/>
          </p:cNvSpPr>
          <p:nvPr>
            <p:ph type="body" idx="1"/>
          </p:nvPr>
        </p:nvSpPr>
        <p:spPr>
          <a:xfrm rot="5400000">
            <a:off x="3931442" y="-1597818"/>
            <a:ext cx="4351338" cy="1119822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3" name="Google Shape;263;p100"/>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4"/>
        <p:cNvGrpSpPr/>
        <p:nvPr/>
      </p:nvGrpSpPr>
      <p:grpSpPr>
        <a:xfrm>
          <a:off x="0" y="0"/>
          <a:ext cx="0" cy="0"/>
          <a:chOff x="0" y="0"/>
          <a:chExt cx="0" cy="0"/>
        </a:xfrm>
      </p:grpSpPr>
      <p:sp>
        <p:nvSpPr>
          <p:cNvPr id="265" name="Google Shape;265;p10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10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8" name="Google Shape;268;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9" name="Google Shape;269;p10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2"/>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72"/>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72"/>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76"/>
          <p:cNvSpPr/>
          <p:nvPr/>
        </p:nvSpPr>
        <p:spPr>
          <a:xfrm>
            <a:off x="1524000" y="1122362"/>
            <a:ext cx="9144000" cy="2387601"/>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76"/>
          <p:cNvSpPr/>
          <p:nvPr/>
        </p:nvSpPr>
        <p:spPr>
          <a:xfrm>
            <a:off x="1524000" y="3602039"/>
            <a:ext cx="9144000" cy="1655762"/>
          </a:xfrm>
          <a:prstGeom prst="rect">
            <a:avLst/>
          </a:prstGeom>
          <a:solidFill>
            <a:srgbClr val="F5BA2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4D4D4D"/>
              </a:buClr>
              <a:buSzPts val="2400"/>
              <a:buNone/>
              <a:defRPr sz="2400"/>
            </a:lvl1pPr>
            <a:lvl2pPr lvl="1" algn="ctr">
              <a:lnSpc>
                <a:spcPct val="90000"/>
              </a:lnSpc>
              <a:spcBef>
                <a:spcPts val="500"/>
              </a:spcBef>
              <a:spcAft>
                <a:spcPts val="0"/>
              </a:spcAft>
              <a:buClr>
                <a:srgbClr val="4D4D4D"/>
              </a:buClr>
              <a:buSzPts val="2000"/>
              <a:buNone/>
              <a:defRPr sz="2000"/>
            </a:lvl2pPr>
            <a:lvl3pPr lvl="2" algn="ctr">
              <a:lnSpc>
                <a:spcPct val="90000"/>
              </a:lnSpc>
              <a:spcBef>
                <a:spcPts val="500"/>
              </a:spcBef>
              <a:spcAft>
                <a:spcPts val="0"/>
              </a:spcAft>
              <a:buClr>
                <a:srgbClr val="4D4D4D"/>
              </a:buClr>
              <a:buSzPts val="1800"/>
              <a:buNone/>
              <a:defRPr sz="1800"/>
            </a:lvl3pPr>
            <a:lvl4pPr lvl="3" algn="ctr">
              <a:lnSpc>
                <a:spcPct val="90000"/>
              </a:lnSpc>
              <a:spcBef>
                <a:spcPts val="500"/>
              </a:spcBef>
              <a:spcAft>
                <a:spcPts val="0"/>
              </a:spcAft>
              <a:buClr>
                <a:srgbClr val="4D4D4D"/>
              </a:buClr>
              <a:buSzPts val="1600"/>
              <a:buNone/>
              <a:defRPr sz="1600"/>
            </a:lvl4pPr>
            <a:lvl5pPr lvl="4" algn="ctr">
              <a:lnSpc>
                <a:spcPct val="90000"/>
              </a:lnSpc>
              <a:spcBef>
                <a:spcPts val="500"/>
              </a:spcBef>
              <a:spcAft>
                <a:spcPts val="0"/>
              </a:spcAft>
              <a:buClr>
                <a:srgbClr val="4D4D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0"/>
        <p:cNvGrpSpPr/>
        <p:nvPr/>
      </p:nvGrpSpPr>
      <p:grpSpPr>
        <a:xfrm>
          <a:off x="0" y="0"/>
          <a:ext cx="0" cy="0"/>
          <a:chOff x="0" y="0"/>
          <a:chExt cx="0" cy="0"/>
        </a:xfrm>
      </p:grpSpPr>
      <p:sp>
        <p:nvSpPr>
          <p:cNvPr id="51" name="Google Shape;51;p77"/>
          <p:cNvSpPr txBox="1">
            <a:spLocks noGrp="1"/>
          </p:cNvSpPr>
          <p:nvPr>
            <p:ph type="body" idx="1"/>
          </p:nvPr>
        </p:nvSpPr>
        <p:spPr>
          <a:xfrm>
            <a:off x="523240" y="1825625"/>
            <a:ext cx="565848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7"/>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77"/>
          <p:cNvSpPr/>
          <p:nvPr/>
        </p:nvSpPr>
        <p:spPr>
          <a:xfrm>
            <a:off x="345440" y="365125"/>
            <a:ext cx="5836285"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55" name="Google Shape;55;p77"/>
          <p:cNvSpPr txBox="1">
            <a:spLocks noGrp="1"/>
          </p:cNvSpPr>
          <p:nvPr>
            <p:ph type="title"/>
          </p:nvPr>
        </p:nvSpPr>
        <p:spPr>
          <a:xfrm>
            <a:off x="523240" y="365126"/>
            <a:ext cx="5658485" cy="1139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6"/>
        <p:cNvGrpSpPr/>
        <p:nvPr/>
      </p:nvGrpSpPr>
      <p:grpSpPr>
        <a:xfrm>
          <a:off x="0" y="0"/>
          <a:ext cx="0" cy="0"/>
          <a:chOff x="0" y="0"/>
          <a:chExt cx="0" cy="0"/>
        </a:xfrm>
      </p:grpSpPr>
      <p:sp>
        <p:nvSpPr>
          <p:cNvPr id="57" name="Google Shape;57;p78"/>
          <p:cNvSpPr txBox="1">
            <a:spLocks noGrp="1"/>
          </p:cNvSpPr>
          <p:nvPr>
            <p:ph type="body" idx="1"/>
          </p:nvPr>
        </p:nvSpPr>
        <p:spPr>
          <a:xfrm>
            <a:off x="5762625" y="1825625"/>
            <a:ext cx="612741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8"/>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78"/>
          <p:cNvSpPr/>
          <p:nvPr/>
        </p:nvSpPr>
        <p:spPr>
          <a:xfrm>
            <a:off x="5676900" y="365125"/>
            <a:ext cx="621313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61" name="Google Shape;61;p78"/>
          <p:cNvSpPr txBox="1">
            <a:spLocks noGrp="1"/>
          </p:cNvSpPr>
          <p:nvPr>
            <p:ph type="title"/>
          </p:nvPr>
        </p:nvSpPr>
        <p:spPr>
          <a:xfrm>
            <a:off x="5762625" y="365126"/>
            <a:ext cx="5276215" cy="1139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2"/>
        <p:cNvGrpSpPr/>
        <p:nvPr/>
      </p:nvGrpSpPr>
      <p:grpSpPr>
        <a:xfrm>
          <a:off x="0" y="0"/>
          <a:ext cx="0" cy="0"/>
          <a:chOff x="0" y="0"/>
          <a:chExt cx="0" cy="0"/>
        </a:xfrm>
      </p:grpSpPr>
      <p:sp>
        <p:nvSpPr>
          <p:cNvPr id="63" name="Google Shape;63;p79"/>
          <p:cNvSpPr/>
          <p:nvPr/>
        </p:nvSpPr>
        <p:spPr>
          <a:xfrm>
            <a:off x="528320" y="347346"/>
            <a:ext cx="11544598" cy="1139825"/>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rgbClr val="F5BA2B"/>
              </a:solidFill>
              <a:latin typeface="Calibri"/>
              <a:ea typeface="Calibri"/>
              <a:cs typeface="Calibri"/>
              <a:sym typeface="Calibri"/>
            </a:endParaRPr>
          </a:p>
        </p:txBody>
      </p:sp>
      <p:sp>
        <p:nvSpPr>
          <p:cNvPr id="64" name="Google Shape;64;p79"/>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9"/>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79"/>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5BA2B"/>
              </a:buClr>
              <a:buSzPts val="4000"/>
              <a:buFont typeface="Times New Roman"/>
              <a:buNone/>
              <a:defRPr>
                <a:solidFill>
                  <a:srgbClr val="F5BA2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body" idx="1"/>
          </p:nvPr>
        </p:nvSpPr>
        <p:spPr>
          <a:xfrm>
            <a:off x="508000" y="1825625"/>
            <a:ext cx="11198223"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4D4D4D"/>
              </a:buClr>
              <a:buSzPts val="2800"/>
              <a:buFont typeface="Arial"/>
              <a:buChar char="•"/>
              <a:defRPr sz="2800" b="0" i="0" u="none" strike="noStrike" cap="none">
                <a:solidFill>
                  <a:srgbClr val="4D4D4D"/>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4D4D4D"/>
              </a:buClr>
              <a:buSzPts val="2400"/>
              <a:buFont typeface="Arial"/>
              <a:buChar char="•"/>
              <a:defRPr sz="2400" b="0" i="0" u="none" strike="noStrike" cap="none">
                <a:solidFill>
                  <a:srgbClr val="4D4D4D"/>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rgbClr val="4D4D4D"/>
              </a:buClr>
              <a:buSzPts val="2000"/>
              <a:buFont typeface="Arial"/>
              <a:buChar char="•"/>
              <a:defRPr sz="2000" b="0" i="0" u="none" strike="noStrike" cap="none">
                <a:solidFill>
                  <a:srgbClr val="4D4D4D"/>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64"/>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4" name="Google Shape;14;p64"/>
          <p:cNvGrpSpPr/>
          <p:nvPr/>
        </p:nvGrpSpPr>
        <p:grpSpPr>
          <a:xfrm>
            <a:off x="11185957" y="6356350"/>
            <a:ext cx="892295" cy="470693"/>
            <a:chOff x="4581525" y="2647950"/>
            <a:chExt cx="2943225" cy="1552575"/>
          </a:xfrm>
        </p:grpSpPr>
        <p:pic>
          <p:nvPicPr>
            <p:cNvPr id="15" name="Google Shape;15;p64"/>
            <p:cNvPicPr preferRelativeResize="0"/>
            <p:nvPr/>
          </p:nvPicPr>
          <p:blipFill rotWithShape="1">
            <a:blip r:embed="rId15">
              <a:alphaModFix/>
            </a:blip>
            <a:srcRect/>
            <a:stretch/>
          </p:blipFill>
          <p:spPr>
            <a:xfrm>
              <a:off x="4667250" y="2647950"/>
              <a:ext cx="2857500" cy="1552575"/>
            </a:xfrm>
            <a:prstGeom prst="rect">
              <a:avLst/>
            </a:prstGeom>
            <a:noFill/>
            <a:ln>
              <a:noFill/>
            </a:ln>
          </p:spPr>
        </p:pic>
        <p:sp>
          <p:nvSpPr>
            <p:cNvPr id="16" name="Google Shape;16;p64"/>
            <p:cNvSpPr/>
            <p:nvPr/>
          </p:nvSpPr>
          <p:spPr>
            <a:xfrm>
              <a:off x="4581525" y="3867150"/>
              <a:ext cx="2466975" cy="247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66"/>
          <p:cNvSpPr txBox="1">
            <a:spLocks noGrp="1"/>
          </p:cNvSpPr>
          <p:nvPr>
            <p:ph type="body" idx="1"/>
          </p:nvPr>
        </p:nvSpPr>
        <p:spPr>
          <a:xfrm>
            <a:off x="508000" y="1825625"/>
            <a:ext cx="11198223"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4D4D4D"/>
              </a:buClr>
              <a:buSzPts val="2800"/>
              <a:buFont typeface="Arial"/>
              <a:buChar char="•"/>
              <a:defRPr sz="2800" b="0" i="0" u="none" strike="noStrike" cap="none">
                <a:solidFill>
                  <a:srgbClr val="4D4D4D"/>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4D4D4D"/>
              </a:buClr>
              <a:buSzPts val="2400"/>
              <a:buFont typeface="Arial"/>
              <a:buChar char="•"/>
              <a:defRPr sz="2400" b="0" i="0" u="none" strike="noStrike" cap="none">
                <a:solidFill>
                  <a:srgbClr val="4D4D4D"/>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rgbClr val="4D4D4D"/>
              </a:buClr>
              <a:buSzPts val="2000"/>
              <a:buFont typeface="Arial"/>
              <a:buChar char="•"/>
              <a:defRPr sz="2000" b="0" i="0" u="none" strike="noStrike" cap="none">
                <a:solidFill>
                  <a:srgbClr val="4D4D4D"/>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6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66"/>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12" name="Google Shape;112;p66"/>
          <p:cNvGrpSpPr/>
          <p:nvPr/>
        </p:nvGrpSpPr>
        <p:grpSpPr>
          <a:xfrm>
            <a:off x="11185957" y="6356350"/>
            <a:ext cx="892295" cy="470693"/>
            <a:chOff x="4581525" y="2647950"/>
            <a:chExt cx="2943225" cy="1552575"/>
          </a:xfrm>
        </p:grpSpPr>
        <p:pic>
          <p:nvPicPr>
            <p:cNvPr id="113" name="Google Shape;113;p66"/>
            <p:cNvPicPr preferRelativeResize="0"/>
            <p:nvPr/>
          </p:nvPicPr>
          <p:blipFill rotWithShape="1">
            <a:blip r:embed="rId13">
              <a:alphaModFix/>
            </a:blip>
            <a:srcRect/>
            <a:stretch/>
          </p:blipFill>
          <p:spPr>
            <a:xfrm>
              <a:off x="4667250" y="2647950"/>
              <a:ext cx="2857500" cy="1552575"/>
            </a:xfrm>
            <a:prstGeom prst="rect">
              <a:avLst/>
            </a:prstGeom>
            <a:noFill/>
            <a:ln>
              <a:noFill/>
            </a:ln>
          </p:spPr>
        </p:pic>
        <p:sp>
          <p:nvSpPr>
            <p:cNvPr id="114" name="Google Shape;114;p66"/>
            <p:cNvSpPr/>
            <p:nvPr/>
          </p:nvSpPr>
          <p:spPr>
            <a:xfrm>
              <a:off x="4581525" y="3867150"/>
              <a:ext cx="2466975" cy="247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5" name="Google Shape;11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73"/>
          <p:cNvSpPr txBox="1">
            <a:spLocks noGrp="1"/>
          </p:cNvSpPr>
          <p:nvPr>
            <p:ph type="body" idx="1"/>
          </p:nvPr>
        </p:nvSpPr>
        <p:spPr>
          <a:xfrm>
            <a:off x="508000" y="1825625"/>
            <a:ext cx="11198223"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4D4D4D"/>
              </a:buClr>
              <a:buSzPts val="2800"/>
              <a:buFont typeface="Arial"/>
              <a:buChar char="•"/>
              <a:defRPr sz="2800" b="0" i="0" u="none" strike="noStrike" cap="none">
                <a:solidFill>
                  <a:srgbClr val="4D4D4D"/>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4D4D4D"/>
              </a:buClr>
              <a:buSzPts val="2400"/>
              <a:buFont typeface="Arial"/>
              <a:buChar char="•"/>
              <a:defRPr sz="2400" b="0" i="0" u="none" strike="noStrike" cap="none">
                <a:solidFill>
                  <a:srgbClr val="4D4D4D"/>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rgbClr val="4D4D4D"/>
              </a:buClr>
              <a:buSzPts val="2000"/>
              <a:buFont typeface="Arial"/>
              <a:buChar char="•"/>
              <a:defRPr sz="2000" b="0" i="0" u="none" strike="noStrike" cap="none">
                <a:solidFill>
                  <a:srgbClr val="4D4D4D"/>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7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73"/>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89" name="Google Shape;189;p73"/>
          <p:cNvGrpSpPr/>
          <p:nvPr/>
        </p:nvGrpSpPr>
        <p:grpSpPr>
          <a:xfrm>
            <a:off x="11185957" y="6356350"/>
            <a:ext cx="892295" cy="470693"/>
            <a:chOff x="4581525" y="2647950"/>
            <a:chExt cx="2943225" cy="1552575"/>
          </a:xfrm>
        </p:grpSpPr>
        <p:pic>
          <p:nvPicPr>
            <p:cNvPr id="190" name="Google Shape;190;p73"/>
            <p:cNvPicPr preferRelativeResize="0"/>
            <p:nvPr/>
          </p:nvPicPr>
          <p:blipFill rotWithShape="1">
            <a:blip r:embed="rId14">
              <a:alphaModFix/>
            </a:blip>
            <a:srcRect/>
            <a:stretch/>
          </p:blipFill>
          <p:spPr>
            <a:xfrm>
              <a:off x="4667250" y="2647950"/>
              <a:ext cx="2857500" cy="1552575"/>
            </a:xfrm>
            <a:prstGeom prst="rect">
              <a:avLst/>
            </a:prstGeom>
            <a:noFill/>
            <a:ln>
              <a:noFill/>
            </a:ln>
          </p:spPr>
        </p:pic>
        <p:sp>
          <p:nvSpPr>
            <p:cNvPr id="191" name="Google Shape;191;p73"/>
            <p:cNvSpPr/>
            <p:nvPr/>
          </p:nvSpPr>
          <p:spPr>
            <a:xfrm>
              <a:off x="4581525" y="3867150"/>
              <a:ext cx="2466975" cy="247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92" name="Google Shape;192;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espectability.org/speakers/lily-coltoff/"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pectability.org/jewish-events/#2020serie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respectability.org/jewish-toolki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hyperlink" Target="mailto:JakeS@RespectAbility.org" TargetMode="External"/><Relationship Id="rId4" Type="http://schemas.openxmlformats.org/officeDocument/2006/relationships/hyperlink" Target="mailto:amthomas@jfslv.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https://disabilitycompendium.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isabilitycompendium.org/compendium/2020-annual-disability-statistics-supplement"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disabilitycompendium.org/docs/default-source/2013-compendium/2013_compendium.pdf"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disabilitycompendium.org/compendium-statistics/special-education/11-3d-special-education-students-ages-6-21-served-under-idea-part-b-by-select-diagnostic-categories"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hyperlink" Target="http://www.disabilitystatistics.org/StatusReports/2012-PDF/2012-StatusReport_VA.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www.disabilitystatistics.org/StatusReports/...PDF/2013-StatusReport_U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projectsearch.us/"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3" Type="http://schemas.openxmlformats.org/officeDocument/2006/relationships/hyperlink" Target="http://www.fedspending.org/fpds/fpds.php?stateCode=PA&amp;sortp=r&amp;detail=-1&amp;datype=T&amp;reptype=p&amp;database=fpds&amp;fiscal_year=2012&amp;submit=GO"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hyperlink" Target="https://askjan.org/" TargetMode="External"/><Relationship Id="rId4" Type="http://schemas.openxmlformats.org/officeDocument/2006/relationships/hyperlink" Target="https://www.fpds.gov/fpdsng_cms/index.php/en/reports/62-top-100-contractors-report3.html"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s://www.respectability.org/2018/09/jewish-disability-inclusion-survey/" TargetMode="External"/><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hyperlink" Target="https://www.respectability.org/2021/06/accessible-in-person-virtual-events/" TargetMode="External"/><Relationship Id="rId2" Type="http://schemas.openxmlformats.org/officeDocument/2006/relationships/notesSlide" Target="../notesSlides/notesSlide85.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74"/>
        <p:cNvGrpSpPr/>
        <p:nvPr/>
      </p:nvGrpSpPr>
      <p:grpSpPr>
        <a:xfrm>
          <a:off x="0" y="0"/>
          <a:ext cx="0" cy="0"/>
          <a:chOff x="0" y="0"/>
          <a:chExt cx="0" cy="0"/>
        </a:xfrm>
      </p:grpSpPr>
      <p:sp>
        <p:nvSpPr>
          <p:cNvPr id="275" name="Google Shape;275;p1"/>
          <p:cNvSpPr txBox="1">
            <a:spLocks noGrp="1"/>
          </p:cNvSpPr>
          <p:nvPr>
            <p:ph type="title"/>
          </p:nvPr>
        </p:nvSpPr>
        <p:spPr>
          <a:xfrm>
            <a:off x="377845" y="296056"/>
            <a:ext cx="11413961" cy="1832418"/>
          </a:xfrm>
          <a:prstGeom prst="rect">
            <a:avLst/>
          </a:prstGeom>
          <a:solidFill>
            <a:srgbClr val="EFAF30"/>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0000"/>
              </a:buClr>
              <a:buSzPct val="100000"/>
              <a:buFont typeface="Times New Roman"/>
              <a:buNone/>
            </a:pPr>
            <a:br>
              <a:rPr lang="en-US" sz="4800" b="1" dirty="0"/>
            </a:br>
            <a:br>
              <a:rPr lang="en-US" sz="5300" b="1" dirty="0">
                <a:solidFill>
                  <a:srgbClr val="000000"/>
                </a:solidFill>
              </a:rPr>
            </a:br>
            <a:r>
              <a:rPr lang="en-US" sz="5300" b="1" dirty="0">
                <a:solidFill>
                  <a:srgbClr val="000000"/>
                </a:solidFill>
              </a:rPr>
              <a:t>Disability &amp; Inclusion</a:t>
            </a:r>
            <a:r>
              <a:rPr lang="en-US" sz="5300" b="1" dirty="0"/>
              <a:t> In Our Jewish Community </a:t>
            </a:r>
            <a:br>
              <a:rPr lang="en-US" sz="5300" b="1" dirty="0">
                <a:solidFill>
                  <a:srgbClr val="000000"/>
                </a:solidFill>
              </a:rPr>
            </a:br>
            <a:br>
              <a:rPr lang="en-US" sz="1800" dirty="0">
                <a:latin typeface="Calibri"/>
                <a:ea typeface="Calibri"/>
                <a:cs typeface="Calibri"/>
                <a:sym typeface="Calibri"/>
              </a:rPr>
            </a:br>
            <a:br>
              <a:rPr lang="en-US" sz="4800" b="1" dirty="0"/>
            </a:br>
            <a:endParaRPr sz="4800" b="1" dirty="0"/>
          </a:p>
        </p:txBody>
      </p:sp>
      <p:sp>
        <p:nvSpPr>
          <p:cNvPr id="276" name="Google Shape;276;p1"/>
          <p:cNvSpPr txBox="1"/>
          <p:nvPr/>
        </p:nvSpPr>
        <p:spPr>
          <a:xfrm>
            <a:off x="3272250" y="2166325"/>
            <a:ext cx="5879100" cy="150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Times New Roman"/>
              <a:buNone/>
            </a:pPr>
            <a:r>
              <a:rPr lang="en-US" sz="4800">
                <a:latin typeface="Times New Roman"/>
                <a:ea typeface="Times New Roman"/>
                <a:cs typeface="Times New Roman"/>
                <a:sym typeface="Times New Roman"/>
              </a:rPr>
              <a:t>Virtual Town Hall </a:t>
            </a:r>
            <a:r>
              <a:rPr lang="en-US" sz="2400" b="0" i="0" u="none" strike="noStrike" cap="none">
                <a:solidFill>
                  <a:srgbClr val="000000"/>
                </a:solidFill>
                <a:latin typeface="Times New Roman"/>
                <a:ea typeface="Times New Roman"/>
                <a:cs typeface="Times New Roman"/>
                <a:sym typeface="Times New Roman"/>
              </a:rPr>
              <a:t> </a:t>
            </a:r>
            <a:endParaRPr/>
          </a:p>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rgbClr val="000000"/>
                </a:solidFill>
                <a:latin typeface="Times New Roman"/>
                <a:ea typeface="Times New Roman"/>
                <a:cs typeface="Times New Roman"/>
                <a:sym typeface="Times New Roman"/>
              </a:rPr>
              <a:t> Sunday, February 20 / 1:00 ET</a:t>
            </a:r>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Times New Roman"/>
              <a:ea typeface="Times New Roman"/>
              <a:cs typeface="Times New Roman"/>
              <a:sym typeface="Times New Roman"/>
            </a:endParaRPr>
          </a:p>
        </p:txBody>
      </p:sp>
      <p:sp>
        <p:nvSpPr>
          <p:cNvPr id="279" name="Google Shape;279;p1"/>
          <p:cNvSpPr txBox="1"/>
          <p:nvPr/>
        </p:nvSpPr>
        <p:spPr>
          <a:xfrm>
            <a:off x="3140775" y="3791833"/>
            <a:ext cx="1830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dirty="0">
                <a:latin typeface="Calibri"/>
                <a:ea typeface="Calibri"/>
                <a:cs typeface="Calibri"/>
                <a:sym typeface="Calibri"/>
              </a:rPr>
              <a:t>Moderators</a:t>
            </a:r>
            <a:r>
              <a:rPr lang="en-US" sz="2000" b="1" i="0" u="none" strike="noStrike" cap="none" dirty="0">
                <a:solidFill>
                  <a:srgbClr val="000000"/>
                </a:solidFill>
                <a:latin typeface="Calibri"/>
                <a:ea typeface="Calibri"/>
                <a:cs typeface="Calibri"/>
                <a:sym typeface="Calibri"/>
              </a:rPr>
              <a:t>: </a:t>
            </a:r>
            <a:endParaRPr dirty="0"/>
          </a:p>
        </p:txBody>
      </p:sp>
      <p:sp>
        <p:nvSpPr>
          <p:cNvPr id="280" name="Google Shape;280;p1"/>
          <p:cNvSpPr txBox="1"/>
          <p:nvPr/>
        </p:nvSpPr>
        <p:spPr>
          <a:xfrm>
            <a:off x="3140775" y="4229890"/>
            <a:ext cx="20001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sng" strike="noStrike" cap="non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Lily Coltoff</a:t>
            </a:r>
            <a:r>
              <a:rPr lang="en-US" sz="1800" b="0" i="0" u="none" strike="noStrike" cap="none" dirty="0">
                <a:solidFill>
                  <a:srgbClr val="000000"/>
                </a:solidFill>
                <a:latin typeface="Calibri"/>
                <a:ea typeface="Calibri"/>
                <a:cs typeface="Calibri"/>
                <a:sym typeface="Calibri"/>
              </a:rPr>
              <a:t>, Internal Communications Associate at Hillel International</a:t>
            </a:r>
            <a:endParaRPr dirty="0"/>
          </a:p>
        </p:txBody>
      </p:sp>
      <p:pic>
        <p:nvPicPr>
          <p:cNvPr id="282" name="Google Shape;282;p1" descr="Headshot of Lily Coltoff"/>
          <p:cNvPicPr preferRelativeResize="0"/>
          <p:nvPr/>
        </p:nvPicPr>
        <p:blipFill>
          <a:blip r:embed="rId4">
            <a:alphaModFix/>
          </a:blip>
          <a:stretch>
            <a:fillRect/>
          </a:stretch>
        </p:blipFill>
        <p:spPr>
          <a:xfrm>
            <a:off x="631200" y="2589050"/>
            <a:ext cx="2409398" cy="3212551"/>
          </a:xfrm>
          <a:prstGeom prst="rect">
            <a:avLst/>
          </a:prstGeom>
          <a:noFill/>
          <a:ln>
            <a:noFill/>
          </a:ln>
        </p:spPr>
      </p:pic>
      <p:sp>
        <p:nvSpPr>
          <p:cNvPr id="284" name="Google Shape;284;p1"/>
          <p:cNvSpPr txBox="1"/>
          <p:nvPr/>
        </p:nvSpPr>
        <p:spPr>
          <a:xfrm>
            <a:off x="6810475" y="4186113"/>
            <a:ext cx="23409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dirty="0">
                <a:latin typeface="Calibri"/>
                <a:ea typeface="Calibri"/>
                <a:cs typeface="Calibri"/>
                <a:sym typeface="Calibri"/>
              </a:rPr>
              <a:t>Amanda Thomas, Ph.D.</a:t>
            </a:r>
            <a:endParaRPr sz="18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dirty="0">
                <a:latin typeface="Calibri"/>
                <a:ea typeface="Calibri"/>
                <a:cs typeface="Calibri"/>
                <a:sym typeface="Calibri"/>
              </a:rPr>
              <a:t>Disability Liaison </a:t>
            </a:r>
            <a:endParaRPr sz="18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dirty="0">
                <a:latin typeface="Calibri"/>
                <a:ea typeface="Calibri"/>
                <a:cs typeface="Calibri"/>
                <a:sym typeface="Calibri"/>
              </a:rPr>
              <a:t>Jewish Family Service Lehigh Valley </a:t>
            </a:r>
            <a:endParaRPr sz="1800" dirty="0">
              <a:latin typeface="Calibri"/>
              <a:ea typeface="Calibri"/>
              <a:cs typeface="Calibri"/>
              <a:sym typeface="Calibri"/>
            </a:endParaRPr>
          </a:p>
        </p:txBody>
      </p:sp>
      <p:pic>
        <p:nvPicPr>
          <p:cNvPr id="283" name="Google Shape;283;p1" descr="Headshot of Amanda Thomas"/>
          <p:cNvPicPr preferRelativeResize="0"/>
          <p:nvPr/>
        </p:nvPicPr>
        <p:blipFill>
          <a:blip r:embed="rId5">
            <a:alphaModFix/>
          </a:blip>
          <a:stretch>
            <a:fillRect/>
          </a:stretch>
        </p:blipFill>
        <p:spPr>
          <a:xfrm>
            <a:off x="9151400" y="2924550"/>
            <a:ext cx="2798075" cy="2760932"/>
          </a:xfrm>
          <a:prstGeom prst="rect">
            <a:avLst/>
          </a:prstGeom>
          <a:noFill/>
          <a:ln>
            <a:noFill/>
          </a:ln>
        </p:spPr>
      </p:pic>
      <p:pic>
        <p:nvPicPr>
          <p:cNvPr id="277" name="Google Shape;277;p1" descr="RespectAbility logo"/>
          <p:cNvPicPr preferRelativeResize="0"/>
          <p:nvPr/>
        </p:nvPicPr>
        <p:blipFill rotWithShape="1">
          <a:blip r:embed="rId6">
            <a:alphaModFix/>
          </a:blip>
          <a:srcRect/>
          <a:stretch/>
        </p:blipFill>
        <p:spPr>
          <a:xfrm>
            <a:off x="1016515" y="6052388"/>
            <a:ext cx="1739239" cy="740846"/>
          </a:xfrm>
          <a:prstGeom prst="rect">
            <a:avLst/>
          </a:prstGeom>
          <a:noFill/>
          <a:ln>
            <a:noFill/>
          </a:ln>
        </p:spPr>
      </p:pic>
      <p:pic>
        <p:nvPicPr>
          <p:cNvPr id="281" name="Google Shape;281;p1" descr="Jewish Family Service of the Lehigh Valley Logo of a blue tree trunk with green leaves. "/>
          <p:cNvPicPr preferRelativeResize="0"/>
          <p:nvPr/>
        </p:nvPicPr>
        <p:blipFill rotWithShape="1">
          <a:blip r:embed="rId7">
            <a:alphaModFix/>
          </a:blip>
          <a:srcRect/>
          <a:stretch/>
        </p:blipFill>
        <p:spPr>
          <a:xfrm>
            <a:off x="8902252" y="5801601"/>
            <a:ext cx="1430669" cy="987575"/>
          </a:xfrm>
          <a:prstGeom prst="rect">
            <a:avLst/>
          </a:prstGeom>
          <a:noFill/>
          <a:ln>
            <a:noFill/>
          </a:ln>
        </p:spPr>
      </p:pic>
      <p:pic>
        <p:nvPicPr>
          <p:cNvPr id="285" name="Google Shape;285;p1" descr="Jewish Federation of the Lehigh Valley logo"/>
          <p:cNvPicPr preferRelativeResize="0"/>
          <p:nvPr/>
        </p:nvPicPr>
        <p:blipFill>
          <a:blip r:embed="rId8">
            <a:alphaModFix/>
          </a:blip>
          <a:stretch>
            <a:fillRect/>
          </a:stretch>
        </p:blipFill>
        <p:spPr>
          <a:xfrm>
            <a:off x="10486731" y="6052400"/>
            <a:ext cx="1705269" cy="58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FAF30"/>
        </a:solidFill>
        <a:effectLst/>
      </p:bgPr>
    </p:bg>
    <p:spTree>
      <p:nvGrpSpPr>
        <p:cNvPr id="1" name="Shape 363"/>
        <p:cNvGrpSpPr/>
        <p:nvPr/>
      </p:nvGrpSpPr>
      <p:grpSpPr>
        <a:xfrm>
          <a:off x="0" y="0"/>
          <a:ext cx="0" cy="0"/>
          <a:chOff x="0" y="0"/>
          <a:chExt cx="0" cy="0"/>
        </a:xfrm>
      </p:grpSpPr>
      <p:sp>
        <p:nvSpPr>
          <p:cNvPr id="364" name="Google Shape;364;p6"/>
          <p:cNvSpPr txBox="1">
            <a:spLocks noGrp="1"/>
          </p:cNvSpPr>
          <p:nvPr>
            <p:ph type="title" idx="4294967295"/>
          </p:nvPr>
        </p:nvSpPr>
        <p:spPr>
          <a:xfrm>
            <a:off x="508000" y="365126"/>
            <a:ext cx="11198224" cy="1139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Times New Roman"/>
              <a:buNone/>
            </a:pPr>
            <a:r>
              <a:rPr lang="en-US" sz="4000" b="1">
                <a:solidFill>
                  <a:srgbClr val="000000"/>
                </a:solidFill>
                <a:latin typeface="Times New Roman"/>
                <a:ea typeface="Times New Roman"/>
                <a:cs typeface="Times New Roman"/>
                <a:sym typeface="Times New Roman"/>
              </a:rPr>
              <a:t>1 in 5 Jews has a disability.</a:t>
            </a:r>
            <a:endParaRPr/>
          </a:p>
          <a:p>
            <a:pPr marL="0" lvl="0" indent="0" algn="l" rtl="0">
              <a:lnSpc>
                <a:spcPct val="90000"/>
              </a:lnSpc>
              <a:spcBef>
                <a:spcPts val="0"/>
              </a:spcBef>
              <a:spcAft>
                <a:spcPts val="0"/>
              </a:spcAft>
              <a:buClr>
                <a:schemeClr val="dk1"/>
              </a:buClr>
              <a:buSzPts val="4000"/>
              <a:buFont typeface="Times New Roman"/>
              <a:buNone/>
            </a:pPr>
            <a:endParaRPr/>
          </a:p>
        </p:txBody>
      </p:sp>
      <p:pic>
        <p:nvPicPr>
          <p:cNvPr id="365" name="Google Shape;365;p6" descr="Young Jews with and without visible disabilities light the Shabbat candle.&#10;"/>
          <p:cNvPicPr preferRelativeResize="0"/>
          <p:nvPr/>
        </p:nvPicPr>
        <p:blipFill rotWithShape="1">
          <a:blip r:embed="rId3">
            <a:alphaModFix/>
          </a:blip>
          <a:srcRect/>
          <a:stretch/>
        </p:blipFill>
        <p:spPr>
          <a:xfrm>
            <a:off x="0" y="0"/>
            <a:ext cx="12192000" cy="5443150"/>
          </a:xfrm>
          <a:prstGeom prst="rect">
            <a:avLst/>
          </a:prstGeom>
          <a:noFill/>
          <a:ln>
            <a:noFill/>
          </a:ln>
        </p:spPr>
      </p:pic>
      <p:sp>
        <p:nvSpPr>
          <p:cNvPr id="366" name="Google Shape;366;p6"/>
          <p:cNvSpPr/>
          <p:nvPr/>
        </p:nvSpPr>
        <p:spPr>
          <a:xfrm>
            <a:off x="620699" y="5517735"/>
            <a:ext cx="10972826" cy="124803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Times New Roman"/>
              <a:buNone/>
            </a:pPr>
            <a:r>
              <a:rPr lang="en-US" sz="4000" b="1" i="0" u="none" strike="noStrike" cap="none">
                <a:solidFill>
                  <a:srgbClr val="000000"/>
                </a:solidFill>
                <a:latin typeface="Times New Roman"/>
                <a:ea typeface="Times New Roman"/>
                <a:cs typeface="Times New Roman"/>
                <a:sym typeface="Times New Roman"/>
              </a:rPr>
              <a:t>1 in 5 people have a disability.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
          <p:cNvSpPr txBox="1">
            <a:spLocks noGrp="1"/>
          </p:cNvSpPr>
          <p:nvPr>
            <p:ph type="title"/>
          </p:nvPr>
        </p:nvSpPr>
        <p:spPr>
          <a:xfrm>
            <a:off x="523239" y="365126"/>
            <a:ext cx="11631327" cy="1139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latin typeface="Times New Roman"/>
                <a:ea typeface="Times New Roman"/>
                <a:cs typeface="Times New Roman"/>
                <a:sym typeface="Times New Roman"/>
              </a:rPr>
              <a:t>Disability is Close to All of Us</a:t>
            </a:r>
            <a:endParaRPr sz="3600" b="1"/>
          </a:p>
        </p:txBody>
      </p:sp>
      <p:sp>
        <p:nvSpPr>
          <p:cNvPr id="373" name="Google Shape;373;p7">
            <a:extLst>
              <a:ext uri="{C183D7F6-B498-43B3-948B-1728B52AA6E4}">
                <adec:decorative xmlns:adec="http://schemas.microsoft.com/office/drawing/2017/decorative" val="1"/>
              </a:ext>
            </a:extLst>
          </p:cNvPr>
          <p:cNvSpPr/>
          <p:nvPr/>
        </p:nvSpPr>
        <p:spPr>
          <a:xfrm>
            <a:off x="361243" y="5076369"/>
            <a:ext cx="11492507" cy="1181722"/>
          </a:xfrm>
          <a:prstGeom prst="rect">
            <a:avLst/>
          </a:prstGeom>
          <a:solidFill>
            <a:srgbClr val="26262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74" name="Google Shape;374;p7" descr="Young mother with two smiling children.&#10;"/>
          <p:cNvPicPr preferRelativeResize="0"/>
          <p:nvPr/>
        </p:nvPicPr>
        <p:blipFill rotWithShape="1">
          <a:blip r:embed="rId3">
            <a:alphaModFix/>
          </a:blip>
          <a:srcRect/>
          <a:stretch/>
        </p:blipFill>
        <p:spPr>
          <a:xfrm>
            <a:off x="361243" y="1551091"/>
            <a:ext cx="5838448" cy="3524978"/>
          </a:xfrm>
          <a:prstGeom prst="rect">
            <a:avLst/>
          </a:prstGeom>
          <a:noFill/>
          <a:ln>
            <a:noFill/>
          </a:ln>
        </p:spPr>
      </p:pic>
      <p:pic>
        <p:nvPicPr>
          <p:cNvPr id="375" name="Google Shape;375;p7" descr="Group shot of RespectAbility Fellows.&#10;"/>
          <p:cNvPicPr preferRelativeResize="0"/>
          <p:nvPr/>
        </p:nvPicPr>
        <p:blipFill rotWithShape="1">
          <a:blip r:embed="rId4">
            <a:alphaModFix/>
          </a:blip>
          <a:srcRect/>
          <a:stretch/>
        </p:blipFill>
        <p:spPr>
          <a:xfrm>
            <a:off x="6163560" y="1541575"/>
            <a:ext cx="5690191" cy="3524691"/>
          </a:xfrm>
          <a:prstGeom prst="rect">
            <a:avLst/>
          </a:prstGeom>
          <a:noFill/>
          <a:ln>
            <a:noFill/>
          </a:ln>
        </p:spPr>
      </p:pic>
      <p:sp>
        <p:nvSpPr>
          <p:cNvPr id="376" name="Google Shape;376;p7"/>
          <p:cNvSpPr txBox="1"/>
          <p:nvPr/>
        </p:nvSpPr>
        <p:spPr>
          <a:xfrm>
            <a:off x="735304" y="5266249"/>
            <a:ext cx="1467068"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FAF30"/>
              </a:buClr>
              <a:buSzPts val="5000"/>
              <a:buFont typeface="Times New Roman"/>
              <a:buNone/>
            </a:pPr>
            <a:r>
              <a:rPr lang="en-US" sz="5000" b="1" i="0" u="none" strike="noStrike" cap="none">
                <a:solidFill>
                  <a:srgbClr val="EFAF30"/>
                </a:solidFill>
                <a:latin typeface="Times New Roman"/>
                <a:ea typeface="Times New Roman"/>
                <a:cs typeface="Times New Roman"/>
                <a:sym typeface="Times New Roman"/>
              </a:rPr>
              <a:t>48%</a:t>
            </a:r>
            <a:endParaRPr/>
          </a:p>
        </p:txBody>
      </p:sp>
      <p:sp>
        <p:nvSpPr>
          <p:cNvPr id="377" name="Google Shape;377;p7"/>
          <p:cNvSpPr/>
          <p:nvPr/>
        </p:nvSpPr>
        <p:spPr>
          <a:xfrm>
            <a:off x="2137722" y="5076970"/>
            <a:ext cx="3953444" cy="11980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000"/>
              <a:buFont typeface="Times New Roman"/>
              <a:buNone/>
            </a:pPr>
            <a:r>
              <a:rPr lang="en-US" sz="3000" b="0" i="0" u="none" strike="noStrike" cap="none">
                <a:solidFill>
                  <a:srgbClr val="FFFFFF"/>
                </a:solidFill>
                <a:latin typeface="Times New Roman"/>
                <a:ea typeface="Times New Roman"/>
                <a:cs typeface="Times New Roman"/>
                <a:sym typeface="Times New Roman"/>
              </a:rPr>
              <a:t>have a family member with a disability</a:t>
            </a:r>
            <a:endParaRPr/>
          </a:p>
        </p:txBody>
      </p:sp>
      <p:sp>
        <p:nvSpPr>
          <p:cNvPr id="378" name="Google Shape;378;p7"/>
          <p:cNvSpPr txBox="1"/>
          <p:nvPr/>
        </p:nvSpPr>
        <p:spPr>
          <a:xfrm>
            <a:off x="6520521" y="5248700"/>
            <a:ext cx="1467068"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FAF30"/>
              </a:buClr>
              <a:buSzPts val="5000"/>
              <a:buFont typeface="Times New Roman"/>
              <a:buNone/>
            </a:pPr>
            <a:r>
              <a:rPr lang="en-US" sz="5000" b="1" i="0" u="none" strike="noStrike" cap="none">
                <a:solidFill>
                  <a:srgbClr val="EFAF30"/>
                </a:solidFill>
                <a:latin typeface="Times New Roman"/>
                <a:ea typeface="Times New Roman"/>
                <a:cs typeface="Times New Roman"/>
                <a:sym typeface="Times New Roman"/>
              </a:rPr>
              <a:t>42%</a:t>
            </a:r>
            <a:endParaRPr/>
          </a:p>
        </p:txBody>
      </p:sp>
      <p:sp>
        <p:nvSpPr>
          <p:cNvPr id="379" name="Google Shape;379;p7"/>
          <p:cNvSpPr/>
          <p:nvPr/>
        </p:nvSpPr>
        <p:spPr>
          <a:xfrm>
            <a:off x="7969397" y="5052679"/>
            <a:ext cx="3487287" cy="1198004"/>
          </a:xfrm>
          <a:prstGeom prst="rect">
            <a:avLst/>
          </a:prstGeom>
          <a:no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000"/>
              <a:buFont typeface="Times New Roman"/>
              <a:buNone/>
            </a:pPr>
            <a:r>
              <a:rPr lang="en-US" sz="3000" b="0" i="0" u="none" strike="noStrike" cap="none">
                <a:solidFill>
                  <a:srgbClr val="FFFFFF"/>
                </a:solidFill>
                <a:latin typeface="Times New Roman"/>
                <a:ea typeface="Times New Roman"/>
                <a:cs typeface="Times New Roman"/>
                <a:sym typeface="Times New Roman"/>
              </a:rPr>
              <a:t>have a close friend with a disability</a:t>
            </a:r>
            <a:endParaRPr/>
          </a:p>
        </p:txBody>
      </p:sp>
      <p:sp>
        <p:nvSpPr>
          <p:cNvPr id="380" name="Google Shape;380;p7"/>
          <p:cNvSpPr txBox="1"/>
          <p:nvPr/>
        </p:nvSpPr>
        <p:spPr>
          <a:xfrm>
            <a:off x="361243" y="6346218"/>
            <a:ext cx="34724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2626"/>
              </a:buClr>
              <a:buSzPts val="1200"/>
              <a:buFont typeface="Times New Roman"/>
              <a:buNone/>
            </a:pPr>
            <a:r>
              <a:rPr lang="en-US" sz="1200" b="0" i="0" u="none" strike="noStrike" cap="none">
                <a:solidFill>
                  <a:srgbClr val="262626"/>
                </a:solidFill>
                <a:latin typeface="Times New Roman"/>
                <a:ea typeface="Times New Roman"/>
                <a:cs typeface="Times New Roman"/>
                <a:sym typeface="Times New Roman"/>
              </a:rPr>
              <a:t>* Source: September 2012 poll, Laszlostrategies.com</a:t>
            </a:r>
            <a:endParaRPr/>
          </a:p>
        </p:txBody>
      </p:sp>
      <p:cxnSp>
        <p:nvCxnSpPr>
          <p:cNvPr id="381" name="Google Shape;381;p7">
            <a:extLst>
              <a:ext uri="{C183D7F6-B498-43B3-948B-1728B52AA6E4}">
                <adec:decorative xmlns:adec="http://schemas.microsoft.com/office/drawing/2017/decorative" val="1"/>
              </a:ext>
            </a:extLst>
          </p:cNvPr>
          <p:cNvCxnSpPr/>
          <p:nvPr/>
        </p:nvCxnSpPr>
        <p:spPr>
          <a:xfrm>
            <a:off x="6163560" y="1541575"/>
            <a:ext cx="0" cy="4716516"/>
          </a:xfrm>
          <a:prstGeom prst="straightConnector1">
            <a:avLst/>
          </a:prstGeom>
          <a:noFill/>
          <a:ln w="28575" cap="flat" cmpd="sng">
            <a:solidFill>
              <a:schemeClr val="lt1"/>
            </a:solidFill>
            <a:prstDash val="solid"/>
            <a:miter lim="800000"/>
            <a:headEnd type="none" w="sm" len="sm"/>
            <a:tailEnd type="none" w="sm" len="sm"/>
          </a:ln>
        </p:spPr>
      </p:cxnSp>
      <p:cxnSp>
        <p:nvCxnSpPr>
          <p:cNvPr id="382" name="Google Shape;382;p7">
            <a:extLst>
              <a:ext uri="{C183D7F6-B498-43B3-948B-1728B52AA6E4}">
                <adec:decorative xmlns:adec="http://schemas.microsoft.com/office/drawing/2017/decorative" val="1"/>
              </a:ext>
            </a:extLst>
          </p:cNvPr>
          <p:cNvCxnSpPr/>
          <p:nvPr/>
        </p:nvCxnSpPr>
        <p:spPr>
          <a:xfrm>
            <a:off x="222422" y="5065036"/>
            <a:ext cx="11631328" cy="0"/>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8"/>
          <p:cNvSpPr txBox="1">
            <a:spLocks noGrp="1"/>
          </p:cNvSpPr>
          <p:nvPr>
            <p:ph type="title" idx="4294967295"/>
          </p:nvPr>
        </p:nvSpPr>
        <p:spPr>
          <a:xfrm>
            <a:off x="474077" y="390146"/>
            <a:ext cx="3910487" cy="379705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Lato"/>
              <a:buNone/>
            </a:pPr>
            <a:r>
              <a:rPr lang="en-US" b="1">
                <a:latin typeface="Lato"/>
                <a:ea typeface="Lato"/>
                <a:cs typeface="Lato"/>
                <a:sym typeface="Lato"/>
              </a:rPr>
              <a:t>Jewish values encompass all types of inclusion, including disability inclusion</a:t>
            </a:r>
            <a:endParaRPr/>
          </a:p>
        </p:txBody>
      </p:sp>
      <p:sp>
        <p:nvSpPr>
          <p:cNvPr id="389" name="Google Shape;389;p8"/>
          <p:cNvSpPr txBox="1">
            <a:spLocks noGrp="1"/>
          </p:cNvSpPr>
          <p:nvPr>
            <p:ph type="body" idx="4294967295"/>
          </p:nvPr>
        </p:nvSpPr>
        <p:spPr>
          <a:xfrm>
            <a:off x="774519" y="4670775"/>
            <a:ext cx="3295027" cy="183647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000"/>
              </a:buClr>
              <a:buSzPts val="2800"/>
              <a:buNone/>
            </a:pPr>
            <a:r>
              <a:rPr lang="en-US" b="1" i="1">
                <a:solidFill>
                  <a:srgbClr val="000000"/>
                </a:solidFill>
                <a:latin typeface="Lato"/>
                <a:ea typeface="Lato"/>
                <a:cs typeface="Lato"/>
                <a:sym typeface="Lato"/>
              </a:rPr>
              <a:t>Tikkun</a:t>
            </a:r>
            <a:r>
              <a:rPr lang="en-US" b="1">
                <a:solidFill>
                  <a:srgbClr val="000000"/>
                </a:solidFill>
                <a:latin typeface="Lato"/>
                <a:ea typeface="Lato"/>
                <a:cs typeface="Lato"/>
                <a:sym typeface="Lato"/>
              </a:rPr>
              <a:t> </a:t>
            </a:r>
            <a:r>
              <a:rPr lang="en-US" b="1" i="1">
                <a:solidFill>
                  <a:srgbClr val="000000"/>
                </a:solidFill>
                <a:latin typeface="Lato"/>
                <a:ea typeface="Lato"/>
                <a:cs typeface="Lato"/>
                <a:sym typeface="Lato"/>
              </a:rPr>
              <a:t>Olam</a:t>
            </a:r>
            <a:r>
              <a:rPr lang="en-US" i="1">
                <a:solidFill>
                  <a:srgbClr val="000000"/>
                </a:solidFill>
                <a:latin typeface="Lato"/>
                <a:ea typeface="Lato"/>
                <a:cs typeface="Lato"/>
                <a:sym typeface="Lato"/>
              </a:rPr>
              <a:t>—</a:t>
            </a:r>
            <a:r>
              <a:rPr lang="en-US">
                <a:solidFill>
                  <a:srgbClr val="000000"/>
                </a:solidFill>
                <a:latin typeface="Lato"/>
                <a:ea typeface="Lato"/>
                <a:cs typeface="Lato"/>
                <a:sym typeface="Lato"/>
              </a:rPr>
              <a:t>Repairing the World- is a key Jewish value</a:t>
            </a:r>
            <a:endParaRPr/>
          </a:p>
        </p:txBody>
      </p:sp>
      <p:pic>
        <p:nvPicPr>
          <p:cNvPr id="390" name="Google Shape;390;p8" descr="Depiction of the planet Earth covered with bandaids. &#10;"/>
          <p:cNvPicPr preferRelativeResize="0"/>
          <p:nvPr/>
        </p:nvPicPr>
        <p:blipFill rotWithShape="1">
          <a:blip r:embed="rId3">
            <a:alphaModFix/>
          </a:blip>
          <a:srcRect/>
          <a:stretch/>
        </p:blipFill>
        <p:spPr>
          <a:xfrm>
            <a:off x="5136292" y="0"/>
            <a:ext cx="7055708" cy="6858000"/>
          </a:xfrm>
          <a:prstGeom prst="rect">
            <a:avLst/>
          </a:prstGeom>
          <a:noFill/>
          <a:ln>
            <a:noFill/>
          </a:ln>
        </p:spPr>
      </p:pic>
      <p:cxnSp>
        <p:nvCxnSpPr>
          <p:cNvPr id="391" name="Google Shape;391;p8">
            <a:extLst>
              <a:ext uri="{C183D7F6-B498-43B3-948B-1728B52AA6E4}">
                <adec:decorative xmlns:adec="http://schemas.microsoft.com/office/drawing/2017/decorative" val="1"/>
              </a:ext>
            </a:extLst>
          </p:cNvPr>
          <p:cNvCxnSpPr/>
          <p:nvPr/>
        </p:nvCxnSpPr>
        <p:spPr>
          <a:xfrm>
            <a:off x="1328459" y="4235015"/>
            <a:ext cx="2187146" cy="0"/>
          </a:xfrm>
          <a:prstGeom prst="straightConnector1">
            <a:avLst/>
          </a:prstGeom>
          <a:noFill/>
          <a:ln w="28575" cap="flat" cmpd="sng">
            <a:solidFill>
              <a:srgbClr val="F5BA2B"/>
            </a:solidFill>
            <a:prstDash val="solid"/>
            <a:miter lim="800000"/>
            <a:headEnd type="none" w="sm" len="sm"/>
            <a:tailEnd type="none" w="sm" len="sm"/>
          </a:ln>
        </p:spPr>
      </p:cxnSp>
      <p:pic>
        <p:nvPicPr>
          <p:cNvPr id="392" name="Google Shape;392;p8" descr="RespectAbility logo"/>
          <p:cNvPicPr preferRelativeResize="0"/>
          <p:nvPr/>
        </p:nvPicPr>
        <p:blipFill rotWithShape="1">
          <a:blip r:embed="rId4">
            <a:alphaModFix/>
          </a:blip>
          <a:srcRect/>
          <a:stretch/>
        </p:blipFill>
        <p:spPr>
          <a:xfrm>
            <a:off x="11156166" y="6407426"/>
            <a:ext cx="846053" cy="3971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g11586f02378_0_16"/>
          <p:cNvSpPr txBox="1">
            <a:spLocks noGrp="1"/>
          </p:cNvSpPr>
          <p:nvPr>
            <p:ph type="title"/>
          </p:nvPr>
        </p:nvSpPr>
        <p:spPr>
          <a:xfrm>
            <a:off x="523240" y="365126"/>
            <a:ext cx="10515600" cy="113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Times New Roman"/>
              <a:buNone/>
            </a:pPr>
            <a:r>
              <a:rPr lang="en-US" dirty="0"/>
              <a:t>What Does Inclusion Look Like</a:t>
            </a:r>
            <a:endParaRPr dirty="0"/>
          </a:p>
        </p:txBody>
      </p:sp>
      <p:pic>
        <p:nvPicPr>
          <p:cNvPr id="397" name="Google Shape;397;g11586f02378_0_16" descr="Diagram depicting differences between inclusion, exclusion, segregation and integration "/>
          <p:cNvPicPr preferRelativeResize="0">
            <a:picLocks noGrp="1"/>
          </p:cNvPicPr>
          <p:nvPr>
            <p:ph type="body" idx="1"/>
          </p:nvPr>
        </p:nvPicPr>
        <p:blipFill rotWithShape="1">
          <a:blip r:embed="rId3">
            <a:alphaModFix/>
          </a:blip>
          <a:srcRect/>
          <a:stretch/>
        </p:blipFill>
        <p:spPr>
          <a:xfrm>
            <a:off x="1484243" y="1554646"/>
            <a:ext cx="8945100" cy="5161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1586f02378_0_32"/>
          <p:cNvSpPr txBox="1">
            <a:spLocks noGrp="1"/>
          </p:cNvSpPr>
          <p:nvPr>
            <p:ph type="title"/>
          </p:nvPr>
        </p:nvSpPr>
        <p:spPr>
          <a:xfrm>
            <a:off x="1676400" y="2438400"/>
            <a:ext cx="9671100" cy="212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Times New Roman"/>
              <a:buNone/>
            </a:pPr>
            <a:r>
              <a:rPr lang="en-US" b="1"/>
              <a:t>RespectAbility Study on Jewish Disability Inclusion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1"/>
          <p:cNvSpPr txBox="1">
            <a:spLocks noGrp="1"/>
          </p:cNvSpPr>
          <p:nvPr>
            <p:ph type="title"/>
          </p:nvPr>
        </p:nvSpPr>
        <p:spPr>
          <a:xfrm>
            <a:off x="521208" y="365760"/>
            <a:ext cx="10515600"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65-1 Margin: People Feel Things Are Better</a:t>
            </a:r>
            <a:endParaRPr sz="3600">
              <a:latin typeface="Lato"/>
              <a:ea typeface="Lato"/>
              <a:cs typeface="Lato"/>
              <a:sym typeface="Lato"/>
            </a:endParaRPr>
          </a:p>
        </p:txBody>
      </p:sp>
      <p:sp>
        <p:nvSpPr>
          <p:cNvPr id="410" name="Google Shape;410;p11"/>
          <p:cNvSpPr txBox="1"/>
          <p:nvPr/>
        </p:nvSpPr>
        <p:spPr>
          <a:xfrm>
            <a:off x="747252" y="1622323"/>
            <a:ext cx="99109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Compared to five years ago, how is the Jewish community at including people with disabilities?</a:t>
            </a:r>
            <a:endParaRPr/>
          </a:p>
        </p:txBody>
      </p:sp>
      <p:graphicFrame>
        <p:nvGraphicFramePr>
          <p:cNvPr id="411" name="Google Shape;411;p11"/>
          <p:cNvGraphicFramePr/>
          <p:nvPr/>
        </p:nvGraphicFramePr>
        <p:xfrm>
          <a:off x="832464" y="2471955"/>
          <a:ext cx="10204300" cy="2595950"/>
        </p:xfrm>
        <a:graphic>
          <a:graphicData uri="http://schemas.openxmlformats.org/drawingml/2006/table">
            <a:tbl>
              <a:tblPr firstRow="1" bandRow="1">
                <a:noFill/>
                <a:tableStyleId>{33ECC4DA-E1A4-402F-A537-4BF81A6140ED}</a:tableStyleId>
              </a:tblPr>
              <a:tblGrid>
                <a:gridCol w="2551075">
                  <a:extLst>
                    <a:ext uri="{9D8B030D-6E8A-4147-A177-3AD203B41FA5}">
                      <a16:colId xmlns:a16="http://schemas.microsoft.com/office/drawing/2014/main" val="20000"/>
                    </a:ext>
                  </a:extLst>
                </a:gridCol>
                <a:gridCol w="2551075">
                  <a:extLst>
                    <a:ext uri="{9D8B030D-6E8A-4147-A177-3AD203B41FA5}">
                      <a16:colId xmlns:a16="http://schemas.microsoft.com/office/drawing/2014/main" val="20001"/>
                    </a:ext>
                  </a:extLst>
                </a:gridCol>
                <a:gridCol w="2551075">
                  <a:extLst>
                    <a:ext uri="{9D8B030D-6E8A-4147-A177-3AD203B41FA5}">
                      <a16:colId xmlns:a16="http://schemas.microsoft.com/office/drawing/2014/main" val="20002"/>
                    </a:ext>
                  </a:extLst>
                </a:gridCol>
                <a:gridCol w="255107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2021</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2018</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Change</a:t>
                      </a:r>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Much Better</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27%</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19%</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FF0000"/>
                          </a:solidFill>
                          <a:latin typeface="Lato"/>
                          <a:ea typeface="Lato"/>
                          <a:cs typeface="Lato"/>
                          <a:sym typeface="Lato"/>
                        </a:rPr>
                        <a:t>+8%</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 Little Better</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38%</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37%</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FF0000"/>
                          </a:solidFill>
                          <a:latin typeface="Lato"/>
                          <a:ea typeface="Lato"/>
                          <a:cs typeface="Lato"/>
                          <a:sym typeface="Lato"/>
                        </a:rPr>
                        <a:t>+1%</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About The Same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20%</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16%</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+4%</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Somewhat Worse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a:t>
                      </a:r>
                      <a:endParaRPr/>
                    </a:p>
                  </a:txBody>
                  <a:tcPr marL="7625" marR="7625" marT="7625" marB="0"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Much Worse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0.19%</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0.18%</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a:t>
                      </a:r>
                      <a:endParaRPr/>
                    </a:p>
                  </a:txBody>
                  <a:tcPr marL="7625" marR="7625" marT="7625" marB="0" anchor="ctr" anchorCtr="1"/>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I Don't Know</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14%</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27%</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FF0000"/>
                          </a:solidFill>
                          <a:latin typeface="Lato"/>
                          <a:ea typeface="Lato"/>
                          <a:cs typeface="Lato"/>
                          <a:sym typeface="Lato"/>
                        </a:rPr>
                        <a:t>-13%</a:t>
                      </a:r>
                      <a:endParaRPr/>
                    </a:p>
                  </a:txBody>
                  <a:tcPr marL="7625" marR="7625" marT="7625" marB="0" anchor="ctr" anchorCtr="1"/>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2"/>
          <p:cNvSpPr txBox="1">
            <a:spLocks noGrp="1"/>
          </p:cNvSpPr>
          <p:nvPr>
            <p:ph type="title"/>
          </p:nvPr>
        </p:nvSpPr>
        <p:spPr>
          <a:xfrm>
            <a:off x="521207" y="365760"/>
            <a:ext cx="11333335"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NPwDs 2x as likely to say things going extremely well</a:t>
            </a:r>
            <a:endParaRPr sz="3600">
              <a:latin typeface="Lato"/>
              <a:ea typeface="Lato"/>
              <a:cs typeface="Lato"/>
              <a:sym typeface="Lato"/>
            </a:endParaRPr>
          </a:p>
        </p:txBody>
      </p:sp>
      <p:sp>
        <p:nvSpPr>
          <p:cNvPr id="418" name="Google Shape;418;p12"/>
          <p:cNvSpPr txBox="1"/>
          <p:nvPr/>
        </p:nvSpPr>
        <p:spPr>
          <a:xfrm>
            <a:off x="747252" y="1622323"/>
            <a:ext cx="991091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Overall, how well is the Jewish community doing at including people with disabilities in synagogues, Jewish organizations, and communal activities? </a:t>
            </a:r>
            <a:endParaRPr/>
          </a:p>
        </p:txBody>
      </p:sp>
      <p:graphicFrame>
        <p:nvGraphicFramePr>
          <p:cNvPr id="419" name="Google Shape;419;p12"/>
          <p:cNvGraphicFramePr/>
          <p:nvPr/>
        </p:nvGraphicFramePr>
        <p:xfrm>
          <a:off x="1952379" y="3142692"/>
          <a:ext cx="7653225" cy="2595950"/>
        </p:xfrm>
        <a:graphic>
          <a:graphicData uri="http://schemas.openxmlformats.org/drawingml/2006/table">
            <a:tbl>
              <a:tblPr firstRow="1" bandRow="1">
                <a:noFill/>
                <a:tableStyleId>{33ECC4DA-E1A4-402F-A537-4BF81A6140ED}</a:tableStyleId>
              </a:tblPr>
              <a:tblGrid>
                <a:gridCol w="2551075">
                  <a:extLst>
                    <a:ext uri="{9D8B030D-6E8A-4147-A177-3AD203B41FA5}">
                      <a16:colId xmlns:a16="http://schemas.microsoft.com/office/drawing/2014/main" val="20000"/>
                    </a:ext>
                  </a:extLst>
                </a:gridCol>
                <a:gridCol w="2551075">
                  <a:extLst>
                    <a:ext uri="{9D8B030D-6E8A-4147-A177-3AD203B41FA5}">
                      <a16:colId xmlns:a16="http://schemas.microsoft.com/office/drawing/2014/main" val="20001"/>
                    </a:ext>
                  </a:extLst>
                </a:gridCol>
                <a:gridCol w="255107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PwDs</a:t>
                      </a:r>
                      <a:endParaRPr sz="1400" u="none" strike="noStrike" cap="none">
                        <a:latin typeface="Lato"/>
                        <a:ea typeface="Lato"/>
                        <a:cs typeface="Lato"/>
                        <a:sym typeface="Lato"/>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NPwDs</a:t>
                      </a:r>
                      <a:endParaRPr sz="1400" u="none" strike="noStrike" cap="none">
                        <a:latin typeface="Lato"/>
                        <a:ea typeface="Lato"/>
                        <a:cs typeface="Lato"/>
                        <a:sym typeface="Lato"/>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Extremely Well</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7%</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14%</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Very Well</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18%</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23%</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Somewhat Well</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41%</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36%</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Not So Well</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20%</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9%</a:t>
                      </a:r>
                      <a:endParaRPr/>
                    </a:p>
                  </a:txBody>
                  <a:tcPr marL="7625" marR="7625" marT="7625" marB="0"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Not At All Well</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4%</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I Don’t Know</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12%</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17%</a:t>
                      </a:r>
                      <a:endParaRPr/>
                    </a:p>
                  </a:txBody>
                  <a:tcPr marL="7625" marR="7625" marT="7625" marB="0" anchor="ctr" anchorCtr="1"/>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3"/>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Faith Inclusion Overall is Strong but Inconsistent</a:t>
            </a:r>
            <a:endParaRPr sz="3600">
              <a:latin typeface="Lato"/>
              <a:ea typeface="Lato"/>
              <a:cs typeface="Lato"/>
              <a:sym typeface="Lato"/>
            </a:endParaRPr>
          </a:p>
        </p:txBody>
      </p:sp>
      <p:sp>
        <p:nvSpPr>
          <p:cNvPr id="426" name="Google Shape;426;p13"/>
          <p:cNvSpPr txBox="1"/>
          <p:nvPr/>
        </p:nvSpPr>
        <p:spPr>
          <a:xfrm>
            <a:off x="747252" y="1622323"/>
            <a:ext cx="991091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In the faith-based institutions and groups that you are active in, do you feel that people with disabilities are included? (i.e. social activities, men's clubs/sisterhoods, youth groups) </a:t>
            </a:r>
            <a:endParaRPr/>
          </a:p>
        </p:txBody>
      </p:sp>
      <p:graphicFrame>
        <p:nvGraphicFramePr>
          <p:cNvPr id="427" name="Google Shape;427;p13" descr="Yes - 37&#10;Sometimes - 42&#10;No - 7&#10;I Don't Know - 9&#10;Not Active - 6"/>
          <p:cNvGraphicFramePr/>
          <p:nvPr/>
        </p:nvGraphicFramePr>
        <p:xfrm>
          <a:off x="2018805" y="2822651"/>
          <a:ext cx="8141195" cy="37641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4"/>
          <p:cNvSpPr txBox="1">
            <a:spLocks noGrp="1"/>
          </p:cNvSpPr>
          <p:nvPr>
            <p:ph type="title"/>
          </p:nvPr>
        </p:nvSpPr>
        <p:spPr>
          <a:xfrm>
            <a:off x="521207" y="365760"/>
            <a:ext cx="11383921"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Good News: Majority See Jewish Groups Have Diversity, Equity, Inclusion Commitments</a:t>
            </a:r>
            <a:endParaRPr sz="3600">
              <a:latin typeface="Lato"/>
              <a:ea typeface="Lato"/>
              <a:cs typeface="Lato"/>
              <a:sym typeface="Lato"/>
            </a:endParaRPr>
          </a:p>
        </p:txBody>
      </p:sp>
      <p:sp>
        <p:nvSpPr>
          <p:cNvPr id="434" name="Google Shape;434;p14"/>
          <p:cNvSpPr txBox="1"/>
          <p:nvPr/>
        </p:nvSpPr>
        <p:spPr>
          <a:xfrm>
            <a:off x="747252" y="1622323"/>
            <a:ext cx="991091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Has the leadership of the faith organization you most closely align with made a specific commitment to diversity, equity, and inclusion that has been made public to management, staff, stakeholders, and the public?</a:t>
            </a:r>
            <a:endParaRPr/>
          </a:p>
        </p:txBody>
      </p:sp>
      <p:graphicFrame>
        <p:nvGraphicFramePr>
          <p:cNvPr id="435" name="Google Shape;435;p14" descr="Yes - 57&#10;No - 12&#10;I Don't Know - 31"/>
          <p:cNvGraphicFramePr/>
          <p:nvPr/>
        </p:nvGraphicFramePr>
        <p:xfrm>
          <a:off x="2018805" y="2822651"/>
          <a:ext cx="8141195" cy="37641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5"/>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Good News: Disability is Included </a:t>
            </a:r>
            <a:br>
              <a:rPr lang="en-US" sz="3600" b="1">
                <a:solidFill>
                  <a:schemeClr val="dk1"/>
                </a:solidFill>
                <a:latin typeface="Lato"/>
                <a:ea typeface="Lato"/>
                <a:cs typeface="Lato"/>
                <a:sym typeface="Lato"/>
              </a:rPr>
            </a:br>
            <a:r>
              <a:rPr lang="en-US" sz="3600" b="1">
                <a:solidFill>
                  <a:schemeClr val="dk1"/>
                </a:solidFill>
                <a:latin typeface="Lato"/>
                <a:ea typeface="Lato"/>
                <a:cs typeface="Lato"/>
                <a:sym typeface="Lato"/>
              </a:rPr>
              <a:t>in Diversity Commitments</a:t>
            </a:r>
            <a:endParaRPr sz="3600">
              <a:latin typeface="Lato"/>
              <a:ea typeface="Lato"/>
              <a:cs typeface="Lato"/>
              <a:sym typeface="Lato"/>
            </a:endParaRPr>
          </a:p>
        </p:txBody>
      </p:sp>
      <p:sp>
        <p:nvSpPr>
          <p:cNvPr id="442" name="Google Shape;442;p15"/>
          <p:cNvSpPr txBox="1"/>
          <p:nvPr/>
        </p:nvSpPr>
        <p:spPr>
          <a:xfrm>
            <a:off x="747252" y="1622323"/>
            <a:ext cx="99109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(If yes to diversity commitment) Please check all the diversity areas that were specifically named:</a:t>
            </a:r>
            <a:endParaRPr/>
          </a:p>
        </p:txBody>
      </p:sp>
      <p:graphicFrame>
        <p:nvGraphicFramePr>
          <p:cNvPr id="443" name="Google Shape;443;p15"/>
          <p:cNvGraphicFramePr/>
          <p:nvPr/>
        </p:nvGraphicFramePr>
        <p:xfrm>
          <a:off x="1638710" y="2607842"/>
          <a:ext cx="8128000" cy="2595950"/>
        </p:xfrm>
        <a:graphic>
          <a:graphicData uri="http://schemas.openxmlformats.org/drawingml/2006/table">
            <a:tbl>
              <a:tblPr firstRow="1" bandRow="1">
                <a:noFill/>
                <a:tableStyleId>{33ECC4DA-E1A4-402F-A537-4BF81A6140ED}</a:tableStyleId>
              </a:tblPr>
              <a:tblGrid>
                <a:gridCol w="6222750">
                  <a:extLst>
                    <a:ext uri="{9D8B030D-6E8A-4147-A177-3AD203B41FA5}">
                      <a16:colId xmlns:a16="http://schemas.microsoft.com/office/drawing/2014/main" val="20000"/>
                    </a:ext>
                  </a:extLst>
                </a:gridCol>
                <a:gridCol w="19052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Percentage</a:t>
                      </a:r>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Race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72%</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Gender</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71%</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Sexual Orientation/Gender Identity</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71%</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Disability</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88%</a:t>
                      </a:r>
                      <a:endParaRPr/>
                    </a:p>
                  </a:txBody>
                  <a:tcPr marL="7625" marR="7625" marT="7625" marB="0"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Ideology</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29%</a:t>
                      </a:r>
                      <a:endParaRPr/>
                    </a:p>
                  </a:txBody>
                  <a:tcPr marL="7625" marR="7625" marT="7625" marB="0" anchor="ctr" anchorCtr="1"/>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Other (please specify)</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8%</a:t>
                      </a:r>
                      <a:endParaRPr/>
                    </a:p>
                  </a:txBody>
                  <a:tcPr marL="7625" marR="7625" marT="7625" marB="0" anchor="ctr" anchorCtr="1"/>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g115841b5c77_0_387"/>
          <p:cNvSpPr txBox="1">
            <a:spLocks noGrp="1"/>
          </p:cNvSpPr>
          <p:nvPr>
            <p:ph type="title"/>
          </p:nvPr>
        </p:nvSpPr>
        <p:spPr>
          <a:xfrm>
            <a:off x="523240" y="365126"/>
            <a:ext cx="10515600" cy="113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Lato" panose="020F0502020204030203" pitchFamily="34" charset="0"/>
                <a:ea typeface="Lato" panose="020F0502020204030203" pitchFamily="34" charset="0"/>
                <a:cs typeface="Lato" panose="020F0502020204030203" pitchFamily="34" charset="0"/>
              </a:rPr>
              <a:t>Housekeeping </a:t>
            </a:r>
            <a:endParaRPr dirty="0">
              <a:latin typeface="Lato" panose="020F0502020204030203" pitchFamily="34" charset="0"/>
              <a:ea typeface="Lato" panose="020F0502020204030203" pitchFamily="34" charset="0"/>
              <a:cs typeface="Lato" panose="020F0502020204030203" pitchFamily="34" charset="0"/>
            </a:endParaRPr>
          </a:p>
        </p:txBody>
      </p:sp>
      <p:sp>
        <p:nvSpPr>
          <p:cNvPr id="291" name="Google Shape;291;g115841b5c77_0_387"/>
          <p:cNvSpPr txBox="1">
            <a:spLocks noGrp="1"/>
          </p:cNvSpPr>
          <p:nvPr>
            <p:ph type="body" idx="1"/>
          </p:nvPr>
        </p:nvSpPr>
        <p:spPr>
          <a:xfrm>
            <a:off x="523240" y="1825625"/>
            <a:ext cx="10830600" cy="4351200"/>
          </a:xfrm>
          <a:prstGeom prst="rect">
            <a:avLst/>
          </a:prstGeom>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chemeClr val="dk1"/>
              </a:buClr>
              <a:buSzPct val="78571"/>
              <a:buFont typeface="Arial"/>
              <a:buNone/>
            </a:pPr>
            <a:endParaRPr sz="1400">
              <a:solidFill>
                <a:srgbClr val="455A64"/>
              </a:solidFill>
              <a:latin typeface="Lato" panose="020F0502020204030203" pitchFamily="34" charset="0"/>
              <a:ea typeface="Lato" panose="020F0502020204030203" pitchFamily="34" charset="0"/>
              <a:cs typeface="Lato" panose="020F0502020204030203" pitchFamily="34" charset="0"/>
              <a:sym typeface="Source Sans Pro"/>
            </a:endParaRPr>
          </a:p>
          <a:p>
            <a:pPr marL="457200" lvl="0" indent="-440055" algn="l" rtl="0">
              <a:lnSpc>
                <a:spcPct val="115000"/>
              </a:lnSpc>
              <a:spcBef>
                <a:spcPts val="1000"/>
              </a:spcBef>
              <a:spcAft>
                <a:spcPts val="0"/>
              </a:spcAft>
              <a:buClr>
                <a:schemeClr val="dk1"/>
              </a:buClr>
              <a:buSzPct val="100000"/>
              <a:buFont typeface="Source Sans Pro"/>
              <a:buChar char="●"/>
            </a:pPr>
            <a:r>
              <a:rPr lang="en-US" sz="3600">
                <a:solidFill>
                  <a:schemeClr val="dk1"/>
                </a:solidFill>
                <a:latin typeface="Lato" panose="020F0502020204030203" pitchFamily="34" charset="0"/>
                <a:ea typeface="Lato" panose="020F0502020204030203" pitchFamily="34" charset="0"/>
                <a:cs typeface="Lato" panose="020F0502020204030203" pitchFamily="34" charset="0"/>
                <a:sym typeface="Source Sans Pro"/>
              </a:rPr>
              <a:t>Today’s program is recorded. </a:t>
            </a:r>
            <a:endParaRPr sz="3600">
              <a:solidFill>
                <a:schemeClr val="dk1"/>
              </a:solidFill>
              <a:latin typeface="Lato" panose="020F0502020204030203" pitchFamily="34" charset="0"/>
              <a:ea typeface="Lato" panose="020F0502020204030203" pitchFamily="34" charset="0"/>
              <a:cs typeface="Lato" panose="020F0502020204030203" pitchFamily="34" charset="0"/>
              <a:sym typeface="Source Sans Pro"/>
            </a:endParaRPr>
          </a:p>
          <a:p>
            <a:pPr marL="457200" lvl="0" indent="-440055" algn="l" rtl="0">
              <a:lnSpc>
                <a:spcPct val="115000"/>
              </a:lnSpc>
              <a:spcBef>
                <a:spcPts val="1200"/>
              </a:spcBef>
              <a:spcAft>
                <a:spcPts val="0"/>
              </a:spcAft>
              <a:buClr>
                <a:schemeClr val="dk1"/>
              </a:buClr>
              <a:buSzPct val="100000"/>
              <a:buFont typeface="Source Sans Pro"/>
              <a:buChar char="●"/>
            </a:pPr>
            <a:r>
              <a:rPr lang="en-US" sz="3600">
                <a:solidFill>
                  <a:schemeClr val="dk1"/>
                </a:solidFill>
                <a:latin typeface="Lato" panose="020F0502020204030203" pitchFamily="34" charset="0"/>
                <a:ea typeface="Lato" panose="020F0502020204030203" pitchFamily="34" charset="0"/>
                <a:cs typeface="Lato" panose="020F0502020204030203" pitchFamily="34" charset="0"/>
                <a:sym typeface="Source Sans Pro"/>
              </a:rPr>
              <a:t>Closed Captioning as well as ASL is provided, you may need to enable CC, adjust size level</a:t>
            </a:r>
            <a:endParaRPr sz="3600">
              <a:solidFill>
                <a:schemeClr val="dk1"/>
              </a:solidFill>
              <a:latin typeface="Lato" panose="020F0502020204030203" pitchFamily="34" charset="0"/>
              <a:ea typeface="Lato" panose="020F0502020204030203" pitchFamily="34" charset="0"/>
              <a:cs typeface="Lato" panose="020F0502020204030203" pitchFamily="34" charset="0"/>
              <a:sym typeface="Source Sans Pro"/>
            </a:endParaRPr>
          </a:p>
          <a:p>
            <a:pPr marL="457200" lvl="0" indent="-440055" algn="l" rtl="0">
              <a:lnSpc>
                <a:spcPct val="115000"/>
              </a:lnSpc>
              <a:spcBef>
                <a:spcPts val="1000"/>
              </a:spcBef>
              <a:spcAft>
                <a:spcPts val="0"/>
              </a:spcAft>
              <a:buClr>
                <a:schemeClr val="dk1"/>
              </a:buClr>
              <a:buSzPct val="100000"/>
              <a:buFont typeface="Source Sans Pro"/>
              <a:buChar char="●"/>
            </a:pPr>
            <a:r>
              <a:rPr lang="en-US" sz="3600">
                <a:solidFill>
                  <a:schemeClr val="dk1"/>
                </a:solidFill>
                <a:latin typeface="Lato" panose="020F0502020204030203" pitchFamily="34" charset="0"/>
                <a:ea typeface="Lato" panose="020F0502020204030203" pitchFamily="34" charset="0"/>
                <a:cs typeface="Lato" panose="020F0502020204030203" pitchFamily="34" charset="0"/>
                <a:sym typeface="Source Sans Pro"/>
              </a:rPr>
              <a:t>When not speaking, please mute yourself. Use chat to ask questions or make comments during Lily’s presentation.</a:t>
            </a:r>
            <a:endParaRPr sz="3600">
              <a:solidFill>
                <a:schemeClr val="dk1"/>
              </a:solidFill>
              <a:latin typeface="Lato" panose="020F0502020204030203" pitchFamily="34" charset="0"/>
              <a:ea typeface="Lato" panose="020F0502020204030203" pitchFamily="34" charset="0"/>
              <a:cs typeface="Lato" panose="020F0502020204030203" pitchFamily="34" charset="0"/>
              <a:sym typeface="Source Sans Pro"/>
            </a:endParaRPr>
          </a:p>
          <a:p>
            <a:pPr marL="457200" lvl="0" indent="-440055" algn="l" rtl="0">
              <a:lnSpc>
                <a:spcPct val="115000"/>
              </a:lnSpc>
              <a:spcBef>
                <a:spcPts val="1000"/>
              </a:spcBef>
              <a:spcAft>
                <a:spcPts val="1200"/>
              </a:spcAft>
              <a:buClr>
                <a:schemeClr val="dk1"/>
              </a:buClr>
              <a:buSzPct val="100000"/>
              <a:buFont typeface="Source Sans Pro"/>
              <a:buChar char="●"/>
            </a:pPr>
            <a:r>
              <a:rPr lang="en-US" sz="3600">
                <a:solidFill>
                  <a:schemeClr val="dk1"/>
                </a:solidFill>
                <a:latin typeface="Lato" panose="020F0502020204030203" pitchFamily="34" charset="0"/>
                <a:ea typeface="Lato" panose="020F0502020204030203" pitchFamily="34" charset="0"/>
                <a:cs typeface="Lato" panose="020F0502020204030203" pitchFamily="34" charset="0"/>
                <a:sym typeface="Source Sans Pro"/>
              </a:rPr>
              <a:t>Recording, slides, and transcript will be sent to your email.  </a:t>
            </a:r>
            <a:endParaRPr sz="3600">
              <a:solidFill>
                <a:schemeClr val="dk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6"/>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Barriers: Nearly Identical to 2018</a:t>
            </a:r>
            <a:endParaRPr sz="3600">
              <a:latin typeface="Lato"/>
              <a:ea typeface="Lato"/>
              <a:cs typeface="Lato"/>
              <a:sym typeface="Lato"/>
            </a:endParaRPr>
          </a:p>
        </p:txBody>
      </p:sp>
      <p:sp>
        <p:nvSpPr>
          <p:cNvPr id="450" name="Google Shape;450;p16"/>
          <p:cNvSpPr txBox="1"/>
          <p:nvPr/>
        </p:nvSpPr>
        <p:spPr>
          <a:xfrm>
            <a:off x="413992" y="1563953"/>
            <a:ext cx="991091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Lato"/>
              <a:buNone/>
            </a:pPr>
            <a:r>
              <a:rPr lang="en-US" sz="2000" b="1" i="0" u="none" strike="noStrike" cap="none">
                <a:solidFill>
                  <a:srgbClr val="000000"/>
                </a:solidFill>
                <a:latin typeface="Lato"/>
                <a:ea typeface="Lato"/>
                <a:cs typeface="Lato"/>
                <a:sym typeface="Lato"/>
              </a:rPr>
              <a:t>Which of the following do you think is the biggest barrier to fully including more people with disabilities in your faith community? Notes: PwDs cite stigmas, NPwDs cite stigma and cost. Two answers are similar and point to need for training.</a:t>
            </a:r>
            <a:endParaRPr/>
          </a:p>
        </p:txBody>
      </p:sp>
      <p:graphicFrame>
        <p:nvGraphicFramePr>
          <p:cNvPr id="451" name="Google Shape;451;p16"/>
          <p:cNvGraphicFramePr/>
          <p:nvPr/>
        </p:nvGraphicFramePr>
        <p:xfrm>
          <a:off x="413992" y="2637986"/>
          <a:ext cx="10844150" cy="3675630"/>
        </p:xfrm>
        <a:graphic>
          <a:graphicData uri="http://schemas.openxmlformats.org/drawingml/2006/table">
            <a:tbl>
              <a:tblPr firstRow="1" bandRow="1">
                <a:noFill/>
                <a:tableStyleId>{33ECC4DA-E1A4-402F-A537-4BF81A6140ED}</a:tableStyleId>
              </a:tblPr>
              <a:tblGrid>
                <a:gridCol w="7939150">
                  <a:extLst>
                    <a:ext uri="{9D8B030D-6E8A-4147-A177-3AD203B41FA5}">
                      <a16:colId xmlns:a16="http://schemas.microsoft.com/office/drawing/2014/main" val="20000"/>
                    </a:ext>
                  </a:extLst>
                </a:gridCol>
                <a:gridCol w="921825">
                  <a:extLst>
                    <a:ext uri="{9D8B030D-6E8A-4147-A177-3AD203B41FA5}">
                      <a16:colId xmlns:a16="http://schemas.microsoft.com/office/drawing/2014/main" val="20001"/>
                    </a:ext>
                  </a:extLst>
                </a:gridCol>
                <a:gridCol w="973775">
                  <a:extLst>
                    <a:ext uri="{9D8B030D-6E8A-4147-A177-3AD203B41FA5}">
                      <a16:colId xmlns:a16="http://schemas.microsoft.com/office/drawing/2014/main" val="20002"/>
                    </a:ext>
                  </a:extLst>
                </a:gridCol>
                <a:gridCol w="1009400">
                  <a:extLst>
                    <a:ext uri="{9D8B030D-6E8A-4147-A177-3AD203B41FA5}">
                      <a16:colId xmlns:a16="http://schemas.microsoft.com/office/drawing/2014/main" val="20003"/>
                    </a:ext>
                  </a:extLst>
                </a:gridCol>
              </a:tblGrid>
              <a:tr h="415500">
                <a:tc>
                  <a:txBody>
                    <a:bodyPr/>
                    <a:lstStyle/>
                    <a:p>
                      <a:pPr marL="0" marR="0" lvl="0" indent="0" algn="l" rtl="0">
                        <a:lnSpc>
                          <a:spcPct val="100000"/>
                        </a:lnSpc>
                        <a:spcBef>
                          <a:spcPts val="0"/>
                        </a:spcBef>
                        <a:spcAft>
                          <a:spcPts val="0"/>
                        </a:spcAft>
                        <a:buNone/>
                      </a:pPr>
                      <a:r>
                        <a:rPr lang="en-US" sz="1800" u="none" strike="noStrike" cap="none">
                          <a:latin typeface="Lato"/>
                          <a:ea typeface="Lato"/>
                          <a:cs typeface="Lato"/>
                          <a:sym typeface="Lato"/>
                        </a:rPr>
                        <a:t>Answer</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800" u="none" strike="noStrike" cap="none">
                          <a:latin typeface="Lato"/>
                          <a:ea typeface="Lato"/>
                          <a:cs typeface="Lato"/>
                          <a:sym typeface="Lato"/>
                        </a:rPr>
                        <a:t>%</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800" u="none" strike="noStrike" cap="none">
                          <a:latin typeface="Lato"/>
                          <a:ea typeface="Lato"/>
                          <a:cs typeface="Lato"/>
                          <a:sym typeface="Lato"/>
                        </a:rPr>
                        <a:t>PwD</a:t>
                      </a:r>
                      <a:endParaRPr sz="1800" u="none" strike="noStrike" cap="none">
                        <a:latin typeface="Lato"/>
                        <a:ea typeface="Lato"/>
                        <a:cs typeface="Lato"/>
                        <a:sym typeface="Lato"/>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800" u="none" strike="noStrike" cap="none">
                          <a:latin typeface="Lato"/>
                          <a:ea typeface="Lato"/>
                          <a:cs typeface="Lato"/>
                          <a:sym typeface="Lato"/>
                        </a:rPr>
                        <a:t>NPwD</a:t>
                      </a:r>
                      <a:endParaRPr sz="1800" u="none" strike="noStrike" cap="none">
                        <a:latin typeface="Lato"/>
                        <a:ea typeface="Lato"/>
                        <a:cs typeface="Lato"/>
                        <a:sym typeface="Lato"/>
                      </a:endParaRPr>
                    </a:p>
                  </a:txBody>
                  <a:tcPr marL="91450" marR="91450" marT="45725" marB="45725" anchor="ctr" anchorCtr="1"/>
                </a:tc>
                <a:extLst>
                  <a:ext uri="{0D108BD9-81ED-4DB2-BD59-A6C34878D82A}">
                    <a16:rowId xmlns:a16="http://schemas.microsoft.com/office/drawing/2014/main" val="10000"/>
                  </a:ext>
                </a:extLst>
              </a:tr>
              <a:tr h="390475">
                <a:tc>
                  <a:txBody>
                    <a:bodyPr/>
                    <a:lstStyle/>
                    <a:p>
                      <a:pPr marL="0" marR="0" lvl="0" indent="0" algn="l"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There is prejudice and unacknowledged stigma against people with disabilities.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32%</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36%</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25%</a:t>
                      </a:r>
                      <a:endParaRPr/>
                    </a:p>
                  </a:txBody>
                  <a:tcPr marL="7625" marR="7625" marT="7625" marB="0" anchor="ctr" anchorCtr="1"/>
                </a:tc>
                <a:extLst>
                  <a:ext uri="{0D108BD9-81ED-4DB2-BD59-A6C34878D82A}">
                    <a16:rowId xmlns:a16="http://schemas.microsoft.com/office/drawing/2014/main" val="10001"/>
                  </a:ext>
                </a:extLst>
              </a:tr>
              <a:tr h="390475">
                <a:tc>
                  <a:txBody>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Lato"/>
                          <a:ea typeface="Lato"/>
                          <a:cs typeface="Lato"/>
                          <a:sym typeface="Lato"/>
                        </a:rPr>
                        <a:t>Inclusion is expensive and the community has limited resources.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25%</a:t>
                      </a:r>
                      <a:endParaRPr/>
                    </a:p>
                  </a:txBody>
                  <a:tcPr marL="7625" marR="7625" marT="7625" marB="0" anchor="ctr" anchorCtr="1"/>
                </a:tc>
                <a:extLst>
                  <a:ext uri="{0D108BD9-81ED-4DB2-BD59-A6C34878D82A}">
                    <a16:rowId xmlns:a16="http://schemas.microsoft.com/office/drawing/2014/main" val="10002"/>
                  </a:ext>
                </a:extLst>
              </a:tr>
              <a:tr h="390475">
                <a:tc>
                  <a:txBody>
                    <a:bodyPr/>
                    <a:lstStyle/>
                    <a:p>
                      <a:pPr marL="0" marR="0" lvl="0" indent="0" algn="l" rtl="0">
                        <a:lnSpc>
                          <a:spcPct val="100000"/>
                        </a:lnSpc>
                        <a:spcBef>
                          <a:spcPts val="0"/>
                        </a:spcBef>
                        <a:spcAft>
                          <a:spcPts val="0"/>
                        </a:spcAft>
                        <a:buNone/>
                      </a:pPr>
                      <a:r>
                        <a:rPr lang="en-US" sz="1800" b="0" i="0" u="none" strike="noStrike" cap="none">
                          <a:solidFill>
                            <a:schemeClr val="dk1"/>
                          </a:solidFill>
                          <a:highlight>
                            <a:srgbClr val="FFFF00"/>
                          </a:highlight>
                          <a:latin typeface="Lato"/>
                          <a:ea typeface="Lato"/>
                          <a:cs typeface="Lato"/>
                          <a:sym typeface="Lato"/>
                        </a:rPr>
                        <a:t>Religious leaders and activists want to be inclusive, but they don’t know how.</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19%</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18%</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17%</a:t>
                      </a:r>
                      <a:endParaRPr/>
                    </a:p>
                  </a:txBody>
                  <a:tcPr marL="7625" marR="7625" marT="7625" marB="0" anchor="ctr" anchorCtr="1"/>
                </a:tc>
                <a:extLst>
                  <a:ext uri="{0D108BD9-81ED-4DB2-BD59-A6C34878D82A}">
                    <a16:rowId xmlns:a16="http://schemas.microsoft.com/office/drawing/2014/main" val="10003"/>
                  </a:ext>
                </a:extLst>
              </a:tr>
              <a:tr h="585700">
                <a:tc>
                  <a:txBody>
                    <a:bodyPr/>
                    <a:lstStyle/>
                    <a:p>
                      <a:pPr marL="0" marR="0" lvl="0" indent="0" algn="l" rtl="0">
                        <a:lnSpc>
                          <a:spcPct val="100000"/>
                        </a:lnSpc>
                        <a:spcBef>
                          <a:spcPts val="0"/>
                        </a:spcBef>
                        <a:spcAft>
                          <a:spcPts val="0"/>
                        </a:spcAft>
                        <a:buNone/>
                      </a:pPr>
                      <a:r>
                        <a:rPr lang="en-US" sz="1800" b="0" i="0" u="none" strike="noStrike" cap="none">
                          <a:solidFill>
                            <a:schemeClr val="dk1"/>
                          </a:solidFill>
                          <a:highlight>
                            <a:srgbClr val="FFFF00"/>
                          </a:highlight>
                          <a:latin typeface="Lato"/>
                          <a:ea typeface="Lato"/>
                          <a:cs typeface="Lato"/>
                          <a:sym typeface="Lato"/>
                        </a:rPr>
                        <a:t>Including people with disabilities can be complicated and we don’t have the expertise to serve every need.</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13%</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16%</a:t>
                      </a:r>
                      <a:endParaRPr/>
                    </a:p>
                  </a:txBody>
                  <a:tcPr marL="7625" marR="7625" marT="7625" marB="0" anchor="ctr" anchorCtr="1"/>
                </a:tc>
                <a:extLst>
                  <a:ext uri="{0D108BD9-81ED-4DB2-BD59-A6C34878D82A}">
                    <a16:rowId xmlns:a16="http://schemas.microsoft.com/office/drawing/2014/main" val="10004"/>
                  </a:ext>
                </a:extLst>
              </a:tr>
              <a:tr h="390475">
                <a:tc>
                  <a:txBody>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Lato"/>
                          <a:ea typeface="Lato"/>
                          <a:cs typeface="Lato"/>
                          <a:sym typeface="Lato"/>
                        </a:rPr>
                        <a:t>Other emergencies and communal needs are more pressing.</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6%</a:t>
                      </a:r>
                      <a:endParaRPr/>
                    </a:p>
                  </a:txBody>
                  <a:tcPr marL="7625" marR="7625" marT="7625" marB="0" anchor="ctr" anchorCtr="1"/>
                </a:tc>
                <a:extLst>
                  <a:ext uri="{0D108BD9-81ED-4DB2-BD59-A6C34878D82A}">
                    <a16:rowId xmlns:a16="http://schemas.microsoft.com/office/drawing/2014/main" val="10005"/>
                  </a:ext>
                </a:extLst>
              </a:tr>
              <a:tr h="390475">
                <a:tc>
                  <a:txBody>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Lato"/>
                          <a:ea typeface="Lato"/>
                          <a:cs typeface="Lato"/>
                          <a:sym typeface="Lato"/>
                        </a:rPr>
                        <a:t>There aren’t many people with disabilities and those in the community are included.</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4%</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8%</a:t>
                      </a:r>
                      <a:endParaRPr/>
                    </a:p>
                  </a:txBody>
                  <a:tcPr marL="7625" marR="7625" marT="7625" marB="0" anchor="ctr" anchorCtr="1"/>
                </a:tc>
                <a:extLst>
                  <a:ext uri="{0D108BD9-81ED-4DB2-BD59-A6C34878D82A}">
                    <a16:rowId xmlns:a16="http://schemas.microsoft.com/office/drawing/2014/main" val="10006"/>
                  </a:ext>
                </a:extLst>
              </a:tr>
              <a:tr h="390475">
                <a:tc>
                  <a:txBody>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Lato"/>
                          <a:ea typeface="Lato"/>
                          <a:cs typeface="Lato"/>
                          <a:sym typeface="Lato"/>
                        </a:rPr>
                        <a:t>The Americans with Disabilities Act (ADA) exempted religious institutions.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a:t>
                      </a:r>
                      <a:endParaRPr/>
                    </a:p>
                  </a:txBody>
                  <a:tcPr marL="7625" marR="7625" marT="7625" marB="0" anchor="ctr" anchorCtr="1"/>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8"/>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Exclusion: Still Too Prevalent</a:t>
            </a:r>
            <a:endParaRPr sz="3600">
              <a:latin typeface="Lato"/>
              <a:ea typeface="Lato"/>
              <a:cs typeface="Lato"/>
              <a:sym typeface="Lato"/>
            </a:endParaRPr>
          </a:p>
        </p:txBody>
      </p:sp>
      <p:sp>
        <p:nvSpPr>
          <p:cNvPr id="458" name="Google Shape;458;p18"/>
          <p:cNvSpPr txBox="1"/>
          <p:nvPr/>
        </p:nvSpPr>
        <p:spPr>
          <a:xfrm>
            <a:off x="747252" y="1622323"/>
            <a:ext cx="9910916"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Have you or another person with a disability in your household ever been turned away from an activity at an organization in your faith community because of its inability or unwillingness to make a reasonable accommodation?</a:t>
            </a:r>
            <a:endParaRPr/>
          </a:p>
        </p:txBody>
      </p:sp>
      <p:sp>
        <p:nvSpPr>
          <p:cNvPr id="459" name="Google Shape;459;p18"/>
          <p:cNvSpPr txBox="1"/>
          <p:nvPr/>
        </p:nvSpPr>
        <p:spPr>
          <a:xfrm>
            <a:off x="3401961" y="3749040"/>
            <a:ext cx="5388077"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9600"/>
              <a:buFont typeface="Lato"/>
              <a:buNone/>
            </a:pPr>
            <a:r>
              <a:rPr lang="en-US" sz="9600" b="1" i="0" u="none" strike="noStrike" cap="none">
                <a:solidFill>
                  <a:srgbClr val="FF0000"/>
                </a:solidFill>
                <a:latin typeface="Lato"/>
                <a:ea typeface="Lato"/>
                <a:cs typeface="Lato"/>
                <a:sym typeface="Lato"/>
              </a:rPr>
              <a:t>22%</a:t>
            </a:r>
            <a:endParaRPr/>
          </a:p>
          <a:p>
            <a:pPr marL="0" marR="0" lvl="0" indent="0" algn="ctr"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of PwDs report exclusion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7"/>
          <p:cNvSpPr txBox="1">
            <a:spLocks noGrp="1"/>
          </p:cNvSpPr>
          <p:nvPr>
            <p:ph type="title"/>
          </p:nvPr>
        </p:nvSpPr>
        <p:spPr>
          <a:xfrm>
            <a:off x="521208" y="365760"/>
            <a:ext cx="10515600" cy="11398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Lato"/>
              <a:buNone/>
            </a:pPr>
            <a:r>
              <a:rPr lang="en-US" b="1" i="0">
                <a:solidFill>
                  <a:srgbClr val="000000"/>
                </a:solidFill>
                <a:latin typeface="Lato"/>
                <a:ea typeface="Lato"/>
                <a:cs typeface="Lato"/>
                <a:sym typeface="Lato"/>
              </a:rPr>
              <a:t>Disability Access and Inclusion Training Series for Jewish Organizations and Activists</a:t>
            </a:r>
            <a:endParaRPr/>
          </a:p>
        </p:txBody>
      </p:sp>
      <p:sp>
        <p:nvSpPr>
          <p:cNvPr id="465" name="Google Shape;465;p17"/>
          <p:cNvSpPr txBox="1">
            <a:spLocks noGrp="1"/>
          </p:cNvSpPr>
          <p:nvPr>
            <p:ph type="body" idx="1"/>
          </p:nvPr>
        </p:nvSpPr>
        <p:spPr>
          <a:xfrm>
            <a:off x="523241" y="1825625"/>
            <a:ext cx="10200640" cy="367982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00000"/>
              </a:buClr>
              <a:buSzPts val="2300"/>
              <a:buChar char="•"/>
            </a:pPr>
            <a:r>
              <a:rPr lang="en-US" sz="2300" i="0">
                <a:solidFill>
                  <a:srgbClr val="000000"/>
                </a:solidFill>
                <a:latin typeface="Lato"/>
                <a:ea typeface="Lato"/>
                <a:cs typeface="Lato"/>
                <a:sym typeface="Lato"/>
              </a:rPr>
              <a:t>Inclusion as a Jewish Value</a:t>
            </a:r>
            <a:endParaRPr/>
          </a:p>
          <a:p>
            <a:pPr marL="228600" lvl="0" indent="-228600" algn="l" rtl="0">
              <a:lnSpc>
                <a:spcPct val="90000"/>
              </a:lnSpc>
              <a:spcBef>
                <a:spcPts val="1000"/>
              </a:spcBef>
              <a:spcAft>
                <a:spcPts val="0"/>
              </a:spcAft>
              <a:buClr>
                <a:srgbClr val="000000"/>
              </a:buClr>
              <a:buSzPts val="2300"/>
              <a:buChar char="•"/>
            </a:pPr>
            <a:r>
              <a:rPr lang="en-US" sz="2300" i="0">
                <a:solidFill>
                  <a:srgbClr val="000000"/>
                </a:solidFill>
                <a:latin typeface="Lato"/>
                <a:ea typeface="Lato"/>
                <a:cs typeface="Lato"/>
                <a:sym typeface="Lato"/>
              </a:rPr>
              <a:t>How to Advance Disability Inclusion in Jewish Education</a:t>
            </a:r>
            <a:endParaRPr/>
          </a:p>
          <a:p>
            <a:pPr marL="228600" lvl="0" indent="-228600" algn="l" rtl="0">
              <a:lnSpc>
                <a:spcPct val="90000"/>
              </a:lnSpc>
              <a:spcBef>
                <a:spcPts val="1000"/>
              </a:spcBef>
              <a:spcAft>
                <a:spcPts val="0"/>
              </a:spcAft>
              <a:buClr>
                <a:srgbClr val="000000"/>
              </a:buClr>
              <a:buSzPts val="2300"/>
              <a:buChar char="•"/>
            </a:pPr>
            <a:r>
              <a:rPr lang="en-US" sz="2300" i="0">
                <a:solidFill>
                  <a:srgbClr val="000000"/>
                </a:solidFill>
                <a:latin typeface="Lato"/>
                <a:ea typeface="Lato"/>
                <a:cs typeface="Lato"/>
                <a:sym typeface="Lato"/>
              </a:rPr>
              <a:t>How to Recruit, Accommodate and Promote Jewish Leaders with Disabilities for Paid Employment and Volunteer Leadership</a:t>
            </a:r>
            <a:endParaRPr/>
          </a:p>
          <a:p>
            <a:pPr marL="228600" lvl="0" indent="-228600" algn="l" rtl="0">
              <a:lnSpc>
                <a:spcPct val="90000"/>
              </a:lnSpc>
              <a:spcBef>
                <a:spcPts val="1000"/>
              </a:spcBef>
              <a:spcAft>
                <a:spcPts val="0"/>
              </a:spcAft>
              <a:buClr>
                <a:srgbClr val="000000"/>
              </a:buClr>
              <a:buSzPts val="2300"/>
              <a:buChar char="•"/>
            </a:pPr>
            <a:r>
              <a:rPr lang="en-US" sz="2300" i="0">
                <a:solidFill>
                  <a:srgbClr val="000000"/>
                </a:solidFill>
                <a:latin typeface="Lato"/>
                <a:ea typeface="Lato"/>
                <a:cs typeface="Lato"/>
                <a:sym typeface="Lato"/>
              </a:rPr>
              <a:t>How to Ensure Accessible Events: Both Live and Virtual Across All Platforms</a:t>
            </a:r>
            <a:endParaRPr/>
          </a:p>
          <a:p>
            <a:pPr marL="228600" lvl="0" indent="-228600" algn="l" rtl="0">
              <a:lnSpc>
                <a:spcPct val="90000"/>
              </a:lnSpc>
              <a:spcBef>
                <a:spcPts val="1000"/>
              </a:spcBef>
              <a:spcAft>
                <a:spcPts val="0"/>
              </a:spcAft>
              <a:buClr>
                <a:srgbClr val="000000"/>
              </a:buClr>
              <a:buSzPts val="2300"/>
              <a:buChar char="•"/>
            </a:pPr>
            <a:r>
              <a:rPr lang="en-US" sz="2300" i="0">
                <a:solidFill>
                  <a:srgbClr val="000000"/>
                </a:solidFill>
                <a:latin typeface="Lato"/>
                <a:ea typeface="Lato"/>
                <a:cs typeface="Lato"/>
                <a:sym typeface="Lato"/>
              </a:rPr>
              <a:t>How to Ensure a Welcoming Lexicon, Accessible Websites and Social Media and Inclusive Photos</a:t>
            </a:r>
            <a:endParaRPr/>
          </a:p>
          <a:p>
            <a:pPr marL="228600" lvl="0" indent="-228600" algn="l" rtl="0">
              <a:lnSpc>
                <a:spcPct val="90000"/>
              </a:lnSpc>
              <a:spcBef>
                <a:spcPts val="1000"/>
              </a:spcBef>
              <a:spcAft>
                <a:spcPts val="0"/>
              </a:spcAft>
              <a:buClr>
                <a:srgbClr val="000000"/>
              </a:buClr>
              <a:buSzPts val="2300"/>
              <a:buChar char="•"/>
            </a:pPr>
            <a:r>
              <a:rPr lang="en-US" sz="2300" i="0">
                <a:solidFill>
                  <a:srgbClr val="000000"/>
                </a:solidFill>
                <a:latin typeface="Lato"/>
                <a:ea typeface="Lato"/>
                <a:cs typeface="Lato"/>
                <a:sym typeface="Lato"/>
              </a:rPr>
              <a:t>How to Create and Implement Successful Diversity and Inclusion Initiatives</a:t>
            </a:r>
            <a:endParaRPr/>
          </a:p>
          <a:p>
            <a:pPr marL="228600" lvl="0" indent="-228600" algn="l" rtl="0">
              <a:lnSpc>
                <a:spcPct val="90000"/>
              </a:lnSpc>
              <a:spcBef>
                <a:spcPts val="1000"/>
              </a:spcBef>
              <a:spcAft>
                <a:spcPts val="0"/>
              </a:spcAft>
              <a:buClr>
                <a:srgbClr val="000000"/>
              </a:buClr>
              <a:buSzPts val="2300"/>
              <a:buChar char="•"/>
            </a:pPr>
            <a:r>
              <a:rPr lang="en-US" sz="2300" i="0">
                <a:solidFill>
                  <a:srgbClr val="000000"/>
                </a:solidFill>
                <a:latin typeface="Lato"/>
                <a:ea typeface="Lato"/>
                <a:cs typeface="Lato"/>
                <a:sym typeface="Lato"/>
              </a:rPr>
              <a:t>How to Ensure Legal Rights and Compliance Obligations</a:t>
            </a:r>
            <a:endParaRPr/>
          </a:p>
          <a:p>
            <a:pPr marL="228600" lvl="0" indent="-50800" algn="l" rtl="0">
              <a:lnSpc>
                <a:spcPct val="90000"/>
              </a:lnSpc>
              <a:spcBef>
                <a:spcPts val="1000"/>
              </a:spcBef>
              <a:spcAft>
                <a:spcPts val="0"/>
              </a:spcAft>
              <a:buClr>
                <a:srgbClr val="4D4D4D"/>
              </a:buClr>
              <a:buSzPts val="2800"/>
              <a:buNone/>
            </a:pPr>
            <a:endParaRPr/>
          </a:p>
        </p:txBody>
      </p:sp>
      <p:sp>
        <p:nvSpPr>
          <p:cNvPr id="466" name="Google Shape;466;p17"/>
          <p:cNvSpPr txBox="1"/>
          <p:nvPr/>
        </p:nvSpPr>
        <p:spPr>
          <a:xfrm>
            <a:off x="523242" y="5337289"/>
            <a:ext cx="10200639"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Lato"/>
              <a:buNone/>
            </a:pPr>
            <a:r>
              <a:rPr lang="en-US" sz="2800" b="1" i="0" u="none" strike="noStrike" cap="none">
                <a:solidFill>
                  <a:srgbClr val="000000"/>
                </a:solidFill>
                <a:latin typeface="Lato"/>
                <a:ea typeface="Lato"/>
                <a:cs typeface="Lato"/>
                <a:sym typeface="Lato"/>
              </a:rPr>
              <a:t>Watch Recordings, Download Transcripts and PowerPoints:</a:t>
            </a:r>
            <a:endParaRPr/>
          </a:p>
          <a:p>
            <a:pPr marL="0" marR="0" lvl="0" indent="0" algn="l" rtl="0">
              <a:lnSpc>
                <a:spcPct val="100000"/>
              </a:lnSpc>
              <a:spcBef>
                <a:spcPts val="0"/>
              </a:spcBef>
              <a:spcAft>
                <a:spcPts val="0"/>
              </a:spcAft>
              <a:buClr>
                <a:srgbClr val="000000"/>
              </a:buClr>
              <a:buSzPts val="2800"/>
              <a:buFont typeface="Lato"/>
              <a:buNone/>
            </a:pPr>
            <a:r>
              <a:rPr lang="en-US" sz="2800" b="0" i="0" u="sng" strike="noStrike" cap="none">
                <a:solidFill>
                  <a:srgbClr val="000000"/>
                </a:solidFill>
                <a:latin typeface="Lato"/>
                <a:ea typeface="Lato"/>
                <a:cs typeface="Lato"/>
                <a:sym typeface="Lato"/>
                <a:hlinkClick r:id="rId3">
                  <a:extLst>
                    <a:ext uri="{A12FA001-AC4F-418D-AE19-62706E023703}">
                      <ahyp:hlinkClr xmlns:ahyp="http://schemas.microsoft.com/office/drawing/2018/hyperlinkcolor" val="tx"/>
                    </a:ext>
                  </a:extLst>
                </a:hlinkClick>
              </a:rPr>
              <a:t>https://www.respectability.org/jewish-events/#2020series</a:t>
            </a:r>
            <a:endParaRPr sz="2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Lato"/>
              <a:buNone/>
            </a:pPr>
            <a:r>
              <a:rPr lang="en-US" sz="2800" b="0" i="0" u="sng" strike="noStrike" cap="none">
                <a:solidFill>
                  <a:srgbClr val="000000"/>
                </a:solidFill>
                <a:latin typeface="Lato"/>
                <a:ea typeface="Lato"/>
                <a:cs typeface="Lato"/>
                <a:sym typeface="Lato"/>
                <a:hlinkClick r:id="rId4">
                  <a:extLst>
                    <a:ext uri="{A12FA001-AC4F-418D-AE19-62706E023703}">
                      <ahyp:hlinkClr xmlns:ahyp="http://schemas.microsoft.com/office/drawing/2018/hyperlinkcolor" val="tx"/>
                    </a:ext>
                  </a:extLst>
                </a:hlinkClick>
              </a:rPr>
              <a:t>Jewish Inclusion Toolkit </a:t>
            </a:r>
            <a:endParaRPr sz="2800" b="0" i="0" u="none" strike="noStrike" cap="none">
              <a:solidFill>
                <a:srgbClr val="00000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1586f02378_0_0"/>
          <p:cNvSpPr txBox="1">
            <a:spLocks noGrp="1"/>
          </p:cNvSpPr>
          <p:nvPr>
            <p:ph type="title"/>
          </p:nvPr>
        </p:nvSpPr>
        <p:spPr>
          <a:xfrm>
            <a:off x="1676400" y="2438400"/>
            <a:ext cx="9671100" cy="2124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Why we are here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Google Shape;479;g115c86e069b_0_12"/>
          <p:cNvSpPr txBox="1">
            <a:spLocks noGrp="1"/>
          </p:cNvSpPr>
          <p:nvPr>
            <p:ph type="title"/>
          </p:nvPr>
        </p:nvSpPr>
        <p:spPr>
          <a:xfrm>
            <a:off x="839788" y="365125"/>
            <a:ext cx="10515600" cy="1325700"/>
          </a:xfrm>
          <a:prstGeom prst="rect">
            <a:avLst/>
          </a:prstGeom>
          <a:solidFill>
            <a:srgbClr val="EFAF30"/>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a:t>JFS Survey Results </a:t>
            </a:r>
            <a:endParaRPr/>
          </a:p>
        </p:txBody>
      </p:sp>
      <p:sp>
        <p:nvSpPr>
          <p:cNvPr id="480" name="Google Shape;480;g115c86e069b_0_12"/>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Clr>
                <a:schemeClr val="dk1"/>
              </a:buClr>
              <a:buSzPts val="1800"/>
              <a:buChar char="-"/>
            </a:pPr>
            <a:r>
              <a:rPr lang="en-US">
                <a:solidFill>
                  <a:schemeClr val="dk1"/>
                </a:solidFill>
              </a:rPr>
              <a:t>29 responses </a:t>
            </a:r>
            <a:endParaRPr>
              <a:solidFill>
                <a:schemeClr val="dk1"/>
              </a:solidFill>
            </a:endParaRPr>
          </a:p>
          <a:p>
            <a:pPr marL="457200" lvl="0" indent="-228600" algn="l" rtl="0">
              <a:spcBef>
                <a:spcPts val="0"/>
              </a:spcBef>
              <a:spcAft>
                <a:spcPts val="0"/>
              </a:spcAft>
              <a:buClr>
                <a:schemeClr val="dk1"/>
              </a:buClr>
              <a:buSzPts val="2800"/>
              <a:buNone/>
            </a:pPr>
            <a:endParaRPr>
              <a:solidFill>
                <a:schemeClr val="dk1"/>
              </a:solidFill>
            </a:endParaRPr>
          </a:p>
          <a:p>
            <a:pPr marL="457200" lvl="0" indent="-406400" algn="l" rtl="0">
              <a:spcBef>
                <a:spcPts val="0"/>
              </a:spcBef>
              <a:spcAft>
                <a:spcPts val="0"/>
              </a:spcAft>
              <a:buClr>
                <a:schemeClr val="dk1"/>
              </a:buClr>
              <a:buSzPts val="2800"/>
              <a:buChar char="-"/>
            </a:pPr>
            <a:r>
              <a:rPr lang="en-US">
                <a:solidFill>
                  <a:schemeClr val="dk1"/>
                </a:solidFill>
              </a:rPr>
              <a:t>Autism and Cognitive most prevalent, followed by Other Health Impairments, Multiple Disabilities, and Mental Health </a:t>
            </a:r>
            <a:endParaRPr>
              <a:solidFill>
                <a:schemeClr val="dk1"/>
              </a:solidFill>
            </a:endParaRPr>
          </a:p>
          <a:p>
            <a:pPr marL="914400" lvl="1" indent="-228600" algn="l" rtl="0">
              <a:spcBef>
                <a:spcPts val="0"/>
              </a:spcBef>
              <a:spcAft>
                <a:spcPts val="0"/>
              </a:spcAft>
              <a:buClr>
                <a:schemeClr val="dk1"/>
              </a:buClr>
              <a:buSzPts val="2800"/>
              <a:buNone/>
            </a:pPr>
            <a:r>
              <a:rPr lang="en-US" sz="2800">
                <a:solidFill>
                  <a:schemeClr val="dk1"/>
                </a:solidFill>
              </a:rPr>
              <a:t>-9 respondents chose more than 1 category </a:t>
            </a:r>
            <a:endParaRPr sz="2800">
              <a:solidFill>
                <a:schemeClr val="dk1"/>
              </a:solidFill>
            </a:endParaRPr>
          </a:p>
          <a:p>
            <a:pPr marL="0" lvl="0" indent="0" algn="l" rtl="0">
              <a:spcBef>
                <a:spcPts val="1000"/>
              </a:spcBef>
              <a:spcAft>
                <a:spcPts val="0"/>
              </a:spcAft>
              <a:buNone/>
            </a:pPr>
            <a:r>
              <a:rPr lang="en-US">
                <a:solidFill>
                  <a:schemeClr val="dk1"/>
                </a:solidFill>
              </a:rPr>
              <a:t>- ages primarily under 12, 35-44 and 55-64</a:t>
            </a:r>
            <a:endParaRPr>
              <a:solidFill>
                <a:schemeClr val="dk1"/>
              </a:solidFill>
            </a:endParaRPr>
          </a:p>
        </p:txBody>
      </p:sp>
      <p:sp>
        <p:nvSpPr>
          <p:cNvPr id="481" name="Google Shape;481;g115c86e069b_0_12"/>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chemeClr val="dk1"/>
                </a:solidFill>
              </a:rPr>
              <a:t>-10 respondents were turned away due to lack of accommodations </a:t>
            </a:r>
            <a:endParaRPr>
              <a:solidFill>
                <a:schemeClr val="dk1"/>
              </a:solidFill>
            </a:endParaRPr>
          </a:p>
          <a:p>
            <a:pPr marL="0" lvl="0" indent="0" algn="l" rtl="0">
              <a:spcBef>
                <a:spcPts val="1000"/>
              </a:spcBef>
              <a:spcAft>
                <a:spcPts val="0"/>
              </a:spcAft>
              <a:buNone/>
            </a:pPr>
            <a:r>
              <a:rPr lang="en-US">
                <a:solidFill>
                  <a:schemeClr val="dk1"/>
                </a:solidFill>
              </a:rPr>
              <a:t>- 25% of respondents were not affiliated </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115c86e069b_0_2"/>
          <p:cNvSpPr txBox="1">
            <a:spLocks noGrp="1"/>
          </p:cNvSpPr>
          <p:nvPr>
            <p:ph type="title"/>
          </p:nvPr>
        </p:nvSpPr>
        <p:spPr>
          <a:xfrm>
            <a:off x="523240" y="365126"/>
            <a:ext cx="5658600" cy="1139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JFS Inclusion Survey Results</a:t>
            </a:r>
            <a:endParaRPr/>
          </a:p>
        </p:txBody>
      </p:sp>
      <p:pic>
        <p:nvPicPr>
          <p:cNvPr id="488" name="Google Shape;488;g115c86e069b_0_2" title="Chart"/>
          <p:cNvPicPr preferRelativeResize="0"/>
          <p:nvPr/>
        </p:nvPicPr>
        <p:blipFill>
          <a:blip r:embed="rId3">
            <a:alphaModFix/>
          </a:blip>
          <a:stretch>
            <a:fillRect/>
          </a:stretch>
        </p:blipFill>
        <p:spPr>
          <a:xfrm>
            <a:off x="1898738" y="1590776"/>
            <a:ext cx="8161964" cy="5048373"/>
          </a:xfrm>
          <a:prstGeom prst="rect">
            <a:avLst/>
          </a:prstGeom>
          <a:noFill/>
          <a:ln>
            <a:noFill/>
          </a:ln>
        </p:spPr>
      </p:pic>
      <p:sp>
        <p:nvSpPr>
          <p:cNvPr id="489" name="Google Shape;489;g115c86e069b_0_2"/>
          <p:cNvSpPr txBox="1"/>
          <p:nvPr/>
        </p:nvSpPr>
        <p:spPr>
          <a:xfrm>
            <a:off x="6770375" y="365125"/>
            <a:ext cx="4936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1"/>
                </a:solidFill>
              </a:rPr>
              <a:t>How well is the Lehigh Valley Jewish Community doing at including individuals with disabilities in synagogues, Jewish organizations, and communal activities?</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g115f3a1e117_0_135"/>
          <p:cNvSpPr txBox="1">
            <a:spLocks noGrp="1"/>
          </p:cNvSpPr>
          <p:nvPr>
            <p:ph type="title"/>
          </p:nvPr>
        </p:nvSpPr>
        <p:spPr>
          <a:xfrm>
            <a:off x="523240" y="365126"/>
            <a:ext cx="10515600" cy="113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Comments </a:t>
            </a:r>
            <a:endParaRPr dirty="0"/>
          </a:p>
        </p:txBody>
      </p:sp>
      <p:sp>
        <p:nvSpPr>
          <p:cNvPr id="495" name="Google Shape;495;g115f3a1e117_0_135"/>
          <p:cNvSpPr txBox="1">
            <a:spLocks noGrp="1"/>
          </p:cNvSpPr>
          <p:nvPr>
            <p:ph type="body" idx="1"/>
          </p:nvPr>
        </p:nvSpPr>
        <p:spPr>
          <a:xfrm>
            <a:off x="523240" y="1825625"/>
            <a:ext cx="10830600" cy="4351200"/>
          </a:xfrm>
          <a:prstGeom prst="rect">
            <a:avLst/>
          </a:prstGeom>
        </p:spPr>
        <p:txBody>
          <a:bodyPr spcFirstLastPara="1" wrap="square" lIns="91425" tIns="45700" rIns="91425" bIns="45700" anchor="t" anchorCtr="0">
            <a:normAutofit lnSpcReduction="10000"/>
          </a:bodyPr>
          <a:lstStyle/>
          <a:p>
            <a:pPr marL="457200" lvl="0" indent="-342900" algn="l" rtl="0">
              <a:lnSpc>
                <a:spcPct val="115000"/>
              </a:lnSpc>
              <a:spcBef>
                <a:spcPts val="1000"/>
              </a:spcBef>
              <a:spcAft>
                <a:spcPts val="0"/>
              </a:spcAft>
              <a:buClr>
                <a:schemeClr val="dk1"/>
              </a:buClr>
              <a:buSzPts val="1800"/>
              <a:buChar char="•"/>
            </a:pPr>
            <a:r>
              <a:rPr lang="en-US">
                <a:solidFill>
                  <a:schemeClr val="dk1"/>
                </a:solidFill>
              </a:rPr>
              <a:t>Digital accessibility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Text used in shul are unreadable (spacing, use of italics, font)</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Lack of accessible (large print, sans serif, high contrast) Orthodox Siddurs</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Virtual meetings have been beneficial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Access to bimah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Building accessibility an issue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US">
                <a:solidFill>
                  <a:schemeClr val="dk1"/>
                </a:solidFill>
              </a:rPr>
              <a:t>Jewish Education unable to accommodate wide range of students with disabilities </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11586f02378_0_10"/>
          <p:cNvSpPr txBox="1">
            <a:spLocks noGrp="1"/>
          </p:cNvSpPr>
          <p:nvPr>
            <p:ph type="title"/>
          </p:nvPr>
        </p:nvSpPr>
        <p:spPr>
          <a:xfrm>
            <a:off x="523240" y="365126"/>
            <a:ext cx="10515600" cy="113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Let’s hear your voice </a:t>
            </a:r>
            <a:endParaRPr/>
          </a:p>
        </p:txBody>
      </p:sp>
      <p:pic>
        <p:nvPicPr>
          <p:cNvPr id="503" name="Google Shape;503;g11586f02378_0_10" descr="Illustration of three people holding megaphones"/>
          <p:cNvPicPr preferRelativeResize="0"/>
          <p:nvPr/>
        </p:nvPicPr>
        <p:blipFill>
          <a:blip r:embed="rId3">
            <a:alphaModFix/>
          </a:blip>
          <a:stretch>
            <a:fillRect/>
          </a:stretch>
        </p:blipFill>
        <p:spPr>
          <a:xfrm>
            <a:off x="2897675" y="2192575"/>
            <a:ext cx="6396650" cy="44509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0" name="Google Shape;510;g11586f02378_0_123"/>
          <p:cNvSpPr txBox="1">
            <a:spLocks noGrp="1"/>
          </p:cNvSpPr>
          <p:nvPr>
            <p:ph type="title"/>
          </p:nvPr>
        </p:nvSpPr>
        <p:spPr>
          <a:xfrm>
            <a:off x="523240" y="365126"/>
            <a:ext cx="10515600" cy="113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Polling instructions </a:t>
            </a:r>
            <a:endParaRPr dirty="0"/>
          </a:p>
        </p:txBody>
      </p:sp>
      <p:sp>
        <p:nvSpPr>
          <p:cNvPr id="509" name="Google Shape;509;g11586f02378_0_123"/>
          <p:cNvSpPr txBox="1">
            <a:spLocks noGrp="1"/>
          </p:cNvSpPr>
          <p:nvPr>
            <p:ph type="body" idx="1"/>
          </p:nvPr>
        </p:nvSpPr>
        <p:spPr>
          <a:xfrm>
            <a:off x="523240" y="1825625"/>
            <a:ext cx="10830600" cy="4351200"/>
          </a:xfrm>
          <a:prstGeom prst="rect">
            <a:avLst/>
          </a:prstGeom>
        </p:spPr>
        <p:txBody>
          <a:bodyPr spcFirstLastPara="1" wrap="square" lIns="91425" tIns="45700" rIns="91425" bIns="45700" anchor="t" anchorCtr="0">
            <a:normAutofit/>
          </a:bodyPr>
          <a:lstStyle/>
          <a:p>
            <a:pPr marL="457200" lvl="0" indent="-368300" algn="l" rtl="0">
              <a:lnSpc>
                <a:spcPct val="115000"/>
              </a:lnSpc>
              <a:spcBef>
                <a:spcPts val="1000"/>
              </a:spcBef>
              <a:spcAft>
                <a:spcPts val="0"/>
              </a:spcAft>
              <a:buClr>
                <a:schemeClr val="dk1"/>
              </a:buClr>
              <a:buSzPts val="2200"/>
              <a:buAutoNum type="arabicPeriod"/>
            </a:pPr>
            <a:r>
              <a:rPr lang="en-US" sz="3200">
                <a:solidFill>
                  <a:schemeClr val="dk1"/>
                </a:solidFill>
              </a:rPr>
              <a:t>A poll box will appear in the middle of your screen with a question and list of response </a:t>
            </a:r>
            <a:endParaRPr sz="3200">
              <a:solidFill>
                <a:schemeClr val="dk1"/>
              </a:solidFill>
            </a:endParaRPr>
          </a:p>
          <a:p>
            <a:pPr marL="457200" lvl="0" indent="-368300" algn="l" rtl="0">
              <a:lnSpc>
                <a:spcPct val="115000"/>
              </a:lnSpc>
              <a:spcBef>
                <a:spcPts val="0"/>
              </a:spcBef>
              <a:spcAft>
                <a:spcPts val="0"/>
              </a:spcAft>
              <a:buClr>
                <a:schemeClr val="dk1"/>
              </a:buClr>
              <a:buSzPts val="2200"/>
              <a:buAutoNum type="arabicPeriod"/>
            </a:pPr>
            <a:r>
              <a:rPr lang="en-US" sz="3200">
                <a:solidFill>
                  <a:schemeClr val="dk1"/>
                </a:solidFill>
              </a:rPr>
              <a:t>You will be asked to vote once per question </a:t>
            </a:r>
            <a:endParaRPr sz="3200">
              <a:solidFill>
                <a:schemeClr val="dk1"/>
              </a:solidFill>
            </a:endParaRPr>
          </a:p>
          <a:p>
            <a:pPr marL="457200" lvl="0" indent="-368300" algn="l" rtl="0">
              <a:lnSpc>
                <a:spcPct val="115000"/>
              </a:lnSpc>
              <a:spcBef>
                <a:spcPts val="0"/>
              </a:spcBef>
              <a:spcAft>
                <a:spcPts val="0"/>
              </a:spcAft>
              <a:buClr>
                <a:schemeClr val="dk1"/>
              </a:buClr>
              <a:buSzPts val="2200"/>
              <a:buAutoNum type="arabicPeriod"/>
            </a:pPr>
            <a:r>
              <a:rPr lang="en-US" sz="3200">
                <a:solidFill>
                  <a:schemeClr val="dk1"/>
                </a:solidFill>
              </a:rPr>
              <a:t>Your responses will be anonymous when displaying results </a:t>
            </a:r>
            <a:endParaRPr sz="3200">
              <a:solidFill>
                <a:schemeClr val="dk1"/>
              </a:solidFill>
            </a:endParaRPr>
          </a:p>
          <a:p>
            <a:pPr marL="457200" lvl="0" indent="-368300" algn="l" rtl="0">
              <a:lnSpc>
                <a:spcPct val="115000"/>
              </a:lnSpc>
              <a:spcBef>
                <a:spcPts val="0"/>
              </a:spcBef>
              <a:spcAft>
                <a:spcPts val="0"/>
              </a:spcAft>
              <a:buClr>
                <a:schemeClr val="dk1"/>
              </a:buClr>
              <a:buSzPts val="2200"/>
              <a:buAutoNum type="arabicPeriod"/>
            </a:pPr>
            <a:r>
              <a:rPr lang="en-US" sz="3200">
                <a:solidFill>
                  <a:schemeClr val="dk1"/>
                </a:solidFill>
              </a:rPr>
              <a:t>If you have trouble accessing the poll, you may use the chat to write your response (message Jake if you want it to be anonymous). </a:t>
            </a:r>
            <a:endParaRPr sz="32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11586f02378_0_129"/>
          <p:cNvSpPr txBox="1">
            <a:spLocks noGrp="1"/>
          </p:cNvSpPr>
          <p:nvPr>
            <p:ph type="ctrTitle" idx="4294967295"/>
          </p:nvPr>
        </p:nvSpPr>
        <p:spPr>
          <a:xfrm>
            <a:off x="2359750" y="2331650"/>
            <a:ext cx="7444500" cy="2893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b="1">
                <a:latin typeface="Arial"/>
                <a:ea typeface="Arial"/>
                <a:cs typeface="Arial"/>
                <a:sym typeface="Arial"/>
              </a:rPr>
              <a:t>Have you (or a loved one) ever been or felt excluded from a Jewish event in the Lehigh Valley? </a:t>
            </a:r>
            <a:endParaRPr sz="3600" b="1"/>
          </a:p>
        </p:txBody>
      </p:sp>
      <p:sp>
        <p:nvSpPr>
          <p:cNvPr id="517" name="Google Shape;517;g11586f02378_0_129"/>
          <p:cNvSpPr txBox="1"/>
          <p:nvPr/>
        </p:nvSpPr>
        <p:spPr>
          <a:xfrm>
            <a:off x="674200" y="477575"/>
            <a:ext cx="682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Times New Roman"/>
                <a:ea typeface="Times New Roman"/>
                <a:cs typeface="Times New Roman"/>
                <a:sym typeface="Times New Roman"/>
              </a:rPr>
              <a:t>Poll Question 1 </a:t>
            </a:r>
            <a:endParaRPr sz="48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g115f3a1e117_0_0"/>
          <p:cNvSpPr txBox="1">
            <a:spLocks noGrp="1"/>
          </p:cNvSpPr>
          <p:nvPr>
            <p:ph type="title"/>
          </p:nvPr>
        </p:nvSpPr>
        <p:spPr>
          <a:xfrm>
            <a:off x="523240" y="365126"/>
            <a:ext cx="10515600" cy="113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Overview</a:t>
            </a:r>
            <a:endParaRPr dirty="0"/>
          </a:p>
        </p:txBody>
      </p:sp>
      <p:sp>
        <p:nvSpPr>
          <p:cNvPr id="298" name="Google Shape;298;g115f3a1e117_0_0"/>
          <p:cNvSpPr txBox="1">
            <a:spLocks noGrp="1"/>
          </p:cNvSpPr>
          <p:nvPr>
            <p:ph type="body" idx="1"/>
          </p:nvPr>
        </p:nvSpPr>
        <p:spPr>
          <a:xfrm>
            <a:off x="523240" y="1825625"/>
            <a:ext cx="10830600" cy="4351200"/>
          </a:xfrm>
          <a:prstGeom prst="rect">
            <a:avLst/>
          </a:prstGeom>
        </p:spPr>
        <p:txBody>
          <a:bodyPr spcFirstLastPara="1" wrap="square" lIns="91425" tIns="45700" rIns="91425" bIns="45700" anchor="t" anchorCtr="0">
            <a:normAutofit fontScale="92500" lnSpcReduction="20000"/>
          </a:bodyPr>
          <a:lstStyle/>
          <a:p>
            <a:pPr marL="457200" lvl="0" indent="-457200" algn="l" rtl="0">
              <a:lnSpc>
                <a:spcPct val="115000"/>
              </a:lnSpc>
              <a:spcBef>
                <a:spcPts val="1000"/>
              </a:spcBef>
              <a:spcAft>
                <a:spcPts val="0"/>
              </a:spcAft>
              <a:buClr>
                <a:schemeClr val="dk1"/>
              </a:buClr>
              <a:buSzPts val="3600"/>
              <a:buChar char="•"/>
            </a:pPr>
            <a:r>
              <a:rPr lang="en-US" sz="3600">
                <a:solidFill>
                  <a:schemeClr val="dk1"/>
                </a:solidFill>
              </a:rPr>
              <a:t>Lily’s Story </a:t>
            </a:r>
            <a:endParaRPr sz="3600">
              <a:solidFill>
                <a:schemeClr val="dk1"/>
              </a:solidFill>
            </a:endParaRPr>
          </a:p>
          <a:p>
            <a:pPr marL="457200" lvl="0" indent="-457200" algn="l" rtl="0">
              <a:lnSpc>
                <a:spcPct val="115000"/>
              </a:lnSpc>
              <a:spcBef>
                <a:spcPts val="0"/>
              </a:spcBef>
              <a:spcAft>
                <a:spcPts val="0"/>
              </a:spcAft>
              <a:buClr>
                <a:schemeClr val="dk1"/>
              </a:buClr>
              <a:buSzPts val="3600"/>
              <a:buChar char="•"/>
            </a:pPr>
            <a:r>
              <a:rPr lang="en-US" sz="3600">
                <a:solidFill>
                  <a:schemeClr val="dk1"/>
                </a:solidFill>
              </a:rPr>
              <a:t>Disability 101</a:t>
            </a:r>
            <a:endParaRPr sz="3600">
              <a:solidFill>
                <a:schemeClr val="dk1"/>
              </a:solidFill>
            </a:endParaRPr>
          </a:p>
          <a:p>
            <a:pPr marL="457200" lvl="0" indent="-457200" algn="l" rtl="0">
              <a:lnSpc>
                <a:spcPct val="115000"/>
              </a:lnSpc>
              <a:spcBef>
                <a:spcPts val="0"/>
              </a:spcBef>
              <a:spcAft>
                <a:spcPts val="0"/>
              </a:spcAft>
              <a:buClr>
                <a:schemeClr val="dk1"/>
              </a:buClr>
              <a:buSzPts val="3600"/>
              <a:buChar char="•"/>
            </a:pPr>
            <a:r>
              <a:rPr lang="en-US" sz="3600">
                <a:solidFill>
                  <a:schemeClr val="dk1"/>
                </a:solidFill>
              </a:rPr>
              <a:t>Brief overview of RespectAbility’s national data on Jewish Disability Inclusion  </a:t>
            </a:r>
            <a:endParaRPr sz="3600">
              <a:solidFill>
                <a:schemeClr val="dk1"/>
              </a:solidFill>
            </a:endParaRPr>
          </a:p>
          <a:p>
            <a:pPr marL="457200" lvl="0" indent="-457200" algn="l" rtl="0">
              <a:lnSpc>
                <a:spcPct val="115000"/>
              </a:lnSpc>
              <a:spcBef>
                <a:spcPts val="0"/>
              </a:spcBef>
              <a:spcAft>
                <a:spcPts val="0"/>
              </a:spcAft>
              <a:buClr>
                <a:schemeClr val="dk1"/>
              </a:buClr>
              <a:buSzPts val="3600"/>
              <a:buChar char="•"/>
            </a:pPr>
            <a:r>
              <a:rPr lang="en-US" sz="3600">
                <a:solidFill>
                  <a:schemeClr val="dk1"/>
                </a:solidFill>
              </a:rPr>
              <a:t>Polls and Community Discussion </a:t>
            </a:r>
            <a:endParaRPr sz="3600">
              <a:solidFill>
                <a:schemeClr val="dk1"/>
              </a:solidFill>
            </a:endParaRPr>
          </a:p>
          <a:p>
            <a:pPr marL="457200" lvl="0" indent="-457200" algn="l" rtl="0">
              <a:lnSpc>
                <a:spcPct val="115000"/>
              </a:lnSpc>
              <a:spcBef>
                <a:spcPts val="0"/>
              </a:spcBef>
              <a:spcAft>
                <a:spcPts val="0"/>
              </a:spcAft>
              <a:buClr>
                <a:schemeClr val="dk1"/>
              </a:buClr>
              <a:buSzPts val="3600"/>
              <a:buChar char="•"/>
            </a:pPr>
            <a:r>
              <a:rPr lang="en-US" sz="3600">
                <a:solidFill>
                  <a:schemeClr val="dk1"/>
                </a:solidFill>
              </a:rPr>
              <a:t>Create action plan </a:t>
            </a:r>
            <a:endParaRPr sz="3600">
              <a:solidFill>
                <a:schemeClr val="dk1"/>
              </a:solidFill>
            </a:endParaRPr>
          </a:p>
          <a:p>
            <a:pPr marL="457200" lvl="0" indent="-457200" algn="l" rtl="0">
              <a:lnSpc>
                <a:spcPct val="115000"/>
              </a:lnSpc>
              <a:spcBef>
                <a:spcPts val="0"/>
              </a:spcBef>
              <a:spcAft>
                <a:spcPts val="0"/>
              </a:spcAft>
              <a:buClr>
                <a:schemeClr val="dk1"/>
              </a:buClr>
              <a:buSzPts val="3600"/>
              <a:buChar char="•"/>
            </a:pPr>
            <a:r>
              <a:rPr lang="en-US" sz="3600">
                <a:solidFill>
                  <a:schemeClr val="dk1"/>
                </a:solidFill>
              </a:rPr>
              <a:t>Last 20-30 minutes will give members the opportunity to connect personally with Amanda or Lily. </a:t>
            </a:r>
            <a:endParaRPr sz="36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5f3a1e117_0_7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Discussion</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115f3a1e117_0_32"/>
          <p:cNvSpPr txBox="1">
            <a:spLocks noGrp="1"/>
          </p:cNvSpPr>
          <p:nvPr>
            <p:ph type="ctrTitle" idx="4294967295"/>
          </p:nvPr>
        </p:nvSpPr>
        <p:spPr>
          <a:xfrm>
            <a:off x="2359750" y="2331650"/>
            <a:ext cx="7444500" cy="2893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b="1">
                <a:latin typeface="Arial"/>
                <a:ea typeface="Arial"/>
                <a:cs typeface="Arial"/>
                <a:sym typeface="Arial"/>
              </a:rPr>
              <a:t>Have you (or a loved one) ever been or felt excluded from a specific club in the Lehigh Valley Jewish Community? </a:t>
            </a:r>
            <a:endParaRPr sz="3600" b="1"/>
          </a:p>
        </p:txBody>
      </p:sp>
      <p:sp>
        <p:nvSpPr>
          <p:cNvPr id="531" name="Google Shape;531;g115f3a1e117_0_32"/>
          <p:cNvSpPr txBox="1"/>
          <p:nvPr/>
        </p:nvSpPr>
        <p:spPr>
          <a:xfrm>
            <a:off x="674200" y="477575"/>
            <a:ext cx="682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Times New Roman"/>
                <a:ea typeface="Times New Roman"/>
                <a:cs typeface="Times New Roman"/>
                <a:sym typeface="Times New Roman"/>
              </a:rPr>
              <a:t>Poll Question 2 </a:t>
            </a:r>
            <a:endParaRPr sz="480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5f3a1e117_0_7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Discussion</a:t>
            </a:r>
            <a:endParaRPr dirty="0"/>
          </a:p>
        </p:txBody>
      </p:sp>
    </p:spTree>
    <p:extLst>
      <p:ext uri="{BB962C8B-B14F-4D97-AF65-F5344CB8AC3E}">
        <p14:creationId xmlns:p14="http://schemas.microsoft.com/office/powerpoint/2010/main" val="3945617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115f3a1e117_0_38"/>
          <p:cNvSpPr txBox="1">
            <a:spLocks noGrp="1"/>
          </p:cNvSpPr>
          <p:nvPr>
            <p:ph type="ctrTitle" idx="4294967295"/>
          </p:nvPr>
        </p:nvSpPr>
        <p:spPr>
          <a:xfrm>
            <a:off x="2359750" y="2331650"/>
            <a:ext cx="7444500" cy="2893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b="1">
                <a:latin typeface="Arial"/>
                <a:ea typeface="Arial"/>
                <a:cs typeface="Arial"/>
                <a:sym typeface="Arial"/>
              </a:rPr>
              <a:t>Have you ever helped in creating or advocating for accommodations/accessibility in the Lehigh Valley Jewish Community? </a:t>
            </a:r>
            <a:endParaRPr sz="3600" b="1"/>
          </a:p>
        </p:txBody>
      </p:sp>
      <p:sp>
        <p:nvSpPr>
          <p:cNvPr id="545" name="Google Shape;545;g115f3a1e117_0_38"/>
          <p:cNvSpPr txBox="1"/>
          <p:nvPr/>
        </p:nvSpPr>
        <p:spPr>
          <a:xfrm>
            <a:off x="674200" y="477575"/>
            <a:ext cx="682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Times New Roman"/>
                <a:ea typeface="Times New Roman"/>
                <a:cs typeface="Times New Roman"/>
                <a:sym typeface="Times New Roman"/>
              </a:rPr>
              <a:t>Poll Question 3 </a:t>
            </a:r>
            <a:endParaRPr sz="4800">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5f3a1e117_0_7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Discussion</a:t>
            </a:r>
            <a:endParaRPr dirty="0"/>
          </a:p>
        </p:txBody>
      </p:sp>
    </p:spTree>
    <p:extLst>
      <p:ext uri="{BB962C8B-B14F-4D97-AF65-F5344CB8AC3E}">
        <p14:creationId xmlns:p14="http://schemas.microsoft.com/office/powerpoint/2010/main" val="3367028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115f3a1e117_0_44"/>
          <p:cNvSpPr txBox="1">
            <a:spLocks noGrp="1"/>
          </p:cNvSpPr>
          <p:nvPr>
            <p:ph type="ctrTitle" idx="4294967295"/>
          </p:nvPr>
        </p:nvSpPr>
        <p:spPr>
          <a:xfrm>
            <a:off x="2359750" y="2331650"/>
            <a:ext cx="7444500" cy="2893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b="1">
                <a:latin typeface="Arial"/>
                <a:ea typeface="Arial"/>
                <a:cs typeface="Arial"/>
                <a:sym typeface="Arial"/>
              </a:rPr>
              <a:t>Do you (or a loved one) feel comfortable in asking for accomodations at Jewish events in the Lehigh Valley? </a:t>
            </a:r>
            <a:endParaRPr sz="3600" b="1"/>
          </a:p>
        </p:txBody>
      </p:sp>
      <p:sp>
        <p:nvSpPr>
          <p:cNvPr id="559" name="Google Shape;559;g115f3a1e117_0_44"/>
          <p:cNvSpPr txBox="1"/>
          <p:nvPr/>
        </p:nvSpPr>
        <p:spPr>
          <a:xfrm>
            <a:off x="674200" y="477575"/>
            <a:ext cx="682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Times New Roman"/>
                <a:ea typeface="Times New Roman"/>
                <a:cs typeface="Times New Roman"/>
                <a:sym typeface="Times New Roman"/>
              </a:rPr>
              <a:t>Poll Question 4 </a:t>
            </a:r>
            <a:endParaRPr sz="4800">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5f3a1e117_0_7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Discussion</a:t>
            </a:r>
            <a:endParaRPr dirty="0"/>
          </a:p>
        </p:txBody>
      </p:sp>
    </p:spTree>
    <p:extLst>
      <p:ext uri="{BB962C8B-B14F-4D97-AF65-F5344CB8AC3E}">
        <p14:creationId xmlns:p14="http://schemas.microsoft.com/office/powerpoint/2010/main" val="3751376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115f3a1e117_0_50"/>
          <p:cNvSpPr txBox="1">
            <a:spLocks noGrp="1"/>
          </p:cNvSpPr>
          <p:nvPr>
            <p:ph type="ctrTitle" idx="4294967295"/>
          </p:nvPr>
        </p:nvSpPr>
        <p:spPr>
          <a:xfrm>
            <a:off x="2359750" y="2331650"/>
            <a:ext cx="7444500" cy="2893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b="1">
                <a:latin typeface="Arial"/>
                <a:ea typeface="Arial"/>
                <a:cs typeface="Arial"/>
                <a:sym typeface="Arial"/>
              </a:rPr>
              <a:t>Do you (or a loved one) feel comfortable in disclosing your disability at Jewish events in the Lehigh Valley? </a:t>
            </a:r>
            <a:endParaRPr sz="3600" b="1">
              <a:latin typeface="Arial"/>
              <a:ea typeface="Arial"/>
              <a:cs typeface="Arial"/>
              <a:sym typeface="Arial"/>
            </a:endParaRPr>
          </a:p>
          <a:p>
            <a:pPr marL="0" lvl="0" indent="0" algn="l" rtl="0">
              <a:lnSpc>
                <a:spcPct val="100000"/>
              </a:lnSpc>
              <a:spcBef>
                <a:spcPts val="0"/>
              </a:spcBef>
              <a:spcAft>
                <a:spcPts val="0"/>
              </a:spcAft>
              <a:buNone/>
            </a:pPr>
            <a:endParaRPr sz="3600" b="1">
              <a:latin typeface="Arial"/>
              <a:ea typeface="Arial"/>
              <a:cs typeface="Arial"/>
              <a:sym typeface="Arial"/>
            </a:endParaRPr>
          </a:p>
          <a:p>
            <a:pPr marL="0" lvl="0" indent="0" algn="l" rtl="0">
              <a:lnSpc>
                <a:spcPct val="100000"/>
              </a:lnSpc>
              <a:spcBef>
                <a:spcPts val="0"/>
              </a:spcBef>
              <a:spcAft>
                <a:spcPts val="0"/>
              </a:spcAft>
              <a:buNone/>
            </a:pPr>
            <a:r>
              <a:rPr lang="en-US" sz="3600" b="1">
                <a:latin typeface="Arial"/>
                <a:ea typeface="Arial"/>
                <a:cs typeface="Arial"/>
                <a:sym typeface="Arial"/>
              </a:rPr>
              <a:t>(for people with disabilities)</a:t>
            </a:r>
            <a:endParaRPr sz="3600" b="1">
              <a:latin typeface="Arial"/>
              <a:ea typeface="Arial"/>
              <a:cs typeface="Arial"/>
              <a:sym typeface="Arial"/>
            </a:endParaRPr>
          </a:p>
        </p:txBody>
      </p:sp>
      <p:sp>
        <p:nvSpPr>
          <p:cNvPr id="573" name="Google Shape;573;g115f3a1e117_0_50"/>
          <p:cNvSpPr txBox="1"/>
          <p:nvPr/>
        </p:nvSpPr>
        <p:spPr>
          <a:xfrm>
            <a:off x="674200" y="477575"/>
            <a:ext cx="682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Times New Roman"/>
                <a:ea typeface="Times New Roman"/>
                <a:cs typeface="Times New Roman"/>
                <a:sym typeface="Times New Roman"/>
              </a:rPr>
              <a:t>Poll Question 5</a:t>
            </a:r>
            <a:endParaRPr sz="4800">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5f3a1e117_0_7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Discussion</a:t>
            </a:r>
            <a:endParaRPr dirty="0"/>
          </a:p>
        </p:txBody>
      </p:sp>
    </p:spTree>
    <p:extLst>
      <p:ext uri="{BB962C8B-B14F-4D97-AF65-F5344CB8AC3E}">
        <p14:creationId xmlns:p14="http://schemas.microsoft.com/office/powerpoint/2010/main" val="700986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115f3a1e117_0_56"/>
          <p:cNvSpPr txBox="1">
            <a:spLocks noGrp="1"/>
          </p:cNvSpPr>
          <p:nvPr>
            <p:ph type="ctrTitle" idx="4294967295"/>
          </p:nvPr>
        </p:nvSpPr>
        <p:spPr>
          <a:xfrm>
            <a:off x="2359750" y="2331650"/>
            <a:ext cx="7444500" cy="2893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b="1">
                <a:latin typeface="Arial"/>
                <a:ea typeface="Arial"/>
                <a:cs typeface="Arial"/>
                <a:sym typeface="Arial"/>
              </a:rPr>
              <a:t>Are you proud of the current state of affairs regarding disability inclusion in the Lehigh Valley Jewish Community? </a:t>
            </a:r>
            <a:endParaRPr sz="3600" b="1">
              <a:latin typeface="Arial"/>
              <a:ea typeface="Arial"/>
              <a:cs typeface="Arial"/>
              <a:sym typeface="Arial"/>
            </a:endParaRPr>
          </a:p>
        </p:txBody>
      </p:sp>
      <p:sp>
        <p:nvSpPr>
          <p:cNvPr id="587" name="Google Shape;587;g115f3a1e117_0_56"/>
          <p:cNvSpPr txBox="1"/>
          <p:nvPr/>
        </p:nvSpPr>
        <p:spPr>
          <a:xfrm>
            <a:off x="674200" y="477575"/>
            <a:ext cx="682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Times New Roman"/>
                <a:ea typeface="Times New Roman"/>
                <a:cs typeface="Times New Roman"/>
                <a:sym typeface="Times New Roman"/>
              </a:rPr>
              <a:t>Poll Question 6</a:t>
            </a:r>
            <a:endParaRPr sz="48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15841b5c77_0_398"/>
          <p:cNvSpPr txBox="1">
            <a:spLocks noGrp="1"/>
          </p:cNvSpPr>
          <p:nvPr>
            <p:ph type="title"/>
          </p:nvPr>
        </p:nvSpPr>
        <p:spPr>
          <a:xfrm>
            <a:off x="1676400" y="2438400"/>
            <a:ext cx="9671100" cy="2124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Welcome &amp; Introduction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5f3a1e117_0_7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Discussion</a:t>
            </a:r>
            <a:endParaRPr dirty="0"/>
          </a:p>
        </p:txBody>
      </p:sp>
    </p:spTree>
    <p:extLst>
      <p:ext uri="{BB962C8B-B14F-4D97-AF65-F5344CB8AC3E}">
        <p14:creationId xmlns:p14="http://schemas.microsoft.com/office/powerpoint/2010/main" val="1780157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115f3a1e117_0_62"/>
          <p:cNvSpPr txBox="1">
            <a:spLocks noGrp="1"/>
          </p:cNvSpPr>
          <p:nvPr>
            <p:ph type="ctrTitle" idx="4294967295"/>
          </p:nvPr>
        </p:nvSpPr>
        <p:spPr>
          <a:xfrm>
            <a:off x="2359750" y="2331650"/>
            <a:ext cx="7444500" cy="2893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b="1">
                <a:latin typeface="Arial"/>
                <a:ea typeface="Arial"/>
                <a:cs typeface="Arial"/>
                <a:sym typeface="Arial"/>
              </a:rPr>
              <a:t>Would you be interested in serving on the Disability &amp; Inclusion committee? </a:t>
            </a:r>
            <a:endParaRPr sz="3600" b="1">
              <a:latin typeface="Arial"/>
              <a:ea typeface="Arial"/>
              <a:cs typeface="Arial"/>
              <a:sym typeface="Arial"/>
            </a:endParaRPr>
          </a:p>
        </p:txBody>
      </p:sp>
      <p:sp>
        <p:nvSpPr>
          <p:cNvPr id="601" name="Google Shape;601;g115f3a1e117_0_62"/>
          <p:cNvSpPr txBox="1"/>
          <p:nvPr/>
        </p:nvSpPr>
        <p:spPr>
          <a:xfrm>
            <a:off x="674200" y="477575"/>
            <a:ext cx="682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Times New Roman"/>
                <a:ea typeface="Times New Roman"/>
                <a:cs typeface="Times New Roman"/>
                <a:sym typeface="Times New Roman"/>
              </a:rPr>
              <a:t>Poll Question 7</a:t>
            </a:r>
            <a:endParaRPr sz="4800">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5f3a1e117_0_7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Discussion</a:t>
            </a:r>
            <a:endParaRPr dirty="0"/>
          </a:p>
        </p:txBody>
      </p:sp>
    </p:spTree>
    <p:extLst>
      <p:ext uri="{BB962C8B-B14F-4D97-AF65-F5344CB8AC3E}">
        <p14:creationId xmlns:p14="http://schemas.microsoft.com/office/powerpoint/2010/main" val="581583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115f3a1e117_0_68"/>
          <p:cNvSpPr txBox="1">
            <a:spLocks noGrp="1"/>
          </p:cNvSpPr>
          <p:nvPr>
            <p:ph type="ctrTitle" idx="4294967295"/>
          </p:nvPr>
        </p:nvSpPr>
        <p:spPr>
          <a:xfrm>
            <a:off x="2359750" y="2331650"/>
            <a:ext cx="7444500" cy="2893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b="1">
                <a:latin typeface="Arial"/>
                <a:ea typeface="Arial"/>
                <a:cs typeface="Arial"/>
                <a:sym typeface="Arial"/>
              </a:rPr>
              <a:t>Would you be interested in staying up-to-date with our disability and inclusion initiative? </a:t>
            </a:r>
            <a:endParaRPr sz="3600" b="1">
              <a:latin typeface="Arial"/>
              <a:ea typeface="Arial"/>
              <a:cs typeface="Arial"/>
              <a:sym typeface="Arial"/>
            </a:endParaRPr>
          </a:p>
        </p:txBody>
      </p:sp>
      <p:sp>
        <p:nvSpPr>
          <p:cNvPr id="615" name="Google Shape;615;g115f3a1e117_0_68"/>
          <p:cNvSpPr txBox="1"/>
          <p:nvPr/>
        </p:nvSpPr>
        <p:spPr>
          <a:xfrm>
            <a:off x="674200" y="477575"/>
            <a:ext cx="682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Times New Roman"/>
                <a:ea typeface="Times New Roman"/>
                <a:cs typeface="Times New Roman"/>
                <a:sym typeface="Times New Roman"/>
              </a:rPr>
              <a:t>Poll Question 8</a:t>
            </a:r>
            <a:endParaRPr sz="4800">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5f3a1e117_0_7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Discussion</a:t>
            </a:r>
            <a:endParaRPr dirty="0"/>
          </a:p>
        </p:txBody>
      </p:sp>
    </p:spTree>
    <p:extLst>
      <p:ext uri="{BB962C8B-B14F-4D97-AF65-F5344CB8AC3E}">
        <p14:creationId xmlns:p14="http://schemas.microsoft.com/office/powerpoint/2010/main" val="1000387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115f3a1e117_0_22"/>
          <p:cNvSpPr txBox="1">
            <a:spLocks noGrp="1"/>
          </p:cNvSpPr>
          <p:nvPr>
            <p:ph type="ctrTitle" idx="4294967295"/>
          </p:nvPr>
        </p:nvSpPr>
        <p:spPr>
          <a:xfrm>
            <a:off x="2359750" y="2331650"/>
            <a:ext cx="7444500" cy="2893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b="1">
                <a:latin typeface="Arial"/>
                <a:ea typeface="Arial"/>
                <a:cs typeface="Arial"/>
                <a:sym typeface="Arial"/>
              </a:rPr>
              <a:t>How well is the Lehigh Valley Jewish Community doing at including individuals with disabilities in synagogues, Jewish organizations, and communal activities?</a:t>
            </a:r>
            <a:endParaRPr sz="3600" b="1"/>
          </a:p>
        </p:txBody>
      </p:sp>
      <p:sp>
        <p:nvSpPr>
          <p:cNvPr id="629" name="Google Shape;629;g115f3a1e117_0_22"/>
          <p:cNvSpPr txBox="1"/>
          <p:nvPr/>
        </p:nvSpPr>
        <p:spPr>
          <a:xfrm>
            <a:off x="674200" y="477575"/>
            <a:ext cx="682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latin typeface="Times New Roman"/>
                <a:ea typeface="Times New Roman"/>
                <a:cs typeface="Times New Roman"/>
                <a:sym typeface="Times New Roman"/>
              </a:rPr>
              <a:t>Poll Question 9 </a:t>
            </a:r>
            <a:endParaRPr sz="4800">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5f3a1e117_0_78"/>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Discussion</a:t>
            </a:r>
            <a:endParaRPr dirty="0"/>
          </a:p>
        </p:txBody>
      </p:sp>
    </p:spTree>
    <p:extLst>
      <p:ext uri="{BB962C8B-B14F-4D97-AF65-F5344CB8AC3E}">
        <p14:creationId xmlns:p14="http://schemas.microsoft.com/office/powerpoint/2010/main" val="2152072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g11586f02378_0_135"/>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Next Steps </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9"/>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Lato"/>
              <a:buNone/>
            </a:pPr>
            <a:r>
              <a:rPr lang="en-US" b="1">
                <a:latin typeface="Lato"/>
                <a:ea typeface="Lato"/>
                <a:cs typeface="Lato"/>
                <a:sym typeface="Lato"/>
              </a:rPr>
              <a:t>Questions?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20"/>
          <p:cNvSpPr txBox="1">
            <a:spLocks noGrp="1"/>
          </p:cNvSpPr>
          <p:nvPr>
            <p:ph type="title"/>
          </p:nvPr>
        </p:nvSpPr>
        <p:spPr>
          <a:xfrm>
            <a:off x="521208" y="365760"/>
            <a:ext cx="11899726" cy="11398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b="1">
                <a:solidFill>
                  <a:srgbClr val="000000"/>
                </a:solidFill>
                <a:latin typeface="Lato"/>
                <a:ea typeface="Lato"/>
                <a:cs typeface="Lato"/>
                <a:sym typeface="Lato"/>
              </a:rPr>
              <a:t>Thank You!</a:t>
            </a:r>
            <a:endParaRPr sz="3600">
              <a:latin typeface="Lato"/>
              <a:ea typeface="Lato"/>
              <a:cs typeface="Lato"/>
              <a:sym typeface="Lato"/>
            </a:endParaRPr>
          </a:p>
        </p:txBody>
      </p:sp>
      <p:pic>
        <p:nvPicPr>
          <p:cNvPr id="699" name="Google Shape;699;p20" descr="A group of Jews with and without disabilities smile together at erev-JDAD"/>
          <p:cNvPicPr preferRelativeResize="0"/>
          <p:nvPr/>
        </p:nvPicPr>
        <p:blipFill rotWithShape="1">
          <a:blip r:embed="rId3">
            <a:alphaModFix/>
          </a:blip>
          <a:srcRect/>
          <a:stretch/>
        </p:blipFill>
        <p:spPr>
          <a:xfrm>
            <a:off x="375071" y="1737091"/>
            <a:ext cx="5378728" cy="3649851"/>
          </a:xfrm>
          <a:prstGeom prst="rect">
            <a:avLst/>
          </a:prstGeom>
          <a:noFill/>
          <a:ln>
            <a:noFill/>
          </a:ln>
        </p:spPr>
      </p:pic>
      <p:sp>
        <p:nvSpPr>
          <p:cNvPr id="700" name="Google Shape;700;p20"/>
          <p:cNvSpPr/>
          <p:nvPr/>
        </p:nvSpPr>
        <p:spPr>
          <a:xfrm>
            <a:off x="5880295" y="1737091"/>
            <a:ext cx="6096000"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a:latin typeface="Lato"/>
                <a:ea typeface="Lato"/>
                <a:cs typeface="Lato"/>
                <a:sym typeface="Lato"/>
              </a:rPr>
              <a:t>Moderators</a:t>
            </a:r>
            <a:r>
              <a:rPr lang="en-US" sz="2400" b="1" i="0" u="none" strike="noStrike" cap="none">
                <a:solidFill>
                  <a:srgbClr val="000000"/>
                </a:solidFill>
                <a:latin typeface="Lato"/>
                <a:ea typeface="Lato"/>
                <a:cs typeface="Lato"/>
                <a:sym typeface="Lato"/>
              </a:rPr>
              <a:t>:</a:t>
            </a:r>
            <a:endParaRPr/>
          </a:p>
          <a:p>
            <a:pPr marL="0" marR="0" lvl="0" indent="0" algn="l" rtl="0">
              <a:lnSpc>
                <a:spcPct val="100000"/>
              </a:lnSpc>
              <a:spcBef>
                <a:spcPts val="0"/>
              </a:spcBef>
              <a:spcAft>
                <a:spcPts val="0"/>
              </a:spcAft>
              <a:buClr>
                <a:srgbClr val="000000"/>
              </a:buClr>
              <a:buSzPts val="2400"/>
              <a:buFont typeface="Lato"/>
              <a:buNone/>
            </a:pPr>
            <a:r>
              <a:rPr lang="en-US" sz="2400" b="0" i="0" u="none" strike="noStrike" cap="none">
                <a:solidFill>
                  <a:srgbClr val="000000"/>
                </a:solidFill>
                <a:latin typeface="Lato"/>
                <a:ea typeface="Lato"/>
                <a:cs typeface="Lato"/>
                <a:sym typeface="Lato"/>
              </a:rPr>
              <a:t>Lily Coltoff, Inter</a:t>
            </a:r>
            <a:r>
              <a:rPr lang="en-US" sz="2400">
                <a:latin typeface="Lato"/>
                <a:ea typeface="Lato"/>
                <a:cs typeface="Lato"/>
                <a:sym typeface="Lato"/>
              </a:rPr>
              <a:t>nal </a:t>
            </a:r>
            <a:r>
              <a:rPr lang="en-US" sz="2400" b="0" i="0" u="none" strike="noStrike" cap="none">
                <a:solidFill>
                  <a:srgbClr val="000000"/>
                </a:solidFill>
                <a:latin typeface="Lato"/>
                <a:ea typeface="Lato"/>
                <a:cs typeface="Lato"/>
                <a:sym typeface="Lato"/>
              </a:rPr>
              <a:t>Communications </a:t>
            </a:r>
            <a:r>
              <a:rPr lang="en-US" sz="2400">
                <a:latin typeface="Lato"/>
                <a:ea typeface="Lato"/>
                <a:cs typeface="Lato"/>
                <a:sym typeface="Lato"/>
              </a:rPr>
              <a:t>Associate </a:t>
            </a:r>
            <a:r>
              <a:rPr lang="en-US" sz="2400" b="0" i="0" u="none" strike="noStrike" cap="none">
                <a:solidFill>
                  <a:srgbClr val="000000"/>
                </a:solidFill>
                <a:latin typeface="Lato"/>
                <a:ea typeface="Lato"/>
                <a:cs typeface="Lato"/>
                <a:sym typeface="Lato"/>
              </a:rPr>
              <a:t>at Hillel International</a:t>
            </a:r>
            <a:endParaRPr sz="2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Lato"/>
              <a:buNone/>
            </a:pPr>
            <a:endParaRPr sz="2400">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Lato"/>
              <a:buNone/>
            </a:pPr>
            <a:br>
              <a:rPr lang="en-US" sz="2400" b="0" i="0" u="none" strike="noStrike" cap="none">
                <a:solidFill>
                  <a:srgbClr val="000000"/>
                </a:solidFill>
                <a:latin typeface="Lato"/>
                <a:ea typeface="Lato"/>
                <a:cs typeface="Lato"/>
                <a:sym typeface="Lato"/>
              </a:rPr>
            </a:br>
            <a:r>
              <a:rPr lang="en-US" sz="2400">
                <a:latin typeface="Lato"/>
                <a:ea typeface="Lato"/>
                <a:cs typeface="Lato"/>
                <a:sym typeface="Lato"/>
              </a:rPr>
              <a:t>Amanda Thomas, Ph.D. </a:t>
            </a:r>
            <a:endParaRPr sz="2400">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Lato"/>
              <a:buNone/>
            </a:pPr>
            <a:r>
              <a:rPr lang="en-US" sz="2400">
                <a:latin typeface="Lato"/>
                <a:ea typeface="Lato"/>
                <a:cs typeface="Lato"/>
                <a:sym typeface="Lato"/>
              </a:rPr>
              <a:t>Jewish Family Service of the Lehigh Valley </a:t>
            </a:r>
            <a:endParaRPr sz="2400">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Lato"/>
              <a:buNone/>
            </a:pPr>
            <a:r>
              <a:rPr lang="en-US" sz="2400" u="sng">
                <a:solidFill>
                  <a:schemeClr val="hlink"/>
                </a:solidFill>
                <a:latin typeface="Lato"/>
                <a:ea typeface="Lato"/>
                <a:cs typeface="Lato"/>
                <a:sym typeface="Lato"/>
                <a:hlinkClick r:id="rId4"/>
              </a:rPr>
              <a:t>amthomas@jfslv.org</a:t>
            </a:r>
            <a:r>
              <a:rPr lang="en-US" sz="2400">
                <a:latin typeface="Lato"/>
                <a:ea typeface="Lato"/>
                <a:cs typeface="Lato"/>
                <a:sym typeface="Lato"/>
              </a:rPr>
              <a:t> </a:t>
            </a:r>
            <a:endParaRPr sz="2400">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Lato"/>
              <a:buNone/>
            </a:pPr>
            <a:br>
              <a:rPr lang="en-US" sz="2400" b="0" i="0" u="none" strike="noStrike" cap="none">
                <a:solidFill>
                  <a:srgbClr val="000000"/>
                </a:solidFill>
                <a:latin typeface="Lato"/>
                <a:ea typeface="Lato"/>
                <a:cs typeface="Lato"/>
                <a:sym typeface="Lato"/>
              </a:rPr>
            </a:br>
            <a:r>
              <a:rPr lang="en-US" sz="2400" b="1" i="0" u="none" strike="noStrike" cap="none">
                <a:solidFill>
                  <a:srgbClr val="000000"/>
                </a:solidFill>
                <a:latin typeface="Lato"/>
                <a:ea typeface="Lato"/>
                <a:cs typeface="Lato"/>
                <a:sym typeface="Lato"/>
              </a:rPr>
              <a:t>Jake Stimell</a:t>
            </a:r>
            <a:r>
              <a:rPr lang="en-US" sz="2400" b="0" i="0" u="none" strike="noStrike" cap="none">
                <a:solidFill>
                  <a:srgbClr val="000000"/>
                </a:solidFill>
                <a:latin typeface="Lato"/>
                <a:ea typeface="Lato"/>
                <a:cs typeface="Lato"/>
                <a:sym typeface="Lato"/>
              </a:rPr>
              <a:t>, Associate, Speakers Bureau &amp; Faith Inclusion, RespectAbility</a:t>
            </a:r>
            <a:endParaRPr/>
          </a:p>
          <a:p>
            <a:pPr marL="0" marR="0" lvl="0" indent="0" algn="l" rtl="0">
              <a:lnSpc>
                <a:spcPct val="100000"/>
              </a:lnSpc>
              <a:spcBef>
                <a:spcPts val="0"/>
              </a:spcBef>
              <a:spcAft>
                <a:spcPts val="0"/>
              </a:spcAft>
              <a:buClr>
                <a:srgbClr val="000000"/>
              </a:buClr>
              <a:buSzPts val="2400"/>
              <a:buFont typeface="Lato"/>
              <a:buNone/>
            </a:pPr>
            <a:r>
              <a:rPr lang="en-US" sz="2400" b="0" i="0" u="sng" strike="noStrike" cap="none">
                <a:solidFill>
                  <a:srgbClr val="000000"/>
                </a:solidFill>
                <a:latin typeface="Lato"/>
                <a:ea typeface="Lato"/>
                <a:cs typeface="Lato"/>
                <a:sym typeface="Lato"/>
                <a:hlinkClick r:id="rId5">
                  <a:extLst>
                    <a:ext uri="{A12FA001-AC4F-418D-AE19-62706E023703}">
                      <ahyp:hlinkClr xmlns:ahyp="http://schemas.microsoft.com/office/drawing/2018/hyperlinkcolor" val="tx"/>
                    </a:ext>
                  </a:extLst>
                </a:hlinkClick>
              </a:rPr>
              <a:t>JakeS@RespectAbility.org</a:t>
            </a:r>
            <a:endParaRPr sz="2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Google Shape;312;g115c86e069b_1_5"/>
          <p:cNvSpPr txBox="1">
            <a:spLocks noGrp="1"/>
          </p:cNvSpPr>
          <p:nvPr>
            <p:ph type="title"/>
          </p:nvPr>
        </p:nvSpPr>
        <p:spPr>
          <a:xfrm>
            <a:off x="523240" y="365126"/>
            <a:ext cx="10515600" cy="113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Lily </a:t>
            </a:r>
            <a:r>
              <a:rPr lang="en-US" dirty="0" err="1"/>
              <a:t>Coltoff’s</a:t>
            </a:r>
            <a:r>
              <a:rPr lang="en-US" dirty="0"/>
              <a:t> Story</a:t>
            </a:r>
            <a:endParaRPr dirty="0"/>
          </a:p>
        </p:txBody>
      </p:sp>
      <p:sp>
        <p:nvSpPr>
          <p:cNvPr id="311" name="Google Shape;311;g115c86e069b_1_5"/>
          <p:cNvSpPr txBox="1">
            <a:spLocks noGrp="1"/>
          </p:cNvSpPr>
          <p:nvPr>
            <p:ph type="body" idx="1"/>
          </p:nvPr>
        </p:nvSpPr>
        <p:spPr>
          <a:xfrm>
            <a:off x="523240" y="1825625"/>
            <a:ext cx="10830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dirty="0"/>
              <a:t>from </a:t>
            </a:r>
            <a:r>
              <a:rPr lang="en-US" dirty="0" err="1"/>
              <a:t>Erdenheim</a:t>
            </a:r>
            <a:r>
              <a:rPr lang="en-US" dirty="0"/>
              <a:t>, PA (Montgomery County)</a:t>
            </a:r>
            <a:endParaRPr dirty="0"/>
          </a:p>
          <a:p>
            <a:pPr marL="457200" lvl="0" indent="-342900" algn="l" rtl="0">
              <a:spcBef>
                <a:spcPts val="0"/>
              </a:spcBef>
              <a:spcAft>
                <a:spcPts val="0"/>
              </a:spcAft>
              <a:buSzPts val="1800"/>
              <a:buChar char="•"/>
            </a:pPr>
            <a:r>
              <a:rPr lang="en-US" dirty="0"/>
              <a:t>former </a:t>
            </a:r>
            <a:r>
              <a:rPr lang="en-US" dirty="0" err="1"/>
              <a:t>RespectAbility</a:t>
            </a:r>
            <a:r>
              <a:rPr lang="en-US" dirty="0"/>
              <a:t> Apprentice in Communications</a:t>
            </a:r>
            <a:endParaRPr dirty="0"/>
          </a:p>
          <a:p>
            <a:pPr marL="457200" lvl="0" indent="-342900" algn="l" rtl="0">
              <a:spcBef>
                <a:spcPts val="0"/>
              </a:spcBef>
              <a:spcAft>
                <a:spcPts val="0"/>
              </a:spcAft>
              <a:buSzPts val="1800"/>
              <a:buChar char="•"/>
            </a:pPr>
            <a:r>
              <a:rPr lang="en-US" dirty="0"/>
              <a:t>passionate about invisible disabilities, universal design</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“It’s not enough to ramp buildings; we must also ramp attitudes.” - Rabbi Lynne Landsberg </a:t>
            </a:r>
            <a:r>
              <a:rPr lang="en-US" dirty="0" err="1"/>
              <a:t>z”l</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21"/>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Times New Roman"/>
              <a:buNone/>
            </a:pPr>
            <a:r>
              <a:rPr lang="en-US"/>
              <a:t>Appendix</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1" name="Google Shape;711;p22"/>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Times New Roman"/>
              <a:buNone/>
            </a:pPr>
            <a:r>
              <a:rPr lang="en-US" dirty="0"/>
              <a:t>Disability Statistics in Pennsylvania</a:t>
            </a:r>
            <a:endParaRPr dirty="0"/>
          </a:p>
        </p:txBody>
      </p:sp>
      <p:pic>
        <p:nvPicPr>
          <p:cNvPr id="714" name="Google Shape;714;p22" descr="Picture of Gov. Tom Wolf (D)&#10;"/>
          <p:cNvPicPr preferRelativeResize="0"/>
          <p:nvPr/>
        </p:nvPicPr>
        <p:blipFill rotWithShape="1">
          <a:blip r:embed="rId3">
            <a:alphaModFix/>
          </a:blip>
          <a:srcRect/>
          <a:stretch/>
        </p:blipFill>
        <p:spPr>
          <a:xfrm>
            <a:off x="1474763" y="2080179"/>
            <a:ext cx="2233613" cy="3352800"/>
          </a:xfrm>
          <a:prstGeom prst="rect">
            <a:avLst/>
          </a:prstGeom>
          <a:noFill/>
          <a:ln>
            <a:noFill/>
          </a:ln>
        </p:spPr>
      </p:pic>
      <p:sp>
        <p:nvSpPr>
          <p:cNvPr id="713" name="Google Shape;713;p22"/>
          <p:cNvSpPr txBox="1"/>
          <p:nvPr/>
        </p:nvSpPr>
        <p:spPr>
          <a:xfrm>
            <a:off x="1120750" y="5432979"/>
            <a:ext cx="2792413" cy="3698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Noto Sans Symbols"/>
              <a:buNone/>
            </a:pPr>
            <a:r>
              <a:rPr lang="en-US" sz="1800" b="0" i="0" u="none" strike="noStrike" cap="none">
                <a:solidFill>
                  <a:srgbClr val="000000"/>
                </a:solidFill>
                <a:latin typeface="Calibri"/>
                <a:ea typeface="Calibri"/>
                <a:cs typeface="Calibri"/>
                <a:sym typeface="Calibri"/>
              </a:rPr>
              <a:t>Gov. Tom Wolf (D)</a:t>
            </a:r>
            <a:endParaRPr/>
          </a:p>
        </p:txBody>
      </p:sp>
      <p:sp>
        <p:nvSpPr>
          <p:cNvPr id="710" name="Google Shape;710;p22"/>
          <p:cNvSpPr txBox="1">
            <a:spLocks noGrp="1"/>
          </p:cNvSpPr>
          <p:nvPr>
            <p:ph type="body" idx="1"/>
          </p:nvPr>
        </p:nvSpPr>
        <p:spPr>
          <a:xfrm>
            <a:off x="4062388" y="1631852"/>
            <a:ext cx="7838879" cy="4545111"/>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US">
                <a:solidFill>
                  <a:schemeClr val="dk1"/>
                </a:solidFill>
              </a:rPr>
              <a:t>There are 1,774,575 Pennsylvanians with disabilities. </a:t>
            </a:r>
            <a:endParaRPr/>
          </a:p>
          <a:p>
            <a:pPr marL="228600" lvl="0" indent="-228600" algn="l" rtl="0">
              <a:lnSpc>
                <a:spcPct val="90000"/>
              </a:lnSpc>
              <a:spcBef>
                <a:spcPts val="1000"/>
              </a:spcBef>
              <a:spcAft>
                <a:spcPts val="0"/>
              </a:spcAft>
              <a:buClr>
                <a:schemeClr val="dk1"/>
              </a:buClr>
              <a:buSzPct val="100000"/>
              <a:buChar char="•"/>
            </a:pPr>
            <a:r>
              <a:rPr lang="en-US">
                <a:solidFill>
                  <a:schemeClr val="dk1"/>
                </a:solidFill>
              </a:rPr>
              <a:t>The disability community is 14.1 percent of the total population in the Commonwealth.</a:t>
            </a:r>
            <a:endParaRPr/>
          </a:p>
          <a:p>
            <a:pPr marL="228600" lvl="0" indent="-228600" algn="l" rtl="0">
              <a:lnSpc>
                <a:spcPct val="90000"/>
              </a:lnSpc>
              <a:spcBef>
                <a:spcPts val="1000"/>
              </a:spcBef>
              <a:spcAft>
                <a:spcPts val="0"/>
              </a:spcAft>
              <a:buClr>
                <a:schemeClr val="dk1"/>
              </a:buClr>
              <a:buSzPct val="100000"/>
              <a:buChar char="•"/>
            </a:pPr>
            <a:r>
              <a:rPr lang="en-US">
                <a:solidFill>
                  <a:schemeClr val="dk1"/>
                </a:solidFill>
              </a:rPr>
              <a:t>There are 900,776 working-age people with disabilities in the Keystone State. </a:t>
            </a:r>
            <a:endParaRPr/>
          </a:p>
          <a:p>
            <a:pPr marL="228600" lvl="0" indent="-228600" algn="l" rtl="0">
              <a:lnSpc>
                <a:spcPct val="90000"/>
              </a:lnSpc>
              <a:spcBef>
                <a:spcPts val="1000"/>
              </a:spcBef>
              <a:spcAft>
                <a:spcPts val="0"/>
              </a:spcAft>
              <a:buClr>
                <a:schemeClr val="dk1"/>
              </a:buClr>
              <a:buSzPct val="100000"/>
              <a:buChar char="•"/>
            </a:pPr>
            <a:r>
              <a:rPr lang="en-US">
                <a:solidFill>
                  <a:schemeClr val="dk1"/>
                </a:solidFill>
              </a:rPr>
              <a:t>Out of that number, 350,024 had jobs in 2019. </a:t>
            </a:r>
            <a:endParaRPr/>
          </a:p>
          <a:p>
            <a:pPr marL="228600" lvl="0" indent="-228600" algn="l" rtl="0">
              <a:lnSpc>
                <a:spcPct val="90000"/>
              </a:lnSpc>
              <a:spcBef>
                <a:spcPts val="1000"/>
              </a:spcBef>
              <a:spcAft>
                <a:spcPts val="0"/>
              </a:spcAft>
              <a:buClr>
                <a:schemeClr val="dk1"/>
              </a:buClr>
              <a:buSzPct val="100000"/>
              <a:buChar char="•"/>
            </a:pPr>
            <a:r>
              <a:rPr lang="en-US">
                <a:solidFill>
                  <a:schemeClr val="dk1"/>
                </a:solidFill>
              </a:rPr>
              <a:t>Pennsylvania’s disability employment rate is 38.8 percent. </a:t>
            </a:r>
            <a:endParaRPr/>
          </a:p>
          <a:p>
            <a:pPr marL="228600" lvl="0" indent="-228600" algn="l" rtl="0">
              <a:lnSpc>
                <a:spcPct val="90000"/>
              </a:lnSpc>
              <a:spcBef>
                <a:spcPts val="1000"/>
              </a:spcBef>
              <a:spcAft>
                <a:spcPts val="0"/>
              </a:spcAft>
              <a:buClr>
                <a:schemeClr val="dk1"/>
              </a:buClr>
              <a:buSzPct val="100000"/>
              <a:buChar char="•"/>
            </a:pPr>
            <a:r>
              <a:rPr lang="en-US">
                <a:solidFill>
                  <a:schemeClr val="dk1"/>
                </a:solidFill>
              </a:rPr>
              <a:t>The employment rate for Pennsylvanians without disabilities is 79.7 percent. </a:t>
            </a:r>
            <a:endParaRPr/>
          </a:p>
          <a:p>
            <a:pPr marL="228600" lvl="0" indent="-228600" algn="l" rtl="0">
              <a:lnSpc>
                <a:spcPct val="90000"/>
              </a:lnSpc>
              <a:spcBef>
                <a:spcPts val="1000"/>
              </a:spcBef>
              <a:spcAft>
                <a:spcPts val="0"/>
              </a:spcAft>
              <a:buClr>
                <a:schemeClr val="dk1"/>
              </a:buClr>
              <a:buSzPct val="100000"/>
              <a:buChar char="•"/>
            </a:pPr>
            <a:r>
              <a:rPr lang="en-US">
                <a:solidFill>
                  <a:schemeClr val="dk1"/>
                </a:solidFill>
              </a:rPr>
              <a:t>There is a 40.8 percentage point gap in Labor Force Participation Rates between PWDs and non-PWDs in PA. </a:t>
            </a:r>
            <a:endParaRPr b="1">
              <a:solidFill>
                <a:schemeClr val="dk1"/>
              </a:solidFill>
            </a:endParaRPr>
          </a:p>
          <a:p>
            <a:pPr marL="228600" lvl="0" indent="-228600" algn="l" rtl="0">
              <a:lnSpc>
                <a:spcPct val="90000"/>
              </a:lnSpc>
              <a:spcBef>
                <a:spcPts val="1000"/>
              </a:spcBef>
              <a:spcAft>
                <a:spcPts val="0"/>
              </a:spcAft>
              <a:buClr>
                <a:schemeClr val="dk1"/>
              </a:buClr>
              <a:buSzPct val="100000"/>
              <a:buChar char="•"/>
            </a:pPr>
            <a:r>
              <a:rPr lang="en-US">
                <a:solidFill>
                  <a:schemeClr val="dk1"/>
                </a:solidFill>
              </a:rPr>
              <a:t>28.5 percent of working-age Pennsylvanians with disabilities live in poverty. </a:t>
            </a:r>
            <a:endParaRPr/>
          </a:p>
          <a:p>
            <a:pPr marL="228600" lvl="0" indent="-228600" algn="l" rtl="0">
              <a:lnSpc>
                <a:spcPct val="90000"/>
              </a:lnSpc>
              <a:spcBef>
                <a:spcPts val="1000"/>
              </a:spcBef>
              <a:spcAft>
                <a:spcPts val="0"/>
              </a:spcAft>
              <a:buClr>
                <a:schemeClr val="dk1"/>
              </a:buClr>
              <a:buSzPct val="100000"/>
              <a:buChar char="•"/>
            </a:pPr>
            <a:r>
              <a:rPr lang="en-US">
                <a:solidFill>
                  <a:schemeClr val="dk1"/>
                </a:solidFill>
              </a:rPr>
              <a:t>Philadelphia County has the commonwealth’s largest number of PWDs (261,440) and Forest County has the highest concentration of PWDs (28.4%)</a:t>
            </a:r>
            <a:endParaRPr/>
          </a:p>
          <a:p>
            <a:pPr marL="228600" lvl="0" indent="-104140" algn="l" rtl="0">
              <a:lnSpc>
                <a:spcPct val="90000"/>
              </a:lnSpc>
              <a:spcBef>
                <a:spcPts val="1000"/>
              </a:spcBef>
              <a:spcAft>
                <a:spcPts val="0"/>
              </a:spcAft>
              <a:buClr>
                <a:srgbClr val="4D4D4D"/>
              </a:buClr>
              <a:buSzPct val="100000"/>
              <a:buNone/>
            </a:pPr>
            <a:endParaRPr>
              <a:solidFill>
                <a:schemeClr val="dk1"/>
              </a:solidFill>
            </a:endParaRPr>
          </a:p>
        </p:txBody>
      </p:sp>
      <p:sp>
        <p:nvSpPr>
          <p:cNvPr id="712" name="Google Shape;712;p22"/>
          <p:cNvSpPr txBox="1"/>
          <p:nvPr/>
        </p:nvSpPr>
        <p:spPr>
          <a:xfrm>
            <a:off x="109025" y="6123542"/>
            <a:ext cx="1235495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1" i="0" u="none" strike="noStrike" cap="none">
                <a:solidFill>
                  <a:srgbClr val="000000"/>
                </a:solidFill>
                <a:latin typeface="Times New Roman"/>
                <a:ea typeface="Times New Roman"/>
                <a:cs typeface="Times New Roman"/>
                <a:sym typeface="Times New Roman"/>
              </a:rPr>
              <a:t>Source: </a:t>
            </a:r>
            <a:r>
              <a:rPr lang="en-US" sz="1800" b="0" i="0" u="none" strike="noStrike" cap="none">
                <a:solidFill>
                  <a:srgbClr val="000000"/>
                </a:solidFill>
                <a:latin typeface="Times New Roman"/>
                <a:ea typeface="Times New Roman"/>
                <a:cs typeface="Times New Roman"/>
                <a:sym typeface="Times New Roman"/>
              </a:rPr>
              <a:t>Annual Disability Statistics Compendium: 2020 Durham, NH: Univ. of New Hampshire, Institute on Disability</a:t>
            </a:r>
            <a:endParaRPr/>
          </a:p>
          <a:p>
            <a:pPr marL="0" marR="0" lvl="0" indent="0" algn="l" rtl="0">
              <a:lnSpc>
                <a:spcPct val="100000"/>
              </a:lnSpc>
              <a:spcBef>
                <a:spcPts val="0"/>
              </a:spcBef>
              <a:spcAft>
                <a:spcPts val="0"/>
              </a:spcAft>
              <a:buClr>
                <a:srgbClr val="000000"/>
              </a:buClr>
              <a:buSzPts val="1800"/>
              <a:buFont typeface="Times New Roman"/>
              <a:buNone/>
            </a:pPr>
            <a:r>
              <a:rPr lang="en-US" sz="1800" b="0" i="0" u="sng" strike="noStrike" cap="none">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https://disabilitycompendium.org/</a:t>
            </a:r>
            <a:r>
              <a:rPr lang="en-US" sz="1800" b="0" i="0" u="none" strike="noStrike" cap="none">
                <a:solidFill>
                  <a:srgbClr val="000000"/>
                </a:solidFill>
                <a:latin typeface="Times New Roman"/>
                <a:ea typeface="Times New Roman"/>
                <a:cs typeface="Times New Roman"/>
                <a:sym typeface="Times New Roman"/>
              </a:rPr>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0" name="Google Shape;720;p23"/>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Times New Roman"/>
              <a:buNone/>
            </a:pPr>
            <a:r>
              <a:rPr lang="en-US" dirty="0"/>
              <a:t>Recognizing Racial Disparities in Pennsylvania</a:t>
            </a:r>
            <a:endParaRPr dirty="0"/>
          </a:p>
        </p:txBody>
      </p:sp>
      <p:sp>
        <p:nvSpPr>
          <p:cNvPr id="719" name="Google Shape;719;p23"/>
          <p:cNvSpPr txBox="1">
            <a:spLocks noGrp="1"/>
          </p:cNvSpPr>
          <p:nvPr>
            <p:ph type="body" idx="1"/>
          </p:nvPr>
        </p:nvSpPr>
        <p:spPr>
          <a:xfrm>
            <a:off x="703385" y="1825625"/>
            <a:ext cx="10650414" cy="4351338"/>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en-US" sz="2800">
                <a:solidFill>
                  <a:schemeClr val="dk1"/>
                </a:solidFill>
                <a:latin typeface="Times New Roman"/>
                <a:ea typeface="Times New Roman"/>
                <a:cs typeface="Times New Roman"/>
                <a:sym typeface="Times New Roman"/>
              </a:rPr>
              <a:t>There are 140,588</a:t>
            </a:r>
            <a:r>
              <a:rPr lang="en-US">
                <a:solidFill>
                  <a:schemeClr val="dk1"/>
                </a:solidFill>
              </a:rPr>
              <a:t> </a:t>
            </a:r>
            <a:r>
              <a:rPr lang="en-US" sz="2800">
                <a:solidFill>
                  <a:schemeClr val="dk1"/>
                </a:solidFill>
                <a:latin typeface="Times New Roman"/>
                <a:ea typeface="Times New Roman"/>
                <a:cs typeface="Times New Roman"/>
                <a:sym typeface="Times New Roman"/>
              </a:rPr>
              <a:t>working-age African Americans with disabilities. Out of that number, only 46,070 or 32.8 percent have jobs. </a:t>
            </a:r>
            <a:r>
              <a:rPr lang="en-US" sz="2800" b="1">
                <a:solidFill>
                  <a:schemeClr val="dk1"/>
                </a:solidFill>
                <a:latin typeface="Times New Roman"/>
                <a:ea typeface="Times New Roman"/>
                <a:cs typeface="Times New Roman"/>
                <a:sym typeface="Times New Roman"/>
              </a:rPr>
              <a:t>(Tables 3.22/3.27)</a:t>
            </a:r>
            <a:endParaRPr sz="2800" b="1">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800">
                <a:solidFill>
                  <a:schemeClr val="dk1"/>
                </a:solidFill>
                <a:latin typeface="Times New Roman"/>
                <a:ea typeface="Times New Roman"/>
                <a:cs typeface="Times New Roman"/>
                <a:sym typeface="Times New Roman"/>
              </a:rPr>
              <a:t>Fully 35.5 percent of African Americans with disabilities live in poverty compared to 24.3 percent of African Americans without disabilities. </a:t>
            </a:r>
            <a:r>
              <a:rPr lang="en-US" sz="2800" b="1">
                <a:solidFill>
                  <a:schemeClr val="dk1"/>
                </a:solidFill>
                <a:latin typeface="Times New Roman"/>
                <a:ea typeface="Times New Roman"/>
                <a:cs typeface="Times New Roman"/>
                <a:sym typeface="Times New Roman"/>
              </a:rPr>
              <a:t>(Tables 6.7/6.12)</a:t>
            </a:r>
            <a:endParaRPr sz="2800" b="1">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800">
                <a:solidFill>
                  <a:schemeClr val="dk1"/>
                </a:solidFill>
                <a:latin typeface="Times New Roman"/>
                <a:ea typeface="Times New Roman"/>
                <a:cs typeface="Times New Roman"/>
                <a:sym typeface="Times New Roman"/>
              </a:rPr>
              <a:t>There are 91,459 working-age Latinx people with disabilities. Out of that number, fully 31,619 or 34.6 percent have jobs. </a:t>
            </a:r>
            <a:r>
              <a:rPr lang="en-US" sz="2800" b="1">
                <a:solidFill>
                  <a:schemeClr val="dk1"/>
                </a:solidFill>
                <a:latin typeface="Times New Roman"/>
                <a:ea typeface="Times New Roman"/>
                <a:cs typeface="Times New Roman"/>
                <a:sym typeface="Times New Roman"/>
              </a:rPr>
              <a:t>(Tables 3.25/3.30)</a:t>
            </a:r>
            <a:endParaRPr sz="2800">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800">
                <a:solidFill>
                  <a:schemeClr val="dk1"/>
                </a:solidFill>
                <a:latin typeface="Times New Roman"/>
                <a:ea typeface="Times New Roman"/>
                <a:cs typeface="Times New Roman"/>
                <a:sym typeface="Times New Roman"/>
              </a:rPr>
              <a:t>Fully 45.9 percent of Latinx people with disabilities live in poverty, compared to only 25.6 of Latinx people without disabilities.</a:t>
            </a:r>
            <a:r>
              <a:rPr lang="en-US" sz="2800" b="1">
                <a:solidFill>
                  <a:schemeClr val="dk1"/>
                </a:solidFill>
                <a:latin typeface="Times New Roman"/>
                <a:ea typeface="Times New Roman"/>
                <a:cs typeface="Times New Roman"/>
                <a:sym typeface="Times New Roman"/>
              </a:rPr>
              <a:t> (Tables 6.10/6.15)</a:t>
            </a:r>
            <a:endParaRPr sz="2800">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800">
                <a:solidFill>
                  <a:schemeClr val="dk1"/>
                </a:solidFill>
                <a:latin typeface="Times New Roman"/>
                <a:ea typeface="Times New Roman"/>
                <a:cs typeface="Times New Roman"/>
                <a:sym typeface="Times New Roman"/>
              </a:rPr>
              <a:t>There are 14,846</a:t>
            </a:r>
            <a:r>
              <a:rPr lang="en-US">
                <a:solidFill>
                  <a:schemeClr val="dk1"/>
                </a:solidFill>
              </a:rPr>
              <a:t> </a:t>
            </a:r>
            <a:r>
              <a:rPr lang="en-US" sz="2800">
                <a:solidFill>
                  <a:schemeClr val="dk1"/>
                </a:solidFill>
                <a:latin typeface="Times New Roman"/>
                <a:ea typeface="Times New Roman"/>
                <a:cs typeface="Times New Roman"/>
                <a:sym typeface="Times New Roman"/>
              </a:rPr>
              <a:t>working-age Asian Americans with disabilities. Out of that number, 5,865 or 39.5 percent have jobs. </a:t>
            </a:r>
            <a:r>
              <a:rPr lang="en-US" sz="2800" b="1">
                <a:solidFill>
                  <a:schemeClr val="dk1"/>
                </a:solidFill>
                <a:latin typeface="Times New Roman"/>
                <a:ea typeface="Times New Roman"/>
                <a:cs typeface="Times New Roman"/>
                <a:sym typeface="Times New Roman"/>
              </a:rPr>
              <a:t>(Tables 3.23/3.28)</a:t>
            </a:r>
            <a:endParaRPr sz="2800">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sz="2800">
                <a:solidFill>
                  <a:schemeClr val="dk1"/>
                </a:solidFill>
                <a:latin typeface="Times New Roman"/>
                <a:ea typeface="Times New Roman"/>
                <a:cs typeface="Times New Roman"/>
                <a:sym typeface="Times New Roman"/>
              </a:rPr>
              <a:t>16.5 percent of Asian Americans with disabilities live in poverty compared to 15.5 percent of Asian Americans without disabilities. </a:t>
            </a:r>
            <a:r>
              <a:rPr lang="en-US" sz="2800" b="1">
                <a:solidFill>
                  <a:schemeClr val="dk1"/>
                </a:solidFill>
                <a:latin typeface="Times New Roman"/>
                <a:ea typeface="Times New Roman"/>
                <a:cs typeface="Times New Roman"/>
                <a:sym typeface="Times New Roman"/>
              </a:rPr>
              <a:t>(Tables 6.8/6.13)</a:t>
            </a:r>
            <a:endParaRPr sz="2800">
              <a:solidFill>
                <a:schemeClr val="dk1"/>
              </a:solidFill>
              <a:latin typeface="Calibri"/>
              <a:ea typeface="Calibri"/>
              <a:cs typeface="Calibri"/>
              <a:sym typeface="Calibri"/>
            </a:endParaRPr>
          </a:p>
          <a:p>
            <a:pPr marL="228600" lvl="0" indent="-77470" algn="l" rtl="0">
              <a:lnSpc>
                <a:spcPct val="90000"/>
              </a:lnSpc>
              <a:spcBef>
                <a:spcPts val="1000"/>
              </a:spcBef>
              <a:spcAft>
                <a:spcPts val="0"/>
              </a:spcAft>
              <a:buClr>
                <a:srgbClr val="4D4D4D"/>
              </a:buClr>
              <a:buSzPct val="100000"/>
              <a:buNone/>
            </a:pPr>
            <a:endParaRPr sz="2800">
              <a:solidFill>
                <a:schemeClr val="dk1"/>
              </a:solidFill>
              <a:latin typeface="Calibri"/>
              <a:ea typeface="Calibri"/>
              <a:cs typeface="Calibri"/>
              <a:sym typeface="Calibri"/>
            </a:endParaRPr>
          </a:p>
          <a:p>
            <a:pPr marL="228600" lvl="0" indent="-77470" algn="l" rtl="0">
              <a:lnSpc>
                <a:spcPct val="90000"/>
              </a:lnSpc>
              <a:spcBef>
                <a:spcPts val="1000"/>
              </a:spcBef>
              <a:spcAft>
                <a:spcPts val="0"/>
              </a:spcAft>
              <a:buClr>
                <a:srgbClr val="4D4D4D"/>
              </a:buClr>
              <a:buSzPct val="100000"/>
              <a:buNone/>
            </a:pPr>
            <a:endParaRPr>
              <a:solidFill>
                <a:schemeClr val="dk1"/>
              </a:solidFill>
            </a:endParaRPr>
          </a:p>
        </p:txBody>
      </p:sp>
      <p:sp>
        <p:nvSpPr>
          <p:cNvPr id="721" name="Google Shape;721;p23"/>
          <p:cNvSpPr/>
          <p:nvPr/>
        </p:nvSpPr>
        <p:spPr>
          <a:xfrm>
            <a:off x="378820" y="6200485"/>
            <a:ext cx="1181318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1" i="0" u="none" strike="noStrike" cap="none">
                <a:solidFill>
                  <a:srgbClr val="000000"/>
                </a:solidFill>
                <a:latin typeface="Times New Roman"/>
                <a:ea typeface="Times New Roman"/>
                <a:cs typeface="Times New Roman"/>
                <a:sym typeface="Times New Roman"/>
              </a:rPr>
              <a:t>SOURCE: Annual Disability Statistics Supplement: 2020. Univ. of New Hampshire, Institute on Disability.</a:t>
            </a:r>
            <a:endParaRPr/>
          </a:p>
          <a:p>
            <a:pPr marL="0" marR="0" lvl="0" indent="0" algn="l" rtl="0">
              <a:lnSpc>
                <a:spcPct val="100000"/>
              </a:lnSpc>
              <a:spcBef>
                <a:spcPts val="0"/>
              </a:spcBef>
              <a:spcAft>
                <a:spcPts val="0"/>
              </a:spcAft>
              <a:buClr>
                <a:srgbClr val="000000"/>
              </a:buClr>
              <a:buSzPts val="1600"/>
              <a:buFont typeface="Times New Roman"/>
              <a:buNone/>
            </a:pPr>
            <a:r>
              <a:rPr lang="en-US" sz="1600" b="1" i="0" u="sng" strike="noStrike" cap="none">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https://disabilitycompendium.org/compendium/2020-annual-disability-statistics-supplement</a:t>
            </a:r>
            <a:r>
              <a:rPr lang="en-US" sz="1600" b="1" i="0" u="none" strike="noStrike" cap="none">
                <a:solidFill>
                  <a:srgbClr val="000000"/>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4"/>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400"/>
              <a:buFont typeface="Times New Roman"/>
              <a:buNone/>
            </a:pPr>
            <a:r>
              <a:rPr lang="en-US" sz="3400" b="1"/>
              <a:t>Employment Rates for Working-Age Pennsylvanians w/</a:t>
            </a:r>
            <a:br>
              <a:rPr lang="en-US" sz="3400" b="1"/>
            </a:br>
            <a:r>
              <a:rPr lang="en-US" sz="3400" b="1"/>
              <a:t>&amp; w/o Disabilities, by Race – 2019 (Pre-COVID)</a:t>
            </a:r>
            <a:endParaRPr/>
          </a:p>
        </p:txBody>
      </p:sp>
      <p:graphicFrame>
        <p:nvGraphicFramePr>
          <p:cNvPr id="727" name="Google Shape;727;p24" descr="Employment rates for working-age pennsylvanians&#10;&#10;32.8% African American with disabilities&#10;74.1% African American without disabilities&#10;&#10;34.6% Latinx with disabilities&#10;75.8% Latinx without disabilities&#10;&#10;39.5% Asian American with disabilities&#10;73.2% Asian American without disabilities&#10;&#10;41.1% white with disabilities&#10;81.4% white without disabilities"/>
          <p:cNvGraphicFramePr/>
          <p:nvPr>
            <p:extLst>
              <p:ext uri="{D42A27DB-BD31-4B8C-83A1-F6EECF244321}">
                <p14:modId xmlns:p14="http://schemas.microsoft.com/office/powerpoint/2010/main" val="2928581387"/>
              </p:ext>
            </p:extLst>
          </p:nvPr>
        </p:nvGraphicFramePr>
        <p:xfrm>
          <a:off x="523875" y="1825625"/>
          <a:ext cx="10829925" cy="4351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25"/>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Times New Roman"/>
              <a:buNone/>
            </a:pPr>
            <a:r>
              <a:rPr lang="en-US" b="1"/>
              <a:t>Poverty Rates for Pennsylvanians w/</a:t>
            </a:r>
            <a:br>
              <a:rPr lang="en-US" b="1"/>
            </a:br>
            <a:r>
              <a:rPr lang="en-US" b="1"/>
              <a:t>&amp; w/o Disabilities, by Race – 2019 (Pre-COVID)</a:t>
            </a:r>
            <a:endParaRPr/>
          </a:p>
        </p:txBody>
      </p:sp>
      <p:graphicFrame>
        <p:nvGraphicFramePr>
          <p:cNvPr id="733" name="Google Shape;733;p25" descr="Poverty rates for Pennsylvanians by race&#10;&#10;35.5% African American with disabilities&#10;24.3% African American without disabilities&#10;&#10;45.9% Latinx with disabilities&#10;25.6% Latinx without disabilities&#10;&#10;16.5% Asian American with disabilities&#10;15.5% Asian American without disabilities&#10;&#10;17.5% white with disabilities&#10;9% white without disabilities"/>
          <p:cNvGraphicFramePr/>
          <p:nvPr>
            <p:extLst>
              <p:ext uri="{D42A27DB-BD31-4B8C-83A1-F6EECF244321}">
                <p14:modId xmlns:p14="http://schemas.microsoft.com/office/powerpoint/2010/main" val="3849268414"/>
              </p:ext>
            </p:extLst>
          </p:nvPr>
        </p:nvGraphicFramePr>
        <p:xfrm>
          <a:off x="523875" y="1825625"/>
          <a:ext cx="10829925" cy="4351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26"/>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Times New Roman"/>
              <a:buNone/>
            </a:pPr>
            <a:r>
              <a:rPr lang="en-US"/>
              <a:t>Pennsylvania, Disability and Health Conditions</a:t>
            </a:r>
            <a:endParaRPr/>
          </a:p>
        </p:txBody>
      </p:sp>
      <p:graphicFrame>
        <p:nvGraphicFramePr>
          <p:cNvPr id="593" name="Google Shape;593;p26"/>
          <p:cNvGraphicFramePr/>
          <p:nvPr/>
        </p:nvGraphicFramePr>
        <p:xfrm>
          <a:off x="1981200" y="1676400"/>
          <a:ext cx="8422639" cy="3749130"/>
        </p:xfrm>
        <a:graphic>
          <a:graphicData uri="http://schemas.openxmlformats.org/drawingml/2006/table">
            <a:tbl>
              <a:tblPr firstRow="1">
                <a:noFill/>
              </a:tblPr>
              <a:tblGrid>
                <a:gridCol w="1828801">
                  <a:extLst>
                    <a:ext uri="{9D8B030D-6E8A-4147-A177-3AD203B41FA5}">
                      <a16:colId xmlns:a16="http://schemas.microsoft.com/office/drawing/2014/main" val="20000"/>
                    </a:ext>
                  </a:extLst>
                </a:gridCol>
                <a:gridCol w="631825">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gridCol w="1346200">
                  <a:extLst>
                    <a:ext uri="{9D8B030D-6E8A-4147-A177-3AD203B41FA5}">
                      <a16:colId xmlns:a16="http://schemas.microsoft.com/office/drawing/2014/main" val="20003"/>
                    </a:ext>
                  </a:extLst>
                </a:gridCol>
                <a:gridCol w="1693238">
                  <a:extLst>
                    <a:ext uri="{9D8B030D-6E8A-4147-A177-3AD203B41FA5}">
                      <a16:colId xmlns:a16="http://schemas.microsoft.com/office/drawing/2014/main" val="20004"/>
                    </a:ext>
                  </a:extLst>
                </a:gridCol>
                <a:gridCol w="1576375">
                  <a:extLst>
                    <a:ext uri="{9D8B030D-6E8A-4147-A177-3AD203B41FA5}">
                      <a16:colId xmlns:a16="http://schemas.microsoft.com/office/drawing/2014/main" val="20005"/>
                    </a:ext>
                  </a:extLst>
                </a:gridCol>
              </a:tblGrid>
              <a:tr h="152400">
                <a:tc>
                  <a:txBody>
                    <a:bodyPr/>
                    <a:lstStyle/>
                    <a:p>
                      <a:pPr marL="0" marR="0" lvl="0" indent="0" algn="l" rtl="0">
                        <a:lnSpc>
                          <a:spcPct val="100000"/>
                        </a:lnSpc>
                        <a:spcBef>
                          <a:spcPts val="0"/>
                        </a:spcBef>
                        <a:spcAft>
                          <a:spcPts val="0"/>
                        </a:spcAft>
                        <a:buClr>
                          <a:schemeClr val="dk1"/>
                        </a:buClr>
                        <a:buSzPts val="1600"/>
                        <a:buFont typeface="Noto Sans Symbols"/>
                        <a:buNone/>
                      </a:pPr>
                      <a:endParaRPr sz="1600" b="0" i="0" u="none" strike="noStrike" cap="none" dirty="0">
                        <a:solidFill>
                          <a:schemeClr val="dk1"/>
                        </a:solidFill>
                        <a:latin typeface="Times New Roman"/>
                        <a:ea typeface="Times New Roman"/>
                        <a:cs typeface="Times New Roman"/>
                        <a:sym typeface="Times New Roman"/>
                      </a:endParaRPr>
                    </a:p>
                  </a:txBody>
                  <a:tcPr marL="91450" marR="91450" marT="45725" marB="45725">
                    <a:lnL w="28575"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endParaRPr lang="en-US"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600"/>
                        <a:buFont typeface="Noto Sans Symbols"/>
                        <a:buNone/>
                        <a:tabLst/>
                        <a:defRPr/>
                      </a:pPr>
                      <a:r>
                        <a:rPr lang="en-US" sz="1600" b="0" i="0" u="none" strike="noStrike" cap="none" dirty="0">
                          <a:solidFill>
                            <a:schemeClr val="dk1"/>
                          </a:solidFill>
                          <a:latin typeface="Times New Roman"/>
                          <a:ea typeface="Times New Roman"/>
                          <a:cs typeface="Times New Roman"/>
                          <a:sym typeface="Times New Roman"/>
                        </a:rPr>
                        <a:t>People with Disabilities (%)</a:t>
                      </a:r>
                      <a:endParaRPr lang="en-US" sz="1600" dirty="0"/>
                    </a:p>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dirty="0">
                          <a:solidFill>
                            <a:schemeClr val="dk1"/>
                          </a:solidFill>
                          <a:latin typeface="Times New Roman"/>
                          <a:ea typeface="Times New Roman"/>
                          <a:cs typeface="Times New Roman"/>
                          <a:sym typeface="Times New Roman"/>
                        </a:rPr>
                        <a:t>2012</a:t>
                      </a:r>
                      <a:endParaRPr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600"/>
                        <a:buFont typeface="Noto Sans Symbols"/>
                        <a:buNone/>
                        <a:tabLst/>
                        <a:defRPr/>
                      </a:pPr>
                      <a:r>
                        <a:rPr lang="en-US" sz="1600" b="0" i="0" u="none" strike="noStrike" cap="none" dirty="0">
                          <a:solidFill>
                            <a:schemeClr val="dk1"/>
                          </a:solidFill>
                          <a:latin typeface="Times New Roman"/>
                          <a:ea typeface="Times New Roman"/>
                          <a:cs typeface="Times New Roman"/>
                          <a:sym typeface="Times New Roman"/>
                        </a:rPr>
                        <a:t>People with Disabilities (%)</a:t>
                      </a:r>
                      <a:endParaRPr lang="en-US" sz="1600" dirty="0"/>
                    </a:p>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dirty="0">
                          <a:solidFill>
                            <a:schemeClr val="dk1"/>
                          </a:solidFill>
                          <a:latin typeface="Times New Roman"/>
                          <a:ea typeface="Times New Roman"/>
                          <a:cs typeface="Times New Roman"/>
                          <a:sym typeface="Times New Roman"/>
                        </a:rPr>
                        <a:t>2013</a:t>
                      </a:r>
                      <a:endParaRPr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600"/>
                        <a:buFont typeface="Noto Sans Symbols"/>
                        <a:buNone/>
                        <a:tabLst/>
                        <a:defRPr/>
                      </a:pPr>
                      <a:r>
                        <a:rPr lang="en-US" sz="1600" b="0" i="0" u="none" strike="noStrike" cap="none" dirty="0">
                          <a:solidFill>
                            <a:schemeClr val="dk1"/>
                          </a:solidFill>
                          <a:latin typeface="Times New Roman"/>
                          <a:ea typeface="Times New Roman"/>
                          <a:cs typeface="Times New Roman"/>
                          <a:sym typeface="Times New Roman"/>
                        </a:rPr>
                        <a:t>People without Disabilities (%)</a:t>
                      </a:r>
                      <a:endParaRPr lang="en-US" sz="1600" dirty="0"/>
                    </a:p>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dirty="0">
                          <a:solidFill>
                            <a:schemeClr val="dk1"/>
                          </a:solidFill>
                          <a:latin typeface="Times New Roman"/>
                          <a:ea typeface="Times New Roman"/>
                          <a:cs typeface="Times New Roman"/>
                          <a:sym typeface="Times New Roman"/>
                        </a:rPr>
                        <a:t>2012</a:t>
                      </a:r>
                      <a:endParaRPr dirty="0"/>
                    </a:p>
                  </a:txBody>
                  <a:tcPr marL="91450" marR="91450" marT="45725" marB="45725">
                    <a:lnL w="12700"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600"/>
                        <a:buFont typeface="Noto Sans Symbols"/>
                        <a:buNone/>
                        <a:tabLst/>
                        <a:defRPr/>
                      </a:pPr>
                      <a:r>
                        <a:rPr lang="en-US" sz="1600" b="0" i="0" u="none" strike="noStrike" cap="none" dirty="0">
                          <a:solidFill>
                            <a:schemeClr val="dk1"/>
                          </a:solidFill>
                          <a:latin typeface="Times New Roman"/>
                          <a:ea typeface="Times New Roman"/>
                          <a:cs typeface="Times New Roman"/>
                          <a:sym typeface="Times New Roman"/>
                        </a:rPr>
                        <a:t>People without Disabilities (%)</a:t>
                      </a:r>
                      <a:endParaRPr lang="en-US" sz="1600" dirty="0"/>
                    </a:p>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dirty="0">
                          <a:solidFill>
                            <a:schemeClr val="dk1"/>
                          </a:solidFill>
                          <a:latin typeface="Times New Roman"/>
                          <a:ea typeface="Times New Roman"/>
                          <a:cs typeface="Times New Roman"/>
                          <a:sym typeface="Times New Roman"/>
                        </a:rPr>
                        <a:t>2013</a:t>
                      </a:r>
                      <a:endParaRPr dirty="0"/>
                    </a:p>
                  </a:txBody>
                  <a:tcPr marL="91450" marR="91450" marT="45725" marB="457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152400">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Poverty </a:t>
                      </a:r>
                      <a:r>
                        <a:rPr lang="en-US" sz="1600" b="0" i="0" u="none" strike="noStrike" cap="none" baseline="30000">
                          <a:solidFill>
                            <a:schemeClr val="dk1"/>
                          </a:solidFill>
                          <a:latin typeface="Times New Roman"/>
                          <a:ea typeface="Times New Roman"/>
                          <a:cs typeface="Times New Roman"/>
                          <a:sym typeface="Times New Roman"/>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US</a:t>
                      </a:r>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29.2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28.7</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13.6</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13.6</a:t>
                      </a:r>
                      <a:endParaRPr/>
                    </a:p>
                  </a:txBody>
                  <a:tcPr marL="91450" marR="91450" marT="45725" marB="457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2"/>
                  </a:ext>
                </a:extLst>
              </a:tr>
              <a:tr h="152400">
                <a:tc>
                  <a:txBody>
                    <a:bodyPr/>
                    <a:lstStyle/>
                    <a:p>
                      <a:pPr marL="0" marR="0" lvl="0" indent="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PA</a:t>
                      </a:r>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28.4</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28.9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11.0</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11.1</a:t>
                      </a:r>
                      <a:endParaRPr/>
                    </a:p>
                  </a:txBody>
                  <a:tcPr marL="91450" marR="91450" marT="45725" marB="457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52400">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Smoking </a:t>
                      </a:r>
                      <a:r>
                        <a:rPr lang="en-US" sz="1600" b="0" i="0" u="none" strike="noStrike" cap="none" baseline="30000">
                          <a:solidFill>
                            <a:schemeClr val="dk1"/>
                          </a:solidFill>
                          <a:latin typeface="Times New Roman"/>
                          <a:ea typeface="Times New Roman"/>
                          <a:cs typeface="Times New Roman"/>
                          <a:sym typeface="Times New Roman"/>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US</a:t>
                      </a:r>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26.0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25.4</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16.9</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16.2</a:t>
                      </a:r>
                      <a:endParaRPr/>
                    </a:p>
                  </a:txBody>
                  <a:tcPr marL="91450" marR="91450" marT="45725" marB="457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152400">
                <a:tc>
                  <a:txBody>
                    <a:bodyPr/>
                    <a:lstStyle/>
                    <a:p>
                      <a:pPr marL="0" marR="0" lvl="0" indent="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PA</a:t>
                      </a:r>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29.8</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28.8</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18.9</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18.7</a:t>
                      </a:r>
                      <a:endParaRPr/>
                    </a:p>
                  </a:txBody>
                  <a:tcPr marL="91450" marR="91450" marT="45725" marB="457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5"/>
                  </a:ext>
                </a:extLst>
              </a:tr>
              <a:tr h="152400">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Obesity </a:t>
                      </a:r>
                      <a:r>
                        <a:rPr lang="en-US" sz="1600" b="0" i="0" u="none" strike="noStrike" cap="none" baseline="30000">
                          <a:solidFill>
                            <a:schemeClr val="dk1"/>
                          </a:solidFill>
                          <a:latin typeface="Times New Roman"/>
                          <a:ea typeface="Times New Roman"/>
                          <a:cs typeface="Times New Roman"/>
                          <a:sym typeface="Times New Roman"/>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US</a:t>
                      </a:r>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39.1</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40.1</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24.5</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25.0</a:t>
                      </a:r>
                      <a:endParaRPr/>
                    </a:p>
                  </a:txBody>
                  <a:tcPr marL="91450" marR="91450" marT="45725" marB="457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6"/>
                  </a:ext>
                </a:extLst>
              </a:tr>
              <a:tr h="152400">
                <a:tc>
                  <a:txBody>
                    <a:bodyPr/>
                    <a:lstStyle/>
                    <a:p>
                      <a:pPr marL="0" marR="0" lvl="0" indent="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PA</a:t>
                      </a:r>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39.3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43.8</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26.2</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26.1</a:t>
                      </a:r>
                      <a:endParaRPr/>
                    </a:p>
                  </a:txBody>
                  <a:tcPr marL="91450" marR="91450" marT="45725" marB="457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7"/>
                  </a:ext>
                </a:extLst>
              </a:tr>
              <a:tr h="152400">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Employment </a:t>
                      </a:r>
                      <a:r>
                        <a:rPr lang="en-US" sz="1600" b="0" i="0" u="none" strike="noStrike" cap="none" baseline="30000">
                          <a:solidFill>
                            <a:schemeClr val="dk1"/>
                          </a:solidFill>
                          <a:latin typeface="Times New Roman"/>
                          <a:ea typeface="Times New Roman"/>
                          <a:cs typeface="Times New Roman"/>
                          <a:sym typeface="Times New Roman"/>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US</a:t>
                      </a:r>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32.7</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33.9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73.6</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74.2</a:t>
                      </a:r>
                      <a:endParaRPr/>
                    </a:p>
                  </a:txBody>
                  <a:tcPr marL="91450" marR="91450" marT="45725" marB="457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8"/>
                  </a:ext>
                </a:extLst>
              </a:tr>
              <a:tr h="152400">
                <a:tc>
                  <a:txBody>
                    <a:bodyPr/>
                    <a:lstStyle/>
                    <a:p>
                      <a:pPr marL="0" marR="0" lvl="0" indent="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PA</a:t>
                      </a:r>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33.0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33.9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a:solidFill>
                            <a:schemeClr val="dk1"/>
                          </a:solidFill>
                          <a:latin typeface="Times New Roman"/>
                          <a:ea typeface="Times New Roman"/>
                          <a:cs typeface="Times New Roman"/>
                          <a:sym typeface="Times New Roman"/>
                        </a:rPr>
                        <a:t>75.1</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0" i="0" u="none" strike="noStrike" cap="none" dirty="0">
                          <a:solidFill>
                            <a:schemeClr val="dk1"/>
                          </a:solidFill>
                          <a:latin typeface="Times New Roman"/>
                          <a:ea typeface="Times New Roman"/>
                          <a:cs typeface="Times New Roman"/>
                          <a:sym typeface="Times New Roman"/>
                        </a:rPr>
                        <a:t>75.6</a:t>
                      </a:r>
                      <a:endParaRPr dirty="0"/>
                    </a:p>
                  </a:txBody>
                  <a:tcPr marL="91450" marR="91450" marT="45725" marB="45725">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9"/>
                  </a:ext>
                </a:extLst>
              </a:tr>
            </a:tbl>
          </a:graphicData>
        </a:graphic>
      </p:graphicFrame>
      <p:sp>
        <p:nvSpPr>
          <p:cNvPr id="594" name="Google Shape;594;p26"/>
          <p:cNvSpPr txBox="1"/>
          <p:nvPr/>
        </p:nvSpPr>
        <p:spPr>
          <a:xfrm>
            <a:off x="1711961" y="5778500"/>
            <a:ext cx="9131300" cy="1219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rgbClr val="4D4D4D"/>
              </a:buClr>
              <a:buSzPts val="1000"/>
              <a:buFont typeface="Noto Sans Symbols"/>
              <a:buNone/>
            </a:pPr>
            <a:r>
              <a:rPr lang="en-US" sz="1000" b="0" i="0" u="none" strike="noStrike" cap="none">
                <a:solidFill>
                  <a:srgbClr val="4D4D4D"/>
                </a:solidFill>
                <a:latin typeface="Times New Roman"/>
                <a:ea typeface="Times New Roman"/>
                <a:cs typeface="Times New Roman"/>
                <a:sym typeface="Times New Roman"/>
              </a:rPr>
              <a:t>1.</a:t>
            </a:r>
            <a:r>
              <a:rPr lang="en-US" sz="1000" b="0" i="0" u="sng" strike="noStrike" cap="none">
                <a:solidFill>
                  <a:srgbClr val="4D4D4D"/>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Annual Disability Statistics Compendium. </a:t>
            </a:r>
            <a:r>
              <a:rPr lang="en-US" sz="1000" b="0" i="0" u="none" strike="noStrike" cap="none">
                <a:solidFill>
                  <a:srgbClr val="4D4D4D"/>
                </a:solidFill>
                <a:latin typeface="Times New Roman"/>
                <a:ea typeface="Times New Roman"/>
                <a:cs typeface="Times New Roman"/>
                <a:sym typeface="Times New Roman"/>
              </a:rPr>
              <a:t>Pg 53, 54, 72, 73, 29</a:t>
            </a:r>
            <a:endParaRPr/>
          </a:p>
          <a:p>
            <a:pPr marL="228600" marR="0" lvl="0" indent="-165100" algn="l" rtl="0">
              <a:lnSpc>
                <a:spcPct val="80000"/>
              </a:lnSpc>
              <a:spcBef>
                <a:spcPts val="1000"/>
              </a:spcBef>
              <a:spcAft>
                <a:spcPts val="0"/>
              </a:spcAft>
              <a:buClr>
                <a:srgbClr val="4D4D4D"/>
              </a:buClr>
              <a:buSzPts val="1000"/>
              <a:buFont typeface="Arial"/>
              <a:buNone/>
            </a:pPr>
            <a:endParaRPr sz="1000" b="0" i="0" u="none" strike="noStrike" cap="none">
              <a:solidFill>
                <a:srgbClr val="4D4D4D"/>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7"/>
          <p:cNvSpPr txBox="1">
            <a:spLocks noGrp="1"/>
          </p:cNvSpPr>
          <p:nvPr>
            <p:ph type="title"/>
          </p:nvPr>
        </p:nvSpPr>
        <p:spPr>
          <a:xfrm>
            <a:off x="523240" y="365126"/>
            <a:ext cx="11181080" cy="1139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Times New Roman"/>
              <a:buNone/>
            </a:pPr>
            <a:r>
              <a:rPr lang="en-US" dirty="0"/>
              <a:t>Students with Disabilities served under IDEA in PA</a:t>
            </a:r>
            <a:endParaRPr dirty="0"/>
          </a:p>
        </p:txBody>
      </p:sp>
      <p:graphicFrame>
        <p:nvGraphicFramePr>
          <p:cNvPr id="600" name="Google Shape;600;p27"/>
          <p:cNvGraphicFramePr/>
          <p:nvPr/>
        </p:nvGraphicFramePr>
        <p:xfrm>
          <a:off x="2568267" y="1633549"/>
          <a:ext cx="6629400" cy="4402125"/>
        </p:xfrm>
        <a:graphic>
          <a:graphicData uri="http://schemas.openxmlformats.org/drawingml/2006/table">
            <a:tbl>
              <a:tblPr firstRow="1">
                <a:noFill/>
              </a:tblPr>
              <a:tblGrid>
                <a:gridCol w="4191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293475">
                <a:tc>
                  <a:txBody>
                    <a:bodyPr/>
                    <a:lstStyle/>
                    <a:p>
                      <a:pPr marL="0" marR="0" lvl="0" indent="0" algn="l" rtl="0">
                        <a:lnSpc>
                          <a:spcPct val="107000"/>
                        </a:lnSpc>
                        <a:spcBef>
                          <a:spcPts val="0"/>
                        </a:spcBef>
                        <a:spcAft>
                          <a:spcPts val="0"/>
                        </a:spcAft>
                        <a:buClr>
                          <a:schemeClr val="dk1"/>
                        </a:buClr>
                        <a:buSzPts val="1800"/>
                        <a:buFont typeface="Calibri"/>
                        <a:buNone/>
                      </a:pPr>
                      <a:r>
                        <a:rPr lang="en-US" sz="1800" b="1" i="0" u="none" strike="noStrike" cap="none" dirty="0">
                          <a:solidFill>
                            <a:srgbClr val="FFFFFF"/>
                          </a:solidFill>
                          <a:latin typeface="Calibri"/>
                          <a:ea typeface="Calibri"/>
                          <a:cs typeface="Calibri"/>
                          <a:sym typeface="Calibri"/>
                        </a:rPr>
                        <a:t>Disability</a:t>
                      </a:r>
                      <a:endParaRPr sz="1800" b="1" i="0" u="none" strike="noStrike" cap="none" dirty="0">
                        <a:solidFill>
                          <a:srgbClr val="FFFFFF"/>
                        </a:solidFill>
                        <a:latin typeface="Calibri"/>
                        <a:ea typeface="Calibri"/>
                        <a:cs typeface="Calibri"/>
                        <a:sym typeface="Calibri"/>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FFFFFF"/>
                        </a:buClr>
                        <a:buSzPts val="1800"/>
                        <a:buFont typeface="Calibri"/>
                        <a:buNone/>
                      </a:pPr>
                      <a:r>
                        <a:rPr lang="en-US" sz="1800" b="1" i="0" u="none" strike="noStrike" cap="none" dirty="0">
                          <a:solidFill>
                            <a:srgbClr val="FFFFFF"/>
                          </a:solidFill>
                          <a:latin typeface="Calibri"/>
                          <a:ea typeface="Calibri"/>
                          <a:cs typeface="Calibri"/>
                          <a:sym typeface="Calibri"/>
                        </a:rPr>
                        <a:t>2011</a:t>
                      </a:r>
                      <a:endParaRPr dirty="0"/>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FFFFFF"/>
                        </a:buClr>
                        <a:buSzPts val="1800"/>
                        <a:buFont typeface="Calibri"/>
                        <a:buNone/>
                      </a:pPr>
                      <a:r>
                        <a:rPr lang="en-US" sz="1800" b="1" i="0" u="none" strike="noStrike" cap="none" dirty="0">
                          <a:solidFill>
                            <a:srgbClr val="FFFFFF"/>
                          </a:solidFill>
                          <a:latin typeface="Calibri"/>
                          <a:ea typeface="Calibri"/>
                          <a:cs typeface="Calibri"/>
                          <a:sym typeface="Calibri"/>
                        </a:rPr>
                        <a:t>2012</a:t>
                      </a:r>
                      <a:endParaRPr dirty="0"/>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00"/>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All Disabilities</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262,241</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262,461</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01"/>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Specific Learning Disability</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125,624</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121,646</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02"/>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Speech or Language Impairment</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39,517</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39,068</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03"/>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Intellectual Disability</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18,702</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18,794</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04"/>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Emotional Disturbance</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23,068</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22,858</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05"/>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Multiple Disability</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2,896</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2,868</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06"/>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Hearing Impairment</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2,621</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2,720</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07"/>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Orthopedic Impairment</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739</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724</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08"/>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Other Health Impairment</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26,772</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29,692</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09"/>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Visual Impairment</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1,082</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1,101</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10"/>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Autism</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20,372</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22,117</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11"/>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Deaf Blindness</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74</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89</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12"/>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Traumatic Brain Injury</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678</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655</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13"/>
                  </a:ext>
                </a:extLst>
              </a:tr>
              <a:tr h="293475">
                <a:tc>
                  <a:txBody>
                    <a:bodyPr/>
                    <a:lstStyle/>
                    <a:p>
                      <a:pPr marL="0" marR="0" lvl="0" indent="0" algn="l" rtl="0">
                        <a:lnSpc>
                          <a:spcPct val="107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Developmental Delay</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96</a:t>
                      </a:r>
                      <a:endParaRPr/>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tc>
                  <a:txBody>
                    <a:bodyPr/>
                    <a:lstStyle/>
                    <a:p>
                      <a:pPr marL="0" marR="0" lvl="0" indent="0" algn="l" rtl="0">
                        <a:lnSpc>
                          <a:spcPct val="107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129</a:t>
                      </a:r>
                      <a:endParaRPr dirty="0"/>
                    </a:p>
                  </a:txBody>
                  <a:tcPr marL="66875" marR="668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BA2B"/>
                    </a:solidFill>
                  </a:tcPr>
                </a:tc>
                <a:extLst>
                  <a:ext uri="{0D108BD9-81ED-4DB2-BD59-A6C34878D82A}">
                    <a16:rowId xmlns:a16="http://schemas.microsoft.com/office/drawing/2014/main" val="10014"/>
                  </a:ext>
                </a:extLst>
              </a:tr>
            </a:tbl>
          </a:graphicData>
        </a:graphic>
      </p:graphicFrame>
      <p:sp>
        <p:nvSpPr>
          <p:cNvPr id="601" name="Google Shape;601;p27"/>
          <p:cNvSpPr/>
          <p:nvPr/>
        </p:nvSpPr>
        <p:spPr>
          <a:xfrm>
            <a:off x="6543367" y="6035674"/>
            <a:ext cx="7696200" cy="45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00000"/>
              </a:buClr>
              <a:buSzPts val="1200"/>
              <a:buFont typeface="Noto Sans Symbols"/>
              <a:buNone/>
            </a:pPr>
            <a:r>
              <a:rPr lang="en-US" sz="1200" b="0" i="0" u="none" strike="noStrike" cap="none">
                <a:solidFill>
                  <a:srgbClr val="000000"/>
                </a:solidFill>
                <a:latin typeface="Calibri"/>
                <a:ea typeface="Calibri"/>
                <a:cs typeface="Calibri"/>
                <a:sym typeface="Calibri"/>
              </a:rPr>
              <a:t>Source: </a:t>
            </a:r>
            <a:r>
              <a:rPr lang="en-US"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Annual Disability Statistics Compendium</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28"/>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Times New Roman"/>
              <a:buNone/>
            </a:pPr>
            <a:r>
              <a:rPr lang="en-US" dirty="0"/>
              <a:t>Prevalence of Disability Among Non-Institutionalized People Ages 16 to 20 in Pennsylvania in 2012</a:t>
            </a:r>
            <a:endParaRPr dirty="0"/>
          </a:p>
        </p:txBody>
      </p:sp>
      <p:pic>
        <p:nvPicPr>
          <p:cNvPr id="753" name="Google Shape;753;p28" descr="Prevalence Rates: Ages 16-20 (%)&#10;Any disability: 6.5% - 59,000 &#10;Visual: 0.8% - 6,900&#10;Hearing: 0.7% - 6,000&#10;Ambulatory: 0.8% - 7,300&#10;Cognitive: 4.9% - 43,900&#10;Self-Care: 0.6% - 5,800&#10;Independent Living: 2.1% - 19,200&#10;"/>
          <p:cNvPicPr preferRelativeResize="0">
            <a:picLocks noGrp="1"/>
          </p:cNvPicPr>
          <p:nvPr>
            <p:ph type="body" idx="1"/>
          </p:nvPr>
        </p:nvPicPr>
        <p:blipFill rotWithShape="1">
          <a:blip r:embed="rId3">
            <a:alphaModFix/>
          </a:blip>
          <a:srcRect/>
          <a:stretch/>
        </p:blipFill>
        <p:spPr>
          <a:xfrm>
            <a:off x="1752600" y="2098676"/>
            <a:ext cx="8686800" cy="4162425"/>
          </a:xfrm>
          <a:prstGeom prst="rect">
            <a:avLst/>
          </a:prstGeom>
          <a:noFill/>
          <a:ln>
            <a:noFill/>
          </a:ln>
        </p:spPr>
      </p:pic>
      <p:sp>
        <p:nvSpPr>
          <p:cNvPr id="756" name="Google Shape;756;p28"/>
          <p:cNvSpPr txBox="1"/>
          <p:nvPr/>
        </p:nvSpPr>
        <p:spPr>
          <a:xfrm>
            <a:off x="2286000" y="3810000"/>
            <a:ext cx="8001000" cy="38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600"/>
              <a:buFont typeface="Noto Sans Symbols"/>
              <a:buNone/>
            </a:pPr>
            <a:r>
              <a:rPr lang="en-US" sz="1600" b="0" i="0" u="none" strike="noStrike" cap="none">
                <a:solidFill>
                  <a:srgbClr val="000000"/>
                </a:solidFill>
                <a:latin typeface="Calibri"/>
                <a:ea typeface="Calibri"/>
                <a:cs typeface="Calibri"/>
                <a:sym typeface="Calibri"/>
              </a:rPr>
              <a:t>59,000*	           6,900*         6,000*               7,300*            43,900*           5,800*             19,200*</a:t>
            </a:r>
            <a:endParaRPr/>
          </a:p>
        </p:txBody>
      </p:sp>
      <p:sp>
        <p:nvSpPr>
          <p:cNvPr id="755" name="Google Shape;755;p28"/>
          <p:cNvSpPr txBox="1"/>
          <p:nvPr/>
        </p:nvSpPr>
        <p:spPr>
          <a:xfrm>
            <a:off x="1549400" y="6400800"/>
            <a:ext cx="8001000" cy="38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100"/>
              <a:buFont typeface="Noto Sans Symbols"/>
              <a:buNone/>
            </a:pPr>
            <a:r>
              <a:rPr lang="en-US" sz="1100" b="0" i="0" u="none" strike="noStrike" cap="none">
                <a:solidFill>
                  <a:srgbClr val="000000"/>
                </a:solidFill>
                <a:latin typeface="Calibri"/>
                <a:ea typeface="Calibri"/>
                <a:cs typeface="Calibri"/>
                <a:sym typeface="Calibri"/>
              </a:rPr>
              <a:t>*Total numbers reported</a:t>
            </a:r>
            <a:endParaRPr/>
          </a:p>
        </p:txBody>
      </p:sp>
      <p:sp>
        <p:nvSpPr>
          <p:cNvPr id="754" name="Google Shape;754;p28"/>
          <p:cNvSpPr txBox="1"/>
          <p:nvPr/>
        </p:nvSpPr>
        <p:spPr>
          <a:xfrm>
            <a:off x="9007476" y="6427788"/>
            <a:ext cx="1662113" cy="4302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Noto Sans Symbols"/>
              <a:buNone/>
            </a:pPr>
            <a:r>
              <a:rPr lang="en-US" sz="1100" b="0" i="0" u="none" strike="noStrike" cap="none">
                <a:solidFill>
                  <a:srgbClr val="000000"/>
                </a:solidFill>
                <a:latin typeface="Calibri"/>
                <a:ea typeface="Calibri"/>
                <a:cs typeface="Calibri"/>
                <a:sym typeface="Calibri"/>
              </a:rPr>
              <a:t>Source</a:t>
            </a:r>
            <a:r>
              <a:rPr lang="en-US" sz="11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Cornell University</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Noto Sans Symbols"/>
              <a:buNone/>
            </a:pPr>
            <a:endParaRPr sz="1100" b="0" i="0" u="none" strike="noStrike" cap="none">
              <a:solidFill>
                <a:srgbClr val="000000"/>
              </a:solidFill>
              <a:latin typeface="Verdana"/>
              <a:ea typeface="Verdana"/>
              <a:cs typeface="Verdana"/>
              <a:sym typeface="Verdan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29"/>
          <p:cNvSpPr txBox="1">
            <a:spLocks noGrp="1"/>
          </p:cNvSpPr>
          <p:nvPr>
            <p:ph type="title"/>
          </p:nvPr>
        </p:nvSpPr>
        <p:spPr>
          <a:xfrm>
            <a:off x="523240" y="365126"/>
            <a:ext cx="11181080" cy="11398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Times New Roman"/>
              <a:buNone/>
            </a:pPr>
            <a:r>
              <a:rPr lang="en-US" sz="4000" dirty="0"/>
              <a:t>Employment of Non-Institutionalized Working-Age People (Ages 21 to 64) by Disability Status in PA in 2012</a:t>
            </a:r>
            <a:endParaRPr dirty="0"/>
          </a:p>
        </p:txBody>
      </p:sp>
      <p:pic>
        <p:nvPicPr>
          <p:cNvPr id="762" name="Google Shape;762;p29" descr="Employment Rates (%)&#10;No disability: 77.7% - 5,036,600&#10;Any disability: 33.1% - 275,500&#10;Visual: 35.3% - 46,900&#10;Hearing: 51.8% - 81,500&#10;Ambulatory: 24.4% - 101,100&#10;Cognitive: 22.7% - 81,000&#10;Self-Care: 17.3% - 24,900&#10;Independent Living: 15.3% - 46,000&#10;"/>
          <p:cNvPicPr preferRelativeResize="0">
            <a:picLocks noGrp="1"/>
          </p:cNvPicPr>
          <p:nvPr>
            <p:ph type="body" idx="1"/>
          </p:nvPr>
        </p:nvPicPr>
        <p:blipFill rotWithShape="1">
          <a:blip r:embed="rId3">
            <a:alphaModFix/>
          </a:blip>
          <a:srcRect/>
          <a:stretch/>
        </p:blipFill>
        <p:spPr>
          <a:xfrm>
            <a:off x="1600200" y="1815905"/>
            <a:ext cx="8991600" cy="4267200"/>
          </a:xfrm>
          <a:prstGeom prst="rect">
            <a:avLst/>
          </a:prstGeom>
          <a:noFill/>
          <a:ln>
            <a:noFill/>
          </a:ln>
        </p:spPr>
      </p:pic>
      <p:sp>
        <p:nvSpPr>
          <p:cNvPr id="765" name="Google Shape;765;p29"/>
          <p:cNvSpPr txBox="1"/>
          <p:nvPr/>
        </p:nvSpPr>
        <p:spPr>
          <a:xfrm>
            <a:off x="2133600" y="5473505"/>
            <a:ext cx="8610600" cy="38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400"/>
              <a:buFont typeface="Noto Sans Symbols"/>
              <a:buNone/>
            </a:pPr>
            <a:r>
              <a:rPr lang="en-US" sz="1400" b="0" i="0" u="none" strike="noStrike" cap="none">
                <a:solidFill>
                  <a:srgbClr val="000000"/>
                </a:solidFill>
                <a:latin typeface="Calibri"/>
                <a:ea typeface="Calibri"/>
                <a:cs typeface="Calibri"/>
                <a:sym typeface="Calibri"/>
              </a:rPr>
              <a:t>275,500*             46,900*                  81,500*                101,100*              81,000*                24,900*                46,000*</a:t>
            </a:r>
            <a:endParaRPr/>
          </a:p>
        </p:txBody>
      </p:sp>
      <p:sp>
        <p:nvSpPr>
          <p:cNvPr id="764" name="Google Shape;764;p29"/>
          <p:cNvSpPr txBox="1"/>
          <p:nvPr/>
        </p:nvSpPr>
        <p:spPr>
          <a:xfrm>
            <a:off x="1447800" y="6235505"/>
            <a:ext cx="8001000" cy="38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200"/>
              <a:buFont typeface="Noto Sans Symbols"/>
              <a:buNone/>
            </a:pPr>
            <a:r>
              <a:rPr lang="en-US" sz="1200" b="0" i="0" u="none" strike="noStrike" cap="none">
                <a:solidFill>
                  <a:srgbClr val="000000"/>
                </a:solidFill>
                <a:latin typeface="Calibri"/>
                <a:ea typeface="Calibri"/>
                <a:cs typeface="Calibri"/>
                <a:sym typeface="Calibri"/>
              </a:rPr>
              <a:t>*Total numbers reported</a:t>
            </a:r>
            <a:endParaRPr/>
          </a:p>
        </p:txBody>
      </p:sp>
      <p:sp>
        <p:nvSpPr>
          <p:cNvPr id="763" name="Google Shape;763;p29"/>
          <p:cNvSpPr txBox="1"/>
          <p:nvPr/>
        </p:nvSpPr>
        <p:spPr>
          <a:xfrm>
            <a:off x="8929688" y="6235506"/>
            <a:ext cx="1662112" cy="430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Noto Sans Symbols"/>
              <a:buNone/>
            </a:pPr>
            <a:r>
              <a:rPr lang="en-US" sz="1100" b="0" i="0" u="none" strike="noStrike" cap="none">
                <a:solidFill>
                  <a:srgbClr val="000000"/>
                </a:solidFill>
                <a:latin typeface="Calibri"/>
                <a:ea typeface="Calibri"/>
                <a:cs typeface="Calibri"/>
                <a:sym typeface="Calibri"/>
              </a:rPr>
              <a:t>Source: </a:t>
            </a:r>
            <a:r>
              <a:rPr lang="en-US" sz="11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Cornell University</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Noto Sans Symbols"/>
              <a:buNone/>
            </a:pPr>
            <a:endParaRPr sz="1100" b="0" i="0" u="none" strike="noStrike" cap="none">
              <a:solidFill>
                <a:srgbClr val="000000"/>
              </a:solidFill>
              <a:latin typeface="Verdana"/>
              <a:ea typeface="Verdana"/>
              <a:cs typeface="Verdana"/>
              <a:sym typeface="Verdan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1" name="Google Shape;771;p30"/>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Times New Roman"/>
              <a:buNone/>
            </a:pPr>
            <a:r>
              <a:rPr lang="en-US" dirty="0"/>
              <a:t>PA Project SEARCH Sites</a:t>
            </a:r>
            <a:endParaRPr dirty="0"/>
          </a:p>
        </p:txBody>
      </p:sp>
      <p:sp>
        <p:nvSpPr>
          <p:cNvPr id="770" name="Google Shape;770;p30"/>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80000"/>
              </a:lnSpc>
              <a:spcBef>
                <a:spcPts val="0"/>
              </a:spcBef>
              <a:spcAft>
                <a:spcPts val="0"/>
              </a:spcAft>
              <a:buClr>
                <a:srgbClr val="4D4D4D"/>
              </a:buClr>
              <a:buSzPct val="100000"/>
              <a:buChar char="•"/>
            </a:pPr>
            <a:r>
              <a:rPr lang="en-US" sz="2800"/>
              <a:t>Bryn Mawr Rehab Hospital, Malvern</a:t>
            </a:r>
            <a:endParaRPr/>
          </a:p>
          <a:p>
            <a:pPr marL="228600" lvl="0" indent="-228600" algn="l" rtl="0">
              <a:lnSpc>
                <a:spcPct val="80000"/>
              </a:lnSpc>
              <a:spcBef>
                <a:spcPts val="1000"/>
              </a:spcBef>
              <a:spcAft>
                <a:spcPts val="0"/>
              </a:spcAft>
              <a:buClr>
                <a:srgbClr val="4D4D4D"/>
              </a:buClr>
              <a:buSzPct val="100000"/>
              <a:buChar char="•"/>
            </a:pPr>
            <a:r>
              <a:rPr lang="en-US" sz="2800"/>
              <a:t>DeKa-East Penn Manufacturing Company, Inc., Lyon Station</a:t>
            </a:r>
            <a:endParaRPr/>
          </a:p>
          <a:p>
            <a:pPr marL="228600" lvl="0" indent="-228600" algn="l" rtl="0">
              <a:lnSpc>
                <a:spcPct val="80000"/>
              </a:lnSpc>
              <a:spcBef>
                <a:spcPts val="1000"/>
              </a:spcBef>
              <a:spcAft>
                <a:spcPts val="0"/>
              </a:spcAft>
              <a:buClr>
                <a:srgbClr val="4D4D4D"/>
              </a:buClr>
              <a:buSzPct val="100000"/>
              <a:buChar char="•"/>
            </a:pPr>
            <a:r>
              <a:rPr lang="en-US" sz="2800"/>
              <a:t>Good Shepherd Rehabilitation Network, Allentown</a:t>
            </a:r>
            <a:endParaRPr/>
          </a:p>
          <a:p>
            <a:pPr marL="228600" lvl="0" indent="-228600" algn="l" rtl="0">
              <a:lnSpc>
                <a:spcPct val="80000"/>
              </a:lnSpc>
              <a:spcBef>
                <a:spcPts val="1000"/>
              </a:spcBef>
              <a:spcAft>
                <a:spcPts val="0"/>
              </a:spcAft>
              <a:buClr>
                <a:srgbClr val="4D4D4D"/>
              </a:buClr>
              <a:buSzPct val="100000"/>
              <a:buChar char="•"/>
            </a:pPr>
            <a:r>
              <a:rPr lang="en-US" sz="2800"/>
              <a:t>Lancaster General Health, Lancaster</a:t>
            </a:r>
            <a:endParaRPr/>
          </a:p>
          <a:p>
            <a:pPr marL="228600" lvl="0" indent="-228600" algn="l" rtl="0">
              <a:lnSpc>
                <a:spcPct val="80000"/>
              </a:lnSpc>
              <a:spcBef>
                <a:spcPts val="1000"/>
              </a:spcBef>
              <a:spcAft>
                <a:spcPts val="0"/>
              </a:spcAft>
              <a:buClr>
                <a:srgbClr val="4D4D4D"/>
              </a:buClr>
              <a:buSzPct val="100000"/>
              <a:buChar char="•"/>
            </a:pPr>
            <a:r>
              <a:rPr lang="en-US" sz="2800"/>
              <a:t>Lehigh County, Allentown</a:t>
            </a:r>
            <a:endParaRPr/>
          </a:p>
          <a:p>
            <a:pPr marL="228600" lvl="0" indent="-228600" algn="l" rtl="0">
              <a:lnSpc>
                <a:spcPct val="80000"/>
              </a:lnSpc>
              <a:spcBef>
                <a:spcPts val="1000"/>
              </a:spcBef>
              <a:spcAft>
                <a:spcPts val="0"/>
              </a:spcAft>
              <a:buClr>
                <a:srgbClr val="4D4D4D"/>
              </a:buClr>
              <a:buSzPct val="100000"/>
              <a:buChar char="•"/>
            </a:pPr>
            <a:r>
              <a:rPr lang="en-US" sz="2800"/>
              <a:t>Phoenixville Hospital, Phoenixville</a:t>
            </a:r>
            <a:endParaRPr/>
          </a:p>
          <a:p>
            <a:pPr marL="228600" lvl="0" indent="-228600" algn="l" rtl="0">
              <a:lnSpc>
                <a:spcPct val="80000"/>
              </a:lnSpc>
              <a:spcBef>
                <a:spcPts val="1000"/>
              </a:spcBef>
              <a:spcAft>
                <a:spcPts val="0"/>
              </a:spcAft>
              <a:buClr>
                <a:srgbClr val="4D4D4D"/>
              </a:buClr>
              <a:buSzPct val="100000"/>
              <a:buChar char="•"/>
            </a:pPr>
            <a:r>
              <a:rPr lang="en-US" sz="2800"/>
              <a:t>UPMC Mercy Hospital, Pittsburgh</a:t>
            </a:r>
            <a:endParaRPr/>
          </a:p>
          <a:p>
            <a:pPr marL="228600" lvl="0" indent="-228600" algn="l" rtl="0">
              <a:lnSpc>
                <a:spcPct val="80000"/>
              </a:lnSpc>
              <a:spcBef>
                <a:spcPts val="1000"/>
              </a:spcBef>
              <a:spcAft>
                <a:spcPts val="0"/>
              </a:spcAft>
              <a:buClr>
                <a:srgbClr val="4D4D4D"/>
              </a:buClr>
              <a:buSzPct val="100000"/>
              <a:buChar char="•"/>
            </a:pPr>
            <a:r>
              <a:rPr lang="en-US" sz="2800"/>
              <a:t>UPMC NW, Seneca</a:t>
            </a:r>
            <a:endParaRPr/>
          </a:p>
          <a:p>
            <a:pPr marL="228600" lvl="0" indent="-228600" algn="l" rtl="0">
              <a:lnSpc>
                <a:spcPct val="80000"/>
              </a:lnSpc>
              <a:spcBef>
                <a:spcPts val="1000"/>
              </a:spcBef>
              <a:spcAft>
                <a:spcPts val="0"/>
              </a:spcAft>
              <a:buClr>
                <a:srgbClr val="4D4D4D"/>
              </a:buClr>
              <a:buSzPct val="100000"/>
              <a:buChar char="•"/>
            </a:pPr>
            <a:r>
              <a:rPr lang="en-US" sz="2800"/>
              <a:t>UPMC Passavant, Pittsburgh</a:t>
            </a:r>
            <a:endParaRPr/>
          </a:p>
          <a:p>
            <a:pPr marL="228600" lvl="0" indent="-228600" algn="l" rtl="0">
              <a:lnSpc>
                <a:spcPct val="80000"/>
              </a:lnSpc>
              <a:spcBef>
                <a:spcPts val="1000"/>
              </a:spcBef>
              <a:spcAft>
                <a:spcPts val="0"/>
              </a:spcAft>
              <a:buClr>
                <a:srgbClr val="4D4D4D"/>
              </a:buClr>
              <a:buSzPct val="100000"/>
              <a:buChar char="•"/>
            </a:pPr>
            <a:r>
              <a:rPr lang="en-US" sz="2800"/>
              <a:t>VA Medical Center (121), Lebanon</a:t>
            </a:r>
            <a:endParaRPr/>
          </a:p>
          <a:p>
            <a:pPr marL="228600" lvl="0" indent="-228600" algn="l" rtl="0">
              <a:lnSpc>
                <a:spcPct val="80000"/>
              </a:lnSpc>
              <a:spcBef>
                <a:spcPts val="1000"/>
              </a:spcBef>
              <a:spcAft>
                <a:spcPts val="0"/>
              </a:spcAft>
              <a:buClr>
                <a:srgbClr val="4D4D4D"/>
              </a:buClr>
              <a:buSzPct val="100000"/>
              <a:buChar char="•"/>
            </a:pPr>
            <a:r>
              <a:rPr lang="en-US" sz="2800"/>
              <a:t>WellSpan Health/York Hospital, York</a:t>
            </a:r>
            <a:endParaRPr/>
          </a:p>
          <a:p>
            <a:pPr marL="228600" lvl="0" indent="-117475" algn="l" rtl="0">
              <a:lnSpc>
                <a:spcPct val="80000"/>
              </a:lnSpc>
              <a:spcBef>
                <a:spcPts val="1000"/>
              </a:spcBef>
              <a:spcAft>
                <a:spcPts val="0"/>
              </a:spcAft>
              <a:buClr>
                <a:srgbClr val="4D4D4D"/>
              </a:buClr>
              <a:buSzPct val="100000"/>
              <a:buNone/>
            </a:pPr>
            <a:endParaRPr sz="2800"/>
          </a:p>
          <a:p>
            <a:pPr marL="228600" lvl="0" indent="-228600" algn="l" rtl="0">
              <a:lnSpc>
                <a:spcPct val="80000"/>
              </a:lnSpc>
              <a:spcBef>
                <a:spcPts val="1000"/>
              </a:spcBef>
              <a:spcAft>
                <a:spcPts val="0"/>
              </a:spcAft>
              <a:buClr>
                <a:srgbClr val="4D4D4D"/>
              </a:buClr>
              <a:buSzPct val="100000"/>
              <a:buFont typeface="Noto Sans Symbols"/>
              <a:buNone/>
            </a:pPr>
            <a:endParaRPr sz="1800"/>
          </a:p>
          <a:p>
            <a:pPr marL="228600" lvl="0" indent="-228600" algn="l" rtl="0">
              <a:lnSpc>
                <a:spcPct val="80000"/>
              </a:lnSpc>
              <a:spcBef>
                <a:spcPts val="1000"/>
              </a:spcBef>
              <a:spcAft>
                <a:spcPts val="0"/>
              </a:spcAft>
              <a:buClr>
                <a:srgbClr val="4D4D4D"/>
              </a:buClr>
              <a:buSzPct val="100000"/>
              <a:buFont typeface="Noto Sans Symbols"/>
              <a:buNone/>
            </a:pPr>
            <a:r>
              <a:rPr lang="en-US" sz="2800"/>
              <a:t>Project SEARCH: </a:t>
            </a:r>
            <a:r>
              <a:rPr lang="en-US" sz="2800" u="sng">
                <a:solidFill>
                  <a:schemeClr val="hlink"/>
                </a:solidFill>
                <a:hlinkClick r:id="rId3"/>
              </a:rPr>
              <a:t>www.projectsearch.us</a:t>
            </a:r>
            <a:endParaRPr sz="2800"/>
          </a:p>
          <a:p>
            <a:pPr marL="228600" lvl="0" indent="-228600" algn="l" rtl="0">
              <a:lnSpc>
                <a:spcPct val="80000"/>
              </a:lnSpc>
              <a:spcBef>
                <a:spcPts val="1000"/>
              </a:spcBef>
              <a:spcAft>
                <a:spcPts val="0"/>
              </a:spcAft>
              <a:buClr>
                <a:srgbClr val="4D4D4D"/>
              </a:buClr>
              <a:buSzPct val="100000"/>
              <a:buFont typeface="Noto Sans Symbols"/>
              <a:buNone/>
            </a:pPr>
            <a:r>
              <a:rPr lang="en-US" sz="2800"/>
              <a:t>Contact Erin Riehle at Erin.Riehle@cchmc.org</a:t>
            </a:r>
            <a:endParaRPr/>
          </a:p>
          <a:p>
            <a:pPr marL="228600" lvl="0" indent="-117475" algn="l" rtl="0">
              <a:lnSpc>
                <a:spcPct val="90000"/>
              </a:lnSpc>
              <a:spcBef>
                <a:spcPts val="1000"/>
              </a:spcBef>
              <a:spcAft>
                <a:spcPts val="0"/>
              </a:spcAft>
              <a:buClr>
                <a:srgbClr val="4D4D4D"/>
              </a:buClr>
              <a:buSzPct val="10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
          <p:cNvSpPr txBox="1">
            <a:spLocks noGrp="1"/>
          </p:cNvSpPr>
          <p:nvPr>
            <p:ph type="title"/>
          </p:nvPr>
        </p:nvSpPr>
        <p:spPr>
          <a:xfrm>
            <a:off x="521208" y="365760"/>
            <a:ext cx="10515600" cy="1139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Times New Roman"/>
              <a:buNone/>
            </a:pPr>
            <a:r>
              <a:rPr lang="en-US" b="1"/>
              <a:t>Disabilities Are….</a:t>
            </a:r>
            <a:endParaRPr/>
          </a:p>
        </p:txBody>
      </p:sp>
      <p:pic>
        <p:nvPicPr>
          <p:cNvPr id="319" name="Google Shape;319;p2" descr="A woman smiling wearing glasses&#10;&#10;"/>
          <p:cNvPicPr preferRelativeResize="0"/>
          <p:nvPr/>
        </p:nvPicPr>
        <p:blipFill rotWithShape="1">
          <a:blip r:embed="rId3">
            <a:alphaModFix/>
          </a:blip>
          <a:srcRect/>
          <a:stretch/>
        </p:blipFill>
        <p:spPr>
          <a:xfrm>
            <a:off x="354177" y="1524657"/>
            <a:ext cx="3769778" cy="3842861"/>
          </a:xfrm>
          <a:prstGeom prst="rect">
            <a:avLst/>
          </a:prstGeom>
          <a:noFill/>
          <a:ln>
            <a:noFill/>
          </a:ln>
        </p:spPr>
      </p:pic>
      <p:pic>
        <p:nvPicPr>
          <p:cNvPr id="320" name="Google Shape;320;p2" descr="A mother with a young boy and girl smiling together."/>
          <p:cNvPicPr preferRelativeResize="0"/>
          <p:nvPr/>
        </p:nvPicPr>
        <p:blipFill rotWithShape="1">
          <a:blip r:embed="rId4">
            <a:alphaModFix/>
          </a:blip>
          <a:srcRect/>
          <a:stretch/>
        </p:blipFill>
        <p:spPr>
          <a:xfrm>
            <a:off x="4165852" y="1526246"/>
            <a:ext cx="3914925" cy="4651222"/>
          </a:xfrm>
          <a:prstGeom prst="rect">
            <a:avLst/>
          </a:prstGeom>
          <a:noFill/>
          <a:ln>
            <a:noFill/>
          </a:ln>
        </p:spPr>
      </p:pic>
      <p:pic>
        <p:nvPicPr>
          <p:cNvPr id="321" name="Google Shape;321;p2" descr="Kewon Vines smiling for the camera. Kewon is a little person"/>
          <p:cNvPicPr preferRelativeResize="0"/>
          <p:nvPr/>
        </p:nvPicPr>
        <p:blipFill rotWithShape="1">
          <a:blip r:embed="rId5">
            <a:alphaModFix/>
          </a:blip>
          <a:srcRect/>
          <a:stretch/>
        </p:blipFill>
        <p:spPr>
          <a:xfrm>
            <a:off x="8107339" y="1537412"/>
            <a:ext cx="3759795" cy="3847525"/>
          </a:xfrm>
          <a:prstGeom prst="rect">
            <a:avLst/>
          </a:prstGeom>
          <a:noFill/>
          <a:ln>
            <a:noFill/>
          </a:ln>
        </p:spPr>
      </p:pic>
      <p:sp>
        <p:nvSpPr>
          <p:cNvPr id="322" name="Google Shape;322;p2">
            <a:extLst>
              <a:ext uri="{C183D7F6-B498-43B3-948B-1728B52AA6E4}">
                <adec:decorative xmlns:adec="http://schemas.microsoft.com/office/drawing/2017/decorative" val="1"/>
              </a:ext>
            </a:extLst>
          </p:cNvPr>
          <p:cNvSpPr/>
          <p:nvPr/>
        </p:nvSpPr>
        <p:spPr>
          <a:xfrm>
            <a:off x="344086" y="5383585"/>
            <a:ext cx="11541796" cy="89733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3" name="Google Shape;323;p2"/>
          <p:cNvSpPr txBox="1"/>
          <p:nvPr/>
        </p:nvSpPr>
        <p:spPr>
          <a:xfrm>
            <a:off x="533533" y="5540502"/>
            <a:ext cx="3418840" cy="683264"/>
          </a:xfrm>
          <a:prstGeom prst="rect">
            <a:avLst/>
          </a:prstGeom>
          <a:noFill/>
          <a:ln>
            <a:noFill/>
          </a:ln>
        </p:spPr>
        <p:txBody>
          <a:bodyPr spcFirstLastPara="1" wrap="square" lIns="45700" tIns="45700" rIns="45700" bIns="45700" anchor="t" anchorCtr="0">
            <a:spAutoFit/>
          </a:bodyPr>
          <a:lstStyle/>
          <a:p>
            <a:pPr marL="0" marR="0" lvl="0" indent="0" algn="ctr" rtl="0">
              <a:lnSpc>
                <a:spcPct val="80000"/>
              </a:lnSpc>
              <a:spcBef>
                <a:spcPts val="0"/>
              </a:spcBef>
              <a:spcAft>
                <a:spcPts val="0"/>
              </a:spcAft>
              <a:buClr>
                <a:srgbClr val="FFFFFF"/>
              </a:buClr>
              <a:buSzPts val="2400"/>
              <a:buFont typeface="Times New Roman"/>
              <a:buNone/>
            </a:pPr>
            <a:r>
              <a:rPr lang="en-US" sz="2400" b="1" i="0" u="none" strike="noStrike" cap="none">
                <a:solidFill>
                  <a:srgbClr val="FFFFFF"/>
                </a:solidFill>
                <a:latin typeface="Times New Roman"/>
                <a:ea typeface="Times New Roman"/>
                <a:cs typeface="Times New Roman"/>
                <a:sym typeface="Times New Roman"/>
              </a:rPr>
              <a:t>Temporary and Permanent</a:t>
            </a:r>
            <a:endParaRPr/>
          </a:p>
        </p:txBody>
      </p:sp>
      <p:sp>
        <p:nvSpPr>
          <p:cNvPr id="324" name="Google Shape;324;p2"/>
          <p:cNvSpPr txBox="1"/>
          <p:nvPr/>
        </p:nvSpPr>
        <p:spPr>
          <a:xfrm>
            <a:off x="5093784" y="5412857"/>
            <a:ext cx="2003375" cy="830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b="1" i="0" u="none" strike="noStrike" cap="none">
                <a:solidFill>
                  <a:srgbClr val="FFFFFF"/>
                </a:solidFill>
                <a:latin typeface="Times New Roman"/>
                <a:ea typeface="Times New Roman"/>
                <a:cs typeface="Times New Roman"/>
                <a:sym typeface="Times New Roman"/>
              </a:rPr>
              <a:t>Visible and Nonvisible </a:t>
            </a:r>
            <a:endParaRPr/>
          </a:p>
        </p:txBody>
      </p:sp>
      <p:sp>
        <p:nvSpPr>
          <p:cNvPr id="325" name="Google Shape;325;p2"/>
          <p:cNvSpPr txBox="1"/>
          <p:nvPr/>
        </p:nvSpPr>
        <p:spPr>
          <a:xfrm>
            <a:off x="8745118" y="5412856"/>
            <a:ext cx="2483689" cy="830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b="1" i="0" u="none" strike="noStrike" cap="none">
                <a:solidFill>
                  <a:srgbClr val="FFFFFF"/>
                </a:solidFill>
                <a:latin typeface="Times New Roman"/>
                <a:ea typeface="Times New Roman"/>
                <a:cs typeface="Times New Roman"/>
                <a:sym typeface="Times New Roman"/>
              </a:rPr>
              <a:t>From Birth or Acquired Later</a:t>
            </a:r>
            <a:endParaRPr sz="2400" b="1" i="0" u="none" strike="noStrike" cap="none">
              <a:solidFill>
                <a:srgbClr val="FFFFFF"/>
              </a:solidFill>
              <a:latin typeface="Times New Roman"/>
              <a:ea typeface="Times New Roman"/>
              <a:cs typeface="Times New Roman"/>
              <a:sym typeface="Times New Roman"/>
            </a:endParaRPr>
          </a:p>
        </p:txBody>
      </p:sp>
      <p:cxnSp>
        <p:nvCxnSpPr>
          <p:cNvPr id="326" name="Google Shape;326;p2">
            <a:extLst>
              <a:ext uri="{C183D7F6-B498-43B3-948B-1728B52AA6E4}">
                <adec:decorative xmlns:adec="http://schemas.microsoft.com/office/drawing/2017/decorative" val="1"/>
              </a:ext>
            </a:extLst>
          </p:cNvPr>
          <p:cNvCxnSpPr/>
          <p:nvPr/>
        </p:nvCxnSpPr>
        <p:spPr>
          <a:xfrm rot="10800000" flipH="1">
            <a:off x="172720" y="5364512"/>
            <a:ext cx="11721123" cy="28257"/>
          </a:xfrm>
          <a:prstGeom prst="straightConnector1">
            <a:avLst/>
          </a:prstGeom>
          <a:noFill/>
          <a:ln w="28575" cap="flat" cmpd="sng">
            <a:solidFill>
              <a:schemeClr val="lt1"/>
            </a:solidFill>
            <a:prstDash val="solid"/>
            <a:miter lim="800000"/>
            <a:headEnd type="none" w="sm" len="sm"/>
            <a:tailEnd type="none" w="sm" len="sm"/>
          </a:ln>
        </p:spPr>
      </p:cxnSp>
      <p:cxnSp>
        <p:nvCxnSpPr>
          <p:cNvPr id="327" name="Google Shape;327;p2">
            <a:extLst>
              <a:ext uri="{C183D7F6-B498-43B3-948B-1728B52AA6E4}">
                <adec:decorative xmlns:adec="http://schemas.microsoft.com/office/drawing/2017/decorative" val="1"/>
              </a:ext>
            </a:extLst>
          </p:cNvPr>
          <p:cNvCxnSpPr/>
          <p:nvPr/>
        </p:nvCxnSpPr>
        <p:spPr>
          <a:xfrm flipH="1">
            <a:off x="8105796" y="1931167"/>
            <a:ext cx="7961" cy="4926833"/>
          </a:xfrm>
          <a:prstGeom prst="straightConnector1">
            <a:avLst/>
          </a:prstGeom>
          <a:noFill/>
          <a:ln w="19050" cap="flat" cmpd="sng">
            <a:solidFill>
              <a:schemeClr val="lt1"/>
            </a:solidFill>
            <a:prstDash val="solid"/>
            <a:miter lim="800000"/>
            <a:headEnd type="none" w="sm" len="sm"/>
            <a:tailEnd type="none" w="sm" len="sm"/>
          </a:ln>
        </p:spPr>
      </p:cxnSp>
      <p:cxnSp>
        <p:nvCxnSpPr>
          <p:cNvPr id="328" name="Google Shape;328;p2">
            <a:extLst>
              <a:ext uri="{C183D7F6-B498-43B3-948B-1728B52AA6E4}">
                <adec:decorative xmlns:adec="http://schemas.microsoft.com/office/drawing/2017/decorative" val="1"/>
              </a:ext>
            </a:extLst>
          </p:cNvPr>
          <p:cNvCxnSpPr/>
          <p:nvPr/>
        </p:nvCxnSpPr>
        <p:spPr>
          <a:xfrm>
            <a:off x="4138334" y="1526246"/>
            <a:ext cx="0" cy="4850634"/>
          </a:xfrm>
          <a:prstGeom prst="straightConnector1">
            <a:avLst/>
          </a:prstGeom>
          <a:noFill/>
          <a:ln w="19050" cap="flat" cmpd="sng">
            <a:solidFill>
              <a:schemeClr val="lt1"/>
            </a:solidFill>
            <a:prstDash val="solid"/>
            <a:miter lim="800000"/>
            <a:headEnd type="none" w="sm" len="sm"/>
            <a:tailEnd type="none" w="sm" len="sm"/>
          </a:ln>
        </p:spPr>
      </p:cxnSp>
      <p:cxnSp>
        <p:nvCxnSpPr>
          <p:cNvPr id="329" name="Google Shape;329;p2">
            <a:extLst>
              <a:ext uri="{C183D7F6-B498-43B3-948B-1728B52AA6E4}">
                <adec:decorative xmlns:adec="http://schemas.microsoft.com/office/drawing/2017/decorative" val="1"/>
              </a:ext>
            </a:extLst>
          </p:cNvPr>
          <p:cNvCxnSpPr/>
          <p:nvPr/>
        </p:nvCxnSpPr>
        <p:spPr>
          <a:xfrm rot="10800000" flipH="1">
            <a:off x="207034" y="1502496"/>
            <a:ext cx="11721123" cy="28257"/>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7" name="Google Shape;777;p31"/>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Times New Roman"/>
              <a:buNone/>
            </a:pPr>
            <a:r>
              <a:rPr lang="en-US" dirty="0"/>
              <a:t>PA Federal Contractors</a:t>
            </a:r>
            <a:endParaRPr dirty="0"/>
          </a:p>
        </p:txBody>
      </p:sp>
      <p:sp>
        <p:nvSpPr>
          <p:cNvPr id="776" name="Google Shape;776;p31"/>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D4D4D"/>
              </a:buClr>
              <a:buSzPts val="1800"/>
              <a:buChar char="•"/>
            </a:pPr>
            <a:r>
              <a:rPr lang="en-US" sz="1800"/>
              <a:t>Top contractors:</a:t>
            </a:r>
            <a:endParaRPr/>
          </a:p>
          <a:p>
            <a:pPr marL="685800" lvl="1" indent="-228600" algn="l" rtl="0">
              <a:lnSpc>
                <a:spcPct val="90000"/>
              </a:lnSpc>
              <a:spcBef>
                <a:spcPts val="500"/>
              </a:spcBef>
              <a:spcAft>
                <a:spcPts val="0"/>
              </a:spcAft>
              <a:buClr>
                <a:srgbClr val="4D4D4D"/>
              </a:buClr>
              <a:buSzPts val="1800"/>
              <a:buChar char="•"/>
            </a:pPr>
            <a:r>
              <a:rPr lang="en-US" sz="1800"/>
              <a:t>Bechtel Group INC.</a:t>
            </a:r>
            <a:endParaRPr/>
          </a:p>
          <a:p>
            <a:pPr marL="685800" lvl="1" indent="-228600" algn="l" rtl="0">
              <a:lnSpc>
                <a:spcPct val="90000"/>
              </a:lnSpc>
              <a:spcBef>
                <a:spcPts val="500"/>
              </a:spcBef>
              <a:spcAft>
                <a:spcPts val="0"/>
              </a:spcAft>
              <a:buClr>
                <a:srgbClr val="4D4D4D"/>
              </a:buClr>
              <a:buSzPts val="1800"/>
              <a:buChar char="•"/>
            </a:pPr>
            <a:r>
              <a:rPr lang="en-US" sz="1800"/>
              <a:t>The Boeing Company		</a:t>
            </a:r>
            <a:endParaRPr/>
          </a:p>
          <a:p>
            <a:pPr marL="685800" lvl="1" indent="-228600" algn="l" rtl="0">
              <a:lnSpc>
                <a:spcPct val="90000"/>
              </a:lnSpc>
              <a:spcBef>
                <a:spcPts val="500"/>
              </a:spcBef>
              <a:spcAft>
                <a:spcPts val="0"/>
              </a:spcAft>
              <a:buClr>
                <a:srgbClr val="4D4D4D"/>
              </a:buClr>
              <a:buSzPts val="1800"/>
              <a:buChar char="•"/>
            </a:pPr>
            <a:r>
              <a:rPr lang="en-US" sz="1800"/>
              <a:t>Merck &amp; Co INC.	</a:t>
            </a:r>
            <a:endParaRPr/>
          </a:p>
          <a:p>
            <a:pPr marL="685800" lvl="1" indent="-228600" algn="l" rtl="0">
              <a:lnSpc>
                <a:spcPct val="90000"/>
              </a:lnSpc>
              <a:spcBef>
                <a:spcPts val="500"/>
              </a:spcBef>
              <a:spcAft>
                <a:spcPts val="0"/>
              </a:spcAft>
              <a:buClr>
                <a:srgbClr val="4D4D4D"/>
              </a:buClr>
              <a:buSzPts val="1800"/>
              <a:buChar char="•"/>
            </a:pPr>
            <a:r>
              <a:rPr lang="en-US" sz="1800"/>
              <a:t>Amerisourcebergen Corp.</a:t>
            </a:r>
            <a:endParaRPr/>
          </a:p>
          <a:p>
            <a:pPr marL="685800" lvl="1" indent="-228600" algn="l" rtl="0">
              <a:lnSpc>
                <a:spcPct val="90000"/>
              </a:lnSpc>
              <a:spcBef>
                <a:spcPts val="500"/>
              </a:spcBef>
              <a:spcAft>
                <a:spcPts val="0"/>
              </a:spcAft>
              <a:buClr>
                <a:srgbClr val="4D4D4D"/>
              </a:buClr>
              <a:buSzPts val="1800"/>
              <a:buChar char="•"/>
            </a:pPr>
            <a:r>
              <a:rPr lang="en-US" sz="1800"/>
              <a:t>Pfizer INC.		</a:t>
            </a:r>
            <a:endParaRPr/>
          </a:p>
          <a:p>
            <a:pPr marL="228600" lvl="0" indent="-228600" algn="l" rtl="0">
              <a:lnSpc>
                <a:spcPct val="90000"/>
              </a:lnSpc>
              <a:spcBef>
                <a:spcPts val="1000"/>
              </a:spcBef>
              <a:spcAft>
                <a:spcPts val="0"/>
              </a:spcAft>
              <a:buClr>
                <a:srgbClr val="4D4D4D"/>
              </a:buClr>
              <a:buSzPts val="1800"/>
              <a:buFont typeface="Noto Sans Symbols"/>
              <a:buNone/>
            </a:pPr>
            <a:r>
              <a:rPr lang="en-US" sz="1800"/>
              <a:t>-Complete list🡪 </a:t>
            </a:r>
            <a:r>
              <a:rPr lang="en-US" sz="1800" u="sng">
                <a:solidFill>
                  <a:schemeClr val="hlink"/>
                </a:solidFill>
                <a:hlinkClick r:id="rId3"/>
              </a:rPr>
              <a:t>fed spending website</a:t>
            </a:r>
            <a:endParaRPr sz="1800"/>
          </a:p>
          <a:p>
            <a:pPr marL="228600" lvl="0" indent="-228600" algn="l" rtl="0">
              <a:lnSpc>
                <a:spcPct val="90000"/>
              </a:lnSpc>
              <a:spcBef>
                <a:spcPts val="1000"/>
              </a:spcBef>
              <a:spcAft>
                <a:spcPts val="0"/>
              </a:spcAft>
              <a:buClr>
                <a:srgbClr val="000000"/>
              </a:buClr>
              <a:buSzPts val="1800"/>
              <a:buFont typeface="Noto Sans Symbols"/>
              <a:buNone/>
            </a:pPr>
            <a:r>
              <a:rPr lang="en-US" sz="1800" u="sng">
                <a:solidFill>
                  <a:srgbClr val="000000"/>
                </a:solidFill>
                <a:hlinkClick r:id="rId3">
                  <a:extLst>
                    <a:ext uri="{A12FA001-AC4F-418D-AE19-62706E023703}">
                      <ahyp:hlinkClr xmlns:ahyp="http://schemas.microsoft.com/office/drawing/2018/hyperlinkcolor" val="tx"/>
                    </a:ext>
                  </a:extLst>
                </a:hlinkClick>
              </a:rPr>
              <a:t>http://www.fedspending.org/fpds/fpds.php?stateCode=PA&amp;sortp=r&amp;detail=-1&amp;datype=T&amp;reptype=p&amp;database=fpds&amp;fiscal_year=2012&amp;submit=GO</a:t>
            </a:r>
            <a:endParaRPr sz="1800">
              <a:solidFill>
                <a:srgbClr val="000000"/>
              </a:solidFill>
            </a:endParaRPr>
          </a:p>
          <a:p>
            <a:pPr marL="228600" lvl="0" indent="-228600" algn="l" rtl="0">
              <a:lnSpc>
                <a:spcPct val="90000"/>
              </a:lnSpc>
              <a:spcBef>
                <a:spcPts val="1000"/>
              </a:spcBef>
              <a:spcAft>
                <a:spcPts val="0"/>
              </a:spcAft>
              <a:buClr>
                <a:srgbClr val="4D4D4D"/>
              </a:buClr>
              <a:buSzPts val="1800"/>
              <a:buFont typeface="Noto Sans Symbols"/>
              <a:buNone/>
            </a:pPr>
            <a:r>
              <a:rPr lang="en-US" sz="1800"/>
              <a:t>- Complete federal lists of 2006-2013 🡪 </a:t>
            </a:r>
            <a:r>
              <a:rPr lang="en-US" sz="1800" u="sng">
                <a:solidFill>
                  <a:schemeClr val="hlink"/>
                </a:solidFill>
                <a:hlinkClick r:id="rId4"/>
              </a:rPr>
              <a:t>Federal Procurement Data System website</a:t>
            </a:r>
            <a:endParaRPr sz="1800"/>
          </a:p>
          <a:p>
            <a:pPr marL="228600" lvl="0" indent="-228600" algn="l" rtl="0">
              <a:lnSpc>
                <a:spcPct val="90000"/>
              </a:lnSpc>
              <a:spcBef>
                <a:spcPts val="1000"/>
              </a:spcBef>
              <a:spcAft>
                <a:spcPts val="0"/>
              </a:spcAft>
              <a:buClr>
                <a:srgbClr val="4D4D4D"/>
              </a:buClr>
              <a:buSzPts val="1800"/>
              <a:buFont typeface="Noto Sans Symbols"/>
              <a:buNone/>
            </a:pPr>
            <a:r>
              <a:rPr lang="en-US" sz="1800" u="sng">
                <a:solidFill>
                  <a:schemeClr val="hlink"/>
                </a:solidFill>
                <a:hlinkClick r:id="rId4"/>
              </a:rPr>
              <a:t>https://www.fpds.gov/fpdsng_cms/index.php/en/reports/62-top-100-contractors-report3.html</a:t>
            </a:r>
            <a:endParaRPr sz="1800"/>
          </a:p>
          <a:p>
            <a:pPr marL="228600" lvl="0" indent="-228600" algn="l" rtl="0">
              <a:lnSpc>
                <a:spcPct val="90000"/>
              </a:lnSpc>
              <a:spcBef>
                <a:spcPts val="1000"/>
              </a:spcBef>
              <a:spcAft>
                <a:spcPts val="0"/>
              </a:spcAft>
              <a:buClr>
                <a:srgbClr val="4D4D4D"/>
              </a:buClr>
              <a:buSzPts val="1800"/>
              <a:buFont typeface="Noto Sans Symbols"/>
              <a:buNone/>
            </a:pPr>
            <a:r>
              <a:rPr lang="en-US" sz="1800"/>
              <a:t>- How to get started: Job Accommodation Network 🡪  </a:t>
            </a:r>
            <a:r>
              <a:rPr lang="en-US" sz="1800" u="sng">
                <a:solidFill>
                  <a:schemeClr val="hlink"/>
                </a:solidFill>
                <a:hlinkClick r:id="rId5"/>
              </a:rPr>
              <a:t>https://askjan.org/</a:t>
            </a:r>
            <a:endParaRPr sz="1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32"/>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Times New Roman"/>
              <a:buNone/>
            </a:pPr>
            <a:r>
              <a:rPr lang="en-US" b="1"/>
              <a:t>More Information on RespectAbility’s Study</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33"/>
          <p:cNvSpPr txBox="1">
            <a:spLocks noGrp="1"/>
          </p:cNvSpPr>
          <p:nvPr>
            <p:ph type="title"/>
          </p:nvPr>
        </p:nvSpPr>
        <p:spPr>
          <a:xfrm>
            <a:off x="521208" y="365760"/>
            <a:ext cx="10515600"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Methodology of the Poll</a:t>
            </a:r>
            <a:endParaRPr sz="3600">
              <a:latin typeface="Lato"/>
              <a:ea typeface="Lato"/>
              <a:cs typeface="Lato"/>
              <a:sym typeface="Lato"/>
            </a:endParaRPr>
          </a:p>
        </p:txBody>
      </p:sp>
      <p:sp>
        <p:nvSpPr>
          <p:cNvPr id="789" name="Google Shape;789;p33"/>
          <p:cNvSpPr txBox="1">
            <a:spLocks noGrp="1"/>
          </p:cNvSpPr>
          <p:nvPr>
            <p:ph type="body" idx="1"/>
          </p:nvPr>
        </p:nvSpPr>
        <p:spPr>
          <a:xfrm>
            <a:off x="473013" y="1505584"/>
            <a:ext cx="11245973" cy="4761155"/>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b="1">
                <a:solidFill>
                  <a:srgbClr val="000000"/>
                </a:solidFill>
                <a:latin typeface="Lato"/>
                <a:ea typeface="Lato"/>
                <a:cs typeface="Lato"/>
                <a:sym typeface="Lato"/>
              </a:rPr>
              <a:t>The survey was administered online from October 5 – October 19, 2021. The questions reached a total of 2,924 respondents.</a:t>
            </a:r>
            <a:br>
              <a:rPr lang="en-US" b="1">
                <a:solidFill>
                  <a:srgbClr val="000000"/>
                </a:solidFill>
                <a:latin typeface="Lato"/>
                <a:ea typeface="Lato"/>
                <a:cs typeface="Lato"/>
                <a:sym typeface="Lato"/>
              </a:rPr>
            </a:br>
            <a:endParaRPr sz="800" b="1">
              <a:solidFill>
                <a:srgbClr val="000000"/>
              </a:solidFill>
              <a:latin typeface="Lato"/>
              <a:ea typeface="Lato"/>
              <a:cs typeface="Lato"/>
              <a:sym typeface="Lato"/>
            </a:endParaRPr>
          </a:p>
          <a:p>
            <a:pPr marL="114300" lvl="0" indent="0" algn="l" rtl="0">
              <a:lnSpc>
                <a:spcPct val="90000"/>
              </a:lnSpc>
              <a:spcBef>
                <a:spcPts val="1000"/>
              </a:spcBef>
              <a:spcAft>
                <a:spcPts val="0"/>
              </a:spcAft>
              <a:buSzPts val="1800"/>
              <a:buNone/>
            </a:pPr>
            <a:r>
              <a:rPr lang="en-US" sz="2000" b="1">
                <a:solidFill>
                  <a:srgbClr val="000000"/>
                </a:solidFill>
                <a:latin typeface="Lato"/>
                <a:ea typeface="Lato"/>
                <a:cs typeface="Lato"/>
                <a:sym typeface="Lato"/>
              </a:rPr>
              <a:t>Respondents were reached through:</a:t>
            </a:r>
            <a:endParaRPr/>
          </a:p>
          <a:p>
            <a:pPr marL="457200" lvl="0" indent="-342900" algn="l" rtl="0">
              <a:lnSpc>
                <a:spcPct val="90000"/>
              </a:lnSpc>
              <a:spcBef>
                <a:spcPts val="1000"/>
              </a:spcBef>
              <a:spcAft>
                <a:spcPts val="0"/>
              </a:spcAft>
              <a:buClr>
                <a:srgbClr val="4D4D4D"/>
              </a:buClr>
              <a:buSzPts val="1800"/>
              <a:buChar char="•"/>
            </a:pPr>
            <a:r>
              <a:rPr lang="en-US" sz="2000" b="1">
                <a:solidFill>
                  <a:srgbClr val="000000"/>
                </a:solidFill>
                <a:latin typeface="Lato"/>
                <a:ea typeface="Lato"/>
                <a:cs typeface="Lato"/>
                <a:sym typeface="Lato"/>
              </a:rPr>
              <a:t>Paid email blasts (JTA, The Forward, Jewish Journal)</a:t>
            </a:r>
            <a:endParaRPr/>
          </a:p>
          <a:p>
            <a:pPr marL="457200" lvl="0" indent="-342900" algn="l" rtl="0">
              <a:lnSpc>
                <a:spcPct val="90000"/>
              </a:lnSpc>
              <a:spcBef>
                <a:spcPts val="1000"/>
              </a:spcBef>
              <a:spcAft>
                <a:spcPts val="0"/>
              </a:spcAft>
              <a:buClr>
                <a:srgbClr val="4D4D4D"/>
              </a:buClr>
              <a:buSzPts val="1800"/>
              <a:buChar char="•"/>
            </a:pPr>
            <a:r>
              <a:rPr lang="en-US" sz="2000" b="1">
                <a:solidFill>
                  <a:srgbClr val="000000"/>
                </a:solidFill>
                <a:latin typeface="Lato"/>
                <a:ea typeface="Lato"/>
                <a:cs typeface="Lato"/>
                <a:sym typeface="Lato"/>
              </a:rPr>
              <a:t>Email blasts to RespectAbility and partner lists, as well as social media</a:t>
            </a:r>
            <a:endParaRPr/>
          </a:p>
          <a:p>
            <a:pPr marL="457200" lvl="0" indent="-342900" algn="l" rtl="0">
              <a:lnSpc>
                <a:spcPct val="90000"/>
              </a:lnSpc>
              <a:spcBef>
                <a:spcPts val="1000"/>
              </a:spcBef>
              <a:spcAft>
                <a:spcPts val="0"/>
              </a:spcAft>
              <a:buClr>
                <a:srgbClr val="4D4D4D"/>
              </a:buClr>
              <a:buSzPts val="1800"/>
              <a:buChar char="•"/>
            </a:pPr>
            <a:r>
              <a:rPr lang="en-US" sz="2000" b="1">
                <a:solidFill>
                  <a:srgbClr val="000000"/>
                </a:solidFill>
                <a:latin typeface="Lato"/>
                <a:ea typeface="Lato"/>
                <a:cs typeface="Lato"/>
                <a:sym typeface="Lato"/>
              </a:rPr>
              <a:t>Individual outreach to Jewish leaders</a:t>
            </a:r>
            <a:endParaRPr/>
          </a:p>
          <a:p>
            <a:pPr marL="114300" lvl="0" indent="0" algn="l" rtl="0">
              <a:lnSpc>
                <a:spcPct val="90000"/>
              </a:lnSpc>
              <a:spcBef>
                <a:spcPts val="1000"/>
              </a:spcBef>
              <a:spcAft>
                <a:spcPts val="0"/>
              </a:spcAft>
              <a:buSzPts val="1800"/>
              <a:buNone/>
            </a:pPr>
            <a:br>
              <a:rPr lang="en-US" sz="800" b="1">
                <a:solidFill>
                  <a:srgbClr val="000000"/>
                </a:solidFill>
                <a:latin typeface="Lato"/>
                <a:ea typeface="Lato"/>
                <a:cs typeface="Lato"/>
                <a:sym typeface="Lato"/>
              </a:rPr>
            </a:br>
            <a:r>
              <a:rPr lang="en-US" sz="2000" b="1">
                <a:solidFill>
                  <a:srgbClr val="000000"/>
                </a:solidFill>
                <a:latin typeface="Lato"/>
                <a:ea typeface="Lato"/>
                <a:cs typeface="Lato"/>
                <a:sym typeface="Lato"/>
              </a:rPr>
              <a:t>This is not a random sample and will include more engaged Jews and people with a disability connection than in the general population. The conclusions carry statistical significance within the respondent group, because it is a large population with more than 2,300 Jews responding.</a:t>
            </a:r>
            <a:endParaRPr sz="2800"/>
          </a:p>
          <a:p>
            <a:pPr marL="114300" lvl="0" indent="0" algn="l" rtl="0">
              <a:lnSpc>
                <a:spcPct val="90000"/>
              </a:lnSpc>
              <a:spcBef>
                <a:spcPts val="1000"/>
              </a:spcBef>
              <a:spcAft>
                <a:spcPts val="0"/>
              </a:spcAft>
              <a:buSzPts val="1800"/>
              <a:buNone/>
            </a:pPr>
            <a:r>
              <a:rPr lang="en-US" sz="2000" b="1" u="sng">
                <a:solidFill>
                  <a:schemeClr val="dk1"/>
                </a:solidFill>
                <a:latin typeface="Lato"/>
                <a:ea typeface="Lato"/>
                <a:cs typeface="Lato"/>
                <a:sym typeface="Lato"/>
              </a:rPr>
              <a:t>Due to rounding, some of the numbers in the presentation will not always add to 100%.</a:t>
            </a:r>
            <a:endParaRPr/>
          </a:p>
          <a:p>
            <a:pPr marL="114300" lvl="0" indent="0" algn="l" rtl="0">
              <a:lnSpc>
                <a:spcPct val="90000"/>
              </a:lnSpc>
              <a:spcBef>
                <a:spcPts val="1000"/>
              </a:spcBef>
              <a:spcAft>
                <a:spcPts val="0"/>
              </a:spcAft>
              <a:buSzPts val="1800"/>
              <a:buNone/>
            </a:pPr>
            <a:r>
              <a:rPr lang="en-US" sz="2000" b="1" i="1">
                <a:solidFill>
                  <a:schemeClr val="dk1"/>
                </a:solidFill>
                <a:latin typeface="Lato"/>
                <a:ea typeface="Lato"/>
                <a:cs typeface="Lato"/>
                <a:sym typeface="Lato"/>
              </a:rPr>
              <a:t>Same methodology as </a:t>
            </a:r>
            <a:r>
              <a:rPr lang="en-US" sz="2000" b="1" i="1" u="sng">
                <a:solidFill>
                  <a:schemeClr val="dk1"/>
                </a:solidFill>
                <a:latin typeface="Lato"/>
                <a:ea typeface="Lato"/>
                <a:cs typeface="Lato"/>
                <a:sym typeface="Lato"/>
                <a:hlinkClick r:id="rId3">
                  <a:extLst>
                    <a:ext uri="{A12FA001-AC4F-418D-AE19-62706E023703}">
                      <ahyp:hlinkClr xmlns:ahyp="http://schemas.microsoft.com/office/drawing/2018/hyperlinkcolor" val="tx"/>
                    </a:ext>
                  </a:extLst>
                </a:hlinkClick>
              </a:rPr>
              <a:t>2018 survey</a:t>
            </a:r>
            <a:endParaRPr sz="2000" b="1" i="1">
              <a:solidFill>
                <a:schemeClr val="dk1"/>
              </a:solidFill>
              <a:latin typeface="Lato"/>
              <a:ea typeface="Lato"/>
              <a:cs typeface="Lato"/>
              <a:sym typeface="La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4"/>
          <p:cNvSpPr txBox="1">
            <a:spLocks noGrp="1"/>
          </p:cNvSpPr>
          <p:nvPr>
            <p:ph type="title"/>
          </p:nvPr>
        </p:nvSpPr>
        <p:spPr>
          <a:xfrm>
            <a:off x="521208" y="365760"/>
            <a:ext cx="10515600"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Who Took the Poll</a:t>
            </a:r>
            <a:endParaRPr sz="3600">
              <a:latin typeface="Lato"/>
              <a:ea typeface="Lato"/>
              <a:cs typeface="Lato"/>
              <a:sym typeface="Lato"/>
            </a:endParaRPr>
          </a:p>
        </p:txBody>
      </p:sp>
      <p:sp>
        <p:nvSpPr>
          <p:cNvPr id="796" name="Google Shape;796;p34"/>
          <p:cNvSpPr txBox="1">
            <a:spLocks noGrp="1"/>
          </p:cNvSpPr>
          <p:nvPr>
            <p:ph type="body" idx="1"/>
          </p:nvPr>
        </p:nvSpPr>
        <p:spPr>
          <a:xfrm>
            <a:off x="499774" y="1616785"/>
            <a:ext cx="8358476" cy="2169403"/>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2100" b="1">
                <a:solidFill>
                  <a:srgbClr val="000000"/>
                </a:solidFill>
                <a:latin typeface="Lato"/>
                <a:ea typeface="Lato"/>
                <a:cs typeface="Lato"/>
                <a:sym typeface="Lato"/>
              </a:rPr>
              <a:t>2,321 Jewish Respondents</a:t>
            </a:r>
            <a:endParaRPr/>
          </a:p>
          <a:p>
            <a:pPr marL="114300" lvl="0" indent="0" algn="l" rtl="0">
              <a:lnSpc>
                <a:spcPct val="90000"/>
              </a:lnSpc>
              <a:spcBef>
                <a:spcPts val="1000"/>
              </a:spcBef>
              <a:spcAft>
                <a:spcPts val="0"/>
              </a:spcAft>
              <a:buSzPts val="1800"/>
              <a:buNone/>
            </a:pPr>
            <a:r>
              <a:rPr lang="en-US" sz="2100" b="1">
                <a:solidFill>
                  <a:srgbClr val="000000"/>
                </a:solidFill>
                <a:latin typeface="Lato"/>
                <a:ea typeface="Lato"/>
                <a:cs typeface="Lato"/>
                <a:sym typeface="Lato"/>
              </a:rPr>
              <a:t>Including:</a:t>
            </a:r>
            <a:endParaRPr/>
          </a:p>
          <a:p>
            <a:pPr marL="457200" lvl="0" indent="-342900" algn="l" rtl="0">
              <a:lnSpc>
                <a:spcPct val="90000"/>
              </a:lnSpc>
              <a:spcBef>
                <a:spcPts val="1000"/>
              </a:spcBef>
              <a:spcAft>
                <a:spcPts val="0"/>
              </a:spcAft>
              <a:buClr>
                <a:srgbClr val="4D4D4D"/>
              </a:buClr>
              <a:buSzPts val="1800"/>
              <a:buChar char="•"/>
            </a:pPr>
            <a:r>
              <a:rPr lang="en-US" sz="2100" b="1">
                <a:solidFill>
                  <a:srgbClr val="000000"/>
                </a:solidFill>
                <a:latin typeface="Lato"/>
                <a:ea typeface="Lato"/>
                <a:cs typeface="Lato"/>
                <a:sym typeface="Lato"/>
              </a:rPr>
              <a:t>646 People with Disabilities (PwD)</a:t>
            </a:r>
            <a:endParaRPr/>
          </a:p>
          <a:p>
            <a:pPr marL="457200" lvl="0" indent="-342900" algn="l" rtl="0">
              <a:lnSpc>
                <a:spcPct val="90000"/>
              </a:lnSpc>
              <a:spcBef>
                <a:spcPts val="1000"/>
              </a:spcBef>
              <a:spcAft>
                <a:spcPts val="0"/>
              </a:spcAft>
              <a:buClr>
                <a:srgbClr val="4D4D4D"/>
              </a:buClr>
              <a:buSzPts val="1800"/>
              <a:buChar char="•"/>
            </a:pPr>
            <a:r>
              <a:rPr lang="en-US" sz="2100" b="1">
                <a:solidFill>
                  <a:srgbClr val="000000"/>
                </a:solidFill>
                <a:latin typeface="Lato"/>
                <a:ea typeface="Lato"/>
                <a:cs typeface="Lato"/>
                <a:sym typeface="Lato"/>
              </a:rPr>
              <a:t>1477 Disability Community (Comm) – </a:t>
            </a:r>
            <a:r>
              <a:rPr lang="en-US" sz="2100" b="1" i="1">
                <a:solidFill>
                  <a:srgbClr val="000000"/>
                </a:solidFill>
                <a:latin typeface="Lato"/>
                <a:ea typeface="Lato"/>
                <a:cs typeface="Lato"/>
                <a:sym typeface="Lato"/>
              </a:rPr>
              <a:t>includes 336 PwD</a:t>
            </a:r>
            <a:endParaRPr sz="2100" b="1" i="1">
              <a:solidFill>
                <a:srgbClr val="000000"/>
              </a:solidFill>
              <a:latin typeface="Lato"/>
              <a:ea typeface="Lato"/>
              <a:cs typeface="Lato"/>
              <a:sym typeface="Lato"/>
            </a:endParaRPr>
          </a:p>
          <a:p>
            <a:pPr marL="457200" lvl="0" indent="-342900" algn="l" rtl="0">
              <a:lnSpc>
                <a:spcPct val="90000"/>
              </a:lnSpc>
              <a:spcBef>
                <a:spcPts val="1000"/>
              </a:spcBef>
              <a:spcAft>
                <a:spcPts val="0"/>
              </a:spcAft>
              <a:buClr>
                <a:srgbClr val="4D4D4D"/>
              </a:buClr>
              <a:buSzPts val="1800"/>
              <a:buChar char="•"/>
            </a:pPr>
            <a:r>
              <a:rPr lang="en-US" sz="2100" b="1">
                <a:solidFill>
                  <a:srgbClr val="000000"/>
                </a:solidFill>
                <a:latin typeface="Lato"/>
                <a:ea typeface="Lato"/>
                <a:cs typeface="Lato"/>
                <a:sym typeface="Lato"/>
              </a:rPr>
              <a:t>534 People with No Disability Connection (NPwD)</a:t>
            </a:r>
            <a:endParaRPr/>
          </a:p>
        </p:txBody>
      </p:sp>
      <p:graphicFrame>
        <p:nvGraphicFramePr>
          <p:cNvPr id="797" name="Google Shape;797;p34"/>
          <p:cNvGraphicFramePr/>
          <p:nvPr/>
        </p:nvGraphicFramePr>
        <p:xfrm>
          <a:off x="521208" y="3897389"/>
          <a:ext cx="3000000" cy="3000000"/>
        </p:xfrm>
        <a:graphic>
          <a:graphicData uri="http://schemas.openxmlformats.org/drawingml/2006/table">
            <a:tbl>
              <a:tblPr firstRow="1">
                <a:noFill/>
                <a:tableStyleId>{33ECC4DA-E1A4-402F-A537-4BF81A6140ED}</a:tableStyleId>
              </a:tblPr>
              <a:tblGrid>
                <a:gridCol w="3590925">
                  <a:extLst>
                    <a:ext uri="{9D8B030D-6E8A-4147-A177-3AD203B41FA5}">
                      <a16:colId xmlns:a16="http://schemas.microsoft.com/office/drawing/2014/main" val="20000"/>
                    </a:ext>
                  </a:extLst>
                </a:gridCol>
                <a:gridCol w="1079050">
                  <a:extLst>
                    <a:ext uri="{9D8B030D-6E8A-4147-A177-3AD203B41FA5}">
                      <a16:colId xmlns:a16="http://schemas.microsoft.com/office/drawing/2014/main" val="20001"/>
                    </a:ext>
                  </a:extLst>
                </a:gridCol>
                <a:gridCol w="621175">
                  <a:extLst>
                    <a:ext uri="{9D8B030D-6E8A-4147-A177-3AD203B41FA5}">
                      <a16:colId xmlns:a16="http://schemas.microsoft.com/office/drawing/2014/main" val="20002"/>
                    </a:ext>
                  </a:extLst>
                </a:gridCol>
              </a:tblGrid>
              <a:tr h="177800">
                <a:tc>
                  <a:txBody>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Lato"/>
                          <a:ea typeface="Lato"/>
                          <a:cs typeface="Lato"/>
                          <a:sym typeface="Lato"/>
                        </a:rPr>
                        <a:t>Denomination</a:t>
                      </a:r>
                      <a:endParaRPr/>
                    </a:p>
                  </a:txBody>
                  <a:tcPr marL="9525" marR="9525" marT="9525" marB="0" anchor="b"/>
                </a:tc>
                <a:tc>
                  <a:txBody>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Lato"/>
                          <a:ea typeface="Lato"/>
                          <a:cs typeface="Lato"/>
                          <a:sym typeface="Lato"/>
                        </a:rPr>
                        <a:t>%</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Lato"/>
                          <a:ea typeface="Lato"/>
                          <a:cs typeface="Lato"/>
                          <a:sym typeface="Lato"/>
                        </a:rPr>
                        <a:t>#</a:t>
                      </a:r>
                      <a:endParaRPr/>
                    </a:p>
                  </a:txBody>
                  <a:tcPr marL="9525" marR="9525" marT="9525" marB="0" anchor="ctr" anchorCtr="1"/>
                </a:tc>
                <a:extLst>
                  <a:ext uri="{0D108BD9-81ED-4DB2-BD59-A6C34878D82A}">
                    <a16:rowId xmlns:a16="http://schemas.microsoft.com/office/drawing/2014/main" val="10000"/>
                  </a:ext>
                </a:extLst>
              </a:tr>
              <a:tr h="1778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Just Jewish/Culturally Jewish</a:t>
                      </a:r>
                      <a:endParaRPr sz="2000" b="0" i="0" u="none" strike="noStrike" cap="none">
                        <a:solidFill>
                          <a:srgbClr val="333333"/>
                        </a:solidFill>
                        <a:latin typeface="Lato"/>
                        <a:ea typeface="Lato"/>
                        <a:cs typeface="Lato"/>
                        <a:sym typeface="Lato"/>
                      </a:endParaRPr>
                    </a:p>
                  </a:txBody>
                  <a:tcPr marL="9525" marR="9525" marT="9525" marB="0" anchor="b"/>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13%</a:t>
                      </a:r>
                      <a:endParaRPr sz="2000" b="0" i="0" u="none" strike="noStrike" cap="none">
                        <a:solidFill>
                          <a:srgbClr val="333333"/>
                        </a:solidFill>
                        <a:latin typeface="Lato"/>
                        <a:ea typeface="Lato"/>
                        <a:cs typeface="Lato"/>
                        <a:sym typeface="Lato"/>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282</a:t>
                      </a:r>
                      <a:endParaRPr sz="2000" b="0" i="0" u="none" strike="noStrike" cap="none">
                        <a:solidFill>
                          <a:srgbClr val="333333"/>
                        </a:solidFill>
                        <a:latin typeface="Lato"/>
                        <a:ea typeface="Lato"/>
                        <a:cs typeface="Lato"/>
                        <a:sym typeface="Lato"/>
                      </a:endParaRPr>
                    </a:p>
                  </a:txBody>
                  <a:tcPr marL="9525" marR="9525" marT="9525" marB="0" anchor="ctr" anchorCtr="1"/>
                </a:tc>
                <a:extLst>
                  <a:ext uri="{0D108BD9-81ED-4DB2-BD59-A6C34878D82A}">
                    <a16:rowId xmlns:a16="http://schemas.microsoft.com/office/drawing/2014/main" val="10001"/>
                  </a:ext>
                </a:extLst>
              </a:tr>
              <a:tr h="1778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Reconstructionist</a:t>
                      </a:r>
                      <a:endParaRPr sz="2000" b="0" i="0" u="none" strike="noStrike" cap="none">
                        <a:solidFill>
                          <a:srgbClr val="333333"/>
                        </a:solidFill>
                        <a:latin typeface="Lato"/>
                        <a:ea typeface="Lato"/>
                        <a:cs typeface="Lato"/>
                        <a:sym typeface="Lato"/>
                      </a:endParaRPr>
                    </a:p>
                  </a:txBody>
                  <a:tcPr marL="9525" marR="9525" marT="9525" marB="0" anchor="b"/>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5%</a:t>
                      </a:r>
                      <a:endParaRPr sz="2000" b="0" i="0" u="none" strike="noStrike" cap="none">
                        <a:solidFill>
                          <a:srgbClr val="333333"/>
                        </a:solidFill>
                        <a:latin typeface="Lato"/>
                        <a:ea typeface="Lato"/>
                        <a:cs typeface="Lato"/>
                        <a:sym typeface="Lato"/>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99</a:t>
                      </a:r>
                      <a:endParaRPr sz="2000" b="0" i="0" u="none" strike="noStrike" cap="none">
                        <a:solidFill>
                          <a:srgbClr val="333333"/>
                        </a:solidFill>
                        <a:latin typeface="Lato"/>
                        <a:ea typeface="Lato"/>
                        <a:cs typeface="Lato"/>
                        <a:sym typeface="Lato"/>
                      </a:endParaRPr>
                    </a:p>
                  </a:txBody>
                  <a:tcPr marL="9525" marR="9525" marT="9525" marB="0" anchor="ctr" anchorCtr="1"/>
                </a:tc>
                <a:extLst>
                  <a:ext uri="{0D108BD9-81ED-4DB2-BD59-A6C34878D82A}">
                    <a16:rowId xmlns:a16="http://schemas.microsoft.com/office/drawing/2014/main" val="10002"/>
                  </a:ext>
                </a:extLst>
              </a:tr>
              <a:tr h="1778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Reform</a:t>
                      </a:r>
                      <a:endParaRPr sz="2000" b="0" i="0" u="none" strike="noStrike" cap="none">
                        <a:solidFill>
                          <a:srgbClr val="333333"/>
                        </a:solidFill>
                        <a:latin typeface="Lato"/>
                        <a:ea typeface="Lato"/>
                        <a:cs typeface="Lato"/>
                        <a:sym typeface="Lato"/>
                      </a:endParaRPr>
                    </a:p>
                  </a:txBody>
                  <a:tcPr marL="9525" marR="9525" marT="9525" marB="0" anchor="b"/>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24%</a:t>
                      </a:r>
                      <a:endParaRPr sz="2000" b="0" i="0" u="none" strike="noStrike" cap="none">
                        <a:solidFill>
                          <a:srgbClr val="333333"/>
                        </a:solidFill>
                        <a:latin typeface="Lato"/>
                        <a:ea typeface="Lato"/>
                        <a:cs typeface="Lato"/>
                        <a:sym typeface="Lato"/>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521</a:t>
                      </a:r>
                      <a:endParaRPr sz="2000" b="0" i="0" u="none" strike="noStrike" cap="none">
                        <a:solidFill>
                          <a:srgbClr val="333333"/>
                        </a:solidFill>
                        <a:latin typeface="Lato"/>
                        <a:ea typeface="Lato"/>
                        <a:cs typeface="Lato"/>
                        <a:sym typeface="Lato"/>
                      </a:endParaRPr>
                    </a:p>
                  </a:txBody>
                  <a:tcPr marL="9525" marR="9525" marT="9525" marB="0" anchor="ctr" anchorCtr="1"/>
                </a:tc>
                <a:extLst>
                  <a:ext uri="{0D108BD9-81ED-4DB2-BD59-A6C34878D82A}">
                    <a16:rowId xmlns:a16="http://schemas.microsoft.com/office/drawing/2014/main" val="10003"/>
                  </a:ext>
                </a:extLst>
              </a:tr>
              <a:tr h="1778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Conservative</a:t>
                      </a:r>
                      <a:endParaRPr sz="2000" b="0" i="0" u="none" strike="noStrike" cap="none">
                        <a:solidFill>
                          <a:srgbClr val="333333"/>
                        </a:solidFill>
                        <a:latin typeface="Lato"/>
                        <a:ea typeface="Lato"/>
                        <a:cs typeface="Lato"/>
                        <a:sym typeface="Lato"/>
                      </a:endParaRPr>
                    </a:p>
                  </a:txBody>
                  <a:tcPr marL="9525" marR="9525" marT="9525" marB="0" anchor="b"/>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26%</a:t>
                      </a:r>
                      <a:endParaRPr sz="2000" b="0" i="0" u="none" strike="noStrike" cap="none">
                        <a:solidFill>
                          <a:srgbClr val="333333"/>
                        </a:solidFill>
                        <a:latin typeface="Lato"/>
                        <a:ea typeface="Lato"/>
                        <a:cs typeface="Lato"/>
                        <a:sym typeface="Lato"/>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547</a:t>
                      </a:r>
                      <a:endParaRPr sz="2000" b="0" i="0" u="none" strike="noStrike" cap="none">
                        <a:solidFill>
                          <a:srgbClr val="333333"/>
                        </a:solidFill>
                        <a:latin typeface="Lato"/>
                        <a:ea typeface="Lato"/>
                        <a:cs typeface="Lato"/>
                        <a:sym typeface="Lato"/>
                      </a:endParaRPr>
                    </a:p>
                  </a:txBody>
                  <a:tcPr marL="9525" marR="9525" marT="9525" marB="0" anchor="ctr" anchorCtr="1"/>
                </a:tc>
                <a:extLst>
                  <a:ext uri="{0D108BD9-81ED-4DB2-BD59-A6C34878D82A}">
                    <a16:rowId xmlns:a16="http://schemas.microsoft.com/office/drawing/2014/main" val="10004"/>
                  </a:ext>
                </a:extLst>
              </a:tr>
              <a:tr h="1778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Modern Orthodox</a:t>
                      </a:r>
                      <a:endParaRPr sz="2000" b="0" i="0" u="none" strike="noStrike" cap="none">
                        <a:solidFill>
                          <a:srgbClr val="333333"/>
                        </a:solidFill>
                        <a:latin typeface="Lato"/>
                        <a:ea typeface="Lato"/>
                        <a:cs typeface="Lato"/>
                        <a:sym typeface="Lato"/>
                      </a:endParaRPr>
                    </a:p>
                  </a:txBody>
                  <a:tcPr marL="9525" marR="9525" marT="9525" marB="0" anchor="b"/>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12%</a:t>
                      </a:r>
                      <a:endParaRPr sz="2000" b="0" i="0" u="none" strike="noStrike" cap="none">
                        <a:solidFill>
                          <a:srgbClr val="333333"/>
                        </a:solidFill>
                        <a:latin typeface="Lato"/>
                        <a:ea typeface="Lato"/>
                        <a:cs typeface="Lato"/>
                        <a:sym typeface="Lato"/>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263</a:t>
                      </a:r>
                      <a:endParaRPr sz="2000" b="0" i="0" u="none" strike="noStrike" cap="none">
                        <a:solidFill>
                          <a:srgbClr val="333333"/>
                        </a:solidFill>
                        <a:latin typeface="Lato"/>
                        <a:ea typeface="Lato"/>
                        <a:cs typeface="Lato"/>
                        <a:sym typeface="Lato"/>
                      </a:endParaRPr>
                    </a:p>
                  </a:txBody>
                  <a:tcPr marL="9525" marR="9525" marT="9525" marB="0" anchor="ctr" anchorCtr="1"/>
                </a:tc>
                <a:extLst>
                  <a:ext uri="{0D108BD9-81ED-4DB2-BD59-A6C34878D82A}">
                    <a16:rowId xmlns:a16="http://schemas.microsoft.com/office/drawing/2014/main" val="10005"/>
                  </a:ext>
                </a:extLst>
              </a:tr>
              <a:tr h="1778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Orthodox</a:t>
                      </a:r>
                      <a:endParaRPr sz="2000" b="0" i="0" u="none" strike="noStrike" cap="none">
                        <a:solidFill>
                          <a:srgbClr val="333333"/>
                        </a:solidFill>
                        <a:latin typeface="Lato"/>
                        <a:ea typeface="Lato"/>
                        <a:cs typeface="Lato"/>
                        <a:sym typeface="Lato"/>
                      </a:endParaRPr>
                    </a:p>
                  </a:txBody>
                  <a:tcPr marL="9525" marR="9525" marT="9525" marB="0" anchor="b"/>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4%</a:t>
                      </a:r>
                      <a:endParaRPr sz="2000" b="0" i="0" u="none" strike="noStrike" cap="none">
                        <a:solidFill>
                          <a:srgbClr val="333333"/>
                        </a:solidFill>
                        <a:latin typeface="Lato"/>
                        <a:ea typeface="Lato"/>
                        <a:cs typeface="Lato"/>
                        <a:sym typeface="Lato"/>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79</a:t>
                      </a:r>
                      <a:endParaRPr sz="2000" b="0" i="0" u="none" strike="noStrike" cap="none">
                        <a:solidFill>
                          <a:srgbClr val="333333"/>
                        </a:solidFill>
                        <a:latin typeface="Lato"/>
                        <a:ea typeface="Lato"/>
                        <a:cs typeface="Lato"/>
                        <a:sym typeface="Lato"/>
                      </a:endParaRPr>
                    </a:p>
                  </a:txBody>
                  <a:tcPr marL="9525" marR="9525" marT="9525" marB="0" anchor="ctr" anchorCtr="1"/>
                </a:tc>
                <a:extLst>
                  <a:ext uri="{0D108BD9-81ED-4DB2-BD59-A6C34878D82A}">
                    <a16:rowId xmlns:a16="http://schemas.microsoft.com/office/drawing/2014/main" val="10006"/>
                  </a:ext>
                </a:extLst>
              </a:tr>
              <a:tr h="1778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Chabad</a:t>
                      </a:r>
                      <a:endParaRPr sz="2000" b="0" i="0" u="none" strike="noStrike" cap="none">
                        <a:solidFill>
                          <a:srgbClr val="333333"/>
                        </a:solidFill>
                        <a:latin typeface="Lato"/>
                        <a:ea typeface="Lato"/>
                        <a:cs typeface="Lato"/>
                        <a:sym typeface="Lato"/>
                      </a:endParaRPr>
                    </a:p>
                  </a:txBody>
                  <a:tcPr marL="9525" marR="9525" marT="9525" marB="0" anchor="b"/>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10%</a:t>
                      </a:r>
                      <a:endParaRPr sz="2000" b="0" i="0" u="none" strike="noStrike" cap="none">
                        <a:solidFill>
                          <a:srgbClr val="333333"/>
                        </a:solidFill>
                        <a:latin typeface="Lato"/>
                        <a:ea typeface="Lato"/>
                        <a:cs typeface="Lato"/>
                        <a:sym typeface="Lato"/>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209</a:t>
                      </a:r>
                      <a:endParaRPr sz="2000" b="0" i="0" u="none" strike="noStrike" cap="none">
                        <a:solidFill>
                          <a:srgbClr val="333333"/>
                        </a:solidFill>
                        <a:latin typeface="Lato"/>
                        <a:ea typeface="Lato"/>
                        <a:cs typeface="Lato"/>
                        <a:sym typeface="Lato"/>
                      </a:endParaRPr>
                    </a:p>
                  </a:txBody>
                  <a:tcPr marL="9525" marR="9525" marT="9525" marB="0" anchor="ctr" anchorCtr="1"/>
                </a:tc>
                <a:extLst>
                  <a:ext uri="{0D108BD9-81ED-4DB2-BD59-A6C34878D82A}">
                    <a16:rowId xmlns:a16="http://schemas.microsoft.com/office/drawing/2014/main" val="10007"/>
                  </a:ext>
                </a:extLst>
              </a:tr>
              <a:tr h="1778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Other (please specify)</a:t>
                      </a:r>
                      <a:endParaRPr sz="2000" b="0" i="0" u="none" strike="noStrike" cap="none">
                        <a:solidFill>
                          <a:srgbClr val="333333"/>
                        </a:solidFill>
                        <a:latin typeface="Lato"/>
                        <a:ea typeface="Lato"/>
                        <a:cs typeface="Lato"/>
                        <a:sym typeface="Lato"/>
                      </a:endParaRPr>
                    </a:p>
                  </a:txBody>
                  <a:tcPr marL="9525" marR="9525" marT="9525" marB="0" anchor="b"/>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6%</a:t>
                      </a:r>
                      <a:endParaRPr sz="2000" b="0" i="0" u="none" strike="noStrike" cap="none">
                        <a:solidFill>
                          <a:srgbClr val="333333"/>
                        </a:solidFill>
                        <a:latin typeface="Lato"/>
                        <a:ea typeface="Lato"/>
                        <a:cs typeface="Lato"/>
                        <a:sym typeface="Lato"/>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130</a:t>
                      </a:r>
                      <a:endParaRPr sz="2000" b="0" i="0" u="none" strike="noStrike" cap="none">
                        <a:solidFill>
                          <a:srgbClr val="333333"/>
                        </a:solidFill>
                        <a:latin typeface="Lato"/>
                        <a:ea typeface="Lato"/>
                        <a:cs typeface="Lato"/>
                        <a:sym typeface="Lato"/>
                      </a:endParaRPr>
                    </a:p>
                  </a:txBody>
                  <a:tcPr marL="9525" marR="9525" marT="9525" marB="0" anchor="ctr" anchorCtr="1"/>
                </a:tc>
                <a:extLst>
                  <a:ext uri="{0D108BD9-81ED-4DB2-BD59-A6C34878D82A}">
                    <a16:rowId xmlns:a16="http://schemas.microsoft.com/office/drawing/2014/main" val="10008"/>
                  </a:ext>
                </a:extLst>
              </a:tr>
            </a:tbl>
          </a:graphicData>
        </a:graphic>
      </p:graphicFrame>
      <p:sp>
        <p:nvSpPr>
          <p:cNvPr id="798" name="Google Shape;798;p34"/>
          <p:cNvSpPr/>
          <p:nvPr/>
        </p:nvSpPr>
        <p:spPr>
          <a:xfrm>
            <a:off x="6224591" y="6449315"/>
            <a:ext cx="6096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Lato"/>
              <a:buNone/>
            </a:pPr>
            <a:r>
              <a:rPr lang="en-US" sz="1200" b="1" i="0" u="none" strike="noStrike" cap="none">
                <a:solidFill>
                  <a:srgbClr val="000000"/>
                </a:solidFill>
                <a:latin typeface="Lato"/>
                <a:ea typeface="Lato"/>
                <a:cs typeface="Lato"/>
                <a:sym typeface="Lato"/>
              </a:rPr>
              <a:t>Note: Non-Jewish respondent data to be released at a later date.</a:t>
            </a:r>
            <a:endParaRPr sz="1200" b="1" i="0" u="none" strike="noStrike" cap="none">
              <a:solidFill>
                <a:srgbClr val="000000"/>
              </a:solidFill>
              <a:latin typeface="Lato"/>
              <a:ea typeface="Lato"/>
              <a:cs typeface="Lato"/>
              <a:sym typeface="La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35"/>
          <p:cNvSpPr txBox="1">
            <a:spLocks noGrp="1"/>
          </p:cNvSpPr>
          <p:nvPr>
            <p:ph type="title"/>
          </p:nvPr>
        </p:nvSpPr>
        <p:spPr>
          <a:xfrm>
            <a:off x="521208" y="365760"/>
            <a:ext cx="10515600"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Who Took the Poll (2)</a:t>
            </a:r>
            <a:endParaRPr sz="3600">
              <a:latin typeface="Lato"/>
              <a:ea typeface="Lato"/>
              <a:cs typeface="Lato"/>
              <a:sym typeface="Lato"/>
            </a:endParaRPr>
          </a:p>
        </p:txBody>
      </p:sp>
      <p:sp>
        <p:nvSpPr>
          <p:cNvPr id="805" name="Google Shape;805;p35"/>
          <p:cNvSpPr txBox="1">
            <a:spLocks noGrp="1"/>
          </p:cNvSpPr>
          <p:nvPr>
            <p:ph type="body" idx="1"/>
          </p:nvPr>
        </p:nvSpPr>
        <p:spPr>
          <a:xfrm>
            <a:off x="523241" y="1825624"/>
            <a:ext cx="4690028" cy="4761155"/>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2400">
                <a:solidFill>
                  <a:schemeClr val="dk1"/>
                </a:solidFill>
                <a:latin typeface="Lato"/>
                <a:ea typeface="Lato"/>
                <a:cs typeface="Lato"/>
                <a:sym typeface="Lato"/>
              </a:rPr>
              <a:t>What type of disability do you have or does a member of your household have? (Please check all that apply)</a:t>
            </a:r>
            <a:endParaRPr/>
          </a:p>
          <a:p>
            <a:pPr marL="114300" lvl="0" indent="0" algn="l" rtl="0">
              <a:lnSpc>
                <a:spcPct val="90000"/>
              </a:lnSpc>
              <a:spcBef>
                <a:spcPts val="1000"/>
              </a:spcBef>
              <a:spcAft>
                <a:spcPts val="0"/>
              </a:spcAft>
              <a:buSzPts val="1800"/>
              <a:buNone/>
            </a:pPr>
            <a:endParaRPr sz="2400">
              <a:solidFill>
                <a:schemeClr val="dk1"/>
              </a:solidFill>
              <a:latin typeface="Lato"/>
              <a:ea typeface="Lato"/>
              <a:cs typeface="Lato"/>
              <a:sym typeface="Lato"/>
            </a:endParaRPr>
          </a:p>
          <a:p>
            <a:pPr marL="114300" lvl="0" indent="0" algn="l" rtl="0">
              <a:lnSpc>
                <a:spcPct val="90000"/>
              </a:lnSpc>
              <a:spcBef>
                <a:spcPts val="1000"/>
              </a:spcBef>
              <a:spcAft>
                <a:spcPts val="0"/>
              </a:spcAft>
              <a:buSzPts val="1800"/>
              <a:buNone/>
            </a:pPr>
            <a:r>
              <a:rPr lang="en-US" sz="1800">
                <a:solidFill>
                  <a:schemeClr val="dk1"/>
                </a:solidFill>
                <a:latin typeface="Lato"/>
                <a:ea typeface="Lato"/>
                <a:cs typeface="Lato"/>
                <a:sym typeface="Lato"/>
              </a:rPr>
              <a:t>Note: large number of people with nonvisible disabilities</a:t>
            </a:r>
            <a:endParaRPr/>
          </a:p>
        </p:txBody>
      </p:sp>
      <p:graphicFrame>
        <p:nvGraphicFramePr>
          <p:cNvPr id="806" name="Google Shape;806;p35"/>
          <p:cNvGraphicFramePr/>
          <p:nvPr/>
        </p:nvGraphicFramePr>
        <p:xfrm>
          <a:off x="6192995" y="1599537"/>
          <a:ext cx="3000000" cy="3000000"/>
        </p:xfrm>
        <a:graphic>
          <a:graphicData uri="http://schemas.openxmlformats.org/drawingml/2006/table">
            <a:tbl>
              <a:tblPr firstRow="1" bandRow="1">
                <a:noFill/>
                <a:tableStyleId>{33ECC4DA-E1A4-402F-A537-4BF81A6140ED}</a:tableStyleId>
              </a:tblPr>
              <a:tblGrid>
                <a:gridCol w="3169400">
                  <a:extLst>
                    <a:ext uri="{9D8B030D-6E8A-4147-A177-3AD203B41FA5}">
                      <a16:colId xmlns:a16="http://schemas.microsoft.com/office/drawing/2014/main" val="20000"/>
                    </a:ext>
                  </a:extLst>
                </a:gridCol>
                <a:gridCol w="1330025">
                  <a:extLst>
                    <a:ext uri="{9D8B030D-6E8A-4147-A177-3AD203B41FA5}">
                      <a16:colId xmlns:a16="http://schemas.microsoft.com/office/drawing/2014/main" val="20001"/>
                    </a:ext>
                  </a:extLst>
                </a:gridCol>
              </a:tblGrid>
              <a:tr h="288325">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Disability</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Respondents</a:t>
                      </a:r>
                      <a:endParaRPr/>
                    </a:p>
                  </a:txBody>
                  <a:tcPr marL="91450" marR="91450" marT="45725" marB="45725"/>
                </a:tc>
                <a:extLst>
                  <a:ext uri="{0D108BD9-81ED-4DB2-BD59-A6C34878D82A}">
                    <a16:rowId xmlns:a16="http://schemas.microsoft.com/office/drawing/2014/main" val="10000"/>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On The Autism Spectrum</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243</a:t>
                      </a:r>
                      <a:endParaRPr/>
                    </a:p>
                  </a:txBody>
                  <a:tcPr marL="7625" marR="7625" marT="7625" marB="0" anchor="ctr" anchorCtr="1"/>
                </a:tc>
                <a:extLst>
                  <a:ext uri="{0D108BD9-81ED-4DB2-BD59-A6C34878D82A}">
                    <a16:rowId xmlns:a16="http://schemas.microsoft.com/office/drawing/2014/main" val="10001"/>
                  </a:ext>
                </a:extLst>
              </a:tr>
              <a:tr h="272700">
                <a:tc>
                  <a:txBody>
                    <a:bodyPr/>
                    <a:lstStyle/>
                    <a:p>
                      <a:pPr marL="0" marR="0" lvl="0" indent="0" algn="l" rtl="0">
                        <a:lnSpc>
                          <a:spcPct val="100000"/>
                        </a:lnSpc>
                        <a:spcBef>
                          <a:spcPts val="0"/>
                        </a:spcBef>
                        <a:spcAft>
                          <a:spcPts val="0"/>
                        </a:spcAft>
                        <a:buNone/>
                      </a:pPr>
                      <a:r>
                        <a:rPr lang="en-US" sz="1200" b="0" i="0" u="none" strike="noStrike" cap="none">
                          <a:solidFill>
                            <a:schemeClr val="dk1"/>
                          </a:solidFill>
                          <a:highlight>
                            <a:srgbClr val="FFFF00"/>
                          </a:highlight>
                          <a:latin typeface="Lato"/>
                          <a:ea typeface="Lato"/>
                          <a:cs typeface="Lato"/>
                          <a:sym typeface="Lato"/>
                        </a:rPr>
                        <a:t>Learning Disability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281</a:t>
                      </a:r>
                      <a:endParaRPr/>
                    </a:p>
                  </a:txBody>
                  <a:tcPr marL="7625" marR="7625" marT="7625" marB="0" anchor="ctr" anchorCtr="1"/>
                </a:tc>
                <a:extLst>
                  <a:ext uri="{0D108BD9-81ED-4DB2-BD59-A6C34878D82A}">
                    <a16:rowId xmlns:a16="http://schemas.microsoft.com/office/drawing/2014/main" val="10002"/>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Developmental Disability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155</a:t>
                      </a:r>
                      <a:endParaRPr/>
                    </a:p>
                  </a:txBody>
                  <a:tcPr marL="7625" marR="7625" marT="7625" marB="0" anchor="ctr" anchorCtr="1"/>
                </a:tc>
                <a:extLst>
                  <a:ext uri="{0D108BD9-81ED-4DB2-BD59-A6C34878D82A}">
                    <a16:rowId xmlns:a16="http://schemas.microsoft.com/office/drawing/2014/main" val="10003"/>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Cognitive Disability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134</a:t>
                      </a:r>
                      <a:endParaRPr/>
                    </a:p>
                  </a:txBody>
                  <a:tcPr marL="7625" marR="7625" marT="7625" marB="0" anchor="ctr" anchorCtr="1"/>
                </a:tc>
                <a:extLst>
                  <a:ext uri="{0D108BD9-81ED-4DB2-BD59-A6C34878D82A}">
                    <a16:rowId xmlns:a16="http://schemas.microsoft.com/office/drawing/2014/main" val="10004"/>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Intellectual Disability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100</a:t>
                      </a:r>
                      <a:endParaRPr/>
                    </a:p>
                  </a:txBody>
                  <a:tcPr marL="7625" marR="7625" marT="7625" marB="0" anchor="ctr" anchorCtr="1"/>
                </a:tc>
                <a:extLst>
                  <a:ext uri="{0D108BD9-81ED-4DB2-BD59-A6C34878D82A}">
                    <a16:rowId xmlns:a16="http://schemas.microsoft.com/office/drawing/2014/main" val="10005"/>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Speech Or Language Disability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127</a:t>
                      </a:r>
                      <a:endParaRPr/>
                    </a:p>
                  </a:txBody>
                  <a:tcPr marL="7625" marR="7625" marT="7625" marB="0" anchor="ctr" anchorCtr="1"/>
                </a:tc>
                <a:extLst>
                  <a:ext uri="{0D108BD9-81ED-4DB2-BD59-A6C34878D82A}">
                    <a16:rowId xmlns:a16="http://schemas.microsoft.com/office/drawing/2014/main" val="10006"/>
                  </a:ext>
                </a:extLst>
              </a:tr>
              <a:tr h="272700">
                <a:tc>
                  <a:txBody>
                    <a:bodyPr/>
                    <a:lstStyle/>
                    <a:p>
                      <a:pPr marL="0" marR="0" lvl="0" indent="0" algn="l" rtl="0">
                        <a:lnSpc>
                          <a:spcPct val="100000"/>
                        </a:lnSpc>
                        <a:spcBef>
                          <a:spcPts val="0"/>
                        </a:spcBef>
                        <a:spcAft>
                          <a:spcPts val="0"/>
                        </a:spcAft>
                        <a:buNone/>
                      </a:pPr>
                      <a:r>
                        <a:rPr lang="en-US" sz="1200" b="0" i="0" u="none" strike="noStrike" cap="none">
                          <a:solidFill>
                            <a:schemeClr val="dk1"/>
                          </a:solidFill>
                          <a:highlight>
                            <a:srgbClr val="FFFF00"/>
                          </a:highlight>
                          <a:latin typeface="Lato"/>
                          <a:ea typeface="Lato"/>
                          <a:cs typeface="Lato"/>
                          <a:sym typeface="Lato"/>
                        </a:rPr>
                        <a:t>Mental Health</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380</a:t>
                      </a:r>
                      <a:endParaRPr/>
                    </a:p>
                  </a:txBody>
                  <a:tcPr marL="7625" marR="7625" marT="7625" marB="0" anchor="ctr" anchorCtr="1"/>
                </a:tc>
                <a:extLst>
                  <a:ext uri="{0D108BD9-81ED-4DB2-BD59-A6C34878D82A}">
                    <a16:rowId xmlns:a16="http://schemas.microsoft.com/office/drawing/2014/main" val="10007"/>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Orthopedic Disability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217</a:t>
                      </a:r>
                      <a:endParaRPr/>
                    </a:p>
                  </a:txBody>
                  <a:tcPr marL="7625" marR="7625" marT="7625" marB="0" anchor="ctr" anchorCtr="1"/>
                </a:tc>
                <a:extLst>
                  <a:ext uri="{0D108BD9-81ED-4DB2-BD59-A6C34878D82A}">
                    <a16:rowId xmlns:a16="http://schemas.microsoft.com/office/drawing/2014/main" val="10008"/>
                  </a:ext>
                </a:extLst>
              </a:tr>
              <a:tr h="272700">
                <a:tc>
                  <a:txBody>
                    <a:bodyPr/>
                    <a:lstStyle/>
                    <a:p>
                      <a:pPr marL="0" marR="0" lvl="0" indent="0" algn="l" rtl="0">
                        <a:lnSpc>
                          <a:spcPct val="100000"/>
                        </a:lnSpc>
                        <a:spcBef>
                          <a:spcPts val="0"/>
                        </a:spcBef>
                        <a:spcAft>
                          <a:spcPts val="0"/>
                        </a:spcAft>
                        <a:buNone/>
                      </a:pPr>
                      <a:r>
                        <a:rPr lang="en-US" sz="1200" b="0" i="0" u="none" strike="noStrike" cap="none">
                          <a:solidFill>
                            <a:schemeClr val="dk1"/>
                          </a:solidFill>
                          <a:highlight>
                            <a:srgbClr val="FFFF00"/>
                          </a:highlight>
                          <a:latin typeface="Lato"/>
                          <a:ea typeface="Lato"/>
                          <a:cs typeface="Lato"/>
                          <a:sym typeface="Lato"/>
                        </a:rPr>
                        <a:t>Hard Of Hearing/Hearing Loss</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255</a:t>
                      </a:r>
                      <a:endParaRPr/>
                    </a:p>
                  </a:txBody>
                  <a:tcPr marL="7625" marR="7625" marT="7625" marB="0" anchor="ctr" anchorCtr="1"/>
                </a:tc>
                <a:extLst>
                  <a:ext uri="{0D108BD9-81ED-4DB2-BD59-A6C34878D82A}">
                    <a16:rowId xmlns:a16="http://schemas.microsoft.com/office/drawing/2014/main" val="10009"/>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Deafness</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50</a:t>
                      </a:r>
                      <a:endParaRPr/>
                    </a:p>
                  </a:txBody>
                  <a:tcPr marL="7625" marR="7625" marT="7625" marB="0" anchor="ctr" anchorCtr="1"/>
                </a:tc>
                <a:extLst>
                  <a:ext uri="{0D108BD9-81ED-4DB2-BD59-A6C34878D82A}">
                    <a16:rowId xmlns:a16="http://schemas.microsoft.com/office/drawing/2014/main" val="10010"/>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Blindness Or Low Vision</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63</a:t>
                      </a:r>
                      <a:endParaRPr/>
                    </a:p>
                  </a:txBody>
                  <a:tcPr marL="7625" marR="7625" marT="7625" marB="0" anchor="ctr" anchorCtr="1"/>
                </a:tc>
                <a:extLst>
                  <a:ext uri="{0D108BD9-81ED-4DB2-BD59-A6C34878D82A}">
                    <a16:rowId xmlns:a16="http://schemas.microsoft.com/office/drawing/2014/main" val="10011"/>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Traumatic Brain Injury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41</a:t>
                      </a:r>
                      <a:endParaRPr/>
                    </a:p>
                  </a:txBody>
                  <a:tcPr marL="7625" marR="7625" marT="7625" marB="0" anchor="ctr" anchorCtr="1"/>
                </a:tc>
                <a:extLst>
                  <a:ext uri="{0D108BD9-81ED-4DB2-BD59-A6C34878D82A}">
                    <a16:rowId xmlns:a16="http://schemas.microsoft.com/office/drawing/2014/main" val="10012"/>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Neoromuscular Disability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102</a:t>
                      </a:r>
                      <a:endParaRPr/>
                    </a:p>
                  </a:txBody>
                  <a:tcPr marL="7625" marR="7625" marT="7625" marB="0" anchor="ctr" anchorCtr="1"/>
                </a:tc>
                <a:extLst>
                  <a:ext uri="{0D108BD9-81ED-4DB2-BD59-A6C34878D82A}">
                    <a16:rowId xmlns:a16="http://schemas.microsoft.com/office/drawing/2014/main" val="10013"/>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Neurological Disability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143</a:t>
                      </a:r>
                      <a:endParaRPr/>
                    </a:p>
                  </a:txBody>
                  <a:tcPr marL="7625" marR="7625" marT="7625" marB="0" anchor="ctr" anchorCtr="1"/>
                </a:tc>
                <a:extLst>
                  <a:ext uri="{0D108BD9-81ED-4DB2-BD59-A6C34878D82A}">
                    <a16:rowId xmlns:a16="http://schemas.microsoft.com/office/drawing/2014/main" val="10014"/>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Imuno-Deficiency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74</a:t>
                      </a:r>
                      <a:endParaRPr/>
                    </a:p>
                  </a:txBody>
                  <a:tcPr marL="7625" marR="7625" marT="7625" marB="0" anchor="ctr" anchorCtr="1"/>
                </a:tc>
                <a:extLst>
                  <a:ext uri="{0D108BD9-81ED-4DB2-BD59-A6C34878D82A}">
                    <a16:rowId xmlns:a16="http://schemas.microsoft.com/office/drawing/2014/main" val="10015"/>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Auto-Immune</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184</a:t>
                      </a:r>
                      <a:endParaRPr/>
                    </a:p>
                  </a:txBody>
                  <a:tcPr marL="7625" marR="7625" marT="7625" marB="0" anchor="ctr" anchorCtr="1"/>
                </a:tc>
                <a:extLst>
                  <a:ext uri="{0D108BD9-81ED-4DB2-BD59-A6C34878D82A}">
                    <a16:rowId xmlns:a16="http://schemas.microsoft.com/office/drawing/2014/main" val="10016"/>
                  </a:ext>
                </a:extLst>
              </a:tr>
              <a:tr h="272700">
                <a:tc>
                  <a:txBody>
                    <a:bodyPr/>
                    <a:lstStyle/>
                    <a:p>
                      <a:pPr marL="0" marR="0" lvl="0" indent="0" algn="l" rtl="0">
                        <a:lnSpc>
                          <a:spcPct val="100000"/>
                        </a:lnSpc>
                        <a:spcBef>
                          <a:spcPts val="0"/>
                        </a:spcBef>
                        <a:spcAft>
                          <a:spcPts val="0"/>
                        </a:spcAft>
                        <a:buNone/>
                      </a:pPr>
                      <a:r>
                        <a:rPr lang="en-US" sz="1200" b="0" i="0" u="none" strike="noStrike" cap="none">
                          <a:solidFill>
                            <a:schemeClr val="dk1"/>
                          </a:solidFill>
                          <a:highlight>
                            <a:srgbClr val="FFFF00"/>
                          </a:highlight>
                          <a:latin typeface="Lato"/>
                          <a:ea typeface="Lato"/>
                          <a:cs typeface="Lato"/>
                          <a:sym typeface="Lato"/>
                        </a:rPr>
                        <a:t>Chronic Pain</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275</a:t>
                      </a:r>
                      <a:endParaRPr/>
                    </a:p>
                  </a:txBody>
                  <a:tcPr marL="7625" marR="7625" marT="7625" marB="0" anchor="ctr" anchorCtr="1"/>
                </a:tc>
                <a:extLst>
                  <a:ext uri="{0D108BD9-81ED-4DB2-BD59-A6C34878D82A}">
                    <a16:rowId xmlns:a16="http://schemas.microsoft.com/office/drawing/2014/main" val="10017"/>
                  </a:ext>
                </a:extLst>
              </a:tr>
              <a:tr h="272700">
                <a:tc>
                  <a:txBody>
                    <a:bodyPr/>
                    <a:lstStyle/>
                    <a:p>
                      <a:pPr marL="0" marR="0" lvl="0" indent="0" algn="l"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Other (please specify)</a:t>
                      </a:r>
                      <a:endParaRPr/>
                    </a:p>
                  </a:txBody>
                  <a:tcPr marL="7625" marR="7625" marT="7625" marB="0" anchor="b"/>
                </a:tc>
                <a:tc>
                  <a:txBody>
                    <a:bodyPr/>
                    <a:lstStyle/>
                    <a:p>
                      <a:pPr marL="0" marR="0" lvl="0" indent="0" algn="r" rtl="0">
                        <a:lnSpc>
                          <a:spcPct val="100000"/>
                        </a:lnSpc>
                        <a:spcBef>
                          <a:spcPts val="0"/>
                        </a:spcBef>
                        <a:spcAft>
                          <a:spcPts val="0"/>
                        </a:spcAft>
                        <a:buNone/>
                      </a:pPr>
                      <a:r>
                        <a:rPr lang="en-US" sz="1200" b="0" i="0" u="none" strike="noStrike" cap="none">
                          <a:solidFill>
                            <a:srgbClr val="333333"/>
                          </a:solidFill>
                          <a:latin typeface="Lato"/>
                          <a:ea typeface="Lato"/>
                          <a:cs typeface="Lato"/>
                          <a:sym typeface="Lato"/>
                        </a:rPr>
                        <a:t>216</a:t>
                      </a:r>
                      <a:endParaRPr/>
                    </a:p>
                  </a:txBody>
                  <a:tcPr marL="7625" marR="7625" marT="7625" marB="0" anchor="ctr" anchorCtr="1"/>
                </a:tc>
                <a:extLst>
                  <a:ext uri="{0D108BD9-81ED-4DB2-BD59-A6C34878D82A}">
                    <a16:rowId xmlns:a16="http://schemas.microsoft.com/office/drawing/2014/main" val="10018"/>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36"/>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Lato"/>
              <a:buNone/>
            </a:pPr>
            <a:r>
              <a:rPr lang="en-US" b="1">
                <a:latin typeface="Lato"/>
                <a:ea typeface="Lato"/>
                <a:cs typeface="Lato"/>
                <a:sym typeface="Lato"/>
              </a:rPr>
              <a:t>Major Trends: 2018-2021</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37"/>
          <p:cNvSpPr txBox="1">
            <a:spLocks noGrp="1"/>
          </p:cNvSpPr>
          <p:nvPr>
            <p:ph type="title"/>
          </p:nvPr>
        </p:nvSpPr>
        <p:spPr>
          <a:xfrm>
            <a:off x="521208" y="365760"/>
            <a:ext cx="10515600"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65-1 Margin: People Feel Things Are Better</a:t>
            </a:r>
            <a:endParaRPr sz="3600">
              <a:latin typeface="Lato"/>
              <a:ea typeface="Lato"/>
              <a:cs typeface="Lato"/>
              <a:sym typeface="Lato"/>
            </a:endParaRPr>
          </a:p>
        </p:txBody>
      </p:sp>
      <p:sp>
        <p:nvSpPr>
          <p:cNvPr id="818" name="Google Shape;818;p37"/>
          <p:cNvSpPr txBox="1"/>
          <p:nvPr/>
        </p:nvSpPr>
        <p:spPr>
          <a:xfrm>
            <a:off x="747252" y="1622323"/>
            <a:ext cx="99109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Compared to five years ago, how is the Jewish community at including people with disabilities?</a:t>
            </a:r>
            <a:endParaRPr/>
          </a:p>
        </p:txBody>
      </p:sp>
      <p:graphicFrame>
        <p:nvGraphicFramePr>
          <p:cNvPr id="819" name="Google Shape;819;p37"/>
          <p:cNvGraphicFramePr/>
          <p:nvPr/>
        </p:nvGraphicFramePr>
        <p:xfrm>
          <a:off x="832464" y="2471955"/>
          <a:ext cx="10204300" cy="2595950"/>
        </p:xfrm>
        <a:graphic>
          <a:graphicData uri="http://schemas.openxmlformats.org/drawingml/2006/table">
            <a:tbl>
              <a:tblPr firstRow="1" bandRow="1">
                <a:noFill/>
                <a:tableStyleId>{33ECC4DA-E1A4-402F-A537-4BF81A6140ED}</a:tableStyleId>
              </a:tblPr>
              <a:tblGrid>
                <a:gridCol w="2551075">
                  <a:extLst>
                    <a:ext uri="{9D8B030D-6E8A-4147-A177-3AD203B41FA5}">
                      <a16:colId xmlns:a16="http://schemas.microsoft.com/office/drawing/2014/main" val="20000"/>
                    </a:ext>
                  </a:extLst>
                </a:gridCol>
                <a:gridCol w="2551075">
                  <a:extLst>
                    <a:ext uri="{9D8B030D-6E8A-4147-A177-3AD203B41FA5}">
                      <a16:colId xmlns:a16="http://schemas.microsoft.com/office/drawing/2014/main" val="20001"/>
                    </a:ext>
                  </a:extLst>
                </a:gridCol>
                <a:gridCol w="2551075">
                  <a:extLst>
                    <a:ext uri="{9D8B030D-6E8A-4147-A177-3AD203B41FA5}">
                      <a16:colId xmlns:a16="http://schemas.microsoft.com/office/drawing/2014/main" val="20002"/>
                    </a:ext>
                  </a:extLst>
                </a:gridCol>
                <a:gridCol w="255107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2021</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2018</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Change</a:t>
                      </a:r>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Much Better</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27%</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19%</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FF0000"/>
                          </a:solidFill>
                          <a:latin typeface="Lato"/>
                          <a:ea typeface="Lato"/>
                          <a:cs typeface="Lato"/>
                          <a:sym typeface="Lato"/>
                        </a:rPr>
                        <a:t>+8%</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 Little Better</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38%</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37%</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FF0000"/>
                          </a:solidFill>
                          <a:latin typeface="Lato"/>
                          <a:ea typeface="Lato"/>
                          <a:cs typeface="Lato"/>
                          <a:sym typeface="Lato"/>
                        </a:rPr>
                        <a:t>+1%</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About The Same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20%</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16%</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+4%</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Somewhat Worse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a:t>
                      </a:r>
                      <a:endParaRPr/>
                    </a:p>
                  </a:txBody>
                  <a:tcPr marL="7625" marR="7625" marT="7625" marB="0"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Much Worse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0.19%</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0.18%</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a:t>
                      </a:r>
                      <a:endParaRPr/>
                    </a:p>
                  </a:txBody>
                  <a:tcPr marL="7625" marR="7625" marT="7625" marB="0" anchor="ctr" anchorCtr="1"/>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I Don't Know</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14%</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27%</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FF0000"/>
                          </a:solidFill>
                          <a:latin typeface="Lato"/>
                          <a:ea typeface="Lato"/>
                          <a:cs typeface="Lato"/>
                          <a:sym typeface="Lato"/>
                        </a:rPr>
                        <a:t>-13%</a:t>
                      </a:r>
                      <a:endParaRPr/>
                    </a:p>
                  </a:txBody>
                  <a:tcPr marL="7625" marR="7625" marT="7625" marB="0" anchor="ctr" anchorCtr="1"/>
                </a:tc>
                <a:extLst>
                  <a:ext uri="{0D108BD9-81ED-4DB2-BD59-A6C34878D82A}">
                    <a16:rowId xmlns:a16="http://schemas.microsoft.com/office/drawing/2014/main" val="10006"/>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8"/>
          <p:cNvSpPr txBox="1">
            <a:spLocks noGrp="1"/>
          </p:cNvSpPr>
          <p:nvPr>
            <p:ph type="title"/>
          </p:nvPr>
        </p:nvSpPr>
        <p:spPr>
          <a:xfrm>
            <a:off x="521208" y="365760"/>
            <a:ext cx="10515600"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dirty="0">
                <a:solidFill>
                  <a:schemeClr val="dk1"/>
                </a:solidFill>
                <a:latin typeface="Lato"/>
                <a:ea typeface="Lato"/>
                <a:cs typeface="Lato"/>
                <a:sym typeface="Lato"/>
              </a:rPr>
              <a:t>Meaningful Movement: Good News Overall</a:t>
            </a:r>
            <a:endParaRPr sz="3600" dirty="0">
              <a:latin typeface="Lato"/>
              <a:ea typeface="Lato"/>
              <a:cs typeface="Lato"/>
              <a:sym typeface="Lato"/>
            </a:endParaRPr>
          </a:p>
        </p:txBody>
      </p:sp>
      <p:sp>
        <p:nvSpPr>
          <p:cNvPr id="826" name="Google Shape;826;p38"/>
          <p:cNvSpPr txBox="1"/>
          <p:nvPr/>
        </p:nvSpPr>
        <p:spPr>
          <a:xfrm>
            <a:off x="747252" y="1622323"/>
            <a:ext cx="991091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Overall, how well is the Jewish community doing at including people with disabilities in synagogues, Jewish organizations, and communal activities? </a:t>
            </a:r>
            <a:endParaRPr/>
          </a:p>
        </p:txBody>
      </p:sp>
      <p:graphicFrame>
        <p:nvGraphicFramePr>
          <p:cNvPr id="827" name="Google Shape;827;p38"/>
          <p:cNvGraphicFramePr/>
          <p:nvPr/>
        </p:nvGraphicFramePr>
        <p:xfrm>
          <a:off x="832464" y="3025953"/>
          <a:ext cx="3000000" cy="3000000"/>
        </p:xfrm>
        <a:graphic>
          <a:graphicData uri="http://schemas.openxmlformats.org/drawingml/2006/table">
            <a:tbl>
              <a:tblPr firstRow="1" bandRow="1">
                <a:noFill/>
                <a:tableStyleId>{33ECC4DA-E1A4-402F-A537-4BF81A6140ED}</a:tableStyleId>
              </a:tblPr>
              <a:tblGrid>
                <a:gridCol w="2551075">
                  <a:extLst>
                    <a:ext uri="{9D8B030D-6E8A-4147-A177-3AD203B41FA5}">
                      <a16:colId xmlns:a16="http://schemas.microsoft.com/office/drawing/2014/main" val="20000"/>
                    </a:ext>
                  </a:extLst>
                </a:gridCol>
                <a:gridCol w="2551075">
                  <a:extLst>
                    <a:ext uri="{9D8B030D-6E8A-4147-A177-3AD203B41FA5}">
                      <a16:colId xmlns:a16="http://schemas.microsoft.com/office/drawing/2014/main" val="20001"/>
                    </a:ext>
                  </a:extLst>
                </a:gridCol>
                <a:gridCol w="2551075">
                  <a:extLst>
                    <a:ext uri="{9D8B030D-6E8A-4147-A177-3AD203B41FA5}">
                      <a16:colId xmlns:a16="http://schemas.microsoft.com/office/drawing/2014/main" val="20002"/>
                    </a:ext>
                  </a:extLst>
                </a:gridCol>
                <a:gridCol w="255107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2021</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2018</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Change</a:t>
                      </a:r>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Extremely Well</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11%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3%</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FF0000"/>
                          </a:solidFill>
                          <a:latin typeface="Lato"/>
                          <a:ea typeface="Lato"/>
                          <a:cs typeface="Lato"/>
                          <a:sym typeface="Lato"/>
                        </a:rPr>
                        <a:t>+8%</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Very Well</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20%</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15%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FF0000"/>
                          </a:solidFill>
                          <a:latin typeface="Lato"/>
                          <a:ea typeface="Lato"/>
                          <a:cs typeface="Lato"/>
                          <a:sym typeface="Lato"/>
                        </a:rPr>
                        <a:t>+5%</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Somewhat Well</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41%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43%</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-2%</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Not So Well</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14%</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16%</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-2%</a:t>
                      </a:r>
                      <a:endParaRPr/>
                    </a:p>
                  </a:txBody>
                  <a:tcPr marL="7625" marR="7625" marT="7625" marB="0"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Not At All Well</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3%</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2%</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+1%</a:t>
                      </a:r>
                      <a:endParaRPr/>
                    </a:p>
                  </a:txBody>
                  <a:tcPr marL="7625" marR="7625" marT="7625" marB="0" anchor="ctr" anchorCtr="1"/>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I Don’t Know</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12%</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21%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2000" b="1" i="0" u="none" strike="noStrike" cap="none">
                          <a:solidFill>
                            <a:srgbClr val="FF0000"/>
                          </a:solidFill>
                          <a:latin typeface="Lato"/>
                          <a:ea typeface="Lato"/>
                          <a:cs typeface="Lato"/>
                          <a:sym typeface="Lato"/>
                        </a:rPr>
                        <a:t>-9%</a:t>
                      </a:r>
                      <a:endParaRPr/>
                    </a:p>
                  </a:txBody>
                  <a:tcPr marL="7625" marR="7625" marT="7625" marB="0" anchor="ctr" anchorCtr="1"/>
                </a:tc>
                <a:extLst>
                  <a:ext uri="{0D108BD9-81ED-4DB2-BD59-A6C34878D82A}">
                    <a16:rowId xmlns:a16="http://schemas.microsoft.com/office/drawing/2014/main" val="10006"/>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9"/>
          <p:cNvSpPr txBox="1">
            <a:spLocks noGrp="1"/>
          </p:cNvSpPr>
          <p:nvPr>
            <p:ph type="title"/>
          </p:nvPr>
        </p:nvSpPr>
        <p:spPr>
          <a:xfrm>
            <a:off x="521207" y="365760"/>
            <a:ext cx="11333335"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NPwDs 2x as likely to say things going extremely well</a:t>
            </a:r>
            <a:endParaRPr sz="3600">
              <a:latin typeface="Lato"/>
              <a:ea typeface="Lato"/>
              <a:cs typeface="Lato"/>
              <a:sym typeface="Lato"/>
            </a:endParaRPr>
          </a:p>
        </p:txBody>
      </p:sp>
      <p:sp>
        <p:nvSpPr>
          <p:cNvPr id="834" name="Google Shape;834;p39"/>
          <p:cNvSpPr txBox="1"/>
          <p:nvPr/>
        </p:nvSpPr>
        <p:spPr>
          <a:xfrm>
            <a:off x="747252" y="1622323"/>
            <a:ext cx="991091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Overall, how well is the Jewish community doing at including people with disabilities in synagogues, Jewish organizations, and communal activities? </a:t>
            </a:r>
            <a:endParaRPr/>
          </a:p>
        </p:txBody>
      </p:sp>
      <p:graphicFrame>
        <p:nvGraphicFramePr>
          <p:cNvPr id="835" name="Google Shape;835;p39"/>
          <p:cNvGraphicFramePr/>
          <p:nvPr/>
        </p:nvGraphicFramePr>
        <p:xfrm>
          <a:off x="1952379" y="3142692"/>
          <a:ext cx="3000000" cy="3000000"/>
        </p:xfrm>
        <a:graphic>
          <a:graphicData uri="http://schemas.openxmlformats.org/drawingml/2006/table">
            <a:tbl>
              <a:tblPr firstRow="1" bandRow="1">
                <a:noFill/>
                <a:tableStyleId>{33ECC4DA-E1A4-402F-A537-4BF81A6140ED}</a:tableStyleId>
              </a:tblPr>
              <a:tblGrid>
                <a:gridCol w="2551075">
                  <a:extLst>
                    <a:ext uri="{9D8B030D-6E8A-4147-A177-3AD203B41FA5}">
                      <a16:colId xmlns:a16="http://schemas.microsoft.com/office/drawing/2014/main" val="20000"/>
                    </a:ext>
                  </a:extLst>
                </a:gridCol>
                <a:gridCol w="2551075">
                  <a:extLst>
                    <a:ext uri="{9D8B030D-6E8A-4147-A177-3AD203B41FA5}">
                      <a16:colId xmlns:a16="http://schemas.microsoft.com/office/drawing/2014/main" val="20001"/>
                    </a:ext>
                  </a:extLst>
                </a:gridCol>
                <a:gridCol w="255107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PwDs</a:t>
                      </a:r>
                      <a:endParaRPr sz="1400" u="none" strike="noStrike" cap="none">
                        <a:latin typeface="Lato"/>
                        <a:ea typeface="Lato"/>
                        <a:cs typeface="Lato"/>
                        <a:sym typeface="Lato"/>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NPwDs</a:t>
                      </a:r>
                      <a:endParaRPr sz="1400" u="none" strike="noStrike" cap="none">
                        <a:latin typeface="Lato"/>
                        <a:ea typeface="Lato"/>
                        <a:cs typeface="Lato"/>
                        <a:sym typeface="Lato"/>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Extremely Well</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7%</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14%</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Very Well</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18%</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23%</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Somewhat Well</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41%</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36%</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Not So Well</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20%</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9%</a:t>
                      </a:r>
                      <a:endParaRPr/>
                    </a:p>
                  </a:txBody>
                  <a:tcPr marL="7625" marR="7625" marT="7625" marB="0"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Not At All Well</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4%</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2000" b="1" i="0" u="none" strike="noStrike" cap="none">
                          <a:solidFill>
                            <a:srgbClr val="333333"/>
                          </a:solidFill>
                          <a:latin typeface="Lato"/>
                          <a:ea typeface="Lato"/>
                          <a:cs typeface="Lato"/>
                          <a:sym typeface="Lato"/>
                        </a:rPr>
                        <a:t>I Don’t Know</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12%</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17%</a:t>
                      </a:r>
                      <a:endParaRPr/>
                    </a:p>
                  </a:txBody>
                  <a:tcPr marL="7625" marR="7625" marT="7625" marB="0" anchor="ctr" anchorCtr="1"/>
                </a:tc>
                <a:extLst>
                  <a:ext uri="{0D108BD9-81ED-4DB2-BD59-A6C34878D82A}">
                    <a16:rowId xmlns:a16="http://schemas.microsoft.com/office/drawing/2014/main" val="10006"/>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40"/>
          <p:cNvSpPr txBox="1">
            <a:spLocks noGrp="1"/>
          </p:cNvSpPr>
          <p:nvPr>
            <p:ph type="title"/>
          </p:nvPr>
        </p:nvSpPr>
        <p:spPr>
          <a:xfrm>
            <a:off x="521208" y="365760"/>
            <a:ext cx="10515600"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5 Year Trend in the Right Direction: Gap With Less Intensity Among PwDs</a:t>
            </a:r>
            <a:endParaRPr sz="3600">
              <a:latin typeface="Lato"/>
              <a:ea typeface="Lato"/>
              <a:cs typeface="Lato"/>
              <a:sym typeface="Lato"/>
            </a:endParaRPr>
          </a:p>
        </p:txBody>
      </p:sp>
      <p:sp>
        <p:nvSpPr>
          <p:cNvPr id="842" name="Google Shape;842;p40"/>
          <p:cNvSpPr txBox="1"/>
          <p:nvPr/>
        </p:nvSpPr>
        <p:spPr>
          <a:xfrm>
            <a:off x="747252" y="1622323"/>
            <a:ext cx="99109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Compared to five years ago, how is the Jewish community at including people with disabilities?</a:t>
            </a:r>
            <a:endParaRPr/>
          </a:p>
        </p:txBody>
      </p:sp>
      <p:graphicFrame>
        <p:nvGraphicFramePr>
          <p:cNvPr id="843" name="Google Shape;843;p40"/>
          <p:cNvGraphicFramePr/>
          <p:nvPr/>
        </p:nvGraphicFramePr>
        <p:xfrm>
          <a:off x="832464" y="2471955"/>
          <a:ext cx="3000000" cy="3000000"/>
        </p:xfrm>
        <a:graphic>
          <a:graphicData uri="http://schemas.openxmlformats.org/drawingml/2006/table">
            <a:tbl>
              <a:tblPr firstRow="1" bandRow="1">
                <a:noFill/>
                <a:tableStyleId>{33ECC4DA-E1A4-402F-A537-4BF81A6140ED}</a:tableStyleId>
              </a:tblPr>
              <a:tblGrid>
                <a:gridCol w="2040875">
                  <a:extLst>
                    <a:ext uri="{9D8B030D-6E8A-4147-A177-3AD203B41FA5}">
                      <a16:colId xmlns:a16="http://schemas.microsoft.com/office/drawing/2014/main" val="20000"/>
                    </a:ext>
                  </a:extLst>
                </a:gridCol>
                <a:gridCol w="2040875">
                  <a:extLst>
                    <a:ext uri="{9D8B030D-6E8A-4147-A177-3AD203B41FA5}">
                      <a16:colId xmlns:a16="http://schemas.microsoft.com/office/drawing/2014/main" val="20001"/>
                    </a:ext>
                  </a:extLst>
                </a:gridCol>
                <a:gridCol w="2040875">
                  <a:extLst>
                    <a:ext uri="{9D8B030D-6E8A-4147-A177-3AD203B41FA5}">
                      <a16:colId xmlns:a16="http://schemas.microsoft.com/office/drawing/2014/main" val="20002"/>
                    </a:ext>
                  </a:extLst>
                </a:gridCol>
                <a:gridCol w="2040875">
                  <a:extLst>
                    <a:ext uri="{9D8B030D-6E8A-4147-A177-3AD203B41FA5}">
                      <a16:colId xmlns:a16="http://schemas.microsoft.com/office/drawing/2014/main" val="20003"/>
                    </a:ext>
                  </a:extLst>
                </a:gridCol>
                <a:gridCol w="204087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Total Jewish</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PwD</a:t>
                      </a:r>
                      <a:endParaRPr sz="1400" u="none" strike="noStrike" cap="none">
                        <a:latin typeface="Lato"/>
                        <a:ea typeface="Lato"/>
                        <a:cs typeface="Lato"/>
                        <a:sym typeface="Lato"/>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Comm</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NPwD</a:t>
                      </a:r>
                      <a:endParaRPr sz="1400" u="none" strike="noStrike" cap="none">
                        <a:latin typeface="Lato"/>
                        <a:ea typeface="Lato"/>
                        <a:cs typeface="Lato"/>
                        <a:sym typeface="Lato"/>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Much Better</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27%</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19%</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27%</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30%</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 Little Better</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38%</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40%</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41%</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32%</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About The Same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20%</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24%</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20%</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17%</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Somewhat Worse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2%</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a:t>
                      </a:r>
                      <a:endParaRPr/>
                    </a:p>
                  </a:txBody>
                  <a:tcPr marL="7625" marR="7625" marT="7625" marB="0"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Much Worse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a:t>
                      </a:r>
                      <a:endParaRPr/>
                    </a:p>
                  </a:txBody>
                  <a:tcPr marL="7625" marR="7625" marT="7625" marB="0" anchor="ctr" anchorCtr="1"/>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I Don't Know</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14%</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16%</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11%</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20%</a:t>
                      </a:r>
                      <a:endParaRPr/>
                    </a:p>
                  </a:txBody>
                  <a:tcPr marL="7625" marR="7625" marT="7625" marB="0" anchor="ctr" anchorCtr="1"/>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2" name="Title 1" hidden="1">
            <a:extLst>
              <a:ext uri="{FF2B5EF4-FFF2-40B4-BE49-F238E27FC236}">
                <a16:creationId xmlns:a16="http://schemas.microsoft.com/office/drawing/2014/main" id="{E3B1ED68-5A4F-2E45-A43C-31F5E06196BD}"/>
              </a:ext>
            </a:extLst>
          </p:cNvPr>
          <p:cNvSpPr>
            <a:spLocks noGrp="1"/>
          </p:cNvSpPr>
          <p:nvPr>
            <p:ph type="title" idx="4294967295"/>
          </p:nvPr>
        </p:nvSpPr>
        <p:spPr/>
        <p:txBody>
          <a:bodyPr/>
          <a:lstStyle/>
          <a:p>
            <a:r>
              <a:rPr lang="en-US" dirty="0"/>
              <a:t>Three Facts</a:t>
            </a:r>
          </a:p>
        </p:txBody>
      </p:sp>
      <p:sp>
        <p:nvSpPr>
          <p:cNvPr id="335" name="Google Shape;335;p3"/>
          <p:cNvSpPr/>
          <p:nvPr/>
        </p:nvSpPr>
        <p:spPr>
          <a:xfrm>
            <a:off x="624894" y="582438"/>
            <a:ext cx="6506127"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Lato"/>
              <a:buNone/>
            </a:pPr>
            <a:r>
              <a:rPr lang="en-US" sz="3600" b="0" i="0" u="none" strike="noStrike" cap="none">
                <a:solidFill>
                  <a:srgbClr val="000000"/>
                </a:solidFill>
                <a:latin typeface="Lato"/>
                <a:ea typeface="Lato"/>
                <a:cs typeface="Lato"/>
                <a:sym typeface="Lato"/>
              </a:rPr>
              <a:t>Anyone can acquire a disability from aging, an accident, trauma, and/or illness.</a:t>
            </a:r>
            <a:endParaRPr sz="1800" b="0" i="0" u="none" strike="noStrike" cap="none">
              <a:solidFill>
                <a:srgbClr val="000000"/>
              </a:solidFill>
              <a:latin typeface="Lato"/>
              <a:ea typeface="Lato"/>
              <a:cs typeface="Lato"/>
              <a:sym typeface="Lato"/>
            </a:endParaRPr>
          </a:p>
        </p:txBody>
      </p:sp>
      <p:cxnSp>
        <p:nvCxnSpPr>
          <p:cNvPr id="336" name="Google Shape;336;p3">
            <a:extLst>
              <a:ext uri="{C183D7F6-B498-43B3-948B-1728B52AA6E4}">
                <adec:decorative xmlns:adec="http://schemas.microsoft.com/office/drawing/2017/decorative" val="1"/>
              </a:ext>
            </a:extLst>
          </p:cNvPr>
          <p:cNvCxnSpPr/>
          <p:nvPr/>
        </p:nvCxnSpPr>
        <p:spPr>
          <a:xfrm>
            <a:off x="3111841" y="2706726"/>
            <a:ext cx="1532237" cy="0"/>
          </a:xfrm>
          <a:prstGeom prst="straightConnector1">
            <a:avLst/>
          </a:prstGeom>
          <a:noFill/>
          <a:ln w="28575" cap="flat" cmpd="sng">
            <a:solidFill>
              <a:srgbClr val="F5BA2B"/>
            </a:solidFill>
            <a:prstDash val="solid"/>
            <a:miter lim="800000"/>
            <a:headEnd type="none" w="sm" len="sm"/>
            <a:tailEnd type="none" w="sm" len="sm"/>
          </a:ln>
        </p:spPr>
      </p:cxnSp>
      <p:cxnSp>
        <p:nvCxnSpPr>
          <p:cNvPr id="337" name="Google Shape;337;p3">
            <a:extLst>
              <a:ext uri="{C183D7F6-B498-43B3-948B-1728B52AA6E4}">
                <adec:decorative xmlns:adec="http://schemas.microsoft.com/office/drawing/2017/decorative" val="1"/>
              </a:ext>
            </a:extLst>
          </p:cNvPr>
          <p:cNvCxnSpPr/>
          <p:nvPr/>
        </p:nvCxnSpPr>
        <p:spPr>
          <a:xfrm>
            <a:off x="2969740" y="4500488"/>
            <a:ext cx="1816443" cy="0"/>
          </a:xfrm>
          <a:prstGeom prst="straightConnector1">
            <a:avLst/>
          </a:prstGeom>
          <a:noFill/>
          <a:ln w="28575" cap="flat" cmpd="sng">
            <a:solidFill>
              <a:srgbClr val="F5BA2B"/>
            </a:solidFill>
            <a:prstDash val="solid"/>
            <a:miter lim="800000"/>
            <a:headEnd type="none" w="sm" len="sm"/>
            <a:tailEnd type="none" w="sm" len="sm"/>
          </a:ln>
        </p:spPr>
      </p:cxnSp>
      <p:sp>
        <p:nvSpPr>
          <p:cNvPr id="338" name="Google Shape;338;p3"/>
          <p:cNvSpPr txBox="1"/>
          <p:nvPr/>
        </p:nvSpPr>
        <p:spPr>
          <a:xfrm>
            <a:off x="1064158" y="3000137"/>
            <a:ext cx="5627601" cy="113982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262626"/>
              </a:buClr>
              <a:buSzPts val="3600"/>
              <a:buFont typeface="Calibri"/>
              <a:buNone/>
            </a:pPr>
            <a:r>
              <a:rPr lang="en-US" sz="3600" b="0" i="0" u="none" strike="noStrike" cap="none">
                <a:solidFill>
                  <a:srgbClr val="000000"/>
                </a:solidFill>
                <a:latin typeface="Lato"/>
                <a:ea typeface="Lato"/>
                <a:cs typeface="Lato"/>
                <a:sym typeface="Lato"/>
              </a:rPr>
              <a:t>The disability community is innovative and resilient.</a:t>
            </a:r>
            <a:endParaRPr sz="4000" b="0" i="0" u="none" strike="noStrike" cap="none">
              <a:solidFill>
                <a:srgbClr val="000000"/>
              </a:solidFill>
              <a:latin typeface="Lato"/>
              <a:ea typeface="Lato"/>
              <a:cs typeface="Lato"/>
              <a:sym typeface="Lato"/>
            </a:endParaRPr>
          </a:p>
        </p:txBody>
      </p:sp>
      <p:sp>
        <p:nvSpPr>
          <p:cNvPr id="339" name="Google Shape;339;p3"/>
          <p:cNvSpPr txBox="1">
            <a:spLocks noGrp="1"/>
          </p:cNvSpPr>
          <p:nvPr>
            <p:ph type="body" idx="4294967295"/>
          </p:nvPr>
        </p:nvSpPr>
        <p:spPr>
          <a:xfrm>
            <a:off x="867032" y="4740583"/>
            <a:ext cx="6021860" cy="62401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600"/>
              <a:buNone/>
            </a:pPr>
            <a:r>
              <a:rPr lang="en-US" sz="3600">
                <a:solidFill>
                  <a:srgbClr val="000000"/>
                </a:solidFill>
                <a:latin typeface="Lato"/>
                <a:ea typeface="Lato"/>
                <a:cs typeface="Lato"/>
                <a:sym typeface="Lato"/>
              </a:rPr>
              <a:t>People with disabilities are diverse and part of all communities.</a:t>
            </a:r>
            <a:endParaRPr>
              <a:solidFill>
                <a:srgbClr val="000000"/>
              </a:solidFill>
              <a:latin typeface="Lato"/>
              <a:ea typeface="Lato"/>
              <a:cs typeface="Lato"/>
              <a:sym typeface="Lato"/>
            </a:endParaRPr>
          </a:p>
        </p:txBody>
      </p:sp>
      <p:pic>
        <p:nvPicPr>
          <p:cNvPr id="340" name="Google Shape;340;p3" descr="RespectAbility staff, apprentices and board members at Jewish Disability Advocacy Day "/>
          <p:cNvPicPr preferRelativeResize="0"/>
          <p:nvPr/>
        </p:nvPicPr>
        <p:blipFill rotWithShape="1">
          <a:blip r:embed="rId3">
            <a:alphaModFix/>
          </a:blip>
          <a:srcRect/>
          <a:stretch/>
        </p:blipFill>
        <p:spPr>
          <a:xfrm>
            <a:off x="7036456" y="582438"/>
            <a:ext cx="5155544" cy="550601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41"/>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Faith Inclusion Overall is Strong but Inconsistent</a:t>
            </a:r>
            <a:endParaRPr sz="3600">
              <a:latin typeface="Lato"/>
              <a:ea typeface="Lato"/>
              <a:cs typeface="Lato"/>
              <a:sym typeface="Lato"/>
            </a:endParaRPr>
          </a:p>
        </p:txBody>
      </p:sp>
      <p:sp>
        <p:nvSpPr>
          <p:cNvPr id="850" name="Google Shape;850;p41"/>
          <p:cNvSpPr txBox="1"/>
          <p:nvPr/>
        </p:nvSpPr>
        <p:spPr>
          <a:xfrm>
            <a:off x="747252" y="1622323"/>
            <a:ext cx="991091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In the faith-based institutions and groups that you are active in, do you feel that people with disabilities are included? (i.e. social activities, men's clubs/sisterhoods, youth groups) </a:t>
            </a:r>
            <a:endParaRPr/>
          </a:p>
        </p:txBody>
      </p:sp>
      <p:graphicFrame>
        <p:nvGraphicFramePr>
          <p:cNvPr id="851" name="Google Shape;851;p41" descr="Yes - 37&#10;Sometimes - 42&#10;No - 7&#10;I Don't Know - 9&#10;Not Active - 6"/>
          <p:cNvGraphicFramePr/>
          <p:nvPr/>
        </p:nvGraphicFramePr>
        <p:xfrm>
          <a:off x="2018805" y="2822651"/>
          <a:ext cx="8141195" cy="37641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2"/>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Differences Felt by PwDs: Big Gap in Perceptions</a:t>
            </a:r>
            <a:endParaRPr sz="3600">
              <a:latin typeface="Lato"/>
              <a:ea typeface="Lato"/>
              <a:cs typeface="Lato"/>
              <a:sym typeface="Lato"/>
            </a:endParaRPr>
          </a:p>
        </p:txBody>
      </p:sp>
      <p:sp>
        <p:nvSpPr>
          <p:cNvPr id="858" name="Google Shape;858;p42"/>
          <p:cNvSpPr txBox="1"/>
          <p:nvPr/>
        </p:nvSpPr>
        <p:spPr>
          <a:xfrm>
            <a:off x="747252" y="1622323"/>
            <a:ext cx="991091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In the faith-based institutions and groups that you are active in, do you feel that people with disabilities are included? (i.e. social activities, men's clubs/sisterhoods, youth groups) </a:t>
            </a:r>
            <a:endParaRPr/>
          </a:p>
        </p:txBody>
      </p:sp>
      <p:graphicFrame>
        <p:nvGraphicFramePr>
          <p:cNvPr id="859" name="Google Shape;859;p42"/>
          <p:cNvGraphicFramePr/>
          <p:nvPr/>
        </p:nvGraphicFramePr>
        <p:xfrm>
          <a:off x="1579580" y="3195883"/>
          <a:ext cx="3000000" cy="3000000"/>
        </p:xfrm>
        <a:graphic>
          <a:graphicData uri="http://schemas.openxmlformats.org/drawingml/2006/table">
            <a:tbl>
              <a:tblPr firstRow="1" bandRow="1">
                <a:noFill/>
                <a:tableStyleId>{33ECC4DA-E1A4-402F-A537-4BF81A6140ED}</a:tableStyleId>
              </a:tblPr>
              <a:tblGrid>
                <a:gridCol w="4684575">
                  <a:extLst>
                    <a:ext uri="{9D8B030D-6E8A-4147-A177-3AD203B41FA5}">
                      <a16:colId xmlns:a16="http://schemas.microsoft.com/office/drawing/2014/main" val="20000"/>
                    </a:ext>
                  </a:extLst>
                </a:gridCol>
                <a:gridCol w="1688200">
                  <a:extLst>
                    <a:ext uri="{9D8B030D-6E8A-4147-A177-3AD203B41FA5}">
                      <a16:colId xmlns:a16="http://schemas.microsoft.com/office/drawing/2014/main" val="20001"/>
                    </a:ext>
                  </a:extLst>
                </a:gridCol>
                <a:gridCol w="1246900">
                  <a:extLst>
                    <a:ext uri="{9D8B030D-6E8A-4147-A177-3AD203B41FA5}">
                      <a16:colId xmlns:a16="http://schemas.microsoft.com/office/drawing/2014/main" val="20002"/>
                    </a:ext>
                  </a:extLst>
                </a:gridCol>
                <a:gridCol w="1413150">
                  <a:extLst>
                    <a:ext uri="{9D8B030D-6E8A-4147-A177-3AD203B41FA5}">
                      <a16:colId xmlns:a16="http://schemas.microsoft.com/office/drawing/2014/main" val="20003"/>
                    </a:ext>
                  </a:extLst>
                </a:gridCol>
              </a:tblGrid>
              <a:tr h="415500">
                <a:tc>
                  <a:txBody>
                    <a:bodyPr/>
                    <a:lstStyle/>
                    <a:p>
                      <a:pPr marL="0" marR="0" lvl="0" indent="0" algn="l" rtl="0">
                        <a:lnSpc>
                          <a:spcPct val="100000"/>
                        </a:lnSpc>
                        <a:spcBef>
                          <a:spcPts val="0"/>
                        </a:spcBef>
                        <a:spcAft>
                          <a:spcPts val="0"/>
                        </a:spcAft>
                        <a:buNone/>
                      </a:pPr>
                      <a:r>
                        <a:rPr lang="en-US" sz="1800" u="none" strike="noStrike" cap="none">
                          <a:latin typeface="Lato"/>
                          <a:ea typeface="Lato"/>
                          <a:cs typeface="Lato"/>
                          <a:sym typeface="Lato"/>
                        </a:rPr>
                        <a:t>Answer</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800" u="none" strike="noStrike" cap="none">
                          <a:latin typeface="Lato"/>
                          <a:ea typeface="Lato"/>
                          <a:cs typeface="Lato"/>
                          <a:sym typeface="Lato"/>
                        </a:rPr>
                        <a:t>Percentage</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800" u="none" strike="noStrike" cap="none">
                          <a:latin typeface="Lato"/>
                          <a:ea typeface="Lato"/>
                          <a:cs typeface="Lato"/>
                          <a:sym typeface="Lato"/>
                        </a:rPr>
                        <a:t>PwD</a:t>
                      </a:r>
                      <a:endParaRPr sz="1800" u="none" strike="noStrike" cap="none">
                        <a:latin typeface="Lato"/>
                        <a:ea typeface="Lato"/>
                        <a:cs typeface="Lato"/>
                        <a:sym typeface="Lato"/>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800" u="none" strike="noStrike" cap="none">
                          <a:latin typeface="Lato"/>
                          <a:ea typeface="Lato"/>
                          <a:cs typeface="Lato"/>
                          <a:sym typeface="Lato"/>
                        </a:rPr>
                        <a:t>NPwD</a:t>
                      </a:r>
                      <a:endParaRPr sz="1800" u="none" strike="noStrike" cap="none">
                        <a:latin typeface="Lato"/>
                        <a:ea typeface="Lato"/>
                        <a:cs typeface="Lato"/>
                        <a:sym typeface="Lato"/>
                      </a:endParaRPr>
                    </a:p>
                  </a:txBody>
                  <a:tcPr marL="91450" marR="91450" marT="45725" marB="45725" anchor="ctr" anchorCtr="1"/>
                </a:tc>
                <a:extLst>
                  <a:ext uri="{0D108BD9-81ED-4DB2-BD59-A6C34878D82A}">
                    <a16:rowId xmlns:a16="http://schemas.microsoft.com/office/drawing/2014/main" val="10000"/>
                  </a:ext>
                </a:extLst>
              </a:tr>
              <a:tr h="390475">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Yes</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37%</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31%</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42%</a:t>
                      </a:r>
                      <a:endParaRPr/>
                    </a:p>
                  </a:txBody>
                  <a:tcPr marL="7625" marR="7625" marT="7625" marB="0" anchor="ctr" anchorCtr="1"/>
                </a:tc>
                <a:extLst>
                  <a:ext uri="{0D108BD9-81ED-4DB2-BD59-A6C34878D82A}">
                    <a16:rowId xmlns:a16="http://schemas.microsoft.com/office/drawing/2014/main" val="10001"/>
                  </a:ext>
                </a:extLst>
              </a:tr>
              <a:tr h="390475">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Sometimes</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42%</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43%</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37%</a:t>
                      </a:r>
                      <a:endParaRPr/>
                    </a:p>
                  </a:txBody>
                  <a:tcPr marL="7625" marR="7625" marT="7625" marB="0" anchor="ctr" anchorCtr="1"/>
                </a:tc>
                <a:extLst>
                  <a:ext uri="{0D108BD9-81ED-4DB2-BD59-A6C34878D82A}">
                    <a16:rowId xmlns:a16="http://schemas.microsoft.com/office/drawing/2014/main" val="10002"/>
                  </a:ext>
                </a:extLst>
              </a:tr>
              <a:tr h="390475">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No</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7%</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10%</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a:t>
                      </a:r>
                      <a:endParaRPr/>
                    </a:p>
                  </a:txBody>
                  <a:tcPr marL="7625" marR="7625" marT="7625" marB="0" anchor="ctr" anchorCtr="1"/>
                </a:tc>
                <a:extLst>
                  <a:ext uri="{0D108BD9-81ED-4DB2-BD59-A6C34878D82A}">
                    <a16:rowId xmlns:a16="http://schemas.microsoft.com/office/drawing/2014/main" val="10003"/>
                  </a:ext>
                </a:extLst>
              </a:tr>
              <a:tr h="58570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I Don’t Know</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9%</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9%</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12%</a:t>
                      </a:r>
                      <a:endParaRPr/>
                    </a:p>
                  </a:txBody>
                  <a:tcPr marL="7625" marR="7625" marT="7625" marB="0" anchor="ctr" anchorCtr="1"/>
                </a:tc>
                <a:extLst>
                  <a:ext uri="{0D108BD9-81ED-4DB2-BD59-A6C34878D82A}">
                    <a16:rowId xmlns:a16="http://schemas.microsoft.com/office/drawing/2014/main" val="10004"/>
                  </a:ext>
                </a:extLst>
              </a:tr>
              <a:tr h="390475">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I am not active in any faith-based institutions</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6%</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8%</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7%</a:t>
                      </a:r>
                      <a:endParaRPr/>
                    </a:p>
                  </a:txBody>
                  <a:tcPr marL="7625" marR="7625" marT="7625" marB="0" anchor="ctr" anchorCtr="1"/>
                </a:tc>
                <a:extLst>
                  <a:ext uri="{0D108BD9-81ED-4DB2-BD59-A6C34878D82A}">
                    <a16:rowId xmlns:a16="http://schemas.microsoft.com/office/drawing/2014/main" val="10005"/>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3"/>
          <p:cNvSpPr txBox="1">
            <a:spLocks noGrp="1"/>
          </p:cNvSpPr>
          <p:nvPr>
            <p:ph type="title"/>
          </p:nvPr>
        </p:nvSpPr>
        <p:spPr>
          <a:xfrm>
            <a:off x="521207" y="365760"/>
            <a:ext cx="11383921"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Good News: Majority See Jewish Groups Have Diversity, Equity, Inclusion Commitments</a:t>
            </a:r>
            <a:endParaRPr sz="3600">
              <a:latin typeface="Lato"/>
              <a:ea typeface="Lato"/>
              <a:cs typeface="Lato"/>
              <a:sym typeface="Lato"/>
            </a:endParaRPr>
          </a:p>
        </p:txBody>
      </p:sp>
      <p:sp>
        <p:nvSpPr>
          <p:cNvPr id="866" name="Google Shape;866;p43"/>
          <p:cNvSpPr txBox="1"/>
          <p:nvPr/>
        </p:nvSpPr>
        <p:spPr>
          <a:xfrm>
            <a:off x="747252" y="1622323"/>
            <a:ext cx="991091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Has the leadership of the faith organization you most closely align with made a specific commitment to diversity, equity, and inclusion that has been made public to management, staff, stakeholders, and the public?</a:t>
            </a:r>
            <a:endParaRPr/>
          </a:p>
        </p:txBody>
      </p:sp>
      <p:graphicFrame>
        <p:nvGraphicFramePr>
          <p:cNvPr id="867" name="Google Shape;867;p43" descr="Yes - 57&#10;No - 12&#10;I Don't Know - 31"/>
          <p:cNvGraphicFramePr/>
          <p:nvPr/>
        </p:nvGraphicFramePr>
        <p:xfrm>
          <a:off x="2018805" y="2822651"/>
          <a:ext cx="8141195" cy="37641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44"/>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Good News: Disability is Included </a:t>
            </a:r>
            <a:br>
              <a:rPr lang="en-US" sz="3600" b="1">
                <a:solidFill>
                  <a:schemeClr val="dk1"/>
                </a:solidFill>
                <a:latin typeface="Lato"/>
                <a:ea typeface="Lato"/>
                <a:cs typeface="Lato"/>
                <a:sym typeface="Lato"/>
              </a:rPr>
            </a:br>
            <a:r>
              <a:rPr lang="en-US" sz="3600" b="1">
                <a:solidFill>
                  <a:schemeClr val="dk1"/>
                </a:solidFill>
                <a:latin typeface="Lato"/>
                <a:ea typeface="Lato"/>
                <a:cs typeface="Lato"/>
                <a:sym typeface="Lato"/>
              </a:rPr>
              <a:t>in Diversity Commitments</a:t>
            </a:r>
            <a:endParaRPr sz="3600">
              <a:latin typeface="Lato"/>
              <a:ea typeface="Lato"/>
              <a:cs typeface="Lato"/>
              <a:sym typeface="Lato"/>
            </a:endParaRPr>
          </a:p>
        </p:txBody>
      </p:sp>
      <p:sp>
        <p:nvSpPr>
          <p:cNvPr id="874" name="Google Shape;874;p44"/>
          <p:cNvSpPr txBox="1"/>
          <p:nvPr/>
        </p:nvSpPr>
        <p:spPr>
          <a:xfrm>
            <a:off x="747252" y="1622323"/>
            <a:ext cx="99109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(If yes to diversity commitment) Please check all the diversity areas that were specifically named:</a:t>
            </a:r>
            <a:endParaRPr/>
          </a:p>
        </p:txBody>
      </p:sp>
      <p:graphicFrame>
        <p:nvGraphicFramePr>
          <p:cNvPr id="875" name="Google Shape;875;p44"/>
          <p:cNvGraphicFramePr/>
          <p:nvPr/>
        </p:nvGraphicFramePr>
        <p:xfrm>
          <a:off x="1638710" y="2607842"/>
          <a:ext cx="3000000" cy="3000000"/>
        </p:xfrm>
        <a:graphic>
          <a:graphicData uri="http://schemas.openxmlformats.org/drawingml/2006/table">
            <a:tbl>
              <a:tblPr firstRow="1" bandRow="1">
                <a:noFill/>
                <a:tableStyleId>{33ECC4DA-E1A4-402F-A537-4BF81A6140ED}</a:tableStyleId>
              </a:tblPr>
              <a:tblGrid>
                <a:gridCol w="6222750">
                  <a:extLst>
                    <a:ext uri="{9D8B030D-6E8A-4147-A177-3AD203B41FA5}">
                      <a16:colId xmlns:a16="http://schemas.microsoft.com/office/drawing/2014/main" val="20000"/>
                    </a:ext>
                  </a:extLst>
                </a:gridCol>
                <a:gridCol w="19052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Percentage</a:t>
                      </a:r>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Race</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72%</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Gender</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71%</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Sexual Orientation/Gender Identity</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71%</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Disability</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88%</a:t>
                      </a:r>
                      <a:endParaRPr/>
                    </a:p>
                  </a:txBody>
                  <a:tcPr marL="7625" marR="7625" marT="7625" marB="0"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Ideology</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29%</a:t>
                      </a:r>
                      <a:endParaRPr/>
                    </a:p>
                  </a:txBody>
                  <a:tcPr marL="7625" marR="7625" marT="7625" marB="0" anchor="ctr" anchorCtr="1"/>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Other (please specify)</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8%</a:t>
                      </a:r>
                      <a:endParaRPr/>
                    </a:p>
                  </a:txBody>
                  <a:tcPr marL="7625" marR="7625" marT="7625" marB="0" anchor="ctr" anchorCtr="1"/>
                </a:tc>
                <a:extLst>
                  <a:ext uri="{0D108BD9-81ED-4DB2-BD59-A6C34878D82A}">
                    <a16:rowId xmlns:a16="http://schemas.microsoft.com/office/drawing/2014/main" val="10006"/>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45"/>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Lato"/>
              <a:buNone/>
            </a:pPr>
            <a:r>
              <a:rPr lang="en-US" b="1">
                <a:latin typeface="Lato"/>
                <a:ea typeface="Lato"/>
                <a:cs typeface="Lato"/>
                <a:sym typeface="Lato"/>
              </a:rPr>
              <a:t>Challenges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46"/>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Barriers: Nearly Identical to 2018</a:t>
            </a:r>
            <a:endParaRPr sz="3600">
              <a:latin typeface="Lato"/>
              <a:ea typeface="Lato"/>
              <a:cs typeface="Lato"/>
              <a:sym typeface="Lato"/>
            </a:endParaRPr>
          </a:p>
        </p:txBody>
      </p:sp>
      <p:sp>
        <p:nvSpPr>
          <p:cNvPr id="887" name="Google Shape;887;p46"/>
          <p:cNvSpPr txBox="1"/>
          <p:nvPr/>
        </p:nvSpPr>
        <p:spPr>
          <a:xfrm>
            <a:off x="413992" y="1563953"/>
            <a:ext cx="991091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Lato"/>
              <a:buNone/>
            </a:pPr>
            <a:r>
              <a:rPr lang="en-US" sz="2000" b="1" i="0" u="none" strike="noStrike" cap="none">
                <a:solidFill>
                  <a:srgbClr val="000000"/>
                </a:solidFill>
                <a:latin typeface="Lato"/>
                <a:ea typeface="Lato"/>
                <a:cs typeface="Lato"/>
                <a:sym typeface="Lato"/>
              </a:rPr>
              <a:t>Which of the following do you think is the biggest barrier to fully including more people with disabilities in your faith community? Notes: PwDs cite stigmas, NPwDs cite stigma and cost. Two answers are similar and point to need for training.</a:t>
            </a:r>
            <a:endParaRPr/>
          </a:p>
        </p:txBody>
      </p:sp>
      <p:graphicFrame>
        <p:nvGraphicFramePr>
          <p:cNvPr id="888" name="Google Shape;888;p46"/>
          <p:cNvGraphicFramePr/>
          <p:nvPr/>
        </p:nvGraphicFramePr>
        <p:xfrm>
          <a:off x="413992" y="2637986"/>
          <a:ext cx="3000000" cy="3000000"/>
        </p:xfrm>
        <a:graphic>
          <a:graphicData uri="http://schemas.openxmlformats.org/drawingml/2006/table">
            <a:tbl>
              <a:tblPr firstRow="1" bandRow="1">
                <a:noFill/>
                <a:tableStyleId>{33ECC4DA-E1A4-402F-A537-4BF81A6140ED}</a:tableStyleId>
              </a:tblPr>
              <a:tblGrid>
                <a:gridCol w="7939150">
                  <a:extLst>
                    <a:ext uri="{9D8B030D-6E8A-4147-A177-3AD203B41FA5}">
                      <a16:colId xmlns:a16="http://schemas.microsoft.com/office/drawing/2014/main" val="20000"/>
                    </a:ext>
                  </a:extLst>
                </a:gridCol>
                <a:gridCol w="921825">
                  <a:extLst>
                    <a:ext uri="{9D8B030D-6E8A-4147-A177-3AD203B41FA5}">
                      <a16:colId xmlns:a16="http://schemas.microsoft.com/office/drawing/2014/main" val="20001"/>
                    </a:ext>
                  </a:extLst>
                </a:gridCol>
                <a:gridCol w="973775">
                  <a:extLst>
                    <a:ext uri="{9D8B030D-6E8A-4147-A177-3AD203B41FA5}">
                      <a16:colId xmlns:a16="http://schemas.microsoft.com/office/drawing/2014/main" val="20002"/>
                    </a:ext>
                  </a:extLst>
                </a:gridCol>
                <a:gridCol w="1009400">
                  <a:extLst>
                    <a:ext uri="{9D8B030D-6E8A-4147-A177-3AD203B41FA5}">
                      <a16:colId xmlns:a16="http://schemas.microsoft.com/office/drawing/2014/main" val="20003"/>
                    </a:ext>
                  </a:extLst>
                </a:gridCol>
              </a:tblGrid>
              <a:tr h="415500">
                <a:tc>
                  <a:txBody>
                    <a:bodyPr/>
                    <a:lstStyle/>
                    <a:p>
                      <a:pPr marL="0" marR="0" lvl="0" indent="0" algn="l" rtl="0">
                        <a:lnSpc>
                          <a:spcPct val="100000"/>
                        </a:lnSpc>
                        <a:spcBef>
                          <a:spcPts val="0"/>
                        </a:spcBef>
                        <a:spcAft>
                          <a:spcPts val="0"/>
                        </a:spcAft>
                        <a:buNone/>
                      </a:pPr>
                      <a:r>
                        <a:rPr lang="en-US" sz="1800" u="none" strike="noStrike" cap="none">
                          <a:latin typeface="Lato"/>
                          <a:ea typeface="Lato"/>
                          <a:cs typeface="Lato"/>
                          <a:sym typeface="Lato"/>
                        </a:rPr>
                        <a:t>Answer</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800" u="none" strike="noStrike" cap="none">
                          <a:latin typeface="Lato"/>
                          <a:ea typeface="Lato"/>
                          <a:cs typeface="Lato"/>
                          <a:sym typeface="Lato"/>
                        </a:rPr>
                        <a:t>%</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800" u="none" strike="noStrike" cap="none">
                          <a:latin typeface="Lato"/>
                          <a:ea typeface="Lato"/>
                          <a:cs typeface="Lato"/>
                          <a:sym typeface="Lato"/>
                        </a:rPr>
                        <a:t>PwD</a:t>
                      </a:r>
                      <a:endParaRPr sz="1800" u="none" strike="noStrike" cap="none">
                        <a:latin typeface="Lato"/>
                        <a:ea typeface="Lato"/>
                        <a:cs typeface="Lato"/>
                        <a:sym typeface="Lato"/>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800" u="none" strike="noStrike" cap="none">
                          <a:latin typeface="Lato"/>
                          <a:ea typeface="Lato"/>
                          <a:cs typeface="Lato"/>
                          <a:sym typeface="Lato"/>
                        </a:rPr>
                        <a:t>NPwD</a:t>
                      </a:r>
                      <a:endParaRPr sz="1800" u="none" strike="noStrike" cap="none">
                        <a:latin typeface="Lato"/>
                        <a:ea typeface="Lato"/>
                        <a:cs typeface="Lato"/>
                        <a:sym typeface="Lato"/>
                      </a:endParaRPr>
                    </a:p>
                  </a:txBody>
                  <a:tcPr marL="91450" marR="91450" marT="45725" marB="45725" anchor="ctr" anchorCtr="1"/>
                </a:tc>
                <a:extLst>
                  <a:ext uri="{0D108BD9-81ED-4DB2-BD59-A6C34878D82A}">
                    <a16:rowId xmlns:a16="http://schemas.microsoft.com/office/drawing/2014/main" val="10000"/>
                  </a:ext>
                </a:extLst>
              </a:tr>
              <a:tr h="390475">
                <a:tc>
                  <a:txBody>
                    <a:bodyPr/>
                    <a:lstStyle/>
                    <a:p>
                      <a:pPr marL="0" marR="0" lvl="0" indent="0" algn="l"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There is prejudice and unacknowledged stigma against people with disabilities.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32%</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36%</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Lato"/>
                          <a:ea typeface="Lato"/>
                          <a:cs typeface="Lato"/>
                          <a:sym typeface="Lato"/>
                        </a:rPr>
                        <a:t>25%</a:t>
                      </a:r>
                      <a:endParaRPr/>
                    </a:p>
                  </a:txBody>
                  <a:tcPr marL="7625" marR="7625" marT="7625" marB="0" anchor="ctr" anchorCtr="1"/>
                </a:tc>
                <a:extLst>
                  <a:ext uri="{0D108BD9-81ED-4DB2-BD59-A6C34878D82A}">
                    <a16:rowId xmlns:a16="http://schemas.microsoft.com/office/drawing/2014/main" val="10001"/>
                  </a:ext>
                </a:extLst>
              </a:tr>
              <a:tr h="390475">
                <a:tc>
                  <a:txBody>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Lato"/>
                          <a:ea typeface="Lato"/>
                          <a:cs typeface="Lato"/>
                          <a:sym typeface="Lato"/>
                        </a:rPr>
                        <a:t>Inclusion is expensive and the community has limited resources.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25%</a:t>
                      </a:r>
                      <a:endParaRPr/>
                    </a:p>
                  </a:txBody>
                  <a:tcPr marL="7625" marR="7625" marT="7625" marB="0" anchor="ctr" anchorCtr="1"/>
                </a:tc>
                <a:extLst>
                  <a:ext uri="{0D108BD9-81ED-4DB2-BD59-A6C34878D82A}">
                    <a16:rowId xmlns:a16="http://schemas.microsoft.com/office/drawing/2014/main" val="10002"/>
                  </a:ext>
                </a:extLst>
              </a:tr>
              <a:tr h="390475">
                <a:tc>
                  <a:txBody>
                    <a:bodyPr/>
                    <a:lstStyle/>
                    <a:p>
                      <a:pPr marL="0" marR="0" lvl="0" indent="0" algn="l" rtl="0">
                        <a:lnSpc>
                          <a:spcPct val="100000"/>
                        </a:lnSpc>
                        <a:spcBef>
                          <a:spcPts val="0"/>
                        </a:spcBef>
                        <a:spcAft>
                          <a:spcPts val="0"/>
                        </a:spcAft>
                        <a:buNone/>
                      </a:pPr>
                      <a:r>
                        <a:rPr lang="en-US" sz="1800" b="0" i="0" u="none" strike="noStrike" cap="none">
                          <a:solidFill>
                            <a:schemeClr val="dk1"/>
                          </a:solidFill>
                          <a:highlight>
                            <a:srgbClr val="FFFF00"/>
                          </a:highlight>
                          <a:latin typeface="Lato"/>
                          <a:ea typeface="Lato"/>
                          <a:cs typeface="Lato"/>
                          <a:sym typeface="Lato"/>
                        </a:rPr>
                        <a:t>Religious leaders and activists want to be inclusive, but they don’t know how.</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19%</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18%</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17%</a:t>
                      </a:r>
                      <a:endParaRPr/>
                    </a:p>
                  </a:txBody>
                  <a:tcPr marL="7625" marR="7625" marT="7625" marB="0" anchor="ctr" anchorCtr="1"/>
                </a:tc>
                <a:extLst>
                  <a:ext uri="{0D108BD9-81ED-4DB2-BD59-A6C34878D82A}">
                    <a16:rowId xmlns:a16="http://schemas.microsoft.com/office/drawing/2014/main" val="10003"/>
                  </a:ext>
                </a:extLst>
              </a:tr>
              <a:tr h="585700">
                <a:tc>
                  <a:txBody>
                    <a:bodyPr/>
                    <a:lstStyle/>
                    <a:p>
                      <a:pPr marL="0" marR="0" lvl="0" indent="0" algn="l" rtl="0">
                        <a:lnSpc>
                          <a:spcPct val="100000"/>
                        </a:lnSpc>
                        <a:spcBef>
                          <a:spcPts val="0"/>
                        </a:spcBef>
                        <a:spcAft>
                          <a:spcPts val="0"/>
                        </a:spcAft>
                        <a:buNone/>
                      </a:pPr>
                      <a:r>
                        <a:rPr lang="en-US" sz="1800" b="0" i="0" u="none" strike="noStrike" cap="none">
                          <a:solidFill>
                            <a:schemeClr val="dk1"/>
                          </a:solidFill>
                          <a:highlight>
                            <a:srgbClr val="FFFF00"/>
                          </a:highlight>
                          <a:latin typeface="Lato"/>
                          <a:ea typeface="Lato"/>
                          <a:cs typeface="Lato"/>
                          <a:sym typeface="Lato"/>
                        </a:rPr>
                        <a:t>Including people with disabilities can be complicated and we don’t have the expertise to serve every need.</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13%</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16%</a:t>
                      </a:r>
                      <a:endParaRPr/>
                    </a:p>
                  </a:txBody>
                  <a:tcPr marL="7625" marR="7625" marT="7625" marB="0" anchor="ctr" anchorCtr="1"/>
                </a:tc>
                <a:extLst>
                  <a:ext uri="{0D108BD9-81ED-4DB2-BD59-A6C34878D82A}">
                    <a16:rowId xmlns:a16="http://schemas.microsoft.com/office/drawing/2014/main" val="10004"/>
                  </a:ext>
                </a:extLst>
              </a:tr>
              <a:tr h="390475">
                <a:tc>
                  <a:txBody>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Lato"/>
                          <a:ea typeface="Lato"/>
                          <a:cs typeface="Lato"/>
                          <a:sym typeface="Lato"/>
                        </a:rPr>
                        <a:t>Other emergencies and communal needs are more pressing.</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6%</a:t>
                      </a:r>
                      <a:endParaRPr/>
                    </a:p>
                  </a:txBody>
                  <a:tcPr marL="7625" marR="7625" marT="7625" marB="0" anchor="ctr" anchorCtr="1"/>
                </a:tc>
                <a:extLst>
                  <a:ext uri="{0D108BD9-81ED-4DB2-BD59-A6C34878D82A}">
                    <a16:rowId xmlns:a16="http://schemas.microsoft.com/office/drawing/2014/main" val="10005"/>
                  </a:ext>
                </a:extLst>
              </a:tr>
              <a:tr h="390475">
                <a:tc>
                  <a:txBody>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Lato"/>
                          <a:ea typeface="Lato"/>
                          <a:cs typeface="Lato"/>
                          <a:sym typeface="Lato"/>
                        </a:rPr>
                        <a:t>There aren’t many people with disabilities and those in the community are included.</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4%</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8%</a:t>
                      </a:r>
                      <a:endParaRPr/>
                    </a:p>
                  </a:txBody>
                  <a:tcPr marL="7625" marR="7625" marT="7625" marB="0" anchor="ctr" anchorCtr="1"/>
                </a:tc>
                <a:extLst>
                  <a:ext uri="{0D108BD9-81ED-4DB2-BD59-A6C34878D82A}">
                    <a16:rowId xmlns:a16="http://schemas.microsoft.com/office/drawing/2014/main" val="10006"/>
                  </a:ext>
                </a:extLst>
              </a:tr>
              <a:tr h="390475">
                <a:tc>
                  <a:txBody>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Lato"/>
                          <a:ea typeface="Lato"/>
                          <a:cs typeface="Lato"/>
                          <a:sym typeface="Lato"/>
                        </a:rPr>
                        <a:t>The Americans with Disabilities Act (ADA) exempted religious institutions.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a:t>
                      </a:r>
                      <a:endParaRPr/>
                    </a:p>
                  </a:txBody>
                  <a:tcPr marL="7625" marR="7625" marT="7625" marB="0" anchor="ctr" anchorCtr="1"/>
                </a:tc>
                <a:extLst>
                  <a:ext uri="{0D108BD9-81ED-4DB2-BD59-A6C34878D82A}">
                    <a16:rowId xmlns:a16="http://schemas.microsoft.com/office/drawing/2014/main" val="10007"/>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47"/>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A Tale of Two Synagogues</a:t>
            </a:r>
            <a:endParaRPr sz="3600">
              <a:latin typeface="Lato"/>
              <a:ea typeface="Lato"/>
              <a:cs typeface="Lato"/>
              <a:sym typeface="Lato"/>
            </a:endParaRPr>
          </a:p>
        </p:txBody>
      </p:sp>
      <p:sp>
        <p:nvSpPr>
          <p:cNvPr id="895" name="Google Shape;895;p47"/>
          <p:cNvSpPr txBox="1"/>
          <p:nvPr/>
        </p:nvSpPr>
        <p:spPr>
          <a:xfrm>
            <a:off x="163285" y="1721975"/>
            <a:ext cx="11865429"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Lato"/>
              <a:buNone/>
            </a:pPr>
            <a:r>
              <a:rPr lang="en-US" sz="1900" b="1" i="0" u="none" strike="noStrike" cap="none">
                <a:solidFill>
                  <a:srgbClr val="000000"/>
                </a:solidFill>
                <a:latin typeface="Lato"/>
                <a:ea typeface="Lato"/>
                <a:cs typeface="Lato"/>
                <a:sym typeface="Lato"/>
              </a:rPr>
              <a:t>Where in the community do you find the most </a:t>
            </a:r>
            <a:r>
              <a:rPr lang="en-US" sz="1900" b="1" i="1" u="sng" strike="noStrike" cap="none">
                <a:solidFill>
                  <a:srgbClr val="000000"/>
                </a:solidFill>
                <a:latin typeface="Lato"/>
                <a:ea typeface="Lato"/>
                <a:cs typeface="Lato"/>
                <a:sym typeface="Lato"/>
              </a:rPr>
              <a:t>access</a:t>
            </a:r>
            <a:r>
              <a:rPr lang="en-US" sz="1900" b="1" i="0" u="none" strike="noStrike" cap="none">
                <a:solidFill>
                  <a:srgbClr val="000000"/>
                </a:solidFill>
                <a:latin typeface="Lato"/>
                <a:ea typeface="Lato"/>
                <a:cs typeface="Lato"/>
                <a:sym typeface="Lato"/>
              </a:rPr>
              <a:t> and inclusive environment for people with disabilities? </a:t>
            </a:r>
            <a:endParaRPr/>
          </a:p>
          <a:p>
            <a:pPr marL="0" marR="0" lvl="0" indent="0" algn="l" rtl="0">
              <a:lnSpc>
                <a:spcPct val="100000"/>
              </a:lnSpc>
              <a:spcBef>
                <a:spcPts val="0"/>
              </a:spcBef>
              <a:spcAft>
                <a:spcPts val="0"/>
              </a:spcAft>
              <a:buClr>
                <a:srgbClr val="000000"/>
              </a:buClr>
              <a:buSzPts val="1900"/>
              <a:buFont typeface="Lato"/>
              <a:buNone/>
            </a:pPr>
            <a:r>
              <a:rPr lang="en-US" sz="1900" b="1" i="0" u="none" strike="noStrike" cap="none">
                <a:solidFill>
                  <a:srgbClr val="000000"/>
                </a:solidFill>
                <a:latin typeface="Lato"/>
                <a:ea typeface="Lato"/>
                <a:cs typeface="Lato"/>
                <a:sym typeface="Lato"/>
              </a:rPr>
              <a:t>Where in the community do you find the most </a:t>
            </a:r>
            <a:r>
              <a:rPr lang="en-US" sz="1900" b="1" i="1" u="sng" strike="noStrike" cap="none">
                <a:solidFill>
                  <a:srgbClr val="000000"/>
                </a:solidFill>
                <a:latin typeface="Lato"/>
                <a:ea typeface="Lato"/>
                <a:cs typeface="Lato"/>
                <a:sym typeface="Lato"/>
              </a:rPr>
              <a:t>challenges</a:t>
            </a:r>
            <a:r>
              <a:rPr lang="en-US" sz="1900" b="1" i="0" u="none" strike="noStrike" cap="none">
                <a:solidFill>
                  <a:srgbClr val="000000"/>
                </a:solidFill>
                <a:latin typeface="Lato"/>
                <a:ea typeface="Lato"/>
                <a:cs typeface="Lato"/>
                <a:sym typeface="Lato"/>
              </a:rPr>
              <a:t> for access and inclusion of people with disabilities?</a:t>
            </a:r>
            <a:endParaRPr/>
          </a:p>
        </p:txBody>
      </p:sp>
      <p:graphicFrame>
        <p:nvGraphicFramePr>
          <p:cNvPr id="896" name="Google Shape;896;p47"/>
          <p:cNvGraphicFramePr/>
          <p:nvPr/>
        </p:nvGraphicFramePr>
        <p:xfrm>
          <a:off x="1772069" y="2615474"/>
          <a:ext cx="3000000" cy="3000000"/>
        </p:xfrm>
        <a:graphic>
          <a:graphicData uri="http://schemas.openxmlformats.org/drawingml/2006/table">
            <a:tbl>
              <a:tblPr firstRow="1" bandRow="1">
                <a:noFill/>
                <a:tableStyleId>{33ECC4DA-E1A4-402F-A537-4BF81A6140ED}</a:tableStyleId>
              </a:tblPr>
              <a:tblGrid>
                <a:gridCol w="5234375">
                  <a:extLst>
                    <a:ext uri="{9D8B030D-6E8A-4147-A177-3AD203B41FA5}">
                      <a16:colId xmlns:a16="http://schemas.microsoft.com/office/drawing/2014/main" val="20000"/>
                    </a:ext>
                  </a:extLst>
                </a:gridCol>
                <a:gridCol w="1401300">
                  <a:extLst>
                    <a:ext uri="{9D8B030D-6E8A-4147-A177-3AD203B41FA5}">
                      <a16:colId xmlns:a16="http://schemas.microsoft.com/office/drawing/2014/main" val="20001"/>
                    </a:ext>
                  </a:extLst>
                </a:gridCol>
                <a:gridCol w="14923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Access</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Challenge</a:t>
                      </a:r>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Jewish Federation</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3%</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Jewish Day Schools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4%</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12%</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Jewish Summer Camps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9%</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5%</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Synagogues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0" i="0" u="none" strike="noStrike" cap="none">
                          <a:solidFill>
                            <a:srgbClr val="FF0000"/>
                          </a:solidFill>
                          <a:latin typeface="Lato"/>
                          <a:ea typeface="Lato"/>
                          <a:cs typeface="Lato"/>
                          <a:sym typeface="Lato"/>
                        </a:rPr>
                        <a:t>21%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0" i="0" u="none" strike="noStrike" cap="none">
                          <a:solidFill>
                            <a:srgbClr val="FF0000"/>
                          </a:solidFill>
                          <a:latin typeface="Lato"/>
                          <a:ea typeface="Lato"/>
                          <a:cs typeface="Lato"/>
                          <a:sym typeface="Lato"/>
                        </a:rPr>
                        <a:t>18%</a:t>
                      </a:r>
                      <a:endParaRPr/>
                    </a:p>
                  </a:txBody>
                  <a:tcPr marL="7625" marR="7625" marT="7625" marB="0"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Social Organizations such as Pop-Up Shabbat, Chavurahs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3%</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5%</a:t>
                      </a:r>
                      <a:endParaRPr/>
                    </a:p>
                  </a:txBody>
                  <a:tcPr marL="7625" marR="7625" marT="7625" marB="0" anchor="ctr" anchorCtr="1"/>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Jewish Human Services Organizations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14%</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1%</a:t>
                      </a:r>
                      <a:endParaRPr/>
                    </a:p>
                  </a:txBody>
                  <a:tcPr marL="7625" marR="7625" marT="7625" marB="0" anchor="ctr" anchorCtr="1"/>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Jewish Social Justice/Civic Engagement/Advocacy Groups</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2%</a:t>
                      </a:r>
                      <a:endParaRPr/>
                    </a:p>
                  </a:txBody>
                  <a:tcPr marL="7625" marR="7625" marT="7625" marB="0" anchor="ctr" anchorCtr="1"/>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I Don't Know</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32%</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50%</a:t>
                      </a:r>
                      <a:endParaRPr/>
                    </a:p>
                  </a:txBody>
                  <a:tcPr marL="7625" marR="7625" marT="7625" marB="0" anchor="ctr" anchorCtr="1"/>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Other (please specify)</a:t>
                      </a:r>
                      <a:endParaRPr/>
                    </a:p>
                  </a:txBody>
                  <a:tcPr marL="7625" marR="7625" marT="7625" marB="0" anchor="ctr"/>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7%</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4%</a:t>
                      </a:r>
                      <a:endParaRPr/>
                    </a:p>
                  </a:txBody>
                  <a:tcPr marL="7625" marR="7625" marT="7625" marB="0" anchor="ctr" anchorCtr="1"/>
                </a:tc>
                <a:extLst>
                  <a:ext uri="{0D108BD9-81ED-4DB2-BD59-A6C34878D82A}">
                    <a16:rowId xmlns:a16="http://schemas.microsoft.com/office/drawing/2014/main" val="10009"/>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48"/>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Lato"/>
              <a:buNone/>
            </a:pPr>
            <a:r>
              <a:rPr lang="en-US" b="1">
                <a:latin typeface="Lato"/>
                <a:ea typeface="Lato"/>
                <a:cs typeface="Lato"/>
                <a:sym typeface="Lato"/>
              </a:rPr>
              <a:t>Room for Growth</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49"/>
          <p:cNvSpPr txBox="1">
            <a:spLocks noGrp="1"/>
          </p:cNvSpPr>
          <p:nvPr>
            <p:ph type="title"/>
          </p:nvPr>
        </p:nvSpPr>
        <p:spPr>
          <a:xfrm>
            <a:off x="521207" y="365760"/>
            <a:ext cx="11447635" cy="113982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Leadership: Nearly 54% Increase But Improvement Still Needed </a:t>
            </a:r>
            <a:r>
              <a:rPr lang="en-US" sz="3600" i="1">
                <a:solidFill>
                  <a:schemeClr val="dk1"/>
                </a:solidFill>
                <a:latin typeface="Lato"/>
                <a:ea typeface="Lato"/>
                <a:cs typeface="Lato"/>
                <a:sym typeface="Lato"/>
              </a:rPr>
              <a:t>Note: Leading Edge survey shows more exist!</a:t>
            </a:r>
            <a:endParaRPr sz="3600" i="1">
              <a:latin typeface="Lato"/>
              <a:ea typeface="Lato"/>
              <a:cs typeface="Lato"/>
              <a:sym typeface="Lato"/>
            </a:endParaRPr>
          </a:p>
        </p:txBody>
      </p:sp>
      <p:sp>
        <p:nvSpPr>
          <p:cNvPr id="908" name="Google Shape;908;p49"/>
          <p:cNvSpPr txBox="1"/>
          <p:nvPr/>
        </p:nvSpPr>
        <p:spPr>
          <a:xfrm>
            <a:off x="747252" y="1622323"/>
            <a:ext cx="99109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Do you know of any clergy or staff with disabilities at your own faith-based institutions?</a:t>
            </a:r>
            <a:endParaRPr/>
          </a:p>
        </p:txBody>
      </p:sp>
      <p:graphicFrame>
        <p:nvGraphicFramePr>
          <p:cNvPr id="909" name="Google Shape;909;p49" descr="Bar charts&#10;&#10;Yes&#10;2021: 20&#10;2018: 13&#10;&#10;No&#10;2021: 54&#10;2018: 55&#10;&#10;I Don't Know&#10;2021: 22&#10;2018: 23"/>
          <p:cNvGraphicFramePr/>
          <p:nvPr/>
        </p:nvGraphicFramePr>
        <p:xfrm>
          <a:off x="1936996" y="1825624"/>
          <a:ext cx="8537039" cy="50323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50"/>
          <p:cNvSpPr txBox="1">
            <a:spLocks noGrp="1"/>
          </p:cNvSpPr>
          <p:nvPr>
            <p:ph type="title"/>
          </p:nvPr>
        </p:nvSpPr>
        <p:spPr>
          <a:xfrm>
            <a:off x="521207" y="365760"/>
            <a:ext cx="11121063"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Leadership: PwDs Not Actively Encouraged to Lead</a:t>
            </a:r>
            <a:endParaRPr sz="3600">
              <a:latin typeface="Lato"/>
              <a:ea typeface="Lato"/>
              <a:cs typeface="Lato"/>
              <a:sym typeface="Lato"/>
            </a:endParaRPr>
          </a:p>
        </p:txBody>
      </p:sp>
      <p:sp>
        <p:nvSpPr>
          <p:cNvPr id="916" name="Google Shape;916;p50"/>
          <p:cNvSpPr txBox="1"/>
          <p:nvPr/>
        </p:nvSpPr>
        <p:spPr>
          <a:xfrm>
            <a:off x="747252" y="1622323"/>
            <a:ext cx="99109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Do you feel that people with disabilities are encouraged to serve on the boards and committees of your faith-based institutions?</a:t>
            </a:r>
            <a:endParaRPr/>
          </a:p>
        </p:txBody>
      </p:sp>
      <p:graphicFrame>
        <p:nvGraphicFramePr>
          <p:cNvPr id="917" name="Google Shape;917;p50" descr="Yes&#10;2021: 15&#10;2018: 16&#10;&#10;Sometimes&#10;2021: 22&#10;2018: 21&#10;&#10;No&#10;2021: 26&#10;2018: 24&#10;&#10;I Don't Know&#10;2021: 34&#10;2018: 31"/>
          <p:cNvGraphicFramePr/>
          <p:nvPr/>
        </p:nvGraphicFramePr>
        <p:xfrm>
          <a:off x="843148" y="2220686"/>
          <a:ext cx="10039032" cy="46373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344"/>
        <p:cNvGrpSpPr/>
        <p:nvPr/>
      </p:nvGrpSpPr>
      <p:grpSpPr>
        <a:xfrm>
          <a:off x="0" y="0"/>
          <a:ext cx="0" cy="0"/>
          <a:chOff x="0" y="0"/>
          <a:chExt cx="0" cy="0"/>
        </a:xfrm>
      </p:grpSpPr>
      <p:sp>
        <p:nvSpPr>
          <p:cNvPr id="347" name="Google Shape;347;p4"/>
          <p:cNvSpPr txBox="1">
            <a:spLocks noGrp="1"/>
          </p:cNvSpPr>
          <p:nvPr>
            <p:ph type="title"/>
          </p:nvPr>
        </p:nvSpPr>
        <p:spPr>
          <a:xfrm>
            <a:off x="0" y="0"/>
            <a:ext cx="12192000" cy="17144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6000"/>
              <a:buNone/>
            </a:pPr>
            <a:r>
              <a:rPr lang="en-US" sz="5000" b="1" dirty="0">
                <a:solidFill>
                  <a:srgbClr val="EFAF30"/>
                </a:solidFill>
                <a:latin typeface="Lato"/>
                <a:ea typeface="Lato"/>
                <a:cs typeface="Lato"/>
                <a:sym typeface="Lato"/>
              </a:rPr>
              <a:t>Including the D – Disability – in Diversity</a:t>
            </a:r>
            <a:endParaRPr dirty="0"/>
          </a:p>
        </p:txBody>
      </p:sp>
      <p:sp>
        <p:nvSpPr>
          <p:cNvPr id="345" name="Google Shape;345;p4">
            <a:extLst>
              <a:ext uri="{C183D7F6-B498-43B3-948B-1728B52AA6E4}">
                <adec:decorative xmlns:adec="http://schemas.microsoft.com/office/drawing/2017/decorative" val="1"/>
              </a:ext>
            </a:extLst>
          </p:cNvPr>
          <p:cNvSpPr/>
          <p:nvPr/>
        </p:nvSpPr>
        <p:spPr>
          <a:xfrm>
            <a:off x="301481" y="1913206"/>
            <a:ext cx="5966584" cy="3735426"/>
          </a:xfrm>
          <a:prstGeom prst="rect">
            <a:avLst/>
          </a:prstGeom>
          <a:solidFill>
            <a:srgbClr val="EFAF3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46" name="Google Shape;346;p4" descr="RespectAbility Board members smile together at an outdoor event"/>
          <p:cNvPicPr preferRelativeResize="0"/>
          <p:nvPr/>
        </p:nvPicPr>
        <p:blipFill rotWithShape="1">
          <a:blip r:embed="rId3">
            <a:alphaModFix/>
          </a:blip>
          <a:srcRect l="11281" r="5163" b="1"/>
          <a:stretch/>
        </p:blipFill>
        <p:spPr>
          <a:xfrm>
            <a:off x="619432" y="2277178"/>
            <a:ext cx="5324812" cy="2997389"/>
          </a:xfrm>
          <a:prstGeom prst="rect">
            <a:avLst/>
          </a:prstGeom>
          <a:noFill/>
          <a:ln>
            <a:noFill/>
          </a:ln>
        </p:spPr>
      </p:pic>
      <p:sp>
        <p:nvSpPr>
          <p:cNvPr id="348" name="Google Shape;348;p4"/>
          <p:cNvSpPr txBox="1">
            <a:spLocks noGrp="1"/>
          </p:cNvSpPr>
          <p:nvPr>
            <p:ph type="body" idx="4294967295"/>
          </p:nvPr>
        </p:nvSpPr>
        <p:spPr>
          <a:xfrm>
            <a:off x="6158071" y="1581645"/>
            <a:ext cx="6351880" cy="4960332"/>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1000"/>
              </a:spcBef>
              <a:spcAft>
                <a:spcPts val="0"/>
              </a:spcAft>
              <a:buSzPts val="2800"/>
              <a:buNone/>
            </a:pPr>
            <a:r>
              <a:rPr lang="en-US" sz="4400" b="1" dirty="0">
                <a:solidFill>
                  <a:srgbClr val="EFAF30"/>
                </a:solidFill>
                <a:latin typeface="Lato"/>
                <a:ea typeface="Lato"/>
                <a:cs typeface="Lato"/>
                <a:sym typeface="Lato"/>
              </a:rPr>
              <a:t>Organizations are at their best when they welcome, respect and include people of all backgrounds. This includes people with disabilities.</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51"/>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Exclusion: Still Too Prevalent</a:t>
            </a:r>
            <a:endParaRPr sz="3600">
              <a:latin typeface="Lato"/>
              <a:ea typeface="Lato"/>
              <a:cs typeface="Lato"/>
              <a:sym typeface="Lato"/>
            </a:endParaRPr>
          </a:p>
        </p:txBody>
      </p:sp>
      <p:sp>
        <p:nvSpPr>
          <p:cNvPr id="924" name="Google Shape;924;p51"/>
          <p:cNvSpPr txBox="1"/>
          <p:nvPr/>
        </p:nvSpPr>
        <p:spPr>
          <a:xfrm>
            <a:off x="747252" y="1622323"/>
            <a:ext cx="9910916"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Have you or another person with a disability in your household ever been turned away from an activity at an organization in your faith community because of its inability or unwillingness to make a reasonable accommodation?</a:t>
            </a:r>
            <a:endParaRPr/>
          </a:p>
        </p:txBody>
      </p:sp>
      <p:sp>
        <p:nvSpPr>
          <p:cNvPr id="925" name="Google Shape;925;p51"/>
          <p:cNvSpPr txBox="1"/>
          <p:nvPr/>
        </p:nvSpPr>
        <p:spPr>
          <a:xfrm>
            <a:off x="3401961" y="3749040"/>
            <a:ext cx="5388077"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9600"/>
              <a:buFont typeface="Lato"/>
              <a:buNone/>
            </a:pPr>
            <a:r>
              <a:rPr lang="en-US" sz="9600" b="1" i="0" u="none" strike="noStrike" cap="none">
                <a:solidFill>
                  <a:srgbClr val="FF0000"/>
                </a:solidFill>
                <a:latin typeface="Lato"/>
                <a:ea typeface="Lato"/>
                <a:cs typeface="Lato"/>
                <a:sym typeface="Lato"/>
              </a:rPr>
              <a:t>22%</a:t>
            </a:r>
            <a:endParaRPr/>
          </a:p>
          <a:p>
            <a:pPr marL="0" marR="0" lvl="0" indent="0" algn="ctr"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of PwDs report exclusion</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52"/>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People shared painful experiences, hoping that we could keep it from happening again</a:t>
            </a:r>
            <a:endParaRPr sz="3600">
              <a:latin typeface="Lato"/>
              <a:ea typeface="Lato"/>
              <a:cs typeface="Lato"/>
              <a:sym typeface="Lato"/>
            </a:endParaRPr>
          </a:p>
        </p:txBody>
      </p:sp>
      <p:sp>
        <p:nvSpPr>
          <p:cNvPr id="932" name="Google Shape;932;p52"/>
          <p:cNvSpPr txBox="1"/>
          <p:nvPr/>
        </p:nvSpPr>
        <p:spPr>
          <a:xfrm>
            <a:off x="319548" y="1505584"/>
            <a:ext cx="991091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Lato"/>
              <a:buNone/>
            </a:pPr>
            <a:r>
              <a:rPr lang="en-US" sz="1800" b="1" i="0" u="none" strike="noStrike" cap="none">
                <a:solidFill>
                  <a:srgbClr val="000000"/>
                </a:solidFill>
                <a:latin typeface="Lato"/>
                <a:ea typeface="Lato"/>
                <a:cs typeface="Lato"/>
                <a:sym typeface="Lato"/>
              </a:rPr>
              <a:t>OPTIONAL: If you or someone with a disability has been excluded, please share when and what happened and any ideas you have in order to ensure it doesn’t happen again.</a:t>
            </a:r>
            <a:endParaRPr/>
          </a:p>
        </p:txBody>
      </p:sp>
      <p:sp>
        <p:nvSpPr>
          <p:cNvPr id="933" name="Google Shape;933;p52"/>
          <p:cNvSpPr txBox="1"/>
          <p:nvPr/>
        </p:nvSpPr>
        <p:spPr>
          <a:xfrm>
            <a:off x="319548" y="2151915"/>
            <a:ext cx="11552903"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0" i="1" u="none" strike="noStrike" cap="none">
                <a:solidFill>
                  <a:srgbClr val="000000"/>
                </a:solidFill>
                <a:latin typeface="Lato"/>
                <a:ea typeface="Lato"/>
                <a:cs typeface="Lato"/>
                <a:sym typeface="Lato"/>
              </a:rPr>
              <a:t>“My son was welcome at synagogue preschool but only if we hired / provided a 1:1 support person for him (doubling the cost of his attending) and only if his inclusion did not negatively effect the experience of other kids and teachers.”</a:t>
            </a:r>
            <a:endParaRPr/>
          </a:p>
          <a:p>
            <a:pPr marL="0" marR="0" lvl="0" indent="0" algn="l" rtl="0">
              <a:lnSpc>
                <a:spcPct val="100000"/>
              </a:lnSpc>
              <a:spcBef>
                <a:spcPts val="0"/>
              </a:spcBef>
              <a:spcAft>
                <a:spcPts val="0"/>
              </a:spcAft>
              <a:buClr>
                <a:srgbClr val="000000"/>
              </a:buClr>
              <a:buSzPts val="2400"/>
              <a:buFont typeface="Lato"/>
              <a:buNone/>
            </a:pPr>
            <a:r>
              <a:rPr lang="en-US" sz="2400" b="0" i="1" u="none" strike="noStrike" cap="none">
                <a:solidFill>
                  <a:srgbClr val="000000"/>
                </a:solidFill>
                <a:latin typeface="Lato"/>
                <a:ea typeface="Lato"/>
                <a:cs typeface="Lato"/>
                <a:sym typeface="Lato"/>
              </a:rPr>
              <a:t>    </a:t>
            </a:r>
            <a:endParaRPr/>
          </a:p>
          <a:p>
            <a:pPr marL="0" marR="0" lvl="0" indent="0" algn="l" rtl="0">
              <a:lnSpc>
                <a:spcPct val="100000"/>
              </a:lnSpc>
              <a:spcBef>
                <a:spcPts val="0"/>
              </a:spcBef>
              <a:spcAft>
                <a:spcPts val="0"/>
              </a:spcAft>
              <a:buClr>
                <a:srgbClr val="000000"/>
              </a:buClr>
              <a:buSzPts val="2400"/>
              <a:buFont typeface="Lato"/>
              <a:buNone/>
            </a:pPr>
            <a:r>
              <a:rPr lang="en-US" sz="2400" b="0" i="1" u="none" strike="noStrike" cap="none">
                <a:solidFill>
                  <a:srgbClr val="000000"/>
                </a:solidFill>
                <a:latin typeface="Lato"/>
                <a:ea typeface="Lato"/>
                <a:cs typeface="Lato"/>
                <a:sym typeface="Lato"/>
              </a:rPr>
              <a:t>“Both my husband and I have been excluded, because my autism and his anxiety disorder made other congregants/club members feel uncomfortable. Some said we are ‘too complicated’ needing ‘always’ special accommodation.”</a:t>
            </a:r>
            <a:endParaRPr/>
          </a:p>
          <a:p>
            <a:pPr marL="0" marR="0" lvl="0" indent="0" algn="l" rtl="0">
              <a:lnSpc>
                <a:spcPct val="100000"/>
              </a:lnSpc>
              <a:spcBef>
                <a:spcPts val="0"/>
              </a:spcBef>
              <a:spcAft>
                <a:spcPts val="0"/>
              </a:spcAft>
              <a:buClr>
                <a:srgbClr val="000000"/>
              </a:buClr>
              <a:buSzPts val="2400"/>
              <a:buFont typeface="Lato"/>
              <a:buNone/>
            </a:pPr>
            <a:br>
              <a:rPr lang="en-US" sz="2400" b="0" i="1" u="none" strike="noStrike" cap="none">
                <a:solidFill>
                  <a:srgbClr val="000000"/>
                </a:solidFill>
                <a:latin typeface="Lato"/>
                <a:ea typeface="Lato"/>
                <a:cs typeface="Lato"/>
                <a:sym typeface="Lato"/>
              </a:rPr>
            </a:br>
            <a:r>
              <a:rPr lang="en-US" sz="2400" b="0" i="1" u="none" strike="noStrike" cap="none">
                <a:solidFill>
                  <a:srgbClr val="000000"/>
                </a:solidFill>
                <a:latin typeface="Lato"/>
                <a:ea typeface="Lato"/>
                <a:cs typeface="Lato"/>
                <a:sym typeface="Lato"/>
              </a:rPr>
              <a:t>“Online programs that do not include closed captioning or similar, holiday celebrations and event that did not factor in the needs and access of those with disabilities – those accommodations need to be considered essential NOT optional / nice to have.”</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53"/>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People shared painful experiences, hoping that we could keep it from happening again (2)</a:t>
            </a:r>
            <a:endParaRPr sz="3600">
              <a:latin typeface="Lato"/>
              <a:ea typeface="Lato"/>
              <a:cs typeface="Lato"/>
              <a:sym typeface="Lato"/>
            </a:endParaRPr>
          </a:p>
        </p:txBody>
      </p:sp>
      <p:sp>
        <p:nvSpPr>
          <p:cNvPr id="940" name="Google Shape;940;p53"/>
          <p:cNvSpPr txBox="1"/>
          <p:nvPr/>
        </p:nvSpPr>
        <p:spPr>
          <a:xfrm>
            <a:off x="319548" y="1505584"/>
            <a:ext cx="991091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Lato"/>
              <a:buNone/>
            </a:pPr>
            <a:r>
              <a:rPr lang="en-US" sz="1800" b="1" i="0" u="none" strike="noStrike" cap="none">
                <a:solidFill>
                  <a:srgbClr val="000000"/>
                </a:solidFill>
                <a:latin typeface="Lato"/>
                <a:ea typeface="Lato"/>
                <a:cs typeface="Lato"/>
                <a:sym typeface="Lato"/>
              </a:rPr>
              <a:t>OPTIONAL: If you or someone with a disability has been excluded, please share when and what happened and any ideas you have in order to ensure it doesn’t happen again.</a:t>
            </a:r>
            <a:endParaRPr/>
          </a:p>
        </p:txBody>
      </p:sp>
      <p:sp>
        <p:nvSpPr>
          <p:cNvPr id="941" name="Google Shape;941;p53"/>
          <p:cNvSpPr txBox="1"/>
          <p:nvPr/>
        </p:nvSpPr>
        <p:spPr>
          <a:xfrm>
            <a:off x="319548" y="2151915"/>
            <a:ext cx="11552903"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0" i="1" u="none" strike="noStrike" cap="none">
                <a:solidFill>
                  <a:srgbClr val="000000"/>
                </a:solidFill>
                <a:latin typeface="Lato"/>
                <a:ea typeface="Lato"/>
                <a:cs typeface="Lato"/>
                <a:sym typeface="Lato"/>
              </a:rPr>
              <a:t>“Often lack of inclusion goes hand in hand with lack of resources and forethought. This is the situation at my synagogue. Though I am a board member and have offered to train staff for free, the resource of time has been at a premium with staff stretched to the limits.”</a:t>
            </a:r>
            <a:endParaRPr/>
          </a:p>
          <a:p>
            <a:pPr marL="0" marR="0" lvl="0" indent="0" algn="l" rtl="0">
              <a:lnSpc>
                <a:spcPct val="100000"/>
              </a:lnSpc>
              <a:spcBef>
                <a:spcPts val="0"/>
              </a:spcBef>
              <a:spcAft>
                <a:spcPts val="0"/>
              </a:spcAft>
              <a:buClr>
                <a:schemeClr val="dk1"/>
              </a:buClr>
              <a:buSzPts val="2400"/>
              <a:buFont typeface="Arial"/>
              <a:buNone/>
            </a:pPr>
            <a:endParaRPr sz="2400"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Lato"/>
              <a:buNone/>
            </a:pPr>
            <a:r>
              <a:rPr lang="en-US" sz="2400" b="0" i="1" u="none" strike="noStrike" cap="none">
                <a:solidFill>
                  <a:srgbClr val="000000"/>
                </a:solidFill>
                <a:latin typeface="Lato"/>
                <a:ea typeface="Lato"/>
                <a:cs typeface="Lato"/>
                <a:sym typeface="Lato"/>
              </a:rPr>
              <a:t>“When making bathroom renovations a local synagogue, did not make the bathroom accessible citing prohibitive costs.”</a:t>
            </a:r>
            <a:endParaRPr/>
          </a:p>
          <a:p>
            <a:pPr marL="0" marR="0" lvl="0" indent="0" algn="l" rtl="0">
              <a:lnSpc>
                <a:spcPct val="100000"/>
              </a:lnSpc>
              <a:spcBef>
                <a:spcPts val="0"/>
              </a:spcBef>
              <a:spcAft>
                <a:spcPts val="0"/>
              </a:spcAft>
              <a:buClr>
                <a:schemeClr val="dk1"/>
              </a:buClr>
              <a:buSzPts val="2400"/>
              <a:buFont typeface="Arial"/>
              <a:buNone/>
            </a:pPr>
            <a:endParaRPr sz="2400"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Lato"/>
              <a:buNone/>
            </a:pPr>
            <a:r>
              <a:rPr lang="en-US" sz="2400" b="0" i="1" u="none" strike="noStrike" cap="none">
                <a:solidFill>
                  <a:srgbClr val="000000"/>
                </a:solidFill>
                <a:latin typeface="Lato"/>
                <a:ea typeface="Lato"/>
                <a:cs typeface="Lato"/>
                <a:sym typeface="Lato"/>
              </a:rPr>
              <a:t>“Shadchans are often prejudiced and unhesitatingly refuse a person with a disability. Addressing the issue in publications widely read by Orthodox Jews could help a bit.”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54"/>
          <p:cNvSpPr txBox="1">
            <a:spLocks noGrp="1"/>
          </p:cNvSpPr>
          <p:nvPr>
            <p:ph type="title"/>
          </p:nvPr>
        </p:nvSpPr>
        <p:spPr>
          <a:xfrm>
            <a:off x="521207" y="365760"/>
            <a:ext cx="11149585" cy="113982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Common Examples of Successful Disability Inclusion</a:t>
            </a:r>
            <a:endParaRPr sz="3600">
              <a:latin typeface="Lato"/>
              <a:ea typeface="Lato"/>
              <a:cs typeface="Lato"/>
              <a:sym typeface="Lato"/>
            </a:endParaRPr>
          </a:p>
        </p:txBody>
      </p:sp>
      <p:sp>
        <p:nvSpPr>
          <p:cNvPr id="948" name="Google Shape;948;p54"/>
          <p:cNvSpPr txBox="1"/>
          <p:nvPr/>
        </p:nvSpPr>
        <p:spPr>
          <a:xfrm>
            <a:off x="319550" y="2244248"/>
            <a:ext cx="11552903"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0" i="0" u="none" strike="noStrike" cap="none">
                <a:solidFill>
                  <a:srgbClr val="000000"/>
                </a:solidFill>
                <a:latin typeface="Lato"/>
                <a:ea typeface="Lato"/>
                <a:cs typeface="Lato"/>
                <a:sym typeface="Lato"/>
              </a:rPr>
              <a:t>“Friendship Circle run by Chabad has made a big impact on how the Jewish community engages individuals with disabilities”</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Lato"/>
              <a:buNone/>
            </a:pPr>
            <a:r>
              <a:rPr lang="en-US" sz="2400" b="0" i="0" u="none" strike="noStrike" cap="none">
                <a:solidFill>
                  <a:srgbClr val="000000"/>
                </a:solidFill>
                <a:latin typeface="Lato"/>
                <a:ea typeface="Lato"/>
                <a:cs typeface="Lato"/>
                <a:sym typeface="Lato"/>
              </a:rPr>
              <a:t>“We raised money to build a ramp up to the bimah so it would be accessible to anyone in a wheelchair or with mobility issues.”</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Lato"/>
              <a:buNone/>
            </a:pPr>
            <a:r>
              <a:rPr lang="en-US" sz="2400" b="0" i="0" u="none" strike="noStrike" cap="none">
                <a:solidFill>
                  <a:srgbClr val="000000"/>
                </a:solidFill>
                <a:latin typeface="Lato"/>
                <a:ea typeface="Lato"/>
                <a:cs typeface="Lato"/>
                <a:sym typeface="Lato"/>
              </a:rPr>
              <a:t>“My synagogue began incorporating visual descriptions into all virtual events to support low-vision congregants.”</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Lato"/>
              <a:buNone/>
            </a:pPr>
            <a:r>
              <a:rPr lang="en-US" sz="2400" b="0" i="0" u="none" strike="noStrike" cap="none">
                <a:solidFill>
                  <a:srgbClr val="000000"/>
                </a:solidFill>
                <a:latin typeface="Lato"/>
                <a:ea typeface="Lato"/>
                <a:cs typeface="Lato"/>
                <a:sym typeface="Lato"/>
              </a:rPr>
              <a:t>“Accommodations have been regularly accessible on Zoom programming via subtitles, sharing screens to make notes available in real time, and other great technological means of inclusion.”</a:t>
            </a:r>
            <a:endParaRPr/>
          </a:p>
        </p:txBody>
      </p:sp>
      <p:sp>
        <p:nvSpPr>
          <p:cNvPr id="949" name="Google Shape;949;p54"/>
          <p:cNvSpPr/>
          <p:nvPr/>
        </p:nvSpPr>
        <p:spPr>
          <a:xfrm>
            <a:off x="319550" y="1597917"/>
            <a:ext cx="1135124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Lato"/>
              <a:buNone/>
            </a:pPr>
            <a:r>
              <a:rPr lang="en-US" sz="1800" b="1" i="0" u="none" strike="noStrike" cap="none">
                <a:solidFill>
                  <a:srgbClr val="000000"/>
                </a:solidFill>
                <a:latin typeface="Lato"/>
                <a:ea typeface="Lato"/>
                <a:cs typeface="Lato"/>
                <a:sym typeface="Lato"/>
              </a:rPr>
              <a:t>OPTIONAL: If you have seen a particular example of successful disability inclusion in your faith community, please share it with us.</a:t>
            </a: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55"/>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Lato"/>
              <a:buNone/>
            </a:pPr>
            <a:r>
              <a:rPr lang="en-US" b="1">
                <a:latin typeface="Lato"/>
                <a:ea typeface="Lato"/>
                <a:cs typeface="Lato"/>
                <a:sym typeface="Lato"/>
              </a:rPr>
              <a:t>Next Steps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56"/>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Virtual Formats Can Significantly Increase Access</a:t>
            </a:r>
            <a:endParaRPr sz="3600">
              <a:latin typeface="Lato"/>
              <a:ea typeface="Lato"/>
              <a:cs typeface="Lato"/>
              <a:sym typeface="Lato"/>
            </a:endParaRPr>
          </a:p>
        </p:txBody>
      </p:sp>
      <p:sp>
        <p:nvSpPr>
          <p:cNvPr id="961" name="Google Shape;961;p56"/>
          <p:cNvSpPr txBox="1"/>
          <p:nvPr/>
        </p:nvSpPr>
        <p:spPr>
          <a:xfrm>
            <a:off x="747252" y="1622323"/>
            <a:ext cx="99109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How has the increase in virtual formats/online participation impacted your ability to access and be included in your faith community?</a:t>
            </a:r>
            <a:endParaRPr/>
          </a:p>
        </p:txBody>
      </p:sp>
      <p:graphicFrame>
        <p:nvGraphicFramePr>
          <p:cNvPr id="962" name="Google Shape;962;p56"/>
          <p:cNvGraphicFramePr/>
          <p:nvPr/>
        </p:nvGraphicFramePr>
        <p:xfrm>
          <a:off x="1638710" y="2607842"/>
          <a:ext cx="3000000" cy="3000000"/>
        </p:xfrm>
        <a:graphic>
          <a:graphicData uri="http://schemas.openxmlformats.org/drawingml/2006/table">
            <a:tbl>
              <a:tblPr firstRow="1" bandRow="1">
                <a:noFill/>
                <a:tableStyleId>{33ECC4DA-E1A4-402F-A537-4BF81A6140ED}</a:tableStyleId>
              </a:tblPr>
              <a:tblGrid>
                <a:gridCol w="5119500">
                  <a:extLst>
                    <a:ext uri="{9D8B030D-6E8A-4147-A177-3AD203B41FA5}">
                      <a16:colId xmlns:a16="http://schemas.microsoft.com/office/drawing/2014/main" val="20000"/>
                    </a:ext>
                  </a:extLst>
                </a:gridCol>
                <a:gridCol w="1504250">
                  <a:extLst>
                    <a:ext uri="{9D8B030D-6E8A-4147-A177-3AD203B41FA5}">
                      <a16:colId xmlns:a16="http://schemas.microsoft.com/office/drawing/2014/main" val="20001"/>
                    </a:ext>
                  </a:extLst>
                </a:gridCol>
                <a:gridCol w="15042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Total Percent</a:t>
                      </a:r>
                      <a:endParaRPr/>
                    </a:p>
                  </a:txBody>
                  <a:tcPr marL="91450" marR="91450" marT="45725" marB="45725" anchor="ctr" anchorCtr="1"/>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PwDs</a:t>
                      </a:r>
                      <a:endParaRPr sz="1400" u="none" strike="noStrike" cap="none">
                        <a:latin typeface="Lato"/>
                        <a:ea typeface="Lato"/>
                        <a:cs typeface="Lato"/>
                        <a:sym typeface="Lato"/>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Significantly Increased my ability to participate</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34%</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41%</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Somewhat Increased my ability to participate</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33%</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FF0000"/>
                          </a:solidFill>
                          <a:latin typeface="Lato"/>
                          <a:ea typeface="Lato"/>
                          <a:cs typeface="Lato"/>
                          <a:sym typeface="Lato"/>
                        </a:rPr>
                        <a:t>32%</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Somewhat Decreased my ability to participate</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6%</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6%</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Significantly Decreased my ability to participate</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a:t>
                      </a:r>
                      <a:endParaRPr/>
                    </a:p>
                  </a:txBody>
                  <a:tcPr marL="7625" marR="7625" marT="7625" marB="0"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No Impact</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25%</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18%</a:t>
                      </a:r>
                      <a:endParaRPr/>
                    </a:p>
                  </a:txBody>
                  <a:tcPr marL="7625" marR="7625" marT="7625" marB="0" anchor="ctr" anchorCtr="1"/>
                </a:tc>
                <a:extLst>
                  <a:ext uri="{0D108BD9-81ED-4DB2-BD59-A6C34878D82A}">
                    <a16:rowId xmlns:a16="http://schemas.microsoft.com/office/drawing/2014/main" val="10005"/>
                  </a:ext>
                </a:extLst>
              </a:tr>
            </a:tbl>
          </a:graphicData>
        </a:graphic>
      </p:graphicFrame>
      <p:sp>
        <p:nvSpPr>
          <p:cNvPr id="963" name="Google Shape;963;p56"/>
          <p:cNvSpPr txBox="1"/>
          <p:nvPr/>
        </p:nvSpPr>
        <p:spPr>
          <a:xfrm>
            <a:off x="747252" y="5621019"/>
            <a:ext cx="839674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sng" strike="noStrike" cap="none">
                <a:solidFill>
                  <a:srgbClr val="000000"/>
                </a:solidFill>
                <a:latin typeface="Lato"/>
                <a:ea typeface="Lato"/>
                <a:cs typeface="Lato"/>
                <a:sym typeface="Lato"/>
                <a:hlinkClick r:id="rId3">
                  <a:extLst>
                    <a:ext uri="{A12FA001-AC4F-418D-AE19-62706E023703}">
                      <ahyp:hlinkClr xmlns:ahyp="http://schemas.microsoft.com/office/drawing/2018/hyperlinkcolor" val="tx"/>
                    </a:ext>
                  </a:extLst>
                </a:hlinkClick>
              </a:rPr>
              <a:t>Webinar with more information on how to be accessible</a:t>
            </a:r>
            <a:endParaRPr sz="2400" b="1" i="0" u="none" strike="noStrike" cap="none">
              <a:solidFill>
                <a:srgbClr val="000000"/>
              </a:solidFill>
              <a:latin typeface="Lato"/>
              <a:ea typeface="Lato"/>
              <a:cs typeface="Lato"/>
              <a:sym typeface="La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57"/>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Overwhelmingly Positive Messaging Works</a:t>
            </a:r>
            <a:endParaRPr sz="3600">
              <a:latin typeface="Lato"/>
              <a:ea typeface="Lato"/>
              <a:cs typeface="Lato"/>
              <a:sym typeface="Lato"/>
            </a:endParaRPr>
          </a:p>
        </p:txBody>
      </p:sp>
      <p:sp>
        <p:nvSpPr>
          <p:cNvPr id="970" name="Google Shape;970;p57"/>
          <p:cNvSpPr txBox="1"/>
          <p:nvPr/>
        </p:nvSpPr>
        <p:spPr>
          <a:xfrm>
            <a:off x="590034" y="1502458"/>
            <a:ext cx="1062972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Lato"/>
              <a:buNone/>
            </a:pPr>
            <a:r>
              <a:rPr lang="en-US" sz="1800" b="1" i="0" u="none" strike="noStrike" cap="none">
                <a:solidFill>
                  <a:srgbClr val="000000"/>
                </a:solidFill>
                <a:latin typeface="Lato"/>
                <a:ea typeface="Lato"/>
                <a:cs typeface="Lato"/>
                <a:sym typeface="Lato"/>
              </a:rPr>
              <a:t>Which of the following do you think is the most convincing reason why inclusion of people with disabilities should be a more important priority for the Jewish community? </a:t>
            </a:r>
            <a:endParaRPr/>
          </a:p>
        </p:txBody>
      </p:sp>
      <p:graphicFrame>
        <p:nvGraphicFramePr>
          <p:cNvPr id="971" name="Google Shape;971;p57"/>
          <p:cNvGraphicFramePr/>
          <p:nvPr/>
        </p:nvGraphicFramePr>
        <p:xfrm>
          <a:off x="589361" y="2172931"/>
          <a:ext cx="3000000" cy="3000000"/>
        </p:xfrm>
        <a:graphic>
          <a:graphicData uri="http://schemas.openxmlformats.org/drawingml/2006/table">
            <a:tbl>
              <a:tblPr firstRow="1" bandRow="1">
                <a:noFill/>
                <a:tableStyleId>{33ECC4DA-E1A4-402F-A537-4BF81A6140ED}</a:tableStyleId>
              </a:tblPr>
              <a:tblGrid>
                <a:gridCol w="7937900">
                  <a:extLst>
                    <a:ext uri="{9D8B030D-6E8A-4147-A177-3AD203B41FA5}">
                      <a16:colId xmlns:a16="http://schemas.microsoft.com/office/drawing/2014/main" val="20000"/>
                    </a:ext>
                  </a:extLst>
                </a:gridCol>
                <a:gridCol w="1189700">
                  <a:extLst>
                    <a:ext uri="{9D8B030D-6E8A-4147-A177-3AD203B41FA5}">
                      <a16:colId xmlns:a16="http://schemas.microsoft.com/office/drawing/2014/main" val="20001"/>
                    </a:ext>
                  </a:extLst>
                </a:gridCol>
                <a:gridCol w="1091375">
                  <a:extLst>
                    <a:ext uri="{9D8B030D-6E8A-4147-A177-3AD203B41FA5}">
                      <a16:colId xmlns:a16="http://schemas.microsoft.com/office/drawing/2014/main" val="20002"/>
                    </a:ext>
                  </a:extLst>
                </a:gridCol>
                <a:gridCol w="89472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Lato"/>
                          <a:ea typeface="Lato"/>
                          <a:cs typeface="Lato"/>
                          <a:sym typeface="Lato"/>
                        </a:rPr>
                        <a:t>1</a:t>
                      </a:r>
                      <a:r>
                        <a:rPr lang="en-US" sz="1400" u="none" strike="noStrike" cap="none" baseline="30000">
                          <a:latin typeface="Lato"/>
                          <a:ea typeface="Lato"/>
                          <a:cs typeface="Lato"/>
                          <a:sym typeface="Lato"/>
                        </a:rPr>
                        <a:t>st</a:t>
                      </a:r>
                      <a:r>
                        <a:rPr lang="en-US" sz="1400" u="none" strike="noStrike" cap="none">
                          <a:latin typeface="Lato"/>
                          <a:ea typeface="Lato"/>
                          <a:cs typeface="Lato"/>
                          <a:sym typeface="Lato"/>
                        </a:rPr>
                        <a:t> Choice</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2</a:t>
                      </a:r>
                      <a:r>
                        <a:rPr lang="en-US" sz="1400" u="none" strike="noStrike" cap="none" baseline="30000">
                          <a:latin typeface="Lato"/>
                          <a:ea typeface="Lato"/>
                          <a:cs typeface="Lato"/>
                          <a:sym typeface="Lato"/>
                        </a:rPr>
                        <a:t>nd</a:t>
                      </a:r>
                      <a:r>
                        <a:rPr lang="en-US" sz="1400" u="none" strike="noStrike" cap="none">
                          <a:latin typeface="Lato"/>
                          <a:ea typeface="Lato"/>
                          <a:cs typeface="Lato"/>
                          <a:sym typeface="Lato"/>
                        </a:rPr>
                        <a:t> Choice</a:t>
                      </a:r>
                      <a:endParaRPr/>
                    </a:p>
                  </a:txBody>
                  <a:tcPr marL="91450" marR="91450" marT="45725" marB="45725"/>
                </a:tc>
                <a:tc>
                  <a:txBody>
                    <a:bodyPr/>
                    <a:lstStyle/>
                    <a:p>
                      <a:pPr marL="0" marR="0" lvl="0" indent="0" algn="ctr" rtl="0">
                        <a:lnSpc>
                          <a:spcPct val="100000"/>
                        </a:lnSpc>
                        <a:spcBef>
                          <a:spcPts val="0"/>
                        </a:spcBef>
                        <a:spcAft>
                          <a:spcPts val="0"/>
                        </a:spcAft>
                        <a:buNone/>
                      </a:pPr>
                      <a:r>
                        <a:rPr lang="en-US" sz="1600" u="none" strike="noStrike" cap="none">
                          <a:latin typeface="Lato"/>
                          <a:ea typeface="Lato"/>
                          <a:cs typeface="Lato"/>
                          <a:sym typeface="Lato"/>
                        </a:rPr>
                        <a:t>Total</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600" b="0" i="0" u="none" strike="noStrike" cap="none">
                          <a:solidFill>
                            <a:srgbClr val="333333"/>
                          </a:solidFill>
                          <a:latin typeface="Lato"/>
                          <a:ea typeface="Lato"/>
                          <a:cs typeface="Lato"/>
                          <a:sym typeface="Lato"/>
                        </a:rPr>
                        <a:t>We are a stronger community when we are welcoming, diverse, and respect one another. Everyone should feel that their presence and participation is welcome and meaningful. We want our children, parents, grandparents and friends with disabilities to have an equal opportunity to fully participate in our community.</a:t>
                      </a:r>
                      <a:endParaRPr/>
                    </a:p>
                  </a:txBody>
                  <a:tcPr marL="7625" marR="7625" marT="7625" marB="0" anchor="b"/>
                </a:tc>
                <a:tc>
                  <a:txBody>
                    <a:bodyPr/>
                    <a:lstStyle/>
                    <a:p>
                      <a:pPr marL="0" marR="0" lvl="0" indent="0" algn="ctr" rtl="0">
                        <a:lnSpc>
                          <a:spcPct val="100000"/>
                        </a:lnSpc>
                        <a:spcBef>
                          <a:spcPts val="0"/>
                        </a:spcBef>
                        <a:spcAft>
                          <a:spcPts val="0"/>
                        </a:spcAft>
                        <a:buNone/>
                      </a:pPr>
                      <a:r>
                        <a:rPr lang="en-US" sz="1600" b="1" i="0" u="none" strike="noStrike" cap="none">
                          <a:solidFill>
                            <a:srgbClr val="FF0000"/>
                          </a:solidFill>
                          <a:latin typeface="Lato"/>
                          <a:ea typeface="Lato"/>
                          <a:cs typeface="Lato"/>
                          <a:sym typeface="Lato"/>
                        </a:rPr>
                        <a:t>58%</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600" b="1" i="0" u="none" strike="noStrike" cap="none">
                          <a:solidFill>
                            <a:srgbClr val="FF0000"/>
                          </a:solidFill>
                          <a:latin typeface="Lato"/>
                          <a:ea typeface="Lato"/>
                          <a:cs typeface="Lato"/>
                          <a:sym typeface="Lato"/>
                        </a:rPr>
                        <a:t>25%</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600" b="1" u="none" strike="noStrike" cap="none">
                          <a:solidFill>
                            <a:srgbClr val="FF0000"/>
                          </a:solidFill>
                          <a:latin typeface="Lato"/>
                          <a:ea typeface="Lato"/>
                          <a:cs typeface="Lato"/>
                          <a:sym typeface="Lato"/>
                        </a:rPr>
                        <a:t>83%</a:t>
                      </a:r>
                      <a:endParaRPr/>
                    </a:p>
                  </a:txBody>
                  <a:tcPr marL="91450" marR="91450" marT="45725" marB="45725"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600" b="0" i="0" u="none" strike="noStrike" cap="none">
                          <a:solidFill>
                            <a:srgbClr val="333333"/>
                          </a:solidFill>
                          <a:latin typeface="Lato"/>
                          <a:ea typeface="Lato"/>
                          <a:cs typeface="Lato"/>
                          <a:sym typeface="Lato"/>
                        </a:rPr>
                        <a:t>Jews should be at the forefront of social justice and inclusion of all people, including in racial equity, sexual orientation and identity, disability status and other marginalized identities.</a:t>
                      </a:r>
                      <a:endParaRPr/>
                    </a:p>
                  </a:txBody>
                  <a:tcPr marL="7625" marR="7625" marT="7625" marB="0" anchor="b"/>
                </a:tc>
                <a:tc>
                  <a:txBody>
                    <a:bodyPr/>
                    <a:lstStyle/>
                    <a:p>
                      <a:pPr marL="0" marR="0" lvl="0" indent="0" algn="ctr" rtl="0">
                        <a:lnSpc>
                          <a:spcPct val="100000"/>
                        </a:lnSpc>
                        <a:spcBef>
                          <a:spcPts val="0"/>
                        </a:spcBef>
                        <a:spcAft>
                          <a:spcPts val="0"/>
                        </a:spcAft>
                        <a:buNone/>
                      </a:pPr>
                      <a:r>
                        <a:rPr lang="en-US" sz="1600" b="1" i="0" u="none" strike="noStrike" cap="none">
                          <a:solidFill>
                            <a:srgbClr val="333333"/>
                          </a:solidFill>
                          <a:latin typeface="Lato"/>
                          <a:ea typeface="Lato"/>
                          <a:cs typeface="Lato"/>
                          <a:sym typeface="Lato"/>
                        </a:rPr>
                        <a:t>15%</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600" b="1" i="0" u="none" strike="noStrike" cap="none">
                          <a:solidFill>
                            <a:srgbClr val="333333"/>
                          </a:solidFill>
                          <a:latin typeface="Lato"/>
                          <a:ea typeface="Lato"/>
                          <a:cs typeface="Lato"/>
                          <a:sym typeface="Lato"/>
                        </a:rPr>
                        <a:t>21%</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600" b="1" u="none" strike="noStrike" cap="none">
                          <a:latin typeface="Lato"/>
                          <a:ea typeface="Lato"/>
                          <a:cs typeface="Lato"/>
                          <a:sym typeface="Lato"/>
                        </a:rPr>
                        <a:t>36%</a:t>
                      </a:r>
                      <a:endParaRPr/>
                    </a:p>
                  </a:txBody>
                  <a:tcPr marL="91450" marR="91450" marT="45725" marB="45725"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600" b="0" i="0" u="none" strike="noStrike" cap="none">
                          <a:solidFill>
                            <a:srgbClr val="333333"/>
                          </a:solidFill>
                          <a:latin typeface="Lato"/>
                          <a:ea typeface="Lato"/>
                          <a:cs typeface="Lato"/>
                          <a:sym typeface="Lato"/>
                        </a:rPr>
                        <a:t>Problems are best solved by working with people who have experienced them firsthand and understand solutions that work. Jews with disabilities should be at decision making tables, just like anyone else.</a:t>
                      </a:r>
                      <a:endParaRPr/>
                    </a:p>
                  </a:txBody>
                  <a:tcPr marL="7625" marR="7625" marT="7625" marB="0" anchor="b"/>
                </a:tc>
                <a:tc>
                  <a:txBody>
                    <a:bodyPr/>
                    <a:lstStyle/>
                    <a:p>
                      <a:pPr marL="0" marR="0" lvl="0" indent="0" algn="ctr" rtl="0">
                        <a:lnSpc>
                          <a:spcPct val="100000"/>
                        </a:lnSpc>
                        <a:spcBef>
                          <a:spcPts val="0"/>
                        </a:spcBef>
                        <a:spcAft>
                          <a:spcPts val="0"/>
                        </a:spcAft>
                        <a:buNone/>
                      </a:pPr>
                      <a:r>
                        <a:rPr lang="en-US" sz="1600" b="1" i="0" u="none" strike="noStrike" cap="none">
                          <a:solidFill>
                            <a:srgbClr val="333333"/>
                          </a:solidFill>
                          <a:latin typeface="Lato"/>
                          <a:ea typeface="Lato"/>
                          <a:cs typeface="Lato"/>
                          <a:sym typeface="Lato"/>
                        </a:rPr>
                        <a:t>9%</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600" b="1" i="0" u="none" strike="noStrike" cap="none">
                          <a:solidFill>
                            <a:srgbClr val="333333"/>
                          </a:solidFill>
                          <a:latin typeface="Lato"/>
                          <a:ea typeface="Lato"/>
                          <a:cs typeface="Lato"/>
                          <a:sym typeface="Lato"/>
                        </a:rPr>
                        <a:t>20%</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600" b="1" u="none" strike="noStrike" cap="none">
                          <a:latin typeface="Lato"/>
                          <a:ea typeface="Lato"/>
                          <a:cs typeface="Lato"/>
                          <a:sym typeface="Lato"/>
                        </a:rPr>
                        <a:t>29%</a:t>
                      </a:r>
                      <a:endParaRPr/>
                    </a:p>
                  </a:txBody>
                  <a:tcPr marL="91450" marR="91450" marT="45725" marB="45725"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600" b="0" i="0" u="none" strike="noStrike" cap="none">
                          <a:solidFill>
                            <a:srgbClr val="333333"/>
                          </a:solidFill>
                          <a:latin typeface="Lato"/>
                          <a:ea typeface="Lato"/>
                          <a:cs typeface="Lato"/>
                          <a:sym typeface="Lato"/>
                        </a:rPr>
                        <a:t>Jewish tradition teaches us to include people with disabilities. Some of our greatest religious leaders had disabilities, including Moses, Jacob and Isaac.</a:t>
                      </a:r>
                      <a:endParaRPr/>
                    </a:p>
                  </a:txBody>
                  <a:tcPr marL="7625" marR="7625" marT="7625" marB="0" anchor="b"/>
                </a:tc>
                <a:tc>
                  <a:txBody>
                    <a:bodyPr/>
                    <a:lstStyle/>
                    <a:p>
                      <a:pPr marL="0" marR="0" lvl="0" indent="0" algn="ctr" rtl="0">
                        <a:lnSpc>
                          <a:spcPct val="100000"/>
                        </a:lnSpc>
                        <a:spcBef>
                          <a:spcPts val="0"/>
                        </a:spcBef>
                        <a:spcAft>
                          <a:spcPts val="0"/>
                        </a:spcAft>
                        <a:buNone/>
                      </a:pPr>
                      <a:r>
                        <a:rPr lang="en-US" sz="1600" b="1" i="0" u="none" strike="noStrike" cap="none">
                          <a:solidFill>
                            <a:srgbClr val="333333"/>
                          </a:solidFill>
                          <a:latin typeface="Lato"/>
                          <a:ea typeface="Lato"/>
                          <a:cs typeface="Lato"/>
                          <a:sym typeface="Lato"/>
                        </a:rPr>
                        <a:t>9%</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600" b="1" i="0" u="none" strike="noStrike" cap="none">
                          <a:solidFill>
                            <a:srgbClr val="333333"/>
                          </a:solidFill>
                          <a:latin typeface="Lato"/>
                          <a:ea typeface="Lato"/>
                          <a:cs typeface="Lato"/>
                          <a:sym typeface="Lato"/>
                        </a:rPr>
                        <a:t>18%</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600" b="1" u="none" strike="noStrike" cap="none">
                          <a:latin typeface="Lato"/>
                          <a:ea typeface="Lato"/>
                          <a:cs typeface="Lato"/>
                          <a:sym typeface="Lato"/>
                        </a:rPr>
                        <a:t>27%</a:t>
                      </a:r>
                      <a:endParaRPr/>
                    </a:p>
                  </a:txBody>
                  <a:tcPr marL="91450" marR="91450" marT="45725" marB="45725" anchor="ctr" anchorCtr="1"/>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600" b="0" i="0" u="none" strike="noStrike" cap="none">
                          <a:solidFill>
                            <a:srgbClr val="333333"/>
                          </a:solidFill>
                          <a:latin typeface="Lato"/>
                          <a:ea typeface="Lato"/>
                          <a:cs typeface="Lato"/>
                          <a:sym typeface="Lato"/>
                        </a:rPr>
                        <a:t>If we value Jewish survival, that means we value all Jews, everyone is needed. If we exclude a Jew with a disability, we will lose not only them but risk alienating their entire family as well.</a:t>
                      </a:r>
                      <a:endParaRPr/>
                    </a:p>
                  </a:txBody>
                  <a:tcPr marL="7625" marR="7625" marT="7625" marB="0" anchor="b"/>
                </a:tc>
                <a:tc>
                  <a:txBody>
                    <a:bodyPr/>
                    <a:lstStyle/>
                    <a:p>
                      <a:pPr marL="0" marR="0" lvl="0" indent="0" algn="ctr" rtl="0">
                        <a:lnSpc>
                          <a:spcPct val="100000"/>
                        </a:lnSpc>
                        <a:spcBef>
                          <a:spcPts val="0"/>
                        </a:spcBef>
                        <a:spcAft>
                          <a:spcPts val="0"/>
                        </a:spcAft>
                        <a:buNone/>
                      </a:pPr>
                      <a:r>
                        <a:rPr lang="en-US" sz="1600" b="1" i="0" u="none" strike="noStrike" cap="none">
                          <a:solidFill>
                            <a:srgbClr val="333333"/>
                          </a:solidFill>
                          <a:latin typeface="Lato"/>
                          <a:ea typeface="Lato"/>
                          <a:cs typeface="Lato"/>
                          <a:sym typeface="Lato"/>
                        </a:rPr>
                        <a:t>9%</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600" b="1" i="0" u="none" strike="noStrike" cap="none">
                          <a:solidFill>
                            <a:srgbClr val="333333"/>
                          </a:solidFill>
                          <a:latin typeface="Lato"/>
                          <a:ea typeface="Lato"/>
                          <a:cs typeface="Lato"/>
                          <a:sym typeface="Lato"/>
                        </a:rPr>
                        <a:t>16%</a:t>
                      </a:r>
                      <a:endParaRPr/>
                    </a:p>
                  </a:txBody>
                  <a:tcPr marL="7625" marR="7625" marT="7625" marB="0" anchor="ctr" anchorCtr="1"/>
                </a:tc>
                <a:tc>
                  <a:txBody>
                    <a:bodyPr/>
                    <a:lstStyle/>
                    <a:p>
                      <a:pPr marL="0" marR="0" lvl="0" indent="0" algn="ctr" rtl="0">
                        <a:lnSpc>
                          <a:spcPct val="100000"/>
                        </a:lnSpc>
                        <a:spcBef>
                          <a:spcPts val="0"/>
                        </a:spcBef>
                        <a:spcAft>
                          <a:spcPts val="0"/>
                        </a:spcAft>
                        <a:buNone/>
                      </a:pPr>
                      <a:r>
                        <a:rPr lang="en-US" sz="1600" b="1" u="none" strike="noStrike" cap="none">
                          <a:latin typeface="Lato"/>
                          <a:ea typeface="Lato"/>
                          <a:cs typeface="Lato"/>
                          <a:sym typeface="Lato"/>
                        </a:rPr>
                        <a:t>25%</a:t>
                      </a:r>
                      <a:endParaRPr/>
                    </a:p>
                  </a:txBody>
                  <a:tcPr marL="91450" marR="91450" marT="45725" marB="45725" anchor="ctr" anchorCtr="1"/>
                </a:tc>
                <a:extLst>
                  <a:ext uri="{0D108BD9-81ED-4DB2-BD59-A6C34878D82A}">
                    <a16:rowId xmlns:a16="http://schemas.microsoft.com/office/drawing/2014/main" val="10005"/>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58"/>
          <p:cNvSpPr txBox="1">
            <a:spLocks noGrp="1"/>
          </p:cNvSpPr>
          <p:nvPr>
            <p:ph type="title"/>
          </p:nvPr>
        </p:nvSpPr>
        <p:spPr>
          <a:xfrm>
            <a:off x="521208" y="365760"/>
            <a:ext cx="11389898"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Education Level of Jews With &amp; Without Disabilities Are Similar</a:t>
            </a:r>
            <a:endParaRPr sz="3600">
              <a:latin typeface="Lato"/>
              <a:ea typeface="Lato"/>
              <a:cs typeface="Lato"/>
              <a:sym typeface="Lato"/>
            </a:endParaRPr>
          </a:p>
        </p:txBody>
      </p:sp>
      <p:sp>
        <p:nvSpPr>
          <p:cNvPr id="978" name="Google Shape;978;p58"/>
          <p:cNvSpPr txBox="1"/>
          <p:nvPr/>
        </p:nvSpPr>
        <p:spPr>
          <a:xfrm>
            <a:off x="590034" y="1642520"/>
            <a:ext cx="106297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Lato"/>
              <a:buNone/>
            </a:pPr>
            <a:r>
              <a:rPr lang="en-US" sz="1800" b="1" i="0" u="none" strike="noStrike" cap="none">
                <a:solidFill>
                  <a:srgbClr val="000000"/>
                </a:solidFill>
                <a:latin typeface="Lato"/>
                <a:ea typeface="Lato"/>
                <a:cs typeface="Lato"/>
                <a:sym typeface="Lato"/>
              </a:rPr>
              <a:t>What is the highest level of education that you have completed?</a:t>
            </a:r>
            <a:endParaRPr/>
          </a:p>
        </p:txBody>
      </p:sp>
      <p:graphicFrame>
        <p:nvGraphicFramePr>
          <p:cNvPr id="979" name="Google Shape;979;p58"/>
          <p:cNvGraphicFramePr/>
          <p:nvPr/>
        </p:nvGraphicFramePr>
        <p:xfrm>
          <a:off x="1173903" y="2528799"/>
          <a:ext cx="3000000" cy="3000000"/>
        </p:xfrm>
        <a:graphic>
          <a:graphicData uri="http://schemas.openxmlformats.org/drawingml/2006/table">
            <a:tbl>
              <a:tblPr firstRow="1" bandRow="1">
                <a:noFill/>
                <a:tableStyleId>{33ECC4DA-E1A4-402F-A537-4BF81A6140ED}</a:tableStyleId>
              </a:tblPr>
              <a:tblGrid>
                <a:gridCol w="5469000">
                  <a:extLst>
                    <a:ext uri="{9D8B030D-6E8A-4147-A177-3AD203B41FA5}">
                      <a16:colId xmlns:a16="http://schemas.microsoft.com/office/drawing/2014/main" val="20000"/>
                    </a:ext>
                  </a:extLst>
                </a:gridCol>
                <a:gridCol w="1093800">
                  <a:extLst>
                    <a:ext uri="{9D8B030D-6E8A-4147-A177-3AD203B41FA5}">
                      <a16:colId xmlns:a16="http://schemas.microsoft.com/office/drawing/2014/main" val="20001"/>
                    </a:ext>
                  </a:extLst>
                </a:gridCol>
                <a:gridCol w="1093800">
                  <a:extLst>
                    <a:ext uri="{9D8B030D-6E8A-4147-A177-3AD203B41FA5}">
                      <a16:colId xmlns:a16="http://schemas.microsoft.com/office/drawing/2014/main" val="20002"/>
                    </a:ext>
                  </a:extLst>
                </a:gridCol>
                <a:gridCol w="1093800">
                  <a:extLst>
                    <a:ext uri="{9D8B030D-6E8A-4147-A177-3AD203B41FA5}">
                      <a16:colId xmlns:a16="http://schemas.microsoft.com/office/drawing/2014/main" val="20003"/>
                    </a:ext>
                  </a:extLst>
                </a:gridCol>
                <a:gridCol w="1093800">
                  <a:extLst>
                    <a:ext uri="{9D8B030D-6E8A-4147-A177-3AD203B41FA5}">
                      <a16:colId xmlns:a16="http://schemas.microsoft.com/office/drawing/2014/main" val="20004"/>
                    </a:ext>
                  </a:extLst>
                </a:gridCol>
              </a:tblGrid>
              <a:tr h="744375">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Choices</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Total Jewish</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PwD</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Comm</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NPwD</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0"/>
                  </a:ext>
                </a:extLst>
              </a:tr>
              <a:tr h="3776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Some High School</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a:t>
                      </a:r>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a:t>
                      </a:r>
                      <a:endParaRPr/>
                    </a:p>
                  </a:txBody>
                  <a:tcPr marL="8975" marR="8975" marT="8975" marB="0" anchor="ctr" anchorCtr="1"/>
                </a:tc>
                <a:extLst>
                  <a:ext uri="{0D108BD9-81ED-4DB2-BD59-A6C34878D82A}">
                    <a16:rowId xmlns:a16="http://schemas.microsoft.com/office/drawing/2014/main" val="10001"/>
                  </a:ext>
                </a:extLst>
              </a:tr>
              <a:tr h="3776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Certificate Of Completion</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a:t>
                      </a:r>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2"/>
                  </a:ext>
                </a:extLst>
              </a:tr>
              <a:tr h="3776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High School Graduate/GED</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3%</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3"/>
                  </a:ext>
                </a:extLst>
              </a:tr>
              <a:tr h="3776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Some College/Vocational School</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7%</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9%</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6%</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8%</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4"/>
                  </a:ext>
                </a:extLst>
              </a:tr>
              <a:tr h="3776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Associate Degree</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3%</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4%</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3%</a:t>
                      </a:r>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3%</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5"/>
                  </a:ext>
                </a:extLst>
              </a:tr>
              <a:tr h="3776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Bachelor’s Degree</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27%</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28%</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28%</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26%</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6"/>
                  </a:ext>
                </a:extLst>
              </a:tr>
              <a:tr h="3776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Graduate Degree</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39%</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40%</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41%</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36%</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7"/>
                  </a:ext>
                </a:extLst>
              </a:tr>
              <a:tr h="3776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Professional Degree (JD, MD, DVM, etc.)</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20%</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14%</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20%</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25%</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8"/>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59"/>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Jews with Disabilities 2X more likely to be single</a:t>
            </a:r>
            <a:endParaRPr sz="3600">
              <a:latin typeface="Lato"/>
              <a:ea typeface="Lato"/>
              <a:cs typeface="Lato"/>
              <a:sym typeface="Lato"/>
            </a:endParaRPr>
          </a:p>
        </p:txBody>
      </p:sp>
      <p:sp>
        <p:nvSpPr>
          <p:cNvPr id="986" name="Google Shape;986;p59"/>
          <p:cNvSpPr txBox="1"/>
          <p:nvPr/>
        </p:nvSpPr>
        <p:spPr>
          <a:xfrm>
            <a:off x="521208" y="1652183"/>
            <a:ext cx="106297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Lato"/>
              <a:buNone/>
            </a:pPr>
            <a:r>
              <a:rPr lang="en-US" sz="1800" b="1" i="0" u="none" strike="noStrike" cap="none">
                <a:solidFill>
                  <a:srgbClr val="000000"/>
                </a:solidFill>
                <a:latin typeface="Lato"/>
                <a:ea typeface="Lato"/>
                <a:cs typeface="Lato"/>
                <a:sym typeface="Lato"/>
              </a:rPr>
              <a:t>What is your marital status?</a:t>
            </a:r>
            <a:endParaRPr/>
          </a:p>
        </p:txBody>
      </p:sp>
      <p:graphicFrame>
        <p:nvGraphicFramePr>
          <p:cNvPr id="987" name="Google Shape;987;p59"/>
          <p:cNvGraphicFramePr/>
          <p:nvPr/>
        </p:nvGraphicFramePr>
        <p:xfrm>
          <a:off x="521206" y="2148787"/>
          <a:ext cx="3000000" cy="3000000"/>
        </p:xfrm>
        <a:graphic>
          <a:graphicData uri="http://schemas.openxmlformats.org/drawingml/2006/table">
            <a:tbl>
              <a:tblPr firstRow="1" bandRow="1">
                <a:noFill/>
                <a:tableStyleId>{33ECC4DA-E1A4-402F-A537-4BF81A6140ED}</a:tableStyleId>
              </a:tblPr>
              <a:tblGrid>
                <a:gridCol w="4431025">
                  <a:extLst>
                    <a:ext uri="{9D8B030D-6E8A-4147-A177-3AD203B41FA5}">
                      <a16:colId xmlns:a16="http://schemas.microsoft.com/office/drawing/2014/main" val="20000"/>
                    </a:ext>
                  </a:extLst>
                </a:gridCol>
                <a:gridCol w="1591250">
                  <a:extLst>
                    <a:ext uri="{9D8B030D-6E8A-4147-A177-3AD203B41FA5}">
                      <a16:colId xmlns:a16="http://schemas.microsoft.com/office/drawing/2014/main" val="20001"/>
                    </a:ext>
                  </a:extLst>
                </a:gridCol>
                <a:gridCol w="1591250">
                  <a:extLst>
                    <a:ext uri="{9D8B030D-6E8A-4147-A177-3AD203B41FA5}">
                      <a16:colId xmlns:a16="http://schemas.microsoft.com/office/drawing/2014/main" val="20002"/>
                    </a:ext>
                  </a:extLst>
                </a:gridCol>
                <a:gridCol w="1591250">
                  <a:extLst>
                    <a:ext uri="{9D8B030D-6E8A-4147-A177-3AD203B41FA5}">
                      <a16:colId xmlns:a16="http://schemas.microsoft.com/office/drawing/2014/main" val="20003"/>
                    </a:ext>
                  </a:extLst>
                </a:gridCol>
                <a:gridCol w="1591250">
                  <a:extLst>
                    <a:ext uri="{9D8B030D-6E8A-4147-A177-3AD203B41FA5}">
                      <a16:colId xmlns:a16="http://schemas.microsoft.com/office/drawing/2014/main" val="20004"/>
                    </a:ext>
                  </a:extLst>
                </a:gridCol>
              </a:tblGrid>
              <a:tr h="1175525">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Choices</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Total Jewish</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PwD</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Comm</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NPwD</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0"/>
                  </a:ext>
                </a:extLst>
              </a:tr>
              <a:tr h="5963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Single</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17%</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30%</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15%</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12%</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1"/>
                  </a:ext>
                </a:extLst>
              </a:tr>
              <a:tr h="5963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Married</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66%</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48%</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70%</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67%</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2"/>
                  </a:ext>
                </a:extLst>
              </a:tr>
              <a:tr h="5963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Divorced/Separated</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8%</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11%</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8%</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9%</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3"/>
                  </a:ext>
                </a:extLst>
              </a:tr>
              <a:tr h="5963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Widowed</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7%</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7%</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5%</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10%</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4"/>
                  </a:ext>
                </a:extLst>
              </a:tr>
              <a:tr h="59630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Civil Union/Partner</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3%</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2%</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3%</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5"/>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60"/>
          <p:cNvSpPr txBox="1">
            <a:spLocks noGrp="1"/>
          </p:cNvSpPr>
          <p:nvPr>
            <p:ph type="title"/>
          </p:nvPr>
        </p:nvSpPr>
        <p:spPr>
          <a:xfrm>
            <a:off x="521208" y="365760"/>
            <a:ext cx="10629722"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Household Income: PwDs lower incomes</a:t>
            </a:r>
            <a:endParaRPr sz="3600">
              <a:latin typeface="Lato"/>
              <a:ea typeface="Lato"/>
              <a:cs typeface="Lato"/>
              <a:sym typeface="Lato"/>
            </a:endParaRPr>
          </a:p>
        </p:txBody>
      </p:sp>
      <p:sp>
        <p:nvSpPr>
          <p:cNvPr id="994" name="Google Shape;994;p60"/>
          <p:cNvSpPr txBox="1"/>
          <p:nvPr/>
        </p:nvSpPr>
        <p:spPr>
          <a:xfrm>
            <a:off x="521208" y="1652183"/>
            <a:ext cx="106297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Lato"/>
              <a:buNone/>
            </a:pPr>
            <a:r>
              <a:rPr lang="en-US" sz="1800" b="1" i="0" u="none" strike="noStrike" cap="none">
                <a:solidFill>
                  <a:srgbClr val="000000"/>
                </a:solidFill>
                <a:latin typeface="Lato"/>
                <a:ea typeface="Lato"/>
                <a:cs typeface="Lato"/>
                <a:sym typeface="Lato"/>
              </a:rPr>
              <a:t>What is your approximate average household income?</a:t>
            </a:r>
            <a:endParaRPr/>
          </a:p>
        </p:txBody>
      </p:sp>
      <p:graphicFrame>
        <p:nvGraphicFramePr>
          <p:cNvPr id="995" name="Google Shape;995;p60"/>
          <p:cNvGraphicFramePr/>
          <p:nvPr/>
        </p:nvGraphicFramePr>
        <p:xfrm>
          <a:off x="521206" y="2148787"/>
          <a:ext cx="3000000" cy="3000000"/>
        </p:xfrm>
        <a:graphic>
          <a:graphicData uri="http://schemas.openxmlformats.org/drawingml/2006/table">
            <a:tbl>
              <a:tblPr firstRow="1" bandRow="1">
                <a:noFill/>
                <a:tableStyleId>{33ECC4DA-E1A4-402F-A537-4BF81A6140ED}</a:tableStyleId>
              </a:tblPr>
              <a:tblGrid>
                <a:gridCol w="4192200">
                  <a:extLst>
                    <a:ext uri="{9D8B030D-6E8A-4147-A177-3AD203B41FA5}">
                      <a16:colId xmlns:a16="http://schemas.microsoft.com/office/drawing/2014/main" val="20000"/>
                    </a:ext>
                  </a:extLst>
                </a:gridCol>
                <a:gridCol w="1505475">
                  <a:extLst>
                    <a:ext uri="{9D8B030D-6E8A-4147-A177-3AD203B41FA5}">
                      <a16:colId xmlns:a16="http://schemas.microsoft.com/office/drawing/2014/main" val="20001"/>
                    </a:ext>
                  </a:extLst>
                </a:gridCol>
                <a:gridCol w="1505475">
                  <a:extLst>
                    <a:ext uri="{9D8B030D-6E8A-4147-A177-3AD203B41FA5}">
                      <a16:colId xmlns:a16="http://schemas.microsoft.com/office/drawing/2014/main" val="20002"/>
                    </a:ext>
                  </a:extLst>
                </a:gridCol>
                <a:gridCol w="1505475">
                  <a:extLst>
                    <a:ext uri="{9D8B030D-6E8A-4147-A177-3AD203B41FA5}">
                      <a16:colId xmlns:a16="http://schemas.microsoft.com/office/drawing/2014/main" val="20003"/>
                    </a:ext>
                  </a:extLst>
                </a:gridCol>
                <a:gridCol w="1505475">
                  <a:extLst>
                    <a:ext uri="{9D8B030D-6E8A-4147-A177-3AD203B41FA5}">
                      <a16:colId xmlns:a16="http://schemas.microsoft.com/office/drawing/2014/main" val="20004"/>
                    </a:ext>
                  </a:extLst>
                </a:gridCol>
              </a:tblGrid>
              <a:tr h="962175">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Choices</a:t>
                      </a:r>
                      <a:endParaRPr sz="2000" b="0" i="0" u="none" strike="noStrike" cap="none">
                        <a:solidFill>
                          <a:srgbClr val="333333"/>
                        </a:solidFill>
                        <a:latin typeface="Lato"/>
                        <a:ea typeface="Lato"/>
                        <a:cs typeface="Lato"/>
                        <a:sym typeface="Lato"/>
                      </a:endParaRPr>
                    </a:p>
                  </a:txBody>
                  <a:tcPr marL="8975" marR="8975" marT="8975" marB="0"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Total Jewish</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PwD</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Comm</a:t>
                      </a:r>
                      <a:endParaRPr sz="2000" b="0" i="0" u="none" strike="noStrike" cap="none">
                        <a:solidFill>
                          <a:srgbClr val="333333"/>
                        </a:solidFill>
                        <a:latin typeface="Lato"/>
                        <a:ea typeface="Lato"/>
                        <a:cs typeface="Lato"/>
                        <a:sym typeface="Lato"/>
                      </a:endParaRPr>
                    </a:p>
                  </a:txBody>
                  <a:tcPr marL="8975" marR="8975" marT="8975" marB="0"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NPwD</a:t>
                      </a:r>
                      <a:endParaRPr sz="2000" b="0" i="0" u="none" strike="noStrike" cap="none">
                        <a:solidFill>
                          <a:srgbClr val="333333"/>
                        </a:solidFill>
                        <a:latin typeface="Lato"/>
                        <a:ea typeface="Lato"/>
                        <a:cs typeface="Lato"/>
                        <a:sym typeface="Lato"/>
                      </a:endParaRPr>
                    </a:p>
                  </a:txBody>
                  <a:tcPr marL="8975" marR="8975" marT="8975" marB="0" anchor="ctr" anchorCtr="1"/>
                </a:tc>
                <a:extLst>
                  <a:ext uri="{0D108BD9-81ED-4DB2-BD59-A6C34878D82A}">
                    <a16:rowId xmlns:a16="http://schemas.microsoft.com/office/drawing/2014/main" val="10000"/>
                  </a:ext>
                </a:extLst>
              </a:tr>
              <a:tr h="488925">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$0-$49,999</a:t>
                      </a:r>
                      <a:endParaRPr/>
                    </a:p>
                  </a:txBody>
                  <a:tcPr marL="9525" marR="9525" marT="9525" marB="0" anchor="ctr"/>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14%</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FF0000"/>
                          </a:solidFill>
                          <a:latin typeface="Lato"/>
                          <a:ea typeface="Lato"/>
                          <a:cs typeface="Lato"/>
                          <a:sym typeface="Lato"/>
                        </a:rPr>
                        <a:t>26%</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13%</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FF0000"/>
                          </a:solidFill>
                          <a:latin typeface="Lato"/>
                          <a:ea typeface="Lato"/>
                          <a:cs typeface="Lato"/>
                          <a:sym typeface="Lato"/>
                        </a:rPr>
                        <a:t>8%</a:t>
                      </a:r>
                      <a:endParaRPr/>
                    </a:p>
                  </a:txBody>
                  <a:tcPr marL="9525" marR="9525" marT="9525" marB="0" anchor="ctr" anchorCtr="1"/>
                </a:tc>
                <a:extLst>
                  <a:ext uri="{0D108BD9-81ED-4DB2-BD59-A6C34878D82A}">
                    <a16:rowId xmlns:a16="http://schemas.microsoft.com/office/drawing/2014/main" val="10001"/>
                  </a:ext>
                </a:extLst>
              </a:tr>
              <a:tr h="488925">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$50,000-$99,999</a:t>
                      </a:r>
                      <a:endParaRPr/>
                    </a:p>
                  </a:txBody>
                  <a:tcPr marL="9525" marR="9525" marT="9525" marB="0" anchor="ctr"/>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18%</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21%</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18%</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18%</a:t>
                      </a:r>
                      <a:endParaRPr/>
                    </a:p>
                  </a:txBody>
                  <a:tcPr marL="9525" marR="9525" marT="9525" marB="0" anchor="ctr" anchorCtr="1"/>
                </a:tc>
                <a:extLst>
                  <a:ext uri="{0D108BD9-81ED-4DB2-BD59-A6C34878D82A}">
                    <a16:rowId xmlns:a16="http://schemas.microsoft.com/office/drawing/2014/main" val="10002"/>
                  </a:ext>
                </a:extLst>
              </a:tr>
              <a:tr h="488925">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$100,000-$149,999</a:t>
                      </a:r>
                      <a:endParaRPr/>
                    </a:p>
                  </a:txBody>
                  <a:tcPr marL="9525" marR="9525" marT="9525" marB="0" anchor="ctr"/>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13%</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14%</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14%</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13%</a:t>
                      </a:r>
                      <a:endParaRPr/>
                    </a:p>
                  </a:txBody>
                  <a:tcPr marL="9525" marR="9525" marT="9525" marB="0" anchor="ctr" anchorCtr="1"/>
                </a:tc>
                <a:extLst>
                  <a:ext uri="{0D108BD9-81ED-4DB2-BD59-A6C34878D82A}">
                    <a16:rowId xmlns:a16="http://schemas.microsoft.com/office/drawing/2014/main" val="10003"/>
                  </a:ext>
                </a:extLst>
              </a:tr>
              <a:tr h="488925">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$150,000-$199,999</a:t>
                      </a:r>
                      <a:endParaRPr/>
                    </a:p>
                  </a:txBody>
                  <a:tcPr marL="9525" marR="9525" marT="9525" marB="0" anchor="ctr"/>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8%</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6%</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8%</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7%</a:t>
                      </a:r>
                      <a:endParaRPr/>
                    </a:p>
                  </a:txBody>
                  <a:tcPr marL="9525" marR="9525" marT="9525" marB="0" anchor="ctr" anchorCtr="1"/>
                </a:tc>
                <a:extLst>
                  <a:ext uri="{0D108BD9-81ED-4DB2-BD59-A6C34878D82A}">
                    <a16:rowId xmlns:a16="http://schemas.microsoft.com/office/drawing/2014/main" val="10004"/>
                  </a:ext>
                </a:extLst>
              </a:tr>
              <a:tr h="488925">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$200,000 and up</a:t>
                      </a:r>
                      <a:endParaRPr/>
                    </a:p>
                  </a:txBody>
                  <a:tcPr marL="9525" marR="9525" marT="9525" marB="0" anchor="ctr"/>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15%</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FF0000"/>
                          </a:solidFill>
                          <a:latin typeface="Lato"/>
                          <a:ea typeface="Lato"/>
                          <a:cs typeface="Lato"/>
                          <a:sym typeface="Lato"/>
                        </a:rPr>
                        <a:t>6%</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17%</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FF0000"/>
                          </a:solidFill>
                          <a:latin typeface="Lato"/>
                          <a:ea typeface="Lato"/>
                          <a:cs typeface="Lato"/>
                          <a:sym typeface="Lato"/>
                        </a:rPr>
                        <a:t>17%</a:t>
                      </a:r>
                      <a:endParaRPr/>
                    </a:p>
                  </a:txBody>
                  <a:tcPr marL="9525" marR="9525" marT="9525" marB="0" anchor="ctr" anchorCtr="1"/>
                </a:tc>
                <a:extLst>
                  <a:ext uri="{0D108BD9-81ED-4DB2-BD59-A6C34878D82A}">
                    <a16:rowId xmlns:a16="http://schemas.microsoft.com/office/drawing/2014/main" val="10005"/>
                  </a:ext>
                </a:extLst>
              </a:tr>
              <a:tr h="488925">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I prefer not to answer</a:t>
                      </a:r>
                      <a:endParaRPr/>
                    </a:p>
                  </a:txBody>
                  <a:tcPr marL="9525" marR="9525" marT="9525" marB="0" anchor="ctr"/>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31%</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27%</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30%</a:t>
                      </a:r>
                      <a:endParaRPr/>
                    </a:p>
                  </a:txBody>
                  <a:tcPr marL="9525" marR="9525" marT="9525" marB="0" anchor="ctr" anchorCtr="1"/>
                </a:tc>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36%</a:t>
                      </a:r>
                      <a:endParaRPr/>
                    </a:p>
                  </a:txBody>
                  <a:tcPr marL="9525" marR="9525" marT="9525" marB="0" anchor="ctr" anchorCtr="1"/>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2" name="Title 1" hidden="1">
            <a:extLst>
              <a:ext uri="{FF2B5EF4-FFF2-40B4-BE49-F238E27FC236}">
                <a16:creationId xmlns:a16="http://schemas.microsoft.com/office/drawing/2014/main" id="{FF6BFA31-1A01-C549-A6CC-C70908509C52}"/>
              </a:ext>
            </a:extLst>
          </p:cNvPr>
          <p:cNvSpPr>
            <a:spLocks noGrp="1"/>
          </p:cNvSpPr>
          <p:nvPr>
            <p:ph type="title"/>
          </p:nvPr>
        </p:nvSpPr>
        <p:spPr/>
        <p:txBody>
          <a:bodyPr>
            <a:normAutofit fontScale="90000"/>
          </a:bodyPr>
          <a:lstStyle/>
          <a:p>
            <a:pPr rtl="0"/>
            <a:r>
              <a:rPr lang="en-US" sz="40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People with disabilities want </a:t>
            </a: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opportunities</a:t>
            </a:r>
            <a:r>
              <a:rPr lang="en-US" sz="4000" b="0" i="0" baseline="0" dirty="0">
                <a:solidFill>
                  <a:schemeClr val="dk1"/>
                </a:solidFill>
                <a:effectLst/>
                <a:latin typeface="Times New Roman"/>
                <a:ea typeface="Times New Roman" panose="02020603050405020304" pitchFamily="18" charset="0"/>
                <a:cs typeface="Times New Roman"/>
              </a:rPr>
              <a:t> j</a:t>
            </a:r>
            <a:r>
              <a:rPr lang="en-US" sz="40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ust like anyone else.</a:t>
            </a:r>
            <a:endParaRPr lang="en-US" dirty="0">
              <a:effectLst/>
            </a:endParaRPr>
          </a:p>
          <a:p>
            <a:endParaRPr lang="en-US" dirty="0"/>
          </a:p>
        </p:txBody>
      </p:sp>
      <p:pic>
        <p:nvPicPr>
          <p:cNvPr id="354" name="Google Shape;354;p5" descr="RespectAbility staff, board members, speakers and partners gather for a photo"/>
          <p:cNvPicPr preferRelativeResize="0"/>
          <p:nvPr/>
        </p:nvPicPr>
        <p:blipFill rotWithShape="1">
          <a:blip r:embed="rId3">
            <a:alphaModFix/>
          </a:blip>
          <a:srcRect/>
          <a:stretch/>
        </p:blipFill>
        <p:spPr>
          <a:xfrm>
            <a:off x="1134534" y="-571072"/>
            <a:ext cx="9421403" cy="7064572"/>
          </a:xfrm>
          <a:prstGeom prst="rect">
            <a:avLst/>
          </a:prstGeom>
          <a:noFill/>
          <a:ln>
            <a:noFill/>
          </a:ln>
        </p:spPr>
      </p:pic>
      <p:grpSp>
        <p:nvGrpSpPr>
          <p:cNvPr id="355" name="Google Shape;355;p5">
            <a:extLst>
              <a:ext uri="{C183D7F6-B498-43B3-948B-1728B52AA6E4}">
                <adec:decorative xmlns:adec="http://schemas.microsoft.com/office/drawing/2017/decorative" val="1"/>
              </a:ext>
            </a:extLst>
          </p:cNvPr>
          <p:cNvGrpSpPr/>
          <p:nvPr/>
        </p:nvGrpSpPr>
        <p:grpSpPr>
          <a:xfrm>
            <a:off x="2404533" y="4402667"/>
            <a:ext cx="7681575" cy="2317356"/>
            <a:chOff x="2258291" y="4738254"/>
            <a:chExt cx="7980217" cy="2506623"/>
          </a:xfrm>
        </p:grpSpPr>
        <p:sp>
          <p:nvSpPr>
            <p:cNvPr id="356" name="Google Shape;356;p5"/>
            <p:cNvSpPr/>
            <p:nvPr/>
          </p:nvSpPr>
          <p:spPr>
            <a:xfrm>
              <a:off x="2258291" y="4738254"/>
              <a:ext cx="7980217" cy="250662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7" name="Google Shape;357;p5"/>
            <p:cNvSpPr/>
            <p:nvPr/>
          </p:nvSpPr>
          <p:spPr>
            <a:xfrm>
              <a:off x="2424545" y="4926101"/>
              <a:ext cx="7647710" cy="2092253"/>
            </a:xfrm>
            <a:prstGeom prst="rect">
              <a:avLst/>
            </a:prstGeom>
            <a:solidFill>
              <a:srgbClr val="EFAF3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8" name="Google Shape;358;p5"/>
            <p:cNvSpPr txBox="1"/>
            <p:nvPr/>
          </p:nvSpPr>
          <p:spPr>
            <a:xfrm>
              <a:off x="2258291" y="5124475"/>
              <a:ext cx="7980217" cy="1908174"/>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rgbClr val="000000"/>
                </a:buClr>
                <a:buSzPts val="4000"/>
                <a:buFont typeface="Times New Roman"/>
                <a:buNone/>
              </a:pPr>
              <a:r>
                <a:rPr lang="en-US" sz="4000" b="0" i="0" u="none" strike="noStrike" cap="none" dirty="0">
                  <a:solidFill>
                    <a:srgbClr val="000000"/>
                  </a:solidFill>
                  <a:latin typeface="Times New Roman"/>
                  <a:ea typeface="Times New Roman"/>
                  <a:cs typeface="Times New Roman"/>
                  <a:sym typeface="Times New Roman"/>
                </a:rPr>
                <a:t>People with disabilities want </a:t>
              </a:r>
              <a:r>
                <a:rPr lang="en-US" sz="4000" b="1" i="0" u="none" strike="noStrike" cap="none" dirty="0">
                  <a:solidFill>
                    <a:srgbClr val="000000"/>
                  </a:solidFill>
                  <a:latin typeface="Times New Roman"/>
                  <a:ea typeface="Times New Roman"/>
                  <a:cs typeface="Times New Roman"/>
                  <a:sym typeface="Times New Roman"/>
                </a:rPr>
                <a:t>opportunities</a:t>
              </a:r>
              <a:endParaRPr sz="40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4000"/>
                <a:buFont typeface="Times New Roman"/>
                <a:buNone/>
              </a:pPr>
              <a:r>
                <a:rPr lang="en-US" sz="4000" b="0" i="0" u="none" strike="noStrike" cap="none" dirty="0">
                  <a:solidFill>
                    <a:srgbClr val="000000"/>
                  </a:solidFill>
                  <a:latin typeface="Times New Roman"/>
                  <a:ea typeface="Times New Roman"/>
                  <a:cs typeface="Times New Roman"/>
                  <a:sym typeface="Times New Roman"/>
                </a:rPr>
                <a:t>Just like anyone else.</a:t>
              </a:r>
              <a:endParaRPr sz="40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000"/>
                <a:buFont typeface="Calibri"/>
                <a:buNone/>
              </a:pPr>
              <a:endParaRPr sz="1000" b="0" i="0" u="none" strike="noStrike" cap="none" dirty="0">
                <a:solidFill>
                  <a:srgbClr val="000000"/>
                </a:solidFill>
                <a:latin typeface="Times New Roman"/>
                <a:ea typeface="Times New Roman"/>
                <a:cs typeface="Times New Roman"/>
                <a:sym typeface="Times New Roman"/>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61"/>
          <p:cNvSpPr txBox="1">
            <a:spLocks noGrp="1"/>
          </p:cNvSpPr>
          <p:nvPr>
            <p:ph type="title"/>
          </p:nvPr>
        </p:nvSpPr>
        <p:spPr>
          <a:xfrm>
            <a:off x="521207" y="365760"/>
            <a:ext cx="12093579"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200" b="1">
                <a:solidFill>
                  <a:schemeClr val="dk1"/>
                </a:solidFill>
                <a:latin typeface="Lato"/>
                <a:ea typeface="Lato"/>
                <a:cs typeface="Lato"/>
                <a:sym typeface="Lato"/>
              </a:rPr>
              <a:t>Respondents Prioritize Fighting Stigmas, </a:t>
            </a:r>
            <a:br>
              <a:rPr lang="en-US" sz="3200" b="1">
                <a:solidFill>
                  <a:schemeClr val="dk1"/>
                </a:solidFill>
                <a:latin typeface="Lato"/>
                <a:ea typeface="Lato"/>
                <a:cs typeface="Lato"/>
                <a:sym typeface="Lato"/>
              </a:rPr>
            </a:br>
            <a:r>
              <a:rPr lang="en-US" sz="3200" b="1">
                <a:solidFill>
                  <a:schemeClr val="dk1"/>
                </a:solidFill>
                <a:latin typeface="Lato"/>
                <a:ea typeface="Lato"/>
                <a:cs typeface="Lato"/>
                <a:sym typeface="Lato"/>
              </a:rPr>
              <a:t>Education, Skills and Jobs</a:t>
            </a:r>
            <a:endParaRPr sz="3200">
              <a:latin typeface="Lato"/>
              <a:ea typeface="Lato"/>
              <a:cs typeface="Lato"/>
              <a:sym typeface="Lato"/>
            </a:endParaRPr>
          </a:p>
        </p:txBody>
      </p:sp>
      <p:sp>
        <p:nvSpPr>
          <p:cNvPr id="1002" name="Google Shape;1002;p61"/>
          <p:cNvSpPr txBox="1"/>
          <p:nvPr/>
        </p:nvSpPr>
        <p:spPr>
          <a:xfrm>
            <a:off x="521207" y="1636836"/>
            <a:ext cx="991091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How important are each of the following to you?</a:t>
            </a:r>
            <a:endParaRPr/>
          </a:p>
        </p:txBody>
      </p:sp>
      <p:graphicFrame>
        <p:nvGraphicFramePr>
          <p:cNvPr id="1003" name="Google Shape;1003;p61"/>
          <p:cNvGraphicFramePr/>
          <p:nvPr/>
        </p:nvGraphicFramePr>
        <p:xfrm>
          <a:off x="521207" y="2229754"/>
          <a:ext cx="3000000" cy="3000000"/>
        </p:xfrm>
        <a:graphic>
          <a:graphicData uri="http://schemas.openxmlformats.org/drawingml/2006/table">
            <a:tbl>
              <a:tblPr firstRow="1" bandRow="1">
                <a:noFill/>
                <a:tableStyleId>{33ECC4DA-E1A4-402F-A537-4BF81A6140ED}</a:tableStyleId>
              </a:tblPr>
              <a:tblGrid>
                <a:gridCol w="3893575">
                  <a:extLst>
                    <a:ext uri="{9D8B030D-6E8A-4147-A177-3AD203B41FA5}">
                      <a16:colId xmlns:a16="http://schemas.microsoft.com/office/drawing/2014/main" val="20000"/>
                    </a:ext>
                  </a:extLst>
                </a:gridCol>
                <a:gridCol w="1150375">
                  <a:extLst>
                    <a:ext uri="{9D8B030D-6E8A-4147-A177-3AD203B41FA5}">
                      <a16:colId xmlns:a16="http://schemas.microsoft.com/office/drawing/2014/main" val="20001"/>
                    </a:ext>
                  </a:extLst>
                </a:gridCol>
                <a:gridCol w="1061875">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70050">
                  <a:extLst>
                    <a:ext uri="{9D8B030D-6E8A-4147-A177-3AD203B41FA5}">
                      <a16:colId xmlns:a16="http://schemas.microsoft.com/office/drawing/2014/main" val="20004"/>
                    </a:ext>
                  </a:extLst>
                </a:gridCol>
                <a:gridCol w="1317525">
                  <a:extLst>
                    <a:ext uri="{9D8B030D-6E8A-4147-A177-3AD203B41FA5}">
                      <a16:colId xmlns:a16="http://schemas.microsoft.com/office/drawing/2014/main" val="20005"/>
                    </a:ext>
                  </a:extLst>
                </a:gridCol>
                <a:gridCol w="1209375">
                  <a:extLst>
                    <a:ext uri="{9D8B030D-6E8A-4147-A177-3AD203B41FA5}">
                      <a16:colId xmlns:a16="http://schemas.microsoft.com/office/drawing/2014/main" val="20006"/>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Choices</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Not At All Important</a:t>
                      </a:r>
                      <a:endParaRPr/>
                    </a:p>
                  </a:txBody>
                  <a:tcPr marL="91450" marR="91450" marT="45725" marB="45725" anchor="ctr" anchorCtr="1"/>
                </a:tc>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Not So Important</a:t>
                      </a:r>
                      <a:endParaRPr/>
                    </a:p>
                  </a:txBody>
                  <a:tcPr marL="91450" marR="91450" marT="45725" marB="45725" anchor="ctr" anchorCtr="1"/>
                </a:tc>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Somewhat Important</a:t>
                      </a:r>
                      <a:endParaRPr/>
                    </a:p>
                  </a:txBody>
                  <a:tcPr marL="91450" marR="91450" marT="45725" marB="45725" anchor="ctr" anchorCtr="1"/>
                </a:tc>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Very Important</a:t>
                      </a:r>
                      <a:endParaRPr/>
                    </a:p>
                  </a:txBody>
                  <a:tcPr marL="91450" marR="91450" marT="45725" marB="45725" anchor="ctr" anchorCtr="1"/>
                </a:tc>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Extremely Important</a:t>
                      </a:r>
                      <a:endParaRPr/>
                    </a:p>
                  </a:txBody>
                  <a:tcPr marL="91450" marR="91450" marT="45725" marB="45725" anchor="ctr" anchorCtr="1"/>
                </a:tc>
                <a:tc>
                  <a:txBody>
                    <a:bodyPr/>
                    <a:lstStyle/>
                    <a:p>
                      <a:pPr marL="0" marR="0" lvl="0" indent="0" algn="l" rtl="0">
                        <a:lnSpc>
                          <a:spcPct val="100000"/>
                        </a:lnSpc>
                        <a:spcBef>
                          <a:spcPts val="0"/>
                        </a:spcBef>
                        <a:spcAft>
                          <a:spcPts val="0"/>
                        </a:spcAft>
                        <a:buNone/>
                      </a:pPr>
                      <a:r>
                        <a:rPr lang="en-US" sz="1400" u="none" strike="noStrike" cap="none">
                          <a:latin typeface="Lato"/>
                          <a:ea typeface="Lato"/>
                          <a:cs typeface="Lato"/>
                          <a:sym typeface="Lato"/>
                        </a:rPr>
                        <a:t>Weighted Average</a:t>
                      </a:r>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Enabling people with disabilities to get the education, skills and jobs they need to succeed</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24%</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72%</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3.67</a:t>
                      </a:r>
                      <a:endParaRPr/>
                    </a:p>
                  </a:txBody>
                  <a:tcPr marL="7625" marR="7625" marT="76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Fighting stigmas and low expectations that undermine and limit people with disabilities</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5%</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29%</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65%</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3.58</a:t>
                      </a:r>
                      <a:endParaRPr/>
                    </a:p>
                  </a:txBody>
                  <a:tcPr marL="7625" marR="7625" marT="76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Empowering people with disabilities to get leadership opportunities and have seats at decision-making tables</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2%</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10%</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33%</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54%</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3.38</a:t>
                      </a:r>
                      <a:endParaRPr/>
                    </a:p>
                  </a:txBody>
                  <a:tcPr marL="7625" marR="7625" marT="76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800" b="0" i="0" u="none" strike="noStrike" cap="none">
                          <a:solidFill>
                            <a:srgbClr val="333333"/>
                          </a:solidFill>
                          <a:latin typeface="Lato"/>
                          <a:ea typeface="Lato"/>
                          <a:cs typeface="Lato"/>
                          <a:sym typeface="Lato"/>
                        </a:rPr>
                        <a:t>Increasing inclusion of people with disabilities in faith-based organizations and institutions</a:t>
                      </a:r>
                      <a:endParaRPr/>
                    </a:p>
                  </a:txBody>
                  <a:tcPr marL="7625" marR="7625" marT="7625" marB="0" anchor="ctr"/>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14%</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38%</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47%</a:t>
                      </a:r>
                      <a:endParaRPr/>
                    </a:p>
                  </a:txBody>
                  <a:tcPr marL="7625" marR="7625" marT="7625" marB="0" anchor="ctr" anchorCtr="1"/>
                </a:tc>
                <a:tc>
                  <a:txBody>
                    <a:bodyPr/>
                    <a:lstStyle/>
                    <a:p>
                      <a:pPr marL="0" marR="0" lvl="0" indent="0" algn="r" rtl="0">
                        <a:lnSpc>
                          <a:spcPct val="100000"/>
                        </a:lnSpc>
                        <a:spcBef>
                          <a:spcPts val="0"/>
                        </a:spcBef>
                        <a:spcAft>
                          <a:spcPts val="0"/>
                        </a:spcAft>
                        <a:buNone/>
                      </a:pPr>
                      <a:r>
                        <a:rPr lang="en-US" sz="1800" b="1" i="0" u="none" strike="noStrike" cap="none">
                          <a:solidFill>
                            <a:srgbClr val="333333"/>
                          </a:solidFill>
                          <a:latin typeface="Lato"/>
                          <a:ea typeface="Lato"/>
                          <a:cs typeface="Lato"/>
                          <a:sym typeface="Lato"/>
                        </a:rPr>
                        <a:t>3.3</a:t>
                      </a:r>
                      <a:endParaRPr/>
                    </a:p>
                  </a:txBody>
                  <a:tcPr marL="7625" marR="7625" marT="7625" marB="0" anchor="ctr" anchorCtr="1"/>
                </a:tc>
                <a:extLst>
                  <a:ext uri="{0D108BD9-81ED-4DB2-BD59-A6C34878D82A}">
                    <a16:rowId xmlns:a16="http://schemas.microsoft.com/office/drawing/2014/main" val="10004"/>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62"/>
          <p:cNvSpPr txBox="1">
            <a:spLocks noGrp="1"/>
          </p:cNvSpPr>
          <p:nvPr>
            <p:ph type="title"/>
          </p:nvPr>
        </p:nvSpPr>
        <p:spPr>
          <a:xfrm>
            <a:off x="521207" y="365760"/>
            <a:ext cx="12093579" cy="113982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3200" b="1">
                <a:solidFill>
                  <a:schemeClr val="dk1"/>
                </a:solidFill>
                <a:latin typeface="Lato"/>
                <a:ea typeface="Lato"/>
                <a:cs typeface="Lato"/>
                <a:sym typeface="Lato"/>
              </a:rPr>
              <a:t>Respondents Prioritize Fighting Stigmas, </a:t>
            </a:r>
            <a:br>
              <a:rPr lang="en-US" sz="3200" b="1">
                <a:solidFill>
                  <a:schemeClr val="dk1"/>
                </a:solidFill>
                <a:latin typeface="Lato"/>
                <a:ea typeface="Lato"/>
                <a:cs typeface="Lato"/>
                <a:sym typeface="Lato"/>
              </a:rPr>
            </a:br>
            <a:r>
              <a:rPr lang="en-US" sz="3200" b="1">
                <a:solidFill>
                  <a:schemeClr val="dk1"/>
                </a:solidFill>
                <a:latin typeface="Lato"/>
                <a:ea typeface="Lato"/>
                <a:cs typeface="Lato"/>
                <a:sym typeface="Lato"/>
              </a:rPr>
              <a:t>Education, Skills and Jobs (2)</a:t>
            </a:r>
            <a:endParaRPr sz="3200">
              <a:latin typeface="Lato"/>
              <a:ea typeface="Lato"/>
              <a:cs typeface="Lato"/>
              <a:sym typeface="Lato"/>
            </a:endParaRPr>
          </a:p>
        </p:txBody>
      </p:sp>
      <p:sp>
        <p:nvSpPr>
          <p:cNvPr id="1010" name="Google Shape;1010;p62"/>
          <p:cNvSpPr txBox="1"/>
          <p:nvPr/>
        </p:nvSpPr>
        <p:spPr>
          <a:xfrm>
            <a:off x="521207" y="1636836"/>
            <a:ext cx="991091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Lato"/>
              <a:buNone/>
            </a:pPr>
            <a:r>
              <a:rPr lang="en-US" sz="2400" b="1" i="0" u="none" strike="noStrike" cap="none">
                <a:solidFill>
                  <a:srgbClr val="000000"/>
                </a:solidFill>
                <a:latin typeface="Lato"/>
                <a:ea typeface="Lato"/>
                <a:cs typeface="Lato"/>
                <a:sym typeface="Lato"/>
              </a:rPr>
              <a:t>How important are each of the following to you? (Extremely Important)</a:t>
            </a:r>
            <a:endParaRPr/>
          </a:p>
        </p:txBody>
      </p:sp>
      <p:graphicFrame>
        <p:nvGraphicFramePr>
          <p:cNvPr id="1011" name="Google Shape;1011;p62"/>
          <p:cNvGraphicFramePr/>
          <p:nvPr/>
        </p:nvGraphicFramePr>
        <p:xfrm>
          <a:off x="521206" y="2229754"/>
          <a:ext cx="3000000" cy="3000000"/>
        </p:xfrm>
        <a:graphic>
          <a:graphicData uri="http://schemas.openxmlformats.org/drawingml/2006/table">
            <a:tbl>
              <a:tblPr firstRow="1" bandRow="1">
                <a:noFill/>
                <a:tableStyleId>{33ECC4DA-E1A4-402F-A537-4BF81A6140ED}</a:tableStyleId>
              </a:tblPr>
              <a:tblGrid>
                <a:gridCol w="5093775">
                  <a:extLst>
                    <a:ext uri="{9D8B030D-6E8A-4147-A177-3AD203B41FA5}">
                      <a16:colId xmlns:a16="http://schemas.microsoft.com/office/drawing/2014/main" val="20000"/>
                    </a:ext>
                  </a:extLst>
                </a:gridCol>
                <a:gridCol w="1393075">
                  <a:extLst>
                    <a:ext uri="{9D8B030D-6E8A-4147-A177-3AD203B41FA5}">
                      <a16:colId xmlns:a16="http://schemas.microsoft.com/office/drawing/2014/main" val="20001"/>
                    </a:ext>
                  </a:extLst>
                </a:gridCol>
                <a:gridCol w="1365650">
                  <a:extLst>
                    <a:ext uri="{9D8B030D-6E8A-4147-A177-3AD203B41FA5}">
                      <a16:colId xmlns:a16="http://schemas.microsoft.com/office/drawing/2014/main" val="20002"/>
                    </a:ext>
                  </a:extLst>
                </a:gridCol>
                <a:gridCol w="1504750">
                  <a:extLst>
                    <a:ext uri="{9D8B030D-6E8A-4147-A177-3AD203B41FA5}">
                      <a16:colId xmlns:a16="http://schemas.microsoft.com/office/drawing/2014/main" val="20003"/>
                    </a:ext>
                  </a:extLst>
                </a:gridCol>
                <a:gridCol w="169442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Choices</a:t>
                      </a:r>
                      <a:endParaRPr/>
                    </a:p>
                  </a:txBody>
                  <a:tcPr marL="91450" marR="91450" marT="45725" marB="45725" anchor="ctr"/>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Jewish</a:t>
                      </a:r>
                      <a:endParaRPr/>
                    </a:p>
                  </a:txBody>
                  <a:tcPr marL="91450" marR="91450" marT="45725" marB="45725"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PwD</a:t>
                      </a:r>
                      <a:endParaRPr sz="2000" u="none" strike="noStrike" cap="none">
                        <a:latin typeface="Lato"/>
                        <a:ea typeface="Lato"/>
                        <a:cs typeface="Lato"/>
                        <a:sym typeface="Lato"/>
                      </a:endParaRPr>
                    </a:p>
                  </a:txBody>
                  <a:tcPr marL="91450" marR="91450" marT="45725" marB="45725" anchor="ctr" anchorCtr="1"/>
                </a:tc>
                <a:tc>
                  <a:txBody>
                    <a:bodyPr/>
                    <a:lstStyle/>
                    <a:p>
                      <a:pPr marL="0" marR="0" lvl="0" indent="0" algn="l" rtl="0">
                        <a:lnSpc>
                          <a:spcPct val="100000"/>
                        </a:lnSpc>
                        <a:spcBef>
                          <a:spcPts val="0"/>
                        </a:spcBef>
                        <a:spcAft>
                          <a:spcPts val="0"/>
                        </a:spcAft>
                        <a:buNone/>
                      </a:pPr>
                      <a:r>
                        <a:rPr lang="en-US" sz="2000" u="none" strike="noStrike" cap="none">
                          <a:latin typeface="Lato"/>
                          <a:ea typeface="Lato"/>
                          <a:cs typeface="Lato"/>
                          <a:sym typeface="Lato"/>
                        </a:rPr>
                        <a:t>Comm</a:t>
                      </a:r>
                      <a:endParaRPr/>
                    </a:p>
                  </a:txBody>
                  <a:tcPr marL="91450" marR="91450" marT="45725" marB="45725" anchor="ctr" anchorCtr="1"/>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Lato"/>
                          <a:ea typeface="Lato"/>
                          <a:cs typeface="Lato"/>
                          <a:sym typeface="Lato"/>
                        </a:rPr>
                        <a:t>NPwD</a:t>
                      </a:r>
                      <a:endParaRPr sz="2000" u="none" strike="noStrike" cap="none">
                        <a:latin typeface="Lato"/>
                        <a:ea typeface="Lato"/>
                        <a:cs typeface="Lato"/>
                        <a:sym typeface="Lato"/>
                      </a:endParaRPr>
                    </a:p>
                  </a:txBody>
                  <a:tcPr marL="91450" marR="91450" marT="45725" marB="45725" anchor="ctr" anchorCtr="1"/>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Enabling people with disabilities to get the education, skills and jobs they need to succeed</a:t>
                      </a:r>
                      <a:endParaRPr/>
                    </a:p>
                  </a:txBody>
                  <a:tcPr marL="7625" marR="7625" marT="7625" marB="0" anchor="ctr"/>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72%</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74%</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74%</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66%</a:t>
                      </a:r>
                      <a:endParaRPr/>
                    </a:p>
                  </a:txBody>
                  <a:tcPr marL="9525" marR="9525" marT="9525" marB="0" anchor="ctr" anchorCtr="1"/>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Fighting stigmas and low expectations that undermine and limit people with disabilities</a:t>
                      </a:r>
                      <a:endParaRPr/>
                    </a:p>
                  </a:txBody>
                  <a:tcPr marL="7625" marR="7625" marT="7625" marB="0" anchor="ctr"/>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65%</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71%</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68%</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54%</a:t>
                      </a:r>
                      <a:endParaRPr/>
                    </a:p>
                  </a:txBody>
                  <a:tcPr marL="9525" marR="9525" marT="9525" marB="0" anchor="ctr" anchorCtr="1"/>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Empowering people with disabilities to get leadership opportunities and have seats at decision-making tables</a:t>
                      </a:r>
                      <a:endParaRPr/>
                    </a:p>
                  </a:txBody>
                  <a:tcPr marL="7625" marR="7625" marT="7625" marB="0" anchor="ctr"/>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54%</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62%</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55%</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46%</a:t>
                      </a:r>
                      <a:endParaRPr/>
                    </a:p>
                  </a:txBody>
                  <a:tcPr marL="9525" marR="9525" marT="9525" marB="0" anchor="ctr" anchorCtr="1"/>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Increasing inclusion of people with disabilities in faith-based organizations and institutions</a:t>
                      </a:r>
                      <a:endParaRPr/>
                    </a:p>
                  </a:txBody>
                  <a:tcPr marL="7625" marR="7625" marT="7625" marB="0" anchor="ctr"/>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47%</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49%</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50%</a:t>
                      </a:r>
                      <a:endParaRPr/>
                    </a:p>
                  </a:txBody>
                  <a:tcPr marL="9525" marR="9525" marT="9525" marB="0" anchor="ctr" anchorCtr="1"/>
                </a:tc>
                <a:tc>
                  <a:txBody>
                    <a:bodyPr/>
                    <a:lstStyle/>
                    <a:p>
                      <a:pPr marL="0" marR="0" lvl="0" indent="0" algn="r" rtl="0">
                        <a:lnSpc>
                          <a:spcPct val="100000"/>
                        </a:lnSpc>
                        <a:spcBef>
                          <a:spcPts val="0"/>
                        </a:spcBef>
                        <a:spcAft>
                          <a:spcPts val="0"/>
                        </a:spcAft>
                        <a:buNone/>
                      </a:pPr>
                      <a:r>
                        <a:rPr lang="en-US" sz="2000" b="0" i="0" u="none" strike="noStrike" cap="none">
                          <a:solidFill>
                            <a:srgbClr val="333333"/>
                          </a:solidFill>
                          <a:latin typeface="Lato"/>
                          <a:ea typeface="Lato"/>
                          <a:cs typeface="Lato"/>
                          <a:sym typeface="Lato"/>
                        </a:rPr>
                        <a:t>36%</a:t>
                      </a:r>
                      <a:endParaRPr/>
                    </a:p>
                  </a:txBody>
                  <a:tcPr marL="9525" marR="9525" marT="9525" marB="0" anchor="ctr" anchorCtr="1"/>
                </a:tc>
                <a:extLst>
                  <a:ext uri="{0D108BD9-81ED-4DB2-BD59-A6C34878D82A}">
                    <a16:rowId xmlns:a16="http://schemas.microsoft.com/office/drawing/2014/main" val="10004"/>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63"/>
          <p:cNvSpPr txBox="1">
            <a:spLocks noGrp="1"/>
          </p:cNvSpPr>
          <p:nvPr>
            <p:ph type="title"/>
          </p:nvPr>
        </p:nvSpPr>
        <p:spPr>
          <a:xfrm>
            <a:off x="521208" y="365760"/>
            <a:ext cx="10515600" cy="113982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4000"/>
              <a:buNone/>
            </a:pPr>
            <a:r>
              <a:rPr lang="en-US" sz="3600" b="1">
                <a:solidFill>
                  <a:schemeClr val="dk1"/>
                </a:solidFill>
                <a:latin typeface="Lato"/>
                <a:ea typeface="Lato"/>
                <a:cs typeface="Lato"/>
                <a:sym typeface="Lato"/>
              </a:rPr>
              <a:t>Thank You</a:t>
            </a:r>
            <a:endParaRPr sz="3600">
              <a:latin typeface="Lato"/>
              <a:ea typeface="Lato"/>
              <a:cs typeface="Lato"/>
              <a:sym typeface="Lato"/>
            </a:endParaRPr>
          </a:p>
        </p:txBody>
      </p:sp>
      <p:sp>
        <p:nvSpPr>
          <p:cNvPr id="1018" name="Google Shape;1018;p63"/>
          <p:cNvSpPr txBox="1">
            <a:spLocks noGrp="1"/>
          </p:cNvSpPr>
          <p:nvPr>
            <p:ph type="body" idx="1"/>
          </p:nvPr>
        </p:nvSpPr>
        <p:spPr>
          <a:xfrm>
            <a:off x="356565" y="1505584"/>
            <a:ext cx="11478870" cy="4761155"/>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1800" b="1">
                <a:solidFill>
                  <a:schemeClr val="dk1"/>
                </a:solidFill>
                <a:latin typeface="Lato"/>
                <a:ea typeface="Lato"/>
                <a:cs typeface="Lato"/>
                <a:sym typeface="Lato"/>
              </a:rPr>
              <a:t>Everyone who responded to our survey, plus:</a:t>
            </a:r>
            <a:endParaRPr/>
          </a:p>
          <a:p>
            <a:pPr marL="114300" lvl="0" indent="0" algn="l" rtl="0">
              <a:lnSpc>
                <a:spcPct val="90000"/>
              </a:lnSpc>
              <a:spcBef>
                <a:spcPts val="1000"/>
              </a:spcBef>
              <a:spcAft>
                <a:spcPts val="0"/>
              </a:spcAft>
              <a:buSzPts val="1800"/>
              <a:buNone/>
            </a:pPr>
            <a:r>
              <a:rPr lang="en-US" sz="1800" b="1">
                <a:solidFill>
                  <a:schemeClr val="dk1"/>
                </a:solidFill>
                <a:latin typeface="Lato"/>
                <a:ea typeface="Lato"/>
                <a:cs typeface="Lato"/>
                <a:sym typeface="Lato"/>
              </a:rPr>
              <a:t>Promoters: </a:t>
            </a:r>
            <a:r>
              <a:rPr lang="en-US" sz="1800">
                <a:solidFill>
                  <a:schemeClr val="dk1"/>
                </a:solidFill>
                <a:latin typeface="Lato"/>
                <a:ea typeface="Lato"/>
                <a:cs typeface="Lato"/>
                <a:sym typeface="Lato"/>
              </a:rPr>
              <a:t>E-Jewish Philanthropy, Gateways, Hillel, JCC Association of North America, Jewish Orthodox Feminist Alliance, JFNA, Leading Edge, NJHSA, Shalom DC, URJ, USCJ</a:t>
            </a:r>
            <a:endParaRPr/>
          </a:p>
          <a:p>
            <a:pPr marL="114300" lvl="0" indent="0" algn="l" rtl="0">
              <a:lnSpc>
                <a:spcPct val="90000"/>
              </a:lnSpc>
              <a:spcBef>
                <a:spcPts val="1000"/>
              </a:spcBef>
              <a:spcAft>
                <a:spcPts val="0"/>
              </a:spcAft>
              <a:buSzPts val="1800"/>
              <a:buNone/>
            </a:pPr>
            <a:r>
              <a:rPr lang="en-US" sz="1800" b="1">
                <a:solidFill>
                  <a:schemeClr val="dk1"/>
                </a:solidFill>
                <a:latin typeface="Lato"/>
                <a:ea typeface="Lato"/>
                <a:cs typeface="Lato"/>
                <a:sym typeface="Lato"/>
              </a:rPr>
              <a:t>Funders: </a:t>
            </a:r>
            <a:r>
              <a:rPr lang="en-US" sz="1800">
                <a:solidFill>
                  <a:schemeClr val="dk1"/>
                </a:solidFill>
                <a:latin typeface="Lato"/>
                <a:ea typeface="Lato"/>
                <a:cs typeface="Lato"/>
                <a:sym typeface="Lato"/>
              </a:rPr>
              <a:t>Stanford &amp; Joan Alexander Family Fund, Sandy Baklor and Arlene Kaufman, Vivian and Raymond Bass, The Belz Foundation, The David Berg Foundation, The Beverly Foundation, Linda and Andy Burger, Shelley and Ruvan Cohen, Ila Eckhoff, The Einstein Sim Family, Diane Feinberg, Daniel Feldman, Moe Feldman, Robert Feldman, Benjamin Fink, Cheri Fox, Margie Glancz, Daniel Goldsmith, Nancy Grossman-Samuel, Andrew and Jan Groveman, The Harnisch Foundation, Robert Horwitz, The Aline and Leo Jacobsohn Foundation, Jewish Community Foundation of Los Angeles, Charles and Esther Lee Kimerling Charitable Foundation, Robert P. and Arlene R. Kogod Family Foundation, Joseph and Phyllis Korff, John and Patricia Laszlo, Rebecca Laszlo, Jennifer Laszlo Mizrahi and Victor Mizrahi, Marty Linsky and Lynn Staley, Adam and Gila Milstein, Robert P. Parker, Shelley Pozez, Jarrow Rogovin, Ben and Esther Rosenbloom Foundation, Dr. Michael L. Ross and Elizabeth F. Ross, Charles and Lynn Schusterman Family Foundation, Schwartz Foundation, Ann and Andrew Tisch, The Harry and Jeanette Weinberg Foundation, Eliot Zev Fishman</a:t>
            </a:r>
            <a:endParaRPr/>
          </a:p>
          <a:p>
            <a:pPr marL="114300" lvl="0" indent="0" algn="l" rtl="0">
              <a:lnSpc>
                <a:spcPct val="90000"/>
              </a:lnSpc>
              <a:spcBef>
                <a:spcPts val="1000"/>
              </a:spcBef>
              <a:spcAft>
                <a:spcPts val="0"/>
              </a:spcAft>
              <a:buSzPts val="1800"/>
              <a:buNone/>
            </a:pPr>
            <a:r>
              <a:rPr lang="en-US" sz="1800" b="1">
                <a:solidFill>
                  <a:schemeClr val="dk1"/>
                </a:solidFill>
                <a:latin typeface="Lato"/>
                <a:ea typeface="Lato"/>
                <a:cs typeface="Lato"/>
                <a:sym typeface="Lato"/>
              </a:rPr>
              <a:t>Staff: </a:t>
            </a:r>
            <a:r>
              <a:rPr lang="en-US" sz="1800">
                <a:solidFill>
                  <a:schemeClr val="dk1"/>
                </a:solidFill>
                <a:latin typeface="Lato"/>
                <a:ea typeface="Lato"/>
                <a:cs typeface="Lato"/>
                <a:sym typeface="Lato"/>
              </a:rPr>
              <a:t>Jennifer Laszlo Mizrahi, Matan Koch, Lauren Appelbaum, Josh Steinberg, Jake Stimell, Eric Ascher</a:t>
            </a:r>
            <a:endParaRPr/>
          </a:p>
          <a:p>
            <a:pPr marL="114300" lvl="0" indent="0" algn="l" rtl="0">
              <a:lnSpc>
                <a:spcPct val="90000"/>
              </a:lnSpc>
              <a:spcBef>
                <a:spcPts val="1000"/>
              </a:spcBef>
              <a:spcAft>
                <a:spcPts val="0"/>
              </a:spcAft>
              <a:buSzPts val="1800"/>
              <a:buNone/>
            </a:pPr>
            <a:r>
              <a:rPr lang="en-US" sz="1800" b="1">
                <a:solidFill>
                  <a:schemeClr val="dk1"/>
                </a:solidFill>
                <a:latin typeface="Lato"/>
                <a:ea typeface="Lato"/>
                <a:cs typeface="Lato"/>
                <a:sym typeface="Lato"/>
              </a:rPr>
              <a:t>Board Members: </a:t>
            </a:r>
            <a:r>
              <a:rPr lang="en-US" sz="1800">
                <a:solidFill>
                  <a:schemeClr val="dk1"/>
                </a:solidFill>
                <a:latin typeface="Lato"/>
                <a:ea typeface="Lato"/>
                <a:cs typeface="Lato"/>
                <a:sym typeface="Lato"/>
              </a:rPr>
              <a:t>Vivian G. Bass, Linda Lait Burger, Shelley Richman Cohen, Judith Creed, Ila Eckhoff, Gabrielle Einstein-Sim, Donna Meltzer</a:t>
            </a:r>
            <a:endParaRPr/>
          </a:p>
          <a:p>
            <a:pPr marL="114300" lvl="0" indent="0" algn="l" rtl="0">
              <a:lnSpc>
                <a:spcPct val="90000"/>
              </a:lnSpc>
              <a:spcBef>
                <a:spcPts val="1000"/>
              </a:spcBef>
              <a:spcAft>
                <a:spcPts val="0"/>
              </a:spcAft>
              <a:buSzPts val="1800"/>
              <a:buNone/>
            </a:pPr>
            <a:r>
              <a:rPr lang="en-US" sz="1800" b="1">
                <a:solidFill>
                  <a:schemeClr val="dk1"/>
                </a:solidFill>
                <a:latin typeface="Lato"/>
                <a:ea typeface="Lato"/>
                <a:cs typeface="Lato"/>
                <a:sym typeface="Lato"/>
              </a:rPr>
              <a:t>Pollster: </a:t>
            </a:r>
            <a:r>
              <a:rPr lang="en-US" sz="1800">
                <a:solidFill>
                  <a:schemeClr val="dk1"/>
                </a:solidFill>
                <a:latin typeface="Lato"/>
                <a:ea typeface="Lato"/>
                <a:cs typeface="Lato"/>
                <a:sym typeface="Lato"/>
              </a:rPr>
              <a:t>Meagan Buren</a:t>
            </a:r>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5715</Words>
  <Application>Microsoft Macintosh PowerPoint</Application>
  <PresentationFormat>Widescreen</PresentationFormat>
  <Paragraphs>1072</Paragraphs>
  <Slides>92</Slides>
  <Notes>92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92</vt:i4>
      </vt:variant>
    </vt:vector>
  </HeadingPairs>
  <TitlesOfParts>
    <vt:vector size="102" baseType="lpstr">
      <vt:lpstr>Calibri</vt:lpstr>
      <vt:lpstr>Arial</vt:lpstr>
      <vt:lpstr>Lato</vt:lpstr>
      <vt:lpstr>Verdana</vt:lpstr>
      <vt:lpstr>Source Sans Pro</vt:lpstr>
      <vt:lpstr>Times New Roman</vt:lpstr>
      <vt:lpstr>Noto Sans Symbols</vt:lpstr>
      <vt:lpstr>1_Office Theme</vt:lpstr>
      <vt:lpstr>2_Office Theme</vt:lpstr>
      <vt:lpstr>3_Office Theme</vt:lpstr>
      <vt:lpstr>  Disability &amp; Inclusion In Our Jewish Community    </vt:lpstr>
      <vt:lpstr>Housekeeping </vt:lpstr>
      <vt:lpstr>Overview</vt:lpstr>
      <vt:lpstr>Welcome &amp; Introduction </vt:lpstr>
      <vt:lpstr>Lily Coltoff’s Story</vt:lpstr>
      <vt:lpstr>Disabilities Are….</vt:lpstr>
      <vt:lpstr>Three Facts</vt:lpstr>
      <vt:lpstr>Including the D – Disability – in Diversity</vt:lpstr>
      <vt:lpstr>People with disabilities want opportunities just like anyone else. </vt:lpstr>
      <vt:lpstr>1 in 5 Jews has a disability. </vt:lpstr>
      <vt:lpstr>Disability is Close to All of Us</vt:lpstr>
      <vt:lpstr>Jewish values encompass all types of inclusion, including disability inclusion</vt:lpstr>
      <vt:lpstr>What Does Inclusion Look Like</vt:lpstr>
      <vt:lpstr>RespectAbility Study on Jewish Disability Inclusion</vt:lpstr>
      <vt:lpstr>65-1 Margin: People Feel Things Are Better</vt:lpstr>
      <vt:lpstr>NPwDs 2x as likely to say things going extremely well</vt:lpstr>
      <vt:lpstr>Faith Inclusion Overall is Strong but Inconsistent</vt:lpstr>
      <vt:lpstr>Good News: Majority See Jewish Groups Have Diversity, Equity, Inclusion Commitments</vt:lpstr>
      <vt:lpstr>Good News: Disability is Included  in Diversity Commitments</vt:lpstr>
      <vt:lpstr>Barriers: Nearly Identical to 2018</vt:lpstr>
      <vt:lpstr>Exclusion: Still Too Prevalent</vt:lpstr>
      <vt:lpstr>Disability Access and Inclusion Training Series for Jewish Organizations and Activists</vt:lpstr>
      <vt:lpstr>Why we are here</vt:lpstr>
      <vt:lpstr>JFS Survey Results </vt:lpstr>
      <vt:lpstr>JFS Inclusion Survey Results</vt:lpstr>
      <vt:lpstr>Comments </vt:lpstr>
      <vt:lpstr>Let’s hear your voice </vt:lpstr>
      <vt:lpstr>Polling instructions </vt:lpstr>
      <vt:lpstr>Have you (or a loved one) ever been or felt excluded from a Jewish event in the Lehigh Valley? </vt:lpstr>
      <vt:lpstr>Discussion</vt:lpstr>
      <vt:lpstr>Have you (or a loved one) ever been or felt excluded from a specific club in the Lehigh Valley Jewish Community? </vt:lpstr>
      <vt:lpstr>Discussion</vt:lpstr>
      <vt:lpstr>Have you ever helped in creating or advocating for accommodations/accessibility in the Lehigh Valley Jewish Community? </vt:lpstr>
      <vt:lpstr>Discussion</vt:lpstr>
      <vt:lpstr>Do you (or a loved one) feel comfortable in asking for accomodations at Jewish events in the Lehigh Valley? </vt:lpstr>
      <vt:lpstr>Discussion</vt:lpstr>
      <vt:lpstr>Do you (or a loved one) feel comfortable in disclosing your disability at Jewish events in the Lehigh Valley?   (for people with disabilities)</vt:lpstr>
      <vt:lpstr>Discussion</vt:lpstr>
      <vt:lpstr>Are you proud of the current state of affairs regarding disability inclusion in the Lehigh Valley Jewish Community? </vt:lpstr>
      <vt:lpstr>Discussion</vt:lpstr>
      <vt:lpstr>Would you be interested in serving on the Disability &amp; Inclusion committee? </vt:lpstr>
      <vt:lpstr>Discussion</vt:lpstr>
      <vt:lpstr>Would you be interested in staying up-to-date with our disability and inclusion initiative? </vt:lpstr>
      <vt:lpstr>Discussion</vt:lpstr>
      <vt:lpstr>How well is the Lehigh Valley Jewish Community doing at including individuals with disabilities in synagogues, Jewish organizations, and communal activities?</vt:lpstr>
      <vt:lpstr>Discussion</vt:lpstr>
      <vt:lpstr>Next Steps </vt:lpstr>
      <vt:lpstr>Questions?</vt:lpstr>
      <vt:lpstr>Thank You!</vt:lpstr>
      <vt:lpstr>Appendix</vt:lpstr>
      <vt:lpstr>Disability Statistics in Pennsylvania</vt:lpstr>
      <vt:lpstr>Recognizing Racial Disparities in Pennsylvania</vt:lpstr>
      <vt:lpstr>Employment Rates for Working-Age Pennsylvanians w/ &amp; w/o Disabilities, by Race – 2019 (Pre-COVID)</vt:lpstr>
      <vt:lpstr>Poverty Rates for Pennsylvanians w/ &amp; w/o Disabilities, by Race – 2019 (Pre-COVID)</vt:lpstr>
      <vt:lpstr>Pennsylvania, Disability and Health Conditions</vt:lpstr>
      <vt:lpstr>Students with Disabilities served under IDEA in PA</vt:lpstr>
      <vt:lpstr>Prevalence of Disability Among Non-Institutionalized People Ages 16 to 20 in Pennsylvania in 2012</vt:lpstr>
      <vt:lpstr>Employment of Non-Institutionalized Working-Age People (Ages 21 to 64) by Disability Status in PA in 2012</vt:lpstr>
      <vt:lpstr>PA Project SEARCH Sites</vt:lpstr>
      <vt:lpstr>PA Federal Contractors</vt:lpstr>
      <vt:lpstr>More Information on RespectAbility’s Study</vt:lpstr>
      <vt:lpstr>Methodology of the Poll</vt:lpstr>
      <vt:lpstr>Who Took the Poll</vt:lpstr>
      <vt:lpstr>Who Took the Poll (2)</vt:lpstr>
      <vt:lpstr>Major Trends: 2018-2021</vt:lpstr>
      <vt:lpstr>65-1 Margin: People Feel Things Are Better</vt:lpstr>
      <vt:lpstr>Meaningful Movement: Good News Overall</vt:lpstr>
      <vt:lpstr>NPwDs 2x as likely to say things going extremely well</vt:lpstr>
      <vt:lpstr>5 Year Trend in the Right Direction: Gap With Less Intensity Among PwDs</vt:lpstr>
      <vt:lpstr>Faith Inclusion Overall is Strong but Inconsistent</vt:lpstr>
      <vt:lpstr>Differences Felt by PwDs: Big Gap in Perceptions</vt:lpstr>
      <vt:lpstr>Good News: Majority See Jewish Groups Have Diversity, Equity, Inclusion Commitments</vt:lpstr>
      <vt:lpstr>Good News: Disability is Included  in Diversity Commitments</vt:lpstr>
      <vt:lpstr>Challenges</vt:lpstr>
      <vt:lpstr>Barriers: Nearly Identical to 2018</vt:lpstr>
      <vt:lpstr>A Tale of Two Synagogues</vt:lpstr>
      <vt:lpstr>Room for Growth</vt:lpstr>
      <vt:lpstr>Leadership: Nearly 54% Increase But Improvement Still Needed Note: Leading Edge survey shows more exist!</vt:lpstr>
      <vt:lpstr>Leadership: PwDs Not Actively Encouraged to Lead</vt:lpstr>
      <vt:lpstr>Exclusion: Still Too Prevalent</vt:lpstr>
      <vt:lpstr>People shared painful experiences, hoping that we could keep it from happening again</vt:lpstr>
      <vt:lpstr>People shared painful experiences, hoping that we could keep it from happening again (2)</vt:lpstr>
      <vt:lpstr>Common Examples of Successful Disability Inclusion</vt:lpstr>
      <vt:lpstr>Next Steps</vt:lpstr>
      <vt:lpstr>Virtual Formats Can Significantly Increase Access</vt:lpstr>
      <vt:lpstr>Overwhelmingly Positive Messaging Works</vt:lpstr>
      <vt:lpstr>Education Level of Jews With &amp; Without Disabilities Are Similar</vt:lpstr>
      <vt:lpstr>Jews with Disabilities 2X more likely to be single</vt:lpstr>
      <vt:lpstr>Household Income: PwDs lower incomes</vt:lpstr>
      <vt:lpstr>Respondents Prioritize Fighting Stigmas,  Education, Skills and Jobs</vt:lpstr>
      <vt:lpstr>Respondents Prioritize Fighting Stigmas,  Education, Skills and Jobs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Disability &amp; Inclusion In Our Jewish Community    </dc:title>
  <dc:creator>Jake Stimell</dc:creator>
  <cp:lastModifiedBy>Eric Ascher</cp:lastModifiedBy>
  <cp:revision>2</cp:revision>
  <dcterms:created xsi:type="dcterms:W3CDTF">2022-02-14T19:55:27Z</dcterms:created>
  <dcterms:modified xsi:type="dcterms:W3CDTF">2022-02-20T17:49:11Z</dcterms:modified>
</cp:coreProperties>
</file>