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7"/>
  </p:notesMasterIdLst>
  <p:sldIdLst>
    <p:sldId id="259" r:id="rId2"/>
    <p:sldId id="624" r:id="rId3"/>
    <p:sldId id="792" r:id="rId4"/>
    <p:sldId id="804" r:id="rId5"/>
    <p:sldId id="791" r:id="rId6"/>
    <p:sldId id="1593" r:id="rId7"/>
    <p:sldId id="1592" r:id="rId8"/>
    <p:sldId id="1588" r:id="rId9"/>
    <p:sldId id="808" r:id="rId10"/>
    <p:sldId id="809" r:id="rId11"/>
    <p:sldId id="810" r:id="rId12"/>
    <p:sldId id="812" r:id="rId13"/>
    <p:sldId id="811" r:id="rId14"/>
    <p:sldId id="807" r:id="rId15"/>
    <p:sldId id="821" r:id="rId16"/>
    <p:sldId id="806" r:id="rId17"/>
    <p:sldId id="973" r:id="rId18"/>
    <p:sldId id="974" r:id="rId19"/>
    <p:sldId id="975" r:id="rId20"/>
    <p:sldId id="793" r:id="rId21"/>
    <p:sldId id="794" r:id="rId22"/>
    <p:sldId id="993" r:id="rId23"/>
    <p:sldId id="992" r:id="rId24"/>
    <p:sldId id="971" r:id="rId25"/>
    <p:sldId id="83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s, Ameerah C" initials="PAC" lastIdx="31" clrIdx="0">
    <p:extLst>
      <p:ext uri="{19B8F6BF-5375-455C-9EA6-DF929625EA0E}">
        <p15:presenceInfo xmlns:p15="http://schemas.microsoft.com/office/powerpoint/2012/main" userId="S-1-5-21-1214440339-1979792683-682003330-3310065" providerId="AD"/>
      </p:ext>
    </p:extLst>
  </p:cmAuthor>
  <p:cmAuthor id="2" name="Rachel Shader" initials="RS" lastIdx="45" clrIdx="1">
    <p:extLst>
      <p:ext uri="{19B8F6BF-5375-455C-9EA6-DF929625EA0E}">
        <p15:presenceInfo xmlns:p15="http://schemas.microsoft.com/office/powerpoint/2012/main" userId="1bef4ead6e0b53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F30"/>
    <a:srgbClr val="000000"/>
    <a:srgbClr val="F5BA2B"/>
    <a:srgbClr val="5F5F5F"/>
    <a:srgbClr val="F6D592"/>
    <a:srgbClr val="3F3F3F"/>
    <a:srgbClr val="4D4D4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 autoAdjust="0"/>
    <p:restoredTop sz="86395" autoAdjust="0"/>
  </p:normalViewPr>
  <p:slideViewPr>
    <p:cSldViewPr snapToGrid="0">
      <p:cViewPr varScale="1">
        <p:scale>
          <a:sx n="73" d="100"/>
          <a:sy n="73" d="100"/>
        </p:scale>
        <p:origin x="224" y="9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-1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esktop\RA%202019%20Data%20for%20Charts%2003-15-21%20PK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esktop\RA%202019%20Data%20for%20Charts%2003-15-21%20PK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esktop\RA%20ADA30%20Charts%2007-09-20%20PKP%20Draft%2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ownloads\RA%2020209%20Data%20for%20Charts%2007-20-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ownloads\RA%202020%20LAUSD%20Data%20for%20Charts%2007-20-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Working-Age Americans with Disabilities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5-4B8B-AE4B-1A09E179E40E}"/>
            </c:ext>
          </c:extLst>
        </c:ser>
        <c:ser>
          <c:idx val="1"/>
          <c:order val="1"/>
          <c:tx>
            <c:v>Working-Age Americans without Disabilities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Race'!$D$8:$D$11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5-4B8B-AE4B-1A09E179E40E}"/>
            </c:ext>
          </c:extLst>
        </c:ser>
        <c:ser>
          <c:idx val="2"/>
          <c:order val="2"/>
          <c:tx>
            <c:v>PWDs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Sheet1!$R$3:$U$3</c:f>
              <c:numCache>
                <c:formatCode>General</c:formatCode>
                <c:ptCount val="4"/>
                <c:pt idx="0">
                  <c:v>40</c:v>
                </c:pt>
                <c:pt idx="1">
                  <c:v>32.1</c:v>
                </c:pt>
                <c:pt idx="2">
                  <c:v>40.9</c:v>
                </c:pt>
                <c:pt idx="3">
                  <c:v>43.1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2EE5-4B8B-AE4B-1A09E179E40E}"/>
            </c:ext>
          </c:extLst>
        </c:ser>
        <c:ser>
          <c:idx val="3"/>
          <c:order val="3"/>
          <c:tx>
            <c:v>Non-PWDs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Sheet1!$R$4:$U$4</c:f>
              <c:numCache>
                <c:formatCode>General</c:formatCode>
                <c:ptCount val="4"/>
                <c:pt idx="0">
                  <c:v>80.2</c:v>
                </c:pt>
                <c:pt idx="1">
                  <c:v>75.5</c:v>
                </c:pt>
                <c:pt idx="2">
                  <c:v>77.099999999999994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E5-4B8B-AE4B-1A09E179E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692736"/>
        <c:axId val="164694272"/>
        <c:extLst/>
      </c:barChart>
      <c:catAx>
        <c:axId val="16469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694272"/>
        <c:crosses val="autoZero"/>
        <c:auto val="1"/>
        <c:lblAlgn val="ctr"/>
        <c:lblOffset val="100"/>
        <c:noMultiLvlLbl val="0"/>
      </c:catAx>
      <c:valAx>
        <c:axId val="1646942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69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People with Disabilities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'[2]Employ Outcomes by Race'!$B$8:$B$11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9-4E5A-A8A3-01B7DFF53129}"/>
            </c:ext>
          </c:extLst>
        </c:ser>
        <c:ser>
          <c:idx val="1"/>
          <c:order val="1"/>
          <c:tx>
            <c:v>People without Disabilities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'[2]Employ Outcomes by Race'!$D$8:$D$11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9-4E5A-A8A3-01B7DFF53129}"/>
            </c:ext>
          </c:extLst>
        </c:ser>
        <c:ser>
          <c:idx val="2"/>
          <c:order val="2"/>
          <c:tx>
            <c:v>PWDs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Sheet2!$R$3:$U$3</c:f>
              <c:numCache>
                <c:formatCode>General</c:formatCode>
                <c:ptCount val="4"/>
                <c:pt idx="0">
                  <c:v>17.100000000000001</c:v>
                </c:pt>
                <c:pt idx="1">
                  <c:v>32</c:v>
                </c:pt>
                <c:pt idx="2">
                  <c:v>26</c:v>
                </c:pt>
                <c:pt idx="3">
                  <c:v>17.899999999999999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9619-4E5A-A8A3-01B7DFF53129}"/>
            </c:ext>
          </c:extLst>
        </c:ser>
        <c:ser>
          <c:idx val="3"/>
          <c:order val="3"/>
          <c:tx>
            <c:v>Non-PWDs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Sheet2!$R$4:$U$4</c:f>
              <c:numCache>
                <c:formatCode>General</c:formatCode>
                <c:ptCount val="4"/>
                <c:pt idx="0">
                  <c:v>9</c:v>
                </c:pt>
                <c:pt idx="1">
                  <c:v>20.9</c:v>
                </c:pt>
                <c:pt idx="2">
                  <c:v>17.5</c:v>
                </c:pt>
                <c:pt idx="3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19-4E5A-A8A3-01B7DFF53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431616"/>
        <c:axId val="168433152"/>
        <c:extLst/>
      </c:barChart>
      <c:catAx>
        <c:axId val="16843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8433152"/>
        <c:crosses val="autoZero"/>
        <c:auto val="1"/>
        <c:lblAlgn val="ctr"/>
        <c:lblOffset val="100"/>
        <c:noMultiLvlLbl val="0"/>
      </c:catAx>
      <c:valAx>
        <c:axId val="1684331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843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[Book1]Sheet1!$A$2</c:f>
              <c:strCache>
                <c:ptCount val="1"/>
                <c:pt idx="0">
                  <c:v>Disability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[1]Sheet1!$B$2:$L$2</c:f>
              <c:numCache>
                <c:formatCode>General</c:formatCode>
                <c:ptCount val="11"/>
                <c:pt idx="0">
                  <c:v>37.1</c:v>
                </c:pt>
                <c:pt idx="1">
                  <c:v>35.200000000000003</c:v>
                </c:pt>
                <c:pt idx="2">
                  <c:v>33.4</c:v>
                </c:pt>
                <c:pt idx="3">
                  <c:v>32.6</c:v>
                </c:pt>
                <c:pt idx="4">
                  <c:v>32.700000000000003</c:v>
                </c:pt>
                <c:pt idx="5">
                  <c:v>33.9</c:v>
                </c:pt>
                <c:pt idx="6">
                  <c:v>34.4</c:v>
                </c:pt>
                <c:pt idx="7">
                  <c:v>34.9</c:v>
                </c:pt>
                <c:pt idx="8">
                  <c:v>35.9</c:v>
                </c:pt>
                <c:pt idx="9">
                  <c:v>36.9</c:v>
                </c:pt>
                <c:pt idx="10">
                  <c:v>37.6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7C-4098-B1B1-B02C37F29982}"/>
            </c:ext>
          </c:extLst>
        </c:ser>
        <c:ser>
          <c:idx val="1"/>
          <c:order val="1"/>
          <c:tx>
            <c:strRef>
              <c:f>[Book1]Sheet1!$A$3</c:f>
              <c:strCache>
                <c:ptCount val="1"/>
                <c:pt idx="0">
                  <c:v>Black/African-American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[1]Sheet1!$B$3:$L$3</c:f>
              <c:numCache>
                <c:formatCode>General</c:formatCode>
                <c:ptCount val="11"/>
                <c:pt idx="0">
                  <c:v>57.3</c:v>
                </c:pt>
                <c:pt idx="1">
                  <c:v>53.2</c:v>
                </c:pt>
                <c:pt idx="2">
                  <c:v>52.3</c:v>
                </c:pt>
                <c:pt idx="3">
                  <c:v>51.7</c:v>
                </c:pt>
                <c:pt idx="4">
                  <c:v>53</c:v>
                </c:pt>
                <c:pt idx="5">
                  <c:v>53.2</c:v>
                </c:pt>
                <c:pt idx="6">
                  <c:v>54.3</c:v>
                </c:pt>
                <c:pt idx="7">
                  <c:v>55.7</c:v>
                </c:pt>
                <c:pt idx="8">
                  <c:v>56.4</c:v>
                </c:pt>
                <c:pt idx="9">
                  <c:v>57.6</c:v>
                </c:pt>
                <c:pt idx="10">
                  <c:v>57.9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7C-4098-B1B1-B02C37F29982}"/>
            </c:ext>
          </c:extLst>
        </c:ser>
        <c:ser>
          <c:idx val="2"/>
          <c:order val="2"/>
          <c:tx>
            <c:strRef>
              <c:f>[Book1]Sheet1!$A$4</c:f>
              <c:strCache>
                <c:ptCount val="1"/>
                <c:pt idx="0">
                  <c:v>Women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[1]Sheet1!$B$4:$L$4</c:f>
              <c:numCache>
                <c:formatCode>General</c:formatCode>
                <c:ptCount val="11"/>
                <c:pt idx="0">
                  <c:v>56.2</c:v>
                </c:pt>
                <c:pt idx="1">
                  <c:v>54.4</c:v>
                </c:pt>
                <c:pt idx="2">
                  <c:v>53.6</c:v>
                </c:pt>
                <c:pt idx="3">
                  <c:v>53.2</c:v>
                </c:pt>
                <c:pt idx="4">
                  <c:v>53.1</c:v>
                </c:pt>
                <c:pt idx="5">
                  <c:v>53.2</c:v>
                </c:pt>
                <c:pt idx="6">
                  <c:v>53.5</c:v>
                </c:pt>
                <c:pt idx="7">
                  <c:v>53.7</c:v>
                </c:pt>
                <c:pt idx="8">
                  <c:v>54.1</c:v>
                </c:pt>
                <c:pt idx="9">
                  <c:v>54.6</c:v>
                </c:pt>
                <c:pt idx="10">
                  <c:v>55.4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7C-4098-B1B1-B02C37F29982}"/>
            </c:ext>
          </c:extLst>
        </c:ser>
        <c:ser>
          <c:idx val="3"/>
          <c:order val="3"/>
          <c:tx>
            <c:strRef>
              <c:f>[Book1]Sheet1!$A$5</c:f>
              <c:strCache>
                <c:ptCount val="1"/>
                <c:pt idx="0">
                  <c:v>Hispanic/Latino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4572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[1]Sheet1!$B$5:$L$5</c:f>
              <c:numCache>
                <c:formatCode>General</c:formatCode>
                <c:ptCount val="11"/>
                <c:pt idx="0">
                  <c:v>63.3</c:v>
                </c:pt>
                <c:pt idx="1">
                  <c:v>59.7</c:v>
                </c:pt>
                <c:pt idx="2">
                  <c:v>59</c:v>
                </c:pt>
                <c:pt idx="3">
                  <c:v>58.9</c:v>
                </c:pt>
                <c:pt idx="4">
                  <c:v>59.5</c:v>
                </c:pt>
                <c:pt idx="5">
                  <c:v>60</c:v>
                </c:pt>
                <c:pt idx="6">
                  <c:v>61.2</c:v>
                </c:pt>
                <c:pt idx="7">
                  <c:v>61.6</c:v>
                </c:pt>
                <c:pt idx="8">
                  <c:v>62</c:v>
                </c:pt>
                <c:pt idx="9">
                  <c:v>60.6</c:v>
                </c:pt>
                <c:pt idx="10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7C-4098-B1B1-B02C37F29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075024"/>
        <c:axId val="566074384"/>
      </c:lineChart>
      <c:catAx>
        <c:axId val="5660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6074384"/>
        <c:crosses val="autoZero"/>
        <c:auto val="1"/>
        <c:lblAlgn val="ctr"/>
        <c:lblOffset val="100"/>
        <c:noMultiLvlLbl val="0"/>
      </c:catAx>
      <c:valAx>
        <c:axId val="566074384"/>
        <c:scaling>
          <c:orientation val="minMax"/>
          <c:max val="7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607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with Disabilities (K-12)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Students with Disabilities (K-12)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fld id="{0332EDD5-16BE-41CE-B77B-1982ADFC3DE3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224-4C53-B0C4-2B91BAC4F5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971F784-3131-47A8-A062-F42149C1F1B1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224-4C53-B0C4-2B91BAC4F50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6DB5E52-266A-461A-9476-E9292ED28D5B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224-4C53-B0C4-2B91BAC4F5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3DAA944-03B9-427D-A96F-FA16F60E9E89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224-4C53-B0C4-2B91BAC4F50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AC6AE8E-D8E1-4778-808B-3C1D8AC25656}" type="VALUE">
                      <a:rPr lang="en-US" smtClean="0"/>
                      <a:pPr/>
                      <a:t>[VALUE]</a:t>
                    </a:fld>
                    <a:r>
                      <a:rPr lang="en-US"/>
                      <a:t>.03%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224-4C53-B0C4-2B91BAC4F50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D273245-4BF7-4A69-A2B7-17667160BCBF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24-4C53-B0C4-2B91BAC4F50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A045BE5-F384-4370-A455-F819A6E2D6A5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224-4C53-B0C4-2B91BAC4F5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1% American Indian/Alaskan Native</c:v>
                </c:pt>
                <c:pt idx="1">
                  <c:v>3% Asian American</c:v>
                </c:pt>
                <c:pt idx="2">
                  <c:v>18% Black/African American</c:v>
                </c:pt>
                <c:pt idx="3">
                  <c:v>28% Hispanic/Latino</c:v>
                </c:pt>
                <c:pt idx="4">
                  <c:v>0.03% Native Hawaii/Pacific Islander</c:v>
                </c:pt>
                <c:pt idx="5">
                  <c:v>4% Biracial</c:v>
                </c:pt>
                <c:pt idx="6">
                  <c:v>46% White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1.3</c:v>
                </c:pt>
                <c:pt idx="1">
                  <c:v>3</c:v>
                </c:pt>
                <c:pt idx="2">
                  <c:v>18</c:v>
                </c:pt>
                <c:pt idx="3">
                  <c:v>28</c:v>
                </c:pt>
                <c:pt idx="4">
                  <c:v>0.03</c:v>
                </c:pt>
                <c:pt idx="5">
                  <c:v>4</c:v>
                </c:pt>
                <c:pt idx="6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4-4C53-B0C4-2B91BAC4F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568401904907008"/>
          <c:y val="0.11482353243990698"/>
          <c:w val="0.40610724451000352"/>
          <c:h val="0.73340705778314619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Students without Disabilities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Sheet1!$U$2:$X$2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Hispanic/LatinX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C-41B9-8FEC-F8926BAD41B3}"/>
            </c:ext>
          </c:extLst>
        </c:ser>
        <c:ser>
          <c:idx val="1"/>
          <c:order val="1"/>
          <c:tx>
            <c:v>Students with Disabilities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Sheet1!$U$2:$X$2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Hispanic/LatinX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Race'!$D$8:$D$11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8C-41B9-8FEC-F8926BAD41B3}"/>
            </c:ext>
          </c:extLst>
        </c:ser>
        <c:ser>
          <c:idx val="2"/>
          <c:order val="2"/>
          <c:tx>
            <c:v>PWDs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D74731B-EFF1-4D8E-A21F-9D4BFEFE2EA3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28C-41B9-8FEC-F8926BAD41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D6C4755-595B-4F9F-B85C-11690386EA6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28C-41B9-8FEC-F8926BAD41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FB297D0-7E6E-4FC0-8D21-05A05B91895F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28C-41B9-8FEC-F8926BAD41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47AA06A-6C48-4BA1-A7F9-140F1E08F397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28C-41B9-8FEC-F8926BAD4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Sheet1!$U$2:$X$2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Hispanic/LatinX</c:v>
                </c:pt>
                <c:pt idx="3">
                  <c:v>Asian-American</c:v>
                </c:pt>
              </c:strCache>
            </c:strRef>
          </c:cat>
          <c:val>
            <c:numRef>
              <c:f>Sheet1!$U$3:$X$3</c:f>
              <c:numCache>
                <c:formatCode>General</c:formatCode>
                <c:ptCount val="4"/>
                <c:pt idx="0">
                  <c:v>71.099999999999994</c:v>
                </c:pt>
                <c:pt idx="1">
                  <c:v>62.1</c:v>
                </c:pt>
                <c:pt idx="2">
                  <c:v>68.8</c:v>
                </c:pt>
                <c:pt idx="3">
                  <c:v>68.2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328C-41B9-8FEC-F8926BAD41B3}"/>
            </c:ext>
          </c:extLst>
        </c:ser>
        <c:ser>
          <c:idx val="3"/>
          <c:order val="3"/>
          <c:tx>
            <c:v>Non-PWDs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FBB7082-D4BE-448B-8369-1C68AED022CA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28C-41B9-8FEC-F8926BAD41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869D62-9E54-4DCD-B451-407CABBE1320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28C-41B9-8FEC-F8926BAD41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54404C4-71A5-4FDA-BA79-07C8BB148005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28C-41B9-8FEC-F8926BAD41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92.6%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28C-41B9-8FEC-F8926BAD4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Sheet1!$U$4:$X$4</c:f>
              <c:numCache>
                <c:formatCode>General</c:formatCode>
                <c:ptCount val="4"/>
                <c:pt idx="0">
                  <c:v>87.9</c:v>
                </c:pt>
                <c:pt idx="1">
                  <c:v>76.900000000000006</c:v>
                </c:pt>
                <c:pt idx="2">
                  <c:v>82.2</c:v>
                </c:pt>
                <c:pt idx="3">
                  <c:v>92.6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28C-41B9-8FEC-F8926BAD4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99408"/>
        <c:axId val="540098448"/>
        <c:extLst/>
      </c:barChart>
      <c:catAx>
        <c:axId val="5400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8448"/>
        <c:crosses val="autoZero"/>
        <c:auto val="1"/>
        <c:lblAlgn val="ctr"/>
        <c:lblOffset val="100"/>
        <c:noMultiLvlLbl val="0"/>
      </c:catAx>
      <c:valAx>
        <c:axId val="540098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Students without Disabilities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Sheet1!$U$2:$X$2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Hispanic/LatinX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2-42D3-A2DE-A36FEA8AD2E9}"/>
            </c:ext>
          </c:extLst>
        </c:ser>
        <c:ser>
          <c:idx val="1"/>
          <c:order val="1"/>
          <c:tx>
            <c:v>Students with Disabilities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Sheet1!$U$2:$X$2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Hispanic/LatinX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Race'!$D$8:$D$11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D2-42D3-A2DE-A36FEA8AD2E9}"/>
            </c:ext>
          </c:extLst>
        </c:ser>
        <c:ser>
          <c:idx val="2"/>
          <c:order val="2"/>
          <c:tx>
            <c:v>PWDs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D74731B-EFF1-4D8E-A21F-9D4BFEFE2EA3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7D2-42D3-A2DE-A36FEA8AD2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D6C4755-595B-4F9F-B85C-11690386EA6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D2-42D3-A2DE-A36FEA8AD2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FB297D0-7E6E-4FC0-8D21-05A05B91895F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7D2-42D3-A2DE-A36FEA8AD2E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47AA06A-6C48-4BA1-A7F9-140F1E08F397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D2-42D3-A2DE-A36FEA8AD2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Sheet1!$U$2:$X$2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Hispanic/LatinX</c:v>
                </c:pt>
                <c:pt idx="3">
                  <c:v>Asian-American</c:v>
                </c:pt>
              </c:strCache>
            </c:strRef>
          </c:cat>
          <c:val>
            <c:numRef>
              <c:f>Sheet1!$U$3:$X$3</c:f>
              <c:numCache>
                <c:formatCode>General</c:formatCode>
                <c:ptCount val="4"/>
                <c:pt idx="0">
                  <c:v>70.7</c:v>
                </c:pt>
                <c:pt idx="1">
                  <c:v>59.6</c:v>
                </c:pt>
                <c:pt idx="2">
                  <c:v>63.7</c:v>
                </c:pt>
                <c:pt idx="3">
                  <c:v>66.5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47D2-42D3-A2DE-A36FEA8AD2E9}"/>
            </c:ext>
          </c:extLst>
        </c:ser>
        <c:ser>
          <c:idx val="3"/>
          <c:order val="3"/>
          <c:tx>
            <c:v>Non-PWDs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FBB7082-D4BE-448B-8369-1C68AED022CA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7D2-42D3-A2DE-A36FEA8AD2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869D62-9E54-4DCD-B451-407CABBE1320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7D2-42D3-A2DE-A36FEA8AD2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54404C4-71A5-4FDA-BA79-07C8BB148005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7D2-42D3-A2DE-A36FEA8AD2E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7D2-42D3-A2DE-A36FEA8AD2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Sheet1!$U$4:$X$4</c:f>
              <c:numCache>
                <c:formatCode>General</c:formatCode>
                <c:ptCount val="4"/>
                <c:pt idx="0">
                  <c:v>86.1</c:v>
                </c:pt>
                <c:pt idx="1">
                  <c:v>76.099999999999994</c:v>
                </c:pt>
                <c:pt idx="2">
                  <c:v>81.599999999999994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D2-42D3-A2DE-A36FEA8AD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99408"/>
        <c:axId val="540098448"/>
        <c:extLst/>
      </c:barChart>
      <c:catAx>
        <c:axId val="5400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8448"/>
        <c:crosses val="autoZero"/>
        <c:auto val="1"/>
        <c:lblAlgn val="ctr"/>
        <c:lblOffset val="100"/>
        <c:noMultiLvlLbl val="0"/>
      </c:catAx>
      <c:valAx>
        <c:axId val="540098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9913A-8DA4-42EF-A58F-81A3602C678A}" type="datetimeFigureOut">
              <a:rPr lang="en-US" smtClean="0"/>
              <a:pPr/>
              <a:t>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2833-5762-4E0C-9C9E-774432C7B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39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37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93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8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5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6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27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3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9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4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A7FA42-E5FD-42FD-AF57-0CCC410B32D9}"/>
              </a:ext>
            </a:extLst>
          </p:cNvPr>
          <p:cNvSpPr/>
          <p:nvPr userDrawn="1"/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120BD-D120-40E2-9011-8CC79CC08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201F-9696-489D-837F-4E928AAF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BEF2-9D2F-4F1F-923C-1CF87A1A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E059B-CE5D-43C4-A609-247B4E4800CD}"/>
              </a:ext>
            </a:extLst>
          </p:cNvPr>
          <p:cNvSpPr/>
          <p:nvPr userDrawn="1"/>
        </p:nvSpPr>
        <p:spPr>
          <a:xfrm>
            <a:off x="1524000" y="3602039"/>
            <a:ext cx="9144000" cy="1655762"/>
          </a:xfrm>
          <a:prstGeom prst="rect">
            <a:avLst/>
          </a:prstGeom>
          <a:solidFill>
            <a:srgbClr val="F5BA2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504F8-4750-4CAA-A656-CE1CF1AE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10A6-5BE0-47AB-A1B9-31FCD9E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DA191-D6C0-4150-9E8F-004E1C46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5E72C-FB37-49C9-8E02-67DF1996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7E27F-F644-4940-B300-2AC9C16B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E50AA-AD40-4C3A-88BE-85A18E3D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2/14/22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C1F70-FE04-4562-975C-08DABB58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4EC6E-6C61-470B-BDD3-DA8DF623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5DE5-CA7A-4F4C-B914-0BB13982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795F8-1424-4CC6-812A-B27AFDA7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ABA0-249A-4213-9913-73239EBD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987D-5B4F-4413-8198-26E936DE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1E2B-CCA1-410D-AB25-7FC64B49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1154459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80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565848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5836285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565848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07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676900" y="365125"/>
            <a:ext cx="621313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5" y="365126"/>
            <a:ext cx="527621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5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28320" y="347346"/>
            <a:ext cx="11544598" cy="11398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5BA2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F5BA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89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2262-42F6-41C7-9995-4EFD879E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479C6-DADF-43BE-B37A-2648218B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E3896-AC24-40A5-B9E7-9C68E148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14657-B334-4C76-8F4C-31A4A567A796}"/>
              </a:ext>
            </a:extLst>
          </p:cNvPr>
          <p:cNvSpPr/>
          <p:nvPr userDrawn="1"/>
        </p:nvSpPr>
        <p:spPr>
          <a:xfrm>
            <a:off x="-20421" y="0"/>
            <a:ext cx="33636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2C32C-18FB-46AA-923A-57E840546617}"/>
              </a:ext>
            </a:extLst>
          </p:cNvPr>
          <p:cNvSpPr/>
          <p:nvPr userDrawn="1"/>
        </p:nvSpPr>
        <p:spPr>
          <a:xfrm>
            <a:off x="1676400" y="2438400"/>
            <a:ext cx="9686023" cy="2124075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D3838-8BBA-4DEF-A8BB-CB509E38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38400"/>
            <a:ext cx="9671050" cy="212407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4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-20320" y="0"/>
            <a:ext cx="131064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914401" y="0"/>
            <a:ext cx="6162674" cy="6858000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BD05-11CC-469A-B954-0EA13D38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2289176"/>
            <a:ext cx="5257800" cy="11398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95D0-B393-4507-800E-BC2A3579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68EA3-A74B-4FF4-9AFD-46FC6204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57244-03AA-4236-9DA9-13C118F58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3EAD2-1D3D-440B-BA43-5934A5E27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69C04-1DB8-4E0D-B217-95E7BD0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ADF1C-CD9C-4034-9D10-3967BF6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2/14/22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7DC2F-322A-4BB2-A5DB-28CE284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3E038-84A6-4047-801D-A7712A74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8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BBD7-E326-47AB-9752-D0F64E67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825625"/>
            <a:ext cx="111982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0148-6572-4E0A-A3B3-AFACE677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D340F-E019-466E-9425-BCBBA017A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350" y="44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BB389-2D32-4459-A711-0F392A83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1198224" cy="113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DFF0AA-25CB-4522-8735-CED47F9D6E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85957" y="6356350"/>
            <a:ext cx="892295" cy="470693"/>
            <a:chOff x="4581525" y="2647950"/>
            <a:chExt cx="2943225" cy="15525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37E496-7AE7-42C4-BFF6-DEE5043A93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250" y="2647950"/>
              <a:ext cx="2857500" cy="155257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7B3E67-D8E9-4489-8EA1-C727D3AE3D36}"/>
                </a:ext>
              </a:extLst>
            </p:cNvPr>
            <p:cNvSpPr/>
            <p:nvPr userDrawn="1"/>
          </p:nvSpPr>
          <p:spPr>
            <a:xfrm>
              <a:off x="4581525" y="3867150"/>
              <a:ext cx="2466975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4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0" r:id="rId3"/>
    <p:sldLayoutId id="2147483669" r:id="rId4"/>
    <p:sldLayoutId id="2147483664" r:id="rId5"/>
    <p:sldLayoutId id="2147483676" r:id="rId6"/>
    <p:sldLayoutId id="2147483673" r:id="rId7"/>
    <p:sldLayoutId id="2147483660" r:id="rId8"/>
    <p:sldLayoutId id="2147483653" r:id="rId9"/>
    <p:sldLayoutId id="2147483654" r:id="rId10"/>
    <p:sldLayoutId id="2147483655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harts/employment-situation/employment-population-ratio.htm" TargetMode="External"/><Relationship Id="rId2" Type="http://schemas.openxmlformats.org/officeDocument/2006/relationships/hyperlink" Target="https://www.statista.com/statistics/793961/employment-among-disabled-us-adult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harts/employment-situation/employment-population-ratio.htm" TargetMode="External"/><Relationship Id="rId2" Type="http://schemas.openxmlformats.org/officeDocument/2006/relationships/hyperlink" Target="https://www.statista.com/statistics/793961/employment-among-disabled-us-adult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harts/employment-situation/employment-population-ratio.htm" TargetMode="External"/><Relationship Id="rId2" Type="http://schemas.openxmlformats.org/officeDocument/2006/relationships/hyperlink" Target="https://www.statista.com/statistics/793961/employment-among-disabled-us-adult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harts/employment-situation/employment-population-ratio.htm" TargetMode="External"/><Relationship Id="rId2" Type="http://schemas.openxmlformats.org/officeDocument/2006/relationships/hyperlink" Target="https://www.statista.com/statistics/793961/employment-among-disabled-us-adult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ed.gov/programs/osepidea/618-data/static-tables/index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ed.gov/programs/osepidea/618-data/static-tables/index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programs/osepidea/618-data/static-tables/index.html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abilitycompendium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abilitycompendium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compendium.org/compendium/2020-annual-disability-statistics-suppleme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rdata.ed.gov/Page?t=d&amp;eid=30388&amp;syk=8&amp;pid=239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crdata.ed.gov/Page?t=d&amp;eid=30388&amp;syk=8&amp;pid=239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q.cde.ca.gov/dataquest/dqcensus/CohRate.aspx?cds=00&amp;agglevel=state&amp;year=2019-2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q.cde.ca.gov/dataquest/dqcensus/CohRate.aspx?cds=19&amp;agglevel=county&amp;year=2019-20&amp;initrow=&amp;ro=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fCEAa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JenniferM@RespectAbility.org" TargetMode="External"/><Relationship Id="rId5" Type="http://schemas.openxmlformats.org/officeDocument/2006/relationships/hyperlink" Target="https://www.respectability.org/donate/" TargetMode="External"/><Relationship Id="rId4" Type="http://schemas.openxmlformats.org/officeDocument/2006/relationships/hyperlink" Target="https://www.facebook.com/RespectAbilityUS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compendium.org/compendium/2020-annual-disability-statistics-supple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disabilitycompendium.org/compendium/2020-annual-disability-statistics-supplem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793961/employment-among-disabled-us-adults/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s.gov/charts/employment-situation/employment-population-ratio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louisfed.org/on-the-economy/2021/november/current-labor-market-workers-disabilit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louisfed.org/on-the-economy/2021/november/current-labor-market-workers-disabilit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esslerfoundation.org/press-release/ntide-november-2021-jobs-report-historic-employment-gains-continue-peopl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harts/employment-situation/employment-population-ratio.htm" TargetMode="External"/><Relationship Id="rId2" Type="http://schemas.openxmlformats.org/officeDocument/2006/relationships/hyperlink" Target="https://www.statista.com/statistics/793961/employment-among-disabled-us-adult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89CCC5-C4B9-472C-B13F-479E75FD5A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6888" y="2429651"/>
            <a:ext cx="11198224" cy="1139824"/>
          </a:xfr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Community Reinvestment Act (CRA) and Why It Matters for People with Disabilities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7" name="Picture 6" descr="Snapshot of the diverse Fellows from RespectAbility's Fellowship program&#10;">
            <a:extLst>
              <a:ext uri="{FF2B5EF4-FFF2-40B4-BE49-F238E27FC236}">
                <a16:creationId xmlns:a16="http://schemas.microsoft.com/office/drawing/2014/main" id="{07969B73-6E11-4B49-AE15-B74871B4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7" y="-276102"/>
            <a:ext cx="12181913" cy="3705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D2C9D-347E-4710-B426-E2F945F2385B}"/>
              </a:ext>
            </a:extLst>
          </p:cNvPr>
          <p:cNvSpPr txBox="1"/>
          <p:nvPr/>
        </p:nvSpPr>
        <p:spPr>
          <a:xfrm>
            <a:off x="6899408" y="3858437"/>
            <a:ext cx="46067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WIOA State Plan Modification – Public Comment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Workforce Services Information Notice WSIN21-29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www.RespectAbility.org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70BEEA-2EE5-4BD6-B08F-117EAA0AD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785282"/>
            <a:ext cx="54102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4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C879BB-A20A-45F8-9C6F-2F3E3D84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Hispanic/</a:t>
            </a:r>
            <a:r>
              <a:rPr lang="en-US" sz="3300" b="1" dirty="0" err="1"/>
              <a:t>LatinX</a:t>
            </a:r>
            <a:r>
              <a:rPr lang="en-US" sz="3300" b="1" dirty="0"/>
              <a:t> People with Disabilities - 2019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B0D166-81DE-45D2-8B20-09F2957E2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of 2019, there were 59,709,293 Hispanic/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LatinX</a:t>
            </a: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people living in the United States.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of that number, there are 5,412,676 Hispanic/</a:t>
            </a:r>
            <a:r>
              <a:rPr lang="en-US" sz="2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LatinX</a:t>
            </a: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people living with some form of disability.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2,969,668 working-age Hispanic/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LatinX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people with disabilities. Out of that number, fully 1,213,802, or 40.9 percent, have jobs.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comparison, fully 77.1 percent of Hispanic/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LatinX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people without disabilities have jobs.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employment gap between Hispanic/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LatinX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people with and without disabilities is 36.1 percentage points. 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71500" algn="l"/>
              </a:tabLst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26 percent of Hispanic/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LatinX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people with disabilities live in poverty, compared to only 17.5 of Latinx people without disabilities.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0F958-AA4A-4DA2-9CAB-33E8A8CF2B61}"/>
              </a:ext>
            </a:extLst>
          </p:cNvPr>
          <p:cNvSpPr/>
          <p:nvPr/>
        </p:nvSpPr>
        <p:spPr>
          <a:xfrm>
            <a:off x="397789" y="6234194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https://www.statista.com/statistics/793961/employment-among-disabled-us-adults/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https://www.bls.gov/charts/employment-situation/employment-population-ratio.htm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15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C0CA7C-BA5A-4BB8-A3D0-103105D5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Asian Americans with Disabilities – 2019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46004F-F7E1-4E81-8168-4775ED3C9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of 2019, there were 18,297,153 Asian Americans living in the United States.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that number, there are 1,315,999 Asian Americans living with some form of disability.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537,908 working-age Asian Americans with disabilities. Out of that number, only 231,821, or 43.1 percent, have jobs.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comparison, fully 76 percent of Asian Americans without disabilities have jobs.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employment gap between Asian Americans with and without disabilities is  32.9 percentage points.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17.9 percent of Asian Americans with disabilities live in poverty compared to 10.6 percent of Asian Americans without disabilities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BC9CB1-40A9-4A29-946A-28376D5F8590}"/>
              </a:ext>
            </a:extLst>
          </p:cNvPr>
          <p:cNvSpPr/>
          <p:nvPr/>
        </p:nvSpPr>
        <p:spPr>
          <a:xfrm>
            <a:off x="397789" y="6234194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https://www.statista.com/statistics/793961/employment-among-disabled-us-adults/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https://www.bls.gov/charts/employment-situation/employment-population-ratio.htm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60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A2F95A-48BF-4E79-8B5A-FA4EB490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BIPOC Subtotal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7A746-459D-4D0F-8488-5C2E6D164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total, there are 2,777,677 American Indian and Alaska Natives living in the United States. Out of that number, approximately 477,954 have disabilities. 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total, there are 612,857 Native Hawaiian and Other Pacific Islander living in the United States. Out of that number, approximately</a:t>
            </a:r>
            <a:r>
              <a:rPr lang="en-US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64,782 have disabilities. 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Subtotal: 12,870,169 Black, Indigenous and People of Color (BIPOC) People with Disabilities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2451D4-7530-4F00-AF88-4956152323CF}"/>
              </a:ext>
            </a:extLst>
          </p:cNvPr>
          <p:cNvSpPr/>
          <p:nvPr/>
        </p:nvSpPr>
        <p:spPr>
          <a:xfrm>
            <a:off x="397789" y="6234194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https://www.statista.com/statistics/793961/employment-among-disabled-us-adults/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https://www.bls.gov/charts/employment-situation/employment-population-ratio.htm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553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7DCBF0-9622-47E7-9929-BAFBE812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Women with Disabilities – 2019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46484-0B03-463F-8ED7-84D2C7C59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of 2019, there were 165,302,064 women living in the United States.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that number, there are  21,201,155 women living with some form of disability.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10,174,591 working-age women with disabilities. Out of that number, only 3,727,186, or 36.6 percent have jobs.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comparison, fully 73.8 percent of women without disabilities have jobs.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employment gap between women with and without disabilities is 37.1 percentage points.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22.5 percent of women with disabilities live in poverty compared to 13.5 percent of women without disabilities.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ED35E-610B-4304-A34F-AEB3F63E7E89}"/>
              </a:ext>
            </a:extLst>
          </p:cNvPr>
          <p:cNvSpPr/>
          <p:nvPr/>
        </p:nvSpPr>
        <p:spPr>
          <a:xfrm>
            <a:off x="397789" y="6234194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https://www.statista.com/statistics/793961/employment-among-disabled-us-adults/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https://www.bls.gov/charts/employment-situation/employment-population-ratio.htm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33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dirty="0"/>
              <a:t>Students with Disabilities in K-12 Schools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Total Number of K-12 students with disabilities: 6,561,998    </a:t>
            </a:r>
            <a:endParaRPr lang="en-US" sz="5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85,680 American Indian or Alaska Native students with disabilities  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165,353 Asian students with disabilities  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1,158,862 Black or African American students with disabilities  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1,826,344 Hispanic/</a:t>
            </a:r>
            <a:r>
              <a:rPr lang="en-US" dirty="0" err="1">
                <a:solidFill>
                  <a:schemeClr val="tx1"/>
                </a:solidFill>
              </a:rPr>
              <a:t>LatinX</a:t>
            </a:r>
            <a:r>
              <a:rPr lang="en-US" dirty="0">
                <a:solidFill>
                  <a:schemeClr val="tx1"/>
                </a:solidFill>
              </a:rPr>
              <a:t> students with disabilities  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23,809 Native Hawaiian or Other Pacific Islander students with disabilities  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283,819 Biracial students with disabilities  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3,018,131 White students with disabilities 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Subtotal of BIPOC Students with Disabilities: 3,543,867  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46614-7CB6-4164-BDEB-8DF27B4C7C2C}"/>
              </a:ext>
            </a:extLst>
          </p:cNvPr>
          <p:cNvSpPr txBox="1"/>
          <p:nvPr/>
        </p:nvSpPr>
        <p:spPr>
          <a:xfrm>
            <a:off x="305971" y="6036286"/>
            <a:ext cx="930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IDEA Section 618 Data Products: Static Table -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https://www2.ed.gov/programs/osepidea/618-data/static-tables/index.html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75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44BF27-3A50-483D-8B73-E71CE1B6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Percentage &amp; Number of Disability by Type - SWDs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E4BA928-DAD5-4DC4-850C-7C1CC002C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854838"/>
              </p:ext>
            </p:extLst>
          </p:nvPr>
        </p:nvGraphicFramePr>
        <p:xfrm>
          <a:off x="523240" y="1690336"/>
          <a:ext cx="11378024" cy="2773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2716">
                  <a:extLst>
                    <a:ext uri="{9D8B030D-6E8A-4147-A177-3AD203B41FA5}">
                      <a16:colId xmlns:a16="http://schemas.microsoft.com/office/drawing/2014/main" val="2959951957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39860488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2961861696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2540035103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1203384786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3140757038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2482344083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284654909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2027419488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2810486910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4074448676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156248789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1795540228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4255029028"/>
                    </a:ext>
                  </a:extLst>
                </a:gridCol>
              </a:tblGrid>
              <a:tr h="1179418"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Autism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Deaf-blindness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Developmental delay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Emotional disturbance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Hearing disabilities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Intellectual disabilities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disabilities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Orthopedic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health conditions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learning disabilities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Speech or language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Traumatic brain injury</a:t>
                      </a: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(TBI)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Visual disabilities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7744069"/>
                  </a:ext>
                </a:extLst>
              </a:tr>
              <a:tr h="71747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SWDs with that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717,716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194,919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345,782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419,196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127,126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31,361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1,079,301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2,379,448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1,090,207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24,993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24,243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5134705"/>
                  </a:ext>
                </a:extLst>
              </a:tr>
              <a:tr h="71747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SWDs with that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557665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D19CCC4-A304-B142-86B9-B03DCB0675A5}"/>
              </a:ext>
            </a:extLst>
          </p:cNvPr>
          <p:cNvSpPr/>
          <p:nvPr/>
        </p:nvSpPr>
        <p:spPr>
          <a:xfrm>
            <a:off x="523240" y="4649402"/>
            <a:ext cx="1137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total, there are 6,561,998 students with disabilities in America’s Public School System today.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64EBF-29AF-4269-BA79-E8E5E6BF42AE}"/>
              </a:ext>
            </a:extLst>
          </p:cNvPr>
          <p:cNvSpPr txBox="1"/>
          <p:nvPr/>
        </p:nvSpPr>
        <p:spPr>
          <a:xfrm>
            <a:off x="305971" y="6036286"/>
            <a:ext cx="930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IDEA Section 618 Data Products: Static Table -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https://www2.ed.gov/programs/osepidea/618-data/static-tables/index.html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6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105BD4-4987-4809-BD1C-2B64C8D8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Demographics of K-12 Students with Disabilities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47C01-751E-4FD6-93C7-ECD3C5971195}"/>
              </a:ext>
            </a:extLst>
          </p:cNvPr>
          <p:cNvSpPr txBox="1"/>
          <p:nvPr/>
        </p:nvSpPr>
        <p:spPr>
          <a:xfrm>
            <a:off x="270022" y="3263705"/>
            <a:ext cx="2346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BIPOC Students with Disabilities make up 54 percent of all Students with Disabilities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America’s schools today. </a:t>
            </a:r>
          </a:p>
        </p:txBody>
      </p:sp>
      <p:graphicFrame>
        <p:nvGraphicFramePr>
          <p:cNvPr id="4" name="Content Placeholder 3" descr="pie chart showing breakdown of demographics of K-12 students with disabilities&#10;&#10;1% American Indian/Alaskan Native&#10;3% Asian American&#10;18% Black/African American&#10;28% Hispanic/Latino&#10;.03% Native Hawaii/Pacific Islander&#10;4% biracial&#10;46% whit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554605"/>
              </p:ext>
            </p:extLst>
          </p:nvPr>
        </p:nvGraphicFramePr>
        <p:xfrm>
          <a:off x="523875" y="1825625"/>
          <a:ext cx="10829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2DBCA9-B7BD-4984-A853-4771C754EF7B}"/>
              </a:ext>
            </a:extLst>
          </p:cNvPr>
          <p:cNvSpPr txBox="1"/>
          <p:nvPr/>
        </p:nvSpPr>
        <p:spPr>
          <a:xfrm>
            <a:off x="404445" y="6176963"/>
            <a:ext cx="930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IDEA Section 618 Data Products: Static Table -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https://www2.ed.gov/programs/osepidea/618-data/static-tables/index.html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23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25ED1-D658-492F-A096-EC8C411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Disability Statistics in California (Pre-COVID)</a:t>
            </a:r>
          </a:p>
        </p:txBody>
      </p:sp>
      <p:pic>
        <p:nvPicPr>
          <p:cNvPr id="7" name="Picture 6" descr="Gavin Newsom with Philip Kahn Pauli, smiling together">
            <a:extLst>
              <a:ext uri="{FF2B5EF4-FFF2-40B4-BE49-F238E27FC236}">
                <a16:creationId xmlns:a16="http://schemas.microsoft.com/office/drawing/2014/main" id="{7A02F97C-3BD5-4F7F-8492-0BAC7A584D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52" y="1639946"/>
            <a:ext cx="2848303" cy="2772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7FA32-74BD-41D3-BAEB-78BD073F072A}"/>
              </a:ext>
            </a:extLst>
          </p:cNvPr>
          <p:cNvSpPr txBox="1"/>
          <p:nvPr/>
        </p:nvSpPr>
        <p:spPr>
          <a:xfrm>
            <a:off x="-152219" y="4559752"/>
            <a:ext cx="386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Gov. Gavin Newsom with Philip Kahn-Pauli of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RespectAbility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4C4FF-0FD9-4F8E-8581-A3CB5D4C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080" y="1639946"/>
            <a:ext cx="8675896" cy="452400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There are 4,131,700 Californians with disabilities. 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There are 1,910,288 working-age Californians with disabilities. Out of that number, 731,093 working-age Californians with disabilities had jobs in 2019. California’s disability employment rate was 38.2 percent in 2019. 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 employment rate for working-age Californians without disabilities was 76.4 percent in 2019. 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There was a 38.1 percent Gap in Labor Force Participation Rates between PWDs and non-PWDs.</a:t>
            </a:r>
            <a:endParaRPr lang="en-US" sz="2600" b="1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The poverty rate for working-age Californians with disabilities was 22.8 percent.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B6705-AE7C-417B-9465-8EAC1D1AD685}"/>
              </a:ext>
            </a:extLst>
          </p:cNvPr>
          <p:cNvSpPr txBox="1"/>
          <p:nvPr/>
        </p:nvSpPr>
        <p:spPr>
          <a:xfrm>
            <a:off x="109025" y="6123542"/>
            <a:ext cx="1235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Disability Statistics Compendium: 2020 Durham, NH: Univ. of New Hampshire, Institute on Disability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https://disabilitycompendium.org/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66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25ED1-D658-492F-A096-EC8C411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Disability Statistics in Los Angeles</a:t>
            </a:r>
          </a:p>
        </p:txBody>
      </p:sp>
      <p:pic>
        <p:nvPicPr>
          <p:cNvPr id="8" name="Picture 2" descr="Mayor Eric Garcetti headshot smiling">
            <a:extLst>
              <a:ext uri="{FF2B5EF4-FFF2-40B4-BE49-F238E27FC236}">
                <a16:creationId xmlns:a16="http://schemas.microsoft.com/office/drawing/2014/main" id="{90FC7623-8A03-43E9-B178-D7BA30BB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504" y="1638577"/>
            <a:ext cx="2031439" cy="253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7FA32-74BD-41D3-BAEB-78BD073F072A}"/>
              </a:ext>
            </a:extLst>
          </p:cNvPr>
          <p:cNvSpPr txBox="1"/>
          <p:nvPr/>
        </p:nvSpPr>
        <p:spPr>
          <a:xfrm>
            <a:off x="-569499" y="4250756"/>
            <a:ext cx="386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Mayor Eric Garcetti (D)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4C4FF-0FD9-4F8E-8581-A3CB5D4C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992" y="1638577"/>
            <a:ext cx="9288185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In total, there are 992,719 Angelenos with disabilities living in L.A. County.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There are 466,385 working-age Angelenos with disabilities living in L.A. County. In the economic expansion prior to COVID-19, only 169,322 working-age Angelenos with disabilities had jobs. L.A. County’s disability employment rate was only 36.3 percent in 2019.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By contrast, the employment rate for Angelenos without disabilities was 74.7 percent.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That means that there is a 38.4 percentage point gap in the labor force participation rates between Angelenos with and without disabilities.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B6705-AE7C-417B-9465-8EAC1D1AD685}"/>
              </a:ext>
            </a:extLst>
          </p:cNvPr>
          <p:cNvSpPr txBox="1"/>
          <p:nvPr/>
        </p:nvSpPr>
        <p:spPr>
          <a:xfrm>
            <a:off x="109025" y="6123542"/>
            <a:ext cx="1235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Disability Statistics Compendium: 2020 Durham, NH: Univ. of New Hampshire, Institute on Disability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https://disabilitycompendium.org/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2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25ED1-D658-492F-A096-EC8C411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Racial Disparities for People with Disabilities in California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4C4FF-0FD9-4F8E-8581-A3CB5D4C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0" y="1551084"/>
            <a:ext cx="11483328" cy="4498475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180,888 working-age </a:t>
            </a:r>
            <a:r>
              <a:rPr lang="en-US" sz="25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African Americans </a:t>
            </a:r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with disabilities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53,874 or 29.8 percent had jobs in 2019. </a:t>
            </a:r>
            <a:endParaRPr lang="en-US" sz="21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28.5 percent of African Americans with disabilities live in poverty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18.9 percent of African Americans without disabilities. </a:t>
            </a:r>
            <a:endParaRPr lang="en-US" sz="21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684,515 working-age </a:t>
            </a:r>
            <a:r>
              <a:rPr lang="en-US" sz="25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Latinx</a:t>
            </a:r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people with disabilities.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274,399 or 40.1 percent had jobs in 2019.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21 percent of Latinx people with disabilities live in poverty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15.6 </a:t>
            </a:r>
            <a:r>
              <a:rPr lang="en-US" sz="2100" dirty="0">
                <a:solidFill>
                  <a:schemeClr val="tx1"/>
                </a:solidFill>
                <a:ea typeface="Times New Roman" panose="02020603050405020304" pitchFamily="18" charset="0"/>
              </a:rPr>
              <a:t>o</a:t>
            </a:r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 Latinx people without disabilities.</a:t>
            </a:r>
            <a:r>
              <a:rPr lang="en-US" sz="21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21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167,672 working-age </a:t>
            </a:r>
            <a:r>
              <a:rPr lang="en-US" sz="25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Asian Americans </a:t>
            </a:r>
            <a:r>
              <a:rPr lang="en-US" sz="25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with disabilities. 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68,725 or 41 percent have jobs. </a:t>
            </a:r>
            <a:endParaRPr lang="en-US" sz="21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18.4 percent of Asian Americans with disabilities live in poverty </a:t>
            </a:r>
          </a:p>
          <a:p>
            <a:pPr lvl="1"/>
            <a:r>
              <a:rPr lang="en-US" sz="2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9.3 percent of Asian Americans without disabilities.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A70D6-BA08-444B-A34E-5C4A3BA22AE5}"/>
              </a:ext>
            </a:extLst>
          </p:cNvPr>
          <p:cNvSpPr/>
          <p:nvPr/>
        </p:nvSpPr>
        <p:spPr>
          <a:xfrm>
            <a:off x="378820" y="6095693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https://disabilitycompendium.org/compendium/2020-annual-disability-statistics-supplement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5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D98E-366D-B340-8DA8-A403AABC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in 4 adults</a:t>
            </a:r>
          </a:p>
        </p:txBody>
      </p:sp>
      <p:pic>
        <p:nvPicPr>
          <p:cNvPr id="5" name="Picture 4" descr="Tatiana Lee smiling and laughing in her wheelchair">
            <a:extLst>
              <a:ext uri="{FF2B5EF4-FFF2-40B4-BE49-F238E27FC236}">
                <a16:creationId xmlns:a16="http://schemas.microsoft.com/office/drawing/2014/main" id="{C0844FA5-60D4-4D51-8FEE-50D681FBC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164" y="-1"/>
            <a:ext cx="10148249" cy="6861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1BFD20-01FB-44FA-AA40-AF3020B62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537029"/>
            <a:ext cx="3178629" cy="568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3315F-A4C0-490F-A4DF-74E0DEC22061}"/>
              </a:ext>
            </a:extLst>
          </p:cNvPr>
          <p:cNvSpPr/>
          <p:nvPr/>
        </p:nvSpPr>
        <p:spPr>
          <a:xfrm>
            <a:off x="602079" y="745060"/>
            <a:ext cx="2612609" cy="5269985"/>
          </a:xfrm>
          <a:prstGeom prst="rect">
            <a:avLst/>
          </a:prstGeom>
          <a:solidFill>
            <a:srgbClr val="EFAF30"/>
          </a:solidFill>
          <a:ln>
            <a:solidFill>
              <a:srgbClr val="4D4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1-in-4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have a disability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(physical, sensory, cognitive, mental health or other)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million people in America have a disability and the majority of people have a loved one with a disability</a:t>
            </a:r>
          </a:p>
        </p:txBody>
      </p:sp>
      <p:pic>
        <p:nvPicPr>
          <p:cNvPr id="9" name="Picture 8" descr="RespectAbility logo">
            <a:extLst>
              <a:ext uri="{FF2B5EF4-FFF2-40B4-BE49-F238E27FC236}">
                <a16:creationId xmlns:a16="http://schemas.microsoft.com/office/drawing/2014/main" id="{D60E313D-3292-6F43-8AD2-60C082083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5" y="6398532"/>
            <a:ext cx="906449" cy="4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12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25CB86-9172-42F8-999E-C918A129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 Unified &amp; Students with Disabilities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B23DA6-794F-446E-AE2F-E6E4B7553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678143"/>
            <a:ext cx="5658485" cy="435133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78.3 percent of LAUSD’s students with disabilities are Hispanic</a:t>
            </a:r>
          </a:p>
          <a:p>
            <a:r>
              <a:rPr lang="en-US" dirty="0">
                <a:solidFill>
                  <a:schemeClr val="tx1"/>
                </a:solidFill>
              </a:rPr>
              <a:t>10 percent of LAUSD’s students with disabilities are African-American</a:t>
            </a:r>
          </a:p>
          <a:p>
            <a:r>
              <a:rPr lang="en-US" dirty="0">
                <a:solidFill>
                  <a:schemeClr val="tx1"/>
                </a:solidFill>
              </a:rPr>
              <a:t>8.7 percent of LAUSD’s students with disabilities are White</a:t>
            </a:r>
          </a:p>
          <a:p>
            <a:r>
              <a:rPr lang="en-US" b="1" dirty="0">
                <a:solidFill>
                  <a:schemeClr val="tx1"/>
                </a:solidFill>
              </a:rPr>
              <a:t>Overall, 11.5 percent of LAUSD students are students with disabilities.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060A60-1437-404A-88E6-A26900842469}"/>
              </a:ext>
            </a:extLst>
          </p:cNvPr>
          <p:cNvSpPr/>
          <p:nvPr/>
        </p:nvSpPr>
        <p:spPr>
          <a:xfrm>
            <a:off x="523239" y="6019911"/>
            <a:ext cx="635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Civil Rights Data Collection: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https://ocrdata.ed.gov/Page?t=d&amp;eid=30388&amp;syk=8&amp;pid=2396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ar charts showing overall enrollment in the LA Unified School District overall and enrollment of Students with disabilities. 8.1 percent of all LAUSD students are Black, 73.9 percent are Hispanic/Latinx, and 9.9 percent are White. 10 percent of LAUSD students with disabilities are Black, 78.3 percent of percent of LAUSD students with disabilities are Hispanic/Latinx, and 8.7 percent of percent of LAUSD students with disabilities are White. ">
            <a:extLst>
              <a:ext uri="{FF2B5EF4-FFF2-40B4-BE49-F238E27FC236}">
                <a16:creationId xmlns:a16="http://schemas.microsoft.com/office/drawing/2014/main" id="{1B871CB5-75C6-44A5-9B96-3C89FCD2A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246" y="365126"/>
            <a:ext cx="4965156" cy="59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65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5A3D13-B599-4FB1-810A-84143492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 Unified &amp; Students with Disabilities – LEP</a:t>
            </a:r>
            <a:endParaRPr lang="en-US" dirty="0"/>
          </a:p>
        </p:txBody>
      </p:sp>
      <p:pic>
        <p:nvPicPr>
          <p:cNvPr id="7" name="Picture 6" descr="Bar graph showing different Limited English Proficiency rates for all LAUSD students and LAUSD students with disabilities">
            <a:extLst>
              <a:ext uri="{FF2B5EF4-FFF2-40B4-BE49-F238E27FC236}">
                <a16:creationId xmlns:a16="http://schemas.microsoft.com/office/drawing/2014/main" id="{1C6E124B-2B15-4160-A356-E6442F92C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62" y="365126"/>
            <a:ext cx="5460663" cy="612879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AE3BE-DFE8-48B2-9B73-A27F54405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27021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Overall, 26.8 percent of LAUSD students have Limited English Proficiency (LEP)</a:t>
            </a:r>
          </a:p>
          <a:p>
            <a:r>
              <a:rPr lang="en-US" dirty="0">
                <a:solidFill>
                  <a:schemeClr val="tx1"/>
                </a:solidFill>
              </a:rPr>
              <a:t>46.6 percent of LAUSD’s students with disabilities have Limited English Proficiency (LEP)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1AC1B-FB9A-449A-9E01-447FBC931A73}"/>
              </a:ext>
            </a:extLst>
          </p:cNvPr>
          <p:cNvSpPr/>
          <p:nvPr/>
        </p:nvSpPr>
        <p:spPr>
          <a:xfrm>
            <a:off x="6429377" y="4762602"/>
            <a:ext cx="4638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Civil Rights Data Collection: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https://ocrdata.ed.gov/Page?t=d&amp;eid=30388&amp;syk=8&amp;pid=2396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15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C141C1-5E4B-4099-BADF-5D4FA50F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California High School Grad Rates for Students w/ &amp; w/o Disabilities, by Race – Class of 2020</a:t>
            </a:r>
          </a:p>
        </p:txBody>
      </p:sp>
      <p:graphicFrame>
        <p:nvGraphicFramePr>
          <p:cNvPr id="7" name="Chart 6" descr="Chart depicting Employment Rates for Working-Age Americans with and without Disabilities, by Race in 2018. 38.9 percent of White Working-Age Americans with Disabilities had jobs as did 86 percent of White Working-Age Americans without Disabilities. Only 29.7 percent of Working-Age African-Americans with disabilities had jobs compared to 74.4 percent of Working-Age African-Americans without Disabilities. At the same time, 43.2 percent of Working-Age Asian-Americans with disabilities had jobs as did 74.6 percent of Working-Age Asian-Americans without disabilities. ">
            <a:extLst>
              <a:ext uri="{FF2B5EF4-FFF2-40B4-BE49-F238E27FC236}">
                <a16:creationId xmlns:a16="http://schemas.microsoft.com/office/drawing/2014/main" id="{CE3EDB3F-0AA2-4DD6-B3C2-EC7151E5A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765028"/>
              </p:ext>
            </p:extLst>
          </p:nvPr>
        </p:nvGraphicFramePr>
        <p:xfrm>
          <a:off x="1444810" y="1504950"/>
          <a:ext cx="9302379" cy="449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AEE786D-3588-46FD-8FAC-FA8123DADF4B}"/>
              </a:ext>
            </a:extLst>
          </p:cNvPr>
          <p:cNvSpPr/>
          <p:nvPr/>
        </p:nvSpPr>
        <p:spPr>
          <a:xfrm>
            <a:off x="635429" y="6169708"/>
            <a:ext cx="10627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2019-20 Four-Year Adjusted Cohort Graduation Rate Statewide Report 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https://dq.cde.ca.gov/dataquest/dqcensus/CohRate.aspx?cds=00&amp;agglevel=state&amp;year=2019-20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9310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C141C1-5E4B-4099-BADF-5D4FA50F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LAUSD High School Grad Rates for Students w/ &amp; w/o Disabilities, by Race – Class of 2020</a:t>
            </a:r>
          </a:p>
        </p:txBody>
      </p:sp>
      <p:graphicFrame>
        <p:nvGraphicFramePr>
          <p:cNvPr id="8" name="Chart 7" descr="Chart depicting Employment Rates for Working-Age Americans with and without Disabilities, by Race in 2018. 38.9 percent of White Working-Age Americans with Disabilities had jobs as did 86 percent of White Working-Age Americans without Disabilities. Only 29.7 percent of Working-Age African-Americans with disabilities had jobs compared to 74.4 percent of Working-Age African-Americans without Disabilities. At the same time, 43.2 percent of Working-Age Asian-Americans with disabilities had jobs as did 74.6 percent of Working-Age Asian-Americans without disabilities. ">
            <a:extLst>
              <a:ext uri="{FF2B5EF4-FFF2-40B4-BE49-F238E27FC236}">
                <a16:creationId xmlns:a16="http://schemas.microsoft.com/office/drawing/2014/main" id="{CE3EDB3F-0AA2-4DD6-B3C2-EC7151E5A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036225"/>
              </p:ext>
            </p:extLst>
          </p:nvPr>
        </p:nvGraphicFramePr>
        <p:xfrm>
          <a:off x="1300802" y="1504950"/>
          <a:ext cx="9297043" cy="481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AEE786D-3588-46FD-8FAC-FA8123DADF4B}"/>
              </a:ext>
            </a:extLst>
          </p:cNvPr>
          <p:cNvSpPr/>
          <p:nvPr/>
        </p:nvSpPr>
        <p:spPr>
          <a:xfrm>
            <a:off x="635429" y="6169708"/>
            <a:ext cx="10627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2019-20 Four-Year Adjusted Cohort Graduation Rate Los Angeles County Report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https://dq.cde.ca.gov/dataquest/dqcensus/CohRate.aspx?cds=19&amp;agglevel=county&amp;year=2019-20&amp;initrow=&amp;ro=y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4165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44BF27-3A50-483D-8B73-E71CE1B6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Disability by Type – SWDs in LAUSD and CA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E4BA928-DAD5-4DC4-850C-7C1CC002C981}"/>
              </a:ext>
            </a:extLst>
          </p:cNvPr>
          <p:cNvGraphicFramePr>
            <a:graphicFrameLocks noGrp="1"/>
          </p:cNvGraphicFramePr>
          <p:nvPr/>
        </p:nvGraphicFramePr>
        <p:xfrm>
          <a:off x="325675" y="1690336"/>
          <a:ext cx="11706674" cy="3169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6191">
                  <a:extLst>
                    <a:ext uri="{9D8B030D-6E8A-4147-A177-3AD203B41FA5}">
                      <a16:colId xmlns:a16="http://schemas.microsoft.com/office/drawing/2014/main" val="2959951957"/>
                    </a:ext>
                  </a:extLst>
                </a:gridCol>
                <a:gridCol w="836191">
                  <a:extLst>
                    <a:ext uri="{9D8B030D-6E8A-4147-A177-3AD203B41FA5}">
                      <a16:colId xmlns:a16="http://schemas.microsoft.com/office/drawing/2014/main" val="39860488"/>
                    </a:ext>
                  </a:extLst>
                </a:gridCol>
                <a:gridCol w="836191">
                  <a:extLst>
                    <a:ext uri="{9D8B030D-6E8A-4147-A177-3AD203B41FA5}">
                      <a16:colId xmlns:a16="http://schemas.microsoft.com/office/drawing/2014/main" val="2961861696"/>
                    </a:ext>
                  </a:extLst>
                </a:gridCol>
                <a:gridCol w="707238">
                  <a:extLst>
                    <a:ext uri="{9D8B030D-6E8A-4147-A177-3AD203B41FA5}">
                      <a16:colId xmlns:a16="http://schemas.microsoft.com/office/drawing/2014/main" val="2540035103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203384786"/>
                    </a:ext>
                  </a:extLst>
                </a:gridCol>
                <a:gridCol w="798285">
                  <a:extLst>
                    <a:ext uri="{9D8B030D-6E8A-4147-A177-3AD203B41FA5}">
                      <a16:colId xmlns:a16="http://schemas.microsoft.com/office/drawing/2014/main" val="3140757038"/>
                    </a:ext>
                  </a:extLst>
                </a:gridCol>
                <a:gridCol w="982898">
                  <a:extLst>
                    <a:ext uri="{9D8B030D-6E8A-4147-A177-3AD203B41FA5}">
                      <a16:colId xmlns:a16="http://schemas.microsoft.com/office/drawing/2014/main" val="2482344083"/>
                    </a:ext>
                  </a:extLst>
                </a:gridCol>
                <a:gridCol w="836191">
                  <a:extLst>
                    <a:ext uri="{9D8B030D-6E8A-4147-A177-3AD203B41FA5}">
                      <a16:colId xmlns:a16="http://schemas.microsoft.com/office/drawing/2014/main" val="284654909"/>
                    </a:ext>
                  </a:extLst>
                </a:gridCol>
                <a:gridCol w="836191">
                  <a:extLst>
                    <a:ext uri="{9D8B030D-6E8A-4147-A177-3AD203B41FA5}">
                      <a16:colId xmlns:a16="http://schemas.microsoft.com/office/drawing/2014/main" val="2027419488"/>
                    </a:ext>
                  </a:extLst>
                </a:gridCol>
                <a:gridCol w="836191">
                  <a:extLst>
                    <a:ext uri="{9D8B030D-6E8A-4147-A177-3AD203B41FA5}">
                      <a16:colId xmlns:a16="http://schemas.microsoft.com/office/drawing/2014/main" val="2810486910"/>
                    </a:ext>
                  </a:extLst>
                </a:gridCol>
                <a:gridCol w="836191">
                  <a:extLst>
                    <a:ext uri="{9D8B030D-6E8A-4147-A177-3AD203B41FA5}">
                      <a16:colId xmlns:a16="http://schemas.microsoft.com/office/drawing/2014/main" val="4074448676"/>
                    </a:ext>
                  </a:extLst>
                </a:gridCol>
                <a:gridCol w="836191">
                  <a:extLst>
                    <a:ext uri="{9D8B030D-6E8A-4147-A177-3AD203B41FA5}">
                      <a16:colId xmlns:a16="http://schemas.microsoft.com/office/drawing/2014/main" val="156248789"/>
                    </a:ext>
                  </a:extLst>
                </a:gridCol>
                <a:gridCol w="836191">
                  <a:extLst>
                    <a:ext uri="{9D8B030D-6E8A-4147-A177-3AD203B41FA5}">
                      <a16:colId xmlns:a16="http://schemas.microsoft.com/office/drawing/2014/main" val="1795540228"/>
                    </a:ext>
                  </a:extLst>
                </a:gridCol>
                <a:gridCol w="836191">
                  <a:extLst>
                    <a:ext uri="{9D8B030D-6E8A-4147-A177-3AD203B41FA5}">
                      <a16:colId xmlns:a16="http://schemas.microsoft.com/office/drawing/2014/main" val="4255029028"/>
                    </a:ext>
                  </a:extLst>
                </a:gridCol>
              </a:tblGrid>
              <a:tr h="1179418"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Intellectual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 of Hearing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Speech or Language</a:t>
                      </a: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Visual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Emotional  Disturbance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Orthopedic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health conditions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Learning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Deaf-Blindness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Autism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Traumatic Brain Injury  (TBI)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7744069"/>
                  </a:ext>
                </a:extLst>
              </a:tr>
              <a:tr h="71747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SWDs with that Disability in LAUSD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9,655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2,825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4,999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24,472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33,834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5134705"/>
                  </a:ext>
                </a:extLst>
              </a:tr>
              <a:tr h="71747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SWDs with that Disability in California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43,770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10,657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164,698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25,233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104,792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300,295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7,308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557665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5D81291-5014-A84A-9EA6-565DC7AB14B6}"/>
              </a:ext>
            </a:extLst>
          </p:cNvPr>
          <p:cNvSpPr/>
          <p:nvPr/>
        </p:nvSpPr>
        <p:spPr>
          <a:xfrm>
            <a:off x="523240" y="5167664"/>
            <a:ext cx="1137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total, there are 191,019 students with disabilities in LAUSD</a:t>
            </a:r>
          </a:p>
          <a:p>
            <a:pPr algn="ctr" fontAlgn="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795,047 students with disabilities in CA’s K-12 schools.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64EBF-29AF-4269-BA79-E8E5E6BF42AE}"/>
              </a:ext>
            </a:extLst>
          </p:cNvPr>
          <p:cNvSpPr txBox="1"/>
          <p:nvPr/>
        </p:nvSpPr>
        <p:spPr>
          <a:xfrm>
            <a:off x="290736" y="6211669"/>
            <a:ext cx="9302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Special Education Enrollment by Ethnicity and Disability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https://bit.ly/3fCEAaD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28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9CCF0383-5C77-644A-AAD6-016A9B57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statistics</a:t>
            </a:r>
          </a:p>
        </p:txBody>
      </p:sp>
      <p:pic>
        <p:nvPicPr>
          <p:cNvPr id="3" name="Picture 2" descr="Attendees at our New York training for women with disabilities smiling together">
            <a:extLst>
              <a:ext uri="{FF2B5EF4-FFF2-40B4-BE49-F238E27FC236}">
                <a16:creationId xmlns:a16="http://schemas.microsoft.com/office/drawing/2014/main" id="{24FACEA0-CCF1-C94B-B8D6-13E7F6B85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2" y="0"/>
            <a:ext cx="12192000" cy="67627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C03B00-0723-46C3-AE1F-5B85660F5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77516" y="6219842"/>
            <a:ext cx="1012712" cy="638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97752E-8B4A-461E-8E8C-1F069E62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007" y="4172287"/>
            <a:ext cx="12190228" cy="2713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78F716-90F1-4DE5-AEB3-DE18B5F5FAF5}"/>
              </a:ext>
            </a:extLst>
          </p:cNvPr>
          <p:cNvSpPr txBox="1"/>
          <p:nvPr/>
        </p:nvSpPr>
        <p:spPr>
          <a:xfrm>
            <a:off x="4576805" y="4397902"/>
            <a:ext cx="3137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90A640-960B-4526-8DEA-30EBBDD49A31}"/>
              </a:ext>
            </a:extLst>
          </p:cNvPr>
          <p:cNvSpPr txBox="1"/>
          <p:nvPr/>
        </p:nvSpPr>
        <p:spPr>
          <a:xfrm>
            <a:off x="50659" y="4386716"/>
            <a:ext cx="12190228" cy="202055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FA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 people with disabilities to have a better future, just like anyone else! </a:t>
            </a:r>
          </a:p>
          <a:p>
            <a:pPr marL="0" marR="0" lvl="0" indent="-88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Twitter: 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@respect_ability</a:t>
            </a:r>
            <a:endParaRPr lang="en-US" sz="2400" b="1" i="0" u="sng" strike="noStrike" cap="none" dirty="0">
              <a:solidFill>
                <a:srgbClr val="00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-88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Facebook: </a:t>
            </a:r>
            <a:r>
              <a:rPr lang="en-US" sz="2400" b="1" i="0" u="sng" strike="noStrike" cap="none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4"/>
              </a:rPr>
              <a:t>Facebook.com/</a:t>
            </a:r>
            <a:r>
              <a:rPr lang="en-US" sz="2400" b="1" i="0" u="sng" strike="noStrike" cap="none" dirty="0" err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4"/>
              </a:rPr>
              <a:t>RespectAbilityUSA</a:t>
            </a:r>
            <a:endParaRPr lang="en-US" sz="2400" b="1" i="0" u="sng" strike="noStrike" cap="none" dirty="0">
              <a:solidFill>
                <a:srgbClr val="00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-8890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i="0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Donate: </a:t>
            </a:r>
            <a:r>
              <a:rPr lang="en-US" sz="2400" b="1" i="0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5"/>
              </a:rPr>
              <a:t>RespectAbility.org/Donate</a:t>
            </a:r>
            <a:endParaRPr lang="en-US" sz="2400" b="1" dirty="0">
              <a:solidFill>
                <a:srgbClr val="EFAF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EFA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 email </a:t>
            </a:r>
            <a:r>
              <a:rPr lang="en-US" sz="2400" b="1" dirty="0">
                <a:solidFill>
                  <a:srgbClr val="EFAF3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JenniferM@RespectAbility.org</a:t>
            </a:r>
            <a:r>
              <a:rPr lang="en-US" sz="2400" b="1" dirty="0">
                <a:solidFill>
                  <a:srgbClr val="EFA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EFAF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031371-3407-4854-96FB-F32641816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4144312"/>
            <a:ext cx="12190228" cy="71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93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6C41A-1939-4F8E-9BE5-47E9DF09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solidFill>
                  <a:sysClr val="windowText" lastClr="000000"/>
                </a:solidFill>
              </a:rPr>
              <a:t>Employment Rates for Working-Age Americans w/ &amp; w/o Disabilities, by Race – 2019 (Pre-COVID)</a:t>
            </a:r>
            <a:endParaRPr lang="en-US" sz="3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5C73A-B6C1-4D97-8DB7-CE324A69136D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https://disabilitycompendium.org/compendium/2020-annual-disability-statistics-supplement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 descr="Chart depicting Employment Rates for Working-Age Americans with and without Disabilities, by Race in 2018. 38.9 percent of White Working-Age Americans with Disabilities had jobs as did 86 percent of White Working-Age Americans without Disabilities. Only 29.7 percent of Working-Age African-Americans with disabilities had jobs compared to 74.4 percent of Working-Age African-Americans without Disabilities. At the same time, 43.2 percent of Working-Age Asian-Americans with disabilities had jobs as did 74.6 percent of Working-Age Asian-Americans without disabilities. ">
            <a:extLst>
              <a:ext uri="{FF2B5EF4-FFF2-40B4-BE49-F238E27FC236}">
                <a16:creationId xmlns:a16="http://schemas.microsoft.com/office/drawing/2014/main" id="{CE3EDB3F-0AA2-4DD6-B3C2-EC7151E5AC99}"/>
              </a:ext>
            </a:extLst>
          </p:cNvPr>
          <p:cNvGraphicFramePr>
            <a:graphicFrameLocks/>
          </p:cNvGraphicFramePr>
          <p:nvPr/>
        </p:nvGraphicFramePr>
        <p:xfrm>
          <a:off x="1129850" y="1504950"/>
          <a:ext cx="9302379" cy="466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048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6C41A-1939-4F8E-9BE5-47E9DF09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solidFill>
                  <a:sysClr val="windowText" lastClr="000000"/>
                </a:solidFill>
              </a:rPr>
              <a:t>Poverty Rates for Working-Age Americans w/ &amp; w/o Disabilities, by Race – 2019 (Pre-COVID)</a:t>
            </a:r>
            <a:endParaRPr lang="en-US" sz="3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5C73A-B6C1-4D97-8DB7-CE324A69136D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https://disabilitycompendium.org/compendium/2020-annual-disability-statistics-supplement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 descr="Chart depicting Employment Rates for Working-Age Americans with and without Disabilities, by Race in 2018. 38.9 percent of White Working-Age Americans with Disabilities had jobs as did 86 percent of White Working-Age Americans without Disabilities. Only 29.7 percent of Working-Age African-Americans with disabilities had jobs compared to 74.4 percent of Working-Age African-Americans without Disabilities. At the same time, 43.2 percent of Working-Age Asian-Americans with disabilities had jobs as did 74.6 percent of Working-Age Asian-Americans without disabilities. ">
            <a:extLst>
              <a:ext uri="{FF2B5EF4-FFF2-40B4-BE49-F238E27FC236}">
                <a16:creationId xmlns:a16="http://schemas.microsoft.com/office/drawing/2014/main" id="{51AD0640-174D-4BB9-A86D-EA7C07861AC4}"/>
              </a:ext>
            </a:extLst>
          </p:cNvPr>
          <p:cNvGraphicFramePr>
            <a:graphicFrameLocks/>
          </p:cNvGraphicFramePr>
          <p:nvPr/>
        </p:nvGraphicFramePr>
        <p:xfrm>
          <a:off x="750011" y="1533436"/>
          <a:ext cx="9369614" cy="466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379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30CB30-523A-4BFF-9CE0-7525CE91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Employment Rates of Minority Populations </a:t>
            </a:r>
            <a:br>
              <a:rPr lang="en-US" sz="3300" b="1" dirty="0"/>
            </a:br>
            <a:r>
              <a:rPr lang="en-US" sz="3300" b="1" dirty="0"/>
              <a:t>(Percentage of population) – 2008 to 2018</a:t>
            </a:r>
          </a:p>
        </p:txBody>
      </p:sp>
      <p:graphicFrame>
        <p:nvGraphicFramePr>
          <p:cNvPr id="4" name="Chart 3" descr="Chart depicting, the Employment Rates of Minority Populations as a Percentage of population from 2008 to 2018. In 2008 37.1 percent of people with disabilities had jobs, 57.3 percent of African-Americans had jobs, 56.2 percent of women had jobs as did 63.3 percent of Hispanic Americans. &#10;In 2009, 35.2 percent of people with disabilities had jobs, 53.2 percent of African-Americans had jobs, 54.4 percent of women had jobs as did 59.7 percent of Hispanic Americans. &#10;In 2010, 33.4 percent of people with disabilities had jobs, 52.3 percent of African-Americans had jobs, 53.6 percent of women had jobs as did 59 percent of Hispanic Americans. &#10;In 2011, 32.6 percent of people with disabilities had jobs, 51.7 percent of African-Americans had jobs, 53.2 percent of women had jobs as did 58.9 percent of Hispanic Americans. &#10;In 2012, 32.7 percent of people with disabilities had jobs, 53 percent of African-Americans had jobs, 53.1 percent of women had jobs as did 59.5 percent of Hispanic Americans. &#10;In 2013, 33.9 percent of people with disabilities had jobs, 53.2 percent of African-Americans had jobs, 53.2 percent of women had jobs as did 60 percent of Hispanic Americans. &#10;In 2014, 34.4 percent of people with disabilities had jobs, 54.3 percent of African-Americans had jobs, 53.5 percent of women had jobs as did 61.2 percent of Hispanic Americans. &#10;In 2015, 34.9 percent of people with disabilities had jobs, 55.7 percent of African-Americans had jobs, 53.7 percent of women had jobs as did 61.6 percent of Hispanic Americans. &#10;In 2016, 35.9 percent of people with disabilities had jobs, 56.4 percent of African-Americans had jobs, 54.1 percent of women had jobs as did 62 percent of Hispanic Americans. &#10;In 2017, 36.9 percent of people with disabilities had jobs, 57.6 percent of African-Americans had jobs, 54.6 percent of women had jobs as did 60.6 percent of Hispanic Americans. &#10;In 2018, 37.6 percent of people with disabilities had jobs, 57.9 percent of African-Americans had jobs, 55.4 percent of women had jobs as did 61 percent of Hispanic Americans. &#10;">
            <a:extLst>
              <a:ext uri="{FF2B5EF4-FFF2-40B4-BE49-F238E27FC236}">
                <a16:creationId xmlns:a16="http://schemas.microsoft.com/office/drawing/2014/main" id="{9956E99F-1D58-43ED-8D21-6AAEDFCE2062}"/>
              </a:ext>
            </a:extLst>
          </p:cNvPr>
          <p:cNvGraphicFramePr>
            <a:graphicFrameLocks/>
          </p:cNvGraphicFramePr>
          <p:nvPr/>
        </p:nvGraphicFramePr>
        <p:xfrm>
          <a:off x="523240" y="1504950"/>
          <a:ext cx="11145520" cy="47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5E3C81B-FBE8-4887-A86F-6706FF2B972C}"/>
              </a:ext>
            </a:extLst>
          </p:cNvPr>
          <p:cNvSpPr/>
          <p:nvPr/>
        </p:nvSpPr>
        <p:spPr>
          <a:xfrm>
            <a:off x="397789" y="6234194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https://www.statista.com/statistics/793961/employment-among-disabled-us-adults/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https://www.bls.gov/charts/employment-situation/employment-population-ratio.htm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80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AD8592-416C-4D88-BAAE-E8E7A925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Unemployment Rates for PWDs in 2020</a:t>
            </a:r>
          </a:p>
        </p:txBody>
      </p:sp>
      <p:pic>
        <p:nvPicPr>
          <p:cNvPr id="2052" name="Picture 4" descr="Unemployment Rate">
            <a:extLst>
              <a:ext uri="{FF2B5EF4-FFF2-40B4-BE49-F238E27FC236}">
                <a16:creationId xmlns:a16="http://schemas.microsoft.com/office/drawing/2014/main" id="{88FE6E9B-4A64-4373-96B4-54AB7D710F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90" y="1825625"/>
            <a:ext cx="59904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5281EC-01BB-4646-91BD-F889E63EC1AD}"/>
              </a:ext>
            </a:extLst>
          </p:cNvPr>
          <p:cNvSpPr txBox="1"/>
          <p:nvPr/>
        </p:nvSpPr>
        <p:spPr>
          <a:xfrm>
            <a:off x="9248410" y="2642870"/>
            <a:ext cx="23634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https://www.stlouisfed.org/on-the-economy/2021/november/current-labor-market-workers-disability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026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761DB1-BD43-4ACB-9E0F-09E0BF64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>
            <a:noAutofit/>
          </a:bodyPr>
          <a:lstStyle/>
          <a:p>
            <a:r>
              <a:rPr lang="en-US" b="1" dirty="0"/>
              <a:t>Rebound in the Employment-to-Pop Ratio for Vulnerable Groups during the Recovery</a:t>
            </a:r>
          </a:p>
        </p:txBody>
      </p:sp>
      <p:pic>
        <p:nvPicPr>
          <p:cNvPr id="1026" name="Picture 2" descr="Rebound in the Employment-to-Population Ratio for Vulnerable Groups during the Current Jobs Recovery">
            <a:extLst>
              <a:ext uri="{FF2B5EF4-FFF2-40B4-BE49-F238E27FC236}">
                <a16:creationId xmlns:a16="http://schemas.microsoft.com/office/drawing/2014/main" id="{A359B887-0E96-43DF-BFD1-71B671E10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08" y="1573672"/>
            <a:ext cx="6772275" cy="49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CF1A5D-3651-49CE-9A44-29A38CB2C8CB}"/>
              </a:ext>
            </a:extLst>
          </p:cNvPr>
          <p:cNvSpPr txBox="1"/>
          <p:nvPr/>
        </p:nvSpPr>
        <p:spPr>
          <a:xfrm>
            <a:off x="9494275" y="2534756"/>
            <a:ext cx="24519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https://www.stlouisfed.org/on-the-economy/2021/november/current-labor-market-workers-disability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38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0637A2-21E9-402D-937D-C9AC8BD4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8" y="338138"/>
            <a:ext cx="12123174" cy="1139824"/>
          </a:xfrm>
        </p:spPr>
        <p:txBody>
          <a:bodyPr>
            <a:noAutofit/>
          </a:bodyPr>
          <a:lstStyle/>
          <a:p>
            <a:r>
              <a:rPr lang="en-US" b="1" dirty="0"/>
              <a:t>Labor Force Participation Rate in Nov 2021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B94BCB-366A-4ECC-AC5D-45AB7EE1A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1563636"/>
            <a:ext cx="4028810" cy="456718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As </a:t>
            </a:r>
            <a:r>
              <a:rPr lang="en-US" sz="2800" dirty="0">
                <a:solidFill>
                  <a:schemeClr val="tx1"/>
                </a:solidFill>
                <a:hlinkClick r:id="rId2"/>
              </a:rPr>
              <a:t>of Nov 2021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the labor force participation rate for working-age people with disabilities is now 2 full percentage points higher than it was before COVID-19. </a:t>
            </a:r>
          </a:p>
          <a:p>
            <a:r>
              <a:rPr lang="en-US" sz="2800" b="1" i="0" dirty="0">
                <a:solidFill>
                  <a:schemeClr val="tx1"/>
                </a:solidFill>
                <a:effectLst/>
              </a:rPr>
              <a:t>This means that people with disabilities are engaging with the labor force in higher numbers than before the pandemic.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 descr="COVID UPDATE - November 2021 Month-to-Month Employment Numbers for People with Disabilities and People without Disabilities. Labor force participation rate&#10;&#10;PwD October - 36.8%&#10;PwD November 37.7%&#10;.9% increase&#10;&#10;PwoD October - 76.6%&#10;PwoD November 76.7%&#10;.1% increase">
            <a:extLst>
              <a:ext uri="{FF2B5EF4-FFF2-40B4-BE49-F238E27FC236}">
                <a16:creationId xmlns:a16="http://schemas.microsoft.com/office/drawing/2014/main" id="{F1FF303B-7C3F-4F62-8C13-F964CB35E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932" y="1925381"/>
            <a:ext cx="7075623" cy="420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6D5B04-A89B-40C0-A23B-CD37D42A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African Americans with Disabilities – 2019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C3AD15-972B-482B-9C44-E0A10D301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of 2019, there were 39,412,670 African Americans living in the United States.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that number, there are 5,598,758 African Americans living with some form of disability.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3,268,440 working-age African Americans with disabilities. Out of that number, only 1,048,745, or 32.1 percent, have jobs.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comparison, fully 75.5 percent of African Americans without disabilities have jobs.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employment gap between African Americans with and without disabilities is 43.4 percentage points.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32 percent of African Americans with disabilities live in poverty compared to 20.9 percent of African Americans without disabilities. 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500D5E-8C3F-46D6-A39E-84842139394A}"/>
              </a:ext>
            </a:extLst>
          </p:cNvPr>
          <p:cNvSpPr/>
          <p:nvPr/>
        </p:nvSpPr>
        <p:spPr>
          <a:xfrm>
            <a:off x="397789" y="6234194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https://www.statista.com/statistics/793961/employment-among-disabled-us-adults/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https://www.bls.gov/charts/employment-situation/employment-population-ratio.htm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38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22791</TotalTime>
  <Words>2191</Words>
  <Application>Microsoft Macintosh PowerPoint</Application>
  <PresentationFormat>Widescreen</PresentationFormat>
  <Paragraphs>315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The Community Reinvestment Act (CRA) and Why It Matters for People with Disabilities </vt:lpstr>
      <vt:lpstr>1 in 4 adults</vt:lpstr>
      <vt:lpstr>Employment Rates for Working-Age Americans w/ &amp; w/o Disabilities, by Race – 2019 (Pre-COVID)</vt:lpstr>
      <vt:lpstr>Poverty Rates for Working-Age Americans w/ &amp; w/o Disabilities, by Race – 2019 (Pre-COVID)</vt:lpstr>
      <vt:lpstr>Employment Rates of Minority Populations  (Percentage of population) – 2008 to 2018</vt:lpstr>
      <vt:lpstr>Unemployment Rates for PWDs in 2020</vt:lpstr>
      <vt:lpstr>Rebound in the Employment-to-Pop Ratio for Vulnerable Groups during the Recovery</vt:lpstr>
      <vt:lpstr>Labor Force Participation Rate in Nov 2021 </vt:lpstr>
      <vt:lpstr>African Americans with Disabilities – 2019 </vt:lpstr>
      <vt:lpstr>Hispanic/LatinX People with Disabilities - 2019</vt:lpstr>
      <vt:lpstr>Asian Americans with Disabilities – 2019 </vt:lpstr>
      <vt:lpstr>BIPOC Subtotal </vt:lpstr>
      <vt:lpstr>Women with Disabilities – 2019 </vt:lpstr>
      <vt:lpstr>Students with Disabilities in K-12 Schools</vt:lpstr>
      <vt:lpstr>Percentage &amp; Number of Disability by Type - SWDs</vt:lpstr>
      <vt:lpstr>Demographics of K-12 Students with Disabilities </vt:lpstr>
      <vt:lpstr>Disability Statistics in California (Pre-COVID)</vt:lpstr>
      <vt:lpstr>Disability Statistics in Los Angeles</vt:lpstr>
      <vt:lpstr>Racial Disparities for People with Disabilities in California</vt:lpstr>
      <vt:lpstr>LA Unified &amp; Students with Disabilities </vt:lpstr>
      <vt:lpstr>LA Unified &amp; Students with Disabilities – LEP</vt:lpstr>
      <vt:lpstr>California High School Grad Rates for Students w/ &amp; w/o Disabilities, by Race – Class of 2020</vt:lpstr>
      <vt:lpstr>LAUSD High School Grad Rates for Students w/ &amp; w/o Disabilities, by Race – Class of 2020</vt:lpstr>
      <vt:lpstr>Disability by Type – SWDs in LAUSD and CA</vt:lpstr>
      <vt:lpstr>More statistics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Shader</dc:creator>
  <cp:lastModifiedBy>Eric Ascher</cp:lastModifiedBy>
  <cp:revision>638</cp:revision>
  <dcterms:created xsi:type="dcterms:W3CDTF">2019-02-07T00:58:17Z</dcterms:created>
  <dcterms:modified xsi:type="dcterms:W3CDTF">2022-02-14T12:52:58Z</dcterms:modified>
</cp:coreProperties>
</file>