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6.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7.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18.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73" r:id="rId2"/>
  </p:sldMasterIdLst>
  <p:notesMasterIdLst>
    <p:notesMasterId r:id="rId42"/>
  </p:notesMasterIdLst>
  <p:sldIdLst>
    <p:sldId id="954" r:id="rId3"/>
    <p:sldId id="1004" r:id="rId4"/>
    <p:sldId id="1023" r:id="rId5"/>
    <p:sldId id="979" r:id="rId6"/>
    <p:sldId id="1031" r:id="rId7"/>
    <p:sldId id="1020" r:id="rId8"/>
    <p:sldId id="818" r:id="rId9"/>
    <p:sldId id="1018" r:id="rId10"/>
    <p:sldId id="997" r:id="rId11"/>
    <p:sldId id="1017" r:id="rId12"/>
    <p:sldId id="1000" r:id="rId13"/>
    <p:sldId id="1012" r:id="rId14"/>
    <p:sldId id="1019" r:id="rId15"/>
    <p:sldId id="998" r:id="rId16"/>
    <p:sldId id="1007" r:id="rId17"/>
    <p:sldId id="1006" r:id="rId18"/>
    <p:sldId id="1001" r:id="rId19"/>
    <p:sldId id="1008" r:id="rId20"/>
    <p:sldId id="1005" r:id="rId21"/>
    <p:sldId id="1009" r:id="rId22"/>
    <p:sldId id="1029" r:id="rId23"/>
    <p:sldId id="1011" r:id="rId24"/>
    <p:sldId id="1030" r:id="rId25"/>
    <p:sldId id="1013" r:id="rId26"/>
    <p:sldId id="1014" r:id="rId27"/>
    <p:sldId id="1024" r:id="rId28"/>
    <p:sldId id="1028" r:id="rId29"/>
    <p:sldId id="1010" r:id="rId30"/>
    <p:sldId id="1002" r:id="rId31"/>
    <p:sldId id="1015" r:id="rId32"/>
    <p:sldId id="1025" r:id="rId33"/>
    <p:sldId id="1026" r:id="rId34"/>
    <p:sldId id="1027" r:id="rId35"/>
    <p:sldId id="999" r:id="rId36"/>
    <p:sldId id="1032" r:id="rId37"/>
    <p:sldId id="1021" r:id="rId38"/>
    <p:sldId id="996" r:id="rId39"/>
    <p:sldId id="1003" r:id="rId40"/>
    <p:sldId id="993" r:id="rId4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AF3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700" autoAdjust="0"/>
    <p:restoredTop sz="92381"/>
  </p:normalViewPr>
  <p:slideViewPr>
    <p:cSldViewPr snapToGrid="0">
      <p:cViewPr varScale="1">
        <p:scale>
          <a:sx n="93" d="100"/>
          <a:sy n="93" d="100"/>
        </p:scale>
        <p:origin x="240" y="736"/>
      </p:cViewPr>
      <p:guideLst/>
    </p:cSldViewPr>
  </p:slideViewPr>
  <p:outlineViewPr>
    <p:cViewPr>
      <p:scale>
        <a:sx n="33" d="100"/>
        <a:sy n="33" d="100"/>
      </p:scale>
      <p:origin x="0" y="-17632"/>
    </p:cViewPr>
  </p:outlineViewPr>
  <p:notesTextViewPr>
    <p:cViewPr>
      <p:scale>
        <a:sx n="1" d="1"/>
        <a:sy n="1" d="1"/>
      </p:scale>
      <p:origin x="0" y="0"/>
    </p:cViewPr>
  </p:notesTextViewPr>
  <p:sorterViewPr>
    <p:cViewPr>
      <p:scale>
        <a:sx n="100" d="100"/>
        <a:sy n="100" d="100"/>
      </p:scale>
      <p:origin x="0" y="-4409"/>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notesMaster" Target="notesMasters/notesMaster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presProps" Target="presProp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ableStyles" Target="tableStyles.xml"/><Relationship Id="rId20" Type="http://schemas.openxmlformats.org/officeDocument/2006/relationships/slide" Target="slides/slide18.xml"/><Relationship Id="rId41" Type="http://schemas.openxmlformats.org/officeDocument/2006/relationships/slide" Target="slides/slide39.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9229376031405708E-2"/>
          <c:y val="3.1194484139350227E-2"/>
          <c:w val="0.93577066929133856"/>
          <c:h val="0.77869188123204469"/>
        </c:manualLayout>
      </c:layout>
      <c:barChart>
        <c:barDir val="col"/>
        <c:grouping val="clustered"/>
        <c:varyColors val="0"/>
        <c:ser>
          <c:idx val="0"/>
          <c:order val="0"/>
          <c:tx>
            <c:strRef>
              <c:f>Sheet1!$B$1</c:f>
              <c:strCache>
                <c:ptCount val="1"/>
                <c:pt idx="0">
                  <c:v>Total Jewish</c:v>
                </c:pt>
              </c:strCache>
            </c:strRef>
          </c:tx>
          <c:spPr>
            <a:solidFill>
              <a:schemeClr val="accent1"/>
            </a:solidFill>
            <a:ln>
              <a:noFill/>
            </a:ln>
            <a:effectLst/>
          </c:spPr>
          <c:invertIfNegative val="0"/>
          <c:dLbls>
            <c:spPr>
              <a:solidFill>
                <a:srgbClr val="FFFFFF"/>
              </a:solidFill>
              <a:ln>
                <a:solidFill>
                  <a:srgbClr val="000000">
                    <a:lumMod val="25000"/>
                    <a:lumOff val="75000"/>
                  </a:srgbClr>
                </a:solidFill>
              </a:ln>
              <a:effectLst/>
            </c:spPr>
            <c:txPr>
              <a:bodyPr rot="0" spcFirstLastPara="1" vertOverflow="clip" horzOverflow="clip" vert="horz" wrap="square" lIns="38100" tIns="19050" rIns="38100" bIns="19050" anchor="ctr" anchorCtr="1">
                <a:spAutoFit/>
              </a:bodyPr>
              <a:lstStyle/>
              <a:p>
                <a:pPr>
                  <a:defRPr sz="1197" b="0" i="0" u="none" strike="noStrike" kern="1200" baseline="0">
                    <a:solidFill>
                      <a:schemeClr val="dk1">
                        <a:lumMod val="65000"/>
                        <a:lumOff val="35000"/>
                      </a:schemeClr>
                    </a:solidFill>
                    <a:latin typeface="Lato" panose="020F0502020204030203" pitchFamily="34" charset="0"/>
                    <a:ea typeface="Lato" panose="020F0502020204030203" pitchFamily="34" charset="0"/>
                    <a:cs typeface="Lato" panose="020F0502020204030203" pitchFamily="34" charset="0"/>
                  </a:defRPr>
                </a:pPr>
                <a:endParaRPr lang="en-US"/>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strRef>
              <c:f>Sheet1!$A$2:$A$6</c:f>
              <c:strCache>
                <c:ptCount val="5"/>
                <c:pt idx="0">
                  <c:v>Yes</c:v>
                </c:pt>
                <c:pt idx="1">
                  <c:v>Sometimes</c:v>
                </c:pt>
                <c:pt idx="2">
                  <c:v>No</c:v>
                </c:pt>
                <c:pt idx="3">
                  <c:v>I Don't Know</c:v>
                </c:pt>
                <c:pt idx="4">
                  <c:v>Not Active</c:v>
                </c:pt>
              </c:strCache>
            </c:strRef>
          </c:cat>
          <c:val>
            <c:numRef>
              <c:f>Sheet1!$B$2:$B$6</c:f>
              <c:numCache>
                <c:formatCode>General</c:formatCode>
                <c:ptCount val="5"/>
                <c:pt idx="0">
                  <c:v>37</c:v>
                </c:pt>
                <c:pt idx="1">
                  <c:v>42</c:v>
                </c:pt>
                <c:pt idx="2">
                  <c:v>7</c:v>
                </c:pt>
                <c:pt idx="3">
                  <c:v>9</c:v>
                </c:pt>
                <c:pt idx="4">
                  <c:v>6</c:v>
                </c:pt>
              </c:numCache>
            </c:numRef>
          </c:val>
          <c:extLst>
            <c:ext xmlns:c16="http://schemas.microsoft.com/office/drawing/2014/chart" uri="{C3380CC4-5D6E-409C-BE32-E72D297353CC}">
              <c16:uniqueId val="{00000000-6A55-4606-AFE2-0D830F48E04B}"/>
            </c:ext>
          </c:extLst>
        </c:ser>
        <c:ser>
          <c:idx val="1"/>
          <c:order val="1"/>
          <c:tx>
            <c:strRef>
              <c:f>Sheet1!$C$1</c:f>
              <c:strCache>
                <c:ptCount val="1"/>
                <c:pt idx="0">
                  <c:v>DC</c:v>
                </c:pt>
              </c:strCache>
            </c:strRef>
          </c:tx>
          <c:spPr>
            <a:solidFill>
              <a:schemeClr val="accent2"/>
            </a:solidFill>
            <a:ln>
              <a:noFill/>
            </a:ln>
            <a:effectLst/>
          </c:spPr>
          <c:invertIfNegative val="0"/>
          <c:dLbls>
            <c:dLbl>
              <c:idx val="3"/>
              <c:layout>
                <c:manualLayout>
                  <c:x val="0"/>
                  <c:y val="0.1039263553009768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0AC1-4C51-851E-75F121C9C582}"/>
                </c:ext>
              </c:extLst>
            </c:dLbl>
            <c:dLbl>
              <c:idx val="4"/>
              <c:layout>
                <c:manualLayout>
                  <c:x val="0"/>
                  <c:y val="0.1039263553009767"/>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0AC1-4C51-851E-75F121C9C582}"/>
                </c:ext>
              </c:extLst>
            </c:dLbl>
            <c:spPr>
              <a:solidFill>
                <a:srgbClr val="FFFFFF"/>
              </a:solidFill>
              <a:ln>
                <a:solidFill>
                  <a:srgbClr val="000000">
                    <a:lumMod val="25000"/>
                    <a:lumOff val="75000"/>
                  </a:srgbClr>
                </a:solidFill>
              </a:ln>
              <a:effectLst/>
            </c:spPr>
            <c:txPr>
              <a:bodyPr rot="0" spcFirstLastPara="1" vertOverflow="clip" horzOverflow="clip" vert="horz" wrap="square" lIns="36576" tIns="18288" rIns="36576" bIns="18288" anchor="ctr" anchorCtr="1">
                <a:spAutoFit/>
              </a:bodyPr>
              <a:lstStyle/>
              <a:p>
                <a:pPr>
                  <a:defRPr sz="1197" b="0" i="0" u="none" strike="noStrike" kern="1200" baseline="0">
                    <a:solidFill>
                      <a:schemeClr val="dk1">
                        <a:lumMod val="65000"/>
                        <a:lumOff val="3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Yes</c:v>
                </c:pt>
                <c:pt idx="1">
                  <c:v>Sometimes</c:v>
                </c:pt>
                <c:pt idx="2">
                  <c:v>No</c:v>
                </c:pt>
                <c:pt idx="3">
                  <c:v>I Don't Know</c:v>
                </c:pt>
                <c:pt idx="4">
                  <c:v>Not Active</c:v>
                </c:pt>
              </c:strCache>
            </c:strRef>
          </c:cat>
          <c:val>
            <c:numRef>
              <c:f>Sheet1!$C$2:$C$6</c:f>
              <c:numCache>
                <c:formatCode>0</c:formatCode>
                <c:ptCount val="5"/>
                <c:pt idx="0">
                  <c:v>28</c:v>
                </c:pt>
                <c:pt idx="1">
                  <c:v>51</c:v>
                </c:pt>
                <c:pt idx="2">
                  <c:v>10</c:v>
                </c:pt>
                <c:pt idx="3">
                  <c:v>8</c:v>
                </c:pt>
                <c:pt idx="4">
                  <c:v>2</c:v>
                </c:pt>
              </c:numCache>
            </c:numRef>
          </c:val>
          <c:extLst>
            <c:ext xmlns:c16="http://schemas.microsoft.com/office/drawing/2014/chart" uri="{C3380CC4-5D6E-409C-BE32-E72D297353CC}">
              <c16:uniqueId val="{00000001-D0F7-441E-A835-FC192BA8400B}"/>
            </c:ext>
          </c:extLst>
        </c:ser>
        <c:dLbls>
          <c:showLegendKey val="0"/>
          <c:showVal val="0"/>
          <c:showCatName val="0"/>
          <c:showSerName val="0"/>
          <c:showPercent val="0"/>
          <c:showBubbleSize val="0"/>
        </c:dLbls>
        <c:gapWidth val="219"/>
        <c:axId val="1195442480"/>
        <c:axId val="1195439984"/>
      </c:barChart>
      <c:catAx>
        <c:axId val="11954424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defRPr>
            </a:pPr>
            <a:endParaRPr lang="en-US"/>
          </a:p>
        </c:txPr>
        <c:crossAx val="1195439984"/>
        <c:crosses val="autoZero"/>
        <c:auto val="1"/>
        <c:lblAlgn val="ctr"/>
        <c:lblOffset val="100"/>
        <c:noMultiLvlLbl val="0"/>
      </c:catAx>
      <c:valAx>
        <c:axId val="1195439984"/>
        <c:scaling>
          <c:orientation val="minMax"/>
        </c:scaling>
        <c:delete val="1"/>
        <c:axPos val="l"/>
        <c:numFmt formatCode="General" sourceLinked="1"/>
        <c:majorTickMark val="none"/>
        <c:minorTickMark val="none"/>
        <c:tickLblPos val="nextTo"/>
        <c:crossAx val="1195442480"/>
        <c:crosses val="autoZero"/>
        <c:crossBetween val="between"/>
      </c:valAx>
      <c:spPr>
        <a:noFill/>
        <a:ln>
          <a:noFill/>
        </a:ln>
        <a:effectLst/>
      </c:spPr>
    </c:plotArea>
    <c:legend>
      <c:legendPos val="r"/>
      <c:legendEntry>
        <c:idx val="0"/>
        <c:txPr>
          <a:bodyPr rot="0" spcFirstLastPara="1" vertOverflow="ellipsis" vert="horz" wrap="square" anchor="ctr" anchorCtr="1"/>
          <a:lstStyle/>
          <a:p>
            <a:pPr>
              <a:defRPr sz="1197" b="0" i="0" u="none" strike="noStrike" kern="1200" baseline="0">
                <a:ln w="9525">
                  <a:solidFill>
                    <a:schemeClr val="tx1"/>
                  </a:solidFill>
                </a:ln>
                <a:solidFill>
                  <a:schemeClr val="tx1"/>
                </a:solidFill>
                <a:latin typeface="+mn-lt"/>
                <a:ea typeface="+mn-ea"/>
                <a:cs typeface="+mn-cs"/>
              </a:defRPr>
            </a:pPr>
            <a:endParaRPr lang="en-US"/>
          </a:p>
        </c:txPr>
      </c:legendEntry>
      <c:layout>
        <c:manualLayout>
          <c:xMode val="edge"/>
          <c:yMode val="edge"/>
          <c:x val="0.70275064041581126"/>
          <c:y val="3.3596369091691121E-2"/>
          <c:w val="0.23017075503043471"/>
          <c:h val="0.31874694982395652"/>
        </c:manualLayout>
      </c:layout>
      <c:overlay val="0"/>
      <c:spPr>
        <a:noFill/>
        <a:ln>
          <a:noFill/>
        </a:ln>
        <a:effectLst/>
      </c:spPr>
      <c:txPr>
        <a:bodyPr rot="0" spcFirstLastPara="1" vertOverflow="ellipsis" vert="horz" wrap="square" anchor="ctr" anchorCtr="1"/>
        <a:lstStyle/>
        <a:p>
          <a:pPr>
            <a:defRPr sz="1197" b="0" i="0" u="none" strike="noStrike" kern="1200" baseline="0">
              <a:ln w="9525">
                <a:solidFill>
                  <a:schemeClr val="tx1"/>
                </a:solidFill>
              </a:ln>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9229376031405708E-2"/>
          <c:y val="3.1194484139350227E-2"/>
          <c:w val="0.93577066929133856"/>
          <c:h val="0.77869188123204469"/>
        </c:manualLayout>
      </c:layout>
      <c:barChart>
        <c:barDir val="col"/>
        <c:grouping val="clustered"/>
        <c:varyColors val="0"/>
        <c:ser>
          <c:idx val="0"/>
          <c:order val="0"/>
          <c:tx>
            <c:strRef>
              <c:f>Sheet1!$B$1</c:f>
              <c:strCache>
                <c:ptCount val="1"/>
                <c:pt idx="0">
                  <c:v>Total Jewish</c:v>
                </c:pt>
              </c:strCache>
            </c:strRef>
          </c:tx>
          <c:spPr>
            <a:solidFill>
              <a:schemeClr val="accent1"/>
            </a:solidFill>
            <a:ln>
              <a:noFill/>
            </a:ln>
            <a:effectLst/>
          </c:spPr>
          <c:invertIfNegative val="0"/>
          <c:dLbls>
            <c:spPr>
              <a:solidFill>
                <a:srgbClr val="FFFFFF"/>
              </a:solidFill>
              <a:ln>
                <a:solidFill>
                  <a:srgbClr val="000000">
                    <a:lumMod val="25000"/>
                    <a:lumOff val="75000"/>
                  </a:srgbClr>
                </a:solidFill>
              </a:ln>
              <a:effectLst/>
            </c:spPr>
            <c:txPr>
              <a:bodyPr rot="0" spcFirstLastPara="1" vertOverflow="clip" horzOverflow="clip" vert="horz" wrap="square" lIns="38100" tIns="19050" rIns="38100" bIns="19050" anchor="ctr" anchorCtr="1">
                <a:spAutoFit/>
              </a:bodyPr>
              <a:lstStyle/>
              <a:p>
                <a:pPr>
                  <a:defRPr sz="1197" b="0" i="0" u="none" strike="noStrike" kern="1200" baseline="0">
                    <a:solidFill>
                      <a:schemeClr val="dk1">
                        <a:lumMod val="65000"/>
                        <a:lumOff val="35000"/>
                      </a:schemeClr>
                    </a:solidFill>
                    <a:latin typeface="Lato" panose="020F0502020204030203" pitchFamily="34" charset="0"/>
                    <a:ea typeface="Lato" panose="020F0502020204030203" pitchFamily="34" charset="0"/>
                    <a:cs typeface="Lato" panose="020F0502020204030203" pitchFamily="34" charset="0"/>
                  </a:defRPr>
                </a:pPr>
                <a:endParaRPr lang="en-US"/>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strRef>
              <c:f>Sheet1!$A$2:$A$4</c:f>
              <c:strCache>
                <c:ptCount val="3"/>
                <c:pt idx="0">
                  <c:v>Yes</c:v>
                </c:pt>
                <c:pt idx="1">
                  <c:v>No</c:v>
                </c:pt>
                <c:pt idx="2">
                  <c:v>I Don't Know</c:v>
                </c:pt>
              </c:strCache>
            </c:strRef>
          </c:cat>
          <c:val>
            <c:numRef>
              <c:f>Sheet1!$B$2:$B$4</c:f>
              <c:numCache>
                <c:formatCode>General</c:formatCode>
                <c:ptCount val="3"/>
                <c:pt idx="0">
                  <c:v>57</c:v>
                </c:pt>
                <c:pt idx="1">
                  <c:v>12</c:v>
                </c:pt>
                <c:pt idx="2">
                  <c:v>31</c:v>
                </c:pt>
              </c:numCache>
            </c:numRef>
          </c:val>
          <c:extLst>
            <c:ext xmlns:c16="http://schemas.microsoft.com/office/drawing/2014/chart" uri="{C3380CC4-5D6E-409C-BE32-E72D297353CC}">
              <c16:uniqueId val="{00000000-6A55-4606-AFE2-0D830F48E04B}"/>
            </c:ext>
          </c:extLst>
        </c:ser>
        <c:ser>
          <c:idx val="1"/>
          <c:order val="1"/>
          <c:tx>
            <c:strRef>
              <c:f>Sheet1!$C$1</c:f>
              <c:strCache>
                <c:ptCount val="1"/>
                <c:pt idx="0">
                  <c:v>DC</c:v>
                </c:pt>
              </c:strCache>
            </c:strRef>
          </c:tx>
          <c:spPr>
            <a:solidFill>
              <a:schemeClr val="accent2"/>
            </a:solidFill>
            <a:ln>
              <a:noFill/>
            </a:ln>
            <a:effectLst/>
          </c:spPr>
          <c:invertIfNegative val="0"/>
          <c:dLbls>
            <c:spPr>
              <a:solidFill>
                <a:srgbClr val="FFFFFF"/>
              </a:solidFill>
              <a:ln>
                <a:solidFill>
                  <a:srgbClr val="000000">
                    <a:lumMod val="25000"/>
                    <a:lumOff val="75000"/>
                  </a:srgbClr>
                </a:solidFill>
              </a:ln>
              <a:effectLst/>
            </c:spPr>
            <c:txPr>
              <a:bodyPr rot="0" spcFirstLastPara="1" vertOverflow="clip" horzOverflow="clip" vert="horz" wrap="square" lIns="36576" tIns="18288" rIns="36576" bIns="18288" anchor="ctr" anchorCtr="1">
                <a:spAutoFit/>
              </a:bodyPr>
              <a:lstStyle/>
              <a:p>
                <a:pPr>
                  <a:defRPr sz="1197" b="0" i="0" u="none" strike="noStrike" kern="1200" baseline="0">
                    <a:solidFill>
                      <a:schemeClr val="dk1">
                        <a:lumMod val="65000"/>
                        <a:lumOff val="3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strRef>
              <c:f>Sheet1!$A$2:$A$4</c:f>
              <c:strCache>
                <c:ptCount val="3"/>
                <c:pt idx="0">
                  <c:v>Yes</c:v>
                </c:pt>
                <c:pt idx="1">
                  <c:v>No</c:v>
                </c:pt>
                <c:pt idx="2">
                  <c:v>I Don't Know</c:v>
                </c:pt>
              </c:strCache>
            </c:strRef>
          </c:cat>
          <c:val>
            <c:numRef>
              <c:f>Sheet1!$C$2:$C$4</c:f>
              <c:numCache>
                <c:formatCode>0</c:formatCode>
                <c:ptCount val="3"/>
                <c:pt idx="0">
                  <c:v>60</c:v>
                </c:pt>
                <c:pt idx="1">
                  <c:v>12</c:v>
                </c:pt>
                <c:pt idx="2">
                  <c:v>28</c:v>
                </c:pt>
              </c:numCache>
            </c:numRef>
          </c:val>
          <c:extLst>
            <c:ext xmlns:c16="http://schemas.microsoft.com/office/drawing/2014/chart" uri="{C3380CC4-5D6E-409C-BE32-E72D297353CC}">
              <c16:uniqueId val="{00000001-1925-4413-859D-B83830FD2F49}"/>
            </c:ext>
          </c:extLst>
        </c:ser>
        <c:dLbls>
          <c:showLegendKey val="0"/>
          <c:showVal val="0"/>
          <c:showCatName val="0"/>
          <c:showSerName val="0"/>
          <c:showPercent val="0"/>
          <c:showBubbleSize val="0"/>
        </c:dLbls>
        <c:gapWidth val="219"/>
        <c:overlap val="-27"/>
        <c:axId val="1195442480"/>
        <c:axId val="1195439984"/>
      </c:barChart>
      <c:catAx>
        <c:axId val="11954424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defRPr>
            </a:pPr>
            <a:endParaRPr lang="en-US"/>
          </a:p>
        </c:txPr>
        <c:crossAx val="1195439984"/>
        <c:crosses val="autoZero"/>
        <c:auto val="1"/>
        <c:lblAlgn val="ctr"/>
        <c:lblOffset val="100"/>
        <c:noMultiLvlLbl val="0"/>
      </c:catAx>
      <c:valAx>
        <c:axId val="1195439984"/>
        <c:scaling>
          <c:orientation val="minMax"/>
        </c:scaling>
        <c:delete val="1"/>
        <c:axPos val="l"/>
        <c:numFmt formatCode="General" sourceLinked="1"/>
        <c:majorTickMark val="none"/>
        <c:minorTickMark val="none"/>
        <c:tickLblPos val="nextTo"/>
        <c:crossAx val="1195442480"/>
        <c:crosses val="autoZero"/>
        <c:crossBetween val="between"/>
      </c:valAx>
      <c:spPr>
        <a:noFill/>
        <a:ln>
          <a:noFill/>
        </a:ln>
        <a:effectLst/>
      </c:spPr>
    </c:plotArea>
    <c:legend>
      <c:legendPos val="r"/>
      <c:layout>
        <c:manualLayout>
          <c:xMode val="edge"/>
          <c:yMode val="edge"/>
          <c:x val="0.7479896993009012"/>
          <c:y val="6.7335932076680732E-2"/>
          <c:w val="0.17713185840653614"/>
          <c:h val="0.25464178015247618"/>
        </c:manualLayout>
      </c:layout>
      <c:overlay val="0"/>
      <c:spPr>
        <a:noFill/>
        <a:ln>
          <a:noFill/>
        </a:ln>
        <a:effectLst/>
      </c:spPr>
      <c:txPr>
        <a:bodyPr rot="0" spcFirstLastPara="1" vertOverflow="ellipsis" vert="horz" wrap="square" anchor="ctr" anchorCtr="1"/>
        <a:lstStyle/>
        <a:p>
          <a:pPr>
            <a:defRPr sz="1197" b="0" i="0" u="none" strike="noStrike" kern="1200" baseline="0">
              <a:ln>
                <a:solidFill>
                  <a:schemeClr val="tx1"/>
                </a:solidFill>
              </a:ln>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2021</c:v>
                </c:pt>
              </c:strCache>
            </c:strRef>
          </c:tx>
          <c:spPr>
            <a:solidFill>
              <a:schemeClr val="accent1"/>
            </a:solidFill>
            <a:ln>
              <a:noFill/>
            </a:ln>
            <a:effectLst/>
          </c:spPr>
          <c:invertIfNegative val="0"/>
          <c:dLbls>
            <c:spPr>
              <a:solidFill>
                <a:srgbClr val="FFFFFF"/>
              </a:solidFill>
              <a:ln>
                <a:solidFill>
                  <a:srgbClr val="000000">
                    <a:lumMod val="25000"/>
                    <a:lumOff val="75000"/>
                  </a:srgbClr>
                </a:solidFill>
              </a:ln>
              <a:effectLst/>
            </c:spPr>
            <c:txPr>
              <a:bodyPr rot="0" spcFirstLastPara="1" vertOverflow="clip" horzOverflow="clip" vert="horz" wrap="square" lIns="38100" tIns="19050" rIns="38100" bIns="19050" anchor="ctr" anchorCtr="1">
                <a:spAutoFit/>
              </a:bodyPr>
              <a:lstStyle/>
              <a:p>
                <a:pPr>
                  <a:defRPr sz="1800" b="0" i="0" u="none" strike="noStrike" kern="1200" baseline="0">
                    <a:solidFill>
                      <a:schemeClr val="dk1">
                        <a:lumMod val="65000"/>
                        <a:lumOff val="35000"/>
                      </a:schemeClr>
                    </a:solidFill>
                    <a:latin typeface="Lato" panose="020F0502020204030203" pitchFamily="34" charset="0"/>
                    <a:ea typeface="Lato" panose="020F0502020204030203" pitchFamily="34" charset="0"/>
                    <a:cs typeface="Lato" panose="020F0502020204030203" pitchFamily="34" charset="0"/>
                  </a:defRPr>
                </a:pPr>
                <a:endParaRPr lang="en-US"/>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strRef>
              <c:f>Sheet1!$A$2:$A$4</c:f>
              <c:strCache>
                <c:ptCount val="3"/>
                <c:pt idx="0">
                  <c:v>Yes</c:v>
                </c:pt>
                <c:pt idx="1">
                  <c:v>No</c:v>
                </c:pt>
                <c:pt idx="2">
                  <c:v>I Don't Know</c:v>
                </c:pt>
              </c:strCache>
            </c:strRef>
          </c:cat>
          <c:val>
            <c:numRef>
              <c:f>Sheet1!$B$2:$B$4</c:f>
              <c:numCache>
                <c:formatCode>General</c:formatCode>
                <c:ptCount val="3"/>
                <c:pt idx="0">
                  <c:v>20</c:v>
                </c:pt>
                <c:pt idx="1">
                  <c:v>54</c:v>
                </c:pt>
                <c:pt idx="2">
                  <c:v>22</c:v>
                </c:pt>
              </c:numCache>
            </c:numRef>
          </c:val>
          <c:extLst>
            <c:ext xmlns:c16="http://schemas.microsoft.com/office/drawing/2014/chart" uri="{C3380CC4-5D6E-409C-BE32-E72D297353CC}">
              <c16:uniqueId val="{00000000-59CE-4185-A51F-0BE7064FB909}"/>
            </c:ext>
          </c:extLst>
        </c:ser>
        <c:ser>
          <c:idx val="1"/>
          <c:order val="1"/>
          <c:tx>
            <c:strRef>
              <c:f>Sheet1!$C$1</c:f>
              <c:strCache>
                <c:ptCount val="1"/>
                <c:pt idx="0">
                  <c:v>2018</c:v>
                </c:pt>
              </c:strCache>
            </c:strRef>
          </c:tx>
          <c:spPr>
            <a:solidFill>
              <a:schemeClr val="accent1">
                <a:lumMod val="40000"/>
                <a:lumOff val="60000"/>
              </a:schemeClr>
            </a:solidFill>
            <a:ln>
              <a:solidFill>
                <a:schemeClr val="accent1">
                  <a:lumMod val="20000"/>
                  <a:lumOff val="80000"/>
                </a:schemeClr>
              </a:solidFill>
            </a:ln>
            <a:effectLst/>
          </c:spPr>
          <c:invertIfNegative val="0"/>
          <c:dLbls>
            <c:spPr>
              <a:solidFill>
                <a:srgbClr val="FFFFFF"/>
              </a:solidFill>
              <a:ln>
                <a:solidFill>
                  <a:srgbClr val="000000">
                    <a:lumMod val="25000"/>
                    <a:lumOff val="75000"/>
                  </a:srgbClr>
                </a:solidFill>
              </a:ln>
              <a:effectLst/>
            </c:spPr>
            <c:txPr>
              <a:bodyPr rot="0" spcFirstLastPara="1" vertOverflow="clip" horzOverflow="clip" vert="horz" wrap="square" lIns="38100" tIns="19050" rIns="38100" bIns="19050" anchor="ctr" anchorCtr="1">
                <a:spAutoFit/>
              </a:bodyPr>
              <a:lstStyle/>
              <a:p>
                <a:pPr>
                  <a:defRPr sz="1800" b="0" i="0" u="none" strike="noStrike" kern="1200" baseline="0">
                    <a:solidFill>
                      <a:schemeClr val="dk1">
                        <a:lumMod val="65000"/>
                        <a:lumOff val="35000"/>
                      </a:schemeClr>
                    </a:solidFill>
                    <a:latin typeface="Lato" panose="020F0502020204030203" pitchFamily="34" charset="0"/>
                    <a:ea typeface="Lato" panose="020F0502020204030203" pitchFamily="34" charset="0"/>
                    <a:cs typeface="Lato" panose="020F0502020204030203"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strRef>
              <c:f>Sheet1!$A$2:$A$4</c:f>
              <c:strCache>
                <c:ptCount val="3"/>
                <c:pt idx="0">
                  <c:v>Yes</c:v>
                </c:pt>
                <c:pt idx="1">
                  <c:v>No</c:v>
                </c:pt>
                <c:pt idx="2">
                  <c:v>I Don't Know</c:v>
                </c:pt>
              </c:strCache>
            </c:strRef>
          </c:cat>
          <c:val>
            <c:numRef>
              <c:f>Sheet1!$C$2:$C$4</c:f>
              <c:numCache>
                <c:formatCode>General</c:formatCode>
                <c:ptCount val="3"/>
                <c:pt idx="0">
                  <c:v>13</c:v>
                </c:pt>
                <c:pt idx="1">
                  <c:v>55</c:v>
                </c:pt>
                <c:pt idx="2">
                  <c:v>23</c:v>
                </c:pt>
              </c:numCache>
            </c:numRef>
          </c:val>
          <c:extLst>
            <c:ext xmlns:c16="http://schemas.microsoft.com/office/drawing/2014/chart" uri="{C3380CC4-5D6E-409C-BE32-E72D297353CC}">
              <c16:uniqueId val="{00000001-59CE-4185-A51F-0BE7064FB909}"/>
            </c:ext>
          </c:extLst>
        </c:ser>
        <c:dLbls>
          <c:showLegendKey val="0"/>
          <c:showVal val="0"/>
          <c:showCatName val="0"/>
          <c:showSerName val="0"/>
          <c:showPercent val="0"/>
          <c:showBubbleSize val="0"/>
        </c:dLbls>
        <c:gapWidth val="219"/>
        <c:overlap val="-27"/>
        <c:axId val="1148137232"/>
        <c:axId val="1148128912"/>
      </c:barChart>
      <c:catAx>
        <c:axId val="11481372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48128912"/>
        <c:crosses val="autoZero"/>
        <c:auto val="1"/>
        <c:lblAlgn val="ctr"/>
        <c:lblOffset val="100"/>
        <c:noMultiLvlLbl val="0"/>
      </c:catAx>
      <c:valAx>
        <c:axId val="1148128912"/>
        <c:scaling>
          <c:orientation val="minMax"/>
        </c:scaling>
        <c:delete val="1"/>
        <c:axPos val="l"/>
        <c:numFmt formatCode="General" sourceLinked="1"/>
        <c:majorTickMark val="none"/>
        <c:minorTickMark val="none"/>
        <c:tickLblPos val="nextTo"/>
        <c:crossAx val="114813723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DC 2021</c:v>
                </c:pt>
              </c:strCache>
            </c:strRef>
          </c:tx>
          <c:spPr>
            <a:solidFill>
              <a:schemeClr val="accent2">
                <a:lumMod val="75000"/>
              </a:schemeClr>
            </a:solidFill>
            <a:ln>
              <a:noFill/>
            </a:ln>
            <a:effectLst/>
          </c:spPr>
          <c:invertIfNegative val="0"/>
          <c:dLbls>
            <c:spPr>
              <a:solidFill>
                <a:srgbClr val="FFFFFF"/>
              </a:solidFill>
              <a:ln>
                <a:solidFill>
                  <a:srgbClr val="000000">
                    <a:lumMod val="25000"/>
                    <a:lumOff val="75000"/>
                  </a:srgbClr>
                </a:solidFill>
              </a:ln>
              <a:effectLst/>
            </c:spPr>
            <c:txPr>
              <a:bodyPr rot="0" spcFirstLastPara="1" vertOverflow="clip" horzOverflow="clip" vert="horz" wrap="square" lIns="38100" tIns="19050" rIns="38100" bIns="19050" anchor="ctr" anchorCtr="1">
                <a:spAutoFit/>
              </a:bodyPr>
              <a:lstStyle/>
              <a:p>
                <a:pPr>
                  <a:defRPr sz="1800" b="0" i="0" u="none" strike="noStrike" kern="1200" baseline="0">
                    <a:solidFill>
                      <a:schemeClr val="dk1">
                        <a:lumMod val="65000"/>
                        <a:lumOff val="35000"/>
                      </a:schemeClr>
                    </a:solidFill>
                    <a:latin typeface="Lato" panose="020F0502020204030203" pitchFamily="34" charset="0"/>
                    <a:ea typeface="Lato" panose="020F0502020204030203" pitchFamily="34" charset="0"/>
                    <a:cs typeface="Lato" panose="020F0502020204030203" pitchFamily="34" charset="0"/>
                  </a:defRPr>
                </a:pPr>
                <a:endParaRPr lang="en-US"/>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strRef>
              <c:f>Sheet1!$A$2:$A$4</c:f>
              <c:strCache>
                <c:ptCount val="3"/>
                <c:pt idx="0">
                  <c:v>Yes</c:v>
                </c:pt>
                <c:pt idx="1">
                  <c:v>No</c:v>
                </c:pt>
                <c:pt idx="2">
                  <c:v>I Don't Know</c:v>
                </c:pt>
              </c:strCache>
            </c:strRef>
          </c:cat>
          <c:val>
            <c:numRef>
              <c:f>Sheet1!$B$2:$B$4</c:f>
              <c:numCache>
                <c:formatCode>General</c:formatCode>
                <c:ptCount val="3"/>
                <c:pt idx="0">
                  <c:v>22</c:v>
                </c:pt>
                <c:pt idx="1">
                  <c:v>51</c:v>
                </c:pt>
                <c:pt idx="2">
                  <c:v>25</c:v>
                </c:pt>
              </c:numCache>
            </c:numRef>
          </c:val>
          <c:extLst>
            <c:ext xmlns:c16="http://schemas.microsoft.com/office/drawing/2014/chart" uri="{C3380CC4-5D6E-409C-BE32-E72D297353CC}">
              <c16:uniqueId val="{00000000-59CE-4185-A51F-0BE7064FB909}"/>
            </c:ext>
          </c:extLst>
        </c:ser>
        <c:ser>
          <c:idx val="1"/>
          <c:order val="1"/>
          <c:tx>
            <c:strRef>
              <c:f>Sheet1!$C$1</c:f>
              <c:strCache>
                <c:ptCount val="1"/>
                <c:pt idx="0">
                  <c:v>DC 2018</c:v>
                </c:pt>
              </c:strCache>
            </c:strRef>
          </c:tx>
          <c:spPr>
            <a:solidFill>
              <a:schemeClr val="accent2"/>
            </a:solidFill>
            <a:ln>
              <a:noFill/>
            </a:ln>
            <a:effectLst/>
          </c:spPr>
          <c:invertIfNegative val="0"/>
          <c:dLbls>
            <c:dLbl>
              <c:idx val="2"/>
              <c:layout>
                <c:manualLayout>
                  <c:x val="1.487635232778005E-2"/>
                  <c:y val="8.0353892475442959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59CE-4185-A51F-0BE7064FB909}"/>
                </c:ext>
              </c:extLst>
            </c:dLbl>
            <c:spPr>
              <a:solidFill>
                <a:srgbClr val="FFFFFF"/>
              </a:solidFill>
              <a:ln>
                <a:solidFill>
                  <a:srgbClr val="000000">
                    <a:lumMod val="25000"/>
                    <a:lumOff val="75000"/>
                  </a:srgbClr>
                </a:solidFill>
              </a:ln>
              <a:effectLst/>
            </c:spPr>
            <c:txPr>
              <a:bodyPr rot="0" spcFirstLastPara="1" vertOverflow="clip" horzOverflow="clip" vert="horz" wrap="square" lIns="38100" tIns="19050" rIns="38100" bIns="19050" anchor="ctr" anchorCtr="1">
                <a:spAutoFit/>
              </a:bodyPr>
              <a:lstStyle/>
              <a:p>
                <a:pPr>
                  <a:defRPr sz="1800" b="0" i="0" u="none" strike="noStrike" kern="1200" baseline="0">
                    <a:solidFill>
                      <a:schemeClr val="dk1">
                        <a:lumMod val="65000"/>
                        <a:lumOff val="35000"/>
                      </a:schemeClr>
                    </a:solidFill>
                    <a:latin typeface="Lato" panose="020F0502020204030203" pitchFamily="34" charset="0"/>
                    <a:ea typeface="Lato" panose="020F0502020204030203" pitchFamily="34" charset="0"/>
                    <a:cs typeface="Lato" panose="020F0502020204030203"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strRef>
              <c:f>Sheet1!$A$2:$A$4</c:f>
              <c:strCache>
                <c:ptCount val="3"/>
                <c:pt idx="0">
                  <c:v>Yes</c:v>
                </c:pt>
                <c:pt idx="1">
                  <c:v>No</c:v>
                </c:pt>
                <c:pt idx="2">
                  <c:v>I Don't Know</c:v>
                </c:pt>
              </c:strCache>
            </c:strRef>
          </c:cat>
          <c:val>
            <c:numRef>
              <c:f>Sheet1!$C$2:$C$4</c:f>
              <c:numCache>
                <c:formatCode>General</c:formatCode>
                <c:ptCount val="3"/>
                <c:pt idx="0">
                  <c:v>15</c:v>
                </c:pt>
                <c:pt idx="1">
                  <c:v>58</c:v>
                </c:pt>
                <c:pt idx="2">
                  <c:v>21</c:v>
                </c:pt>
              </c:numCache>
            </c:numRef>
          </c:val>
          <c:extLst>
            <c:ext xmlns:c16="http://schemas.microsoft.com/office/drawing/2014/chart" uri="{C3380CC4-5D6E-409C-BE32-E72D297353CC}">
              <c16:uniqueId val="{00000001-59CE-4185-A51F-0BE7064FB909}"/>
            </c:ext>
          </c:extLst>
        </c:ser>
        <c:dLbls>
          <c:showLegendKey val="0"/>
          <c:showVal val="0"/>
          <c:showCatName val="0"/>
          <c:showSerName val="0"/>
          <c:showPercent val="0"/>
          <c:showBubbleSize val="0"/>
        </c:dLbls>
        <c:gapWidth val="219"/>
        <c:overlap val="-27"/>
        <c:axId val="1148137232"/>
        <c:axId val="1148128912"/>
      </c:barChart>
      <c:catAx>
        <c:axId val="11481372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48128912"/>
        <c:crosses val="autoZero"/>
        <c:auto val="1"/>
        <c:lblAlgn val="ctr"/>
        <c:lblOffset val="100"/>
        <c:noMultiLvlLbl val="0"/>
      </c:catAx>
      <c:valAx>
        <c:axId val="1148128912"/>
        <c:scaling>
          <c:orientation val="minMax"/>
        </c:scaling>
        <c:delete val="1"/>
        <c:axPos val="l"/>
        <c:numFmt formatCode="General" sourceLinked="1"/>
        <c:majorTickMark val="none"/>
        <c:minorTickMark val="none"/>
        <c:tickLblPos val="nextTo"/>
        <c:crossAx val="114813723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2021</c:v>
                </c:pt>
              </c:strCache>
            </c:strRef>
          </c:tx>
          <c:spPr>
            <a:solidFill>
              <a:schemeClr val="accent1"/>
            </a:solidFill>
            <a:ln>
              <a:noFill/>
            </a:ln>
            <a:effectLst/>
          </c:spPr>
          <c:invertIfNegative val="0"/>
          <c:dLbls>
            <c:spPr>
              <a:solidFill>
                <a:srgbClr val="FFFFFF"/>
              </a:solidFill>
              <a:ln>
                <a:solidFill>
                  <a:srgbClr val="000000">
                    <a:lumMod val="25000"/>
                    <a:lumOff val="75000"/>
                  </a:srgbClr>
                </a:solidFill>
              </a:ln>
              <a:effectLst/>
            </c:spPr>
            <c:txPr>
              <a:bodyPr rot="0" spcFirstLastPara="1" vertOverflow="clip" horzOverflow="clip" vert="horz" wrap="square" lIns="38100" tIns="19050" rIns="38100" bIns="19050" anchor="ctr" anchorCtr="1">
                <a:spAutoFit/>
              </a:bodyPr>
              <a:lstStyle/>
              <a:p>
                <a:pPr>
                  <a:defRPr sz="1800" b="0" i="0" u="none" strike="noStrike" kern="1200" baseline="0">
                    <a:solidFill>
                      <a:schemeClr val="dk1">
                        <a:lumMod val="65000"/>
                        <a:lumOff val="35000"/>
                      </a:schemeClr>
                    </a:solidFill>
                    <a:latin typeface="Lato" panose="020F0502020204030203" pitchFamily="34" charset="0"/>
                    <a:ea typeface="Lato" panose="020F0502020204030203" pitchFamily="34" charset="0"/>
                    <a:cs typeface="Lato" panose="020F0502020204030203" pitchFamily="34" charset="0"/>
                  </a:defRPr>
                </a:pPr>
                <a:endParaRPr lang="en-US"/>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strRef>
              <c:f>Sheet1!$A$2:$A$5</c:f>
              <c:strCache>
                <c:ptCount val="4"/>
                <c:pt idx="0">
                  <c:v>Yes</c:v>
                </c:pt>
                <c:pt idx="1">
                  <c:v>Sometimes</c:v>
                </c:pt>
                <c:pt idx="2">
                  <c:v>No</c:v>
                </c:pt>
                <c:pt idx="3">
                  <c:v>I Don't Know</c:v>
                </c:pt>
              </c:strCache>
            </c:strRef>
          </c:cat>
          <c:val>
            <c:numRef>
              <c:f>Sheet1!$B$2:$B$5</c:f>
              <c:numCache>
                <c:formatCode>General</c:formatCode>
                <c:ptCount val="4"/>
                <c:pt idx="0">
                  <c:v>15</c:v>
                </c:pt>
                <c:pt idx="1">
                  <c:v>22</c:v>
                </c:pt>
                <c:pt idx="2">
                  <c:v>26</c:v>
                </c:pt>
                <c:pt idx="3">
                  <c:v>34</c:v>
                </c:pt>
              </c:numCache>
            </c:numRef>
          </c:val>
          <c:extLst>
            <c:ext xmlns:c16="http://schemas.microsoft.com/office/drawing/2014/chart" uri="{C3380CC4-5D6E-409C-BE32-E72D297353CC}">
              <c16:uniqueId val="{00000000-59CE-4185-A51F-0BE7064FB909}"/>
            </c:ext>
          </c:extLst>
        </c:ser>
        <c:ser>
          <c:idx val="1"/>
          <c:order val="1"/>
          <c:tx>
            <c:strRef>
              <c:f>Sheet1!$C$1</c:f>
              <c:strCache>
                <c:ptCount val="1"/>
                <c:pt idx="0">
                  <c:v>2018</c:v>
                </c:pt>
              </c:strCache>
            </c:strRef>
          </c:tx>
          <c:spPr>
            <a:solidFill>
              <a:schemeClr val="accent1">
                <a:lumMod val="40000"/>
                <a:lumOff val="60000"/>
              </a:schemeClr>
            </a:solidFill>
            <a:ln>
              <a:noFill/>
            </a:ln>
            <a:effectLst/>
          </c:spPr>
          <c:invertIfNegative val="0"/>
          <c:dLbls>
            <c:spPr>
              <a:solidFill>
                <a:srgbClr val="FFFFFF"/>
              </a:solidFill>
              <a:ln>
                <a:solidFill>
                  <a:srgbClr val="000000">
                    <a:lumMod val="25000"/>
                    <a:lumOff val="75000"/>
                  </a:srgbClr>
                </a:solidFill>
              </a:ln>
              <a:effectLst/>
            </c:spPr>
            <c:txPr>
              <a:bodyPr rot="0" spcFirstLastPara="1" vertOverflow="clip" horzOverflow="clip" vert="horz" wrap="square" lIns="38100" tIns="19050" rIns="38100" bIns="19050" anchor="ctr" anchorCtr="1">
                <a:spAutoFit/>
              </a:bodyPr>
              <a:lstStyle/>
              <a:p>
                <a:pPr>
                  <a:defRPr sz="1800" b="0" i="0" u="none" strike="noStrike" kern="1200" baseline="0">
                    <a:solidFill>
                      <a:schemeClr val="dk1">
                        <a:lumMod val="65000"/>
                        <a:lumOff val="35000"/>
                      </a:schemeClr>
                    </a:solidFill>
                    <a:latin typeface="Lato" panose="020F0502020204030203" pitchFamily="34" charset="0"/>
                    <a:ea typeface="Lato" panose="020F0502020204030203" pitchFamily="34" charset="0"/>
                    <a:cs typeface="Lato" panose="020F0502020204030203"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strRef>
              <c:f>Sheet1!$A$2:$A$5</c:f>
              <c:strCache>
                <c:ptCount val="4"/>
                <c:pt idx="0">
                  <c:v>Yes</c:v>
                </c:pt>
                <c:pt idx="1">
                  <c:v>Sometimes</c:v>
                </c:pt>
                <c:pt idx="2">
                  <c:v>No</c:v>
                </c:pt>
                <c:pt idx="3">
                  <c:v>I Don't Know</c:v>
                </c:pt>
              </c:strCache>
            </c:strRef>
          </c:cat>
          <c:val>
            <c:numRef>
              <c:f>Sheet1!$C$2:$C$5</c:f>
              <c:numCache>
                <c:formatCode>General</c:formatCode>
                <c:ptCount val="4"/>
                <c:pt idx="0">
                  <c:v>16</c:v>
                </c:pt>
                <c:pt idx="1">
                  <c:v>21</c:v>
                </c:pt>
                <c:pt idx="2">
                  <c:v>24</c:v>
                </c:pt>
                <c:pt idx="3">
                  <c:v>31</c:v>
                </c:pt>
              </c:numCache>
            </c:numRef>
          </c:val>
          <c:extLst>
            <c:ext xmlns:c16="http://schemas.microsoft.com/office/drawing/2014/chart" uri="{C3380CC4-5D6E-409C-BE32-E72D297353CC}">
              <c16:uniqueId val="{00000001-59CE-4185-A51F-0BE7064FB909}"/>
            </c:ext>
          </c:extLst>
        </c:ser>
        <c:dLbls>
          <c:showLegendKey val="0"/>
          <c:showVal val="0"/>
          <c:showCatName val="0"/>
          <c:showSerName val="0"/>
          <c:showPercent val="0"/>
          <c:showBubbleSize val="0"/>
        </c:dLbls>
        <c:gapWidth val="219"/>
        <c:overlap val="-27"/>
        <c:axId val="1148137232"/>
        <c:axId val="1148128912"/>
      </c:barChart>
      <c:catAx>
        <c:axId val="11481372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48128912"/>
        <c:crosses val="autoZero"/>
        <c:auto val="1"/>
        <c:lblAlgn val="ctr"/>
        <c:lblOffset val="100"/>
        <c:noMultiLvlLbl val="0"/>
      </c:catAx>
      <c:valAx>
        <c:axId val="1148128912"/>
        <c:scaling>
          <c:orientation val="minMax"/>
        </c:scaling>
        <c:delete val="1"/>
        <c:axPos val="l"/>
        <c:numFmt formatCode="General" sourceLinked="1"/>
        <c:majorTickMark val="none"/>
        <c:minorTickMark val="none"/>
        <c:tickLblPos val="nextTo"/>
        <c:crossAx val="114813723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DC 2021</c:v>
                </c:pt>
              </c:strCache>
            </c:strRef>
          </c:tx>
          <c:spPr>
            <a:solidFill>
              <a:schemeClr val="accent2">
                <a:lumMod val="75000"/>
              </a:schemeClr>
            </a:solidFill>
            <a:ln>
              <a:noFill/>
            </a:ln>
            <a:effectLst/>
          </c:spPr>
          <c:invertIfNegative val="0"/>
          <c:dLbls>
            <c:spPr>
              <a:solidFill>
                <a:srgbClr val="FFFFFF"/>
              </a:solidFill>
              <a:ln>
                <a:solidFill>
                  <a:srgbClr val="000000">
                    <a:lumMod val="25000"/>
                    <a:lumOff val="75000"/>
                  </a:srgbClr>
                </a:solidFill>
              </a:ln>
              <a:effectLst/>
            </c:spPr>
            <c:txPr>
              <a:bodyPr rot="0" spcFirstLastPara="1" vertOverflow="clip" horzOverflow="clip" vert="horz" wrap="square" lIns="38100" tIns="19050" rIns="38100" bIns="19050" anchor="ctr" anchorCtr="1">
                <a:spAutoFit/>
              </a:bodyPr>
              <a:lstStyle/>
              <a:p>
                <a:pPr>
                  <a:defRPr sz="1800" b="0" i="0" u="none" strike="noStrike" kern="1200" baseline="0">
                    <a:solidFill>
                      <a:schemeClr val="dk1">
                        <a:lumMod val="65000"/>
                        <a:lumOff val="35000"/>
                      </a:schemeClr>
                    </a:solidFill>
                    <a:latin typeface="Lato" panose="020F0502020204030203" pitchFamily="34" charset="0"/>
                    <a:ea typeface="Lato" panose="020F0502020204030203" pitchFamily="34" charset="0"/>
                    <a:cs typeface="Lato" panose="020F0502020204030203" pitchFamily="34" charset="0"/>
                  </a:defRPr>
                </a:pPr>
                <a:endParaRPr lang="en-US"/>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strRef>
              <c:f>Sheet1!$A$2:$A$5</c:f>
              <c:strCache>
                <c:ptCount val="4"/>
                <c:pt idx="0">
                  <c:v>Yes</c:v>
                </c:pt>
                <c:pt idx="1">
                  <c:v>Sometimes</c:v>
                </c:pt>
                <c:pt idx="2">
                  <c:v>No</c:v>
                </c:pt>
                <c:pt idx="3">
                  <c:v>I Don't Know</c:v>
                </c:pt>
              </c:strCache>
            </c:strRef>
          </c:cat>
          <c:val>
            <c:numRef>
              <c:f>Sheet1!$B$2:$B$5</c:f>
              <c:numCache>
                <c:formatCode>General</c:formatCode>
                <c:ptCount val="4"/>
                <c:pt idx="0">
                  <c:v>13</c:v>
                </c:pt>
                <c:pt idx="1">
                  <c:v>27</c:v>
                </c:pt>
                <c:pt idx="2">
                  <c:v>29</c:v>
                </c:pt>
                <c:pt idx="3">
                  <c:v>30</c:v>
                </c:pt>
              </c:numCache>
            </c:numRef>
          </c:val>
          <c:extLst>
            <c:ext xmlns:c16="http://schemas.microsoft.com/office/drawing/2014/chart" uri="{C3380CC4-5D6E-409C-BE32-E72D297353CC}">
              <c16:uniqueId val="{00000000-59CE-4185-A51F-0BE7064FB909}"/>
            </c:ext>
          </c:extLst>
        </c:ser>
        <c:ser>
          <c:idx val="1"/>
          <c:order val="1"/>
          <c:tx>
            <c:strRef>
              <c:f>Sheet1!$C$1</c:f>
              <c:strCache>
                <c:ptCount val="1"/>
                <c:pt idx="0">
                  <c:v>DC 2018</c:v>
                </c:pt>
              </c:strCache>
            </c:strRef>
          </c:tx>
          <c:spPr>
            <a:solidFill>
              <a:schemeClr val="accent2"/>
            </a:solidFill>
            <a:ln>
              <a:noFill/>
            </a:ln>
            <a:effectLst/>
          </c:spPr>
          <c:invertIfNegative val="0"/>
          <c:dLbls>
            <c:dLbl>
              <c:idx val="1"/>
              <c:layout>
                <c:manualLayout>
                  <c:x val="4.6385078492402382E-17"/>
                  <c:y val="0.11458594350091464"/>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9B13-4A0D-BB6B-84544605F3FF}"/>
                </c:ext>
              </c:extLst>
            </c:dLbl>
            <c:spPr>
              <a:solidFill>
                <a:srgbClr val="FFFFFF"/>
              </a:solidFill>
              <a:ln>
                <a:solidFill>
                  <a:srgbClr val="000000">
                    <a:lumMod val="25000"/>
                    <a:lumOff val="75000"/>
                  </a:srgbClr>
                </a:solidFill>
              </a:ln>
              <a:effectLst/>
            </c:spPr>
            <c:txPr>
              <a:bodyPr rot="0" spcFirstLastPara="1" vertOverflow="clip" horzOverflow="clip" vert="horz" wrap="square" lIns="38100" tIns="19050" rIns="38100" bIns="19050" anchor="ctr" anchorCtr="1">
                <a:spAutoFit/>
              </a:bodyPr>
              <a:lstStyle/>
              <a:p>
                <a:pPr>
                  <a:defRPr sz="1800" b="0" i="0" u="none" strike="noStrike" kern="1200" baseline="0">
                    <a:solidFill>
                      <a:schemeClr val="dk1">
                        <a:lumMod val="65000"/>
                        <a:lumOff val="35000"/>
                      </a:schemeClr>
                    </a:solidFill>
                    <a:latin typeface="Lato" panose="020F0502020204030203" pitchFamily="34" charset="0"/>
                    <a:ea typeface="Lato" panose="020F0502020204030203" pitchFamily="34" charset="0"/>
                    <a:cs typeface="Lato" panose="020F0502020204030203"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strRef>
              <c:f>Sheet1!$A$2:$A$5</c:f>
              <c:strCache>
                <c:ptCount val="4"/>
                <c:pt idx="0">
                  <c:v>Yes</c:v>
                </c:pt>
                <c:pt idx="1">
                  <c:v>Sometimes</c:v>
                </c:pt>
                <c:pt idx="2">
                  <c:v>No</c:v>
                </c:pt>
                <c:pt idx="3">
                  <c:v>I Don't Know</c:v>
                </c:pt>
              </c:strCache>
            </c:strRef>
          </c:cat>
          <c:val>
            <c:numRef>
              <c:f>Sheet1!$C$2:$C$5</c:f>
              <c:numCache>
                <c:formatCode>General</c:formatCode>
                <c:ptCount val="4"/>
                <c:pt idx="0">
                  <c:v>14</c:v>
                </c:pt>
                <c:pt idx="1">
                  <c:v>22</c:v>
                </c:pt>
                <c:pt idx="2">
                  <c:v>27</c:v>
                </c:pt>
                <c:pt idx="3">
                  <c:v>31</c:v>
                </c:pt>
              </c:numCache>
            </c:numRef>
          </c:val>
          <c:extLst>
            <c:ext xmlns:c16="http://schemas.microsoft.com/office/drawing/2014/chart" uri="{C3380CC4-5D6E-409C-BE32-E72D297353CC}">
              <c16:uniqueId val="{00000001-59CE-4185-A51F-0BE7064FB909}"/>
            </c:ext>
          </c:extLst>
        </c:ser>
        <c:dLbls>
          <c:showLegendKey val="0"/>
          <c:showVal val="0"/>
          <c:showCatName val="0"/>
          <c:showSerName val="0"/>
          <c:showPercent val="0"/>
          <c:showBubbleSize val="0"/>
        </c:dLbls>
        <c:gapWidth val="219"/>
        <c:overlap val="-27"/>
        <c:axId val="1148137232"/>
        <c:axId val="1148128912"/>
      </c:barChart>
      <c:catAx>
        <c:axId val="11481372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48128912"/>
        <c:crosses val="autoZero"/>
        <c:auto val="1"/>
        <c:lblAlgn val="ctr"/>
        <c:lblOffset val="100"/>
        <c:noMultiLvlLbl val="0"/>
      </c:catAx>
      <c:valAx>
        <c:axId val="1148128912"/>
        <c:scaling>
          <c:orientation val="minMax"/>
        </c:scaling>
        <c:delete val="1"/>
        <c:axPos val="l"/>
        <c:numFmt formatCode="General" sourceLinked="1"/>
        <c:majorTickMark val="none"/>
        <c:minorTickMark val="none"/>
        <c:tickLblPos val="nextTo"/>
        <c:crossAx val="114813723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1DA3028-0474-4CD2-8526-802EF5C958B9}" type="datetimeFigureOut">
              <a:rPr lang="en-US" smtClean="0"/>
              <a:t>1/7/22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FADFA6-47E9-421D-A8F4-C60644D77354}" type="slidenum">
              <a:rPr lang="en-US" smtClean="0"/>
              <a:t>‹#›</a:t>
            </a:fld>
            <a:endParaRPr lang="en-US"/>
          </a:p>
        </p:txBody>
      </p:sp>
    </p:spTree>
    <p:extLst>
      <p:ext uri="{BB962C8B-B14F-4D97-AF65-F5344CB8AC3E}">
        <p14:creationId xmlns:p14="http://schemas.microsoft.com/office/powerpoint/2010/main" val="17434672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1BF2833-5762-4E0C-9C9E-774432C7BC2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9597337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1BF2833-5762-4E0C-9C9E-774432C7BC2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4629619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Good numbers on this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1BF2833-5762-4E0C-9C9E-774432C7BC2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106573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Excellent numbers on this!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1BF2833-5762-4E0C-9C9E-774432C7BC2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043406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similar</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1BF2833-5762-4E0C-9C9E-774432C7BC2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8319649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Jewish Human Service orgs- huge!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1BF2833-5762-4E0C-9C9E-774432C7BC2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05680271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1BF2833-5762-4E0C-9C9E-774432C7BC2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7261088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Similar to national</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1BF2833-5762-4E0C-9C9E-774432C7BC2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92391725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1BF2833-5762-4E0C-9C9E-774432C7BC2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78441599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Similar to national</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1BF2833-5762-4E0C-9C9E-774432C7BC2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4161248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Lower than average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1BF2833-5762-4E0C-9C9E-774432C7BC2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5262051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1BF2833-5762-4E0C-9C9E-774432C7BC2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82015867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1BF2833-5762-4E0C-9C9E-774432C7BC2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2749229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1BF2833-5762-4E0C-9C9E-774432C7BC2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91837026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1BF2833-5762-4E0C-9C9E-774432C7BC2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68356567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Similar to national</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1BF2833-5762-4E0C-9C9E-774432C7BC2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89405738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Similar to national</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1BF2833-5762-4E0C-9C9E-774432C7BC2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43849915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1BF2833-5762-4E0C-9C9E-774432C7BC2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682091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1BF2833-5762-4E0C-9C9E-774432C7BC2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61296932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1BF2833-5762-4E0C-9C9E-774432C7BC2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11024269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1BF2833-5762-4E0C-9C9E-774432C7BC2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17569357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1BF2833-5762-4E0C-9C9E-774432C7BC2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8658009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 numbers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1BF2833-5762-4E0C-9C9E-774432C7BC2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23902069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Similar to national average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1BF2833-5762-4E0C-9C9E-774432C7BC2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36</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50819557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1BF2833-5762-4E0C-9C9E-774432C7BC2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59536869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0"/>
        <p:cNvGrpSpPr/>
        <p:nvPr/>
      </p:nvGrpSpPr>
      <p:grpSpPr>
        <a:xfrm>
          <a:off x="0" y="0"/>
          <a:ext cx="0" cy="0"/>
          <a:chOff x="0" y="0"/>
          <a:chExt cx="0" cy="0"/>
        </a:xfrm>
      </p:grpSpPr>
      <p:sp>
        <p:nvSpPr>
          <p:cNvPr id="361" name="Google Shape;361;p2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362" name="Google Shape;362;p2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998726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1BF2833-5762-4E0C-9C9E-774432C7BC2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2786146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Early success- way ahead in 2018</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1BF2833-5762-4E0C-9C9E-774432C7BC2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9138076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Spread differently but the negatives are lower than national numbers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1BF2833-5762-4E0C-9C9E-774432C7BC2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827428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1BF2833-5762-4E0C-9C9E-774432C7BC2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487590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1BF2833-5762-4E0C-9C9E-774432C7BC2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976780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Similar to national numbers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1BF2833-5762-4E0C-9C9E-774432C7BC2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558373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6A7FA42-E5FD-42FD-AF57-0CCC410B32D9}"/>
              </a:ext>
            </a:extLst>
          </p:cNvPr>
          <p:cNvSpPr/>
          <p:nvPr userDrawn="1"/>
        </p:nvSpPr>
        <p:spPr>
          <a:xfrm>
            <a:off x="1524000" y="1122362"/>
            <a:ext cx="9144000" cy="2387601"/>
          </a:xfrm>
          <a:prstGeom prst="rect">
            <a:avLst/>
          </a:prstGeom>
          <a:solidFill>
            <a:srgbClr val="F5BA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66120BD-D120-40E2-9011-8CC79CC08FC3}"/>
              </a:ext>
            </a:extLst>
          </p:cNvPr>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5" name="Footer Placeholder 4">
            <a:extLst>
              <a:ext uri="{FF2B5EF4-FFF2-40B4-BE49-F238E27FC236}">
                <a16:creationId xmlns:a16="http://schemas.microsoft.com/office/drawing/2014/main" id="{E5BE201F-9696-489D-837F-4E928AAFBF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BBBEF2-9D2F-4F1F-923C-1CF87A1A6110}"/>
              </a:ext>
            </a:extLst>
          </p:cNvPr>
          <p:cNvSpPr>
            <a:spLocks noGrp="1"/>
          </p:cNvSpPr>
          <p:nvPr>
            <p:ph type="sldNum" sz="quarter" idx="12"/>
          </p:nvPr>
        </p:nvSpPr>
        <p:spPr/>
        <p:txBody>
          <a:bodyPr/>
          <a:lstStyle/>
          <a:p>
            <a:fld id="{8158A5C0-C843-4798-A68E-D1A36425029C}" type="slidenum">
              <a:rPr lang="en-US" smtClean="0"/>
              <a:pPr/>
              <a:t>‹#›</a:t>
            </a:fld>
            <a:endParaRPr lang="en-US"/>
          </a:p>
        </p:txBody>
      </p:sp>
      <p:sp>
        <p:nvSpPr>
          <p:cNvPr id="8" name="Rectangle 7">
            <a:extLst>
              <a:ext uri="{FF2B5EF4-FFF2-40B4-BE49-F238E27FC236}">
                <a16:creationId xmlns:a16="http://schemas.microsoft.com/office/drawing/2014/main" id="{FD3E059B-CE5D-43C4-A609-247B4E4800CD}"/>
              </a:ext>
            </a:extLst>
          </p:cNvPr>
          <p:cNvSpPr/>
          <p:nvPr userDrawn="1"/>
        </p:nvSpPr>
        <p:spPr>
          <a:xfrm>
            <a:off x="1524000" y="3602039"/>
            <a:ext cx="9144000" cy="1655762"/>
          </a:xfrm>
          <a:prstGeom prst="rect">
            <a:avLst/>
          </a:prstGeom>
          <a:solidFill>
            <a:srgbClr val="F5BA2B">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4AF504F8-4750-4CAA-A656-CE1CF1AE2D3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34726671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F10A6-5BE0-47AB-A1B9-31FCD9ED9AA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84DA191-D6C0-4150-9E8F-004E1C4657C7}"/>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4" name="Footer Placeholder 3">
            <a:extLst>
              <a:ext uri="{FF2B5EF4-FFF2-40B4-BE49-F238E27FC236}">
                <a16:creationId xmlns:a16="http://schemas.microsoft.com/office/drawing/2014/main" id="{F605E72C-FB37-49C9-8E02-67DF1996494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507E27F-F644-4940-B300-2AC9C16B853D}"/>
              </a:ext>
            </a:extLst>
          </p:cNvPr>
          <p:cNvSpPr>
            <a:spLocks noGrp="1"/>
          </p:cNvSpPr>
          <p:nvPr>
            <p:ph type="sldNum" sz="quarter" idx="12"/>
          </p:nvPr>
        </p:nvSpPr>
        <p:spPr/>
        <p:txBody>
          <a:bodyPr/>
          <a:lstStyle/>
          <a:p>
            <a:fld id="{8158A5C0-C843-4798-A68E-D1A36425029C}" type="slidenum">
              <a:rPr lang="en-US" smtClean="0"/>
              <a:pPr/>
              <a:t>‹#›</a:t>
            </a:fld>
            <a:endParaRPr lang="en-US"/>
          </a:p>
        </p:txBody>
      </p:sp>
    </p:spTree>
    <p:extLst>
      <p:ext uri="{BB962C8B-B14F-4D97-AF65-F5344CB8AC3E}">
        <p14:creationId xmlns:p14="http://schemas.microsoft.com/office/powerpoint/2010/main" val="35844325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C2E50AA-AD40-4C3A-88BE-85A18E3D3761}"/>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3" name="Footer Placeholder 2">
            <a:extLst>
              <a:ext uri="{FF2B5EF4-FFF2-40B4-BE49-F238E27FC236}">
                <a16:creationId xmlns:a16="http://schemas.microsoft.com/office/drawing/2014/main" id="{B68C1F70-FE04-4562-975C-08DABB58723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B74EC6E-6C61-470B-BDD3-DA8DF6232226}"/>
              </a:ext>
            </a:extLst>
          </p:cNvPr>
          <p:cNvSpPr>
            <a:spLocks noGrp="1"/>
          </p:cNvSpPr>
          <p:nvPr>
            <p:ph type="sldNum" sz="quarter" idx="12"/>
          </p:nvPr>
        </p:nvSpPr>
        <p:spPr/>
        <p:txBody>
          <a:bodyPr/>
          <a:lstStyle/>
          <a:p>
            <a:fld id="{8158A5C0-C843-4798-A68E-D1A36425029C}" type="slidenum">
              <a:rPr lang="en-US" smtClean="0"/>
              <a:pPr/>
              <a:t>‹#›</a:t>
            </a:fld>
            <a:endParaRPr lang="en-US"/>
          </a:p>
        </p:txBody>
      </p:sp>
    </p:spTree>
    <p:extLst>
      <p:ext uri="{BB962C8B-B14F-4D97-AF65-F5344CB8AC3E}">
        <p14:creationId xmlns:p14="http://schemas.microsoft.com/office/powerpoint/2010/main" val="13004098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F65DE5-CA7A-4F4C-B914-0BB1398255F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B3795F8-1424-4CC6-812A-B27AFDA75C9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F6BABA0-249A-4213-9913-73239EBD13A1}"/>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5" name="Footer Placeholder 4">
            <a:extLst>
              <a:ext uri="{FF2B5EF4-FFF2-40B4-BE49-F238E27FC236}">
                <a16:creationId xmlns:a16="http://schemas.microsoft.com/office/drawing/2014/main" id="{7DD2987D-5B4F-4413-8198-26E936DE22F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E51E2B-CCA1-410D-AB25-7FC64B4983ED}"/>
              </a:ext>
            </a:extLst>
          </p:cNvPr>
          <p:cNvSpPr>
            <a:spLocks noGrp="1"/>
          </p:cNvSpPr>
          <p:nvPr>
            <p:ph type="sldNum" sz="quarter" idx="12"/>
          </p:nvPr>
        </p:nvSpPr>
        <p:spPr/>
        <p:txBody>
          <a:bodyPr/>
          <a:lstStyle/>
          <a:p>
            <a:fld id="{8158A5C0-C843-4798-A68E-D1A36425029C}" type="slidenum">
              <a:rPr lang="en-US" smtClean="0"/>
              <a:pPr/>
              <a:t>‹#›</a:t>
            </a:fld>
            <a:endParaRPr lang="en-US"/>
          </a:p>
        </p:txBody>
      </p:sp>
    </p:spTree>
    <p:extLst>
      <p:ext uri="{BB962C8B-B14F-4D97-AF65-F5344CB8AC3E}">
        <p14:creationId xmlns:p14="http://schemas.microsoft.com/office/powerpoint/2010/main" val="10805338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matchingName="Two Content">
  <p:cSld name="Two Content">
    <p:spTree>
      <p:nvGrpSpPr>
        <p:cNvPr id="1" name="Shape 17"/>
        <p:cNvGrpSpPr/>
        <p:nvPr/>
      </p:nvGrpSpPr>
      <p:grpSpPr>
        <a:xfrm>
          <a:off x="0" y="0"/>
          <a:ext cx="0" cy="0"/>
          <a:chOff x="0" y="0"/>
          <a:chExt cx="0" cy="0"/>
        </a:xfrm>
      </p:grpSpPr>
      <p:sp>
        <p:nvSpPr>
          <p:cNvPr id="18" name="Google Shape;18;p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2"/>
          <p:cNvSpPr txBox="1">
            <a:spLocks noGrp="1"/>
          </p:cNvSpPr>
          <p:nvPr>
            <p:ph type="sldNum" idx="12"/>
          </p:nvPr>
        </p:nvSpPr>
        <p:spPr>
          <a:xfrm>
            <a:off x="9277350" y="44451"/>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20" name="Google Shape;20;p2"/>
          <p:cNvSpPr/>
          <p:nvPr/>
        </p:nvSpPr>
        <p:spPr>
          <a:xfrm>
            <a:off x="-20320" y="0"/>
            <a:ext cx="1310640" cy="686435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Tree>
    <p:extLst>
      <p:ext uri="{BB962C8B-B14F-4D97-AF65-F5344CB8AC3E}">
        <p14:creationId xmlns:p14="http://schemas.microsoft.com/office/powerpoint/2010/main" val="32469401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matchingName="Title and Content">
  <p:cSld name="Title and Content">
    <p:spTree>
      <p:nvGrpSpPr>
        <p:cNvPr id="1" name="Shape 26"/>
        <p:cNvGrpSpPr/>
        <p:nvPr/>
      </p:nvGrpSpPr>
      <p:grpSpPr>
        <a:xfrm>
          <a:off x="0" y="0"/>
          <a:ext cx="0" cy="0"/>
          <a:chOff x="0" y="0"/>
          <a:chExt cx="0" cy="0"/>
        </a:xfrm>
      </p:grpSpPr>
      <p:sp>
        <p:nvSpPr>
          <p:cNvPr id="27" name="Google Shape;27;p4"/>
          <p:cNvSpPr txBox="1">
            <a:spLocks noGrp="1"/>
          </p:cNvSpPr>
          <p:nvPr>
            <p:ph type="body" idx="1"/>
          </p:nvPr>
        </p:nvSpPr>
        <p:spPr>
          <a:xfrm>
            <a:off x="523240" y="1825625"/>
            <a:ext cx="10830559"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rgbClr val="4D4D4D"/>
              </a:buClr>
              <a:buSzPts val="1800"/>
              <a:buChar char="•"/>
              <a:defRPr/>
            </a:lvl1pPr>
            <a:lvl2pPr marL="914400" lvl="1" indent="-342900" algn="l">
              <a:lnSpc>
                <a:spcPct val="90000"/>
              </a:lnSpc>
              <a:spcBef>
                <a:spcPts val="500"/>
              </a:spcBef>
              <a:spcAft>
                <a:spcPts val="0"/>
              </a:spcAft>
              <a:buClr>
                <a:srgbClr val="4D4D4D"/>
              </a:buClr>
              <a:buSzPts val="1800"/>
              <a:buChar char="•"/>
              <a:defRPr/>
            </a:lvl2pPr>
            <a:lvl3pPr marL="1371600" lvl="2" indent="-342900" algn="l">
              <a:lnSpc>
                <a:spcPct val="90000"/>
              </a:lnSpc>
              <a:spcBef>
                <a:spcPts val="500"/>
              </a:spcBef>
              <a:spcAft>
                <a:spcPts val="0"/>
              </a:spcAft>
              <a:buClr>
                <a:srgbClr val="4D4D4D"/>
              </a:buClr>
              <a:buSzPts val="1800"/>
              <a:buChar char="•"/>
              <a:defRPr/>
            </a:lvl3pPr>
            <a:lvl4pPr marL="1828800" lvl="3" indent="-342900" algn="l">
              <a:lnSpc>
                <a:spcPct val="90000"/>
              </a:lnSpc>
              <a:spcBef>
                <a:spcPts val="500"/>
              </a:spcBef>
              <a:spcAft>
                <a:spcPts val="0"/>
              </a:spcAft>
              <a:buClr>
                <a:srgbClr val="4D4D4D"/>
              </a:buClr>
              <a:buSzPts val="1800"/>
              <a:buChar char="•"/>
              <a:defRPr/>
            </a:lvl4pPr>
            <a:lvl5pPr marL="2286000" lvl="4" indent="-342900" algn="l">
              <a:lnSpc>
                <a:spcPct val="90000"/>
              </a:lnSpc>
              <a:spcBef>
                <a:spcPts val="500"/>
              </a:spcBef>
              <a:spcAft>
                <a:spcPts val="0"/>
              </a:spcAft>
              <a:buClr>
                <a:srgbClr val="4D4D4D"/>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4"/>
          <p:cNvSpPr txBox="1">
            <a:spLocks noGrp="1"/>
          </p:cNvSpPr>
          <p:nvPr>
            <p:ph type="sldNum" idx="12"/>
          </p:nvPr>
        </p:nvSpPr>
        <p:spPr>
          <a:xfrm>
            <a:off x="9277350" y="44451"/>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30" name="Google Shape;30;p4"/>
          <p:cNvSpPr/>
          <p:nvPr/>
        </p:nvSpPr>
        <p:spPr>
          <a:xfrm>
            <a:off x="345440" y="365125"/>
            <a:ext cx="11544598" cy="1139825"/>
          </a:xfrm>
          <a:prstGeom prst="rect">
            <a:avLst/>
          </a:prstGeom>
          <a:solidFill>
            <a:srgbClr val="EFAF3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1">
              <a:solidFill>
                <a:schemeClr val="lt1"/>
              </a:solidFill>
              <a:latin typeface="Calibri"/>
              <a:ea typeface="Calibri"/>
              <a:cs typeface="Calibri"/>
              <a:sym typeface="Calibri"/>
            </a:endParaRPr>
          </a:p>
        </p:txBody>
      </p:sp>
      <p:sp>
        <p:nvSpPr>
          <p:cNvPr id="31" name="Google Shape;31;p4"/>
          <p:cNvSpPr txBox="1">
            <a:spLocks noGrp="1"/>
          </p:cNvSpPr>
          <p:nvPr>
            <p:ph type="title"/>
          </p:nvPr>
        </p:nvSpPr>
        <p:spPr>
          <a:xfrm>
            <a:off x="523240" y="365126"/>
            <a:ext cx="10515600" cy="1139824"/>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rgbClr val="000000"/>
              </a:buClr>
              <a:buSzPts val="4000"/>
              <a:buFont typeface="Times New Roman"/>
              <a:buNone/>
              <a:defRPr>
                <a:solidFill>
                  <a:srgbClr val="000000"/>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grpSp>
        <p:nvGrpSpPr>
          <p:cNvPr id="7" name="Google Shape;14;p1">
            <a:extLst>
              <a:ext uri="{FF2B5EF4-FFF2-40B4-BE49-F238E27FC236}">
                <a16:creationId xmlns:a16="http://schemas.microsoft.com/office/drawing/2014/main" id="{796B8CD2-DA4F-344F-AE08-764A8CE05293}"/>
              </a:ext>
            </a:extLst>
          </p:cNvPr>
          <p:cNvGrpSpPr/>
          <p:nvPr userDrawn="1"/>
        </p:nvGrpSpPr>
        <p:grpSpPr>
          <a:xfrm>
            <a:off x="11185957" y="6356350"/>
            <a:ext cx="892295" cy="470693"/>
            <a:chOff x="4581525" y="2647950"/>
            <a:chExt cx="2943225" cy="1552575"/>
          </a:xfrm>
        </p:grpSpPr>
        <p:pic>
          <p:nvPicPr>
            <p:cNvPr id="8" name="Google Shape;15;p1">
              <a:extLst>
                <a:ext uri="{FF2B5EF4-FFF2-40B4-BE49-F238E27FC236}">
                  <a16:creationId xmlns:a16="http://schemas.microsoft.com/office/drawing/2014/main" id="{8A808C53-2805-564A-BCA8-CEA8E9995C08}"/>
                </a:ext>
              </a:extLst>
            </p:cNvPr>
            <p:cNvPicPr preferRelativeResize="0"/>
            <p:nvPr/>
          </p:nvPicPr>
          <p:blipFill rotWithShape="1">
            <a:blip r:embed="rId2">
              <a:alphaModFix/>
            </a:blip>
            <a:srcRect/>
            <a:stretch/>
          </p:blipFill>
          <p:spPr>
            <a:xfrm>
              <a:off x="4667250" y="2647950"/>
              <a:ext cx="2857500" cy="1552575"/>
            </a:xfrm>
            <a:prstGeom prst="rect">
              <a:avLst/>
            </a:prstGeom>
            <a:noFill/>
            <a:ln>
              <a:noFill/>
            </a:ln>
          </p:spPr>
        </p:pic>
        <p:sp>
          <p:nvSpPr>
            <p:cNvPr id="9" name="Google Shape;16;p1">
              <a:extLst>
                <a:ext uri="{FF2B5EF4-FFF2-40B4-BE49-F238E27FC236}">
                  <a16:creationId xmlns:a16="http://schemas.microsoft.com/office/drawing/2014/main" id="{026E5D93-DA2C-4346-BCDC-DE7A5C6D42E1}"/>
                </a:ext>
              </a:extLst>
            </p:cNvPr>
            <p:cNvSpPr/>
            <p:nvPr/>
          </p:nvSpPr>
          <p:spPr>
            <a:xfrm>
              <a:off x="4581525" y="3867150"/>
              <a:ext cx="2466975" cy="24765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grpSp>
    </p:spTree>
    <p:extLst>
      <p:ext uri="{BB962C8B-B14F-4D97-AF65-F5344CB8AC3E}">
        <p14:creationId xmlns:p14="http://schemas.microsoft.com/office/powerpoint/2010/main" val="20582297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32"/>
        <p:cNvGrpSpPr/>
        <p:nvPr/>
      </p:nvGrpSpPr>
      <p:grpSpPr>
        <a:xfrm>
          <a:off x="0" y="0"/>
          <a:ext cx="0" cy="0"/>
          <a:chOff x="0" y="0"/>
          <a:chExt cx="0" cy="0"/>
        </a:xfrm>
      </p:grpSpPr>
      <p:sp>
        <p:nvSpPr>
          <p:cNvPr id="33" name="Google Shape;33;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4" name="Google Shape;34;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5"/>
          <p:cNvSpPr txBox="1">
            <a:spLocks noGrp="1"/>
          </p:cNvSpPr>
          <p:nvPr>
            <p:ph type="sldNum" idx="12"/>
          </p:nvPr>
        </p:nvSpPr>
        <p:spPr>
          <a:xfrm>
            <a:off x="9277350" y="44451"/>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19804513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Section Header">
  <p:cSld name="Section Header">
    <p:spTree>
      <p:nvGrpSpPr>
        <p:cNvPr id="1" name="Shape 36"/>
        <p:cNvGrpSpPr/>
        <p:nvPr/>
      </p:nvGrpSpPr>
      <p:grpSpPr>
        <a:xfrm>
          <a:off x="0" y="0"/>
          <a:ext cx="0" cy="0"/>
          <a:chOff x="0" y="0"/>
          <a:chExt cx="0" cy="0"/>
        </a:xfrm>
      </p:grpSpPr>
      <p:sp>
        <p:nvSpPr>
          <p:cNvPr id="37" name="Google Shape;37;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8" name="Google Shape;38;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6"/>
          <p:cNvSpPr txBox="1">
            <a:spLocks noGrp="1"/>
          </p:cNvSpPr>
          <p:nvPr>
            <p:ph type="sldNum" idx="12"/>
          </p:nvPr>
        </p:nvSpPr>
        <p:spPr>
          <a:xfrm>
            <a:off x="9277350" y="44451"/>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40" name="Google Shape;40;p6"/>
          <p:cNvSpPr/>
          <p:nvPr/>
        </p:nvSpPr>
        <p:spPr>
          <a:xfrm>
            <a:off x="-20421" y="0"/>
            <a:ext cx="3363696" cy="6858000"/>
          </a:xfrm>
          <a:prstGeom prst="rect">
            <a:avLst/>
          </a:prstGeom>
          <a:solidFill>
            <a:srgbClr val="0C0C0C"/>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41" name="Google Shape;41;p6"/>
          <p:cNvSpPr/>
          <p:nvPr/>
        </p:nvSpPr>
        <p:spPr>
          <a:xfrm>
            <a:off x="1676400" y="2438400"/>
            <a:ext cx="9686023" cy="2124075"/>
          </a:xfrm>
          <a:prstGeom prst="rect">
            <a:avLst/>
          </a:prstGeom>
          <a:solidFill>
            <a:srgbClr val="F5BA2B"/>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42" name="Google Shape;42;p6"/>
          <p:cNvSpPr txBox="1">
            <a:spLocks noGrp="1"/>
          </p:cNvSpPr>
          <p:nvPr>
            <p:ph type="title"/>
          </p:nvPr>
        </p:nvSpPr>
        <p:spPr>
          <a:xfrm>
            <a:off x="1676400" y="2438400"/>
            <a:ext cx="9671050" cy="2124075"/>
          </a:xfrm>
          <a:prstGeom prst="rect">
            <a:avLst/>
          </a:prstGeom>
          <a:noFill/>
          <a:ln>
            <a:noFill/>
          </a:ln>
        </p:spPr>
        <p:txBody>
          <a:bodyPr spcFirstLastPara="1" wrap="square" lIns="91425" tIns="45700" rIns="91425" bIns="45700" anchor="ctr" anchorCtr="0">
            <a:noAutofit/>
          </a:bodyPr>
          <a:lstStyle>
            <a:lvl1pPr lvl="0" algn="ctr">
              <a:lnSpc>
                <a:spcPct val="90000"/>
              </a:lnSpc>
              <a:spcBef>
                <a:spcPts val="0"/>
              </a:spcBef>
              <a:spcAft>
                <a:spcPts val="0"/>
              </a:spcAft>
              <a:buClr>
                <a:schemeClr val="dk1"/>
              </a:buClr>
              <a:buSzPts val="6000"/>
              <a:buFont typeface="Times New Roman"/>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extLst>
      <p:ext uri="{BB962C8B-B14F-4D97-AF65-F5344CB8AC3E}">
        <p14:creationId xmlns:p14="http://schemas.microsoft.com/office/powerpoint/2010/main" val="41907549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43"/>
        <p:cNvGrpSpPr/>
        <p:nvPr/>
      </p:nvGrpSpPr>
      <p:grpSpPr>
        <a:xfrm>
          <a:off x="0" y="0"/>
          <a:ext cx="0" cy="0"/>
          <a:chOff x="0" y="0"/>
          <a:chExt cx="0" cy="0"/>
        </a:xfrm>
      </p:grpSpPr>
      <p:sp>
        <p:nvSpPr>
          <p:cNvPr id="44" name="Google Shape;44;p7"/>
          <p:cNvSpPr/>
          <p:nvPr/>
        </p:nvSpPr>
        <p:spPr>
          <a:xfrm>
            <a:off x="1524000" y="1122362"/>
            <a:ext cx="9144000" cy="2387601"/>
          </a:xfrm>
          <a:prstGeom prst="rect">
            <a:avLst/>
          </a:prstGeom>
          <a:solidFill>
            <a:srgbClr val="F5BA2B"/>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45" name="Google Shape;45;p7"/>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Autofit/>
          </a:bodyPr>
          <a:lstStyle>
            <a:lvl1pPr lvl="0" algn="ctr">
              <a:lnSpc>
                <a:spcPct val="90000"/>
              </a:lnSpc>
              <a:spcBef>
                <a:spcPts val="0"/>
              </a:spcBef>
              <a:spcAft>
                <a:spcPts val="0"/>
              </a:spcAft>
              <a:buClr>
                <a:schemeClr val="dk1"/>
              </a:buClr>
              <a:buSzPts val="6000"/>
              <a:buFont typeface="Times New Roman"/>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6" name="Google Shape;46;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7"/>
          <p:cNvSpPr txBox="1">
            <a:spLocks noGrp="1"/>
          </p:cNvSpPr>
          <p:nvPr>
            <p:ph type="sldNum" idx="12"/>
          </p:nvPr>
        </p:nvSpPr>
        <p:spPr>
          <a:xfrm>
            <a:off x="9277350" y="44451"/>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48" name="Google Shape;48;p7"/>
          <p:cNvSpPr/>
          <p:nvPr/>
        </p:nvSpPr>
        <p:spPr>
          <a:xfrm>
            <a:off x="1524000" y="3602039"/>
            <a:ext cx="9144000" cy="1655762"/>
          </a:xfrm>
          <a:prstGeom prst="rect">
            <a:avLst/>
          </a:prstGeom>
          <a:solidFill>
            <a:srgbClr val="F5BA2B">
              <a:alpha val="6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49" name="Google Shape;49;p7"/>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Autofit/>
          </a:bodyPr>
          <a:lstStyle>
            <a:lvl1pPr lvl="0" algn="ctr">
              <a:lnSpc>
                <a:spcPct val="90000"/>
              </a:lnSpc>
              <a:spcBef>
                <a:spcPts val="1000"/>
              </a:spcBef>
              <a:spcAft>
                <a:spcPts val="0"/>
              </a:spcAft>
              <a:buClr>
                <a:srgbClr val="4D4D4D"/>
              </a:buClr>
              <a:buSzPts val="2400"/>
              <a:buNone/>
              <a:defRPr sz="2400"/>
            </a:lvl1pPr>
            <a:lvl2pPr lvl="1" algn="ctr">
              <a:lnSpc>
                <a:spcPct val="90000"/>
              </a:lnSpc>
              <a:spcBef>
                <a:spcPts val="500"/>
              </a:spcBef>
              <a:spcAft>
                <a:spcPts val="0"/>
              </a:spcAft>
              <a:buClr>
                <a:srgbClr val="4D4D4D"/>
              </a:buClr>
              <a:buSzPts val="2000"/>
              <a:buNone/>
              <a:defRPr sz="2000"/>
            </a:lvl2pPr>
            <a:lvl3pPr lvl="2" algn="ctr">
              <a:lnSpc>
                <a:spcPct val="90000"/>
              </a:lnSpc>
              <a:spcBef>
                <a:spcPts val="500"/>
              </a:spcBef>
              <a:spcAft>
                <a:spcPts val="0"/>
              </a:spcAft>
              <a:buClr>
                <a:srgbClr val="4D4D4D"/>
              </a:buClr>
              <a:buSzPts val="1800"/>
              <a:buNone/>
              <a:defRPr sz="1800"/>
            </a:lvl3pPr>
            <a:lvl4pPr lvl="3" algn="ctr">
              <a:lnSpc>
                <a:spcPct val="90000"/>
              </a:lnSpc>
              <a:spcBef>
                <a:spcPts val="500"/>
              </a:spcBef>
              <a:spcAft>
                <a:spcPts val="0"/>
              </a:spcAft>
              <a:buClr>
                <a:srgbClr val="4D4D4D"/>
              </a:buClr>
              <a:buSzPts val="1600"/>
              <a:buNone/>
              <a:defRPr sz="1600"/>
            </a:lvl4pPr>
            <a:lvl5pPr lvl="4" algn="ctr">
              <a:lnSpc>
                <a:spcPct val="90000"/>
              </a:lnSpc>
              <a:spcBef>
                <a:spcPts val="500"/>
              </a:spcBef>
              <a:spcAft>
                <a:spcPts val="0"/>
              </a:spcAft>
              <a:buClr>
                <a:srgbClr val="4D4D4D"/>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Tree>
    <p:extLst>
      <p:ext uri="{BB962C8B-B14F-4D97-AF65-F5344CB8AC3E}">
        <p14:creationId xmlns:p14="http://schemas.microsoft.com/office/powerpoint/2010/main" val="363914476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2_Title and Content">
  <p:cSld name="2_Title and Content">
    <p:spTree>
      <p:nvGrpSpPr>
        <p:cNvPr id="1" name="Shape 50"/>
        <p:cNvGrpSpPr/>
        <p:nvPr/>
      </p:nvGrpSpPr>
      <p:grpSpPr>
        <a:xfrm>
          <a:off x="0" y="0"/>
          <a:ext cx="0" cy="0"/>
          <a:chOff x="0" y="0"/>
          <a:chExt cx="0" cy="0"/>
        </a:xfrm>
      </p:grpSpPr>
      <p:sp>
        <p:nvSpPr>
          <p:cNvPr id="51" name="Google Shape;51;p8"/>
          <p:cNvSpPr/>
          <p:nvPr/>
        </p:nvSpPr>
        <p:spPr>
          <a:xfrm>
            <a:off x="528320" y="347346"/>
            <a:ext cx="11544598" cy="1139825"/>
          </a:xfrm>
          <a:prstGeom prst="rect">
            <a:avLst/>
          </a:prstGeom>
          <a:solidFill>
            <a:srgbClr val="0C0C0C"/>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1">
              <a:solidFill>
                <a:srgbClr val="F5BA2B"/>
              </a:solidFill>
              <a:latin typeface="Calibri"/>
              <a:ea typeface="Calibri"/>
              <a:cs typeface="Calibri"/>
              <a:sym typeface="Calibri"/>
            </a:endParaRPr>
          </a:p>
        </p:txBody>
      </p:sp>
      <p:sp>
        <p:nvSpPr>
          <p:cNvPr id="52" name="Google Shape;52;p8"/>
          <p:cNvSpPr txBox="1">
            <a:spLocks noGrp="1"/>
          </p:cNvSpPr>
          <p:nvPr>
            <p:ph type="body" idx="1"/>
          </p:nvPr>
        </p:nvSpPr>
        <p:spPr>
          <a:xfrm>
            <a:off x="523240" y="1825625"/>
            <a:ext cx="10830559"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rgbClr val="4D4D4D"/>
              </a:buClr>
              <a:buSzPts val="1800"/>
              <a:buChar char="•"/>
              <a:defRPr/>
            </a:lvl1pPr>
            <a:lvl2pPr marL="914400" lvl="1" indent="-342900" algn="l">
              <a:lnSpc>
                <a:spcPct val="90000"/>
              </a:lnSpc>
              <a:spcBef>
                <a:spcPts val="500"/>
              </a:spcBef>
              <a:spcAft>
                <a:spcPts val="0"/>
              </a:spcAft>
              <a:buClr>
                <a:srgbClr val="4D4D4D"/>
              </a:buClr>
              <a:buSzPts val="1800"/>
              <a:buChar char="•"/>
              <a:defRPr/>
            </a:lvl2pPr>
            <a:lvl3pPr marL="1371600" lvl="2" indent="-342900" algn="l">
              <a:lnSpc>
                <a:spcPct val="90000"/>
              </a:lnSpc>
              <a:spcBef>
                <a:spcPts val="500"/>
              </a:spcBef>
              <a:spcAft>
                <a:spcPts val="0"/>
              </a:spcAft>
              <a:buClr>
                <a:srgbClr val="4D4D4D"/>
              </a:buClr>
              <a:buSzPts val="1800"/>
              <a:buChar char="•"/>
              <a:defRPr/>
            </a:lvl3pPr>
            <a:lvl4pPr marL="1828800" lvl="3" indent="-342900" algn="l">
              <a:lnSpc>
                <a:spcPct val="90000"/>
              </a:lnSpc>
              <a:spcBef>
                <a:spcPts val="500"/>
              </a:spcBef>
              <a:spcAft>
                <a:spcPts val="0"/>
              </a:spcAft>
              <a:buClr>
                <a:srgbClr val="4D4D4D"/>
              </a:buClr>
              <a:buSzPts val="1800"/>
              <a:buChar char="•"/>
              <a:defRPr/>
            </a:lvl4pPr>
            <a:lvl5pPr marL="2286000" lvl="4" indent="-342900" algn="l">
              <a:lnSpc>
                <a:spcPct val="90000"/>
              </a:lnSpc>
              <a:spcBef>
                <a:spcPts val="500"/>
              </a:spcBef>
              <a:spcAft>
                <a:spcPts val="0"/>
              </a:spcAft>
              <a:buClr>
                <a:srgbClr val="4D4D4D"/>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3" name="Google Shape;53;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4" name="Google Shape;54;p8"/>
          <p:cNvSpPr txBox="1">
            <a:spLocks noGrp="1"/>
          </p:cNvSpPr>
          <p:nvPr>
            <p:ph type="sldNum" idx="12"/>
          </p:nvPr>
        </p:nvSpPr>
        <p:spPr>
          <a:xfrm>
            <a:off x="9277350" y="44451"/>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55" name="Google Shape;55;p8"/>
          <p:cNvSpPr txBox="1">
            <a:spLocks noGrp="1"/>
          </p:cNvSpPr>
          <p:nvPr>
            <p:ph type="title"/>
          </p:nvPr>
        </p:nvSpPr>
        <p:spPr>
          <a:xfrm>
            <a:off x="523240" y="365126"/>
            <a:ext cx="10515600" cy="1139824"/>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rgbClr val="F5BA2B"/>
              </a:buClr>
              <a:buSzPts val="4000"/>
              <a:buFont typeface="Times New Roman"/>
              <a:buNone/>
              <a:defRPr>
                <a:solidFill>
                  <a:srgbClr val="F5BA2B"/>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extLst>
      <p:ext uri="{BB962C8B-B14F-4D97-AF65-F5344CB8AC3E}">
        <p14:creationId xmlns:p14="http://schemas.microsoft.com/office/powerpoint/2010/main" val="5191719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1_Two Content">
  <p:cSld name="1_Two Content">
    <p:spTree>
      <p:nvGrpSpPr>
        <p:cNvPr id="1" name="Shape 56"/>
        <p:cNvGrpSpPr/>
        <p:nvPr/>
      </p:nvGrpSpPr>
      <p:grpSpPr>
        <a:xfrm>
          <a:off x="0" y="0"/>
          <a:ext cx="0" cy="0"/>
          <a:chOff x="0" y="0"/>
          <a:chExt cx="0" cy="0"/>
        </a:xfrm>
      </p:grpSpPr>
      <p:sp>
        <p:nvSpPr>
          <p:cNvPr id="57" name="Google Shape;57;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8" name="Google Shape;58;p9"/>
          <p:cNvSpPr txBox="1">
            <a:spLocks noGrp="1"/>
          </p:cNvSpPr>
          <p:nvPr>
            <p:ph type="sldNum" idx="12"/>
          </p:nvPr>
        </p:nvSpPr>
        <p:spPr>
          <a:xfrm>
            <a:off x="9277350" y="44451"/>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59" name="Google Shape;59;p9"/>
          <p:cNvSpPr/>
          <p:nvPr/>
        </p:nvSpPr>
        <p:spPr>
          <a:xfrm>
            <a:off x="914401" y="0"/>
            <a:ext cx="6162674" cy="6858000"/>
          </a:xfrm>
          <a:prstGeom prst="rect">
            <a:avLst/>
          </a:prstGeom>
          <a:solidFill>
            <a:srgbClr val="F5BA2B"/>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60" name="Google Shape;60;p9"/>
          <p:cNvSpPr txBox="1">
            <a:spLocks noGrp="1"/>
          </p:cNvSpPr>
          <p:nvPr>
            <p:ph type="title"/>
          </p:nvPr>
        </p:nvSpPr>
        <p:spPr>
          <a:xfrm>
            <a:off x="1366838" y="2289176"/>
            <a:ext cx="5257800" cy="1139824"/>
          </a:xfrm>
          <a:prstGeom prst="rect">
            <a:avLst/>
          </a:prstGeom>
          <a:noFill/>
          <a:ln>
            <a:noFill/>
          </a:ln>
        </p:spPr>
        <p:txBody>
          <a:bodyPr spcFirstLastPara="1" wrap="square" lIns="91425" tIns="45700" rIns="91425" bIns="45700" anchor="ctr" anchorCtr="0">
            <a:noAutofit/>
          </a:bodyPr>
          <a:lstStyle>
            <a:lvl1pPr lvl="0" algn="ctr">
              <a:lnSpc>
                <a:spcPct val="90000"/>
              </a:lnSpc>
              <a:spcBef>
                <a:spcPts val="0"/>
              </a:spcBef>
              <a:spcAft>
                <a:spcPts val="0"/>
              </a:spcAft>
              <a:buClr>
                <a:schemeClr val="dk1"/>
              </a:buClr>
              <a:buSzPts val="4000"/>
              <a:buFont typeface="Times New Roman"/>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extLst>
      <p:ext uri="{BB962C8B-B14F-4D97-AF65-F5344CB8AC3E}">
        <p14:creationId xmlns:p14="http://schemas.microsoft.com/office/powerpoint/2010/main" val="6841117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4DF1174-A672-4C28-A8B8-FAECF1F68AC6}"/>
              </a:ext>
            </a:extLst>
          </p:cNvPr>
          <p:cNvSpPr>
            <a:spLocks noGrp="1"/>
          </p:cNvSpPr>
          <p:nvPr>
            <p:ph idx="1"/>
          </p:nvPr>
        </p:nvSpPr>
        <p:spPr>
          <a:xfrm>
            <a:off x="523240" y="1825625"/>
            <a:ext cx="10830559"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CADAE6E3-86AC-411D-9777-3835BE301DD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9D7D15-7F1F-47EB-B87C-2349CCB06EA9}"/>
              </a:ext>
            </a:extLst>
          </p:cNvPr>
          <p:cNvSpPr>
            <a:spLocks noGrp="1"/>
          </p:cNvSpPr>
          <p:nvPr>
            <p:ph type="sldNum" sz="quarter" idx="12"/>
          </p:nvPr>
        </p:nvSpPr>
        <p:spPr/>
        <p:txBody>
          <a:bodyPr/>
          <a:lstStyle/>
          <a:p>
            <a:fld id="{8158A5C0-C843-4798-A68E-D1A36425029C}" type="slidenum">
              <a:rPr lang="en-US" smtClean="0"/>
              <a:pPr/>
              <a:t>‹#›</a:t>
            </a:fld>
            <a:endParaRPr lang="en-US"/>
          </a:p>
        </p:txBody>
      </p:sp>
      <p:sp>
        <p:nvSpPr>
          <p:cNvPr id="7" name="Rectangle 6">
            <a:extLst>
              <a:ext uri="{FF2B5EF4-FFF2-40B4-BE49-F238E27FC236}">
                <a16:creationId xmlns:a16="http://schemas.microsoft.com/office/drawing/2014/main" id="{E7AAD75D-9EA7-4CF2-9079-0544D2FCAF0D}"/>
              </a:ext>
            </a:extLst>
          </p:cNvPr>
          <p:cNvSpPr/>
          <p:nvPr userDrawn="1"/>
        </p:nvSpPr>
        <p:spPr>
          <a:xfrm>
            <a:off x="345440" y="365125"/>
            <a:ext cx="11544598" cy="1139825"/>
          </a:xfrm>
          <a:prstGeom prst="rect">
            <a:avLst/>
          </a:prstGeom>
          <a:solidFill>
            <a:srgbClr val="EFAF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2" name="Title 1">
            <a:extLst>
              <a:ext uri="{FF2B5EF4-FFF2-40B4-BE49-F238E27FC236}">
                <a16:creationId xmlns:a16="http://schemas.microsoft.com/office/drawing/2014/main" id="{72119C24-0346-4E92-ADBA-AC30952B7387}"/>
              </a:ext>
            </a:extLst>
          </p:cNvPr>
          <p:cNvSpPr>
            <a:spLocks noGrp="1"/>
          </p:cNvSpPr>
          <p:nvPr>
            <p:ph type="title"/>
          </p:nvPr>
        </p:nvSpPr>
        <p:spPr>
          <a:xfrm>
            <a:off x="523240" y="365126"/>
            <a:ext cx="10515600" cy="1139824"/>
          </a:xfrm>
        </p:spPr>
        <p:txBody>
          <a:bodyPr/>
          <a:lstStyle>
            <a:lvl1pPr>
              <a:defRPr>
                <a:solidFill>
                  <a:srgbClr val="000000"/>
                </a:solidFill>
              </a:defRPr>
            </a:lvl1pPr>
          </a:lstStyle>
          <a:p>
            <a:r>
              <a:rPr lang="en-US" dirty="0"/>
              <a:t>Click to edit Master title style</a:t>
            </a:r>
          </a:p>
        </p:txBody>
      </p:sp>
    </p:spTree>
    <p:extLst>
      <p:ext uri="{BB962C8B-B14F-4D97-AF65-F5344CB8AC3E}">
        <p14:creationId xmlns:p14="http://schemas.microsoft.com/office/powerpoint/2010/main" val="23251339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Comparison" type="twoTxTwoObj">
  <p:cSld name="Comparison">
    <p:spTree>
      <p:nvGrpSpPr>
        <p:cNvPr id="1" name="Shape 61"/>
        <p:cNvGrpSpPr/>
        <p:nvPr/>
      </p:nvGrpSpPr>
      <p:grpSpPr>
        <a:xfrm>
          <a:off x="0" y="0"/>
          <a:ext cx="0" cy="0"/>
          <a:chOff x="0" y="0"/>
          <a:chExt cx="0" cy="0"/>
        </a:xfrm>
      </p:grpSpPr>
      <p:sp>
        <p:nvSpPr>
          <p:cNvPr id="62" name="Google Shape;62;p10"/>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0"/>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1000"/>
              </a:spcBef>
              <a:spcAft>
                <a:spcPts val="0"/>
              </a:spcAft>
              <a:buClr>
                <a:srgbClr val="4D4D4D"/>
              </a:buClr>
              <a:buSzPts val="2400"/>
              <a:buNone/>
              <a:defRPr sz="2400" b="1"/>
            </a:lvl1pPr>
            <a:lvl2pPr marL="914400" lvl="1" indent="-228600" algn="l">
              <a:lnSpc>
                <a:spcPct val="90000"/>
              </a:lnSpc>
              <a:spcBef>
                <a:spcPts val="500"/>
              </a:spcBef>
              <a:spcAft>
                <a:spcPts val="0"/>
              </a:spcAft>
              <a:buClr>
                <a:srgbClr val="4D4D4D"/>
              </a:buClr>
              <a:buSzPts val="2000"/>
              <a:buNone/>
              <a:defRPr sz="2000" b="1"/>
            </a:lvl2pPr>
            <a:lvl3pPr marL="1371600" lvl="2" indent="-228600" algn="l">
              <a:lnSpc>
                <a:spcPct val="90000"/>
              </a:lnSpc>
              <a:spcBef>
                <a:spcPts val="500"/>
              </a:spcBef>
              <a:spcAft>
                <a:spcPts val="0"/>
              </a:spcAft>
              <a:buClr>
                <a:srgbClr val="4D4D4D"/>
              </a:buClr>
              <a:buSzPts val="1800"/>
              <a:buNone/>
              <a:defRPr sz="1800" b="1"/>
            </a:lvl3pPr>
            <a:lvl4pPr marL="1828800" lvl="3" indent="-228600" algn="l">
              <a:lnSpc>
                <a:spcPct val="90000"/>
              </a:lnSpc>
              <a:spcBef>
                <a:spcPts val="500"/>
              </a:spcBef>
              <a:spcAft>
                <a:spcPts val="0"/>
              </a:spcAft>
              <a:buClr>
                <a:srgbClr val="4D4D4D"/>
              </a:buClr>
              <a:buSzPts val="1600"/>
              <a:buNone/>
              <a:defRPr sz="1600" b="1"/>
            </a:lvl4pPr>
            <a:lvl5pPr marL="2286000" lvl="4" indent="-228600" algn="l">
              <a:lnSpc>
                <a:spcPct val="90000"/>
              </a:lnSpc>
              <a:spcBef>
                <a:spcPts val="500"/>
              </a:spcBef>
              <a:spcAft>
                <a:spcPts val="0"/>
              </a:spcAft>
              <a:buClr>
                <a:srgbClr val="4D4D4D"/>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64" name="Google Shape;64;p10"/>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rgbClr val="4D4D4D"/>
              </a:buClr>
              <a:buSzPts val="1800"/>
              <a:buChar char="•"/>
              <a:defRPr/>
            </a:lvl1pPr>
            <a:lvl2pPr marL="914400" lvl="1" indent="-342900" algn="l">
              <a:lnSpc>
                <a:spcPct val="90000"/>
              </a:lnSpc>
              <a:spcBef>
                <a:spcPts val="500"/>
              </a:spcBef>
              <a:spcAft>
                <a:spcPts val="0"/>
              </a:spcAft>
              <a:buClr>
                <a:srgbClr val="4D4D4D"/>
              </a:buClr>
              <a:buSzPts val="1800"/>
              <a:buChar char="•"/>
              <a:defRPr/>
            </a:lvl2pPr>
            <a:lvl3pPr marL="1371600" lvl="2" indent="-342900" algn="l">
              <a:lnSpc>
                <a:spcPct val="90000"/>
              </a:lnSpc>
              <a:spcBef>
                <a:spcPts val="500"/>
              </a:spcBef>
              <a:spcAft>
                <a:spcPts val="0"/>
              </a:spcAft>
              <a:buClr>
                <a:srgbClr val="4D4D4D"/>
              </a:buClr>
              <a:buSzPts val="1800"/>
              <a:buChar char="•"/>
              <a:defRPr/>
            </a:lvl3pPr>
            <a:lvl4pPr marL="1828800" lvl="3" indent="-342900" algn="l">
              <a:lnSpc>
                <a:spcPct val="90000"/>
              </a:lnSpc>
              <a:spcBef>
                <a:spcPts val="500"/>
              </a:spcBef>
              <a:spcAft>
                <a:spcPts val="0"/>
              </a:spcAft>
              <a:buClr>
                <a:srgbClr val="4D4D4D"/>
              </a:buClr>
              <a:buSzPts val="1800"/>
              <a:buChar char="•"/>
              <a:defRPr/>
            </a:lvl4pPr>
            <a:lvl5pPr marL="2286000" lvl="4" indent="-342900" algn="l">
              <a:lnSpc>
                <a:spcPct val="90000"/>
              </a:lnSpc>
              <a:spcBef>
                <a:spcPts val="500"/>
              </a:spcBef>
              <a:spcAft>
                <a:spcPts val="0"/>
              </a:spcAft>
              <a:buClr>
                <a:srgbClr val="4D4D4D"/>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5" name="Google Shape;65;p10"/>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1000"/>
              </a:spcBef>
              <a:spcAft>
                <a:spcPts val="0"/>
              </a:spcAft>
              <a:buClr>
                <a:srgbClr val="4D4D4D"/>
              </a:buClr>
              <a:buSzPts val="2400"/>
              <a:buNone/>
              <a:defRPr sz="2400" b="1"/>
            </a:lvl1pPr>
            <a:lvl2pPr marL="914400" lvl="1" indent="-228600" algn="l">
              <a:lnSpc>
                <a:spcPct val="90000"/>
              </a:lnSpc>
              <a:spcBef>
                <a:spcPts val="500"/>
              </a:spcBef>
              <a:spcAft>
                <a:spcPts val="0"/>
              </a:spcAft>
              <a:buClr>
                <a:srgbClr val="4D4D4D"/>
              </a:buClr>
              <a:buSzPts val="2000"/>
              <a:buNone/>
              <a:defRPr sz="2000" b="1"/>
            </a:lvl2pPr>
            <a:lvl3pPr marL="1371600" lvl="2" indent="-228600" algn="l">
              <a:lnSpc>
                <a:spcPct val="90000"/>
              </a:lnSpc>
              <a:spcBef>
                <a:spcPts val="500"/>
              </a:spcBef>
              <a:spcAft>
                <a:spcPts val="0"/>
              </a:spcAft>
              <a:buClr>
                <a:srgbClr val="4D4D4D"/>
              </a:buClr>
              <a:buSzPts val="1800"/>
              <a:buNone/>
              <a:defRPr sz="1800" b="1"/>
            </a:lvl3pPr>
            <a:lvl4pPr marL="1828800" lvl="3" indent="-228600" algn="l">
              <a:lnSpc>
                <a:spcPct val="90000"/>
              </a:lnSpc>
              <a:spcBef>
                <a:spcPts val="500"/>
              </a:spcBef>
              <a:spcAft>
                <a:spcPts val="0"/>
              </a:spcAft>
              <a:buClr>
                <a:srgbClr val="4D4D4D"/>
              </a:buClr>
              <a:buSzPts val="1600"/>
              <a:buNone/>
              <a:defRPr sz="1600" b="1"/>
            </a:lvl4pPr>
            <a:lvl5pPr marL="2286000" lvl="4" indent="-228600" algn="l">
              <a:lnSpc>
                <a:spcPct val="90000"/>
              </a:lnSpc>
              <a:spcBef>
                <a:spcPts val="500"/>
              </a:spcBef>
              <a:spcAft>
                <a:spcPts val="0"/>
              </a:spcAft>
              <a:buClr>
                <a:srgbClr val="4D4D4D"/>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66" name="Google Shape;66;p10"/>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rgbClr val="4D4D4D"/>
              </a:buClr>
              <a:buSzPts val="1800"/>
              <a:buChar char="•"/>
              <a:defRPr/>
            </a:lvl1pPr>
            <a:lvl2pPr marL="914400" lvl="1" indent="-342900" algn="l">
              <a:lnSpc>
                <a:spcPct val="90000"/>
              </a:lnSpc>
              <a:spcBef>
                <a:spcPts val="500"/>
              </a:spcBef>
              <a:spcAft>
                <a:spcPts val="0"/>
              </a:spcAft>
              <a:buClr>
                <a:srgbClr val="4D4D4D"/>
              </a:buClr>
              <a:buSzPts val="1800"/>
              <a:buChar char="•"/>
              <a:defRPr/>
            </a:lvl2pPr>
            <a:lvl3pPr marL="1371600" lvl="2" indent="-342900" algn="l">
              <a:lnSpc>
                <a:spcPct val="90000"/>
              </a:lnSpc>
              <a:spcBef>
                <a:spcPts val="500"/>
              </a:spcBef>
              <a:spcAft>
                <a:spcPts val="0"/>
              </a:spcAft>
              <a:buClr>
                <a:srgbClr val="4D4D4D"/>
              </a:buClr>
              <a:buSzPts val="1800"/>
              <a:buChar char="•"/>
              <a:defRPr/>
            </a:lvl3pPr>
            <a:lvl4pPr marL="1828800" lvl="3" indent="-342900" algn="l">
              <a:lnSpc>
                <a:spcPct val="90000"/>
              </a:lnSpc>
              <a:spcBef>
                <a:spcPts val="500"/>
              </a:spcBef>
              <a:spcAft>
                <a:spcPts val="0"/>
              </a:spcAft>
              <a:buClr>
                <a:srgbClr val="4D4D4D"/>
              </a:buClr>
              <a:buSzPts val="1800"/>
              <a:buChar char="•"/>
              <a:defRPr/>
            </a:lvl4pPr>
            <a:lvl5pPr marL="2286000" lvl="4" indent="-342900" algn="l">
              <a:lnSpc>
                <a:spcPct val="90000"/>
              </a:lnSpc>
              <a:spcBef>
                <a:spcPts val="500"/>
              </a:spcBef>
              <a:spcAft>
                <a:spcPts val="0"/>
              </a:spcAft>
              <a:buClr>
                <a:srgbClr val="4D4D4D"/>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7" name="Google Shape;67;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68" name="Google Shape;68;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10"/>
          <p:cNvSpPr txBox="1">
            <a:spLocks noGrp="1"/>
          </p:cNvSpPr>
          <p:nvPr>
            <p:ph type="sldNum" idx="12"/>
          </p:nvPr>
        </p:nvSpPr>
        <p:spPr>
          <a:xfrm>
            <a:off x="9277350" y="44451"/>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223628316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Content with Caption" type="objTx">
  <p:cSld name="Content with Caption">
    <p:spTree>
      <p:nvGrpSpPr>
        <p:cNvPr id="1" name="Shape 70"/>
        <p:cNvGrpSpPr/>
        <p:nvPr/>
      </p:nvGrpSpPr>
      <p:grpSpPr>
        <a:xfrm>
          <a:off x="0" y="0"/>
          <a:ext cx="0" cy="0"/>
          <a:chOff x="0" y="0"/>
          <a:chExt cx="0" cy="0"/>
        </a:xfrm>
      </p:grpSpPr>
      <p:sp>
        <p:nvSpPr>
          <p:cNvPr id="71" name="Google Shape;71;p11"/>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3200"/>
              <a:buFont typeface="Times New Roman"/>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11"/>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Autofit/>
          </a:bodyPr>
          <a:lstStyle>
            <a:lvl1pPr marL="457200" lvl="0" indent="-431800" algn="l">
              <a:lnSpc>
                <a:spcPct val="90000"/>
              </a:lnSpc>
              <a:spcBef>
                <a:spcPts val="1000"/>
              </a:spcBef>
              <a:spcAft>
                <a:spcPts val="0"/>
              </a:spcAft>
              <a:buClr>
                <a:srgbClr val="4D4D4D"/>
              </a:buClr>
              <a:buSzPts val="3200"/>
              <a:buChar char="•"/>
              <a:defRPr sz="3200"/>
            </a:lvl1pPr>
            <a:lvl2pPr marL="914400" lvl="1" indent="-406400" algn="l">
              <a:lnSpc>
                <a:spcPct val="90000"/>
              </a:lnSpc>
              <a:spcBef>
                <a:spcPts val="500"/>
              </a:spcBef>
              <a:spcAft>
                <a:spcPts val="0"/>
              </a:spcAft>
              <a:buClr>
                <a:srgbClr val="4D4D4D"/>
              </a:buClr>
              <a:buSzPts val="2800"/>
              <a:buChar char="•"/>
              <a:defRPr sz="2800"/>
            </a:lvl2pPr>
            <a:lvl3pPr marL="1371600" lvl="2" indent="-381000" algn="l">
              <a:lnSpc>
                <a:spcPct val="90000"/>
              </a:lnSpc>
              <a:spcBef>
                <a:spcPts val="500"/>
              </a:spcBef>
              <a:spcAft>
                <a:spcPts val="0"/>
              </a:spcAft>
              <a:buClr>
                <a:srgbClr val="4D4D4D"/>
              </a:buClr>
              <a:buSzPts val="2400"/>
              <a:buChar char="•"/>
              <a:defRPr sz="2400"/>
            </a:lvl3pPr>
            <a:lvl4pPr marL="1828800" lvl="3" indent="-355600" algn="l">
              <a:lnSpc>
                <a:spcPct val="90000"/>
              </a:lnSpc>
              <a:spcBef>
                <a:spcPts val="500"/>
              </a:spcBef>
              <a:spcAft>
                <a:spcPts val="0"/>
              </a:spcAft>
              <a:buClr>
                <a:srgbClr val="4D4D4D"/>
              </a:buClr>
              <a:buSzPts val="2000"/>
              <a:buChar char="•"/>
              <a:defRPr sz="2000"/>
            </a:lvl4pPr>
            <a:lvl5pPr marL="2286000" lvl="4" indent="-355600" algn="l">
              <a:lnSpc>
                <a:spcPct val="90000"/>
              </a:lnSpc>
              <a:spcBef>
                <a:spcPts val="500"/>
              </a:spcBef>
              <a:spcAft>
                <a:spcPts val="0"/>
              </a:spcAft>
              <a:buClr>
                <a:srgbClr val="4D4D4D"/>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73" name="Google Shape;73;p11"/>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rgbClr val="4D4D4D"/>
              </a:buClr>
              <a:buSzPts val="1600"/>
              <a:buNone/>
              <a:defRPr sz="1600"/>
            </a:lvl1pPr>
            <a:lvl2pPr marL="914400" lvl="1" indent="-228600" algn="l">
              <a:lnSpc>
                <a:spcPct val="90000"/>
              </a:lnSpc>
              <a:spcBef>
                <a:spcPts val="500"/>
              </a:spcBef>
              <a:spcAft>
                <a:spcPts val="0"/>
              </a:spcAft>
              <a:buClr>
                <a:srgbClr val="4D4D4D"/>
              </a:buClr>
              <a:buSzPts val="1400"/>
              <a:buNone/>
              <a:defRPr sz="1400"/>
            </a:lvl2pPr>
            <a:lvl3pPr marL="1371600" lvl="2" indent="-228600" algn="l">
              <a:lnSpc>
                <a:spcPct val="90000"/>
              </a:lnSpc>
              <a:spcBef>
                <a:spcPts val="500"/>
              </a:spcBef>
              <a:spcAft>
                <a:spcPts val="0"/>
              </a:spcAft>
              <a:buClr>
                <a:srgbClr val="4D4D4D"/>
              </a:buClr>
              <a:buSzPts val="1200"/>
              <a:buNone/>
              <a:defRPr sz="1200"/>
            </a:lvl3pPr>
            <a:lvl4pPr marL="1828800" lvl="3" indent="-228600" algn="l">
              <a:lnSpc>
                <a:spcPct val="90000"/>
              </a:lnSpc>
              <a:spcBef>
                <a:spcPts val="500"/>
              </a:spcBef>
              <a:spcAft>
                <a:spcPts val="0"/>
              </a:spcAft>
              <a:buClr>
                <a:srgbClr val="4D4D4D"/>
              </a:buClr>
              <a:buSzPts val="1000"/>
              <a:buNone/>
              <a:defRPr sz="1000"/>
            </a:lvl4pPr>
            <a:lvl5pPr marL="2286000" lvl="4" indent="-228600" algn="l">
              <a:lnSpc>
                <a:spcPct val="90000"/>
              </a:lnSpc>
              <a:spcBef>
                <a:spcPts val="500"/>
              </a:spcBef>
              <a:spcAft>
                <a:spcPts val="0"/>
              </a:spcAft>
              <a:buClr>
                <a:srgbClr val="4D4D4D"/>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74" name="Google Shape;74;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5" name="Google Shape;75;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1"/>
          <p:cNvSpPr txBox="1">
            <a:spLocks noGrp="1"/>
          </p:cNvSpPr>
          <p:nvPr>
            <p:ph type="sldNum" idx="12"/>
          </p:nvPr>
        </p:nvSpPr>
        <p:spPr>
          <a:xfrm>
            <a:off x="9277350" y="44451"/>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300322625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Picture with Caption" type="picTx">
  <p:cSld name="Picture with Caption">
    <p:spTree>
      <p:nvGrpSpPr>
        <p:cNvPr id="1" name="Shape 77"/>
        <p:cNvGrpSpPr/>
        <p:nvPr/>
      </p:nvGrpSpPr>
      <p:grpSpPr>
        <a:xfrm>
          <a:off x="0" y="0"/>
          <a:ext cx="0" cy="0"/>
          <a:chOff x="0" y="0"/>
          <a:chExt cx="0" cy="0"/>
        </a:xfrm>
      </p:grpSpPr>
      <p:sp>
        <p:nvSpPr>
          <p:cNvPr id="78" name="Google Shape;78;p1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3200"/>
              <a:buFont typeface="Times New Roman"/>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9" name="Google Shape;79;p12"/>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1000"/>
              </a:spcBef>
              <a:spcAft>
                <a:spcPts val="0"/>
              </a:spcAft>
              <a:buClr>
                <a:srgbClr val="4D4D4D"/>
              </a:buClr>
              <a:buSzPts val="3200"/>
              <a:buFont typeface="Arial"/>
              <a:buNone/>
              <a:defRPr sz="3200" b="0" i="0" u="none" strike="noStrike" cap="none">
                <a:solidFill>
                  <a:srgbClr val="4D4D4D"/>
                </a:solidFill>
                <a:latin typeface="Times New Roman"/>
                <a:ea typeface="Times New Roman"/>
                <a:cs typeface="Times New Roman"/>
                <a:sym typeface="Times New Roman"/>
              </a:defRPr>
            </a:lvl1pPr>
            <a:lvl2pPr marR="0" lvl="1" algn="l" rtl="0">
              <a:lnSpc>
                <a:spcPct val="90000"/>
              </a:lnSpc>
              <a:spcBef>
                <a:spcPts val="500"/>
              </a:spcBef>
              <a:spcAft>
                <a:spcPts val="0"/>
              </a:spcAft>
              <a:buClr>
                <a:srgbClr val="4D4D4D"/>
              </a:buClr>
              <a:buSzPts val="2800"/>
              <a:buFont typeface="Arial"/>
              <a:buNone/>
              <a:defRPr sz="2800" b="0" i="0" u="none" strike="noStrike" cap="none">
                <a:solidFill>
                  <a:srgbClr val="4D4D4D"/>
                </a:solidFill>
                <a:latin typeface="Times New Roman"/>
                <a:ea typeface="Times New Roman"/>
                <a:cs typeface="Times New Roman"/>
                <a:sym typeface="Times New Roman"/>
              </a:defRPr>
            </a:lvl2pPr>
            <a:lvl3pPr marR="0" lvl="2" algn="l" rtl="0">
              <a:lnSpc>
                <a:spcPct val="90000"/>
              </a:lnSpc>
              <a:spcBef>
                <a:spcPts val="500"/>
              </a:spcBef>
              <a:spcAft>
                <a:spcPts val="0"/>
              </a:spcAft>
              <a:buClr>
                <a:srgbClr val="4D4D4D"/>
              </a:buClr>
              <a:buSzPts val="2400"/>
              <a:buFont typeface="Arial"/>
              <a:buNone/>
              <a:defRPr sz="2400" b="0" i="0" u="none" strike="noStrike" cap="none">
                <a:solidFill>
                  <a:srgbClr val="4D4D4D"/>
                </a:solidFill>
                <a:latin typeface="Times New Roman"/>
                <a:ea typeface="Times New Roman"/>
                <a:cs typeface="Times New Roman"/>
                <a:sym typeface="Times New Roman"/>
              </a:defRPr>
            </a:lvl3pPr>
            <a:lvl4pPr marR="0" lvl="3" algn="l" rtl="0">
              <a:lnSpc>
                <a:spcPct val="90000"/>
              </a:lnSpc>
              <a:spcBef>
                <a:spcPts val="500"/>
              </a:spcBef>
              <a:spcAft>
                <a:spcPts val="0"/>
              </a:spcAft>
              <a:buClr>
                <a:srgbClr val="4D4D4D"/>
              </a:buClr>
              <a:buSzPts val="2000"/>
              <a:buFont typeface="Arial"/>
              <a:buNone/>
              <a:defRPr sz="2000" b="0" i="0" u="none" strike="noStrike" cap="none">
                <a:solidFill>
                  <a:srgbClr val="4D4D4D"/>
                </a:solidFill>
                <a:latin typeface="Times New Roman"/>
                <a:ea typeface="Times New Roman"/>
                <a:cs typeface="Times New Roman"/>
                <a:sym typeface="Times New Roman"/>
              </a:defRPr>
            </a:lvl4pPr>
            <a:lvl5pPr marR="0" lvl="4" algn="l" rtl="0">
              <a:lnSpc>
                <a:spcPct val="90000"/>
              </a:lnSpc>
              <a:spcBef>
                <a:spcPts val="500"/>
              </a:spcBef>
              <a:spcAft>
                <a:spcPts val="0"/>
              </a:spcAft>
              <a:buClr>
                <a:srgbClr val="4D4D4D"/>
              </a:buClr>
              <a:buSzPts val="2000"/>
              <a:buFont typeface="Arial"/>
              <a:buNone/>
              <a:defRPr sz="2000" b="0" i="0" u="none" strike="noStrike" cap="none">
                <a:solidFill>
                  <a:srgbClr val="4D4D4D"/>
                </a:solidFill>
                <a:latin typeface="Times New Roman"/>
                <a:ea typeface="Times New Roman"/>
                <a:cs typeface="Times New Roman"/>
                <a:sym typeface="Times New Roman"/>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80" name="Google Shape;80;p12"/>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rgbClr val="4D4D4D"/>
              </a:buClr>
              <a:buSzPts val="1600"/>
              <a:buNone/>
              <a:defRPr sz="1600"/>
            </a:lvl1pPr>
            <a:lvl2pPr marL="914400" lvl="1" indent="-228600" algn="l">
              <a:lnSpc>
                <a:spcPct val="90000"/>
              </a:lnSpc>
              <a:spcBef>
                <a:spcPts val="500"/>
              </a:spcBef>
              <a:spcAft>
                <a:spcPts val="0"/>
              </a:spcAft>
              <a:buClr>
                <a:srgbClr val="4D4D4D"/>
              </a:buClr>
              <a:buSzPts val="1400"/>
              <a:buNone/>
              <a:defRPr sz="1400"/>
            </a:lvl2pPr>
            <a:lvl3pPr marL="1371600" lvl="2" indent="-228600" algn="l">
              <a:lnSpc>
                <a:spcPct val="90000"/>
              </a:lnSpc>
              <a:spcBef>
                <a:spcPts val="500"/>
              </a:spcBef>
              <a:spcAft>
                <a:spcPts val="0"/>
              </a:spcAft>
              <a:buClr>
                <a:srgbClr val="4D4D4D"/>
              </a:buClr>
              <a:buSzPts val="1200"/>
              <a:buNone/>
              <a:defRPr sz="1200"/>
            </a:lvl3pPr>
            <a:lvl4pPr marL="1828800" lvl="3" indent="-228600" algn="l">
              <a:lnSpc>
                <a:spcPct val="90000"/>
              </a:lnSpc>
              <a:spcBef>
                <a:spcPts val="500"/>
              </a:spcBef>
              <a:spcAft>
                <a:spcPts val="0"/>
              </a:spcAft>
              <a:buClr>
                <a:srgbClr val="4D4D4D"/>
              </a:buClr>
              <a:buSzPts val="1000"/>
              <a:buNone/>
              <a:defRPr sz="1000"/>
            </a:lvl4pPr>
            <a:lvl5pPr marL="2286000" lvl="4" indent="-228600" algn="l">
              <a:lnSpc>
                <a:spcPct val="90000"/>
              </a:lnSpc>
              <a:spcBef>
                <a:spcPts val="500"/>
              </a:spcBef>
              <a:spcAft>
                <a:spcPts val="0"/>
              </a:spcAft>
              <a:buClr>
                <a:srgbClr val="4D4D4D"/>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81" name="Google Shape;81;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2" name="Google Shape;82;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2"/>
          <p:cNvSpPr txBox="1">
            <a:spLocks noGrp="1"/>
          </p:cNvSpPr>
          <p:nvPr>
            <p:ph type="sldNum" idx="12"/>
          </p:nvPr>
        </p:nvSpPr>
        <p:spPr>
          <a:xfrm>
            <a:off x="9277350" y="44451"/>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129201739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itle and Vertical Text" type="vertTx">
  <p:cSld name="Title and Vertical Text">
    <p:spTree>
      <p:nvGrpSpPr>
        <p:cNvPr id="1" name="Shape 84"/>
        <p:cNvGrpSpPr/>
        <p:nvPr/>
      </p:nvGrpSpPr>
      <p:grpSpPr>
        <a:xfrm>
          <a:off x="0" y="0"/>
          <a:ext cx="0" cy="0"/>
          <a:chOff x="0" y="0"/>
          <a:chExt cx="0" cy="0"/>
        </a:xfrm>
      </p:grpSpPr>
      <p:sp>
        <p:nvSpPr>
          <p:cNvPr id="85" name="Google Shape;85;p13"/>
          <p:cNvSpPr txBox="1">
            <a:spLocks noGrp="1"/>
          </p:cNvSpPr>
          <p:nvPr>
            <p:ph type="title"/>
          </p:nvPr>
        </p:nvSpPr>
        <p:spPr>
          <a:xfrm>
            <a:off x="508000" y="365126"/>
            <a:ext cx="11198224" cy="1139824"/>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6" name="Google Shape;86;p13"/>
          <p:cNvSpPr txBox="1">
            <a:spLocks noGrp="1"/>
          </p:cNvSpPr>
          <p:nvPr>
            <p:ph type="body" idx="1"/>
          </p:nvPr>
        </p:nvSpPr>
        <p:spPr>
          <a:xfrm rot="5400000">
            <a:off x="3931442" y="-1597818"/>
            <a:ext cx="4351338" cy="11198223"/>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rgbClr val="4D4D4D"/>
              </a:buClr>
              <a:buSzPts val="1800"/>
              <a:buChar char="•"/>
              <a:defRPr/>
            </a:lvl1pPr>
            <a:lvl2pPr marL="914400" lvl="1" indent="-342900" algn="l">
              <a:lnSpc>
                <a:spcPct val="90000"/>
              </a:lnSpc>
              <a:spcBef>
                <a:spcPts val="500"/>
              </a:spcBef>
              <a:spcAft>
                <a:spcPts val="0"/>
              </a:spcAft>
              <a:buClr>
                <a:srgbClr val="4D4D4D"/>
              </a:buClr>
              <a:buSzPts val="1800"/>
              <a:buChar char="•"/>
              <a:defRPr/>
            </a:lvl2pPr>
            <a:lvl3pPr marL="1371600" lvl="2" indent="-342900" algn="l">
              <a:lnSpc>
                <a:spcPct val="90000"/>
              </a:lnSpc>
              <a:spcBef>
                <a:spcPts val="500"/>
              </a:spcBef>
              <a:spcAft>
                <a:spcPts val="0"/>
              </a:spcAft>
              <a:buClr>
                <a:srgbClr val="4D4D4D"/>
              </a:buClr>
              <a:buSzPts val="1800"/>
              <a:buChar char="•"/>
              <a:defRPr/>
            </a:lvl3pPr>
            <a:lvl4pPr marL="1828800" lvl="3" indent="-342900" algn="l">
              <a:lnSpc>
                <a:spcPct val="90000"/>
              </a:lnSpc>
              <a:spcBef>
                <a:spcPts val="500"/>
              </a:spcBef>
              <a:spcAft>
                <a:spcPts val="0"/>
              </a:spcAft>
              <a:buClr>
                <a:srgbClr val="4D4D4D"/>
              </a:buClr>
              <a:buSzPts val="1800"/>
              <a:buChar char="•"/>
              <a:defRPr/>
            </a:lvl4pPr>
            <a:lvl5pPr marL="2286000" lvl="4" indent="-342900" algn="l">
              <a:lnSpc>
                <a:spcPct val="90000"/>
              </a:lnSpc>
              <a:spcBef>
                <a:spcPts val="500"/>
              </a:spcBef>
              <a:spcAft>
                <a:spcPts val="0"/>
              </a:spcAft>
              <a:buClr>
                <a:srgbClr val="4D4D4D"/>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7" name="Google Shape;87;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8" name="Google Shape;88;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9" name="Google Shape;89;p13"/>
          <p:cNvSpPr txBox="1">
            <a:spLocks noGrp="1"/>
          </p:cNvSpPr>
          <p:nvPr>
            <p:ph type="sldNum" idx="12"/>
          </p:nvPr>
        </p:nvSpPr>
        <p:spPr>
          <a:xfrm>
            <a:off x="9277350" y="44451"/>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358396688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 Title and Text">
    <p:spTree>
      <p:nvGrpSpPr>
        <p:cNvPr id="1" name="Shape 90"/>
        <p:cNvGrpSpPr/>
        <p:nvPr/>
      </p:nvGrpSpPr>
      <p:grpSpPr>
        <a:xfrm>
          <a:off x="0" y="0"/>
          <a:ext cx="0" cy="0"/>
          <a:chOff x="0" y="0"/>
          <a:chExt cx="0" cy="0"/>
        </a:xfrm>
      </p:grpSpPr>
      <p:sp>
        <p:nvSpPr>
          <p:cNvPr id="91" name="Google Shape;91;p14"/>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2" name="Google Shape;92;p14"/>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rgbClr val="4D4D4D"/>
              </a:buClr>
              <a:buSzPts val="1800"/>
              <a:buChar char="•"/>
              <a:defRPr/>
            </a:lvl1pPr>
            <a:lvl2pPr marL="914400" lvl="1" indent="-342900" algn="l">
              <a:lnSpc>
                <a:spcPct val="90000"/>
              </a:lnSpc>
              <a:spcBef>
                <a:spcPts val="500"/>
              </a:spcBef>
              <a:spcAft>
                <a:spcPts val="0"/>
              </a:spcAft>
              <a:buClr>
                <a:srgbClr val="4D4D4D"/>
              </a:buClr>
              <a:buSzPts val="1800"/>
              <a:buChar char="•"/>
              <a:defRPr/>
            </a:lvl2pPr>
            <a:lvl3pPr marL="1371600" lvl="2" indent="-342900" algn="l">
              <a:lnSpc>
                <a:spcPct val="90000"/>
              </a:lnSpc>
              <a:spcBef>
                <a:spcPts val="500"/>
              </a:spcBef>
              <a:spcAft>
                <a:spcPts val="0"/>
              </a:spcAft>
              <a:buClr>
                <a:srgbClr val="4D4D4D"/>
              </a:buClr>
              <a:buSzPts val="1800"/>
              <a:buChar char="•"/>
              <a:defRPr/>
            </a:lvl3pPr>
            <a:lvl4pPr marL="1828800" lvl="3" indent="-342900" algn="l">
              <a:lnSpc>
                <a:spcPct val="90000"/>
              </a:lnSpc>
              <a:spcBef>
                <a:spcPts val="500"/>
              </a:spcBef>
              <a:spcAft>
                <a:spcPts val="0"/>
              </a:spcAft>
              <a:buClr>
                <a:srgbClr val="4D4D4D"/>
              </a:buClr>
              <a:buSzPts val="1800"/>
              <a:buChar char="•"/>
              <a:defRPr/>
            </a:lvl4pPr>
            <a:lvl5pPr marL="2286000" lvl="4" indent="-342900" algn="l">
              <a:lnSpc>
                <a:spcPct val="90000"/>
              </a:lnSpc>
              <a:spcBef>
                <a:spcPts val="500"/>
              </a:spcBef>
              <a:spcAft>
                <a:spcPts val="0"/>
              </a:spcAft>
              <a:buClr>
                <a:srgbClr val="4D4D4D"/>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93" name="Google Shape;93;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4" name="Google Shape;94;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5" name="Google Shape;95;p14"/>
          <p:cNvSpPr txBox="1">
            <a:spLocks noGrp="1"/>
          </p:cNvSpPr>
          <p:nvPr>
            <p:ph type="sldNum" idx="12"/>
          </p:nvPr>
        </p:nvSpPr>
        <p:spPr>
          <a:xfrm>
            <a:off x="9277350" y="44451"/>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24792433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4DF1174-A672-4C28-A8B8-FAECF1F68AC6}"/>
              </a:ext>
            </a:extLst>
          </p:cNvPr>
          <p:cNvSpPr>
            <a:spLocks noGrp="1"/>
          </p:cNvSpPr>
          <p:nvPr>
            <p:ph idx="1"/>
          </p:nvPr>
        </p:nvSpPr>
        <p:spPr>
          <a:xfrm>
            <a:off x="523240" y="1825625"/>
            <a:ext cx="5658485"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CADAE6E3-86AC-411D-9777-3835BE301DD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9D7D15-7F1F-47EB-B87C-2349CCB06EA9}"/>
              </a:ext>
            </a:extLst>
          </p:cNvPr>
          <p:cNvSpPr>
            <a:spLocks noGrp="1"/>
          </p:cNvSpPr>
          <p:nvPr>
            <p:ph type="sldNum" sz="quarter" idx="12"/>
          </p:nvPr>
        </p:nvSpPr>
        <p:spPr/>
        <p:txBody>
          <a:bodyPr/>
          <a:lstStyle/>
          <a:p>
            <a:fld id="{8158A5C0-C843-4798-A68E-D1A36425029C}" type="slidenum">
              <a:rPr lang="en-US" smtClean="0"/>
              <a:pPr/>
              <a:t>‹#›</a:t>
            </a:fld>
            <a:endParaRPr lang="en-US"/>
          </a:p>
        </p:txBody>
      </p:sp>
      <p:sp>
        <p:nvSpPr>
          <p:cNvPr id="7" name="Rectangle 6">
            <a:extLst>
              <a:ext uri="{FF2B5EF4-FFF2-40B4-BE49-F238E27FC236}">
                <a16:creationId xmlns:a16="http://schemas.microsoft.com/office/drawing/2014/main" id="{E7AAD75D-9EA7-4CF2-9079-0544D2FCAF0D}"/>
              </a:ext>
            </a:extLst>
          </p:cNvPr>
          <p:cNvSpPr/>
          <p:nvPr userDrawn="1"/>
        </p:nvSpPr>
        <p:spPr>
          <a:xfrm>
            <a:off x="345440" y="365125"/>
            <a:ext cx="5836285" cy="1139825"/>
          </a:xfrm>
          <a:prstGeom prst="rect">
            <a:avLst/>
          </a:prstGeom>
          <a:solidFill>
            <a:srgbClr val="EFAF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2" name="Title 1">
            <a:extLst>
              <a:ext uri="{FF2B5EF4-FFF2-40B4-BE49-F238E27FC236}">
                <a16:creationId xmlns:a16="http://schemas.microsoft.com/office/drawing/2014/main" id="{72119C24-0346-4E92-ADBA-AC30952B7387}"/>
              </a:ext>
            </a:extLst>
          </p:cNvPr>
          <p:cNvSpPr>
            <a:spLocks noGrp="1"/>
          </p:cNvSpPr>
          <p:nvPr>
            <p:ph type="title"/>
          </p:nvPr>
        </p:nvSpPr>
        <p:spPr>
          <a:xfrm>
            <a:off x="523240" y="365126"/>
            <a:ext cx="5658485" cy="1139824"/>
          </a:xfrm>
        </p:spPr>
        <p:txBody>
          <a:bodyPr/>
          <a:lstStyle>
            <a:lvl1pPr>
              <a:defRPr>
                <a:solidFill>
                  <a:srgbClr val="000000"/>
                </a:solidFill>
              </a:defRPr>
            </a:lvl1pPr>
          </a:lstStyle>
          <a:p>
            <a:r>
              <a:rPr lang="en-US" dirty="0"/>
              <a:t>Click to edit Master title style</a:t>
            </a:r>
          </a:p>
        </p:txBody>
      </p:sp>
    </p:spTree>
    <p:extLst>
      <p:ext uri="{BB962C8B-B14F-4D97-AF65-F5344CB8AC3E}">
        <p14:creationId xmlns:p14="http://schemas.microsoft.com/office/powerpoint/2010/main" val="41943540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4DF1174-A672-4C28-A8B8-FAECF1F68AC6}"/>
              </a:ext>
            </a:extLst>
          </p:cNvPr>
          <p:cNvSpPr>
            <a:spLocks noGrp="1"/>
          </p:cNvSpPr>
          <p:nvPr>
            <p:ph idx="1"/>
          </p:nvPr>
        </p:nvSpPr>
        <p:spPr>
          <a:xfrm>
            <a:off x="5762625" y="1825625"/>
            <a:ext cx="6127413"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CADAE6E3-86AC-411D-9777-3835BE301DD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9D7D15-7F1F-47EB-B87C-2349CCB06EA9}"/>
              </a:ext>
            </a:extLst>
          </p:cNvPr>
          <p:cNvSpPr>
            <a:spLocks noGrp="1"/>
          </p:cNvSpPr>
          <p:nvPr>
            <p:ph type="sldNum" sz="quarter" idx="12"/>
          </p:nvPr>
        </p:nvSpPr>
        <p:spPr/>
        <p:txBody>
          <a:bodyPr/>
          <a:lstStyle/>
          <a:p>
            <a:fld id="{8158A5C0-C843-4798-A68E-D1A36425029C}" type="slidenum">
              <a:rPr lang="en-US" smtClean="0"/>
              <a:pPr/>
              <a:t>‹#›</a:t>
            </a:fld>
            <a:endParaRPr lang="en-US"/>
          </a:p>
        </p:txBody>
      </p:sp>
      <p:sp>
        <p:nvSpPr>
          <p:cNvPr id="7" name="Rectangle 6">
            <a:extLst>
              <a:ext uri="{FF2B5EF4-FFF2-40B4-BE49-F238E27FC236}">
                <a16:creationId xmlns:a16="http://schemas.microsoft.com/office/drawing/2014/main" id="{E7AAD75D-9EA7-4CF2-9079-0544D2FCAF0D}"/>
              </a:ext>
            </a:extLst>
          </p:cNvPr>
          <p:cNvSpPr/>
          <p:nvPr userDrawn="1"/>
        </p:nvSpPr>
        <p:spPr>
          <a:xfrm>
            <a:off x="5676900" y="365125"/>
            <a:ext cx="6213138" cy="1139825"/>
          </a:xfrm>
          <a:prstGeom prst="rect">
            <a:avLst/>
          </a:prstGeom>
          <a:solidFill>
            <a:srgbClr val="EFAF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2" name="Title 1">
            <a:extLst>
              <a:ext uri="{FF2B5EF4-FFF2-40B4-BE49-F238E27FC236}">
                <a16:creationId xmlns:a16="http://schemas.microsoft.com/office/drawing/2014/main" id="{72119C24-0346-4E92-ADBA-AC30952B7387}"/>
              </a:ext>
            </a:extLst>
          </p:cNvPr>
          <p:cNvSpPr>
            <a:spLocks noGrp="1"/>
          </p:cNvSpPr>
          <p:nvPr>
            <p:ph type="title"/>
          </p:nvPr>
        </p:nvSpPr>
        <p:spPr>
          <a:xfrm>
            <a:off x="5762625" y="365126"/>
            <a:ext cx="5276215" cy="1139824"/>
          </a:xfrm>
        </p:spPr>
        <p:txBody>
          <a:bodyPr/>
          <a:lstStyle>
            <a:lvl1pPr>
              <a:defRPr>
                <a:solidFill>
                  <a:srgbClr val="000000"/>
                </a:solidFill>
              </a:defRPr>
            </a:lvl1pPr>
          </a:lstStyle>
          <a:p>
            <a:r>
              <a:rPr lang="en-US" dirty="0"/>
              <a:t>Click to edit Master title style</a:t>
            </a:r>
          </a:p>
        </p:txBody>
      </p:sp>
    </p:spTree>
    <p:extLst>
      <p:ext uri="{BB962C8B-B14F-4D97-AF65-F5344CB8AC3E}">
        <p14:creationId xmlns:p14="http://schemas.microsoft.com/office/powerpoint/2010/main" val="38748650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7AAD75D-9EA7-4CF2-9079-0544D2FCAF0D}"/>
              </a:ext>
            </a:extLst>
          </p:cNvPr>
          <p:cNvSpPr/>
          <p:nvPr userDrawn="1"/>
        </p:nvSpPr>
        <p:spPr>
          <a:xfrm>
            <a:off x="528320" y="347346"/>
            <a:ext cx="11544598" cy="1139825"/>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rgbClr val="F5BA2B"/>
              </a:solidFill>
            </a:endParaRPr>
          </a:p>
        </p:txBody>
      </p:sp>
      <p:sp>
        <p:nvSpPr>
          <p:cNvPr id="3" name="Content Placeholder 2">
            <a:extLst>
              <a:ext uri="{FF2B5EF4-FFF2-40B4-BE49-F238E27FC236}">
                <a16:creationId xmlns:a16="http://schemas.microsoft.com/office/drawing/2014/main" id="{44DF1174-A672-4C28-A8B8-FAECF1F68AC6}"/>
              </a:ext>
            </a:extLst>
          </p:cNvPr>
          <p:cNvSpPr>
            <a:spLocks noGrp="1"/>
          </p:cNvSpPr>
          <p:nvPr>
            <p:ph idx="1"/>
          </p:nvPr>
        </p:nvSpPr>
        <p:spPr>
          <a:xfrm>
            <a:off x="523240" y="1825625"/>
            <a:ext cx="10830559"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CADAE6E3-86AC-411D-9777-3835BE301DD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9D7D15-7F1F-47EB-B87C-2349CCB06EA9}"/>
              </a:ext>
            </a:extLst>
          </p:cNvPr>
          <p:cNvSpPr>
            <a:spLocks noGrp="1"/>
          </p:cNvSpPr>
          <p:nvPr>
            <p:ph type="sldNum" sz="quarter" idx="12"/>
          </p:nvPr>
        </p:nvSpPr>
        <p:spPr/>
        <p:txBody>
          <a:bodyPr/>
          <a:lstStyle/>
          <a:p>
            <a:fld id="{8158A5C0-C843-4798-A68E-D1A36425029C}" type="slidenum">
              <a:rPr lang="en-US" smtClean="0"/>
              <a:pPr/>
              <a:t>‹#›</a:t>
            </a:fld>
            <a:endParaRPr lang="en-US"/>
          </a:p>
        </p:txBody>
      </p:sp>
      <p:sp>
        <p:nvSpPr>
          <p:cNvPr id="2" name="Title 1">
            <a:extLst>
              <a:ext uri="{FF2B5EF4-FFF2-40B4-BE49-F238E27FC236}">
                <a16:creationId xmlns:a16="http://schemas.microsoft.com/office/drawing/2014/main" id="{72119C24-0346-4E92-ADBA-AC30952B7387}"/>
              </a:ext>
            </a:extLst>
          </p:cNvPr>
          <p:cNvSpPr>
            <a:spLocks noGrp="1"/>
          </p:cNvSpPr>
          <p:nvPr>
            <p:ph type="title"/>
          </p:nvPr>
        </p:nvSpPr>
        <p:spPr>
          <a:xfrm>
            <a:off x="523240" y="365126"/>
            <a:ext cx="10515600" cy="1139824"/>
          </a:xfrm>
        </p:spPr>
        <p:txBody>
          <a:bodyPr/>
          <a:lstStyle>
            <a:lvl1pPr>
              <a:defRPr>
                <a:solidFill>
                  <a:srgbClr val="F5BA2B"/>
                </a:solidFill>
              </a:defRPr>
            </a:lvl1pPr>
          </a:lstStyle>
          <a:p>
            <a:r>
              <a:rPr lang="en-US" dirty="0"/>
              <a:t>Click to edit Master title style</a:t>
            </a:r>
          </a:p>
        </p:txBody>
      </p:sp>
    </p:spTree>
    <p:extLst>
      <p:ext uri="{BB962C8B-B14F-4D97-AF65-F5344CB8AC3E}">
        <p14:creationId xmlns:p14="http://schemas.microsoft.com/office/powerpoint/2010/main" val="32740054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59012262-42F6-41C7-9995-4EFD879EDA6D}"/>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5" name="Footer Placeholder 4">
            <a:extLst>
              <a:ext uri="{FF2B5EF4-FFF2-40B4-BE49-F238E27FC236}">
                <a16:creationId xmlns:a16="http://schemas.microsoft.com/office/drawing/2014/main" id="{76C479C6-DADF-43BE-B37A-2648218BB1C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AE3896-AC24-40A5-B9E7-9C68E148C6B3}"/>
              </a:ext>
            </a:extLst>
          </p:cNvPr>
          <p:cNvSpPr>
            <a:spLocks noGrp="1"/>
          </p:cNvSpPr>
          <p:nvPr>
            <p:ph type="sldNum" sz="quarter" idx="12"/>
          </p:nvPr>
        </p:nvSpPr>
        <p:spPr/>
        <p:txBody>
          <a:bodyPr/>
          <a:lstStyle/>
          <a:p>
            <a:fld id="{8158A5C0-C843-4798-A68E-D1A36425029C}" type="slidenum">
              <a:rPr lang="en-US" smtClean="0"/>
              <a:pPr/>
              <a:t>‹#›</a:t>
            </a:fld>
            <a:endParaRPr lang="en-US"/>
          </a:p>
        </p:txBody>
      </p:sp>
      <p:sp>
        <p:nvSpPr>
          <p:cNvPr id="7" name="Rectangle 6">
            <a:extLst>
              <a:ext uri="{FF2B5EF4-FFF2-40B4-BE49-F238E27FC236}">
                <a16:creationId xmlns:a16="http://schemas.microsoft.com/office/drawing/2014/main" id="{17514657-B334-4C76-8F4C-31A4A567A796}"/>
              </a:ext>
            </a:extLst>
          </p:cNvPr>
          <p:cNvSpPr/>
          <p:nvPr userDrawn="1"/>
        </p:nvSpPr>
        <p:spPr>
          <a:xfrm>
            <a:off x="-20421" y="0"/>
            <a:ext cx="3363696"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E202C32C-18FB-46AA-923A-57E840546617}"/>
              </a:ext>
            </a:extLst>
          </p:cNvPr>
          <p:cNvSpPr/>
          <p:nvPr userDrawn="1"/>
        </p:nvSpPr>
        <p:spPr>
          <a:xfrm>
            <a:off x="1676400" y="2438400"/>
            <a:ext cx="9686023" cy="2124075"/>
          </a:xfrm>
          <a:prstGeom prst="rect">
            <a:avLst/>
          </a:prstGeom>
          <a:solidFill>
            <a:srgbClr val="F5BA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07D3838-8BBA-4DEF-A8BB-CB509E3847BD}"/>
              </a:ext>
            </a:extLst>
          </p:cNvPr>
          <p:cNvSpPr>
            <a:spLocks noGrp="1"/>
          </p:cNvSpPr>
          <p:nvPr>
            <p:ph type="title"/>
          </p:nvPr>
        </p:nvSpPr>
        <p:spPr>
          <a:xfrm>
            <a:off x="1676400" y="2438400"/>
            <a:ext cx="9671050" cy="2124075"/>
          </a:xfrm>
        </p:spPr>
        <p:txBody>
          <a:bodyPr anchor="ctr"/>
          <a:lstStyle>
            <a:lvl1pPr algn="ctr">
              <a:defRPr sz="6000"/>
            </a:lvl1pPr>
          </a:lstStyle>
          <a:p>
            <a:r>
              <a:rPr lang="en-US" dirty="0"/>
              <a:t>Click to edit Master title style</a:t>
            </a:r>
          </a:p>
        </p:txBody>
      </p:sp>
    </p:spTree>
    <p:extLst>
      <p:ext uri="{BB962C8B-B14F-4D97-AF65-F5344CB8AC3E}">
        <p14:creationId xmlns:p14="http://schemas.microsoft.com/office/powerpoint/2010/main" val="19363976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6" name="Footer Placeholder 5">
            <a:extLst>
              <a:ext uri="{FF2B5EF4-FFF2-40B4-BE49-F238E27FC236}">
                <a16:creationId xmlns:a16="http://schemas.microsoft.com/office/drawing/2014/main" id="{6465E39B-3E0C-4146-A841-D90C737927B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348249C-A0B0-41BE-ACCF-9FC3218ACB44}"/>
              </a:ext>
            </a:extLst>
          </p:cNvPr>
          <p:cNvSpPr>
            <a:spLocks noGrp="1"/>
          </p:cNvSpPr>
          <p:nvPr>
            <p:ph type="sldNum" sz="quarter" idx="12"/>
          </p:nvPr>
        </p:nvSpPr>
        <p:spPr/>
        <p:txBody>
          <a:bodyPr/>
          <a:lstStyle/>
          <a:p>
            <a:fld id="{8158A5C0-C843-4798-A68E-D1A36425029C}" type="slidenum">
              <a:rPr lang="en-US" smtClean="0"/>
              <a:pPr/>
              <a:t>‹#›</a:t>
            </a:fld>
            <a:endParaRPr lang="en-US"/>
          </a:p>
        </p:txBody>
      </p:sp>
      <p:sp>
        <p:nvSpPr>
          <p:cNvPr id="8" name="Rectangle 7">
            <a:extLst>
              <a:ext uri="{FF2B5EF4-FFF2-40B4-BE49-F238E27FC236}">
                <a16:creationId xmlns:a16="http://schemas.microsoft.com/office/drawing/2014/main" id="{A419DBFA-6E9C-4135-BECE-7A979A605190}"/>
              </a:ext>
            </a:extLst>
          </p:cNvPr>
          <p:cNvSpPr/>
          <p:nvPr userDrawn="1"/>
        </p:nvSpPr>
        <p:spPr>
          <a:xfrm>
            <a:off x="-20320" y="0"/>
            <a:ext cx="1310640" cy="68643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052140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6" name="Footer Placeholder 5">
            <a:extLst>
              <a:ext uri="{FF2B5EF4-FFF2-40B4-BE49-F238E27FC236}">
                <a16:creationId xmlns:a16="http://schemas.microsoft.com/office/drawing/2014/main" id="{6465E39B-3E0C-4146-A841-D90C737927B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348249C-A0B0-41BE-ACCF-9FC3218ACB44}"/>
              </a:ext>
            </a:extLst>
          </p:cNvPr>
          <p:cNvSpPr>
            <a:spLocks noGrp="1"/>
          </p:cNvSpPr>
          <p:nvPr>
            <p:ph type="sldNum" sz="quarter" idx="12"/>
          </p:nvPr>
        </p:nvSpPr>
        <p:spPr/>
        <p:txBody>
          <a:bodyPr/>
          <a:lstStyle/>
          <a:p>
            <a:fld id="{8158A5C0-C843-4798-A68E-D1A36425029C}" type="slidenum">
              <a:rPr lang="en-US" smtClean="0"/>
              <a:pPr/>
              <a:t>‹#›</a:t>
            </a:fld>
            <a:endParaRPr lang="en-US"/>
          </a:p>
        </p:txBody>
      </p:sp>
      <p:sp>
        <p:nvSpPr>
          <p:cNvPr id="8" name="Rectangle 7">
            <a:extLst>
              <a:ext uri="{FF2B5EF4-FFF2-40B4-BE49-F238E27FC236}">
                <a16:creationId xmlns:a16="http://schemas.microsoft.com/office/drawing/2014/main" id="{A419DBFA-6E9C-4135-BECE-7A979A605190}"/>
              </a:ext>
            </a:extLst>
          </p:cNvPr>
          <p:cNvSpPr/>
          <p:nvPr userDrawn="1"/>
        </p:nvSpPr>
        <p:spPr>
          <a:xfrm>
            <a:off x="914401" y="0"/>
            <a:ext cx="6162674" cy="6858000"/>
          </a:xfrm>
          <a:prstGeom prst="rect">
            <a:avLst/>
          </a:prstGeom>
          <a:solidFill>
            <a:srgbClr val="F5BA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BADBD05-11CC-469A-B954-0EA13D385052}"/>
              </a:ext>
            </a:extLst>
          </p:cNvPr>
          <p:cNvSpPr>
            <a:spLocks noGrp="1"/>
          </p:cNvSpPr>
          <p:nvPr>
            <p:ph type="title"/>
          </p:nvPr>
        </p:nvSpPr>
        <p:spPr>
          <a:xfrm>
            <a:off x="1366838" y="2289176"/>
            <a:ext cx="5257800" cy="1139824"/>
          </a:xfrm>
        </p:spPr>
        <p:txBody>
          <a:bodyPr/>
          <a:lstStyle>
            <a:lvl1pPr algn="ctr">
              <a:defRPr/>
            </a:lvl1pPr>
          </a:lstStyle>
          <a:p>
            <a:r>
              <a:rPr lang="en-US" dirty="0"/>
              <a:t>Click to edit Master title style</a:t>
            </a:r>
          </a:p>
        </p:txBody>
      </p:sp>
    </p:spTree>
    <p:extLst>
      <p:ext uri="{BB962C8B-B14F-4D97-AF65-F5344CB8AC3E}">
        <p14:creationId xmlns:p14="http://schemas.microsoft.com/office/powerpoint/2010/main" val="5474451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1B95D0-B393-4507-800E-BC2A3579C8E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E568EA3-A74B-4FF4-9AFD-46FC6204AAE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EA57244-03AA-4236-9DA9-13C118F58CD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DF3EAD2-1D3D-440B-BA43-5934A5E27C9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A769C04-1DB8-4E0D-B217-95E7BD00649F}"/>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8CADF1C-CD9C-4034-9D10-3967BF6B7197}"/>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8" name="Footer Placeholder 7">
            <a:extLst>
              <a:ext uri="{FF2B5EF4-FFF2-40B4-BE49-F238E27FC236}">
                <a16:creationId xmlns:a16="http://schemas.microsoft.com/office/drawing/2014/main" id="{DF87DC2F-322A-4BB2-A5DB-28CE2844D48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FC3E038-84A6-4047-801D-A7712A748649}"/>
              </a:ext>
            </a:extLst>
          </p:cNvPr>
          <p:cNvSpPr>
            <a:spLocks noGrp="1"/>
          </p:cNvSpPr>
          <p:nvPr>
            <p:ph type="sldNum" sz="quarter" idx="12"/>
          </p:nvPr>
        </p:nvSpPr>
        <p:spPr/>
        <p:txBody>
          <a:bodyPr/>
          <a:lstStyle/>
          <a:p>
            <a:fld id="{8158A5C0-C843-4798-A68E-D1A36425029C}" type="slidenum">
              <a:rPr lang="en-US" smtClean="0"/>
              <a:pPr/>
              <a:t>‹#›</a:t>
            </a:fld>
            <a:endParaRPr lang="en-US"/>
          </a:p>
        </p:txBody>
      </p:sp>
    </p:spTree>
    <p:extLst>
      <p:ext uri="{BB962C8B-B14F-4D97-AF65-F5344CB8AC3E}">
        <p14:creationId xmlns:p14="http://schemas.microsoft.com/office/powerpoint/2010/main" val="3933182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2CAFBBD7-E326-47AB-9752-D0F64E671A2D}"/>
              </a:ext>
            </a:extLst>
          </p:cNvPr>
          <p:cNvSpPr>
            <a:spLocks noGrp="1"/>
          </p:cNvSpPr>
          <p:nvPr>
            <p:ph type="body" idx="1"/>
          </p:nvPr>
        </p:nvSpPr>
        <p:spPr>
          <a:xfrm>
            <a:off x="508000" y="1825625"/>
            <a:ext cx="11198223"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CB820148-6572-4E0A-A3B3-AFACE6774E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A3D340F-E019-466E-9425-BCBBA017A230}"/>
              </a:ext>
            </a:extLst>
          </p:cNvPr>
          <p:cNvSpPr>
            <a:spLocks noGrp="1"/>
          </p:cNvSpPr>
          <p:nvPr>
            <p:ph type="sldNum" sz="quarter" idx="4"/>
          </p:nvPr>
        </p:nvSpPr>
        <p:spPr>
          <a:xfrm>
            <a:off x="9277350" y="444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58A5C0-C843-4798-A68E-D1A36425029C}" type="slidenum">
              <a:rPr lang="en-US" smtClean="0"/>
              <a:pPr/>
              <a:t>‹#›</a:t>
            </a:fld>
            <a:endParaRPr lang="en-US"/>
          </a:p>
        </p:txBody>
      </p:sp>
      <p:sp>
        <p:nvSpPr>
          <p:cNvPr id="2" name="Title Placeholder 1">
            <a:extLst>
              <a:ext uri="{FF2B5EF4-FFF2-40B4-BE49-F238E27FC236}">
                <a16:creationId xmlns:a16="http://schemas.microsoft.com/office/drawing/2014/main" id="{682BB389-2D32-4459-A711-0F392A83F6EB}"/>
              </a:ext>
            </a:extLst>
          </p:cNvPr>
          <p:cNvSpPr>
            <a:spLocks noGrp="1"/>
          </p:cNvSpPr>
          <p:nvPr>
            <p:ph type="title"/>
          </p:nvPr>
        </p:nvSpPr>
        <p:spPr>
          <a:xfrm>
            <a:off x="508000" y="365126"/>
            <a:ext cx="11198224" cy="1139824"/>
          </a:xfrm>
          <a:prstGeom prst="rect">
            <a:avLst/>
          </a:prstGeom>
        </p:spPr>
        <p:txBody>
          <a:bodyPr vert="horz" lIns="91440" tIns="45720" rIns="91440" bIns="45720" rtlCol="0" anchor="ctr">
            <a:normAutofit/>
          </a:bodyPr>
          <a:lstStyle/>
          <a:p>
            <a:r>
              <a:rPr lang="en-US" dirty="0"/>
              <a:t>Click To Edit Master Title Style</a:t>
            </a:r>
          </a:p>
        </p:txBody>
      </p:sp>
      <p:grpSp>
        <p:nvGrpSpPr>
          <p:cNvPr id="16" name="Group 15">
            <a:extLst>
              <a:ext uri="{FF2B5EF4-FFF2-40B4-BE49-F238E27FC236}">
                <a16:creationId xmlns:a16="http://schemas.microsoft.com/office/drawing/2014/main" id="{91DFF0AA-25CB-4522-8735-CED47F9D6E1A}"/>
              </a:ext>
            </a:extLst>
          </p:cNvPr>
          <p:cNvGrpSpPr>
            <a:grpSpLocks noChangeAspect="1"/>
          </p:cNvGrpSpPr>
          <p:nvPr userDrawn="1"/>
        </p:nvGrpSpPr>
        <p:grpSpPr>
          <a:xfrm>
            <a:off x="11185957" y="6356350"/>
            <a:ext cx="892295" cy="470693"/>
            <a:chOff x="4581525" y="2647950"/>
            <a:chExt cx="2943225" cy="1552575"/>
          </a:xfrm>
        </p:grpSpPr>
        <p:pic>
          <p:nvPicPr>
            <p:cNvPr id="14" name="Picture 13">
              <a:extLst>
                <a:ext uri="{FF2B5EF4-FFF2-40B4-BE49-F238E27FC236}">
                  <a16:creationId xmlns:a16="http://schemas.microsoft.com/office/drawing/2014/main" id="{D637E496-7AE7-42C4-BFF6-DEE5043A9357}"/>
                </a:ext>
              </a:extLst>
            </p:cNvPr>
            <p:cNvPicPr>
              <a:picLocks noChangeAspect="1"/>
            </p:cNvPicPr>
            <p:nvPr userDrawn="1"/>
          </p:nvPicPr>
          <p:blipFill rotWithShape="1">
            <a:blip r:embed="rId14" cstate="email">
              <a:extLst>
                <a:ext uri="{28A0092B-C50C-407E-A947-70E740481C1C}">
                  <a14:useLocalDpi xmlns:a14="http://schemas.microsoft.com/office/drawing/2010/main"/>
                </a:ext>
              </a:extLst>
            </a:blip>
            <a:srcRect/>
            <a:stretch/>
          </p:blipFill>
          <p:spPr>
            <a:xfrm>
              <a:off x="4667250" y="2647950"/>
              <a:ext cx="2857500" cy="1552575"/>
            </a:xfrm>
            <a:prstGeom prst="rect">
              <a:avLst/>
            </a:prstGeom>
          </p:spPr>
        </p:pic>
        <p:sp>
          <p:nvSpPr>
            <p:cNvPr id="15" name="Rectangle 14">
              <a:extLst>
                <a:ext uri="{FF2B5EF4-FFF2-40B4-BE49-F238E27FC236}">
                  <a16:creationId xmlns:a16="http://schemas.microsoft.com/office/drawing/2014/main" id="{9B7B3E67-D8E9-4489-8EA1-C727D3AE3D36}"/>
                </a:ext>
              </a:extLst>
            </p:cNvPr>
            <p:cNvSpPr/>
            <p:nvPr userDrawn="1"/>
          </p:nvSpPr>
          <p:spPr>
            <a:xfrm>
              <a:off x="4581525" y="3867150"/>
              <a:ext cx="2466975" cy="2476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40897749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l" defTabSz="914400" rtl="0" eaLnBrk="1" latinLnBrk="0" hangingPunct="1">
        <a:lnSpc>
          <a:spcPct val="90000"/>
        </a:lnSpc>
        <a:spcBef>
          <a:spcPct val="0"/>
        </a:spcBef>
        <a:buNone/>
        <a:defRPr sz="4000" kern="1200">
          <a:solidFill>
            <a:schemeClr val="tx1"/>
          </a:solidFill>
          <a:latin typeface="Times New Roman" panose="02020603050405020304" pitchFamily="18" charset="0"/>
          <a:ea typeface="+mj-ea"/>
          <a:cs typeface="Times New Roman" panose="02020603050405020304" pitchFamily="18"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4D4D4D"/>
          </a:solidFill>
          <a:latin typeface="Times New Roman" panose="02020603050405020304" pitchFamily="18" charset="0"/>
          <a:ea typeface="+mn-ea"/>
          <a:cs typeface="Times New Roman" panose="02020603050405020304" pitchFamily="18"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4D4D4D"/>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4D4D4D"/>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4D4D4D"/>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4D4D4D"/>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body" idx="1"/>
          </p:nvPr>
        </p:nvSpPr>
        <p:spPr>
          <a:xfrm>
            <a:off x="508000" y="1825625"/>
            <a:ext cx="11198223" cy="4351338"/>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4D4D4D"/>
              </a:buClr>
              <a:buSzPts val="2800"/>
              <a:buFont typeface="Arial"/>
              <a:buChar char="•"/>
              <a:defRPr sz="2800" b="0" i="0" u="none" strike="noStrike" cap="none">
                <a:solidFill>
                  <a:srgbClr val="4D4D4D"/>
                </a:solidFill>
                <a:latin typeface="Times New Roman"/>
                <a:ea typeface="Times New Roman"/>
                <a:cs typeface="Times New Roman"/>
                <a:sym typeface="Times New Roman"/>
              </a:defRPr>
            </a:lvl1pPr>
            <a:lvl2pPr marL="914400" marR="0" lvl="1" indent="-381000" algn="l" rtl="0">
              <a:lnSpc>
                <a:spcPct val="90000"/>
              </a:lnSpc>
              <a:spcBef>
                <a:spcPts val="500"/>
              </a:spcBef>
              <a:spcAft>
                <a:spcPts val="0"/>
              </a:spcAft>
              <a:buClr>
                <a:srgbClr val="4D4D4D"/>
              </a:buClr>
              <a:buSzPts val="2400"/>
              <a:buFont typeface="Arial"/>
              <a:buChar char="•"/>
              <a:defRPr sz="2400" b="0" i="0" u="none" strike="noStrike" cap="none">
                <a:solidFill>
                  <a:srgbClr val="4D4D4D"/>
                </a:solidFill>
                <a:latin typeface="Times New Roman"/>
                <a:ea typeface="Times New Roman"/>
                <a:cs typeface="Times New Roman"/>
                <a:sym typeface="Times New Roman"/>
              </a:defRPr>
            </a:lvl2pPr>
            <a:lvl3pPr marL="1371600" marR="0" lvl="2" indent="-355600" algn="l" rtl="0">
              <a:lnSpc>
                <a:spcPct val="90000"/>
              </a:lnSpc>
              <a:spcBef>
                <a:spcPts val="500"/>
              </a:spcBef>
              <a:spcAft>
                <a:spcPts val="0"/>
              </a:spcAft>
              <a:buClr>
                <a:srgbClr val="4D4D4D"/>
              </a:buClr>
              <a:buSzPts val="2000"/>
              <a:buFont typeface="Arial"/>
              <a:buChar char="•"/>
              <a:defRPr sz="2000" b="0" i="0" u="none" strike="noStrike" cap="none">
                <a:solidFill>
                  <a:srgbClr val="4D4D4D"/>
                </a:solidFill>
                <a:latin typeface="Times New Roman"/>
                <a:ea typeface="Times New Roman"/>
                <a:cs typeface="Times New Roman"/>
                <a:sym typeface="Times New Roman"/>
              </a:defRPr>
            </a:lvl3pPr>
            <a:lvl4pPr marL="1828800" marR="0" lvl="3" indent="-342900" algn="l" rtl="0">
              <a:lnSpc>
                <a:spcPct val="90000"/>
              </a:lnSpc>
              <a:spcBef>
                <a:spcPts val="500"/>
              </a:spcBef>
              <a:spcAft>
                <a:spcPts val="0"/>
              </a:spcAft>
              <a:buClr>
                <a:srgbClr val="4D4D4D"/>
              </a:buClr>
              <a:buSzPts val="1800"/>
              <a:buFont typeface="Arial"/>
              <a:buChar char="•"/>
              <a:defRPr sz="1800" b="0" i="0" u="none" strike="noStrike" cap="none">
                <a:solidFill>
                  <a:srgbClr val="4D4D4D"/>
                </a:solidFill>
                <a:latin typeface="Times New Roman"/>
                <a:ea typeface="Times New Roman"/>
                <a:cs typeface="Times New Roman"/>
                <a:sym typeface="Times New Roman"/>
              </a:defRPr>
            </a:lvl4pPr>
            <a:lvl5pPr marL="2286000" marR="0" lvl="4" indent="-342900" algn="l" rtl="0">
              <a:lnSpc>
                <a:spcPct val="90000"/>
              </a:lnSpc>
              <a:spcBef>
                <a:spcPts val="500"/>
              </a:spcBef>
              <a:spcAft>
                <a:spcPts val="0"/>
              </a:spcAft>
              <a:buClr>
                <a:srgbClr val="4D4D4D"/>
              </a:buClr>
              <a:buSzPts val="1800"/>
              <a:buFont typeface="Arial"/>
              <a:buChar char="•"/>
              <a:defRPr sz="1800" b="0" i="0" u="none" strike="noStrike" cap="none">
                <a:solidFill>
                  <a:srgbClr val="4D4D4D"/>
                </a:solidFill>
                <a:latin typeface="Times New Roman"/>
                <a:ea typeface="Times New Roman"/>
                <a:cs typeface="Times New Roman"/>
                <a:sym typeface="Times New Roman"/>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sldNum" idx="12"/>
          </p:nvPr>
        </p:nvSpPr>
        <p:spPr>
          <a:xfrm>
            <a:off x="9277350" y="44451"/>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13" name="Google Shape;13;p1"/>
          <p:cNvSpPr txBox="1">
            <a:spLocks noGrp="1"/>
          </p:cNvSpPr>
          <p:nvPr>
            <p:ph type="title"/>
          </p:nvPr>
        </p:nvSpPr>
        <p:spPr>
          <a:xfrm>
            <a:off x="508000" y="365126"/>
            <a:ext cx="11198224" cy="1139824"/>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4000"/>
              <a:buFont typeface="Times New Roman"/>
              <a:buNone/>
              <a:defRPr sz="4000" b="0" i="0" u="none" strike="noStrike" cap="none">
                <a:solidFill>
                  <a:schemeClr val="dk1"/>
                </a:solidFill>
                <a:latin typeface="Times New Roman"/>
                <a:ea typeface="Times New Roman"/>
                <a:cs typeface="Times New Roman"/>
                <a:sym typeface="Times New Roman"/>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grpSp>
        <p:nvGrpSpPr>
          <p:cNvPr id="14" name="Google Shape;14;p1"/>
          <p:cNvGrpSpPr/>
          <p:nvPr/>
        </p:nvGrpSpPr>
        <p:grpSpPr>
          <a:xfrm>
            <a:off x="11185957" y="6356350"/>
            <a:ext cx="892295" cy="470693"/>
            <a:chOff x="4581525" y="2647950"/>
            <a:chExt cx="2943225" cy="1552575"/>
          </a:xfrm>
        </p:grpSpPr>
        <p:pic>
          <p:nvPicPr>
            <p:cNvPr id="15" name="Google Shape;15;p1"/>
            <p:cNvPicPr preferRelativeResize="0"/>
            <p:nvPr/>
          </p:nvPicPr>
          <p:blipFill rotWithShape="1">
            <a:blip r:embed="rId14">
              <a:alphaModFix/>
            </a:blip>
            <a:srcRect/>
            <a:stretch/>
          </p:blipFill>
          <p:spPr>
            <a:xfrm>
              <a:off x="4667250" y="2647950"/>
              <a:ext cx="2857500" cy="1552575"/>
            </a:xfrm>
            <a:prstGeom prst="rect">
              <a:avLst/>
            </a:prstGeom>
            <a:noFill/>
            <a:ln>
              <a:noFill/>
            </a:ln>
          </p:spPr>
        </p:pic>
        <p:sp>
          <p:nvSpPr>
            <p:cNvPr id="16" name="Google Shape;16;p1"/>
            <p:cNvSpPr/>
            <p:nvPr/>
          </p:nvSpPr>
          <p:spPr>
            <a:xfrm>
              <a:off x="4581525" y="3867150"/>
              <a:ext cx="2466975" cy="24765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grpSp>
      <p:sp>
        <p:nvSpPr>
          <p:cNvPr id="6" name="Footer Placeholder 5">
            <a:extLst>
              <a:ext uri="{FF2B5EF4-FFF2-40B4-BE49-F238E27FC236}">
                <a16:creationId xmlns:a16="http://schemas.microsoft.com/office/drawing/2014/main" id="{236FFBD2-456C-ED4C-8BA2-65A3B52D8E8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Tree>
    <p:extLst>
      <p:ext uri="{BB962C8B-B14F-4D97-AF65-F5344CB8AC3E}">
        <p14:creationId xmlns:p14="http://schemas.microsoft.com/office/powerpoint/2010/main" val="832155542"/>
      </p:ext>
    </p:extLst>
  </p:cSld>
  <p:clrMap bg1="lt1" tx1="dk1" bg2="dk2" tx2="lt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0.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5.xml"/><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6.xml"/><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7.xml"/><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8.xml"/><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3" Type="http://schemas.openxmlformats.org/officeDocument/2006/relationships/hyperlink" Target="https://www.respectability.org/2021/06/accessible-in-person-virtual-events/" TargetMode="External"/><Relationship Id="rId2" Type="http://schemas.openxmlformats.org/officeDocument/2006/relationships/notesSlide" Target="../notesSlides/notesSlide23.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3" Type="http://schemas.openxmlformats.org/officeDocument/2006/relationships/hyperlink" Target="https://www.respectability.org/2018/09/jewish-disability-inclusion-survey/" TargetMode="External"/><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3" Type="http://schemas.openxmlformats.org/officeDocument/2006/relationships/hyperlink" Target="mailto:MatanK@RespectAbility.org" TargetMode="External"/><Relationship Id="rId2" Type="http://schemas.openxmlformats.org/officeDocument/2006/relationships/notesSlide" Target="../notesSlides/notesSlide32.xml"/><Relationship Id="rId1" Type="http://schemas.openxmlformats.org/officeDocument/2006/relationships/slideLayout" Target="../slideLayouts/slideLayout14.xml"/><Relationship Id="rId5" Type="http://schemas.openxmlformats.org/officeDocument/2006/relationships/image" Target="../media/image4.jpg"/><Relationship Id="rId4" Type="http://schemas.openxmlformats.org/officeDocument/2006/relationships/hyperlink" Target="https://www.respectability.org/faith-inclusion/"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hidden="1">
            <a:extLst>
              <a:ext uri="{FF2B5EF4-FFF2-40B4-BE49-F238E27FC236}">
                <a16:creationId xmlns:a16="http://schemas.microsoft.com/office/drawing/2014/main" id="{84C0D91D-89AA-AA41-ADF3-8442B6155CC8}"/>
              </a:ext>
            </a:extLst>
          </p:cNvPr>
          <p:cNvSpPr>
            <a:spLocks noGrp="1"/>
          </p:cNvSpPr>
          <p:nvPr>
            <p:ph type="title"/>
          </p:nvPr>
        </p:nvSpPr>
        <p:spPr/>
        <p:txBody>
          <a:bodyPr/>
          <a:lstStyle/>
          <a:p>
            <a:r>
              <a:rPr lang="en-US" dirty="0"/>
              <a:t>Ensuring Best Practices for Disability Inclusion</a:t>
            </a:r>
          </a:p>
        </p:txBody>
      </p:sp>
      <p:sp>
        <p:nvSpPr>
          <p:cNvPr id="6" name="Slide Number Placeholder 5">
            <a:extLst>
              <a:ext uri="{FF2B5EF4-FFF2-40B4-BE49-F238E27FC236}">
                <a16:creationId xmlns:a16="http://schemas.microsoft.com/office/drawing/2014/main" id="{7C9CE286-1E2F-45B8-A2E5-0F71B20014C0}"/>
              </a:ext>
            </a:extLst>
          </p:cNvPr>
          <p:cNvSpPr>
            <a:spLocks noGrp="1"/>
          </p:cNvSpPr>
          <p:nvPr>
            <p:ph type="sldNum" sz="quarter" idx="12"/>
          </p:nvPr>
        </p:nvSpPr>
        <p:spPr/>
        <p:txBody>
          <a:bodyPr/>
          <a:lstStyle/>
          <a:p>
            <a:fld id="{8158A5C0-C843-4798-A68E-D1A36425029C}" type="slidenum">
              <a:rPr lang="en-US" smtClean="0"/>
              <a:pPr/>
              <a:t>1</a:t>
            </a:fld>
            <a:endParaRPr lang="en-US"/>
          </a:p>
        </p:txBody>
      </p:sp>
      <p:pic>
        <p:nvPicPr>
          <p:cNvPr id="13" name="Picture 12" descr="RespectAbility logo. Fighting Stigmas. Advancing Opportunities.">
            <a:extLst>
              <a:ext uri="{FF2B5EF4-FFF2-40B4-BE49-F238E27FC236}">
                <a16:creationId xmlns:a16="http://schemas.microsoft.com/office/drawing/2014/main" id="{F470BEEA-2EE5-4BD6-B08F-117EAA0ADD63}"/>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241158" y="552428"/>
            <a:ext cx="3953072" cy="1767747"/>
          </a:xfrm>
          <a:prstGeom prst="rect">
            <a:avLst/>
          </a:prstGeom>
        </p:spPr>
      </p:pic>
      <p:sp>
        <p:nvSpPr>
          <p:cNvPr id="2" name="TextBox 1">
            <a:extLst>
              <a:ext uri="{FF2B5EF4-FFF2-40B4-BE49-F238E27FC236}">
                <a16:creationId xmlns:a16="http://schemas.microsoft.com/office/drawing/2014/main" id="{DB4D2C9D-347E-4710-B426-E2F945F2385B}"/>
              </a:ext>
            </a:extLst>
          </p:cNvPr>
          <p:cNvSpPr txBox="1"/>
          <p:nvPr/>
        </p:nvSpPr>
        <p:spPr>
          <a:xfrm>
            <a:off x="241158" y="2519920"/>
            <a:ext cx="3953072" cy="292387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b="1" dirty="0">
                <a:solidFill>
                  <a:srgbClr val="000000"/>
                </a:solidFill>
                <a:latin typeface="Lato" panose="020F0502020204030203" pitchFamily="34" charset="0"/>
                <a:ea typeface="Lato" panose="020F0502020204030203" pitchFamily="34" charset="0"/>
                <a:cs typeface="Lato" panose="020F0502020204030203" pitchFamily="34" charset="0"/>
              </a:rPr>
              <a:t>Inclusion of People with Disabilities: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000000"/>
                </a:solidFill>
                <a:effectLst/>
                <a:uLnTx/>
                <a:uFillTx/>
                <a:latin typeface="Lato" panose="020F0502020204030203" pitchFamily="34" charset="0"/>
                <a:ea typeface="Lato" panose="020F0502020204030203" pitchFamily="34" charset="0"/>
                <a:cs typeface="Lato" panose="020F0502020204030203" pitchFamily="34" charset="0"/>
              </a:rPr>
              <a:t>Trends in the Jewish Community</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Lato" panose="020F0502020204030203" pitchFamily="34" charset="0"/>
              <a:ea typeface="Lato" panose="020F0502020204030203" pitchFamily="34" charset="0"/>
              <a:cs typeface="Lato" panose="020F050202020403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b="1" dirty="0">
                <a:solidFill>
                  <a:srgbClr val="000000"/>
                </a:solidFill>
                <a:latin typeface="Lato" panose="020F0502020204030203" pitchFamily="34" charset="0"/>
                <a:ea typeface="Lato" panose="020F0502020204030203" pitchFamily="34" charset="0"/>
                <a:cs typeface="Lato" panose="020F0502020204030203" pitchFamily="34" charset="0"/>
              </a:rPr>
              <a:t>Jewish Federation of </a:t>
            </a:r>
            <a:r>
              <a:rPr lang="en-US" sz="2400" b="1">
                <a:solidFill>
                  <a:srgbClr val="000000"/>
                </a:solidFill>
                <a:latin typeface="Lato" panose="020F0502020204030203" pitchFamily="34" charset="0"/>
                <a:ea typeface="Lato" panose="020F0502020204030203" pitchFamily="34" charset="0"/>
                <a:cs typeface="Lato" panose="020F0502020204030203" pitchFamily="34" charset="0"/>
              </a:rPr>
              <a:t>Greater Washington</a:t>
            </a:r>
            <a:endParaRPr kumimoji="0" lang="en-US" sz="2400" b="1" i="0" u="none" strike="noStrike" kern="1200" cap="none" spc="0" normalizeH="0" baseline="0" noProof="0" dirty="0">
              <a:ln>
                <a:noFill/>
              </a:ln>
              <a:solidFill>
                <a:srgbClr val="000000"/>
              </a:solidFill>
              <a:effectLst/>
              <a:uLnTx/>
              <a:uFillTx/>
              <a:latin typeface="Lato" panose="020F0502020204030203" pitchFamily="34" charset="0"/>
              <a:ea typeface="Lato" panose="020F0502020204030203" pitchFamily="34" charset="0"/>
              <a:cs typeface="Lato" panose="020F0502020204030203" pitchFamily="34" charset="0"/>
            </a:endParaRPr>
          </a:p>
        </p:txBody>
      </p:sp>
      <p:pic>
        <p:nvPicPr>
          <p:cNvPr id="9" name="Picture 8" descr="Six Jews with and without disabilites smile together at JDAD">
            <a:extLst>
              <a:ext uri="{FF2B5EF4-FFF2-40B4-BE49-F238E27FC236}">
                <a16:creationId xmlns:a16="http://schemas.microsoft.com/office/drawing/2014/main" id="{3D9B5D16-0D18-AE42-80F0-EFAA8E5D219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323090" y="558051"/>
            <a:ext cx="7627751" cy="5747521"/>
          </a:xfrm>
          <a:prstGeom prst="rect">
            <a:avLst/>
          </a:prstGeom>
        </p:spPr>
      </p:pic>
    </p:spTree>
    <p:extLst>
      <p:ext uri="{BB962C8B-B14F-4D97-AF65-F5344CB8AC3E}">
        <p14:creationId xmlns:p14="http://schemas.microsoft.com/office/powerpoint/2010/main" val="20740548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3BCAA22-BF8A-4659-A66D-1A711ADCFC9A}"/>
              </a:ext>
            </a:extLst>
          </p:cNvPr>
          <p:cNvSpPr>
            <a:spLocks noGrp="1"/>
          </p:cNvSpPr>
          <p:nvPr>
            <p:ph type="title"/>
          </p:nvPr>
        </p:nvSpPr>
        <p:spPr>
          <a:xfrm>
            <a:off x="521207" y="365760"/>
            <a:ext cx="11333335" cy="1139824"/>
          </a:xfrm>
        </p:spPr>
        <p:txBody>
          <a:bodyPr/>
          <a:lstStyle/>
          <a:p>
            <a:pPr marL="0" marR="0" lvl="0" indent="0" defTabSz="457200" rtl="0" eaLnBrk="1" fontAlgn="auto" latinLnBrk="0" hangingPunct="1">
              <a:lnSpc>
                <a:spcPct val="100000"/>
              </a:lnSpc>
              <a:spcBef>
                <a:spcPts val="0"/>
              </a:spcBef>
              <a:spcAft>
                <a:spcPts val="0"/>
              </a:spcAft>
              <a:tabLst/>
              <a:defRPr/>
            </a:pPr>
            <a:r>
              <a:rPr lang="en-US" sz="3600" b="1" kern="1200" dirty="0" err="1">
                <a:solidFill>
                  <a:schemeClr val="tx1"/>
                </a:solidFill>
                <a:latin typeface="Lato" panose="020F0502020204030203" pitchFamily="34" charset="0"/>
                <a:ea typeface="Lato" panose="020F0502020204030203" pitchFamily="34" charset="0"/>
                <a:cs typeface="Lato" panose="020F0502020204030203" pitchFamily="34" charset="0"/>
                <a:sym typeface="Libre Baskerville"/>
              </a:rPr>
              <a:t>NPwDs</a:t>
            </a:r>
            <a:r>
              <a:rPr lang="en-US" sz="3600" b="1" kern="1200" dirty="0">
                <a:solidFill>
                  <a:schemeClr val="tx1"/>
                </a:solidFill>
                <a:latin typeface="Lato" panose="020F0502020204030203" pitchFamily="34" charset="0"/>
                <a:ea typeface="Lato" panose="020F0502020204030203" pitchFamily="34" charset="0"/>
                <a:cs typeface="Lato" panose="020F0502020204030203" pitchFamily="34" charset="0"/>
                <a:sym typeface="Libre Baskerville"/>
              </a:rPr>
              <a:t> 2x as likely to say things going extremely well</a:t>
            </a:r>
            <a:endParaRPr lang="en-US" sz="3600" dirty="0">
              <a:latin typeface="Lato" panose="020F0502020204030203" pitchFamily="34" charset="0"/>
              <a:ea typeface="Lato" panose="020F0502020204030203" pitchFamily="34" charset="0"/>
              <a:cs typeface="Lato" panose="020F0502020204030203" pitchFamily="34" charset="0"/>
            </a:endParaRPr>
          </a:p>
        </p:txBody>
      </p:sp>
      <p:sp>
        <p:nvSpPr>
          <p:cNvPr id="7" name="TextBox 6">
            <a:extLst>
              <a:ext uri="{FF2B5EF4-FFF2-40B4-BE49-F238E27FC236}">
                <a16:creationId xmlns:a16="http://schemas.microsoft.com/office/drawing/2014/main" id="{E3A5CFD7-EA4D-47FD-A798-33EE4ACE381B}"/>
              </a:ext>
            </a:extLst>
          </p:cNvPr>
          <p:cNvSpPr txBox="1"/>
          <p:nvPr/>
        </p:nvSpPr>
        <p:spPr>
          <a:xfrm>
            <a:off x="747252" y="1622323"/>
            <a:ext cx="9910916" cy="1200329"/>
          </a:xfrm>
          <a:prstGeom prst="rect">
            <a:avLst/>
          </a:prstGeom>
          <a:noFill/>
        </p:spPr>
        <p:txBody>
          <a:bodyPr wrap="square" rtlCol="0">
            <a:spAutoFit/>
          </a:bodyPr>
          <a:lstStyle/>
          <a:p>
            <a:r>
              <a:rPr lang="en-US" sz="2400" b="1" dirty="0">
                <a:latin typeface="Lato" panose="020F0502020204030203" pitchFamily="34" charset="0"/>
                <a:ea typeface="Lato" panose="020F0502020204030203" pitchFamily="34" charset="0"/>
                <a:cs typeface="Lato" panose="020F0502020204030203" pitchFamily="34" charset="0"/>
              </a:rPr>
              <a:t>Overall, how well is the Jewish community doing at including people with disabilities in synagogues, Jewish organizations, and communal activities? </a:t>
            </a:r>
          </a:p>
        </p:txBody>
      </p:sp>
      <p:graphicFrame>
        <p:nvGraphicFramePr>
          <p:cNvPr id="8" name="Table 8">
            <a:extLst>
              <a:ext uri="{FF2B5EF4-FFF2-40B4-BE49-F238E27FC236}">
                <a16:creationId xmlns:a16="http://schemas.microsoft.com/office/drawing/2014/main" id="{47CB7D12-0EFE-4B45-8722-7E02081EDF45}"/>
              </a:ext>
            </a:extLst>
          </p:cNvPr>
          <p:cNvGraphicFramePr>
            <a:graphicFrameLocks noGrp="1"/>
          </p:cNvGraphicFramePr>
          <p:nvPr>
            <p:extLst>
              <p:ext uri="{D42A27DB-BD31-4B8C-83A1-F6EECF244321}">
                <p14:modId xmlns:p14="http://schemas.microsoft.com/office/powerpoint/2010/main" val="1135337645"/>
              </p:ext>
            </p:extLst>
          </p:nvPr>
        </p:nvGraphicFramePr>
        <p:xfrm>
          <a:off x="2832737" y="3429000"/>
          <a:ext cx="5739945" cy="2595880"/>
        </p:xfrm>
        <a:graphic>
          <a:graphicData uri="http://schemas.openxmlformats.org/drawingml/2006/table">
            <a:tbl>
              <a:tblPr firstRow="1" bandRow="1">
                <a:tableStyleId>{5C22544A-7EE6-4342-B048-85BDC9FD1C3A}</a:tableStyleId>
              </a:tblPr>
              <a:tblGrid>
                <a:gridCol w="1913315">
                  <a:extLst>
                    <a:ext uri="{9D8B030D-6E8A-4147-A177-3AD203B41FA5}">
                      <a16:colId xmlns:a16="http://schemas.microsoft.com/office/drawing/2014/main" val="3153186048"/>
                    </a:ext>
                  </a:extLst>
                </a:gridCol>
                <a:gridCol w="1913315">
                  <a:extLst>
                    <a:ext uri="{9D8B030D-6E8A-4147-A177-3AD203B41FA5}">
                      <a16:colId xmlns:a16="http://schemas.microsoft.com/office/drawing/2014/main" val="839648812"/>
                    </a:ext>
                  </a:extLst>
                </a:gridCol>
                <a:gridCol w="1913315">
                  <a:extLst>
                    <a:ext uri="{9D8B030D-6E8A-4147-A177-3AD203B41FA5}">
                      <a16:colId xmlns:a16="http://schemas.microsoft.com/office/drawing/2014/main" val="2239696134"/>
                    </a:ext>
                  </a:extLst>
                </a:gridCol>
              </a:tblGrid>
              <a:tr h="370840">
                <a:tc>
                  <a:txBody>
                    <a:bodyPr/>
                    <a:lstStyle/>
                    <a:p>
                      <a:r>
                        <a:rPr lang="en-US" dirty="0">
                          <a:latin typeface="Lato" panose="020F0502020204030203" pitchFamily="34" charset="0"/>
                          <a:ea typeface="Lato" panose="020F0502020204030203" pitchFamily="34" charset="0"/>
                          <a:cs typeface="Lato" panose="020F0502020204030203" pitchFamily="34" charset="0"/>
                        </a:rPr>
                        <a:t>Choices</a:t>
                      </a:r>
                    </a:p>
                  </a:txBody>
                  <a:tcPr anchor="ctr"/>
                </a:tc>
                <a:tc>
                  <a:txBody>
                    <a:bodyPr/>
                    <a:lstStyle/>
                    <a:p>
                      <a:pPr algn="ctr"/>
                      <a:r>
                        <a:rPr lang="en-US" dirty="0" err="1">
                          <a:latin typeface="Lato" panose="020F0502020204030203" pitchFamily="34" charset="0"/>
                          <a:ea typeface="Lato" panose="020F0502020204030203" pitchFamily="34" charset="0"/>
                          <a:cs typeface="Lato" panose="020F0502020204030203" pitchFamily="34" charset="0"/>
                        </a:rPr>
                        <a:t>PwDs</a:t>
                      </a:r>
                      <a:endParaRPr lang="en-US" dirty="0">
                        <a:latin typeface="Lato" panose="020F0502020204030203" pitchFamily="34" charset="0"/>
                        <a:ea typeface="Lato" panose="020F0502020204030203" pitchFamily="34" charset="0"/>
                        <a:cs typeface="Lato" panose="020F0502020204030203" pitchFamily="34" charset="0"/>
                      </a:endParaRPr>
                    </a:p>
                  </a:txBody>
                  <a:tcPr anchor="ctr" anchorCtr="1"/>
                </a:tc>
                <a:tc>
                  <a:txBody>
                    <a:bodyPr/>
                    <a:lstStyle/>
                    <a:p>
                      <a:pPr algn="ctr"/>
                      <a:r>
                        <a:rPr lang="en-US" dirty="0" err="1">
                          <a:latin typeface="Lato" panose="020F0502020204030203" pitchFamily="34" charset="0"/>
                          <a:ea typeface="Lato" panose="020F0502020204030203" pitchFamily="34" charset="0"/>
                          <a:cs typeface="Lato" panose="020F0502020204030203" pitchFamily="34" charset="0"/>
                        </a:rPr>
                        <a:t>NPwDs</a:t>
                      </a:r>
                      <a:endParaRPr lang="en-US" dirty="0">
                        <a:latin typeface="Lato" panose="020F0502020204030203" pitchFamily="34" charset="0"/>
                        <a:ea typeface="Lato" panose="020F0502020204030203" pitchFamily="34" charset="0"/>
                        <a:cs typeface="Lato" panose="020F0502020204030203" pitchFamily="34" charset="0"/>
                      </a:endParaRPr>
                    </a:p>
                  </a:txBody>
                  <a:tcPr anchor="ctr" anchorCtr="1"/>
                </a:tc>
                <a:extLst>
                  <a:ext uri="{0D108BD9-81ED-4DB2-BD59-A6C34878D82A}">
                    <a16:rowId xmlns:a16="http://schemas.microsoft.com/office/drawing/2014/main" val="3032324641"/>
                  </a:ext>
                </a:extLst>
              </a:tr>
              <a:tr h="370840">
                <a:tc>
                  <a:txBody>
                    <a:bodyPr/>
                    <a:lstStyle/>
                    <a:p>
                      <a:pPr algn="l" fontAlgn="b"/>
                      <a:r>
                        <a:rPr lang="en-US" sz="20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Extremely Well</a:t>
                      </a:r>
                    </a:p>
                  </a:txBody>
                  <a:tcPr marL="7620" marR="7620" marT="7620" marB="0" anchor="ctr"/>
                </a:tc>
                <a:tc>
                  <a:txBody>
                    <a:bodyPr/>
                    <a:lstStyle/>
                    <a:p>
                      <a:pPr algn="r" fontAlgn="b"/>
                      <a:r>
                        <a:rPr lang="en-US" sz="1800" b="1" i="0" u="none" strike="noStrike" dirty="0">
                          <a:solidFill>
                            <a:srgbClr val="FF0000"/>
                          </a:solidFill>
                          <a:effectLst/>
                          <a:latin typeface="Lato" panose="020F0502020204030203" pitchFamily="34" charset="0"/>
                          <a:ea typeface="Lato" panose="020F0502020204030203" pitchFamily="34" charset="0"/>
                          <a:cs typeface="Lato" panose="020F0502020204030203" pitchFamily="34" charset="0"/>
                        </a:rPr>
                        <a:t>7%</a:t>
                      </a:r>
                    </a:p>
                  </a:txBody>
                  <a:tcPr marL="7620" marR="7620" marT="7620" marB="0" anchor="ctr" anchorCtr="1"/>
                </a:tc>
                <a:tc>
                  <a:txBody>
                    <a:bodyPr/>
                    <a:lstStyle/>
                    <a:p>
                      <a:pPr algn="r" fontAlgn="b"/>
                      <a:r>
                        <a:rPr lang="en-US" sz="1800" b="1" i="0" u="none" strike="noStrike" dirty="0">
                          <a:solidFill>
                            <a:srgbClr val="FF0000"/>
                          </a:solidFill>
                          <a:effectLst/>
                          <a:latin typeface="Lato" panose="020F0502020204030203" pitchFamily="34" charset="0"/>
                          <a:ea typeface="Lato" panose="020F0502020204030203" pitchFamily="34" charset="0"/>
                          <a:cs typeface="Lato" panose="020F0502020204030203" pitchFamily="34" charset="0"/>
                        </a:rPr>
                        <a:t>14%</a:t>
                      </a:r>
                    </a:p>
                  </a:txBody>
                  <a:tcPr marL="7620" marR="7620" marT="7620" marB="0" anchor="ctr" anchorCtr="1"/>
                </a:tc>
                <a:extLst>
                  <a:ext uri="{0D108BD9-81ED-4DB2-BD59-A6C34878D82A}">
                    <a16:rowId xmlns:a16="http://schemas.microsoft.com/office/drawing/2014/main" val="3877445311"/>
                  </a:ext>
                </a:extLst>
              </a:tr>
              <a:tr h="370840">
                <a:tc>
                  <a:txBody>
                    <a:bodyPr/>
                    <a:lstStyle/>
                    <a:p>
                      <a:pPr algn="l" fontAlgn="b"/>
                      <a:r>
                        <a:rPr lang="en-US" sz="20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Very Well</a:t>
                      </a:r>
                    </a:p>
                  </a:txBody>
                  <a:tcPr marL="7620" marR="7620" marT="7620" marB="0" anchor="ctr"/>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18%</a:t>
                      </a:r>
                    </a:p>
                  </a:txBody>
                  <a:tcPr marL="7620" marR="7620" marT="7620" marB="0" anchor="ctr" anchorCtr="1"/>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23%</a:t>
                      </a:r>
                    </a:p>
                  </a:txBody>
                  <a:tcPr marL="7620" marR="7620" marT="7620" marB="0" anchor="ctr" anchorCtr="1"/>
                </a:tc>
                <a:extLst>
                  <a:ext uri="{0D108BD9-81ED-4DB2-BD59-A6C34878D82A}">
                    <a16:rowId xmlns:a16="http://schemas.microsoft.com/office/drawing/2014/main" val="2508769406"/>
                  </a:ext>
                </a:extLst>
              </a:tr>
              <a:tr h="370840">
                <a:tc>
                  <a:txBody>
                    <a:bodyPr/>
                    <a:lstStyle/>
                    <a:p>
                      <a:pPr algn="l" fontAlgn="b"/>
                      <a:r>
                        <a:rPr lang="en-US" sz="20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Somewhat Well</a:t>
                      </a:r>
                    </a:p>
                  </a:txBody>
                  <a:tcPr marL="7620" marR="7620" marT="7620" marB="0" anchor="ctr"/>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41%</a:t>
                      </a:r>
                    </a:p>
                  </a:txBody>
                  <a:tcPr marL="7620" marR="7620" marT="7620" marB="0" anchor="ctr" anchorCtr="1"/>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36%</a:t>
                      </a:r>
                    </a:p>
                  </a:txBody>
                  <a:tcPr marL="7620" marR="7620" marT="7620" marB="0" anchor="ctr" anchorCtr="1"/>
                </a:tc>
                <a:extLst>
                  <a:ext uri="{0D108BD9-81ED-4DB2-BD59-A6C34878D82A}">
                    <a16:rowId xmlns:a16="http://schemas.microsoft.com/office/drawing/2014/main" val="1756236285"/>
                  </a:ext>
                </a:extLst>
              </a:tr>
              <a:tr h="370840">
                <a:tc>
                  <a:txBody>
                    <a:bodyPr/>
                    <a:lstStyle/>
                    <a:p>
                      <a:pPr algn="l" fontAlgn="b"/>
                      <a:r>
                        <a:rPr lang="en-US" sz="20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Not So Well</a:t>
                      </a:r>
                    </a:p>
                  </a:txBody>
                  <a:tcPr marL="7620" marR="7620" marT="7620" marB="0" anchor="ctr"/>
                </a:tc>
                <a:tc>
                  <a:txBody>
                    <a:bodyPr/>
                    <a:lstStyle/>
                    <a:p>
                      <a:pPr algn="r" fontAlgn="b"/>
                      <a:r>
                        <a:rPr lang="en-US" sz="1800" b="1" i="0" u="none" strike="noStrike" dirty="0">
                          <a:solidFill>
                            <a:srgbClr val="FF0000"/>
                          </a:solidFill>
                          <a:effectLst/>
                          <a:latin typeface="Lato" panose="020F0502020204030203" pitchFamily="34" charset="0"/>
                          <a:ea typeface="Lato" panose="020F0502020204030203" pitchFamily="34" charset="0"/>
                          <a:cs typeface="Lato" panose="020F0502020204030203" pitchFamily="34" charset="0"/>
                        </a:rPr>
                        <a:t>20%</a:t>
                      </a:r>
                    </a:p>
                  </a:txBody>
                  <a:tcPr marL="7620" marR="7620" marT="7620" marB="0" anchor="ctr" anchorCtr="1"/>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9%</a:t>
                      </a:r>
                    </a:p>
                  </a:txBody>
                  <a:tcPr marL="7620" marR="7620" marT="7620" marB="0" anchor="ctr" anchorCtr="1"/>
                </a:tc>
                <a:extLst>
                  <a:ext uri="{0D108BD9-81ED-4DB2-BD59-A6C34878D82A}">
                    <a16:rowId xmlns:a16="http://schemas.microsoft.com/office/drawing/2014/main" val="1159751762"/>
                  </a:ext>
                </a:extLst>
              </a:tr>
              <a:tr h="370840">
                <a:tc>
                  <a:txBody>
                    <a:bodyPr/>
                    <a:lstStyle/>
                    <a:p>
                      <a:pPr algn="l" fontAlgn="b"/>
                      <a:r>
                        <a:rPr lang="en-US" sz="20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Not At All Well</a:t>
                      </a:r>
                    </a:p>
                  </a:txBody>
                  <a:tcPr marL="7620" marR="7620" marT="7620" marB="0" anchor="ctr"/>
                </a:tc>
                <a:tc>
                  <a:txBody>
                    <a:bodyPr/>
                    <a:lstStyle/>
                    <a:p>
                      <a:pPr algn="r" fontAlgn="b"/>
                      <a:r>
                        <a:rPr lang="en-US" sz="1800" b="1" i="0" u="none" strike="noStrike" dirty="0">
                          <a:solidFill>
                            <a:srgbClr val="FF0000"/>
                          </a:solidFill>
                          <a:effectLst/>
                          <a:latin typeface="Lato" panose="020F0502020204030203" pitchFamily="34" charset="0"/>
                          <a:ea typeface="Lato" panose="020F0502020204030203" pitchFamily="34" charset="0"/>
                          <a:cs typeface="Lato" panose="020F0502020204030203" pitchFamily="34" charset="0"/>
                        </a:rPr>
                        <a:t>4%</a:t>
                      </a:r>
                    </a:p>
                  </a:txBody>
                  <a:tcPr marL="7620" marR="7620" marT="7620" marB="0" anchor="ctr" anchorCtr="1"/>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a:t>
                      </a:r>
                    </a:p>
                  </a:txBody>
                  <a:tcPr marL="7620" marR="7620" marT="7620" marB="0" anchor="ctr" anchorCtr="1"/>
                </a:tc>
                <a:extLst>
                  <a:ext uri="{0D108BD9-81ED-4DB2-BD59-A6C34878D82A}">
                    <a16:rowId xmlns:a16="http://schemas.microsoft.com/office/drawing/2014/main" val="362755974"/>
                  </a:ext>
                </a:extLst>
              </a:tr>
              <a:tr h="370840">
                <a:tc>
                  <a:txBody>
                    <a:bodyPr/>
                    <a:lstStyle/>
                    <a:p>
                      <a:pPr algn="l" fontAlgn="b"/>
                      <a:r>
                        <a:rPr lang="en-US" sz="20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I Don’t Know</a:t>
                      </a:r>
                    </a:p>
                  </a:txBody>
                  <a:tcPr marL="7620" marR="7620" marT="7620" marB="0" anchor="ctr"/>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12%</a:t>
                      </a:r>
                    </a:p>
                  </a:txBody>
                  <a:tcPr marL="7620" marR="7620" marT="7620" marB="0" anchor="ctr" anchorCtr="1"/>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17%</a:t>
                      </a:r>
                    </a:p>
                  </a:txBody>
                  <a:tcPr marL="7620" marR="7620" marT="7620" marB="0" anchor="ctr" anchorCtr="1"/>
                </a:tc>
                <a:extLst>
                  <a:ext uri="{0D108BD9-81ED-4DB2-BD59-A6C34878D82A}">
                    <a16:rowId xmlns:a16="http://schemas.microsoft.com/office/drawing/2014/main" val="2800273931"/>
                  </a:ext>
                </a:extLst>
              </a:tr>
            </a:tbl>
          </a:graphicData>
        </a:graphic>
      </p:graphicFrame>
      <p:sp>
        <p:nvSpPr>
          <p:cNvPr id="4" name="Slide Number Placeholder 3">
            <a:extLst>
              <a:ext uri="{FF2B5EF4-FFF2-40B4-BE49-F238E27FC236}">
                <a16:creationId xmlns:a16="http://schemas.microsoft.com/office/drawing/2014/main" id="{51B37058-856A-42B0-B4D9-034CFF47732F}"/>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10</a:t>
            </a:fld>
            <a:endParaRPr lang="en-US"/>
          </a:p>
        </p:txBody>
      </p:sp>
    </p:spTree>
    <p:extLst>
      <p:ext uri="{BB962C8B-B14F-4D97-AF65-F5344CB8AC3E}">
        <p14:creationId xmlns:p14="http://schemas.microsoft.com/office/powerpoint/2010/main" val="1976953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3BCAA22-BF8A-4659-A66D-1A711ADCFC9A}"/>
              </a:ext>
            </a:extLst>
          </p:cNvPr>
          <p:cNvSpPr>
            <a:spLocks noGrp="1"/>
          </p:cNvSpPr>
          <p:nvPr>
            <p:ph type="title"/>
          </p:nvPr>
        </p:nvSpPr>
        <p:spPr>
          <a:xfrm>
            <a:off x="521208" y="365760"/>
            <a:ext cx="10515600" cy="1139824"/>
          </a:xfrm>
        </p:spPr>
        <p:txBody>
          <a:bodyPr/>
          <a:lstStyle/>
          <a:p>
            <a:pPr marL="0" marR="0" lvl="0" indent="0" defTabSz="457200" rtl="0" eaLnBrk="1" fontAlgn="auto" latinLnBrk="0" hangingPunct="1">
              <a:lnSpc>
                <a:spcPct val="100000"/>
              </a:lnSpc>
              <a:spcBef>
                <a:spcPts val="0"/>
              </a:spcBef>
              <a:spcAft>
                <a:spcPts val="0"/>
              </a:spcAft>
              <a:tabLst/>
              <a:defRPr/>
            </a:pPr>
            <a:r>
              <a:rPr lang="en-US" sz="3600" b="1" kern="1200" dirty="0">
                <a:solidFill>
                  <a:schemeClr val="tx1"/>
                </a:solidFill>
                <a:latin typeface="Lato" panose="020F0502020204030203" pitchFamily="34" charset="0"/>
                <a:ea typeface="Lato" panose="020F0502020204030203" pitchFamily="34" charset="0"/>
                <a:cs typeface="Lato" panose="020F0502020204030203" pitchFamily="34" charset="0"/>
                <a:sym typeface="Libre Baskerville"/>
              </a:rPr>
              <a:t>5 Year Trend in the Right Direction: Gap With Less Intensity Among </a:t>
            </a:r>
            <a:r>
              <a:rPr lang="en-US" sz="3600" b="1" kern="1200" dirty="0" err="1">
                <a:solidFill>
                  <a:schemeClr val="tx1"/>
                </a:solidFill>
                <a:latin typeface="Lato" panose="020F0502020204030203" pitchFamily="34" charset="0"/>
                <a:ea typeface="Lato" panose="020F0502020204030203" pitchFamily="34" charset="0"/>
                <a:cs typeface="Lato" panose="020F0502020204030203" pitchFamily="34" charset="0"/>
                <a:sym typeface="Libre Baskerville"/>
              </a:rPr>
              <a:t>PwDs</a:t>
            </a:r>
            <a:endParaRPr lang="en-US" sz="3600" dirty="0">
              <a:latin typeface="Lato" panose="020F0502020204030203" pitchFamily="34" charset="0"/>
              <a:ea typeface="Lato" panose="020F0502020204030203" pitchFamily="34" charset="0"/>
              <a:cs typeface="Lato" panose="020F0502020204030203" pitchFamily="34" charset="0"/>
            </a:endParaRPr>
          </a:p>
        </p:txBody>
      </p:sp>
      <p:sp>
        <p:nvSpPr>
          <p:cNvPr id="7" name="TextBox 6">
            <a:extLst>
              <a:ext uri="{FF2B5EF4-FFF2-40B4-BE49-F238E27FC236}">
                <a16:creationId xmlns:a16="http://schemas.microsoft.com/office/drawing/2014/main" id="{E3A5CFD7-EA4D-47FD-A798-33EE4ACE381B}"/>
              </a:ext>
            </a:extLst>
          </p:cNvPr>
          <p:cNvSpPr txBox="1"/>
          <p:nvPr/>
        </p:nvSpPr>
        <p:spPr>
          <a:xfrm>
            <a:off x="747252" y="1622323"/>
            <a:ext cx="9910916" cy="830997"/>
          </a:xfrm>
          <a:prstGeom prst="rect">
            <a:avLst/>
          </a:prstGeom>
          <a:noFill/>
        </p:spPr>
        <p:txBody>
          <a:bodyPr wrap="square" rtlCol="0">
            <a:spAutoFit/>
          </a:bodyPr>
          <a:lstStyle/>
          <a:p>
            <a:r>
              <a:rPr lang="en-US" sz="2400" b="1" dirty="0">
                <a:latin typeface="Lato" panose="020F0502020204030203" pitchFamily="34" charset="0"/>
                <a:ea typeface="Lato" panose="020F0502020204030203" pitchFamily="34" charset="0"/>
                <a:cs typeface="Lato" panose="020F0502020204030203" pitchFamily="34" charset="0"/>
              </a:rPr>
              <a:t>Compared to five years ago, how is the Jewish community at including people with disabilities?</a:t>
            </a:r>
          </a:p>
        </p:txBody>
      </p:sp>
      <p:graphicFrame>
        <p:nvGraphicFramePr>
          <p:cNvPr id="8" name="Table 8">
            <a:extLst>
              <a:ext uri="{FF2B5EF4-FFF2-40B4-BE49-F238E27FC236}">
                <a16:creationId xmlns:a16="http://schemas.microsoft.com/office/drawing/2014/main" id="{47CB7D12-0EFE-4B45-8722-7E02081EDF45}"/>
              </a:ext>
            </a:extLst>
          </p:cNvPr>
          <p:cNvGraphicFramePr>
            <a:graphicFrameLocks noGrp="1"/>
          </p:cNvGraphicFramePr>
          <p:nvPr>
            <p:extLst>
              <p:ext uri="{D42A27DB-BD31-4B8C-83A1-F6EECF244321}">
                <p14:modId xmlns:p14="http://schemas.microsoft.com/office/powerpoint/2010/main" val="3878361203"/>
              </p:ext>
            </p:extLst>
          </p:nvPr>
        </p:nvGraphicFramePr>
        <p:xfrm>
          <a:off x="1450900" y="2830173"/>
          <a:ext cx="8503620" cy="2966720"/>
        </p:xfrm>
        <a:graphic>
          <a:graphicData uri="http://schemas.openxmlformats.org/drawingml/2006/table">
            <a:tbl>
              <a:tblPr firstRow="1" bandRow="1">
                <a:tableStyleId>{5C22544A-7EE6-4342-B048-85BDC9FD1C3A}</a:tableStyleId>
              </a:tblPr>
              <a:tblGrid>
                <a:gridCol w="1700724">
                  <a:extLst>
                    <a:ext uri="{9D8B030D-6E8A-4147-A177-3AD203B41FA5}">
                      <a16:colId xmlns:a16="http://schemas.microsoft.com/office/drawing/2014/main" val="3153186048"/>
                    </a:ext>
                  </a:extLst>
                </a:gridCol>
                <a:gridCol w="1700724">
                  <a:extLst>
                    <a:ext uri="{9D8B030D-6E8A-4147-A177-3AD203B41FA5}">
                      <a16:colId xmlns:a16="http://schemas.microsoft.com/office/drawing/2014/main" val="839648812"/>
                    </a:ext>
                  </a:extLst>
                </a:gridCol>
                <a:gridCol w="1700724">
                  <a:extLst>
                    <a:ext uri="{9D8B030D-6E8A-4147-A177-3AD203B41FA5}">
                      <a16:colId xmlns:a16="http://schemas.microsoft.com/office/drawing/2014/main" val="2239696134"/>
                    </a:ext>
                  </a:extLst>
                </a:gridCol>
                <a:gridCol w="1700724">
                  <a:extLst>
                    <a:ext uri="{9D8B030D-6E8A-4147-A177-3AD203B41FA5}">
                      <a16:colId xmlns:a16="http://schemas.microsoft.com/office/drawing/2014/main" val="2831920639"/>
                    </a:ext>
                  </a:extLst>
                </a:gridCol>
                <a:gridCol w="1700724">
                  <a:extLst>
                    <a:ext uri="{9D8B030D-6E8A-4147-A177-3AD203B41FA5}">
                      <a16:colId xmlns:a16="http://schemas.microsoft.com/office/drawing/2014/main" val="866556390"/>
                    </a:ext>
                  </a:extLst>
                </a:gridCol>
              </a:tblGrid>
              <a:tr h="370840">
                <a:tc>
                  <a:txBody>
                    <a:bodyPr/>
                    <a:lstStyle/>
                    <a:p>
                      <a:r>
                        <a:rPr lang="en-US" dirty="0">
                          <a:latin typeface="Lato" panose="020F0502020204030203" pitchFamily="34" charset="0"/>
                          <a:ea typeface="Lato" panose="020F0502020204030203" pitchFamily="34" charset="0"/>
                          <a:cs typeface="Lato" panose="020F0502020204030203" pitchFamily="34" charset="0"/>
                        </a:rPr>
                        <a:t>Choices</a:t>
                      </a:r>
                    </a:p>
                  </a:txBody>
                  <a:tcPr anchor="ctr"/>
                </a:tc>
                <a:tc>
                  <a:txBody>
                    <a:bodyPr/>
                    <a:lstStyle/>
                    <a:p>
                      <a:pPr algn="ctr"/>
                      <a:r>
                        <a:rPr lang="en-US" dirty="0">
                          <a:latin typeface="Lato" panose="020F0502020204030203" pitchFamily="34" charset="0"/>
                          <a:ea typeface="Lato" panose="020F0502020204030203" pitchFamily="34" charset="0"/>
                          <a:cs typeface="Lato" panose="020F0502020204030203" pitchFamily="34" charset="0"/>
                        </a:rPr>
                        <a:t>Total Jewish</a:t>
                      </a:r>
                    </a:p>
                  </a:txBody>
                  <a:tcPr anchor="ctr" anchorCtr="1"/>
                </a:tc>
                <a:tc>
                  <a:txBody>
                    <a:bodyPr/>
                    <a:lstStyle/>
                    <a:p>
                      <a:pPr algn="ctr"/>
                      <a:r>
                        <a:rPr lang="en-US" dirty="0" err="1">
                          <a:latin typeface="Lato" panose="020F0502020204030203" pitchFamily="34" charset="0"/>
                          <a:ea typeface="Lato" panose="020F0502020204030203" pitchFamily="34" charset="0"/>
                          <a:cs typeface="Lato" panose="020F0502020204030203" pitchFamily="34" charset="0"/>
                        </a:rPr>
                        <a:t>PwD</a:t>
                      </a:r>
                      <a:endParaRPr lang="en-US" dirty="0">
                        <a:latin typeface="Lato" panose="020F0502020204030203" pitchFamily="34" charset="0"/>
                        <a:ea typeface="Lato" panose="020F0502020204030203" pitchFamily="34" charset="0"/>
                        <a:cs typeface="Lato" panose="020F0502020204030203" pitchFamily="34" charset="0"/>
                      </a:endParaRPr>
                    </a:p>
                  </a:txBody>
                  <a:tcPr anchor="ctr" anchorCtr="1"/>
                </a:tc>
                <a:tc>
                  <a:txBody>
                    <a:bodyPr/>
                    <a:lstStyle/>
                    <a:p>
                      <a:pPr algn="ctr"/>
                      <a:r>
                        <a:rPr lang="en-US" dirty="0">
                          <a:latin typeface="Lato" panose="020F0502020204030203" pitchFamily="34" charset="0"/>
                          <a:ea typeface="Lato" panose="020F0502020204030203" pitchFamily="34" charset="0"/>
                          <a:cs typeface="Lato" panose="020F0502020204030203" pitchFamily="34" charset="0"/>
                        </a:rPr>
                        <a:t>Comm</a:t>
                      </a:r>
                    </a:p>
                  </a:txBody>
                  <a:tcPr anchor="ctr" anchorCtr="1"/>
                </a:tc>
                <a:tc>
                  <a:txBody>
                    <a:bodyPr/>
                    <a:lstStyle/>
                    <a:p>
                      <a:pPr algn="ctr"/>
                      <a:r>
                        <a:rPr lang="en-US" dirty="0" err="1">
                          <a:latin typeface="Lato" panose="020F0502020204030203" pitchFamily="34" charset="0"/>
                          <a:ea typeface="Lato" panose="020F0502020204030203" pitchFamily="34" charset="0"/>
                          <a:cs typeface="Lato" panose="020F0502020204030203" pitchFamily="34" charset="0"/>
                        </a:rPr>
                        <a:t>NPwD</a:t>
                      </a:r>
                      <a:endParaRPr lang="en-US" dirty="0">
                        <a:latin typeface="Lato" panose="020F0502020204030203" pitchFamily="34" charset="0"/>
                        <a:ea typeface="Lato" panose="020F0502020204030203" pitchFamily="34" charset="0"/>
                        <a:cs typeface="Lato" panose="020F0502020204030203" pitchFamily="34" charset="0"/>
                      </a:endParaRPr>
                    </a:p>
                  </a:txBody>
                  <a:tcPr anchor="ctr" anchorCtr="1"/>
                </a:tc>
                <a:extLst>
                  <a:ext uri="{0D108BD9-81ED-4DB2-BD59-A6C34878D82A}">
                    <a16:rowId xmlns:a16="http://schemas.microsoft.com/office/drawing/2014/main" val="3032324641"/>
                  </a:ext>
                </a:extLst>
              </a:tr>
              <a:tr h="370840">
                <a:tc>
                  <a:txBody>
                    <a:bodyPr/>
                    <a:lstStyle/>
                    <a:p>
                      <a:pPr algn="l"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Much Better</a:t>
                      </a:r>
                    </a:p>
                  </a:txBody>
                  <a:tcPr marL="7620" marR="7620" marT="7620" marB="0" anchor="ctr"/>
                </a:tc>
                <a:tc>
                  <a:txBody>
                    <a:bodyPr/>
                    <a:lstStyle/>
                    <a:p>
                      <a:pPr algn="ct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27%</a:t>
                      </a:r>
                    </a:p>
                  </a:txBody>
                  <a:tcPr marL="7620" marR="7620" marT="7620" marB="0" anchor="ctr" anchorCtr="1"/>
                </a:tc>
                <a:tc>
                  <a:txBody>
                    <a:bodyPr/>
                    <a:lstStyle/>
                    <a:p>
                      <a:pPr algn="r" fontAlgn="b"/>
                      <a:r>
                        <a:rPr lang="en-US" sz="1800" b="1" i="0" u="none" strike="noStrike" dirty="0">
                          <a:solidFill>
                            <a:srgbClr val="FF0000"/>
                          </a:solidFill>
                          <a:effectLst/>
                          <a:latin typeface="Lato" panose="020F0502020204030203" pitchFamily="34" charset="0"/>
                          <a:ea typeface="Lato" panose="020F0502020204030203" pitchFamily="34" charset="0"/>
                          <a:cs typeface="Lato" panose="020F0502020204030203" pitchFamily="34" charset="0"/>
                        </a:rPr>
                        <a:t>19%</a:t>
                      </a:r>
                    </a:p>
                  </a:txBody>
                  <a:tcPr marL="7620" marR="7620" marT="7620" marB="0" anchor="ctr" anchorCtr="1"/>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27%</a:t>
                      </a:r>
                    </a:p>
                  </a:txBody>
                  <a:tcPr marL="7620" marR="7620" marT="7620" marB="0" anchor="ctr" anchorCtr="1"/>
                </a:tc>
                <a:tc>
                  <a:txBody>
                    <a:bodyPr/>
                    <a:lstStyle/>
                    <a:p>
                      <a:pPr algn="r" fontAlgn="b"/>
                      <a:r>
                        <a:rPr lang="en-US" sz="1800" b="1" i="0" u="none" strike="noStrike" dirty="0">
                          <a:solidFill>
                            <a:srgbClr val="FF0000"/>
                          </a:solidFill>
                          <a:effectLst/>
                          <a:latin typeface="Lato" panose="020F0502020204030203" pitchFamily="34" charset="0"/>
                          <a:ea typeface="Lato" panose="020F0502020204030203" pitchFamily="34" charset="0"/>
                          <a:cs typeface="Lato" panose="020F0502020204030203" pitchFamily="34" charset="0"/>
                        </a:rPr>
                        <a:t>30%</a:t>
                      </a:r>
                    </a:p>
                  </a:txBody>
                  <a:tcPr marL="7620" marR="7620" marT="7620" marB="0" anchor="ctr" anchorCtr="1"/>
                </a:tc>
                <a:extLst>
                  <a:ext uri="{0D108BD9-81ED-4DB2-BD59-A6C34878D82A}">
                    <a16:rowId xmlns:a16="http://schemas.microsoft.com/office/drawing/2014/main" val="3877445311"/>
                  </a:ext>
                </a:extLst>
              </a:tr>
              <a:tr h="370840">
                <a:tc>
                  <a:txBody>
                    <a:bodyPr/>
                    <a:lstStyle/>
                    <a:p>
                      <a:pPr algn="l"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A Little Better</a:t>
                      </a:r>
                    </a:p>
                  </a:txBody>
                  <a:tcPr marL="7620" marR="7620" marT="7620" marB="0" anchor="ctr"/>
                </a:tc>
                <a:tc>
                  <a:txBody>
                    <a:bodyPr/>
                    <a:lstStyle/>
                    <a:p>
                      <a:pPr algn="ct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38%</a:t>
                      </a:r>
                    </a:p>
                  </a:txBody>
                  <a:tcPr marL="7620" marR="7620" marT="7620" marB="0" anchor="ctr" anchorCtr="1"/>
                </a:tc>
                <a:tc>
                  <a:txBody>
                    <a:bodyPr/>
                    <a:lstStyle/>
                    <a:p>
                      <a:pPr algn="r" fontAlgn="b"/>
                      <a:r>
                        <a:rPr lang="en-US" sz="1800" b="1" i="0" u="none" strike="noStrike" dirty="0">
                          <a:solidFill>
                            <a:srgbClr val="FF0000"/>
                          </a:solidFill>
                          <a:effectLst/>
                          <a:latin typeface="Lato" panose="020F0502020204030203" pitchFamily="34" charset="0"/>
                          <a:ea typeface="Lato" panose="020F0502020204030203" pitchFamily="34" charset="0"/>
                          <a:cs typeface="Lato" panose="020F0502020204030203" pitchFamily="34" charset="0"/>
                        </a:rPr>
                        <a:t>40%</a:t>
                      </a:r>
                    </a:p>
                  </a:txBody>
                  <a:tcPr marL="7620" marR="7620" marT="7620" marB="0" anchor="ctr" anchorCtr="1"/>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41%</a:t>
                      </a:r>
                    </a:p>
                  </a:txBody>
                  <a:tcPr marL="7620" marR="7620" marT="7620" marB="0" anchor="ctr" anchorCtr="1"/>
                </a:tc>
                <a:tc>
                  <a:txBody>
                    <a:bodyPr/>
                    <a:lstStyle/>
                    <a:p>
                      <a:pPr algn="r" fontAlgn="b"/>
                      <a:r>
                        <a:rPr lang="en-US" sz="1800" b="1" i="0" u="none" strike="noStrike" dirty="0">
                          <a:solidFill>
                            <a:srgbClr val="FF0000"/>
                          </a:solidFill>
                          <a:effectLst/>
                          <a:latin typeface="Lato" panose="020F0502020204030203" pitchFamily="34" charset="0"/>
                          <a:ea typeface="Lato" panose="020F0502020204030203" pitchFamily="34" charset="0"/>
                          <a:cs typeface="Lato" panose="020F0502020204030203" pitchFamily="34" charset="0"/>
                        </a:rPr>
                        <a:t>32%</a:t>
                      </a:r>
                    </a:p>
                  </a:txBody>
                  <a:tcPr marL="7620" marR="7620" marT="7620" marB="0" anchor="ctr" anchorCtr="1"/>
                </a:tc>
                <a:extLst>
                  <a:ext uri="{0D108BD9-81ED-4DB2-BD59-A6C34878D82A}">
                    <a16:rowId xmlns:a16="http://schemas.microsoft.com/office/drawing/2014/main" val="2508769406"/>
                  </a:ext>
                </a:extLst>
              </a:tr>
              <a:tr h="370840">
                <a:tc>
                  <a:txBody>
                    <a:bodyPr/>
                    <a:lstStyle/>
                    <a:p>
                      <a:pPr algn="l"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About The Same</a:t>
                      </a:r>
                    </a:p>
                  </a:txBody>
                  <a:tcPr marL="7620" marR="7620" marT="7620" marB="0" anchor="ctr"/>
                </a:tc>
                <a:tc>
                  <a:txBody>
                    <a:bodyPr/>
                    <a:lstStyle/>
                    <a:p>
                      <a:pPr algn="ct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20%</a:t>
                      </a:r>
                    </a:p>
                  </a:txBody>
                  <a:tcPr marL="7620" marR="7620" marT="7620" marB="0" anchor="ctr" anchorCtr="1"/>
                </a:tc>
                <a:tc>
                  <a:txBody>
                    <a:bodyPr/>
                    <a:lstStyle/>
                    <a:p>
                      <a:pPr algn="r" fontAlgn="b"/>
                      <a:r>
                        <a:rPr lang="en-US" sz="1800" b="1" i="0" u="none" strike="noStrike" dirty="0">
                          <a:solidFill>
                            <a:schemeClr val="tx1"/>
                          </a:solidFill>
                          <a:effectLst/>
                          <a:latin typeface="Lato" panose="020F0502020204030203" pitchFamily="34" charset="0"/>
                          <a:ea typeface="Lato" panose="020F0502020204030203" pitchFamily="34" charset="0"/>
                          <a:cs typeface="Lato" panose="020F0502020204030203" pitchFamily="34" charset="0"/>
                        </a:rPr>
                        <a:t>24%</a:t>
                      </a:r>
                    </a:p>
                  </a:txBody>
                  <a:tcPr marL="7620" marR="7620" marT="7620" marB="0" anchor="ctr" anchorCtr="1"/>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20%</a:t>
                      </a:r>
                    </a:p>
                  </a:txBody>
                  <a:tcPr marL="7620" marR="7620" marT="7620" marB="0" anchor="ctr" anchorCtr="1"/>
                </a:tc>
                <a:tc>
                  <a:txBody>
                    <a:bodyPr/>
                    <a:lstStyle/>
                    <a:p>
                      <a:pPr algn="r" fontAlgn="b"/>
                      <a:r>
                        <a:rPr lang="en-US" sz="1800" b="1" i="0" u="none" strike="noStrike" dirty="0">
                          <a:solidFill>
                            <a:schemeClr val="tx1"/>
                          </a:solidFill>
                          <a:effectLst/>
                          <a:latin typeface="Lato" panose="020F0502020204030203" pitchFamily="34" charset="0"/>
                          <a:ea typeface="Lato" panose="020F0502020204030203" pitchFamily="34" charset="0"/>
                          <a:cs typeface="Lato" panose="020F0502020204030203" pitchFamily="34" charset="0"/>
                        </a:rPr>
                        <a:t>17%</a:t>
                      </a:r>
                    </a:p>
                  </a:txBody>
                  <a:tcPr marL="7620" marR="7620" marT="7620" marB="0" anchor="ctr" anchorCtr="1"/>
                </a:tc>
                <a:extLst>
                  <a:ext uri="{0D108BD9-81ED-4DB2-BD59-A6C34878D82A}">
                    <a16:rowId xmlns:a16="http://schemas.microsoft.com/office/drawing/2014/main" val="1756236285"/>
                  </a:ext>
                </a:extLst>
              </a:tr>
              <a:tr h="370840">
                <a:tc>
                  <a:txBody>
                    <a:bodyPr/>
                    <a:lstStyle/>
                    <a:p>
                      <a:pPr algn="l"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Somewhat Worse</a:t>
                      </a:r>
                    </a:p>
                  </a:txBody>
                  <a:tcPr marL="7620" marR="7620" marT="7620" marB="0" anchor="ctr"/>
                </a:tc>
                <a:tc>
                  <a:txBody>
                    <a:bodyPr/>
                    <a:lstStyle/>
                    <a:p>
                      <a:pPr algn="ct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a:t>
                      </a:r>
                    </a:p>
                  </a:txBody>
                  <a:tcPr marL="7620" marR="7620" marT="7620" marB="0" anchor="ctr" anchorCtr="1"/>
                </a:tc>
                <a:tc>
                  <a:txBody>
                    <a:bodyPr/>
                    <a:lstStyle/>
                    <a:p>
                      <a:pPr algn="r" fontAlgn="b"/>
                      <a:r>
                        <a:rPr lang="en-US" sz="1800" b="1" i="0" u="none" strike="noStrike" dirty="0">
                          <a:solidFill>
                            <a:schemeClr val="tx1"/>
                          </a:solidFill>
                          <a:effectLst/>
                          <a:latin typeface="Lato" panose="020F0502020204030203" pitchFamily="34" charset="0"/>
                          <a:ea typeface="Lato" panose="020F0502020204030203" pitchFamily="34" charset="0"/>
                          <a:cs typeface="Lato" panose="020F0502020204030203" pitchFamily="34" charset="0"/>
                        </a:rPr>
                        <a:t>2%</a:t>
                      </a:r>
                    </a:p>
                  </a:txBody>
                  <a:tcPr marL="7620" marR="7620" marT="7620" marB="0" anchor="ctr" anchorCtr="1"/>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a:t>
                      </a:r>
                    </a:p>
                  </a:txBody>
                  <a:tcPr marL="7620" marR="7620" marT="7620" marB="0" anchor="ctr" anchorCtr="1"/>
                </a:tc>
                <a:tc>
                  <a:txBody>
                    <a:bodyPr/>
                    <a:lstStyle/>
                    <a:p>
                      <a:pPr algn="r" fontAlgn="b"/>
                      <a:r>
                        <a:rPr lang="en-US" sz="1800" b="1" i="0" u="none" strike="noStrike" dirty="0">
                          <a:solidFill>
                            <a:schemeClr val="tx1"/>
                          </a:solidFill>
                          <a:effectLst/>
                          <a:latin typeface="Lato" panose="020F0502020204030203" pitchFamily="34" charset="0"/>
                          <a:ea typeface="Lato" panose="020F0502020204030203" pitchFamily="34" charset="0"/>
                          <a:cs typeface="Lato" panose="020F0502020204030203" pitchFamily="34" charset="0"/>
                        </a:rPr>
                        <a:t>--</a:t>
                      </a:r>
                    </a:p>
                  </a:txBody>
                  <a:tcPr marL="7620" marR="7620" marT="7620" marB="0" anchor="ctr" anchorCtr="1"/>
                </a:tc>
                <a:extLst>
                  <a:ext uri="{0D108BD9-81ED-4DB2-BD59-A6C34878D82A}">
                    <a16:rowId xmlns:a16="http://schemas.microsoft.com/office/drawing/2014/main" val="1159751762"/>
                  </a:ext>
                </a:extLst>
              </a:tr>
              <a:tr h="370840">
                <a:tc>
                  <a:txBody>
                    <a:bodyPr/>
                    <a:lstStyle/>
                    <a:p>
                      <a:pPr algn="l"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Much Worse</a:t>
                      </a:r>
                    </a:p>
                  </a:txBody>
                  <a:tcPr marL="7620" marR="7620" marT="7620" marB="0" anchor="ctr"/>
                </a:tc>
                <a:tc>
                  <a:txBody>
                    <a:bodyPr/>
                    <a:lstStyle/>
                    <a:p>
                      <a:pPr algn="ct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a:t>
                      </a:r>
                    </a:p>
                  </a:txBody>
                  <a:tcPr marL="7620" marR="7620" marT="7620" marB="0" anchor="ctr" anchorCtr="1"/>
                </a:tc>
                <a:tc>
                  <a:txBody>
                    <a:bodyPr/>
                    <a:lstStyle/>
                    <a:p>
                      <a:pPr algn="r" fontAlgn="b"/>
                      <a:r>
                        <a:rPr lang="en-US" sz="1800" b="1" i="0" u="none" strike="noStrike" dirty="0">
                          <a:solidFill>
                            <a:schemeClr val="tx1"/>
                          </a:solidFill>
                          <a:effectLst/>
                          <a:latin typeface="Lato" panose="020F0502020204030203" pitchFamily="34" charset="0"/>
                          <a:ea typeface="Lato" panose="020F0502020204030203" pitchFamily="34" charset="0"/>
                          <a:cs typeface="Lato" panose="020F0502020204030203" pitchFamily="34" charset="0"/>
                        </a:rPr>
                        <a:t>--</a:t>
                      </a:r>
                    </a:p>
                  </a:txBody>
                  <a:tcPr marL="7620" marR="7620" marT="7620" marB="0" anchor="ctr" anchorCtr="1"/>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a:t>
                      </a:r>
                    </a:p>
                  </a:txBody>
                  <a:tcPr marL="7620" marR="7620" marT="7620" marB="0" anchor="ctr" anchorCtr="1"/>
                </a:tc>
                <a:tc>
                  <a:txBody>
                    <a:bodyPr/>
                    <a:lstStyle/>
                    <a:p>
                      <a:pPr algn="r" fontAlgn="b"/>
                      <a:r>
                        <a:rPr lang="en-US" sz="1800" b="1" i="0" u="none" strike="noStrike" dirty="0">
                          <a:solidFill>
                            <a:schemeClr val="tx1"/>
                          </a:solidFill>
                          <a:effectLst/>
                          <a:latin typeface="Lato" panose="020F0502020204030203" pitchFamily="34" charset="0"/>
                          <a:ea typeface="Lato" panose="020F0502020204030203" pitchFamily="34" charset="0"/>
                          <a:cs typeface="Lato" panose="020F0502020204030203" pitchFamily="34" charset="0"/>
                        </a:rPr>
                        <a:t>--</a:t>
                      </a:r>
                    </a:p>
                  </a:txBody>
                  <a:tcPr marL="7620" marR="7620" marT="7620" marB="0" anchor="ctr" anchorCtr="1"/>
                </a:tc>
                <a:extLst>
                  <a:ext uri="{0D108BD9-81ED-4DB2-BD59-A6C34878D82A}">
                    <a16:rowId xmlns:a16="http://schemas.microsoft.com/office/drawing/2014/main" val="362755974"/>
                  </a:ext>
                </a:extLst>
              </a:tr>
              <a:tr h="370840">
                <a:tc>
                  <a:txBody>
                    <a:bodyPr/>
                    <a:lstStyle/>
                    <a:p>
                      <a:pPr algn="l"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I Don't Know</a:t>
                      </a:r>
                    </a:p>
                  </a:txBody>
                  <a:tcPr marL="7620" marR="7620" marT="7620" marB="0" anchor="ctr"/>
                </a:tc>
                <a:tc>
                  <a:txBody>
                    <a:bodyPr/>
                    <a:lstStyle/>
                    <a:p>
                      <a:pPr algn="ct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14%</a:t>
                      </a:r>
                    </a:p>
                  </a:txBody>
                  <a:tcPr marL="7620" marR="7620" marT="7620" marB="0" anchor="ctr" anchorCtr="1"/>
                </a:tc>
                <a:tc>
                  <a:txBody>
                    <a:bodyPr/>
                    <a:lstStyle/>
                    <a:p>
                      <a:pPr algn="r" fontAlgn="b"/>
                      <a:r>
                        <a:rPr lang="en-US" sz="1800" b="1" i="0" u="none" strike="noStrike" dirty="0">
                          <a:solidFill>
                            <a:schemeClr val="tx1"/>
                          </a:solidFill>
                          <a:effectLst/>
                          <a:latin typeface="Lato" panose="020F0502020204030203" pitchFamily="34" charset="0"/>
                          <a:ea typeface="Lato" panose="020F0502020204030203" pitchFamily="34" charset="0"/>
                          <a:cs typeface="Lato" panose="020F0502020204030203" pitchFamily="34" charset="0"/>
                        </a:rPr>
                        <a:t>16%</a:t>
                      </a:r>
                    </a:p>
                  </a:txBody>
                  <a:tcPr marL="7620" marR="7620" marT="7620" marB="0" anchor="ctr" anchorCtr="1"/>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11%</a:t>
                      </a:r>
                    </a:p>
                  </a:txBody>
                  <a:tcPr marL="7620" marR="7620" marT="7620" marB="0" anchor="ctr" anchorCtr="1"/>
                </a:tc>
                <a:tc>
                  <a:txBody>
                    <a:bodyPr/>
                    <a:lstStyle/>
                    <a:p>
                      <a:pPr algn="r" fontAlgn="b"/>
                      <a:r>
                        <a:rPr lang="en-US" sz="1800" b="1" i="0" u="none" strike="noStrike" dirty="0">
                          <a:solidFill>
                            <a:schemeClr val="tx1"/>
                          </a:solidFill>
                          <a:effectLst/>
                          <a:latin typeface="Lato" panose="020F0502020204030203" pitchFamily="34" charset="0"/>
                          <a:ea typeface="Lato" panose="020F0502020204030203" pitchFamily="34" charset="0"/>
                          <a:cs typeface="Lato" panose="020F0502020204030203" pitchFamily="34" charset="0"/>
                        </a:rPr>
                        <a:t>20%</a:t>
                      </a:r>
                    </a:p>
                  </a:txBody>
                  <a:tcPr marL="7620" marR="7620" marT="7620" marB="0" anchor="ctr" anchorCtr="1"/>
                </a:tc>
                <a:extLst>
                  <a:ext uri="{0D108BD9-81ED-4DB2-BD59-A6C34878D82A}">
                    <a16:rowId xmlns:a16="http://schemas.microsoft.com/office/drawing/2014/main" val="2800273931"/>
                  </a:ext>
                </a:extLst>
              </a:tr>
            </a:tbl>
          </a:graphicData>
        </a:graphic>
      </p:graphicFrame>
      <p:sp>
        <p:nvSpPr>
          <p:cNvPr id="4" name="Slide Number Placeholder 3">
            <a:extLst>
              <a:ext uri="{FF2B5EF4-FFF2-40B4-BE49-F238E27FC236}">
                <a16:creationId xmlns:a16="http://schemas.microsoft.com/office/drawing/2014/main" id="{B8DFC9EA-2827-439F-9F0F-4A32863D50B4}"/>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11</a:t>
            </a:fld>
            <a:endParaRPr lang="en-US"/>
          </a:p>
        </p:txBody>
      </p:sp>
    </p:spTree>
    <p:extLst>
      <p:ext uri="{BB962C8B-B14F-4D97-AF65-F5344CB8AC3E}">
        <p14:creationId xmlns:p14="http://schemas.microsoft.com/office/powerpoint/2010/main" val="594306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3BCAA22-BF8A-4659-A66D-1A711ADCFC9A}"/>
              </a:ext>
            </a:extLst>
          </p:cNvPr>
          <p:cNvSpPr>
            <a:spLocks noGrp="1"/>
          </p:cNvSpPr>
          <p:nvPr>
            <p:ph type="title"/>
          </p:nvPr>
        </p:nvSpPr>
        <p:spPr>
          <a:xfrm>
            <a:off x="521208" y="365760"/>
            <a:ext cx="10629722" cy="1139824"/>
          </a:xfrm>
        </p:spPr>
        <p:txBody>
          <a:bodyPr/>
          <a:lstStyle/>
          <a:p>
            <a:pPr marL="0" marR="0" lvl="0" indent="0" defTabSz="457200" rtl="0" eaLnBrk="1" fontAlgn="auto" latinLnBrk="0" hangingPunct="1">
              <a:lnSpc>
                <a:spcPct val="100000"/>
              </a:lnSpc>
              <a:spcBef>
                <a:spcPts val="0"/>
              </a:spcBef>
              <a:spcAft>
                <a:spcPts val="0"/>
              </a:spcAft>
              <a:tabLst/>
              <a:defRPr/>
            </a:pPr>
            <a:r>
              <a:rPr lang="en-US" sz="3600" b="1" kern="1200" dirty="0">
                <a:solidFill>
                  <a:schemeClr val="tx1"/>
                </a:solidFill>
                <a:latin typeface="Lato" panose="020F0502020204030203" pitchFamily="34" charset="0"/>
                <a:ea typeface="Lato" panose="020F0502020204030203" pitchFamily="34" charset="0"/>
                <a:cs typeface="Lato" panose="020F0502020204030203" pitchFamily="34" charset="0"/>
                <a:sym typeface="Libre Baskerville"/>
              </a:rPr>
              <a:t>Faith Inclusion Overall is Strong but Inconsistent</a:t>
            </a:r>
            <a:endParaRPr lang="en-US" sz="3600" dirty="0">
              <a:latin typeface="Lato" panose="020F0502020204030203" pitchFamily="34" charset="0"/>
              <a:ea typeface="Lato" panose="020F0502020204030203" pitchFamily="34" charset="0"/>
              <a:cs typeface="Lato" panose="020F0502020204030203" pitchFamily="34" charset="0"/>
            </a:endParaRPr>
          </a:p>
        </p:txBody>
      </p:sp>
      <p:sp>
        <p:nvSpPr>
          <p:cNvPr id="7" name="TextBox 6">
            <a:extLst>
              <a:ext uri="{FF2B5EF4-FFF2-40B4-BE49-F238E27FC236}">
                <a16:creationId xmlns:a16="http://schemas.microsoft.com/office/drawing/2014/main" id="{E3A5CFD7-EA4D-47FD-A798-33EE4ACE381B}"/>
              </a:ext>
            </a:extLst>
          </p:cNvPr>
          <p:cNvSpPr txBox="1"/>
          <p:nvPr/>
        </p:nvSpPr>
        <p:spPr>
          <a:xfrm>
            <a:off x="747252" y="1622323"/>
            <a:ext cx="9910916" cy="1200329"/>
          </a:xfrm>
          <a:prstGeom prst="rect">
            <a:avLst/>
          </a:prstGeom>
          <a:noFill/>
        </p:spPr>
        <p:txBody>
          <a:bodyPr wrap="square" rtlCol="0">
            <a:spAutoFit/>
          </a:bodyPr>
          <a:lstStyle/>
          <a:p>
            <a:r>
              <a:rPr lang="en-US" sz="2400" b="1" dirty="0">
                <a:latin typeface="Lato" panose="020F0502020204030203" pitchFamily="34" charset="0"/>
                <a:ea typeface="Lato" panose="020F0502020204030203" pitchFamily="34" charset="0"/>
                <a:cs typeface="Lato" panose="020F0502020204030203" pitchFamily="34" charset="0"/>
              </a:rPr>
              <a:t>In the faith-based institutions and groups that you are active in, do you feel that people with disabilities are included? (i.e. social activities, men's clubs/sisterhoods, youth groups) </a:t>
            </a:r>
          </a:p>
        </p:txBody>
      </p:sp>
      <p:graphicFrame>
        <p:nvGraphicFramePr>
          <p:cNvPr id="6" name="Chart 5" descr="Yes - 37&#10;Sometimes - 42&#10;No - 7&#10;I Don't Know - 9&#10;Not Active - 6">
            <a:extLst>
              <a:ext uri="{FF2B5EF4-FFF2-40B4-BE49-F238E27FC236}">
                <a16:creationId xmlns:a16="http://schemas.microsoft.com/office/drawing/2014/main" id="{3526236B-9A5C-4A1E-BC35-50918EB5463F}"/>
              </a:ext>
            </a:extLst>
          </p:cNvPr>
          <p:cNvGraphicFramePr/>
          <p:nvPr>
            <p:extLst>
              <p:ext uri="{D42A27DB-BD31-4B8C-83A1-F6EECF244321}">
                <p14:modId xmlns:p14="http://schemas.microsoft.com/office/powerpoint/2010/main" val="1916347880"/>
              </p:ext>
            </p:extLst>
          </p:nvPr>
        </p:nvGraphicFramePr>
        <p:xfrm>
          <a:off x="2018805" y="2822651"/>
          <a:ext cx="8141195" cy="3764127"/>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a:extLst>
              <a:ext uri="{FF2B5EF4-FFF2-40B4-BE49-F238E27FC236}">
                <a16:creationId xmlns:a16="http://schemas.microsoft.com/office/drawing/2014/main" id="{E9E32138-DADB-4CC0-AFBE-1EA9EE3CB648}"/>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12</a:t>
            </a:fld>
            <a:endParaRPr lang="en-US"/>
          </a:p>
        </p:txBody>
      </p:sp>
    </p:spTree>
    <p:extLst>
      <p:ext uri="{BB962C8B-B14F-4D97-AF65-F5344CB8AC3E}">
        <p14:creationId xmlns:p14="http://schemas.microsoft.com/office/powerpoint/2010/main" val="10079690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3BCAA22-BF8A-4659-A66D-1A711ADCFC9A}"/>
              </a:ext>
            </a:extLst>
          </p:cNvPr>
          <p:cNvSpPr>
            <a:spLocks noGrp="1"/>
          </p:cNvSpPr>
          <p:nvPr>
            <p:ph type="title"/>
          </p:nvPr>
        </p:nvSpPr>
        <p:spPr>
          <a:xfrm>
            <a:off x="521208" y="365760"/>
            <a:ext cx="10629722" cy="1139824"/>
          </a:xfrm>
        </p:spPr>
        <p:txBody>
          <a:bodyPr/>
          <a:lstStyle/>
          <a:p>
            <a:pPr marL="0" marR="0" lvl="0" indent="0" defTabSz="457200" rtl="0" eaLnBrk="1" fontAlgn="auto" latinLnBrk="0" hangingPunct="1">
              <a:lnSpc>
                <a:spcPct val="100000"/>
              </a:lnSpc>
              <a:spcBef>
                <a:spcPts val="0"/>
              </a:spcBef>
              <a:spcAft>
                <a:spcPts val="0"/>
              </a:spcAft>
              <a:tabLst/>
              <a:defRPr/>
            </a:pPr>
            <a:r>
              <a:rPr lang="en-US" sz="3600" b="1" kern="1200" dirty="0">
                <a:solidFill>
                  <a:schemeClr val="tx1"/>
                </a:solidFill>
                <a:latin typeface="Lato" panose="020F0502020204030203" pitchFamily="34" charset="0"/>
                <a:ea typeface="Lato" panose="020F0502020204030203" pitchFamily="34" charset="0"/>
                <a:cs typeface="Lato" panose="020F0502020204030203" pitchFamily="34" charset="0"/>
                <a:sym typeface="Libre Baskerville"/>
              </a:rPr>
              <a:t>Differences Felt by </a:t>
            </a:r>
            <a:r>
              <a:rPr lang="en-US" sz="3600" b="1" kern="1200" dirty="0" err="1">
                <a:solidFill>
                  <a:schemeClr val="tx1"/>
                </a:solidFill>
                <a:latin typeface="Lato" panose="020F0502020204030203" pitchFamily="34" charset="0"/>
                <a:ea typeface="Lato" panose="020F0502020204030203" pitchFamily="34" charset="0"/>
                <a:cs typeface="Lato" panose="020F0502020204030203" pitchFamily="34" charset="0"/>
                <a:sym typeface="Libre Baskerville"/>
              </a:rPr>
              <a:t>PwDs</a:t>
            </a:r>
            <a:r>
              <a:rPr lang="en-US" sz="3600" b="1" kern="1200" dirty="0">
                <a:solidFill>
                  <a:schemeClr val="tx1"/>
                </a:solidFill>
                <a:latin typeface="Lato" panose="020F0502020204030203" pitchFamily="34" charset="0"/>
                <a:ea typeface="Lato" panose="020F0502020204030203" pitchFamily="34" charset="0"/>
                <a:cs typeface="Lato" panose="020F0502020204030203" pitchFamily="34" charset="0"/>
                <a:sym typeface="Libre Baskerville"/>
              </a:rPr>
              <a:t>: Big Gap in Perceptions</a:t>
            </a:r>
            <a:endParaRPr lang="en-US" sz="3600" dirty="0">
              <a:latin typeface="Lato" panose="020F0502020204030203" pitchFamily="34" charset="0"/>
              <a:ea typeface="Lato" panose="020F0502020204030203" pitchFamily="34" charset="0"/>
              <a:cs typeface="Lato" panose="020F0502020204030203" pitchFamily="34" charset="0"/>
            </a:endParaRPr>
          </a:p>
        </p:txBody>
      </p:sp>
      <p:sp>
        <p:nvSpPr>
          <p:cNvPr id="7" name="TextBox 6">
            <a:extLst>
              <a:ext uri="{FF2B5EF4-FFF2-40B4-BE49-F238E27FC236}">
                <a16:creationId xmlns:a16="http://schemas.microsoft.com/office/drawing/2014/main" id="{E3A5CFD7-EA4D-47FD-A798-33EE4ACE381B}"/>
              </a:ext>
            </a:extLst>
          </p:cNvPr>
          <p:cNvSpPr txBox="1"/>
          <p:nvPr/>
        </p:nvSpPr>
        <p:spPr>
          <a:xfrm>
            <a:off x="747252" y="1622323"/>
            <a:ext cx="9910916" cy="1200329"/>
          </a:xfrm>
          <a:prstGeom prst="rect">
            <a:avLst/>
          </a:prstGeom>
          <a:noFill/>
        </p:spPr>
        <p:txBody>
          <a:bodyPr wrap="square" rtlCol="0">
            <a:spAutoFit/>
          </a:bodyPr>
          <a:lstStyle/>
          <a:p>
            <a:r>
              <a:rPr lang="en-US" sz="2400" b="1" dirty="0">
                <a:latin typeface="Lato" panose="020F0502020204030203" pitchFamily="34" charset="0"/>
                <a:ea typeface="Lato" panose="020F0502020204030203" pitchFamily="34" charset="0"/>
                <a:cs typeface="Lato" panose="020F0502020204030203" pitchFamily="34" charset="0"/>
              </a:rPr>
              <a:t>In the faith-based institutions and groups that you are active in, do you feel that people with disabilities are included? (i.e. social activities, men's clubs/sisterhoods, youth groups) </a:t>
            </a:r>
          </a:p>
        </p:txBody>
      </p:sp>
      <p:graphicFrame>
        <p:nvGraphicFramePr>
          <p:cNvPr id="8" name="Table 8">
            <a:extLst>
              <a:ext uri="{FF2B5EF4-FFF2-40B4-BE49-F238E27FC236}">
                <a16:creationId xmlns:a16="http://schemas.microsoft.com/office/drawing/2014/main" id="{4E90054F-D0C8-4A2C-B728-087AC0A00BF7}"/>
              </a:ext>
            </a:extLst>
          </p:cNvPr>
          <p:cNvGraphicFramePr>
            <a:graphicFrameLocks noGrp="1"/>
          </p:cNvGraphicFramePr>
          <p:nvPr>
            <p:extLst>
              <p:ext uri="{D42A27DB-BD31-4B8C-83A1-F6EECF244321}">
                <p14:modId xmlns:p14="http://schemas.microsoft.com/office/powerpoint/2010/main" val="3142652903"/>
              </p:ext>
            </p:extLst>
          </p:nvPr>
        </p:nvGraphicFramePr>
        <p:xfrm>
          <a:off x="1579580" y="3195883"/>
          <a:ext cx="7610472" cy="2728867"/>
        </p:xfrm>
        <a:graphic>
          <a:graphicData uri="http://schemas.openxmlformats.org/drawingml/2006/table">
            <a:tbl>
              <a:tblPr firstRow="1" bandRow="1">
                <a:tableStyleId>{5C22544A-7EE6-4342-B048-85BDC9FD1C3A}</a:tableStyleId>
              </a:tblPr>
              <a:tblGrid>
                <a:gridCol w="3946907">
                  <a:extLst>
                    <a:ext uri="{9D8B030D-6E8A-4147-A177-3AD203B41FA5}">
                      <a16:colId xmlns:a16="http://schemas.microsoft.com/office/drawing/2014/main" val="1087324046"/>
                    </a:ext>
                  </a:extLst>
                </a:gridCol>
                <a:gridCol w="1422365">
                  <a:extLst>
                    <a:ext uri="{9D8B030D-6E8A-4147-A177-3AD203B41FA5}">
                      <a16:colId xmlns:a16="http://schemas.microsoft.com/office/drawing/2014/main" val="199377041"/>
                    </a:ext>
                  </a:extLst>
                </a:gridCol>
                <a:gridCol w="1050563">
                  <a:extLst>
                    <a:ext uri="{9D8B030D-6E8A-4147-A177-3AD203B41FA5}">
                      <a16:colId xmlns:a16="http://schemas.microsoft.com/office/drawing/2014/main" val="1051171963"/>
                    </a:ext>
                  </a:extLst>
                </a:gridCol>
                <a:gridCol w="1190637">
                  <a:extLst>
                    <a:ext uri="{9D8B030D-6E8A-4147-A177-3AD203B41FA5}">
                      <a16:colId xmlns:a16="http://schemas.microsoft.com/office/drawing/2014/main" val="1073162246"/>
                    </a:ext>
                  </a:extLst>
                </a:gridCol>
              </a:tblGrid>
              <a:tr h="415488">
                <a:tc>
                  <a:txBody>
                    <a:bodyPr/>
                    <a:lstStyle/>
                    <a:p>
                      <a:r>
                        <a:rPr lang="en-US" sz="1800" dirty="0">
                          <a:latin typeface="Lato" panose="020F0502020204030203" pitchFamily="34" charset="0"/>
                          <a:ea typeface="Lato" panose="020F0502020204030203" pitchFamily="34" charset="0"/>
                          <a:cs typeface="Lato" panose="020F0502020204030203" pitchFamily="34" charset="0"/>
                        </a:rPr>
                        <a:t>Answer</a:t>
                      </a:r>
                    </a:p>
                  </a:txBody>
                  <a:tcPr anchor="ctr"/>
                </a:tc>
                <a:tc>
                  <a:txBody>
                    <a:bodyPr/>
                    <a:lstStyle/>
                    <a:p>
                      <a:pPr algn="ctr"/>
                      <a:r>
                        <a:rPr lang="en-US" sz="1800" dirty="0">
                          <a:latin typeface="Lato" panose="020F0502020204030203" pitchFamily="34" charset="0"/>
                          <a:ea typeface="Lato" panose="020F0502020204030203" pitchFamily="34" charset="0"/>
                          <a:cs typeface="Lato" panose="020F0502020204030203" pitchFamily="34" charset="0"/>
                        </a:rPr>
                        <a:t>Percentage</a:t>
                      </a:r>
                    </a:p>
                  </a:txBody>
                  <a:tcPr anchor="ctr" anchorCtr="1"/>
                </a:tc>
                <a:tc>
                  <a:txBody>
                    <a:bodyPr/>
                    <a:lstStyle/>
                    <a:p>
                      <a:pPr algn="ctr"/>
                      <a:r>
                        <a:rPr lang="en-US" sz="1800" dirty="0" err="1">
                          <a:latin typeface="Lato" panose="020F0502020204030203" pitchFamily="34" charset="0"/>
                          <a:ea typeface="Lato" panose="020F0502020204030203" pitchFamily="34" charset="0"/>
                          <a:cs typeface="Lato" panose="020F0502020204030203" pitchFamily="34" charset="0"/>
                        </a:rPr>
                        <a:t>PwD</a:t>
                      </a:r>
                      <a:endParaRPr lang="en-US" sz="1800" dirty="0">
                        <a:latin typeface="Lato" panose="020F0502020204030203" pitchFamily="34" charset="0"/>
                        <a:ea typeface="Lato" panose="020F0502020204030203" pitchFamily="34" charset="0"/>
                        <a:cs typeface="Lato" panose="020F0502020204030203" pitchFamily="34" charset="0"/>
                      </a:endParaRPr>
                    </a:p>
                  </a:txBody>
                  <a:tcPr anchor="ctr" anchorCtr="1"/>
                </a:tc>
                <a:tc>
                  <a:txBody>
                    <a:bodyPr/>
                    <a:lstStyle/>
                    <a:p>
                      <a:pPr algn="ctr"/>
                      <a:r>
                        <a:rPr lang="en-US" sz="1800" dirty="0" err="1">
                          <a:latin typeface="Lato" panose="020F0502020204030203" pitchFamily="34" charset="0"/>
                          <a:ea typeface="Lato" panose="020F0502020204030203" pitchFamily="34" charset="0"/>
                          <a:cs typeface="Lato" panose="020F0502020204030203" pitchFamily="34" charset="0"/>
                        </a:rPr>
                        <a:t>NPwD</a:t>
                      </a:r>
                      <a:endParaRPr lang="en-US" sz="1800" dirty="0">
                        <a:latin typeface="Lato" panose="020F0502020204030203" pitchFamily="34" charset="0"/>
                        <a:ea typeface="Lato" panose="020F0502020204030203" pitchFamily="34" charset="0"/>
                        <a:cs typeface="Lato" panose="020F0502020204030203" pitchFamily="34" charset="0"/>
                      </a:endParaRPr>
                    </a:p>
                  </a:txBody>
                  <a:tcPr anchor="ctr" anchorCtr="1"/>
                </a:tc>
                <a:extLst>
                  <a:ext uri="{0D108BD9-81ED-4DB2-BD59-A6C34878D82A}">
                    <a16:rowId xmlns:a16="http://schemas.microsoft.com/office/drawing/2014/main" val="1575464643"/>
                  </a:ext>
                </a:extLst>
              </a:tr>
              <a:tr h="390471">
                <a:tc>
                  <a:txBody>
                    <a:bodyPr/>
                    <a:lstStyle/>
                    <a:p>
                      <a:pPr algn="l"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Yes</a:t>
                      </a:r>
                    </a:p>
                  </a:txBody>
                  <a:tcPr marL="7620" marR="7620" marT="7620" marB="0" anchor="ctr"/>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37%</a:t>
                      </a:r>
                    </a:p>
                  </a:txBody>
                  <a:tcPr marL="7620" marR="7620" marT="7620" marB="0" anchor="ctr" anchorCtr="1"/>
                </a:tc>
                <a:tc>
                  <a:txBody>
                    <a:bodyPr/>
                    <a:lstStyle/>
                    <a:p>
                      <a:pPr algn="r" fontAlgn="b"/>
                      <a:r>
                        <a:rPr lang="en-US" sz="1800" b="1" i="0" u="none" strike="noStrike" dirty="0">
                          <a:solidFill>
                            <a:srgbClr val="FF0000"/>
                          </a:solidFill>
                          <a:effectLst/>
                          <a:latin typeface="Lato" panose="020F0502020204030203" pitchFamily="34" charset="0"/>
                          <a:ea typeface="Lato" panose="020F0502020204030203" pitchFamily="34" charset="0"/>
                          <a:cs typeface="Lato" panose="020F0502020204030203" pitchFamily="34" charset="0"/>
                        </a:rPr>
                        <a:t>31%</a:t>
                      </a:r>
                    </a:p>
                  </a:txBody>
                  <a:tcPr marL="7620" marR="7620" marT="7620" marB="0" anchor="ctr" anchorCtr="1"/>
                </a:tc>
                <a:tc>
                  <a:txBody>
                    <a:bodyPr/>
                    <a:lstStyle/>
                    <a:p>
                      <a:pPr algn="r" fontAlgn="b"/>
                      <a:r>
                        <a:rPr lang="en-US" sz="1800" b="1" i="0" u="none" strike="noStrike" dirty="0">
                          <a:solidFill>
                            <a:srgbClr val="FF0000"/>
                          </a:solidFill>
                          <a:effectLst/>
                          <a:latin typeface="Lato" panose="020F0502020204030203" pitchFamily="34" charset="0"/>
                          <a:ea typeface="Lato" panose="020F0502020204030203" pitchFamily="34" charset="0"/>
                          <a:cs typeface="Lato" panose="020F0502020204030203" pitchFamily="34" charset="0"/>
                        </a:rPr>
                        <a:t>42%</a:t>
                      </a:r>
                    </a:p>
                  </a:txBody>
                  <a:tcPr marL="7620" marR="7620" marT="7620" marB="0" anchor="ctr" anchorCtr="1"/>
                </a:tc>
                <a:extLst>
                  <a:ext uri="{0D108BD9-81ED-4DB2-BD59-A6C34878D82A}">
                    <a16:rowId xmlns:a16="http://schemas.microsoft.com/office/drawing/2014/main" val="3329891670"/>
                  </a:ext>
                </a:extLst>
              </a:tr>
              <a:tr h="390471">
                <a:tc>
                  <a:txBody>
                    <a:bodyPr/>
                    <a:lstStyle/>
                    <a:p>
                      <a:pPr algn="l"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Sometimes</a:t>
                      </a:r>
                    </a:p>
                  </a:txBody>
                  <a:tcPr marL="7620" marR="7620" marT="7620" marB="0" anchor="ctr"/>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42%</a:t>
                      </a:r>
                    </a:p>
                  </a:txBody>
                  <a:tcPr marL="7620" marR="7620" marT="7620" marB="0" anchor="ctr" anchorCtr="1"/>
                </a:tc>
                <a:tc>
                  <a:txBody>
                    <a:bodyPr/>
                    <a:lstStyle/>
                    <a:p>
                      <a:pPr algn="r" fontAlgn="b"/>
                      <a:r>
                        <a:rPr lang="en-US" sz="1800" b="1" i="0" u="none" strike="noStrike" dirty="0">
                          <a:solidFill>
                            <a:srgbClr val="FF0000"/>
                          </a:solidFill>
                          <a:effectLst/>
                          <a:latin typeface="Lato" panose="020F0502020204030203" pitchFamily="34" charset="0"/>
                          <a:ea typeface="Lato" panose="020F0502020204030203" pitchFamily="34" charset="0"/>
                          <a:cs typeface="Lato" panose="020F0502020204030203" pitchFamily="34" charset="0"/>
                        </a:rPr>
                        <a:t>43%</a:t>
                      </a:r>
                    </a:p>
                  </a:txBody>
                  <a:tcPr marL="7620" marR="7620" marT="7620" marB="0" anchor="ctr" anchorCtr="1"/>
                </a:tc>
                <a:tc>
                  <a:txBody>
                    <a:bodyPr/>
                    <a:lstStyle/>
                    <a:p>
                      <a:pPr algn="r" fontAlgn="b"/>
                      <a:r>
                        <a:rPr lang="en-US" sz="1800" b="1" i="0" u="none" strike="noStrike" dirty="0">
                          <a:solidFill>
                            <a:srgbClr val="FF0000"/>
                          </a:solidFill>
                          <a:effectLst/>
                          <a:latin typeface="Lato" panose="020F0502020204030203" pitchFamily="34" charset="0"/>
                          <a:ea typeface="Lato" panose="020F0502020204030203" pitchFamily="34" charset="0"/>
                          <a:cs typeface="Lato" panose="020F0502020204030203" pitchFamily="34" charset="0"/>
                        </a:rPr>
                        <a:t>37%</a:t>
                      </a:r>
                    </a:p>
                  </a:txBody>
                  <a:tcPr marL="7620" marR="7620" marT="7620" marB="0" anchor="ctr" anchorCtr="1"/>
                </a:tc>
                <a:extLst>
                  <a:ext uri="{0D108BD9-81ED-4DB2-BD59-A6C34878D82A}">
                    <a16:rowId xmlns:a16="http://schemas.microsoft.com/office/drawing/2014/main" val="2181256432"/>
                  </a:ext>
                </a:extLst>
              </a:tr>
              <a:tr h="390471">
                <a:tc>
                  <a:txBody>
                    <a:bodyPr/>
                    <a:lstStyle/>
                    <a:p>
                      <a:pPr algn="l"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No</a:t>
                      </a:r>
                    </a:p>
                  </a:txBody>
                  <a:tcPr marL="7620" marR="7620" marT="7620" marB="0" anchor="ctr"/>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7%</a:t>
                      </a:r>
                    </a:p>
                  </a:txBody>
                  <a:tcPr marL="7620" marR="7620" marT="7620" marB="0" anchor="ctr" anchorCtr="1"/>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10%</a:t>
                      </a:r>
                    </a:p>
                  </a:txBody>
                  <a:tcPr marL="7620" marR="7620" marT="7620" marB="0" anchor="ctr" anchorCtr="1"/>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3%</a:t>
                      </a:r>
                    </a:p>
                  </a:txBody>
                  <a:tcPr marL="7620" marR="7620" marT="7620" marB="0" anchor="ctr" anchorCtr="1"/>
                </a:tc>
                <a:extLst>
                  <a:ext uri="{0D108BD9-81ED-4DB2-BD59-A6C34878D82A}">
                    <a16:rowId xmlns:a16="http://schemas.microsoft.com/office/drawing/2014/main" val="2388231997"/>
                  </a:ext>
                </a:extLst>
              </a:tr>
              <a:tr h="585706">
                <a:tc>
                  <a:txBody>
                    <a:bodyPr/>
                    <a:lstStyle/>
                    <a:p>
                      <a:pPr algn="l"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I Don’t Know</a:t>
                      </a:r>
                    </a:p>
                  </a:txBody>
                  <a:tcPr marL="7620" marR="7620" marT="7620" marB="0" anchor="ctr"/>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9%</a:t>
                      </a:r>
                    </a:p>
                  </a:txBody>
                  <a:tcPr marL="7620" marR="7620" marT="7620" marB="0" anchor="ctr" anchorCtr="1"/>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9%</a:t>
                      </a:r>
                    </a:p>
                  </a:txBody>
                  <a:tcPr marL="7620" marR="7620" marT="7620" marB="0" anchor="ctr" anchorCtr="1"/>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12%</a:t>
                      </a:r>
                    </a:p>
                  </a:txBody>
                  <a:tcPr marL="7620" marR="7620" marT="7620" marB="0" anchor="ctr" anchorCtr="1"/>
                </a:tc>
                <a:extLst>
                  <a:ext uri="{0D108BD9-81ED-4DB2-BD59-A6C34878D82A}">
                    <a16:rowId xmlns:a16="http://schemas.microsoft.com/office/drawing/2014/main" val="3168586199"/>
                  </a:ext>
                </a:extLst>
              </a:tr>
              <a:tr h="390471">
                <a:tc>
                  <a:txBody>
                    <a:bodyPr/>
                    <a:lstStyle/>
                    <a:p>
                      <a:pPr algn="l"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I am not active in any faith-based institutions</a:t>
                      </a:r>
                    </a:p>
                  </a:txBody>
                  <a:tcPr marL="7620" marR="7620" marT="7620" marB="0" anchor="ctr"/>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6%</a:t>
                      </a:r>
                    </a:p>
                  </a:txBody>
                  <a:tcPr marL="7620" marR="7620" marT="7620" marB="0" anchor="ctr" anchorCtr="1"/>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8%</a:t>
                      </a:r>
                    </a:p>
                  </a:txBody>
                  <a:tcPr marL="7620" marR="7620" marT="7620" marB="0" anchor="ctr" anchorCtr="1"/>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7%</a:t>
                      </a:r>
                    </a:p>
                  </a:txBody>
                  <a:tcPr marL="7620" marR="7620" marT="7620" marB="0" anchor="ctr" anchorCtr="1"/>
                </a:tc>
                <a:extLst>
                  <a:ext uri="{0D108BD9-81ED-4DB2-BD59-A6C34878D82A}">
                    <a16:rowId xmlns:a16="http://schemas.microsoft.com/office/drawing/2014/main" val="1989642947"/>
                  </a:ext>
                </a:extLst>
              </a:tr>
            </a:tbl>
          </a:graphicData>
        </a:graphic>
      </p:graphicFrame>
      <p:sp>
        <p:nvSpPr>
          <p:cNvPr id="4" name="Slide Number Placeholder 3">
            <a:extLst>
              <a:ext uri="{FF2B5EF4-FFF2-40B4-BE49-F238E27FC236}">
                <a16:creationId xmlns:a16="http://schemas.microsoft.com/office/drawing/2014/main" id="{D2AFC5C8-200F-4C2E-8896-4D78979FDAF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13</a:t>
            </a:fld>
            <a:endParaRPr lang="en-US"/>
          </a:p>
        </p:txBody>
      </p:sp>
    </p:spTree>
    <p:extLst>
      <p:ext uri="{BB962C8B-B14F-4D97-AF65-F5344CB8AC3E}">
        <p14:creationId xmlns:p14="http://schemas.microsoft.com/office/powerpoint/2010/main" val="9122140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3BCAA22-BF8A-4659-A66D-1A711ADCFC9A}"/>
              </a:ext>
            </a:extLst>
          </p:cNvPr>
          <p:cNvSpPr>
            <a:spLocks noGrp="1"/>
          </p:cNvSpPr>
          <p:nvPr>
            <p:ph type="title"/>
          </p:nvPr>
        </p:nvSpPr>
        <p:spPr>
          <a:xfrm>
            <a:off x="521207" y="365760"/>
            <a:ext cx="11383921" cy="1139824"/>
          </a:xfrm>
        </p:spPr>
        <p:txBody>
          <a:bodyPr/>
          <a:lstStyle/>
          <a:p>
            <a:pPr marL="0" marR="0" lvl="0" indent="0" defTabSz="457200" rtl="0" eaLnBrk="1" fontAlgn="auto" latinLnBrk="0" hangingPunct="1">
              <a:lnSpc>
                <a:spcPct val="100000"/>
              </a:lnSpc>
              <a:spcBef>
                <a:spcPts val="0"/>
              </a:spcBef>
              <a:spcAft>
                <a:spcPts val="0"/>
              </a:spcAft>
              <a:tabLst/>
              <a:defRPr/>
            </a:pPr>
            <a:r>
              <a:rPr lang="en-US" sz="3600" b="1" kern="1200" dirty="0">
                <a:solidFill>
                  <a:schemeClr val="tx1"/>
                </a:solidFill>
                <a:latin typeface="Lato" panose="020F0502020204030203" pitchFamily="34" charset="0"/>
                <a:ea typeface="Lato" panose="020F0502020204030203" pitchFamily="34" charset="0"/>
                <a:cs typeface="Lato" panose="020F0502020204030203" pitchFamily="34" charset="0"/>
                <a:sym typeface="Libre Baskerville"/>
              </a:rPr>
              <a:t>Good News: Majority See Jewish Groups Have Diversity, Equity, Inclusion Commitments</a:t>
            </a:r>
            <a:endParaRPr lang="en-US" sz="3600" dirty="0">
              <a:latin typeface="Lato" panose="020F0502020204030203" pitchFamily="34" charset="0"/>
              <a:ea typeface="Lato" panose="020F0502020204030203" pitchFamily="34" charset="0"/>
              <a:cs typeface="Lato" panose="020F0502020204030203" pitchFamily="34" charset="0"/>
            </a:endParaRPr>
          </a:p>
        </p:txBody>
      </p:sp>
      <p:sp>
        <p:nvSpPr>
          <p:cNvPr id="7" name="TextBox 6">
            <a:extLst>
              <a:ext uri="{FF2B5EF4-FFF2-40B4-BE49-F238E27FC236}">
                <a16:creationId xmlns:a16="http://schemas.microsoft.com/office/drawing/2014/main" id="{E3A5CFD7-EA4D-47FD-A798-33EE4ACE381B}"/>
              </a:ext>
            </a:extLst>
          </p:cNvPr>
          <p:cNvSpPr txBox="1"/>
          <p:nvPr/>
        </p:nvSpPr>
        <p:spPr>
          <a:xfrm>
            <a:off x="747252" y="1622323"/>
            <a:ext cx="9910916" cy="1200329"/>
          </a:xfrm>
          <a:prstGeom prst="rect">
            <a:avLst/>
          </a:prstGeom>
          <a:noFill/>
        </p:spPr>
        <p:txBody>
          <a:bodyPr wrap="square" rtlCol="0">
            <a:spAutoFit/>
          </a:bodyPr>
          <a:lstStyle/>
          <a:p>
            <a:r>
              <a:rPr lang="en-US" sz="2400" b="1" dirty="0">
                <a:latin typeface="Lato" panose="020F0502020204030203" pitchFamily="34" charset="0"/>
                <a:ea typeface="Lato" panose="020F0502020204030203" pitchFamily="34" charset="0"/>
                <a:cs typeface="Lato" panose="020F0502020204030203" pitchFamily="34" charset="0"/>
              </a:rPr>
              <a:t>Has the leadership of the faith organization you most closely align with made a specific commitment to diversity, equity, and inclusion that has been made public to management, staff, stakeholders, and the public?</a:t>
            </a:r>
          </a:p>
        </p:txBody>
      </p:sp>
      <p:graphicFrame>
        <p:nvGraphicFramePr>
          <p:cNvPr id="6" name="Chart 5" descr="Yes - 57&#10;No - 12&#10;I Don't Know - 31">
            <a:extLst>
              <a:ext uri="{FF2B5EF4-FFF2-40B4-BE49-F238E27FC236}">
                <a16:creationId xmlns:a16="http://schemas.microsoft.com/office/drawing/2014/main" id="{3526236B-9A5C-4A1E-BC35-50918EB5463F}"/>
              </a:ext>
            </a:extLst>
          </p:cNvPr>
          <p:cNvGraphicFramePr/>
          <p:nvPr>
            <p:extLst>
              <p:ext uri="{D42A27DB-BD31-4B8C-83A1-F6EECF244321}">
                <p14:modId xmlns:p14="http://schemas.microsoft.com/office/powerpoint/2010/main" val="2436351350"/>
              </p:ext>
            </p:extLst>
          </p:nvPr>
        </p:nvGraphicFramePr>
        <p:xfrm>
          <a:off x="2018805" y="2822651"/>
          <a:ext cx="8141195" cy="3764127"/>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a:extLst>
              <a:ext uri="{FF2B5EF4-FFF2-40B4-BE49-F238E27FC236}">
                <a16:creationId xmlns:a16="http://schemas.microsoft.com/office/drawing/2014/main" id="{C2AE3D5D-EA63-41FD-ACD7-729242649BA4}"/>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14</a:t>
            </a:fld>
            <a:endParaRPr lang="en-US"/>
          </a:p>
        </p:txBody>
      </p:sp>
    </p:spTree>
    <p:extLst>
      <p:ext uri="{BB962C8B-B14F-4D97-AF65-F5344CB8AC3E}">
        <p14:creationId xmlns:p14="http://schemas.microsoft.com/office/powerpoint/2010/main" val="17207353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3BCAA22-BF8A-4659-A66D-1A711ADCFC9A}"/>
              </a:ext>
            </a:extLst>
          </p:cNvPr>
          <p:cNvSpPr>
            <a:spLocks noGrp="1"/>
          </p:cNvSpPr>
          <p:nvPr>
            <p:ph type="title"/>
          </p:nvPr>
        </p:nvSpPr>
        <p:spPr>
          <a:xfrm>
            <a:off x="521208" y="365760"/>
            <a:ext cx="10629722" cy="1139824"/>
          </a:xfrm>
        </p:spPr>
        <p:txBody>
          <a:bodyPr/>
          <a:lstStyle/>
          <a:p>
            <a:pPr marL="0" marR="0" lvl="0" indent="0" defTabSz="457200" rtl="0" eaLnBrk="1" fontAlgn="auto" latinLnBrk="0" hangingPunct="1">
              <a:lnSpc>
                <a:spcPct val="100000"/>
              </a:lnSpc>
              <a:spcBef>
                <a:spcPts val="0"/>
              </a:spcBef>
              <a:spcAft>
                <a:spcPts val="0"/>
              </a:spcAft>
              <a:tabLst/>
              <a:defRPr/>
            </a:pPr>
            <a:r>
              <a:rPr lang="en-US" sz="3600" b="1" kern="1200" dirty="0">
                <a:solidFill>
                  <a:schemeClr val="tx1"/>
                </a:solidFill>
                <a:latin typeface="Lato" panose="020F0502020204030203" pitchFamily="34" charset="0"/>
                <a:ea typeface="Lato" panose="020F0502020204030203" pitchFamily="34" charset="0"/>
                <a:cs typeface="Lato" panose="020F0502020204030203" pitchFamily="34" charset="0"/>
                <a:sym typeface="Libre Baskerville"/>
              </a:rPr>
              <a:t>Good News: Disability is Included </a:t>
            </a:r>
            <a:br>
              <a:rPr lang="en-US" sz="3600" b="1" kern="1200" dirty="0">
                <a:solidFill>
                  <a:schemeClr val="tx1"/>
                </a:solidFill>
                <a:latin typeface="Lato" panose="020F0502020204030203" pitchFamily="34" charset="0"/>
                <a:ea typeface="Lato" panose="020F0502020204030203" pitchFamily="34" charset="0"/>
                <a:cs typeface="Lato" panose="020F0502020204030203" pitchFamily="34" charset="0"/>
                <a:sym typeface="Libre Baskerville"/>
              </a:rPr>
            </a:br>
            <a:r>
              <a:rPr lang="en-US" sz="3600" b="1" kern="1200" dirty="0">
                <a:solidFill>
                  <a:schemeClr val="tx1"/>
                </a:solidFill>
                <a:latin typeface="Lato" panose="020F0502020204030203" pitchFamily="34" charset="0"/>
                <a:ea typeface="Lato" panose="020F0502020204030203" pitchFamily="34" charset="0"/>
                <a:cs typeface="Lato" panose="020F0502020204030203" pitchFamily="34" charset="0"/>
                <a:sym typeface="Libre Baskerville"/>
              </a:rPr>
              <a:t>in Diversity Commitments</a:t>
            </a:r>
            <a:endParaRPr lang="en-US" sz="3600" dirty="0">
              <a:latin typeface="Lato" panose="020F0502020204030203" pitchFamily="34" charset="0"/>
              <a:ea typeface="Lato" panose="020F0502020204030203" pitchFamily="34" charset="0"/>
              <a:cs typeface="Lato" panose="020F0502020204030203" pitchFamily="34" charset="0"/>
            </a:endParaRPr>
          </a:p>
        </p:txBody>
      </p:sp>
      <p:sp>
        <p:nvSpPr>
          <p:cNvPr id="7" name="TextBox 6">
            <a:extLst>
              <a:ext uri="{FF2B5EF4-FFF2-40B4-BE49-F238E27FC236}">
                <a16:creationId xmlns:a16="http://schemas.microsoft.com/office/drawing/2014/main" id="{E3A5CFD7-EA4D-47FD-A798-33EE4ACE381B}"/>
              </a:ext>
            </a:extLst>
          </p:cNvPr>
          <p:cNvSpPr txBox="1"/>
          <p:nvPr/>
        </p:nvSpPr>
        <p:spPr>
          <a:xfrm>
            <a:off x="747252" y="1622323"/>
            <a:ext cx="9910916" cy="830997"/>
          </a:xfrm>
          <a:prstGeom prst="rect">
            <a:avLst/>
          </a:prstGeom>
          <a:noFill/>
        </p:spPr>
        <p:txBody>
          <a:bodyPr wrap="square" rtlCol="0">
            <a:spAutoFit/>
          </a:bodyPr>
          <a:lstStyle/>
          <a:p>
            <a:r>
              <a:rPr lang="en-US" sz="2400" b="1" dirty="0">
                <a:latin typeface="Lato" panose="020F0502020204030203" pitchFamily="34" charset="0"/>
                <a:ea typeface="Lato" panose="020F0502020204030203" pitchFamily="34" charset="0"/>
                <a:cs typeface="Lato" panose="020F0502020204030203" pitchFamily="34" charset="0"/>
              </a:rPr>
              <a:t>(If yes to diversity commitment) Please check all the diversity areas that were specifically named:</a:t>
            </a:r>
          </a:p>
        </p:txBody>
      </p:sp>
      <p:graphicFrame>
        <p:nvGraphicFramePr>
          <p:cNvPr id="4" name="Table 4">
            <a:extLst>
              <a:ext uri="{FF2B5EF4-FFF2-40B4-BE49-F238E27FC236}">
                <a16:creationId xmlns:a16="http://schemas.microsoft.com/office/drawing/2014/main" id="{AB988987-1A15-460F-B65E-6BFDCA6A1AFB}"/>
              </a:ext>
            </a:extLst>
          </p:cNvPr>
          <p:cNvGraphicFramePr>
            <a:graphicFrameLocks noGrp="1"/>
          </p:cNvGraphicFramePr>
          <p:nvPr>
            <p:extLst>
              <p:ext uri="{D42A27DB-BD31-4B8C-83A1-F6EECF244321}">
                <p14:modId xmlns:p14="http://schemas.microsoft.com/office/powerpoint/2010/main" val="416361932"/>
              </p:ext>
            </p:extLst>
          </p:nvPr>
        </p:nvGraphicFramePr>
        <p:xfrm>
          <a:off x="1638710" y="2607842"/>
          <a:ext cx="8128000" cy="2595880"/>
        </p:xfrm>
        <a:graphic>
          <a:graphicData uri="http://schemas.openxmlformats.org/drawingml/2006/table">
            <a:tbl>
              <a:tblPr firstRow="1" bandRow="1">
                <a:tableStyleId>{5C22544A-7EE6-4342-B048-85BDC9FD1C3A}</a:tableStyleId>
              </a:tblPr>
              <a:tblGrid>
                <a:gridCol w="5041096">
                  <a:extLst>
                    <a:ext uri="{9D8B030D-6E8A-4147-A177-3AD203B41FA5}">
                      <a16:colId xmlns:a16="http://schemas.microsoft.com/office/drawing/2014/main" val="2292130441"/>
                    </a:ext>
                  </a:extLst>
                </a:gridCol>
                <a:gridCol w="1543452">
                  <a:extLst>
                    <a:ext uri="{9D8B030D-6E8A-4147-A177-3AD203B41FA5}">
                      <a16:colId xmlns:a16="http://schemas.microsoft.com/office/drawing/2014/main" val="878363865"/>
                    </a:ext>
                  </a:extLst>
                </a:gridCol>
                <a:gridCol w="1543452">
                  <a:extLst>
                    <a:ext uri="{9D8B030D-6E8A-4147-A177-3AD203B41FA5}">
                      <a16:colId xmlns:a16="http://schemas.microsoft.com/office/drawing/2014/main" val="3399574628"/>
                    </a:ext>
                  </a:extLst>
                </a:gridCol>
              </a:tblGrid>
              <a:tr h="370840">
                <a:tc>
                  <a:txBody>
                    <a:bodyPr/>
                    <a:lstStyle/>
                    <a:p>
                      <a:r>
                        <a:rPr lang="en-US" dirty="0">
                          <a:latin typeface="Lato" panose="020F0502020204030203" pitchFamily="34" charset="0"/>
                          <a:ea typeface="Lato" panose="020F0502020204030203" pitchFamily="34" charset="0"/>
                          <a:cs typeface="Lato" panose="020F0502020204030203" pitchFamily="34" charset="0"/>
                        </a:rPr>
                        <a:t>Choices</a:t>
                      </a:r>
                    </a:p>
                  </a:txBody>
                  <a:tcPr anchor="ctr"/>
                </a:tc>
                <a:tc>
                  <a:txBody>
                    <a:bodyPr/>
                    <a:lstStyle/>
                    <a:p>
                      <a:pPr algn="ctr"/>
                      <a:r>
                        <a:rPr lang="en-US" dirty="0">
                          <a:latin typeface="Lato" panose="020F0502020204030203" pitchFamily="34" charset="0"/>
                          <a:ea typeface="Lato" panose="020F0502020204030203" pitchFamily="34" charset="0"/>
                          <a:cs typeface="Lato" panose="020F0502020204030203" pitchFamily="34" charset="0"/>
                        </a:rPr>
                        <a:t>DC</a:t>
                      </a:r>
                    </a:p>
                  </a:txBody>
                  <a:tcPr anchor="ctr" anchorCtr="1">
                    <a:solidFill>
                      <a:schemeClr val="accent2"/>
                    </a:solidFill>
                  </a:tcPr>
                </a:tc>
                <a:tc>
                  <a:txBody>
                    <a:bodyPr/>
                    <a:lstStyle/>
                    <a:p>
                      <a:pPr algn="ctr"/>
                      <a:r>
                        <a:rPr lang="en-US" dirty="0">
                          <a:latin typeface="Lato" panose="020F0502020204030203" pitchFamily="34" charset="0"/>
                          <a:ea typeface="Lato" panose="020F0502020204030203" pitchFamily="34" charset="0"/>
                          <a:cs typeface="Lato" panose="020F0502020204030203" pitchFamily="34" charset="0"/>
                        </a:rPr>
                        <a:t>Percentage</a:t>
                      </a:r>
                    </a:p>
                  </a:txBody>
                  <a:tcPr anchor="ctr" anchorCtr="1"/>
                </a:tc>
                <a:extLst>
                  <a:ext uri="{0D108BD9-81ED-4DB2-BD59-A6C34878D82A}">
                    <a16:rowId xmlns:a16="http://schemas.microsoft.com/office/drawing/2014/main" val="1182424203"/>
                  </a:ext>
                </a:extLst>
              </a:tr>
              <a:tr h="370840">
                <a:tc>
                  <a:txBody>
                    <a:bodyPr/>
                    <a:lstStyle/>
                    <a:p>
                      <a:pPr algn="l"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Race</a:t>
                      </a:r>
                    </a:p>
                  </a:txBody>
                  <a:tcPr marL="7620" marR="7620" marT="7620" marB="0" anchor="ctr"/>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78%</a:t>
                      </a:r>
                    </a:p>
                  </a:txBody>
                  <a:tcPr marL="7620" marR="7620" marT="7620" marB="0" anchor="ctr" anchorCtr="1">
                    <a:solidFill>
                      <a:schemeClr val="accent2"/>
                    </a:solidFill>
                  </a:tcPr>
                </a:tc>
                <a:tc>
                  <a:txBody>
                    <a:bodyPr/>
                    <a:lstStyle/>
                    <a:p>
                      <a:pPr algn="ct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72%</a:t>
                      </a:r>
                    </a:p>
                  </a:txBody>
                  <a:tcPr marL="7620" marR="7620" marT="7620" marB="0" anchor="ctr" anchorCtr="1"/>
                </a:tc>
                <a:extLst>
                  <a:ext uri="{0D108BD9-81ED-4DB2-BD59-A6C34878D82A}">
                    <a16:rowId xmlns:a16="http://schemas.microsoft.com/office/drawing/2014/main" val="2111498133"/>
                  </a:ext>
                </a:extLst>
              </a:tr>
              <a:tr h="370840">
                <a:tc>
                  <a:txBody>
                    <a:bodyPr/>
                    <a:lstStyle/>
                    <a:p>
                      <a:pPr algn="l"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Gender</a:t>
                      </a:r>
                    </a:p>
                  </a:txBody>
                  <a:tcPr marL="7620" marR="7620" marT="7620" marB="0" anchor="ctr"/>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78%</a:t>
                      </a:r>
                    </a:p>
                  </a:txBody>
                  <a:tcPr marL="7620" marR="7620" marT="7620" marB="0" anchor="ctr" anchorCtr="1">
                    <a:solidFill>
                      <a:schemeClr val="accent2"/>
                    </a:solidFill>
                  </a:tcPr>
                </a:tc>
                <a:tc>
                  <a:txBody>
                    <a:bodyPr/>
                    <a:lstStyle/>
                    <a:p>
                      <a:pPr algn="ct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71%</a:t>
                      </a:r>
                    </a:p>
                  </a:txBody>
                  <a:tcPr marL="7620" marR="7620" marT="7620" marB="0" anchor="ctr" anchorCtr="1"/>
                </a:tc>
                <a:extLst>
                  <a:ext uri="{0D108BD9-81ED-4DB2-BD59-A6C34878D82A}">
                    <a16:rowId xmlns:a16="http://schemas.microsoft.com/office/drawing/2014/main" val="2508276635"/>
                  </a:ext>
                </a:extLst>
              </a:tr>
              <a:tr h="370840">
                <a:tc>
                  <a:txBody>
                    <a:bodyPr/>
                    <a:lstStyle/>
                    <a:p>
                      <a:pPr algn="l"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Sexual Orientation/Gender Identity</a:t>
                      </a:r>
                    </a:p>
                  </a:txBody>
                  <a:tcPr marL="7620" marR="7620" marT="7620" marB="0" anchor="ctr"/>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79%</a:t>
                      </a:r>
                    </a:p>
                  </a:txBody>
                  <a:tcPr marL="7620" marR="7620" marT="7620" marB="0" anchor="ctr" anchorCtr="1">
                    <a:solidFill>
                      <a:schemeClr val="accent2"/>
                    </a:solidFill>
                  </a:tcPr>
                </a:tc>
                <a:tc>
                  <a:txBody>
                    <a:bodyPr/>
                    <a:lstStyle/>
                    <a:p>
                      <a:pPr algn="ct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71%</a:t>
                      </a:r>
                    </a:p>
                  </a:txBody>
                  <a:tcPr marL="7620" marR="7620" marT="7620" marB="0" anchor="ctr" anchorCtr="1"/>
                </a:tc>
                <a:extLst>
                  <a:ext uri="{0D108BD9-81ED-4DB2-BD59-A6C34878D82A}">
                    <a16:rowId xmlns:a16="http://schemas.microsoft.com/office/drawing/2014/main" val="3070263240"/>
                  </a:ext>
                </a:extLst>
              </a:tr>
              <a:tr h="370840">
                <a:tc>
                  <a:txBody>
                    <a:bodyPr/>
                    <a:lstStyle/>
                    <a:p>
                      <a:pPr algn="l"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Disability</a:t>
                      </a:r>
                    </a:p>
                  </a:txBody>
                  <a:tcPr marL="7620" marR="7620" marT="7620" marB="0" anchor="ctr"/>
                </a:tc>
                <a:tc>
                  <a:txBody>
                    <a:bodyPr/>
                    <a:lstStyle/>
                    <a:p>
                      <a:pPr algn="r" fontAlgn="b"/>
                      <a:r>
                        <a:rPr lang="en-US" sz="1800" b="1" i="0" u="none" strike="noStrike" dirty="0">
                          <a:solidFill>
                            <a:srgbClr val="333333"/>
                          </a:solidFill>
                          <a:effectLst/>
                          <a:highlight>
                            <a:srgbClr val="FFFF00"/>
                          </a:highlight>
                          <a:latin typeface="Lato" panose="020F0502020204030203" pitchFamily="34" charset="0"/>
                          <a:ea typeface="Lato" panose="020F0502020204030203" pitchFamily="34" charset="0"/>
                          <a:cs typeface="Lato" panose="020F0502020204030203" pitchFamily="34" charset="0"/>
                        </a:rPr>
                        <a:t>93%</a:t>
                      </a:r>
                    </a:p>
                  </a:txBody>
                  <a:tcPr marL="7620" marR="7620" marT="7620" marB="0" anchor="ctr" anchorCtr="1">
                    <a:solidFill>
                      <a:schemeClr val="accent2"/>
                    </a:solidFill>
                  </a:tcPr>
                </a:tc>
                <a:tc>
                  <a:txBody>
                    <a:bodyPr/>
                    <a:lstStyle/>
                    <a:p>
                      <a:pPr algn="ctr" fontAlgn="b"/>
                      <a:r>
                        <a:rPr lang="en-US" sz="1800" b="1" i="0" u="none" strike="noStrike" dirty="0">
                          <a:solidFill>
                            <a:srgbClr val="FF0000"/>
                          </a:solidFill>
                          <a:effectLst/>
                          <a:latin typeface="Lato" panose="020F0502020204030203" pitchFamily="34" charset="0"/>
                          <a:ea typeface="Lato" panose="020F0502020204030203" pitchFamily="34" charset="0"/>
                          <a:cs typeface="Lato" panose="020F0502020204030203" pitchFamily="34" charset="0"/>
                        </a:rPr>
                        <a:t>88%</a:t>
                      </a:r>
                    </a:p>
                  </a:txBody>
                  <a:tcPr marL="7620" marR="7620" marT="7620" marB="0" anchor="ctr" anchorCtr="1"/>
                </a:tc>
                <a:extLst>
                  <a:ext uri="{0D108BD9-81ED-4DB2-BD59-A6C34878D82A}">
                    <a16:rowId xmlns:a16="http://schemas.microsoft.com/office/drawing/2014/main" val="3590361797"/>
                  </a:ext>
                </a:extLst>
              </a:tr>
              <a:tr h="370840">
                <a:tc>
                  <a:txBody>
                    <a:bodyPr/>
                    <a:lstStyle/>
                    <a:p>
                      <a:pPr algn="l"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Ideology</a:t>
                      </a:r>
                    </a:p>
                  </a:txBody>
                  <a:tcPr marL="7620" marR="7620" marT="7620" marB="0" anchor="ctr"/>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23%</a:t>
                      </a:r>
                    </a:p>
                  </a:txBody>
                  <a:tcPr marL="7620" marR="7620" marT="7620" marB="0" anchor="ctr" anchorCtr="1">
                    <a:solidFill>
                      <a:schemeClr val="accent2"/>
                    </a:solidFill>
                  </a:tcPr>
                </a:tc>
                <a:tc>
                  <a:txBody>
                    <a:bodyPr/>
                    <a:lstStyle/>
                    <a:p>
                      <a:pPr algn="ct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29%</a:t>
                      </a:r>
                    </a:p>
                  </a:txBody>
                  <a:tcPr marL="7620" marR="7620" marT="7620" marB="0" anchor="ctr" anchorCtr="1"/>
                </a:tc>
                <a:extLst>
                  <a:ext uri="{0D108BD9-81ED-4DB2-BD59-A6C34878D82A}">
                    <a16:rowId xmlns:a16="http://schemas.microsoft.com/office/drawing/2014/main" val="3275106841"/>
                  </a:ext>
                </a:extLst>
              </a:tr>
              <a:tr h="370840">
                <a:tc>
                  <a:txBody>
                    <a:bodyPr/>
                    <a:lstStyle/>
                    <a:p>
                      <a:pPr algn="l"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Other (please specify)</a:t>
                      </a:r>
                    </a:p>
                  </a:txBody>
                  <a:tcPr marL="7620" marR="7620" marT="7620" marB="0" anchor="ctr"/>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8%</a:t>
                      </a:r>
                    </a:p>
                  </a:txBody>
                  <a:tcPr marL="7620" marR="7620" marT="7620" marB="0" anchor="ctr" anchorCtr="1">
                    <a:solidFill>
                      <a:schemeClr val="accent2"/>
                    </a:solidFill>
                  </a:tcPr>
                </a:tc>
                <a:tc>
                  <a:txBody>
                    <a:bodyPr/>
                    <a:lstStyle/>
                    <a:p>
                      <a:pPr algn="ct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8%</a:t>
                      </a:r>
                    </a:p>
                  </a:txBody>
                  <a:tcPr marL="7620" marR="7620" marT="7620" marB="0" anchor="ctr" anchorCtr="1"/>
                </a:tc>
                <a:extLst>
                  <a:ext uri="{0D108BD9-81ED-4DB2-BD59-A6C34878D82A}">
                    <a16:rowId xmlns:a16="http://schemas.microsoft.com/office/drawing/2014/main" val="1948722471"/>
                  </a:ext>
                </a:extLst>
              </a:tr>
            </a:tbl>
          </a:graphicData>
        </a:graphic>
      </p:graphicFrame>
      <p:sp>
        <p:nvSpPr>
          <p:cNvPr id="5" name="Slide Number Placeholder 4">
            <a:extLst>
              <a:ext uri="{FF2B5EF4-FFF2-40B4-BE49-F238E27FC236}">
                <a16:creationId xmlns:a16="http://schemas.microsoft.com/office/drawing/2014/main" id="{D24DEB94-B6F9-489B-9639-D5D49A5B642C}"/>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15</a:t>
            </a:fld>
            <a:endParaRPr lang="en-US"/>
          </a:p>
        </p:txBody>
      </p:sp>
    </p:spTree>
    <p:extLst>
      <p:ext uri="{BB962C8B-B14F-4D97-AF65-F5344CB8AC3E}">
        <p14:creationId xmlns:p14="http://schemas.microsoft.com/office/powerpoint/2010/main" val="5443550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135587F-7BD5-A84C-82FB-86F7675C2EE5}"/>
              </a:ext>
            </a:extLst>
          </p:cNvPr>
          <p:cNvSpPr>
            <a:spLocks noGrp="1"/>
          </p:cNvSpPr>
          <p:nvPr>
            <p:ph type="title"/>
          </p:nvPr>
        </p:nvSpPr>
        <p:spPr/>
        <p:txBody>
          <a:bodyPr/>
          <a:lstStyle/>
          <a:p>
            <a:r>
              <a:rPr lang="en-US" b="1" dirty="0">
                <a:latin typeface="Lato" panose="020F0502020204030203" pitchFamily="34" charset="0"/>
                <a:ea typeface="Lato" panose="020F0502020204030203" pitchFamily="34" charset="0"/>
                <a:cs typeface="Lato" panose="020F0502020204030203" pitchFamily="34" charset="0"/>
              </a:rPr>
              <a:t>Challenges</a:t>
            </a:r>
          </a:p>
        </p:txBody>
      </p:sp>
      <p:sp>
        <p:nvSpPr>
          <p:cNvPr id="4" name="Slide Number Placeholder 3">
            <a:extLst>
              <a:ext uri="{FF2B5EF4-FFF2-40B4-BE49-F238E27FC236}">
                <a16:creationId xmlns:a16="http://schemas.microsoft.com/office/drawing/2014/main" id="{0264E2CA-FF18-4101-BEDA-B62B85047332}"/>
              </a:ext>
            </a:extLst>
          </p:cNvPr>
          <p:cNvSpPr>
            <a:spLocks noGrp="1"/>
          </p:cNvSpPr>
          <p:nvPr>
            <p:ph type="sldNum" sz="quarter" idx="12"/>
          </p:nvPr>
        </p:nvSpPr>
        <p:spPr/>
        <p:txBody>
          <a:bodyPr/>
          <a:lstStyle/>
          <a:p>
            <a:fld id="{8158A5C0-C843-4798-A68E-D1A36425029C}" type="slidenum">
              <a:rPr lang="en-US" smtClean="0"/>
              <a:pPr/>
              <a:t>16</a:t>
            </a:fld>
            <a:endParaRPr lang="en-US"/>
          </a:p>
        </p:txBody>
      </p:sp>
    </p:spTree>
    <p:extLst>
      <p:ext uri="{BB962C8B-B14F-4D97-AF65-F5344CB8AC3E}">
        <p14:creationId xmlns:p14="http://schemas.microsoft.com/office/powerpoint/2010/main" val="26584356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3BCAA22-BF8A-4659-A66D-1A711ADCFC9A}"/>
              </a:ext>
            </a:extLst>
          </p:cNvPr>
          <p:cNvSpPr>
            <a:spLocks noGrp="1"/>
          </p:cNvSpPr>
          <p:nvPr>
            <p:ph type="title"/>
          </p:nvPr>
        </p:nvSpPr>
        <p:spPr>
          <a:xfrm>
            <a:off x="521208" y="365760"/>
            <a:ext cx="10629722" cy="1139824"/>
          </a:xfrm>
        </p:spPr>
        <p:txBody>
          <a:bodyPr/>
          <a:lstStyle/>
          <a:p>
            <a:pPr marL="0" marR="0" lvl="0" indent="0" defTabSz="457200" rtl="0" eaLnBrk="1" fontAlgn="auto" latinLnBrk="0" hangingPunct="1">
              <a:lnSpc>
                <a:spcPct val="100000"/>
              </a:lnSpc>
              <a:spcBef>
                <a:spcPts val="0"/>
              </a:spcBef>
              <a:spcAft>
                <a:spcPts val="0"/>
              </a:spcAft>
              <a:tabLst/>
              <a:defRPr/>
            </a:pPr>
            <a:r>
              <a:rPr lang="en-US" sz="3600" b="1" kern="1200" dirty="0">
                <a:solidFill>
                  <a:schemeClr val="tx1"/>
                </a:solidFill>
                <a:latin typeface="Lato" panose="020F0502020204030203" pitchFamily="34" charset="0"/>
                <a:ea typeface="Lato" panose="020F0502020204030203" pitchFamily="34" charset="0"/>
                <a:cs typeface="Lato" panose="020F0502020204030203" pitchFamily="34" charset="0"/>
                <a:sym typeface="Libre Baskerville"/>
              </a:rPr>
              <a:t>Barriers</a:t>
            </a:r>
            <a:endParaRPr lang="en-US" sz="3600" dirty="0">
              <a:latin typeface="Lato" panose="020F0502020204030203" pitchFamily="34" charset="0"/>
              <a:ea typeface="Lato" panose="020F0502020204030203" pitchFamily="34" charset="0"/>
              <a:cs typeface="Lato" panose="020F0502020204030203" pitchFamily="34" charset="0"/>
            </a:endParaRPr>
          </a:p>
        </p:txBody>
      </p:sp>
      <p:sp>
        <p:nvSpPr>
          <p:cNvPr id="4" name="Slide Number Placeholder 3">
            <a:extLst>
              <a:ext uri="{FF2B5EF4-FFF2-40B4-BE49-F238E27FC236}">
                <a16:creationId xmlns:a16="http://schemas.microsoft.com/office/drawing/2014/main" id="{76E6D089-31D9-43A8-9F50-BE6830F8F36E}"/>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17</a:t>
            </a:fld>
            <a:endParaRPr lang="en-US"/>
          </a:p>
        </p:txBody>
      </p:sp>
      <p:sp>
        <p:nvSpPr>
          <p:cNvPr id="7" name="TextBox 6">
            <a:extLst>
              <a:ext uri="{FF2B5EF4-FFF2-40B4-BE49-F238E27FC236}">
                <a16:creationId xmlns:a16="http://schemas.microsoft.com/office/drawing/2014/main" id="{E3A5CFD7-EA4D-47FD-A798-33EE4ACE381B}"/>
              </a:ext>
            </a:extLst>
          </p:cNvPr>
          <p:cNvSpPr txBox="1"/>
          <p:nvPr/>
        </p:nvSpPr>
        <p:spPr>
          <a:xfrm>
            <a:off x="413992" y="1563953"/>
            <a:ext cx="9910916" cy="1015663"/>
          </a:xfrm>
          <a:prstGeom prst="rect">
            <a:avLst/>
          </a:prstGeom>
          <a:noFill/>
        </p:spPr>
        <p:txBody>
          <a:bodyPr wrap="square" rtlCol="0">
            <a:spAutoFit/>
          </a:bodyPr>
          <a:lstStyle/>
          <a:p>
            <a:r>
              <a:rPr lang="en-US" sz="2000" b="1" dirty="0">
                <a:latin typeface="Lato" panose="020F0502020204030203" pitchFamily="34" charset="0"/>
                <a:ea typeface="Lato" panose="020F0502020204030203" pitchFamily="34" charset="0"/>
                <a:cs typeface="Lato" panose="020F0502020204030203" pitchFamily="34" charset="0"/>
              </a:rPr>
              <a:t>Which of the following do you think is the biggest barrier to fully including more people with disabilities in your faith community? </a:t>
            </a:r>
            <a:r>
              <a:rPr lang="en-US" i="1" dirty="0">
                <a:latin typeface="Lato" panose="020F0502020204030203" pitchFamily="34" charset="0"/>
                <a:ea typeface="Lato" panose="020F0502020204030203" pitchFamily="34" charset="0"/>
                <a:cs typeface="Lato" panose="020F0502020204030203" pitchFamily="34" charset="0"/>
              </a:rPr>
              <a:t>Note: </a:t>
            </a:r>
            <a:r>
              <a:rPr lang="en-US" i="1" dirty="0" err="1">
                <a:latin typeface="Lato" panose="020F0502020204030203" pitchFamily="34" charset="0"/>
                <a:ea typeface="Lato" panose="020F0502020204030203" pitchFamily="34" charset="0"/>
                <a:cs typeface="Lato" panose="020F0502020204030203" pitchFamily="34" charset="0"/>
              </a:rPr>
              <a:t>PwDs</a:t>
            </a:r>
            <a:r>
              <a:rPr lang="en-US" i="1" dirty="0">
                <a:latin typeface="Lato" panose="020F0502020204030203" pitchFamily="34" charset="0"/>
                <a:ea typeface="Lato" panose="020F0502020204030203" pitchFamily="34" charset="0"/>
                <a:cs typeface="Lato" panose="020F0502020204030203" pitchFamily="34" charset="0"/>
              </a:rPr>
              <a:t> cite stigmas, </a:t>
            </a:r>
            <a:r>
              <a:rPr lang="en-US" i="1" dirty="0" err="1">
                <a:latin typeface="Lato" panose="020F0502020204030203" pitchFamily="34" charset="0"/>
                <a:ea typeface="Lato" panose="020F0502020204030203" pitchFamily="34" charset="0"/>
                <a:cs typeface="Lato" panose="020F0502020204030203" pitchFamily="34" charset="0"/>
              </a:rPr>
              <a:t>NPwDs</a:t>
            </a:r>
            <a:r>
              <a:rPr lang="en-US" i="1" dirty="0">
                <a:latin typeface="Lato" panose="020F0502020204030203" pitchFamily="34" charset="0"/>
                <a:ea typeface="Lato" panose="020F0502020204030203" pitchFamily="34" charset="0"/>
                <a:cs typeface="Lato" panose="020F0502020204030203" pitchFamily="34" charset="0"/>
              </a:rPr>
              <a:t> cite stigma and cost. Two answers are similar and point to need for training.</a:t>
            </a:r>
          </a:p>
        </p:txBody>
      </p:sp>
      <p:graphicFrame>
        <p:nvGraphicFramePr>
          <p:cNvPr id="8" name="Table 8">
            <a:extLst>
              <a:ext uri="{FF2B5EF4-FFF2-40B4-BE49-F238E27FC236}">
                <a16:creationId xmlns:a16="http://schemas.microsoft.com/office/drawing/2014/main" id="{4E90054F-D0C8-4A2C-B728-087AC0A00BF7}"/>
              </a:ext>
            </a:extLst>
          </p:cNvPr>
          <p:cNvGraphicFramePr>
            <a:graphicFrameLocks noGrp="1"/>
          </p:cNvGraphicFramePr>
          <p:nvPr>
            <p:extLst>
              <p:ext uri="{D42A27DB-BD31-4B8C-83A1-F6EECF244321}">
                <p14:modId xmlns:p14="http://schemas.microsoft.com/office/powerpoint/2010/main" val="396818075"/>
              </p:ext>
            </p:extLst>
          </p:nvPr>
        </p:nvGraphicFramePr>
        <p:xfrm>
          <a:off x="542276" y="2579616"/>
          <a:ext cx="11107448" cy="3841387"/>
        </p:xfrm>
        <a:graphic>
          <a:graphicData uri="http://schemas.openxmlformats.org/drawingml/2006/table">
            <a:tbl>
              <a:tblPr firstRow="1" bandRow="1">
                <a:tableStyleId>{5C22544A-7EE6-4342-B048-85BDC9FD1C3A}</a:tableStyleId>
              </a:tblPr>
              <a:tblGrid>
                <a:gridCol w="7494807">
                  <a:extLst>
                    <a:ext uri="{9D8B030D-6E8A-4147-A177-3AD203B41FA5}">
                      <a16:colId xmlns:a16="http://schemas.microsoft.com/office/drawing/2014/main" val="1087324046"/>
                    </a:ext>
                  </a:extLst>
                </a:gridCol>
                <a:gridCol w="1072641">
                  <a:extLst>
                    <a:ext uri="{9D8B030D-6E8A-4147-A177-3AD203B41FA5}">
                      <a16:colId xmlns:a16="http://schemas.microsoft.com/office/drawing/2014/main" val="1577824224"/>
                    </a:ext>
                  </a:extLst>
                </a:gridCol>
                <a:gridCol w="667817">
                  <a:extLst>
                    <a:ext uri="{9D8B030D-6E8A-4147-A177-3AD203B41FA5}">
                      <a16:colId xmlns:a16="http://schemas.microsoft.com/office/drawing/2014/main" val="199377041"/>
                    </a:ext>
                  </a:extLst>
                </a:gridCol>
                <a:gridCol w="919275">
                  <a:extLst>
                    <a:ext uri="{9D8B030D-6E8A-4147-A177-3AD203B41FA5}">
                      <a16:colId xmlns:a16="http://schemas.microsoft.com/office/drawing/2014/main" val="1051171963"/>
                    </a:ext>
                  </a:extLst>
                </a:gridCol>
                <a:gridCol w="952908">
                  <a:extLst>
                    <a:ext uri="{9D8B030D-6E8A-4147-A177-3AD203B41FA5}">
                      <a16:colId xmlns:a16="http://schemas.microsoft.com/office/drawing/2014/main" val="1073162246"/>
                    </a:ext>
                  </a:extLst>
                </a:gridCol>
              </a:tblGrid>
              <a:tr h="415488">
                <a:tc>
                  <a:txBody>
                    <a:bodyPr/>
                    <a:lstStyle/>
                    <a:p>
                      <a:r>
                        <a:rPr lang="en-US" sz="1800" dirty="0">
                          <a:latin typeface="Lato" panose="020F0502020204030203" pitchFamily="34" charset="0"/>
                          <a:ea typeface="Lato" panose="020F0502020204030203" pitchFamily="34" charset="0"/>
                          <a:cs typeface="Lato" panose="020F0502020204030203" pitchFamily="34" charset="0"/>
                        </a:rPr>
                        <a:t>Answer</a:t>
                      </a:r>
                    </a:p>
                  </a:txBody>
                  <a:tcPr anchor="ctr"/>
                </a:tc>
                <a:tc>
                  <a:txBody>
                    <a:bodyPr/>
                    <a:lstStyle/>
                    <a:p>
                      <a:pPr algn="ctr"/>
                      <a:r>
                        <a:rPr lang="en-US" sz="1800" dirty="0">
                          <a:latin typeface="Lato" panose="020F0502020204030203" pitchFamily="34" charset="0"/>
                          <a:ea typeface="Lato" panose="020F0502020204030203" pitchFamily="34" charset="0"/>
                          <a:cs typeface="Lato" panose="020F0502020204030203" pitchFamily="34" charset="0"/>
                        </a:rPr>
                        <a:t>DC</a:t>
                      </a:r>
                    </a:p>
                  </a:txBody>
                  <a:tcPr anchor="ctr" anchorCtr="1">
                    <a:solidFill>
                      <a:schemeClr val="accent2"/>
                    </a:solidFill>
                  </a:tcPr>
                </a:tc>
                <a:tc>
                  <a:txBody>
                    <a:bodyPr/>
                    <a:lstStyle/>
                    <a:p>
                      <a:pPr algn="ctr"/>
                      <a:r>
                        <a:rPr lang="en-US" sz="1800" dirty="0">
                          <a:latin typeface="Lato" panose="020F0502020204030203" pitchFamily="34" charset="0"/>
                          <a:ea typeface="Lato" panose="020F0502020204030203" pitchFamily="34" charset="0"/>
                          <a:cs typeface="Lato" panose="020F0502020204030203" pitchFamily="34" charset="0"/>
                        </a:rPr>
                        <a:t>%</a:t>
                      </a:r>
                    </a:p>
                  </a:txBody>
                  <a:tcPr anchor="ctr" anchorCtr="1"/>
                </a:tc>
                <a:tc>
                  <a:txBody>
                    <a:bodyPr/>
                    <a:lstStyle/>
                    <a:p>
                      <a:pPr algn="ctr"/>
                      <a:r>
                        <a:rPr lang="en-US" sz="1800" dirty="0" err="1">
                          <a:latin typeface="Lato" panose="020F0502020204030203" pitchFamily="34" charset="0"/>
                          <a:ea typeface="Lato" panose="020F0502020204030203" pitchFamily="34" charset="0"/>
                          <a:cs typeface="Lato" panose="020F0502020204030203" pitchFamily="34" charset="0"/>
                        </a:rPr>
                        <a:t>PwD</a:t>
                      </a:r>
                      <a:endParaRPr lang="en-US" sz="1800" dirty="0">
                        <a:latin typeface="Lato" panose="020F0502020204030203" pitchFamily="34" charset="0"/>
                        <a:ea typeface="Lato" panose="020F0502020204030203" pitchFamily="34" charset="0"/>
                        <a:cs typeface="Lato" panose="020F0502020204030203" pitchFamily="34" charset="0"/>
                      </a:endParaRPr>
                    </a:p>
                  </a:txBody>
                  <a:tcPr anchor="ctr" anchorCtr="1"/>
                </a:tc>
                <a:tc>
                  <a:txBody>
                    <a:bodyPr/>
                    <a:lstStyle/>
                    <a:p>
                      <a:pPr algn="ctr"/>
                      <a:r>
                        <a:rPr lang="en-US" sz="1800" dirty="0" err="1">
                          <a:latin typeface="Lato" panose="020F0502020204030203" pitchFamily="34" charset="0"/>
                          <a:ea typeface="Lato" panose="020F0502020204030203" pitchFamily="34" charset="0"/>
                          <a:cs typeface="Lato" panose="020F0502020204030203" pitchFamily="34" charset="0"/>
                        </a:rPr>
                        <a:t>NPwD</a:t>
                      </a:r>
                      <a:endParaRPr lang="en-US" sz="1800" dirty="0">
                        <a:latin typeface="Lato" panose="020F0502020204030203" pitchFamily="34" charset="0"/>
                        <a:ea typeface="Lato" panose="020F0502020204030203" pitchFamily="34" charset="0"/>
                        <a:cs typeface="Lato" panose="020F0502020204030203" pitchFamily="34" charset="0"/>
                      </a:endParaRPr>
                    </a:p>
                  </a:txBody>
                  <a:tcPr anchor="ctr" anchorCtr="1"/>
                </a:tc>
                <a:extLst>
                  <a:ext uri="{0D108BD9-81ED-4DB2-BD59-A6C34878D82A}">
                    <a16:rowId xmlns:a16="http://schemas.microsoft.com/office/drawing/2014/main" val="1575464643"/>
                  </a:ext>
                </a:extLst>
              </a:tr>
              <a:tr h="390471">
                <a:tc>
                  <a:txBody>
                    <a:bodyPr/>
                    <a:lstStyle/>
                    <a:p>
                      <a:pPr algn="l" fontAlgn="b"/>
                      <a:r>
                        <a:rPr lang="en-US" sz="1800" b="1" i="0" u="none" strike="noStrike" dirty="0">
                          <a:solidFill>
                            <a:schemeClr val="tx1"/>
                          </a:solidFill>
                          <a:effectLst/>
                          <a:latin typeface="Lato" panose="020F0502020204030203" pitchFamily="34" charset="0"/>
                          <a:ea typeface="Lato" panose="020F0502020204030203" pitchFamily="34" charset="0"/>
                          <a:cs typeface="Lato" panose="020F0502020204030203" pitchFamily="34" charset="0"/>
                        </a:rPr>
                        <a:t>There is prejudice and unacknowledged stigma against people with disabilities.</a:t>
                      </a:r>
                    </a:p>
                  </a:txBody>
                  <a:tcPr marL="7620" marR="7620" marT="7620" marB="0" anchor="ctr"/>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29%</a:t>
                      </a:r>
                    </a:p>
                  </a:txBody>
                  <a:tcPr marL="7620" marR="7620" marT="7620" marB="0" anchor="ctr" anchorCtr="1">
                    <a:solidFill>
                      <a:schemeClr val="accent2"/>
                    </a:solidFill>
                  </a:tcPr>
                </a:tc>
                <a:tc>
                  <a:txBody>
                    <a:bodyPr/>
                    <a:lstStyle/>
                    <a:p>
                      <a:pPr algn="ctr" fontAlgn="b"/>
                      <a:r>
                        <a:rPr lang="en-US" sz="1800" b="1" i="0" u="none" strike="noStrike" dirty="0">
                          <a:solidFill>
                            <a:schemeClr val="tx1"/>
                          </a:solidFill>
                          <a:effectLst/>
                          <a:latin typeface="Lato" panose="020F0502020204030203" pitchFamily="34" charset="0"/>
                          <a:ea typeface="Lato" panose="020F0502020204030203" pitchFamily="34" charset="0"/>
                          <a:cs typeface="Lato" panose="020F0502020204030203" pitchFamily="34" charset="0"/>
                        </a:rPr>
                        <a:t>32%</a:t>
                      </a:r>
                    </a:p>
                  </a:txBody>
                  <a:tcPr marL="7620" marR="7620" marT="7620" marB="0" anchor="ctr" anchorCtr="1"/>
                </a:tc>
                <a:tc>
                  <a:txBody>
                    <a:bodyPr/>
                    <a:lstStyle/>
                    <a:p>
                      <a:pPr algn="ctr" fontAlgn="b"/>
                      <a:r>
                        <a:rPr lang="en-US" sz="1800" b="1" i="0" u="none" strike="noStrike" dirty="0">
                          <a:solidFill>
                            <a:srgbClr val="FF0000"/>
                          </a:solidFill>
                          <a:effectLst/>
                          <a:latin typeface="Lato" panose="020F0502020204030203" pitchFamily="34" charset="0"/>
                          <a:ea typeface="Lato" panose="020F0502020204030203" pitchFamily="34" charset="0"/>
                          <a:cs typeface="Lato" panose="020F0502020204030203" pitchFamily="34" charset="0"/>
                        </a:rPr>
                        <a:t>36%</a:t>
                      </a:r>
                    </a:p>
                  </a:txBody>
                  <a:tcPr marL="7620" marR="7620" marT="7620" marB="0" anchor="ctr" anchorCtr="1"/>
                </a:tc>
                <a:tc>
                  <a:txBody>
                    <a:bodyPr/>
                    <a:lstStyle/>
                    <a:p>
                      <a:pPr algn="ctr" fontAlgn="b"/>
                      <a:r>
                        <a:rPr lang="en-US" sz="1800" b="1" i="0" u="none" strike="noStrike" dirty="0">
                          <a:solidFill>
                            <a:schemeClr val="tx1"/>
                          </a:solidFill>
                          <a:effectLst/>
                          <a:latin typeface="Lato" panose="020F0502020204030203" pitchFamily="34" charset="0"/>
                          <a:ea typeface="Lato" panose="020F0502020204030203" pitchFamily="34" charset="0"/>
                          <a:cs typeface="Lato" panose="020F0502020204030203" pitchFamily="34" charset="0"/>
                        </a:rPr>
                        <a:t>25%</a:t>
                      </a:r>
                    </a:p>
                  </a:txBody>
                  <a:tcPr marL="7620" marR="7620" marT="7620" marB="0" anchor="ctr" anchorCtr="1"/>
                </a:tc>
                <a:extLst>
                  <a:ext uri="{0D108BD9-81ED-4DB2-BD59-A6C34878D82A}">
                    <a16:rowId xmlns:a16="http://schemas.microsoft.com/office/drawing/2014/main" val="3329891670"/>
                  </a:ext>
                </a:extLst>
              </a:tr>
              <a:tr h="390471">
                <a:tc>
                  <a:txBody>
                    <a:bodyPr/>
                    <a:lstStyle/>
                    <a:p>
                      <a:pPr algn="l" fontAlgn="b"/>
                      <a:r>
                        <a:rPr lang="en-US" sz="1800" b="0" i="0" u="none" strike="noStrike" dirty="0">
                          <a:solidFill>
                            <a:schemeClr val="tx1"/>
                          </a:solidFill>
                          <a:effectLst/>
                          <a:latin typeface="Lato" panose="020F0502020204030203" pitchFamily="34" charset="0"/>
                          <a:ea typeface="Lato" panose="020F0502020204030203" pitchFamily="34" charset="0"/>
                          <a:cs typeface="Lato" panose="020F0502020204030203" pitchFamily="34" charset="0"/>
                        </a:rPr>
                        <a:t>Inclusion is expensive and the community has limited resources.</a:t>
                      </a:r>
                    </a:p>
                  </a:txBody>
                  <a:tcPr marL="7620" marR="7620" marT="7620" marB="0" anchor="ctr"/>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23%</a:t>
                      </a:r>
                    </a:p>
                  </a:txBody>
                  <a:tcPr marL="7620" marR="7620" marT="7620" marB="0" anchor="ctr" anchorCtr="1">
                    <a:solidFill>
                      <a:schemeClr val="accent2"/>
                    </a:solidFill>
                  </a:tcPr>
                </a:tc>
                <a:tc>
                  <a:txBody>
                    <a:bodyPr/>
                    <a:lstStyle/>
                    <a:p>
                      <a:pPr algn="ct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21%</a:t>
                      </a:r>
                    </a:p>
                  </a:txBody>
                  <a:tcPr marL="7620" marR="7620" marT="7620" marB="0" anchor="ctr" anchorCtr="1"/>
                </a:tc>
                <a:tc>
                  <a:txBody>
                    <a:bodyPr/>
                    <a:lstStyle/>
                    <a:p>
                      <a:pPr algn="ct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21%</a:t>
                      </a:r>
                    </a:p>
                  </a:txBody>
                  <a:tcPr marL="7620" marR="7620" marT="7620" marB="0" anchor="ctr" anchorCtr="1"/>
                </a:tc>
                <a:tc>
                  <a:txBody>
                    <a:bodyPr/>
                    <a:lstStyle/>
                    <a:p>
                      <a:pPr algn="ctr" fontAlgn="b"/>
                      <a:r>
                        <a:rPr lang="en-US" sz="1800" b="1" i="0" u="none" strike="noStrike" dirty="0">
                          <a:solidFill>
                            <a:srgbClr val="FF0000"/>
                          </a:solidFill>
                          <a:effectLst/>
                          <a:latin typeface="Lato" panose="020F0502020204030203" pitchFamily="34" charset="0"/>
                          <a:ea typeface="Lato" panose="020F0502020204030203" pitchFamily="34" charset="0"/>
                          <a:cs typeface="Lato" panose="020F0502020204030203" pitchFamily="34" charset="0"/>
                        </a:rPr>
                        <a:t>25%</a:t>
                      </a:r>
                    </a:p>
                  </a:txBody>
                  <a:tcPr marL="7620" marR="7620" marT="7620" marB="0" anchor="ctr" anchorCtr="1"/>
                </a:tc>
                <a:extLst>
                  <a:ext uri="{0D108BD9-81ED-4DB2-BD59-A6C34878D82A}">
                    <a16:rowId xmlns:a16="http://schemas.microsoft.com/office/drawing/2014/main" val="2181256432"/>
                  </a:ext>
                </a:extLst>
              </a:tr>
              <a:tr h="390471">
                <a:tc>
                  <a:txBody>
                    <a:bodyPr/>
                    <a:lstStyle/>
                    <a:p>
                      <a:pPr algn="l" fontAlgn="b"/>
                      <a:r>
                        <a:rPr lang="en-US" sz="1800" b="0" i="0" u="none" strike="noStrike" dirty="0">
                          <a:solidFill>
                            <a:schemeClr val="tx1"/>
                          </a:solidFill>
                          <a:effectLst/>
                          <a:latin typeface="Lato" panose="020F0502020204030203" pitchFamily="34" charset="0"/>
                          <a:ea typeface="Lato" panose="020F0502020204030203" pitchFamily="34" charset="0"/>
                          <a:cs typeface="Lato" panose="020F0502020204030203" pitchFamily="34" charset="0"/>
                        </a:rPr>
                        <a:t>Religious leaders and activists want to be inclusive, but they don’t know how.</a:t>
                      </a:r>
                    </a:p>
                  </a:txBody>
                  <a:tcPr marL="7620" marR="7620" marT="7620" marB="0" anchor="ctr"/>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25%</a:t>
                      </a:r>
                    </a:p>
                  </a:txBody>
                  <a:tcPr marL="7620" marR="7620" marT="7620" marB="0" anchor="ctr" anchorCtr="1">
                    <a:solidFill>
                      <a:schemeClr val="accent2"/>
                    </a:solidFill>
                  </a:tcPr>
                </a:tc>
                <a:tc>
                  <a:txBody>
                    <a:bodyPr/>
                    <a:lstStyle/>
                    <a:p>
                      <a:pPr algn="ct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19%</a:t>
                      </a:r>
                    </a:p>
                  </a:txBody>
                  <a:tcPr marL="7620" marR="7620" marT="7620" marB="0" anchor="ctr" anchorCtr="1"/>
                </a:tc>
                <a:tc>
                  <a:txBody>
                    <a:bodyPr/>
                    <a:lstStyle/>
                    <a:p>
                      <a:pPr algn="ct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18%</a:t>
                      </a:r>
                    </a:p>
                  </a:txBody>
                  <a:tcPr marL="7620" marR="7620" marT="7620" marB="0" anchor="ctr" anchorCtr="1"/>
                </a:tc>
                <a:tc>
                  <a:txBody>
                    <a:bodyPr/>
                    <a:lstStyle/>
                    <a:p>
                      <a:pPr algn="ct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17%</a:t>
                      </a:r>
                    </a:p>
                  </a:txBody>
                  <a:tcPr marL="7620" marR="7620" marT="7620" marB="0" anchor="ctr" anchorCtr="1"/>
                </a:tc>
                <a:extLst>
                  <a:ext uri="{0D108BD9-81ED-4DB2-BD59-A6C34878D82A}">
                    <a16:rowId xmlns:a16="http://schemas.microsoft.com/office/drawing/2014/main" val="2388231997"/>
                  </a:ext>
                </a:extLst>
              </a:tr>
              <a:tr h="585706">
                <a:tc>
                  <a:txBody>
                    <a:bodyPr/>
                    <a:lstStyle/>
                    <a:p>
                      <a:pPr algn="l" fontAlgn="b"/>
                      <a:r>
                        <a:rPr lang="en-US" sz="1800" b="0" i="0" u="none" strike="noStrike" dirty="0">
                          <a:solidFill>
                            <a:schemeClr val="tx1"/>
                          </a:solidFill>
                          <a:effectLst/>
                          <a:latin typeface="Lato" panose="020F0502020204030203" pitchFamily="34" charset="0"/>
                          <a:ea typeface="Lato" panose="020F0502020204030203" pitchFamily="34" charset="0"/>
                          <a:cs typeface="Lato" panose="020F0502020204030203" pitchFamily="34" charset="0"/>
                        </a:rPr>
                        <a:t>Including people with disabilities can be complicated and we don’t have the expertise to serve every need.</a:t>
                      </a:r>
                    </a:p>
                  </a:txBody>
                  <a:tcPr marL="7620" marR="7620" marT="7620" marB="0" anchor="ctr"/>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10%</a:t>
                      </a:r>
                    </a:p>
                  </a:txBody>
                  <a:tcPr marL="7620" marR="7620" marT="7620" marB="0" anchor="ctr" anchorCtr="1">
                    <a:solidFill>
                      <a:schemeClr val="accent2"/>
                    </a:solidFill>
                  </a:tcPr>
                </a:tc>
                <a:tc>
                  <a:txBody>
                    <a:bodyPr/>
                    <a:lstStyle/>
                    <a:p>
                      <a:pPr algn="ct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15%</a:t>
                      </a:r>
                    </a:p>
                  </a:txBody>
                  <a:tcPr marL="7620" marR="7620" marT="7620" marB="0" anchor="ctr" anchorCtr="1"/>
                </a:tc>
                <a:tc>
                  <a:txBody>
                    <a:bodyPr/>
                    <a:lstStyle/>
                    <a:p>
                      <a:pPr algn="ct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13%</a:t>
                      </a:r>
                    </a:p>
                  </a:txBody>
                  <a:tcPr marL="7620" marR="7620" marT="7620" marB="0" anchor="ctr" anchorCtr="1"/>
                </a:tc>
                <a:tc>
                  <a:txBody>
                    <a:bodyPr/>
                    <a:lstStyle/>
                    <a:p>
                      <a:pPr algn="ct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16%</a:t>
                      </a:r>
                    </a:p>
                  </a:txBody>
                  <a:tcPr marL="7620" marR="7620" marT="7620" marB="0" anchor="ctr" anchorCtr="1"/>
                </a:tc>
                <a:extLst>
                  <a:ext uri="{0D108BD9-81ED-4DB2-BD59-A6C34878D82A}">
                    <a16:rowId xmlns:a16="http://schemas.microsoft.com/office/drawing/2014/main" val="3168586199"/>
                  </a:ext>
                </a:extLst>
              </a:tr>
              <a:tr h="390471">
                <a:tc>
                  <a:txBody>
                    <a:bodyPr/>
                    <a:lstStyle/>
                    <a:p>
                      <a:pPr algn="l" fontAlgn="b"/>
                      <a:r>
                        <a:rPr lang="en-US" sz="1800" b="0" i="0" u="none" strike="noStrike" dirty="0">
                          <a:solidFill>
                            <a:schemeClr val="tx1"/>
                          </a:solidFill>
                          <a:effectLst/>
                          <a:latin typeface="Lato" panose="020F0502020204030203" pitchFamily="34" charset="0"/>
                          <a:ea typeface="Lato" panose="020F0502020204030203" pitchFamily="34" charset="0"/>
                          <a:cs typeface="Lato" panose="020F0502020204030203" pitchFamily="34" charset="0"/>
                        </a:rPr>
                        <a:t>Other emergencies and communal needs are more pressing.</a:t>
                      </a:r>
                    </a:p>
                  </a:txBody>
                  <a:tcPr marL="7620" marR="7620" marT="7620" marB="0" anchor="ctr"/>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7%</a:t>
                      </a:r>
                    </a:p>
                  </a:txBody>
                  <a:tcPr marL="7620" marR="7620" marT="7620" marB="0" anchor="ctr" anchorCtr="1">
                    <a:solidFill>
                      <a:schemeClr val="accent2"/>
                    </a:solidFill>
                  </a:tcPr>
                </a:tc>
                <a:tc>
                  <a:txBody>
                    <a:bodyPr/>
                    <a:lstStyle/>
                    <a:p>
                      <a:pPr algn="ct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5%</a:t>
                      </a:r>
                    </a:p>
                  </a:txBody>
                  <a:tcPr marL="7620" marR="7620" marT="7620" marB="0" anchor="ctr" anchorCtr="1"/>
                </a:tc>
                <a:tc>
                  <a:txBody>
                    <a:bodyPr/>
                    <a:lstStyle/>
                    <a:p>
                      <a:pPr algn="ct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5%</a:t>
                      </a:r>
                    </a:p>
                  </a:txBody>
                  <a:tcPr marL="7620" marR="7620" marT="7620" marB="0" anchor="ctr" anchorCtr="1"/>
                </a:tc>
                <a:tc>
                  <a:txBody>
                    <a:bodyPr/>
                    <a:lstStyle/>
                    <a:p>
                      <a:pPr algn="ct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6%</a:t>
                      </a:r>
                    </a:p>
                  </a:txBody>
                  <a:tcPr marL="7620" marR="7620" marT="7620" marB="0" anchor="ctr" anchorCtr="1"/>
                </a:tc>
                <a:extLst>
                  <a:ext uri="{0D108BD9-81ED-4DB2-BD59-A6C34878D82A}">
                    <a16:rowId xmlns:a16="http://schemas.microsoft.com/office/drawing/2014/main" val="1989642947"/>
                  </a:ext>
                </a:extLst>
              </a:tr>
              <a:tr h="390471">
                <a:tc>
                  <a:txBody>
                    <a:bodyPr/>
                    <a:lstStyle/>
                    <a:p>
                      <a:pPr algn="l" fontAlgn="b"/>
                      <a:r>
                        <a:rPr lang="en-US" sz="1800" b="0" i="0" u="none" strike="noStrike" dirty="0">
                          <a:solidFill>
                            <a:schemeClr val="tx1"/>
                          </a:solidFill>
                          <a:effectLst/>
                          <a:latin typeface="Lato" panose="020F0502020204030203" pitchFamily="34" charset="0"/>
                          <a:ea typeface="Lato" panose="020F0502020204030203" pitchFamily="34" charset="0"/>
                          <a:cs typeface="Lato" panose="020F0502020204030203" pitchFamily="34" charset="0"/>
                        </a:rPr>
                        <a:t>There aren’t many people with disabilities and those in the community are included.</a:t>
                      </a:r>
                    </a:p>
                  </a:txBody>
                  <a:tcPr marL="7620" marR="7620" marT="7620" marB="0" anchor="ctr"/>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4%</a:t>
                      </a:r>
                    </a:p>
                  </a:txBody>
                  <a:tcPr marL="7620" marR="7620" marT="7620" marB="0" anchor="ctr" anchorCtr="1">
                    <a:solidFill>
                      <a:schemeClr val="accent2"/>
                    </a:solidFill>
                  </a:tcPr>
                </a:tc>
                <a:tc>
                  <a:txBody>
                    <a:bodyPr/>
                    <a:lstStyle/>
                    <a:p>
                      <a:pPr algn="ct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4%</a:t>
                      </a:r>
                    </a:p>
                  </a:txBody>
                  <a:tcPr marL="7620" marR="7620" marT="7620" marB="0" anchor="ctr" anchorCtr="1"/>
                </a:tc>
                <a:tc>
                  <a:txBody>
                    <a:bodyPr/>
                    <a:lstStyle/>
                    <a:p>
                      <a:pPr algn="ct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2%</a:t>
                      </a:r>
                    </a:p>
                  </a:txBody>
                  <a:tcPr marL="7620" marR="7620" marT="7620" marB="0" anchor="ctr" anchorCtr="1"/>
                </a:tc>
                <a:tc>
                  <a:txBody>
                    <a:bodyPr/>
                    <a:lstStyle/>
                    <a:p>
                      <a:pPr algn="ct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8%</a:t>
                      </a:r>
                    </a:p>
                  </a:txBody>
                  <a:tcPr marL="7620" marR="7620" marT="7620" marB="0" anchor="ctr" anchorCtr="1"/>
                </a:tc>
                <a:extLst>
                  <a:ext uri="{0D108BD9-81ED-4DB2-BD59-A6C34878D82A}">
                    <a16:rowId xmlns:a16="http://schemas.microsoft.com/office/drawing/2014/main" val="3288944029"/>
                  </a:ext>
                </a:extLst>
              </a:tr>
              <a:tr h="390471">
                <a:tc>
                  <a:txBody>
                    <a:bodyPr/>
                    <a:lstStyle/>
                    <a:p>
                      <a:pPr algn="l" fontAlgn="b"/>
                      <a:r>
                        <a:rPr lang="en-US" sz="1800" b="0" i="0" u="none" strike="noStrike" dirty="0">
                          <a:solidFill>
                            <a:schemeClr val="tx1"/>
                          </a:solidFill>
                          <a:effectLst/>
                          <a:latin typeface="Lato" panose="020F0502020204030203" pitchFamily="34" charset="0"/>
                          <a:ea typeface="Lato" panose="020F0502020204030203" pitchFamily="34" charset="0"/>
                          <a:cs typeface="Lato" panose="020F0502020204030203" pitchFamily="34" charset="0"/>
                        </a:rPr>
                        <a:t>The Americans with Disabilities Act (ADA) exempted religious institutions.</a:t>
                      </a:r>
                    </a:p>
                  </a:txBody>
                  <a:tcPr marL="7620" marR="7620" marT="7620" marB="0" anchor="ctr"/>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2%</a:t>
                      </a:r>
                    </a:p>
                  </a:txBody>
                  <a:tcPr marL="7620" marR="7620" marT="7620" marB="0" anchor="ctr" anchorCtr="1">
                    <a:solidFill>
                      <a:schemeClr val="accent2"/>
                    </a:solidFill>
                  </a:tcPr>
                </a:tc>
                <a:tc>
                  <a:txBody>
                    <a:bodyPr/>
                    <a:lstStyle/>
                    <a:p>
                      <a:pPr algn="ct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3%</a:t>
                      </a:r>
                    </a:p>
                  </a:txBody>
                  <a:tcPr marL="7620" marR="7620" marT="7620" marB="0" anchor="ctr" anchorCtr="1"/>
                </a:tc>
                <a:tc>
                  <a:txBody>
                    <a:bodyPr/>
                    <a:lstStyle/>
                    <a:p>
                      <a:pPr algn="ct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5%</a:t>
                      </a:r>
                    </a:p>
                  </a:txBody>
                  <a:tcPr marL="7620" marR="7620" marT="7620" marB="0" anchor="ctr" anchorCtr="1"/>
                </a:tc>
                <a:tc>
                  <a:txBody>
                    <a:bodyPr/>
                    <a:lstStyle/>
                    <a:p>
                      <a:pPr algn="ct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3%</a:t>
                      </a:r>
                    </a:p>
                  </a:txBody>
                  <a:tcPr marL="7620" marR="7620" marT="7620" marB="0" anchor="ctr" anchorCtr="1"/>
                </a:tc>
                <a:extLst>
                  <a:ext uri="{0D108BD9-81ED-4DB2-BD59-A6C34878D82A}">
                    <a16:rowId xmlns:a16="http://schemas.microsoft.com/office/drawing/2014/main" val="87152724"/>
                  </a:ext>
                </a:extLst>
              </a:tr>
            </a:tbl>
          </a:graphicData>
        </a:graphic>
      </p:graphicFrame>
    </p:spTree>
    <p:extLst>
      <p:ext uri="{BB962C8B-B14F-4D97-AF65-F5344CB8AC3E}">
        <p14:creationId xmlns:p14="http://schemas.microsoft.com/office/powerpoint/2010/main" val="27044430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3BCAA22-BF8A-4659-A66D-1A711ADCFC9A}"/>
              </a:ext>
            </a:extLst>
          </p:cNvPr>
          <p:cNvSpPr>
            <a:spLocks noGrp="1"/>
          </p:cNvSpPr>
          <p:nvPr>
            <p:ph type="title"/>
          </p:nvPr>
        </p:nvSpPr>
        <p:spPr>
          <a:xfrm>
            <a:off x="521208" y="365760"/>
            <a:ext cx="10629722" cy="1139824"/>
          </a:xfrm>
        </p:spPr>
        <p:txBody>
          <a:bodyPr/>
          <a:lstStyle/>
          <a:p>
            <a:pPr marL="0" marR="0" lvl="0" indent="0" defTabSz="457200" rtl="0" eaLnBrk="1" fontAlgn="auto" latinLnBrk="0" hangingPunct="1">
              <a:lnSpc>
                <a:spcPct val="100000"/>
              </a:lnSpc>
              <a:spcBef>
                <a:spcPts val="0"/>
              </a:spcBef>
              <a:spcAft>
                <a:spcPts val="0"/>
              </a:spcAft>
              <a:tabLst/>
              <a:defRPr/>
            </a:pPr>
            <a:r>
              <a:rPr lang="en-US" sz="3600" b="1" kern="1200" dirty="0">
                <a:solidFill>
                  <a:schemeClr val="tx1"/>
                </a:solidFill>
                <a:latin typeface="Lato" panose="020F0502020204030203" pitchFamily="34" charset="0"/>
                <a:ea typeface="Lato" panose="020F0502020204030203" pitchFamily="34" charset="0"/>
                <a:cs typeface="Lato" panose="020F0502020204030203" pitchFamily="34" charset="0"/>
                <a:sym typeface="Libre Baskerville"/>
              </a:rPr>
              <a:t>A Tale of Two Synagogues</a:t>
            </a:r>
            <a:endParaRPr lang="en-US" sz="3600" dirty="0">
              <a:latin typeface="Lato" panose="020F0502020204030203" pitchFamily="34" charset="0"/>
              <a:ea typeface="Lato" panose="020F0502020204030203" pitchFamily="34" charset="0"/>
              <a:cs typeface="Lato" panose="020F0502020204030203" pitchFamily="34" charset="0"/>
            </a:endParaRPr>
          </a:p>
        </p:txBody>
      </p:sp>
      <p:sp>
        <p:nvSpPr>
          <p:cNvPr id="7" name="TextBox 6">
            <a:extLst>
              <a:ext uri="{FF2B5EF4-FFF2-40B4-BE49-F238E27FC236}">
                <a16:creationId xmlns:a16="http://schemas.microsoft.com/office/drawing/2014/main" id="{E3A5CFD7-EA4D-47FD-A798-33EE4ACE381B}"/>
              </a:ext>
            </a:extLst>
          </p:cNvPr>
          <p:cNvSpPr txBox="1"/>
          <p:nvPr/>
        </p:nvSpPr>
        <p:spPr>
          <a:xfrm>
            <a:off x="163285" y="1721975"/>
            <a:ext cx="11865429" cy="677108"/>
          </a:xfrm>
          <a:prstGeom prst="rect">
            <a:avLst/>
          </a:prstGeom>
          <a:noFill/>
        </p:spPr>
        <p:txBody>
          <a:bodyPr wrap="square" rtlCol="0">
            <a:spAutoFit/>
          </a:bodyPr>
          <a:lstStyle/>
          <a:p>
            <a:r>
              <a:rPr lang="en-US" sz="1900" b="1" dirty="0">
                <a:latin typeface="Lato" panose="020F0502020204030203" pitchFamily="34" charset="0"/>
                <a:ea typeface="Lato" panose="020F0502020204030203" pitchFamily="34" charset="0"/>
                <a:cs typeface="Lato" panose="020F0502020204030203" pitchFamily="34" charset="0"/>
              </a:rPr>
              <a:t>Where in the community do you find the most </a:t>
            </a:r>
            <a:r>
              <a:rPr lang="en-US" sz="1900" b="1" i="1" u="sng" dirty="0">
                <a:latin typeface="Lato" panose="020F0502020204030203" pitchFamily="34" charset="0"/>
                <a:ea typeface="Lato" panose="020F0502020204030203" pitchFamily="34" charset="0"/>
                <a:cs typeface="Lato" panose="020F0502020204030203" pitchFamily="34" charset="0"/>
              </a:rPr>
              <a:t>access</a:t>
            </a:r>
            <a:r>
              <a:rPr lang="en-US" sz="1900" b="1" dirty="0">
                <a:latin typeface="Lato" panose="020F0502020204030203" pitchFamily="34" charset="0"/>
                <a:ea typeface="Lato" panose="020F0502020204030203" pitchFamily="34" charset="0"/>
                <a:cs typeface="Lato" panose="020F0502020204030203" pitchFamily="34" charset="0"/>
              </a:rPr>
              <a:t> and inclusive environment for people with disabilities? </a:t>
            </a:r>
          </a:p>
          <a:p>
            <a:r>
              <a:rPr lang="en-US" sz="1900" b="1" dirty="0">
                <a:latin typeface="Lato" panose="020F0502020204030203" pitchFamily="34" charset="0"/>
                <a:ea typeface="Lato" panose="020F0502020204030203" pitchFamily="34" charset="0"/>
                <a:cs typeface="Lato" panose="020F0502020204030203" pitchFamily="34" charset="0"/>
              </a:rPr>
              <a:t>Where in the community do you find the most </a:t>
            </a:r>
            <a:r>
              <a:rPr lang="en-US" sz="1900" b="1" i="1" u="sng" dirty="0">
                <a:latin typeface="Lato" panose="020F0502020204030203" pitchFamily="34" charset="0"/>
                <a:ea typeface="Lato" panose="020F0502020204030203" pitchFamily="34" charset="0"/>
                <a:cs typeface="Lato" panose="020F0502020204030203" pitchFamily="34" charset="0"/>
              </a:rPr>
              <a:t>challenges</a:t>
            </a:r>
            <a:r>
              <a:rPr lang="en-US" sz="1900" b="1" dirty="0">
                <a:latin typeface="Lato" panose="020F0502020204030203" pitchFamily="34" charset="0"/>
                <a:ea typeface="Lato" panose="020F0502020204030203" pitchFamily="34" charset="0"/>
                <a:cs typeface="Lato" panose="020F0502020204030203" pitchFamily="34" charset="0"/>
              </a:rPr>
              <a:t> for access and inclusion of people with disabilities?</a:t>
            </a:r>
          </a:p>
        </p:txBody>
      </p:sp>
      <p:graphicFrame>
        <p:nvGraphicFramePr>
          <p:cNvPr id="4" name="Table 4">
            <a:extLst>
              <a:ext uri="{FF2B5EF4-FFF2-40B4-BE49-F238E27FC236}">
                <a16:creationId xmlns:a16="http://schemas.microsoft.com/office/drawing/2014/main" id="{9B1FA1EC-98CB-4B80-AF04-2A15E3F2A4B0}"/>
              </a:ext>
            </a:extLst>
          </p:cNvPr>
          <p:cNvGraphicFramePr>
            <a:graphicFrameLocks noGrp="1"/>
          </p:cNvGraphicFramePr>
          <p:nvPr>
            <p:extLst>
              <p:ext uri="{D42A27DB-BD31-4B8C-83A1-F6EECF244321}">
                <p14:modId xmlns:p14="http://schemas.microsoft.com/office/powerpoint/2010/main" val="3256382748"/>
              </p:ext>
            </p:extLst>
          </p:nvPr>
        </p:nvGraphicFramePr>
        <p:xfrm>
          <a:off x="1853349" y="2483394"/>
          <a:ext cx="8128000" cy="4226560"/>
        </p:xfrm>
        <a:graphic>
          <a:graphicData uri="http://schemas.openxmlformats.org/drawingml/2006/table">
            <a:tbl>
              <a:tblPr firstRow="1" bandRow="1">
                <a:tableStyleId>{5C22544A-7EE6-4342-B048-85BDC9FD1C3A}</a:tableStyleId>
              </a:tblPr>
              <a:tblGrid>
                <a:gridCol w="3892291">
                  <a:extLst>
                    <a:ext uri="{9D8B030D-6E8A-4147-A177-3AD203B41FA5}">
                      <a16:colId xmlns:a16="http://schemas.microsoft.com/office/drawing/2014/main" val="461788048"/>
                    </a:ext>
                  </a:extLst>
                </a:gridCol>
                <a:gridCol w="1042001">
                  <a:extLst>
                    <a:ext uri="{9D8B030D-6E8A-4147-A177-3AD203B41FA5}">
                      <a16:colId xmlns:a16="http://schemas.microsoft.com/office/drawing/2014/main" val="4262336716"/>
                    </a:ext>
                  </a:extLst>
                </a:gridCol>
                <a:gridCol w="1042001">
                  <a:extLst>
                    <a:ext uri="{9D8B030D-6E8A-4147-A177-3AD203B41FA5}">
                      <a16:colId xmlns:a16="http://schemas.microsoft.com/office/drawing/2014/main" val="4002120578"/>
                    </a:ext>
                  </a:extLst>
                </a:gridCol>
                <a:gridCol w="1042001">
                  <a:extLst>
                    <a:ext uri="{9D8B030D-6E8A-4147-A177-3AD203B41FA5}">
                      <a16:colId xmlns:a16="http://schemas.microsoft.com/office/drawing/2014/main" val="1581584871"/>
                    </a:ext>
                  </a:extLst>
                </a:gridCol>
                <a:gridCol w="1109706">
                  <a:extLst>
                    <a:ext uri="{9D8B030D-6E8A-4147-A177-3AD203B41FA5}">
                      <a16:colId xmlns:a16="http://schemas.microsoft.com/office/drawing/2014/main" val="1640849778"/>
                    </a:ext>
                  </a:extLst>
                </a:gridCol>
              </a:tblGrid>
              <a:tr h="370840">
                <a:tc>
                  <a:txBody>
                    <a:bodyPr/>
                    <a:lstStyle/>
                    <a:p>
                      <a:r>
                        <a:rPr lang="en-US" dirty="0">
                          <a:latin typeface="Lato" panose="020F0502020204030203" pitchFamily="34" charset="0"/>
                          <a:ea typeface="Lato" panose="020F0502020204030203" pitchFamily="34" charset="0"/>
                          <a:cs typeface="Lato" panose="020F0502020204030203" pitchFamily="34" charset="0"/>
                        </a:rPr>
                        <a:t>Choices</a:t>
                      </a:r>
                    </a:p>
                  </a:txBody>
                  <a:tcPr anchor="ctr"/>
                </a:tc>
                <a:tc>
                  <a:txBody>
                    <a:bodyPr/>
                    <a:lstStyle/>
                    <a:p>
                      <a:pPr algn="ctr"/>
                      <a:r>
                        <a:rPr lang="en-US" dirty="0">
                          <a:latin typeface="Lato" panose="020F0502020204030203" pitchFamily="34" charset="0"/>
                          <a:ea typeface="Lato" panose="020F0502020204030203" pitchFamily="34" charset="0"/>
                          <a:cs typeface="Lato" panose="020F0502020204030203" pitchFamily="34" charset="0"/>
                        </a:rPr>
                        <a:t>Access-DC</a:t>
                      </a:r>
                    </a:p>
                  </a:txBody>
                  <a:tcPr anchor="ctr" anchorCtr="1">
                    <a:solidFill>
                      <a:schemeClr val="accent2"/>
                    </a:solidFill>
                  </a:tcPr>
                </a:tc>
                <a:tc>
                  <a:txBody>
                    <a:bodyPr/>
                    <a:lstStyle/>
                    <a:p>
                      <a:pPr algn="ctr"/>
                      <a:r>
                        <a:rPr lang="en-US" dirty="0">
                          <a:latin typeface="Lato" panose="020F0502020204030203" pitchFamily="34" charset="0"/>
                          <a:ea typeface="Lato" panose="020F0502020204030203" pitchFamily="34" charset="0"/>
                          <a:cs typeface="Lato" panose="020F0502020204030203" pitchFamily="34" charset="0"/>
                        </a:rPr>
                        <a:t>Challenge- DC</a:t>
                      </a:r>
                    </a:p>
                  </a:txBody>
                  <a:tcPr anchor="ctr" anchorCtr="1">
                    <a:solidFill>
                      <a:schemeClr val="accent2"/>
                    </a:solidFill>
                  </a:tcPr>
                </a:tc>
                <a:tc>
                  <a:txBody>
                    <a:bodyPr/>
                    <a:lstStyle/>
                    <a:p>
                      <a:pPr algn="ctr"/>
                      <a:r>
                        <a:rPr lang="en-US" dirty="0">
                          <a:latin typeface="Lato" panose="020F0502020204030203" pitchFamily="34" charset="0"/>
                          <a:ea typeface="Lato" panose="020F0502020204030203" pitchFamily="34" charset="0"/>
                          <a:cs typeface="Lato" panose="020F0502020204030203" pitchFamily="34" charset="0"/>
                        </a:rPr>
                        <a:t>Access</a:t>
                      </a:r>
                    </a:p>
                  </a:txBody>
                  <a:tcPr anchor="ctr" anchorCtr="1"/>
                </a:tc>
                <a:tc>
                  <a:txBody>
                    <a:bodyPr/>
                    <a:lstStyle/>
                    <a:p>
                      <a:pPr algn="ctr"/>
                      <a:r>
                        <a:rPr lang="en-US" dirty="0">
                          <a:latin typeface="Lato" panose="020F0502020204030203" pitchFamily="34" charset="0"/>
                          <a:ea typeface="Lato" panose="020F0502020204030203" pitchFamily="34" charset="0"/>
                          <a:cs typeface="Lato" panose="020F0502020204030203" pitchFamily="34" charset="0"/>
                        </a:rPr>
                        <a:t>Challenge</a:t>
                      </a:r>
                    </a:p>
                  </a:txBody>
                  <a:tcPr anchor="ctr" anchorCtr="1"/>
                </a:tc>
                <a:extLst>
                  <a:ext uri="{0D108BD9-81ED-4DB2-BD59-A6C34878D82A}">
                    <a16:rowId xmlns:a16="http://schemas.microsoft.com/office/drawing/2014/main" val="2745442211"/>
                  </a:ext>
                </a:extLst>
              </a:tr>
              <a:tr h="370840">
                <a:tc>
                  <a:txBody>
                    <a:bodyPr/>
                    <a:lstStyle/>
                    <a:p>
                      <a:pPr algn="l" fontAlgn="b"/>
                      <a:r>
                        <a:rPr lang="en-US" sz="18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Jewish Federation</a:t>
                      </a:r>
                    </a:p>
                  </a:txBody>
                  <a:tcPr marL="7620" marR="7620" marT="7620" marB="0" anchor="ctr"/>
                </a:tc>
                <a:tc>
                  <a:txBody>
                    <a:bodyPr/>
                    <a:lstStyle/>
                    <a:p>
                      <a:pPr algn="r" fontAlgn="b"/>
                      <a:r>
                        <a:rPr lang="en-US" sz="18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7%</a:t>
                      </a:r>
                    </a:p>
                  </a:txBody>
                  <a:tcPr marL="7620" marR="7620" marT="7620" marB="0" anchor="ctr" anchorCtr="1">
                    <a:solidFill>
                      <a:schemeClr val="accent2"/>
                    </a:solidFill>
                  </a:tcPr>
                </a:tc>
                <a:tc>
                  <a:txBody>
                    <a:bodyPr/>
                    <a:lstStyle/>
                    <a:p>
                      <a:pPr algn="r" fontAlgn="b"/>
                      <a:r>
                        <a:rPr lang="en-US" sz="18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a:t>
                      </a:r>
                    </a:p>
                  </a:txBody>
                  <a:tcPr marL="7620" marR="7620" marT="7620" marB="0" anchor="ctr" anchorCtr="1">
                    <a:solidFill>
                      <a:schemeClr val="accent2"/>
                    </a:solidFill>
                  </a:tcPr>
                </a:tc>
                <a:tc>
                  <a:txBody>
                    <a:bodyPr/>
                    <a:lstStyle/>
                    <a:p>
                      <a:pPr algn="ctr" fontAlgn="b"/>
                      <a:r>
                        <a:rPr lang="en-US" sz="18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5%</a:t>
                      </a:r>
                    </a:p>
                  </a:txBody>
                  <a:tcPr marL="7620" marR="7620" marT="7620" marB="0" anchor="ctr" anchorCtr="1"/>
                </a:tc>
                <a:tc>
                  <a:txBody>
                    <a:bodyPr/>
                    <a:lstStyle/>
                    <a:p>
                      <a:pPr algn="ctr" fontAlgn="b"/>
                      <a:r>
                        <a:rPr lang="en-US" sz="18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3%</a:t>
                      </a:r>
                    </a:p>
                  </a:txBody>
                  <a:tcPr marL="7620" marR="7620" marT="7620" marB="0" anchor="ctr" anchorCtr="1"/>
                </a:tc>
                <a:extLst>
                  <a:ext uri="{0D108BD9-81ED-4DB2-BD59-A6C34878D82A}">
                    <a16:rowId xmlns:a16="http://schemas.microsoft.com/office/drawing/2014/main" val="58718031"/>
                  </a:ext>
                </a:extLst>
              </a:tr>
              <a:tr h="370840">
                <a:tc>
                  <a:txBody>
                    <a:bodyPr/>
                    <a:lstStyle/>
                    <a:p>
                      <a:pPr algn="l" fontAlgn="b"/>
                      <a:r>
                        <a:rPr lang="en-US" sz="18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Jewish Day Schools</a:t>
                      </a:r>
                    </a:p>
                  </a:txBody>
                  <a:tcPr marL="7620" marR="7620" marT="7620" marB="0" anchor="ctr"/>
                </a:tc>
                <a:tc>
                  <a:txBody>
                    <a:bodyPr/>
                    <a:lstStyle/>
                    <a:p>
                      <a:pPr algn="r" fontAlgn="b"/>
                      <a:r>
                        <a:rPr lang="en-US" sz="18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6%</a:t>
                      </a:r>
                    </a:p>
                  </a:txBody>
                  <a:tcPr marL="7620" marR="7620" marT="7620" marB="0" anchor="ctr" anchorCtr="1">
                    <a:solidFill>
                      <a:schemeClr val="accent2"/>
                    </a:solidFill>
                  </a:tcPr>
                </a:tc>
                <a:tc>
                  <a:txBody>
                    <a:bodyPr/>
                    <a:lstStyle/>
                    <a:p>
                      <a:pPr algn="r" fontAlgn="b"/>
                      <a:r>
                        <a:rPr lang="en-US" sz="18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13%</a:t>
                      </a:r>
                    </a:p>
                  </a:txBody>
                  <a:tcPr marL="7620" marR="7620" marT="7620" marB="0" anchor="ctr" anchorCtr="1">
                    <a:solidFill>
                      <a:schemeClr val="accent2"/>
                    </a:solidFill>
                  </a:tcPr>
                </a:tc>
                <a:tc>
                  <a:txBody>
                    <a:bodyPr/>
                    <a:lstStyle/>
                    <a:p>
                      <a:pPr algn="ctr" fontAlgn="b"/>
                      <a:r>
                        <a:rPr lang="en-US" sz="18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4%</a:t>
                      </a:r>
                    </a:p>
                  </a:txBody>
                  <a:tcPr marL="7620" marR="7620" marT="7620" marB="0" anchor="ctr" anchorCtr="1"/>
                </a:tc>
                <a:tc>
                  <a:txBody>
                    <a:bodyPr/>
                    <a:lstStyle/>
                    <a:p>
                      <a:pPr algn="ctr" fontAlgn="b"/>
                      <a:r>
                        <a:rPr lang="en-US" sz="18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12%</a:t>
                      </a:r>
                    </a:p>
                  </a:txBody>
                  <a:tcPr marL="7620" marR="7620" marT="7620" marB="0" anchor="ctr" anchorCtr="1"/>
                </a:tc>
                <a:extLst>
                  <a:ext uri="{0D108BD9-81ED-4DB2-BD59-A6C34878D82A}">
                    <a16:rowId xmlns:a16="http://schemas.microsoft.com/office/drawing/2014/main" val="3788084598"/>
                  </a:ext>
                </a:extLst>
              </a:tr>
              <a:tr h="370840">
                <a:tc>
                  <a:txBody>
                    <a:bodyPr/>
                    <a:lstStyle/>
                    <a:p>
                      <a:pPr algn="l" fontAlgn="b"/>
                      <a:r>
                        <a:rPr lang="en-US" sz="18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Jewish Summer Camps</a:t>
                      </a:r>
                    </a:p>
                  </a:txBody>
                  <a:tcPr marL="7620" marR="7620" marT="7620" marB="0" anchor="ctr"/>
                </a:tc>
                <a:tc>
                  <a:txBody>
                    <a:bodyPr/>
                    <a:lstStyle/>
                    <a:p>
                      <a:pPr algn="r" fontAlgn="b"/>
                      <a:r>
                        <a:rPr lang="en-US" sz="18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13%</a:t>
                      </a:r>
                    </a:p>
                  </a:txBody>
                  <a:tcPr marL="7620" marR="7620" marT="7620" marB="0" anchor="ctr" anchorCtr="1">
                    <a:solidFill>
                      <a:schemeClr val="accent2"/>
                    </a:solidFill>
                  </a:tcPr>
                </a:tc>
                <a:tc>
                  <a:txBody>
                    <a:bodyPr/>
                    <a:lstStyle/>
                    <a:p>
                      <a:pPr algn="r" fontAlgn="b"/>
                      <a:r>
                        <a:rPr lang="en-US" sz="18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6%</a:t>
                      </a:r>
                    </a:p>
                  </a:txBody>
                  <a:tcPr marL="7620" marR="7620" marT="7620" marB="0" anchor="ctr" anchorCtr="1">
                    <a:solidFill>
                      <a:schemeClr val="accent2"/>
                    </a:solidFill>
                  </a:tcPr>
                </a:tc>
                <a:tc>
                  <a:txBody>
                    <a:bodyPr/>
                    <a:lstStyle/>
                    <a:p>
                      <a:pPr algn="ctr" fontAlgn="b"/>
                      <a:r>
                        <a:rPr lang="en-US" sz="18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9%</a:t>
                      </a:r>
                    </a:p>
                  </a:txBody>
                  <a:tcPr marL="7620" marR="7620" marT="7620" marB="0" anchor="ctr" anchorCtr="1"/>
                </a:tc>
                <a:tc>
                  <a:txBody>
                    <a:bodyPr/>
                    <a:lstStyle/>
                    <a:p>
                      <a:pPr algn="ctr" fontAlgn="b"/>
                      <a:r>
                        <a:rPr lang="en-US" sz="18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5%</a:t>
                      </a:r>
                    </a:p>
                  </a:txBody>
                  <a:tcPr marL="7620" marR="7620" marT="7620" marB="0" anchor="ctr" anchorCtr="1"/>
                </a:tc>
                <a:extLst>
                  <a:ext uri="{0D108BD9-81ED-4DB2-BD59-A6C34878D82A}">
                    <a16:rowId xmlns:a16="http://schemas.microsoft.com/office/drawing/2014/main" val="2727913060"/>
                  </a:ext>
                </a:extLst>
              </a:tr>
              <a:tr h="370840">
                <a:tc>
                  <a:txBody>
                    <a:bodyPr/>
                    <a:lstStyle/>
                    <a:p>
                      <a:pPr algn="l" fontAlgn="b"/>
                      <a:r>
                        <a:rPr lang="en-US" sz="18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Synagogues</a:t>
                      </a:r>
                    </a:p>
                  </a:txBody>
                  <a:tcPr marL="7620" marR="7620" marT="7620" marB="0" anchor="ctr"/>
                </a:tc>
                <a:tc>
                  <a:txBody>
                    <a:bodyPr/>
                    <a:lstStyle/>
                    <a:p>
                      <a:pPr algn="r" fontAlgn="b"/>
                      <a:r>
                        <a:rPr lang="en-US" sz="1800" b="0" i="0" u="none" strike="noStrike" dirty="0">
                          <a:solidFill>
                            <a:srgbClr val="333333"/>
                          </a:solidFill>
                          <a:effectLst/>
                          <a:highlight>
                            <a:srgbClr val="FFFF00"/>
                          </a:highlight>
                          <a:latin typeface="Lato" panose="020F0502020204030203" pitchFamily="34" charset="0"/>
                          <a:ea typeface="Lato" panose="020F0502020204030203" pitchFamily="34" charset="0"/>
                          <a:cs typeface="Lato" panose="020F0502020204030203" pitchFamily="34" charset="0"/>
                        </a:rPr>
                        <a:t>20%</a:t>
                      </a:r>
                    </a:p>
                  </a:txBody>
                  <a:tcPr marL="7620" marR="7620" marT="7620" marB="0" anchor="ctr" anchorCtr="1">
                    <a:solidFill>
                      <a:schemeClr val="accent2"/>
                    </a:solidFill>
                  </a:tcPr>
                </a:tc>
                <a:tc>
                  <a:txBody>
                    <a:bodyPr/>
                    <a:lstStyle/>
                    <a:p>
                      <a:pPr algn="r" fontAlgn="b"/>
                      <a:r>
                        <a:rPr lang="en-US" sz="1800" b="0" i="0" u="none" strike="noStrike" dirty="0">
                          <a:solidFill>
                            <a:srgbClr val="333333"/>
                          </a:solidFill>
                          <a:effectLst/>
                          <a:highlight>
                            <a:srgbClr val="FFFF00"/>
                          </a:highlight>
                          <a:latin typeface="Lato" panose="020F0502020204030203" pitchFamily="34" charset="0"/>
                          <a:ea typeface="Lato" panose="020F0502020204030203" pitchFamily="34" charset="0"/>
                          <a:cs typeface="Lato" panose="020F0502020204030203" pitchFamily="34" charset="0"/>
                        </a:rPr>
                        <a:t>27%</a:t>
                      </a:r>
                    </a:p>
                  </a:txBody>
                  <a:tcPr marL="7620" marR="7620" marT="7620" marB="0" anchor="ctr" anchorCtr="1">
                    <a:solidFill>
                      <a:schemeClr val="accent2"/>
                    </a:solidFill>
                  </a:tcPr>
                </a:tc>
                <a:tc>
                  <a:txBody>
                    <a:bodyPr/>
                    <a:lstStyle/>
                    <a:p>
                      <a:pPr algn="ctr" fontAlgn="b"/>
                      <a:r>
                        <a:rPr lang="en-US" sz="1800" b="0" i="0" u="none" strike="noStrike" dirty="0">
                          <a:solidFill>
                            <a:srgbClr val="FF0000"/>
                          </a:solidFill>
                          <a:effectLst/>
                          <a:latin typeface="Lato" panose="020F0502020204030203" pitchFamily="34" charset="0"/>
                          <a:ea typeface="Lato" panose="020F0502020204030203" pitchFamily="34" charset="0"/>
                          <a:cs typeface="Lato" panose="020F0502020204030203" pitchFamily="34" charset="0"/>
                        </a:rPr>
                        <a:t>21%</a:t>
                      </a:r>
                    </a:p>
                  </a:txBody>
                  <a:tcPr marL="7620" marR="7620" marT="7620" marB="0" anchor="ctr" anchorCtr="1"/>
                </a:tc>
                <a:tc>
                  <a:txBody>
                    <a:bodyPr/>
                    <a:lstStyle/>
                    <a:p>
                      <a:pPr algn="ctr" fontAlgn="b"/>
                      <a:r>
                        <a:rPr lang="en-US" sz="1800" b="0" i="0" u="none" strike="noStrike" dirty="0">
                          <a:solidFill>
                            <a:srgbClr val="FF0000"/>
                          </a:solidFill>
                          <a:effectLst/>
                          <a:latin typeface="Lato" panose="020F0502020204030203" pitchFamily="34" charset="0"/>
                          <a:ea typeface="Lato" panose="020F0502020204030203" pitchFamily="34" charset="0"/>
                          <a:cs typeface="Lato" panose="020F0502020204030203" pitchFamily="34" charset="0"/>
                        </a:rPr>
                        <a:t>18%</a:t>
                      </a:r>
                    </a:p>
                  </a:txBody>
                  <a:tcPr marL="7620" marR="7620" marT="7620" marB="0" anchor="ctr" anchorCtr="1"/>
                </a:tc>
                <a:extLst>
                  <a:ext uri="{0D108BD9-81ED-4DB2-BD59-A6C34878D82A}">
                    <a16:rowId xmlns:a16="http://schemas.microsoft.com/office/drawing/2014/main" val="4060361353"/>
                  </a:ext>
                </a:extLst>
              </a:tr>
              <a:tr h="370840">
                <a:tc>
                  <a:txBody>
                    <a:bodyPr/>
                    <a:lstStyle/>
                    <a:p>
                      <a:pPr algn="l" fontAlgn="b"/>
                      <a:r>
                        <a:rPr lang="en-US" sz="18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Social Organizations such as Pop-Up Shabbat, Chavurahs</a:t>
                      </a:r>
                    </a:p>
                  </a:txBody>
                  <a:tcPr marL="7620" marR="7620" marT="7620" marB="0" anchor="ctr"/>
                </a:tc>
                <a:tc>
                  <a:txBody>
                    <a:bodyPr/>
                    <a:lstStyle/>
                    <a:p>
                      <a:pPr algn="r" fontAlgn="b"/>
                      <a:r>
                        <a:rPr lang="en-US" sz="18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a:t>
                      </a:r>
                    </a:p>
                  </a:txBody>
                  <a:tcPr marL="7620" marR="7620" marT="7620" marB="0" anchor="ctr" anchorCtr="1">
                    <a:solidFill>
                      <a:schemeClr val="accent2"/>
                    </a:solidFill>
                  </a:tcPr>
                </a:tc>
                <a:tc>
                  <a:txBody>
                    <a:bodyPr/>
                    <a:lstStyle/>
                    <a:p>
                      <a:pPr algn="r" fontAlgn="b"/>
                      <a:r>
                        <a:rPr lang="en-US" sz="18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6%</a:t>
                      </a:r>
                    </a:p>
                  </a:txBody>
                  <a:tcPr marL="7620" marR="7620" marT="7620" marB="0" anchor="ctr" anchorCtr="1">
                    <a:solidFill>
                      <a:schemeClr val="accent2"/>
                    </a:solidFill>
                  </a:tcPr>
                </a:tc>
                <a:tc>
                  <a:txBody>
                    <a:bodyPr/>
                    <a:lstStyle/>
                    <a:p>
                      <a:pPr algn="ctr" fontAlgn="b"/>
                      <a:r>
                        <a:rPr lang="en-US" sz="18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3%</a:t>
                      </a:r>
                    </a:p>
                  </a:txBody>
                  <a:tcPr marL="7620" marR="7620" marT="7620" marB="0" anchor="ctr" anchorCtr="1"/>
                </a:tc>
                <a:tc>
                  <a:txBody>
                    <a:bodyPr/>
                    <a:lstStyle/>
                    <a:p>
                      <a:pPr algn="ctr" fontAlgn="b"/>
                      <a:r>
                        <a:rPr lang="en-US" sz="18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5%</a:t>
                      </a:r>
                    </a:p>
                  </a:txBody>
                  <a:tcPr marL="7620" marR="7620" marT="7620" marB="0" anchor="ctr" anchorCtr="1"/>
                </a:tc>
                <a:extLst>
                  <a:ext uri="{0D108BD9-81ED-4DB2-BD59-A6C34878D82A}">
                    <a16:rowId xmlns:a16="http://schemas.microsoft.com/office/drawing/2014/main" val="3896279029"/>
                  </a:ext>
                </a:extLst>
              </a:tr>
              <a:tr h="370840">
                <a:tc>
                  <a:txBody>
                    <a:bodyPr/>
                    <a:lstStyle/>
                    <a:p>
                      <a:pPr algn="l" fontAlgn="b"/>
                      <a:r>
                        <a:rPr lang="en-US" sz="18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Jewish Human Services Organizations</a:t>
                      </a:r>
                    </a:p>
                  </a:txBody>
                  <a:tcPr marL="7620" marR="7620" marT="7620" marB="0" anchor="ctr"/>
                </a:tc>
                <a:tc>
                  <a:txBody>
                    <a:bodyPr/>
                    <a:lstStyle/>
                    <a:p>
                      <a:pPr algn="r" fontAlgn="b"/>
                      <a:r>
                        <a:rPr lang="en-US" sz="18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12%</a:t>
                      </a:r>
                    </a:p>
                  </a:txBody>
                  <a:tcPr marL="7620" marR="7620" marT="7620" marB="0" anchor="ctr" anchorCtr="1">
                    <a:solidFill>
                      <a:schemeClr val="accent2"/>
                    </a:solidFill>
                  </a:tcPr>
                </a:tc>
                <a:tc>
                  <a:txBody>
                    <a:bodyPr/>
                    <a:lstStyle/>
                    <a:p>
                      <a:pPr algn="r" fontAlgn="b"/>
                      <a:r>
                        <a:rPr lang="en-US" sz="18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a:t>
                      </a:r>
                    </a:p>
                  </a:txBody>
                  <a:tcPr marL="7620" marR="7620" marT="7620" marB="0" anchor="ctr" anchorCtr="1">
                    <a:solidFill>
                      <a:schemeClr val="accent2"/>
                    </a:solidFill>
                  </a:tcPr>
                </a:tc>
                <a:tc>
                  <a:txBody>
                    <a:bodyPr/>
                    <a:lstStyle/>
                    <a:p>
                      <a:pPr algn="ctr" fontAlgn="b"/>
                      <a:r>
                        <a:rPr lang="en-US" sz="18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14%</a:t>
                      </a:r>
                    </a:p>
                  </a:txBody>
                  <a:tcPr marL="7620" marR="7620" marT="7620" marB="0" anchor="ctr" anchorCtr="1"/>
                </a:tc>
                <a:tc>
                  <a:txBody>
                    <a:bodyPr/>
                    <a:lstStyle/>
                    <a:p>
                      <a:pPr algn="ctr" fontAlgn="b"/>
                      <a:r>
                        <a:rPr lang="en-US" sz="18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a:t>
                      </a:r>
                    </a:p>
                  </a:txBody>
                  <a:tcPr marL="7620" marR="7620" marT="7620" marB="0" anchor="ctr" anchorCtr="1"/>
                </a:tc>
                <a:extLst>
                  <a:ext uri="{0D108BD9-81ED-4DB2-BD59-A6C34878D82A}">
                    <a16:rowId xmlns:a16="http://schemas.microsoft.com/office/drawing/2014/main" val="1432655362"/>
                  </a:ext>
                </a:extLst>
              </a:tr>
              <a:tr h="370840">
                <a:tc>
                  <a:txBody>
                    <a:bodyPr/>
                    <a:lstStyle/>
                    <a:p>
                      <a:pPr algn="l" fontAlgn="b"/>
                      <a:r>
                        <a:rPr lang="en-US" sz="18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Jewish Social Justice/Civic Engagement/Advocacy Groups</a:t>
                      </a:r>
                    </a:p>
                  </a:txBody>
                  <a:tcPr marL="7620" marR="7620" marT="7620" marB="0" anchor="ctr"/>
                </a:tc>
                <a:tc>
                  <a:txBody>
                    <a:bodyPr/>
                    <a:lstStyle/>
                    <a:p>
                      <a:pPr algn="r" fontAlgn="b"/>
                      <a:r>
                        <a:rPr lang="en-US" sz="18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11%</a:t>
                      </a:r>
                    </a:p>
                  </a:txBody>
                  <a:tcPr marL="7620" marR="7620" marT="7620" marB="0" anchor="ctr" anchorCtr="1">
                    <a:solidFill>
                      <a:schemeClr val="accent2"/>
                    </a:solidFill>
                  </a:tcPr>
                </a:tc>
                <a:tc>
                  <a:txBody>
                    <a:bodyPr/>
                    <a:lstStyle/>
                    <a:p>
                      <a:pPr algn="r" fontAlgn="b"/>
                      <a:r>
                        <a:rPr lang="en-US" sz="18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3%</a:t>
                      </a:r>
                    </a:p>
                  </a:txBody>
                  <a:tcPr marL="7620" marR="7620" marT="7620" marB="0" anchor="ctr" anchorCtr="1">
                    <a:solidFill>
                      <a:schemeClr val="accent2"/>
                    </a:solidFill>
                  </a:tcPr>
                </a:tc>
                <a:tc>
                  <a:txBody>
                    <a:bodyPr/>
                    <a:lstStyle/>
                    <a:p>
                      <a:pPr algn="ctr" fontAlgn="b"/>
                      <a:r>
                        <a:rPr lang="en-US" sz="18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5%</a:t>
                      </a:r>
                    </a:p>
                  </a:txBody>
                  <a:tcPr marL="7620" marR="7620" marT="7620" marB="0" anchor="ctr" anchorCtr="1"/>
                </a:tc>
                <a:tc>
                  <a:txBody>
                    <a:bodyPr/>
                    <a:lstStyle/>
                    <a:p>
                      <a:pPr algn="ctr" fontAlgn="b"/>
                      <a:r>
                        <a:rPr lang="en-US" sz="18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2%</a:t>
                      </a:r>
                    </a:p>
                  </a:txBody>
                  <a:tcPr marL="7620" marR="7620" marT="7620" marB="0" anchor="ctr" anchorCtr="1"/>
                </a:tc>
                <a:extLst>
                  <a:ext uri="{0D108BD9-81ED-4DB2-BD59-A6C34878D82A}">
                    <a16:rowId xmlns:a16="http://schemas.microsoft.com/office/drawing/2014/main" val="1908262396"/>
                  </a:ext>
                </a:extLst>
              </a:tr>
              <a:tr h="370840">
                <a:tc>
                  <a:txBody>
                    <a:bodyPr/>
                    <a:lstStyle/>
                    <a:p>
                      <a:pPr algn="l" fontAlgn="b"/>
                      <a:r>
                        <a:rPr lang="en-US" sz="18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I Don't Know</a:t>
                      </a:r>
                    </a:p>
                  </a:txBody>
                  <a:tcPr marL="7620" marR="7620" marT="7620" marB="0" anchor="ctr"/>
                </a:tc>
                <a:tc>
                  <a:txBody>
                    <a:bodyPr/>
                    <a:lstStyle/>
                    <a:p>
                      <a:pPr algn="r" fontAlgn="b"/>
                      <a:r>
                        <a:rPr lang="en-US" sz="18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20%</a:t>
                      </a:r>
                    </a:p>
                  </a:txBody>
                  <a:tcPr marL="7620" marR="7620" marT="7620" marB="0" anchor="ctr" anchorCtr="1">
                    <a:solidFill>
                      <a:schemeClr val="accent2"/>
                    </a:solidFill>
                  </a:tcPr>
                </a:tc>
                <a:tc>
                  <a:txBody>
                    <a:bodyPr/>
                    <a:lstStyle/>
                    <a:p>
                      <a:pPr algn="r" fontAlgn="b"/>
                      <a:r>
                        <a:rPr lang="en-US" sz="1800" b="0" i="0" u="none" strike="noStrike" dirty="0">
                          <a:solidFill>
                            <a:srgbClr val="333333"/>
                          </a:solidFill>
                          <a:effectLst/>
                          <a:highlight>
                            <a:srgbClr val="FFFF00"/>
                          </a:highlight>
                          <a:latin typeface="Lato" panose="020F0502020204030203" pitchFamily="34" charset="0"/>
                          <a:ea typeface="Lato" panose="020F0502020204030203" pitchFamily="34" charset="0"/>
                          <a:cs typeface="Lato" panose="020F0502020204030203" pitchFamily="34" charset="0"/>
                        </a:rPr>
                        <a:t>38%</a:t>
                      </a:r>
                    </a:p>
                  </a:txBody>
                  <a:tcPr marL="7620" marR="7620" marT="7620" marB="0" anchor="ctr" anchorCtr="1">
                    <a:solidFill>
                      <a:schemeClr val="accent2"/>
                    </a:solidFill>
                  </a:tcPr>
                </a:tc>
                <a:tc>
                  <a:txBody>
                    <a:bodyPr/>
                    <a:lstStyle/>
                    <a:p>
                      <a:pPr algn="ctr" fontAlgn="b"/>
                      <a:r>
                        <a:rPr lang="en-US" sz="18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32%</a:t>
                      </a:r>
                    </a:p>
                  </a:txBody>
                  <a:tcPr marL="7620" marR="7620" marT="7620" marB="0" anchor="ctr" anchorCtr="1"/>
                </a:tc>
                <a:tc>
                  <a:txBody>
                    <a:bodyPr/>
                    <a:lstStyle/>
                    <a:p>
                      <a:pPr algn="ctr" fontAlgn="b"/>
                      <a:r>
                        <a:rPr lang="en-US" sz="18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50%</a:t>
                      </a:r>
                    </a:p>
                  </a:txBody>
                  <a:tcPr marL="7620" marR="7620" marT="7620" marB="0" anchor="ctr" anchorCtr="1"/>
                </a:tc>
                <a:extLst>
                  <a:ext uri="{0D108BD9-81ED-4DB2-BD59-A6C34878D82A}">
                    <a16:rowId xmlns:a16="http://schemas.microsoft.com/office/drawing/2014/main" val="482200848"/>
                  </a:ext>
                </a:extLst>
              </a:tr>
              <a:tr h="370840">
                <a:tc>
                  <a:txBody>
                    <a:bodyPr/>
                    <a:lstStyle/>
                    <a:p>
                      <a:pPr algn="l" fontAlgn="b"/>
                      <a:r>
                        <a:rPr lang="en-US" sz="18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Other (please specify)</a:t>
                      </a:r>
                    </a:p>
                  </a:txBody>
                  <a:tcPr marL="7620" marR="7620" marT="7620" marB="0" anchor="ctr"/>
                </a:tc>
                <a:tc>
                  <a:txBody>
                    <a:bodyPr/>
                    <a:lstStyle/>
                    <a:p>
                      <a:pPr algn="r" fontAlgn="b"/>
                      <a:r>
                        <a:rPr lang="en-US" sz="18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9%</a:t>
                      </a:r>
                    </a:p>
                  </a:txBody>
                  <a:tcPr marL="7620" marR="7620" marT="7620" marB="0" anchor="ctr" anchorCtr="1">
                    <a:solidFill>
                      <a:schemeClr val="accent2"/>
                    </a:solidFill>
                  </a:tcPr>
                </a:tc>
                <a:tc>
                  <a:txBody>
                    <a:bodyPr/>
                    <a:lstStyle/>
                    <a:p>
                      <a:pPr algn="r" fontAlgn="b"/>
                      <a:r>
                        <a:rPr lang="en-US" sz="18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5%</a:t>
                      </a:r>
                    </a:p>
                  </a:txBody>
                  <a:tcPr marL="7620" marR="7620" marT="7620" marB="0" anchor="ctr" anchorCtr="1">
                    <a:solidFill>
                      <a:schemeClr val="accent2"/>
                    </a:solidFill>
                  </a:tcPr>
                </a:tc>
                <a:tc>
                  <a:txBody>
                    <a:bodyPr/>
                    <a:lstStyle/>
                    <a:p>
                      <a:pPr algn="ctr" fontAlgn="b"/>
                      <a:r>
                        <a:rPr lang="en-US" sz="18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7%</a:t>
                      </a:r>
                    </a:p>
                  </a:txBody>
                  <a:tcPr marL="7620" marR="7620" marT="7620" marB="0" anchor="ctr" anchorCtr="1"/>
                </a:tc>
                <a:tc>
                  <a:txBody>
                    <a:bodyPr/>
                    <a:lstStyle/>
                    <a:p>
                      <a:pPr algn="ctr" fontAlgn="b"/>
                      <a:r>
                        <a:rPr lang="en-US" sz="18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4%</a:t>
                      </a:r>
                    </a:p>
                  </a:txBody>
                  <a:tcPr marL="7620" marR="7620" marT="7620" marB="0" anchor="ctr" anchorCtr="1"/>
                </a:tc>
                <a:extLst>
                  <a:ext uri="{0D108BD9-81ED-4DB2-BD59-A6C34878D82A}">
                    <a16:rowId xmlns:a16="http://schemas.microsoft.com/office/drawing/2014/main" val="4039727053"/>
                  </a:ext>
                </a:extLst>
              </a:tr>
            </a:tbl>
          </a:graphicData>
        </a:graphic>
      </p:graphicFrame>
      <p:sp>
        <p:nvSpPr>
          <p:cNvPr id="5" name="Slide Number Placeholder 4">
            <a:extLst>
              <a:ext uri="{FF2B5EF4-FFF2-40B4-BE49-F238E27FC236}">
                <a16:creationId xmlns:a16="http://schemas.microsoft.com/office/drawing/2014/main" id="{2B90F6F9-189A-4A92-96B7-4644D49F30A8}"/>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18</a:t>
            </a:fld>
            <a:endParaRPr lang="en-US"/>
          </a:p>
        </p:txBody>
      </p:sp>
    </p:spTree>
    <p:extLst>
      <p:ext uri="{BB962C8B-B14F-4D97-AF65-F5344CB8AC3E}">
        <p14:creationId xmlns:p14="http://schemas.microsoft.com/office/powerpoint/2010/main" val="12999296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135587F-7BD5-A84C-82FB-86F7675C2EE5}"/>
              </a:ext>
            </a:extLst>
          </p:cNvPr>
          <p:cNvSpPr>
            <a:spLocks noGrp="1"/>
          </p:cNvSpPr>
          <p:nvPr>
            <p:ph type="title"/>
          </p:nvPr>
        </p:nvSpPr>
        <p:spPr/>
        <p:txBody>
          <a:bodyPr/>
          <a:lstStyle/>
          <a:p>
            <a:r>
              <a:rPr lang="en-US" b="1" dirty="0">
                <a:latin typeface="Lato" panose="020F0502020204030203" pitchFamily="34" charset="0"/>
                <a:ea typeface="Lato" panose="020F0502020204030203" pitchFamily="34" charset="0"/>
                <a:cs typeface="Lato" panose="020F0502020204030203" pitchFamily="34" charset="0"/>
              </a:rPr>
              <a:t>Room for Growth</a:t>
            </a:r>
          </a:p>
        </p:txBody>
      </p:sp>
      <p:sp>
        <p:nvSpPr>
          <p:cNvPr id="4" name="Slide Number Placeholder 3">
            <a:extLst>
              <a:ext uri="{FF2B5EF4-FFF2-40B4-BE49-F238E27FC236}">
                <a16:creationId xmlns:a16="http://schemas.microsoft.com/office/drawing/2014/main" id="{D08F3F52-63DA-4437-A7DD-3F6564C3DDFA}"/>
              </a:ext>
            </a:extLst>
          </p:cNvPr>
          <p:cNvSpPr>
            <a:spLocks noGrp="1"/>
          </p:cNvSpPr>
          <p:nvPr>
            <p:ph type="sldNum" sz="quarter" idx="12"/>
          </p:nvPr>
        </p:nvSpPr>
        <p:spPr/>
        <p:txBody>
          <a:bodyPr/>
          <a:lstStyle/>
          <a:p>
            <a:fld id="{8158A5C0-C843-4798-A68E-D1A36425029C}" type="slidenum">
              <a:rPr lang="en-US" smtClean="0"/>
              <a:pPr/>
              <a:t>19</a:t>
            </a:fld>
            <a:endParaRPr lang="en-US"/>
          </a:p>
        </p:txBody>
      </p:sp>
    </p:spTree>
    <p:extLst>
      <p:ext uri="{BB962C8B-B14F-4D97-AF65-F5344CB8AC3E}">
        <p14:creationId xmlns:p14="http://schemas.microsoft.com/office/powerpoint/2010/main" val="21931332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135587F-7BD5-A84C-82FB-86F7675C2EE5}"/>
              </a:ext>
            </a:extLst>
          </p:cNvPr>
          <p:cNvSpPr>
            <a:spLocks noGrp="1"/>
          </p:cNvSpPr>
          <p:nvPr>
            <p:ph type="title"/>
          </p:nvPr>
        </p:nvSpPr>
        <p:spPr/>
        <p:txBody>
          <a:bodyPr/>
          <a:lstStyle/>
          <a:p>
            <a:r>
              <a:rPr lang="en-US" b="1" dirty="0">
                <a:latin typeface="Lato" panose="020F0502020204030203" pitchFamily="34" charset="0"/>
                <a:ea typeface="Lato" panose="020F0502020204030203" pitchFamily="34" charset="0"/>
                <a:cs typeface="Lato" panose="020F0502020204030203" pitchFamily="34" charset="0"/>
              </a:rPr>
              <a:t>Methodology</a:t>
            </a:r>
          </a:p>
        </p:txBody>
      </p:sp>
      <p:sp>
        <p:nvSpPr>
          <p:cNvPr id="4" name="Slide Number Placeholder 3">
            <a:extLst>
              <a:ext uri="{FF2B5EF4-FFF2-40B4-BE49-F238E27FC236}">
                <a16:creationId xmlns:a16="http://schemas.microsoft.com/office/drawing/2014/main" id="{0E2A704D-D36E-4593-9DDD-D59401583758}"/>
              </a:ext>
            </a:extLst>
          </p:cNvPr>
          <p:cNvSpPr>
            <a:spLocks noGrp="1"/>
          </p:cNvSpPr>
          <p:nvPr>
            <p:ph type="sldNum" sz="quarter" idx="12"/>
          </p:nvPr>
        </p:nvSpPr>
        <p:spPr/>
        <p:txBody>
          <a:bodyPr/>
          <a:lstStyle/>
          <a:p>
            <a:fld id="{8158A5C0-C843-4798-A68E-D1A36425029C}" type="slidenum">
              <a:rPr lang="en-US" smtClean="0"/>
              <a:pPr/>
              <a:t>2</a:t>
            </a:fld>
            <a:endParaRPr lang="en-US"/>
          </a:p>
        </p:txBody>
      </p:sp>
    </p:spTree>
    <p:extLst>
      <p:ext uri="{BB962C8B-B14F-4D97-AF65-F5344CB8AC3E}">
        <p14:creationId xmlns:p14="http://schemas.microsoft.com/office/powerpoint/2010/main" val="32352184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3BCAA22-BF8A-4659-A66D-1A711ADCFC9A}"/>
              </a:ext>
            </a:extLst>
          </p:cNvPr>
          <p:cNvSpPr>
            <a:spLocks noGrp="1"/>
          </p:cNvSpPr>
          <p:nvPr>
            <p:ph type="title"/>
          </p:nvPr>
        </p:nvSpPr>
        <p:spPr>
          <a:xfrm>
            <a:off x="521207" y="365760"/>
            <a:ext cx="11447635" cy="1139824"/>
          </a:xfrm>
        </p:spPr>
        <p:txBody>
          <a:bodyPr/>
          <a:lstStyle/>
          <a:p>
            <a:pPr lvl="0" defTabSz="457200">
              <a:lnSpc>
                <a:spcPct val="100000"/>
              </a:lnSpc>
              <a:defRPr/>
            </a:pPr>
            <a:r>
              <a:rPr lang="en-US" sz="3600" b="1" kern="1200" dirty="0">
                <a:solidFill>
                  <a:schemeClr val="tx1"/>
                </a:solidFill>
                <a:latin typeface="Lato" panose="020F0502020204030203" pitchFamily="34" charset="0"/>
                <a:ea typeface="Lato" panose="020F0502020204030203" pitchFamily="34" charset="0"/>
                <a:cs typeface="Lato" panose="020F0502020204030203" pitchFamily="34" charset="0"/>
                <a:sym typeface="Libre Baskerville"/>
              </a:rPr>
              <a:t>Leadership: Nearly 54% Increase But Improvement Still Needed </a:t>
            </a:r>
            <a:r>
              <a:rPr lang="en-US" sz="3600" i="1" kern="1200" dirty="0">
                <a:solidFill>
                  <a:schemeClr val="tx1"/>
                </a:solidFill>
                <a:latin typeface="Lato" panose="020F0502020204030203" pitchFamily="34" charset="0"/>
                <a:ea typeface="Lato" panose="020F0502020204030203" pitchFamily="34" charset="0"/>
                <a:cs typeface="Lato" panose="020F0502020204030203" pitchFamily="34" charset="0"/>
                <a:sym typeface="Libre Baskerville"/>
              </a:rPr>
              <a:t>Note: Leading Edge survey shows more exist!</a:t>
            </a:r>
            <a:endParaRPr lang="en-US" sz="3600" i="1" dirty="0">
              <a:latin typeface="Lato" panose="020F0502020204030203" pitchFamily="34" charset="0"/>
              <a:ea typeface="Lato" panose="020F0502020204030203" pitchFamily="34" charset="0"/>
              <a:cs typeface="Lato" panose="020F0502020204030203" pitchFamily="34" charset="0"/>
            </a:endParaRPr>
          </a:p>
        </p:txBody>
      </p:sp>
      <p:sp>
        <p:nvSpPr>
          <p:cNvPr id="7" name="TextBox 6">
            <a:extLst>
              <a:ext uri="{FF2B5EF4-FFF2-40B4-BE49-F238E27FC236}">
                <a16:creationId xmlns:a16="http://schemas.microsoft.com/office/drawing/2014/main" id="{E3A5CFD7-EA4D-47FD-A798-33EE4ACE381B}"/>
              </a:ext>
            </a:extLst>
          </p:cNvPr>
          <p:cNvSpPr txBox="1"/>
          <p:nvPr/>
        </p:nvSpPr>
        <p:spPr>
          <a:xfrm>
            <a:off x="747252" y="1622323"/>
            <a:ext cx="9910916" cy="830997"/>
          </a:xfrm>
          <a:prstGeom prst="rect">
            <a:avLst/>
          </a:prstGeom>
          <a:noFill/>
        </p:spPr>
        <p:txBody>
          <a:bodyPr wrap="square" rtlCol="0">
            <a:spAutoFit/>
          </a:bodyPr>
          <a:lstStyle/>
          <a:p>
            <a:r>
              <a:rPr lang="en-US" sz="2400" b="1" dirty="0">
                <a:latin typeface="Lato" panose="020F0502020204030203" pitchFamily="34" charset="0"/>
                <a:ea typeface="Lato" panose="020F0502020204030203" pitchFamily="34" charset="0"/>
                <a:cs typeface="Lato" panose="020F0502020204030203" pitchFamily="34" charset="0"/>
              </a:rPr>
              <a:t>Do you know of any clergy or staff with disabilities at your own faith-based institutions?</a:t>
            </a:r>
          </a:p>
        </p:txBody>
      </p:sp>
      <p:graphicFrame>
        <p:nvGraphicFramePr>
          <p:cNvPr id="8" name="Chart 7" descr="Bar charts&#10;&#10;Yes&#10;2021: 20&#10;2018: 13&#10;&#10;No&#10;2021: 54&#10;2018: 55&#10;&#10;I Don't Know&#10;2021: 22&#10;2018: 23">
            <a:extLst>
              <a:ext uri="{FF2B5EF4-FFF2-40B4-BE49-F238E27FC236}">
                <a16:creationId xmlns:a16="http://schemas.microsoft.com/office/drawing/2014/main" id="{77BD6033-89E6-441C-AE6C-51EF9C2CE5A8}"/>
              </a:ext>
            </a:extLst>
          </p:cNvPr>
          <p:cNvGraphicFramePr/>
          <p:nvPr>
            <p:extLst>
              <p:ext uri="{D42A27DB-BD31-4B8C-83A1-F6EECF244321}">
                <p14:modId xmlns:p14="http://schemas.microsoft.com/office/powerpoint/2010/main" val="2067309534"/>
              </p:ext>
            </p:extLst>
          </p:nvPr>
        </p:nvGraphicFramePr>
        <p:xfrm>
          <a:off x="1936996" y="1825624"/>
          <a:ext cx="8537039" cy="5032376"/>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a:extLst>
              <a:ext uri="{FF2B5EF4-FFF2-40B4-BE49-F238E27FC236}">
                <a16:creationId xmlns:a16="http://schemas.microsoft.com/office/drawing/2014/main" id="{A661E954-DBCE-44F9-9CFB-FD2093163414}"/>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20</a:t>
            </a:fld>
            <a:endParaRPr lang="en-US"/>
          </a:p>
        </p:txBody>
      </p:sp>
    </p:spTree>
    <p:extLst>
      <p:ext uri="{BB962C8B-B14F-4D97-AF65-F5344CB8AC3E}">
        <p14:creationId xmlns:p14="http://schemas.microsoft.com/office/powerpoint/2010/main" val="5302233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3BCAA22-BF8A-4659-A66D-1A711ADCFC9A}"/>
              </a:ext>
            </a:extLst>
          </p:cNvPr>
          <p:cNvSpPr>
            <a:spLocks noGrp="1"/>
          </p:cNvSpPr>
          <p:nvPr>
            <p:ph type="title"/>
          </p:nvPr>
        </p:nvSpPr>
        <p:spPr>
          <a:xfrm>
            <a:off x="521207" y="365760"/>
            <a:ext cx="11447635" cy="1139824"/>
          </a:xfrm>
        </p:spPr>
        <p:txBody>
          <a:bodyPr/>
          <a:lstStyle/>
          <a:p>
            <a:pPr lvl="0" defTabSz="457200">
              <a:lnSpc>
                <a:spcPct val="100000"/>
              </a:lnSpc>
              <a:defRPr/>
            </a:pPr>
            <a:r>
              <a:rPr lang="en-US" sz="3600" b="1" kern="1200" dirty="0">
                <a:solidFill>
                  <a:schemeClr val="tx1"/>
                </a:solidFill>
                <a:latin typeface="Lato" panose="020F0502020204030203" pitchFamily="34" charset="0"/>
                <a:ea typeface="Lato" panose="020F0502020204030203" pitchFamily="34" charset="0"/>
                <a:cs typeface="Lato" panose="020F0502020204030203" pitchFamily="34" charset="0"/>
                <a:sym typeface="Libre Baskerville"/>
              </a:rPr>
              <a:t>Leadership: DC</a:t>
            </a:r>
            <a:endParaRPr lang="en-US" sz="3600" i="1" dirty="0">
              <a:latin typeface="Lato" panose="020F0502020204030203" pitchFamily="34" charset="0"/>
              <a:ea typeface="Lato" panose="020F0502020204030203" pitchFamily="34" charset="0"/>
              <a:cs typeface="Lato" panose="020F0502020204030203" pitchFamily="34" charset="0"/>
            </a:endParaRPr>
          </a:p>
        </p:txBody>
      </p:sp>
      <p:sp>
        <p:nvSpPr>
          <p:cNvPr id="7" name="TextBox 6">
            <a:extLst>
              <a:ext uri="{FF2B5EF4-FFF2-40B4-BE49-F238E27FC236}">
                <a16:creationId xmlns:a16="http://schemas.microsoft.com/office/drawing/2014/main" id="{E3A5CFD7-EA4D-47FD-A798-33EE4ACE381B}"/>
              </a:ext>
            </a:extLst>
          </p:cNvPr>
          <p:cNvSpPr txBox="1"/>
          <p:nvPr/>
        </p:nvSpPr>
        <p:spPr>
          <a:xfrm>
            <a:off x="747252" y="1622323"/>
            <a:ext cx="9910916" cy="830997"/>
          </a:xfrm>
          <a:prstGeom prst="rect">
            <a:avLst/>
          </a:prstGeom>
          <a:noFill/>
        </p:spPr>
        <p:txBody>
          <a:bodyPr wrap="square" rtlCol="0">
            <a:spAutoFit/>
          </a:bodyPr>
          <a:lstStyle/>
          <a:p>
            <a:r>
              <a:rPr lang="en-US" sz="2400" b="1" dirty="0">
                <a:latin typeface="Lato" panose="020F0502020204030203" pitchFamily="34" charset="0"/>
                <a:ea typeface="Lato" panose="020F0502020204030203" pitchFamily="34" charset="0"/>
                <a:cs typeface="Lato" panose="020F0502020204030203" pitchFamily="34" charset="0"/>
              </a:rPr>
              <a:t>Do you know of any clergy or staff with disabilities at your own faith-based institutions?</a:t>
            </a:r>
          </a:p>
        </p:txBody>
      </p:sp>
      <p:graphicFrame>
        <p:nvGraphicFramePr>
          <p:cNvPr id="8" name="Chart 7" descr="Bar charts&#10;&#10;Yes&#10;2021: 20&#10;2018: 13&#10;&#10;No&#10;2021: 54&#10;2018: 55&#10;&#10;I Don't Know&#10;2021: 22&#10;2018: 23">
            <a:extLst>
              <a:ext uri="{FF2B5EF4-FFF2-40B4-BE49-F238E27FC236}">
                <a16:creationId xmlns:a16="http://schemas.microsoft.com/office/drawing/2014/main" id="{77BD6033-89E6-441C-AE6C-51EF9C2CE5A8}"/>
              </a:ext>
            </a:extLst>
          </p:cNvPr>
          <p:cNvGraphicFramePr/>
          <p:nvPr>
            <p:extLst>
              <p:ext uri="{D42A27DB-BD31-4B8C-83A1-F6EECF244321}">
                <p14:modId xmlns:p14="http://schemas.microsoft.com/office/powerpoint/2010/main" val="2233749124"/>
              </p:ext>
            </p:extLst>
          </p:nvPr>
        </p:nvGraphicFramePr>
        <p:xfrm>
          <a:off x="1936996" y="1825624"/>
          <a:ext cx="8537039" cy="5032376"/>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a:extLst>
              <a:ext uri="{FF2B5EF4-FFF2-40B4-BE49-F238E27FC236}">
                <a16:creationId xmlns:a16="http://schemas.microsoft.com/office/drawing/2014/main" id="{C649732D-9007-4E74-81F1-07E178F7F179}"/>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21</a:t>
            </a:fld>
            <a:endParaRPr lang="en-US"/>
          </a:p>
        </p:txBody>
      </p:sp>
    </p:spTree>
    <p:extLst>
      <p:ext uri="{BB962C8B-B14F-4D97-AF65-F5344CB8AC3E}">
        <p14:creationId xmlns:p14="http://schemas.microsoft.com/office/powerpoint/2010/main" val="25377929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3BCAA22-BF8A-4659-A66D-1A711ADCFC9A}"/>
              </a:ext>
            </a:extLst>
          </p:cNvPr>
          <p:cNvSpPr>
            <a:spLocks noGrp="1"/>
          </p:cNvSpPr>
          <p:nvPr>
            <p:ph type="title"/>
          </p:nvPr>
        </p:nvSpPr>
        <p:spPr>
          <a:xfrm>
            <a:off x="521207" y="365760"/>
            <a:ext cx="11121063" cy="1139824"/>
          </a:xfrm>
        </p:spPr>
        <p:txBody>
          <a:bodyPr/>
          <a:lstStyle/>
          <a:p>
            <a:pPr marL="0" marR="0" lvl="0" indent="0" defTabSz="457200" rtl="0" eaLnBrk="1" fontAlgn="auto" latinLnBrk="0" hangingPunct="1">
              <a:lnSpc>
                <a:spcPct val="100000"/>
              </a:lnSpc>
              <a:spcBef>
                <a:spcPts val="0"/>
              </a:spcBef>
              <a:spcAft>
                <a:spcPts val="0"/>
              </a:spcAft>
              <a:tabLst/>
              <a:defRPr/>
            </a:pPr>
            <a:r>
              <a:rPr lang="en-US" sz="3600" b="1" kern="1200" dirty="0">
                <a:solidFill>
                  <a:schemeClr val="tx1"/>
                </a:solidFill>
                <a:latin typeface="Lato" panose="020F0502020204030203" pitchFamily="34" charset="0"/>
                <a:ea typeface="Lato" panose="020F0502020204030203" pitchFamily="34" charset="0"/>
                <a:cs typeface="Lato" panose="020F0502020204030203" pitchFamily="34" charset="0"/>
                <a:sym typeface="Libre Baskerville"/>
              </a:rPr>
              <a:t>Leadership: </a:t>
            </a:r>
            <a:r>
              <a:rPr lang="en-US" sz="3600" b="1" kern="1200" dirty="0" err="1">
                <a:solidFill>
                  <a:schemeClr val="tx1"/>
                </a:solidFill>
                <a:latin typeface="Lato" panose="020F0502020204030203" pitchFamily="34" charset="0"/>
                <a:ea typeface="Lato" panose="020F0502020204030203" pitchFamily="34" charset="0"/>
                <a:cs typeface="Lato" panose="020F0502020204030203" pitchFamily="34" charset="0"/>
                <a:sym typeface="Libre Baskerville"/>
              </a:rPr>
              <a:t>PwDs</a:t>
            </a:r>
            <a:r>
              <a:rPr lang="en-US" sz="3600" b="1" kern="1200" dirty="0">
                <a:solidFill>
                  <a:schemeClr val="tx1"/>
                </a:solidFill>
                <a:latin typeface="Lato" panose="020F0502020204030203" pitchFamily="34" charset="0"/>
                <a:ea typeface="Lato" panose="020F0502020204030203" pitchFamily="34" charset="0"/>
                <a:cs typeface="Lato" panose="020F0502020204030203" pitchFamily="34" charset="0"/>
                <a:sym typeface="Libre Baskerville"/>
              </a:rPr>
              <a:t> Not Actively Encouraged to Lead</a:t>
            </a:r>
            <a:endParaRPr lang="en-US" sz="3600" dirty="0">
              <a:latin typeface="Lato" panose="020F0502020204030203" pitchFamily="34" charset="0"/>
              <a:ea typeface="Lato" panose="020F0502020204030203" pitchFamily="34" charset="0"/>
              <a:cs typeface="Lato" panose="020F0502020204030203" pitchFamily="34" charset="0"/>
            </a:endParaRPr>
          </a:p>
        </p:txBody>
      </p:sp>
      <p:sp>
        <p:nvSpPr>
          <p:cNvPr id="4" name="Slide Number Placeholder 3">
            <a:extLst>
              <a:ext uri="{FF2B5EF4-FFF2-40B4-BE49-F238E27FC236}">
                <a16:creationId xmlns:a16="http://schemas.microsoft.com/office/drawing/2014/main" id="{4E568891-E4BF-4B85-8BB4-2D8F8668E2A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22</a:t>
            </a:fld>
            <a:endParaRPr lang="en-US"/>
          </a:p>
        </p:txBody>
      </p:sp>
      <p:sp>
        <p:nvSpPr>
          <p:cNvPr id="7" name="TextBox 6">
            <a:extLst>
              <a:ext uri="{FF2B5EF4-FFF2-40B4-BE49-F238E27FC236}">
                <a16:creationId xmlns:a16="http://schemas.microsoft.com/office/drawing/2014/main" id="{E3A5CFD7-EA4D-47FD-A798-33EE4ACE381B}"/>
              </a:ext>
            </a:extLst>
          </p:cNvPr>
          <p:cNvSpPr txBox="1"/>
          <p:nvPr/>
        </p:nvSpPr>
        <p:spPr>
          <a:xfrm>
            <a:off x="747252" y="1622323"/>
            <a:ext cx="9910916" cy="830997"/>
          </a:xfrm>
          <a:prstGeom prst="rect">
            <a:avLst/>
          </a:prstGeom>
          <a:noFill/>
        </p:spPr>
        <p:txBody>
          <a:bodyPr wrap="square" rtlCol="0">
            <a:spAutoFit/>
          </a:bodyPr>
          <a:lstStyle/>
          <a:p>
            <a:r>
              <a:rPr lang="en-US" sz="2400" b="1" dirty="0">
                <a:latin typeface="Lato" panose="020F0502020204030203" pitchFamily="34" charset="0"/>
                <a:ea typeface="Lato" panose="020F0502020204030203" pitchFamily="34" charset="0"/>
                <a:cs typeface="Lato" panose="020F0502020204030203" pitchFamily="34" charset="0"/>
              </a:rPr>
              <a:t>Do you feel that people with disabilities are encouraged to serve on the boards and committees of your faith-based institutions?</a:t>
            </a:r>
          </a:p>
        </p:txBody>
      </p:sp>
      <p:graphicFrame>
        <p:nvGraphicFramePr>
          <p:cNvPr id="8" name="Chart 7" descr="Yes&#10;2021: 15&#10;2018: 16&#10;&#10;Sometimes&#10;2021: 22&#10;2018: 21&#10;&#10;No&#10;2021: 26&#10;2018: 24&#10;&#10;I Don't Know&#10;2021: 34&#10;2018: 31">
            <a:extLst>
              <a:ext uri="{FF2B5EF4-FFF2-40B4-BE49-F238E27FC236}">
                <a16:creationId xmlns:a16="http://schemas.microsoft.com/office/drawing/2014/main" id="{77BD6033-89E6-441C-AE6C-51EF9C2CE5A8}"/>
              </a:ext>
            </a:extLst>
          </p:cNvPr>
          <p:cNvGraphicFramePr/>
          <p:nvPr>
            <p:extLst>
              <p:ext uri="{D42A27DB-BD31-4B8C-83A1-F6EECF244321}">
                <p14:modId xmlns:p14="http://schemas.microsoft.com/office/powerpoint/2010/main" val="77462430"/>
              </p:ext>
            </p:extLst>
          </p:nvPr>
        </p:nvGraphicFramePr>
        <p:xfrm>
          <a:off x="843148" y="2220686"/>
          <a:ext cx="10039032" cy="463731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711972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3BCAA22-BF8A-4659-A66D-1A711ADCFC9A}"/>
              </a:ext>
            </a:extLst>
          </p:cNvPr>
          <p:cNvSpPr>
            <a:spLocks noGrp="1"/>
          </p:cNvSpPr>
          <p:nvPr>
            <p:ph type="title"/>
          </p:nvPr>
        </p:nvSpPr>
        <p:spPr>
          <a:xfrm>
            <a:off x="521207" y="365760"/>
            <a:ext cx="11121063" cy="1139824"/>
          </a:xfrm>
        </p:spPr>
        <p:txBody>
          <a:bodyPr/>
          <a:lstStyle/>
          <a:p>
            <a:pPr marL="0" marR="0" lvl="0" indent="0" defTabSz="457200" rtl="0" eaLnBrk="1" fontAlgn="auto" latinLnBrk="0" hangingPunct="1">
              <a:lnSpc>
                <a:spcPct val="100000"/>
              </a:lnSpc>
              <a:spcBef>
                <a:spcPts val="0"/>
              </a:spcBef>
              <a:spcAft>
                <a:spcPts val="0"/>
              </a:spcAft>
              <a:tabLst/>
              <a:defRPr/>
            </a:pPr>
            <a:r>
              <a:rPr lang="en-US" sz="3600" b="1" kern="1200" dirty="0">
                <a:solidFill>
                  <a:schemeClr val="tx1"/>
                </a:solidFill>
                <a:latin typeface="Lato" panose="020F0502020204030203" pitchFamily="34" charset="0"/>
                <a:ea typeface="Lato" panose="020F0502020204030203" pitchFamily="34" charset="0"/>
                <a:cs typeface="Lato" panose="020F0502020204030203" pitchFamily="34" charset="0"/>
                <a:sym typeface="Libre Baskerville"/>
              </a:rPr>
              <a:t>Leadership: DC (2)</a:t>
            </a:r>
            <a:endParaRPr lang="en-US" sz="3600" dirty="0">
              <a:latin typeface="Lato" panose="020F0502020204030203" pitchFamily="34" charset="0"/>
              <a:ea typeface="Lato" panose="020F0502020204030203" pitchFamily="34" charset="0"/>
              <a:cs typeface="Lato" panose="020F0502020204030203" pitchFamily="34" charset="0"/>
            </a:endParaRPr>
          </a:p>
        </p:txBody>
      </p:sp>
      <p:sp>
        <p:nvSpPr>
          <p:cNvPr id="4" name="Slide Number Placeholder 3">
            <a:extLst>
              <a:ext uri="{FF2B5EF4-FFF2-40B4-BE49-F238E27FC236}">
                <a16:creationId xmlns:a16="http://schemas.microsoft.com/office/drawing/2014/main" id="{8F9CAD5E-DFB7-41AD-B055-FA6A0B139789}"/>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23</a:t>
            </a:fld>
            <a:endParaRPr lang="en-US"/>
          </a:p>
        </p:txBody>
      </p:sp>
      <p:sp>
        <p:nvSpPr>
          <p:cNvPr id="7" name="TextBox 6">
            <a:extLst>
              <a:ext uri="{FF2B5EF4-FFF2-40B4-BE49-F238E27FC236}">
                <a16:creationId xmlns:a16="http://schemas.microsoft.com/office/drawing/2014/main" id="{E3A5CFD7-EA4D-47FD-A798-33EE4ACE381B}"/>
              </a:ext>
            </a:extLst>
          </p:cNvPr>
          <p:cNvSpPr txBox="1"/>
          <p:nvPr/>
        </p:nvSpPr>
        <p:spPr>
          <a:xfrm>
            <a:off x="747252" y="1622323"/>
            <a:ext cx="9910916" cy="830997"/>
          </a:xfrm>
          <a:prstGeom prst="rect">
            <a:avLst/>
          </a:prstGeom>
          <a:noFill/>
        </p:spPr>
        <p:txBody>
          <a:bodyPr wrap="square" rtlCol="0">
            <a:spAutoFit/>
          </a:bodyPr>
          <a:lstStyle/>
          <a:p>
            <a:r>
              <a:rPr lang="en-US" sz="2400" b="1" dirty="0">
                <a:latin typeface="Lato" panose="020F0502020204030203" pitchFamily="34" charset="0"/>
                <a:ea typeface="Lato" panose="020F0502020204030203" pitchFamily="34" charset="0"/>
                <a:cs typeface="Lato" panose="020F0502020204030203" pitchFamily="34" charset="0"/>
              </a:rPr>
              <a:t>Do you feel that people with disabilities are encouraged to serve on the boards and committees of your faith-based institutions?</a:t>
            </a:r>
          </a:p>
        </p:txBody>
      </p:sp>
      <p:graphicFrame>
        <p:nvGraphicFramePr>
          <p:cNvPr id="8" name="Chart 7" descr="Yes&#10;2021: 15&#10;2018: 16&#10;&#10;Sometimes&#10;2021: 22&#10;2018: 21&#10;&#10;No&#10;2021: 26&#10;2018: 24&#10;&#10;I Don't Know&#10;2021: 34&#10;2018: 31">
            <a:extLst>
              <a:ext uri="{FF2B5EF4-FFF2-40B4-BE49-F238E27FC236}">
                <a16:creationId xmlns:a16="http://schemas.microsoft.com/office/drawing/2014/main" id="{77BD6033-89E6-441C-AE6C-51EF9C2CE5A8}"/>
              </a:ext>
            </a:extLst>
          </p:cNvPr>
          <p:cNvGraphicFramePr/>
          <p:nvPr>
            <p:extLst>
              <p:ext uri="{D42A27DB-BD31-4B8C-83A1-F6EECF244321}">
                <p14:modId xmlns:p14="http://schemas.microsoft.com/office/powerpoint/2010/main" val="548612858"/>
              </p:ext>
            </p:extLst>
          </p:nvPr>
        </p:nvGraphicFramePr>
        <p:xfrm>
          <a:off x="843148" y="2220686"/>
          <a:ext cx="10039032" cy="463731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049444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3BCAA22-BF8A-4659-A66D-1A711ADCFC9A}"/>
              </a:ext>
            </a:extLst>
          </p:cNvPr>
          <p:cNvSpPr>
            <a:spLocks noGrp="1"/>
          </p:cNvSpPr>
          <p:nvPr>
            <p:ph type="title"/>
          </p:nvPr>
        </p:nvSpPr>
        <p:spPr>
          <a:xfrm>
            <a:off x="521208" y="365760"/>
            <a:ext cx="10629722" cy="1139824"/>
          </a:xfrm>
        </p:spPr>
        <p:txBody>
          <a:bodyPr/>
          <a:lstStyle/>
          <a:p>
            <a:pPr marL="0" marR="0" lvl="0" indent="0" defTabSz="457200" rtl="0" eaLnBrk="1" fontAlgn="auto" latinLnBrk="0" hangingPunct="1">
              <a:lnSpc>
                <a:spcPct val="100000"/>
              </a:lnSpc>
              <a:spcBef>
                <a:spcPts val="0"/>
              </a:spcBef>
              <a:spcAft>
                <a:spcPts val="0"/>
              </a:spcAft>
              <a:tabLst/>
              <a:defRPr/>
            </a:pPr>
            <a:r>
              <a:rPr lang="en-US" sz="3600" b="1" kern="1200" dirty="0">
                <a:solidFill>
                  <a:schemeClr val="tx1"/>
                </a:solidFill>
                <a:latin typeface="Lato" panose="020F0502020204030203" pitchFamily="34" charset="0"/>
                <a:ea typeface="Lato" panose="020F0502020204030203" pitchFamily="34" charset="0"/>
                <a:cs typeface="Lato" panose="020F0502020204030203" pitchFamily="34" charset="0"/>
                <a:sym typeface="Libre Baskerville"/>
              </a:rPr>
              <a:t>Exclusion: Still Too Prevalent</a:t>
            </a:r>
            <a:endParaRPr lang="en-US" sz="3600" dirty="0">
              <a:latin typeface="Lato" panose="020F0502020204030203" pitchFamily="34" charset="0"/>
              <a:ea typeface="Lato" panose="020F0502020204030203" pitchFamily="34" charset="0"/>
              <a:cs typeface="Lato" panose="020F0502020204030203" pitchFamily="34" charset="0"/>
            </a:endParaRPr>
          </a:p>
        </p:txBody>
      </p:sp>
      <p:sp>
        <p:nvSpPr>
          <p:cNvPr id="4" name="Slide Number Placeholder 3">
            <a:extLst>
              <a:ext uri="{FF2B5EF4-FFF2-40B4-BE49-F238E27FC236}">
                <a16:creationId xmlns:a16="http://schemas.microsoft.com/office/drawing/2014/main" id="{DB0AC6B0-7779-47AC-9EFD-95A54D833D05}"/>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24</a:t>
            </a:fld>
            <a:endParaRPr lang="en-US"/>
          </a:p>
        </p:txBody>
      </p:sp>
      <p:sp>
        <p:nvSpPr>
          <p:cNvPr id="7" name="TextBox 6">
            <a:extLst>
              <a:ext uri="{FF2B5EF4-FFF2-40B4-BE49-F238E27FC236}">
                <a16:creationId xmlns:a16="http://schemas.microsoft.com/office/drawing/2014/main" id="{E3A5CFD7-EA4D-47FD-A798-33EE4ACE381B}"/>
              </a:ext>
            </a:extLst>
          </p:cNvPr>
          <p:cNvSpPr txBox="1"/>
          <p:nvPr/>
        </p:nvSpPr>
        <p:spPr>
          <a:xfrm>
            <a:off x="747252" y="1622323"/>
            <a:ext cx="9910916" cy="1569660"/>
          </a:xfrm>
          <a:prstGeom prst="rect">
            <a:avLst/>
          </a:prstGeom>
          <a:noFill/>
        </p:spPr>
        <p:txBody>
          <a:bodyPr wrap="square" rtlCol="0">
            <a:spAutoFit/>
          </a:bodyPr>
          <a:lstStyle/>
          <a:p>
            <a:r>
              <a:rPr lang="en-US" sz="2400" b="1" dirty="0">
                <a:latin typeface="Lato" panose="020F0502020204030203" pitchFamily="34" charset="0"/>
                <a:ea typeface="Lato" panose="020F0502020204030203" pitchFamily="34" charset="0"/>
                <a:cs typeface="Lato" panose="020F0502020204030203" pitchFamily="34" charset="0"/>
              </a:rPr>
              <a:t>Have you or another person with a disability in your household ever been turned away from an activity at an organization in your faith community because of its inability or unwillingness to make a reasonable accommodation?</a:t>
            </a:r>
          </a:p>
        </p:txBody>
      </p:sp>
      <p:sp>
        <p:nvSpPr>
          <p:cNvPr id="9" name="TextBox 8">
            <a:extLst>
              <a:ext uri="{FF2B5EF4-FFF2-40B4-BE49-F238E27FC236}">
                <a16:creationId xmlns:a16="http://schemas.microsoft.com/office/drawing/2014/main" id="{D39481A7-F000-4996-B472-7C6A8D3ED6A1}"/>
              </a:ext>
            </a:extLst>
          </p:cNvPr>
          <p:cNvSpPr txBox="1"/>
          <p:nvPr/>
        </p:nvSpPr>
        <p:spPr>
          <a:xfrm>
            <a:off x="521208" y="3191983"/>
            <a:ext cx="11570707" cy="2308324"/>
          </a:xfrm>
          <a:prstGeom prst="rect">
            <a:avLst/>
          </a:prstGeom>
          <a:noFill/>
        </p:spPr>
        <p:txBody>
          <a:bodyPr wrap="square" rtlCol="0">
            <a:spAutoFit/>
          </a:bodyPr>
          <a:lstStyle/>
          <a:p>
            <a:pPr algn="ctr"/>
            <a:endParaRPr lang="en-US" sz="3600" b="1" dirty="0">
              <a:solidFill>
                <a:srgbClr val="FF0000"/>
              </a:solidFill>
              <a:latin typeface="Lato" panose="020F0502020204030203" pitchFamily="34" charset="0"/>
              <a:ea typeface="Lato" panose="020F0502020204030203" pitchFamily="34" charset="0"/>
              <a:cs typeface="Lato" panose="020F0502020204030203" pitchFamily="34" charset="0"/>
            </a:endParaRPr>
          </a:p>
          <a:p>
            <a:pPr algn="ctr"/>
            <a:r>
              <a:rPr lang="en-US" sz="3600" b="1" dirty="0">
                <a:solidFill>
                  <a:srgbClr val="FF0000"/>
                </a:solidFill>
                <a:latin typeface="Lato" panose="020F0502020204030203" pitchFamily="34" charset="0"/>
                <a:ea typeface="Lato" panose="020F0502020204030203" pitchFamily="34" charset="0"/>
                <a:cs typeface="Lato" panose="020F0502020204030203" pitchFamily="34" charset="0"/>
              </a:rPr>
              <a:t>22% </a:t>
            </a:r>
            <a:r>
              <a:rPr lang="en-US" sz="3600" b="1" dirty="0">
                <a:latin typeface="Lato" panose="020F0502020204030203" pitchFamily="34" charset="0"/>
                <a:ea typeface="Lato" panose="020F0502020204030203" pitchFamily="34" charset="0"/>
                <a:cs typeface="Lato" panose="020F0502020204030203" pitchFamily="34" charset="0"/>
              </a:rPr>
              <a:t>of </a:t>
            </a:r>
            <a:r>
              <a:rPr lang="en-US" sz="3600" b="1" dirty="0" err="1">
                <a:latin typeface="Lato" panose="020F0502020204030203" pitchFamily="34" charset="0"/>
                <a:ea typeface="Lato" panose="020F0502020204030203" pitchFamily="34" charset="0"/>
                <a:cs typeface="Lato" panose="020F0502020204030203" pitchFamily="34" charset="0"/>
              </a:rPr>
              <a:t>PwDs</a:t>
            </a:r>
            <a:r>
              <a:rPr lang="en-US" sz="3600" b="1" dirty="0">
                <a:latin typeface="Lato" panose="020F0502020204030203" pitchFamily="34" charset="0"/>
                <a:ea typeface="Lato" panose="020F0502020204030203" pitchFamily="34" charset="0"/>
                <a:cs typeface="Lato" panose="020F0502020204030203" pitchFamily="34" charset="0"/>
              </a:rPr>
              <a:t> report exclusion nationwide</a:t>
            </a:r>
          </a:p>
          <a:p>
            <a:pPr algn="ctr"/>
            <a:r>
              <a:rPr lang="en-US" sz="3600" b="1" dirty="0">
                <a:latin typeface="Lato" panose="020F0502020204030203" pitchFamily="34" charset="0"/>
                <a:ea typeface="Lato" panose="020F0502020204030203" pitchFamily="34" charset="0"/>
                <a:cs typeface="Lato" panose="020F0502020204030203" pitchFamily="34" charset="0"/>
              </a:rPr>
              <a:t>vs</a:t>
            </a:r>
          </a:p>
          <a:p>
            <a:pPr algn="ctr"/>
            <a:r>
              <a:rPr lang="en-US" sz="3600" b="1" dirty="0">
                <a:solidFill>
                  <a:schemeClr val="accent2"/>
                </a:solidFill>
                <a:latin typeface="Lato" panose="020F0502020204030203" pitchFamily="34" charset="0"/>
                <a:ea typeface="Lato" panose="020F0502020204030203" pitchFamily="34" charset="0"/>
                <a:cs typeface="Lato" panose="020F0502020204030203" pitchFamily="34" charset="0"/>
              </a:rPr>
              <a:t>18% </a:t>
            </a:r>
            <a:r>
              <a:rPr lang="en-US" sz="3600" b="1" dirty="0">
                <a:latin typeface="Lato" panose="020F0502020204030203" pitchFamily="34" charset="0"/>
                <a:ea typeface="Lato" panose="020F0502020204030203" pitchFamily="34" charset="0"/>
                <a:cs typeface="Lato" panose="020F0502020204030203" pitchFamily="34" charset="0"/>
              </a:rPr>
              <a:t>in DC</a:t>
            </a:r>
          </a:p>
        </p:txBody>
      </p:sp>
    </p:spTree>
    <p:extLst>
      <p:ext uri="{BB962C8B-B14F-4D97-AF65-F5344CB8AC3E}">
        <p14:creationId xmlns:p14="http://schemas.microsoft.com/office/powerpoint/2010/main" val="9552735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3BCAA22-BF8A-4659-A66D-1A711ADCFC9A}"/>
              </a:ext>
            </a:extLst>
          </p:cNvPr>
          <p:cNvSpPr>
            <a:spLocks noGrp="1"/>
          </p:cNvSpPr>
          <p:nvPr>
            <p:ph type="title"/>
          </p:nvPr>
        </p:nvSpPr>
        <p:spPr>
          <a:xfrm>
            <a:off x="521208" y="365760"/>
            <a:ext cx="10629722" cy="1139824"/>
          </a:xfrm>
        </p:spPr>
        <p:txBody>
          <a:bodyPr/>
          <a:lstStyle/>
          <a:p>
            <a:pPr lvl="0" defTabSz="457200">
              <a:lnSpc>
                <a:spcPct val="100000"/>
              </a:lnSpc>
              <a:defRPr/>
            </a:pPr>
            <a:r>
              <a:rPr lang="en-US" sz="3600" b="1" kern="1200" dirty="0">
                <a:solidFill>
                  <a:schemeClr val="tx1"/>
                </a:solidFill>
                <a:latin typeface="Lato" panose="020F0502020204030203" pitchFamily="34" charset="0"/>
                <a:ea typeface="Lato" panose="020F0502020204030203" pitchFamily="34" charset="0"/>
                <a:cs typeface="Lato" panose="020F0502020204030203" pitchFamily="34" charset="0"/>
                <a:sym typeface="Libre Baskerville"/>
              </a:rPr>
              <a:t>People shared painful experiences, hoping that we could keep it from happening again (DC)</a:t>
            </a:r>
            <a:endParaRPr lang="en-US" sz="3600" dirty="0">
              <a:latin typeface="Lato" panose="020F0502020204030203" pitchFamily="34" charset="0"/>
              <a:ea typeface="Lato" panose="020F0502020204030203" pitchFamily="34" charset="0"/>
              <a:cs typeface="Lato" panose="020F0502020204030203" pitchFamily="34" charset="0"/>
            </a:endParaRPr>
          </a:p>
        </p:txBody>
      </p:sp>
      <p:sp>
        <p:nvSpPr>
          <p:cNvPr id="4" name="Slide Number Placeholder 3">
            <a:extLst>
              <a:ext uri="{FF2B5EF4-FFF2-40B4-BE49-F238E27FC236}">
                <a16:creationId xmlns:a16="http://schemas.microsoft.com/office/drawing/2014/main" id="{F1169120-06C2-4DD0-93EF-989B9D4F9F50}"/>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25</a:t>
            </a:fld>
            <a:endParaRPr lang="en-US"/>
          </a:p>
        </p:txBody>
      </p:sp>
      <p:sp>
        <p:nvSpPr>
          <p:cNvPr id="7" name="TextBox 6">
            <a:extLst>
              <a:ext uri="{FF2B5EF4-FFF2-40B4-BE49-F238E27FC236}">
                <a16:creationId xmlns:a16="http://schemas.microsoft.com/office/drawing/2014/main" id="{E3A5CFD7-EA4D-47FD-A798-33EE4ACE381B}"/>
              </a:ext>
            </a:extLst>
          </p:cNvPr>
          <p:cNvSpPr txBox="1"/>
          <p:nvPr/>
        </p:nvSpPr>
        <p:spPr>
          <a:xfrm>
            <a:off x="319548" y="1505584"/>
            <a:ext cx="9910916" cy="646331"/>
          </a:xfrm>
          <a:prstGeom prst="rect">
            <a:avLst/>
          </a:prstGeom>
          <a:noFill/>
        </p:spPr>
        <p:txBody>
          <a:bodyPr wrap="square" rtlCol="0">
            <a:spAutoFit/>
          </a:bodyPr>
          <a:lstStyle/>
          <a:p>
            <a:r>
              <a:rPr lang="en-US" b="1" dirty="0">
                <a:latin typeface="Lato" panose="020F0502020204030203" pitchFamily="34" charset="0"/>
                <a:ea typeface="Lato" panose="020F0502020204030203" pitchFamily="34" charset="0"/>
                <a:cs typeface="Lato" panose="020F0502020204030203" pitchFamily="34" charset="0"/>
              </a:rPr>
              <a:t>OPTIONAL: If you or someone with a disability has been excluded, please share when and what happened and any ideas you have in order to ensure it doesn’t happen again.</a:t>
            </a:r>
          </a:p>
        </p:txBody>
      </p:sp>
      <p:sp>
        <p:nvSpPr>
          <p:cNvPr id="9" name="TextBox 8">
            <a:extLst>
              <a:ext uri="{FF2B5EF4-FFF2-40B4-BE49-F238E27FC236}">
                <a16:creationId xmlns:a16="http://schemas.microsoft.com/office/drawing/2014/main" id="{D39481A7-F000-4996-B472-7C6A8D3ED6A1}"/>
              </a:ext>
            </a:extLst>
          </p:cNvPr>
          <p:cNvSpPr txBox="1"/>
          <p:nvPr/>
        </p:nvSpPr>
        <p:spPr>
          <a:xfrm>
            <a:off x="319548" y="2151915"/>
            <a:ext cx="11552903" cy="4662815"/>
          </a:xfrm>
          <a:prstGeom prst="rect">
            <a:avLst/>
          </a:prstGeom>
          <a:noFill/>
        </p:spPr>
        <p:txBody>
          <a:bodyPr wrap="square" rtlCol="0">
            <a:spAutoFit/>
          </a:bodyPr>
          <a:lstStyle/>
          <a:p>
            <a:r>
              <a:rPr lang="en-US" sz="2400" b="0" i="1" dirty="0">
                <a:solidFill>
                  <a:schemeClr val="accent2"/>
                </a:solidFill>
                <a:effectLst/>
                <a:latin typeface="Lato" panose="020F0502020204030203" pitchFamily="34" charset="0"/>
                <a:ea typeface="Lato" panose="020F0502020204030203" pitchFamily="34" charset="0"/>
                <a:cs typeface="Lato" panose="020F0502020204030203" pitchFamily="34" charset="0"/>
              </a:rPr>
              <a:t>“Jewish day schools would not accept one of our children who has a disabilities. Another child with a disability was accepted but very poorly served. Synagogues and camps would not accept one of our children.”</a:t>
            </a:r>
          </a:p>
          <a:p>
            <a:endParaRPr lang="en-US" sz="900" b="0" i="1" dirty="0">
              <a:solidFill>
                <a:schemeClr val="accent2"/>
              </a:solidFill>
              <a:effectLst/>
              <a:latin typeface="Lato" panose="020F0502020204030203" pitchFamily="34" charset="0"/>
              <a:ea typeface="Lato" panose="020F0502020204030203" pitchFamily="34" charset="0"/>
              <a:cs typeface="Lato" panose="020F0502020204030203" pitchFamily="34" charset="0"/>
            </a:endParaRPr>
          </a:p>
          <a:p>
            <a:r>
              <a:rPr lang="en-US" sz="2400" b="0" i="1" dirty="0">
                <a:solidFill>
                  <a:schemeClr val="accent2"/>
                </a:solidFill>
                <a:effectLst/>
                <a:latin typeface="Lato" panose="020F0502020204030203" pitchFamily="34" charset="0"/>
                <a:ea typeface="Lato" panose="020F0502020204030203" pitchFamily="34" charset="0"/>
                <a:cs typeface="Lato" panose="020F0502020204030203" pitchFamily="34" charset="0"/>
              </a:rPr>
              <a:t>“Jewish organizations refuse to make their websites accessible (WCAG conformant), refuse to caption and audio describe videos, refuse to provide real-time captioning for webinars (they *might* begrudgingly offer free auto </a:t>
            </a:r>
            <a:r>
              <a:rPr lang="en-US" sz="2400" b="0" i="1" dirty="0" err="1">
                <a:solidFill>
                  <a:schemeClr val="accent2"/>
                </a:solidFill>
                <a:effectLst/>
                <a:latin typeface="Lato" panose="020F0502020204030203" pitchFamily="34" charset="0"/>
                <a:ea typeface="Lato" panose="020F0502020204030203" pitchFamily="34" charset="0"/>
                <a:cs typeface="Lato" panose="020F0502020204030203" pitchFamily="34" charset="0"/>
              </a:rPr>
              <a:t>cRaptioning</a:t>
            </a:r>
            <a:r>
              <a:rPr lang="en-US" sz="2400" b="0" i="1" dirty="0">
                <a:solidFill>
                  <a:schemeClr val="accent2"/>
                </a:solidFill>
                <a:effectLst/>
                <a:latin typeface="Lato" panose="020F0502020204030203" pitchFamily="34" charset="0"/>
                <a:ea typeface="Lato" panose="020F0502020204030203" pitchFamily="34" charset="0"/>
                <a:cs typeface="Lato" panose="020F0502020204030203" pitchFamily="34" charset="0"/>
              </a:rPr>
              <a:t>), refuse to create accessibility and reasonable accommodation lines in their budgets, etc.  They're all about social justice for other minorities (which is critical, no doubt), BUT refuse to be authentic in including people with disabilities, except patronizingly or condescendingly.”</a:t>
            </a:r>
            <a:endParaRPr lang="en-US" sz="2400" i="1" dirty="0">
              <a:solidFill>
                <a:schemeClr val="accent2"/>
              </a:solidFill>
              <a:latin typeface="Lato" panose="020F0502020204030203" pitchFamily="34" charset="0"/>
              <a:ea typeface="Lato" panose="020F0502020204030203" pitchFamily="34" charset="0"/>
              <a:cs typeface="Lato" panose="020F0502020204030203" pitchFamily="34" charset="0"/>
            </a:endParaRPr>
          </a:p>
          <a:p>
            <a:endParaRPr lang="en-US" sz="2400" b="0" i="1" dirty="0">
              <a:solidFill>
                <a:schemeClr val="accent2"/>
              </a:solidFill>
              <a:effectLst/>
              <a:latin typeface="Lato" panose="020F0502020204030203" pitchFamily="34" charset="0"/>
              <a:ea typeface="Lato" panose="020F0502020204030203" pitchFamily="34" charset="0"/>
              <a:cs typeface="Lato" panose="020F0502020204030203" pitchFamily="34" charset="0"/>
            </a:endParaRPr>
          </a:p>
          <a:p>
            <a:r>
              <a:rPr lang="en-US" sz="2400" i="1" dirty="0">
                <a:solidFill>
                  <a:schemeClr val="accent2"/>
                </a:solidFill>
                <a:latin typeface="Lato" panose="020F0502020204030203" pitchFamily="34" charset="0"/>
                <a:ea typeface="Lato" panose="020F0502020204030203" pitchFamily="34" charset="0"/>
                <a:cs typeface="Lato" panose="020F0502020204030203" pitchFamily="34" charset="0"/>
              </a:rPr>
              <a:t>“</a:t>
            </a:r>
            <a:r>
              <a:rPr lang="en-US" sz="2400" b="0" i="1" dirty="0">
                <a:solidFill>
                  <a:schemeClr val="accent2"/>
                </a:solidFill>
                <a:effectLst/>
                <a:latin typeface="Lato" panose="020F0502020204030203" pitchFamily="34" charset="0"/>
                <a:ea typeface="Lato" panose="020F0502020204030203" pitchFamily="34" charset="0"/>
                <a:cs typeface="Lato" panose="020F0502020204030203" pitchFamily="34" charset="0"/>
              </a:rPr>
              <a:t>Synagogue building not wheelchair accessible.” </a:t>
            </a:r>
          </a:p>
          <a:p>
            <a:endParaRPr lang="en-US" sz="2400" i="1" dirty="0">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9210741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3BCAA22-BF8A-4659-A66D-1A711ADCFC9A}"/>
              </a:ext>
            </a:extLst>
          </p:cNvPr>
          <p:cNvSpPr>
            <a:spLocks noGrp="1"/>
          </p:cNvSpPr>
          <p:nvPr>
            <p:ph type="title"/>
          </p:nvPr>
        </p:nvSpPr>
        <p:spPr>
          <a:xfrm>
            <a:off x="521208" y="365760"/>
            <a:ext cx="10629722" cy="1139824"/>
          </a:xfrm>
        </p:spPr>
        <p:txBody>
          <a:bodyPr/>
          <a:lstStyle/>
          <a:p>
            <a:pPr lvl="0" defTabSz="457200">
              <a:lnSpc>
                <a:spcPct val="100000"/>
              </a:lnSpc>
              <a:defRPr/>
            </a:pPr>
            <a:r>
              <a:rPr lang="en-US" sz="3600" b="1" kern="1200" dirty="0">
                <a:solidFill>
                  <a:schemeClr val="tx1"/>
                </a:solidFill>
                <a:latin typeface="Lato" panose="020F0502020204030203" pitchFamily="34" charset="0"/>
                <a:ea typeface="Lato" panose="020F0502020204030203" pitchFamily="34" charset="0"/>
                <a:cs typeface="Lato" panose="020F0502020204030203" pitchFamily="34" charset="0"/>
                <a:sym typeface="Libre Baskerville"/>
              </a:rPr>
              <a:t>People shared painful experiences, hoping that we could keep it from happening again (Nationwide)</a:t>
            </a:r>
            <a:endParaRPr lang="en-US" sz="3600" dirty="0">
              <a:latin typeface="Lato" panose="020F0502020204030203" pitchFamily="34" charset="0"/>
              <a:ea typeface="Lato" panose="020F0502020204030203" pitchFamily="34" charset="0"/>
              <a:cs typeface="Lato" panose="020F0502020204030203" pitchFamily="34" charset="0"/>
            </a:endParaRPr>
          </a:p>
        </p:txBody>
      </p:sp>
      <p:sp>
        <p:nvSpPr>
          <p:cNvPr id="4" name="Slide Number Placeholder 3">
            <a:extLst>
              <a:ext uri="{FF2B5EF4-FFF2-40B4-BE49-F238E27FC236}">
                <a16:creationId xmlns:a16="http://schemas.microsoft.com/office/drawing/2014/main" id="{5242373C-D550-4470-A254-CDCD7CE88400}"/>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26</a:t>
            </a:fld>
            <a:endParaRPr lang="en-US"/>
          </a:p>
        </p:txBody>
      </p:sp>
      <p:sp>
        <p:nvSpPr>
          <p:cNvPr id="7" name="TextBox 6">
            <a:extLst>
              <a:ext uri="{FF2B5EF4-FFF2-40B4-BE49-F238E27FC236}">
                <a16:creationId xmlns:a16="http://schemas.microsoft.com/office/drawing/2014/main" id="{E3A5CFD7-EA4D-47FD-A798-33EE4ACE381B}"/>
              </a:ext>
            </a:extLst>
          </p:cNvPr>
          <p:cNvSpPr txBox="1"/>
          <p:nvPr/>
        </p:nvSpPr>
        <p:spPr>
          <a:xfrm>
            <a:off x="319548" y="1505584"/>
            <a:ext cx="9910916" cy="646331"/>
          </a:xfrm>
          <a:prstGeom prst="rect">
            <a:avLst/>
          </a:prstGeom>
          <a:noFill/>
        </p:spPr>
        <p:txBody>
          <a:bodyPr wrap="square" rtlCol="0">
            <a:spAutoFit/>
          </a:bodyPr>
          <a:lstStyle/>
          <a:p>
            <a:r>
              <a:rPr lang="en-US" b="1" dirty="0">
                <a:latin typeface="Lato" panose="020F0502020204030203" pitchFamily="34" charset="0"/>
                <a:ea typeface="Lato" panose="020F0502020204030203" pitchFamily="34" charset="0"/>
                <a:cs typeface="Lato" panose="020F0502020204030203" pitchFamily="34" charset="0"/>
              </a:rPr>
              <a:t>OPTIONAL: If you or someone with a disability has been excluded, please share when and what happened and any ideas you have in order to ensure it doesn’t happen again.</a:t>
            </a:r>
          </a:p>
        </p:txBody>
      </p:sp>
      <p:sp>
        <p:nvSpPr>
          <p:cNvPr id="9" name="TextBox 8">
            <a:extLst>
              <a:ext uri="{FF2B5EF4-FFF2-40B4-BE49-F238E27FC236}">
                <a16:creationId xmlns:a16="http://schemas.microsoft.com/office/drawing/2014/main" id="{D39481A7-F000-4996-B472-7C6A8D3ED6A1}"/>
              </a:ext>
            </a:extLst>
          </p:cNvPr>
          <p:cNvSpPr txBox="1"/>
          <p:nvPr/>
        </p:nvSpPr>
        <p:spPr>
          <a:xfrm>
            <a:off x="319548" y="2151915"/>
            <a:ext cx="11552903" cy="4893647"/>
          </a:xfrm>
          <a:prstGeom prst="rect">
            <a:avLst/>
          </a:prstGeom>
          <a:noFill/>
        </p:spPr>
        <p:txBody>
          <a:bodyPr wrap="square" rtlCol="0">
            <a:spAutoFit/>
          </a:bodyPr>
          <a:lstStyle/>
          <a:p>
            <a:pPr algn="l" fontAlgn="t"/>
            <a:r>
              <a:rPr lang="en-US" sz="2400" i="1" dirty="0">
                <a:latin typeface="Lato" panose="020F0502020204030203" pitchFamily="34" charset="0"/>
                <a:ea typeface="Lato" panose="020F0502020204030203" pitchFamily="34" charset="0"/>
                <a:cs typeface="Lato" panose="020F0502020204030203" pitchFamily="34" charset="0"/>
              </a:rPr>
              <a:t>“</a:t>
            </a:r>
            <a:r>
              <a:rPr lang="en-US" sz="2400" b="0" i="1" dirty="0">
                <a:effectLst/>
                <a:latin typeface="Lato" panose="020F0502020204030203" pitchFamily="34" charset="0"/>
                <a:ea typeface="Lato" panose="020F0502020204030203" pitchFamily="34" charset="0"/>
                <a:cs typeface="Lato" panose="020F0502020204030203" pitchFamily="34" charset="0"/>
              </a:rPr>
              <a:t>Often lack of inclusion goes hand in hand with lack of resources and forethought. This is the situation at my synagogue. Though I am a board member and have offered to train staff for free, the resource of time has been at a premium with staff stretched to the limits.”</a:t>
            </a:r>
          </a:p>
          <a:p>
            <a:pPr algn="l" fontAlgn="t"/>
            <a:endParaRPr lang="en-US" sz="2400" i="1" dirty="0">
              <a:latin typeface="Lato" panose="020F0502020204030203" pitchFamily="34" charset="0"/>
              <a:ea typeface="Lato" panose="020F0502020204030203" pitchFamily="34" charset="0"/>
              <a:cs typeface="Lato" panose="020F0502020204030203" pitchFamily="34" charset="0"/>
            </a:endParaRPr>
          </a:p>
          <a:p>
            <a:pPr algn="l" fontAlgn="t"/>
            <a:r>
              <a:rPr lang="en-US" sz="2400" b="0" i="1" dirty="0">
                <a:effectLst/>
                <a:latin typeface="Lato" panose="020F0502020204030203" pitchFamily="34" charset="0"/>
                <a:ea typeface="Lato" panose="020F0502020204030203" pitchFamily="34" charset="0"/>
                <a:cs typeface="Lato" panose="020F0502020204030203" pitchFamily="34" charset="0"/>
              </a:rPr>
              <a:t>“Shadchans are often prejudiced and unhesitatingly refuse a person with a disability. Addressing the issue in publications widely read by Orthodox Jews could help a bit.”</a:t>
            </a:r>
          </a:p>
          <a:p>
            <a:pPr algn="l"/>
            <a:r>
              <a:rPr lang="en-US" sz="2400" b="0" i="1" dirty="0">
                <a:effectLst/>
                <a:latin typeface="Lato" panose="020F0502020204030203" pitchFamily="34" charset="0"/>
                <a:ea typeface="Lato" panose="020F0502020204030203" pitchFamily="34" charset="0"/>
                <a:cs typeface="Lato" panose="020F0502020204030203" pitchFamily="34" charset="0"/>
              </a:rPr>
              <a:t>    </a:t>
            </a:r>
          </a:p>
          <a:p>
            <a:pPr algn="l"/>
            <a:r>
              <a:rPr lang="en-US" sz="2400" b="0" i="1" dirty="0">
                <a:effectLst/>
                <a:latin typeface="Lato" panose="020F0502020204030203" pitchFamily="34" charset="0"/>
                <a:ea typeface="Lato" panose="020F0502020204030203" pitchFamily="34" charset="0"/>
                <a:cs typeface="Lato" panose="020F0502020204030203" pitchFamily="34" charset="0"/>
              </a:rPr>
              <a:t>“Both my husband and I have been excluded, because my autism and his anxiety disorder made other congregants/club members feel uncomfortable. Some said we are ‘too complicated’ needing ‘always</a:t>
            </a:r>
            <a:r>
              <a:rPr lang="en-US" sz="2400" i="1" dirty="0">
                <a:latin typeface="Lato" panose="020F0502020204030203" pitchFamily="34" charset="0"/>
                <a:ea typeface="Lato" panose="020F0502020204030203" pitchFamily="34" charset="0"/>
                <a:cs typeface="Lato" panose="020F0502020204030203" pitchFamily="34" charset="0"/>
              </a:rPr>
              <a:t>’</a:t>
            </a:r>
            <a:r>
              <a:rPr lang="en-US" sz="2400" b="0" i="1" dirty="0">
                <a:effectLst/>
                <a:latin typeface="Lato" panose="020F0502020204030203" pitchFamily="34" charset="0"/>
                <a:ea typeface="Lato" panose="020F0502020204030203" pitchFamily="34" charset="0"/>
                <a:cs typeface="Lato" panose="020F0502020204030203" pitchFamily="34" charset="0"/>
              </a:rPr>
              <a:t> special accommodation.”</a:t>
            </a:r>
          </a:p>
          <a:p>
            <a:pPr algn="l" fontAlgn="t"/>
            <a:br>
              <a:rPr lang="en-US" sz="2400" i="1" dirty="0">
                <a:latin typeface="Lato" panose="020F0502020204030203" pitchFamily="34" charset="0"/>
                <a:ea typeface="Lato" panose="020F0502020204030203" pitchFamily="34" charset="0"/>
                <a:cs typeface="Lato" panose="020F0502020204030203" pitchFamily="34" charset="0"/>
              </a:rPr>
            </a:br>
            <a:endParaRPr lang="en-US" sz="2400" b="0" i="1" dirty="0">
              <a:effectLst/>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33544944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3BCAA22-BF8A-4659-A66D-1A711ADCFC9A}"/>
              </a:ext>
            </a:extLst>
          </p:cNvPr>
          <p:cNvSpPr>
            <a:spLocks noGrp="1"/>
          </p:cNvSpPr>
          <p:nvPr>
            <p:ph type="title"/>
          </p:nvPr>
        </p:nvSpPr>
        <p:spPr/>
        <p:txBody>
          <a:bodyPr/>
          <a:lstStyle/>
          <a:p>
            <a:pPr lvl="0" defTabSz="457200">
              <a:lnSpc>
                <a:spcPct val="100000"/>
              </a:lnSpc>
              <a:defRPr/>
            </a:pPr>
            <a:r>
              <a:rPr lang="en-US" sz="3600" b="1" kern="1200" dirty="0">
                <a:solidFill>
                  <a:schemeClr val="tx1"/>
                </a:solidFill>
                <a:latin typeface="Lato" panose="020F0502020204030203" pitchFamily="34" charset="0"/>
                <a:ea typeface="Lato" panose="020F0502020204030203" pitchFamily="34" charset="0"/>
                <a:cs typeface="Lato" panose="020F0502020204030203" pitchFamily="34" charset="0"/>
                <a:sym typeface="Libre Baskerville"/>
              </a:rPr>
              <a:t>Common Examples of Successful Disability Inclusion</a:t>
            </a:r>
            <a:endParaRPr lang="en-US" sz="3600" dirty="0">
              <a:latin typeface="Lato" panose="020F0502020204030203" pitchFamily="34" charset="0"/>
              <a:ea typeface="Lato" panose="020F0502020204030203" pitchFamily="34" charset="0"/>
              <a:cs typeface="Lato" panose="020F0502020204030203" pitchFamily="34" charset="0"/>
            </a:endParaRPr>
          </a:p>
        </p:txBody>
      </p:sp>
      <p:sp>
        <p:nvSpPr>
          <p:cNvPr id="5" name="Slide Number Placeholder 4">
            <a:extLst>
              <a:ext uri="{FF2B5EF4-FFF2-40B4-BE49-F238E27FC236}">
                <a16:creationId xmlns:a16="http://schemas.microsoft.com/office/drawing/2014/main" id="{97FB8679-204F-4916-877E-B0CD19325C07}"/>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27</a:t>
            </a:fld>
            <a:endParaRPr lang="en-US"/>
          </a:p>
        </p:txBody>
      </p:sp>
      <p:sp>
        <p:nvSpPr>
          <p:cNvPr id="2" name="Rectangle 1">
            <a:extLst>
              <a:ext uri="{FF2B5EF4-FFF2-40B4-BE49-F238E27FC236}">
                <a16:creationId xmlns:a16="http://schemas.microsoft.com/office/drawing/2014/main" id="{4909BCDB-6C33-4143-8A27-13112CA61D86}"/>
              </a:ext>
            </a:extLst>
          </p:cNvPr>
          <p:cNvSpPr/>
          <p:nvPr/>
        </p:nvSpPr>
        <p:spPr>
          <a:xfrm>
            <a:off x="319550" y="1597917"/>
            <a:ext cx="11351243" cy="646331"/>
          </a:xfrm>
          <a:prstGeom prst="rect">
            <a:avLst/>
          </a:prstGeom>
        </p:spPr>
        <p:txBody>
          <a:bodyPr wrap="square">
            <a:spAutoFit/>
          </a:bodyPr>
          <a:lstStyle/>
          <a:p>
            <a:r>
              <a:rPr lang="en-US" b="1" dirty="0">
                <a:solidFill>
                  <a:srgbClr val="000000"/>
                </a:solidFill>
                <a:latin typeface="Lato" panose="020F0502020204030203" pitchFamily="34" charset="0"/>
              </a:rPr>
              <a:t>OPTIONAL: If you have seen a particular example of successful disability inclusion in your faith community, please share it with us.</a:t>
            </a:r>
            <a:endParaRPr lang="en-US" dirty="0">
              <a:solidFill>
                <a:srgbClr val="000000"/>
              </a:solidFill>
              <a:latin typeface="Lato" panose="020F0502020204030203" pitchFamily="34" charset="0"/>
            </a:endParaRPr>
          </a:p>
        </p:txBody>
      </p:sp>
      <p:sp>
        <p:nvSpPr>
          <p:cNvPr id="4" name="Text Placeholder 3">
            <a:extLst>
              <a:ext uri="{FF2B5EF4-FFF2-40B4-BE49-F238E27FC236}">
                <a16:creationId xmlns:a16="http://schemas.microsoft.com/office/drawing/2014/main" id="{99D85F3C-AA96-48E2-A3D8-9B17B98D3A72}"/>
              </a:ext>
            </a:extLst>
          </p:cNvPr>
          <p:cNvSpPr>
            <a:spLocks noGrp="1"/>
          </p:cNvSpPr>
          <p:nvPr>
            <p:ph type="body" idx="1"/>
          </p:nvPr>
        </p:nvSpPr>
        <p:spPr>
          <a:xfrm>
            <a:off x="521207" y="2244248"/>
            <a:ext cx="10830559" cy="4351338"/>
          </a:xfrm>
        </p:spPr>
        <p:txBody>
          <a:bodyPr/>
          <a:lstStyle/>
          <a:p>
            <a:pPr marL="114300" indent="0">
              <a:buNone/>
            </a:pPr>
            <a:r>
              <a:rPr lang="en-US" sz="2400" i="1" dirty="0">
                <a:solidFill>
                  <a:schemeClr val="accent2"/>
                </a:solidFill>
                <a:latin typeface="Lato" panose="020F0502020204030203" pitchFamily="34" charset="0"/>
                <a:ea typeface="Lato" panose="020F0502020204030203" pitchFamily="34" charset="0"/>
                <a:cs typeface="Lato" panose="020F0502020204030203" pitchFamily="34" charset="0"/>
              </a:rPr>
              <a:t>“Sunflower Bakery established by some Beth Sholom Potomac MD community members to teach youth with disabilities marketable retailing skills.” </a:t>
            </a:r>
          </a:p>
          <a:p>
            <a:pPr marL="114300" indent="0">
              <a:buNone/>
            </a:pPr>
            <a:r>
              <a:rPr lang="en-US" sz="2400" i="1" dirty="0">
                <a:solidFill>
                  <a:schemeClr val="accent2"/>
                </a:solidFill>
                <a:latin typeface="Lato" panose="020F0502020204030203" pitchFamily="34" charset="0"/>
                <a:ea typeface="Lato" panose="020F0502020204030203" pitchFamily="34" charset="0"/>
                <a:cs typeface="Lato" panose="020F0502020204030203" pitchFamily="34" charset="0"/>
              </a:rPr>
              <a:t>“The Federation's disability/inclusion efforts are a good source of ideas, </a:t>
            </a:r>
            <a:r>
              <a:rPr lang="en-US" sz="2400" i="1" dirty="0" err="1">
                <a:solidFill>
                  <a:schemeClr val="accent2"/>
                </a:solidFill>
                <a:latin typeface="Lato" panose="020F0502020204030203" pitchFamily="34" charset="0"/>
                <a:ea typeface="Lato" panose="020F0502020204030203" pitchFamily="34" charset="0"/>
                <a:cs typeface="Lato" panose="020F0502020204030203" pitchFamily="34" charset="0"/>
              </a:rPr>
              <a:t>accomodation</a:t>
            </a:r>
            <a:r>
              <a:rPr lang="en-US" sz="2400" i="1" dirty="0">
                <a:solidFill>
                  <a:schemeClr val="accent2"/>
                </a:solidFill>
                <a:latin typeface="Lato" panose="020F0502020204030203" pitchFamily="34" charset="0"/>
                <a:ea typeface="Lato" panose="020F0502020204030203" pitchFamily="34" charset="0"/>
                <a:cs typeface="Lato" panose="020F0502020204030203" pitchFamily="34" charset="0"/>
              </a:rPr>
              <a:t> info, </a:t>
            </a:r>
            <a:r>
              <a:rPr lang="en-US" sz="2400" i="1" dirty="0" err="1">
                <a:solidFill>
                  <a:schemeClr val="accent2"/>
                </a:solidFill>
                <a:latin typeface="Lato" panose="020F0502020204030203" pitchFamily="34" charset="0"/>
                <a:ea typeface="Lato" panose="020F0502020204030203" pitchFamily="34" charset="0"/>
                <a:cs typeface="Lato" panose="020F0502020204030203" pitchFamily="34" charset="0"/>
              </a:rPr>
              <a:t>etc</a:t>
            </a:r>
            <a:r>
              <a:rPr lang="en-US" sz="2400" i="1" dirty="0">
                <a:solidFill>
                  <a:schemeClr val="accent2"/>
                </a:solidFill>
                <a:latin typeface="Lato" panose="020F0502020204030203" pitchFamily="34" charset="0"/>
                <a:ea typeface="Lato" panose="020F0502020204030203" pitchFamily="34" charset="0"/>
                <a:cs typeface="Lato" panose="020F0502020204030203" pitchFamily="34" charset="0"/>
              </a:rPr>
              <a:t> for the synagogues in our area (those who have disability committees)”</a:t>
            </a:r>
          </a:p>
          <a:p>
            <a:pPr marL="114300" indent="0">
              <a:buNone/>
            </a:pPr>
            <a:r>
              <a:rPr lang="en-US" sz="2400" i="1" dirty="0">
                <a:solidFill>
                  <a:schemeClr val="accent2"/>
                </a:solidFill>
                <a:latin typeface="Lato" panose="020F0502020204030203" pitchFamily="34" charset="0"/>
                <a:ea typeface="Lato" panose="020F0502020204030203" pitchFamily="34" charset="0"/>
                <a:cs typeface="Lato" panose="020F0502020204030203" pitchFamily="34" charset="0"/>
              </a:rPr>
              <a:t>“My daughter was included in religious school from kindergarten through confirmation (10th grade) </a:t>
            </a:r>
            <a:r>
              <a:rPr lang="en-US" sz="2400" i="1" dirty="0" err="1">
                <a:solidFill>
                  <a:schemeClr val="accent2"/>
                </a:solidFill>
                <a:latin typeface="Lato" panose="020F0502020204030203" pitchFamily="34" charset="0"/>
                <a:ea typeface="Lato" panose="020F0502020204030203" pitchFamily="34" charset="0"/>
                <a:cs typeface="Lato" panose="020F0502020204030203" pitchFamily="34" charset="0"/>
              </a:rPr>
              <a:t>wiht</a:t>
            </a:r>
            <a:r>
              <a:rPr lang="en-US" sz="2400" i="1" dirty="0">
                <a:solidFill>
                  <a:schemeClr val="accent2"/>
                </a:solidFill>
                <a:latin typeface="Lato" panose="020F0502020204030203" pitchFamily="34" charset="0"/>
                <a:ea typeface="Lato" panose="020F0502020204030203" pitchFamily="34" charset="0"/>
                <a:cs typeface="Lato" panose="020F0502020204030203" pitchFamily="34" charset="0"/>
              </a:rPr>
              <a:t> the help of a special student </a:t>
            </a:r>
            <a:r>
              <a:rPr lang="en-US" sz="2400" i="1" dirty="0" err="1">
                <a:solidFill>
                  <a:schemeClr val="accent2"/>
                </a:solidFill>
                <a:latin typeface="Lato" panose="020F0502020204030203" pitchFamily="34" charset="0"/>
                <a:ea typeface="Lato" panose="020F0502020204030203" pitchFamily="34" charset="0"/>
                <a:cs typeface="Lato" panose="020F0502020204030203" pitchFamily="34" charset="0"/>
              </a:rPr>
              <a:t>madricha</a:t>
            </a:r>
            <a:r>
              <a:rPr lang="en-US" sz="2400" i="1" dirty="0">
                <a:solidFill>
                  <a:schemeClr val="accent2"/>
                </a:solidFill>
                <a:latin typeface="Lato" panose="020F0502020204030203" pitchFamily="34" charset="0"/>
                <a:ea typeface="Lato" panose="020F0502020204030203" pitchFamily="34" charset="0"/>
                <a:cs typeface="Lato" panose="020F0502020204030203" pitchFamily="34" charset="0"/>
              </a:rPr>
              <a:t>.”</a:t>
            </a:r>
          </a:p>
          <a:p>
            <a:pPr marL="114300" indent="0">
              <a:buNone/>
            </a:pPr>
            <a:r>
              <a:rPr lang="en-US" sz="2400" i="1" dirty="0">
                <a:solidFill>
                  <a:schemeClr val="accent2"/>
                </a:solidFill>
                <a:latin typeface="Lato" panose="020F0502020204030203" pitchFamily="34" charset="0"/>
                <a:ea typeface="Lato" panose="020F0502020204030203" pitchFamily="34" charset="0"/>
                <a:cs typeface="Lato" panose="020F0502020204030203" pitchFamily="34" charset="0"/>
              </a:rPr>
              <a:t>“Bar/Bat Mitzvah </a:t>
            </a:r>
            <a:r>
              <a:rPr lang="en-US" sz="2400" i="1" dirty="0" err="1">
                <a:solidFill>
                  <a:schemeClr val="accent2"/>
                </a:solidFill>
                <a:latin typeface="Lato" panose="020F0502020204030203" pitchFamily="34" charset="0"/>
                <a:ea typeface="Lato" panose="020F0502020204030203" pitchFamily="34" charset="0"/>
                <a:cs typeface="Lato" panose="020F0502020204030203" pitchFamily="34" charset="0"/>
              </a:rPr>
              <a:t>inclsusion</a:t>
            </a:r>
            <a:r>
              <a:rPr lang="en-US" sz="2400" i="1" dirty="0">
                <a:solidFill>
                  <a:schemeClr val="accent2"/>
                </a:solidFill>
                <a:latin typeface="Lato" panose="020F0502020204030203" pitchFamily="34" charset="0"/>
                <a:ea typeface="Lato" panose="020F0502020204030203" pitchFamily="34" charset="0"/>
                <a:cs typeface="Lato" panose="020F0502020204030203" pitchFamily="34" charset="0"/>
              </a:rPr>
              <a:t> and adaptation to participate in Bar and bat Mitzvah”</a:t>
            </a:r>
          </a:p>
          <a:p>
            <a:pPr marL="114300" indent="0">
              <a:buNone/>
            </a:pPr>
            <a:r>
              <a:rPr lang="en-US" sz="2400" i="1" dirty="0">
                <a:solidFill>
                  <a:schemeClr val="accent2"/>
                </a:solidFill>
                <a:latin typeface="Lato" panose="020F0502020204030203" pitchFamily="34" charset="0"/>
                <a:ea typeface="Lato" panose="020F0502020204030203" pitchFamily="34" charset="0"/>
                <a:cs typeface="Lato" panose="020F0502020204030203" pitchFamily="34" charset="0"/>
              </a:rPr>
              <a:t>“Virtual programming that includes closed-captioning, included people with disabilities as cantor or speaker on programs.” </a:t>
            </a:r>
          </a:p>
        </p:txBody>
      </p:sp>
    </p:spTree>
    <p:extLst>
      <p:ext uri="{BB962C8B-B14F-4D97-AF65-F5344CB8AC3E}">
        <p14:creationId xmlns:p14="http://schemas.microsoft.com/office/powerpoint/2010/main" val="26488209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135587F-7BD5-A84C-82FB-86F7675C2EE5}"/>
              </a:ext>
            </a:extLst>
          </p:cNvPr>
          <p:cNvSpPr>
            <a:spLocks noGrp="1"/>
          </p:cNvSpPr>
          <p:nvPr>
            <p:ph type="title"/>
          </p:nvPr>
        </p:nvSpPr>
        <p:spPr/>
        <p:txBody>
          <a:bodyPr/>
          <a:lstStyle/>
          <a:p>
            <a:r>
              <a:rPr lang="en-US" b="1" dirty="0">
                <a:latin typeface="Lato" panose="020F0502020204030203" pitchFamily="34" charset="0"/>
                <a:ea typeface="Lato" panose="020F0502020204030203" pitchFamily="34" charset="0"/>
                <a:cs typeface="Lato" panose="020F0502020204030203" pitchFamily="34" charset="0"/>
              </a:rPr>
              <a:t>Next Steps</a:t>
            </a:r>
          </a:p>
        </p:txBody>
      </p:sp>
      <p:sp>
        <p:nvSpPr>
          <p:cNvPr id="4" name="Slide Number Placeholder 3">
            <a:extLst>
              <a:ext uri="{FF2B5EF4-FFF2-40B4-BE49-F238E27FC236}">
                <a16:creationId xmlns:a16="http://schemas.microsoft.com/office/drawing/2014/main" id="{A5D1952F-1141-4A5D-929D-865D3A74A725}"/>
              </a:ext>
            </a:extLst>
          </p:cNvPr>
          <p:cNvSpPr>
            <a:spLocks noGrp="1"/>
          </p:cNvSpPr>
          <p:nvPr>
            <p:ph type="sldNum" sz="quarter" idx="12"/>
          </p:nvPr>
        </p:nvSpPr>
        <p:spPr/>
        <p:txBody>
          <a:bodyPr/>
          <a:lstStyle/>
          <a:p>
            <a:fld id="{8158A5C0-C843-4798-A68E-D1A36425029C}" type="slidenum">
              <a:rPr lang="en-US" smtClean="0"/>
              <a:pPr/>
              <a:t>28</a:t>
            </a:fld>
            <a:endParaRPr lang="en-US"/>
          </a:p>
        </p:txBody>
      </p:sp>
    </p:spTree>
    <p:extLst>
      <p:ext uri="{BB962C8B-B14F-4D97-AF65-F5344CB8AC3E}">
        <p14:creationId xmlns:p14="http://schemas.microsoft.com/office/powerpoint/2010/main" val="16941071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3BCAA22-BF8A-4659-A66D-1A711ADCFC9A}"/>
              </a:ext>
            </a:extLst>
          </p:cNvPr>
          <p:cNvSpPr>
            <a:spLocks noGrp="1"/>
          </p:cNvSpPr>
          <p:nvPr>
            <p:ph type="title"/>
          </p:nvPr>
        </p:nvSpPr>
        <p:spPr>
          <a:xfrm>
            <a:off x="521208" y="365760"/>
            <a:ext cx="10629722" cy="1139824"/>
          </a:xfrm>
        </p:spPr>
        <p:txBody>
          <a:bodyPr/>
          <a:lstStyle/>
          <a:p>
            <a:pPr lvl="0" defTabSz="457200">
              <a:lnSpc>
                <a:spcPct val="100000"/>
              </a:lnSpc>
              <a:defRPr/>
            </a:pPr>
            <a:r>
              <a:rPr lang="en-US" sz="3600" b="1" kern="1200" dirty="0">
                <a:solidFill>
                  <a:schemeClr val="tx1"/>
                </a:solidFill>
                <a:latin typeface="Lato" panose="020F0502020204030203" pitchFamily="34" charset="0"/>
                <a:ea typeface="Lato" panose="020F0502020204030203" pitchFamily="34" charset="0"/>
                <a:cs typeface="Lato" panose="020F0502020204030203" pitchFamily="34" charset="0"/>
                <a:sym typeface="Libre Baskerville"/>
              </a:rPr>
              <a:t>Virtual Formats Can Significantly Increase Access</a:t>
            </a:r>
            <a:endParaRPr lang="en-US" sz="3600" dirty="0">
              <a:latin typeface="Lato" panose="020F0502020204030203" pitchFamily="34" charset="0"/>
              <a:ea typeface="Lato" panose="020F0502020204030203" pitchFamily="34" charset="0"/>
              <a:cs typeface="Lato" panose="020F0502020204030203" pitchFamily="34" charset="0"/>
            </a:endParaRPr>
          </a:p>
        </p:txBody>
      </p:sp>
      <p:sp>
        <p:nvSpPr>
          <p:cNvPr id="7" name="TextBox 6">
            <a:extLst>
              <a:ext uri="{FF2B5EF4-FFF2-40B4-BE49-F238E27FC236}">
                <a16:creationId xmlns:a16="http://schemas.microsoft.com/office/drawing/2014/main" id="{E3A5CFD7-EA4D-47FD-A798-33EE4ACE381B}"/>
              </a:ext>
            </a:extLst>
          </p:cNvPr>
          <p:cNvSpPr txBox="1"/>
          <p:nvPr/>
        </p:nvSpPr>
        <p:spPr>
          <a:xfrm>
            <a:off x="747252" y="1622323"/>
            <a:ext cx="9910916" cy="830997"/>
          </a:xfrm>
          <a:prstGeom prst="rect">
            <a:avLst/>
          </a:prstGeom>
          <a:noFill/>
        </p:spPr>
        <p:txBody>
          <a:bodyPr wrap="square" rtlCol="0">
            <a:spAutoFit/>
          </a:bodyPr>
          <a:lstStyle/>
          <a:p>
            <a:r>
              <a:rPr lang="en-US" sz="2400" b="1" dirty="0">
                <a:latin typeface="Lato" panose="020F0502020204030203" pitchFamily="34" charset="0"/>
                <a:ea typeface="Lato" panose="020F0502020204030203" pitchFamily="34" charset="0"/>
                <a:cs typeface="Lato" panose="020F0502020204030203" pitchFamily="34" charset="0"/>
              </a:rPr>
              <a:t>How has the increase in virtual formats/online participation impacted your ability to access and be included in your faith community?</a:t>
            </a:r>
          </a:p>
        </p:txBody>
      </p:sp>
      <p:graphicFrame>
        <p:nvGraphicFramePr>
          <p:cNvPr id="4" name="Table 4">
            <a:extLst>
              <a:ext uri="{FF2B5EF4-FFF2-40B4-BE49-F238E27FC236}">
                <a16:creationId xmlns:a16="http://schemas.microsoft.com/office/drawing/2014/main" id="{AB988987-1A15-460F-B65E-6BFDCA6A1AFB}"/>
              </a:ext>
            </a:extLst>
          </p:cNvPr>
          <p:cNvGraphicFramePr>
            <a:graphicFrameLocks noGrp="1"/>
          </p:cNvGraphicFramePr>
          <p:nvPr>
            <p:extLst>
              <p:ext uri="{D42A27DB-BD31-4B8C-83A1-F6EECF244321}">
                <p14:modId xmlns:p14="http://schemas.microsoft.com/office/powerpoint/2010/main" val="1116516336"/>
              </p:ext>
            </p:extLst>
          </p:nvPr>
        </p:nvGraphicFramePr>
        <p:xfrm>
          <a:off x="1638710" y="2607842"/>
          <a:ext cx="8128000" cy="2966720"/>
        </p:xfrm>
        <a:graphic>
          <a:graphicData uri="http://schemas.openxmlformats.org/drawingml/2006/table">
            <a:tbl>
              <a:tblPr firstRow="1" bandRow="1">
                <a:tableStyleId>{5C22544A-7EE6-4342-B048-85BDC9FD1C3A}</a:tableStyleId>
              </a:tblPr>
              <a:tblGrid>
                <a:gridCol w="4319992">
                  <a:extLst>
                    <a:ext uri="{9D8B030D-6E8A-4147-A177-3AD203B41FA5}">
                      <a16:colId xmlns:a16="http://schemas.microsoft.com/office/drawing/2014/main" val="2292130441"/>
                    </a:ext>
                  </a:extLst>
                </a:gridCol>
                <a:gridCol w="1269336">
                  <a:extLst>
                    <a:ext uri="{9D8B030D-6E8A-4147-A177-3AD203B41FA5}">
                      <a16:colId xmlns:a16="http://schemas.microsoft.com/office/drawing/2014/main" val="1643558348"/>
                    </a:ext>
                  </a:extLst>
                </a:gridCol>
                <a:gridCol w="1269336">
                  <a:extLst>
                    <a:ext uri="{9D8B030D-6E8A-4147-A177-3AD203B41FA5}">
                      <a16:colId xmlns:a16="http://schemas.microsoft.com/office/drawing/2014/main" val="3399574628"/>
                    </a:ext>
                  </a:extLst>
                </a:gridCol>
                <a:gridCol w="1269336">
                  <a:extLst>
                    <a:ext uri="{9D8B030D-6E8A-4147-A177-3AD203B41FA5}">
                      <a16:colId xmlns:a16="http://schemas.microsoft.com/office/drawing/2014/main" val="2833566396"/>
                    </a:ext>
                  </a:extLst>
                </a:gridCol>
              </a:tblGrid>
              <a:tr h="370840">
                <a:tc>
                  <a:txBody>
                    <a:bodyPr/>
                    <a:lstStyle/>
                    <a:p>
                      <a:r>
                        <a:rPr lang="en-US" dirty="0">
                          <a:latin typeface="Lato" panose="020F0502020204030203" pitchFamily="34" charset="0"/>
                          <a:ea typeface="Lato" panose="020F0502020204030203" pitchFamily="34" charset="0"/>
                          <a:cs typeface="Lato" panose="020F0502020204030203" pitchFamily="34" charset="0"/>
                        </a:rPr>
                        <a:t>Choices</a:t>
                      </a:r>
                    </a:p>
                  </a:txBody>
                  <a:tcPr anchor="ctr"/>
                </a:tc>
                <a:tc>
                  <a:txBody>
                    <a:bodyPr/>
                    <a:lstStyle/>
                    <a:p>
                      <a:pPr algn="ctr"/>
                      <a:r>
                        <a:rPr lang="en-US" dirty="0">
                          <a:latin typeface="Lato" panose="020F0502020204030203" pitchFamily="34" charset="0"/>
                          <a:ea typeface="Lato" panose="020F0502020204030203" pitchFamily="34" charset="0"/>
                          <a:cs typeface="Lato" panose="020F0502020204030203" pitchFamily="34" charset="0"/>
                        </a:rPr>
                        <a:t>DC</a:t>
                      </a:r>
                    </a:p>
                  </a:txBody>
                  <a:tcPr anchor="ctr" anchorCtr="1">
                    <a:solidFill>
                      <a:schemeClr val="accent2"/>
                    </a:solidFill>
                  </a:tcPr>
                </a:tc>
                <a:tc>
                  <a:txBody>
                    <a:bodyPr/>
                    <a:lstStyle/>
                    <a:p>
                      <a:pPr algn="ctr"/>
                      <a:r>
                        <a:rPr lang="en-US" dirty="0">
                          <a:latin typeface="Lato" panose="020F0502020204030203" pitchFamily="34" charset="0"/>
                          <a:ea typeface="Lato" panose="020F0502020204030203" pitchFamily="34" charset="0"/>
                          <a:cs typeface="Lato" panose="020F0502020204030203" pitchFamily="34" charset="0"/>
                        </a:rPr>
                        <a:t>Total Percent</a:t>
                      </a:r>
                    </a:p>
                  </a:txBody>
                  <a:tcPr anchor="ctr" anchorCtr="1"/>
                </a:tc>
                <a:tc>
                  <a:txBody>
                    <a:bodyPr/>
                    <a:lstStyle/>
                    <a:p>
                      <a:pPr algn="ctr"/>
                      <a:r>
                        <a:rPr lang="en-US" dirty="0" err="1">
                          <a:latin typeface="Lato" panose="020F0502020204030203" pitchFamily="34" charset="0"/>
                          <a:ea typeface="Lato" panose="020F0502020204030203" pitchFamily="34" charset="0"/>
                          <a:cs typeface="Lato" panose="020F0502020204030203" pitchFamily="34" charset="0"/>
                        </a:rPr>
                        <a:t>PwDs</a:t>
                      </a:r>
                      <a:endParaRPr lang="en-US" dirty="0">
                        <a:latin typeface="Lato" panose="020F0502020204030203" pitchFamily="34" charset="0"/>
                        <a:ea typeface="Lato" panose="020F0502020204030203" pitchFamily="34" charset="0"/>
                        <a:cs typeface="Lato" panose="020F0502020204030203" pitchFamily="34" charset="0"/>
                      </a:endParaRPr>
                    </a:p>
                  </a:txBody>
                  <a:tcPr anchor="ctr" anchorCtr="1"/>
                </a:tc>
                <a:extLst>
                  <a:ext uri="{0D108BD9-81ED-4DB2-BD59-A6C34878D82A}">
                    <a16:rowId xmlns:a16="http://schemas.microsoft.com/office/drawing/2014/main" val="1182424203"/>
                  </a:ext>
                </a:extLst>
              </a:tr>
              <a:tr h="370840">
                <a:tc>
                  <a:txBody>
                    <a:bodyPr/>
                    <a:lstStyle/>
                    <a:p>
                      <a:pPr algn="l"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Significantly Increased my ability to participate</a:t>
                      </a:r>
                    </a:p>
                  </a:txBody>
                  <a:tcPr marL="7620" marR="7620" marT="7620" marB="0" anchor="ctr"/>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30%</a:t>
                      </a:r>
                    </a:p>
                  </a:txBody>
                  <a:tcPr marL="7620" marR="7620" marT="7620" marB="0" anchor="ctr" anchorCtr="1">
                    <a:solidFill>
                      <a:schemeClr val="accent2"/>
                    </a:solidFill>
                  </a:tcPr>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34%</a:t>
                      </a:r>
                    </a:p>
                  </a:txBody>
                  <a:tcPr marL="7620" marR="7620" marT="7620" marB="0" anchor="ctr" anchorCtr="1"/>
                </a:tc>
                <a:tc>
                  <a:txBody>
                    <a:bodyPr/>
                    <a:lstStyle/>
                    <a:p>
                      <a:pPr algn="r" fontAlgn="b"/>
                      <a:r>
                        <a:rPr lang="en-US" sz="1800" b="1" i="0" u="none" strike="noStrike" dirty="0">
                          <a:solidFill>
                            <a:srgbClr val="FF0000"/>
                          </a:solidFill>
                          <a:effectLst/>
                          <a:latin typeface="Lato" panose="020F0502020204030203" pitchFamily="34" charset="0"/>
                          <a:ea typeface="Lato" panose="020F0502020204030203" pitchFamily="34" charset="0"/>
                          <a:cs typeface="Lato" panose="020F0502020204030203" pitchFamily="34" charset="0"/>
                        </a:rPr>
                        <a:t>41%</a:t>
                      </a:r>
                    </a:p>
                  </a:txBody>
                  <a:tcPr marL="7620" marR="7620" marT="7620" marB="0" anchor="ctr" anchorCtr="1"/>
                </a:tc>
                <a:extLst>
                  <a:ext uri="{0D108BD9-81ED-4DB2-BD59-A6C34878D82A}">
                    <a16:rowId xmlns:a16="http://schemas.microsoft.com/office/drawing/2014/main" val="2111498133"/>
                  </a:ext>
                </a:extLst>
              </a:tr>
              <a:tr h="370840">
                <a:tc>
                  <a:txBody>
                    <a:bodyPr/>
                    <a:lstStyle/>
                    <a:p>
                      <a:pPr algn="l"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Somewhat Increased my ability to participate</a:t>
                      </a:r>
                    </a:p>
                  </a:txBody>
                  <a:tcPr marL="7620" marR="7620" marT="7620" marB="0" anchor="ctr"/>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34%</a:t>
                      </a:r>
                    </a:p>
                  </a:txBody>
                  <a:tcPr marL="7620" marR="7620" marT="7620" marB="0" anchor="ctr" anchorCtr="1">
                    <a:solidFill>
                      <a:schemeClr val="accent2"/>
                    </a:solidFill>
                  </a:tcPr>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33%</a:t>
                      </a:r>
                    </a:p>
                  </a:txBody>
                  <a:tcPr marL="7620" marR="7620" marT="7620" marB="0" anchor="ctr" anchorCtr="1"/>
                </a:tc>
                <a:tc>
                  <a:txBody>
                    <a:bodyPr/>
                    <a:lstStyle/>
                    <a:p>
                      <a:pPr algn="r" fontAlgn="b"/>
                      <a:r>
                        <a:rPr lang="en-US" sz="1800" b="1" i="0" u="none" strike="noStrike" dirty="0">
                          <a:solidFill>
                            <a:srgbClr val="FF0000"/>
                          </a:solidFill>
                          <a:effectLst/>
                          <a:latin typeface="Lato" panose="020F0502020204030203" pitchFamily="34" charset="0"/>
                          <a:ea typeface="Lato" panose="020F0502020204030203" pitchFamily="34" charset="0"/>
                          <a:cs typeface="Lato" panose="020F0502020204030203" pitchFamily="34" charset="0"/>
                        </a:rPr>
                        <a:t>32%</a:t>
                      </a:r>
                    </a:p>
                  </a:txBody>
                  <a:tcPr marL="7620" marR="7620" marT="7620" marB="0" anchor="ctr" anchorCtr="1"/>
                </a:tc>
                <a:extLst>
                  <a:ext uri="{0D108BD9-81ED-4DB2-BD59-A6C34878D82A}">
                    <a16:rowId xmlns:a16="http://schemas.microsoft.com/office/drawing/2014/main" val="2508276635"/>
                  </a:ext>
                </a:extLst>
              </a:tr>
              <a:tr h="370840">
                <a:tc>
                  <a:txBody>
                    <a:bodyPr/>
                    <a:lstStyle/>
                    <a:p>
                      <a:pPr algn="l"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Somewhat Decreased my ability to participate</a:t>
                      </a:r>
                    </a:p>
                  </a:txBody>
                  <a:tcPr marL="7620" marR="7620" marT="7620" marB="0" anchor="ctr"/>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6%</a:t>
                      </a:r>
                    </a:p>
                  </a:txBody>
                  <a:tcPr marL="7620" marR="7620" marT="7620" marB="0" anchor="ctr" anchorCtr="1">
                    <a:solidFill>
                      <a:schemeClr val="accent2"/>
                    </a:solidFill>
                  </a:tcPr>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6%</a:t>
                      </a:r>
                    </a:p>
                  </a:txBody>
                  <a:tcPr marL="7620" marR="7620" marT="7620" marB="0" anchor="ctr" anchorCtr="1"/>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6%</a:t>
                      </a:r>
                    </a:p>
                  </a:txBody>
                  <a:tcPr marL="7620" marR="7620" marT="7620" marB="0" anchor="ctr" anchorCtr="1"/>
                </a:tc>
                <a:extLst>
                  <a:ext uri="{0D108BD9-81ED-4DB2-BD59-A6C34878D82A}">
                    <a16:rowId xmlns:a16="http://schemas.microsoft.com/office/drawing/2014/main" val="3070263240"/>
                  </a:ext>
                </a:extLst>
              </a:tr>
              <a:tr h="370840">
                <a:tc>
                  <a:txBody>
                    <a:bodyPr/>
                    <a:lstStyle/>
                    <a:p>
                      <a:pPr algn="l"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Significantly Decreased my ability to participate</a:t>
                      </a:r>
                    </a:p>
                  </a:txBody>
                  <a:tcPr marL="7620" marR="7620" marT="7620" marB="0" anchor="ctr"/>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4%</a:t>
                      </a:r>
                    </a:p>
                  </a:txBody>
                  <a:tcPr marL="7620" marR="7620" marT="7620" marB="0" anchor="ctr" anchorCtr="1">
                    <a:solidFill>
                      <a:schemeClr val="accent2"/>
                    </a:solidFill>
                  </a:tcPr>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3%</a:t>
                      </a:r>
                    </a:p>
                  </a:txBody>
                  <a:tcPr marL="7620" marR="7620" marT="7620" marB="0" anchor="ctr" anchorCtr="1"/>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3%</a:t>
                      </a:r>
                    </a:p>
                  </a:txBody>
                  <a:tcPr marL="7620" marR="7620" marT="7620" marB="0" anchor="ctr" anchorCtr="1"/>
                </a:tc>
                <a:extLst>
                  <a:ext uri="{0D108BD9-81ED-4DB2-BD59-A6C34878D82A}">
                    <a16:rowId xmlns:a16="http://schemas.microsoft.com/office/drawing/2014/main" val="3590361797"/>
                  </a:ext>
                </a:extLst>
              </a:tr>
              <a:tr h="370840">
                <a:tc>
                  <a:txBody>
                    <a:bodyPr/>
                    <a:lstStyle/>
                    <a:p>
                      <a:pPr algn="l"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No Impact</a:t>
                      </a:r>
                    </a:p>
                  </a:txBody>
                  <a:tcPr marL="7620" marR="7620" marT="7620" marB="0" anchor="ctr"/>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27%</a:t>
                      </a:r>
                    </a:p>
                  </a:txBody>
                  <a:tcPr marL="7620" marR="7620" marT="7620" marB="0" anchor="ctr" anchorCtr="1">
                    <a:solidFill>
                      <a:schemeClr val="accent2"/>
                    </a:solidFill>
                  </a:tcPr>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25%</a:t>
                      </a:r>
                    </a:p>
                  </a:txBody>
                  <a:tcPr marL="7620" marR="7620" marT="7620" marB="0" anchor="ctr" anchorCtr="1"/>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18%</a:t>
                      </a:r>
                    </a:p>
                  </a:txBody>
                  <a:tcPr marL="7620" marR="7620" marT="7620" marB="0" anchor="ctr" anchorCtr="1"/>
                </a:tc>
                <a:extLst>
                  <a:ext uri="{0D108BD9-81ED-4DB2-BD59-A6C34878D82A}">
                    <a16:rowId xmlns:a16="http://schemas.microsoft.com/office/drawing/2014/main" val="3275106841"/>
                  </a:ext>
                </a:extLst>
              </a:tr>
            </a:tbl>
          </a:graphicData>
        </a:graphic>
      </p:graphicFrame>
      <p:sp>
        <p:nvSpPr>
          <p:cNvPr id="2" name="TextBox 1">
            <a:extLst>
              <a:ext uri="{FF2B5EF4-FFF2-40B4-BE49-F238E27FC236}">
                <a16:creationId xmlns:a16="http://schemas.microsoft.com/office/drawing/2014/main" id="{FD47BA6D-87CF-CF49-9456-2CC8472F1C4D}"/>
              </a:ext>
            </a:extLst>
          </p:cNvPr>
          <p:cNvSpPr txBox="1"/>
          <p:nvPr/>
        </p:nvSpPr>
        <p:spPr>
          <a:xfrm>
            <a:off x="747252" y="5621019"/>
            <a:ext cx="8396748" cy="461665"/>
          </a:xfrm>
          <a:prstGeom prst="rect">
            <a:avLst/>
          </a:prstGeom>
          <a:noFill/>
        </p:spPr>
        <p:txBody>
          <a:bodyPr wrap="square" rtlCol="0">
            <a:spAutoFit/>
          </a:bodyPr>
          <a:lstStyle/>
          <a:p>
            <a:r>
              <a:rPr lang="en-US" sz="2400" b="1" dirty="0">
                <a:latin typeface="Lato" panose="020F0502020204030203" pitchFamily="34" charset="0"/>
                <a:ea typeface="Lato" panose="020F0502020204030203" pitchFamily="34" charset="0"/>
                <a:cs typeface="Lato" panose="020F0502020204030203" pitchFamily="34" charset="0"/>
                <a:hlinkClick r:id="rId3"/>
              </a:rPr>
              <a:t>Webinar with more information on how to be accessible</a:t>
            </a:r>
            <a:endParaRPr lang="en-US" sz="2400" b="1" dirty="0">
              <a:latin typeface="Lato" panose="020F0502020204030203" pitchFamily="34" charset="0"/>
              <a:ea typeface="Lato" panose="020F0502020204030203" pitchFamily="34" charset="0"/>
              <a:cs typeface="Lato" panose="020F0502020204030203" pitchFamily="34" charset="0"/>
            </a:endParaRPr>
          </a:p>
        </p:txBody>
      </p:sp>
      <p:sp>
        <p:nvSpPr>
          <p:cNvPr id="6" name="Slide Number Placeholder 5">
            <a:extLst>
              <a:ext uri="{FF2B5EF4-FFF2-40B4-BE49-F238E27FC236}">
                <a16:creationId xmlns:a16="http://schemas.microsoft.com/office/drawing/2014/main" id="{698B438D-FACD-45B0-A97D-7D1C154C9580}"/>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29</a:t>
            </a:fld>
            <a:endParaRPr lang="en-US"/>
          </a:p>
        </p:txBody>
      </p:sp>
    </p:spTree>
    <p:extLst>
      <p:ext uri="{BB962C8B-B14F-4D97-AF65-F5344CB8AC3E}">
        <p14:creationId xmlns:p14="http://schemas.microsoft.com/office/powerpoint/2010/main" val="32708575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3BCAA22-BF8A-4659-A66D-1A711ADCFC9A}"/>
              </a:ext>
            </a:extLst>
          </p:cNvPr>
          <p:cNvSpPr>
            <a:spLocks noGrp="1"/>
          </p:cNvSpPr>
          <p:nvPr>
            <p:ph type="title"/>
          </p:nvPr>
        </p:nvSpPr>
        <p:spPr>
          <a:xfrm>
            <a:off x="521208" y="365760"/>
            <a:ext cx="10515600" cy="1139824"/>
          </a:xfrm>
        </p:spPr>
        <p:txBody>
          <a:bodyPr/>
          <a:lstStyle/>
          <a:p>
            <a:pPr marL="0" marR="0" lvl="0" indent="0" defTabSz="457200" rtl="0" eaLnBrk="1" fontAlgn="auto" latinLnBrk="0" hangingPunct="1">
              <a:lnSpc>
                <a:spcPct val="100000"/>
              </a:lnSpc>
              <a:spcBef>
                <a:spcPts val="0"/>
              </a:spcBef>
              <a:spcAft>
                <a:spcPts val="0"/>
              </a:spcAft>
              <a:tabLst/>
              <a:defRPr/>
            </a:pPr>
            <a:r>
              <a:rPr lang="en-US" sz="3600" b="1" kern="1200" dirty="0">
                <a:solidFill>
                  <a:schemeClr val="tx1"/>
                </a:solidFill>
                <a:latin typeface="Lato" panose="020F0502020204030203" pitchFamily="34" charset="0"/>
                <a:ea typeface="Lato" panose="020F0502020204030203" pitchFamily="34" charset="0"/>
                <a:cs typeface="Lato" panose="020F0502020204030203" pitchFamily="34" charset="0"/>
                <a:sym typeface="Libre Baskerville"/>
              </a:rPr>
              <a:t>Methodology of the Poll</a:t>
            </a:r>
            <a:endParaRPr lang="en-US" sz="3600" dirty="0">
              <a:latin typeface="Lato" panose="020F0502020204030203" pitchFamily="34" charset="0"/>
              <a:ea typeface="Lato" panose="020F0502020204030203" pitchFamily="34" charset="0"/>
              <a:cs typeface="Lato" panose="020F0502020204030203" pitchFamily="34" charset="0"/>
            </a:endParaRPr>
          </a:p>
        </p:txBody>
      </p:sp>
      <p:sp>
        <p:nvSpPr>
          <p:cNvPr id="2" name="Text Placeholder 1">
            <a:extLst>
              <a:ext uri="{FF2B5EF4-FFF2-40B4-BE49-F238E27FC236}">
                <a16:creationId xmlns:a16="http://schemas.microsoft.com/office/drawing/2014/main" id="{E4F94368-5D63-457C-8655-F8574FB6EA14}"/>
              </a:ext>
            </a:extLst>
          </p:cNvPr>
          <p:cNvSpPr>
            <a:spLocks noGrp="1"/>
          </p:cNvSpPr>
          <p:nvPr>
            <p:ph type="body" idx="1"/>
          </p:nvPr>
        </p:nvSpPr>
        <p:spPr>
          <a:xfrm>
            <a:off x="473013" y="1505584"/>
            <a:ext cx="11245973" cy="4761155"/>
          </a:xfrm>
        </p:spPr>
        <p:txBody>
          <a:bodyPr/>
          <a:lstStyle/>
          <a:p>
            <a:pPr marL="114300" indent="0">
              <a:buNone/>
            </a:pPr>
            <a:r>
              <a:rPr lang="en-US" b="1" dirty="0">
                <a:solidFill>
                  <a:srgbClr val="000000"/>
                </a:solidFill>
                <a:latin typeface="Lato" panose="020F0502020204030203" pitchFamily="34" charset="0"/>
                <a:ea typeface="Lato" panose="020F0502020204030203" pitchFamily="34" charset="0"/>
                <a:cs typeface="Lato" panose="020F0502020204030203" pitchFamily="34" charset="0"/>
                <a:sym typeface="Libre Baskerville"/>
              </a:rPr>
              <a:t>The survey was administered online from October 5 – October 19, 2021. The questions reached a total of 2,924 respondents. </a:t>
            </a:r>
            <a:endParaRPr lang="en-US" sz="800" b="1" dirty="0">
              <a:solidFill>
                <a:srgbClr val="000000"/>
              </a:solidFill>
              <a:latin typeface="Lato" panose="020F0502020204030203" pitchFamily="34" charset="0"/>
              <a:ea typeface="Lato" panose="020F0502020204030203" pitchFamily="34" charset="0"/>
              <a:cs typeface="Lato" panose="020F0502020204030203" pitchFamily="34" charset="0"/>
              <a:sym typeface="Libre Baskerville"/>
            </a:endParaRPr>
          </a:p>
          <a:p>
            <a:pPr marL="114300" indent="0">
              <a:buNone/>
            </a:pPr>
            <a:r>
              <a:rPr lang="en-US" sz="2000" b="1" dirty="0">
                <a:solidFill>
                  <a:srgbClr val="000000"/>
                </a:solidFill>
                <a:latin typeface="Lato" panose="020F0502020204030203" pitchFamily="34" charset="0"/>
                <a:ea typeface="Lato" panose="020F0502020204030203" pitchFamily="34" charset="0"/>
                <a:cs typeface="Lato" panose="020F0502020204030203" pitchFamily="34" charset="0"/>
                <a:sym typeface="Libre Baskerville"/>
              </a:rPr>
              <a:t>Respondents were reached through:</a:t>
            </a:r>
          </a:p>
          <a:p>
            <a:r>
              <a:rPr lang="en-US" sz="2000" b="1" dirty="0">
                <a:solidFill>
                  <a:srgbClr val="000000"/>
                </a:solidFill>
                <a:latin typeface="Lato" panose="020F0502020204030203" pitchFamily="34" charset="0"/>
                <a:ea typeface="Lato" panose="020F0502020204030203" pitchFamily="34" charset="0"/>
                <a:cs typeface="Lato" panose="020F0502020204030203" pitchFamily="34" charset="0"/>
                <a:sym typeface="Libre Baskerville"/>
              </a:rPr>
              <a:t>Paid email blasts (JTA, The Forward, Jewish Journal)</a:t>
            </a:r>
          </a:p>
          <a:p>
            <a:r>
              <a:rPr lang="en-US" sz="2000" b="1" dirty="0">
                <a:solidFill>
                  <a:srgbClr val="000000"/>
                </a:solidFill>
                <a:latin typeface="Lato" panose="020F0502020204030203" pitchFamily="34" charset="0"/>
                <a:ea typeface="Lato" panose="020F0502020204030203" pitchFamily="34" charset="0"/>
                <a:cs typeface="Lato" panose="020F0502020204030203" pitchFamily="34" charset="0"/>
                <a:sym typeface="Libre Baskerville"/>
              </a:rPr>
              <a:t>Email blasts to RespectAbility and partner lists, as well as social media</a:t>
            </a:r>
          </a:p>
          <a:p>
            <a:r>
              <a:rPr lang="en-US" sz="2000" b="1" dirty="0">
                <a:solidFill>
                  <a:srgbClr val="000000"/>
                </a:solidFill>
                <a:latin typeface="Lato" panose="020F0502020204030203" pitchFamily="34" charset="0"/>
                <a:ea typeface="Lato" panose="020F0502020204030203" pitchFamily="34" charset="0"/>
                <a:cs typeface="Lato" panose="020F0502020204030203" pitchFamily="34" charset="0"/>
                <a:sym typeface="Libre Baskerville"/>
              </a:rPr>
              <a:t>Individual outreach to Jewish leaders</a:t>
            </a:r>
          </a:p>
          <a:p>
            <a:pPr marL="114300" indent="0">
              <a:buNone/>
            </a:pPr>
            <a:br>
              <a:rPr lang="en-US" sz="800" b="1" dirty="0">
                <a:solidFill>
                  <a:srgbClr val="000000"/>
                </a:solidFill>
                <a:latin typeface="Lato" panose="020F0502020204030203" pitchFamily="34" charset="0"/>
                <a:ea typeface="Lato" panose="020F0502020204030203" pitchFamily="34" charset="0"/>
                <a:cs typeface="Lato" panose="020F0502020204030203" pitchFamily="34" charset="0"/>
                <a:sym typeface="Libre Baskerville"/>
              </a:rPr>
            </a:br>
            <a:r>
              <a:rPr lang="en-US" sz="2000" b="1" dirty="0">
                <a:solidFill>
                  <a:srgbClr val="000000"/>
                </a:solidFill>
                <a:latin typeface="Lato" panose="020F0502020204030203" pitchFamily="34" charset="0"/>
                <a:ea typeface="Lato" panose="020F0502020204030203" pitchFamily="34" charset="0"/>
                <a:cs typeface="Lato" panose="020F0502020204030203" pitchFamily="34" charset="0"/>
                <a:sym typeface="Libre Baskerville"/>
              </a:rPr>
              <a:t>This is not a random sample and will include more engaged Jews and people with a disability connection than in the general population. The conclusions carry statistical significance within the respondent group, because it is a large population with more than 2,300 Jews responding.</a:t>
            </a:r>
            <a:endParaRPr lang="en-US" sz="2800" dirty="0"/>
          </a:p>
          <a:p>
            <a:pPr marL="114300" indent="0">
              <a:buNone/>
            </a:pPr>
            <a:r>
              <a:rPr lang="en-US" sz="2000" b="1" u="sng" dirty="0">
                <a:solidFill>
                  <a:schemeClr val="tx1"/>
                </a:solidFill>
                <a:latin typeface="Lato" panose="020F0502020204030203" pitchFamily="34" charset="0"/>
                <a:ea typeface="Lato" panose="020F0502020204030203" pitchFamily="34" charset="0"/>
                <a:cs typeface="Lato" panose="020F0502020204030203" pitchFamily="34" charset="0"/>
              </a:rPr>
              <a:t>Due to rounding, some of the numbers in the presentation will not always add to 100%.</a:t>
            </a:r>
          </a:p>
          <a:p>
            <a:pPr marL="114300" indent="0">
              <a:buNone/>
            </a:pPr>
            <a:r>
              <a:rPr lang="en-US" sz="2000" b="1" i="1" dirty="0">
                <a:solidFill>
                  <a:schemeClr val="tx1"/>
                </a:solidFill>
                <a:latin typeface="Lato" panose="020F0502020204030203" pitchFamily="34" charset="0"/>
                <a:ea typeface="Lato" panose="020F0502020204030203" pitchFamily="34" charset="0"/>
                <a:cs typeface="Lato" panose="020F0502020204030203" pitchFamily="34" charset="0"/>
              </a:rPr>
              <a:t>Same methodology as </a:t>
            </a:r>
            <a:r>
              <a:rPr lang="en-US" sz="2000" b="1" i="1" dirty="0">
                <a:solidFill>
                  <a:schemeClr val="tx1"/>
                </a:solidFill>
                <a:latin typeface="Lato" panose="020F0502020204030203" pitchFamily="34" charset="0"/>
                <a:ea typeface="Lato" panose="020F0502020204030203" pitchFamily="34" charset="0"/>
                <a:cs typeface="Lato" panose="020F0502020204030203" pitchFamily="34" charset="0"/>
                <a:hlinkClick r:id="rId3"/>
              </a:rPr>
              <a:t>2018 survey</a:t>
            </a:r>
            <a:endParaRPr lang="en-US" sz="2000" b="1" i="1" dirty="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5" name="Slide Number Placeholder 4">
            <a:extLst>
              <a:ext uri="{FF2B5EF4-FFF2-40B4-BE49-F238E27FC236}">
                <a16:creationId xmlns:a16="http://schemas.microsoft.com/office/drawing/2014/main" id="{2CA5F13E-BBEC-4AD3-98A1-BC973D4385FD}"/>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a:t>
            </a:fld>
            <a:endParaRPr lang="en-US"/>
          </a:p>
        </p:txBody>
      </p:sp>
    </p:spTree>
    <p:extLst>
      <p:ext uri="{BB962C8B-B14F-4D97-AF65-F5344CB8AC3E}">
        <p14:creationId xmlns:p14="http://schemas.microsoft.com/office/powerpoint/2010/main" val="87599375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3BCAA22-BF8A-4659-A66D-1A711ADCFC9A}"/>
              </a:ext>
            </a:extLst>
          </p:cNvPr>
          <p:cNvSpPr>
            <a:spLocks noGrp="1"/>
          </p:cNvSpPr>
          <p:nvPr>
            <p:ph type="title"/>
          </p:nvPr>
        </p:nvSpPr>
        <p:spPr>
          <a:xfrm>
            <a:off x="521208" y="365760"/>
            <a:ext cx="10629722" cy="1139824"/>
          </a:xfrm>
        </p:spPr>
        <p:txBody>
          <a:bodyPr/>
          <a:lstStyle/>
          <a:p>
            <a:pPr marL="0" marR="0" lvl="0" indent="0" defTabSz="457200" rtl="0" eaLnBrk="1" fontAlgn="auto" latinLnBrk="0" hangingPunct="1">
              <a:lnSpc>
                <a:spcPct val="100000"/>
              </a:lnSpc>
              <a:spcBef>
                <a:spcPts val="0"/>
              </a:spcBef>
              <a:spcAft>
                <a:spcPts val="0"/>
              </a:spcAft>
              <a:tabLst/>
              <a:defRPr/>
            </a:pPr>
            <a:r>
              <a:rPr lang="en-US" sz="3600" b="1" kern="1200" dirty="0">
                <a:solidFill>
                  <a:schemeClr val="tx1"/>
                </a:solidFill>
                <a:latin typeface="Lato" panose="020F0502020204030203" pitchFamily="34" charset="0"/>
                <a:ea typeface="Lato" panose="020F0502020204030203" pitchFamily="34" charset="0"/>
                <a:cs typeface="Lato" panose="020F0502020204030203" pitchFamily="34" charset="0"/>
                <a:sym typeface="Libre Baskerville"/>
              </a:rPr>
              <a:t>Overwhelmingly Positive Messaging Works</a:t>
            </a:r>
            <a:endParaRPr lang="en-US" sz="3600" dirty="0">
              <a:latin typeface="Lato" panose="020F0502020204030203" pitchFamily="34" charset="0"/>
              <a:ea typeface="Lato" panose="020F0502020204030203" pitchFamily="34" charset="0"/>
              <a:cs typeface="Lato" panose="020F0502020204030203" pitchFamily="34" charset="0"/>
            </a:endParaRPr>
          </a:p>
        </p:txBody>
      </p:sp>
      <p:sp>
        <p:nvSpPr>
          <p:cNvPr id="4" name="Slide Number Placeholder 3">
            <a:extLst>
              <a:ext uri="{FF2B5EF4-FFF2-40B4-BE49-F238E27FC236}">
                <a16:creationId xmlns:a16="http://schemas.microsoft.com/office/drawing/2014/main" id="{08B5EC12-F52C-4A58-943C-8EB6035F3D52}"/>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30</a:t>
            </a:fld>
            <a:endParaRPr lang="en-US"/>
          </a:p>
        </p:txBody>
      </p:sp>
      <p:sp>
        <p:nvSpPr>
          <p:cNvPr id="7" name="TextBox 6">
            <a:extLst>
              <a:ext uri="{FF2B5EF4-FFF2-40B4-BE49-F238E27FC236}">
                <a16:creationId xmlns:a16="http://schemas.microsoft.com/office/drawing/2014/main" id="{E3A5CFD7-EA4D-47FD-A798-33EE4ACE381B}"/>
              </a:ext>
            </a:extLst>
          </p:cNvPr>
          <p:cNvSpPr txBox="1"/>
          <p:nvPr/>
        </p:nvSpPr>
        <p:spPr>
          <a:xfrm>
            <a:off x="590034" y="1502458"/>
            <a:ext cx="10629722" cy="646331"/>
          </a:xfrm>
          <a:prstGeom prst="rect">
            <a:avLst/>
          </a:prstGeom>
          <a:noFill/>
        </p:spPr>
        <p:txBody>
          <a:bodyPr wrap="square" rtlCol="0">
            <a:spAutoFit/>
          </a:bodyPr>
          <a:lstStyle/>
          <a:p>
            <a:r>
              <a:rPr lang="en-US" b="1" dirty="0">
                <a:latin typeface="Lato" panose="020F0502020204030203" pitchFamily="34" charset="0"/>
                <a:ea typeface="Lato" panose="020F0502020204030203" pitchFamily="34" charset="0"/>
                <a:cs typeface="Lato" panose="020F0502020204030203" pitchFamily="34" charset="0"/>
              </a:rPr>
              <a:t>Which of the following do you think is the most convincing reason why inclusion of people with disabilities should be a more important priority for the Jewish community? </a:t>
            </a:r>
          </a:p>
        </p:txBody>
      </p:sp>
      <p:graphicFrame>
        <p:nvGraphicFramePr>
          <p:cNvPr id="5" name="Table 5">
            <a:extLst>
              <a:ext uri="{FF2B5EF4-FFF2-40B4-BE49-F238E27FC236}">
                <a16:creationId xmlns:a16="http://schemas.microsoft.com/office/drawing/2014/main" id="{EBCFFFC4-AE36-4AE3-A737-7D376693C8BC}"/>
              </a:ext>
            </a:extLst>
          </p:cNvPr>
          <p:cNvGraphicFramePr>
            <a:graphicFrameLocks noGrp="1"/>
          </p:cNvGraphicFramePr>
          <p:nvPr>
            <p:extLst>
              <p:ext uri="{D42A27DB-BD31-4B8C-83A1-F6EECF244321}">
                <p14:modId xmlns:p14="http://schemas.microsoft.com/office/powerpoint/2010/main" val="2776913958"/>
              </p:ext>
            </p:extLst>
          </p:nvPr>
        </p:nvGraphicFramePr>
        <p:xfrm>
          <a:off x="589361" y="2172931"/>
          <a:ext cx="11113728" cy="4457700"/>
        </p:xfrm>
        <a:graphic>
          <a:graphicData uri="http://schemas.openxmlformats.org/drawingml/2006/table">
            <a:tbl>
              <a:tblPr firstRow="1" bandRow="1">
                <a:tableStyleId>{5C22544A-7EE6-4342-B048-85BDC9FD1C3A}</a:tableStyleId>
              </a:tblPr>
              <a:tblGrid>
                <a:gridCol w="7170340">
                  <a:extLst>
                    <a:ext uri="{9D8B030D-6E8A-4147-A177-3AD203B41FA5}">
                      <a16:colId xmlns:a16="http://schemas.microsoft.com/office/drawing/2014/main" val="177763729"/>
                    </a:ext>
                  </a:extLst>
                </a:gridCol>
                <a:gridCol w="1074662">
                  <a:extLst>
                    <a:ext uri="{9D8B030D-6E8A-4147-A177-3AD203B41FA5}">
                      <a16:colId xmlns:a16="http://schemas.microsoft.com/office/drawing/2014/main" val="1166522081"/>
                    </a:ext>
                  </a:extLst>
                </a:gridCol>
                <a:gridCol w="1074662">
                  <a:extLst>
                    <a:ext uri="{9D8B030D-6E8A-4147-A177-3AD203B41FA5}">
                      <a16:colId xmlns:a16="http://schemas.microsoft.com/office/drawing/2014/main" val="4251810107"/>
                    </a:ext>
                  </a:extLst>
                </a:gridCol>
                <a:gridCol w="985847">
                  <a:extLst>
                    <a:ext uri="{9D8B030D-6E8A-4147-A177-3AD203B41FA5}">
                      <a16:colId xmlns:a16="http://schemas.microsoft.com/office/drawing/2014/main" val="3185235516"/>
                    </a:ext>
                  </a:extLst>
                </a:gridCol>
                <a:gridCol w="808217">
                  <a:extLst>
                    <a:ext uri="{9D8B030D-6E8A-4147-A177-3AD203B41FA5}">
                      <a16:colId xmlns:a16="http://schemas.microsoft.com/office/drawing/2014/main" val="2577906169"/>
                    </a:ext>
                  </a:extLst>
                </a:gridCol>
              </a:tblGrid>
              <a:tr h="370840">
                <a:tc>
                  <a:txBody>
                    <a:bodyPr/>
                    <a:lstStyle/>
                    <a:p>
                      <a:r>
                        <a:rPr lang="en-US" dirty="0">
                          <a:latin typeface="Lato" panose="020F0502020204030203" pitchFamily="34" charset="0"/>
                          <a:ea typeface="Lato" panose="020F0502020204030203" pitchFamily="34" charset="0"/>
                          <a:cs typeface="Lato" panose="020F0502020204030203" pitchFamily="34" charset="0"/>
                        </a:rPr>
                        <a:t>Choices</a:t>
                      </a:r>
                    </a:p>
                  </a:txBody>
                  <a:tcPr/>
                </a:tc>
                <a:tc>
                  <a:txBody>
                    <a:bodyPr/>
                    <a:lstStyle/>
                    <a:p>
                      <a:pPr algn="ctr"/>
                      <a:r>
                        <a:rPr lang="en-US" dirty="0">
                          <a:latin typeface="Lato" panose="020F0502020204030203" pitchFamily="34" charset="0"/>
                          <a:ea typeface="Lato" panose="020F0502020204030203" pitchFamily="34" charset="0"/>
                          <a:cs typeface="Lato" panose="020F0502020204030203" pitchFamily="34" charset="0"/>
                        </a:rPr>
                        <a:t>DC 1</a:t>
                      </a:r>
                      <a:r>
                        <a:rPr lang="en-US" baseline="30000" dirty="0">
                          <a:latin typeface="Lato" panose="020F0502020204030203" pitchFamily="34" charset="0"/>
                          <a:ea typeface="Lato" panose="020F0502020204030203" pitchFamily="34" charset="0"/>
                          <a:cs typeface="Lato" panose="020F0502020204030203" pitchFamily="34" charset="0"/>
                        </a:rPr>
                        <a:t>st</a:t>
                      </a:r>
                      <a:r>
                        <a:rPr lang="en-US" dirty="0">
                          <a:latin typeface="Lato" panose="020F0502020204030203" pitchFamily="34" charset="0"/>
                          <a:ea typeface="Lato" panose="020F0502020204030203" pitchFamily="34" charset="0"/>
                          <a:cs typeface="Lato" panose="020F0502020204030203" pitchFamily="34" charset="0"/>
                        </a:rPr>
                        <a:t> Choice</a:t>
                      </a:r>
                    </a:p>
                  </a:txBody>
                  <a:tcPr>
                    <a:solidFill>
                      <a:schemeClr val="accent2"/>
                    </a:solidFill>
                  </a:tcPr>
                </a:tc>
                <a:tc>
                  <a:txBody>
                    <a:bodyPr/>
                    <a:lstStyle/>
                    <a:p>
                      <a:pPr algn="ctr"/>
                      <a:r>
                        <a:rPr lang="en-US" dirty="0">
                          <a:latin typeface="Lato" panose="020F0502020204030203" pitchFamily="34" charset="0"/>
                          <a:ea typeface="Lato" panose="020F0502020204030203" pitchFamily="34" charset="0"/>
                          <a:cs typeface="Lato" panose="020F0502020204030203" pitchFamily="34" charset="0"/>
                        </a:rPr>
                        <a:t>1</a:t>
                      </a:r>
                      <a:r>
                        <a:rPr lang="en-US" baseline="30000" dirty="0">
                          <a:latin typeface="Lato" panose="020F0502020204030203" pitchFamily="34" charset="0"/>
                          <a:ea typeface="Lato" panose="020F0502020204030203" pitchFamily="34" charset="0"/>
                          <a:cs typeface="Lato" panose="020F0502020204030203" pitchFamily="34" charset="0"/>
                        </a:rPr>
                        <a:t>st</a:t>
                      </a:r>
                      <a:r>
                        <a:rPr lang="en-US" dirty="0">
                          <a:latin typeface="Lato" panose="020F0502020204030203" pitchFamily="34" charset="0"/>
                          <a:ea typeface="Lato" panose="020F0502020204030203" pitchFamily="34" charset="0"/>
                          <a:cs typeface="Lato" panose="020F0502020204030203" pitchFamily="34" charset="0"/>
                        </a:rPr>
                        <a:t> Choice</a:t>
                      </a:r>
                    </a:p>
                  </a:txBody>
                  <a:tcPr/>
                </a:tc>
                <a:tc>
                  <a:txBody>
                    <a:bodyPr/>
                    <a:lstStyle/>
                    <a:p>
                      <a:r>
                        <a:rPr lang="en-US" dirty="0">
                          <a:latin typeface="Lato" panose="020F0502020204030203" pitchFamily="34" charset="0"/>
                          <a:ea typeface="Lato" panose="020F0502020204030203" pitchFamily="34" charset="0"/>
                          <a:cs typeface="Lato" panose="020F0502020204030203" pitchFamily="34" charset="0"/>
                        </a:rPr>
                        <a:t>2</a:t>
                      </a:r>
                      <a:r>
                        <a:rPr lang="en-US" baseline="30000" dirty="0">
                          <a:latin typeface="Lato" panose="020F0502020204030203" pitchFamily="34" charset="0"/>
                          <a:ea typeface="Lato" panose="020F0502020204030203" pitchFamily="34" charset="0"/>
                          <a:cs typeface="Lato" panose="020F0502020204030203" pitchFamily="34" charset="0"/>
                        </a:rPr>
                        <a:t>nd</a:t>
                      </a:r>
                      <a:r>
                        <a:rPr lang="en-US" dirty="0">
                          <a:latin typeface="Lato" panose="020F0502020204030203" pitchFamily="34" charset="0"/>
                          <a:ea typeface="Lato" panose="020F0502020204030203" pitchFamily="34" charset="0"/>
                          <a:cs typeface="Lato" panose="020F0502020204030203" pitchFamily="34" charset="0"/>
                        </a:rPr>
                        <a:t> Choice</a:t>
                      </a:r>
                    </a:p>
                  </a:txBody>
                  <a:tcPr anchorCtr="1"/>
                </a:tc>
                <a:tc>
                  <a:txBody>
                    <a:bodyPr/>
                    <a:lstStyle/>
                    <a:p>
                      <a:pPr algn="ctr"/>
                      <a:r>
                        <a:rPr lang="en-US" sz="1600" dirty="0">
                          <a:latin typeface="Lato" panose="020F0502020204030203" pitchFamily="34" charset="0"/>
                          <a:ea typeface="Lato" panose="020F0502020204030203" pitchFamily="34" charset="0"/>
                          <a:cs typeface="Lato" panose="020F0502020204030203" pitchFamily="34" charset="0"/>
                        </a:rPr>
                        <a:t>Total</a:t>
                      </a:r>
                    </a:p>
                  </a:txBody>
                  <a:tcPr/>
                </a:tc>
                <a:extLst>
                  <a:ext uri="{0D108BD9-81ED-4DB2-BD59-A6C34878D82A}">
                    <a16:rowId xmlns:a16="http://schemas.microsoft.com/office/drawing/2014/main" val="3058432087"/>
                  </a:ext>
                </a:extLst>
              </a:tr>
              <a:tr h="370840">
                <a:tc>
                  <a:txBody>
                    <a:bodyPr/>
                    <a:lstStyle/>
                    <a:p>
                      <a:pPr algn="l" fontAlgn="b"/>
                      <a:r>
                        <a:rPr lang="en-US" sz="16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We are a stronger community when we are welcoming, diverse, and respect one another. Everyone should feel that their presence and participation is welcome and meaningful. We want our children, parents, grandparents and friends with disabilities to have an equal opportunity to fully participate in our community.</a:t>
                      </a:r>
                    </a:p>
                  </a:txBody>
                  <a:tcPr marL="7620" marR="7620" marT="7620" marB="0" anchor="b"/>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56%</a:t>
                      </a:r>
                    </a:p>
                  </a:txBody>
                  <a:tcPr marL="7620" marR="7620" marT="7620" marB="0" anchor="ctr" anchorCtr="1">
                    <a:solidFill>
                      <a:schemeClr val="accent2"/>
                    </a:solidFill>
                  </a:tcPr>
                </a:tc>
                <a:tc>
                  <a:txBody>
                    <a:bodyPr/>
                    <a:lstStyle/>
                    <a:p>
                      <a:pPr algn="ctr" fontAlgn="b"/>
                      <a:r>
                        <a:rPr lang="en-US" sz="1600" b="1" i="0" u="none" strike="noStrike" dirty="0">
                          <a:solidFill>
                            <a:srgbClr val="FF0000"/>
                          </a:solidFill>
                          <a:effectLst/>
                          <a:latin typeface="Lato" panose="020F0502020204030203" pitchFamily="34" charset="0"/>
                          <a:ea typeface="Lato" panose="020F0502020204030203" pitchFamily="34" charset="0"/>
                          <a:cs typeface="Lato" panose="020F0502020204030203" pitchFamily="34" charset="0"/>
                        </a:rPr>
                        <a:t>58%</a:t>
                      </a:r>
                    </a:p>
                  </a:txBody>
                  <a:tcPr marL="7620" marR="7620" marT="7620" marB="0" anchor="ctr" anchorCtr="1"/>
                </a:tc>
                <a:tc>
                  <a:txBody>
                    <a:bodyPr/>
                    <a:lstStyle/>
                    <a:p>
                      <a:pPr algn="r" fontAlgn="b"/>
                      <a:r>
                        <a:rPr lang="en-US" sz="1600" b="1" i="0" u="none" strike="noStrike" dirty="0">
                          <a:solidFill>
                            <a:srgbClr val="FF0000"/>
                          </a:solidFill>
                          <a:effectLst/>
                          <a:latin typeface="Lato" panose="020F0502020204030203" pitchFamily="34" charset="0"/>
                          <a:ea typeface="Lato" panose="020F0502020204030203" pitchFamily="34" charset="0"/>
                          <a:cs typeface="Lato" panose="020F0502020204030203" pitchFamily="34" charset="0"/>
                        </a:rPr>
                        <a:t>25%</a:t>
                      </a:r>
                    </a:p>
                  </a:txBody>
                  <a:tcPr marL="7620" marR="7620" marT="7620" marB="0" anchor="ctr" anchorCtr="1"/>
                </a:tc>
                <a:tc>
                  <a:txBody>
                    <a:bodyPr/>
                    <a:lstStyle/>
                    <a:p>
                      <a:pPr algn="ctr"/>
                      <a:r>
                        <a:rPr lang="en-US" sz="1600" b="1" dirty="0">
                          <a:solidFill>
                            <a:srgbClr val="FF0000"/>
                          </a:solidFill>
                          <a:latin typeface="Lato" panose="020F0502020204030203" pitchFamily="34" charset="0"/>
                          <a:ea typeface="Lato" panose="020F0502020204030203" pitchFamily="34" charset="0"/>
                          <a:cs typeface="Lato" panose="020F0502020204030203" pitchFamily="34" charset="0"/>
                        </a:rPr>
                        <a:t>83%</a:t>
                      </a:r>
                    </a:p>
                  </a:txBody>
                  <a:tcPr anchor="ctr" anchorCtr="1"/>
                </a:tc>
                <a:extLst>
                  <a:ext uri="{0D108BD9-81ED-4DB2-BD59-A6C34878D82A}">
                    <a16:rowId xmlns:a16="http://schemas.microsoft.com/office/drawing/2014/main" val="1104670250"/>
                  </a:ext>
                </a:extLst>
              </a:tr>
              <a:tr h="370840">
                <a:tc>
                  <a:txBody>
                    <a:bodyPr/>
                    <a:lstStyle/>
                    <a:p>
                      <a:pPr algn="l" fontAlgn="b"/>
                      <a:r>
                        <a:rPr lang="en-US" sz="16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Jews should be at the forefront of social justice and inclusion of all people, including in racial equity, sexual orientation and identity, disability status and other marginalized identities.</a:t>
                      </a:r>
                    </a:p>
                  </a:txBody>
                  <a:tcPr marL="7620" marR="7620" marT="7620" marB="0" anchor="b"/>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16%</a:t>
                      </a:r>
                    </a:p>
                  </a:txBody>
                  <a:tcPr marL="7620" marR="7620" marT="7620" marB="0" anchor="ctr" anchorCtr="1">
                    <a:solidFill>
                      <a:schemeClr val="accent2"/>
                    </a:solidFill>
                  </a:tcPr>
                </a:tc>
                <a:tc>
                  <a:txBody>
                    <a:bodyPr/>
                    <a:lstStyle/>
                    <a:p>
                      <a:pPr algn="ctr" fontAlgn="b"/>
                      <a:r>
                        <a:rPr lang="en-US" sz="16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15%</a:t>
                      </a:r>
                    </a:p>
                  </a:txBody>
                  <a:tcPr marL="7620" marR="7620" marT="7620" marB="0" anchor="ctr" anchorCtr="1"/>
                </a:tc>
                <a:tc>
                  <a:txBody>
                    <a:bodyPr/>
                    <a:lstStyle/>
                    <a:p>
                      <a:pPr algn="r" fontAlgn="b"/>
                      <a:r>
                        <a:rPr lang="en-US" sz="16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21%</a:t>
                      </a:r>
                    </a:p>
                  </a:txBody>
                  <a:tcPr marL="7620" marR="7620" marT="7620" marB="0" anchor="ctr" anchorCtr="1"/>
                </a:tc>
                <a:tc>
                  <a:txBody>
                    <a:bodyPr/>
                    <a:lstStyle/>
                    <a:p>
                      <a:pPr algn="ctr"/>
                      <a:r>
                        <a:rPr lang="en-US" sz="1600" b="1" dirty="0">
                          <a:latin typeface="Lato" panose="020F0502020204030203" pitchFamily="34" charset="0"/>
                          <a:ea typeface="Lato" panose="020F0502020204030203" pitchFamily="34" charset="0"/>
                          <a:cs typeface="Lato" panose="020F0502020204030203" pitchFamily="34" charset="0"/>
                        </a:rPr>
                        <a:t>36%</a:t>
                      </a:r>
                    </a:p>
                  </a:txBody>
                  <a:tcPr anchor="ctr" anchorCtr="1"/>
                </a:tc>
                <a:extLst>
                  <a:ext uri="{0D108BD9-81ED-4DB2-BD59-A6C34878D82A}">
                    <a16:rowId xmlns:a16="http://schemas.microsoft.com/office/drawing/2014/main" val="646747150"/>
                  </a:ext>
                </a:extLst>
              </a:tr>
              <a:tr h="370840">
                <a:tc>
                  <a:txBody>
                    <a:bodyPr/>
                    <a:lstStyle/>
                    <a:p>
                      <a:pPr algn="l" fontAlgn="b"/>
                      <a:r>
                        <a:rPr lang="en-US" sz="16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Problems are best solved by working with people who have experienced them firsthand and understand solutions that work. Jews with disabilities should be at decision making tables, just like anyone else.</a:t>
                      </a:r>
                    </a:p>
                  </a:txBody>
                  <a:tcPr marL="7620" marR="7620" marT="7620" marB="0" anchor="b"/>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13%</a:t>
                      </a:r>
                    </a:p>
                  </a:txBody>
                  <a:tcPr marL="7620" marR="7620" marT="7620" marB="0" anchor="ctr" anchorCtr="1">
                    <a:solidFill>
                      <a:schemeClr val="accent2"/>
                    </a:solidFill>
                  </a:tcPr>
                </a:tc>
                <a:tc>
                  <a:txBody>
                    <a:bodyPr/>
                    <a:lstStyle/>
                    <a:p>
                      <a:pPr algn="ctr" fontAlgn="b"/>
                      <a:r>
                        <a:rPr lang="en-US" sz="16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9%</a:t>
                      </a:r>
                    </a:p>
                  </a:txBody>
                  <a:tcPr marL="7620" marR="7620" marT="7620" marB="0" anchor="ctr" anchorCtr="1"/>
                </a:tc>
                <a:tc>
                  <a:txBody>
                    <a:bodyPr/>
                    <a:lstStyle/>
                    <a:p>
                      <a:pPr algn="r" fontAlgn="b"/>
                      <a:r>
                        <a:rPr lang="en-US" sz="16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20%</a:t>
                      </a:r>
                    </a:p>
                  </a:txBody>
                  <a:tcPr marL="7620" marR="7620" marT="7620" marB="0" anchor="ctr" anchorCtr="1"/>
                </a:tc>
                <a:tc>
                  <a:txBody>
                    <a:bodyPr/>
                    <a:lstStyle/>
                    <a:p>
                      <a:pPr algn="ctr"/>
                      <a:r>
                        <a:rPr lang="en-US" sz="1600" b="1" dirty="0">
                          <a:latin typeface="Lato" panose="020F0502020204030203" pitchFamily="34" charset="0"/>
                          <a:ea typeface="Lato" panose="020F0502020204030203" pitchFamily="34" charset="0"/>
                          <a:cs typeface="Lato" panose="020F0502020204030203" pitchFamily="34" charset="0"/>
                        </a:rPr>
                        <a:t>29%</a:t>
                      </a:r>
                    </a:p>
                  </a:txBody>
                  <a:tcPr anchor="ctr" anchorCtr="1"/>
                </a:tc>
                <a:extLst>
                  <a:ext uri="{0D108BD9-81ED-4DB2-BD59-A6C34878D82A}">
                    <a16:rowId xmlns:a16="http://schemas.microsoft.com/office/drawing/2014/main" val="3941667522"/>
                  </a:ext>
                </a:extLst>
              </a:tr>
              <a:tr h="370840">
                <a:tc>
                  <a:txBody>
                    <a:bodyPr/>
                    <a:lstStyle/>
                    <a:p>
                      <a:pPr algn="l" fontAlgn="b"/>
                      <a:r>
                        <a:rPr lang="en-US" sz="16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Jewish tradition teaches us to include people with disabilities. Some of our greatest religious leaders had disabilities, including Moses, Jacob and Isaac.</a:t>
                      </a:r>
                    </a:p>
                  </a:txBody>
                  <a:tcPr marL="7620" marR="7620" marT="7620" marB="0" anchor="b"/>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10%</a:t>
                      </a:r>
                    </a:p>
                  </a:txBody>
                  <a:tcPr marL="7620" marR="7620" marT="7620" marB="0" anchor="ctr" anchorCtr="1">
                    <a:solidFill>
                      <a:schemeClr val="accent2"/>
                    </a:solidFill>
                  </a:tcPr>
                </a:tc>
                <a:tc>
                  <a:txBody>
                    <a:bodyPr/>
                    <a:lstStyle/>
                    <a:p>
                      <a:pPr algn="ctr" fontAlgn="b"/>
                      <a:r>
                        <a:rPr lang="en-US" sz="16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9%</a:t>
                      </a:r>
                    </a:p>
                  </a:txBody>
                  <a:tcPr marL="7620" marR="7620" marT="7620" marB="0" anchor="ctr" anchorCtr="1"/>
                </a:tc>
                <a:tc>
                  <a:txBody>
                    <a:bodyPr/>
                    <a:lstStyle/>
                    <a:p>
                      <a:pPr algn="r" fontAlgn="b"/>
                      <a:r>
                        <a:rPr lang="en-US" sz="16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18%</a:t>
                      </a:r>
                    </a:p>
                  </a:txBody>
                  <a:tcPr marL="7620" marR="7620" marT="7620" marB="0" anchor="ctr" anchorCtr="1"/>
                </a:tc>
                <a:tc>
                  <a:txBody>
                    <a:bodyPr/>
                    <a:lstStyle/>
                    <a:p>
                      <a:pPr algn="ctr"/>
                      <a:r>
                        <a:rPr lang="en-US" sz="1600" b="1" dirty="0">
                          <a:latin typeface="Lato" panose="020F0502020204030203" pitchFamily="34" charset="0"/>
                          <a:ea typeface="Lato" panose="020F0502020204030203" pitchFamily="34" charset="0"/>
                          <a:cs typeface="Lato" panose="020F0502020204030203" pitchFamily="34" charset="0"/>
                        </a:rPr>
                        <a:t>27%</a:t>
                      </a:r>
                    </a:p>
                  </a:txBody>
                  <a:tcPr anchor="ctr" anchorCtr="1"/>
                </a:tc>
                <a:extLst>
                  <a:ext uri="{0D108BD9-81ED-4DB2-BD59-A6C34878D82A}">
                    <a16:rowId xmlns:a16="http://schemas.microsoft.com/office/drawing/2014/main" val="226350459"/>
                  </a:ext>
                </a:extLst>
              </a:tr>
              <a:tr h="370840">
                <a:tc>
                  <a:txBody>
                    <a:bodyPr/>
                    <a:lstStyle/>
                    <a:p>
                      <a:pPr algn="l" fontAlgn="b"/>
                      <a:r>
                        <a:rPr lang="en-US" sz="16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If we value Jewish survival, that means we value all Jews, everyone is needed. If we exclude a Jew with a disability, we will lose not only them but risk alienating their entire family as well.</a:t>
                      </a:r>
                    </a:p>
                  </a:txBody>
                  <a:tcPr marL="7620" marR="7620" marT="7620" marB="0" anchor="b"/>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6%</a:t>
                      </a:r>
                    </a:p>
                  </a:txBody>
                  <a:tcPr marL="7620" marR="7620" marT="7620" marB="0" anchor="ctr" anchorCtr="1">
                    <a:solidFill>
                      <a:schemeClr val="accent2"/>
                    </a:solidFill>
                  </a:tcPr>
                </a:tc>
                <a:tc>
                  <a:txBody>
                    <a:bodyPr/>
                    <a:lstStyle/>
                    <a:p>
                      <a:pPr algn="ctr" fontAlgn="b"/>
                      <a:r>
                        <a:rPr lang="en-US" sz="16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9%</a:t>
                      </a:r>
                    </a:p>
                  </a:txBody>
                  <a:tcPr marL="7620" marR="7620" marT="7620" marB="0" anchor="ctr" anchorCtr="1"/>
                </a:tc>
                <a:tc>
                  <a:txBody>
                    <a:bodyPr/>
                    <a:lstStyle/>
                    <a:p>
                      <a:pPr algn="r" fontAlgn="b"/>
                      <a:r>
                        <a:rPr lang="en-US" sz="16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16%</a:t>
                      </a:r>
                    </a:p>
                  </a:txBody>
                  <a:tcPr marL="7620" marR="7620" marT="7620" marB="0" anchor="ctr" anchorCtr="1"/>
                </a:tc>
                <a:tc>
                  <a:txBody>
                    <a:bodyPr/>
                    <a:lstStyle/>
                    <a:p>
                      <a:pPr algn="ctr"/>
                      <a:r>
                        <a:rPr lang="en-US" sz="1600" b="1" dirty="0">
                          <a:latin typeface="Lato" panose="020F0502020204030203" pitchFamily="34" charset="0"/>
                          <a:ea typeface="Lato" panose="020F0502020204030203" pitchFamily="34" charset="0"/>
                          <a:cs typeface="Lato" panose="020F0502020204030203" pitchFamily="34" charset="0"/>
                        </a:rPr>
                        <a:t>25%</a:t>
                      </a:r>
                    </a:p>
                  </a:txBody>
                  <a:tcPr anchor="ctr" anchorCtr="1"/>
                </a:tc>
                <a:extLst>
                  <a:ext uri="{0D108BD9-81ED-4DB2-BD59-A6C34878D82A}">
                    <a16:rowId xmlns:a16="http://schemas.microsoft.com/office/drawing/2014/main" val="866601669"/>
                  </a:ext>
                </a:extLst>
              </a:tr>
            </a:tbl>
          </a:graphicData>
        </a:graphic>
      </p:graphicFrame>
    </p:spTree>
    <p:extLst>
      <p:ext uri="{BB962C8B-B14F-4D97-AF65-F5344CB8AC3E}">
        <p14:creationId xmlns:p14="http://schemas.microsoft.com/office/powerpoint/2010/main" val="206448041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3BCAA22-BF8A-4659-A66D-1A711ADCFC9A}"/>
              </a:ext>
            </a:extLst>
          </p:cNvPr>
          <p:cNvSpPr>
            <a:spLocks noGrp="1"/>
          </p:cNvSpPr>
          <p:nvPr>
            <p:ph type="title"/>
          </p:nvPr>
        </p:nvSpPr>
        <p:spPr>
          <a:xfrm>
            <a:off x="521208" y="365760"/>
            <a:ext cx="11389898" cy="1139824"/>
          </a:xfrm>
        </p:spPr>
        <p:txBody>
          <a:bodyPr/>
          <a:lstStyle/>
          <a:p>
            <a:pPr marL="0" marR="0" lvl="0" indent="0" defTabSz="457200" rtl="0" eaLnBrk="1" fontAlgn="auto" latinLnBrk="0" hangingPunct="1">
              <a:lnSpc>
                <a:spcPct val="100000"/>
              </a:lnSpc>
              <a:spcBef>
                <a:spcPts val="0"/>
              </a:spcBef>
              <a:spcAft>
                <a:spcPts val="0"/>
              </a:spcAft>
              <a:tabLst/>
              <a:defRPr/>
            </a:pPr>
            <a:r>
              <a:rPr lang="en-US" sz="3600" b="1" kern="1200" dirty="0">
                <a:solidFill>
                  <a:schemeClr val="tx1"/>
                </a:solidFill>
                <a:latin typeface="Lato" panose="020F0502020204030203" pitchFamily="34" charset="0"/>
                <a:ea typeface="Lato" panose="020F0502020204030203" pitchFamily="34" charset="0"/>
                <a:cs typeface="Lato" panose="020F0502020204030203" pitchFamily="34" charset="0"/>
                <a:sym typeface="Libre Baskerville"/>
              </a:rPr>
              <a:t>Education Level of Jews With &amp; Without Disabilities Are Similar</a:t>
            </a:r>
            <a:endParaRPr lang="en-US" sz="3600" dirty="0">
              <a:latin typeface="Lato" panose="020F0502020204030203" pitchFamily="34" charset="0"/>
              <a:ea typeface="Lato" panose="020F0502020204030203" pitchFamily="34" charset="0"/>
              <a:cs typeface="Lato" panose="020F0502020204030203" pitchFamily="34" charset="0"/>
            </a:endParaRPr>
          </a:p>
        </p:txBody>
      </p:sp>
      <p:sp>
        <p:nvSpPr>
          <p:cNvPr id="5" name="Slide Number Placeholder 4">
            <a:extLst>
              <a:ext uri="{FF2B5EF4-FFF2-40B4-BE49-F238E27FC236}">
                <a16:creationId xmlns:a16="http://schemas.microsoft.com/office/drawing/2014/main" id="{37F497F9-2F50-4AF3-B0E0-EB8C8F9AD4E9}"/>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31</a:t>
            </a:fld>
            <a:endParaRPr lang="en-US"/>
          </a:p>
        </p:txBody>
      </p:sp>
      <p:sp>
        <p:nvSpPr>
          <p:cNvPr id="7" name="TextBox 6">
            <a:extLst>
              <a:ext uri="{FF2B5EF4-FFF2-40B4-BE49-F238E27FC236}">
                <a16:creationId xmlns:a16="http://schemas.microsoft.com/office/drawing/2014/main" id="{E3A5CFD7-EA4D-47FD-A798-33EE4ACE381B}"/>
              </a:ext>
            </a:extLst>
          </p:cNvPr>
          <p:cNvSpPr txBox="1"/>
          <p:nvPr/>
        </p:nvSpPr>
        <p:spPr>
          <a:xfrm>
            <a:off x="590034" y="1642520"/>
            <a:ext cx="10629722" cy="369332"/>
          </a:xfrm>
          <a:prstGeom prst="rect">
            <a:avLst/>
          </a:prstGeom>
          <a:noFill/>
        </p:spPr>
        <p:txBody>
          <a:bodyPr wrap="square" rtlCol="0">
            <a:spAutoFit/>
          </a:bodyPr>
          <a:lstStyle/>
          <a:p>
            <a:r>
              <a:rPr lang="en-US" b="1" dirty="0">
                <a:latin typeface="Lato" panose="020F0502020204030203" pitchFamily="34" charset="0"/>
                <a:ea typeface="Lato" panose="020F0502020204030203" pitchFamily="34" charset="0"/>
                <a:cs typeface="Lato" panose="020F0502020204030203" pitchFamily="34" charset="0"/>
              </a:rPr>
              <a:t>What is the highest level of education that you have completed?</a:t>
            </a:r>
          </a:p>
        </p:txBody>
      </p:sp>
      <p:graphicFrame>
        <p:nvGraphicFramePr>
          <p:cNvPr id="2" name="Table 1">
            <a:extLst>
              <a:ext uri="{FF2B5EF4-FFF2-40B4-BE49-F238E27FC236}">
                <a16:creationId xmlns:a16="http://schemas.microsoft.com/office/drawing/2014/main" id="{5BDBE155-779E-CC49-B1C6-BFC59CCD6F37}"/>
              </a:ext>
            </a:extLst>
          </p:cNvPr>
          <p:cNvGraphicFramePr>
            <a:graphicFrameLocks noGrp="1"/>
          </p:cNvGraphicFramePr>
          <p:nvPr>
            <p:extLst>
              <p:ext uri="{D42A27DB-BD31-4B8C-83A1-F6EECF244321}">
                <p14:modId xmlns:p14="http://schemas.microsoft.com/office/powerpoint/2010/main" val="1782279684"/>
              </p:ext>
            </p:extLst>
          </p:nvPr>
        </p:nvGraphicFramePr>
        <p:xfrm>
          <a:off x="1173903" y="2528799"/>
          <a:ext cx="9844193" cy="3765122"/>
        </p:xfrm>
        <a:graphic>
          <a:graphicData uri="http://schemas.openxmlformats.org/drawingml/2006/table">
            <a:tbl>
              <a:tblPr firstRow="1" bandRow="1">
                <a:tableStyleId>{5C22544A-7EE6-4342-B048-85BDC9FD1C3A}</a:tableStyleId>
              </a:tblPr>
              <a:tblGrid>
                <a:gridCol w="4810337">
                  <a:extLst>
                    <a:ext uri="{9D8B030D-6E8A-4147-A177-3AD203B41FA5}">
                      <a16:colId xmlns:a16="http://schemas.microsoft.com/office/drawing/2014/main" val="3916398705"/>
                    </a:ext>
                  </a:extLst>
                </a:gridCol>
                <a:gridCol w="1096180">
                  <a:extLst>
                    <a:ext uri="{9D8B030D-6E8A-4147-A177-3AD203B41FA5}">
                      <a16:colId xmlns:a16="http://schemas.microsoft.com/office/drawing/2014/main" val="1172847922"/>
                    </a:ext>
                  </a:extLst>
                </a:gridCol>
                <a:gridCol w="984419">
                  <a:extLst>
                    <a:ext uri="{9D8B030D-6E8A-4147-A177-3AD203B41FA5}">
                      <a16:colId xmlns:a16="http://schemas.microsoft.com/office/drawing/2014/main" val="4093850033"/>
                    </a:ext>
                  </a:extLst>
                </a:gridCol>
                <a:gridCol w="984419">
                  <a:extLst>
                    <a:ext uri="{9D8B030D-6E8A-4147-A177-3AD203B41FA5}">
                      <a16:colId xmlns:a16="http://schemas.microsoft.com/office/drawing/2014/main" val="1432156648"/>
                    </a:ext>
                  </a:extLst>
                </a:gridCol>
                <a:gridCol w="984419">
                  <a:extLst>
                    <a:ext uri="{9D8B030D-6E8A-4147-A177-3AD203B41FA5}">
                      <a16:colId xmlns:a16="http://schemas.microsoft.com/office/drawing/2014/main" val="3995985596"/>
                    </a:ext>
                  </a:extLst>
                </a:gridCol>
                <a:gridCol w="984419">
                  <a:extLst>
                    <a:ext uri="{9D8B030D-6E8A-4147-A177-3AD203B41FA5}">
                      <a16:colId xmlns:a16="http://schemas.microsoft.com/office/drawing/2014/main" val="1628471859"/>
                    </a:ext>
                  </a:extLst>
                </a:gridCol>
              </a:tblGrid>
              <a:tr h="744386">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Choices</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tc>
                <a:tc>
                  <a:txBody>
                    <a:bodyPr/>
                    <a:lstStyle/>
                    <a:p>
                      <a:pPr algn="l" fontAlgn="b"/>
                      <a:r>
                        <a:rPr lang="en-US" sz="2000" b="1" i="0" u="none" strike="noStrike" dirty="0">
                          <a:solidFill>
                            <a:schemeClr val="bg1"/>
                          </a:solidFill>
                          <a:effectLst/>
                          <a:latin typeface="Lato" panose="020F0502020204030203" pitchFamily="34" charset="0"/>
                          <a:ea typeface="Lato" panose="020F0502020204030203" pitchFamily="34" charset="0"/>
                          <a:cs typeface="Lato" panose="020F0502020204030203" pitchFamily="34" charset="0"/>
                        </a:rPr>
                        <a:t>DC</a:t>
                      </a:r>
                    </a:p>
                  </a:txBody>
                  <a:tcPr marL="8973" marR="8973" marT="8973" marB="0" anchor="ctr" anchorCtr="1">
                    <a:solidFill>
                      <a:schemeClr val="accent2"/>
                    </a:solidFill>
                  </a:tcPr>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Total Jewish</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tc>
                  <a:txBody>
                    <a:bodyPr/>
                    <a:lstStyle/>
                    <a:p>
                      <a:pPr algn="l" fontAlgn="b"/>
                      <a:r>
                        <a:rPr lang="en-US" sz="2000" u="none" strike="noStrike">
                          <a:effectLst/>
                          <a:latin typeface="Lato" panose="020F0502020204030203" pitchFamily="34" charset="0"/>
                          <a:ea typeface="Lato" panose="020F0502020204030203" pitchFamily="34" charset="0"/>
                          <a:cs typeface="Lato" panose="020F0502020204030203" pitchFamily="34" charset="0"/>
                        </a:rPr>
                        <a:t>PwD</a:t>
                      </a:r>
                      <a:endParaRPr lang="en-US" sz="2000" b="0" i="0" u="none" strike="noStrike">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tc>
                  <a:txBody>
                    <a:bodyPr/>
                    <a:lstStyle/>
                    <a:p>
                      <a:pPr algn="l" fontAlgn="b"/>
                      <a:r>
                        <a:rPr lang="en-US" sz="2000" u="none" strike="noStrike">
                          <a:effectLst/>
                          <a:latin typeface="Lato" panose="020F0502020204030203" pitchFamily="34" charset="0"/>
                          <a:ea typeface="Lato" panose="020F0502020204030203" pitchFamily="34" charset="0"/>
                          <a:cs typeface="Lato" panose="020F0502020204030203" pitchFamily="34" charset="0"/>
                        </a:rPr>
                        <a:t>Comm</a:t>
                      </a:r>
                      <a:endParaRPr lang="en-US" sz="2000" b="0" i="0" u="none" strike="noStrike">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tc>
                  <a:txBody>
                    <a:bodyPr/>
                    <a:lstStyle/>
                    <a:p>
                      <a:pPr algn="l" fontAlgn="b"/>
                      <a:r>
                        <a:rPr lang="en-US" sz="2000" u="none" strike="noStrike">
                          <a:effectLst/>
                          <a:latin typeface="Lato" panose="020F0502020204030203" pitchFamily="34" charset="0"/>
                          <a:ea typeface="Lato" panose="020F0502020204030203" pitchFamily="34" charset="0"/>
                          <a:cs typeface="Lato" panose="020F0502020204030203" pitchFamily="34" charset="0"/>
                        </a:rPr>
                        <a:t>NPwD</a:t>
                      </a:r>
                      <a:endParaRPr lang="en-US" sz="2000" b="0" i="0" u="none" strike="noStrike">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extLst>
                  <a:ext uri="{0D108BD9-81ED-4DB2-BD59-A6C34878D82A}">
                    <a16:rowId xmlns:a16="http://schemas.microsoft.com/office/drawing/2014/main" val="1335407506"/>
                  </a:ext>
                </a:extLst>
              </a:tr>
              <a:tr h="377592">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Some High School</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tc>
                <a:tc>
                  <a:txBody>
                    <a:bodyPr/>
                    <a:lstStyle/>
                    <a:p>
                      <a:pPr algn="r" fontAlgn="b"/>
                      <a:r>
                        <a:rPr lang="en-US" sz="1100" b="0" i="0" u="none" strike="noStrike" dirty="0">
                          <a:solidFill>
                            <a:srgbClr val="333333"/>
                          </a:solidFill>
                          <a:effectLst/>
                          <a:latin typeface="Arial" panose="020B0604020202020204" pitchFamily="34" charset="0"/>
                        </a:rPr>
                        <a:t>0.63%</a:t>
                      </a:r>
                    </a:p>
                  </a:txBody>
                  <a:tcPr marL="7620" marR="7620" marT="7620" marB="0" anchor="b">
                    <a:solidFill>
                      <a:schemeClr val="accent2"/>
                    </a:solidFill>
                  </a:tcPr>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tc>
                  <a:txBody>
                    <a:bodyPr/>
                    <a:lstStyle/>
                    <a:p>
                      <a:pPr algn="l"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a:t>
                      </a:r>
                    </a:p>
                  </a:txBody>
                  <a:tcPr marL="8973" marR="8973" marT="8973" marB="0" anchor="ctr" anchorCtr="1"/>
                </a:tc>
                <a:tc>
                  <a:txBody>
                    <a:bodyPr/>
                    <a:lstStyle/>
                    <a:p>
                      <a:pPr algn="l"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a:t>
                      </a:r>
                    </a:p>
                  </a:txBody>
                  <a:tcPr marL="8973" marR="8973" marT="8973" marB="0" anchor="ctr" anchorCtr="1"/>
                </a:tc>
                <a:extLst>
                  <a:ext uri="{0D108BD9-81ED-4DB2-BD59-A6C34878D82A}">
                    <a16:rowId xmlns:a16="http://schemas.microsoft.com/office/drawing/2014/main" val="403260226"/>
                  </a:ext>
                </a:extLst>
              </a:tr>
              <a:tr h="377592">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Certificate Of Completion</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tc>
                <a:tc>
                  <a:txBody>
                    <a:bodyPr/>
                    <a:lstStyle/>
                    <a:p>
                      <a:pPr algn="r" fontAlgn="b"/>
                      <a:r>
                        <a:rPr lang="en-US" sz="1100" b="0" i="0" u="none" strike="noStrike">
                          <a:solidFill>
                            <a:srgbClr val="333333"/>
                          </a:solidFill>
                          <a:effectLst/>
                          <a:latin typeface="Arial" panose="020B0604020202020204" pitchFamily="34" charset="0"/>
                        </a:rPr>
                        <a:t>0.63%</a:t>
                      </a:r>
                    </a:p>
                  </a:txBody>
                  <a:tcPr marL="7620" marR="7620" marT="7620" marB="0" anchor="b">
                    <a:solidFill>
                      <a:schemeClr val="accent2"/>
                    </a:solidFill>
                  </a:tcPr>
                </a:tc>
                <a:tc>
                  <a:txBody>
                    <a:bodyPr/>
                    <a:lstStyle/>
                    <a:p>
                      <a:pPr algn="l"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a:t>
                      </a:r>
                    </a:p>
                  </a:txBody>
                  <a:tcPr marL="8973" marR="8973" marT="8973" marB="0" anchor="ctr" anchorCtr="1"/>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1%</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extLst>
                  <a:ext uri="{0D108BD9-81ED-4DB2-BD59-A6C34878D82A}">
                    <a16:rowId xmlns:a16="http://schemas.microsoft.com/office/drawing/2014/main" val="4199743492"/>
                  </a:ext>
                </a:extLst>
              </a:tr>
              <a:tr h="377592">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High School Graduate/GED</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tc>
                <a:tc>
                  <a:txBody>
                    <a:bodyPr/>
                    <a:lstStyle/>
                    <a:p>
                      <a:pPr algn="r" fontAlgn="b"/>
                      <a:r>
                        <a:rPr lang="en-US" sz="1100" b="0" i="0" u="none" strike="noStrike">
                          <a:solidFill>
                            <a:srgbClr val="333333"/>
                          </a:solidFill>
                          <a:effectLst/>
                          <a:latin typeface="Arial" panose="020B0604020202020204" pitchFamily="34" charset="0"/>
                        </a:rPr>
                        <a:t>1.27%</a:t>
                      </a:r>
                    </a:p>
                  </a:txBody>
                  <a:tcPr marL="7620" marR="7620" marT="7620" marB="0" anchor="b">
                    <a:solidFill>
                      <a:schemeClr val="accent2"/>
                    </a:solidFill>
                  </a:tcPr>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2%</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3%</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2%</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1%</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extLst>
                  <a:ext uri="{0D108BD9-81ED-4DB2-BD59-A6C34878D82A}">
                    <a16:rowId xmlns:a16="http://schemas.microsoft.com/office/drawing/2014/main" val="1162533822"/>
                  </a:ext>
                </a:extLst>
              </a:tr>
              <a:tr h="377592">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Some College/Vocational School</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tc>
                <a:tc>
                  <a:txBody>
                    <a:bodyPr/>
                    <a:lstStyle/>
                    <a:p>
                      <a:pPr algn="r" fontAlgn="b"/>
                      <a:r>
                        <a:rPr lang="en-US" sz="1100" b="0" i="0" u="none" strike="noStrike">
                          <a:solidFill>
                            <a:srgbClr val="333333"/>
                          </a:solidFill>
                          <a:effectLst/>
                          <a:latin typeface="Arial" panose="020B0604020202020204" pitchFamily="34" charset="0"/>
                        </a:rPr>
                        <a:t>2.53%</a:t>
                      </a:r>
                    </a:p>
                  </a:txBody>
                  <a:tcPr marL="7620" marR="7620" marT="7620" marB="0" anchor="b">
                    <a:solidFill>
                      <a:schemeClr val="accent2"/>
                    </a:solidFill>
                  </a:tcPr>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7%</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9%</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6%</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8%</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extLst>
                  <a:ext uri="{0D108BD9-81ED-4DB2-BD59-A6C34878D82A}">
                    <a16:rowId xmlns:a16="http://schemas.microsoft.com/office/drawing/2014/main" val="1104504841"/>
                  </a:ext>
                </a:extLst>
              </a:tr>
              <a:tr h="377592">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Associate Degree</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tc>
                <a:tc>
                  <a:txBody>
                    <a:bodyPr/>
                    <a:lstStyle/>
                    <a:p>
                      <a:pPr algn="r" fontAlgn="b"/>
                      <a:r>
                        <a:rPr lang="en-US" sz="1100" b="0" i="0" u="none" strike="noStrike">
                          <a:solidFill>
                            <a:srgbClr val="333333"/>
                          </a:solidFill>
                          <a:effectLst/>
                          <a:latin typeface="Arial" panose="020B0604020202020204" pitchFamily="34" charset="0"/>
                        </a:rPr>
                        <a:t>1.27%</a:t>
                      </a:r>
                    </a:p>
                  </a:txBody>
                  <a:tcPr marL="7620" marR="7620" marT="7620" marB="0" anchor="b">
                    <a:solidFill>
                      <a:schemeClr val="accent2"/>
                    </a:solidFill>
                  </a:tcPr>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3%</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4%</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tc>
                  <a:txBody>
                    <a:bodyPr/>
                    <a:lstStyle/>
                    <a:p>
                      <a:pPr algn="l"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3%</a:t>
                      </a:r>
                    </a:p>
                  </a:txBody>
                  <a:tcPr marL="8973" marR="8973" marT="8973" marB="0" anchor="ctr" anchorCtr="1"/>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3%</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extLst>
                  <a:ext uri="{0D108BD9-81ED-4DB2-BD59-A6C34878D82A}">
                    <a16:rowId xmlns:a16="http://schemas.microsoft.com/office/drawing/2014/main" val="1579817511"/>
                  </a:ext>
                </a:extLst>
              </a:tr>
              <a:tr h="377592">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Bachelor’s Degree</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tc>
                <a:tc>
                  <a:txBody>
                    <a:bodyPr/>
                    <a:lstStyle/>
                    <a:p>
                      <a:pPr algn="r" fontAlgn="b"/>
                      <a:r>
                        <a:rPr lang="en-US" sz="1100" b="0" i="0" u="none" strike="noStrike">
                          <a:solidFill>
                            <a:srgbClr val="333333"/>
                          </a:solidFill>
                          <a:effectLst/>
                          <a:latin typeface="Arial" panose="020B0604020202020204" pitchFamily="34" charset="0"/>
                        </a:rPr>
                        <a:t>28.48%</a:t>
                      </a:r>
                    </a:p>
                  </a:txBody>
                  <a:tcPr marL="7620" marR="7620" marT="7620" marB="0" anchor="b">
                    <a:solidFill>
                      <a:schemeClr val="accent2"/>
                    </a:solidFill>
                  </a:tcPr>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27%</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28%</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28%</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26%</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extLst>
                  <a:ext uri="{0D108BD9-81ED-4DB2-BD59-A6C34878D82A}">
                    <a16:rowId xmlns:a16="http://schemas.microsoft.com/office/drawing/2014/main" val="2666326321"/>
                  </a:ext>
                </a:extLst>
              </a:tr>
              <a:tr h="377592">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Graduate Degree</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tc>
                <a:tc>
                  <a:txBody>
                    <a:bodyPr/>
                    <a:lstStyle/>
                    <a:p>
                      <a:pPr algn="r" fontAlgn="b"/>
                      <a:r>
                        <a:rPr lang="en-US" sz="1100" b="0" i="0" u="none" strike="noStrike">
                          <a:solidFill>
                            <a:srgbClr val="333333"/>
                          </a:solidFill>
                          <a:effectLst/>
                          <a:latin typeface="Arial" panose="020B0604020202020204" pitchFamily="34" charset="0"/>
                        </a:rPr>
                        <a:t>44.94%</a:t>
                      </a:r>
                    </a:p>
                  </a:txBody>
                  <a:tcPr marL="7620" marR="7620" marT="7620" marB="0" anchor="b">
                    <a:solidFill>
                      <a:schemeClr val="accent2"/>
                    </a:solidFill>
                  </a:tcPr>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39%</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40%</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41%</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36%</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extLst>
                  <a:ext uri="{0D108BD9-81ED-4DB2-BD59-A6C34878D82A}">
                    <a16:rowId xmlns:a16="http://schemas.microsoft.com/office/drawing/2014/main" val="1457255864"/>
                  </a:ext>
                </a:extLst>
              </a:tr>
              <a:tr h="377592">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Professional Degree (JD, MD, DVM, etc.)</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tc>
                <a:tc>
                  <a:txBody>
                    <a:bodyPr/>
                    <a:lstStyle/>
                    <a:p>
                      <a:pPr algn="r" fontAlgn="b"/>
                      <a:r>
                        <a:rPr lang="en-US" sz="1100" b="0" i="0" u="none" strike="noStrike" dirty="0">
                          <a:solidFill>
                            <a:srgbClr val="333333"/>
                          </a:solidFill>
                          <a:effectLst/>
                          <a:latin typeface="Arial" panose="020B0604020202020204" pitchFamily="34" charset="0"/>
                        </a:rPr>
                        <a:t>20.25%</a:t>
                      </a:r>
                    </a:p>
                  </a:txBody>
                  <a:tcPr marL="7620" marR="7620" marT="7620" marB="0" anchor="b">
                    <a:solidFill>
                      <a:schemeClr val="accent2"/>
                    </a:solidFill>
                  </a:tcPr>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20%</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14%</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20%</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25%</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extLst>
                  <a:ext uri="{0D108BD9-81ED-4DB2-BD59-A6C34878D82A}">
                    <a16:rowId xmlns:a16="http://schemas.microsoft.com/office/drawing/2014/main" val="102350298"/>
                  </a:ext>
                </a:extLst>
              </a:tr>
            </a:tbl>
          </a:graphicData>
        </a:graphic>
      </p:graphicFrame>
    </p:spTree>
    <p:extLst>
      <p:ext uri="{BB962C8B-B14F-4D97-AF65-F5344CB8AC3E}">
        <p14:creationId xmlns:p14="http://schemas.microsoft.com/office/powerpoint/2010/main" val="5924376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3BCAA22-BF8A-4659-A66D-1A711ADCFC9A}"/>
              </a:ext>
            </a:extLst>
          </p:cNvPr>
          <p:cNvSpPr>
            <a:spLocks noGrp="1"/>
          </p:cNvSpPr>
          <p:nvPr>
            <p:ph type="title"/>
          </p:nvPr>
        </p:nvSpPr>
        <p:spPr>
          <a:xfrm>
            <a:off x="521208" y="365760"/>
            <a:ext cx="10629722" cy="1139824"/>
          </a:xfrm>
        </p:spPr>
        <p:txBody>
          <a:bodyPr/>
          <a:lstStyle/>
          <a:p>
            <a:pPr marL="0" marR="0" lvl="0" indent="0" defTabSz="457200" rtl="0" eaLnBrk="1" fontAlgn="auto" latinLnBrk="0" hangingPunct="1">
              <a:lnSpc>
                <a:spcPct val="100000"/>
              </a:lnSpc>
              <a:spcBef>
                <a:spcPts val="0"/>
              </a:spcBef>
              <a:spcAft>
                <a:spcPts val="0"/>
              </a:spcAft>
              <a:tabLst/>
              <a:defRPr/>
            </a:pPr>
            <a:r>
              <a:rPr lang="en-US" sz="3600" b="1" kern="1200" dirty="0">
                <a:solidFill>
                  <a:schemeClr val="tx1"/>
                </a:solidFill>
                <a:latin typeface="Lato" panose="020F0502020204030203" pitchFamily="34" charset="0"/>
                <a:ea typeface="Lato" panose="020F0502020204030203" pitchFamily="34" charset="0"/>
                <a:cs typeface="Lato" panose="020F0502020204030203" pitchFamily="34" charset="0"/>
                <a:sym typeface="Libre Baskerville"/>
              </a:rPr>
              <a:t>Jews with Disabilities 2X more likely to be single</a:t>
            </a:r>
            <a:endParaRPr lang="en-US" sz="3600" dirty="0">
              <a:latin typeface="Lato" panose="020F0502020204030203" pitchFamily="34" charset="0"/>
              <a:ea typeface="Lato" panose="020F0502020204030203" pitchFamily="34" charset="0"/>
              <a:cs typeface="Lato" panose="020F0502020204030203" pitchFamily="34" charset="0"/>
            </a:endParaRPr>
          </a:p>
        </p:txBody>
      </p:sp>
      <p:sp>
        <p:nvSpPr>
          <p:cNvPr id="5" name="Slide Number Placeholder 4">
            <a:extLst>
              <a:ext uri="{FF2B5EF4-FFF2-40B4-BE49-F238E27FC236}">
                <a16:creationId xmlns:a16="http://schemas.microsoft.com/office/drawing/2014/main" id="{3E7531F0-3498-49F5-A731-855AA299749D}"/>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32</a:t>
            </a:fld>
            <a:endParaRPr lang="en-US"/>
          </a:p>
        </p:txBody>
      </p:sp>
      <p:sp>
        <p:nvSpPr>
          <p:cNvPr id="7" name="TextBox 6">
            <a:extLst>
              <a:ext uri="{FF2B5EF4-FFF2-40B4-BE49-F238E27FC236}">
                <a16:creationId xmlns:a16="http://schemas.microsoft.com/office/drawing/2014/main" id="{E3A5CFD7-EA4D-47FD-A798-33EE4ACE381B}"/>
              </a:ext>
            </a:extLst>
          </p:cNvPr>
          <p:cNvSpPr txBox="1"/>
          <p:nvPr/>
        </p:nvSpPr>
        <p:spPr>
          <a:xfrm>
            <a:off x="521208" y="1652183"/>
            <a:ext cx="10629722" cy="369332"/>
          </a:xfrm>
          <a:prstGeom prst="rect">
            <a:avLst/>
          </a:prstGeom>
          <a:noFill/>
        </p:spPr>
        <p:txBody>
          <a:bodyPr wrap="square" rtlCol="0">
            <a:spAutoFit/>
          </a:bodyPr>
          <a:lstStyle/>
          <a:p>
            <a:r>
              <a:rPr lang="en-US" b="1" dirty="0">
                <a:latin typeface="Lato" panose="020F0502020204030203" pitchFamily="34" charset="0"/>
                <a:ea typeface="Lato" panose="020F0502020204030203" pitchFamily="34" charset="0"/>
                <a:cs typeface="Lato" panose="020F0502020204030203" pitchFamily="34" charset="0"/>
              </a:rPr>
              <a:t>What is your marital status?</a:t>
            </a:r>
          </a:p>
        </p:txBody>
      </p:sp>
      <p:graphicFrame>
        <p:nvGraphicFramePr>
          <p:cNvPr id="4" name="Table 3">
            <a:extLst>
              <a:ext uri="{FF2B5EF4-FFF2-40B4-BE49-F238E27FC236}">
                <a16:creationId xmlns:a16="http://schemas.microsoft.com/office/drawing/2014/main" id="{EF1FC63F-E0A4-0945-8C82-43B7DAAF0845}"/>
              </a:ext>
            </a:extLst>
          </p:cNvPr>
          <p:cNvGraphicFramePr>
            <a:graphicFrameLocks noGrp="1"/>
          </p:cNvGraphicFramePr>
          <p:nvPr>
            <p:extLst>
              <p:ext uri="{D42A27DB-BD31-4B8C-83A1-F6EECF244321}">
                <p14:modId xmlns:p14="http://schemas.microsoft.com/office/powerpoint/2010/main" val="340569535"/>
              </p:ext>
            </p:extLst>
          </p:nvPr>
        </p:nvGraphicFramePr>
        <p:xfrm>
          <a:off x="521206" y="2148787"/>
          <a:ext cx="10795976" cy="4157012"/>
        </p:xfrm>
        <a:graphic>
          <a:graphicData uri="http://schemas.openxmlformats.org/drawingml/2006/table">
            <a:tbl>
              <a:tblPr firstRow="1" bandRow="1">
                <a:tableStyleId>{5C22544A-7EE6-4342-B048-85BDC9FD1C3A}</a:tableStyleId>
              </a:tblPr>
              <a:tblGrid>
                <a:gridCol w="4431016">
                  <a:extLst>
                    <a:ext uri="{9D8B030D-6E8A-4147-A177-3AD203B41FA5}">
                      <a16:colId xmlns:a16="http://schemas.microsoft.com/office/drawing/2014/main" val="178499849"/>
                    </a:ext>
                  </a:extLst>
                </a:gridCol>
                <a:gridCol w="1591240">
                  <a:extLst>
                    <a:ext uri="{9D8B030D-6E8A-4147-A177-3AD203B41FA5}">
                      <a16:colId xmlns:a16="http://schemas.microsoft.com/office/drawing/2014/main" val="2314366444"/>
                    </a:ext>
                  </a:extLst>
                </a:gridCol>
                <a:gridCol w="1591240">
                  <a:extLst>
                    <a:ext uri="{9D8B030D-6E8A-4147-A177-3AD203B41FA5}">
                      <a16:colId xmlns:a16="http://schemas.microsoft.com/office/drawing/2014/main" val="1966226089"/>
                    </a:ext>
                  </a:extLst>
                </a:gridCol>
                <a:gridCol w="1591240">
                  <a:extLst>
                    <a:ext uri="{9D8B030D-6E8A-4147-A177-3AD203B41FA5}">
                      <a16:colId xmlns:a16="http://schemas.microsoft.com/office/drawing/2014/main" val="1949767781"/>
                    </a:ext>
                  </a:extLst>
                </a:gridCol>
                <a:gridCol w="1591240">
                  <a:extLst>
                    <a:ext uri="{9D8B030D-6E8A-4147-A177-3AD203B41FA5}">
                      <a16:colId xmlns:a16="http://schemas.microsoft.com/office/drawing/2014/main" val="3155298939"/>
                    </a:ext>
                  </a:extLst>
                </a:gridCol>
              </a:tblGrid>
              <a:tr h="1175537">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Choices</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Total Jewish</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tc>
                  <a:txBody>
                    <a:bodyPr/>
                    <a:lstStyle/>
                    <a:p>
                      <a:pPr algn="l" fontAlgn="b"/>
                      <a:r>
                        <a:rPr lang="en-US" sz="2000" u="none" strike="noStrike" dirty="0" err="1">
                          <a:effectLst/>
                          <a:latin typeface="Lato" panose="020F0502020204030203" pitchFamily="34" charset="0"/>
                          <a:ea typeface="Lato" panose="020F0502020204030203" pitchFamily="34" charset="0"/>
                          <a:cs typeface="Lato" panose="020F0502020204030203" pitchFamily="34" charset="0"/>
                        </a:rPr>
                        <a:t>PwD</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tc>
                  <a:txBody>
                    <a:bodyPr/>
                    <a:lstStyle/>
                    <a:p>
                      <a:pPr algn="l" fontAlgn="b"/>
                      <a:r>
                        <a:rPr lang="en-US" sz="2000" u="none" strike="noStrike">
                          <a:effectLst/>
                          <a:latin typeface="Lato" panose="020F0502020204030203" pitchFamily="34" charset="0"/>
                          <a:ea typeface="Lato" panose="020F0502020204030203" pitchFamily="34" charset="0"/>
                          <a:cs typeface="Lato" panose="020F0502020204030203" pitchFamily="34" charset="0"/>
                        </a:rPr>
                        <a:t>Comm</a:t>
                      </a:r>
                      <a:endParaRPr lang="en-US" sz="2000" b="0" i="0" u="none" strike="noStrike">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tc>
                  <a:txBody>
                    <a:bodyPr/>
                    <a:lstStyle/>
                    <a:p>
                      <a:pPr algn="l" fontAlgn="b"/>
                      <a:r>
                        <a:rPr lang="en-US" sz="2000" u="none" strike="noStrike">
                          <a:effectLst/>
                          <a:latin typeface="Lato" panose="020F0502020204030203" pitchFamily="34" charset="0"/>
                          <a:ea typeface="Lato" panose="020F0502020204030203" pitchFamily="34" charset="0"/>
                          <a:cs typeface="Lato" panose="020F0502020204030203" pitchFamily="34" charset="0"/>
                        </a:rPr>
                        <a:t>NPwD</a:t>
                      </a:r>
                      <a:endParaRPr lang="en-US" sz="2000" b="0" i="0" u="none" strike="noStrike">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extLst>
                  <a:ext uri="{0D108BD9-81ED-4DB2-BD59-A6C34878D82A}">
                    <a16:rowId xmlns:a16="http://schemas.microsoft.com/office/drawing/2014/main" val="2401323846"/>
                  </a:ext>
                </a:extLst>
              </a:tr>
              <a:tr h="596295">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Single</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17%</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30%</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15%</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12%</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extLst>
                  <a:ext uri="{0D108BD9-81ED-4DB2-BD59-A6C34878D82A}">
                    <a16:rowId xmlns:a16="http://schemas.microsoft.com/office/drawing/2014/main" val="914633311"/>
                  </a:ext>
                </a:extLst>
              </a:tr>
              <a:tr h="596295">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Married</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66%</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48%</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70%</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67%</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extLst>
                  <a:ext uri="{0D108BD9-81ED-4DB2-BD59-A6C34878D82A}">
                    <a16:rowId xmlns:a16="http://schemas.microsoft.com/office/drawing/2014/main" val="2160175545"/>
                  </a:ext>
                </a:extLst>
              </a:tr>
              <a:tr h="596295">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Divorced/Separated</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8%</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11%</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8%</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9%</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extLst>
                  <a:ext uri="{0D108BD9-81ED-4DB2-BD59-A6C34878D82A}">
                    <a16:rowId xmlns:a16="http://schemas.microsoft.com/office/drawing/2014/main" val="1985777642"/>
                  </a:ext>
                </a:extLst>
              </a:tr>
              <a:tr h="596295">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Widowed</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7%</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7%</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5%</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10%</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extLst>
                  <a:ext uri="{0D108BD9-81ED-4DB2-BD59-A6C34878D82A}">
                    <a16:rowId xmlns:a16="http://schemas.microsoft.com/office/drawing/2014/main" val="621682525"/>
                  </a:ext>
                </a:extLst>
              </a:tr>
              <a:tr h="596295">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Civil Union/Partner</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2%</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3%</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2%</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3%</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extLst>
                  <a:ext uri="{0D108BD9-81ED-4DB2-BD59-A6C34878D82A}">
                    <a16:rowId xmlns:a16="http://schemas.microsoft.com/office/drawing/2014/main" val="839590724"/>
                  </a:ext>
                </a:extLst>
              </a:tr>
            </a:tbl>
          </a:graphicData>
        </a:graphic>
      </p:graphicFrame>
    </p:spTree>
    <p:extLst>
      <p:ext uri="{BB962C8B-B14F-4D97-AF65-F5344CB8AC3E}">
        <p14:creationId xmlns:p14="http://schemas.microsoft.com/office/powerpoint/2010/main" val="38015578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3BCAA22-BF8A-4659-A66D-1A711ADCFC9A}"/>
              </a:ext>
            </a:extLst>
          </p:cNvPr>
          <p:cNvSpPr>
            <a:spLocks noGrp="1"/>
          </p:cNvSpPr>
          <p:nvPr>
            <p:ph type="title"/>
          </p:nvPr>
        </p:nvSpPr>
        <p:spPr>
          <a:xfrm>
            <a:off x="521208" y="365760"/>
            <a:ext cx="10629722" cy="1139824"/>
          </a:xfrm>
        </p:spPr>
        <p:txBody>
          <a:bodyPr/>
          <a:lstStyle/>
          <a:p>
            <a:pPr marL="0" marR="0" lvl="0" indent="0" defTabSz="457200" rtl="0" eaLnBrk="1" fontAlgn="auto" latinLnBrk="0" hangingPunct="1">
              <a:lnSpc>
                <a:spcPct val="100000"/>
              </a:lnSpc>
              <a:spcBef>
                <a:spcPts val="0"/>
              </a:spcBef>
              <a:spcAft>
                <a:spcPts val="0"/>
              </a:spcAft>
              <a:tabLst/>
              <a:defRPr/>
            </a:pPr>
            <a:r>
              <a:rPr lang="en-US" sz="3600" b="1" kern="1200" dirty="0">
                <a:solidFill>
                  <a:schemeClr val="tx1"/>
                </a:solidFill>
                <a:latin typeface="Lato" panose="020F0502020204030203" pitchFamily="34" charset="0"/>
                <a:ea typeface="Lato" panose="020F0502020204030203" pitchFamily="34" charset="0"/>
                <a:cs typeface="Lato" panose="020F0502020204030203" pitchFamily="34" charset="0"/>
                <a:sym typeface="Libre Baskerville"/>
              </a:rPr>
              <a:t>Household Income: </a:t>
            </a:r>
            <a:r>
              <a:rPr lang="en-US" sz="3600" b="1" kern="1200" dirty="0" err="1">
                <a:solidFill>
                  <a:schemeClr val="tx1"/>
                </a:solidFill>
                <a:latin typeface="Lato" panose="020F0502020204030203" pitchFamily="34" charset="0"/>
                <a:ea typeface="Lato" panose="020F0502020204030203" pitchFamily="34" charset="0"/>
                <a:cs typeface="Lato" panose="020F0502020204030203" pitchFamily="34" charset="0"/>
                <a:sym typeface="Libre Baskerville"/>
              </a:rPr>
              <a:t>PwDs</a:t>
            </a:r>
            <a:r>
              <a:rPr lang="en-US" sz="3600" b="1" kern="1200" dirty="0">
                <a:solidFill>
                  <a:schemeClr val="tx1"/>
                </a:solidFill>
                <a:latin typeface="Lato" panose="020F0502020204030203" pitchFamily="34" charset="0"/>
                <a:ea typeface="Lato" panose="020F0502020204030203" pitchFamily="34" charset="0"/>
                <a:cs typeface="Lato" panose="020F0502020204030203" pitchFamily="34" charset="0"/>
                <a:sym typeface="Libre Baskerville"/>
              </a:rPr>
              <a:t> lower incomes</a:t>
            </a:r>
            <a:endParaRPr lang="en-US" sz="3600" dirty="0">
              <a:latin typeface="Lato" panose="020F0502020204030203" pitchFamily="34" charset="0"/>
              <a:ea typeface="Lato" panose="020F0502020204030203" pitchFamily="34" charset="0"/>
              <a:cs typeface="Lato" panose="020F0502020204030203" pitchFamily="34" charset="0"/>
            </a:endParaRPr>
          </a:p>
        </p:txBody>
      </p:sp>
      <p:sp>
        <p:nvSpPr>
          <p:cNvPr id="5" name="Slide Number Placeholder 4">
            <a:extLst>
              <a:ext uri="{FF2B5EF4-FFF2-40B4-BE49-F238E27FC236}">
                <a16:creationId xmlns:a16="http://schemas.microsoft.com/office/drawing/2014/main" id="{F526DE52-AEFD-44BB-8031-548D09BA2E4B}"/>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33</a:t>
            </a:fld>
            <a:endParaRPr lang="en-US"/>
          </a:p>
        </p:txBody>
      </p:sp>
      <p:sp>
        <p:nvSpPr>
          <p:cNvPr id="7" name="TextBox 6">
            <a:extLst>
              <a:ext uri="{FF2B5EF4-FFF2-40B4-BE49-F238E27FC236}">
                <a16:creationId xmlns:a16="http://schemas.microsoft.com/office/drawing/2014/main" id="{E3A5CFD7-EA4D-47FD-A798-33EE4ACE381B}"/>
              </a:ext>
            </a:extLst>
          </p:cNvPr>
          <p:cNvSpPr txBox="1"/>
          <p:nvPr/>
        </p:nvSpPr>
        <p:spPr>
          <a:xfrm>
            <a:off x="521208" y="1652183"/>
            <a:ext cx="10629722" cy="369332"/>
          </a:xfrm>
          <a:prstGeom prst="rect">
            <a:avLst/>
          </a:prstGeom>
          <a:noFill/>
        </p:spPr>
        <p:txBody>
          <a:bodyPr wrap="square" rtlCol="0">
            <a:spAutoFit/>
          </a:bodyPr>
          <a:lstStyle/>
          <a:p>
            <a:r>
              <a:rPr lang="en-US" b="1" dirty="0">
                <a:latin typeface="Lato" panose="020F0502020204030203" pitchFamily="34" charset="0"/>
                <a:ea typeface="Lato" panose="020F0502020204030203" pitchFamily="34" charset="0"/>
                <a:cs typeface="Lato" panose="020F0502020204030203" pitchFamily="34" charset="0"/>
              </a:rPr>
              <a:t>What is your approximate average household income?</a:t>
            </a:r>
          </a:p>
        </p:txBody>
      </p:sp>
      <p:graphicFrame>
        <p:nvGraphicFramePr>
          <p:cNvPr id="4" name="Table 3">
            <a:extLst>
              <a:ext uri="{FF2B5EF4-FFF2-40B4-BE49-F238E27FC236}">
                <a16:creationId xmlns:a16="http://schemas.microsoft.com/office/drawing/2014/main" id="{EF1FC63F-E0A4-0945-8C82-43B7DAAF0845}"/>
              </a:ext>
            </a:extLst>
          </p:cNvPr>
          <p:cNvGraphicFramePr>
            <a:graphicFrameLocks noGrp="1"/>
          </p:cNvGraphicFramePr>
          <p:nvPr>
            <p:extLst>
              <p:ext uri="{D42A27DB-BD31-4B8C-83A1-F6EECF244321}">
                <p14:modId xmlns:p14="http://schemas.microsoft.com/office/powerpoint/2010/main" val="3870740905"/>
              </p:ext>
            </p:extLst>
          </p:nvPr>
        </p:nvGraphicFramePr>
        <p:xfrm>
          <a:off x="521206" y="2148787"/>
          <a:ext cx="10214086" cy="3895750"/>
        </p:xfrm>
        <a:graphic>
          <a:graphicData uri="http://schemas.openxmlformats.org/drawingml/2006/table">
            <a:tbl>
              <a:tblPr firstRow="1" bandRow="1">
                <a:tableStyleId>{5C22544A-7EE6-4342-B048-85BDC9FD1C3A}</a:tableStyleId>
              </a:tblPr>
              <a:tblGrid>
                <a:gridCol w="4192190">
                  <a:extLst>
                    <a:ext uri="{9D8B030D-6E8A-4147-A177-3AD203B41FA5}">
                      <a16:colId xmlns:a16="http://schemas.microsoft.com/office/drawing/2014/main" val="178499849"/>
                    </a:ext>
                  </a:extLst>
                </a:gridCol>
                <a:gridCol w="1505474">
                  <a:extLst>
                    <a:ext uri="{9D8B030D-6E8A-4147-A177-3AD203B41FA5}">
                      <a16:colId xmlns:a16="http://schemas.microsoft.com/office/drawing/2014/main" val="2314366444"/>
                    </a:ext>
                  </a:extLst>
                </a:gridCol>
                <a:gridCol w="1505474">
                  <a:extLst>
                    <a:ext uri="{9D8B030D-6E8A-4147-A177-3AD203B41FA5}">
                      <a16:colId xmlns:a16="http://schemas.microsoft.com/office/drawing/2014/main" val="1966226089"/>
                    </a:ext>
                  </a:extLst>
                </a:gridCol>
                <a:gridCol w="1505474">
                  <a:extLst>
                    <a:ext uri="{9D8B030D-6E8A-4147-A177-3AD203B41FA5}">
                      <a16:colId xmlns:a16="http://schemas.microsoft.com/office/drawing/2014/main" val="1949767781"/>
                    </a:ext>
                  </a:extLst>
                </a:gridCol>
                <a:gridCol w="1505474">
                  <a:extLst>
                    <a:ext uri="{9D8B030D-6E8A-4147-A177-3AD203B41FA5}">
                      <a16:colId xmlns:a16="http://schemas.microsoft.com/office/drawing/2014/main" val="3155298939"/>
                    </a:ext>
                  </a:extLst>
                </a:gridCol>
              </a:tblGrid>
              <a:tr h="962182">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Choices</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Total Jewish</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tc>
                  <a:txBody>
                    <a:bodyPr/>
                    <a:lstStyle/>
                    <a:p>
                      <a:pPr algn="l" fontAlgn="b"/>
                      <a:r>
                        <a:rPr lang="en-US" sz="2000" u="none" strike="noStrike">
                          <a:effectLst/>
                          <a:latin typeface="Lato" panose="020F0502020204030203" pitchFamily="34" charset="0"/>
                          <a:ea typeface="Lato" panose="020F0502020204030203" pitchFamily="34" charset="0"/>
                          <a:cs typeface="Lato" panose="020F0502020204030203" pitchFamily="34" charset="0"/>
                        </a:rPr>
                        <a:t>PwD</a:t>
                      </a:r>
                      <a:endParaRPr lang="en-US" sz="2000" b="0" i="0" u="none" strike="noStrike">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tc>
                  <a:txBody>
                    <a:bodyPr/>
                    <a:lstStyle/>
                    <a:p>
                      <a:pPr algn="l" fontAlgn="b"/>
                      <a:r>
                        <a:rPr lang="en-US" sz="2000" u="none" strike="noStrike">
                          <a:effectLst/>
                          <a:latin typeface="Lato" panose="020F0502020204030203" pitchFamily="34" charset="0"/>
                          <a:ea typeface="Lato" panose="020F0502020204030203" pitchFamily="34" charset="0"/>
                          <a:cs typeface="Lato" panose="020F0502020204030203" pitchFamily="34" charset="0"/>
                        </a:rPr>
                        <a:t>Comm</a:t>
                      </a:r>
                      <a:endParaRPr lang="en-US" sz="2000" b="0" i="0" u="none" strike="noStrike">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tc>
                  <a:txBody>
                    <a:bodyPr/>
                    <a:lstStyle/>
                    <a:p>
                      <a:pPr algn="l" fontAlgn="b"/>
                      <a:r>
                        <a:rPr lang="en-US" sz="2000" u="none" strike="noStrike">
                          <a:effectLst/>
                          <a:latin typeface="Lato" panose="020F0502020204030203" pitchFamily="34" charset="0"/>
                          <a:ea typeface="Lato" panose="020F0502020204030203" pitchFamily="34" charset="0"/>
                          <a:cs typeface="Lato" panose="020F0502020204030203" pitchFamily="34" charset="0"/>
                        </a:rPr>
                        <a:t>NPwD</a:t>
                      </a:r>
                      <a:endParaRPr lang="en-US" sz="2000" b="0" i="0" u="none" strike="noStrike">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extLst>
                  <a:ext uri="{0D108BD9-81ED-4DB2-BD59-A6C34878D82A}">
                    <a16:rowId xmlns:a16="http://schemas.microsoft.com/office/drawing/2014/main" val="2401323846"/>
                  </a:ext>
                </a:extLst>
              </a:tr>
              <a:tr h="488928">
                <a:tc>
                  <a:txBody>
                    <a:bodyPr/>
                    <a:lstStyle/>
                    <a:p>
                      <a:pPr algn="l"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$0-$49,999</a:t>
                      </a:r>
                    </a:p>
                  </a:txBody>
                  <a:tcPr marL="9525" marR="9525" marT="9525" marB="0" anchor="ctr"/>
                </a:tc>
                <a:tc>
                  <a:txBody>
                    <a:bodyPr/>
                    <a:lstStyle/>
                    <a:p>
                      <a:pPr algn="l"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14%</a:t>
                      </a:r>
                    </a:p>
                  </a:txBody>
                  <a:tcPr marL="9525" marR="9525" marT="9525" marB="0" anchor="ctr" anchorCtr="1"/>
                </a:tc>
                <a:tc>
                  <a:txBody>
                    <a:bodyPr/>
                    <a:lstStyle/>
                    <a:p>
                      <a:pPr algn="l" fontAlgn="b"/>
                      <a:r>
                        <a:rPr lang="en-US" sz="2000" b="0" i="0" u="none" strike="noStrike" dirty="0">
                          <a:solidFill>
                            <a:srgbClr val="FF0000"/>
                          </a:solidFill>
                          <a:effectLst/>
                          <a:latin typeface="Lato" panose="020F0502020204030203" pitchFamily="34" charset="0"/>
                          <a:ea typeface="Lato" panose="020F0502020204030203" pitchFamily="34" charset="0"/>
                          <a:cs typeface="Lato" panose="020F0502020204030203" pitchFamily="34" charset="0"/>
                        </a:rPr>
                        <a:t>26%</a:t>
                      </a:r>
                    </a:p>
                  </a:txBody>
                  <a:tcPr marL="9525" marR="9525" marT="9525" marB="0" anchor="ctr" anchorCtr="1"/>
                </a:tc>
                <a:tc>
                  <a:txBody>
                    <a:bodyPr/>
                    <a:lstStyle/>
                    <a:p>
                      <a:pPr algn="l"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13%</a:t>
                      </a:r>
                    </a:p>
                  </a:txBody>
                  <a:tcPr marL="9525" marR="9525" marT="9525" marB="0" anchor="ctr" anchorCtr="1"/>
                </a:tc>
                <a:tc>
                  <a:txBody>
                    <a:bodyPr/>
                    <a:lstStyle/>
                    <a:p>
                      <a:pPr algn="l" fontAlgn="b"/>
                      <a:r>
                        <a:rPr lang="en-US" sz="2000" b="0" i="0" u="none" strike="noStrike" dirty="0">
                          <a:solidFill>
                            <a:srgbClr val="FF0000"/>
                          </a:solidFill>
                          <a:effectLst/>
                          <a:latin typeface="Lato" panose="020F0502020204030203" pitchFamily="34" charset="0"/>
                          <a:ea typeface="Lato" panose="020F0502020204030203" pitchFamily="34" charset="0"/>
                          <a:cs typeface="Lato" panose="020F0502020204030203" pitchFamily="34" charset="0"/>
                        </a:rPr>
                        <a:t>8%</a:t>
                      </a:r>
                    </a:p>
                  </a:txBody>
                  <a:tcPr marL="9525" marR="9525" marT="9525" marB="0" anchor="ctr" anchorCtr="1"/>
                </a:tc>
                <a:extLst>
                  <a:ext uri="{0D108BD9-81ED-4DB2-BD59-A6C34878D82A}">
                    <a16:rowId xmlns:a16="http://schemas.microsoft.com/office/drawing/2014/main" val="914633311"/>
                  </a:ext>
                </a:extLst>
              </a:tr>
              <a:tr h="488928">
                <a:tc>
                  <a:txBody>
                    <a:bodyPr/>
                    <a:lstStyle/>
                    <a:p>
                      <a:pPr algn="l"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$50,000-$99,999</a:t>
                      </a:r>
                    </a:p>
                  </a:txBody>
                  <a:tcPr marL="9525" marR="9525" marT="9525" marB="0" anchor="ctr"/>
                </a:tc>
                <a:tc>
                  <a:txBody>
                    <a:bodyPr/>
                    <a:lstStyle/>
                    <a:p>
                      <a:pPr algn="l"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18%</a:t>
                      </a:r>
                    </a:p>
                  </a:txBody>
                  <a:tcPr marL="9525" marR="9525" marT="9525" marB="0" anchor="ctr" anchorCtr="1"/>
                </a:tc>
                <a:tc>
                  <a:txBody>
                    <a:bodyPr/>
                    <a:lstStyle/>
                    <a:p>
                      <a:pPr algn="l"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21%</a:t>
                      </a:r>
                    </a:p>
                  </a:txBody>
                  <a:tcPr marL="9525" marR="9525" marT="9525" marB="0" anchor="ctr" anchorCtr="1"/>
                </a:tc>
                <a:tc>
                  <a:txBody>
                    <a:bodyPr/>
                    <a:lstStyle/>
                    <a:p>
                      <a:pPr algn="l"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18%</a:t>
                      </a:r>
                    </a:p>
                  </a:txBody>
                  <a:tcPr marL="9525" marR="9525" marT="9525" marB="0" anchor="ctr" anchorCtr="1"/>
                </a:tc>
                <a:tc>
                  <a:txBody>
                    <a:bodyPr/>
                    <a:lstStyle/>
                    <a:p>
                      <a:pPr algn="l"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18%</a:t>
                      </a:r>
                    </a:p>
                  </a:txBody>
                  <a:tcPr marL="9525" marR="9525" marT="9525" marB="0" anchor="ctr" anchorCtr="1"/>
                </a:tc>
                <a:extLst>
                  <a:ext uri="{0D108BD9-81ED-4DB2-BD59-A6C34878D82A}">
                    <a16:rowId xmlns:a16="http://schemas.microsoft.com/office/drawing/2014/main" val="2160175545"/>
                  </a:ext>
                </a:extLst>
              </a:tr>
              <a:tr h="488928">
                <a:tc>
                  <a:txBody>
                    <a:bodyPr/>
                    <a:lstStyle/>
                    <a:p>
                      <a:pPr algn="l"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$100,000-$149,999</a:t>
                      </a:r>
                    </a:p>
                  </a:txBody>
                  <a:tcPr marL="9525" marR="9525" marT="9525" marB="0" anchor="ctr"/>
                </a:tc>
                <a:tc>
                  <a:txBody>
                    <a:bodyPr/>
                    <a:lstStyle/>
                    <a:p>
                      <a:pPr algn="l"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13%</a:t>
                      </a:r>
                    </a:p>
                  </a:txBody>
                  <a:tcPr marL="9525" marR="9525" marT="9525" marB="0" anchor="ctr" anchorCtr="1"/>
                </a:tc>
                <a:tc>
                  <a:txBody>
                    <a:bodyPr/>
                    <a:lstStyle/>
                    <a:p>
                      <a:pPr algn="l"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14%</a:t>
                      </a:r>
                    </a:p>
                  </a:txBody>
                  <a:tcPr marL="9525" marR="9525" marT="9525" marB="0" anchor="ctr" anchorCtr="1"/>
                </a:tc>
                <a:tc>
                  <a:txBody>
                    <a:bodyPr/>
                    <a:lstStyle/>
                    <a:p>
                      <a:pPr algn="l"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14%</a:t>
                      </a:r>
                    </a:p>
                  </a:txBody>
                  <a:tcPr marL="9525" marR="9525" marT="9525" marB="0" anchor="ctr" anchorCtr="1"/>
                </a:tc>
                <a:tc>
                  <a:txBody>
                    <a:bodyPr/>
                    <a:lstStyle/>
                    <a:p>
                      <a:pPr algn="l"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13%</a:t>
                      </a:r>
                    </a:p>
                  </a:txBody>
                  <a:tcPr marL="9525" marR="9525" marT="9525" marB="0" anchor="ctr" anchorCtr="1"/>
                </a:tc>
                <a:extLst>
                  <a:ext uri="{0D108BD9-81ED-4DB2-BD59-A6C34878D82A}">
                    <a16:rowId xmlns:a16="http://schemas.microsoft.com/office/drawing/2014/main" val="1985777642"/>
                  </a:ext>
                </a:extLst>
              </a:tr>
              <a:tr h="488928">
                <a:tc>
                  <a:txBody>
                    <a:bodyPr/>
                    <a:lstStyle/>
                    <a:p>
                      <a:pPr algn="l"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$150,000-$199,999</a:t>
                      </a:r>
                    </a:p>
                  </a:txBody>
                  <a:tcPr marL="9525" marR="9525" marT="9525" marB="0" anchor="ctr"/>
                </a:tc>
                <a:tc>
                  <a:txBody>
                    <a:bodyPr/>
                    <a:lstStyle/>
                    <a:p>
                      <a:pPr algn="l"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8%</a:t>
                      </a:r>
                    </a:p>
                  </a:txBody>
                  <a:tcPr marL="9525" marR="9525" marT="9525" marB="0" anchor="ctr" anchorCtr="1"/>
                </a:tc>
                <a:tc>
                  <a:txBody>
                    <a:bodyPr/>
                    <a:lstStyle/>
                    <a:p>
                      <a:pPr algn="l"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6%</a:t>
                      </a:r>
                    </a:p>
                  </a:txBody>
                  <a:tcPr marL="9525" marR="9525" marT="9525" marB="0" anchor="ctr" anchorCtr="1"/>
                </a:tc>
                <a:tc>
                  <a:txBody>
                    <a:bodyPr/>
                    <a:lstStyle/>
                    <a:p>
                      <a:pPr algn="l"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8%</a:t>
                      </a:r>
                    </a:p>
                  </a:txBody>
                  <a:tcPr marL="9525" marR="9525" marT="9525" marB="0" anchor="ctr" anchorCtr="1"/>
                </a:tc>
                <a:tc>
                  <a:txBody>
                    <a:bodyPr/>
                    <a:lstStyle/>
                    <a:p>
                      <a:pPr algn="l"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7%</a:t>
                      </a:r>
                    </a:p>
                  </a:txBody>
                  <a:tcPr marL="9525" marR="9525" marT="9525" marB="0" anchor="ctr" anchorCtr="1"/>
                </a:tc>
                <a:extLst>
                  <a:ext uri="{0D108BD9-81ED-4DB2-BD59-A6C34878D82A}">
                    <a16:rowId xmlns:a16="http://schemas.microsoft.com/office/drawing/2014/main" val="621682525"/>
                  </a:ext>
                </a:extLst>
              </a:tr>
              <a:tr h="488928">
                <a:tc>
                  <a:txBody>
                    <a:bodyPr/>
                    <a:lstStyle/>
                    <a:p>
                      <a:pPr algn="l"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$200,000 and up</a:t>
                      </a:r>
                    </a:p>
                  </a:txBody>
                  <a:tcPr marL="9525" marR="9525" marT="9525" marB="0" anchor="ctr"/>
                </a:tc>
                <a:tc>
                  <a:txBody>
                    <a:bodyPr/>
                    <a:lstStyle/>
                    <a:p>
                      <a:pPr algn="l"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15%</a:t>
                      </a:r>
                    </a:p>
                  </a:txBody>
                  <a:tcPr marL="9525" marR="9525" marT="9525" marB="0" anchor="ctr" anchorCtr="1"/>
                </a:tc>
                <a:tc>
                  <a:txBody>
                    <a:bodyPr/>
                    <a:lstStyle/>
                    <a:p>
                      <a:pPr algn="l" fontAlgn="b"/>
                      <a:r>
                        <a:rPr lang="en-US" sz="2000" b="0" i="0" u="none" strike="noStrike" dirty="0">
                          <a:solidFill>
                            <a:srgbClr val="FF0000"/>
                          </a:solidFill>
                          <a:effectLst/>
                          <a:latin typeface="Lato" panose="020F0502020204030203" pitchFamily="34" charset="0"/>
                          <a:ea typeface="Lato" panose="020F0502020204030203" pitchFamily="34" charset="0"/>
                          <a:cs typeface="Lato" panose="020F0502020204030203" pitchFamily="34" charset="0"/>
                        </a:rPr>
                        <a:t>6%</a:t>
                      </a:r>
                    </a:p>
                  </a:txBody>
                  <a:tcPr marL="9525" marR="9525" marT="9525" marB="0" anchor="ctr" anchorCtr="1"/>
                </a:tc>
                <a:tc>
                  <a:txBody>
                    <a:bodyPr/>
                    <a:lstStyle/>
                    <a:p>
                      <a:pPr algn="l"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17%</a:t>
                      </a:r>
                    </a:p>
                  </a:txBody>
                  <a:tcPr marL="9525" marR="9525" marT="9525" marB="0" anchor="ctr" anchorCtr="1"/>
                </a:tc>
                <a:tc>
                  <a:txBody>
                    <a:bodyPr/>
                    <a:lstStyle/>
                    <a:p>
                      <a:pPr algn="l" fontAlgn="b"/>
                      <a:r>
                        <a:rPr lang="en-US" sz="2000" b="0" i="0" u="none" strike="noStrike" dirty="0">
                          <a:solidFill>
                            <a:srgbClr val="FF0000"/>
                          </a:solidFill>
                          <a:effectLst/>
                          <a:latin typeface="Lato" panose="020F0502020204030203" pitchFamily="34" charset="0"/>
                          <a:ea typeface="Lato" panose="020F0502020204030203" pitchFamily="34" charset="0"/>
                          <a:cs typeface="Lato" panose="020F0502020204030203" pitchFamily="34" charset="0"/>
                        </a:rPr>
                        <a:t>17%</a:t>
                      </a:r>
                    </a:p>
                  </a:txBody>
                  <a:tcPr marL="9525" marR="9525" marT="9525" marB="0" anchor="ctr" anchorCtr="1"/>
                </a:tc>
                <a:extLst>
                  <a:ext uri="{0D108BD9-81ED-4DB2-BD59-A6C34878D82A}">
                    <a16:rowId xmlns:a16="http://schemas.microsoft.com/office/drawing/2014/main" val="839590724"/>
                  </a:ext>
                </a:extLst>
              </a:tr>
              <a:tr h="488928">
                <a:tc>
                  <a:txBody>
                    <a:bodyPr/>
                    <a:lstStyle/>
                    <a:p>
                      <a:pPr algn="l"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I prefer not to answer</a:t>
                      </a:r>
                    </a:p>
                  </a:txBody>
                  <a:tcPr marL="9525" marR="9525" marT="9525" marB="0" anchor="ctr"/>
                </a:tc>
                <a:tc>
                  <a:txBody>
                    <a:bodyPr/>
                    <a:lstStyle/>
                    <a:p>
                      <a:pPr algn="l"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31%</a:t>
                      </a:r>
                    </a:p>
                  </a:txBody>
                  <a:tcPr marL="9525" marR="9525" marT="9525" marB="0" anchor="ctr" anchorCtr="1"/>
                </a:tc>
                <a:tc>
                  <a:txBody>
                    <a:bodyPr/>
                    <a:lstStyle/>
                    <a:p>
                      <a:pPr algn="l"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27%</a:t>
                      </a:r>
                    </a:p>
                  </a:txBody>
                  <a:tcPr marL="9525" marR="9525" marT="9525" marB="0" anchor="ctr" anchorCtr="1"/>
                </a:tc>
                <a:tc>
                  <a:txBody>
                    <a:bodyPr/>
                    <a:lstStyle/>
                    <a:p>
                      <a:pPr algn="l"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30%</a:t>
                      </a:r>
                    </a:p>
                  </a:txBody>
                  <a:tcPr marL="9525" marR="9525" marT="9525" marB="0" anchor="ctr" anchorCtr="1"/>
                </a:tc>
                <a:tc>
                  <a:txBody>
                    <a:bodyPr/>
                    <a:lstStyle/>
                    <a:p>
                      <a:pPr algn="l"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36%</a:t>
                      </a:r>
                    </a:p>
                  </a:txBody>
                  <a:tcPr marL="9525" marR="9525" marT="9525" marB="0" anchor="ctr" anchorCtr="1"/>
                </a:tc>
                <a:extLst>
                  <a:ext uri="{0D108BD9-81ED-4DB2-BD59-A6C34878D82A}">
                    <a16:rowId xmlns:a16="http://schemas.microsoft.com/office/drawing/2014/main" val="3745217822"/>
                  </a:ext>
                </a:extLst>
              </a:tr>
            </a:tbl>
          </a:graphicData>
        </a:graphic>
      </p:graphicFrame>
    </p:spTree>
    <p:extLst>
      <p:ext uri="{BB962C8B-B14F-4D97-AF65-F5344CB8AC3E}">
        <p14:creationId xmlns:p14="http://schemas.microsoft.com/office/powerpoint/2010/main" val="149270161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3BCAA22-BF8A-4659-A66D-1A711ADCFC9A}"/>
              </a:ext>
            </a:extLst>
          </p:cNvPr>
          <p:cNvSpPr>
            <a:spLocks noGrp="1"/>
          </p:cNvSpPr>
          <p:nvPr>
            <p:ph type="title"/>
          </p:nvPr>
        </p:nvSpPr>
        <p:spPr>
          <a:xfrm>
            <a:off x="521207" y="365760"/>
            <a:ext cx="12093579" cy="1139824"/>
          </a:xfrm>
        </p:spPr>
        <p:txBody>
          <a:bodyPr/>
          <a:lstStyle/>
          <a:p>
            <a:pPr marL="0" marR="0" lvl="0" indent="0" defTabSz="457200" rtl="0" eaLnBrk="1" fontAlgn="auto" latinLnBrk="0" hangingPunct="1">
              <a:lnSpc>
                <a:spcPct val="100000"/>
              </a:lnSpc>
              <a:spcBef>
                <a:spcPts val="0"/>
              </a:spcBef>
              <a:spcAft>
                <a:spcPts val="0"/>
              </a:spcAft>
              <a:tabLst/>
              <a:defRPr/>
            </a:pPr>
            <a:r>
              <a:rPr lang="en-US" sz="3200" b="1" kern="1200" dirty="0">
                <a:solidFill>
                  <a:schemeClr val="tx1"/>
                </a:solidFill>
                <a:latin typeface="Lato" panose="020F0502020204030203" pitchFamily="34" charset="0"/>
                <a:ea typeface="Lato" panose="020F0502020204030203" pitchFamily="34" charset="0"/>
                <a:cs typeface="Lato" panose="020F0502020204030203" pitchFamily="34" charset="0"/>
                <a:sym typeface="Libre Baskerville"/>
              </a:rPr>
              <a:t>Respondents Prioritize Fighting Stigmas, </a:t>
            </a:r>
            <a:br>
              <a:rPr lang="en-US" sz="3200" b="1" kern="1200" dirty="0">
                <a:solidFill>
                  <a:schemeClr val="tx1"/>
                </a:solidFill>
                <a:latin typeface="Lato" panose="020F0502020204030203" pitchFamily="34" charset="0"/>
                <a:ea typeface="Lato" panose="020F0502020204030203" pitchFamily="34" charset="0"/>
                <a:cs typeface="Lato" panose="020F0502020204030203" pitchFamily="34" charset="0"/>
                <a:sym typeface="Libre Baskerville"/>
              </a:rPr>
            </a:br>
            <a:r>
              <a:rPr lang="en-US" sz="3200" b="1" kern="1200" dirty="0">
                <a:solidFill>
                  <a:schemeClr val="tx1"/>
                </a:solidFill>
                <a:latin typeface="Lato" panose="020F0502020204030203" pitchFamily="34" charset="0"/>
                <a:ea typeface="Lato" panose="020F0502020204030203" pitchFamily="34" charset="0"/>
                <a:cs typeface="Lato" panose="020F0502020204030203" pitchFamily="34" charset="0"/>
                <a:sym typeface="Libre Baskerville"/>
              </a:rPr>
              <a:t>Education, Skills and Jobs</a:t>
            </a:r>
            <a:endParaRPr lang="en-US" sz="3200" dirty="0">
              <a:latin typeface="Lato" panose="020F0502020204030203" pitchFamily="34" charset="0"/>
              <a:ea typeface="Lato" panose="020F0502020204030203" pitchFamily="34" charset="0"/>
              <a:cs typeface="Lato" panose="020F0502020204030203" pitchFamily="34" charset="0"/>
            </a:endParaRPr>
          </a:p>
        </p:txBody>
      </p:sp>
      <p:sp>
        <p:nvSpPr>
          <p:cNvPr id="4" name="Slide Number Placeholder 3">
            <a:extLst>
              <a:ext uri="{FF2B5EF4-FFF2-40B4-BE49-F238E27FC236}">
                <a16:creationId xmlns:a16="http://schemas.microsoft.com/office/drawing/2014/main" id="{3C479571-2AEC-473B-BD33-6EF1F14D9334}"/>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34</a:t>
            </a:fld>
            <a:endParaRPr lang="en-US"/>
          </a:p>
        </p:txBody>
      </p:sp>
      <p:sp>
        <p:nvSpPr>
          <p:cNvPr id="7" name="TextBox 6">
            <a:extLst>
              <a:ext uri="{FF2B5EF4-FFF2-40B4-BE49-F238E27FC236}">
                <a16:creationId xmlns:a16="http://schemas.microsoft.com/office/drawing/2014/main" id="{E3A5CFD7-EA4D-47FD-A798-33EE4ACE381B}"/>
              </a:ext>
            </a:extLst>
          </p:cNvPr>
          <p:cNvSpPr txBox="1"/>
          <p:nvPr/>
        </p:nvSpPr>
        <p:spPr>
          <a:xfrm>
            <a:off x="521207" y="1636836"/>
            <a:ext cx="9910916" cy="461665"/>
          </a:xfrm>
          <a:prstGeom prst="rect">
            <a:avLst/>
          </a:prstGeom>
          <a:noFill/>
        </p:spPr>
        <p:txBody>
          <a:bodyPr wrap="square" rtlCol="0">
            <a:spAutoFit/>
          </a:bodyPr>
          <a:lstStyle/>
          <a:p>
            <a:r>
              <a:rPr lang="en-US" sz="2400" b="1" dirty="0">
                <a:latin typeface="Lato" panose="020F0502020204030203" pitchFamily="34" charset="0"/>
                <a:ea typeface="Lato" panose="020F0502020204030203" pitchFamily="34" charset="0"/>
                <a:cs typeface="Lato" panose="020F0502020204030203" pitchFamily="34" charset="0"/>
              </a:rPr>
              <a:t>How important are each of the following to you?</a:t>
            </a:r>
          </a:p>
        </p:txBody>
      </p:sp>
      <p:graphicFrame>
        <p:nvGraphicFramePr>
          <p:cNvPr id="9" name="Table 9">
            <a:extLst>
              <a:ext uri="{FF2B5EF4-FFF2-40B4-BE49-F238E27FC236}">
                <a16:creationId xmlns:a16="http://schemas.microsoft.com/office/drawing/2014/main" id="{84E31D2C-A5A1-42A8-B511-8E445D886938}"/>
              </a:ext>
            </a:extLst>
          </p:cNvPr>
          <p:cNvGraphicFramePr>
            <a:graphicFrameLocks noGrp="1"/>
          </p:cNvGraphicFramePr>
          <p:nvPr>
            <p:extLst>
              <p:ext uri="{D42A27DB-BD31-4B8C-83A1-F6EECF244321}">
                <p14:modId xmlns:p14="http://schemas.microsoft.com/office/powerpoint/2010/main" val="655191287"/>
              </p:ext>
            </p:extLst>
          </p:nvPr>
        </p:nvGraphicFramePr>
        <p:xfrm>
          <a:off x="521207" y="2229754"/>
          <a:ext cx="11021962" cy="3840480"/>
        </p:xfrm>
        <a:graphic>
          <a:graphicData uri="http://schemas.openxmlformats.org/drawingml/2006/table">
            <a:tbl>
              <a:tblPr firstRow="1" bandRow="1">
                <a:tableStyleId>{5C22544A-7EE6-4342-B048-85BDC9FD1C3A}</a:tableStyleId>
              </a:tblPr>
              <a:tblGrid>
                <a:gridCol w="3893575">
                  <a:extLst>
                    <a:ext uri="{9D8B030D-6E8A-4147-A177-3AD203B41FA5}">
                      <a16:colId xmlns:a16="http://schemas.microsoft.com/office/drawing/2014/main" val="2152470459"/>
                    </a:ext>
                  </a:extLst>
                </a:gridCol>
                <a:gridCol w="1150374">
                  <a:extLst>
                    <a:ext uri="{9D8B030D-6E8A-4147-A177-3AD203B41FA5}">
                      <a16:colId xmlns:a16="http://schemas.microsoft.com/office/drawing/2014/main" val="1498907231"/>
                    </a:ext>
                  </a:extLst>
                </a:gridCol>
                <a:gridCol w="1061884">
                  <a:extLst>
                    <a:ext uri="{9D8B030D-6E8A-4147-A177-3AD203B41FA5}">
                      <a16:colId xmlns:a16="http://schemas.microsoft.com/office/drawing/2014/main" val="2830879179"/>
                    </a:ext>
                  </a:extLst>
                </a:gridCol>
                <a:gridCol w="1219200">
                  <a:extLst>
                    <a:ext uri="{9D8B030D-6E8A-4147-A177-3AD203B41FA5}">
                      <a16:colId xmlns:a16="http://schemas.microsoft.com/office/drawing/2014/main" val="3121907644"/>
                    </a:ext>
                  </a:extLst>
                </a:gridCol>
                <a:gridCol w="1170039">
                  <a:extLst>
                    <a:ext uri="{9D8B030D-6E8A-4147-A177-3AD203B41FA5}">
                      <a16:colId xmlns:a16="http://schemas.microsoft.com/office/drawing/2014/main" val="2253159276"/>
                    </a:ext>
                  </a:extLst>
                </a:gridCol>
                <a:gridCol w="1317522">
                  <a:extLst>
                    <a:ext uri="{9D8B030D-6E8A-4147-A177-3AD203B41FA5}">
                      <a16:colId xmlns:a16="http://schemas.microsoft.com/office/drawing/2014/main" val="2067940637"/>
                    </a:ext>
                  </a:extLst>
                </a:gridCol>
                <a:gridCol w="1209368">
                  <a:extLst>
                    <a:ext uri="{9D8B030D-6E8A-4147-A177-3AD203B41FA5}">
                      <a16:colId xmlns:a16="http://schemas.microsoft.com/office/drawing/2014/main" val="2214312595"/>
                    </a:ext>
                  </a:extLst>
                </a:gridCol>
              </a:tblGrid>
              <a:tr h="370840">
                <a:tc>
                  <a:txBody>
                    <a:bodyPr/>
                    <a:lstStyle/>
                    <a:p>
                      <a:r>
                        <a:rPr lang="en-US" dirty="0">
                          <a:latin typeface="Lato" panose="020F0502020204030203" pitchFamily="34" charset="0"/>
                          <a:ea typeface="Lato" panose="020F0502020204030203" pitchFamily="34" charset="0"/>
                          <a:cs typeface="Lato" panose="020F0502020204030203" pitchFamily="34" charset="0"/>
                        </a:rPr>
                        <a:t>Choices</a:t>
                      </a:r>
                    </a:p>
                  </a:txBody>
                  <a:tcPr anchor="ctr"/>
                </a:tc>
                <a:tc>
                  <a:txBody>
                    <a:bodyPr/>
                    <a:lstStyle/>
                    <a:p>
                      <a:r>
                        <a:rPr lang="en-US" dirty="0">
                          <a:latin typeface="Lato" panose="020F0502020204030203" pitchFamily="34" charset="0"/>
                          <a:ea typeface="Lato" panose="020F0502020204030203" pitchFamily="34" charset="0"/>
                          <a:cs typeface="Lato" panose="020F0502020204030203" pitchFamily="34" charset="0"/>
                        </a:rPr>
                        <a:t>Not At All Important</a:t>
                      </a:r>
                    </a:p>
                  </a:txBody>
                  <a:tcPr anchor="ctr" anchorCtr="1"/>
                </a:tc>
                <a:tc>
                  <a:txBody>
                    <a:bodyPr/>
                    <a:lstStyle/>
                    <a:p>
                      <a:r>
                        <a:rPr lang="en-US" dirty="0">
                          <a:latin typeface="Lato" panose="020F0502020204030203" pitchFamily="34" charset="0"/>
                          <a:ea typeface="Lato" panose="020F0502020204030203" pitchFamily="34" charset="0"/>
                          <a:cs typeface="Lato" panose="020F0502020204030203" pitchFamily="34" charset="0"/>
                        </a:rPr>
                        <a:t>Not So Important</a:t>
                      </a:r>
                    </a:p>
                  </a:txBody>
                  <a:tcPr anchor="ctr" anchorCtr="1"/>
                </a:tc>
                <a:tc>
                  <a:txBody>
                    <a:bodyPr/>
                    <a:lstStyle/>
                    <a:p>
                      <a:r>
                        <a:rPr lang="en-US" dirty="0">
                          <a:latin typeface="Lato" panose="020F0502020204030203" pitchFamily="34" charset="0"/>
                          <a:ea typeface="Lato" panose="020F0502020204030203" pitchFamily="34" charset="0"/>
                          <a:cs typeface="Lato" panose="020F0502020204030203" pitchFamily="34" charset="0"/>
                        </a:rPr>
                        <a:t>Somewhat Important</a:t>
                      </a:r>
                    </a:p>
                  </a:txBody>
                  <a:tcPr anchor="ctr" anchorCtr="1"/>
                </a:tc>
                <a:tc>
                  <a:txBody>
                    <a:bodyPr/>
                    <a:lstStyle/>
                    <a:p>
                      <a:r>
                        <a:rPr lang="en-US" dirty="0">
                          <a:latin typeface="Lato" panose="020F0502020204030203" pitchFamily="34" charset="0"/>
                          <a:ea typeface="Lato" panose="020F0502020204030203" pitchFamily="34" charset="0"/>
                          <a:cs typeface="Lato" panose="020F0502020204030203" pitchFamily="34" charset="0"/>
                        </a:rPr>
                        <a:t>Very Important</a:t>
                      </a:r>
                    </a:p>
                  </a:txBody>
                  <a:tcPr anchor="ctr" anchorCtr="1"/>
                </a:tc>
                <a:tc>
                  <a:txBody>
                    <a:bodyPr/>
                    <a:lstStyle/>
                    <a:p>
                      <a:r>
                        <a:rPr lang="en-US" dirty="0">
                          <a:latin typeface="Lato" panose="020F0502020204030203" pitchFamily="34" charset="0"/>
                          <a:ea typeface="Lato" panose="020F0502020204030203" pitchFamily="34" charset="0"/>
                          <a:cs typeface="Lato" panose="020F0502020204030203" pitchFamily="34" charset="0"/>
                        </a:rPr>
                        <a:t>Extremely Important</a:t>
                      </a:r>
                    </a:p>
                  </a:txBody>
                  <a:tcPr anchor="ctr" anchorCtr="1"/>
                </a:tc>
                <a:tc>
                  <a:txBody>
                    <a:bodyPr/>
                    <a:lstStyle/>
                    <a:p>
                      <a:r>
                        <a:rPr lang="en-US" dirty="0">
                          <a:latin typeface="Lato" panose="020F0502020204030203" pitchFamily="34" charset="0"/>
                          <a:ea typeface="Lato" panose="020F0502020204030203" pitchFamily="34" charset="0"/>
                          <a:cs typeface="Lato" panose="020F0502020204030203" pitchFamily="34" charset="0"/>
                        </a:rPr>
                        <a:t>Weighted Average</a:t>
                      </a:r>
                    </a:p>
                  </a:txBody>
                  <a:tcPr anchor="ctr" anchorCtr="1"/>
                </a:tc>
                <a:extLst>
                  <a:ext uri="{0D108BD9-81ED-4DB2-BD59-A6C34878D82A}">
                    <a16:rowId xmlns:a16="http://schemas.microsoft.com/office/drawing/2014/main" val="3428895403"/>
                  </a:ext>
                </a:extLst>
              </a:tr>
              <a:tr h="370840">
                <a:tc>
                  <a:txBody>
                    <a:bodyPr/>
                    <a:lstStyle/>
                    <a:p>
                      <a:pPr algn="l" fontAlgn="b"/>
                      <a:r>
                        <a:rPr lang="en-US" sz="18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Enabling people with disabilities to get the education, skills and jobs they need to succeed</a:t>
                      </a:r>
                    </a:p>
                  </a:txBody>
                  <a:tcPr marL="7620" marR="7620" marT="7620" marB="0" anchor="ctr"/>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a:t>
                      </a:r>
                    </a:p>
                  </a:txBody>
                  <a:tcPr marL="7620" marR="7620" marT="7620" marB="0" anchor="ctr" anchorCtr="1"/>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a:t>
                      </a:r>
                    </a:p>
                  </a:txBody>
                  <a:tcPr marL="7620" marR="7620" marT="7620" marB="0" anchor="ctr" anchorCtr="1"/>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3%</a:t>
                      </a:r>
                    </a:p>
                  </a:txBody>
                  <a:tcPr marL="7620" marR="7620" marT="7620" marB="0" anchor="ctr" anchorCtr="1"/>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24%</a:t>
                      </a:r>
                    </a:p>
                  </a:txBody>
                  <a:tcPr marL="7620" marR="7620" marT="7620" marB="0" anchor="ctr" anchorCtr="1"/>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72%</a:t>
                      </a:r>
                    </a:p>
                  </a:txBody>
                  <a:tcPr marL="7620" marR="7620" marT="7620" marB="0" anchor="ctr" anchorCtr="1"/>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3.67</a:t>
                      </a:r>
                    </a:p>
                  </a:txBody>
                  <a:tcPr marL="7620" marR="7620" marT="7620" marB="0" anchor="ctr" anchorCtr="1"/>
                </a:tc>
                <a:extLst>
                  <a:ext uri="{0D108BD9-81ED-4DB2-BD59-A6C34878D82A}">
                    <a16:rowId xmlns:a16="http://schemas.microsoft.com/office/drawing/2014/main" val="1852098222"/>
                  </a:ext>
                </a:extLst>
              </a:tr>
              <a:tr h="370840">
                <a:tc>
                  <a:txBody>
                    <a:bodyPr/>
                    <a:lstStyle/>
                    <a:p>
                      <a:pPr algn="l" fontAlgn="b"/>
                      <a:r>
                        <a:rPr lang="en-US" sz="18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Fighting stigmas and low expectations that undermine and limit people with disabilities</a:t>
                      </a:r>
                    </a:p>
                  </a:txBody>
                  <a:tcPr marL="7620" marR="7620" marT="7620" marB="0" anchor="ctr"/>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a:t>
                      </a:r>
                    </a:p>
                  </a:txBody>
                  <a:tcPr marL="7620" marR="7620" marT="7620" marB="0" anchor="ctr" anchorCtr="1"/>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a:t>
                      </a:r>
                    </a:p>
                  </a:txBody>
                  <a:tcPr marL="7620" marR="7620" marT="7620" marB="0" anchor="ctr" anchorCtr="1"/>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5%</a:t>
                      </a:r>
                    </a:p>
                  </a:txBody>
                  <a:tcPr marL="7620" marR="7620" marT="7620" marB="0" anchor="ctr" anchorCtr="1"/>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29%</a:t>
                      </a:r>
                    </a:p>
                  </a:txBody>
                  <a:tcPr marL="7620" marR="7620" marT="7620" marB="0" anchor="ctr" anchorCtr="1"/>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65%</a:t>
                      </a:r>
                    </a:p>
                  </a:txBody>
                  <a:tcPr marL="7620" marR="7620" marT="7620" marB="0" anchor="ctr" anchorCtr="1"/>
                </a:tc>
                <a:tc>
                  <a:txBody>
                    <a:bodyPr/>
                    <a:lstStyle/>
                    <a:p>
                      <a:pPr algn="r" fontAlgn="b"/>
                      <a:r>
                        <a:rPr lang="en-US" sz="1800" b="1" i="0" u="none" strike="noStrike">
                          <a:solidFill>
                            <a:srgbClr val="333333"/>
                          </a:solidFill>
                          <a:effectLst/>
                          <a:latin typeface="Lato" panose="020F0502020204030203" pitchFamily="34" charset="0"/>
                          <a:ea typeface="Lato" panose="020F0502020204030203" pitchFamily="34" charset="0"/>
                          <a:cs typeface="Lato" panose="020F0502020204030203" pitchFamily="34" charset="0"/>
                        </a:rPr>
                        <a:t>3.58</a:t>
                      </a:r>
                    </a:p>
                  </a:txBody>
                  <a:tcPr marL="7620" marR="7620" marT="7620" marB="0" anchor="ctr" anchorCtr="1"/>
                </a:tc>
                <a:extLst>
                  <a:ext uri="{0D108BD9-81ED-4DB2-BD59-A6C34878D82A}">
                    <a16:rowId xmlns:a16="http://schemas.microsoft.com/office/drawing/2014/main" val="3197384779"/>
                  </a:ext>
                </a:extLst>
              </a:tr>
              <a:tr h="370840">
                <a:tc>
                  <a:txBody>
                    <a:bodyPr/>
                    <a:lstStyle/>
                    <a:p>
                      <a:pPr algn="l" fontAlgn="b"/>
                      <a:r>
                        <a:rPr lang="en-US" sz="18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Empowering people with disabilities to get leadership opportunities and have seats at decision-making tables</a:t>
                      </a:r>
                    </a:p>
                  </a:txBody>
                  <a:tcPr marL="7620" marR="7620" marT="7620" marB="0" anchor="ctr"/>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a:t>
                      </a:r>
                    </a:p>
                  </a:txBody>
                  <a:tcPr marL="7620" marR="7620" marT="7620" marB="0" anchor="ctr" anchorCtr="1"/>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2%</a:t>
                      </a:r>
                    </a:p>
                  </a:txBody>
                  <a:tcPr marL="7620" marR="7620" marT="7620" marB="0" anchor="ctr" anchorCtr="1"/>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10%</a:t>
                      </a:r>
                    </a:p>
                  </a:txBody>
                  <a:tcPr marL="7620" marR="7620" marT="7620" marB="0" anchor="ctr" anchorCtr="1"/>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33%</a:t>
                      </a:r>
                    </a:p>
                  </a:txBody>
                  <a:tcPr marL="7620" marR="7620" marT="7620" marB="0" anchor="ctr" anchorCtr="1"/>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54%</a:t>
                      </a:r>
                    </a:p>
                  </a:txBody>
                  <a:tcPr marL="7620" marR="7620" marT="7620" marB="0" anchor="ctr" anchorCtr="1"/>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3.38</a:t>
                      </a:r>
                    </a:p>
                  </a:txBody>
                  <a:tcPr marL="7620" marR="7620" marT="7620" marB="0" anchor="ctr" anchorCtr="1"/>
                </a:tc>
                <a:extLst>
                  <a:ext uri="{0D108BD9-81ED-4DB2-BD59-A6C34878D82A}">
                    <a16:rowId xmlns:a16="http://schemas.microsoft.com/office/drawing/2014/main" val="3601715420"/>
                  </a:ext>
                </a:extLst>
              </a:tr>
              <a:tr h="370840">
                <a:tc>
                  <a:txBody>
                    <a:bodyPr/>
                    <a:lstStyle/>
                    <a:p>
                      <a:pPr algn="l" fontAlgn="b"/>
                      <a:r>
                        <a:rPr lang="en-US" sz="18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Increasing inclusion of people with disabilities in faith-based organizations and institutions</a:t>
                      </a:r>
                    </a:p>
                  </a:txBody>
                  <a:tcPr marL="7620" marR="7620" marT="7620" marB="0" anchor="ctr"/>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a:t>
                      </a:r>
                    </a:p>
                  </a:txBody>
                  <a:tcPr marL="7620" marR="7620" marT="7620" marB="0" anchor="ctr" anchorCtr="1"/>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a:t>
                      </a:r>
                    </a:p>
                  </a:txBody>
                  <a:tcPr marL="7620" marR="7620" marT="7620" marB="0" anchor="ctr" anchorCtr="1"/>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14%</a:t>
                      </a:r>
                    </a:p>
                  </a:txBody>
                  <a:tcPr marL="7620" marR="7620" marT="7620" marB="0" anchor="ctr" anchorCtr="1"/>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38%</a:t>
                      </a:r>
                    </a:p>
                  </a:txBody>
                  <a:tcPr marL="7620" marR="7620" marT="7620" marB="0" anchor="ctr" anchorCtr="1"/>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47%</a:t>
                      </a:r>
                    </a:p>
                  </a:txBody>
                  <a:tcPr marL="7620" marR="7620" marT="7620" marB="0" anchor="ctr" anchorCtr="1"/>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3.3</a:t>
                      </a:r>
                    </a:p>
                  </a:txBody>
                  <a:tcPr marL="7620" marR="7620" marT="7620" marB="0" anchor="ctr" anchorCtr="1"/>
                </a:tc>
                <a:extLst>
                  <a:ext uri="{0D108BD9-81ED-4DB2-BD59-A6C34878D82A}">
                    <a16:rowId xmlns:a16="http://schemas.microsoft.com/office/drawing/2014/main" val="2600593931"/>
                  </a:ext>
                </a:extLst>
              </a:tr>
            </a:tbl>
          </a:graphicData>
        </a:graphic>
      </p:graphicFrame>
    </p:spTree>
    <p:extLst>
      <p:ext uri="{BB962C8B-B14F-4D97-AF65-F5344CB8AC3E}">
        <p14:creationId xmlns:p14="http://schemas.microsoft.com/office/powerpoint/2010/main" val="29134595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3BCAA22-BF8A-4659-A66D-1A711ADCFC9A}"/>
              </a:ext>
            </a:extLst>
          </p:cNvPr>
          <p:cNvSpPr>
            <a:spLocks noGrp="1"/>
          </p:cNvSpPr>
          <p:nvPr>
            <p:ph type="title"/>
          </p:nvPr>
        </p:nvSpPr>
        <p:spPr>
          <a:xfrm>
            <a:off x="521207" y="365760"/>
            <a:ext cx="12093579" cy="1139824"/>
          </a:xfrm>
        </p:spPr>
        <p:txBody>
          <a:bodyPr/>
          <a:lstStyle/>
          <a:p>
            <a:pPr marL="0" marR="0" lvl="0" indent="0" defTabSz="457200" rtl="0" eaLnBrk="1" fontAlgn="auto" latinLnBrk="0" hangingPunct="1">
              <a:lnSpc>
                <a:spcPct val="100000"/>
              </a:lnSpc>
              <a:spcBef>
                <a:spcPts val="0"/>
              </a:spcBef>
              <a:spcAft>
                <a:spcPts val="0"/>
              </a:spcAft>
              <a:tabLst/>
              <a:defRPr/>
            </a:pPr>
            <a:r>
              <a:rPr lang="en-US" sz="3200" b="1" kern="1200" dirty="0">
                <a:solidFill>
                  <a:schemeClr val="tx1"/>
                </a:solidFill>
                <a:latin typeface="Lato" panose="020F0502020204030203" pitchFamily="34" charset="0"/>
                <a:ea typeface="Lato" panose="020F0502020204030203" pitchFamily="34" charset="0"/>
                <a:cs typeface="Lato" panose="020F0502020204030203" pitchFamily="34" charset="0"/>
                <a:sym typeface="Libre Baskerville"/>
              </a:rPr>
              <a:t>Respondents Prioritize Fighting Stigmas, </a:t>
            </a:r>
            <a:br>
              <a:rPr lang="en-US" sz="3200" b="1" kern="1200" dirty="0">
                <a:solidFill>
                  <a:schemeClr val="tx1"/>
                </a:solidFill>
                <a:latin typeface="Lato" panose="020F0502020204030203" pitchFamily="34" charset="0"/>
                <a:ea typeface="Lato" panose="020F0502020204030203" pitchFamily="34" charset="0"/>
                <a:cs typeface="Lato" panose="020F0502020204030203" pitchFamily="34" charset="0"/>
                <a:sym typeface="Libre Baskerville"/>
              </a:rPr>
            </a:br>
            <a:r>
              <a:rPr lang="en-US" sz="3200" b="1" kern="1200" dirty="0">
                <a:solidFill>
                  <a:schemeClr val="tx1"/>
                </a:solidFill>
                <a:latin typeface="Lato" panose="020F0502020204030203" pitchFamily="34" charset="0"/>
                <a:ea typeface="Lato" panose="020F0502020204030203" pitchFamily="34" charset="0"/>
                <a:cs typeface="Lato" panose="020F0502020204030203" pitchFamily="34" charset="0"/>
                <a:sym typeface="Libre Baskerville"/>
              </a:rPr>
              <a:t>Education, Skills and Jobs (2)</a:t>
            </a:r>
            <a:endParaRPr lang="en-US" sz="3200" dirty="0">
              <a:latin typeface="Lato" panose="020F0502020204030203" pitchFamily="34" charset="0"/>
              <a:ea typeface="Lato" panose="020F0502020204030203" pitchFamily="34" charset="0"/>
              <a:cs typeface="Lato" panose="020F0502020204030203" pitchFamily="34" charset="0"/>
            </a:endParaRPr>
          </a:p>
        </p:txBody>
      </p:sp>
      <p:sp>
        <p:nvSpPr>
          <p:cNvPr id="4" name="Slide Number Placeholder 3">
            <a:extLst>
              <a:ext uri="{FF2B5EF4-FFF2-40B4-BE49-F238E27FC236}">
                <a16:creationId xmlns:a16="http://schemas.microsoft.com/office/drawing/2014/main" id="{3C479571-2AEC-473B-BD33-6EF1F14D9334}"/>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35</a:t>
            </a:fld>
            <a:endParaRPr lang="en-US"/>
          </a:p>
        </p:txBody>
      </p:sp>
      <p:sp>
        <p:nvSpPr>
          <p:cNvPr id="7" name="TextBox 6">
            <a:extLst>
              <a:ext uri="{FF2B5EF4-FFF2-40B4-BE49-F238E27FC236}">
                <a16:creationId xmlns:a16="http://schemas.microsoft.com/office/drawing/2014/main" id="{E3A5CFD7-EA4D-47FD-A798-33EE4ACE381B}"/>
              </a:ext>
            </a:extLst>
          </p:cNvPr>
          <p:cNvSpPr txBox="1"/>
          <p:nvPr/>
        </p:nvSpPr>
        <p:spPr>
          <a:xfrm>
            <a:off x="521207" y="1636836"/>
            <a:ext cx="9910916" cy="461665"/>
          </a:xfrm>
          <a:prstGeom prst="rect">
            <a:avLst/>
          </a:prstGeom>
          <a:noFill/>
        </p:spPr>
        <p:txBody>
          <a:bodyPr wrap="square" rtlCol="0">
            <a:spAutoFit/>
          </a:bodyPr>
          <a:lstStyle/>
          <a:p>
            <a:r>
              <a:rPr lang="en-US" sz="2400" b="1" dirty="0">
                <a:latin typeface="Lato" panose="020F0502020204030203" pitchFamily="34" charset="0"/>
                <a:ea typeface="Lato" panose="020F0502020204030203" pitchFamily="34" charset="0"/>
                <a:cs typeface="Lato" panose="020F0502020204030203" pitchFamily="34" charset="0"/>
              </a:rPr>
              <a:t>How important are each of the following to you?</a:t>
            </a:r>
          </a:p>
        </p:txBody>
      </p:sp>
      <p:graphicFrame>
        <p:nvGraphicFramePr>
          <p:cNvPr id="9" name="Table 9">
            <a:extLst>
              <a:ext uri="{FF2B5EF4-FFF2-40B4-BE49-F238E27FC236}">
                <a16:creationId xmlns:a16="http://schemas.microsoft.com/office/drawing/2014/main" id="{84E31D2C-A5A1-42A8-B511-8E445D886938}"/>
              </a:ext>
            </a:extLst>
          </p:cNvPr>
          <p:cNvGraphicFramePr>
            <a:graphicFrameLocks noGrp="1"/>
          </p:cNvGraphicFramePr>
          <p:nvPr>
            <p:extLst>
              <p:ext uri="{D42A27DB-BD31-4B8C-83A1-F6EECF244321}">
                <p14:modId xmlns:p14="http://schemas.microsoft.com/office/powerpoint/2010/main" val="1555354846"/>
              </p:ext>
            </p:extLst>
          </p:nvPr>
        </p:nvGraphicFramePr>
        <p:xfrm>
          <a:off x="521207" y="2229754"/>
          <a:ext cx="11021962" cy="3840480"/>
        </p:xfrm>
        <a:graphic>
          <a:graphicData uri="http://schemas.openxmlformats.org/drawingml/2006/table">
            <a:tbl>
              <a:tblPr firstRow="1" bandRow="1">
                <a:tableStyleId>{5C22544A-7EE6-4342-B048-85BDC9FD1C3A}</a:tableStyleId>
              </a:tblPr>
              <a:tblGrid>
                <a:gridCol w="3893575">
                  <a:extLst>
                    <a:ext uri="{9D8B030D-6E8A-4147-A177-3AD203B41FA5}">
                      <a16:colId xmlns:a16="http://schemas.microsoft.com/office/drawing/2014/main" val="2152470459"/>
                    </a:ext>
                  </a:extLst>
                </a:gridCol>
                <a:gridCol w="1150374">
                  <a:extLst>
                    <a:ext uri="{9D8B030D-6E8A-4147-A177-3AD203B41FA5}">
                      <a16:colId xmlns:a16="http://schemas.microsoft.com/office/drawing/2014/main" val="1498907231"/>
                    </a:ext>
                  </a:extLst>
                </a:gridCol>
                <a:gridCol w="1061884">
                  <a:extLst>
                    <a:ext uri="{9D8B030D-6E8A-4147-A177-3AD203B41FA5}">
                      <a16:colId xmlns:a16="http://schemas.microsoft.com/office/drawing/2014/main" val="2830879179"/>
                    </a:ext>
                  </a:extLst>
                </a:gridCol>
                <a:gridCol w="1219200">
                  <a:extLst>
                    <a:ext uri="{9D8B030D-6E8A-4147-A177-3AD203B41FA5}">
                      <a16:colId xmlns:a16="http://schemas.microsoft.com/office/drawing/2014/main" val="3121907644"/>
                    </a:ext>
                  </a:extLst>
                </a:gridCol>
                <a:gridCol w="1170039">
                  <a:extLst>
                    <a:ext uri="{9D8B030D-6E8A-4147-A177-3AD203B41FA5}">
                      <a16:colId xmlns:a16="http://schemas.microsoft.com/office/drawing/2014/main" val="2253159276"/>
                    </a:ext>
                  </a:extLst>
                </a:gridCol>
                <a:gridCol w="1317522">
                  <a:extLst>
                    <a:ext uri="{9D8B030D-6E8A-4147-A177-3AD203B41FA5}">
                      <a16:colId xmlns:a16="http://schemas.microsoft.com/office/drawing/2014/main" val="2067940637"/>
                    </a:ext>
                  </a:extLst>
                </a:gridCol>
                <a:gridCol w="1209368">
                  <a:extLst>
                    <a:ext uri="{9D8B030D-6E8A-4147-A177-3AD203B41FA5}">
                      <a16:colId xmlns:a16="http://schemas.microsoft.com/office/drawing/2014/main" val="2214312595"/>
                    </a:ext>
                  </a:extLst>
                </a:gridCol>
              </a:tblGrid>
              <a:tr h="370840">
                <a:tc>
                  <a:txBody>
                    <a:bodyPr/>
                    <a:lstStyle/>
                    <a:p>
                      <a:r>
                        <a:rPr lang="en-US" dirty="0">
                          <a:latin typeface="Lato" panose="020F0502020204030203" pitchFamily="34" charset="0"/>
                          <a:ea typeface="Lato" panose="020F0502020204030203" pitchFamily="34" charset="0"/>
                          <a:cs typeface="Lato" panose="020F0502020204030203" pitchFamily="34" charset="0"/>
                        </a:rPr>
                        <a:t>Choices</a:t>
                      </a:r>
                    </a:p>
                  </a:txBody>
                  <a:tcPr anchor="ctr"/>
                </a:tc>
                <a:tc>
                  <a:txBody>
                    <a:bodyPr/>
                    <a:lstStyle/>
                    <a:p>
                      <a:r>
                        <a:rPr lang="en-US" dirty="0">
                          <a:latin typeface="Lato" panose="020F0502020204030203" pitchFamily="34" charset="0"/>
                          <a:ea typeface="Lato" panose="020F0502020204030203" pitchFamily="34" charset="0"/>
                          <a:cs typeface="Lato" panose="020F0502020204030203" pitchFamily="34" charset="0"/>
                        </a:rPr>
                        <a:t>Not At All Important</a:t>
                      </a:r>
                    </a:p>
                  </a:txBody>
                  <a:tcPr anchor="ctr" anchorCtr="1">
                    <a:solidFill>
                      <a:schemeClr val="accent2"/>
                    </a:solidFill>
                  </a:tcPr>
                </a:tc>
                <a:tc>
                  <a:txBody>
                    <a:bodyPr/>
                    <a:lstStyle/>
                    <a:p>
                      <a:r>
                        <a:rPr lang="en-US" dirty="0">
                          <a:latin typeface="Lato" panose="020F0502020204030203" pitchFamily="34" charset="0"/>
                          <a:ea typeface="Lato" panose="020F0502020204030203" pitchFamily="34" charset="0"/>
                          <a:cs typeface="Lato" panose="020F0502020204030203" pitchFamily="34" charset="0"/>
                        </a:rPr>
                        <a:t>Not So Important</a:t>
                      </a:r>
                    </a:p>
                  </a:txBody>
                  <a:tcPr anchor="ctr" anchorCtr="1">
                    <a:solidFill>
                      <a:schemeClr val="accent2"/>
                    </a:solidFill>
                  </a:tcPr>
                </a:tc>
                <a:tc>
                  <a:txBody>
                    <a:bodyPr/>
                    <a:lstStyle/>
                    <a:p>
                      <a:r>
                        <a:rPr lang="en-US" dirty="0">
                          <a:latin typeface="Lato" panose="020F0502020204030203" pitchFamily="34" charset="0"/>
                          <a:ea typeface="Lato" panose="020F0502020204030203" pitchFamily="34" charset="0"/>
                          <a:cs typeface="Lato" panose="020F0502020204030203" pitchFamily="34" charset="0"/>
                        </a:rPr>
                        <a:t>Somewhat Important</a:t>
                      </a:r>
                    </a:p>
                  </a:txBody>
                  <a:tcPr anchor="ctr" anchorCtr="1">
                    <a:solidFill>
                      <a:schemeClr val="accent2"/>
                    </a:solidFill>
                  </a:tcPr>
                </a:tc>
                <a:tc>
                  <a:txBody>
                    <a:bodyPr/>
                    <a:lstStyle/>
                    <a:p>
                      <a:r>
                        <a:rPr lang="en-US" dirty="0">
                          <a:latin typeface="Lato" panose="020F0502020204030203" pitchFamily="34" charset="0"/>
                          <a:ea typeface="Lato" panose="020F0502020204030203" pitchFamily="34" charset="0"/>
                          <a:cs typeface="Lato" panose="020F0502020204030203" pitchFamily="34" charset="0"/>
                        </a:rPr>
                        <a:t>Very Important</a:t>
                      </a:r>
                    </a:p>
                  </a:txBody>
                  <a:tcPr anchor="ctr" anchorCtr="1">
                    <a:solidFill>
                      <a:schemeClr val="accent2"/>
                    </a:solidFill>
                  </a:tcPr>
                </a:tc>
                <a:tc>
                  <a:txBody>
                    <a:bodyPr/>
                    <a:lstStyle/>
                    <a:p>
                      <a:r>
                        <a:rPr lang="en-US" dirty="0">
                          <a:latin typeface="Lato" panose="020F0502020204030203" pitchFamily="34" charset="0"/>
                          <a:ea typeface="Lato" panose="020F0502020204030203" pitchFamily="34" charset="0"/>
                          <a:cs typeface="Lato" panose="020F0502020204030203" pitchFamily="34" charset="0"/>
                        </a:rPr>
                        <a:t>Extremely Important</a:t>
                      </a:r>
                    </a:p>
                  </a:txBody>
                  <a:tcPr anchor="ctr" anchorCtr="1">
                    <a:solidFill>
                      <a:schemeClr val="accent2"/>
                    </a:solidFill>
                  </a:tcPr>
                </a:tc>
                <a:tc>
                  <a:txBody>
                    <a:bodyPr/>
                    <a:lstStyle/>
                    <a:p>
                      <a:r>
                        <a:rPr lang="en-US" dirty="0">
                          <a:latin typeface="Lato" panose="020F0502020204030203" pitchFamily="34" charset="0"/>
                          <a:ea typeface="Lato" panose="020F0502020204030203" pitchFamily="34" charset="0"/>
                          <a:cs typeface="Lato" panose="020F0502020204030203" pitchFamily="34" charset="0"/>
                        </a:rPr>
                        <a:t>Weighted Average</a:t>
                      </a:r>
                    </a:p>
                  </a:txBody>
                  <a:tcPr anchor="ctr" anchorCtr="1">
                    <a:solidFill>
                      <a:schemeClr val="accent2"/>
                    </a:solidFill>
                  </a:tcPr>
                </a:tc>
                <a:extLst>
                  <a:ext uri="{0D108BD9-81ED-4DB2-BD59-A6C34878D82A}">
                    <a16:rowId xmlns:a16="http://schemas.microsoft.com/office/drawing/2014/main" val="3428895403"/>
                  </a:ext>
                </a:extLst>
              </a:tr>
              <a:tr h="370840">
                <a:tc>
                  <a:txBody>
                    <a:bodyPr/>
                    <a:lstStyle/>
                    <a:p>
                      <a:pPr algn="l" fontAlgn="b"/>
                      <a:r>
                        <a:rPr lang="en-US" sz="18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Enabling people with disabilities to get the education, skills and jobs they need to succeed</a:t>
                      </a:r>
                    </a:p>
                  </a:txBody>
                  <a:tcPr marL="7620" marR="7620" marT="7620" marB="0" anchor="ctr"/>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a:t>
                      </a:r>
                    </a:p>
                  </a:txBody>
                  <a:tcPr marL="7620" marR="7620" marT="7620" marB="0" anchor="ctr" anchorCtr="1">
                    <a:solidFill>
                      <a:schemeClr val="accent2"/>
                    </a:solidFill>
                  </a:tcPr>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a:t>
                      </a:r>
                    </a:p>
                  </a:txBody>
                  <a:tcPr marL="7620" marR="7620" marT="7620" marB="0" anchor="ctr" anchorCtr="1">
                    <a:solidFill>
                      <a:schemeClr val="accent2"/>
                    </a:solidFill>
                  </a:tcPr>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2%</a:t>
                      </a:r>
                    </a:p>
                  </a:txBody>
                  <a:tcPr marL="7620" marR="7620" marT="7620" marB="0" anchor="ctr" anchorCtr="1">
                    <a:solidFill>
                      <a:schemeClr val="accent2"/>
                    </a:solidFill>
                  </a:tcPr>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25%</a:t>
                      </a:r>
                    </a:p>
                  </a:txBody>
                  <a:tcPr marL="7620" marR="7620" marT="7620" marB="0" anchor="ctr" anchorCtr="1">
                    <a:solidFill>
                      <a:schemeClr val="accent2"/>
                    </a:solidFill>
                  </a:tcPr>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72%</a:t>
                      </a:r>
                    </a:p>
                  </a:txBody>
                  <a:tcPr marL="7620" marR="7620" marT="7620" marB="0" anchor="ctr" anchorCtr="1">
                    <a:solidFill>
                      <a:schemeClr val="accent2"/>
                    </a:solidFill>
                  </a:tcPr>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3.67</a:t>
                      </a:r>
                    </a:p>
                  </a:txBody>
                  <a:tcPr marL="7620" marR="7620" marT="7620" marB="0" anchor="ctr" anchorCtr="1">
                    <a:solidFill>
                      <a:schemeClr val="accent2"/>
                    </a:solidFill>
                  </a:tcPr>
                </a:tc>
                <a:extLst>
                  <a:ext uri="{0D108BD9-81ED-4DB2-BD59-A6C34878D82A}">
                    <a16:rowId xmlns:a16="http://schemas.microsoft.com/office/drawing/2014/main" val="1852098222"/>
                  </a:ext>
                </a:extLst>
              </a:tr>
              <a:tr h="370840">
                <a:tc>
                  <a:txBody>
                    <a:bodyPr/>
                    <a:lstStyle/>
                    <a:p>
                      <a:pPr algn="l" fontAlgn="b"/>
                      <a:r>
                        <a:rPr lang="en-US" sz="18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Fighting stigmas and low expectations that undermine and limit people with disabilities</a:t>
                      </a:r>
                    </a:p>
                  </a:txBody>
                  <a:tcPr marL="7620" marR="7620" marT="7620" marB="0" anchor="ctr"/>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a:t>
                      </a:r>
                    </a:p>
                  </a:txBody>
                  <a:tcPr marL="7620" marR="7620" marT="7620" marB="0" anchor="ctr" anchorCtr="1">
                    <a:solidFill>
                      <a:schemeClr val="accent2"/>
                    </a:solidFill>
                  </a:tcPr>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a:t>
                      </a:r>
                    </a:p>
                  </a:txBody>
                  <a:tcPr marL="7620" marR="7620" marT="7620" marB="0" anchor="ctr" anchorCtr="1">
                    <a:solidFill>
                      <a:schemeClr val="accent2"/>
                    </a:solidFill>
                  </a:tcPr>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5%</a:t>
                      </a:r>
                    </a:p>
                  </a:txBody>
                  <a:tcPr marL="7620" marR="7620" marT="7620" marB="0" anchor="ctr" anchorCtr="1">
                    <a:solidFill>
                      <a:schemeClr val="accent2"/>
                    </a:solidFill>
                  </a:tcPr>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28%</a:t>
                      </a:r>
                    </a:p>
                  </a:txBody>
                  <a:tcPr marL="7620" marR="7620" marT="7620" marB="0" anchor="ctr" anchorCtr="1">
                    <a:solidFill>
                      <a:schemeClr val="accent2"/>
                    </a:solidFill>
                  </a:tcPr>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66%</a:t>
                      </a:r>
                    </a:p>
                  </a:txBody>
                  <a:tcPr marL="7620" marR="7620" marT="7620" marB="0" anchor="ctr" anchorCtr="1">
                    <a:solidFill>
                      <a:schemeClr val="accent2"/>
                    </a:solidFill>
                  </a:tcPr>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3.59</a:t>
                      </a:r>
                    </a:p>
                  </a:txBody>
                  <a:tcPr marL="7620" marR="7620" marT="7620" marB="0" anchor="ctr" anchorCtr="1">
                    <a:solidFill>
                      <a:schemeClr val="accent2"/>
                    </a:solidFill>
                  </a:tcPr>
                </a:tc>
                <a:extLst>
                  <a:ext uri="{0D108BD9-81ED-4DB2-BD59-A6C34878D82A}">
                    <a16:rowId xmlns:a16="http://schemas.microsoft.com/office/drawing/2014/main" val="3197384779"/>
                  </a:ext>
                </a:extLst>
              </a:tr>
              <a:tr h="370840">
                <a:tc>
                  <a:txBody>
                    <a:bodyPr/>
                    <a:lstStyle/>
                    <a:p>
                      <a:pPr algn="l" fontAlgn="b"/>
                      <a:r>
                        <a:rPr lang="en-US" sz="18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Empowering people with disabilities to get leadership opportunities and have seats at decision-making tables</a:t>
                      </a:r>
                    </a:p>
                  </a:txBody>
                  <a:tcPr marL="7620" marR="7620" marT="7620" marB="0" anchor="ctr"/>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a:t>
                      </a:r>
                    </a:p>
                  </a:txBody>
                  <a:tcPr marL="7620" marR="7620" marT="7620" marB="0" anchor="ctr" anchorCtr="1">
                    <a:solidFill>
                      <a:schemeClr val="accent2"/>
                    </a:solidFill>
                  </a:tcPr>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5%</a:t>
                      </a:r>
                    </a:p>
                  </a:txBody>
                  <a:tcPr marL="7620" marR="7620" marT="7620" marB="0" anchor="ctr" anchorCtr="1">
                    <a:solidFill>
                      <a:schemeClr val="accent2"/>
                    </a:solidFill>
                  </a:tcPr>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9%</a:t>
                      </a:r>
                    </a:p>
                  </a:txBody>
                  <a:tcPr marL="7620" marR="7620" marT="7620" marB="0" anchor="ctr" anchorCtr="1">
                    <a:solidFill>
                      <a:schemeClr val="accent2"/>
                    </a:solidFill>
                  </a:tcPr>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28%</a:t>
                      </a:r>
                    </a:p>
                  </a:txBody>
                  <a:tcPr marL="7620" marR="7620" marT="7620" marB="0" anchor="ctr" anchorCtr="1">
                    <a:solidFill>
                      <a:schemeClr val="accent2"/>
                    </a:solidFill>
                  </a:tcPr>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57%</a:t>
                      </a:r>
                    </a:p>
                  </a:txBody>
                  <a:tcPr marL="7620" marR="7620" marT="7620" marB="0" anchor="ctr" anchorCtr="1">
                    <a:solidFill>
                      <a:schemeClr val="accent2"/>
                    </a:solidFill>
                  </a:tcPr>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3.38</a:t>
                      </a:r>
                    </a:p>
                  </a:txBody>
                  <a:tcPr marL="7620" marR="7620" marT="7620" marB="0" anchor="ctr" anchorCtr="1">
                    <a:solidFill>
                      <a:schemeClr val="accent2"/>
                    </a:solidFill>
                  </a:tcPr>
                </a:tc>
                <a:extLst>
                  <a:ext uri="{0D108BD9-81ED-4DB2-BD59-A6C34878D82A}">
                    <a16:rowId xmlns:a16="http://schemas.microsoft.com/office/drawing/2014/main" val="3601715420"/>
                  </a:ext>
                </a:extLst>
              </a:tr>
              <a:tr h="370840">
                <a:tc>
                  <a:txBody>
                    <a:bodyPr/>
                    <a:lstStyle/>
                    <a:p>
                      <a:pPr algn="l" fontAlgn="b"/>
                      <a:r>
                        <a:rPr lang="en-US" sz="18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Increasing inclusion of people with disabilities in faith-based organizations and institutions</a:t>
                      </a:r>
                    </a:p>
                  </a:txBody>
                  <a:tcPr marL="7620" marR="7620" marT="7620" marB="0" anchor="ctr"/>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a:t>
                      </a:r>
                    </a:p>
                  </a:txBody>
                  <a:tcPr marL="7620" marR="7620" marT="7620" marB="0" anchor="ctr" anchorCtr="1">
                    <a:solidFill>
                      <a:schemeClr val="accent2"/>
                    </a:solidFill>
                  </a:tcPr>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a:t>
                      </a:r>
                    </a:p>
                  </a:txBody>
                  <a:tcPr marL="7620" marR="7620" marT="7620" marB="0" anchor="ctr" anchorCtr="1">
                    <a:solidFill>
                      <a:schemeClr val="accent2"/>
                    </a:solidFill>
                  </a:tcPr>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15%</a:t>
                      </a:r>
                    </a:p>
                  </a:txBody>
                  <a:tcPr marL="7620" marR="7620" marT="7620" marB="0" anchor="ctr" anchorCtr="1">
                    <a:solidFill>
                      <a:schemeClr val="accent2"/>
                    </a:solidFill>
                  </a:tcPr>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35%</a:t>
                      </a:r>
                    </a:p>
                  </a:txBody>
                  <a:tcPr marL="7620" marR="7620" marT="7620" marB="0" anchor="ctr" anchorCtr="1">
                    <a:solidFill>
                      <a:schemeClr val="accent2"/>
                    </a:solidFill>
                  </a:tcPr>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50%</a:t>
                      </a:r>
                    </a:p>
                  </a:txBody>
                  <a:tcPr marL="7620" marR="7620" marT="7620" marB="0" anchor="ctr" anchorCtr="1">
                    <a:solidFill>
                      <a:schemeClr val="accent2"/>
                    </a:solidFill>
                  </a:tcPr>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3.34</a:t>
                      </a:r>
                    </a:p>
                  </a:txBody>
                  <a:tcPr marL="7620" marR="7620" marT="7620" marB="0" anchor="ctr" anchorCtr="1">
                    <a:solidFill>
                      <a:schemeClr val="accent2"/>
                    </a:solidFill>
                  </a:tcPr>
                </a:tc>
                <a:extLst>
                  <a:ext uri="{0D108BD9-81ED-4DB2-BD59-A6C34878D82A}">
                    <a16:rowId xmlns:a16="http://schemas.microsoft.com/office/drawing/2014/main" val="2600593931"/>
                  </a:ext>
                </a:extLst>
              </a:tr>
            </a:tbl>
          </a:graphicData>
        </a:graphic>
      </p:graphicFrame>
    </p:spTree>
    <p:extLst>
      <p:ext uri="{BB962C8B-B14F-4D97-AF65-F5344CB8AC3E}">
        <p14:creationId xmlns:p14="http://schemas.microsoft.com/office/powerpoint/2010/main" val="397448658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3BCAA22-BF8A-4659-A66D-1A711ADCFC9A}"/>
              </a:ext>
            </a:extLst>
          </p:cNvPr>
          <p:cNvSpPr>
            <a:spLocks noGrp="1"/>
          </p:cNvSpPr>
          <p:nvPr>
            <p:ph type="title"/>
          </p:nvPr>
        </p:nvSpPr>
        <p:spPr>
          <a:xfrm>
            <a:off x="521207" y="365760"/>
            <a:ext cx="12093579" cy="1139824"/>
          </a:xfrm>
        </p:spPr>
        <p:txBody>
          <a:bodyPr/>
          <a:lstStyle/>
          <a:p>
            <a:pPr lvl="0" defTabSz="457200">
              <a:lnSpc>
                <a:spcPct val="100000"/>
              </a:lnSpc>
              <a:defRPr/>
            </a:pPr>
            <a:r>
              <a:rPr lang="en-US" sz="3200" b="1" kern="1200" dirty="0">
                <a:solidFill>
                  <a:schemeClr val="tx1"/>
                </a:solidFill>
                <a:latin typeface="Lato" panose="020F0502020204030203" pitchFamily="34" charset="0"/>
                <a:ea typeface="Lato" panose="020F0502020204030203" pitchFamily="34" charset="0"/>
                <a:cs typeface="Lato" panose="020F0502020204030203" pitchFamily="34" charset="0"/>
                <a:sym typeface="Libre Baskerville"/>
              </a:rPr>
              <a:t>Respondents Prioritize Fighting Stigmas, </a:t>
            </a:r>
            <a:br>
              <a:rPr lang="en-US" sz="3200" b="1" kern="1200" dirty="0">
                <a:solidFill>
                  <a:schemeClr val="tx1"/>
                </a:solidFill>
                <a:latin typeface="Lato" panose="020F0502020204030203" pitchFamily="34" charset="0"/>
                <a:ea typeface="Lato" panose="020F0502020204030203" pitchFamily="34" charset="0"/>
                <a:cs typeface="Lato" panose="020F0502020204030203" pitchFamily="34" charset="0"/>
                <a:sym typeface="Libre Baskerville"/>
              </a:rPr>
            </a:br>
            <a:r>
              <a:rPr lang="en-US" sz="3200" b="1" kern="1200" dirty="0">
                <a:solidFill>
                  <a:schemeClr val="tx1"/>
                </a:solidFill>
                <a:latin typeface="Lato" panose="020F0502020204030203" pitchFamily="34" charset="0"/>
                <a:ea typeface="Lato" panose="020F0502020204030203" pitchFamily="34" charset="0"/>
                <a:cs typeface="Lato" panose="020F0502020204030203" pitchFamily="34" charset="0"/>
                <a:sym typeface="Libre Baskerville"/>
              </a:rPr>
              <a:t>Education, Skills and Jobs (3)</a:t>
            </a:r>
            <a:endParaRPr lang="en-US" sz="3200" dirty="0">
              <a:latin typeface="Lato" panose="020F0502020204030203" pitchFamily="34" charset="0"/>
              <a:ea typeface="Lato" panose="020F0502020204030203" pitchFamily="34" charset="0"/>
              <a:cs typeface="Lato" panose="020F0502020204030203" pitchFamily="34" charset="0"/>
            </a:endParaRPr>
          </a:p>
        </p:txBody>
      </p:sp>
      <p:sp>
        <p:nvSpPr>
          <p:cNvPr id="4" name="Slide Number Placeholder 3">
            <a:extLst>
              <a:ext uri="{FF2B5EF4-FFF2-40B4-BE49-F238E27FC236}">
                <a16:creationId xmlns:a16="http://schemas.microsoft.com/office/drawing/2014/main" id="{E7F892EF-6B4C-42B4-8008-11918F967FA4}"/>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36</a:t>
            </a:fld>
            <a:endParaRPr lang="en-US"/>
          </a:p>
        </p:txBody>
      </p:sp>
      <p:sp>
        <p:nvSpPr>
          <p:cNvPr id="7" name="TextBox 6">
            <a:extLst>
              <a:ext uri="{FF2B5EF4-FFF2-40B4-BE49-F238E27FC236}">
                <a16:creationId xmlns:a16="http://schemas.microsoft.com/office/drawing/2014/main" id="{E3A5CFD7-EA4D-47FD-A798-33EE4ACE381B}"/>
              </a:ext>
            </a:extLst>
          </p:cNvPr>
          <p:cNvSpPr txBox="1"/>
          <p:nvPr/>
        </p:nvSpPr>
        <p:spPr>
          <a:xfrm>
            <a:off x="521207" y="1636836"/>
            <a:ext cx="9910916" cy="461665"/>
          </a:xfrm>
          <a:prstGeom prst="rect">
            <a:avLst/>
          </a:prstGeom>
          <a:noFill/>
        </p:spPr>
        <p:txBody>
          <a:bodyPr wrap="square" rtlCol="0">
            <a:spAutoFit/>
          </a:bodyPr>
          <a:lstStyle/>
          <a:p>
            <a:r>
              <a:rPr lang="en-US" sz="2400" b="1" dirty="0">
                <a:latin typeface="Lato" panose="020F0502020204030203" pitchFamily="34" charset="0"/>
                <a:ea typeface="Lato" panose="020F0502020204030203" pitchFamily="34" charset="0"/>
                <a:cs typeface="Lato" panose="020F0502020204030203" pitchFamily="34" charset="0"/>
              </a:rPr>
              <a:t>How important are each of the following to you? (Extremely Important)</a:t>
            </a:r>
          </a:p>
        </p:txBody>
      </p:sp>
      <p:graphicFrame>
        <p:nvGraphicFramePr>
          <p:cNvPr id="9" name="Table 9">
            <a:extLst>
              <a:ext uri="{FF2B5EF4-FFF2-40B4-BE49-F238E27FC236}">
                <a16:creationId xmlns:a16="http://schemas.microsoft.com/office/drawing/2014/main" id="{84E31D2C-A5A1-42A8-B511-8E445D886938}"/>
              </a:ext>
            </a:extLst>
          </p:cNvPr>
          <p:cNvGraphicFramePr>
            <a:graphicFrameLocks noGrp="1"/>
          </p:cNvGraphicFramePr>
          <p:nvPr>
            <p:extLst>
              <p:ext uri="{D42A27DB-BD31-4B8C-83A1-F6EECF244321}">
                <p14:modId xmlns:p14="http://schemas.microsoft.com/office/powerpoint/2010/main" val="2229067399"/>
              </p:ext>
            </p:extLst>
          </p:nvPr>
        </p:nvGraphicFramePr>
        <p:xfrm>
          <a:off x="521206" y="2229754"/>
          <a:ext cx="11051668" cy="4084320"/>
        </p:xfrm>
        <a:graphic>
          <a:graphicData uri="http://schemas.openxmlformats.org/drawingml/2006/table">
            <a:tbl>
              <a:tblPr firstRow="1" bandRow="1">
                <a:tableStyleId>{5C22544A-7EE6-4342-B048-85BDC9FD1C3A}</a:tableStyleId>
              </a:tblPr>
              <a:tblGrid>
                <a:gridCol w="4523583">
                  <a:extLst>
                    <a:ext uri="{9D8B030D-6E8A-4147-A177-3AD203B41FA5}">
                      <a16:colId xmlns:a16="http://schemas.microsoft.com/office/drawing/2014/main" val="2152470459"/>
                    </a:ext>
                  </a:extLst>
                </a:gridCol>
                <a:gridCol w="1237127">
                  <a:extLst>
                    <a:ext uri="{9D8B030D-6E8A-4147-A177-3AD203B41FA5}">
                      <a16:colId xmlns:a16="http://schemas.microsoft.com/office/drawing/2014/main" val="1908468752"/>
                    </a:ext>
                  </a:extLst>
                </a:gridCol>
                <a:gridCol w="1237127">
                  <a:extLst>
                    <a:ext uri="{9D8B030D-6E8A-4147-A177-3AD203B41FA5}">
                      <a16:colId xmlns:a16="http://schemas.microsoft.com/office/drawing/2014/main" val="1498907231"/>
                    </a:ext>
                  </a:extLst>
                </a:gridCol>
                <a:gridCol w="1212781">
                  <a:extLst>
                    <a:ext uri="{9D8B030D-6E8A-4147-A177-3AD203B41FA5}">
                      <a16:colId xmlns:a16="http://schemas.microsoft.com/office/drawing/2014/main" val="2830879179"/>
                    </a:ext>
                  </a:extLst>
                </a:gridCol>
                <a:gridCol w="1336305">
                  <a:extLst>
                    <a:ext uri="{9D8B030D-6E8A-4147-A177-3AD203B41FA5}">
                      <a16:colId xmlns:a16="http://schemas.microsoft.com/office/drawing/2014/main" val="2253159276"/>
                    </a:ext>
                  </a:extLst>
                </a:gridCol>
                <a:gridCol w="1504745">
                  <a:extLst>
                    <a:ext uri="{9D8B030D-6E8A-4147-A177-3AD203B41FA5}">
                      <a16:colId xmlns:a16="http://schemas.microsoft.com/office/drawing/2014/main" val="2067940637"/>
                    </a:ext>
                  </a:extLst>
                </a:gridCol>
              </a:tblGrid>
              <a:tr h="370840">
                <a:tc>
                  <a:txBody>
                    <a:bodyPr/>
                    <a:lstStyle/>
                    <a:p>
                      <a:r>
                        <a:rPr lang="en-US" sz="2000" dirty="0">
                          <a:latin typeface="Lato" panose="020F0502020204030203" pitchFamily="34" charset="0"/>
                          <a:ea typeface="Lato" panose="020F0502020204030203" pitchFamily="34" charset="0"/>
                          <a:cs typeface="Lato" panose="020F0502020204030203" pitchFamily="34" charset="0"/>
                        </a:rPr>
                        <a:t>Choices</a:t>
                      </a:r>
                    </a:p>
                  </a:txBody>
                  <a:tcPr anchor="ctr"/>
                </a:tc>
                <a:tc>
                  <a:txBody>
                    <a:bodyPr/>
                    <a:lstStyle/>
                    <a:p>
                      <a:r>
                        <a:rPr lang="en-US" sz="2000" dirty="0">
                          <a:latin typeface="Lato" panose="020F0502020204030203" pitchFamily="34" charset="0"/>
                          <a:ea typeface="Lato" panose="020F0502020204030203" pitchFamily="34" charset="0"/>
                          <a:cs typeface="Lato" panose="020F0502020204030203" pitchFamily="34" charset="0"/>
                        </a:rPr>
                        <a:t>DC</a:t>
                      </a:r>
                    </a:p>
                  </a:txBody>
                  <a:tcPr anchor="ctr" anchorCtr="1">
                    <a:solidFill>
                      <a:schemeClr val="accent2"/>
                    </a:solidFill>
                  </a:tcPr>
                </a:tc>
                <a:tc>
                  <a:txBody>
                    <a:bodyPr/>
                    <a:lstStyle/>
                    <a:p>
                      <a:r>
                        <a:rPr lang="en-US" sz="2000" dirty="0">
                          <a:latin typeface="Lato" panose="020F0502020204030203" pitchFamily="34" charset="0"/>
                          <a:ea typeface="Lato" panose="020F0502020204030203" pitchFamily="34" charset="0"/>
                          <a:cs typeface="Lato" panose="020F0502020204030203" pitchFamily="34" charset="0"/>
                        </a:rPr>
                        <a:t>Jewish</a:t>
                      </a:r>
                    </a:p>
                  </a:txBody>
                  <a:tcPr anchor="ctr" anchorCtr="1"/>
                </a:tc>
                <a:tc>
                  <a:txBody>
                    <a:bodyPr/>
                    <a:lstStyle/>
                    <a:p>
                      <a:r>
                        <a:rPr lang="en-US" sz="2000" dirty="0" err="1">
                          <a:latin typeface="Lato" panose="020F0502020204030203" pitchFamily="34" charset="0"/>
                          <a:ea typeface="Lato" panose="020F0502020204030203" pitchFamily="34" charset="0"/>
                          <a:cs typeface="Lato" panose="020F0502020204030203" pitchFamily="34" charset="0"/>
                        </a:rPr>
                        <a:t>PwD</a:t>
                      </a:r>
                      <a:endParaRPr lang="en-US" sz="2000" dirty="0">
                        <a:latin typeface="Lato" panose="020F0502020204030203" pitchFamily="34" charset="0"/>
                        <a:ea typeface="Lato" panose="020F0502020204030203" pitchFamily="34" charset="0"/>
                        <a:cs typeface="Lato" panose="020F0502020204030203" pitchFamily="34" charset="0"/>
                      </a:endParaRPr>
                    </a:p>
                  </a:txBody>
                  <a:tcPr anchor="ctr" anchorCtr="1"/>
                </a:tc>
                <a:tc>
                  <a:txBody>
                    <a:bodyPr/>
                    <a:lstStyle/>
                    <a:p>
                      <a:r>
                        <a:rPr lang="en-US" sz="2000" dirty="0">
                          <a:latin typeface="Lato" panose="020F0502020204030203" pitchFamily="34" charset="0"/>
                          <a:ea typeface="Lato" panose="020F0502020204030203" pitchFamily="34" charset="0"/>
                          <a:cs typeface="Lato" panose="020F0502020204030203" pitchFamily="34" charset="0"/>
                        </a:rPr>
                        <a:t>Comm</a:t>
                      </a:r>
                    </a:p>
                  </a:txBody>
                  <a:tcPr anchor="ctr" anchorCtr="1"/>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2000" dirty="0" err="1">
                          <a:latin typeface="Lato" panose="020F0502020204030203" pitchFamily="34" charset="0"/>
                          <a:ea typeface="Lato" panose="020F0502020204030203" pitchFamily="34" charset="0"/>
                          <a:cs typeface="Lato" panose="020F0502020204030203" pitchFamily="34" charset="0"/>
                        </a:rPr>
                        <a:t>NPwD</a:t>
                      </a:r>
                      <a:endParaRPr lang="en-US" sz="2000" dirty="0">
                        <a:latin typeface="Lato" panose="020F0502020204030203" pitchFamily="34" charset="0"/>
                        <a:ea typeface="Lato" panose="020F0502020204030203" pitchFamily="34" charset="0"/>
                        <a:cs typeface="Lato" panose="020F0502020204030203" pitchFamily="34" charset="0"/>
                      </a:endParaRPr>
                    </a:p>
                  </a:txBody>
                  <a:tcPr anchor="ctr" anchorCtr="1"/>
                </a:tc>
                <a:extLst>
                  <a:ext uri="{0D108BD9-81ED-4DB2-BD59-A6C34878D82A}">
                    <a16:rowId xmlns:a16="http://schemas.microsoft.com/office/drawing/2014/main" val="3428895403"/>
                  </a:ext>
                </a:extLst>
              </a:tr>
              <a:tr h="370840">
                <a:tc>
                  <a:txBody>
                    <a:bodyPr/>
                    <a:lstStyle/>
                    <a:p>
                      <a:pPr algn="l"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Enabling people with disabilities to get the education, skills and jobs they need to succeed</a:t>
                      </a:r>
                    </a:p>
                  </a:txBody>
                  <a:tcPr marL="7620" marR="7620" marT="7620" marB="0" anchor="ctr"/>
                </a:tc>
                <a:tc>
                  <a:txBody>
                    <a:bodyPr/>
                    <a:lstStyle/>
                    <a:p>
                      <a:pPr algn="r"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72%</a:t>
                      </a:r>
                    </a:p>
                  </a:txBody>
                  <a:tcPr marL="7620" marR="7620" marT="7620" marB="0" anchor="ctr" anchorCtr="1">
                    <a:solidFill>
                      <a:schemeClr val="accent2"/>
                    </a:solidFill>
                  </a:tcPr>
                </a:tc>
                <a:tc>
                  <a:txBody>
                    <a:bodyPr/>
                    <a:lstStyle/>
                    <a:p>
                      <a:pPr algn="r"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72%</a:t>
                      </a:r>
                    </a:p>
                  </a:txBody>
                  <a:tcPr marL="9525" marR="9525" marT="9525" marB="0" anchor="ctr" anchorCtr="1"/>
                </a:tc>
                <a:tc>
                  <a:txBody>
                    <a:bodyPr/>
                    <a:lstStyle/>
                    <a:p>
                      <a:pPr algn="r"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74%</a:t>
                      </a:r>
                    </a:p>
                  </a:txBody>
                  <a:tcPr marL="9525" marR="9525" marT="9525" marB="0" anchor="ctr" anchorCtr="1"/>
                </a:tc>
                <a:tc>
                  <a:txBody>
                    <a:bodyPr/>
                    <a:lstStyle/>
                    <a:p>
                      <a:pPr algn="r"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74%</a:t>
                      </a:r>
                    </a:p>
                  </a:txBody>
                  <a:tcPr marL="9525" marR="9525" marT="9525" marB="0" anchor="ctr" anchorCtr="1"/>
                </a:tc>
                <a:tc>
                  <a:txBody>
                    <a:bodyPr/>
                    <a:lstStyle/>
                    <a:p>
                      <a:pPr algn="r"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66%</a:t>
                      </a:r>
                    </a:p>
                  </a:txBody>
                  <a:tcPr marL="9525" marR="9525" marT="9525" marB="0" anchor="ctr" anchorCtr="1"/>
                </a:tc>
                <a:extLst>
                  <a:ext uri="{0D108BD9-81ED-4DB2-BD59-A6C34878D82A}">
                    <a16:rowId xmlns:a16="http://schemas.microsoft.com/office/drawing/2014/main" val="1852098222"/>
                  </a:ext>
                </a:extLst>
              </a:tr>
              <a:tr h="370840">
                <a:tc>
                  <a:txBody>
                    <a:bodyPr/>
                    <a:lstStyle/>
                    <a:p>
                      <a:pPr algn="l"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Fighting stigmas and low expectations that undermine and limit people with disabilities</a:t>
                      </a:r>
                    </a:p>
                  </a:txBody>
                  <a:tcPr marL="7620" marR="7620" marT="7620" marB="0" anchor="ctr"/>
                </a:tc>
                <a:tc>
                  <a:txBody>
                    <a:bodyPr/>
                    <a:lstStyle/>
                    <a:p>
                      <a:pPr algn="r"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66%</a:t>
                      </a:r>
                    </a:p>
                  </a:txBody>
                  <a:tcPr marL="7620" marR="7620" marT="7620" marB="0" anchor="ctr" anchorCtr="1">
                    <a:solidFill>
                      <a:schemeClr val="accent2"/>
                    </a:solidFill>
                  </a:tcPr>
                </a:tc>
                <a:tc>
                  <a:txBody>
                    <a:bodyPr/>
                    <a:lstStyle/>
                    <a:p>
                      <a:pPr algn="r"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65%</a:t>
                      </a:r>
                    </a:p>
                  </a:txBody>
                  <a:tcPr marL="9525" marR="9525" marT="9525" marB="0" anchor="ctr" anchorCtr="1"/>
                </a:tc>
                <a:tc>
                  <a:txBody>
                    <a:bodyPr/>
                    <a:lstStyle/>
                    <a:p>
                      <a:pPr algn="r"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71%</a:t>
                      </a:r>
                    </a:p>
                  </a:txBody>
                  <a:tcPr marL="9525" marR="9525" marT="9525" marB="0" anchor="ctr" anchorCtr="1"/>
                </a:tc>
                <a:tc>
                  <a:txBody>
                    <a:bodyPr/>
                    <a:lstStyle/>
                    <a:p>
                      <a:pPr algn="r"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68%</a:t>
                      </a:r>
                    </a:p>
                  </a:txBody>
                  <a:tcPr marL="9525" marR="9525" marT="9525" marB="0" anchor="ctr" anchorCtr="1"/>
                </a:tc>
                <a:tc>
                  <a:txBody>
                    <a:bodyPr/>
                    <a:lstStyle/>
                    <a:p>
                      <a:pPr algn="r"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54%</a:t>
                      </a:r>
                    </a:p>
                  </a:txBody>
                  <a:tcPr marL="9525" marR="9525" marT="9525" marB="0" anchor="ctr" anchorCtr="1"/>
                </a:tc>
                <a:extLst>
                  <a:ext uri="{0D108BD9-81ED-4DB2-BD59-A6C34878D82A}">
                    <a16:rowId xmlns:a16="http://schemas.microsoft.com/office/drawing/2014/main" val="3197384779"/>
                  </a:ext>
                </a:extLst>
              </a:tr>
              <a:tr h="370840">
                <a:tc>
                  <a:txBody>
                    <a:bodyPr/>
                    <a:lstStyle/>
                    <a:p>
                      <a:pPr algn="l"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Empowering people with disabilities to get leadership opportunities and have seats at decision-making tables</a:t>
                      </a:r>
                    </a:p>
                  </a:txBody>
                  <a:tcPr marL="7620" marR="7620" marT="7620" marB="0" anchor="ctr"/>
                </a:tc>
                <a:tc>
                  <a:txBody>
                    <a:bodyPr/>
                    <a:lstStyle/>
                    <a:p>
                      <a:pPr algn="r"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57%</a:t>
                      </a:r>
                    </a:p>
                  </a:txBody>
                  <a:tcPr marL="7620" marR="7620" marT="7620" marB="0" anchor="ctr" anchorCtr="1">
                    <a:solidFill>
                      <a:schemeClr val="accent2"/>
                    </a:solidFill>
                  </a:tcPr>
                </a:tc>
                <a:tc>
                  <a:txBody>
                    <a:bodyPr/>
                    <a:lstStyle/>
                    <a:p>
                      <a:pPr algn="r"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54%</a:t>
                      </a:r>
                    </a:p>
                  </a:txBody>
                  <a:tcPr marL="9525" marR="9525" marT="9525" marB="0" anchor="ctr" anchorCtr="1"/>
                </a:tc>
                <a:tc>
                  <a:txBody>
                    <a:bodyPr/>
                    <a:lstStyle/>
                    <a:p>
                      <a:pPr algn="r"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62%</a:t>
                      </a:r>
                    </a:p>
                  </a:txBody>
                  <a:tcPr marL="9525" marR="9525" marT="9525" marB="0" anchor="ctr" anchorCtr="1"/>
                </a:tc>
                <a:tc>
                  <a:txBody>
                    <a:bodyPr/>
                    <a:lstStyle/>
                    <a:p>
                      <a:pPr algn="r"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55%</a:t>
                      </a:r>
                    </a:p>
                  </a:txBody>
                  <a:tcPr marL="9525" marR="9525" marT="9525" marB="0" anchor="ctr" anchorCtr="1"/>
                </a:tc>
                <a:tc>
                  <a:txBody>
                    <a:bodyPr/>
                    <a:lstStyle/>
                    <a:p>
                      <a:pPr algn="r"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46%</a:t>
                      </a:r>
                    </a:p>
                  </a:txBody>
                  <a:tcPr marL="9525" marR="9525" marT="9525" marB="0" anchor="ctr" anchorCtr="1"/>
                </a:tc>
                <a:extLst>
                  <a:ext uri="{0D108BD9-81ED-4DB2-BD59-A6C34878D82A}">
                    <a16:rowId xmlns:a16="http://schemas.microsoft.com/office/drawing/2014/main" val="3601715420"/>
                  </a:ext>
                </a:extLst>
              </a:tr>
              <a:tr h="370840">
                <a:tc>
                  <a:txBody>
                    <a:bodyPr/>
                    <a:lstStyle/>
                    <a:p>
                      <a:pPr algn="l"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Increasing inclusion of people with disabilities in faith-based organizations and institutions</a:t>
                      </a:r>
                    </a:p>
                  </a:txBody>
                  <a:tcPr marL="7620" marR="7620" marT="7620" marB="0" anchor="ctr"/>
                </a:tc>
                <a:tc>
                  <a:txBody>
                    <a:bodyPr/>
                    <a:lstStyle/>
                    <a:p>
                      <a:pPr algn="r"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50%</a:t>
                      </a:r>
                    </a:p>
                  </a:txBody>
                  <a:tcPr marL="7620" marR="7620" marT="7620" marB="0" anchor="ctr" anchorCtr="1">
                    <a:solidFill>
                      <a:schemeClr val="accent2"/>
                    </a:solidFill>
                  </a:tcPr>
                </a:tc>
                <a:tc>
                  <a:txBody>
                    <a:bodyPr/>
                    <a:lstStyle/>
                    <a:p>
                      <a:pPr algn="r"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47%</a:t>
                      </a:r>
                    </a:p>
                  </a:txBody>
                  <a:tcPr marL="9525" marR="9525" marT="9525" marB="0" anchor="ctr" anchorCtr="1"/>
                </a:tc>
                <a:tc>
                  <a:txBody>
                    <a:bodyPr/>
                    <a:lstStyle/>
                    <a:p>
                      <a:pPr algn="r"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49%</a:t>
                      </a:r>
                    </a:p>
                  </a:txBody>
                  <a:tcPr marL="9525" marR="9525" marT="9525" marB="0" anchor="ctr" anchorCtr="1"/>
                </a:tc>
                <a:tc>
                  <a:txBody>
                    <a:bodyPr/>
                    <a:lstStyle/>
                    <a:p>
                      <a:pPr algn="r"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50%</a:t>
                      </a:r>
                    </a:p>
                  </a:txBody>
                  <a:tcPr marL="9525" marR="9525" marT="9525" marB="0" anchor="ctr" anchorCtr="1"/>
                </a:tc>
                <a:tc>
                  <a:txBody>
                    <a:bodyPr/>
                    <a:lstStyle/>
                    <a:p>
                      <a:pPr algn="r"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36%</a:t>
                      </a:r>
                    </a:p>
                  </a:txBody>
                  <a:tcPr marL="9525" marR="9525" marT="9525" marB="0" anchor="ctr" anchorCtr="1"/>
                </a:tc>
                <a:extLst>
                  <a:ext uri="{0D108BD9-81ED-4DB2-BD59-A6C34878D82A}">
                    <a16:rowId xmlns:a16="http://schemas.microsoft.com/office/drawing/2014/main" val="2600593931"/>
                  </a:ext>
                </a:extLst>
              </a:tr>
            </a:tbl>
          </a:graphicData>
        </a:graphic>
      </p:graphicFrame>
    </p:spTree>
    <p:extLst>
      <p:ext uri="{BB962C8B-B14F-4D97-AF65-F5344CB8AC3E}">
        <p14:creationId xmlns:p14="http://schemas.microsoft.com/office/powerpoint/2010/main" val="96956316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3BCAA22-BF8A-4659-A66D-1A711ADCFC9A}"/>
              </a:ext>
            </a:extLst>
          </p:cNvPr>
          <p:cNvSpPr>
            <a:spLocks noGrp="1"/>
          </p:cNvSpPr>
          <p:nvPr>
            <p:ph type="title"/>
          </p:nvPr>
        </p:nvSpPr>
        <p:spPr>
          <a:xfrm>
            <a:off x="521208" y="365760"/>
            <a:ext cx="10515600" cy="1139824"/>
          </a:xfrm>
        </p:spPr>
        <p:txBody>
          <a:bodyPr/>
          <a:lstStyle/>
          <a:p>
            <a:pPr marL="0" marR="0" lvl="0" indent="0" defTabSz="457200" rtl="0" eaLnBrk="1" fontAlgn="auto" latinLnBrk="0" hangingPunct="1">
              <a:lnSpc>
                <a:spcPct val="100000"/>
              </a:lnSpc>
              <a:spcBef>
                <a:spcPts val="0"/>
              </a:spcBef>
              <a:spcAft>
                <a:spcPts val="0"/>
              </a:spcAft>
              <a:tabLst/>
              <a:defRPr/>
            </a:pPr>
            <a:r>
              <a:rPr lang="en-US" sz="3600" b="1" kern="1200" dirty="0">
                <a:solidFill>
                  <a:schemeClr val="tx1"/>
                </a:solidFill>
                <a:latin typeface="Lato" panose="020F0502020204030203" pitchFamily="34" charset="0"/>
                <a:ea typeface="Lato" panose="020F0502020204030203" pitchFamily="34" charset="0"/>
                <a:cs typeface="Lato" panose="020F0502020204030203" pitchFamily="34" charset="0"/>
                <a:sym typeface="Libre Baskerville"/>
              </a:rPr>
              <a:t>Thank You</a:t>
            </a:r>
            <a:endParaRPr lang="en-US" sz="3600" dirty="0">
              <a:latin typeface="Lato" panose="020F0502020204030203" pitchFamily="34" charset="0"/>
              <a:ea typeface="Lato" panose="020F0502020204030203" pitchFamily="34" charset="0"/>
              <a:cs typeface="Lato" panose="020F0502020204030203" pitchFamily="34" charset="0"/>
            </a:endParaRPr>
          </a:p>
        </p:txBody>
      </p:sp>
      <p:sp>
        <p:nvSpPr>
          <p:cNvPr id="2" name="Text Placeholder 1">
            <a:extLst>
              <a:ext uri="{FF2B5EF4-FFF2-40B4-BE49-F238E27FC236}">
                <a16:creationId xmlns:a16="http://schemas.microsoft.com/office/drawing/2014/main" id="{E4F94368-5D63-457C-8655-F8574FB6EA14}"/>
              </a:ext>
            </a:extLst>
          </p:cNvPr>
          <p:cNvSpPr>
            <a:spLocks noGrp="1"/>
          </p:cNvSpPr>
          <p:nvPr>
            <p:ph type="body" idx="1"/>
          </p:nvPr>
        </p:nvSpPr>
        <p:spPr>
          <a:xfrm>
            <a:off x="356565" y="1505584"/>
            <a:ext cx="11478870" cy="4761155"/>
          </a:xfrm>
        </p:spPr>
        <p:txBody>
          <a:bodyPr/>
          <a:lstStyle/>
          <a:p>
            <a:pPr marL="114300" indent="0">
              <a:buNone/>
            </a:pPr>
            <a:r>
              <a:rPr lang="en-US" sz="1800" b="1" dirty="0">
                <a:solidFill>
                  <a:schemeClr val="tx1"/>
                </a:solidFill>
                <a:latin typeface="Lato" panose="020F0502020204030203" pitchFamily="34" charset="0"/>
                <a:ea typeface="Lato" panose="020F0502020204030203" pitchFamily="34" charset="0"/>
                <a:cs typeface="Lato" panose="020F0502020204030203" pitchFamily="34" charset="0"/>
              </a:rPr>
              <a:t>Everyone who responded to our survey, plus:</a:t>
            </a:r>
          </a:p>
          <a:p>
            <a:pPr marL="114300" indent="0">
              <a:buNone/>
            </a:pPr>
            <a:r>
              <a:rPr lang="en-US" sz="1800" b="1" dirty="0">
                <a:solidFill>
                  <a:schemeClr val="tx1"/>
                </a:solidFill>
                <a:latin typeface="Lato" panose="020F0502020204030203" pitchFamily="34" charset="0"/>
                <a:ea typeface="Lato" panose="020F0502020204030203" pitchFamily="34" charset="0"/>
                <a:cs typeface="Lato" panose="020F0502020204030203" pitchFamily="34" charset="0"/>
              </a:rPr>
              <a:t>Promoters: </a:t>
            </a:r>
            <a:r>
              <a:rPr lang="en-US" sz="1800" dirty="0">
                <a:solidFill>
                  <a:schemeClr val="tx1"/>
                </a:solidFill>
                <a:latin typeface="Lato" panose="020F0502020204030203" pitchFamily="34" charset="0"/>
                <a:ea typeface="Lato" panose="020F0502020204030203" pitchFamily="34" charset="0"/>
                <a:cs typeface="Lato" panose="020F0502020204030203" pitchFamily="34" charset="0"/>
              </a:rPr>
              <a:t>E-Jewish Philanthropy, JFS, Gateways, Hillel, JCC Association of North America, Jewish Orthodox Feminist Alliance, JFNA, Leading Edge, NJHSA, Shalom DC, URJ, USCJ</a:t>
            </a:r>
          </a:p>
          <a:p>
            <a:pPr marL="114300" indent="0">
              <a:buNone/>
            </a:pPr>
            <a:r>
              <a:rPr lang="en-US" sz="1800" b="1" dirty="0">
                <a:solidFill>
                  <a:schemeClr val="tx1"/>
                </a:solidFill>
                <a:latin typeface="Lato" panose="020F0502020204030203" pitchFamily="34" charset="0"/>
                <a:ea typeface="Lato" panose="020F0502020204030203" pitchFamily="34" charset="0"/>
                <a:cs typeface="Lato" panose="020F0502020204030203" pitchFamily="34" charset="0"/>
              </a:rPr>
              <a:t>Funders: </a:t>
            </a:r>
            <a:r>
              <a:rPr lang="en-US" sz="1800" dirty="0">
                <a:solidFill>
                  <a:schemeClr val="tx1"/>
                </a:solidFill>
                <a:latin typeface="Lato" panose="020F0502020204030203" pitchFamily="34" charset="0"/>
                <a:ea typeface="Lato" panose="020F0502020204030203" pitchFamily="34" charset="0"/>
                <a:cs typeface="Lato" panose="020F0502020204030203" pitchFamily="34" charset="0"/>
              </a:rPr>
              <a:t>Stanford &amp; Joan Alexander Family Fund, Sandy </a:t>
            </a:r>
            <a:r>
              <a:rPr lang="en-US" sz="1800" dirty="0" err="1">
                <a:solidFill>
                  <a:schemeClr val="tx1"/>
                </a:solidFill>
                <a:latin typeface="Lato" panose="020F0502020204030203" pitchFamily="34" charset="0"/>
                <a:ea typeface="Lato" panose="020F0502020204030203" pitchFamily="34" charset="0"/>
                <a:cs typeface="Lato" panose="020F0502020204030203" pitchFamily="34" charset="0"/>
              </a:rPr>
              <a:t>Baklor</a:t>
            </a:r>
            <a:r>
              <a:rPr lang="en-US" sz="1800" dirty="0">
                <a:solidFill>
                  <a:schemeClr val="tx1"/>
                </a:solidFill>
                <a:latin typeface="Lato" panose="020F0502020204030203" pitchFamily="34" charset="0"/>
                <a:ea typeface="Lato" panose="020F0502020204030203" pitchFamily="34" charset="0"/>
                <a:cs typeface="Lato" panose="020F0502020204030203" pitchFamily="34" charset="0"/>
              </a:rPr>
              <a:t> and Arlene Kaufman, Vivian and Raymond Bass, The </a:t>
            </a:r>
            <a:r>
              <a:rPr lang="en-US" sz="1800" dirty="0" err="1">
                <a:solidFill>
                  <a:schemeClr val="tx1"/>
                </a:solidFill>
                <a:latin typeface="Lato" panose="020F0502020204030203" pitchFamily="34" charset="0"/>
                <a:ea typeface="Lato" panose="020F0502020204030203" pitchFamily="34" charset="0"/>
                <a:cs typeface="Lato" panose="020F0502020204030203" pitchFamily="34" charset="0"/>
              </a:rPr>
              <a:t>Belz</a:t>
            </a:r>
            <a:r>
              <a:rPr lang="en-US" sz="1800" dirty="0">
                <a:solidFill>
                  <a:schemeClr val="tx1"/>
                </a:solidFill>
                <a:latin typeface="Lato" panose="020F0502020204030203" pitchFamily="34" charset="0"/>
                <a:ea typeface="Lato" panose="020F0502020204030203" pitchFamily="34" charset="0"/>
                <a:cs typeface="Lato" panose="020F0502020204030203" pitchFamily="34" charset="0"/>
              </a:rPr>
              <a:t> Foundation, The David Berg Foundation, The Beverly Foundation, Linda and Andy Burger, Shelley and </a:t>
            </a:r>
            <a:r>
              <a:rPr lang="en-US" sz="1800" dirty="0" err="1">
                <a:solidFill>
                  <a:schemeClr val="tx1"/>
                </a:solidFill>
                <a:latin typeface="Lato" panose="020F0502020204030203" pitchFamily="34" charset="0"/>
                <a:ea typeface="Lato" panose="020F0502020204030203" pitchFamily="34" charset="0"/>
                <a:cs typeface="Lato" panose="020F0502020204030203" pitchFamily="34" charset="0"/>
              </a:rPr>
              <a:t>Ruvan</a:t>
            </a:r>
            <a:r>
              <a:rPr lang="en-US" sz="1800" dirty="0">
                <a:solidFill>
                  <a:schemeClr val="tx1"/>
                </a:solidFill>
                <a:latin typeface="Lato" panose="020F0502020204030203" pitchFamily="34" charset="0"/>
                <a:ea typeface="Lato" panose="020F0502020204030203" pitchFamily="34" charset="0"/>
                <a:cs typeface="Lato" panose="020F0502020204030203" pitchFamily="34" charset="0"/>
              </a:rPr>
              <a:t> Cohen, Ila </a:t>
            </a:r>
            <a:r>
              <a:rPr lang="en-US" sz="1800" dirty="0" err="1">
                <a:solidFill>
                  <a:schemeClr val="tx1"/>
                </a:solidFill>
                <a:latin typeface="Lato" panose="020F0502020204030203" pitchFamily="34" charset="0"/>
                <a:ea typeface="Lato" panose="020F0502020204030203" pitchFamily="34" charset="0"/>
                <a:cs typeface="Lato" panose="020F0502020204030203" pitchFamily="34" charset="0"/>
              </a:rPr>
              <a:t>Eckhoff</a:t>
            </a:r>
            <a:r>
              <a:rPr lang="en-US" sz="1800" dirty="0">
                <a:solidFill>
                  <a:schemeClr val="tx1"/>
                </a:solidFill>
                <a:latin typeface="Lato" panose="020F0502020204030203" pitchFamily="34" charset="0"/>
                <a:ea typeface="Lato" panose="020F0502020204030203" pitchFamily="34" charset="0"/>
                <a:cs typeface="Lato" panose="020F0502020204030203" pitchFamily="34" charset="0"/>
              </a:rPr>
              <a:t>, The Einstein Sim Family, Diane Feinberg, Daniel Feldman, Moe Feldman, Robert Feldman, Benjamin Fink, Cheri Fox, Margie </a:t>
            </a:r>
            <a:r>
              <a:rPr lang="en-US" sz="1800" dirty="0" err="1">
                <a:solidFill>
                  <a:schemeClr val="tx1"/>
                </a:solidFill>
                <a:latin typeface="Lato" panose="020F0502020204030203" pitchFamily="34" charset="0"/>
                <a:ea typeface="Lato" panose="020F0502020204030203" pitchFamily="34" charset="0"/>
                <a:cs typeface="Lato" panose="020F0502020204030203" pitchFamily="34" charset="0"/>
              </a:rPr>
              <a:t>Glancz</a:t>
            </a:r>
            <a:r>
              <a:rPr lang="en-US" sz="1800" dirty="0">
                <a:solidFill>
                  <a:schemeClr val="tx1"/>
                </a:solidFill>
                <a:latin typeface="Lato" panose="020F0502020204030203" pitchFamily="34" charset="0"/>
                <a:ea typeface="Lato" panose="020F0502020204030203" pitchFamily="34" charset="0"/>
                <a:cs typeface="Lato" panose="020F0502020204030203" pitchFamily="34" charset="0"/>
              </a:rPr>
              <a:t>, Daniel Goldsmith, Nancy Grossman-Samuel, Andrew and Jan </a:t>
            </a:r>
            <a:r>
              <a:rPr lang="en-US" sz="1800" dirty="0" err="1">
                <a:solidFill>
                  <a:schemeClr val="tx1"/>
                </a:solidFill>
                <a:latin typeface="Lato" panose="020F0502020204030203" pitchFamily="34" charset="0"/>
                <a:ea typeface="Lato" panose="020F0502020204030203" pitchFamily="34" charset="0"/>
                <a:cs typeface="Lato" panose="020F0502020204030203" pitchFamily="34" charset="0"/>
              </a:rPr>
              <a:t>Groveman</a:t>
            </a:r>
            <a:r>
              <a:rPr lang="en-US" sz="1800" dirty="0">
                <a:solidFill>
                  <a:schemeClr val="tx1"/>
                </a:solidFill>
                <a:latin typeface="Lato" panose="020F0502020204030203" pitchFamily="34" charset="0"/>
                <a:ea typeface="Lato" panose="020F0502020204030203" pitchFamily="34" charset="0"/>
                <a:cs typeface="Lato" panose="020F0502020204030203" pitchFamily="34" charset="0"/>
              </a:rPr>
              <a:t>, The </a:t>
            </a:r>
            <a:r>
              <a:rPr lang="en-US" sz="1800" dirty="0" err="1">
                <a:solidFill>
                  <a:schemeClr val="tx1"/>
                </a:solidFill>
                <a:latin typeface="Lato" panose="020F0502020204030203" pitchFamily="34" charset="0"/>
                <a:ea typeface="Lato" panose="020F0502020204030203" pitchFamily="34" charset="0"/>
                <a:cs typeface="Lato" panose="020F0502020204030203" pitchFamily="34" charset="0"/>
              </a:rPr>
              <a:t>Harnisch</a:t>
            </a:r>
            <a:r>
              <a:rPr lang="en-US" sz="1800" dirty="0">
                <a:solidFill>
                  <a:schemeClr val="tx1"/>
                </a:solidFill>
                <a:latin typeface="Lato" panose="020F0502020204030203" pitchFamily="34" charset="0"/>
                <a:ea typeface="Lato" panose="020F0502020204030203" pitchFamily="34" charset="0"/>
                <a:cs typeface="Lato" panose="020F0502020204030203" pitchFamily="34" charset="0"/>
              </a:rPr>
              <a:t> Foundation, Robert Horwitz, The Aline and Leo </a:t>
            </a:r>
            <a:r>
              <a:rPr lang="en-US" sz="1800" dirty="0" err="1">
                <a:solidFill>
                  <a:schemeClr val="tx1"/>
                </a:solidFill>
                <a:latin typeface="Lato" panose="020F0502020204030203" pitchFamily="34" charset="0"/>
                <a:ea typeface="Lato" panose="020F0502020204030203" pitchFamily="34" charset="0"/>
                <a:cs typeface="Lato" panose="020F0502020204030203" pitchFamily="34" charset="0"/>
              </a:rPr>
              <a:t>Jacobsohn</a:t>
            </a:r>
            <a:r>
              <a:rPr lang="en-US" sz="1800" dirty="0">
                <a:solidFill>
                  <a:schemeClr val="tx1"/>
                </a:solidFill>
                <a:latin typeface="Lato" panose="020F0502020204030203" pitchFamily="34" charset="0"/>
                <a:ea typeface="Lato" panose="020F0502020204030203" pitchFamily="34" charset="0"/>
                <a:cs typeface="Lato" panose="020F0502020204030203" pitchFamily="34" charset="0"/>
              </a:rPr>
              <a:t> Foundation, Jewish Community Foundation of Los Angeles, Charles and Esther Lee </a:t>
            </a:r>
            <a:r>
              <a:rPr lang="en-US" sz="1800" dirty="0" err="1">
                <a:solidFill>
                  <a:schemeClr val="tx1"/>
                </a:solidFill>
                <a:latin typeface="Lato" panose="020F0502020204030203" pitchFamily="34" charset="0"/>
                <a:ea typeface="Lato" panose="020F0502020204030203" pitchFamily="34" charset="0"/>
                <a:cs typeface="Lato" panose="020F0502020204030203" pitchFamily="34" charset="0"/>
              </a:rPr>
              <a:t>Kimerling</a:t>
            </a:r>
            <a:r>
              <a:rPr lang="en-US" sz="1800" dirty="0">
                <a:solidFill>
                  <a:schemeClr val="tx1"/>
                </a:solidFill>
                <a:latin typeface="Lato" panose="020F0502020204030203" pitchFamily="34" charset="0"/>
                <a:ea typeface="Lato" panose="020F0502020204030203" pitchFamily="34" charset="0"/>
                <a:cs typeface="Lato" panose="020F0502020204030203" pitchFamily="34" charset="0"/>
              </a:rPr>
              <a:t> Charitable Foundation, Robert P. and Arlene R. Kogod Family Foundation, Joseph and Phyllis </a:t>
            </a:r>
            <a:r>
              <a:rPr lang="en-US" sz="1800" dirty="0" err="1">
                <a:solidFill>
                  <a:schemeClr val="tx1"/>
                </a:solidFill>
                <a:latin typeface="Lato" panose="020F0502020204030203" pitchFamily="34" charset="0"/>
                <a:ea typeface="Lato" panose="020F0502020204030203" pitchFamily="34" charset="0"/>
                <a:cs typeface="Lato" panose="020F0502020204030203" pitchFamily="34" charset="0"/>
              </a:rPr>
              <a:t>Korff</a:t>
            </a:r>
            <a:r>
              <a:rPr lang="en-US" sz="1800" dirty="0">
                <a:solidFill>
                  <a:schemeClr val="tx1"/>
                </a:solidFill>
                <a:latin typeface="Lato" panose="020F0502020204030203" pitchFamily="34" charset="0"/>
                <a:ea typeface="Lato" panose="020F0502020204030203" pitchFamily="34" charset="0"/>
                <a:cs typeface="Lato" panose="020F0502020204030203" pitchFamily="34" charset="0"/>
              </a:rPr>
              <a:t>, John and Patricia Laszlo, Rebecca Laszlo, Jennifer Laszlo Mizrahi and Victor Mizrahi, Marty </a:t>
            </a:r>
            <a:r>
              <a:rPr lang="en-US" sz="1800" dirty="0" err="1">
                <a:solidFill>
                  <a:schemeClr val="tx1"/>
                </a:solidFill>
                <a:latin typeface="Lato" panose="020F0502020204030203" pitchFamily="34" charset="0"/>
                <a:ea typeface="Lato" panose="020F0502020204030203" pitchFamily="34" charset="0"/>
                <a:cs typeface="Lato" panose="020F0502020204030203" pitchFamily="34" charset="0"/>
              </a:rPr>
              <a:t>Linsky</a:t>
            </a:r>
            <a:r>
              <a:rPr lang="en-US" sz="1800" dirty="0">
                <a:solidFill>
                  <a:schemeClr val="tx1"/>
                </a:solidFill>
                <a:latin typeface="Lato" panose="020F0502020204030203" pitchFamily="34" charset="0"/>
                <a:ea typeface="Lato" panose="020F0502020204030203" pitchFamily="34" charset="0"/>
                <a:cs typeface="Lato" panose="020F0502020204030203" pitchFamily="34" charset="0"/>
              </a:rPr>
              <a:t> and Lynn Staley, Adam and Gila Milstein, Robert P. Parker, Shelley </a:t>
            </a:r>
            <a:r>
              <a:rPr lang="en-US" sz="1800" dirty="0" err="1">
                <a:solidFill>
                  <a:schemeClr val="tx1"/>
                </a:solidFill>
                <a:latin typeface="Lato" panose="020F0502020204030203" pitchFamily="34" charset="0"/>
                <a:ea typeface="Lato" panose="020F0502020204030203" pitchFamily="34" charset="0"/>
                <a:cs typeface="Lato" panose="020F0502020204030203" pitchFamily="34" charset="0"/>
              </a:rPr>
              <a:t>Pozez</a:t>
            </a:r>
            <a:r>
              <a:rPr lang="en-US" sz="1800" dirty="0">
                <a:solidFill>
                  <a:schemeClr val="tx1"/>
                </a:solidFill>
                <a:latin typeface="Lato" panose="020F0502020204030203" pitchFamily="34" charset="0"/>
                <a:ea typeface="Lato" panose="020F0502020204030203" pitchFamily="34" charset="0"/>
                <a:cs typeface="Lato" panose="020F0502020204030203" pitchFamily="34" charset="0"/>
              </a:rPr>
              <a:t>, </a:t>
            </a:r>
            <a:r>
              <a:rPr lang="en-US" sz="1800" dirty="0" err="1">
                <a:solidFill>
                  <a:schemeClr val="tx1"/>
                </a:solidFill>
                <a:latin typeface="Lato" panose="020F0502020204030203" pitchFamily="34" charset="0"/>
                <a:ea typeface="Lato" panose="020F0502020204030203" pitchFamily="34" charset="0"/>
                <a:cs typeface="Lato" panose="020F0502020204030203" pitchFamily="34" charset="0"/>
              </a:rPr>
              <a:t>Jarrow</a:t>
            </a:r>
            <a:r>
              <a:rPr lang="en-US" sz="1800" dirty="0">
                <a:solidFill>
                  <a:schemeClr val="tx1"/>
                </a:solidFill>
                <a:latin typeface="Lato" panose="020F0502020204030203" pitchFamily="34" charset="0"/>
                <a:ea typeface="Lato" panose="020F0502020204030203" pitchFamily="34" charset="0"/>
                <a:cs typeface="Lato" panose="020F0502020204030203" pitchFamily="34" charset="0"/>
              </a:rPr>
              <a:t> </a:t>
            </a:r>
            <a:r>
              <a:rPr lang="en-US" sz="1800" dirty="0" err="1">
                <a:solidFill>
                  <a:schemeClr val="tx1"/>
                </a:solidFill>
                <a:latin typeface="Lato" panose="020F0502020204030203" pitchFamily="34" charset="0"/>
                <a:ea typeface="Lato" panose="020F0502020204030203" pitchFamily="34" charset="0"/>
                <a:cs typeface="Lato" panose="020F0502020204030203" pitchFamily="34" charset="0"/>
              </a:rPr>
              <a:t>Rogovin</a:t>
            </a:r>
            <a:r>
              <a:rPr lang="en-US" sz="1800" dirty="0">
                <a:solidFill>
                  <a:schemeClr val="tx1"/>
                </a:solidFill>
                <a:latin typeface="Lato" panose="020F0502020204030203" pitchFamily="34" charset="0"/>
                <a:ea typeface="Lato" panose="020F0502020204030203" pitchFamily="34" charset="0"/>
                <a:cs typeface="Lato" panose="020F0502020204030203" pitchFamily="34" charset="0"/>
              </a:rPr>
              <a:t>, Ben and Esther Rosenbloom Foundation, Dr. Michael L. Ross and Elizabeth F. Ross, Charles and Lynn Schusterman Family Foundation, Schwartz Foundation, Ann and Andrew Tisch, The Harry and Jeanette Weinberg Foundation, Eliot Zev Fishman</a:t>
            </a:r>
          </a:p>
          <a:p>
            <a:pPr marL="114300" indent="0">
              <a:buNone/>
            </a:pPr>
            <a:r>
              <a:rPr lang="en-US" sz="1800" b="1" dirty="0">
                <a:solidFill>
                  <a:schemeClr val="tx1"/>
                </a:solidFill>
                <a:latin typeface="Lato" panose="020F0502020204030203" pitchFamily="34" charset="0"/>
                <a:ea typeface="Lato" panose="020F0502020204030203" pitchFamily="34" charset="0"/>
                <a:cs typeface="Lato" panose="020F0502020204030203" pitchFamily="34" charset="0"/>
              </a:rPr>
              <a:t>Staff: </a:t>
            </a:r>
            <a:r>
              <a:rPr lang="en-US" sz="1800" dirty="0">
                <a:solidFill>
                  <a:schemeClr val="tx1"/>
                </a:solidFill>
                <a:latin typeface="Lato" panose="020F0502020204030203" pitchFamily="34" charset="0"/>
                <a:ea typeface="Lato" panose="020F0502020204030203" pitchFamily="34" charset="0"/>
                <a:cs typeface="Lato" panose="020F0502020204030203" pitchFamily="34" charset="0"/>
              </a:rPr>
              <a:t>Jennifer Laszlo Mizrahi, Matan Koch, Lauren Appelbaum, Josh Steinberg, Jake </a:t>
            </a:r>
            <a:r>
              <a:rPr lang="en-US" sz="1800" dirty="0" err="1">
                <a:solidFill>
                  <a:schemeClr val="tx1"/>
                </a:solidFill>
                <a:latin typeface="Lato" panose="020F0502020204030203" pitchFamily="34" charset="0"/>
                <a:ea typeface="Lato" panose="020F0502020204030203" pitchFamily="34" charset="0"/>
                <a:cs typeface="Lato" panose="020F0502020204030203" pitchFamily="34" charset="0"/>
              </a:rPr>
              <a:t>Stimell</a:t>
            </a:r>
            <a:r>
              <a:rPr lang="en-US" sz="1800" dirty="0">
                <a:solidFill>
                  <a:schemeClr val="tx1"/>
                </a:solidFill>
                <a:latin typeface="Lato" panose="020F0502020204030203" pitchFamily="34" charset="0"/>
                <a:ea typeface="Lato" panose="020F0502020204030203" pitchFamily="34" charset="0"/>
                <a:cs typeface="Lato" panose="020F0502020204030203" pitchFamily="34" charset="0"/>
              </a:rPr>
              <a:t>, Eric Ascher</a:t>
            </a:r>
          </a:p>
          <a:p>
            <a:pPr marL="114300" indent="0">
              <a:buNone/>
            </a:pPr>
            <a:r>
              <a:rPr lang="en-US" sz="1800" b="1" dirty="0">
                <a:solidFill>
                  <a:schemeClr val="tx1"/>
                </a:solidFill>
                <a:latin typeface="Lato" panose="020F0502020204030203" pitchFamily="34" charset="0"/>
                <a:ea typeface="Lato" panose="020F0502020204030203" pitchFamily="34" charset="0"/>
                <a:cs typeface="Lato" panose="020F0502020204030203" pitchFamily="34" charset="0"/>
              </a:rPr>
              <a:t>Board Members: </a:t>
            </a:r>
            <a:r>
              <a:rPr lang="en-US" sz="1800" dirty="0">
                <a:solidFill>
                  <a:schemeClr val="tx1"/>
                </a:solidFill>
                <a:latin typeface="Lato" panose="020F0502020204030203" pitchFamily="34" charset="0"/>
                <a:ea typeface="Lato" panose="020F0502020204030203" pitchFamily="34" charset="0"/>
                <a:cs typeface="Lato" panose="020F0502020204030203" pitchFamily="34" charset="0"/>
              </a:rPr>
              <a:t>Vivian G. Bass, Linda Lait Burger, Shelley Richman Cohen, Judith Creed, Ila </a:t>
            </a:r>
            <a:r>
              <a:rPr lang="en-US" sz="1800" dirty="0" err="1">
                <a:solidFill>
                  <a:schemeClr val="tx1"/>
                </a:solidFill>
                <a:latin typeface="Lato" panose="020F0502020204030203" pitchFamily="34" charset="0"/>
                <a:ea typeface="Lato" panose="020F0502020204030203" pitchFamily="34" charset="0"/>
                <a:cs typeface="Lato" panose="020F0502020204030203" pitchFamily="34" charset="0"/>
              </a:rPr>
              <a:t>Eckhoff</a:t>
            </a:r>
            <a:r>
              <a:rPr lang="en-US" sz="1800" dirty="0">
                <a:solidFill>
                  <a:schemeClr val="tx1"/>
                </a:solidFill>
                <a:latin typeface="Lato" panose="020F0502020204030203" pitchFamily="34" charset="0"/>
                <a:ea typeface="Lato" panose="020F0502020204030203" pitchFamily="34" charset="0"/>
                <a:cs typeface="Lato" panose="020F0502020204030203" pitchFamily="34" charset="0"/>
              </a:rPr>
              <a:t>, Gabrielle Einstein-Sim, Donna Meltzer</a:t>
            </a:r>
          </a:p>
          <a:p>
            <a:pPr marL="114300" indent="0">
              <a:buNone/>
            </a:pPr>
            <a:r>
              <a:rPr lang="en-US" sz="1800" b="1" dirty="0">
                <a:solidFill>
                  <a:schemeClr val="tx1"/>
                </a:solidFill>
                <a:latin typeface="Lato" panose="020F0502020204030203" pitchFamily="34" charset="0"/>
                <a:ea typeface="Lato" panose="020F0502020204030203" pitchFamily="34" charset="0"/>
                <a:cs typeface="Lato" panose="020F0502020204030203" pitchFamily="34" charset="0"/>
              </a:rPr>
              <a:t>Pollster: </a:t>
            </a:r>
            <a:r>
              <a:rPr lang="en-US" sz="1800" dirty="0">
                <a:solidFill>
                  <a:schemeClr val="tx1"/>
                </a:solidFill>
                <a:latin typeface="Lato" panose="020F0502020204030203" pitchFamily="34" charset="0"/>
                <a:ea typeface="Lato" panose="020F0502020204030203" pitchFamily="34" charset="0"/>
                <a:cs typeface="Lato" panose="020F0502020204030203" pitchFamily="34" charset="0"/>
              </a:rPr>
              <a:t>Meagan Buren</a:t>
            </a:r>
          </a:p>
        </p:txBody>
      </p:sp>
      <p:sp>
        <p:nvSpPr>
          <p:cNvPr id="5" name="Slide Number Placeholder 4">
            <a:extLst>
              <a:ext uri="{FF2B5EF4-FFF2-40B4-BE49-F238E27FC236}">
                <a16:creationId xmlns:a16="http://schemas.microsoft.com/office/drawing/2014/main" id="{D44CE44D-C5FC-4451-975A-716984C96AFF}"/>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37</a:t>
            </a:fld>
            <a:endParaRPr lang="en-US"/>
          </a:p>
        </p:txBody>
      </p:sp>
    </p:spTree>
    <p:extLst>
      <p:ext uri="{BB962C8B-B14F-4D97-AF65-F5344CB8AC3E}">
        <p14:creationId xmlns:p14="http://schemas.microsoft.com/office/powerpoint/2010/main" val="300956083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135587F-7BD5-A84C-82FB-86F7675C2EE5}"/>
              </a:ext>
            </a:extLst>
          </p:cNvPr>
          <p:cNvSpPr>
            <a:spLocks noGrp="1"/>
          </p:cNvSpPr>
          <p:nvPr>
            <p:ph type="title"/>
          </p:nvPr>
        </p:nvSpPr>
        <p:spPr/>
        <p:txBody>
          <a:bodyPr/>
          <a:lstStyle/>
          <a:p>
            <a:r>
              <a:rPr lang="en-US" b="1" dirty="0">
                <a:latin typeface="Lato" panose="020F0502020204030203" pitchFamily="34" charset="0"/>
                <a:ea typeface="Lato" panose="020F0502020204030203" pitchFamily="34" charset="0"/>
                <a:cs typeface="Lato" panose="020F0502020204030203" pitchFamily="34" charset="0"/>
              </a:rPr>
              <a:t>Questions?</a:t>
            </a:r>
          </a:p>
        </p:txBody>
      </p:sp>
      <p:sp>
        <p:nvSpPr>
          <p:cNvPr id="4" name="Slide Number Placeholder 3">
            <a:extLst>
              <a:ext uri="{FF2B5EF4-FFF2-40B4-BE49-F238E27FC236}">
                <a16:creationId xmlns:a16="http://schemas.microsoft.com/office/drawing/2014/main" id="{33EF586F-49DE-4C7D-8551-D9565D9C1DAA}"/>
              </a:ext>
            </a:extLst>
          </p:cNvPr>
          <p:cNvSpPr>
            <a:spLocks noGrp="1"/>
          </p:cNvSpPr>
          <p:nvPr>
            <p:ph type="sldNum" sz="quarter" idx="12"/>
          </p:nvPr>
        </p:nvSpPr>
        <p:spPr/>
        <p:txBody>
          <a:bodyPr/>
          <a:lstStyle/>
          <a:p>
            <a:fld id="{8158A5C0-C843-4798-A68E-D1A36425029C}" type="slidenum">
              <a:rPr lang="en-US" smtClean="0"/>
              <a:pPr/>
              <a:t>38</a:t>
            </a:fld>
            <a:endParaRPr lang="en-US"/>
          </a:p>
        </p:txBody>
      </p:sp>
    </p:spTree>
    <p:extLst>
      <p:ext uri="{BB962C8B-B14F-4D97-AF65-F5344CB8AC3E}">
        <p14:creationId xmlns:p14="http://schemas.microsoft.com/office/powerpoint/2010/main" val="111967007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363"/>
        <p:cNvGrpSpPr/>
        <p:nvPr/>
      </p:nvGrpSpPr>
      <p:grpSpPr>
        <a:xfrm>
          <a:off x="0" y="0"/>
          <a:ext cx="0" cy="0"/>
          <a:chOff x="0" y="0"/>
          <a:chExt cx="0" cy="0"/>
        </a:xfrm>
      </p:grpSpPr>
      <p:sp>
        <p:nvSpPr>
          <p:cNvPr id="364" name="Title"/>
          <p:cNvSpPr txBox="1">
            <a:spLocks noGrp="1"/>
          </p:cNvSpPr>
          <p:nvPr>
            <p:ph type="title"/>
          </p:nvPr>
        </p:nvSpPr>
        <p:spPr>
          <a:xfrm>
            <a:off x="521208" y="365760"/>
            <a:ext cx="11899726" cy="1139824"/>
          </a:xfrm>
          <a:prstGeom prst="rect">
            <a:avLst/>
          </a:prstGeom>
          <a:noFill/>
          <a:ln>
            <a:noFill/>
          </a:ln>
        </p:spPr>
        <p:txBody>
          <a:bodyPr spcFirstLastPara="1" wrap="square" lIns="91425" tIns="45700" rIns="91425" bIns="45700" anchor="ctr" anchorCtr="0">
            <a:noAutofit/>
          </a:bodyPr>
          <a:lstStyle/>
          <a:p>
            <a:pPr>
              <a:buSzPts val="3600"/>
            </a:pPr>
            <a:r>
              <a:rPr lang="en-US" sz="3600" b="1" dirty="0">
                <a:solidFill>
                  <a:prstClr val="black"/>
                </a:solidFill>
                <a:latin typeface="Lato" panose="020F0502020204030203" pitchFamily="34" charset="0"/>
                <a:ea typeface="Lato" panose="020F0502020204030203" pitchFamily="34" charset="0"/>
                <a:cs typeface="Lato" panose="020F0502020204030203" pitchFamily="34" charset="0"/>
                <a:sym typeface="Calibri"/>
              </a:rPr>
              <a:t>Thank You!</a:t>
            </a:r>
            <a:endParaRPr sz="3600" dirty="0">
              <a:latin typeface="Lato" panose="020F0502020204030203" pitchFamily="34" charset="0"/>
              <a:ea typeface="Lato" panose="020F0502020204030203" pitchFamily="34" charset="0"/>
              <a:cs typeface="Lato" panose="020F0502020204030203" pitchFamily="34" charset="0"/>
            </a:endParaRPr>
          </a:p>
        </p:txBody>
      </p:sp>
      <p:sp>
        <p:nvSpPr>
          <p:cNvPr id="6" name="Slide Number Placeholder 5">
            <a:extLst>
              <a:ext uri="{FF2B5EF4-FFF2-40B4-BE49-F238E27FC236}">
                <a16:creationId xmlns:a16="http://schemas.microsoft.com/office/drawing/2014/main" id="{1C9C6078-6430-4507-96CF-AFABA9CEDE1C}"/>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39</a:t>
            </a:fld>
            <a:endParaRPr lang="en-US"/>
          </a:p>
        </p:txBody>
      </p:sp>
      <p:sp>
        <p:nvSpPr>
          <p:cNvPr id="5" name="Rectangle 4">
            <a:extLst>
              <a:ext uri="{FF2B5EF4-FFF2-40B4-BE49-F238E27FC236}">
                <a16:creationId xmlns:a16="http://schemas.microsoft.com/office/drawing/2014/main" id="{8CE7DCCF-E93D-E74A-97C8-9835360C4EE5}"/>
              </a:ext>
            </a:extLst>
          </p:cNvPr>
          <p:cNvSpPr/>
          <p:nvPr/>
        </p:nvSpPr>
        <p:spPr>
          <a:xfrm>
            <a:off x="393253" y="1641960"/>
            <a:ext cx="7361561" cy="830997"/>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000000"/>
                </a:solidFill>
                <a:effectLst/>
                <a:uLnTx/>
                <a:uFillTx/>
                <a:latin typeface="Lato" panose="020F0502020204030203" pitchFamily="34" charset="0"/>
                <a:ea typeface="Lato" panose="020F0502020204030203" pitchFamily="34" charset="0"/>
                <a:cs typeface="Lato" panose="020F0502020204030203" pitchFamily="34" charset="0"/>
              </a:rPr>
              <a:t>Presenter: Meagan Buren</a:t>
            </a:r>
            <a:endParaRPr kumimoji="0" lang="en-US" sz="2400" b="0" i="0" u="none" strike="noStrike" kern="1200" cap="none" spc="0" normalizeH="0" baseline="0" noProof="0" dirty="0">
              <a:ln>
                <a:noFill/>
              </a:ln>
              <a:solidFill>
                <a:srgbClr val="000000"/>
              </a:solidFill>
              <a:effectLst/>
              <a:uLnTx/>
              <a:uFillTx/>
              <a:latin typeface="Lato" panose="020F0502020204030203" pitchFamily="34" charset="0"/>
              <a:ea typeface="Lato" panose="020F0502020204030203" pitchFamily="34" charset="0"/>
              <a:cs typeface="Lato" panose="020F0502020204030203"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0000"/>
                </a:solidFill>
                <a:effectLst/>
                <a:uLnTx/>
                <a:uFillTx/>
                <a:latin typeface="Lato" panose="020F0502020204030203" pitchFamily="34" charset="0"/>
                <a:ea typeface="Lato" panose="020F0502020204030203" pitchFamily="34" charset="0"/>
                <a:cs typeface="Lato" panose="020F0502020204030203" pitchFamily="34" charset="0"/>
              </a:rPr>
              <a:t>For More Info: Contact </a:t>
            </a:r>
            <a:r>
              <a:rPr kumimoji="0" lang="en-US" sz="2400" b="0" i="0" u="none" strike="noStrike" kern="1200" cap="none" spc="0" normalizeH="0" baseline="0" noProof="0" dirty="0" err="1">
                <a:ln>
                  <a:noFill/>
                </a:ln>
                <a:solidFill>
                  <a:srgbClr val="000000"/>
                </a:solidFill>
                <a:effectLst/>
                <a:uLnTx/>
                <a:uFillTx/>
                <a:latin typeface="Lato" panose="020F0502020204030203" pitchFamily="34" charset="0"/>
                <a:ea typeface="Lato" panose="020F0502020204030203" pitchFamily="34" charset="0"/>
                <a:cs typeface="Lato" panose="020F0502020204030203" pitchFamily="34" charset="0"/>
                <a:hlinkClick r:id="rId3"/>
              </a:rPr>
              <a:t>MatanK</a:t>
            </a:r>
            <a:r>
              <a:rPr kumimoji="0" lang="en-US" sz="2400" b="0" i="0" u="none" strike="noStrike" kern="1200" cap="none" spc="0" normalizeH="0" baseline="0" noProof="0" dirty="0">
                <a:ln>
                  <a:noFill/>
                </a:ln>
                <a:solidFill>
                  <a:srgbClr val="000000"/>
                </a:solidFill>
                <a:effectLst/>
                <a:uLnTx/>
                <a:uFillTx/>
                <a:latin typeface="Lato" panose="020F0502020204030203" pitchFamily="34" charset="0"/>
                <a:ea typeface="Lato" panose="020F0502020204030203" pitchFamily="34" charset="0"/>
                <a:cs typeface="Lato" panose="020F0502020204030203" pitchFamily="34" charset="0"/>
                <a:hlinkClick r:id="rId3"/>
              </a:rPr>
              <a:t>@</a:t>
            </a:r>
            <a:r>
              <a:rPr lang="en-US" sz="2400" dirty="0">
                <a:solidFill>
                  <a:srgbClr val="000000"/>
                </a:solidFill>
                <a:latin typeface="Lato" panose="020F0502020204030203" pitchFamily="34" charset="0"/>
                <a:ea typeface="Lato" panose="020F0502020204030203" pitchFamily="34" charset="0"/>
                <a:cs typeface="Lato" panose="020F0502020204030203" pitchFamily="34" charset="0"/>
                <a:hlinkClick r:id="rId3"/>
              </a:rPr>
              <a:t>R</a:t>
            </a:r>
            <a:r>
              <a:rPr kumimoji="0" lang="en-US" sz="2400" b="0" i="0" u="none" strike="noStrike" kern="1200" cap="none" spc="0" normalizeH="0" baseline="0" noProof="0" dirty="0" err="1">
                <a:ln>
                  <a:noFill/>
                </a:ln>
                <a:solidFill>
                  <a:srgbClr val="000000"/>
                </a:solidFill>
                <a:effectLst/>
                <a:uLnTx/>
                <a:uFillTx/>
                <a:latin typeface="Lato" panose="020F0502020204030203" pitchFamily="34" charset="0"/>
                <a:ea typeface="Lato" panose="020F0502020204030203" pitchFamily="34" charset="0"/>
                <a:cs typeface="Lato" panose="020F0502020204030203" pitchFamily="34" charset="0"/>
                <a:hlinkClick r:id="rId3"/>
              </a:rPr>
              <a:t>espectAbility.org</a:t>
            </a:r>
            <a:endParaRPr kumimoji="0" lang="en-US" sz="2400" b="0" i="0" u="none" strike="noStrike" kern="1200" cap="none" spc="0" normalizeH="0" baseline="0" noProof="0" dirty="0">
              <a:ln>
                <a:noFill/>
              </a:ln>
              <a:solidFill>
                <a:srgbClr val="000000"/>
              </a:solidFill>
              <a:effectLst/>
              <a:uLnTx/>
              <a:uFillTx/>
              <a:latin typeface="Lato" panose="020F0502020204030203" pitchFamily="34" charset="0"/>
              <a:ea typeface="Lato" panose="020F0502020204030203" pitchFamily="34" charset="0"/>
              <a:cs typeface="Lato" panose="020F0502020204030203" pitchFamily="34" charset="0"/>
            </a:endParaRPr>
          </a:p>
        </p:txBody>
      </p:sp>
      <p:sp>
        <p:nvSpPr>
          <p:cNvPr id="3" name="Rectangle 2">
            <a:extLst>
              <a:ext uri="{FF2B5EF4-FFF2-40B4-BE49-F238E27FC236}">
                <a16:creationId xmlns:a16="http://schemas.microsoft.com/office/drawing/2014/main" id="{F0F46684-18CD-994E-AB14-6E2CE3D31C60}"/>
              </a:ext>
            </a:extLst>
          </p:cNvPr>
          <p:cNvSpPr/>
          <p:nvPr/>
        </p:nvSpPr>
        <p:spPr>
          <a:xfrm>
            <a:off x="8018584" y="1626571"/>
            <a:ext cx="3903785" cy="461665"/>
          </a:xfrm>
          <a:prstGeom prst="rect">
            <a:avLst/>
          </a:prstGeom>
        </p:spPr>
        <p:txBody>
          <a:bodyPr wrap="square">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000000"/>
                </a:solidFill>
                <a:effectLst/>
                <a:uLnTx/>
                <a:uFillTx/>
                <a:latin typeface="Lato" panose="020F0502020204030203" pitchFamily="34" charset="0"/>
                <a:ea typeface="Lato" panose="020F0502020204030203" pitchFamily="34" charset="0"/>
                <a:cs typeface="Lato" panose="020F0502020204030203" pitchFamily="34" charset="0"/>
                <a:hlinkClick r:id="rId4"/>
              </a:rPr>
              <a:t>Jewish Inclusion Resources</a:t>
            </a:r>
            <a:endParaRPr kumimoji="0" lang="en-US" sz="2400" b="1" i="0" u="none" strike="noStrike" kern="1200" cap="none" spc="0" normalizeH="0" baseline="0" noProof="0" dirty="0">
              <a:ln>
                <a:noFill/>
              </a:ln>
              <a:solidFill>
                <a:srgbClr val="000000"/>
              </a:solidFill>
              <a:effectLst/>
              <a:uLnTx/>
              <a:uFillTx/>
              <a:latin typeface="Lato" panose="020F0502020204030203" pitchFamily="34" charset="0"/>
              <a:ea typeface="Lato" panose="020F0502020204030203" pitchFamily="34" charset="0"/>
              <a:cs typeface="Lato" panose="020F0502020204030203" pitchFamily="34" charset="0"/>
            </a:endParaRPr>
          </a:p>
        </p:txBody>
      </p:sp>
      <p:pic>
        <p:nvPicPr>
          <p:cNvPr id="4" name="Picture 3" descr="Eight Jews with and without disabilities smile together with their arms around each other">
            <a:extLst>
              <a:ext uri="{FF2B5EF4-FFF2-40B4-BE49-F238E27FC236}">
                <a16:creationId xmlns:a16="http://schemas.microsoft.com/office/drawing/2014/main" id="{B8D7EED0-AD10-AC4F-8AB7-B45E1320574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2794000"/>
            <a:ext cx="12192000" cy="4064000"/>
          </a:xfrm>
          <a:prstGeom prst="rect">
            <a:avLst/>
          </a:prstGeom>
        </p:spPr>
      </p:pic>
    </p:spTree>
    <p:extLst>
      <p:ext uri="{BB962C8B-B14F-4D97-AF65-F5344CB8AC3E}">
        <p14:creationId xmlns:p14="http://schemas.microsoft.com/office/powerpoint/2010/main" val="3048503297"/>
      </p:ext>
    </p:extLst>
  </p:cSld>
  <p:clrMapOvr>
    <a:masterClrMapping/>
  </p:clrMapOvr>
  <mc:AlternateContent xmlns:mc="http://schemas.openxmlformats.org/markup-compatibility/2006" xmlns:p14="http://schemas.microsoft.com/office/powerpoint/2010/main">
    <mc:Choice Requires="p14">
      <p:transition spd="slow" p14:dur="2000" advTm="39269"/>
    </mc:Choice>
    <mc:Fallback xmlns="">
      <p:transition spd="slow" advTm="39269"/>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3BCAA22-BF8A-4659-A66D-1A711ADCFC9A}"/>
              </a:ext>
            </a:extLst>
          </p:cNvPr>
          <p:cNvSpPr>
            <a:spLocks noGrp="1"/>
          </p:cNvSpPr>
          <p:nvPr>
            <p:ph type="title"/>
          </p:nvPr>
        </p:nvSpPr>
        <p:spPr>
          <a:xfrm>
            <a:off x="521208" y="365760"/>
            <a:ext cx="10515600" cy="1139824"/>
          </a:xfrm>
        </p:spPr>
        <p:txBody>
          <a:bodyPr/>
          <a:lstStyle/>
          <a:p>
            <a:pPr marL="0" marR="0" lvl="0" indent="0" defTabSz="457200" rtl="0" eaLnBrk="1" fontAlgn="auto" latinLnBrk="0" hangingPunct="1">
              <a:lnSpc>
                <a:spcPct val="100000"/>
              </a:lnSpc>
              <a:spcBef>
                <a:spcPts val="0"/>
              </a:spcBef>
              <a:spcAft>
                <a:spcPts val="0"/>
              </a:spcAft>
              <a:tabLst/>
              <a:defRPr/>
            </a:pPr>
            <a:r>
              <a:rPr lang="en-US" sz="3600" b="1" kern="1200" dirty="0">
                <a:solidFill>
                  <a:schemeClr val="tx1"/>
                </a:solidFill>
                <a:latin typeface="Lato" panose="020F0502020204030203" pitchFamily="34" charset="0"/>
                <a:ea typeface="Lato" panose="020F0502020204030203" pitchFamily="34" charset="0"/>
                <a:cs typeface="Lato" panose="020F0502020204030203" pitchFamily="34" charset="0"/>
                <a:sym typeface="Libre Baskerville"/>
              </a:rPr>
              <a:t>Who Took the Poll</a:t>
            </a:r>
            <a:endParaRPr lang="en-US" sz="3600" dirty="0">
              <a:latin typeface="Lato" panose="020F0502020204030203" pitchFamily="34" charset="0"/>
              <a:ea typeface="Lato" panose="020F0502020204030203" pitchFamily="34" charset="0"/>
              <a:cs typeface="Lato" panose="020F0502020204030203" pitchFamily="34" charset="0"/>
            </a:endParaRPr>
          </a:p>
        </p:txBody>
      </p:sp>
      <p:sp>
        <p:nvSpPr>
          <p:cNvPr id="2" name="Text Placeholder 1">
            <a:extLst>
              <a:ext uri="{FF2B5EF4-FFF2-40B4-BE49-F238E27FC236}">
                <a16:creationId xmlns:a16="http://schemas.microsoft.com/office/drawing/2014/main" id="{E4F94368-5D63-457C-8655-F8574FB6EA14}"/>
              </a:ext>
            </a:extLst>
          </p:cNvPr>
          <p:cNvSpPr>
            <a:spLocks noGrp="1"/>
          </p:cNvSpPr>
          <p:nvPr>
            <p:ph type="body" idx="1"/>
          </p:nvPr>
        </p:nvSpPr>
        <p:spPr>
          <a:xfrm>
            <a:off x="499774" y="1616785"/>
            <a:ext cx="4864706" cy="2169403"/>
          </a:xfrm>
        </p:spPr>
        <p:txBody>
          <a:bodyPr/>
          <a:lstStyle/>
          <a:p>
            <a:pPr marL="114300" indent="0">
              <a:buNone/>
            </a:pPr>
            <a:r>
              <a:rPr lang="en-US" sz="2100" b="1" dirty="0">
                <a:solidFill>
                  <a:srgbClr val="000000"/>
                </a:solidFill>
                <a:latin typeface="Lato" panose="020F0502020204030203" pitchFamily="34" charset="0"/>
                <a:ea typeface="Lato" panose="020F0502020204030203" pitchFamily="34" charset="0"/>
                <a:cs typeface="Lato" panose="020F0502020204030203" pitchFamily="34" charset="0"/>
                <a:sym typeface="Libre Baskerville"/>
              </a:rPr>
              <a:t>2,321 Jewish Respondents</a:t>
            </a:r>
          </a:p>
          <a:p>
            <a:pPr marL="114300" indent="0">
              <a:buNone/>
            </a:pPr>
            <a:r>
              <a:rPr lang="en-US" sz="2100" b="1" dirty="0">
                <a:solidFill>
                  <a:srgbClr val="000000"/>
                </a:solidFill>
                <a:latin typeface="Lato" panose="020F0502020204030203" pitchFamily="34" charset="0"/>
                <a:ea typeface="Lato" panose="020F0502020204030203" pitchFamily="34" charset="0"/>
                <a:cs typeface="Lato" panose="020F0502020204030203" pitchFamily="34" charset="0"/>
                <a:sym typeface="Libre Baskerville"/>
              </a:rPr>
              <a:t>Including:</a:t>
            </a:r>
          </a:p>
          <a:p>
            <a:r>
              <a:rPr lang="en-US" sz="2100" b="1" dirty="0">
                <a:solidFill>
                  <a:srgbClr val="000000"/>
                </a:solidFill>
                <a:latin typeface="Lato" panose="020F0502020204030203" pitchFamily="34" charset="0"/>
                <a:ea typeface="Lato" panose="020F0502020204030203" pitchFamily="34" charset="0"/>
                <a:cs typeface="Lato" panose="020F0502020204030203" pitchFamily="34" charset="0"/>
                <a:sym typeface="Libre Baskerville"/>
              </a:rPr>
              <a:t>646 People with Disabilities (</a:t>
            </a:r>
            <a:r>
              <a:rPr lang="en-US" sz="2100" b="1" dirty="0" err="1">
                <a:solidFill>
                  <a:srgbClr val="000000"/>
                </a:solidFill>
                <a:latin typeface="Lato" panose="020F0502020204030203" pitchFamily="34" charset="0"/>
                <a:ea typeface="Lato" panose="020F0502020204030203" pitchFamily="34" charset="0"/>
                <a:cs typeface="Lato" panose="020F0502020204030203" pitchFamily="34" charset="0"/>
                <a:sym typeface="Libre Baskerville"/>
              </a:rPr>
              <a:t>PwD</a:t>
            </a:r>
            <a:r>
              <a:rPr lang="en-US" sz="2100" b="1" dirty="0">
                <a:solidFill>
                  <a:srgbClr val="000000"/>
                </a:solidFill>
                <a:latin typeface="Lato" panose="020F0502020204030203" pitchFamily="34" charset="0"/>
                <a:ea typeface="Lato" panose="020F0502020204030203" pitchFamily="34" charset="0"/>
                <a:cs typeface="Lato" panose="020F0502020204030203" pitchFamily="34" charset="0"/>
                <a:sym typeface="Libre Baskerville"/>
              </a:rPr>
              <a:t>)</a:t>
            </a:r>
          </a:p>
          <a:p>
            <a:r>
              <a:rPr lang="en-US" sz="2100" b="1" dirty="0">
                <a:solidFill>
                  <a:srgbClr val="000000"/>
                </a:solidFill>
                <a:latin typeface="Lato" panose="020F0502020204030203" pitchFamily="34" charset="0"/>
                <a:ea typeface="Lato" panose="020F0502020204030203" pitchFamily="34" charset="0"/>
                <a:cs typeface="Lato" panose="020F0502020204030203" pitchFamily="34" charset="0"/>
                <a:sym typeface="Libre Baskerville"/>
              </a:rPr>
              <a:t>1477 Disability Community (Comm) – </a:t>
            </a:r>
            <a:r>
              <a:rPr lang="en-US" sz="2100" b="1" i="1" dirty="0">
                <a:solidFill>
                  <a:srgbClr val="000000"/>
                </a:solidFill>
                <a:latin typeface="Lato" panose="020F0502020204030203" pitchFamily="34" charset="0"/>
                <a:ea typeface="Lato" panose="020F0502020204030203" pitchFamily="34" charset="0"/>
                <a:cs typeface="Lato" panose="020F0502020204030203" pitchFamily="34" charset="0"/>
                <a:sym typeface="Libre Baskerville"/>
              </a:rPr>
              <a:t>includes 336 </a:t>
            </a:r>
            <a:r>
              <a:rPr lang="en-US" sz="2100" b="1" i="1" dirty="0" err="1">
                <a:solidFill>
                  <a:srgbClr val="000000"/>
                </a:solidFill>
                <a:latin typeface="Lato" panose="020F0502020204030203" pitchFamily="34" charset="0"/>
                <a:ea typeface="Lato" panose="020F0502020204030203" pitchFamily="34" charset="0"/>
                <a:cs typeface="Lato" panose="020F0502020204030203" pitchFamily="34" charset="0"/>
                <a:sym typeface="Libre Baskerville"/>
              </a:rPr>
              <a:t>PwD</a:t>
            </a:r>
            <a:endParaRPr lang="en-US" sz="2100" b="1" i="1" dirty="0">
              <a:solidFill>
                <a:srgbClr val="000000"/>
              </a:solidFill>
              <a:latin typeface="Lato" panose="020F0502020204030203" pitchFamily="34" charset="0"/>
              <a:ea typeface="Lato" panose="020F0502020204030203" pitchFamily="34" charset="0"/>
              <a:cs typeface="Lato" panose="020F0502020204030203" pitchFamily="34" charset="0"/>
              <a:sym typeface="Libre Baskerville"/>
            </a:endParaRPr>
          </a:p>
          <a:p>
            <a:r>
              <a:rPr lang="en-US" sz="2100" b="1" dirty="0">
                <a:solidFill>
                  <a:srgbClr val="000000"/>
                </a:solidFill>
                <a:latin typeface="Lato" panose="020F0502020204030203" pitchFamily="34" charset="0"/>
                <a:ea typeface="Lato" panose="020F0502020204030203" pitchFamily="34" charset="0"/>
                <a:cs typeface="Lato" panose="020F0502020204030203" pitchFamily="34" charset="0"/>
                <a:sym typeface="Libre Baskerville"/>
              </a:rPr>
              <a:t>534 People with No Disability Connection (</a:t>
            </a:r>
            <a:r>
              <a:rPr lang="en-US" sz="2100" b="1" dirty="0" err="1">
                <a:solidFill>
                  <a:srgbClr val="000000"/>
                </a:solidFill>
                <a:latin typeface="Lato" panose="020F0502020204030203" pitchFamily="34" charset="0"/>
                <a:ea typeface="Lato" panose="020F0502020204030203" pitchFamily="34" charset="0"/>
                <a:cs typeface="Lato" panose="020F0502020204030203" pitchFamily="34" charset="0"/>
                <a:sym typeface="Libre Baskerville"/>
              </a:rPr>
              <a:t>NPwD</a:t>
            </a:r>
            <a:r>
              <a:rPr lang="en-US" sz="2100" b="1" dirty="0">
                <a:solidFill>
                  <a:srgbClr val="000000"/>
                </a:solidFill>
                <a:latin typeface="Lato" panose="020F0502020204030203" pitchFamily="34" charset="0"/>
                <a:ea typeface="Lato" panose="020F0502020204030203" pitchFamily="34" charset="0"/>
                <a:cs typeface="Lato" panose="020F0502020204030203" pitchFamily="34" charset="0"/>
                <a:sym typeface="Libre Baskerville"/>
              </a:rPr>
              <a:t>)</a:t>
            </a:r>
          </a:p>
        </p:txBody>
      </p:sp>
      <p:sp>
        <p:nvSpPr>
          <p:cNvPr id="4" name="Rectangle 3">
            <a:extLst>
              <a:ext uri="{FF2B5EF4-FFF2-40B4-BE49-F238E27FC236}">
                <a16:creationId xmlns:a16="http://schemas.microsoft.com/office/drawing/2014/main" id="{DECB85D3-3712-5B42-98DF-A63D8BBFA7A9}"/>
              </a:ext>
            </a:extLst>
          </p:cNvPr>
          <p:cNvSpPr/>
          <p:nvPr/>
        </p:nvSpPr>
        <p:spPr>
          <a:xfrm>
            <a:off x="6224591" y="6449315"/>
            <a:ext cx="6096000" cy="276999"/>
          </a:xfrm>
          <a:prstGeom prst="rect">
            <a:avLst/>
          </a:prstGeom>
        </p:spPr>
        <p:txBody>
          <a:bodyPr>
            <a:spAutoFit/>
          </a:bodyPr>
          <a:lstStyle/>
          <a:p>
            <a:r>
              <a:rPr lang="en-US" sz="1200" b="1" dirty="0">
                <a:solidFill>
                  <a:srgbClr val="000000"/>
                </a:solidFill>
                <a:latin typeface="Lato" panose="020F0502020204030203" pitchFamily="34" charset="0"/>
                <a:ea typeface="Lato" panose="020F0502020204030203" pitchFamily="34" charset="0"/>
                <a:cs typeface="Lato" panose="020F0502020204030203" pitchFamily="34" charset="0"/>
                <a:sym typeface="Libre Baskerville"/>
              </a:rPr>
              <a:t>Note: Non-Jewish respondent data to be released at a later date.</a:t>
            </a:r>
            <a:endParaRPr lang="en-US" sz="1200" b="1" dirty="0">
              <a:latin typeface="Lato" panose="020F0502020204030203" pitchFamily="34" charset="0"/>
              <a:ea typeface="Lato" panose="020F0502020204030203" pitchFamily="34" charset="0"/>
              <a:cs typeface="Lato" panose="020F0502020204030203" pitchFamily="34" charset="0"/>
            </a:endParaRPr>
          </a:p>
        </p:txBody>
      </p:sp>
      <p:sp>
        <p:nvSpPr>
          <p:cNvPr id="7" name="TextBox 6">
            <a:extLst>
              <a:ext uri="{FF2B5EF4-FFF2-40B4-BE49-F238E27FC236}">
                <a16:creationId xmlns:a16="http://schemas.microsoft.com/office/drawing/2014/main" id="{848C6740-687D-495D-A40F-8EAC11E4DF22}"/>
              </a:ext>
            </a:extLst>
          </p:cNvPr>
          <p:cNvSpPr txBox="1"/>
          <p:nvPr/>
        </p:nvSpPr>
        <p:spPr>
          <a:xfrm>
            <a:off x="5364480" y="1616785"/>
            <a:ext cx="6497668" cy="3693319"/>
          </a:xfrm>
          <a:prstGeom prst="rect">
            <a:avLst/>
          </a:prstGeom>
          <a:noFill/>
        </p:spPr>
        <p:txBody>
          <a:bodyPr wrap="square" rtlCol="0">
            <a:spAutoFit/>
          </a:bodyPr>
          <a:lstStyle/>
          <a:p>
            <a:r>
              <a:rPr lang="en-US" sz="1800" b="1" dirty="0">
                <a:solidFill>
                  <a:schemeClr val="accent1"/>
                </a:solidFill>
                <a:latin typeface="Lato" panose="020F0502020204030203" pitchFamily="34" charset="0"/>
                <a:ea typeface="Lato" panose="020F0502020204030203" pitchFamily="34" charset="0"/>
                <a:cs typeface="Lato" panose="020F0502020204030203" pitchFamily="34" charset="0"/>
                <a:sym typeface="Libre Baskerville"/>
              </a:rPr>
              <a:t>172 Jewish Respondents served by the Jewish Federation of Greater Washington</a:t>
            </a:r>
          </a:p>
          <a:p>
            <a:endParaRPr lang="en-US" b="1" dirty="0">
              <a:solidFill>
                <a:schemeClr val="accent1"/>
              </a:solidFill>
              <a:latin typeface="Lato" panose="020F0502020204030203" pitchFamily="34" charset="0"/>
              <a:ea typeface="Lato" panose="020F0502020204030203" pitchFamily="34" charset="0"/>
              <a:cs typeface="Lato" panose="020F0502020204030203" pitchFamily="34" charset="0"/>
              <a:sym typeface="Libre Baskerville"/>
            </a:endParaRPr>
          </a:p>
          <a:p>
            <a:pPr marL="285750" indent="-285750">
              <a:buFont typeface="Arial" panose="020B0604020202020204" pitchFamily="34" charset="0"/>
              <a:buChar char="•"/>
            </a:pPr>
            <a:r>
              <a:rPr lang="en-US" b="1" dirty="0">
                <a:solidFill>
                  <a:schemeClr val="accent1"/>
                </a:solidFill>
                <a:latin typeface="Lato" panose="020F0502020204030203" pitchFamily="34" charset="0"/>
                <a:ea typeface="Lato" panose="020F0502020204030203" pitchFamily="34" charset="0"/>
                <a:cs typeface="Lato" panose="020F0502020204030203" pitchFamily="34" charset="0"/>
                <a:sym typeface="Libre Baskerville"/>
              </a:rPr>
              <a:t>43</a:t>
            </a:r>
            <a:r>
              <a:rPr lang="en-US" sz="1800" b="1" dirty="0">
                <a:solidFill>
                  <a:schemeClr val="accent1"/>
                </a:solidFill>
                <a:latin typeface="Lato" panose="020F0502020204030203" pitchFamily="34" charset="0"/>
                <a:ea typeface="Lato" panose="020F0502020204030203" pitchFamily="34" charset="0"/>
                <a:cs typeface="Lato" panose="020F0502020204030203" pitchFamily="34" charset="0"/>
                <a:sym typeface="Libre Baskerville"/>
              </a:rPr>
              <a:t> people with disabilities</a:t>
            </a:r>
          </a:p>
          <a:p>
            <a:pPr marL="285750" indent="-285750">
              <a:buFont typeface="Arial" panose="020B0604020202020204" pitchFamily="34" charset="0"/>
              <a:buChar char="•"/>
            </a:pPr>
            <a:r>
              <a:rPr lang="en-US" b="1" dirty="0">
                <a:solidFill>
                  <a:schemeClr val="accent1"/>
                </a:solidFill>
                <a:latin typeface="Lato" panose="020F0502020204030203" pitchFamily="34" charset="0"/>
                <a:ea typeface="Lato" panose="020F0502020204030203" pitchFamily="34" charset="0"/>
                <a:cs typeface="Lato" panose="020F0502020204030203" pitchFamily="34" charset="0"/>
                <a:sym typeface="Libre Baskerville"/>
              </a:rPr>
              <a:t>103 with a close friend or family member with a disability</a:t>
            </a:r>
          </a:p>
          <a:p>
            <a:pPr marL="285750" indent="-285750">
              <a:buFont typeface="Arial" panose="020B0604020202020204" pitchFamily="34" charset="0"/>
              <a:buChar char="•"/>
            </a:pPr>
            <a:r>
              <a:rPr lang="en-US" b="1" dirty="0">
                <a:solidFill>
                  <a:schemeClr val="accent1"/>
                </a:solidFill>
                <a:latin typeface="Lato" panose="020F0502020204030203" pitchFamily="34" charset="0"/>
                <a:ea typeface="Lato" panose="020F0502020204030203" pitchFamily="34" charset="0"/>
                <a:cs typeface="Lato" panose="020F0502020204030203" pitchFamily="34" charset="0"/>
                <a:sym typeface="Libre Baskerville"/>
              </a:rPr>
              <a:t>39</a:t>
            </a:r>
            <a:r>
              <a:rPr lang="en-US" sz="1800" b="1" dirty="0">
                <a:solidFill>
                  <a:schemeClr val="accent1"/>
                </a:solidFill>
                <a:latin typeface="Lato" panose="020F0502020204030203" pitchFamily="34" charset="0"/>
                <a:ea typeface="Lato" panose="020F0502020204030203" pitchFamily="34" charset="0"/>
                <a:cs typeface="Lato" panose="020F0502020204030203" pitchFamily="34" charset="0"/>
                <a:sym typeface="Libre Baskerville"/>
              </a:rPr>
              <a:t> work professionally </a:t>
            </a:r>
            <a:r>
              <a:rPr lang="en-US" b="1" dirty="0">
                <a:solidFill>
                  <a:schemeClr val="accent1"/>
                </a:solidFill>
                <a:latin typeface="Lato" panose="020F0502020204030203" pitchFamily="34" charset="0"/>
                <a:ea typeface="Lato" panose="020F0502020204030203" pitchFamily="34" charset="0"/>
                <a:cs typeface="Lato" panose="020F0502020204030203" pitchFamily="34" charset="0"/>
                <a:sym typeface="Libre Baskerville"/>
              </a:rPr>
              <a:t>on behalf of people with disabilities</a:t>
            </a:r>
          </a:p>
          <a:p>
            <a:pPr marL="285750" indent="-285750">
              <a:buFont typeface="Arial" panose="020B0604020202020204" pitchFamily="34" charset="0"/>
              <a:buChar char="•"/>
            </a:pPr>
            <a:r>
              <a:rPr lang="en-US" b="1" dirty="0">
                <a:solidFill>
                  <a:schemeClr val="accent1"/>
                </a:solidFill>
                <a:latin typeface="Lato" panose="020F0502020204030203" pitchFamily="34" charset="0"/>
                <a:ea typeface="Lato" panose="020F0502020204030203" pitchFamily="34" charset="0"/>
                <a:cs typeface="Lato" panose="020F0502020204030203" pitchFamily="34" charset="0"/>
                <a:sym typeface="Libre Baskerville"/>
              </a:rPr>
              <a:t>25</a:t>
            </a:r>
            <a:r>
              <a:rPr lang="en-US" sz="1800" b="1" dirty="0">
                <a:solidFill>
                  <a:schemeClr val="accent1"/>
                </a:solidFill>
                <a:latin typeface="Lato" panose="020F0502020204030203" pitchFamily="34" charset="0"/>
                <a:ea typeface="Lato" panose="020F0502020204030203" pitchFamily="34" charset="0"/>
                <a:cs typeface="Lato" panose="020F0502020204030203" pitchFamily="34" charset="0"/>
                <a:sym typeface="Libre Baskerville"/>
              </a:rPr>
              <a:t> regu</a:t>
            </a:r>
            <a:r>
              <a:rPr lang="en-US" b="1" dirty="0">
                <a:solidFill>
                  <a:schemeClr val="accent1"/>
                </a:solidFill>
                <a:latin typeface="Lato" panose="020F0502020204030203" pitchFamily="34" charset="0"/>
                <a:ea typeface="Lato" panose="020F0502020204030203" pitchFamily="34" charset="0"/>
                <a:cs typeface="Lato" panose="020F0502020204030203" pitchFamily="34" charset="0"/>
                <a:sym typeface="Libre Baskerville"/>
              </a:rPr>
              <a:t>larly volunteer for disability causes</a:t>
            </a:r>
          </a:p>
          <a:p>
            <a:pPr marL="285750" indent="-285750">
              <a:buFont typeface="Arial" panose="020B0604020202020204" pitchFamily="34" charset="0"/>
              <a:buChar char="•"/>
            </a:pPr>
            <a:r>
              <a:rPr lang="en-US" b="1" dirty="0">
                <a:solidFill>
                  <a:schemeClr val="accent1"/>
                </a:solidFill>
                <a:latin typeface="Lato" panose="020F0502020204030203" pitchFamily="34" charset="0"/>
                <a:ea typeface="Lato" panose="020F0502020204030203" pitchFamily="34" charset="0"/>
                <a:cs typeface="Lato" panose="020F0502020204030203" pitchFamily="34" charset="0"/>
                <a:sym typeface="Libre Baskerville"/>
              </a:rPr>
              <a:t>19</a:t>
            </a:r>
            <a:r>
              <a:rPr lang="en-US" sz="1800" b="1" dirty="0">
                <a:solidFill>
                  <a:schemeClr val="accent1"/>
                </a:solidFill>
                <a:latin typeface="Lato" panose="020F0502020204030203" pitchFamily="34" charset="0"/>
                <a:ea typeface="Lato" panose="020F0502020204030203" pitchFamily="34" charset="0"/>
                <a:cs typeface="Lato" panose="020F0502020204030203" pitchFamily="34" charset="0"/>
                <a:sym typeface="Libre Baskerville"/>
              </a:rPr>
              <a:t> primary and unpaid caregiver to a person with a disability</a:t>
            </a:r>
          </a:p>
          <a:p>
            <a:pPr marL="285750" indent="-285750">
              <a:buFont typeface="Arial" panose="020B0604020202020204" pitchFamily="34" charset="0"/>
              <a:buChar char="•"/>
            </a:pPr>
            <a:r>
              <a:rPr lang="en-US" b="1" dirty="0">
                <a:solidFill>
                  <a:schemeClr val="accent1"/>
                </a:solidFill>
                <a:latin typeface="Lato" panose="020F0502020204030203" pitchFamily="34" charset="0"/>
                <a:ea typeface="Lato" panose="020F0502020204030203" pitchFamily="34" charset="0"/>
                <a:cs typeface="Lato" panose="020F0502020204030203" pitchFamily="34" charset="0"/>
                <a:sym typeface="Libre Baskerville"/>
              </a:rPr>
              <a:t>29 people with no disability connection</a:t>
            </a:r>
            <a:endParaRPr lang="en-US" sz="1800" b="1" dirty="0">
              <a:solidFill>
                <a:schemeClr val="accent1"/>
              </a:solidFill>
              <a:latin typeface="Lato" panose="020F0502020204030203" pitchFamily="34" charset="0"/>
              <a:ea typeface="Lato" panose="020F0502020204030203" pitchFamily="34" charset="0"/>
              <a:cs typeface="Lato" panose="020F0502020204030203" pitchFamily="34" charset="0"/>
              <a:sym typeface="Libre Baskerville"/>
            </a:endParaRPr>
          </a:p>
          <a:p>
            <a:endParaRPr lang="en-US" sz="1800" b="1" dirty="0">
              <a:solidFill>
                <a:schemeClr val="accent1"/>
              </a:solidFill>
              <a:latin typeface="Lato" panose="020F0502020204030203" pitchFamily="34" charset="0"/>
              <a:ea typeface="Lato" panose="020F0502020204030203" pitchFamily="34" charset="0"/>
              <a:cs typeface="Lato" panose="020F0502020204030203" pitchFamily="34" charset="0"/>
              <a:sym typeface="Libre Baskerville"/>
            </a:endParaRPr>
          </a:p>
          <a:p>
            <a:endParaRPr lang="en-US" dirty="0"/>
          </a:p>
          <a:p>
            <a:endParaRPr lang="en-US" dirty="0"/>
          </a:p>
        </p:txBody>
      </p:sp>
      <p:sp>
        <p:nvSpPr>
          <p:cNvPr id="6" name="Slide Number Placeholder 5">
            <a:extLst>
              <a:ext uri="{FF2B5EF4-FFF2-40B4-BE49-F238E27FC236}">
                <a16:creationId xmlns:a16="http://schemas.microsoft.com/office/drawing/2014/main" id="{DC2FC575-26E5-4DA0-AA56-83CE50301FB2}"/>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4</a:t>
            </a:fld>
            <a:endParaRPr lang="en-US"/>
          </a:p>
        </p:txBody>
      </p:sp>
    </p:spTree>
    <p:extLst>
      <p:ext uri="{BB962C8B-B14F-4D97-AF65-F5344CB8AC3E}">
        <p14:creationId xmlns:p14="http://schemas.microsoft.com/office/powerpoint/2010/main" val="30519420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D2235C5-595A-49CC-A992-DE36D6F52515}"/>
              </a:ext>
            </a:extLst>
          </p:cNvPr>
          <p:cNvSpPr>
            <a:spLocks noGrp="1"/>
          </p:cNvSpPr>
          <p:nvPr>
            <p:ph type="title"/>
          </p:nvPr>
        </p:nvSpPr>
        <p:spPr/>
        <p:txBody>
          <a:bodyPr/>
          <a:lstStyle/>
          <a:p>
            <a:r>
              <a:rPr lang="en-US" sz="4000" b="1" kern="1200" dirty="0">
                <a:solidFill>
                  <a:schemeClr val="tx1"/>
                </a:solidFill>
                <a:latin typeface="Lato" panose="020F0502020204030203" pitchFamily="34" charset="0"/>
                <a:ea typeface="Lato" panose="020F0502020204030203" pitchFamily="34" charset="0"/>
                <a:cs typeface="Lato" panose="020F0502020204030203" pitchFamily="34" charset="0"/>
                <a:sym typeface="Libre Baskerville"/>
              </a:rPr>
              <a:t>Who Took the Poll- Nationwide</a:t>
            </a:r>
            <a:endParaRPr lang="en-US" dirty="0">
              <a:latin typeface="Lato" panose="020F0502020204030203" pitchFamily="34" charset="0"/>
              <a:ea typeface="Lato" panose="020F0502020204030203" pitchFamily="34" charset="0"/>
              <a:cs typeface="Lato" panose="020F0502020204030203" pitchFamily="34" charset="0"/>
            </a:endParaRPr>
          </a:p>
        </p:txBody>
      </p:sp>
      <p:sp>
        <p:nvSpPr>
          <p:cNvPr id="4" name="Slide Number Placeholder 3">
            <a:extLst>
              <a:ext uri="{FF2B5EF4-FFF2-40B4-BE49-F238E27FC236}">
                <a16:creationId xmlns:a16="http://schemas.microsoft.com/office/drawing/2014/main" id="{3EEAAA7A-AF99-4BD4-934F-A3F78CE3E842}"/>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latin typeface="Lato" panose="020F0502020204030203" pitchFamily="34" charset="0"/>
                <a:ea typeface="Lato" panose="020F0502020204030203" pitchFamily="34" charset="0"/>
                <a:cs typeface="Lato" panose="020F0502020204030203" pitchFamily="34" charset="0"/>
              </a:rPr>
              <a:t>5</a:t>
            </a:fld>
            <a:endParaRPr lang="en-US">
              <a:latin typeface="Lato" panose="020F0502020204030203" pitchFamily="34" charset="0"/>
              <a:ea typeface="Lato" panose="020F0502020204030203" pitchFamily="34" charset="0"/>
              <a:cs typeface="Lato" panose="020F0502020204030203" pitchFamily="34" charset="0"/>
            </a:endParaRPr>
          </a:p>
        </p:txBody>
      </p:sp>
      <p:graphicFrame>
        <p:nvGraphicFramePr>
          <p:cNvPr id="2" name="Table 5">
            <a:extLst>
              <a:ext uri="{FF2B5EF4-FFF2-40B4-BE49-F238E27FC236}">
                <a16:creationId xmlns:a16="http://schemas.microsoft.com/office/drawing/2014/main" id="{3D777B7A-8CE7-AF44-8EAB-1999409D50ED}"/>
              </a:ext>
            </a:extLst>
          </p:cNvPr>
          <p:cNvGraphicFramePr>
            <a:graphicFrameLocks noGrp="1"/>
          </p:cNvGraphicFramePr>
          <p:nvPr>
            <p:extLst>
              <p:ext uri="{D42A27DB-BD31-4B8C-83A1-F6EECF244321}">
                <p14:modId xmlns:p14="http://schemas.microsoft.com/office/powerpoint/2010/main" val="571993029"/>
              </p:ext>
            </p:extLst>
          </p:nvPr>
        </p:nvGraphicFramePr>
        <p:xfrm>
          <a:off x="523240" y="1825625"/>
          <a:ext cx="5060141" cy="3291840"/>
        </p:xfrm>
        <a:graphic>
          <a:graphicData uri="http://schemas.openxmlformats.org/drawingml/2006/table">
            <a:tbl>
              <a:tblPr firstRow="1" bandRow="1">
                <a:tableStyleId>{5C22544A-7EE6-4342-B048-85BDC9FD1C3A}</a:tableStyleId>
              </a:tblPr>
              <a:tblGrid>
                <a:gridCol w="3589405">
                  <a:extLst>
                    <a:ext uri="{9D8B030D-6E8A-4147-A177-3AD203B41FA5}">
                      <a16:colId xmlns:a16="http://schemas.microsoft.com/office/drawing/2014/main" val="1133372796"/>
                    </a:ext>
                  </a:extLst>
                </a:gridCol>
                <a:gridCol w="764155">
                  <a:extLst>
                    <a:ext uri="{9D8B030D-6E8A-4147-A177-3AD203B41FA5}">
                      <a16:colId xmlns:a16="http://schemas.microsoft.com/office/drawing/2014/main" val="1109287531"/>
                    </a:ext>
                  </a:extLst>
                </a:gridCol>
                <a:gridCol w="706581">
                  <a:extLst>
                    <a:ext uri="{9D8B030D-6E8A-4147-A177-3AD203B41FA5}">
                      <a16:colId xmlns:a16="http://schemas.microsoft.com/office/drawing/2014/main" val="3083880717"/>
                    </a:ext>
                  </a:extLst>
                </a:gridCol>
              </a:tblGrid>
              <a:tr h="365760">
                <a:tc>
                  <a:txBody>
                    <a:bodyPr/>
                    <a:lstStyle/>
                    <a:p>
                      <a:r>
                        <a:rPr lang="en-US" sz="1800" dirty="0">
                          <a:latin typeface="Lato" panose="020F0502020204030203" pitchFamily="34" charset="0"/>
                          <a:ea typeface="Lato" panose="020F0502020204030203" pitchFamily="34" charset="0"/>
                          <a:cs typeface="Lato" panose="020F0502020204030203" pitchFamily="34" charset="0"/>
                        </a:rPr>
                        <a:t>Denomination</a:t>
                      </a:r>
                    </a:p>
                  </a:txBody>
                  <a:tcPr/>
                </a:tc>
                <a:tc>
                  <a:txBody>
                    <a:bodyPr/>
                    <a:lstStyle/>
                    <a:p>
                      <a:r>
                        <a:rPr lang="en-US" sz="1800" dirty="0">
                          <a:latin typeface="Lato" panose="020F0502020204030203" pitchFamily="34" charset="0"/>
                          <a:ea typeface="Lato" panose="020F0502020204030203" pitchFamily="34" charset="0"/>
                          <a:cs typeface="Lato" panose="020F0502020204030203" pitchFamily="34" charset="0"/>
                        </a:rPr>
                        <a:t>%</a:t>
                      </a:r>
                    </a:p>
                  </a:txBody>
                  <a:tcPr/>
                </a:tc>
                <a:tc>
                  <a:txBody>
                    <a:bodyPr/>
                    <a:lstStyle/>
                    <a:p>
                      <a:r>
                        <a:rPr lang="en-US" sz="1800" dirty="0">
                          <a:latin typeface="Lato" panose="020F0502020204030203" pitchFamily="34" charset="0"/>
                          <a:ea typeface="Lato" panose="020F0502020204030203" pitchFamily="34" charset="0"/>
                          <a:cs typeface="Lato" panose="020F0502020204030203" pitchFamily="34" charset="0"/>
                        </a:rPr>
                        <a:t>#</a:t>
                      </a:r>
                    </a:p>
                  </a:txBody>
                  <a:tcPr/>
                </a:tc>
                <a:extLst>
                  <a:ext uri="{0D108BD9-81ED-4DB2-BD59-A6C34878D82A}">
                    <a16:rowId xmlns:a16="http://schemas.microsoft.com/office/drawing/2014/main" val="4291086639"/>
                  </a:ext>
                </a:extLst>
              </a:tr>
              <a:tr h="365760">
                <a:tc>
                  <a:txBody>
                    <a:bodyPr/>
                    <a:lstStyle/>
                    <a:p>
                      <a:r>
                        <a:rPr lang="en-US" sz="1800" dirty="0">
                          <a:latin typeface="Lato" panose="020F0502020204030203" pitchFamily="34" charset="0"/>
                          <a:ea typeface="Lato" panose="020F0502020204030203" pitchFamily="34" charset="0"/>
                          <a:cs typeface="Lato" panose="020F0502020204030203" pitchFamily="34" charset="0"/>
                        </a:rPr>
                        <a:t>Just Jewish/Culturally Jewish</a:t>
                      </a:r>
                    </a:p>
                  </a:txBody>
                  <a:tcPr/>
                </a:tc>
                <a:tc>
                  <a:txBody>
                    <a:bodyPr/>
                    <a:lstStyle/>
                    <a:p>
                      <a:r>
                        <a:rPr lang="en-US" sz="1800" dirty="0">
                          <a:latin typeface="Lato" panose="020F0502020204030203" pitchFamily="34" charset="0"/>
                          <a:ea typeface="Lato" panose="020F0502020204030203" pitchFamily="34" charset="0"/>
                          <a:cs typeface="Lato" panose="020F0502020204030203" pitchFamily="34" charset="0"/>
                        </a:rPr>
                        <a:t>13</a:t>
                      </a:r>
                    </a:p>
                  </a:txBody>
                  <a:tcPr/>
                </a:tc>
                <a:tc>
                  <a:txBody>
                    <a:bodyPr/>
                    <a:lstStyle/>
                    <a:p>
                      <a:r>
                        <a:rPr lang="en-US" sz="1800" dirty="0">
                          <a:latin typeface="Lato" panose="020F0502020204030203" pitchFamily="34" charset="0"/>
                          <a:ea typeface="Lato" panose="020F0502020204030203" pitchFamily="34" charset="0"/>
                          <a:cs typeface="Lato" panose="020F0502020204030203" pitchFamily="34" charset="0"/>
                        </a:rPr>
                        <a:t>282</a:t>
                      </a:r>
                    </a:p>
                  </a:txBody>
                  <a:tcPr/>
                </a:tc>
                <a:extLst>
                  <a:ext uri="{0D108BD9-81ED-4DB2-BD59-A6C34878D82A}">
                    <a16:rowId xmlns:a16="http://schemas.microsoft.com/office/drawing/2014/main" val="559265286"/>
                  </a:ext>
                </a:extLst>
              </a:tr>
              <a:tr h="365760">
                <a:tc>
                  <a:txBody>
                    <a:bodyPr/>
                    <a:lstStyle/>
                    <a:p>
                      <a:r>
                        <a:rPr lang="en-US" sz="1800" dirty="0">
                          <a:latin typeface="Lato" panose="020F0502020204030203" pitchFamily="34" charset="0"/>
                          <a:ea typeface="Lato" panose="020F0502020204030203" pitchFamily="34" charset="0"/>
                          <a:cs typeface="Lato" panose="020F0502020204030203" pitchFamily="34" charset="0"/>
                        </a:rPr>
                        <a:t>Reconstructionist</a:t>
                      </a:r>
                    </a:p>
                  </a:txBody>
                  <a:tcPr/>
                </a:tc>
                <a:tc>
                  <a:txBody>
                    <a:bodyPr/>
                    <a:lstStyle/>
                    <a:p>
                      <a:r>
                        <a:rPr lang="en-US" sz="1800" dirty="0">
                          <a:latin typeface="Lato" panose="020F0502020204030203" pitchFamily="34" charset="0"/>
                          <a:ea typeface="Lato" panose="020F0502020204030203" pitchFamily="34" charset="0"/>
                          <a:cs typeface="Lato" panose="020F0502020204030203" pitchFamily="34" charset="0"/>
                        </a:rPr>
                        <a:t>5</a:t>
                      </a:r>
                    </a:p>
                  </a:txBody>
                  <a:tcPr/>
                </a:tc>
                <a:tc>
                  <a:txBody>
                    <a:bodyPr/>
                    <a:lstStyle/>
                    <a:p>
                      <a:r>
                        <a:rPr lang="en-US" sz="1800" dirty="0">
                          <a:latin typeface="Lato" panose="020F0502020204030203" pitchFamily="34" charset="0"/>
                          <a:ea typeface="Lato" panose="020F0502020204030203" pitchFamily="34" charset="0"/>
                          <a:cs typeface="Lato" panose="020F0502020204030203" pitchFamily="34" charset="0"/>
                        </a:rPr>
                        <a:t>99</a:t>
                      </a:r>
                    </a:p>
                  </a:txBody>
                  <a:tcPr/>
                </a:tc>
                <a:extLst>
                  <a:ext uri="{0D108BD9-81ED-4DB2-BD59-A6C34878D82A}">
                    <a16:rowId xmlns:a16="http://schemas.microsoft.com/office/drawing/2014/main" val="612259773"/>
                  </a:ext>
                </a:extLst>
              </a:tr>
              <a:tr h="365760">
                <a:tc>
                  <a:txBody>
                    <a:bodyPr/>
                    <a:lstStyle/>
                    <a:p>
                      <a:r>
                        <a:rPr lang="en-US" sz="1800" dirty="0">
                          <a:latin typeface="Lato" panose="020F0502020204030203" pitchFamily="34" charset="0"/>
                          <a:ea typeface="Lato" panose="020F0502020204030203" pitchFamily="34" charset="0"/>
                          <a:cs typeface="Lato" panose="020F0502020204030203" pitchFamily="34" charset="0"/>
                        </a:rPr>
                        <a:t>Reform</a:t>
                      </a:r>
                    </a:p>
                  </a:txBody>
                  <a:tcPr/>
                </a:tc>
                <a:tc>
                  <a:txBody>
                    <a:bodyPr/>
                    <a:lstStyle/>
                    <a:p>
                      <a:r>
                        <a:rPr lang="en-US" sz="1800" dirty="0">
                          <a:latin typeface="Lato" panose="020F0502020204030203" pitchFamily="34" charset="0"/>
                          <a:ea typeface="Lato" panose="020F0502020204030203" pitchFamily="34" charset="0"/>
                          <a:cs typeface="Lato" panose="020F0502020204030203" pitchFamily="34" charset="0"/>
                        </a:rPr>
                        <a:t>24</a:t>
                      </a:r>
                    </a:p>
                  </a:txBody>
                  <a:tcPr/>
                </a:tc>
                <a:tc>
                  <a:txBody>
                    <a:bodyPr/>
                    <a:lstStyle/>
                    <a:p>
                      <a:r>
                        <a:rPr lang="en-US" sz="1800" dirty="0">
                          <a:latin typeface="Lato" panose="020F0502020204030203" pitchFamily="34" charset="0"/>
                          <a:ea typeface="Lato" panose="020F0502020204030203" pitchFamily="34" charset="0"/>
                          <a:cs typeface="Lato" panose="020F0502020204030203" pitchFamily="34" charset="0"/>
                        </a:rPr>
                        <a:t>521</a:t>
                      </a:r>
                    </a:p>
                  </a:txBody>
                  <a:tcPr/>
                </a:tc>
                <a:extLst>
                  <a:ext uri="{0D108BD9-81ED-4DB2-BD59-A6C34878D82A}">
                    <a16:rowId xmlns:a16="http://schemas.microsoft.com/office/drawing/2014/main" val="2852629740"/>
                  </a:ext>
                </a:extLst>
              </a:tr>
              <a:tr h="365760">
                <a:tc>
                  <a:txBody>
                    <a:bodyPr/>
                    <a:lstStyle/>
                    <a:p>
                      <a:r>
                        <a:rPr lang="en-US" sz="1800" dirty="0">
                          <a:latin typeface="Lato" panose="020F0502020204030203" pitchFamily="34" charset="0"/>
                          <a:ea typeface="Lato" panose="020F0502020204030203" pitchFamily="34" charset="0"/>
                          <a:cs typeface="Lato" panose="020F0502020204030203" pitchFamily="34" charset="0"/>
                        </a:rPr>
                        <a:t>Conservative</a:t>
                      </a:r>
                    </a:p>
                  </a:txBody>
                  <a:tcPr/>
                </a:tc>
                <a:tc>
                  <a:txBody>
                    <a:bodyPr/>
                    <a:lstStyle/>
                    <a:p>
                      <a:r>
                        <a:rPr lang="en-US" sz="1800" dirty="0">
                          <a:latin typeface="Lato" panose="020F0502020204030203" pitchFamily="34" charset="0"/>
                          <a:ea typeface="Lato" panose="020F0502020204030203" pitchFamily="34" charset="0"/>
                          <a:cs typeface="Lato" panose="020F0502020204030203" pitchFamily="34" charset="0"/>
                        </a:rPr>
                        <a:t>26</a:t>
                      </a:r>
                    </a:p>
                  </a:txBody>
                  <a:tcPr/>
                </a:tc>
                <a:tc>
                  <a:txBody>
                    <a:bodyPr/>
                    <a:lstStyle/>
                    <a:p>
                      <a:r>
                        <a:rPr lang="en-US" sz="1800" dirty="0">
                          <a:latin typeface="Lato" panose="020F0502020204030203" pitchFamily="34" charset="0"/>
                          <a:ea typeface="Lato" panose="020F0502020204030203" pitchFamily="34" charset="0"/>
                          <a:cs typeface="Lato" panose="020F0502020204030203" pitchFamily="34" charset="0"/>
                        </a:rPr>
                        <a:t>547</a:t>
                      </a:r>
                    </a:p>
                  </a:txBody>
                  <a:tcPr/>
                </a:tc>
                <a:extLst>
                  <a:ext uri="{0D108BD9-81ED-4DB2-BD59-A6C34878D82A}">
                    <a16:rowId xmlns:a16="http://schemas.microsoft.com/office/drawing/2014/main" val="931569517"/>
                  </a:ext>
                </a:extLst>
              </a:tr>
              <a:tr h="365760">
                <a:tc>
                  <a:txBody>
                    <a:bodyPr/>
                    <a:lstStyle/>
                    <a:p>
                      <a:r>
                        <a:rPr lang="en-US" sz="1800" dirty="0">
                          <a:latin typeface="Lato" panose="020F0502020204030203" pitchFamily="34" charset="0"/>
                          <a:ea typeface="Lato" panose="020F0502020204030203" pitchFamily="34" charset="0"/>
                          <a:cs typeface="Lato" panose="020F0502020204030203" pitchFamily="34" charset="0"/>
                        </a:rPr>
                        <a:t>Modern Orthodox</a:t>
                      </a:r>
                    </a:p>
                  </a:txBody>
                  <a:tcPr/>
                </a:tc>
                <a:tc>
                  <a:txBody>
                    <a:bodyPr/>
                    <a:lstStyle/>
                    <a:p>
                      <a:r>
                        <a:rPr lang="en-US" sz="1800" dirty="0">
                          <a:latin typeface="Lato" panose="020F0502020204030203" pitchFamily="34" charset="0"/>
                          <a:ea typeface="Lato" panose="020F0502020204030203" pitchFamily="34" charset="0"/>
                          <a:cs typeface="Lato" panose="020F0502020204030203" pitchFamily="34" charset="0"/>
                        </a:rPr>
                        <a:t>12</a:t>
                      </a:r>
                    </a:p>
                  </a:txBody>
                  <a:tcPr/>
                </a:tc>
                <a:tc>
                  <a:txBody>
                    <a:bodyPr/>
                    <a:lstStyle/>
                    <a:p>
                      <a:r>
                        <a:rPr lang="en-US" sz="1800" dirty="0">
                          <a:latin typeface="Lato" panose="020F0502020204030203" pitchFamily="34" charset="0"/>
                          <a:ea typeface="Lato" panose="020F0502020204030203" pitchFamily="34" charset="0"/>
                          <a:cs typeface="Lato" panose="020F0502020204030203" pitchFamily="34" charset="0"/>
                        </a:rPr>
                        <a:t>263</a:t>
                      </a:r>
                    </a:p>
                  </a:txBody>
                  <a:tcPr/>
                </a:tc>
                <a:extLst>
                  <a:ext uri="{0D108BD9-81ED-4DB2-BD59-A6C34878D82A}">
                    <a16:rowId xmlns:a16="http://schemas.microsoft.com/office/drawing/2014/main" val="3643617062"/>
                  </a:ext>
                </a:extLst>
              </a:tr>
              <a:tr h="365760">
                <a:tc>
                  <a:txBody>
                    <a:bodyPr/>
                    <a:lstStyle/>
                    <a:p>
                      <a:r>
                        <a:rPr lang="en-US" sz="1800" dirty="0">
                          <a:latin typeface="Lato" panose="020F0502020204030203" pitchFamily="34" charset="0"/>
                          <a:ea typeface="Lato" panose="020F0502020204030203" pitchFamily="34" charset="0"/>
                          <a:cs typeface="Lato" panose="020F0502020204030203" pitchFamily="34" charset="0"/>
                        </a:rPr>
                        <a:t>Orthodox</a:t>
                      </a:r>
                    </a:p>
                  </a:txBody>
                  <a:tcPr/>
                </a:tc>
                <a:tc>
                  <a:txBody>
                    <a:bodyPr/>
                    <a:lstStyle/>
                    <a:p>
                      <a:r>
                        <a:rPr lang="en-US" sz="1800" dirty="0">
                          <a:latin typeface="Lato" panose="020F0502020204030203" pitchFamily="34" charset="0"/>
                          <a:ea typeface="Lato" panose="020F0502020204030203" pitchFamily="34" charset="0"/>
                          <a:cs typeface="Lato" panose="020F0502020204030203" pitchFamily="34" charset="0"/>
                        </a:rPr>
                        <a:t>4</a:t>
                      </a:r>
                    </a:p>
                  </a:txBody>
                  <a:tcPr/>
                </a:tc>
                <a:tc>
                  <a:txBody>
                    <a:bodyPr/>
                    <a:lstStyle/>
                    <a:p>
                      <a:r>
                        <a:rPr lang="en-US" sz="1800" dirty="0">
                          <a:latin typeface="Lato" panose="020F0502020204030203" pitchFamily="34" charset="0"/>
                          <a:ea typeface="Lato" panose="020F0502020204030203" pitchFamily="34" charset="0"/>
                          <a:cs typeface="Lato" panose="020F0502020204030203" pitchFamily="34" charset="0"/>
                        </a:rPr>
                        <a:t>79</a:t>
                      </a:r>
                    </a:p>
                  </a:txBody>
                  <a:tcPr/>
                </a:tc>
                <a:extLst>
                  <a:ext uri="{0D108BD9-81ED-4DB2-BD59-A6C34878D82A}">
                    <a16:rowId xmlns:a16="http://schemas.microsoft.com/office/drawing/2014/main" val="2982797679"/>
                  </a:ext>
                </a:extLst>
              </a:tr>
              <a:tr h="365760">
                <a:tc>
                  <a:txBody>
                    <a:bodyPr/>
                    <a:lstStyle/>
                    <a:p>
                      <a:r>
                        <a:rPr lang="en-US" sz="1800" dirty="0">
                          <a:latin typeface="Lato" panose="020F0502020204030203" pitchFamily="34" charset="0"/>
                          <a:ea typeface="Lato" panose="020F0502020204030203" pitchFamily="34" charset="0"/>
                          <a:cs typeface="Lato" panose="020F0502020204030203" pitchFamily="34" charset="0"/>
                        </a:rPr>
                        <a:t>Chabad</a:t>
                      </a:r>
                    </a:p>
                  </a:txBody>
                  <a:tcPr/>
                </a:tc>
                <a:tc>
                  <a:txBody>
                    <a:bodyPr/>
                    <a:lstStyle/>
                    <a:p>
                      <a:r>
                        <a:rPr lang="en-US" sz="1800" dirty="0">
                          <a:latin typeface="Lato" panose="020F0502020204030203" pitchFamily="34" charset="0"/>
                          <a:ea typeface="Lato" panose="020F0502020204030203" pitchFamily="34" charset="0"/>
                          <a:cs typeface="Lato" panose="020F0502020204030203" pitchFamily="34" charset="0"/>
                        </a:rPr>
                        <a:t>10</a:t>
                      </a:r>
                    </a:p>
                  </a:txBody>
                  <a:tcPr/>
                </a:tc>
                <a:tc>
                  <a:txBody>
                    <a:bodyPr/>
                    <a:lstStyle/>
                    <a:p>
                      <a:r>
                        <a:rPr lang="en-US" sz="1800" dirty="0">
                          <a:latin typeface="Lato" panose="020F0502020204030203" pitchFamily="34" charset="0"/>
                          <a:ea typeface="Lato" panose="020F0502020204030203" pitchFamily="34" charset="0"/>
                          <a:cs typeface="Lato" panose="020F0502020204030203" pitchFamily="34" charset="0"/>
                        </a:rPr>
                        <a:t>209</a:t>
                      </a:r>
                    </a:p>
                  </a:txBody>
                  <a:tcPr/>
                </a:tc>
                <a:extLst>
                  <a:ext uri="{0D108BD9-81ED-4DB2-BD59-A6C34878D82A}">
                    <a16:rowId xmlns:a16="http://schemas.microsoft.com/office/drawing/2014/main" val="2496030472"/>
                  </a:ext>
                </a:extLst>
              </a:tr>
              <a:tr h="365760">
                <a:tc>
                  <a:txBody>
                    <a:bodyPr/>
                    <a:lstStyle/>
                    <a:p>
                      <a:r>
                        <a:rPr lang="en-US" sz="1800" dirty="0">
                          <a:latin typeface="Lato" panose="020F0502020204030203" pitchFamily="34" charset="0"/>
                          <a:ea typeface="Lato" panose="020F0502020204030203" pitchFamily="34" charset="0"/>
                          <a:cs typeface="Lato" panose="020F0502020204030203" pitchFamily="34" charset="0"/>
                        </a:rPr>
                        <a:t>Other (please specify)</a:t>
                      </a:r>
                    </a:p>
                  </a:txBody>
                  <a:tcPr/>
                </a:tc>
                <a:tc>
                  <a:txBody>
                    <a:bodyPr/>
                    <a:lstStyle/>
                    <a:p>
                      <a:r>
                        <a:rPr lang="en-US" sz="1800" dirty="0">
                          <a:latin typeface="Lato" panose="020F0502020204030203" pitchFamily="34" charset="0"/>
                          <a:ea typeface="Lato" panose="020F0502020204030203" pitchFamily="34" charset="0"/>
                          <a:cs typeface="Lato" panose="020F0502020204030203" pitchFamily="34" charset="0"/>
                        </a:rPr>
                        <a:t>6</a:t>
                      </a:r>
                    </a:p>
                  </a:txBody>
                  <a:tcPr/>
                </a:tc>
                <a:tc>
                  <a:txBody>
                    <a:bodyPr/>
                    <a:lstStyle/>
                    <a:p>
                      <a:r>
                        <a:rPr lang="en-US" sz="1800" dirty="0">
                          <a:latin typeface="Lato" panose="020F0502020204030203" pitchFamily="34" charset="0"/>
                          <a:ea typeface="Lato" panose="020F0502020204030203" pitchFamily="34" charset="0"/>
                          <a:cs typeface="Lato" panose="020F0502020204030203" pitchFamily="34" charset="0"/>
                        </a:rPr>
                        <a:t>130</a:t>
                      </a:r>
                    </a:p>
                  </a:txBody>
                  <a:tcPr/>
                </a:tc>
                <a:extLst>
                  <a:ext uri="{0D108BD9-81ED-4DB2-BD59-A6C34878D82A}">
                    <a16:rowId xmlns:a16="http://schemas.microsoft.com/office/drawing/2014/main" val="3675089926"/>
                  </a:ext>
                </a:extLst>
              </a:tr>
            </a:tbl>
          </a:graphicData>
        </a:graphic>
      </p:graphicFrame>
    </p:spTree>
    <p:extLst>
      <p:ext uri="{BB962C8B-B14F-4D97-AF65-F5344CB8AC3E}">
        <p14:creationId xmlns:p14="http://schemas.microsoft.com/office/powerpoint/2010/main" val="39803631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3BCAA22-BF8A-4659-A66D-1A711ADCFC9A}"/>
              </a:ext>
            </a:extLst>
          </p:cNvPr>
          <p:cNvSpPr>
            <a:spLocks noGrp="1"/>
          </p:cNvSpPr>
          <p:nvPr>
            <p:ph type="title"/>
          </p:nvPr>
        </p:nvSpPr>
        <p:spPr>
          <a:xfrm>
            <a:off x="521208" y="365760"/>
            <a:ext cx="10515600" cy="1139824"/>
          </a:xfrm>
        </p:spPr>
        <p:txBody>
          <a:bodyPr/>
          <a:lstStyle/>
          <a:p>
            <a:pPr marL="0" marR="0" lvl="0" indent="0" defTabSz="457200" rtl="0" eaLnBrk="1" fontAlgn="auto" latinLnBrk="0" hangingPunct="1">
              <a:lnSpc>
                <a:spcPct val="100000"/>
              </a:lnSpc>
              <a:spcBef>
                <a:spcPts val="0"/>
              </a:spcBef>
              <a:spcAft>
                <a:spcPts val="0"/>
              </a:spcAft>
              <a:tabLst/>
              <a:defRPr/>
            </a:pPr>
            <a:r>
              <a:rPr lang="en-US" sz="3600" b="1" kern="1200" dirty="0">
                <a:solidFill>
                  <a:schemeClr val="tx1"/>
                </a:solidFill>
                <a:latin typeface="Lato" panose="020F0502020204030203" pitchFamily="34" charset="0"/>
                <a:ea typeface="Lato" panose="020F0502020204030203" pitchFamily="34" charset="0"/>
                <a:cs typeface="Lato" panose="020F0502020204030203" pitchFamily="34" charset="0"/>
                <a:sym typeface="Libre Baskerville"/>
              </a:rPr>
              <a:t>Who Took the Poll Nationwide</a:t>
            </a:r>
            <a:endParaRPr lang="en-US" sz="3600" dirty="0">
              <a:latin typeface="Lato" panose="020F0502020204030203" pitchFamily="34" charset="0"/>
              <a:ea typeface="Lato" panose="020F0502020204030203" pitchFamily="34" charset="0"/>
              <a:cs typeface="Lato" panose="020F0502020204030203" pitchFamily="34" charset="0"/>
            </a:endParaRPr>
          </a:p>
        </p:txBody>
      </p:sp>
      <p:sp>
        <p:nvSpPr>
          <p:cNvPr id="2" name="Text Placeholder 1">
            <a:extLst>
              <a:ext uri="{FF2B5EF4-FFF2-40B4-BE49-F238E27FC236}">
                <a16:creationId xmlns:a16="http://schemas.microsoft.com/office/drawing/2014/main" id="{E4F94368-5D63-457C-8655-F8574FB6EA14}"/>
              </a:ext>
            </a:extLst>
          </p:cNvPr>
          <p:cNvSpPr>
            <a:spLocks noGrp="1"/>
          </p:cNvSpPr>
          <p:nvPr>
            <p:ph type="body" idx="1"/>
          </p:nvPr>
        </p:nvSpPr>
        <p:spPr>
          <a:xfrm>
            <a:off x="523241" y="1825624"/>
            <a:ext cx="4690028" cy="4761155"/>
          </a:xfrm>
        </p:spPr>
        <p:txBody>
          <a:bodyPr/>
          <a:lstStyle/>
          <a:p>
            <a:pPr marL="114300" indent="0">
              <a:buNone/>
            </a:pPr>
            <a:r>
              <a:rPr lang="en-US" sz="2400" dirty="0">
                <a:solidFill>
                  <a:schemeClr val="tx1"/>
                </a:solidFill>
                <a:latin typeface="Lato" panose="020F0502020204030203" pitchFamily="34" charset="0"/>
                <a:ea typeface="Lato" panose="020F0502020204030203" pitchFamily="34" charset="0"/>
                <a:cs typeface="Lato" panose="020F0502020204030203" pitchFamily="34" charset="0"/>
              </a:rPr>
              <a:t>What type of disability do you have or does a member of your household have? (Please check all that apply)</a:t>
            </a:r>
          </a:p>
          <a:p>
            <a:pPr marL="114300" indent="0">
              <a:buNone/>
            </a:pPr>
            <a:endParaRPr lang="en-US" sz="2400" dirty="0">
              <a:solidFill>
                <a:schemeClr val="tx1"/>
              </a:solidFill>
              <a:latin typeface="Lato" panose="020F0502020204030203" pitchFamily="34" charset="0"/>
              <a:ea typeface="Lato" panose="020F0502020204030203" pitchFamily="34" charset="0"/>
              <a:cs typeface="Lato" panose="020F0502020204030203" pitchFamily="34" charset="0"/>
            </a:endParaRPr>
          </a:p>
          <a:p>
            <a:pPr marL="114300" indent="0">
              <a:buNone/>
            </a:pPr>
            <a:r>
              <a:rPr lang="en-US" sz="1800" dirty="0">
                <a:solidFill>
                  <a:schemeClr val="tx1"/>
                </a:solidFill>
                <a:latin typeface="Lato" panose="020F0502020204030203" pitchFamily="34" charset="0"/>
                <a:ea typeface="Lato" panose="020F0502020204030203" pitchFamily="34" charset="0"/>
                <a:cs typeface="Lato" panose="020F0502020204030203" pitchFamily="34" charset="0"/>
              </a:rPr>
              <a:t>Note: large number of people with nonvisible disabilities</a:t>
            </a:r>
          </a:p>
        </p:txBody>
      </p:sp>
      <p:graphicFrame>
        <p:nvGraphicFramePr>
          <p:cNvPr id="4" name="Table 4">
            <a:extLst>
              <a:ext uri="{FF2B5EF4-FFF2-40B4-BE49-F238E27FC236}">
                <a16:creationId xmlns:a16="http://schemas.microsoft.com/office/drawing/2014/main" id="{AF712D1E-CE77-4A1C-A86F-40D442D6C4B7}"/>
              </a:ext>
            </a:extLst>
          </p:cNvPr>
          <p:cNvGraphicFramePr>
            <a:graphicFrameLocks noGrp="1"/>
          </p:cNvGraphicFramePr>
          <p:nvPr>
            <p:extLst>
              <p:ext uri="{D42A27DB-BD31-4B8C-83A1-F6EECF244321}">
                <p14:modId xmlns:p14="http://schemas.microsoft.com/office/powerpoint/2010/main" val="705718399"/>
              </p:ext>
            </p:extLst>
          </p:nvPr>
        </p:nvGraphicFramePr>
        <p:xfrm>
          <a:off x="6192995" y="1599537"/>
          <a:ext cx="4499429" cy="5213328"/>
        </p:xfrm>
        <a:graphic>
          <a:graphicData uri="http://schemas.openxmlformats.org/drawingml/2006/table">
            <a:tbl>
              <a:tblPr firstRow="1" bandRow="1">
                <a:tableStyleId>{5C22544A-7EE6-4342-B048-85BDC9FD1C3A}</a:tableStyleId>
              </a:tblPr>
              <a:tblGrid>
                <a:gridCol w="3169392">
                  <a:extLst>
                    <a:ext uri="{9D8B030D-6E8A-4147-A177-3AD203B41FA5}">
                      <a16:colId xmlns:a16="http://schemas.microsoft.com/office/drawing/2014/main" val="676792356"/>
                    </a:ext>
                  </a:extLst>
                </a:gridCol>
                <a:gridCol w="1330037">
                  <a:extLst>
                    <a:ext uri="{9D8B030D-6E8A-4147-A177-3AD203B41FA5}">
                      <a16:colId xmlns:a16="http://schemas.microsoft.com/office/drawing/2014/main" val="2416133092"/>
                    </a:ext>
                  </a:extLst>
                </a:gridCol>
              </a:tblGrid>
              <a:tr h="288328">
                <a:tc>
                  <a:txBody>
                    <a:bodyPr/>
                    <a:lstStyle/>
                    <a:p>
                      <a:r>
                        <a:rPr lang="en-US" dirty="0">
                          <a:latin typeface="Lato" panose="020F0502020204030203" pitchFamily="34" charset="0"/>
                          <a:ea typeface="Lato" panose="020F0502020204030203" pitchFamily="34" charset="0"/>
                          <a:cs typeface="Lato" panose="020F0502020204030203" pitchFamily="34" charset="0"/>
                        </a:rPr>
                        <a:t>Disability</a:t>
                      </a:r>
                    </a:p>
                  </a:txBody>
                  <a:tcPr/>
                </a:tc>
                <a:tc>
                  <a:txBody>
                    <a:bodyPr/>
                    <a:lstStyle/>
                    <a:p>
                      <a:r>
                        <a:rPr lang="en-US" dirty="0">
                          <a:latin typeface="Lato" panose="020F0502020204030203" pitchFamily="34" charset="0"/>
                          <a:ea typeface="Lato" panose="020F0502020204030203" pitchFamily="34" charset="0"/>
                          <a:cs typeface="Lato" panose="020F0502020204030203" pitchFamily="34" charset="0"/>
                        </a:rPr>
                        <a:t>Respondents</a:t>
                      </a:r>
                    </a:p>
                  </a:txBody>
                  <a:tcPr/>
                </a:tc>
                <a:extLst>
                  <a:ext uri="{0D108BD9-81ED-4DB2-BD59-A6C34878D82A}">
                    <a16:rowId xmlns:a16="http://schemas.microsoft.com/office/drawing/2014/main" val="3276317692"/>
                  </a:ext>
                </a:extLst>
              </a:tr>
              <a:tr h="272696">
                <a:tc>
                  <a:txBody>
                    <a:bodyPr/>
                    <a:lstStyle/>
                    <a:p>
                      <a:pPr algn="l" fontAlgn="b"/>
                      <a:r>
                        <a:rPr lang="en-US" sz="12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On The Autism Spectrum</a:t>
                      </a:r>
                    </a:p>
                  </a:txBody>
                  <a:tcPr marL="7620" marR="7620" marT="7620" marB="0" anchor="b"/>
                </a:tc>
                <a:tc>
                  <a:txBody>
                    <a:bodyPr/>
                    <a:lstStyle/>
                    <a:p>
                      <a:pPr algn="r" fontAlgn="b"/>
                      <a:r>
                        <a:rPr lang="en-US" sz="12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243</a:t>
                      </a:r>
                    </a:p>
                  </a:txBody>
                  <a:tcPr marL="7620" marR="7620" marT="7620" marB="0" anchor="ctr" anchorCtr="1"/>
                </a:tc>
                <a:extLst>
                  <a:ext uri="{0D108BD9-81ED-4DB2-BD59-A6C34878D82A}">
                    <a16:rowId xmlns:a16="http://schemas.microsoft.com/office/drawing/2014/main" val="204932781"/>
                  </a:ext>
                </a:extLst>
              </a:tr>
              <a:tr h="272696">
                <a:tc>
                  <a:txBody>
                    <a:bodyPr/>
                    <a:lstStyle/>
                    <a:p>
                      <a:pPr algn="l" fontAlgn="b"/>
                      <a:r>
                        <a:rPr lang="en-US" sz="1200" b="0" i="0" u="none" strike="noStrike" dirty="0">
                          <a:solidFill>
                            <a:schemeClr val="tx1"/>
                          </a:solidFill>
                          <a:effectLst/>
                          <a:highlight>
                            <a:srgbClr val="FFFF00"/>
                          </a:highlight>
                          <a:latin typeface="Lato" panose="020F0502020204030203" pitchFamily="34" charset="0"/>
                          <a:ea typeface="Lato" panose="020F0502020204030203" pitchFamily="34" charset="0"/>
                          <a:cs typeface="Lato" panose="020F0502020204030203" pitchFamily="34" charset="0"/>
                        </a:rPr>
                        <a:t>Learning Disability</a:t>
                      </a:r>
                    </a:p>
                  </a:txBody>
                  <a:tcPr marL="7620" marR="7620" marT="7620" marB="0" anchor="b"/>
                </a:tc>
                <a:tc>
                  <a:txBody>
                    <a:bodyPr/>
                    <a:lstStyle/>
                    <a:p>
                      <a:pPr algn="r" fontAlgn="b"/>
                      <a:r>
                        <a:rPr lang="en-US" sz="12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281</a:t>
                      </a:r>
                    </a:p>
                  </a:txBody>
                  <a:tcPr marL="7620" marR="7620" marT="7620" marB="0" anchor="ctr" anchorCtr="1"/>
                </a:tc>
                <a:extLst>
                  <a:ext uri="{0D108BD9-81ED-4DB2-BD59-A6C34878D82A}">
                    <a16:rowId xmlns:a16="http://schemas.microsoft.com/office/drawing/2014/main" val="2596853555"/>
                  </a:ext>
                </a:extLst>
              </a:tr>
              <a:tr h="272696">
                <a:tc>
                  <a:txBody>
                    <a:bodyPr/>
                    <a:lstStyle/>
                    <a:p>
                      <a:pPr algn="l" fontAlgn="b"/>
                      <a:r>
                        <a:rPr lang="en-US" sz="12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Developmental Disability</a:t>
                      </a:r>
                    </a:p>
                  </a:txBody>
                  <a:tcPr marL="7620" marR="7620" marT="7620" marB="0" anchor="b"/>
                </a:tc>
                <a:tc>
                  <a:txBody>
                    <a:bodyPr/>
                    <a:lstStyle/>
                    <a:p>
                      <a:pPr algn="r" fontAlgn="b"/>
                      <a:r>
                        <a:rPr lang="en-US" sz="12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155</a:t>
                      </a:r>
                    </a:p>
                  </a:txBody>
                  <a:tcPr marL="7620" marR="7620" marT="7620" marB="0" anchor="ctr" anchorCtr="1"/>
                </a:tc>
                <a:extLst>
                  <a:ext uri="{0D108BD9-81ED-4DB2-BD59-A6C34878D82A}">
                    <a16:rowId xmlns:a16="http://schemas.microsoft.com/office/drawing/2014/main" val="3909982491"/>
                  </a:ext>
                </a:extLst>
              </a:tr>
              <a:tr h="272696">
                <a:tc>
                  <a:txBody>
                    <a:bodyPr/>
                    <a:lstStyle/>
                    <a:p>
                      <a:pPr algn="l" fontAlgn="b"/>
                      <a:r>
                        <a:rPr lang="en-US" sz="12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Cognitive Disability</a:t>
                      </a:r>
                    </a:p>
                  </a:txBody>
                  <a:tcPr marL="7620" marR="7620" marT="7620" marB="0" anchor="b"/>
                </a:tc>
                <a:tc>
                  <a:txBody>
                    <a:bodyPr/>
                    <a:lstStyle/>
                    <a:p>
                      <a:pPr algn="r" fontAlgn="b"/>
                      <a:r>
                        <a:rPr lang="en-US" sz="12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134</a:t>
                      </a:r>
                    </a:p>
                  </a:txBody>
                  <a:tcPr marL="7620" marR="7620" marT="7620" marB="0" anchor="ctr" anchorCtr="1"/>
                </a:tc>
                <a:extLst>
                  <a:ext uri="{0D108BD9-81ED-4DB2-BD59-A6C34878D82A}">
                    <a16:rowId xmlns:a16="http://schemas.microsoft.com/office/drawing/2014/main" val="2514457266"/>
                  </a:ext>
                </a:extLst>
              </a:tr>
              <a:tr h="272696">
                <a:tc>
                  <a:txBody>
                    <a:bodyPr/>
                    <a:lstStyle/>
                    <a:p>
                      <a:pPr algn="l" fontAlgn="b"/>
                      <a:r>
                        <a:rPr lang="en-US" sz="12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Intellectual Disability</a:t>
                      </a:r>
                    </a:p>
                  </a:txBody>
                  <a:tcPr marL="7620" marR="7620" marT="7620" marB="0" anchor="b"/>
                </a:tc>
                <a:tc>
                  <a:txBody>
                    <a:bodyPr/>
                    <a:lstStyle/>
                    <a:p>
                      <a:pPr algn="r" fontAlgn="b"/>
                      <a:r>
                        <a:rPr lang="en-US" sz="1200" b="0" i="0" u="none" strike="noStrike">
                          <a:solidFill>
                            <a:srgbClr val="333333"/>
                          </a:solidFill>
                          <a:effectLst/>
                          <a:latin typeface="Lato" panose="020F0502020204030203" pitchFamily="34" charset="0"/>
                          <a:ea typeface="Lato" panose="020F0502020204030203" pitchFamily="34" charset="0"/>
                          <a:cs typeface="Lato" panose="020F0502020204030203" pitchFamily="34" charset="0"/>
                        </a:rPr>
                        <a:t>100</a:t>
                      </a:r>
                    </a:p>
                  </a:txBody>
                  <a:tcPr marL="7620" marR="7620" marT="7620" marB="0" anchor="ctr" anchorCtr="1"/>
                </a:tc>
                <a:extLst>
                  <a:ext uri="{0D108BD9-81ED-4DB2-BD59-A6C34878D82A}">
                    <a16:rowId xmlns:a16="http://schemas.microsoft.com/office/drawing/2014/main" val="2273631865"/>
                  </a:ext>
                </a:extLst>
              </a:tr>
              <a:tr h="272696">
                <a:tc>
                  <a:txBody>
                    <a:bodyPr/>
                    <a:lstStyle/>
                    <a:p>
                      <a:pPr algn="l" fontAlgn="b"/>
                      <a:r>
                        <a:rPr lang="en-US" sz="12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Speech Or Language Disability</a:t>
                      </a:r>
                    </a:p>
                  </a:txBody>
                  <a:tcPr marL="7620" marR="7620" marT="7620" marB="0" anchor="b"/>
                </a:tc>
                <a:tc>
                  <a:txBody>
                    <a:bodyPr/>
                    <a:lstStyle/>
                    <a:p>
                      <a:pPr algn="r" fontAlgn="b"/>
                      <a:r>
                        <a:rPr lang="en-US" sz="1200" b="0" i="0" u="none" strike="noStrike">
                          <a:solidFill>
                            <a:srgbClr val="333333"/>
                          </a:solidFill>
                          <a:effectLst/>
                          <a:latin typeface="Lato" panose="020F0502020204030203" pitchFamily="34" charset="0"/>
                          <a:ea typeface="Lato" panose="020F0502020204030203" pitchFamily="34" charset="0"/>
                          <a:cs typeface="Lato" panose="020F0502020204030203" pitchFamily="34" charset="0"/>
                        </a:rPr>
                        <a:t>127</a:t>
                      </a:r>
                    </a:p>
                  </a:txBody>
                  <a:tcPr marL="7620" marR="7620" marT="7620" marB="0" anchor="ctr" anchorCtr="1"/>
                </a:tc>
                <a:extLst>
                  <a:ext uri="{0D108BD9-81ED-4DB2-BD59-A6C34878D82A}">
                    <a16:rowId xmlns:a16="http://schemas.microsoft.com/office/drawing/2014/main" val="1718131274"/>
                  </a:ext>
                </a:extLst>
              </a:tr>
              <a:tr h="272696">
                <a:tc>
                  <a:txBody>
                    <a:bodyPr/>
                    <a:lstStyle/>
                    <a:p>
                      <a:pPr algn="l" fontAlgn="b"/>
                      <a:r>
                        <a:rPr lang="en-US" sz="1200" b="0" i="0" u="none" strike="noStrike" dirty="0">
                          <a:solidFill>
                            <a:schemeClr val="tx1"/>
                          </a:solidFill>
                          <a:effectLst/>
                          <a:highlight>
                            <a:srgbClr val="FFFF00"/>
                          </a:highlight>
                          <a:latin typeface="Lato" panose="020F0502020204030203" pitchFamily="34" charset="0"/>
                          <a:ea typeface="Lato" panose="020F0502020204030203" pitchFamily="34" charset="0"/>
                          <a:cs typeface="Lato" panose="020F0502020204030203" pitchFamily="34" charset="0"/>
                        </a:rPr>
                        <a:t>Mental Health</a:t>
                      </a:r>
                    </a:p>
                  </a:txBody>
                  <a:tcPr marL="7620" marR="7620" marT="7620" marB="0" anchor="b"/>
                </a:tc>
                <a:tc>
                  <a:txBody>
                    <a:bodyPr/>
                    <a:lstStyle/>
                    <a:p>
                      <a:pPr algn="r" fontAlgn="b"/>
                      <a:r>
                        <a:rPr lang="en-US" sz="12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380</a:t>
                      </a:r>
                    </a:p>
                  </a:txBody>
                  <a:tcPr marL="7620" marR="7620" marT="7620" marB="0" anchor="ctr" anchorCtr="1"/>
                </a:tc>
                <a:extLst>
                  <a:ext uri="{0D108BD9-81ED-4DB2-BD59-A6C34878D82A}">
                    <a16:rowId xmlns:a16="http://schemas.microsoft.com/office/drawing/2014/main" val="3450837738"/>
                  </a:ext>
                </a:extLst>
              </a:tr>
              <a:tr h="272696">
                <a:tc>
                  <a:txBody>
                    <a:bodyPr/>
                    <a:lstStyle/>
                    <a:p>
                      <a:pPr algn="l" fontAlgn="b"/>
                      <a:r>
                        <a:rPr lang="en-US" sz="12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Orthopedic Disability</a:t>
                      </a:r>
                    </a:p>
                  </a:txBody>
                  <a:tcPr marL="7620" marR="7620" marT="7620" marB="0" anchor="b"/>
                </a:tc>
                <a:tc>
                  <a:txBody>
                    <a:bodyPr/>
                    <a:lstStyle/>
                    <a:p>
                      <a:pPr algn="r" fontAlgn="b"/>
                      <a:r>
                        <a:rPr lang="en-US" sz="12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217</a:t>
                      </a:r>
                    </a:p>
                  </a:txBody>
                  <a:tcPr marL="7620" marR="7620" marT="7620" marB="0" anchor="ctr" anchorCtr="1"/>
                </a:tc>
                <a:extLst>
                  <a:ext uri="{0D108BD9-81ED-4DB2-BD59-A6C34878D82A}">
                    <a16:rowId xmlns:a16="http://schemas.microsoft.com/office/drawing/2014/main" val="3854179100"/>
                  </a:ext>
                </a:extLst>
              </a:tr>
              <a:tr h="272696">
                <a:tc>
                  <a:txBody>
                    <a:bodyPr/>
                    <a:lstStyle/>
                    <a:p>
                      <a:pPr algn="l" fontAlgn="b"/>
                      <a:r>
                        <a:rPr lang="en-US" sz="1200" b="0" i="0" u="none" strike="noStrike" dirty="0">
                          <a:solidFill>
                            <a:schemeClr val="tx1"/>
                          </a:solidFill>
                          <a:effectLst/>
                          <a:highlight>
                            <a:srgbClr val="FFFF00"/>
                          </a:highlight>
                          <a:latin typeface="Lato" panose="020F0502020204030203" pitchFamily="34" charset="0"/>
                          <a:ea typeface="Lato" panose="020F0502020204030203" pitchFamily="34" charset="0"/>
                          <a:cs typeface="Lato" panose="020F0502020204030203" pitchFamily="34" charset="0"/>
                        </a:rPr>
                        <a:t>Hard Of Hearing/Hearing Loss</a:t>
                      </a:r>
                    </a:p>
                  </a:txBody>
                  <a:tcPr marL="7620" marR="7620" marT="7620" marB="0" anchor="b"/>
                </a:tc>
                <a:tc>
                  <a:txBody>
                    <a:bodyPr/>
                    <a:lstStyle/>
                    <a:p>
                      <a:pPr algn="r" fontAlgn="b"/>
                      <a:r>
                        <a:rPr lang="en-US" sz="12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255</a:t>
                      </a:r>
                    </a:p>
                  </a:txBody>
                  <a:tcPr marL="7620" marR="7620" marT="7620" marB="0" anchor="ctr" anchorCtr="1"/>
                </a:tc>
                <a:extLst>
                  <a:ext uri="{0D108BD9-81ED-4DB2-BD59-A6C34878D82A}">
                    <a16:rowId xmlns:a16="http://schemas.microsoft.com/office/drawing/2014/main" val="1539894100"/>
                  </a:ext>
                </a:extLst>
              </a:tr>
              <a:tr h="272696">
                <a:tc>
                  <a:txBody>
                    <a:bodyPr/>
                    <a:lstStyle/>
                    <a:p>
                      <a:pPr algn="l" fontAlgn="b"/>
                      <a:r>
                        <a:rPr lang="en-US" sz="1200" b="0" i="0" u="none" strike="noStrike">
                          <a:solidFill>
                            <a:srgbClr val="333333"/>
                          </a:solidFill>
                          <a:effectLst/>
                          <a:latin typeface="Lato" panose="020F0502020204030203" pitchFamily="34" charset="0"/>
                          <a:ea typeface="Lato" panose="020F0502020204030203" pitchFamily="34" charset="0"/>
                          <a:cs typeface="Lato" panose="020F0502020204030203" pitchFamily="34" charset="0"/>
                        </a:rPr>
                        <a:t>Deafness</a:t>
                      </a:r>
                    </a:p>
                  </a:txBody>
                  <a:tcPr marL="7620" marR="7620" marT="7620" marB="0" anchor="b"/>
                </a:tc>
                <a:tc>
                  <a:txBody>
                    <a:bodyPr/>
                    <a:lstStyle/>
                    <a:p>
                      <a:pPr algn="r" fontAlgn="b"/>
                      <a:r>
                        <a:rPr lang="en-US" sz="12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50</a:t>
                      </a:r>
                    </a:p>
                  </a:txBody>
                  <a:tcPr marL="7620" marR="7620" marT="7620" marB="0" anchor="ctr" anchorCtr="1"/>
                </a:tc>
                <a:extLst>
                  <a:ext uri="{0D108BD9-81ED-4DB2-BD59-A6C34878D82A}">
                    <a16:rowId xmlns:a16="http://schemas.microsoft.com/office/drawing/2014/main" val="3481877034"/>
                  </a:ext>
                </a:extLst>
              </a:tr>
              <a:tr h="272696">
                <a:tc>
                  <a:txBody>
                    <a:bodyPr/>
                    <a:lstStyle/>
                    <a:p>
                      <a:pPr algn="l" fontAlgn="b"/>
                      <a:r>
                        <a:rPr lang="en-US" sz="1200" b="0" i="0" u="none" strike="noStrike">
                          <a:solidFill>
                            <a:srgbClr val="333333"/>
                          </a:solidFill>
                          <a:effectLst/>
                          <a:latin typeface="Lato" panose="020F0502020204030203" pitchFamily="34" charset="0"/>
                          <a:ea typeface="Lato" panose="020F0502020204030203" pitchFamily="34" charset="0"/>
                          <a:cs typeface="Lato" panose="020F0502020204030203" pitchFamily="34" charset="0"/>
                        </a:rPr>
                        <a:t>Blindness Or Low Vision</a:t>
                      </a:r>
                    </a:p>
                  </a:txBody>
                  <a:tcPr marL="7620" marR="7620" marT="7620" marB="0" anchor="b"/>
                </a:tc>
                <a:tc>
                  <a:txBody>
                    <a:bodyPr/>
                    <a:lstStyle/>
                    <a:p>
                      <a:pPr algn="r" fontAlgn="b"/>
                      <a:r>
                        <a:rPr lang="en-US" sz="12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63</a:t>
                      </a:r>
                    </a:p>
                  </a:txBody>
                  <a:tcPr marL="7620" marR="7620" marT="7620" marB="0" anchor="ctr" anchorCtr="1"/>
                </a:tc>
                <a:extLst>
                  <a:ext uri="{0D108BD9-81ED-4DB2-BD59-A6C34878D82A}">
                    <a16:rowId xmlns:a16="http://schemas.microsoft.com/office/drawing/2014/main" val="756586752"/>
                  </a:ext>
                </a:extLst>
              </a:tr>
              <a:tr h="272696">
                <a:tc>
                  <a:txBody>
                    <a:bodyPr/>
                    <a:lstStyle/>
                    <a:p>
                      <a:pPr algn="l" fontAlgn="b"/>
                      <a:r>
                        <a:rPr lang="en-US" sz="1200" b="0" i="0" u="none" strike="noStrike">
                          <a:solidFill>
                            <a:srgbClr val="333333"/>
                          </a:solidFill>
                          <a:effectLst/>
                          <a:latin typeface="Lato" panose="020F0502020204030203" pitchFamily="34" charset="0"/>
                          <a:ea typeface="Lato" panose="020F0502020204030203" pitchFamily="34" charset="0"/>
                          <a:cs typeface="Lato" panose="020F0502020204030203" pitchFamily="34" charset="0"/>
                        </a:rPr>
                        <a:t>Traumatic Brain Injury</a:t>
                      </a:r>
                    </a:p>
                  </a:txBody>
                  <a:tcPr marL="7620" marR="7620" marT="7620" marB="0" anchor="b"/>
                </a:tc>
                <a:tc>
                  <a:txBody>
                    <a:bodyPr/>
                    <a:lstStyle/>
                    <a:p>
                      <a:pPr algn="r" fontAlgn="b"/>
                      <a:r>
                        <a:rPr lang="en-US" sz="12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41</a:t>
                      </a:r>
                    </a:p>
                  </a:txBody>
                  <a:tcPr marL="7620" marR="7620" marT="7620" marB="0" anchor="ctr" anchorCtr="1"/>
                </a:tc>
                <a:extLst>
                  <a:ext uri="{0D108BD9-81ED-4DB2-BD59-A6C34878D82A}">
                    <a16:rowId xmlns:a16="http://schemas.microsoft.com/office/drawing/2014/main" val="1238950104"/>
                  </a:ext>
                </a:extLst>
              </a:tr>
              <a:tr h="272696">
                <a:tc>
                  <a:txBody>
                    <a:bodyPr/>
                    <a:lstStyle/>
                    <a:p>
                      <a:pPr algn="l" fontAlgn="b"/>
                      <a:r>
                        <a:rPr lang="en-US" sz="1200" b="0" i="0" u="none" strike="noStrike">
                          <a:solidFill>
                            <a:srgbClr val="333333"/>
                          </a:solidFill>
                          <a:effectLst/>
                          <a:latin typeface="Lato" panose="020F0502020204030203" pitchFamily="34" charset="0"/>
                          <a:ea typeface="Lato" panose="020F0502020204030203" pitchFamily="34" charset="0"/>
                          <a:cs typeface="Lato" panose="020F0502020204030203" pitchFamily="34" charset="0"/>
                        </a:rPr>
                        <a:t>Neoromuscular Disability</a:t>
                      </a:r>
                    </a:p>
                  </a:txBody>
                  <a:tcPr marL="7620" marR="7620" marT="7620" marB="0" anchor="b"/>
                </a:tc>
                <a:tc>
                  <a:txBody>
                    <a:bodyPr/>
                    <a:lstStyle/>
                    <a:p>
                      <a:pPr algn="r" fontAlgn="b"/>
                      <a:r>
                        <a:rPr lang="en-US" sz="12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102</a:t>
                      </a:r>
                    </a:p>
                  </a:txBody>
                  <a:tcPr marL="7620" marR="7620" marT="7620" marB="0" anchor="ctr" anchorCtr="1"/>
                </a:tc>
                <a:extLst>
                  <a:ext uri="{0D108BD9-81ED-4DB2-BD59-A6C34878D82A}">
                    <a16:rowId xmlns:a16="http://schemas.microsoft.com/office/drawing/2014/main" val="436785590"/>
                  </a:ext>
                </a:extLst>
              </a:tr>
              <a:tr h="272696">
                <a:tc>
                  <a:txBody>
                    <a:bodyPr/>
                    <a:lstStyle/>
                    <a:p>
                      <a:pPr algn="l" fontAlgn="b"/>
                      <a:r>
                        <a:rPr lang="en-US" sz="1200" b="0" i="0" u="none" strike="noStrike">
                          <a:solidFill>
                            <a:srgbClr val="333333"/>
                          </a:solidFill>
                          <a:effectLst/>
                          <a:latin typeface="Lato" panose="020F0502020204030203" pitchFamily="34" charset="0"/>
                          <a:ea typeface="Lato" panose="020F0502020204030203" pitchFamily="34" charset="0"/>
                          <a:cs typeface="Lato" panose="020F0502020204030203" pitchFamily="34" charset="0"/>
                        </a:rPr>
                        <a:t>Neurological Disability</a:t>
                      </a:r>
                    </a:p>
                  </a:txBody>
                  <a:tcPr marL="7620" marR="7620" marT="7620" marB="0" anchor="b"/>
                </a:tc>
                <a:tc>
                  <a:txBody>
                    <a:bodyPr/>
                    <a:lstStyle/>
                    <a:p>
                      <a:pPr algn="r" fontAlgn="b"/>
                      <a:r>
                        <a:rPr lang="en-US" sz="12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143</a:t>
                      </a:r>
                    </a:p>
                  </a:txBody>
                  <a:tcPr marL="7620" marR="7620" marT="7620" marB="0" anchor="ctr" anchorCtr="1"/>
                </a:tc>
                <a:extLst>
                  <a:ext uri="{0D108BD9-81ED-4DB2-BD59-A6C34878D82A}">
                    <a16:rowId xmlns:a16="http://schemas.microsoft.com/office/drawing/2014/main" val="2870371833"/>
                  </a:ext>
                </a:extLst>
              </a:tr>
              <a:tr h="272696">
                <a:tc>
                  <a:txBody>
                    <a:bodyPr/>
                    <a:lstStyle/>
                    <a:p>
                      <a:pPr algn="l" fontAlgn="b"/>
                      <a:r>
                        <a:rPr lang="en-US" sz="1200" b="0" i="0" u="none" strike="noStrike">
                          <a:solidFill>
                            <a:srgbClr val="333333"/>
                          </a:solidFill>
                          <a:effectLst/>
                          <a:latin typeface="Lato" panose="020F0502020204030203" pitchFamily="34" charset="0"/>
                          <a:ea typeface="Lato" panose="020F0502020204030203" pitchFamily="34" charset="0"/>
                          <a:cs typeface="Lato" panose="020F0502020204030203" pitchFamily="34" charset="0"/>
                        </a:rPr>
                        <a:t>Imuno-Deficiency</a:t>
                      </a:r>
                    </a:p>
                  </a:txBody>
                  <a:tcPr marL="7620" marR="7620" marT="7620" marB="0" anchor="b"/>
                </a:tc>
                <a:tc>
                  <a:txBody>
                    <a:bodyPr/>
                    <a:lstStyle/>
                    <a:p>
                      <a:pPr algn="r" fontAlgn="b"/>
                      <a:r>
                        <a:rPr lang="en-US" sz="12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74</a:t>
                      </a:r>
                    </a:p>
                  </a:txBody>
                  <a:tcPr marL="7620" marR="7620" marT="7620" marB="0" anchor="ctr" anchorCtr="1"/>
                </a:tc>
                <a:extLst>
                  <a:ext uri="{0D108BD9-81ED-4DB2-BD59-A6C34878D82A}">
                    <a16:rowId xmlns:a16="http://schemas.microsoft.com/office/drawing/2014/main" val="2669809839"/>
                  </a:ext>
                </a:extLst>
              </a:tr>
              <a:tr h="272696">
                <a:tc>
                  <a:txBody>
                    <a:bodyPr/>
                    <a:lstStyle/>
                    <a:p>
                      <a:pPr algn="l" fontAlgn="b"/>
                      <a:r>
                        <a:rPr lang="en-US" sz="1200" b="0" i="0" u="none" strike="noStrike">
                          <a:solidFill>
                            <a:srgbClr val="333333"/>
                          </a:solidFill>
                          <a:effectLst/>
                          <a:latin typeface="Lato" panose="020F0502020204030203" pitchFamily="34" charset="0"/>
                          <a:ea typeface="Lato" panose="020F0502020204030203" pitchFamily="34" charset="0"/>
                          <a:cs typeface="Lato" panose="020F0502020204030203" pitchFamily="34" charset="0"/>
                        </a:rPr>
                        <a:t>Auto-Immune</a:t>
                      </a:r>
                    </a:p>
                  </a:txBody>
                  <a:tcPr marL="7620" marR="7620" marT="7620" marB="0" anchor="b"/>
                </a:tc>
                <a:tc>
                  <a:txBody>
                    <a:bodyPr/>
                    <a:lstStyle/>
                    <a:p>
                      <a:pPr algn="r" fontAlgn="b"/>
                      <a:r>
                        <a:rPr lang="en-US" sz="12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184</a:t>
                      </a:r>
                    </a:p>
                  </a:txBody>
                  <a:tcPr marL="7620" marR="7620" marT="7620" marB="0" anchor="ctr" anchorCtr="1"/>
                </a:tc>
                <a:extLst>
                  <a:ext uri="{0D108BD9-81ED-4DB2-BD59-A6C34878D82A}">
                    <a16:rowId xmlns:a16="http://schemas.microsoft.com/office/drawing/2014/main" val="115446970"/>
                  </a:ext>
                </a:extLst>
              </a:tr>
              <a:tr h="272696">
                <a:tc>
                  <a:txBody>
                    <a:bodyPr/>
                    <a:lstStyle/>
                    <a:p>
                      <a:pPr algn="l" fontAlgn="b"/>
                      <a:r>
                        <a:rPr lang="en-US" sz="1200" b="0" i="0" u="none" strike="noStrike" dirty="0">
                          <a:solidFill>
                            <a:schemeClr val="tx1"/>
                          </a:solidFill>
                          <a:effectLst/>
                          <a:highlight>
                            <a:srgbClr val="FFFF00"/>
                          </a:highlight>
                          <a:latin typeface="Lato" panose="020F0502020204030203" pitchFamily="34" charset="0"/>
                          <a:ea typeface="Lato" panose="020F0502020204030203" pitchFamily="34" charset="0"/>
                          <a:cs typeface="Lato" panose="020F0502020204030203" pitchFamily="34" charset="0"/>
                        </a:rPr>
                        <a:t>Chronic Pain</a:t>
                      </a:r>
                    </a:p>
                  </a:txBody>
                  <a:tcPr marL="7620" marR="7620" marT="7620" marB="0" anchor="b"/>
                </a:tc>
                <a:tc>
                  <a:txBody>
                    <a:bodyPr/>
                    <a:lstStyle/>
                    <a:p>
                      <a:pPr algn="r" fontAlgn="b"/>
                      <a:r>
                        <a:rPr lang="en-US" sz="12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275</a:t>
                      </a:r>
                    </a:p>
                  </a:txBody>
                  <a:tcPr marL="7620" marR="7620" marT="7620" marB="0" anchor="ctr" anchorCtr="1"/>
                </a:tc>
                <a:extLst>
                  <a:ext uri="{0D108BD9-81ED-4DB2-BD59-A6C34878D82A}">
                    <a16:rowId xmlns:a16="http://schemas.microsoft.com/office/drawing/2014/main" val="2281159280"/>
                  </a:ext>
                </a:extLst>
              </a:tr>
              <a:tr h="272696">
                <a:tc>
                  <a:txBody>
                    <a:bodyPr/>
                    <a:lstStyle/>
                    <a:p>
                      <a:pPr algn="l" fontAlgn="b"/>
                      <a:r>
                        <a:rPr lang="en-US" sz="12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Other (please specify)</a:t>
                      </a:r>
                    </a:p>
                  </a:txBody>
                  <a:tcPr marL="7620" marR="7620" marT="7620" marB="0" anchor="b"/>
                </a:tc>
                <a:tc>
                  <a:txBody>
                    <a:bodyPr/>
                    <a:lstStyle/>
                    <a:p>
                      <a:pPr algn="r" fontAlgn="b"/>
                      <a:r>
                        <a:rPr lang="en-US" sz="12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216</a:t>
                      </a:r>
                    </a:p>
                  </a:txBody>
                  <a:tcPr marL="7620" marR="7620" marT="7620" marB="0" anchor="ctr" anchorCtr="1"/>
                </a:tc>
                <a:extLst>
                  <a:ext uri="{0D108BD9-81ED-4DB2-BD59-A6C34878D82A}">
                    <a16:rowId xmlns:a16="http://schemas.microsoft.com/office/drawing/2014/main" val="2139995753"/>
                  </a:ext>
                </a:extLst>
              </a:tr>
            </a:tbl>
          </a:graphicData>
        </a:graphic>
      </p:graphicFrame>
      <p:sp>
        <p:nvSpPr>
          <p:cNvPr id="6" name="Slide Number Placeholder 5">
            <a:extLst>
              <a:ext uri="{FF2B5EF4-FFF2-40B4-BE49-F238E27FC236}">
                <a16:creationId xmlns:a16="http://schemas.microsoft.com/office/drawing/2014/main" id="{D9EB2405-CDD5-4425-96BA-C370E442004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6</a:t>
            </a:fld>
            <a:endParaRPr lang="en-US"/>
          </a:p>
        </p:txBody>
      </p:sp>
    </p:spTree>
    <p:extLst>
      <p:ext uri="{BB962C8B-B14F-4D97-AF65-F5344CB8AC3E}">
        <p14:creationId xmlns:p14="http://schemas.microsoft.com/office/powerpoint/2010/main" val="1872605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135587F-7BD5-A84C-82FB-86F7675C2EE5}"/>
              </a:ext>
            </a:extLst>
          </p:cNvPr>
          <p:cNvSpPr>
            <a:spLocks noGrp="1"/>
          </p:cNvSpPr>
          <p:nvPr>
            <p:ph type="title"/>
          </p:nvPr>
        </p:nvSpPr>
        <p:spPr/>
        <p:txBody>
          <a:bodyPr/>
          <a:lstStyle/>
          <a:p>
            <a:r>
              <a:rPr lang="en-US" b="1" dirty="0">
                <a:latin typeface="Lato" panose="020F0502020204030203" pitchFamily="34" charset="0"/>
                <a:ea typeface="Lato" panose="020F0502020204030203" pitchFamily="34" charset="0"/>
                <a:cs typeface="Lato" panose="020F0502020204030203" pitchFamily="34" charset="0"/>
              </a:rPr>
              <a:t>Major Trends: 2018-2021</a:t>
            </a:r>
          </a:p>
        </p:txBody>
      </p:sp>
      <p:sp>
        <p:nvSpPr>
          <p:cNvPr id="4" name="Slide Number Placeholder 3">
            <a:extLst>
              <a:ext uri="{FF2B5EF4-FFF2-40B4-BE49-F238E27FC236}">
                <a16:creationId xmlns:a16="http://schemas.microsoft.com/office/drawing/2014/main" id="{AF4EA0EE-C8FA-4B36-8D33-D7628CBAE11F}"/>
              </a:ext>
            </a:extLst>
          </p:cNvPr>
          <p:cNvSpPr>
            <a:spLocks noGrp="1"/>
          </p:cNvSpPr>
          <p:nvPr>
            <p:ph type="sldNum" sz="quarter" idx="12"/>
          </p:nvPr>
        </p:nvSpPr>
        <p:spPr/>
        <p:txBody>
          <a:bodyPr/>
          <a:lstStyle/>
          <a:p>
            <a:fld id="{8158A5C0-C843-4798-A68E-D1A36425029C}" type="slidenum">
              <a:rPr lang="en-US" smtClean="0"/>
              <a:pPr/>
              <a:t>7</a:t>
            </a:fld>
            <a:endParaRPr lang="en-US"/>
          </a:p>
        </p:txBody>
      </p:sp>
    </p:spTree>
    <p:extLst>
      <p:ext uri="{BB962C8B-B14F-4D97-AF65-F5344CB8AC3E}">
        <p14:creationId xmlns:p14="http://schemas.microsoft.com/office/powerpoint/2010/main" val="18783220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3BCAA22-BF8A-4659-A66D-1A711ADCFC9A}"/>
              </a:ext>
            </a:extLst>
          </p:cNvPr>
          <p:cNvSpPr>
            <a:spLocks noGrp="1"/>
          </p:cNvSpPr>
          <p:nvPr>
            <p:ph type="title"/>
          </p:nvPr>
        </p:nvSpPr>
        <p:spPr>
          <a:xfrm>
            <a:off x="521208" y="365760"/>
            <a:ext cx="10515600" cy="1139824"/>
          </a:xfrm>
        </p:spPr>
        <p:txBody>
          <a:bodyPr/>
          <a:lstStyle/>
          <a:p>
            <a:pPr marL="0" marR="0" lvl="0" indent="0" defTabSz="457200" rtl="0" eaLnBrk="1" fontAlgn="auto" latinLnBrk="0" hangingPunct="1">
              <a:lnSpc>
                <a:spcPct val="100000"/>
              </a:lnSpc>
              <a:spcBef>
                <a:spcPts val="0"/>
              </a:spcBef>
              <a:spcAft>
                <a:spcPts val="0"/>
              </a:spcAft>
              <a:tabLst/>
              <a:defRPr/>
            </a:pPr>
            <a:r>
              <a:rPr lang="en-US" sz="3600" b="1" kern="1200" dirty="0">
                <a:solidFill>
                  <a:schemeClr val="tx1"/>
                </a:solidFill>
                <a:latin typeface="Lato" panose="020F0502020204030203" pitchFamily="34" charset="0"/>
                <a:ea typeface="Lato" panose="020F0502020204030203" pitchFamily="34" charset="0"/>
                <a:cs typeface="Lato" panose="020F0502020204030203" pitchFamily="34" charset="0"/>
                <a:sym typeface="Libre Baskerville"/>
              </a:rPr>
              <a:t>65-1 Margin: People Feel Things Are Better</a:t>
            </a:r>
            <a:endParaRPr lang="en-US" sz="3600" dirty="0">
              <a:latin typeface="Lato" panose="020F0502020204030203" pitchFamily="34" charset="0"/>
              <a:ea typeface="Lato" panose="020F0502020204030203" pitchFamily="34" charset="0"/>
              <a:cs typeface="Lato" panose="020F0502020204030203" pitchFamily="34" charset="0"/>
            </a:endParaRPr>
          </a:p>
        </p:txBody>
      </p:sp>
      <p:sp>
        <p:nvSpPr>
          <p:cNvPr id="4" name="Slide Number Placeholder 3">
            <a:extLst>
              <a:ext uri="{FF2B5EF4-FFF2-40B4-BE49-F238E27FC236}">
                <a16:creationId xmlns:a16="http://schemas.microsoft.com/office/drawing/2014/main" id="{10DB1505-6B2F-48FB-8F9E-BEDC5470798C}"/>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8</a:t>
            </a:fld>
            <a:endParaRPr lang="en-US"/>
          </a:p>
        </p:txBody>
      </p:sp>
      <p:sp>
        <p:nvSpPr>
          <p:cNvPr id="7" name="TextBox 6">
            <a:extLst>
              <a:ext uri="{FF2B5EF4-FFF2-40B4-BE49-F238E27FC236}">
                <a16:creationId xmlns:a16="http://schemas.microsoft.com/office/drawing/2014/main" id="{E3A5CFD7-EA4D-47FD-A798-33EE4ACE381B}"/>
              </a:ext>
            </a:extLst>
          </p:cNvPr>
          <p:cNvSpPr txBox="1"/>
          <p:nvPr/>
        </p:nvSpPr>
        <p:spPr>
          <a:xfrm>
            <a:off x="747252" y="1622323"/>
            <a:ext cx="9910916" cy="830997"/>
          </a:xfrm>
          <a:prstGeom prst="rect">
            <a:avLst/>
          </a:prstGeom>
          <a:noFill/>
        </p:spPr>
        <p:txBody>
          <a:bodyPr wrap="square" rtlCol="0">
            <a:spAutoFit/>
          </a:bodyPr>
          <a:lstStyle/>
          <a:p>
            <a:r>
              <a:rPr lang="en-US" sz="2400" b="1" dirty="0">
                <a:latin typeface="Lato" panose="020F0502020204030203" pitchFamily="34" charset="0"/>
                <a:ea typeface="Lato" panose="020F0502020204030203" pitchFamily="34" charset="0"/>
                <a:cs typeface="Lato" panose="020F0502020204030203" pitchFamily="34" charset="0"/>
              </a:rPr>
              <a:t>Compared to five years ago, how is the Jewish community at including people with disabilities?</a:t>
            </a:r>
          </a:p>
        </p:txBody>
      </p:sp>
      <p:graphicFrame>
        <p:nvGraphicFramePr>
          <p:cNvPr id="8" name="Table 8">
            <a:extLst>
              <a:ext uri="{FF2B5EF4-FFF2-40B4-BE49-F238E27FC236}">
                <a16:creationId xmlns:a16="http://schemas.microsoft.com/office/drawing/2014/main" id="{47CB7D12-0EFE-4B45-8722-7E02081EDF45}"/>
              </a:ext>
            </a:extLst>
          </p:cNvPr>
          <p:cNvGraphicFramePr>
            <a:graphicFrameLocks noGrp="1"/>
          </p:cNvGraphicFramePr>
          <p:nvPr>
            <p:extLst>
              <p:ext uri="{D42A27DB-BD31-4B8C-83A1-F6EECF244321}">
                <p14:modId xmlns:p14="http://schemas.microsoft.com/office/powerpoint/2010/main" val="3152312263"/>
              </p:ext>
            </p:extLst>
          </p:nvPr>
        </p:nvGraphicFramePr>
        <p:xfrm>
          <a:off x="832464" y="2471955"/>
          <a:ext cx="10204341" cy="3152140"/>
        </p:xfrm>
        <a:graphic>
          <a:graphicData uri="http://schemas.openxmlformats.org/drawingml/2006/table">
            <a:tbl>
              <a:tblPr firstRow="1" bandRow="1">
                <a:tableStyleId>{5C22544A-7EE6-4342-B048-85BDC9FD1C3A}</a:tableStyleId>
              </a:tblPr>
              <a:tblGrid>
                <a:gridCol w="1457763">
                  <a:extLst>
                    <a:ext uri="{9D8B030D-6E8A-4147-A177-3AD203B41FA5}">
                      <a16:colId xmlns:a16="http://schemas.microsoft.com/office/drawing/2014/main" val="3153186048"/>
                    </a:ext>
                  </a:extLst>
                </a:gridCol>
                <a:gridCol w="1457763">
                  <a:extLst>
                    <a:ext uri="{9D8B030D-6E8A-4147-A177-3AD203B41FA5}">
                      <a16:colId xmlns:a16="http://schemas.microsoft.com/office/drawing/2014/main" val="3521794783"/>
                    </a:ext>
                  </a:extLst>
                </a:gridCol>
                <a:gridCol w="1457763">
                  <a:extLst>
                    <a:ext uri="{9D8B030D-6E8A-4147-A177-3AD203B41FA5}">
                      <a16:colId xmlns:a16="http://schemas.microsoft.com/office/drawing/2014/main" val="2582150703"/>
                    </a:ext>
                  </a:extLst>
                </a:gridCol>
                <a:gridCol w="1457763">
                  <a:extLst>
                    <a:ext uri="{9D8B030D-6E8A-4147-A177-3AD203B41FA5}">
                      <a16:colId xmlns:a16="http://schemas.microsoft.com/office/drawing/2014/main" val="506132939"/>
                    </a:ext>
                  </a:extLst>
                </a:gridCol>
                <a:gridCol w="1457763">
                  <a:extLst>
                    <a:ext uri="{9D8B030D-6E8A-4147-A177-3AD203B41FA5}">
                      <a16:colId xmlns:a16="http://schemas.microsoft.com/office/drawing/2014/main" val="839648812"/>
                    </a:ext>
                  </a:extLst>
                </a:gridCol>
                <a:gridCol w="1457763">
                  <a:extLst>
                    <a:ext uri="{9D8B030D-6E8A-4147-A177-3AD203B41FA5}">
                      <a16:colId xmlns:a16="http://schemas.microsoft.com/office/drawing/2014/main" val="2239696134"/>
                    </a:ext>
                  </a:extLst>
                </a:gridCol>
                <a:gridCol w="1457763">
                  <a:extLst>
                    <a:ext uri="{9D8B030D-6E8A-4147-A177-3AD203B41FA5}">
                      <a16:colId xmlns:a16="http://schemas.microsoft.com/office/drawing/2014/main" val="2831920639"/>
                    </a:ext>
                  </a:extLst>
                </a:gridCol>
              </a:tblGrid>
              <a:tr h="370840">
                <a:tc>
                  <a:txBody>
                    <a:bodyPr/>
                    <a:lstStyle/>
                    <a:p>
                      <a:r>
                        <a:rPr lang="en-US" dirty="0">
                          <a:latin typeface="Lato" panose="020F0502020204030203" pitchFamily="34" charset="0"/>
                          <a:ea typeface="Lato" panose="020F0502020204030203" pitchFamily="34" charset="0"/>
                          <a:cs typeface="Lato" panose="020F0502020204030203" pitchFamily="34" charset="0"/>
                        </a:rPr>
                        <a:t>Choices</a:t>
                      </a:r>
                    </a:p>
                  </a:txBody>
                  <a:tcPr anchor="ctr"/>
                </a:tc>
                <a:tc>
                  <a:txBody>
                    <a:bodyPr/>
                    <a:lstStyle/>
                    <a:p>
                      <a:pPr algn="ctr"/>
                      <a:r>
                        <a:rPr lang="en-US" dirty="0">
                          <a:latin typeface="Lato" panose="020F0502020204030203" pitchFamily="34" charset="0"/>
                          <a:ea typeface="Lato" panose="020F0502020204030203" pitchFamily="34" charset="0"/>
                          <a:cs typeface="Lato" panose="020F0502020204030203" pitchFamily="34" charset="0"/>
                        </a:rPr>
                        <a:t>DC 2021</a:t>
                      </a:r>
                    </a:p>
                  </a:txBody>
                  <a:tcPr anchor="ctr" anchorCtr="1">
                    <a:solidFill>
                      <a:schemeClr val="accent2"/>
                    </a:solidFill>
                  </a:tcPr>
                </a:tc>
                <a:tc>
                  <a:txBody>
                    <a:bodyPr/>
                    <a:lstStyle/>
                    <a:p>
                      <a:pPr algn="ctr"/>
                      <a:r>
                        <a:rPr lang="en-US" dirty="0">
                          <a:latin typeface="Lato" panose="020F0502020204030203" pitchFamily="34" charset="0"/>
                          <a:ea typeface="Lato" panose="020F0502020204030203" pitchFamily="34" charset="0"/>
                          <a:cs typeface="Lato" panose="020F0502020204030203" pitchFamily="34" charset="0"/>
                        </a:rPr>
                        <a:t>DC 2018</a:t>
                      </a:r>
                    </a:p>
                  </a:txBody>
                  <a:tcPr anchor="ctr" anchorCtr="1">
                    <a:solidFill>
                      <a:schemeClr val="accent2"/>
                    </a:solidFill>
                  </a:tcPr>
                </a:tc>
                <a:tc>
                  <a:txBody>
                    <a:bodyPr/>
                    <a:lstStyle/>
                    <a:p>
                      <a:pPr algn="ctr"/>
                      <a:r>
                        <a:rPr lang="en-US" dirty="0">
                          <a:latin typeface="Lato" panose="020F0502020204030203" pitchFamily="34" charset="0"/>
                          <a:ea typeface="Lato" panose="020F0502020204030203" pitchFamily="34" charset="0"/>
                          <a:cs typeface="Lato" panose="020F0502020204030203" pitchFamily="34" charset="0"/>
                        </a:rPr>
                        <a:t>DC Change</a:t>
                      </a:r>
                    </a:p>
                  </a:txBody>
                  <a:tcPr anchor="ctr" anchorCtr="1">
                    <a:solidFill>
                      <a:schemeClr val="accent2"/>
                    </a:solidFill>
                  </a:tcPr>
                </a:tc>
                <a:tc>
                  <a:txBody>
                    <a:bodyPr/>
                    <a:lstStyle/>
                    <a:p>
                      <a:pPr algn="ctr"/>
                      <a:r>
                        <a:rPr lang="en-US" dirty="0">
                          <a:latin typeface="Lato" panose="020F0502020204030203" pitchFamily="34" charset="0"/>
                          <a:ea typeface="Lato" panose="020F0502020204030203" pitchFamily="34" charset="0"/>
                          <a:cs typeface="Lato" panose="020F0502020204030203" pitchFamily="34" charset="0"/>
                        </a:rPr>
                        <a:t>2021</a:t>
                      </a:r>
                    </a:p>
                  </a:txBody>
                  <a:tcPr anchor="ctr" anchorCtr="1"/>
                </a:tc>
                <a:tc>
                  <a:txBody>
                    <a:bodyPr/>
                    <a:lstStyle/>
                    <a:p>
                      <a:pPr algn="ctr"/>
                      <a:r>
                        <a:rPr lang="en-US" dirty="0">
                          <a:latin typeface="Lato" panose="020F0502020204030203" pitchFamily="34" charset="0"/>
                          <a:ea typeface="Lato" panose="020F0502020204030203" pitchFamily="34" charset="0"/>
                          <a:cs typeface="Lato" panose="020F0502020204030203" pitchFamily="34" charset="0"/>
                        </a:rPr>
                        <a:t>2018</a:t>
                      </a:r>
                    </a:p>
                  </a:txBody>
                  <a:tcPr anchor="ctr" anchorCtr="1"/>
                </a:tc>
                <a:tc>
                  <a:txBody>
                    <a:bodyPr/>
                    <a:lstStyle/>
                    <a:p>
                      <a:pPr algn="ctr"/>
                      <a:r>
                        <a:rPr lang="en-US" dirty="0">
                          <a:latin typeface="Lato" panose="020F0502020204030203" pitchFamily="34" charset="0"/>
                          <a:ea typeface="Lato" panose="020F0502020204030203" pitchFamily="34" charset="0"/>
                          <a:cs typeface="Lato" panose="020F0502020204030203" pitchFamily="34" charset="0"/>
                        </a:rPr>
                        <a:t>Change</a:t>
                      </a:r>
                    </a:p>
                  </a:txBody>
                  <a:tcPr anchor="ctr" anchorCtr="1"/>
                </a:tc>
                <a:extLst>
                  <a:ext uri="{0D108BD9-81ED-4DB2-BD59-A6C34878D82A}">
                    <a16:rowId xmlns:a16="http://schemas.microsoft.com/office/drawing/2014/main" val="3032324641"/>
                  </a:ext>
                </a:extLst>
              </a:tr>
              <a:tr h="370840">
                <a:tc>
                  <a:txBody>
                    <a:bodyPr/>
                    <a:lstStyle/>
                    <a:p>
                      <a:pPr algn="l"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Much Better</a:t>
                      </a:r>
                    </a:p>
                  </a:txBody>
                  <a:tcPr marL="7620" marR="7620" marT="7620" marB="0" anchor="ctr"/>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25%</a:t>
                      </a:r>
                    </a:p>
                  </a:txBody>
                  <a:tcPr marL="7620" marR="7620" marT="7620" marB="0" anchor="ctr" anchorCtr="1">
                    <a:solidFill>
                      <a:schemeClr val="accent2"/>
                    </a:solidFill>
                  </a:tcPr>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20%</a:t>
                      </a:r>
                    </a:p>
                  </a:txBody>
                  <a:tcPr marL="7620" marR="7620" marT="7620" marB="0" anchor="ctr" anchorCtr="1">
                    <a:solidFill>
                      <a:schemeClr val="accent2"/>
                    </a:solidFill>
                  </a:tcPr>
                </a:tc>
                <a:tc>
                  <a:txBody>
                    <a:bodyPr/>
                    <a:lstStyle/>
                    <a:p>
                      <a:pPr algn="ct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+5%</a:t>
                      </a:r>
                    </a:p>
                  </a:txBody>
                  <a:tcPr marL="7620" marR="7620" marT="7620" marB="0" anchor="ctr" anchorCtr="1">
                    <a:solidFill>
                      <a:schemeClr val="accent2"/>
                    </a:solidFill>
                  </a:tcPr>
                </a:tc>
                <a:tc>
                  <a:txBody>
                    <a:bodyPr/>
                    <a:lstStyle/>
                    <a:p>
                      <a:pPr algn="ct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27%</a:t>
                      </a:r>
                    </a:p>
                  </a:txBody>
                  <a:tcPr marL="7620" marR="7620" marT="7620" marB="0" anchor="ctr" anchorCtr="1"/>
                </a:tc>
                <a:tc>
                  <a:txBody>
                    <a:bodyPr/>
                    <a:lstStyle/>
                    <a:p>
                      <a:pPr algn="ct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19%</a:t>
                      </a:r>
                    </a:p>
                  </a:txBody>
                  <a:tcPr marL="7620" marR="7620" marT="7620" marB="0" anchor="ctr" anchorCtr="1"/>
                </a:tc>
                <a:tc>
                  <a:txBody>
                    <a:bodyPr/>
                    <a:lstStyle/>
                    <a:p>
                      <a:pPr algn="ctr" fontAlgn="b"/>
                      <a:r>
                        <a:rPr lang="en-US" sz="2000" b="1" i="0" u="none" strike="noStrike" dirty="0">
                          <a:solidFill>
                            <a:srgbClr val="FF0000"/>
                          </a:solidFill>
                          <a:effectLst/>
                          <a:latin typeface="Lato" panose="020F0502020204030203" pitchFamily="34" charset="0"/>
                          <a:ea typeface="Lato" panose="020F0502020204030203" pitchFamily="34" charset="0"/>
                          <a:cs typeface="Lato" panose="020F0502020204030203" pitchFamily="34" charset="0"/>
                        </a:rPr>
                        <a:t>+8%</a:t>
                      </a:r>
                    </a:p>
                  </a:txBody>
                  <a:tcPr marL="7620" marR="7620" marT="7620" marB="0" anchor="ctr" anchorCtr="1"/>
                </a:tc>
                <a:extLst>
                  <a:ext uri="{0D108BD9-81ED-4DB2-BD59-A6C34878D82A}">
                    <a16:rowId xmlns:a16="http://schemas.microsoft.com/office/drawing/2014/main" val="3877445311"/>
                  </a:ext>
                </a:extLst>
              </a:tr>
              <a:tr h="370840">
                <a:tc>
                  <a:txBody>
                    <a:bodyPr/>
                    <a:lstStyle/>
                    <a:p>
                      <a:pPr algn="l"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A Little Better</a:t>
                      </a:r>
                    </a:p>
                  </a:txBody>
                  <a:tcPr marL="7620" marR="7620" marT="7620" marB="0" anchor="ctr"/>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43%</a:t>
                      </a:r>
                    </a:p>
                  </a:txBody>
                  <a:tcPr marL="7620" marR="7620" marT="7620" marB="0" anchor="ctr" anchorCtr="1">
                    <a:solidFill>
                      <a:schemeClr val="accent2"/>
                    </a:solidFill>
                  </a:tcPr>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42%</a:t>
                      </a:r>
                    </a:p>
                  </a:txBody>
                  <a:tcPr marL="7620" marR="7620" marT="7620" marB="0" anchor="ctr" anchorCtr="1">
                    <a:solidFill>
                      <a:schemeClr val="accent2"/>
                    </a:solidFill>
                  </a:tcPr>
                </a:tc>
                <a:tc>
                  <a:txBody>
                    <a:bodyPr/>
                    <a:lstStyle/>
                    <a:p>
                      <a:pPr algn="ct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a:t>
                      </a:r>
                    </a:p>
                  </a:txBody>
                  <a:tcPr marL="7620" marR="7620" marT="7620" marB="0" anchor="ctr" anchorCtr="1">
                    <a:solidFill>
                      <a:schemeClr val="accent2"/>
                    </a:solidFill>
                  </a:tcPr>
                </a:tc>
                <a:tc>
                  <a:txBody>
                    <a:bodyPr/>
                    <a:lstStyle/>
                    <a:p>
                      <a:pPr algn="ct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38%</a:t>
                      </a:r>
                    </a:p>
                  </a:txBody>
                  <a:tcPr marL="7620" marR="7620" marT="7620" marB="0" anchor="ctr" anchorCtr="1"/>
                </a:tc>
                <a:tc>
                  <a:txBody>
                    <a:bodyPr/>
                    <a:lstStyle/>
                    <a:p>
                      <a:pPr algn="ct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37%</a:t>
                      </a:r>
                    </a:p>
                  </a:txBody>
                  <a:tcPr marL="7620" marR="7620" marT="7620" marB="0" anchor="ctr" anchorCtr="1"/>
                </a:tc>
                <a:tc>
                  <a:txBody>
                    <a:bodyPr/>
                    <a:lstStyle/>
                    <a:p>
                      <a:pPr algn="ctr" fontAlgn="b"/>
                      <a:r>
                        <a:rPr lang="en-US" sz="2000" b="1" i="0" u="none" strike="noStrike" dirty="0">
                          <a:solidFill>
                            <a:srgbClr val="FF0000"/>
                          </a:solidFill>
                          <a:effectLst/>
                          <a:latin typeface="Lato" panose="020F0502020204030203" pitchFamily="34" charset="0"/>
                          <a:ea typeface="Lato" panose="020F0502020204030203" pitchFamily="34" charset="0"/>
                          <a:cs typeface="Lato" panose="020F0502020204030203" pitchFamily="34" charset="0"/>
                        </a:rPr>
                        <a:t>+1%</a:t>
                      </a:r>
                    </a:p>
                  </a:txBody>
                  <a:tcPr marL="7620" marR="7620" marT="7620" marB="0" anchor="ctr" anchorCtr="1"/>
                </a:tc>
                <a:extLst>
                  <a:ext uri="{0D108BD9-81ED-4DB2-BD59-A6C34878D82A}">
                    <a16:rowId xmlns:a16="http://schemas.microsoft.com/office/drawing/2014/main" val="2508769406"/>
                  </a:ext>
                </a:extLst>
              </a:tr>
              <a:tr h="370840">
                <a:tc>
                  <a:txBody>
                    <a:bodyPr/>
                    <a:lstStyle/>
                    <a:p>
                      <a:pPr algn="l"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About The Same</a:t>
                      </a:r>
                    </a:p>
                  </a:txBody>
                  <a:tcPr marL="7620" marR="7620" marT="7620" marB="0" anchor="ctr"/>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20%</a:t>
                      </a:r>
                    </a:p>
                  </a:txBody>
                  <a:tcPr marL="7620" marR="7620" marT="7620" marB="0" anchor="ctr" anchorCtr="1">
                    <a:solidFill>
                      <a:schemeClr val="accent2"/>
                    </a:solidFill>
                  </a:tcPr>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16%</a:t>
                      </a:r>
                    </a:p>
                  </a:txBody>
                  <a:tcPr marL="7620" marR="7620" marT="7620" marB="0" anchor="ctr" anchorCtr="1">
                    <a:solidFill>
                      <a:schemeClr val="accent2"/>
                    </a:solidFill>
                  </a:tcPr>
                </a:tc>
                <a:tc>
                  <a:txBody>
                    <a:bodyPr/>
                    <a:lstStyle/>
                    <a:p>
                      <a:pPr algn="ct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+4%</a:t>
                      </a:r>
                    </a:p>
                  </a:txBody>
                  <a:tcPr marL="7620" marR="7620" marT="7620" marB="0" anchor="ctr" anchorCtr="1">
                    <a:solidFill>
                      <a:schemeClr val="accent2"/>
                    </a:solidFill>
                  </a:tcPr>
                </a:tc>
                <a:tc>
                  <a:txBody>
                    <a:bodyPr/>
                    <a:lstStyle/>
                    <a:p>
                      <a:pPr algn="ct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20%</a:t>
                      </a:r>
                    </a:p>
                  </a:txBody>
                  <a:tcPr marL="7620" marR="7620" marT="7620" marB="0" anchor="ctr" anchorCtr="1"/>
                </a:tc>
                <a:tc>
                  <a:txBody>
                    <a:bodyPr/>
                    <a:lstStyle/>
                    <a:p>
                      <a:pPr algn="ct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16%</a:t>
                      </a:r>
                    </a:p>
                  </a:txBody>
                  <a:tcPr marL="7620" marR="7620" marT="7620" marB="0" anchor="ctr" anchorCtr="1"/>
                </a:tc>
                <a:tc>
                  <a:txBody>
                    <a:bodyPr/>
                    <a:lstStyle/>
                    <a:p>
                      <a:pPr algn="ctr" fontAlgn="b"/>
                      <a:r>
                        <a:rPr lang="en-US" sz="20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+4%</a:t>
                      </a:r>
                    </a:p>
                  </a:txBody>
                  <a:tcPr marL="7620" marR="7620" marT="7620" marB="0" anchor="ctr" anchorCtr="1"/>
                </a:tc>
                <a:extLst>
                  <a:ext uri="{0D108BD9-81ED-4DB2-BD59-A6C34878D82A}">
                    <a16:rowId xmlns:a16="http://schemas.microsoft.com/office/drawing/2014/main" val="1756236285"/>
                  </a:ext>
                </a:extLst>
              </a:tr>
              <a:tr h="370840">
                <a:tc>
                  <a:txBody>
                    <a:bodyPr/>
                    <a:lstStyle/>
                    <a:p>
                      <a:pPr algn="l"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Somewhat Worse</a:t>
                      </a:r>
                    </a:p>
                  </a:txBody>
                  <a:tcPr marL="7620" marR="7620" marT="7620" marB="0" anchor="ctr"/>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a:t>
                      </a:r>
                    </a:p>
                  </a:txBody>
                  <a:tcPr marL="7620" marR="7620" marT="7620" marB="0" anchor="ctr" anchorCtr="1">
                    <a:solidFill>
                      <a:schemeClr val="accent2"/>
                    </a:solidFill>
                  </a:tcPr>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a:t>
                      </a:r>
                    </a:p>
                  </a:txBody>
                  <a:tcPr marL="7620" marR="7620" marT="7620" marB="0" anchor="ctr" anchorCtr="1">
                    <a:solidFill>
                      <a:schemeClr val="accent2"/>
                    </a:solidFill>
                  </a:tcPr>
                </a:tc>
                <a:tc>
                  <a:txBody>
                    <a:bodyPr/>
                    <a:lstStyle/>
                    <a:p>
                      <a:pPr algn="ct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a:t>
                      </a:r>
                    </a:p>
                  </a:txBody>
                  <a:tcPr marL="7620" marR="7620" marT="7620" marB="0" anchor="ctr" anchorCtr="1">
                    <a:solidFill>
                      <a:schemeClr val="accent2"/>
                    </a:solidFill>
                  </a:tcPr>
                </a:tc>
                <a:tc>
                  <a:txBody>
                    <a:bodyPr/>
                    <a:lstStyle/>
                    <a:p>
                      <a:pPr algn="ct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a:t>
                      </a:r>
                    </a:p>
                  </a:txBody>
                  <a:tcPr marL="7620" marR="7620" marT="7620" marB="0" anchor="ctr" anchorCtr="1"/>
                </a:tc>
                <a:tc>
                  <a:txBody>
                    <a:bodyPr/>
                    <a:lstStyle/>
                    <a:p>
                      <a:pPr algn="ct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a:t>
                      </a:r>
                    </a:p>
                  </a:txBody>
                  <a:tcPr marL="7620" marR="7620" marT="7620" marB="0" anchor="ctr" anchorCtr="1"/>
                </a:tc>
                <a:tc>
                  <a:txBody>
                    <a:bodyPr/>
                    <a:lstStyle/>
                    <a:p>
                      <a:pPr algn="ctr" fontAlgn="b"/>
                      <a:r>
                        <a:rPr lang="en-US" sz="20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a:t>
                      </a:r>
                    </a:p>
                  </a:txBody>
                  <a:tcPr marL="7620" marR="7620" marT="7620" marB="0" anchor="ctr" anchorCtr="1"/>
                </a:tc>
                <a:extLst>
                  <a:ext uri="{0D108BD9-81ED-4DB2-BD59-A6C34878D82A}">
                    <a16:rowId xmlns:a16="http://schemas.microsoft.com/office/drawing/2014/main" val="1159751762"/>
                  </a:ext>
                </a:extLst>
              </a:tr>
              <a:tr h="370840">
                <a:tc>
                  <a:txBody>
                    <a:bodyPr/>
                    <a:lstStyle/>
                    <a:p>
                      <a:pPr algn="l"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Much Worse</a:t>
                      </a:r>
                    </a:p>
                  </a:txBody>
                  <a:tcPr marL="7620" marR="7620" marT="7620" marB="0" anchor="ctr"/>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a:t>
                      </a:r>
                    </a:p>
                  </a:txBody>
                  <a:tcPr marL="7620" marR="7620" marT="7620" marB="0" anchor="ctr" anchorCtr="1">
                    <a:solidFill>
                      <a:schemeClr val="accent2"/>
                    </a:solidFill>
                  </a:tcPr>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a:t>
                      </a:r>
                    </a:p>
                  </a:txBody>
                  <a:tcPr marL="7620" marR="7620" marT="7620" marB="0" anchor="ctr" anchorCtr="1">
                    <a:solidFill>
                      <a:schemeClr val="accent2"/>
                    </a:solidFill>
                  </a:tcPr>
                </a:tc>
                <a:tc>
                  <a:txBody>
                    <a:bodyPr/>
                    <a:lstStyle/>
                    <a:p>
                      <a:pPr algn="ct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a:t>
                      </a:r>
                    </a:p>
                  </a:txBody>
                  <a:tcPr marL="7620" marR="7620" marT="7620" marB="0" anchor="ctr" anchorCtr="1">
                    <a:solidFill>
                      <a:schemeClr val="accent2"/>
                    </a:solidFill>
                  </a:tcPr>
                </a:tc>
                <a:tc>
                  <a:txBody>
                    <a:bodyPr/>
                    <a:lstStyle/>
                    <a:p>
                      <a:pPr algn="ct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0.19%</a:t>
                      </a:r>
                    </a:p>
                  </a:txBody>
                  <a:tcPr marL="7620" marR="7620" marT="7620" marB="0" anchor="ctr" anchorCtr="1"/>
                </a:tc>
                <a:tc>
                  <a:txBody>
                    <a:bodyPr/>
                    <a:lstStyle/>
                    <a:p>
                      <a:pPr algn="ct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0.18%</a:t>
                      </a:r>
                    </a:p>
                  </a:txBody>
                  <a:tcPr marL="7620" marR="7620" marT="7620" marB="0" anchor="ctr" anchorCtr="1"/>
                </a:tc>
                <a:tc>
                  <a:txBody>
                    <a:bodyPr/>
                    <a:lstStyle/>
                    <a:p>
                      <a:pPr algn="ctr" fontAlgn="b"/>
                      <a:r>
                        <a:rPr lang="en-US" sz="20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a:t>
                      </a:r>
                    </a:p>
                  </a:txBody>
                  <a:tcPr marL="7620" marR="7620" marT="7620" marB="0" anchor="ctr" anchorCtr="1"/>
                </a:tc>
                <a:extLst>
                  <a:ext uri="{0D108BD9-81ED-4DB2-BD59-A6C34878D82A}">
                    <a16:rowId xmlns:a16="http://schemas.microsoft.com/office/drawing/2014/main" val="362755974"/>
                  </a:ext>
                </a:extLst>
              </a:tr>
              <a:tr h="370840">
                <a:tc>
                  <a:txBody>
                    <a:bodyPr/>
                    <a:lstStyle/>
                    <a:p>
                      <a:pPr algn="l"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I Don't Know</a:t>
                      </a:r>
                    </a:p>
                  </a:txBody>
                  <a:tcPr marL="7620" marR="7620" marT="7620" marB="0" anchor="ctr"/>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11%</a:t>
                      </a:r>
                    </a:p>
                  </a:txBody>
                  <a:tcPr marL="7620" marR="7620" marT="7620" marB="0" anchor="ctr" anchorCtr="1">
                    <a:solidFill>
                      <a:schemeClr val="accent2"/>
                    </a:solidFill>
                  </a:tcPr>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22%</a:t>
                      </a:r>
                    </a:p>
                  </a:txBody>
                  <a:tcPr marL="7620" marR="7620" marT="7620" marB="0" anchor="ctr" anchorCtr="1">
                    <a:solidFill>
                      <a:schemeClr val="accent2"/>
                    </a:solidFill>
                  </a:tcPr>
                </a:tc>
                <a:tc>
                  <a:txBody>
                    <a:bodyPr/>
                    <a:lstStyle/>
                    <a:p>
                      <a:pPr algn="ct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-11%</a:t>
                      </a:r>
                    </a:p>
                  </a:txBody>
                  <a:tcPr marL="7620" marR="7620" marT="7620" marB="0" anchor="ctr" anchorCtr="1">
                    <a:solidFill>
                      <a:schemeClr val="accent2"/>
                    </a:solidFill>
                  </a:tcPr>
                </a:tc>
                <a:tc>
                  <a:txBody>
                    <a:bodyPr/>
                    <a:lstStyle/>
                    <a:p>
                      <a:pPr algn="ct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14%</a:t>
                      </a:r>
                    </a:p>
                  </a:txBody>
                  <a:tcPr marL="7620" marR="7620" marT="7620" marB="0" anchor="ctr" anchorCtr="1"/>
                </a:tc>
                <a:tc>
                  <a:txBody>
                    <a:bodyPr/>
                    <a:lstStyle/>
                    <a:p>
                      <a:pPr algn="ct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27%</a:t>
                      </a:r>
                    </a:p>
                  </a:txBody>
                  <a:tcPr marL="7620" marR="7620" marT="7620" marB="0" anchor="ctr" anchorCtr="1"/>
                </a:tc>
                <a:tc>
                  <a:txBody>
                    <a:bodyPr/>
                    <a:lstStyle/>
                    <a:p>
                      <a:pPr algn="ctr" fontAlgn="b"/>
                      <a:r>
                        <a:rPr lang="en-US" sz="2000" b="1" i="0" u="none" strike="noStrike" dirty="0">
                          <a:solidFill>
                            <a:srgbClr val="FF0000"/>
                          </a:solidFill>
                          <a:effectLst/>
                          <a:latin typeface="Lato" panose="020F0502020204030203" pitchFamily="34" charset="0"/>
                          <a:ea typeface="Lato" panose="020F0502020204030203" pitchFamily="34" charset="0"/>
                          <a:cs typeface="Lato" panose="020F0502020204030203" pitchFamily="34" charset="0"/>
                        </a:rPr>
                        <a:t>-13%</a:t>
                      </a:r>
                    </a:p>
                  </a:txBody>
                  <a:tcPr marL="7620" marR="7620" marT="7620" marB="0" anchor="ctr" anchorCtr="1"/>
                </a:tc>
                <a:extLst>
                  <a:ext uri="{0D108BD9-81ED-4DB2-BD59-A6C34878D82A}">
                    <a16:rowId xmlns:a16="http://schemas.microsoft.com/office/drawing/2014/main" val="2800273931"/>
                  </a:ext>
                </a:extLst>
              </a:tr>
            </a:tbl>
          </a:graphicData>
        </a:graphic>
      </p:graphicFrame>
    </p:spTree>
    <p:extLst>
      <p:ext uri="{BB962C8B-B14F-4D97-AF65-F5344CB8AC3E}">
        <p14:creationId xmlns:p14="http://schemas.microsoft.com/office/powerpoint/2010/main" val="30863345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3BCAA22-BF8A-4659-A66D-1A711ADCFC9A}"/>
              </a:ext>
            </a:extLst>
          </p:cNvPr>
          <p:cNvSpPr>
            <a:spLocks noGrp="1"/>
          </p:cNvSpPr>
          <p:nvPr>
            <p:ph type="title"/>
          </p:nvPr>
        </p:nvSpPr>
        <p:spPr>
          <a:xfrm>
            <a:off x="521208" y="365760"/>
            <a:ext cx="10515600" cy="1139824"/>
          </a:xfrm>
        </p:spPr>
        <p:txBody>
          <a:bodyPr/>
          <a:lstStyle/>
          <a:p>
            <a:pPr marL="0" marR="0" lvl="0" indent="0" defTabSz="457200" rtl="0" eaLnBrk="1" fontAlgn="auto" latinLnBrk="0" hangingPunct="1">
              <a:lnSpc>
                <a:spcPct val="100000"/>
              </a:lnSpc>
              <a:spcBef>
                <a:spcPts val="0"/>
              </a:spcBef>
              <a:spcAft>
                <a:spcPts val="0"/>
              </a:spcAft>
              <a:tabLst/>
              <a:defRPr/>
            </a:pPr>
            <a:r>
              <a:rPr lang="en-US" sz="3600" b="1" kern="1200" dirty="0">
                <a:solidFill>
                  <a:schemeClr val="tx1"/>
                </a:solidFill>
                <a:latin typeface="Lato" panose="020F0502020204030203" pitchFamily="34" charset="0"/>
                <a:ea typeface="Lato" panose="020F0502020204030203" pitchFamily="34" charset="0"/>
                <a:cs typeface="Lato" panose="020F0502020204030203" pitchFamily="34" charset="0"/>
                <a:sym typeface="Libre Baskerville"/>
              </a:rPr>
              <a:t>Meaningful Movement: Good News Overall</a:t>
            </a:r>
            <a:endParaRPr lang="en-US" sz="3600" dirty="0">
              <a:latin typeface="Lato" panose="020F0502020204030203" pitchFamily="34" charset="0"/>
              <a:ea typeface="Lato" panose="020F0502020204030203" pitchFamily="34" charset="0"/>
              <a:cs typeface="Lato" panose="020F0502020204030203" pitchFamily="34" charset="0"/>
            </a:endParaRPr>
          </a:p>
        </p:txBody>
      </p:sp>
      <p:sp>
        <p:nvSpPr>
          <p:cNvPr id="4" name="Slide Number Placeholder 3">
            <a:extLst>
              <a:ext uri="{FF2B5EF4-FFF2-40B4-BE49-F238E27FC236}">
                <a16:creationId xmlns:a16="http://schemas.microsoft.com/office/drawing/2014/main" id="{AA8E2EF1-0285-4116-B0B0-54E4FC078C45}"/>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9</a:t>
            </a:fld>
            <a:endParaRPr lang="en-US"/>
          </a:p>
        </p:txBody>
      </p:sp>
      <p:sp>
        <p:nvSpPr>
          <p:cNvPr id="7" name="TextBox 6">
            <a:extLst>
              <a:ext uri="{FF2B5EF4-FFF2-40B4-BE49-F238E27FC236}">
                <a16:creationId xmlns:a16="http://schemas.microsoft.com/office/drawing/2014/main" id="{E3A5CFD7-EA4D-47FD-A798-33EE4ACE381B}"/>
              </a:ext>
            </a:extLst>
          </p:cNvPr>
          <p:cNvSpPr txBox="1"/>
          <p:nvPr/>
        </p:nvSpPr>
        <p:spPr>
          <a:xfrm>
            <a:off x="747252" y="1622323"/>
            <a:ext cx="9910916" cy="1200329"/>
          </a:xfrm>
          <a:prstGeom prst="rect">
            <a:avLst/>
          </a:prstGeom>
          <a:noFill/>
        </p:spPr>
        <p:txBody>
          <a:bodyPr wrap="square" rtlCol="0">
            <a:spAutoFit/>
          </a:bodyPr>
          <a:lstStyle/>
          <a:p>
            <a:r>
              <a:rPr lang="en-US" sz="2400" b="1" dirty="0">
                <a:latin typeface="Lato" panose="020F0502020204030203" pitchFamily="34" charset="0"/>
                <a:ea typeface="Lato" panose="020F0502020204030203" pitchFamily="34" charset="0"/>
                <a:cs typeface="Lato" panose="020F0502020204030203" pitchFamily="34" charset="0"/>
              </a:rPr>
              <a:t>Overall, how well is the Jewish community doing at including people with disabilities in synagogues, Jewish organizations, and communal activities? </a:t>
            </a:r>
          </a:p>
        </p:txBody>
      </p:sp>
      <p:graphicFrame>
        <p:nvGraphicFramePr>
          <p:cNvPr id="8" name="Table 8">
            <a:extLst>
              <a:ext uri="{FF2B5EF4-FFF2-40B4-BE49-F238E27FC236}">
                <a16:creationId xmlns:a16="http://schemas.microsoft.com/office/drawing/2014/main" id="{47CB7D12-0EFE-4B45-8722-7E02081EDF45}"/>
              </a:ext>
            </a:extLst>
          </p:cNvPr>
          <p:cNvGraphicFramePr>
            <a:graphicFrameLocks noGrp="1"/>
          </p:cNvGraphicFramePr>
          <p:nvPr>
            <p:extLst>
              <p:ext uri="{D42A27DB-BD31-4B8C-83A1-F6EECF244321}">
                <p14:modId xmlns:p14="http://schemas.microsoft.com/office/powerpoint/2010/main" val="3284194607"/>
              </p:ext>
            </p:extLst>
          </p:nvPr>
        </p:nvGraphicFramePr>
        <p:xfrm>
          <a:off x="521208" y="2822652"/>
          <a:ext cx="10349145" cy="3581400"/>
        </p:xfrm>
        <a:graphic>
          <a:graphicData uri="http://schemas.openxmlformats.org/drawingml/2006/table">
            <a:tbl>
              <a:tblPr firstRow="1" bandRow="1">
                <a:tableStyleId>{5C22544A-7EE6-4342-B048-85BDC9FD1C3A}</a:tableStyleId>
              </a:tblPr>
              <a:tblGrid>
                <a:gridCol w="1459593">
                  <a:extLst>
                    <a:ext uri="{9D8B030D-6E8A-4147-A177-3AD203B41FA5}">
                      <a16:colId xmlns:a16="http://schemas.microsoft.com/office/drawing/2014/main" val="3153186048"/>
                    </a:ext>
                  </a:extLst>
                </a:gridCol>
                <a:gridCol w="1481592">
                  <a:extLst>
                    <a:ext uri="{9D8B030D-6E8A-4147-A177-3AD203B41FA5}">
                      <a16:colId xmlns:a16="http://schemas.microsoft.com/office/drawing/2014/main" val="2786353646"/>
                    </a:ext>
                  </a:extLst>
                </a:gridCol>
                <a:gridCol w="1481592">
                  <a:extLst>
                    <a:ext uri="{9D8B030D-6E8A-4147-A177-3AD203B41FA5}">
                      <a16:colId xmlns:a16="http://schemas.microsoft.com/office/drawing/2014/main" val="2219396246"/>
                    </a:ext>
                  </a:extLst>
                </a:gridCol>
                <a:gridCol w="1481592">
                  <a:extLst>
                    <a:ext uri="{9D8B030D-6E8A-4147-A177-3AD203B41FA5}">
                      <a16:colId xmlns:a16="http://schemas.microsoft.com/office/drawing/2014/main" val="1090397529"/>
                    </a:ext>
                  </a:extLst>
                </a:gridCol>
                <a:gridCol w="1481592">
                  <a:extLst>
                    <a:ext uri="{9D8B030D-6E8A-4147-A177-3AD203B41FA5}">
                      <a16:colId xmlns:a16="http://schemas.microsoft.com/office/drawing/2014/main" val="839648812"/>
                    </a:ext>
                  </a:extLst>
                </a:gridCol>
                <a:gridCol w="1481592">
                  <a:extLst>
                    <a:ext uri="{9D8B030D-6E8A-4147-A177-3AD203B41FA5}">
                      <a16:colId xmlns:a16="http://schemas.microsoft.com/office/drawing/2014/main" val="2239696134"/>
                    </a:ext>
                  </a:extLst>
                </a:gridCol>
                <a:gridCol w="1481592">
                  <a:extLst>
                    <a:ext uri="{9D8B030D-6E8A-4147-A177-3AD203B41FA5}">
                      <a16:colId xmlns:a16="http://schemas.microsoft.com/office/drawing/2014/main" val="2831920639"/>
                    </a:ext>
                  </a:extLst>
                </a:gridCol>
              </a:tblGrid>
              <a:tr h="370840">
                <a:tc>
                  <a:txBody>
                    <a:bodyPr/>
                    <a:lstStyle/>
                    <a:p>
                      <a:r>
                        <a:rPr lang="en-US" dirty="0">
                          <a:latin typeface="Lato" panose="020F0502020204030203" pitchFamily="34" charset="0"/>
                          <a:ea typeface="Lato" panose="020F0502020204030203" pitchFamily="34" charset="0"/>
                          <a:cs typeface="Lato" panose="020F0502020204030203" pitchFamily="34" charset="0"/>
                        </a:rPr>
                        <a:t>Choices</a:t>
                      </a:r>
                    </a:p>
                  </a:txBody>
                  <a:tcPr anchor="ctr"/>
                </a:tc>
                <a:tc>
                  <a:txBody>
                    <a:bodyPr/>
                    <a:lstStyle/>
                    <a:p>
                      <a:pPr algn="ctr"/>
                      <a:r>
                        <a:rPr lang="en-US" dirty="0">
                          <a:latin typeface="Lato" panose="020F0502020204030203" pitchFamily="34" charset="0"/>
                          <a:ea typeface="Lato" panose="020F0502020204030203" pitchFamily="34" charset="0"/>
                          <a:cs typeface="Lato" panose="020F0502020204030203" pitchFamily="34" charset="0"/>
                        </a:rPr>
                        <a:t>DC 2021</a:t>
                      </a:r>
                    </a:p>
                  </a:txBody>
                  <a:tcPr anchor="ctr" anchorCtr="1">
                    <a:solidFill>
                      <a:schemeClr val="accent2"/>
                    </a:solidFill>
                  </a:tcPr>
                </a:tc>
                <a:tc>
                  <a:txBody>
                    <a:bodyPr/>
                    <a:lstStyle/>
                    <a:p>
                      <a:pPr algn="ctr"/>
                      <a:r>
                        <a:rPr lang="en-US" dirty="0">
                          <a:latin typeface="Lato" panose="020F0502020204030203" pitchFamily="34" charset="0"/>
                          <a:ea typeface="Lato" panose="020F0502020204030203" pitchFamily="34" charset="0"/>
                          <a:cs typeface="Lato" panose="020F0502020204030203" pitchFamily="34" charset="0"/>
                        </a:rPr>
                        <a:t>DC 2018</a:t>
                      </a:r>
                    </a:p>
                  </a:txBody>
                  <a:tcPr anchor="ctr" anchorCtr="1">
                    <a:solidFill>
                      <a:schemeClr val="accent2"/>
                    </a:solidFill>
                  </a:tcPr>
                </a:tc>
                <a:tc>
                  <a:txBody>
                    <a:bodyPr/>
                    <a:lstStyle/>
                    <a:p>
                      <a:pPr algn="ctr"/>
                      <a:r>
                        <a:rPr lang="en-US" dirty="0">
                          <a:latin typeface="Lato" panose="020F0502020204030203" pitchFamily="34" charset="0"/>
                          <a:ea typeface="Lato" panose="020F0502020204030203" pitchFamily="34" charset="0"/>
                          <a:cs typeface="Lato" panose="020F0502020204030203" pitchFamily="34" charset="0"/>
                        </a:rPr>
                        <a:t>DC Change</a:t>
                      </a:r>
                    </a:p>
                  </a:txBody>
                  <a:tcPr anchor="ctr" anchorCtr="1">
                    <a:solidFill>
                      <a:schemeClr val="accent2"/>
                    </a:solidFill>
                  </a:tcPr>
                </a:tc>
                <a:tc>
                  <a:txBody>
                    <a:bodyPr/>
                    <a:lstStyle/>
                    <a:p>
                      <a:pPr algn="ctr"/>
                      <a:r>
                        <a:rPr lang="en-US" dirty="0">
                          <a:latin typeface="Lato" panose="020F0502020204030203" pitchFamily="34" charset="0"/>
                          <a:ea typeface="Lato" panose="020F0502020204030203" pitchFamily="34" charset="0"/>
                          <a:cs typeface="Lato" panose="020F0502020204030203" pitchFamily="34" charset="0"/>
                        </a:rPr>
                        <a:t>2021</a:t>
                      </a:r>
                    </a:p>
                  </a:txBody>
                  <a:tcPr anchor="ctr" anchorCtr="1"/>
                </a:tc>
                <a:tc>
                  <a:txBody>
                    <a:bodyPr/>
                    <a:lstStyle/>
                    <a:p>
                      <a:pPr algn="ctr"/>
                      <a:r>
                        <a:rPr lang="en-US" dirty="0">
                          <a:latin typeface="Lato" panose="020F0502020204030203" pitchFamily="34" charset="0"/>
                          <a:ea typeface="Lato" panose="020F0502020204030203" pitchFamily="34" charset="0"/>
                          <a:cs typeface="Lato" panose="020F0502020204030203" pitchFamily="34" charset="0"/>
                        </a:rPr>
                        <a:t>2018</a:t>
                      </a:r>
                    </a:p>
                  </a:txBody>
                  <a:tcPr anchor="ctr" anchorCtr="1"/>
                </a:tc>
                <a:tc>
                  <a:txBody>
                    <a:bodyPr/>
                    <a:lstStyle/>
                    <a:p>
                      <a:pPr algn="ctr"/>
                      <a:r>
                        <a:rPr lang="en-US" dirty="0">
                          <a:latin typeface="Lato" panose="020F0502020204030203" pitchFamily="34" charset="0"/>
                          <a:ea typeface="Lato" panose="020F0502020204030203" pitchFamily="34" charset="0"/>
                          <a:cs typeface="Lato" panose="020F0502020204030203" pitchFamily="34" charset="0"/>
                        </a:rPr>
                        <a:t>Change</a:t>
                      </a:r>
                    </a:p>
                  </a:txBody>
                  <a:tcPr anchor="ctr" anchorCtr="1"/>
                </a:tc>
                <a:extLst>
                  <a:ext uri="{0D108BD9-81ED-4DB2-BD59-A6C34878D82A}">
                    <a16:rowId xmlns:a16="http://schemas.microsoft.com/office/drawing/2014/main" val="3032324641"/>
                  </a:ext>
                </a:extLst>
              </a:tr>
              <a:tr h="370840">
                <a:tc>
                  <a:txBody>
                    <a:bodyPr/>
                    <a:lstStyle/>
                    <a:p>
                      <a:pPr algn="l" fontAlgn="b"/>
                      <a:r>
                        <a:rPr lang="en-US" sz="20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Extremely Well</a:t>
                      </a:r>
                    </a:p>
                  </a:txBody>
                  <a:tcPr marL="7620" marR="7620" marT="7620" marB="0" anchor="ctr"/>
                </a:tc>
                <a:tc>
                  <a:txBody>
                    <a:bodyPr/>
                    <a:lstStyle/>
                    <a:p>
                      <a:pPr algn="r" fontAlgn="b"/>
                      <a:r>
                        <a:rPr lang="en-US" sz="20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3%</a:t>
                      </a:r>
                    </a:p>
                  </a:txBody>
                  <a:tcPr marL="7620" marR="7620" marT="7620" marB="0" anchor="ctr" anchorCtr="1">
                    <a:solidFill>
                      <a:schemeClr val="accent2"/>
                    </a:solidFill>
                  </a:tcPr>
                </a:tc>
                <a:tc>
                  <a:txBody>
                    <a:bodyPr/>
                    <a:lstStyle/>
                    <a:p>
                      <a:pPr algn="r" fontAlgn="b"/>
                      <a:r>
                        <a:rPr lang="en-US" sz="20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2%</a:t>
                      </a:r>
                    </a:p>
                  </a:txBody>
                  <a:tcPr marL="7620" marR="7620" marT="7620" marB="0" anchor="ctr" anchorCtr="1">
                    <a:solidFill>
                      <a:schemeClr val="accent2"/>
                    </a:solidFill>
                  </a:tcPr>
                </a:tc>
                <a:tc>
                  <a:txBody>
                    <a:bodyPr/>
                    <a:lstStyle/>
                    <a:p>
                      <a:pPr algn="ctr" fontAlgn="b"/>
                      <a:r>
                        <a:rPr lang="en-US" sz="20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a:t>
                      </a:r>
                    </a:p>
                  </a:txBody>
                  <a:tcPr marL="7620" marR="7620" marT="7620" marB="0" anchor="ctr" anchorCtr="1">
                    <a:solidFill>
                      <a:schemeClr val="accent2"/>
                    </a:solidFill>
                  </a:tcPr>
                </a:tc>
                <a:tc>
                  <a:txBody>
                    <a:bodyPr/>
                    <a:lstStyle/>
                    <a:p>
                      <a:pPr algn="ctr" fontAlgn="b"/>
                      <a:r>
                        <a:rPr lang="en-US" sz="20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11%</a:t>
                      </a:r>
                    </a:p>
                  </a:txBody>
                  <a:tcPr marL="7620" marR="7620" marT="7620" marB="0" anchor="ctr" anchorCtr="1"/>
                </a:tc>
                <a:tc>
                  <a:txBody>
                    <a:bodyPr/>
                    <a:lstStyle/>
                    <a:p>
                      <a:pPr algn="ctr" fontAlgn="b"/>
                      <a:r>
                        <a:rPr lang="en-US" sz="20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3%</a:t>
                      </a:r>
                    </a:p>
                  </a:txBody>
                  <a:tcPr marL="7620" marR="7620" marT="7620" marB="0" anchor="ctr" anchorCtr="1"/>
                </a:tc>
                <a:tc>
                  <a:txBody>
                    <a:bodyPr/>
                    <a:lstStyle/>
                    <a:p>
                      <a:pPr algn="ctr" fontAlgn="b"/>
                      <a:r>
                        <a:rPr lang="en-US" sz="2000" b="1" i="0" u="none" strike="noStrike" dirty="0">
                          <a:solidFill>
                            <a:srgbClr val="FF0000"/>
                          </a:solidFill>
                          <a:effectLst/>
                          <a:latin typeface="Lato" panose="020F0502020204030203" pitchFamily="34" charset="0"/>
                          <a:ea typeface="Lato" panose="020F0502020204030203" pitchFamily="34" charset="0"/>
                          <a:cs typeface="Lato" panose="020F0502020204030203" pitchFamily="34" charset="0"/>
                        </a:rPr>
                        <a:t>+8%</a:t>
                      </a:r>
                    </a:p>
                  </a:txBody>
                  <a:tcPr marL="7620" marR="7620" marT="7620" marB="0" anchor="ctr" anchorCtr="1"/>
                </a:tc>
                <a:extLst>
                  <a:ext uri="{0D108BD9-81ED-4DB2-BD59-A6C34878D82A}">
                    <a16:rowId xmlns:a16="http://schemas.microsoft.com/office/drawing/2014/main" val="3877445311"/>
                  </a:ext>
                </a:extLst>
              </a:tr>
              <a:tr h="370840">
                <a:tc>
                  <a:txBody>
                    <a:bodyPr/>
                    <a:lstStyle/>
                    <a:p>
                      <a:pPr algn="l" fontAlgn="b"/>
                      <a:r>
                        <a:rPr lang="en-US" sz="20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Very Well</a:t>
                      </a:r>
                    </a:p>
                  </a:txBody>
                  <a:tcPr marL="7620" marR="7620" marT="7620" marB="0" anchor="ctr"/>
                </a:tc>
                <a:tc>
                  <a:txBody>
                    <a:bodyPr/>
                    <a:lstStyle/>
                    <a:p>
                      <a:pPr algn="r" fontAlgn="b"/>
                      <a:r>
                        <a:rPr lang="en-US" sz="20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15%</a:t>
                      </a:r>
                    </a:p>
                  </a:txBody>
                  <a:tcPr marL="7620" marR="7620" marT="7620" marB="0" anchor="ctr" anchorCtr="1">
                    <a:solidFill>
                      <a:schemeClr val="accent2"/>
                    </a:solidFill>
                  </a:tcPr>
                </a:tc>
                <a:tc>
                  <a:txBody>
                    <a:bodyPr/>
                    <a:lstStyle/>
                    <a:p>
                      <a:pPr algn="r" fontAlgn="b"/>
                      <a:r>
                        <a:rPr lang="en-US" sz="20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11%</a:t>
                      </a:r>
                    </a:p>
                  </a:txBody>
                  <a:tcPr marL="7620" marR="7620" marT="7620" marB="0" anchor="ctr" anchorCtr="1">
                    <a:solidFill>
                      <a:schemeClr val="accent2"/>
                    </a:solidFill>
                  </a:tcPr>
                </a:tc>
                <a:tc>
                  <a:txBody>
                    <a:bodyPr/>
                    <a:lstStyle/>
                    <a:p>
                      <a:pPr algn="ctr" fontAlgn="b"/>
                      <a:r>
                        <a:rPr lang="en-US" sz="20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+4%</a:t>
                      </a:r>
                    </a:p>
                  </a:txBody>
                  <a:tcPr marL="7620" marR="7620" marT="7620" marB="0" anchor="ctr" anchorCtr="1">
                    <a:solidFill>
                      <a:schemeClr val="accent2"/>
                    </a:solidFill>
                  </a:tcPr>
                </a:tc>
                <a:tc>
                  <a:txBody>
                    <a:bodyPr/>
                    <a:lstStyle/>
                    <a:p>
                      <a:pPr algn="ctr" fontAlgn="b"/>
                      <a:r>
                        <a:rPr lang="en-US" sz="20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20%</a:t>
                      </a:r>
                    </a:p>
                  </a:txBody>
                  <a:tcPr marL="7620" marR="7620" marT="7620" marB="0" anchor="ctr" anchorCtr="1"/>
                </a:tc>
                <a:tc>
                  <a:txBody>
                    <a:bodyPr/>
                    <a:lstStyle/>
                    <a:p>
                      <a:pPr algn="ctr" fontAlgn="b"/>
                      <a:r>
                        <a:rPr lang="en-US" sz="20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15%</a:t>
                      </a:r>
                    </a:p>
                  </a:txBody>
                  <a:tcPr marL="7620" marR="7620" marT="7620" marB="0" anchor="ctr" anchorCtr="1"/>
                </a:tc>
                <a:tc>
                  <a:txBody>
                    <a:bodyPr/>
                    <a:lstStyle/>
                    <a:p>
                      <a:pPr algn="ctr" fontAlgn="b"/>
                      <a:r>
                        <a:rPr lang="en-US" sz="2000" b="1" i="0" u="none" strike="noStrike" dirty="0">
                          <a:solidFill>
                            <a:srgbClr val="FF0000"/>
                          </a:solidFill>
                          <a:effectLst/>
                          <a:latin typeface="Lato" panose="020F0502020204030203" pitchFamily="34" charset="0"/>
                          <a:ea typeface="Lato" panose="020F0502020204030203" pitchFamily="34" charset="0"/>
                          <a:cs typeface="Lato" panose="020F0502020204030203" pitchFamily="34" charset="0"/>
                        </a:rPr>
                        <a:t>+5%</a:t>
                      </a:r>
                    </a:p>
                  </a:txBody>
                  <a:tcPr marL="7620" marR="7620" marT="7620" marB="0" anchor="ctr" anchorCtr="1"/>
                </a:tc>
                <a:extLst>
                  <a:ext uri="{0D108BD9-81ED-4DB2-BD59-A6C34878D82A}">
                    <a16:rowId xmlns:a16="http://schemas.microsoft.com/office/drawing/2014/main" val="2508769406"/>
                  </a:ext>
                </a:extLst>
              </a:tr>
              <a:tr h="370840">
                <a:tc>
                  <a:txBody>
                    <a:bodyPr/>
                    <a:lstStyle/>
                    <a:p>
                      <a:pPr algn="l" fontAlgn="b"/>
                      <a:r>
                        <a:rPr lang="en-US" sz="20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Somewhat Well</a:t>
                      </a:r>
                    </a:p>
                  </a:txBody>
                  <a:tcPr marL="7620" marR="7620" marT="7620" marB="0" anchor="ctr"/>
                </a:tc>
                <a:tc>
                  <a:txBody>
                    <a:bodyPr/>
                    <a:lstStyle/>
                    <a:p>
                      <a:pPr algn="r" fontAlgn="b"/>
                      <a:r>
                        <a:rPr lang="en-US" sz="20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50%</a:t>
                      </a:r>
                    </a:p>
                  </a:txBody>
                  <a:tcPr marL="7620" marR="7620" marT="7620" marB="0" anchor="ctr" anchorCtr="1">
                    <a:solidFill>
                      <a:schemeClr val="accent2"/>
                    </a:solidFill>
                  </a:tcPr>
                </a:tc>
                <a:tc>
                  <a:txBody>
                    <a:bodyPr/>
                    <a:lstStyle/>
                    <a:p>
                      <a:pPr algn="r" fontAlgn="b"/>
                      <a:r>
                        <a:rPr lang="en-US" sz="20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53%</a:t>
                      </a:r>
                    </a:p>
                  </a:txBody>
                  <a:tcPr marL="7620" marR="7620" marT="7620" marB="0" anchor="ctr" anchorCtr="1">
                    <a:solidFill>
                      <a:schemeClr val="accent2"/>
                    </a:solidFill>
                  </a:tcPr>
                </a:tc>
                <a:tc>
                  <a:txBody>
                    <a:bodyPr/>
                    <a:lstStyle/>
                    <a:p>
                      <a:pPr algn="ctr" fontAlgn="b"/>
                      <a:r>
                        <a:rPr lang="en-US" sz="20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-3%</a:t>
                      </a:r>
                    </a:p>
                  </a:txBody>
                  <a:tcPr marL="7620" marR="7620" marT="7620" marB="0" anchor="ctr" anchorCtr="1">
                    <a:solidFill>
                      <a:schemeClr val="accent2"/>
                    </a:solidFill>
                  </a:tcPr>
                </a:tc>
                <a:tc>
                  <a:txBody>
                    <a:bodyPr/>
                    <a:lstStyle/>
                    <a:p>
                      <a:pPr algn="ctr" fontAlgn="b"/>
                      <a:r>
                        <a:rPr lang="en-US" sz="20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41%</a:t>
                      </a:r>
                    </a:p>
                  </a:txBody>
                  <a:tcPr marL="7620" marR="7620" marT="7620" marB="0" anchor="ctr" anchorCtr="1"/>
                </a:tc>
                <a:tc>
                  <a:txBody>
                    <a:bodyPr/>
                    <a:lstStyle/>
                    <a:p>
                      <a:pPr algn="ctr" fontAlgn="b"/>
                      <a:r>
                        <a:rPr lang="en-US" sz="20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43%</a:t>
                      </a:r>
                    </a:p>
                  </a:txBody>
                  <a:tcPr marL="7620" marR="7620" marT="7620" marB="0" anchor="ctr" anchorCtr="1"/>
                </a:tc>
                <a:tc>
                  <a:txBody>
                    <a:bodyPr/>
                    <a:lstStyle/>
                    <a:p>
                      <a:pPr algn="ctr" fontAlgn="b"/>
                      <a:r>
                        <a:rPr lang="en-US" sz="20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-2%</a:t>
                      </a:r>
                    </a:p>
                  </a:txBody>
                  <a:tcPr marL="7620" marR="7620" marT="7620" marB="0" anchor="ctr" anchorCtr="1"/>
                </a:tc>
                <a:extLst>
                  <a:ext uri="{0D108BD9-81ED-4DB2-BD59-A6C34878D82A}">
                    <a16:rowId xmlns:a16="http://schemas.microsoft.com/office/drawing/2014/main" val="1756236285"/>
                  </a:ext>
                </a:extLst>
              </a:tr>
              <a:tr h="370840">
                <a:tc>
                  <a:txBody>
                    <a:bodyPr/>
                    <a:lstStyle/>
                    <a:p>
                      <a:pPr algn="l" fontAlgn="b"/>
                      <a:r>
                        <a:rPr lang="en-US" sz="20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Not So Well</a:t>
                      </a:r>
                    </a:p>
                  </a:txBody>
                  <a:tcPr marL="7620" marR="7620" marT="7620" marB="0" anchor="ctr"/>
                </a:tc>
                <a:tc>
                  <a:txBody>
                    <a:bodyPr/>
                    <a:lstStyle/>
                    <a:p>
                      <a:pPr algn="r" fontAlgn="b"/>
                      <a:r>
                        <a:rPr lang="en-US" sz="20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21%</a:t>
                      </a:r>
                    </a:p>
                  </a:txBody>
                  <a:tcPr marL="7620" marR="7620" marT="7620" marB="0" anchor="ctr" anchorCtr="1">
                    <a:solidFill>
                      <a:schemeClr val="accent2"/>
                    </a:solidFill>
                  </a:tcPr>
                </a:tc>
                <a:tc>
                  <a:txBody>
                    <a:bodyPr/>
                    <a:lstStyle/>
                    <a:p>
                      <a:pPr algn="r" fontAlgn="b"/>
                      <a:r>
                        <a:rPr lang="en-US" sz="20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14%</a:t>
                      </a:r>
                    </a:p>
                  </a:txBody>
                  <a:tcPr marL="7620" marR="7620" marT="7620" marB="0" anchor="ctr" anchorCtr="1">
                    <a:solidFill>
                      <a:schemeClr val="accent2"/>
                    </a:solidFill>
                  </a:tcPr>
                </a:tc>
                <a:tc>
                  <a:txBody>
                    <a:bodyPr/>
                    <a:lstStyle/>
                    <a:p>
                      <a:pPr algn="ctr" fontAlgn="b"/>
                      <a:r>
                        <a:rPr lang="en-US" sz="20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+7%</a:t>
                      </a:r>
                    </a:p>
                  </a:txBody>
                  <a:tcPr marL="7620" marR="7620" marT="7620" marB="0" anchor="ctr" anchorCtr="1">
                    <a:solidFill>
                      <a:schemeClr val="accent2"/>
                    </a:solidFill>
                  </a:tcPr>
                </a:tc>
                <a:tc>
                  <a:txBody>
                    <a:bodyPr/>
                    <a:lstStyle/>
                    <a:p>
                      <a:pPr algn="ctr" fontAlgn="b"/>
                      <a:r>
                        <a:rPr lang="en-US" sz="20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14%</a:t>
                      </a:r>
                    </a:p>
                  </a:txBody>
                  <a:tcPr marL="7620" marR="7620" marT="7620" marB="0" anchor="ctr" anchorCtr="1"/>
                </a:tc>
                <a:tc>
                  <a:txBody>
                    <a:bodyPr/>
                    <a:lstStyle/>
                    <a:p>
                      <a:pPr algn="ctr" fontAlgn="b"/>
                      <a:r>
                        <a:rPr lang="en-US" sz="20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16%</a:t>
                      </a:r>
                    </a:p>
                  </a:txBody>
                  <a:tcPr marL="7620" marR="7620" marT="7620" marB="0" anchor="ctr" anchorCtr="1"/>
                </a:tc>
                <a:tc>
                  <a:txBody>
                    <a:bodyPr/>
                    <a:lstStyle/>
                    <a:p>
                      <a:pPr algn="ctr" fontAlgn="b"/>
                      <a:r>
                        <a:rPr lang="en-US" sz="20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-2%</a:t>
                      </a:r>
                    </a:p>
                  </a:txBody>
                  <a:tcPr marL="7620" marR="7620" marT="7620" marB="0" anchor="ctr" anchorCtr="1"/>
                </a:tc>
                <a:extLst>
                  <a:ext uri="{0D108BD9-81ED-4DB2-BD59-A6C34878D82A}">
                    <a16:rowId xmlns:a16="http://schemas.microsoft.com/office/drawing/2014/main" val="1159751762"/>
                  </a:ext>
                </a:extLst>
              </a:tr>
              <a:tr h="370840">
                <a:tc>
                  <a:txBody>
                    <a:bodyPr/>
                    <a:lstStyle/>
                    <a:p>
                      <a:pPr algn="l" fontAlgn="b"/>
                      <a:r>
                        <a:rPr lang="en-US" sz="20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Not At All Well</a:t>
                      </a:r>
                    </a:p>
                  </a:txBody>
                  <a:tcPr marL="7620" marR="7620" marT="7620" marB="0" anchor="ctr"/>
                </a:tc>
                <a:tc>
                  <a:txBody>
                    <a:bodyPr/>
                    <a:lstStyle/>
                    <a:p>
                      <a:pPr algn="r" fontAlgn="b"/>
                      <a:r>
                        <a:rPr lang="en-US" sz="20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2%</a:t>
                      </a:r>
                    </a:p>
                  </a:txBody>
                  <a:tcPr marL="7620" marR="7620" marT="7620" marB="0" anchor="ctr" anchorCtr="1">
                    <a:solidFill>
                      <a:schemeClr val="accent2"/>
                    </a:solidFill>
                  </a:tcPr>
                </a:tc>
                <a:tc>
                  <a:txBody>
                    <a:bodyPr/>
                    <a:lstStyle/>
                    <a:p>
                      <a:pPr algn="r" fontAlgn="b"/>
                      <a:r>
                        <a:rPr lang="en-US" sz="20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3%</a:t>
                      </a:r>
                    </a:p>
                  </a:txBody>
                  <a:tcPr marL="7620" marR="7620" marT="7620" marB="0" anchor="ctr" anchorCtr="1">
                    <a:solidFill>
                      <a:schemeClr val="accent2"/>
                    </a:solidFill>
                  </a:tcPr>
                </a:tc>
                <a:tc>
                  <a:txBody>
                    <a:bodyPr/>
                    <a:lstStyle/>
                    <a:p>
                      <a:pPr algn="ctr" fontAlgn="b"/>
                      <a:r>
                        <a:rPr lang="en-US" sz="20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a:t>
                      </a:r>
                    </a:p>
                  </a:txBody>
                  <a:tcPr marL="7620" marR="7620" marT="7620" marB="0" anchor="ctr" anchorCtr="1">
                    <a:solidFill>
                      <a:schemeClr val="accent2"/>
                    </a:solidFill>
                  </a:tcPr>
                </a:tc>
                <a:tc>
                  <a:txBody>
                    <a:bodyPr/>
                    <a:lstStyle/>
                    <a:p>
                      <a:pPr algn="ctr" fontAlgn="b"/>
                      <a:r>
                        <a:rPr lang="en-US" sz="20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3%</a:t>
                      </a:r>
                    </a:p>
                  </a:txBody>
                  <a:tcPr marL="7620" marR="7620" marT="7620" marB="0" anchor="ctr" anchorCtr="1"/>
                </a:tc>
                <a:tc>
                  <a:txBody>
                    <a:bodyPr/>
                    <a:lstStyle/>
                    <a:p>
                      <a:pPr algn="ctr" fontAlgn="b"/>
                      <a:r>
                        <a:rPr lang="en-US" sz="20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2%</a:t>
                      </a:r>
                    </a:p>
                  </a:txBody>
                  <a:tcPr marL="7620" marR="7620" marT="7620" marB="0" anchor="ctr" anchorCtr="1"/>
                </a:tc>
                <a:tc>
                  <a:txBody>
                    <a:bodyPr/>
                    <a:lstStyle/>
                    <a:p>
                      <a:pPr algn="ctr" fontAlgn="b"/>
                      <a:r>
                        <a:rPr lang="en-US" sz="20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a:t>
                      </a:r>
                    </a:p>
                  </a:txBody>
                  <a:tcPr marL="7620" marR="7620" marT="7620" marB="0" anchor="ctr" anchorCtr="1"/>
                </a:tc>
                <a:extLst>
                  <a:ext uri="{0D108BD9-81ED-4DB2-BD59-A6C34878D82A}">
                    <a16:rowId xmlns:a16="http://schemas.microsoft.com/office/drawing/2014/main" val="362755974"/>
                  </a:ext>
                </a:extLst>
              </a:tr>
              <a:tr h="370840">
                <a:tc>
                  <a:txBody>
                    <a:bodyPr/>
                    <a:lstStyle/>
                    <a:p>
                      <a:pPr algn="l" fontAlgn="b"/>
                      <a:r>
                        <a:rPr lang="en-US" sz="20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I Don’t Know</a:t>
                      </a:r>
                    </a:p>
                  </a:txBody>
                  <a:tcPr marL="7620" marR="7620" marT="7620" marB="0" anchor="ctr"/>
                </a:tc>
                <a:tc>
                  <a:txBody>
                    <a:bodyPr/>
                    <a:lstStyle/>
                    <a:p>
                      <a:pPr algn="r" fontAlgn="b"/>
                      <a:r>
                        <a:rPr lang="en-US" sz="20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9%</a:t>
                      </a:r>
                    </a:p>
                  </a:txBody>
                  <a:tcPr marL="7620" marR="7620" marT="7620" marB="0" anchor="ctr" anchorCtr="1">
                    <a:solidFill>
                      <a:schemeClr val="accent2"/>
                    </a:solidFill>
                  </a:tcPr>
                </a:tc>
                <a:tc>
                  <a:txBody>
                    <a:bodyPr/>
                    <a:lstStyle/>
                    <a:p>
                      <a:pPr algn="r" fontAlgn="b"/>
                      <a:r>
                        <a:rPr lang="en-US" sz="20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17%</a:t>
                      </a:r>
                    </a:p>
                  </a:txBody>
                  <a:tcPr marL="7620" marR="7620" marT="7620" marB="0" anchor="ctr" anchorCtr="1">
                    <a:solidFill>
                      <a:schemeClr val="accent2"/>
                    </a:solidFill>
                  </a:tcPr>
                </a:tc>
                <a:tc>
                  <a:txBody>
                    <a:bodyPr/>
                    <a:lstStyle/>
                    <a:p>
                      <a:pPr algn="ctr" fontAlgn="b"/>
                      <a:r>
                        <a:rPr lang="en-US" sz="20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-8%</a:t>
                      </a:r>
                    </a:p>
                  </a:txBody>
                  <a:tcPr marL="7620" marR="7620" marT="7620" marB="0" anchor="ctr" anchorCtr="1">
                    <a:solidFill>
                      <a:schemeClr val="accent2"/>
                    </a:solidFill>
                  </a:tcPr>
                </a:tc>
                <a:tc>
                  <a:txBody>
                    <a:bodyPr/>
                    <a:lstStyle/>
                    <a:p>
                      <a:pPr algn="ctr" fontAlgn="b"/>
                      <a:r>
                        <a:rPr lang="en-US" sz="20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12%</a:t>
                      </a:r>
                    </a:p>
                  </a:txBody>
                  <a:tcPr marL="7620" marR="7620" marT="7620" marB="0" anchor="ctr" anchorCtr="1"/>
                </a:tc>
                <a:tc>
                  <a:txBody>
                    <a:bodyPr/>
                    <a:lstStyle/>
                    <a:p>
                      <a:pPr algn="ctr" fontAlgn="b"/>
                      <a:r>
                        <a:rPr lang="en-US" sz="20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21%</a:t>
                      </a:r>
                    </a:p>
                  </a:txBody>
                  <a:tcPr marL="7620" marR="7620" marT="7620" marB="0" anchor="ctr" anchorCtr="1"/>
                </a:tc>
                <a:tc>
                  <a:txBody>
                    <a:bodyPr/>
                    <a:lstStyle/>
                    <a:p>
                      <a:pPr algn="ctr" fontAlgn="b"/>
                      <a:r>
                        <a:rPr lang="en-US" sz="2000" b="1" i="0" u="none" strike="noStrike" dirty="0">
                          <a:solidFill>
                            <a:srgbClr val="FF0000"/>
                          </a:solidFill>
                          <a:effectLst/>
                          <a:latin typeface="Lato" panose="020F0502020204030203" pitchFamily="34" charset="0"/>
                          <a:ea typeface="Lato" panose="020F0502020204030203" pitchFamily="34" charset="0"/>
                          <a:cs typeface="Lato" panose="020F0502020204030203" pitchFamily="34" charset="0"/>
                        </a:rPr>
                        <a:t>-9%</a:t>
                      </a:r>
                    </a:p>
                  </a:txBody>
                  <a:tcPr marL="7620" marR="7620" marT="7620" marB="0" anchor="ctr" anchorCtr="1"/>
                </a:tc>
                <a:extLst>
                  <a:ext uri="{0D108BD9-81ED-4DB2-BD59-A6C34878D82A}">
                    <a16:rowId xmlns:a16="http://schemas.microsoft.com/office/drawing/2014/main" val="2800273931"/>
                  </a:ext>
                </a:extLst>
              </a:tr>
            </a:tbl>
          </a:graphicData>
        </a:graphic>
      </p:graphicFrame>
    </p:spTree>
    <p:extLst>
      <p:ext uri="{BB962C8B-B14F-4D97-AF65-F5344CB8AC3E}">
        <p14:creationId xmlns:p14="http://schemas.microsoft.com/office/powerpoint/2010/main" val="1485898051"/>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3011</TotalTime>
  <Words>3645</Words>
  <Application>Microsoft Macintosh PowerPoint</Application>
  <PresentationFormat>Widescreen</PresentationFormat>
  <Paragraphs>838</Paragraphs>
  <Slides>39</Slides>
  <Notes>32</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39</vt:i4>
      </vt:variant>
    </vt:vector>
  </HeadingPairs>
  <TitlesOfParts>
    <vt:vector size="45" baseType="lpstr">
      <vt:lpstr>Arial</vt:lpstr>
      <vt:lpstr>Calibri</vt:lpstr>
      <vt:lpstr>Lato</vt:lpstr>
      <vt:lpstr>Times New Roman</vt:lpstr>
      <vt:lpstr>1_Office Theme</vt:lpstr>
      <vt:lpstr>2_Office Theme</vt:lpstr>
      <vt:lpstr>Ensuring Best Practices for Disability Inclusion</vt:lpstr>
      <vt:lpstr>Methodology</vt:lpstr>
      <vt:lpstr>Methodology of the Poll</vt:lpstr>
      <vt:lpstr>Who Took the Poll</vt:lpstr>
      <vt:lpstr>Who Took the Poll- Nationwide</vt:lpstr>
      <vt:lpstr>Who Took the Poll Nationwide</vt:lpstr>
      <vt:lpstr>Major Trends: 2018-2021</vt:lpstr>
      <vt:lpstr>65-1 Margin: People Feel Things Are Better</vt:lpstr>
      <vt:lpstr>Meaningful Movement: Good News Overall</vt:lpstr>
      <vt:lpstr>NPwDs 2x as likely to say things going extremely well</vt:lpstr>
      <vt:lpstr>5 Year Trend in the Right Direction: Gap With Less Intensity Among PwDs</vt:lpstr>
      <vt:lpstr>Faith Inclusion Overall is Strong but Inconsistent</vt:lpstr>
      <vt:lpstr>Differences Felt by PwDs: Big Gap in Perceptions</vt:lpstr>
      <vt:lpstr>Good News: Majority See Jewish Groups Have Diversity, Equity, Inclusion Commitments</vt:lpstr>
      <vt:lpstr>Good News: Disability is Included  in Diversity Commitments</vt:lpstr>
      <vt:lpstr>Challenges</vt:lpstr>
      <vt:lpstr>Barriers</vt:lpstr>
      <vt:lpstr>A Tale of Two Synagogues</vt:lpstr>
      <vt:lpstr>Room for Growth</vt:lpstr>
      <vt:lpstr>Leadership: Nearly 54% Increase But Improvement Still Needed Note: Leading Edge survey shows more exist!</vt:lpstr>
      <vt:lpstr>Leadership: DC</vt:lpstr>
      <vt:lpstr>Leadership: PwDs Not Actively Encouraged to Lead</vt:lpstr>
      <vt:lpstr>Leadership: DC (2)</vt:lpstr>
      <vt:lpstr>Exclusion: Still Too Prevalent</vt:lpstr>
      <vt:lpstr>People shared painful experiences, hoping that we could keep it from happening again (DC)</vt:lpstr>
      <vt:lpstr>People shared painful experiences, hoping that we could keep it from happening again (Nationwide)</vt:lpstr>
      <vt:lpstr>Common Examples of Successful Disability Inclusion</vt:lpstr>
      <vt:lpstr>Next Steps</vt:lpstr>
      <vt:lpstr>Virtual Formats Can Significantly Increase Access</vt:lpstr>
      <vt:lpstr>Overwhelmingly Positive Messaging Works</vt:lpstr>
      <vt:lpstr>Education Level of Jews With &amp; Without Disabilities Are Similar</vt:lpstr>
      <vt:lpstr>Jews with Disabilities 2X more likely to be single</vt:lpstr>
      <vt:lpstr>Household Income: PwDs lower incomes</vt:lpstr>
      <vt:lpstr>Respondents Prioritize Fighting Stigmas,  Education, Skills and Jobs</vt:lpstr>
      <vt:lpstr>Respondents Prioritize Fighting Stigmas,  Education, Skills and Jobs (2)</vt:lpstr>
      <vt:lpstr>Respondents Prioritize Fighting Stigmas,  Education, Skills and Jobs (3)</vt:lpstr>
      <vt:lpstr>Thank You</vt:lpstr>
      <vt:lpstr>Questions?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Ensuring Best Practices for Disability Inclusion</dc:title>
  <dc:creator>Jake Stimell</dc:creator>
  <cp:lastModifiedBy>Eric Ascher</cp:lastModifiedBy>
  <cp:revision>179</cp:revision>
  <dcterms:created xsi:type="dcterms:W3CDTF">2021-10-08T14:20:04Z</dcterms:created>
  <dcterms:modified xsi:type="dcterms:W3CDTF">2022-01-07T13:51:16Z</dcterms:modified>
</cp:coreProperties>
</file>