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12" r:id="rId5"/>
  </p:sldMasterIdLst>
  <p:notesMasterIdLst>
    <p:notesMasterId r:id="rId54"/>
  </p:notesMasterIdLst>
  <p:sldIdLst>
    <p:sldId id="954" r:id="rId6"/>
    <p:sldId id="865" r:id="rId7"/>
    <p:sldId id="1032" r:id="rId8"/>
    <p:sldId id="684" r:id="rId9"/>
    <p:sldId id="1622" r:id="rId10"/>
    <p:sldId id="1004" r:id="rId11"/>
    <p:sldId id="1023" r:id="rId12"/>
    <p:sldId id="979" r:id="rId13"/>
    <p:sldId id="1020" r:id="rId14"/>
    <p:sldId id="818" r:id="rId15"/>
    <p:sldId id="1018" r:id="rId16"/>
    <p:sldId id="997" r:id="rId17"/>
    <p:sldId id="1017" r:id="rId18"/>
    <p:sldId id="1012" r:id="rId19"/>
    <p:sldId id="1019" r:id="rId20"/>
    <p:sldId id="998" r:id="rId21"/>
    <p:sldId id="1007" r:id="rId22"/>
    <p:sldId id="1006" r:id="rId23"/>
    <p:sldId id="1001" r:id="rId24"/>
    <p:sldId id="1008" r:id="rId25"/>
    <p:sldId id="1005" r:id="rId26"/>
    <p:sldId id="1029" r:id="rId27"/>
    <p:sldId id="1030" r:id="rId28"/>
    <p:sldId id="1013" r:id="rId29"/>
    <p:sldId id="1028" r:id="rId30"/>
    <p:sldId id="1002" r:id="rId31"/>
    <p:sldId id="1015" r:id="rId32"/>
    <p:sldId id="1025" r:id="rId33"/>
    <p:sldId id="1026" r:id="rId34"/>
    <p:sldId id="1027" r:id="rId35"/>
    <p:sldId id="1624" r:id="rId36"/>
    <p:sldId id="860" r:id="rId37"/>
    <p:sldId id="1033" r:id="rId38"/>
    <p:sldId id="983" r:id="rId39"/>
    <p:sldId id="1034" r:id="rId40"/>
    <p:sldId id="1623" r:id="rId41"/>
    <p:sldId id="986" r:id="rId42"/>
    <p:sldId id="987" r:id="rId43"/>
    <p:sldId id="1035" r:id="rId44"/>
    <p:sldId id="1036" r:id="rId45"/>
    <p:sldId id="975" r:id="rId46"/>
    <p:sldId id="989" r:id="rId47"/>
    <p:sldId id="1038" r:id="rId48"/>
    <p:sldId id="992" r:id="rId49"/>
    <p:sldId id="1037" r:id="rId50"/>
    <p:sldId id="1003" r:id="rId51"/>
    <p:sldId id="996" r:id="rId52"/>
    <p:sldId id="99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FFFF"/>
    <a:srgbClr val="4472C4"/>
    <a:srgbClr val="EFAF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94" autoAdjust="0"/>
    <p:restoredTop sz="92381"/>
  </p:normalViewPr>
  <p:slideViewPr>
    <p:cSldViewPr snapToGrid="0">
      <p:cViewPr varScale="1">
        <p:scale>
          <a:sx n="108" d="100"/>
          <a:sy n="108" d="100"/>
        </p:scale>
        <p:origin x="216" y="400"/>
      </p:cViewPr>
      <p:guideLst/>
    </p:cSldViewPr>
  </p:slideViewPr>
  <p:outlineViewPr>
    <p:cViewPr>
      <p:scale>
        <a:sx n="33" d="100"/>
        <a:sy n="33" d="100"/>
      </p:scale>
      <p:origin x="0" y="-17632"/>
    </p:cViewPr>
  </p:outlineViewPr>
  <p:notesTextViewPr>
    <p:cViewPr>
      <p:scale>
        <a:sx n="1" d="1"/>
        <a:sy n="1" d="1"/>
      </p:scale>
      <p:origin x="0" y="0"/>
    </p:cViewPr>
  </p:notesTextViewPr>
  <p:sorterViewPr>
    <p:cViewPr>
      <p:scale>
        <a:sx n="100" d="100"/>
        <a:sy n="100" d="100"/>
      </p:scale>
      <p:origin x="0" y="-440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269083961261218E-2"/>
          <c:y val="3.4568440437849207E-2"/>
          <c:w val="0.93577066929133856"/>
          <c:h val="0.77869188123204469"/>
        </c:manualLayout>
      </c:layout>
      <c:barChart>
        <c:barDir val="col"/>
        <c:grouping val="clustered"/>
        <c:varyColors val="0"/>
        <c:ser>
          <c:idx val="0"/>
          <c:order val="0"/>
          <c:tx>
            <c:strRef>
              <c:f>Sheet1!$B$1</c:f>
              <c:strCache>
                <c:ptCount val="1"/>
                <c:pt idx="0">
                  <c:v>Total Jewish</c:v>
                </c:pt>
              </c:strCache>
            </c:strRef>
          </c:tx>
          <c:spPr>
            <a:solidFill>
              <a:schemeClr val="accent1"/>
            </a:solidFill>
            <a:ln>
              <a:noFill/>
            </a:ln>
            <a:effectLst/>
          </c:spPr>
          <c:invertIfNegative val="0"/>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Sheet1!$A$2:$A$6</c:f>
              <c:strCache>
                <c:ptCount val="5"/>
                <c:pt idx="0">
                  <c:v>Yes</c:v>
                </c:pt>
                <c:pt idx="1">
                  <c:v>Sometimes</c:v>
                </c:pt>
                <c:pt idx="2">
                  <c:v>No</c:v>
                </c:pt>
                <c:pt idx="3">
                  <c:v>I Don't Know</c:v>
                </c:pt>
                <c:pt idx="4">
                  <c:v>Not Active</c:v>
                </c:pt>
              </c:strCache>
            </c:strRef>
          </c:cat>
          <c:val>
            <c:numRef>
              <c:f>Sheet1!$B$2:$B$6</c:f>
              <c:numCache>
                <c:formatCode>General</c:formatCode>
                <c:ptCount val="5"/>
                <c:pt idx="0">
                  <c:v>37</c:v>
                </c:pt>
                <c:pt idx="1">
                  <c:v>42</c:v>
                </c:pt>
                <c:pt idx="2">
                  <c:v>7</c:v>
                </c:pt>
                <c:pt idx="3">
                  <c:v>9</c:v>
                </c:pt>
                <c:pt idx="4">
                  <c:v>6</c:v>
                </c:pt>
              </c:numCache>
            </c:numRef>
          </c:val>
          <c:extLst>
            <c:ext xmlns:c16="http://schemas.microsoft.com/office/drawing/2014/chart" uri="{C3380CC4-5D6E-409C-BE32-E72D297353CC}">
              <c16:uniqueId val="{00000000-6A55-4606-AFE2-0D830F48E04B}"/>
            </c:ext>
          </c:extLst>
        </c:ser>
        <c:ser>
          <c:idx val="1"/>
          <c:order val="1"/>
          <c:tx>
            <c:strRef>
              <c:f>Sheet1!$C$1</c:f>
              <c:strCache>
                <c:ptCount val="1"/>
                <c:pt idx="0">
                  <c:v>Houston</c:v>
                </c:pt>
              </c:strCache>
            </c:strRef>
          </c:tx>
          <c:spPr>
            <a:solidFill>
              <a:schemeClr val="accent2"/>
            </a:solidFill>
            <a:ln>
              <a:noFill/>
            </a:ln>
            <a:effectLst/>
          </c:spPr>
          <c:invertIfNegative val="0"/>
          <c:dLbls>
            <c:dLbl>
              <c:idx val="3"/>
              <c:layout>
                <c:manualLayout>
                  <c:x val="0"/>
                  <c:y val="0.1039263553009768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C1-4C51-851E-75F121C9C582}"/>
                </c:ext>
              </c:extLst>
            </c:dLbl>
            <c:dLbl>
              <c:idx val="4"/>
              <c:layout>
                <c:manualLayout>
                  <c:x val="0"/>
                  <c:y val="0.103926355300976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C1-4C51-851E-75F121C9C582}"/>
                </c:ext>
              </c:extLst>
            </c:dLbl>
            <c:spPr>
              <a:solidFill>
                <a:srgbClr val="FFFFFF"/>
              </a:solidFill>
              <a:ln>
                <a:solidFill>
                  <a:srgbClr val="000000">
                    <a:lumMod val="25000"/>
                    <a:lumOff val="75000"/>
                  </a:srgbClr>
                </a:solid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Yes</c:v>
                </c:pt>
                <c:pt idx="1">
                  <c:v>Sometimes</c:v>
                </c:pt>
                <c:pt idx="2">
                  <c:v>No</c:v>
                </c:pt>
                <c:pt idx="3">
                  <c:v>I Don't Know</c:v>
                </c:pt>
                <c:pt idx="4">
                  <c:v>Not Active</c:v>
                </c:pt>
              </c:strCache>
            </c:strRef>
          </c:cat>
          <c:val>
            <c:numRef>
              <c:f>Sheet1!$C$2:$C$6</c:f>
              <c:numCache>
                <c:formatCode>0</c:formatCode>
                <c:ptCount val="5"/>
                <c:pt idx="0">
                  <c:v>39</c:v>
                </c:pt>
                <c:pt idx="1">
                  <c:v>36</c:v>
                </c:pt>
                <c:pt idx="2">
                  <c:v>7</c:v>
                </c:pt>
                <c:pt idx="3">
                  <c:v>10</c:v>
                </c:pt>
                <c:pt idx="4">
                  <c:v>8</c:v>
                </c:pt>
              </c:numCache>
            </c:numRef>
          </c:val>
          <c:extLst>
            <c:ext xmlns:c16="http://schemas.microsoft.com/office/drawing/2014/chart" uri="{C3380CC4-5D6E-409C-BE32-E72D297353CC}">
              <c16:uniqueId val="{00000001-D0F7-441E-A835-FC192BA8400B}"/>
            </c:ext>
          </c:extLst>
        </c:ser>
        <c:dLbls>
          <c:showLegendKey val="0"/>
          <c:showVal val="0"/>
          <c:showCatName val="0"/>
          <c:showSerName val="0"/>
          <c:showPercent val="0"/>
          <c:showBubbleSize val="0"/>
        </c:dLbls>
        <c:gapWidth val="219"/>
        <c:axId val="1195442480"/>
        <c:axId val="1195439984"/>
      </c:barChart>
      <c:catAx>
        <c:axId val="119544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1195439984"/>
        <c:crosses val="autoZero"/>
        <c:auto val="1"/>
        <c:lblAlgn val="ctr"/>
        <c:lblOffset val="100"/>
        <c:noMultiLvlLbl val="0"/>
      </c:catAx>
      <c:valAx>
        <c:axId val="1195439984"/>
        <c:scaling>
          <c:orientation val="minMax"/>
        </c:scaling>
        <c:delete val="1"/>
        <c:axPos val="l"/>
        <c:numFmt formatCode="General" sourceLinked="1"/>
        <c:majorTickMark val="none"/>
        <c:minorTickMark val="none"/>
        <c:tickLblPos val="nextTo"/>
        <c:crossAx val="1195442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229376031405708E-2"/>
          <c:y val="3.1194484139350227E-2"/>
          <c:w val="0.93577066929133856"/>
          <c:h val="0.77869188123204469"/>
        </c:manualLayout>
      </c:layout>
      <c:barChart>
        <c:barDir val="col"/>
        <c:grouping val="clustered"/>
        <c:varyColors val="0"/>
        <c:ser>
          <c:idx val="0"/>
          <c:order val="0"/>
          <c:tx>
            <c:strRef>
              <c:f>Sheet1!$B$1</c:f>
              <c:strCache>
                <c:ptCount val="1"/>
                <c:pt idx="0">
                  <c:v>Total Jewish</c:v>
                </c:pt>
              </c:strCache>
            </c:strRef>
          </c:tx>
          <c:spPr>
            <a:solidFill>
              <a:schemeClr val="accent1"/>
            </a:solidFill>
            <a:ln>
              <a:noFill/>
            </a:ln>
            <a:effectLst/>
          </c:spPr>
          <c:invertIfNegative val="0"/>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c:f>
              <c:strCache>
                <c:ptCount val="3"/>
                <c:pt idx="0">
                  <c:v>Yes</c:v>
                </c:pt>
                <c:pt idx="1">
                  <c:v>No</c:v>
                </c:pt>
                <c:pt idx="2">
                  <c:v>I Don't Know</c:v>
                </c:pt>
              </c:strCache>
            </c:strRef>
          </c:cat>
          <c:val>
            <c:numRef>
              <c:f>Sheet1!$B$2:$B$4</c:f>
              <c:numCache>
                <c:formatCode>General</c:formatCode>
                <c:ptCount val="3"/>
                <c:pt idx="0">
                  <c:v>57</c:v>
                </c:pt>
                <c:pt idx="1">
                  <c:v>12</c:v>
                </c:pt>
                <c:pt idx="2">
                  <c:v>31</c:v>
                </c:pt>
              </c:numCache>
            </c:numRef>
          </c:val>
          <c:extLst>
            <c:ext xmlns:c16="http://schemas.microsoft.com/office/drawing/2014/chart" uri="{C3380CC4-5D6E-409C-BE32-E72D297353CC}">
              <c16:uniqueId val="{00000000-6A55-4606-AFE2-0D830F48E04B}"/>
            </c:ext>
          </c:extLst>
        </c:ser>
        <c:ser>
          <c:idx val="1"/>
          <c:order val="1"/>
          <c:tx>
            <c:strRef>
              <c:f>Sheet1!$C$1</c:f>
              <c:strCache>
                <c:ptCount val="1"/>
                <c:pt idx="0">
                  <c:v>Houston</c:v>
                </c:pt>
              </c:strCache>
            </c:strRef>
          </c:tx>
          <c:spPr>
            <a:solidFill>
              <a:schemeClr val="accent2"/>
            </a:solidFill>
            <a:ln>
              <a:noFill/>
            </a:ln>
            <a:effectLst/>
          </c:spPr>
          <c:invertIfNegative val="0"/>
          <c:dLbls>
            <c:spPr>
              <a:solidFill>
                <a:srgbClr val="FFFFFF"/>
              </a:solidFill>
              <a:ln>
                <a:solidFill>
                  <a:srgbClr val="000000">
                    <a:lumMod val="25000"/>
                    <a:lumOff val="75000"/>
                  </a:srgbClr>
                </a:solid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c:f>
              <c:strCache>
                <c:ptCount val="3"/>
                <c:pt idx="0">
                  <c:v>Yes</c:v>
                </c:pt>
                <c:pt idx="1">
                  <c:v>No</c:v>
                </c:pt>
                <c:pt idx="2">
                  <c:v>I Don't Know</c:v>
                </c:pt>
              </c:strCache>
            </c:strRef>
          </c:cat>
          <c:val>
            <c:numRef>
              <c:f>Sheet1!$C$2:$C$4</c:f>
              <c:numCache>
                <c:formatCode>0</c:formatCode>
                <c:ptCount val="3"/>
                <c:pt idx="0">
                  <c:v>61</c:v>
                </c:pt>
                <c:pt idx="1">
                  <c:v>8</c:v>
                </c:pt>
                <c:pt idx="2">
                  <c:v>32</c:v>
                </c:pt>
              </c:numCache>
            </c:numRef>
          </c:val>
          <c:extLst>
            <c:ext xmlns:c16="http://schemas.microsoft.com/office/drawing/2014/chart" uri="{C3380CC4-5D6E-409C-BE32-E72D297353CC}">
              <c16:uniqueId val="{00000001-1925-4413-859D-B83830FD2F49}"/>
            </c:ext>
          </c:extLst>
        </c:ser>
        <c:dLbls>
          <c:showLegendKey val="0"/>
          <c:showVal val="0"/>
          <c:showCatName val="0"/>
          <c:showSerName val="0"/>
          <c:showPercent val="0"/>
          <c:showBubbleSize val="0"/>
        </c:dLbls>
        <c:gapWidth val="219"/>
        <c:overlap val="-27"/>
        <c:axId val="1195442480"/>
        <c:axId val="1195439984"/>
      </c:barChart>
      <c:catAx>
        <c:axId val="119544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1195439984"/>
        <c:crosses val="autoZero"/>
        <c:auto val="1"/>
        <c:lblAlgn val="ctr"/>
        <c:lblOffset val="100"/>
        <c:noMultiLvlLbl val="0"/>
      </c:catAx>
      <c:valAx>
        <c:axId val="1195439984"/>
        <c:scaling>
          <c:orientation val="minMax"/>
        </c:scaling>
        <c:delete val="1"/>
        <c:axPos val="l"/>
        <c:numFmt formatCode="General" sourceLinked="1"/>
        <c:majorTickMark val="none"/>
        <c:minorTickMark val="none"/>
        <c:tickLblPos val="nextTo"/>
        <c:crossAx val="1195442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Houston 2021</c:v>
                </c:pt>
              </c:strCache>
            </c:strRef>
          </c:tx>
          <c:spPr>
            <a:solidFill>
              <a:schemeClr val="accent2">
                <a:lumMod val="75000"/>
              </a:schemeClr>
            </a:solidFill>
            <a:ln>
              <a:noFill/>
            </a:ln>
            <a:effectLst/>
          </c:spPr>
          <c:invertIfNegative val="0"/>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c:f>
              <c:strCache>
                <c:ptCount val="3"/>
                <c:pt idx="0">
                  <c:v>Yes</c:v>
                </c:pt>
                <c:pt idx="1">
                  <c:v>No</c:v>
                </c:pt>
                <c:pt idx="2">
                  <c:v>I Don't Know</c:v>
                </c:pt>
              </c:strCache>
            </c:strRef>
          </c:cat>
          <c:val>
            <c:numRef>
              <c:f>Sheet1!$B$2:$B$4</c:f>
              <c:numCache>
                <c:formatCode>General</c:formatCode>
                <c:ptCount val="3"/>
                <c:pt idx="0">
                  <c:v>14</c:v>
                </c:pt>
                <c:pt idx="1">
                  <c:v>54</c:v>
                </c:pt>
                <c:pt idx="2">
                  <c:v>27</c:v>
                </c:pt>
              </c:numCache>
            </c:numRef>
          </c:val>
          <c:extLst>
            <c:ext xmlns:c16="http://schemas.microsoft.com/office/drawing/2014/chart" uri="{C3380CC4-5D6E-409C-BE32-E72D297353CC}">
              <c16:uniqueId val="{00000000-59CE-4185-A51F-0BE7064FB909}"/>
            </c:ext>
          </c:extLst>
        </c:ser>
        <c:ser>
          <c:idx val="1"/>
          <c:order val="1"/>
          <c:tx>
            <c:strRef>
              <c:f>Sheet1!$C$1</c:f>
              <c:strCache>
                <c:ptCount val="1"/>
                <c:pt idx="0">
                  <c:v>Houston 2018</c:v>
                </c:pt>
              </c:strCache>
            </c:strRef>
          </c:tx>
          <c:spPr>
            <a:solidFill>
              <a:schemeClr val="accent2"/>
            </a:solidFill>
            <a:ln>
              <a:noFill/>
            </a:ln>
            <a:effectLst/>
          </c:spPr>
          <c:invertIfNegative val="0"/>
          <c:dLbls>
            <c:dLbl>
              <c:idx val="2"/>
              <c:layout>
                <c:manualLayout>
                  <c:x val="1.487635232778005E-2"/>
                  <c:y val="8.03538924754429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9CE-4185-A51F-0BE7064FB909}"/>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c:f>
              <c:strCache>
                <c:ptCount val="3"/>
                <c:pt idx="0">
                  <c:v>Yes</c:v>
                </c:pt>
                <c:pt idx="1">
                  <c:v>No</c:v>
                </c:pt>
                <c:pt idx="2">
                  <c:v>I Don't Know</c:v>
                </c:pt>
              </c:strCache>
            </c:strRef>
          </c:cat>
          <c:val>
            <c:numRef>
              <c:f>Sheet1!$C$2:$C$4</c:f>
              <c:numCache>
                <c:formatCode>General</c:formatCode>
                <c:ptCount val="3"/>
                <c:pt idx="0">
                  <c:v>12</c:v>
                </c:pt>
                <c:pt idx="1">
                  <c:v>50</c:v>
                </c:pt>
                <c:pt idx="2">
                  <c:v>33</c:v>
                </c:pt>
              </c:numCache>
            </c:numRef>
          </c:val>
          <c:extLst>
            <c:ext xmlns:c16="http://schemas.microsoft.com/office/drawing/2014/chart" uri="{C3380CC4-5D6E-409C-BE32-E72D297353CC}">
              <c16:uniqueId val="{00000001-59CE-4185-A51F-0BE7064FB909}"/>
            </c:ext>
          </c:extLst>
        </c:ser>
        <c:dLbls>
          <c:showLegendKey val="0"/>
          <c:showVal val="0"/>
          <c:showCatName val="0"/>
          <c:showSerName val="0"/>
          <c:showPercent val="0"/>
          <c:showBubbleSize val="0"/>
        </c:dLbls>
        <c:gapWidth val="219"/>
        <c:overlap val="-27"/>
        <c:axId val="1148137232"/>
        <c:axId val="1148128912"/>
      </c:barChart>
      <c:catAx>
        <c:axId val="114813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48128912"/>
        <c:crosses val="autoZero"/>
        <c:auto val="1"/>
        <c:lblAlgn val="ctr"/>
        <c:lblOffset val="100"/>
        <c:noMultiLvlLbl val="0"/>
      </c:catAx>
      <c:valAx>
        <c:axId val="1148128912"/>
        <c:scaling>
          <c:orientation val="minMax"/>
        </c:scaling>
        <c:delete val="1"/>
        <c:axPos val="l"/>
        <c:numFmt formatCode="General" sourceLinked="1"/>
        <c:majorTickMark val="none"/>
        <c:minorTickMark val="none"/>
        <c:tickLblPos val="nextTo"/>
        <c:crossAx val="1148137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Houston 2021</c:v>
                </c:pt>
              </c:strCache>
            </c:strRef>
          </c:tx>
          <c:spPr>
            <a:solidFill>
              <a:schemeClr val="accent2">
                <a:lumMod val="75000"/>
              </a:schemeClr>
            </a:solidFill>
            <a:ln>
              <a:noFill/>
            </a:ln>
            <a:effectLst/>
          </c:spPr>
          <c:invertIfNegative val="0"/>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Sheet1!$A$2:$A$5</c:f>
              <c:strCache>
                <c:ptCount val="4"/>
                <c:pt idx="0">
                  <c:v>Yes</c:v>
                </c:pt>
                <c:pt idx="1">
                  <c:v>Sometimes</c:v>
                </c:pt>
                <c:pt idx="2">
                  <c:v>No</c:v>
                </c:pt>
                <c:pt idx="3">
                  <c:v>I Don't Know</c:v>
                </c:pt>
              </c:strCache>
            </c:strRef>
          </c:cat>
          <c:val>
            <c:numRef>
              <c:f>Sheet1!$B$2:$B$5</c:f>
              <c:numCache>
                <c:formatCode>General</c:formatCode>
                <c:ptCount val="4"/>
                <c:pt idx="0">
                  <c:v>13</c:v>
                </c:pt>
                <c:pt idx="1">
                  <c:v>18</c:v>
                </c:pt>
                <c:pt idx="2">
                  <c:v>25</c:v>
                </c:pt>
                <c:pt idx="3">
                  <c:v>36</c:v>
                </c:pt>
              </c:numCache>
            </c:numRef>
          </c:val>
          <c:extLst>
            <c:ext xmlns:c16="http://schemas.microsoft.com/office/drawing/2014/chart" uri="{C3380CC4-5D6E-409C-BE32-E72D297353CC}">
              <c16:uniqueId val="{00000000-59CE-4185-A51F-0BE7064FB909}"/>
            </c:ext>
          </c:extLst>
        </c:ser>
        <c:ser>
          <c:idx val="1"/>
          <c:order val="1"/>
          <c:tx>
            <c:strRef>
              <c:f>Sheet1!$C$1</c:f>
              <c:strCache>
                <c:ptCount val="1"/>
                <c:pt idx="0">
                  <c:v>Houston 2018</c:v>
                </c:pt>
              </c:strCache>
            </c:strRef>
          </c:tx>
          <c:spPr>
            <a:solidFill>
              <a:schemeClr val="accent2"/>
            </a:solidFill>
            <a:ln>
              <a:noFill/>
            </a:ln>
            <a:effectLst/>
          </c:spPr>
          <c:invertIfNegative val="0"/>
          <c:dLbls>
            <c:dLbl>
              <c:idx val="1"/>
              <c:layout>
                <c:manualLayout>
                  <c:x val="4.6385078492402382E-17"/>
                  <c:y val="0.1145859435009146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13-4A0D-BB6B-84544605F3FF}"/>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Sheet1!$A$2:$A$5</c:f>
              <c:strCache>
                <c:ptCount val="4"/>
                <c:pt idx="0">
                  <c:v>Yes</c:v>
                </c:pt>
                <c:pt idx="1">
                  <c:v>Sometimes</c:v>
                </c:pt>
                <c:pt idx="2">
                  <c:v>No</c:v>
                </c:pt>
                <c:pt idx="3">
                  <c:v>I Don't Know</c:v>
                </c:pt>
              </c:strCache>
            </c:strRef>
          </c:cat>
          <c:val>
            <c:numRef>
              <c:f>Sheet1!$C$2:$C$5</c:f>
              <c:numCache>
                <c:formatCode>General</c:formatCode>
                <c:ptCount val="4"/>
                <c:pt idx="0">
                  <c:v>12</c:v>
                </c:pt>
                <c:pt idx="1">
                  <c:v>20</c:v>
                </c:pt>
                <c:pt idx="2">
                  <c:v>30</c:v>
                </c:pt>
                <c:pt idx="3">
                  <c:v>36</c:v>
                </c:pt>
              </c:numCache>
            </c:numRef>
          </c:val>
          <c:extLst>
            <c:ext xmlns:c16="http://schemas.microsoft.com/office/drawing/2014/chart" uri="{C3380CC4-5D6E-409C-BE32-E72D297353CC}">
              <c16:uniqueId val="{00000001-59CE-4185-A51F-0BE7064FB909}"/>
            </c:ext>
          </c:extLst>
        </c:ser>
        <c:dLbls>
          <c:showLegendKey val="0"/>
          <c:showVal val="0"/>
          <c:showCatName val="0"/>
          <c:showSerName val="0"/>
          <c:showPercent val="0"/>
          <c:showBubbleSize val="0"/>
        </c:dLbls>
        <c:gapWidth val="219"/>
        <c:overlap val="-27"/>
        <c:axId val="1148137232"/>
        <c:axId val="1148128912"/>
      </c:barChart>
      <c:catAx>
        <c:axId val="114813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48128912"/>
        <c:crosses val="autoZero"/>
        <c:auto val="1"/>
        <c:lblAlgn val="ctr"/>
        <c:lblOffset val="100"/>
        <c:noMultiLvlLbl val="0"/>
      </c:catAx>
      <c:valAx>
        <c:axId val="1148128912"/>
        <c:scaling>
          <c:orientation val="minMax"/>
        </c:scaling>
        <c:delete val="1"/>
        <c:axPos val="l"/>
        <c:numFmt formatCode="General" sourceLinked="1"/>
        <c:majorTickMark val="none"/>
        <c:minorTickMark val="none"/>
        <c:tickLblPos val="nextTo"/>
        <c:crossAx val="1148137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0.87634</cdr:x>
      <cdr:y>0.17102</cdr:y>
    </cdr:from>
    <cdr:to>
      <cdr:x>0.98865</cdr:x>
      <cdr:y>0.41395</cdr:y>
    </cdr:to>
    <cdr:sp macro="" textlink="">
      <cdr:nvSpPr>
        <cdr:cNvPr id="2" name="TextBox 1">
          <a:extLst xmlns:a="http://schemas.openxmlformats.org/drawingml/2006/main">
            <a:ext uri="{FF2B5EF4-FFF2-40B4-BE49-F238E27FC236}">
              <a16:creationId xmlns:a16="http://schemas.microsoft.com/office/drawing/2014/main" id="{14552835-719E-4E4C-97C2-43DE83FFCC69}"/>
            </a:ext>
          </a:extLst>
        </cdr:cNvPr>
        <cdr:cNvSpPr txBox="1"/>
      </cdr:nvSpPr>
      <cdr:spPr>
        <a:xfrm xmlns:a="http://schemas.openxmlformats.org/drawingml/2006/main">
          <a:off x="7134431" y="64375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DA3028-0474-4CD2-8526-802EF5C958B9}" type="datetimeFigureOut">
              <a:rPr lang="en-US" smtClean="0"/>
              <a:t>12/23/21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ADFA6-47E9-421D-A8F4-C60644D77354}" type="slidenum">
              <a:rPr lang="en-US" smtClean="0"/>
              <a:t>‹#›</a:t>
            </a:fld>
            <a:endParaRPr lang="en-US"/>
          </a:p>
        </p:txBody>
      </p:sp>
    </p:spTree>
    <p:extLst>
      <p:ext uri="{BB962C8B-B14F-4D97-AF65-F5344CB8AC3E}">
        <p14:creationId xmlns:p14="http://schemas.microsoft.com/office/powerpoint/2010/main" val="1743467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matankoch.com/blog/2014/10/31/language-and-intent-part-3-of-3-the-quiet-power-of-inclusive-languag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9733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837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296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0657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3406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964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6802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3917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1612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205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356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9823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4057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499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20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2969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0242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800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9112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2915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54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have any studies that focus on impact, which may be more applicable to nonprofits than the Accenture study?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683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7" name="Google Shape;23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672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0486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9269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418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https://www.respectability.org/high-holidays-2020/; </a:t>
            </a:r>
            <a:r>
              <a:rPr lang="en-US" sz="1800" dirty="0">
                <a:solidFill>
                  <a:srgbClr val="1155CC"/>
                </a:solidFill>
                <a:effectLst/>
                <a:latin typeface="Times New Roman" panose="02020603050405020304" pitchFamily="18" charset="0"/>
                <a:ea typeface="Times New Roman" panose="02020603050405020304" pitchFamily="18" charset="0"/>
                <a:hlinkClick r:id="rId3"/>
              </a:rPr>
              <a:t>Language and Intent, Part 3 of 3: The Quiet Power of Inclusive Language</a:t>
            </a:r>
            <a:endParaRPr lang="en-US" sz="1800" dirty="0">
              <a:solidFill>
                <a:srgbClr val="1155CC"/>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5E8BA-E345-4621-9104-3ADA1C6E9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61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2" name="Google Shape;36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1932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5E8BA-E345-4621-9104-3ADA1C6E9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84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5368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2" name="Google Shape;36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872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0158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02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8614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3807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2742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759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72667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12/23/21</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84432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12/23/21</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300409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12/23/21</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080533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17"/>
        <p:cNvGrpSpPr/>
        <p:nvPr/>
      </p:nvGrpSpPr>
      <p:grpSpPr>
        <a:xfrm>
          <a:off x="0" y="0"/>
          <a:ext cx="0" cy="0"/>
          <a:chOff x="0" y="0"/>
          <a:chExt cx="0" cy="0"/>
        </a:xfrm>
      </p:grpSpPr>
      <p:sp>
        <p:nvSpPr>
          <p:cNvPr id="18" name="Google Shape;18;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2"/>
          <p:cNvSpPr/>
          <p:nvPr/>
        </p:nvSpPr>
        <p:spPr>
          <a:xfrm>
            <a:off x="-20320" y="0"/>
            <a:ext cx="1310640" cy="68643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46940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523240" y="1825625"/>
            <a:ext cx="10830559"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D4D4D"/>
              </a:buClr>
              <a:buSzPts val="1800"/>
              <a:buChar char="•"/>
              <a:defRPr/>
            </a:lvl1pPr>
            <a:lvl2pPr marL="914400" lvl="1" indent="-342900" algn="l">
              <a:lnSpc>
                <a:spcPct val="90000"/>
              </a:lnSpc>
              <a:spcBef>
                <a:spcPts val="500"/>
              </a:spcBef>
              <a:spcAft>
                <a:spcPts val="0"/>
              </a:spcAft>
              <a:buClr>
                <a:srgbClr val="4D4D4D"/>
              </a:buClr>
              <a:buSzPts val="1800"/>
              <a:buChar char="•"/>
              <a:defRPr/>
            </a:lvl2pPr>
            <a:lvl3pPr marL="1371600" lvl="2" indent="-342900" algn="l">
              <a:lnSpc>
                <a:spcPct val="90000"/>
              </a:lnSpc>
              <a:spcBef>
                <a:spcPts val="500"/>
              </a:spcBef>
              <a:spcAft>
                <a:spcPts val="0"/>
              </a:spcAft>
              <a:buClr>
                <a:srgbClr val="4D4D4D"/>
              </a:buClr>
              <a:buSzPts val="1800"/>
              <a:buChar char="•"/>
              <a:defRPr/>
            </a:lvl3pPr>
            <a:lvl4pPr marL="1828800" lvl="3" indent="-342900" algn="l">
              <a:lnSpc>
                <a:spcPct val="90000"/>
              </a:lnSpc>
              <a:spcBef>
                <a:spcPts val="500"/>
              </a:spcBef>
              <a:spcAft>
                <a:spcPts val="0"/>
              </a:spcAft>
              <a:buClr>
                <a:srgbClr val="4D4D4D"/>
              </a:buClr>
              <a:buSzPts val="1800"/>
              <a:buChar char="•"/>
              <a:defRPr/>
            </a:lvl4pPr>
            <a:lvl5pPr marL="2286000" lvl="4" indent="-342900" algn="l">
              <a:lnSpc>
                <a:spcPct val="90000"/>
              </a:lnSpc>
              <a:spcBef>
                <a:spcPts val="500"/>
              </a:spcBef>
              <a:spcAft>
                <a:spcPts val="0"/>
              </a:spcAft>
              <a:buClr>
                <a:srgbClr val="4D4D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4"/>
          <p:cNvSpPr/>
          <p:nvPr/>
        </p:nvSpPr>
        <p:spPr>
          <a:xfrm>
            <a:off x="345440" y="365125"/>
            <a:ext cx="11544598" cy="1139825"/>
          </a:xfrm>
          <a:prstGeom prst="rect">
            <a:avLst/>
          </a:prstGeom>
          <a:solidFill>
            <a:srgbClr val="EFAF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31" name="Google Shape;31;p4"/>
          <p:cNvSpPr txBox="1">
            <a:spLocks noGrp="1"/>
          </p:cNvSpPr>
          <p:nvPr>
            <p:ph type="title"/>
          </p:nvPr>
        </p:nvSpPr>
        <p:spPr>
          <a:xfrm>
            <a:off x="523240" y="365126"/>
            <a:ext cx="10515600" cy="1139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0000"/>
              </a:buClr>
              <a:buSzPts val="4000"/>
              <a:buFont typeface="Times New Roman"/>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7" name="Google Shape;14;p1">
            <a:extLst>
              <a:ext uri="{FF2B5EF4-FFF2-40B4-BE49-F238E27FC236}">
                <a16:creationId xmlns:a16="http://schemas.microsoft.com/office/drawing/2014/main" id="{796B8CD2-DA4F-344F-AE08-764A8CE05293}"/>
              </a:ext>
            </a:extLst>
          </p:cNvPr>
          <p:cNvGrpSpPr/>
          <p:nvPr userDrawn="1"/>
        </p:nvGrpSpPr>
        <p:grpSpPr>
          <a:xfrm>
            <a:off x="11185957" y="6356350"/>
            <a:ext cx="892295" cy="470693"/>
            <a:chOff x="4581525" y="2647950"/>
            <a:chExt cx="2943225" cy="1552575"/>
          </a:xfrm>
        </p:grpSpPr>
        <p:pic>
          <p:nvPicPr>
            <p:cNvPr id="8" name="Google Shape;15;p1">
              <a:extLst>
                <a:ext uri="{FF2B5EF4-FFF2-40B4-BE49-F238E27FC236}">
                  <a16:creationId xmlns:a16="http://schemas.microsoft.com/office/drawing/2014/main" id="{8A808C53-2805-564A-BCA8-CEA8E9995C08}"/>
                </a:ext>
              </a:extLst>
            </p:cNvPr>
            <p:cNvPicPr preferRelativeResize="0"/>
            <p:nvPr/>
          </p:nvPicPr>
          <p:blipFill rotWithShape="1">
            <a:blip r:embed="rId2">
              <a:alphaModFix/>
            </a:blip>
            <a:srcRect/>
            <a:stretch/>
          </p:blipFill>
          <p:spPr>
            <a:xfrm>
              <a:off x="4667250" y="2647950"/>
              <a:ext cx="2857500" cy="1552575"/>
            </a:xfrm>
            <a:prstGeom prst="rect">
              <a:avLst/>
            </a:prstGeom>
            <a:noFill/>
            <a:ln>
              <a:noFill/>
            </a:ln>
          </p:spPr>
        </p:pic>
        <p:sp>
          <p:nvSpPr>
            <p:cNvPr id="9" name="Google Shape;16;p1">
              <a:extLst>
                <a:ext uri="{FF2B5EF4-FFF2-40B4-BE49-F238E27FC236}">
                  <a16:creationId xmlns:a16="http://schemas.microsoft.com/office/drawing/2014/main" id="{026E5D93-DA2C-4346-BCDC-DE7A5C6D42E1}"/>
                </a:ext>
              </a:extLst>
            </p:cNvPr>
            <p:cNvSpPr/>
            <p:nvPr/>
          </p:nvSpPr>
          <p:spPr>
            <a:xfrm>
              <a:off x="4581525" y="3867150"/>
              <a:ext cx="2466975" cy="2476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05822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0451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6"/>
        <p:cNvGrpSpPr/>
        <p:nvPr/>
      </p:nvGrpSpPr>
      <p:grpSpPr>
        <a:xfrm>
          <a:off x="0" y="0"/>
          <a:ext cx="0" cy="0"/>
          <a:chOff x="0" y="0"/>
          <a:chExt cx="0" cy="0"/>
        </a:xfrm>
      </p:grpSpPr>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6"/>
          <p:cNvSpPr/>
          <p:nvPr/>
        </p:nvSpPr>
        <p:spPr>
          <a:xfrm>
            <a:off x="-20421" y="0"/>
            <a:ext cx="3363696"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6"/>
          <p:cNvSpPr/>
          <p:nvPr/>
        </p:nvSpPr>
        <p:spPr>
          <a:xfrm>
            <a:off x="1676400" y="2438400"/>
            <a:ext cx="9686023" cy="2124075"/>
          </a:xfrm>
          <a:prstGeom prst="rect">
            <a:avLst/>
          </a:prstGeom>
          <a:solidFill>
            <a:srgbClr val="F5BA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6"/>
          <p:cNvSpPr txBox="1">
            <a:spLocks noGrp="1"/>
          </p:cNvSpPr>
          <p:nvPr>
            <p:ph type="title"/>
          </p:nvPr>
        </p:nvSpPr>
        <p:spPr>
          <a:xfrm>
            <a:off x="1676400" y="2438400"/>
            <a:ext cx="9671050" cy="212407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90754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3"/>
        <p:cNvGrpSpPr/>
        <p:nvPr/>
      </p:nvGrpSpPr>
      <p:grpSpPr>
        <a:xfrm>
          <a:off x="0" y="0"/>
          <a:ext cx="0" cy="0"/>
          <a:chOff x="0" y="0"/>
          <a:chExt cx="0" cy="0"/>
        </a:xfrm>
      </p:grpSpPr>
      <p:sp>
        <p:nvSpPr>
          <p:cNvPr id="44" name="Google Shape;44;p7"/>
          <p:cNvSpPr/>
          <p:nvPr/>
        </p:nvSpPr>
        <p:spPr>
          <a:xfrm>
            <a:off x="1524000" y="1122362"/>
            <a:ext cx="9144000" cy="2387601"/>
          </a:xfrm>
          <a:prstGeom prst="rect">
            <a:avLst/>
          </a:prstGeom>
          <a:solidFill>
            <a:srgbClr val="F5BA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7"/>
          <p:cNvSpPr/>
          <p:nvPr/>
        </p:nvSpPr>
        <p:spPr>
          <a:xfrm>
            <a:off x="1524000" y="3602039"/>
            <a:ext cx="9144000" cy="1655762"/>
          </a:xfrm>
          <a:prstGeom prst="rect">
            <a:avLst/>
          </a:prstGeom>
          <a:solidFill>
            <a:srgbClr val="F5BA2B">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4D4D4D"/>
              </a:buClr>
              <a:buSzPts val="2400"/>
              <a:buNone/>
              <a:defRPr sz="2400"/>
            </a:lvl1pPr>
            <a:lvl2pPr lvl="1" algn="ctr">
              <a:lnSpc>
                <a:spcPct val="90000"/>
              </a:lnSpc>
              <a:spcBef>
                <a:spcPts val="500"/>
              </a:spcBef>
              <a:spcAft>
                <a:spcPts val="0"/>
              </a:spcAft>
              <a:buClr>
                <a:srgbClr val="4D4D4D"/>
              </a:buClr>
              <a:buSzPts val="2000"/>
              <a:buNone/>
              <a:defRPr sz="2000"/>
            </a:lvl2pPr>
            <a:lvl3pPr lvl="2" algn="ctr">
              <a:lnSpc>
                <a:spcPct val="90000"/>
              </a:lnSpc>
              <a:spcBef>
                <a:spcPts val="500"/>
              </a:spcBef>
              <a:spcAft>
                <a:spcPts val="0"/>
              </a:spcAft>
              <a:buClr>
                <a:srgbClr val="4D4D4D"/>
              </a:buClr>
              <a:buSzPts val="1800"/>
              <a:buNone/>
              <a:defRPr sz="1800"/>
            </a:lvl3pPr>
            <a:lvl4pPr lvl="3" algn="ctr">
              <a:lnSpc>
                <a:spcPct val="90000"/>
              </a:lnSpc>
              <a:spcBef>
                <a:spcPts val="500"/>
              </a:spcBef>
              <a:spcAft>
                <a:spcPts val="0"/>
              </a:spcAft>
              <a:buClr>
                <a:srgbClr val="4D4D4D"/>
              </a:buClr>
              <a:buSzPts val="1600"/>
              <a:buNone/>
              <a:defRPr sz="1600"/>
            </a:lvl4pPr>
            <a:lvl5pPr lvl="4" algn="ctr">
              <a:lnSpc>
                <a:spcPct val="90000"/>
              </a:lnSpc>
              <a:spcBef>
                <a:spcPts val="500"/>
              </a:spcBef>
              <a:spcAft>
                <a:spcPts val="0"/>
              </a:spcAft>
              <a:buClr>
                <a:srgbClr val="4D4D4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639144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0"/>
        <p:cNvGrpSpPr/>
        <p:nvPr/>
      </p:nvGrpSpPr>
      <p:grpSpPr>
        <a:xfrm>
          <a:off x="0" y="0"/>
          <a:ext cx="0" cy="0"/>
          <a:chOff x="0" y="0"/>
          <a:chExt cx="0" cy="0"/>
        </a:xfrm>
      </p:grpSpPr>
      <p:sp>
        <p:nvSpPr>
          <p:cNvPr id="51" name="Google Shape;51;p8"/>
          <p:cNvSpPr/>
          <p:nvPr/>
        </p:nvSpPr>
        <p:spPr>
          <a:xfrm>
            <a:off x="528320" y="347346"/>
            <a:ext cx="11544598" cy="1139825"/>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5BA2B"/>
              </a:solidFill>
              <a:latin typeface="Calibri"/>
              <a:ea typeface="Calibri"/>
              <a:cs typeface="Calibri"/>
              <a:sym typeface="Calibri"/>
            </a:endParaRPr>
          </a:p>
        </p:txBody>
      </p:sp>
      <p:sp>
        <p:nvSpPr>
          <p:cNvPr id="52" name="Google Shape;52;p8"/>
          <p:cNvSpPr txBox="1">
            <a:spLocks noGrp="1"/>
          </p:cNvSpPr>
          <p:nvPr>
            <p:ph type="body" idx="1"/>
          </p:nvPr>
        </p:nvSpPr>
        <p:spPr>
          <a:xfrm>
            <a:off x="523240" y="1825625"/>
            <a:ext cx="10830559"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D4D4D"/>
              </a:buClr>
              <a:buSzPts val="1800"/>
              <a:buChar char="•"/>
              <a:defRPr/>
            </a:lvl1pPr>
            <a:lvl2pPr marL="914400" lvl="1" indent="-342900" algn="l">
              <a:lnSpc>
                <a:spcPct val="90000"/>
              </a:lnSpc>
              <a:spcBef>
                <a:spcPts val="500"/>
              </a:spcBef>
              <a:spcAft>
                <a:spcPts val="0"/>
              </a:spcAft>
              <a:buClr>
                <a:srgbClr val="4D4D4D"/>
              </a:buClr>
              <a:buSzPts val="1800"/>
              <a:buChar char="•"/>
              <a:defRPr/>
            </a:lvl2pPr>
            <a:lvl3pPr marL="1371600" lvl="2" indent="-342900" algn="l">
              <a:lnSpc>
                <a:spcPct val="90000"/>
              </a:lnSpc>
              <a:spcBef>
                <a:spcPts val="500"/>
              </a:spcBef>
              <a:spcAft>
                <a:spcPts val="0"/>
              </a:spcAft>
              <a:buClr>
                <a:srgbClr val="4D4D4D"/>
              </a:buClr>
              <a:buSzPts val="1800"/>
              <a:buChar char="•"/>
              <a:defRPr/>
            </a:lvl3pPr>
            <a:lvl4pPr marL="1828800" lvl="3" indent="-342900" algn="l">
              <a:lnSpc>
                <a:spcPct val="90000"/>
              </a:lnSpc>
              <a:spcBef>
                <a:spcPts val="500"/>
              </a:spcBef>
              <a:spcAft>
                <a:spcPts val="0"/>
              </a:spcAft>
              <a:buClr>
                <a:srgbClr val="4D4D4D"/>
              </a:buClr>
              <a:buSzPts val="1800"/>
              <a:buChar char="•"/>
              <a:defRPr/>
            </a:lvl4pPr>
            <a:lvl5pPr marL="2286000" lvl="4" indent="-342900" algn="l">
              <a:lnSpc>
                <a:spcPct val="90000"/>
              </a:lnSpc>
              <a:spcBef>
                <a:spcPts val="500"/>
              </a:spcBef>
              <a:spcAft>
                <a:spcPts val="0"/>
              </a:spcAft>
              <a:buClr>
                <a:srgbClr val="4D4D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8"/>
          <p:cNvSpPr txBox="1">
            <a:spLocks noGrp="1"/>
          </p:cNvSpPr>
          <p:nvPr>
            <p:ph type="title"/>
          </p:nvPr>
        </p:nvSpPr>
        <p:spPr>
          <a:xfrm>
            <a:off x="523240" y="365126"/>
            <a:ext cx="10515600" cy="1139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5BA2B"/>
              </a:buClr>
              <a:buSzPts val="4000"/>
              <a:buFont typeface="Times New Roman"/>
              <a:buNone/>
              <a:defRPr>
                <a:solidFill>
                  <a:srgbClr val="F5BA2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19171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6"/>
        <p:cNvGrpSpPr/>
        <p:nvPr/>
      </p:nvGrpSpPr>
      <p:grpSpPr>
        <a:xfrm>
          <a:off x="0" y="0"/>
          <a:ext cx="0" cy="0"/>
          <a:chOff x="0" y="0"/>
          <a:chExt cx="0" cy="0"/>
        </a:xfrm>
      </p:grpSpPr>
      <p:sp>
        <p:nvSpPr>
          <p:cNvPr id="57" name="Google Shape;5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9"/>
          <p:cNvSpPr/>
          <p:nvPr/>
        </p:nvSpPr>
        <p:spPr>
          <a:xfrm>
            <a:off x="914401" y="0"/>
            <a:ext cx="6162674" cy="6858000"/>
          </a:xfrm>
          <a:prstGeom prst="rect">
            <a:avLst/>
          </a:prstGeom>
          <a:solidFill>
            <a:srgbClr val="F5BA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9"/>
          <p:cNvSpPr txBox="1">
            <a:spLocks noGrp="1"/>
          </p:cNvSpPr>
          <p:nvPr>
            <p:ph type="title"/>
          </p:nvPr>
        </p:nvSpPr>
        <p:spPr>
          <a:xfrm>
            <a:off x="1366838" y="2289176"/>
            <a:ext cx="5257800" cy="1139824"/>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Times New Roman"/>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84111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32513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4D4D4D"/>
              </a:buClr>
              <a:buSzPts val="2400"/>
              <a:buNone/>
              <a:defRPr sz="2400" b="1"/>
            </a:lvl1pPr>
            <a:lvl2pPr marL="914400" lvl="1" indent="-228600" algn="l">
              <a:lnSpc>
                <a:spcPct val="90000"/>
              </a:lnSpc>
              <a:spcBef>
                <a:spcPts val="500"/>
              </a:spcBef>
              <a:spcAft>
                <a:spcPts val="0"/>
              </a:spcAft>
              <a:buClr>
                <a:srgbClr val="4D4D4D"/>
              </a:buClr>
              <a:buSzPts val="2000"/>
              <a:buNone/>
              <a:defRPr sz="2000" b="1"/>
            </a:lvl2pPr>
            <a:lvl3pPr marL="1371600" lvl="2" indent="-228600" algn="l">
              <a:lnSpc>
                <a:spcPct val="90000"/>
              </a:lnSpc>
              <a:spcBef>
                <a:spcPts val="500"/>
              </a:spcBef>
              <a:spcAft>
                <a:spcPts val="0"/>
              </a:spcAft>
              <a:buClr>
                <a:srgbClr val="4D4D4D"/>
              </a:buClr>
              <a:buSzPts val="1800"/>
              <a:buNone/>
              <a:defRPr sz="1800" b="1"/>
            </a:lvl3pPr>
            <a:lvl4pPr marL="1828800" lvl="3" indent="-228600" algn="l">
              <a:lnSpc>
                <a:spcPct val="90000"/>
              </a:lnSpc>
              <a:spcBef>
                <a:spcPts val="500"/>
              </a:spcBef>
              <a:spcAft>
                <a:spcPts val="0"/>
              </a:spcAft>
              <a:buClr>
                <a:srgbClr val="4D4D4D"/>
              </a:buClr>
              <a:buSzPts val="1600"/>
              <a:buNone/>
              <a:defRPr sz="1600" b="1"/>
            </a:lvl4pPr>
            <a:lvl5pPr marL="2286000" lvl="4" indent="-228600" algn="l">
              <a:lnSpc>
                <a:spcPct val="90000"/>
              </a:lnSpc>
              <a:spcBef>
                <a:spcPts val="500"/>
              </a:spcBef>
              <a:spcAft>
                <a:spcPts val="0"/>
              </a:spcAft>
              <a:buClr>
                <a:srgbClr val="4D4D4D"/>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D4D4D"/>
              </a:buClr>
              <a:buSzPts val="1800"/>
              <a:buChar char="•"/>
              <a:defRPr/>
            </a:lvl1pPr>
            <a:lvl2pPr marL="914400" lvl="1" indent="-342900" algn="l">
              <a:lnSpc>
                <a:spcPct val="90000"/>
              </a:lnSpc>
              <a:spcBef>
                <a:spcPts val="500"/>
              </a:spcBef>
              <a:spcAft>
                <a:spcPts val="0"/>
              </a:spcAft>
              <a:buClr>
                <a:srgbClr val="4D4D4D"/>
              </a:buClr>
              <a:buSzPts val="1800"/>
              <a:buChar char="•"/>
              <a:defRPr/>
            </a:lvl2pPr>
            <a:lvl3pPr marL="1371600" lvl="2" indent="-342900" algn="l">
              <a:lnSpc>
                <a:spcPct val="90000"/>
              </a:lnSpc>
              <a:spcBef>
                <a:spcPts val="500"/>
              </a:spcBef>
              <a:spcAft>
                <a:spcPts val="0"/>
              </a:spcAft>
              <a:buClr>
                <a:srgbClr val="4D4D4D"/>
              </a:buClr>
              <a:buSzPts val="1800"/>
              <a:buChar char="•"/>
              <a:defRPr/>
            </a:lvl3pPr>
            <a:lvl4pPr marL="1828800" lvl="3" indent="-342900" algn="l">
              <a:lnSpc>
                <a:spcPct val="90000"/>
              </a:lnSpc>
              <a:spcBef>
                <a:spcPts val="500"/>
              </a:spcBef>
              <a:spcAft>
                <a:spcPts val="0"/>
              </a:spcAft>
              <a:buClr>
                <a:srgbClr val="4D4D4D"/>
              </a:buClr>
              <a:buSzPts val="1800"/>
              <a:buChar char="•"/>
              <a:defRPr/>
            </a:lvl4pPr>
            <a:lvl5pPr marL="2286000" lvl="4" indent="-342900" algn="l">
              <a:lnSpc>
                <a:spcPct val="90000"/>
              </a:lnSpc>
              <a:spcBef>
                <a:spcPts val="500"/>
              </a:spcBef>
              <a:spcAft>
                <a:spcPts val="0"/>
              </a:spcAft>
              <a:buClr>
                <a:srgbClr val="4D4D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4D4D4D"/>
              </a:buClr>
              <a:buSzPts val="2400"/>
              <a:buNone/>
              <a:defRPr sz="2400" b="1"/>
            </a:lvl1pPr>
            <a:lvl2pPr marL="914400" lvl="1" indent="-228600" algn="l">
              <a:lnSpc>
                <a:spcPct val="90000"/>
              </a:lnSpc>
              <a:spcBef>
                <a:spcPts val="500"/>
              </a:spcBef>
              <a:spcAft>
                <a:spcPts val="0"/>
              </a:spcAft>
              <a:buClr>
                <a:srgbClr val="4D4D4D"/>
              </a:buClr>
              <a:buSzPts val="2000"/>
              <a:buNone/>
              <a:defRPr sz="2000" b="1"/>
            </a:lvl2pPr>
            <a:lvl3pPr marL="1371600" lvl="2" indent="-228600" algn="l">
              <a:lnSpc>
                <a:spcPct val="90000"/>
              </a:lnSpc>
              <a:spcBef>
                <a:spcPts val="500"/>
              </a:spcBef>
              <a:spcAft>
                <a:spcPts val="0"/>
              </a:spcAft>
              <a:buClr>
                <a:srgbClr val="4D4D4D"/>
              </a:buClr>
              <a:buSzPts val="1800"/>
              <a:buNone/>
              <a:defRPr sz="1800" b="1"/>
            </a:lvl3pPr>
            <a:lvl4pPr marL="1828800" lvl="3" indent="-228600" algn="l">
              <a:lnSpc>
                <a:spcPct val="90000"/>
              </a:lnSpc>
              <a:spcBef>
                <a:spcPts val="500"/>
              </a:spcBef>
              <a:spcAft>
                <a:spcPts val="0"/>
              </a:spcAft>
              <a:buClr>
                <a:srgbClr val="4D4D4D"/>
              </a:buClr>
              <a:buSzPts val="1600"/>
              <a:buNone/>
              <a:defRPr sz="1600" b="1"/>
            </a:lvl4pPr>
            <a:lvl5pPr marL="2286000" lvl="4" indent="-228600" algn="l">
              <a:lnSpc>
                <a:spcPct val="90000"/>
              </a:lnSpc>
              <a:spcBef>
                <a:spcPts val="500"/>
              </a:spcBef>
              <a:spcAft>
                <a:spcPts val="0"/>
              </a:spcAft>
              <a:buClr>
                <a:srgbClr val="4D4D4D"/>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D4D4D"/>
              </a:buClr>
              <a:buSzPts val="1800"/>
              <a:buChar char="•"/>
              <a:defRPr/>
            </a:lvl1pPr>
            <a:lvl2pPr marL="914400" lvl="1" indent="-342900" algn="l">
              <a:lnSpc>
                <a:spcPct val="90000"/>
              </a:lnSpc>
              <a:spcBef>
                <a:spcPts val="500"/>
              </a:spcBef>
              <a:spcAft>
                <a:spcPts val="0"/>
              </a:spcAft>
              <a:buClr>
                <a:srgbClr val="4D4D4D"/>
              </a:buClr>
              <a:buSzPts val="1800"/>
              <a:buChar char="•"/>
              <a:defRPr/>
            </a:lvl2pPr>
            <a:lvl3pPr marL="1371600" lvl="2" indent="-342900" algn="l">
              <a:lnSpc>
                <a:spcPct val="90000"/>
              </a:lnSpc>
              <a:spcBef>
                <a:spcPts val="500"/>
              </a:spcBef>
              <a:spcAft>
                <a:spcPts val="0"/>
              </a:spcAft>
              <a:buClr>
                <a:srgbClr val="4D4D4D"/>
              </a:buClr>
              <a:buSzPts val="1800"/>
              <a:buChar char="•"/>
              <a:defRPr/>
            </a:lvl3pPr>
            <a:lvl4pPr marL="1828800" lvl="3" indent="-342900" algn="l">
              <a:lnSpc>
                <a:spcPct val="90000"/>
              </a:lnSpc>
              <a:spcBef>
                <a:spcPts val="500"/>
              </a:spcBef>
              <a:spcAft>
                <a:spcPts val="0"/>
              </a:spcAft>
              <a:buClr>
                <a:srgbClr val="4D4D4D"/>
              </a:buClr>
              <a:buSzPts val="1800"/>
              <a:buChar char="•"/>
              <a:defRPr/>
            </a:lvl4pPr>
            <a:lvl5pPr marL="2286000" lvl="4" indent="-342900" algn="l">
              <a:lnSpc>
                <a:spcPct val="90000"/>
              </a:lnSpc>
              <a:spcBef>
                <a:spcPts val="500"/>
              </a:spcBef>
              <a:spcAft>
                <a:spcPts val="0"/>
              </a:spcAft>
              <a:buClr>
                <a:srgbClr val="4D4D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6283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4D4D4D"/>
              </a:buClr>
              <a:buSzPts val="3200"/>
              <a:buChar char="•"/>
              <a:defRPr sz="3200"/>
            </a:lvl1pPr>
            <a:lvl2pPr marL="914400" lvl="1" indent="-406400" algn="l">
              <a:lnSpc>
                <a:spcPct val="90000"/>
              </a:lnSpc>
              <a:spcBef>
                <a:spcPts val="500"/>
              </a:spcBef>
              <a:spcAft>
                <a:spcPts val="0"/>
              </a:spcAft>
              <a:buClr>
                <a:srgbClr val="4D4D4D"/>
              </a:buClr>
              <a:buSzPts val="2800"/>
              <a:buChar char="•"/>
              <a:defRPr sz="2800"/>
            </a:lvl2pPr>
            <a:lvl3pPr marL="1371600" lvl="2" indent="-381000" algn="l">
              <a:lnSpc>
                <a:spcPct val="90000"/>
              </a:lnSpc>
              <a:spcBef>
                <a:spcPts val="500"/>
              </a:spcBef>
              <a:spcAft>
                <a:spcPts val="0"/>
              </a:spcAft>
              <a:buClr>
                <a:srgbClr val="4D4D4D"/>
              </a:buClr>
              <a:buSzPts val="2400"/>
              <a:buChar char="•"/>
              <a:defRPr sz="2400"/>
            </a:lvl3pPr>
            <a:lvl4pPr marL="1828800" lvl="3" indent="-355600" algn="l">
              <a:lnSpc>
                <a:spcPct val="90000"/>
              </a:lnSpc>
              <a:spcBef>
                <a:spcPts val="500"/>
              </a:spcBef>
              <a:spcAft>
                <a:spcPts val="0"/>
              </a:spcAft>
              <a:buClr>
                <a:srgbClr val="4D4D4D"/>
              </a:buClr>
              <a:buSzPts val="2000"/>
              <a:buChar char="•"/>
              <a:defRPr sz="2000"/>
            </a:lvl4pPr>
            <a:lvl5pPr marL="2286000" lvl="4" indent="-355600" algn="l">
              <a:lnSpc>
                <a:spcPct val="90000"/>
              </a:lnSpc>
              <a:spcBef>
                <a:spcPts val="500"/>
              </a:spcBef>
              <a:spcAft>
                <a:spcPts val="0"/>
              </a:spcAft>
              <a:buClr>
                <a:srgbClr val="4D4D4D"/>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4D4D4D"/>
              </a:buClr>
              <a:buSzPts val="1600"/>
              <a:buNone/>
              <a:defRPr sz="1600"/>
            </a:lvl1pPr>
            <a:lvl2pPr marL="914400" lvl="1" indent="-228600" algn="l">
              <a:lnSpc>
                <a:spcPct val="90000"/>
              </a:lnSpc>
              <a:spcBef>
                <a:spcPts val="500"/>
              </a:spcBef>
              <a:spcAft>
                <a:spcPts val="0"/>
              </a:spcAft>
              <a:buClr>
                <a:srgbClr val="4D4D4D"/>
              </a:buClr>
              <a:buSzPts val="1400"/>
              <a:buNone/>
              <a:defRPr sz="1400"/>
            </a:lvl2pPr>
            <a:lvl3pPr marL="1371600" lvl="2" indent="-228600" algn="l">
              <a:lnSpc>
                <a:spcPct val="90000"/>
              </a:lnSpc>
              <a:spcBef>
                <a:spcPts val="500"/>
              </a:spcBef>
              <a:spcAft>
                <a:spcPts val="0"/>
              </a:spcAft>
              <a:buClr>
                <a:srgbClr val="4D4D4D"/>
              </a:buClr>
              <a:buSzPts val="1200"/>
              <a:buNone/>
              <a:defRPr sz="1200"/>
            </a:lvl3pPr>
            <a:lvl4pPr marL="1828800" lvl="3" indent="-228600" algn="l">
              <a:lnSpc>
                <a:spcPct val="90000"/>
              </a:lnSpc>
              <a:spcBef>
                <a:spcPts val="500"/>
              </a:spcBef>
              <a:spcAft>
                <a:spcPts val="0"/>
              </a:spcAft>
              <a:buClr>
                <a:srgbClr val="4D4D4D"/>
              </a:buClr>
              <a:buSzPts val="1000"/>
              <a:buNone/>
              <a:defRPr sz="1000"/>
            </a:lvl4pPr>
            <a:lvl5pPr marL="2286000" lvl="4" indent="-228600" algn="l">
              <a:lnSpc>
                <a:spcPct val="90000"/>
              </a:lnSpc>
              <a:spcBef>
                <a:spcPts val="500"/>
              </a:spcBef>
              <a:spcAft>
                <a:spcPts val="0"/>
              </a:spcAft>
              <a:buClr>
                <a:srgbClr val="4D4D4D"/>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3226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4D4D4D"/>
              </a:buClr>
              <a:buSzPts val="3200"/>
              <a:buFont typeface="Arial"/>
              <a:buNone/>
              <a:defRPr sz="3200" b="0" i="0" u="none" strike="noStrike" cap="none">
                <a:solidFill>
                  <a:srgbClr val="4D4D4D"/>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4D4D4D"/>
              </a:buClr>
              <a:buSzPts val="2800"/>
              <a:buFont typeface="Arial"/>
              <a:buNone/>
              <a:defRPr sz="2800" b="0" i="0" u="none" strike="noStrike" cap="none">
                <a:solidFill>
                  <a:srgbClr val="4D4D4D"/>
                </a:solidFill>
                <a:latin typeface="Times New Roman"/>
                <a:ea typeface="Times New Roman"/>
                <a:cs typeface="Times New Roman"/>
                <a:sym typeface="Times New Roman"/>
              </a:defRPr>
            </a:lvl2pPr>
            <a:lvl3pPr marR="0" lvl="2" algn="l" rtl="0">
              <a:lnSpc>
                <a:spcPct val="90000"/>
              </a:lnSpc>
              <a:spcBef>
                <a:spcPts val="500"/>
              </a:spcBef>
              <a:spcAft>
                <a:spcPts val="0"/>
              </a:spcAft>
              <a:buClr>
                <a:srgbClr val="4D4D4D"/>
              </a:buClr>
              <a:buSzPts val="2400"/>
              <a:buFont typeface="Arial"/>
              <a:buNone/>
              <a:defRPr sz="2400" b="0" i="0" u="none" strike="noStrike" cap="none">
                <a:solidFill>
                  <a:srgbClr val="4D4D4D"/>
                </a:solidFill>
                <a:latin typeface="Times New Roman"/>
                <a:ea typeface="Times New Roman"/>
                <a:cs typeface="Times New Roman"/>
                <a:sym typeface="Times New Roman"/>
              </a:defRPr>
            </a:lvl3pPr>
            <a:lvl4pPr marR="0" lvl="3" algn="l" rtl="0">
              <a:lnSpc>
                <a:spcPct val="90000"/>
              </a:lnSpc>
              <a:spcBef>
                <a:spcPts val="500"/>
              </a:spcBef>
              <a:spcAft>
                <a:spcPts val="0"/>
              </a:spcAft>
              <a:buClr>
                <a:srgbClr val="4D4D4D"/>
              </a:buClr>
              <a:buSzPts val="2000"/>
              <a:buFont typeface="Arial"/>
              <a:buNone/>
              <a:defRPr sz="2000" b="0" i="0" u="none" strike="noStrike" cap="none">
                <a:solidFill>
                  <a:srgbClr val="4D4D4D"/>
                </a:solidFill>
                <a:latin typeface="Times New Roman"/>
                <a:ea typeface="Times New Roman"/>
                <a:cs typeface="Times New Roman"/>
                <a:sym typeface="Times New Roman"/>
              </a:defRPr>
            </a:lvl4pPr>
            <a:lvl5pPr marR="0" lvl="4" algn="l" rtl="0">
              <a:lnSpc>
                <a:spcPct val="90000"/>
              </a:lnSpc>
              <a:spcBef>
                <a:spcPts val="500"/>
              </a:spcBef>
              <a:spcAft>
                <a:spcPts val="0"/>
              </a:spcAft>
              <a:buClr>
                <a:srgbClr val="4D4D4D"/>
              </a:buClr>
              <a:buSzPts val="2000"/>
              <a:buFont typeface="Arial"/>
              <a:buNone/>
              <a:defRPr sz="2000" b="0" i="0" u="none" strike="noStrike" cap="none">
                <a:solidFill>
                  <a:srgbClr val="4D4D4D"/>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4D4D4D"/>
              </a:buClr>
              <a:buSzPts val="1600"/>
              <a:buNone/>
              <a:defRPr sz="1600"/>
            </a:lvl1pPr>
            <a:lvl2pPr marL="914400" lvl="1" indent="-228600" algn="l">
              <a:lnSpc>
                <a:spcPct val="90000"/>
              </a:lnSpc>
              <a:spcBef>
                <a:spcPts val="500"/>
              </a:spcBef>
              <a:spcAft>
                <a:spcPts val="0"/>
              </a:spcAft>
              <a:buClr>
                <a:srgbClr val="4D4D4D"/>
              </a:buClr>
              <a:buSzPts val="1400"/>
              <a:buNone/>
              <a:defRPr sz="1400"/>
            </a:lvl2pPr>
            <a:lvl3pPr marL="1371600" lvl="2" indent="-228600" algn="l">
              <a:lnSpc>
                <a:spcPct val="90000"/>
              </a:lnSpc>
              <a:spcBef>
                <a:spcPts val="500"/>
              </a:spcBef>
              <a:spcAft>
                <a:spcPts val="0"/>
              </a:spcAft>
              <a:buClr>
                <a:srgbClr val="4D4D4D"/>
              </a:buClr>
              <a:buSzPts val="1200"/>
              <a:buNone/>
              <a:defRPr sz="1200"/>
            </a:lvl3pPr>
            <a:lvl4pPr marL="1828800" lvl="3" indent="-228600" algn="l">
              <a:lnSpc>
                <a:spcPct val="90000"/>
              </a:lnSpc>
              <a:spcBef>
                <a:spcPts val="500"/>
              </a:spcBef>
              <a:spcAft>
                <a:spcPts val="0"/>
              </a:spcAft>
              <a:buClr>
                <a:srgbClr val="4D4D4D"/>
              </a:buClr>
              <a:buSzPts val="1000"/>
              <a:buNone/>
              <a:defRPr sz="1000"/>
            </a:lvl4pPr>
            <a:lvl5pPr marL="2286000" lvl="4" indent="-228600" algn="l">
              <a:lnSpc>
                <a:spcPct val="90000"/>
              </a:lnSpc>
              <a:spcBef>
                <a:spcPts val="500"/>
              </a:spcBef>
              <a:spcAft>
                <a:spcPts val="0"/>
              </a:spcAft>
              <a:buClr>
                <a:srgbClr val="4D4D4D"/>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2017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508000" y="365126"/>
            <a:ext cx="11198224" cy="1139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1"/>
          </p:nvPr>
        </p:nvSpPr>
        <p:spPr>
          <a:xfrm rot="5400000">
            <a:off x="3931442" y="-1597818"/>
            <a:ext cx="4351338" cy="1119822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D4D4D"/>
              </a:buClr>
              <a:buSzPts val="1800"/>
              <a:buChar char="•"/>
              <a:defRPr/>
            </a:lvl1pPr>
            <a:lvl2pPr marL="914400" lvl="1" indent="-342900" algn="l">
              <a:lnSpc>
                <a:spcPct val="90000"/>
              </a:lnSpc>
              <a:spcBef>
                <a:spcPts val="500"/>
              </a:spcBef>
              <a:spcAft>
                <a:spcPts val="0"/>
              </a:spcAft>
              <a:buClr>
                <a:srgbClr val="4D4D4D"/>
              </a:buClr>
              <a:buSzPts val="1800"/>
              <a:buChar char="•"/>
              <a:defRPr/>
            </a:lvl2pPr>
            <a:lvl3pPr marL="1371600" lvl="2" indent="-342900" algn="l">
              <a:lnSpc>
                <a:spcPct val="90000"/>
              </a:lnSpc>
              <a:spcBef>
                <a:spcPts val="500"/>
              </a:spcBef>
              <a:spcAft>
                <a:spcPts val="0"/>
              </a:spcAft>
              <a:buClr>
                <a:srgbClr val="4D4D4D"/>
              </a:buClr>
              <a:buSzPts val="1800"/>
              <a:buChar char="•"/>
              <a:defRPr/>
            </a:lvl3pPr>
            <a:lvl4pPr marL="1828800" lvl="3" indent="-342900" algn="l">
              <a:lnSpc>
                <a:spcPct val="90000"/>
              </a:lnSpc>
              <a:spcBef>
                <a:spcPts val="500"/>
              </a:spcBef>
              <a:spcAft>
                <a:spcPts val="0"/>
              </a:spcAft>
              <a:buClr>
                <a:srgbClr val="4D4D4D"/>
              </a:buClr>
              <a:buSzPts val="1800"/>
              <a:buChar char="•"/>
              <a:defRPr/>
            </a:lvl4pPr>
            <a:lvl5pPr marL="2286000" lvl="4" indent="-342900" algn="l">
              <a:lnSpc>
                <a:spcPct val="90000"/>
              </a:lnSpc>
              <a:spcBef>
                <a:spcPts val="500"/>
              </a:spcBef>
              <a:spcAft>
                <a:spcPts val="0"/>
              </a:spcAft>
              <a:buClr>
                <a:srgbClr val="4D4D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3966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D4D4D"/>
              </a:buClr>
              <a:buSzPts val="1800"/>
              <a:buChar char="•"/>
              <a:defRPr/>
            </a:lvl1pPr>
            <a:lvl2pPr marL="914400" lvl="1" indent="-342900" algn="l">
              <a:lnSpc>
                <a:spcPct val="90000"/>
              </a:lnSpc>
              <a:spcBef>
                <a:spcPts val="500"/>
              </a:spcBef>
              <a:spcAft>
                <a:spcPts val="0"/>
              </a:spcAft>
              <a:buClr>
                <a:srgbClr val="4D4D4D"/>
              </a:buClr>
              <a:buSzPts val="1800"/>
              <a:buChar char="•"/>
              <a:defRPr/>
            </a:lvl2pPr>
            <a:lvl3pPr marL="1371600" lvl="2" indent="-342900" algn="l">
              <a:lnSpc>
                <a:spcPct val="90000"/>
              </a:lnSpc>
              <a:spcBef>
                <a:spcPts val="500"/>
              </a:spcBef>
              <a:spcAft>
                <a:spcPts val="0"/>
              </a:spcAft>
              <a:buClr>
                <a:srgbClr val="4D4D4D"/>
              </a:buClr>
              <a:buSzPts val="1800"/>
              <a:buChar char="•"/>
              <a:defRPr/>
            </a:lvl3pPr>
            <a:lvl4pPr marL="1828800" lvl="3" indent="-342900" algn="l">
              <a:lnSpc>
                <a:spcPct val="90000"/>
              </a:lnSpc>
              <a:spcBef>
                <a:spcPts val="500"/>
              </a:spcBef>
              <a:spcAft>
                <a:spcPts val="0"/>
              </a:spcAft>
              <a:buClr>
                <a:srgbClr val="4D4D4D"/>
              </a:buClr>
              <a:buSzPts val="1800"/>
              <a:buChar char="•"/>
              <a:defRPr/>
            </a:lvl4pPr>
            <a:lvl5pPr marL="2286000" lvl="4" indent="-342900" algn="l">
              <a:lnSpc>
                <a:spcPct val="90000"/>
              </a:lnSpc>
              <a:spcBef>
                <a:spcPts val="500"/>
              </a:spcBef>
              <a:spcAft>
                <a:spcPts val="0"/>
              </a:spcAft>
              <a:buClr>
                <a:srgbClr val="4D4D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9243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4629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normAutofit/>
          </a:bodyPr>
          <a:lstStyle>
            <a:lvl1pPr>
              <a:defRPr sz="3600">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4141834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normAutofit/>
          </a:bodyPr>
          <a:lstStyle>
            <a:lvl1pPr>
              <a:defRPr sz="3600">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50934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normAutofit/>
          </a:bodyPr>
          <a:lstStyle>
            <a:lvl1pPr>
              <a:defRPr sz="3600">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854955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normAutofit/>
          </a:bodyPr>
          <a:lstStyle>
            <a:lvl1pPr>
              <a:defRPr sz="3600">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758207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41943540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12/23/21</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1462304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45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413401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12/23/21</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4030643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12/23/21</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920650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12/23/21</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391599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12/23/21</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40169538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17"/>
        <p:cNvGrpSpPr/>
        <p:nvPr/>
      </p:nvGrpSpPr>
      <p:grpSpPr>
        <a:xfrm>
          <a:off x="0" y="0"/>
          <a:ext cx="0" cy="0"/>
          <a:chOff x="0" y="0"/>
          <a:chExt cx="0" cy="0"/>
        </a:xfrm>
      </p:grpSpPr>
      <p:sp>
        <p:nvSpPr>
          <p:cNvPr id="18" name="Google Shape;18;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2"/>
          <p:cNvSpPr/>
          <p:nvPr/>
        </p:nvSpPr>
        <p:spPr>
          <a:xfrm>
            <a:off x="-20320" y="0"/>
            <a:ext cx="1310640" cy="68643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75383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523240" y="1825625"/>
            <a:ext cx="10830559"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D4D4D"/>
              </a:buClr>
              <a:buSzPts val="1800"/>
              <a:buChar char="•"/>
              <a:defRPr/>
            </a:lvl1pPr>
            <a:lvl2pPr marL="914400" lvl="1" indent="-342900" algn="l">
              <a:lnSpc>
                <a:spcPct val="90000"/>
              </a:lnSpc>
              <a:spcBef>
                <a:spcPts val="500"/>
              </a:spcBef>
              <a:spcAft>
                <a:spcPts val="0"/>
              </a:spcAft>
              <a:buClr>
                <a:srgbClr val="4D4D4D"/>
              </a:buClr>
              <a:buSzPts val="1800"/>
              <a:buChar char="•"/>
              <a:defRPr/>
            </a:lvl2pPr>
            <a:lvl3pPr marL="1371600" lvl="2" indent="-342900" algn="l">
              <a:lnSpc>
                <a:spcPct val="90000"/>
              </a:lnSpc>
              <a:spcBef>
                <a:spcPts val="500"/>
              </a:spcBef>
              <a:spcAft>
                <a:spcPts val="0"/>
              </a:spcAft>
              <a:buClr>
                <a:srgbClr val="4D4D4D"/>
              </a:buClr>
              <a:buSzPts val="1800"/>
              <a:buChar char="•"/>
              <a:defRPr/>
            </a:lvl3pPr>
            <a:lvl4pPr marL="1828800" lvl="3" indent="-342900" algn="l">
              <a:lnSpc>
                <a:spcPct val="90000"/>
              </a:lnSpc>
              <a:spcBef>
                <a:spcPts val="500"/>
              </a:spcBef>
              <a:spcAft>
                <a:spcPts val="0"/>
              </a:spcAft>
              <a:buClr>
                <a:srgbClr val="4D4D4D"/>
              </a:buClr>
              <a:buSzPts val="1800"/>
              <a:buChar char="•"/>
              <a:defRPr/>
            </a:lvl4pPr>
            <a:lvl5pPr marL="2286000" lvl="4" indent="-342900" algn="l">
              <a:lnSpc>
                <a:spcPct val="90000"/>
              </a:lnSpc>
              <a:spcBef>
                <a:spcPts val="500"/>
              </a:spcBef>
              <a:spcAft>
                <a:spcPts val="0"/>
              </a:spcAft>
              <a:buClr>
                <a:srgbClr val="4D4D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4"/>
          <p:cNvSpPr/>
          <p:nvPr/>
        </p:nvSpPr>
        <p:spPr>
          <a:xfrm>
            <a:off x="345440" y="365125"/>
            <a:ext cx="11544598" cy="1139825"/>
          </a:xfrm>
          <a:prstGeom prst="rect">
            <a:avLst/>
          </a:prstGeom>
          <a:solidFill>
            <a:srgbClr val="EFAF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31" name="Google Shape;31;p4"/>
          <p:cNvSpPr txBox="1">
            <a:spLocks noGrp="1"/>
          </p:cNvSpPr>
          <p:nvPr>
            <p:ph type="title"/>
          </p:nvPr>
        </p:nvSpPr>
        <p:spPr>
          <a:xfrm>
            <a:off x="523240" y="365126"/>
            <a:ext cx="10515600" cy="1139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0000"/>
              </a:buClr>
              <a:buSzPts val="4000"/>
              <a:buFont typeface="Times New Roman"/>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7" name="Google Shape;14;p1">
            <a:extLst>
              <a:ext uri="{FF2B5EF4-FFF2-40B4-BE49-F238E27FC236}">
                <a16:creationId xmlns:a16="http://schemas.microsoft.com/office/drawing/2014/main" id="{796B8CD2-DA4F-344F-AE08-764A8CE05293}"/>
              </a:ext>
            </a:extLst>
          </p:cNvPr>
          <p:cNvGrpSpPr/>
          <p:nvPr userDrawn="1"/>
        </p:nvGrpSpPr>
        <p:grpSpPr>
          <a:xfrm>
            <a:off x="11185957" y="6356350"/>
            <a:ext cx="892295" cy="470693"/>
            <a:chOff x="4581525" y="2647950"/>
            <a:chExt cx="2943225" cy="1552575"/>
          </a:xfrm>
        </p:grpSpPr>
        <p:pic>
          <p:nvPicPr>
            <p:cNvPr id="8" name="Google Shape;15;p1">
              <a:extLst>
                <a:ext uri="{FF2B5EF4-FFF2-40B4-BE49-F238E27FC236}">
                  <a16:creationId xmlns:a16="http://schemas.microsoft.com/office/drawing/2014/main" id="{8A808C53-2805-564A-BCA8-CEA8E9995C08}"/>
                </a:ext>
              </a:extLst>
            </p:cNvPr>
            <p:cNvPicPr preferRelativeResize="0"/>
            <p:nvPr/>
          </p:nvPicPr>
          <p:blipFill rotWithShape="1">
            <a:blip r:embed="rId2">
              <a:alphaModFix/>
            </a:blip>
            <a:srcRect/>
            <a:stretch/>
          </p:blipFill>
          <p:spPr>
            <a:xfrm>
              <a:off x="4667250" y="2647950"/>
              <a:ext cx="2857500" cy="1552575"/>
            </a:xfrm>
            <a:prstGeom prst="rect">
              <a:avLst/>
            </a:prstGeom>
            <a:noFill/>
            <a:ln>
              <a:noFill/>
            </a:ln>
          </p:spPr>
        </p:pic>
        <p:sp>
          <p:nvSpPr>
            <p:cNvPr id="9" name="Google Shape;16;p1">
              <a:extLst>
                <a:ext uri="{FF2B5EF4-FFF2-40B4-BE49-F238E27FC236}">
                  <a16:creationId xmlns:a16="http://schemas.microsoft.com/office/drawing/2014/main" id="{026E5D93-DA2C-4346-BCDC-DE7A5C6D42E1}"/>
                </a:ext>
              </a:extLst>
            </p:cNvPr>
            <p:cNvSpPr/>
            <p:nvPr/>
          </p:nvSpPr>
          <p:spPr>
            <a:xfrm>
              <a:off x="4581525" y="3867150"/>
              <a:ext cx="2466975" cy="2476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46532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5931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874865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6"/>
        <p:cNvGrpSpPr/>
        <p:nvPr/>
      </p:nvGrpSpPr>
      <p:grpSpPr>
        <a:xfrm>
          <a:off x="0" y="0"/>
          <a:ext cx="0" cy="0"/>
          <a:chOff x="0" y="0"/>
          <a:chExt cx="0" cy="0"/>
        </a:xfrm>
      </p:grpSpPr>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6"/>
          <p:cNvSpPr/>
          <p:nvPr/>
        </p:nvSpPr>
        <p:spPr>
          <a:xfrm>
            <a:off x="-20421" y="0"/>
            <a:ext cx="3363696"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6"/>
          <p:cNvSpPr/>
          <p:nvPr/>
        </p:nvSpPr>
        <p:spPr>
          <a:xfrm>
            <a:off x="1676400" y="2438400"/>
            <a:ext cx="9686023" cy="2124075"/>
          </a:xfrm>
          <a:prstGeom prst="rect">
            <a:avLst/>
          </a:prstGeom>
          <a:solidFill>
            <a:srgbClr val="F5BA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6"/>
          <p:cNvSpPr txBox="1">
            <a:spLocks noGrp="1"/>
          </p:cNvSpPr>
          <p:nvPr>
            <p:ph type="title"/>
          </p:nvPr>
        </p:nvSpPr>
        <p:spPr>
          <a:xfrm>
            <a:off x="1676400" y="2438400"/>
            <a:ext cx="9671050" cy="212407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14728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3"/>
        <p:cNvGrpSpPr/>
        <p:nvPr/>
      </p:nvGrpSpPr>
      <p:grpSpPr>
        <a:xfrm>
          <a:off x="0" y="0"/>
          <a:ext cx="0" cy="0"/>
          <a:chOff x="0" y="0"/>
          <a:chExt cx="0" cy="0"/>
        </a:xfrm>
      </p:grpSpPr>
      <p:sp>
        <p:nvSpPr>
          <p:cNvPr id="44" name="Google Shape;44;p7"/>
          <p:cNvSpPr/>
          <p:nvPr/>
        </p:nvSpPr>
        <p:spPr>
          <a:xfrm>
            <a:off x="1524000" y="1122362"/>
            <a:ext cx="9144000" cy="2387601"/>
          </a:xfrm>
          <a:prstGeom prst="rect">
            <a:avLst/>
          </a:prstGeom>
          <a:solidFill>
            <a:srgbClr val="F5BA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7"/>
          <p:cNvSpPr/>
          <p:nvPr/>
        </p:nvSpPr>
        <p:spPr>
          <a:xfrm>
            <a:off x="1524000" y="3602039"/>
            <a:ext cx="9144000" cy="1655762"/>
          </a:xfrm>
          <a:prstGeom prst="rect">
            <a:avLst/>
          </a:prstGeom>
          <a:solidFill>
            <a:srgbClr val="F5BA2B">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4D4D4D"/>
              </a:buClr>
              <a:buSzPts val="2400"/>
              <a:buNone/>
              <a:defRPr sz="2400"/>
            </a:lvl1pPr>
            <a:lvl2pPr lvl="1" algn="ctr">
              <a:lnSpc>
                <a:spcPct val="90000"/>
              </a:lnSpc>
              <a:spcBef>
                <a:spcPts val="500"/>
              </a:spcBef>
              <a:spcAft>
                <a:spcPts val="0"/>
              </a:spcAft>
              <a:buClr>
                <a:srgbClr val="4D4D4D"/>
              </a:buClr>
              <a:buSzPts val="2000"/>
              <a:buNone/>
              <a:defRPr sz="2000"/>
            </a:lvl2pPr>
            <a:lvl3pPr lvl="2" algn="ctr">
              <a:lnSpc>
                <a:spcPct val="90000"/>
              </a:lnSpc>
              <a:spcBef>
                <a:spcPts val="500"/>
              </a:spcBef>
              <a:spcAft>
                <a:spcPts val="0"/>
              </a:spcAft>
              <a:buClr>
                <a:srgbClr val="4D4D4D"/>
              </a:buClr>
              <a:buSzPts val="1800"/>
              <a:buNone/>
              <a:defRPr sz="1800"/>
            </a:lvl3pPr>
            <a:lvl4pPr lvl="3" algn="ctr">
              <a:lnSpc>
                <a:spcPct val="90000"/>
              </a:lnSpc>
              <a:spcBef>
                <a:spcPts val="500"/>
              </a:spcBef>
              <a:spcAft>
                <a:spcPts val="0"/>
              </a:spcAft>
              <a:buClr>
                <a:srgbClr val="4D4D4D"/>
              </a:buClr>
              <a:buSzPts val="1600"/>
              <a:buNone/>
              <a:defRPr sz="1600"/>
            </a:lvl4pPr>
            <a:lvl5pPr lvl="4" algn="ctr">
              <a:lnSpc>
                <a:spcPct val="90000"/>
              </a:lnSpc>
              <a:spcBef>
                <a:spcPts val="500"/>
              </a:spcBef>
              <a:spcAft>
                <a:spcPts val="0"/>
              </a:spcAft>
              <a:buClr>
                <a:srgbClr val="4D4D4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603468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0"/>
        <p:cNvGrpSpPr/>
        <p:nvPr/>
      </p:nvGrpSpPr>
      <p:grpSpPr>
        <a:xfrm>
          <a:off x="0" y="0"/>
          <a:ext cx="0" cy="0"/>
          <a:chOff x="0" y="0"/>
          <a:chExt cx="0" cy="0"/>
        </a:xfrm>
      </p:grpSpPr>
      <p:sp>
        <p:nvSpPr>
          <p:cNvPr id="51" name="Google Shape;51;p8"/>
          <p:cNvSpPr/>
          <p:nvPr/>
        </p:nvSpPr>
        <p:spPr>
          <a:xfrm>
            <a:off x="528320" y="347346"/>
            <a:ext cx="11544598" cy="1139825"/>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5BA2B"/>
              </a:solidFill>
              <a:latin typeface="Calibri"/>
              <a:ea typeface="Calibri"/>
              <a:cs typeface="Calibri"/>
              <a:sym typeface="Calibri"/>
            </a:endParaRPr>
          </a:p>
        </p:txBody>
      </p:sp>
      <p:sp>
        <p:nvSpPr>
          <p:cNvPr id="52" name="Google Shape;52;p8"/>
          <p:cNvSpPr txBox="1">
            <a:spLocks noGrp="1"/>
          </p:cNvSpPr>
          <p:nvPr>
            <p:ph type="body" idx="1"/>
          </p:nvPr>
        </p:nvSpPr>
        <p:spPr>
          <a:xfrm>
            <a:off x="523240" y="1825625"/>
            <a:ext cx="10830559"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D4D4D"/>
              </a:buClr>
              <a:buSzPts val="1800"/>
              <a:buChar char="•"/>
              <a:defRPr/>
            </a:lvl1pPr>
            <a:lvl2pPr marL="914400" lvl="1" indent="-342900" algn="l">
              <a:lnSpc>
                <a:spcPct val="90000"/>
              </a:lnSpc>
              <a:spcBef>
                <a:spcPts val="500"/>
              </a:spcBef>
              <a:spcAft>
                <a:spcPts val="0"/>
              </a:spcAft>
              <a:buClr>
                <a:srgbClr val="4D4D4D"/>
              </a:buClr>
              <a:buSzPts val="1800"/>
              <a:buChar char="•"/>
              <a:defRPr/>
            </a:lvl2pPr>
            <a:lvl3pPr marL="1371600" lvl="2" indent="-342900" algn="l">
              <a:lnSpc>
                <a:spcPct val="90000"/>
              </a:lnSpc>
              <a:spcBef>
                <a:spcPts val="500"/>
              </a:spcBef>
              <a:spcAft>
                <a:spcPts val="0"/>
              </a:spcAft>
              <a:buClr>
                <a:srgbClr val="4D4D4D"/>
              </a:buClr>
              <a:buSzPts val="1800"/>
              <a:buChar char="•"/>
              <a:defRPr/>
            </a:lvl3pPr>
            <a:lvl4pPr marL="1828800" lvl="3" indent="-342900" algn="l">
              <a:lnSpc>
                <a:spcPct val="90000"/>
              </a:lnSpc>
              <a:spcBef>
                <a:spcPts val="500"/>
              </a:spcBef>
              <a:spcAft>
                <a:spcPts val="0"/>
              </a:spcAft>
              <a:buClr>
                <a:srgbClr val="4D4D4D"/>
              </a:buClr>
              <a:buSzPts val="1800"/>
              <a:buChar char="•"/>
              <a:defRPr/>
            </a:lvl4pPr>
            <a:lvl5pPr marL="2286000" lvl="4" indent="-342900" algn="l">
              <a:lnSpc>
                <a:spcPct val="90000"/>
              </a:lnSpc>
              <a:spcBef>
                <a:spcPts val="500"/>
              </a:spcBef>
              <a:spcAft>
                <a:spcPts val="0"/>
              </a:spcAft>
              <a:buClr>
                <a:srgbClr val="4D4D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8"/>
          <p:cNvSpPr txBox="1">
            <a:spLocks noGrp="1"/>
          </p:cNvSpPr>
          <p:nvPr>
            <p:ph type="title"/>
          </p:nvPr>
        </p:nvSpPr>
        <p:spPr>
          <a:xfrm>
            <a:off x="523240" y="365126"/>
            <a:ext cx="10515600" cy="1139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5BA2B"/>
              </a:buClr>
              <a:buSzPts val="4000"/>
              <a:buFont typeface="Times New Roman"/>
              <a:buNone/>
              <a:defRPr>
                <a:solidFill>
                  <a:srgbClr val="F5BA2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97390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6"/>
        <p:cNvGrpSpPr/>
        <p:nvPr/>
      </p:nvGrpSpPr>
      <p:grpSpPr>
        <a:xfrm>
          <a:off x="0" y="0"/>
          <a:ext cx="0" cy="0"/>
          <a:chOff x="0" y="0"/>
          <a:chExt cx="0" cy="0"/>
        </a:xfrm>
      </p:grpSpPr>
      <p:sp>
        <p:nvSpPr>
          <p:cNvPr id="57" name="Google Shape;5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9"/>
          <p:cNvSpPr/>
          <p:nvPr/>
        </p:nvSpPr>
        <p:spPr>
          <a:xfrm>
            <a:off x="914401" y="0"/>
            <a:ext cx="6162674" cy="6858000"/>
          </a:xfrm>
          <a:prstGeom prst="rect">
            <a:avLst/>
          </a:prstGeom>
          <a:solidFill>
            <a:srgbClr val="F5BA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9"/>
          <p:cNvSpPr txBox="1">
            <a:spLocks noGrp="1"/>
          </p:cNvSpPr>
          <p:nvPr>
            <p:ph type="title"/>
          </p:nvPr>
        </p:nvSpPr>
        <p:spPr>
          <a:xfrm>
            <a:off x="1366838" y="2289176"/>
            <a:ext cx="5257800" cy="1139824"/>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Times New Roman"/>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36050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4D4D4D"/>
              </a:buClr>
              <a:buSzPts val="2400"/>
              <a:buNone/>
              <a:defRPr sz="2400" b="1"/>
            </a:lvl1pPr>
            <a:lvl2pPr marL="914400" lvl="1" indent="-228600" algn="l">
              <a:lnSpc>
                <a:spcPct val="90000"/>
              </a:lnSpc>
              <a:spcBef>
                <a:spcPts val="500"/>
              </a:spcBef>
              <a:spcAft>
                <a:spcPts val="0"/>
              </a:spcAft>
              <a:buClr>
                <a:srgbClr val="4D4D4D"/>
              </a:buClr>
              <a:buSzPts val="2000"/>
              <a:buNone/>
              <a:defRPr sz="2000" b="1"/>
            </a:lvl2pPr>
            <a:lvl3pPr marL="1371600" lvl="2" indent="-228600" algn="l">
              <a:lnSpc>
                <a:spcPct val="90000"/>
              </a:lnSpc>
              <a:spcBef>
                <a:spcPts val="500"/>
              </a:spcBef>
              <a:spcAft>
                <a:spcPts val="0"/>
              </a:spcAft>
              <a:buClr>
                <a:srgbClr val="4D4D4D"/>
              </a:buClr>
              <a:buSzPts val="1800"/>
              <a:buNone/>
              <a:defRPr sz="1800" b="1"/>
            </a:lvl3pPr>
            <a:lvl4pPr marL="1828800" lvl="3" indent="-228600" algn="l">
              <a:lnSpc>
                <a:spcPct val="90000"/>
              </a:lnSpc>
              <a:spcBef>
                <a:spcPts val="500"/>
              </a:spcBef>
              <a:spcAft>
                <a:spcPts val="0"/>
              </a:spcAft>
              <a:buClr>
                <a:srgbClr val="4D4D4D"/>
              </a:buClr>
              <a:buSzPts val="1600"/>
              <a:buNone/>
              <a:defRPr sz="1600" b="1"/>
            </a:lvl4pPr>
            <a:lvl5pPr marL="2286000" lvl="4" indent="-228600" algn="l">
              <a:lnSpc>
                <a:spcPct val="90000"/>
              </a:lnSpc>
              <a:spcBef>
                <a:spcPts val="500"/>
              </a:spcBef>
              <a:spcAft>
                <a:spcPts val="0"/>
              </a:spcAft>
              <a:buClr>
                <a:srgbClr val="4D4D4D"/>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D4D4D"/>
              </a:buClr>
              <a:buSzPts val="1800"/>
              <a:buChar char="•"/>
              <a:defRPr/>
            </a:lvl1pPr>
            <a:lvl2pPr marL="914400" lvl="1" indent="-342900" algn="l">
              <a:lnSpc>
                <a:spcPct val="90000"/>
              </a:lnSpc>
              <a:spcBef>
                <a:spcPts val="500"/>
              </a:spcBef>
              <a:spcAft>
                <a:spcPts val="0"/>
              </a:spcAft>
              <a:buClr>
                <a:srgbClr val="4D4D4D"/>
              </a:buClr>
              <a:buSzPts val="1800"/>
              <a:buChar char="•"/>
              <a:defRPr/>
            </a:lvl2pPr>
            <a:lvl3pPr marL="1371600" lvl="2" indent="-342900" algn="l">
              <a:lnSpc>
                <a:spcPct val="90000"/>
              </a:lnSpc>
              <a:spcBef>
                <a:spcPts val="500"/>
              </a:spcBef>
              <a:spcAft>
                <a:spcPts val="0"/>
              </a:spcAft>
              <a:buClr>
                <a:srgbClr val="4D4D4D"/>
              </a:buClr>
              <a:buSzPts val="1800"/>
              <a:buChar char="•"/>
              <a:defRPr/>
            </a:lvl3pPr>
            <a:lvl4pPr marL="1828800" lvl="3" indent="-342900" algn="l">
              <a:lnSpc>
                <a:spcPct val="90000"/>
              </a:lnSpc>
              <a:spcBef>
                <a:spcPts val="500"/>
              </a:spcBef>
              <a:spcAft>
                <a:spcPts val="0"/>
              </a:spcAft>
              <a:buClr>
                <a:srgbClr val="4D4D4D"/>
              </a:buClr>
              <a:buSzPts val="1800"/>
              <a:buChar char="•"/>
              <a:defRPr/>
            </a:lvl4pPr>
            <a:lvl5pPr marL="2286000" lvl="4" indent="-342900" algn="l">
              <a:lnSpc>
                <a:spcPct val="90000"/>
              </a:lnSpc>
              <a:spcBef>
                <a:spcPts val="500"/>
              </a:spcBef>
              <a:spcAft>
                <a:spcPts val="0"/>
              </a:spcAft>
              <a:buClr>
                <a:srgbClr val="4D4D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4D4D4D"/>
              </a:buClr>
              <a:buSzPts val="2400"/>
              <a:buNone/>
              <a:defRPr sz="2400" b="1"/>
            </a:lvl1pPr>
            <a:lvl2pPr marL="914400" lvl="1" indent="-228600" algn="l">
              <a:lnSpc>
                <a:spcPct val="90000"/>
              </a:lnSpc>
              <a:spcBef>
                <a:spcPts val="500"/>
              </a:spcBef>
              <a:spcAft>
                <a:spcPts val="0"/>
              </a:spcAft>
              <a:buClr>
                <a:srgbClr val="4D4D4D"/>
              </a:buClr>
              <a:buSzPts val="2000"/>
              <a:buNone/>
              <a:defRPr sz="2000" b="1"/>
            </a:lvl2pPr>
            <a:lvl3pPr marL="1371600" lvl="2" indent="-228600" algn="l">
              <a:lnSpc>
                <a:spcPct val="90000"/>
              </a:lnSpc>
              <a:spcBef>
                <a:spcPts val="500"/>
              </a:spcBef>
              <a:spcAft>
                <a:spcPts val="0"/>
              </a:spcAft>
              <a:buClr>
                <a:srgbClr val="4D4D4D"/>
              </a:buClr>
              <a:buSzPts val="1800"/>
              <a:buNone/>
              <a:defRPr sz="1800" b="1"/>
            </a:lvl3pPr>
            <a:lvl4pPr marL="1828800" lvl="3" indent="-228600" algn="l">
              <a:lnSpc>
                <a:spcPct val="90000"/>
              </a:lnSpc>
              <a:spcBef>
                <a:spcPts val="500"/>
              </a:spcBef>
              <a:spcAft>
                <a:spcPts val="0"/>
              </a:spcAft>
              <a:buClr>
                <a:srgbClr val="4D4D4D"/>
              </a:buClr>
              <a:buSzPts val="1600"/>
              <a:buNone/>
              <a:defRPr sz="1600" b="1"/>
            </a:lvl4pPr>
            <a:lvl5pPr marL="2286000" lvl="4" indent="-228600" algn="l">
              <a:lnSpc>
                <a:spcPct val="90000"/>
              </a:lnSpc>
              <a:spcBef>
                <a:spcPts val="500"/>
              </a:spcBef>
              <a:spcAft>
                <a:spcPts val="0"/>
              </a:spcAft>
              <a:buClr>
                <a:srgbClr val="4D4D4D"/>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D4D4D"/>
              </a:buClr>
              <a:buSzPts val="1800"/>
              <a:buChar char="•"/>
              <a:defRPr/>
            </a:lvl1pPr>
            <a:lvl2pPr marL="914400" lvl="1" indent="-342900" algn="l">
              <a:lnSpc>
                <a:spcPct val="90000"/>
              </a:lnSpc>
              <a:spcBef>
                <a:spcPts val="500"/>
              </a:spcBef>
              <a:spcAft>
                <a:spcPts val="0"/>
              </a:spcAft>
              <a:buClr>
                <a:srgbClr val="4D4D4D"/>
              </a:buClr>
              <a:buSzPts val="1800"/>
              <a:buChar char="•"/>
              <a:defRPr/>
            </a:lvl2pPr>
            <a:lvl3pPr marL="1371600" lvl="2" indent="-342900" algn="l">
              <a:lnSpc>
                <a:spcPct val="90000"/>
              </a:lnSpc>
              <a:spcBef>
                <a:spcPts val="500"/>
              </a:spcBef>
              <a:spcAft>
                <a:spcPts val="0"/>
              </a:spcAft>
              <a:buClr>
                <a:srgbClr val="4D4D4D"/>
              </a:buClr>
              <a:buSzPts val="1800"/>
              <a:buChar char="•"/>
              <a:defRPr/>
            </a:lvl3pPr>
            <a:lvl4pPr marL="1828800" lvl="3" indent="-342900" algn="l">
              <a:lnSpc>
                <a:spcPct val="90000"/>
              </a:lnSpc>
              <a:spcBef>
                <a:spcPts val="500"/>
              </a:spcBef>
              <a:spcAft>
                <a:spcPts val="0"/>
              </a:spcAft>
              <a:buClr>
                <a:srgbClr val="4D4D4D"/>
              </a:buClr>
              <a:buSzPts val="1800"/>
              <a:buChar char="•"/>
              <a:defRPr/>
            </a:lvl4pPr>
            <a:lvl5pPr marL="2286000" lvl="4" indent="-342900" algn="l">
              <a:lnSpc>
                <a:spcPct val="90000"/>
              </a:lnSpc>
              <a:spcBef>
                <a:spcPts val="500"/>
              </a:spcBef>
              <a:spcAft>
                <a:spcPts val="0"/>
              </a:spcAft>
              <a:buClr>
                <a:srgbClr val="4D4D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27082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4D4D4D"/>
              </a:buClr>
              <a:buSzPts val="3200"/>
              <a:buChar char="•"/>
              <a:defRPr sz="3200"/>
            </a:lvl1pPr>
            <a:lvl2pPr marL="914400" lvl="1" indent="-406400" algn="l">
              <a:lnSpc>
                <a:spcPct val="90000"/>
              </a:lnSpc>
              <a:spcBef>
                <a:spcPts val="500"/>
              </a:spcBef>
              <a:spcAft>
                <a:spcPts val="0"/>
              </a:spcAft>
              <a:buClr>
                <a:srgbClr val="4D4D4D"/>
              </a:buClr>
              <a:buSzPts val="2800"/>
              <a:buChar char="•"/>
              <a:defRPr sz="2800"/>
            </a:lvl2pPr>
            <a:lvl3pPr marL="1371600" lvl="2" indent="-381000" algn="l">
              <a:lnSpc>
                <a:spcPct val="90000"/>
              </a:lnSpc>
              <a:spcBef>
                <a:spcPts val="500"/>
              </a:spcBef>
              <a:spcAft>
                <a:spcPts val="0"/>
              </a:spcAft>
              <a:buClr>
                <a:srgbClr val="4D4D4D"/>
              </a:buClr>
              <a:buSzPts val="2400"/>
              <a:buChar char="•"/>
              <a:defRPr sz="2400"/>
            </a:lvl3pPr>
            <a:lvl4pPr marL="1828800" lvl="3" indent="-355600" algn="l">
              <a:lnSpc>
                <a:spcPct val="90000"/>
              </a:lnSpc>
              <a:spcBef>
                <a:spcPts val="500"/>
              </a:spcBef>
              <a:spcAft>
                <a:spcPts val="0"/>
              </a:spcAft>
              <a:buClr>
                <a:srgbClr val="4D4D4D"/>
              </a:buClr>
              <a:buSzPts val="2000"/>
              <a:buChar char="•"/>
              <a:defRPr sz="2000"/>
            </a:lvl4pPr>
            <a:lvl5pPr marL="2286000" lvl="4" indent="-355600" algn="l">
              <a:lnSpc>
                <a:spcPct val="90000"/>
              </a:lnSpc>
              <a:spcBef>
                <a:spcPts val="500"/>
              </a:spcBef>
              <a:spcAft>
                <a:spcPts val="0"/>
              </a:spcAft>
              <a:buClr>
                <a:srgbClr val="4D4D4D"/>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4D4D4D"/>
              </a:buClr>
              <a:buSzPts val="1600"/>
              <a:buNone/>
              <a:defRPr sz="1600"/>
            </a:lvl1pPr>
            <a:lvl2pPr marL="914400" lvl="1" indent="-228600" algn="l">
              <a:lnSpc>
                <a:spcPct val="90000"/>
              </a:lnSpc>
              <a:spcBef>
                <a:spcPts val="500"/>
              </a:spcBef>
              <a:spcAft>
                <a:spcPts val="0"/>
              </a:spcAft>
              <a:buClr>
                <a:srgbClr val="4D4D4D"/>
              </a:buClr>
              <a:buSzPts val="1400"/>
              <a:buNone/>
              <a:defRPr sz="1400"/>
            </a:lvl2pPr>
            <a:lvl3pPr marL="1371600" lvl="2" indent="-228600" algn="l">
              <a:lnSpc>
                <a:spcPct val="90000"/>
              </a:lnSpc>
              <a:spcBef>
                <a:spcPts val="500"/>
              </a:spcBef>
              <a:spcAft>
                <a:spcPts val="0"/>
              </a:spcAft>
              <a:buClr>
                <a:srgbClr val="4D4D4D"/>
              </a:buClr>
              <a:buSzPts val="1200"/>
              <a:buNone/>
              <a:defRPr sz="1200"/>
            </a:lvl3pPr>
            <a:lvl4pPr marL="1828800" lvl="3" indent="-228600" algn="l">
              <a:lnSpc>
                <a:spcPct val="90000"/>
              </a:lnSpc>
              <a:spcBef>
                <a:spcPts val="500"/>
              </a:spcBef>
              <a:spcAft>
                <a:spcPts val="0"/>
              </a:spcAft>
              <a:buClr>
                <a:srgbClr val="4D4D4D"/>
              </a:buClr>
              <a:buSzPts val="1000"/>
              <a:buNone/>
              <a:defRPr sz="1000"/>
            </a:lvl4pPr>
            <a:lvl5pPr marL="2286000" lvl="4" indent="-228600" algn="l">
              <a:lnSpc>
                <a:spcPct val="90000"/>
              </a:lnSpc>
              <a:spcBef>
                <a:spcPts val="500"/>
              </a:spcBef>
              <a:spcAft>
                <a:spcPts val="0"/>
              </a:spcAft>
              <a:buClr>
                <a:srgbClr val="4D4D4D"/>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1134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4D4D4D"/>
              </a:buClr>
              <a:buSzPts val="3200"/>
              <a:buFont typeface="Arial"/>
              <a:buNone/>
              <a:defRPr sz="3200" b="0" i="0" u="none" strike="noStrike" cap="none">
                <a:solidFill>
                  <a:srgbClr val="4D4D4D"/>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4D4D4D"/>
              </a:buClr>
              <a:buSzPts val="2800"/>
              <a:buFont typeface="Arial"/>
              <a:buNone/>
              <a:defRPr sz="2800" b="0" i="0" u="none" strike="noStrike" cap="none">
                <a:solidFill>
                  <a:srgbClr val="4D4D4D"/>
                </a:solidFill>
                <a:latin typeface="Times New Roman"/>
                <a:ea typeface="Times New Roman"/>
                <a:cs typeface="Times New Roman"/>
                <a:sym typeface="Times New Roman"/>
              </a:defRPr>
            </a:lvl2pPr>
            <a:lvl3pPr marR="0" lvl="2" algn="l" rtl="0">
              <a:lnSpc>
                <a:spcPct val="90000"/>
              </a:lnSpc>
              <a:spcBef>
                <a:spcPts val="500"/>
              </a:spcBef>
              <a:spcAft>
                <a:spcPts val="0"/>
              </a:spcAft>
              <a:buClr>
                <a:srgbClr val="4D4D4D"/>
              </a:buClr>
              <a:buSzPts val="2400"/>
              <a:buFont typeface="Arial"/>
              <a:buNone/>
              <a:defRPr sz="2400" b="0" i="0" u="none" strike="noStrike" cap="none">
                <a:solidFill>
                  <a:srgbClr val="4D4D4D"/>
                </a:solidFill>
                <a:latin typeface="Times New Roman"/>
                <a:ea typeface="Times New Roman"/>
                <a:cs typeface="Times New Roman"/>
                <a:sym typeface="Times New Roman"/>
              </a:defRPr>
            </a:lvl3pPr>
            <a:lvl4pPr marR="0" lvl="3" algn="l" rtl="0">
              <a:lnSpc>
                <a:spcPct val="90000"/>
              </a:lnSpc>
              <a:spcBef>
                <a:spcPts val="500"/>
              </a:spcBef>
              <a:spcAft>
                <a:spcPts val="0"/>
              </a:spcAft>
              <a:buClr>
                <a:srgbClr val="4D4D4D"/>
              </a:buClr>
              <a:buSzPts val="2000"/>
              <a:buFont typeface="Arial"/>
              <a:buNone/>
              <a:defRPr sz="2000" b="0" i="0" u="none" strike="noStrike" cap="none">
                <a:solidFill>
                  <a:srgbClr val="4D4D4D"/>
                </a:solidFill>
                <a:latin typeface="Times New Roman"/>
                <a:ea typeface="Times New Roman"/>
                <a:cs typeface="Times New Roman"/>
                <a:sym typeface="Times New Roman"/>
              </a:defRPr>
            </a:lvl4pPr>
            <a:lvl5pPr marR="0" lvl="4" algn="l" rtl="0">
              <a:lnSpc>
                <a:spcPct val="90000"/>
              </a:lnSpc>
              <a:spcBef>
                <a:spcPts val="500"/>
              </a:spcBef>
              <a:spcAft>
                <a:spcPts val="0"/>
              </a:spcAft>
              <a:buClr>
                <a:srgbClr val="4D4D4D"/>
              </a:buClr>
              <a:buSzPts val="2000"/>
              <a:buFont typeface="Arial"/>
              <a:buNone/>
              <a:defRPr sz="2000" b="0" i="0" u="none" strike="noStrike" cap="none">
                <a:solidFill>
                  <a:srgbClr val="4D4D4D"/>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4D4D4D"/>
              </a:buClr>
              <a:buSzPts val="1600"/>
              <a:buNone/>
              <a:defRPr sz="1600"/>
            </a:lvl1pPr>
            <a:lvl2pPr marL="914400" lvl="1" indent="-228600" algn="l">
              <a:lnSpc>
                <a:spcPct val="90000"/>
              </a:lnSpc>
              <a:spcBef>
                <a:spcPts val="500"/>
              </a:spcBef>
              <a:spcAft>
                <a:spcPts val="0"/>
              </a:spcAft>
              <a:buClr>
                <a:srgbClr val="4D4D4D"/>
              </a:buClr>
              <a:buSzPts val="1400"/>
              <a:buNone/>
              <a:defRPr sz="1400"/>
            </a:lvl2pPr>
            <a:lvl3pPr marL="1371600" lvl="2" indent="-228600" algn="l">
              <a:lnSpc>
                <a:spcPct val="90000"/>
              </a:lnSpc>
              <a:spcBef>
                <a:spcPts val="500"/>
              </a:spcBef>
              <a:spcAft>
                <a:spcPts val="0"/>
              </a:spcAft>
              <a:buClr>
                <a:srgbClr val="4D4D4D"/>
              </a:buClr>
              <a:buSzPts val="1200"/>
              <a:buNone/>
              <a:defRPr sz="1200"/>
            </a:lvl3pPr>
            <a:lvl4pPr marL="1828800" lvl="3" indent="-228600" algn="l">
              <a:lnSpc>
                <a:spcPct val="90000"/>
              </a:lnSpc>
              <a:spcBef>
                <a:spcPts val="500"/>
              </a:spcBef>
              <a:spcAft>
                <a:spcPts val="0"/>
              </a:spcAft>
              <a:buClr>
                <a:srgbClr val="4D4D4D"/>
              </a:buClr>
              <a:buSzPts val="1000"/>
              <a:buNone/>
              <a:defRPr sz="1000"/>
            </a:lvl4pPr>
            <a:lvl5pPr marL="2286000" lvl="4" indent="-228600" algn="l">
              <a:lnSpc>
                <a:spcPct val="90000"/>
              </a:lnSpc>
              <a:spcBef>
                <a:spcPts val="500"/>
              </a:spcBef>
              <a:spcAft>
                <a:spcPts val="0"/>
              </a:spcAft>
              <a:buClr>
                <a:srgbClr val="4D4D4D"/>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63142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508000" y="365126"/>
            <a:ext cx="11198224" cy="1139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1"/>
          </p:nvPr>
        </p:nvSpPr>
        <p:spPr>
          <a:xfrm rot="5400000">
            <a:off x="3931442" y="-1597818"/>
            <a:ext cx="4351338" cy="1119822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D4D4D"/>
              </a:buClr>
              <a:buSzPts val="1800"/>
              <a:buChar char="•"/>
              <a:defRPr/>
            </a:lvl1pPr>
            <a:lvl2pPr marL="914400" lvl="1" indent="-342900" algn="l">
              <a:lnSpc>
                <a:spcPct val="90000"/>
              </a:lnSpc>
              <a:spcBef>
                <a:spcPts val="500"/>
              </a:spcBef>
              <a:spcAft>
                <a:spcPts val="0"/>
              </a:spcAft>
              <a:buClr>
                <a:srgbClr val="4D4D4D"/>
              </a:buClr>
              <a:buSzPts val="1800"/>
              <a:buChar char="•"/>
              <a:defRPr/>
            </a:lvl2pPr>
            <a:lvl3pPr marL="1371600" lvl="2" indent="-342900" algn="l">
              <a:lnSpc>
                <a:spcPct val="90000"/>
              </a:lnSpc>
              <a:spcBef>
                <a:spcPts val="500"/>
              </a:spcBef>
              <a:spcAft>
                <a:spcPts val="0"/>
              </a:spcAft>
              <a:buClr>
                <a:srgbClr val="4D4D4D"/>
              </a:buClr>
              <a:buSzPts val="1800"/>
              <a:buChar char="•"/>
              <a:defRPr/>
            </a:lvl3pPr>
            <a:lvl4pPr marL="1828800" lvl="3" indent="-342900" algn="l">
              <a:lnSpc>
                <a:spcPct val="90000"/>
              </a:lnSpc>
              <a:spcBef>
                <a:spcPts val="500"/>
              </a:spcBef>
              <a:spcAft>
                <a:spcPts val="0"/>
              </a:spcAft>
              <a:buClr>
                <a:srgbClr val="4D4D4D"/>
              </a:buClr>
              <a:buSzPts val="1800"/>
              <a:buChar char="•"/>
              <a:defRPr/>
            </a:lvl4pPr>
            <a:lvl5pPr marL="2286000" lvl="4" indent="-342900" algn="l">
              <a:lnSpc>
                <a:spcPct val="90000"/>
              </a:lnSpc>
              <a:spcBef>
                <a:spcPts val="500"/>
              </a:spcBef>
              <a:spcAft>
                <a:spcPts val="0"/>
              </a:spcAft>
              <a:buClr>
                <a:srgbClr val="4D4D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36378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D4D4D"/>
              </a:buClr>
              <a:buSzPts val="1800"/>
              <a:buChar char="•"/>
              <a:defRPr/>
            </a:lvl1pPr>
            <a:lvl2pPr marL="914400" lvl="1" indent="-342900" algn="l">
              <a:lnSpc>
                <a:spcPct val="90000"/>
              </a:lnSpc>
              <a:spcBef>
                <a:spcPts val="500"/>
              </a:spcBef>
              <a:spcAft>
                <a:spcPts val="0"/>
              </a:spcAft>
              <a:buClr>
                <a:srgbClr val="4D4D4D"/>
              </a:buClr>
              <a:buSzPts val="1800"/>
              <a:buChar char="•"/>
              <a:defRPr/>
            </a:lvl2pPr>
            <a:lvl3pPr marL="1371600" lvl="2" indent="-342900" algn="l">
              <a:lnSpc>
                <a:spcPct val="90000"/>
              </a:lnSpc>
              <a:spcBef>
                <a:spcPts val="500"/>
              </a:spcBef>
              <a:spcAft>
                <a:spcPts val="0"/>
              </a:spcAft>
              <a:buClr>
                <a:srgbClr val="4D4D4D"/>
              </a:buClr>
              <a:buSzPts val="1800"/>
              <a:buChar char="•"/>
              <a:defRPr/>
            </a:lvl3pPr>
            <a:lvl4pPr marL="1828800" lvl="3" indent="-342900" algn="l">
              <a:lnSpc>
                <a:spcPct val="90000"/>
              </a:lnSpc>
              <a:spcBef>
                <a:spcPts val="500"/>
              </a:spcBef>
              <a:spcAft>
                <a:spcPts val="0"/>
              </a:spcAft>
              <a:buClr>
                <a:srgbClr val="4D4D4D"/>
              </a:buClr>
              <a:buSzPts val="1800"/>
              <a:buChar char="•"/>
              <a:defRPr/>
            </a:lvl4pPr>
            <a:lvl5pPr marL="2286000" lvl="4" indent="-342900" algn="l">
              <a:lnSpc>
                <a:spcPct val="90000"/>
              </a:lnSpc>
              <a:spcBef>
                <a:spcPts val="500"/>
              </a:spcBef>
              <a:spcAft>
                <a:spcPts val="0"/>
              </a:spcAft>
              <a:buClr>
                <a:srgbClr val="4D4D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8554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1283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2740054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050844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888451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1571155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553443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2690947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8077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2415728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9223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9130812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4283916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12/23/21</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19363976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807246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21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547445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12/23/21</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93318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9774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508000" y="1825625"/>
            <a:ext cx="11198223"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4D4D4D"/>
              </a:buClr>
              <a:buSzPts val="2800"/>
              <a:buFont typeface="Arial"/>
              <a:buChar char="•"/>
              <a:defRPr sz="2800" b="0" i="0" u="none" strike="noStrike" cap="none">
                <a:solidFill>
                  <a:srgbClr val="4D4D4D"/>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4D4D4D"/>
              </a:buClr>
              <a:buSzPts val="2400"/>
              <a:buFont typeface="Arial"/>
              <a:buChar char="•"/>
              <a:defRPr sz="2400" b="0" i="0" u="none" strike="noStrike" cap="none">
                <a:solidFill>
                  <a:srgbClr val="4D4D4D"/>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rgbClr val="4D4D4D"/>
              </a:buClr>
              <a:buSzPts val="2000"/>
              <a:buFont typeface="Arial"/>
              <a:buChar char="•"/>
              <a:defRPr sz="2000" b="0" i="0" u="none" strike="noStrike" cap="none">
                <a:solidFill>
                  <a:srgbClr val="4D4D4D"/>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rgbClr val="4D4D4D"/>
              </a:buClr>
              <a:buSzPts val="1800"/>
              <a:buFont typeface="Arial"/>
              <a:buChar char="•"/>
              <a:defRPr sz="1800" b="0" i="0" u="none" strike="noStrike" cap="none">
                <a:solidFill>
                  <a:srgbClr val="4D4D4D"/>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rgbClr val="4D4D4D"/>
              </a:buClr>
              <a:buSzPts val="1800"/>
              <a:buFont typeface="Arial"/>
              <a:buChar char="•"/>
              <a:defRPr sz="1800" b="0" i="0" u="none" strike="noStrike" cap="none">
                <a:solidFill>
                  <a:srgbClr val="4D4D4D"/>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a:spLocks noGrp="1"/>
          </p:cNvSpPr>
          <p:nvPr>
            <p:ph type="title"/>
          </p:nvPr>
        </p:nvSpPr>
        <p:spPr>
          <a:xfrm>
            <a:off x="508000" y="365126"/>
            <a:ext cx="11198224" cy="113982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Times New Roman"/>
              <a:buNone/>
              <a:defRPr sz="40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4" name="Google Shape;14;p1"/>
          <p:cNvGrpSpPr/>
          <p:nvPr/>
        </p:nvGrpSpPr>
        <p:grpSpPr>
          <a:xfrm>
            <a:off x="11185957" y="6356350"/>
            <a:ext cx="892295" cy="470693"/>
            <a:chOff x="4581525" y="2647950"/>
            <a:chExt cx="2943225" cy="1552575"/>
          </a:xfrm>
        </p:grpSpPr>
        <p:pic>
          <p:nvPicPr>
            <p:cNvPr id="15" name="Google Shape;15;p1"/>
            <p:cNvPicPr preferRelativeResize="0"/>
            <p:nvPr/>
          </p:nvPicPr>
          <p:blipFill rotWithShape="1">
            <a:blip r:embed="rId14">
              <a:alphaModFix/>
            </a:blip>
            <a:srcRect/>
            <a:stretch/>
          </p:blipFill>
          <p:spPr>
            <a:xfrm>
              <a:off x="4667250" y="2647950"/>
              <a:ext cx="2857500" cy="1552575"/>
            </a:xfrm>
            <a:prstGeom prst="rect">
              <a:avLst/>
            </a:prstGeom>
            <a:noFill/>
            <a:ln>
              <a:noFill/>
            </a:ln>
          </p:spPr>
        </p:pic>
        <p:sp>
          <p:nvSpPr>
            <p:cNvPr id="16" name="Google Shape;16;p1"/>
            <p:cNvSpPr/>
            <p:nvPr/>
          </p:nvSpPr>
          <p:spPr>
            <a:xfrm>
              <a:off x="4581525" y="3867150"/>
              <a:ext cx="2466975" cy="2476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6" name="Footer Placeholder 5">
            <a:extLst>
              <a:ext uri="{FF2B5EF4-FFF2-40B4-BE49-F238E27FC236}">
                <a16:creationId xmlns:a16="http://schemas.microsoft.com/office/drawing/2014/main" id="{236FFBD2-456C-ED4C-8BA2-65A3B52D8E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83215554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03749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00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508000" y="1825625"/>
            <a:ext cx="11198223"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4D4D4D"/>
              </a:buClr>
              <a:buSzPts val="2800"/>
              <a:buFont typeface="Arial"/>
              <a:buChar char="•"/>
              <a:defRPr sz="2800" b="0" i="0" u="none" strike="noStrike" cap="none">
                <a:solidFill>
                  <a:srgbClr val="4D4D4D"/>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4D4D4D"/>
              </a:buClr>
              <a:buSzPts val="2400"/>
              <a:buFont typeface="Arial"/>
              <a:buChar char="•"/>
              <a:defRPr sz="2400" b="0" i="0" u="none" strike="noStrike" cap="none">
                <a:solidFill>
                  <a:srgbClr val="4D4D4D"/>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rgbClr val="4D4D4D"/>
              </a:buClr>
              <a:buSzPts val="2000"/>
              <a:buFont typeface="Arial"/>
              <a:buChar char="•"/>
              <a:defRPr sz="2000" b="0" i="0" u="none" strike="noStrike" cap="none">
                <a:solidFill>
                  <a:srgbClr val="4D4D4D"/>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rgbClr val="4D4D4D"/>
              </a:buClr>
              <a:buSzPts val="1800"/>
              <a:buFont typeface="Arial"/>
              <a:buChar char="•"/>
              <a:defRPr sz="1800" b="0" i="0" u="none" strike="noStrike" cap="none">
                <a:solidFill>
                  <a:srgbClr val="4D4D4D"/>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rgbClr val="4D4D4D"/>
              </a:buClr>
              <a:buSzPts val="1800"/>
              <a:buFont typeface="Arial"/>
              <a:buChar char="•"/>
              <a:defRPr sz="1800" b="0" i="0" u="none" strike="noStrike" cap="none">
                <a:solidFill>
                  <a:srgbClr val="4D4D4D"/>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a:spLocks noGrp="1"/>
          </p:cNvSpPr>
          <p:nvPr>
            <p:ph type="title"/>
          </p:nvPr>
        </p:nvSpPr>
        <p:spPr>
          <a:xfrm>
            <a:off x="508000" y="365126"/>
            <a:ext cx="11198224" cy="113982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Times New Roman"/>
              <a:buNone/>
              <a:defRPr sz="40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4" name="Google Shape;14;p1"/>
          <p:cNvGrpSpPr/>
          <p:nvPr/>
        </p:nvGrpSpPr>
        <p:grpSpPr>
          <a:xfrm>
            <a:off x="11185957" y="6356350"/>
            <a:ext cx="892295" cy="470693"/>
            <a:chOff x="4581525" y="2647950"/>
            <a:chExt cx="2943225" cy="1552575"/>
          </a:xfrm>
        </p:grpSpPr>
        <p:pic>
          <p:nvPicPr>
            <p:cNvPr id="15" name="Google Shape;15;p1"/>
            <p:cNvPicPr preferRelativeResize="0"/>
            <p:nvPr/>
          </p:nvPicPr>
          <p:blipFill rotWithShape="1">
            <a:blip r:embed="rId14">
              <a:alphaModFix/>
            </a:blip>
            <a:srcRect/>
            <a:stretch/>
          </p:blipFill>
          <p:spPr>
            <a:xfrm>
              <a:off x="4667250" y="2647950"/>
              <a:ext cx="2857500" cy="1552575"/>
            </a:xfrm>
            <a:prstGeom prst="rect">
              <a:avLst/>
            </a:prstGeom>
            <a:noFill/>
            <a:ln>
              <a:noFill/>
            </a:ln>
          </p:spPr>
        </p:pic>
        <p:sp>
          <p:nvSpPr>
            <p:cNvPr id="16" name="Google Shape;16;p1"/>
            <p:cNvSpPr/>
            <p:nvPr/>
          </p:nvSpPr>
          <p:spPr>
            <a:xfrm>
              <a:off x="4581525" y="3867150"/>
              <a:ext cx="2466975" cy="2476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6" name="Footer Placeholder 5">
            <a:extLst>
              <a:ext uri="{FF2B5EF4-FFF2-40B4-BE49-F238E27FC236}">
                <a16:creationId xmlns:a16="http://schemas.microsoft.com/office/drawing/2014/main" id="{236FFBD2-456C-ED4C-8BA2-65A3B52D8E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03136068"/>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658436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ftr="0" dt="0"/>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hyperlink" Target="https://www.respectability.org/2021/06/accessible-in-person-virtual-events/" TargetMode="External"/><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fidelum.com/wp-content/uploads/2013/10/Warmth-Competence-2007.pdf"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www.aapd.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disabilityin.org/" TargetMode="External"/><Relationship Id="rId5" Type="http://schemas.openxmlformats.org/officeDocument/2006/relationships/hyperlink" Target="https://www.accenture.com/us-en/company-persons-with-disabilities" TargetMode="External"/><Relationship Id="rId4" Type="http://schemas.openxmlformats.org/officeDocument/2006/relationships/hyperlink" Target="mailto:https://www.accenture.com/_acnmedia/pdf-89/accenture-disability-inclusion-research-report.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respectability.org/high-holidays-2020/"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hyperlink" Target="https://projectsemicolon.com/" TargetMode="External"/><Relationship Id="rId5" Type="http://schemas.openxmlformats.org/officeDocument/2006/relationships/hyperlink" Target="https://www.apa.org/" TargetMode="External"/><Relationship Id="rId4" Type="http://schemas.openxmlformats.org/officeDocument/2006/relationships/hyperlink" Target="https://www.mhanational.org/"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www.respectability.org/jewish-events/#2020serie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hyperlink" Target="mailto:MatanK@RespectAbility.org"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25.jpg"/><Relationship Id="rId4" Type="http://schemas.openxmlformats.org/officeDocument/2006/relationships/hyperlink" Target="https://www.respectability.org/faith-inclusio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respectability.org/2018/09/jewish-disability-inclusion-survey/" TargetMode="External"/><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84C0D91D-89AA-AA41-ADF3-8442B6155CC8}"/>
              </a:ext>
            </a:extLst>
          </p:cNvPr>
          <p:cNvSpPr>
            <a:spLocks noGrp="1"/>
          </p:cNvSpPr>
          <p:nvPr>
            <p:ph type="title"/>
          </p:nvPr>
        </p:nvSpPr>
        <p:spPr/>
        <p:txBody>
          <a:bodyPr/>
          <a:lstStyle/>
          <a:p>
            <a:r>
              <a:rPr lang="en-US" dirty="0"/>
              <a:t>Ensuring Best Practices for Disability Inclusion</a:t>
            </a:r>
          </a:p>
        </p:txBody>
      </p:sp>
      <p:sp>
        <p:nvSpPr>
          <p:cNvPr id="3" name="Rectangle 2">
            <a:extLst>
              <a:ext uri="{FF2B5EF4-FFF2-40B4-BE49-F238E27FC236}">
                <a16:creationId xmlns:a16="http://schemas.microsoft.com/office/drawing/2014/main" id="{57A98BB6-E4E4-4389-BD94-D142C31C1EAD}"/>
              </a:ext>
              <a:ext uri="{C183D7F6-B498-43B3-948B-1728B52AA6E4}">
                <adec:decorative xmlns:adec="http://schemas.microsoft.com/office/drawing/2017/decorative" val="1"/>
              </a:ext>
            </a:extLst>
          </p:cNvPr>
          <p:cNvSpPr/>
          <p:nvPr/>
        </p:nvSpPr>
        <p:spPr>
          <a:xfrm>
            <a:off x="10747169" y="6178022"/>
            <a:ext cx="1444831" cy="58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descr="RespectAbility logo. Fighting Stigmas. Advancing Opportunities.">
            <a:extLst>
              <a:ext uri="{FF2B5EF4-FFF2-40B4-BE49-F238E27FC236}">
                <a16:creationId xmlns:a16="http://schemas.microsoft.com/office/drawing/2014/main" id="{F470BEEA-2EE5-4BD6-B08F-117EAA0ADD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158" y="552428"/>
            <a:ext cx="3953072" cy="1767747"/>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241158" y="2519920"/>
            <a:ext cx="3953072"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solidFill>
                <a:latin typeface="Lato" panose="020F0502020204030203" pitchFamily="34" charset="0"/>
                <a:ea typeface="Lato" panose="020F0502020204030203" pitchFamily="34" charset="0"/>
                <a:cs typeface="Lato" panose="020F0502020204030203" pitchFamily="34" charset="0"/>
              </a:rPr>
              <a:t>Inclusion of People with Disabilities: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Trends in the Jewish Community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Jewish Family Service of Greater Houston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Matan Koch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srgbClr val="000000"/>
                </a:solidFill>
                <a:latin typeface="Lato" panose="020F0502020204030203" pitchFamily="34" charset="0"/>
                <a:ea typeface="Lato" panose="020F0502020204030203" pitchFamily="34" charset="0"/>
                <a:cs typeface="Lato" panose="020F0502020204030203" pitchFamily="34" charset="0"/>
              </a:rPr>
              <a:t>December 17</a:t>
            </a:r>
            <a:r>
              <a:rPr kumimoji="0" lang="en-US" sz="2400" b="0" i="1"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2021</a:t>
            </a:r>
          </a:p>
        </p:txBody>
      </p:sp>
      <p:pic>
        <p:nvPicPr>
          <p:cNvPr id="9" name="Picture 8" descr="RespectAbility team members smile together at Jewish Disability Advocacy Day">
            <a:extLst>
              <a:ext uri="{FF2B5EF4-FFF2-40B4-BE49-F238E27FC236}">
                <a16:creationId xmlns:a16="http://schemas.microsoft.com/office/drawing/2014/main" id="{3D9B5D16-0D18-AE42-80F0-EFAA8E5D21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555239"/>
            <a:ext cx="5381682" cy="5747521"/>
          </a:xfrm>
          <a:prstGeom prst="rect">
            <a:avLst/>
          </a:prstGeom>
        </p:spPr>
      </p:pic>
    </p:spTree>
    <p:extLst>
      <p:ext uri="{BB962C8B-B14F-4D97-AF65-F5344CB8AC3E}">
        <p14:creationId xmlns:p14="http://schemas.microsoft.com/office/powerpoint/2010/main" val="2074054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35587F-7BD5-A84C-82FB-86F7675C2EE5}"/>
              </a:ext>
            </a:extLst>
          </p:cNvPr>
          <p:cNvSpPr>
            <a:spLocks noGrp="1"/>
          </p:cNvSpPr>
          <p:nvPr>
            <p:ph type="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Major Trends: 2018-2021</a:t>
            </a:r>
          </a:p>
        </p:txBody>
      </p:sp>
      <p:sp>
        <p:nvSpPr>
          <p:cNvPr id="4" name="Slide Number Placeholder 3">
            <a:extLst>
              <a:ext uri="{FF2B5EF4-FFF2-40B4-BE49-F238E27FC236}">
                <a16:creationId xmlns:a16="http://schemas.microsoft.com/office/drawing/2014/main" id="{AF4EA0EE-C8FA-4B36-8D33-D7628CBAE1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8A5C0-C843-4798-A68E-D1A36425029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8322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515600"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65-1 Margin: People Feel Things Are Better</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10DB1505-6B2F-48FB-8F9E-BEDC5470798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747252" y="1622323"/>
            <a:ext cx="99109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Compared to five years ago, how is the Jewish community at including people with disabilities?</a:t>
            </a:r>
          </a:p>
        </p:txBody>
      </p:sp>
      <p:graphicFrame>
        <p:nvGraphicFramePr>
          <p:cNvPr id="8" name="Table 8">
            <a:extLst>
              <a:ext uri="{FF2B5EF4-FFF2-40B4-BE49-F238E27FC236}">
                <a16:creationId xmlns:a16="http://schemas.microsoft.com/office/drawing/2014/main" id="{47CB7D12-0EFE-4B45-8722-7E02081EDF45}"/>
              </a:ext>
            </a:extLst>
          </p:cNvPr>
          <p:cNvGraphicFramePr>
            <a:graphicFrameLocks noGrp="1"/>
          </p:cNvGraphicFramePr>
          <p:nvPr/>
        </p:nvGraphicFramePr>
        <p:xfrm>
          <a:off x="832464" y="2471955"/>
          <a:ext cx="10204341" cy="3299460"/>
        </p:xfrm>
        <a:graphic>
          <a:graphicData uri="http://schemas.openxmlformats.org/drawingml/2006/table">
            <a:tbl>
              <a:tblPr firstRow="1" bandRow="1">
                <a:tableStyleId>{5C22544A-7EE6-4342-B048-85BDC9FD1C3A}</a:tableStyleId>
              </a:tblPr>
              <a:tblGrid>
                <a:gridCol w="1457763">
                  <a:extLst>
                    <a:ext uri="{9D8B030D-6E8A-4147-A177-3AD203B41FA5}">
                      <a16:colId xmlns:a16="http://schemas.microsoft.com/office/drawing/2014/main" val="3153186048"/>
                    </a:ext>
                  </a:extLst>
                </a:gridCol>
                <a:gridCol w="1457763">
                  <a:extLst>
                    <a:ext uri="{9D8B030D-6E8A-4147-A177-3AD203B41FA5}">
                      <a16:colId xmlns:a16="http://schemas.microsoft.com/office/drawing/2014/main" val="3521794783"/>
                    </a:ext>
                  </a:extLst>
                </a:gridCol>
                <a:gridCol w="1457763">
                  <a:extLst>
                    <a:ext uri="{9D8B030D-6E8A-4147-A177-3AD203B41FA5}">
                      <a16:colId xmlns:a16="http://schemas.microsoft.com/office/drawing/2014/main" val="2582150703"/>
                    </a:ext>
                  </a:extLst>
                </a:gridCol>
                <a:gridCol w="1457763">
                  <a:extLst>
                    <a:ext uri="{9D8B030D-6E8A-4147-A177-3AD203B41FA5}">
                      <a16:colId xmlns:a16="http://schemas.microsoft.com/office/drawing/2014/main" val="506132939"/>
                    </a:ext>
                  </a:extLst>
                </a:gridCol>
                <a:gridCol w="1457763">
                  <a:extLst>
                    <a:ext uri="{9D8B030D-6E8A-4147-A177-3AD203B41FA5}">
                      <a16:colId xmlns:a16="http://schemas.microsoft.com/office/drawing/2014/main" val="839648812"/>
                    </a:ext>
                  </a:extLst>
                </a:gridCol>
                <a:gridCol w="1457763">
                  <a:extLst>
                    <a:ext uri="{9D8B030D-6E8A-4147-A177-3AD203B41FA5}">
                      <a16:colId xmlns:a16="http://schemas.microsoft.com/office/drawing/2014/main" val="2239696134"/>
                    </a:ext>
                  </a:extLst>
                </a:gridCol>
                <a:gridCol w="1457763">
                  <a:extLst>
                    <a:ext uri="{9D8B030D-6E8A-4147-A177-3AD203B41FA5}">
                      <a16:colId xmlns:a16="http://schemas.microsoft.com/office/drawing/2014/main" val="2831920639"/>
                    </a:ext>
                  </a:extLst>
                </a:gridCol>
              </a:tblGrid>
              <a:tr h="370840">
                <a:tc>
                  <a:txBody>
                    <a:bodyPr/>
                    <a:lstStyle/>
                    <a:p>
                      <a:r>
                        <a:rPr lang="en-US" dirty="0">
                          <a:latin typeface="Lato" panose="020F0502020204030203" pitchFamily="34" charset="0"/>
                          <a:ea typeface="Lato" panose="020F0502020204030203" pitchFamily="34" charset="0"/>
                          <a:cs typeface="Lato" panose="020F0502020204030203" pitchFamily="34" charset="0"/>
                        </a:rPr>
                        <a:t>Choices</a:t>
                      </a:r>
                    </a:p>
                  </a:txBody>
                  <a:tcPr anchor="ct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Houston 2021</a:t>
                      </a:r>
                    </a:p>
                  </a:txBody>
                  <a:tcPr anchor="ctr" anchorCtr="1">
                    <a:solidFill>
                      <a:schemeClr val="accent2"/>
                    </a:solidFill>
                  </a:tcP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Houston 2018</a:t>
                      </a:r>
                    </a:p>
                  </a:txBody>
                  <a:tcPr anchor="ctr" anchorCtr="1">
                    <a:solidFill>
                      <a:schemeClr val="accent2"/>
                    </a:solidFill>
                  </a:tcP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Houston Change</a:t>
                      </a:r>
                    </a:p>
                  </a:txBody>
                  <a:tcPr anchor="ctr" anchorCtr="1">
                    <a:solidFill>
                      <a:schemeClr val="accent2"/>
                    </a:solidFill>
                  </a:tcP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2021</a:t>
                      </a:r>
                    </a:p>
                  </a:txBody>
                  <a:tcPr anchor="ctr" anchorCtr="1"/>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2018</a:t>
                      </a:r>
                    </a:p>
                  </a:txBody>
                  <a:tcPr anchor="ctr" anchorCtr="1"/>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Change</a:t>
                      </a:r>
                    </a:p>
                  </a:txBody>
                  <a:tcPr anchor="ctr" anchorCtr="1"/>
                </a:tc>
                <a:extLst>
                  <a:ext uri="{0D108BD9-81ED-4DB2-BD59-A6C34878D82A}">
                    <a16:rowId xmlns:a16="http://schemas.microsoft.com/office/drawing/2014/main" val="3032324641"/>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Much Better</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30%</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37%</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-7%</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27%</a:t>
                      </a:r>
                    </a:p>
                  </a:txBody>
                  <a:tcPr marL="7620" marR="7620" marT="7620" marB="0" anchor="ctr" anchorCtr="1"/>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19%</a:t>
                      </a:r>
                    </a:p>
                  </a:txBody>
                  <a:tcPr marL="7620" marR="7620" marT="7620" marB="0" anchor="ctr" anchorCtr="1"/>
                </a:tc>
                <a:tc>
                  <a:txBody>
                    <a:bodyPr/>
                    <a:lstStyle/>
                    <a:p>
                      <a:pPr algn="ctr" fontAlgn="b"/>
                      <a:r>
                        <a:rPr lang="en-US" sz="20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+8%</a:t>
                      </a:r>
                    </a:p>
                  </a:txBody>
                  <a:tcPr marL="7620" marR="7620" marT="7620" marB="0" anchor="ctr" anchorCtr="1"/>
                </a:tc>
                <a:extLst>
                  <a:ext uri="{0D108BD9-81ED-4DB2-BD59-A6C34878D82A}">
                    <a16:rowId xmlns:a16="http://schemas.microsoft.com/office/drawing/2014/main" val="3877445311"/>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 Little Better</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37%</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39%</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38%</a:t>
                      </a:r>
                    </a:p>
                  </a:txBody>
                  <a:tcPr marL="7620" marR="7620" marT="7620" marB="0" anchor="ctr" anchorCtr="1"/>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37%</a:t>
                      </a:r>
                    </a:p>
                  </a:txBody>
                  <a:tcPr marL="7620" marR="7620" marT="7620" marB="0" anchor="ctr" anchorCtr="1"/>
                </a:tc>
                <a:tc>
                  <a:txBody>
                    <a:bodyPr/>
                    <a:lstStyle/>
                    <a:p>
                      <a:pPr algn="ctr" fontAlgn="b"/>
                      <a:r>
                        <a:rPr lang="en-US" sz="20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tc>
                <a:extLst>
                  <a:ext uri="{0D108BD9-81ED-4DB2-BD59-A6C34878D82A}">
                    <a16:rowId xmlns:a16="http://schemas.microsoft.com/office/drawing/2014/main" val="2508769406"/>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About The Same</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18%</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9%</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+9%</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20%</a:t>
                      </a:r>
                    </a:p>
                  </a:txBody>
                  <a:tcPr marL="7620" marR="7620" marT="7620" marB="0" anchor="ctr" anchorCtr="1"/>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16%</a:t>
                      </a:r>
                    </a:p>
                  </a:txBody>
                  <a:tcPr marL="7620" marR="7620" marT="7620" marB="0" anchor="ctr" anchorCtr="1"/>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a:t>
                      </a:r>
                    </a:p>
                  </a:txBody>
                  <a:tcPr marL="7620" marR="7620" marT="7620" marB="0" anchor="ctr" anchorCtr="1"/>
                </a:tc>
                <a:extLst>
                  <a:ext uri="{0D108BD9-81ED-4DB2-BD59-A6C34878D82A}">
                    <a16:rowId xmlns:a16="http://schemas.microsoft.com/office/drawing/2014/main" val="1756236285"/>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Somewhat Worse</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7620" marR="7620" marT="7620" marB="0" anchor="ctr" anchorCtr="1"/>
                </a:tc>
                <a:extLst>
                  <a:ext uri="{0D108BD9-81ED-4DB2-BD59-A6C34878D82A}">
                    <a16:rowId xmlns:a16="http://schemas.microsoft.com/office/drawing/2014/main" val="1159751762"/>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Much Worse</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0.19%</a:t>
                      </a:r>
                    </a:p>
                  </a:txBody>
                  <a:tcPr marL="7620" marR="7620" marT="7620" marB="0" anchor="ctr" anchorCtr="1"/>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0.18%</a:t>
                      </a:r>
                    </a:p>
                  </a:txBody>
                  <a:tcPr marL="7620" marR="7620" marT="7620" marB="0" anchor="ctr" anchorCtr="1"/>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7620" marR="7620" marT="7620" marB="0" anchor="ctr" anchorCtr="1"/>
                </a:tc>
                <a:extLst>
                  <a:ext uri="{0D108BD9-81ED-4DB2-BD59-A6C34878D82A}">
                    <a16:rowId xmlns:a16="http://schemas.microsoft.com/office/drawing/2014/main" val="362755974"/>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I Don't Know</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15%</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15%</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14%</a:t>
                      </a:r>
                    </a:p>
                  </a:txBody>
                  <a:tcPr marL="7620" marR="7620" marT="7620" marB="0" anchor="ctr" anchorCtr="1"/>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27%</a:t>
                      </a:r>
                    </a:p>
                  </a:txBody>
                  <a:tcPr marL="7620" marR="7620" marT="7620" marB="0" anchor="ctr" anchorCtr="1"/>
                </a:tc>
                <a:tc>
                  <a:txBody>
                    <a:bodyPr/>
                    <a:lstStyle/>
                    <a:p>
                      <a:pPr algn="ctr" fontAlgn="b"/>
                      <a:r>
                        <a:rPr lang="en-US" sz="20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-13%</a:t>
                      </a:r>
                    </a:p>
                  </a:txBody>
                  <a:tcPr marL="7620" marR="7620" marT="7620" marB="0" anchor="ctr" anchorCtr="1"/>
                </a:tc>
                <a:extLst>
                  <a:ext uri="{0D108BD9-81ED-4DB2-BD59-A6C34878D82A}">
                    <a16:rowId xmlns:a16="http://schemas.microsoft.com/office/drawing/2014/main" val="2800273931"/>
                  </a:ext>
                </a:extLst>
              </a:tr>
            </a:tbl>
          </a:graphicData>
        </a:graphic>
      </p:graphicFrame>
    </p:spTree>
    <p:extLst>
      <p:ext uri="{BB962C8B-B14F-4D97-AF65-F5344CB8AC3E}">
        <p14:creationId xmlns:p14="http://schemas.microsoft.com/office/powerpoint/2010/main" val="3086334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515600"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Meaningful Movement: Good News Overall</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AA8E2EF1-0285-4116-B0B0-54E4FC078C4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747252" y="1622323"/>
            <a:ext cx="99109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Overall, how well is the Jewish community doing at including people with disabilities in synagogues, Jewish organizations, and communal activities? </a:t>
            </a:r>
          </a:p>
        </p:txBody>
      </p:sp>
      <p:graphicFrame>
        <p:nvGraphicFramePr>
          <p:cNvPr id="8" name="Table 8">
            <a:extLst>
              <a:ext uri="{FF2B5EF4-FFF2-40B4-BE49-F238E27FC236}">
                <a16:creationId xmlns:a16="http://schemas.microsoft.com/office/drawing/2014/main" id="{47CB7D12-0EFE-4B45-8722-7E02081EDF45}"/>
              </a:ext>
            </a:extLst>
          </p:cNvPr>
          <p:cNvGraphicFramePr>
            <a:graphicFrameLocks noGrp="1"/>
          </p:cNvGraphicFramePr>
          <p:nvPr/>
        </p:nvGraphicFramePr>
        <p:xfrm>
          <a:off x="832464" y="3025953"/>
          <a:ext cx="10204341" cy="3728720"/>
        </p:xfrm>
        <a:graphic>
          <a:graphicData uri="http://schemas.openxmlformats.org/drawingml/2006/table">
            <a:tbl>
              <a:tblPr firstRow="1" bandRow="1">
                <a:tableStyleId>{5C22544A-7EE6-4342-B048-85BDC9FD1C3A}</a:tableStyleId>
              </a:tblPr>
              <a:tblGrid>
                <a:gridCol w="1457763">
                  <a:extLst>
                    <a:ext uri="{9D8B030D-6E8A-4147-A177-3AD203B41FA5}">
                      <a16:colId xmlns:a16="http://schemas.microsoft.com/office/drawing/2014/main" val="3153186048"/>
                    </a:ext>
                  </a:extLst>
                </a:gridCol>
                <a:gridCol w="1457763">
                  <a:extLst>
                    <a:ext uri="{9D8B030D-6E8A-4147-A177-3AD203B41FA5}">
                      <a16:colId xmlns:a16="http://schemas.microsoft.com/office/drawing/2014/main" val="2786353646"/>
                    </a:ext>
                  </a:extLst>
                </a:gridCol>
                <a:gridCol w="1457763">
                  <a:extLst>
                    <a:ext uri="{9D8B030D-6E8A-4147-A177-3AD203B41FA5}">
                      <a16:colId xmlns:a16="http://schemas.microsoft.com/office/drawing/2014/main" val="2219396246"/>
                    </a:ext>
                  </a:extLst>
                </a:gridCol>
                <a:gridCol w="1457763">
                  <a:extLst>
                    <a:ext uri="{9D8B030D-6E8A-4147-A177-3AD203B41FA5}">
                      <a16:colId xmlns:a16="http://schemas.microsoft.com/office/drawing/2014/main" val="1090397529"/>
                    </a:ext>
                  </a:extLst>
                </a:gridCol>
                <a:gridCol w="1457763">
                  <a:extLst>
                    <a:ext uri="{9D8B030D-6E8A-4147-A177-3AD203B41FA5}">
                      <a16:colId xmlns:a16="http://schemas.microsoft.com/office/drawing/2014/main" val="839648812"/>
                    </a:ext>
                  </a:extLst>
                </a:gridCol>
                <a:gridCol w="1457763">
                  <a:extLst>
                    <a:ext uri="{9D8B030D-6E8A-4147-A177-3AD203B41FA5}">
                      <a16:colId xmlns:a16="http://schemas.microsoft.com/office/drawing/2014/main" val="2239696134"/>
                    </a:ext>
                  </a:extLst>
                </a:gridCol>
                <a:gridCol w="1457763">
                  <a:extLst>
                    <a:ext uri="{9D8B030D-6E8A-4147-A177-3AD203B41FA5}">
                      <a16:colId xmlns:a16="http://schemas.microsoft.com/office/drawing/2014/main" val="2831920639"/>
                    </a:ext>
                  </a:extLst>
                </a:gridCol>
              </a:tblGrid>
              <a:tr h="370840">
                <a:tc>
                  <a:txBody>
                    <a:bodyPr/>
                    <a:lstStyle/>
                    <a:p>
                      <a:r>
                        <a:rPr lang="en-US" dirty="0">
                          <a:latin typeface="Lato" panose="020F0502020204030203" pitchFamily="34" charset="0"/>
                          <a:ea typeface="Lato" panose="020F0502020204030203" pitchFamily="34" charset="0"/>
                          <a:cs typeface="Lato" panose="020F0502020204030203" pitchFamily="34" charset="0"/>
                        </a:rPr>
                        <a:t>Choices</a:t>
                      </a:r>
                    </a:p>
                  </a:txBody>
                  <a:tcPr anchor="ct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Houston 2021</a:t>
                      </a:r>
                    </a:p>
                  </a:txBody>
                  <a:tcPr anchor="ctr" anchorCtr="1">
                    <a:solidFill>
                      <a:schemeClr val="accent2"/>
                    </a:solidFill>
                  </a:tcP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Houston 2018</a:t>
                      </a:r>
                    </a:p>
                  </a:txBody>
                  <a:tcPr anchor="ctr" anchorCtr="1">
                    <a:solidFill>
                      <a:schemeClr val="accent2"/>
                    </a:solidFill>
                  </a:tcP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Houston Change</a:t>
                      </a:r>
                    </a:p>
                  </a:txBody>
                  <a:tcPr anchor="ctr" anchorCtr="1">
                    <a:solidFill>
                      <a:schemeClr val="accent2"/>
                    </a:solidFill>
                  </a:tcP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2021</a:t>
                      </a:r>
                    </a:p>
                  </a:txBody>
                  <a:tcPr anchor="ctr" anchorCtr="1"/>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2018</a:t>
                      </a:r>
                    </a:p>
                  </a:txBody>
                  <a:tcPr anchor="ctr" anchorCtr="1"/>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Change</a:t>
                      </a:r>
                    </a:p>
                  </a:txBody>
                  <a:tcPr anchor="ctr" anchorCtr="1"/>
                </a:tc>
                <a:extLst>
                  <a:ext uri="{0D108BD9-81ED-4DB2-BD59-A6C34878D82A}">
                    <a16:rowId xmlns:a16="http://schemas.microsoft.com/office/drawing/2014/main" val="3032324641"/>
                  </a:ext>
                </a:extLst>
              </a:tr>
              <a:tr h="370840">
                <a:tc>
                  <a:txBody>
                    <a:bodyPr/>
                    <a:lstStyle/>
                    <a:p>
                      <a:pPr algn="l"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Extremely Well</a:t>
                      </a:r>
                    </a:p>
                  </a:txBody>
                  <a:tcPr marL="7620" marR="7620" marT="7620" marB="0" anchor="ctr"/>
                </a:tc>
                <a:tc>
                  <a:txBody>
                    <a:bodyPr/>
                    <a:lstStyle/>
                    <a:p>
                      <a:pPr algn="r" fontAlgn="b"/>
                      <a:r>
                        <a:rPr lang="en-US" sz="18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10%</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4%</a:t>
                      </a:r>
                    </a:p>
                  </a:txBody>
                  <a:tcPr marL="7620" marR="7620" marT="7620" marB="0" anchor="ctr" anchorCtr="1">
                    <a:solidFill>
                      <a:schemeClr val="accent2"/>
                    </a:solidFill>
                  </a:tcPr>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+6%</a:t>
                      </a:r>
                    </a:p>
                  </a:txBody>
                  <a:tcPr marL="7620" marR="7620" marT="7620" marB="0" anchor="ctr" anchorCtr="1">
                    <a:solidFill>
                      <a:schemeClr val="accent2"/>
                    </a:solidFill>
                  </a:tcPr>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11%</a:t>
                      </a:r>
                    </a:p>
                  </a:txBody>
                  <a:tcPr marL="7620" marR="7620" marT="7620" marB="0" anchor="ctr" anchorCtr="1"/>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a:t>
                      </a:r>
                    </a:p>
                  </a:txBody>
                  <a:tcPr marL="7620" marR="7620" marT="7620" marB="0" anchor="ctr" anchorCtr="1"/>
                </a:tc>
                <a:tc>
                  <a:txBody>
                    <a:bodyPr/>
                    <a:lstStyle/>
                    <a:p>
                      <a:pPr algn="ctr" fontAlgn="b"/>
                      <a:r>
                        <a:rPr lang="en-US" sz="20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+8%</a:t>
                      </a:r>
                    </a:p>
                  </a:txBody>
                  <a:tcPr marL="7620" marR="7620" marT="7620" marB="0" anchor="ctr" anchorCtr="1"/>
                </a:tc>
                <a:extLst>
                  <a:ext uri="{0D108BD9-81ED-4DB2-BD59-A6C34878D82A}">
                    <a16:rowId xmlns:a16="http://schemas.microsoft.com/office/drawing/2014/main" val="3877445311"/>
                  </a:ext>
                </a:extLst>
              </a:tr>
              <a:tr h="370840">
                <a:tc>
                  <a:txBody>
                    <a:bodyPr/>
                    <a:lstStyle/>
                    <a:p>
                      <a:pPr algn="l"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Very Well</a:t>
                      </a:r>
                    </a:p>
                  </a:txBody>
                  <a:tcPr marL="7620" marR="7620" marT="7620" marB="0" anchor="ctr"/>
                </a:tc>
                <a:tc>
                  <a:txBody>
                    <a:bodyPr/>
                    <a:lstStyle/>
                    <a:p>
                      <a:pPr algn="r" fontAlgn="b"/>
                      <a:r>
                        <a:rPr lang="en-US" sz="18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30%</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26%</a:t>
                      </a:r>
                    </a:p>
                  </a:txBody>
                  <a:tcPr marL="7620" marR="7620" marT="7620" marB="0" anchor="ctr" anchorCtr="1">
                    <a:solidFill>
                      <a:schemeClr val="accent2"/>
                    </a:solidFill>
                  </a:tcPr>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a:t>
                      </a:r>
                    </a:p>
                  </a:txBody>
                  <a:tcPr marL="7620" marR="7620" marT="7620" marB="0" anchor="ctr" anchorCtr="1">
                    <a:solidFill>
                      <a:schemeClr val="accent2"/>
                    </a:solidFill>
                  </a:tcPr>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20%</a:t>
                      </a:r>
                    </a:p>
                  </a:txBody>
                  <a:tcPr marL="7620" marR="7620" marT="7620" marB="0" anchor="ctr" anchorCtr="1"/>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15%</a:t>
                      </a:r>
                    </a:p>
                  </a:txBody>
                  <a:tcPr marL="7620" marR="7620" marT="7620" marB="0" anchor="ctr" anchorCtr="1"/>
                </a:tc>
                <a:tc>
                  <a:txBody>
                    <a:bodyPr/>
                    <a:lstStyle/>
                    <a:p>
                      <a:pPr algn="ctr" fontAlgn="b"/>
                      <a:r>
                        <a:rPr lang="en-US" sz="20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+5%</a:t>
                      </a:r>
                    </a:p>
                  </a:txBody>
                  <a:tcPr marL="7620" marR="7620" marT="7620" marB="0" anchor="ctr" anchorCtr="1"/>
                </a:tc>
                <a:extLst>
                  <a:ext uri="{0D108BD9-81ED-4DB2-BD59-A6C34878D82A}">
                    <a16:rowId xmlns:a16="http://schemas.microsoft.com/office/drawing/2014/main" val="2508769406"/>
                  </a:ext>
                </a:extLst>
              </a:tr>
              <a:tr h="370840">
                <a:tc>
                  <a:txBody>
                    <a:bodyPr/>
                    <a:lstStyle/>
                    <a:p>
                      <a:pPr algn="l"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Somewhat Well</a:t>
                      </a:r>
                    </a:p>
                  </a:txBody>
                  <a:tcPr marL="7620" marR="7620" marT="7620" marB="0" anchor="ctr"/>
                </a:tc>
                <a:tc>
                  <a:txBody>
                    <a:bodyPr/>
                    <a:lstStyle/>
                    <a:p>
                      <a:pPr algn="r" fontAlgn="b"/>
                      <a:r>
                        <a:rPr lang="en-US" sz="18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37%</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48%</a:t>
                      </a:r>
                    </a:p>
                  </a:txBody>
                  <a:tcPr marL="7620" marR="7620" marT="7620" marB="0" anchor="ctr" anchorCtr="1">
                    <a:solidFill>
                      <a:schemeClr val="accent2"/>
                    </a:solidFill>
                  </a:tcPr>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-11%</a:t>
                      </a:r>
                    </a:p>
                  </a:txBody>
                  <a:tcPr marL="7620" marR="7620" marT="7620" marB="0" anchor="ctr" anchorCtr="1">
                    <a:solidFill>
                      <a:schemeClr val="accent2"/>
                    </a:solidFill>
                  </a:tcPr>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41%</a:t>
                      </a:r>
                    </a:p>
                  </a:txBody>
                  <a:tcPr marL="7620" marR="7620" marT="7620" marB="0" anchor="ctr" anchorCtr="1"/>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43%</a:t>
                      </a:r>
                    </a:p>
                  </a:txBody>
                  <a:tcPr marL="7620" marR="7620" marT="7620" marB="0" anchor="ctr" anchorCtr="1"/>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a:t>
                      </a:r>
                    </a:p>
                  </a:txBody>
                  <a:tcPr marL="7620" marR="7620" marT="7620" marB="0" anchor="ctr" anchorCtr="1"/>
                </a:tc>
                <a:extLst>
                  <a:ext uri="{0D108BD9-81ED-4DB2-BD59-A6C34878D82A}">
                    <a16:rowId xmlns:a16="http://schemas.microsoft.com/office/drawing/2014/main" val="1756236285"/>
                  </a:ext>
                </a:extLst>
              </a:tr>
              <a:tr h="370840">
                <a:tc>
                  <a:txBody>
                    <a:bodyPr/>
                    <a:lstStyle/>
                    <a:p>
                      <a:pPr algn="l"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Not So Well</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7%</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10%</a:t>
                      </a:r>
                    </a:p>
                  </a:txBody>
                  <a:tcPr marL="7620" marR="7620" marT="7620" marB="0" anchor="ctr" anchorCtr="1">
                    <a:solidFill>
                      <a:schemeClr val="accent2"/>
                    </a:solidFill>
                  </a:tcPr>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a:t>
                      </a:r>
                    </a:p>
                  </a:txBody>
                  <a:tcPr marL="7620" marR="7620" marT="7620" marB="0" anchor="ctr" anchorCtr="1">
                    <a:solidFill>
                      <a:schemeClr val="accent2"/>
                    </a:solidFill>
                  </a:tcPr>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14%</a:t>
                      </a:r>
                    </a:p>
                  </a:txBody>
                  <a:tcPr marL="7620" marR="7620" marT="7620" marB="0" anchor="ctr" anchorCtr="1"/>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16%</a:t>
                      </a:r>
                    </a:p>
                  </a:txBody>
                  <a:tcPr marL="7620" marR="7620" marT="7620" marB="0" anchor="ctr" anchorCtr="1"/>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a:t>
                      </a:r>
                    </a:p>
                  </a:txBody>
                  <a:tcPr marL="7620" marR="7620" marT="7620" marB="0" anchor="ctr" anchorCtr="1"/>
                </a:tc>
                <a:extLst>
                  <a:ext uri="{0D108BD9-81ED-4DB2-BD59-A6C34878D82A}">
                    <a16:rowId xmlns:a16="http://schemas.microsoft.com/office/drawing/2014/main" val="1159751762"/>
                  </a:ext>
                </a:extLst>
              </a:tr>
              <a:tr h="370840">
                <a:tc>
                  <a:txBody>
                    <a:bodyPr/>
                    <a:lstStyle/>
                    <a:p>
                      <a:pPr algn="l"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Not At All Well</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a:t>
                      </a:r>
                    </a:p>
                  </a:txBody>
                  <a:tcPr marL="7620" marR="7620" marT="7620" marB="0" anchor="ctr" anchorCtr="1">
                    <a:solidFill>
                      <a:schemeClr val="accent2"/>
                    </a:solidFill>
                  </a:tcPr>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solidFill>
                      <a:schemeClr val="accent2"/>
                    </a:solidFill>
                  </a:tcPr>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a:t>
                      </a:r>
                    </a:p>
                  </a:txBody>
                  <a:tcPr marL="7620" marR="7620" marT="7620" marB="0" anchor="ctr" anchorCtr="1"/>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a:t>
                      </a:r>
                    </a:p>
                  </a:txBody>
                  <a:tcPr marL="7620" marR="7620" marT="7620" marB="0" anchor="ctr" anchorCtr="1"/>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tc>
                <a:extLst>
                  <a:ext uri="{0D108BD9-81ED-4DB2-BD59-A6C34878D82A}">
                    <a16:rowId xmlns:a16="http://schemas.microsoft.com/office/drawing/2014/main" val="362755974"/>
                  </a:ext>
                </a:extLst>
              </a:tr>
              <a:tr h="370840">
                <a:tc>
                  <a:txBody>
                    <a:bodyPr/>
                    <a:lstStyle/>
                    <a:p>
                      <a:pPr algn="l"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I Don’t Know</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15%</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10%</a:t>
                      </a:r>
                    </a:p>
                  </a:txBody>
                  <a:tcPr marL="7620" marR="7620" marT="7620" marB="0" anchor="ctr" anchorCtr="1">
                    <a:solidFill>
                      <a:schemeClr val="accent2"/>
                    </a:solidFill>
                  </a:tcPr>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+5%</a:t>
                      </a:r>
                    </a:p>
                  </a:txBody>
                  <a:tcPr marL="7620" marR="7620" marT="7620" marB="0" anchor="ctr" anchorCtr="1">
                    <a:solidFill>
                      <a:schemeClr val="accent2"/>
                    </a:solidFill>
                  </a:tcPr>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12%</a:t>
                      </a:r>
                    </a:p>
                  </a:txBody>
                  <a:tcPr marL="7620" marR="7620" marT="7620" marB="0" anchor="ctr" anchorCtr="1"/>
                </a:tc>
                <a:tc>
                  <a:txBody>
                    <a:bodyPr/>
                    <a:lstStyle/>
                    <a:p>
                      <a:pPr algn="ctr"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21%</a:t>
                      </a:r>
                    </a:p>
                  </a:txBody>
                  <a:tcPr marL="7620" marR="7620" marT="7620" marB="0" anchor="ctr" anchorCtr="1"/>
                </a:tc>
                <a:tc>
                  <a:txBody>
                    <a:bodyPr/>
                    <a:lstStyle/>
                    <a:p>
                      <a:pPr algn="ctr" fontAlgn="b"/>
                      <a:r>
                        <a:rPr lang="en-US" sz="20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-9%</a:t>
                      </a:r>
                    </a:p>
                  </a:txBody>
                  <a:tcPr marL="7620" marR="7620" marT="7620" marB="0" anchor="ctr" anchorCtr="1"/>
                </a:tc>
                <a:extLst>
                  <a:ext uri="{0D108BD9-81ED-4DB2-BD59-A6C34878D82A}">
                    <a16:rowId xmlns:a16="http://schemas.microsoft.com/office/drawing/2014/main" val="2800273931"/>
                  </a:ext>
                </a:extLst>
              </a:tr>
            </a:tbl>
          </a:graphicData>
        </a:graphic>
      </p:graphicFrame>
    </p:spTree>
    <p:extLst>
      <p:ext uri="{BB962C8B-B14F-4D97-AF65-F5344CB8AC3E}">
        <p14:creationId xmlns:p14="http://schemas.microsoft.com/office/powerpoint/2010/main" val="1485898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7" y="365760"/>
            <a:ext cx="11333335"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err="1">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NPwDs</a:t>
            </a: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 2x as likely to say things going extremely well</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747252" y="1622323"/>
            <a:ext cx="99109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Overall, how well is the Jewish community doing at including people with disabilities in synagogues, Jewish organizations, and communal activities? </a:t>
            </a:r>
          </a:p>
        </p:txBody>
      </p:sp>
      <p:graphicFrame>
        <p:nvGraphicFramePr>
          <p:cNvPr id="8" name="Table 8">
            <a:extLst>
              <a:ext uri="{FF2B5EF4-FFF2-40B4-BE49-F238E27FC236}">
                <a16:creationId xmlns:a16="http://schemas.microsoft.com/office/drawing/2014/main" id="{47CB7D12-0EFE-4B45-8722-7E02081EDF45}"/>
              </a:ext>
            </a:extLst>
          </p:cNvPr>
          <p:cNvGraphicFramePr>
            <a:graphicFrameLocks noGrp="1"/>
          </p:cNvGraphicFramePr>
          <p:nvPr/>
        </p:nvGraphicFramePr>
        <p:xfrm>
          <a:off x="2832737" y="3429000"/>
          <a:ext cx="5739945" cy="2595880"/>
        </p:xfrm>
        <a:graphic>
          <a:graphicData uri="http://schemas.openxmlformats.org/drawingml/2006/table">
            <a:tbl>
              <a:tblPr firstRow="1" bandRow="1">
                <a:tableStyleId>{5C22544A-7EE6-4342-B048-85BDC9FD1C3A}</a:tableStyleId>
              </a:tblPr>
              <a:tblGrid>
                <a:gridCol w="1913315">
                  <a:extLst>
                    <a:ext uri="{9D8B030D-6E8A-4147-A177-3AD203B41FA5}">
                      <a16:colId xmlns:a16="http://schemas.microsoft.com/office/drawing/2014/main" val="3153186048"/>
                    </a:ext>
                  </a:extLst>
                </a:gridCol>
                <a:gridCol w="1913315">
                  <a:extLst>
                    <a:ext uri="{9D8B030D-6E8A-4147-A177-3AD203B41FA5}">
                      <a16:colId xmlns:a16="http://schemas.microsoft.com/office/drawing/2014/main" val="839648812"/>
                    </a:ext>
                  </a:extLst>
                </a:gridCol>
                <a:gridCol w="1913315">
                  <a:extLst>
                    <a:ext uri="{9D8B030D-6E8A-4147-A177-3AD203B41FA5}">
                      <a16:colId xmlns:a16="http://schemas.microsoft.com/office/drawing/2014/main" val="2239696134"/>
                    </a:ext>
                  </a:extLst>
                </a:gridCol>
              </a:tblGrid>
              <a:tr h="370840">
                <a:tc>
                  <a:txBody>
                    <a:bodyPr/>
                    <a:lstStyle/>
                    <a:p>
                      <a:r>
                        <a:rPr lang="en-US" dirty="0">
                          <a:latin typeface="Lato" panose="020F0502020204030203" pitchFamily="34" charset="0"/>
                          <a:ea typeface="Lato" panose="020F0502020204030203" pitchFamily="34" charset="0"/>
                          <a:cs typeface="Lato" panose="020F0502020204030203" pitchFamily="34" charset="0"/>
                        </a:rPr>
                        <a:t>Choices</a:t>
                      </a:r>
                    </a:p>
                  </a:txBody>
                  <a:tcPr anchor="ctr"/>
                </a:tc>
                <a:tc>
                  <a:txBody>
                    <a:bodyPr/>
                    <a:lstStyle/>
                    <a:p>
                      <a:pPr algn="ctr"/>
                      <a:r>
                        <a:rPr lang="en-US" dirty="0" err="1">
                          <a:latin typeface="Lato" panose="020F0502020204030203" pitchFamily="34" charset="0"/>
                          <a:ea typeface="Lato" panose="020F0502020204030203" pitchFamily="34" charset="0"/>
                          <a:cs typeface="Lato" panose="020F0502020204030203" pitchFamily="34" charset="0"/>
                        </a:rPr>
                        <a:t>PwDs</a:t>
                      </a:r>
                      <a:endParaRPr lang="en-US" dirty="0">
                        <a:latin typeface="Lato" panose="020F0502020204030203" pitchFamily="34" charset="0"/>
                        <a:ea typeface="Lato" panose="020F0502020204030203" pitchFamily="34" charset="0"/>
                        <a:cs typeface="Lato" panose="020F0502020204030203" pitchFamily="34" charset="0"/>
                      </a:endParaRPr>
                    </a:p>
                  </a:txBody>
                  <a:tcPr anchor="ctr" anchorCtr="1"/>
                </a:tc>
                <a:tc>
                  <a:txBody>
                    <a:bodyPr/>
                    <a:lstStyle/>
                    <a:p>
                      <a:pPr algn="ctr"/>
                      <a:r>
                        <a:rPr lang="en-US" dirty="0" err="1">
                          <a:latin typeface="Lato" panose="020F0502020204030203" pitchFamily="34" charset="0"/>
                          <a:ea typeface="Lato" panose="020F0502020204030203" pitchFamily="34" charset="0"/>
                          <a:cs typeface="Lato" panose="020F0502020204030203" pitchFamily="34" charset="0"/>
                        </a:rPr>
                        <a:t>NPwDs</a:t>
                      </a:r>
                      <a:endParaRPr lang="en-US" dirty="0">
                        <a:latin typeface="Lato" panose="020F0502020204030203" pitchFamily="34" charset="0"/>
                        <a:ea typeface="Lato" panose="020F0502020204030203" pitchFamily="34" charset="0"/>
                        <a:cs typeface="Lato" panose="020F0502020204030203" pitchFamily="34" charset="0"/>
                      </a:endParaRPr>
                    </a:p>
                  </a:txBody>
                  <a:tcPr anchor="ctr" anchorCtr="1"/>
                </a:tc>
                <a:extLst>
                  <a:ext uri="{0D108BD9-81ED-4DB2-BD59-A6C34878D82A}">
                    <a16:rowId xmlns:a16="http://schemas.microsoft.com/office/drawing/2014/main" val="3032324641"/>
                  </a:ext>
                </a:extLst>
              </a:tr>
              <a:tr h="370840">
                <a:tc>
                  <a:txBody>
                    <a:bodyPr/>
                    <a:lstStyle/>
                    <a:p>
                      <a:pPr algn="l"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Extremely Well</a:t>
                      </a:r>
                    </a:p>
                  </a:txBody>
                  <a:tcPr marL="7620" marR="7620" marT="7620" marB="0" anchor="ctr"/>
                </a:tc>
                <a:tc>
                  <a:txBody>
                    <a:bodyPr/>
                    <a:lstStyle/>
                    <a:p>
                      <a:pPr algn="r" fontAlgn="b"/>
                      <a:r>
                        <a:rPr lang="en-US" sz="18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7%</a:t>
                      </a:r>
                    </a:p>
                  </a:txBody>
                  <a:tcPr marL="7620" marR="7620" marT="7620" marB="0" anchor="ctr" anchorCtr="1"/>
                </a:tc>
                <a:tc>
                  <a:txBody>
                    <a:bodyPr/>
                    <a:lstStyle/>
                    <a:p>
                      <a:pPr algn="r" fontAlgn="b"/>
                      <a:r>
                        <a:rPr lang="en-US" sz="18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14%</a:t>
                      </a:r>
                    </a:p>
                  </a:txBody>
                  <a:tcPr marL="7620" marR="7620" marT="7620" marB="0" anchor="ctr" anchorCtr="1"/>
                </a:tc>
                <a:extLst>
                  <a:ext uri="{0D108BD9-81ED-4DB2-BD59-A6C34878D82A}">
                    <a16:rowId xmlns:a16="http://schemas.microsoft.com/office/drawing/2014/main" val="3877445311"/>
                  </a:ext>
                </a:extLst>
              </a:tr>
              <a:tr h="370840">
                <a:tc>
                  <a:txBody>
                    <a:bodyPr/>
                    <a:lstStyle/>
                    <a:p>
                      <a:pPr algn="l"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Very Well</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18%</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23%</a:t>
                      </a:r>
                    </a:p>
                  </a:txBody>
                  <a:tcPr marL="7620" marR="7620" marT="7620" marB="0" anchor="ctr" anchorCtr="1"/>
                </a:tc>
                <a:extLst>
                  <a:ext uri="{0D108BD9-81ED-4DB2-BD59-A6C34878D82A}">
                    <a16:rowId xmlns:a16="http://schemas.microsoft.com/office/drawing/2014/main" val="2508769406"/>
                  </a:ext>
                </a:extLst>
              </a:tr>
              <a:tr h="370840">
                <a:tc>
                  <a:txBody>
                    <a:bodyPr/>
                    <a:lstStyle/>
                    <a:p>
                      <a:pPr algn="l"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Somewhat Well</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41%</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36%</a:t>
                      </a:r>
                    </a:p>
                  </a:txBody>
                  <a:tcPr marL="7620" marR="7620" marT="7620" marB="0" anchor="ctr" anchorCtr="1"/>
                </a:tc>
                <a:extLst>
                  <a:ext uri="{0D108BD9-81ED-4DB2-BD59-A6C34878D82A}">
                    <a16:rowId xmlns:a16="http://schemas.microsoft.com/office/drawing/2014/main" val="1756236285"/>
                  </a:ext>
                </a:extLst>
              </a:tr>
              <a:tr h="370840">
                <a:tc>
                  <a:txBody>
                    <a:bodyPr/>
                    <a:lstStyle/>
                    <a:p>
                      <a:pPr algn="l"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Not So Well</a:t>
                      </a:r>
                    </a:p>
                  </a:txBody>
                  <a:tcPr marL="7620" marR="7620" marT="7620" marB="0" anchor="ctr"/>
                </a:tc>
                <a:tc>
                  <a:txBody>
                    <a:bodyPr/>
                    <a:lstStyle/>
                    <a:p>
                      <a:pPr algn="r" fontAlgn="b"/>
                      <a:r>
                        <a:rPr lang="en-US" sz="18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20%</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9%</a:t>
                      </a:r>
                    </a:p>
                  </a:txBody>
                  <a:tcPr marL="7620" marR="7620" marT="7620" marB="0" anchor="ctr" anchorCtr="1"/>
                </a:tc>
                <a:extLst>
                  <a:ext uri="{0D108BD9-81ED-4DB2-BD59-A6C34878D82A}">
                    <a16:rowId xmlns:a16="http://schemas.microsoft.com/office/drawing/2014/main" val="1159751762"/>
                  </a:ext>
                </a:extLst>
              </a:tr>
              <a:tr h="370840">
                <a:tc>
                  <a:txBody>
                    <a:bodyPr/>
                    <a:lstStyle/>
                    <a:p>
                      <a:pPr algn="l"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Not At All Well</a:t>
                      </a:r>
                    </a:p>
                  </a:txBody>
                  <a:tcPr marL="7620" marR="7620" marT="7620" marB="0" anchor="ctr"/>
                </a:tc>
                <a:tc>
                  <a:txBody>
                    <a:bodyPr/>
                    <a:lstStyle/>
                    <a:p>
                      <a:pPr algn="r" fontAlgn="b"/>
                      <a:r>
                        <a:rPr lang="en-US" sz="18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4%</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tc>
                <a:extLst>
                  <a:ext uri="{0D108BD9-81ED-4DB2-BD59-A6C34878D82A}">
                    <a16:rowId xmlns:a16="http://schemas.microsoft.com/office/drawing/2014/main" val="362755974"/>
                  </a:ext>
                </a:extLst>
              </a:tr>
              <a:tr h="370840">
                <a:tc>
                  <a:txBody>
                    <a:bodyPr/>
                    <a:lstStyle/>
                    <a:p>
                      <a:pPr algn="l" fontAlgn="b"/>
                      <a:r>
                        <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I Don’t Know</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12%</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17%</a:t>
                      </a:r>
                    </a:p>
                  </a:txBody>
                  <a:tcPr marL="7620" marR="7620" marT="7620" marB="0" anchor="ctr" anchorCtr="1"/>
                </a:tc>
                <a:extLst>
                  <a:ext uri="{0D108BD9-81ED-4DB2-BD59-A6C34878D82A}">
                    <a16:rowId xmlns:a16="http://schemas.microsoft.com/office/drawing/2014/main" val="2800273931"/>
                  </a:ext>
                </a:extLst>
              </a:tr>
            </a:tbl>
          </a:graphicData>
        </a:graphic>
      </p:graphicFrame>
      <p:sp>
        <p:nvSpPr>
          <p:cNvPr id="4" name="Slide Number Placeholder 3">
            <a:extLst>
              <a:ext uri="{FF2B5EF4-FFF2-40B4-BE49-F238E27FC236}">
                <a16:creationId xmlns:a16="http://schemas.microsoft.com/office/drawing/2014/main" id="{51B37058-856A-42B0-B4D9-034CFF47732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97695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629722"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Faith Inclusion Overall is Strong but Inconsistent</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747252" y="1622323"/>
            <a:ext cx="99109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In the faith-based institutions and groups that you are active in, do you feel that people with disabilities are included? (i.e. social activities, men's clubs/sisterhoods, youth groups) </a:t>
            </a:r>
          </a:p>
        </p:txBody>
      </p:sp>
      <p:graphicFrame>
        <p:nvGraphicFramePr>
          <p:cNvPr id="6" name="Chart 5" descr="Yes - 37&#10;Sometimes - 42&#10;No - 7&#10;I Don't Know - 9&#10;Not Active - 6">
            <a:extLst>
              <a:ext uri="{FF2B5EF4-FFF2-40B4-BE49-F238E27FC236}">
                <a16:creationId xmlns:a16="http://schemas.microsoft.com/office/drawing/2014/main" id="{3526236B-9A5C-4A1E-BC35-50918EB5463F}"/>
              </a:ext>
            </a:extLst>
          </p:cNvPr>
          <p:cNvGraphicFramePr/>
          <p:nvPr>
            <p:extLst>
              <p:ext uri="{D42A27DB-BD31-4B8C-83A1-F6EECF244321}">
                <p14:modId xmlns:p14="http://schemas.microsoft.com/office/powerpoint/2010/main" val="449798812"/>
              </p:ext>
            </p:extLst>
          </p:nvPr>
        </p:nvGraphicFramePr>
        <p:xfrm>
          <a:off x="2018805" y="2822651"/>
          <a:ext cx="8141195" cy="376412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E9E32138-DADB-4CC0-AFBE-1EA9EE3CB64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5" name="Rectangle 4">
            <a:extLst>
              <a:ext uri="{FF2B5EF4-FFF2-40B4-BE49-F238E27FC236}">
                <a16:creationId xmlns:a16="http://schemas.microsoft.com/office/drawing/2014/main" id="{5064804D-2331-49BC-8C45-C3B649960B91}"/>
              </a:ext>
              <a:ext uri="{C183D7F6-B498-43B3-948B-1728B52AA6E4}">
                <adec:decorative xmlns:adec="http://schemas.microsoft.com/office/drawing/2017/decorative" val="1"/>
              </a:ext>
            </a:extLst>
          </p:cNvPr>
          <p:cNvSpPr/>
          <p:nvPr/>
        </p:nvSpPr>
        <p:spPr>
          <a:xfrm>
            <a:off x="8129847" y="2959331"/>
            <a:ext cx="432262" cy="332509"/>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F4EEA0-4884-474B-9945-C4E57171952E}"/>
              </a:ext>
              <a:ext uri="{C183D7F6-B498-43B3-948B-1728B52AA6E4}">
                <adec:decorative xmlns:adec="http://schemas.microsoft.com/office/drawing/2017/decorative" val="1"/>
              </a:ext>
            </a:extLst>
          </p:cNvPr>
          <p:cNvSpPr/>
          <p:nvPr/>
        </p:nvSpPr>
        <p:spPr>
          <a:xfrm>
            <a:off x="8129847" y="3466408"/>
            <a:ext cx="432262" cy="332509"/>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98D8FF-5FDB-4CDA-9616-9E6A7EF2269D}"/>
              </a:ext>
            </a:extLst>
          </p:cNvPr>
          <p:cNvSpPr txBox="1"/>
          <p:nvPr/>
        </p:nvSpPr>
        <p:spPr>
          <a:xfrm>
            <a:off x="8980565" y="2939391"/>
            <a:ext cx="1099127" cy="369332"/>
          </a:xfrm>
          <a:prstGeom prst="rect">
            <a:avLst/>
          </a:prstGeom>
          <a:noFill/>
        </p:spPr>
        <p:txBody>
          <a:bodyPr wrap="square" rtlCol="0">
            <a:spAutoFit/>
          </a:bodyPr>
          <a:lstStyle/>
          <a:p>
            <a:r>
              <a:rPr lang="en-US" dirty="0"/>
              <a:t>National</a:t>
            </a:r>
          </a:p>
        </p:txBody>
      </p:sp>
      <p:sp>
        <p:nvSpPr>
          <p:cNvPr id="10" name="TextBox 9">
            <a:extLst>
              <a:ext uri="{FF2B5EF4-FFF2-40B4-BE49-F238E27FC236}">
                <a16:creationId xmlns:a16="http://schemas.microsoft.com/office/drawing/2014/main" id="{59E619F4-AF9A-4A3F-BBB0-D7363B68C2C1}"/>
              </a:ext>
            </a:extLst>
          </p:cNvPr>
          <p:cNvSpPr txBox="1"/>
          <p:nvPr/>
        </p:nvSpPr>
        <p:spPr>
          <a:xfrm>
            <a:off x="8980564" y="3466408"/>
            <a:ext cx="1099127" cy="369332"/>
          </a:xfrm>
          <a:prstGeom prst="rect">
            <a:avLst/>
          </a:prstGeom>
          <a:noFill/>
        </p:spPr>
        <p:txBody>
          <a:bodyPr wrap="square" rtlCol="0">
            <a:spAutoFit/>
          </a:bodyPr>
          <a:lstStyle/>
          <a:p>
            <a:r>
              <a:rPr lang="en-US" dirty="0"/>
              <a:t>Houston</a:t>
            </a:r>
          </a:p>
        </p:txBody>
      </p:sp>
    </p:spTree>
    <p:extLst>
      <p:ext uri="{BB962C8B-B14F-4D97-AF65-F5344CB8AC3E}">
        <p14:creationId xmlns:p14="http://schemas.microsoft.com/office/powerpoint/2010/main" val="1007969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629722"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Differences Felt by </a:t>
            </a:r>
            <a:r>
              <a:rPr lang="en-US" sz="3600" b="1" kern="1200" dirty="0" err="1">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PwDs</a:t>
            </a: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 Big Gap in Perceptions</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747252" y="1622323"/>
            <a:ext cx="99109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In the faith-based institutions and groups that you are active in, do you feel that people with disabilities are included? (i.e. social activities, men's clubs/sisterhoods, youth groups) </a:t>
            </a:r>
          </a:p>
        </p:txBody>
      </p:sp>
      <p:graphicFrame>
        <p:nvGraphicFramePr>
          <p:cNvPr id="8" name="Table 8">
            <a:extLst>
              <a:ext uri="{FF2B5EF4-FFF2-40B4-BE49-F238E27FC236}">
                <a16:creationId xmlns:a16="http://schemas.microsoft.com/office/drawing/2014/main" id="{4E90054F-D0C8-4A2C-B728-087AC0A00BF7}"/>
              </a:ext>
            </a:extLst>
          </p:cNvPr>
          <p:cNvGraphicFramePr>
            <a:graphicFrameLocks noGrp="1"/>
          </p:cNvGraphicFramePr>
          <p:nvPr/>
        </p:nvGraphicFramePr>
        <p:xfrm>
          <a:off x="1579580" y="3195883"/>
          <a:ext cx="7610472" cy="2728867"/>
        </p:xfrm>
        <a:graphic>
          <a:graphicData uri="http://schemas.openxmlformats.org/drawingml/2006/table">
            <a:tbl>
              <a:tblPr firstRow="1" bandRow="1">
                <a:tableStyleId>{5C22544A-7EE6-4342-B048-85BDC9FD1C3A}</a:tableStyleId>
              </a:tblPr>
              <a:tblGrid>
                <a:gridCol w="3946907">
                  <a:extLst>
                    <a:ext uri="{9D8B030D-6E8A-4147-A177-3AD203B41FA5}">
                      <a16:colId xmlns:a16="http://schemas.microsoft.com/office/drawing/2014/main" val="1087324046"/>
                    </a:ext>
                  </a:extLst>
                </a:gridCol>
                <a:gridCol w="1422365">
                  <a:extLst>
                    <a:ext uri="{9D8B030D-6E8A-4147-A177-3AD203B41FA5}">
                      <a16:colId xmlns:a16="http://schemas.microsoft.com/office/drawing/2014/main" val="199377041"/>
                    </a:ext>
                  </a:extLst>
                </a:gridCol>
                <a:gridCol w="1050563">
                  <a:extLst>
                    <a:ext uri="{9D8B030D-6E8A-4147-A177-3AD203B41FA5}">
                      <a16:colId xmlns:a16="http://schemas.microsoft.com/office/drawing/2014/main" val="1051171963"/>
                    </a:ext>
                  </a:extLst>
                </a:gridCol>
                <a:gridCol w="1190637">
                  <a:extLst>
                    <a:ext uri="{9D8B030D-6E8A-4147-A177-3AD203B41FA5}">
                      <a16:colId xmlns:a16="http://schemas.microsoft.com/office/drawing/2014/main" val="1073162246"/>
                    </a:ext>
                  </a:extLst>
                </a:gridCol>
              </a:tblGrid>
              <a:tr h="415488">
                <a:tc>
                  <a:txBody>
                    <a:bodyPr/>
                    <a:lstStyle/>
                    <a:p>
                      <a:r>
                        <a:rPr lang="en-US" sz="1800" dirty="0">
                          <a:latin typeface="Lato" panose="020F0502020204030203" pitchFamily="34" charset="0"/>
                          <a:ea typeface="Lato" panose="020F0502020204030203" pitchFamily="34" charset="0"/>
                          <a:cs typeface="Lato" panose="020F0502020204030203" pitchFamily="34" charset="0"/>
                        </a:rPr>
                        <a:t>Answer</a:t>
                      </a:r>
                    </a:p>
                  </a:txBody>
                  <a:tcPr anchor="ctr"/>
                </a:tc>
                <a:tc>
                  <a:txBody>
                    <a:bodyPr/>
                    <a:lstStyle/>
                    <a:p>
                      <a:pPr algn="ctr"/>
                      <a:r>
                        <a:rPr lang="en-US" sz="1800" dirty="0">
                          <a:latin typeface="Lato" panose="020F0502020204030203" pitchFamily="34" charset="0"/>
                          <a:ea typeface="Lato" panose="020F0502020204030203" pitchFamily="34" charset="0"/>
                          <a:cs typeface="Lato" panose="020F0502020204030203" pitchFamily="34" charset="0"/>
                        </a:rPr>
                        <a:t>Percentage</a:t>
                      </a:r>
                    </a:p>
                  </a:txBody>
                  <a:tcPr anchor="ctr" anchorCtr="1"/>
                </a:tc>
                <a:tc>
                  <a:txBody>
                    <a:bodyPr/>
                    <a:lstStyle/>
                    <a:p>
                      <a:pPr algn="ctr"/>
                      <a:r>
                        <a:rPr lang="en-US" sz="1800" dirty="0" err="1">
                          <a:latin typeface="Lato" panose="020F0502020204030203" pitchFamily="34" charset="0"/>
                          <a:ea typeface="Lato" panose="020F0502020204030203" pitchFamily="34" charset="0"/>
                          <a:cs typeface="Lato" panose="020F0502020204030203" pitchFamily="34" charset="0"/>
                        </a:rPr>
                        <a:t>PwD</a:t>
                      </a:r>
                      <a:endParaRPr lang="en-US" sz="1800" dirty="0">
                        <a:latin typeface="Lato" panose="020F0502020204030203" pitchFamily="34" charset="0"/>
                        <a:ea typeface="Lato" panose="020F0502020204030203" pitchFamily="34" charset="0"/>
                        <a:cs typeface="Lato" panose="020F0502020204030203" pitchFamily="34" charset="0"/>
                      </a:endParaRPr>
                    </a:p>
                  </a:txBody>
                  <a:tcPr anchor="ctr" anchorCtr="1"/>
                </a:tc>
                <a:tc>
                  <a:txBody>
                    <a:bodyPr/>
                    <a:lstStyle/>
                    <a:p>
                      <a:pPr algn="ctr"/>
                      <a:r>
                        <a:rPr lang="en-US" sz="1800" dirty="0" err="1">
                          <a:latin typeface="Lato" panose="020F0502020204030203" pitchFamily="34" charset="0"/>
                          <a:ea typeface="Lato" panose="020F0502020204030203" pitchFamily="34" charset="0"/>
                          <a:cs typeface="Lato" panose="020F0502020204030203" pitchFamily="34" charset="0"/>
                        </a:rPr>
                        <a:t>NPwD</a:t>
                      </a:r>
                      <a:endParaRPr lang="en-US" sz="1800" dirty="0">
                        <a:latin typeface="Lato" panose="020F0502020204030203" pitchFamily="34" charset="0"/>
                        <a:ea typeface="Lato" panose="020F0502020204030203" pitchFamily="34" charset="0"/>
                        <a:cs typeface="Lato" panose="020F0502020204030203" pitchFamily="34" charset="0"/>
                      </a:endParaRPr>
                    </a:p>
                  </a:txBody>
                  <a:tcPr anchor="ctr" anchorCtr="1"/>
                </a:tc>
                <a:extLst>
                  <a:ext uri="{0D108BD9-81ED-4DB2-BD59-A6C34878D82A}">
                    <a16:rowId xmlns:a16="http://schemas.microsoft.com/office/drawing/2014/main" val="1575464643"/>
                  </a:ext>
                </a:extLst>
              </a:tr>
              <a:tr h="390471">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Yes</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37%</a:t>
                      </a:r>
                    </a:p>
                  </a:txBody>
                  <a:tcPr marL="7620" marR="7620" marT="7620" marB="0" anchor="ctr" anchorCtr="1"/>
                </a:tc>
                <a:tc>
                  <a:txBody>
                    <a:bodyPr/>
                    <a:lstStyle/>
                    <a:p>
                      <a:pPr algn="r" fontAlgn="b"/>
                      <a:r>
                        <a:rPr lang="en-US" sz="18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31%</a:t>
                      </a:r>
                    </a:p>
                  </a:txBody>
                  <a:tcPr marL="7620" marR="7620" marT="7620" marB="0" anchor="ctr" anchorCtr="1"/>
                </a:tc>
                <a:tc>
                  <a:txBody>
                    <a:bodyPr/>
                    <a:lstStyle/>
                    <a:p>
                      <a:pPr algn="r" fontAlgn="b"/>
                      <a:r>
                        <a:rPr lang="en-US" sz="18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42%</a:t>
                      </a:r>
                    </a:p>
                  </a:txBody>
                  <a:tcPr marL="7620" marR="7620" marT="7620" marB="0" anchor="ctr" anchorCtr="1"/>
                </a:tc>
                <a:extLst>
                  <a:ext uri="{0D108BD9-81ED-4DB2-BD59-A6C34878D82A}">
                    <a16:rowId xmlns:a16="http://schemas.microsoft.com/office/drawing/2014/main" val="3329891670"/>
                  </a:ext>
                </a:extLst>
              </a:tr>
              <a:tr h="390471">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Sometimes</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42%</a:t>
                      </a:r>
                    </a:p>
                  </a:txBody>
                  <a:tcPr marL="7620" marR="7620" marT="7620" marB="0" anchor="ctr" anchorCtr="1"/>
                </a:tc>
                <a:tc>
                  <a:txBody>
                    <a:bodyPr/>
                    <a:lstStyle/>
                    <a:p>
                      <a:pPr algn="r" fontAlgn="b"/>
                      <a:r>
                        <a:rPr lang="en-US" sz="18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43%</a:t>
                      </a:r>
                    </a:p>
                  </a:txBody>
                  <a:tcPr marL="7620" marR="7620" marT="7620" marB="0" anchor="ctr" anchorCtr="1"/>
                </a:tc>
                <a:tc>
                  <a:txBody>
                    <a:bodyPr/>
                    <a:lstStyle/>
                    <a:p>
                      <a:pPr algn="r" fontAlgn="b"/>
                      <a:r>
                        <a:rPr lang="en-US" sz="18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37%</a:t>
                      </a:r>
                    </a:p>
                  </a:txBody>
                  <a:tcPr marL="7620" marR="7620" marT="7620" marB="0" anchor="ctr" anchorCtr="1"/>
                </a:tc>
                <a:extLst>
                  <a:ext uri="{0D108BD9-81ED-4DB2-BD59-A6C34878D82A}">
                    <a16:rowId xmlns:a16="http://schemas.microsoft.com/office/drawing/2014/main" val="2181256432"/>
                  </a:ext>
                </a:extLst>
              </a:tr>
              <a:tr h="390471">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No</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7%</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10%</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a:t>
                      </a:r>
                    </a:p>
                  </a:txBody>
                  <a:tcPr marL="7620" marR="7620" marT="7620" marB="0" anchor="ctr" anchorCtr="1"/>
                </a:tc>
                <a:extLst>
                  <a:ext uri="{0D108BD9-81ED-4DB2-BD59-A6C34878D82A}">
                    <a16:rowId xmlns:a16="http://schemas.microsoft.com/office/drawing/2014/main" val="2388231997"/>
                  </a:ext>
                </a:extLst>
              </a:tr>
              <a:tr h="585706">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I Don’t Know</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9%</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9%</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12%</a:t>
                      </a:r>
                    </a:p>
                  </a:txBody>
                  <a:tcPr marL="7620" marR="7620" marT="7620" marB="0" anchor="ctr" anchorCtr="1"/>
                </a:tc>
                <a:extLst>
                  <a:ext uri="{0D108BD9-81ED-4DB2-BD59-A6C34878D82A}">
                    <a16:rowId xmlns:a16="http://schemas.microsoft.com/office/drawing/2014/main" val="3168586199"/>
                  </a:ext>
                </a:extLst>
              </a:tr>
              <a:tr h="390471">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I am not active in any faith-based institutions</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6%</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8%</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7%</a:t>
                      </a:r>
                    </a:p>
                  </a:txBody>
                  <a:tcPr marL="7620" marR="7620" marT="7620" marB="0" anchor="ctr" anchorCtr="1"/>
                </a:tc>
                <a:extLst>
                  <a:ext uri="{0D108BD9-81ED-4DB2-BD59-A6C34878D82A}">
                    <a16:rowId xmlns:a16="http://schemas.microsoft.com/office/drawing/2014/main" val="1989642947"/>
                  </a:ext>
                </a:extLst>
              </a:tr>
            </a:tbl>
          </a:graphicData>
        </a:graphic>
      </p:graphicFrame>
      <p:sp>
        <p:nvSpPr>
          <p:cNvPr id="4" name="Slide Number Placeholder 3">
            <a:extLst>
              <a:ext uri="{FF2B5EF4-FFF2-40B4-BE49-F238E27FC236}">
                <a16:creationId xmlns:a16="http://schemas.microsoft.com/office/drawing/2014/main" id="{D2AFC5C8-200F-4C2E-8896-4D78979FDAF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12214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7" y="365760"/>
            <a:ext cx="11383921"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Good News: Majority See Jewish Groups Have Diversity, Equity, Inclusion Commitments</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747252" y="1622323"/>
            <a:ext cx="99109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Has the leadership of the faith organization you most closely align with made a specific commitment to diversity, equity, and inclusion that has been made public to management, staff, stakeholders, and the public?</a:t>
            </a:r>
          </a:p>
        </p:txBody>
      </p:sp>
      <p:graphicFrame>
        <p:nvGraphicFramePr>
          <p:cNvPr id="6" name="Chart 5" descr="Yes - 57&#10;No - 12&#10;I Don't Know - 31">
            <a:extLst>
              <a:ext uri="{FF2B5EF4-FFF2-40B4-BE49-F238E27FC236}">
                <a16:creationId xmlns:a16="http://schemas.microsoft.com/office/drawing/2014/main" id="{3526236B-9A5C-4A1E-BC35-50918EB5463F}"/>
              </a:ext>
            </a:extLst>
          </p:cNvPr>
          <p:cNvGraphicFramePr/>
          <p:nvPr/>
        </p:nvGraphicFramePr>
        <p:xfrm>
          <a:off x="2018805" y="2822651"/>
          <a:ext cx="8141195" cy="376412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C2AE3D5D-EA63-41FD-ACD7-729242649BA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pic>
        <p:nvPicPr>
          <p:cNvPr id="2" name="Picture 1">
            <a:extLst>
              <a:ext uri="{FF2B5EF4-FFF2-40B4-BE49-F238E27FC236}">
                <a16:creationId xmlns:a16="http://schemas.microsoft.com/office/drawing/2014/main" id="{5F8853C5-3D78-4616-A3E9-9E60EA544D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01182" y="3104265"/>
            <a:ext cx="1956986" cy="1024217"/>
          </a:xfrm>
          <a:prstGeom prst="rect">
            <a:avLst/>
          </a:prstGeom>
        </p:spPr>
      </p:pic>
    </p:spTree>
    <p:extLst>
      <p:ext uri="{BB962C8B-B14F-4D97-AF65-F5344CB8AC3E}">
        <p14:creationId xmlns:p14="http://schemas.microsoft.com/office/powerpoint/2010/main" val="1720735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629722"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Good News: Disability is Included </a:t>
            </a:r>
            <a:b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b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in Diversity Commitments</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747252" y="1622323"/>
            <a:ext cx="99109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(If yes to diversity commitment) Please check all the diversity areas that were specifically named:</a:t>
            </a:r>
          </a:p>
        </p:txBody>
      </p:sp>
      <p:graphicFrame>
        <p:nvGraphicFramePr>
          <p:cNvPr id="4" name="Table 4">
            <a:extLst>
              <a:ext uri="{FF2B5EF4-FFF2-40B4-BE49-F238E27FC236}">
                <a16:creationId xmlns:a16="http://schemas.microsoft.com/office/drawing/2014/main" id="{AB988987-1A15-460F-B65E-6BFDCA6A1AFB}"/>
              </a:ext>
            </a:extLst>
          </p:cNvPr>
          <p:cNvGraphicFramePr>
            <a:graphicFrameLocks noGrp="1"/>
          </p:cNvGraphicFramePr>
          <p:nvPr/>
        </p:nvGraphicFramePr>
        <p:xfrm>
          <a:off x="1638710" y="2607842"/>
          <a:ext cx="8128000" cy="2595880"/>
        </p:xfrm>
        <a:graphic>
          <a:graphicData uri="http://schemas.openxmlformats.org/drawingml/2006/table">
            <a:tbl>
              <a:tblPr firstRow="1" bandRow="1">
                <a:tableStyleId>{5C22544A-7EE6-4342-B048-85BDC9FD1C3A}</a:tableStyleId>
              </a:tblPr>
              <a:tblGrid>
                <a:gridCol w="5041096">
                  <a:extLst>
                    <a:ext uri="{9D8B030D-6E8A-4147-A177-3AD203B41FA5}">
                      <a16:colId xmlns:a16="http://schemas.microsoft.com/office/drawing/2014/main" val="2292130441"/>
                    </a:ext>
                  </a:extLst>
                </a:gridCol>
                <a:gridCol w="1543452">
                  <a:extLst>
                    <a:ext uri="{9D8B030D-6E8A-4147-A177-3AD203B41FA5}">
                      <a16:colId xmlns:a16="http://schemas.microsoft.com/office/drawing/2014/main" val="878363865"/>
                    </a:ext>
                  </a:extLst>
                </a:gridCol>
                <a:gridCol w="1543452">
                  <a:extLst>
                    <a:ext uri="{9D8B030D-6E8A-4147-A177-3AD203B41FA5}">
                      <a16:colId xmlns:a16="http://schemas.microsoft.com/office/drawing/2014/main" val="3399574628"/>
                    </a:ext>
                  </a:extLst>
                </a:gridCol>
              </a:tblGrid>
              <a:tr h="370840">
                <a:tc>
                  <a:txBody>
                    <a:bodyPr/>
                    <a:lstStyle/>
                    <a:p>
                      <a:r>
                        <a:rPr lang="en-US" dirty="0">
                          <a:latin typeface="Lato" panose="020F0502020204030203" pitchFamily="34" charset="0"/>
                          <a:ea typeface="Lato" panose="020F0502020204030203" pitchFamily="34" charset="0"/>
                          <a:cs typeface="Lato" panose="020F0502020204030203" pitchFamily="34" charset="0"/>
                        </a:rPr>
                        <a:t>Choices</a:t>
                      </a:r>
                    </a:p>
                  </a:txBody>
                  <a:tcPr anchor="ct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Houston</a:t>
                      </a:r>
                    </a:p>
                  </a:txBody>
                  <a:tcPr anchor="ctr" anchorCtr="1">
                    <a:solidFill>
                      <a:schemeClr val="accent2"/>
                    </a:solidFill>
                  </a:tcP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Percentage</a:t>
                      </a:r>
                    </a:p>
                  </a:txBody>
                  <a:tcPr anchor="ctr" anchorCtr="1"/>
                </a:tc>
                <a:extLst>
                  <a:ext uri="{0D108BD9-81ED-4DB2-BD59-A6C34878D82A}">
                    <a16:rowId xmlns:a16="http://schemas.microsoft.com/office/drawing/2014/main" val="1182424203"/>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Race</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65%</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72%</a:t>
                      </a:r>
                    </a:p>
                  </a:txBody>
                  <a:tcPr marL="7620" marR="7620" marT="7620" marB="0" anchor="ctr" anchorCtr="1"/>
                </a:tc>
                <a:extLst>
                  <a:ext uri="{0D108BD9-81ED-4DB2-BD59-A6C34878D82A}">
                    <a16:rowId xmlns:a16="http://schemas.microsoft.com/office/drawing/2014/main" val="2111498133"/>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Gender</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69%</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71%</a:t>
                      </a:r>
                    </a:p>
                  </a:txBody>
                  <a:tcPr marL="7620" marR="7620" marT="7620" marB="0" anchor="ctr" anchorCtr="1"/>
                </a:tc>
                <a:extLst>
                  <a:ext uri="{0D108BD9-81ED-4DB2-BD59-A6C34878D82A}">
                    <a16:rowId xmlns:a16="http://schemas.microsoft.com/office/drawing/2014/main" val="2508276635"/>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Sexual Orientation/Gender Identity</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71%</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71%</a:t>
                      </a:r>
                    </a:p>
                  </a:txBody>
                  <a:tcPr marL="7620" marR="7620" marT="7620" marB="0" anchor="ctr" anchorCtr="1"/>
                </a:tc>
                <a:extLst>
                  <a:ext uri="{0D108BD9-81ED-4DB2-BD59-A6C34878D82A}">
                    <a16:rowId xmlns:a16="http://schemas.microsoft.com/office/drawing/2014/main" val="3070263240"/>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Disability</a:t>
                      </a:r>
                    </a:p>
                  </a:txBody>
                  <a:tcPr marL="7620" marR="7620" marT="7620" marB="0" anchor="ctr"/>
                </a:tc>
                <a:tc>
                  <a:txBody>
                    <a:bodyPr/>
                    <a:lstStyle/>
                    <a:p>
                      <a:pPr algn="r" fontAlgn="b"/>
                      <a:r>
                        <a:rPr lang="en-US" sz="18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95%</a:t>
                      </a:r>
                    </a:p>
                  </a:txBody>
                  <a:tcPr marL="7620" marR="7620" marT="7620" marB="0" anchor="ctr" anchorCtr="1">
                    <a:solidFill>
                      <a:schemeClr val="accent2"/>
                    </a:solidFill>
                  </a:tcPr>
                </a:tc>
                <a:tc>
                  <a:txBody>
                    <a:bodyPr/>
                    <a:lstStyle/>
                    <a:p>
                      <a:pPr algn="ctr" fontAlgn="b"/>
                      <a:r>
                        <a:rPr lang="en-US" sz="18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88%</a:t>
                      </a:r>
                    </a:p>
                  </a:txBody>
                  <a:tcPr marL="7620" marR="7620" marT="7620" marB="0" anchor="ctr" anchorCtr="1"/>
                </a:tc>
                <a:extLst>
                  <a:ext uri="{0D108BD9-81ED-4DB2-BD59-A6C34878D82A}">
                    <a16:rowId xmlns:a16="http://schemas.microsoft.com/office/drawing/2014/main" val="3590361797"/>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Ideology</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31%</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29%</a:t>
                      </a:r>
                    </a:p>
                  </a:txBody>
                  <a:tcPr marL="7620" marR="7620" marT="7620" marB="0" anchor="ctr" anchorCtr="1"/>
                </a:tc>
                <a:extLst>
                  <a:ext uri="{0D108BD9-81ED-4DB2-BD59-A6C34878D82A}">
                    <a16:rowId xmlns:a16="http://schemas.microsoft.com/office/drawing/2014/main" val="3275106841"/>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Other (please specify)</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8%</a:t>
                      </a:r>
                    </a:p>
                  </a:txBody>
                  <a:tcPr marL="7620" marR="7620" marT="7620" marB="0" anchor="ctr" anchorCtr="1"/>
                </a:tc>
                <a:extLst>
                  <a:ext uri="{0D108BD9-81ED-4DB2-BD59-A6C34878D82A}">
                    <a16:rowId xmlns:a16="http://schemas.microsoft.com/office/drawing/2014/main" val="1948722471"/>
                  </a:ext>
                </a:extLst>
              </a:tr>
            </a:tbl>
          </a:graphicData>
        </a:graphic>
      </p:graphicFrame>
      <p:sp>
        <p:nvSpPr>
          <p:cNvPr id="5" name="Slide Number Placeholder 4">
            <a:extLst>
              <a:ext uri="{FF2B5EF4-FFF2-40B4-BE49-F238E27FC236}">
                <a16:creationId xmlns:a16="http://schemas.microsoft.com/office/drawing/2014/main" id="{D24DEB94-B6F9-489B-9639-D5D49A5B64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44355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35587F-7BD5-A84C-82FB-86F7675C2EE5}"/>
              </a:ext>
            </a:extLst>
          </p:cNvPr>
          <p:cNvSpPr>
            <a:spLocks noGrp="1"/>
          </p:cNvSpPr>
          <p:nvPr>
            <p:ph type="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Challenges</a:t>
            </a:r>
          </a:p>
        </p:txBody>
      </p:sp>
      <p:sp>
        <p:nvSpPr>
          <p:cNvPr id="4" name="Slide Number Placeholder 3">
            <a:extLst>
              <a:ext uri="{FF2B5EF4-FFF2-40B4-BE49-F238E27FC236}">
                <a16:creationId xmlns:a16="http://schemas.microsoft.com/office/drawing/2014/main" id="{0264E2CA-FF18-4101-BEDA-B62B850473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8A5C0-C843-4798-A68E-D1A36425029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8435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629722"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Barriers</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76E6D089-31D9-43A8-9F50-BE6830F8F36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413992" y="1563953"/>
            <a:ext cx="99109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Which of the following do you think is the biggest barrier to fully including more people with disabilities in your faith community? </a:t>
            </a:r>
            <a:endParaRPr kumimoji="0" lang="en-US" sz="1800" b="0" i="1"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graphicFrame>
        <p:nvGraphicFramePr>
          <p:cNvPr id="8" name="Table 8">
            <a:extLst>
              <a:ext uri="{FF2B5EF4-FFF2-40B4-BE49-F238E27FC236}">
                <a16:creationId xmlns:a16="http://schemas.microsoft.com/office/drawing/2014/main" id="{4E90054F-D0C8-4A2C-B728-087AC0A00BF7}"/>
              </a:ext>
            </a:extLst>
          </p:cNvPr>
          <p:cNvGraphicFramePr>
            <a:graphicFrameLocks noGrp="1"/>
          </p:cNvGraphicFramePr>
          <p:nvPr>
            <p:extLst>
              <p:ext uri="{D42A27DB-BD31-4B8C-83A1-F6EECF244321}">
                <p14:modId xmlns:p14="http://schemas.microsoft.com/office/powerpoint/2010/main" val="2012847967"/>
              </p:ext>
            </p:extLst>
          </p:nvPr>
        </p:nvGraphicFramePr>
        <p:xfrm>
          <a:off x="1089643" y="2650853"/>
          <a:ext cx="9917024" cy="3841387"/>
        </p:xfrm>
        <a:graphic>
          <a:graphicData uri="http://schemas.openxmlformats.org/drawingml/2006/table">
            <a:tbl>
              <a:tblPr firstRow="1" bandRow="1">
                <a:tableStyleId>{5C22544A-7EE6-4342-B048-85BDC9FD1C3A}</a:tableStyleId>
              </a:tblPr>
              <a:tblGrid>
                <a:gridCol w="7594593">
                  <a:extLst>
                    <a:ext uri="{9D8B030D-6E8A-4147-A177-3AD203B41FA5}">
                      <a16:colId xmlns:a16="http://schemas.microsoft.com/office/drawing/2014/main" val="1087324046"/>
                    </a:ext>
                  </a:extLst>
                </a:gridCol>
                <a:gridCol w="1086923">
                  <a:extLst>
                    <a:ext uri="{9D8B030D-6E8A-4147-A177-3AD203B41FA5}">
                      <a16:colId xmlns:a16="http://schemas.microsoft.com/office/drawing/2014/main" val="1577824224"/>
                    </a:ext>
                  </a:extLst>
                </a:gridCol>
                <a:gridCol w="1235508">
                  <a:extLst>
                    <a:ext uri="{9D8B030D-6E8A-4147-A177-3AD203B41FA5}">
                      <a16:colId xmlns:a16="http://schemas.microsoft.com/office/drawing/2014/main" val="199377041"/>
                    </a:ext>
                  </a:extLst>
                </a:gridCol>
              </a:tblGrid>
              <a:tr h="415488">
                <a:tc>
                  <a:txBody>
                    <a:bodyPr/>
                    <a:lstStyle/>
                    <a:p>
                      <a:r>
                        <a:rPr lang="en-US" sz="1800" dirty="0">
                          <a:latin typeface="Lato" panose="020F0502020204030203" pitchFamily="34" charset="0"/>
                          <a:ea typeface="Lato" panose="020F0502020204030203" pitchFamily="34" charset="0"/>
                          <a:cs typeface="Lato" panose="020F0502020204030203" pitchFamily="34" charset="0"/>
                        </a:rPr>
                        <a:t>Answer</a:t>
                      </a:r>
                    </a:p>
                  </a:txBody>
                  <a:tcPr anchor="ctr"/>
                </a:tc>
                <a:tc>
                  <a:txBody>
                    <a:bodyPr/>
                    <a:lstStyle/>
                    <a:p>
                      <a:pPr algn="ctr"/>
                      <a:r>
                        <a:rPr lang="en-US" sz="1800" dirty="0">
                          <a:latin typeface="Lato" panose="020F0502020204030203" pitchFamily="34" charset="0"/>
                          <a:ea typeface="Lato" panose="020F0502020204030203" pitchFamily="34" charset="0"/>
                          <a:cs typeface="Lato" panose="020F0502020204030203" pitchFamily="34" charset="0"/>
                        </a:rPr>
                        <a:t>Houston</a:t>
                      </a:r>
                    </a:p>
                  </a:txBody>
                  <a:tcPr anchor="ctr" anchorCtr="1">
                    <a:solidFill>
                      <a:schemeClr val="accent2"/>
                    </a:solidFill>
                  </a:tcPr>
                </a:tc>
                <a:tc>
                  <a:txBody>
                    <a:bodyPr/>
                    <a:lstStyle/>
                    <a:p>
                      <a:pPr algn="ctr"/>
                      <a:r>
                        <a:rPr lang="en-US" sz="1800" dirty="0">
                          <a:latin typeface="Lato" panose="020F0502020204030203" pitchFamily="34" charset="0"/>
                          <a:ea typeface="Lato" panose="020F0502020204030203" pitchFamily="34" charset="0"/>
                          <a:cs typeface="Lato" panose="020F0502020204030203" pitchFamily="34" charset="0"/>
                        </a:rPr>
                        <a:t>National</a:t>
                      </a:r>
                    </a:p>
                  </a:txBody>
                  <a:tcPr anchor="ctr" anchorCtr="1"/>
                </a:tc>
                <a:extLst>
                  <a:ext uri="{0D108BD9-81ED-4DB2-BD59-A6C34878D82A}">
                    <a16:rowId xmlns:a16="http://schemas.microsoft.com/office/drawing/2014/main" val="1575464643"/>
                  </a:ext>
                </a:extLst>
              </a:tr>
              <a:tr h="390471">
                <a:tc>
                  <a:txBody>
                    <a:bodyPr/>
                    <a:lstStyle/>
                    <a:p>
                      <a:pPr algn="l" fontAlgn="b"/>
                      <a:r>
                        <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There is prejudice and unacknowledged stigma against people with disabilities.</a:t>
                      </a:r>
                    </a:p>
                  </a:txBody>
                  <a:tcPr marL="7620" marR="7620" marT="7620" marB="0" anchor="ctr"/>
                </a:tc>
                <a:tc>
                  <a:txBody>
                    <a:bodyPr/>
                    <a:lstStyle/>
                    <a:p>
                      <a:pPr algn="r" fontAlgn="b"/>
                      <a:r>
                        <a:rPr lang="en-US" sz="18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37%</a:t>
                      </a:r>
                    </a:p>
                  </a:txBody>
                  <a:tcPr marL="7620" marR="7620" marT="7620" marB="0" anchor="ctr" anchorCtr="1">
                    <a:solidFill>
                      <a:schemeClr val="accent2"/>
                    </a:solidFill>
                  </a:tcPr>
                </a:tc>
                <a:tc>
                  <a:txBody>
                    <a:bodyPr/>
                    <a:lstStyle/>
                    <a:p>
                      <a:pPr algn="ctr" fontAlgn="b"/>
                      <a:r>
                        <a:rPr lang="en-US" sz="1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32%</a:t>
                      </a:r>
                    </a:p>
                  </a:txBody>
                  <a:tcPr marL="7620" marR="7620" marT="7620" marB="0" anchor="ctr" anchorCtr="1"/>
                </a:tc>
                <a:extLst>
                  <a:ext uri="{0D108BD9-81ED-4DB2-BD59-A6C34878D82A}">
                    <a16:rowId xmlns:a16="http://schemas.microsoft.com/office/drawing/2014/main" val="3329891670"/>
                  </a:ext>
                </a:extLst>
              </a:tr>
              <a:tr h="390471">
                <a:tc>
                  <a:txBody>
                    <a:bodyPr/>
                    <a:lstStyle/>
                    <a:p>
                      <a:pPr algn="l" fontAlgn="b"/>
                      <a:r>
                        <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Inclusion is expensive and the community has limited resources.</a:t>
                      </a:r>
                    </a:p>
                  </a:txBody>
                  <a:tcPr marL="7620" marR="7620" marT="7620" marB="0" anchor="ctr"/>
                </a:tc>
                <a:tc>
                  <a:txBody>
                    <a:bodyPr/>
                    <a:lstStyle/>
                    <a:p>
                      <a:pPr algn="r" fontAlgn="b"/>
                      <a:r>
                        <a:rPr lang="en-US" sz="18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18%</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21%</a:t>
                      </a:r>
                    </a:p>
                  </a:txBody>
                  <a:tcPr marL="7620" marR="7620" marT="7620" marB="0" anchor="ctr" anchorCtr="1"/>
                </a:tc>
                <a:extLst>
                  <a:ext uri="{0D108BD9-81ED-4DB2-BD59-A6C34878D82A}">
                    <a16:rowId xmlns:a16="http://schemas.microsoft.com/office/drawing/2014/main" val="2181256432"/>
                  </a:ext>
                </a:extLst>
              </a:tr>
              <a:tr h="390471">
                <a:tc>
                  <a:txBody>
                    <a:bodyPr/>
                    <a:lstStyle/>
                    <a:p>
                      <a:pPr algn="l" fontAlgn="b"/>
                      <a:r>
                        <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Religious leaders and activists want to be inclusive, but they don’t know how.</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18%</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19%</a:t>
                      </a:r>
                    </a:p>
                  </a:txBody>
                  <a:tcPr marL="7620" marR="7620" marT="7620" marB="0" anchor="ctr" anchorCtr="1"/>
                </a:tc>
                <a:extLst>
                  <a:ext uri="{0D108BD9-81ED-4DB2-BD59-A6C34878D82A}">
                    <a16:rowId xmlns:a16="http://schemas.microsoft.com/office/drawing/2014/main" val="2388231997"/>
                  </a:ext>
                </a:extLst>
              </a:tr>
              <a:tr h="585706">
                <a:tc>
                  <a:txBody>
                    <a:bodyPr/>
                    <a:lstStyle/>
                    <a:p>
                      <a:pPr algn="l" fontAlgn="b"/>
                      <a:r>
                        <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Including people with disabilities can be complicated and we don’t have the expertise to serve every need.</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13%</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15%</a:t>
                      </a:r>
                    </a:p>
                  </a:txBody>
                  <a:tcPr marL="7620" marR="7620" marT="7620" marB="0" anchor="ctr" anchorCtr="1"/>
                </a:tc>
                <a:extLst>
                  <a:ext uri="{0D108BD9-81ED-4DB2-BD59-A6C34878D82A}">
                    <a16:rowId xmlns:a16="http://schemas.microsoft.com/office/drawing/2014/main" val="3168586199"/>
                  </a:ext>
                </a:extLst>
              </a:tr>
              <a:tr h="390471">
                <a:tc>
                  <a:txBody>
                    <a:bodyPr/>
                    <a:lstStyle/>
                    <a:p>
                      <a:pPr algn="l" fontAlgn="b"/>
                      <a:r>
                        <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Other emergencies and communal needs are more pressing.</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8%</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5%</a:t>
                      </a:r>
                    </a:p>
                  </a:txBody>
                  <a:tcPr marL="7620" marR="7620" marT="7620" marB="0" anchor="ctr" anchorCtr="1"/>
                </a:tc>
                <a:extLst>
                  <a:ext uri="{0D108BD9-81ED-4DB2-BD59-A6C34878D82A}">
                    <a16:rowId xmlns:a16="http://schemas.microsoft.com/office/drawing/2014/main" val="1989642947"/>
                  </a:ext>
                </a:extLst>
              </a:tr>
              <a:tr h="390471">
                <a:tc>
                  <a:txBody>
                    <a:bodyPr/>
                    <a:lstStyle/>
                    <a:p>
                      <a:pPr algn="l" fontAlgn="b"/>
                      <a:r>
                        <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There aren’t many people with disabilities and those in the community are included.</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a:t>
                      </a:r>
                    </a:p>
                  </a:txBody>
                  <a:tcPr marL="7620" marR="7620" marT="7620" marB="0" anchor="ctr" anchorCtr="1"/>
                </a:tc>
                <a:extLst>
                  <a:ext uri="{0D108BD9-81ED-4DB2-BD59-A6C34878D82A}">
                    <a16:rowId xmlns:a16="http://schemas.microsoft.com/office/drawing/2014/main" val="3288944029"/>
                  </a:ext>
                </a:extLst>
              </a:tr>
              <a:tr h="390471">
                <a:tc>
                  <a:txBody>
                    <a:bodyPr/>
                    <a:lstStyle/>
                    <a:p>
                      <a:pPr algn="l" fontAlgn="b"/>
                      <a:r>
                        <a:rPr lang="en-US" sz="1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The Americans with Disabilities Act (ADA) exempted religious institutions.</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a:t>
                      </a:r>
                    </a:p>
                  </a:txBody>
                  <a:tcPr marL="7620" marR="7620" marT="7620" marB="0" anchor="ctr" anchorCtr="1">
                    <a:solidFill>
                      <a:schemeClr val="accent2"/>
                    </a:solidFill>
                  </a:tcPr>
                </a:tc>
                <a:tc>
                  <a:txBody>
                    <a:bodyPr/>
                    <a:lstStyle/>
                    <a:p>
                      <a:pPr algn="ct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a:t>
                      </a:r>
                    </a:p>
                  </a:txBody>
                  <a:tcPr marL="7620" marR="7620" marT="7620" marB="0" anchor="ctr" anchorCtr="1"/>
                </a:tc>
                <a:extLst>
                  <a:ext uri="{0D108BD9-81ED-4DB2-BD59-A6C34878D82A}">
                    <a16:rowId xmlns:a16="http://schemas.microsoft.com/office/drawing/2014/main" val="87152724"/>
                  </a:ext>
                </a:extLst>
              </a:tr>
            </a:tbl>
          </a:graphicData>
        </a:graphic>
      </p:graphicFrame>
    </p:spTree>
    <p:extLst>
      <p:ext uri="{BB962C8B-B14F-4D97-AF65-F5344CB8AC3E}">
        <p14:creationId xmlns:p14="http://schemas.microsoft.com/office/powerpoint/2010/main" val="2704443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DD98-E9F2-451E-9441-0AED49A0579A}"/>
              </a:ext>
            </a:extLst>
          </p:cNvPr>
          <p:cNvSpPr>
            <a:spLocks noGrp="1"/>
          </p:cNvSpPr>
          <p:nvPr>
            <p:ph type="title"/>
          </p:nvPr>
        </p:nvSpPr>
        <p:spPr>
          <a:xfrm>
            <a:off x="521208" y="365760"/>
            <a:ext cx="10515600" cy="1139824"/>
          </a:xfrm>
        </p:spPr>
        <p:txBody>
          <a:bodyPr/>
          <a:lstStyle/>
          <a:p>
            <a:r>
              <a:rPr lang="en-US" b="1" dirty="0">
                <a:latin typeface="Lato" panose="020F0502020204030203" pitchFamily="34" charset="0"/>
                <a:ea typeface="Lato" panose="020F0502020204030203" pitchFamily="34" charset="0"/>
                <a:cs typeface="Lato" panose="020F0502020204030203" pitchFamily="34" charset="0"/>
              </a:rPr>
              <a:t>Disabilities Are….</a:t>
            </a:r>
          </a:p>
        </p:txBody>
      </p:sp>
      <p:pic>
        <p:nvPicPr>
          <p:cNvPr id="19" name="Picture 18" descr="Headshot of RespectAbility board member, Ila Eckhoff&#10;&#10;">
            <a:extLst>
              <a:ext uri="{FF2B5EF4-FFF2-40B4-BE49-F238E27FC236}">
                <a16:creationId xmlns:a16="http://schemas.microsoft.com/office/drawing/2014/main" id="{BC27C627-736D-4AB7-B88E-66F1E947A6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177" y="1549826"/>
            <a:ext cx="3769778" cy="3796692"/>
          </a:xfrm>
          <a:prstGeom prst="rect">
            <a:avLst/>
          </a:prstGeom>
        </p:spPr>
      </p:pic>
      <p:pic>
        <p:nvPicPr>
          <p:cNvPr id="1026" name="Picture 2" descr="Jake Stimell smiling headshot">
            <a:extLst>
              <a:ext uri="{FF2B5EF4-FFF2-40B4-BE49-F238E27FC236}">
                <a16:creationId xmlns:a16="http://schemas.microsoft.com/office/drawing/2014/main" id="{AE5F31BE-C6E5-4E2C-BC90-35F85B0F1F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925" y="1546820"/>
            <a:ext cx="3982832" cy="3799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iella Barker smiling headshot. Barker is a white woman with blonde hair down past her shoulders who uses a wheelchair">
            <a:extLst>
              <a:ext uri="{FF2B5EF4-FFF2-40B4-BE49-F238E27FC236}">
                <a16:creationId xmlns:a16="http://schemas.microsoft.com/office/drawing/2014/main" id="{00A55A03-6F84-4864-B5B9-65BF2FE0C4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5659" y="1543370"/>
            <a:ext cx="3758184" cy="380314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57DBEAA-9BF4-41F2-88B9-F91B582BA17F}"/>
              </a:ext>
              <a:ext uri="{C183D7F6-B498-43B3-948B-1728B52AA6E4}">
                <adec:decorative xmlns:adec="http://schemas.microsoft.com/office/drawing/2017/decorative" val="1"/>
              </a:ext>
            </a:extLst>
          </p:cNvPr>
          <p:cNvSpPr/>
          <p:nvPr/>
        </p:nvSpPr>
        <p:spPr>
          <a:xfrm>
            <a:off x="344086" y="5383585"/>
            <a:ext cx="11541796" cy="8973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Temporary and Permanent">
            <a:extLst>
              <a:ext uri="{FF2B5EF4-FFF2-40B4-BE49-F238E27FC236}">
                <a16:creationId xmlns:a16="http://schemas.microsoft.com/office/drawing/2014/main" id="{1D2411ED-7DEF-4FDA-AA9C-7753B57FA28D}"/>
              </a:ext>
            </a:extLst>
          </p:cNvPr>
          <p:cNvSpPr txBox="1"/>
          <p:nvPr/>
        </p:nvSpPr>
        <p:spPr>
          <a:xfrm>
            <a:off x="533533" y="5540502"/>
            <a:ext cx="3418840" cy="68326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203200" algn="ctr">
              <a:lnSpc>
                <a:spcPct val="80000"/>
              </a:lnSpc>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sz="24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Temporary</a:t>
            </a:r>
            <a:r>
              <a:rPr kumimoji="0" lang="en-US" sz="24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and </a:t>
            </a:r>
            <a:r>
              <a:rPr kumimoji="0" sz="24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Permanent</a:t>
            </a:r>
          </a:p>
        </p:txBody>
      </p:sp>
      <p:sp>
        <p:nvSpPr>
          <p:cNvPr id="6" name="Visible and nonvisible">
            <a:extLst>
              <a:ext uri="{FF2B5EF4-FFF2-40B4-BE49-F238E27FC236}">
                <a16:creationId xmlns:a16="http://schemas.microsoft.com/office/drawing/2014/main" id="{96C7E27D-4A58-4025-9CCE-3B5A12F606DF}"/>
              </a:ext>
            </a:extLst>
          </p:cNvPr>
          <p:cNvSpPr txBox="1"/>
          <p:nvPr/>
        </p:nvSpPr>
        <p:spPr>
          <a:xfrm>
            <a:off x="5093784" y="5412857"/>
            <a:ext cx="2003375"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152400" algn="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V</a:t>
            </a:r>
            <a:r>
              <a:rPr kumimoji="0" sz="24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isible and </a:t>
            </a:r>
            <a:r>
              <a:rPr kumimoji="0" lang="en-US" sz="24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Nonv</a:t>
            </a:r>
            <a:r>
              <a:rPr kumimoji="0" sz="24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isible </a:t>
            </a:r>
          </a:p>
        </p:txBody>
      </p:sp>
      <p:sp>
        <p:nvSpPr>
          <p:cNvPr id="9" name="From birth or acquired later">
            <a:extLst>
              <a:ext uri="{FF2B5EF4-FFF2-40B4-BE49-F238E27FC236}">
                <a16:creationId xmlns:a16="http://schemas.microsoft.com/office/drawing/2014/main" id="{62472CCB-FEFC-41F2-8E99-7DDE9179D9AB}"/>
              </a:ext>
            </a:extLst>
          </p:cNvPr>
          <p:cNvSpPr txBox="1"/>
          <p:nvPr/>
        </p:nvSpPr>
        <p:spPr>
          <a:xfrm>
            <a:off x="8745118" y="5412856"/>
            <a:ext cx="2483689"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152400" algn="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From Birth or Acquired Later</a:t>
            </a:r>
            <a:endParaRPr kumimoji="0" sz="24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14" name="Straight Connector 13">
            <a:extLst>
              <a:ext uri="{FF2B5EF4-FFF2-40B4-BE49-F238E27FC236}">
                <a16:creationId xmlns:a16="http://schemas.microsoft.com/office/drawing/2014/main" id="{32AB852D-30E1-4F5F-8566-B5B76720960F}"/>
              </a:ext>
              <a:ext uri="{C183D7F6-B498-43B3-948B-1728B52AA6E4}">
                <adec:decorative xmlns:adec="http://schemas.microsoft.com/office/drawing/2017/decorative" val="1"/>
              </a:ext>
            </a:extLst>
          </p:cNvPr>
          <p:cNvCxnSpPr>
            <a:cxnSpLocks/>
          </p:cNvCxnSpPr>
          <p:nvPr/>
        </p:nvCxnSpPr>
        <p:spPr>
          <a:xfrm flipV="1">
            <a:off x="172720" y="5364512"/>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F8134D-6433-4665-A963-42D2408D23A4}"/>
              </a:ext>
              <a:ext uri="{C183D7F6-B498-43B3-948B-1728B52AA6E4}">
                <adec:decorative xmlns:adec="http://schemas.microsoft.com/office/drawing/2017/decorative" val="1"/>
              </a:ext>
            </a:extLst>
          </p:cNvPr>
          <p:cNvCxnSpPr>
            <a:cxnSpLocks/>
          </p:cNvCxnSpPr>
          <p:nvPr/>
        </p:nvCxnSpPr>
        <p:spPr>
          <a:xfrm flipH="1">
            <a:off x="8105796" y="1931167"/>
            <a:ext cx="7961" cy="492683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1F51D8-00A2-4BB9-8706-2479CBC86B75}"/>
              </a:ext>
              <a:ext uri="{C183D7F6-B498-43B3-948B-1728B52AA6E4}">
                <adec:decorative xmlns:adec="http://schemas.microsoft.com/office/drawing/2017/decorative" val="1"/>
              </a:ext>
            </a:extLst>
          </p:cNvPr>
          <p:cNvCxnSpPr/>
          <p:nvPr/>
        </p:nvCxnSpPr>
        <p:spPr>
          <a:xfrm>
            <a:off x="4138334" y="1526246"/>
            <a:ext cx="0" cy="48506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6FF354-B66D-4EAE-8BD6-48074C71788D}"/>
              </a:ext>
              <a:ext uri="{C183D7F6-B498-43B3-948B-1728B52AA6E4}">
                <adec:decorative xmlns:adec="http://schemas.microsoft.com/office/drawing/2017/decorative" val="1"/>
              </a:ext>
            </a:extLst>
          </p:cNvPr>
          <p:cNvCxnSpPr>
            <a:cxnSpLocks/>
          </p:cNvCxnSpPr>
          <p:nvPr/>
        </p:nvCxnSpPr>
        <p:spPr>
          <a:xfrm flipV="1">
            <a:off x="207034" y="1502496"/>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611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629722"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A Tale of Two Synagogues</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163285" y="1721975"/>
            <a:ext cx="1186542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Where in the community do you find the most </a:t>
            </a:r>
            <a:r>
              <a:rPr kumimoji="0" lang="en-US" sz="1900" b="1" i="1" u="sng"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access</a:t>
            </a:r>
            <a:r>
              <a:rPr kumimoji="0" lang="en-US" sz="19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and inclusive environment for people with disabilities?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Where in the community do you find the most </a:t>
            </a:r>
            <a:r>
              <a:rPr kumimoji="0" lang="en-US" sz="1900" b="1" i="1" u="sng"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challenges</a:t>
            </a:r>
            <a:r>
              <a:rPr kumimoji="0" lang="en-US" sz="19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for access and inclusion of people with disabilities?</a:t>
            </a:r>
          </a:p>
        </p:txBody>
      </p:sp>
      <p:graphicFrame>
        <p:nvGraphicFramePr>
          <p:cNvPr id="4" name="Table 4">
            <a:extLst>
              <a:ext uri="{FF2B5EF4-FFF2-40B4-BE49-F238E27FC236}">
                <a16:creationId xmlns:a16="http://schemas.microsoft.com/office/drawing/2014/main" id="{9B1FA1EC-98CB-4B80-AF04-2A15E3F2A4B0}"/>
              </a:ext>
            </a:extLst>
          </p:cNvPr>
          <p:cNvGraphicFramePr>
            <a:graphicFrameLocks noGrp="1"/>
          </p:cNvGraphicFramePr>
          <p:nvPr>
            <p:extLst>
              <p:ext uri="{D42A27DB-BD31-4B8C-83A1-F6EECF244321}">
                <p14:modId xmlns:p14="http://schemas.microsoft.com/office/powerpoint/2010/main" val="2675772179"/>
              </p:ext>
            </p:extLst>
          </p:nvPr>
        </p:nvGraphicFramePr>
        <p:xfrm>
          <a:off x="2463370" y="2659501"/>
          <a:ext cx="6745398" cy="4198499"/>
        </p:xfrm>
        <a:graphic>
          <a:graphicData uri="http://schemas.openxmlformats.org/drawingml/2006/table">
            <a:tbl>
              <a:tblPr firstRow="1" bandRow="1">
                <a:tableStyleId>{5C22544A-7EE6-4342-B048-85BDC9FD1C3A}</a:tableStyleId>
              </a:tblPr>
              <a:tblGrid>
                <a:gridCol w="4393200">
                  <a:extLst>
                    <a:ext uri="{9D8B030D-6E8A-4147-A177-3AD203B41FA5}">
                      <a16:colId xmlns:a16="http://schemas.microsoft.com/office/drawing/2014/main" val="461788048"/>
                    </a:ext>
                  </a:extLst>
                </a:gridCol>
                <a:gridCol w="1176099">
                  <a:extLst>
                    <a:ext uri="{9D8B030D-6E8A-4147-A177-3AD203B41FA5}">
                      <a16:colId xmlns:a16="http://schemas.microsoft.com/office/drawing/2014/main" val="4262336716"/>
                    </a:ext>
                  </a:extLst>
                </a:gridCol>
                <a:gridCol w="1176099">
                  <a:extLst>
                    <a:ext uri="{9D8B030D-6E8A-4147-A177-3AD203B41FA5}">
                      <a16:colId xmlns:a16="http://schemas.microsoft.com/office/drawing/2014/main" val="4002120578"/>
                    </a:ext>
                  </a:extLst>
                </a:gridCol>
              </a:tblGrid>
              <a:tr h="370840">
                <a:tc>
                  <a:txBody>
                    <a:bodyPr/>
                    <a:lstStyle/>
                    <a:p>
                      <a:r>
                        <a:rPr lang="en-US" dirty="0">
                          <a:latin typeface="Lato" panose="020F0502020204030203" pitchFamily="34" charset="0"/>
                          <a:ea typeface="Lato" panose="020F0502020204030203" pitchFamily="34" charset="0"/>
                          <a:cs typeface="Lato" panose="020F0502020204030203" pitchFamily="34" charset="0"/>
                        </a:rPr>
                        <a:t>Choices</a:t>
                      </a:r>
                    </a:p>
                  </a:txBody>
                  <a:tcPr anchor="ct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Access-Houston</a:t>
                      </a:r>
                    </a:p>
                  </a:txBody>
                  <a:tcPr anchor="ctr" anchorCtr="1">
                    <a:solidFill>
                      <a:schemeClr val="accent2"/>
                    </a:solidFill>
                  </a:tcP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Challenge- Houston</a:t>
                      </a:r>
                    </a:p>
                  </a:txBody>
                  <a:tcPr anchor="ctr" anchorCtr="1">
                    <a:solidFill>
                      <a:schemeClr val="accent2"/>
                    </a:solidFill>
                  </a:tcPr>
                </a:tc>
                <a:extLst>
                  <a:ext uri="{0D108BD9-81ED-4DB2-BD59-A6C34878D82A}">
                    <a16:rowId xmlns:a16="http://schemas.microsoft.com/office/drawing/2014/main" val="2745442211"/>
                  </a:ext>
                </a:extLst>
              </a:tr>
              <a:tr h="370840">
                <a:tc>
                  <a:txBody>
                    <a:bodyPr/>
                    <a:lstStyle/>
                    <a:p>
                      <a:pPr algn="l"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Jewish Federation</a:t>
                      </a:r>
                    </a:p>
                  </a:txBody>
                  <a:tcPr marL="7620" marR="7620" marT="7620"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7%</a:t>
                      </a:r>
                    </a:p>
                  </a:txBody>
                  <a:tcPr marL="7620" marR="7620" marT="7620" marB="0" anchor="ctr" anchorCtr="1">
                    <a:solidFill>
                      <a:schemeClr val="accent2"/>
                    </a:solidFill>
                  </a:tcP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a:t>
                      </a:r>
                    </a:p>
                  </a:txBody>
                  <a:tcPr marL="7620" marR="7620" marT="7620" marB="0" anchor="ctr" anchorCtr="1">
                    <a:solidFill>
                      <a:schemeClr val="accent2"/>
                    </a:solidFill>
                  </a:tcPr>
                </a:tc>
                <a:extLst>
                  <a:ext uri="{0D108BD9-81ED-4DB2-BD59-A6C34878D82A}">
                    <a16:rowId xmlns:a16="http://schemas.microsoft.com/office/drawing/2014/main" val="58718031"/>
                  </a:ext>
                </a:extLst>
              </a:tr>
              <a:tr h="370840">
                <a:tc>
                  <a:txBody>
                    <a:bodyPr/>
                    <a:lstStyle/>
                    <a:p>
                      <a:pPr algn="l"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Jewish Day Schools</a:t>
                      </a:r>
                    </a:p>
                  </a:txBody>
                  <a:tcPr marL="7620" marR="7620" marT="7620"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a:t>
                      </a:r>
                    </a:p>
                  </a:txBody>
                  <a:tcPr marL="7620" marR="7620" marT="7620" marB="0" anchor="ctr" anchorCtr="1">
                    <a:solidFill>
                      <a:schemeClr val="accent2"/>
                    </a:solidFill>
                  </a:tcP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12%</a:t>
                      </a:r>
                    </a:p>
                  </a:txBody>
                  <a:tcPr marL="7620" marR="7620" marT="7620" marB="0" anchor="ctr" anchorCtr="1">
                    <a:solidFill>
                      <a:schemeClr val="accent2"/>
                    </a:solidFill>
                  </a:tcPr>
                </a:tc>
                <a:extLst>
                  <a:ext uri="{0D108BD9-81ED-4DB2-BD59-A6C34878D82A}">
                    <a16:rowId xmlns:a16="http://schemas.microsoft.com/office/drawing/2014/main" val="3788084598"/>
                  </a:ext>
                </a:extLst>
              </a:tr>
              <a:tr h="370840">
                <a:tc>
                  <a:txBody>
                    <a:bodyPr/>
                    <a:lstStyle/>
                    <a:p>
                      <a:pPr algn="l"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Jewish Summer Camps</a:t>
                      </a:r>
                    </a:p>
                  </a:txBody>
                  <a:tcPr marL="7620" marR="7620" marT="7620"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solidFill>
                      <a:schemeClr val="accent2"/>
                    </a:solidFill>
                  </a:tcP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a:t>
                      </a:r>
                    </a:p>
                  </a:txBody>
                  <a:tcPr marL="7620" marR="7620" marT="7620" marB="0" anchor="ctr" anchorCtr="1">
                    <a:solidFill>
                      <a:schemeClr val="accent2"/>
                    </a:solidFill>
                  </a:tcPr>
                </a:tc>
                <a:extLst>
                  <a:ext uri="{0D108BD9-81ED-4DB2-BD59-A6C34878D82A}">
                    <a16:rowId xmlns:a16="http://schemas.microsoft.com/office/drawing/2014/main" val="2727913060"/>
                  </a:ext>
                </a:extLst>
              </a:tr>
              <a:tr h="342779">
                <a:tc>
                  <a:txBody>
                    <a:bodyPr/>
                    <a:lstStyle/>
                    <a:p>
                      <a:pPr algn="l"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Synagogues</a:t>
                      </a:r>
                    </a:p>
                  </a:txBody>
                  <a:tcPr marL="7620" marR="7620" marT="7620"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17%</a:t>
                      </a:r>
                    </a:p>
                  </a:txBody>
                  <a:tcPr marL="7620" marR="7620" marT="7620" marB="0" anchor="ctr" anchorCtr="1">
                    <a:solidFill>
                      <a:schemeClr val="accent2"/>
                    </a:solidFill>
                  </a:tcP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10%</a:t>
                      </a:r>
                    </a:p>
                  </a:txBody>
                  <a:tcPr marL="7620" marR="7620" marT="7620" marB="0" anchor="ctr" anchorCtr="1">
                    <a:solidFill>
                      <a:schemeClr val="accent2"/>
                    </a:solidFill>
                  </a:tcPr>
                </a:tc>
                <a:extLst>
                  <a:ext uri="{0D108BD9-81ED-4DB2-BD59-A6C34878D82A}">
                    <a16:rowId xmlns:a16="http://schemas.microsoft.com/office/drawing/2014/main" val="4060361353"/>
                  </a:ext>
                </a:extLst>
              </a:tr>
              <a:tr h="370840">
                <a:tc>
                  <a:txBody>
                    <a:bodyPr/>
                    <a:lstStyle/>
                    <a:p>
                      <a:pPr algn="l"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Social Organizations such as Pop-Up Shabbat, Chavurahs</a:t>
                      </a:r>
                    </a:p>
                  </a:txBody>
                  <a:tcPr marL="7620" marR="7620" marT="7620"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solidFill>
                      <a:schemeClr val="accent2"/>
                    </a:solidFill>
                  </a:tcP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a:t>
                      </a:r>
                    </a:p>
                  </a:txBody>
                  <a:tcPr marL="7620" marR="7620" marT="7620" marB="0" anchor="ctr" anchorCtr="1">
                    <a:solidFill>
                      <a:schemeClr val="accent2"/>
                    </a:solidFill>
                  </a:tcPr>
                </a:tc>
                <a:extLst>
                  <a:ext uri="{0D108BD9-81ED-4DB2-BD59-A6C34878D82A}">
                    <a16:rowId xmlns:a16="http://schemas.microsoft.com/office/drawing/2014/main" val="3896279029"/>
                  </a:ext>
                </a:extLst>
              </a:tr>
              <a:tr h="370840">
                <a:tc>
                  <a:txBody>
                    <a:bodyPr/>
                    <a:lstStyle/>
                    <a:p>
                      <a:pPr algn="l"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Jewish Human Services Organizations</a:t>
                      </a:r>
                    </a:p>
                  </a:txBody>
                  <a:tcPr marL="7620" marR="7620" marT="7620" marB="0" anchor="ctr"/>
                </a:tc>
                <a:tc>
                  <a:txBody>
                    <a:bodyPr/>
                    <a:lstStyle/>
                    <a:p>
                      <a:pPr algn="r" fontAlgn="b"/>
                      <a:r>
                        <a:rPr lang="en-US" sz="1800" b="0"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30%</a:t>
                      </a:r>
                    </a:p>
                  </a:txBody>
                  <a:tcPr marL="7620" marR="7620" marT="7620" marB="0" anchor="ctr" anchorCtr="1">
                    <a:solidFill>
                      <a:schemeClr val="accent2"/>
                    </a:solidFill>
                  </a:tcP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a:t>
                      </a:r>
                    </a:p>
                  </a:txBody>
                  <a:tcPr marL="7620" marR="7620" marT="7620" marB="0" anchor="ctr" anchorCtr="1">
                    <a:solidFill>
                      <a:schemeClr val="accent2"/>
                    </a:solidFill>
                  </a:tcPr>
                </a:tc>
                <a:extLst>
                  <a:ext uri="{0D108BD9-81ED-4DB2-BD59-A6C34878D82A}">
                    <a16:rowId xmlns:a16="http://schemas.microsoft.com/office/drawing/2014/main" val="1432655362"/>
                  </a:ext>
                </a:extLst>
              </a:tr>
              <a:tr h="370840">
                <a:tc>
                  <a:txBody>
                    <a:bodyPr/>
                    <a:lstStyle/>
                    <a:p>
                      <a:pPr algn="l"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Jewish Social Justice/Civic Engagement/Advocacy Groups</a:t>
                      </a:r>
                    </a:p>
                  </a:txBody>
                  <a:tcPr marL="7620" marR="7620" marT="7620"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a:t>
                      </a:r>
                    </a:p>
                  </a:txBody>
                  <a:tcPr marL="7620" marR="7620" marT="7620" marB="0" anchor="ctr" anchorCtr="1">
                    <a:solidFill>
                      <a:schemeClr val="accent2"/>
                    </a:solidFill>
                  </a:tcP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solidFill>
                      <a:schemeClr val="accent2"/>
                    </a:solidFill>
                  </a:tcPr>
                </a:tc>
                <a:extLst>
                  <a:ext uri="{0D108BD9-81ED-4DB2-BD59-A6C34878D82A}">
                    <a16:rowId xmlns:a16="http://schemas.microsoft.com/office/drawing/2014/main" val="1908262396"/>
                  </a:ext>
                </a:extLst>
              </a:tr>
              <a:tr h="370840">
                <a:tc>
                  <a:txBody>
                    <a:bodyPr/>
                    <a:lstStyle/>
                    <a:p>
                      <a:pPr algn="l"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I Don't Know</a:t>
                      </a:r>
                    </a:p>
                  </a:txBody>
                  <a:tcPr marL="7620" marR="7620" marT="7620"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26%</a:t>
                      </a:r>
                    </a:p>
                  </a:txBody>
                  <a:tcPr marL="7620" marR="7620" marT="7620" marB="0" anchor="ctr" anchorCtr="1">
                    <a:solidFill>
                      <a:schemeClr val="accent2"/>
                    </a:solidFill>
                  </a:tcPr>
                </a:tc>
                <a:tc>
                  <a:txBody>
                    <a:bodyPr/>
                    <a:lstStyle/>
                    <a:p>
                      <a:pPr algn="r" fontAlgn="b"/>
                      <a:r>
                        <a:rPr lang="en-US" sz="1800" b="0"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57%</a:t>
                      </a:r>
                    </a:p>
                  </a:txBody>
                  <a:tcPr marL="7620" marR="7620" marT="7620" marB="0" anchor="ctr" anchorCtr="1">
                    <a:solidFill>
                      <a:schemeClr val="accent2"/>
                    </a:solidFill>
                  </a:tcPr>
                </a:tc>
                <a:extLst>
                  <a:ext uri="{0D108BD9-81ED-4DB2-BD59-A6C34878D82A}">
                    <a16:rowId xmlns:a16="http://schemas.microsoft.com/office/drawing/2014/main" val="482200848"/>
                  </a:ext>
                </a:extLst>
              </a:tr>
              <a:tr h="370840">
                <a:tc>
                  <a:txBody>
                    <a:bodyPr/>
                    <a:lstStyle/>
                    <a:p>
                      <a:pPr algn="l"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Other (please specify)</a:t>
                      </a:r>
                    </a:p>
                  </a:txBody>
                  <a:tcPr marL="7620" marR="7620" marT="7620"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11%</a:t>
                      </a:r>
                    </a:p>
                  </a:txBody>
                  <a:tcPr marL="7620" marR="7620" marT="7620" marB="0" anchor="ctr" anchorCtr="1">
                    <a:solidFill>
                      <a:schemeClr val="accent2"/>
                    </a:solidFill>
                  </a:tcP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7%</a:t>
                      </a:r>
                    </a:p>
                  </a:txBody>
                  <a:tcPr marL="7620" marR="7620" marT="7620" marB="0" anchor="ctr" anchorCtr="1">
                    <a:solidFill>
                      <a:schemeClr val="accent2"/>
                    </a:solidFill>
                  </a:tcPr>
                </a:tc>
                <a:extLst>
                  <a:ext uri="{0D108BD9-81ED-4DB2-BD59-A6C34878D82A}">
                    <a16:rowId xmlns:a16="http://schemas.microsoft.com/office/drawing/2014/main" val="4039727053"/>
                  </a:ext>
                </a:extLst>
              </a:tr>
            </a:tbl>
          </a:graphicData>
        </a:graphic>
      </p:graphicFrame>
      <p:sp>
        <p:nvSpPr>
          <p:cNvPr id="5" name="Slide Number Placeholder 4">
            <a:extLst>
              <a:ext uri="{FF2B5EF4-FFF2-40B4-BE49-F238E27FC236}">
                <a16:creationId xmlns:a16="http://schemas.microsoft.com/office/drawing/2014/main" id="{2B90F6F9-189A-4A92-96B7-4644D49F30A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99929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35587F-7BD5-A84C-82FB-86F7675C2EE5}"/>
              </a:ext>
            </a:extLst>
          </p:cNvPr>
          <p:cNvSpPr>
            <a:spLocks noGrp="1"/>
          </p:cNvSpPr>
          <p:nvPr>
            <p:ph type="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Room for Growth</a:t>
            </a:r>
          </a:p>
        </p:txBody>
      </p:sp>
      <p:sp>
        <p:nvSpPr>
          <p:cNvPr id="4" name="Slide Number Placeholder 3">
            <a:extLst>
              <a:ext uri="{FF2B5EF4-FFF2-40B4-BE49-F238E27FC236}">
                <a16:creationId xmlns:a16="http://schemas.microsoft.com/office/drawing/2014/main" id="{D08F3F52-63DA-4437-A7DD-3F6564C3D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8A5C0-C843-4798-A68E-D1A36425029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3133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7" y="365760"/>
            <a:ext cx="11447635" cy="1139824"/>
          </a:xfrm>
        </p:spPr>
        <p:txBody>
          <a:bodyPr/>
          <a:lstStyle/>
          <a:p>
            <a:pPr lvl="0" defTabSz="457200">
              <a:lnSpc>
                <a:spcPct val="100000"/>
              </a:lnSpc>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Leadership: Houston</a:t>
            </a:r>
            <a:endParaRPr lang="en-US" sz="3600" i="1"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747252" y="1622323"/>
            <a:ext cx="99109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Do you know of any clergy or staff with disabilities at your own faith-based institutions?</a:t>
            </a:r>
          </a:p>
        </p:txBody>
      </p:sp>
      <p:graphicFrame>
        <p:nvGraphicFramePr>
          <p:cNvPr id="8" name="Chart 7" descr="Bar charts&#10;&#10;Yes&#10;2021: 20&#10;2018: 13&#10;&#10;No&#10;2021: 54&#10;2018: 55&#10;&#10;I Don't Know&#10;2021: 22&#10;2018: 23">
            <a:extLst>
              <a:ext uri="{FF2B5EF4-FFF2-40B4-BE49-F238E27FC236}">
                <a16:creationId xmlns:a16="http://schemas.microsoft.com/office/drawing/2014/main" id="{77BD6033-89E6-441C-AE6C-51EF9C2CE5A8}"/>
              </a:ext>
            </a:extLst>
          </p:cNvPr>
          <p:cNvGraphicFramePr/>
          <p:nvPr/>
        </p:nvGraphicFramePr>
        <p:xfrm>
          <a:off x="1936996" y="1825624"/>
          <a:ext cx="8537039" cy="5032376"/>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C649732D-9007-4E74-81F1-07E178F7F17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37792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7" y="365760"/>
            <a:ext cx="11121063"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Leadership: Houston (2)</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8F9CAD5E-DFB7-41AD-B055-FA6A0B13978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747252" y="1622323"/>
            <a:ext cx="99109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Do you feel that people with disabilities are encouraged to serve on the boards and committees of your faith-based institutions?</a:t>
            </a:r>
          </a:p>
        </p:txBody>
      </p:sp>
      <p:graphicFrame>
        <p:nvGraphicFramePr>
          <p:cNvPr id="8" name="Chart 7" descr="Yes&#10;2021: 15&#10;2018: 16&#10;&#10;Sometimes&#10;2021: 22&#10;2018: 21&#10;&#10;No&#10;2021: 26&#10;2018: 24&#10;&#10;I Don't Know&#10;2021: 34&#10;2018: 31">
            <a:extLst>
              <a:ext uri="{FF2B5EF4-FFF2-40B4-BE49-F238E27FC236}">
                <a16:creationId xmlns:a16="http://schemas.microsoft.com/office/drawing/2014/main" id="{77BD6033-89E6-441C-AE6C-51EF9C2CE5A8}"/>
              </a:ext>
            </a:extLst>
          </p:cNvPr>
          <p:cNvGraphicFramePr/>
          <p:nvPr/>
        </p:nvGraphicFramePr>
        <p:xfrm>
          <a:off x="843148" y="2220686"/>
          <a:ext cx="10039032" cy="46373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4944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629722"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Exclusion: Still Too Prevalent</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DB0AC6B0-7779-47AC-9EFD-95A54D833D0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747252" y="1622323"/>
            <a:ext cx="99109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Have you or another person with a disability in your household ever been turned away from an activity at an organization in your faith community because of its inability or unwillingness to make a reasonable accommodation?</a:t>
            </a:r>
          </a:p>
        </p:txBody>
      </p:sp>
      <p:sp>
        <p:nvSpPr>
          <p:cNvPr id="9" name="TextBox 8">
            <a:extLst>
              <a:ext uri="{FF2B5EF4-FFF2-40B4-BE49-F238E27FC236}">
                <a16:creationId xmlns:a16="http://schemas.microsoft.com/office/drawing/2014/main" id="{D39481A7-F000-4996-B472-7C6A8D3ED6A1}"/>
              </a:ext>
            </a:extLst>
          </p:cNvPr>
          <p:cNvSpPr txBox="1"/>
          <p:nvPr/>
        </p:nvSpPr>
        <p:spPr>
          <a:xfrm>
            <a:off x="521208" y="3191983"/>
            <a:ext cx="1157070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Lato" panose="020F0502020204030203" pitchFamily="34" charset="0"/>
                <a:ea typeface="Lato" panose="020F0502020204030203" pitchFamily="34" charset="0"/>
                <a:cs typeface="Lato" panose="020F0502020204030203" pitchFamily="34" charset="0"/>
              </a:rPr>
              <a:t>22</a:t>
            </a:r>
            <a:r>
              <a:rPr kumimoji="0" lang="en-US" sz="3600" b="1" i="0" u="none" strike="noStrike" kern="1200" cap="none" spc="0" normalizeH="0" baseline="0" noProof="0" dirty="0">
                <a:ln>
                  <a:noFill/>
                </a:ln>
                <a:solidFill>
                  <a:srgbClr val="FF000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36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of </a:t>
            </a:r>
            <a:r>
              <a:rPr kumimoji="0" lang="en-US" sz="3600" b="1"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PwDs</a:t>
            </a:r>
            <a:r>
              <a:rPr kumimoji="0" lang="en-US" sz="36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report exclusion nationwide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Lato" panose="020F0502020204030203" pitchFamily="34" charset="0"/>
                <a:ea typeface="Lato" panose="020F0502020204030203" pitchFamily="34" charset="0"/>
                <a:cs typeface="Lato" panose="020F0502020204030203" pitchFamily="34" charset="0"/>
              </a:rPr>
              <a:t>12% </a:t>
            </a:r>
            <a:r>
              <a:rPr kumimoji="0" lang="en-US" sz="36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in Houston</a:t>
            </a:r>
          </a:p>
        </p:txBody>
      </p:sp>
    </p:spTree>
    <p:extLst>
      <p:ext uri="{BB962C8B-B14F-4D97-AF65-F5344CB8AC3E}">
        <p14:creationId xmlns:p14="http://schemas.microsoft.com/office/powerpoint/2010/main" val="955273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7" y="365760"/>
            <a:ext cx="11149585" cy="862963"/>
          </a:xfrm>
        </p:spPr>
        <p:txBody>
          <a:bodyPr/>
          <a:lstStyle/>
          <a:p>
            <a:pPr lvl="0" defTabSz="457200">
              <a:lnSpc>
                <a:spcPct val="100000"/>
              </a:lnSpc>
              <a:defRPr/>
            </a:pPr>
            <a:r>
              <a:rPr lang="en-US" sz="28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There were painful Houston experiences, but many more successes</a:t>
            </a:r>
            <a:endParaRPr lang="en-US" sz="28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97FB8679-204F-4916-877E-B0CD19325C0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2" name="Rectangle 1">
            <a:extLst>
              <a:ext uri="{FF2B5EF4-FFF2-40B4-BE49-F238E27FC236}">
                <a16:creationId xmlns:a16="http://schemas.microsoft.com/office/drawing/2014/main" id="{4909BCDB-6C33-4143-8A27-13112CA61D86}"/>
              </a:ext>
            </a:extLst>
          </p:cNvPr>
          <p:cNvSpPr/>
          <p:nvPr/>
        </p:nvSpPr>
        <p:spPr>
          <a:xfrm>
            <a:off x="343299" y="1226866"/>
            <a:ext cx="11552903" cy="646331"/>
          </a:xfrm>
          <a:prstGeom prst="rect">
            <a:avLst/>
          </a:prstGeom>
          <a:solidFill>
            <a:schemeClr val="lt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OPTIONAL: If you have seen a particular example of successful disability inclusion in your faith community, please share it with us.</a:t>
            </a:r>
            <a:endParaRPr kumimoji="0" lang="en-US" sz="1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endParaRPr>
          </a:p>
        </p:txBody>
      </p:sp>
      <p:sp>
        <p:nvSpPr>
          <p:cNvPr id="9" name="TextBox 8">
            <a:extLst>
              <a:ext uri="{FF2B5EF4-FFF2-40B4-BE49-F238E27FC236}">
                <a16:creationId xmlns:a16="http://schemas.microsoft.com/office/drawing/2014/main" id="{D39481A7-F000-4996-B472-7C6A8D3ED6A1}"/>
              </a:ext>
            </a:extLst>
          </p:cNvPr>
          <p:cNvSpPr txBox="1"/>
          <p:nvPr/>
        </p:nvSpPr>
        <p:spPr>
          <a:xfrm>
            <a:off x="232697" y="1966390"/>
            <a:ext cx="11552903" cy="3385028"/>
          </a:xfrm>
          <a:prstGeom prst="rect">
            <a:avLst/>
          </a:prstGeom>
          <a:noFill/>
        </p:spPr>
        <p:txBody>
          <a:bodyPr wrap="square" rtlCol="0">
            <a:normAutofit lnSpcReduction="10000"/>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D7D31"/>
                </a:solidFill>
                <a:effectLst/>
                <a:uLnTx/>
                <a:uFillTx/>
                <a:latin typeface="Lato" panose="020F0502020204030203" pitchFamily="34" charset="0"/>
                <a:ea typeface="Lato" panose="020F0502020204030203" pitchFamily="34" charset="0"/>
                <a:cs typeface="Lato" panose="020F0502020204030203" pitchFamily="34" charset="0"/>
              </a:rPr>
              <a:t>“Houston's Jewish Family Service has extensive programs and initiatives serving people with disabilities.  It also does a excellent job heightening inclusion  awareness and initiatives throughout the community, as well as being an Avenue for advocacy.  Dedicated staff, stakeholders, and volunteers have worked tirelessly to educate and sensitize the Jewish and general communities: effecting long overdue change.”</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rgbClr val="ED7D31"/>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D7D31"/>
                </a:solidFill>
                <a:effectLst/>
                <a:uLnTx/>
                <a:uFillTx/>
                <a:latin typeface="Lato" panose="020F0502020204030203" pitchFamily="34" charset="0"/>
                <a:ea typeface="Lato" panose="020F0502020204030203" pitchFamily="34" charset="0"/>
                <a:cs typeface="Lato" panose="020F0502020204030203" pitchFamily="34" charset="0"/>
              </a:rPr>
              <a:t>“Our Congregation was one of the first to formalize inclusion by establishing an Inclusion Committee with the goal of making our facility accessible; welcoming; participatory; more caring; and a place where the disabled will want to be.  We have been successful in many areas.  So, we installed automatic doors to our building, the rest rooms, etc.; set aside areas in the different parts of the Sanctuary for disabled seating; installed ramps; held religious events open to all of the disabled community to attend at no cost; and more.”</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srgbClr val="ED7D31"/>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D7D31"/>
                </a:solidFill>
                <a:effectLst/>
                <a:uLnTx/>
                <a:uFillTx/>
                <a:latin typeface="Lato" panose="020F0502020204030203" pitchFamily="34" charset="0"/>
                <a:ea typeface="Lato" panose="020F0502020204030203" pitchFamily="34" charset="0"/>
                <a:cs typeface="Lato" panose="020F0502020204030203" pitchFamily="34" charset="0"/>
              </a:rPr>
              <a:t>“Celebration Company at JFS Houston is phenomenal!”</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ED7D31"/>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FF2EBDE5-FA9D-42BE-ADD3-8D3460B798FE}"/>
              </a:ext>
            </a:extLst>
          </p:cNvPr>
          <p:cNvSpPr txBox="1"/>
          <p:nvPr/>
        </p:nvSpPr>
        <p:spPr>
          <a:xfrm>
            <a:off x="319549" y="5230849"/>
            <a:ext cx="1207783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OPTIONAL: If you or someone with a disability has been excluded, please share when and what happened and any ideas you have in order to ensure it doesn’t happen again.</a:t>
            </a:r>
          </a:p>
        </p:txBody>
      </p:sp>
      <p:sp>
        <p:nvSpPr>
          <p:cNvPr id="10" name="TextBox 9">
            <a:extLst>
              <a:ext uri="{FF2B5EF4-FFF2-40B4-BE49-F238E27FC236}">
                <a16:creationId xmlns:a16="http://schemas.microsoft.com/office/drawing/2014/main" id="{1E5001E9-8C47-4310-A29B-26AED4134A25}"/>
              </a:ext>
            </a:extLst>
          </p:cNvPr>
          <p:cNvSpPr txBox="1"/>
          <p:nvPr/>
        </p:nvSpPr>
        <p:spPr>
          <a:xfrm>
            <a:off x="232697" y="5877180"/>
            <a:ext cx="11438095" cy="707886"/>
          </a:xfrm>
          <a:prstGeom prst="rect">
            <a:avLst/>
          </a:prstGeom>
          <a:noFill/>
        </p:spPr>
        <p:txBody>
          <a:bodyPr wrap="square">
            <a:spAutoFit/>
          </a:bodyPr>
          <a:lstStyle/>
          <a:p>
            <a:r>
              <a:rPr lang="en-US" dirty="0"/>
              <a:t>“</a:t>
            </a:r>
            <a:r>
              <a:rPr lang="en-US" sz="2000" i="1" dirty="0">
                <a:solidFill>
                  <a:srgbClr val="ED7D31"/>
                </a:solidFill>
                <a:latin typeface="Lato" panose="020F0502020204030203" pitchFamily="34" charset="0"/>
                <a:ea typeface="Lato" panose="020F0502020204030203" pitchFamily="34" charset="0"/>
                <a:cs typeface="Lato" panose="020F0502020204030203" pitchFamily="34" charset="0"/>
              </a:rPr>
              <a:t>Shadchans are often prejudiced and unhesitatingly refuse a person with a disability. Addressing the issue in publications widely read by Orthodox Jews could help a bit.”</a:t>
            </a:r>
          </a:p>
        </p:txBody>
      </p:sp>
    </p:spTree>
    <p:extLst>
      <p:ext uri="{BB962C8B-B14F-4D97-AF65-F5344CB8AC3E}">
        <p14:creationId xmlns:p14="http://schemas.microsoft.com/office/powerpoint/2010/main" val="2648820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629722" cy="1139824"/>
          </a:xfrm>
        </p:spPr>
        <p:txBody>
          <a:bodyPr/>
          <a:lstStyle/>
          <a:p>
            <a:pPr lvl="0" defTabSz="457200">
              <a:lnSpc>
                <a:spcPct val="100000"/>
              </a:lnSpc>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Virtual Formats Can Significantly Increase Access</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747252" y="1622323"/>
            <a:ext cx="99109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How has the increase in virtual formats/online participation impacted your ability to access and be included in your faith community?</a:t>
            </a:r>
          </a:p>
        </p:txBody>
      </p:sp>
      <p:graphicFrame>
        <p:nvGraphicFramePr>
          <p:cNvPr id="4" name="Table 4">
            <a:extLst>
              <a:ext uri="{FF2B5EF4-FFF2-40B4-BE49-F238E27FC236}">
                <a16:creationId xmlns:a16="http://schemas.microsoft.com/office/drawing/2014/main" id="{AB988987-1A15-460F-B65E-6BFDCA6A1AFB}"/>
              </a:ext>
            </a:extLst>
          </p:cNvPr>
          <p:cNvGraphicFramePr>
            <a:graphicFrameLocks noGrp="1"/>
          </p:cNvGraphicFramePr>
          <p:nvPr/>
        </p:nvGraphicFramePr>
        <p:xfrm>
          <a:off x="1638710" y="2607842"/>
          <a:ext cx="8128000" cy="2966720"/>
        </p:xfrm>
        <a:graphic>
          <a:graphicData uri="http://schemas.openxmlformats.org/drawingml/2006/table">
            <a:tbl>
              <a:tblPr firstRow="1" bandRow="1">
                <a:tableStyleId>{5C22544A-7EE6-4342-B048-85BDC9FD1C3A}</a:tableStyleId>
              </a:tblPr>
              <a:tblGrid>
                <a:gridCol w="4319992">
                  <a:extLst>
                    <a:ext uri="{9D8B030D-6E8A-4147-A177-3AD203B41FA5}">
                      <a16:colId xmlns:a16="http://schemas.microsoft.com/office/drawing/2014/main" val="2292130441"/>
                    </a:ext>
                  </a:extLst>
                </a:gridCol>
                <a:gridCol w="1269336">
                  <a:extLst>
                    <a:ext uri="{9D8B030D-6E8A-4147-A177-3AD203B41FA5}">
                      <a16:colId xmlns:a16="http://schemas.microsoft.com/office/drawing/2014/main" val="1643558348"/>
                    </a:ext>
                  </a:extLst>
                </a:gridCol>
                <a:gridCol w="1269336">
                  <a:extLst>
                    <a:ext uri="{9D8B030D-6E8A-4147-A177-3AD203B41FA5}">
                      <a16:colId xmlns:a16="http://schemas.microsoft.com/office/drawing/2014/main" val="3399574628"/>
                    </a:ext>
                  </a:extLst>
                </a:gridCol>
                <a:gridCol w="1269336">
                  <a:extLst>
                    <a:ext uri="{9D8B030D-6E8A-4147-A177-3AD203B41FA5}">
                      <a16:colId xmlns:a16="http://schemas.microsoft.com/office/drawing/2014/main" val="2833566396"/>
                    </a:ext>
                  </a:extLst>
                </a:gridCol>
              </a:tblGrid>
              <a:tr h="370840">
                <a:tc>
                  <a:txBody>
                    <a:bodyPr/>
                    <a:lstStyle/>
                    <a:p>
                      <a:r>
                        <a:rPr lang="en-US" dirty="0">
                          <a:latin typeface="Lato" panose="020F0502020204030203" pitchFamily="34" charset="0"/>
                          <a:ea typeface="Lato" panose="020F0502020204030203" pitchFamily="34" charset="0"/>
                          <a:cs typeface="Lato" panose="020F0502020204030203" pitchFamily="34" charset="0"/>
                        </a:rPr>
                        <a:t>Choices</a:t>
                      </a:r>
                    </a:p>
                  </a:txBody>
                  <a:tcPr anchor="ct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Houston</a:t>
                      </a:r>
                    </a:p>
                  </a:txBody>
                  <a:tcPr anchor="ctr" anchorCtr="1">
                    <a:solidFill>
                      <a:schemeClr val="accent2"/>
                    </a:solidFill>
                  </a:tcP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Total Percent</a:t>
                      </a:r>
                    </a:p>
                  </a:txBody>
                  <a:tcPr anchor="ctr" anchorCtr="1"/>
                </a:tc>
                <a:tc>
                  <a:txBody>
                    <a:bodyPr/>
                    <a:lstStyle/>
                    <a:p>
                      <a:pPr algn="ctr"/>
                      <a:r>
                        <a:rPr lang="en-US" dirty="0" err="1">
                          <a:latin typeface="Lato" panose="020F0502020204030203" pitchFamily="34" charset="0"/>
                          <a:ea typeface="Lato" panose="020F0502020204030203" pitchFamily="34" charset="0"/>
                          <a:cs typeface="Lato" panose="020F0502020204030203" pitchFamily="34" charset="0"/>
                        </a:rPr>
                        <a:t>PwDs</a:t>
                      </a:r>
                      <a:endParaRPr lang="en-US" dirty="0">
                        <a:latin typeface="Lato" panose="020F0502020204030203" pitchFamily="34" charset="0"/>
                        <a:ea typeface="Lato" panose="020F0502020204030203" pitchFamily="34" charset="0"/>
                        <a:cs typeface="Lato" panose="020F0502020204030203" pitchFamily="34" charset="0"/>
                      </a:endParaRPr>
                    </a:p>
                  </a:txBody>
                  <a:tcPr anchor="ctr" anchorCtr="1"/>
                </a:tc>
                <a:extLst>
                  <a:ext uri="{0D108BD9-81ED-4DB2-BD59-A6C34878D82A}">
                    <a16:rowId xmlns:a16="http://schemas.microsoft.com/office/drawing/2014/main" val="1182424203"/>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Significantly Increased my ability to participate</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35%</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34%</a:t>
                      </a:r>
                    </a:p>
                  </a:txBody>
                  <a:tcPr marL="7620" marR="7620" marT="7620" marB="0" anchor="ctr" anchorCtr="1"/>
                </a:tc>
                <a:tc>
                  <a:txBody>
                    <a:bodyPr/>
                    <a:lstStyle/>
                    <a:p>
                      <a:pPr algn="r" fontAlgn="b"/>
                      <a:r>
                        <a:rPr lang="en-US" sz="18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41%</a:t>
                      </a:r>
                    </a:p>
                  </a:txBody>
                  <a:tcPr marL="7620" marR="7620" marT="7620" marB="0" anchor="ctr" anchorCtr="1"/>
                </a:tc>
                <a:extLst>
                  <a:ext uri="{0D108BD9-81ED-4DB2-BD59-A6C34878D82A}">
                    <a16:rowId xmlns:a16="http://schemas.microsoft.com/office/drawing/2014/main" val="2111498133"/>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Somewhat Increased my ability to participate</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34%</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33%</a:t>
                      </a:r>
                    </a:p>
                  </a:txBody>
                  <a:tcPr marL="7620" marR="7620" marT="7620" marB="0" anchor="ctr" anchorCtr="1"/>
                </a:tc>
                <a:tc>
                  <a:txBody>
                    <a:bodyPr/>
                    <a:lstStyle/>
                    <a:p>
                      <a:pPr algn="r" fontAlgn="b"/>
                      <a:r>
                        <a:rPr lang="en-US" sz="1800" b="1"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32%</a:t>
                      </a:r>
                    </a:p>
                  </a:txBody>
                  <a:tcPr marL="7620" marR="7620" marT="7620" marB="0" anchor="ctr" anchorCtr="1"/>
                </a:tc>
                <a:extLst>
                  <a:ext uri="{0D108BD9-81ED-4DB2-BD59-A6C34878D82A}">
                    <a16:rowId xmlns:a16="http://schemas.microsoft.com/office/drawing/2014/main" val="2508276635"/>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Somewhat Decreased my ability to participate</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6%</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6%</a:t>
                      </a:r>
                    </a:p>
                  </a:txBody>
                  <a:tcPr marL="7620" marR="7620" marT="7620" marB="0" anchor="ctr" anchorCtr="1"/>
                </a:tc>
                <a:extLst>
                  <a:ext uri="{0D108BD9-81ED-4DB2-BD59-A6C34878D82A}">
                    <a16:rowId xmlns:a16="http://schemas.microsoft.com/office/drawing/2014/main" val="3070263240"/>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Significantly Decreased my ability to participate</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a:t>
                      </a:r>
                    </a:p>
                  </a:txBody>
                  <a:tcPr marL="7620" marR="7620" marT="7620" marB="0" anchor="ctr" anchorCtr="1"/>
                </a:tc>
                <a:extLst>
                  <a:ext uri="{0D108BD9-81ED-4DB2-BD59-A6C34878D82A}">
                    <a16:rowId xmlns:a16="http://schemas.microsoft.com/office/drawing/2014/main" val="3590361797"/>
                  </a:ext>
                </a:extLst>
              </a:tr>
              <a:tr h="370840">
                <a:tc>
                  <a:txBody>
                    <a:bodyPr/>
                    <a:lstStyle/>
                    <a:p>
                      <a:pPr algn="l"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No Impact</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25%</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25%</a:t>
                      </a:r>
                    </a:p>
                  </a:txBody>
                  <a:tcPr marL="7620" marR="7620" marT="7620" marB="0" anchor="ctr" anchorCtr="1"/>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18%</a:t>
                      </a:r>
                    </a:p>
                  </a:txBody>
                  <a:tcPr marL="7620" marR="7620" marT="7620" marB="0" anchor="ctr" anchorCtr="1"/>
                </a:tc>
                <a:extLst>
                  <a:ext uri="{0D108BD9-81ED-4DB2-BD59-A6C34878D82A}">
                    <a16:rowId xmlns:a16="http://schemas.microsoft.com/office/drawing/2014/main" val="3275106841"/>
                  </a:ext>
                </a:extLst>
              </a:tr>
            </a:tbl>
          </a:graphicData>
        </a:graphic>
      </p:graphicFrame>
      <p:sp>
        <p:nvSpPr>
          <p:cNvPr id="2" name="TextBox 1">
            <a:extLst>
              <a:ext uri="{FF2B5EF4-FFF2-40B4-BE49-F238E27FC236}">
                <a16:creationId xmlns:a16="http://schemas.microsoft.com/office/drawing/2014/main" id="{FD47BA6D-87CF-CF49-9456-2CC8472F1C4D}"/>
              </a:ext>
            </a:extLst>
          </p:cNvPr>
          <p:cNvSpPr txBox="1"/>
          <p:nvPr/>
        </p:nvSpPr>
        <p:spPr>
          <a:xfrm>
            <a:off x="747252" y="5621019"/>
            <a:ext cx="8396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hlinkClick r:id="rId3"/>
              </a:rPr>
              <a:t>Webinar with more information on how to be accessible</a:t>
            </a:r>
            <a:endPar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Slide Number Placeholder 5">
            <a:extLst>
              <a:ext uri="{FF2B5EF4-FFF2-40B4-BE49-F238E27FC236}">
                <a16:creationId xmlns:a16="http://schemas.microsoft.com/office/drawing/2014/main" id="{698B438D-FACD-45B0-A97D-7D1C154C958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70857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629722"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Overwhelmingly Positive Messaging Works</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590034" y="1502458"/>
            <a:ext cx="106297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Which of the following do you think is the most convincing reason why inclusion of people with disabilities should be a more important priority for the Jewish community? </a:t>
            </a:r>
          </a:p>
        </p:txBody>
      </p:sp>
      <p:graphicFrame>
        <p:nvGraphicFramePr>
          <p:cNvPr id="5" name="Table 5">
            <a:extLst>
              <a:ext uri="{FF2B5EF4-FFF2-40B4-BE49-F238E27FC236}">
                <a16:creationId xmlns:a16="http://schemas.microsoft.com/office/drawing/2014/main" id="{EBCFFFC4-AE36-4AE3-A737-7D376693C8BC}"/>
              </a:ext>
            </a:extLst>
          </p:cNvPr>
          <p:cNvGraphicFramePr>
            <a:graphicFrameLocks noGrp="1"/>
          </p:cNvGraphicFramePr>
          <p:nvPr>
            <p:extLst>
              <p:ext uri="{D42A27DB-BD31-4B8C-83A1-F6EECF244321}">
                <p14:modId xmlns:p14="http://schemas.microsoft.com/office/powerpoint/2010/main" val="4001264996"/>
              </p:ext>
            </p:extLst>
          </p:nvPr>
        </p:nvGraphicFramePr>
        <p:xfrm>
          <a:off x="1713568" y="2343329"/>
          <a:ext cx="8245002" cy="4457700"/>
        </p:xfrm>
        <a:graphic>
          <a:graphicData uri="http://schemas.openxmlformats.org/drawingml/2006/table">
            <a:tbl>
              <a:tblPr firstRow="1" bandRow="1">
                <a:tableStyleId>{5C22544A-7EE6-4342-B048-85BDC9FD1C3A}</a:tableStyleId>
              </a:tblPr>
              <a:tblGrid>
                <a:gridCol w="7170340">
                  <a:extLst>
                    <a:ext uri="{9D8B030D-6E8A-4147-A177-3AD203B41FA5}">
                      <a16:colId xmlns:a16="http://schemas.microsoft.com/office/drawing/2014/main" val="177763729"/>
                    </a:ext>
                  </a:extLst>
                </a:gridCol>
                <a:gridCol w="1074662">
                  <a:extLst>
                    <a:ext uri="{9D8B030D-6E8A-4147-A177-3AD203B41FA5}">
                      <a16:colId xmlns:a16="http://schemas.microsoft.com/office/drawing/2014/main" val="1166522081"/>
                    </a:ext>
                  </a:extLst>
                </a:gridCol>
              </a:tblGrid>
              <a:tr h="370840">
                <a:tc>
                  <a:txBody>
                    <a:bodyPr/>
                    <a:lstStyle/>
                    <a:p>
                      <a:r>
                        <a:rPr lang="en-US" dirty="0">
                          <a:latin typeface="Lato" panose="020F0502020204030203" pitchFamily="34" charset="0"/>
                          <a:ea typeface="Lato" panose="020F0502020204030203" pitchFamily="34" charset="0"/>
                          <a:cs typeface="Lato" panose="020F0502020204030203" pitchFamily="34" charset="0"/>
                        </a:rPr>
                        <a:t>Choices</a:t>
                      </a:r>
                    </a:p>
                  </a:txBody>
                  <a:tcPr/>
                </a:tc>
                <a:tc>
                  <a:txBody>
                    <a:bodyPr/>
                    <a:lstStyle/>
                    <a:p>
                      <a:pPr algn="ctr"/>
                      <a:r>
                        <a:rPr lang="en-US" dirty="0">
                          <a:latin typeface="Lato" panose="020F0502020204030203" pitchFamily="34" charset="0"/>
                          <a:ea typeface="Lato" panose="020F0502020204030203" pitchFamily="34" charset="0"/>
                          <a:cs typeface="Lato" panose="020F0502020204030203" pitchFamily="34" charset="0"/>
                        </a:rPr>
                        <a:t>Houston 1</a:t>
                      </a:r>
                      <a:r>
                        <a:rPr lang="en-US" baseline="30000" dirty="0">
                          <a:latin typeface="Lato" panose="020F0502020204030203" pitchFamily="34" charset="0"/>
                          <a:ea typeface="Lato" panose="020F0502020204030203" pitchFamily="34" charset="0"/>
                          <a:cs typeface="Lato" panose="020F0502020204030203" pitchFamily="34" charset="0"/>
                        </a:rPr>
                        <a:t>st</a:t>
                      </a:r>
                      <a:r>
                        <a:rPr lang="en-US" dirty="0">
                          <a:latin typeface="Lato" panose="020F0502020204030203" pitchFamily="34" charset="0"/>
                          <a:ea typeface="Lato" panose="020F0502020204030203" pitchFamily="34" charset="0"/>
                          <a:cs typeface="Lato" panose="020F0502020204030203" pitchFamily="34" charset="0"/>
                        </a:rPr>
                        <a:t> Choice</a:t>
                      </a:r>
                    </a:p>
                  </a:txBody>
                  <a:tcPr>
                    <a:solidFill>
                      <a:schemeClr val="accent2"/>
                    </a:solidFill>
                  </a:tcPr>
                </a:tc>
                <a:extLst>
                  <a:ext uri="{0D108BD9-81ED-4DB2-BD59-A6C34878D82A}">
                    <a16:rowId xmlns:a16="http://schemas.microsoft.com/office/drawing/2014/main" val="3058432087"/>
                  </a:ext>
                </a:extLst>
              </a:tr>
              <a:tr h="370840">
                <a:tc>
                  <a:txBody>
                    <a:bodyPr/>
                    <a:lstStyle/>
                    <a:p>
                      <a:pPr algn="l" fontAlgn="b"/>
                      <a:r>
                        <a:rPr lang="en-US" sz="16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We are a stronger community when we are welcoming, diverse, and respect one another. Everyone should feel that their presence and participation is welcome and meaningful. We want our children, parents, grandparents and friends with disabilities to have an equal opportunity to fully participate in our community.</a:t>
                      </a:r>
                    </a:p>
                  </a:txBody>
                  <a:tcPr marL="7620" marR="7620" marT="7620" marB="0" anchor="b"/>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58%</a:t>
                      </a:r>
                    </a:p>
                  </a:txBody>
                  <a:tcPr marL="7620" marR="7620" marT="7620" marB="0" anchor="ctr" anchorCtr="1">
                    <a:solidFill>
                      <a:schemeClr val="accent2"/>
                    </a:solidFill>
                  </a:tcPr>
                </a:tc>
                <a:extLst>
                  <a:ext uri="{0D108BD9-81ED-4DB2-BD59-A6C34878D82A}">
                    <a16:rowId xmlns:a16="http://schemas.microsoft.com/office/drawing/2014/main" val="1104670250"/>
                  </a:ext>
                </a:extLst>
              </a:tr>
              <a:tr h="370840">
                <a:tc>
                  <a:txBody>
                    <a:bodyPr/>
                    <a:lstStyle/>
                    <a:p>
                      <a:pPr algn="l" fontAlgn="b"/>
                      <a:r>
                        <a:rPr lang="en-US" sz="16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Jews should be at the forefront of social justice and inclusion of all people, including in racial equity, sexual orientation and identity, disability status and other marginalized identities.</a:t>
                      </a:r>
                    </a:p>
                  </a:txBody>
                  <a:tcPr marL="7620" marR="7620" marT="7620" marB="0" anchor="b"/>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16%</a:t>
                      </a:r>
                    </a:p>
                  </a:txBody>
                  <a:tcPr marL="7620" marR="7620" marT="7620" marB="0" anchor="ctr" anchorCtr="1">
                    <a:solidFill>
                      <a:schemeClr val="accent2"/>
                    </a:solidFill>
                  </a:tcPr>
                </a:tc>
                <a:extLst>
                  <a:ext uri="{0D108BD9-81ED-4DB2-BD59-A6C34878D82A}">
                    <a16:rowId xmlns:a16="http://schemas.microsoft.com/office/drawing/2014/main" val="646747150"/>
                  </a:ext>
                </a:extLst>
              </a:tr>
              <a:tr h="370840">
                <a:tc>
                  <a:txBody>
                    <a:bodyPr/>
                    <a:lstStyle/>
                    <a:p>
                      <a:pPr algn="l" fontAlgn="b"/>
                      <a:r>
                        <a:rPr lang="en-US" sz="16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Problems are best solved by working with people who have experienced them firsthand and understand solutions that work. Jews with disabilities should be at decision making tables, just like anyone else.</a:t>
                      </a:r>
                    </a:p>
                  </a:txBody>
                  <a:tcPr marL="7620" marR="7620" marT="7620" marB="0" anchor="b"/>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8%</a:t>
                      </a:r>
                    </a:p>
                  </a:txBody>
                  <a:tcPr marL="7620" marR="7620" marT="7620" marB="0" anchor="ctr" anchorCtr="1">
                    <a:solidFill>
                      <a:schemeClr val="accent2"/>
                    </a:solidFill>
                  </a:tcPr>
                </a:tc>
                <a:extLst>
                  <a:ext uri="{0D108BD9-81ED-4DB2-BD59-A6C34878D82A}">
                    <a16:rowId xmlns:a16="http://schemas.microsoft.com/office/drawing/2014/main" val="3941667522"/>
                  </a:ext>
                </a:extLst>
              </a:tr>
              <a:tr h="370840">
                <a:tc>
                  <a:txBody>
                    <a:bodyPr/>
                    <a:lstStyle/>
                    <a:p>
                      <a:pPr algn="l" fontAlgn="b"/>
                      <a:r>
                        <a:rPr lang="en-US" sz="16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Jewish tradition teaches us to include people with disabilities. Some of our greatest religious leaders had disabilities, including Moses, Jacob and Isaac.</a:t>
                      </a:r>
                    </a:p>
                  </a:txBody>
                  <a:tcPr marL="7620" marR="7620" marT="7620" marB="0" anchor="b"/>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8%</a:t>
                      </a:r>
                    </a:p>
                  </a:txBody>
                  <a:tcPr marL="7620" marR="7620" marT="7620" marB="0" anchor="ctr" anchorCtr="1">
                    <a:solidFill>
                      <a:schemeClr val="accent2"/>
                    </a:solidFill>
                  </a:tcPr>
                </a:tc>
                <a:extLst>
                  <a:ext uri="{0D108BD9-81ED-4DB2-BD59-A6C34878D82A}">
                    <a16:rowId xmlns:a16="http://schemas.microsoft.com/office/drawing/2014/main" val="226350459"/>
                  </a:ext>
                </a:extLst>
              </a:tr>
              <a:tr h="370840">
                <a:tc>
                  <a:txBody>
                    <a:bodyPr/>
                    <a:lstStyle/>
                    <a:p>
                      <a:pPr algn="l" fontAlgn="b"/>
                      <a:r>
                        <a:rPr lang="en-US" sz="16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If we value Jewish survival, that means we value all Jews, everyone is needed. If we exclude a Jew with a disability, we will lose not only them but risk alienating their entire family as well.</a:t>
                      </a:r>
                    </a:p>
                  </a:txBody>
                  <a:tcPr marL="7620" marR="7620" marT="7620" marB="0" anchor="b"/>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9%</a:t>
                      </a:r>
                    </a:p>
                  </a:txBody>
                  <a:tcPr marL="7620" marR="7620" marT="7620" marB="0" anchor="ctr" anchorCtr="1">
                    <a:solidFill>
                      <a:schemeClr val="accent2"/>
                    </a:solidFill>
                  </a:tcPr>
                </a:tc>
                <a:extLst>
                  <a:ext uri="{0D108BD9-81ED-4DB2-BD59-A6C34878D82A}">
                    <a16:rowId xmlns:a16="http://schemas.microsoft.com/office/drawing/2014/main" val="866601669"/>
                  </a:ext>
                </a:extLst>
              </a:tr>
            </a:tbl>
          </a:graphicData>
        </a:graphic>
      </p:graphicFrame>
      <p:sp>
        <p:nvSpPr>
          <p:cNvPr id="4" name="Slide Number Placeholder 3">
            <a:extLst>
              <a:ext uri="{FF2B5EF4-FFF2-40B4-BE49-F238E27FC236}">
                <a16:creationId xmlns:a16="http://schemas.microsoft.com/office/drawing/2014/main" id="{08B5EC12-F52C-4A58-943C-8EB6035F3D5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64480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1389898"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Education Level of Jews With &amp; Without Disabilities Are Similar</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37F497F9-2F50-4AF3-B0E0-EB8C8F9AD4E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590034" y="1642520"/>
            <a:ext cx="10629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What is the highest level of education that you have completed?</a:t>
            </a:r>
          </a:p>
        </p:txBody>
      </p:sp>
      <p:graphicFrame>
        <p:nvGraphicFramePr>
          <p:cNvPr id="2" name="Table 1">
            <a:extLst>
              <a:ext uri="{FF2B5EF4-FFF2-40B4-BE49-F238E27FC236}">
                <a16:creationId xmlns:a16="http://schemas.microsoft.com/office/drawing/2014/main" id="{5BDBE155-779E-CC49-B1C6-BFC59CCD6F37}"/>
              </a:ext>
            </a:extLst>
          </p:cNvPr>
          <p:cNvGraphicFramePr>
            <a:graphicFrameLocks noGrp="1"/>
          </p:cNvGraphicFramePr>
          <p:nvPr/>
        </p:nvGraphicFramePr>
        <p:xfrm>
          <a:off x="1173903" y="2528799"/>
          <a:ext cx="9844193" cy="3765122"/>
        </p:xfrm>
        <a:graphic>
          <a:graphicData uri="http://schemas.openxmlformats.org/drawingml/2006/table">
            <a:tbl>
              <a:tblPr firstRow="1" bandRow="1">
                <a:tableStyleId>{5C22544A-7EE6-4342-B048-85BDC9FD1C3A}</a:tableStyleId>
              </a:tblPr>
              <a:tblGrid>
                <a:gridCol w="4810337">
                  <a:extLst>
                    <a:ext uri="{9D8B030D-6E8A-4147-A177-3AD203B41FA5}">
                      <a16:colId xmlns:a16="http://schemas.microsoft.com/office/drawing/2014/main" val="3916398705"/>
                    </a:ext>
                  </a:extLst>
                </a:gridCol>
                <a:gridCol w="1096180">
                  <a:extLst>
                    <a:ext uri="{9D8B030D-6E8A-4147-A177-3AD203B41FA5}">
                      <a16:colId xmlns:a16="http://schemas.microsoft.com/office/drawing/2014/main" val="1172847922"/>
                    </a:ext>
                  </a:extLst>
                </a:gridCol>
                <a:gridCol w="984419">
                  <a:extLst>
                    <a:ext uri="{9D8B030D-6E8A-4147-A177-3AD203B41FA5}">
                      <a16:colId xmlns:a16="http://schemas.microsoft.com/office/drawing/2014/main" val="4093850033"/>
                    </a:ext>
                  </a:extLst>
                </a:gridCol>
                <a:gridCol w="984419">
                  <a:extLst>
                    <a:ext uri="{9D8B030D-6E8A-4147-A177-3AD203B41FA5}">
                      <a16:colId xmlns:a16="http://schemas.microsoft.com/office/drawing/2014/main" val="1432156648"/>
                    </a:ext>
                  </a:extLst>
                </a:gridCol>
                <a:gridCol w="984419">
                  <a:extLst>
                    <a:ext uri="{9D8B030D-6E8A-4147-A177-3AD203B41FA5}">
                      <a16:colId xmlns:a16="http://schemas.microsoft.com/office/drawing/2014/main" val="3995985596"/>
                    </a:ext>
                  </a:extLst>
                </a:gridCol>
                <a:gridCol w="984419">
                  <a:extLst>
                    <a:ext uri="{9D8B030D-6E8A-4147-A177-3AD203B41FA5}">
                      <a16:colId xmlns:a16="http://schemas.microsoft.com/office/drawing/2014/main" val="1628471859"/>
                    </a:ext>
                  </a:extLst>
                </a:gridCol>
              </a:tblGrid>
              <a:tr h="744386">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Choices</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l" fontAlgn="b"/>
                      <a:r>
                        <a:rPr lang="en-US" sz="20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Houston</a:t>
                      </a:r>
                    </a:p>
                  </a:txBody>
                  <a:tcPr marL="8973" marR="8973" marT="8973" marB="0" anchor="ctr" anchorCtr="1">
                    <a:solidFill>
                      <a:schemeClr val="accent2"/>
                    </a:solidFill>
                  </a:tcP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Total Jewish</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a:effectLst/>
                          <a:latin typeface="Lato" panose="020F0502020204030203" pitchFamily="34" charset="0"/>
                          <a:ea typeface="Lato" panose="020F0502020204030203" pitchFamily="34" charset="0"/>
                          <a:cs typeface="Lato" panose="020F0502020204030203" pitchFamily="34" charset="0"/>
                        </a:rPr>
                        <a:t>PwD</a:t>
                      </a:r>
                      <a:endParaRPr lang="en-US" sz="20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a:effectLst/>
                          <a:latin typeface="Lato" panose="020F0502020204030203" pitchFamily="34" charset="0"/>
                          <a:ea typeface="Lato" panose="020F0502020204030203" pitchFamily="34" charset="0"/>
                          <a:cs typeface="Lato" panose="020F0502020204030203" pitchFamily="34" charset="0"/>
                        </a:rPr>
                        <a:t>Comm</a:t>
                      </a:r>
                      <a:endParaRPr lang="en-US" sz="20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a:effectLst/>
                          <a:latin typeface="Lato" panose="020F0502020204030203" pitchFamily="34" charset="0"/>
                          <a:ea typeface="Lato" panose="020F0502020204030203" pitchFamily="34" charset="0"/>
                          <a:cs typeface="Lato" panose="020F0502020204030203" pitchFamily="34" charset="0"/>
                        </a:rPr>
                        <a:t>NPwD</a:t>
                      </a:r>
                      <a:endParaRPr lang="en-US" sz="20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1335407506"/>
                  </a:ext>
                </a:extLst>
              </a:tr>
              <a:tr h="377592">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Some High School</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solidFill>
                      <a:schemeClr val="accent2"/>
                    </a:solidFill>
                  </a:tcP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8973" marR="8973" marT="8973"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8973" marR="8973" marT="8973" marB="0" anchor="ctr" anchorCtr="1"/>
                </a:tc>
                <a:extLst>
                  <a:ext uri="{0D108BD9-81ED-4DB2-BD59-A6C34878D82A}">
                    <a16:rowId xmlns:a16="http://schemas.microsoft.com/office/drawing/2014/main" val="403260226"/>
                  </a:ext>
                </a:extLst>
              </a:tr>
              <a:tr h="377592">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Certificate Of Completion</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solidFill>
                      <a:schemeClr val="accent2"/>
                    </a:solidFill>
                  </a:tcPr>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1%</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4199743492"/>
                  </a:ext>
                </a:extLst>
              </a:tr>
              <a:tr h="377592">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High School Graduate/GED</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solidFill>
                      <a:schemeClr val="accent2"/>
                    </a:solidFill>
                  </a:tcP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2%</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3%</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2%</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1%</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1162533822"/>
                  </a:ext>
                </a:extLst>
              </a:tr>
              <a:tr h="377592">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Some College/Vocational School</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9%</a:t>
                      </a:r>
                    </a:p>
                  </a:txBody>
                  <a:tcPr marL="7620" marR="7620" marT="7620" marB="0" anchor="ctr" anchorCtr="1">
                    <a:solidFill>
                      <a:schemeClr val="accent2"/>
                    </a:solidFill>
                  </a:tcP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7%</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9%</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6%</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8%</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1104504841"/>
                  </a:ext>
                </a:extLst>
              </a:tr>
              <a:tr h="377592">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Associate Degree</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a:t>
                      </a:r>
                    </a:p>
                  </a:txBody>
                  <a:tcPr marL="7620" marR="7620" marT="7620" marB="0" anchor="ctr" anchorCtr="1">
                    <a:solidFill>
                      <a:schemeClr val="accent2"/>
                    </a:solidFill>
                  </a:tcP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3%</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4%</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a:t>
                      </a: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3%</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1579817511"/>
                  </a:ext>
                </a:extLst>
              </a:tr>
              <a:tr h="377592">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Bachelor’s Degree</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35%</a:t>
                      </a:r>
                    </a:p>
                  </a:txBody>
                  <a:tcPr marL="7620" marR="7620" marT="7620" marB="0" anchor="ctr" anchorCtr="1">
                    <a:solidFill>
                      <a:schemeClr val="accent2"/>
                    </a:solidFill>
                  </a:tcP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27%</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28%</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28%</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26%</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2666326321"/>
                  </a:ext>
                </a:extLst>
              </a:tr>
              <a:tr h="377592">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Graduate Degree</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36%</a:t>
                      </a:r>
                    </a:p>
                  </a:txBody>
                  <a:tcPr marL="7620" marR="7620" marT="7620" marB="0" anchor="ctr" anchorCtr="1">
                    <a:solidFill>
                      <a:schemeClr val="accent2"/>
                    </a:solidFill>
                  </a:tcP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39%</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40%</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41%</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36%</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1457255864"/>
                  </a:ext>
                </a:extLst>
              </a:tr>
              <a:tr h="377592">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Professional Degree (JD, MD, DVM, etc.)</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r"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15%</a:t>
                      </a:r>
                    </a:p>
                  </a:txBody>
                  <a:tcPr marL="7620" marR="7620" marT="7620" marB="0" anchor="ctr" anchorCtr="1">
                    <a:solidFill>
                      <a:schemeClr val="accent2"/>
                    </a:solidFill>
                  </a:tcP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20%</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14%</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20%</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25%</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102350298"/>
                  </a:ext>
                </a:extLst>
              </a:tr>
            </a:tbl>
          </a:graphicData>
        </a:graphic>
      </p:graphicFrame>
    </p:spTree>
    <p:extLst>
      <p:ext uri="{BB962C8B-B14F-4D97-AF65-F5344CB8AC3E}">
        <p14:creationId xmlns:p14="http://schemas.microsoft.com/office/powerpoint/2010/main" val="592437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629722"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Jews with Disabilities 2X more likely to be single</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3E7531F0-3498-49F5-A731-855AA299749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521208" y="1652183"/>
            <a:ext cx="10629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What is your marital status?</a:t>
            </a:r>
          </a:p>
        </p:txBody>
      </p:sp>
      <p:graphicFrame>
        <p:nvGraphicFramePr>
          <p:cNvPr id="4" name="Table 3">
            <a:extLst>
              <a:ext uri="{FF2B5EF4-FFF2-40B4-BE49-F238E27FC236}">
                <a16:creationId xmlns:a16="http://schemas.microsoft.com/office/drawing/2014/main" id="{EF1FC63F-E0A4-0945-8C82-43B7DAAF0845}"/>
              </a:ext>
            </a:extLst>
          </p:cNvPr>
          <p:cNvGraphicFramePr>
            <a:graphicFrameLocks noGrp="1"/>
          </p:cNvGraphicFramePr>
          <p:nvPr/>
        </p:nvGraphicFramePr>
        <p:xfrm>
          <a:off x="521206" y="2148787"/>
          <a:ext cx="10795976" cy="4157012"/>
        </p:xfrm>
        <a:graphic>
          <a:graphicData uri="http://schemas.openxmlformats.org/drawingml/2006/table">
            <a:tbl>
              <a:tblPr firstRow="1" bandRow="1">
                <a:tableStyleId>{5C22544A-7EE6-4342-B048-85BDC9FD1C3A}</a:tableStyleId>
              </a:tblPr>
              <a:tblGrid>
                <a:gridCol w="4431016">
                  <a:extLst>
                    <a:ext uri="{9D8B030D-6E8A-4147-A177-3AD203B41FA5}">
                      <a16:colId xmlns:a16="http://schemas.microsoft.com/office/drawing/2014/main" val="178499849"/>
                    </a:ext>
                  </a:extLst>
                </a:gridCol>
                <a:gridCol w="1591240">
                  <a:extLst>
                    <a:ext uri="{9D8B030D-6E8A-4147-A177-3AD203B41FA5}">
                      <a16:colId xmlns:a16="http://schemas.microsoft.com/office/drawing/2014/main" val="2314366444"/>
                    </a:ext>
                  </a:extLst>
                </a:gridCol>
                <a:gridCol w="1591240">
                  <a:extLst>
                    <a:ext uri="{9D8B030D-6E8A-4147-A177-3AD203B41FA5}">
                      <a16:colId xmlns:a16="http://schemas.microsoft.com/office/drawing/2014/main" val="1966226089"/>
                    </a:ext>
                  </a:extLst>
                </a:gridCol>
                <a:gridCol w="1591240">
                  <a:extLst>
                    <a:ext uri="{9D8B030D-6E8A-4147-A177-3AD203B41FA5}">
                      <a16:colId xmlns:a16="http://schemas.microsoft.com/office/drawing/2014/main" val="1949767781"/>
                    </a:ext>
                  </a:extLst>
                </a:gridCol>
                <a:gridCol w="1591240">
                  <a:extLst>
                    <a:ext uri="{9D8B030D-6E8A-4147-A177-3AD203B41FA5}">
                      <a16:colId xmlns:a16="http://schemas.microsoft.com/office/drawing/2014/main" val="3155298939"/>
                    </a:ext>
                  </a:extLst>
                </a:gridCol>
              </a:tblGrid>
              <a:tr h="1175537">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Choices</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Total Jewish</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err="1">
                          <a:effectLst/>
                          <a:latin typeface="Lato" panose="020F0502020204030203" pitchFamily="34" charset="0"/>
                          <a:ea typeface="Lato" panose="020F0502020204030203" pitchFamily="34" charset="0"/>
                          <a:cs typeface="Lato" panose="020F0502020204030203" pitchFamily="34" charset="0"/>
                        </a:rPr>
                        <a:t>PwD</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a:effectLst/>
                          <a:latin typeface="Lato" panose="020F0502020204030203" pitchFamily="34" charset="0"/>
                          <a:ea typeface="Lato" panose="020F0502020204030203" pitchFamily="34" charset="0"/>
                          <a:cs typeface="Lato" panose="020F0502020204030203" pitchFamily="34" charset="0"/>
                        </a:rPr>
                        <a:t>Comm</a:t>
                      </a:r>
                      <a:endParaRPr lang="en-US" sz="20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a:effectLst/>
                          <a:latin typeface="Lato" panose="020F0502020204030203" pitchFamily="34" charset="0"/>
                          <a:ea typeface="Lato" panose="020F0502020204030203" pitchFamily="34" charset="0"/>
                          <a:cs typeface="Lato" panose="020F0502020204030203" pitchFamily="34" charset="0"/>
                        </a:rPr>
                        <a:t>NPwD</a:t>
                      </a:r>
                      <a:endParaRPr lang="en-US" sz="20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2401323846"/>
                  </a:ext>
                </a:extLst>
              </a:tr>
              <a:tr h="596295">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Single</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17%</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30%</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15%</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12%</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914633311"/>
                  </a:ext>
                </a:extLst>
              </a:tr>
              <a:tr h="596295">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Married</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66%</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48%</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70%</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67%</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2160175545"/>
                  </a:ext>
                </a:extLst>
              </a:tr>
              <a:tr h="596295">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Divorced/Separated</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8%</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11%</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8%</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9%</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1985777642"/>
                  </a:ext>
                </a:extLst>
              </a:tr>
              <a:tr h="596295">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Widowed</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7%</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7%</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5%</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10%</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621682525"/>
                  </a:ext>
                </a:extLst>
              </a:tr>
              <a:tr h="596295">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Civil Union/Partner</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2%</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3%</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2%</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3%</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839590724"/>
                  </a:ext>
                </a:extLst>
              </a:tr>
            </a:tbl>
          </a:graphicData>
        </a:graphic>
      </p:graphicFrame>
    </p:spTree>
    <p:extLst>
      <p:ext uri="{BB962C8B-B14F-4D97-AF65-F5344CB8AC3E}">
        <p14:creationId xmlns:p14="http://schemas.microsoft.com/office/powerpoint/2010/main" val="3801557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 name="Title 1" hidden="1">
            <a:extLst>
              <a:ext uri="{FF2B5EF4-FFF2-40B4-BE49-F238E27FC236}">
                <a16:creationId xmlns:a16="http://schemas.microsoft.com/office/drawing/2014/main" id="{B5FB09F9-6716-364F-B094-770228A171E9}"/>
              </a:ext>
            </a:extLst>
          </p:cNvPr>
          <p:cNvSpPr>
            <a:spLocks noGrp="1"/>
          </p:cNvSpPr>
          <p:nvPr>
            <p:ph type="title" idx="4294967295"/>
          </p:nvPr>
        </p:nvSpPr>
        <p:spPr/>
        <p:txBody>
          <a:bodyPr/>
          <a:lstStyle/>
          <a:p>
            <a:r>
              <a:rPr lang="en-US" dirty="0"/>
              <a:t>Three Facts</a:t>
            </a:r>
          </a:p>
        </p:txBody>
      </p:sp>
      <p:sp>
        <p:nvSpPr>
          <p:cNvPr id="241" name="Google Shape;241;p13"/>
          <p:cNvSpPr/>
          <p:nvPr/>
        </p:nvSpPr>
        <p:spPr>
          <a:xfrm>
            <a:off x="624894" y="582438"/>
            <a:ext cx="6506127" cy="17542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Calibri"/>
              </a:rPr>
              <a:t>Anyone can acquire a disability from aging, an accident, trauma, and/or illness.</a:t>
            </a:r>
            <a:endParaRPr kumimoji="0"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243" name="Google Shape;243;p13">
            <a:extLst>
              <a:ext uri="{C183D7F6-B498-43B3-948B-1728B52AA6E4}">
                <adec:decorative xmlns:adec="http://schemas.microsoft.com/office/drawing/2017/decorative" val="1"/>
              </a:ext>
            </a:extLst>
          </p:cNvPr>
          <p:cNvCxnSpPr/>
          <p:nvPr/>
        </p:nvCxnSpPr>
        <p:spPr>
          <a:xfrm>
            <a:off x="3111841" y="2706726"/>
            <a:ext cx="1532237" cy="0"/>
          </a:xfrm>
          <a:prstGeom prst="straightConnector1">
            <a:avLst/>
          </a:prstGeom>
          <a:noFill/>
          <a:ln w="28575" cap="flat" cmpd="sng">
            <a:solidFill>
              <a:srgbClr val="F5BA2B"/>
            </a:solidFill>
            <a:prstDash val="solid"/>
            <a:miter lim="800000"/>
            <a:headEnd type="none" w="sm" len="sm"/>
            <a:tailEnd type="none" w="sm" len="sm"/>
          </a:ln>
        </p:spPr>
      </p:cxnSp>
      <p:cxnSp>
        <p:nvCxnSpPr>
          <p:cNvPr id="244" name="Google Shape;244;p13">
            <a:extLst>
              <a:ext uri="{C183D7F6-B498-43B3-948B-1728B52AA6E4}">
                <adec:decorative xmlns:adec="http://schemas.microsoft.com/office/drawing/2017/decorative" val="1"/>
              </a:ext>
            </a:extLst>
          </p:cNvPr>
          <p:cNvCxnSpPr/>
          <p:nvPr/>
        </p:nvCxnSpPr>
        <p:spPr>
          <a:xfrm>
            <a:off x="2969740" y="4500488"/>
            <a:ext cx="1816443" cy="0"/>
          </a:xfrm>
          <a:prstGeom prst="straightConnector1">
            <a:avLst/>
          </a:prstGeom>
          <a:noFill/>
          <a:ln w="28575" cap="flat" cmpd="sng">
            <a:solidFill>
              <a:srgbClr val="F5BA2B"/>
            </a:solidFill>
            <a:prstDash val="solid"/>
            <a:miter lim="800000"/>
            <a:headEnd type="none" w="sm" len="sm"/>
            <a:tailEnd type="none" w="sm" len="sm"/>
          </a:ln>
        </p:spPr>
      </p:cxnSp>
      <p:sp>
        <p:nvSpPr>
          <p:cNvPr id="9" name="Google Shape;240;p13">
            <a:extLst>
              <a:ext uri="{FF2B5EF4-FFF2-40B4-BE49-F238E27FC236}">
                <a16:creationId xmlns:a16="http://schemas.microsoft.com/office/drawing/2014/main" id="{90F67F14-3773-314A-8576-B3BEF4FF8F41}"/>
              </a:ext>
            </a:extLst>
          </p:cNvPr>
          <p:cNvSpPr txBox="1">
            <a:spLocks/>
          </p:cNvSpPr>
          <p:nvPr/>
        </p:nvSpPr>
        <p:spPr>
          <a:xfrm>
            <a:off x="1064158" y="3000137"/>
            <a:ext cx="5627601" cy="113982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000"/>
              <a:buFont typeface="Times New Roman"/>
              <a:buNone/>
              <a:defRPr sz="40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262626"/>
              </a:buClr>
              <a:buSzPts val="3600"/>
              <a:buFont typeface="Calibri"/>
              <a:buNone/>
              <a:tabLst/>
              <a:defRPr/>
            </a:pPr>
            <a:r>
              <a:rPr kumimoji="0" lang="en-US" sz="3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Calibri"/>
              </a:rPr>
              <a:t>The disability community is innovative and resilient.</a:t>
            </a:r>
            <a:endParaRPr kumimoji="0" lang="en-US" sz="4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Times New Roman"/>
            </a:endParaRPr>
          </a:p>
        </p:txBody>
      </p:sp>
      <p:sp>
        <p:nvSpPr>
          <p:cNvPr id="239" name="Google Shape;239;p13"/>
          <p:cNvSpPr txBox="1">
            <a:spLocks noGrp="1"/>
          </p:cNvSpPr>
          <p:nvPr>
            <p:ph type="body" idx="4294967295"/>
          </p:nvPr>
        </p:nvSpPr>
        <p:spPr>
          <a:xfrm>
            <a:off x="867032" y="4740583"/>
            <a:ext cx="6021860" cy="62401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62626"/>
              </a:buClr>
              <a:buSzPts val="3600"/>
              <a:buNone/>
            </a:pPr>
            <a:r>
              <a:rPr lang="en-US" sz="3600"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People with disabilities are diverse and part of all communities, including the Jewish community.</a:t>
            </a:r>
            <a:endParaRPr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descr="RespectAbility staff, board, fellows and community members at Jewish Disability Advocacy Day">
            <a:extLst>
              <a:ext uri="{FF2B5EF4-FFF2-40B4-BE49-F238E27FC236}">
                <a16:creationId xmlns:a16="http://schemas.microsoft.com/office/drawing/2014/main" id="{A7E7A6F4-34EB-48E8-9C6B-00908FD45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021" y="923925"/>
            <a:ext cx="4705349" cy="4705349"/>
          </a:xfrm>
          <a:prstGeom prst="rect">
            <a:avLst/>
          </a:prstGeom>
        </p:spPr>
      </p:pic>
    </p:spTree>
    <p:extLst>
      <p:ext uri="{BB962C8B-B14F-4D97-AF65-F5344CB8AC3E}">
        <p14:creationId xmlns:p14="http://schemas.microsoft.com/office/powerpoint/2010/main" val="3803426670"/>
      </p:ext>
    </p:extLst>
  </p:cSld>
  <p:clrMapOvr>
    <a:masterClrMapping/>
  </p:clrMapOvr>
  <mc:AlternateContent xmlns:mc="http://schemas.openxmlformats.org/markup-compatibility/2006" xmlns:p14="http://schemas.microsoft.com/office/powerpoint/2010/main">
    <mc:Choice Requires="p14">
      <p:transition spd="slow" p14:dur="2000" advTm="26022"/>
    </mc:Choice>
    <mc:Fallback xmlns="">
      <p:transition spd="slow" advTm="2602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629722"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Household Income: </a:t>
            </a:r>
            <a:r>
              <a:rPr lang="en-US" sz="3600" b="1" kern="1200" dirty="0" err="1">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PwDs</a:t>
            </a: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 lower incomes</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F526DE52-AEFD-44BB-8031-548D09BA2E4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521208" y="1652183"/>
            <a:ext cx="10629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What is your approximate average household income?</a:t>
            </a:r>
          </a:p>
        </p:txBody>
      </p:sp>
      <p:graphicFrame>
        <p:nvGraphicFramePr>
          <p:cNvPr id="4" name="Table 3">
            <a:extLst>
              <a:ext uri="{FF2B5EF4-FFF2-40B4-BE49-F238E27FC236}">
                <a16:creationId xmlns:a16="http://schemas.microsoft.com/office/drawing/2014/main" id="{EF1FC63F-E0A4-0945-8C82-43B7DAAF0845}"/>
              </a:ext>
            </a:extLst>
          </p:cNvPr>
          <p:cNvGraphicFramePr>
            <a:graphicFrameLocks noGrp="1"/>
          </p:cNvGraphicFramePr>
          <p:nvPr/>
        </p:nvGraphicFramePr>
        <p:xfrm>
          <a:off x="521206" y="2148787"/>
          <a:ext cx="10214086" cy="3895750"/>
        </p:xfrm>
        <a:graphic>
          <a:graphicData uri="http://schemas.openxmlformats.org/drawingml/2006/table">
            <a:tbl>
              <a:tblPr firstRow="1" bandRow="1">
                <a:tableStyleId>{5C22544A-7EE6-4342-B048-85BDC9FD1C3A}</a:tableStyleId>
              </a:tblPr>
              <a:tblGrid>
                <a:gridCol w="4192190">
                  <a:extLst>
                    <a:ext uri="{9D8B030D-6E8A-4147-A177-3AD203B41FA5}">
                      <a16:colId xmlns:a16="http://schemas.microsoft.com/office/drawing/2014/main" val="178499849"/>
                    </a:ext>
                  </a:extLst>
                </a:gridCol>
                <a:gridCol w="1505474">
                  <a:extLst>
                    <a:ext uri="{9D8B030D-6E8A-4147-A177-3AD203B41FA5}">
                      <a16:colId xmlns:a16="http://schemas.microsoft.com/office/drawing/2014/main" val="2314366444"/>
                    </a:ext>
                  </a:extLst>
                </a:gridCol>
                <a:gridCol w="1505474">
                  <a:extLst>
                    <a:ext uri="{9D8B030D-6E8A-4147-A177-3AD203B41FA5}">
                      <a16:colId xmlns:a16="http://schemas.microsoft.com/office/drawing/2014/main" val="1966226089"/>
                    </a:ext>
                  </a:extLst>
                </a:gridCol>
                <a:gridCol w="1505474">
                  <a:extLst>
                    <a:ext uri="{9D8B030D-6E8A-4147-A177-3AD203B41FA5}">
                      <a16:colId xmlns:a16="http://schemas.microsoft.com/office/drawing/2014/main" val="1949767781"/>
                    </a:ext>
                  </a:extLst>
                </a:gridCol>
                <a:gridCol w="1505474">
                  <a:extLst>
                    <a:ext uri="{9D8B030D-6E8A-4147-A177-3AD203B41FA5}">
                      <a16:colId xmlns:a16="http://schemas.microsoft.com/office/drawing/2014/main" val="3155298939"/>
                    </a:ext>
                  </a:extLst>
                </a:gridCol>
              </a:tblGrid>
              <a:tr h="962182">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Choices</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tc>
                <a:tc>
                  <a:txBody>
                    <a:bodyPr/>
                    <a:lstStyle/>
                    <a:p>
                      <a:pPr algn="l" fontAlgn="b"/>
                      <a:r>
                        <a:rPr lang="en-US" sz="2000" u="none" strike="noStrike" dirty="0">
                          <a:effectLst/>
                          <a:latin typeface="Lato" panose="020F0502020204030203" pitchFamily="34" charset="0"/>
                          <a:ea typeface="Lato" panose="020F0502020204030203" pitchFamily="34" charset="0"/>
                          <a:cs typeface="Lato" panose="020F0502020204030203" pitchFamily="34" charset="0"/>
                        </a:rPr>
                        <a:t>Total Jewish</a:t>
                      </a:r>
                      <a:endPar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a:effectLst/>
                          <a:latin typeface="Lato" panose="020F0502020204030203" pitchFamily="34" charset="0"/>
                          <a:ea typeface="Lato" panose="020F0502020204030203" pitchFamily="34" charset="0"/>
                          <a:cs typeface="Lato" panose="020F0502020204030203" pitchFamily="34" charset="0"/>
                        </a:rPr>
                        <a:t>PwD</a:t>
                      </a:r>
                      <a:endParaRPr lang="en-US" sz="20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a:effectLst/>
                          <a:latin typeface="Lato" panose="020F0502020204030203" pitchFamily="34" charset="0"/>
                          <a:ea typeface="Lato" panose="020F0502020204030203" pitchFamily="34" charset="0"/>
                          <a:cs typeface="Lato" panose="020F0502020204030203" pitchFamily="34" charset="0"/>
                        </a:rPr>
                        <a:t>Comm</a:t>
                      </a:r>
                      <a:endParaRPr lang="en-US" sz="20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tc>
                  <a:txBody>
                    <a:bodyPr/>
                    <a:lstStyle/>
                    <a:p>
                      <a:pPr algn="l" fontAlgn="b"/>
                      <a:r>
                        <a:rPr lang="en-US" sz="2000" u="none" strike="noStrike">
                          <a:effectLst/>
                          <a:latin typeface="Lato" panose="020F0502020204030203" pitchFamily="34" charset="0"/>
                          <a:ea typeface="Lato" panose="020F0502020204030203" pitchFamily="34" charset="0"/>
                          <a:cs typeface="Lato" panose="020F0502020204030203" pitchFamily="34" charset="0"/>
                        </a:rPr>
                        <a:t>NPwD</a:t>
                      </a:r>
                      <a:endParaRPr lang="en-US" sz="20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endParaRPr>
                    </a:p>
                  </a:txBody>
                  <a:tcPr marL="8973" marR="8973" marT="8973" marB="0" anchor="ctr" anchorCtr="1"/>
                </a:tc>
                <a:extLst>
                  <a:ext uri="{0D108BD9-81ED-4DB2-BD59-A6C34878D82A}">
                    <a16:rowId xmlns:a16="http://schemas.microsoft.com/office/drawing/2014/main" val="2401323846"/>
                  </a:ext>
                </a:extLst>
              </a:tr>
              <a:tr h="488928">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$0-$49,999</a:t>
                      </a:r>
                    </a:p>
                  </a:txBody>
                  <a:tcPr marL="9525" marR="9525" marT="9525" marB="0" anchor="ctr"/>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14%</a:t>
                      </a:r>
                    </a:p>
                  </a:txBody>
                  <a:tcPr marL="9525" marR="9525" marT="9525" marB="0" anchor="ctr" anchorCtr="1"/>
                </a:tc>
                <a:tc>
                  <a:txBody>
                    <a:bodyPr/>
                    <a:lstStyle/>
                    <a:p>
                      <a:pPr algn="l" fontAlgn="b"/>
                      <a:r>
                        <a:rPr lang="en-US" sz="20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26%</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13%</a:t>
                      </a:r>
                    </a:p>
                  </a:txBody>
                  <a:tcPr marL="9525" marR="9525" marT="9525" marB="0" anchor="ctr" anchorCtr="1"/>
                </a:tc>
                <a:tc>
                  <a:txBody>
                    <a:bodyPr/>
                    <a:lstStyle/>
                    <a:p>
                      <a:pPr algn="l" fontAlgn="b"/>
                      <a:r>
                        <a:rPr lang="en-US" sz="20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8%</a:t>
                      </a:r>
                    </a:p>
                  </a:txBody>
                  <a:tcPr marL="9525" marR="9525" marT="9525" marB="0" anchor="ctr" anchorCtr="1"/>
                </a:tc>
                <a:extLst>
                  <a:ext uri="{0D108BD9-81ED-4DB2-BD59-A6C34878D82A}">
                    <a16:rowId xmlns:a16="http://schemas.microsoft.com/office/drawing/2014/main" val="914633311"/>
                  </a:ext>
                </a:extLst>
              </a:tr>
              <a:tr h="488928">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$50,000-$99,999</a:t>
                      </a:r>
                    </a:p>
                  </a:txBody>
                  <a:tcPr marL="9525" marR="9525" marT="9525" marB="0" anchor="ctr"/>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18%</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21%</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18%</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18%</a:t>
                      </a:r>
                    </a:p>
                  </a:txBody>
                  <a:tcPr marL="9525" marR="9525" marT="9525" marB="0" anchor="ctr" anchorCtr="1"/>
                </a:tc>
                <a:extLst>
                  <a:ext uri="{0D108BD9-81ED-4DB2-BD59-A6C34878D82A}">
                    <a16:rowId xmlns:a16="http://schemas.microsoft.com/office/drawing/2014/main" val="2160175545"/>
                  </a:ext>
                </a:extLst>
              </a:tr>
              <a:tr h="488928">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$100,000-$149,999</a:t>
                      </a:r>
                    </a:p>
                  </a:txBody>
                  <a:tcPr marL="9525" marR="9525" marT="9525" marB="0" anchor="ctr"/>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13%</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14%</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14%</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13%</a:t>
                      </a:r>
                    </a:p>
                  </a:txBody>
                  <a:tcPr marL="9525" marR="9525" marT="9525" marB="0" anchor="ctr" anchorCtr="1"/>
                </a:tc>
                <a:extLst>
                  <a:ext uri="{0D108BD9-81ED-4DB2-BD59-A6C34878D82A}">
                    <a16:rowId xmlns:a16="http://schemas.microsoft.com/office/drawing/2014/main" val="1985777642"/>
                  </a:ext>
                </a:extLst>
              </a:tr>
              <a:tr h="488928">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$150,000-$199,999</a:t>
                      </a:r>
                    </a:p>
                  </a:txBody>
                  <a:tcPr marL="9525" marR="9525" marT="9525" marB="0" anchor="ctr"/>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8%</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6%</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8%</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7%</a:t>
                      </a:r>
                    </a:p>
                  </a:txBody>
                  <a:tcPr marL="9525" marR="9525" marT="9525" marB="0" anchor="ctr" anchorCtr="1"/>
                </a:tc>
                <a:extLst>
                  <a:ext uri="{0D108BD9-81ED-4DB2-BD59-A6C34878D82A}">
                    <a16:rowId xmlns:a16="http://schemas.microsoft.com/office/drawing/2014/main" val="621682525"/>
                  </a:ext>
                </a:extLst>
              </a:tr>
              <a:tr h="488928">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$200,000 and up</a:t>
                      </a:r>
                    </a:p>
                  </a:txBody>
                  <a:tcPr marL="9525" marR="9525" marT="9525" marB="0" anchor="ctr"/>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15%</a:t>
                      </a:r>
                    </a:p>
                  </a:txBody>
                  <a:tcPr marL="9525" marR="9525" marT="9525" marB="0" anchor="ctr" anchorCtr="1"/>
                </a:tc>
                <a:tc>
                  <a:txBody>
                    <a:bodyPr/>
                    <a:lstStyle/>
                    <a:p>
                      <a:pPr algn="l" fontAlgn="b"/>
                      <a:r>
                        <a:rPr lang="en-US" sz="20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6%</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17%</a:t>
                      </a:r>
                    </a:p>
                  </a:txBody>
                  <a:tcPr marL="9525" marR="9525" marT="9525" marB="0" anchor="ctr" anchorCtr="1"/>
                </a:tc>
                <a:tc>
                  <a:txBody>
                    <a:bodyPr/>
                    <a:lstStyle/>
                    <a:p>
                      <a:pPr algn="l" fontAlgn="b"/>
                      <a:r>
                        <a:rPr lang="en-US" sz="20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17%</a:t>
                      </a:r>
                    </a:p>
                  </a:txBody>
                  <a:tcPr marL="9525" marR="9525" marT="9525" marB="0" anchor="ctr" anchorCtr="1"/>
                </a:tc>
                <a:extLst>
                  <a:ext uri="{0D108BD9-81ED-4DB2-BD59-A6C34878D82A}">
                    <a16:rowId xmlns:a16="http://schemas.microsoft.com/office/drawing/2014/main" val="839590724"/>
                  </a:ext>
                </a:extLst>
              </a:tr>
              <a:tr h="488928">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I prefer not to answer</a:t>
                      </a:r>
                    </a:p>
                  </a:txBody>
                  <a:tcPr marL="9525" marR="9525" marT="9525" marB="0" anchor="ctr"/>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31%</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27%</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30%</a:t>
                      </a:r>
                    </a:p>
                  </a:txBody>
                  <a:tcPr marL="9525" marR="9525" marT="9525" marB="0" anchor="ctr" anchorCtr="1"/>
                </a:tc>
                <a:tc>
                  <a:txBody>
                    <a:bodyPr/>
                    <a:lstStyle/>
                    <a:p>
                      <a:pPr algn="l" fontAlgn="b"/>
                      <a:r>
                        <a:rPr lang="en-US" sz="20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36%</a:t>
                      </a:r>
                    </a:p>
                  </a:txBody>
                  <a:tcPr marL="9525" marR="9525" marT="9525" marB="0" anchor="ctr" anchorCtr="1"/>
                </a:tc>
                <a:extLst>
                  <a:ext uri="{0D108BD9-81ED-4DB2-BD59-A6C34878D82A}">
                    <a16:rowId xmlns:a16="http://schemas.microsoft.com/office/drawing/2014/main" val="3745217822"/>
                  </a:ext>
                </a:extLst>
              </a:tr>
            </a:tbl>
          </a:graphicData>
        </a:graphic>
      </p:graphicFrame>
    </p:spTree>
    <p:extLst>
      <p:ext uri="{BB962C8B-B14F-4D97-AF65-F5344CB8AC3E}">
        <p14:creationId xmlns:p14="http://schemas.microsoft.com/office/powerpoint/2010/main" val="1492701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7" y="365760"/>
            <a:ext cx="12093579"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2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Respondents Prioritize Fighting Stigmas, </a:t>
            </a:r>
            <a:br>
              <a:rPr lang="en-US" sz="32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br>
            <a:r>
              <a:rPr lang="en-US" sz="32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Education, Skills and Jobs</a:t>
            </a:r>
            <a:endParaRPr lang="en-US" sz="320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3C479571-2AEC-473B-BD33-6EF1F14D933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 name="TextBox 6">
            <a:extLst>
              <a:ext uri="{FF2B5EF4-FFF2-40B4-BE49-F238E27FC236}">
                <a16:creationId xmlns:a16="http://schemas.microsoft.com/office/drawing/2014/main" id="{E3A5CFD7-EA4D-47FD-A798-33EE4ACE381B}"/>
              </a:ext>
            </a:extLst>
          </p:cNvPr>
          <p:cNvSpPr txBox="1"/>
          <p:nvPr/>
        </p:nvSpPr>
        <p:spPr>
          <a:xfrm>
            <a:off x="521207" y="1636836"/>
            <a:ext cx="99109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How important are each of the following to you?</a:t>
            </a:r>
          </a:p>
        </p:txBody>
      </p:sp>
      <p:graphicFrame>
        <p:nvGraphicFramePr>
          <p:cNvPr id="9" name="Table 9">
            <a:extLst>
              <a:ext uri="{FF2B5EF4-FFF2-40B4-BE49-F238E27FC236}">
                <a16:creationId xmlns:a16="http://schemas.microsoft.com/office/drawing/2014/main" id="{84E31D2C-A5A1-42A8-B511-8E445D886938}"/>
              </a:ext>
            </a:extLst>
          </p:cNvPr>
          <p:cNvGraphicFramePr>
            <a:graphicFrameLocks noGrp="1"/>
          </p:cNvGraphicFramePr>
          <p:nvPr/>
        </p:nvGraphicFramePr>
        <p:xfrm>
          <a:off x="521207" y="2229754"/>
          <a:ext cx="11021962" cy="3840480"/>
        </p:xfrm>
        <a:graphic>
          <a:graphicData uri="http://schemas.openxmlformats.org/drawingml/2006/table">
            <a:tbl>
              <a:tblPr firstRow="1" bandRow="1">
                <a:tableStyleId>{5C22544A-7EE6-4342-B048-85BDC9FD1C3A}</a:tableStyleId>
              </a:tblPr>
              <a:tblGrid>
                <a:gridCol w="3893575">
                  <a:extLst>
                    <a:ext uri="{9D8B030D-6E8A-4147-A177-3AD203B41FA5}">
                      <a16:colId xmlns:a16="http://schemas.microsoft.com/office/drawing/2014/main" val="2152470459"/>
                    </a:ext>
                  </a:extLst>
                </a:gridCol>
                <a:gridCol w="1150374">
                  <a:extLst>
                    <a:ext uri="{9D8B030D-6E8A-4147-A177-3AD203B41FA5}">
                      <a16:colId xmlns:a16="http://schemas.microsoft.com/office/drawing/2014/main" val="1498907231"/>
                    </a:ext>
                  </a:extLst>
                </a:gridCol>
                <a:gridCol w="1061884">
                  <a:extLst>
                    <a:ext uri="{9D8B030D-6E8A-4147-A177-3AD203B41FA5}">
                      <a16:colId xmlns:a16="http://schemas.microsoft.com/office/drawing/2014/main" val="2830879179"/>
                    </a:ext>
                  </a:extLst>
                </a:gridCol>
                <a:gridCol w="1219200">
                  <a:extLst>
                    <a:ext uri="{9D8B030D-6E8A-4147-A177-3AD203B41FA5}">
                      <a16:colId xmlns:a16="http://schemas.microsoft.com/office/drawing/2014/main" val="3121907644"/>
                    </a:ext>
                  </a:extLst>
                </a:gridCol>
                <a:gridCol w="1170039">
                  <a:extLst>
                    <a:ext uri="{9D8B030D-6E8A-4147-A177-3AD203B41FA5}">
                      <a16:colId xmlns:a16="http://schemas.microsoft.com/office/drawing/2014/main" val="2253159276"/>
                    </a:ext>
                  </a:extLst>
                </a:gridCol>
                <a:gridCol w="1317522">
                  <a:extLst>
                    <a:ext uri="{9D8B030D-6E8A-4147-A177-3AD203B41FA5}">
                      <a16:colId xmlns:a16="http://schemas.microsoft.com/office/drawing/2014/main" val="2067940637"/>
                    </a:ext>
                  </a:extLst>
                </a:gridCol>
                <a:gridCol w="1209368">
                  <a:extLst>
                    <a:ext uri="{9D8B030D-6E8A-4147-A177-3AD203B41FA5}">
                      <a16:colId xmlns:a16="http://schemas.microsoft.com/office/drawing/2014/main" val="2214312595"/>
                    </a:ext>
                  </a:extLst>
                </a:gridCol>
              </a:tblGrid>
              <a:tr h="370840">
                <a:tc>
                  <a:txBody>
                    <a:bodyPr/>
                    <a:lstStyle/>
                    <a:p>
                      <a:r>
                        <a:rPr lang="en-US" dirty="0">
                          <a:latin typeface="Lato" panose="020F0502020204030203" pitchFamily="34" charset="0"/>
                          <a:ea typeface="Lato" panose="020F0502020204030203" pitchFamily="34" charset="0"/>
                          <a:cs typeface="Lato" panose="020F0502020204030203" pitchFamily="34" charset="0"/>
                        </a:rPr>
                        <a:t>Choices</a:t>
                      </a:r>
                    </a:p>
                  </a:txBody>
                  <a:tcPr anchor="ctr"/>
                </a:tc>
                <a:tc>
                  <a:txBody>
                    <a:bodyPr/>
                    <a:lstStyle/>
                    <a:p>
                      <a:r>
                        <a:rPr lang="en-US" dirty="0">
                          <a:latin typeface="Lato" panose="020F0502020204030203" pitchFamily="34" charset="0"/>
                          <a:ea typeface="Lato" panose="020F0502020204030203" pitchFamily="34" charset="0"/>
                          <a:cs typeface="Lato" panose="020F0502020204030203" pitchFamily="34" charset="0"/>
                        </a:rPr>
                        <a:t>Not At All Important</a:t>
                      </a:r>
                    </a:p>
                  </a:txBody>
                  <a:tcPr anchor="ctr" anchorCtr="1">
                    <a:solidFill>
                      <a:schemeClr val="accent2"/>
                    </a:solidFill>
                  </a:tcPr>
                </a:tc>
                <a:tc>
                  <a:txBody>
                    <a:bodyPr/>
                    <a:lstStyle/>
                    <a:p>
                      <a:r>
                        <a:rPr lang="en-US" dirty="0">
                          <a:latin typeface="Lato" panose="020F0502020204030203" pitchFamily="34" charset="0"/>
                          <a:ea typeface="Lato" panose="020F0502020204030203" pitchFamily="34" charset="0"/>
                          <a:cs typeface="Lato" panose="020F0502020204030203" pitchFamily="34" charset="0"/>
                        </a:rPr>
                        <a:t>Not So Important</a:t>
                      </a:r>
                    </a:p>
                  </a:txBody>
                  <a:tcPr anchor="ctr" anchorCtr="1">
                    <a:solidFill>
                      <a:schemeClr val="accent2"/>
                    </a:solidFill>
                  </a:tcPr>
                </a:tc>
                <a:tc>
                  <a:txBody>
                    <a:bodyPr/>
                    <a:lstStyle/>
                    <a:p>
                      <a:r>
                        <a:rPr lang="en-US" dirty="0">
                          <a:latin typeface="Lato" panose="020F0502020204030203" pitchFamily="34" charset="0"/>
                          <a:ea typeface="Lato" panose="020F0502020204030203" pitchFamily="34" charset="0"/>
                          <a:cs typeface="Lato" panose="020F0502020204030203" pitchFamily="34" charset="0"/>
                        </a:rPr>
                        <a:t>Somewhat Important</a:t>
                      </a:r>
                    </a:p>
                  </a:txBody>
                  <a:tcPr anchor="ctr" anchorCtr="1">
                    <a:solidFill>
                      <a:schemeClr val="accent2"/>
                    </a:solidFill>
                  </a:tcPr>
                </a:tc>
                <a:tc>
                  <a:txBody>
                    <a:bodyPr/>
                    <a:lstStyle/>
                    <a:p>
                      <a:r>
                        <a:rPr lang="en-US" dirty="0">
                          <a:latin typeface="Lato" panose="020F0502020204030203" pitchFamily="34" charset="0"/>
                          <a:ea typeface="Lato" panose="020F0502020204030203" pitchFamily="34" charset="0"/>
                          <a:cs typeface="Lato" panose="020F0502020204030203" pitchFamily="34" charset="0"/>
                        </a:rPr>
                        <a:t>Very Important</a:t>
                      </a:r>
                    </a:p>
                  </a:txBody>
                  <a:tcPr anchor="ctr" anchorCtr="1">
                    <a:solidFill>
                      <a:schemeClr val="accent2"/>
                    </a:solidFill>
                  </a:tcPr>
                </a:tc>
                <a:tc>
                  <a:txBody>
                    <a:bodyPr/>
                    <a:lstStyle/>
                    <a:p>
                      <a:r>
                        <a:rPr lang="en-US" dirty="0">
                          <a:latin typeface="Lato" panose="020F0502020204030203" pitchFamily="34" charset="0"/>
                          <a:ea typeface="Lato" panose="020F0502020204030203" pitchFamily="34" charset="0"/>
                          <a:cs typeface="Lato" panose="020F0502020204030203" pitchFamily="34" charset="0"/>
                        </a:rPr>
                        <a:t>Extremely Important</a:t>
                      </a:r>
                    </a:p>
                  </a:txBody>
                  <a:tcPr anchor="ctr" anchorCtr="1">
                    <a:solidFill>
                      <a:schemeClr val="accent2"/>
                    </a:solidFill>
                  </a:tcPr>
                </a:tc>
                <a:tc>
                  <a:txBody>
                    <a:bodyPr/>
                    <a:lstStyle/>
                    <a:p>
                      <a:r>
                        <a:rPr lang="en-US" dirty="0">
                          <a:latin typeface="Lato" panose="020F0502020204030203" pitchFamily="34" charset="0"/>
                          <a:ea typeface="Lato" panose="020F0502020204030203" pitchFamily="34" charset="0"/>
                          <a:cs typeface="Lato" panose="020F0502020204030203" pitchFamily="34" charset="0"/>
                        </a:rPr>
                        <a:t>Weighted Average</a:t>
                      </a:r>
                    </a:p>
                  </a:txBody>
                  <a:tcPr anchor="ctr" anchorCtr="1">
                    <a:solidFill>
                      <a:schemeClr val="accent2"/>
                    </a:solidFill>
                  </a:tcPr>
                </a:tc>
                <a:extLst>
                  <a:ext uri="{0D108BD9-81ED-4DB2-BD59-A6C34878D82A}">
                    <a16:rowId xmlns:a16="http://schemas.microsoft.com/office/drawing/2014/main" val="3428895403"/>
                  </a:ext>
                </a:extLst>
              </a:tr>
              <a:tr h="370840">
                <a:tc>
                  <a:txBody>
                    <a:bodyPr/>
                    <a:lstStyle/>
                    <a:p>
                      <a:pPr algn="l"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Enabling people with disabilities to get the education, skills and jobs they need to succeed</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26%</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70%</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3.65</a:t>
                      </a:r>
                    </a:p>
                  </a:txBody>
                  <a:tcPr marL="7620" marR="7620" marT="7620" marB="0" anchor="ctr" anchorCtr="1">
                    <a:solidFill>
                      <a:schemeClr val="accent2"/>
                    </a:solidFill>
                  </a:tcPr>
                </a:tc>
                <a:extLst>
                  <a:ext uri="{0D108BD9-81ED-4DB2-BD59-A6C34878D82A}">
                    <a16:rowId xmlns:a16="http://schemas.microsoft.com/office/drawing/2014/main" val="1852098222"/>
                  </a:ext>
                </a:extLst>
              </a:tr>
              <a:tr h="370840">
                <a:tc>
                  <a:txBody>
                    <a:bodyPr/>
                    <a:lstStyle/>
                    <a:p>
                      <a:pPr algn="l"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Fighting stigmas and low expectations that undermine and limit people with disabilities</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31%</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63%</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3.56</a:t>
                      </a:r>
                    </a:p>
                  </a:txBody>
                  <a:tcPr marL="7620" marR="7620" marT="7620" marB="0" anchor="ctr" anchorCtr="1">
                    <a:solidFill>
                      <a:schemeClr val="accent2"/>
                    </a:solidFill>
                  </a:tcPr>
                </a:tc>
                <a:extLst>
                  <a:ext uri="{0D108BD9-81ED-4DB2-BD59-A6C34878D82A}">
                    <a16:rowId xmlns:a16="http://schemas.microsoft.com/office/drawing/2014/main" val="3197384779"/>
                  </a:ext>
                </a:extLst>
              </a:tr>
              <a:tr h="370840">
                <a:tc>
                  <a:txBody>
                    <a:bodyPr/>
                    <a:lstStyle/>
                    <a:p>
                      <a:pPr algn="l"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Empowering people with disabilities to get leadership opportunities and have seats at decision-making tables</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9%</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36%</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52%</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3.36</a:t>
                      </a:r>
                    </a:p>
                  </a:txBody>
                  <a:tcPr marL="7620" marR="7620" marT="7620" marB="0" anchor="ctr" anchorCtr="1">
                    <a:solidFill>
                      <a:schemeClr val="accent2"/>
                    </a:solidFill>
                  </a:tcPr>
                </a:tc>
                <a:extLst>
                  <a:ext uri="{0D108BD9-81ED-4DB2-BD59-A6C34878D82A}">
                    <a16:rowId xmlns:a16="http://schemas.microsoft.com/office/drawing/2014/main" val="3601715420"/>
                  </a:ext>
                </a:extLst>
              </a:tr>
              <a:tr h="370840">
                <a:tc>
                  <a:txBody>
                    <a:bodyPr/>
                    <a:lstStyle/>
                    <a:p>
                      <a:pPr algn="l" fontAlgn="b"/>
                      <a:r>
                        <a:rPr lang="en-US" sz="18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Increasing inclusion of people with disabilities in faith-based organizations and institutions</a:t>
                      </a:r>
                    </a:p>
                  </a:txBody>
                  <a:tcPr marL="7620" marR="7620" marT="7620" marB="0" anchor="ct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14%</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43%</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41%</a:t>
                      </a:r>
                    </a:p>
                  </a:txBody>
                  <a:tcPr marL="7620" marR="7620" marT="7620" marB="0" anchor="ctr" anchorCtr="1">
                    <a:solidFill>
                      <a:schemeClr val="accent2"/>
                    </a:solidFill>
                  </a:tcPr>
                </a:tc>
                <a:tc>
                  <a:txBody>
                    <a:bodyPr/>
                    <a:lstStyle/>
                    <a:p>
                      <a:pPr algn="r" fontAlgn="b"/>
                      <a:r>
                        <a:rPr lang="en-US" sz="1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3.23</a:t>
                      </a:r>
                    </a:p>
                  </a:txBody>
                  <a:tcPr marL="7620" marR="7620" marT="7620" marB="0" anchor="ctr" anchorCtr="1">
                    <a:solidFill>
                      <a:schemeClr val="accent2"/>
                    </a:solidFill>
                  </a:tcPr>
                </a:tc>
                <a:extLst>
                  <a:ext uri="{0D108BD9-81ED-4DB2-BD59-A6C34878D82A}">
                    <a16:rowId xmlns:a16="http://schemas.microsoft.com/office/drawing/2014/main" val="2600593931"/>
                  </a:ext>
                </a:extLst>
              </a:tr>
            </a:tbl>
          </a:graphicData>
        </a:graphic>
      </p:graphicFrame>
    </p:spTree>
    <p:extLst>
      <p:ext uri="{BB962C8B-B14F-4D97-AF65-F5344CB8AC3E}">
        <p14:creationId xmlns:p14="http://schemas.microsoft.com/office/powerpoint/2010/main" val="3974486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 Two of the people are holding white canes. &#10;&#10;">
            <a:extLst>
              <a:ext uri="{FF2B5EF4-FFF2-40B4-BE49-F238E27FC236}">
                <a16:creationId xmlns:a16="http://schemas.microsoft.com/office/drawing/2014/main" id="{AA85C2D9-C038-4BD5-94AE-CA59C512B88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71541" y="7927"/>
            <a:ext cx="5120459" cy="5754480"/>
          </a:xfrm>
          <a:prstGeom prst="rect">
            <a:avLst/>
          </a:prstGeom>
        </p:spPr>
      </p:pic>
      <p:sp>
        <p:nvSpPr>
          <p:cNvPr id="2" name="Title 1">
            <a:extLst>
              <a:ext uri="{FF2B5EF4-FFF2-40B4-BE49-F238E27FC236}">
                <a16:creationId xmlns:a16="http://schemas.microsoft.com/office/drawing/2014/main" id="{2CA3CD67-1D01-884B-8D7C-1FB15472A7CC}"/>
              </a:ext>
            </a:extLst>
          </p:cNvPr>
          <p:cNvSpPr>
            <a:spLocks noGrp="1"/>
          </p:cNvSpPr>
          <p:nvPr>
            <p:ph type="title"/>
          </p:nvPr>
        </p:nvSpPr>
        <p:spPr>
          <a:xfrm>
            <a:off x="803564" y="270164"/>
            <a:ext cx="6314661" cy="6317672"/>
          </a:xfrm>
        </p:spPr>
        <p:txBody>
          <a:bodyPr>
            <a:normAutofit/>
          </a:bodyPr>
          <a:lstStyle/>
          <a:p>
            <a:r>
              <a:rPr lang="en-US" sz="8800" b="1" dirty="0">
                <a:latin typeface="Lato" panose="020F0502020204030203" pitchFamily="34" charset="0"/>
                <a:ea typeface="Lato" panose="020F0502020204030203" pitchFamily="34" charset="0"/>
                <a:cs typeface="Lato" panose="020F0502020204030203" pitchFamily="34" charset="0"/>
              </a:rPr>
              <a:t>7 Tips </a:t>
            </a:r>
            <a:br>
              <a:rPr lang="en-US" sz="7200" b="1" dirty="0">
                <a:latin typeface="Lato" panose="020F0502020204030203" pitchFamily="34" charset="0"/>
                <a:ea typeface="Lato" panose="020F0502020204030203" pitchFamily="34" charset="0"/>
                <a:cs typeface="Lato" panose="020F0502020204030203" pitchFamily="34" charset="0"/>
              </a:rPr>
            </a:br>
            <a:r>
              <a:rPr lang="en-US" sz="5400" dirty="0">
                <a:latin typeface="Lato" panose="020F0502020204030203" pitchFamily="34" charset="0"/>
                <a:ea typeface="Lato" panose="020F0502020204030203" pitchFamily="34" charset="0"/>
                <a:cs typeface="Lato" panose="020F0502020204030203" pitchFamily="34" charset="0"/>
              </a:rPr>
              <a:t>in </a:t>
            </a:r>
            <a:br>
              <a:rPr lang="en-US" sz="5400" dirty="0">
                <a:latin typeface="Lato" panose="020F0502020204030203" pitchFamily="34" charset="0"/>
                <a:ea typeface="Lato" panose="020F0502020204030203" pitchFamily="34" charset="0"/>
                <a:cs typeface="Lato" panose="020F0502020204030203" pitchFamily="34" charset="0"/>
              </a:rPr>
            </a:br>
            <a:r>
              <a:rPr lang="en-US" sz="5400" dirty="0">
                <a:latin typeface="Lato" panose="020F0502020204030203" pitchFamily="34" charset="0"/>
                <a:ea typeface="Lato" panose="020F0502020204030203" pitchFamily="34" charset="0"/>
                <a:cs typeface="Lato" panose="020F0502020204030203" pitchFamily="34" charset="0"/>
              </a:rPr>
              <a:t>Disability Inclusion</a:t>
            </a:r>
            <a:endParaRPr lang="en-US" sz="50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330615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366463" y="310237"/>
            <a:ext cx="11670792" cy="1139824"/>
          </a:xfrm>
        </p:spPr>
        <p:txBody>
          <a:bodyPr/>
          <a:lstStyle/>
          <a:p>
            <a:pPr marL="0" marR="0" lvl="0" indent="0" algn="ctr" defTabSz="457200" rtl="0" eaLnBrk="1" fontAlgn="auto" latinLnBrk="0" hangingPunct="1">
              <a:lnSpc>
                <a:spcPct val="100000"/>
              </a:lnSpc>
              <a:spcBef>
                <a:spcPts val="0"/>
              </a:spcBef>
              <a:spcAft>
                <a:spcPts val="0"/>
              </a:spcAft>
              <a:tabLst/>
              <a:defRPr/>
            </a:pPr>
            <a:r>
              <a:rPr kumimoji="0" lang="en-US" sz="3600" b="1" i="0" u="sng"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Libre Baskerville"/>
              </a:rPr>
              <a:t>Tip #1</a:t>
            </a:r>
            <a:b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br>
            <a:r>
              <a:rPr kumimoji="0" lang="en-US" sz="3600" b="1"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Libre Baskerville"/>
              </a:rPr>
              <a:t>Commit Publicly to Inclusion of People with Disabilities</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2" name="Text Placeholder 1">
            <a:extLst>
              <a:ext uri="{FF2B5EF4-FFF2-40B4-BE49-F238E27FC236}">
                <a16:creationId xmlns:a16="http://schemas.microsoft.com/office/drawing/2014/main" id="{E4F94368-5D63-457C-8655-F8574FB6EA14}"/>
              </a:ext>
            </a:extLst>
          </p:cNvPr>
          <p:cNvSpPr>
            <a:spLocks noGrp="1"/>
          </p:cNvSpPr>
          <p:nvPr>
            <p:ph type="body" idx="1"/>
          </p:nvPr>
        </p:nvSpPr>
        <p:spPr>
          <a:xfrm>
            <a:off x="523240" y="1825624"/>
            <a:ext cx="5056149" cy="4761155"/>
          </a:xfrm>
        </p:spPr>
        <p:txBody>
          <a:bodyPr/>
          <a:lstStyle/>
          <a:p>
            <a:pPr marL="114300" indent="0">
              <a:buNone/>
            </a:pPr>
            <a:r>
              <a:rPr lang="en-US" sz="2800" b="1"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The message that all people are of equal value and must be respected and treated fairly, must be communicated by the President and Board of your synagogue/organization. </a:t>
            </a:r>
          </a:p>
          <a:p>
            <a:pPr marL="114300" indent="0">
              <a:buNone/>
            </a:pPr>
            <a:r>
              <a:rPr lang="en-US" sz="2800" b="1"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Make</a:t>
            </a:r>
            <a:r>
              <a:rPr lang="en-US" b="1"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 it a consistent part of your messaging, and build it </a:t>
            </a:r>
            <a:r>
              <a:rPr lang="en-US" b="1" dirty="0">
                <a:solidFill>
                  <a:schemeClr val="tx1"/>
                </a:solidFill>
                <a:effectLst/>
                <a:latin typeface="Lato" panose="020F0502020204030203" pitchFamily="34" charset="0"/>
                <a:ea typeface="Lato" panose="020F0502020204030203" pitchFamily="34" charset="0"/>
                <a:cs typeface="Lato" panose="020F0502020204030203" pitchFamily="34" charset="0"/>
              </a:rPr>
              <a:t>into all DEI programming, human resource systems, and communications.</a:t>
            </a:r>
            <a:endParaRPr lang="en-US" b="1" dirty="0">
              <a:solidFill>
                <a:schemeClr val="tx1"/>
              </a:solidFill>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p:txBody>
      </p:sp>
      <p:pic>
        <p:nvPicPr>
          <p:cNvPr id="1026" name="Picture 2" descr="William Daroff of Jewish Federation with RespectAbility Apprentices and Staff">
            <a:extLst>
              <a:ext uri="{FF2B5EF4-FFF2-40B4-BE49-F238E27FC236}">
                <a16:creationId xmlns:a16="http://schemas.microsoft.com/office/drawing/2014/main" id="{0048B9A5-8100-42D0-A203-1C06FE7D5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887" y="2434551"/>
            <a:ext cx="5872873"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76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BA024-14C3-45B5-902F-A6540005DB83}"/>
              </a:ext>
            </a:extLst>
          </p:cNvPr>
          <p:cNvSpPr>
            <a:spLocks noGrp="1"/>
          </p:cNvSpPr>
          <p:nvPr>
            <p:ph type="title"/>
          </p:nvPr>
        </p:nvSpPr>
        <p:spPr/>
        <p:txBody>
          <a:bodyPr/>
          <a:lstStyle/>
          <a:p>
            <a:pPr algn="ctr"/>
            <a:r>
              <a:rPr lang="en-US" b="1" u="sng" kern="1200" dirty="0">
                <a:effectLst/>
                <a:latin typeface="Lato" panose="020F0502020204030203" pitchFamily="34" charset="0"/>
                <a:ea typeface="Lato" panose="020F0502020204030203" pitchFamily="34" charset="0"/>
                <a:cs typeface="Lato" panose="020F0502020204030203" pitchFamily="34" charset="0"/>
              </a:rPr>
              <a:t>Tip #2</a:t>
            </a:r>
            <a:br>
              <a:rPr lang="en-US" b="1" u="sng" kern="1200" dirty="0">
                <a:latin typeface="Lato" panose="020F0502020204030203" pitchFamily="34" charset="0"/>
                <a:ea typeface="Lato" panose="020F0502020204030203" pitchFamily="34" charset="0"/>
                <a:cs typeface="Lato" panose="020F0502020204030203" pitchFamily="34" charset="0"/>
              </a:rPr>
            </a:br>
            <a:r>
              <a:rPr lang="en-US" b="1" kern="1200" dirty="0">
                <a:effectLst/>
                <a:latin typeface="Lato" panose="020F0502020204030203" pitchFamily="34" charset="0"/>
                <a:ea typeface="Lato" panose="020F0502020204030203" pitchFamily="34" charset="0"/>
                <a:cs typeface="Lato" panose="020F0502020204030203" pitchFamily="34" charset="0"/>
              </a:rPr>
              <a:t>Recognize Your </a:t>
            </a:r>
            <a:r>
              <a:rPr lang="en-US" b="1" kern="1200" dirty="0">
                <a:latin typeface="Lato" panose="020F0502020204030203" pitchFamily="34" charset="0"/>
                <a:ea typeface="Lato" panose="020F0502020204030203" pitchFamily="34" charset="0"/>
                <a:cs typeface="Lato" panose="020F0502020204030203" pitchFamily="34" charset="0"/>
              </a:rPr>
              <a:t>O</a:t>
            </a:r>
            <a:r>
              <a:rPr lang="en-US" b="1" kern="1200" dirty="0">
                <a:effectLst/>
                <a:latin typeface="Lato" panose="020F0502020204030203" pitchFamily="34" charset="0"/>
                <a:ea typeface="Lato" panose="020F0502020204030203" pitchFamily="34" charset="0"/>
                <a:cs typeface="Lato" panose="020F0502020204030203" pitchFamily="34" charset="0"/>
              </a:rPr>
              <a:t>wn </a:t>
            </a:r>
            <a:r>
              <a:rPr lang="en-US" b="1" kern="1200" dirty="0">
                <a:latin typeface="Lato" panose="020F0502020204030203" pitchFamily="34" charset="0"/>
                <a:ea typeface="Lato" panose="020F0502020204030203" pitchFamily="34" charset="0"/>
                <a:cs typeface="Lato" panose="020F0502020204030203" pitchFamily="34" charset="0"/>
              </a:rPr>
              <a:t>I</a:t>
            </a:r>
            <a:r>
              <a:rPr lang="en-US" b="1" kern="1200" dirty="0">
                <a:effectLst/>
                <a:latin typeface="Lato" panose="020F0502020204030203" pitchFamily="34" charset="0"/>
                <a:ea typeface="Lato" panose="020F0502020204030203" pitchFamily="34" charset="0"/>
                <a:cs typeface="Lato" panose="020F0502020204030203" pitchFamily="34" charset="0"/>
              </a:rPr>
              <a:t>mplicit </a:t>
            </a:r>
            <a:r>
              <a:rPr lang="en-US" b="1" kern="1200" dirty="0">
                <a:latin typeface="Lato" panose="020F0502020204030203" pitchFamily="34" charset="0"/>
                <a:ea typeface="Lato" panose="020F0502020204030203" pitchFamily="34" charset="0"/>
                <a:cs typeface="Lato" panose="020F0502020204030203" pitchFamily="34" charset="0"/>
              </a:rPr>
              <a:t>B</a:t>
            </a:r>
            <a:r>
              <a:rPr lang="en-US" b="1" kern="1200" dirty="0">
                <a:effectLst/>
                <a:latin typeface="Lato" panose="020F0502020204030203" pitchFamily="34" charset="0"/>
                <a:ea typeface="Lato" panose="020F0502020204030203" pitchFamily="34" charset="0"/>
                <a:cs typeface="Lato" panose="020F0502020204030203" pitchFamily="34" charset="0"/>
              </a:rPr>
              <a:t>ias</a:t>
            </a:r>
            <a:endParaRPr lang="en-US" b="1" dirty="0">
              <a:latin typeface="Lato" panose="020F0502020204030203" pitchFamily="34" charset="0"/>
              <a:ea typeface="Lato" panose="020F0502020204030203" pitchFamily="34" charset="0"/>
              <a:cs typeface="Lato" panose="020F0502020204030203" pitchFamily="34" charset="0"/>
            </a:endParaRPr>
          </a:p>
        </p:txBody>
      </p:sp>
      <p:sp>
        <p:nvSpPr>
          <p:cNvPr id="2" name="Text Placeholder 1">
            <a:extLst>
              <a:ext uri="{FF2B5EF4-FFF2-40B4-BE49-F238E27FC236}">
                <a16:creationId xmlns:a16="http://schemas.microsoft.com/office/drawing/2014/main" id="{730E11AA-8FD8-4286-86B7-03A4F277DC88}"/>
              </a:ext>
            </a:extLst>
          </p:cNvPr>
          <p:cNvSpPr>
            <a:spLocks noGrp="1"/>
          </p:cNvSpPr>
          <p:nvPr>
            <p:ph type="body" idx="1"/>
          </p:nvPr>
        </p:nvSpPr>
        <p:spPr>
          <a:xfrm>
            <a:off x="469948" y="1601316"/>
            <a:ext cx="4655784" cy="4891558"/>
          </a:xfrm>
        </p:spPr>
        <p:txBody>
          <a:bodyPr/>
          <a:lstStyle/>
          <a:p>
            <a:pPr marL="114300" indent="0">
              <a:buNone/>
            </a:pPr>
            <a:r>
              <a:rPr lang="en-US" kern="1200" dirty="0">
                <a:solidFill>
                  <a:schemeClr val="tx1"/>
                </a:solidFill>
                <a:effectLst/>
                <a:latin typeface="Lato" panose="020F0502020204030203" pitchFamily="34" charset="0"/>
                <a:ea typeface="Lato" panose="020F0502020204030203" pitchFamily="34" charset="0"/>
                <a:cs typeface="Lato" panose="020F0502020204030203" pitchFamily="34" charset="0"/>
              </a:rPr>
              <a:t>Major</a:t>
            </a:r>
            <a:r>
              <a:rPr lang="en-US" kern="1200" dirty="0">
                <a:effectLst/>
                <a:latin typeface="Lato" panose="020F0502020204030203" pitchFamily="34" charset="0"/>
                <a:ea typeface="Lato" panose="020F0502020204030203" pitchFamily="34" charset="0"/>
                <a:cs typeface="Lato" panose="020F0502020204030203" pitchFamily="34" charset="0"/>
              </a:rPr>
              <a:t> </a:t>
            </a:r>
            <a:r>
              <a:rPr lang="en-US" u="sng" kern="1200" dirty="0">
                <a:solidFill>
                  <a:srgbClr val="0563C1"/>
                </a:solidFill>
                <a:effectLst/>
                <a:latin typeface="Lato" panose="020F0502020204030203" pitchFamily="34" charset="0"/>
                <a:ea typeface="Lato" panose="020F0502020204030203" pitchFamily="34" charset="0"/>
                <a:cs typeface="Lato" panose="020F0502020204030203" pitchFamily="34" charset="0"/>
                <a:hlinkClick r:id="rId3"/>
              </a:rPr>
              <a:t>studies</a:t>
            </a:r>
            <a:r>
              <a:rPr lang="en-US" kern="1200" dirty="0">
                <a:effectLst/>
                <a:latin typeface="Lato" panose="020F0502020204030203" pitchFamily="34" charset="0"/>
                <a:ea typeface="Lato" panose="020F0502020204030203" pitchFamily="34" charset="0"/>
                <a:cs typeface="Lato" panose="020F0502020204030203" pitchFamily="34" charset="0"/>
              </a:rPr>
              <a:t> </a:t>
            </a:r>
            <a:r>
              <a:rPr lang="en-US" kern="1200" dirty="0">
                <a:solidFill>
                  <a:schemeClr val="tx1"/>
                </a:solidFill>
                <a:effectLst/>
                <a:latin typeface="Lato" panose="020F0502020204030203" pitchFamily="34" charset="0"/>
                <a:ea typeface="Lato" panose="020F0502020204030203" pitchFamily="34" charset="0"/>
                <a:cs typeface="Lato" panose="020F0502020204030203" pitchFamily="34" charset="0"/>
              </a:rPr>
              <a:t>have found that people with disabilities are viewed through the lens of what we CANNOT do, instead of what we can achieve. However, people with disabilities can be the most talented people when their skills and interests are aligned and are provided the appropriate accommodations.</a:t>
            </a: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4" name="Picture 3" descr="RespectAbility staff, board and speakers smile and pose for a picture">
            <a:extLst>
              <a:ext uri="{FF2B5EF4-FFF2-40B4-BE49-F238E27FC236}">
                <a16:creationId xmlns:a16="http://schemas.microsoft.com/office/drawing/2014/main" id="{76B564A1-7404-4033-9FF6-AEE858FC0355}"/>
              </a:ext>
            </a:extLst>
          </p:cNvPr>
          <p:cNvPicPr>
            <a:picLocks noChangeAspect="1"/>
          </p:cNvPicPr>
          <p:nvPr/>
        </p:nvPicPr>
        <p:blipFill>
          <a:blip r:embed="rId4"/>
          <a:stretch>
            <a:fillRect/>
          </a:stretch>
        </p:blipFill>
        <p:spPr>
          <a:xfrm>
            <a:off x="5721692" y="1780669"/>
            <a:ext cx="6000360" cy="4502655"/>
          </a:xfrm>
          <a:prstGeom prst="rect">
            <a:avLst/>
          </a:prstGeom>
        </p:spPr>
      </p:pic>
    </p:spTree>
    <p:extLst>
      <p:ext uri="{BB962C8B-B14F-4D97-AF65-F5344CB8AC3E}">
        <p14:creationId xmlns:p14="http://schemas.microsoft.com/office/powerpoint/2010/main" val="3990637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0EC26-C7B7-41B6-8090-A0F7E75AB6BD}"/>
              </a:ext>
            </a:extLst>
          </p:cNvPr>
          <p:cNvSpPr>
            <a:spLocks noGrp="1"/>
          </p:cNvSpPr>
          <p:nvPr>
            <p:ph type="title"/>
          </p:nvPr>
        </p:nvSpPr>
        <p:spPr>
          <a:xfrm>
            <a:off x="5407362" y="413254"/>
            <a:ext cx="6784638" cy="1048038"/>
          </a:xfrm>
        </p:spPr>
        <p:txBody>
          <a:bodyPr>
            <a:noAutofit/>
          </a:bodyPr>
          <a:lstStyle/>
          <a:p>
            <a:pPr algn="ctr"/>
            <a:r>
              <a:rPr lang="en-US" sz="3400" b="1" u="sng" kern="1200" dirty="0">
                <a:effectLst/>
                <a:latin typeface="Lato" panose="020F0502020204030203" pitchFamily="34" charset="0"/>
                <a:ea typeface="Lato" panose="020F0502020204030203" pitchFamily="34" charset="0"/>
                <a:cs typeface="Lato" panose="020F0502020204030203" pitchFamily="34" charset="0"/>
              </a:rPr>
              <a:t>Tip 3</a:t>
            </a:r>
            <a:r>
              <a:rPr lang="en-US" sz="3400" b="1" kern="1200" dirty="0">
                <a:effectLst/>
                <a:latin typeface="Lato" panose="020F0502020204030203" pitchFamily="34" charset="0"/>
                <a:ea typeface="Lato" panose="020F0502020204030203" pitchFamily="34" charset="0"/>
                <a:cs typeface="Lato" panose="020F0502020204030203" pitchFamily="34" charset="0"/>
              </a:rPr>
              <a:t>:</a:t>
            </a:r>
            <a:br>
              <a:rPr lang="en-US" sz="3400" b="1" kern="1200" dirty="0">
                <a:effectLst/>
                <a:latin typeface="Lato" panose="020F0502020204030203" pitchFamily="34" charset="0"/>
                <a:ea typeface="Lato" panose="020F0502020204030203" pitchFamily="34" charset="0"/>
                <a:cs typeface="Lato" panose="020F0502020204030203" pitchFamily="34" charset="0"/>
              </a:rPr>
            </a:br>
            <a:r>
              <a:rPr lang="en-US" sz="3400" b="1" kern="1200" dirty="0">
                <a:effectLst/>
                <a:latin typeface="Lato" panose="020F0502020204030203" pitchFamily="34" charset="0"/>
                <a:ea typeface="Lato" panose="020F0502020204030203" pitchFamily="34" charset="0"/>
                <a:cs typeface="Lato" panose="020F0502020204030203" pitchFamily="34" charset="0"/>
              </a:rPr>
              <a:t>Onboard talent with disabilities</a:t>
            </a:r>
            <a:endParaRPr lang="en-US" sz="3400" b="1"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4" name="Picture 3" descr="RespectAbility family pose for a picture">
            <a:extLst>
              <a:ext uri="{FF2B5EF4-FFF2-40B4-BE49-F238E27FC236}">
                <a16:creationId xmlns:a16="http://schemas.microsoft.com/office/drawing/2014/main" id="{841D7551-0801-4A56-92F5-18151334B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62" y="237825"/>
            <a:ext cx="5105400" cy="3829050"/>
          </a:xfrm>
          <a:prstGeom prst="rect">
            <a:avLst/>
          </a:prstGeom>
        </p:spPr>
      </p:pic>
      <p:sp>
        <p:nvSpPr>
          <p:cNvPr id="9" name="Content Placeholder 8">
            <a:extLst>
              <a:ext uri="{FF2B5EF4-FFF2-40B4-BE49-F238E27FC236}">
                <a16:creationId xmlns:a16="http://schemas.microsoft.com/office/drawing/2014/main" id="{3465C408-75D5-497E-B324-8C119E1F1828}"/>
              </a:ext>
            </a:extLst>
          </p:cNvPr>
          <p:cNvSpPr>
            <a:spLocks noGrp="1"/>
          </p:cNvSpPr>
          <p:nvPr>
            <p:ph idx="1"/>
          </p:nvPr>
        </p:nvSpPr>
        <p:spPr>
          <a:xfrm>
            <a:off x="5596370" y="1659806"/>
            <a:ext cx="6293668" cy="2375009"/>
          </a:xfrm>
        </p:spPr>
        <p:txBody>
          <a:bodyPr wrap="square">
            <a:spAutoFit/>
          </a:bodyPr>
          <a:lstStyle/>
          <a:p>
            <a:pPr>
              <a:lnSpc>
                <a:spcPct val="100000"/>
              </a:lnSpc>
            </a:pPr>
            <a:r>
              <a:rPr lang="en-US"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People with disabilities are loyal to our employers and are used to solving problems creatively.</a:t>
            </a:r>
          </a:p>
          <a:p>
            <a:pPr>
              <a:lnSpc>
                <a:spcPct val="100000"/>
              </a:lnSpc>
            </a:pPr>
            <a:r>
              <a:rPr lang="en-US"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People with disabilities are a largely untapped talent pool</a:t>
            </a:r>
          </a:p>
        </p:txBody>
      </p:sp>
      <p:sp>
        <p:nvSpPr>
          <p:cNvPr id="6" name="TextBox 5">
            <a:extLst>
              <a:ext uri="{FF2B5EF4-FFF2-40B4-BE49-F238E27FC236}">
                <a16:creationId xmlns:a16="http://schemas.microsoft.com/office/drawing/2014/main" id="{67E761FD-3640-4507-B4B1-AB61C696120C}"/>
              </a:ext>
            </a:extLst>
          </p:cNvPr>
          <p:cNvSpPr txBox="1"/>
          <p:nvPr/>
        </p:nvSpPr>
        <p:spPr>
          <a:xfrm>
            <a:off x="247650" y="4233329"/>
            <a:ext cx="11696700"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Know &amp; grow the population you serve:</a:t>
            </a:r>
            <a:endParaRPr kumimoji="0" lang="en-US" sz="3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Employing people with disabilities can help to serve the 1-in-5 Jewish American adults with disabilities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Engaging with people with disabilities can increase your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2739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A0B79-4453-409C-A674-11F9F4CF343C}"/>
              </a:ext>
            </a:extLst>
          </p:cNvPr>
          <p:cNvSpPr>
            <a:spLocks noGrp="1"/>
          </p:cNvSpPr>
          <p:nvPr>
            <p:ph type="title"/>
          </p:nvPr>
        </p:nvSpPr>
        <p:spPr/>
        <p:txBody>
          <a:bodyPr>
            <a:normAutofit/>
          </a:bodyPr>
          <a:lstStyle/>
          <a:p>
            <a:r>
              <a:rPr lang="en-US" b="1" dirty="0">
                <a:latin typeface="Lato" panose="020F0502020204030203" pitchFamily="34" charset="0"/>
                <a:ea typeface="Lato" panose="020F0502020204030203" pitchFamily="34" charset="0"/>
                <a:cs typeface="Lato" panose="020F0502020204030203" pitchFamily="34" charset="0"/>
              </a:rPr>
              <a:t>Benefits of Hiring People with Disabilities</a:t>
            </a:r>
          </a:p>
        </p:txBody>
      </p:sp>
      <p:pic>
        <p:nvPicPr>
          <p:cNvPr id="6" name="Picture 5" descr="Logo for the Accenture Disability Inclusion Advantage Study ">
            <a:extLst>
              <a:ext uri="{FF2B5EF4-FFF2-40B4-BE49-F238E27FC236}">
                <a16:creationId xmlns:a16="http://schemas.microsoft.com/office/drawing/2014/main" id="{6D50561D-B9E2-4EBE-A221-638B214BE1D4}"/>
              </a:ext>
            </a:extLst>
          </p:cNvPr>
          <p:cNvPicPr>
            <a:picLocks noChangeAspect="1"/>
          </p:cNvPicPr>
          <p:nvPr/>
        </p:nvPicPr>
        <p:blipFill>
          <a:blip r:embed="rId3" cstate="print"/>
          <a:stretch>
            <a:fillRect/>
          </a:stretch>
        </p:blipFill>
        <p:spPr>
          <a:xfrm>
            <a:off x="703788" y="1795073"/>
            <a:ext cx="3139440" cy="1798177"/>
          </a:xfrm>
          <a:prstGeom prst="rect">
            <a:avLst/>
          </a:prstGeom>
        </p:spPr>
      </p:pic>
      <p:sp>
        <p:nvSpPr>
          <p:cNvPr id="4" name="Content Placeholder 3">
            <a:extLst>
              <a:ext uri="{FF2B5EF4-FFF2-40B4-BE49-F238E27FC236}">
                <a16:creationId xmlns:a16="http://schemas.microsoft.com/office/drawing/2014/main" id="{08B17D8D-2BCD-4E44-B00E-6B3C5BD14206}"/>
              </a:ext>
            </a:extLst>
          </p:cNvPr>
          <p:cNvSpPr>
            <a:spLocks noGrp="1"/>
          </p:cNvSpPr>
          <p:nvPr>
            <p:ph sz="half" idx="1"/>
          </p:nvPr>
        </p:nvSpPr>
        <p:spPr>
          <a:xfrm>
            <a:off x="247974" y="1630571"/>
            <a:ext cx="5267263" cy="4947987"/>
          </a:xfrm>
        </p:spPr>
        <p:txBody>
          <a:bodyPr>
            <a:noAutofit/>
          </a:bodyPr>
          <a:lstStyle/>
          <a:p>
            <a:endParaRPr lang="en-US" sz="2600" dirty="0">
              <a:solidFill>
                <a:schemeClr val="tx1"/>
              </a:solidFill>
              <a:latin typeface="Lato" panose="020F0502020204030203" pitchFamily="34" charset="0"/>
              <a:ea typeface="Lato" panose="020F0502020204030203" pitchFamily="34" charset="0"/>
              <a:cs typeface="Lato" panose="020F0502020204030203" pitchFamily="34" charset="0"/>
            </a:endParaRPr>
          </a:p>
          <a:p>
            <a:endParaRPr lang="en-US" sz="2600" dirty="0">
              <a:solidFill>
                <a:schemeClr val="tx1"/>
              </a:solidFill>
              <a:latin typeface="Lato" panose="020F0502020204030203" pitchFamily="34" charset="0"/>
              <a:ea typeface="Lato" panose="020F0502020204030203" pitchFamily="34" charset="0"/>
              <a:cs typeface="Lato" panose="020F0502020204030203" pitchFamily="34" charset="0"/>
            </a:endParaRPr>
          </a:p>
          <a:p>
            <a:endParaRPr lang="en-US" sz="2600" dirty="0">
              <a:solidFill>
                <a:schemeClr val="tx1"/>
              </a:solidFill>
              <a:latin typeface="Lato" panose="020F0502020204030203" pitchFamily="34" charset="0"/>
              <a:ea typeface="Lato" panose="020F0502020204030203" pitchFamily="34" charset="0"/>
              <a:cs typeface="Lato" panose="020F0502020204030203" pitchFamily="34" charset="0"/>
            </a:endParaRPr>
          </a:p>
          <a:p>
            <a:endParaRPr lang="en-US" sz="2600" dirty="0">
              <a:solidFill>
                <a:schemeClr val="tx1"/>
              </a:solidFill>
              <a:latin typeface="Lato" panose="020F0502020204030203" pitchFamily="34" charset="0"/>
              <a:ea typeface="Lato" panose="020F0502020204030203" pitchFamily="34" charset="0"/>
              <a:cs typeface="Lato" panose="020F0502020204030203" pitchFamily="34" charset="0"/>
            </a:endParaRPr>
          </a:p>
          <a:p>
            <a:r>
              <a:rPr lang="en-US" sz="3200" b="1" dirty="0">
                <a:solidFill>
                  <a:schemeClr val="tx1"/>
                </a:solidFill>
                <a:latin typeface="Lato" panose="020F0502020204030203" pitchFamily="34" charset="0"/>
                <a:ea typeface="Lato" panose="020F0502020204030203" pitchFamily="34" charset="0"/>
                <a:cs typeface="Lato" panose="020F0502020204030203" pitchFamily="34" charset="0"/>
              </a:rPr>
              <a:t>Followed 140 US companies from 2015-2018</a:t>
            </a:r>
          </a:p>
          <a:p>
            <a:r>
              <a:rPr lang="en-US" sz="3200" b="1" dirty="0">
                <a:solidFill>
                  <a:schemeClr val="tx1"/>
                </a:solidFill>
                <a:latin typeface="Lato" panose="020F0502020204030203" pitchFamily="34" charset="0"/>
                <a:ea typeface="Lato" panose="020F0502020204030203" pitchFamily="34" charset="0"/>
                <a:cs typeface="Lato" panose="020F0502020204030203" pitchFamily="34" charset="0"/>
              </a:rPr>
              <a:t>45 Inclusion Champions, 95 peer companies </a:t>
            </a:r>
          </a:p>
          <a:p>
            <a:endParaRPr lang="en-US" sz="2600" b="1" dirty="0">
              <a:latin typeface="Lato" panose="020F0502020204030203" pitchFamily="34" charset="0"/>
              <a:ea typeface="Lato" panose="020F0502020204030203" pitchFamily="34" charset="0"/>
              <a:cs typeface="Lato" panose="020F0502020204030203" pitchFamily="34" charset="0"/>
            </a:endParaRPr>
          </a:p>
        </p:txBody>
      </p:sp>
      <p:sp>
        <p:nvSpPr>
          <p:cNvPr id="5" name="Content Placeholder 4">
            <a:extLst>
              <a:ext uri="{FF2B5EF4-FFF2-40B4-BE49-F238E27FC236}">
                <a16:creationId xmlns:a16="http://schemas.microsoft.com/office/drawing/2014/main" id="{7F14B580-C004-4B99-AE9A-CF04BD24A841}"/>
              </a:ext>
            </a:extLst>
          </p:cNvPr>
          <p:cNvSpPr txBox="1">
            <a:spLocks/>
          </p:cNvSpPr>
          <p:nvPr/>
        </p:nvSpPr>
        <p:spPr>
          <a:xfrm>
            <a:off x="5515237" y="1630571"/>
            <a:ext cx="5972975" cy="44042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Over four years, the Champions who embraced the talent of workers with disabilities </a:t>
            </a:r>
            <a:r>
              <a:rPr kumimoji="0" lang="en-US" sz="32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vastly outperformed their peers</a:t>
            </a:r>
            <a:r>
              <a:rPr kumimoji="0" lang="en-US" sz="3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They had: </a:t>
            </a:r>
          </a:p>
          <a:p>
            <a:pPr marL="3984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2X higher income </a:t>
            </a:r>
          </a:p>
          <a:p>
            <a:pPr marL="3984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30% higher economic profit margin</a:t>
            </a:r>
          </a:p>
          <a:p>
            <a:pPr marL="3984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Up to 30% less staff turnover</a:t>
            </a:r>
            <a:endParaRPr kumimoji="0" lang="en-US" sz="3200" b="0" i="0" u="none" strike="noStrike" kern="1200" cap="none" spc="0" normalizeH="0" baseline="0" noProof="0" dirty="0">
              <a:ln>
                <a:noFill/>
              </a:ln>
              <a:solidFill>
                <a:srgbClr val="4D4D4D"/>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F73B17C1-8F89-4982-ABCF-7792CF92C199}"/>
              </a:ext>
            </a:extLst>
          </p:cNvPr>
          <p:cNvSpPr txBox="1"/>
          <p:nvPr/>
        </p:nvSpPr>
        <p:spPr>
          <a:xfrm>
            <a:off x="247972" y="6202168"/>
            <a:ext cx="3139440" cy="400110"/>
          </a:xfrm>
          <a:prstGeom prst="rect">
            <a:avLst/>
          </a:prstGeom>
          <a:solidFill>
            <a:srgbClr val="EFAF30"/>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4"/>
              </a:rPr>
              <a:t>Read the full study online!</a:t>
            </a:r>
            <a:endPar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BB62BCB0-44C0-BC46-B139-C5648B7BBCA5}"/>
              </a:ext>
            </a:extLst>
          </p:cNvPr>
          <p:cNvSpPr txBox="1"/>
          <p:nvPr/>
        </p:nvSpPr>
        <p:spPr>
          <a:xfrm>
            <a:off x="5781040" y="6199322"/>
            <a:ext cx="456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Study completed by </a:t>
            </a: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5"/>
              </a:rPr>
              <a:t>Accenture</a:t>
            </a: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6"/>
              </a:rPr>
              <a:t>Disability:IN</a:t>
            </a: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and the </a:t>
            </a: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7"/>
              </a:rPr>
              <a:t>American Association of People with Disabilities</a:t>
            </a:r>
            <a:endPar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47757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530616-5A8E-4787-A41F-E5368D2267A8}"/>
              </a:ext>
            </a:extLst>
          </p:cNvPr>
          <p:cNvSpPr>
            <a:spLocks noGrp="1"/>
          </p:cNvSpPr>
          <p:nvPr>
            <p:ph type="title"/>
          </p:nvPr>
        </p:nvSpPr>
        <p:spPr/>
        <p:txBody>
          <a:bodyPr/>
          <a:lstStyle/>
          <a:p>
            <a:r>
              <a:rPr lang="en-US" sz="3600" b="1" u="sng" kern="1200" dirty="0">
                <a:effectLst/>
                <a:latin typeface="Lato" panose="020F0502020204030203" pitchFamily="34" charset="0"/>
                <a:ea typeface="Lato" panose="020F0502020204030203" pitchFamily="34" charset="0"/>
                <a:cs typeface="Lato" panose="020F0502020204030203" pitchFamily="34" charset="0"/>
              </a:rPr>
              <a:t>Tip #4</a:t>
            </a:r>
            <a:r>
              <a:rPr lang="en-US" sz="3600" b="1" kern="1200" dirty="0">
                <a:effectLst/>
                <a:latin typeface="Lato" panose="020F0502020204030203" pitchFamily="34" charset="0"/>
                <a:ea typeface="Lato" panose="020F0502020204030203" pitchFamily="34" charset="0"/>
                <a:cs typeface="Lato" panose="020F0502020204030203" pitchFamily="34" charset="0"/>
              </a:rPr>
              <a:t>: Learn To Recognize Ableism, And Call It Out As You Would Racism Or Sexism</a:t>
            </a:r>
            <a:endParaRPr lang="en-US" sz="3600" b="1" dirty="0">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DAAE1B9A-C4FA-4705-85B9-5CAFBBC62643}"/>
              </a:ext>
            </a:extLst>
          </p:cNvPr>
          <p:cNvSpPr txBox="1"/>
          <p:nvPr/>
        </p:nvSpPr>
        <p:spPr>
          <a:xfrm>
            <a:off x="323273" y="1625311"/>
            <a:ext cx="115454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Nobody Would Accept This Sign Today</a:t>
            </a:r>
          </a:p>
        </p:txBody>
      </p:sp>
      <p:pic>
        <p:nvPicPr>
          <p:cNvPr id="7" name="Picture 6" descr="Sign saying &quot;we serve white's only&quot;">
            <a:extLst>
              <a:ext uri="{FF2B5EF4-FFF2-40B4-BE49-F238E27FC236}">
                <a16:creationId xmlns:a16="http://schemas.microsoft.com/office/drawing/2014/main" id="{03ABC25A-4114-4204-B885-8F270DB72437}"/>
              </a:ext>
            </a:extLst>
          </p:cNvPr>
          <p:cNvPicPr>
            <a:picLocks noChangeAspect="1"/>
          </p:cNvPicPr>
          <p:nvPr/>
        </p:nvPicPr>
        <p:blipFill>
          <a:blip r:embed="rId3"/>
          <a:stretch>
            <a:fillRect/>
          </a:stretch>
        </p:blipFill>
        <p:spPr>
          <a:xfrm>
            <a:off x="4245478" y="2280437"/>
            <a:ext cx="3701044" cy="1855003"/>
          </a:xfrm>
          <a:prstGeom prst="rect">
            <a:avLst/>
          </a:prstGeom>
        </p:spPr>
      </p:pic>
      <p:sp>
        <p:nvSpPr>
          <p:cNvPr id="8" name="TextBox 7">
            <a:extLst>
              <a:ext uri="{FF2B5EF4-FFF2-40B4-BE49-F238E27FC236}">
                <a16:creationId xmlns:a16="http://schemas.microsoft.com/office/drawing/2014/main" id="{2737FFF7-99F3-49C6-9190-99B7F76EF5E3}"/>
              </a:ext>
            </a:extLst>
          </p:cNvPr>
          <p:cNvSpPr txBox="1"/>
          <p:nvPr/>
        </p:nvSpPr>
        <p:spPr>
          <a:xfrm>
            <a:off x="166254" y="4156367"/>
            <a:ext cx="118594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Most people recognize the problem with this picture</a:t>
            </a:r>
          </a:p>
        </p:txBody>
      </p:sp>
      <p:pic>
        <p:nvPicPr>
          <p:cNvPr id="9" name="Picture 8" descr="a board room with all white men in suits around a table">
            <a:extLst>
              <a:ext uri="{FF2B5EF4-FFF2-40B4-BE49-F238E27FC236}">
                <a16:creationId xmlns:a16="http://schemas.microsoft.com/office/drawing/2014/main" id="{4537FA13-E6A3-455D-AB81-4CE46FFC83FB}"/>
              </a:ext>
            </a:extLst>
          </p:cNvPr>
          <p:cNvPicPr>
            <a:picLocks noChangeAspect="1"/>
          </p:cNvPicPr>
          <p:nvPr/>
        </p:nvPicPr>
        <p:blipFill>
          <a:blip r:embed="rId4"/>
          <a:stretch>
            <a:fillRect/>
          </a:stretch>
        </p:blipFill>
        <p:spPr>
          <a:xfrm>
            <a:off x="4245478" y="4700514"/>
            <a:ext cx="3853006" cy="2170364"/>
          </a:xfrm>
          <a:prstGeom prst="rect">
            <a:avLst/>
          </a:prstGeom>
        </p:spPr>
      </p:pic>
    </p:spTree>
    <p:extLst>
      <p:ext uri="{BB962C8B-B14F-4D97-AF65-F5344CB8AC3E}">
        <p14:creationId xmlns:p14="http://schemas.microsoft.com/office/powerpoint/2010/main" val="2340684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5A9C39-9EAA-48C1-9680-F136AAF2406B}"/>
              </a:ext>
            </a:extLst>
          </p:cNvPr>
          <p:cNvSpPr>
            <a:spLocks noGrp="1"/>
          </p:cNvSpPr>
          <p:nvPr>
            <p:ph type="title"/>
          </p:nvPr>
        </p:nvSpPr>
        <p:spPr/>
        <p:txBody>
          <a:bodyPr/>
          <a:lstStyle/>
          <a:p>
            <a:r>
              <a:rPr lang="en-US" sz="3600" b="1" dirty="0">
                <a:latin typeface="Lato" panose="020F0502020204030203" pitchFamily="34" charset="0"/>
                <a:ea typeface="Lato" panose="020F0502020204030203" pitchFamily="34" charset="0"/>
                <a:cs typeface="Lato" panose="020F0502020204030203" pitchFamily="34" charset="0"/>
              </a:rPr>
              <a:t>This Is Ableism – What Can You Do?</a:t>
            </a:r>
          </a:p>
        </p:txBody>
      </p:sp>
      <p:sp>
        <p:nvSpPr>
          <p:cNvPr id="7" name="TextBox 6">
            <a:extLst>
              <a:ext uri="{FF2B5EF4-FFF2-40B4-BE49-F238E27FC236}">
                <a16:creationId xmlns:a16="http://schemas.microsoft.com/office/drawing/2014/main" id="{372A0F49-C348-4D56-9F73-FEE821C42278}"/>
              </a:ext>
            </a:extLst>
          </p:cNvPr>
          <p:cNvSpPr txBox="1"/>
          <p:nvPr/>
        </p:nvSpPr>
        <p:spPr>
          <a:xfrm>
            <a:off x="314035" y="1575367"/>
            <a:ext cx="8418356" cy="520142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When you enter a building that does not have a doorway or bathroom accessible to someone who uses a wheelchair, do you recognize it as an ableist choice, and advocate for a solution?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When a virtual public meeting is happening over Zoom without free instant captioning turned on – so people who are Deaf and/or Hard of Hearing can participate – do you call out the ableism and ask them to click on the button to enable accessibility?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When organizations post photos of large groups at events without a single person with a visible disability, do you call out the omission?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Once you look for ableism, you will realize it is everywhere.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sng"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Recognizing it is the first step to fixing it. </a:t>
            </a:r>
          </a:p>
        </p:txBody>
      </p:sp>
      <p:pic>
        <p:nvPicPr>
          <p:cNvPr id="4" name="Picture 3" descr="A woman with black hair, wearing a purple dress, in a wheelchair sitting at the edge of a staircase.">
            <a:extLst>
              <a:ext uri="{FF2B5EF4-FFF2-40B4-BE49-F238E27FC236}">
                <a16:creationId xmlns:a16="http://schemas.microsoft.com/office/drawing/2014/main" id="{D962961D-F388-4E9D-B337-FD10E5B3F208}"/>
              </a:ext>
            </a:extLst>
          </p:cNvPr>
          <p:cNvPicPr>
            <a:picLocks noChangeAspect="1"/>
          </p:cNvPicPr>
          <p:nvPr/>
        </p:nvPicPr>
        <p:blipFill rotWithShape="1">
          <a:blip r:embed="rId3"/>
          <a:srcRect l="5441" t="3734" r="23589" b="5128"/>
          <a:stretch/>
        </p:blipFill>
        <p:spPr>
          <a:xfrm>
            <a:off x="8732391" y="1664952"/>
            <a:ext cx="3145574" cy="4173140"/>
          </a:xfrm>
          <a:prstGeom prst="rect">
            <a:avLst/>
          </a:prstGeom>
        </p:spPr>
      </p:pic>
    </p:spTree>
    <p:extLst>
      <p:ext uri="{BB962C8B-B14F-4D97-AF65-F5344CB8AC3E}">
        <p14:creationId xmlns:p14="http://schemas.microsoft.com/office/powerpoint/2010/main" val="777088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845A8-2E10-4135-8D04-C0E4358B82A1}"/>
              </a:ext>
            </a:extLst>
          </p:cNvPr>
          <p:cNvSpPr>
            <a:spLocks noGrp="1"/>
          </p:cNvSpPr>
          <p:nvPr>
            <p:ph type="title"/>
          </p:nvPr>
        </p:nvSpPr>
        <p:spPr>
          <a:xfrm>
            <a:off x="521208" y="365760"/>
            <a:ext cx="11298142" cy="1161636"/>
          </a:xfrm>
        </p:spPr>
        <p:txBody>
          <a:bodyPr vert="horz" lIns="91440" tIns="45720" rIns="91440" bIns="45720" rtlCol="0" anchor="ctr">
            <a:noAutofit/>
          </a:bodyPr>
          <a:lstStyle/>
          <a:p>
            <a:r>
              <a:rPr lang="en-US" sz="3600" b="1" u="sng" dirty="0">
                <a:latin typeface="Lato" panose="020F0502020204030203" pitchFamily="34" charset="0"/>
                <a:ea typeface="Lato" panose="020F0502020204030203" pitchFamily="34" charset="0"/>
                <a:cs typeface="Lato" panose="020F0502020204030203" pitchFamily="34" charset="0"/>
              </a:rPr>
              <a:t>Tip #5: </a:t>
            </a:r>
            <a:r>
              <a:rPr lang="en-US" sz="3600" b="1" dirty="0">
                <a:latin typeface="Lato" panose="020F0502020204030203" pitchFamily="34" charset="0"/>
                <a:ea typeface="Lato" panose="020F0502020204030203" pitchFamily="34" charset="0"/>
                <a:cs typeface="Lato" panose="020F0502020204030203" pitchFamily="34" charset="0"/>
              </a:rPr>
              <a:t>Ensuring Accessible Events: In-Person and Virtual</a:t>
            </a:r>
            <a:endParaRPr lang="en-US" sz="3600" i="1" dirty="0">
              <a:latin typeface="Lato" panose="020F0502020204030203" pitchFamily="34" charset="0"/>
              <a:ea typeface="Lato" panose="020F0502020204030203" pitchFamily="34" charset="0"/>
              <a:cs typeface="Lato" panose="020F0502020204030203" pitchFamily="34" charset="0"/>
            </a:endParaRPr>
          </a:p>
        </p:txBody>
      </p:sp>
      <p:sp>
        <p:nvSpPr>
          <p:cNvPr id="4" name="Content Placeholder 3">
            <a:extLst>
              <a:ext uri="{FF2B5EF4-FFF2-40B4-BE49-F238E27FC236}">
                <a16:creationId xmlns:a16="http://schemas.microsoft.com/office/drawing/2014/main" id="{FEEDEE17-2AF2-441E-BBBE-B69EF929A00D}"/>
              </a:ext>
            </a:extLst>
          </p:cNvPr>
          <p:cNvSpPr>
            <a:spLocks noGrp="1"/>
          </p:cNvSpPr>
          <p:nvPr>
            <p:ph type="body" idx="1"/>
          </p:nvPr>
        </p:nvSpPr>
        <p:spPr>
          <a:xfrm>
            <a:off x="189446" y="1555106"/>
            <a:ext cx="6604646" cy="5131271"/>
          </a:xfrm>
        </p:spPr>
        <p:txBody>
          <a:bodyPr vert="horz" lIns="91440" tIns="45720" rIns="91440" bIns="45720" rtlCol="0" anchor="ctr">
            <a:noAutofit/>
          </a:bodyPr>
          <a:lstStyle/>
          <a:p>
            <a:pPr marL="114300" indent="0">
              <a:buNone/>
            </a:pPr>
            <a:r>
              <a:rPr lang="en-US" sz="2400" b="1" dirty="0">
                <a:solidFill>
                  <a:srgbClr val="000000"/>
                </a:solidFill>
                <a:latin typeface="Lato" panose="020F0502020204030203" pitchFamily="34" charset="0"/>
                <a:ea typeface="Lato" panose="020F0502020204030203" pitchFamily="34" charset="0"/>
                <a:cs typeface="Lato" panose="020F0502020204030203" pitchFamily="34" charset="0"/>
              </a:rPr>
              <a:t>At your first planning meeting, make sure to:</a:t>
            </a:r>
          </a:p>
          <a:p>
            <a:pPr marL="342900"/>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Ensure that your event will be held in an accessible location, including parking spots and transportation. This includes entrances and bathrooms  </a:t>
            </a:r>
          </a:p>
          <a:p>
            <a:pPr marL="342900"/>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Make it easy and comfortable for employees, board members, volunteers and participants to request accommodations </a:t>
            </a:r>
            <a:r>
              <a:rPr lang="en-US" sz="2400" u="sng" dirty="0">
                <a:solidFill>
                  <a:srgbClr val="000000"/>
                </a:solidFill>
                <a:latin typeface="Lato" panose="020F0502020204030203" pitchFamily="34" charset="0"/>
                <a:ea typeface="Lato" panose="020F0502020204030203" pitchFamily="34" charset="0"/>
                <a:cs typeface="Lato" panose="020F0502020204030203" pitchFamily="34" charset="0"/>
              </a:rPr>
              <a:t>beforehand</a:t>
            </a:r>
            <a:endParaRPr lang="en-US" sz="24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Include this phrase in </a:t>
            </a:r>
            <a:r>
              <a:rPr lang="en-US" sz="2400" b="1" dirty="0">
                <a:solidFill>
                  <a:srgbClr val="000000"/>
                </a:solidFill>
                <a:latin typeface="Lato" panose="020F0502020204030203" pitchFamily="34" charset="0"/>
                <a:ea typeface="Lato" panose="020F0502020204030203" pitchFamily="34" charset="0"/>
                <a:cs typeface="Lato" panose="020F0502020204030203" pitchFamily="34" charset="0"/>
              </a:rPr>
              <a:t>every</a:t>
            </a:r>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 registration form: </a:t>
            </a:r>
            <a:r>
              <a:rPr lang="en-US" sz="2400" i="1" dirty="0">
                <a:solidFill>
                  <a:srgbClr val="000000"/>
                </a:solidFill>
                <a:highlight>
                  <a:srgbClr val="FFFF00"/>
                </a:highlight>
                <a:latin typeface="Lato" panose="020F0502020204030203" pitchFamily="34" charset="0"/>
                <a:ea typeface="Lato" panose="020F0502020204030203" pitchFamily="34" charset="0"/>
                <a:cs typeface="Lato" panose="020F0502020204030203" pitchFamily="34" charset="0"/>
              </a:rPr>
              <a:t> </a:t>
            </a:r>
          </a:p>
          <a:p>
            <a:pPr marL="114300" indent="0" algn="ctr">
              <a:spcBef>
                <a:spcPts val="0"/>
              </a:spcBef>
              <a:buNone/>
            </a:pPr>
            <a:r>
              <a:rPr lang="en-US" sz="2400" b="0" i="1" u="none" strike="noStrike" dirty="0">
                <a:solidFill>
                  <a:srgbClr val="232333"/>
                </a:solidFill>
                <a:effectLst/>
                <a:highlight>
                  <a:srgbClr val="FFFF00"/>
                </a:highlight>
                <a:latin typeface="Lato" panose="020F0502020204030203" pitchFamily="34" charset="0"/>
                <a:ea typeface="Lato" panose="020F0502020204030203" pitchFamily="34" charset="0"/>
                <a:cs typeface="Lato" panose="020F0502020204030203" pitchFamily="34" charset="0"/>
              </a:rPr>
              <a:t>“Do you need any accommodations to </a:t>
            </a:r>
          </a:p>
          <a:p>
            <a:pPr marL="114300" indent="0" algn="ctr">
              <a:spcBef>
                <a:spcPts val="0"/>
              </a:spcBef>
              <a:buNone/>
            </a:pPr>
            <a:r>
              <a:rPr lang="en-US" sz="2400" b="0" i="1" u="none" strike="noStrike" dirty="0">
                <a:solidFill>
                  <a:srgbClr val="232333"/>
                </a:solidFill>
                <a:effectLst/>
                <a:highlight>
                  <a:srgbClr val="FFFF00"/>
                </a:highlight>
                <a:latin typeface="Lato" panose="020F0502020204030203" pitchFamily="34" charset="0"/>
                <a:ea typeface="Lato" panose="020F0502020204030203" pitchFamily="34" charset="0"/>
                <a:cs typeface="Lato" panose="020F0502020204030203" pitchFamily="34" charset="0"/>
              </a:rPr>
              <a:t>fully participate in this event?”</a:t>
            </a:r>
            <a:endParaRPr lang="en-US" sz="2400" i="1" dirty="0">
              <a:solidFill>
                <a:srgbClr val="000000"/>
              </a:solidFill>
              <a:highlight>
                <a:srgbClr val="FFFF00"/>
              </a:highlight>
              <a:latin typeface="Lato" panose="020F0502020204030203" pitchFamily="34" charset="0"/>
              <a:ea typeface="Lato" panose="020F0502020204030203" pitchFamily="34" charset="0"/>
              <a:cs typeface="Lato" panose="020F0502020204030203" pitchFamily="34" charset="0"/>
            </a:endParaRPr>
          </a:p>
          <a:p>
            <a:pPr marL="342900"/>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Provide email/phone # of employee who is assigned to handle accommodations.</a:t>
            </a:r>
          </a:p>
        </p:txBody>
      </p:sp>
      <p:pic>
        <p:nvPicPr>
          <p:cNvPr id="7" name="Picture 6" descr="Overhead view of people seated at round tables watching a RespectAbility presentation">
            <a:extLst>
              <a:ext uri="{FF2B5EF4-FFF2-40B4-BE49-F238E27FC236}">
                <a16:creationId xmlns:a16="http://schemas.microsoft.com/office/drawing/2014/main" id="{2D5889FB-C636-45EB-8AE5-8C1FDEB3A1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27270" y="1708203"/>
            <a:ext cx="4936735" cy="3702553"/>
          </a:xfrm>
          <a:prstGeom prst="rect">
            <a:avLst/>
          </a:prstGeom>
          <a:ln w="19050">
            <a:solidFill>
              <a:srgbClr val="EFAF30"/>
            </a:solidFill>
          </a:ln>
        </p:spPr>
      </p:pic>
    </p:spTree>
    <p:extLst>
      <p:ext uri="{BB962C8B-B14F-4D97-AF65-F5344CB8AC3E}">
        <p14:creationId xmlns:p14="http://schemas.microsoft.com/office/powerpoint/2010/main" val="3975361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E9C173-438C-4A73-8C7E-25827ECA4737}"/>
              </a:ext>
            </a:extLst>
          </p:cNvPr>
          <p:cNvSpPr>
            <a:spLocks noGrp="1"/>
          </p:cNvSpPr>
          <p:nvPr>
            <p:ph type="title"/>
          </p:nvPr>
        </p:nvSpPr>
        <p:spPr>
          <a:xfrm>
            <a:off x="0" y="0"/>
            <a:ext cx="12192000" cy="1714470"/>
          </a:xfrm>
        </p:spPr>
        <p:txBody>
          <a:bodyPr vert="horz" lIns="91440" tIns="45720" rIns="91440" bIns="45720" rtlCol="0" anchor="ctr">
            <a:noAutofit/>
          </a:bodyPr>
          <a:lstStyle/>
          <a:p>
            <a:pPr algn="ctr"/>
            <a:r>
              <a:rPr lang="en-US" sz="5000" b="1" dirty="0">
                <a:solidFill>
                  <a:srgbClr val="EFAF30"/>
                </a:solidFill>
                <a:latin typeface="Lato" panose="020F0502020204030203" pitchFamily="34" charset="0"/>
                <a:ea typeface="Lato" panose="020F0502020204030203" pitchFamily="34" charset="0"/>
                <a:cs typeface="Lato" panose="020F0502020204030203" pitchFamily="34" charset="0"/>
              </a:rPr>
              <a:t>Including the D – Disability – in Diversity</a:t>
            </a:r>
          </a:p>
        </p:txBody>
      </p:sp>
      <p:sp>
        <p:nvSpPr>
          <p:cNvPr id="6" name="Rectangle 5" descr="RespectAbility Board members smile together">
            <a:extLst>
              <a:ext uri="{FF2B5EF4-FFF2-40B4-BE49-F238E27FC236}">
                <a16:creationId xmlns:a16="http://schemas.microsoft.com/office/drawing/2014/main" id="{8C4CEA04-BD99-4AAE-B3CF-6632D609390D}"/>
              </a:ext>
            </a:extLst>
          </p:cNvPr>
          <p:cNvSpPr/>
          <p:nvPr/>
        </p:nvSpPr>
        <p:spPr>
          <a:xfrm>
            <a:off x="301481" y="1913206"/>
            <a:ext cx="5966584" cy="3735426"/>
          </a:xfrm>
          <a:prstGeom prst="rect">
            <a:avLst/>
          </a:prstGeom>
          <a:solidFill>
            <a:srgbClr val="EFAF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Picture 3" descr="RespectAbility Board members smile together at an outdoor event">
            <a:extLst>
              <a:ext uri="{FF2B5EF4-FFF2-40B4-BE49-F238E27FC236}">
                <a16:creationId xmlns:a16="http://schemas.microsoft.com/office/drawing/2014/main" id="{BD77C744-9AE2-4418-BD68-06F8F15F77D0}"/>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aturation sat="0"/>
                    </a14:imgEffect>
                  </a14:imgLayer>
                </a14:imgProps>
              </a:ext>
            </a:extLst>
          </a:blip>
          <a:srcRect l="11281" r="5164" b="1"/>
          <a:stretch/>
        </p:blipFill>
        <p:spPr>
          <a:xfrm>
            <a:off x="619432" y="2277178"/>
            <a:ext cx="5324812" cy="2997389"/>
          </a:xfrm>
          <a:prstGeom prst="rect">
            <a:avLst/>
          </a:prstGeom>
        </p:spPr>
      </p:pic>
      <p:sp>
        <p:nvSpPr>
          <p:cNvPr id="2" name="Content Placeholder 1">
            <a:extLst>
              <a:ext uri="{FF2B5EF4-FFF2-40B4-BE49-F238E27FC236}">
                <a16:creationId xmlns:a16="http://schemas.microsoft.com/office/drawing/2014/main" id="{EA0A81D8-14D7-4068-A020-0262C6D52D09}"/>
              </a:ext>
            </a:extLst>
          </p:cNvPr>
          <p:cNvSpPr>
            <a:spLocks noGrp="1"/>
          </p:cNvSpPr>
          <p:nvPr>
            <p:ph idx="4294967295"/>
          </p:nvPr>
        </p:nvSpPr>
        <p:spPr>
          <a:xfrm>
            <a:off x="6158071" y="1581645"/>
            <a:ext cx="6351880" cy="4960332"/>
          </a:xfrm>
        </p:spPr>
        <p:txBody>
          <a:bodyPr vert="horz" wrap="square" lIns="91440" tIns="45720" rIns="91440" bIns="45720" rtlCol="0" anchor="ctr">
            <a:spAutoFit/>
          </a:bodyPr>
          <a:lstStyle/>
          <a:p>
            <a:pPr marL="0" indent="0" algn="ctr">
              <a:lnSpc>
                <a:spcPct val="100000"/>
              </a:lnSpc>
              <a:buNone/>
            </a:pPr>
            <a:r>
              <a:rPr lang="en-US" sz="4400" b="1" dirty="0">
                <a:solidFill>
                  <a:srgbClr val="EFAF30"/>
                </a:solidFill>
                <a:latin typeface="Lato" panose="020F0502020204030203" pitchFamily="34" charset="0"/>
                <a:ea typeface="Lato" panose="020F0502020204030203" pitchFamily="34" charset="0"/>
                <a:cs typeface="Lato" panose="020F0502020204030203" pitchFamily="34" charset="0"/>
              </a:rPr>
              <a:t>Organizations are at their best when they welcome, respect and include people of all backgrounds. This includes people with disabilities.</a:t>
            </a:r>
          </a:p>
        </p:txBody>
      </p:sp>
    </p:spTree>
    <p:extLst>
      <p:ext uri="{BB962C8B-B14F-4D97-AF65-F5344CB8AC3E}">
        <p14:creationId xmlns:p14="http://schemas.microsoft.com/office/powerpoint/2010/main" val="2765425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40" y="365126"/>
            <a:ext cx="11293622" cy="1139824"/>
          </a:xfrm>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Website Accessibility</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332228" y="1825625"/>
            <a:ext cx="11484634" cy="4667249"/>
          </a:xfrm>
        </p:spPr>
        <p:txBody>
          <a:bodyPr wrap="square">
            <a:normAutofit/>
          </a:bodyPr>
          <a:lstStyle/>
          <a:p>
            <a:r>
              <a:rPr lang="en-US" sz="3000" dirty="0">
                <a:solidFill>
                  <a:schemeClr val="tx1"/>
                </a:solidFill>
                <a:latin typeface="Lato" panose="020F0502020204030203" pitchFamily="34" charset="0"/>
                <a:ea typeface="Lato" panose="020F0502020204030203" pitchFamily="34" charset="0"/>
                <a:cs typeface="Lato" panose="020F0502020204030203" pitchFamily="34" charset="0"/>
              </a:rPr>
              <a:t>Screen readers </a:t>
            </a:r>
          </a:p>
          <a:p>
            <a:pPr lvl="1"/>
            <a:r>
              <a:rPr lang="en-US" sz="3000" dirty="0">
                <a:solidFill>
                  <a:schemeClr val="tx1"/>
                </a:solidFill>
                <a:latin typeface="Lato" panose="020F0502020204030203" pitchFamily="34" charset="0"/>
                <a:ea typeface="Lato" panose="020F0502020204030203" pitchFamily="34" charset="0"/>
                <a:cs typeface="Lato" panose="020F0502020204030203" pitchFamily="34" charset="0"/>
              </a:rPr>
              <a:t>Alt text</a:t>
            </a:r>
          </a:p>
          <a:p>
            <a:pPr lvl="1"/>
            <a:r>
              <a:rPr lang="en-US" sz="3000" dirty="0">
                <a:solidFill>
                  <a:schemeClr val="tx1"/>
                </a:solidFill>
                <a:latin typeface="Lato" panose="020F0502020204030203" pitchFamily="34" charset="0"/>
                <a:ea typeface="Lato" panose="020F0502020204030203" pitchFamily="34" charset="0"/>
                <a:cs typeface="Lato" panose="020F0502020204030203" pitchFamily="34" charset="0"/>
              </a:rPr>
              <a:t>Forms and buttons</a:t>
            </a:r>
          </a:p>
          <a:p>
            <a:pPr marL="457200" lvl="1" indent="0">
              <a:buNone/>
            </a:pPr>
            <a:endParaRPr lang="en-US" sz="3000" dirty="0">
              <a:solidFill>
                <a:schemeClr val="tx1"/>
              </a:solidFill>
              <a:latin typeface="Lato" panose="020F0502020204030203" pitchFamily="34" charset="0"/>
              <a:ea typeface="Lato" panose="020F0502020204030203" pitchFamily="34" charset="0"/>
              <a:cs typeface="Lato" panose="020F0502020204030203" pitchFamily="34" charset="0"/>
            </a:endParaRPr>
          </a:p>
          <a:p>
            <a:r>
              <a:rPr lang="en-US" sz="3000" dirty="0">
                <a:solidFill>
                  <a:schemeClr val="tx1"/>
                </a:solidFill>
                <a:latin typeface="Lato" panose="020F0502020204030203" pitchFamily="34" charset="0"/>
                <a:ea typeface="Lato" panose="020F0502020204030203" pitchFamily="34" charset="0"/>
                <a:cs typeface="Lato" panose="020F0502020204030203" pitchFamily="34" charset="0"/>
              </a:rPr>
              <a:t>Captions on videos</a:t>
            </a:r>
          </a:p>
          <a:p>
            <a:pPr lvl="1"/>
            <a:r>
              <a:rPr lang="en-US" sz="3000" dirty="0">
                <a:solidFill>
                  <a:schemeClr val="tx1"/>
                </a:solidFill>
                <a:latin typeface="Lato" panose="020F0502020204030203" pitchFamily="34" charset="0"/>
                <a:ea typeface="Lato" panose="020F0502020204030203" pitchFamily="34" charset="0"/>
                <a:cs typeface="Lato" panose="020F0502020204030203" pitchFamily="34" charset="0"/>
              </a:rPr>
              <a:t>Subtitles only reflect what is being spoken.</a:t>
            </a:r>
          </a:p>
          <a:p>
            <a:pPr lvl="1"/>
            <a:r>
              <a:rPr lang="en-US" sz="3000" dirty="0">
                <a:solidFill>
                  <a:schemeClr val="tx1"/>
                </a:solidFill>
                <a:latin typeface="Lato" panose="020F0502020204030203" pitchFamily="34" charset="0"/>
                <a:ea typeface="Lato" panose="020F0502020204030203" pitchFamily="34" charset="0"/>
                <a:cs typeface="Lato" panose="020F0502020204030203" pitchFamily="34" charset="0"/>
              </a:rPr>
              <a:t>Captions go a step further by also including non-spoken information including [laughter], [applause] and [music], as well as environmental sounds.</a:t>
            </a:r>
          </a:p>
          <a:p>
            <a:pPr lvl="1"/>
            <a:endParaRPr lang="en-US" sz="3000" dirty="0">
              <a:solidFill>
                <a:schemeClr val="tx1"/>
              </a:solidFill>
              <a:latin typeface="Lato" panose="020F0502020204030203" pitchFamily="34" charset="0"/>
              <a:ea typeface="Lato" panose="020F0502020204030203" pitchFamily="34" charset="0"/>
              <a:cs typeface="Lato" panose="020F0502020204030203" pitchFamily="34" charset="0"/>
            </a:endParaRPr>
          </a:p>
          <a:p>
            <a:endParaRPr lang="en-US" sz="30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cxnSp>
        <p:nvCxnSpPr>
          <p:cNvPr id="6" name="Straight Connector 5">
            <a:extLst>
              <a:ext uri="{FF2B5EF4-FFF2-40B4-BE49-F238E27FC236}">
                <a16:creationId xmlns:a16="http://schemas.microsoft.com/office/drawing/2014/main" id="{BC4006ED-97B7-4FE5-A3C9-0033C1591561}"/>
              </a:ext>
              <a:ext uri="{C183D7F6-B498-43B3-948B-1728B52AA6E4}">
                <adec:decorative xmlns:adec="http://schemas.microsoft.com/office/drawing/2017/decorative" val="1"/>
              </a:ext>
            </a:extLst>
          </p:cNvPr>
          <p:cNvCxnSpPr/>
          <p:nvPr/>
        </p:nvCxnSpPr>
        <p:spPr>
          <a:xfrm>
            <a:off x="523240" y="3495822"/>
            <a:ext cx="5427394" cy="0"/>
          </a:xfrm>
          <a:prstGeom prst="line">
            <a:avLst/>
          </a:prstGeom>
          <a:ln w="60325">
            <a:solidFill>
              <a:srgbClr val="EFAF30"/>
            </a:solidFill>
          </a:ln>
        </p:spPr>
        <p:style>
          <a:lnRef idx="1">
            <a:schemeClr val="accent1"/>
          </a:lnRef>
          <a:fillRef idx="0">
            <a:schemeClr val="accent1"/>
          </a:fillRef>
          <a:effectRef idx="0">
            <a:schemeClr val="accent1"/>
          </a:effectRef>
          <a:fontRef idx="minor">
            <a:schemeClr val="tx1"/>
          </a:fontRef>
        </p:style>
      </p:cxnSp>
      <p:sp>
        <p:nvSpPr>
          <p:cNvPr id="2" name="AutoShape 2" descr="image preview">
            <a:extLst>
              <a:ext uri="{FF2B5EF4-FFF2-40B4-BE49-F238E27FC236}">
                <a16:creationId xmlns:a16="http://schemas.microsoft.com/office/drawing/2014/main" id="{1EFE9C6F-C716-49DC-B2A9-D840D94CE55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4" descr="image preview">
            <a:extLst>
              <a:ext uri="{FF2B5EF4-FFF2-40B4-BE49-F238E27FC236}">
                <a16:creationId xmlns:a16="http://schemas.microsoft.com/office/drawing/2014/main" id="{6D83C7F5-576E-4532-85CE-2CA79902CD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6" descr="image preview">
            <a:extLst>
              <a:ext uri="{FF2B5EF4-FFF2-40B4-BE49-F238E27FC236}">
                <a16:creationId xmlns:a16="http://schemas.microsoft.com/office/drawing/2014/main" id="{B385950A-5CB2-4C7E-A543-065CD5D0404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person sitting at a desk with a computer and papers&#10;&#10;">
            <a:extLst>
              <a:ext uri="{FF2B5EF4-FFF2-40B4-BE49-F238E27FC236}">
                <a16:creationId xmlns:a16="http://schemas.microsoft.com/office/drawing/2014/main" id="{20DB8FC0-667A-4079-9E38-869EE0A28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627064"/>
            <a:ext cx="4806462" cy="2532185"/>
          </a:xfrm>
          <a:prstGeom prst="rect">
            <a:avLst/>
          </a:prstGeom>
        </p:spPr>
      </p:pic>
    </p:spTree>
    <p:extLst>
      <p:ext uri="{BB962C8B-B14F-4D97-AF65-F5344CB8AC3E}">
        <p14:creationId xmlns:p14="http://schemas.microsoft.com/office/powerpoint/2010/main" val="899921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72313A-9A1F-4E08-BC19-8B488916B954}"/>
              </a:ext>
            </a:extLst>
          </p:cNvPr>
          <p:cNvSpPr>
            <a:spLocks noGrp="1"/>
          </p:cNvSpPr>
          <p:nvPr>
            <p:ph type="title"/>
          </p:nvPr>
        </p:nvSpPr>
        <p:spPr/>
        <p:txBody>
          <a:bodyPr/>
          <a:lstStyle/>
          <a:p>
            <a:r>
              <a:rPr lang="en-US" b="1" u="sng" dirty="0">
                <a:latin typeface="Lato" panose="020F0502020204030203" pitchFamily="34" charset="0"/>
                <a:ea typeface="Lato" panose="020F0502020204030203" pitchFamily="34" charset="0"/>
                <a:cs typeface="Lato" panose="020F0502020204030203" pitchFamily="34" charset="0"/>
              </a:rPr>
              <a:t>Tip #6</a:t>
            </a:r>
            <a:r>
              <a:rPr lang="en-US" b="1" dirty="0">
                <a:latin typeface="Lato" panose="020F0502020204030203" pitchFamily="34" charset="0"/>
                <a:ea typeface="Lato" panose="020F0502020204030203" pitchFamily="34" charset="0"/>
                <a:cs typeface="Lato" panose="020F0502020204030203" pitchFamily="34" charset="0"/>
              </a:rPr>
              <a:t>: Inclusion in the Synagogue</a:t>
            </a:r>
          </a:p>
        </p:txBody>
      </p:sp>
      <p:sp>
        <p:nvSpPr>
          <p:cNvPr id="2" name="Content Placeholder 1">
            <a:extLst>
              <a:ext uri="{FF2B5EF4-FFF2-40B4-BE49-F238E27FC236}">
                <a16:creationId xmlns:a16="http://schemas.microsoft.com/office/drawing/2014/main" id="{CCBD46D2-B80A-4CDE-9C54-131C8B61E177}"/>
              </a:ext>
            </a:extLst>
          </p:cNvPr>
          <p:cNvSpPr>
            <a:spLocks noGrp="1"/>
          </p:cNvSpPr>
          <p:nvPr>
            <p:ph idx="1"/>
          </p:nvPr>
        </p:nvSpPr>
        <p:spPr>
          <a:xfrm>
            <a:off x="284645" y="1649507"/>
            <a:ext cx="7016488" cy="4843368"/>
          </a:xfrm>
        </p:spPr>
        <p:txBody>
          <a:bodyPr>
            <a:normAutofit/>
          </a:bodyPr>
          <a:lstStyle/>
          <a:p>
            <a:r>
              <a:rPr lang="en-US" dirty="0">
                <a:latin typeface="Lato" panose="020F0502020204030203" pitchFamily="34" charset="0"/>
                <a:ea typeface="Lato" panose="020F0502020204030203" pitchFamily="34" charset="0"/>
                <a:cs typeface="Lato" panose="020F0502020204030203" pitchFamily="34" charset="0"/>
              </a:rPr>
              <a:t>Inclusive language</a:t>
            </a:r>
          </a:p>
          <a:p>
            <a:r>
              <a:rPr lang="en-US" dirty="0">
                <a:latin typeface="Lato" panose="020F0502020204030203" pitchFamily="34" charset="0"/>
                <a:ea typeface="Lato" panose="020F0502020204030203" pitchFamily="34" charset="0"/>
                <a:cs typeface="Lato" panose="020F0502020204030203" pitchFamily="34" charset="0"/>
              </a:rPr>
              <a:t>Braille prayer &amp; large print siddurs </a:t>
            </a:r>
          </a:p>
          <a:p>
            <a:r>
              <a:rPr lang="en-US" dirty="0">
                <a:latin typeface="Lato" panose="020F0502020204030203" pitchFamily="34" charset="0"/>
                <a:ea typeface="Lato" panose="020F0502020204030203" pitchFamily="34" charset="0"/>
                <a:cs typeface="Lato" panose="020F0502020204030203" pitchFamily="34" charset="0"/>
              </a:rPr>
              <a:t>Ramp with handrail to the bimah </a:t>
            </a:r>
          </a:p>
          <a:p>
            <a:r>
              <a:rPr lang="en-US" dirty="0">
                <a:latin typeface="Lato" panose="020F0502020204030203" pitchFamily="34" charset="0"/>
                <a:ea typeface="Lato" panose="020F0502020204030203" pitchFamily="34" charset="0"/>
                <a:cs typeface="Lato" panose="020F0502020204030203" pitchFamily="34" charset="0"/>
              </a:rPr>
              <a:t>Making sure sukkahs and sukkot meals are inclusive </a:t>
            </a:r>
          </a:p>
          <a:p>
            <a:r>
              <a:rPr lang="en-US" dirty="0">
                <a:latin typeface="Lato" panose="020F0502020204030203" pitchFamily="34" charset="0"/>
                <a:ea typeface="Lato" panose="020F0502020204030203" pitchFamily="34" charset="0"/>
                <a:cs typeface="Lato" panose="020F0502020204030203" pitchFamily="34" charset="0"/>
              </a:rPr>
              <a:t>CART and ASL interpreters at services </a:t>
            </a:r>
          </a:p>
          <a:p>
            <a:pPr lvl="1"/>
            <a:r>
              <a:rPr lang="en-US" dirty="0">
                <a:latin typeface="Lato" panose="020F0502020204030203" pitchFamily="34" charset="0"/>
                <a:ea typeface="Lato" panose="020F0502020204030203" pitchFamily="34" charset="0"/>
                <a:cs typeface="Lato" panose="020F0502020204030203" pitchFamily="34" charset="0"/>
              </a:rPr>
              <a:t>Closed captioning on zoom  </a:t>
            </a:r>
          </a:p>
          <a:p>
            <a:r>
              <a:rPr lang="en-US" dirty="0">
                <a:latin typeface="Lato" panose="020F0502020204030203" pitchFamily="34" charset="0"/>
                <a:ea typeface="Lato" panose="020F0502020204030203" pitchFamily="34" charset="0"/>
                <a:cs typeface="Lato" panose="020F0502020204030203" pitchFamily="34" charset="0"/>
              </a:rPr>
              <a:t>Write siddur page numbers down on a whiteboard </a:t>
            </a:r>
          </a:p>
        </p:txBody>
      </p:sp>
      <p:pic>
        <p:nvPicPr>
          <p:cNvPr id="2050" name="Picture 2" descr="Rabbi Lauren Tuchman smiling headshot. Rabbi Tuchman is the first blind woman to be ordained as a rabbi">
            <a:extLst>
              <a:ext uri="{FF2B5EF4-FFF2-40B4-BE49-F238E27FC236}">
                <a16:creationId xmlns:a16="http://schemas.microsoft.com/office/drawing/2014/main" id="{2281B9EC-81CB-4E50-8BEC-0BE231EA6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268" y="1659779"/>
            <a:ext cx="4470088" cy="4470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D099AF-2651-4DCF-B130-732A03E7B5C3}"/>
              </a:ext>
            </a:extLst>
          </p:cNvPr>
          <p:cNvSpPr txBox="1"/>
          <p:nvPr/>
        </p:nvSpPr>
        <p:spPr>
          <a:xfrm>
            <a:off x="599516" y="6129867"/>
            <a:ext cx="5772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4"/>
              </a:rPr>
              <a:t>RespectAbility High Holiday Toolkit</a:t>
            </a: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65122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5D923B-008D-4208-8C0A-3EA4E9A8EA01}"/>
              </a:ext>
            </a:extLst>
          </p:cNvPr>
          <p:cNvSpPr>
            <a:spLocks noGrp="1"/>
          </p:cNvSpPr>
          <p:nvPr>
            <p:ph type="title"/>
          </p:nvPr>
        </p:nvSpPr>
        <p:spPr>
          <a:xfrm>
            <a:off x="318868" y="365126"/>
            <a:ext cx="11554264" cy="1139824"/>
          </a:xfrm>
        </p:spPr>
        <p:txBody>
          <a:bodyPr/>
          <a:lstStyle/>
          <a:p>
            <a:pPr algn="ctr"/>
            <a:r>
              <a:rPr lang="en-US" sz="3600" b="1" u="sng" kern="1200" dirty="0">
                <a:effectLst/>
                <a:latin typeface="Lato" panose="020F0502020204030203" pitchFamily="34" charset="0"/>
                <a:ea typeface="Lato" panose="020F0502020204030203" pitchFamily="34" charset="0"/>
                <a:cs typeface="Lato" panose="020F0502020204030203" pitchFamily="34" charset="0"/>
              </a:rPr>
              <a:t>Tip #7</a:t>
            </a:r>
            <a:r>
              <a:rPr lang="en-US" sz="3600" b="1" kern="1200" dirty="0">
                <a:effectLst/>
                <a:latin typeface="Lato" panose="020F0502020204030203" pitchFamily="34" charset="0"/>
                <a:ea typeface="Lato" panose="020F0502020204030203" pitchFamily="34" charset="0"/>
                <a:cs typeface="Lato" panose="020F0502020204030203" pitchFamily="34" charset="0"/>
              </a:rPr>
              <a:t>: </a:t>
            </a:r>
            <a:br>
              <a:rPr lang="en-US" sz="3600" b="1" kern="1200" dirty="0">
                <a:effectLst/>
                <a:latin typeface="Lato" panose="020F0502020204030203" pitchFamily="34" charset="0"/>
                <a:ea typeface="Lato" panose="020F0502020204030203" pitchFamily="34" charset="0"/>
                <a:cs typeface="Lato" panose="020F0502020204030203" pitchFamily="34" charset="0"/>
              </a:rPr>
            </a:br>
            <a:r>
              <a:rPr lang="en-US" sz="3600" b="1" kern="1200" dirty="0">
                <a:effectLst/>
                <a:latin typeface="Lato" panose="020F0502020204030203" pitchFamily="34" charset="0"/>
                <a:ea typeface="Lato" panose="020F0502020204030203" pitchFamily="34" charset="0"/>
                <a:cs typeface="Lato" panose="020F0502020204030203" pitchFamily="34" charset="0"/>
              </a:rPr>
              <a:t>Set SMART Disability </a:t>
            </a:r>
            <a:r>
              <a:rPr lang="en-US" sz="3600" b="1" kern="1200" dirty="0">
                <a:latin typeface="Lato" panose="020F0502020204030203" pitchFamily="34" charset="0"/>
                <a:ea typeface="Lato" panose="020F0502020204030203" pitchFamily="34" charset="0"/>
                <a:cs typeface="Lato" panose="020F0502020204030203" pitchFamily="34" charset="0"/>
              </a:rPr>
              <a:t>A</a:t>
            </a:r>
            <a:r>
              <a:rPr lang="en-US" sz="3600" b="1" kern="1200" dirty="0">
                <a:effectLst/>
                <a:latin typeface="Lato" panose="020F0502020204030203" pitchFamily="34" charset="0"/>
                <a:ea typeface="Lato" panose="020F0502020204030203" pitchFamily="34" charset="0"/>
                <a:cs typeface="Lato" panose="020F0502020204030203" pitchFamily="34" charset="0"/>
              </a:rPr>
              <a:t>ccess and Inclusion </a:t>
            </a:r>
            <a:r>
              <a:rPr lang="en-US" sz="3600" b="1" kern="1200" dirty="0">
                <a:latin typeface="Lato" panose="020F0502020204030203" pitchFamily="34" charset="0"/>
                <a:ea typeface="Lato" panose="020F0502020204030203" pitchFamily="34" charset="0"/>
                <a:cs typeface="Lato" panose="020F0502020204030203" pitchFamily="34" charset="0"/>
              </a:rPr>
              <a:t>G</a:t>
            </a:r>
            <a:r>
              <a:rPr lang="en-US" sz="3600" b="1" kern="1200" dirty="0">
                <a:effectLst/>
                <a:latin typeface="Lato" panose="020F0502020204030203" pitchFamily="34" charset="0"/>
                <a:ea typeface="Lato" panose="020F0502020204030203" pitchFamily="34" charset="0"/>
                <a:cs typeface="Lato" panose="020F0502020204030203" pitchFamily="34" charset="0"/>
              </a:rPr>
              <a:t>oals</a:t>
            </a:r>
            <a:endParaRPr lang="en-US" sz="3600" b="1" dirty="0">
              <a:latin typeface="Lato" panose="020F0502020204030203" pitchFamily="34" charset="0"/>
              <a:ea typeface="Lato" panose="020F0502020204030203" pitchFamily="34" charset="0"/>
              <a:cs typeface="Lato" panose="020F0502020204030203" pitchFamily="34" charset="0"/>
            </a:endParaRPr>
          </a:p>
        </p:txBody>
      </p:sp>
      <p:sp>
        <p:nvSpPr>
          <p:cNvPr id="2" name="Text Placeholder 1">
            <a:extLst>
              <a:ext uri="{FF2B5EF4-FFF2-40B4-BE49-F238E27FC236}">
                <a16:creationId xmlns:a16="http://schemas.microsoft.com/office/drawing/2014/main" id="{D60CE4B0-8FFC-4258-8991-EE6B20257ECA}"/>
              </a:ext>
            </a:extLst>
          </p:cNvPr>
          <p:cNvSpPr>
            <a:spLocks noGrp="1"/>
          </p:cNvSpPr>
          <p:nvPr>
            <p:ph type="body" idx="1"/>
          </p:nvPr>
        </p:nvSpPr>
        <p:spPr>
          <a:xfrm>
            <a:off x="318868" y="1504950"/>
            <a:ext cx="7363181" cy="4667249"/>
          </a:xfrm>
        </p:spPr>
        <p:txBody>
          <a:bodyPr/>
          <a:lstStyle/>
          <a:p>
            <a:pPr>
              <a:buSzPct val="100000"/>
            </a:pPr>
            <a:r>
              <a:rPr lang="en-US" sz="2600" dirty="0">
                <a:solidFill>
                  <a:schemeClr val="tx1"/>
                </a:solidFill>
                <a:latin typeface="Lato" panose="020F0502020204030203" pitchFamily="34" charset="0"/>
                <a:ea typeface="Lato" panose="020F0502020204030203" pitchFamily="34" charset="0"/>
                <a:cs typeface="Lato" panose="020F0502020204030203" pitchFamily="34" charset="0"/>
              </a:rPr>
              <a:t>SMART </a:t>
            </a:r>
            <a:r>
              <a:rPr lang="en-US" sz="26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(Specific, Measurable, Achievable, Relevant and Time-Bound) </a:t>
            </a:r>
          </a:p>
          <a:p>
            <a:pPr>
              <a:buSzPct val="100000"/>
            </a:pPr>
            <a:r>
              <a:rPr lang="en-US" sz="26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Key goals can include using free accessibility tools and practices to ensure online events are screen reader accessible and have captions</a:t>
            </a:r>
          </a:p>
          <a:p>
            <a:pPr>
              <a:buSzPct val="100000"/>
            </a:pPr>
            <a:r>
              <a:rPr lang="en-US" sz="26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An easy-to-meet goal is ensuring all in-person events are in fully accessible venues</a:t>
            </a:r>
          </a:p>
          <a:p>
            <a:pPr lvl="1">
              <a:buSzPct val="100000"/>
            </a:pPr>
            <a:r>
              <a:rPr lang="en-US" sz="26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invite participants to request disability accommodations</a:t>
            </a:r>
          </a:p>
          <a:p>
            <a:pPr>
              <a:buSzPct val="100000"/>
            </a:pPr>
            <a:r>
              <a:rPr lang="en-US" sz="26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It is also important to enable virtual work/programming and offer healthcare and wellness programs.</a:t>
            </a:r>
          </a:p>
          <a:p>
            <a:pPr>
              <a:buSzPct val="100000"/>
            </a:pPr>
            <a:endParaRPr lang="en-US" sz="2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former participant in RespectAbility's National Leadership Program working on a computer wearing a mask">
            <a:extLst>
              <a:ext uri="{FF2B5EF4-FFF2-40B4-BE49-F238E27FC236}">
                <a16:creationId xmlns:a16="http://schemas.microsoft.com/office/drawing/2014/main" id="{DAE228B8-9648-4A50-83AD-8220F17B4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885786" y="2279214"/>
            <a:ext cx="4556967" cy="3417725"/>
          </a:xfrm>
          <a:prstGeom prst="rect">
            <a:avLst/>
          </a:prstGeom>
        </p:spPr>
      </p:pic>
    </p:spTree>
    <p:extLst>
      <p:ext uri="{BB962C8B-B14F-4D97-AF65-F5344CB8AC3E}">
        <p14:creationId xmlns:p14="http://schemas.microsoft.com/office/powerpoint/2010/main" val="3402892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8"/>
          <p:cNvSpPr txBox="1">
            <a:spLocks noGrp="1"/>
          </p:cNvSpPr>
          <p:nvPr>
            <p:ph type="title"/>
          </p:nvPr>
        </p:nvSpPr>
        <p:spPr>
          <a:xfrm>
            <a:off x="521208" y="365760"/>
            <a:ext cx="11899726" cy="11398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Font typeface="Calibri"/>
              <a:buNone/>
            </a:pPr>
            <a:r>
              <a:rPr lang="en-US" sz="3600" b="1" dirty="0">
                <a:latin typeface="Lato" panose="020F0502020204030203" pitchFamily="34" charset="0"/>
                <a:ea typeface="Lato" panose="020F0502020204030203" pitchFamily="34" charset="0"/>
                <a:cs typeface="Lato" panose="020F0502020204030203" pitchFamily="34" charset="0"/>
                <a:sym typeface="Calibri"/>
              </a:rPr>
              <a:t>Mental Health Resources</a:t>
            </a:r>
            <a:endParaRPr sz="3600" dirty="0">
              <a:latin typeface="Lato" panose="020F0502020204030203" pitchFamily="34" charset="0"/>
              <a:ea typeface="Lato" panose="020F0502020204030203" pitchFamily="34" charset="0"/>
              <a:cs typeface="Lato" panose="020F0502020204030203" pitchFamily="34" charset="0"/>
            </a:endParaRPr>
          </a:p>
        </p:txBody>
      </p:sp>
      <p:pic>
        <p:nvPicPr>
          <p:cNvPr id="6" name="Picture 5" descr="Icon of a phone &#10;&#10;">
            <a:extLst>
              <a:ext uri="{FF2B5EF4-FFF2-40B4-BE49-F238E27FC236}">
                <a16:creationId xmlns:a16="http://schemas.microsoft.com/office/drawing/2014/main" id="{4335F0E7-AF18-4D8C-98CF-FA22519862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056" y="1893242"/>
            <a:ext cx="2338578" cy="2338578"/>
          </a:xfrm>
          <a:prstGeom prst="rect">
            <a:avLst/>
          </a:prstGeom>
        </p:spPr>
      </p:pic>
      <p:sp>
        <p:nvSpPr>
          <p:cNvPr id="365" name="Google Shape;365;p28"/>
          <p:cNvSpPr txBox="1">
            <a:spLocks noGrp="1"/>
          </p:cNvSpPr>
          <p:nvPr>
            <p:ph type="body" idx="1"/>
          </p:nvPr>
        </p:nvSpPr>
        <p:spPr>
          <a:xfrm>
            <a:off x="2414301" y="1714499"/>
            <a:ext cx="9721617" cy="4777741"/>
          </a:xfrm>
          <a:prstGeom prst="rect">
            <a:avLst/>
          </a:prstGeom>
          <a:noFill/>
          <a:ln>
            <a:noFill/>
          </a:ln>
        </p:spPr>
        <p:txBody>
          <a:bodyPr spcFirstLastPara="1" wrap="square" lIns="91425" tIns="45700" rIns="91425" bIns="45700" anchor="t" anchorCtr="0">
            <a:noAutofit/>
          </a:bodyPr>
          <a:lstStyle/>
          <a:p>
            <a:pPr marL="0" lvl="0" indent="0" algn="ctr">
              <a:lnSpc>
                <a:spcPct val="100000"/>
              </a:lnSpc>
              <a:spcBef>
                <a:spcPts val="0"/>
              </a:spcBef>
              <a:buClr>
                <a:srgbClr val="000000"/>
              </a:buClr>
              <a:buSzPts val="3000"/>
              <a:buNone/>
            </a:pPr>
            <a:r>
              <a:rPr lang="en-US" sz="2600" i="1"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If you or someone you know is experiencing </a:t>
            </a:r>
          </a:p>
          <a:p>
            <a:pPr marL="0" lvl="0" indent="0" algn="ctr">
              <a:lnSpc>
                <a:spcPct val="100000"/>
              </a:lnSpc>
              <a:spcBef>
                <a:spcPts val="0"/>
              </a:spcBef>
              <a:buClr>
                <a:srgbClr val="000000"/>
              </a:buClr>
              <a:buSzPts val="3000"/>
              <a:buNone/>
            </a:pPr>
            <a:r>
              <a:rPr lang="en-US" sz="2600" i="1"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a mental health crisis:</a:t>
            </a:r>
          </a:p>
          <a:p>
            <a:pPr marL="0" lvl="0" indent="0" algn="ctr">
              <a:lnSpc>
                <a:spcPct val="100000"/>
              </a:lnSpc>
              <a:spcBef>
                <a:spcPts val="0"/>
              </a:spcBef>
              <a:buClr>
                <a:srgbClr val="000000"/>
              </a:buClr>
              <a:buSzPts val="3000"/>
              <a:buNone/>
            </a:pPr>
            <a:r>
              <a:rPr lang="en-US" sz="2600" i="1"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 go to the local hospital emergency room &amp;/or contact:</a:t>
            </a:r>
          </a:p>
          <a:p>
            <a:pPr marL="0" lvl="0" indent="0" algn="ctr">
              <a:lnSpc>
                <a:spcPct val="100000"/>
              </a:lnSpc>
              <a:spcBef>
                <a:spcPts val="0"/>
              </a:spcBef>
              <a:buClr>
                <a:srgbClr val="000000"/>
              </a:buClr>
              <a:buSzPts val="3000"/>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National Suicide Prevention Hotline </a:t>
            </a:r>
          </a:p>
          <a:p>
            <a:pPr marL="0" lvl="0" indent="0" algn="ctr">
              <a:lnSpc>
                <a:spcPct val="100000"/>
              </a:lnSpc>
              <a:spcBef>
                <a:spcPts val="0"/>
              </a:spcBef>
              <a:buClr>
                <a:srgbClr val="000000"/>
              </a:buClr>
              <a:buSzPts val="3000"/>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(24 hours, free, in English or Spanish):</a:t>
            </a:r>
          </a:p>
          <a:p>
            <a:pPr marL="0" lvl="0" indent="0" algn="ctr">
              <a:lnSpc>
                <a:spcPct val="100000"/>
              </a:lnSpc>
              <a:spcBef>
                <a:spcPts val="0"/>
              </a:spcBef>
              <a:buClr>
                <a:srgbClr val="000000"/>
              </a:buClr>
              <a:buSzPts val="3000"/>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1-800-273-8255</a:t>
            </a:r>
          </a:p>
          <a:p>
            <a:pPr marL="0" lvl="0" indent="0" algn="ctr">
              <a:lnSpc>
                <a:spcPct val="100000"/>
              </a:lnSpc>
              <a:spcBef>
                <a:spcPts val="0"/>
              </a:spcBef>
              <a:buClr>
                <a:srgbClr val="000000"/>
              </a:buClr>
              <a:buSzPts val="3000"/>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U.S.-BASED MENTAL HEALTH CARE RESOURCES:  </a:t>
            </a:r>
          </a:p>
          <a:p>
            <a:pPr marL="0" lvl="0" indent="0" algn="ctr">
              <a:lnSpc>
                <a:spcPct val="100000"/>
              </a:lnSpc>
              <a:spcBef>
                <a:spcPts val="0"/>
              </a:spcBef>
              <a:buClr>
                <a:srgbClr val="000000"/>
              </a:buClr>
              <a:buSzPts val="3000"/>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Mental Health America: </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hlinkClick r:id="rId4"/>
              </a:rPr>
              <a:t>https://www.mhanational.org</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 </a:t>
            </a:r>
          </a:p>
          <a:p>
            <a:pPr marL="0" lvl="0" indent="0" algn="ctr">
              <a:lnSpc>
                <a:spcPct val="100000"/>
              </a:lnSpc>
              <a:spcBef>
                <a:spcPts val="0"/>
              </a:spcBef>
              <a:buClr>
                <a:srgbClr val="000000"/>
              </a:buClr>
              <a:buSzPts val="3000"/>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American Psychological Association: </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hlinkClick r:id="rId5"/>
              </a:rPr>
              <a:t>https://www.apa.org/</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 </a:t>
            </a:r>
          </a:p>
          <a:p>
            <a:pPr marL="0" indent="0" algn="ctr">
              <a:lnSpc>
                <a:spcPct val="100000"/>
              </a:lnSpc>
              <a:spcBef>
                <a:spcPts val="0"/>
              </a:spcBef>
              <a:buClr>
                <a:srgbClr val="000000"/>
              </a:buClr>
              <a:buSzPts val="3000"/>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Project Semicolon: </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hlinkClick r:id="rId6"/>
              </a:rPr>
              <a:t>https://projectsemicolon.com/</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 </a:t>
            </a:r>
          </a:p>
          <a:p>
            <a:pPr marL="0" lvl="0" indent="0" algn="ctr">
              <a:lnSpc>
                <a:spcPct val="100000"/>
              </a:lnSpc>
              <a:spcBef>
                <a:spcPts val="0"/>
              </a:spcBef>
              <a:buClr>
                <a:srgbClr val="000000"/>
              </a:buClr>
              <a:buSzPts val="3000"/>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sym typeface="Calibri"/>
              </a:rPr>
              <a:t>And/or contact your insurance company for further guidance.</a:t>
            </a:r>
          </a:p>
        </p:txBody>
      </p:sp>
    </p:spTree>
    <p:extLst>
      <p:ext uri="{BB962C8B-B14F-4D97-AF65-F5344CB8AC3E}">
        <p14:creationId xmlns:p14="http://schemas.microsoft.com/office/powerpoint/2010/main" val="2316170787"/>
      </p:ext>
    </p:extLst>
  </p:cSld>
  <p:clrMapOvr>
    <a:masterClrMapping/>
  </p:clrMapOvr>
  <mc:AlternateContent xmlns:mc="http://schemas.openxmlformats.org/markup-compatibility/2006" xmlns:p14="http://schemas.microsoft.com/office/powerpoint/2010/main">
    <mc:Choice Requires="p14">
      <p:transition spd="slow" p14:dur="2000" advTm="39269"/>
    </mc:Choice>
    <mc:Fallback xmlns="">
      <p:transition spd="slow" advTm="3926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A2E01E-469F-4C22-BC7B-A780CBBBF34D}"/>
              </a:ext>
            </a:extLst>
          </p:cNvPr>
          <p:cNvSpPr>
            <a:spLocks noGrp="1"/>
          </p:cNvSpPr>
          <p:nvPr>
            <p:ph type="title"/>
          </p:nvPr>
        </p:nvSpPr>
        <p:spPr>
          <a:xfrm>
            <a:off x="523240" y="566604"/>
            <a:ext cx="10515600" cy="1139824"/>
          </a:xfrm>
        </p:spPr>
        <p:txBody>
          <a:bodyPr>
            <a:normAutofit fontScale="90000"/>
          </a:bodyPr>
          <a:lstStyle/>
          <a:p>
            <a:r>
              <a:rPr lang="en-US" b="1" i="0" dirty="0">
                <a:solidFill>
                  <a:srgbClr val="000000"/>
                </a:solidFill>
                <a:effectLst/>
                <a:latin typeface="Lato" panose="020F0502020204030203" pitchFamily="34" charset="0"/>
              </a:rPr>
              <a:t>Disability Access and Inclusion Training Series for Jewish Organizations and Activists</a:t>
            </a:r>
            <a:br>
              <a:rPr lang="en-US" b="1" i="0" dirty="0">
                <a:solidFill>
                  <a:srgbClr val="000000"/>
                </a:solidFill>
                <a:effectLst/>
                <a:latin typeface="Lato" panose="020F0502020204030203" pitchFamily="34" charset="0"/>
              </a:rPr>
            </a:br>
            <a:endParaRPr lang="en-US" dirty="0"/>
          </a:p>
        </p:txBody>
      </p:sp>
      <p:sp>
        <p:nvSpPr>
          <p:cNvPr id="2" name="Content Placeholder 1">
            <a:extLst>
              <a:ext uri="{FF2B5EF4-FFF2-40B4-BE49-F238E27FC236}">
                <a16:creationId xmlns:a16="http://schemas.microsoft.com/office/drawing/2014/main" id="{34A1232B-7EB0-4A6A-A994-56E459C2C92F}"/>
              </a:ext>
            </a:extLst>
          </p:cNvPr>
          <p:cNvSpPr>
            <a:spLocks noGrp="1"/>
          </p:cNvSpPr>
          <p:nvPr>
            <p:ph idx="1"/>
          </p:nvPr>
        </p:nvSpPr>
        <p:spPr>
          <a:xfrm>
            <a:off x="523241" y="1825625"/>
            <a:ext cx="10200640" cy="3679825"/>
          </a:xfrm>
        </p:spPr>
        <p:txBody>
          <a:bodyPr>
            <a:normAutofit lnSpcReduction="10000"/>
          </a:bodyPr>
          <a:lstStyle/>
          <a:p>
            <a:r>
              <a:rPr lang="en-US" sz="2300" i="0" dirty="0">
                <a:solidFill>
                  <a:srgbClr val="000000"/>
                </a:solidFill>
                <a:effectLst/>
                <a:latin typeface="Lato" panose="020F0502020204030203" pitchFamily="34" charset="0"/>
              </a:rPr>
              <a:t>Inclusion as a Jewish Value</a:t>
            </a:r>
          </a:p>
          <a:p>
            <a:r>
              <a:rPr lang="en-US" sz="2300" i="0" dirty="0">
                <a:solidFill>
                  <a:srgbClr val="000000"/>
                </a:solidFill>
                <a:effectLst/>
                <a:latin typeface="Lato" panose="020F0502020204030203" pitchFamily="34" charset="0"/>
              </a:rPr>
              <a:t>How to Advance Disability Inclusion in Jewish Education</a:t>
            </a:r>
          </a:p>
          <a:p>
            <a:r>
              <a:rPr lang="en-US" sz="2300" i="0" dirty="0">
                <a:solidFill>
                  <a:srgbClr val="000000"/>
                </a:solidFill>
                <a:effectLst/>
                <a:latin typeface="Lato" panose="020F0502020204030203" pitchFamily="34" charset="0"/>
              </a:rPr>
              <a:t>How to Recruit, Accommodate and Promote Jewish Leaders with Disabilities for Paid Employment and Volunteer Leadership</a:t>
            </a:r>
          </a:p>
          <a:p>
            <a:r>
              <a:rPr lang="en-US" sz="2300" i="0" dirty="0">
                <a:solidFill>
                  <a:srgbClr val="000000"/>
                </a:solidFill>
                <a:effectLst/>
                <a:latin typeface="Lato" panose="020F0502020204030203" pitchFamily="34" charset="0"/>
              </a:rPr>
              <a:t>How to Ensure Accessible Events: Both Live and Virtual Across All Platforms</a:t>
            </a:r>
          </a:p>
          <a:p>
            <a:r>
              <a:rPr lang="en-US" sz="2300" i="0" dirty="0">
                <a:solidFill>
                  <a:srgbClr val="000000"/>
                </a:solidFill>
                <a:effectLst/>
                <a:latin typeface="Lato" panose="020F0502020204030203" pitchFamily="34" charset="0"/>
              </a:rPr>
              <a:t>How to Ensure a Welcoming Lexicon, Accessible Websites and Social Media and Inclusive Photos</a:t>
            </a:r>
          </a:p>
          <a:p>
            <a:r>
              <a:rPr lang="en-US" sz="2300" i="0" dirty="0">
                <a:solidFill>
                  <a:srgbClr val="000000"/>
                </a:solidFill>
                <a:effectLst/>
                <a:latin typeface="Lato" panose="020F0502020204030203" pitchFamily="34" charset="0"/>
              </a:rPr>
              <a:t>How to Create and Implement Successful Diversity and Inclusion Initiatives</a:t>
            </a:r>
          </a:p>
          <a:p>
            <a:r>
              <a:rPr lang="en-US" sz="2300" i="0" dirty="0">
                <a:solidFill>
                  <a:srgbClr val="000000"/>
                </a:solidFill>
                <a:effectLst/>
                <a:latin typeface="Lato" panose="020F0502020204030203" pitchFamily="34" charset="0"/>
              </a:rPr>
              <a:t>How to Ensure Legal Rights and Compliance Obligations</a:t>
            </a:r>
          </a:p>
          <a:p>
            <a:endParaRPr lang="en-US" dirty="0"/>
          </a:p>
        </p:txBody>
      </p:sp>
      <p:sp>
        <p:nvSpPr>
          <p:cNvPr id="4" name="TextBox 3">
            <a:extLst>
              <a:ext uri="{FF2B5EF4-FFF2-40B4-BE49-F238E27FC236}">
                <a16:creationId xmlns:a16="http://schemas.microsoft.com/office/drawing/2014/main" id="{CAECB47E-9CCC-48D4-B762-C18DC16FB7B9}"/>
              </a:ext>
            </a:extLst>
          </p:cNvPr>
          <p:cNvSpPr txBox="1"/>
          <p:nvPr/>
        </p:nvSpPr>
        <p:spPr>
          <a:xfrm>
            <a:off x="523242" y="5337289"/>
            <a:ext cx="1020063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Watch Recordings, Download Transcripts and PowerPoints: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2"/>
              </a:rPr>
              <a:t>https://www.respectability.org/jewish-events/#2020series</a:t>
            </a:r>
            <a:endPar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Jewish Inclusion Toolkit </a:t>
            </a:r>
          </a:p>
        </p:txBody>
      </p:sp>
    </p:spTree>
    <p:extLst>
      <p:ext uri="{BB962C8B-B14F-4D97-AF65-F5344CB8AC3E}">
        <p14:creationId xmlns:p14="http://schemas.microsoft.com/office/powerpoint/2010/main" val="1961189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333BF6-42AF-42EC-9B6A-00A770B168F3}"/>
              </a:ext>
            </a:extLst>
          </p:cNvPr>
          <p:cNvSpPr>
            <a:spLocks noGrp="1"/>
          </p:cNvSpPr>
          <p:nvPr>
            <p:ph type="title"/>
          </p:nvPr>
        </p:nvSpPr>
        <p:spPr>
          <a:xfrm>
            <a:off x="365760" y="365126"/>
            <a:ext cx="11507372" cy="1139824"/>
          </a:xfrm>
        </p:spPr>
        <p:txBody>
          <a:bodyPr/>
          <a:lstStyle/>
          <a:p>
            <a:pPr algn="ctr"/>
            <a:r>
              <a:rPr lang="en-US" sz="3600" b="1" dirty="0">
                <a:latin typeface="Lato" panose="020F0502020204030203" pitchFamily="34" charset="0"/>
                <a:ea typeface="Lato" panose="020F0502020204030203" pitchFamily="34" charset="0"/>
                <a:cs typeface="Lato" panose="020F0502020204030203" pitchFamily="34" charset="0"/>
              </a:rPr>
              <a:t>RespectAbility’s Disability Training &amp; Speakers Bureau: Jewish Division</a:t>
            </a:r>
          </a:p>
        </p:txBody>
      </p:sp>
      <p:pic>
        <p:nvPicPr>
          <p:cNvPr id="5" name="Picture 4" descr="Collage of headshots of RespectAbility's Disability Training &amp; Speakers Bureau: Jewish Division">
            <a:extLst>
              <a:ext uri="{FF2B5EF4-FFF2-40B4-BE49-F238E27FC236}">
                <a16:creationId xmlns:a16="http://schemas.microsoft.com/office/drawing/2014/main" id="{1EEC1E60-EE19-4AE9-9076-C6051AB1C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866" y="1772707"/>
            <a:ext cx="7552267" cy="4720167"/>
          </a:xfrm>
          <a:prstGeom prst="rect">
            <a:avLst/>
          </a:prstGeom>
        </p:spPr>
      </p:pic>
    </p:spTree>
    <p:extLst>
      <p:ext uri="{BB962C8B-B14F-4D97-AF65-F5344CB8AC3E}">
        <p14:creationId xmlns:p14="http://schemas.microsoft.com/office/powerpoint/2010/main" val="400111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35587F-7BD5-A84C-82FB-86F7675C2EE5}"/>
              </a:ext>
            </a:extLst>
          </p:cNvPr>
          <p:cNvSpPr>
            <a:spLocks noGrp="1"/>
          </p:cNvSpPr>
          <p:nvPr>
            <p:ph type="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Questions?</a:t>
            </a:r>
          </a:p>
        </p:txBody>
      </p:sp>
    </p:spTree>
    <p:extLst>
      <p:ext uri="{BB962C8B-B14F-4D97-AF65-F5344CB8AC3E}">
        <p14:creationId xmlns:p14="http://schemas.microsoft.com/office/powerpoint/2010/main" val="1119670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515600"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Thank You</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2" name="Text Placeholder 1">
            <a:extLst>
              <a:ext uri="{FF2B5EF4-FFF2-40B4-BE49-F238E27FC236}">
                <a16:creationId xmlns:a16="http://schemas.microsoft.com/office/drawing/2014/main" id="{E4F94368-5D63-457C-8655-F8574FB6EA14}"/>
              </a:ext>
            </a:extLst>
          </p:cNvPr>
          <p:cNvSpPr>
            <a:spLocks noGrp="1"/>
          </p:cNvSpPr>
          <p:nvPr>
            <p:ph type="body" idx="1"/>
          </p:nvPr>
        </p:nvSpPr>
        <p:spPr>
          <a:xfrm>
            <a:off x="356565" y="1505584"/>
            <a:ext cx="11478870" cy="4761155"/>
          </a:xfrm>
        </p:spPr>
        <p:txBody>
          <a:bodyPr/>
          <a:lstStyle/>
          <a:p>
            <a:pPr marL="114300" indent="0">
              <a:buNone/>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Everyone who responded to our survey, plus:</a:t>
            </a:r>
          </a:p>
          <a:p>
            <a:pPr marL="114300" indent="0">
              <a:buNone/>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Promoters: </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E-Jewish Philanthropy, JFS, Gateways, Hillel, JCC Association of North America, Jewish Orthodox Feminist Alliance, JFNA, Leading Edge, NJHSA, Shalom DC, URJ, USCJ</a:t>
            </a:r>
          </a:p>
          <a:p>
            <a:pPr marL="114300" indent="0">
              <a:buNone/>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Funders: </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Stanford &amp; Joan Alexander Family Fund, Sandy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Baklor</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and Arlene Kaufman, Vivian and Raymond Bass, The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Belz</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Foundation, The David Berg Foundation, The Beverly Foundation, Linda and Andy Burger, Shelley and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Ruvan</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Cohen, Ila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Eckhoff</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The Einstein Sim Family, Diane Feinberg, Daniel Feldman, Moe Feldman, Robert Feldman, Benjamin Fink, Cheri Fox, Margie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Glancz</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Daniel Goldsmith, Nancy Grossman-Samuel, Andrew and Jan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Groveman</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The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Harnisch</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Foundation, Robert Horwitz, The Aline and Leo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Jacobsohn</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Foundation, Jewish Community Foundation of Los Angeles, Charles and Esther Lee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Kimerling</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Charitable Foundation, Robert P. and Arlene R. Kogod Family Foundation, Joseph and Phyllis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Korff</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John and Patricia Laszlo, Rebecca Laszlo, Jennifer Laszlo Mizrahi and Victor Mizrahi, Marty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Linsky</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and Lynn Staley, Adam and Gila Milstein, Robert P. Parker, Shelley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Pozez</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Jarrow</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Rogovin</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Ben and Esther Rosenbloom Foundation, Dr. Michael L. Ross and Elizabeth F. Ross, Charles and Lynn Schusterman Family Foundation, Schwartz Foundation, Ann and Andrew Tisch, The Harry and Jeanette Weinberg Foundation, Eliot Zev Fishman</a:t>
            </a:r>
          </a:p>
          <a:p>
            <a:pPr marL="114300" indent="0">
              <a:buNone/>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Staff: </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Jennifer Laszlo Mizrahi, Matan Koch, Lauren Appelbaum, Josh Steinberg, Jake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Stimell</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Eric Ascher</a:t>
            </a:r>
          </a:p>
          <a:p>
            <a:pPr marL="114300" indent="0">
              <a:buNone/>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Board Members: </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Vivian G. Bass, Linda Lait Burger, Shelley Richman Cohen, Judith Creed, Ila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Eckhoff</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Gabrielle Einstein-Sim, Donna Meltzer</a:t>
            </a:r>
          </a:p>
          <a:p>
            <a:pPr marL="114300" indent="0">
              <a:buNone/>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Pollster: </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Meagan Buren</a:t>
            </a:r>
          </a:p>
        </p:txBody>
      </p:sp>
    </p:spTree>
    <p:extLst>
      <p:ext uri="{BB962C8B-B14F-4D97-AF65-F5344CB8AC3E}">
        <p14:creationId xmlns:p14="http://schemas.microsoft.com/office/powerpoint/2010/main" val="3009560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8"/>
          <p:cNvSpPr txBox="1">
            <a:spLocks noGrp="1"/>
          </p:cNvSpPr>
          <p:nvPr>
            <p:ph type="title"/>
          </p:nvPr>
        </p:nvSpPr>
        <p:spPr>
          <a:xfrm>
            <a:off x="521208" y="365760"/>
            <a:ext cx="11899726" cy="1139824"/>
          </a:xfrm>
          <a:prstGeom prst="rect">
            <a:avLst/>
          </a:prstGeom>
          <a:noFill/>
          <a:ln>
            <a:noFill/>
          </a:ln>
        </p:spPr>
        <p:txBody>
          <a:bodyPr spcFirstLastPara="1" wrap="square" lIns="91425" tIns="45700" rIns="91425" bIns="45700" anchor="ctr" anchorCtr="0">
            <a:noAutofit/>
          </a:bodyPr>
          <a:lstStyle/>
          <a:p>
            <a:pPr>
              <a:buSzPts val="3600"/>
            </a:pPr>
            <a:r>
              <a:rPr lang="en-US" sz="3600" b="1" dirty="0">
                <a:solidFill>
                  <a:prstClr val="black"/>
                </a:solidFill>
                <a:latin typeface="Lato" panose="020F0502020204030203" pitchFamily="34" charset="0"/>
                <a:ea typeface="Lato" panose="020F0502020204030203" pitchFamily="34" charset="0"/>
                <a:cs typeface="Lato" panose="020F0502020204030203" pitchFamily="34" charset="0"/>
                <a:sym typeface="Calibri"/>
              </a:rPr>
              <a:t>Thank You!</a:t>
            </a:r>
            <a:endParaRPr sz="3600" dirty="0">
              <a:latin typeface="Lato" panose="020F0502020204030203" pitchFamily="34"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8CE7DCCF-E93D-E74A-97C8-9835360C4EE5}"/>
              </a:ext>
            </a:extLst>
          </p:cNvPr>
          <p:cNvSpPr/>
          <p:nvPr/>
        </p:nvSpPr>
        <p:spPr>
          <a:xfrm>
            <a:off x="393253" y="1641960"/>
            <a:ext cx="736156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Presenter: Matan Koch</a:t>
            </a:r>
            <a:endPar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For More Info: Contact </a:t>
            </a:r>
            <a:r>
              <a:rPr kumimoji="0" lang="en-US" sz="24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hlinkClick r:id="rId3"/>
              </a:rPr>
              <a:t>MatanK</a:t>
            </a: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hlinkClick r:id="rId3"/>
              </a:rPr>
              <a:t>@</a:t>
            </a:r>
            <a:r>
              <a:rPr lang="en-US" sz="2400" dirty="0">
                <a:solidFill>
                  <a:srgbClr val="000000"/>
                </a:solidFill>
                <a:latin typeface="Lato" panose="020F0502020204030203" pitchFamily="34" charset="0"/>
                <a:ea typeface="Lato" panose="020F0502020204030203" pitchFamily="34" charset="0"/>
                <a:cs typeface="Lato" panose="020F0502020204030203" pitchFamily="34" charset="0"/>
                <a:hlinkClick r:id="rId3"/>
              </a:rPr>
              <a:t>R</a:t>
            </a:r>
            <a:r>
              <a:rPr kumimoji="0" lang="en-US" sz="24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hlinkClick r:id="rId3"/>
              </a:rPr>
              <a:t>espectAbility.org</a:t>
            </a:r>
            <a:endPar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Rectangle 2">
            <a:extLst>
              <a:ext uri="{FF2B5EF4-FFF2-40B4-BE49-F238E27FC236}">
                <a16:creationId xmlns:a16="http://schemas.microsoft.com/office/drawing/2014/main" id="{F0F46684-18CD-994E-AB14-6E2CE3D31C60}"/>
              </a:ext>
            </a:extLst>
          </p:cNvPr>
          <p:cNvSpPr/>
          <p:nvPr/>
        </p:nvSpPr>
        <p:spPr>
          <a:xfrm>
            <a:off x="8018584" y="1626571"/>
            <a:ext cx="3903785"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hlinkClick r:id="rId4"/>
              </a:rPr>
              <a:t>Jewish Inclusion Resources</a:t>
            </a:r>
            <a:endParaRPr kumimoji="0" lang="en-US" sz="24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4" name="Picture 3" descr="Eight Jews with and without disabilities smile together with their arms around each other">
            <a:extLst>
              <a:ext uri="{FF2B5EF4-FFF2-40B4-BE49-F238E27FC236}">
                <a16:creationId xmlns:a16="http://schemas.microsoft.com/office/drawing/2014/main" id="{B8D7EED0-AD10-AC4F-8AB7-B45E132057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94000"/>
            <a:ext cx="12192000" cy="4064000"/>
          </a:xfrm>
          <a:prstGeom prst="rect">
            <a:avLst/>
          </a:prstGeom>
        </p:spPr>
      </p:pic>
    </p:spTree>
    <p:extLst>
      <p:ext uri="{BB962C8B-B14F-4D97-AF65-F5344CB8AC3E}">
        <p14:creationId xmlns:p14="http://schemas.microsoft.com/office/powerpoint/2010/main" val="3048503297"/>
      </p:ext>
    </p:extLst>
  </p:cSld>
  <p:clrMapOvr>
    <a:masterClrMapping/>
  </p:clrMapOvr>
  <mc:AlternateContent xmlns:mc="http://schemas.openxmlformats.org/markup-compatibility/2006" xmlns:p14="http://schemas.microsoft.com/office/powerpoint/2010/main">
    <mc:Choice Requires="p14">
      <p:transition spd="slow" p14:dur="2000" advTm="39269"/>
    </mc:Choice>
    <mc:Fallback xmlns="">
      <p:transition spd="slow" advTm="3926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A438D-6DF8-4F85-8498-1C2096898FB1}"/>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Theory of Change</a:t>
            </a:r>
          </a:p>
        </p:txBody>
      </p:sp>
      <p:sp>
        <p:nvSpPr>
          <p:cNvPr id="5" name="Title 7" descr="Cashflow 2021">
            <a:extLst>
              <a:ext uri="{FF2B5EF4-FFF2-40B4-BE49-F238E27FC236}">
                <a16:creationId xmlns:a16="http://schemas.microsoft.com/office/drawing/2014/main" id="{E7EEE4B9-BEE2-4DFD-9564-126499104560}"/>
              </a:ext>
            </a:extLst>
          </p:cNvPr>
          <p:cNvSpPr txBox="1">
            <a:spLocks/>
          </p:cNvSpPr>
          <p:nvPr/>
        </p:nvSpPr>
        <p:spPr bwMode="auto">
          <a:xfrm>
            <a:off x="559027" y="4113640"/>
            <a:ext cx="1883849" cy="584775"/>
          </a:xfrm>
          <a:prstGeom prst="rect">
            <a:avLst/>
          </a:prstGeom>
          <a:noFill/>
          <a:ln w="9525">
            <a:noFill/>
            <a:prstDash/>
            <a:miter lim="800000"/>
            <a:headEnd/>
            <a:tailEn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rtl="0" eaLnBrk="1" fontAlgn="base" hangingPunct="1">
              <a:spcBef>
                <a:spcPct val="0"/>
              </a:spcBef>
              <a:spcAft>
                <a:spcPct val="0"/>
              </a:spcAft>
              <a:defRPr sz="3733" b="0">
                <a:solidFill>
                  <a:schemeClr val="accent1"/>
                </a:solidFill>
                <a:latin typeface="Georgia" panose="02040502050405020303" pitchFamily="18" charset="0"/>
                <a:ea typeface="+mj-ea"/>
                <a:cs typeface="Calibri" pitchFamily="34" charset="0"/>
              </a:defRPr>
            </a:lvl1pPr>
            <a:lvl2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5pPr>
            <a:lvl6pPr marL="609585"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6pPr>
            <a:lvl7pPr marL="1219170"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7pPr>
            <a:lvl8pPr marL="1828754"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8pPr>
            <a:lvl9pPr marL="2438339"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B633"/>
                </a:solidFill>
                <a:effectLst/>
                <a:uLnTx/>
                <a:uFillTx/>
                <a:latin typeface="Lato" panose="020F0502020204030203" pitchFamily="34" charset="0"/>
                <a:ea typeface="Lato" panose="020F0502020204030203" pitchFamily="34" charset="0"/>
                <a:cs typeface="Lato" panose="020F0502020204030203" pitchFamily="34" charset="0"/>
              </a:rPr>
              <a:t>MISSION</a:t>
            </a:r>
          </a:p>
        </p:txBody>
      </p:sp>
      <p:sp>
        <p:nvSpPr>
          <p:cNvPr id="3" name="TextBox 2">
            <a:extLst>
              <a:ext uri="{FF2B5EF4-FFF2-40B4-BE49-F238E27FC236}">
                <a16:creationId xmlns:a16="http://schemas.microsoft.com/office/drawing/2014/main" id="{B1815853-FFF2-430B-A265-8F413EFD500B}"/>
              </a:ext>
            </a:extLst>
          </p:cNvPr>
          <p:cNvSpPr txBox="1"/>
          <p:nvPr/>
        </p:nvSpPr>
        <p:spPr>
          <a:xfrm>
            <a:off x="559027" y="4602726"/>
            <a:ext cx="457368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RespectAbility</a:t>
            </a: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fights stigmas and advances</a:t>
            </a:r>
            <a:b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opportunities so people with disabilities can fully</a:t>
            </a:r>
            <a:b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participate in all aspects of community.</a:t>
            </a:r>
          </a:p>
        </p:txBody>
      </p:sp>
      <p:pic>
        <p:nvPicPr>
          <p:cNvPr id="6" name="Picture 5" descr="Three intersecting circles representing RespectAbility's theory of change. &#10;&#10;DEVELOPING LEADERS: We empower diverse people with disabilities to gain the training, skills, contacts and opportunities they need to have seats at decision-making tables.&#10;&#10;CHANGING ATTITUDES: Increasing diverse and authentic representation of disabled people on screen, leading to systematic change in how society views and values people with disabilities.&#10;&#10;ADVANCING OPPORTUNITIES: We seek and promote best practices in education, employment, entrepreneurship, and civic engagement so people with disabilities can succeed, just like anyone else.">
            <a:extLst>
              <a:ext uri="{FF2B5EF4-FFF2-40B4-BE49-F238E27FC236}">
                <a16:creationId xmlns:a16="http://schemas.microsoft.com/office/drawing/2014/main" id="{FFA19DB0-71DF-EC46-AD5E-9EFCA18E5D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3590" y="-14591"/>
            <a:ext cx="8146859" cy="6858000"/>
          </a:xfrm>
          <a:prstGeom prst="rect">
            <a:avLst/>
          </a:prstGeom>
        </p:spPr>
      </p:pic>
    </p:spTree>
    <p:extLst>
      <p:ext uri="{BB962C8B-B14F-4D97-AF65-F5344CB8AC3E}">
        <p14:creationId xmlns:p14="http://schemas.microsoft.com/office/powerpoint/2010/main" val="3262785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35587F-7BD5-A84C-82FB-86F7675C2EE5}"/>
              </a:ext>
            </a:extLst>
          </p:cNvPr>
          <p:cNvSpPr>
            <a:spLocks noGrp="1"/>
          </p:cNvSpPr>
          <p:nvPr>
            <p:ph type="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Survey Methodology</a:t>
            </a:r>
          </a:p>
        </p:txBody>
      </p:sp>
    </p:spTree>
    <p:extLst>
      <p:ext uri="{BB962C8B-B14F-4D97-AF65-F5344CB8AC3E}">
        <p14:creationId xmlns:p14="http://schemas.microsoft.com/office/powerpoint/2010/main" val="3235218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515600"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Methodology of the Poll</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2" name="Text Placeholder 1">
            <a:extLst>
              <a:ext uri="{FF2B5EF4-FFF2-40B4-BE49-F238E27FC236}">
                <a16:creationId xmlns:a16="http://schemas.microsoft.com/office/drawing/2014/main" id="{E4F94368-5D63-457C-8655-F8574FB6EA14}"/>
              </a:ext>
            </a:extLst>
          </p:cNvPr>
          <p:cNvSpPr>
            <a:spLocks noGrp="1"/>
          </p:cNvSpPr>
          <p:nvPr>
            <p:ph type="body" idx="1"/>
          </p:nvPr>
        </p:nvSpPr>
        <p:spPr>
          <a:xfrm>
            <a:off x="473013" y="1505584"/>
            <a:ext cx="11245973" cy="4761155"/>
          </a:xfrm>
        </p:spPr>
        <p:txBody>
          <a:bodyPr/>
          <a:lstStyle/>
          <a:p>
            <a:pPr marL="114300" indent="0">
              <a:buNone/>
            </a:pPr>
            <a:r>
              <a:rPr lang="en-US" b="1"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The survey was administered online from October 5 – October 19, 2021. The questions reached a total of 2,924 respondents. </a:t>
            </a:r>
            <a:endParaRPr lang="en-US" sz="800" b="1"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endParaRPr>
          </a:p>
          <a:p>
            <a:pPr marL="114300" indent="0">
              <a:buNone/>
            </a:pPr>
            <a:r>
              <a:rPr lang="en-US" sz="2000" b="1"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Respondents were reached through:</a:t>
            </a:r>
          </a:p>
          <a:p>
            <a:r>
              <a:rPr lang="en-US" sz="2000" b="1"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Paid email blasts (JTA, The Forward, Jewish Journal)</a:t>
            </a:r>
          </a:p>
          <a:p>
            <a:r>
              <a:rPr lang="en-US" sz="2000" b="1"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Email blasts to RespectAbility and partner lists, as well as social media</a:t>
            </a:r>
          </a:p>
          <a:p>
            <a:r>
              <a:rPr lang="en-US" sz="2000" b="1"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Individual outreach to Jewish leaders</a:t>
            </a:r>
          </a:p>
          <a:p>
            <a:pPr marL="114300" indent="0">
              <a:buNone/>
            </a:pPr>
            <a:br>
              <a:rPr lang="en-US" sz="800" b="1"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br>
            <a:r>
              <a:rPr lang="en-US" sz="2000" b="1"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This is not a random sample and will include more engaged Jews and people with a disability connection than in the general population. The conclusions carry statistical significance within the respondent group, because it is a large population with more than 2,300 Jews responding.</a:t>
            </a:r>
            <a:endParaRPr lang="en-US" sz="2800" dirty="0"/>
          </a:p>
          <a:p>
            <a:pPr marL="114300" indent="0">
              <a:buNone/>
            </a:pPr>
            <a:r>
              <a:rPr lang="en-US" sz="2000" b="1" u="sng" dirty="0">
                <a:solidFill>
                  <a:schemeClr val="tx1"/>
                </a:solidFill>
                <a:latin typeface="Lato" panose="020F0502020204030203" pitchFamily="34" charset="0"/>
                <a:ea typeface="Lato" panose="020F0502020204030203" pitchFamily="34" charset="0"/>
                <a:cs typeface="Lato" panose="020F0502020204030203" pitchFamily="34" charset="0"/>
              </a:rPr>
              <a:t>Due to rounding, some of the numbers in the presentation will not always add to 100%.</a:t>
            </a:r>
          </a:p>
          <a:p>
            <a:pPr marL="114300" indent="0">
              <a:buNone/>
            </a:pPr>
            <a:r>
              <a:rPr lang="en-US" sz="2000" b="1" i="1" dirty="0">
                <a:solidFill>
                  <a:schemeClr val="tx1"/>
                </a:solidFill>
                <a:latin typeface="Lato" panose="020F0502020204030203" pitchFamily="34" charset="0"/>
                <a:ea typeface="Lato" panose="020F0502020204030203" pitchFamily="34" charset="0"/>
                <a:cs typeface="Lato" panose="020F0502020204030203" pitchFamily="34" charset="0"/>
              </a:rPr>
              <a:t>Same methodology as </a:t>
            </a:r>
            <a:r>
              <a:rPr lang="en-US" sz="2000" b="1" i="1" dirty="0">
                <a:solidFill>
                  <a:schemeClr val="tx1"/>
                </a:solidFill>
                <a:latin typeface="Lato" panose="020F0502020204030203" pitchFamily="34" charset="0"/>
                <a:ea typeface="Lato" panose="020F0502020204030203" pitchFamily="34" charset="0"/>
                <a:cs typeface="Lato" panose="020F0502020204030203" pitchFamily="34" charset="0"/>
                <a:hlinkClick r:id="rId3"/>
              </a:rPr>
              <a:t>2018 survey</a:t>
            </a:r>
            <a:endParaRPr lang="en-US" sz="2000" b="1" i="1"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2CA5F13E-BBEC-4AD3-98A1-BC973D4385F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75993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515600"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Who Took the Poll</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6" name="Slide Number Placeholder 5">
            <a:extLst>
              <a:ext uri="{FF2B5EF4-FFF2-40B4-BE49-F238E27FC236}">
                <a16:creationId xmlns:a16="http://schemas.microsoft.com/office/drawing/2014/main" id="{DC2FC575-26E5-4DA0-AA56-83CE50301FB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2" name="Text Placeholder 1">
            <a:extLst>
              <a:ext uri="{FF2B5EF4-FFF2-40B4-BE49-F238E27FC236}">
                <a16:creationId xmlns:a16="http://schemas.microsoft.com/office/drawing/2014/main" id="{E4F94368-5D63-457C-8655-F8574FB6EA14}"/>
              </a:ext>
            </a:extLst>
          </p:cNvPr>
          <p:cNvSpPr>
            <a:spLocks noGrp="1"/>
          </p:cNvSpPr>
          <p:nvPr>
            <p:ph type="body" idx="1"/>
          </p:nvPr>
        </p:nvSpPr>
        <p:spPr>
          <a:xfrm>
            <a:off x="499774" y="1616785"/>
            <a:ext cx="9974262" cy="2169403"/>
          </a:xfrm>
        </p:spPr>
        <p:txBody>
          <a:bodyPr/>
          <a:lstStyle/>
          <a:p>
            <a:pPr marL="114300" indent="0">
              <a:buNone/>
            </a:pPr>
            <a:r>
              <a:rPr lang="en-US" sz="2100" b="1"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2,321 Jewish Respondents – 1477 people in the disability community</a:t>
            </a:r>
          </a:p>
        </p:txBody>
      </p:sp>
      <p:sp>
        <p:nvSpPr>
          <p:cNvPr id="7" name="TextBox 6">
            <a:extLst>
              <a:ext uri="{FF2B5EF4-FFF2-40B4-BE49-F238E27FC236}">
                <a16:creationId xmlns:a16="http://schemas.microsoft.com/office/drawing/2014/main" id="{848C6740-687D-495D-A40F-8EAC11E4DF22}"/>
              </a:ext>
            </a:extLst>
          </p:cNvPr>
          <p:cNvSpPr txBox="1"/>
          <p:nvPr/>
        </p:nvSpPr>
        <p:spPr>
          <a:xfrm>
            <a:off x="521207" y="2599826"/>
            <a:ext cx="10833977" cy="387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sym typeface="Libre Baskerville"/>
              </a:rPr>
              <a:t>192 Jewish Respondents served by the Jewish Federation of Greater Houston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sym typeface="Libre Baskervill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sym typeface="Libre Baskerville"/>
              </a:rPr>
              <a:t>39 people with disabilities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sym typeface="Libre Baskerville"/>
              </a:rPr>
              <a:t>107 with a close friend or family member with a disability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sym typeface="Libre Baskerville"/>
              </a:rPr>
              <a:t>52 work professionally on behalf of people with disabilities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sym typeface="Libre Baskerville"/>
              </a:rPr>
              <a:t>38 regularly volunteer for disability causes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sym typeface="Libre Baskerville"/>
              </a:rPr>
              <a:t>20 primary and unpaid caregiver to a person with a disability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sym typeface="Libre Baskerville"/>
              </a:rPr>
              <a:t>32 people with no disability connection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sym typeface="Libre Baskervill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Rectangle 3">
            <a:extLst>
              <a:ext uri="{FF2B5EF4-FFF2-40B4-BE49-F238E27FC236}">
                <a16:creationId xmlns:a16="http://schemas.microsoft.com/office/drawing/2014/main" id="{DECB85D3-3712-5B42-98DF-A63D8BBFA7A9}"/>
              </a:ext>
            </a:extLst>
          </p:cNvPr>
          <p:cNvSpPr/>
          <p:nvPr/>
        </p:nvSpPr>
        <p:spPr>
          <a:xfrm>
            <a:off x="6224591" y="6449315"/>
            <a:ext cx="6096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Libre Baskerville"/>
              </a:rPr>
              <a:t>Note: Non-Jewish respondent data to be released at a later date.</a:t>
            </a:r>
            <a:endParaRPr kumimoji="0" lang="en-US" sz="12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51942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a:xfrm>
            <a:off x="521208" y="365760"/>
            <a:ext cx="10515600" cy="1139824"/>
          </a:xfrm>
        </p:spPr>
        <p:txBody>
          <a:bodyPr/>
          <a:lstStyle/>
          <a:p>
            <a:pPr marL="0" marR="0" lvl="0" indent="0" defTabSz="457200" rtl="0" eaLnBrk="1" fontAlgn="auto" latinLnBrk="0" hangingPunct="1">
              <a:lnSpc>
                <a:spcPct val="100000"/>
              </a:lnSpc>
              <a:spcBef>
                <a:spcPts val="0"/>
              </a:spcBef>
              <a:spcAft>
                <a:spcPts val="0"/>
              </a:spcAft>
              <a:tabLst/>
              <a:defRPr/>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ibre Baskerville"/>
              </a:rPr>
              <a:t>Who Took the Poll Nationwide</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2" name="Text Placeholder 1">
            <a:extLst>
              <a:ext uri="{FF2B5EF4-FFF2-40B4-BE49-F238E27FC236}">
                <a16:creationId xmlns:a16="http://schemas.microsoft.com/office/drawing/2014/main" id="{E4F94368-5D63-457C-8655-F8574FB6EA14}"/>
              </a:ext>
            </a:extLst>
          </p:cNvPr>
          <p:cNvSpPr>
            <a:spLocks noGrp="1"/>
          </p:cNvSpPr>
          <p:nvPr>
            <p:ph type="body" idx="1"/>
          </p:nvPr>
        </p:nvSpPr>
        <p:spPr>
          <a:xfrm>
            <a:off x="523241" y="1825624"/>
            <a:ext cx="4690028" cy="4761155"/>
          </a:xfrm>
        </p:spPr>
        <p:txBody>
          <a:bodyPr/>
          <a:lstStyle/>
          <a:p>
            <a:pPr marL="114300" indent="0">
              <a:buNone/>
            </a:pPr>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What type of disability do you have or does a member of your household have? (Please check all that apply)</a:t>
            </a:r>
          </a:p>
          <a:p>
            <a:pPr marL="114300" indent="0">
              <a:buNone/>
            </a:pPr>
            <a:endParaRPr lang="en-US" sz="24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114300" indent="0">
              <a:buNone/>
            </a:pP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Note: large number of people with nonvisible disabilities</a:t>
            </a:r>
          </a:p>
        </p:txBody>
      </p:sp>
      <p:graphicFrame>
        <p:nvGraphicFramePr>
          <p:cNvPr id="4" name="Table 4">
            <a:extLst>
              <a:ext uri="{FF2B5EF4-FFF2-40B4-BE49-F238E27FC236}">
                <a16:creationId xmlns:a16="http://schemas.microsoft.com/office/drawing/2014/main" id="{AF712D1E-CE77-4A1C-A86F-40D442D6C4B7}"/>
              </a:ext>
            </a:extLst>
          </p:cNvPr>
          <p:cNvGraphicFramePr>
            <a:graphicFrameLocks noGrp="1"/>
          </p:cNvGraphicFramePr>
          <p:nvPr/>
        </p:nvGraphicFramePr>
        <p:xfrm>
          <a:off x="6192995" y="1599537"/>
          <a:ext cx="4499429" cy="5213328"/>
        </p:xfrm>
        <a:graphic>
          <a:graphicData uri="http://schemas.openxmlformats.org/drawingml/2006/table">
            <a:tbl>
              <a:tblPr firstRow="1" bandRow="1">
                <a:tableStyleId>{5C22544A-7EE6-4342-B048-85BDC9FD1C3A}</a:tableStyleId>
              </a:tblPr>
              <a:tblGrid>
                <a:gridCol w="3169392">
                  <a:extLst>
                    <a:ext uri="{9D8B030D-6E8A-4147-A177-3AD203B41FA5}">
                      <a16:colId xmlns:a16="http://schemas.microsoft.com/office/drawing/2014/main" val="676792356"/>
                    </a:ext>
                  </a:extLst>
                </a:gridCol>
                <a:gridCol w="1330037">
                  <a:extLst>
                    <a:ext uri="{9D8B030D-6E8A-4147-A177-3AD203B41FA5}">
                      <a16:colId xmlns:a16="http://schemas.microsoft.com/office/drawing/2014/main" val="2416133092"/>
                    </a:ext>
                  </a:extLst>
                </a:gridCol>
              </a:tblGrid>
              <a:tr h="288328">
                <a:tc>
                  <a:txBody>
                    <a:bodyPr/>
                    <a:lstStyle/>
                    <a:p>
                      <a:r>
                        <a:rPr lang="en-US" dirty="0">
                          <a:latin typeface="Lato" panose="020F0502020204030203" pitchFamily="34" charset="0"/>
                          <a:ea typeface="Lato" panose="020F0502020204030203" pitchFamily="34" charset="0"/>
                          <a:cs typeface="Lato" panose="020F0502020204030203" pitchFamily="34" charset="0"/>
                        </a:rPr>
                        <a:t>Disability</a:t>
                      </a:r>
                    </a:p>
                  </a:txBody>
                  <a:tcPr/>
                </a:tc>
                <a:tc>
                  <a:txBody>
                    <a:bodyPr/>
                    <a:lstStyle/>
                    <a:p>
                      <a:r>
                        <a:rPr lang="en-US" dirty="0">
                          <a:latin typeface="Lato" panose="020F0502020204030203" pitchFamily="34" charset="0"/>
                          <a:ea typeface="Lato" panose="020F0502020204030203" pitchFamily="34" charset="0"/>
                          <a:cs typeface="Lato" panose="020F0502020204030203" pitchFamily="34" charset="0"/>
                        </a:rPr>
                        <a:t>Respondents</a:t>
                      </a:r>
                    </a:p>
                  </a:txBody>
                  <a:tcPr/>
                </a:tc>
                <a:extLst>
                  <a:ext uri="{0D108BD9-81ED-4DB2-BD59-A6C34878D82A}">
                    <a16:rowId xmlns:a16="http://schemas.microsoft.com/office/drawing/2014/main" val="3276317692"/>
                  </a:ext>
                </a:extLst>
              </a:tr>
              <a:tr h="272696">
                <a:tc>
                  <a:txBody>
                    <a:bodyPr/>
                    <a:lstStyle/>
                    <a:p>
                      <a:pPr algn="l"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On The Autism Spectrum</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243</a:t>
                      </a:r>
                    </a:p>
                  </a:txBody>
                  <a:tcPr marL="7620" marR="7620" marT="7620" marB="0" anchor="ctr" anchorCtr="1"/>
                </a:tc>
                <a:extLst>
                  <a:ext uri="{0D108BD9-81ED-4DB2-BD59-A6C34878D82A}">
                    <a16:rowId xmlns:a16="http://schemas.microsoft.com/office/drawing/2014/main" val="204932781"/>
                  </a:ext>
                </a:extLst>
              </a:tr>
              <a:tr h="272696">
                <a:tc>
                  <a:txBody>
                    <a:bodyPr/>
                    <a:lstStyle/>
                    <a:p>
                      <a:pPr algn="l" fontAlgn="b"/>
                      <a:r>
                        <a:rPr lang="en-US" sz="1200" b="0" i="0" u="none" strike="noStrike" dirty="0">
                          <a:solidFill>
                            <a:schemeClr val="tx1"/>
                          </a:solidFill>
                          <a:effectLst/>
                          <a:highlight>
                            <a:srgbClr val="FFFF00"/>
                          </a:highlight>
                          <a:latin typeface="Lato" panose="020F0502020204030203" pitchFamily="34" charset="0"/>
                          <a:ea typeface="Lato" panose="020F0502020204030203" pitchFamily="34" charset="0"/>
                          <a:cs typeface="Lato" panose="020F0502020204030203" pitchFamily="34" charset="0"/>
                        </a:rPr>
                        <a:t>Learning Disability</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281</a:t>
                      </a:r>
                    </a:p>
                  </a:txBody>
                  <a:tcPr marL="7620" marR="7620" marT="7620" marB="0" anchor="ctr" anchorCtr="1"/>
                </a:tc>
                <a:extLst>
                  <a:ext uri="{0D108BD9-81ED-4DB2-BD59-A6C34878D82A}">
                    <a16:rowId xmlns:a16="http://schemas.microsoft.com/office/drawing/2014/main" val="2596853555"/>
                  </a:ext>
                </a:extLst>
              </a:tr>
              <a:tr h="272696">
                <a:tc>
                  <a:txBody>
                    <a:bodyPr/>
                    <a:lstStyle/>
                    <a:p>
                      <a:pPr algn="l"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Developmental Disability</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155</a:t>
                      </a:r>
                    </a:p>
                  </a:txBody>
                  <a:tcPr marL="7620" marR="7620" marT="7620" marB="0" anchor="ctr" anchorCtr="1"/>
                </a:tc>
                <a:extLst>
                  <a:ext uri="{0D108BD9-81ED-4DB2-BD59-A6C34878D82A}">
                    <a16:rowId xmlns:a16="http://schemas.microsoft.com/office/drawing/2014/main" val="3909982491"/>
                  </a:ext>
                </a:extLst>
              </a:tr>
              <a:tr h="272696">
                <a:tc>
                  <a:txBody>
                    <a:bodyPr/>
                    <a:lstStyle/>
                    <a:p>
                      <a:pPr algn="l"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Cognitive Disability</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134</a:t>
                      </a:r>
                    </a:p>
                  </a:txBody>
                  <a:tcPr marL="7620" marR="7620" marT="7620" marB="0" anchor="ctr" anchorCtr="1"/>
                </a:tc>
                <a:extLst>
                  <a:ext uri="{0D108BD9-81ED-4DB2-BD59-A6C34878D82A}">
                    <a16:rowId xmlns:a16="http://schemas.microsoft.com/office/drawing/2014/main" val="2514457266"/>
                  </a:ext>
                </a:extLst>
              </a:tr>
              <a:tr h="272696">
                <a:tc>
                  <a:txBody>
                    <a:bodyPr/>
                    <a:lstStyle/>
                    <a:p>
                      <a:pPr algn="l"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Intellectual Disability</a:t>
                      </a:r>
                    </a:p>
                  </a:txBody>
                  <a:tcPr marL="7620" marR="7620" marT="7620" marB="0" anchor="b"/>
                </a:tc>
                <a:tc>
                  <a:txBody>
                    <a:bodyPr/>
                    <a:lstStyle/>
                    <a:p>
                      <a:pPr algn="r" fontAlgn="b"/>
                      <a:r>
                        <a:rPr lang="en-US" sz="12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rPr>
                        <a:t>100</a:t>
                      </a:r>
                    </a:p>
                  </a:txBody>
                  <a:tcPr marL="7620" marR="7620" marT="7620" marB="0" anchor="ctr" anchorCtr="1"/>
                </a:tc>
                <a:extLst>
                  <a:ext uri="{0D108BD9-81ED-4DB2-BD59-A6C34878D82A}">
                    <a16:rowId xmlns:a16="http://schemas.microsoft.com/office/drawing/2014/main" val="2273631865"/>
                  </a:ext>
                </a:extLst>
              </a:tr>
              <a:tr h="272696">
                <a:tc>
                  <a:txBody>
                    <a:bodyPr/>
                    <a:lstStyle/>
                    <a:p>
                      <a:pPr algn="l"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Speech Or Language Disability</a:t>
                      </a:r>
                    </a:p>
                  </a:txBody>
                  <a:tcPr marL="7620" marR="7620" marT="7620" marB="0" anchor="b"/>
                </a:tc>
                <a:tc>
                  <a:txBody>
                    <a:bodyPr/>
                    <a:lstStyle/>
                    <a:p>
                      <a:pPr algn="r" fontAlgn="b"/>
                      <a:r>
                        <a:rPr lang="en-US" sz="12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rPr>
                        <a:t>127</a:t>
                      </a:r>
                    </a:p>
                  </a:txBody>
                  <a:tcPr marL="7620" marR="7620" marT="7620" marB="0" anchor="ctr" anchorCtr="1"/>
                </a:tc>
                <a:extLst>
                  <a:ext uri="{0D108BD9-81ED-4DB2-BD59-A6C34878D82A}">
                    <a16:rowId xmlns:a16="http://schemas.microsoft.com/office/drawing/2014/main" val="1718131274"/>
                  </a:ext>
                </a:extLst>
              </a:tr>
              <a:tr h="272696">
                <a:tc>
                  <a:txBody>
                    <a:bodyPr/>
                    <a:lstStyle/>
                    <a:p>
                      <a:pPr algn="l" fontAlgn="b"/>
                      <a:r>
                        <a:rPr lang="en-US" sz="1200" b="0" i="0" u="none" strike="noStrike" dirty="0">
                          <a:solidFill>
                            <a:schemeClr val="tx1"/>
                          </a:solidFill>
                          <a:effectLst/>
                          <a:highlight>
                            <a:srgbClr val="FFFF00"/>
                          </a:highlight>
                          <a:latin typeface="Lato" panose="020F0502020204030203" pitchFamily="34" charset="0"/>
                          <a:ea typeface="Lato" panose="020F0502020204030203" pitchFamily="34" charset="0"/>
                          <a:cs typeface="Lato" panose="020F0502020204030203" pitchFamily="34" charset="0"/>
                        </a:rPr>
                        <a:t>Mental Health</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380</a:t>
                      </a:r>
                    </a:p>
                  </a:txBody>
                  <a:tcPr marL="7620" marR="7620" marT="7620" marB="0" anchor="ctr" anchorCtr="1"/>
                </a:tc>
                <a:extLst>
                  <a:ext uri="{0D108BD9-81ED-4DB2-BD59-A6C34878D82A}">
                    <a16:rowId xmlns:a16="http://schemas.microsoft.com/office/drawing/2014/main" val="3450837738"/>
                  </a:ext>
                </a:extLst>
              </a:tr>
              <a:tr h="272696">
                <a:tc>
                  <a:txBody>
                    <a:bodyPr/>
                    <a:lstStyle/>
                    <a:p>
                      <a:pPr algn="l"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Orthopedic Disability</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217</a:t>
                      </a:r>
                    </a:p>
                  </a:txBody>
                  <a:tcPr marL="7620" marR="7620" marT="7620" marB="0" anchor="ctr" anchorCtr="1"/>
                </a:tc>
                <a:extLst>
                  <a:ext uri="{0D108BD9-81ED-4DB2-BD59-A6C34878D82A}">
                    <a16:rowId xmlns:a16="http://schemas.microsoft.com/office/drawing/2014/main" val="3854179100"/>
                  </a:ext>
                </a:extLst>
              </a:tr>
              <a:tr h="272696">
                <a:tc>
                  <a:txBody>
                    <a:bodyPr/>
                    <a:lstStyle/>
                    <a:p>
                      <a:pPr algn="l" fontAlgn="b"/>
                      <a:r>
                        <a:rPr lang="en-US" sz="1200" b="0" i="0" u="none" strike="noStrike" dirty="0">
                          <a:solidFill>
                            <a:schemeClr val="tx1"/>
                          </a:solidFill>
                          <a:effectLst/>
                          <a:highlight>
                            <a:srgbClr val="FFFF00"/>
                          </a:highlight>
                          <a:latin typeface="Lato" panose="020F0502020204030203" pitchFamily="34" charset="0"/>
                          <a:ea typeface="Lato" panose="020F0502020204030203" pitchFamily="34" charset="0"/>
                          <a:cs typeface="Lato" panose="020F0502020204030203" pitchFamily="34" charset="0"/>
                        </a:rPr>
                        <a:t>Hard Of Hearing/Hearing Loss</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255</a:t>
                      </a:r>
                    </a:p>
                  </a:txBody>
                  <a:tcPr marL="7620" marR="7620" marT="7620" marB="0" anchor="ctr" anchorCtr="1"/>
                </a:tc>
                <a:extLst>
                  <a:ext uri="{0D108BD9-81ED-4DB2-BD59-A6C34878D82A}">
                    <a16:rowId xmlns:a16="http://schemas.microsoft.com/office/drawing/2014/main" val="1539894100"/>
                  </a:ext>
                </a:extLst>
              </a:tr>
              <a:tr h="272696">
                <a:tc>
                  <a:txBody>
                    <a:bodyPr/>
                    <a:lstStyle/>
                    <a:p>
                      <a:pPr algn="l" fontAlgn="b"/>
                      <a:r>
                        <a:rPr lang="en-US" sz="12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rPr>
                        <a:t>Deafness</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50</a:t>
                      </a:r>
                    </a:p>
                  </a:txBody>
                  <a:tcPr marL="7620" marR="7620" marT="7620" marB="0" anchor="ctr" anchorCtr="1"/>
                </a:tc>
                <a:extLst>
                  <a:ext uri="{0D108BD9-81ED-4DB2-BD59-A6C34878D82A}">
                    <a16:rowId xmlns:a16="http://schemas.microsoft.com/office/drawing/2014/main" val="3481877034"/>
                  </a:ext>
                </a:extLst>
              </a:tr>
              <a:tr h="272696">
                <a:tc>
                  <a:txBody>
                    <a:bodyPr/>
                    <a:lstStyle/>
                    <a:p>
                      <a:pPr algn="l" fontAlgn="b"/>
                      <a:r>
                        <a:rPr lang="en-US" sz="12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rPr>
                        <a:t>Blindness Or Low Vision</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63</a:t>
                      </a:r>
                    </a:p>
                  </a:txBody>
                  <a:tcPr marL="7620" marR="7620" marT="7620" marB="0" anchor="ctr" anchorCtr="1"/>
                </a:tc>
                <a:extLst>
                  <a:ext uri="{0D108BD9-81ED-4DB2-BD59-A6C34878D82A}">
                    <a16:rowId xmlns:a16="http://schemas.microsoft.com/office/drawing/2014/main" val="756586752"/>
                  </a:ext>
                </a:extLst>
              </a:tr>
              <a:tr h="272696">
                <a:tc>
                  <a:txBody>
                    <a:bodyPr/>
                    <a:lstStyle/>
                    <a:p>
                      <a:pPr algn="l" fontAlgn="b"/>
                      <a:r>
                        <a:rPr lang="en-US" sz="12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rPr>
                        <a:t>Traumatic Brain Injury</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41</a:t>
                      </a:r>
                    </a:p>
                  </a:txBody>
                  <a:tcPr marL="7620" marR="7620" marT="7620" marB="0" anchor="ctr" anchorCtr="1"/>
                </a:tc>
                <a:extLst>
                  <a:ext uri="{0D108BD9-81ED-4DB2-BD59-A6C34878D82A}">
                    <a16:rowId xmlns:a16="http://schemas.microsoft.com/office/drawing/2014/main" val="1238950104"/>
                  </a:ext>
                </a:extLst>
              </a:tr>
              <a:tr h="272696">
                <a:tc>
                  <a:txBody>
                    <a:bodyPr/>
                    <a:lstStyle/>
                    <a:p>
                      <a:pPr algn="l" fontAlgn="b"/>
                      <a:r>
                        <a:rPr lang="en-US" sz="12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rPr>
                        <a:t>Neoromuscular Disability</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102</a:t>
                      </a:r>
                    </a:p>
                  </a:txBody>
                  <a:tcPr marL="7620" marR="7620" marT="7620" marB="0" anchor="ctr" anchorCtr="1"/>
                </a:tc>
                <a:extLst>
                  <a:ext uri="{0D108BD9-81ED-4DB2-BD59-A6C34878D82A}">
                    <a16:rowId xmlns:a16="http://schemas.microsoft.com/office/drawing/2014/main" val="436785590"/>
                  </a:ext>
                </a:extLst>
              </a:tr>
              <a:tr h="272696">
                <a:tc>
                  <a:txBody>
                    <a:bodyPr/>
                    <a:lstStyle/>
                    <a:p>
                      <a:pPr algn="l" fontAlgn="b"/>
                      <a:r>
                        <a:rPr lang="en-US" sz="12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rPr>
                        <a:t>Neurological Disability</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143</a:t>
                      </a:r>
                    </a:p>
                  </a:txBody>
                  <a:tcPr marL="7620" marR="7620" marT="7620" marB="0" anchor="ctr" anchorCtr="1"/>
                </a:tc>
                <a:extLst>
                  <a:ext uri="{0D108BD9-81ED-4DB2-BD59-A6C34878D82A}">
                    <a16:rowId xmlns:a16="http://schemas.microsoft.com/office/drawing/2014/main" val="2870371833"/>
                  </a:ext>
                </a:extLst>
              </a:tr>
              <a:tr h="272696">
                <a:tc>
                  <a:txBody>
                    <a:bodyPr/>
                    <a:lstStyle/>
                    <a:p>
                      <a:pPr algn="l" fontAlgn="b"/>
                      <a:r>
                        <a:rPr lang="en-US" sz="12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rPr>
                        <a:t>Imuno-Deficiency</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74</a:t>
                      </a:r>
                    </a:p>
                  </a:txBody>
                  <a:tcPr marL="7620" marR="7620" marT="7620" marB="0" anchor="ctr" anchorCtr="1"/>
                </a:tc>
                <a:extLst>
                  <a:ext uri="{0D108BD9-81ED-4DB2-BD59-A6C34878D82A}">
                    <a16:rowId xmlns:a16="http://schemas.microsoft.com/office/drawing/2014/main" val="2669809839"/>
                  </a:ext>
                </a:extLst>
              </a:tr>
              <a:tr h="272696">
                <a:tc>
                  <a:txBody>
                    <a:bodyPr/>
                    <a:lstStyle/>
                    <a:p>
                      <a:pPr algn="l" fontAlgn="b"/>
                      <a:r>
                        <a:rPr lang="en-US" sz="1200" b="0" i="0" u="none" strike="noStrike">
                          <a:solidFill>
                            <a:srgbClr val="333333"/>
                          </a:solidFill>
                          <a:effectLst/>
                          <a:latin typeface="Lato" panose="020F0502020204030203" pitchFamily="34" charset="0"/>
                          <a:ea typeface="Lato" panose="020F0502020204030203" pitchFamily="34" charset="0"/>
                          <a:cs typeface="Lato" panose="020F0502020204030203" pitchFamily="34" charset="0"/>
                        </a:rPr>
                        <a:t>Auto-Immune</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184</a:t>
                      </a:r>
                    </a:p>
                  </a:txBody>
                  <a:tcPr marL="7620" marR="7620" marT="7620" marB="0" anchor="ctr" anchorCtr="1"/>
                </a:tc>
                <a:extLst>
                  <a:ext uri="{0D108BD9-81ED-4DB2-BD59-A6C34878D82A}">
                    <a16:rowId xmlns:a16="http://schemas.microsoft.com/office/drawing/2014/main" val="115446970"/>
                  </a:ext>
                </a:extLst>
              </a:tr>
              <a:tr h="272696">
                <a:tc>
                  <a:txBody>
                    <a:bodyPr/>
                    <a:lstStyle/>
                    <a:p>
                      <a:pPr algn="l" fontAlgn="b"/>
                      <a:r>
                        <a:rPr lang="en-US" sz="1200" b="0" i="0" u="none" strike="noStrike" dirty="0">
                          <a:solidFill>
                            <a:schemeClr val="tx1"/>
                          </a:solidFill>
                          <a:effectLst/>
                          <a:highlight>
                            <a:srgbClr val="FFFF00"/>
                          </a:highlight>
                          <a:latin typeface="Lato" panose="020F0502020204030203" pitchFamily="34" charset="0"/>
                          <a:ea typeface="Lato" panose="020F0502020204030203" pitchFamily="34" charset="0"/>
                          <a:cs typeface="Lato" panose="020F0502020204030203" pitchFamily="34" charset="0"/>
                        </a:rPr>
                        <a:t>Chronic Pain</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275</a:t>
                      </a:r>
                    </a:p>
                  </a:txBody>
                  <a:tcPr marL="7620" marR="7620" marT="7620" marB="0" anchor="ctr" anchorCtr="1"/>
                </a:tc>
                <a:extLst>
                  <a:ext uri="{0D108BD9-81ED-4DB2-BD59-A6C34878D82A}">
                    <a16:rowId xmlns:a16="http://schemas.microsoft.com/office/drawing/2014/main" val="2281159280"/>
                  </a:ext>
                </a:extLst>
              </a:tr>
              <a:tr h="272696">
                <a:tc>
                  <a:txBody>
                    <a:bodyPr/>
                    <a:lstStyle/>
                    <a:p>
                      <a:pPr algn="l"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Other (please specify)</a:t>
                      </a:r>
                    </a:p>
                  </a:txBody>
                  <a:tcPr marL="7620" marR="7620" marT="7620" marB="0" anchor="b"/>
                </a:tc>
                <a:tc>
                  <a:txBody>
                    <a:bodyPr/>
                    <a:lstStyle/>
                    <a:p>
                      <a:pPr algn="r" fontAlgn="b"/>
                      <a:r>
                        <a:rPr lang="en-US" sz="1200" b="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216</a:t>
                      </a:r>
                    </a:p>
                  </a:txBody>
                  <a:tcPr marL="7620" marR="7620" marT="7620" marB="0" anchor="ctr" anchorCtr="1"/>
                </a:tc>
                <a:extLst>
                  <a:ext uri="{0D108BD9-81ED-4DB2-BD59-A6C34878D82A}">
                    <a16:rowId xmlns:a16="http://schemas.microsoft.com/office/drawing/2014/main" val="2139995753"/>
                  </a:ext>
                </a:extLst>
              </a:tr>
            </a:tbl>
          </a:graphicData>
        </a:graphic>
      </p:graphicFrame>
      <p:sp>
        <p:nvSpPr>
          <p:cNvPr id="6" name="Slide Number Placeholder 5">
            <a:extLst>
              <a:ext uri="{FF2B5EF4-FFF2-40B4-BE49-F238E27FC236}">
                <a16:creationId xmlns:a16="http://schemas.microsoft.com/office/drawing/2014/main" id="{D9EB2405-CDD5-4425-96BA-C370E442004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726057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2325</TotalTime>
  <Words>3862</Words>
  <Application>Microsoft Macintosh PowerPoint</Application>
  <PresentationFormat>Widescreen</PresentationFormat>
  <Paragraphs>718</Paragraphs>
  <Slides>48</Slides>
  <Notes>37</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48</vt:i4>
      </vt:variant>
    </vt:vector>
  </HeadingPairs>
  <TitlesOfParts>
    <vt:vector size="57" baseType="lpstr">
      <vt:lpstr>Arial</vt:lpstr>
      <vt:lpstr>Calibri</vt:lpstr>
      <vt:lpstr>Lato</vt:lpstr>
      <vt:lpstr>Times New Roman</vt:lpstr>
      <vt:lpstr>1_Office Theme</vt:lpstr>
      <vt:lpstr>2_Office Theme</vt:lpstr>
      <vt:lpstr>Office Theme</vt:lpstr>
      <vt:lpstr>3_Office Theme</vt:lpstr>
      <vt:lpstr>4_Office Theme</vt:lpstr>
      <vt:lpstr>Ensuring Best Practices for Disability Inclusion</vt:lpstr>
      <vt:lpstr>Disabilities Are….</vt:lpstr>
      <vt:lpstr>Three Facts</vt:lpstr>
      <vt:lpstr>Including the D – Disability – in Diversity</vt:lpstr>
      <vt:lpstr>Theory of Change</vt:lpstr>
      <vt:lpstr>Survey Methodology</vt:lpstr>
      <vt:lpstr>Methodology of the Poll</vt:lpstr>
      <vt:lpstr>Who Took the Poll</vt:lpstr>
      <vt:lpstr>Who Took the Poll Nationwide</vt:lpstr>
      <vt:lpstr>Major Trends: 2018-2021</vt:lpstr>
      <vt:lpstr>65-1 Margin: People Feel Things Are Better</vt:lpstr>
      <vt:lpstr>Meaningful Movement: Good News Overall</vt:lpstr>
      <vt:lpstr>NPwDs 2x as likely to say things going extremely well</vt:lpstr>
      <vt:lpstr>Faith Inclusion Overall is Strong but Inconsistent</vt:lpstr>
      <vt:lpstr>Differences Felt by PwDs: Big Gap in Perceptions</vt:lpstr>
      <vt:lpstr>Good News: Majority See Jewish Groups Have Diversity, Equity, Inclusion Commitments</vt:lpstr>
      <vt:lpstr>Good News: Disability is Included  in Diversity Commitments</vt:lpstr>
      <vt:lpstr>Challenges</vt:lpstr>
      <vt:lpstr>Barriers</vt:lpstr>
      <vt:lpstr>A Tale of Two Synagogues</vt:lpstr>
      <vt:lpstr>Room for Growth</vt:lpstr>
      <vt:lpstr>Leadership: Houston</vt:lpstr>
      <vt:lpstr>Leadership: Houston (2)</vt:lpstr>
      <vt:lpstr>Exclusion: Still Too Prevalent</vt:lpstr>
      <vt:lpstr>There were painful Houston experiences, but many more successes</vt:lpstr>
      <vt:lpstr>Virtual Formats Can Significantly Increase Access</vt:lpstr>
      <vt:lpstr>Overwhelmingly Positive Messaging Works</vt:lpstr>
      <vt:lpstr>Education Level of Jews With &amp; Without Disabilities Are Similar</vt:lpstr>
      <vt:lpstr>Jews with Disabilities 2X more likely to be single</vt:lpstr>
      <vt:lpstr>Household Income: PwDs lower incomes</vt:lpstr>
      <vt:lpstr>Respondents Prioritize Fighting Stigmas,  Education, Skills and Jobs</vt:lpstr>
      <vt:lpstr>7 Tips  in  Disability Inclusion</vt:lpstr>
      <vt:lpstr>Tip #1 Commit Publicly to Inclusion of People with Disabilities</vt:lpstr>
      <vt:lpstr>Tip #2 Recognize Your Own Implicit Bias</vt:lpstr>
      <vt:lpstr>Tip 3: Onboard talent with disabilities</vt:lpstr>
      <vt:lpstr>Benefits of Hiring People with Disabilities</vt:lpstr>
      <vt:lpstr>Tip #4: Learn To Recognize Ableism, And Call It Out As You Would Racism Or Sexism</vt:lpstr>
      <vt:lpstr>This Is Ableism – What Can You Do?</vt:lpstr>
      <vt:lpstr>Tip #5: Ensuring Accessible Events: In-Person and Virtual</vt:lpstr>
      <vt:lpstr>Website Accessibility</vt:lpstr>
      <vt:lpstr>Tip #6: Inclusion in the Synagogue</vt:lpstr>
      <vt:lpstr>Tip #7:  Set SMART Disability Access and Inclusion Goals</vt:lpstr>
      <vt:lpstr>Mental Health Resources</vt:lpstr>
      <vt:lpstr>Disability Access and Inclusion Training Series for Jewish Organizations and Activists </vt:lpstr>
      <vt:lpstr>RespectAbility’s Disability Training &amp; Speakers Bureau: Jewish Division</vt:lpstr>
      <vt:lpstr>Questions?</vt:lpstr>
      <vt:lpstr>Thank You</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Ensuring Best Practices for Disability Inclusion</dc:title>
  <dc:creator>Jake Stimell</dc:creator>
  <cp:lastModifiedBy>Eric Ascher</cp:lastModifiedBy>
  <cp:revision>168</cp:revision>
  <dcterms:created xsi:type="dcterms:W3CDTF">2021-10-08T14:20:04Z</dcterms:created>
  <dcterms:modified xsi:type="dcterms:W3CDTF">2021-12-23T13:45:03Z</dcterms:modified>
</cp:coreProperties>
</file>