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624" r:id="rId3"/>
    <p:sldId id="977" r:id="rId4"/>
    <p:sldId id="791" r:id="rId5"/>
    <p:sldId id="979" r:id="rId6"/>
    <p:sldId id="792" r:id="rId7"/>
    <p:sldId id="978" r:id="rId8"/>
    <p:sldId id="973" r:id="rId9"/>
    <p:sldId id="974" r:id="rId10"/>
    <p:sldId id="975" r:id="rId11"/>
    <p:sldId id="1588" r:id="rId12"/>
    <p:sldId id="15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218" autoAdjust="0"/>
  </p:normalViewPr>
  <p:slideViewPr>
    <p:cSldViewPr snapToGrid="0">
      <p:cViewPr varScale="1">
        <p:scale>
          <a:sx n="106" d="100"/>
          <a:sy n="106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ownloads\RA%202020%20LAUSD%20Data%20for%20Charts%2007-20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ADA30%20Charts%2007-09-20%20PKP%20Draft%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ownloads\RA%2020209%20Data%20for%20Charts%2007-20-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ADA30%20Charts%2007-09-20%20PKP%20Draft%2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2019%20Data%20for%20Charts%2003-15-21%20PK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People without Disabilities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Sheet1!$U$2:$X$2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Hispanic/LatinX</c:v>
                </c:pt>
                <c:pt idx="3">
                  <c:v>Asian-American</c:v>
                </c:pt>
              </c:strCache>
            </c:strRef>
          </c:cat>
          <c:val>
            <c:numRef>
              <c:f>'[2]Employ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D-4C95-A47C-0E78ABB4D6E9}"/>
            </c:ext>
          </c:extLst>
        </c:ser>
        <c:ser>
          <c:idx val="1"/>
          <c:order val="1"/>
          <c:tx>
            <c:v>People with Disabilities</c:v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Sheet1!$U$2:$X$2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Hispanic/LatinX</c:v>
                </c:pt>
                <c:pt idx="3">
                  <c:v>Asian-American</c:v>
                </c:pt>
              </c:strCache>
            </c:strRef>
          </c:cat>
          <c:val>
            <c:numRef>
              <c:f>'[2]Employ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0D-4C95-A47C-0E78ABB4D6E9}"/>
            </c:ext>
          </c:extLst>
        </c:ser>
        <c:ser>
          <c:idx val="2"/>
          <c:order val="2"/>
          <c:tx>
            <c:v>PWDs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74731B-EFF1-4D8E-A21F-9D4BFEFE2EA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C0D-4C95-A47C-0E78ABB4D6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6C4755-595B-4F9F-B85C-11690386EA6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0D-4C95-A47C-0E78ABB4D6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FB297D0-7E6E-4FC0-8D21-05A05B91895F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C0D-4C95-A47C-0E78ABB4D6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7AA06A-6C48-4BA1-A7F9-140F1E08F39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C0D-4C95-A47C-0E78ABB4D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Sheet1!$U$2:$X$2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Hispanic/LatinX</c:v>
                </c:pt>
                <c:pt idx="3">
                  <c:v>Asian-American</c:v>
                </c:pt>
              </c:strCache>
            </c:strRef>
          </c:cat>
          <c:val>
            <c:numRef>
              <c:f>Sheet1!$U$3:$X$3</c:f>
              <c:numCache>
                <c:formatCode>General</c:formatCode>
                <c:ptCount val="4"/>
                <c:pt idx="0">
                  <c:v>16</c:v>
                </c:pt>
                <c:pt idx="1">
                  <c:v>28.5</c:v>
                </c:pt>
                <c:pt idx="2">
                  <c:v>21</c:v>
                </c:pt>
                <c:pt idx="3">
                  <c:v>18.399999999999999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C0D-4C95-A47C-0E78ABB4D6E9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294231617515326E-2"/>
                  <c:y val="-5.2782598865548178E-3"/>
                </c:manualLayout>
              </c:layout>
              <c:tx>
                <c:rich>
                  <a:bodyPr/>
                  <a:lstStyle/>
                  <a:p>
                    <a:fld id="{EFBB7082-D4BE-448B-8369-1C68AED022C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C0D-4C95-A47C-0E78ABB4D6E9}"/>
                </c:ext>
              </c:extLst>
            </c:dLbl>
            <c:dLbl>
              <c:idx val="1"/>
              <c:layout>
                <c:manualLayout>
                  <c:x val="1.7758334558633269E-2"/>
                  <c:y val="5.2782598865548178E-3"/>
                </c:manualLayout>
              </c:layout>
              <c:tx>
                <c:rich>
                  <a:bodyPr/>
                  <a:lstStyle/>
                  <a:p>
                    <a:fld id="{1A869D62-9E54-4DCD-B451-407CABBE1320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C0D-4C95-A47C-0E78ABB4D6E9}"/>
                </c:ext>
              </c:extLst>
            </c:dLbl>
            <c:dLbl>
              <c:idx val="2"/>
              <c:layout>
                <c:manualLayout>
                  <c:x val="1.5026283088074247E-2"/>
                  <c:y val="0"/>
                </c:manualLayout>
              </c:layout>
              <c:tx>
                <c:rich>
                  <a:bodyPr/>
                  <a:lstStyle/>
                  <a:p>
                    <a:fld id="{C54404C4-71A5-4FDA-BA79-07C8BB14800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C0D-4C95-A47C-0E78ABB4D6E9}"/>
                </c:ext>
              </c:extLst>
            </c:dLbl>
            <c:dLbl>
              <c:idx val="3"/>
              <c:layout>
                <c:manualLayout>
                  <c:x val="9.5621801469562024E-3"/>
                  <c:y val="5.27825988655481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C0D-4C95-A47C-0E78ABB4D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Sheet1!$U$4:$X$4</c:f>
              <c:numCache>
                <c:formatCode>General</c:formatCode>
                <c:ptCount val="4"/>
                <c:pt idx="0">
                  <c:v>8.1</c:v>
                </c:pt>
                <c:pt idx="1">
                  <c:v>18.899999999999999</c:v>
                </c:pt>
                <c:pt idx="2">
                  <c:v>15.6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0D-4C95-A47C-0E78ABB4D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99408"/>
        <c:axId val="540098448"/>
        <c:extLst/>
      </c:barChart>
      <c:catAx>
        <c:axId val="5400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8448"/>
        <c:crosses val="autoZero"/>
        <c:auto val="1"/>
        <c:lblAlgn val="ctr"/>
        <c:lblOffset val="100"/>
        <c:noMultiLvlLbl val="0"/>
      </c:catAx>
      <c:valAx>
        <c:axId val="540098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[Book1]Sheet1!$A$2</c:f>
              <c:strCache>
                <c:ptCount val="1"/>
                <c:pt idx="0">
                  <c:v>Disability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[1]Sheet1!$B$2:$L$2</c:f>
              <c:numCache>
                <c:formatCode>General</c:formatCode>
                <c:ptCount val="11"/>
                <c:pt idx="0">
                  <c:v>37.1</c:v>
                </c:pt>
                <c:pt idx="1">
                  <c:v>35.200000000000003</c:v>
                </c:pt>
                <c:pt idx="2">
                  <c:v>33.4</c:v>
                </c:pt>
                <c:pt idx="3">
                  <c:v>32.6</c:v>
                </c:pt>
                <c:pt idx="4">
                  <c:v>32.700000000000003</c:v>
                </c:pt>
                <c:pt idx="5">
                  <c:v>33.9</c:v>
                </c:pt>
                <c:pt idx="6">
                  <c:v>34.4</c:v>
                </c:pt>
                <c:pt idx="7">
                  <c:v>34.9</c:v>
                </c:pt>
                <c:pt idx="8">
                  <c:v>35.9</c:v>
                </c:pt>
                <c:pt idx="9">
                  <c:v>36.9</c:v>
                </c:pt>
                <c:pt idx="10">
                  <c:v>37.6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C-4098-B1B1-B02C37F29982}"/>
            </c:ext>
          </c:extLst>
        </c:ser>
        <c:ser>
          <c:idx val="1"/>
          <c:order val="1"/>
          <c:tx>
            <c:strRef>
              <c:f>[Book1]Sheet1!$A$3</c:f>
              <c:strCache>
                <c:ptCount val="1"/>
                <c:pt idx="0">
                  <c:v>Black/African-American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[1]Sheet1!$B$3:$L$3</c:f>
              <c:numCache>
                <c:formatCode>General</c:formatCode>
                <c:ptCount val="11"/>
                <c:pt idx="0">
                  <c:v>57.3</c:v>
                </c:pt>
                <c:pt idx="1">
                  <c:v>53.2</c:v>
                </c:pt>
                <c:pt idx="2">
                  <c:v>52.3</c:v>
                </c:pt>
                <c:pt idx="3">
                  <c:v>51.7</c:v>
                </c:pt>
                <c:pt idx="4">
                  <c:v>53</c:v>
                </c:pt>
                <c:pt idx="5">
                  <c:v>53.2</c:v>
                </c:pt>
                <c:pt idx="6">
                  <c:v>54.3</c:v>
                </c:pt>
                <c:pt idx="7">
                  <c:v>55.7</c:v>
                </c:pt>
                <c:pt idx="8">
                  <c:v>56.4</c:v>
                </c:pt>
                <c:pt idx="9">
                  <c:v>57.6</c:v>
                </c:pt>
                <c:pt idx="10">
                  <c:v>57.9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C-4098-B1B1-B02C37F29982}"/>
            </c:ext>
          </c:extLst>
        </c:ser>
        <c:ser>
          <c:idx val="2"/>
          <c:order val="2"/>
          <c:tx>
            <c:strRef>
              <c:f>[Book1]Sheet1!$A$4</c:f>
              <c:strCache>
                <c:ptCount val="1"/>
                <c:pt idx="0">
                  <c:v>Women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[1]Sheet1!$B$4:$L$4</c:f>
              <c:numCache>
                <c:formatCode>General</c:formatCode>
                <c:ptCount val="11"/>
                <c:pt idx="0">
                  <c:v>56.2</c:v>
                </c:pt>
                <c:pt idx="1">
                  <c:v>54.4</c:v>
                </c:pt>
                <c:pt idx="2">
                  <c:v>53.6</c:v>
                </c:pt>
                <c:pt idx="3">
                  <c:v>53.2</c:v>
                </c:pt>
                <c:pt idx="4">
                  <c:v>53.1</c:v>
                </c:pt>
                <c:pt idx="5">
                  <c:v>53.2</c:v>
                </c:pt>
                <c:pt idx="6">
                  <c:v>53.5</c:v>
                </c:pt>
                <c:pt idx="7">
                  <c:v>53.7</c:v>
                </c:pt>
                <c:pt idx="8">
                  <c:v>54.1</c:v>
                </c:pt>
                <c:pt idx="9">
                  <c:v>54.6</c:v>
                </c:pt>
                <c:pt idx="10">
                  <c:v>55.4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7C-4098-B1B1-B02C37F29982}"/>
            </c:ext>
          </c:extLst>
        </c:ser>
        <c:ser>
          <c:idx val="3"/>
          <c:order val="3"/>
          <c:tx>
            <c:strRef>
              <c:f>[Book1]Sheet1!$A$5</c:f>
              <c:strCache>
                <c:ptCount val="1"/>
                <c:pt idx="0">
                  <c:v>Hispanic/Latino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4572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[1]Sheet1!$B$5:$L$5</c:f>
              <c:numCache>
                <c:formatCode>General</c:formatCode>
                <c:ptCount val="11"/>
                <c:pt idx="0">
                  <c:v>63.3</c:v>
                </c:pt>
                <c:pt idx="1">
                  <c:v>59.7</c:v>
                </c:pt>
                <c:pt idx="2">
                  <c:v>59</c:v>
                </c:pt>
                <c:pt idx="3">
                  <c:v>58.9</c:v>
                </c:pt>
                <c:pt idx="4">
                  <c:v>59.5</c:v>
                </c:pt>
                <c:pt idx="5">
                  <c:v>60</c:v>
                </c:pt>
                <c:pt idx="6">
                  <c:v>61.2</c:v>
                </c:pt>
                <c:pt idx="7">
                  <c:v>61.6</c:v>
                </c:pt>
                <c:pt idx="8">
                  <c:v>62</c:v>
                </c:pt>
                <c:pt idx="9">
                  <c:v>60.6</c:v>
                </c:pt>
                <c:pt idx="10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C-4098-B1B1-B02C37F29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075024"/>
        <c:axId val="566074384"/>
      </c:lineChart>
      <c:catAx>
        <c:axId val="5660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6074384"/>
        <c:crosses val="autoZero"/>
        <c:auto val="1"/>
        <c:lblAlgn val="ctr"/>
        <c:lblOffset val="100"/>
        <c:noMultiLvlLbl val="0"/>
      </c:catAx>
      <c:valAx>
        <c:axId val="566074384"/>
        <c:scaling>
          <c:orientation val="minMax"/>
          <c:max val="7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607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People with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Sheet1!$U$2:$X$2</c:f>
              <c:strCache>
                <c:ptCount val="3"/>
                <c:pt idx="0">
                  <c:v>Los Angeles City</c:v>
                </c:pt>
                <c:pt idx="1">
                  <c:v>California</c:v>
                </c:pt>
                <c:pt idx="2">
                  <c:v>West Virginia</c:v>
                </c:pt>
              </c:strCache>
            </c:strRef>
          </c:cat>
          <c:val>
            <c:numRef>
              <c:f>'[1]Employ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7-4F07-AB50-C96093875AAA}"/>
            </c:ext>
          </c:extLst>
        </c:ser>
        <c:ser>
          <c:idx val="1"/>
          <c:order val="1"/>
          <c:tx>
            <c:v>People without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Sheet1!$U$2:$X$2</c:f>
              <c:strCache>
                <c:ptCount val="3"/>
                <c:pt idx="0">
                  <c:v>Los Angeles City</c:v>
                </c:pt>
                <c:pt idx="1">
                  <c:v>California</c:v>
                </c:pt>
                <c:pt idx="2">
                  <c:v>West Virginia</c:v>
                </c:pt>
              </c:strCache>
            </c:strRef>
          </c:cat>
          <c:val>
            <c:numRef>
              <c:f>'[1]Employ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47-4F07-AB50-C96093875AAA}"/>
            </c:ext>
          </c:extLst>
        </c:ser>
        <c:ser>
          <c:idx val="2"/>
          <c:order val="2"/>
          <c:tx>
            <c:v>PWDs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478632401453461E-2"/>
                  <c:y val="2.7212056269389929E-3"/>
                </c:manualLayout>
              </c:layout>
              <c:tx>
                <c:rich>
                  <a:bodyPr/>
                  <a:lstStyle/>
                  <a:p>
                    <a:fld id="{DD74731B-EFF1-4D8E-A21F-9D4BFEFE2EA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F47-4F07-AB50-C96093875AAA}"/>
                </c:ext>
              </c:extLst>
            </c:dLbl>
            <c:dLbl>
              <c:idx val="1"/>
              <c:layout>
                <c:manualLayout>
                  <c:x val="-1.2287179440872062E-2"/>
                  <c:y val="-2.7212056269390428E-3"/>
                </c:manualLayout>
              </c:layout>
              <c:tx>
                <c:rich>
                  <a:bodyPr/>
                  <a:lstStyle/>
                  <a:p>
                    <a:fld id="{6D6C4755-595B-4F9F-B85C-11690386EA6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47-4F07-AB50-C96093875AAA}"/>
                </c:ext>
              </c:extLst>
            </c:dLbl>
            <c:dLbl>
              <c:idx val="2"/>
              <c:layout>
                <c:manualLayout>
                  <c:x val="-1.7748148081259643E-2"/>
                  <c:y val="-9.9776387029092528E-17"/>
                </c:manualLayout>
              </c:layout>
              <c:tx>
                <c:rich>
                  <a:bodyPr/>
                  <a:lstStyle/>
                  <a:p>
                    <a:fld id="{6FB297D0-7E6E-4FC0-8D21-05A05B91895F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F47-4F07-AB50-C96093875A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7AA06A-6C48-4BA1-A7F9-140F1E08F39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47-4F07-AB50-C96093875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Sheet1!$U$2:$X$2</c:f>
              <c:strCache>
                <c:ptCount val="3"/>
                <c:pt idx="0">
                  <c:v>Los Angeles City</c:v>
                </c:pt>
                <c:pt idx="1">
                  <c:v>California</c:v>
                </c:pt>
                <c:pt idx="2">
                  <c:v>West Virginia</c:v>
                </c:pt>
              </c:strCache>
            </c:strRef>
          </c:cat>
          <c:val>
            <c:numRef>
              <c:f>Sheet1!$U$3:$X$3</c:f>
              <c:numCache>
                <c:formatCode>General</c:formatCode>
                <c:ptCount val="4"/>
                <c:pt idx="0">
                  <c:v>24.1</c:v>
                </c:pt>
                <c:pt idx="1">
                  <c:v>38.200000000000003</c:v>
                </c:pt>
                <c:pt idx="2">
                  <c:v>31.1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F47-4F07-AB50-C96093875AAA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382905921162746E-2"/>
                  <c:y val="-2.7212056269389929E-3"/>
                </c:manualLayout>
              </c:layout>
              <c:tx>
                <c:rich>
                  <a:bodyPr/>
                  <a:lstStyle/>
                  <a:p>
                    <a:fld id="{EFBB7082-D4BE-448B-8369-1C68AED022C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F47-4F07-AB50-C96093875A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869D62-9E54-4DCD-B451-407CABBE1320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F47-4F07-AB50-C96093875AAA}"/>
                </c:ext>
              </c:extLst>
            </c:dLbl>
            <c:dLbl>
              <c:idx val="2"/>
              <c:layout>
                <c:manualLayout>
                  <c:x val="2.0478632401453433E-2"/>
                  <c:y val="8.1636168808169787E-3"/>
                </c:manualLayout>
              </c:layout>
              <c:tx>
                <c:rich>
                  <a:bodyPr/>
                  <a:lstStyle/>
                  <a:p>
                    <a:fld id="{C54404C4-71A5-4FDA-BA79-07C8BB14800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F47-4F07-AB50-C96093875AAA}"/>
                </c:ext>
              </c:extLst>
            </c:dLbl>
            <c:dLbl>
              <c:idx val="3"/>
              <c:layout>
                <c:manualLayout>
                  <c:x val="1.365242160096895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F47-4F07-AB50-C96093875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Sheet1!$U$4:$X$4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76.400000000000006</c:v>
                </c:pt>
                <c:pt idx="2">
                  <c:v>72.599999999999994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F47-4F07-AB50-C96093875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99408"/>
        <c:axId val="540098448"/>
        <c:extLst/>
      </c:barChart>
      <c:catAx>
        <c:axId val="5400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8448"/>
        <c:crosses val="autoZero"/>
        <c:auto val="1"/>
        <c:lblAlgn val="ctr"/>
        <c:lblOffset val="100"/>
        <c:noMultiLvlLbl val="0"/>
      </c:catAx>
      <c:valAx>
        <c:axId val="540098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 Employ Outcomes by Race'!$B$5</c:f>
              <c:strCache>
                <c:ptCount val="1"/>
                <c:pt idx="0">
                  <c:v>Working-Age Californians with Disabilities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86BDB38-B663-4BFA-9D3B-60FC461337C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EE-4977-A263-B1D0F00E50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9189D68-6DF4-4838-B627-6C31DF8805FF}" type="VALUE">
                      <a:rPr lang="en-US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EEE-4977-A263-B1D0F00E50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DB2220-5A9F-4EBE-8C67-647D2EF30C30}" type="VALUE">
                      <a:rPr lang="en-US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EEE-4977-A263-B1D0F00E50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3E11039-4395-4501-8EA9-9062A3D1CB1B}" type="VALUE">
                      <a:rPr lang="en-US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EEE-4977-A263-B1D0F00E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Employ Outcomes by Race'!$A$6:$A$9</c:f>
              <c:strCache>
                <c:ptCount val="4"/>
                <c:pt idx="0">
                  <c:v>White</c:v>
                </c:pt>
                <c:pt idx="1">
                  <c:v>African-American</c:v>
                </c:pt>
                <c:pt idx="2">
                  <c:v>Hispanic-American</c:v>
                </c:pt>
                <c:pt idx="3">
                  <c:v>Asian-American</c:v>
                </c:pt>
              </c:strCache>
            </c:strRef>
          </c:cat>
          <c:val>
            <c:numRef>
              <c:f>'CA Employ Outcomes by Race'!$B$6:$B$9</c:f>
              <c:numCache>
                <c:formatCode>0.0</c:formatCode>
                <c:ptCount val="4"/>
                <c:pt idx="0">
                  <c:v>37.299999999999997</c:v>
                </c:pt>
                <c:pt idx="1">
                  <c:v>26</c:v>
                </c:pt>
                <c:pt idx="2">
                  <c:v>37.799999999999997</c:v>
                </c:pt>
                <c:pt idx="3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4-4732-86A2-F3CF80198005}"/>
            </c:ext>
          </c:extLst>
        </c:ser>
        <c:ser>
          <c:idx val="1"/>
          <c:order val="1"/>
          <c:tx>
            <c:strRef>
              <c:f>'CA Employ Outcomes by Race'!$C$5</c:f>
              <c:strCache>
                <c:ptCount val="1"/>
                <c:pt idx="0">
                  <c:v>Working-Age Californians without Disabilities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CF47070-D36C-41DC-8FBD-79028A194338}" type="VALUE">
                      <a:rPr lang="en-US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EE-4977-A263-B1D0F00E50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DC3A06-6A46-44A7-821B-745836CC5622}" type="VALUE">
                      <a:rPr lang="en-US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EE-4977-A263-B1D0F00E50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CBDEF5A-E90D-4E75-AA6D-9C38D0131027}" type="VALUE">
                      <a:rPr lang="en-US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EEE-4977-A263-B1D0F00E50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C5C3312-5A8E-4837-9AFA-8BE38E5DB767}" type="VALUE">
                      <a:rPr lang="en-US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EEE-4977-A263-B1D0F00E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Employ Outcomes by Race'!$A$6:$A$9</c:f>
              <c:strCache>
                <c:ptCount val="4"/>
                <c:pt idx="0">
                  <c:v>White</c:v>
                </c:pt>
                <c:pt idx="1">
                  <c:v>African-American</c:v>
                </c:pt>
                <c:pt idx="2">
                  <c:v>Hispanic-American</c:v>
                </c:pt>
                <c:pt idx="3">
                  <c:v>Asian-American</c:v>
                </c:pt>
              </c:strCache>
            </c:strRef>
          </c:cat>
          <c:val>
            <c:numRef>
              <c:f>'CA Employ Outcomes by Race'!$C$6:$C$9</c:f>
              <c:numCache>
                <c:formatCode>0.0</c:formatCode>
                <c:ptCount val="4"/>
                <c:pt idx="0">
                  <c:v>77.7</c:v>
                </c:pt>
                <c:pt idx="1">
                  <c:v>72.599999999999994</c:v>
                </c:pt>
                <c:pt idx="2">
                  <c:v>74.599999999999994</c:v>
                </c:pt>
                <c:pt idx="3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4-4732-86A2-F3CF80198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265808"/>
        <c:axId val="594267408"/>
      </c:barChart>
      <c:catAx>
        <c:axId val="59426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4267408"/>
        <c:crosses val="autoZero"/>
        <c:auto val="1"/>
        <c:lblAlgn val="ctr"/>
        <c:lblOffset val="100"/>
        <c:noMultiLvlLbl val="0"/>
      </c:catAx>
      <c:valAx>
        <c:axId val="5942674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426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Working-Age Americans with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5-4B8B-AE4B-1A09E179E40E}"/>
            </c:ext>
          </c:extLst>
        </c:ser>
        <c:ser>
          <c:idx val="1"/>
          <c:order val="1"/>
          <c:tx>
            <c:v>Working-Age Americans without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5-4B8B-AE4B-1A09E179E40E}"/>
            </c:ext>
          </c:extLst>
        </c:ser>
        <c:ser>
          <c:idx val="2"/>
          <c:order val="2"/>
          <c:tx>
            <c:v>PWDs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5566951206782699E-3"/>
                  <c:y val="-4.9888193514546264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0339CD8-087E-4961-BA57-51DC8938253D}" type="VALUE">
                      <a:rPr lang="en-US" sz="2000" smtClean="0"/>
                      <a:pPr>
                        <a:defRPr sz="20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r>
                      <a:rPr lang="en-US" sz="20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801139364457206E-2"/>
                      <c:h val="6.529543615248094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E84-4F0C-A66B-727BB4C7B46A}"/>
                </c:ext>
              </c:extLst>
            </c:dLbl>
            <c:dLbl>
              <c:idx val="1"/>
              <c:layout>
                <c:manualLayout>
                  <c:x val="-2.7304843201937962E-2"/>
                  <c:y val="0"/>
                </c:manualLayout>
              </c:layout>
              <c:tx>
                <c:rich>
                  <a:bodyPr/>
                  <a:lstStyle/>
                  <a:p>
                    <a:fld id="{7A42532A-2C04-4AB1-84BC-3CBC4D3881A1}" type="VALUE">
                      <a:rPr lang="en-US" smtClean="0"/>
                      <a:pPr/>
                      <a:t>[VALUE]</a:t>
                    </a:fld>
                    <a:r>
                      <a:rPr lang="en-US" sz="20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4-4F0C-A66B-727BB4C7B46A}"/>
                </c:ext>
              </c:extLst>
            </c:dLbl>
            <c:dLbl>
              <c:idx val="2"/>
              <c:layout>
                <c:manualLayout>
                  <c:x val="-3.0035327522131703E-2"/>
                  <c:y val="-9.9776387029092528E-17"/>
                </c:manualLayout>
              </c:layout>
              <c:tx>
                <c:rich>
                  <a:bodyPr/>
                  <a:lstStyle/>
                  <a:p>
                    <a:fld id="{FC8F72BD-ED86-458B-9286-AD70DEBE6AEC}" type="VALUE">
                      <a:rPr lang="en-US" smtClean="0"/>
                      <a:pPr/>
                      <a:t>[VALUE]</a:t>
                    </a:fld>
                    <a:r>
                      <a:rPr lang="en-US" sz="20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84-4F0C-A66B-727BB4C7B46A}"/>
                </c:ext>
              </c:extLst>
            </c:dLbl>
            <c:dLbl>
              <c:idx val="3"/>
              <c:layout>
                <c:manualLayout>
                  <c:x val="-1.5017663761065952E-2"/>
                  <c:y val="1.6327233761633909E-2"/>
                </c:manualLayout>
              </c:layout>
              <c:tx>
                <c:rich>
                  <a:bodyPr/>
                  <a:lstStyle/>
                  <a:p>
                    <a:fld id="{59CECBAC-0359-46A1-B260-0A4364399320}" type="VALUE">
                      <a:rPr lang="en-US" smtClean="0"/>
                      <a:pPr/>
                      <a:t>[VALUE]</a:t>
                    </a:fld>
                    <a:r>
                      <a:rPr lang="en-US" sz="20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4-4F0C-A66B-727BB4C7B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Sheet1!$R$3:$U$3</c:f>
              <c:numCache>
                <c:formatCode>General</c:formatCode>
                <c:ptCount val="4"/>
                <c:pt idx="0">
                  <c:v>40</c:v>
                </c:pt>
                <c:pt idx="1">
                  <c:v>32.1</c:v>
                </c:pt>
                <c:pt idx="2">
                  <c:v>40.9</c:v>
                </c:pt>
                <c:pt idx="3">
                  <c:v>43.1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2EE5-4B8B-AE4B-1A09E179E40E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0C73045-91D0-43B0-BDAB-507B8014BFDC}" type="VALUE">
                      <a:rPr lang="en-US" smtClean="0"/>
                      <a:pPr/>
                      <a:t>[VALUE]</a:t>
                    </a:fld>
                    <a:r>
                      <a:rPr lang="en-US" sz="20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E84-4F0C-A66B-727BB4C7B4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BA22F66-D34B-4AB7-94C2-DFC2DFD01567}" type="VALUE">
                      <a:rPr lang="en-US" smtClean="0"/>
                      <a:pPr/>
                      <a:t>[VALUE]</a:t>
                    </a:fld>
                    <a:r>
                      <a:rPr lang="en-US" sz="20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4-4F0C-A66B-727BB4C7B4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31D32D4-C069-4644-8263-BAEE3D78550B}" type="VALUE">
                      <a:rPr lang="en-US" smtClean="0"/>
                      <a:pPr/>
                      <a:t>[VALUE]</a:t>
                    </a:fld>
                    <a:r>
                      <a:rPr lang="en-US" sz="20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E84-4F0C-A66B-727BB4C7B4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39DB50F-B0C8-4984-848E-BB539CE74505}" type="VALUE">
                      <a:rPr lang="en-US" smtClean="0"/>
                      <a:pPr/>
                      <a:t>[VALUE]</a:t>
                    </a:fld>
                    <a:r>
                      <a:rPr lang="en-US" sz="20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4-4F0C-A66B-727BB4C7B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Sheet1!$R$4:$U$4</c:f>
              <c:numCache>
                <c:formatCode>General</c:formatCode>
                <c:ptCount val="4"/>
                <c:pt idx="0">
                  <c:v>80.2</c:v>
                </c:pt>
                <c:pt idx="1">
                  <c:v>75.5</c:v>
                </c:pt>
                <c:pt idx="2">
                  <c:v>77.099999999999994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E5-4B8B-AE4B-1A09E179E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692736"/>
        <c:axId val="164694272"/>
        <c:extLst/>
      </c:barChart>
      <c:catAx>
        <c:axId val="1646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694272"/>
        <c:crosses val="autoZero"/>
        <c:auto val="1"/>
        <c:lblAlgn val="ctr"/>
        <c:lblOffset val="100"/>
        <c:noMultiLvlLbl val="0"/>
      </c:catAx>
      <c:valAx>
        <c:axId val="1646942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6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E8D0A-C7AF-4A77-B7D5-15F4AB9C0BD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A008-8B18-4205-BFCD-BCAAEBDAE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F2833-5762-4E0C-9C9E-774432C7BC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2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0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3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2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25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65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79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88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2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62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581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16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8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465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respectability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compendium/2020-annual-disability-statistics-supple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esslerfoundation.org/press-release/ntide-august-report-resilience-workers-disabiliti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JenniferM@RespectAbility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LaurenA@RespectAbility.org" TargetMode="External"/><Relationship Id="rId5" Type="http://schemas.openxmlformats.org/officeDocument/2006/relationships/hyperlink" Target="mailto:JenniferM@RespectAbilityUSA.or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compendium/2020-annual-disability-statistics-supple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793961/employment-among-disabled-us-adults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s.gov/charts/employment-situation/employment-population-ratio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disability&amp;g=1600000US0644000&amp;tid=ACSST1Y2019.S1811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compendium/2020-annual-disability-statistics-supple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compendium/2020-annual-disability-statistics-supple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abilitycompendium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abilitycompendium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9CCC5-C4B9-472C-B13F-479E75FD5A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888" y="2429651"/>
            <a:ext cx="11198224" cy="1139824"/>
          </a:xfr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Community Reinvestment Act (CRA) and Why It Matters for People with Disabilities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7" name="Picture 6" descr="Snapshot of the diverse Fellows from RespectAbility's Fellowship program&#10;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7" y="-276102"/>
            <a:ext cx="12181913" cy="3705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2C9D-347E-4710-B426-E2F945F2385B}"/>
              </a:ext>
            </a:extLst>
          </p:cNvPr>
          <p:cNvSpPr txBox="1"/>
          <p:nvPr/>
        </p:nvSpPr>
        <p:spPr>
          <a:xfrm>
            <a:off x="6899419" y="3589634"/>
            <a:ext cx="46067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CWDB – December 1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RespectAbility Comments</a:t>
            </a:r>
          </a:p>
          <a:p>
            <a:pPr algn="ctr"/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Nelly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Nieblas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Philip Kahn-Pauli </a:t>
            </a:r>
          </a:p>
          <a:p>
            <a:pPr algn="ctr"/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https://www.respectability.org/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70BEEA-2EE5-4BD6-B08F-117EAA0AD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5282"/>
            <a:ext cx="54102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4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Racial Disparities for People with Disabilities in California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0" y="1551084"/>
            <a:ext cx="11483328" cy="4498475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180,888 working-age </a:t>
            </a:r>
            <a:r>
              <a:rPr lang="en-US" sz="25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African Americans </a:t>
            </a:r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with disabilities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53,874 or 29.8 percent had jobs in 2019. </a:t>
            </a:r>
            <a:endParaRPr lang="en-US" sz="21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28.5 percent of African Americans with disabilities live in poverty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18.9 percent of African Americans without disabilities. </a:t>
            </a:r>
            <a:endParaRPr lang="en-US" sz="21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684,515 working-age </a:t>
            </a:r>
            <a:r>
              <a:rPr lang="en-US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Hispanic/</a:t>
            </a:r>
            <a:r>
              <a:rPr lang="en-US" sz="25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Latinx</a:t>
            </a:r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people with disabilities.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274,399 or 40.1 percent had jobs in 2019.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21 percent of Latinx people with disabilities live in poverty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15.6 </a:t>
            </a:r>
            <a:r>
              <a:rPr lang="en-US" sz="2100" dirty="0">
                <a:solidFill>
                  <a:schemeClr val="tx1"/>
                </a:solidFill>
                <a:ea typeface="Times New Roman" panose="02020603050405020304" pitchFamily="18" charset="0"/>
              </a:rPr>
              <a:t>o</a:t>
            </a:r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 Latinx people without disabilities.</a:t>
            </a:r>
            <a:r>
              <a:rPr lang="en-US" sz="21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167,672 working-age </a:t>
            </a:r>
            <a:r>
              <a:rPr lang="en-US" sz="25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Asian Americans </a:t>
            </a:r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with disabilities.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68,725 or 41 percent have jobs. </a:t>
            </a:r>
            <a:endParaRPr lang="en-US" sz="21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18.4 percent of Asian Americans with disabilities live in poverty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9.3 percent of Asian Americans without disabilities.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A70D6-BA08-444B-A34E-5C4A3BA22AE5}"/>
              </a:ext>
            </a:extLst>
          </p:cNvPr>
          <p:cNvSpPr/>
          <p:nvPr/>
        </p:nvSpPr>
        <p:spPr>
          <a:xfrm>
            <a:off x="378820" y="6095693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5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637A2-21E9-402D-937D-C9AC8BD4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1244690" cy="1139824"/>
          </a:xfrm>
        </p:spPr>
        <p:txBody>
          <a:bodyPr>
            <a:normAutofit/>
          </a:bodyPr>
          <a:lstStyle/>
          <a:p>
            <a:r>
              <a:rPr lang="en-US" sz="3600" b="1" dirty="0"/>
              <a:t>The Labor Force Participation Rate in October 2021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B94BCB-366A-4ECC-AC5D-45AB7EE1A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1" y="1825625"/>
            <a:ext cx="5113144" cy="435133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 of October</a:t>
            </a:r>
            <a:r>
              <a:rPr lang="en-US" sz="2600" b="0" i="0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</a:t>
            </a:r>
            <a:r>
              <a:rPr lang="en-US" sz="2600" b="0" i="0" dirty="0">
                <a:solidFill>
                  <a:schemeClr val="tx1"/>
                </a:solidFill>
                <a:effectLst/>
              </a:rPr>
              <a:t>, the labor force participation rate for working-age people with disabilities is now 2 full percentage points higher than it was before COVID-19. </a:t>
            </a:r>
          </a:p>
          <a:p>
            <a:r>
              <a:rPr lang="en-US" sz="2600" b="1" i="0" dirty="0">
                <a:solidFill>
                  <a:schemeClr val="tx1"/>
                </a:solidFill>
                <a:effectLst/>
              </a:rPr>
              <a:t>This means that people with disabilities are engaging with the labor force in higher numbers than before the pandemic.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Graphs showing labor force participation rate for people with and without disabilities from September to October 2021&#10;&#10;PwD September 2021: 36.4%&#10;PwD October 2021: 36.8%&#10;&#10;PwoD September 2021: 76.5%&#10;PwoD October 2021: 76.6%">
            <a:extLst>
              <a:ext uri="{FF2B5EF4-FFF2-40B4-BE49-F238E27FC236}">
                <a16:creationId xmlns:a16="http://schemas.microsoft.com/office/drawing/2014/main" id="{922DBCDB-B2C0-4272-BC29-757EC88D3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384" y="1825625"/>
            <a:ext cx="62484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5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45754D12-F60B-EB40-8196-E41E769F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Picture 6" descr="RespectAbility Summer 2017 Fellows smile together with their arms around each other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909" y="-325677"/>
            <a:ext cx="12553676" cy="3818173"/>
          </a:xfrm>
          <a:prstGeom prst="rect">
            <a:avLst/>
          </a:prstGeom>
        </p:spPr>
      </p:pic>
      <p:pic>
        <p:nvPicPr>
          <p:cNvPr id="8" name="Picture 7" descr="RespectAbility logo">
            <a:extLst>
              <a:ext uri="{FF2B5EF4-FFF2-40B4-BE49-F238E27FC236}">
                <a16:creationId xmlns:a16="http://schemas.microsoft.com/office/drawing/2014/main" id="{AFB8A443-DE0B-4628-8DFD-7EB3A7135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5282"/>
            <a:ext cx="5410200" cy="241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2C9D-347E-4710-B426-E2F945F2385B}"/>
              </a:ext>
            </a:extLst>
          </p:cNvPr>
          <p:cNvSpPr txBox="1"/>
          <p:nvPr/>
        </p:nvSpPr>
        <p:spPr>
          <a:xfrm>
            <a:off x="6994410" y="3899899"/>
            <a:ext cx="4275273" cy="230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THANK YOU!</a:t>
            </a: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endParaRPr lang="en-US" sz="2000" u="sng" kern="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818567">
              <a:buSzPct val="2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Nelly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Nieblas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ctr" defTabSz="818567">
              <a:buSzPct val="2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Manager of Policy, Advocacy and Engagement</a:t>
            </a:r>
          </a:p>
          <a:p>
            <a:pPr algn="ctr" defTabSz="818567">
              <a:buSzPct val="25000"/>
              <a:defRPr/>
            </a:pP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RespectAbility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ctr" defTabSz="818567">
              <a:buSzPct val="25000"/>
              <a:defRPr/>
            </a:pPr>
            <a:r>
              <a:rPr lang="en-US" sz="2000" u="sng" kern="0" dirty="0">
                <a:solidFill>
                  <a:schemeClr val="accent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NellyN@RespectAbility.org</a:t>
            </a:r>
            <a:endParaRPr lang="en-US" sz="2000" u="sng" kern="0" dirty="0">
              <a:solidFill>
                <a:schemeClr val="accent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25971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D98E-366D-B340-8DA8-A403AABC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in 4 adults</a:t>
            </a:r>
          </a:p>
        </p:txBody>
      </p:sp>
      <p:pic>
        <p:nvPicPr>
          <p:cNvPr id="5" name="Picture 4" descr="Tatiana Lee smiling and laughing in her wheelchair">
            <a:extLst>
              <a:ext uri="{FF2B5EF4-FFF2-40B4-BE49-F238E27FC236}">
                <a16:creationId xmlns:a16="http://schemas.microsoft.com/office/drawing/2014/main" id="{C0844FA5-60D4-4D51-8FEE-50D681FBC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164" y="-1"/>
            <a:ext cx="10148249" cy="6861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1BFD20-01FB-44FA-AA40-AF3020B6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537029"/>
            <a:ext cx="3178629" cy="568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02079" y="745060"/>
            <a:ext cx="2612609" cy="5269985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1-in-4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have a disability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(physical, sensory, cognitive, mental health or other)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million people in America have a disability and the majority of people have a loved one with a disability</a:t>
            </a:r>
          </a:p>
        </p:txBody>
      </p:sp>
      <p:pic>
        <p:nvPicPr>
          <p:cNvPr id="9" name="Picture 8" descr="RespectAbility logo">
            <a:extLst>
              <a:ext uri="{FF2B5EF4-FFF2-40B4-BE49-F238E27FC236}">
                <a16:creationId xmlns:a16="http://schemas.microsoft.com/office/drawing/2014/main" id="{D60E313D-3292-6F43-8AD2-60C082083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5" y="6398532"/>
            <a:ext cx="906449" cy="4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ysClr val="windowText" lastClr="000000"/>
                </a:solidFill>
              </a:rPr>
              <a:t>Poverty Rates for Working-Age Californians w/ &amp; w/o Disabilities, by Race – 2019 (Pre-COVID)</a:t>
            </a:r>
            <a:endParaRPr lang="en-US" sz="3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CE3EDB3F-0AA2-4DD6-B3C2-EC7151E5A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192317"/>
              </p:ext>
            </p:extLst>
          </p:nvPr>
        </p:nvGraphicFramePr>
        <p:xfrm>
          <a:off x="1153160" y="1504949"/>
          <a:ext cx="9297043" cy="469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05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0CB30-523A-4BFF-9CE0-7525CE91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Employment Rates of Minority Populations </a:t>
            </a:r>
            <a:br>
              <a:rPr lang="en-US" sz="3300" b="1" dirty="0"/>
            </a:br>
            <a:r>
              <a:rPr lang="en-US" sz="3300" b="1" dirty="0"/>
              <a:t>(Percentage of population) – 2008 to 2018</a:t>
            </a:r>
          </a:p>
        </p:txBody>
      </p:sp>
      <p:graphicFrame>
        <p:nvGraphicFramePr>
          <p:cNvPr id="4" name="Chart 3" descr="Chart depicting, the Employment Rates of Minority Populations as a Percentage of population from 2008 to 2018. In 2008 37.1 percent of people with disabilities had jobs, 57.3 percent of African-Americans had jobs, 56.2 percent of women had jobs as did 63.3 percent of Hispanic Americans. &#10;In 2009, 35.2 percent of people with disabilities had jobs, 53.2 percent of African-Americans had jobs, 54.4 percent of women had jobs as did 59.7 percent of Hispanic Americans. &#10;In 2010, 33.4 percent of people with disabilities had jobs, 52.3 percent of African-Americans had jobs, 53.6 percent of women had jobs as did 59 percent of Hispanic Americans. &#10;In 2011, 32.6 percent of people with disabilities had jobs, 51.7 percent of African-Americans had jobs, 53.2 percent of women had jobs as did 58.9 percent of Hispanic Americans. &#10;In 2012, 32.7 percent of people with disabilities had jobs, 53 percent of African-Americans had jobs, 53.1 percent of women had jobs as did 59.5 percent of Hispanic Americans. &#10;In 2013, 33.9 percent of people with disabilities had jobs, 53.2 percent of African-Americans had jobs, 53.2 percent of women had jobs as did 60 percent of Hispanic Americans. &#10;In 2014, 34.4 percent of people with disabilities had jobs, 54.3 percent of African-Americans had jobs, 53.5 percent of women had jobs as did 61.2 percent of Hispanic Americans. &#10;In 2015, 34.9 percent of people with disabilities had jobs, 55.7 percent of African-Americans had jobs, 53.7 percent of women had jobs as did 61.6 percent of Hispanic Americans. &#10;In 2016, 35.9 percent of people with disabilities had jobs, 56.4 percent of African-Americans had jobs, 54.1 percent of women had jobs as did 62 percent of Hispanic Americans. &#10;In 2017, 36.9 percent of people with disabilities had jobs, 57.6 percent of African-Americans had jobs, 54.6 percent of women had jobs as did 60.6 percent of Hispanic Americans. &#10;In 2018, 37.6 percent of people with disabilities had jobs, 57.9 percent of African-Americans had jobs, 55.4 percent of women had jobs as did 61 percent of Hispanic Americans. &#10;">
            <a:extLst>
              <a:ext uri="{FF2B5EF4-FFF2-40B4-BE49-F238E27FC236}">
                <a16:creationId xmlns:a16="http://schemas.microsoft.com/office/drawing/2014/main" id="{9956E99F-1D58-43ED-8D21-6AAEDFCE2062}"/>
              </a:ext>
            </a:extLst>
          </p:cNvPr>
          <p:cNvGraphicFramePr>
            <a:graphicFrameLocks/>
          </p:cNvGraphicFramePr>
          <p:nvPr/>
        </p:nvGraphicFramePr>
        <p:xfrm>
          <a:off x="523240" y="1504950"/>
          <a:ext cx="11145520" cy="47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5E3C81B-FBE8-4887-A86F-6706FF2B972C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80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54DB89-9767-4652-8C33-620A0B67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984132" cy="113982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ysClr val="windowText" lastClr="000000"/>
                </a:solidFill>
              </a:rPr>
              <a:t>Employment Rates for Working-Age PWDs/Non-PWDs in LA City, CA, and WV– 2019</a:t>
            </a:r>
            <a:endParaRPr lang="en-US" dirty="0"/>
          </a:p>
        </p:txBody>
      </p:sp>
      <p:graphicFrame>
        <p:nvGraphicFramePr>
          <p:cNvPr id="4" name="Chart 3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CE3EDB3F-0AA2-4DD6-B3C2-EC7151E5A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48598"/>
              </p:ext>
            </p:extLst>
          </p:nvPr>
        </p:nvGraphicFramePr>
        <p:xfrm>
          <a:off x="1364116" y="1504950"/>
          <a:ext cx="9302379" cy="46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A72A55-BB93-4D1D-B277-699C25A07807}"/>
              </a:ext>
            </a:extLst>
          </p:cNvPr>
          <p:cNvSpPr/>
          <p:nvPr/>
        </p:nvSpPr>
        <p:spPr>
          <a:xfrm>
            <a:off x="378820" y="6200485"/>
            <a:ext cx="11813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Selected Economic Characteristics for the Civilian Population by Disability Status 2019: ACS 1-Year Estimates Subject Tables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https://data.census.gov/cedsci/table?q=disability&amp;g=1600 000US0644000&amp;tid=ACSST1Y2019.S1811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950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ysClr val="windowText" lastClr="000000"/>
                </a:solidFill>
              </a:rPr>
              <a:t>Employment Rates for Working-Age Californians w/ &amp; w/o Disabilities, by Race – 2019 (Pre-COVID)</a:t>
            </a:r>
            <a:endParaRPr lang="en-US" sz="3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 descr="Bar chart depicting the employment rates for working-age people with disabilities (PWDs) and without disabilities (PWODs) in California, disaggregated by race. &#10;&#10;For white PWDs, the employment rate is 37.3%. For African American PWDs, the employment rate is 26%. For Hispanic/LatinX PWDs, the employment rate is 37.8% and for Asian American PWDs it is 40.7%. &#10;&#10;&#10;For white PWODs, the employment rate is 77.7%. For African American PWODs, the employment rate is 72.6%. For Hispanic/LatinX PWODs, the employment rate is 74.6% and for Asian American PWODs the rate is 75.3%. ">
            <a:extLst>
              <a:ext uri="{FF2B5EF4-FFF2-40B4-BE49-F238E27FC236}">
                <a16:creationId xmlns:a16="http://schemas.microsoft.com/office/drawing/2014/main" id="{E765EDC9-779A-4F3C-8819-F5833D09D8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975462"/>
              </p:ext>
            </p:extLst>
          </p:nvPr>
        </p:nvGraphicFramePr>
        <p:xfrm>
          <a:off x="838200" y="1504950"/>
          <a:ext cx="10515600" cy="484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997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ysClr val="windowText" lastClr="000000"/>
                </a:solidFill>
              </a:rPr>
              <a:t>Employment Rates for Working-Age Americans w/ &amp; w/o Disabilities, by Race – 2019 (Pre-COVID)</a:t>
            </a:r>
            <a:endParaRPr lang="en-US" sz="3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CE3EDB3F-0AA2-4DD6-B3C2-EC7151E5A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616187"/>
              </p:ext>
            </p:extLst>
          </p:nvPr>
        </p:nvGraphicFramePr>
        <p:xfrm>
          <a:off x="1129850" y="1504950"/>
          <a:ext cx="9302379" cy="46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642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Statistics in California (Pre-COVID)</a:t>
            </a:r>
          </a:p>
        </p:txBody>
      </p:sp>
      <p:pic>
        <p:nvPicPr>
          <p:cNvPr id="7" name="Picture 6" descr="Gavin Newsom with Philip Kahn Pauli, smiling together">
            <a:extLst>
              <a:ext uri="{FF2B5EF4-FFF2-40B4-BE49-F238E27FC236}">
                <a16:creationId xmlns:a16="http://schemas.microsoft.com/office/drawing/2014/main" id="{7A02F97C-3BD5-4F7F-8492-0BAC7A584D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52" y="1639946"/>
            <a:ext cx="2848303" cy="2772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7FA32-74BD-41D3-BAEB-78BD073F072A}"/>
              </a:ext>
            </a:extLst>
          </p:cNvPr>
          <p:cNvSpPr txBox="1"/>
          <p:nvPr/>
        </p:nvSpPr>
        <p:spPr>
          <a:xfrm>
            <a:off x="-152219" y="4559752"/>
            <a:ext cx="386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Gov. Gavin Newsom with Philip Kahn-Pauli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RespectAbility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080" y="1639946"/>
            <a:ext cx="8675896" cy="45240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There are 4,131,700 Californians with disabilities.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There are 1,910,288 working-age Californians with disabilities. Out of that number, 731,093 working-age Californians with disabilities had jobs in 2019. California’s disability employment rate was 38.2 percent in 2019.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 employment rate for working-age Californians without disabilities was 76.4 percent in 2019.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There was a 38.1 percent Gap in Labor Force Participation Rates between PWDs and non-PWDs.</a:t>
            </a:r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The poverty rate for working-age Californians with disabilities was 22.8 percent.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6705-AE7C-417B-9465-8EAC1D1AD685}"/>
              </a:ext>
            </a:extLst>
          </p:cNvPr>
          <p:cNvSpPr txBox="1"/>
          <p:nvPr/>
        </p:nvSpPr>
        <p:spPr>
          <a:xfrm>
            <a:off x="109025" y="6123542"/>
            <a:ext cx="1235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Disability Statistics Compendium: 2020 Durham, NH: Univ. of New Hampshire, Institute on Disability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https://disabilitycompendium.org/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66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Statistics in Los Angeles</a:t>
            </a:r>
          </a:p>
        </p:txBody>
      </p:sp>
      <p:pic>
        <p:nvPicPr>
          <p:cNvPr id="8" name="Picture 2" descr="Mayor Eric Garcetti headshot smiling">
            <a:extLst>
              <a:ext uri="{FF2B5EF4-FFF2-40B4-BE49-F238E27FC236}">
                <a16:creationId xmlns:a16="http://schemas.microsoft.com/office/drawing/2014/main" id="{90FC7623-8A03-43E9-B178-D7BA30BB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504" y="1638577"/>
            <a:ext cx="2031439" cy="253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7FA32-74BD-41D3-BAEB-78BD073F072A}"/>
              </a:ext>
            </a:extLst>
          </p:cNvPr>
          <p:cNvSpPr txBox="1"/>
          <p:nvPr/>
        </p:nvSpPr>
        <p:spPr>
          <a:xfrm>
            <a:off x="-569499" y="4250756"/>
            <a:ext cx="386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Mayor Eric Garcetti (D)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992" y="1638577"/>
            <a:ext cx="928818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In total, there are 992,719 Angelenos with disabilities living in L.A. County.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There are 466,385 working-age Angelenos with disabilities living in L.A. County. In the economic expansion prior to COVID-19, only 169,322 working-age Angelenos with disabilities had jobs. L.A. County’s disability employment rate was only 36.3 percent in 2019.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By contrast, the employment rate for Angelenos without disabilities was 74.7 percent.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That means that there is a 38.4 percentage point gap in the labor force participation rates between Angelenos with and without disabilities.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6705-AE7C-417B-9465-8EAC1D1AD685}"/>
              </a:ext>
            </a:extLst>
          </p:cNvPr>
          <p:cNvSpPr txBox="1"/>
          <p:nvPr/>
        </p:nvSpPr>
        <p:spPr>
          <a:xfrm>
            <a:off x="109025" y="6123542"/>
            <a:ext cx="1235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Disability Statistics Compendium: 2020 Durham, NH: Univ. of New Hampshire, Institute on Disability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https://disabilitycompendium.org/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210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882</Words>
  <Application>Microsoft Macintosh PowerPoint</Application>
  <PresentationFormat>Widescreen</PresentationFormat>
  <Paragraphs>109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The Community Reinvestment Act (CRA) and Why It Matters for People with Disabilities </vt:lpstr>
      <vt:lpstr>1 in 4 adults</vt:lpstr>
      <vt:lpstr>Poverty Rates for Working-Age Californians w/ &amp; w/o Disabilities, by Race – 2019 (Pre-COVID)</vt:lpstr>
      <vt:lpstr>Employment Rates of Minority Populations  (Percentage of population) – 2008 to 2018</vt:lpstr>
      <vt:lpstr>Employment Rates for Working-Age PWDs/Non-PWDs in LA City, CA, and WV– 2019</vt:lpstr>
      <vt:lpstr>Employment Rates for Working-Age Californians w/ &amp; w/o Disabilities, by Race – 2019 (Pre-COVID)</vt:lpstr>
      <vt:lpstr>Employment Rates for Working-Age Americans w/ &amp; w/o Disabilities, by Race – 2019 (Pre-COVID)</vt:lpstr>
      <vt:lpstr>Disability Statistics in California (Pre-COVID)</vt:lpstr>
      <vt:lpstr>Disability Statistics in Los Angeles</vt:lpstr>
      <vt:lpstr>Racial Disparities for People with Disabilities in California</vt:lpstr>
      <vt:lpstr>The Labor Force Participation Rate in October 2021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Community Reinvestment Act (CRA) and Why It Matters for People with Disabilities</dc:title>
  <dc:creator>Nelly Nieblas</dc:creator>
  <cp:lastModifiedBy>Eric Ascher</cp:lastModifiedBy>
  <cp:revision>17</cp:revision>
  <dcterms:created xsi:type="dcterms:W3CDTF">2021-07-22T19:12:44Z</dcterms:created>
  <dcterms:modified xsi:type="dcterms:W3CDTF">2021-12-01T17:51:32Z</dcterms:modified>
</cp:coreProperties>
</file>