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38"/>
  </p:notesMasterIdLst>
  <p:sldIdLst>
    <p:sldId id="954" r:id="rId3"/>
    <p:sldId id="1004" r:id="rId4"/>
    <p:sldId id="1023" r:id="rId5"/>
    <p:sldId id="979" r:id="rId6"/>
    <p:sldId id="1020" r:id="rId7"/>
    <p:sldId id="818" r:id="rId8"/>
    <p:sldId id="1018" r:id="rId9"/>
    <p:sldId id="997" r:id="rId10"/>
    <p:sldId id="1017" r:id="rId11"/>
    <p:sldId id="1000" r:id="rId12"/>
    <p:sldId id="1012" r:id="rId13"/>
    <p:sldId id="1019" r:id="rId14"/>
    <p:sldId id="998" r:id="rId15"/>
    <p:sldId id="1007" r:id="rId16"/>
    <p:sldId id="1006" r:id="rId17"/>
    <p:sldId id="1001" r:id="rId18"/>
    <p:sldId id="1008" r:id="rId19"/>
    <p:sldId id="1005" r:id="rId20"/>
    <p:sldId id="1009" r:id="rId21"/>
    <p:sldId id="1011" r:id="rId22"/>
    <p:sldId id="1013" r:id="rId23"/>
    <p:sldId id="1014" r:id="rId24"/>
    <p:sldId id="1024" r:id="rId25"/>
    <p:sldId id="1028" r:id="rId26"/>
    <p:sldId id="1010" r:id="rId27"/>
    <p:sldId id="1002" r:id="rId28"/>
    <p:sldId id="1015" r:id="rId29"/>
    <p:sldId id="1025" r:id="rId30"/>
    <p:sldId id="1026" r:id="rId31"/>
    <p:sldId id="1027" r:id="rId32"/>
    <p:sldId id="999" r:id="rId33"/>
    <p:sldId id="1021" r:id="rId34"/>
    <p:sldId id="996" r:id="rId35"/>
    <p:sldId id="1003" r:id="rId36"/>
    <p:sldId id="99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AF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92396"/>
  </p:normalViewPr>
  <p:slideViewPr>
    <p:cSldViewPr snapToGrid="0">
      <p:cViewPr varScale="1">
        <p:scale>
          <a:sx n="93" d="100"/>
          <a:sy n="93" d="100"/>
        </p:scale>
        <p:origin x="216" y="424"/>
      </p:cViewPr>
      <p:guideLst/>
    </p:cSldViewPr>
  </p:slideViewPr>
  <p:outlineViewPr>
    <p:cViewPr>
      <p:scale>
        <a:sx n="33" d="100"/>
        <a:sy n="33" d="100"/>
      </p:scale>
      <p:origin x="0" y="-17632"/>
    </p:cViewPr>
  </p:outlineViewPr>
  <p:notesTextViewPr>
    <p:cViewPr>
      <p:scale>
        <a:sx n="1" d="1"/>
        <a:sy n="1" d="1"/>
      </p:scale>
      <p:origin x="0" y="0"/>
    </p:cViewPr>
  </p:notesTextViewPr>
  <p:sorterViewPr>
    <p:cViewPr>
      <p:scale>
        <a:sx n="100" d="100"/>
        <a:sy n="100" d="100"/>
      </p:scale>
      <p:origin x="0" y="-440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29376031405708E-2"/>
          <c:y val="3.1194484139350227E-2"/>
          <c:w val="0.93577066929133856"/>
          <c:h val="0.77869188123204469"/>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Sheet1!$A$2:$A$6</c:f>
              <c:strCache>
                <c:ptCount val="5"/>
                <c:pt idx="0">
                  <c:v>Yes</c:v>
                </c:pt>
                <c:pt idx="1">
                  <c:v>Sometimes</c:v>
                </c:pt>
                <c:pt idx="2">
                  <c:v>No</c:v>
                </c:pt>
                <c:pt idx="3">
                  <c:v>I Don't Know</c:v>
                </c:pt>
                <c:pt idx="4">
                  <c:v>Not Active</c:v>
                </c:pt>
              </c:strCache>
            </c:strRef>
          </c:cat>
          <c:val>
            <c:numRef>
              <c:f>Sheet1!$B$2:$B$6</c:f>
              <c:numCache>
                <c:formatCode>General</c:formatCode>
                <c:ptCount val="5"/>
                <c:pt idx="0">
                  <c:v>37</c:v>
                </c:pt>
                <c:pt idx="1">
                  <c:v>42</c:v>
                </c:pt>
                <c:pt idx="2">
                  <c:v>7</c:v>
                </c:pt>
                <c:pt idx="3">
                  <c:v>9</c:v>
                </c:pt>
                <c:pt idx="4">
                  <c:v>6</c:v>
                </c:pt>
              </c:numCache>
            </c:numRef>
          </c:val>
          <c:extLst>
            <c:ext xmlns:c16="http://schemas.microsoft.com/office/drawing/2014/chart" uri="{C3380CC4-5D6E-409C-BE32-E72D297353CC}">
              <c16:uniqueId val="{00000000-6A55-4606-AFE2-0D830F48E04B}"/>
            </c:ext>
          </c:extLst>
        </c:ser>
        <c:dLbls>
          <c:showLegendKey val="0"/>
          <c:showVal val="0"/>
          <c:showCatName val="0"/>
          <c:showSerName val="0"/>
          <c:showPercent val="0"/>
          <c:showBubbleSize val="0"/>
        </c:dLbls>
        <c:gapWidth val="219"/>
        <c:overlap val="-27"/>
        <c:axId val="1195442480"/>
        <c:axId val="1195439984"/>
      </c:barChart>
      <c:catAx>
        <c:axId val="119544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crossAx val="1195439984"/>
        <c:crosses val="autoZero"/>
        <c:auto val="1"/>
        <c:lblAlgn val="ctr"/>
        <c:lblOffset val="100"/>
        <c:noMultiLvlLbl val="0"/>
      </c:catAx>
      <c:valAx>
        <c:axId val="1195439984"/>
        <c:scaling>
          <c:orientation val="minMax"/>
        </c:scaling>
        <c:delete val="1"/>
        <c:axPos val="l"/>
        <c:numFmt formatCode="General" sourceLinked="1"/>
        <c:majorTickMark val="none"/>
        <c:minorTickMark val="none"/>
        <c:tickLblPos val="nextTo"/>
        <c:crossAx val="1195442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229376031405708E-2"/>
          <c:y val="3.1194484139350227E-2"/>
          <c:w val="0.93577066929133856"/>
          <c:h val="0.77869188123204469"/>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Sheet1!$B$2:$B$4</c:f>
              <c:numCache>
                <c:formatCode>General</c:formatCode>
                <c:ptCount val="3"/>
                <c:pt idx="0">
                  <c:v>57</c:v>
                </c:pt>
                <c:pt idx="1">
                  <c:v>12</c:v>
                </c:pt>
                <c:pt idx="2">
                  <c:v>31</c:v>
                </c:pt>
              </c:numCache>
            </c:numRef>
          </c:val>
          <c:extLst>
            <c:ext xmlns:c16="http://schemas.microsoft.com/office/drawing/2014/chart" uri="{C3380CC4-5D6E-409C-BE32-E72D297353CC}">
              <c16:uniqueId val="{00000000-6A55-4606-AFE2-0D830F48E04B}"/>
            </c:ext>
          </c:extLst>
        </c:ser>
        <c:dLbls>
          <c:showLegendKey val="0"/>
          <c:showVal val="0"/>
          <c:showCatName val="0"/>
          <c:showSerName val="0"/>
          <c:showPercent val="0"/>
          <c:showBubbleSize val="0"/>
        </c:dLbls>
        <c:gapWidth val="219"/>
        <c:overlap val="-27"/>
        <c:axId val="1195442480"/>
        <c:axId val="1195439984"/>
      </c:barChart>
      <c:catAx>
        <c:axId val="1195442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crossAx val="1195439984"/>
        <c:crosses val="autoZero"/>
        <c:auto val="1"/>
        <c:lblAlgn val="ctr"/>
        <c:lblOffset val="100"/>
        <c:noMultiLvlLbl val="0"/>
      </c:catAx>
      <c:valAx>
        <c:axId val="1195439984"/>
        <c:scaling>
          <c:orientation val="minMax"/>
        </c:scaling>
        <c:delete val="1"/>
        <c:axPos val="l"/>
        <c:numFmt formatCode="General" sourceLinked="1"/>
        <c:majorTickMark val="none"/>
        <c:minorTickMark val="none"/>
        <c:tickLblPos val="nextTo"/>
        <c:crossAx val="1195442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Sheet1!$B$2:$B$4</c:f>
              <c:numCache>
                <c:formatCode>General</c:formatCode>
                <c:ptCount val="3"/>
                <c:pt idx="0">
                  <c:v>20</c:v>
                </c:pt>
                <c:pt idx="1">
                  <c:v>54</c:v>
                </c:pt>
                <c:pt idx="2">
                  <c:v>22</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2018</c:v>
                </c:pt>
              </c:strCache>
            </c:strRef>
          </c:tx>
          <c:spPr>
            <a:solidFill>
              <a:schemeClr val="accent2"/>
            </a:solidFill>
            <a:ln>
              <a:noFill/>
            </a:ln>
            <a:effectLst/>
          </c:spPr>
          <c:invertIfNegative val="0"/>
          <c:dLbls>
            <c:dLbl>
              <c:idx val="2"/>
              <c:layout>
                <c:manualLayout>
                  <c:x val="5.7812500000000003E-2"/>
                  <c:y val="-2.3437498558224745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9CE-4185-A51F-0BE7064FB909}"/>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Sheet1!$A$2:$A$4</c:f>
              <c:strCache>
                <c:ptCount val="3"/>
                <c:pt idx="0">
                  <c:v>Yes</c:v>
                </c:pt>
                <c:pt idx="1">
                  <c:v>No</c:v>
                </c:pt>
                <c:pt idx="2">
                  <c:v>I Don't Know</c:v>
                </c:pt>
              </c:strCache>
            </c:strRef>
          </c:cat>
          <c:val>
            <c:numRef>
              <c:f>Sheet1!$C$2:$C$4</c:f>
              <c:numCache>
                <c:formatCode>General</c:formatCode>
                <c:ptCount val="3"/>
                <c:pt idx="0">
                  <c:v>13</c:v>
                </c:pt>
                <c:pt idx="1">
                  <c:v>55</c:v>
                </c:pt>
                <c:pt idx="2">
                  <c:v>23</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2021</c:v>
                </c:pt>
              </c:strCache>
            </c:strRef>
          </c:tx>
          <c:spPr>
            <a:solidFill>
              <a:schemeClr val="accent1"/>
            </a:solidFill>
            <a:ln>
              <a:noFill/>
            </a:ln>
            <a:effectLst/>
          </c:spPr>
          <c:invertIfNegative val="0"/>
          <c:dLbls>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Sheet1!$B$2:$B$5</c:f>
              <c:numCache>
                <c:formatCode>General</c:formatCode>
                <c:ptCount val="4"/>
                <c:pt idx="0">
                  <c:v>15</c:v>
                </c:pt>
                <c:pt idx="1">
                  <c:v>22</c:v>
                </c:pt>
                <c:pt idx="2">
                  <c:v>26</c:v>
                </c:pt>
                <c:pt idx="3">
                  <c:v>34</c:v>
                </c:pt>
              </c:numCache>
            </c:numRef>
          </c:val>
          <c:extLst>
            <c:ext xmlns:c16="http://schemas.microsoft.com/office/drawing/2014/chart" uri="{C3380CC4-5D6E-409C-BE32-E72D297353CC}">
              <c16:uniqueId val="{00000000-59CE-4185-A51F-0BE7064FB909}"/>
            </c:ext>
          </c:extLst>
        </c:ser>
        <c:ser>
          <c:idx val="1"/>
          <c:order val="1"/>
          <c:tx>
            <c:strRef>
              <c:f>Sheet1!$C$1</c:f>
              <c:strCache>
                <c:ptCount val="1"/>
                <c:pt idx="0">
                  <c:v>2018</c:v>
                </c:pt>
              </c:strCache>
            </c:strRef>
          </c:tx>
          <c:spPr>
            <a:solidFill>
              <a:schemeClr val="accent2"/>
            </a:solidFill>
            <a:ln>
              <a:noFill/>
            </a:ln>
            <a:effectLst/>
          </c:spPr>
          <c:invertIfNegative val="0"/>
          <c:dLbls>
            <c:dLbl>
              <c:idx val="1"/>
              <c:layout>
                <c:manualLayout>
                  <c:x val="7.0843483714365996E-2"/>
                  <c:y val="1.095461726335546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B13-4A0D-BB6B-84544605F3FF}"/>
                </c:ext>
              </c:extLst>
            </c:dLbl>
            <c:dLbl>
              <c:idx val="3"/>
              <c:layout>
                <c:manualLayout>
                  <c:x val="5.7812500000000003E-2"/>
                  <c:y val="-2.3437498558224745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D7B-4611-8CB3-77D13B56F800}"/>
                </c:ext>
              </c:extLst>
            </c:dLbl>
            <c:spPr>
              <a:solidFill>
                <a:srgbClr val="FFFFFF"/>
              </a:solidFill>
              <a:ln>
                <a:solidFill>
                  <a:srgbClr val="000000">
                    <a:lumMod val="25000"/>
                    <a:lumOff val="75000"/>
                  </a:srgb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Sheet1!$A$2:$A$5</c:f>
              <c:strCache>
                <c:ptCount val="4"/>
                <c:pt idx="0">
                  <c:v>Yes</c:v>
                </c:pt>
                <c:pt idx="1">
                  <c:v>Sometimes</c:v>
                </c:pt>
                <c:pt idx="2">
                  <c:v>No</c:v>
                </c:pt>
                <c:pt idx="3">
                  <c:v>I Don't Know</c:v>
                </c:pt>
              </c:strCache>
            </c:strRef>
          </c:cat>
          <c:val>
            <c:numRef>
              <c:f>Sheet1!$C$2:$C$5</c:f>
              <c:numCache>
                <c:formatCode>General</c:formatCode>
                <c:ptCount val="4"/>
                <c:pt idx="0">
                  <c:v>16</c:v>
                </c:pt>
                <c:pt idx="1">
                  <c:v>21</c:v>
                </c:pt>
                <c:pt idx="2">
                  <c:v>24</c:v>
                </c:pt>
                <c:pt idx="3">
                  <c:v>31</c:v>
                </c:pt>
              </c:numCache>
            </c:numRef>
          </c:val>
          <c:extLst>
            <c:ext xmlns:c16="http://schemas.microsoft.com/office/drawing/2014/chart" uri="{C3380CC4-5D6E-409C-BE32-E72D297353CC}">
              <c16:uniqueId val="{00000001-59CE-4185-A51F-0BE7064FB909}"/>
            </c:ext>
          </c:extLst>
        </c:ser>
        <c:dLbls>
          <c:showLegendKey val="0"/>
          <c:showVal val="0"/>
          <c:showCatName val="0"/>
          <c:showSerName val="0"/>
          <c:showPercent val="0"/>
          <c:showBubbleSize val="0"/>
        </c:dLbls>
        <c:gapWidth val="219"/>
        <c:overlap val="-27"/>
        <c:axId val="1148137232"/>
        <c:axId val="1148128912"/>
      </c:barChart>
      <c:catAx>
        <c:axId val="1148137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48128912"/>
        <c:crosses val="autoZero"/>
        <c:auto val="1"/>
        <c:lblAlgn val="ctr"/>
        <c:lblOffset val="100"/>
        <c:noMultiLvlLbl val="0"/>
      </c:catAx>
      <c:valAx>
        <c:axId val="1148128912"/>
        <c:scaling>
          <c:orientation val="minMax"/>
        </c:scaling>
        <c:delete val="1"/>
        <c:axPos val="l"/>
        <c:numFmt formatCode="General" sourceLinked="1"/>
        <c:majorTickMark val="none"/>
        <c:minorTickMark val="none"/>
        <c:tickLblPos val="nextTo"/>
        <c:crossAx val="1148137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A3028-0474-4CD2-8526-802EF5C958B9}" type="datetimeFigureOut">
              <a:rPr lang="en-US" smtClean="0"/>
              <a:t>11/16/21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FADFA6-47E9-421D-A8F4-C60644D77354}" type="slidenum">
              <a:rPr lang="en-US" smtClean="0"/>
              <a:t>‹#›</a:t>
            </a:fld>
            <a:endParaRPr lang="en-US"/>
          </a:p>
        </p:txBody>
      </p:sp>
    </p:spTree>
    <p:extLst>
      <p:ext uri="{BB962C8B-B14F-4D97-AF65-F5344CB8AC3E}">
        <p14:creationId xmlns:p14="http://schemas.microsoft.com/office/powerpoint/2010/main" val="1743467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97337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2961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065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43406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1964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6802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6108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4415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26205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7492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8370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01586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3565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40573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8499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209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129693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02426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56935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81955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53686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62" name="Google Shape;36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9872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9020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8614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13807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2742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8759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7678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BF2833-5762-4E0C-9C9E-774432C7BC2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583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A7FA42-E5FD-42FD-AF57-0CCC410B32D9}"/>
              </a:ext>
            </a:extLst>
          </p:cNvPr>
          <p:cNvSpPr/>
          <p:nvPr userDrawn="1"/>
        </p:nvSpPr>
        <p:spPr>
          <a:xfrm>
            <a:off x="1524000" y="1122362"/>
            <a:ext cx="9144000" cy="2387601"/>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6120BD-D120-40E2-9011-8CC79CC08FC3}"/>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5" name="Footer Placeholder 4">
            <a:extLst>
              <a:ext uri="{FF2B5EF4-FFF2-40B4-BE49-F238E27FC236}">
                <a16:creationId xmlns:a16="http://schemas.microsoft.com/office/drawing/2014/main" id="{E5BE201F-9696-489D-837F-4E928AAFBF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BBBEF2-9D2F-4F1F-923C-1CF87A1A6110}"/>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FD3E059B-CE5D-43C4-A609-247B4E4800CD}"/>
              </a:ext>
            </a:extLst>
          </p:cNvPr>
          <p:cNvSpPr/>
          <p:nvPr userDrawn="1"/>
        </p:nvSpPr>
        <p:spPr>
          <a:xfrm>
            <a:off x="1524000" y="3602039"/>
            <a:ext cx="9144000" cy="1655762"/>
          </a:xfrm>
          <a:prstGeom prst="rect">
            <a:avLst/>
          </a:prstGeom>
          <a:solidFill>
            <a:srgbClr val="F5BA2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AF504F8-4750-4CAA-A656-CE1CF1AE2D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47266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F10A6-5BE0-47AB-A1B9-31FCD9ED9A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4DA191-D6C0-4150-9E8F-004E1C4657C7}"/>
              </a:ext>
            </a:extLst>
          </p:cNvPr>
          <p:cNvSpPr>
            <a:spLocks noGrp="1"/>
          </p:cNvSpPr>
          <p:nvPr>
            <p:ph type="dt" sz="half" idx="10"/>
          </p:nvPr>
        </p:nvSpPr>
        <p:spPr>
          <a:xfrm>
            <a:off x="838200" y="6356350"/>
            <a:ext cx="2743200" cy="365125"/>
          </a:xfrm>
          <a:prstGeom prst="rect">
            <a:avLst/>
          </a:prstGeom>
        </p:spPr>
        <p:txBody>
          <a:bodyPr/>
          <a:lstStyle/>
          <a:p>
            <a:fld id="{9F196160-E13D-46EF-ABB9-2EC5347F161F}" type="datetimeFigureOut">
              <a:rPr lang="en-US" smtClean="0"/>
              <a:pPr/>
              <a:t>11/16/21</a:t>
            </a:fld>
            <a:endParaRPr lang="en-US"/>
          </a:p>
        </p:txBody>
      </p:sp>
      <p:sp>
        <p:nvSpPr>
          <p:cNvPr id="4" name="Footer Placeholder 3">
            <a:extLst>
              <a:ext uri="{FF2B5EF4-FFF2-40B4-BE49-F238E27FC236}">
                <a16:creationId xmlns:a16="http://schemas.microsoft.com/office/drawing/2014/main" id="{F605E72C-FB37-49C9-8E02-67DF199649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507E27F-F644-4940-B300-2AC9C16B853D}"/>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358443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E50AA-AD40-4C3A-88BE-85A18E3D3761}"/>
              </a:ext>
            </a:extLst>
          </p:cNvPr>
          <p:cNvSpPr>
            <a:spLocks noGrp="1"/>
          </p:cNvSpPr>
          <p:nvPr>
            <p:ph type="dt" sz="half" idx="10"/>
          </p:nvPr>
        </p:nvSpPr>
        <p:spPr>
          <a:xfrm>
            <a:off x="838200" y="6356350"/>
            <a:ext cx="2743200" cy="365125"/>
          </a:xfrm>
          <a:prstGeom prst="rect">
            <a:avLst/>
          </a:prstGeom>
        </p:spPr>
        <p:txBody>
          <a:bodyPr/>
          <a:lstStyle/>
          <a:p>
            <a:fld id="{9F196160-E13D-46EF-ABB9-2EC5347F161F}" type="datetimeFigureOut">
              <a:rPr lang="en-US" smtClean="0"/>
              <a:pPr/>
              <a:t>11/16/21</a:t>
            </a:fld>
            <a:endParaRPr lang="en-US"/>
          </a:p>
        </p:txBody>
      </p:sp>
      <p:sp>
        <p:nvSpPr>
          <p:cNvPr id="3" name="Footer Placeholder 2">
            <a:extLst>
              <a:ext uri="{FF2B5EF4-FFF2-40B4-BE49-F238E27FC236}">
                <a16:creationId xmlns:a16="http://schemas.microsoft.com/office/drawing/2014/main" id="{B68C1F70-FE04-4562-975C-08DABB5872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74EC6E-6C61-470B-BDD3-DA8DF6232226}"/>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1300409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65DE5-CA7A-4F4C-B914-0BB139825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3795F8-1424-4CC6-812A-B27AFDA75C9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BABA0-249A-4213-9913-73239EBD13A1}"/>
              </a:ext>
            </a:extLst>
          </p:cNvPr>
          <p:cNvSpPr>
            <a:spLocks noGrp="1"/>
          </p:cNvSpPr>
          <p:nvPr>
            <p:ph type="dt" sz="half" idx="10"/>
          </p:nvPr>
        </p:nvSpPr>
        <p:spPr>
          <a:xfrm>
            <a:off x="838200" y="6356350"/>
            <a:ext cx="2743200" cy="365125"/>
          </a:xfrm>
          <a:prstGeom prst="rect">
            <a:avLst/>
          </a:prstGeom>
        </p:spPr>
        <p:txBody>
          <a:bodyPr/>
          <a:lstStyle/>
          <a:p>
            <a:fld id="{9F196160-E13D-46EF-ABB9-2EC5347F161F}" type="datetimeFigureOut">
              <a:rPr lang="en-US" smtClean="0"/>
              <a:pPr/>
              <a:t>11/16/21</a:t>
            </a:fld>
            <a:endParaRPr lang="en-US"/>
          </a:p>
        </p:txBody>
      </p:sp>
      <p:sp>
        <p:nvSpPr>
          <p:cNvPr id="5" name="Footer Placeholder 4">
            <a:extLst>
              <a:ext uri="{FF2B5EF4-FFF2-40B4-BE49-F238E27FC236}">
                <a16:creationId xmlns:a16="http://schemas.microsoft.com/office/drawing/2014/main" id="{7DD2987D-5B4F-4413-8198-26E936DE22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51E2B-CCA1-410D-AB25-7FC64B4983ED}"/>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1080533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Two Content">
  <p:cSld name="Two Content">
    <p:spTree>
      <p:nvGrpSpPr>
        <p:cNvPr id="1" name="Shape 17"/>
        <p:cNvGrpSpPr/>
        <p:nvPr/>
      </p:nvGrpSpPr>
      <p:grpSpPr>
        <a:xfrm>
          <a:off x="0" y="0"/>
          <a:ext cx="0" cy="0"/>
          <a:chOff x="0" y="0"/>
          <a:chExt cx="0" cy="0"/>
        </a:xfrm>
      </p:grpSpPr>
      <p:sp>
        <p:nvSpPr>
          <p:cNvPr id="18" name="Google Shape;18;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0" name="Google Shape;20;p2"/>
          <p:cNvSpPr/>
          <p:nvPr/>
        </p:nvSpPr>
        <p:spPr>
          <a:xfrm>
            <a:off x="-20320" y="0"/>
            <a:ext cx="1310640" cy="68643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246940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6"/>
        <p:cNvGrpSpPr/>
        <p:nvPr/>
      </p:nvGrpSpPr>
      <p:grpSpPr>
        <a:xfrm>
          <a:off x="0" y="0"/>
          <a:ext cx="0" cy="0"/>
          <a:chOff x="0" y="0"/>
          <a:chExt cx="0" cy="0"/>
        </a:xfrm>
      </p:grpSpPr>
      <p:sp>
        <p:nvSpPr>
          <p:cNvPr id="27" name="Google Shape;27;p4"/>
          <p:cNvSpPr txBox="1">
            <a:spLocks noGrp="1"/>
          </p:cNvSpPr>
          <p:nvPr>
            <p:ph type="body" idx="1"/>
          </p:nvPr>
        </p:nvSpPr>
        <p:spPr>
          <a:xfrm>
            <a:off x="523240" y="1825625"/>
            <a:ext cx="10830559"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0" name="Google Shape;30;p4"/>
          <p:cNvSpPr/>
          <p:nvPr/>
        </p:nvSpPr>
        <p:spPr>
          <a:xfrm>
            <a:off x="345440" y="365125"/>
            <a:ext cx="11544598" cy="1139825"/>
          </a:xfrm>
          <a:prstGeom prst="rect">
            <a:avLst/>
          </a:prstGeom>
          <a:solidFill>
            <a:srgbClr val="EFAF3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chemeClr val="lt1"/>
              </a:solidFill>
              <a:latin typeface="Calibri"/>
              <a:ea typeface="Calibri"/>
              <a:cs typeface="Calibri"/>
              <a:sym typeface="Calibri"/>
            </a:endParaRPr>
          </a:p>
        </p:txBody>
      </p:sp>
      <p:sp>
        <p:nvSpPr>
          <p:cNvPr id="31" name="Google Shape;31;p4"/>
          <p:cNvSpPr txBox="1">
            <a:spLocks noGrp="1"/>
          </p:cNvSpPr>
          <p:nvPr>
            <p:ph type="title"/>
          </p:nvPr>
        </p:nvSpPr>
        <p:spPr>
          <a:xfrm>
            <a:off x="523240" y="365126"/>
            <a:ext cx="10515600"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000000"/>
              </a:buClr>
              <a:buSzPts val="4000"/>
              <a:buFont typeface="Times New Roman"/>
              <a:buNone/>
              <a:defRPr>
                <a:solidFill>
                  <a:srgbClr val="00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7" name="Google Shape;14;p1">
            <a:extLst>
              <a:ext uri="{FF2B5EF4-FFF2-40B4-BE49-F238E27FC236}">
                <a16:creationId xmlns:a16="http://schemas.microsoft.com/office/drawing/2014/main" id="{796B8CD2-DA4F-344F-AE08-764A8CE05293}"/>
              </a:ext>
            </a:extLst>
          </p:cNvPr>
          <p:cNvGrpSpPr/>
          <p:nvPr userDrawn="1"/>
        </p:nvGrpSpPr>
        <p:grpSpPr>
          <a:xfrm>
            <a:off x="11185957" y="6356350"/>
            <a:ext cx="892295" cy="470693"/>
            <a:chOff x="4581525" y="2647950"/>
            <a:chExt cx="2943225" cy="1552575"/>
          </a:xfrm>
        </p:grpSpPr>
        <p:pic>
          <p:nvPicPr>
            <p:cNvPr id="8" name="Google Shape;15;p1">
              <a:extLst>
                <a:ext uri="{FF2B5EF4-FFF2-40B4-BE49-F238E27FC236}">
                  <a16:creationId xmlns:a16="http://schemas.microsoft.com/office/drawing/2014/main" id="{8A808C53-2805-564A-BCA8-CEA8E9995C08}"/>
                </a:ext>
              </a:extLst>
            </p:cNvPr>
            <p:cNvPicPr preferRelativeResize="0"/>
            <p:nvPr/>
          </p:nvPicPr>
          <p:blipFill rotWithShape="1">
            <a:blip r:embed="rId2">
              <a:alphaModFix/>
            </a:blip>
            <a:srcRect/>
            <a:stretch/>
          </p:blipFill>
          <p:spPr>
            <a:xfrm>
              <a:off x="4667250" y="2647950"/>
              <a:ext cx="2857500" cy="1552575"/>
            </a:xfrm>
            <a:prstGeom prst="rect">
              <a:avLst/>
            </a:prstGeom>
            <a:noFill/>
            <a:ln>
              <a:noFill/>
            </a:ln>
          </p:spPr>
        </p:pic>
        <p:sp>
          <p:nvSpPr>
            <p:cNvPr id="9" name="Google Shape;16;p1">
              <a:extLst>
                <a:ext uri="{FF2B5EF4-FFF2-40B4-BE49-F238E27FC236}">
                  <a16:creationId xmlns:a16="http://schemas.microsoft.com/office/drawing/2014/main" id="{026E5D93-DA2C-4346-BCDC-DE7A5C6D42E1}"/>
                </a:ext>
              </a:extLst>
            </p:cNvPr>
            <p:cNvSpPr/>
            <p:nvPr/>
          </p:nvSpPr>
          <p:spPr>
            <a:xfrm>
              <a:off x="4581525" y="3867150"/>
              <a:ext cx="2466975" cy="2476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2058229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2"/>
        <p:cNvGrpSpPr/>
        <p:nvPr/>
      </p:nvGrpSpPr>
      <p:grpSpPr>
        <a:xfrm>
          <a:off x="0" y="0"/>
          <a:ext cx="0" cy="0"/>
          <a:chOff x="0" y="0"/>
          <a:chExt cx="0" cy="0"/>
        </a:xfrm>
      </p:grpSpPr>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80451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6"/>
        <p:cNvGrpSpPr/>
        <p:nvPr/>
      </p:nvGrpSpPr>
      <p:grpSpPr>
        <a:xfrm>
          <a:off x="0" y="0"/>
          <a:ext cx="0" cy="0"/>
          <a:chOff x="0" y="0"/>
          <a:chExt cx="0" cy="0"/>
        </a:xfrm>
      </p:grpSpPr>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0" name="Google Shape;40;p6"/>
          <p:cNvSpPr/>
          <p:nvPr/>
        </p:nvSpPr>
        <p:spPr>
          <a:xfrm>
            <a:off x="-20421" y="0"/>
            <a:ext cx="3363696" cy="6858000"/>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1" name="Google Shape;41;p6"/>
          <p:cNvSpPr/>
          <p:nvPr/>
        </p:nvSpPr>
        <p:spPr>
          <a:xfrm>
            <a:off x="1676400" y="2438400"/>
            <a:ext cx="9686023" cy="2124075"/>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 name="Google Shape;42;p6"/>
          <p:cNvSpPr txBox="1">
            <a:spLocks noGrp="1"/>
          </p:cNvSpPr>
          <p:nvPr>
            <p:ph type="title"/>
          </p:nvPr>
        </p:nvSpPr>
        <p:spPr>
          <a:xfrm>
            <a:off x="1676400" y="2438400"/>
            <a:ext cx="9671050" cy="2124075"/>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4190754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43"/>
        <p:cNvGrpSpPr/>
        <p:nvPr/>
      </p:nvGrpSpPr>
      <p:grpSpPr>
        <a:xfrm>
          <a:off x="0" y="0"/>
          <a:ext cx="0" cy="0"/>
          <a:chOff x="0" y="0"/>
          <a:chExt cx="0" cy="0"/>
        </a:xfrm>
      </p:grpSpPr>
      <p:sp>
        <p:nvSpPr>
          <p:cNvPr id="44" name="Google Shape;44;p7"/>
          <p:cNvSpPr/>
          <p:nvPr/>
        </p:nvSpPr>
        <p:spPr>
          <a:xfrm>
            <a:off x="1524000" y="1122362"/>
            <a:ext cx="9144000" cy="2387601"/>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 name="Google Shape;45;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Times New Roman"/>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8" name="Google Shape;48;p7"/>
          <p:cNvSpPr/>
          <p:nvPr/>
        </p:nvSpPr>
        <p:spPr>
          <a:xfrm>
            <a:off x="1524000" y="3602039"/>
            <a:ext cx="9144000" cy="1655762"/>
          </a:xfrm>
          <a:prstGeom prst="rect">
            <a:avLst/>
          </a:prstGeom>
          <a:solidFill>
            <a:srgbClr val="F5BA2B">
              <a:alpha val="6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9" name="Google Shape;49;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rgbClr val="4D4D4D"/>
              </a:buClr>
              <a:buSzPts val="2400"/>
              <a:buNone/>
              <a:defRPr sz="2400"/>
            </a:lvl1pPr>
            <a:lvl2pPr lvl="1" algn="ctr">
              <a:lnSpc>
                <a:spcPct val="90000"/>
              </a:lnSpc>
              <a:spcBef>
                <a:spcPts val="500"/>
              </a:spcBef>
              <a:spcAft>
                <a:spcPts val="0"/>
              </a:spcAft>
              <a:buClr>
                <a:srgbClr val="4D4D4D"/>
              </a:buClr>
              <a:buSzPts val="2000"/>
              <a:buNone/>
              <a:defRPr sz="2000"/>
            </a:lvl2pPr>
            <a:lvl3pPr lvl="2" algn="ctr">
              <a:lnSpc>
                <a:spcPct val="90000"/>
              </a:lnSpc>
              <a:spcBef>
                <a:spcPts val="500"/>
              </a:spcBef>
              <a:spcAft>
                <a:spcPts val="0"/>
              </a:spcAft>
              <a:buClr>
                <a:srgbClr val="4D4D4D"/>
              </a:buClr>
              <a:buSzPts val="1800"/>
              <a:buNone/>
              <a:defRPr sz="1800"/>
            </a:lvl3pPr>
            <a:lvl4pPr lvl="3" algn="ctr">
              <a:lnSpc>
                <a:spcPct val="90000"/>
              </a:lnSpc>
              <a:spcBef>
                <a:spcPts val="500"/>
              </a:spcBef>
              <a:spcAft>
                <a:spcPts val="0"/>
              </a:spcAft>
              <a:buClr>
                <a:srgbClr val="4D4D4D"/>
              </a:buClr>
              <a:buSzPts val="1600"/>
              <a:buNone/>
              <a:defRPr sz="1600"/>
            </a:lvl4pPr>
            <a:lvl5pPr lvl="4" algn="ctr">
              <a:lnSpc>
                <a:spcPct val="90000"/>
              </a:lnSpc>
              <a:spcBef>
                <a:spcPts val="500"/>
              </a:spcBef>
              <a:spcAft>
                <a:spcPts val="0"/>
              </a:spcAft>
              <a:buClr>
                <a:srgbClr val="4D4D4D"/>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363914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50"/>
        <p:cNvGrpSpPr/>
        <p:nvPr/>
      </p:nvGrpSpPr>
      <p:grpSpPr>
        <a:xfrm>
          <a:off x="0" y="0"/>
          <a:ext cx="0" cy="0"/>
          <a:chOff x="0" y="0"/>
          <a:chExt cx="0" cy="0"/>
        </a:xfrm>
      </p:grpSpPr>
      <p:sp>
        <p:nvSpPr>
          <p:cNvPr id="51" name="Google Shape;51;p8"/>
          <p:cNvSpPr/>
          <p:nvPr/>
        </p:nvSpPr>
        <p:spPr>
          <a:xfrm>
            <a:off x="528320" y="347346"/>
            <a:ext cx="11544598" cy="1139825"/>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a:solidFill>
                <a:srgbClr val="F5BA2B"/>
              </a:solidFill>
              <a:latin typeface="Calibri"/>
              <a:ea typeface="Calibri"/>
              <a:cs typeface="Calibri"/>
              <a:sym typeface="Calibri"/>
            </a:endParaRPr>
          </a:p>
        </p:txBody>
      </p:sp>
      <p:sp>
        <p:nvSpPr>
          <p:cNvPr id="52" name="Google Shape;52;p8"/>
          <p:cNvSpPr txBox="1">
            <a:spLocks noGrp="1"/>
          </p:cNvSpPr>
          <p:nvPr>
            <p:ph type="body" idx="1"/>
          </p:nvPr>
        </p:nvSpPr>
        <p:spPr>
          <a:xfrm>
            <a:off x="523240" y="1825625"/>
            <a:ext cx="10830559"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5" name="Google Shape;55;p8"/>
          <p:cNvSpPr txBox="1">
            <a:spLocks noGrp="1"/>
          </p:cNvSpPr>
          <p:nvPr>
            <p:ph type="title"/>
          </p:nvPr>
        </p:nvSpPr>
        <p:spPr>
          <a:xfrm>
            <a:off x="523240" y="365126"/>
            <a:ext cx="10515600"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F5BA2B"/>
              </a:buClr>
              <a:buSzPts val="4000"/>
              <a:buFont typeface="Times New Roman"/>
              <a:buNone/>
              <a:defRPr>
                <a:solidFill>
                  <a:srgbClr val="F5BA2B"/>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519171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56"/>
        <p:cNvGrpSpPr/>
        <p:nvPr/>
      </p:nvGrpSpPr>
      <p:grpSpPr>
        <a:xfrm>
          <a:off x="0" y="0"/>
          <a:ext cx="0" cy="0"/>
          <a:chOff x="0" y="0"/>
          <a:chExt cx="0" cy="0"/>
        </a:xfrm>
      </p:grpSpPr>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9"/>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9" name="Google Shape;59;p9"/>
          <p:cNvSpPr/>
          <p:nvPr/>
        </p:nvSpPr>
        <p:spPr>
          <a:xfrm>
            <a:off x="914401" y="0"/>
            <a:ext cx="6162674" cy="6858000"/>
          </a:xfrm>
          <a:prstGeom prst="rect">
            <a:avLst/>
          </a:prstGeom>
          <a:solidFill>
            <a:srgbClr val="F5BA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0" name="Google Shape;60;p9"/>
          <p:cNvSpPr txBox="1">
            <a:spLocks noGrp="1"/>
          </p:cNvSpPr>
          <p:nvPr>
            <p:ph type="title"/>
          </p:nvPr>
        </p:nvSpPr>
        <p:spPr>
          <a:xfrm>
            <a:off x="1366838" y="2289176"/>
            <a:ext cx="5257800" cy="1139824"/>
          </a:xfrm>
          <a:prstGeom prst="rect">
            <a:avLst/>
          </a:prstGeom>
          <a:noFill/>
          <a:ln>
            <a:noFill/>
          </a:ln>
        </p:spPr>
        <p:txBody>
          <a:bodyPr spcFirstLastPara="1" wrap="square" lIns="91425" tIns="45700" rIns="91425" bIns="45700" anchor="ctr" anchorCtr="0">
            <a:noAutofit/>
          </a:bodyPr>
          <a:lstStyle>
            <a:lvl1pPr lvl="0" algn="ctr">
              <a:lnSpc>
                <a:spcPct val="90000"/>
              </a:lnSpc>
              <a:spcBef>
                <a:spcPts val="0"/>
              </a:spcBef>
              <a:spcAft>
                <a:spcPts val="0"/>
              </a:spcAft>
              <a:buClr>
                <a:schemeClr val="dk1"/>
              </a:buClr>
              <a:buSzPts val="4000"/>
              <a:buFont typeface="Times New Roma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68411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1083055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345440" y="365125"/>
            <a:ext cx="11544598"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10515600"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2325133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4D4D4D"/>
              </a:buClr>
              <a:buSzPts val="2400"/>
              <a:buNone/>
              <a:defRPr sz="2400" b="1"/>
            </a:lvl1pPr>
            <a:lvl2pPr marL="914400" lvl="1" indent="-228600" algn="l">
              <a:lnSpc>
                <a:spcPct val="90000"/>
              </a:lnSpc>
              <a:spcBef>
                <a:spcPts val="500"/>
              </a:spcBef>
              <a:spcAft>
                <a:spcPts val="0"/>
              </a:spcAft>
              <a:buClr>
                <a:srgbClr val="4D4D4D"/>
              </a:buClr>
              <a:buSzPts val="2000"/>
              <a:buNone/>
              <a:defRPr sz="2000" b="1"/>
            </a:lvl2pPr>
            <a:lvl3pPr marL="1371600" lvl="2" indent="-228600" algn="l">
              <a:lnSpc>
                <a:spcPct val="90000"/>
              </a:lnSpc>
              <a:spcBef>
                <a:spcPts val="500"/>
              </a:spcBef>
              <a:spcAft>
                <a:spcPts val="0"/>
              </a:spcAft>
              <a:buClr>
                <a:srgbClr val="4D4D4D"/>
              </a:buClr>
              <a:buSzPts val="1800"/>
              <a:buNone/>
              <a:defRPr sz="1800" b="1"/>
            </a:lvl3pPr>
            <a:lvl4pPr marL="1828800" lvl="3" indent="-228600" algn="l">
              <a:lnSpc>
                <a:spcPct val="90000"/>
              </a:lnSpc>
              <a:spcBef>
                <a:spcPts val="500"/>
              </a:spcBef>
              <a:spcAft>
                <a:spcPts val="0"/>
              </a:spcAft>
              <a:buClr>
                <a:srgbClr val="4D4D4D"/>
              </a:buClr>
              <a:buSzPts val="1600"/>
              <a:buNone/>
              <a:defRPr sz="1600" b="1"/>
            </a:lvl4pPr>
            <a:lvl5pPr marL="2286000" lvl="4" indent="-228600" algn="l">
              <a:lnSpc>
                <a:spcPct val="90000"/>
              </a:lnSpc>
              <a:spcBef>
                <a:spcPts val="500"/>
              </a:spcBef>
              <a:spcAft>
                <a:spcPts val="0"/>
              </a:spcAft>
              <a:buClr>
                <a:srgbClr val="4D4D4D"/>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4" name="Google Shape;64;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5" name="Google Shape;65;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rgbClr val="4D4D4D"/>
              </a:buClr>
              <a:buSzPts val="2400"/>
              <a:buNone/>
              <a:defRPr sz="2400" b="1"/>
            </a:lvl1pPr>
            <a:lvl2pPr marL="914400" lvl="1" indent="-228600" algn="l">
              <a:lnSpc>
                <a:spcPct val="90000"/>
              </a:lnSpc>
              <a:spcBef>
                <a:spcPts val="500"/>
              </a:spcBef>
              <a:spcAft>
                <a:spcPts val="0"/>
              </a:spcAft>
              <a:buClr>
                <a:srgbClr val="4D4D4D"/>
              </a:buClr>
              <a:buSzPts val="2000"/>
              <a:buNone/>
              <a:defRPr sz="2000" b="1"/>
            </a:lvl2pPr>
            <a:lvl3pPr marL="1371600" lvl="2" indent="-228600" algn="l">
              <a:lnSpc>
                <a:spcPct val="90000"/>
              </a:lnSpc>
              <a:spcBef>
                <a:spcPts val="500"/>
              </a:spcBef>
              <a:spcAft>
                <a:spcPts val="0"/>
              </a:spcAft>
              <a:buClr>
                <a:srgbClr val="4D4D4D"/>
              </a:buClr>
              <a:buSzPts val="1800"/>
              <a:buNone/>
              <a:defRPr sz="1800" b="1"/>
            </a:lvl3pPr>
            <a:lvl4pPr marL="1828800" lvl="3" indent="-228600" algn="l">
              <a:lnSpc>
                <a:spcPct val="90000"/>
              </a:lnSpc>
              <a:spcBef>
                <a:spcPts val="500"/>
              </a:spcBef>
              <a:spcAft>
                <a:spcPts val="0"/>
              </a:spcAft>
              <a:buClr>
                <a:srgbClr val="4D4D4D"/>
              </a:buClr>
              <a:buSzPts val="1600"/>
              <a:buNone/>
              <a:defRPr sz="1600" b="1"/>
            </a:lvl4pPr>
            <a:lvl5pPr marL="2286000" lvl="4" indent="-228600" algn="l">
              <a:lnSpc>
                <a:spcPct val="90000"/>
              </a:lnSpc>
              <a:spcBef>
                <a:spcPts val="500"/>
              </a:spcBef>
              <a:spcAft>
                <a:spcPts val="0"/>
              </a:spcAft>
              <a:buClr>
                <a:srgbClr val="4D4D4D"/>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36283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Times New Roman"/>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rgbClr val="4D4D4D"/>
              </a:buClr>
              <a:buSzPts val="3200"/>
              <a:buChar char="•"/>
              <a:defRPr sz="3200"/>
            </a:lvl1pPr>
            <a:lvl2pPr marL="914400" lvl="1" indent="-406400" algn="l">
              <a:lnSpc>
                <a:spcPct val="90000"/>
              </a:lnSpc>
              <a:spcBef>
                <a:spcPts val="500"/>
              </a:spcBef>
              <a:spcAft>
                <a:spcPts val="0"/>
              </a:spcAft>
              <a:buClr>
                <a:srgbClr val="4D4D4D"/>
              </a:buClr>
              <a:buSzPts val="2800"/>
              <a:buChar char="•"/>
              <a:defRPr sz="2800"/>
            </a:lvl2pPr>
            <a:lvl3pPr marL="1371600" lvl="2" indent="-381000" algn="l">
              <a:lnSpc>
                <a:spcPct val="90000"/>
              </a:lnSpc>
              <a:spcBef>
                <a:spcPts val="500"/>
              </a:spcBef>
              <a:spcAft>
                <a:spcPts val="0"/>
              </a:spcAft>
              <a:buClr>
                <a:srgbClr val="4D4D4D"/>
              </a:buClr>
              <a:buSzPts val="2400"/>
              <a:buChar char="•"/>
              <a:defRPr sz="2400"/>
            </a:lvl3pPr>
            <a:lvl4pPr marL="1828800" lvl="3" indent="-355600" algn="l">
              <a:lnSpc>
                <a:spcPct val="90000"/>
              </a:lnSpc>
              <a:spcBef>
                <a:spcPts val="500"/>
              </a:spcBef>
              <a:spcAft>
                <a:spcPts val="0"/>
              </a:spcAft>
              <a:buClr>
                <a:srgbClr val="4D4D4D"/>
              </a:buClr>
              <a:buSzPts val="2000"/>
              <a:buChar char="•"/>
              <a:defRPr sz="2000"/>
            </a:lvl4pPr>
            <a:lvl5pPr marL="2286000" lvl="4" indent="-355600" algn="l">
              <a:lnSpc>
                <a:spcPct val="90000"/>
              </a:lnSpc>
              <a:spcBef>
                <a:spcPts val="500"/>
              </a:spcBef>
              <a:spcAft>
                <a:spcPts val="0"/>
              </a:spcAft>
              <a:buClr>
                <a:srgbClr val="4D4D4D"/>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3" name="Google Shape;73;p1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D4D4D"/>
              </a:buClr>
              <a:buSzPts val="1600"/>
              <a:buNone/>
              <a:defRPr sz="1600"/>
            </a:lvl1pPr>
            <a:lvl2pPr marL="914400" lvl="1" indent="-228600" algn="l">
              <a:lnSpc>
                <a:spcPct val="90000"/>
              </a:lnSpc>
              <a:spcBef>
                <a:spcPts val="500"/>
              </a:spcBef>
              <a:spcAft>
                <a:spcPts val="0"/>
              </a:spcAft>
              <a:buClr>
                <a:srgbClr val="4D4D4D"/>
              </a:buClr>
              <a:buSzPts val="1400"/>
              <a:buNone/>
              <a:defRPr sz="1400"/>
            </a:lvl2pPr>
            <a:lvl3pPr marL="1371600" lvl="2" indent="-228600" algn="l">
              <a:lnSpc>
                <a:spcPct val="90000"/>
              </a:lnSpc>
              <a:spcBef>
                <a:spcPts val="500"/>
              </a:spcBef>
              <a:spcAft>
                <a:spcPts val="0"/>
              </a:spcAft>
              <a:buClr>
                <a:srgbClr val="4D4D4D"/>
              </a:buClr>
              <a:buSzPts val="1200"/>
              <a:buNone/>
              <a:defRPr sz="1200"/>
            </a:lvl3pPr>
            <a:lvl4pPr marL="1828800" lvl="3" indent="-228600" algn="l">
              <a:lnSpc>
                <a:spcPct val="90000"/>
              </a:lnSpc>
              <a:spcBef>
                <a:spcPts val="500"/>
              </a:spcBef>
              <a:spcAft>
                <a:spcPts val="0"/>
              </a:spcAft>
              <a:buClr>
                <a:srgbClr val="4D4D4D"/>
              </a:buClr>
              <a:buSzPts val="1000"/>
              <a:buNone/>
              <a:defRPr sz="1000"/>
            </a:lvl4pPr>
            <a:lvl5pPr marL="2286000" lvl="4" indent="-228600" algn="l">
              <a:lnSpc>
                <a:spcPct val="90000"/>
              </a:lnSpc>
              <a:spcBef>
                <a:spcPts val="500"/>
              </a:spcBef>
              <a:spcAft>
                <a:spcPts val="0"/>
              </a:spcAft>
              <a:buClr>
                <a:srgbClr val="4D4D4D"/>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4" name="Google Shape;7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5" name="Google Shape;7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0032262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Times New Roman"/>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4D4D4D"/>
              </a:buClr>
              <a:buSzPts val="3200"/>
              <a:buFont typeface="Arial"/>
              <a:buNone/>
              <a:defRPr sz="3200" b="0" i="0" u="none" strike="noStrike" cap="none">
                <a:solidFill>
                  <a:srgbClr val="4D4D4D"/>
                </a:solidFill>
                <a:latin typeface="Times New Roman"/>
                <a:ea typeface="Times New Roman"/>
                <a:cs typeface="Times New Roman"/>
                <a:sym typeface="Times New Roman"/>
              </a:defRPr>
            </a:lvl1pPr>
            <a:lvl2pPr marR="0" lvl="1" algn="l" rtl="0">
              <a:lnSpc>
                <a:spcPct val="90000"/>
              </a:lnSpc>
              <a:spcBef>
                <a:spcPts val="500"/>
              </a:spcBef>
              <a:spcAft>
                <a:spcPts val="0"/>
              </a:spcAft>
              <a:buClr>
                <a:srgbClr val="4D4D4D"/>
              </a:buClr>
              <a:buSzPts val="2800"/>
              <a:buFont typeface="Arial"/>
              <a:buNone/>
              <a:defRPr sz="2800" b="0" i="0" u="none" strike="noStrike" cap="none">
                <a:solidFill>
                  <a:srgbClr val="4D4D4D"/>
                </a:solidFill>
                <a:latin typeface="Times New Roman"/>
                <a:ea typeface="Times New Roman"/>
                <a:cs typeface="Times New Roman"/>
                <a:sym typeface="Times New Roman"/>
              </a:defRPr>
            </a:lvl2pPr>
            <a:lvl3pPr marR="0" lvl="2" algn="l" rtl="0">
              <a:lnSpc>
                <a:spcPct val="90000"/>
              </a:lnSpc>
              <a:spcBef>
                <a:spcPts val="500"/>
              </a:spcBef>
              <a:spcAft>
                <a:spcPts val="0"/>
              </a:spcAft>
              <a:buClr>
                <a:srgbClr val="4D4D4D"/>
              </a:buClr>
              <a:buSzPts val="2400"/>
              <a:buFont typeface="Arial"/>
              <a:buNone/>
              <a:defRPr sz="2400" b="0" i="0" u="none" strike="noStrike" cap="none">
                <a:solidFill>
                  <a:srgbClr val="4D4D4D"/>
                </a:solidFill>
                <a:latin typeface="Times New Roman"/>
                <a:ea typeface="Times New Roman"/>
                <a:cs typeface="Times New Roman"/>
                <a:sym typeface="Times New Roman"/>
              </a:defRPr>
            </a:lvl3pPr>
            <a:lvl4pPr marR="0" lvl="3" algn="l" rtl="0">
              <a:lnSpc>
                <a:spcPct val="90000"/>
              </a:lnSpc>
              <a:spcBef>
                <a:spcPts val="500"/>
              </a:spcBef>
              <a:spcAft>
                <a:spcPts val="0"/>
              </a:spcAft>
              <a:buClr>
                <a:srgbClr val="4D4D4D"/>
              </a:buClr>
              <a:buSzPts val="2000"/>
              <a:buFont typeface="Arial"/>
              <a:buNone/>
              <a:defRPr sz="2000" b="0" i="0" u="none" strike="noStrike" cap="none">
                <a:solidFill>
                  <a:srgbClr val="4D4D4D"/>
                </a:solidFill>
                <a:latin typeface="Times New Roman"/>
                <a:ea typeface="Times New Roman"/>
                <a:cs typeface="Times New Roman"/>
                <a:sym typeface="Times New Roman"/>
              </a:defRPr>
            </a:lvl4pPr>
            <a:lvl5pPr marR="0" lvl="4" algn="l" rtl="0">
              <a:lnSpc>
                <a:spcPct val="90000"/>
              </a:lnSpc>
              <a:spcBef>
                <a:spcPts val="500"/>
              </a:spcBef>
              <a:spcAft>
                <a:spcPts val="0"/>
              </a:spcAft>
              <a:buClr>
                <a:srgbClr val="4D4D4D"/>
              </a:buClr>
              <a:buSzPts val="2000"/>
              <a:buFont typeface="Arial"/>
              <a:buNone/>
              <a:defRPr sz="2000" b="0" i="0" u="none" strike="noStrike" cap="none">
                <a:solidFill>
                  <a:srgbClr val="4D4D4D"/>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80" name="Google Shape;80;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4D4D4D"/>
              </a:buClr>
              <a:buSzPts val="1600"/>
              <a:buNone/>
              <a:defRPr sz="1600"/>
            </a:lvl1pPr>
            <a:lvl2pPr marL="914400" lvl="1" indent="-228600" algn="l">
              <a:lnSpc>
                <a:spcPct val="90000"/>
              </a:lnSpc>
              <a:spcBef>
                <a:spcPts val="500"/>
              </a:spcBef>
              <a:spcAft>
                <a:spcPts val="0"/>
              </a:spcAft>
              <a:buClr>
                <a:srgbClr val="4D4D4D"/>
              </a:buClr>
              <a:buSzPts val="1400"/>
              <a:buNone/>
              <a:defRPr sz="1400"/>
            </a:lvl2pPr>
            <a:lvl3pPr marL="1371600" lvl="2" indent="-228600" algn="l">
              <a:lnSpc>
                <a:spcPct val="90000"/>
              </a:lnSpc>
              <a:spcBef>
                <a:spcPts val="500"/>
              </a:spcBef>
              <a:spcAft>
                <a:spcPts val="0"/>
              </a:spcAft>
              <a:buClr>
                <a:srgbClr val="4D4D4D"/>
              </a:buClr>
              <a:buSzPts val="1200"/>
              <a:buNone/>
              <a:defRPr sz="1200"/>
            </a:lvl3pPr>
            <a:lvl4pPr marL="1828800" lvl="3" indent="-228600" algn="l">
              <a:lnSpc>
                <a:spcPct val="90000"/>
              </a:lnSpc>
              <a:spcBef>
                <a:spcPts val="500"/>
              </a:spcBef>
              <a:spcAft>
                <a:spcPts val="0"/>
              </a:spcAft>
              <a:buClr>
                <a:srgbClr val="4D4D4D"/>
              </a:buClr>
              <a:buSzPts val="1000"/>
              <a:buNone/>
              <a:defRPr sz="1000"/>
            </a:lvl4pPr>
            <a:lvl5pPr marL="2286000" lvl="4" indent="-228600" algn="l">
              <a:lnSpc>
                <a:spcPct val="90000"/>
              </a:lnSpc>
              <a:spcBef>
                <a:spcPts val="500"/>
              </a:spcBef>
              <a:spcAft>
                <a:spcPts val="0"/>
              </a:spcAft>
              <a:buClr>
                <a:srgbClr val="4D4D4D"/>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292017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84"/>
        <p:cNvGrpSpPr/>
        <p:nvPr/>
      </p:nvGrpSpPr>
      <p:grpSpPr>
        <a:xfrm>
          <a:off x="0" y="0"/>
          <a:ext cx="0" cy="0"/>
          <a:chOff x="0" y="0"/>
          <a:chExt cx="0" cy="0"/>
        </a:xfrm>
      </p:grpSpPr>
      <p:sp>
        <p:nvSpPr>
          <p:cNvPr id="85" name="Google Shape;85;p13"/>
          <p:cNvSpPr txBox="1">
            <a:spLocks noGrp="1"/>
          </p:cNvSpPr>
          <p:nvPr>
            <p:ph type="title"/>
          </p:nvPr>
        </p:nvSpPr>
        <p:spPr>
          <a:xfrm>
            <a:off x="508000" y="365126"/>
            <a:ext cx="11198224" cy="1139824"/>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3"/>
          <p:cNvSpPr txBox="1">
            <a:spLocks noGrp="1"/>
          </p:cNvSpPr>
          <p:nvPr>
            <p:ph type="body" idx="1"/>
          </p:nvPr>
        </p:nvSpPr>
        <p:spPr>
          <a:xfrm rot="5400000">
            <a:off x="3931442" y="-1597818"/>
            <a:ext cx="4351338" cy="1119822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Google Shape;8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3"/>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5839668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1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D4D4D"/>
              </a:buClr>
              <a:buSzPts val="1800"/>
              <a:buChar char="•"/>
              <a:defRPr/>
            </a:lvl1pPr>
            <a:lvl2pPr marL="914400" lvl="1" indent="-342900" algn="l">
              <a:lnSpc>
                <a:spcPct val="90000"/>
              </a:lnSpc>
              <a:spcBef>
                <a:spcPts val="500"/>
              </a:spcBef>
              <a:spcAft>
                <a:spcPts val="0"/>
              </a:spcAft>
              <a:buClr>
                <a:srgbClr val="4D4D4D"/>
              </a:buClr>
              <a:buSzPts val="1800"/>
              <a:buChar char="•"/>
              <a:defRPr/>
            </a:lvl2pPr>
            <a:lvl3pPr marL="1371600" lvl="2" indent="-342900" algn="l">
              <a:lnSpc>
                <a:spcPct val="90000"/>
              </a:lnSpc>
              <a:spcBef>
                <a:spcPts val="500"/>
              </a:spcBef>
              <a:spcAft>
                <a:spcPts val="0"/>
              </a:spcAft>
              <a:buClr>
                <a:srgbClr val="4D4D4D"/>
              </a:buClr>
              <a:buSzPts val="1800"/>
              <a:buChar char="•"/>
              <a:defRPr/>
            </a:lvl3pPr>
            <a:lvl4pPr marL="1828800" lvl="3" indent="-342900" algn="l">
              <a:lnSpc>
                <a:spcPct val="90000"/>
              </a:lnSpc>
              <a:spcBef>
                <a:spcPts val="500"/>
              </a:spcBef>
              <a:spcAft>
                <a:spcPts val="0"/>
              </a:spcAft>
              <a:buClr>
                <a:srgbClr val="4D4D4D"/>
              </a:buClr>
              <a:buSzPts val="1800"/>
              <a:buChar char="•"/>
              <a:defRPr/>
            </a:lvl4pPr>
            <a:lvl5pPr marL="2286000" lvl="4" indent="-342900" algn="l">
              <a:lnSpc>
                <a:spcPct val="90000"/>
              </a:lnSpc>
              <a:spcBef>
                <a:spcPts val="500"/>
              </a:spcBef>
              <a:spcAft>
                <a:spcPts val="0"/>
              </a:spcAft>
              <a:buClr>
                <a:srgbClr val="4D4D4D"/>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4" name="Google Shape;9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4"/>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47924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565848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345440" y="365125"/>
            <a:ext cx="5836285"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5658485"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419435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762625" y="1825625"/>
            <a:ext cx="6127413"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E7AAD75D-9EA7-4CF2-9079-0544D2FCAF0D}"/>
              </a:ext>
            </a:extLst>
          </p:cNvPr>
          <p:cNvSpPr/>
          <p:nvPr userDrawn="1"/>
        </p:nvSpPr>
        <p:spPr>
          <a:xfrm>
            <a:off x="5676900" y="365125"/>
            <a:ext cx="6213138" cy="1139825"/>
          </a:xfrm>
          <a:prstGeom prst="rect">
            <a:avLst/>
          </a:prstGeom>
          <a:solidFill>
            <a:srgbClr val="EFAF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762625" y="365126"/>
            <a:ext cx="5276215" cy="1139824"/>
          </a:xfrm>
        </p:spPr>
        <p:txBody>
          <a:bodyPr/>
          <a:lstStyle>
            <a:lvl1pPr>
              <a:defRPr>
                <a:solidFill>
                  <a:srgbClr val="000000"/>
                </a:solidFill>
              </a:defRPr>
            </a:lvl1pPr>
          </a:lstStyle>
          <a:p>
            <a:r>
              <a:rPr lang="en-US" dirty="0"/>
              <a:t>Click to edit Master title style</a:t>
            </a:r>
          </a:p>
        </p:txBody>
      </p:sp>
    </p:spTree>
    <p:extLst>
      <p:ext uri="{BB962C8B-B14F-4D97-AF65-F5344CB8AC3E}">
        <p14:creationId xmlns:p14="http://schemas.microsoft.com/office/powerpoint/2010/main" val="387486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7AAD75D-9EA7-4CF2-9079-0544D2FCAF0D}"/>
              </a:ext>
            </a:extLst>
          </p:cNvPr>
          <p:cNvSpPr/>
          <p:nvPr userDrawn="1"/>
        </p:nvSpPr>
        <p:spPr>
          <a:xfrm>
            <a:off x="528320" y="347346"/>
            <a:ext cx="11544598" cy="113982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F5BA2B"/>
              </a:solidFill>
            </a:endParaRPr>
          </a:p>
        </p:txBody>
      </p:sp>
      <p:sp>
        <p:nvSpPr>
          <p:cNvPr id="3" name="Content Placeholder 2">
            <a:extLst>
              <a:ext uri="{FF2B5EF4-FFF2-40B4-BE49-F238E27FC236}">
                <a16:creationId xmlns:a16="http://schemas.microsoft.com/office/drawing/2014/main" id="{44DF1174-A672-4C28-A8B8-FAECF1F68AC6}"/>
              </a:ext>
            </a:extLst>
          </p:cNvPr>
          <p:cNvSpPr>
            <a:spLocks noGrp="1"/>
          </p:cNvSpPr>
          <p:nvPr>
            <p:ph idx="1"/>
          </p:nvPr>
        </p:nvSpPr>
        <p:spPr>
          <a:xfrm>
            <a:off x="523240" y="1825625"/>
            <a:ext cx="10830559"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CADAE6E3-86AC-411D-9777-3835BE301D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D7D15-7F1F-47EB-B87C-2349CCB06EA9}"/>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2" name="Title 1">
            <a:extLst>
              <a:ext uri="{FF2B5EF4-FFF2-40B4-BE49-F238E27FC236}">
                <a16:creationId xmlns:a16="http://schemas.microsoft.com/office/drawing/2014/main" id="{72119C24-0346-4E92-ADBA-AC30952B7387}"/>
              </a:ext>
            </a:extLst>
          </p:cNvPr>
          <p:cNvSpPr>
            <a:spLocks noGrp="1"/>
          </p:cNvSpPr>
          <p:nvPr>
            <p:ph type="title"/>
          </p:nvPr>
        </p:nvSpPr>
        <p:spPr>
          <a:xfrm>
            <a:off x="523240" y="365126"/>
            <a:ext cx="10515600" cy="1139824"/>
          </a:xfrm>
        </p:spPr>
        <p:txBody>
          <a:bodyPr/>
          <a:lstStyle>
            <a:lvl1pPr>
              <a:defRPr>
                <a:solidFill>
                  <a:srgbClr val="F5BA2B"/>
                </a:solidFill>
              </a:defRPr>
            </a:lvl1pPr>
          </a:lstStyle>
          <a:p>
            <a:r>
              <a:rPr lang="en-US" dirty="0"/>
              <a:t>Click to edit Master title style</a:t>
            </a:r>
          </a:p>
        </p:txBody>
      </p:sp>
    </p:spTree>
    <p:extLst>
      <p:ext uri="{BB962C8B-B14F-4D97-AF65-F5344CB8AC3E}">
        <p14:creationId xmlns:p14="http://schemas.microsoft.com/office/powerpoint/2010/main" val="327400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9012262-42F6-41C7-9995-4EFD879EDA6D}"/>
              </a:ext>
            </a:extLst>
          </p:cNvPr>
          <p:cNvSpPr>
            <a:spLocks noGrp="1"/>
          </p:cNvSpPr>
          <p:nvPr>
            <p:ph type="dt" sz="half" idx="10"/>
          </p:nvPr>
        </p:nvSpPr>
        <p:spPr>
          <a:xfrm>
            <a:off x="838200" y="6356350"/>
            <a:ext cx="2743200" cy="365125"/>
          </a:xfrm>
          <a:prstGeom prst="rect">
            <a:avLst/>
          </a:prstGeom>
        </p:spPr>
        <p:txBody>
          <a:bodyPr/>
          <a:lstStyle/>
          <a:p>
            <a:fld id="{9F196160-E13D-46EF-ABB9-2EC5347F161F}" type="datetimeFigureOut">
              <a:rPr lang="en-US" smtClean="0"/>
              <a:pPr/>
              <a:t>11/16/21</a:t>
            </a:fld>
            <a:endParaRPr lang="en-US"/>
          </a:p>
        </p:txBody>
      </p:sp>
      <p:sp>
        <p:nvSpPr>
          <p:cNvPr id="5" name="Footer Placeholder 4">
            <a:extLst>
              <a:ext uri="{FF2B5EF4-FFF2-40B4-BE49-F238E27FC236}">
                <a16:creationId xmlns:a16="http://schemas.microsoft.com/office/drawing/2014/main" id="{76C479C6-DADF-43BE-B37A-2648218BB1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AE3896-AC24-40A5-B9E7-9C68E148C6B3}"/>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7" name="Rectangle 6">
            <a:extLst>
              <a:ext uri="{FF2B5EF4-FFF2-40B4-BE49-F238E27FC236}">
                <a16:creationId xmlns:a16="http://schemas.microsoft.com/office/drawing/2014/main" id="{17514657-B334-4C76-8F4C-31A4A567A796}"/>
              </a:ext>
            </a:extLst>
          </p:cNvPr>
          <p:cNvSpPr/>
          <p:nvPr userDrawn="1"/>
        </p:nvSpPr>
        <p:spPr>
          <a:xfrm>
            <a:off x="-20421" y="0"/>
            <a:ext cx="3363696"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202C32C-18FB-46AA-923A-57E840546617}"/>
              </a:ext>
            </a:extLst>
          </p:cNvPr>
          <p:cNvSpPr/>
          <p:nvPr userDrawn="1"/>
        </p:nvSpPr>
        <p:spPr>
          <a:xfrm>
            <a:off x="1676400" y="2438400"/>
            <a:ext cx="9686023" cy="2124075"/>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7D3838-8BBA-4DEF-A8BB-CB509E3847BD}"/>
              </a:ext>
            </a:extLst>
          </p:cNvPr>
          <p:cNvSpPr>
            <a:spLocks noGrp="1"/>
          </p:cNvSpPr>
          <p:nvPr>
            <p:ph type="title"/>
          </p:nvPr>
        </p:nvSpPr>
        <p:spPr>
          <a:xfrm>
            <a:off x="1676400" y="2438400"/>
            <a:ext cx="9671050" cy="2124075"/>
          </a:xfrm>
        </p:spPr>
        <p:txBody>
          <a:bodyPr anchor="ctr"/>
          <a:lstStyle>
            <a:lvl1pPr algn="ctr">
              <a:defRPr sz="6000"/>
            </a:lvl1pPr>
          </a:lstStyle>
          <a:p>
            <a:r>
              <a:rPr lang="en-US" dirty="0"/>
              <a:t>Click to edit Master title style</a:t>
            </a:r>
          </a:p>
        </p:txBody>
      </p:sp>
    </p:spTree>
    <p:extLst>
      <p:ext uri="{BB962C8B-B14F-4D97-AF65-F5344CB8AC3E}">
        <p14:creationId xmlns:p14="http://schemas.microsoft.com/office/powerpoint/2010/main" val="1936397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6465E39B-3E0C-4146-A841-D90C73792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8249C-A0B0-41BE-ACCF-9FC3218ACB44}"/>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A419DBFA-6E9C-4135-BECE-7A979A605190}"/>
              </a:ext>
            </a:extLst>
          </p:cNvPr>
          <p:cNvSpPr/>
          <p:nvPr userDrawn="1"/>
        </p:nvSpPr>
        <p:spPr>
          <a:xfrm>
            <a:off x="-20320" y="0"/>
            <a:ext cx="1310640" cy="6864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5214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6465E39B-3E0C-4146-A841-D90C73792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8249C-A0B0-41BE-ACCF-9FC3218ACB44}"/>
              </a:ext>
            </a:extLst>
          </p:cNvPr>
          <p:cNvSpPr>
            <a:spLocks noGrp="1"/>
          </p:cNvSpPr>
          <p:nvPr>
            <p:ph type="sldNum" sz="quarter" idx="12"/>
          </p:nvPr>
        </p:nvSpPr>
        <p:spPr/>
        <p:txBody>
          <a:bodyPr/>
          <a:lstStyle/>
          <a:p>
            <a:fld id="{8158A5C0-C843-4798-A68E-D1A36425029C}" type="slidenum">
              <a:rPr lang="en-US" smtClean="0"/>
              <a:pPr/>
              <a:t>‹#›</a:t>
            </a:fld>
            <a:endParaRPr lang="en-US"/>
          </a:p>
        </p:txBody>
      </p:sp>
      <p:sp>
        <p:nvSpPr>
          <p:cNvPr id="8" name="Rectangle 7">
            <a:extLst>
              <a:ext uri="{FF2B5EF4-FFF2-40B4-BE49-F238E27FC236}">
                <a16:creationId xmlns:a16="http://schemas.microsoft.com/office/drawing/2014/main" id="{A419DBFA-6E9C-4135-BECE-7A979A605190}"/>
              </a:ext>
            </a:extLst>
          </p:cNvPr>
          <p:cNvSpPr/>
          <p:nvPr userDrawn="1"/>
        </p:nvSpPr>
        <p:spPr>
          <a:xfrm>
            <a:off x="914401" y="0"/>
            <a:ext cx="6162674" cy="6858000"/>
          </a:xfrm>
          <a:prstGeom prst="rect">
            <a:avLst/>
          </a:prstGeom>
          <a:solidFill>
            <a:srgbClr val="F5BA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ADBD05-11CC-469A-B954-0EA13D385052}"/>
              </a:ext>
            </a:extLst>
          </p:cNvPr>
          <p:cNvSpPr>
            <a:spLocks noGrp="1"/>
          </p:cNvSpPr>
          <p:nvPr>
            <p:ph type="title"/>
          </p:nvPr>
        </p:nvSpPr>
        <p:spPr>
          <a:xfrm>
            <a:off x="1366838" y="2289176"/>
            <a:ext cx="5257800" cy="1139824"/>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54744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B95D0-B393-4507-800E-BC2A3579C8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568EA3-A74B-4FF4-9AFD-46FC6204AA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57244-03AA-4236-9DA9-13C118F58CD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F3EAD2-1D3D-440B-BA43-5934A5E27C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A769C04-1DB8-4E0D-B217-95E7BD00649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CADF1C-CD9C-4034-9D10-3967BF6B7197}"/>
              </a:ext>
            </a:extLst>
          </p:cNvPr>
          <p:cNvSpPr>
            <a:spLocks noGrp="1"/>
          </p:cNvSpPr>
          <p:nvPr>
            <p:ph type="dt" sz="half" idx="10"/>
          </p:nvPr>
        </p:nvSpPr>
        <p:spPr>
          <a:xfrm>
            <a:off x="838200" y="6356350"/>
            <a:ext cx="2743200" cy="365125"/>
          </a:xfrm>
          <a:prstGeom prst="rect">
            <a:avLst/>
          </a:prstGeom>
        </p:spPr>
        <p:txBody>
          <a:bodyPr/>
          <a:lstStyle/>
          <a:p>
            <a:fld id="{9F196160-E13D-46EF-ABB9-2EC5347F161F}" type="datetimeFigureOut">
              <a:rPr lang="en-US" smtClean="0"/>
              <a:pPr/>
              <a:t>11/16/21</a:t>
            </a:fld>
            <a:endParaRPr lang="en-US"/>
          </a:p>
        </p:txBody>
      </p:sp>
      <p:sp>
        <p:nvSpPr>
          <p:cNvPr id="8" name="Footer Placeholder 7">
            <a:extLst>
              <a:ext uri="{FF2B5EF4-FFF2-40B4-BE49-F238E27FC236}">
                <a16:creationId xmlns:a16="http://schemas.microsoft.com/office/drawing/2014/main" id="{DF87DC2F-322A-4BB2-A5DB-28CE2844D4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C3E038-84A6-4047-801D-A7712A748649}"/>
              </a:ext>
            </a:extLst>
          </p:cNvPr>
          <p:cNvSpPr>
            <a:spLocks noGrp="1"/>
          </p:cNvSpPr>
          <p:nvPr>
            <p:ph type="sldNum" sz="quarter" idx="12"/>
          </p:nvPr>
        </p:nvSpPr>
        <p:spPr/>
        <p:txBody>
          <a:bodyPr/>
          <a:lstStyle/>
          <a:p>
            <a:fld id="{8158A5C0-C843-4798-A68E-D1A36425029C}" type="slidenum">
              <a:rPr lang="en-US" smtClean="0"/>
              <a:pPr/>
              <a:t>‹#›</a:t>
            </a:fld>
            <a:endParaRPr lang="en-US"/>
          </a:p>
        </p:txBody>
      </p:sp>
    </p:spTree>
    <p:extLst>
      <p:ext uri="{BB962C8B-B14F-4D97-AF65-F5344CB8AC3E}">
        <p14:creationId xmlns:p14="http://schemas.microsoft.com/office/powerpoint/2010/main" val="39331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AFBBD7-E326-47AB-9752-D0F64E671A2D}"/>
              </a:ext>
            </a:extLst>
          </p:cNvPr>
          <p:cNvSpPr>
            <a:spLocks noGrp="1"/>
          </p:cNvSpPr>
          <p:nvPr>
            <p:ph type="body" idx="1"/>
          </p:nvPr>
        </p:nvSpPr>
        <p:spPr>
          <a:xfrm>
            <a:off x="508000" y="1825625"/>
            <a:ext cx="11198223"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CB820148-6572-4E0A-A3B3-AFACE6774E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3D340F-E019-466E-9425-BCBBA017A230}"/>
              </a:ext>
            </a:extLst>
          </p:cNvPr>
          <p:cNvSpPr>
            <a:spLocks noGrp="1"/>
          </p:cNvSpPr>
          <p:nvPr>
            <p:ph type="sldNum" sz="quarter" idx="4"/>
          </p:nvPr>
        </p:nvSpPr>
        <p:spPr>
          <a:xfrm>
            <a:off x="9277350" y="444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8A5C0-C843-4798-A68E-D1A36425029C}" type="slidenum">
              <a:rPr lang="en-US" smtClean="0"/>
              <a:pPr/>
              <a:t>‹#›</a:t>
            </a:fld>
            <a:endParaRPr lang="en-US"/>
          </a:p>
        </p:txBody>
      </p:sp>
      <p:sp>
        <p:nvSpPr>
          <p:cNvPr id="2" name="Title Placeholder 1">
            <a:extLst>
              <a:ext uri="{FF2B5EF4-FFF2-40B4-BE49-F238E27FC236}">
                <a16:creationId xmlns:a16="http://schemas.microsoft.com/office/drawing/2014/main" id="{682BB389-2D32-4459-A711-0F392A83F6EB}"/>
              </a:ext>
            </a:extLst>
          </p:cNvPr>
          <p:cNvSpPr>
            <a:spLocks noGrp="1"/>
          </p:cNvSpPr>
          <p:nvPr>
            <p:ph type="title"/>
          </p:nvPr>
        </p:nvSpPr>
        <p:spPr>
          <a:xfrm>
            <a:off x="508000" y="365126"/>
            <a:ext cx="11198224" cy="1139824"/>
          </a:xfrm>
          <a:prstGeom prst="rect">
            <a:avLst/>
          </a:prstGeom>
        </p:spPr>
        <p:txBody>
          <a:bodyPr vert="horz" lIns="91440" tIns="45720" rIns="91440" bIns="45720" rtlCol="0" anchor="ctr">
            <a:normAutofit/>
          </a:bodyPr>
          <a:lstStyle/>
          <a:p>
            <a:r>
              <a:rPr lang="en-US" dirty="0"/>
              <a:t>Click To Edit Master Title Style</a:t>
            </a:r>
          </a:p>
        </p:txBody>
      </p:sp>
      <p:grpSp>
        <p:nvGrpSpPr>
          <p:cNvPr id="16" name="Group 15">
            <a:extLst>
              <a:ext uri="{FF2B5EF4-FFF2-40B4-BE49-F238E27FC236}">
                <a16:creationId xmlns:a16="http://schemas.microsoft.com/office/drawing/2014/main" id="{91DFF0AA-25CB-4522-8735-CED47F9D6E1A}"/>
              </a:ext>
            </a:extLst>
          </p:cNvPr>
          <p:cNvGrpSpPr>
            <a:grpSpLocks noChangeAspect="1"/>
          </p:cNvGrpSpPr>
          <p:nvPr userDrawn="1"/>
        </p:nvGrpSpPr>
        <p:grpSpPr>
          <a:xfrm>
            <a:off x="11185957" y="6356350"/>
            <a:ext cx="892295" cy="470693"/>
            <a:chOff x="4581525" y="2647950"/>
            <a:chExt cx="2943225" cy="1552575"/>
          </a:xfrm>
        </p:grpSpPr>
        <p:pic>
          <p:nvPicPr>
            <p:cNvPr id="14" name="Picture 13">
              <a:extLst>
                <a:ext uri="{FF2B5EF4-FFF2-40B4-BE49-F238E27FC236}">
                  <a16:creationId xmlns:a16="http://schemas.microsoft.com/office/drawing/2014/main" id="{D637E496-7AE7-42C4-BFF6-DEE5043A9357}"/>
                </a:ext>
              </a:extLst>
            </p:cNvPr>
            <p:cNvPicPr>
              <a:picLocks noChangeAspect="1"/>
            </p:cNvPicPr>
            <p:nvPr userDrawn="1"/>
          </p:nvPicPr>
          <p:blipFill rotWithShape="1">
            <a:blip r:embed="rId14" cstate="email">
              <a:extLst>
                <a:ext uri="{28A0092B-C50C-407E-A947-70E740481C1C}">
                  <a14:useLocalDpi xmlns:a14="http://schemas.microsoft.com/office/drawing/2010/main"/>
                </a:ext>
              </a:extLst>
            </a:blip>
            <a:srcRect/>
            <a:stretch/>
          </p:blipFill>
          <p:spPr>
            <a:xfrm>
              <a:off x="4667250" y="2647950"/>
              <a:ext cx="2857500" cy="1552575"/>
            </a:xfrm>
            <a:prstGeom prst="rect">
              <a:avLst/>
            </a:prstGeom>
          </p:spPr>
        </p:pic>
        <p:sp>
          <p:nvSpPr>
            <p:cNvPr id="15" name="Rectangle 14">
              <a:extLst>
                <a:ext uri="{FF2B5EF4-FFF2-40B4-BE49-F238E27FC236}">
                  <a16:creationId xmlns:a16="http://schemas.microsoft.com/office/drawing/2014/main" id="{9B7B3E67-D8E9-4489-8EA1-C727D3AE3D36}"/>
                </a:ext>
              </a:extLst>
            </p:cNvPr>
            <p:cNvSpPr/>
            <p:nvPr userDrawn="1"/>
          </p:nvSpPr>
          <p:spPr>
            <a:xfrm>
              <a:off x="4581525" y="3867150"/>
              <a:ext cx="2466975" cy="247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89774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4D4D4D"/>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4D4D4D"/>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4D4D4D"/>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4D4D4D"/>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body" idx="1"/>
          </p:nvPr>
        </p:nvSpPr>
        <p:spPr>
          <a:xfrm>
            <a:off x="508000" y="1825625"/>
            <a:ext cx="11198223"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4D4D4D"/>
              </a:buClr>
              <a:buSzPts val="2800"/>
              <a:buFont typeface="Arial"/>
              <a:buChar char="•"/>
              <a:defRPr sz="2800" b="0" i="0" u="none" strike="noStrike" cap="none">
                <a:solidFill>
                  <a:srgbClr val="4D4D4D"/>
                </a:solidFill>
                <a:latin typeface="Times New Roman"/>
                <a:ea typeface="Times New Roman"/>
                <a:cs typeface="Times New Roman"/>
                <a:sym typeface="Times New Roman"/>
              </a:defRPr>
            </a:lvl1pPr>
            <a:lvl2pPr marL="914400" marR="0" lvl="1" indent="-381000" algn="l" rtl="0">
              <a:lnSpc>
                <a:spcPct val="90000"/>
              </a:lnSpc>
              <a:spcBef>
                <a:spcPts val="500"/>
              </a:spcBef>
              <a:spcAft>
                <a:spcPts val="0"/>
              </a:spcAft>
              <a:buClr>
                <a:srgbClr val="4D4D4D"/>
              </a:buClr>
              <a:buSzPts val="2400"/>
              <a:buFont typeface="Arial"/>
              <a:buChar char="•"/>
              <a:defRPr sz="2400" b="0" i="0" u="none" strike="noStrike" cap="none">
                <a:solidFill>
                  <a:srgbClr val="4D4D4D"/>
                </a:solidFill>
                <a:latin typeface="Times New Roman"/>
                <a:ea typeface="Times New Roman"/>
                <a:cs typeface="Times New Roman"/>
                <a:sym typeface="Times New Roman"/>
              </a:defRPr>
            </a:lvl2pPr>
            <a:lvl3pPr marL="1371600" marR="0" lvl="2" indent="-355600" algn="l" rtl="0">
              <a:lnSpc>
                <a:spcPct val="90000"/>
              </a:lnSpc>
              <a:spcBef>
                <a:spcPts val="500"/>
              </a:spcBef>
              <a:spcAft>
                <a:spcPts val="0"/>
              </a:spcAft>
              <a:buClr>
                <a:srgbClr val="4D4D4D"/>
              </a:buClr>
              <a:buSzPts val="2000"/>
              <a:buFont typeface="Arial"/>
              <a:buChar char="•"/>
              <a:defRPr sz="2000" b="0" i="0" u="none" strike="noStrike" cap="none">
                <a:solidFill>
                  <a:srgbClr val="4D4D4D"/>
                </a:solidFill>
                <a:latin typeface="Times New Roman"/>
                <a:ea typeface="Times New Roman"/>
                <a:cs typeface="Times New Roman"/>
                <a:sym typeface="Times New Roman"/>
              </a:defRPr>
            </a:lvl3pPr>
            <a:lvl4pPr marL="1828800" marR="0" lvl="3" indent="-342900" algn="l" rtl="0">
              <a:lnSpc>
                <a:spcPct val="90000"/>
              </a:lnSpc>
              <a:spcBef>
                <a:spcPts val="500"/>
              </a:spcBef>
              <a:spcAft>
                <a:spcPts val="0"/>
              </a:spcAft>
              <a:buClr>
                <a:srgbClr val="4D4D4D"/>
              </a:buClr>
              <a:buSzPts val="1800"/>
              <a:buFont typeface="Arial"/>
              <a:buChar char="•"/>
              <a:defRPr sz="1800" b="0" i="0" u="none" strike="noStrike" cap="none">
                <a:solidFill>
                  <a:srgbClr val="4D4D4D"/>
                </a:solidFill>
                <a:latin typeface="Times New Roman"/>
                <a:ea typeface="Times New Roman"/>
                <a:cs typeface="Times New Roman"/>
                <a:sym typeface="Times New Roman"/>
              </a:defRPr>
            </a:lvl4pPr>
            <a:lvl5pPr marL="2286000" marR="0" lvl="4" indent="-342900" algn="l" rtl="0">
              <a:lnSpc>
                <a:spcPct val="90000"/>
              </a:lnSpc>
              <a:spcBef>
                <a:spcPts val="500"/>
              </a:spcBef>
              <a:spcAft>
                <a:spcPts val="0"/>
              </a:spcAft>
              <a:buClr>
                <a:srgbClr val="4D4D4D"/>
              </a:buClr>
              <a:buSzPts val="1800"/>
              <a:buFont typeface="Arial"/>
              <a:buChar char="•"/>
              <a:defRPr sz="1800" b="0" i="0" u="none" strike="noStrike" cap="none">
                <a:solidFill>
                  <a:srgbClr val="4D4D4D"/>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9277350" y="44451"/>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1"/>
          <p:cNvSpPr txBox="1">
            <a:spLocks noGrp="1"/>
          </p:cNvSpPr>
          <p:nvPr>
            <p:ph type="title"/>
          </p:nvPr>
        </p:nvSpPr>
        <p:spPr>
          <a:xfrm>
            <a:off x="508000" y="365126"/>
            <a:ext cx="11198224" cy="1139824"/>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000"/>
              <a:buFont typeface="Times New Roman"/>
              <a:buNone/>
              <a:defRPr sz="4000" b="0" i="0" u="none" strike="noStrike" cap="none">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grpSp>
        <p:nvGrpSpPr>
          <p:cNvPr id="14" name="Google Shape;14;p1"/>
          <p:cNvGrpSpPr/>
          <p:nvPr/>
        </p:nvGrpSpPr>
        <p:grpSpPr>
          <a:xfrm>
            <a:off x="11185957" y="6356350"/>
            <a:ext cx="892295" cy="470693"/>
            <a:chOff x="4581525" y="2647950"/>
            <a:chExt cx="2943225" cy="1552575"/>
          </a:xfrm>
        </p:grpSpPr>
        <p:pic>
          <p:nvPicPr>
            <p:cNvPr id="15" name="Google Shape;15;p1"/>
            <p:cNvPicPr preferRelativeResize="0"/>
            <p:nvPr/>
          </p:nvPicPr>
          <p:blipFill rotWithShape="1">
            <a:blip r:embed="rId14">
              <a:alphaModFix/>
            </a:blip>
            <a:srcRect/>
            <a:stretch/>
          </p:blipFill>
          <p:spPr>
            <a:xfrm>
              <a:off x="4667250" y="2647950"/>
              <a:ext cx="2857500" cy="1552575"/>
            </a:xfrm>
            <a:prstGeom prst="rect">
              <a:avLst/>
            </a:prstGeom>
            <a:noFill/>
            <a:ln>
              <a:noFill/>
            </a:ln>
          </p:spPr>
        </p:pic>
        <p:sp>
          <p:nvSpPr>
            <p:cNvPr id="16" name="Google Shape;16;p1"/>
            <p:cNvSpPr/>
            <p:nvPr/>
          </p:nvSpPr>
          <p:spPr>
            <a:xfrm>
              <a:off x="4581525" y="3867150"/>
              <a:ext cx="2466975" cy="24765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6" name="Footer Placeholder 5">
            <a:extLst>
              <a:ext uri="{FF2B5EF4-FFF2-40B4-BE49-F238E27FC236}">
                <a16:creationId xmlns:a16="http://schemas.microsoft.com/office/drawing/2014/main" id="{236FFBD2-456C-ED4C-8BA2-65A3B52D8E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832155542"/>
      </p:ext>
    </p:extLst>
  </p:cSld>
  <p:clrMap bg1="lt1" tx1="dk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s://www.respectability.org/2021/06/accessible-in-person-virtual-events/" TargetMode="Externa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respectability.org/2018/09/jewish-disability-inclusion-survey/"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mailto:MatanK@RespectAbility.org" TargetMode="External"/><Relationship Id="rId2" Type="http://schemas.openxmlformats.org/officeDocument/2006/relationships/notesSlide" Target="../notesSlides/notesSlide29.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hyperlink" Target="https://www.respectability.org/faith-inclusio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a:extLst>
              <a:ext uri="{FF2B5EF4-FFF2-40B4-BE49-F238E27FC236}">
                <a16:creationId xmlns:a16="http://schemas.microsoft.com/office/drawing/2014/main" id="{84C0D91D-89AA-AA41-ADF3-8442B6155CC8}"/>
              </a:ext>
            </a:extLst>
          </p:cNvPr>
          <p:cNvSpPr>
            <a:spLocks noGrp="1"/>
          </p:cNvSpPr>
          <p:nvPr>
            <p:ph type="title"/>
          </p:nvPr>
        </p:nvSpPr>
        <p:spPr/>
        <p:txBody>
          <a:bodyPr/>
          <a:lstStyle/>
          <a:p>
            <a:r>
              <a:rPr lang="en-US" dirty="0"/>
              <a:t>Ensuring Best Practices for Disability Inclusion</a:t>
            </a:r>
          </a:p>
        </p:txBody>
      </p:sp>
      <p:sp>
        <p:nvSpPr>
          <p:cNvPr id="3" name="Rectangle 2">
            <a:extLst>
              <a:ext uri="{FF2B5EF4-FFF2-40B4-BE49-F238E27FC236}">
                <a16:creationId xmlns:a16="http://schemas.microsoft.com/office/drawing/2014/main" id="{57A98BB6-E4E4-4389-BD94-D142C31C1EAD}"/>
              </a:ext>
              <a:ext uri="{C183D7F6-B498-43B3-948B-1728B52AA6E4}">
                <adec:decorative xmlns:adec="http://schemas.microsoft.com/office/drawing/2017/decorative" val="1"/>
              </a:ext>
            </a:extLst>
          </p:cNvPr>
          <p:cNvSpPr/>
          <p:nvPr/>
        </p:nvSpPr>
        <p:spPr>
          <a:xfrm>
            <a:off x="10747169" y="6178022"/>
            <a:ext cx="1444831"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3" name="Picture 12" descr="RespectAbility logo. Fighting Stigmas. Advancing Opportunities.">
            <a:extLst>
              <a:ext uri="{FF2B5EF4-FFF2-40B4-BE49-F238E27FC236}">
                <a16:creationId xmlns:a16="http://schemas.microsoft.com/office/drawing/2014/main" id="{F470BEEA-2EE5-4BD6-B08F-117EAA0ADD63}"/>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41158" y="552428"/>
            <a:ext cx="3953072" cy="1767747"/>
          </a:xfrm>
          <a:prstGeom prst="rect">
            <a:avLst/>
          </a:prstGeom>
        </p:spPr>
      </p:pic>
      <p:sp>
        <p:nvSpPr>
          <p:cNvPr id="2" name="TextBox 1">
            <a:extLst>
              <a:ext uri="{FF2B5EF4-FFF2-40B4-BE49-F238E27FC236}">
                <a16:creationId xmlns:a16="http://schemas.microsoft.com/office/drawing/2014/main" id="{DB4D2C9D-347E-4710-B426-E2F945F2385B}"/>
              </a:ext>
            </a:extLst>
          </p:cNvPr>
          <p:cNvSpPr txBox="1"/>
          <p:nvPr/>
        </p:nvSpPr>
        <p:spPr>
          <a:xfrm>
            <a:off x="241158" y="2519920"/>
            <a:ext cx="3953072" cy="36625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000000"/>
                </a:solidFill>
                <a:latin typeface="Lato" panose="020F0502020204030203" pitchFamily="34" charset="0"/>
                <a:ea typeface="Lato" panose="020F0502020204030203" pitchFamily="34" charset="0"/>
                <a:cs typeface="Lato" panose="020F0502020204030203" pitchFamily="34" charset="0"/>
              </a:rPr>
              <a:t>Inclusion of People with Disabilities: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Trends in the Jewish Community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Jewish Funders Network</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Meagan Buren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November 17, 2021</a:t>
            </a:r>
          </a:p>
        </p:txBody>
      </p:sp>
      <p:pic>
        <p:nvPicPr>
          <p:cNvPr id="9" name="Picture 8" descr="Six Jews with and without disabilites smile together at JDAD">
            <a:extLst>
              <a:ext uri="{FF2B5EF4-FFF2-40B4-BE49-F238E27FC236}">
                <a16:creationId xmlns:a16="http://schemas.microsoft.com/office/drawing/2014/main" id="{3D9B5D16-0D18-AE42-80F0-EFAA8E5D219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23090" y="558051"/>
            <a:ext cx="7627751" cy="5747521"/>
          </a:xfrm>
          <a:prstGeom prst="rect">
            <a:avLst/>
          </a:prstGeom>
        </p:spPr>
      </p:pic>
    </p:spTree>
    <p:extLst>
      <p:ext uri="{BB962C8B-B14F-4D97-AF65-F5344CB8AC3E}">
        <p14:creationId xmlns:p14="http://schemas.microsoft.com/office/powerpoint/2010/main" val="2074054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5 Year Trend in the Right Direction: Gap With Less Intensity Among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Compared to five years ago, how is the Jewish community at including people with disabilities?</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2888198653"/>
              </p:ext>
            </p:extLst>
          </p:nvPr>
        </p:nvGraphicFramePr>
        <p:xfrm>
          <a:off x="832464" y="2471955"/>
          <a:ext cx="10204345" cy="2595880"/>
        </p:xfrm>
        <a:graphic>
          <a:graphicData uri="http://schemas.openxmlformats.org/drawingml/2006/table">
            <a:tbl>
              <a:tblPr firstRow="1" bandRow="1">
                <a:tableStyleId>{5C22544A-7EE6-4342-B048-85BDC9FD1C3A}</a:tableStyleId>
              </a:tblPr>
              <a:tblGrid>
                <a:gridCol w="2040869">
                  <a:extLst>
                    <a:ext uri="{9D8B030D-6E8A-4147-A177-3AD203B41FA5}">
                      <a16:colId xmlns:a16="http://schemas.microsoft.com/office/drawing/2014/main" val="3153186048"/>
                    </a:ext>
                  </a:extLst>
                </a:gridCol>
                <a:gridCol w="2040869">
                  <a:extLst>
                    <a:ext uri="{9D8B030D-6E8A-4147-A177-3AD203B41FA5}">
                      <a16:colId xmlns:a16="http://schemas.microsoft.com/office/drawing/2014/main" val="839648812"/>
                    </a:ext>
                  </a:extLst>
                </a:gridCol>
                <a:gridCol w="2040869">
                  <a:extLst>
                    <a:ext uri="{9D8B030D-6E8A-4147-A177-3AD203B41FA5}">
                      <a16:colId xmlns:a16="http://schemas.microsoft.com/office/drawing/2014/main" val="2239696134"/>
                    </a:ext>
                  </a:extLst>
                </a:gridCol>
                <a:gridCol w="2040869">
                  <a:extLst>
                    <a:ext uri="{9D8B030D-6E8A-4147-A177-3AD203B41FA5}">
                      <a16:colId xmlns:a16="http://schemas.microsoft.com/office/drawing/2014/main" val="2831920639"/>
                    </a:ext>
                  </a:extLst>
                </a:gridCol>
                <a:gridCol w="2040869">
                  <a:extLst>
                    <a:ext uri="{9D8B030D-6E8A-4147-A177-3AD203B41FA5}">
                      <a16:colId xmlns:a16="http://schemas.microsoft.com/office/drawing/2014/main" val="866556390"/>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Total Jewish</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Comm</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NPwD</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0323246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30%</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 Little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About The Same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tc>
                <a:tc>
                  <a:txBody>
                    <a:bodyPr/>
                    <a:lstStyle/>
                    <a:p>
                      <a:pPr algn="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59430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Faith Inclusion Overall is Strong but Inconsistent</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In the faith-based institutions and groups that you are active in, do you feel that people with disabilities are included? (i.e. social activities, men's clubs/sisterhoods, youth groups) </a:t>
            </a:r>
          </a:p>
        </p:txBody>
      </p:sp>
      <p:graphicFrame>
        <p:nvGraphicFramePr>
          <p:cNvPr id="6" name="Chart 5" descr="Yes - 37&#10;Sometimes - 42&#10;No - 7&#10;I Don't Know - 9&#10;Not Active - 6">
            <a:extLst>
              <a:ext uri="{FF2B5EF4-FFF2-40B4-BE49-F238E27FC236}">
                <a16:creationId xmlns:a16="http://schemas.microsoft.com/office/drawing/2014/main" id="{3526236B-9A5C-4A1E-BC35-50918EB5463F}"/>
              </a:ext>
            </a:extLst>
          </p:cNvPr>
          <p:cNvGraphicFramePr/>
          <p:nvPr>
            <p:extLst>
              <p:ext uri="{D42A27DB-BD31-4B8C-83A1-F6EECF244321}">
                <p14:modId xmlns:p14="http://schemas.microsoft.com/office/powerpoint/2010/main" val="3672133091"/>
              </p:ext>
            </p:extLst>
          </p:nvPr>
        </p:nvGraphicFramePr>
        <p:xfrm>
          <a:off x="2018805" y="2822651"/>
          <a:ext cx="8141195" cy="37641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7969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Differences Felt by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Big Gap in Perceptions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In the faith-based institutions and groups that you are active in, do you feel that people with disabilities are included? (i.e. social activities, men's clubs/sisterhoods, youth groups) </a:t>
            </a:r>
          </a:p>
        </p:txBody>
      </p:sp>
      <p:graphicFrame>
        <p:nvGraphicFramePr>
          <p:cNvPr id="8" name="Table 8">
            <a:extLst>
              <a:ext uri="{FF2B5EF4-FFF2-40B4-BE49-F238E27FC236}">
                <a16:creationId xmlns:a16="http://schemas.microsoft.com/office/drawing/2014/main" id="{4E90054F-D0C8-4A2C-B728-087AC0A00BF7}"/>
              </a:ext>
            </a:extLst>
          </p:cNvPr>
          <p:cNvGraphicFramePr>
            <a:graphicFrameLocks noGrp="1"/>
          </p:cNvGraphicFramePr>
          <p:nvPr>
            <p:extLst>
              <p:ext uri="{D42A27DB-BD31-4B8C-83A1-F6EECF244321}">
                <p14:modId xmlns:p14="http://schemas.microsoft.com/office/powerpoint/2010/main" val="1098050624"/>
              </p:ext>
            </p:extLst>
          </p:nvPr>
        </p:nvGraphicFramePr>
        <p:xfrm>
          <a:off x="1579580" y="3195883"/>
          <a:ext cx="9032837" cy="2563078"/>
        </p:xfrm>
        <a:graphic>
          <a:graphicData uri="http://schemas.openxmlformats.org/drawingml/2006/table">
            <a:tbl>
              <a:tblPr firstRow="1" bandRow="1">
                <a:tableStyleId>{5C22544A-7EE6-4342-B048-85BDC9FD1C3A}</a:tableStyleId>
              </a:tblPr>
              <a:tblGrid>
                <a:gridCol w="4684567">
                  <a:extLst>
                    <a:ext uri="{9D8B030D-6E8A-4147-A177-3AD203B41FA5}">
                      <a16:colId xmlns:a16="http://schemas.microsoft.com/office/drawing/2014/main" val="1087324046"/>
                    </a:ext>
                  </a:extLst>
                </a:gridCol>
                <a:gridCol w="1688199">
                  <a:extLst>
                    <a:ext uri="{9D8B030D-6E8A-4147-A177-3AD203B41FA5}">
                      <a16:colId xmlns:a16="http://schemas.microsoft.com/office/drawing/2014/main" val="199377041"/>
                    </a:ext>
                  </a:extLst>
                </a:gridCol>
                <a:gridCol w="1246909">
                  <a:extLst>
                    <a:ext uri="{9D8B030D-6E8A-4147-A177-3AD203B41FA5}">
                      <a16:colId xmlns:a16="http://schemas.microsoft.com/office/drawing/2014/main" val="1051171963"/>
                    </a:ext>
                  </a:extLst>
                </a:gridCol>
                <a:gridCol w="1413162">
                  <a:extLst>
                    <a:ext uri="{9D8B030D-6E8A-4147-A177-3AD203B41FA5}">
                      <a16:colId xmlns:a16="http://schemas.microsoft.com/office/drawing/2014/main" val="1073162246"/>
                    </a:ext>
                  </a:extLst>
                </a:gridCol>
              </a:tblGrid>
              <a:tr h="415488">
                <a:tc>
                  <a:txBody>
                    <a:bodyPr/>
                    <a:lstStyle/>
                    <a:p>
                      <a:r>
                        <a:rPr lang="en-US" sz="1800" dirty="0">
                          <a:latin typeface="Lato" panose="020F0502020204030203" pitchFamily="34" charset="0"/>
                          <a:ea typeface="Lato" panose="020F0502020204030203" pitchFamily="34" charset="0"/>
                          <a:cs typeface="Lato" panose="020F0502020204030203" pitchFamily="34" charset="0"/>
                        </a:rPr>
                        <a:t>Answer</a:t>
                      </a:r>
                    </a:p>
                  </a:txBody>
                  <a:tcPr anchor="ctr"/>
                </a:tc>
                <a:tc>
                  <a:txBody>
                    <a:bodyPr/>
                    <a:lstStyle/>
                    <a:p>
                      <a:pPr algn="ctr"/>
                      <a:r>
                        <a:rPr lang="en-US" sz="1800" dirty="0">
                          <a:latin typeface="Lato" panose="020F0502020204030203" pitchFamily="34" charset="0"/>
                          <a:ea typeface="Lato" panose="020F0502020204030203" pitchFamily="34" charset="0"/>
                          <a:cs typeface="Lato" panose="020F0502020204030203" pitchFamily="34" charset="0"/>
                        </a:rPr>
                        <a:t>Percentage</a:t>
                      </a: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NPwD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575464643"/>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Yes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31%</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42%</a:t>
                      </a:r>
                    </a:p>
                  </a:txBody>
                  <a:tcPr marL="7620" marR="7620" marT="7620" marB="0" anchor="ctr" anchorCtr="1"/>
                </a:tc>
                <a:extLst>
                  <a:ext uri="{0D108BD9-81ED-4DB2-BD59-A6C34878D82A}">
                    <a16:rowId xmlns:a16="http://schemas.microsoft.com/office/drawing/2014/main" val="3329891670"/>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Sometimes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42%</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43%</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extLst>
                  <a:ext uri="{0D108BD9-81ED-4DB2-BD59-A6C34878D82A}">
                    <a16:rowId xmlns:a16="http://schemas.microsoft.com/office/drawing/2014/main" val="2181256432"/>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2388231997"/>
                  </a:ext>
                </a:extLst>
              </a:tr>
              <a:tr h="585706">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extLst>
                  <a:ext uri="{0D108BD9-81ED-4DB2-BD59-A6C34878D82A}">
                    <a16:rowId xmlns:a16="http://schemas.microsoft.com/office/drawing/2014/main" val="3168586199"/>
                  </a:ext>
                </a:extLst>
              </a:tr>
              <a:tr h="390471">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am not active in any faith-based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extLst>
                  <a:ext uri="{0D108BD9-81ED-4DB2-BD59-A6C34878D82A}">
                    <a16:rowId xmlns:a16="http://schemas.microsoft.com/office/drawing/2014/main" val="1989642947"/>
                  </a:ext>
                </a:extLst>
              </a:tr>
            </a:tbl>
          </a:graphicData>
        </a:graphic>
      </p:graphicFrame>
    </p:spTree>
    <p:extLst>
      <p:ext uri="{BB962C8B-B14F-4D97-AF65-F5344CB8AC3E}">
        <p14:creationId xmlns:p14="http://schemas.microsoft.com/office/powerpoint/2010/main" val="91221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383921"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Good News: Majority See Jewish Groups Have Diversity, Equity, Inclusion Commitments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Has the leadership of the faith organization you most closely align with made a specific commitment to diversity, equity, and inclusion that has been made public to management, staff, stakeholders, and the public?</a:t>
            </a:r>
          </a:p>
        </p:txBody>
      </p:sp>
      <p:graphicFrame>
        <p:nvGraphicFramePr>
          <p:cNvPr id="6" name="Chart 5" descr="Yes - 57&#10;No - 12&#10;I Don't Know - 31">
            <a:extLst>
              <a:ext uri="{FF2B5EF4-FFF2-40B4-BE49-F238E27FC236}">
                <a16:creationId xmlns:a16="http://schemas.microsoft.com/office/drawing/2014/main" id="{3526236B-9A5C-4A1E-BC35-50918EB5463F}"/>
              </a:ext>
            </a:extLst>
          </p:cNvPr>
          <p:cNvGraphicFramePr/>
          <p:nvPr>
            <p:extLst>
              <p:ext uri="{D42A27DB-BD31-4B8C-83A1-F6EECF244321}">
                <p14:modId xmlns:p14="http://schemas.microsoft.com/office/powerpoint/2010/main" val="2996176896"/>
              </p:ext>
            </p:extLst>
          </p:nvPr>
        </p:nvGraphicFramePr>
        <p:xfrm>
          <a:off x="2018805" y="2822651"/>
          <a:ext cx="8141195" cy="37641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2073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Good News: Disability is Included </a:t>
            </a:r>
            <a:b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in Diversity Commitments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(If yes to diversity commitment) Please check all the diversity areas that were specifically named:</a:t>
            </a:r>
          </a:p>
        </p:txBody>
      </p:sp>
      <p:graphicFrame>
        <p:nvGraphicFramePr>
          <p:cNvPr id="4" name="Table 4">
            <a:extLst>
              <a:ext uri="{FF2B5EF4-FFF2-40B4-BE49-F238E27FC236}">
                <a16:creationId xmlns:a16="http://schemas.microsoft.com/office/drawing/2014/main" id="{AB988987-1A15-460F-B65E-6BFDCA6A1AFB}"/>
              </a:ext>
            </a:extLst>
          </p:cNvPr>
          <p:cNvGraphicFramePr>
            <a:graphicFrameLocks noGrp="1"/>
          </p:cNvGraphicFramePr>
          <p:nvPr>
            <p:extLst>
              <p:ext uri="{D42A27DB-BD31-4B8C-83A1-F6EECF244321}">
                <p14:modId xmlns:p14="http://schemas.microsoft.com/office/powerpoint/2010/main" val="3176738909"/>
              </p:ext>
            </p:extLst>
          </p:nvPr>
        </p:nvGraphicFramePr>
        <p:xfrm>
          <a:off x="1638710" y="2607842"/>
          <a:ext cx="8128000" cy="2595880"/>
        </p:xfrm>
        <a:graphic>
          <a:graphicData uri="http://schemas.openxmlformats.org/drawingml/2006/table">
            <a:tbl>
              <a:tblPr firstRow="1" bandRow="1">
                <a:tableStyleId>{5C22544A-7EE6-4342-B048-85BDC9FD1C3A}</a:tableStyleId>
              </a:tblPr>
              <a:tblGrid>
                <a:gridCol w="6222755">
                  <a:extLst>
                    <a:ext uri="{9D8B030D-6E8A-4147-A177-3AD203B41FA5}">
                      <a16:colId xmlns:a16="http://schemas.microsoft.com/office/drawing/2014/main" val="2292130441"/>
                    </a:ext>
                  </a:extLst>
                </a:gridCol>
                <a:gridCol w="1905245">
                  <a:extLst>
                    <a:ext uri="{9D8B030D-6E8A-4147-A177-3AD203B41FA5}">
                      <a16:colId xmlns:a16="http://schemas.microsoft.com/office/drawing/2014/main" val="3399574628"/>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Percentage</a:t>
                      </a:r>
                    </a:p>
                  </a:txBody>
                  <a:tcPr anchor="ctr" anchorCtr="1"/>
                </a:tc>
                <a:extLst>
                  <a:ext uri="{0D108BD9-81ED-4DB2-BD59-A6C34878D82A}">
                    <a16:rowId xmlns:a16="http://schemas.microsoft.com/office/drawing/2014/main" val="118242420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Race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tc>
                <a:extLst>
                  <a:ext uri="{0D108BD9-81ED-4DB2-BD59-A6C34878D82A}">
                    <a16:rowId xmlns:a16="http://schemas.microsoft.com/office/drawing/2014/main" val="211149813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Gender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7620" marR="7620" marT="7620" marB="0" anchor="ctr" anchorCtr="1"/>
                </a:tc>
                <a:extLst>
                  <a:ext uri="{0D108BD9-81ED-4DB2-BD59-A6C34878D82A}">
                    <a16:rowId xmlns:a16="http://schemas.microsoft.com/office/drawing/2014/main" val="250827663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Sexual Orientation/Gender Identity</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7620" marR="7620" marT="7620" marB="0" anchor="ctr" anchorCtr="1"/>
                </a:tc>
                <a:extLst>
                  <a:ext uri="{0D108BD9-81ED-4DB2-BD59-A6C34878D82A}">
                    <a16:rowId xmlns:a16="http://schemas.microsoft.com/office/drawing/2014/main" val="3070263240"/>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Disability</a:t>
                      </a:r>
                    </a:p>
                  </a:txBody>
                  <a:tcPr marL="7620" marR="7620" marT="7620" marB="0" anchor="ctr"/>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88%</a:t>
                      </a:r>
                    </a:p>
                  </a:txBody>
                  <a:tcPr marL="7620" marR="7620" marT="7620" marB="0" anchor="ctr" anchorCtr="1"/>
                </a:tc>
                <a:extLst>
                  <a:ext uri="{0D108BD9-81ED-4DB2-BD59-A6C34878D82A}">
                    <a16:rowId xmlns:a16="http://schemas.microsoft.com/office/drawing/2014/main" val="3590361797"/>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Ideology</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29%</a:t>
                      </a:r>
                    </a:p>
                  </a:txBody>
                  <a:tcPr marL="7620" marR="7620" marT="7620" marB="0" anchor="ctr" anchorCtr="1"/>
                </a:tc>
                <a:extLst>
                  <a:ext uri="{0D108BD9-81ED-4DB2-BD59-A6C34878D82A}">
                    <a16:rowId xmlns:a16="http://schemas.microsoft.com/office/drawing/2014/main" val="32751068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1948722471"/>
                  </a:ext>
                </a:extLst>
              </a:tr>
            </a:tbl>
          </a:graphicData>
        </a:graphic>
      </p:graphicFrame>
    </p:spTree>
    <p:extLst>
      <p:ext uri="{BB962C8B-B14F-4D97-AF65-F5344CB8AC3E}">
        <p14:creationId xmlns:p14="http://schemas.microsoft.com/office/powerpoint/2010/main" val="544355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Challenges</a:t>
            </a:r>
          </a:p>
        </p:txBody>
      </p:sp>
    </p:spTree>
    <p:extLst>
      <p:ext uri="{BB962C8B-B14F-4D97-AF65-F5344CB8AC3E}">
        <p14:creationId xmlns:p14="http://schemas.microsoft.com/office/powerpoint/2010/main" val="2658435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Barriers: Nearly Identical to 2018</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413992" y="1563953"/>
            <a:ext cx="9910916" cy="1015663"/>
          </a:xfrm>
          <a:prstGeom prst="rect">
            <a:avLst/>
          </a:prstGeom>
          <a:noFill/>
        </p:spPr>
        <p:txBody>
          <a:bodyPr wrap="square" rtlCol="0">
            <a:spAutoFit/>
          </a:bodyPr>
          <a:lstStyle/>
          <a:p>
            <a:r>
              <a:rPr lang="en-US" sz="2000" b="1" dirty="0">
                <a:latin typeface="Lato" panose="020F0502020204030203" pitchFamily="34" charset="0"/>
                <a:ea typeface="Lato" panose="020F0502020204030203" pitchFamily="34" charset="0"/>
                <a:cs typeface="Lato" panose="020F0502020204030203" pitchFamily="34" charset="0"/>
              </a:rPr>
              <a:t>Which of the following do you think is the biggest barrier to fully including more people with disabilities in your faith community? Notes: </a:t>
            </a:r>
            <a:r>
              <a:rPr lang="en-US" sz="2000" b="1" dirty="0" err="1">
                <a:latin typeface="Lato" panose="020F0502020204030203" pitchFamily="34" charset="0"/>
                <a:ea typeface="Lato" panose="020F0502020204030203" pitchFamily="34" charset="0"/>
                <a:cs typeface="Lato" panose="020F0502020204030203" pitchFamily="34" charset="0"/>
              </a:rPr>
              <a:t>PwDs</a:t>
            </a:r>
            <a:r>
              <a:rPr lang="en-US" sz="2000" b="1" dirty="0">
                <a:latin typeface="Lato" panose="020F0502020204030203" pitchFamily="34" charset="0"/>
                <a:ea typeface="Lato" panose="020F0502020204030203" pitchFamily="34" charset="0"/>
                <a:cs typeface="Lato" panose="020F0502020204030203" pitchFamily="34" charset="0"/>
              </a:rPr>
              <a:t> cite stigmas, </a:t>
            </a:r>
            <a:r>
              <a:rPr lang="en-US" sz="2000" b="1" dirty="0" err="1">
                <a:latin typeface="Lato" panose="020F0502020204030203" pitchFamily="34" charset="0"/>
                <a:ea typeface="Lato" panose="020F0502020204030203" pitchFamily="34" charset="0"/>
                <a:cs typeface="Lato" panose="020F0502020204030203" pitchFamily="34" charset="0"/>
              </a:rPr>
              <a:t>NPwDs</a:t>
            </a:r>
            <a:r>
              <a:rPr lang="en-US" sz="2000" b="1" dirty="0">
                <a:latin typeface="Lato" panose="020F0502020204030203" pitchFamily="34" charset="0"/>
                <a:ea typeface="Lato" panose="020F0502020204030203" pitchFamily="34" charset="0"/>
                <a:cs typeface="Lato" panose="020F0502020204030203" pitchFamily="34" charset="0"/>
              </a:rPr>
              <a:t> cite stigma and cost. Two answers are similar and point to need for training.</a:t>
            </a:r>
          </a:p>
        </p:txBody>
      </p:sp>
      <p:graphicFrame>
        <p:nvGraphicFramePr>
          <p:cNvPr id="8" name="Table 8">
            <a:extLst>
              <a:ext uri="{FF2B5EF4-FFF2-40B4-BE49-F238E27FC236}">
                <a16:creationId xmlns:a16="http://schemas.microsoft.com/office/drawing/2014/main" id="{4E90054F-D0C8-4A2C-B728-087AC0A00BF7}"/>
              </a:ext>
            </a:extLst>
          </p:cNvPr>
          <p:cNvGraphicFramePr>
            <a:graphicFrameLocks noGrp="1"/>
          </p:cNvGraphicFramePr>
          <p:nvPr>
            <p:extLst>
              <p:ext uri="{D42A27DB-BD31-4B8C-83A1-F6EECF244321}">
                <p14:modId xmlns:p14="http://schemas.microsoft.com/office/powerpoint/2010/main" val="3827171433"/>
              </p:ext>
            </p:extLst>
          </p:nvPr>
        </p:nvGraphicFramePr>
        <p:xfrm>
          <a:off x="413992" y="2637986"/>
          <a:ext cx="10844153" cy="3675598"/>
        </p:xfrm>
        <a:graphic>
          <a:graphicData uri="http://schemas.openxmlformats.org/drawingml/2006/table">
            <a:tbl>
              <a:tblPr firstRow="1" bandRow="1">
                <a:tableStyleId>{5C22544A-7EE6-4342-B048-85BDC9FD1C3A}</a:tableStyleId>
              </a:tblPr>
              <a:tblGrid>
                <a:gridCol w="7939152">
                  <a:extLst>
                    <a:ext uri="{9D8B030D-6E8A-4147-A177-3AD203B41FA5}">
                      <a16:colId xmlns:a16="http://schemas.microsoft.com/office/drawing/2014/main" val="1087324046"/>
                    </a:ext>
                  </a:extLst>
                </a:gridCol>
                <a:gridCol w="921822">
                  <a:extLst>
                    <a:ext uri="{9D8B030D-6E8A-4147-A177-3AD203B41FA5}">
                      <a16:colId xmlns:a16="http://schemas.microsoft.com/office/drawing/2014/main" val="199377041"/>
                    </a:ext>
                  </a:extLst>
                </a:gridCol>
                <a:gridCol w="973776">
                  <a:extLst>
                    <a:ext uri="{9D8B030D-6E8A-4147-A177-3AD203B41FA5}">
                      <a16:colId xmlns:a16="http://schemas.microsoft.com/office/drawing/2014/main" val="1051171963"/>
                    </a:ext>
                  </a:extLst>
                </a:gridCol>
                <a:gridCol w="1009403">
                  <a:extLst>
                    <a:ext uri="{9D8B030D-6E8A-4147-A177-3AD203B41FA5}">
                      <a16:colId xmlns:a16="http://schemas.microsoft.com/office/drawing/2014/main" val="1073162246"/>
                    </a:ext>
                  </a:extLst>
                </a:gridCol>
              </a:tblGrid>
              <a:tr h="415488">
                <a:tc>
                  <a:txBody>
                    <a:bodyPr/>
                    <a:lstStyle/>
                    <a:p>
                      <a:r>
                        <a:rPr lang="en-US" sz="1800" dirty="0">
                          <a:latin typeface="Lato" panose="020F0502020204030203" pitchFamily="34" charset="0"/>
                          <a:ea typeface="Lato" panose="020F0502020204030203" pitchFamily="34" charset="0"/>
                          <a:cs typeface="Lato" panose="020F0502020204030203" pitchFamily="34" charset="0"/>
                        </a:rPr>
                        <a:t>Answer</a:t>
                      </a:r>
                    </a:p>
                  </a:txBody>
                  <a:tcPr anchor="ctr"/>
                </a:tc>
                <a:tc>
                  <a:txBody>
                    <a:bodyPr/>
                    <a:lstStyle/>
                    <a:p>
                      <a:pPr algn="ctr"/>
                      <a:r>
                        <a:rPr lang="en-US" sz="1800" dirty="0">
                          <a:latin typeface="Lato" panose="020F0502020204030203" pitchFamily="34" charset="0"/>
                          <a:ea typeface="Lato" panose="020F0502020204030203" pitchFamily="34" charset="0"/>
                          <a:cs typeface="Lato" panose="020F0502020204030203" pitchFamily="34" charset="0"/>
                        </a:rPr>
                        <a:t>%</a:t>
                      </a: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sz="1800" dirty="0" err="1">
                          <a:latin typeface="Lato" panose="020F0502020204030203" pitchFamily="34" charset="0"/>
                          <a:ea typeface="Lato" panose="020F0502020204030203" pitchFamily="34" charset="0"/>
                          <a:cs typeface="Lato" panose="020F0502020204030203" pitchFamily="34" charset="0"/>
                        </a:rPr>
                        <a:t>NPwD</a:t>
                      </a:r>
                      <a:endParaRPr lang="en-US" sz="18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575464643"/>
                  </a:ext>
                </a:extLst>
              </a:tr>
              <a:tr h="390471">
                <a:tc>
                  <a:txBody>
                    <a:bodyPr/>
                    <a:lstStyle/>
                    <a:p>
                      <a:pPr algn="l"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There is prejudice and unacknowledged stigma against people with disabilities.</a:t>
                      </a:r>
                    </a:p>
                  </a:txBody>
                  <a:tcPr marL="7620" marR="7620" marT="7620" marB="0" anchor="ctr"/>
                </a:tc>
                <a:tc>
                  <a:txBody>
                    <a:bodyPr/>
                    <a:lstStyle/>
                    <a:p>
                      <a:pPr algn="ct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36%</a:t>
                      </a:r>
                    </a:p>
                  </a:txBody>
                  <a:tcPr marL="7620" marR="7620" marT="7620" marB="0" anchor="ctr" anchorCtr="1"/>
                </a:tc>
                <a:tc>
                  <a:txBody>
                    <a:bodyPr/>
                    <a:lstStyle/>
                    <a:p>
                      <a:pPr algn="ctr" fontAlgn="b"/>
                      <a:r>
                        <a:rPr lang="en-US" sz="1800" b="1"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extLst>
                  <a:ext uri="{0D108BD9-81ED-4DB2-BD59-A6C34878D82A}">
                    <a16:rowId xmlns:a16="http://schemas.microsoft.com/office/drawing/2014/main" val="3329891670"/>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Inclusion is expensive and the community has limited resources.</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extLst>
                  <a:ext uri="{0D108BD9-81ED-4DB2-BD59-A6C34878D82A}">
                    <a16:rowId xmlns:a16="http://schemas.microsoft.com/office/drawing/2014/main" val="2181256432"/>
                  </a:ext>
                </a:extLst>
              </a:tr>
              <a:tr h="390471">
                <a:tc>
                  <a:txBody>
                    <a:bodyPr/>
                    <a:lstStyle/>
                    <a:p>
                      <a:pPr algn="l" fontAlgn="b"/>
                      <a:r>
                        <a:rPr lang="en-US" sz="18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Religious leaders and activists want to be inclusive, but they don’t know how.</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2388231997"/>
                  </a:ext>
                </a:extLst>
              </a:tr>
              <a:tr h="585706">
                <a:tc>
                  <a:txBody>
                    <a:bodyPr/>
                    <a:lstStyle/>
                    <a:p>
                      <a:pPr algn="l" fontAlgn="b"/>
                      <a:r>
                        <a:rPr lang="en-US" sz="18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Including people with disabilities can be complicated and we don’t have the expertise to serve every need.</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extLst>
                  <a:ext uri="{0D108BD9-81ED-4DB2-BD59-A6C34878D82A}">
                    <a16:rowId xmlns:a16="http://schemas.microsoft.com/office/drawing/2014/main" val="3168586199"/>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Other emergencies and communal needs are more pressing.</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extLst>
                  <a:ext uri="{0D108BD9-81ED-4DB2-BD59-A6C34878D82A}">
                    <a16:rowId xmlns:a16="http://schemas.microsoft.com/office/drawing/2014/main" val="1989642947"/>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There aren’t many people with disabilities and those in the community are included.</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288944029"/>
                  </a:ext>
                </a:extLst>
              </a:tr>
              <a:tr h="390471">
                <a:tc>
                  <a:txBody>
                    <a:bodyPr/>
                    <a:lstStyle/>
                    <a:p>
                      <a:pPr algn="l" fontAlgn="b"/>
                      <a:r>
                        <a:rPr lang="en-US" sz="1800" b="0" i="0" u="none" strike="noStrike" dirty="0">
                          <a:solidFill>
                            <a:schemeClr val="tx1"/>
                          </a:solidFill>
                          <a:effectLst/>
                          <a:latin typeface="Lato" panose="020F0502020204030203" pitchFamily="34" charset="0"/>
                          <a:ea typeface="Lato" panose="020F0502020204030203" pitchFamily="34" charset="0"/>
                          <a:cs typeface="Lato" panose="020F0502020204030203" pitchFamily="34" charset="0"/>
                        </a:rPr>
                        <a:t>The Americans with Disabilities Act (ADA) exempted religious institutions.</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87152724"/>
                  </a:ext>
                </a:extLst>
              </a:tr>
            </a:tbl>
          </a:graphicData>
        </a:graphic>
      </p:graphicFrame>
    </p:spTree>
    <p:extLst>
      <p:ext uri="{BB962C8B-B14F-4D97-AF65-F5344CB8AC3E}">
        <p14:creationId xmlns:p14="http://schemas.microsoft.com/office/powerpoint/2010/main" val="2704443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A Tale of Two Synagogues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163285" y="1721975"/>
            <a:ext cx="11865429" cy="677108"/>
          </a:xfrm>
          <a:prstGeom prst="rect">
            <a:avLst/>
          </a:prstGeom>
          <a:noFill/>
        </p:spPr>
        <p:txBody>
          <a:bodyPr wrap="square" rtlCol="0">
            <a:spAutoFit/>
          </a:bodyPr>
          <a:lstStyle/>
          <a:p>
            <a:r>
              <a:rPr lang="en-US" sz="1900" b="1" dirty="0">
                <a:latin typeface="Lato" panose="020F0502020204030203" pitchFamily="34" charset="0"/>
                <a:ea typeface="Lato" panose="020F0502020204030203" pitchFamily="34" charset="0"/>
                <a:cs typeface="Lato" panose="020F0502020204030203" pitchFamily="34" charset="0"/>
              </a:rPr>
              <a:t>Where in the community do you find the most </a:t>
            </a:r>
            <a:r>
              <a:rPr lang="en-US" sz="1900" b="1" i="1" u="sng" dirty="0">
                <a:latin typeface="Lato" panose="020F0502020204030203" pitchFamily="34" charset="0"/>
                <a:ea typeface="Lato" panose="020F0502020204030203" pitchFamily="34" charset="0"/>
                <a:cs typeface="Lato" panose="020F0502020204030203" pitchFamily="34" charset="0"/>
              </a:rPr>
              <a:t>access</a:t>
            </a:r>
            <a:r>
              <a:rPr lang="en-US" sz="1900" b="1" dirty="0">
                <a:latin typeface="Lato" panose="020F0502020204030203" pitchFamily="34" charset="0"/>
                <a:ea typeface="Lato" panose="020F0502020204030203" pitchFamily="34" charset="0"/>
                <a:cs typeface="Lato" panose="020F0502020204030203" pitchFamily="34" charset="0"/>
              </a:rPr>
              <a:t> and inclusive environment for people with disabilities? </a:t>
            </a:r>
          </a:p>
          <a:p>
            <a:r>
              <a:rPr lang="en-US" sz="1900" b="1" dirty="0">
                <a:latin typeface="Lato" panose="020F0502020204030203" pitchFamily="34" charset="0"/>
                <a:ea typeface="Lato" panose="020F0502020204030203" pitchFamily="34" charset="0"/>
                <a:cs typeface="Lato" panose="020F0502020204030203" pitchFamily="34" charset="0"/>
              </a:rPr>
              <a:t>Where in the community do you find the most </a:t>
            </a:r>
            <a:r>
              <a:rPr lang="en-US" sz="1900" b="1" i="1" u="sng" dirty="0">
                <a:latin typeface="Lato" panose="020F0502020204030203" pitchFamily="34" charset="0"/>
                <a:ea typeface="Lato" panose="020F0502020204030203" pitchFamily="34" charset="0"/>
                <a:cs typeface="Lato" panose="020F0502020204030203" pitchFamily="34" charset="0"/>
              </a:rPr>
              <a:t>challenges</a:t>
            </a:r>
            <a:r>
              <a:rPr lang="en-US" sz="1900" b="1" dirty="0">
                <a:latin typeface="Lato" panose="020F0502020204030203" pitchFamily="34" charset="0"/>
                <a:ea typeface="Lato" panose="020F0502020204030203" pitchFamily="34" charset="0"/>
                <a:cs typeface="Lato" panose="020F0502020204030203" pitchFamily="34" charset="0"/>
              </a:rPr>
              <a:t> for access and inclusion of people with disabilities?</a:t>
            </a:r>
          </a:p>
        </p:txBody>
      </p:sp>
      <p:graphicFrame>
        <p:nvGraphicFramePr>
          <p:cNvPr id="4" name="Table 4">
            <a:extLst>
              <a:ext uri="{FF2B5EF4-FFF2-40B4-BE49-F238E27FC236}">
                <a16:creationId xmlns:a16="http://schemas.microsoft.com/office/drawing/2014/main" id="{9B1FA1EC-98CB-4B80-AF04-2A15E3F2A4B0}"/>
              </a:ext>
            </a:extLst>
          </p:cNvPr>
          <p:cNvGraphicFramePr>
            <a:graphicFrameLocks noGrp="1"/>
          </p:cNvGraphicFramePr>
          <p:nvPr>
            <p:extLst>
              <p:ext uri="{D42A27DB-BD31-4B8C-83A1-F6EECF244321}">
                <p14:modId xmlns:p14="http://schemas.microsoft.com/office/powerpoint/2010/main" val="2670661661"/>
              </p:ext>
            </p:extLst>
          </p:nvPr>
        </p:nvGraphicFramePr>
        <p:xfrm>
          <a:off x="1772069" y="2615474"/>
          <a:ext cx="8127999" cy="4079240"/>
        </p:xfrm>
        <a:graphic>
          <a:graphicData uri="http://schemas.openxmlformats.org/drawingml/2006/table">
            <a:tbl>
              <a:tblPr firstRow="1" bandRow="1">
                <a:tableStyleId>{5C22544A-7EE6-4342-B048-85BDC9FD1C3A}</a:tableStyleId>
              </a:tblPr>
              <a:tblGrid>
                <a:gridCol w="5234373">
                  <a:extLst>
                    <a:ext uri="{9D8B030D-6E8A-4147-A177-3AD203B41FA5}">
                      <a16:colId xmlns:a16="http://schemas.microsoft.com/office/drawing/2014/main" val="461788048"/>
                    </a:ext>
                  </a:extLst>
                </a:gridCol>
                <a:gridCol w="1401288">
                  <a:extLst>
                    <a:ext uri="{9D8B030D-6E8A-4147-A177-3AD203B41FA5}">
                      <a16:colId xmlns:a16="http://schemas.microsoft.com/office/drawing/2014/main" val="1581584871"/>
                    </a:ext>
                  </a:extLst>
                </a:gridCol>
                <a:gridCol w="1492338">
                  <a:extLst>
                    <a:ext uri="{9D8B030D-6E8A-4147-A177-3AD203B41FA5}">
                      <a16:colId xmlns:a16="http://schemas.microsoft.com/office/drawing/2014/main" val="1640849778"/>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Access</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Challenge</a:t>
                      </a:r>
                    </a:p>
                  </a:txBody>
                  <a:tcPr anchor="ctr" anchorCtr="1"/>
                </a:tc>
                <a:extLst>
                  <a:ext uri="{0D108BD9-81ED-4DB2-BD59-A6C34878D82A}">
                    <a16:rowId xmlns:a16="http://schemas.microsoft.com/office/drawing/2014/main" val="2745442211"/>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Federation</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58718031"/>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Day Schools</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extLst>
                  <a:ext uri="{0D108BD9-81ED-4DB2-BD59-A6C34878D82A}">
                    <a16:rowId xmlns:a16="http://schemas.microsoft.com/office/drawing/2014/main" val="3788084598"/>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Summer Camps</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2727913060"/>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Synagogues</a:t>
                      </a:r>
                    </a:p>
                  </a:txBody>
                  <a:tcPr marL="7620" marR="7620" marT="7620" marB="0" anchor="ctr"/>
                </a:tc>
                <a:tc>
                  <a:txBody>
                    <a:bodyPr/>
                    <a:lstStyle/>
                    <a:p>
                      <a:pPr algn="ctr" fontAlgn="b"/>
                      <a:r>
                        <a:rPr lang="en-US" sz="18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18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extLst>
                  <a:ext uri="{0D108BD9-81ED-4DB2-BD59-A6C34878D82A}">
                    <a16:rowId xmlns:a16="http://schemas.microsoft.com/office/drawing/2014/main" val="4060361353"/>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Social Organizations such as Pop-Up Shabbat, Chavurahs</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3896279029"/>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Human Services Organizations</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1432655362"/>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Social Justice/Civic Engagement/Advocacy Groups</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908262396"/>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tc>
                <a:extLst>
                  <a:ext uri="{0D108BD9-81ED-4DB2-BD59-A6C34878D82A}">
                    <a16:rowId xmlns:a16="http://schemas.microsoft.com/office/drawing/2014/main" val="482200848"/>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ctr"/>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ctr"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extLst>
                  <a:ext uri="{0D108BD9-81ED-4DB2-BD59-A6C34878D82A}">
                    <a16:rowId xmlns:a16="http://schemas.microsoft.com/office/drawing/2014/main" val="4039727053"/>
                  </a:ext>
                </a:extLst>
              </a:tr>
            </a:tbl>
          </a:graphicData>
        </a:graphic>
      </p:graphicFrame>
    </p:spTree>
    <p:extLst>
      <p:ext uri="{BB962C8B-B14F-4D97-AF65-F5344CB8AC3E}">
        <p14:creationId xmlns:p14="http://schemas.microsoft.com/office/powerpoint/2010/main" val="1299929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Room for Growth</a:t>
            </a:r>
          </a:p>
        </p:txBody>
      </p:sp>
    </p:spTree>
    <p:extLst>
      <p:ext uri="{BB962C8B-B14F-4D97-AF65-F5344CB8AC3E}">
        <p14:creationId xmlns:p14="http://schemas.microsoft.com/office/powerpoint/2010/main" val="2193133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447635"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Nearly 54% Increase But Improvement Still Needed </a:t>
            </a:r>
            <a:r>
              <a:rPr lang="en-US" sz="3600" i="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Note: Leading Edge survey shows more exist!</a:t>
            </a:r>
            <a:endParaRPr lang="en-US" sz="3600" i="1"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know of any clergy or staff with disabilities at your own faith-based institutions?</a:t>
            </a:r>
          </a:p>
        </p:txBody>
      </p:sp>
      <p:graphicFrame>
        <p:nvGraphicFramePr>
          <p:cNvPr id="8" name="Chart 7" descr="Bar charts&#10;&#10;Yes&#10;2021: 20&#10;2018: 13&#10;&#10;No&#10;2021: 54&#10;2018: 55&#10;&#10;I Don't Know&#10;2021: 22&#10;2018: 23">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1013685730"/>
              </p:ext>
            </p:extLst>
          </p:nvPr>
        </p:nvGraphicFramePr>
        <p:xfrm>
          <a:off x="1936996" y="1825624"/>
          <a:ext cx="8537039" cy="50323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3022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Methodology</a:t>
            </a:r>
          </a:p>
        </p:txBody>
      </p:sp>
    </p:spTree>
    <p:extLst>
      <p:ext uri="{BB962C8B-B14F-4D97-AF65-F5344CB8AC3E}">
        <p14:creationId xmlns:p14="http://schemas.microsoft.com/office/powerpoint/2010/main" val="3235218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121063"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Leadership: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Not Actively Encouraged to Lead</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Do you feel that people with disabilities are encouraged to serve on the boards and committees of your faith-based institutions?</a:t>
            </a:r>
          </a:p>
        </p:txBody>
      </p:sp>
      <p:graphicFrame>
        <p:nvGraphicFramePr>
          <p:cNvPr id="8" name="Chart 7" descr="Yes&#10;2021: 15&#10;2018: 16&#10;&#10;Sometimes&#10;2021: 22&#10;2018: 21&#10;&#10;No&#10;2021: 26&#10;2018: 24&#10;&#10;I Don't Know&#10;2021: 34&#10;2018: 31">
            <a:extLst>
              <a:ext uri="{FF2B5EF4-FFF2-40B4-BE49-F238E27FC236}">
                <a16:creationId xmlns:a16="http://schemas.microsoft.com/office/drawing/2014/main" id="{77BD6033-89E6-441C-AE6C-51EF9C2CE5A8}"/>
              </a:ext>
            </a:extLst>
          </p:cNvPr>
          <p:cNvGraphicFramePr/>
          <p:nvPr>
            <p:extLst>
              <p:ext uri="{D42A27DB-BD31-4B8C-83A1-F6EECF244321}">
                <p14:modId xmlns:p14="http://schemas.microsoft.com/office/powerpoint/2010/main" val="4270245079"/>
              </p:ext>
            </p:extLst>
          </p:nvPr>
        </p:nvGraphicFramePr>
        <p:xfrm>
          <a:off x="843148" y="2220686"/>
          <a:ext cx="10039032" cy="46373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1197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Exclusion: Still Too Prevalent</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569660"/>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Have you or another person with a disability in your household ever been turned away from an activity at an organization in your faith community because of its inability or unwillingness to make a reasonable accommodation?</a:t>
            </a:r>
          </a:p>
        </p:txBody>
      </p:sp>
      <p:sp>
        <p:nvSpPr>
          <p:cNvPr id="9" name="TextBox 8">
            <a:extLst>
              <a:ext uri="{FF2B5EF4-FFF2-40B4-BE49-F238E27FC236}">
                <a16:creationId xmlns:a16="http://schemas.microsoft.com/office/drawing/2014/main" id="{D39481A7-F000-4996-B472-7C6A8D3ED6A1}"/>
              </a:ext>
            </a:extLst>
          </p:cNvPr>
          <p:cNvSpPr txBox="1"/>
          <p:nvPr/>
        </p:nvSpPr>
        <p:spPr>
          <a:xfrm>
            <a:off x="3401961" y="3749040"/>
            <a:ext cx="5388077" cy="1938992"/>
          </a:xfrm>
          <a:prstGeom prst="rect">
            <a:avLst/>
          </a:prstGeom>
          <a:noFill/>
        </p:spPr>
        <p:txBody>
          <a:bodyPr wrap="square" rtlCol="0">
            <a:spAutoFit/>
          </a:bodyPr>
          <a:lstStyle/>
          <a:p>
            <a:pPr algn="ctr"/>
            <a:r>
              <a:rPr lang="en-US" sz="9600" b="1" dirty="0">
                <a:solidFill>
                  <a:srgbClr val="FF0000"/>
                </a:solidFill>
                <a:latin typeface="Lato" panose="020F0502020204030203" pitchFamily="34" charset="0"/>
                <a:ea typeface="Lato" panose="020F0502020204030203" pitchFamily="34" charset="0"/>
                <a:cs typeface="Lato" panose="020F0502020204030203" pitchFamily="34" charset="0"/>
              </a:rPr>
              <a:t>22%</a:t>
            </a:r>
          </a:p>
          <a:p>
            <a:pPr algn="ctr"/>
            <a:r>
              <a:rPr lang="en-US" sz="2400" b="1" dirty="0">
                <a:latin typeface="Lato" panose="020F0502020204030203" pitchFamily="34" charset="0"/>
                <a:ea typeface="Lato" panose="020F0502020204030203" pitchFamily="34" charset="0"/>
                <a:cs typeface="Lato" panose="020F0502020204030203" pitchFamily="34" charset="0"/>
              </a:rPr>
              <a:t>of </a:t>
            </a:r>
            <a:r>
              <a:rPr lang="en-US" sz="2400" b="1" dirty="0" err="1">
                <a:latin typeface="Lato" panose="020F0502020204030203" pitchFamily="34" charset="0"/>
                <a:ea typeface="Lato" panose="020F0502020204030203" pitchFamily="34" charset="0"/>
                <a:cs typeface="Lato" panose="020F0502020204030203" pitchFamily="34" charset="0"/>
              </a:rPr>
              <a:t>PwDs</a:t>
            </a:r>
            <a:r>
              <a:rPr lang="en-US" sz="2400" b="1" dirty="0">
                <a:latin typeface="Lato" panose="020F0502020204030203" pitchFamily="34" charset="0"/>
                <a:ea typeface="Lato" panose="020F0502020204030203" pitchFamily="34" charset="0"/>
                <a:cs typeface="Lato" panose="020F0502020204030203" pitchFamily="34" charset="0"/>
              </a:rPr>
              <a:t> report exclusion</a:t>
            </a:r>
          </a:p>
        </p:txBody>
      </p:sp>
    </p:spTree>
    <p:extLst>
      <p:ext uri="{BB962C8B-B14F-4D97-AF65-F5344CB8AC3E}">
        <p14:creationId xmlns:p14="http://schemas.microsoft.com/office/powerpoint/2010/main" val="955273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People shared painful experiences, hoping that we could keep it from happening again</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319548" y="1505584"/>
            <a:ext cx="9910916"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OPTIONAL: If you or someone with a disability has been excluded, please share when and what happened and any ideas you have in order to ensure it doesn’t happen again.</a:t>
            </a:r>
          </a:p>
        </p:txBody>
      </p:sp>
      <p:sp>
        <p:nvSpPr>
          <p:cNvPr id="9" name="TextBox 8">
            <a:extLst>
              <a:ext uri="{FF2B5EF4-FFF2-40B4-BE49-F238E27FC236}">
                <a16:creationId xmlns:a16="http://schemas.microsoft.com/office/drawing/2014/main" id="{D39481A7-F000-4996-B472-7C6A8D3ED6A1}"/>
              </a:ext>
            </a:extLst>
          </p:cNvPr>
          <p:cNvSpPr txBox="1"/>
          <p:nvPr/>
        </p:nvSpPr>
        <p:spPr>
          <a:xfrm>
            <a:off x="319548" y="2151915"/>
            <a:ext cx="11552903" cy="4154984"/>
          </a:xfrm>
          <a:prstGeom prst="rect">
            <a:avLst/>
          </a:prstGeom>
          <a:noFill/>
        </p:spPr>
        <p:txBody>
          <a:bodyPr wrap="square" rtlCol="0">
            <a:spAutoFit/>
          </a:bodyPr>
          <a:lstStyle/>
          <a:p>
            <a:r>
              <a:rPr lang="en-US" sz="2400" b="0" i="1" dirty="0">
                <a:effectLst/>
                <a:latin typeface="Lato" panose="020F0502020204030203" pitchFamily="34" charset="0"/>
                <a:ea typeface="Lato" panose="020F0502020204030203" pitchFamily="34" charset="0"/>
                <a:cs typeface="Lato" panose="020F0502020204030203" pitchFamily="34" charset="0"/>
              </a:rPr>
              <a:t>“My son was welcome at synagogue preschool but only if we hired / provided a 1:1 support person for him (doubling the cost of his attending) and only if his inclusion did not negatively effect the experience of other kids and teachers.”</a:t>
            </a:r>
          </a:p>
          <a:p>
            <a:pPr algn="l"/>
            <a:r>
              <a:rPr lang="en-US" sz="2400" b="0" i="1" dirty="0">
                <a:effectLst/>
                <a:latin typeface="Lato" panose="020F0502020204030203" pitchFamily="34" charset="0"/>
                <a:ea typeface="Lato" panose="020F0502020204030203" pitchFamily="34" charset="0"/>
                <a:cs typeface="Lato" panose="020F0502020204030203" pitchFamily="34" charset="0"/>
              </a:rPr>
              <a:t>    </a:t>
            </a:r>
          </a:p>
          <a:p>
            <a:pPr algn="l"/>
            <a:r>
              <a:rPr lang="en-US" sz="2400" b="0" i="1" dirty="0">
                <a:effectLst/>
                <a:latin typeface="Lato" panose="020F0502020204030203" pitchFamily="34" charset="0"/>
                <a:ea typeface="Lato" panose="020F0502020204030203" pitchFamily="34" charset="0"/>
                <a:cs typeface="Lato" panose="020F0502020204030203" pitchFamily="34" charset="0"/>
              </a:rPr>
              <a:t>“Both my husband and I have been excluded, because my autism and his anxiety disorder made other congregants/club members feel uncomfortable. Some said we are ‘too complicated’ needing ‘always</a:t>
            </a:r>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 special accommodation.”</a:t>
            </a:r>
          </a:p>
          <a:p>
            <a:pPr algn="l" fontAlgn="t"/>
            <a:br>
              <a:rPr lang="en-US" sz="2400" i="1" dirty="0">
                <a:latin typeface="Lato" panose="020F0502020204030203" pitchFamily="34" charset="0"/>
                <a:ea typeface="Lato" panose="020F0502020204030203" pitchFamily="34" charset="0"/>
                <a:cs typeface="Lato" panose="020F0502020204030203" pitchFamily="34" charset="0"/>
              </a:rPr>
            </a:br>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Online programs that do not include closed captioning or similar, holiday celebrations and event that did not factor in the needs and access of those with disabilities – those accommodations need to be considered essential NOT optional / nice to have.”</a:t>
            </a:r>
          </a:p>
        </p:txBody>
      </p:sp>
    </p:spTree>
    <p:extLst>
      <p:ext uri="{BB962C8B-B14F-4D97-AF65-F5344CB8AC3E}">
        <p14:creationId xmlns:p14="http://schemas.microsoft.com/office/powerpoint/2010/main" val="921074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People shared painful experiences, hoping that we could keep it from happening again (2)</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319548" y="1505584"/>
            <a:ext cx="9910916"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OPTIONAL: If you or someone with a disability has been excluded, please share when and what happened and any ideas you have in order to ensure it doesn’t happen again.</a:t>
            </a:r>
          </a:p>
        </p:txBody>
      </p:sp>
      <p:sp>
        <p:nvSpPr>
          <p:cNvPr id="9" name="TextBox 8">
            <a:extLst>
              <a:ext uri="{FF2B5EF4-FFF2-40B4-BE49-F238E27FC236}">
                <a16:creationId xmlns:a16="http://schemas.microsoft.com/office/drawing/2014/main" id="{D39481A7-F000-4996-B472-7C6A8D3ED6A1}"/>
              </a:ext>
            </a:extLst>
          </p:cNvPr>
          <p:cNvSpPr txBox="1"/>
          <p:nvPr/>
        </p:nvSpPr>
        <p:spPr>
          <a:xfrm>
            <a:off x="319548" y="2151915"/>
            <a:ext cx="11552903" cy="3785652"/>
          </a:xfrm>
          <a:prstGeom prst="rect">
            <a:avLst/>
          </a:prstGeom>
          <a:noFill/>
        </p:spPr>
        <p:txBody>
          <a:bodyPr wrap="square" rtlCol="0">
            <a:spAutoFit/>
          </a:bodyPr>
          <a:lstStyle/>
          <a:p>
            <a:pPr algn="l" fontAlgn="t"/>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Often lack of inclusion goes hand in hand with lack of resources and forethought. This is the situation at my synagogue. Though I am a board member and have offered to train staff for free, the resource of time has been at a premium with staff stretched to the limits.”</a:t>
            </a:r>
          </a:p>
          <a:p>
            <a:pPr algn="l" fontAlgn="t"/>
            <a:endParaRPr lang="en-US" sz="2400" b="0" i="1" dirty="0">
              <a:effectLst/>
              <a:latin typeface="Lato" panose="020F0502020204030203" pitchFamily="34" charset="0"/>
              <a:ea typeface="Lato" panose="020F0502020204030203" pitchFamily="34" charset="0"/>
              <a:cs typeface="Lato" panose="020F0502020204030203" pitchFamily="34" charset="0"/>
            </a:endParaRPr>
          </a:p>
          <a:p>
            <a:pPr algn="l" fontAlgn="t"/>
            <a:r>
              <a:rPr lang="en-US" sz="2400" i="1" dirty="0">
                <a:latin typeface="Lato" panose="020F0502020204030203" pitchFamily="34" charset="0"/>
                <a:ea typeface="Lato" panose="020F0502020204030203" pitchFamily="34" charset="0"/>
                <a:cs typeface="Lato" panose="020F0502020204030203" pitchFamily="34" charset="0"/>
              </a:rPr>
              <a:t>“</a:t>
            </a:r>
            <a:r>
              <a:rPr lang="en-US" sz="2400" b="0" i="1" dirty="0">
                <a:effectLst/>
                <a:latin typeface="Lato" panose="020F0502020204030203" pitchFamily="34" charset="0"/>
                <a:ea typeface="Lato" panose="020F0502020204030203" pitchFamily="34" charset="0"/>
                <a:cs typeface="Lato" panose="020F0502020204030203" pitchFamily="34" charset="0"/>
              </a:rPr>
              <a:t>When making bathroom renovations a local synagogue, did not make the bathroom accessible citing prohibitive costs.”</a:t>
            </a:r>
          </a:p>
          <a:p>
            <a:pPr algn="l" fontAlgn="t"/>
            <a:endParaRPr lang="en-US" sz="2400" i="1" dirty="0">
              <a:latin typeface="Lato" panose="020F0502020204030203" pitchFamily="34" charset="0"/>
              <a:ea typeface="Lato" panose="020F0502020204030203" pitchFamily="34" charset="0"/>
              <a:cs typeface="Lato" panose="020F0502020204030203" pitchFamily="34" charset="0"/>
            </a:endParaRPr>
          </a:p>
          <a:p>
            <a:pPr algn="l" fontAlgn="t"/>
            <a:r>
              <a:rPr lang="en-US" sz="2400" b="0" i="1" dirty="0">
                <a:effectLst/>
                <a:latin typeface="Lato" panose="020F0502020204030203" pitchFamily="34" charset="0"/>
                <a:ea typeface="Lato" panose="020F0502020204030203" pitchFamily="34" charset="0"/>
                <a:cs typeface="Lato" panose="020F0502020204030203" pitchFamily="34" charset="0"/>
              </a:rPr>
              <a:t>“Shadchans are often prejudiced and unhesitatingly refuse a person with a disability. Addressing the issue in publications widely read by Orthodox Jews could help a bit.”</a:t>
            </a:r>
          </a:p>
        </p:txBody>
      </p:sp>
    </p:spTree>
    <p:extLst>
      <p:ext uri="{BB962C8B-B14F-4D97-AF65-F5344CB8AC3E}">
        <p14:creationId xmlns:p14="http://schemas.microsoft.com/office/powerpoint/2010/main" val="3354494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149585"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Common Examples of Successful Disability Inclusion</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9" name="TextBox 8">
            <a:extLst>
              <a:ext uri="{FF2B5EF4-FFF2-40B4-BE49-F238E27FC236}">
                <a16:creationId xmlns:a16="http://schemas.microsoft.com/office/drawing/2014/main" id="{D39481A7-F000-4996-B472-7C6A8D3ED6A1}"/>
              </a:ext>
            </a:extLst>
          </p:cNvPr>
          <p:cNvSpPr txBox="1"/>
          <p:nvPr/>
        </p:nvSpPr>
        <p:spPr>
          <a:xfrm>
            <a:off x="319550" y="2244248"/>
            <a:ext cx="11552903" cy="4524315"/>
          </a:xfrm>
          <a:prstGeom prst="rect">
            <a:avLst/>
          </a:prstGeom>
          <a:noFill/>
        </p:spPr>
        <p:txBody>
          <a:bodyPr wrap="square" rtlCol="0">
            <a:spAutoFit/>
          </a:bodyPr>
          <a:lstStyle/>
          <a:p>
            <a:pPr fontAlgn="t"/>
            <a:r>
              <a:rPr lang="en-US" sz="2400" dirty="0">
                <a:latin typeface="Lato" panose="020F0502020204030203" pitchFamily="34" charset="0"/>
                <a:ea typeface="Lato" panose="020F0502020204030203" pitchFamily="34" charset="0"/>
                <a:cs typeface="Lato" panose="020F0502020204030203" pitchFamily="34" charset="0"/>
              </a:rPr>
              <a:t>“Friendship Circle run by Chabad has made a big impact on how the Jewish community engages individuals with disabilities”</a:t>
            </a:r>
          </a:p>
          <a:p>
            <a:pPr fontAlgn="t"/>
            <a:endParaRPr lang="en-US" sz="2400" dirty="0">
              <a:latin typeface="Lato" panose="020F0502020204030203" pitchFamily="34" charset="0"/>
              <a:ea typeface="Lato" panose="020F0502020204030203" pitchFamily="34" charset="0"/>
              <a:cs typeface="Lato" panose="020F0502020204030203" pitchFamily="34" charset="0"/>
            </a:endParaRPr>
          </a:p>
          <a:p>
            <a:pPr fontAlgn="t"/>
            <a:r>
              <a:rPr lang="en-US" sz="2400" dirty="0">
                <a:latin typeface="Lato" panose="020F0502020204030203" pitchFamily="34" charset="0"/>
                <a:ea typeface="Lato" panose="020F0502020204030203" pitchFamily="34" charset="0"/>
                <a:cs typeface="Lato" panose="020F0502020204030203" pitchFamily="34" charset="0"/>
              </a:rPr>
              <a:t>“We raised money to build a ramp up to the bimah so it would be accessible to anyone in a wheelchair or with mobility issues.”</a:t>
            </a:r>
          </a:p>
          <a:p>
            <a:pPr fontAlgn="t"/>
            <a:endParaRPr lang="en-US" sz="2400" dirty="0">
              <a:latin typeface="Lato" panose="020F0502020204030203" pitchFamily="34" charset="0"/>
              <a:ea typeface="Lato" panose="020F0502020204030203" pitchFamily="34" charset="0"/>
              <a:cs typeface="Lato" panose="020F0502020204030203" pitchFamily="34" charset="0"/>
            </a:endParaRPr>
          </a:p>
          <a:p>
            <a:pPr fontAlgn="t"/>
            <a:r>
              <a:rPr lang="en-US" sz="2400" dirty="0">
                <a:latin typeface="Lato" panose="020F0502020204030203" pitchFamily="34" charset="0"/>
                <a:ea typeface="Lato" panose="020F0502020204030203" pitchFamily="34" charset="0"/>
                <a:cs typeface="Lato" panose="020F0502020204030203" pitchFamily="34" charset="0"/>
              </a:rPr>
              <a:t>“My synagogue began incorporating visual descriptions into all virtual events to support low-vision congregants.”</a:t>
            </a:r>
          </a:p>
          <a:p>
            <a:pPr fontAlgn="t"/>
            <a:endParaRPr lang="en-US" sz="2400" dirty="0">
              <a:latin typeface="Lato" panose="020F0502020204030203" pitchFamily="34" charset="0"/>
              <a:ea typeface="Lato" panose="020F0502020204030203" pitchFamily="34" charset="0"/>
              <a:cs typeface="Lato" panose="020F0502020204030203" pitchFamily="34" charset="0"/>
            </a:endParaRPr>
          </a:p>
          <a:p>
            <a:pPr fontAlgn="t"/>
            <a:r>
              <a:rPr lang="en-US" sz="2400" dirty="0">
                <a:latin typeface="Lato" panose="020F0502020204030203" pitchFamily="34" charset="0"/>
                <a:ea typeface="Lato" panose="020F0502020204030203" pitchFamily="34" charset="0"/>
                <a:cs typeface="Lato" panose="020F0502020204030203" pitchFamily="34" charset="0"/>
              </a:rPr>
              <a:t>“Accommodations have been regularly accessible on Zoom programming via subtitles, sharing screens to make notes available in real time, and other great technological means of inclusion.”</a:t>
            </a:r>
          </a:p>
        </p:txBody>
      </p:sp>
      <p:sp>
        <p:nvSpPr>
          <p:cNvPr id="2" name="Rectangle 1">
            <a:extLst>
              <a:ext uri="{FF2B5EF4-FFF2-40B4-BE49-F238E27FC236}">
                <a16:creationId xmlns:a16="http://schemas.microsoft.com/office/drawing/2014/main" id="{4909BCDB-6C33-4143-8A27-13112CA61D86}"/>
              </a:ext>
            </a:extLst>
          </p:cNvPr>
          <p:cNvSpPr/>
          <p:nvPr/>
        </p:nvSpPr>
        <p:spPr>
          <a:xfrm>
            <a:off x="319550" y="1597917"/>
            <a:ext cx="11351243" cy="646331"/>
          </a:xfrm>
          <a:prstGeom prst="rect">
            <a:avLst/>
          </a:prstGeom>
        </p:spPr>
        <p:txBody>
          <a:bodyPr wrap="square">
            <a:spAutoFit/>
          </a:bodyPr>
          <a:lstStyle/>
          <a:p>
            <a:r>
              <a:rPr lang="en-US" b="1" dirty="0">
                <a:solidFill>
                  <a:srgbClr val="000000"/>
                </a:solidFill>
                <a:latin typeface="Lato" panose="020F0502020204030203" pitchFamily="34" charset="0"/>
              </a:rPr>
              <a:t>OPTIONAL: If you have seen a particular example of successful disability inclusion in your faith community, please share it with us.</a:t>
            </a:r>
            <a:endParaRPr lang="en-US" dirty="0">
              <a:solidFill>
                <a:srgbClr val="000000"/>
              </a:solidFill>
              <a:latin typeface="Lato" panose="020F0502020204030203" pitchFamily="34" charset="0"/>
            </a:endParaRPr>
          </a:p>
        </p:txBody>
      </p:sp>
    </p:spTree>
    <p:extLst>
      <p:ext uri="{BB962C8B-B14F-4D97-AF65-F5344CB8AC3E}">
        <p14:creationId xmlns:p14="http://schemas.microsoft.com/office/powerpoint/2010/main" val="2648820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Next Steps</a:t>
            </a:r>
          </a:p>
        </p:txBody>
      </p:sp>
    </p:spTree>
    <p:extLst>
      <p:ext uri="{BB962C8B-B14F-4D97-AF65-F5344CB8AC3E}">
        <p14:creationId xmlns:p14="http://schemas.microsoft.com/office/powerpoint/2010/main" val="1694107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lvl="0" defTabSz="457200">
              <a:lnSpc>
                <a:spcPct val="100000"/>
              </a:lnSpc>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Virtual Formats Can Significantly Increase Access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has the increase in virtual formats/online participation impacted your ability to access and be included in your faith community?</a:t>
            </a:r>
          </a:p>
        </p:txBody>
      </p:sp>
      <p:graphicFrame>
        <p:nvGraphicFramePr>
          <p:cNvPr id="4" name="Table 4">
            <a:extLst>
              <a:ext uri="{FF2B5EF4-FFF2-40B4-BE49-F238E27FC236}">
                <a16:creationId xmlns:a16="http://schemas.microsoft.com/office/drawing/2014/main" id="{AB988987-1A15-460F-B65E-6BFDCA6A1AFB}"/>
              </a:ext>
            </a:extLst>
          </p:cNvPr>
          <p:cNvGraphicFramePr>
            <a:graphicFrameLocks noGrp="1"/>
          </p:cNvGraphicFramePr>
          <p:nvPr>
            <p:extLst>
              <p:ext uri="{D42A27DB-BD31-4B8C-83A1-F6EECF244321}">
                <p14:modId xmlns:p14="http://schemas.microsoft.com/office/powerpoint/2010/main" val="1606907978"/>
              </p:ext>
            </p:extLst>
          </p:nvPr>
        </p:nvGraphicFramePr>
        <p:xfrm>
          <a:off x="1638710" y="2607842"/>
          <a:ext cx="8127999" cy="2225040"/>
        </p:xfrm>
        <a:graphic>
          <a:graphicData uri="http://schemas.openxmlformats.org/drawingml/2006/table">
            <a:tbl>
              <a:tblPr firstRow="1" bandRow="1">
                <a:tableStyleId>{5C22544A-7EE6-4342-B048-85BDC9FD1C3A}</a:tableStyleId>
              </a:tblPr>
              <a:tblGrid>
                <a:gridCol w="5119495">
                  <a:extLst>
                    <a:ext uri="{9D8B030D-6E8A-4147-A177-3AD203B41FA5}">
                      <a16:colId xmlns:a16="http://schemas.microsoft.com/office/drawing/2014/main" val="2292130441"/>
                    </a:ext>
                  </a:extLst>
                </a:gridCol>
                <a:gridCol w="1504252">
                  <a:extLst>
                    <a:ext uri="{9D8B030D-6E8A-4147-A177-3AD203B41FA5}">
                      <a16:colId xmlns:a16="http://schemas.microsoft.com/office/drawing/2014/main" val="3399574628"/>
                    </a:ext>
                  </a:extLst>
                </a:gridCol>
                <a:gridCol w="1504252">
                  <a:extLst>
                    <a:ext uri="{9D8B030D-6E8A-4147-A177-3AD203B41FA5}">
                      <a16:colId xmlns:a16="http://schemas.microsoft.com/office/drawing/2014/main" val="2833566396"/>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Total Percent</a:t>
                      </a: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118242420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Significantly Increased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34%</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extLst>
                  <a:ext uri="{0D108BD9-81ED-4DB2-BD59-A6C34878D82A}">
                    <a16:rowId xmlns:a16="http://schemas.microsoft.com/office/drawing/2014/main" val="2111498133"/>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Increased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32%</a:t>
                      </a:r>
                    </a:p>
                  </a:txBody>
                  <a:tcPr marL="7620" marR="7620" marT="7620" marB="0" anchor="ctr" anchorCtr="1"/>
                </a:tc>
                <a:extLst>
                  <a:ext uri="{0D108BD9-81ED-4DB2-BD59-A6C34878D82A}">
                    <a16:rowId xmlns:a16="http://schemas.microsoft.com/office/drawing/2014/main" val="250827663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Decreased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7620" marR="7620" marT="7620" marB="0" anchor="ctr" anchorCtr="1"/>
                </a:tc>
                <a:extLst>
                  <a:ext uri="{0D108BD9-81ED-4DB2-BD59-A6C34878D82A}">
                    <a16:rowId xmlns:a16="http://schemas.microsoft.com/office/drawing/2014/main" val="3070263240"/>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Significantly Decreased my ability to participate</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extLst>
                  <a:ext uri="{0D108BD9-81ED-4DB2-BD59-A6C34878D82A}">
                    <a16:rowId xmlns:a16="http://schemas.microsoft.com/office/drawing/2014/main" val="3590361797"/>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 Impact</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extLst>
                  <a:ext uri="{0D108BD9-81ED-4DB2-BD59-A6C34878D82A}">
                    <a16:rowId xmlns:a16="http://schemas.microsoft.com/office/drawing/2014/main" val="3275106841"/>
                  </a:ext>
                </a:extLst>
              </a:tr>
            </a:tbl>
          </a:graphicData>
        </a:graphic>
      </p:graphicFrame>
      <p:sp>
        <p:nvSpPr>
          <p:cNvPr id="2" name="TextBox 1">
            <a:extLst>
              <a:ext uri="{FF2B5EF4-FFF2-40B4-BE49-F238E27FC236}">
                <a16:creationId xmlns:a16="http://schemas.microsoft.com/office/drawing/2014/main" id="{FD47BA6D-87CF-CF49-9456-2CC8472F1C4D}"/>
              </a:ext>
            </a:extLst>
          </p:cNvPr>
          <p:cNvSpPr txBox="1"/>
          <p:nvPr/>
        </p:nvSpPr>
        <p:spPr>
          <a:xfrm>
            <a:off x="747252" y="5621019"/>
            <a:ext cx="8396748"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hlinkClick r:id="rId3"/>
              </a:rPr>
              <a:t>Webinar with more information on how to be accessible</a:t>
            </a:r>
            <a:endParaRPr lang="en-US" sz="2400" b="1"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270857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Overwhelmingly Positive Messaging Works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90034" y="1502458"/>
            <a:ext cx="10629722" cy="646331"/>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Which of the following do you think is the most convincing reason why inclusion of people with disabilities should be a more important priority for the Jewish community? </a:t>
            </a:r>
          </a:p>
        </p:txBody>
      </p:sp>
      <p:graphicFrame>
        <p:nvGraphicFramePr>
          <p:cNvPr id="5" name="Table 5">
            <a:extLst>
              <a:ext uri="{FF2B5EF4-FFF2-40B4-BE49-F238E27FC236}">
                <a16:creationId xmlns:a16="http://schemas.microsoft.com/office/drawing/2014/main" id="{EBCFFFC4-AE36-4AE3-A737-7D376693C8BC}"/>
              </a:ext>
            </a:extLst>
          </p:cNvPr>
          <p:cNvGraphicFramePr>
            <a:graphicFrameLocks noGrp="1"/>
          </p:cNvGraphicFramePr>
          <p:nvPr>
            <p:extLst>
              <p:ext uri="{D42A27DB-BD31-4B8C-83A1-F6EECF244321}">
                <p14:modId xmlns:p14="http://schemas.microsoft.com/office/powerpoint/2010/main" val="1299641112"/>
              </p:ext>
            </p:extLst>
          </p:nvPr>
        </p:nvGraphicFramePr>
        <p:xfrm>
          <a:off x="589361" y="2172931"/>
          <a:ext cx="11113729" cy="4066540"/>
        </p:xfrm>
        <a:graphic>
          <a:graphicData uri="http://schemas.openxmlformats.org/drawingml/2006/table">
            <a:tbl>
              <a:tblPr firstRow="1" bandRow="1">
                <a:tableStyleId>{5C22544A-7EE6-4342-B048-85BDC9FD1C3A}</a:tableStyleId>
              </a:tblPr>
              <a:tblGrid>
                <a:gridCol w="7937911">
                  <a:extLst>
                    <a:ext uri="{9D8B030D-6E8A-4147-A177-3AD203B41FA5}">
                      <a16:colId xmlns:a16="http://schemas.microsoft.com/office/drawing/2014/main" val="177763729"/>
                    </a:ext>
                  </a:extLst>
                </a:gridCol>
                <a:gridCol w="1189703">
                  <a:extLst>
                    <a:ext uri="{9D8B030D-6E8A-4147-A177-3AD203B41FA5}">
                      <a16:colId xmlns:a16="http://schemas.microsoft.com/office/drawing/2014/main" val="4251810107"/>
                    </a:ext>
                  </a:extLst>
                </a:gridCol>
                <a:gridCol w="1091380">
                  <a:extLst>
                    <a:ext uri="{9D8B030D-6E8A-4147-A177-3AD203B41FA5}">
                      <a16:colId xmlns:a16="http://schemas.microsoft.com/office/drawing/2014/main" val="3185235516"/>
                    </a:ext>
                  </a:extLst>
                </a:gridCol>
                <a:gridCol w="894735">
                  <a:extLst>
                    <a:ext uri="{9D8B030D-6E8A-4147-A177-3AD203B41FA5}">
                      <a16:colId xmlns:a16="http://schemas.microsoft.com/office/drawing/2014/main" val="257790616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1</a:t>
                      </a:r>
                      <a:r>
                        <a:rPr lang="en-US" baseline="30000" dirty="0">
                          <a:latin typeface="Lato" panose="020F0502020204030203" pitchFamily="34" charset="0"/>
                          <a:ea typeface="Lato" panose="020F0502020204030203" pitchFamily="34" charset="0"/>
                          <a:cs typeface="Lato" panose="020F0502020204030203" pitchFamily="34" charset="0"/>
                        </a:rPr>
                        <a:t>st</a:t>
                      </a:r>
                      <a:r>
                        <a:rPr lang="en-US" dirty="0">
                          <a:latin typeface="Lato" panose="020F0502020204030203" pitchFamily="34" charset="0"/>
                          <a:ea typeface="Lato" panose="020F0502020204030203" pitchFamily="34" charset="0"/>
                          <a:cs typeface="Lato" panose="020F0502020204030203" pitchFamily="34" charset="0"/>
                        </a:rPr>
                        <a:t> Choice</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a:t>
                      </a:r>
                      <a:r>
                        <a:rPr lang="en-US" baseline="30000" dirty="0">
                          <a:latin typeface="Lato" panose="020F0502020204030203" pitchFamily="34" charset="0"/>
                          <a:ea typeface="Lato" panose="020F0502020204030203" pitchFamily="34" charset="0"/>
                          <a:cs typeface="Lato" panose="020F0502020204030203" pitchFamily="34" charset="0"/>
                        </a:rPr>
                        <a:t>nd</a:t>
                      </a:r>
                      <a:r>
                        <a:rPr lang="en-US" dirty="0">
                          <a:latin typeface="Lato" panose="020F0502020204030203" pitchFamily="34" charset="0"/>
                          <a:ea typeface="Lato" panose="020F0502020204030203" pitchFamily="34" charset="0"/>
                          <a:cs typeface="Lato" panose="020F0502020204030203" pitchFamily="34" charset="0"/>
                        </a:rPr>
                        <a:t> Choice</a:t>
                      </a:r>
                    </a:p>
                  </a:txBody>
                  <a:tcPr/>
                </a:tc>
                <a:tc>
                  <a:txBody>
                    <a:bodyPr/>
                    <a:lstStyle/>
                    <a:p>
                      <a:pPr algn="ctr"/>
                      <a:r>
                        <a:rPr lang="en-US" sz="1600" dirty="0">
                          <a:latin typeface="Lato" panose="020F0502020204030203" pitchFamily="34" charset="0"/>
                          <a:ea typeface="Lato" panose="020F0502020204030203" pitchFamily="34" charset="0"/>
                          <a:cs typeface="Lato" panose="020F0502020204030203" pitchFamily="34" charset="0"/>
                        </a:rPr>
                        <a:t>Total</a:t>
                      </a:r>
                    </a:p>
                  </a:txBody>
                  <a:tcPr/>
                </a:tc>
                <a:extLst>
                  <a:ext uri="{0D108BD9-81ED-4DB2-BD59-A6C34878D82A}">
                    <a16:rowId xmlns:a16="http://schemas.microsoft.com/office/drawing/2014/main" val="3058432087"/>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We are a stronger community when we are welcoming, diverse, and respect one another. Everyone should feel that their presence and participation is welcome and meaningful. We want our children, parents, grandparents and friends with disabilities to have an equal opportunity to fully participate in our community.</a:t>
                      </a:r>
                    </a:p>
                  </a:txBody>
                  <a:tcPr marL="7620" marR="7620" marT="7620" marB="0" anchor="b"/>
                </a:tc>
                <a:tc>
                  <a:txBody>
                    <a:bodyPr/>
                    <a:lstStyle/>
                    <a:p>
                      <a:pPr algn="ctr" fontAlgn="b"/>
                      <a:r>
                        <a:rPr lang="en-US" sz="16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58%</a:t>
                      </a:r>
                    </a:p>
                  </a:txBody>
                  <a:tcPr marL="7620" marR="7620" marT="7620" marB="0" anchor="ctr" anchorCtr="1"/>
                </a:tc>
                <a:tc>
                  <a:txBody>
                    <a:bodyPr/>
                    <a:lstStyle/>
                    <a:p>
                      <a:pPr algn="r" fontAlgn="b"/>
                      <a:r>
                        <a:rPr lang="en-US" sz="16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25%</a:t>
                      </a:r>
                    </a:p>
                  </a:txBody>
                  <a:tcPr marL="7620" marR="7620" marT="7620" marB="0" anchor="ctr" anchorCtr="1"/>
                </a:tc>
                <a:tc>
                  <a:txBody>
                    <a:bodyPr/>
                    <a:lstStyle/>
                    <a:p>
                      <a:pPr algn="ctr"/>
                      <a:r>
                        <a:rPr lang="en-US" sz="1600" b="1" dirty="0">
                          <a:solidFill>
                            <a:srgbClr val="FF0000"/>
                          </a:solidFill>
                          <a:latin typeface="Lato" panose="020F0502020204030203" pitchFamily="34" charset="0"/>
                          <a:ea typeface="Lato" panose="020F0502020204030203" pitchFamily="34" charset="0"/>
                          <a:cs typeface="Lato" panose="020F0502020204030203" pitchFamily="34" charset="0"/>
                        </a:rPr>
                        <a:t>83%</a:t>
                      </a:r>
                    </a:p>
                  </a:txBody>
                  <a:tcPr anchor="ctr" anchorCtr="1"/>
                </a:tc>
                <a:extLst>
                  <a:ext uri="{0D108BD9-81ED-4DB2-BD59-A6C34878D82A}">
                    <a16:rowId xmlns:a16="http://schemas.microsoft.com/office/drawing/2014/main" val="1104670250"/>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Jews should be at the forefront of social justice and inclusion of all people, including in racial equity, sexual orientation and identity, disability status and other marginalized identities.</a:t>
                      </a:r>
                    </a:p>
                  </a:txBody>
                  <a:tcPr marL="7620" marR="7620" marT="7620" marB="0" anchor="b"/>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36%</a:t>
                      </a:r>
                    </a:p>
                  </a:txBody>
                  <a:tcPr anchor="ctr" anchorCtr="1"/>
                </a:tc>
                <a:extLst>
                  <a:ext uri="{0D108BD9-81ED-4DB2-BD59-A6C34878D82A}">
                    <a16:rowId xmlns:a16="http://schemas.microsoft.com/office/drawing/2014/main" val="646747150"/>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Problems are best solved by working with people who have experienced them firsthand and understand solutions that work. Jews with disabilities should be at decision making tables, just like anyone else.</a:t>
                      </a:r>
                    </a:p>
                  </a:txBody>
                  <a:tcPr marL="7620" marR="7620" marT="7620" marB="0" anchor="b"/>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29%</a:t>
                      </a:r>
                    </a:p>
                  </a:txBody>
                  <a:tcPr anchor="ctr" anchorCtr="1"/>
                </a:tc>
                <a:extLst>
                  <a:ext uri="{0D108BD9-81ED-4DB2-BD59-A6C34878D82A}">
                    <a16:rowId xmlns:a16="http://schemas.microsoft.com/office/drawing/2014/main" val="3941667522"/>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Jewish tradition teaches us to include people with disabilities. Some of our greatest religious leaders had disabilities, including Moses, Jacob and Isaac.</a:t>
                      </a:r>
                    </a:p>
                  </a:txBody>
                  <a:tcPr marL="7620" marR="7620" marT="7620" marB="0" anchor="b"/>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27%</a:t>
                      </a:r>
                    </a:p>
                  </a:txBody>
                  <a:tcPr anchor="ctr" anchorCtr="1"/>
                </a:tc>
                <a:extLst>
                  <a:ext uri="{0D108BD9-81ED-4DB2-BD59-A6C34878D82A}">
                    <a16:rowId xmlns:a16="http://schemas.microsoft.com/office/drawing/2014/main" val="226350459"/>
                  </a:ext>
                </a:extLst>
              </a:tr>
              <a:tr h="370840">
                <a:tc>
                  <a:txBody>
                    <a:bodyPr/>
                    <a:lstStyle/>
                    <a:p>
                      <a:pPr algn="l" fontAlgn="b"/>
                      <a:r>
                        <a:rPr lang="en-US" sz="16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If we value Jewish survival, that means we value all Jews, everyone is needed. If we exclude a Jew with a disability, we will lose not only them but risk alienating their entire family as well.</a:t>
                      </a:r>
                    </a:p>
                  </a:txBody>
                  <a:tcPr marL="7620" marR="7620" marT="7620" marB="0" anchor="b"/>
                </a:tc>
                <a:tc>
                  <a:txBody>
                    <a:bodyPr/>
                    <a:lstStyle/>
                    <a:p>
                      <a:pPr algn="ct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tc>
                  <a:txBody>
                    <a:bodyPr/>
                    <a:lstStyle/>
                    <a:p>
                      <a:pPr algn="r" fontAlgn="b"/>
                      <a:r>
                        <a:rPr lang="en-US" sz="16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a:r>
                        <a:rPr lang="en-US" sz="1600" b="1" dirty="0">
                          <a:latin typeface="Lato" panose="020F0502020204030203" pitchFamily="34" charset="0"/>
                          <a:ea typeface="Lato" panose="020F0502020204030203" pitchFamily="34" charset="0"/>
                          <a:cs typeface="Lato" panose="020F0502020204030203" pitchFamily="34" charset="0"/>
                        </a:rPr>
                        <a:t>25%</a:t>
                      </a:r>
                    </a:p>
                  </a:txBody>
                  <a:tcPr anchor="ctr" anchorCtr="1"/>
                </a:tc>
                <a:extLst>
                  <a:ext uri="{0D108BD9-81ED-4DB2-BD59-A6C34878D82A}">
                    <a16:rowId xmlns:a16="http://schemas.microsoft.com/office/drawing/2014/main" val="866601669"/>
                  </a:ext>
                </a:extLst>
              </a:tr>
            </a:tbl>
          </a:graphicData>
        </a:graphic>
      </p:graphicFrame>
    </p:spTree>
    <p:extLst>
      <p:ext uri="{BB962C8B-B14F-4D97-AF65-F5344CB8AC3E}">
        <p14:creationId xmlns:p14="http://schemas.microsoft.com/office/powerpoint/2010/main" val="2064480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1389898"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Level of Jews With &amp; Without Disabilities Are Similar</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90034" y="1642520"/>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the highest level of education that you have completed?</a:t>
            </a:r>
          </a:p>
        </p:txBody>
      </p:sp>
      <p:graphicFrame>
        <p:nvGraphicFramePr>
          <p:cNvPr id="2" name="Table 1">
            <a:extLst>
              <a:ext uri="{FF2B5EF4-FFF2-40B4-BE49-F238E27FC236}">
                <a16:creationId xmlns:a16="http://schemas.microsoft.com/office/drawing/2014/main" id="{5BDBE155-779E-CC49-B1C6-BFC59CCD6F37}"/>
              </a:ext>
            </a:extLst>
          </p:cNvPr>
          <p:cNvGraphicFramePr>
            <a:graphicFrameLocks noGrp="1"/>
          </p:cNvGraphicFramePr>
          <p:nvPr>
            <p:extLst>
              <p:ext uri="{D42A27DB-BD31-4B8C-83A1-F6EECF244321}">
                <p14:modId xmlns:p14="http://schemas.microsoft.com/office/powerpoint/2010/main" val="843095634"/>
              </p:ext>
            </p:extLst>
          </p:nvPr>
        </p:nvGraphicFramePr>
        <p:xfrm>
          <a:off x="1173903" y="2528799"/>
          <a:ext cx="9844194" cy="3765122"/>
        </p:xfrm>
        <a:graphic>
          <a:graphicData uri="http://schemas.openxmlformats.org/drawingml/2006/table">
            <a:tbl>
              <a:tblPr firstRow="1" bandRow="1">
                <a:tableStyleId>{5C22544A-7EE6-4342-B048-85BDC9FD1C3A}</a:tableStyleId>
              </a:tblPr>
              <a:tblGrid>
                <a:gridCol w="5468998">
                  <a:extLst>
                    <a:ext uri="{9D8B030D-6E8A-4147-A177-3AD203B41FA5}">
                      <a16:colId xmlns:a16="http://schemas.microsoft.com/office/drawing/2014/main" val="3916398705"/>
                    </a:ext>
                  </a:extLst>
                </a:gridCol>
                <a:gridCol w="1093799">
                  <a:extLst>
                    <a:ext uri="{9D8B030D-6E8A-4147-A177-3AD203B41FA5}">
                      <a16:colId xmlns:a16="http://schemas.microsoft.com/office/drawing/2014/main" val="4093850033"/>
                    </a:ext>
                  </a:extLst>
                </a:gridCol>
                <a:gridCol w="1093799">
                  <a:extLst>
                    <a:ext uri="{9D8B030D-6E8A-4147-A177-3AD203B41FA5}">
                      <a16:colId xmlns:a16="http://schemas.microsoft.com/office/drawing/2014/main" val="1432156648"/>
                    </a:ext>
                  </a:extLst>
                </a:gridCol>
                <a:gridCol w="1093799">
                  <a:extLst>
                    <a:ext uri="{9D8B030D-6E8A-4147-A177-3AD203B41FA5}">
                      <a16:colId xmlns:a16="http://schemas.microsoft.com/office/drawing/2014/main" val="3995985596"/>
                    </a:ext>
                  </a:extLst>
                </a:gridCol>
                <a:gridCol w="1093799">
                  <a:extLst>
                    <a:ext uri="{9D8B030D-6E8A-4147-A177-3AD203B41FA5}">
                      <a16:colId xmlns:a16="http://schemas.microsoft.com/office/drawing/2014/main" val="1628471859"/>
                    </a:ext>
                  </a:extLst>
                </a:gridCol>
              </a:tblGrid>
              <a:tr h="744386">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335407506"/>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Some High School</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8973" marR="8973" marT="8973" marB="0" anchor="ctr" anchorCtr="1"/>
                </a:tc>
                <a:extLst>
                  <a:ext uri="{0D108BD9-81ED-4DB2-BD59-A6C34878D82A}">
                    <a16:rowId xmlns:a16="http://schemas.microsoft.com/office/drawing/2014/main" val="403260226"/>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Certificate Of Completion</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4199743492"/>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High School Graduate/GED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162533822"/>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Some College/Vocational School</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10450484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Associate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57981751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Bachelor’s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666326321"/>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Graduate Degree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457255864"/>
                  </a:ext>
                </a:extLst>
              </a:tr>
              <a:tr h="37759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Professional Degree (JD, MD, DVM, etc.)</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02350298"/>
                  </a:ext>
                </a:extLst>
              </a:tr>
            </a:tbl>
          </a:graphicData>
        </a:graphic>
      </p:graphicFrame>
    </p:spTree>
    <p:extLst>
      <p:ext uri="{BB962C8B-B14F-4D97-AF65-F5344CB8AC3E}">
        <p14:creationId xmlns:p14="http://schemas.microsoft.com/office/powerpoint/2010/main" val="592437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Jews with Disabilities 2X more likely to be single</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21208" y="1652183"/>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your marital status?</a:t>
            </a:r>
          </a:p>
        </p:txBody>
      </p:sp>
      <p:graphicFrame>
        <p:nvGraphicFramePr>
          <p:cNvPr id="4" name="Table 3">
            <a:extLst>
              <a:ext uri="{FF2B5EF4-FFF2-40B4-BE49-F238E27FC236}">
                <a16:creationId xmlns:a16="http://schemas.microsoft.com/office/drawing/2014/main" id="{EF1FC63F-E0A4-0945-8C82-43B7DAAF0845}"/>
              </a:ext>
            </a:extLst>
          </p:cNvPr>
          <p:cNvGraphicFramePr>
            <a:graphicFrameLocks noGrp="1"/>
          </p:cNvGraphicFramePr>
          <p:nvPr>
            <p:extLst>
              <p:ext uri="{D42A27DB-BD31-4B8C-83A1-F6EECF244321}">
                <p14:modId xmlns:p14="http://schemas.microsoft.com/office/powerpoint/2010/main" val="340569535"/>
              </p:ext>
            </p:extLst>
          </p:nvPr>
        </p:nvGraphicFramePr>
        <p:xfrm>
          <a:off x="521206" y="2148787"/>
          <a:ext cx="10795976" cy="4157012"/>
        </p:xfrm>
        <a:graphic>
          <a:graphicData uri="http://schemas.openxmlformats.org/drawingml/2006/table">
            <a:tbl>
              <a:tblPr firstRow="1" bandRow="1">
                <a:tableStyleId>{5C22544A-7EE6-4342-B048-85BDC9FD1C3A}</a:tableStyleId>
              </a:tblPr>
              <a:tblGrid>
                <a:gridCol w="4431016">
                  <a:extLst>
                    <a:ext uri="{9D8B030D-6E8A-4147-A177-3AD203B41FA5}">
                      <a16:colId xmlns:a16="http://schemas.microsoft.com/office/drawing/2014/main" val="178499849"/>
                    </a:ext>
                  </a:extLst>
                </a:gridCol>
                <a:gridCol w="1591240">
                  <a:extLst>
                    <a:ext uri="{9D8B030D-6E8A-4147-A177-3AD203B41FA5}">
                      <a16:colId xmlns:a16="http://schemas.microsoft.com/office/drawing/2014/main" val="2314366444"/>
                    </a:ext>
                  </a:extLst>
                </a:gridCol>
                <a:gridCol w="1591240">
                  <a:extLst>
                    <a:ext uri="{9D8B030D-6E8A-4147-A177-3AD203B41FA5}">
                      <a16:colId xmlns:a16="http://schemas.microsoft.com/office/drawing/2014/main" val="1966226089"/>
                    </a:ext>
                  </a:extLst>
                </a:gridCol>
                <a:gridCol w="1591240">
                  <a:extLst>
                    <a:ext uri="{9D8B030D-6E8A-4147-A177-3AD203B41FA5}">
                      <a16:colId xmlns:a16="http://schemas.microsoft.com/office/drawing/2014/main" val="1949767781"/>
                    </a:ext>
                  </a:extLst>
                </a:gridCol>
                <a:gridCol w="1591240">
                  <a:extLst>
                    <a:ext uri="{9D8B030D-6E8A-4147-A177-3AD203B41FA5}">
                      <a16:colId xmlns:a16="http://schemas.microsoft.com/office/drawing/2014/main" val="3155298939"/>
                    </a:ext>
                  </a:extLst>
                </a:gridCol>
              </a:tblGrid>
              <a:tr h="1175537">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err="1">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401323846"/>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Single</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914633311"/>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Married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160175545"/>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Divorced/Separated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8%</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1985777642"/>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Widowed</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621682525"/>
                  </a:ext>
                </a:extLst>
              </a:tr>
              <a:tr h="596295">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Civil Union/Partner</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839590724"/>
                  </a:ext>
                </a:extLst>
              </a:tr>
            </a:tbl>
          </a:graphicData>
        </a:graphic>
      </p:graphicFrame>
    </p:spTree>
    <p:extLst>
      <p:ext uri="{BB962C8B-B14F-4D97-AF65-F5344CB8AC3E}">
        <p14:creationId xmlns:p14="http://schemas.microsoft.com/office/powerpoint/2010/main" val="3801557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Methodology of the Poll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473013" y="1505584"/>
            <a:ext cx="11245973" cy="4761155"/>
          </a:xfrm>
        </p:spPr>
        <p:txBody>
          <a:bodyPr/>
          <a:lstStyle/>
          <a:p>
            <a:pPr marL="114300" indent="0">
              <a:buNone/>
            </a:pPr>
            <a:r>
              <a:rPr lang="en-US"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The survey was administered online from October 5 – October 19, 2021. The questions reached a total of 2,924 respondents.</a:t>
            </a:r>
            <a:br>
              <a:rPr lang="en-US"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br>
            <a:endParaRPr lang="en-US" sz="8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endParaRPr>
          </a:p>
          <a:p>
            <a:pPr marL="114300" indent="0">
              <a:buNone/>
            </a:pPr>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Respondents were reached through:</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Paid email blasts (JTA, The Forward, Jewish Journal)</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Email blasts to RespectAbility and partner lists, as well as social media</a:t>
            </a:r>
          </a:p>
          <a:p>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Individual outreach to Jewish leaders</a:t>
            </a:r>
          </a:p>
          <a:p>
            <a:pPr marL="114300" indent="0">
              <a:buNone/>
            </a:pPr>
            <a:br>
              <a:rPr lang="en-US" sz="8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br>
            <a:r>
              <a:rPr lang="en-US" sz="20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This is not a random sample and will include more engaged Jews and people with a disability connection than in the general population. The conclusions carry statistical significance within the respondent group, because it is a large population with more than 2,300 Jews responding.</a:t>
            </a:r>
            <a:endParaRPr lang="en-US" sz="2800" dirty="0"/>
          </a:p>
          <a:p>
            <a:pPr marL="114300" indent="0">
              <a:buNone/>
            </a:pPr>
            <a:r>
              <a:rPr lang="en-US" sz="2000" b="1" u="sng" dirty="0">
                <a:solidFill>
                  <a:schemeClr val="tx1"/>
                </a:solidFill>
                <a:latin typeface="Lato" panose="020F0502020204030203" pitchFamily="34" charset="0"/>
                <a:ea typeface="Lato" panose="020F0502020204030203" pitchFamily="34" charset="0"/>
                <a:cs typeface="Lato" panose="020F0502020204030203" pitchFamily="34" charset="0"/>
              </a:rPr>
              <a:t>Due to rounding, some of the numbers in the presentation will not always add to 100%.</a:t>
            </a:r>
          </a:p>
          <a:p>
            <a:pPr marL="114300" indent="0">
              <a:buNone/>
            </a:pP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rPr>
              <a:t>Same methodology as </a:t>
            </a:r>
            <a:r>
              <a:rPr lang="en-US" sz="2000" b="1" i="1" dirty="0">
                <a:solidFill>
                  <a:schemeClr val="tx1"/>
                </a:solidFill>
                <a:latin typeface="Lato" panose="020F0502020204030203" pitchFamily="34" charset="0"/>
                <a:ea typeface="Lato" panose="020F0502020204030203" pitchFamily="34" charset="0"/>
                <a:cs typeface="Lato" panose="020F0502020204030203" pitchFamily="34" charset="0"/>
                <a:hlinkClick r:id="rId3"/>
              </a:rPr>
              <a:t>2018 survey</a:t>
            </a:r>
            <a:endParaRPr lang="en-US" sz="2000" b="1" i="1"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75993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629722"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Household Income: </a:t>
            </a: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lower incomes</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21208" y="1652183"/>
            <a:ext cx="10629722" cy="369332"/>
          </a:xfrm>
          <a:prstGeom prst="rect">
            <a:avLst/>
          </a:prstGeom>
          <a:noFill/>
        </p:spPr>
        <p:txBody>
          <a:bodyPr wrap="square" rtlCol="0">
            <a:spAutoFit/>
          </a:bodyPr>
          <a:lstStyle/>
          <a:p>
            <a:r>
              <a:rPr lang="en-US" b="1" dirty="0">
                <a:latin typeface="Lato" panose="020F0502020204030203" pitchFamily="34" charset="0"/>
                <a:ea typeface="Lato" panose="020F0502020204030203" pitchFamily="34" charset="0"/>
                <a:cs typeface="Lato" panose="020F0502020204030203" pitchFamily="34" charset="0"/>
              </a:rPr>
              <a:t>What is your approximate average household income?</a:t>
            </a:r>
          </a:p>
        </p:txBody>
      </p:sp>
      <p:graphicFrame>
        <p:nvGraphicFramePr>
          <p:cNvPr id="4" name="Table 3">
            <a:extLst>
              <a:ext uri="{FF2B5EF4-FFF2-40B4-BE49-F238E27FC236}">
                <a16:creationId xmlns:a16="http://schemas.microsoft.com/office/drawing/2014/main" id="{EF1FC63F-E0A4-0945-8C82-43B7DAAF0845}"/>
              </a:ext>
            </a:extLst>
          </p:cNvPr>
          <p:cNvGraphicFramePr>
            <a:graphicFrameLocks noGrp="1"/>
          </p:cNvGraphicFramePr>
          <p:nvPr>
            <p:extLst>
              <p:ext uri="{D42A27DB-BD31-4B8C-83A1-F6EECF244321}">
                <p14:modId xmlns:p14="http://schemas.microsoft.com/office/powerpoint/2010/main" val="3870740905"/>
              </p:ext>
            </p:extLst>
          </p:nvPr>
        </p:nvGraphicFramePr>
        <p:xfrm>
          <a:off x="521206" y="2148787"/>
          <a:ext cx="10214086" cy="3895750"/>
        </p:xfrm>
        <a:graphic>
          <a:graphicData uri="http://schemas.openxmlformats.org/drawingml/2006/table">
            <a:tbl>
              <a:tblPr firstRow="1" bandRow="1">
                <a:tableStyleId>{5C22544A-7EE6-4342-B048-85BDC9FD1C3A}</a:tableStyleId>
              </a:tblPr>
              <a:tblGrid>
                <a:gridCol w="4192190">
                  <a:extLst>
                    <a:ext uri="{9D8B030D-6E8A-4147-A177-3AD203B41FA5}">
                      <a16:colId xmlns:a16="http://schemas.microsoft.com/office/drawing/2014/main" val="178499849"/>
                    </a:ext>
                  </a:extLst>
                </a:gridCol>
                <a:gridCol w="1505474">
                  <a:extLst>
                    <a:ext uri="{9D8B030D-6E8A-4147-A177-3AD203B41FA5}">
                      <a16:colId xmlns:a16="http://schemas.microsoft.com/office/drawing/2014/main" val="2314366444"/>
                    </a:ext>
                  </a:extLst>
                </a:gridCol>
                <a:gridCol w="1505474">
                  <a:extLst>
                    <a:ext uri="{9D8B030D-6E8A-4147-A177-3AD203B41FA5}">
                      <a16:colId xmlns:a16="http://schemas.microsoft.com/office/drawing/2014/main" val="1966226089"/>
                    </a:ext>
                  </a:extLst>
                </a:gridCol>
                <a:gridCol w="1505474">
                  <a:extLst>
                    <a:ext uri="{9D8B030D-6E8A-4147-A177-3AD203B41FA5}">
                      <a16:colId xmlns:a16="http://schemas.microsoft.com/office/drawing/2014/main" val="1949767781"/>
                    </a:ext>
                  </a:extLst>
                </a:gridCol>
                <a:gridCol w="1505474">
                  <a:extLst>
                    <a:ext uri="{9D8B030D-6E8A-4147-A177-3AD203B41FA5}">
                      <a16:colId xmlns:a16="http://schemas.microsoft.com/office/drawing/2014/main" val="3155298939"/>
                    </a:ext>
                  </a:extLst>
                </a:gridCol>
              </a:tblGrid>
              <a:tr h="962182">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Choices</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Total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Comm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NPwD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8973" marR="8973" marT="8973" marB="0" anchor="ctr" anchorCtr="1"/>
                </a:tc>
                <a:extLst>
                  <a:ext uri="{0D108BD9-81ED-4DB2-BD59-A6C34878D82A}">
                    <a16:rowId xmlns:a16="http://schemas.microsoft.com/office/drawing/2014/main" val="2401323846"/>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$0-$49,999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extLst>
                  <a:ext uri="{0D108BD9-81ED-4DB2-BD59-A6C34878D82A}">
                    <a16:rowId xmlns:a16="http://schemas.microsoft.com/office/drawing/2014/main" val="914633311"/>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$50,000-$99,999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9525" marR="9525" marT="9525" marB="0" anchor="ctr" anchorCtr="1"/>
                </a:tc>
                <a:extLst>
                  <a:ext uri="{0D108BD9-81ED-4DB2-BD59-A6C34878D82A}">
                    <a16:rowId xmlns:a16="http://schemas.microsoft.com/office/drawing/2014/main" val="2160175545"/>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$100,000-$149,999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a:t>
                      </a:r>
                    </a:p>
                  </a:txBody>
                  <a:tcPr marL="9525" marR="9525" marT="9525" marB="0" anchor="ctr" anchorCtr="1"/>
                </a:tc>
                <a:extLst>
                  <a:ext uri="{0D108BD9-81ED-4DB2-BD59-A6C34878D82A}">
                    <a16:rowId xmlns:a16="http://schemas.microsoft.com/office/drawing/2014/main" val="1985777642"/>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$150,000-$199,999</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8%</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a:t>
                      </a:r>
                    </a:p>
                  </a:txBody>
                  <a:tcPr marL="9525" marR="9525" marT="9525" marB="0" anchor="ctr" anchorCtr="1"/>
                </a:tc>
                <a:extLst>
                  <a:ext uri="{0D108BD9-81ED-4DB2-BD59-A6C34878D82A}">
                    <a16:rowId xmlns:a16="http://schemas.microsoft.com/office/drawing/2014/main" val="621682525"/>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$200,000 and up</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6%</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9525" marR="9525" marT="9525" marB="0" anchor="ctr" anchorCtr="1"/>
                </a:tc>
                <a:tc>
                  <a:txBody>
                    <a:bodyPr/>
                    <a:lstStyle/>
                    <a:p>
                      <a:pPr algn="l" fontAlgn="b"/>
                      <a:r>
                        <a:rPr lang="en-US" sz="2000" b="0"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17%</a:t>
                      </a:r>
                    </a:p>
                  </a:txBody>
                  <a:tcPr marL="9525" marR="9525" marT="9525" marB="0" anchor="ctr" anchorCtr="1"/>
                </a:tc>
                <a:extLst>
                  <a:ext uri="{0D108BD9-81ED-4DB2-BD59-A6C34878D82A}">
                    <a16:rowId xmlns:a16="http://schemas.microsoft.com/office/drawing/2014/main" val="839590724"/>
                  </a:ext>
                </a:extLst>
              </a:tr>
              <a:tr h="488928">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prefer not to answer</a:t>
                      </a:r>
                    </a:p>
                  </a:txBody>
                  <a:tcPr marL="9525" marR="9525" marT="9525" marB="0" anchor="ctr"/>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31%</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30%</a:t>
                      </a:r>
                    </a:p>
                  </a:txBody>
                  <a:tcPr marL="9525" marR="9525" marT="9525" marB="0" anchor="ctr" anchorCtr="1"/>
                </a:tc>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9525" marR="9525" marT="9525" marB="0" anchor="ctr" anchorCtr="1"/>
                </a:tc>
                <a:extLst>
                  <a:ext uri="{0D108BD9-81ED-4DB2-BD59-A6C34878D82A}">
                    <a16:rowId xmlns:a16="http://schemas.microsoft.com/office/drawing/2014/main" val="3745217822"/>
                  </a:ext>
                </a:extLst>
              </a:tr>
            </a:tbl>
          </a:graphicData>
        </a:graphic>
      </p:graphicFrame>
    </p:spTree>
    <p:extLst>
      <p:ext uri="{BB962C8B-B14F-4D97-AF65-F5344CB8AC3E}">
        <p14:creationId xmlns:p14="http://schemas.microsoft.com/office/powerpoint/2010/main" val="1492701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2093579"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Respondents Prioritize Fighting Stigmas, </a:t>
            </a:r>
            <a:b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Skills and Jobs</a:t>
            </a:r>
            <a:endParaRPr lang="en-US" sz="32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21207" y="1636836"/>
            <a:ext cx="9910916"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important are each of the following to you?</a:t>
            </a:r>
          </a:p>
        </p:txBody>
      </p:sp>
      <p:graphicFrame>
        <p:nvGraphicFramePr>
          <p:cNvPr id="9" name="Table 9">
            <a:extLst>
              <a:ext uri="{FF2B5EF4-FFF2-40B4-BE49-F238E27FC236}">
                <a16:creationId xmlns:a16="http://schemas.microsoft.com/office/drawing/2014/main" id="{84E31D2C-A5A1-42A8-B511-8E445D886938}"/>
              </a:ext>
            </a:extLst>
          </p:cNvPr>
          <p:cNvGraphicFramePr>
            <a:graphicFrameLocks noGrp="1"/>
          </p:cNvGraphicFramePr>
          <p:nvPr>
            <p:extLst>
              <p:ext uri="{D42A27DB-BD31-4B8C-83A1-F6EECF244321}">
                <p14:modId xmlns:p14="http://schemas.microsoft.com/office/powerpoint/2010/main" val="655191287"/>
              </p:ext>
            </p:extLst>
          </p:nvPr>
        </p:nvGraphicFramePr>
        <p:xfrm>
          <a:off x="521207" y="2229754"/>
          <a:ext cx="11021962" cy="3840480"/>
        </p:xfrm>
        <a:graphic>
          <a:graphicData uri="http://schemas.openxmlformats.org/drawingml/2006/table">
            <a:tbl>
              <a:tblPr firstRow="1" bandRow="1">
                <a:tableStyleId>{5C22544A-7EE6-4342-B048-85BDC9FD1C3A}</a:tableStyleId>
              </a:tblPr>
              <a:tblGrid>
                <a:gridCol w="3893575">
                  <a:extLst>
                    <a:ext uri="{9D8B030D-6E8A-4147-A177-3AD203B41FA5}">
                      <a16:colId xmlns:a16="http://schemas.microsoft.com/office/drawing/2014/main" val="2152470459"/>
                    </a:ext>
                  </a:extLst>
                </a:gridCol>
                <a:gridCol w="1150374">
                  <a:extLst>
                    <a:ext uri="{9D8B030D-6E8A-4147-A177-3AD203B41FA5}">
                      <a16:colId xmlns:a16="http://schemas.microsoft.com/office/drawing/2014/main" val="1498907231"/>
                    </a:ext>
                  </a:extLst>
                </a:gridCol>
                <a:gridCol w="1061884">
                  <a:extLst>
                    <a:ext uri="{9D8B030D-6E8A-4147-A177-3AD203B41FA5}">
                      <a16:colId xmlns:a16="http://schemas.microsoft.com/office/drawing/2014/main" val="2830879179"/>
                    </a:ext>
                  </a:extLst>
                </a:gridCol>
                <a:gridCol w="1219200">
                  <a:extLst>
                    <a:ext uri="{9D8B030D-6E8A-4147-A177-3AD203B41FA5}">
                      <a16:colId xmlns:a16="http://schemas.microsoft.com/office/drawing/2014/main" val="3121907644"/>
                    </a:ext>
                  </a:extLst>
                </a:gridCol>
                <a:gridCol w="1170039">
                  <a:extLst>
                    <a:ext uri="{9D8B030D-6E8A-4147-A177-3AD203B41FA5}">
                      <a16:colId xmlns:a16="http://schemas.microsoft.com/office/drawing/2014/main" val="2253159276"/>
                    </a:ext>
                  </a:extLst>
                </a:gridCol>
                <a:gridCol w="1317522">
                  <a:extLst>
                    <a:ext uri="{9D8B030D-6E8A-4147-A177-3AD203B41FA5}">
                      <a16:colId xmlns:a16="http://schemas.microsoft.com/office/drawing/2014/main" val="2067940637"/>
                    </a:ext>
                  </a:extLst>
                </a:gridCol>
                <a:gridCol w="1209368">
                  <a:extLst>
                    <a:ext uri="{9D8B030D-6E8A-4147-A177-3AD203B41FA5}">
                      <a16:colId xmlns:a16="http://schemas.microsoft.com/office/drawing/2014/main" val="2214312595"/>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r>
                        <a:rPr lang="en-US" dirty="0">
                          <a:latin typeface="Lato" panose="020F0502020204030203" pitchFamily="34" charset="0"/>
                          <a:ea typeface="Lato" panose="020F0502020204030203" pitchFamily="34" charset="0"/>
                          <a:cs typeface="Lato" panose="020F0502020204030203" pitchFamily="34" charset="0"/>
                        </a:rPr>
                        <a:t>Not At All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Not So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Somewhat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Very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Extremely Important</a:t>
                      </a:r>
                    </a:p>
                  </a:txBody>
                  <a:tcPr anchor="ctr" anchorCtr="1"/>
                </a:tc>
                <a:tc>
                  <a:txBody>
                    <a:bodyPr/>
                    <a:lstStyle/>
                    <a:p>
                      <a:r>
                        <a:rPr lang="en-US" dirty="0">
                          <a:latin typeface="Lato" panose="020F0502020204030203" pitchFamily="34" charset="0"/>
                          <a:ea typeface="Lato" panose="020F0502020204030203" pitchFamily="34" charset="0"/>
                          <a:cs typeface="Lato" panose="020F0502020204030203" pitchFamily="34" charset="0"/>
                        </a:rPr>
                        <a:t>Weighted Average</a:t>
                      </a:r>
                    </a:p>
                  </a:txBody>
                  <a:tcPr anchor="ctr" anchorCtr="1"/>
                </a:tc>
                <a:extLst>
                  <a:ext uri="{0D108BD9-81ED-4DB2-BD59-A6C34878D82A}">
                    <a16:rowId xmlns:a16="http://schemas.microsoft.com/office/drawing/2014/main" val="3428895403"/>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Enabling people with disabilities to get the education, skills and jobs they need to succeed</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3.67</a:t>
                      </a:r>
                    </a:p>
                  </a:txBody>
                  <a:tcPr marL="7620" marR="7620" marT="7620" marB="0" anchor="ctr" anchorCtr="1"/>
                </a:tc>
                <a:extLst>
                  <a:ext uri="{0D108BD9-81ED-4DB2-BD59-A6C34878D82A}">
                    <a16:rowId xmlns:a16="http://schemas.microsoft.com/office/drawing/2014/main" val="1852098222"/>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Fighting stigmas and low expectations that undermine and limit people with disabilities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29%</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65%</a:t>
                      </a:r>
                    </a:p>
                  </a:txBody>
                  <a:tcPr marL="7620" marR="7620" marT="7620" marB="0" anchor="ctr" anchorCtr="1"/>
                </a:tc>
                <a:tc>
                  <a:txBody>
                    <a:bodyPr/>
                    <a:lstStyle/>
                    <a:p>
                      <a:pPr algn="r" fontAlgn="b"/>
                      <a:r>
                        <a:rPr lang="en-US" sz="1800" b="1"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3.58</a:t>
                      </a:r>
                    </a:p>
                  </a:txBody>
                  <a:tcPr marL="7620" marR="7620" marT="7620" marB="0" anchor="ctr" anchorCtr="1"/>
                </a:tc>
                <a:extLst>
                  <a:ext uri="{0D108BD9-81ED-4DB2-BD59-A6C34878D82A}">
                    <a16:rowId xmlns:a16="http://schemas.microsoft.com/office/drawing/2014/main" val="3197384779"/>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Empowering people with disabilities to get leadership opportunities and have seats at decision-making tables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3.38</a:t>
                      </a:r>
                    </a:p>
                  </a:txBody>
                  <a:tcPr marL="7620" marR="7620" marT="7620" marB="0" anchor="ctr" anchorCtr="1"/>
                </a:tc>
                <a:extLst>
                  <a:ext uri="{0D108BD9-81ED-4DB2-BD59-A6C34878D82A}">
                    <a16:rowId xmlns:a16="http://schemas.microsoft.com/office/drawing/2014/main" val="3601715420"/>
                  </a:ext>
                </a:extLst>
              </a:tr>
              <a:tr h="370840">
                <a:tc>
                  <a:txBody>
                    <a:bodyPr/>
                    <a:lstStyle/>
                    <a:p>
                      <a:pPr algn="l" fontAlgn="b"/>
                      <a:r>
                        <a:rPr lang="en-US" sz="18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Increasing inclusion of people with disabilities in faith-based organizations and institutions</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47%</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3.3</a:t>
                      </a:r>
                    </a:p>
                  </a:txBody>
                  <a:tcPr marL="7620" marR="7620" marT="7620" marB="0" anchor="ctr" anchorCtr="1"/>
                </a:tc>
                <a:extLst>
                  <a:ext uri="{0D108BD9-81ED-4DB2-BD59-A6C34878D82A}">
                    <a16:rowId xmlns:a16="http://schemas.microsoft.com/office/drawing/2014/main" val="2600593931"/>
                  </a:ext>
                </a:extLst>
              </a:tr>
            </a:tbl>
          </a:graphicData>
        </a:graphic>
      </p:graphicFrame>
    </p:spTree>
    <p:extLst>
      <p:ext uri="{BB962C8B-B14F-4D97-AF65-F5344CB8AC3E}">
        <p14:creationId xmlns:p14="http://schemas.microsoft.com/office/powerpoint/2010/main" val="29134595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2093579" cy="1139824"/>
          </a:xfrm>
        </p:spPr>
        <p:txBody>
          <a:bodyPr/>
          <a:lstStyle/>
          <a:p>
            <a:pPr lvl="0" defTabSz="457200">
              <a:lnSpc>
                <a:spcPct val="100000"/>
              </a:lnSpc>
              <a:defRPr/>
            </a:pP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Respondents Prioritize Fighting Stigmas, </a:t>
            </a:r>
            <a:b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br>
            <a:r>
              <a:rPr lang="en-US" sz="32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Education, Skills and Jobs (2)</a:t>
            </a:r>
            <a:endParaRPr lang="en-US" sz="32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521207" y="1636836"/>
            <a:ext cx="9910916" cy="461665"/>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How important are each of the following to you? (Extremely Important)</a:t>
            </a:r>
          </a:p>
        </p:txBody>
      </p:sp>
      <p:graphicFrame>
        <p:nvGraphicFramePr>
          <p:cNvPr id="9" name="Table 9">
            <a:extLst>
              <a:ext uri="{FF2B5EF4-FFF2-40B4-BE49-F238E27FC236}">
                <a16:creationId xmlns:a16="http://schemas.microsoft.com/office/drawing/2014/main" id="{84E31D2C-A5A1-42A8-B511-8E445D886938}"/>
              </a:ext>
            </a:extLst>
          </p:cNvPr>
          <p:cNvGraphicFramePr>
            <a:graphicFrameLocks noGrp="1"/>
          </p:cNvGraphicFramePr>
          <p:nvPr>
            <p:extLst>
              <p:ext uri="{D42A27DB-BD31-4B8C-83A1-F6EECF244321}">
                <p14:modId xmlns:p14="http://schemas.microsoft.com/office/powerpoint/2010/main" val="792296966"/>
              </p:ext>
            </p:extLst>
          </p:nvPr>
        </p:nvGraphicFramePr>
        <p:xfrm>
          <a:off x="521206" y="2229754"/>
          <a:ext cx="11051668" cy="3474720"/>
        </p:xfrm>
        <a:graphic>
          <a:graphicData uri="http://schemas.openxmlformats.org/drawingml/2006/table">
            <a:tbl>
              <a:tblPr firstRow="1" bandRow="1">
                <a:tableStyleId>{5C22544A-7EE6-4342-B048-85BDC9FD1C3A}</a:tableStyleId>
              </a:tblPr>
              <a:tblGrid>
                <a:gridCol w="5093782">
                  <a:extLst>
                    <a:ext uri="{9D8B030D-6E8A-4147-A177-3AD203B41FA5}">
                      <a16:colId xmlns:a16="http://schemas.microsoft.com/office/drawing/2014/main" val="2152470459"/>
                    </a:ext>
                  </a:extLst>
                </a:gridCol>
                <a:gridCol w="1393067">
                  <a:extLst>
                    <a:ext uri="{9D8B030D-6E8A-4147-A177-3AD203B41FA5}">
                      <a16:colId xmlns:a16="http://schemas.microsoft.com/office/drawing/2014/main" val="1498907231"/>
                    </a:ext>
                  </a:extLst>
                </a:gridCol>
                <a:gridCol w="1365653">
                  <a:extLst>
                    <a:ext uri="{9D8B030D-6E8A-4147-A177-3AD203B41FA5}">
                      <a16:colId xmlns:a16="http://schemas.microsoft.com/office/drawing/2014/main" val="2830879179"/>
                    </a:ext>
                  </a:extLst>
                </a:gridCol>
                <a:gridCol w="1504747">
                  <a:extLst>
                    <a:ext uri="{9D8B030D-6E8A-4147-A177-3AD203B41FA5}">
                      <a16:colId xmlns:a16="http://schemas.microsoft.com/office/drawing/2014/main" val="2253159276"/>
                    </a:ext>
                  </a:extLst>
                </a:gridCol>
                <a:gridCol w="1694419">
                  <a:extLst>
                    <a:ext uri="{9D8B030D-6E8A-4147-A177-3AD203B41FA5}">
                      <a16:colId xmlns:a16="http://schemas.microsoft.com/office/drawing/2014/main" val="2067940637"/>
                    </a:ext>
                  </a:extLst>
                </a:gridCol>
              </a:tblGrid>
              <a:tr h="370840">
                <a:tc>
                  <a:txBody>
                    <a:bodyPr/>
                    <a:lstStyle/>
                    <a:p>
                      <a:r>
                        <a:rPr lang="en-US" sz="2000"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r>
                        <a:rPr lang="en-US" sz="2000" dirty="0">
                          <a:latin typeface="Lato" panose="020F0502020204030203" pitchFamily="34" charset="0"/>
                          <a:ea typeface="Lato" panose="020F0502020204030203" pitchFamily="34" charset="0"/>
                          <a:cs typeface="Lato" panose="020F0502020204030203" pitchFamily="34" charset="0"/>
                        </a:rPr>
                        <a:t>Jewish</a:t>
                      </a:r>
                    </a:p>
                  </a:txBody>
                  <a:tcPr anchor="ctr" anchorCtr="1"/>
                </a:tc>
                <a:tc>
                  <a:txBody>
                    <a:bodyPr/>
                    <a:lstStyle/>
                    <a:p>
                      <a:r>
                        <a:rPr lang="en-US" sz="2000" dirty="0" err="1">
                          <a:latin typeface="Lato" panose="020F0502020204030203" pitchFamily="34" charset="0"/>
                          <a:ea typeface="Lato" panose="020F0502020204030203" pitchFamily="34" charset="0"/>
                          <a:cs typeface="Lato" panose="020F0502020204030203" pitchFamily="34" charset="0"/>
                        </a:rPr>
                        <a:t>PwD</a:t>
                      </a:r>
                      <a:endParaRPr lang="en-US" sz="2000"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r>
                        <a:rPr lang="en-US" sz="2000" dirty="0">
                          <a:latin typeface="Lato" panose="020F0502020204030203" pitchFamily="34" charset="0"/>
                          <a:ea typeface="Lato" panose="020F0502020204030203" pitchFamily="34" charset="0"/>
                          <a:cs typeface="Lato" panose="020F0502020204030203" pitchFamily="34" charset="0"/>
                        </a:rPr>
                        <a:t>Comm</a:t>
                      </a:r>
                    </a:p>
                  </a:txBody>
                  <a:tcPr anchor="ctr" anchorCtr="1"/>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err="1">
                          <a:latin typeface="Lato" panose="020F0502020204030203" pitchFamily="34" charset="0"/>
                          <a:ea typeface="Lato" panose="020F0502020204030203" pitchFamily="34" charset="0"/>
                          <a:cs typeface="Lato" panose="020F0502020204030203" pitchFamily="34" charset="0"/>
                        </a:rPr>
                        <a:t>NPwD</a:t>
                      </a:r>
                      <a:endParaRPr lang="en-US" sz="2000"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428895403"/>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Enabling people with disabilities to get the education, skills and jobs they need to succeed</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72%</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66%</a:t>
                      </a:r>
                    </a:p>
                  </a:txBody>
                  <a:tcPr marL="9525" marR="9525" marT="9525" marB="0" anchor="ctr" anchorCtr="1"/>
                </a:tc>
                <a:extLst>
                  <a:ext uri="{0D108BD9-81ED-4DB2-BD59-A6C34878D82A}">
                    <a16:rowId xmlns:a16="http://schemas.microsoft.com/office/drawing/2014/main" val="1852098222"/>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Fighting stigmas and low expectations that undermine and limit people with disabilities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65%</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71%</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68%</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9525" marR="9525" marT="9525" marB="0" anchor="ctr" anchorCtr="1"/>
                </a:tc>
                <a:extLst>
                  <a:ext uri="{0D108BD9-81ED-4DB2-BD59-A6C34878D82A}">
                    <a16:rowId xmlns:a16="http://schemas.microsoft.com/office/drawing/2014/main" val="3197384779"/>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Empowering people with disabilities to get leadership opportunities and have seats at decision-making tables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54%</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62%</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55%</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46%</a:t>
                      </a:r>
                    </a:p>
                  </a:txBody>
                  <a:tcPr marL="9525" marR="9525" marT="9525" marB="0" anchor="ctr" anchorCtr="1"/>
                </a:tc>
                <a:extLst>
                  <a:ext uri="{0D108BD9-81ED-4DB2-BD59-A6C34878D82A}">
                    <a16:rowId xmlns:a16="http://schemas.microsoft.com/office/drawing/2014/main" val="3601715420"/>
                  </a:ext>
                </a:extLst>
              </a:tr>
              <a:tr h="370840">
                <a:tc>
                  <a:txBody>
                    <a:bodyPr/>
                    <a:lstStyle/>
                    <a:p>
                      <a:pPr algn="l"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Increasing inclusion of people with disabilities in faith-based organizations and institutions</a:t>
                      </a:r>
                    </a:p>
                  </a:txBody>
                  <a:tcPr marL="7620" marR="7620" marT="7620" marB="0" anchor="ctr"/>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47%</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49%</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9525" marR="9525" marT="9525" marB="0" anchor="ctr" anchorCtr="1"/>
                </a:tc>
                <a:tc>
                  <a:txBody>
                    <a:bodyPr/>
                    <a:lstStyle/>
                    <a:p>
                      <a:pPr algn="r" fontAlgn="b"/>
                      <a:r>
                        <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9525" marR="9525" marT="9525" marB="0" anchor="ctr" anchorCtr="1"/>
                </a:tc>
                <a:extLst>
                  <a:ext uri="{0D108BD9-81ED-4DB2-BD59-A6C34878D82A}">
                    <a16:rowId xmlns:a16="http://schemas.microsoft.com/office/drawing/2014/main" val="2600593931"/>
                  </a:ext>
                </a:extLst>
              </a:tr>
            </a:tbl>
          </a:graphicData>
        </a:graphic>
      </p:graphicFrame>
    </p:spTree>
    <p:extLst>
      <p:ext uri="{BB962C8B-B14F-4D97-AF65-F5344CB8AC3E}">
        <p14:creationId xmlns:p14="http://schemas.microsoft.com/office/powerpoint/2010/main" val="969563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Thank You</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356565" y="1505584"/>
            <a:ext cx="11478870" cy="4761155"/>
          </a:xfrm>
        </p:spPr>
        <p:txBody>
          <a:bodyPr/>
          <a:lstStyle/>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Everyone who responded to our survey, plus:</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Promoters: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E-Jewish Philanthropy, Gateways, Hillel, JCC Association of North America, Jewish Orthodox Feminist Alliance, JFNA, Leading Edge, NJHSA, Shalom DC, URJ, USCJ</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Funders: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Stanford &amp; Joan Alexander Family Fund, Sandy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Baklor</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and Arlene Kaufman, Vivian and Raymond Bass, The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Belz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The David Berg Foundation, The Beverly Foundation, Linda and Andy Burger, Shelley and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Ruvan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Cohen, Ila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Eckhoff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The Einstein Sim Family, Diane Feinberg, Daniel Feldman, Moe Feldman, Robert Feldman, Benjamin Fink, Cheri Fox, Margie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Glancz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Daniel Goldsmith, Nancy Grossman-Samuel, Andrew and Jan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Groveman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The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Harnisch</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Robert Horwitz, The Aline and Leo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Jacobsohn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Foundation, Jewish Community Foundation of Los Angeles, Charles and Esther Lee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Kimerling</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Charitable Foundation, Robert P. and Arlene R. Kogod Family Foundation, Joseph and Phyllis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Korff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John and Patricia Laszlo, Rebecca Laszlo, Jennifer Laszlo Mizrahi and Victor Mizrahi, Marty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Linsky</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and Lynn Staley, Adam and Gila Milstein, Robert P. Parker, Shelley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Pozez</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Jarrow</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Rogovin</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Ben and Esther Rosenbloom Foundation, Dr. Michael L. Ross and Elizabeth F. Ross, Charles and Lynn Schusterman Family Foundation, Schwartz Foundation, Ann and Andrew Tisch, The Harry and Jeanette Weinberg Foundation, Eliot Zev Fishman</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Staff: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Jennifer Laszlo Mizrahi, Matan Koch, Lauren Appelbaum, Josh Steinberg, Jake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Stimell</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Eric Ascher</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Board Members: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Vivian G. Bass, Linda Lait Burger, Shelley Richman Cohen, Judith Creed, Ila </a:t>
            </a: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Eckhoff</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Gabrielle Einstein-Sim, Donna Meltzer</a:t>
            </a:r>
          </a:p>
          <a:p>
            <a:pPr marL="114300" indent="0">
              <a:buNone/>
            </a:pP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Pollster: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Meagan Buren</a:t>
            </a:r>
          </a:p>
        </p:txBody>
      </p:sp>
    </p:spTree>
    <p:extLst>
      <p:ext uri="{BB962C8B-B14F-4D97-AF65-F5344CB8AC3E}">
        <p14:creationId xmlns:p14="http://schemas.microsoft.com/office/powerpoint/2010/main" val="3009560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Questions?</a:t>
            </a:r>
          </a:p>
        </p:txBody>
      </p:sp>
    </p:spTree>
    <p:extLst>
      <p:ext uri="{BB962C8B-B14F-4D97-AF65-F5344CB8AC3E}">
        <p14:creationId xmlns:p14="http://schemas.microsoft.com/office/powerpoint/2010/main" val="11196700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28"/>
          <p:cNvSpPr txBox="1">
            <a:spLocks noGrp="1"/>
          </p:cNvSpPr>
          <p:nvPr>
            <p:ph type="title"/>
          </p:nvPr>
        </p:nvSpPr>
        <p:spPr>
          <a:xfrm>
            <a:off x="521208" y="365760"/>
            <a:ext cx="11899726" cy="1139824"/>
          </a:xfrm>
          <a:prstGeom prst="rect">
            <a:avLst/>
          </a:prstGeom>
          <a:noFill/>
          <a:ln>
            <a:noFill/>
          </a:ln>
        </p:spPr>
        <p:txBody>
          <a:bodyPr spcFirstLastPara="1" wrap="square" lIns="91425" tIns="45700" rIns="91425" bIns="45700" anchor="ctr" anchorCtr="0">
            <a:noAutofit/>
          </a:bodyPr>
          <a:lstStyle/>
          <a:p>
            <a:pPr>
              <a:buSzPts val="3600"/>
            </a:pPr>
            <a:r>
              <a:rPr lang="en-US" sz="3600" b="1" dirty="0">
                <a:solidFill>
                  <a:prstClr val="black"/>
                </a:solidFill>
                <a:latin typeface="Lato" panose="020F0502020204030203" pitchFamily="34" charset="0"/>
                <a:ea typeface="Lato" panose="020F0502020204030203" pitchFamily="34" charset="0"/>
                <a:cs typeface="Lato" panose="020F0502020204030203" pitchFamily="34" charset="0"/>
                <a:sym typeface="Calibri"/>
              </a:rPr>
              <a:t>Thank You!</a:t>
            </a:r>
            <a:endParaRPr sz="3600" dirty="0">
              <a:latin typeface="Lato" panose="020F0502020204030203" pitchFamily="34" charset="0"/>
              <a:ea typeface="Lato" panose="020F0502020204030203" pitchFamily="34" charset="0"/>
              <a:cs typeface="Lato" panose="020F0502020204030203" pitchFamily="34" charset="0"/>
            </a:endParaRPr>
          </a:p>
        </p:txBody>
      </p:sp>
      <p:sp>
        <p:nvSpPr>
          <p:cNvPr id="5" name="Rectangle 4">
            <a:extLst>
              <a:ext uri="{FF2B5EF4-FFF2-40B4-BE49-F238E27FC236}">
                <a16:creationId xmlns:a16="http://schemas.microsoft.com/office/drawing/2014/main" id="{8CE7DCCF-E93D-E74A-97C8-9835360C4EE5}"/>
              </a:ext>
            </a:extLst>
          </p:cNvPr>
          <p:cNvSpPr/>
          <p:nvPr/>
        </p:nvSpPr>
        <p:spPr>
          <a:xfrm>
            <a:off x="393253" y="1641960"/>
            <a:ext cx="7361561" cy="83099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Presenter: Meagan Buren</a:t>
            </a:r>
            <a:endPar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For More Info: Contact </a:t>
            </a:r>
            <a:r>
              <a:rPr kumimoji="0" lang="en-US" sz="2400" b="0" i="0" u="none" strike="noStrike" kern="1200" cap="none" spc="0" normalizeH="0" baseline="0" noProof="0" dirty="0" err="1">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MatanK</a:t>
            </a:r>
            <a:r>
              <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a:t>
            </a:r>
            <a:r>
              <a:rPr lang="en-US" sz="2400" dirty="0">
                <a:solidFill>
                  <a:srgbClr val="000000"/>
                </a:solidFill>
                <a:latin typeface="Lato" panose="020F0502020204030203" pitchFamily="34" charset="0"/>
                <a:ea typeface="Lato" panose="020F0502020204030203" pitchFamily="34" charset="0"/>
                <a:cs typeface="Lato" panose="020F0502020204030203" pitchFamily="34" charset="0"/>
                <a:hlinkClick r:id="rId3"/>
              </a:rPr>
              <a:t>R</a:t>
            </a:r>
            <a:r>
              <a:rPr kumimoji="0" lang="en-US" sz="2400" b="0" i="0" u="none" strike="noStrike" kern="1200" cap="none" spc="0" normalizeH="0" baseline="0" noProof="0" dirty="0" err="1">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3"/>
              </a:rPr>
              <a:t>espectAbility.org</a:t>
            </a:r>
            <a:endParaRPr kumimoji="0" lang="en-US" sz="24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 name="Rectangle 2">
            <a:extLst>
              <a:ext uri="{FF2B5EF4-FFF2-40B4-BE49-F238E27FC236}">
                <a16:creationId xmlns:a16="http://schemas.microsoft.com/office/drawing/2014/main" id="{F0F46684-18CD-994E-AB14-6E2CE3D31C60}"/>
              </a:ext>
            </a:extLst>
          </p:cNvPr>
          <p:cNvSpPr/>
          <p:nvPr/>
        </p:nvSpPr>
        <p:spPr>
          <a:xfrm>
            <a:off x="8018584" y="1626571"/>
            <a:ext cx="3903785" cy="461665"/>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hlinkClick r:id="rId4"/>
              </a:rPr>
              <a:t>Jewish Inclusion Resources</a:t>
            </a:r>
            <a:endParaRPr kumimoji="0" lang="en-US" sz="2400" b="1"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pic>
        <p:nvPicPr>
          <p:cNvPr id="4" name="Picture 3" descr="Eight Jews with and without disabilities smile together with their arms around each other">
            <a:extLst>
              <a:ext uri="{FF2B5EF4-FFF2-40B4-BE49-F238E27FC236}">
                <a16:creationId xmlns:a16="http://schemas.microsoft.com/office/drawing/2014/main" id="{B8D7EED0-AD10-AC4F-8AB7-B45E1320574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794000"/>
            <a:ext cx="12192000" cy="4064000"/>
          </a:xfrm>
          <a:prstGeom prst="rect">
            <a:avLst/>
          </a:prstGeom>
        </p:spPr>
      </p:pic>
    </p:spTree>
    <p:extLst>
      <p:ext uri="{BB962C8B-B14F-4D97-AF65-F5344CB8AC3E}">
        <p14:creationId xmlns:p14="http://schemas.microsoft.com/office/powerpoint/2010/main" val="3048503297"/>
      </p:ext>
    </p:extLst>
  </p:cSld>
  <p:clrMapOvr>
    <a:masterClrMapping/>
  </p:clrMapOvr>
  <mc:AlternateContent xmlns:mc="http://schemas.openxmlformats.org/markup-compatibility/2006" xmlns:p14="http://schemas.microsoft.com/office/powerpoint/2010/main">
    <mc:Choice Requires="p14">
      <p:transition spd="slow" p14:dur="2000" advTm="39269"/>
    </mc:Choice>
    <mc:Fallback xmlns="">
      <p:transition spd="slow" advTm="392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Who Took the Poll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499774" y="1616785"/>
            <a:ext cx="8358476" cy="2169403"/>
          </a:xfrm>
        </p:spPr>
        <p:txBody>
          <a:bodyPr/>
          <a:lstStyle/>
          <a:p>
            <a:pPr marL="114300" indent="0">
              <a:buNone/>
            </a:pP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2,321 Jewish Respondents</a:t>
            </a:r>
          </a:p>
          <a:p>
            <a:pPr marL="114300" indent="0">
              <a:buNone/>
            </a:pP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Including:</a:t>
            </a: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646 People with Disabilities (</a:t>
            </a:r>
            <a:r>
              <a:rPr lang="en-US" sz="2100" b="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PwD</a:t>
            </a: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a:t>
            </a: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1477 Disability Community (Comm) – </a:t>
            </a:r>
            <a:r>
              <a:rPr lang="en-US" sz="2100" b="1" i="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includes 336 </a:t>
            </a:r>
            <a:r>
              <a:rPr lang="en-US" sz="2100" b="1" i="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PwD</a:t>
            </a:r>
            <a:endParaRPr lang="en-US" sz="2100" b="1" i="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endParaRPr>
          </a:p>
          <a:p>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534 People with No Disability Connection (</a:t>
            </a:r>
            <a:r>
              <a:rPr lang="en-US" sz="2100" b="1" dirty="0" err="1">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NPwD</a:t>
            </a:r>
            <a:r>
              <a:rPr lang="en-US" sz="21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a:t>
            </a:r>
          </a:p>
        </p:txBody>
      </p:sp>
      <p:graphicFrame>
        <p:nvGraphicFramePr>
          <p:cNvPr id="5" name="Table 4">
            <a:extLst>
              <a:ext uri="{FF2B5EF4-FFF2-40B4-BE49-F238E27FC236}">
                <a16:creationId xmlns:a16="http://schemas.microsoft.com/office/drawing/2014/main" id="{17F858D6-342B-D447-AC00-26AB7F5F6CD5}"/>
              </a:ext>
            </a:extLst>
          </p:cNvPr>
          <p:cNvGraphicFramePr>
            <a:graphicFrameLocks noGrp="1"/>
          </p:cNvGraphicFramePr>
          <p:nvPr>
            <p:extLst>
              <p:ext uri="{D42A27DB-BD31-4B8C-83A1-F6EECF244321}">
                <p14:modId xmlns:p14="http://schemas.microsoft.com/office/powerpoint/2010/main" val="2491022947"/>
              </p:ext>
            </p:extLst>
          </p:nvPr>
        </p:nvGraphicFramePr>
        <p:xfrm>
          <a:off x="521208" y="3897389"/>
          <a:ext cx="5291138" cy="2828925"/>
        </p:xfrm>
        <a:graphic>
          <a:graphicData uri="http://schemas.openxmlformats.org/drawingml/2006/table">
            <a:tbl>
              <a:tblPr firstRow="1">
                <a:tableStyleId>{5C22544A-7EE6-4342-B048-85BDC9FD1C3A}</a:tableStyleId>
              </a:tblPr>
              <a:tblGrid>
                <a:gridCol w="3590925">
                  <a:extLst>
                    <a:ext uri="{9D8B030D-6E8A-4147-A177-3AD203B41FA5}">
                      <a16:colId xmlns:a16="http://schemas.microsoft.com/office/drawing/2014/main" val="910878130"/>
                    </a:ext>
                  </a:extLst>
                </a:gridCol>
                <a:gridCol w="1079047">
                  <a:extLst>
                    <a:ext uri="{9D8B030D-6E8A-4147-A177-3AD203B41FA5}">
                      <a16:colId xmlns:a16="http://schemas.microsoft.com/office/drawing/2014/main" val="1893615328"/>
                    </a:ext>
                  </a:extLst>
                </a:gridCol>
                <a:gridCol w="621166">
                  <a:extLst>
                    <a:ext uri="{9D8B030D-6E8A-4147-A177-3AD203B41FA5}">
                      <a16:colId xmlns:a16="http://schemas.microsoft.com/office/drawing/2014/main" val="541004258"/>
                    </a:ext>
                  </a:extLst>
                </a:gridCol>
              </a:tblGrid>
              <a:tr h="177800">
                <a:tc>
                  <a:txBody>
                    <a:bodyPr/>
                    <a:lstStyle/>
                    <a:p>
                      <a:pPr algn="l" fontAlgn="b"/>
                      <a:r>
                        <a:rPr lang="en-US" sz="2000" b="1"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Denomination</a:t>
                      </a:r>
                    </a:p>
                  </a:txBody>
                  <a:tcPr marL="9525" marR="9525" marT="9525" marB="0" anchor="b"/>
                </a:tc>
                <a:tc>
                  <a:txBody>
                    <a:bodyPr/>
                    <a:lstStyle/>
                    <a:p>
                      <a:pPr algn="l" fontAlgn="b"/>
                      <a:r>
                        <a:rPr lang="en-US" sz="2000" b="1"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a:t>
                      </a:r>
                    </a:p>
                  </a:txBody>
                  <a:tcPr marL="9525" marR="9525" marT="9525" marB="0" anchor="ctr" anchorCtr="1"/>
                </a:tc>
                <a:tc>
                  <a:txBody>
                    <a:bodyPr/>
                    <a:lstStyle/>
                    <a:p>
                      <a:pPr algn="l" fontAlgn="b"/>
                      <a:r>
                        <a:rPr lang="en-US" sz="2000" b="1" i="0" u="none" strike="noStrike" dirty="0">
                          <a:solidFill>
                            <a:schemeClr val="bg1"/>
                          </a:solidFill>
                          <a:effectLst/>
                          <a:latin typeface="Lato" panose="020F0502020204030203" pitchFamily="34" charset="0"/>
                          <a:ea typeface="Lato" panose="020F0502020204030203" pitchFamily="34" charset="0"/>
                          <a:cs typeface="Lato" panose="020F0502020204030203" pitchFamily="34" charset="0"/>
                        </a:rPr>
                        <a:t>#</a:t>
                      </a:r>
                    </a:p>
                  </a:txBody>
                  <a:tcPr marL="9525" marR="9525" marT="9525" marB="0" anchor="ctr" anchorCtr="1"/>
                </a:tc>
                <a:extLst>
                  <a:ext uri="{0D108BD9-81ED-4DB2-BD59-A6C34878D82A}">
                    <a16:rowId xmlns:a16="http://schemas.microsoft.com/office/drawing/2014/main" val="3140767512"/>
                  </a:ext>
                </a:extLst>
              </a:tr>
              <a:tr h="177800">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Just Jewish/Culturally Jewish</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282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1995610347"/>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Reconstructionist</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5%</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99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1633357394"/>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Reform</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521</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3180620400"/>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Conservative</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547</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3023570920"/>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Modern Orthodox</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12%</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263</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512876977"/>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Orthodox</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4%</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79</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1876427422"/>
                  </a:ext>
                </a:extLst>
              </a:tr>
              <a:tr h="177800">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Chabad</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a:effectLst/>
                          <a:latin typeface="Lato" panose="020F0502020204030203" pitchFamily="34" charset="0"/>
                          <a:ea typeface="Lato" panose="020F0502020204030203" pitchFamily="34" charset="0"/>
                          <a:cs typeface="Lato" panose="020F0502020204030203" pitchFamily="34" charset="0"/>
                        </a:rPr>
                        <a:t>209</a:t>
                      </a:r>
                      <a:endParaRPr lang="en-US" sz="20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3409495543"/>
                  </a:ext>
                </a:extLst>
              </a:tr>
              <a:tr h="177800">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Other (please specify)</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b"/>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6%</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tc>
                  <a:txBody>
                    <a:bodyPr/>
                    <a:lstStyle/>
                    <a:p>
                      <a:pPr algn="l" fontAlgn="b"/>
                      <a:r>
                        <a:rPr lang="en-US" sz="2000" u="none" strike="noStrike" dirty="0">
                          <a:effectLst/>
                          <a:latin typeface="Lato" panose="020F0502020204030203" pitchFamily="34" charset="0"/>
                          <a:ea typeface="Lato" panose="020F0502020204030203" pitchFamily="34" charset="0"/>
                          <a:cs typeface="Lato" panose="020F0502020204030203" pitchFamily="34" charset="0"/>
                        </a:rPr>
                        <a:t>130</a:t>
                      </a:r>
                      <a:endParaRPr lang="en-US" sz="20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endParaRPr>
                    </a:p>
                  </a:txBody>
                  <a:tcPr marL="9525" marR="9525" marT="9525" marB="0" anchor="ctr" anchorCtr="1"/>
                </a:tc>
                <a:extLst>
                  <a:ext uri="{0D108BD9-81ED-4DB2-BD59-A6C34878D82A}">
                    <a16:rowId xmlns:a16="http://schemas.microsoft.com/office/drawing/2014/main" val="224138457"/>
                  </a:ext>
                </a:extLst>
              </a:tr>
            </a:tbl>
          </a:graphicData>
        </a:graphic>
      </p:graphicFrame>
      <p:sp>
        <p:nvSpPr>
          <p:cNvPr id="4" name="Rectangle 3">
            <a:extLst>
              <a:ext uri="{FF2B5EF4-FFF2-40B4-BE49-F238E27FC236}">
                <a16:creationId xmlns:a16="http://schemas.microsoft.com/office/drawing/2014/main" id="{DECB85D3-3712-5B42-98DF-A63D8BBFA7A9}"/>
              </a:ext>
            </a:extLst>
          </p:cNvPr>
          <p:cNvSpPr/>
          <p:nvPr/>
        </p:nvSpPr>
        <p:spPr>
          <a:xfrm>
            <a:off x="6224591" y="6449315"/>
            <a:ext cx="6096000" cy="276999"/>
          </a:xfrm>
          <a:prstGeom prst="rect">
            <a:avLst/>
          </a:prstGeom>
        </p:spPr>
        <p:txBody>
          <a:bodyPr>
            <a:spAutoFit/>
          </a:bodyPr>
          <a:lstStyle/>
          <a:p>
            <a:r>
              <a:rPr lang="en-US" sz="1200" b="1" dirty="0">
                <a:solidFill>
                  <a:srgbClr val="000000"/>
                </a:solidFill>
                <a:latin typeface="Lato" panose="020F0502020204030203" pitchFamily="34" charset="0"/>
                <a:ea typeface="Lato" panose="020F0502020204030203" pitchFamily="34" charset="0"/>
                <a:cs typeface="Lato" panose="020F0502020204030203" pitchFamily="34" charset="0"/>
                <a:sym typeface="Libre Baskerville"/>
              </a:rPr>
              <a:t>Note: Non-Jewish respondent data to be released at a later date.</a:t>
            </a:r>
            <a:endParaRPr lang="en-US" sz="1200" b="1"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51942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Who Took the Poll (2)</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2" name="Text Placeholder 1">
            <a:extLst>
              <a:ext uri="{FF2B5EF4-FFF2-40B4-BE49-F238E27FC236}">
                <a16:creationId xmlns:a16="http://schemas.microsoft.com/office/drawing/2014/main" id="{E4F94368-5D63-457C-8655-F8574FB6EA14}"/>
              </a:ext>
            </a:extLst>
          </p:cNvPr>
          <p:cNvSpPr>
            <a:spLocks noGrp="1"/>
          </p:cNvSpPr>
          <p:nvPr>
            <p:ph type="body" idx="1"/>
          </p:nvPr>
        </p:nvSpPr>
        <p:spPr>
          <a:xfrm>
            <a:off x="523241" y="1825624"/>
            <a:ext cx="4690028" cy="4761155"/>
          </a:xfrm>
        </p:spPr>
        <p:txBody>
          <a:bodyPr/>
          <a:lstStyle/>
          <a:p>
            <a:pPr marL="114300" indent="0">
              <a:buNone/>
            </a:pPr>
            <a:r>
              <a:rPr lang="en-US" sz="2400" dirty="0">
                <a:solidFill>
                  <a:schemeClr val="tx1"/>
                </a:solidFill>
                <a:latin typeface="Lato" panose="020F0502020204030203" pitchFamily="34" charset="0"/>
                <a:ea typeface="Lato" panose="020F0502020204030203" pitchFamily="34" charset="0"/>
                <a:cs typeface="Lato" panose="020F0502020204030203" pitchFamily="34" charset="0"/>
              </a:rPr>
              <a:t>What type of disability do you have or does a member of your household have? (Please check all that apply)</a:t>
            </a:r>
          </a:p>
          <a:p>
            <a:pPr marL="114300" indent="0">
              <a:buNone/>
            </a:pPr>
            <a:endParaRPr lang="en-US" sz="24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Note: large number of people with nonvisible disabilities</a:t>
            </a:r>
          </a:p>
        </p:txBody>
      </p:sp>
      <p:graphicFrame>
        <p:nvGraphicFramePr>
          <p:cNvPr id="4" name="Table 4">
            <a:extLst>
              <a:ext uri="{FF2B5EF4-FFF2-40B4-BE49-F238E27FC236}">
                <a16:creationId xmlns:a16="http://schemas.microsoft.com/office/drawing/2014/main" id="{AF712D1E-CE77-4A1C-A86F-40D442D6C4B7}"/>
              </a:ext>
            </a:extLst>
          </p:cNvPr>
          <p:cNvGraphicFramePr>
            <a:graphicFrameLocks noGrp="1"/>
          </p:cNvGraphicFramePr>
          <p:nvPr>
            <p:extLst>
              <p:ext uri="{D42A27DB-BD31-4B8C-83A1-F6EECF244321}">
                <p14:modId xmlns:p14="http://schemas.microsoft.com/office/powerpoint/2010/main" val="705718399"/>
              </p:ext>
            </p:extLst>
          </p:nvPr>
        </p:nvGraphicFramePr>
        <p:xfrm>
          <a:off x="6192995" y="1599537"/>
          <a:ext cx="4499429" cy="5213328"/>
        </p:xfrm>
        <a:graphic>
          <a:graphicData uri="http://schemas.openxmlformats.org/drawingml/2006/table">
            <a:tbl>
              <a:tblPr firstRow="1" bandRow="1">
                <a:tableStyleId>{5C22544A-7EE6-4342-B048-85BDC9FD1C3A}</a:tableStyleId>
              </a:tblPr>
              <a:tblGrid>
                <a:gridCol w="3169392">
                  <a:extLst>
                    <a:ext uri="{9D8B030D-6E8A-4147-A177-3AD203B41FA5}">
                      <a16:colId xmlns:a16="http://schemas.microsoft.com/office/drawing/2014/main" val="676792356"/>
                    </a:ext>
                  </a:extLst>
                </a:gridCol>
                <a:gridCol w="1330037">
                  <a:extLst>
                    <a:ext uri="{9D8B030D-6E8A-4147-A177-3AD203B41FA5}">
                      <a16:colId xmlns:a16="http://schemas.microsoft.com/office/drawing/2014/main" val="2416133092"/>
                    </a:ext>
                  </a:extLst>
                </a:gridCol>
              </a:tblGrid>
              <a:tr h="288328">
                <a:tc>
                  <a:txBody>
                    <a:bodyPr/>
                    <a:lstStyle/>
                    <a:p>
                      <a:r>
                        <a:rPr lang="en-US" dirty="0">
                          <a:latin typeface="Lato" panose="020F0502020204030203" pitchFamily="34" charset="0"/>
                          <a:ea typeface="Lato" panose="020F0502020204030203" pitchFamily="34" charset="0"/>
                          <a:cs typeface="Lato" panose="020F0502020204030203" pitchFamily="34" charset="0"/>
                        </a:rPr>
                        <a:t>Disability</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Respondents</a:t>
                      </a:r>
                    </a:p>
                  </a:txBody>
                  <a:tcPr/>
                </a:tc>
                <a:extLst>
                  <a:ext uri="{0D108BD9-81ED-4DB2-BD59-A6C34878D82A}">
                    <a16:rowId xmlns:a16="http://schemas.microsoft.com/office/drawing/2014/main" val="3276317692"/>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On The Autism Spectrum</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243</a:t>
                      </a:r>
                    </a:p>
                  </a:txBody>
                  <a:tcPr marL="7620" marR="7620" marT="7620" marB="0" anchor="ctr" anchorCtr="1"/>
                </a:tc>
                <a:extLst>
                  <a:ext uri="{0D108BD9-81ED-4DB2-BD59-A6C34878D82A}">
                    <a16:rowId xmlns:a16="http://schemas.microsoft.com/office/drawing/2014/main" val="204932781"/>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Learning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281</a:t>
                      </a:r>
                    </a:p>
                  </a:txBody>
                  <a:tcPr marL="7620" marR="7620" marT="7620" marB="0" anchor="ctr" anchorCtr="1"/>
                </a:tc>
                <a:extLst>
                  <a:ext uri="{0D108BD9-81ED-4DB2-BD59-A6C34878D82A}">
                    <a16:rowId xmlns:a16="http://schemas.microsoft.com/office/drawing/2014/main" val="2596853555"/>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Developmental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155</a:t>
                      </a:r>
                    </a:p>
                  </a:txBody>
                  <a:tcPr marL="7620" marR="7620" marT="7620" marB="0" anchor="ctr" anchorCtr="1"/>
                </a:tc>
                <a:extLst>
                  <a:ext uri="{0D108BD9-81ED-4DB2-BD59-A6C34878D82A}">
                    <a16:rowId xmlns:a16="http://schemas.microsoft.com/office/drawing/2014/main" val="3909982491"/>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Cognitive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134</a:t>
                      </a:r>
                    </a:p>
                  </a:txBody>
                  <a:tcPr marL="7620" marR="7620" marT="7620" marB="0" anchor="ctr" anchorCtr="1"/>
                </a:tc>
                <a:extLst>
                  <a:ext uri="{0D108BD9-81ED-4DB2-BD59-A6C34878D82A}">
                    <a16:rowId xmlns:a16="http://schemas.microsoft.com/office/drawing/2014/main" val="2514457266"/>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Intellectual Disability</a:t>
                      </a:r>
                    </a:p>
                  </a:txBody>
                  <a:tcPr marL="7620" marR="7620" marT="7620" marB="0" anchor="b"/>
                </a:tc>
                <a:tc>
                  <a:txBody>
                    <a:bodyPr/>
                    <a:lstStyle/>
                    <a:p>
                      <a:pPr algn="r"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100</a:t>
                      </a:r>
                    </a:p>
                  </a:txBody>
                  <a:tcPr marL="7620" marR="7620" marT="7620" marB="0" anchor="ctr" anchorCtr="1"/>
                </a:tc>
                <a:extLst>
                  <a:ext uri="{0D108BD9-81ED-4DB2-BD59-A6C34878D82A}">
                    <a16:rowId xmlns:a16="http://schemas.microsoft.com/office/drawing/2014/main" val="2273631865"/>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Speech Or Language Disability</a:t>
                      </a:r>
                    </a:p>
                  </a:txBody>
                  <a:tcPr marL="7620" marR="7620" marT="7620" marB="0" anchor="b"/>
                </a:tc>
                <a:tc>
                  <a:txBody>
                    <a:bodyPr/>
                    <a:lstStyle/>
                    <a:p>
                      <a:pPr algn="r"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127</a:t>
                      </a:r>
                    </a:p>
                  </a:txBody>
                  <a:tcPr marL="7620" marR="7620" marT="7620" marB="0" anchor="ctr" anchorCtr="1"/>
                </a:tc>
                <a:extLst>
                  <a:ext uri="{0D108BD9-81ED-4DB2-BD59-A6C34878D82A}">
                    <a16:rowId xmlns:a16="http://schemas.microsoft.com/office/drawing/2014/main" val="1718131274"/>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Mental Health</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380</a:t>
                      </a:r>
                    </a:p>
                  </a:txBody>
                  <a:tcPr marL="7620" marR="7620" marT="7620" marB="0" anchor="ctr" anchorCtr="1"/>
                </a:tc>
                <a:extLst>
                  <a:ext uri="{0D108BD9-81ED-4DB2-BD59-A6C34878D82A}">
                    <a16:rowId xmlns:a16="http://schemas.microsoft.com/office/drawing/2014/main" val="3450837738"/>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Orthopedic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217</a:t>
                      </a:r>
                    </a:p>
                  </a:txBody>
                  <a:tcPr marL="7620" marR="7620" marT="7620" marB="0" anchor="ctr" anchorCtr="1"/>
                </a:tc>
                <a:extLst>
                  <a:ext uri="{0D108BD9-81ED-4DB2-BD59-A6C34878D82A}">
                    <a16:rowId xmlns:a16="http://schemas.microsoft.com/office/drawing/2014/main" val="3854179100"/>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Hard Of Hearing/Hearing Loss</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255</a:t>
                      </a:r>
                    </a:p>
                  </a:txBody>
                  <a:tcPr marL="7620" marR="7620" marT="7620" marB="0" anchor="ctr" anchorCtr="1"/>
                </a:tc>
                <a:extLst>
                  <a:ext uri="{0D108BD9-81ED-4DB2-BD59-A6C34878D82A}">
                    <a16:rowId xmlns:a16="http://schemas.microsoft.com/office/drawing/2014/main" val="1539894100"/>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Deafness</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50</a:t>
                      </a:r>
                    </a:p>
                  </a:txBody>
                  <a:tcPr marL="7620" marR="7620" marT="7620" marB="0" anchor="ctr" anchorCtr="1"/>
                </a:tc>
                <a:extLst>
                  <a:ext uri="{0D108BD9-81ED-4DB2-BD59-A6C34878D82A}">
                    <a16:rowId xmlns:a16="http://schemas.microsoft.com/office/drawing/2014/main" val="3481877034"/>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Blindness Or Low Vision</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63</a:t>
                      </a:r>
                    </a:p>
                  </a:txBody>
                  <a:tcPr marL="7620" marR="7620" marT="7620" marB="0" anchor="ctr" anchorCtr="1"/>
                </a:tc>
                <a:extLst>
                  <a:ext uri="{0D108BD9-81ED-4DB2-BD59-A6C34878D82A}">
                    <a16:rowId xmlns:a16="http://schemas.microsoft.com/office/drawing/2014/main" val="756586752"/>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Traumatic Brain Injury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extLst>
                  <a:ext uri="{0D108BD9-81ED-4DB2-BD59-A6C34878D82A}">
                    <a16:rowId xmlns:a16="http://schemas.microsoft.com/office/drawing/2014/main" val="1238950104"/>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Neoromuscular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102</a:t>
                      </a:r>
                    </a:p>
                  </a:txBody>
                  <a:tcPr marL="7620" marR="7620" marT="7620" marB="0" anchor="ctr" anchorCtr="1"/>
                </a:tc>
                <a:extLst>
                  <a:ext uri="{0D108BD9-81ED-4DB2-BD59-A6C34878D82A}">
                    <a16:rowId xmlns:a16="http://schemas.microsoft.com/office/drawing/2014/main" val="436785590"/>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Neurological Disability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143</a:t>
                      </a:r>
                    </a:p>
                  </a:txBody>
                  <a:tcPr marL="7620" marR="7620" marT="7620" marB="0" anchor="ctr" anchorCtr="1"/>
                </a:tc>
                <a:extLst>
                  <a:ext uri="{0D108BD9-81ED-4DB2-BD59-A6C34878D82A}">
                    <a16:rowId xmlns:a16="http://schemas.microsoft.com/office/drawing/2014/main" val="2870371833"/>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Imuno-Deficiency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74</a:t>
                      </a:r>
                    </a:p>
                  </a:txBody>
                  <a:tcPr marL="7620" marR="7620" marT="7620" marB="0" anchor="ctr" anchorCtr="1"/>
                </a:tc>
                <a:extLst>
                  <a:ext uri="{0D108BD9-81ED-4DB2-BD59-A6C34878D82A}">
                    <a16:rowId xmlns:a16="http://schemas.microsoft.com/office/drawing/2014/main" val="2669809839"/>
                  </a:ext>
                </a:extLst>
              </a:tr>
              <a:tr h="272696">
                <a:tc>
                  <a:txBody>
                    <a:bodyPr/>
                    <a:lstStyle/>
                    <a:p>
                      <a:pPr algn="l" fontAlgn="b"/>
                      <a:r>
                        <a:rPr lang="en-US" sz="1200" b="0" i="0" u="none" strike="noStrike">
                          <a:solidFill>
                            <a:srgbClr val="333333"/>
                          </a:solidFill>
                          <a:effectLst/>
                          <a:latin typeface="Lato" panose="020F0502020204030203" pitchFamily="34" charset="0"/>
                          <a:ea typeface="Lato" panose="020F0502020204030203" pitchFamily="34" charset="0"/>
                          <a:cs typeface="Lato" panose="020F0502020204030203" pitchFamily="34" charset="0"/>
                        </a:rPr>
                        <a:t>Auto-Immune</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184</a:t>
                      </a:r>
                    </a:p>
                  </a:txBody>
                  <a:tcPr marL="7620" marR="7620" marT="7620" marB="0" anchor="ctr" anchorCtr="1"/>
                </a:tc>
                <a:extLst>
                  <a:ext uri="{0D108BD9-81ED-4DB2-BD59-A6C34878D82A}">
                    <a16:rowId xmlns:a16="http://schemas.microsoft.com/office/drawing/2014/main" val="115446970"/>
                  </a:ext>
                </a:extLst>
              </a:tr>
              <a:tr h="272696">
                <a:tc>
                  <a:txBody>
                    <a:bodyPr/>
                    <a:lstStyle/>
                    <a:p>
                      <a:pPr algn="l" fontAlgn="b"/>
                      <a:r>
                        <a:rPr lang="en-US" sz="1200" b="0" i="0" u="none" strike="noStrike" dirty="0">
                          <a:solidFill>
                            <a:schemeClr val="tx1"/>
                          </a:solidFill>
                          <a:effectLst/>
                          <a:highlight>
                            <a:srgbClr val="FFFF00"/>
                          </a:highlight>
                          <a:latin typeface="Lato" panose="020F0502020204030203" pitchFamily="34" charset="0"/>
                          <a:ea typeface="Lato" panose="020F0502020204030203" pitchFamily="34" charset="0"/>
                          <a:cs typeface="Lato" panose="020F0502020204030203" pitchFamily="34" charset="0"/>
                        </a:rPr>
                        <a:t>Chronic Pain</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275</a:t>
                      </a:r>
                    </a:p>
                  </a:txBody>
                  <a:tcPr marL="7620" marR="7620" marT="7620" marB="0" anchor="ctr" anchorCtr="1"/>
                </a:tc>
                <a:extLst>
                  <a:ext uri="{0D108BD9-81ED-4DB2-BD59-A6C34878D82A}">
                    <a16:rowId xmlns:a16="http://schemas.microsoft.com/office/drawing/2014/main" val="2281159280"/>
                  </a:ext>
                </a:extLst>
              </a:tr>
              <a:tr h="272696">
                <a:tc>
                  <a:txBody>
                    <a:bodyPr/>
                    <a:lstStyle/>
                    <a:p>
                      <a:pPr algn="l"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Other (please specify)</a:t>
                      </a:r>
                    </a:p>
                  </a:txBody>
                  <a:tcPr marL="7620" marR="7620" marT="7620" marB="0" anchor="b"/>
                </a:tc>
                <a:tc>
                  <a:txBody>
                    <a:bodyPr/>
                    <a:lstStyle/>
                    <a:p>
                      <a:pPr algn="r" fontAlgn="b"/>
                      <a:r>
                        <a:rPr lang="en-US" sz="1200" b="0"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216</a:t>
                      </a:r>
                    </a:p>
                  </a:txBody>
                  <a:tcPr marL="7620" marR="7620" marT="7620" marB="0" anchor="ctr" anchorCtr="1"/>
                </a:tc>
                <a:extLst>
                  <a:ext uri="{0D108BD9-81ED-4DB2-BD59-A6C34878D82A}">
                    <a16:rowId xmlns:a16="http://schemas.microsoft.com/office/drawing/2014/main" val="2139995753"/>
                  </a:ext>
                </a:extLst>
              </a:tr>
            </a:tbl>
          </a:graphicData>
        </a:graphic>
      </p:graphicFrame>
    </p:spTree>
    <p:extLst>
      <p:ext uri="{BB962C8B-B14F-4D97-AF65-F5344CB8AC3E}">
        <p14:creationId xmlns:p14="http://schemas.microsoft.com/office/powerpoint/2010/main" val="1872605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35587F-7BD5-A84C-82FB-86F7675C2EE5}"/>
              </a:ext>
            </a:extLst>
          </p:cNvPr>
          <p:cNvSpPr>
            <a:spLocks noGrp="1"/>
          </p:cNvSpPr>
          <p:nvPr>
            <p:ph type="title"/>
          </p:nvPr>
        </p:nvSpPr>
        <p:spPr/>
        <p:txBody>
          <a:bodyPr/>
          <a:lstStyle/>
          <a:p>
            <a:r>
              <a:rPr lang="en-US" b="1" dirty="0">
                <a:latin typeface="Lato" panose="020F0502020204030203" pitchFamily="34" charset="0"/>
                <a:ea typeface="Lato" panose="020F0502020204030203" pitchFamily="34" charset="0"/>
                <a:cs typeface="Lato" panose="020F0502020204030203" pitchFamily="34" charset="0"/>
              </a:rPr>
              <a:t>Major Trends: 2018-2021</a:t>
            </a:r>
          </a:p>
        </p:txBody>
      </p:sp>
    </p:spTree>
    <p:extLst>
      <p:ext uri="{BB962C8B-B14F-4D97-AF65-F5344CB8AC3E}">
        <p14:creationId xmlns:p14="http://schemas.microsoft.com/office/powerpoint/2010/main" val="187832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65-1 Margin: People Feel Things Are Better</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830997"/>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Compared to five years ago, how is the Jewish community at including people with disabilities?</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799723121"/>
              </p:ext>
            </p:extLst>
          </p:nvPr>
        </p:nvGraphicFramePr>
        <p:xfrm>
          <a:off x="832464" y="2471955"/>
          <a:ext cx="10204344" cy="2595880"/>
        </p:xfrm>
        <a:graphic>
          <a:graphicData uri="http://schemas.openxmlformats.org/drawingml/2006/table">
            <a:tbl>
              <a:tblPr firstRow="1" bandRow="1">
                <a:tableStyleId>{5C22544A-7EE6-4342-B048-85BDC9FD1C3A}</a:tableStyleId>
              </a:tblPr>
              <a:tblGrid>
                <a:gridCol w="2551086">
                  <a:extLst>
                    <a:ext uri="{9D8B030D-6E8A-4147-A177-3AD203B41FA5}">
                      <a16:colId xmlns:a16="http://schemas.microsoft.com/office/drawing/2014/main" val="3153186048"/>
                    </a:ext>
                  </a:extLst>
                </a:gridCol>
                <a:gridCol w="2551086">
                  <a:extLst>
                    <a:ext uri="{9D8B030D-6E8A-4147-A177-3AD203B41FA5}">
                      <a16:colId xmlns:a16="http://schemas.microsoft.com/office/drawing/2014/main" val="839648812"/>
                    </a:ext>
                  </a:extLst>
                </a:gridCol>
                <a:gridCol w="2551086">
                  <a:extLst>
                    <a:ext uri="{9D8B030D-6E8A-4147-A177-3AD203B41FA5}">
                      <a16:colId xmlns:a16="http://schemas.microsoft.com/office/drawing/2014/main" val="2239696134"/>
                    </a:ext>
                  </a:extLst>
                </a:gridCol>
                <a:gridCol w="2551086">
                  <a:extLst>
                    <a:ext uri="{9D8B030D-6E8A-4147-A177-3AD203B41FA5}">
                      <a16:colId xmlns:a16="http://schemas.microsoft.com/office/drawing/2014/main" val="283192063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2021</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2018</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Change</a:t>
                      </a:r>
                    </a:p>
                  </a:txBody>
                  <a:tcPr anchor="ctr" anchorCtr="1"/>
                </a:tc>
                <a:extLst>
                  <a:ext uri="{0D108BD9-81ED-4DB2-BD59-A6C34878D82A}">
                    <a16:rowId xmlns:a16="http://schemas.microsoft.com/office/drawing/2014/main" val="303232464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19%</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 Little Better</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38%</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37%</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About The Same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Much Worse</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0.19%</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0.18%</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27%</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-13%</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308633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8" y="365760"/>
            <a:ext cx="10515600"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Meaningful Movement: Good News Overall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Overall, how well is the Jewish community doing at including people with disabilities in synagogues, Jewish organizations, and communal activities? </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3851272414"/>
              </p:ext>
            </p:extLst>
          </p:nvPr>
        </p:nvGraphicFramePr>
        <p:xfrm>
          <a:off x="832464" y="3025953"/>
          <a:ext cx="10204344" cy="2595880"/>
        </p:xfrm>
        <a:graphic>
          <a:graphicData uri="http://schemas.openxmlformats.org/drawingml/2006/table">
            <a:tbl>
              <a:tblPr firstRow="1" bandRow="1">
                <a:tableStyleId>{5C22544A-7EE6-4342-B048-85BDC9FD1C3A}</a:tableStyleId>
              </a:tblPr>
              <a:tblGrid>
                <a:gridCol w="2551086">
                  <a:extLst>
                    <a:ext uri="{9D8B030D-6E8A-4147-A177-3AD203B41FA5}">
                      <a16:colId xmlns:a16="http://schemas.microsoft.com/office/drawing/2014/main" val="3153186048"/>
                    </a:ext>
                  </a:extLst>
                </a:gridCol>
                <a:gridCol w="2551086">
                  <a:extLst>
                    <a:ext uri="{9D8B030D-6E8A-4147-A177-3AD203B41FA5}">
                      <a16:colId xmlns:a16="http://schemas.microsoft.com/office/drawing/2014/main" val="839648812"/>
                    </a:ext>
                  </a:extLst>
                </a:gridCol>
                <a:gridCol w="2551086">
                  <a:extLst>
                    <a:ext uri="{9D8B030D-6E8A-4147-A177-3AD203B41FA5}">
                      <a16:colId xmlns:a16="http://schemas.microsoft.com/office/drawing/2014/main" val="2239696134"/>
                    </a:ext>
                  </a:extLst>
                </a:gridCol>
                <a:gridCol w="2551086">
                  <a:extLst>
                    <a:ext uri="{9D8B030D-6E8A-4147-A177-3AD203B41FA5}">
                      <a16:colId xmlns:a16="http://schemas.microsoft.com/office/drawing/2014/main" val="2831920639"/>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2021</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2018</a:t>
                      </a:r>
                    </a:p>
                  </a:txBody>
                  <a:tcPr anchor="ctr" anchorCtr="1"/>
                </a:tc>
                <a:tc>
                  <a:txBody>
                    <a:bodyPr/>
                    <a:lstStyle/>
                    <a:p>
                      <a:pPr algn="ctr"/>
                      <a:r>
                        <a:rPr lang="en-US" dirty="0">
                          <a:latin typeface="Lato" panose="020F0502020204030203" pitchFamily="34" charset="0"/>
                          <a:ea typeface="Lato" panose="020F0502020204030203" pitchFamily="34" charset="0"/>
                          <a:cs typeface="Lato" panose="020F0502020204030203" pitchFamily="34" charset="0"/>
                        </a:rPr>
                        <a:t>Change</a:t>
                      </a:r>
                    </a:p>
                  </a:txBody>
                  <a:tcPr anchor="ctr" anchorCtr="1"/>
                </a:tc>
                <a:extLst>
                  <a:ext uri="{0D108BD9-81ED-4DB2-BD59-A6C34878D82A}">
                    <a16:rowId xmlns:a16="http://schemas.microsoft.com/office/drawing/2014/main" val="303232464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Extremely Well</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+8%</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Very Well</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15%</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+5%</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Well</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43%</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So Well</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16%</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At All Well</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tc>
                  <a:txBody>
                    <a:bodyPr/>
                    <a:lstStyle/>
                    <a:p>
                      <a:pPr algn="ctr"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21%</a:t>
                      </a:r>
                    </a:p>
                  </a:txBody>
                  <a:tcPr marL="7620" marR="7620" marT="7620" marB="0" anchor="ctr" anchorCtr="1"/>
                </a:tc>
                <a:tc>
                  <a:txBody>
                    <a:bodyPr/>
                    <a:lstStyle/>
                    <a:p>
                      <a:pPr algn="ctr" fontAlgn="b"/>
                      <a:r>
                        <a:rPr lang="en-US" sz="20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1485898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3BCAA22-BF8A-4659-A66D-1A711ADCFC9A}"/>
              </a:ext>
            </a:extLst>
          </p:cNvPr>
          <p:cNvSpPr>
            <a:spLocks noGrp="1"/>
          </p:cNvSpPr>
          <p:nvPr>
            <p:ph type="title"/>
          </p:nvPr>
        </p:nvSpPr>
        <p:spPr>
          <a:xfrm>
            <a:off x="521207" y="365760"/>
            <a:ext cx="11333335" cy="1139824"/>
          </a:xfrm>
        </p:spPr>
        <p:txBody>
          <a:bodyPr/>
          <a:lstStyle/>
          <a:p>
            <a:pPr marL="0" marR="0" lvl="0" indent="0" defTabSz="457200" rtl="0" eaLnBrk="1" fontAlgn="auto" latinLnBrk="0" hangingPunct="1">
              <a:lnSpc>
                <a:spcPct val="100000"/>
              </a:lnSpc>
              <a:spcBef>
                <a:spcPts val="0"/>
              </a:spcBef>
              <a:spcAft>
                <a:spcPts val="0"/>
              </a:spcAft>
              <a:tabLst/>
              <a:defRPr/>
            </a:pPr>
            <a:r>
              <a:rPr lang="en-US" sz="3600" b="1" kern="1200" dirty="0" err="1">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NPwDs</a:t>
            </a:r>
            <a:r>
              <a:rPr lang="en-US" sz="3600" b="1" kern="1200" dirty="0">
                <a:solidFill>
                  <a:schemeClr val="tx1"/>
                </a:solidFill>
                <a:latin typeface="Lato" panose="020F0502020204030203" pitchFamily="34" charset="0"/>
                <a:ea typeface="Lato" panose="020F0502020204030203" pitchFamily="34" charset="0"/>
                <a:cs typeface="Lato" panose="020F0502020204030203" pitchFamily="34" charset="0"/>
                <a:sym typeface="Libre Baskerville"/>
              </a:rPr>
              <a:t> 2x as likely to say things going extremely well</a:t>
            </a:r>
            <a:endParaRPr lang="en-US" sz="3600" dirty="0">
              <a:latin typeface="Lato" panose="020F0502020204030203" pitchFamily="34" charset="0"/>
              <a:ea typeface="Lato" panose="020F0502020204030203" pitchFamily="34" charset="0"/>
              <a:cs typeface="Lato" panose="020F0502020204030203" pitchFamily="34" charset="0"/>
            </a:endParaRPr>
          </a:p>
        </p:txBody>
      </p:sp>
      <p:sp>
        <p:nvSpPr>
          <p:cNvPr id="7" name="TextBox 6">
            <a:extLst>
              <a:ext uri="{FF2B5EF4-FFF2-40B4-BE49-F238E27FC236}">
                <a16:creationId xmlns:a16="http://schemas.microsoft.com/office/drawing/2014/main" id="{E3A5CFD7-EA4D-47FD-A798-33EE4ACE381B}"/>
              </a:ext>
            </a:extLst>
          </p:cNvPr>
          <p:cNvSpPr txBox="1"/>
          <p:nvPr/>
        </p:nvSpPr>
        <p:spPr>
          <a:xfrm>
            <a:off x="747252" y="1622323"/>
            <a:ext cx="9910916" cy="1200329"/>
          </a:xfrm>
          <a:prstGeom prst="rect">
            <a:avLst/>
          </a:prstGeom>
          <a:noFill/>
        </p:spPr>
        <p:txBody>
          <a:bodyPr wrap="square" rtlCol="0">
            <a:spAutoFit/>
          </a:bodyPr>
          <a:lstStyle/>
          <a:p>
            <a:r>
              <a:rPr lang="en-US" sz="2400" b="1" dirty="0">
                <a:latin typeface="Lato" panose="020F0502020204030203" pitchFamily="34" charset="0"/>
                <a:ea typeface="Lato" panose="020F0502020204030203" pitchFamily="34" charset="0"/>
                <a:cs typeface="Lato" panose="020F0502020204030203" pitchFamily="34" charset="0"/>
              </a:rPr>
              <a:t>Overall, how well is the Jewish community doing at including people with disabilities in synagogues, Jewish organizations, and communal activities? </a:t>
            </a:r>
          </a:p>
        </p:txBody>
      </p:sp>
      <p:graphicFrame>
        <p:nvGraphicFramePr>
          <p:cNvPr id="8" name="Table 8">
            <a:extLst>
              <a:ext uri="{FF2B5EF4-FFF2-40B4-BE49-F238E27FC236}">
                <a16:creationId xmlns:a16="http://schemas.microsoft.com/office/drawing/2014/main" id="{47CB7D12-0EFE-4B45-8722-7E02081EDF45}"/>
              </a:ext>
            </a:extLst>
          </p:cNvPr>
          <p:cNvGraphicFramePr>
            <a:graphicFrameLocks noGrp="1"/>
          </p:cNvGraphicFramePr>
          <p:nvPr>
            <p:extLst>
              <p:ext uri="{D42A27DB-BD31-4B8C-83A1-F6EECF244321}">
                <p14:modId xmlns:p14="http://schemas.microsoft.com/office/powerpoint/2010/main" val="1868775894"/>
              </p:ext>
            </p:extLst>
          </p:nvPr>
        </p:nvGraphicFramePr>
        <p:xfrm>
          <a:off x="1952379" y="3142692"/>
          <a:ext cx="7653258" cy="2595880"/>
        </p:xfrm>
        <a:graphic>
          <a:graphicData uri="http://schemas.openxmlformats.org/drawingml/2006/table">
            <a:tbl>
              <a:tblPr firstRow="1" bandRow="1">
                <a:tableStyleId>{5C22544A-7EE6-4342-B048-85BDC9FD1C3A}</a:tableStyleId>
              </a:tblPr>
              <a:tblGrid>
                <a:gridCol w="2551086">
                  <a:extLst>
                    <a:ext uri="{9D8B030D-6E8A-4147-A177-3AD203B41FA5}">
                      <a16:colId xmlns:a16="http://schemas.microsoft.com/office/drawing/2014/main" val="3153186048"/>
                    </a:ext>
                  </a:extLst>
                </a:gridCol>
                <a:gridCol w="2551086">
                  <a:extLst>
                    <a:ext uri="{9D8B030D-6E8A-4147-A177-3AD203B41FA5}">
                      <a16:colId xmlns:a16="http://schemas.microsoft.com/office/drawing/2014/main" val="839648812"/>
                    </a:ext>
                  </a:extLst>
                </a:gridCol>
                <a:gridCol w="2551086">
                  <a:extLst>
                    <a:ext uri="{9D8B030D-6E8A-4147-A177-3AD203B41FA5}">
                      <a16:colId xmlns:a16="http://schemas.microsoft.com/office/drawing/2014/main" val="2239696134"/>
                    </a:ext>
                  </a:extLst>
                </a:gridCol>
              </a:tblGrid>
              <a:tr h="370840">
                <a:tc>
                  <a:txBody>
                    <a:bodyPr/>
                    <a:lstStyle/>
                    <a:p>
                      <a:r>
                        <a:rPr lang="en-US" dirty="0">
                          <a:latin typeface="Lato" panose="020F0502020204030203" pitchFamily="34" charset="0"/>
                          <a:ea typeface="Lato" panose="020F0502020204030203" pitchFamily="34" charset="0"/>
                          <a:cs typeface="Lato" panose="020F0502020204030203" pitchFamily="34" charset="0"/>
                        </a:rPr>
                        <a:t>Choices</a:t>
                      </a:r>
                    </a:p>
                  </a:txBody>
                  <a:tcPr anchor="ctr"/>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tc>
                  <a:txBody>
                    <a:bodyPr/>
                    <a:lstStyle/>
                    <a:p>
                      <a:pPr algn="ctr"/>
                      <a:r>
                        <a:rPr lang="en-US" dirty="0" err="1">
                          <a:latin typeface="Lato" panose="020F0502020204030203" pitchFamily="34" charset="0"/>
                          <a:ea typeface="Lato" panose="020F0502020204030203" pitchFamily="34" charset="0"/>
                          <a:cs typeface="Lato" panose="020F0502020204030203" pitchFamily="34" charset="0"/>
                        </a:rPr>
                        <a:t>NPwDs</a:t>
                      </a:r>
                      <a:endParaRPr lang="en-US" dirty="0">
                        <a:latin typeface="Lato" panose="020F0502020204030203" pitchFamily="34" charset="0"/>
                        <a:ea typeface="Lato" panose="020F0502020204030203" pitchFamily="34" charset="0"/>
                        <a:cs typeface="Lato" panose="020F0502020204030203" pitchFamily="34" charset="0"/>
                      </a:endParaRPr>
                    </a:p>
                  </a:txBody>
                  <a:tcPr anchor="ctr" anchorCtr="1"/>
                </a:tc>
                <a:extLst>
                  <a:ext uri="{0D108BD9-81ED-4DB2-BD59-A6C34878D82A}">
                    <a16:rowId xmlns:a16="http://schemas.microsoft.com/office/drawing/2014/main" val="303232464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Extremely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7%</a:t>
                      </a:r>
                    </a:p>
                  </a:txBody>
                  <a:tcPr marL="7620" marR="7620" marT="7620" marB="0" anchor="ctr" anchorCtr="1"/>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14%</a:t>
                      </a:r>
                    </a:p>
                  </a:txBody>
                  <a:tcPr marL="7620" marR="7620" marT="7620" marB="0" anchor="ctr" anchorCtr="1"/>
                </a:tc>
                <a:extLst>
                  <a:ext uri="{0D108BD9-81ED-4DB2-BD59-A6C34878D82A}">
                    <a16:rowId xmlns:a16="http://schemas.microsoft.com/office/drawing/2014/main" val="3877445311"/>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Very Well</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18%</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23%</a:t>
                      </a:r>
                    </a:p>
                  </a:txBody>
                  <a:tcPr marL="7620" marR="7620" marT="7620" marB="0" anchor="ctr" anchorCtr="1"/>
                </a:tc>
                <a:extLst>
                  <a:ext uri="{0D108BD9-81ED-4DB2-BD59-A6C34878D82A}">
                    <a16:rowId xmlns:a16="http://schemas.microsoft.com/office/drawing/2014/main" val="2508769406"/>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Somewhat Well</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41%</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36%</a:t>
                      </a:r>
                    </a:p>
                  </a:txBody>
                  <a:tcPr marL="7620" marR="7620" marT="7620" marB="0" anchor="ctr" anchorCtr="1"/>
                </a:tc>
                <a:extLst>
                  <a:ext uri="{0D108BD9-81ED-4DB2-BD59-A6C34878D82A}">
                    <a16:rowId xmlns:a16="http://schemas.microsoft.com/office/drawing/2014/main" val="1756236285"/>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So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20%</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9%</a:t>
                      </a:r>
                    </a:p>
                  </a:txBody>
                  <a:tcPr marL="7620" marR="7620" marT="7620" marB="0" anchor="ctr" anchorCtr="1"/>
                </a:tc>
                <a:extLst>
                  <a:ext uri="{0D108BD9-81ED-4DB2-BD59-A6C34878D82A}">
                    <a16:rowId xmlns:a16="http://schemas.microsoft.com/office/drawing/2014/main" val="1159751762"/>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Not At All Well</a:t>
                      </a:r>
                    </a:p>
                  </a:txBody>
                  <a:tcPr marL="7620" marR="7620" marT="7620" marB="0" anchor="ctr"/>
                </a:tc>
                <a:tc>
                  <a:txBody>
                    <a:bodyPr/>
                    <a:lstStyle/>
                    <a:p>
                      <a:pPr algn="r" fontAlgn="b"/>
                      <a:r>
                        <a:rPr lang="en-US" sz="1800" b="1" i="0" u="none" strike="noStrike" dirty="0">
                          <a:solidFill>
                            <a:srgbClr val="FF0000"/>
                          </a:solidFill>
                          <a:effectLst/>
                          <a:latin typeface="Lato" panose="020F0502020204030203" pitchFamily="34" charset="0"/>
                          <a:ea typeface="Lato" panose="020F0502020204030203" pitchFamily="34" charset="0"/>
                          <a:cs typeface="Lato" panose="020F0502020204030203" pitchFamily="34" charset="0"/>
                        </a:rPr>
                        <a:t>4%</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a:t>
                      </a:r>
                    </a:p>
                  </a:txBody>
                  <a:tcPr marL="7620" marR="7620" marT="7620" marB="0" anchor="ctr" anchorCtr="1"/>
                </a:tc>
                <a:extLst>
                  <a:ext uri="{0D108BD9-81ED-4DB2-BD59-A6C34878D82A}">
                    <a16:rowId xmlns:a16="http://schemas.microsoft.com/office/drawing/2014/main" val="362755974"/>
                  </a:ext>
                </a:extLst>
              </a:tr>
              <a:tr h="370840">
                <a:tc>
                  <a:txBody>
                    <a:bodyPr/>
                    <a:lstStyle/>
                    <a:p>
                      <a:pPr algn="l" fontAlgn="b"/>
                      <a:r>
                        <a:rPr lang="en-US" sz="20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I Don’t Know</a:t>
                      </a:r>
                    </a:p>
                  </a:txBody>
                  <a:tcPr marL="7620" marR="7620" marT="7620" marB="0" anchor="ctr"/>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12%</a:t>
                      </a:r>
                    </a:p>
                  </a:txBody>
                  <a:tcPr marL="7620" marR="7620" marT="7620" marB="0" anchor="ctr" anchorCtr="1"/>
                </a:tc>
                <a:tc>
                  <a:txBody>
                    <a:bodyPr/>
                    <a:lstStyle/>
                    <a:p>
                      <a:pPr algn="r" fontAlgn="b"/>
                      <a:r>
                        <a:rPr lang="en-US" sz="1800" b="1" i="0" u="none" strike="noStrike" dirty="0">
                          <a:solidFill>
                            <a:srgbClr val="333333"/>
                          </a:solidFill>
                          <a:effectLst/>
                          <a:latin typeface="Lato" panose="020F0502020204030203" pitchFamily="34" charset="0"/>
                          <a:ea typeface="Lato" panose="020F0502020204030203" pitchFamily="34" charset="0"/>
                          <a:cs typeface="Lato" panose="020F0502020204030203" pitchFamily="34" charset="0"/>
                        </a:rPr>
                        <a:t>17%</a:t>
                      </a:r>
                    </a:p>
                  </a:txBody>
                  <a:tcPr marL="7620" marR="7620" marT="7620" marB="0" anchor="ctr" anchorCtr="1"/>
                </a:tc>
                <a:extLst>
                  <a:ext uri="{0D108BD9-81ED-4DB2-BD59-A6C34878D82A}">
                    <a16:rowId xmlns:a16="http://schemas.microsoft.com/office/drawing/2014/main" val="2800273931"/>
                  </a:ext>
                </a:extLst>
              </a:tr>
            </a:tbl>
          </a:graphicData>
        </a:graphic>
      </p:graphicFrame>
    </p:spTree>
    <p:extLst>
      <p:ext uri="{BB962C8B-B14F-4D97-AF65-F5344CB8AC3E}">
        <p14:creationId xmlns:p14="http://schemas.microsoft.com/office/powerpoint/2010/main" val="19769530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1921</TotalTime>
  <Words>3067</Words>
  <Application>Microsoft Macintosh PowerPoint</Application>
  <PresentationFormat>Widescreen</PresentationFormat>
  <Paragraphs>628</Paragraphs>
  <Slides>35</Slides>
  <Notes>29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Arial</vt:lpstr>
      <vt:lpstr>Calibri</vt:lpstr>
      <vt:lpstr>Lato</vt:lpstr>
      <vt:lpstr>Times New Roman</vt:lpstr>
      <vt:lpstr>1_Office Theme</vt:lpstr>
      <vt:lpstr>2_Office Theme</vt:lpstr>
      <vt:lpstr>Ensuring Best Practices for Disability Inclusion</vt:lpstr>
      <vt:lpstr>Methodology</vt:lpstr>
      <vt:lpstr>Methodology of the Poll</vt:lpstr>
      <vt:lpstr>Who Took the Poll</vt:lpstr>
      <vt:lpstr>Who Took the Poll (2)</vt:lpstr>
      <vt:lpstr>Major Trends: 2018-2021</vt:lpstr>
      <vt:lpstr>65-1 Margin: People Feel Things Are Better</vt:lpstr>
      <vt:lpstr>Meaningful Movement: Good News Overall</vt:lpstr>
      <vt:lpstr>NPwDs 2x as likely to say things going extremely well</vt:lpstr>
      <vt:lpstr>5 Year Trend in the Right Direction: Gap With Less Intensity Among PwDs</vt:lpstr>
      <vt:lpstr>Faith Inclusion Overall is Strong but Inconsistent</vt:lpstr>
      <vt:lpstr>Differences Felt by PwDs: Big Gap in Perceptions</vt:lpstr>
      <vt:lpstr>Good News: Majority See Jewish Groups Have Diversity, Equity, Inclusion Commitments</vt:lpstr>
      <vt:lpstr>Good News: Disability is Included  in Diversity Commitments</vt:lpstr>
      <vt:lpstr>Challenges</vt:lpstr>
      <vt:lpstr>Barriers: Nearly Identical to 2018</vt:lpstr>
      <vt:lpstr>A Tale of Two Synagogues</vt:lpstr>
      <vt:lpstr>Room for Growth</vt:lpstr>
      <vt:lpstr>Leadership: Nearly 54% Increase But Improvement Still Needed Note: Leading Edge survey shows more exist!</vt:lpstr>
      <vt:lpstr>Leadership: PwDs Not Actively Encouraged to Lead</vt:lpstr>
      <vt:lpstr>Exclusion: Still Too Prevalent</vt:lpstr>
      <vt:lpstr>People shared painful experiences, hoping that we could keep it from happening again</vt:lpstr>
      <vt:lpstr>People shared painful experiences, hoping that we could keep it from happening again (2)</vt:lpstr>
      <vt:lpstr>Common Examples of Successful Disability Inclusion</vt:lpstr>
      <vt:lpstr>Next Steps</vt:lpstr>
      <vt:lpstr>Virtual Formats Can Significantly Increase Access</vt:lpstr>
      <vt:lpstr>Overwhelmingly Positive Messaging Works</vt:lpstr>
      <vt:lpstr>Education Level of Jews With &amp; Without Disabilities Are Similar</vt:lpstr>
      <vt:lpstr>Jews with Disabilities 2X more likely to be single</vt:lpstr>
      <vt:lpstr>Household Income: PwDs lower incomes</vt:lpstr>
      <vt:lpstr>Respondents Prioritize Fighting Stigmas,  Education, Skills and Jobs</vt:lpstr>
      <vt:lpstr>Respondents Prioritize Fighting Stigmas,  Education, Skills and Jobs (2)</vt:lpstr>
      <vt:lpstr>Thank You</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Ensuring Best Practices for Disability Inclusion</dc:title>
  <dc:creator>Jake Stimell</dc:creator>
  <cp:lastModifiedBy>Eric Ascher</cp:lastModifiedBy>
  <cp:revision>121</cp:revision>
  <dcterms:created xsi:type="dcterms:W3CDTF">2021-10-08T14:20:04Z</dcterms:created>
  <dcterms:modified xsi:type="dcterms:W3CDTF">2021-11-16T21:07:36Z</dcterms:modified>
</cp:coreProperties>
</file>