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62" r:id="rId2"/>
    <p:sldId id="258" r:id="rId3"/>
    <p:sldId id="263" r:id="rId4"/>
    <p:sldId id="259" r:id="rId5"/>
    <p:sldId id="264" r:id="rId6"/>
    <p:sldId id="268" r:id="rId7"/>
    <p:sldId id="269" r:id="rId8"/>
    <p:sldId id="265" r:id="rId9"/>
    <p:sldId id="266" r:id="rId10"/>
    <p:sldId id="267" r:id="rId11"/>
    <p:sldId id="271"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p:normalViewPr>
  <p:slideViewPr>
    <p:cSldViewPr snapToGrid="0">
      <p:cViewPr varScale="1">
        <p:scale>
          <a:sx n="109" d="100"/>
          <a:sy n="109" d="100"/>
        </p:scale>
        <p:origin x="216" y="200"/>
      </p:cViewPr>
      <p:guideLst/>
    </p:cSldViewPr>
  </p:slideViewPr>
  <p:outlineViewPr>
    <p:cViewPr>
      <p:scale>
        <a:sx n="33" d="100"/>
        <a:sy n="33" d="100"/>
      </p:scale>
      <p:origin x="0" y="-13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39CB7-9301-2A4D-B1BB-E2941A53B825}" type="datetimeFigureOut">
              <a:rPr lang="en-US" smtClean="0"/>
              <a:t>11/10/21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55A04-8DCE-0242-9B1E-85247A687B32}" type="slidenum">
              <a:rPr lang="en-US" smtClean="0"/>
              <a:t>‹#›</a:t>
            </a:fld>
            <a:endParaRPr lang="en-US"/>
          </a:p>
        </p:txBody>
      </p:sp>
    </p:spTree>
    <p:extLst>
      <p:ext uri="{BB962C8B-B14F-4D97-AF65-F5344CB8AC3E}">
        <p14:creationId xmlns:p14="http://schemas.microsoft.com/office/powerpoint/2010/main" val="299676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55A04-8DCE-0242-9B1E-85247A687B32}" type="slidenum">
              <a:rPr lang="en-US" smtClean="0"/>
              <a:t>1</a:t>
            </a:fld>
            <a:endParaRPr lang="en-US"/>
          </a:p>
        </p:txBody>
      </p:sp>
    </p:spTree>
    <p:extLst>
      <p:ext uri="{BB962C8B-B14F-4D97-AF65-F5344CB8AC3E}">
        <p14:creationId xmlns:p14="http://schemas.microsoft.com/office/powerpoint/2010/main" val="153166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55A04-8DCE-0242-9B1E-85247A687B32}" type="slidenum">
              <a:rPr lang="en-US" smtClean="0"/>
              <a:t>7</a:t>
            </a:fld>
            <a:endParaRPr lang="en-US"/>
          </a:p>
        </p:txBody>
      </p:sp>
    </p:spTree>
    <p:extLst>
      <p:ext uri="{BB962C8B-B14F-4D97-AF65-F5344CB8AC3E}">
        <p14:creationId xmlns:p14="http://schemas.microsoft.com/office/powerpoint/2010/main" val="272277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55A04-8DCE-0242-9B1E-85247A687B32}" type="slidenum">
              <a:rPr lang="en-US" smtClean="0"/>
              <a:t>8</a:t>
            </a:fld>
            <a:endParaRPr lang="en-US"/>
          </a:p>
        </p:txBody>
      </p:sp>
    </p:spTree>
    <p:extLst>
      <p:ext uri="{BB962C8B-B14F-4D97-AF65-F5344CB8AC3E}">
        <p14:creationId xmlns:p14="http://schemas.microsoft.com/office/powerpoint/2010/main" val="39468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55A04-8DCE-0242-9B1E-85247A687B32}" type="slidenum">
              <a:rPr lang="en-US" smtClean="0"/>
              <a:t>9</a:t>
            </a:fld>
            <a:endParaRPr lang="en-US"/>
          </a:p>
        </p:txBody>
      </p:sp>
    </p:spTree>
    <p:extLst>
      <p:ext uri="{BB962C8B-B14F-4D97-AF65-F5344CB8AC3E}">
        <p14:creationId xmlns:p14="http://schemas.microsoft.com/office/powerpoint/2010/main" val="140803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55A04-8DCE-0242-9B1E-85247A687B32}" type="slidenum">
              <a:rPr lang="en-US" smtClean="0"/>
              <a:t>10</a:t>
            </a:fld>
            <a:endParaRPr lang="en-US"/>
          </a:p>
        </p:txBody>
      </p:sp>
    </p:spTree>
    <p:extLst>
      <p:ext uri="{BB962C8B-B14F-4D97-AF65-F5344CB8AC3E}">
        <p14:creationId xmlns:p14="http://schemas.microsoft.com/office/powerpoint/2010/main" val="9332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55A04-8DCE-0242-9B1E-85247A687B32}" type="slidenum">
              <a:rPr lang="en-US" smtClean="0"/>
              <a:t>11</a:t>
            </a:fld>
            <a:endParaRPr lang="en-US"/>
          </a:p>
        </p:txBody>
      </p:sp>
    </p:spTree>
    <p:extLst>
      <p:ext uri="{BB962C8B-B14F-4D97-AF65-F5344CB8AC3E}">
        <p14:creationId xmlns:p14="http://schemas.microsoft.com/office/powerpoint/2010/main" val="179258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55A04-8DCE-0242-9B1E-85247A687B32}" type="slidenum">
              <a:rPr lang="en-US" smtClean="0"/>
              <a:t>12</a:t>
            </a:fld>
            <a:endParaRPr lang="en-US"/>
          </a:p>
        </p:txBody>
      </p:sp>
    </p:spTree>
    <p:extLst>
      <p:ext uri="{BB962C8B-B14F-4D97-AF65-F5344CB8AC3E}">
        <p14:creationId xmlns:p14="http://schemas.microsoft.com/office/powerpoint/2010/main" val="105163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reload=9&amp;v=U2wrmjjIzAQ"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8" Type="http://schemas.openxmlformats.org/officeDocument/2006/relationships/hyperlink" Target="http://www.ecvcinc.com/" TargetMode="External"/><Relationship Id="rId13" Type="http://schemas.openxmlformats.org/officeDocument/2006/relationships/hyperlink" Target="applewebdata://263020C6-BCB4-4793-AD75-C0544077FD73/jarc.org" TargetMode="External"/><Relationship Id="rId18" Type="http://schemas.openxmlformats.org/officeDocument/2006/relationships/hyperlink" Target="applewebdata://263020C6-BCB4-4793-AD75-C0544077FD73/jfcsmpls.org" TargetMode="External"/><Relationship Id="rId3" Type="http://schemas.openxmlformats.org/officeDocument/2006/relationships/hyperlink" Target="http://www.abilitybeyond.org/" TargetMode="External"/><Relationship Id="rId7" Type="http://schemas.openxmlformats.org/officeDocument/2006/relationships/hyperlink" Target="http://www.projectsearch.us/" TargetMode="External"/><Relationship Id="rId12" Type="http://schemas.openxmlformats.org/officeDocument/2006/relationships/hyperlink" Target="http://www.itinerisbaltimore.org/" TargetMode="External"/><Relationship Id="rId17" Type="http://schemas.openxmlformats.org/officeDocument/2006/relationships/hyperlink" Target="https://jfcsatl.org/services/disabilities-services/supported-employment" TargetMode="External"/><Relationship Id="rId2" Type="http://schemas.openxmlformats.org/officeDocument/2006/relationships/notesSlide" Target="../notesSlides/notesSlide6.xml"/><Relationship Id="rId16" Type="http://schemas.openxmlformats.org/officeDocument/2006/relationships/hyperlink" Target="https://specialinuniform.com/" TargetMode="External"/><Relationship Id="rId1" Type="http://schemas.openxmlformats.org/officeDocument/2006/relationships/slideLayout" Target="../slideLayouts/slideLayout7.xml"/><Relationship Id="rId6" Type="http://schemas.openxmlformats.org/officeDocument/2006/relationships/hyperlink" Target="http://www.bridgestowork.org/" TargetMode="External"/><Relationship Id="rId11" Type="http://schemas.openxmlformats.org/officeDocument/2006/relationships/hyperlink" Target="http://www.israelelwyn.org.il/" TargetMode="External"/><Relationship Id="rId5" Type="http://schemas.openxmlformats.org/officeDocument/2006/relationships/hyperlink" Target="http://www.bancroft.org/" TargetMode="External"/><Relationship Id="rId15" Type="http://schemas.openxmlformats.org/officeDocument/2006/relationships/hyperlink" Target="http://www.jemworkshop.org/" TargetMode="External"/><Relationship Id="rId10" Type="http://schemas.openxmlformats.org/officeDocument/2006/relationships/hyperlink" Target="http://www.grandtraverseindustries.com/" TargetMode="External"/><Relationship Id="rId19" Type="http://schemas.openxmlformats.org/officeDocument/2006/relationships/hyperlink" Target="https://www.jfcspgh.org/services/career-development-center/" TargetMode="External"/><Relationship Id="rId4" Type="http://schemas.openxmlformats.org/officeDocument/2006/relationships/hyperlink" Target="http://www.aspirechicago.com/" TargetMode="External"/><Relationship Id="rId9" Type="http://schemas.openxmlformats.org/officeDocument/2006/relationships/hyperlink" Target="applewebdata://263020C6-BCB4-4793-AD75-C0544077FD73/ging.org" TargetMode="External"/><Relationship Id="rId14" Type="http://schemas.openxmlformats.org/officeDocument/2006/relationships/hyperlink" Target="http://www.jarcfl.or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jfshouston.org/" TargetMode="External"/><Relationship Id="rId13" Type="http://schemas.openxmlformats.org/officeDocument/2006/relationships/hyperlink" Target="http://www.jvstoronto.org/" TargetMode="External"/><Relationship Id="rId18" Type="http://schemas.openxmlformats.org/officeDocument/2006/relationships/hyperlink" Target="http://www.visionsvcb.org/" TargetMode="External"/><Relationship Id="rId3" Type="http://schemas.openxmlformats.org/officeDocument/2006/relationships/hyperlink" Target="applewebdata://B01E06E9-D181-4784-879B-32A41BC172B7/jfcssnj.org" TargetMode="External"/><Relationship Id="rId7" Type="http://schemas.openxmlformats.org/officeDocument/2006/relationships/hyperlink" Target="https://www.jfshouston.org/services/disability/celebration-company" TargetMode="External"/><Relationship Id="rId12" Type="http://schemas.openxmlformats.org/officeDocument/2006/relationships/hyperlink" Target="http://www.jvshumanservices.org/" TargetMode="External"/><Relationship Id="rId17" Type="http://schemas.openxmlformats.org/officeDocument/2006/relationships/hyperlink" Target="http://www.thetangramway.org/" TargetMode="External"/><Relationship Id="rId2" Type="http://schemas.openxmlformats.org/officeDocument/2006/relationships/notesSlide" Target="../notesSlides/notesSlide7.xml"/><Relationship Id="rId16" Type="http://schemas.openxmlformats.org/officeDocument/2006/relationships/hyperlink" Target="http://www.respectability.org/" TargetMode="External"/><Relationship Id="rId1" Type="http://schemas.openxmlformats.org/officeDocument/2006/relationships/slideLayout" Target="../slideLayouts/slideLayout7.xml"/><Relationship Id="rId6" Type="http://schemas.openxmlformats.org/officeDocument/2006/relationships/hyperlink" Target="https://www.jewishfamilyservice.org/employment/disability-employment" TargetMode="External"/><Relationship Id="rId11" Type="http://schemas.openxmlformats.org/officeDocument/2006/relationships/hyperlink" Target="https://www.jvs-boston.org/our-services/disability-services/" TargetMode="External"/><Relationship Id="rId5" Type="http://schemas.openxmlformats.org/officeDocument/2006/relationships/hyperlink" Target="http://www.jfsatlantic.org/" TargetMode="External"/><Relationship Id="rId15" Type="http://schemas.openxmlformats.org/officeDocument/2006/relationships/hyperlink" Target="http://www.ometz.ca/" TargetMode="External"/><Relationship Id="rId10" Type="http://schemas.openxmlformats.org/officeDocument/2006/relationships/hyperlink" Target="http://www.jchai.org/" TargetMode="External"/><Relationship Id="rId4" Type="http://schemas.openxmlformats.org/officeDocument/2006/relationships/hyperlink" Target="https://www.jewishfamilyservice.org/services/services-for-people-with-disabilities" TargetMode="External"/><Relationship Id="rId9" Type="http://schemas.openxmlformats.org/officeDocument/2006/relationships/hyperlink" Target="http://www.jssa.org/" TargetMode="External"/><Relationship Id="rId14" Type="http://schemas.openxmlformats.org/officeDocument/2006/relationships/hyperlink" Target="https://www.campramah.org/tikvah-program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690C-A83F-462B-98A7-A978680C4768}"/>
              </a:ext>
            </a:extLst>
          </p:cNvPr>
          <p:cNvSpPr>
            <a:spLocks noGrp="1"/>
          </p:cNvSpPr>
          <p:nvPr>
            <p:ph type="title"/>
          </p:nvPr>
        </p:nvSpPr>
        <p:spPr>
          <a:xfrm>
            <a:off x="1403299" y="648697"/>
            <a:ext cx="7264452" cy="1049235"/>
          </a:xfrm>
        </p:spPr>
        <p:txBody>
          <a:bodyPr>
            <a:noAutofit/>
          </a:bodyPr>
          <a:lstStyle/>
          <a:p>
            <a:r>
              <a:rPr lang="en-US" sz="2800" dirty="0"/>
              <a:t>Survey on Best Practices:  </a:t>
            </a:r>
            <a:br>
              <a:rPr lang="en-US" sz="2800" dirty="0"/>
            </a:br>
            <a:r>
              <a:rPr lang="en-US" sz="2800" dirty="0"/>
              <a:t>Employment program models </a:t>
            </a:r>
            <a:br>
              <a:rPr lang="en-US" sz="2800" dirty="0"/>
            </a:br>
            <a:r>
              <a:rPr lang="en-US" sz="2800" dirty="0"/>
              <a:t>for persons with disabilities</a:t>
            </a:r>
          </a:p>
        </p:txBody>
      </p:sp>
      <p:grpSp>
        <p:nvGrpSpPr>
          <p:cNvPr id="139" name="Group 138">
            <a:extLst>
              <a:ext uri="{FF2B5EF4-FFF2-40B4-BE49-F238E27FC236}">
                <a16:creationId xmlns:a16="http://schemas.microsoft.com/office/drawing/2014/main" id="{95B0F1B6-0DF7-4D42-9C9E-FD2E00CA22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130" y="2012810"/>
            <a:ext cx="4954206" cy="3453535"/>
            <a:chOff x="7807230" y="2012810"/>
            <a:chExt cx="3251252" cy="3459865"/>
          </a:xfrm>
        </p:grpSpPr>
        <p:sp>
          <p:nvSpPr>
            <p:cNvPr id="140" name="Rectangle 139">
              <a:extLst>
                <a:ext uri="{FF2B5EF4-FFF2-40B4-BE49-F238E27FC236}">
                  <a16:creationId xmlns:a16="http://schemas.microsoft.com/office/drawing/2014/main" id="{BBB7CD95-E24F-4362-9ACF-A7415F1A6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7A244D6C-9449-4B15-8E85-01B4B516F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Network of Jewish Human Service Agencies logo">
            <a:extLst>
              <a:ext uri="{FF2B5EF4-FFF2-40B4-BE49-F238E27FC236}">
                <a16:creationId xmlns:a16="http://schemas.microsoft.com/office/drawing/2014/main" id="{8CB6D0F1-FA4E-40DC-A327-5823A3AFE851}"/>
              </a:ext>
            </a:extLst>
          </p:cNvPr>
          <p:cNvPicPr>
            <a:picLocks noChangeAspect="1"/>
          </p:cNvPicPr>
          <p:nvPr/>
        </p:nvPicPr>
        <p:blipFill>
          <a:blip r:embed="rId3"/>
          <a:stretch>
            <a:fillRect/>
          </a:stretch>
        </p:blipFill>
        <p:spPr>
          <a:xfrm>
            <a:off x="1635738" y="2576672"/>
            <a:ext cx="2221443" cy="699720"/>
          </a:xfrm>
          <a:prstGeom prst="rect">
            <a:avLst/>
          </a:prstGeom>
        </p:spPr>
      </p:pic>
      <p:pic>
        <p:nvPicPr>
          <p:cNvPr id="6" name="Picture 5" descr="RespectAbility logo">
            <a:extLst>
              <a:ext uri="{FF2B5EF4-FFF2-40B4-BE49-F238E27FC236}">
                <a16:creationId xmlns:a16="http://schemas.microsoft.com/office/drawing/2014/main" id="{54FFC087-A456-374D-A6AC-4EE5CD1D7EA7}"/>
              </a:ext>
            </a:extLst>
          </p:cNvPr>
          <p:cNvPicPr>
            <a:picLocks noChangeAspect="1"/>
          </p:cNvPicPr>
          <p:nvPr/>
        </p:nvPicPr>
        <p:blipFill>
          <a:blip r:embed="rId4"/>
          <a:stretch>
            <a:fillRect/>
          </a:stretch>
        </p:blipFill>
        <p:spPr>
          <a:xfrm>
            <a:off x="4033787" y="3276392"/>
            <a:ext cx="1844914" cy="785859"/>
          </a:xfrm>
          <a:prstGeom prst="rect">
            <a:avLst/>
          </a:prstGeom>
        </p:spPr>
      </p:pic>
      <p:pic>
        <p:nvPicPr>
          <p:cNvPr id="1030" name="Picture 6" descr="logo">
            <a:extLst>
              <a:ext uri="{FF2B5EF4-FFF2-40B4-BE49-F238E27FC236}">
                <a16:creationId xmlns:a16="http://schemas.microsoft.com/office/drawing/2014/main" id="{9E98A374-B49F-44FC-AECA-B821846A03B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39445" y="4193972"/>
            <a:ext cx="2221443" cy="7368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A1CC5FA-0400-42FB-8E3B-0C78D80D37F4}"/>
              </a:ext>
            </a:extLst>
          </p:cNvPr>
          <p:cNvSpPr>
            <a:spLocks noGrp="1"/>
          </p:cNvSpPr>
          <p:nvPr>
            <p:ph idx="1"/>
          </p:nvPr>
        </p:nvSpPr>
        <p:spPr>
          <a:xfrm>
            <a:off x="6903337" y="2015734"/>
            <a:ext cx="4158849" cy="3450613"/>
          </a:xfrm>
        </p:spPr>
        <p:txBody>
          <a:bodyPr>
            <a:normAutofit/>
          </a:bodyPr>
          <a:lstStyle/>
          <a:p>
            <a:pPr marL="0" indent="0">
              <a:buNone/>
            </a:pPr>
            <a:r>
              <a:rPr lang="en-US" u="sng" dirty="0"/>
              <a:t>Outgrowth of discussions from</a:t>
            </a:r>
            <a:r>
              <a:rPr lang="en-US" dirty="0"/>
              <a:t>:</a:t>
            </a:r>
          </a:p>
          <a:p>
            <a:pPr marL="0" indent="0">
              <a:buNone/>
            </a:pPr>
            <a:r>
              <a:rPr lang="en-US" dirty="0"/>
              <a:t>Jobs Subgroup; National Affinity Group on Jewish Poverty</a:t>
            </a:r>
          </a:p>
          <a:p>
            <a:pPr marL="0" indent="0">
              <a:buNone/>
            </a:pPr>
            <a:r>
              <a:rPr lang="en-US" u="sng" dirty="0"/>
              <a:t>With funding support from</a:t>
            </a:r>
            <a:r>
              <a:rPr lang="en-US" dirty="0"/>
              <a:t>:</a:t>
            </a:r>
          </a:p>
          <a:p>
            <a:pPr marL="0" indent="0">
              <a:buNone/>
            </a:pPr>
            <a:r>
              <a:rPr lang="en-US" dirty="0"/>
              <a:t>The Harry and Jeanette Weinberg Foundation</a:t>
            </a:r>
          </a:p>
          <a:p>
            <a:pPr marL="0" indent="0">
              <a:buNone/>
            </a:pPr>
            <a:endParaRPr lang="en-US" dirty="0"/>
          </a:p>
        </p:txBody>
      </p:sp>
    </p:spTree>
    <p:extLst>
      <p:ext uri="{BB962C8B-B14F-4D97-AF65-F5344CB8AC3E}">
        <p14:creationId xmlns:p14="http://schemas.microsoft.com/office/powerpoint/2010/main" val="247965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84C592-5040-FB4F-91FE-A0CA98B99971}"/>
              </a:ext>
            </a:extLst>
          </p:cNvPr>
          <p:cNvSpPr>
            <a:spLocks noGrp="1"/>
          </p:cNvSpPr>
          <p:nvPr>
            <p:ph type="title" idx="4294967295"/>
          </p:nvPr>
        </p:nvSpPr>
        <p:spPr>
          <a:xfrm>
            <a:off x="729706" y="414042"/>
            <a:ext cx="4310866" cy="1049235"/>
          </a:xfrm>
        </p:spPr>
        <p:txBody>
          <a:bodyPr/>
          <a:lstStyle/>
          <a:p>
            <a:pPr algn="ctr" rtl="0" eaLnBrk="1" latinLnBrk="0" hangingPunct="1"/>
            <a:r>
              <a:rPr lang="en-US" sz="3000" kern="1200" dirty="0">
                <a:solidFill>
                  <a:srgbClr val="000000"/>
                </a:solidFill>
                <a:effectLst/>
                <a:latin typeface="Gill Sans MT" panose="020B0502020104020203" pitchFamily="34" charset="77"/>
                <a:ea typeface="+mn-ea"/>
                <a:cs typeface="+mn-cs"/>
              </a:rPr>
              <a:t>The “Open-Door-Employer” Campaign </a:t>
            </a:r>
            <a:endParaRPr lang="en-US" dirty="0">
              <a:effectLst/>
            </a:endParaRPr>
          </a:p>
          <a:p>
            <a:pPr algn="ctr"/>
            <a:endParaRPr lang="en-US" dirty="0"/>
          </a:p>
        </p:txBody>
      </p:sp>
      <p:sp>
        <p:nvSpPr>
          <p:cNvPr id="3" name="מציין מיקום תוכן 2">
            <a:extLst>
              <a:ext uri="{FF2B5EF4-FFF2-40B4-BE49-F238E27FC236}">
                <a16:creationId xmlns:a16="http://schemas.microsoft.com/office/drawing/2014/main" id="{E1F8D43B-3277-4E5A-9685-699D4464D978}"/>
              </a:ext>
            </a:extLst>
          </p:cNvPr>
          <p:cNvSpPr txBox="1">
            <a:spLocks/>
          </p:cNvSpPr>
          <p:nvPr/>
        </p:nvSpPr>
        <p:spPr>
          <a:xfrm>
            <a:off x="475695" y="1620952"/>
            <a:ext cx="4818888" cy="3994669"/>
          </a:xfrm>
          <a:prstGeom prst="rect">
            <a:avLst/>
          </a:prstGeom>
        </p:spPr>
        <p:txBody>
          <a:bodyPr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en-US" sz="1700" dirty="0">
                <a:latin typeface="Calibri" panose="020F0502020204030204" pitchFamily="34" charset="0"/>
                <a:cs typeface="Calibri" panose="020F0502020204030204" pitchFamily="34" charset="0"/>
              </a:rPr>
              <a:t>The COVID-19 crisis deeply affected many employees in the Israeli economy, including those supported by Israel Elwyn’s staff.</a:t>
            </a:r>
          </a:p>
          <a:p>
            <a:pPr>
              <a:lnSpc>
                <a:spcPct val="100000"/>
              </a:lnSpc>
            </a:pPr>
            <a:r>
              <a:rPr lang="en-US" sz="1700" dirty="0">
                <a:latin typeface="Calibri" panose="020F0502020204030204" pitchFamily="34" charset="0"/>
                <a:cs typeface="Calibri" panose="020F0502020204030204" pitchFamily="34" charset="0"/>
              </a:rPr>
              <a:t>Israel Elwyn launched the </a:t>
            </a:r>
            <a:r>
              <a:rPr lang="en-US" sz="1700" b="1" dirty="0">
                <a:latin typeface="Calibri" panose="020F0502020204030204" pitchFamily="34" charset="0"/>
                <a:cs typeface="Calibri" panose="020F0502020204030204" pitchFamily="34" charset="0"/>
              </a:rPr>
              <a:t>“Open-Door Employer</a:t>
            </a:r>
            <a:r>
              <a:rPr lang="en-US" sz="1700" dirty="0">
                <a:latin typeface="Calibri" panose="020F0502020204030204" pitchFamily="34" charset="0"/>
                <a:cs typeface="Calibri" panose="020F0502020204030204" pitchFamily="34" charset="0"/>
              </a:rPr>
              <a:t>” campaign, encouraging employers to open their doors to hire people with disabilities.</a:t>
            </a:r>
          </a:p>
          <a:p>
            <a:pPr>
              <a:lnSpc>
                <a:spcPct val="100000"/>
              </a:lnSpc>
            </a:pPr>
            <a:r>
              <a:rPr lang="en-US" sz="1700" dirty="0">
                <a:latin typeface="Calibri" panose="020F0502020204030204" pitchFamily="34" charset="0"/>
                <a:cs typeface="Calibri" panose="020F0502020204030204" pitchFamily="34" charset="0"/>
              </a:rPr>
              <a:t>The campaign includes publicly acknowledging or thanking employers who hire people with disabilities. </a:t>
            </a:r>
          </a:p>
          <a:p>
            <a:pPr>
              <a:lnSpc>
                <a:spcPct val="100000"/>
              </a:lnSpc>
            </a:pPr>
            <a:r>
              <a:rPr lang="en-US" sz="1700" dirty="0">
                <a:latin typeface="Calibri" panose="020F0502020204030204" pitchFamily="34" charset="0"/>
                <a:cs typeface="Calibri" panose="020F0502020204030204" pitchFamily="34" charset="0"/>
              </a:rPr>
              <a:t>As part of this campaign, Israel Elwyn produced a short video highlighting the opportunities and profitability of employing people with disabilities.</a:t>
            </a:r>
          </a:p>
          <a:p>
            <a:pPr>
              <a:lnSpc>
                <a:spcPct val="100000"/>
              </a:lnSpc>
            </a:pPr>
            <a:r>
              <a:rPr lang="en-US" sz="1700" dirty="0">
                <a:latin typeface="Calibri" panose="020F0502020204030204" pitchFamily="34" charset="0"/>
                <a:cs typeface="Calibri" panose="020F0502020204030204" pitchFamily="34" charset="0"/>
                <a:hlinkClick r:id="rId3"/>
              </a:rPr>
              <a:t>Click here to watch the video</a:t>
            </a:r>
            <a:endParaRPr lang="en-US" sz="1700" dirty="0">
              <a:latin typeface="Calibri" panose="020F0502020204030204" pitchFamily="34" charset="0"/>
              <a:cs typeface="Calibri" panose="020F0502020204030204" pitchFamily="34" charset="0"/>
            </a:endParaRPr>
          </a:p>
          <a:p>
            <a:pPr>
              <a:lnSpc>
                <a:spcPct val="100000"/>
              </a:lnSpc>
            </a:pPr>
            <a:endParaRPr lang="en-US" sz="1400" dirty="0"/>
          </a:p>
        </p:txBody>
      </p:sp>
      <p:pic>
        <p:nvPicPr>
          <p:cNvPr id="4" name="תמונה 7" descr="תמונה שמכילה טקסט&#10;&#10;התיאור נוצר באופן אוטומטי">
            <a:extLst>
              <a:ext uri="{FF2B5EF4-FFF2-40B4-BE49-F238E27FC236}">
                <a16:creationId xmlns:a16="http://schemas.microsoft.com/office/drawing/2014/main" id="{774ADC56-1189-4665-8F1D-2F1D87EA1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337" y="261981"/>
            <a:ext cx="5676725" cy="5563190"/>
          </a:xfrm>
          <a:prstGeom prst="rect">
            <a:avLst/>
          </a:prstGeom>
        </p:spPr>
      </p:pic>
    </p:spTree>
    <p:extLst>
      <p:ext uri="{BB962C8B-B14F-4D97-AF65-F5344CB8AC3E}">
        <p14:creationId xmlns:p14="http://schemas.microsoft.com/office/powerpoint/2010/main" val="282486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83F25736-4775-B945-A7F1-C2D2E44731DA}"/>
              </a:ext>
            </a:extLst>
          </p:cNvPr>
          <p:cNvSpPr>
            <a:spLocks noGrp="1"/>
          </p:cNvSpPr>
          <p:nvPr>
            <p:ph type="title" idx="4294967295"/>
          </p:nvPr>
        </p:nvSpPr>
        <p:spPr/>
        <p:txBody>
          <a:bodyPr/>
          <a:lstStyle/>
          <a:p>
            <a:r>
              <a:rPr lang="en-US" dirty="0"/>
              <a:t>Responding agencies (1)</a:t>
            </a:r>
          </a:p>
        </p:txBody>
      </p:sp>
      <p:graphicFrame>
        <p:nvGraphicFramePr>
          <p:cNvPr id="3" name="Table 2">
            <a:extLst>
              <a:ext uri="{FF2B5EF4-FFF2-40B4-BE49-F238E27FC236}">
                <a16:creationId xmlns:a16="http://schemas.microsoft.com/office/drawing/2014/main" id="{6F4EF7DE-4E6D-3843-B8F6-CFA49C79C1D2}"/>
              </a:ext>
            </a:extLst>
          </p:cNvPr>
          <p:cNvGraphicFramePr>
            <a:graphicFrameLocks noGrp="1"/>
          </p:cNvGraphicFramePr>
          <p:nvPr>
            <p:extLst>
              <p:ext uri="{D42A27DB-BD31-4B8C-83A1-F6EECF244321}">
                <p14:modId xmlns:p14="http://schemas.microsoft.com/office/powerpoint/2010/main" val="2068672240"/>
              </p:ext>
            </p:extLst>
          </p:nvPr>
        </p:nvGraphicFramePr>
        <p:xfrm>
          <a:off x="171608" y="0"/>
          <a:ext cx="11848783" cy="5921768"/>
        </p:xfrm>
        <a:graphic>
          <a:graphicData uri="http://schemas.openxmlformats.org/drawingml/2006/table">
            <a:tbl>
              <a:tblPr firstRow="1" bandRow="1">
                <a:tableStyleId>{7E9639D4-E3E2-4D34-9284-5A2195B3D0D7}</a:tableStyleId>
              </a:tblPr>
              <a:tblGrid>
                <a:gridCol w="3674830">
                  <a:extLst>
                    <a:ext uri="{9D8B030D-6E8A-4147-A177-3AD203B41FA5}">
                      <a16:colId xmlns:a16="http://schemas.microsoft.com/office/drawing/2014/main" val="2590962395"/>
                    </a:ext>
                  </a:extLst>
                </a:gridCol>
                <a:gridCol w="3834879">
                  <a:extLst>
                    <a:ext uri="{9D8B030D-6E8A-4147-A177-3AD203B41FA5}">
                      <a16:colId xmlns:a16="http://schemas.microsoft.com/office/drawing/2014/main" val="3747893510"/>
                    </a:ext>
                  </a:extLst>
                </a:gridCol>
                <a:gridCol w="4339074">
                  <a:extLst>
                    <a:ext uri="{9D8B030D-6E8A-4147-A177-3AD203B41FA5}">
                      <a16:colId xmlns:a16="http://schemas.microsoft.com/office/drawing/2014/main" val="2533179671"/>
                    </a:ext>
                  </a:extLst>
                </a:gridCol>
              </a:tblGrid>
              <a:tr h="223142">
                <a:tc>
                  <a:txBody>
                    <a:bodyPr/>
                    <a:lstStyle/>
                    <a:p>
                      <a:pPr algn="l" fontAlgn="t"/>
                      <a:r>
                        <a:rPr lang="en-US" sz="1300" u="none" strike="noStrike" dirty="0">
                          <a:effectLst/>
                          <a:latin typeface="Calibri" panose="020F0502020204030204" pitchFamily="34" charset="0"/>
                          <a:cs typeface="Calibri" panose="020F0502020204030204" pitchFamily="34" charset="0"/>
                        </a:rPr>
                        <a:t>Organization</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dirty="0">
                          <a:effectLst/>
                          <a:latin typeface="Calibri" panose="020F0502020204030204" pitchFamily="34" charset="0"/>
                          <a:cs typeface="Calibri" panose="020F0502020204030204" pitchFamily="34" charset="0"/>
                        </a:rPr>
                        <a:t>Program Name</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dirty="0">
                          <a:effectLst/>
                          <a:latin typeface="Calibri" panose="020F0502020204030204" pitchFamily="34" charset="0"/>
                          <a:cs typeface="Calibri" panose="020F0502020204030204" pitchFamily="34" charset="0"/>
                        </a:rPr>
                        <a:t>Website</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501188"/>
                  </a:ext>
                </a:extLst>
              </a:tr>
              <a:tr h="223142">
                <a:tc>
                  <a:txBody>
                    <a:bodyPr/>
                    <a:lstStyle/>
                    <a:p>
                      <a:pPr algn="l" fontAlgn="t"/>
                      <a:r>
                        <a:rPr lang="en-US" sz="1300" u="none" strike="noStrike">
                          <a:effectLst/>
                          <a:latin typeface="Calibri" panose="020F0502020204030204" pitchFamily="34" charset="0"/>
                          <a:cs typeface="Calibri" panose="020F0502020204030204" pitchFamily="34" charset="0"/>
                        </a:rPr>
                        <a:t>Ability Beyond Disability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dirty="0">
                          <a:effectLst/>
                          <a:latin typeface="Calibri" panose="020F0502020204030204" pitchFamily="34" charset="0"/>
                          <a:cs typeface="Calibri" panose="020F0502020204030204" pitchFamily="34" charset="0"/>
                        </a:rPr>
                        <a:t>Career Development</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dirty="0">
                          <a:effectLst/>
                          <a:latin typeface="Calibri" panose="020F0502020204030204" pitchFamily="34" charset="0"/>
                          <a:cs typeface="Calibri" panose="020F0502020204030204" pitchFamily="34" charset="0"/>
                          <a:hlinkClick r:id="rId3"/>
                        </a:rPr>
                        <a:t>www.abilitybeyond.org</a:t>
                      </a:r>
                      <a:endParaRPr lang="en-US" sz="1300" b="0" i="0" u="sng" strike="noStrike" dirty="0">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959762"/>
                  </a:ext>
                </a:extLst>
              </a:tr>
              <a:tr h="223142">
                <a:tc>
                  <a:txBody>
                    <a:bodyPr/>
                    <a:lstStyle/>
                    <a:p>
                      <a:pPr algn="l" fontAlgn="t"/>
                      <a:r>
                        <a:rPr lang="en-US" sz="1300" u="none" strike="noStrike">
                          <a:effectLst/>
                          <a:latin typeface="Calibri" panose="020F0502020204030204" pitchFamily="34" charset="0"/>
                          <a:cs typeface="Calibri" panose="020F0502020204030204" pitchFamily="34" charset="0"/>
                        </a:rPr>
                        <a:t>Aspire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Careers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4"/>
                        </a:rPr>
                        <a:t>www.aspirechicago.com </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3435819"/>
                  </a:ext>
                </a:extLst>
              </a:tr>
              <a:tr h="223142">
                <a:tc>
                  <a:txBody>
                    <a:bodyPr/>
                    <a:lstStyle/>
                    <a:p>
                      <a:pPr algn="l" fontAlgn="t"/>
                      <a:r>
                        <a:rPr lang="en-US" sz="1300" u="none" strike="noStrike" dirty="0">
                          <a:effectLst/>
                          <a:latin typeface="Calibri" panose="020F0502020204030204" pitchFamily="34" charset="0"/>
                          <a:cs typeface="Calibri" panose="020F0502020204030204" pitchFamily="34" charset="0"/>
                        </a:rPr>
                        <a:t>Bancroft</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Adult Employment Services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dirty="0">
                          <a:effectLst/>
                          <a:latin typeface="Calibri" panose="020F0502020204030204" pitchFamily="34" charset="0"/>
                          <a:cs typeface="Calibri" panose="020F0502020204030204" pitchFamily="34" charset="0"/>
                          <a:hlinkClick r:id="rId5"/>
                        </a:rPr>
                        <a:t>www.bancroft.org</a:t>
                      </a:r>
                      <a:endParaRPr lang="en-US" sz="1300" b="0" i="0" u="sng" strike="noStrike" dirty="0">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769230"/>
                  </a:ext>
                </a:extLst>
              </a:tr>
              <a:tr h="223142">
                <a:tc>
                  <a:txBody>
                    <a:bodyPr/>
                    <a:lstStyle/>
                    <a:p>
                      <a:pPr algn="l" fontAlgn="t"/>
                      <a:r>
                        <a:rPr lang="en-US" sz="1300" u="none" strike="noStrike" dirty="0">
                          <a:effectLst/>
                          <a:latin typeface="Calibri" panose="020F0502020204030204" pitchFamily="34" charset="0"/>
                          <a:cs typeface="Calibri" panose="020F0502020204030204" pitchFamily="34" charset="0"/>
                        </a:rPr>
                        <a:t>Bridges from School to Work</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Bridges from School to Work of Chicago</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6"/>
                        </a:rPr>
                        <a:t>www.bridgestowork.org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1879704"/>
                  </a:ext>
                </a:extLst>
              </a:tr>
              <a:tr h="446284">
                <a:tc>
                  <a:txBody>
                    <a:bodyPr/>
                    <a:lstStyle/>
                    <a:p>
                      <a:pPr algn="l" fontAlgn="t"/>
                      <a:r>
                        <a:rPr lang="en-US" sz="1300" u="none" strike="noStrike">
                          <a:effectLst/>
                          <a:latin typeface="Calibri" panose="020F0502020204030204" pitchFamily="34" charset="0"/>
                          <a:cs typeface="Calibri" panose="020F0502020204030204" pitchFamily="34" charset="0"/>
                        </a:rPr>
                        <a:t>Cincinnati Children's Project SEARCH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Project SEARCH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7"/>
                        </a:rPr>
                        <a:t>www.projectsearch.us</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874910"/>
                  </a:ext>
                </a:extLst>
              </a:tr>
              <a:tr h="446284">
                <a:tc>
                  <a:txBody>
                    <a:bodyPr/>
                    <a:lstStyle/>
                    <a:p>
                      <a:pPr algn="l" fontAlgn="t"/>
                      <a:r>
                        <a:rPr lang="en-US" sz="1300" u="none" strike="noStrike" dirty="0">
                          <a:effectLst/>
                          <a:latin typeface="Calibri" panose="020F0502020204030204" pitchFamily="34" charset="0"/>
                          <a:cs typeface="Calibri" panose="020F0502020204030204" pitchFamily="34" charset="0"/>
                        </a:rPr>
                        <a:t>Eastern Carolina Vocational Center</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dirty="0">
                          <a:effectLst/>
                          <a:latin typeface="Calibri" panose="020F0502020204030204" pitchFamily="34" charset="0"/>
                          <a:cs typeface="Calibri" panose="020F0502020204030204" pitchFamily="34" charset="0"/>
                        </a:rPr>
                        <a:t>ECVC - Employment Training and Placement Program</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8"/>
                        </a:rPr>
                        <a:t>www.ecvcinc.com</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403514"/>
                  </a:ext>
                </a:extLst>
              </a:tr>
              <a:tr h="446284">
                <a:tc>
                  <a:txBody>
                    <a:bodyPr/>
                    <a:lstStyle/>
                    <a:p>
                      <a:pPr algn="l" fontAlgn="t"/>
                      <a:r>
                        <a:rPr lang="en-US" sz="1300" u="none" strike="noStrike">
                          <a:effectLst/>
                          <a:latin typeface="Calibri" panose="020F0502020204030204" pitchFamily="34" charset="0"/>
                          <a:cs typeface="Calibri" panose="020F0502020204030204" pitchFamily="34" charset="0"/>
                        </a:rPr>
                        <a:t>Goodwill Industries No. GA</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Opportunity Accelerator Model: workforce development</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9"/>
                        </a:rPr>
                        <a:t>ging.org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617974"/>
                  </a:ext>
                </a:extLst>
              </a:tr>
              <a:tr h="223142">
                <a:tc>
                  <a:txBody>
                    <a:bodyPr/>
                    <a:lstStyle/>
                    <a:p>
                      <a:pPr algn="l" fontAlgn="t"/>
                      <a:r>
                        <a:rPr lang="en-US" sz="1300" u="none" strike="noStrike" dirty="0">
                          <a:effectLst/>
                          <a:latin typeface="Calibri" panose="020F0502020204030204" pitchFamily="34" charset="0"/>
                          <a:cs typeface="Calibri" panose="020F0502020204030204" pitchFamily="34" charset="0"/>
                        </a:rPr>
                        <a:t>Grand Traverse industries</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Employment and Training</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10"/>
                        </a:rPr>
                        <a:t>www.grandtraverseindustries.com</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951793"/>
                  </a:ext>
                </a:extLst>
              </a:tr>
              <a:tr h="223142">
                <a:tc>
                  <a:txBody>
                    <a:bodyPr/>
                    <a:lstStyle/>
                    <a:p>
                      <a:pPr algn="l" fontAlgn="t"/>
                      <a:r>
                        <a:rPr lang="en-US" sz="1300" u="none" strike="noStrike">
                          <a:effectLst/>
                          <a:latin typeface="Calibri" panose="020F0502020204030204" pitchFamily="34" charset="0"/>
                          <a:cs typeface="Calibri" panose="020F0502020204030204" pitchFamily="34" charset="0"/>
                        </a:rPr>
                        <a:t>Israel Elwyn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Job Placement Program</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11"/>
                        </a:rPr>
                        <a:t>www.IsraelElwyn.org.il</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4291977"/>
                  </a:ext>
                </a:extLst>
              </a:tr>
              <a:tr h="223142">
                <a:tc>
                  <a:txBody>
                    <a:bodyPr/>
                    <a:lstStyle/>
                    <a:p>
                      <a:pPr algn="l" fontAlgn="t"/>
                      <a:r>
                        <a:rPr lang="en-US" sz="1300" u="none" strike="noStrike">
                          <a:effectLst/>
                          <a:latin typeface="Calibri" panose="020F0502020204030204" pitchFamily="34" charset="0"/>
                          <a:cs typeface="Calibri" panose="020F0502020204030204" pitchFamily="34" charset="0"/>
                        </a:rPr>
                        <a:t>Itineris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Meaningful Day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12"/>
                        </a:rPr>
                        <a:t>www.itinerisbaltimore.org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003196"/>
                  </a:ext>
                </a:extLst>
              </a:tr>
              <a:tr h="223142">
                <a:tc>
                  <a:txBody>
                    <a:bodyPr/>
                    <a:lstStyle/>
                    <a:p>
                      <a:pPr algn="l" fontAlgn="t"/>
                      <a:r>
                        <a:rPr lang="en-US" sz="1300" u="none" strike="noStrike">
                          <a:effectLst/>
                          <a:latin typeface="Calibri" panose="020F0502020204030204" pitchFamily="34" charset="0"/>
                          <a:cs typeface="Calibri" panose="020F0502020204030204" pitchFamily="34" charset="0"/>
                        </a:rPr>
                        <a:t>JARC (Bloomfield Hills)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JARC</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13"/>
                        </a:rPr>
                        <a:t>jarc.org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687065"/>
                  </a:ext>
                </a:extLst>
              </a:tr>
              <a:tr h="223142">
                <a:tc>
                  <a:txBody>
                    <a:bodyPr/>
                    <a:lstStyle/>
                    <a:p>
                      <a:pPr algn="l" fontAlgn="t"/>
                      <a:r>
                        <a:rPr lang="en-US" sz="1300" u="none" strike="noStrike">
                          <a:effectLst/>
                          <a:latin typeface="Calibri" panose="020F0502020204030204" pitchFamily="34" charset="0"/>
                          <a:cs typeface="Calibri" panose="020F0502020204030204" pitchFamily="34" charset="0"/>
                        </a:rPr>
                        <a:t>JARC Florida</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Community Work</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14"/>
                        </a:rPr>
                        <a:t>www.jarcfl.org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254501"/>
                  </a:ext>
                </a:extLst>
              </a:tr>
              <a:tr h="223142">
                <a:tc>
                  <a:txBody>
                    <a:bodyPr/>
                    <a:lstStyle/>
                    <a:p>
                      <a:pPr algn="l" fontAlgn="t"/>
                      <a:r>
                        <a:rPr lang="en-US" sz="1300" u="none" strike="noStrike">
                          <a:effectLst/>
                          <a:latin typeface="Calibri" panose="020F0502020204030204" pitchFamily="34" charset="0"/>
                          <a:cs typeface="Calibri" panose="020F0502020204030204" pitchFamily="34" charset="0"/>
                        </a:rPr>
                        <a:t>JEM Workshop</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Employment Services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15"/>
                        </a:rPr>
                        <a:t>www.jemworkshop.org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985982"/>
                  </a:ext>
                </a:extLst>
              </a:tr>
              <a:tr h="223142">
                <a:tc>
                  <a:txBody>
                    <a:bodyPr/>
                    <a:lstStyle/>
                    <a:p>
                      <a:pPr algn="l" fontAlgn="t"/>
                      <a:r>
                        <a:rPr lang="en-US" sz="1300" u="none" strike="noStrike">
                          <a:effectLst/>
                          <a:latin typeface="Calibri" panose="020F0502020204030204" pitchFamily="34" charset="0"/>
                          <a:cs typeface="Calibri" panose="020F0502020204030204" pitchFamily="34" charset="0"/>
                        </a:rPr>
                        <a:t>Jewish National Fund USA</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Special in Uniform</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16"/>
                        </a:rPr>
                        <a:t>https://specialinuniform.com</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547825"/>
                  </a:ext>
                </a:extLst>
              </a:tr>
              <a:tr h="223142">
                <a:tc>
                  <a:txBody>
                    <a:bodyPr/>
                    <a:lstStyle/>
                    <a:p>
                      <a:pPr algn="l" fontAlgn="t"/>
                      <a:r>
                        <a:rPr lang="en-US" sz="1300" u="none" strike="noStrike">
                          <a:effectLst/>
                          <a:latin typeface="Calibri" panose="020F0502020204030204" pitchFamily="34" charset="0"/>
                          <a:cs typeface="Calibri" panose="020F0502020204030204" pitchFamily="34" charset="0"/>
                        </a:rPr>
                        <a:t>JFCS Atlanta</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Supported Employment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dirty="0">
                          <a:effectLst/>
                          <a:latin typeface="Calibri" panose="020F0502020204030204" pitchFamily="34" charset="0"/>
                          <a:cs typeface="Calibri" panose="020F0502020204030204" pitchFamily="34" charset="0"/>
                          <a:hlinkClick r:id="rId17"/>
                        </a:rPr>
                        <a:t>https://jfcsatl.org</a:t>
                      </a:r>
                      <a:r>
                        <a:rPr lang="en-US" sz="1300" u="sng" strike="noStrike">
                          <a:effectLst/>
                          <a:latin typeface="Calibri" panose="020F0502020204030204" pitchFamily="34" charset="0"/>
                          <a:cs typeface="Calibri" panose="020F0502020204030204" pitchFamily="34" charset="0"/>
                          <a:hlinkClick r:id="rId17"/>
                        </a:rPr>
                        <a:t>/services/disabilities-services/supported-employment</a:t>
                      </a:r>
                      <a:endParaRPr lang="en-US" sz="1300" b="0" i="0" u="sng" strike="noStrike" dirty="0">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228437"/>
                  </a:ext>
                </a:extLst>
              </a:tr>
              <a:tr h="223142">
                <a:tc>
                  <a:txBody>
                    <a:bodyPr/>
                    <a:lstStyle/>
                    <a:p>
                      <a:pPr algn="l" fontAlgn="t"/>
                      <a:r>
                        <a:rPr lang="en-US" sz="1300" u="none" strike="noStrike">
                          <a:effectLst/>
                          <a:latin typeface="Calibri" panose="020F0502020204030204" pitchFamily="34" charset="0"/>
                          <a:cs typeface="Calibri" panose="020F0502020204030204" pitchFamily="34" charset="0"/>
                        </a:rPr>
                        <a:t>JFCS Minneapolis/Golden Valley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Vocational Rehabilitation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a:effectLst/>
                          <a:latin typeface="Calibri" panose="020F0502020204030204" pitchFamily="34" charset="0"/>
                          <a:cs typeface="Calibri" panose="020F0502020204030204" pitchFamily="34" charset="0"/>
                          <a:hlinkClick r:id="rId18"/>
                        </a:rPr>
                        <a:t>jfcsmpls.org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418035"/>
                  </a:ext>
                </a:extLst>
              </a:tr>
              <a:tr h="223142">
                <a:tc>
                  <a:txBody>
                    <a:bodyPr/>
                    <a:lstStyle/>
                    <a:p>
                      <a:pPr algn="l" fontAlgn="t"/>
                      <a:r>
                        <a:rPr lang="en-US" sz="1300" u="none" strike="noStrike" dirty="0">
                          <a:effectLst/>
                          <a:latin typeface="Calibri" panose="020F0502020204030204" pitchFamily="34" charset="0"/>
                          <a:cs typeface="Calibri" panose="020F0502020204030204" pitchFamily="34" charset="0"/>
                        </a:rPr>
                        <a:t>JFCS Pittsburgh</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a:effectLst/>
                          <a:latin typeface="Calibri" panose="020F0502020204030204" pitchFamily="34" charset="0"/>
                          <a:cs typeface="Calibri" panose="020F0502020204030204" pitchFamily="34" charset="0"/>
                        </a:rPr>
                        <a:t>EmployAble</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sng" strike="noStrike" dirty="0">
                          <a:effectLst/>
                          <a:latin typeface="Calibri" panose="020F0502020204030204" pitchFamily="34" charset="0"/>
                          <a:cs typeface="Calibri" panose="020F0502020204030204" pitchFamily="34" charset="0"/>
                          <a:hlinkClick r:id="rId19"/>
                        </a:rPr>
                        <a:t>www.jfcspgh.org/services/career-development-center/</a:t>
                      </a:r>
                      <a:endParaRPr lang="en-US" sz="1300" b="0" i="0" u="sng" strike="noStrike" dirty="0">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860788"/>
                  </a:ext>
                </a:extLst>
              </a:tr>
            </a:tbl>
          </a:graphicData>
        </a:graphic>
      </p:graphicFrame>
    </p:spTree>
    <p:extLst>
      <p:ext uri="{BB962C8B-B14F-4D97-AF65-F5344CB8AC3E}">
        <p14:creationId xmlns:p14="http://schemas.microsoft.com/office/powerpoint/2010/main" val="212420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FA3AD030-24DC-5348-8B55-B55D7EE291AC}"/>
              </a:ext>
            </a:extLst>
          </p:cNvPr>
          <p:cNvSpPr>
            <a:spLocks noGrp="1"/>
          </p:cNvSpPr>
          <p:nvPr>
            <p:ph type="title" idx="4294967295"/>
          </p:nvPr>
        </p:nvSpPr>
        <p:spPr/>
        <p:txBody>
          <a:bodyPr/>
          <a:lstStyle/>
          <a:p>
            <a:r>
              <a:rPr lang="en-US" dirty="0"/>
              <a:t>Responding agencies (2)</a:t>
            </a:r>
          </a:p>
        </p:txBody>
      </p:sp>
      <p:graphicFrame>
        <p:nvGraphicFramePr>
          <p:cNvPr id="3" name="Table 2">
            <a:extLst>
              <a:ext uri="{FF2B5EF4-FFF2-40B4-BE49-F238E27FC236}">
                <a16:creationId xmlns:a16="http://schemas.microsoft.com/office/drawing/2014/main" id="{587F105F-80EF-4C4C-91AA-0775349090C5}"/>
              </a:ext>
            </a:extLst>
          </p:cNvPr>
          <p:cNvGraphicFramePr>
            <a:graphicFrameLocks noGrp="1"/>
          </p:cNvGraphicFramePr>
          <p:nvPr>
            <p:extLst>
              <p:ext uri="{D42A27DB-BD31-4B8C-83A1-F6EECF244321}">
                <p14:modId xmlns:p14="http://schemas.microsoft.com/office/powerpoint/2010/main" val="2305883903"/>
              </p:ext>
            </p:extLst>
          </p:nvPr>
        </p:nvGraphicFramePr>
        <p:xfrm>
          <a:off x="171608" y="0"/>
          <a:ext cx="11848783" cy="6028448"/>
        </p:xfrm>
        <a:graphic>
          <a:graphicData uri="http://schemas.openxmlformats.org/drawingml/2006/table">
            <a:tbl>
              <a:tblPr firstRow="1" bandRow="1">
                <a:tableStyleId>{7E9639D4-E3E2-4D34-9284-5A2195B3D0D7}</a:tableStyleId>
              </a:tblPr>
              <a:tblGrid>
                <a:gridCol w="3674830">
                  <a:extLst>
                    <a:ext uri="{9D8B030D-6E8A-4147-A177-3AD203B41FA5}">
                      <a16:colId xmlns:a16="http://schemas.microsoft.com/office/drawing/2014/main" val="2590962395"/>
                    </a:ext>
                  </a:extLst>
                </a:gridCol>
                <a:gridCol w="3834879">
                  <a:extLst>
                    <a:ext uri="{9D8B030D-6E8A-4147-A177-3AD203B41FA5}">
                      <a16:colId xmlns:a16="http://schemas.microsoft.com/office/drawing/2014/main" val="3747893510"/>
                    </a:ext>
                  </a:extLst>
                </a:gridCol>
                <a:gridCol w="4339074">
                  <a:extLst>
                    <a:ext uri="{9D8B030D-6E8A-4147-A177-3AD203B41FA5}">
                      <a16:colId xmlns:a16="http://schemas.microsoft.com/office/drawing/2014/main" val="2533179671"/>
                    </a:ext>
                  </a:extLst>
                </a:gridCol>
              </a:tblGrid>
              <a:tr h="223142">
                <a:tc>
                  <a:txBody>
                    <a:bodyPr/>
                    <a:lstStyle/>
                    <a:p>
                      <a:pPr algn="l" fontAlgn="t"/>
                      <a:r>
                        <a:rPr lang="en-US" sz="1300" u="none" strike="noStrike" dirty="0">
                          <a:effectLst/>
                          <a:latin typeface="Calibri" panose="020F0502020204030204" pitchFamily="34" charset="0"/>
                          <a:cs typeface="Calibri" panose="020F0502020204030204" pitchFamily="34" charset="0"/>
                        </a:rPr>
                        <a:t>Organization</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dirty="0">
                          <a:effectLst/>
                          <a:latin typeface="Calibri" panose="020F0502020204030204" pitchFamily="34" charset="0"/>
                          <a:cs typeface="Calibri" panose="020F0502020204030204" pitchFamily="34" charset="0"/>
                        </a:rPr>
                        <a:t>Program Name</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u="none" strike="noStrike" dirty="0">
                          <a:effectLst/>
                          <a:latin typeface="Calibri" panose="020F0502020204030204" pitchFamily="34" charset="0"/>
                          <a:cs typeface="Calibri" panose="020F0502020204030204" pitchFamily="34" charset="0"/>
                        </a:rPr>
                        <a:t>Website</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501188"/>
                  </a:ext>
                </a:extLst>
              </a:tr>
              <a:tr h="223142">
                <a:tc>
                  <a:txBody>
                    <a:bodyPr/>
                    <a:lstStyle/>
                    <a:p>
                      <a:pPr algn="l" fontAlgn="t"/>
                      <a:r>
                        <a:rPr lang="en-US" sz="1300" b="0" i="0" u="none" strike="noStrike" dirty="0">
                          <a:solidFill>
                            <a:srgbClr val="000000"/>
                          </a:solidFill>
                          <a:effectLst/>
                          <a:latin typeface="Calibri" panose="020F0502020204030204" pitchFamily="34" charset="0"/>
                          <a:cs typeface="Calibri" panose="020F0502020204030204" pitchFamily="34" charset="0"/>
                        </a:rPr>
                        <a:t>JFCS Southern NJ</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Employment Services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3"/>
                        </a:rPr>
                        <a:t>jfcssnj.org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959762"/>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JFS Atlantic Co.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Bridges to Employment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4"/>
                        </a:rPr>
                        <a:t>https://www.jewishfamilyservice.org/services/services-for-people-with-disabilities</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3435819"/>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JFS Colorado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Group Supported Employment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5"/>
                        </a:rPr>
                        <a:t>www.jfsatlantic.org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769230"/>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JFS Colorado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Individual Supported Employment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6"/>
                        </a:rPr>
                        <a:t>https://www.jewishfamilyservice.org/employment/disability-employment</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1879704"/>
                  </a:ext>
                </a:extLst>
              </a:tr>
              <a:tr h="446284">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JFS Houston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Celebration Company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7"/>
                        </a:rPr>
                        <a:t>https://www.jfshouston.org/services/disability/celebration-company</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874910"/>
                  </a:ext>
                </a:extLst>
              </a:tr>
              <a:tr h="446284">
                <a:tc>
                  <a:txBody>
                    <a:bodyPr/>
                    <a:lstStyle/>
                    <a:p>
                      <a:pPr algn="l" fontAlgn="t"/>
                      <a:r>
                        <a:rPr lang="en-US" sz="1300" b="0" i="0" u="none" strike="noStrike" dirty="0">
                          <a:solidFill>
                            <a:srgbClr val="000000"/>
                          </a:solidFill>
                          <a:effectLst/>
                          <a:latin typeface="Calibri" panose="020F0502020204030204" pitchFamily="34" charset="0"/>
                          <a:cs typeface="Calibri" panose="020F0502020204030204" pitchFamily="34" charset="0"/>
                        </a:rPr>
                        <a:t>JFS Houston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Employment Services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8"/>
                        </a:rPr>
                        <a:t>www.jfshouston.org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403514"/>
                  </a:ext>
                </a:extLst>
              </a:tr>
              <a:tr h="446284">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JSSA Rockville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Employment Services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9"/>
                        </a:rPr>
                        <a:t>www.jssa.org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617974"/>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Judith Creed Horizons for Achieving Independence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JCHAI In-Home and Community Supports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10"/>
                        </a:rPr>
                        <a:t>www.jchai.org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951793"/>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JVS Boston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Transitions to Work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11"/>
                        </a:rPr>
                        <a:t>https://www.jvs-boston.org/our-services/disability-services/</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4291977"/>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JVS Human Svcs Detroit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Customer Service Training Program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12"/>
                        </a:rPr>
                        <a:t>www.jvshumanservices.org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003196"/>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JVS Toronto</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Developing Work Connections/ Youth Community Choices for Success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13"/>
                        </a:rPr>
                        <a:t>www.jvstoronto.org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687065"/>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National Ramah Commission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National Ramah Tikvah Network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14"/>
                        </a:rPr>
                        <a:t>https://www.campramah.org/tikvah-programs</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254501"/>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Ometz</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Supported Employment Service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15"/>
                        </a:rPr>
                        <a:t>www.ometz.ca</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985982"/>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Respectability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National Leadership Program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16"/>
                        </a:rPr>
                        <a:t>www.RespectAbility.org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547825"/>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Tangram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Employment Services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a:solidFill>
                            <a:srgbClr val="0563C1"/>
                          </a:solidFill>
                          <a:effectLst/>
                          <a:latin typeface="Calibri" panose="020F0502020204030204" pitchFamily="34" charset="0"/>
                          <a:cs typeface="Calibri" panose="020F0502020204030204" pitchFamily="34" charset="0"/>
                          <a:hlinkClick r:id="rId17"/>
                        </a:rPr>
                        <a:t>www.thetangramway.org</a:t>
                      </a:r>
                      <a:endParaRPr lang="en-US" sz="1300" b="0" i="0" u="sng" strike="noStrike">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228437"/>
                  </a:ext>
                </a:extLst>
              </a:tr>
              <a:tr h="223142">
                <a:tc>
                  <a:txBody>
                    <a:bodyPr/>
                    <a:lstStyle/>
                    <a:p>
                      <a:pPr algn="l" fontAlgn="t"/>
                      <a:r>
                        <a:rPr lang="en-US" sz="1300" b="0" i="0" u="none" strike="noStrike">
                          <a:solidFill>
                            <a:srgbClr val="000000"/>
                          </a:solidFill>
                          <a:effectLst/>
                          <a:latin typeface="Calibri" panose="020F0502020204030204" pitchFamily="34" charset="0"/>
                          <a:cs typeface="Calibri" panose="020F0502020204030204" pitchFamily="34" charset="0"/>
                        </a:rPr>
                        <a:t>Visions NYC</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none" strike="noStrike" dirty="0">
                          <a:solidFill>
                            <a:srgbClr val="000000"/>
                          </a:solidFill>
                          <a:effectLst/>
                          <a:latin typeface="Calibri" panose="020F0502020204030204" pitchFamily="34" charset="0"/>
                          <a:cs typeface="Calibri" panose="020F0502020204030204" pitchFamily="34" charset="0"/>
                        </a:rPr>
                        <a:t>Workforce Development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300" b="0" i="0" u="sng" strike="noStrike" dirty="0">
                          <a:solidFill>
                            <a:srgbClr val="0563C1"/>
                          </a:solidFill>
                          <a:effectLst/>
                          <a:latin typeface="Calibri" panose="020F0502020204030204" pitchFamily="34" charset="0"/>
                          <a:cs typeface="Calibri" panose="020F0502020204030204" pitchFamily="34" charset="0"/>
                          <a:hlinkClick r:id="rId18"/>
                        </a:rPr>
                        <a:t>www.visionsvcb.org</a:t>
                      </a:r>
                      <a:endParaRPr lang="en-US" sz="1300" b="0" i="0" u="sng" strike="noStrike" dirty="0">
                        <a:solidFill>
                          <a:srgbClr val="0563C1"/>
                        </a:solidFill>
                        <a:effectLst/>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418035"/>
                  </a:ext>
                </a:extLst>
              </a:tr>
            </a:tbl>
          </a:graphicData>
        </a:graphic>
      </p:graphicFrame>
    </p:spTree>
    <p:extLst>
      <p:ext uri="{BB962C8B-B14F-4D97-AF65-F5344CB8AC3E}">
        <p14:creationId xmlns:p14="http://schemas.microsoft.com/office/powerpoint/2010/main" val="118845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61CFA37-3C17-452A-AAF5-5224279EC896}"/>
              </a:ext>
            </a:extLst>
          </p:cNvPr>
          <p:cNvSpPr>
            <a:spLocks noGrp="1"/>
          </p:cNvSpPr>
          <p:nvPr>
            <p:ph type="title"/>
          </p:nvPr>
        </p:nvSpPr>
        <p:spPr>
          <a:xfrm>
            <a:off x="1451579" y="2303047"/>
            <a:ext cx="3272093" cy="2674198"/>
          </a:xfrm>
        </p:spPr>
        <p:txBody>
          <a:bodyPr anchor="t">
            <a:normAutofit/>
          </a:bodyPr>
          <a:lstStyle/>
          <a:p>
            <a:r>
              <a:rPr lang="en-US" dirty="0"/>
              <a:t>NJHSA member </a:t>
            </a:r>
            <a:r>
              <a:rPr lang="en-US" dirty="0" err="1"/>
              <a:t>agencIES</a:t>
            </a:r>
            <a:r>
              <a:rPr lang="en-US" dirty="0"/>
              <a:t>:</a:t>
            </a:r>
            <a:br>
              <a:rPr lang="en-US" dirty="0"/>
            </a:br>
            <a:r>
              <a:rPr lang="en-US" dirty="0"/>
              <a:t>Services for persons with disabilities</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A708BD44-0EC3-4D47-AFF3-9531E974B5AF}"/>
              </a:ext>
            </a:extLst>
          </p:cNvPr>
          <p:cNvSpPr/>
          <p:nvPr/>
        </p:nvSpPr>
        <p:spPr>
          <a:xfrm>
            <a:off x="5141913" y="874518"/>
            <a:ext cx="5913437" cy="849420"/>
          </a:xfrm>
          <a:custGeom>
            <a:avLst/>
            <a:gdLst>
              <a:gd name="connsiteX0" fmla="*/ 0 w 5913437"/>
              <a:gd name="connsiteY0" fmla="*/ 141573 h 849420"/>
              <a:gd name="connsiteX1" fmla="*/ 141573 w 5913437"/>
              <a:gd name="connsiteY1" fmla="*/ 0 h 849420"/>
              <a:gd name="connsiteX2" fmla="*/ 5771864 w 5913437"/>
              <a:gd name="connsiteY2" fmla="*/ 0 h 849420"/>
              <a:gd name="connsiteX3" fmla="*/ 5913437 w 5913437"/>
              <a:gd name="connsiteY3" fmla="*/ 141573 h 849420"/>
              <a:gd name="connsiteX4" fmla="*/ 5913437 w 5913437"/>
              <a:gd name="connsiteY4" fmla="*/ 707847 h 849420"/>
              <a:gd name="connsiteX5" fmla="*/ 5771864 w 5913437"/>
              <a:gd name="connsiteY5" fmla="*/ 849420 h 849420"/>
              <a:gd name="connsiteX6" fmla="*/ 141573 w 5913437"/>
              <a:gd name="connsiteY6" fmla="*/ 849420 h 849420"/>
              <a:gd name="connsiteX7" fmla="*/ 0 w 5913437"/>
              <a:gd name="connsiteY7" fmla="*/ 707847 h 849420"/>
              <a:gd name="connsiteX8" fmla="*/ 0 w 5913437"/>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3437" h="849420">
                <a:moveTo>
                  <a:pt x="0" y="141573"/>
                </a:moveTo>
                <a:cubicBezTo>
                  <a:pt x="0" y="63384"/>
                  <a:pt x="63384" y="0"/>
                  <a:pt x="141573" y="0"/>
                </a:cubicBezTo>
                <a:lnTo>
                  <a:pt x="5771864" y="0"/>
                </a:lnTo>
                <a:cubicBezTo>
                  <a:pt x="5850053" y="0"/>
                  <a:pt x="5913437" y="63384"/>
                  <a:pt x="5913437" y="141573"/>
                </a:cubicBezTo>
                <a:lnTo>
                  <a:pt x="5913437" y="707847"/>
                </a:lnTo>
                <a:cubicBezTo>
                  <a:pt x="5913437" y="786036"/>
                  <a:pt x="5850053" y="849420"/>
                  <a:pt x="5771864" y="849420"/>
                </a:cubicBezTo>
                <a:lnTo>
                  <a:pt x="141573" y="849420"/>
                </a:lnTo>
                <a:cubicBezTo>
                  <a:pt x="63384" y="849420"/>
                  <a:pt x="0" y="786036"/>
                  <a:pt x="0" y="707847"/>
                </a:cubicBezTo>
                <a:lnTo>
                  <a:pt x="0" y="141573"/>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5285" tIns="125285" rIns="125285" bIns="125285" numCol="1" spcCol="1270" anchor="ctr" anchorCtr="0">
            <a:noAutofit/>
          </a:bodyPr>
          <a:lstStyle/>
          <a:p>
            <a:pPr marL="0" lvl="0" indent="0" algn="l" defTabSz="977900">
              <a:lnSpc>
                <a:spcPct val="90000"/>
              </a:lnSpc>
              <a:spcBef>
                <a:spcPct val="0"/>
              </a:spcBef>
              <a:spcAft>
                <a:spcPct val="35000"/>
              </a:spcAft>
              <a:buNone/>
            </a:pPr>
            <a:r>
              <a:rPr lang="en-US" sz="2200" kern="1200" dirty="0"/>
              <a:t>Residential:   group homes/supported homes/apartments</a:t>
            </a:r>
          </a:p>
        </p:txBody>
      </p:sp>
      <p:sp>
        <p:nvSpPr>
          <p:cNvPr id="6" name="Freeform 5">
            <a:extLst>
              <a:ext uri="{FF2B5EF4-FFF2-40B4-BE49-F238E27FC236}">
                <a16:creationId xmlns:a16="http://schemas.microsoft.com/office/drawing/2014/main" id="{352E6788-4B88-5642-9A48-03F86A03E18F}"/>
              </a:ext>
            </a:extLst>
          </p:cNvPr>
          <p:cNvSpPr/>
          <p:nvPr/>
        </p:nvSpPr>
        <p:spPr>
          <a:xfrm>
            <a:off x="5141913" y="1787298"/>
            <a:ext cx="5913437" cy="849420"/>
          </a:xfrm>
          <a:custGeom>
            <a:avLst/>
            <a:gdLst>
              <a:gd name="connsiteX0" fmla="*/ 0 w 5913437"/>
              <a:gd name="connsiteY0" fmla="*/ 141573 h 849420"/>
              <a:gd name="connsiteX1" fmla="*/ 141573 w 5913437"/>
              <a:gd name="connsiteY1" fmla="*/ 0 h 849420"/>
              <a:gd name="connsiteX2" fmla="*/ 5771864 w 5913437"/>
              <a:gd name="connsiteY2" fmla="*/ 0 h 849420"/>
              <a:gd name="connsiteX3" fmla="*/ 5913437 w 5913437"/>
              <a:gd name="connsiteY3" fmla="*/ 141573 h 849420"/>
              <a:gd name="connsiteX4" fmla="*/ 5913437 w 5913437"/>
              <a:gd name="connsiteY4" fmla="*/ 707847 h 849420"/>
              <a:gd name="connsiteX5" fmla="*/ 5771864 w 5913437"/>
              <a:gd name="connsiteY5" fmla="*/ 849420 h 849420"/>
              <a:gd name="connsiteX6" fmla="*/ 141573 w 5913437"/>
              <a:gd name="connsiteY6" fmla="*/ 849420 h 849420"/>
              <a:gd name="connsiteX7" fmla="*/ 0 w 5913437"/>
              <a:gd name="connsiteY7" fmla="*/ 707847 h 849420"/>
              <a:gd name="connsiteX8" fmla="*/ 0 w 5913437"/>
              <a:gd name="connsiteY8" fmla="*/ 141573 h 8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3437" h="849420">
                <a:moveTo>
                  <a:pt x="0" y="141573"/>
                </a:moveTo>
                <a:cubicBezTo>
                  <a:pt x="0" y="63384"/>
                  <a:pt x="63384" y="0"/>
                  <a:pt x="141573" y="0"/>
                </a:cubicBezTo>
                <a:lnTo>
                  <a:pt x="5771864" y="0"/>
                </a:lnTo>
                <a:cubicBezTo>
                  <a:pt x="5850053" y="0"/>
                  <a:pt x="5913437" y="63384"/>
                  <a:pt x="5913437" y="141573"/>
                </a:cubicBezTo>
                <a:lnTo>
                  <a:pt x="5913437" y="707847"/>
                </a:lnTo>
                <a:cubicBezTo>
                  <a:pt x="5913437" y="786036"/>
                  <a:pt x="5850053" y="849420"/>
                  <a:pt x="5771864" y="849420"/>
                </a:cubicBezTo>
                <a:lnTo>
                  <a:pt x="141573" y="849420"/>
                </a:lnTo>
                <a:cubicBezTo>
                  <a:pt x="63384" y="849420"/>
                  <a:pt x="0" y="786036"/>
                  <a:pt x="0" y="707847"/>
                </a:cubicBezTo>
                <a:lnTo>
                  <a:pt x="0" y="141573"/>
                </a:lnTo>
                <a:close/>
              </a:path>
            </a:pathLst>
          </a:custGeom>
        </p:spPr>
        <p:style>
          <a:lnRef idx="0">
            <a:schemeClr val="lt1">
              <a:hueOff val="0"/>
              <a:satOff val="0"/>
              <a:lumOff val="0"/>
              <a:alphaOff val="0"/>
            </a:schemeClr>
          </a:lnRef>
          <a:fillRef idx="3">
            <a:schemeClr val="accent2">
              <a:hueOff val="-3392975"/>
              <a:satOff val="11185"/>
              <a:lumOff val="11961"/>
              <a:alphaOff val="0"/>
            </a:schemeClr>
          </a:fillRef>
          <a:effectRef idx="2">
            <a:schemeClr val="accent2">
              <a:hueOff val="-3392975"/>
              <a:satOff val="11185"/>
              <a:lumOff val="11961"/>
              <a:alphaOff val="0"/>
            </a:schemeClr>
          </a:effectRef>
          <a:fontRef idx="minor">
            <a:schemeClr val="lt1"/>
          </a:fontRef>
        </p:style>
        <p:txBody>
          <a:bodyPr spcFirstLastPara="0" vert="horz" wrap="square" lIns="125285" tIns="125285" rIns="125285" bIns="125285" numCol="1" spcCol="1270" anchor="ctr" anchorCtr="0">
            <a:noAutofit/>
          </a:bodyPr>
          <a:lstStyle/>
          <a:p>
            <a:pPr marL="0" lvl="0" indent="0" algn="l" defTabSz="977900">
              <a:lnSpc>
                <a:spcPct val="90000"/>
              </a:lnSpc>
              <a:spcBef>
                <a:spcPct val="0"/>
              </a:spcBef>
              <a:spcAft>
                <a:spcPct val="35000"/>
              </a:spcAft>
              <a:buNone/>
            </a:pPr>
            <a:r>
              <a:rPr lang="en-US" sz="2200" kern="1200" dirty="0"/>
              <a:t>Community-Based:</a:t>
            </a:r>
          </a:p>
        </p:txBody>
      </p:sp>
      <p:sp>
        <p:nvSpPr>
          <p:cNvPr id="7" name="Freeform 6">
            <a:extLst>
              <a:ext uri="{FF2B5EF4-FFF2-40B4-BE49-F238E27FC236}">
                <a16:creationId xmlns:a16="http://schemas.microsoft.com/office/drawing/2014/main" id="{3C2D35FC-607A-A444-A7AF-C1648A7903A5}"/>
              </a:ext>
            </a:extLst>
          </p:cNvPr>
          <p:cNvSpPr/>
          <p:nvPr/>
        </p:nvSpPr>
        <p:spPr>
          <a:xfrm>
            <a:off x="5141913" y="2636719"/>
            <a:ext cx="5913437" cy="2732400"/>
          </a:xfrm>
          <a:custGeom>
            <a:avLst/>
            <a:gdLst>
              <a:gd name="connsiteX0" fmla="*/ 0 w 5913437"/>
              <a:gd name="connsiteY0" fmla="*/ 0 h 2732400"/>
              <a:gd name="connsiteX1" fmla="*/ 5913437 w 5913437"/>
              <a:gd name="connsiteY1" fmla="*/ 0 h 2732400"/>
              <a:gd name="connsiteX2" fmla="*/ 5913437 w 5913437"/>
              <a:gd name="connsiteY2" fmla="*/ 2732400 h 2732400"/>
              <a:gd name="connsiteX3" fmla="*/ 0 w 5913437"/>
              <a:gd name="connsiteY3" fmla="*/ 2732400 h 2732400"/>
              <a:gd name="connsiteX4" fmla="*/ 0 w 5913437"/>
              <a:gd name="connsiteY4" fmla="*/ 0 h 27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437" h="2732400">
                <a:moveTo>
                  <a:pt x="0" y="0"/>
                </a:moveTo>
                <a:lnTo>
                  <a:pt x="5913437" y="0"/>
                </a:lnTo>
                <a:lnTo>
                  <a:pt x="5913437" y="2732400"/>
                </a:lnTo>
                <a:lnTo>
                  <a:pt x="0" y="273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775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baseline="0" dirty="0"/>
              <a:t>Support Coordination/Case Management</a:t>
            </a:r>
            <a:endParaRPr lang="en-US" sz="1700" kern="1200" dirty="0"/>
          </a:p>
          <a:p>
            <a:pPr marL="171450" lvl="1" indent="-171450" algn="l" defTabSz="755650">
              <a:lnSpc>
                <a:spcPct val="90000"/>
              </a:lnSpc>
              <a:spcBef>
                <a:spcPct val="0"/>
              </a:spcBef>
              <a:spcAft>
                <a:spcPct val="20000"/>
              </a:spcAft>
              <a:buChar char="•"/>
            </a:pPr>
            <a:r>
              <a:rPr lang="en-US" sz="1700" kern="1200" baseline="0"/>
              <a:t>Mental Health</a:t>
            </a:r>
            <a:endParaRPr lang="en-US" sz="1700" kern="1200"/>
          </a:p>
          <a:p>
            <a:pPr marL="171450" lvl="1" indent="-171450" algn="l" defTabSz="755650">
              <a:lnSpc>
                <a:spcPct val="90000"/>
              </a:lnSpc>
              <a:spcBef>
                <a:spcPct val="0"/>
              </a:spcBef>
              <a:spcAft>
                <a:spcPct val="20000"/>
              </a:spcAft>
              <a:buChar char="•"/>
            </a:pPr>
            <a:r>
              <a:rPr lang="en-US" sz="1700" kern="1200" baseline="0"/>
              <a:t>Employment</a:t>
            </a:r>
            <a:endParaRPr lang="en-US" sz="1700" kern="1200"/>
          </a:p>
          <a:p>
            <a:pPr marL="171450" lvl="1" indent="-171450" algn="l" defTabSz="755650">
              <a:lnSpc>
                <a:spcPct val="90000"/>
              </a:lnSpc>
              <a:spcBef>
                <a:spcPct val="0"/>
              </a:spcBef>
              <a:spcAft>
                <a:spcPct val="20000"/>
              </a:spcAft>
              <a:buChar char="•"/>
            </a:pPr>
            <a:r>
              <a:rPr lang="en-US" sz="1700" kern="1200" baseline="0" dirty="0"/>
              <a:t>Socialization</a:t>
            </a:r>
            <a:endParaRPr lang="en-US" sz="1700" kern="1200" dirty="0"/>
          </a:p>
          <a:p>
            <a:pPr marL="171450" lvl="1" indent="-171450" algn="l" defTabSz="755650">
              <a:lnSpc>
                <a:spcPct val="90000"/>
              </a:lnSpc>
              <a:spcBef>
                <a:spcPct val="0"/>
              </a:spcBef>
              <a:spcAft>
                <a:spcPct val="20000"/>
              </a:spcAft>
              <a:buChar char="•"/>
            </a:pPr>
            <a:r>
              <a:rPr lang="en-US" sz="1700" kern="1200" baseline="0"/>
              <a:t>Family Support</a:t>
            </a:r>
            <a:endParaRPr lang="en-US" sz="1700" kern="1200"/>
          </a:p>
          <a:p>
            <a:pPr marL="171450" lvl="1" indent="-171450" algn="l" defTabSz="755650">
              <a:lnSpc>
                <a:spcPct val="90000"/>
              </a:lnSpc>
              <a:spcBef>
                <a:spcPct val="0"/>
              </a:spcBef>
              <a:spcAft>
                <a:spcPct val="20000"/>
              </a:spcAft>
              <a:buChar char="•"/>
            </a:pPr>
            <a:r>
              <a:rPr lang="en-US" sz="1700" kern="1200" baseline="0"/>
              <a:t>Community Education</a:t>
            </a:r>
            <a:endParaRPr lang="en-US" sz="1700" kern="1200"/>
          </a:p>
          <a:p>
            <a:pPr marL="171450" lvl="1" indent="-171450" algn="l" defTabSz="755650">
              <a:lnSpc>
                <a:spcPct val="90000"/>
              </a:lnSpc>
              <a:spcBef>
                <a:spcPct val="0"/>
              </a:spcBef>
              <a:spcAft>
                <a:spcPct val="20000"/>
              </a:spcAft>
              <a:buChar char="•"/>
            </a:pPr>
            <a:r>
              <a:rPr lang="en-US" sz="1700" kern="1200" baseline="0"/>
              <a:t>Self Advocacy Efforts</a:t>
            </a:r>
            <a:endParaRPr lang="en-US" sz="1700" kern="1200"/>
          </a:p>
          <a:p>
            <a:pPr marL="171450" lvl="1" indent="-171450" algn="l" defTabSz="755650">
              <a:lnSpc>
                <a:spcPct val="90000"/>
              </a:lnSpc>
              <a:spcBef>
                <a:spcPct val="0"/>
              </a:spcBef>
              <a:spcAft>
                <a:spcPct val="20000"/>
              </a:spcAft>
              <a:buChar char="•"/>
            </a:pPr>
            <a:r>
              <a:rPr lang="en-US" sz="1700" kern="1200" baseline="0" dirty="0"/>
              <a:t>Future Planning – Trust Management/Representative Payee Services</a:t>
            </a:r>
            <a:endParaRPr lang="en-US" sz="1700" kern="1200" dirty="0"/>
          </a:p>
          <a:p>
            <a:pPr marL="171450" lvl="1" indent="-171450" algn="l" defTabSz="755650">
              <a:lnSpc>
                <a:spcPct val="90000"/>
              </a:lnSpc>
              <a:spcBef>
                <a:spcPct val="0"/>
              </a:spcBef>
              <a:spcAft>
                <a:spcPct val="20000"/>
              </a:spcAft>
              <a:buChar char="•"/>
            </a:pPr>
            <a:r>
              <a:rPr lang="en-US" sz="1700" kern="1200" dirty="0"/>
              <a:t>Volunteer/Community Engagement</a:t>
            </a:r>
          </a:p>
        </p:txBody>
      </p:sp>
    </p:spTree>
    <p:extLst>
      <p:ext uri="{BB962C8B-B14F-4D97-AF65-F5344CB8AC3E}">
        <p14:creationId xmlns:p14="http://schemas.microsoft.com/office/powerpoint/2010/main" val="177719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8BE989-5827-41C7-B2F2-6840374C087C}"/>
              </a:ext>
            </a:extLst>
          </p:cNvPr>
          <p:cNvSpPr>
            <a:spLocks noGrp="1"/>
          </p:cNvSpPr>
          <p:nvPr>
            <p:ph type="title"/>
          </p:nvPr>
        </p:nvSpPr>
        <p:spPr>
          <a:xfrm>
            <a:off x="1450975" y="970241"/>
            <a:ext cx="9159271" cy="1049235"/>
          </a:xfrm>
        </p:spPr>
        <p:txBody>
          <a:bodyPr>
            <a:normAutofit/>
          </a:bodyPr>
          <a:lstStyle/>
          <a:p>
            <a:r>
              <a:rPr lang="en-US" sz="2800" dirty="0"/>
              <a:t>Definition of “Best Practice”:  </a:t>
            </a:r>
            <a:br>
              <a:rPr lang="en-US" sz="2800" dirty="0"/>
            </a:br>
            <a:r>
              <a:rPr lang="en-US" sz="2800" dirty="0"/>
              <a:t>As Developed by NJHSA Best practices Committee</a:t>
            </a:r>
          </a:p>
        </p:txBody>
      </p:sp>
      <p:cxnSp>
        <p:nvCxnSpPr>
          <p:cNvPr id="53" name="Straight Connector 5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5" name="Rectangle 5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Freeform 3">
            <a:extLst>
              <a:ext uri="{FF2B5EF4-FFF2-40B4-BE49-F238E27FC236}">
                <a16:creationId xmlns:a16="http://schemas.microsoft.com/office/drawing/2014/main" id="{A605895A-B906-F945-8575-D4FD6156261F}"/>
              </a:ext>
            </a:extLst>
          </p:cNvPr>
          <p:cNvSpPr/>
          <p:nvPr/>
        </p:nvSpPr>
        <p:spPr>
          <a:xfrm>
            <a:off x="1518763" y="2187369"/>
            <a:ext cx="2860678" cy="1716406"/>
          </a:xfrm>
          <a:custGeom>
            <a:avLst/>
            <a:gdLst>
              <a:gd name="connsiteX0" fmla="*/ 0 w 2860678"/>
              <a:gd name="connsiteY0" fmla="*/ 0 h 1716406"/>
              <a:gd name="connsiteX1" fmla="*/ 2860678 w 2860678"/>
              <a:gd name="connsiteY1" fmla="*/ 0 h 1716406"/>
              <a:gd name="connsiteX2" fmla="*/ 2860678 w 2860678"/>
              <a:gd name="connsiteY2" fmla="*/ 1716406 h 1716406"/>
              <a:gd name="connsiteX3" fmla="*/ 0 w 2860678"/>
              <a:gd name="connsiteY3" fmla="*/ 1716406 h 1716406"/>
              <a:gd name="connsiteX4" fmla="*/ 0 w 2860678"/>
              <a:gd name="connsiteY4" fmla="*/ 0 h 171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678" h="1716406">
                <a:moveTo>
                  <a:pt x="0" y="0"/>
                </a:moveTo>
                <a:lnTo>
                  <a:pt x="2860678" y="0"/>
                </a:lnTo>
                <a:lnTo>
                  <a:pt x="2860678" y="1716406"/>
                </a:lnTo>
                <a:lnTo>
                  <a:pt x="0" y="1716406"/>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DEMAND: </a:t>
            </a:r>
            <a:r>
              <a:rPr lang="en-US" sz="1600" kern="1200" dirty="0"/>
              <a:t> </a:t>
            </a:r>
          </a:p>
          <a:p>
            <a:pPr marL="0" lvl="0" indent="0" algn="ctr" defTabSz="711200">
              <a:lnSpc>
                <a:spcPct val="90000"/>
              </a:lnSpc>
              <a:spcBef>
                <a:spcPct val="0"/>
              </a:spcBef>
              <a:spcAft>
                <a:spcPct val="35000"/>
              </a:spcAft>
              <a:buNone/>
            </a:pPr>
            <a:r>
              <a:rPr lang="en-US" sz="1600" kern="1200" dirty="0"/>
              <a:t>The best practice addresses a compelling need for the organization or for the communities served (programmatic or operational).</a:t>
            </a:r>
          </a:p>
        </p:txBody>
      </p:sp>
      <p:sp>
        <p:nvSpPr>
          <p:cNvPr id="5" name="Freeform 4">
            <a:extLst>
              <a:ext uri="{FF2B5EF4-FFF2-40B4-BE49-F238E27FC236}">
                <a16:creationId xmlns:a16="http://schemas.microsoft.com/office/drawing/2014/main" id="{D6893D3A-DF8A-CF41-A8D3-9FAB561C413A}"/>
              </a:ext>
            </a:extLst>
          </p:cNvPr>
          <p:cNvSpPr/>
          <p:nvPr/>
        </p:nvSpPr>
        <p:spPr>
          <a:xfrm>
            <a:off x="4665509" y="2187369"/>
            <a:ext cx="2860678" cy="1716406"/>
          </a:xfrm>
          <a:custGeom>
            <a:avLst/>
            <a:gdLst>
              <a:gd name="connsiteX0" fmla="*/ 0 w 2860678"/>
              <a:gd name="connsiteY0" fmla="*/ 0 h 1716406"/>
              <a:gd name="connsiteX1" fmla="*/ 2860678 w 2860678"/>
              <a:gd name="connsiteY1" fmla="*/ 0 h 1716406"/>
              <a:gd name="connsiteX2" fmla="*/ 2860678 w 2860678"/>
              <a:gd name="connsiteY2" fmla="*/ 1716406 h 1716406"/>
              <a:gd name="connsiteX3" fmla="*/ 0 w 2860678"/>
              <a:gd name="connsiteY3" fmla="*/ 1716406 h 1716406"/>
              <a:gd name="connsiteX4" fmla="*/ 0 w 2860678"/>
              <a:gd name="connsiteY4" fmla="*/ 0 h 171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678" h="1716406">
                <a:moveTo>
                  <a:pt x="0" y="0"/>
                </a:moveTo>
                <a:lnTo>
                  <a:pt x="2860678" y="0"/>
                </a:lnTo>
                <a:lnTo>
                  <a:pt x="2860678" y="1716406"/>
                </a:lnTo>
                <a:lnTo>
                  <a:pt x="0" y="1716406"/>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RESPONSIVE:</a:t>
            </a:r>
            <a:r>
              <a:rPr lang="en-US" sz="1600" kern="1200" dirty="0"/>
              <a:t>  </a:t>
            </a:r>
          </a:p>
          <a:p>
            <a:pPr marL="0" lvl="0" indent="0" algn="ctr" defTabSz="711200">
              <a:lnSpc>
                <a:spcPct val="90000"/>
              </a:lnSpc>
              <a:spcBef>
                <a:spcPct val="0"/>
              </a:spcBef>
              <a:spcAft>
                <a:spcPct val="35000"/>
              </a:spcAft>
              <a:buNone/>
            </a:pPr>
            <a:r>
              <a:rPr lang="en-US" sz="1600" kern="1200" dirty="0"/>
              <a:t>The best practice incorporates client/user input/representation and is reflective of diversity, equity and inclusion.  It is also fully accessible to persons with all disabilities.</a:t>
            </a:r>
          </a:p>
        </p:txBody>
      </p:sp>
      <p:sp>
        <p:nvSpPr>
          <p:cNvPr id="6" name="Freeform 5">
            <a:extLst>
              <a:ext uri="{FF2B5EF4-FFF2-40B4-BE49-F238E27FC236}">
                <a16:creationId xmlns:a16="http://schemas.microsoft.com/office/drawing/2014/main" id="{300173D4-E6FE-BD46-A15C-4CB7CDFC6CB1}"/>
              </a:ext>
            </a:extLst>
          </p:cNvPr>
          <p:cNvSpPr/>
          <p:nvPr/>
        </p:nvSpPr>
        <p:spPr>
          <a:xfrm>
            <a:off x="7812255" y="2187369"/>
            <a:ext cx="2860678" cy="1716406"/>
          </a:xfrm>
          <a:custGeom>
            <a:avLst/>
            <a:gdLst>
              <a:gd name="connsiteX0" fmla="*/ 0 w 2860678"/>
              <a:gd name="connsiteY0" fmla="*/ 0 h 1716406"/>
              <a:gd name="connsiteX1" fmla="*/ 2860678 w 2860678"/>
              <a:gd name="connsiteY1" fmla="*/ 0 h 1716406"/>
              <a:gd name="connsiteX2" fmla="*/ 2860678 w 2860678"/>
              <a:gd name="connsiteY2" fmla="*/ 1716406 h 1716406"/>
              <a:gd name="connsiteX3" fmla="*/ 0 w 2860678"/>
              <a:gd name="connsiteY3" fmla="*/ 1716406 h 1716406"/>
              <a:gd name="connsiteX4" fmla="*/ 0 w 2860678"/>
              <a:gd name="connsiteY4" fmla="*/ 0 h 171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678" h="1716406">
                <a:moveTo>
                  <a:pt x="0" y="0"/>
                </a:moveTo>
                <a:lnTo>
                  <a:pt x="2860678" y="0"/>
                </a:lnTo>
                <a:lnTo>
                  <a:pt x="2860678" y="1716406"/>
                </a:lnTo>
                <a:lnTo>
                  <a:pt x="0" y="1716406"/>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IMPACT: </a:t>
            </a:r>
            <a:r>
              <a:rPr lang="en-US" sz="1600" kern="1200" dirty="0"/>
              <a:t> </a:t>
            </a:r>
          </a:p>
          <a:p>
            <a:pPr marL="0" lvl="0" indent="0" algn="ctr" defTabSz="711200">
              <a:lnSpc>
                <a:spcPct val="90000"/>
              </a:lnSpc>
              <a:spcBef>
                <a:spcPct val="0"/>
              </a:spcBef>
              <a:spcAft>
                <a:spcPct val="35000"/>
              </a:spcAft>
              <a:buNone/>
            </a:pPr>
            <a:r>
              <a:rPr lang="en-US" sz="1600" kern="1200" dirty="0"/>
              <a:t>The best practice produces a high degree of impact, i.e., a significant percentage of positive employment outcomes as evidenced by data.</a:t>
            </a:r>
          </a:p>
        </p:txBody>
      </p:sp>
      <p:sp>
        <p:nvSpPr>
          <p:cNvPr id="7" name="Freeform 6">
            <a:extLst>
              <a:ext uri="{FF2B5EF4-FFF2-40B4-BE49-F238E27FC236}">
                <a16:creationId xmlns:a16="http://schemas.microsoft.com/office/drawing/2014/main" id="{7B877CE1-C23C-8A4F-B0F2-F84CACEED264}"/>
              </a:ext>
            </a:extLst>
          </p:cNvPr>
          <p:cNvSpPr/>
          <p:nvPr/>
        </p:nvSpPr>
        <p:spPr>
          <a:xfrm>
            <a:off x="3092136" y="4189844"/>
            <a:ext cx="2860678" cy="1716406"/>
          </a:xfrm>
          <a:custGeom>
            <a:avLst/>
            <a:gdLst>
              <a:gd name="connsiteX0" fmla="*/ 0 w 2860678"/>
              <a:gd name="connsiteY0" fmla="*/ 0 h 1716406"/>
              <a:gd name="connsiteX1" fmla="*/ 2860678 w 2860678"/>
              <a:gd name="connsiteY1" fmla="*/ 0 h 1716406"/>
              <a:gd name="connsiteX2" fmla="*/ 2860678 w 2860678"/>
              <a:gd name="connsiteY2" fmla="*/ 1716406 h 1716406"/>
              <a:gd name="connsiteX3" fmla="*/ 0 w 2860678"/>
              <a:gd name="connsiteY3" fmla="*/ 1716406 h 1716406"/>
              <a:gd name="connsiteX4" fmla="*/ 0 w 2860678"/>
              <a:gd name="connsiteY4" fmla="*/ 0 h 171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678" h="1716406">
                <a:moveTo>
                  <a:pt x="0" y="0"/>
                </a:moveTo>
                <a:lnTo>
                  <a:pt x="2860678" y="0"/>
                </a:lnTo>
                <a:lnTo>
                  <a:pt x="2860678" y="1716406"/>
                </a:lnTo>
                <a:lnTo>
                  <a:pt x="0" y="1716406"/>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REPLICABILITY:  </a:t>
            </a:r>
          </a:p>
          <a:p>
            <a:pPr marL="0" lvl="0" indent="0" algn="ctr" defTabSz="711200">
              <a:lnSpc>
                <a:spcPct val="90000"/>
              </a:lnSpc>
              <a:spcBef>
                <a:spcPct val="0"/>
              </a:spcBef>
              <a:spcAft>
                <a:spcPct val="35000"/>
              </a:spcAft>
              <a:buNone/>
            </a:pPr>
            <a:r>
              <a:rPr lang="en-US" sz="1600" kern="1200" dirty="0"/>
              <a:t>The best practice is replicable in other organizations, communities and/or service delivery settings.</a:t>
            </a:r>
          </a:p>
        </p:txBody>
      </p:sp>
      <p:sp>
        <p:nvSpPr>
          <p:cNvPr id="8" name="Freeform 7">
            <a:extLst>
              <a:ext uri="{FF2B5EF4-FFF2-40B4-BE49-F238E27FC236}">
                <a16:creationId xmlns:a16="http://schemas.microsoft.com/office/drawing/2014/main" id="{D6C24BE0-DA13-6443-AB25-048FE158F12A}"/>
              </a:ext>
            </a:extLst>
          </p:cNvPr>
          <p:cNvSpPr/>
          <p:nvPr/>
        </p:nvSpPr>
        <p:spPr>
          <a:xfrm>
            <a:off x="6238882" y="4189844"/>
            <a:ext cx="2860678" cy="1716406"/>
          </a:xfrm>
          <a:custGeom>
            <a:avLst/>
            <a:gdLst>
              <a:gd name="connsiteX0" fmla="*/ 0 w 2860678"/>
              <a:gd name="connsiteY0" fmla="*/ 0 h 1716406"/>
              <a:gd name="connsiteX1" fmla="*/ 2860678 w 2860678"/>
              <a:gd name="connsiteY1" fmla="*/ 0 h 1716406"/>
              <a:gd name="connsiteX2" fmla="*/ 2860678 w 2860678"/>
              <a:gd name="connsiteY2" fmla="*/ 1716406 h 1716406"/>
              <a:gd name="connsiteX3" fmla="*/ 0 w 2860678"/>
              <a:gd name="connsiteY3" fmla="*/ 1716406 h 1716406"/>
              <a:gd name="connsiteX4" fmla="*/ 0 w 2860678"/>
              <a:gd name="connsiteY4" fmla="*/ 0 h 171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678" h="1716406">
                <a:moveTo>
                  <a:pt x="0" y="0"/>
                </a:moveTo>
                <a:lnTo>
                  <a:pt x="2860678" y="0"/>
                </a:lnTo>
                <a:lnTo>
                  <a:pt x="2860678" y="1716406"/>
                </a:lnTo>
                <a:lnTo>
                  <a:pt x="0" y="1716406"/>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SUSTAINABLE AND COST EFFECTIVE:  </a:t>
            </a:r>
          </a:p>
          <a:p>
            <a:pPr marL="0" lvl="0" indent="0" algn="ctr" defTabSz="711200">
              <a:lnSpc>
                <a:spcPct val="90000"/>
              </a:lnSpc>
              <a:spcBef>
                <a:spcPct val="0"/>
              </a:spcBef>
              <a:spcAft>
                <a:spcPct val="35000"/>
              </a:spcAft>
              <a:buNone/>
            </a:pPr>
            <a:r>
              <a:rPr lang="en-US" sz="1600" kern="1200" dirty="0"/>
              <a:t>The best practice uses resources effectively and has achieved a solid and reliable funding plan.</a:t>
            </a:r>
          </a:p>
        </p:txBody>
      </p:sp>
    </p:spTree>
    <p:extLst>
      <p:ext uri="{BB962C8B-B14F-4D97-AF65-F5344CB8AC3E}">
        <p14:creationId xmlns:p14="http://schemas.microsoft.com/office/powerpoint/2010/main" val="226516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AC52A-9C11-4224-810B-F7B3B78BF49A}"/>
              </a:ext>
            </a:extLst>
          </p:cNvPr>
          <p:cNvSpPr>
            <a:spLocks noGrp="1"/>
          </p:cNvSpPr>
          <p:nvPr>
            <p:ph type="title"/>
          </p:nvPr>
        </p:nvSpPr>
        <p:spPr>
          <a:xfrm>
            <a:off x="1546829" y="1282262"/>
            <a:ext cx="9603275" cy="1049235"/>
          </a:xfrm>
        </p:spPr>
        <p:txBody>
          <a:bodyPr>
            <a:normAutofit/>
          </a:bodyPr>
          <a:lstStyle/>
          <a:p>
            <a:r>
              <a:rPr lang="en-US" dirty="0"/>
              <a:t>Employment program models</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Freeform 3">
            <a:extLst>
              <a:ext uri="{FF2B5EF4-FFF2-40B4-BE49-F238E27FC236}">
                <a16:creationId xmlns:a16="http://schemas.microsoft.com/office/drawing/2014/main" id="{F5792103-07EC-CF44-B859-1FAA22F065DB}"/>
              </a:ext>
            </a:extLst>
          </p:cNvPr>
          <p:cNvSpPr/>
          <p:nvPr/>
        </p:nvSpPr>
        <p:spPr>
          <a:xfrm>
            <a:off x="1453788" y="2742137"/>
            <a:ext cx="2232266" cy="1339360"/>
          </a:xfrm>
          <a:custGeom>
            <a:avLst/>
            <a:gdLst>
              <a:gd name="connsiteX0" fmla="*/ 0 w 2232266"/>
              <a:gd name="connsiteY0" fmla="*/ 0 h 1339360"/>
              <a:gd name="connsiteX1" fmla="*/ 2232266 w 2232266"/>
              <a:gd name="connsiteY1" fmla="*/ 0 h 1339360"/>
              <a:gd name="connsiteX2" fmla="*/ 2232266 w 2232266"/>
              <a:gd name="connsiteY2" fmla="*/ 1339360 h 1339360"/>
              <a:gd name="connsiteX3" fmla="*/ 0 w 2232266"/>
              <a:gd name="connsiteY3" fmla="*/ 1339360 h 1339360"/>
              <a:gd name="connsiteX4" fmla="*/ 0 w 2232266"/>
              <a:gd name="connsiteY4" fmla="*/ 0 h 133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66" h="1339360">
                <a:moveTo>
                  <a:pt x="0" y="0"/>
                </a:moveTo>
                <a:lnTo>
                  <a:pt x="2232266" y="0"/>
                </a:lnTo>
                <a:lnTo>
                  <a:pt x="2232266" y="1339360"/>
                </a:lnTo>
                <a:lnTo>
                  <a:pt x="0" y="133936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Supported Employment:  Job Coaching/Integrated Community Employment-Individual</a:t>
            </a:r>
            <a:r>
              <a:rPr lang="en-US" sz="1300" kern="1200"/>
              <a:t>/Cohort Based.</a:t>
            </a:r>
          </a:p>
          <a:p>
            <a:pPr marL="0" lvl="0" indent="0" algn="ctr" defTabSz="577850">
              <a:lnSpc>
                <a:spcPct val="90000"/>
              </a:lnSpc>
              <a:spcBef>
                <a:spcPct val="0"/>
              </a:spcBef>
              <a:spcAft>
                <a:spcPct val="35000"/>
              </a:spcAft>
              <a:buNone/>
            </a:pPr>
            <a:r>
              <a:rPr lang="en-US" sz="1300" kern="1200"/>
              <a:t> </a:t>
            </a:r>
            <a:r>
              <a:rPr lang="en-US" sz="1300" kern="1200" dirty="0"/>
              <a:t>Special Focus:  Autism  Spectrum; Physical Disabilities</a:t>
            </a:r>
          </a:p>
        </p:txBody>
      </p:sp>
      <p:sp>
        <p:nvSpPr>
          <p:cNvPr id="6" name="Freeform 5">
            <a:extLst>
              <a:ext uri="{FF2B5EF4-FFF2-40B4-BE49-F238E27FC236}">
                <a16:creationId xmlns:a16="http://schemas.microsoft.com/office/drawing/2014/main" id="{45E4FEEA-CD4A-444F-A578-9CA92664A113}"/>
              </a:ext>
            </a:extLst>
          </p:cNvPr>
          <p:cNvSpPr/>
          <p:nvPr/>
        </p:nvSpPr>
        <p:spPr>
          <a:xfrm>
            <a:off x="3909282" y="2742137"/>
            <a:ext cx="2232266" cy="1339360"/>
          </a:xfrm>
          <a:custGeom>
            <a:avLst/>
            <a:gdLst>
              <a:gd name="connsiteX0" fmla="*/ 0 w 2232266"/>
              <a:gd name="connsiteY0" fmla="*/ 0 h 1339360"/>
              <a:gd name="connsiteX1" fmla="*/ 2232266 w 2232266"/>
              <a:gd name="connsiteY1" fmla="*/ 0 h 1339360"/>
              <a:gd name="connsiteX2" fmla="*/ 2232266 w 2232266"/>
              <a:gd name="connsiteY2" fmla="*/ 1339360 h 1339360"/>
              <a:gd name="connsiteX3" fmla="*/ 0 w 2232266"/>
              <a:gd name="connsiteY3" fmla="*/ 1339360 h 1339360"/>
              <a:gd name="connsiteX4" fmla="*/ 0 w 2232266"/>
              <a:gd name="connsiteY4" fmla="*/ 0 h 133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66" h="1339360">
                <a:moveTo>
                  <a:pt x="0" y="0"/>
                </a:moveTo>
                <a:lnTo>
                  <a:pt x="2232266" y="0"/>
                </a:lnTo>
                <a:lnTo>
                  <a:pt x="2232266" y="1339360"/>
                </a:lnTo>
                <a:lnTo>
                  <a:pt x="0" y="133936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Youth/Pre-Employment Transition Services (including internships/volunteering)</a:t>
            </a:r>
          </a:p>
        </p:txBody>
      </p:sp>
      <p:sp>
        <p:nvSpPr>
          <p:cNvPr id="7" name="Freeform 6">
            <a:extLst>
              <a:ext uri="{FF2B5EF4-FFF2-40B4-BE49-F238E27FC236}">
                <a16:creationId xmlns:a16="http://schemas.microsoft.com/office/drawing/2014/main" id="{02371409-E573-3D49-8D0C-75FAD756FA4E}"/>
              </a:ext>
            </a:extLst>
          </p:cNvPr>
          <p:cNvSpPr/>
          <p:nvPr/>
        </p:nvSpPr>
        <p:spPr>
          <a:xfrm>
            <a:off x="6364775" y="2742137"/>
            <a:ext cx="2232266" cy="1339360"/>
          </a:xfrm>
          <a:custGeom>
            <a:avLst/>
            <a:gdLst>
              <a:gd name="connsiteX0" fmla="*/ 0 w 2232266"/>
              <a:gd name="connsiteY0" fmla="*/ 0 h 1339360"/>
              <a:gd name="connsiteX1" fmla="*/ 2232266 w 2232266"/>
              <a:gd name="connsiteY1" fmla="*/ 0 h 1339360"/>
              <a:gd name="connsiteX2" fmla="*/ 2232266 w 2232266"/>
              <a:gd name="connsiteY2" fmla="*/ 1339360 h 1339360"/>
              <a:gd name="connsiteX3" fmla="*/ 0 w 2232266"/>
              <a:gd name="connsiteY3" fmla="*/ 1339360 h 1339360"/>
              <a:gd name="connsiteX4" fmla="*/ 0 w 2232266"/>
              <a:gd name="connsiteY4" fmla="*/ 0 h 133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66" h="1339360">
                <a:moveTo>
                  <a:pt x="0" y="0"/>
                </a:moveTo>
                <a:lnTo>
                  <a:pt x="2232266" y="0"/>
                </a:lnTo>
                <a:lnTo>
                  <a:pt x="2232266" y="1339360"/>
                </a:lnTo>
                <a:lnTo>
                  <a:pt x="0" y="133936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Adult Services (assessment services, training programs, coaching, negotiation/accommodation and retention supports)</a:t>
            </a:r>
          </a:p>
        </p:txBody>
      </p:sp>
      <p:sp>
        <p:nvSpPr>
          <p:cNvPr id="8" name="Freeform 7">
            <a:extLst>
              <a:ext uri="{FF2B5EF4-FFF2-40B4-BE49-F238E27FC236}">
                <a16:creationId xmlns:a16="http://schemas.microsoft.com/office/drawing/2014/main" id="{82A174EE-0E36-4146-9E1B-14475A0FDE81}"/>
              </a:ext>
            </a:extLst>
          </p:cNvPr>
          <p:cNvSpPr/>
          <p:nvPr/>
        </p:nvSpPr>
        <p:spPr>
          <a:xfrm>
            <a:off x="8820269" y="2742137"/>
            <a:ext cx="2232266" cy="1339360"/>
          </a:xfrm>
          <a:custGeom>
            <a:avLst/>
            <a:gdLst>
              <a:gd name="connsiteX0" fmla="*/ 0 w 2232266"/>
              <a:gd name="connsiteY0" fmla="*/ 0 h 1339360"/>
              <a:gd name="connsiteX1" fmla="*/ 2232266 w 2232266"/>
              <a:gd name="connsiteY1" fmla="*/ 0 h 1339360"/>
              <a:gd name="connsiteX2" fmla="*/ 2232266 w 2232266"/>
              <a:gd name="connsiteY2" fmla="*/ 1339360 h 1339360"/>
              <a:gd name="connsiteX3" fmla="*/ 0 w 2232266"/>
              <a:gd name="connsiteY3" fmla="*/ 1339360 h 1339360"/>
              <a:gd name="connsiteX4" fmla="*/ 0 w 2232266"/>
              <a:gd name="connsiteY4" fmla="*/ 0 h 133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66" h="1339360">
                <a:moveTo>
                  <a:pt x="0" y="0"/>
                </a:moveTo>
                <a:lnTo>
                  <a:pt x="2232266" y="0"/>
                </a:lnTo>
                <a:lnTo>
                  <a:pt x="2232266" y="1339360"/>
                </a:lnTo>
                <a:lnTo>
                  <a:pt x="0" y="133936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US - SSDI Ticket to Work Program</a:t>
            </a:r>
          </a:p>
        </p:txBody>
      </p:sp>
      <p:sp>
        <p:nvSpPr>
          <p:cNvPr id="10" name="Freeform 9">
            <a:extLst>
              <a:ext uri="{FF2B5EF4-FFF2-40B4-BE49-F238E27FC236}">
                <a16:creationId xmlns:a16="http://schemas.microsoft.com/office/drawing/2014/main" id="{F8161D31-CB0A-AA45-B4F9-1C16E3E9A2ED}"/>
              </a:ext>
            </a:extLst>
          </p:cNvPr>
          <p:cNvSpPr/>
          <p:nvPr/>
        </p:nvSpPr>
        <p:spPr>
          <a:xfrm>
            <a:off x="2681535" y="4304723"/>
            <a:ext cx="2232266" cy="1339360"/>
          </a:xfrm>
          <a:custGeom>
            <a:avLst/>
            <a:gdLst>
              <a:gd name="connsiteX0" fmla="*/ 0 w 2232266"/>
              <a:gd name="connsiteY0" fmla="*/ 0 h 1339360"/>
              <a:gd name="connsiteX1" fmla="*/ 2232266 w 2232266"/>
              <a:gd name="connsiteY1" fmla="*/ 0 h 1339360"/>
              <a:gd name="connsiteX2" fmla="*/ 2232266 w 2232266"/>
              <a:gd name="connsiteY2" fmla="*/ 1339360 h 1339360"/>
              <a:gd name="connsiteX3" fmla="*/ 0 w 2232266"/>
              <a:gd name="connsiteY3" fmla="*/ 1339360 h 1339360"/>
              <a:gd name="connsiteX4" fmla="*/ 0 w 2232266"/>
              <a:gd name="connsiteY4" fmla="*/ 0 h 133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66" h="1339360">
                <a:moveTo>
                  <a:pt x="0" y="0"/>
                </a:moveTo>
                <a:lnTo>
                  <a:pt x="2232266" y="0"/>
                </a:lnTo>
                <a:lnTo>
                  <a:pt x="2232266" y="1339360"/>
                </a:lnTo>
                <a:lnTo>
                  <a:pt x="0" y="133936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Volunteer Activities/Enrichment Programs</a:t>
            </a:r>
          </a:p>
        </p:txBody>
      </p:sp>
      <p:sp>
        <p:nvSpPr>
          <p:cNvPr id="12" name="Freeform 11">
            <a:extLst>
              <a:ext uri="{FF2B5EF4-FFF2-40B4-BE49-F238E27FC236}">
                <a16:creationId xmlns:a16="http://schemas.microsoft.com/office/drawing/2014/main" id="{A66C9DF3-24AF-BD44-B53F-C391DA391FF6}"/>
              </a:ext>
            </a:extLst>
          </p:cNvPr>
          <p:cNvSpPr/>
          <p:nvPr/>
        </p:nvSpPr>
        <p:spPr>
          <a:xfrm>
            <a:off x="5137029" y="4304723"/>
            <a:ext cx="2232266" cy="1339360"/>
          </a:xfrm>
          <a:custGeom>
            <a:avLst/>
            <a:gdLst>
              <a:gd name="connsiteX0" fmla="*/ 0 w 2232266"/>
              <a:gd name="connsiteY0" fmla="*/ 0 h 1339360"/>
              <a:gd name="connsiteX1" fmla="*/ 2232266 w 2232266"/>
              <a:gd name="connsiteY1" fmla="*/ 0 h 1339360"/>
              <a:gd name="connsiteX2" fmla="*/ 2232266 w 2232266"/>
              <a:gd name="connsiteY2" fmla="*/ 1339360 h 1339360"/>
              <a:gd name="connsiteX3" fmla="*/ 0 w 2232266"/>
              <a:gd name="connsiteY3" fmla="*/ 1339360 h 1339360"/>
              <a:gd name="connsiteX4" fmla="*/ 0 w 2232266"/>
              <a:gd name="connsiteY4" fmla="*/ 0 h 133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66" h="1339360">
                <a:moveTo>
                  <a:pt x="0" y="0"/>
                </a:moveTo>
                <a:lnTo>
                  <a:pt x="2232266" y="0"/>
                </a:lnTo>
                <a:lnTo>
                  <a:pt x="2232266" y="1339360"/>
                </a:lnTo>
                <a:lnTo>
                  <a:pt x="0" y="133936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Social Entrepreneurship Models</a:t>
            </a:r>
          </a:p>
        </p:txBody>
      </p:sp>
      <p:sp>
        <p:nvSpPr>
          <p:cNvPr id="14" name="Freeform 13">
            <a:extLst>
              <a:ext uri="{FF2B5EF4-FFF2-40B4-BE49-F238E27FC236}">
                <a16:creationId xmlns:a16="http://schemas.microsoft.com/office/drawing/2014/main" id="{9A6EB09E-2BC2-3342-AC17-13D9386CF6B1}"/>
              </a:ext>
            </a:extLst>
          </p:cNvPr>
          <p:cNvSpPr/>
          <p:nvPr/>
        </p:nvSpPr>
        <p:spPr>
          <a:xfrm>
            <a:off x="7592522" y="4304723"/>
            <a:ext cx="2232266" cy="1339360"/>
          </a:xfrm>
          <a:custGeom>
            <a:avLst/>
            <a:gdLst>
              <a:gd name="connsiteX0" fmla="*/ 0 w 2232266"/>
              <a:gd name="connsiteY0" fmla="*/ 0 h 1339360"/>
              <a:gd name="connsiteX1" fmla="*/ 2232266 w 2232266"/>
              <a:gd name="connsiteY1" fmla="*/ 0 h 1339360"/>
              <a:gd name="connsiteX2" fmla="*/ 2232266 w 2232266"/>
              <a:gd name="connsiteY2" fmla="*/ 1339360 h 1339360"/>
              <a:gd name="connsiteX3" fmla="*/ 0 w 2232266"/>
              <a:gd name="connsiteY3" fmla="*/ 1339360 h 1339360"/>
              <a:gd name="connsiteX4" fmla="*/ 0 w 2232266"/>
              <a:gd name="connsiteY4" fmla="*/ 0 h 133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66" h="1339360">
                <a:moveTo>
                  <a:pt x="0" y="0"/>
                </a:moveTo>
                <a:lnTo>
                  <a:pt x="2232266" y="0"/>
                </a:lnTo>
                <a:lnTo>
                  <a:pt x="2232266" y="1339360"/>
                </a:lnTo>
                <a:lnTo>
                  <a:pt x="0" y="133936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US - Source America Affiliates:  Ability One Contracts</a:t>
            </a:r>
          </a:p>
        </p:txBody>
      </p:sp>
    </p:spTree>
    <p:extLst>
      <p:ext uri="{BB962C8B-B14F-4D97-AF65-F5344CB8AC3E}">
        <p14:creationId xmlns:p14="http://schemas.microsoft.com/office/powerpoint/2010/main" val="255574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4C40-5211-4192-BD45-76AFC0CED61E}"/>
              </a:ext>
            </a:extLst>
          </p:cNvPr>
          <p:cNvSpPr>
            <a:spLocks noGrp="1"/>
          </p:cNvSpPr>
          <p:nvPr>
            <p:ph type="title"/>
          </p:nvPr>
        </p:nvSpPr>
        <p:spPr>
          <a:xfrm>
            <a:off x="1519305" y="1299819"/>
            <a:ext cx="9603275" cy="1049235"/>
          </a:xfrm>
        </p:spPr>
        <p:txBody>
          <a:bodyPr/>
          <a:lstStyle/>
          <a:p>
            <a:r>
              <a:rPr lang="en-US" dirty="0"/>
              <a:t>Data Received</a:t>
            </a:r>
          </a:p>
        </p:txBody>
      </p:sp>
      <p:sp>
        <p:nvSpPr>
          <p:cNvPr id="3" name="Content Placeholder 2">
            <a:extLst>
              <a:ext uri="{FF2B5EF4-FFF2-40B4-BE49-F238E27FC236}">
                <a16:creationId xmlns:a16="http://schemas.microsoft.com/office/drawing/2014/main" id="{298B0ADA-27DC-4389-861D-B908329DE421}"/>
              </a:ext>
            </a:extLst>
          </p:cNvPr>
          <p:cNvSpPr>
            <a:spLocks noGrp="1"/>
          </p:cNvSpPr>
          <p:nvPr>
            <p:ph idx="1"/>
          </p:nvPr>
        </p:nvSpPr>
        <p:spPr/>
        <p:txBody>
          <a:bodyPr/>
          <a:lstStyle/>
          <a:p>
            <a:r>
              <a:rPr lang="en-US" dirty="0"/>
              <a:t>NJHSA member agencies (US, Canada and Israel):  18 program models</a:t>
            </a:r>
          </a:p>
          <a:p>
            <a:r>
              <a:rPr lang="en-US" dirty="0"/>
              <a:t>Beyond NJHSA:  15 program models</a:t>
            </a:r>
          </a:p>
          <a:p>
            <a:r>
              <a:rPr lang="en-US" dirty="0"/>
              <a:t>Programs that target specific sectors/occupations:   47%</a:t>
            </a:r>
          </a:p>
          <a:p>
            <a:r>
              <a:rPr lang="en-US" dirty="0"/>
              <a:t>Primary program structure:  17% cohort/group; 37% individualized; 46% both</a:t>
            </a:r>
          </a:p>
          <a:p>
            <a:r>
              <a:rPr lang="en-US" dirty="0"/>
              <a:t>Work experiences:  77% job shadowing; 53% paid internships; 40% transitional</a:t>
            </a:r>
          </a:p>
          <a:p>
            <a:r>
              <a:rPr lang="en-US" dirty="0"/>
              <a:t>Post employment:  80% provide post placement job coaching</a:t>
            </a:r>
          </a:p>
        </p:txBody>
      </p:sp>
    </p:spTree>
    <p:extLst>
      <p:ext uri="{BB962C8B-B14F-4D97-AF65-F5344CB8AC3E}">
        <p14:creationId xmlns:p14="http://schemas.microsoft.com/office/powerpoint/2010/main" val="50588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B898-090C-4587-8051-742AC1508F64}"/>
              </a:ext>
            </a:extLst>
          </p:cNvPr>
          <p:cNvSpPr>
            <a:spLocks noGrp="1"/>
          </p:cNvSpPr>
          <p:nvPr>
            <p:ph type="title"/>
          </p:nvPr>
        </p:nvSpPr>
        <p:spPr>
          <a:xfrm>
            <a:off x="1447191" y="1235624"/>
            <a:ext cx="9607661" cy="1056319"/>
          </a:xfrm>
        </p:spPr>
        <p:txBody>
          <a:bodyPr/>
          <a:lstStyle/>
          <a:p>
            <a:r>
              <a:rPr lang="en-US" dirty="0"/>
              <a:t>Overall percentages by disability</a:t>
            </a:r>
          </a:p>
        </p:txBody>
      </p:sp>
      <p:sp>
        <p:nvSpPr>
          <p:cNvPr id="3" name="Text Placeholder 2">
            <a:extLst>
              <a:ext uri="{FF2B5EF4-FFF2-40B4-BE49-F238E27FC236}">
                <a16:creationId xmlns:a16="http://schemas.microsoft.com/office/drawing/2014/main" id="{2DBD9120-3F1F-4C33-8895-D95D2C3FE99D}"/>
              </a:ext>
            </a:extLst>
          </p:cNvPr>
          <p:cNvSpPr>
            <a:spLocks noGrp="1"/>
          </p:cNvSpPr>
          <p:nvPr>
            <p:ph type="body" idx="1"/>
          </p:nvPr>
        </p:nvSpPr>
        <p:spPr/>
        <p:txBody>
          <a:bodyPr/>
          <a:lstStyle/>
          <a:p>
            <a:r>
              <a:rPr lang="en-US" dirty="0"/>
              <a:t>Higher		</a:t>
            </a:r>
          </a:p>
        </p:txBody>
      </p:sp>
      <p:sp>
        <p:nvSpPr>
          <p:cNvPr id="4" name="Content Placeholder 3">
            <a:extLst>
              <a:ext uri="{FF2B5EF4-FFF2-40B4-BE49-F238E27FC236}">
                <a16:creationId xmlns:a16="http://schemas.microsoft.com/office/drawing/2014/main" id="{738DB5BC-F4BA-492F-93BA-DCC97B68E7CD}"/>
              </a:ext>
            </a:extLst>
          </p:cNvPr>
          <p:cNvSpPr>
            <a:spLocks noGrp="1"/>
          </p:cNvSpPr>
          <p:nvPr>
            <p:ph sz="half" idx="2"/>
          </p:nvPr>
        </p:nvSpPr>
        <p:spPr/>
        <p:txBody>
          <a:bodyPr/>
          <a:lstStyle/>
          <a:p>
            <a:r>
              <a:rPr lang="en-US" dirty="0"/>
              <a:t>IDD:  38%</a:t>
            </a:r>
          </a:p>
          <a:p>
            <a:r>
              <a:rPr lang="en-US" dirty="0"/>
              <a:t>Autism:  32%</a:t>
            </a:r>
          </a:p>
          <a:p>
            <a:r>
              <a:rPr lang="en-US" dirty="0"/>
              <a:t>Cognitive:  20%</a:t>
            </a:r>
          </a:p>
          <a:p>
            <a:r>
              <a:rPr lang="en-US" dirty="0"/>
              <a:t>Learning Disability:  12%</a:t>
            </a:r>
          </a:p>
        </p:txBody>
      </p:sp>
      <p:sp>
        <p:nvSpPr>
          <p:cNvPr id="5" name="Text Placeholder 4">
            <a:extLst>
              <a:ext uri="{FF2B5EF4-FFF2-40B4-BE49-F238E27FC236}">
                <a16:creationId xmlns:a16="http://schemas.microsoft.com/office/drawing/2014/main" id="{B0492F54-EAEB-4CFB-A318-F2E7A3E82F3E}"/>
              </a:ext>
            </a:extLst>
          </p:cNvPr>
          <p:cNvSpPr>
            <a:spLocks noGrp="1"/>
          </p:cNvSpPr>
          <p:nvPr>
            <p:ph type="body" sz="quarter" idx="3"/>
          </p:nvPr>
        </p:nvSpPr>
        <p:spPr/>
        <p:txBody>
          <a:bodyPr/>
          <a:lstStyle/>
          <a:p>
            <a:r>
              <a:rPr lang="en-US" dirty="0"/>
              <a:t>LOWER</a:t>
            </a:r>
          </a:p>
        </p:txBody>
      </p:sp>
      <p:sp>
        <p:nvSpPr>
          <p:cNvPr id="6" name="Content Placeholder 5">
            <a:extLst>
              <a:ext uri="{FF2B5EF4-FFF2-40B4-BE49-F238E27FC236}">
                <a16:creationId xmlns:a16="http://schemas.microsoft.com/office/drawing/2014/main" id="{69CA11F5-7B02-4024-AC9E-F9A58C1E1962}"/>
              </a:ext>
            </a:extLst>
          </p:cNvPr>
          <p:cNvSpPr>
            <a:spLocks noGrp="1"/>
          </p:cNvSpPr>
          <p:nvPr>
            <p:ph sz="quarter" idx="4"/>
          </p:nvPr>
        </p:nvSpPr>
        <p:spPr/>
        <p:txBody>
          <a:bodyPr/>
          <a:lstStyle/>
          <a:p>
            <a:r>
              <a:rPr lang="en-US" dirty="0"/>
              <a:t>Blind/Visual Impairment:  7%</a:t>
            </a:r>
          </a:p>
          <a:p>
            <a:r>
              <a:rPr lang="en-US" dirty="0"/>
              <a:t>Other Physical:  6%</a:t>
            </a:r>
          </a:p>
          <a:p>
            <a:r>
              <a:rPr lang="en-US" dirty="0"/>
              <a:t>Mobility:  5%</a:t>
            </a:r>
          </a:p>
          <a:p>
            <a:r>
              <a:rPr lang="en-US" dirty="0"/>
              <a:t>Hearing Impairment:  2%</a:t>
            </a:r>
          </a:p>
          <a:p>
            <a:endParaRPr lang="en-US" dirty="0"/>
          </a:p>
        </p:txBody>
      </p:sp>
    </p:spTree>
    <p:extLst>
      <p:ext uri="{BB962C8B-B14F-4D97-AF65-F5344CB8AC3E}">
        <p14:creationId xmlns:p14="http://schemas.microsoft.com/office/powerpoint/2010/main" val="138383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8727-437E-4D45-86D6-3F8C4C1B7B6C}"/>
              </a:ext>
            </a:extLst>
          </p:cNvPr>
          <p:cNvSpPr>
            <a:spLocks noGrp="1"/>
          </p:cNvSpPr>
          <p:nvPr>
            <p:ph type="title"/>
          </p:nvPr>
        </p:nvSpPr>
        <p:spPr>
          <a:xfrm>
            <a:off x="1451579" y="1232536"/>
            <a:ext cx="9603275" cy="1049235"/>
          </a:xfrm>
        </p:spPr>
        <p:txBody>
          <a:bodyPr/>
          <a:lstStyle/>
          <a:p>
            <a:r>
              <a:rPr lang="en-US" dirty="0"/>
              <a:t>Overall percentages by age</a:t>
            </a:r>
          </a:p>
        </p:txBody>
      </p:sp>
      <p:sp>
        <p:nvSpPr>
          <p:cNvPr id="3" name="Content Placeholder 2">
            <a:extLst>
              <a:ext uri="{FF2B5EF4-FFF2-40B4-BE49-F238E27FC236}">
                <a16:creationId xmlns:a16="http://schemas.microsoft.com/office/drawing/2014/main" id="{DBB9C5E5-93F0-4DBA-92B2-9151C1D16435}"/>
              </a:ext>
            </a:extLst>
          </p:cNvPr>
          <p:cNvSpPr>
            <a:spLocks noGrp="1"/>
          </p:cNvSpPr>
          <p:nvPr>
            <p:ph idx="1"/>
          </p:nvPr>
        </p:nvSpPr>
        <p:spPr/>
        <p:txBody>
          <a:bodyPr/>
          <a:lstStyle/>
          <a:p>
            <a:r>
              <a:rPr lang="en-US" dirty="0"/>
              <a:t>14-24:  34%</a:t>
            </a:r>
          </a:p>
          <a:p>
            <a:r>
              <a:rPr lang="en-US" dirty="0"/>
              <a:t>25-50:  39%</a:t>
            </a:r>
          </a:p>
          <a:p>
            <a:r>
              <a:rPr lang="en-US" dirty="0"/>
              <a:t>51-65:  17%</a:t>
            </a:r>
          </a:p>
          <a:p>
            <a:r>
              <a:rPr lang="en-US" dirty="0"/>
              <a:t>66+:  8%</a:t>
            </a:r>
          </a:p>
          <a:p>
            <a:r>
              <a:rPr lang="en-US" dirty="0"/>
              <a:t>Unknown:  1%</a:t>
            </a:r>
          </a:p>
          <a:p>
            <a:pPr lvl="1"/>
            <a:endParaRPr lang="en-US" dirty="0"/>
          </a:p>
          <a:p>
            <a:pPr marL="457200" lvl="1" indent="0">
              <a:buNone/>
            </a:pPr>
            <a:endParaRPr lang="en-US" dirty="0"/>
          </a:p>
        </p:txBody>
      </p:sp>
    </p:spTree>
    <p:extLst>
      <p:ext uri="{BB962C8B-B14F-4D97-AF65-F5344CB8AC3E}">
        <p14:creationId xmlns:p14="http://schemas.microsoft.com/office/powerpoint/2010/main" val="356430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72ABB8CF-CEF5-0C4F-9017-35018231DAC2}"/>
              </a:ext>
            </a:extLst>
          </p:cNvPr>
          <p:cNvSpPr>
            <a:spLocks noGrp="1"/>
          </p:cNvSpPr>
          <p:nvPr>
            <p:ph type="title" idx="4294967295"/>
          </p:nvPr>
        </p:nvSpPr>
        <p:spPr/>
        <p:txBody>
          <a:bodyPr/>
          <a:lstStyle/>
          <a:p>
            <a:r>
              <a:rPr lang="en-US" dirty="0"/>
              <a:t>Israel Elwyn</a:t>
            </a:r>
          </a:p>
        </p:txBody>
      </p:sp>
      <p:pic>
        <p:nvPicPr>
          <p:cNvPr id="4" name="Picture 3" descr="A child with a disability holding onto a walking frame. &#10;&#10;Text: Israel Elwyn&#10;&#10;Israel Elwyn forsees a society in which people with disabilities will be citizens with equal rights; a society in which we all aspire to determine our own future and way of life.&#10;&#10;Israel Elwyn serves more than 5,200 individuals with disabilities including infants, children, teenagers, young people, adults and seniors.">
            <a:extLst>
              <a:ext uri="{FF2B5EF4-FFF2-40B4-BE49-F238E27FC236}">
                <a16:creationId xmlns:a16="http://schemas.microsoft.com/office/drawing/2014/main" id="{488A6872-36B5-DA40-9FAE-0B9869DCE91C}"/>
              </a:ext>
            </a:extLst>
          </p:cNvPr>
          <p:cNvPicPr>
            <a:picLocks noChangeAspect="1"/>
          </p:cNvPicPr>
          <p:nvPr/>
        </p:nvPicPr>
        <p:blipFill>
          <a:blip r:embed="rId3"/>
          <a:stretch>
            <a:fillRect/>
          </a:stretch>
        </p:blipFill>
        <p:spPr>
          <a:xfrm>
            <a:off x="1524000" y="557212"/>
            <a:ext cx="9144000" cy="5143500"/>
          </a:xfrm>
          <a:prstGeom prst="rect">
            <a:avLst/>
          </a:prstGeom>
        </p:spPr>
      </p:pic>
    </p:spTree>
    <p:extLst>
      <p:ext uri="{BB962C8B-B14F-4D97-AF65-F5344CB8AC3E}">
        <p14:creationId xmlns:p14="http://schemas.microsoft.com/office/powerpoint/2010/main" val="399891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4" descr="תמונה שמכילה טקסט, אדם, מקורה, עמידה&#10;&#10;התיאור נוצר באופן אוטומטי">
            <a:extLst>
              <a:ext uri="{FF2B5EF4-FFF2-40B4-BE49-F238E27FC236}">
                <a16:creationId xmlns:a16="http://schemas.microsoft.com/office/drawing/2014/main" id="{D3675DC3-08A7-4EF0-BA92-C0D10394800F}"/>
              </a:ext>
            </a:extLst>
          </p:cNvPr>
          <p:cNvPicPr>
            <a:picLocks noChangeAspect="1"/>
          </p:cNvPicPr>
          <p:nvPr/>
        </p:nvPicPr>
        <p:blipFill rotWithShape="1">
          <a:blip r:embed="rId3">
            <a:extLst>
              <a:ext uri="{28A0092B-C50C-407E-A947-70E740481C1C}">
                <a14:useLocalDpi xmlns:a14="http://schemas.microsoft.com/office/drawing/2010/main" val="0"/>
              </a:ext>
            </a:extLst>
          </a:blip>
          <a:srcRect l="6907" r="33782"/>
          <a:stretch/>
        </p:blipFill>
        <p:spPr>
          <a:xfrm>
            <a:off x="228621" y="228611"/>
            <a:ext cx="5270178" cy="57530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מציין מיקום תוכן 2">
            <a:extLst>
              <a:ext uri="{FF2B5EF4-FFF2-40B4-BE49-F238E27FC236}">
                <a16:creationId xmlns:a16="http://schemas.microsoft.com/office/drawing/2014/main" id="{BC5126AD-C160-4612-82C6-309132A84492}"/>
              </a:ext>
            </a:extLst>
          </p:cNvPr>
          <p:cNvSpPr txBox="1">
            <a:spLocks/>
          </p:cNvSpPr>
          <p:nvPr/>
        </p:nvSpPr>
        <p:spPr>
          <a:xfrm>
            <a:off x="5657291" y="1159804"/>
            <a:ext cx="6124554" cy="4538391"/>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indent="-342900"/>
            <a:r>
              <a:rPr lang="en-US" sz="1800" dirty="0">
                <a:latin typeface="Calibri" panose="020F0502020204030204" pitchFamily="34" charset="0"/>
                <a:ea typeface="Calibri" panose="020F0502020204030204" pitchFamily="34" charset="0"/>
                <a:cs typeface="Calibri" panose="020F0502020204030204" pitchFamily="34" charset="0"/>
              </a:rPr>
              <a:t>For over three decades, Israel Elwyn has operated job placement programs to expand the number of individuals with disabilities who are gainfully employed in the competitive job market.</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indent="-342900"/>
            <a:r>
              <a:rPr lang="en-US" sz="1800" dirty="0">
                <a:latin typeface="Calibri" panose="020F0502020204030204" pitchFamily="34" charset="0"/>
                <a:ea typeface="Arial" panose="020B0604020202020204" pitchFamily="34" charset="0"/>
              </a:rPr>
              <a:t>The program </a:t>
            </a:r>
            <a:r>
              <a:rPr lang="en-US" sz="1800" dirty="0">
                <a:latin typeface="Calibri" panose="020F0502020204030204" pitchFamily="34" charset="0"/>
                <a:ea typeface="Calibri" panose="020F0502020204030204" pitchFamily="34" charset="0"/>
                <a:cs typeface="Calibri" panose="020F0502020204030204" pitchFamily="34" charset="0"/>
              </a:rPr>
              <a:t>serves a number of functions, such as providing on-the-job support; locating worthwhile jobs for individuals with disabilities as well as professional accessible training, in collaboration with vocational and institutions of higher education.</a:t>
            </a:r>
          </a:p>
          <a:p>
            <a:pPr marL="342900" indent="-342900"/>
            <a:r>
              <a:rPr lang="en-US" sz="1800" dirty="0">
                <a:latin typeface="Calibri" panose="020F0502020204030204" pitchFamily="34" charset="0"/>
                <a:ea typeface="Calibri" panose="020F0502020204030204" pitchFamily="34" charset="0"/>
                <a:cs typeface="Calibri" panose="020F0502020204030204" pitchFamily="34" charset="0"/>
              </a:rPr>
              <a:t>Currently, after supporting and placing 1000s of individuals with disabilities in the job market, the program’s focus is on identifying essential areas in the new work world since it has been transformed by the pandemic. </a:t>
            </a:r>
            <a:endParaRPr lang="he-IL"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LID4096" sz="1800" dirty="0"/>
          </a:p>
        </p:txBody>
      </p:sp>
      <p:sp>
        <p:nvSpPr>
          <p:cNvPr id="8" name="כותרת 1">
            <a:extLst>
              <a:ext uri="{FF2B5EF4-FFF2-40B4-BE49-F238E27FC236}">
                <a16:creationId xmlns:a16="http://schemas.microsoft.com/office/drawing/2014/main" id="{5A6CC5ED-A40B-4CEE-927C-949371E2D303}"/>
              </a:ext>
            </a:extLst>
          </p:cNvPr>
          <p:cNvSpPr txBox="1">
            <a:spLocks/>
          </p:cNvSpPr>
          <p:nvPr/>
        </p:nvSpPr>
        <p:spPr>
          <a:xfrm>
            <a:off x="6332637" y="479604"/>
            <a:ext cx="5202070" cy="649830"/>
          </a:xfrm>
          <a:prstGeom prst="rect">
            <a:avLst/>
          </a:prstGeom>
        </p:spPr>
        <p:txBody>
          <a:bodyPr>
            <a:normAutofit fontScale="92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Job Placement Program</a:t>
            </a:r>
            <a:endParaRPr lang="LID4096" dirty="0"/>
          </a:p>
        </p:txBody>
      </p:sp>
      <p:sp>
        <p:nvSpPr>
          <p:cNvPr id="3" name="Title 2">
            <a:extLst>
              <a:ext uri="{FF2B5EF4-FFF2-40B4-BE49-F238E27FC236}">
                <a16:creationId xmlns:a16="http://schemas.microsoft.com/office/drawing/2014/main" id="{DD48D82E-3DBA-1B47-97AF-E19A8F467C7C}"/>
              </a:ext>
            </a:extLst>
          </p:cNvPr>
          <p:cNvSpPr>
            <a:spLocks noGrp="1"/>
          </p:cNvSpPr>
          <p:nvPr>
            <p:ph type="title" idx="4294967295"/>
          </p:nvPr>
        </p:nvSpPr>
        <p:spPr/>
        <p:txBody>
          <a:bodyPr/>
          <a:lstStyle/>
          <a:p>
            <a:pPr rtl="0" eaLnBrk="1" latinLnBrk="0" hangingPunct="1"/>
            <a:r>
              <a:rPr lang="en-US" sz="1700" kern="1200" dirty="0">
                <a:solidFill>
                  <a:srgbClr val="000000"/>
                </a:solidFill>
                <a:effectLst/>
                <a:latin typeface="Gill Sans MT" panose="020B0502020104020203" pitchFamily="34" charset="77"/>
                <a:ea typeface="+mn-ea"/>
                <a:cs typeface="+mn-cs"/>
              </a:rPr>
              <a:t>Job Placement Program</a:t>
            </a:r>
            <a:endParaRPr lang="en-US" dirty="0">
              <a:effectLst/>
            </a:endParaRPr>
          </a:p>
          <a:p>
            <a:endParaRPr lang="en-US" dirty="0"/>
          </a:p>
        </p:txBody>
      </p:sp>
    </p:spTree>
    <p:extLst>
      <p:ext uri="{BB962C8B-B14F-4D97-AF65-F5344CB8AC3E}">
        <p14:creationId xmlns:p14="http://schemas.microsoft.com/office/powerpoint/2010/main" val="219713978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159</TotalTime>
  <Words>1069</Words>
  <Application>Microsoft Macintosh PowerPoint</Application>
  <PresentationFormat>Widescreen</PresentationFormat>
  <Paragraphs>187</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Gallery</vt:lpstr>
      <vt:lpstr>Survey on Best Practices:   Employment program models  for persons with disabilities</vt:lpstr>
      <vt:lpstr>NJHSA member agencIES: Services for persons with disabilities</vt:lpstr>
      <vt:lpstr>Definition of “Best Practice”:   As Developed by NJHSA Best practices Committee</vt:lpstr>
      <vt:lpstr>Employment program models</vt:lpstr>
      <vt:lpstr>Data Received</vt:lpstr>
      <vt:lpstr>Overall percentages by disability</vt:lpstr>
      <vt:lpstr>Overall percentages by age</vt:lpstr>
      <vt:lpstr>Israel Elwyn</vt:lpstr>
      <vt:lpstr>Job Placement Program </vt:lpstr>
      <vt:lpstr>The “Open-Door-Employer” Campaign  </vt:lpstr>
      <vt:lpstr>Responding agencies (1)</vt:lpstr>
      <vt:lpstr>Responding agencies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persons with disabilities</dc:title>
  <dc:creator>Reuben Rotman</dc:creator>
  <cp:lastModifiedBy>Eric Ascher</cp:lastModifiedBy>
  <cp:revision>32</cp:revision>
  <dcterms:created xsi:type="dcterms:W3CDTF">2021-07-02T15:01:23Z</dcterms:created>
  <dcterms:modified xsi:type="dcterms:W3CDTF">2021-11-10T20:37:47Z</dcterms:modified>
</cp:coreProperties>
</file>