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tmp" ContentType="image/p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80" r:id="rId1"/>
  </p:sldMasterIdLst>
  <p:notesMasterIdLst>
    <p:notesMasterId r:id="rId36"/>
  </p:notesMasterIdLst>
  <p:sldIdLst>
    <p:sldId id="256" r:id="rId2"/>
    <p:sldId id="257" r:id="rId3"/>
    <p:sldId id="258" r:id="rId4"/>
    <p:sldId id="341" r:id="rId5"/>
    <p:sldId id="346" r:id="rId6"/>
    <p:sldId id="347" r:id="rId7"/>
    <p:sldId id="350" r:id="rId8"/>
    <p:sldId id="351" r:id="rId9"/>
    <p:sldId id="309" r:id="rId10"/>
    <p:sldId id="310" r:id="rId11"/>
    <p:sldId id="344" r:id="rId12"/>
    <p:sldId id="323" r:id="rId13"/>
    <p:sldId id="324" r:id="rId14"/>
    <p:sldId id="325" r:id="rId15"/>
    <p:sldId id="342" r:id="rId16"/>
    <p:sldId id="355" r:id="rId17"/>
    <p:sldId id="356" r:id="rId18"/>
    <p:sldId id="333" r:id="rId19"/>
    <p:sldId id="358" r:id="rId20"/>
    <p:sldId id="357" r:id="rId21"/>
    <p:sldId id="353" r:id="rId22"/>
    <p:sldId id="354" r:id="rId23"/>
    <p:sldId id="335" r:id="rId24"/>
    <p:sldId id="338" r:id="rId25"/>
    <p:sldId id="337" r:id="rId26"/>
    <p:sldId id="330" r:id="rId27"/>
    <p:sldId id="339" r:id="rId28"/>
    <p:sldId id="336" r:id="rId29"/>
    <p:sldId id="327" r:id="rId30"/>
    <p:sldId id="340" r:id="rId31"/>
    <p:sldId id="260" r:id="rId32"/>
    <p:sldId id="322" r:id="rId33"/>
    <p:sldId id="343" r:id="rId34"/>
    <p:sldId id="314" r:id="rId35"/>
  </p:sldIdLst>
  <p:sldSz cx="24384000" cy="13716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lake A. Shearer" initials="BAS" lastIdx="3" clrIdx="0">
    <p:extLst>
      <p:ext uri="{19B8F6BF-5375-455C-9EA6-DF929625EA0E}">
        <p15:presenceInfo xmlns:p15="http://schemas.microsoft.com/office/powerpoint/2012/main" userId="S::DER0002@tn.gov::b24aca0a-59c3-4ad4-977d-b87310e6224b" providerId="AD"/>
      </p:ext>
    </p:extLst>
  </p:cmAuthor>
  <p:cmAuthor id="2" name="Awsumb, Jessica M" initials="AJM" lastIdx="8" clrIdx="1">
    <p:extLst>
      <p:ext uri="{19B8F6BF-5375-455C-9EA6-DF929625EA0E}">
        <p15:presenceInfo xmlns:p15="http://schemas.microsoft.com/office/powerpoint/2012/main" userId="S::jessica.m.awsumb@vanderbilt.edu::0cf6d178-e3f7-4b85-9c22-32ddded9c50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885" autoAdjust="0"/>
    <p:restoredTop sz="77615" autoAdjust="0"/>
  </p:normalViewPr>
  <p:slideViewPr>
    <p:cSldViewPr snapToGrid="0" snapToObjects="1">
      <p:cViewPr varScale="1">
        <p:scale>
          <a:sx n="40" d="100"/>
          <a:sy n="40" d="100"/>
        </p:scale>
        <p:origin x="280" y="336"/>
      </p:cViewPr>
      <p:guideLst/>
    </p:cSldViewPr>
  </p:slideViewPr>
  <p:outlineViewPr>
    <p:cViewPr>
      <p:scale>
        <a:sx n="33" d="100"/>
        <a:sy n="33" d="100"/>
      </p:scale>
      <p:origin x="0" y="-632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ag03sdcwf00512\DE_CO_Data_Data\RSA%20911\Quarterly%20Dashboard\RSA%20911%20Quarterly%20Dashboard%203.15.21.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0" i="0" u="none" strike="noStrike" kern="1200" spc="0" baseline="0">
                <a:solidFill>
                  <a:schemeClr val="tx1">
                    <a:lumMod val="65000"/>
                    <a:lumOff val="35000"/>
                  </a:schemeClr>
                </a:solidFill>
                <a:latin typeface="+mn-lt"/>
                <a:ea typeface="+mn-ea"/>
                <a:cs typeface="+mn-cs"/>
              </a:defRPr>
            </a:pPr>
            <a:r>
              <a:rPr lang="en-US" sz="4800" dirty="0"/>
              <a:t>Pre-ETS Providers</a:t>
            </a:r>
          </a:p>
        </c:rich>
      </c:tx>
      <c:overlay val="0"/>
      <c:spPr>
        <a:noFill/>
        <a:ln>
          <a:noFill/>
        </a:ln>
        <a:effectLst/>
      </c:spPr>
      <c:txPr>
        <a:bodyPr rot="0" spcFirstLastPara="1" vertOverflow="ellipsis" vert="horz" wrap="square" anchor="ctr" anchorCtr="1"/>
        <a:lstStyle/>
        <a:p>
          <a:pPr>
            <a:defRPr sz="3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Pre-ETS Providers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8D8-4ED8-863E-65C476F9E2AA}"/>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18D8-4ED8-863E-65C476F9E2AA}"/>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5-18D8-4ED8-863E-65C476F9E2AA}"/>
              </c:ext>
            </c:extLst>
          </c:dPt>
          <c:dPt>
            <c:idx val="3"/>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7-18D8-4ED8-863E-65C476F9E2AA}"/>
              </c:ext>
            </c:extLst>
          </c:dPt>
          <c:dLbls>
            <c:dLbl>
              <c:idx val="0"/>
              <c:tx>
                <c:rich>
                  <a:bodyPr/>
                  <a:lstStyle/>
                  <a:p>
                    <a:fld id="{E82570B1-FBD2-4587-9E93-CBB2BCBF3073}" type="VALUE">
                      <a:rPr lang="en-US">
                        <a:solidFill>
                          <a:schemeClr val="tx1"/>
                        </a:solidFill>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18D8-4ED8-863E-65C476F9E2AA}"/>
                </c:ext>
              </c:extLst>
            </c:dLbl>
            <c:spPr>
              <a:noFill/>
              <a:ln>
                <a:noFill/>
              </a:ln>
              <a:effectLst/>
            </c:spPr>
            <c:txPr>
              <a:bodyPr rot="0" spcFirstLastPara="1" vertOverflow="ellipsis" vert="horz" wrap="square" lIns="38100" tIns="19050" rIns="38100" bIns="19050" anchor="ctr" anchorCtr="1">
                <a:spAutoFit/>
              </a:bodyPr>
              <a:lstStyle/>
              <a:p>
                <a:pPr>
                  <a:defRPr sz="66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2"/>
                <c:pt idx="0">
                  <c:v>CRPs</c:v>
                </c:pt>
                <c:pt idx="1">
                  <c:v>TSW</c:v>
                </c:pt>
              </c:strCache>
            </c:strRef>
          </c:cat>
          <c:val>
            <c:numRef>
              <c:f>Sheet1!$B$2:$B$5</c:f>
              <c:numCache>
                <c:formatCode>General</c:formatCode>
                <c:ptCount val="4"/>
                <c:pt idx="0">
                  <c:v>28</c:v>
                </c:pt>
                <c:pt idx="1">
                  <c:v>58</c:v>
                </c:pt>
              </c:numCache>
            </c:numRef>
          </c:val>
          <c:extLst>
            <c:ext xmlns:c16="http://schemas.microsoft.com/office/drawing/2014/chart" uri="{C3380CC4-5D6E-409C-BE32-E72D297353CC}">
              <c16:uniqueId val="{00000008-18D8-4ED8-863E-65C476F9E2AA}"/>
            </c:ext>
          </c:extLst>
        </c:ser>
        <c:dLbls>
          <c:showLegendKey val="0"/>
          <c:showVal val="0"/>
          <c:showCatName val="0"/>
          <c:showSerName val="0"/>
          <c:showPercent val="0"/>
          <c:showBubbleSize val="0"/>
          <c:showLeaderLines val="1"/>
        </c:dLbls>
        <c:firstSliceAng val="0"/>
        <c:holeSize val="64"/>
      </c:doughnutChart>
      <c:spPr>
        <a:noFill/>
        <a:ln>
          <a:noFill/>
        </a:ln>
        <a:effectLst/>
      </c:spPr>
    </c:plotArea>
    <c:legend>
      <c:legendPos val="b"/>
      <c:legendEntry>
        <c:idx val="2"/>
        <c:delete val="1"/>
      </c:legendEntry>
      <c:legendEntry>
        <c:idx val="3"/>
        <c:delete val="1"/>
      </c:legendEntry>
      <c:layout>
        <c:manualLayout>
          <c:xMode val="edge"/>
          <c:yMode val="edge"/>
          <c:x val="0.38933153686303945"/>
          <c:y val="0.89915893646855782"/>
          <c:w val="0.2213369262739211"/>
          <c:h val="6.2028278143314276E-2"/>
        </c:manualLayout>
      </c:layout>
      <c:overlay val="0"/>
      <c:spPr>
        <a:noFill/>
        <a:ln>
          <a:noFill/>
        </a:ln>
        <a:effectLst/>
      </c:spPr>
      <c:txPr>
        <a:bodyPr rot="0" spcFirstLastPara="1" vertOverflow="ellipsis" vert="horz" wrap="square" anchor="ctr" anchorCtr="1"/>
        <a:lstStyle/>
        <a:p>
          <a:pPr>
            <a:defRPr sz="4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000" b="1" dirty="0"/>
              <a:t>STUDENTS</a:t>
            </a:r>
            <a:r>
              <a:rPr lang="en-US" sz="2000" b="1" baseline="0" dirty="0"/>
              <a:t> SERVED BY PROVIDER TYPE</a:t>
            </a:r>
            <a:endParaRPr lang="en-US" b="1"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Sheet1!$A$4</c:f>
              <c:strCache>
                <c:ptCount val="1"/>
                <c:pt idx="0">
                  <c:v>CRPs</c:v>
                </c:pt>
              </c:strCache>
            </c:strRef>
          </c:tx>
          <c:spPr>
            <a:solidFill>
              <a:schemeClr val="accent1"/>
            </a:solidFill>
            <a:ln>
              <a:noFill/>
            </a:ln>
            <a:effectLst/>
          </c:spPr>
          <c:invertIfNegative val="0"/>
          <c:cat>
            <c:strRef>
              <c:f>Sheet1!$B$3:$K$3</c:f>
              <c:strCache>
                <c:ptCount val="10"/>
                <c:pt idx="0">
                  <c:v>September</c:v>
                </c:pt>
                <c:pt idx="1">
                  <c:v>October</c:v>
                </c:pt>
                <c:pt idx="2">
                  <c:v>November</c:v>
                </c:pt>
                <c:pt idx="3">
                  <c:v>December</c:v>
                </c:pt>
                <c:pt idx="4">
                  <c:v>January</c:v>
                </c:pt>
                <c:pt idx="5">
                  <c:v>February</c:v>
                </c:pt>
                <c:pt idx="6">
                  <c:v>March</c:v>
                </c:pt>
                <c:pt idx="7">
                  <c:v>April </c:v>
                </c:pt>
                <c:pt idx="8">
                  <c:v>May</c:v>
                </c:pt>
                <c:pt idx="9">
                  <c:v>June</c:v>
                </c:pt>
              </c:strCache>
            </c:strRef>
          </c:cat>
          <c:val>
            <c:numRef>
              <c:f>Sheet1!$B$4:$K$4</c:f>
              <c:numCache>
                <c:formatCode>General</c:formatCode>
                <c:ptCount val="10"/>
                <c:pt idx="0">
                  <c:v>1797</c:v>
                </c:pt>
                <c:pt idx="1">
                  <c:v>1424</c:v>
                </c:pt>
                <c:pt idx="2">
                  <c:v>2562</c:v>
                </c:pt>
                <c:pt idx="3">
                  <c:v>2165</c:v>
                </c:pt>
                <c:pt idx="4">
                  <c:v>2729</c:v>
                </c:pt>
                <c:pt idx="5">
                  <c:v>2949</c:v>
                </c:pt>
                <c:pt idx="6">
                  <c:v>3409</c:v>
                </c:pt>
                <c:pt idx="7">
                  <c:v>3233</c:v>
                </c:pt>
                <c:pt idx="8">
                  <c:v>2848</c:v>
                </c:pt>
                <c:pt idx="9">
                  <c:v>840</c:v>
                </c:pt>
              </c:numCache>
            </c:numRef>
          </c:val>
          <c:extLst>
            <c:ext xmlns:c16="http://schemas.microsoft.com/office/drawing/2014/chart" uri="{C3380CC4-5D6E-409C-BE32-E72D297353CC}">
              <c16:uniqueId val="{00000000-49E2-4C88-BA1F-228CBB48EC8D}"/>
            </c:ext>
          </c:extLst>
        </c:ser>
        <c:ser>
          <c:idx val="1"/>
          <c:order val="1"/>
          <c:tx>
            <c:strRef>
              <c:f>Sheet1!$A$5</c:f>
              <c:strCache>
                <c:ptCount val="1"/>
                <c:pt idx="0">
                  <c:v>TSWs</c:v>
                </c:pt>
              </c:strCache>
            </c:strRef>
          </c:tx>
          <c:spPr>
            <a:solidFill>
              <a:schemeClr val="accent3"/>
            </a:solidFill>
            <a:ln>
              <a:noFill/>
            </a:ln>
            <a:effectLst/>
          </c:spPr>
          <c:invertIfNegative val="0"/>
          <c:cat>
            <c:strRef>
              <c:f>Sheet1!$B$3:$K$3</c:f>
              <c:strCache>
                <c:ptCount val="10"/>
                <c:pt idx="0">
                  <c:v>September</c:v>
                </c:pt>
                <c:pt idx="1">
                  <c:v>October</c:v>
                </c:pt>
                <c:pt idx="2">
                  <c:v>November</c:v>
                </c:pt>
                <c:pt idx="3">
                  <c:v>December</c:v>
                </c:pt>
                <c:pt idx="4">
                  <c:v>January</c:v>
                </c:pt>
                <c:pt idx="5">
                  <c:v>February</c:v>
                </c:pt>
                <c:pt idx="6">
                  <c:v>March</c:v>
                </c:pt>
                <c:pt idx="7">
                  <c:v>April </c:v>
                </c:pt>
                <c:pt idx="8">
                  <c:v>May</c:v>
                </c:pt>
                <c:pt idx="9">
                  <c:v>June</c:v>
                </c:pt>
              </c:strCache>
            </c:strRef>
          </c:cat>
          <c:val>
            <c:numRef>
              <c:f>Sheet1!$B$5:$K$5</c:f>
              <c:numCache>
                <c:formatCode>General</c:formatCode>
                <c:ptCount val="10"/>
                <c:pt idx="0">
                  <c:v>1361</c:v>
                </c:pt>
                <c:pt idx="1">
                  <c:v>1777</c:v>
                </c:pt>
                <c:pt idx="2">
                  <c:v>2148</c:v>
                </c:pt>
                <c:pt idx="3">
                  <c:v>1440</c:v>
                </c:pt>
                <c:pt idx="4">
                  <c:v>1826</c:v>
                </c:pt>
                <c:pt idx="5">
                  <c:v>2134</c:v>
                </c:pt>
                <c:pt idx="6">
                  <c:v>2134</c:v>
                </c:pt>
                <c:pt idx="7">
                  <c:v>2293</c:v>
                </c:pt>
                <c:pt idx="8">
                  <c:v>1970</c:v>
                </c:pt>
                <c:pt idx="9">
                  <c:v>152</c:v>
                </c:pt>
              </c:numCache>
            </c:numRef>
          </c:val>
          <c:extLst>
            <c:ext xmlns:c16="http://schemas.microsoft.com/office/drawing/2014/chart" uri="{C3380CC4-5D6E-409C-BE32-E72D297353CC}">
              <c16:uniqueId val="{00000001-49E2-4C88-BA1F-228CBB48EC8D}"/>
            </c:ext>
          </c:extLst>
        </c:ser>
        <c:dLbls>
          <c:showLegendKey val="0"/>
          <c:showVal val="0"/>
          <c:showCatName val="0"/>
          <c:showSerName val="0"/>
          <c:showPercent val="0"/>
          <c:showBubbleSize val="0"/>
        </c:dLbls>
        <c:gapWidth val="219"/>
        <c:overlap val="-27"/>
        <c:axId val="660360416"/>
        <c:axId val="660362712"/>
      </c:barChart>
      <c:lineChart>
        <c:grouping val="standard"/>
        <c:varyColors val="0"/>
        <c:ser>
          <c:idx val="2"/>
          <c:order val="2"/>
          <c:tx>
            <c:strRef>
              <c:f>Sheet1!$A$6</c:f>
              <c:strCache>
                <c:ptCount val="1"/>
                <c:pt idx="0">
                  <c:v>Total</c:v>
                </c:pt>
              </c:strCache>
            </c:strRef>
          </c:tx>
          <c:spPr>
            <a:ln w="28575" cap="rnd">
              <a:solidFill>
                <a:schemeClr val="accent5"/>
              </a:solidFill>
              <a:round/>
            </a:ln>
            <a:effectLst/>
          </c:spPr>
          <c:marker>
            <c:symbol val="none"/>
          </c:marker>
          <c:dLbls>
            <c:dLbl>
              <c:idx val="0"/>
              <c:layout>
                <c:manualLayout>
                  <c:x val="1.436781609195376E-3"/>
                  <c:y val="3.80952380952380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9E2-4C88-BA1F-228CBB48EC8D}"/>
                </c:ext>
              </c:extLst>
            </c:dLbl>
            <c:dLbl>
              <c:idx val="1"/>
              <c:layout>
                <c:manualLayout>
                  <c:x val="7.1839080459769585E-3"/>
                  <c:y val="1.666666666666666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9E2-4C88-BA1F-228CBB48EC8D}"/>
                </c:ext>
              </c:extLst>
            </c:dLbl>
            <c:dLbl>
              <c:idx val="2"/>
              <c:layout>
                <c:manualLayout>
                  <c:x val="5.7471264367816091E-3"/>
                  <c:y val="-1.904761904761904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9E2-4C88-BA1F-228CBB48EC8D}"/>
                </c:ext>
              </c:extLst>
            </c:dLbl>
            <c:dLbl>
              <c:idx val="3"/>
              <c:layout>
                <c:manualLayout>
                  <c:x val="2.8735632183908575E-3"/>
                  <c:y val="3.333333333333333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9E2-4C88-BA1F-228CBB48EC8D}"/>
                </c:ext>
              </c:extLst>
            </c:dLbl>
            <c:dLbl>
              <c:idx val="4"/>
              <c:layout>
                <c:manualLayout>
                  <c:x val="1.0057471264367816E-2"/>
                  <c:y val="1.904761904761900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9E2-4C88-BA1F-228CBB48EC8D}"/>
                </c:ext>
              </c:extLst>
            </c:dLbl>
            <c:dLbl>
              <c:idx val="5"/>
              <c:layout>
                <c:manualLayout>
                  <c:x val="0"/>
                  <c:y val="-3.571428571428573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9E2-4C88-BA1F-228CBB48EC8D}"/>
                </c:ext>
              </c:extLst>
            </c:dLbl>
            <c:dLbl>
              <c:idx val="6"/>
              <c:layout>
                <c:manualLayout>
                  <c:x val="5.7471264367816091E-3"/>
                  <c:y val="1.904761904761900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49E2-4C88-BA1F-228CBB48EC8D}"/>
                </c:ext>
              </c:extLst>
            </c:dLbl>
            <c:dLbl>
              <c:idx val="7"/>
              <c:layout>
                <c:manualLayout>
                  <c:x val="1.2931034482758621E-2"/>
                  <c:y val="-1.428571428571428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49E2-4C88-BA1F-228CBB48EC8D}"/>
                </c:ext>
              </c:extLst>
            </c:dLbl>
            <c:dLbl>
              <c:idx val="8"/>
              <c:layout>
                <c:manualLayout>
                  <c:x val="1.0057471264367816E-2"/>
                  <c:y val="1.904761904761904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49E2-4C88-BA1F-228CBB48EC8D}"/>
                </c:ext>
              </c:extLst>
            </c:dLbl>
            <c:dLbl>
              <c:idx val="9"/>
              <c:layout>
                <c:manualLayout>
                  <c:x val="-7.1839080459770114E-3"/>
                  <c:y val="-5.23809523809523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49E2-4C88-BA1F-228CBB48EC8D}"/>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Sheet1!$B$3:$K$3</c:f>
              <c:strCache>
                <c:ptCount val="10"/>
                <c:pt idx="0">
                  <c:v>September</c:v>
                </c:pt>
                <c:pt idx="1">
                  <c:v>October</c:v>
                </c:pt>
                <c:pt idx="2">
                  <c:v>November</c:v>
                </c:pt>
                <c:pt idx="3">
                  <c:v>December</c:v>
                </c:pt>
                <c:pt idx="4">
                  <c:v>January</c:v>
                </c:pt>
                <c:pt idx="5">
                  <c:v>February</c:v>
                </c:pt>
                <c:pt idx="6">
                  <c:v>March</c:v>
                </c:pt>
                <c:pt idx="7">
                  <c:v>April </c:v>
                </c:pt>
                <c:pt idx="8">
                  <c:v>May</c:v>
                </c:pt>
                <c:pt idx="9">
                  <c:v>June</c:v>
                </c:pt>
              </c:strCache>
            </c:strRef>
          </c:cat>
          <c:val>
            <c:numRef>
              <c:f>Sheet1!$B$6:$K$6</c:f>
              <c:numCache>
                <c:formatCode>General</c:formatCode>
                <c:ptCount val="10"/>
                <c:pt idx="0">
                  <c:v>3158</c:v>
                </c:pt>
                <c:pt idx="1">
                  <c:v>3201</c:v>
                </c:pt>
                <c:pt idx="2">
                  <c:v>4710</c:v>
                </c:pt>
                <c:pt idx="3">
                  <c:v>3605</c:v>
                </c:pt>
                <c:pt idx="4">
                  <c:v>4555</c:v>
                </c:pt>
                <c:pt idx="5">
                  <c:v>5083</c:v>
                </c:pt>
                <c:pt idx="6">
                  <c:v>5083</c:v>
                </c:pt>
                <c:pt idx="7">
                  <c:v>5526</c:v>
                </c:pt>
                <c:pt idx="8">
                  <c:v>4818</c:v>
                </c:pt>
                <c:pt idx="9">
                  <c:v>992</c:v>
                </c:pt>
              </c:numCache>
            </c:numRef>
          </c:val>
          <c:smooth val="0"/>
          <c:extLst>
            <c:ext xmlns:c16="http://schemas.microsoft.com/office/drawing/2014/chart" uri="{C3380CC4-5D6E-409C-BE32-E72D297353CC}">
              <c16:uniqueId val="{0000000C-49E2-4C88-BA1F-228CBB48EC8D}"/>
            </c:ext>
          </c:extLst>
        </c:ser>
        <c:dLbls>
          <c:showLegendKey val="0"/>
          <c:showVal val="0"/>
          <c:showCatName val="0"/>
          <c:showSerName val="0"/>
          <c:showPercent val="0"/>
          <c:showBubbleSize val="0"/>
        </c:dLbls>
        <c:marker val="1"/>
        <c:smooth val="0"/>
        <c:axId val="660360416"/>
        <c:axId val="660362712"/>
      </c:lineChart>
      <c:catAx>
        <c:axId val="6603604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60362712"/>
        <c:crosses val="autoZero"/>
        <c:auto val="1"/>
        <c:lblAlgn val="ctr"/>
        <c:lblOffset val="100"/>
        <c:noMultiLvlLbl val="0"/>
      </c:catAx>
      <c:valAx>
        <c:axId val="6603627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60360416"/>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2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legend>
      <c:legendPos val="b"/>
      <c:layout>
        <c:manualLayout>
          <c:xMode val="edge"/>
          <c:yMode val="edge"/>
          <c:x val="0.38118936102814732"/>
          <c:y val="0.93764714069832178"/>
          <c:w val="0.23762116481129514"/>
          <c:h val="6.23528593016782E-2"/>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600" b="0" i="0" u="none" strike="noStrike" kern="1200" spc="0" baseline="0">
                <a:solidFill>
                  <a:schemeClr val="tx1">
                    <a:lumMod val="65000"/>
                    <a:lumOff val="35000"/>
                  </a:schemeClr>
                </a:solidFill>
                <a:latin typeface="+mn-lt"/>
                <a:ea typeface="+mn-ea"/>
                <a:cs typeface="+mn-cs"/>
              </a:defRPr>
            </a:pPr>
            <a:r>
              <a:rPr lang="en-US" sz="3600" b="1" dirty="0"/>
              <a:t>STUDENTS</a:t>
            </a:r>
            <a:r>
              <a:rPr lang="en-US" sz="3600" b="1" baseline="0" dirty="0"/>
              <a:t> SERVED BY PROVIDER TYPE</a:t>
            </a:r>
            <a:endParaRPr lang="en-US" sz="3600" b="1" dirty="0"/>
          </a:p>
        </c:rich>
      </c:tx>
      <c:overlay val="0"/>
      <c:spPr>
        <a:noFill/>
        <a:ln>
          <a:noFill/>
        </a:ln>
        <a:effectLst/>
      </c:spPr>
      <c:txPr>
        <a:bodyPr rot="0" spcFirstLastPara="1" vertOverflow="ellipsis" vert="horz" wrap="square" anchor="ctr" anchorCtr="1"/>
        <a:lstStyle/>
        <a:p>
          <a:pPr>
            <a:defRPr sz="3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Sheet1!$A$4</c:f>
              <c:strCache>
                <c:ptCount val="1"/>
                <c:pt idx="0">
                  <c:v>CRPs</c:v>
                </c:pt>
              </c:strCache>
            </c:strRef>
          </c:tx>
          <c:spPr>
            <a:solidFill>
              <a:schemeClr val="accent1"/>
            </a:solidFill>
            <a:ln>
              <a:noFill/>
            </a:ln>
            <a:effectLst/>
          </c:spPr>
          <c:invertIfNegative val="0"/>
          <c:cat>
            <c:strRef>
              <c:f>Sheet1!$B$3:$K$3</c:f>
              <c:strCache>
                <c:ptCount val="10"/>
                <c:pt idx="0">
                  <c:v>September</c:v>
                </c:pt>
                <c:pt idx="1">
                  <c:v>October</c:v>
                </c:pt>
                <c:pt idx="2">
                  <c:v>November</c:v>
                </c:pt>
                <c:pt idx="3">
                  <c:v>December</c:v>
                </c:pt>
                <c:pt idx="4">
                  <c:v>January</c:v>
                </c:pt>
                <c:pt idx="5">
                  <c:v>February</c:v>
                </c:pt>
                <c:pt idx="6">
                  <c:v>March</c:v>
                </c:pt>
                <c:pt idx="7">
                  <c:v>April </c:v>
                </c:pt>
                <c:pt idx="8">
                  <c:v>May</c:v>
                </c:pt>
                <c:pt idx="9">
                  <c:v>June</c:v>
                </c:pt>
              </c:strCache>
            </c:strRef>
          </c:cat>
          <c:val>
            <c:numRef>
              <c:f>Sheet1!$B$4:$K$4</c:f>
              <c:numCache>
                <c:formatCode>General</c:formatCode>
                <c:ptCount val="10"/>
                <c:pt idx="0">
                  <c:v>1797</c:v>
                </c:pt>
                <c:pt idx="1">
                  <c:v>1424</c:v>
                </c:pt>
                <c:pt idx="2">
                  <c:v>2562</c:v>
                </c:pt>
                <c:pt idx="3">
                  <c:v>2165</c:v>
                </c:pt>
                <c:pt idx="4">
                  <c:v>2729</c:v>
                </c:pt>
                <c:pt idx="5">
                  <c:v>2949</c:v>
                </c:pt>
                <c:pt idx="6">
                  <c:v>3409</c:v>
                </c:pt>
                <c:pt idx="7">
                  <c:v>3233</c:v>
                </c:pt>
                <c:pt idx="8">
                  <c:v>2848</c:v>
                </c:pt>
                <c:pt idx="9">
                  <c:v>840</c:v>
                </c:pt>
              </c:numCache>
            </c:numRef>
          </c:val>
          <c:extLst>
            <c:ext xmlns:c16="http://schemas.microsoft.com/office/drawing/2014/chart" uri="{C3380CC4-5D6E-409C-BE32-E72D297353CC}">
              <c16:uniqueId val="{00000000-49E2-4C88-BA1F-228CBB48EC8D}"/>
            </c:ext>
          </c:extLst>
        </c:ser>
        <c:ser>
          <c:idx val="1"/>
          <c:order val="1"/>
          <c:tx>
            <c:strRef>
              <c:f>Sheet1!$A$5</c:f>
              <c:strCache>
                <c:ptCount val="1"/>
                <c:pt idx="0">
                  <c:v>TSWs</c:v>
                </c:pt>
              </c:strCache>
            </c:strRef>
          </c:tx>
          <c:spPr>
            <a:solidFill>
              <a:schemeClr val="accent3"/>
            </a:solidFill>
            <a:ln>
              <a:noFill/>
            </a:ln>
            <a:effectLst/>
          </c:spPr>
          <c:invertIfNegative val="0"/>
          <c:cat>
            <c:strRef>
              <c:f>Sheet1!$B$3:$K$3</c:f>
              <c:strCache>
                <c:ptCount val="10"/>
                <c:pt idx="0">
                  <c:v>September</c:v>
                </c:pt>
                <c:pt idx="1">
                  <c:v>October</c:v>
                </c:pt>
                <c:pt idx="2">
                  <c:v>November</c:v>
                </c:pt>
                <c:pt idx="3">
                  <c:v>December</c:v>
                </c:pt>
                <c:pt idx="4">
                  <c:v>January</c:v>
                </c:pt>
                <c:pt idx="5">
                  <c:v>February</c:v>
                </c:pt>
                <c:pt idx="6">
                  <c:v>March</c:v>
                </c:pt>
                <c:pt idx="7">
                  <c:v>April </c:v>
                </c:pt>
                <c:pt idx="8">
                  <c:v>May</c:v>
                </c:pt>
                <c:pt idx="9">
                  <c:v>June</c:v>
                </c:pt>
              </c:strCache>
            </c:strRef>
          </c:cat>
          <c:val>
            <c:numRef>
              <c:f>Sheet1!$B$5:$K$5</c:f>
              <c:numCache>
                <c:formatCode>General</c:formatCode>
                <c:ptCount val="10"/>
                <c:pt idx="0">
                  <c:v>1361</c:v>
                </c:pt>
                <c:pt idx="1">
                  <c:v>1777</c:v>
                </c:pt>
                <c:pt idx="2">
                  <c:v>2148</c:v>
                </c:pt>
                <c:pt idx="3">
                  <c:v>1440</c:v>
                </c:pt>
                <c:pt idx="4">
                  <c:v>1826</c:v>
                </c:pt>
                <c:pt idx="5">
                  <c:v>2134</c:v>
                </c:pt>
                <c:pt idx="6">
                  <c:v>2134</c:v>
                </c:pt>
                <c:pt idx="7">
                  <c:v>2293</c:v>
                </c:pt>
                <c:pt idx="8">
                  <c:v>1970</c:v>
                </c:pt>
                <c:pt idx="9">
                  <c:v>152</c:v>
                </c:pt>
              </c:numCache>
            </c:numRef>
          </c:val>
          <c:extLst>
            <c:ext xmlns:c16="http://schemas.microsoft.com/office/drawing/2014/chart" uri="{C3380CC4-5D6E-409C-BE32-E72D297353CC}">
              <c16:uniqueId val="{00000001-49E2-4C88-BA1F-228CBB48EC8D}"/>
            </c:ext>
          </c:extLst>
        </c:ser>
        <c:dLbls>
          <c:showLegendKey val="0"/>
          <c:showVal val="0"/>
          <c:showCatName val="0"/>
          <c:showSerName val="0"/>
          <c:showPercent val="0"/>
          <c:showBubbleSize val="0"/>
        </c:dLbls>
        <c:gapWidth val="219"/>
        <c:overlap val="-27"/>
        <c:axId val="660360416"/>
        <c:axId val="660362712"/>
      </c:barChart>
      <c:lineChart>
        <c:grouping val="standard"/>
        <c:varyColors val="0"/>
        <c:ser>
          <c:idx val="2"/>
          <c:order val="2"/>
          <c:tx>
            <c:strRef>
              <c:f>Sheet1!$A$6</c:f>
              <c:strCache>
                <c:ptCount val="1"/>
                <c:pt idx="0">
                  <c:v>Total</c:v>
                </c:pt>
              </c:strCache>
            </c:strRef>
          </c:tx>
          <c:spPr>
            <a:ln w="28575" cap="rnd">
              <a:solidFill>
                <a:schemeClr val="accent5"/>
              </a:solidFill>
              <a:round/>
            </a:ln>
            <a:effectLst/>
          </c:spPr>
          <c:marker>
            <c:symbol val="none"/>
          </c:marker>
          <c:dLbls>
            <c:dLbl>
              <c:idx val="0"/>
              <c:layout>
                <c:manualLayout>
                  <c:x val="1.436781609195376E-3"/>
                  <c:y val="3.80952380952380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9E2-4C88-BA1F-228CBB48EC8D}"/>
                </c:ext>
              </c:extLst>
            </c:dLbl>
            <c:dLbl>
              <c:idx val="1"/>
              <c:layout>
                <c:manualLayout>
                  <c:x val="7.1839080459769585E-3"/>
                  <c:y val="1.666666666666666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9E2-4C88-BA1F-228CBB48EC8D}"/>
                </c:ext>
              </c:extLst>
            </c:dLbl>
            <c:dLbl>
              <c:idx val="2"/>
              <c:layout>
                <c:manualLayout>
                  <c:x val="5.7471264367816091E-3"/>
                  <c:y val="-1.904761904761904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9E2-4C88-BA1F-228CBB48EC8D}"/>
                </c:ext>
              </c:extLst>
            </c:dLbl>
            <c:dLbl>
              <c:idx val="3"/>
              <c:layout>
                <c:manualLayout>
                  <c:x val="2.8735632183908575E-3"/>
                  <c:y val="3.333333333333333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9E2-4C88-BA1F-228CBB48EC8D}"/>
                </c:ext>
              </c:extLst>
            </c:dLbl>
            <c:dLbl>
              <c:idx val="4"/>
              <c:layout>
                <c:manualLayout>
                  <c:x val="1.0057471264367816E-2"/>
                  <c:y val="1.904761904761900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9E2-4C88-BA1F-228CBB48EC8D}"/>
                </c:ext>
              </c:extLst>
            </c:dLbl>
            <c:dLbl>
              <c:idx val="5"/>
              <c:layout>
                <c:manualLayout>
                  <c:x val="0"/>
                  <c:y val="-3.571428571428573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9E2-4C88-BA1F-228CBB48EC8D}"/>
                </c:ext>
              </c:extLst>
            </c:dLbl>
            <c:dLbl>
              <c:idx val="6"/>
              <c:layout>
                <c:manualLayout>
                  <c:x val="5.7471264367816091E-3"/>
                  <c:y val="1.904761904761900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49E2-4C88-BA1F-228CBB48EC8D}"/>
                </c:ext>
              </c:extLst>
            </c:dLbl>
            <c:dLbl>
              <c:idx val="7"/>
              <c:layout>
                <c:manualLayout>
                  <c:x val="1.2931034482758621E-2"/>
                  <c:y val="-1.428571428571428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49E2-4C88-BA1F-228CBB48EC8D}"/>
                </c:ext>
              </c:extLst>
            </c:dLbl>
            <c:dLbl>
              <c:idx val="8"/>
              <c:layout>
                <c:manualLayout>
                  <c:x val="1.0057471264367816E-2"/>
                  <c:y val="1.904761904761904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49E2-4C88-BA1F-228CBB48EC8D}"/>
                </c:ext>
              </c:extLst>
            </c:dLbl>
            <c:dLbl>
              <c:idx val="9"/>
              <c:layout>
                <c:manualLayout>
                  <c:x val="-7.1839080459770114E-3"/>
                  <c:y val="-5.23809523809523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49E2-4C88-BA1F-228CBB48EC8D}"/>
                </c:ext>
              </c:extLst>
            </c:dLbl>
            <c:spPr>
              <a:noFill/>
              <a:ln>
                <a:noFill/>
              </a:ln>
              <a:effectLst/>
            </c:spPr>
            <c:txPr>
              <a:bodyPr rot="0" spcFirstLastPara="1" vertOverflow="ellipsis" vert="horz" wrap="square" lIns="38100" tIns="19050" rIns="38100" bIns="19050" anchor="ctr" anchorCtr="1">
                <a:spAutoFit/>
              </a:bodyPr>
              <a:lstStyle/>
              <a:p>
                <a:pPr>
                  <a:defRPr sz="3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Sheet1!$B$3:$K$3</c:f>
              <c:strCache>
                <c:ptCount val="10"/>
                <c:pt idx="0">
                  <c:v>September</c:v>
                </c:pt>
                <c:pt idx="1">
                  <c:v>October</c:v>
                </c:pt>
                <c:pt idx="2">
                  <c:v>November</c:v>
                </c:pt>
                <c:pt idx="3">
                  <c:v>December</c:v>
                </c:pt>
                <c:pt idx="4">
                  <c:v>January</c:v>
                </c:pt>
                <c:pt idx="5">
                  <c:v>February</c:v>
                </c:pt>
                <c:pt idx="6">
                  <c:v>March</c:v>
                </c:pt>
                <c:pt idx="7">
                  <c:v>April </c:v>
                </c:pt>
                <c:pt idx="8">
                  <c:v>May</c:v>
                </c:pt>
                <c:pt idx="9">
                  <c:v>June</c:v>
                </c:pt>
              </c:strCache>
            </c:strRef>
          </c:cat>
          <c:val>
            <c:numRef>
              <c:f>Sheet1!$B$6:$K$6</c:f>
              <c:numCache>
                <c:formatCode>General</c:formatCode>
                <c:ptCount val="10"/>
                <c:pt idx="0">
                  <c:v>3158</c:v>
                </c:pt>
                <c:pt idx="1">
                  <c:v>3201</c:v>
                </c:pt>
                <c:pt idx="2">
                  <c:v>4710</c:v>
                </c:pt>
                <c:pt idx="3">
                  <c:v>3605</c:v>
                </c:pt>
                <c:pt idx="4">
                  <c:v>4555</c:v>
                </c:pt>
                <c:pt idx="5">
                  <c:v>5083</c:v>
                </c:pt>
                <c:pt idx="6">
                  <c:v>5083</c:v>
                </c:pt>
                <c:pt idx="7">
                  <c:v>5526</c:v>
                </c:pt>
                <c:pt idx="8">
                  <c:v>4818</c:v>
                </c:pt>
                <c:pt idx="9">
                  <c:v>992</c:v>
                </c:pt>
              </c:numCache>
            </c:numRef>
          </c:val>
          <c:smooth val="0"/>
          <c:extLst>
            <c:ext xmlns:c16="http://schemas.microsoft.com/office/drawing/2014/chart" uri="{C3380CC4-5D6E-409C-BE32-E72D297353CC}">
              <c16:uniqueId val="{0000000C-49E2-4C88-BA1F-228CBB48EC8D}"/>
            </c:ext>
          </c:extLst>
        </c:ser>
        <c:dLbls>
          <c:showLegendKey val="0"/>
          <c:showVal val="0"/>
          <c:showCatName val="0"/>
          <c:showSerName val="0"/>
          <c:showPercent val="0"/>
          <c:showBubbleSize val="0"/>
        </c:dLbls>
        <c:marker val="1"/>
        <c:smooth val="0"/>
        <c:axId val="660360416"/>
        <c:axId val="660362712"/>
      </c:lineChart>
      <c:catAx>
        <c:axId val="6603604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60362712"/>
        <c:crosses val="autoZero"/>
        <c:auto val="1"/>
        <c:lblAlgn val="ctr"/>
        <c:lblOffset val="100"/>
        <c:noMultiLvlLbl val="0"/>
      </c:catAx>
      <c:valAx>
        <c:axId val="6603627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60360416"/>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36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legend>
      <c:legendPos val="b"/>
      <c:layout>
        <c:manualLayout>
          <c:xMode val="edge"/>
          <c:yMode val="edge"/>
          <c:x val="0.38118936102814732"/>
          <c:y val="0.93764714069832178"/>
          <c:w val="0.23762116481129514"/>
          <c:h val="6.23528593016782E-2"/>
        </c:manualLayout>
      </c:layout>
      <c:overlay val="0"/>
      <c:spPr>
        <a:noFill/>
        <a:ln>
          <a:noFill/>
        </a:ln>
        <a:effectLst/>
      </c:spPr>
      <c:txPr>
        <a:bodyPr rot="0" spcFirstLastPara="1" vertOverflow="ellipsis" vert="horz" wrap="square" anchor="ctr" anchorCtr="1"/>
        <a:lstStyle/>
        <a:p>
          <a:pPr>
            <a:defRPr sz="4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4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4400" b="1" dirty="0">
                <a:solidFill>
                  <a:schemeClr val="tx1"/>
                </a:solidFill>
                <a:latin typeface="Arial" panose="020B0604020202020204" pitchFamily="34" charset="0"/>
                <a:cs typeface="Arial" panose="020B0604020202020204" pitchFamily="34" charset="0"/>
              </a:rPr>
              <a:t>Number of Students Receiving Pre-ETS</a:t>
            </a:r>
          </a:p>
        </c:rich>
      </c:tx>
      <c:overlay val="0"/>
      <c:spPr>
        <a:noFill/>
        <a:ln>
          <a:noFill/>
        </a:ln>
        <a:effectLst/>
      </c:spPr>
      <c:txPr>
        <a:bodyPr rot="0" spcFirstLastPara="1" vertOverflow="ellipsis" vert="horz" wrap="square" anchor="ctr" anchorCtr="1"/>
        <a:lstStyle/>
        <a:p>
          <a:pPr>
            <a:defRPr sz="4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1"/>
            </a:solidFill>
            <a:ln>
              <a:noFill/>
            </a:ln>
            <a:effectLst/>
            <a:sp3d/>
          </c:spPr>
          <c:invertIfNegative val="0"/>
          <c:dPt>
            <c:idx val="0"/>
            <c:invertIfNegative val="0"/>
            <c:bubble3D val="0"/>
            <c:spPr>
              <a:solidFill>
                <a:schemeClr val="tx2">
                  <a:lumMod val="60000"/>
                  <a:lumOff val="40000"/>
                </a:schemeClr>
              </a:solidFill>
              <a:ln>
                <a:noFill/>
              </a:ln>
              <a:effectLst/>
              <a:sp3d/>
            </c:spPr>
            <c:extLst>
              <c:ext xmlns:c16="http://schemas.microsoft.com/office/drawing/2014/chart" uri="{C3380CC4-5D6E-409C-BE32-E72D297353CC}">
                <c16:uniqueId val="{00000001-C447-4E4E-8183-E75FBA9228F3}"/>
              </c:ext>
            </c:extLst>
          </c:dPt>
          <c:dPt>
            <c:idx val="1"/>
            <c:invertIfNegative val="0"/>
            <c:bubble3D val="0"/>
            <c:spPr>
              <a:solidFill>
                <a:schemeClr val="tx2">
                  <a:lumMod val="60000"/>
                  <a:lumOff val="40000"/>
                </a:schemeClr>
              </a:solidFill>
              <a:ln>
                <a:noFill/>
              </a:ln>
              <a:effectLst/>
              <a:sp3d/>
            </c:spPr>
            <c:extLst>
              <c:ext xmlns:c16="http://schemas.microsoft.com/office/drawing/2014/chart" uri="{C3380CC4-5D6E-409C-BE32-E72D297353CC}">
                <c16:uniqueId val="{00000003-C447-4E4E-8183-E75FBA9228F3}"/>
              </c:ext>
            </c:extLst>
          </c:dPt>
          <c:dPt>
            <c:idx val="2"/>
            <c:invertIfNegative val="0"/>
            <c:bubble3D val="0"/>
            <c:spPr>
              <a:solidFill>
                <a:schemeClr val="tx2">
                  <a:lumMod val="60000"/>
                  <a:lumOff val="40000"/>
                </a:schemeClr>
              </a:solidFill>
              <a:ln>
                <a:noFill/>
              </a:ln>
              <a:effectLst/>
              <a:sp3d/>
            </c:spPr>
            <c:extLst>
              <c:ext xmlns:c16="http://schemas.microsoft.com/office/drawing/2014/chart" uri="{C3380CC4-5D6E-409C-BE32-E72D297353CC}">
                <c16:uniqueId val="{00000005-C447-4E4E-8183-E75FBA9228F3}"/>
              </c:ext>
            </c:extLst>
          </c:dPt>
          <c:dPt>
            <c:idx val="3"/>
            <c:invertIfNegative val="0"/>
            <c:bubble3D val="0"/>
            <c:spPr>
              <a:solidFill>
                <a:schemeClr val="tx2">
                  <a:lumMod val="60000"/>
                  <a:lumOff val="40000"/>
                </a:schemeClr>
              </a:solidFill>
              <a:ln>
                <a:noFill/>
              </a:ln>
              <a:effectLst/>
              <a:sp3d/>
            </c:spPr>
            <c:extLst>
              <c:ext xmlns:c16="http://schemas.microsoft.com/office/drawing/2014/chart" uri="{C3380CC4-5D6E-409C-BE32-E72D297353CC}">
                <c16:uniqueId val="{00000007-C447-4E4E-8183-E75FBA9228F3}"/>
              </c:ext>
            </c:extLst>
          </c:dPt>
          <c:dPt>
            <c:idx val="4"/>
            <c:invertIfNegative val="0"/>
            <c:bubble3D val="0"/>
            <c:spPr>
              <a:solidFill>
                <a:srgbClr val="C00000"/>
              </a:solidFill>
              <a:ln>
                <a:solidFill>
                  <a:srgbClr val="C00000"/>
                </a:solidFill>
              </a:ln>
              <a:effectLst/>
              <a:sp3d>
                <a:contourClr>
                  <a:srgbClr val="C00000"/>
                </a:contourClr>
              </a:sp3d>
            </c:spPr>
            <c:extLst>
              <c:ext xmlns:c16="http://schemas.microsoft.com/office/drawing/2014/chart" uri="{C3380CC4-5D6E-409C-BE32-E72D297353CC}">
                <c16:uniqueId val="{00000009-C447-4E4E-8183-E75FBA9228F3}"/>
              </c:ext>
            </c:extLst>
          </c:dPt>
          <c:dPt>
            <c:idx val="5"/>
            <c:invertIfNegative val="0"/>
            <c:bubble3D val="0"/>
            <c:spPr>
              <a:solidFill>
                <a:srgbClr val="C00000"/>
              </a:solidFill>
              <a:ln>
                <a:solidFill>
                  <a:srgbClr val="C00000"/>
                </a:solidFill>
              </a:ln>
              <a:effectLst/>
              <a:sp3d>
                <a:contourClr>
                  <a:srgbClr val="C00000"/>
                </a:contourClr>
              </a:sp3d>
            </c:spPr>
            <c:extLst>
              <c:ext xmlns:c16="http://schemas.microsoft.com/office/drawing/2014/chart" uri="{C3380CC4-5D6E-409C-BE32-E72D297353CC}">
                <c16:uniqueId val="{0000000B-C447-4E4E-8183-E75FBA9228F3}"/>
              </c:ext>
            </c:extLst>
          </c:dPt>
          <c:dPt>
            <c:idx val="6"/>
            <c:invertIfNegative val="0"/>
            <c:bubble3D val="0"/>
            <c:spPr>
              <a:solidFill>
                <a:srgbClr val="C00000"/>
              </a:solidFill>
              <a:ln>
                <a:solidFill>
                  <a:srgbClr val="C00000"/>
                </a:solidFill>
              </a:ln>
              <a:effectLst/>
              <a:sp3d>
                <a:contourClr>
                  <a:srgbClr val="C00000"/>
                </a:contourClr>
              </a:sp3d>
            </c:spPr>
            <c:extLst>
              <c:ext xmlns:c16="http://schemas.microsoft.com/office/drawing/2014/chart" uri="{C3380CC4-5D6E-409C-BE32-E72D297353CC}">
                <c16:uniqueId val="{0000000D-C447-4E4E-8183-E75FBA9228F3}"/>
              </c:ext>
            </c:extLst>
          </c:dPt>
          <c:dLbls>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3200" b="0" i="0" u="none" strike="noStrike" kern="1200" baseline="0">
                    <a:solidFill>
                      <a:schemeClr val="dk1">
                        <a:lumMod val="65000"/>
                        <a:lumOff val="3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strRef>
              <c:f>'Pre-ETS'!$F$1:$L$1</c:f>
              <c:strCache>
                <c:ptCount val="7"/>
                <c:pt idx="0">
                  <c:v>2019 Q1</c:v>
                </c:pt>
                <c:pt idx="1">
                  <c:v>2019 Q2</c:v>
                </c:pt>
                <c:pt idx="2">
                  <c:v>2019 Q3</c:v>
                </c:pt>
                <c:pt idx="3">
                  <c:v>2019 Q4</c:v>
                </c:pt>
                <c:pt idx="4">
                  <c:v>2020 Q1</c:v>
                </c:pt>
                <c:pt idx="5">
                  <c:v>2020 Q2</c:v>
                </c:pt>
                <c:pt idx="6">
                  <c:v>2020 Q3</c:v>
                </c:pt>
              </c:strCache>
            </c:strRef>
          </c:cat>
          <c:val>
            <c:numRef>
              <c:f>'Pre-ETS'!$F$5:$L$5</c:f>
              <c:numCache>
                <c:formatCode>#,##0</c:formatCode>
                <c:ptCount val="7"/>
                <c:pt idx="0">
                  <c:v>3159</c:v>
                </c:pt>
                <c:pt idx="1">
                  <c:v>6224</c:v>
                </c:pt>
                <c:pt idx="2">
                  <c:v>7210</c:v>
                </c:pt>
                <c:pt idx="3">
                  <c:v>5119</c:v>
                </c:pt>
                <c:pt idx="4">
                  <c:v>1715</c:v>
                </c:pt>
                <c:pt idx="5">
                  <c:v>4271</c:v>
                </c:pt>
                <c:pt idx="6">
                  <c:v>5100</c:v>
                </c:pt>
              </c:numCache>
            </c:numRef>
          </c:val>
          <c:extLst>
            <c:ext xmlns:c16="http://schemas.microsoft.com/office/drawing/2014/chart" uri="{C3380CC4-5D6E-409C-BE32-E72D297353CC}">
              <c16:uniqueId val="{0000000E-C447-4E4E-8183-E75FBA9228F3}"/>
            </c:ext>
          </c:extLst>
        </c:ser>
        <c:dLbls>
          <c:showLegendKey val="0"/>
          <c:showVal val="0"/>
          <c:showCatName val="0"/>
          <c:showSerName val="0"/>
          <c:showPercent val="0"/>
          <c:showBubbleSize val="0"/>
        </c:dLbls>
        <c:gapWidth val="150"/>
        <c:shape val="box"/>
        <c:axId val="1551225271"/>
        <c:axId val="1551217727"/>
        <c:axId val="0"/>
      </c:bar3DChart>
      <c:catAx>
        <c:axId val="1551225271"/>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crossAx val="1551217727"/>
        <c:crosses val="autoZero"/>
        <c:auto val="1"/>
        <c:lblAlgn val="ctr"/>
        <c:lblOffset val="100"/>
        <c:noMultiLvlLbl val="0"/>
      </c:catAx>
      <c:valAx>
        <c:axId val="155121772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crossAx val="155122527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6" name="Shape 166"/>
          <p:cNvSpPr>
            <a:spLocks noGrp="1" noRot="1" noChangeAspect="1"/>
          </p:cNvSpPr>
          <p:nvPr>
            <p:ph type="sldImg"/>
          </p:nvPr>
        </p:nvSpPr>
        <p:spPr>
          <a:xfrm>
            <a:off x="1143000" y="685800"/>
            <a:ext cx="4572000" cy="3429000"/>
          </a:xfrm>
          <a:prstGeom prst="rect">
            <a:avLst/>
          </a:prstGeom>
        </p:spPr>
        <p:txBody>
          <a:bodyPr/>
          <a:lstStyle/>
          <a:p>
            <a:endParaRPr dirty="0"/>
          </a:p>
        </p:txBody>
      </p:sp>
      <p:sp>
        <p:nvSpPr>
          <p:cNvPr id="167" name="Shape 16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684387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Later on someone comes back and says, that was great what you initially came up with, but I want you to take that same information and build something different with it.  Our brains struggle to comprehend what that might be because that information put together is now a car. </a:t>
            </a:r>
          </a:p>
          <a:p>
            <a:endParaRPr lang="en-US" dirty="0"/>
          </a:p>
          <a:p>
            <a:r>
              <a:rPr lang="en-US" dirty="0"/>
              <a:t>Our car isn’t necessarily wrong, but we can see on the next slide other possibilities. We have to unlearn what we know so we can see other possibilities. Another example you may have seen is when people try to unlearn how to ride a bicycle. </a:t>
            </a:r>
          </a:p>
        </p:txBody>
      </p:sp>
      <p:sp>
        <p:nvSpPr>
          <p:cNvPr id="4" name="Slide Number Placeholder 3"/>
          <p:cNvSpPr>
            <a:spLocks noGrp="1"/>
          </p:cNvSpPr>
          <p:nvPr>
            <p:ph type="sldNum" sz="quarter" idx="5"/>
          </p:nvPr>
        </p:nvSpPr>
        <p:spPr/>
        <p:txBody>
          <a:bodyPr/>
          <a:lstStyle/>
          <a:p>
            <a:fld id="{54B6C28C-673D-437A-9E24-74B50A2C3514}" type="slidenum">
              <a:rPr lang="en-US" smtClean="0"/>
              <a:t>11</a:t>
            </a:fld>
            <a:endParaRPr lang="en-US" dirty="0"/>
          </a:p>
        </p:txBody>
      </p:sp>
    </p:spTree>
    <p:extLst>
      <p:ext uri="{BB962C8B-B14F-4D97-AF65-F5344CB8AC3E}">
        <p14:creationId xmlns:p14="http://schemas.microsoft.com/office/powerpoint/2010/main" val="24761927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Later on someone comes back and says, that was great what you initially came up with, but I want you to take that same information and build something different with it.  Our brains struggle to comprehend what that might be because that information put together is now a car. </a:t>
            </a:r>
          </a:p>
          <a:p>
            <a:endParaRPr lang="en-US" dirty="0"/>
          </a:p>
          <a:p>
            <a:r>
              <a:rPr lang="en-US" dirty="0"/>
              <a:t>Our car isn’t necessarily wrong, but we can see on the next slide other possibilities. We have to unlearn what we know so we can see other possibilities. Another example you may have seen is when people try to unlearn how to ride a bicycle. </a:t>
            </a:r>
          </a:p>
        </p:txBody>
      </p:sp>
      <p:sp>
        <p:nvSpPr>
          <p:cNvPr id="4" name="Slide Number Placeholder 3"/>
          <p:cNvSpPr>
            <a:spLocks noGrp="1"/>
          </p:cNvSpPr>
          <p:nvPr>
            <p:ph type="sldNum" sz="quarter" idx="5"/>
          </p:nvPr>
        </p:nvSpPr>
        <p:spPr/>
        <p:txBody>
          <a:bodyPr/>
          <a:lstStyle/>
          <a:p>
            <a:fld id="{54B6C28C-673D-437A-9E24-74B50A2C3514}" type="slidenum">
              <a:rPr lang="en-US" smtClean="0"/>
              <a:t>12</a:t>
            </a:fld>
            <a:endParaRPr lang="en-US" dirty="0"/>
          </a:p>
        </p:txBody>
      </p:sp>
    </p:spTree>
    <p:extLst>
      <p:ext uri="{BB962C8B-B14F-4D97-AF65-F5344CB8AC3E}">
        <p14:creationId xmlns:p14="http://schemas.microsoft.com/office/powerpoint/2010/main" val="13336985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Later on someone comes back and says, that was great what you initially came up with, but I want you to take that same information and build something different with it.  Our brains struggle to comprehend what that might be because that information put together is now a car. </a:t>
            </a:r>
          </a:p>
          <a:p>
            <a:endParaRPr lang="en-US" dirty="0"/>
          </a:p>
          <a:p>
            <a:r>
              <a:rPr lang="en-US" dirty="0"/>
              <a:t>Our car isn’t necessarily wrong, but we can see on the next slide other possibilities. We have to unlearn what we know so we can see other possibilities. Another example you may have seen is when people try to unlearn how to ride a bicycle. </a:t>
            </a:r>
          </a:p>
        </p:txBody>
      </p:sp>
      <p:sp>
        <p:nvSpPr>
          <p:cNvPr id="4" name="Slide Number Placeholder 3"/>
          <p:cNvSpPr>
            <a:spLocks noGrp="1"/>
          </p:cNvSpPr>
          <p:nvPr>
            <p:ph type="sldNum" sz="quarter" idx="5"/>
          </p:nvPr>
        </p:nvSpPr>
        <p:spPr/>
        <p:txBody>
          <a:bodyPr/>
          <a:lstStyle/>
          <a:p>
            <a:fld id="{54B6C28C-673D-437A-9E24-74B50A2C3514}" type="slidenum">
              <a:rPr lang="en-US" smtClean="0"/>
              <a:t>13</a:t>
            </a:fld>
            <a:endParaRPr lang="en-US" dirty="0"/>
          </a:p>
        </p:txBody>
      </p:sp>
    </p:spTree>
    <p:extLst>
      <p:ext uri="{BB962C8B-B14F-4D97-AF65-F5344CB8AC3E}">
        <p14:creationId xmlns:p14="http://schemas.microsoft.com/office/powerpoint/2010/main" val="112824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Later on someone comes back and says, that was great what you initially came up with, but I want you to take that same information and build something different with it.  Our brains struggle to comprehend what that might be because that information put together is now a car. </a:t>
            </a:r>
          </a:p>
          <a:p>
            <a:endParaRPr lang="en-US" dirty="0"/>
          </a:p>
          <a:p>
            <a:r>
              <a:rPr lang="en-US" dirty="0"/>
              <a:t>Our car isn’t necessarily wrong, but we can see on the next slide other possibilities. We have to unlearn what we know so we can see other possibilities. Another example you may have seen is when people try to unlearn how to ride a bicycle. </a:t>
            </a:r>
          </a:p>
        </p:txBody>
      </p:sp>
      <p:sp>
        <p:nvSpPr>
          <p:cNvPr id="4" name="Slide Number Placeholder 3"/>
          <p:cNvSpPr>
            <a:spLocks noGrp="1"/>
          </p:cNvSpPr>
          <p:nvPr>
            <p:ph type="sldNum" sz="quarter" idx="5"/>
          </p:nvPr>
        </p:nvSpPr>
        <p:spPr/>
        <p:txBody>
          <a:bodyPr/>
          <a:lstStyle/>
          <a:p>
            <a:fld id="{54B6C28C-673D-437A-9E24-74B50A2C3514}" type="slidenum">
              <a:rPr lang="en-US" smtClean="0"/>
              <a:t>14</a:t>
            </a:fld>
            <a:endParaRPr lang="en-US" dirty="0"/>
          </a:p>
        </p:txBody>
      </p:sp>
    </p:spTree>
    <p:extLst>
      <p:ext uri="{BB962C8B-B14F-4D97-AF65-F5344CB8AC3E}">
        <p14:creationId xmlns:p14="http://schemas.microsoft.com/office/powerpoint/2010/main" val="33915586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Shape 199"/>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200" name="Shape 200"/>
          <p:cNvSpPr>
            <a:spLocks noGrp="1"/>
          </p:cNvSpPr>
          <p:nvPr>
            <p:ph type="body" sz="quarter" idx="1"/>
          </p:nvPr>
        </p:nvSpPr>
        <p:spPr>
          <a:prstGeom prst="rect">
            <a:avLst/>
          </a:prstGeom>
        </p:spPr>
        <p:txBody>
          <a:bodyPr/>
          <a:lstStyle/>
          <a:p>
            <a:endParaRPr lang="en-US" sz="2400" dirty="0">
              <a:effectLst/>
              <a:latin typeface="+mn-lt"/>
              <a:ea typeface="+mn-ea"/>
              <a:cs typeface="+mn-cs"/>
              <a:sym typeface="Helvetica Neue"/>
            </a:endParaRPr>
          </a:p>
        </p:txBody>
      </p:sp>
    </p:spTree>
    <p:extLst>
      <p:ext uri="{BB962C8B-B14F-4D97-AF65-F5344CB8AC3E}">
        <p14:creationId xmlns:p14="http://schemas.microsoft.com/office/powerpoint/2010/main" val="1501580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Shape 199"/>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200" name="Shape 200"/>
          <p:cNvSpPr>
            <a:spLocks noGrp="1"/>
          </p:cNvSpPr>
          <p:nvPr>
            <p:ph type="body" sz="quarter" idx="1"/>
          </p:nvPr>
        </p:nvSpPr>
        <p:spPr>
          <a:prstGeom prst="rect">
            <a:avLst/>
          </a:prstGeom>
        </p:spPr>
        <p:txBody>
          <a:bodyPr/>
          <a:lstStyle/>
          <a:p>
            <a:r>
              <a:rPr lang="en-US" sz="2400" dirty="0">
                <a:effectLst/>
                <a:latin typeface="+mn-lt"/>
                <a:ea typeface="+mn-ea"/>
                <a:cs typeface="+mn-cs"/>
                <a:sym typeface="Helvetica Neue"/>
              </a:rPr>
              <a:t>This slide will have a video recording scrolling through the document submitted from Pre-ETS providers on providing virtual services. It’s too large to email.</a:t>
            </a:r>
          </a:p>
        </p:txBody>
      </p:sp>
    </p:spTree>
    <p:extLst>
      <p:ext uri="{BB962C8B-B14F-4D97-AF65-F5344CB8AC3E}">
        <p14:creationId xmlns:p14="http://schemas.microsoft.com/office/powerpoint/2010/main" val="8076178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Shape 199"/>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200" name="Shape 200"/>
          <p:cNvSpPr>
            <a:spLocks noGrp="1"/>
          </p:cNvSpPr>
          <p:nvPr>
            <p:ph type="body" sz="quarter" idx="1"/>
          </p:nvPr>
        </p:nvSpPr>
        <p:spPr>
          <a:prstGeom prst="rect">
            <a:avLst/>
          </a:prstGeom>
        </p:spPr>
        <p:txBody>
          <a:bodyPr/>
          <a:lstStyle/>
          <a:p>
            <a:endParaRPr lang="en-US" sz="2400" dirty="0">
              <a:effectLst/>
              <a:latin typeface="+mn-lt"/>
              <a:ea typeface="+mn-ea"/>
              <a:cs typeface="+mn-cs"/>
              <a:sym typeface="Helvetica Neue"/>
            </a:endParaRPr>
          </a:p>
        </p:txBody>
      </p:sp>
    </p:spTree>
    <p:extLst>
      <p:ext uri="{BB962C8B-B14F-4D97-AF65-F5344CB8AC3E}">
        <p14:creationId xmlns:p14="http://schemas.microsoft.com/office/powerpoint/2010/main" val="40219550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Blake</a:t>
            </a:r>
          </a:p>
        </p:txBody>
      </p:sp>
    </p:spTree>
    <p:extLst>
      <p:ext uri="{BB962C8B-B14F-4D97-AF65-F5344CB8AC3E}">
        <p14:creationId xmlns:p14="http://schemas.microsoft.com/office/powerpoint/2010/main" val="5134626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Shape 199"/>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200" name="Shape 200"/>
          <p:cNvSpPr>
            <a:spLocks noGrp="1"/>
          </p:cNvSpPr>
          <p:nvPr>
            <p:ph type="body" sz="quarter" idx="1"/>
          </p:nvPr>
        </p:nvSpPr>
        <p:spPr>
          <a:prstGeom prst="rect">
            <a:avLst/>
          </a:prstGeom>
        </p:spPr>
        <p:txBody>
          <a:bodyPr/>
          <a:lstStyle/>
          <a:p>
            <a:r>
              <a:rPr lang="en-US" sz="2400" dirty="0">
                <a:effectLst/>
                <a:latin typeface="+mn-lt"/>
                <a:ea typeface="+mn-ea"/>
                <a:cs typeface="+mn-cs"/>
                <a:sym typeface="Helvetica Neue"/>
              </a:rPr>
              <a:t>Number of Schools in Shelby Co. Schools – </a:t>
            </a:r>
          </a:p>
          <a:p>
            <a:r>
              <a:rPr lang="en-US" sz="2400" dirty="0">
                <a:effectLst/>
                <a:latin typeface="+mn-lt"/>
                <a:ea typeface="+mn-ea"/>
                <a:cs typeface="+mn-cs"/>
                <a:sym typeface="Helvetica Neue"/>
              </a:rPr>
              <a:t>Number of Schools in Shelby Co. - </a:t>
            </a:r>
          </a:p>
          <a:p>
            <a:r>
              <a:rPr lang="en-US" sz="2400" dirty="0">
                <a:effectLst/>
                <a:latin typeface="+mn-lt"/>
                <a:ea typeface="+mn-ea"/>
                <a:cs typeface="+mn-cs"/>
                <a:sym typeface="Helvetica Neue"/>
              </a:rPr>
              <a:t>Number of Students Served – </a:t>
            </a:r>
          </a:p>
          <a:p>
            <a:r>
              <a:rPr lang="en-US" sz="2400" dirty="0">
                <a:effectLst/>
                <a:latin typeface="+mn-lt"/>
                <a:ea typeface="+mn-ea"/>
                <a:cs typeface="+mn-cs"/>
                <a:sym typeface="Helvetica Neue"/>
              </a:rPr>
              <a:t>Number of Pre-ETS Specialists - 5</a:t>
            </a:r>
          </a:p>
          <a:p>
            <a:r>
              <a:rPr lang="en-US" sz="2400" dirty="0">
                <a:effectLst/>
                <a:latin typeface="+mn-lt"/>
                <a:ea typeface="+mn-ea"/>
                <a:cs typeface="+mn-cs"/>
                <a:sym typeface="Helvetica Neue"/>
              </a:rPr>
              <a:t>Number of CRPs – </a:t>
            </a:r>
          </a:p>
          <a:p>
            <a:r>
              <a:rPr lang="en-US" sz="2400" dirty="0">
                <a:effectLst/>
                <a:latin typeface="+mn-lt"/>
                <a:ea typeface="+mn-ea"/>
                <a:cs typeface="+mn-cs"/>
                <a:sym typeface="Helvetica Neue"/>
              </a:rPr>
              <a:t>Number of TSWs – 2 (I think) Shelby and Germantown</a:t>
            </a:r>
          </a:p>
          <a:p>
            <a:endParaRPr lang="en-US" sz="2400" dirty="0">
              <a:effectLst/>
              <a:latin typeface="+mn-lt"/>
              <a:ea typeface="+mn-ea"/>
              <a:cs typeface="+mn-cs"/>
              <a:sym typeface="Helvetica Neue"/>
            </a:endParaRPr>
          </a:p>
        </p:txBody>
      </p:sp>
    </p:spTree>
    <p:extLst>
      <p:ext uri="{BB962C8B-B14F-4D97-AF65-F5344CB8AC3E}">
        <p14:creationId xmlns:p14="http://schemas.microsoft.com/office/powerpoint/2010/main" val="42233637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Shape 199"/>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200" name="Shape 200"/>
          <p:cNvSpPr>
            <a:spLocks noGrp="1"/>
          </p:cNvSpPr>
          <p:nvPr>
            <p:ph type="body" sz="quarter" idx="1"/>
          </p:nvPr>
        </p:nvSpPr>
        <p:spPr>
          <a:prstGeom prst="rect">
            <a:avLst/>
          </a:prstGeom>
        </p:spPr>
        <p:txBody>
          <a:bodyPr/>
          <a:lstStyle/>
          <a:p>
            <a:r>
              <a:rPr lang="en-US" sz="2400" dirty="0">
                <a:effectLst/>
                <a:latin typeface="+mn-lt"/>
                <a:ea typeface="+mn-ea"/>
                <a:cs typeface="+mn-cs"/>
                <a:sym typeface="Helvetica Neue"/>
              </a:rPr>
              <a:t>Number of Schools in Shelby Co. Schools – </a:t>
            </a:r>
          </a:p>
          <a:p>
            <a:r>
              <a:rPr lang="en-US" sz="2400" dirty="0">
                <a:effectLst/>
                <a:latin typeface="+mn-lt"/>
                <a:ea typeface="+mn-ea"/>
                <a:cs typeface="+mn-cs"/>
                <a:sym typeface="Helvetica Neue"/>
              </a:rPr>
              <a:t>Number of Schools in Shelby Co. - </a:t>
            </a:r>
          </a:p>
          <a:p>
            <a:r>
              <a:rPr lang="en-US" sz="2400" dirty="0">
                <a:effectLst/>
                <a:latin typeface="+mn-lt"/>
                <a:ea typeface="+mn-ea"/>
                <a:cs typeface="+mn-cs"/>
                <a:sym typeface="Helvetica Neue"/>
              </a:rPr>
              <a:t>Number of Students Served – </a:t>
            </a:r>
          </a:p>
          <a:p>
            <a:r>
              <a:rPr lang="en-US" sz="2400" dirty="0">
                <a:effectLst/>
                <a:latin typeface="+mn-lt"/>
                <a:ea typeface="+mn-ea"/>
                <a:cs typeface="+mn-cs"/>
                <a:sym typeface="Helvetica Neue"/>
              </a:rPr>
              <a:t>Number of Pre-ETS Specialists - 5</a:t>
            </a:r>
          </a:p>
          <a:p>
            <a:r>
              <a:rPr lang="en-US" sz="2400" dirty="0">
                <a:effectLst/>
                <a:latin typeface="+mn-lt"/>
                <a:ea typeface="+mn-ea"/>
                <a:cs typeface="+mn-cs"/>
                <a:sym typeface="Helvetica Neue"/>
              </a:rPr>
              <a:t>Number of CRPs – </a:t>
            </a:r>
          </a:p>
          <a:p>
            <a:r>
              <a:rPr lang="en-US" sz="2400" dirty="0">
                <a:effectLst/>
                <a:latin typeface="+mn-lt"/>
                <a:ea typeface="+mn-ea"/>
                <a:cs typeface="+mn-cs"/>
                <a:sym typeface="Helvetica Neue"/>
              </a:rPr>
              <a:t>Number of TSWs – 2 (I think) Shelby and Germantown</a:t>
            </a:r>
          </a:p>
          <a:p>
            <a:endParaRPr lang="en-US" sz="2400" dirty="0">
              <a:effectLst/>
              <a:latin typeface="+mn-lt"/>
              <a:ea typeface="+mn-ea"/>
              <a:cs typeface="+mn-cs"/>
              <a:sym typeface="Helvetica Neue"/>
            </a:endParaRPr>
          </a:p>
        </p:txBody>
      </p:sp>
    </p:spTree>
    <p:extLst>
      <p:ext uri="{BB962C8B-B14F-4D97-AF65-F5344CB8AC3E}">
        <p14:creationId xmlns:p14="http://schemas.microsoft.com/office/powerpoint/2010/main" val="41206447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Shape 174"/>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175" name="Shape 175"/>
          <p:cNvSpPr>
            <a:spLocks noGrp="1"/>
          </p:cNvSpPr>
          <p:nvPr>
            <p:ph type="body" sz="quarter" idx="1"/>
          </p:nvPr>
        </p:nvSpPr>
        <p:spPr>
          <a:prstGeom prst="rect">
            <a:avLst/>
          </a:prstGeom>
        </p:spPr>
        <p:txBody>
          <a:bodyPr/>
          <a:lstStyle/>
          <a:p>
            <a:pPr lvl="0"/>
            <a:endParaRPr lang="en-US" sz="2200" dirty="0">
              <a:effectLst/>
              <a:latin typeface="+mn-lt"/>
              <a:ea typeface="+mn-ea"/>
              <a:cs typeface="+mn-cs"/>
              <a:sym typeface="Helvetica Neue"/>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Shape 199"/>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200" name="Shape 200"/>
          <p:cNvSpPr>
            <a:spLocks noGrp="1"/>
          </p:cNvSpPr>
          <p:nvPr>
            <p:ph type="body" sz="quarter" idx="1"/>
          </p:nvPr>
        </p:nvSpPr>
        <p:spPr>
          <a:prstGeom prst="rect">
            <a:avLst/>
          </a:prstGeom>
        </p:spPr>
        <p:txBody>
          <a:bodyPr/>
          <a:lstStyle/>
          <a:p>
            <a:endParaRPr lang="en-US" sz="2400" dirty="0">
              <a:effectLst/>
              <a:latin typeface="+mn-lt"/>
              <a:ea typeface="+mn-ea"/>
              <a:cs typeface="+mn-cs"/>
              <a:sym typeface="Helvetica Neue"/>
            </a:endParaRPr>
          </a:p>
        </p:txBody>
      </p:sp>
    </p:spTree>
    <p:extLst>
      <p:ext uri="{BB962C8B-B14F-4D97-AF65-F5344CB8AC3E}">
        <p14:creationId xmlns:p14="http://schemas.microsoft.com/office/powerpoint/2010/main" val="4461877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Shape 199"/>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200" name="Shape 200"/>
          <p:cNvSpPr>
            <a:spLocks noGrp="1"/>
          </p:cNvSpPr>
          <p:nvPr>
            <p:ph type="body" sz="quarter" idx="1"/>
          </p:nvPr>
        </p:nvSpPr>
        <p:spPr>
          <a:prstGeom prst="rect">
            <a:avLst/>
          </a:prstGeom>
        </p:spPr>
        <p:txBody>
          <a:bodyPr/>
          <a:lstStyle/>
          <a:p>
            <a:endParaRPr lang="en-US" sz="2400" dirty="0">
              <a:effectLst/>
              <a:latin typeface="+mn-lt"/>
              <a:ea typeface="+mn-ea"/>
              <a:cs typeface="+mn-cs"/>
              <a:sym typeface="Helvetica Neue"/>
            </a:endParaRPr>
          </a:p>
        </p:txBody>
      </p:sp>
    </p:spTree>
    <p:extLst>
      <p:ext uri="{BB962C8B-B14F-4D97-AF65-F5344CB8AC3E}">
        <p14:creationId xmlns:p14="http://schemas.microsoft.com/office/powerpoint/2010/main" val="2930912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Shape 199"/>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200" name="Shape 200"/>
          <p:cNvSpPr>
            <a:spLocks noGrp="1"/>
          </p:cNvSpPr>
          <p:nvPr>
            <p:ph type="body" sz="quarter" idx="1"/>
          </p:nvPr>
        </p:nvSpPr>
        <p:spPr>
          <a:prstGeom prst="rect">
            <a:avLst/>
          </a:prstGeom>
        </p:spPr>
        <p:txBody>
          <a:bodyPr/>
          <a:lstStyle/>
          <a:p>
            <a:r>
              <a:rPr lang="en-US" sz="2400" dirty="0">
                <a:effectLst/>
                <a:latin typeface="+mn-lt"/>
                <a:ea typeface="+mn-ea"/>
                <a:cs typeface="+mn-cs"/>
                <a:sym typeface="Helvetica Neue"/>
              </a:rPr>
              <a:t>Instructor guide includes: </a:t>
            </a:r>
          </a:p>
          <a:p>
            <a:pPr marL="342900" lvl="1" indent="-342900">
              <a:buFont typeface="Arial" panose="020B0604020202020204" pitchFamily="34" charset="0"/>
              <a:buChar char="•"/>
            </a:pPr>
            <a:r>
              <a:rPr lang="en-US" sz="2400" dirty="0">
                <a:effectLst/>
                <a:latin typeface="+mn-lt"/>
                <a:ea typeface="+mn-ea"/>
                <a:cs typeface="+mn-cs"/>
                <a:sym typeface="Helvetica Neue"/>
              </a:rPr>
              <a:t>Site overview </a:t>
            </a:r>
          </a:p>
          <a:p>
            <a:pPr marL="342900" lvl="1" indent="-342900">
              <a:buFont typeface="Arial" panose="020B0604020202020204" pitchFamily="34" charset="0"/>
              <a:buChar char="•"/>
            </a:pPr>
            <a:r>
              <a:rPr lang="en-US" sz="2400" dirty="0">
                <a:effectLst/>
                <a:latin typeface="+mn-lt"/>
                <a:ea typeface="+mn-ea"/>
                <a:cs typeface="+mn-cs"/>
                <a:sym typeface="Helvetica Neue"/>
              </a:rPr>
              <a:t>Lesson topics and activity descriptions</a:t>
            </a:r>
          </a:p>
          <a:p>
            <a:pPr marL="342900" lvl="1" indent="-342900">
              <a:buFont typeface="Arial" panose="020B0604020202020204" pitchFamily="34" charset="0"/>
              <a:buChar char="•"/>
            </a:pPr>
            <a:r>
              <a:rPr lang="en-US" sz="2400" dirty="0">
                <a:effectLst/>
                <a:latin typeface="+mn-lt"/>
                <a:ea typeface="+mn-ea"/>
                <a:cs typeface="+mn-cs"/>
                <a:sym typeface="Helvetica Neue"/>
              </a:rPr>
              <a:t>Activity plans and resources</a:t>
            </a:r>
          </a:p>
          <a:p>
            <a:pPr marL="342900" lvl="1" indent="-342900">
              <a:buFont typeface="Arial" panose="020B0604020202020204" pitchFamily="34" charset="0"/>
              <a:buChar char="•"/>
            </a:pPr>
            <a:r>
              <a:rPr lang="en-US" sz="2400" dirty="0">
                <a:effectLst/>
                <a:latin typeface="+mn-lt"/>
                <a:ea typeface="+mn-ea"/>
                <a:cs typeface="+mn-cs"/>
                <a:sym typeface="Helvetica Neue"/>
              </a:rPr>
              <a:t>Transition portfolio tip sheet </a:t>
            </a:r>
          </a:p>
          <a:p>
            <a:pPr marL="342900" lvl="1" indent="-342900">
              <a:buFont typeface="Arial" panose="020B0604020202020204" pitchFamily="34" charset="0"/>
              <a:buChar char="•"/>
            </a:pPr>
            <a:r>
              <a:rPr lang="en-US" sz="2400" dirty="0">
                <a:effectLst/>
                <a:latin typeface="+mn-lt"/>
                <a:ea typeface="+mn-ea"/>
                <a:cs typeface="+mn-cs"/>
                <a:sym typeface="Helvetica Neue"/>
              </a:rPr>
              <a:t>Lesson trackers for instructors and students </a:t>
            </a:r>
          </a:p>
          <a:p>
            <a:pPr marL="342900" lvl="1" indent="-342900">
              <a:buFont typeface="Arial" panose="020B0604020202020204" pitchFamily="34" charset="0"/>
              <a:buChar char="•"/>
            </a:pPr>
            <a:endParaRPr lang="en-US" sz="2400" dirty="0">
              <a:effectLst/>
              <a:latin typeface="+mn-lt"/>
              <a:ea typeface="+mn-ea"/>
              <a:cs typeface="+mn-cs"/>
              <a:sym typeface="Helvetica Neue"/>
            </a:endParaRPr>
          </a:p>
        </p:txBody>
      </p:sp>
    </p:spTree>
    <p:extLst>
      <p:ext uri="{BB962C8B-B14F-4D97-AF65-F5344CB8AC3E}">
        <p14:creationId xmlns:p14="http://schemas.microsoft.com/office/powerpoint/2010/main" val="31067261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Shape 199"/>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200" name="Shape 200"/>
          <p:cNvSpPr>
            <a:spLocks noGrp="1"/>
          </p:cNvSpPr>
          <p:nvPr>
            <p:ph type="body" sz="quarter" idx="1"/>
          </p:nvPr>
        </p:nvSpPr>
        <p:spPr>
          <a:prstGeom prst="rect">
            <a:avLst/>
          </a:prstGeom>
        </p:spPr>
        <p:txBody>
          <a:bodyPr/>
          <a:lstStyle/>
          <a:p>
            <a:r>
              <a:rPr lang="en-US" sz="2400" dirty="0">
                <a:effectLst/>
                <a:latin typeface="+mn-lt"/>
                <a:ea typeface="+mn-ea"/>
                <a:cs typeface="+mn-cs"/>
                <a:sym typeface="Helvetica Neue"/>
              </a:rPr>
              <a:t>Instructor guide includes: </a:t>
            </a:r>
          </a:p>
          <a:p>
            <a:pPr marL="342900" lvl="1" indent="-342900">
              <a:buFont typeface="Arial" panose="020B0604020202020204" pitchFamily="34" charset="0"/>
              <a:buChar char="•"/>
            </a:pPr>
            <a:r>
              <a:rPr lang="en-US" sz="2400" dirty="0">
                <a:effectLst/>
                <a:latin typeface="+mn-lt"/>
                <a:ea typeface="+mn-ea"/>
                <a:cs typeface="+mn-cs"/>
                <a:sym typeface="Helvetica Neue"/>
              </a:rPr>
              <a:t>Site overview </a:t>
            </a:r>
          </a:p>
          <a:p>
            <a:pPr marL="342900" lvl="1" indent="-342900">
              <a:buFont typeface="Arial" panose="020B0604020202020204" pitchFamily="34" charset="0"/>
              <a:buChar char="•"/>
            </a:pPr>
            <a:r>
              <a:rPr lang="en-US" sz="2400" dirty="0">
                <a:effectLst/>
                <a:latin typeface="+mn-lt"/>
                <a:ea typeface="+mn-ea"/>
                <a:cs typeface="+mn-cs"/>
                <a:sym typeface="Helvetica Neue"/>
              </a:rPr>
              <a:t>Lesson topics and activity descriptions</a:t>
            </a:r>
          </a:p>
          <a:p>
            <a:pPr marL="342900" lvl="1" indent="-342900">
              <a:buFont typeface="Arial" panose="020B0604020202020204" pitchFamily="34" charset="0"/>
              <a:buChar char="•"/>
            </a:pPr>
            <a:r>
              <a:rPr lang="en-US" sz="2400" dirty="0">
                <a:effectLst/>
                <a:latin typeface="+mn-lt"/>
                <a:ea typeface="+mn-ea"/>
                <a:cs typeface="+mn-cs"/>
                <a:sym typeface="Helvetica Neue"/>
              </a:rPr>
              <a:t>Activity plans and resources</a:t>
            </a:r>
          </a:p>
          <a:p>
            <a:pPr marL="342900" lvl="1" indent="-342900">
              <a:buFont typeface="Arial" panose="020B0604020202020204" pitchFamily="34" charset="0"/>
              <a:buChar char="•"/>
            </a:pPr>
            <a:r>
              <a:rPr lang="en-US" sz="2400" dirty="0">
                <a:effectLst/>
                <a:latin typeface="+mn-lt"/>
                <a:ea typeface="+mn-ea"/>
                <a:cs typeface="+mn-cs"/>
                <a:sym typeface="Helvetica Neue"/>
              </a:rPr>
              <a:t>Transition portfolio tip sheet </a:t>
            </a:r>
          </a:p>
          <a:p>
            <a:pPr marL="342900" lvl="1" indent="-342900">
              <a:buFont typeface="Arial" panose="020B0604020202020204" pitchFamily="34" charset="0"/>
              <a:buChar char="•"/>
            </a:pPr>
            <a:r>
              <a:rPr lang="en-US" sz="2400" dirty="0">
                <a:effectLst/>
                <a:latin typeface="+mn-lt"/>
                <a:ea typeface="+mn-ea"/>
                <a:cs typeface="+mn-cs"/>
                <a:sym typeface="Helvetica Neue"/>
              </a:rPr>
              <a:t>Lesson trackers for instructors and students </a:t>
            </a:r>
          </a:p>
          <a:p>
            <a:pPr marL="342900" lvl="1" indent="-342900">
              <a:buFont typeface="Arial" panose="020B0604020202020204" pitchFamily="34" charset="0"/>
              <a:buChar char="•"/>
            </a:pPr>
            <a:endParaRPr lang="en-US" sz="2400" dirty="0">
              <a:effectLst/>
              <a:latin typeface="+mn-lt"/>
              <a:ea typeface="+mn-ea"/>
              <a:cs typeface="+mn-cs"/>
              <a:sym typeface="Helvetica Neue"/>
            </a:endParaRPr>
          </a:p>
        </p:txBody>
      </p:sp>
    </p:spTree>
    <p:extLst>
      <p:ext uri="{BB962C8B-B14F-4D97-AF65-F5344CB8AC3E}">
        <p14:creationId xmlns:p14="http://schemas.microsoft.com/office/powerpoint/2010/main" val="30390737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Shape 199"/>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200" name="Shape 200"/>
          <p:cNvSpPr>
            <a:spLocks noGrp="1"/>
          </p:cNvSpPr>
          <p:nvPr>
            <p:ph type="body" sz="quarter" idx="1"/>
          </p:nvPr>
        </p:nvSpPr>
        <p:spPr>
          <a:prstGeom prst="rect">
            <a:avLst/>
          </a:prstGeom>
        </p:spPr>
        <p:txBody>
          <a:bodyPr/>
          <a:lstStyle/>
          <a:p>
            <a:r>
              <a:rPr lang="en-US" sz="2400" dirty="0">
                <a:effectLst/>
                <a:latin typeface="+mn-lt"/>
                <a:ea typeface="+mn-ea"/>
                <a:cs typeface="+mn-cs"/>
                <a:sym typeface="Helvetica Neue"/>
              </a:rPr>
              <a:t>Instructor guide includes: </a:t>
            </a:r>
          </a:p>
          <a:p>
            <a:pPr marL="342900" lvl="1" indent="-342900">
              <a:buFont typeface="Arial" panose="020B0604020202020204" pitchFamily="34" charset="0"/>
              <a:buChar char="•"/>
            </a:pPr>
            <a:r>
              <a:rPr lang="en-US" sz="2400" dirty="0">
                <a:effectLst/>
                <a:latin typeface="+mn-lt"/>
                <a:ea typeface="+mn-ea"/>
                <a:cs typeface="+mn-cs"/>
                <a:sym typeface="Helvetica Neue"/>
              </a:rPr>
              <a:t>Site overview </a:t>
            </a:r>
          </a:p>
          <a:p>
            <a:pPr marL="342900" lvl="1" indent="-342900">
              <a:buFont typeface="Arial" panose="020B0604020202020204" pitchFamily="34" charset="0"/>
              <a:buChar char="•"/>
            </a:pPr>
            <a:r>
              <a:rPr lang="en-US" sz="2400" dirty="0">
                <a:effectLst/>
                <a:latin typeface="+mn-lt"/>
                <a:ea typeface="+mn-ea"/>
                <a:cs typeface="+mn-cs"/>
                <a:sym typeface="Helvetica Neue"/>
              </a:rPr>
              <a:t>Lesson topics and activity descriptions</a:t>
            </a:r>
          </a:p>
          <a:p>
            <a:pPr marL="342900" lvl="1" indent="-342900">
              <a:buFont typeface="Arial" panose="020B0604020202020204" pitchFamily="34" charset="0"/>
              <a:buChar char="•"/>
            </a:pPr>
            <a:r>
              <a:rPr lang="en-US" sz="2400" dirty="0">
                <a:effectLst/>
                <a:latin typeface="+mn-lt"/>
                <a:ea typeface="+mn-ea"/>
                <a:cs typeface="+mn-cs"/>
                <a:sym typeface="Helvetica Neue"/>
              </a:rPr>
              <a:t>Activity plans and resources</a:t>
            </a:r>
          </a:p>
          <a:p>
            <a:pPr marL="342900" lvl="1" indent="-342900">
              <a:buFont typeface="Arial" panose="020B0604020202020204" pitchFamily="34" charset="0"/>
              <a:buChar char="•"/>
            </a:pPr>
            <a:r>
              <a:rPr lang="en-US" sz="2400" dirty="0">
                <a:effectLst/>
                <a:latin typeface="+mn-lt"/>
                <a:ea typeface="+mn-ea"/>
                <a:cs typeface="+mn-cs"/>
                <a:sym typeface="Helvetica Neue"/>
              </a:rPr>
              <a:t>Transition portfolio tip sheet </a:t>
            </a:r>
          </a:p>
          <a:p>
            <a:pPr marL="342900" lvl="1" indent="-342900">
              <a:buFont typeface="Arial" panose="020B0604020202020204" pitchFamily="34" charset="0"/>
              <a:buChar char="•"/>
            </a:pPr>
            <a:r>
              <a:rPr lang="en-US" sz="2400" dirty="0">
                <a:effectLst/>
                <a:latin typeface="+mn-lt"/>
                <a:ea typeface="+mn-ea"/>
                <a:cs typeface="+mn-cs"/>
                <a:sym typeface="Helvetica Neue"/>
              </a:rPr>
              <a:t>Lesson trackers for instructors and students </a:t>
            </a:r>
          </a:p>
          <a:p>
            <a:pPr marL="342900" lvl="1" indent="-342900">
              <a:buFont typeface="Arial" panose="020B0604020202020204" pitchFamily="34" charset="0"/>
              <a:buChar char="•"/>
            </a:pPr>
            <a:endParaRPr lang="en-US" sz="2400" dirty="0">
              <a:effectLst/>
              <a:latin typeface="+mn-lt"/>
              <a:ea typeface="+mn-ea"/>
              <a:cs typeface="+mn-cs"/>
              <a:sym typeface="Helvetica Neue"/>
            </a:endParaRPr>
          </a:p>
        </p:txBody>
      </p:sp>
    </p:spTree>
    <p:extLst>
      <p:ext uri="{BB962C8B-B14F-4D97-AF65-F5344CB8AC3E}">
        <p14:creationId xmlns:p14="http://schemas.microsoft.com/office/powerpoint/2010/main" val="40205975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Shape 199"/>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200" name="Shape 200"/>
          <p:cNvSpPr>
            <a:spLocks noGrp="1"/>
          </p:cNvSpPr>
          <p:nvPr>
            <p:ph type="body" sz="quarter" idx="1"/>
          </p:nvPr>
        </p:nvSpPr>
        <p:spPr>
          <a:prstGeom prst="rect">
            <a:avLst/>
          </a:prstGeom>
        </p:spPr>
        <p:txBody>
          <a:bodyPr/>
          <a:lstStyle/>
          <a:p>
            <a:endParaRPr lang="en-US" sz="2400" dirty="0">
              <a:effectLst/>
              <a:latin typeface="+mn-lt"/>
              <a:ea typeface="+mn-ea"/>
              <a:cs typeface="+mn-cs"/>
              <a:sym typeface="Helvetica Neue"/>
            </a:endParaRPr>
          </a:p>
        </p:txBody>
      </p:sp>
    </p:spTree>
    <p:extLst>
      <p:ext uri="{BB962C8B-B14F-4D97-AF65-F5344CB8AC3E}">
        <p14:creationId xmlns:p14="http://schemas.microsoft.com/office/powerpoint/2010/main" val="1913225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Shape 199"/>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200" name="Shape 200"/>
          <p:cNvSpPr>
            <a:spLocks noGrp="1"/>
          </p:cNvSpPr>
          <p:nvPr>
            <p:ph type="body" sz="quarter" idx="1"/>
          </p:nvPr>
        </p:nvSpPr>
        <p:spPr>
          <a:prstGeom prst="rect">
            <a:avLst/>
          </a:prstGeom>
        </p:spPr>
        <p:txBody>
          <a:bodyPr/>
          <a:lstStyle/>
          <a:p>
            <a:r>
              <a:rPr lang="en-US" sz="2400" dirty="0">
                <a:effectLst/>
                <a:latin typeface="+mn-lt"/>
                <a:ea typeface="+mn-ea"/>
                <a:cs typeface="+mn-cs"/>
                <a:sym typeface="Helvetica Neue"/>
              </a:rPr>
              <a:t>Instructor guide includes: </a:t>
            </a:r>
          </a:p>
          <a:p>
            <a:pPr marL="342900" lvl="1" indent="-342900">
              <a:buFont typeface="Arial" panose="020B0604020202020204" pitchFamily="34" charset="0"/>
              <a:buChar char="•"/>
            </a:pPr>
            <a:r>
              <a:rPr lang="en-US" sz="2400" dirty="0">
                <a:effectLst/>
                <a:latin typeface="+mn-lt"/>
                <a:ea typeface="+mn-ea"/>
                <a:cs typeface="+mn-cs"/>
                <a:sym typeface="Helvetica Neue"/>
              </a:rPr>
              <a:t>Site overview </a:t>
            </a:r>
          </a:p>
          <a:p>
            <a:pPr marL="342900" lvl="1" indent="-342900">
              <a:buFont typeface="Arial" panose="020B0604020202020204" pitchFamily="34" charset="0"/>
              <a:buChar char="•"/>
            </a:pPr>
            <a:r>
              <a:rPr lang="en-US" sz="2400" dirty="0">
                <a:effectLst/>
                <a:latin typeface="+mn-lt"/>
                <a:ea typeface="+mn-ea"/>
                <a:cs typeface="+mn-cs"/>
                <a:sym typeface="Helvetica Neue"/>
              </a:rPr>
              <a:t>Lesson topics and activity descriptions</a:t>
            </a:r>
          </a:p>
          <a:p>
            <a:pPr marL="342900" lvl="1" indent="-342900">
              <a:buFont typeface="Arial" panose="020B0604020202020204" pitchFamily="34" charset="0"/>
              <a:buChar char="•"/>
            </a:pPr>
            <a:r>
              <a:rPr lang="en-US" sz="2400" dirty="0">
                <a:effectLst/>
                <a:latin typeface="+mn-lt"/>
                <a:ea typeface="+mn-ea"/>
                <a:cs typeface="+mn-cs"/>
                <a:sym typeface="Helvetica Neue"/>
              </a:rPr>
              <a:t>Activity plans and resources</a:t>
            </a:r>
          </a:p>
          <a:p>
            <a:pPr marL="342900" lvl="1" indent="-342900">
              <a:buFont typeface="Arial" panose="020B0604020202020204" pitchFamily="34" charset="0"/>
              <a:buChar char="•"/>
            </a:pPr>
            <a:r>
              <a:rPr lang="en-US" sz="2400" dirty="0">
                <a:effectLst/>
                <a:latin typeface="+mn-lt"/>
                <a:ea typeface="+mn-ea"/>
                <a:cs typeface="+mn-cs"/>
                <a:sym typeface="Helvetica Neue"/>
              </a:rPr>
              <a:t>Transition portfolio tip sheet </a:t>
            </a:r>
          </a:p>
          <a:p>
            <a:pPr marL="342900" lvl="1" indent="-342900">
              <a:buFont typeface="Arial" panose="020B0604020202020204" pitchFamily="34" charset="0"/>
              <a:buChar char="•"/>
            </a:pPr>
            <a:r>
              <a:rPr lang="en-US" sz="2400" dirty="0">
                <a:effectLst/>
                <a:latin typeface="+mn-lt"/>
                <a:ea typeface="+mn-ea"/>
                <a:cs typeface="+mn-cs"/>
                <a:sym typeface="Helvetica Neue"/>
              </a:rPr>
              <a:t>Lesson trackers for instructors and students </a:t>
            </a:r>
          </a:p>
          <a:p>
            <a:pPr marL="342900" lvl="1" indent="-342900">
              <a:buFont typeface="Arial" panose="020B0604020202020204" pitchFamily="34" charset="0"/>
              <a:buChar char="•"/>
            </a:pPr>
            <a:endParaRPr lang="en-US" sz="2400" dirty="0">
              <a:effectLst/>
              <a:latin typeface="+mn-lt"/>
              <a:ea typeface="+mn-ea"/>
              <a:cs typeface="+mn-cs"/>
              <a:sym typeface="Helvetica Neue"/>
            </a:endParaRPr>
          </a:p>
        </p:txBody>
      </p:sp>
    </p:spTree>
    <p:extLst>
      <p:ext uri="{BB962C8B-B14F-4D97-AF65-F5344CB8AC3E}">
        <p14:creationId xmlns:p14="http://schemas.microsoft.com/office/powerpoint/2010/main" val="21213364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Shape 199"/>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200" name="Shape 200"/>
          <p:cNvSpPr>
            <a:spLocks noGrp="1"/>
          </p:cNvSpPr>
          <p:nvPr>
            <p:ph type="body" sz="quarter" idx="1"/>
          </p:nvPr>
        </p:nvSpPr>
        <p:spPr>
          <a:prstGeom prst="rect">
            <a:avLst/>
          </a:prstGeom>
        </p:spPr>
        <p:txBody>
          <a:bodyPr/>
          <a:lstStyle/>
          <a:p>
            <a:endParaRPr lang="en-US" sz="2400" dirty="0">
              <a:effectLst/>
              <a:latin typeface="+mn-lt"/>
              <a:ea typeface="+mn-ea"/>
              <a:cs typeface="+mn-cs"/>
              <a:sym typeface="Helvetica Neue"/>
            </a:endParaRPr>
          </a:p>
        </p:txBody>
      </p:sp>
    </p:spTree>
    <p:extLst>
      <p:ext uri="{BB962C8B-B14F-4D97-AF65-F5344CB8AC3E}">
        <p14:creationId xmlns:p14="http://schemas.microsoft.com/office/powerpoint/2010/main" val="6904509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Shape 199"/>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200" name="Shape 200"/>
          <p:cNvSpPr>
            <a:spLocks noGrp="1"/>
          </p:cNvSpPr>
          <p:nvPr>
            <p:ph type="body" sz="quarter" idx="1"/>
          </p:nvPr>
        </p:nvSpPr>
        <p:spPr>
          <a:prstGeom prst="rect">
            <a:avLst/>
          </a:prstGeom>
        </p:spPr>
        <p:txBody>
          <a:bodyPr/>
          <a:lstStyle/>
          <a:p>
            <a:r>
              <a:rPr lang="en-US" sz="2400" dirty="0">
                <a:effectLst/>
                <a:latin typeface="+mn-lt"/>
                <a:ea typeface="+mn-ea"/>
                <a:cs typeface="+mn-cs"/>
                <a:sym typeface="Helvetica Neue"/>
              </a:rPr>
              <a:t>Instructor guide includes: </a:t>
            </a:r>
          </a:p>
          <a:p>
            <a:pPr marL="342900" lvl="1" indent="-342900">
              <a:buFont typeface="Arial" panose="020B0604020202020204" pitchFamily="34" charset="0"/>
              <a:buChar char="•"/>
            </a:pPr>
            <a:r>
              <a:rPr lang="en-US" sz="2400" dirty="0">
                <a:effectLst/>
                <a:latin typeface="+mn-lt"/>
                <a:ea typeface="+mn-ea"/>
                <a:cs typeface="+mn-cs"/>
                <a:sym typeface="Helvetica Neue"/>
              </a:rPr>
              <a:t>Site overview </a:t>
            </a:r>
          </a:p>
          <a:p>
            <a:pPr marL="342900" lvl="1" indent="-342900">
              <a:buFont typeface="Arial" panose="020B0604020202020204" pitchFamily="34" charset="0"/>
              <a:buChar char="•"/>
            </a:pPr>
            <a:r>
              <a:rPr lang="en-US" sz="2400" dirty="0">
                <a:effectLst/>
                <a:latin typeface="+mn-lt"/>
                <a:ea typeface="+mn-ea"/>
                <a:cs typeface="+mn-cs"/>
                <a:sym typeface="Helvetica Neue"/>
              </a:rPr>
              <a:t>Lesson topics and activity descriptions</a:t>
            </a:r>
          </a:p>
          <a:p>
            <a:pPr marL="342900" lvl="1" indent="-342900">
              <a:buFont typeface="Arial" panose="020B0604020202020204" pitchFamily="34" charset="0"/>
              <a:buChar char="•"/>
            </a:pPr>
            <a:r>
              <a:rPr lang="en-US" sz="2400" dirty="0">
                <a:effectLst/>
                <a:latin typeface="+mn-lt"/>
                <a:ea typeface="+mn-ea"/>
                <a:cs typeface="+mn-cs"/>
                <a:sym typeface="Helvetica Neue"/>
              </a:rPr>
              <a:t>Activity plans and resources</a:t>
            </a:r>
          </a:p>
          <a:p>
            <a:pPr marL="342900" lvl="1" indent="-342900">
              <a:buFont typeface="Arial" panose="020B0604020202020204" pitchFamily="34" charset="0"/>
              <a:buChar char="•"/>
            </a:pPr>
            <a:r>
              <a:rPr lang="en-US" sz="2400" dirty="0">
                <a:effectLst/>
                <a:latin typeface="+mn-lt"/>
                <a:ea typeface="+mn-ea"/>
                <a:cs typeface="+mn-cs"/>
                <a:sym typeface="Helvetica Neue"/>
              </a:rPr>
              <a:t>Transition portfolio tip sheet </a:t>
            </a:r>
          </a:p>
          <a:p>
            <a:pPr marL="342900" lvl="1" indent="-342900">
              <a:buFont typeface="Arial" panose="020B0604020202020204" pitchFamily="34" charset="0"/>
              <a:buChar char="•"/>
            </a:pPr>
            <a:r>
              <a:rPr lang="en-US" sz="2400" dirty="0">
                <a:effectLst/>
                <a:latin typeface="+mn-lt"/>
                <a:ea typeface="+mn-ea"/>
                <a:cs typeface="+mn-cs"/>
                <a:sym typeface="Helvetica Neue"/>
              </a:rPr>
              <a:t>Lesson trackers for instructors and students </a:t>
            </a:r>
          </a:p>
        </p:txBody>
      </p:sp>
    </p:spTree>
    <p:extLst>
      <p:ext uri="{BB962C8B-B14F-4D97-AF65-F5344CB8AC3E}">
        <p14:creationId xmlns:p14="http://schemas.microsoft.com/office/powerpoint/2010/main" val="18297903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Shape 199"/>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200" name="Shape 200"/>
          <p:cNvSpPr>
            <a:spLocks noGrp="1"/>
          </p:cNvSpPr>
          <p:nvPr>
            <p:ph type="body" sz="quarter" idx="1"/>
          </p:nvPr>
        </p:nvSpPr>
        <p:spPr>
          <a:prstGeom prst="rect">
            <a:avLst/>
          </a:prstGeom>
        </p:spPr>
        <p:txBody>
          <a:bodyPr/>
          <a:lstStyle/>
          <a:p>
            <a:endParaRPr lang="en-US" sz="2400" dirty="0">
              <a:effectLst/>
              <a:latin typeface="+mn-lt"/>
              <a:ea typeface="+mn-ea"/>
              <a:cs typeface="+mn-cs"/>
              <a:sym typeface="Helvetica Neue"/>
            </a:endParaRPr>
          </a:p>
        </p:txBody>
      </p:sp>
    </p:spTree>
    <p:extLst>
      <p:ext uri="{BB962C8B-B14F-4D97-AF65-F5344CB8AC3E}">
        <p14:creationId xmlns:p14="http://schemas.microsoft.com/office/powerpoint/2010/main" val="26507479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Shape 179"/>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180" name="Shape 180"/>
          <p:cNvSpPr>
            <a:spLocks noGrp="1"/>
          </p:cNvSpPr>
          <p:nvPr>
            <p:ph type="body" sz="quarter" idx="1"/>
          </p:nvPr>
        </p:nvSpPr>
        <p:spPr>
          <a:prstGeom prst="rect">
            <a:avLst/>
          </a:prstGeom>
        </p:spPr>
        <p:txBody>
          <a:bodyPr/>
          <a:lstStyle/>
          <a:p>
            <a:pPr marL="342900" lvl="0" indent="-342900">
              <a:buFont typeface="Arial" panose="020B0604020202020204" pitchFamily="34" charset="0"/>
              <a:buChar char="•"/>
            </a:pPr>
            <a:endParaRPr lang="en-US" sz="2200" dirty="0">
              <a:effectLst/>
              <a:latin typeface="+mn-lt"/>
              <a:ea typeface="+mn-ea"/>
              <a:cs typeface="+mn-cs"/>
              <a:sym typeface="Helvetica Neue"/>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Shape 189"/>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190" name="Shape 190"/>
          <p:cNvSpPr>
            <a:spLocks noGrp="1"/>
          </p:cNvSpPr>
          <p:nvPr>
            <p:ph type="body" sz="quarter" idx="1"/>
          </p:nvPr>
        </p:nvSpPr>
        <p:spPr>
          <a:prstGeom prst="rect">
            <a:avLst/>
          </a:prstGeom>
        </p:spPr>
        <p:txBody>
          <a:bodyPr/>
          <a:lstStyle/>
          <a:p>
            <a:pPr marL="342900" lvl="0" indent="-342900">
              <a:buFont typeface="Arial" panose="020B0604020202020204" pitchFamily="34" charset="0"/>
              <a:buChar char="•"/>
            </a:pPr>
            <a:endParaRPr lang="en-US" sz="2200" dirty="0">
              <a:effectLst/>
              <a:latin typeface="+mn-lt"/>
              <a:ea typeface="+mn-ea"/>
              <a:cs typeface="+mn-cs"/>
              <a:sym typeface="Helvetica Neue"/>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Shape 179"/>
          <p:cNvSpPr>
            <a:spLocks noGrp="1" noRot="1" noChangeAspect="1"/>
          </p:cNvSpPr>
          <p:nvPr>
            <p:ph type="sldImg"/>
          </p:nvPr>
        </p:nvSpPr>
        <p:spPr>
          <a:xfrm>
            <a:off x="381000" y="685800"/>
            <a:ext cx="6096000" cy="3429000"/>
          </a:xfrm>
          <a:prstGeom prst="rect">
            <a:avLst/>
          </a:prstGeom>
        </p:spPr>
        <p:txBody>
          <a:bodyPr/>
          <a:lstStyle/>
          <a:p>
            <a:endParaRPr/>
          </a:p>
        </p:txBody>
      </p:sp>
      <p:sp>
        <p:nvSpPr>
          <p:cNvPr id="180" name="Shape 180"/>
          <p:cNvSpPr>
            <a:spLocks noGrp="1"/>
          </p:cNvSpPr>
          <p:nvPr>
            <p:ph type="body" sz="quarter" idx="1"/>
          </p:nvPr>
        </p:nvSpPr>
        <p:spPr>
          <a:prstGeom prst="rect">
            <a:avLst/>
          </a:prstGeom>
        </p:spPr>
        <p:txBody>
          <a:bodyPr/>
          <a:lstStyle/>
          <a:p>
            <a:pPr marL="342900" lvl="0" indent="-342900">
              <a:buFont typeface="Arial" panose="020B0604020202020204" pitchFamily="34" charset="0"/>
              <a:buChar char="•"/>
            </a:pPr>
            <a:endParaRPr lang="en-US" sz="2200" dirty="0">
              <a:effectLst/>
              <a:latin typeface="+mn-lt"/>
              <a:ea typeface="+mn-ea"/>
              <a:cs typeface="+mn-cs"/>
              <a:sym typeface="Helvetica Neue"/>
            </a:endParaRPr>
          </a:p>
        </p:txBody>
      </p:sp>
    </p:spTree>
    <p:extLst>
      <p:ext uri="{BB962C8B-B14F-4D97-AF65-F5344CB8AC3E}">
        <p14:creationId xmlns:p14="http://schemas.microsoft.com/office/powerpoint/2010/main" val="6047587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680471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Shape 199"/>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200" name="Shape 200"/>
          <p:cNvSpPr>
            <a:spLocks noGrp="1"/>
          </p:cNvSpPr>
          <p:nvPr>
            <p:ph type="body" sz="quarter" idx="1"/>
          </p:nvPr>
        </p:nvSpPr>
        <p:spPr>
          <a:prstGeom prst="rect">
            <a:avLst/>
          </a:prstGeom>
        </p:spPr>
        <p:txBody>
          <a:bodyPr/>
          <a:lstStyle/>
          <a:p>
            <a:endParaRPr lang="en-US" sz="2400" dirty="0">
              <a:effectLst/>
              <a:latin typeface="+mn-lt"/>
              <a:ea typeface="+mn-ea"/>
              <a:cs typeface="+mn-cs"/>
              <a:sym typeface="Helvetica Neue"/>
            </a:endParaRPr>
          </a:p>
        </p:txBody>
      </p:sp>
    </p:spTree>
    <p:extLst>
      <p:ext uri="{BB962C8B-B14F-4D97-AF65-F5344CB8AC3E}">
        <p14:creationId xmlns:p14="http://schemas.microsoft.com/office/powerpoint/2010/main" val="31064419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Shape 199"/>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200" name="Shape 200"/>
          <p:cNvSpPr>
            <a:spLocks noGrp="1"/>
          </p:cNvSpPr>
          <p:nvPr>
            <p:ph type="body" sz="quarter" idx="1"/>
          </p:nvPr>
        </p:nvSpPr>
        <p:spPr>
          <a:prstGeom prst="rect">
            <a:avLst/>
          </a:prstGeom>
        </p:spPr>
        <p:txBody>
          <a:bodyPr/>
          <a:lstStyle/>
          <a:p>
            <a:endParaRPr lang="en-US" sz="2400" dirty="0">
              <a:effectLst/>
              <a:latin typeface="+mn-lt"/>
              <a:ea typeface="+mn-ea"/>
              <a:cs typeface="+mn-cs"/>
              <a:sym typeface="Helvetica Neue"/>
            </a:endParaRPr>
          </a:p>
        </p:txBody>
      </p:sp>
    </p:spTree>
    <p:extLst>
      <p:ext uri="{BB962C8B-B14F-4D97-AF65-F5344CB8AC3E}">
        <p14:creationId xmlns:p14="http://schemas.microsoft.com/office/powerpoint/2010/main" val="30743962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Shape 199"/>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200" name="Shape 200"/>
          <p:cNvSpPr>
            <a:spLocks noGrp="1"/>
          </p:cNvSpPr>
          <p:nvPr>
            <p:ph type="body" sz="quarter" idx="1"/>
          </p:nvPr>
        </p:nvSpPr>
        <p:spPr>
          <a:prstGeom prst="rect">
            <a:avLst/>
          </a:prstGeom>
        </p:spPr>
        <p:txBody>
          <a:bodyPr/>
          <a:lstStyle/>
          <a:p>
            <a:endParaRPr lang="en-US" sz="2400" dirty="0">
              <a:effectLst/>
              <a:latin typeface="+mn-lt"/>
              <a:ea typeface="+mn-ea"/>
              <a:cs typeface="+mn-cs"/>
              <a:sym typeface="Helvetica Neue"/>
            </a:endParaRPr>
          </a:p>
        </p:txBody>
      </p:sp>
    </p:spTree>
    <p:extLst>
      <p:ext uri="{BB962C8B-B14F-4D97-AF65-F5344CB8AC3E}">
        <p14:creationId xmlns:p14="http://schemas.microsoft.com/office/powerpoint/2010/main" val="22992311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Shape 199"/>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200" name="Shape 200"/>
          <p:cNvSpPr>
            <a:spLocks noGrp="1"/>
          </p:cNvSpPr>
          <p:nvPr>
            <p:ph type="body" sz="quarter" idx="1"/>
          </p:nvPr>
        </p:nvSpPr>
        <p:spPr>
          <a:prstGeom prst="rect">
            <a:avLst/>
          </a:prstGeom>
        </p:spPr>
        <p:txBody>
          <a:bodyPr/>
          <a:lstStyle/>
          <a:p>
            <a:endParaRPr lang="en-US" sz="2400" dirty="0">
              <a:effectLst/>
              <a:latin typeface="+mn-lt"/>
              <a:ea typeface="+mn-ea"/>
              <a:cs typeface="+mn-cs"/>
              <a:sym typeface="Helvetica Neue"/>
            </a:endParaRPr>
          </a:p>
        </p:txBody>
      </p:sp>
    </p:spTree>
    <p:extLst>
      <p:ext uri="{BB962C8B-B14F-4D97-AF65-F5344CB8AC3E}">
        <p14:creationId xmlns:p14="http://schemas.microsoft.com/office/powerpoint/2010/main" val="21880770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Shape 199"/>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200" name="Shape 200"/>
          <p:cNvSpPr>
            <a:spLocks noGrp="1"/>
          </p:cNvSpPr>
          <p:nvPr>
            <p:ph type="body" sz="quarter" idx="1"/>
          </p:nvPr>
        </p:nvSpPr>
        <p:spPr>
          <a:prstGeom prst="rect">
            <a:avLst/>
          </a:prstGeom>
        </p:spPr>
        <p:txBody>
          <a:bodyPr/>
          <a:lstStyle/>
          <a:p>
            <a:r>
              <a:rPr lang="en-US" sz="2400" dirty="0"/>
              <a:t>PY Q1 – July, August, and September</a:t>
            </a:r>
          </a:p>
          <a:p>
            <a:r>
              <a:rPr lang="en-US" sz="2400" dirty="0"/>
              <a:t>PY Q2 – October, November, and December</a:t>
            </a:r>
          </a:p>
          <a:p>
            <a:r>
              <a:rPr lang="en-US" sz="2400" dirty="0"/>
              <a:t>PY Q3 – January, February, and March</a:t>
            </a:r>
          </a:p>
          <a:p>
            <a:r>
              <a:rPr lang="en-US" sz="2400" dirty="0"/>
              <a:t>PY Q4 – April, May, and June</a:t>
            </a:r>
          </a:p>
          <a:p>
            <a:endParaRPr lang="en-US" sz="2400" dirty="0">
              <a:effectLst/>
              <a:latin typeface="+mn-lt"/>
              <a:ea typeface="+mn-ea"/>
              <a:cs typeface="+mn-cs"/>
              <a:sym typeface="Helvetica Neue"/>
            </a:endParaRPr>
          </a:p>
        </p:txBody>
      </p:sp>
    </p:spTree>
    <p:extLst>
      <p:ext uri="{BB962C8B-B14F-4D97-AF65-F5344CB8AC3E}">
        <p14:creationId xmlns:p14="http://schemas.microsoft.com/office/powerpoint/2010/main" val="14256709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Take this information for example. Sometimes we are presented with information, in this case various shapes but a metaphor for (e.g., new policy, mandates, standards, etc.) and we wrestle with how to make it work and make sense. We determine how to make that work and be complete and once we put all the pieces together, we have decided this information provided are the building blocks for a car.</a:t>
            </a:r>
          </a:p>
        </p:txBody>
      </p:sp>
      <p:sp>
        <p:nvSpPr>
          <p:cNvPr id="4" name="Slide Number Placeholder 3"/>
          <p:cNvSpPr>
            <a:spLocks noGrp="1"/>
          </p:cNvSpPr>
          <p:nvPr>
            <p:ph type="sldNum" sz="quarter" idx="5"/>
          </p:nvPr>
        </p:nvSpPr>
        <p:spPr/>
        <p:txBody>
          <a:bodyPr/>
          <a:lstStyle/>
          <a:p>
            <a:fld id="{54B6C28C-673D-437A-9E24-74B50A2C3514}" type="slidenum">
              <a:rPr lang="en-US" smtClean="0"/>
              <a:t>9</a:t>
            </a:fld>
            <a:endParaRPr lang="en-US" dirty="0"/>
          </a:p>
        </p:txBody>
      </p:sp>
    </p:spTree>
    <p:extLst>
      <p:ext uri="{BB962C8B-B14F-4D97-AF65-F5344CB8AC3E}">
        <p14:creationId xmlns:p14="http://schemas.microsoft.com/office/powerpoint/2010/main" val="6649450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8056A-6050-0E4A-978A-3D6A6FC20642}"/>
              </a:ext>
            </a:extLst>
          </p:cNvPr>
          <p:cNvSpPr>
            <a:spLocks noGrp="1"/>
          </p:cNvSpPr>
          <p:nvPr>
            <p:ph type="ctrTitle"/>
          </p:nvPr>
        </p:nvSpPr>
        <p:spPr>
          <a:xfrm>
            <a:off x="3048000" y="2244726"/>
            <a:ext cx="18288000" cy="4775200"/>
          </a:xfrm>
        </p:spPr>
        <p:txBody>
          <a:bodyPr anchor="b"/>
          <a:lstStyle>
            <a:lvl1pPr algn="ctr">
              <a:defRPr sz="12000"/>
            </a:lvl1pPr>
          </a:lstStyle>
          <a:p>
            <a:r>
              <a:rPr lang="en-US"/>
              <a:t>Click to edit Master title style</a:t>
            </a:r>
          </a:p>
        </p:txBody>
      </p:sp>
      <p:sp>
        <p:nvSpPr>
          <p:cNvPr id="3" name="Subtitle 2">
            <a:extLst>
              <a:ext uri="{FF2B5EF4-FFF2-40B4-BE49-F238E27FC236}">
                <a16:creationId xmlns:a16="http://schemas.microsoft.com/office/drawing/2014/main" id="{F9BC8686-D3EE-334A-9F8E-251698FF79FE}"/>
              </a:ext>
            </a:extLst>
          </p:cNvPr>
          <p:cNvSpPr>
            <a:spLocks noGrp="1"/>
          </p:cNvSpPr>
          <p:nvPr>
            <p:ph type="subTitle" idx="1"/>
          </p:nvPr>
        </p:nvSpPr>
        <p:spPr>
          <a:xfrm>
            <a:off x="3048000" y="7204076"/>
            <a:ext cx="1828800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p>
        </p:txBody>
      </p:sp>
      <p:sp>
        <p:nvSpPr>
          <p:cNvPr id="4" name="Date Placeholder 3">
            <a:extLst>
              <a:ext uri="{FF2B5EF4-FFF2-40B4-BE49-F238E27FC236}">
                <a16:creationId xmlns:a16="http://schemas.microsoft.com/office/drawing/2014/main" id="{1374AE9C-D3C2-AB44-81F9-15AEE22EB7EA}"/>
              </a:ext>
            </a:extLst>
          </p:cNvPr>
          <p:cNvSpPr>
            <a:spLocks noGrp="1"/>
          </p:cNvSpPr>
          <p:nvPr>
            <p:ph type="dt" sz="half" idx="10"/>
          </p:nvPr>
        </p:nvSpPr>
        <p:spPr/>
        <p:txBody>
          <a:bodyPr/>
          <a:lstStyle/>
          <a:p>
            <a:fld id="{618108E8-6BD1-48A1-B12E-4CC7EB3FEDCE}" type="datetimeFigureOut">
              <a:rPr lang="en-US" smtClean="0"/>
              <a:t>10/6/21</a:t>
            </a:fld>
            <a:endParaRPr lang="en-US" dirty="0"/>
          </a:p>
        </p:txBody>
      </p:sp>
      <p:sp>
        <p:nvSpPr>
          <p:cNvPr id="5" name="Footer Placeholder 4">
            <a:extLst>
              <a:ext uri="{FF2B5EF4-FFF2-40B4-BE49-F238E27FC236}">
                <a16:creationId xmlns:a16="http://schemas.microsoft.com/office/drawing/2014/main" id="{6122250D-E8BA-E848-91AF-360A71EC759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A565584-3808-834D-A46A-C373166215C0}"/>
              </a:ext>
            </a:extLst>
          </p:cNvPr>
          <p:cNvSpPr>
            <a:spLocks noGrp="1"/>
          </p:cNvSpPr>
          <p:nvPr>
            <p:ph type="sldNum" sz="quarter" idx="12"/>
          </p:nvPr>
        </p:nvSpPr>
        <p:spPr/>
        <p:txBody>
          <a:bodyPr/>
          <a:lstStyle/>
          <a:p>
            <a:fld id="{86CB4B4D-7CA3-9044-876B-883B54F8677D}" type="slidenum">
              <a:rPr lang="en-US" smtClean="0"/>
              <a:t>‹#›</a:t>
            </a:fld>
            <a:endParaRPr lang="en-US" dirty="0"/>
          </a:p>
        </p:txBody>
      </p:sp>
    </p:spTree>
    <p:extLst>
      <p:ext uri="{BB962C8B-B14F-4D97-AF65-F5344CB8AC3E}">
        <p14:creationId xmlns:p14="http://schemas.microsoft.com/office/powerpoint/2010/main" val="34915787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45EB4-FAFF-A84C-8D45-39171778F68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2A4B6D-0688-954F-82BA-1AD8EAB617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67728B-3102-7D43-94F0-9F7FFE0D5DC3}"/>
              </a:ext>
            </a:extLst>
          </p:cNvPr>
          <p:cNvSpPr>
            <a:spLocks noGrp="1"/>
          </p:cNvSpPr>
          <p:nvPr>
            <p:ph type="dt" sz="half" idx="10"/>
          </p:nvPr>
        </p:nvSpPr>
        <p:spPr/>
        <p:txBody>
          <a:bodyPr/>
          <a:lstStyle/>
          <a:p>
            <a:fld id="{618108E8-6BD1-48A1-B12E-4CC7EB3FEDCE}" type="datetimeFigureOut">
              <a:rPr lang="en-US" smtClean="0"/>
              <a:t>10/6/21</a:t>
            </a:fld>
            <a:endParaRPr lang="en-US" dirty="0"/>
          </a:p>
        </p:txBody>
      </p:sp>
      <p:sp>
        <p:nvSpPr>
          <p:cNvPr id="5" name="Footer Placeholder 4">
            <a:extLst>
              <a:ext uri="{FF2B5EF4-FFF2-40B4-BE49-F238E27FC236}">
                <a16:creationId xmlns:a16="http://schemas.microsoft.com/office/drawing/2014/main" id="{0E3ECAF2-B92C-C641-AAAF-F4F13CF9745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D553B09-2F46-CD45-9FEC-7B5CE9101956}"/>
              </a:ext>
            </a:extLst>
          </p:cNvPr>
          <p:cNvSpPr>
            <a:spLocks noGrp="1"/>
          </p:cNvSpPr>
          <p:nvPr>
            <p:ph type="sldNum" sz="quarter" idx="12"/>
          </p:nvPr>
        </p:nvSpPr>
        <p:spPr/>
        <p:txBody>
          <a:bodyPr/>
          <a:lstStyle/>
          <a:p>
            <a:fld id="{86CB4B4D-7CA3-9044-876B-883B54F8677D}" type="slidenum">
              <a:rPr lang="en-US" smtClean="0"/>
              <a:t>‹#›</a:t>
            </a:fld>
            <a:endParaRPr lang="en-US" dirty="0"/>
          </a:p>
        </p:txBody>
      </p:sp>
    </p:spTree>
    <p:extLst>
      <p:ext uri="{BB962C8B-B14F-4D97-AF65-F5344CB8AC3E}">
        <p14:creationId xmlns:p14="http://schemas.microsoft.com/office/powerpoint/2010/main" val="37872233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B75F42-CB3B-F147-94D7-E10FFAF34349}"/>
              </a:ext>
            </a:extLst>
          </p:cNvPr>
          <p:cNvSpPr>
            <a:spLocks noGrp="1"/>
          </p:cNvSpPr>
          <p:nvPr>
            <p:ph type="title" orient="vert"/>
          </p:nvPr>
        </p:nvSpPr>
        <p:spPr>
          <a:xfrm>
            <a:off x="17449800" y="730250"/>
            <a:ext cx="5257800" cy="1162367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D7706C5-59EB-E84C-809F-DB7CDD08FF25}"/>
              </a:ext>
            </a:extLst>
          </p:cNvPr>
          <p:cNvSpPr>
            <a:spLocks noGrp="1"/>
          </p:cNvSpPr>
          <p:nvPr>
            <p:ph type="body" orient="vert" idx="1"/>
          </p:nvPr>
        </p:nvSpPr>
        <p:spPr>
          <a:xfrm>
            <a:off x="1676400" y="730250"/>
            <a:ext cx="15468600" cy="11623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92DA00-2712-F842-AFE0-072329C9E8C8}"/>
              </a:ext>
            </a:extLst>
          </p:cNvPr>
          <p:cNvSpPr>
            <a:spLocks noGrp="1"/>
          </p:cNvSpPr>
          <p:nvPr>
            <p:ph type="dt" sz="half" idx="10"/>
          </p:nvPr>
        </p:nvSpPr>
        <p:spPr/>
        <p:txBody>
          <a:bodyPr/>
          <a:lstStyle/>
          <a:p>
            <a:fld id="{618108E8-6BD1-48A1-B12E-4CC7EB3FEDCE}" type="datetimeFigureOut">
              <a:rPr lang="en-US" smtClean="0"/>
              <a:t>10/6/21</a:t>
            </a:fld>
            <a:endParaRPr lang="en-US" dirty="0"/>
          </a:p>
        </p:txBody>
      </p:sp>
      <p:sp>
        <p:nvSpPr>
          <p:cNvPr id="5" name="Footer Placeholder 4">
            <a:extLst>
              <a:ext uri="{FF2B5EF4-FFF2-40B4-BE49-F238E27FC236}">
                <a16:creationId xmlns:a16="http://schemas.microsoft.com/office/drawing/2014/main" id="{2BF3BE72-E6D6-7A41-9744-B04BA446169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280A79D-7AA6-A647-A1AF-29A5D70648D0}"/>
              </a:ext>
            </a:extLst>
          </p:cNvPr>
          <p:cNvSpPr>
            <a:spLocks noGrp="1"/>
          </p:cNvSpPr>
          <p:nvPr>
            <p:ph type="sldNum" sz="quarter" idx="12"/>
          </p:nvPr>
        </p:nvSpPr>
        <p:spPr/>
        <p:txBody>
          <a:bodyPr/>
          <a:lstStyle/>
          <a:p>
            <a:fld id="{86CB4B4D-7CA3-9044-876B-883B54F8677D}" type="slidenum">
              <a:rPr lang="en-US" smtClean="0"/>
              <a:t>‹#›</a:t>
            </a:fld>
            <a:endParaRPr lang="en-US" dirty="0"/>
          </a:p>
        </p:txBody>
      </p:sp>
    </p:spTree>
    <p:extLst>
      <p:ext uri="{BB962C8B-B14F-4D97-AF65-F5344CB8AC3E}">
        <p14:creationId xmlns:p14="http://schemas.microsoft.com/office/powerpoint/2010/main" val="24009264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12" name="Presentation Title"/>
          <p:cNvSpPr txBox="1">
            <a:spLocks noGrp="1"/>
          </p:cNvSpPr>
          <p:nvPr>
            <p:ph type="title" hasCustomPrompt="1"/>
          </p:nvPr>
        </p:nvSpPr>
        <p:spPr>
          <a:xfrm>
            <a:off x="1206496" y="2574991"/>
            <a:ext cx="21971004" cy="4648201"/>
          </a:xfrm>
          <a:prstGeom prst="rect">
            <a:avLst/>
          </a:prstGeom>
        </p:spPr>
        <p:txBody>
          <a:bodyPr anchor="b"/>
          <a:lstStyle>
            <a:lvl1pPr>
              <a:defRPr sz="11600" spc="-232"/>
            </a:lvl1pPr>
          </a:lstStyle>
          <a:p>
            <a:r>
              <a:t>Presentation Title</a:t>
            </a:r>
          </a:p>
        </p:txBody>
      </p:sp>
      <p:sp>
        <p:nvSpPr>
          <p:cNvPr id="13" name="Body Level One…"/>
          <p:cNvSpPr txBox="1">
            <a:spLocks noGrp="1"/>
          </p:cNvSpPr>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3608370447"/>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301508263"/>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E3CF8-27F9-7543-9CE4-CC61C99E04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E86F81-00EF-2041-90C7-B5E96CABDD3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AE64DE-AA53-B040-8C4F-1C6313282068}"/>
              </a:ext>
            </a:extLst>
          </p:cNvPr>
          <p:cNvSpPr>
            <a:spLocks noGrp="1"/>
          </p:cNvSpPr>
          <p:nvPr>
            <p:ph type="dt" sz="half" idx="10"/>
          </p:nvPr>
        </p:nvSpPr>
        <p:spPr/>
        <p:txBody>
          <a:bodyPr/>
          <a:lstStyle/>
          <a:p>
            <a:fld id="{618108E8-6BD1-48A1-B12E-4CC7EB3FEDCE}" type="datetimeFigureOut">
              <a:rPr lang="en-US" smtClean="0"/>
              <a:t>10/6/21</a:t>
            </a:fld>
            <a:endParaRPr lang="en-US" dirty="0"/>
          </a:p>
        </p:txBody>
      </p:sp>
      <p:sp>
        <p:nvSpPr>
          <p:cNvPr id="5" name="Footer Placeholder 4">
            <a:extLst>
              <a:ext uri="{FF2B5EF4-FFF2-40B4-BE49-F238E27FC236}">
                <a16:creationId xmlns:a16="http://schemas.microsoft.com/office/drawing/2014/main" id="{EB5907C0-5AFD-9D4E-AB20-0C1ED0C1B91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CCC6934-8DC7-7948-B698-EF2FF320E122}"/>
              </a:ext>
            </a:extLst>
          </p:cNvPr>
          <p:cNvSpPr>
            <a:spLocks noGrp="1"/>
          </p:cNvSpPr>
          <p:nvPr>
            <p:ph type="sldNum" sz="quarter" idx="12"/>
          </p:nvPr>
        </p:nvSpPr>
        <p:spPr/>
        <p:txBody>
          <a:bodyPr/>
          <a:lstStyle/>
          <a:p>
            <a:fld id="{86CB4B4D-7CA3-9044-876B-883B54F8677D}" type="slidenum">
              <a:rPr lang="en-US" smtClean="0"/>
              <a:t>‹#›</a:t>
            </a:fld>
            <a:endParaRPr lang="en-US" dirty="0"/>
          </a:p>
        </p:txBody>
      </p:sp>
    </p:spTree>
    <p:extLst>
      <p:ext uri="{BB962C8B-B14F-4D97-AF65-F5344CB8AC3E}">
        <p14:creationId xmlns:p14="http://schemas.microsoft.com/office/powerpoint/2010/main" val="34157471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55348-318D-0449-A5FB-7E19A5AEB78A}"/>
              </a:ext>
            </a:extLst>
          </p:cNvPr>
          <p:cNvSpPr>
            <a:spLocks noGrp="1"/>
          </p:cNvSpPr>
          <p:nvPr>
            <p:ph type="title"/>
          </p:nvPr>
        </p:nvSpPr>
        <p:spPr>
          <a:xfrm>
            <a:off x="1663700" y="3419477"/>
            <a:ext cx="21031200" cy="5705474"/>
          </a:xfrm>
        </p:spPr>
        <p:txBody>
          <a:bodyPr anchor="b"/>
          <a:lstStyle>
            <a:lvl1pPr>
              <a:defRPr sz="12000"/>
            </a:lvl1pPr>
          </a:lstStyle>
          <a:p>
            <a:r>
              <a:rPr lang="en-US"/>
              <a:t>Click to edit Master title style</a:t>
            </a:r>
          </a:p>
        </p:txBody>
      </p:sp>
      <p:sp>
        <p:nvSpPr>
          <p:cNvPr id="3" name="Text Placeholder 2">
            <a:extLst>
              <a:ext uri="{FF2B5EF4-FFF2-40B4-BE49-F238E27FC236}">
                <a16:creationId xmlns:a16="http://schemas.microsoft.com/office/drawing/2014/main" id="{F6D8254A-B3F1-464F-B3F3-6CF99E0FB55D}"/>
              </a:ext>
            </a:extLst>
          </p:cNvPr>
          <p:cNvSpPr>
            <a:spLocks noGrp="1"/>
          </p:cNvSpPr>
          <p:nvPr>
            <p:ph type="body" idx="1"/>
          </p:nvPr>
        </p:nvSpPr>
        <p:spPr>
          <a:xfrm>
            <a:off x="1663700" y="9178927"/>
            <a:ext cx="21031200"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07190EE-00A8-C743-80BA-AF12F3E2A3A6}"/>
              </a:ext>
            </a:extLst>
          </p:cNvPr>
          <p:cNvSpPr>
            <a:spLocks noGrp="1"/>
          </p:cNvSpPr>
          <p:nvPr>
            <p:ph type="dt" sz="half" idx="10"/>
          </p:nvPr>
        </p:nvSpPr>
        <p:spPr/>
        <p:txBody>
          <a:bodyPr/>
          <a:lstStyle/>
          <a:p>
            <a:fld id="{618108E8-6BD1-48A1-B12E-4CC7EB3FEDCE}" type="datetimeFigureOut">
              <a:rPr lang="en-US" smtClean="0"/>
              <a:t>10/6/21</a:t>
            </a:fld>
            <a:endParaRPr lang="en-US" dirty="0"/>
          </a:p>
        </p:txBody>
      </p:sp>
      <p:sp>
        <p:nvSpPr>
          <p:cNvPr id="5" name="Footer Placeholder 4">
            <a:extLst>
              <a:ext uri="{FF2B5EF4-FFF2-40B4-BE49-F238E27FC236}">
                <a16:creationId xmlns:a16="http://schemas.microsoft.com/office/drawing/2014/main" id="{73CD0A1D-F064-E84C-9C63-AEC519193AB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9314266-C0EC-CD41-B8DD-800364E92F8C}"/>
              </a:ext>
            </a:extLst>
          </p:cNvPr>
          <p:cNvSpPr>
            <a:spLocks noGrp="1"/>
          </p:cNvSpPr>
          <p:nvPr>
            <p:ph type="sldNum" sz="quarter" idx="12"/>
          </p:nvPr>
        </p:nvSpPr>
        <p:spPr/>
        <p:txBody>
          <a:bodyPr/>
          <a:lstStyle/>
          <a:p>
            <a:fld id="{86CB4B4D-7CA3-9044-876B-883B54F8677D}" type="slidenum">
              <a:rPr lang="en-US" smtClean="0"/>
              <a:t>‹#›</a:t>
            </a:fld>
            <a:endParaRPr lang="en-US" dirty="0"/>
          </a:p>
        </p:txBody>
      </p:sp>
    </p:spTree>
    <p:extLst>
      <p:ext uri="{BB962C8B-B14F-4D97-AF65-F5344CB8AC3E}">
        <p14:creationId xmlns:p14="http://schemas.microsoft.com/office/powerpoint/2010/main" val="20269745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E6889-A90C-5145-8B0A-0ACC053471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8AE2D7-E25B-4D4C-84A3-4BA94AAD7AFC}"/>
              </a:ext>
            </a:extLst>
          </p:cNvPr>
          <p:cNvSpPr>
            <a:spLocks noGrp="1"/>
          </p:cNvSpPr>
          <p:nvPr>
            <p:ph sz="half" idx="1"/>
          </p:nvPr>
        </p:nvSpPr>
        <p:spPr>
          <a:xfrm>
            <a:off x="1676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CB3AC57-1CA5-264E-8257-073B4B0AD5B5}"/>
              </a:ext>
            </a:extLst>
          </p:cNvPr>
          <p:cNvSpPr>
            <a:spLocks noGrp="1"/>
          </p:cNvSpPr>
          <p:nvPr>
            <p:ph sz="half" idx="2"/>
          </p:nvPr>
        </p:nvSpPr>
        <p:spPr>
          <a:xfrm>
            <a:off x="12344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1917941-7325-9245-A399-847C86164D26}"/>
              </a:ext>
            </a:extLst>
          </p:cNvPr>
          <p:cNvSpPr>
            <a:spLocks noGrp="1"/>
          </p:cNvSpPr>
          <p:nvPr>
            <p:ph type="dt" sz="half" idx="10"/>
          </p:nvPr>
        </p:nvSpPr>
        <p:spPr/>
        <p:txBody>
          <a:bodyPr/>
          <a:lstStyle/>
          <a:p>
            <a:fld id="{618108E8-6BD1-48A1-B12E-4CC7EB3FEDCE}" type="datetimeFigureOut">
              <a:rPr lang="en-US" smtClean="0"/>
              <a:t>10/6/21</a:t>
            </a:fld>
            <a:endParaRPr lang="en-US" dirty="0"/>
          </a:p>
        </p:txBody>
      </p:sp>
      <p:sp>
        <p:nvSpPr>
          <p:cNvPr id="6" name="Footer Placeholder 5">
            <a:extLst>
              <a:ext uri="{FF2B5EF4-FFF2-40B4-BE49-F238E27FC236}">
                <a16:creationId xmlns:a16="http://schemas.microsoft.com/office/drawing/2014/main" id="{99D65B84-1DF6-DE42-A05A-31673AF7E5B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70B06DB-6CAA-A046-840C-92CF0E82C02D}"/>
              </a:ext>
            </a:extLst>
          </p:cNvPr>
          <p:cNvSpPr>
            <a:spLocks noGrp="1"/>
          </p:cNvSpPr>
          <p:nvPr>
            <p:ph type="sldNum" sz="quarter" idx="12"/>
          </p:nvPr>
        </p:nvSpPr>
        <p:spPr/>
        <p:txBody>
          <a:bodyPr/>
          <a:lstStyle/>
          <a:p>
            <a:fld id="{86CB4B4D-7CA3-9044-876B-883B54F8677D}" type="slidenum">
              <a:rPr lang="en-US" smtClean="0"/>
              <a:t>‹#›</a:t>
            </a:fld>
            <a:endParaRPr lang="en-US" dirty="0"/>
          </a:p>
        </p:txBody>
      </p:sp>
    </p:spTree>
    <p:extLst>
      <p:ext uri="{BB962C8B-B14F-4D97-AF65-F5344CB8AC3E}">
        <p14:creationId xmlns:p14="http://schemas.microsoft.com/office/powerpoint/2010/main" val="2866978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9CE3B-31D2-CC4A-B2AB-2500DA500265}"/>
              </a:ext>
            </a:extLst>
          </p:cNvPr>
          <p:cNvSpPr>
            <a:spLocks noGrp="1"/>
          </p:cNvSpPr>
          <p:nvPr>
            <p:ph type="title"/>
          </p:nvPr>
        </p:nvSpPr>
        <p:spPr>
          <a:xfrm>
            <a:off x="1679576" y="730251"/>
            <a:ext cx="21031200" cy="2651126"/>
          </a:xfrm>
        </p:spPr>
        <p:txBody>
          <a:bodyPr/>
          <a:lstStyle/>
          <a:p>
            <a:r>
              <a:rPr lang="en-US"/>
              <a:t>Click to edit Master title style</a:t>
            </a:r>
          </a:p>
        </p:txBody>
      </p:sp>
      <p:sp>
        <p:nvSpPr>
          <p:cNvPr id="3" name="Text Placeholder 2">
            <a:extLst>
              <a:ext uri="{FF2B5EF4-FFF2-40B4-BE49-F238E27FC236}">
                <a16:creationId xmlns:a16="http://schemas.microsoft.com/office/drawing/2014/main" id="{8AEBA999-3EA3-154D-A5E4-228FA534BDEB}"/>
              </a:ext>
            </a:extLst>
          </p:cNvPr>
          <p:cNvSpPr>
            <a:spLocks noGrp="1"/>
          </p:cNvSpPr>
          <p:nvPr>
            <p:ph type="body" idx="1"/>
          </p:nvPr>
        </p:nvSpPr>
        <p:spPr>
          <a:xfrm>
            <a:off x="1679577" y="3362326"/>
            <a:ext cx="10315574"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a:extLst>
              <a:ext uri="{FF2B5EF4-FFF2-40B4-BE49-F238E27FC236}">
                <a16:creationId xmlns:a16="http://schemas.microsoft.com/office/drawing/2014/main" id="{4CC6856C-6034-8643-B46E-50A9BC92C5FC}"/>
              </a:ext>
            </a:extLst>
          </p:cNvPr>
          <p:cNvSpPr>
            <a:spLocks noGrp="1"/>
          </p:cNvSpPr>
          <p:nvPr>
            <p:ph sz="half" idx="2"/>
          </p:nvPr>
        </p:nvSpPr>
        <p:spPr>
          <a:xfrm>
            <a:off x="1679577" y="5010150"/>
            <a:ext cx="10315574"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5A60952-D445-A04A-AA2D-43E9EF35B94C}"/>
              </a:ext>
            </a:extLst>
          </p:cNvPr>
          <p:cNvSpPr>
            <a:spLocks noGrp="1"/>
          </p:cNvSpPr>
          <p:nvPr>
            <p:ph type="body" sz="quarter" idx="3"/>
          </p:nvPr>
        </p:nvSpPr>
        <p:spPr>
          <a:xfrm>
            <a:off x="12344400" y="3362326"/>
            <a:ext cx="1036637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a:extLst>
              <a:ext uri="{FF2B5EF4-FFF2-40B4-BE49-F238E27FC236}">
                <a16:creationId xmlns:a16="http://schemas.microsoft.com/office/drawing/2014/main" id="{526ABD72-7582-4D44-8247-B08280B4E55A}"/>
              </a:ext>
            </a:extLst>
          </p:cNvPr>
          <p:cNvSpPr>
            <a:spLocks noGrp="1"/>
          </p:cNvSpPr>
          <p:nvPr>
            <p:ph sz="quarter" idx="4"/>
          </p:nvPr>
        </p:nvSpPr>
        <p:spPr>
          <a:xfrm>
            <a:off x="12344400" y="5010150"/>
            <a:ext cx="10366376"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489DFA1-A9DD-594F-B6DF-B416428C284E}"/>
              </a:ext>
            </a:extLst>
          </p:cNvPr>
          <p:cNvSpPr>
            <a:spLocks noGrp="1"/>
          </p:cNvSpPr>
          <p:nvPr>
            <p:ph type="dt" sz="half" idx="10"/>
          </p:nvPr>
        </p:nvSpPr>
        <p:spPr/>
        <p:txBody>
          <a:bodyPr/>
          <a:lstStyle/>
          <a:p>
            <a:fld id="{618108E8-6BD1-48A1-B12E-4CC7EB3FEDCE}" type="datetimeFigureOut">
              <a:rPr lang="en-US" smtClean="0"/>
              <a:t>10/6/21</a:t>
            </a:fld>
            <a:endParaRPr lang="en-US" dirty="0"/>
          </a:p>
        </p:txBody>
      </p:sp>
      <p:sp>
        <p:nvSpPr>
          <p:cNvPr id="8" name="Footer Placeholder 7">
            <a:extLst>
              <a:ext uri="{FF2B5EF4-FFF2-40B4-BE49-F238E27FC236}">
                <a16:creationId xmlns:a16="http://schemas.microsoft.com/office/drawing/2014/main" id="{32374905-1535-D44E-9492-B9FA3CC63ACE}"/>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21325DF-A6FB-EC48-83C2-3CA97B931ED5}"/>
              </a:ext>
            </a:extLst>
          </p:cNvPr>
          <p:cNvSpPr>
            <a:spLocks noGrp="1"/>
          </p:cNvSpPr>
          <p:nvPr>
            <p:ph type="sldNum" sz="quarter" idx="12"/>
          </p:nvPr>
        </p:nvSpPr>
        <p:spPr/>
        <p:txBody>
          <a:bodyPr/>
          <a:lstStyle/>
          <a:p>
            <a:fld id="{86CB4B4D-7CA3-9044-876B-883B54F8677D}" type="slidenum">
              <a:rPr lang="en-US" smtClean="0"/>
              <a:t>‹#›</a:t>
            </a:fld>
            <a:endParaRPr lang="en-US" dirty="0"/>
          </a:p>
        </p:txBody>
      </p:sp>
    </p:spTree>
    <p:extLst>
      <p:ext uri="{BB962C8B-B14F-4D97-AF65-F5344CB8AC3E}">
        <p14:creationId xmlns:p14="http://schemas.microsoft.com/office/powerpoint/2010/main" val="16845949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D49AB-B589-6A47-A4AD-9A9D54E73C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4E9FD1F-338E-E544-85CA-60E1C068E192}"/>
              </a:ext>
            </a:extLst>
          </p:cNvPr>
          <p:cNvSpPr>
            <a:spLocks noGrp="1"/>
          </p:cNvSpPr>
          <p:nvPr>
            <p:ph type="dt" sz="half" idx="10"/>
          </p:nvPr>
        </p:nvSpPr>
        <p:spPr/>
        <p:txBody>
          <a:bodyPr/>
          <a:lstStyle/>
          <a:p>
            <a:fld id="{618108E8-6BD1-48A1-B12E-4CC7EB3FEDCE}" type="datetimeFigureOut">
              <a:rPr lang="en-US" smtClean="0"/>
              <a:t>10/6/21</a:t>
            </a:fld>
            <a:endParaRPr lang="en-US" dirty="0"/>
          </a:p>
        </p:txBody>
      </p:sp>
      <p:sp>
        <p:nvSpPr>
          <p:cNvPr id="4" name="Footer Placeholder 3">
            <a:extLst>
              <a:ext uri="{FF2B5EF4-FFF2-40B4-BE49-F238E27FC236}">
                <a16:creationId xmlns:a16="http://schemas.microsoft.com/office/drawing/2014/main" id="{58C8FFCB-95C1-0542-A195-B4235C79C5B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981DA1A-866D-DE43-866D-3F909830573D}"/>
              </a:ext>
            </a:extLst>
          </p:cNvPr>
          <p:cNvSpPr>
            <a:spLocks noGrp="1"/>
          </p:cNvSpPr>
          <p:nvPr>
            <p:ph type="sldNum" sz="quarter" idx="12"/>
          </p:nvPr>
        </p:nvSpPr>
        <p:spPr/>
        <p:txBody>
          <a:bodyPr/>
          <a:lstStyle/>
          <a:p>
            <a:fld id="{86CB4B4D-7CA3-9044-876B-883B54F8677D}" type="slidenum">
              <a:rPr lang="en-US" smtClean="0"/>
              <a:t>‹#›</a:t>
            </a:fld>
            <a:endParaRPr lang="en-US" dirty="0"/>
          </a:p>
        </p:txBody>
      </p:sp>
    </p:spTree>
    <p:extLst>
      <p:ext uri="{BB962C8B-B14F-4D97-AF65-F5344CB8AC3E}">
        <p14:creationId xmlns:p14="http://schemas.microsoft.com/office/powerpoint/2010/main" val="4635913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E81C7D-0ECD-FB40-9FC7-AEBAE06DB469}"/>
              </a:ext>
            </a:extLst>
          </p:cNvPr>
          <p:cNvSpPr>
            <a:spLocks noGrp="1"/>
          </p:cNvSpPr>
          <p:nvPr>
            <p:ph type="dt" sz="half" idx="10"/>
          </p:nvPr>
        </p:nvSpPr>
        <p:spPr/>
        <p:txBody>
          <a:bodyPr/>
          <a:lstStyle/>
          <a:p>
            <a:fld id="{618108E8-6BD1-48A1-B12E-4CC7EB3FEDCE}" type="datetimeFigureOut">
              <a:rPr lang="en-US" smtClean="0"/>
              <a:t>10/6/21</a:t>
            </a:fld>
            <a:endParaRPr lang="en-US" dirty="0"/>
          </a:p>
        </p:txBody>
      </p:sp>
      <p:sp>
        <p:nvSpPr>
          <p:cNvPr id="3" name="Footer Placeholder 2">
            <a:extLst>
              <a:ext uri="{FF2B5EF4-FFF2-40B4-BE49-F238E27FC236}">
                <a16:creationId xmlns:a16="http://schemas.microsoft.com/office/drawing/2014/main" id="{A54589B2-FA45-0541-BD73-90710D1D16E4}"/>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578F2E1-B452-7A4B-A756-11427F030D98}"/>
              </a:ext>
            </a:extLst>
          </p:cNvPr>
          <p:cNvSpPr>
            <a:spLocks noGrp="1"/>
          </p:cNvSpPr>
          <p:nvPr>
            <p:ph type="sldNum" sz="quarter" idx="12"/>
          </p:nvPr>
        </p:nvSpPr>
        <p:spPr/>
        <p:txBody>
          <a:bodyPr/>
          <a:lstStyle/>
          <a:p>
            <a:fld id="{86CB4B4D-7CA3-9044-876B-883B54F8677D}" type="slidenum">
              <a:rPr lang="en-US" smtClean="0"/>
              <a:t>‹#›</a:t>
            </a:fld>
            <a:endParaRPr lang="en-US" dirty="0"/>
          </a:p>
        </p:txBody>
      </p:sp>
    </p:spTree>
    <p:extLst>
      <p:ext uri="{BB962C8B-B14F-4D97-AF65-F5344CB8AC3E}">
        <p14:creationId xmlns:p14="http://schemas.microsoft.com/office/powerpoint/2010/main" val="1325788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070AA-AA46-6548-8EBC-A3DCA6D301EA}"/>
              </a:ext>
            </a:extLst>
          </p:cNvPr>
          <p:cNvSpPr>
            <a:spLocks noGrp="1"/>
          </p:cNvSpPr>
          <p:nvPr>
            <p:ph type="title"/>
          </p:nvPr>
        </p:nvSpPr>
        <p:spPr>
          <a:xfrm>
            <a:off x="1679577" y="914400"/>
            <a:ext cx="7864474" cy="3200400"/>
          </a:xfrm>
        </p:spPr>
        <p:txBody>
          <a:bodyPr anchor="b"/>
          <a:lstStyle>
            <a:lvl1pPr>
              <a:defRPr sz="6400"/>
            </a:lvl1pPr>
          </a:lstStyle>
          <a:p>
            <a:r>
              <a:rPr lang="en-US"/>
              <a:t>Click to edit Master title style</a:t>
            </a:r>
          </a:p>
        </p:txBody>
      </p:sp>
      <p:sp>
        <p:nvSpPr>
          <p:cNvPr id="3" name="Content Placeholder 2">
            <a:extLst>
              <a:ext uri="{FF2B5EF4-FFF2-40B4-BE49-F238E27FC236}">
                <a16:creationId xmlns:a16="http://schemas.microsoft.com/office/drawing/2014/main" id="{27E897ED-0744-0E47-BA95-30CE2C968E62}"/>
              </a:ext>
            </a:extLst>
          </p:cNvPr>
          <p:cNvSpPr>
            <a:spLocks noGrp="1"/>
          </p:cNvSpPr>
          <p:nvPr>
            <p:ph idx="1"/>
          </p:nvPr>
        </p:nvSpPr>
        <p:spPr>
          <a:xfrm>
            <a:off x="10366376" y="1974851"/>
            <a:ext cx="12344400"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2BA7EAA-448C-9841-ABF4-6875961734AF}"/>
              </a:ext>
            </a:extLst>
          </p:cNvPr>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id="{1DA59779-08CF-B640-BFD5-31C4533B7C94}"/>
              </a:ext>
            </a:extLst>
          </p:cNvPr>
          <p:cNvSpPr>
            <a:spLocks noGrp="1"/>
          </p:cNvSpPr>
          <p:nvPr>
            <p:ph type="dt" sz="half" idx="10"/>
          </p:nvPr>
        </p:nvSpPr>
        <p:spPr/>
        <p:txBody>
          <a:bodyPr/>
          <a:lstStyle/>
          <a:p>
            <a:fld id="{618108E8-6BD1-48A1-B12E-4CC7EB3FEDCE}" type="datetimeFigureOut">
              <a:rPr lang="en-US" smtClean="0"/>
              <a:t>10/6/21</a:t>
            </a:fld>
            <a:endParaRPr lang="en-US" dirty="0"/>
          </a:p>
        </p:txBody>
      </p:sp>
      <p:sp>
        <p:nvSpPr>
          <p:cNvPr id="6" name="Footer Placeholder 5">
            <a:extLst>
              <a:ext uri="{FF2B5EF4-FFF2-40B4-BE49-F238E27FC236}">
                <a16:creationId xmlns:a16="http://schemas.microsoft.com/office/drawing/2014/main" id="{DAC87D28-525B-3F4E-BD4A-0A4AE0EEBE4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F7410B3-7F91-BF47-8675-59E179B7BE6F}"/>
              </a:ext>
            </a:extLst>
          </p:cNvPr>
          <p:cNvSpPr>
            <a:spLocks noGrp="1"/>
          </p:cNvSpPr>
          <p:nvPr>
            <p:ph type="sldNum" sz="quarter" idx="12"/>
          </p:nvPr>
        </p:nvSpPr>
        <p:spPr/>
        <p:txBody>
          <a:bodyPr/>
          <a:lstStyle/>
          <a:p>
            <a:fld id="{86CB4B4D-7CA3-9044-876B-883B54F8677D}" type="slidenum">
              <a:rPr lang="en-US" smtClean="0"/>
              <a:t>‹#›</a:t>
            </a:fld>
            <a:endParaRPr lang="en-US" dirty="0"/>
          </a:p>
        </p:txBody>
      </p:sp>
    </p:spTree>
    <p:extLst>
      <p:ext uri="{BB962C8B-B14F-4D97-AF65-F5344CB8AC3E}">
        <p14:creationId xmlns:p14="http://schemas.microsoft.com/office/powerpoint/2010/main" val="135087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2C9C2-D973-0845-8620-1FA7306A0A4A}"/>
              </a:ext>
            </a:extLst>
          </p:cNvPr>
          <p:cNvSpPr>
            <a:spLocks noGrp="1"/>
          </p:cNvSpPr>
          <p:nvPr>
            <p:ph type="title"/>
          </p:nvPr>
        </p:nvSpPr>
        <p:spPr>
          <a:xfrm>
            <a:off x="1679577" y="914400"/>
            <a:ext cx="7864474" cy="3200400"/>
          </a:xfrm>
        </p:spPr>
        <p:txBody>
          <a:bodyPr anchor="b"/>
          <a:lstStyle>
            <a:lvl1pPr>
              <a:defRPr sz="6400"/>
            </a:lvl1pPr>
          </a:lstStyle>
          <a:p>
            <a:r>
              <a:rPr lang="en-US"/>
              <a:t>Click to edit Master title style</a:t>
            </a:r>
          </a:p>
        </p:txBody>
      </p:sp>
      <p:sp>
        <p:nvSpPr>
          <p:cNvPr id="3" name="Picture Placeholder 2">
            <a:extLst>
              <a:ext uri="{FF2B5EF4-FFF2-40B4-BE49-F238E27FC236}">
                <a16:creationId xmlns:a16="http://schemas.microsoft.com/office/drawing/2014/main" id="{0220944C-6199-8444-8598-66B8865FBAF8}"/>
              </a:ext>
            </a:extLst>
          </p:cNvPr>
          <p:cNvSpPr>
            <a:spLocks noGrp="1"/>
          </p:cNvSpPr>
          <p:nvPr>
            <p:ph type="pic" idx="1"/>
          </p:nvPr>
        </p:nvSpPr>
        <p:spPr>
          <a:xfrm>
            <a:off x="10366376" y="1974851"/>
            <a:ext cx="12344400" cy="974725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US" dirty="0"/>
          </a:p>
        </p:txBody>
      </p:sp>
      <p:sp>
        <p:nvSpPr>
          <p:cNvPr id="4" name="Text Placeholder 3">
            <a:extLst>
              <a:ext uri="{FF2B5EF4-FFF2-40B4-BE49-F238E27FC236}">
                <a16:creationId xmlns:a16="http://schemas.microsoft.com/office/drawing/2014/main" id="{E3C16ABB-C43A-5849-91DA-29656F899504}"/>
              </a:ext>
            </a:extLst>
          </p:cNvPr>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id="{BDC9EDAC-FAED-C14C-BC70-111089777509}"/>
              </a:ext>
            </a:extLst>
          </p:cNvPr>
          <p:cNvSpPr>
            <a:spLocks noGrp="1"/>
          </p:cNvSpPr>
          <p:nvPr>
            <p:ph type="dt" sz="half" idx="10"/>
          </p:nvPr>
        </p:nvSpPr>
        <p:spPr/>
        <p:txBody>
          <a:bodyPr/>
          <a:lstStyle/>
          <a:p>
            <a:fld id="{618108E8-6BD1-48A1-B12E-4CC7EB3FEDCE}" type="datetimeFigureOut">
              <a:rPr lang="en-US" smtClean="0"/>
              <a:t>10/6/21</a:t>
            </a:fld>
            <a:endParaRPr lang="en-US" dirty="0"/>
          </a:p>
        </p:txBody>
      </p:sp>
      <p:sp>
        <p:nvSpPr>
          <p:cNvPr id="6" name="Footer Placeholder 5">
            <a:extLst>
              <a:ext uri="{FF2B5EF4-FFF2-40B4-BE49-F238E27FC236}">
                <a16:creationId xmlns:a16="http://schemas.microsoft.com/office/drawing/2014/main" id="{97779921-4B65-8247-B668-6A9337FF908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FEC3CE1-5A92-5945-9FA1-2F84003E738B}"/>
              </a:ext>
            </a:extLst>
          </p:cNvPr>
          <p:cNvSpPr>
            <a:spLocks noGrp="1"/>
          </p:cNvSpPr>
          <p:nvPr>
            <p:ph type="sldNum" sz="quarter" idx="12"/>
          </p:nvPr>
        </p:nvSpPr>
        <p:spPr/>
        <p:txBody>
          <a:bodyPr/>
          <a:lstStyle/>
          <a:p>
            <a:fld id="{86CB4B4D-7CA3-9044-876B-883B54F8677D}" type="slidenum">
              <a:rPr lang="en-US" smtClean="0"/>
              <a:t>‹#›</a:t>
            </a:fld>
            <a:endParaRPr lang="en-US" dirty="0"/>
          </a:p>
        </p:txBody>
      </p:sp>
    </p:spTree>
    <p:extLst>
      <p:ext uri="{BB962C8B-B14F-4D97-AF65-F5344CB8AC3E}">
        <p14:creationId xmlns:p14="http://schemas.microsoft.com/office/powerpoint/2010/main" val="1764496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894FDB-C8BB-8742-8F4D-DA106DC0FA65}"/>
              </a:ext>
            </a:extLst>
          </p:cNvPr>
          <p:cNvSpPr>
            <a:spLocks noGrp="1"/>
          </p:cNvSpPr>
          <p:nvPr>
            <p:ph type="title"/>
          </p:nvPr>
        </p:nvSpPr>
        <p:spPr>
          <a:xfrm>
            <a:off x="1676400" y="730251"/>
            <a:ext cx="21031200" cy="265112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8815457-CD6E-AC43-ADE3-46F008D12033}"/>
              </a:ext>
            </a:extLst>
          </p:cNvPr>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C4AA88-0EAD-BB42-BC41-A15BB1FBAA53}"/>
              </a:ext>
            </a:extLst>
          </p:cNvPr>
          <p:cNvSpPr>
            <a:spLocks noGrp="1"/>
          </p:cNvSpPr>
          <p:nvPr>
            <p:ph type="dt" sz="half" idx="2"/>
          </p:nvPr>
        </p:nvSpPr>
        <p:spPr>
          <a:xfrm>
            <a:off x="1676400" y="12712701"/>
            <a:ext cx="5486400"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618108E8-6BD1-48A1-B12E-4CC7EB3FEDCE}" type="datetimeFigureOut">
              <a:rPr lang="en-US" smtClean="0"/>
              <a:t>10/6/21</a:t>
            </a:fld>
            <a:endParaRPr lang="en-US" dirty="0"/>
          </a:p>
        </p:txBody>
      </p:sp>
      <p:sp>
        <p:nvSpPr>
          <p:cNvPr id="5" name="Footer Placeholder 4">
            <a:extLst>
              <a:ext uri="{FF2B5EF4-FFF2-40B4-BE49-F238E27FC236}">
                <a16:creationId xmlns:a16="http://schemas.microsoft.com/office/drawing/2014/main" id="{EFE66765-4174-D74C-904A-8B8CB289D29E}"/>
              </a:ext>
            </a:extLst>
          </p:cNvPr>
          <p:cNvSpPr>
            <a:spLocks noGrp="1"/>
          </p:cNvSpPr>
          <p:nvPr>
            <p:ph type="ftr" sz="quarter" idx="3"/>
          </p:nvPr>
        </p:nvSpPr>
        <p:spPr>
          <a:xfrm>
            <a:off x="8077200" y="12712701"/>
            <a:ext cx="8229600"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11569770-7A70-4742-A516-8B8AB9DD3824}"/>
              </a:ext>
            </a:extLst>
          </p:cNvPr>
          <p:cNvSpPr>
            <a:spLocks noGrp="1"/>
          </p:cNvSpPr>
          <p:nvPr>
            <p:ph type="sldNum" sz="quarter" idx="4"/>
          </p:nvPr>
        </p:nvSpPr>
        <p:spPr>
          <a:xfrm>
            <a:off x="17221200" y="12712701"/>
            <a:ext cx="5486400"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86CB4B4D-7CA3-9044-876B-883B54F8677D}" type="slidenum">
              <a:rPr lang="en-US" smtClean="0"/>
              <a:t>‹#›</a:t>
            </a:fld>
            <a:endParaRPr lang="en-US" dirty="0"/>
          </a:p>
        </p:txBody>
      </p:sp>
    </p:spTree>
    <p:extLst>
      <p:ext uri="{BB962C8B-B14F-4D97-AF65-F5344CB8AC3E}">
        <p14:creationId xmlns:p14="http://schemas.microsoft.com/office/powerpoint/2010/main" val="304485093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1.tiff"/><Relationship Id="rId4" Type="http://schemas.openxmlformats.org/officeDocument/2006/relationships/image" Target="../media/image2.tiff"/></Relationships>
</file>

<file path=ppt/slides/_rels/slide18.xml.rels><?xml version="1.0" encoding="UTF-8" standalone="yes"?>
<Relationships xmlns="http://schemas.openxmlformats.org/package/2006/relationships"><Relationship Id="rId8" Type="http://schemas.openxmlformats.org/officeDocument/2006/relationships/hyperlink" Target="https://www.mytimestation.com/" TargetMode="External"/><Relationship Id="rId3" Type="http://schemas.openxmlformats.org/officeDocument/2006/relationships/hyperlink" Target="https://kahoot.com/schools-u/" TargetMode="External"/><Relationship Id="rId7" Type="http://schemas.openxmlformats.org/officeDocument/2006/relationships/hyperlink" Target="https://www.remind.com/"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hyperlink" Target="https://info.flipgrid.com/" TargetMode="External"/><Relationship Id="rId5" Type="http://schemas.openxmlformats.org/officeDocument/2006/relationships/hyperlink" Target="https://quizlet.com/" TargetMode="External"/><Relationship Id="rId4" Type="http://schemas.openxmlformats.org/officeDocument/2006/relationships/hyperlink" Target="https://www.polleverywhere.com/" TargetMode="External"/><Relationship Id="rId9" Type="http://schemas.openxmlformats.org/officeDocument/2006/relationships/hyperlink" Target="https://padlet.com/"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2.tiff"/></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1.tiff"/><Relationship Id="rId4" Type="http://schemas.openxmlformats.org/officeDocument/2006/relationships/image" Target="../media/image2.tiff"/></Relationships>
</file>

<file path=ppt/slides/_rels/slide2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1.tiff"/></Relationships>
</file>

<file path=ppt/slides/_rels/slide2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1.tiff"/></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13.xml"/><Relationship Id="rId5" Type="http://schemas.openxmlformats.org/officeDocument/2006/relationships/image" Target="../media/image1.tiff"/><Relationship Id="rId4" Type="http://schemas.openxmlformats.org/officeDocument/2006/relationships/image" Target="../media/image2.tiff"/></Relationships>
</file>

<file path=ppt/slides/_rels/slide24.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1.tiff"/></Relationships>
</file>

<file path=ppt/slides/_rels/slide25.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1.tiff"/></Relationships>
</file>

<file path=ppt/slides/_rels/slide26.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2.tiff"/></Relationships>
</file>

<file path=ppt/slides/_rels/slide27.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1.tiff"/></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13.xml"/><Relationship Id="rId5" Type="http://schemas.openxmlformats.org/officeDocument/2006/relationships/image" Target="../media/image1.tiff"/><Relationship Id="rId4" Type="http://schemas.openxmlformats.org/officeDocument/2006/relationships/image" Target="../media/image2.tiff"/></Relationships>
</file>

<file path=ppt/slides/_rels/slide29.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1.tiff"/></Relationships>
</file>

<file path=ppt/slides/_rels/slide3.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2.tiff"/></Relationships>
</file>

<file path=ppt/slides/_rels/slide30.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1.tiff"/></Relationships>
</file>

<file path=ppt/slides/_rels/slide31.xml.rels><?xml version="1.0" encoding="UTF-8" standalone="yes"?>
<Relationships xmlns="http://schemas.openxmlformats.org/package/2006/relationships"><Relationship Id="rId3" Type="http://schemas.openxmlformats.org/officeDocument/2006/relationships/hyperlink" Target="https://transitiontn.org/" TargetMode="External"/><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image" Target="../media/image1.tiff"/><Relationship Id="rId5" Type="http://schemas.openxmlformats.org/officeDocument/2006/relationships/image" Target="../media/image2.tiff"/><Relationship Id="rId4" Type="http://schemas.openxmlformats.org/officeDocument/2006/relationships/hyperlink" Target="https://www.tn.gov/humanservices/ds/vocational-rehabilitation/transition-services.html"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hyperlink" Target="mailto:Blake.A.Shearer@tn.gov" TargetMode="External"/><Relationship Id="rId7" Type="http://schemas.openxmlformats.org/officeDocument/2006/relationships/image" Target="../media/image1.tiff"/><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image" Target="../media/image2.tiff"/><Relationship Id="rId5" Type="http://schemas.openxmlformats.org/officeDocument/2006/relationships/hyperlink" Target="mailto:Jessica.M.Awsumb@Vanderbilt.edu" TargetMode="External"/><Relationship Id="rId4" Type="http://schemas.openxmlformats.org/officeDocument/2006/relationships/hyperlink" Target="mailto:Triniti.Holden@tn.gov"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www.transitiontn.org/" TargetMode="External"/><Relationship Id="rId2" Type="http://schemas.openxmlformats.org/officeDocument/2006/relationships/notesSlide" Target="../notesSlides/notesSlide32.xml"/><Relationship Id="rId1" Type="http://schemas.openxmlformats.org/officeDocument/2006/relationships/slideLayout" Target="../slideLayouts/slideLayout12.xml"/><Relationship Id="rId5" Type="http://schemas.openxmlformats.org/officeDocument/2006/relationships/image" Target="../media/image2.tiff"/><Relationship Id="rId4" Type="http://schemas.openxmlformats.org/officeDocument/2006/relationships/image" Target="../media/image1.tiff"/></Relationships>
</file>

<file path=ppt/slides/_rels/slide4.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2.tiff"/></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tiff"/></Relationships>
</file>

<file path=ppt/slides/_rels/slide6.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1.tiff"/><Relationship Id="rId4" Type="http://schemas.openxmlformats.org/officeDocument/2006/relationships/chart" Target="../charts/chart2.xml"/></Relationships>
</file>

<file path=ppt/slides/_rels/slide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2" name="Rectangle 110">
            <a:extLst>
              <a:ext uri="{FF2B5EF4-FFF2-40B4-BE49-F238E27FC236}">
                <a16:creationId xmlns:a16="http://schemas.microsoft.com/office/drawing/2014/main" id="{0B3B9DBC-97CC-4A18-B4A6-66E240292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77904"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 name="Rectangle 112">
            <a:extLst>
              <a:ext uri="{FF2B5EF4-FFF2-40B4-BE49-F238E27FC236}">
                <a16:creationId xmlns:a16="http://schemas.microsoft.com/office/drawing/2014/main" id="{F4492644-1D84-449E-94E4-5FC5C873D3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 y="454"/>
            <a:ext cx="24377904" cy="910379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0" name="Resources and Strategies for Effective Instruction"/>
          <p:cNvSpPr txBox="1">
            <a:spLocks noGrp="1"/>
          </p:cNvSpPr>
          <p:nvPr>
            <p:ph type="title"/>
          </p:nvPr>
        </p:nvSpPr>
        <p:spPr>
          <a:xfrm>
            <a:off x="1590684" y="1275906"/>
            <a:ext cx="16544916" cy="6379014"/>
          </a:xfrm>
          <a:prstGeom prst="rect">
            <a:avLst/>
          </a:prstGeom>
        </p:spPr>
        <p:txBody>
          <a:bodyPr>
            <a:normAutofit/>
          </a:bodyPr>
          <a:lstStyle/>
          <a:p>
            <a:r>
              <a:rPr lang="en-US" sz="14800" dirty="0">
                <a:solidFill>
                  <a:srgbClr val="FFFFFF"/>
                </a:solidFill>
                <a:latin typeface="Arial" panose="020B0604020202020204" pitchFamily="34" charset="0"/>
                <a:cs typeface="Arial" panose="020B0604020202020204" pitchFamily="34" charset="0"/>
              </a:rPr>
              <a:t>Lessons on Virtual Pre-ETS from Tennessee</a:t>
            </a:r>
          </a:p>
        </p:txBody>
      </p:sp>
      <p:sp>
        <p:nvSpPr>
          <p:cNvPr id="115" name="Freeform 6">
            <a:extLst>
              <a:ext uri="{FF2B5EF4-FFF2-40B4-BE49-F238E27FC236}">
                <a16:creationId xmlns:a16="http://schemas.microsoft.com/office/drawing/2014/main" id="{94EE1A74-DEBF-434E-8B5E-7AB296ECBE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7455494" y="8416294"/>
            <a:ext cx="678252" cy="3877056"/>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17" name="Freeform 7">
            <a:extLst>
              <a:ext uri="{FF2B5EF4-FFF2-40B4-BE49-F238E27FC236}">
                <a16:creationId xmlns:a16="http://schemas.microsoft.com/office/drawing/2014/main" id="{8C7C4D4B-92D9-4FA4-A294-749E8574FF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7457478" y="8196666"/>
            <a:ext cx="403714" cy="3749040"/>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19" name="Rectangle 8">
            <a:extLst>
              <a:ext uri="{FF2B5EF4-FFF2-40B4-BE49-F238E27FC236}">
                <a16:creationId xmlns:a16="http://schemas.microsoft.com/office/drawing/2014/main" id="{BADA3358-2A3F-41B0-A458-6FD1DB3AF9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096" y="8196668"/>
            <a:ext cx="17866038" cy="3547872"/>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69" name="Presentation Subtitle"/>
          <p:cNvSpPr txBox="1">
            <a:spLocks noGrp="1"/>
          </p:cNvSpPr>
          <p:nvPr>
            <p:ph type="body" sz="quarter" idx="1"/>
          </p:nvPr>
        </p:nvSpPr>
        <p:spPr>
          <a:xfrm>
            <a:off x="1590684" y="8754536"/>
            <a:ext cx="15941806" cy="2561164"/>
          </a:xfrm>
          <a:prstGeom prst="rect">
            <a:avLst/>
          </a:prstGeom>
        </p:spPr>
        <p:txBody>
          <a:bodyPr anchor="t">
            <a:normAutofit fontScale="92500"/>
          </a:bodyPr>
          <a:lstStyle/>
          <a:p>
            <a:pPr>
              <a:spcAft>
                <a:spcPts val="600"/>
              </a:spcAft>
            </a:pPr>
            <a:r>
              <a:rPr lang="en-US" sz="6400" dirty="0">
                <a:solidFill>
                  <a:srgbClr val="FEFFFF"/>
                </a:solidFill>
                <a:latin typeface="Arial" panose="020B0604020202020204" pitchFamily="34" charset="0"/>
                <a:cs typeface="Arial" panose="020B0604020202020204" pitchFamily="34" charset="0"/>
              </a:rPr>
              <a:t>Transition Tennessee and The Tennessee Department of Human Services</a:t>
            </a:r>
          </a:p>
        </p:txBody>
      </p:sp>
      <p:sp>
        <p:nvSpPr>
          <p:cNvPr id="121" name="Rectangle 8">
            <a:extLst>
              <a:ext uri="{FF2B5EF4-FFF2-40B4-BE49-F238E27FC236}">
                <a16:creationId xmlns:a16="http://schemas.microsoft.com/office/drawing/2014/main" id="{E4737216-37B2-43AD-AB08-05BFCCEFC9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33746" y="8754534"/>
            <a:ext cx="6244158" cy="3547872"/>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pic>
        <p:nvPicPr>
          <p:cNvPr id="2" name="Picture 1" descr="Tennessee Department of Human Services logo">
            <a:extLst>
              <a:ext uri="{FF2B5EF4-FFF2-40B4-BE49-F238E27FC236}">
                <a16:creationId xmlns:a16="http://schemas.microsoft.com/office/drawing/2014/main" id="{CB396525-FB87-B44A-9D7D-C62D96237212}"/>
              </a:ext>
            </a:extLst>
          </p:cNvPr>
          <p:cNvPicPr>
            <a:picLocks noChangeAspect="1"/>
          </p:cNvPicPr>
          <p:nvPr/>
        </p:nvPicPr>
        <p:blipFill>
          <a:blip r:embed="rId3"/>
          <a:stretch>
            <a:fillRect/>
          </a:stretch>
        </p:blipFill>
        <p:spPr>
          <a:xfrm>
            <a:off x="550507" y="11929225"/>
            <a:ext cx="5724884" cy="1602089"/>
          </a:xfrm>
          <a:prstGeom prst="rect">
            <a:avLst/>
          </a:prstGeom>
        </p:spPr>
      </p:pic>
      <p:pic>
        <p:nvPicPr>
          <p:cNvPr id="4" name="Picture 3" descr="Transition Tennessee Logo">
            <a:extLst>
              <a:ext uri="{FF2B5EF4-FFF2-40B4-BE49-F238E27FC236}">
                <a16:creationId xmlns:a16="http://schemas.microsoft.com/office/drawing/2014/main" id="{C6A8A320-D264-B149-8D89-B6A4DFBB8275}"/>
              </a:ext>
            </a:extLst>
          </p:cNvPr>
          <p:cNvPicPr>
            <a:picLocks noChangeAspect="1"/>
          </p:cNvPicPr>
          <p:nvPr/>
        </p:nvPicPr>
        <p:blipFill>
          <a:blip r:embed="rId4"/>
          <a:stretch>
            <a:fillRect/>
          </a:stretch>
        </p:blipFill>
        <p:spPr>
          <a:xfrm>
            <a:off x="16718807" y="11940047"/>
            <a:ext cx="7114686" cy="1424913"/>
          </a:xfrm>
          <a:prstGeom prst="rect">
            <a:avLst/>
          </a:prstGeom>
          <a:solidFill>
            <a:schemeClr val="bg2"/>
          </a:solidFill>
          <a:ln>
            <a:solidFill>
              <a:schemeClr val="bg2"/>
            </a:solidFill>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C26EEB68-7827-4272-974A-F5CB28720F53}"/>
              </a:ext>
            </a:extLst>
          </p:cNvPr>
          <p:cNvSpPr>
            <a:spLocks noGrp="1"/>
          </p:cNvSpPr>
          <p:nvPr>
            <p:ph type="title"/>
          </p:nvPr>
        </p:nvSpPr>
        <p:spPr>
          <a:xfrm>
            <a:off x="1745656" y="1429457"/>
            <a:ext cx="21031200" cy="2651126"/>
          </a:xfrm>
        </p:spPr>
        <p:txBody>
          <a:bodyPr/>
          <a:lstStyle/>
          <a:p>
            <a:pPr algn="ctr"/>
            <a:r>
              <a:rPr lang="en-US" dirty="0">
                <a:latin typeface="Georgia" panose="02040502050405020303" pitchFamily="18" charset="0"/>
              </a:rPr>
              <a:t>Metaphorical Components of Pre-ETS</a:t>
            </a:r>
          </a:p>
        </p:txBody>
      </p:sp>
      <p:sp>
        <p:nvSpPr>
          <p:cNvPr id="8" name="Oval 7">
            <a:extLst>
              <a:ext uri="{FF2B5EF4-FFF2-40B4-BE49-F238E27FC236}">
                <a16:creationId xmlns:a16="http://schemas.microsoft.com/office/drawing/2014/main" id="{1185C8B1-33A3-4EF1-85E7-59053899520A}"/>
              </a:ext>
              <a:ext uri="{C183D7F6-B498-43B3-948B-1728B52AA6E4}">
                <adec:decorative xmlns:adec="http://schemas.microsoft.com/office/drawing/2017/decorative" val="1"/>
              </a:ext>
            </a:extLst>
          </p:cNvPr>
          <p:cNvSpPr/>
          <p:nvPr/>
        </p:nvSpPr>
        <p:spPr>
          <a:xfrm>
            <a:off x="13010270" y="9734920"/>
            <a:ext cx="1828800" cy="1828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2880" tIns="91440" rIns="182880" bIns="91440" numCol="1" spcCol="0" rtlCol="0" fromWordArt="0" anchor="ctr" anchorCtr="0" forceAA="0" compatLnSpc="1">
            <a:prstTxWarp prst="textNoShape">
              <a:avLst/>
            </a:prstTxWarp>
            <a:noAutofit/>
          </a:bodyPr>
          <a:lstStyle/>
          <a:p>
            <a:endParaRPr lang="en-US" sz="3600" dirty="0"/>
          </a:p>
        </p:txBody>
      </p:sp>
      <p:sp>
        <p:nvSpPr>
          <p:cNvPr id="5" name="Oval 4">
            <a:extLst>
              <a:ext uri="{FF2B5EF4-FFF2-40B4-BE49-F238E27FC236}">
                <a16:creationId xmlns:a16="http://schemas.microsoft.com/office/drawing/2014/main" id="{8599EAA7-1885-46BE-9F39-755766156868}"/>
              </a:ext>
              <a:ext uri="{C183D7F6-B498-43B3-948B-1728B52AA6E4}">
                <adec:decorative xmlns:adec="http://schemas.microsoft.com/office/drawing/2017/decorative" val="1"/>
              </a:ext>
            </a:extLst>
          </p:cNvPr>
          <p:cNvSpPr/>
          <p:nvPr/>
        </p:nvSpPr>
        <p:spPr>
          <a:xfrm>
            <a:off x="13716000" y="10363201"/>
            <a:ext cx="548640" cy="539258"/>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2880" tIns="91440" rIns="182880" bIns="91440" numCol="1" spcCol="0" rtlCol="0" fromWordArt="0" anchor="ctr" anchorCtr="0" forceAA="0" compatLnSpc="1">
            <a:prstTxWarp prst="textNoShape">
              <a:avLst/>
            </a:prstTxWarp>
            <a:noAutofit/>
          </a:bodyPr>
          <a:lstStyle/>
          <a:p>
            <a:endParaRPr lang="en-US" sz="3600" dirty="0"/>
          </a:p>
        </p:txBody>
      </p:sp>
      <p:sp>
        <p:nvSpPr>
          <p:cNvPr id="7" name="Oval 6" descr="Together when all shapes are put together from the previous slide shapes, a car with wheel and a door handle is formed. ">
            <a:extLst>
              <a:ext uri="{FF2B5EF4-FFF2-40B4-BE49-F238E27FC236}">
                <a16:creationId xmlns:a16="http://schemas.microsoft.com/office/drawing/2014/main" id="{049CCD26-4444-4E7C-9573-0AADCA01E630}"/>
              </a:ext>
            </a:extLst>
          </p:cNvPr>
          <p:cNvSpPr/>
          <p:nvPr/>
        </p:nvSpPr>
        <p:spPr>
          <a:xfrm>
            <a:off x="8544018" y="9798254"/>
            <a:ext cx="1828800" cy="1828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2880" tIns="91440" rIns="182880" bIns="91440" numCol="1" spcCol="0" rtlCol="0" fromWordArt="0" anchor="ctr" anchorCtr="0" forceAA="0" compatLnSpc="1">
            <a:prstTxWarp prst="textNoShape">
              <a:avLst/>
            </a:prstTxWarp>
            <a:noAutofit/>
          </a:bodyPr>
          <a:lstStyle/>
          <a:p>
            <a:endParaRPr lang="en-US" sz="3600" dirty="0"/>
          </a:p>
        </p:txBody>
      </p:sp>
      <p:sp>
        <p:nvSpPr>
          <p:cNvPr id="9" name="Right Triangle 8">
            <a:extLst>
              <a:ext uri="{FF2B5EF4-FFF2-40B4-BE49-F238E27FC236}">
                <a16:creationId xmlns:a16="http://schemas.microsoft.com/office/drawing/2014/main" id="{F6207BE3-6564-4C49-87BD-8FD1D772C2FE}"/>
              </a:ext>
              <a:ext uri="{C183D7F6-B498-43B3-948B-1728B52AA6E4}">
                <adec:decorative xmlns:adec="http://schemas.microsoft.com/office/drawing/2017/decorative" val="1"/>
              </a:ext>
            </a:extLst>
          </p:cNvPr>
          <p:cNvSpPr/>
          <p:nvPr/>
        </p:nvSpPr>
        <p:spPr>
          <a:xfrm>
            <a:off x="12577583" y="8614833"/>
            <a:ext cx="1138418" cy="978958"/>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2880" tIns="91440" rIns="182880" bIns="91440" numCol="1" spcCol="0" rtlCol="0" fromWordArt="0" anchor="ctr" anchorCtr="0" forceAA="0" compatLnSpc="1">
            <a:prstTxWarp prst="textNoShape">
              <a:avLst/>
            </a:prstTxWarp>
            <a:noAutofit/>
          </a:bodyPr>
          <a:lstStyle/>
          <a:p>
            <a:endParaRPr lang="en-US" sz="3600" dirty="0"/>
          </a:p>
        </p:txBody>
      </p:sp>
      <p:sp>
        <p:nvSpPr>
          <p:cNvPr id="10" name="Right Triangle 9">
            <a:extLst>
              <a:ext uri="{FF2B5EF4-FFF2-40B4-BE49-F238E27FC236}">
                <a16:creationId xmlns:a16="http://schemas.microsoft.com/office/drawing/2014/main" id="{2A2816AD-35BE-4E39-88D9-6E4A4E859E91}"/>
              </a:ext>
              <a:ext uri="{C183D7F6-B498-43B3-948B-1728B52AA6E4}">
                <adec:decorative xmlns:adec="http://schemas.microsoft.com/office/drawing/2017/decorative" val="1"/>
              </a:ext>
            </a:extLst>
          </p:cNvPr>
          <p:cNvSpPr/>
          <p:nvPr/>
        </p:nvSpPr>
        <p:spPr>
          <a:xfrm rot="16200000">
            <a:off x="9937779" y="8508370"/>
            <a:ext cx="870082" cy="1138418"/>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2880" tIns="91440" rIns="182880" bIns="91440" numCol="1" spcCol="0" rtlCol="0" fromWordArt="0" anchor="ctr" anchorCtr="0" forceAA="0" compatLnSpc="1">
            <a:prstTxWarp prst="textNoShape">
              <a:avLst/>
            </a:prstTxWarp>
            <a:noAutofit/>
          </a:bodyPr>
          <a:lstStyle/>
          <a:p>
            <a:endParaRPr lang="en-US" sz="3600" dirty="0"/>
          </a:p>
        </p:txBody>
      </p:sp>
      <p:sp>
        <p:nvSpPr>
          <p:cNvPr id="11" name="Rectangle 10">
            <a:extLst>
              <a:ext uri="{FF2B5EF4-FFF2-40B4-BE49-F238E27FC236}">
                <a16:creationId xmlns:a16="http://schemas.microsoft.com/office/drawing/2014/main" id="{CA32797A-73F1-4936-AA6A-BF425A618373}"/>
              </a:ext>
              <a:ext uri="{C183D7F6-B498-43B3-948B-1728B52AA6E4}">
                <adec:decorative xmlns:adec="http://schemas.microsoft.com/office/drawing/2017/decorative" val="1"/>
              </a:ext>
            </a:extLst>
          </p:cNvPr>
          <p:cNvSpPr/>
          <p:nvPr/>
        </p:nvSpPr>
        <p:spPr>
          <a:xfrm>
            <a:off x="9803612" y="9520184"/>
            <a:ext cx="3912388" cy="9053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2880" tIns="91440" rIns="182880" bIns="91440" numCol="1" spcCol="0" rtlCol="0" fromWordArt="0" anchor="ctr" anchorCtr="0" forceAA="0" compatLnSpc="1">
            <a:prstTxWarp prst="textNoShape">
              <a:avLst/>
            </a:prstTxWarp>
            <a:noAutofit/>
          </a:bodyPr>
          <a:lstStyle/>
          <a:p>
            <a:endParaRPr lang="en-US" sz="3600" dirty="0"/>
          </a:p>
        </p:txBody>
      </p:sp>
      <p:sp>
        <p:nvSpPr>
          <p:cNvPr id="12" name="Diagonal Stripe 11">
            <a:extLst>
              <a:ext uri="{FF2B5EF4-FFF2-40B4-BE49-F238E27FC236}">
                <a16:creationId xmlns:a16="http://schemas.microsoft.com/office/drawing/2014/main" id="{E6AAC865-8F28-4A0E-B405-4406B0554436}"/>
              </a:ext>
              <a:ext uri="{C183D7F6-B498-43B3-948B-1728B52AA6E4}">
                <adec:decorative xmlns:adec="http://schemas.microsoft.com/office/drawing/2017/decorative" val="1"/>
              </a:ext>
            </a:extLst>
          </p:cNvPr>
          <p:cNvSpPr/>
          <p:nvPr/>
        </p:nvSpPr>
        <p:spPr>
          <a:xfrm rot="13485618">
            <a:off x="11986936" y="9410024"/>
            <a:ext cx="548640" cy="548640"/>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2880" tIns="91440" rIns="182880" bIns="91440" numCol="1" spcCol="0" rtlCol="0" fromWordArt="0" anchor="ctr" anchorCtr="0" forceAA="0" compatLnSpc="1">
            <a:prstTxWarp prst="textNoShape">
              <a:avLst/>
            </a:prstTxWarp>
            <a:noAutofit/>
          </a:bodyPr>
          <a:lstStyle/>
          <a:p>
            <a:endParaRPr lang="en-US" sz="3600" dirty="0"/>
          </a:p>
        </p:txBody>
      </p:sp>
      <p:sp>
        <p:nvSpPr>
          <p:cNvPr id="13" name="Rectangle 12">
            <a:extLst>
              <a:ext uri="{FF2B5EF4-FFF2-40B4-BE49-F238E27FC236}">
                <a16:creationId xmlns:a16="http://schemas.microsoft.com/office/drawing/2014/main" id="{0357DCE9-7346-4872-B4F5-12AA4E4F48D6}"/>
              </a:ext>
              <a:ext uri="{C183D7F6-B498-43B3-948B-1728B52AA6E4}">
                <adec:decorative xmlns:adec="http://schemas.microsoft.com/office/drawing/2017/decorative" val="1"/>
              </a:ext>
            </a:extLst>
          </p:cNvPr>
          <p:cNvSpPr/>
          <p:nvPr/>
        </p:nvSpPr>
        <p:spPr>
          <a:xfrm>
            <a:off x="10948986" y="8614832"/>
            <a:ext cx="1628596" cy="9053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2880" tIns="91440" rIns="182880" bIns="91440" numCol="1" spcCol="0" rtlCol="0" fromWordArt="0" anchor="ctr" anchorCtr="0" forceAA="0" compatLnSpc="1">
            <a:prstTxWarp prst="textNoShape">
              <a:avLst/>
            </a:prstTxWarp>
            <a:noAutofit/>
          </a:bodyPr>
          <a:lstStyle/>
          <a:p>
            <a:endParaRPr lang="en-US" sz="3600" dirty="0"/>
          </a:p>
        </p:txBody>
      </p:sp>
      <p:sp>
        <p:nvSpPr>
          <p:cNvPr id="6" name="Oval 5">
            <a:extLst>
              <a:ext uri="{FF2B5EF4-FFF2-40B4-BE49-F238E27FC236}">
                <a16:creationId xmlns:a16="http://schemas.microsoft.com/office/drawing/2014/main" id="{C22F3C18-945C-4B85-8C2F-ED591C2A9FF3}"/>
              </a:ext>
              <a:ext uri="{C183D7F6-B498-43B3-948B-1728B52AA6E4}">
                <adec:decorative xmlns:adec="http://schemas.microsoft.com/office/drawing/2017/decorative" val="1"/>
              </a:ext>
            </a:extLst>
          </p:cNvPr>
          <p:cNvSpPr/>
          <p:nvPr/>
        </p:nvSpPr>
        <p:spPr>
          <a:xfrm>
            <a:off x="9209252" y="10425536"/>
            <a:ext cx="548640" cy="543404"/>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2880" tIns="91440" rIns="182880" bIns="91440" numCol="1" spcCol="0" rtlCol="0" fromWordArt="0" anchor="ctr" anchorCtr="0" forceAA="0" compatLnSpc="1">
            <a:prstTxWarp prst="textNoShape">
              <a:avLst/>
            </a:prstTxWarp>
            <a:noAutofit/>
          </a:bodyPr>
          <a:lstStyle/>
          <a:p>
            <a:endParaRPr lang="en-US" sz="3600" dirty="0"/>
          </a:p>
        </p:txBody>
      </p:sp>
      <p:sp>
        <p:nvSpPr>
          <p:cNvPr id="4" name="Oval 3">
            <a:extLst>
              <a:ext uri="{FF2B5EF4-FFF2-40B4-BE49-F238E27FC236}">
                <a16:creationId xmlns:a16="http://schemas.microsoft.com/office/drawing/2014/main" id="{E64B6B09-59B0-4BAD-884A-0095843BF044}"/>
              </a:ext>
              <a:ext uri="{C183D7F6-B498-43B3-948B-1728B52AA6E4}">
                <adec:decorative xmlns:adec="http://schemas.microsoft.com/office/drawing/2017/decorative" val="1"/>
              </a:ext>
            </a:extLst>
          </p:cNvPr>
          <p:cNvSpPr/>
          <p:nvPr/>
        </p:nvSpPr>
        <p:spPr>
          <a:xfrm>
            <a:off x="10468370" y="9626156"/>
            <a:ext cx="365760" cy="36576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2880" tIns="91440" rIns="182880" bIns="91440" numCol="1" spcCol="0" rtlCol="0" fromWordArt="0" anchor="ctr" anchorCtr="0" forceAA="0" compatLnSpc="1">
            <a:prstTxWarp prst="textNoShape">
              <a:avLst/>
            </a:prstTxWarp>
            <a:noAutofit/>
          </a:bodyPr>
          <a:lstStyle/>
          <a:p>
            <a:endParaRPr lang="en-US" sz="3600" dirty="0"/>
          </a:p>
        </p:txBody>
      </p:sp>
    </p:spTree>
    <p:extLst>
      <p:ext uri="{BB962C8B-B14F-4D97-AF65-F5344CB8AC3E}">
        <p14:creationId xmlns:p14="http://schemas.microsoft.com/office/powerpoint/2010/main" val="39718221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022761BD-5DF8-4FA9-8D9D-82D89041C16C}"/>
              </a:ext>
            </a:extLst>
          </p:cNvPr>
          <p:cNvSpPr>
            <a:spLocks noGrp="1"/>
          </p:cNvSpPr>
          <p:nvPr>
            <p:ph type="title"/>
          </p:nvPr>
        </p:nvSpPr>
        <p:spPr>
          <a:xfrm>
            <a:off x="1676400" y="8832796"/>
            <a:ext cx="21031200" cy="2651126"/>
          </a:xfrm>
        </p:spPr>
        <p:txBody>
          <a:bodyPr/>
          <a:lstStyle/>
          <a:p>
            <a:pPr algn="ctr"/>
            <a:r>
              <a:rPr lang="en-US" dirty="0">
                <a:latin typeface="Georgia" panose="02040502050405020303" pitchFamily="18" charset="0"/>
              </a:rPr>
              <a:t>Metaphorical Components of Pre-ETS</a:t>
            </a:r>
          </a:p>
        </p:txBody>
      </p:sp>
      <p:sp>
        <p:nvSpPr>
          <p:cNvPr id="4" name="Oval 3" descr="Circle">
            <a:extLst>
              <a:ext uri="{FF2B5EF4-FFF2-40B4-BE49-F238E27FC236}">
                <a16:creationId xmlns:a16="http://schemas.microsoft.com/office/drawing/2014/main" id="{E64B6B09-59B0-4BAD-884A-0095843BF044}"/>
              </a:ext>
            </a:extLst>
          </p:cNvPr>
          <p:cNvSpPr/>
          <p:nvPr/>
        </p:nvSpPr>
        <p:spPr>
          <a:xfrm>
            <a:off x="16944977" y="2557517"/>
            <a:ext cx="1276350" cy="12763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2880" tIns="91440" rIns="182880" bIns="91440" numCol="1" spcCol="0" rtlCol="0" fromWordArt="0" anchor="ctr" anchorCtr="0" forceAA="0" compatLnSpc="1">
            <a:prstTxWarp prst="textNoShape">
              <a:avLst/>
            </a:prstTxWarp>
            <a:noAutofit/>
          </a:bodyPr>
          <a:lstStyle/>
          <a:p>
            <a:endParaRPr lang="en-US" sz="3600" dirty="0"/>
          </a:p>
        </p:txBody>
      </p:sp>
      <p:sp>
        <p:nvSpPr>
          <p:cNvPr id="5" name="Oval 4" descr="Circle">
            <a:extLst>
              <a:ext uri="{FF2B5EF4-FFF2-40B4-BE49-F238E27FC236}">
                <a16:creationId xmlns:a16="http://schemas.microsoft.com/office/drawing/2014/main" id="{8599EAA7-1885-46BE-9F39-755766156868}"/>
              </a:ext>
            </a:extLst>
          </p:cNvPr>
          <p:cNvSpPr/>
          <p:nvPr/>
        </p:nvSpPr>
        <p:spPr>
          <a:xfrm>
            <a:off x="10315577" y="4901709"/>
            <a:ext cx="1276350" cy="12763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2880" tIns="91440" rIns="182880" bIns="91440" numCol="1" spcCol="0" rtlCol="0" fromWordArt="0" anchor="ctr" anchorCtr="0" forceAA="0" compatLnSpc="1">
            <a:prstTxWarp prst="textNoShape">
              <a:avLst/>
            </a:prstTxWarp>
            <a:noAutofit/>
          </a:bodyPr>
          <a:lstStyle/>
          <a:p>
            <a:endParaRPr lang="en-US" sz="3600" dirty="0"/>
          </a:p>
        </p:txBody>
      </p:sp>
      <p:sp>
        <p:nvSpPr>
          <p:cNvPr id="6" name="Oval 5" descr="Circle">
            <a:extLst>
              <a:ext uri="{FF2B5EF4-FFF2-40B4-BE49-F238E27FC236}">
                <a16:creationId xmlns:a16="http://schemas.microsoft.com/office/drawing/2014/main" id="{C22F3C18-945C-4B85-8C2F-ED591C2A9FF3}"/>
              </a:ext>
            </a:extLst>
          </p:cNvPr>
          <p:cNvSpPr/>
          <p:nvPr/>
        </p:nvSpPr>
        <p:spPr>
          <a:xfrm>
            <a:off x="10315577" y="2557519"/>
            <a:ext cx="1276350" cy="12763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2880" tIns="91440" rIns="182880" bIns="91440" numCol="1" spcCol="0" rtlCol="0" fromWordArt="0" anchor="ctr" anchorCtr="0" forceAA="0" compatLnSpc="1">
            <a:prstTxWarp prst="textNoShape">
              <a:avLst/>
            </a:prstTxWarp>
            <a:noAutofit/>
          </a:bodyPr>
          <a:lstStyle/>
          <a:p>
            <a:endParaRPr lang="en-US" sz="3600" dirty="0"/>
          </a:p>
        </p:txBody>
      </p:sp>
      <p:sp>
        <p:nvSpPr>
          <p:cNvPr id="7" name="Oval 6" descr="Circle">
            <a:extLst>
              <a:ext uri="{FF2B5EF4-FFF2-40B4-BE49-F238E27FC236}">
                <a16:creationId xmlns:a16="http://schemas.microsoft.com/office/drawing/2014/main" id="{049CCD26-4444-4E7C-9573-0AADCA01E630}"/>
              </a:ext>
            </a:extLst>
          </p:cNvPr>
          <p:cNvSpPr/>
          <p:nvPr/>
        </p:nvSpPr>
        <p:spPr>
          <a:xfrm>
            <a:off x="4419599" y="4901711"/>
            <a:ext cx="1276350" cy="12763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2880" tIns="91440" rIns="182880" bIns="91440" numCol="1" spcCol="0" rtlCol="0" fromWordArt="0" anchor="ctr" anchorCtr="0" forceAA="0" compatLnSpc="1">
            <a:prstTxWarp prst="textNoShape">
              <a:avLst/>
            </a:prstTxWarp>
            <a:noAutofit/>
          </a:bodyPr>
          <a:lstStyle/>
          <a:p>
            <a:endParaRPr lang="en-US" sz="3600" dirty="0"/>
          </a:p>
        </p:txBody>
      </p:sp>
      <p:sp>
        <p:nvSpPr>
          <p:cNvPr id="8" name="Oval 7" descr="Circle">
            <a:extLst>
              <a:ext uri="{FF2B5EF4-FFF2-40B4-BE49-F238E27FC236}">
                <a16:creationId xmlns:a16="http://schemas.microsoft.com/office/drawing/2014/main" id="{1185C8B1-33A3-4EF1-85E7-59053899520A}"/>
              </a:ext>
            </a:extLst>
          </p:cNvPr>
          <p:cNvSpPr/>
          <p:nvPr/>
        </p:nvSpPr>
        <p:spPr>
          <a:xfrm>
            <a:off x="4419601" y="2567235"/>
            <a:ext cx="1276350" cy="12763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2880" tIns="91440" rIns="182880" bIns="91440" numCol="1" spcCol="0" rtlCol="0" fromWordArt="0" anchor="ctr" anchorCtr="0" forceAA="0" compatLnSpc="1">
            <a:prstTxWarp prst="textNoShape">
              <a:avLst/>
            </a:prstTxWarp>
            <a:noAutofit/>
          </a:bodyPr>
          <a:lstStyle/>
          <a:p>
            <a:endParaRPr lang="en-US" sz="3600" dirty="0"/>
          </a:p>
        </p:txBody>
      </p:sp>
      <p:sp>
        <p:nvSpPr>
          <p:cNvPr id="9" name="Right Triangle 8" descr="Triangle">
            <a:extLst>
              <a:ext uri="{FF2B5EF4-FFF2-40B4-BE49-F238E27FC236}">
                <a16:creationId xmlns:a16="http://schemas.microsoft.com/office/drawing/2014/main" id="{F6207BE3-6564-4C49-87BD-8FD1D772C2FE}"/>
              </a:ext>
            </a:extLst>
          </p:cNvPr>
          <p:cNvSpPr/>
          <p:nvPr/>
        </p:nvSpPr>
        <p:spPr>
          <a:xfrm>
            <a:off x="7162801" y="2557519"/>
            <a:ext cx="1685926" cy="1276350"/>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2880" tIns="91440" rIns="182880" bIns="91440" numCol="1" spcCol="0" rtlCol="0" fromWordArt="0" anchor="ctr" anchorCtr="0" forceAA="0" compatLnSpc="1">
            <a:prstTxWarp prst="textNoShape">
              <a:avLst/>
            </a:prstTxWarp>
            <a:noAutofit/>
          </a:bodyPr>
          <a:lstStyle/>
          <a:p>
            <a:endParaRPr lang="en-US" sz="3600" dirty="0"/>
          </a:p>
        </p:txBody>
      </p:sp>
      <p:sp>
        <p:nvSpPr>
          <p:cNvPr id="10" name="Right Triangle 9" descr="Triangle">
            <a:extLst>
              <a:ext uri="{FF2B5EF4-FFF2-40B4-BE49-F238E27FC236}">
                <a16:creationId xmlns:a16="http://schemas.microsoft.com/office/drawing/2014/main" id="{2A2816AD-35BE-4E39-88D9-6E4A4E859E91}"/>
              </a:ext>
            </a:extLst>
          </p:cNvPr>
          <p:cNvSpPr/>
          <p:nvPr/>
        </p:nvSpPr>
        <p:spPr>
          <a:xfrm>
            <a:off x="7246327" y="4901709"/>
            <a:ext cx="1685926" cy="1276350"/>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2880" tIns="91440" rIns="182880" bIns="91440" numCol="1" spcCol="0" rtlCol="0" fromWordArt="0" anchor="ctr" anchorCtr="0" forceAA="0" compatLnSpc="1">
            <a:prstTxWarp prst="textNoShape">
              <a:avLst/>
            </a:prstTxWarp>
            <a:noAutofit/>
          </a:bodyPr>
          <a:lstStyle/>
          <a:p>
            <a:endParaRPr lang="en-US" sz="3600" dirty="0"/>
          </a:p>
        </p:txBody>
      </p:sp>
      <p:sp>
        <p:nvSpPr>
          <p:cNvPr id="11" name="Rectangle 10" descr="Rectangle">
            <a:extLst>
              <a:ext uri="{FF2B5EF4-FFF2-40B4-BE49-F238E27FC236}">
                <a16:creationId xmlns:a16="http://schemas.microsoft.com/office/drawing/2014/main" id="{CA32797A-73F1-4936-AA6A-BF425A618373}"/>
              </a:ext>
            </a:extLst>
          </p:cNvPr>
          <p:cNvSpPr/>
          <p:nvPr/>
        </p:nvSpPr>
        <p:spPr>
          <a:xfrm>
            <a:off x="13058777" y="2833742"/>
            <a:ext cx="2419350" cy="723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2880" tIns="91440" rIns="182880" bIns="91440" numCol="1" spcCol="0" rtlCol="0" fromWordArt="0" anchor="ctr" anchorCtr="0" forceAA="0" compatLnSpc="1">
            <a:prstTxWarp prst="textNoShape">
              <a:avLst/>
            </a:prstTxWarp>
            <a:noAutofit/>
          </a:bodyPr>
          <a:lstStyle/>
          <a:p>
            <a:endParaRPr lang="en-US" sz="3600" dirty="0"/>
          </a:p>
        </p:txBody>
      </p:sp>
      <p:sp>
        <p:nvSpPr>
          <p:cNvPr id="12" name="Diagonal Stripe 11" descr="Trapezoid">
            <a:extLst>
              <a:ext uri="{FF2B5EF4-FFF2-40B4-BE49-F238E27FC236}">
                <a16:creationId xmlns:a16="http://schemas.microsoft.com/office/drawing/2014/main" id="{E6AAC865-8F28-4A0E-B405-4406B0554436}"/>
              </a:ext>
            </a:extLst>
          </p:cNvPr>
          <p:cNvSpPr/>
          <p:nvPr/>
        </p:nvSpPr>
        <p:spPr>
          <a:xfrm rot="2516245">
            <a:off x="13368436" y="5296189"/>
            <a:ext cx="1800028" cy="1616526"/>
          </a:xfrm>
          <a:prstGeom prst="diagStrip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2880" tIns="91440" rIns="182880" bIns="91440" numCol="1" spcCol="0" rtlCol="0" fromWordArt="0" anchor="ctr" anchorCtr="0" forceAA="0" compatLnSpc="1">
            <a:prstTxWarp prst="textNoShape">
              <a:avLst/>
            </a:prstTxWarp>
            <a:noAutofit/>
          </a:bodyPr>
          <a:lstStyle/>
          <a:p>
            <a:endParaRPr lang="en-US" sz="3600" dirty="0"/>
          </a:p>
        </p:txBody>
      </p:sp>
      <p:sp>
        <p:nvSpPr>
          <p:cNvPr id="13" name="Rectangle 12" descr="Rectangle">
            <a:extLst>
              <a:ext uri="{FF2B5EF4-FFF2-40B4-BE49-F238E27FC236}">
                <a16:creationId xmlns:a16="http://schemas.microsoft.com/office/drawing/2014/main" id="{0357DCE9-7346-4872-B4F5-12AA4E4F48D6}"/>
              </a:ext>
            </a:extLst>
          </p:cNvPr>
          <p:cNvSpPr/>
          <p:nvPr/>
        </p:nvSpPr>
        <p:spPr>
          <a:xfrm>
            <a:off x="16678275" y="5120782"/>
            <a:ext cx="1809750" cy="10572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2880" tIns="91440" rIns="182880" bIns="91440" numCol="1" spcCol="0" rtlCol="0" fromWordArt="0" anchor="ctr" anchorCtr="0" forceAA="0" compatLnSpc="1">
            <a:prstTxWarp prst="textNoShape">
              <a:avLst/>
            </a:prstTxWarp>
            <a:noAutofit/>
          </a:bodyPr>
          <a:lstStyle/>
          <a:p>
            <a:endParaRPr lang="en-US" sz="3600" dirty="0"/>
          </a:p>
        </p:txBody>
      </p:sp>
    </p:spTree>
    <p:extLst>
      <p:ext uri="{BB962C8B-B14F-4D97-AF65-F5344CB8AC3E}">
        <p14:creationId xmlns:p14="http://schemas.microsoft.com/office/powerpoint/2010/main" val="26285641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DB1254DC-03F2-49CF-8E39-B92FDC1B9A2E}"/>
              </a:ext>
            </a:extLst>
          </p:cNvPr>
          <p:cNvSpPr>
            <a:spLocks noGrp="1"/>
          </p:cNvSpPr>
          <p:nvPr>
            <p:ph type="title"/>
          </p:nvPr>
        </p:nvSpPr>
        <p:spPr>
          <a:xfrm>
            <a:off x="1745656" y="1429457"/>
            <a:ext cx="21031200" cy="2651126"/>
          </a:xfrm>
        </p:spPr>
        <p:txBody>
          <a:bodyPr/>
          <a:lstStyle/>
          <a:p>
            <a:pPr algn="ctr"/>
            <a:r>
              <a:rPr lang="en-US" dirty="0">
                <a:latin typeface="Georgia" panose="02040502050405020303" pitchFamily="18" charset="0"/>
              </a:rPr>
              <a:t>Metaphorical Components of Pre-ETS</a:t>
            </a:r>
          </a:p>
        </p:txBody>
      </p:sp>
      <p:sp>
        <p:nvSpPr>
          <p:cNvPr id="12" name="Diagonal Stripe 11">
            <a:extLst>
              <a:ext uri="{FF2B5EF4-FFF2-40B4-BE49-F238E27FC236}">
                <a16:creationId xmlns:a16="http://schemas.microsoft.com/office/drawing/2014/main" id="{E6AAC865-8F28-4A0E-B405-4406B0554436}"/>
              </a:ext>
              <a:ext uri="{C183D7F6-B498-43B3-948B-1728B52AA6E4}">
                <adec:decorative xmlns:adec="http://schemas.microsoft.com/office/drawing/2017/decorative" val="1"/>
              </a:ext>
            </a:extLst>
          </p:cNvPr>
          <p:cNvSpPr/>
          <p:nvPr/>
        </p:nvSpPr>
        <p:spPr>
          <a:xfrm rot="2671069">
            <a:off x="12005164" y="7902614"/>
            <a:ext cx="2743200" cy="2743200"/>
          </a:xfrm>
          <a:prstGeom prst="diagStrip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2880" tIns="91440" rIns="182880" bIns="91440" numCol="1" spcCol="0" rtlCol="0" fromWordArt="0" anchor="ctr" anchorCtr="0" forceAA="0" compatLnSpc="1">
            <a:prstTxWarp prst="textNoShape">
              <a:avLst/>
            </a:prstTxWarp>
            <a:noAutofit/>
          </a:bodyPr>
          <a:lstStyle/>
          <a:p>
            <a:endParaRPr lang="en-US" sz="3600" dirty="0"/>
          </a:p>
        </p:txBody>
      </p:sp>
      <p:sp>
        <p:nvSpPr>
          <p:cNvPr id="11" name="Rectangle 10">
            <a:extLst>
              <a:ext uri="{FF2B5EF4-FFF2-40B4-BE49-F238E27FC236}">
                <a16:creationId xmlns:a16="http://schemas.microsoft.com/office/drawing/2014/main" id="{CA32797A-73F1-4936-AA6A-BF425A618373}"/>
              </a:ext>
              <a:ext uri="{C183D7F6-B498-43B3-948B-1728B52AA6E4}">
                <adec:decorative xmlns:adec="http://schemas.microsoft.com/office/drawing/2017/decorative" val="1"/>
              </a:ext>
            </a:extLst>
          </p:cNvPr>
          <p:cNvSpPr/>
          <p:nvPr/>
        </p:nvSpPr>
        <p:spPr>
          <a:xfrm>
            <a:off x="10633197" y="9274215"/>
            <a:ext cx="4248150" cy="13161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2880" tIns="91440" rIns="182880" bIns="91440" numCol="1" spcCol="0" rtlCol="0" fromWordArt="0" anchor="ctr" anchorCtr="0" forceAA="0" compatLnSpc="1">
            <a:prstTxWarp prst="textNoShape">
              <a:avLst/>
            </a:prstTxWarp>
            <a:noAutofit/>
          </a:bodyPr>
          <a:lstStyle/>
          <a:p>
            <a:endParaRPr lang="en-US" sz="3600" dirty="0"/>
          </a:p>
        </p:txBody>
      </p:sp>
      <p:sp>
        <p:nvSpPr>
          <p:cNvPr id="13" name="Rectangle 12" descr="Similar to the previous car example, when presented with same previous shape information, a train with a smokestack is now formed. Metaphorically this is illustrating how COVID-19 taught us that they way we deliver Pre-ETS must be re-imagined.  The train is a representation of a different mode of delivering Pre-ETS. ">
            <a:extLst>
              <a:ext uri="{FF2B5EF4-FFF2-40B4-BE49-F238E27FC236}">
                <a16:creationId xmlns:a16="http://schemas.microsoft.com/office/drawing/2014/main" id="{0357DCE9-7346-4872-B4F5-12AA4E4F48D6}"/>
              </a:ext>
            </a:extLst>
          </p:cNvPr>
          <p:cNvSpPr/>
          <p:nvPr/>
        </p:nvSpPr>
        <p:spPr>
          <a:xfrm>
            <a:off x="6100760" y="7560288"/>
            <a:ext cx="5786440" cy="30766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2880" tIns="91440" rIns="182880" bIns="91440" numCol="1" spcCol="0" rtlCol="0" fromWordArt="0" anchor="ctr" anchorCtr="0" forceAA="0" compatLnSpc="1">
            <a:prstTxWarp prst="textNoShape">
              <a:avLst/>
            </a:prstTxWarp>
            <a:noAutofit/>
          </a:bodyPr>
          <a:lstStyle/>
          <a:p>
            <a:endParaRPr lang="en-US" sz="3600" dirty="0"/>
          </a:p>
        </p:txBody>
      </p:sp>
      <p:sp>
        <p:nvSpPr>
          <p:cNvPr id="4" name="Oval 3">
            <a:extLst>
              <a:ext uri="{FF2B5EF4-FFF2-40B4-BE49-F238E27FC236}">
                <a16:creationId xmlns:a16="http://schemas.microsoft.com/office/drawing/2014/main" id="{E64B6B09-59B0-4BAD-884A-0095843BF044}"/>
              </a:ext>
              <a:ext uri="{C183D7F6-B498-43B3-948B-1728B52AA6E4}">
                <adec:decorative xmlns:adec="http://schemas.microsoft.com/office/drawing/2017/decorative" val="1"/>
              </a:ext>
            </a:extLst>
          </p:cNvPr>
          <p:cNvSpPr/>
          <p:nvPr/>
        </p:nvSpPr>
        <p:spPr>
          <a:xfrm>
            <a:off x="12649200" y="6766560"/>
            <a:ext cx="1463040" cy="1463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2880" tIns="91440" rIns="182880" bIns="91440" numCol="1" spcCol="0" rtlCol="0" fromWordArt="0" anchor="ctr" anchorCtr="0" forceAA="0" compatLnSpc="1">
            <a:prstTxWarp prst="textNoShape">
              <a:avLst/>
            </a:prstTxWarp>
            <a:noAutofit/>
          </a:bodyPr>
          <a:lstStyle/>
          <a:p>
            <a:endParaRPr lang="en-US" sz="3600" dirty="0"/>
          </a:p>
        </p:txBody>
      </p:sp>
      <p:sp>
        <p:nvSpPr>
          <p:cNvPr id="5" name="Oval 4">
            <a:extLst>
              <a:ext uri="{FF2B5EF4-FFF2-40B4-BE49-F238E27FC236}">
                <a16:creationId xmlns:a16="http://schemas.microsoft.com/office/drawing/2014/main" id="{8599EAA7-1885-46BE-9F39-755766156868}"/>
              </a:ext>
              <a:ext uri="{C183D7F6-B498-43B3-948B-1728B52AA6E4}">
                <adec:decorative xmlns:adec="http://schemas.microsoft.com/office/drawing/2017/decorative" val="1"/>
              </a:ext>
            </a:extLst>
          </p:cNvPr>
          <p:cNvSpPr/>
          <p:nvPr/>
        </p:nvSpPr>
        <p:spPr>
          <a:xfrm>
            <a:off x="12671718" y="5242560"/>
            <a:ext cx="1463040" cy="1463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2880" tIns="91440" rIns="182880" bIns="91440" numCol="1" spcCol="0" rtlCol="0" fromWordArt="0" anchor="ctr" anchorCtr="0" forceAA="0" compatLnSpc="1">
            <a:prstTxWarp prst="textNoShape">
              <a:avLst/>
            </a:prstTxWarp>
            <a:noAutofit/>
          </a:bodyPr>
          <a:lstStyle/>
          <a:p>
            <a:endParaRPr lang="en-US" sz="3600" dirty="0"/>
          </a:p>
        </p:txBody>
      </p:sp>
      <p:sp>
        <p:nvSpPr>
          <p:cNvPr id="6" name="Oval 5">
            <a:extLst>
              <a:ext uri="{FF2B5EF4-FFF2-40B4-BE49-F238E27FC236}">
                <a16:creationId xmlns:a16="http://schemas.microsoft.com/office/drawing/2014/main" id="{C22F3C18-945C-4B85-8C2F-ED591C2A9FF3}"/>
              </a:ext>
              <a:ext uri="{C183D7F6-B498-43B3-948B-1728B52AA6E4}">
                <adec:decorative xmlns:adec="http://schemas.microsoft.com/office/drawing/2017/decorative" val="1"/>
              </a:ext>
            </a:extLst>
          </p:cNvPr>
          <p:cNvSpPr/>
          <p:nvPr/>
        </p:nvSpPr>
        <p:spPr>
          <a:xfrm>
            <a:off x="13698130" y="10572750"/>
            <a:ext cx="1463040" cy="1463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2880" tIns="91440" rIns="182880" bIns="91440" numCol="1" spcCol="0" rtlCol="0" fromWordArt="0" anchor="ctr" anchorCtr="0" forceAA="0" compatLnSpc="1">
            <a:prstTxWarp prst="textNoShape">
              <a:avLst/>
            </a:prstTxWarp>
            <a:noAutofit/>
          </a:bodyPr>
          <a:lstStyle/>
          <a:p>
            <a:endParaRPr lang="en-US" sz="3600" dirty="0"/>
          </a:p>
        </p:txBody>
      </p:sp>
      <p:sp>
        <p:nvSpPr>
          <p:cNvPr id="7" name="Oval 6">
            <a:extLst>
              <a:ext uri="{FF2B5EF4-FFF2-40B4-BE49-F238E27FC236}">
                <a16:creationId xmlns:a16="http://schemas.microsoft.com/office/drawing/2014/main" id="{049CCD26-4444-4E7C-9573-0AADCA01E630}"/>
              </a:ext>
              <a:ext uri="{C183D7F6-B498-43B3-948B-1728B52AA6E4}">
                <adec:decorative xmlns:adec="http://schemas.microsoft.com/office/drawing/2017/decorative" val="1"/>
              </a:ext>
            </a:extLst>
          </p:cNvPr>
          <p:cNvSpPr/>
          <p:nvPr/>
        </p:nvSpPr>
        <p:spPr>
          <a:xfrm>
            <a:off x="6759882" y="9113520"/>
            <a:ext cx="2926080" cy="29260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2880" tIns="91440" rIns="182880" bIns="91440" numCol="1" spcCol="0" rtlCol="0" fromWordArt="0" anchor="ctr" anchorCtr="0" forceAA="0" compatLnSpc="1">
            <a:prstTxWarp prst="textNoShape">
              <a:avLst/>
            </a:prstTxWarp>
            <a:noAutofit/>
          </a:bodyPr>
          <a:lstStyle/>
          <a:p>
            <a:endParaRPr lang="en-US" sz="3600" dirty="0"/>
          </a:p>
        </p:txBody>
      </p:sp>
      <p:sp>
        <p:nvSpPr>
          <p:cNvPr id="8" name="Oval 7">
            <a:extLst>
              <a:ext uri="{FF2B5EF4-FFF2-40B4-BE49-F238E27FC236}">
                <a16:creationId xmlns:a16="http://schemas.microsoft.com/office/drawing/2014/main" id="{1185C8B1-33A3-4EF1-85E7-59053899520A}"/>
              </a:ext>
              <a:ext uri="{C183D7F6-B498-43B3-948B-1728B52AA6E4}">
                <adec:decorative xmlns:adec="http://schemas.microsoft.com/office/drawing/2017/decorative" val="1"/>
              </a:ext>
            </a:extLst>
          </p:cNvPr>
          <p:cNvSpPr/>
          <p:nvPr/>
        </p:nvSpPr>
        <p:spPr>
          <a:xfrm>
            <a:off x="11833574" y="10556722"/>
            <a:ext cx="1463040" cy="1463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2880" tIns="91440" rIns="182880" bIns="91440" numCol="1" spcCol="0" rtlCol="0" fromWordArt="0" anchor="ctr" anchorCtr="0" forceAA="0" compatLnSpc="1">
            <a:prstTxWarp prst="textNoShape">
              <a:avLst/>
            </a:prstTxWarp>
            <a:noAutofit/>
          </a:bodyPr>
          <a:lstStyle/>
          <a:p>
            <a:endParaRPr lang="en-US" sz="3600" dirty="0"/>
          </a:p>
        </p:txBody>
      </p:sp>
      <p:sp>
        <p:nvSpPr>
          <p:cNvPr id="9" name="Right Triangle 8">
            <a:extLst>
              <a:ext uri="{FF2B5EF4-FFF2-40B4-BE49-F238E27FC236}">
                <a16:creationId xmlns:a16="http://schemas.microsoft.com/office/drawing/2014/main" id="{F6207BE3-6564-4C49-87BD-8FD1D772C2FE}"/>
              </a:ext>
              <a:ext uri="{C183D7F6-B498-43B3-948B-1728B52AA6E4}">
                <adec:decorative xmlns:adec="http://schemas.microsoft.com/office/drawing/2017/decorative" val="1"/>
              </a:ext>
            </a:extLst>
          </p:cNvPr>
          <p:cNvSpPr/>
          <p:nvPr/>
        </p:nvSpPr>
        <p:spPr>
          <a:xfrm>
            <a:off x="6096000" y="5471896"/>
            <a:ext cx="4227636" cy="2088392"/>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2880" tIns="91440" rIns="182880" bIns="91440" numCol="1" spcCol="0" rtlCol="0" fromWordArt="0" anchor="ctr" anchorCtr="0" forceAA="0" compatLnSpc="1">
            <a:prstTxWarp prst="textNoShape">
              <a:avLst/>
            </a:prstTxWarp>
            <a:noAutofit/>
          </a:bodyPr>
          <a:lstStyle/>
          <a:p>
            <a:endParaRPr lang="en-US" sz="3600" dirty="0"/>
          </a:p>
        </p:txBody>
      </p:sp>
      <p:sp>
        <p:nvSpPr>
          <p:cNvPr id="10" name="Right Triangle 9">
            <a:extLst>
              <a:ext uri="{FF2B5EF4-FFF2-40B4-BE49-F238E27FC236}">
                <a16:creationId xmlns:a16="http://schemas.microsoft.com/office/drawing/2014/main" id="{2A2816AD-35BE-4E39-88D9-6E4A4E859E91}"/>
              </a:ext>
              <a:ext uri="{C183D7F6-B498-43B3-948B-1728B52AA6E4}">
                <adec:decorative xmlns:adec="http://schemas.microsoft.com/office/drawing/2017/decorative" val="1"/>
              </a:ext>
            </a:extLst>
          </p:cNvPr>
          <p:cNvSpPr/>
          <p:nvPr/>
        </p:nvSpPr>
        <p:spPr>
          <a:xfrm>
            <a:off x="14903701" y="9296401"/>
            <a:ext cx="1257006" cy="1276350"/>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2880" tIns="91440" rIns="182880" bIns="91440" numCol="1" spcCol="0" rtlCol="0" fromWordArt="0" anchor="ctr" anchorCtr="0" forceAA="0" compatLnSpc="1">
            <a:prstTxWarp prst="textNoShape">
              <a:avLst/>
            </a:prstTxWarp>
            <a:noAutofit/>
          </a:bodyPr>
          <a:lstStyle/>
          <a:p>
            <a:endParaRPr lang="en-US" sz="3600" dirty="0"/>
          </a:p>
        </p:txBody>
      </p:sp>
    </p:spTree>
    <p:extLst>
      <p:ext uri="{BB962C8B-B14F-4D97-AF65-F5344CB8AC3E}">
        <p14:creationId xmlns:p14="http://schemas.microsoft.com/office/powerpoint/2010/main" val="12176904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E79077D2-A487-446F-B426-FD36B844C4FA}"/>
              </a:ext>
            </a:extLst>
          </p:cNvPr>
          <p:cNvSpPr>
            <a:spLocks noGrp="1"/>
          </p:cNvSpPr>
          <p:nvPr>
            <p:ph type="title"/>
          </p:nvPr>
        </p:nvSpPr>
        <p:spPr>
          <a:xfrm>
            <a:off x="1676400" y="8832796"/>
            <a:ext cx="21031200" cy="2651126"/>
          </a:xfrm>
        </p:spPr>
        <p:txBody>
          <a:bodyPr/>
          <a:lstStyle/>
          <a:p>
            <a:pPr algn="ctr"/>
            <a:r>
              <a:rPr lang="en-US" dirty="0">
                <a:latin typeface="Georgia" panose="02040502050405020303" pitchFamily="18" charset="0"/>
              </a:rPr>
              <a:t>Metaphorical Components of Pre-ETS</a:t>
            </a:r>
          </a:p>
        </p:txBody>
      </p:sp>
      <p:sp>
        <p:nvSpPr>
          <p:cNvPr id="4" name="Oval 3" descr="Circle">
            <a:extLst>
              <a:ext uri="{FF2B5EF4-FFF2-40B4-BE49-F238E27FC236}">
                <a16:creationId xmlns:a16="http://schemas.microsoft.com/office/drawing/2014/main" id="{E64B6B09-59B0-4BAD-884A-0095843BF044}"/>
              </a:ext>
            </a:extLst>
          </p:cNvPr>
          <p:cNvSpPr/>
          <p:nvPr/>
        </p:nvSpPr>
        <p:spPr>
          <a:xfrm>
            <a:off x="16944977" y="2557517"/>
            <a:ext cx="1276350" cy="12763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2880" tIns="91440" rIns="182880" bIns="91440" numCol="1" spcCol="0" rtlCol="0" fromWordArt="0" anchor="ctr" anchorCtr="0" forceAA="0" compatLnSpc="1">
            <a:prstTxWarp prst="textNoShape">
              <a:avLst/>
            </a:prstTxWarp>
            <a:noAutofit/>
          </a:bodyPr>
          <a:lstStyle/>
          <a:p>
            <a:endParaRPr lang="en-US" sz="3600" dirty="0"/>
          </a:p>
        </p:txBody>
      </p:sp>
      <p:sp>
        <p:nvSpPr>
          <p:cNvPr id="5" name="Oval 4" descr="Circle">
            <a:extLst>
              <a:ext uri="{FF2B5EF4-FFF2-40B4-BE49-F238E27FC236}">
                <a16:creationId xmlns:a16="http://schemas.microsoft.com/office/drawing/2014/main" id="{8599EAA7-1885-46BE-9F39-755766156868}"/>
              </a:ext>
            </a:extLst>
          </p:cNvPr>
          <p:cNvSpPr/>
          <p:nvPr/>
        </p:nvSpPr>
        <p:spPr>
          <a:xfrm>
            <a:off x="10582275" y="4901708"/>
            <a:ext cx="1276350" cy="12763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2880" tIns="91440" rIns="182880" bIns="91440" numCol="1" spcCol="0" rtlCol="0" fromWordArt="0" anchor="ctr" anchorCtr="0" forceAA="0" compatLnSpc="1">
            <a:prstTxWarp prst="textNoShape">
              <a:avLst/>
            </a:prstTxWarp>
            <a:noAutofit/>
          </a:bodyPr>
          <a:lstStyle/>
          <a:p>
            <a:endParaRPr lang="en-US" sz="3600" dirty="0"/>
          </a:p>
        </p:txBody>
      </p:sp>
      <p:sp>
        <p:nvSpPr>
          <p:cNvPr id="6" name="Oval 5" descr="Circle">
            <a:extLst>
              <a:ext uri="{FF2B5EF4-FFF2-40B4-BE49-F238E27FC236}">
                <a16:creationId xmlns:a16="http://schemas.microsoft.com/office/drawing/2014/main" id="{C22F3C18-945C-4B85-8C2F-ED591C2A9FF3}"/>
              </a:ext>
            </a:extLst>
          </p:cNvPr>
          <p:cNvSpPr/>
          <p:nvPr/>
        </p:nvSpPr>
        <p:spPr>
          <a:xfrm>
            <a:off x="10315577" y="2557519"/>
            <a:ext cx="1276350" cy="12763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2880" tIns="91440" rIns="182880" bIns="91440" numCol="1" spcCol="0" rtlCol="0" fromWordArt="0" anchor="ctr" anchorCtr="0" forceAA="0" compatLnSpc="1">
            <a:prstTxWarp prst="textNoShape">
              <a:avLst/>
            </a:prstTxWarp>
            <a:noAutofit/>
          </a:bodyPr>
          <a:lstStyle/>
          <a:p>
            <a:endParaRPr lang="en-US" sz="3600" dirty="0"/>
          </a:p>
        </p:txBody>
      </p:sp>
      <p:sp>
        <p:nvSpPr>
          <p:cNvPr id="7" name="Oval 6" descr="Circle">
            <a:extLst>
              <a:ext uri="{FF2B5EF4-FFF2-40B4-BE49-F238E27FC236}">
                <a16:creationId xmlns:a16="http://schemas.microsoft.com/office/drawing/2014/main" id="{049CCD26-4444-4E7C-9573-0AADCA01E630}"/>
              </a:ext>
            </a:extLst>
          </p:cNvPr>
          <p:cNvSpPr/>
          <p:nvPr/>
        </p:nvSpPr>
        <p:spPr>
          <a:xfrm>
            <a:off x="4419599" y="4901711"/>
            <a:ext cx="1276350" cy="12763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2880" tIns="91440" rIns="182880" bIns="91440" numCol="1" spcCol="0" rtlCol="0" fromWordArt="0" anchor="ctr" anchorCtr="0" forceAA="0" compatLnSpc="1">
            <a:prstTxWarp prst="textNoShape">
              <a:avLst/>
            </a:prstTxWarp>
            <a:noAutofit/>
          </a:bodyPr>
          <a:lstStyle/>
          <a:p>
            <a:endParaRPr lang="en-US" sz="3600" dirty="0"/>
          </a:p>
        </p:txBody>
      </p:sp>
      <p:sp>
        <p:nvSpPr>
          <p:cNvPr id="8" name="Oval 7" descr="Circle">
            <a:extLst>
              <a:ext uri="{FF2B5EF4-FFF2-40B4-BE49-F238E27FC236}">
                <a16:creationId xmlns:a16="http://schemas.microsoft.com/office/drawing/2014/main" id="{1185C8B1-33A3-4EF1-85E7-59053899520A}"/>
              </a:ext>
            </a:extLst>
          </p:cNvPr>
          <p:cNvSpPr/>
          <p:nvPr/>
        </p:nvSpPr>
        <p:spPr>
          <a:xfrm>
            <a:off x="4419601" y="2567235"/>
            <a:ext cx="1276350" cy="12763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2880" tIns="91440" rIns="182880" bIns="91440" numCol="1" spcCol="0" rtlCol="0" fromWordArt="0" anchor="ctr" anchorCtr="0" forceAA="0" compatLnSpc="1">
            <a:prstTxWarp prst="textNoShape">
              <a:avLst/>
            </a:prstTxWarp>
            <a:noAutofit/>
          </a:bodyPr>
          <a:lstStyle/>
          <a:p>
            <a:endParaRPr lang="en-US" sz="3600" dirty="0"/>
          </a:p>
        </p:txBody>
      </p:sp>
      <p:sp>
        <p:nvSpPr>
          <p:cNvPr id="9" name="Right Triangle 8" descr="Triangle">
            <a:extLst>
              <a:ext uri="{FF2B5EF4-FFF2-40B4-BE49-F238E27FC236}">
                <a16:creationId xmlns:a16="http://schemas.microsoft.com/office/drawing/2014/main" id="{F6207BE3-6564-4C49-87BD-8FD1D772C2FE}"/>
              </a:ext>
            </a:extLst>
          </p:cNvPr>
          <p:cNvSpPr/>
          <p:nvPr/>
        </p:nvSpPr>
        <p:spPr>
          <a:xfrm>
            <a:off x="7162801" y="2557519"/>
            <a:ext cx="1685926" cy="1276350"/>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2880" tIns="91440" rIns="182880" bIns="91440" numCol="1" spcCol="0" rtlCol="0" fromWordArt="0" anchor="ctr" anchorCtr="0" forceAA="0" compatLnSpc="1">
            <a:prstTxWarp prst="textNoShape">
              <a:avLst/>
            </a:prstTxWarp>
            <a:noAutofit/>
          </a:bodyPr>
          <a:lstStyle/>
          <a:p>
            <a:endParaRPr lang="en-US" sz="3600" dirty="0"/>
          </a:p>
        </p:txBody>
      </p:sp>
      <p:sp>
        <p:nvSpPr>
          <p:cNvPr id="10" name="Right Triangle 9" descr="Triangle">
            <a:extLst>
              <a:ext uri="{FF2B5EF4-FFF2-40B4-BE49-F238E27FC236}">
                <a16:creationId xmlns:a16="http://schemas.microsoft.com/office/drawing/2014/main" id="{2A2816AD-35BE-4E39-88D9-6E4A4E859E91}"/>
              </a:ext>
            </a:extLst>
          </p:cNvPr>
          <p:cNvSpPr/>
          <p:nvPr/>
        </p:nvSpPr>
        <p:spPr>
          <a:xfrm>
            <a:off x="7246327" y="4901709"/>
            <a:ext cx="1685926" cy="1276350"/>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2880" tIns="91440" rIns="182880" bIns="91440" numCol="1" spcCol="0" rtlCol="0" fromWordArt="0" anchor="ctr" anchorCtr="0" forceAA="0" compatLnSpc="1">
            <a:prstTxWarp prst="textNoShape">
              <a:avLst/>
            </a:prstTxWarp>
            <a:noAutofit/>
          </a:bodyPr>
          <a:lstStyle/>
          <a:p>
            <a:endParaRPr lang="en-US" sz="3600" dirty="0"/>
          </a:p>
        </p:txBody>
      </p:sp>
      <p:sp>
        <p:nvSpPr>
          <p:cNvPr id="11" name="Rectangle 10" descr="Rectangle">
            <a:extLst>
              <a:ext uri="{FF2B5EF4-FFF2-40B4-BE49-F238E27FC236}">
                <a16:creationId xmlns:a16="http://schemas.microsoft.com/office/drawing/2014/main" id="{CA32797A-73F1-4936-AA6A-BF425A618373}"/>
              </a:ext>
            </a:extLst>
          </p:cNvPr>
          <p:cNvSpPr/>
          <p:nvPr/>
        </p:nvSpPr>
        <p:spPr>
          <a:xfrm>
            <a:off x="13058777" y="2833742"/>
            <a:ext cx="2419350" cy="723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2880" tIns="91440" rIns="182880" bIns="91440" numCol="1" spcCol="0" rtlCol="0" fromWordArt="0" anchor="ctr" anchorCtr="0" forceAA="0" compatLnSpc="1">
            <a:prstTxWarp prst="textNoShape">
              <a:avLst/>
            </a:prstTxWarp>
            <a:noAutofit/>
          </a:bodyPr>
          <a:lstStyle/>
          <a:p>
            <a:endParaRPr lang="en-US" sz="3600" dirty="0"/>
          </a:p>
        </p:txBody>
      </p:sp>
      <p:sp>
        <p:nvSpPr>
          <p:cNvPr id="12" name="Diagonal Stripe 11" descr="Trapezoid ">
            <a:extLst>
              <a:ext uri="{FF2B5EF4-FFF2-40B4-BE49-F238E27FC236}">
                <a16:creationId xmlns:a16="http://schemas.microsoft.com/office/drawing/2014/main" id="{E6AAC865-8F28-4A0E-B405-4406B0554436}"/>
              </a:ext>
            </a:extLst>
          </p:cNvPr>
          <p:cNvSpPr/>
          <p:nvPr/>
        </p:nvSpPr>
        <p:spPr>
          <a:xfrm rot="2516245">
            <a:off x="13368436" y="5296189"/>
            <a:ext cx="1800028" cy="1616526"/>
          </a:xfrm>
          <a:prstGeom prst="diagStrip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2880" tIns="91440" rIns="182880" bIns="91440" numCol="1" spcCol="0" rtlCol="0" fromWordArt="0" anchor="ctr" anchorCtr="0" forceAA="0" compatLnSpc="1">
            <a:prstTxWarp prst="textNoShape">
              <a:avLst/>
            </a:prstTxWarp>
            <a:noAutofit/>
          </a:bodyPr>
          <a:lstStyle/>
          <a:p>
            <a:endParaRPr lang="en-US" sz="3600" dirty="0"/>
          </a:p>
        </p:txBody>
      </p:sp>
      <p:sp>
        <p:nvSpPr>
          <p:cNvPr id="13" name="Rectangle 12" descr="Rectangle">
            <a:extLst>
              <a:ext uri="{FF2B5EF4-FFF2-40B4-BE49-F238E27FC236}">
                <a16:creationId xmlns:a16="http://schemas.microsoft.com/office/drawing/2014/main" id="{0357DCE9-7346-4872-B4F5-12AA4E4F48D6}"/>
              </a:ext>
            </a:extLst>
          </p:cNvPr>
          <p:cNvSpPr/>
          <p:nvPr/>
        </p:nvSpPr>
        <p:spPr>
          <a:xfrm>
            <a:off x="16678275" y="5120782"/>
            <a:ext cx="1809750" cy="10572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2880" tIns="91440" rIns="182880" bIns="91440" numCol="1" spcCol="0" rtlCol="0" fromWordArt="0" anchor="ctr" anchorCtr="0" forceAA="0" compatLnSpc="1">
            <a:prstTxWarp prst="textNoShape">
              <a:avLst/>
            </a:prstTxWarp>
            <a:noAutofit/>
          </a:bodyPr>
          <a:lstStyle/>
          <a:p>
            <a:endParaRPr lang="en-US" sz="3600" dirty="0"/>
          </a:p>
        </p:txBody>
      </p:sp>
    </p:spTree>
    <p:extLst>
      <p:ext uri="{BB962C8B-B14F-4D97-AF65-F5344CB8AC3E}">
        <p14:creationId xmlns:p14="http://schemas.microsoft.com/office/powerpoint/2010/main" val="42172085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31D67BFC-F51E-4591-A0A9-A98D97FE9FE3}"/>
              </a:ext>
            </a:extLst>
          </p:cNvPr>
          <p:cNvSpPr>
            <a:spLocks noGrp="1"/>
          </p:cNvSpPr>
          <p:nvPr>
            <p:ph type="title"/>
          </p:nvPr>
        </p:nvSpPr>
        <p:spPr>
          <a:xfrm>
            <a:off x="1745656" y="1429457"/>
            <a:ext cx="21031200" cy="2651126"/>
          </a:xfrm>
        </p:spPr>
        <p:txBody>
          <a:bodyPr/>
          <a:lstStyle/>
          <a:p>
            <a:pPr algn="ctr"/>
            <a:r>
              <a:rPr lang="en-US" dirty="0">
                <a:latin typeface="Georgia" panose="02040502050405020303" pitchFamily="18" charset="0"/>
              </a:rPr>
              <a:t>Metaphorical Components of Pre-ETS</a:t>
            </a:r>
          </a:p>
        </p:txBody>
      </p:sp>
      <p:sp>
        <p:nvSpPr>
          <p:cNvPr id="12" name="Diagonal Stripe 11" descr="Laslty, still there are other ways to provide Pre-ETS, so metaphorically the same shapes are no longer a car or a train, bur rather a boat with sails. ">
            <a:extLst>
              <a:ext uri="{FF2B5EF4-FFF2-40B4-BE49-F238E27FC236}">
                <a16:creationId xmlns:a16="http://schemas.microsoft.com/office/drawing/2014/main" id="{E6AAC865-8F28-4A0E-B405-4406B0554436}"/>
              </a:ext>
            </a:extLst>
          </p:cNvPr>
          <p:cNvSpPr/>
          <p:nvPr/>
        </p:nvSpPr>
        <p:spPr>
          <a:xfrm rot="13527105">
            <a:off x="8757286" y="6382528"/>
            <a:ext cx="5669280" cy="5669280"/>
          </a:xfrm>
          <a:prstGeom prst="diagStrip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2880" tIns="91440" rIns="182880" bIns="91440" numCol="1" spcCol="0" rtlCol="0" fromWordArt="0" anchor="ctr" anchorCtr="0" forceAA="0" compatLnSpc="1">
            <a:prstTxWarp prst="textNoShape">
              <a:avLst/>
            </a:prstTxWarp>
            <a:noAutofit/>
          </a:bodyPr>
          <a:lstStyle/>
          <a:p>
            <a:endParaRPr lang="en-US" sz="3600" dirty="0"/>
          </a:p>
        </p:txBody>
      </p:sp>
      <p:sp>
        <p:nvSpPr>
          <p:cNvPr id="4" name="Oval 3">
            <a:extLst>
              <a:ext uri="{FF2B5EF4-FFF2-40B4-BE49-F238E27FC236}">
                <a16:creationId xmlns:a16="http://schemas.microsoft.com/office/drawing/2014/main" id="{E64B6B09-59B0-4BAD-884A-0095843BF044}"/>
              </a:ext>
              <a:ext uri="{C183D7F6-B498-43B3-948B-1728B52AA6E4}">
                <adec:decorative xmlns:adec="http://schemas.microsoft.com/office/drawing/2017/decorative" val="1"/>
              </a:ext>
            </a:extLst>
          </p:cNvPr>
          <p:cNvSpPr/>
          <p:nvPr/>
        </p:nvSpPr>
        <p:spPr>
          <a:xfrm>
            <a:off x="12374880" y="9749522"/>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2880" tIns="91440" rIns="182880" bIns="91440" numCol="1" spcCol="0" rtlCol="0" fromWordArt="0" anchor="ctr" anchorCtr="0" forceAA="0" compatLnSpc="1">
            <a:prstTxWarp prst="textNoShape">
              <a:avLst/>
            </a:prstTxWarp>
            <a:noAutofit/>
          </a:bodyPr>
          <a:lstStyle/>
          <a:p>
            <a:endParaRPr lang="en-US" sz="3600" dirty="0"/>
          </a:p>
        </p:txBody>
      </p:sp>
      <p:sp>
        <p:nvSpPr>
          <p:cNvPr id="5" name="Oval 4">
            <a:extLst>
              <a:ext uri="{FF2B5EF4-FFF2-40B4-BE49-F238E27FC236}">
                <a16:creationId xmlns:a16="http://schemas.microsoft.com/office/drawing/2014/main" id="{8599EAA7-1885-46BE-9F39-755766156868}"/>
              </a:ext>
              <a:ext uri="{C183D7F6-B498-43B3-948B-1728B52AA6E4}">
                <adec:decorative xmlns:adec="http://schemas.microsoft.com/office/drawing/2017/decorative" val="1"/>
              </a:ext>
            </a:extLst>
          </p:cNvPr>
          <p:cNvSpPr/>
          <p:nvPr/>
        </p:nvSpPr>
        <p:spPr>
          <a:xfrm>
            <a:off x="13441680" y="9749522"/>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2880" tIns="91440" rIns="182880" bIns="91440" numCol="1" spcCol="0" rtlCol="0" fromWordArt="0" anchor="ctr" anchorCtr="0" forceAA="0" compatLnSpc="1">
            <a:prstTxWarp prst="textNoShape">
              <a:avLst/>
            </a:prstTxWarp>
            <a:noAutofit/>
          </a:bodyPr>
          <a:lstStyle/>
          <a:p>
            <a:endParaRPr lang="en-US" sz="3600" dirty="0"/>
          </a:p>
        </p:txBody>
      </p:sp>
      <p:sp>
        <p:nvSpPr>
          <p:cNvPr id="6" name="Oval 5">
            <a:extLst>
              <a:ext uri="{FF2B5EF4-FFF2-40B4-BE49-F238E27FC236}">
                <a16:creationId xmlns:a16="http://schemas.microsoft.com/office/drawing/2014/main" id="{C22F3C18-945C-4B85-8C2F-ED591C2A9FF3}"/>
              </a:ext>
              <a:ext uri="{C183D7F6-B498-43B3-948B-1728B52AA6E4}">
                <adec:decorative xmlns:adec="http://schemas.microsoft.com/office/drawing/2017/decorative" val="1"/>
              </a:ext>
            </a:extLst>
          </p:cNvPr>
          <p:cNvSpPr/>
          <p:nvPr/>
        </p:nvSpPr>
        <p:spPr>
          <a:xfrm>
            <a:off x="11308080" y="9753600"/>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2880" tIns="91440" rIns="182880" bIns="91440" numCol="1" spcCol="0" rtlCol="0" fromWordArt="0" anchor="ctr" anchorCtr="0" forceAA="0" compatLnSpc="1">
            <a:prstTxWarp prst="textNoShape">
              <a:avLst/>
            </a:prstTxWarp>
            <a:noAutofit/>
          </a:bodyPr>
          <a:lstStyle/>
          <a:p>
            <a:endParaRPr lang="en-US" sz="3600" dirty="0"/>
          </a:p>
        </p:txBody>
      </p:sp>
      <p:sp>
        <p:nvSpPr>
          <p:cNvPr id="7" name="Oval 6">
            <a:extLst>
              <a:ext uri="{FF2B5EF4-FFF2-40B4-BE49-F238E27FC236}">
                <a16:creationId xmlns:a16="http://schemas.microsoft.com/office/drawing/2014/main" id="{049CCD26-4444-4E7C-9573-0AADCA01E630}"/>
              </a:ext>
              <a:ext uri="{C183D7F6-B498-43B3-948B-1728B52AA6E4}">
                <adec:decorative xmlns:adec="http://schemas.microsoft.com/office/drawing/2017/decorative" val="1"/>
              </a:ext>
            </a:extLst>
          </p:cNvPr>
          <p:cNvSpPr/>
          <p:nvPr/>
        </p:nvSpPr>
        <p:spPr>
          <a:xfrm>
            <a:off x="8991600" y="9753600"/>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2880" tIns="91440" rIns="182880" bIns="91440" numCol="1" spcCol="0" rtlCol="0" fromWordArt="0" anchor="ctr" anchorCtr="0" forceAA="0" compatLnSpc="1">
            <a:prstTxWarp prst="textNoShape">
              <a:avLst/>
            </a:prstTxWarp>
            <a:noAutofit/>
          </a:bodyPr>
          <a:lstStyle/>
          <a:p>
            <a:endParaRPr lang="en-US" sz="3600" dirty="0"/>
          </a:p>
        </p:txBody>
      </p:sp>
      <p:sp>
        <p:nvSpPr>
          <p:cNvPr id="8" name="Oval 7">
            <a:extLst>
              <a:ext uri="{FF2B5EF4-FFF2-40B4-BE49-F238E27FC236}">
                <a16:creationId xmlns:a16="http://schemas.microsoft.com/office/drawing/2014/main" id="{1185C8B1-33A3-4EF1-85E7-59053899520A}"/>
              </a:ext>
              <a:ext uri="{C183D7F6-B498-43B3-948B-1728B52AA6E4}">
                <adec:decorative xmlns:adec="http://schemas.microsoft.com/office/drawing/2017/decorative" val="1"/>
              </a:ext>
            </a:extLst>
          </p:cNvPr>
          <p:cNvSpPr/>
          <p:nvPr/>
        </p:nvSpPr>
        <p:spPr>
          <a:xfrm>
            <a:off x="10088880" y="9753600"/>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2880" tIns="91440" rIns="182880" bIns="91440" numCol="1" spcCol="0" rtlCol="0" fromWordArt="0" anchor="ctr" anchorCtr="0" forceAA="0" compatLnSpc="1">
            <a:prstTxWarp prst="textNoShape">
              <a:avLst/>
            </a:prstTxWarp>
            <a:noAutofit/>
          </a:bodyPr>
          <a:lstStyle/>
          <a:p>
            <a:endParaRPr lang="en-US" sz="3600" dirty="0"/>
          </a:p>
        </p:txBody>
      </p:sp>
      <p:sp>
        <p:nvSpPr>
          <p:cNvPr id="9" name="Right Triangle 8">
            <a:extLst>
              <a:ext uri="{FF2B5EF4-FFF2-40B4-BE49-F238E27FC236}">
                <a16:creationId xmlns:a16="http://schemas.microsoft.com/office/drawing/2014/main" id="{F6207BE3-6564-4C49-87BD-8FD1D772C2FE}"/>
              </a:ext>
              <a:ext uri="{C183D7F6-B498-43B3-948B-1728B52AA6E4}">
                <adec:decorative xmlns:adec="http://schemas.microsoft.com/office/drawing/2017/decorative" val="1"/>
              </a:ext>
            </a:extLst>
          </p:cNvPr>
          <p:cNvSpPr/>
          <p:nvPr/>
        </p:nvSpPr>
        <p:spPr>
          <a:xfrm>
            <a:off x="11983422" y="6273214"/>
            <a:ext cx="1280160" cy="731520"/>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2880" tIns="91440" rIns="182880" bIns="91440" numCol="1" spcCol="0" rtlCol="0" fromWordArt="0" anchor="ctr" anchorCtr="0" forceAA="0" compatLnSpc="1">
            <a:prstTxWarp prst="textNoShape">
              <a:avLst/>
            </a:prstTxWarp>
            <a:noAutofit/>
          </a:bodyPr>
          <a:lstStyle/>
          <a:p>
            <a:endParaRPr lang="en-US" sz="3600" dirty="0"/>
          </a:p>
        </p:txBody>
      </p:sp>
      <p:sp>
        <p:nvSpPr>
          <p:cNvPr id="10" name="Right Triangle 9">
            <a:extLst>
              <a:ext uri="{FF2B5EF4-FFF2-40B4-BE49-F238E27FC236}">
                <a16:creationId xmlns:a16="http://schemas.microsoft.com/office/drawing/2014/main" id="{2A2816AD-35BE-4E39-88D9-6E4A4E859E91}"/>
              </a:ext>
              <a:ext uri="{C183D7F6-B498-43B3-948B-1728B52AA6E4}">
                <adec:decorative xmlns:adec="http://schemas.microsoft.com/office/drawing/2017/decorative" val="1"/>
              </a:ext>
            </a:extLst>
          </p:cNvPr>
          <p:cNvSpPr/>
          <p:nvPr/>
        </p:nvSpPr>
        <p:spPr>
          <a:xfrm>
            <a:off x="11976984" y="5649420"/>
            <a:ext cx="914400" cy="548640"/>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2880" tIns="91440" rIns="182880" bIns="91440" numCol="1" spcCol="0" rtlCol="0" fromWordArt="0" anchor="ctr" anchorCtr="0" forceAA="0" compatLnSpc="1">
            <a:prstTxWarp prst="textNoShape">
              <a:avLst/>
            </a:prstTxWarp>
            <a:noAutofit/>
          </a:bodyPr>
          <a:lstStyle/>
          <a:p>
            <a:endParaRPr lang="en-US" sz="3600" dirty="0"/>
          </a:p>
        </p:txBody>
      </p:sp>
      <p:sp>
        <p:nvSpPr>
          <p:cNvPr id="11" name="Rectangle 10">
            <a:extLst>
              <a:ext uri="{FF2B5EF4-FFF2-40B4-BE49-F238E27FC236}">
                <a16:creationId xmlns:a16="http://schemas.microsoft.com/office/drawing/2014/main" id="{CA32797A-73F1-4936-AA6A-BF425A618373}"/>
              </a:ext>
              <a:ext uri="{C183D7F6-B498-43B3-948B-1728B52AA6E4}">
                <adec:decorative xmlns:adec="http://schemas.microsoft.com/office/drawing/2017/decorative" val="1"/>
              </a:ext>
            </a:extLst>
          </p:cNvPr>
          <p:cNvSpPr/>
          <p:nvPr/>
        </p:nvSpPr>
        <p:spPr>
          <a:xfrm rot="5400000">
            <a:off x="9480940" y="6748288"/>
            <a:ext cx="3840480" cy="10972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2880" tIns="91440" rIns="182880" bIns="91440" numCol="1" spcCol="0" rtlCol="0" fromWordArt="0" anchor="ctr" anchorCtr="0" forceAA="0" compatLnSpc="1">
            <a:prstTxWarp prst="textNoShape">
              <a:avLst/>
            </a:prstTxWarp>
            <a:noAutofit/>
          </a:bodyPr>
          <a:lstStyle/>
          <a:p>
            <a:endParaRPr lang="en-US" sz="3600" dirty="0"/>
          </a:p>
        </p:txBody>
      </p:sp>
      <p:sp>
        <p:nvSpPr>
          <p:cNvPr id="13" name="Rectangle 12">
            <a:extLst>
              <a:ext uri="{FF2B5EF4-FFF2-40B4-BE49-F238E27FC236}">
                <a16:creationId xmlns:a16="http://schemas.microsoft.com/office/drawing/2014/main" id="{0357DCE9-7346-4872-B4F5-12AA4E4F48D6}"/>
              </a:ext>
              <a:ext uri="{C183D7F6-B498-43B3-948B-1728B52AA6E4}">
                <adec:decorative xmlns:adec="http://schemas.microsoft.com/office/drawing/2017/decorative" val="1"/>
              </a:ext>
            </a:extLst>
          </p:cNvPr>
          <p:cNvSpPr/>
          <p:nvPr/>
        </p:nvSpPr>
        <p:spPr>
          <a:xfrm>
            <a:off x="13790839" y="8147066"/>
            <a:ext cx="1809750" cy="10572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2880" tIns="91440" rIns="182880" bIns="91440" numCol="1" spcCol="0" rtlCol="0" fromWordArt="0" anchor="ctr" anchorCtr="0" forceAA="0" compatLnSpc="1">
            <a:prstTxWarp prst="textNoShape">
              <a:avLst/>
            </a:prstTxWarp>
            <a:noAutofit/>
          </a:bodyPr>
          <a:lstStyle/>
          <a:p>
            <a:endParaRPr lang="en-US" sz="3600" dirty="0"/>
          </a:p>
        </p:txBody>
      </p:sp>
    </p:spTree>
    <p:extLst>
      <p:ext uri="{BB962C8B-B14F-4D97-AF65-F5344CB8AC3E}">
        <p14:creationId xmlns:p14="http://schemas.microsoft.com/office/powerpoint/2010/main" val="32726796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CC3A64BF-9946-4D04-827B-C0A6F6177B18}"/>
              </a:ext>
            </a:extLst>
          </p:cNvPr>
          <p:cNvSpPr>
            <a:spLocks noGrp="1"/>
          </p:cNvSpPr>
          <p:nvPr>
            <p:ph type="title"/>
          </p:nvPr>
        </p:nvSpPr>
        <p:spPr>
          <a:xfrm>
            <a:off x="1676400" y="-2651126"/>
            <a:ext cx="21031200" cy="2651126"/>
          </a:xfrm>
        </p:spPr>
        <p:txBody>
          <a:bodyPr vert="horz" lIns="91440" tIns="45720" rIns="91440" bIns="45720" rtlCol="0" anchor="b">
            <a:normAutofit/>
          </a:bodyPr>
          <a:lstStyle/>
          <a:p>
            <a:r>
              <a:rPr lang="en-US" dirty="0"/>
              <a:t>Tennessee’s Response to the COVID-19 Pandemic for Pre-ETS.</a:t>
            </a:r>
          </a:p>
        </p:txBody>
      </p:sp>
      <p:sp>
        <p:nvSpPr>
          <p:cNvPr id="75" name="Rectangle 74">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2688" y="896110"/>
            <a:ext cx="6828740" cy="7602514"/>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3" name="Picture 2" descr="Cover page of the Virtual Pre-ETS best practice guide. A young man in a wheelchair with a computer in his lap is the cover photo. ">
            <a:extLst>
              <a:ext uri="{FF2B5EF4-FFF2-40B4-BE49-F238E27FC236}">
                <a16:creationId xmlns:a16="http://schemas.microsoft.com/office/drawing/2014/main" id="{7A9D1A3E-D380-47AD-9521-1213D48789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6985" y="1260751"/>
            <a:ext cx="5200139" cy="6867402"/>
          </a:xfrm>
          <a:prstGeom prst="rect">
            <a:avLst/>
          </a:prstGeom>
        </p:spPr>
      </p:pic>
      <p:sp>
        <p:nvSpPr>
          <p:cNvPr id="79" name="Rectangle 78">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89206" y="896110"/>
            <a:ext cx="15376950" cy="11905490"/>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7" name="Instructor guide:…"/>
          <p:cNvSpPr txBox="1">
            <a:spLocks noGrp="1"/>
          </p:cNvSpPr>
          <p:nvPr>
            <p:ph type="body" idx="1"/>
          </p:nvPr>
        </p:nvSpPr>
        <p:spPr>
          <a:xfrm>
            <a:off x="8195182" y="1266092"/>
            <a:ext cx="14946172" cy="11252711"/>
          </a:xfrm>
          <a:prstGeom prst="rect">
            <a:avLst/>
          </a:prstGeom>
        </p:spPr>
        <p:txBody>
          <a:bodyPr vert="horz" lIns="91440" tIns="45720" rIns="91440" bIns="45720" rtlCol="0" anchor="ctr">
            <a:normAutofit lnSpcReduction="10000"/>
          </a:bodyPr>
          <a:lstStyle/>
          <a:p>
            <a:pPr defTabSz="914400"/>
            <a:r>
              <a:rPr lang="en-US" sz="5200" dirty="0">
                <a:solidFill>
                  <a:schemeClr val="accent1">
                    <a:lumMod val="50000"/>
                  </a:schemeClr>
                </a:solidFill>
                <a:latin typeface="Arial" panose="020B0604020202020204" pitchFamily="34" charset="0"/>
                <a:cs typeface="Arial" panose="020B0604020202020204" pitchFamily="34" charset="0"/>
              </a:rPr>
              <a:t>TN VR and Transition TN developed a Virtual Pre-ETS Best Practice Guide</a:t>
            </a:r>
          </a:p>
          <a:p>
            <a:pPr defTabSz="914400"/>
            <a:r>
              <a:rPr lang="en-US" sz="5200" dirty="0">
                <a:solidFill>
                  <a:schemeClr val="accent1">
                    <a:lumMod val="50000"/>
                  </a:schemeClr>
                </a:solidFill>
                <a:latin typeface="Arial" panose="020B0604020202020204" pitchFamily="34" charset="0"/>
                <a:cs typeface="Arial" panose="020B0604020202020204" pitchFamily="34" charset="0"/>
              </a:rPr>
              <a:t>Providers were required to submit a proposal for equitable access to virtual Pre-ETS</a:t>
            </a:r>
          </a:p>
          <a:p>
            <a:pPr defTabSz="914400"/>
            <a:r>
              <a:rPr lang="en-US" sz="5200" dirty="0">
                <a:solidFill>
                  <a:schemeClr val="accent1">
                    <a:lumMod val="50000"/>
                  </a:schemeClr>
                </a:solidFill>
                <a:latin typeface="Arial" panose="020B0604020202020204" pitchFamily="34" charset="0"/>
                <a:cs typeface="Arial" panose="020B0604020202020204" pitchFamily="34" charset="0"/>
              </a:rPr>
              <a:t>Provided a memo and policy update on flexibilities to ensure continuity of operations</a:t>
            </a:r>
          </a:p>
          <a:p>
            <a:pPr defTabSz="914400"/>
            <a:r>
              <a:rPr lang="en-US" sz="5200" dirty="0">
                <a:solidFill>
                  <a:schemeClr val="accent1">
                    <a:lumMod val="50000"/>
                  </a:schemeClr>
                </a:solidFill>
                <a:latin typeface="Arial" panose="020B0604020202020204" pitchFamily="34" charset="0"/>
                <a:cs typeface="Arial" panose="020B0604020202020204" pitchFamily="34" charset="0"/>
              </a:rPr>
              <a:t>Developed a Key Operational Goal to increase access to Pre-ETS through virtual services</a:t>
            </a:r>
          </a:p>
          <a:p>
            <a:pPr defTabSz="914400"/>
            <a:r>
              <a:rPr lang="en-US" sz="5200" dirty="0">
                <a:solidFill>
                  <a:schemeClr val="accent1">
                    <a:lumMod val="50000"/>
                  </a:schemeClr>
                </a:solidFill>
                <a:latin typeface="Arial" panose="020B0604020202020204" pitchFamily="34" charset="0"/>
                <a:cs typeface="Arial" panose="020B0604020202020204" pitchFamily="34" charset="0"/>
              </a:rPr>
              <a:t>During this most recent fiscal year, 50-60% of Pre-ETS have been provided virtual</a:t>
            </a:r>
          </a:p>
          <a:p>
            <a:pPr defTabSz="914400"/>
            <a:endParaRPr lang="en-US" sz="5200" dirty="0">
              <a:solidFill>
                <a:schemeClr val="accent1">
                  <a:lumMod val="50000"/>
                </a:schemeClr>
              </a:solidFill>
              <a:latin typeface="Arial" panose="020B0604020202020204" pitchFamily="34" charset="0"/>
              <a:cs typeface="Arial" panose="020B0604020202020204" pitchFamily="34" charset="0"/>
            </a:endParaRPr>
          </a:p>
          <a:p>
            <a:pPr marL="0" indent="0" defTabSz="914400">
              <a:buNone/>
            </a:pPr>
            <a:r>
              <a:rPr lang="en-US" sz="5400" dirty="0">
                <a:solidFill>
                  <a:schemeClr val="accent1">
                    <a:lumMod val="50000"/>
                  </a:schemeClr>
                </a:solidFill>
                <a:latin typeface="Arial" panose="020B0604020202020204" pitchFamily="34" charset="0"/>
                <a:cs typeface="Arial" panose="020B0604020202020204" pitchFamily="34" charset="0"/>
              </a:rPr>
              <a:t>Click Path: tn.gov/humanservices </a:t>
            </a:r>
            <a:r>
              <a:rPr lang="en-US" sz="5400" dirty="0">
                <a:solidFill>
                  <a:schemeClr val="accent1">
                    <a:lumMod val="50000"/>
                  </a:schemeClr>
                </a:solidFill>
                <a:latin typeface="Arial" panose="020B0604020202020204" pitchFamily="34" charset="0"/>
                <a:cs typeface="Arial" panose="020B0604020202020204" pitchFamily="34" charset="0"/>
                <a:sym typeface="Wingdings" panose="05000000000000000000" pitchFamily="2" charset="2"/>
              </a:rPr>
              <a:t> Disability Services  Vocational Rehabilitation  Transition Services</a:t>
            </a:r>
            <a:endParaRPr lang="en-US" sz="5400" dirty="0">
              <a:solidFill>
                <a:schemeClr val="accent1">
                  <a:lumMod val="50000"/>
                </a:schemeClr>
              </a:solidFill>
              <a:latin typeface="Arial" panose="020B0604020202020204" pitchFamily="34" charset="0"/>
              <a:cs typeface="Arial" panose="020B0604020202020204" pitchFamily="34" charset="0"/>
            </a:endParaRPr>
          </a:p>
          <a:p>
            <a:pPr defTabSz="914400"/>
            <a:endParaRPr lang="en-US" sz="5200" dirty="0">
              <a:solidFill>
                <a:schemeClr val="accent1">
                  <a:lumMod val="50000"/>
                </a:schemeClr>
              </a:solidFill>
              <a:latin typeface="Arial" panose="020B0604020202020204" pitchFamily="34" charset="0"/>
              <a:cs typeface="Arial" panose="020B0604020202020204" pitchFamily="34" charset="0"/>
            </a:endParaRPr>
          </a:p>
        </p:txBody>
      </p:sp>
      <p:sp>
        <p:nvSpPr>
          <p:cNvPr id="77" name="Rectangle 76">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2686" y="8838454"/>
            <a:ext cx="6828738" cy="3959704"/>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16862766-843C-F345-990E-AD8F1736DB4E}"/>
              </a:ext>
            </a:extLst>
          </p:cNvPr>
          <p:cNvSpPr/>
          <p:nvPr/>
        </p:nvSpPr>
        <p:spPr>
          <a:xfrm>
            <a:off x="932686" y="9062801"/>
            <a:ext cx="6764197" cy="2554545"/>
          </a:xfrm>
          <a:prstGeom prst="rect">
            <a:avLst/>
          </a:prstGeom>
        </p:spPr>
        <p:txBody>
          <a:bodyPr wrap="square">
            <a:spAutoFit/>
          </a:bodyPr>
          <a:lstStyle/>
          <a:p>
            <a:pPr marL="914400" lvl="0" indent="-685800">
              <a:defRPr sz="4900"/>
            </a:pPr>
            <a:r>
              <a:rPr lang="en-US" sz="4000" dirty="0">
                <a:solidFill>
                  <a:prstClr val="white"/>
                </a:solidFill>
                <a:latin typeface="Arial" panose="020B0604020202020204" pitchFamily="34" charset="0"/>
                <a:cs typeface="Arial" panose="020B0604020202020204" pitchFamily="34" charset="0"/>
              </a:rPr>
              <a:t>https://www.tn.gov/humanservices/ds/vocational-rehabilitation/transition-services.html</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65755579"/>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4" name="Rectangle 83">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4000"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333234" y="-5332376"/>
            <a:ext cx="13716000" cy="24382466"/>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622" y="0"/>
            <a:ext cx="18141692" cy="13715144"/>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7298982" y="-3371680"/>
            <a:ext cx="9789128" cy="24387092"/>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C50267-012B-4C75-8841-DCE3460C0362}"/>
              </a:ext>
            </a:extLst>
          </p:cNvPr>
          <p:cNvSpPr>
            <a:spLocks noGrp="1"/>
          </p:cNvSpPr>
          <p:nvPr>
            <p:ph type="title"/>
          </p:nvPr>
        </p:nvSpPr>
        <p:spPr>
          <a:xfrm>
            <a:off x="1676400" y="-2651126"/>
            <a:ext cx="21031200" cy="2651126"/>
          </a:xfrm>
        </p:spPr>
        <p:txBody>
          <a:bodyPr vert="horz" lIns="91440" tIns="45720" rIns="91440" bIns="45720" rtlCol="0" anchor="b">
            <a:normAutofit/>
          </a:bodyPr>
          <a:lstStyle/>
          <a:p>
            <a:r>
              <a:rPr lang="en-US" dirty="0"/>
              <a:t>Placeholder slides for a video showing the Virtual Pre-ETS Proposal form.</a:t>
            </a:r>
          </a:p>
        </p:txBody>
      </p:sp>
    </p:spTree>
    <p:extLst>
      <p:ext uri="{BB962C8B-B14F-4D97-AF65-F5344CB8AC3E}">
        <p14:creationId xmlns:p14="http://schemas.microsoft.com/office/powerpoint/2010/main" val="3958417978"/>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2688" y="896110"/>
            <a:ext cx="6828740" cy="7602514"/>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 name="Transition Tennessee’s Website for Students">
            <a:extLst>
              <a:ext uri="{FF2B5EF4-FFF2-40B4-BE49-F238E27FC236}">
                <a16:creationId xmlns:a16="http://schemas.microsoft.com/office/drawing/2014/main" id="{B2439936-8029-B348-9743-AD1323741EAE}"/>
              </a:ext>
            </a:extLst>
          </p:cNvPr>
          <p:cNvSpPr txBox="1">
            <a:spLocks noGrp="1"/>
          </p:cNvSpPr>
          <p:nvPr>
            <p:ph type="title"/>
          </p:nvPr>
        </p:nvSpPr>
        <p:spPr>
          <a:xfrm>
            <a:off x="1554480" y="1463038"/>
            <a:ext cx="5690382" cy="6475158"/>
          </a:xfrm>
          <a:prstGeom prst="rect">
            <a:avLst/>
          </a:prstGeom>
        </p:spPr>
        <p:txBody>
          <a:bodyPr vert="horz" lIns="91440" tIns="45720" rIns="91440" bIns="45720" rtlCol="0" anchor="ctr">
            <a:normAutofit/>
          </a:bodyPr>
          <a:lstStyle/>
          <a:p>
            <a:pPr algn="ctr" defTabSz="914400"/>
            <a:r>
              <a:rPr lang="en-US" sz="6000" kern="1200" dirty="0">
                <a:solidFill>
                  <a:srgbClr val="FFFFFF"/>
                </a:solidFill>
                <a:latin typeface="Arial" panose="020B0604020202020204" pitchFamily="34" charset="0"/>
                <a:cs typeface="Arial" panose="020B0604020202020204" pitchFamily="34" charset="0"/>
              </a:rPr>
              <a:t>Virtual Pre-ETS Guide</a:t>
            </a:r>
          </a:p>
        </p:txBody>
      </p:sp>
      <p:sp>
        <p:nvSpPr>
          <p:cNvPr id="77" name="Rectangle 76">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2686" y="8838454"/>
            <a:ext cx="6828738" cy="3959704"/>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9" name="Rectangle 78">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89206" y="896110"/>
            <a:ext cx="15376950" cy="11905490"/>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7" name="Instructor guide:…"/>
          <p:cNvSpPr txBox="1">
            <a:spLocks noGrp="1"/>
          </p:cNvSpPr>
          <p:nvPr>
            <p:ph type="body" idx="1"/>
          </p:nvPr>
        </p:nvSpPr>
        <p:spPr>
          <a:xfrm>
            <a:off x="8195182" y="1266092"/>
            <a:ext cx="14946172" cy="11252711"/>
          </a:xfrm>
          <a:prstGeom prst="rect">
            <a:avLst/>
          </a:prstGeom>
        </p:spPr>
        <p:txBody>
          <a:bodyPr vert="horz" lIns="91440" tIns="45720" rIns="91440" bIns="45720" rtlCol="0" anchor="ctr">
            <a:normAutofit/>
          </a:bodyPr>
          <a:lstStyle/>
          <a:p>
            <a:pPr defTabSz="914400"/>
            <a:r>
              <a:rPr lang="en-US" sz="5200" dirty="0">
                <a:solidFill>
                  <a:schemeClr val="accent1">
                    <a:lumMod val="50000"/>
                  </a:schemeClr>
                </a:solidFill>
                <a:latin typeface="Arial" panose="020B0604020202020204" pitchFamily="34" charset="0"/>
                <a:cs typeface="Arial" panose="020B0604020202020204" pitchFamily="34" charset="0"/>
              </a:rPr>
              <a:t>Goal: </a:t>
            </a:r>
            <a:r>
              <a:rPr lang="en-US" sz="4400" dirty="0">
                <a:solidFill>
                  <a:schemeClr val="accent1">
                    <a:lumMod val="50000"/>
                  </a:schemeClr>
                </a:solidFill>
                <a:latin typeface="Arial" panose="020B0604020202020204" pitchFamily="34" charset="0"/>
                <a:cs typeface="Arial" panose="020B0604020202020204" pitchFamily="34" charset="0"/>
              </a:rPr>
              <a:t>Give providers practical information to deliver high-quality Pre-ETS remotely </a:t>
            </a:r>
          </a:p>
          <a:p>
            <a:pPr defTabSz="914400"/>
            <a:r>
              <a:rPr lang="en-US" sz="5200" dirty="0">
                <a:solidFill>
                  <a:schemeClr val="accent1">
                    <a:lumMod val="50000"/>
                  </a:schemeClr>
                </a:solidFill>
                <a:latin typeface="Arial" panose="020B0604020202020204" pitchFamily="34" charset="0"/>
                <a:cs typeface="Arial" panose="020B0604020202020204" pitchFamily="34" charset="0"/>
              </a:rPr>
              <a:t>This was a developed as a guide, not directives</a:t>
            </a:r>
          </a:p>
          <a:p>
            <a:pPr defTabSz="914400"/>
            <a:r>
              <a:rPr lang="en-US" sz="5200" dirty="0">
                <a:solidFill>
                  <a:schemeClr val="accent1">
                    <a:lumMod val="50000"/>
                  </a:schemeClr>
                </a:solidFill>
                <a:latin typeface="Arial" panose="020B0604020202020204" pitchFamily="34" charset="0"/>
                <a:cs typeface="Arial" panose="020B0604020202020204" pitchFamily="34" charset="0"/>
              </a:rPr>
              <a:t>Includes information on:</a:t>
            </a:r>
          </a:p>
          <a:p>
            <a:pPr lvl="1" defTabSz="914400"/>
            <a:r>
              <a:rPr lang="en-US" sz="4400" dirty="0">
                <a:solidFill>
                  <a:schemeClr val="accent1">
                    <a:lumMod val="50000"/>
                  </a:schemeClr>
                </a:solidFill>
                <a:latin typeface="Arial" panose="020B0604020202020204" pitchFamily="34" charset="0"/>
                <a:cs typeface="Arial" panose="020B0604020202020204" pitchFamily="34" charset="0"/>
              </a:rPr>
              <a:t>The definitions of Pre-ETS </a:t>
            </a:r>
          </a:p>
          <a:p>
            <a:pPr lvl="1" defTabSz="914400"/>
            <a:r>
              <a:rPr lang="en-US" sz="4400" dirty="0">
                <a:solidFill>
                  <a:schemeClr val="accent1">
                    <a:lumMod val="50000"/>
                  </a:schemeClr>
                </a:solidFill>
                <a:latin typeface="Arial" panose="020B0604020202020204" pitchFamily="34" charset="0"/>
                <a:cs typeface="Arial" panose="020B0604020202020204" pitchFamily="34" charset="0"/>
              </a:rPr>
              <a:t>Eligibility </a:t>
            </a:r>
          </a:p>
          <a:p>
            <a:pPr lvl="1" defTabSz="914400"/>
            <a:r>
              <a:rPr lang="en-US" sz="4400" dirty="0">
                <a:solidFill>
                  <a:schemeClr val="accent1">
                    <a:lumMod val="50000"/>
                  </a:schemeClr>
                </a:solidFill>
                <a:latin typeface="Arial" panose="020B0604020202020204" pitchFamily="34" charset="0"/>
                <a:cs typeface="Arial" panose="020B0604020202020204" pitchFamily="34" charset="0"/>
              </a:rPr>
              <a:t>Collaborating with schools</a:t>
            </a:r>
          </a:p>
          <a:p>
            <a:pPr lvl="1" defTabSz="914400"/>
            <a:r>
              <a:rPr lang="en-US" sz="4400" dirty="0">
                <a:solidFill>
                  <a:schemeClr val="accent1">
                    <a:lumMod val="50000"/>
                  </a:schemeClr>
                </a:solidFill>
                <a:latin typeface="Arial" panose="020B0604020202020204" pitchFamily="34" charset="0"/>
                <a:cs typeface="Arial" panose="020B0604020202020204" pitchFamily="34" charset="0"/>
              </a:rPr>
              <a:t>Virtual Platforms</a:t>
            </a:r>
          </a:p>
          <a:p>
            <a:pPr lvl="1" defTabSz="914400"/>
            <a:r>
              <a:rPr lang="en-US" sz="4400" dirty="0">
                <a:solidFill>
                  <a:schemeClr val="accent1">
                    <a:lumMod val="50000"/>
                  </a:schemeClr>
                </a:solidFill>
                <a:latin typeface="Arial" panose="020B0604020202020204" pitchFamily="34" charset="0"/>
                <a:cs typeface="Arial" panose="020B0604020202020204" pitchFamily="34" charset="0"/>
              </a:rPr>
              <a:t>Virtual Curriculums </a:t>
            </a:r>
          </a:p>
          <a:p>
            <a:pPr lvl="1" defTabSz="914400"/>
            <a:r>
              <a:rPr lang="en-US" sz="4400" dirty="0">
                <a:solidFill>
                  <a:schemeClr val="accent1">
                    <a:lumMod val="50000"/>
                  </a:schemeClr>
                </a:solidFill>
                <a:latin typeface="Arial" panose="020B0604020202020204" pitchFamily="34" charset="0"/>
                <a:cs typeface="Arial" panose="020B0604020202020204" pitchFamily="34" charset="0"/>
              </a:rPr>
              <a:t>Resources</a:t>
            </a:r>
          </a:p>
          <a:p>
            <a:pPr lvl="1" defTabSz="914400"/>
            <a:endParaRPr lang="en-US" sz="4400" dirty="0">
              <a:solidFill>
                <a:schemeClr val="accent1">
                  <a:lumMod val="50000"/>
                </a:schemeClr>
              </a:solidFill>
              <a:latin typeface="Arial" panose="020B0604020202020204" pitchFamily="34" charset="0"/>
              <a:cs typeface="Arial" panose="020B0604020202020204" pitchFamily="34" charset="0"/>
            </a:endParaRPr>
          </a:p>
        </p:txBody>
      </p:sp>
      <p:pic>
        <p:nvPicPr>
          <p:cNvPr id="9" name="Picture 8" descr="Cover page of the Virtual Pre-ETS best practice guide. A young man in a wheelchair with a computer in his lap is the cover photo. ">
            <a:extLst>
              <a:ext uri="{FF2B5EF4-FFF2-40B4-BE49-F238E27FC236}">
                <a16:creationId xmlns:a16="http://schemas.microsoft.com/office/drawing/2014/main" id="{1BD44EED-AE73-BE44-8AB8-4987269AFF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40776" y="5952914"/>
            <a:ext cx="5200139" cy="6867402"/>
          </a:xfrm>
          <a:prstGeom prst="rect">
            <a:avLst/>
          </a:prstGeom>
        </p:spPr>
      </p:pic>
      <p:pic>
        <p:nvPicPr>
          <p:cNvPr id="10" name="Picture 9" descr="Transition Tennessee Logo">
            <a:extLst>
              <a:ext uri="{FF2B5EF4-FFF2-40B4-BE49-F238E27FC236}">
                <a16:creationId xmlns:a16="http://schemas.microsoft.com/office/drawing/2014/main" id="{AA550087-DB63-4AD4-BCC8-8E9D689482D7}"/>
              </a:ext>
            </a:extLst>
          </p:cNvPr>
          <p:cNvPicPr>
            <a:picLocks noChangeAspect="1"/>
          </p:cNvPicPr>
          <p:nvPr/>
        </p:nvPicPr>
        <p:blipFill>
          <a:blip r:embed="rId4"/>
          <a:stretch>
            <a:fillRect/>
          </a:stretch>
        </p:blipFill>
        <p:spPr>
          <a:xfrm>
            <a:off x="978872" y="9146954"/>
            <a:ext cx="6701349" cy="1343511"/>
          </a:xfrm>
          <a:prstGeom prst="rect">
            <a:avLst/>
          </a:prstGeom>
          <a:solidFill>
            <a:schemeClr val="bg2"/>
          </a:solidFill>
          <a:ln>
            <a:solidFill>
              <a:schemeClr val="bg1"/>
            </a:solidFill>
          </a:ln>
        </p:spPr>
      </p:pic>
      <p:pic>
        <p:nvPicPr>
          <p:cNvPr id="14" name="Picture 13" descr="Tennessee Department of Human Services logo">
            <a:extLst>
              <a:ext uri="{FF2B5EF4-FFF2-40B4-BE49-F238E27FC236}">
                <a16:creationId xmlns:a16="http://schemas.microsoft.com/office/drawing/2014/main" id="{E2A4DFE0-F07F-43C4-92B8-5102D4048CF5}"/>
              </a:ext>
            </a:extLst>
          </p:cNvPr>
          <p:cNvPicPr>
            <a:picLocks noChangeAspect="1"/>
          </p:cNvPicPr>
          <p:nvPr/>
        </p:nvPicPr>
        <p:blipFill>
          <a:blip r:embed="rId5"/>
          <a:stretch>
            <a:fillRect/>
          </a:stretch>
        </p:blipFill>
        <p:spPr>
          <a:xfrm>
            <a:off x="1467104" y="10798965"/>
            <a:ext cx="5724884" cy="1602089"/>
          </a:xfrm>
          <a:prstGeom prst="rect">
            <a:avLst/>
          </a:prstGeom>
        </p:spPr>
      </p:pic>
    </p:spTree>
    <p:extLst>
      <p:ext uri="{BB962C8B-B14F-4D97-AF65-F5344CB8AC3E}">
        <p14:creationId xmlns:p14="http://schemas.microsoft.com/office/powerpoint/2010/main" val="431323016"/>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8A763A17-2476-4B9B-A012-57661DC42FFA}"/>
              </a:ext>
            </a:extLst>
          </p:cNvPr>
          <p:cNvSpPr>
            <a:spLocks noGrp="1"/>
          </p:cNvSpPr>
          <p:nvPr>
            <p:ph type="ctrTitle"/>
          </p:nvPr>
        </p:nvSpPr>
        <p:spPr>
          <a:xfrm>
            <a:off x="3048000" y="-4775200"/>
            <a:ext cx="18288000" cy="4775200"/>
          </a:xfrm>
        </p:spPr>
        <p:txBody>
          <a:bodyPr vert="horz" lIns="91440" tIns="45720" rIns="91440" bIns="45720" rtlCol="0" anchor="b">
            <a:normAutofit fontScale="90000"/>
          </a:bodyPr>
          <a:lstStyle/>
          <a:p>
            <a:r>
              <a:rPr lang="en-US" dirty="0"/>
              <a:t>A chart of some potential resources and how they can help with providing Pre-ETS virtually. </a:t>
            </a:r>
          </a:p>
        </p:txBody>
      </p:sp>
      <p:graphicFrame>
        <p:nvGraphicFramePr>
          <p:cNvPr id="4" name="Table 4" descr="Potential resources are: Kahoot, Poll Everywhere, Quizlet, Flipgrid, Remind, Time Station, and Padlet">
            <a:extLst>
              <a:ext uri="{FF2B5EF4-FFF2-40B4-BE49-F238E27FC236}">
                <a16:creationId xmlns:a16="http://schemas.microsoft.com/office/drawing/2014/main" id="{5FC1C0D4-1160-4DF2-B6E5-0EC3301478C8}"/>
              </a:ext>
            </a:extLst>
          </p:cNvPr>
          <p:cNvGraphicFramePr>
            <a:graphicFrameLocks noGrp="1"/>
          </p:cNvGraphicFramePr>
          <p:nvPr>
            <p:extLst>
              <p:ext uri="{D42A27DB-BD31-4B8C-83A1-F6EECF244321}">
                <p14:modId xmlns:p14="http://schemas.microsoft.com/office/powerpoint/2010/main" val="2701489120"/>
              </p:ext>
            </p:extLst>
          </p:nvPr>
        </p:nvGraphicFramePr>
        <p:xfrm>
          <a:off x="0" y="0"/>
          <a:ext cx="24384001" cy="13715998"/>
        </p:xfrm>
        <a:graphic>
          <a:graphicData uri="http://schemas.openxmlformats.org/drawingml/2006/table">
            <a:tbl>
              <a:tblPr firstRow="1" bandRow="1">
                <a:tableStyleId>{69012ECD-51FC-41F1-AA8D-1B2483CD663E}</a:tableStyleId>
              </a:tblPr>
              <a:tblGrid>
                <a:gridCol w="3403986">
                  <a:extLst>
                    <a:ext uri="{9D8B030D-6E8A-4147-A177-3AD203B41FA5}">
                      <a16:colId xmlns:a16="http://schemas.microsoft.com/office/drawing/2014/main" val="288506697"/>
                    </a:ext>
                  </a:extLst>
                </a:gridCol>
                <a:gridCol w="6957837">
                  <a:extLst>
                    <a:ext uri="{9D8B030D-6E8A-4147-A177-3AD203B41FA5}">
                      <a16:colId xmlns:a16="http://schemas.microsoft.com/office/drawing/2014/main" val="3111456550"/>
                    </a:ext>
                  </a:extLst>
                </a:gridCol>
                <a:gridCol w="6952732">
                  <a:extLst>
                    <a:ext uri="{9D8B030D-6E8A-4147-A177-3AD203B41FA5}">
                      <a16:colId xmlns:a16="http://schemas.microsoft.com/office/drawing/2014/main" val="1338233118"/>
                    </a:ext>
                  </a:extLst>
                </a:gridCol>
                <a:gridCol w="7069446">
                  <a:extLst>
                    <a:ext uri="{9D8B030D-6E8A-4147-A177-3AD203B41FA5}">
                      <a16:colId xmlns:a16="http://schemas.microsoft.com/office/drawing/2014/main" val="2135891590"/>
                    </a:ext>
                  </a:extLst>
                </a:gridCol>
              </a:tblGrid>
              <a:tr h="872981">
                <a:tc>
                  <a:txBody>
                    <a:bodyPr/>
                    <a:lstStyle/>
                    <a:p>
                      <a:pPr algn="ctr"/>
                      <a:r>
                        <a:rPr lang="en-US" sz="3800" dirty="0">
                          <a:latin typeface="Arial" panose="020B0604020202020204" pitchFamily="34" charset="0"/>
                          <a:cs typeface="Arial" panose="020B0604020202020204" pitchFamily="34" charset="0"/>
                        </a:rPr>
                        <a:t>Resource</a:t>
                      </a:r>
                    </a:p>
                  </a:txBody>
                  <a:tcPr marL="171848" marR="171848" marT="85922" marB="85922"/>
                </a:tc>
                <a:tc>
                  <a:txBody>
                    <a:bodyPr/>
                    <a:lstStyle/>
                    <a:p>
                      <a:pPr algn="ctr"/>
                      <a:r>
                        <a:rPr lang="en-US" sz="3800" dirty="0">
                          <a:latin typeface="Arial" panose="020B0604020202020204" pitchFamily="34" charset="0"/>
                          <a:cs typeface="Arial" panose="020B0604020202020204" pitchFamily="34" charset="0"/>
                        </a:rPr>
                        <a:t>About</a:t>
                      </a:r>
                    </a:p>
                  </a:txBody>
                  <a:tcPr marL="171848" marR="171848" marT="85922" marB="85922"/>
                </a:tc>
                <a:tc>
                  <a:txBody>
                    <a:bodyPr/>
                    <a:lstStyle/>
                    <a:p>
                      <a:pPr algn="ctr"/>
                      <a:r>
                        <a:rPr lang="en-US" sz="3800" dirty="0">
                          <a:latin typeface="Arial" panose="020B0604020202020204" pitchFamily="34" charset="0"/>
                          <a:cs typeface="Arial" panose="020B0604020202020204" pitchFamily="34" charset="0"/>
                        </a:rPr>
                        <a:t>Transition Activity Examples</a:t>
                      </a:r>
                    </a:p>
                  </a:txBody>
                  <a:tcPr marL="171848" marR="171848" marT="85922" marB="85922"/>
                </a:tc>
                <a:tc>
                  <a:txBody>
                    <a:bodyPr/>
                    <a:lstStyle/>
                    <a:p>
                      <a:pPr algn="ctr"/>
                      <a:r>
                        <a:rPr lang="en-US" sz="3800" dirty="0">
                          <a:latin typeface="Arial" panose="020B0604020202020204" pitchFamily="34" charset="0"/>
                          <a:cs typeface="Arial" panose="020B0604020202020204" pitchFamily="34" charset="0"/>
                        </a:rPr>
                        <a:t>Highlights or Benefits</a:t>
                      </a:r>
                    </a:p>
                  </a:txBody>
                  <a:tcPr marL="171848" marR="171848" marT="85922" marB="85922"/>
                </a:tc>
                <a:extLst>
                  <a:ext uri="{0D108BD9-81ED-4DB2-BD59-A6C34878D82A}">
                    <a16:rowId xmlns:a16="http://schemas.microsoft.com/office/drawing/2014/main" val="1662550652"/>
                  </a:ext>
                </a:extLst>
              </a:tr>
              <a:tr h="1404466">
                <a:tc>
                  <a:txBody>
                    <a:bodyPr/>
                    <a:lstStyle/>
                    <a:p>
                      <a:pPr algn="ctr"/>
                      <a:r>
                        <a:rPr lang="en-US" sz="3400" b="1" dirty="0">
                          <a:latin typeface="Arial" panose="020B0604020202020204" pitchFamily="34" charset="0"/>
                          <a:cs typeface="Arial" panose="020B0604020202020204" pitchFamily="34" charset="0"/>
                          <a:hlinkClick r:id="rId3"/>
                        </a:rPr>
                        <a:t>Kahoot</a:t>
                      </a:r>
                      <a:endParaRPr lang="en-US" sz="3400" b="1" dirty="0">
                        <a:latin typeface="Arial" panose="020B0604020202020204" pitchFamily="34" charset="0"/>
                        <a:cs typeface="Arial" panose="020B0604020202020204" pitchFamily="34" charset="0"/>
                      </a:endParaRPr>
                    </a:p>
                  </a:txBody>
                  <a:tcPr marL="171848" marR="171848" marT="85922" marB="85922">
                    <a:solidFill>
                      <a:schemeClr val="bg1">
                        <a:lumMod val="85000"/>
                      </a:schemeClr>
                    </a:solidFill>
                  </a:tcPr>
                </a:tc>
                <a:tc>
                  <a:txBody>
                    <a:bodyPr/>
                    <a:lstStyle/>
                    <a:p>
                      <a:r>
                        <a:rPr lang="en-US" sz="3400" dirty="0">
                          <a:latin typeface="Arial" panose="020B0604020202020204" pitchFamily="34" charset="0"/>
                          <a:cs typeface="Arial" panose="020B0604020202020204" pitchFamily="34" charset="0"/>
                        </a:rPr>
                        <a:t>Quiz or game with multiple choice answers</a:t>
                      </a:r>
                    </a:p>
                  </a:txBody>
                  <a:tcPr marL="171848" marR="171848" marT="85922" marB="85922"/>
                </a:tc>
                <a:tc>
                  <a:txBody>
                    <a:bodyPr/>
                    <a:lstStyle/>
                    <a:p>
                      <a:r>
                        <a:rPr lang="en-US" sz="3400" dirty="0">
                          <a:latin typeface="Arial" panose="020B0604020202020204" pitchFamily="34" charset="0"/>
                          <a:cs typeface="Arial" panose="020B0604020202020204" pitchFamily="34" charset="0"/>
                        </a:rPr>
                        <a:t>Game with questions about job applications</a:t>
                      </a:r>
                    </a:p>
                  </a:txBody>
                  <a:tcPr marL="171848" marR="171848" marT="85922" marB="85922"/>
                </a:tc>
                <a:tc>
                  <a:txBody>
                    <a:bodyPr/>
                    <a:lstStyle/>
                    <a:p>
                      <a:r>
                        <a:rPr lang="en-US" sz="3400" dirty="0">
                          <a:latin typeface="Arial" panose="020B0604020202020204" pitchFamily="34" charset="0"/>
                          <a:cs typeface="Arial" panose="020B0604020202020204" pitchFamily="34" charset="0"/>
                        </a:rPr>
                        <a:t>Competition and fun effects like music</a:t>
                      </a:r>
                    </a:p>
                  </a:txBody>
                  <a:tcPr marL="171848" marR="171848" marT="85922" marB="85922"/>
                </a:tc>
                <a:extLst>
                  <a:ext uri="{0D108BD9-81ED-4DB2-BD59-A6C34878D82A}">
                    <a16:rowId xmlns:a16="http://schemas.microsoft.com/office/drawing/2014/main" val="2509528353"/>
                  </a:ext>
                </a:extLst>
              </a:tr>
              <a:tr h="2609168">
                <a:tc>
                  <a:txBody>
                    <a:bodyPr/>
                    <a:lstStyle/>
                    <a:p>
                      <a:pPr algn="ctr"/>
                      <a:r>
                        <a:rPr lang="en-US" sz="3400" b="1" dirty="0">
                          <a:latin typeface="Arial" panose="020B0604020202020204" pitchFamily="34" charset="0"/>
                          <a:cs typeface="Arial" panose="020B0604020202020204" pitchFamily="34" charset="0"/>
                          <a:hlinkClick r:id="rId4"/>
                        </a:rPr>
                        <a:t>Poll Everywhere</a:t>
                      </a:r>
                      <a:endParaRPr lang="en-US" sz="3400" b="1" dirty="0">
                        <a:latin typeface="Arial" panose="020B0604020202020204" pitchFamily="34" charset="0"/>
                        <a:cs typeface="Arial" panose="020B0604020202020204" pitchFamily="34" charset="0"/>
                      </a:endParaRPr>
                    </a:p>
                  </a:txBody>
                  <a:tcPr marL="171848" marR="171848" marT="85922" marB="85922">
                    <a:solidFill>
                      <a:schemeClr val="bg1">
                        <a:lumMod val="85000"/>
                      </a:schemeClr>
                    </a:solidFill>
                  </a:tcPr>
                </a:tc>
                <a:tc>
                  <a:txBody>
                    <a:bodyPr/>
                    <a:lstStyle/>
                    <a:p>
                      <a:r>
                        <a:rPr lang="en-US" sz="3400" dirty="0">
                          <a:latin typeface="Arial" panose="020B0604020202020204" pitchFamily="34" charset="0"/>
                          <a:cs typeface="Arial" panose="020B0604020202020204" pitchFamily="34" charset="0"/>
                        </a:rPr>
                        <a:t>Create a question or prompt and students respond in real time</a:t>
                      </a:r>
                    </a:p>
                  </a:txBody>
                  <a:tcPr marL="171848" marR="171848" marT="85922" marB="85922"/>
                </a:tc>
                <a:tc>
                  <a:txBody>
                    <a:bodyPr/>
                    <a:lstStyle/>
                    <a:p>
                      <a:r>
                        <a:rPr lang="en-US" sz="3400" dirty="0">
                          <a:latin typeface="Arial" panose="020B0604020202020204" pitchFamily="34" charset="0"/>
                          <a:cs typeface="Arial" panose="020B0604020202020204" pitchFamily="34" charset="0"/>
                        </a:rPr>
                        <a:t>Rank order or open response: “What job(s) are you interested in?”</a:t>
                      </a:r>
                    </a:p>
                  </a:txBody>
                  <a:tcPr marL="171848" marR="171848" marT="85922" marB="85922"/>
                </a:tc>
                <a:tc>
                  <a:txBody>
                    <a:bodyPr/>
                    <a:lstStyle/>
                    <a:p>
                      <a:r>
                        <a:rPr lang="en-US" sz="3400" dirty="0">
                          <a:latin typeface="Arial" panose="020B0604020202020204" pitchFamily="34" charset="0"/>
                          <a:cs typeface="Arial" panose="020B0604020202020204" pitchFamily="34" charset="0"/>
                        </a:rPr>
                        <a:t>Can be anonymous. Graphic or bar graph will show summary of student responses.</a:t>
                      </a:r>
                    </a:p>
                  </a:txBody>
                  <a:tcPr marL="171848" marR="171848" marT="85922" marB="85922"/>
                </a:tc>
                <a:extLst>
                  <a:ext uri="{0D108BD9-81ED-4DB2-BD59-A6C34878D82A}">
                    <a16:rowId xmlns:a16="http://schemas.microsoft.com/office/drawing/2014/main" val="1540833343"/>
                  </a:ext>
                </a:extLst>
              </a:tr>
              <a:tr h="2006817">
                <a:tc>
                  <a:txBody>
                    <a:bodyPr/>
                    <a:lstStyle/>
                    <a:p>
                      <a:pPr algn="ctr"/>
                      <a:r>
                        <a:rPr lang="en-US" sz="3400" b="1" dirty="0">
                          <a:latin typeface="Arial" panose="020B0604020202020204" pitchFamily="34" charset="0"/>
                          <a:cs typeface="Arial" panose="020B0604020202020204" pitchFamily="34" charset="0"/>
                          <a:hlinkClick r:id="rId5"/>
                        </a:rPr>
                        <a:t>Quizlet</a:t>
                      </a:r>
                      <a:endParaRPr lang="en-US" sz="3400" b="1" dirty="0">
                        <a:latin typeface="Arial" panose="020B0604020202020204" pitchFamily="34" charset="0"/>
                        <a:cs typeface="Arial" panose="020B0604020202020204" pitchFamily="34" charset="0"/>
                      </a:endParaRPr>
                    </a:p>
                  </a:txBody>
                  <a:tcPr marL="171848" marR="171848" marT="85922" marB="85922">
                    <a:solidFill>
                      <a:schemeClr val="bg1">
                        <a:lumMod val="85000"/>
                      </a:schemeClr>
                    </a:solidFill>
                  </a:tcPr>
                </a:tc>
                <a:tc>
                  <a:txBody>
                    <a:bodyPr/>
                    <a:lstStyle/>
                    <a:p>
                      <a:r>
                        <a:rPr lang="en-US" sz="3400" dirty="0">
                          <a:latin typeface="Arial" panose="020B0604020202020204" pitchFamily="34" charset="0"/>
                          <a:cs typeface="Arial" panose="020B0604020202020204" pitchFamily="34" charset="0"/>
                        </a:rPr>
                        <a:t>Study sets (like flashcards) for students to learn from</a:t>
                      </a:r>
                    </a:p>
                  </a:txBody>
                  <a:tcPr marL="171848" marR="171848" marT="85922" marB="85922"/>
                </a:tc>
                <a:tc>
                  <a:txBody>
                    <a:bodyPr/>
                    <a:lstStyle/>
                    <a:p>
                      <a:r>
                        <a:rPr lang="en-US" sz="3400" dirty="0">
                          <a:latin typeface="Arial" panose="020B0604020202020204" pitchFamily="34" charset="0"/>
                          <a:cs typeface="Arial" panose="020B0604020202020204" pitchFamily="34" charset="0"/>
                        </a:rPr>
                        <a:t>Study set with job application vocabulary </a:t>
                      </a:r>
                    </a:p>
                  </a:txBody>
                  <a:tcPr marL="171848" marR="171848" marT="85922" marB="85922"/>
                </a:tc>
                <a:tc>
                  <a:txBody>
                    <a:bodyPr/>
                    <a:lstStyle/>
                    <a:p>
                      <a:r>
                        <a:rPr lang="en-US" sz="3400" dirty="0">
                          <a:latin typeface="Arial" panose="020B0604020202020204" pitchFamily="34" charset="0"/>
                          <a:cs typeface="Arial" panose="020B0604020202020204" pitchFamily="34" charset="0"/>
                        </a:rPr>
                        <a:t>Add images or can be read aloud. Also, definitions will auto populate for terms.</a:t>
                      </a:r>
                    </a:p>
                  </a:txBody>
                  <a:tcPr marL="171848" marR="171848" marT="85922" marB="85922"/>
                </a:tc>
                <a:extLst>
                  <a:ext uri="{0D108BD9-81ED-4DB2-BD59-A6C34878D82A}">
                    <a16:rowId xmlns:a16="http://schemas.microsoft.com/office/drawing/2014/main" val="2402502959"/>
                  </a:ext>
                </a:extLst>
              </a:tr>
              <a:tr h="1404466">
                <a:tc>
                  <a:txBody>
                    <a:bodyPr/>
                    <a:lstStyle/>
                    <a:p>
                      <a:pPr algn="ctr"/>
                      <a:r>
                        <a:rPr lang="en-US" sz="3400" b="1" dirty="0">
                          <a:latin typeface="Arial" panose="020B0604020202020204" pitchFamily="34" charset="0"/>
                          <a:cs typeface="Arial" panose="020B0604020202020204" pitchFamily="34" charset="0"/>
                          <a:hlinkClick r:id="rId6"/>
                        </a:rPr>
                        <a:t>Flipgrid</a:t>
                      </a:r>
                      <a:r>
                        <a:rPr lang="en-US" sz="3400" b="1" dirty="0">
                          <a:latin typeface="Arial" panose="020B0604020202020204" pitchFamily="34" charset="0"/>
                          <a:cs typeface="Arial" panose="020B0604020202020204" pitchFamily="34" charset="0"/>
                        </a:rPr>
                        <a:t> </a:t>
                      </a:r>
                    </a:p>
                  </a:txBody>
                  <a:tcPr marL="171848" marR="171848" marT="85922" marB="85922">
                    <a:solidFill>
                      <a:schemeClr val="bg1">
                        <a:lumMod val="85000"/>
                      </a:schemeClr>
                    </a:solidFill>
                  </a:tcPr>
                </a:tc>
                <a:tc>
                  <a:txBody>
                    <a:bodyPr/>
                    <a:lstStyle/>
                    <a:p>
                      <a:r>
                        <a:rPr lang="en-US" sz="3400" dirty="0">
                          <a:latin typeface="Arial" panose="020B0604020202020204" pitchFamily="34" charset="0"/>
                          <a:cs typeface="Arial" panose="020B0604020202020204" pitchFamily="34" charset="0"/>
                        </a:rPr>
                        <a:t>Video responses to a question or prompt</a:t>
                      </a:r>
                    </a:p>
                  </a:txBody>
                  <a:tcPr marL="171848" marR="171848" marT="85922" marB="85922"/>
                </a:tc>
                <a:tc>
                  <a:txBody>
                    <a:bodyPr/>
                    <a:lstStyle/>
                    <a:p>
                      <a:r>
                        <a:rPr lang="en-US" sz="3400" dirty="0">
                          <a:latin typeface="Arial" panose="020B0604020202020204" pitchFamily="34" charset="0"/>
                          <a:cs typeface="Arial" panose="020B0604020202020204" pitchFamily="34" charset="0"/>
                        </a:rPr>
                        <a:t>Students respond to prompt: “Why do you want this job?”</a:t>
                      </a:r>
                    </a:p>
                  </a:txBody>
                  <a:tcPr marL="171848" marR="171848" marT="85922" marB="85922"/>
                </a:tc>
                <a:tc>
                  <a:txBody>
                    <a:bodyPr/>
                    <a:lstStyle/>
                    <a:p>
                      <a:r>
                        <a:rPr lang="en-US" sz="3400" dirty="0">
                          <a:latin typeface="Arial" panose="020B0604020202020204" pitchFamily="34" charset="0"/>
                          <a:cs typeface="Arial" panose="020B0604020202020204" pitchFamily="34" charset="0"/>
                        </a:rPr>
                        <a:t>Students practice oral communication skills.</a:t>
                      </a:r>
                    </a:p>
                  </a:txBody>
                  <a:tcPr marL="171848" marR="171848" marT="85922" marB="85922"/>
                </a:tc>
                <a:extLst>
                  <a:ext uri="{0D108BD9-81ED-4DB2-BD59-A6C34878D82A}">
                    <a16:rowId xmlns:a16="http://schemas.microsoft.com/office/drawing/2014/main" val="3085734749"/>
                  </a:ext>
                </a:extLst>
              </a:tr>
              <a:tr h="2006817">
                <a:tc>
                  <a:txBody>
                    <a:bodyPr/>
                    <a:lstStyle/>
                    <a:p>
                      <a:pPr algn="ctr"/>
                      <a:r>
                        <a:rPr lang="en-US" sz="3400" b="1" dirty="0">
                          <a:latin typeface="Arial" panose="020B0604020202020204" pitchFamily="34" charset="0"/>
                          <a:cs typeface="Arial" panose="020B0604020202020204" pitchFamily="34" charset="0"/>
                          <a:hlinkClick r:id="rId7"/>
                        </a:rPr>
                        <a:t>Remind</a:t>
                      </a:r>
                      <a:endParaRPr lang="en-US" sz="3400" b="1" dirty="0">
                        <a:latin typeface="Arial" panose="020B0604020202020204" pitchFamily="34" charset="0"/>
                        <a:cs typeface="Arial" panose="020B0604020202020204" pitchFamily="34" charset="0"/>
                      </a:endParaRPr>
                    </a:p>
                  </a:txBody>
                  <a:tcPr marL="171848" marR="171848" marT="85922" marB="85922">
                    <a:solidFill>
                      <a:schemeClr val="bg1">
                        <a:lumMod val="85000"/>
                      </a:schemeClr>
                    </a:solidFill>
                  </a:tcPr>
                </a:tc>
                <a:tc>
                  <a:txBody>
                    <a:bodyPr/>
                    <a:lstStyle/>
                    <a:p>
                      <a:r>
                        <a:rPr lang="en-US" sz="3400" dirty="0">
                          <a:latin typeface="Arial" panose="020B0604020202020204" pitchFamily="34" charset="0"/>
                          <a:cs typeface="Arial" panose="020B0604020202020204" pitchFamily="34" charset="0"/>
                        </a:rPr>
                        <a:t>Communicate with students and families individually or in groups</a:t>
                      </a:r>
                    </a:p>
                  </a:txBody>
                  <a:tcPr marL="171848" marR="171848" marT="85922" marB="85922"/>
                </a:tc>
                <a:tc>
                  <a:txBody>
                    <a:bodyPr/>
                    <a:lstStyle/>
                    <a:p>
                      <a:r>
                        <a:rPr lang="en-US" sz="3400" dirty="0">
                          <a:latin typeface="Arial" panose="020B0604020202020204" pitchFamily="34" charset="0"/>
                          <a:cs typeface="Arial" panose="020B0604020202020204" pitchFamily="34" charset="0"/>
                        </a:rPr>
                        <a:t>To group: “There is a virtual Transition Fair on October 2</a:t>
                      </a:r>
                      <a:r>
                        <a:rPr lang="en-US" sz="3400" baseline="30000" dirty="0">
                          <a:latin typeface="Arial" panose="020B0604020202020204" pitchFamily="34" charset="0"/>
                          <a:cs typeface="Arial" panose="020B0604020202020204" pitchFamily="34" charset="0"/>
                        </a:rPr>
                        <a:t>nd</a:t>
                      </a:r>
                      <a:r>
                        <a:rPr lang="en-US" sz="3400" dirty="0">
                          <a:latin typeface="Arial" panose="020B0604020202020204" pitchFamily="34" charset="0"/>
                          <a:cs typeface="Arial" panose="020B0604020202020204" pitchFamily="34" charset="0"/>
                        </a:rPr>
                        <a:t>. See this link to register.” </a:t>
                      </a:r>
                    </a:p>
                  </a:txBody>
                  <a:tcPr marL="171848" marR="171848" marT="85922" marB="85922"/>
                </a:tc>
                <a:tc>
                  <a:txBody>
                    <a:bodyPr/>
                    <a:lstStyle/>
                    <a:p>
                      <a:r>
                        <a:rPr lang="en-US" sz="3400" dirty="0">
                          <a:latin typeface="Arial" panose="020B0604020202020204" pitchFamily="34" charset="0"/>
                          <a:cs typeface="Arial" panose="020B0604020202020204" pitchFamily="34" charset="0"/>
                        </a:rPr>
                        <a:t>You and recipients can get text messages, but phone numbers stay confidential. </a:t>
                      </a:r>
                    </a:p>
                  </a:txBody>
                  <a:tcPr marL="171848" marR="171848" marT="85922" marB="85922"/>
                </a:tc>
                <a:extLst>
                  <a:ext uri="{0D108BD9-81ED-4DB2-BD59-A6C34878D82A}">
                    <a16:rowId xmlns:a16="http://schemas.microsoft.com/office/drawing/2014/main" val="581847080"/>
                  </a:ext>
                </a:extLst>
              </a:tr>
              <a:tr h="1404466">
                <a:tc>
                  <a:txBody>
                    <a:bodyPr/>
                    <a:lstStyle/>
                    <a:p>
                      <a:pPr algn="ctr"/>
                      <a:r>
                        <a:rPr lang="en-US" sz="3400" b="1" dirty="0">
                          <a:latin typeface="Arial" panose="020B0604020202020204" pitchFamily="34" charset="0"/>
                          <a:cs typeface="Arial" panose="020B0604020202020204" pitchFamily="34" charset="0"/>
                          <a:hlinkClick r:id="rId8"/>
                        </a:rPr>
                        <a:t>TimeStation</a:t>
                      </a:r>
                      <a:endParaRPr lang="en-US" sz="3400" b="1" dirty="0">
                        <a:latin typeface="Arial" panose="020B0604020202020204" pitchFamily="34" charset="0"/>
                        <a:cs typeface="Arial" panose="020B0604020202020204" pitchFamily="34" charset="0"/>
                      </a:endParaRPr>
                    </a:p>
                  </a:txBody>
                  <a:tcPr marL="171848" marR="171848" marT="85922" marB="85922">
                    <a:solidFill>
                      <a:schemeClr val="bg1">
                        <a:lumMod val="85000"/>
                      </a:schemeClr>
                    </a:solidFill>
                  </a:tcPr>
                </a:tc>
                <a:tc>
                  <a:txBody>
                    <a:bodyPr/>
                    <a:lstStyle/>
                    <a:p>
                      <a:r>
                        <a:rPr lang="en-US" sz="3400" dirty="0">
                          <a:latin typeface="Arial" panose="020B0604020202020204" pitchFamily="34" charset="0"/>
                          <a:cs typeface="Arial" panose="020B0604020202020204" pitchFamily="34" charset="0"/>
                        </a:rPr>
                        <a:t>Site to punch in and out</a:t>
                      </a:r>
                    </a:p>
                  </a:txBody>
                  <a:tcPr marL="171848" marR="171848" marT="85922" marB="85922"/>
                </a:tc>
                <a:tc>
                  <a:txBody>
                    <a:bodyPr/>
                    <a:lstStyle/>
                    <a:p>
                      <a:r>
                        <a:rPr lang="en-US" sz="3400" dirty="0">
                          <a:latin typeface="Arial" panose="020B0604020202020204" pitchFamily="34" charset="0"/>
                          <a:cs typeface="Arial" panose="020B0604020202020204" pitchFamily="34" charset="0"/>
                        </a:rPr>
                        <a:t>Punch in and out of Pre-ETS sessions and other tasks</a:t>
                      </a:r>
                    </a:p>
                  </a:txBody>
                  <a:tcPr marL="171848" marR="171848" marT="85922" marB="85922"/>
                </a:tc>
                <a:tc>
                  <a:txBody>
                    <a:bodyPr/>
                    <a:lstStyle/>
                    <a:p>
                      <a:r>
                        <a:rPr lang="en-US" sz="3400" dirty="0">
                          <a:latin typeface="Arial" panose="020B0604020202020204" pitchFamily="34" charset="0"/>
                          <a:cs typeface="Arial" panose="020B0604020202020204" pitchFamily="34" charset="0"/>
                        </a:rPr>
                        <a:t>Students practice this skill as you monitor or keep record.</a:t>
                      </a:r>
                    </a:p>
                  </a:txBody>
                  <a:tcPr marL="171848" marR="171848" marT="85922" marB="85922"/>
                </a:tc>
                <a:extLst>
                  <a:ext uri="{0D108BD9-81ED-4DB2-BD59-A6C34878D82A}">
                    <a16:rowId xmlns:a16="http://schemas.microsoft.com/office/drawing/2014/main" val="2606665125"/>
                  </a:ext>
                </a:extLst>
              </a:tr>
              <a:tr h="2006817">
                <a:tc>
                  <a:txBody>
                    <a:bodyPr/>
                    <a:lstStyle/>
                    <a:p>
                      <a:pPr algn="ctr"/>
                      <a:r>
                        <a:rPr lang="en-US" sz="3400" b="1" dirty="0">
                          <a:latin typeface="Arial" panose="020B0604020202020204" pitchFamily="34" charset="0"/>
                          <a:cs typeface="Arial" panose="020B0604020202020204" pitchFamily="34" charset="0"/>
                          <a:hlinkClick r:id="rId9"/>
                        </a:rPr>
                        <a:t>Padlet</a:t>
                      </a:r>
                      <a:endParaRPr lang="en-US" sz="3400" b="1" dirty="0">
                        <a:latin typeface="Arial" panose="020B0604020202020204" pitchFamily="34" charset="0"/>
                        <a:cs typeface="Arial" panose="020B0604020202020204" pitchFamily="34" charset="0"/>
                      </a:endParaRPr>
                    </a:p>
                  </a:txBody>
                  <a:tcPr marL="171848" marR="171848" marT="85922" marB="85922">
                    <a:solidFill>
                      <a:schemeClr val="bg1">
                        <a:lumMod val="85000"/>
                      </a:schemeClr>
                    </a:solidFill>
                  </a:tcPr>
                </a:tc>
                <a:tc>
                  <a:txBody>
                    <a:bodyPr/>
                    <a:lstStyle/>
                    <a:p>
                      <a:r>
                        <a:rPr lang="en-US" sz="3400" dirty="0">
                          <a:latin typeface="Arial" panose="020B0604020202020204" pitchFamily="34" charset="0"/>
                          <a:cs typeface="Arial" panose="020B0604020202020204" pitchFamily="34" charset="0"/>
                        </a:rPr>
                        <a:t>Create a board of shared information collaboratively in real time</a:t>
                      </a:r>
                    </a:p>
                  </a:txBody>
                  <a:tcPr marL="171848" marR="171848" marT="85922" marB="85922"/>
                </a:tc>
                <a:tc>
                  <a:txBody>
                    <a:bodyPr/>
                    <a:lstStyle/>
                    <a:p>
                      <a:r>
                        <a:rPr lang="en-US" sz="3400" dirty="0">
                          <a:latin typeface="Arial" panose="020B0604020202020204" pitchFamily="34" charset="0"/>
                          <a:cs typeface="Arial" panose="020B0604020202020204" pitchFamily="34" charset="0"/>
                        </a:rPr>
                        <a:t>Students respond to prompt: “What does self-advocacy mean to you?”</a:t>
                      </a:r>
                    </a:p>
                  </a:txBody>
                  <a:tcPr marL="171848" marR="171848" marT="85922" marB="85922"/>
                </a:tc>
                <a:tc>
                  <a:txBody>
                    <a:bodyPr/>
                    <a:lstStyle/>
                    <a:p>
                      <a:r>
                        <a:rPr lang="en-US" sz="3400" dirty="0">
                          <a:latin typeface="Arial" panose="020B0604020202020204" pitchFamily="34" charset="0"/>
                          <a:cs typeface="Arial" panose="020B0604020202020204" pitchFamily="34" charset="0"/>
                        </a:rPr>
                        <a:t>Updates in real time; can create a map or timeline</a:t>
                      </a:r>
                    </a:p>
                  </a:txBody>
                  <a:tcPr marL="171848" marR="171848" marT="85922" marB="85922"/>
                </a:tc>
                <a:extLst>
                  <a:ext uri="{0D108BD9-81ED-4DB2-BD59-A6C34878D82A}">
                    <a16:rowId xmlns:a16="http://schemas.microsoft.com/office/drawing/2014/main" val="3343290424"/>
                  </a:ext>
                </a:extLst>
              </a:tr>
            </a:tbl>
          </a:graphicData>
        </a:graphic>
      </p:graphicFrame>
    </p:spTree>
    <p:extLst>
      <p:ext uri="{BB962C8B-B14F-4D97-AF65-F5344CB8AC3E}">
        <p14:creationId xmlns:p14="http://schemas.microsoft.com/office/powerpoint/2010/main" val="39784716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erial photo of city of Memphis, Tennessee. In the foreground is the famous pyramid building with the might Mississippi River running on the west (right side) of the pyramid. In the background is downtown Memphis with the sun rising in the distance. ">
            <a:extLst>
              <a:ext uri="{FF2B5EF4-FFF2-40B4-BE49-F238E27FC236}">
                <a16:creationId xmlns:a16="http://schemas.microsoft.com/office/drawing/2014/main" id="{61BE16C0-DE82-4940-A0F3-CF052AA4B6D2}"/>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0" y="10"/>
            <a:ext cx="24383980" cy="13715990"/>
          </a:xfrm>
          <a:prstGeom prst="rect">
            <a:avLst/>
          </a:prstGeom>
        </p:spPr>
      </p:pic>
      <p:sp>
        <p:nvSpPr>
          <p:cNvPr id="139" name="Rectangle 13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640284"/>
            <a:ext cx="24384000" cy="1473102"/>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Transition Tennessee’s Website for Students"/>
          <p:cNvSpPr txBox="1">
            <a:spLocks noGrp="1"/>
          </p:cNvSpPr>
          <p:nvPr>
            <p:ph type="title"/>
          </p:nvPr>
        </p:nvSpPr>
        <p:spPr>
          <a:xfrm>
            <a:off x="1047750" y="10634480"/>
            <a:ext cx="22421850" cy="1489672"/>
          </a:xfrm>
          <a:prstGeom prst="rect">
            <a:avLst/>
          </a:prstGeom>
        </p:spPr>
        <p:txBody>
          <a:bodyPr vert="horz" lIns="91440" tIns="45720" rIns="91440" bIns="45720" rtlCol="0" anchor="ctr">
            <a:normAutofit/>
          </a:bodyPr>
          <a:lstStyle/>
          <a:p>
            <a:pPr algn="ctr" defTabSz="914400"/>
            <a:r>
              <a:rPr lang="en-US" sz="7200">
                <a:solidFill>
                  <a:schemeClr val="tx1">
                    <a:lumMod val="85000"/>
                    <a:lumOff val="15000"/>
                  </a:schemeClr>
                </a:solidFill>
              </a:rPr>
              <a:t>Shelby County &amp; Shelby Co. Schools</a:t>
            </a:r>
          </a:p>
        </p:txBody>
      </p:sp>
      <p:cxnSp>
        <p:nvCxnSpPr>
          <p:cNvPr id="141" name="Straight Connector 14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0483966"/>
            <a:ext cx="2438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2269704"/>
            <a:ext cx="2438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6169664"/>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5" name="Rectangle 113">
            <a:extLst>
              <a:ext uri="{FF2B5EF4-FFF2-40B4-BE49-F238E27FC236}">
                <a16:creationId xmlns:a16="http://schemas.microsoft.com/office/drawing/2014/main" id="{88294908-8B00-4F58-BBBA-20F71A40A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4000" cy="1371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6" name="Freeform: Shape 115">
            <a:extLst>
              <a:ext uri="{FF2B5EF4-FFF2-40B4-BE49-F238E27FC236}">
                <a16:creationId xmlns:a16="http://schemas.microsoft.com/office/drawing/2014/main" id="{4364C879-1404-4203-8E9D-CC5DE0A621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65564" y="-2772336"/>
            <a:ext cx="4849746" cy="7222382"/>
          </a:xfrm>
          <a:custGeom>
            <a:avLst/>
            <a:gdLst>
              <a:gd name="connsiteX0" fmla="*/ 0 w 2424873"/>
              <a:gd name="connsiteY0" fmla="*/ 2424874 h 3611191"/>
              <a:gd name="connsiteX1" fmla="*/ 2424873 w 2424873"/>
              <a:gd name="connsiteY1" fmla="*/ 0 h 3611191"/>
              <a:gd name="connsiteX2" fmla="*/ 2424873 w 2424873"/>
              <a:gd name="connsiteY2" fmla="*/ 3611191 h 3611191"/>
              <a:gd name="connsiteX3" fmla="*/ 1186317 w 2424873"/>
              <a:gd name="connsiteY3" fmla="*/ 3611191 h 3611191"/>
            </a:gdLst>
            <a:ahLst/>
            <a:cxnLst>
              <a:cxn ang="0">
                <a:pos x="connsiteX0" y="connsiteY0"/>
              </a:cxn>
              <a:cxn ang="0">
                <a:pos x="connsiteX1" y="connsiteY1"/>
              </a:cxn>
              <a:cxn ang="0">
                <a:pos x="connsiteX2" y="connsiteY2"/>
              </a:cxn>
              <a:cxn ang="0">
                <a:pos x="connsiteX3" y="connsiteY3"/>
              </a:cxn>
            </a:cxnLst>
            <a:rect l="l" t="t" r="r" b="b"/>
            <a:pathLst>
              <a:path w="2424873" h="3611191">
                <a:moveTo>
                  <a:pt x="0" y="2424874"/>
                </a:moveTo>
                <a:lnTo>
                  <a:pt x="2424873" y="0"/>
                </a:lnTo>
                <a:lnTo>
                  <a:pt x="2424873" y="3611191"/>
                </a:lnTo>
                <a:lnTo>
                  <a:pt x="1186317" y="361119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8" name="Freeform: Shape 117">
            <a:extLst>
              <a:ext uri="{FF2B5EF4-FFF2-40B4-BE49-F238E27FC236}">
                <a16:creationId xmlns:a16="http://schemas.microsoft.com/office/drawing/2014/main" id="{84617302-4B0D-4351-A6BB-6F0930D94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142000" y="-677164"/>
            <a:ext cx="3271910" cy="3271910"/>
          </a:xfrm>
          <a:custGeom>
            <a:avLst/>
            <a:gdLst>
              <a:gd name="connsiteX0" fmla="*/ 0 w 1635955"/>
              <a:gd name="connsiteY0" fmla="*/ 957987 h 1635955"/>
              <a:gd name="connsiteX1" fmla="*/ 957987 w 1635955"/>
              <a:gd name="connsiteY1" fmla="*/ 0 h 1635955"/>
              <a:gd name="connsiteX2" fmla="*/ 1635955 w 1635955"/>
              <a:gd name="connsiteY2" fmla="*/ 0 h 1635955"/>
              <a:gd name="connsiteX3" fmla="*/ 1635955 w 1635955"/>
              <a:gd name="connsiteY3" fmla="*/ 1635955 h 1635955"/>
              <a:gd name="connsiteX4" fmla="*/ 0 w 1635955"/>
              <a:gd name="connsiteY4" fmla="*/ 1635955 h 163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55" h="1635955">
                <a:moveTo>
                  <a:pt x="0" y="957987"/>
                </a:moveTo>
                <a:lnTo>
                  <a:pt x="957987" y="0"/>
                </a:lnTo>
                <a:lnTo>
                  <a:pt x="1635955" y="0"/>
                </a:lnTo>
                <a:lnTo>
                  <a:pt x="1635955" y="1635955"/>
                </a:lnTo>
                <a:lnTo>
                  <a:pt x="0" y="1635955"/>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0" name="Freeform: Shape 119">
            <a:extLst>
              <a:ext uri="{FF2B5EF4-FFF2-40B4-BE49-F238E27FC236}">
                <a16:creationId xmlns:a16="http://schemas.microsoft.com/office/drawing/2014/main" id="{DA2C7802-C2E0-4218-8F89-8DD7CCD2C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9255970" y="-13176"/>
            <a:ext cx="8118786" cy="5096220"/>
          </a:xfrm>
          <a:custGeom>
            <a:avLst/>
            <a:gdLst>
              <a:gd name="connsiteX0" fmla="*/ 0 w 4059393"/>
              <a:gd name="connsiteY0" fmla="*/ 1511282 h 2548110"/>
              <a:gd name="connsiteX1" fmla="*/ 1511282 w 4059393"/>
              <a:gd name="connsiteY1" fmla="*/ 0 h 2548110"/>
              <a:gd name="connsiteX2" fmla="*/ 4059393 w 4059393"/>
              <a:gd name="connsiteY2" fmla="*/ 2548110 h 2548110"/>
              <a:gd name="connsiteX3" fmla="*/ 0 w 4059393"/>
              <a:gd name="connsiteY3" fmla="*/ 2548110 h 2548110"/>
            </a:gdLst>
            <a:ahLst/>
            <a:cxnLst>
              <a:cxn ang="0">
                <a:pos x="connsiteX0" y="connsiteY0"/>
              </a:cxn>
              <a:cxn ang="0">
                <a:pos x="connsiteX1" y="connsiteY1"/>
              </a:cxn>
              <a:cxn ang="0">
                <a:pos x="connsiteX2" y="connsiteY2"/>
              </a:cxn>
              <a:cxn ang="0">
                <a:pos x="connsiteX3" y="connsiteY3"/>
              </a:cxn>
            </a:cxnLst>
            <a:rect l="l" t="t" r="r" b="b"/>
            <a:pathLst>
              <a:path w="4059393" h="2548110">
                <a:moveTo>
                  <a:pt x="0" y="1511282"/>
                </a:moveTo>
                <a:lnTo>
                  <a:pt x="1511282" y="0"/>
                </a:lnTo>
                <a:lnTo>
                  <a:pt x="4059393" y="2548110"/>
                </a:lnTo>
                <a:lnTo>
                  <a:pt x="0" y="254811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2" name="Rectangle 121">
            <a:extLst>
              <a:ext uri="{FF2B5EF4-FFF2-40B4-BE49-F238E27FC236}">
                <a16:creationId xmlns:a16="http://schemas.microsoft.com/office/drawing/2014/main" id="{A6D7111A-21E5-4EE9-8A78-10E5530F01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0525848" y="2931560"/>
            <a:ext cx="2371416" cy="2371416"/>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4" name="Freeform: Shape 123">
            <a:extLst>
              <a:ext uri="{FF2B5EF4-FFF2-40B4-BE49-F238E27FC236}">
                <a16:creationId xmlns:a16="http://schemas.microsoft.com/office/drawing/2014/main" id="{A3969E80-A77B-49FC-9122-D89AFD5EE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59114" y="10397486"/>
            <a:ext cx="4889814" cy="4732232"/>
          </a:xfrm>
          <a:custGeom>
            <a:avLst/>
            <a:gdLst>
              <a:gd name="connsiteX0" fmla="*/ 0 w 2203753"/>
              <a:gd name="connsiteY0" fmla="*/ 0 h 2132734"/>
              <a:gd name="connsiteX1" fmla="*/ 2203753 w 2203753"/>
              <a:gd name="connsiteY1" fmla="*/ 0 h 2132734"/>
              <a:gd name="connsiteX2" fmla="*/ 2203753 w 2203753"/>
              <a:gd name="connsiteY2" fmla="*/ 576461 h 2132734"/>
              <a:gd name="connsiteX3" fmla="*/ 647480 w 2203753"/>
              <a:gd name="connsiteY3" fmla="*/ 2132734 h 2132734"/>
              <a:gd name="connsiteX4" fmla="*/ 0 w 2203753"/>
              <a:gd name="connsiteY4" fmla="*/ 1485255 h 2132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753" h="2132734">
                <a:moveTo>
                  <a:pt x="0" y="0"/>
                </a:moveTo>
                <a:lnTo>
                  <a:pt x="2203753" y="0"/>
                </a:lnTo>
                <a:lnTo>
                  <a:pt x="2203753" y="576461"/>
                </a:lnTo>
                <a:lnTo>
                  <a:pt x="647480" y="2132734"/>
                </a:lnTo>
                <a:lnTo>
                  <a:pt x="0" y="1485255"/>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6" name="Rectangle 125">
            <a:extLst>
              <a:ext uri="{FF2B5EF4-FFF2-40B4-BE49-F238E27FC236}">
                <a16:creationId xmlns:a16="http://schemas.microsoft.com/office/drawing/2014/main" id="{1849CA57-76BD-4CF2-80BA-D7A46A01B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539574" y="10879786"/>
            <a:ext cx="1856934" cy="1856934"/>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ffectLst>
                <a:outerShdw blurRad="38100" dist="38100" dir="2700000" algn="tl">
                  <a:srgbClr val="000000">
                    <a:alpha val="43137"/>
                  </a:srgbClr>
                </a:outerShdw>
              </a:effectLst>
            </a:endParaRPr>
          </a:p>
        </p:txBody>
      </p:sp>
      <p:sp>
        <p:nvSpPr>
          <p:cNvPr id="185" name="Freeform: Shape 184">
            <a:extLst>
              <a:ext uri="{FF2B5EF4-FFF2-40B4-BE49-F238E27FC236}">
                <a16:creationId xmlns:a16="http://schemas.microsoft.com/office/drawing/2014/main" id="{35E9085E-E730-4768-83D4-6CB7E98971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802622" y="1468622"/>
            <a:ext cx="10778758" cy="10778758"/>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7" name="Freeform: Shape 186">
            <a:extLst>
              <a:ext uri="{FF2B5EF4-FFF2-40B4-BE49-F238E27FC236}">
                <a16:creationId xmlns:a16="http://schemas.microsoft.com/office/drawing/2014/main" id="{973272FE-A474-4CAE-8CA2-BCC8B476C3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5400566" y="66566"/>
            <a:ext cx="13582870" cy="13582870"/>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solidFill>
            </a:endParaRPr>
          </a:p>
        </p:txBody>
      </p:sp>
      <p:sp>
        <p:nvSpPr>
          <p:cNvPr id="173" name="Welcome"/>
          <p:cNvSpPr txBox="1">
            <a:spLocks noGrp="1"/>
          </p:cNvSpPr>
          <p:nvPr>
            <p:ph type="title"/>
          </p:nvPr>
        </p:nvSpPr>
        <p:spPr>
          <a:xfrm>
            <a:off x="5379287" y="4028956"/>
            <a:ext cx="13625425" cy="5658088"/>
          </a:xfrm>
          <a:prstGeom prst="rect">
            <a:avLst/>
          </a:prstGeom>
          <a:noFill/>
        </p:spPr>
        <p:txBody>
          <a:bodyPr anchor="ctr">
            <a:normAutofit/>
          </a:bodyPr>
          <a:lstStyle>
            <a:lvl1pPr algn="ctr"/>
          </a:lstStyle>
          <a:p>
            <a:r>
              <a:rPr lang="en-US" sz="10000" b="1" dirty="0">
                <a:solidFill>
                  <a:schemeClr val="accent1">
                    <a:lumMod val="75000"/>
                  </a:schemeClr>
                </a:solidFill>
                <a:latin typeface="Arial" panose="020B0604020202020204" pitchFamily="34" charset="0"/>
                <a:cs typeface="Arial" panose="020B0604020202020204" pitchFamily="34" charset="0"/>
              </a:rPr>
              <a:t>Welcome</a:t>
            </a:r>
          </a:p>
        </p:txBody>
      </p:sp>
      <p:sp>
        <p:nvSpPr>
          <p:cNvPr id="189" name="Freeform: Shape 188">
            <a:extLst>
              <a:ext uri="{FF2B5EF4-FFF2-40B4-BE49-F238E27FC236}">
                <a16:creationId xmlns:a16="http://schemas.microsoft.com/office/drawing/2014/main" id="{E07981EA-05A6-437C-88D7-B377B92B03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9259646" y="10915182"/>
            <a:ext cx="4463588" cy="5137622"/>
          </a:xfrm>
          <a:custGeom>
            <a:avLst/>
            <a:gdLst>
              <a:gd name="connsiteX0" fmla="*/ 0 w 2940086"/>
              <a:gd name="connsiteY0" fmla="*/ 0 h 3384061"/>
              <a:gd name="connsiteX1" fmla="*/ 2496112 w 2940086"/>
              <a:gd name="connsiteY1" fmla="*/ 0 h 3384061"/>
              <a:gd name="connsiteX2" fmla="*/ 2940086 w 2940086"/>
              <a:gd name="connsiteY2" fmla="*/ 443975 h 3384061"/>
              <a:gd name="connsiteX3" fmla="*/ 0 w 2940086"/>
              <a:gd name="connsiteY3" fmla="*/ 3384061 h 3384061"/>
            </a:gdLst>
            <a:ahLst/>
            <a:cxnLst>
              <a:cxn ang="0">
                <a:pos x="connsiteX0" y="connsiteY0"/>
              </a:cxn>
              <a:cxn ang="0">
                <a:pos x="connsiteX1" y="connsiteY1"/>
              </a:cxn>
              <a:cxn ang="0">
                <a:pos x="connsiteX2" y="connsiteY2"/>
              </a:cxn>
              <a:cxn ang="0">
                <a:pos x="connsiteX3" y="connsiteY3"/>
              </a:cxn>
            </a:cxnLst>
            <a:rect l="l" t="t" r="r" b="b"/>
            <a:pathLst>
              <a:path w="2940086" h="3384061">
                <a:moveTo>
                  <a:pt x="0" y="0"/>
                </a:moveTo>
                <a:lnTo>
                  <a:pt x="2496112" y="0"/>
                </a:lnTo>
                <a:lnTo>
                  <a:pt x="2940086" y="443975"/>
                </a:lnTo>
                <a:lnTo>
                  <a:pt x="0" y="338406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1" name="Rectangle 190">
            <a:extLst>
              <a:ext uri="{FF2B5EF4-FFF2-40B4-BE49-F238E27FC236}">
                <a16:creationId xmlns:a16="http://schemas.microsoft.com/office/drawing/2014/main" id="{15E3C750-986E-4769-B1AE-49289FBEE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9440118" y="10487090"/>
            <a:ext cx="1919970" cy="1919970"/>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7" name="Picture 16" descr="Tennessee Department of Human Services logo">
            <a:extLst>
              <a:ext uri="{FF2B5EF4-FFF2-40B4-BE49-F238E27FC236}">
                <a16:creationId xmlns:a16="http://schemas.microsoft.com/office/drawing/2014/main" id="{2098A273-9B6C-4EE2-B739-D099B6CB94DA}"/>
              </a:ext>
            </a:extLst>
          </p:cNvPr>
          <p:cNvPicPr>
            <a:picLocks noChangeAspect="1"/>
          </p:cNvPicPr>
          <p:nvPr/>
        </p:nvPicPr>
        <p:blipFill>
          <a:blip r:embed="rId3"/>
          <a:stretch>
            <a:fillRect/>
          </a:stretch>
        </p:blipFill>
        <p:spPr>
          <a:xfrm>
            <a:off x="550507" y="11929225"/>
            <a:ext cx="5724884" cy="1602089"/>
          </a:xfrm>
          <a:prstGeom prst="rect">
            <a:avLst/>
          </a:prstGeom>
        </p:spPr>
      </p:pic>
      <p:pic>
        <p:nvPicPr>
          <p:cNvPr id="15" name="Picture 14" descr="Transition Tennessee Logo">
            <a:extLst>
              <a:ext uri="{FF2B5EF4-FFF2-40B4-BE49-F238E27FC236}">
                <a16:creationId xmlns:a16="http://schemas.microsoft.com/office/drawing/2014/main" id="{44D800D5-A45E-B249-BFD7-D0FE0142964D}"/>
              </a:ext>
            </a:extLst>
          </p:cNvPr>
          <p:cNvPicPr>
            <a:picLocks noChangeAspect="1"/>
          </p:cNvPicPr>
          <p:nvPr/>
        </p:nvPicPr>
        <p:blipFill>
          <a:blip r:embed="rId4"/>
          <a:stretch>
            <a:fillRect/>
          </a:stretch>
        </p:blipFill>
        <p:spPr>
          <a:xfrm>
            <a:off x="16718807" y="12051145"/>
            <a:ext cx="7114686" cy="1424913"/>
          </a:xfrm>
          <a:prstGeom prst="rect">
            <a:avLst/>
          </a:prstGeom>
          <a:ln>
            <a:solidFill>
              <a:schemeClr val="bg1"/>
            </a:solidFill>
          </a:ln>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2688" y="896110"/>
            <a:ext cx="6828740" cy="7602514"/>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98" name="Transition Tennessee’s Website for Students"/>
          <p:cNvSpPr txBox="1">
            <a:spLocks noGrp="1"/>
          </p:cNvSpPr>
          <p:nvPr>
            <p:ph type="title"/>
          </p:nvPr>
        </p:nvSpPr>
        <p:spPr>
          <a:xfrm>
            <a:off x="1554480" y="1463038"/>
            <a:ext cx="5690382" cy="6475158"/>
          </a:xfrm>
          <a:prstGeom prst="rect">
            <a:avLst/>
          </a:prstGeom>
        </p:spPr>
        <p:txBody>
          <a:bodyPr vert="horz" lIns="91440" tIns="45720" rIns="91440" bIns="45720" rtlCol="0" anchor="ctr">
            <a:normAutofit/>
          </a:bodyPr>
          <a:lstStyle/>
          <a:p>
            <a:pPr algn="ctr" defTabSz="914400"/>
            <a:r>
              <a:rPr lang="en-US" sz="6000" kern="1200" dirty="0">
                <a:solidFill>
                  <a:srgbClr val="FFFFFF"/>
                </a:solidFill>
                <a:latin typeface="Arial" panose="020B0604020202020204" pitchFamily="34" charset="0"/>
                <a:cs typeface="Arial" panose="020B0604020202020204" pitchFamily="34" charset="0"/>
              </a:rPr>
              <a:t>Shelby County &amp; Shelby Co. Schools</a:t>
            </a:r>
          </a:p>
        </p:txBody>
      </p:sp>
      <p:sp>
        <p:nvSpPr>
          <p:cNvPr id="77" name="Rectangle 76">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2686" y="8838454"/>
            <a:ext cx="6828738" cy="3959704"/>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9" name="Rectangle 78">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89206" y="896110"/>
            <a:ext cx="15376950" cy="11905490"/>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 name="Picture 10" descr="Image result for shelby county schools zone map">
            <a:extLst>
              <a:ext uri="{FF2B5EF4-FFF2-40B4-BE49-F238E27FC236}">
                <a16:creationId xmlns:a16="http://schemas.microsoft.com/office/drawing/2014/main" id="{A298BD86-099B-4C64-A610-529E64FEC7D0}"/>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89206" y="914400"/>
            <a:ext cx="15315921" cy="11883758"/>
          </a:xfrm>
          <a:prstGeom prst="rect">
            <a:avLst/>
          </a:prstGeom>
          <a:noFill/>
          <a:ln>
            <a:noFill/>
          </a:ln>
        </p:spPr>
      </p:pic>
      <p:pic>
        <p:nvPicPr>
          <p:cNvPr id="9" name="Picture 8" descr="Transition Tennessee Logo">
            <a:extLst>
              <a:ext uri="{FF2B5EF4-FFF2-40B4-BE49-F238E27FC236}">
                <a16:creationId xmlns:a16="http://schemas.microsoft.com/office/drawing/2014/main" id="{B1A25A30-A1F7-4564-8D20-1C7F90D068DF}"/>
              </a:ext>
            </a:extLst>
          </p:cNvPr>
          <p:cNvPicPr>
            <a:picLocks noChangeAspect="1"/>
          </p:cNvPicPr>
          <p:nvPr/>
        </p:nvPicPr>
        <p:blipFill>
          <a:blip r:embed="rId4"/>
          <a:stretch>
            <a:fillRect/>
          </a:stretch>
        </p:blipFill>
        <p:spPr>
          <a:xfrm>
            <a:off x="978872" y="9146954"/>
            <a:ext cx="6701349" cy="1343511"/>
          </a:xfrm>
          <a:prstGeom prst="rect">
            <a:avLst/>
          </a:prstGeom>
          <a:solidFill>
            <a:schemeClr val="bg2"/>
          </a:solidFill>
          <a:ln>
            <a:solidFill>
              <a:schemeClr val="bg1"/>
            </a:solidFill>
          </a:ln>
        </p:spPr>
      </p:pic>
      <p:pic>
        <p:nvPicPr>
          <p:cNvPr id="12" name="Picture 11" descr="Tennessee Department of Human Services logo">
            <a:extLst>
              <a:ext uri="{FF2B5EF4-FFF2-40B4-BE49-F238E27FC236}">
                <a16:creationId xmlns:a16="http://schemas.microsoft.com/office/drawing/2014/main" id="{E5D650BA-BF26-436A-B2BB-25D859018ED6}"/>
              </a:ext>
            </a:extLst>
          </p:cNvPr>
          <p:cNvPicPr>
            <a:picLocks noChangeAspect="1"/>
          </p:cNvPicPr>
          <p:nvPr/>
        </p:nvPicPr>
        <p:blipFill>
          <a:blip r:embed="rId5"/>
          <a:stretch>
            <a:fillRect/>
          </a:stretch>
        </p:blipFill>
        <p:spPr>
          <a:xfrm>
            <a:off x="1467104" y="10798965"/>
            <a:ext cx="5724884" cy="1602089"/>
          </a:xfrm>
          <a:prstGeom prst="rect">
            <a:avLst/>
          </a:prstGeom>
        </p:spPr>
      </p:pic>
    </p:spTree>
    <p:extLst>
      <p:ext uri="{BB962C8B-B14F-4D97-AF65-F5344CB8AC3E}">
        <p14:creationId xmlns:p14="http://schemas.microsoft.com/office/powerpoint/2010/main" val="14994559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2688" y="896110"/>
            <a:ext cx="6828740" cy="7602514"/>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98" name="Transition Tennessee’s Website for Students"/>
          <p:cNvSpPr txBox="1">
            <a:spLocks noGrp="1"/>
          </p:cNvSpPr>
          <p:nvPr>
            <p:ph type="title"/>
          </p:nvPr>
        </p:nvSpPr>
        <p:spPr>
          <a:xfrm>
            <a:off x="1554480" y="1463038"/>
            <a:ext cx="5690382" cy="6475158"/>
          </a:xfrm>
          <a:prstGeom prst="rect">
            <a:avLst/>
          </a:prstGeom>
        </p:spPr>
        <p:txBody>
          <a:bodyPr vert="horz" lIns="91440" tIns="45720" rIns="91440" bIns="45720" rtlCol="0" anchor="ctr">
            <a:normAutofit/>
          </a:bodyPr>
          <a:lstStyle/>
          <a:p>
            <a:pPr algn="ctr" defTabSz="914400"/>
            <a:r>
              <a:rPr lang="en-US" sz="6000" kern="1200" dirty="0">
                <a:solidFill>
                  <a:srgbClr val="FFFFFF"/>
                </a:solidFill>
                <a:latin typeface="Arial" panose="020B0604020202020204" pitchFamily="34" charset="0"/>
                <a:cs typeface="Arial" panose="020B0604020202020204" pitchFamily="34" charset="0"/>
              </a:rPr>
              <a:t>Potential Challenges to Virtual Student Engagement</a:t>
            </a:r>
          </a:p>
        </p:txBody>
      </p:sp>
      <p:sp>
        <p:nvSpPr>
          <p:cNvPr id="77" name="Rectangle 76">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2686" y="8838454"/>
            <a:ext cx="6828738" cy="3959704"/>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79" name="Rectangle 78">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89206" y="896110"/>
            <a:ext cx="15376950" cy="11905490"/>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7" name="Instructor guide:…"/>
          <p:cNvSpPr txBox="1">
            <a:spLocks noGrp="1"/>
          </p:cNvSpPr>
          <p:nvPr>
            <p:ph type="body" idx="1"/>
          </p:nvPr>
        </p:nvSpPr>
        <p:spPr>
          <a:xfrm>
            <a:off x="8759418" y="1013166"/>
            <a:ext cx="14075182" cy="10950258"/>
          </a:xfrm>
          <a:prstGeom prst="rect">
            <a:avLst/>
          </a:prstGeom>
        </p:spPr>
        <p:txBody>
          <a:bodyPr vert="horz" lIns="91440" tIns="45720" rIns="91440" bIns="45720" rtlCol="0" anchor="ctr">
            <a:normAutofit fontScale="92500" lnSpcReduction="10000"/>
          </a:bodyPr>
          <a:lstStyle/>
          <a:p>
            <a:pPr defTabSz="914400"/>
            <a:r>
              <a:rPr lang="en-US" sz="5200" dirty="0">
                <a:solidFill>
                  <a:schemeClr val="accent1">
                    <a:lumMod val="50000"/>
                  </a:schemeClr>
                </a:solidFill>
                <a:latin typeface="Arial" panose="020B0604020202020204" pitchFamily="34" charset="0"/>
                <a:cs typeface="Arial" panose="020B0604020202020204" pitchFamily="34" charset="0"/>
              </a:rPr>
              <a:t>Communication Barriers- Some students rely on proximity and body language for communication cues. Technology and digital platforms can make it difficult for students to participate fully. </a:t>
            </a:r>
          </a:p>
          <a:p>
            <a:pPr marL="0" indent="0" defTabSz="914400">
              <a:buNone/>
            </a:pPr>
            <a:endParaRPr lang="en-US" sz="5200" dirty="0">
              <a:solidFill>
                <a:schemeClr val="accent1">
                  <a:lumMod val="50000"/>
                </a:schemeClr>
              </a:solidFill>
              <a:latin typeface="Arial" panose="020B0604020202020204" pitchFamily="34" charset="0"/>
              <a:cs typeface="Arial" panose="020B0604020202020204" pitchFamily="34" charset="0"/>
            </a:endParaRPr>
          </a:p>
          <a:p>
            <a:pPr defTabSz="914400"/>
            <a:r>
              <a:rPr lang="en-US" sz="5200" dirty="0">
                <a:solidFill>
                  <a:schemeClr val="accent1">
                    <a:lumMod val="50000"/>
                  </a:schemeClr>
                </a:solidFill>
                <a:latin typeface="Arial" panose="020B0604020202020204" pitchFamily="34" charset="0"/>
                <a:cs typeface="Arial" panose="020B0604020202020204" pitchFamily="34" charset="0"/>
              </a:rPr>
              <a:t>Practicality of Instruction- Students still require the same supports and reassurances online they would receive face to face. Digital devices are a resource, and should be used to enhance the content not teach it. </a:t>
            </a:r>
          </a:p>
          <a:p>
            <a:pPr marL="0" indent="0" defTabSz="914400">
              <a:buNone/>
            </a:pPr>
            <a:endParaRPr lang="en-US" sz="5200" dirty="0">
              <a:solidFill>
                <a:schemeClr val="accent1">
                  <a:lumMod val="50000"/>
                </a:schemeClr>
              </a:solidFill>
              <a:latin typeface="Arial" panose="020B0604020202020204" pitchFamily="34" charset="0"/>
              <a:cs typeface="Arial" panose="020B0604020202020204" pitchFamily="34" charset="0"/>
            </a:endParaRPr>
          </a:p>
          <a:p>
            <a:pPr defTabSz="914400"/>
            <a:r>
              <a:rPr lang="en-US" sz="5200" dirty="0">
                <a:solidFill>
                  <a:schemeClr val="accent1">
                    <a:lumMod val="50000"/>
                  </a:schemeClr>
                </a:solidFill>
                <a:latin typeface="Arial" panose="020B0604020202020204" pitchFamily="34" charset="0"/>
                <a:cs typeface="Arial" panose="020B0604020202020204" pitchFamily="34" charset="0"/>
              </a:rPr>
              <a:t>Access to technology- The current K-12 population is culturally perceived to be tech natives, however this is not always true. Consider a student’s prior access and interaction with technology, when planning for virtual services.</a:t>
            </a:r>
          </a:p>
        </p:txBody>
      </p:sp>
      <p:pic>
        <p:nvPicPr>
          <p:cNvPr id="9" name="Picture 8" descr="Transition Tennessee Logo">
            <a:extLst>
              <a:ext uri="{FF2B5EF4-FFF2-40B4-BE49-F238E27FC236}">
                <a16:creationId xmlns:a16="http://schemas.microsoft.com/office/drawing/2014/main" id="{B1A25A30-A1F7-4564-8D20-1C7F90D068DF}"/>
              </a:ext>
            </a:extLst>
          </p:cNvPr>
          <p:cNvPicPr>
            <a:picLocks noChangeAspect="1"/>
          </p:cNvPicPr>
          <p:nvPr/>
        </p:nvPicPr>
        <p:blipFill>
          <a:blip r:embed="rId3"/>
          <a:stretch>
            <a:fillRect/>
          </a:stretch>
        </p:blipFill>
        <p:spPr>
          <a:xfrm>
            <a:off x="978872" y="9146954"/>
            <a:ext cx="6701349" cy="1343511"/>
          </a:xfrm>
          <a:prstGeom prst="rect">
            <a:avLst/>
          </a:prstGeom>
          <a:solidFill>
            <a:schemeClr val="bg2"/>
          </a:solidFill>
          <a:ln>
            <a:solidFill>
              <a:schemeClr val="bg1"/>
            </a:solidFill>
          </a:ln>
        </p:spPr>
      </p:pic>
      <p:pic>
        <p:nvPicPr>
          <p:cNvPr id="11" name="Picture 10" descr="Tennessee Department of Human Services logo">
            <a:extLst>
              <a:ext uri="{FF2B5EF4-FFF2-40B4-BE49-F238E27FC236}">
                <a16:creationId xmlns:a16="http://schemas.microsoft.com/office/drawing/2014/main" id="{15421070-2F6B-4FA5-B58C-1C0007AD0132}"/>
              </a:ext>
            </a:extLst>
          </p:cNvPr>
          <p:cNvPicPr>
            <a:picLocks noChangeAspect="1"/>
          </p:cNvPicPr>
          <p:nvPr/>
        </p:nvPicPr>
        <p:blipFill>
          <a:blip r:embed="rId4"/>
          <a:stretch>
            <a:fillRect/>
          </a:stretch>
        </p:blipFill>
        <p:spPr>
          <a:xfrm>
            <a:off x="1467104" y="10798965"/>
            <a:ext cx="5724884" cy="1602089"/>
          </a:xfrm>
          <a:prstGeom prst="rect">
            <a:avLst/>
          </a:prstGeom>
        </p:spPr>
      </p:pic>
    </p:spTree>
    <p:extLst>
      <p:ext uri="{BB962C8B-B14F-4D97-AF65-F5344CB8AC3E}">
        <p14:creationId xmlns:p14="http://schemas.microsoft.com/office/powerpoint/2010/main" val="4052994030"/>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2688" y="896110"/>
            <a:ext cx="6828740" cy="7602514"/>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98" name="Transition Tennessee’s Website for Students"/>
          <p:cNvSpPr txBox="1">
            <a:spLocks noGrp="1"/>
          </p:cNvSpPr>
          <p:nvPr>
            <p:ph type="title"/>
          </p:nvPr>
        </p:nvSpPr>
        <p:spPr>
          <a:xfrm>
            <a:off x="1554480" y="1463038"/>
            <a:ext cx="5690382" cy="6475158"/>
          </a:xfrm>
          <a:prstGeom prst="rect">
            <a:avLst/>
          </a:prstGeom>
        </p:spPr>
        <p:txBody>
          <a:bodyPr vert="horz" lIns="91440" tIns="45720" rIns="91440" bIns="45720" rtlCol="0" anchor="ctr">
            <a:normAutofit/>
          </a:bodyPr>
          <a:lstStyle/>
          <a:p>
            <a:pPr algn="ctr" defTabSz="914400"/>
            <a:r>
              <a:rPr lang="en-US" sz="6000" kern="1200" dirty="0">
                <a:solidFill>
                  <a:srgbClr val="FFFFFF"/>
                </a:solidFill>
                <a:latin typeface="Arial" panose="020B0604020202020204" pitchFamily="34" charset="0"/>
                <a:cs typeface="Arial" panose="020B0604020202020204" pitchFamily="34" charset="0"/>
              </a:rPr>
              <a:t>Strategies to Improve Participation</a:t>
            </a:r>
          </a:p>
        </p:txBody>
      </p:sp>
      <p:sp>
        <p:nvSpPr>
          <p:cNvPr id="77" name="Rectangle 76">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2686" y="8838454"/>
            <a:ext cx="6828738" cy="3959704"/>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79" name="Rectangle 78">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89206" y="896110"/>
            <a:ext cx="15376950" cy="11905490"/>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7" name="Instructor guide:…"/>
          <p:cNvSpPr txBox="1">
            <a:spLocks noGrp="1"/>
          </p:cNvSpPr>
          <p:nvPr>
            <p:ph type="body" idx="1"/>
          </p:nvPr>
        </p:nvSpPr>
        <p:spPr>
          <a:xfrm>
            <a:off x="8759418" y="1112020"/>
            <a:ext cx="14075182" cy="10950258"/>
          </a:xfrm>
          <a:prstGeom prst="rect">
            <a:avLst/>
          </a:prstGeom>
        </p:spPr>
        <p:txBody>
          <a:bodyPr vert="horz" lIns="91440" tIns="45720" rIns="91440" bIns="45720" rtlCol="0" anchor="ctr">
            <a:normAutofit lnSpcReduction="10000"/>
          </a:bodyPr>
          <a:lstStyle/>
          <a:p>
            <a:pPr defTabSz="914400"/>
            <a:r>
              <a:rPr lang="en-US" sz="5200" dirty="0">
                <a:solidFill>
                  <a:schemeClr val="accent1">
                    <a:lumMod val="50000"/>
                  </a:schemeClr>
                </a:solidFill>
                <a:latin typeface="Arial" panose="020B0604020202020204" pitchFamily="34" charset="0"/>
                <a:cs typeface="Arial" panose="020B0604020202020204" pitchFamily="34" charset="0"/>
              </a:rPr>
              <a:t>Asynchronous Blend- Incorporate a balance of synchronous instruction and asynchronous components to promote independence and discussion during virtual learning</a:t>
            </a:r>
          </a:p>
          <a:p>
            <a:pPr marL="0" indent="0" defTabSz="914400">
              <a:buNone/>
            </a:pPr>
            <a:endParaRPr lang="en-US" sz="5200" dirty="0">
              <a:solidFill>
                <a:schemeClr val="accent1">
                  <a:lumMod val="50000"/>
                </a:schemeClr>
              </a:solidFill>
              <a:latin typeface="Arial" panose="020B0604020202020204" pitchFamily="34" charset="0"/>
              <a:cs typeface="Arial" panose="020B0604020202020204" pitchFamily="34" charset="0"/>
            </a:endParaRPr>
          </a:p>
          <a:p>
            <a:pPr defTabSz="914400"/>
            <a:r>
              <a:rPr lang="en-US" sz="5200" dirty="0">
                <a:solidFill>
                  <a:schemeClr val="accent1">
                    <a:lumMod val="50000"/>
                  </a:schemeClr>
                </a:solidFill>
                <a:latin typeface="Arial" panose="020B0604020202020204" pitchFamily="34" charset="0"/>
                <a:cs typeface="Arial" panose="020B0604020202020204" pitchFamily="34" charset="0"/>
              </a:rPr>
              <a:t>Utilizing Platform Features- (Chat, Emojis Whiteboard, Breakout Rooms) Utilizing the digital platform’s features will allow students to become familiar with the format and teachers to check for understanding quickly.</a:t>
            </a:r>
          </a:p>
          <a:p>
            <a:pPr marL="0" indent="0" defTabSz="914400">
              <a:buNone/>
            </a:pPr>
            <a:endParaRPr lang="en-US" sz="5200" dirty="0">
              <a:solidFill>
                <a:schemeClr val="accent1">
                  <a:lumMod val="50000"/>
                </a:schemeClr>
              </a:solidFill>
              <a:latin typeface="Arial" panose="020B0604020202020204" pitchFamily="34" charset="0"/>
              <a:cs typeface="Arial" panose="020B0604020202020204" pitchFamily="34" charset="0"/>
            </a:endParaRPr>
          </a:p>
          <a:p>
            <a:pPr defTabSz="914400"/>
            <a:r>
              <a:rPr lang="en-US" sz="5200" dirty="0">
                <a:solidFill>
                  <a:schemeClr val="accent1">
                    <a:lumMod val="50000"/>
                  </a:schemeClr>
                </a:solidFill>
                <a:latin typeface="Arial" panose="020B0604020202020204" pitchFamily="34" charset="0"/>
                <a:cs typeface="Arial" panose="020B0604020202020204" pitchFamily="34" charset="0"/>
              </a:rPr>
              <a:t>Autonomy over Assignments- Giving students the choice to probe and explore their interests within curriculum creates buy-in and sets a foundation for purposeful discussion</a:t>
            </a:r>
          </a:p>
        </p:txBody>
      </p:sp>
      <p:pic>
        <p:nvPicPr>
          <p:cNvPr id="9" name="Picture 8" descr="Transition Tennessee Logo">
            <a:extLst>
              <a:ext uri="{FF2B5EF4-FFF2-40B4-BE49-F238E27FC236}">
                <a16:creationId xmlns:a16="http://schemas.microsoft.com/office/drawing/2014/main" id="{ABD1B574-3E2A-4C45-87C6-3E1EE3C24610}"/>
              </a:ext>
            </a:extLst>
          </p:cNvPr>
          <p:cNvPicPr>
            <a:picLocks noChangeAspect="1"/>
          </p:cNvPicPr>
          <p:nvPr/>
        </p:nvPicPr>
        <p:blipFill>
          <a:blip r:embed="rId3"/>
          <a:stretch>
            <a:fillRect/>
          </a:stretch>
        </p:blipFill>
        <p:spPr>
          <a:xfrm>
            <a:off x="978872" y="9146954"/>
            <a:ext cx="6701349" cy="1343511"/>
          </a:xfrm>
          <a:prstGeom prst="rect">
            <a:avLst/>
          </a:prstGeom>
          <a:solidFill>
            <a:schemeClr val="bg2"/>
          </a:solidFill>
          <a:ln>
            <a:solidFill>
              <a:schemeClr val="bg1"/>
            </a:solidFill>
          </a:ln>
        </p:spPr>
      </p:pic>
      <p:pic>
        <p:nvPicPr>
          <p:cNvPr id="11" name="Picture 10" descr="Tennessee Department of Human Services logo">
            <a:extLst>
              <a:ext uri="{FF2B5EF4-FFF2-40B4-BE49-F238E27FC236}">
                <a16:creationId xmlns:a16="http://schemas.microsoft.com/office/drawing/2014/main" id="{A636CC8E-8E25-4453-A13D-D91A42266AED}"/>
              </a:ext>
            </a:extLst>
          </p:cNvPr>
          <p:cNvPicPr>
            <a:picLocks noChangeAspect="1"/>
          </p:cNvPicPr>
          <p:nvPr/>
        </p:nvPicPr>
        <p:blipFill>
          <a:blip r:embed="rId4"/>
          <a:stretch>
            <a:fillRect/>
          </a:stretch>
        </p:blipFill>
        <p:spPr>
          <a:xfrm>
            <a:off x="1467104" y="10798965"/>
            <a:ext cx="5724884" cy="1602089"/>
          </a:xfrm>
          <a:prstGeom prst="rect">
            <a:avLst/>
          </a:prstGeom>
        </p:spPr>
      </p:pic>
    </p:spTree>
    <p:extLst>
      <p:ext uri="{BB962C8B-B14F-4D97-AF65-F5344CB8AC3E}">
        <p14:creationId xmlns:p14="http://schemas.microsoft.com/office/powerpoint/2010/main" val="3270004578"/>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2688" y="896110"/>
            <a:ext cx="6828740" cy="7602514"/>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98" name="Transition Tennessee’s Website for Students"/>
          <p:cNvSpPr txBox="1">
            <a:spLocks noGrp="1"/>
          </p:cNvSpPr>
          <p:nvPr>
            <p:ph type="title"/>
          </p:nvPr>
        </p:nvSpPr>
        <p:spPr>
          <a:xfrm>
            <a:off x="1554480" y="1463038"/>
            <a:ext cx="5690382" cy="6475158"/>
          </a:xfrm>
          <a:prstGeom prst="rect">
            <a:avLst/>
          </a:prstGeom>
        </p:spPr>
        <p:txBody>
          <a:bodyPr vert="horz" lIns="91440" tIns="45720" rIns="91440" bIns="45720" rtlCol="0" anchor="ctr">
            <a:normAutofit/>
          </a:bodyPr>
          <a:lstStyle/>
          <a:p>
            <a:pPr algn="ctr" defTabSz="914400"/>
            <a:r>
              <a:rPr lang="en-US" sz="6000" kern="1200" dirty="0">
                <a:solidFill>
                  <a:srgbClr val="FFFFFF"/>
                </a:solidFill>
                <a:latin typeface="Arial" panose="020B0604020202020204" pitchFamily="34" charset="0"/>
                <a:cs typeface="Arial" panose="020B0604020202020204" pitchFamily="34" charset="0"/>
              </a:rPr>
              <a:t>Transition TN</a:t>
            </a:r>
          </a:p>
        </p:txBody>
      </p:sp>
      <p:sp>
        <p:nvSpPr>
          <p:cNvPr id="77" name="Rectangle 76">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2686" y="8838454"/>
            <a:ext cx="6828738" cy="3959704"/>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79" name="Rectangle 78">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89206" y="896110"/>
            <a:ext cx="15376950" cy="11905490"/>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7" name="Instructor guide:…"/>
          <p:cNvSpPr txBox="1">
            <a:spLocks noGrp="1"/>
          </p:cNvSpPr>
          <p:nvPr>
            <p:ph type="body" idx="1"/>
          </p:nvPr>
        </p:nvSpPr>
        <p:spPr>
          <a:xfrm>
            <a:off x="8759418" y="1373724"/>
            <a:ext cx="14075182" cy="10950258"/>
          </a:xfrm>
          <a:prstGeom prst="rect">
            <a:avLst/>
          </a:prstGeom>
        </p:spPr>
        <p:txBody>
          <a:bodyPr vert="horz" lIns="91440" tIns="45720" rIns="91440" bIns="45720" rtlCol="0" anchor="ctr">
            <a:normAutofit/>
          </a:bodyPr>
          <a:lstStyle/>
          <a:p>
            <a:pPr marL="0" indent="0" defTabSz="914400">
              <a:buNone/>
            </a:pPr>
            <a:endParaRPr lang="en-US" sz="5200" dirty="0">
              <a:solidFill>
                <a:schemeClr val="accent1">
                  <a:lumMod val="50000"/>
                </a:schemeClr>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EDAF3CC-69F4-E74C-BDAC-3903123617AC}"/>
              </a:ext>
            </a:extLst>
          </p:cNvPr>
          <p:cNvSpPr txBox="1"/>
          <p:nvPr/>
        </p:nvSpPr>
        <p:spPr>
          <a:xfrm>
            <a:off x="9168010" y="1822324"/>
            <a:ext cx="13288578" cy="707886"/>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Educator, Provider, Student </a:t>
            </a:r>
          </a:p>
        </p:txBody>
      </p:sp>
      <p:pic>
        <p:nvPicPr>
          <p:cNvPr id="3" name="Picture 2" descr="A screenshot of the Transition Tennessee website showing there content and professional development training for educators, Pre-ETS providers, and students. ">
            <a:extLst>
              <a:ext uri="{FF2B5EF4-FFF2-40B4-BE49-F238E27FC236}">
                <a16:creationId xmlns:a16="http://schemas.microsoft.com/office/drawing/2014/main" id="{670A412F-7E82-C841-94C1-11FD17CD9D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59418" y="2444127"/>
            <a:ext cx="14102881" cy="9258052"/>
          </a:xfrm>
          <a:prstGeom prst="rect">
            <a:avLst/>
          </a:prstGeom>
        </p:spPr>
      </p:pic>
      <p:pic>
        <p:nvPicPr>
          <p:cNvPr id="13" name="Picture 12" descr="Transition Tennessee Logo">
            <a:extLst>
              <a:ext uri="{FF2B5EF4-FFF2-40B4-BE49-F238E27FC236}">
                <a16:creationId xmlns:a16="http://schemas.microsoft.com/office/drawing/2014/main" id="{974B8725-0AFC-4FB7-B2BB-BC56EB649DB9}"/>
              </a:ext>
            </a:extLst>
          </p:cNvPr>
          <p:cNvPicPr>
            <a:picLocks noChangeAspect="1"/>
          </p:cNvPicPr>
          <p:nvPr/>
        </p:nvPicPr>
        <p:blipFill>
          <a:blip r:embed="rId4"/>
          <a:stretch>
            <a:fillRect/>
          </a:stretch>
        </p:blipFill>
        <p:spPr>
          <a:xfrm>
            <a:off x="978872" y="9146954"/>
            <a:ext cx="6701349" cy="1343511"/>
          </a:xfrm>
          <a:prstGeom prst="rect">
            <a:avLst/>
          </a:prstGeom>
          <a:solidFill>
            <a:schemeClr val="bg2"/>
          </a:solidFill>
          <a:ln>
            <a:solidFill>
              <a:schemeClr val="bg1"/>
            </a:solidFill>
          </a:ln>
        </p:spPr>
      </p:pic>
      <p:pic>
        <p:nvPicPr>
          <p:cNvPr id="11" name="Picture 10" descr="Tennessee Department of Human Services logo">
            <a:extLst>
              <a:ext uri="{FF2B5EF4-FFF2-40B4-BE49-F238E27FC236}">
                <a16:creationId xmlns:a16="http://schemas.microsoft.com/office/drawing/2014/main" id="{A7E17C6E-EB3E-47A6-8192-8F3E2B9C16ED}"/>
              </a:ext>
            </a:extLst>
          </p:cNvPr>
          <p:cNvPicPr>
            <a:picLocks noChangeAspect="1"/>
          </p:cNvPicPr>
          <p:nvPr/>
        </p:nvPicPr>
        <p:blipFill>
          <a:blip r:embed="rId5"/>
          <a:stretch>
            <a:fillRect/>
          </a:stretch>
        </p:blipFill>
        <p:spPr>
          <a:xfrm>
            <a:off x="1467104" y="10798965"/>
            <a:ext cx="5724884" cy="1602089"/>
          </a:xfrm>
          <a:prstGeom prst="rect">
            <a:avLst/>
          </a:prstGeom>
        </p:spPr>
      </p:pic>
    </p:spTree>
    <p:extLst>
      <p:ext uri="{BB962C8B-B14F-4D97-AF65-F5344CB8AC3E}">
        <p14:creationId xmlns:p14="http://schemas.microsoft.com/office/powerpoint/2010/main" val="1082837237"/>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2688" y="896110"/>
            <a:ext cx="6828740" cy="7602514"/>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98" name="Transition Tennessee’s Website for Students"/>
          <p:cNvSpPr txBox="1">
            <a:spLocks noGrp="1"/>
          </p:cNvSpPr>
          <p:nvPr>
            <p:ph type="title"/>
          </p:nvPr>
        </p:nvSpPr>
        <p:spPr>
          <a:xfrm>
            <a:off x="1554480" y="1463038"/>
            <a:ext cx="5690382" cy="6475158"/>
          </a:xfrm>
          <a:prstGeom prst="rect">
            <a:avLst/>
          </a:prstGeom>
        </p:spPr>
        <p:txBody>
          <a:bodyPr vert="horz" lIns="91440" tIns="45720" rIns="91440" bIns="45720" rtlCol="0" anchor="ctr">
            <a:normAutofit/>
          </a:bodyPr>
          <a:lstStyle/>
          <a:p>
            <a:pPr algn="ctr" defTabSz="914400"/>
            <a:r>
              <a:rPr lang="en-US" sz="6000" kern="1200" dirty="0">
                <a:solidFill>
                  <a:srgbClr val="FFFFFF"/>
                </a:solidFill>
                <a:latin typeface="Arial" panose="020B0604020202020204" pitchFamily="34" charset="0"/>
                <a:cs typeface="Arial" panose="020B0604020202020204" pitchFamily="34" charset="0"/>
              </a:rPr>
              <a:t>Transition TN</a:t>
            </a:r>
          </a:p>
        </p:txBody>
      </p:sp>
      <p:sp>
        <p:nvSpPr>
          <p:cNvPr id="77" name="Rectangle 76">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2686" y="8838454"/>
            <a:ext cx="6828738" cy="3959704"/>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79" name="Rectangle 78">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89206" y="896110"/>
            <a:ext cx="15376950" cy="11905490"/>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7" name="Instructor guide:…"/>
          <p:cNvSpPr txBox="1">
            <a:spLocks noGrp="1"/>
          </p:cNvSpPr>
          <p:nvPr>
            <p:ph type="body" idx="1"/>
          </p:nvPr>
        </p:nvSpPr>
        <p:spPr>
          <a:xfrm>
            <a:off x="8759418" y="1373724"/>
            <a:ext cx="14075182" cy="10950258"/>
          </a:xfrm>
          <a:prstGeom prst="rect">
            <a:avLst/>
          </a:prstGeom>
        </p:spPr>
        <p:txBody>
          <a:bodyPr vert="horz" lIns="91440" tIns="45720" rIns="91440" bIns="45720" rtlCol="0" anchor="ctr">
            <a:normAutofit/>
          </a:bodyPr>
          <a:lstStyle/>
          <a:p>
            <a:pPr marL="0" indent="0" defTabSz="914400">
              <a:buNone/>
            </a:pPr>
            <a:r>
              <a:rPr lang="en-US" sz="5200" dirty="0">
                <a:solidFill>
                  <a:schemeClr val="accent1">
                    <a:lumMod val="50000"/>
                  </a:schemeClr>
                </a:solidFill>
                <a:latin typeface="Arial" panose="020B0604020202020204" pitchFamily="34" charset="0"/>
                <a:cs typeface="Arial" panose="020B0604020202020204" pitchFamily="34" charset="0"/>
              </a:rPr>
              <a:t>Provides individuals with knowledge, training, resources and evidence-based practices that promote collaboration and leads to students being ready for postsecondary success</a:t>
            </a:r>
          </a:p>
          <a:p>
            <a:pPr marL="0" indent="0" defTabSz="914400">
              <a:buNone/>
            </a:pPr>
            <a:endParaRPr lang="en-US" sz="5200" dirty="0">
              <a:solidFill>
                <a:schemeClr val="accent1">
                  <a:lumMod val="50000"/>
                </a:schemeClr>
              </a:solidFill>
              <a:latin typeface="Arial" panose="020B0604020202020204" pitchFamily="34" charset="0"/>
              <a:cs typeface="Arial" panose="020B0604020202020204" pitchFamily="34" charset="0"/>
            </a:endParaRPr>
          </a:p>
          <a:p>
            <a:pPr defTabSz="914400"/>
            <a:r>
              <a:rPr lang="en-US" sz="5200" dirty="0">
                <a:solidFill>
                  <a:schemeClr val="accent1">
                    <a:lumMod val="50000"/>
                  </a:schemeClr>
                </a:solidFill>
                <a:latin typeface="Arial" panose="020B0604020202020204" pitchFamily="34" charset="0"/>
                <a:cs typeface="Arial" panose="020B0604020202020204" pitchFamily="34" charset="0"/>
              </a:rPr>
              <a:t>Online modules, trainings and workshops </a:t>
            </a:r>
          </a:p>
          <a:p>
            <a:pPr defTabSz="914400"/>
            <a:r>
              <a:rPr lang="en-US" sz="5200" dirty="0">
                <a:solidFill>
                  <a:schemeClr val="accent1">
                    <a:lumMod val="50000"/>
                  </a:schemeClr>
                </a:solidFill>
                <a:latin typeface="Arial" panose="020B0604020202020204" pitchFamily="34" charset="0"/>
                <a:cs typeface="Arial" panose="020B0604020202020204" pitchFamily="34" charset="0"/>
              </a:rPr>
              <a:t>Regional trainings for Pre-ETS providers </a:t>
            </a:r>
          </a:p>
          <a:p>
            <a:pPr defTabSz="914400"/>
            <a:r>
              <a:rPr lang="en-US" sz="5200" dirty="0">
                <a:solidFill>
                  <a:schemeClr val="accent1">
                    <a:lumMod val="50000"/>
                  </a:schemeClr>
                </a:solidFill>
                <a:latin typeface="Arial" panose="020B0604020202020204" pitchFamily="34" charset="0"/>
                <a:cs typeface="Arial" panose="020B0604020202020204" pitchFamily="34" charset="0"/>
              </a:rPr>
              <a:t>Communities of practice</a:t>
            </a:r>
          </a:p>
          <a:p>
            <a:pPr marL="0" indent="0" defTabSz="914400">
              <a:buNone/>
            </a:pPr>
            <a:endParaRPr lang="en-US" sz="5200" dirty="0">
              <a:solidFill>
                <a:schemeClr val="accent1">
                  <a:lumMod val="50000"/>
                </a:schemeClr>
              </a:solidFill>
              <a:latin typeface="Arial" panose="020B0604020202020204" pitchFamily="34" charset="0"/>
              <a:cs typeface="Arial" panose="020B0604020202020204" pitchFamily="34" charset="0"/>
            </a:endParaRPr>
          </a:p>
        </p:txBody>
      </p:sp>
      <p:pic>
        <p:nvPicPr>
          <p:cNvPr id="9" name="Picture 8" descr="Transition Tennessee Logo">
            <a:extLst>
              <a:ext uri="{FF2B5EF4-FFF2-40B4-BE49-F238E27FC236}">
                <a16:creationId xmlns:a16="http://schemas.microsoft.com/office/drawing/2014/main" id="{CBB8AB29-66A9-4F2F-9545-93E7933A5C29}"/>
              </a:ext>
            </a:extLst>
          </p:cNvPr>
          <p:cNvPicPr>
            <a:picLocks noChangeAspect="1"/>
          </p:cNvPicPr>
          <p:nvPr/>
        </p:nvPicPr>
        <p:blipFill>
          <a:blip r:embed="rId3"/>
          <a:stretch>
            <a:fillRect/>
          </a:stretch>
        </p:blipFill>
        <p:spPr>
          <a:xfrm>
            <a:off x="978872" y="9146954"/>
            <a:ext cx="6701349" cy="1343511"/>
          </a:xfrm>
          <a:prstGeom prst="rect">
            <a:avLst/>
          </a:prstGeom>
          <a:solidFill>
            <a:schemeClr val="bg2"/>
          </a:solidFill>
          <a:ln>
            <a:solidFill>
              <a:schemeClr val="bg1"/>
            </a:solidFill>
          </a:ln>
        </p:spPr>
      </p:pic>
      <p:pic>
        <p:nvPicPr>
          <p:cNvPr id="11" name="Picture 10" descr="Tennessee Department of Human Services logo">
            <a:extLst>
              <a:ext uri="{FF2B5EF4-FFF2-40B4-BE49-F238E27FC236}">
                <a16:creationId xmlns:a16="http://schemas.microsoft.com/office/drawing/2014/main" id="{5DDA1621-AD58-4EB9-A089-410C4706DDC6}"/>
              </a:ext>
            </a:extLst>
          </p:cNvPr>
          <p:cNvPicPr>
            <a:picLocks noChangeAspect="1"/>
          </p:cNvPicPr>
          <p:nvPr/>
        </p:nvPicPr>
        <p:blipFill>
          <a:blip r:embed="rId4"/>
          <a:stretch>
            <a:fillRect/>
          </a:stretch>
        </p:blipFill>
        <p:spPr>
          <a:xfrm>
            <a:off x="1467104" y="10798965"/>
            <a:ext cx="5724884" cy="1602089"/>
          </a:xfrm>
          <a:prstGeom prst="rect">
            <a:avLst/>
          </a:prstGeom>
        </p:spPr>
      </p:pic>
    </p:spTree>
    <p:extLst>
      <p:ext uri="{BB962C8B-B14F-4D97-AF65-F5344CB8AC3E}">
        <p14:creationId xmlns:p14="http://schemas.microsoft.com/office/powerpoint/2010/main" val="4123192856"/>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2688" y="896110"/>
            <a:ext cx="6828740" cy="7602514"/>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98" name="Transition Tennessee’s Website for Students"/>
          <p:cNvSpPr txBox="1">
            <a:spLocks noGrp="1"/>
          </p:cNvSpPr>
          <p:nvPr>
            <p:ph type="title"/>
          </p:nvPr>
        </p:nvSpPr>
        <p:spPr>
          <a:xfrm>
            <a:off x="1554480" y="1463038"/>
            <a:ext cx="5690382" cy="6475158"/>
          </a:xfrm>
          <a:prstGeom prst="rect">
            <a:avLst/>
          </a:prstGeom>
        </p:spPr>
        <p:txBody>
          <a:bodyPr vert="horz" lIns="91440" tIns="45720" rIns="91440" bIns="45720" rtlCol="0" anchor="ctr">
            <a:normAutofit/>
          </a:bodyPr>
          <a:lstStyle/>
          <a:p>
            <a:pPr algn="ctr" defTabSz="914400"/>
            <a:r>
              <a:rPr lang="en-US" sz="6000" kern="1200" dirty="0">
                <a:solidFill>
                  <a:srgbClr val="FFFFFF"/>
                </a:solidFill>
                <a:latin typeface="Arial" panose="020B0604020202020204" pitchFamily="34" charset="0"/>
                <a:cs typeface="Arial" panose="020B0604020202020204" pitchFamily="34" charset="0"/>
              </a:rPr>
              <a:t>Transition TN</a:t>
            </a:r>
          </a:p>
        </p:txBody>
      </p:sp>
      <p:sp>
        <p:nvSpPr>
          <p:cNvPr id="77" name="Rectangle 76">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2686" y="8838454"/>
            <a:ext cx="6828738" cy="3959704"/>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79" name="Rectangle 78">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89206" y="896110"/>
            <a:ext cx="15376950" cy="11905490"/>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7" name="Instructor guide:…"/>
          <p:cNvSpPr txBox="1">
            <a:spLocks noGrp="1"/>
          </p:cNvSpPr>
          <p:nvPr>
            <p:ph type="body" idx="1"/>
          </p:nvPr>
        </p:nvSpPr>
        <p:spPr>
          <a:xfrm>
            <a:off x="8759418" y="1373724"/>
            <a:ext cx="14075182" cy="10950258"/>
          </a:xfrm>
          <a:prstGeom prst="rect">
            <a:avLst/>
          </a:prstGeom>
        </p:spPr>
        <p:txBody>
          <a:bodyPr vert="horz" lIns="91440" tIns="45720" rIns="91440" bIns="45720" rtlCol="0" anchor="ctr">
            <a:normAutofit/>
          </a:bodyPr>
          <a:lstStyle/>
          <a:p>
            <a:pPr marL="0" indent="0" defTabSz="914400">
              <a:buNone/>
            </a:pPr>
            <a:r>
              <a:rPr lang="en-US" sz="8000" dirty="0">
                <a:solidFill>
                  <a:schemeClr val="accent1">
                    <a:lumMod val="50000"/>
                  </a:schemeClr>
                </a:solidFill>
                <a:latin typeface="Arial" panose="020B0604020202020204" pitchFamily="34" charset="0"/>
                <a:cs typeface="Arial" panose="020B0604020202020204" pitchFamily="34" charset="0"/>
              </a:rPr>
              <a:t>Each section features</a:t>
            </a:r>
          </a:p>
          <a:p>
            <a:pPr marL="0" indent="0" defTabSz="914400">
              <a:buNone/>
            </a:pPr>
            <a:endParaRPr lang="en-US" sz="8000" dirty="0">
              <a:solidFill>
                <a:schemeClr val="accent1">
                  <a:lumMod val="50000"/>
                </a:schemeClr>
              </a:solidFill>
              <a:latin typeface="Arial" panose="020B0604020202020204" pitchFamily="34" charset="0"/>
              <a:cs typeface="Arial" panose="020B0604020202020204" pitchFamily="34" charset="0"/>
            </a:endParaRPr>
          </a:p>
          <a:p>
            <a:pPr defTabSz="914400"/>
            <a:r>
              <a:rPr lang="en-US" sz="5200" dirty="0">
                <a:solidFill>
                  <a:schemeClr val="accent1">
                    <a:lumMod val="50000"/>
                  </a:schemeClr>
                </a:solidFill>
                <a:latin typeface="Arial" panose="020B0604020202020204" pitchFamily="34" charset="0"/>
                <a:cs typeface="Arial" panose="020B0604020202020204" pitchFamily="34" charset="0"/>
              </a:rPr>
              <a:t>Free Video Modules</a:t>
            </a:r>
          </a:p>
          <a:p>
            <a:pPr defTabSz="914400"/>
            <a:r>
              <a:rPr lang="en-US" sz="5200" dirty="0">
                <a:solidFill>
                  <a:schemeClr val="accent1">
                    <a:lumMod val="50000"/>
                  </a:schemeClr>
                </a:solidFill>
                <a:latin typeface="Arial" panose="020B0604020202020204" pitchFamily="34" charset="0"/>
                <a:cs typeface="Arial" panose="020B0604020202020204" pitchFamily="34" charset="0"/>
              </a:rPr>
              <a:t>Downloadable Resources</a:t>
            </a:r>
          </a:p>
          <a:p>
            <a:pPr defTabSz="914400"/>
            <a:r>
              <a:rPr lang="en-US" sz="5200" dirty="0">
                <a:solidFill>
                  <a:schemeClr val="accent1">
                    <a:lumMod val="50000"/>
                  </a:schemeClr>
                </a:solidFill>
                <a:latin typeface="Arial" panose="020B0604020202020204" pitchFamily="34" charset="0"/>
                <a:cs typeface="Arial" panose="020B0604020202020204" pitchFamily="34" charset="0"/>
              </a:rPr>
              <a:t>Webcasts</a:t>
            </a:r>
          </a:p>
          <a:p>
            <a:pPr defTabSz="914400"/>
            <a:r>
              <a:rPr lang="en-US" sz="5200" dirty="0">
                <a:solidFill>
                  <a:schemeClr val="accent1">
                    <a:lumMod val="50000"/>
                  </a:schemeClr>
                </a:solidFill>
                <a:latin typeface="Arial" panose="020B0604020202020204" pitchFamily="34" charset="0"/>
                <a:cs typeface="Arial" panose="020B0604020202020204" pitchFamily="34" charset="0"/>
              </a:rPr>
              <a:t>Information about upcoming conferences and trainings</a:t>
            </a:r>
          </a:p>
        </p:txBody>
      </p:sp>
      <p:pic>
        <p:nvPicPr>
          <p:cNvPr id="9" name="Picture 8" descr="Transition Tennessee Logo">
            <a:extLst>
              <a:ext uri="{FF2B5EF4-FFF2-40B4-BE49-F238E27FC236}">
                <a16:creationId xmlns:a16="http://schemas.microsoft.com/office/drawing/2014/main" id="{29C6EC1C-6A63-4226-B727-E37CAE411657}"/>
              </a:ext>
            </a:extLst>
          </p:cNvPr>
          <p:cNvPicPr>
            <a:picLocks noChangeAspect="1"/>
          </p:cNvPicPr>
          <p:nvPr/>
        </p:nvPicPr>
        <p:blipFill>
          <a:blip r:embed="rId3"/>
          <a:stretch>
            <a:fillRect/>
          </a:stretch>
        </p:blipFill>
        <p:spPr>
          <a:xfrm>
            <a:off x="978872" y="9146954"/>
            <a:ext cx="6701349" cy="1343511"/>
          </a:xfrm>
          <a:prstGeom prst="rect">
            <a:avLst/>
          </a:prstGeom>
          <a:solidFill>
            <a:schemeClr val="bg2"/>
          </a:solidFill>
          <a:ln>
            <a:solidFill>
              <a:schemeClr val="bg1"/>
            </a:solidFill>
          </a:ln>
        </p:spPr>
      </p:pic>
      <p:pic>
        <p:nvPicPr>
          <p:cNvPr id="11" name="Picture 10" descr="Tennessee Department of Human Services logo">
            <a:extLst>
              <a:ext uri="{FF2B5EF4-FFF2-40B4-BE49-F238E27FC236}">
                <a16:creationId xmlns:a16="http://schemas.microsoft.com/office/drawing/2014/main" id="{3E784BEF-0A16-49B9-9F03-02168901817F}"/>
              </a:ext>
            </a:extLst>
          </p:cNvPr>
          <p:cNvPicPr>
            <a:picLocks noChangeAspect="1"/>
          </p:cNvPicPr>
          <p:nvPr/>
        </p:nvPicPr>
        <p:blipFill>
          <a:blip r:embed="rId4"/>
          <a:stretch>
            <a:fillRect/>
          </a:stretch>
        </p:blipFill>
        <p:spPr>
          <a:xfrm>
            <a:off x="1467104" y="10798965"/>
            <a:ext cx="5724884" cy="1602089"/>
          </a:xfrm>
          <a:prstGeom prst="rect">
            <a:avLst/>
          </a:prstGeom>
        </p:spPr>
      </p:pic>
    </p:spTree>
    <p:extLst>
      <p:ext uri="{BB962C8B-B14F-4D97-AF65-F5344CB8AC3E}">
        <p14:creationId xmlns:p14="http://schemas.microsoft.com/office/powerpoint/2010/main" val="23403597"/>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2688" y="896110"/>
            <a:ext cx="6828740" cy="7602514"/>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98" name="Transition Tennessee’s Website for Students"/>
          <p:cNvSpPr txBox="1">
            <a:spLocks noGrp="1"/>
          </p:cNvSpPr>
          <p:nvPr>
            <p:ph type="title"/>
          </p:nvPr>
        </p:nvSpPr>
        <p:spPr>
          <a:xfrm>
            <a:off x="1554480" y="1463038"/>
            <a:ext cx="5690382" cy="6475158"/>
          </a:xfrm>
          <a:prstGeom prst="rect">
            <a:avLst/>
          </a:prstGeom>
        </p:spPr>
        <p:txBody>
          <a:bodyPr vert="horz" lIns="91440" tIns="45720" rIns="91440" bIns="45720" rtlCol="0" anchor="ctr">
            <a:normAutofit/>
          </a:bodyPr>
          <a:lstStyle/>
          <a:p>
            <a:pPr algn="ctr" defTabSz="914400"/>
            <a:r>
              <a:rPr lang="en-US" sz="6000" kern="1200" dirty="0">
                <a:solidFill>
                  <a:srgbClr val="FFFFFF"/>
                </a:solidFill>
                <a:latin typeface="Arial" panose="020B0604020202020204" pitchFamily="34" charset="0"/>
                <a:cs typeface="Arial" panose="020B0604020202020204" pitchFamily="34" charset="0"/>
              </a:rPr>
              <a:t>Transition TN </a:t>
            </a:r>
          </a:p>
        </p:txBody>
      </p:sp>
      <p:sp>
        <p:nvSpPr>
          <p:cNvPr id="77" name="Rectangle 76">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2686" y="8838454"/>
            <a:ext cx="6828738" cy="3959704"/>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79" name="Rectangle 78">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89206" y="896110"/>
            <a:ext cx="15376950" cy="11905490"/>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7" name="Instructor guide:…"/>
          <p:cNvSpPr txBox="1">
            <a:spLocks noGrp="1"/>
          </p:cNvSpPr>
          <p:nvPr>
            <p:ph type="body" idx="1"/>
          </p:nvPr>
        </p:nvSpPr>
        <p:spPr>
          <a:xfrm>
            <a:off x="8759418" y="1373724"/>
            <a:ext cx="14075182" cy="10950258"/>
          </a:xfrm>
          <a:prstGeom prst="rect">
            <a:avLst/>
          </a:prstGeom>
        </p:spPr>
        <p:txBody>
          <a:bodyPr vert="horz" lIns="91440" tIns="45720" rIns="91440" bIns="45720" rtlCol="0" anchor="ctr">
            <a:normAutofit/>
          </a:bodyPr>
          <a:lstStyle/>
          <a:p>
            <a:pPr lvl="1" defTabSz="914400"/>
            <a:r>
              <a:rPr lang="en-US" sz="5200" dirty="0">
                <a:solidFill>
                  <a:schemeClr val="accent1">
                    <a:lumMod val="50000"/>
                  </a:schemeClr>
                </a:solidFill>
                <a:latin typeface="Arial" panose="020B0604020202020204" pitchFamily="34" charset="0"/>
                <a:cs typeface="Arial" panose="020B0604020202020204" pitchFamily="34" charset="0"/>
              </a:rPr>
              <a:t>The curriculum data base is searchable by </a:t>
            </a:r>
          </a:p>
          <a:p>
            <a:pPr lvl="2" defTabSz="914400"/>
            <a:r>
              <a:rPr lang="en-US" sz="4400" dirty="0">
                <a:solidFill>
                  <a:schemeClr val="accent1">
                    <a:lumMod val="50000"/>
                  </a:schemeClr>
                </a:solidFill>
                <a:latin typeface="Arial" panose="020B0604020202020204" pitchFamily="34" charset="0"/>
                <a:cs typeface="Arial" panose="020B0604020202020204" pitchFamily="34" charset="0"/>
              </a:rPr>
              <a:t>Pre-ETS category</a:t>
            </a:r>
          </a:p>
          <a:p>
            <a:pPr lvl="2" defTabSz="914400"/>
            <a:r>
              <a:rPr lang="en-US" sz="4400" dirty="0">
                <a:solidFill>
                  <a:schemeClr val="accent1">
                    <a:lumMod val="50000"/>
                  </a:schemeClr>
                </a:solidFill>
                <a:latin typeface="Arial" panose="020B0604020202020204" pitchFamily="34" charset="0"/>
                <a:cs typeface="Arial" panose="020B0604020202020204" pitchFamily="34" charset="0"/>
              </a:rPr>
              <a:t>Cost of curriculum</a:t>
            </a:r>
          </a:p>
          <a:p>
            <a:pPr lvl="2" defTabSz="914400"/>
            <a:r>
              <a:rPr lang="en-US" sz="4400" dirty="0">
                <a:solidFill>
                  <a:schemeClr val="accent1">
                    <a:lumMod val="50000"/>
                  </a:schemeClr>
                </a:solidFill>
                <a:latin typeface="Arial" panose="020B0604020202020204" pitchFamily="34" charset="0"/>
                <a:cs typeface="Arial" panose="020B0604020202020204" pitchFamily="34" charset="0"/>
              </a:rPr>
              <a:t>Accessibility</a:t>
            </a:r>
          </a:p>
          <a:p>
            <a:pPr lvl="2" defTabSz="914400"/>
            <a:r>
              <a:rPr lang="en-US" sz="4400" dirty="0">
                <a:solidFill>
                  <a:schemeClr val="accent1">
                    <a:lumMod val="50000"/>
                  </a:schemeClr>
                </a:solidFill>
                <a:latin typeface="Arial" panose="020B0604020202020204" pitchFamily="34" charset="0"/>
                <a:cs typeface="Arial" panose="020B0604020202020204" pitchFamily="34" charset="0"/>
              </a:rPr>
              <a:t>All the above</a:t>
            </a:r>
          </a:p>
          <a:p>
            <a:pPr lvl="1" defTabSz="914400"/>
            <a:r>
              <a:rPr lang="en-US" sz="5200" dirty="0">
                <a:solidFill>
                  <a:schemeClr val="accent1">
                    <a:lumMod val="50000"/>
                  </a:schemeClr>
                </a:solidFill>
                <a:latin typeface="Arial" panose="020B0604020202020204" pitchFamily="34" charset="0"/>
                <a:cs typeface="Arial" panose="020B0604020202020204" pitchFamily="34" charset="0"/>
              </a:rPr>
              <a:t>The assessment database is searchable by transition domain, assessment focus, assessment approach and?</a:t>
            </a:r>
          </a:p>
          <a:p>
            <a:pPr lvl="2" defTabSz="914400"/>
            <a:r>
              <a:rPr lang="en-US" sz="4400" dirty="0">
                <a:solidFill>
                  <a:schemeClr val="accent1">
                    <a:lumMod val="50000"/>
                  </a:schemeClr>
                </a:solidFill>
                <a:latin typeface="Arial" panose="020B0604020202020204" pitchFamily="34" charset="0"/>
                <a:cs typeface="Arial" panose="020B0604020202020204" pitchFamily="34" charset="0"/>
              </a:rPr>
              <a:t>Language</a:t>
            </a:r>
          </a:p>
          <a:p>
            <a:pPr lvl="2" defTabSz="914400"/>
            <a:r>
              <a:rPr lang="en-US" sz="4400" dirty="0">
                <a:solidFill>
                  <a:schemeClr val="accent1">
                    <a:lumMod val="50000"/>
                  </a:schemeClr>
                </a:solidFill>
                <a:latin typeface="Arial" panose="020B0604020202020204" pitchFamily="34" charset="0"/>
                <a:cs typeface="Arial" panose="020B0604020202020204" pitchFamily="34" charset="0"/>
              </a:rPr>
              <a:t>Cost</a:t>
            </a:r>
          </a:p>
          <a:p>
            <a:pPr lvl="2" defTabSz="914400"/>
            <a:r>
              <a:rPr lang="en-US" sz="4400" dirty="0">
                <a:solidFill>
                  <a:schemeClr val="accent1">
                    <a:lumMod val="50000"/>
                  </a:schemeClr>
                </a:solidFill>
                <a:latin typeface="Arial" panose="020B0604020202020204" pitchFamily="34" charset="0"/>
                <a:cs typeface="Arial" panose="020B0604020202020204" pitchFamily="34" charset="0"/>
              </a:rPr>
              <a:t>Language and cost</a:t>
            </a:r>
          </a:p>
          <a:p>
            <a:pPr lvl="1" defTabSz="914400"/>
            <a:endParaRPr lang="en-US" sz="4400" dirty="0">
              <a:solidFill>
                <a:schemeClr val="accent1">
                  <a:lumMod val="50000"/>
                </a:schemeClr>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B3C6F6C9-D952-984D-98DF-6B28C5D295E7}"/>
              </a:ext>
            </a:extLst>
          </p:cNvPr>
          <p:cNvSpPr txBox="1"/>
          <p:nvPr/>
        </p:nvSpPr>
        <p:spPr>
          <a:xfrm>
            <a:off x="1123406" y="10525918"/>
            <a:ext cx="6334244" cy="830997"/>
          </a:xfrm>
          <a:prstGeom prst="rect">
            <a:avLst/>
          </a:prstGeom>
          <a:noFill/>
        </p:spPr>
        <p:txBody>
          <a:bodyPr wrap="square" rtlCol="0">
            <a:spAutoFit/>
          </a:bodyPr>
          <a:lstStyle/>
          <a:p>
            <a:pPr marL="914400" indent="-685800">
              <a:defRPr sz="4900"/>
            </a:pPr>
            <a:r>
              <a:rPr lang="en-US" sz="4800" dirty="0">
                <a:solidFill>
                  <a:schemeClr val="bg1"/>
                </a:solidFill>
                <a:latin typeface="Arial" panose="020B0604020202020204" pitchFamily="34" charset="0"/>
                <a:cs typeface="Arial" panose="020B0604020202020204" pitchFamily="34" charset="0"/>
              </a:rPr>
              <a:t>https://transitiontn.org</a:t>
            </a:r>
          </a:p>
        </p:txBody>
      </p:sp>
      <p:pic>
        <p:nvPicPr>
          <p:cNvPr id="10" name="Picture 9" descr="Tennessee Department of Human Services logo">
            <a:extLst>
              <a:ext uri="{FF2B5EF4-FFF2-40B4-BE49-F238E27FC236}">
                <a16:creationId xmlns:a16="http://schemas.microsoft.com/office/drawing/2014/main" id="{035BFBD6-89F0-4EA5-B166-23A606872B2E}"/>
              </a:ext>
            </a:extLst>
          </p:cNvPr>
          <p:cNvPicPr>
            <a:picLocks noChangeAspect="1"/>
          </p:cNvPicPr>
          <p:nvPr/>
        </p:nvPicPr>
        <p:blipFill>
          <a:blip r:embed="rId3"/>
          <a:stretch>
            <a:fillRect/>
          </a:stretch>
        </p:blipFill>
        <p:spPr>
          <a:xfrm>
            <a:off x="604904" y="11822080"/>
            <a:ext cx="5724884" cy="1602089"/>
          </a:xfrm>
          <a:prstGeom prst="rect">
            <a:avLst/>
          </a:prstGeom>
        </p:spPr>
      </p:pic>
      <p:pic>
        <p:nvPicPr>
          <p:cNvPr id="7" name="Picture 6" descr="Transition Tennessee Logo">
            <a:extLst>
              <a:ext uri="{FF2B5EF4-FFF2-40B4-BE49-F238E27FC236}">
                <a16:creationId xmlns:a16="http://schemas.microsoft.com/office/drawing/2014/main" id="{2B4AB718-3FE6-534E-8C41-11A8436350A3}"/>
              </a:ext>
            </a:extLst>
          </p:cNvPr>
          <p:cNvPicPr>
            <a:picLocks noChangeAspect="1"/>
          </p:cNvPicPr>
          <p:nvPr/>
        </p:nvPicPr>
        <p:blipFill>
          <a:blip r:embed="rId4"/>
          <a:stretch>
            <a:fillRect/>
          </a:stretch>
        </p:blipFill>
        <p:spPr>
          <a:xfrm>
            <a:off x="16664410" y="11822080"/>
            <a:ext cx="7114686" cy="1424913"/>
          </a:xfrm>
          <a:prstGeom prst="rect">
            <a:avLst/>
          </a:prstGeom>
          <a:solidFill>
            <a:schemeClr val="bg2"/>
          </a:solidFill>
          <a:ln>
            <a:solidFill>
              <a:schemeClr val="bg1"/>
            </a:solidFill>
          </a:ln>
        </p:spPr>
      </p:pic>
    </p:spTree>
    <p:extLst>
      <p:ext uri="{BB962C8B-B14F-4D97-AF65-F5344CB8AC3E}">
        <p14:creationId xmlns:p14="http://schemas.microsoft.com/office/powerpoint/2010/main" val="2151592315"/>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2688" y="896110"/>
            <a:ext cx="6828740" cy="7602514"/>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98" name="Transition Tennessee’s Website for Students"/>
          <p:cNvSpPr txBox="1">
            <a:spLocks noGrp="1"/>
          </p:cNvSpPr>
          <p:nvPr>
            <p:ph type="title"/>
          </p:nvPr>
        </p:nvSpPr>
        <p:spPr>
          <a:xfrm>
            <a:off x="1554480" y="1463038"/>
            <a:ext cx="5690382" cy="6475158"/>
          </a:xfrm>
          <a:prstGeom prst="rect">
            <a:avLst/>
          </a:prstGeom>
        </p:spPr>
        <p:txBody>
          <a:bodyPr vert="horz" lIns="91440" tIns="45720" rIns="91440" bIns="45720" rtlCol="0" anchor="ctr">
            <a:normAutofit/>
          </a:bodyPr>
          <a:lstStyle/>
          <a:p>
            <a:pPr algn="ctr" defTabSz="914400"/>
            <a:r>
              <a:rPr lang="en-US" sz="6000" dirty="0">
                <a:solidFill>
                  <a:srgbClr val="FFFFFF"/>
                </a:solidFill>
                <a:latin typeface="Arial" panose="020B0604020202020204" pitchFamily="34" charset="0"/>
                <a:cs typeface="Arial" panose="020B0604020202020204" pitchFamily="34" charset="0"/>
              </a:rPr>
              <a:t>Transition TN</a:t>
            </a:r>
            <a:endParaRPr lang="en-US" sz="6000" kern="1200" dirty="0">
              <a:solidFill>
                <a:srgbClr val="FFFFFF"/>
              </a:solidFill>
              <a:latin typeface="Arial" panose="020B0604020202020204" pitchFamily="34" charset="0"/>
              <a:cs typeface="Arial" panose="020B0604020202020204" pitchFamily="34" charset="0"/>
            </a:endParaRPr>
          </a:p>
        </p:txBody>
      </p:sp>
      <p:sp>
        <p:nvSpPr>
          <p:cNvPr id="77" name="Rectangle 76">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2686" y="8838454"/>
            <a:ext cx="6828738" cy="3959704"/>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79" name="Rectangle 78">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89206" y="896110"/>
            <a:ext cx="15376950" cy="11905490"/>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7" name="Instructor guide:…"/>
          <p:cNvSpPr txBox="1">
            <a:spLocks noGrp="1"/>
          </p:cNvSpPr>
          <p:nvPr>
            <p:ph type="body" idx="1"/>
          </p:nvPr>
        </p:nvSpPr>
        <p:spPr>
          <a:xfrm>
            <a:off x="8759418" y="1373724"/>
            <a:ext cx="14075182" cy="11424434"/>
          </a:xfrm>
          <a:prstGeom prst="rect">
            <a:avLst/>
          </a:prstGeom>
        </p:spPr>
        <p:txBody>
          <a:bodyPr vert="horz" lIns="91440" tIns="45720" rIns="91440" bIns="45720" rtlCol="0" anchor="ctr">
            <a:normAutofit lnSpcReduction="10000"/>
          </a:bodyPr>
          <a:lstStyle/>
          <a:p>
            <a:pPr marL="0" indent="0" defTabSz="914400">
              <a:buNone/>
            </a:pPr>
            <a:endParaRPr lang="en-US" sz="5200" dirty="0">
              <a:solidFill>
                <a:schemeClr val="accent1">
                  <a:lumMod val="50000"/>
                </a:schemeClr>
              </a:solidFill>
              <a:latin typeface="Arial" panose="020B0604020202020204" pitchFamily="34" charset="0"/>
              <a:cs typeface="Arial" panose="020B0604020202020204" pitchFamily="34" charset="0"/>
            </a:endParaRPr>
          </a:p>
          <a:p>
            <a:pPr marL="0" indent="0" defTabSz="914400">
              <a:buNone/>
            </a:pPr>
            <a:r>
              <a:rPr lang="en-US" sz="5200" dirty="0">
                <a:solidFill>
                  <a:schemeClr val="accent1">
                    <a:lumMod val="50000"/>
                  </a:schemeClr>
                </a:solidFill>
                <a:latin typeface="Arial" panose="020B0604020202020204" pitchFamily="34" charset="0"/>
                <a:cs typeface="Arial" panose="020B0604020202020204" pitchFamily="34" charset="0"/>
              </a:rPr>
              <a:t>Curriculum Database</a:t>
            </a:r>
          </a:p>
          <a:p>
            <a:pPr defTabSz="914400"/>
            <a:r>
              <a:rPr lang="en-US" sz="5200" dirty="0">
                <a:solidFill>
                  <a:schemeClr val="accent1">
                    <a:lumMod val="50000"/>
                  </a:schemeClr>
                </a:solidFill>
                <a:latin typeface="Arial" panose="020B0604020202020204" pitchFamily="34" charset="0"/>
                <a:cs typeface="Arial" panose="020B0604020202020204" pitchFamily="34" charset="0"/>
              </a:rPr>
              <a:t>Database of curricula related to transition for students with disabilities</a:t>
            </a:r>
          </a:p>
          <a:p>
            <a:pPr defTabSz="914400"/>
            <a:r>
              <a:rPr lang="en-US" sz="5200" dirty="0">
                <a:solidFill>
                  <a:schemeClr val="accent1">
                    <a:lumMod val="50000"/>
                  </a:schemeClr>
                </a:solidFill>
                <a:latin typeface="Arial" panose="020B0604020202020204" pitchFamily="34" charset="0"/>
                <a:cs typeface="Arial" panose="020B0604020202020204" pitchFamily="34" charset="0"/>
              </a:rPr>
              <a:t>Searchable by Pre-ETS addressed, accessibility options, price and curriculum name. </a:t>
            </a:r>
          </a:p>
          <a:p>
            <a:pPr defTabSz="914400"/>
            <a:endParaRPr lang="en-US" sz="5200" dirty="0">
              <a:solidFill>
                <a:schemeClr val="accent1">
                  <a:lumMod val="50000"/>
                </a:schemeClr>
              </a:solidFill>
              <a:latin typeface="Arial" panose="020B0604020202020204" pitchFamily="34" charset="0"/>
              <a:cs typeface="Arial" panose="020B0604020202020204" pitchFamily="34" charset="0"/>
            </a:endParaRPr>
          </a:p>
          <a:p>
            <a:pPr marL="0" indent="0" defTabSz="914400">
              <a:buNone/>
            </a:pPr>
            <a:r>
              <a:rPr lang="en-US" sz="5200" dirty="0">
                <a:solidFill>
                  <a:schemeClr val="accent1">
                    <a:lumMod val="50000"/>
                  </a:schemeClr>
                </a:solidFill>
                <a:latin typeface="Arial" panose="020B0604020202020204" pitchFamily="34" charset="0"/>
                <a:cs typeface="Arial" panose="020B0604020202020204" pitchFamily="34" charset="0"/>
              </a:rPr>
              <a:t>Assessment Database</a:t>
            </a:r>
          </a:p>
          <a:p>
            <a:pPr defTabSz="914400"/>
            <a:r>
              <a:rPr lang="en-US" sz="5200" dirty="0">
                <a:solidFill>
                  <a:schemeClr val="accent1">
                    <a:lumMod val="50000"/>
                  </a:schemeClr>
                </a:solidFill>
                <a:latin typeface="Arial" panose="020B0604020202020204" pitchFamily="34" charset="0"/>
                <a:cs typeface="Arial" panose="020B0604020202020204" pitchFamily="34" charset="0"/>
              </a:rPr>
              <a:t>Relevant tools to inform transition planning </a:t>
            </a:r>
          </a:p>
          <a:p>
            <a:pPr defTabSz="914400"/>
            <a:r>
              <a:rPr lang="en-US" sz="5200" dirty="0">
                <a:solidFill>
                  <a:schemeClr val="accent1">
                    <a:lumMod val="50000"/>
                  </a:schemeClr>
                </a:solidFill>
                <a:latin typeface="Arial" panose="020B0604020202020204" pitchFamily="34" charset="0"/>
                <a:cs typeface="Arial" panose="020B0604020202020204" pitchFamily="34" charset="0"/>
              </a:rPr>
              <a:t>Over 100 assessments </a:t>
            </a:r>
          </a:p>
          <a:p>
            <a:pPr defTabSz="914400"/>
            <a:r>
              <a:rPr lang="en-US" sz="5200" dirty="0">
                <a:solidFill>
                  <a:schemeClr val="accent1">
                    <a:lumMod val="50000"/>
                  </a:schemeClr>
                </a:solidFill>
                <a:latin typeface="Arial" panose="020B0604020202020204" pitchFamily="34" charset="0"/>
                <a:cs typeface="Arial" panose="020B0604020202020204" pitchFamily="34" charset="0"/>
              </a:rPr>
              <a:t>Search by domain and disabilities they address, language, person to complete and cost</a:t>
            </a:r>
          </a:p>
          <a:p>
            <a:pPr defTabSz="914400"/>
            <a:endParaRPr lang="en-US" sz="5200" dirty="0">
              <a:solidFill>
                <a:schemeClr val="accent1">
                  <a:lumMod val="50000"/>
                </a:schemeClr>
              </a:solidFill>
              <a:latin typeface="Arial" panose="020B0604020202020204" pitchFamily="34" charset="0"/>
              <a:cs typeface="Arial" panose="020B0604020202020204" pitchFamily="34" charset="0"/>
            </a:endParaRPr>
          </a:p>
        </p:txBody>
      </p:sp>
      <p:pic>
        <p:nvPicPr>
          <p:cNvPr id="10" name="Picture 9" descr="Transition Tennessee Logo">
            <a:extLst>
              <a:ext uri="{FF2B5EF4-FFF2-40B4-BE49-F238E27FC236}">
                <a16:creationId xmlns:a16="http://schemas.microsoft.com/office/drawing/2014/main" id="{F48D21C9-2B2D-4437-AC5D-EA2F36D2946F}"/>
              </a:ext>
            </a:extLst>
          </p:cNvPr>
          <p:cNvPicPr>
            <a:picLocks noChangeAspect="1"/>
          </p:cNvPicPr>
          <p:nvPr/>
        </p:nvPicPr>
        <p:blipFill>
          <a:blip r:embed="rId3"/>
          <a:stretch>
            <a:fillRect/>
          </a:stretch>
        </p:blipFill>
        <p:spPr>
          <a:xfrm>
            <a:off x="978872" y="9146954"/>
            <a:ext cx="6701349" cy="1343511"/>
          </a:xfrm>
          <a:prstGeom prst="rect">
            <a:avLst/>
          </a:prstGeom>
          <a:solidFill>
            <a:schemeClr val="bg2"/>
          </a:solidFill>
          <a:ln>
            <a:solidFill>
              <a:schemeClr val="bg1"/>
            </a:solidFill>
          </a:ln>
        </p:spPr>
      </p:pic>
      <p:pic>
        <p:nvPicPr>
          <p:cNvPr id="11" name="Picture 10" descr="Tennessee Department of Human Services logo">
            <a:extLst>
              <a:ext uri="{FF2B5EF4-FFF2-40B4-BE49-F238E27FC236}">
                <a16:creationId xmlns:a16="http://schemas.microsoft.com/office/drawing/2014/main" id="{8E1977FF-9039-45D4-BF33-CC5BA5CCBE83}"/>
              </a:ext>
            </a:extLst>
          </p:cNvPr>
          <p:cNvPicPr>
            <a:picLocks noChangeAspect="1"/>
          </p:cNvPicPr>
          <p:nvPr/>
        </p:nvPicPr>
        <p:blipFill>
          <a:blip r:embed="rId4"/>
          <a:stretch>
            <a:fillRect/>
          </a:stretch>
        </p:blipFill>
        <p:spPr>
          <a:xfrm>
            <a:off x="1467104" y="10798965"/>
            <a:ext cx="5724884" cy="1602089"/>
          </a:xfrm>
          <a:prstGeom prst="rect">
            <a:avLst/>
          </a:prstGeom>
        </p:spPr>
      </p:pic>
    </p:spTree>
    <p:extLst>
      <p:ext uri="{BB962C8B-B14F-4D97-AF65-F5344CB8AC3E}">
        <p14:creationId xmlns:p14="http://schemas.microsoft.com/office/powerpoint/2010/main" val="790451207"/>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2688" y="896110"/>
            <a:ext cx="6828740" cy="7602514"/>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98" name="Transition Tennessee’s Website for Students"/>
          <p:cNvSpPr txBox="1">
            <a:spLocks noGrp="1"/>
          </p:cNvSpPr>
          <p:nvPr>
            <p:ph type="title"/>
          </p:nvPr>
        </p:nvSpPr>
        <p:spPr>
          <a:xfrm>
            <a:off x="1554480" y="1463038"/>
            <a:ext cx="5690382" cy="6475158"/>
          </a:xfrm>
          <a:prstGeom prst="rect">
            <a:avLst/>
          </a:prstGeom>
        </p:spPr>
        <p:txBody>
          <a:bodyPr vert="horz" lIns="91440" tIns="45720" rIns="91440" bIns="45720" rtlCol="0" anchor="ctr">
            <a:normAutofit/>
          </a:bodyPr>
          <a:lstStyle/>
          <a:p>
            <a:pPr algn="ctr" defTabSz="914400"/>
            <a:r>
              <a:rPr lang="en-US" sz="6000" dirty="0">
                <a:solidFill>
                  <a:srgbClr val="FFFFFF"/>
                </a:solidFill>
                <a:latin typeface="Arial" panose="020B0604020202020204" pitchFamily="34" charset="0"/>
                <a:cs typeface="Arial" panose="020B0604020202020204" pitchFamily="34" charset="0"/>
              </a:rPr>
              <a:t>Transition TN’s Student Website </a:t>
            </a:r>
            <a:endParaRPr lang="en-US" sz="6000" kern="1200" dirty="0">
              <a:solidFill>
                <a:srgbClr val="FFFFFF"/>
              </a:solidFill>
              <a:latin typeface="Arial" panose="020B0604020202020204" pitchFamily="34" charset="0"/>
              <a:cs typeface="Arial" panose="020B0604020202020204" pitchFamily="34" charset="0"/>
            </a:endParaRPr>
          </a:p>
        </p:txBody>
      </p:sp>
      <p:sp>
        <p:nvSpPr>
          <p:cNvPr id="77" name="Rectangle 76">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2686" y="8838454"/>
            <a:ext cx="6828738" cy="3959704"/>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79" name="Rectangle 78">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89206" y="896110"/>
            <a:ext cx="15376950" cy="11905490"/>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screenshot picture of the Transition Tennessee student website. Students can click on the &quot;I want to go to work&quot; section or &quot;I want to continue my education.&quot;">
            <a:extLst>
              <a:ext uri="{FF2B5EF4-FFF2-40B4-BE49-F238E27FC236}">
                <a16:creationId xmlns:a16="http://schemas.microsoft.com/office/drawing/2014/main" id="{D826C263-EFE9-D941-89D9-C51495C134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7610" y="2514599"/>
            <a:ext cx="14544315" cy="8686802"/>
          </a:xfrm>
          <a:prstGeom prst="rect">
            <a:avLst/>
          </a:prstGeom>
        </p:spPr>
      </p:pic>
      <p:pic>
        <p:nvPicPr>
          <p:cNvPr id="10" name="Picture 9" descr="Transition Tennessee Logo">
            <a:extLst>
              <a:ext uri="{FF2B5EF4-FFF2-40B4-BE49-F238E27FC236}">
                <a16:creationId xmlns:a16="http://schemas.microsoft.com/office/drawing/2014/main" id="{E2FD8544-59EE-4622-8E16-6154DF8D611E}"/>
              </a:ext>
            </a:extLst>
          </p:cNvPr>
          <p:cNvPicPr>
            <a:picLocks noChangeAspect="1"/>
          </p:cNvPicPr>
          <p:nvPr/>
        </p:nvPicPr>
        <p:blipFill>
          <a:blip r:embed="rId4"/>
          <a:stretch>
            <a:fillRect/>
          </a:stretch>
        </p:blipFill>
        <p:spPr>
          <a:xfrm>
            <a:off x="978872" y="9146954"/>
            <a:ext cx="6701349" cy="1343511"/>
          </a:xfrm>
          <a:prstGeom prst="rect">
            <a:avLst/>
          </a:prstGeom>
          <a:solidFill>
            <a:schemeClr val="bg2"/>
          </a:solidFill>
          <a:ln>
            <a:solidFill>
              <a:schemeClr val="bg1"/>
            </a:solidFill>
          </a:ln>
        </p:spPr>
      </p:pic>
      <p:pic>
        <p:nvPicPr>
          <p:cNvPr id="12" name="Picture 11" descr="Tennessee Department of Human Services logo">
            <a:extLst>
              <a:ext uri="{FF2B5EF4-FFF2-40B4-BE49-F238E27FC236}">
                <a16:creationId xmlns:a16="http://schemas.microsoft.com/office/drawing/2014/main" id="{B6659D03-A609-4E71-B4B8-5C84A5625593}"/>
              </a:ext>
            </a:extLst>
          </p:cNvPr>
          <p:cNvPicPr>
            <a:picLocks noChangeAspect="1"/>
          </p:cNvPicPr>
          <p:nvPr/>
        </p:nvPicPr>
        <p:blipFill>
          <a:blip r:embed="rId5"/>
          <a:stretch>
            <a:fillRect/>
          </a:stretch>
        </p:blipFill>
        <p:spPr>
          <a:xfrm>
            <a:off x="1467104" y="10798965"/>
            <a:ext cx="5724884" cy="1602089"/>
          </a:xfrm>
          <a:prstGeom prst="rect">
            <a:avLst/>
          </a:prstGeom>
        </p:spPr>
      </p:pic>
    </p:spTree>
    <p:extLst>
      <p:ext uri="{BB962C8B-B14F-4D97-AF65-F5344CB8AC3E}">
        <p14:creationId xmlns:p14="http://schemas.microsoft.com/office/powerpoint/2010/main" val="2958937398"/>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2688" y="896110"/>
            <a:ext cx="6828740" cy="7602514"/>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98" name="Transition Tennessee’s Website for Students"/>
          <p:cNvSpPr txBox="1">
            <a:spLocks noGrp="1"/>
          </p:cNvSpPr>
          <p:nvPr>
            <p:ph type="title"/>
          </p:nvPr>
        </p:nvSpPr>
        <p:spPr>
          <a:xfrm>
            <a:off x="1554480" y="1463038"/>
            <a:ext cx="5690382" cy="6475158"/>
          </a:xfrm>
          <a:prstGeom prst="rect">
            <a:avLst/>
          </a:prstGeom>
        </p:spPr>
        <p:txBody>
          <a:bodyPr vert="horz" lIns="91440" tIns="45720" rIns="91440" bIns="45720" rtlCol="0" anchor="ctr">
            <a:normAutofit/>
          </a:bodyPr>
          <a:lstStyle/>
          <a:p>
            <a:pPr algn="ctr" defTabSz="914400"/>
            <a:r>
              <a:rPr lang="en-US" sz="6000" kern="1200" dirty="0">
                <a:solidFill>
                  <a:srgbClr val="FFFFFF"/>
                </a:solidFill>
                <a:latin typeface="Arial" panose="020B0604020202020204" pitchFamily="34" charset="0"/>
                <a:cs typeface="Arial" panose="020B0604020202020204" pitchFamily="34" charset="0"/>
              </a:rPr>
              <a:t>Transition TN’s Student Website </a:t>
            </a:r>
          </a:p>
        </p:txBody>
      </p:sp>
      <p:sp>
        <p:nvSpPr>
          <p:cNvPr id="77" name="Rectangle 76">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2686" y="8838454"/>
            <a:ext cx="6828738" cy="3959704"/>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79" name="Rectangle 78">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89206" y="896110"/>
            <a:ext cx="15376950" cy="11905490"/>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7" name="Instructor guide:…"/>
          <p:cNvSpPr txBox="1">
            <a:spLocks noGrp="1"/>
          </p:cNvSpPr>
          <p:nvPr>
            <p:ph type="body" idx="1"/>
          </p:nvPr>
        </p:nvSpPr>
        <p:spPr>
          <a:xfrm>
            <a:off x="8759418" y="1373724"/>
            <a:ext cx="14075182" cy="10950258"/>
          </a:xfrm>
          <a:prstGeom prst="rect">
            <a:avLst/>
          </a:prstGeom>
        </p:spPr>
        <p:txBody>
          <a:bodyPr vert="horz" lIns="91440" tIns="45720" rIns="91440" bIns="45720" rtlCol="0" anchor="ctr">
            <a:normAutofit/>
          </a:bodyPr>
          <a:lstStyle/>
          <a:p>
            <a:pPr defTabSz="914400"/>
            <a:r>
              <a:rPr lang="en-US" sz="5200" dirty="0">
                <a:solidFill>
                  <a:schemeClr val="accent1">
                    <a:lumMod val="50000"/>
                  </a:schemeClr>
                </a:solidFill>
                <a:latin typeface="Arial" panose="020B0604020202020204" pitchFamily="34" charset="0"/>
                <a:cs typeface="Arial" panose="020B0604020202020204" pitchFamily="34" charset="0"/>
              </a:rPr>
              <a:t>Developed in partnership with the Tennessee Department of Human Services’ Vocational Rehabilitation program</a:t>
            </a:r>
          </a:p>
          <a:p>
            <a:pPr marL="0" indent="0" defTabSz="914400">
              <a:buNone/>
            </a:pPr>
            <a:endParaRPr lang="en-US" sz="5200" dirty="0">
              <a:solidFill>
                <a:schemeClr val="accent1">
                  <a:lumMod val="50000"/>
                </a:schemeClr>
              </a:solidFill>
              <a:latin typeface="Arial" panose="020B0604020202020204" pitchFamily="34" charset="0"/>
              <a:cs typeface="Arial" panose="020B0604020202020204" pitchFamily="34" charset="0"/>
            </a:endParaRPr>
          </a:p>
          <a:p>
            <a:pPr defTabSz="914400"/>
            <a:r>
              <a:rPr lang="en-US" sz="5200" dirty="0">
                <a:solidFill>
                  <a:schemeClr val="accent1">
                    <a:lumMod val="50000"/>
                  </a:schemeClr>
                </a:solidFill>
                <a:latin typeface="Arial" panose="020B0604020202020204" pitchFamily="34" charset="0"/>
                <a:cs typeface="Arial" panose="020B0604020202020204" pitchFamily="34" charset="0"/>
              </a:rPr>
              <a:t>Offers two pathways tailored to students who have goals of either being employed or continuing their education after high school</a:t>
            </a:r>
          </a:p>
          <a:p>
            <a:pPr marL="0" indent="0" defTabSz="914400">
              <a:buNone/>
            </a:pPr>
            <a:endParaRPr lang="en-US" sz="5200" dirty="0">
              <a:solidFill>
                <a:schemeClr val="accent1">
                  <a:lumMod val="50000"/>
                </a:schemeClr>
              </a:solidFill>
              <a:latin typeface="Arial" panose="020B0604020202020204" pitchFamily="34" charset="0"/>
              <a:cs typeface="Arial" panose="020B0604020202020204" pitchFamily="34" charset="0"/>
            </a:endParaRPr>
          </a:p>
          <a:p>
            <a:pPr defTabSz="914400"/>
            <a:r>
              <a:rPr lang="en-US" sz="5200" dirty="0">
                <a:solidFill>
                  <a:schemeClr val="accent1">
                    <a:lumMod val="50000"/>
                  </a:schemeClr>
                </a:solidFill>
                <a:latin typeface="Arial" panose="020B0604020202020204" pitchFamily="34" charset="0"/>
                <a:cs typeface="Arial" panose="020B0604020202020204" pitchFamily="34" charset="0"/>
              </a:rPr>
              <a:t>Designed to guide students through activities for Pre-ETS and transition instruction on their own or with the help of an instructor </a:t>
            </a:r>
          </a:p>
        </p:txBody>
      </p:sp>
      <p:pic>
        <p:nvPicPr>
          <p:cNvPr id="9" name="Picture 8" descr="Transition Tennessee Logo">
            <a:extLst>
              <a:ext uri="{FF2B5EF4-FFF2-40B4-BE49-F238E27FC236}">
                <a16:creationId xmlns:a16="http://schemas.microsoft.com/office/drawing/2014/main" id="{D844FC02-7D09-422F-B181-BFAC62B2F778}"/>
              </a:ext>
            </a:extLst>
          </p:cNvPr>
          <p:cNvPicPr>
            <a:picLocks noChangeAspect="1"/>
          </p:cNvPicPr>
          <p:nvPr/>
        </p:nvPicPr>
        <p:blipFill>
          <a:blip r:embed="rId3"/>
          <a:stretch>
            <a:fillRect/>
          </a:stretch>
        </p:blipFill>
        <p:spPr>
          <a:xfrm>
            <a:off x="978872" y="9146954"/>
            <a:ext cx="6701349" cy="1343511"/>
          </a:xfrm>
          <a:prstGeom prst="rect">
            <a:avLst/>
          </a:prstGeom>
          <a:solidFill>
            <a:schemeClr val="bg2"/>
          </a:solidFill>
          <a:ln>
            <a:solidFill>
              <a:schemeClr val="bg1"/>
            </a:solidFill>
          </a:ln>
        </p:spPr>
      </p:pic>
      <p:pic>
        <p:nvPicPr>
          <p:cNvPr id="11" name="Picture 10" descr="Tennessee Department of Human Services logo">
            <a:extLst>
              <a:ext uri="{FF2B5EF4-FFF2-40B4-BE49-F238E27FC236}">
                <a16:creationId xmlns:a16="http://schemas.microsoft.com/office/drawing/2014/main" id="{18F9C339-4A2E-4612-B12B-7F5BF75C185A}"/>
              </a:ext>
            </a:extLst>
          </p:cNvPr>
          <p:cNvPicPr>
            <a:picLocks noChangeAspect="1"/>
          </p:cNvPicPr>
          <p:nvPr/>
        </p:nvPicPr>
        <p:blipFill>
          <a:blip r:embed="rId4"/>
          <a:stretch>
            <a:fillRect/>
          </a:stretch>
        </p:blipFill>
        <p:spPr>
          <a:xfrm>
            <a:off x="1467104" y="10798965"/>
            <a:ext cx="5724884" cy="1602089"/>
          </a:xfrm>
          <a:prstGeom prst="rect">
            <a:avLst/>
          </a:prstGeom>
        </p:spPr>
      </p:pic>
    </p:spTree>
    <p:extLst>
      <p:ext uri="{BB962C8B-B14F-4D97-AF65-F5344CB8AC3E}">
        <p14:creationId xmlns:p14="http://schemas.microsoft.com/office/powerpoint/2010/main" val="675844527"/>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9" name="Rectangle 118">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77904"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1"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284328" y="1801628"/>
            <a:ext cx="1519236" cy="11421930"/>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23"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288874" y="1266330"/>
            <a:ext cx="965308" cy="11042828"/>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25" name="Freeform: Shape 124">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9242" y="1273446"/>
            <a:ext cx="8000124" cy="10515598"/>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7" name="Objectives"/>
          <p:cNvSpPr txBox="1">
            <a:spLocks noGrp="1"/>
          </p:cNvSpPr>
          <p:nvPr>
            <p:ph type="title"/>
          </p:nvPr>
        </p:nvSpPr>
        <p:spPr>
          <a:xfrm>
            <a:off x="1869744" y="1964544"/>
            <a:ext cx="6776838" cy="9121940"/>
          </a:xfrm>
          <a:prstGeom prst="rect">
            <a:avLst/>
          </a:prstGeom>
        </p:spPr>
        <p:txBody>
          <a:bodyPr vert="horz" lIns="91440" tIns="45720" rIns="91440" bIns="45720" rtlCol="0" anchor="ctr">
            <a:normAutofit/>
          </a:bodyPr>
          <a:lstStyle/>
          <a:p>
            <a:pPr defTabSz="914400"/>
            <a:r>
              <a:rPr lang="en-US" sz="8000" kern="1200" dirty="0">
                <a:solidFill>
                  <a:srgbClr val="FFFFFF"/>
                </a:solidFill>
                <a:latin typeface="Arial" panose="020B0604020202020204" pitchFamily="34" charset="0"/>
                <a:cs typeface="Arial" panose="020B0604020202020204" pitchFamily="34" charset="0"/>
              </a:rPr>
              <a:t>Objectives</a:t>
            </a:r>
          </a:p>
        </p:txBody>
      </p:sp>
      <p:sp>
        <p:nvSpPr>
          <p:cNvPr id="127"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803564" y="2704604"/>
            <a:ext cx="13311194" cy="10503292"/>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78" name="Discover the new Student website on TransitionTN…"/>
          <p:cNvSpPr txBox="1">
            <a:spLocks noGrp="1"/>
          </p:cNvSpPr>
          <p:nvPr>
            <p:ph type="body" idx="1"/>
          </p:nvPr>
        </p:nvSpPr>
        <p:spPr>
          <a:xfrm>
            <a:off x="10443724" y="3439236"/>
            <a:ext cx="11897662" cy="8669258"/>
          </a:xfrm>
          <a:prstGeom prst="rect">
            <a:avLst/>
          </a:prstGeom>
        </p:spPr>
        <p:txBody>
          <a:bodyPr vert="horz" lIns="91440" tIns="45720" rIns="91440" bIns="45720" rtlCol="0" anchor="ctr">
            <a:normAutofit/>
          </a:bodyPr>
          <a:lstStyle/>
          <a:p>
            <a:pPr marL="914400" indent="-685800" defTabSz="914400"/>
            <a:r>
              <a:rPr lang="en-US" sz="4800" dirty="0">
                <a:solidFill>
                  <a:srgbClr val="FEFFFF"/>
                </a:solidFill>
                <a:latin typeface="Arial"/>
                <a:cs typeface="Arial"/>
              </a:rPr>
              <a:t>Explain the VR and Transition TN Partnership </a:t>
            </a:r>
          </a:p>
          <a:p>
            <a:pPr marL="914400" indent="-685800" defTabSz="914400"/>
            <a:r>
              <a:rPr lang="en-US" sz="4800" dirty="0">
                <a:solidFill>
                  <a:srgbClr val="FEFFFF"/>
                </a:solidFill>
                <a:latin typeface="Arial" panose="020B0604020202020204" pitchFamily="34" charset="0"/>
                <a:cs typeface="Arial" panose="020B0604020202020204" pitchFamily="34" charset="0"/>
              </a:rPr>
              <a:t>Understand how Tennessee provides Pre-ETS and the impact of COVID-19</a:t>
            </a:r>
          </a:p>
          <a:p>
            <a:pPr marL="914400" indent="-685800" defTabSz="914400"/>
            <a:r>
              <a:rPr lang="en-US" sz="4800" dirty="0">
                <a:solidFill>
                  <a:srgbClr val="FEFFFF"/>
                </a:solidFill>
                <a:latin typeface="Arial" panose="020B0604020202020204" pitchFamily="34" charset="0"/>
                <a:cs typeface="Arial" panose="020B0604020202020204" pitchFamily="34" charset="0"/>
              </a:rPr>
              <a:t>Discuss the proactive response to the impact COVID-19 had on Pre-ETS</a:t>
            </a:r>
          </a:p>
          <a:p>
            <a:pPr marL="914400" indent="-685800" defTabSz="914400"/>
            <a:r>
              <a:rPr lang="en-US" sz="4800" dirty="0">
                <a:solidFill>
                  <a:srgbClr val="FEFFFF"/>
                </a:solidFill>
                <a:latin typeface="Arial" panose="020B0604020202020204" pitchFamily="34" charset="0"/>
                <a:cs typeface="Arial" panose="020B0604020202020204" pitchFamily="34" charset="0"/>
              </a:rPr>
              <a:t>Explore resources that can be used for virtual or in-person instruction</a:t>
            </a:r>
          </a:p>
          <a:p>
            <a:pPr marL="914400" indent="-685800" defTabSz="914400"/>
            <a:r>
              <a:rPr lang="en-US" sz="4800" dirty="0">
                <a:solidFill>
                  <a:srgbClr val="FEFFFF"/>
                </a:solidFill>
                <a:latin typeface="Arial"/>
                <a:cs typeface="Arial"/>
              </a:rPr>
              <a:t>Share strategies for instruction</a:t>
            </a:r>
          </a:p>
          <a:p>
            <a:pPr marL="914400" indent="-685800" defTabSz="914400"/>
            <a:r>
              <a:rPr lang="en-US" sz="4800" dirty="0">
                <a:solidFill>
                  <a:srgbClr val="FEFFFF"/>
                </a:solidFill>
                <a:latin typeface="Arial"/>
                <a:cs typeface="Arial"/>
              </a:rPr>
              <a:t>Discover the new student website on TransitionTN</a:t>
            </a:r>
          </a:p>
        </p:txBody>
      </p:sp>
      <p:pic>
        <p:nvPicPr>
          <p:cNvPr id="11" name="Picture 10" descr="Tennessee Department of Human Services logo">
            <a:extLst>
              <a:ext uri="{FF2B5EF4-FFF2-40B4-BE49-F238E27FC236}">
                <a16:creationId xmlns:a16="http://schemas.microsoft.com/office/drawing/2014/main" id="{ADE1B884-077D-4973-98B9-8627A2839D25}"/>
              </a:ext>
            </a:extLst>
          </p:cNvPr>
          <p:cNvPicPr>
            <a:picLocks noChangeAspect="1"/>
          </p:cNvPicPr>
          <p:nvPr/>
        </p:nvPicPr>
        <p:blipFill>
          <a:blip r:embed="rId3"/>
          <a:stretch>
            <a:fillRect/>
          </a:stretch>
        </p:blipFill>
        <p:spPr>
          <a:xfrm>
            <a:off x="550507" y="11929225"/>
            <a:ext cx="5724884" cy="1602089"/>
          </a:xfrm>
          <a:prstGeom prst="rect">
            <a:avLst/>
          </a:prstGeom>
        </p:spPr>
      </p:pic>
      <p:pic>
        <p:nvPicPr>
          <p:cNvPr id="9" name="Picture 8" descr="Transition Tennessee Logo">
            <a:extLst>
              <a:ext uri="{FF2B5EF4-FFF2-40B4-BE49-F238E27FC236}">
                <a16:creationId xmlns:a16="http://schemas.microsoft.com/office/drawing/2014/main" id="{6EEE6D18-C204-0843-A557-E57DC8901AC2}"/>
              </a:ext>
            </a:extLst>
          </p:cNvPr>
          <p:cNvPicPr>
            <a:picLocks noChangeAspect="1"/>
          </p:cNvPicPr>
          <p:nvPr/>
        </p:nvPicPr>
        <p:blipFill>
          <a:blip r:embed="rId4"/>
          <a:stretch>
            <a:fillRect/>
          </a:stretch>
        </p:blipFill>
        <p:spPr>
          <a:xfrm>
            <a:off x="16818650" y="12053126"/>
            <a:ext cx="7114686" cy="1424913"/>
          </a:xfrm>
          <a:prstGeom prst="rect">
            <a:avLst/>
          </a:prstGeom>
          <a:solidFill>
            <a:schemeClr val="bg2"/>
          </a:solidFill>
          <a:ln>
            <a:solidFill>
              <a:schemeClr val="bg1"/>
            </a:solidFill>
          </a:ln>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2688" y="896110"/>
            <a:ext cx="6828740" cy="7602514"/>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98" name="Transition Tennessee’s Website for Students"/>
          <p:cNvSpPr txBox="1">
            <a:spLocks noGrp="1"/>
          </p:cNvSpPr>
          <p:nvPr>
            <p:ph type="title"/>
          </p:nvPr>
        </p:nvSpPr>
        <p:spPr>
          <a:xfrm>
            <a:off x="1554480" y="1463038"/>
            <a:ext cx="5690382" cy="6475158"/>
          </a:xfrm>
          <a:prstGeom prst="rect">
            <a:avLst/>
          </a:prstGeom>
        </p:spPr>
        <p:txBody>
          <a:bodyPr vert="horz" lIns="91440" tIns="45720" rIns="91440" bIns="45720" rtlCol="0" anchor="ctr">
            <a:normAutofit/>
          </a:bodyPr>
          <a:lstStyle/>
          <a:p>
            <a:pPr algn="ctr" defTabSz="914400"/>
            <a:r>
              <a:rPr lang="en-US" sz="6000" dirty="0">
                <a:solidFill>
                  <a:srgbClr val="FFFFFF"/>
                </a:solidFill>
                <a:latin typeface="Arial" panose="020B0604020202020204" pitchFamily="34" charset="0"/>
                <a:cs typeface="Arial" panose="020B0604020202020204" pitchFamily="34" charset="0"/>
              </a:rPr>
              <a:t>Transition TN’s Student Website </a:t>
            </a:r>
            <a:endParaRPr lang="en-US" sz="6000" kern="1200" dirty="0">
              <a:solidFill>
                <a:srgbClr val="FFFFFF"/>
              </a:solidFill>
              <a:latin typeface="Arial" panose="020B0604020202020204" pitchFamily="34" charset="0"/>
              <a:cs typeface="Arial" panose="020B0604020202020204" pitchFamily="34" charset="0"/>
            </a:endParaRPr>
          </a:p>
        </p:txBody>
      </p:sp>
      <p:sp>
        <p:nvSpPr>
          <p:cNvPr id="77" name="Rectangle 76">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2686" y="8838454"/>
            <a:ext cx="6828738" cy="3959704"/>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79" name="Rectangle 78">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89206" y="896110"/>
            <a:ext cx="15376950" cy="11905490"/>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7" name="Instructor guide:…"/>
          <p:cNvSpPr txBox="1">
            <a:spLocks noGrp="1"/>
          </p:cNvSpPr>
          <p:nvPr>
            <p:ph type="body" idx="1"/>
          </p:nvPr>
        </p:nvSpPr>
        <p:spPr>
          <a:xfrm>
            <a:off x="8759418" y="1373724"/>
            <a:ext cx="14075182" cy="10950258"/>
          </a:xfrm>
          <a:prstGeom prst="rect">
            <a:avLst/>
          </a:prstGeom>
        </p:spPr>
        <p:txBody>
          <a:bodyPr vert="horz" lIns="91440" tIns="45720" rIns="91440" bIns="45720" rtlCol="0" anchor="ctr">
            <a:normAutofit/>
          </a:bodyPr>
          <a:lstStyle/>
          <a:p>
            <a:pPr marL="0" indent="0" defTabSz="914400">
              <a:buNone/>
            </a:pPr>
            <a:r>
              <a:rPr lang="en-US" sz="8800" dirty="0">
                <a:solidFill>
                  <a:schemeClr val="accent1">
                    <a:lumMod val="50000"/>
                  </a:schemeClr>
                </a:solidFill>
                <a:latin typeface="Arial" panose="020B0604020202020204" pitchFamily="34" charset="0"/>
                <a:cs typeface="Arial" panose="020B0604020202020204" pitchFamily="34" charset="0"/>
              </a:rPr>
              <a:t>Lesson Activities</a:t>
            </a:r>
          </a:p>
          <a:p>
            <a:pPr marL="0" indent="0" defTabSz="914400">
              <a:buNone/>
            </a:pPr>
            <a:endParaRPr lang="en-US" sz="8800" dirty="0">
              <a:solidFill>
                <a:schemeClr val="accent1">
                  <a:lumMod val="50000"/>
                </a:schemeClr>
              </a:solidFill>
              <a:latin typeface="Arial" panose="020B0604020202020204" pitchFamily="34" charset="0"/>
              <a:cs typeface="Arial" panose="020B0604020202020204" pitchFamily="34" charset="0"/>
            </a:endParaRPr>
          </a:p>
          <a:p>
            <a:pPr defTabSz="914400"/>
            <a:r>
              <a:rPr lang="en-US" sz="6600" dirty="0">
                <a:solidFill>
                  <a:schemeClr val="accent1">
                    <a:lumMod val="50000"/>
                  </a:schemeClr>
                </a:solidFill>
                <a:latin typeface="Arial" panose="020B0604020202020204" pitchFamily="34" charset="0"/>
                <a:cs typeface="Arial" panose="020B0604020202020204" pitchFamily="34" charset="0"/>
              </a:rPr>
              <a:t>Role-Play Scenario</a:t>
            </a:r>
          </a:p>
          <a:p>
            <a:pPr defTabSz="914400"/>
            <a:r>
              <a:rPr lang="en-US" sz="6600" dirty="0">
                <a:solidFill>
                  <a:schemeClr val="accent1">
                    <a:lumMod val="50000"/>
                  </a:schemeClr>
                </a:solidFill>
                <a:latin typeface="Arial" panose="020B0604020202020204" pitchFamily="34" charset="0"/>
                <a:cs typeface="Arial" panose="020B0604020202020204" pitchFamily="34" charset="0"/>
              </a:rPr>
              <a:t>Get involved Activity</a:t>
            </a:r>
          </a:p>
          <a:p>
            <a:pPr defTabSz="914400"/>
            <a:r>
              <a:rPr lang="en-US" sz="6600" dirty="0">
                <a:solidFill>
                  <a:schemeClr val="accent1">
                    <a:lumMod val="50000"/>
                  </a:schemeClr>
                </a:solidFill>
                <a:latin typeface="Arial" panose="020B0604020202020204" pitchFamily="34" charset="0"/>
                <a:cs typeface="Arial" panose="020B0604020202020204" pitchFamily="34" charset="0"/>
              </a:rPr>
              <a:t>My Portfolio Activity</a:t>
            </a:r>
          </a:p>
          <a:p>
            <a:pPr defTabSz="914400"/>
            <a:r>
              <a:rPr lang="en-US" sz="6600" dirty="0">
                <a:solidFill>
                  <a:schemeClr val="accent1">
                    <a:lumMod val="50000"/>
                  </a:schemeClr>
                </a:solidFill>
                <a:latin typeface="Arial" panose="020B0604020202020204" pitchFamily="34" charset="0"/>
                <a:cs typeface="Arial" panose="020B0604020202020204" pitchFamily="34" charset="0"/>
              </a:rPr>
              <a:t>Quick Picks</a:t>
            </a:r>
          </a:p>
          <a:p>
            <a:pPr defTabSz="914400"/>
            <a:r>
              <a:rPr lang="en-US" sz="6600" dirty="0">
                <a:solidFill>
                  <a:schemeClr val="accent1">
                    <a:lumMod val="50000"/>
                  </a:schemeClr>
                </a:solidFill>
                <a:latin typeface="Arial" panose="020B0604020202020204" pitchFamily="34" charset="0"/>
                <a:cs typeface="Arial" panose="020B0604020202020204" pitchFamily="34" charset="0"/>
              </a:rPr>
              <a:t>No login for students  </a:t>
            </a:r>
          </a:p>
        </p:txBody>
      </p:sp>
      <p:pic>
        <p:nvPicPr>
          <p:cNvPr id="10" name="Picture 9" descr="Transition Tennessee Logo">
            <a:extLst>
              <a:ext uri="{FF2B5EF4-FFF2-40B4-BE49-F238E27FC236}">
                <a16:creationId xmlns:a16="http://schemas.microsoft.com/office/drawing/2014/main" id="{A85DE70E-C45B-4174-A8E1-7F8686098E43}"/>
              </a:ext>
            </a:extLst>
          </p:cNvPr>
          <p:cNvPicPr>
            <a:picLocks noChangeAspect="1"/>
          </p:cNvPicPr>
          <p:nvPr/>
        </p:nvPicPr>
        <p:blipFill>
          <a:blip r:embed="rId3"/>
          <a:stretch>
            <a:fillRect/>
          </a:stretch>
        </p:blipFill>
        <p:spPr>
          <a:xfrm>
            <a:off x="978872" y="9146954"/>
            <a:ext cx="6701349" cy="1343511"/>
          </a:xfrm>
          <a:prstGeom prst="rect">
            <a:avLst/>
          </a:prstGeom>
          <a:solidFill>
            <a:schemeClr val="bg2"/>
          </a:solidFill>
          <a:ln>
            <a:solidFill>
              <a:schemeClr val="bg1"/>
            </a:solidFill>
          </a:ln>
        </p:spPr>
      </p:pic>
      <p:pic>
        <p:nvPicPr>
          <p:cNvPr id="9" name="Picture 8" descr="Tennessee Department of Human Services logo">
            <a:extLst>
              <a:ext uri="{FF2B5EF4-FFF2-40B4-BE49-F238E27FC236}">
                <a16:creationId xmlns:a16="http://schemas.microsoft.com/office/drawing/2014/main" id="{2DDB4A40-F751-4288-93CC-1FFBAC354A54}"/>
              </a:ext>
            </a:extLst>
          </p:cNvPr>
          <p:cNvPicPr>
            <a:picLocks noChangeAspect="1"/>
          </p:cNvPicPr>
          <p:nvPr/>
        </p:nvPicPr>
        <p:blipFill>
          <a:blip r:embed="rId4"/>
          <a:stretch>
            <a:fillRect/>
          </a:stretch>
        </p:blipFill>
        <p:spPr>
          <a:xfrm>
            <a:off x="1467104" y="10798965"/>
            <a:ext cx="5724884" cy="1602089"/>
          </a:xfrm>
          <a:prstGeom prst="rect">
            <a:avLst/>
          </a:prstGeom>
        </p:spPr>
      </p:pic>
    </p:spTree>
    <p:extLst>
      <p:ext uri="{BB962C8B-B14F-4D97-AF65-F5344CB8AC3E}">
        <p14:creationId xmlns:p14="http://schemas.microsoft.com/office/powerpoint/2010/main" val="4277191686"/>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8" name="Rectangle 217">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2688" y="896110"/>
            <a:ext cx="6828740" cy="7602514"/>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87" name="Transition Tennessee’s Website for Students"/>
          <p:cNvSpPr txBox="1">
            <a:spLocks noGrp="1"/>
          </p:cNvSpPr>
          <p:nvPr>
            <p:ph type="title"/>
          </p:nvPr>
        </p:nvSpPr>
        <p:spPr>
          <a:xfrm>
            <a:off x="1554480" y="1463038"/>
            <a:ext cx="5690382" cy="6475158"/>
          </a:xfrm>
          <a:prstGeom prst="rect">
            <a:avLst/>
          </a:prstGeom>
        </p:spPr>
        <p:txBody>
          <a:bodyPr vert="horz" lIns="91440" tIns="45720" rIns="91440" bIns="45720" rtlCol="0" anchor="ctr">
            <a:normAutofit/>
          </a:bodyPr>
          <a:lstStyle/>
          <a:p>
            <a:pPr algn="ctr" defTabSz="914400"/>
            <a:r>
              <a:rPr lang="en-US" sz="7600" kern="1200" dirty="0">
                <a:solidFill>
                  <a:srgbClr val="FFFFFF"/>
                </a:solidFill>
                <a:latin typeface="Arial" panose="020B0604020202020204" pitchFamily="34" charset="0"/>
                <a:cs typeface="Arial" panose="020B0604020202020204" pitchFamily="34" charset="0"/>
              </a:rPr>
              <a:t>Links </a:t>
            </a:r>
          </a:p>
        </p:txBody>
      </p:sp>
      <p:sp>
        <p:nvSpPr>
          <p:cNvPr id="249" name="Rectangle 219">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2686" y="8838454"/>
            <a:ext cx="6828738" cy="3959704"/>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50" name="Rectangle 221">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89206" y="896110"/>
            <a:ext cx="15376950" cy="11905490"/>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8" name="Developed in partnership with the Tennessee Department of Human Services’ Vocational Rehabilitation program…"/>
          <p:cNvSpPr txBox="1">
            <a:spLocks noGrp="1"/>
          </p:cNvSpPr>
          <p:nvPr>
            <p:ph type="body" idx="1"/>
          </p:nvPr>
        </p:nvSpPr>
        <p:spPr>
          <a:xfrm>
            <a:off x="8759418" y="1373724"/>
            <a:ext cx="14075182" cy="10950258"/>
          </a:xfrm>
          <a:prstGeom prst="rect">
            <a:avLst/>
          </a:prstGeom>
        </p:spPr>
        <p:txBody>
          <a:bodyPr vert="horz" lIns="91440" tIns="45720" rIns="91440" bIns="45720" rtlCol="0" anchor="ctr">
            <a:normAutofit/>
          </a:bodyPr>
          <a:lstStyle/>
          <a:p>
            <a:pPr marL="914400" indent="-685800" defTabSz="914400">
              <a:defRPr sz="4900"/>
            </a:pPr>
            <a:r>
              <a:rPr lang="en-US" sz="5200" dirty="0">
                <a:solidFill>
                  <a:schemeClr val="accent1">
                    <a:lumMod val="50000"/>
                  </a:schemeClr>
                </a:solidFill>
                <a:latin typeface="Arial" panose="020B0604020202020204" pitchFamily="34" charset="0"/>
                <a:cs typeface="Arial" panose="020B0604020202020204" pitchFamily="34" charset="0"/>
                <a:hlinkClick r:id="rId3"/>
              </a:rPr>
              <a:t>https://transitiontn.org</a:t>
            </a:r>
            <a:endParaRPr lang="en-US" sz="5200" dirty="0">
              <a:solidFill>
                <a:schemeClr val="accent1">
                  <a:lumMod val="50000"/>
                </a:schemeClr>
              </a:solidFill>
              <a:latin typeface="Arial" panose="020B0604020202020204" pitchFamily="34" charset="0"/>
              <a:cs typeface="Arial" panose="020B0604020202020204" pitchFamily="34" charset="0"/>
            </a:endParaRPr>
          </a:p>
          <a:p>
            <a:pPr marL="914400" indent="-685800" defTabSz="914400">
              <a:defRPr sz="4900"/>
            </a:pPr>
            <a:r>
              <a:rPr lang="en-US" sz="5200" dirty="0">
                <a:solidFill>
                  <a:schemeClr val="accent1">
                    <a:lumMod val="50000"/>
                  </a:schemeClr>
                </a:solidFill>
                <a:latin typeface="Arial" panose="020B0604020202020204" pitchFamily="34" charset="0"/>
                <a:cs typeface="Arial" panose="020B0604020202020204" pitchFamily="34" charset="0"/>
                <a:hlinkClick r:id="rId4"/>
              </a:rPr>
              <a:t>https://www.tn.gov/humanservices/ds/vocational-rehabilitation/transition-services.html</a:t>
            </a:r>
            <a:r>
              <a:rPr lang="en-US" sz="5200" dirty="0">
                <a:solidFill>
                  <a:schemeClr val="accent1">
                    <a:lumMod val="50000"/>
                  </a:schemeClr>
                </a:solidFill>
                <a:latin typeface="Arial" panose="020B0604020202020204" pitchFamily="34" charset="0"/>
                <a:cs typeface="Arial" panose="020B0604020202020204" pitchFamily="34" charset="0"/>
              </a:rPr>
              <a:t> </a:t>
            </a:r>
          </a:p>
        </p:txBody>
      </p:sp>
      <p:pic>
        <p:nvPicPr>
          <p:cNvPr id="10" name="Picture 9" descr="Transition Tennessee Logo">
            <a:extLst>
              <a:ext uri="{FF2B5EF4-FFF2-40B4-BE49-F238E27FC236}">
                <a16:creationId xmlns:a16="http://schemas.microsoft.com/office/drawing/2014/main" id="{2409C5BC-7DD3-45DE-A7C1-36EB7DF5A109}"/>
              </a:ext>
            </a:extLst>
          </p:cNvPr>
          <p:cNvPicPr>
            <a:picLocks noChangeAspect="1"/>
          </p:cNvPicPr>
          <p:nvPr/>
        </p:nvPicPr>
        <p:blipFill>
          <a:blip r:embed="rId5"/>
          <a:stretch>
            <a:fillRect/>
          </a:stretch>
        </p:blipFill>
        <p:spPr>
          <a:xfrm>
            <a:off x="978872" y="9146954"/>
            <a:ext cx="6701349" cy="1343511"/>
          </a:xfrm>
          <a:prstGeom prst="rect">
            <a:avLst/>
          </a:prstGeom>
          <a:solidFill>
            <a:schemeClr val="bg2"/>
          </a:solidFill>
          <a:ln>
            <a:solidFill>
              <a:schemeClr val="bg1"/>
            </a:solidFill>
          </a:ln>
        </p:spPr>
      </p:pic>
      <p:pic>
        <p:nvPicPr>
          <p:cNvPr id="9" name="Picture 8" descr="Tennessee Department of Human Services logo">
            <a:extLst>
              <a:ext uri="{FF2B5EF4-FFF2-40B4-BE49-F238E27FC236}">
                <a16:creationId xmlns:a16="http://schemas.microsoft.com/office/drawing/2014/main" id="{C83A8E7F-0315-45EF-9309-9B205615799B}"/>
              </a:ext>
            </a:extLst>
          </p:cNvPr>
          <p:cNvPicPr>
            <a:picLocks noChangeAspect="1"/>
          </p:cNvPicPr>
          <p:nvPr/>
        </p:nvPicPr>
        <p:blipFill>
          <a:blip r:embed="rId6"/>
          <a:stretch>
            <a:fillRect/>
          </a:stretch>
        </p:blipFill>
        <p:spPr>
          <a:xfrm>
            <a:off x="1467104" y="10798965"/>
            <a:ext cx="5724884" cy="1602089"/>
          </a:xfrm>
          <a:prstGeom prst="rect">
            <a:avLst/>
          </a:prstGeom>
        </p:spPr>
      </p:pic>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88294908-8B00-4F58-BBBA-20F71A40A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4000" cy="1371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Freeform: Shape 32">
            <a:extLst>
              <a:ext uri="{FF2B5EF4-FFF2-40B4-BE49-F238E27FC236}">
                <a16:creationId xmlns:a16="http://schemas.microsoft.com/office/drawing/2014/main" id="{4364C879-1404-4203-8E9D-CC5DE0A621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65564" y="-2772336"/>
            <a:ext cx="4849746" cy="7222382"/>
          </a:xfrm>
          <a:custGeom>
            <a:avLst/>
            <a:gdLst>
              <a:gd name="connsiteX0" fmla="*/ 0 w 2424873"/>
              <a:gd name="connsiteY0" fmla="*/ 2424874 h 3611191"/>
              <a:gd name="connsiteX1" fmla="*/ 2424873 w 2424873"/>
              <a:gd name="connsiteY1" fmla="*/ 0 h 3611191"/>
              <a:gd name="connsiteX2" fmla="*/ 2424873 w 2424873"/>
              <a:gd name="connsiteY2" fmla="*/ 3611191 h 3611191"/>
              <a:gd name="connsiteX3" fmla="*/ 1186317 w 2424873"/>
              <a:gd name="connsiteY3" fmla="*/ 3611191 h 3611191"/>
            </a:gdLst>
            <a:ahLst/>
            <a:cxnLst>
              <a:cxn ang="0">
                <a:pos x="connsiteX0" y="connsiteY0"/>
              </a:cxn>
              <a:cxn ang="0">
                <a:pos x="connsiteX1" y="connsiteY1"/>
              </a:cxn>
              <a:cxn ang="0">
                <a:pos x="connsiteX2" y="connsiteY2"/>
              </a:cxn>
              <a:cxn ang="0">
                <a:pos x="connsiteX3" y="connsiteY3"/>
              </a:cxn>
            </a:cxnLst>
            <a:rect l="l" t="t" r="r" b="b"/>
            <a:pathLst>
              <a:path w="2424873" h="3611191">
                <a:moveTo>
                  <a:pt x="0" y="2424874"/>
                </a:moveTo>
                <a:lnTo>
                  <a:pt x="2424873" y="0"/>
                </a:lnTo>
                <a:lnTo>
                  <a:pt x="2424873" y="3611191"/>
                </a:lnTo>
                <a:lnTo>
                  <a:pt x="1186317" y="361119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5" name="Freeform: Shape 34">
            <a:extLst>
              <a:ext uri="{FF2B5EF4-FFF2-40B4-BE49-F238E27FC236}">
                <a16:creationId xmlns:a16="http://schemas.microsoft.com/office/drawing/2014/main" id="{84617302-4B0D-4351-A6BB-6F0930D94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142000" y="-677164"/>
            <a:ext cx="3271910" cy="3271910"/>
          </a:xfrm>
          <a:custGeom>
            <a:avLst/>
            <a:gdLst>
              <a:gd name="connsiteX0" fmla="*/ 0 w 1635955"/>
              <a:gd name="connsiteY0" fmla="*/ 957987 h 1635955"/>
              <a:gd name="connsiteX1" fmla="*/ 957987 w 1635955"/>
              <a:gd name="connsiteY1" fmla="*/ 0 h 1635955"/>
              <a:gd name="connsiteX2" fmla="*/ 1635955 w 1635955"/>
              <a:gd name="connsiteY2" fmla="*/ 0 h 1635955"/>
              <a:gd name="connsiteX3" fmla="*/ 1635955 w 1635955"/>
              <a:gd name="connsiteY3" fmla="*/ 1635955 h 1635955"/>
              <a:gd name="connsiteX4" fmla="*/ 0 w 1635955"/>
              <a:gd name="connsiteY4" fmla="*/ 1635955 h 163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55" h="1635955">
                <a:moveTo>
                  <a:pt x="0" y="957987"/>
                </a:moveTo>
                <a:lnTo>
                  <a:pt x="957987" y="0"/>
                </a:lnTo>
                <a:lnTo>
                  <a:pt x="1635955" y="0"/>
                </a:lnTo>
                <a:lnTo>
                  <a:pt x="1635955" y="1635955"/>
                </a:lnTo>
                <a:lnTo>
                  <a:pt x="0" y="1635955"/>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7" name="Freeform: Shape 36">
            <a:extLst>
              <a:ext uri="{FF2B5EF4-FFF2-40B4-BE49-F238E27FC236}">
                <a16:creationId xmlns:a16="http://schemas.microsoft.com/office/drawing/2014/main" id="{DA2C7802-C2E0-4218-8F89-8DD7CCD2C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9255970" y="-13176"/>
            <a:ext cx="8118786" cy="5096220"/>
          </a:xfrm>
          <a:custGeom>
            <a:avLst/>
            <a:gdLst>
              <a:gd name="connsiteX0" fmla="*/ 0 w 4059393"/>
              <a:gd name="connsiteY0" fmla="*/ 1511282 h 2548110"/>
              <a:gd name="connsiteX1" fmla="*/ 1511282 w 4059393"/>
              <a:gd name="connsiteY1" fmla="*/ 0 h 2548110"/>
              <a:gd name="connsiteX2" fmla="*/ 4059393 w 4059393"/>
              <a:gd name="connsiteY2" fmla="*/ 2548110 h 2548110"/>
              <a:gd name="connsiteX3" fmla="*/ 0 w 4059393"/>
              <a:gd name="connsiteY3" fmla="*/ 2548110 h 2548110"/>
            </a:gdLst>
            <a:ahLst/>
            <a:cxnLst>
              <a:cxn ang="0">
                <a:pos x="connsiteX0" y="connsiteY0"/>
              </a:cxn>
              <a:cxn ang="0">
                <a:pos x="connsiteX1" y="connsiteY1"/>
              </a:cxn>
              <a:cxn ang="0">
                <a:pos x="connsiteX2" y="connsiteY2"/>
              </a:cxn>
              <a:cxn ang="0">
                <a:pos x="connsiteX3" y="connsiteY3"/>
              </a:cxn>
            </a:cxnLst>
            <a:rect l="l" t="t" r="r" b="b"/>
            <a:pathLst>
              <a:path w="4059393" h="2548110">
                <a:moveTo>
                  <a:pt x="0" y="1511282"/>
                </a:moveTo>
                <a:lnTo>
                  <a:pt x="1511282" y="0"/>
                </a:lnTo>
                <a:lnTo>
                  <a:pt x="4059393" y="2548110"/>
                </a:lnTo>
                <a:lnTo>
                  <a:pt x="0" y="254811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9" name="Rectangle 38">
            <a:extLst>
              <a:ext uri="{FF2B5EF4-FFF2-40B4-BE49-F238E27FC236}">
                <a16:creationId xmlns:a16="http://schemas.microsoft.com/office/drawing/2014/main" id="{A6D7111A-21E5-4EE9-8A78-10E5530F01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0525848" y="2931560"/>
            <a:ext cx="2371416" cy="2371416"/>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1" name="Freeform: Shape 40">
            <a:extLst>
              <a:ext uri="{FF2B5EF4-FFF2-40B4-BE49-F238E27FC236}">
                <a16:creationId xmlns:a16="http://schemas.microsoft.com/office/drawing/2014/main" id="{A3969E80-A77B-49FC-9122-D89AFD5EE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59114" y="10397486"/>
            <a:ext cx="4889814" cy="4732232"/>
          </a:xfrm>
          <a:custGeom>
            <a:avLst/>
            <a:gdLst>
              <a:gd name="connsiteX0" fmla="*/ 0 w 2203753"/>
              <a:gd name="connsiteY0" fmla="*/ 0 h 2132734"/>
              <a:gd name="connsiteX1" fmla="*/ 2203753 w 2203753"/>
              <a:gd name="connsiteY1" fmla="*/ 0 h 2132734"/>
              <a:gd name="connsiteX2" fmla="*/ 2203753 w 2203753"/>
              <a:gd name="connsiteY2" fmla="*/ 576461 h 2132734"/>
              <a:gd name="connsiteX3" fmla="*/ 647480 w 2203753"/>
              <a:gd name="connsiteY3" fmla="*/ 2132734 h 2132734"/>
              <a:gd name="connsiteX4" fmla="*/ 0 w 2203753"/>
              <a:gd name="connsiteY4" fmla="*/ 1485255 h 2132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753" h="2132734">
                <a:moveTo>
                  <a:pt x="0" y="0"/>
                </a:moveTo>
                <a:lnTo>
                  <a:pt x="2203753" y="0"/>
                </a:lnTo>
                <a:lnTo>
                  <a:pt x="2203753" y="576461"/>
                </a:lnTo>
                <a:lnTo>
                  <a:pt x="647480" y="2132734"/>
                </a:lnTo>
                <a:lnTo>
                  <a:pt x="0" y="1485255"/>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3" name="Rectangle 42">
            <a:extLst>
              <a:ext uri="{FF2B5EF4-FFF2-40B4-BE49-F238E27FC236}">
                <a16:creationId xmlns:a16="http://schemas.microsoft.com/office/drawing/2014/main" id="{1849CA57-76BD-4CF2-80BA-D7A46A01B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539574" y="10879786"/>
            <a:ext cx="1856934" cy="1856934"/>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ffectLst>
                <a:outerShdw blurRad="38100" dist="38100" dir="2700000" algn="tl">
                  <a:srgbClr val="000000">
                    <a:alpha val="43137"/>
                  </a:srgbClr>
                </a:outerShdw>
              </a:effectLst>
            </a:endParaRPr>
          </a:p>
        </p:txBody>
      </p:sp>
      <p:sp>
        <p:nvSpPr>
          <p:cNvPr id="45" name="Freeform: Shape 44">
            <a:extLst>
              <a:ext uri="{FF2B5EF4-FFF2-40B4-BE49-F238E27FC236}">
                <a16:creationId xmlns:a16="http://schemas.microsoft.com/office/drawing/2014/main" id="{35E9085E-E730-4768-83D4-6CB7E98971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802622" y="1468622"/>
            <a:ext cx="10778758" cy="10778758"/>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7" name="Freeform: Shape 46">
            <a:extLst>
              <a:ext uri="{FF2B5EF4-FFF2-40B4-BE49-F238E27FC236}">
                <a16:creationId xmlns:a16="http://schemas.microsoft.com/office/drawing/2014/main" id="{973272FE-A474-4CAE-8CA2-BCC8B476C3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5400566" y="66566"/>
            <a:ext cx="13582870" cy="13582870"/>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solidFill>
            </a:endParaRPr>
          </a:p>
        </p:txBody>
      </p:sp>
      <p:sp>
        <p:nvSpPr>
          <p:cNvPr id="2" name="Title 1">
            <a:extLst>
              <a:ext uri="{FF2B5EF4-FFF2-40B4-BE49-F238E27FC236}">
                <a16:creationId xmlns:a16="http://schemas.microsoft.com/office/drawing/2014/main" id="{F6BFF03F-72EA-B94D-8294-EA16D9246B8B}"/>
              </a:ext>
            </a:extLst>
          </p:cNvPr>
          <p:cNvSpPr>
            <a:spLocks noGrp="1"/>
          </p:cNvSpPr>
          <p:nvPr>
            <p:ph type="title"/>
          </p:nvPr>
        </p:nvSpPr>
        <p:spPr>
          <a:xfrm>
            <a:off x="6409284" y="4707282"/>
            <a:ext cx="11565432" cy="4301438"/>
          </a:xfrm>
          <a:noFill/>
        </p:spPr>
        <p:txBody>
          <a:bodyPr vert="horz" lIns="91440" tIns="45720" rIns="91440" bIns="45720" rtlCol="0" anchor="ctr">
            <a:normAutofit/>
          </a:bodyPr>
          <a:lstStyle/>
          <a:p>
            <a:pPr algn="ctr" defTabSz="914400"/>
            <a:r>
              <a:rPr lang="en-US" sz="11800" b="1" kern="1200" dirty="0">
                <a:solidFill>
                  <a:schemeClr val="accent1">
                    <a:lumMod val="75000"/>
                  </a:schemeClr>
                </a:solidFill>
                <a:latin typeface="Arial" panose="020B0604020202020204" pitchFamily="34" charset="0"/>
                <a:cs typeface="Arial" panose="020B0604020202020204" pitchFamily="34" charset="0"/>
              </a:rPr>
              <a:t>Questions?</a:t>
            </a:r>
          </a:p>
        </p:txBody>
      </p:sp>
      <p:sp>
        <p:nvSpPr>
          <p:cNvPr id="49" name="Freeform: Shape 48">
            <a:extLst>
              <a:ext uri="{FF2B5EF4-FFF2-40B4-BE49-F238E27FC236}">
                <a16:creationId xmlns:a16="http://schemas.microsoft.com/office/drawing/2014/main" id="{E07981EA-05A6-437C-88D7-B377B92B03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9259646" y="10915182"/>
            <a:ext cx="4463588" cy="5137622"/>
          </a:xfrm>
          <a:custGeom>
            <a:avLst/>
            <a:gdLst>
              <a:gd name="connsiteX0" fmla="*/ 0 w 2940086"/>
              <a:gd name="connsiteY0" fmla="*/ 0 h 3384061"/>
              <a:gd name="connsiteX1" fmla="*/ 2496112 w 2940086"/>
              <a:gd name="connsiteY1" fmla="*/ 0 h 3384061"/>
              <a:gd name="connsiteX2" fmla="*/ 2940086 w 2940086"/>
              <a:gd name="connsiteY2" fmla="*/ 443975 h 3384061"/>
              <a:gd name="connsiteX3" fmla="*/ 0 w 2940086"/>
              <a:gd name="connsiteY3" fmla="*/ 3384061 h 3384061"/>
            </a:gdLst>
            <a:ahLst/>
            <a:cxnLst>
              <a:cxn ang="0">
                <a:pos x="connsiteX0" y="connsiteY0"/>
              </a:cxn>
              <a:cxn ang="0">
                <a:pos x="connsiteX1" y="connsiteY1"/>
              </a:cxn>
              <a:cxn ang="0">
                <a:pos x="connsiteX2" y="connsiteY2"/>
              </a:cxn>
              <a:cxn ang="0">
                <a:pos x="connsiteX3" y="connsiteY3"/>
              </a:cxn>
            </a:cxnLst>
            <a:rect l="l" t="t" r="r" b="b"/>
            <a:pathLst>
              <a:path w="2940086" h="3384061">
                <a:moveTo>
                  <a:pt x="0" y="0"/>
                </a:moveTo>
                <a:lnTo>
                  <a:pt x="2496112" y="0"/>
                </a:lnTo>
                <a:lnTo>
                  <a:pt x="2940086" y="443975"/>
                </a:lnTo>
                <a:lnTo>
                  <a:pt x="0" y="338406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1" name="Rectangle 50">
            <a:extLst>
              <a:ext uri="{FF2B5EF4-FFF2-40B4-BE49-F238E27FC236}">
                <a16:creationId xmlns:a16="http://schemas.microsoft.com/office/drawing/2014/main" id="{15E3C750-986E-4769-B1AE-49289FBEE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9440118" y="10487090"/>
            <a:ext cx="1919970" cy="1919970"/>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6" name="Picture 15" descr="Tennessee Department of Human Services logo">
            <a:extLst>
              <a:ext uri="{FF2B5EF4-FFF2-40B4-BE49-F238E27FC236}">
                <a16:creationId xmlns:a16="http://schemas.microsoft.com/office/drawing/2014/main" id="{E0CC5F57-1024-4D86-8B60-19ADDE77FC5C}"/>
              </a:ext>
            </a:extLst>
          </p:cNvPr>
          <p:cNvPicPr>
            <a:picLocks noChangeAspect="1"/>
          </p:cNvPicPr>
          <p:nvPr/>
        </p:nvPicPr>
        <p:blipFill>
          <a:blip r:embed="rId2"/>
          <a:stretch>
            <a:fillRect/>
          </a:stretch>
        </p:blipFill>
        <p:spPr>
          <a:xfrm>
            <a:off x="562218" y="12142251"/>
            <a:ext cx="5724884" cy="1602089"/>
          </a:xfrm>
          <a:prstGeom prst="rect">
            <a:avLst/>
          </a:prstGeom>
        </p:spPr>
      </p:pic>
      <p:pic>
        <p:nvPicPr>
          <p:cNvPr id="14" name="Picture 13" descr="Transition Tennessee Logo">
            <a:extLst>
              <a:ext uri="{FF2B5EF4-FFF2-40B4-BE49-F238E27FC236}">
                <a16:creationId xmlns:a16="http://schemas.microsoft.com/office/drawing/2014/main" id="{7FC7D22A-6D89-E84F-8D60-B88A705FF242}"/>
              </a:ext>
            </a:extLst>
          </p:cNvPr>
          <p:cNvPicPr>
            <a:picLocks noChangeAspect="1"/>
          </p:cNvPicPr>
          <p:nvPr/>
        </p:nvPicPr>
        <p:blipFill>
          <a:blip r:embed="rId3"/>
          <a:stretch>
            <a:fillRect/>
          </a:stretch>
        </p:blipFill>
        <p:spPr>
          <a:xfrm>
            <a:off x="16505551" y="12142251"/>
            <a:ext cx="7114686" cy="1424913"/>
          </a:xfrm>
          <a:prstGeom prst="rect">
            <a:avLst/>
          </a:prstGeom>
          <a:ln>
            <a:solidFill>
              <a:schemeClr val="bg1"/>
            </a:solidFill>
          </a:ln>
        </p:spPr>
      </p:pic>
    </p:spTree>
    <p:extLst>
      <p:ext uri="{BB962C8B-B14F-4D97-AF65-F5344CB8AC3E}">
        <p14:creationId xmlns:p14="http://schemas.microsoft.com/office/powerpoint/2010/main" val="6117414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9" name="Rectangle 118">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77904"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1"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284328" y="1801628"/>
            <a:ext cx="1519236" cy="11421930"/>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3"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288874" y="1266330"/>
            <a:ext cx="965308" cy="11042828"/>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9242" y="1273446"/>
            <a:ext cx="8000124" cy="10515598"/>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7" name="Objectives"/>
          <p:cNvSpPr txBox="1">
            <a:spLocks noGrp="1"/>
          </p:cNvSpPr>
          <p:nvPr>
            <p:ph type="title"/>
          </p:nvPr>
        </p:nvSpPr>
        <p:spPr>
          <a:xfrm>
            <a:off x="1869744" y="1964544"/>
            <a:ext cx="6776838" cy="9121940"/>
          </a:xfrm>
          <a:prstGeom prst="rect">
            <a:avLst/>
          </a:prstGeom>
        </p:spPr>
        <p:txBody>
          <a:bodyPr vert="horz" lIns="91440" tIns="45720" rIns="91440" bIns="45720" rtlCol="0" anchor="ctr">
            <a:normAutofit/>
          </a:bodyPr>
          <a:lstStyle/>
          <a:p>
            <a:pPr defTabSz="914400"/>
            <a:r>
              <a:rPr lang="en-US" sz="8000" dirty="0">
                <a:solidFill>
                  <a:srgbClr val="FFFFFF"/>
                </a:solidFill>
                <a:latin typeface="Arial" panose="020B0604020202020204" pitchFamily="34" charset="0"/>
                <a:cs typeface="Arial" panose="020B0604020202020204" pitchFamily="34" charset="0"/>
              </a:rPr>
              <a:t>Contact Information</a:t>
            </a:r>
            <a:endParaRPr lang="en-US" sz="8000" kern="1200" dirty="0">
              <a:solidFill>
                <a:srgbClr val="FFFFFF"/>
              </a:solidFill>
              <a:latin typeface="Arial" panose="020B0604020202020204" pitchFamily="34" charset="0"/>
              <a:cs typeface="Arial" panose="020B0604020202020204" pitchFamily="34" charset="0"/>
            </a:endParaRPr>
          </a:p>
        </p:txBody>
      </p:sp>
      <p:sp>
        <p:nvSpPr>
          <p:cNvPr id="127"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803564" y="2704604"/>
            <a:ext cx="13311194" cy="10503292"/>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8" name="Discover the new Student website on TransitionTN…"/>
          <p:cNvSpPr txBox="1">
            <a:spLocks noGrp="1"/>
          </p:cNvSpPr>
          <p:nvPr>
            <p:ph type="body" idx="1"/>
          </p:nvPr>
        </p:nvSpPr>
        <p:spPr>
          <a:xfrm>
            <a:off x="10443724" y="2863751"/>
            <a:ext cx="11897662" cy="8669258"/>
          </a:xfrm>
          <a:prstGeom prst="rect">
            <a:avLst/>
          </a:prstGeom>
        </p:spPr>
        <p:txBody>
          <a:bodyPr vert="horz" lIns="91440" tIns="45720" rIns="91440" bIns="45720" rtlCol="0" anchor="ctr">
            <a:normAutofit fontScale="92500" lnSpcReduction="10000"/>
          </a:bodyPr>
          <a:lstStyle/>
          <a:p>
            <a:pPr marL="228600" indent="0" defTabSz="914400">
              <a:buNone/>
            </a:pPr>
            <a:endParaRPr lang="en-US" sz="3500" dirty="0">
              <a:solidFill>
                <a:srgbClr val="FEFFFF"/>
              </a:solidFill>
              <a:latin typeface="Arial"/>
              <a:cs typeface="Arial"/>
            </a:endParaRPr>
          </a:p>
          <a:p>
            <a:pPr marL="228600" indent="0" defTabSz="914400">
              <a:buNone/>
            </a:pPr>
            <a:endParaRPr lang="en-US" sz="3500" dirty="0">
              <a:solidFill>
                <a:srgbClr val="FEFFFF"/>
              </a:solidFill>
              <a:latin typeface="Arial"/>
              <a:cs typeface="Arial"/>
            </a:endParaRPr>
          </a:p>
          <a:p>
            <a:pPr marL="228600" indent="0" defTabSz="914400">
              <a:buNone/>
            </a:pPr>
            <a:endParaRPr lang="en-US" sz="3500" dirty="0">
              <a:solidFill>
                <a:srgbClr val="FEFFFF"/>
              </a:solidFill>
              <a:latin typeface="Arial"/>
              <a:cs typeface="Arial"/>
            </a:endParaRPr>
          </a:p>
          <a:p>
            <a:pPr marL="228600" indent="0" defTabSz="914400">
              <a:buNone/>
            </a:pPr>
            <a:r>
              <a:rPr lang="en-US" sz="3500" dirty="0">
                <a:solidFill>
                  <a:srgbClr val="FEFFFF"/>
                </a:solidFill>
                <a:latin typeface="Arial"/>
                <a:cs typeface="Arial"/>
              </a:rPr>
              <a:t>Blake Shearer, VR Transition Director</a:t>
            </a:r>
          </a:p>
          <a:p>
            <a:pPr marL="228600" indent="0" defTabSz="914400">
              <a:buNone/>
            </a:pPr>
            <a:r>
              <a:rPr lang="en-US" sz="3500" dirty="0">
                <a:solidFill>
                  <a:schemeClr val="bg1"/>
                </a:solidFill>
                <a:latin typeface="Arial"/>
                <a:cs typeface="Arial"/>
                <a:hlinkClick r:id="rId3">
                  <a:extLst>
                    <a:ext uri="{A12FA001-AC4F-418D-AE19-62706E023703}">
                      <ahyp:hlinkClr xmlns:ahyp="http://schemas.microsoft.com/office/drawing/2018/hyperlinkcolor" val="tx"/>
                    </a:ext>
                  </a:extLst>
                </a:hlinkClick>
              </a:rPr>
              <a:t>Blake.A.Shearer@tn.gov</a:t>
            </a:r>
            <a:endParaRPr lang="en-US" sz="3500" dirty="0">
              <a:solidFill>
                <a:schemeClr val="bg1"/>
              </a:solidFill>
              <a:latin typeface="Arial"/>
              <a:cs typeface="Arial"/>
            </a:endParaRPr>
          </a:p>
          <a:p>
            <a:pPr marL="228600" indent="0" defTabSz="914400">
              <a:buNone/>
            </a:pPr>
            <a:endParaRPr lang="en-US" sz="3500" dirty="0">
              <a:solidFill>
                <a:schemeClr val="bg1"/>
              </a:solidFill>
              <a:latin typeface="Arial"/>
              <a:cs typeface="Arial"/>
            </a:endParaRPr>
          </a:p>
          <a:p>
            <a:pPr marL="228600" indent="0" defTabSz="914400">
              <a:buNone/>
            </a:pPr>
            <a:r>
              <a:rPr lang="en-US" sz="3500" dirty="0">
                <a:solidFill>
                  <a:schemeClr val="bg1"/>
                </a:solidFill>
                <a:latin typeface="Arial"/>
                <a:cs typeface="Arial"/>
              </a:rPr>
              <a:t>Triniti Holden, Pre-ETS Supervisor</a:t>
            </a:r>
          </a:p>
          <a:p>
            <a:pPr marL="228600" indent="0" defTabSz="914400">
              <a:buNone/>
            </a:pPr>
            <a:r>
              <a:rPr lang="en-US" sz="3500" dirty="0">
                <a:solidFill>
                  <a:schemeClr val="bg1"/>
                </a:solidFill>
                <a:latin typeface="Arial"/>
                <a:cs typeface="Arial"/>
                <a:hlinkClick r:id="rId4">
                  <a:extLst>
                    <a:ext uri="{A12FA001-AC4F-418D-AE19-62706E023703}">
                      <ahyp:hlinkClr xmlns:ahyp="http://schemas.microsoft.com/office/drawing/2018/hyperlinkcolor" val="tx"/>
                    </a:ext>
                  </a:extLst>
                </a:hlinkClick>
              </a:rPr>
              <a:t>Triniti.Holden@tn.gov</a:t>
            </a:r>
            <a:r>
              <a:rPr lang="en-US" sz="3500" dirty="0">
                <a:solidFill>
                  <a:schemeClr val="bg1"/>
                </a:solidFill>
                <a:latin typeface="Arial"/>
                <a:cs typeface="Arial"/>
              </a:rPr>
              <a:t>	</a:t>
            </a:r>
          </a:p>
          <a:p>
            <a:pPr marL="228600" indent="0" defTabSz="914400">
              <a:buNone/>
            </a:pPr>
            <a:endParaRPr lang="en-US" sz="3500" dirty="0">
              <a:solidFill>
                <a:schemeClr val="bg1"/>
              </a:solidFill>
              <a:latin typeface="Arial"/>
              <a:cs typeface="Arial"/>
            </a:endParaRPr>
          </a:p>
          <a:p>
            <a:pPr marL="228600" indent="0" defTabSz="914400">
              <a:buNone/>
            </a:pPr>
            <a:endParaRPr lang="en-US" sz="3500" dirty="0">
              <a:solidFill>
                <a:srgbClr val="FEFFFF"/>
              </a:solidFill>
              <a:latin typeface="Arial"/>
              <a:cs typeface="Arial"/>
            </a:endParaRPr>
          </a:p>
          <a:p>
            <a:pPr marL="228600" indent="0" defTabSz="914400">
              <a:buNone/>
            </a:pPr>
            <a:endParaRPr lang="en-US" sz="3500" dirty="0">
              <a:solidFill>
                <a:srgbClr val="FEFFFF"/>
              </a:solidFill>
              <a:latin typeface="Arial"/>
              <a:cs typeface="Arial"/>
            </a:endParaRPr>
          </a:p>
          <a:p>
            <a:pPr marL="228600" indent="0" defTabSz="914400">
              <a:buNone/>
            </a:pPr>
            <a:r>
              <a:rPr lang="en-US" sz="3500" dirty="0">
                <a:solidFill>
                  <a:srgbClr val="FEFFFF"/>
                </a:solidFill>
                <a:latin typeface="Arial"/>
                <a:cs typeface="Arial"/>
              </a:rPr>
              <a:t>Jessica </a:t>
            </a:r>
            <a:r>
              <a:rPr lang="en-US" sz="3500" dirty="0" err="1">
                <a:solidFill>
                  <a:srgbClr val="FEFFFF"/>
                </a:solidFill>
                <a:latin typeface="Arial"/>
                <a:cs typeface="Arial"/>
              </a:rPr>
              <a:t>Awsumb</a:t>
            </a:r>
            <a:r>
              <a:rPr lang="en-US" sz="3500" dirty="0">
                <a:solidFill>
                  <a:srgbClr val="FEFFFF"/>
                </a:solidFill>
                <a:latin typeface="Arial"/>
                <a:cs typeface="Arial"/>
              </a:rPr>
              <a:t>, Senior Research Associate</a:t>
            </a:r>
          </a:p>
          <a:p>
            <a:pPr marL="228600" indent="0" defTabSz="914400">
              <a:buNone/>
            </a:pPr>
            <a:r>
              <a:rPr lang="en-US" sz="3500" dirty="0">
                <a:solidFill>
                  <a:schemeClr val="bg1"/>
                </a:solidFill>
                <a:latin typeface="Arial"/>
                <a:cs typeface="Arial"/>
                <a:hlinkClick r:id="rId5">
                  <a:extLst>
                    <a:ext uri="{A12FA001-AC4F-418D-AE19-62706E023703}">
                      <ahyp:hlinkClr xmlns:ahyp="http://schemas.microsoft.com/office/drawing/2018/hyperlinkcolor" val="tx"/>
                    </a:ext>
                  </a:extLst>
                </a:hlinkClick>
              </a:rPr>
              <a:t>Jessica.M.Awsumb@Vanderbilt.edu</a:t>
            </a:r>
            <a:r>
              <a:rPr lang="en-US" sz="3500" dirty="0">
                <a:solidFill>
                  <a:schemeClr val="bg1"/>
                </a:solidFill>
                <a:latin typeface="Arial"/>
                <a:cs typeface="Arial"/>
              </a:rPr>
              <a:t> </a:t>
            </a:r>
          </a:p>
        </p:txBody>
      </p:sp>
      <p:pic>
        <p:nvPicPr>
          <p:cNvPr id="9" name="Picture 8" descr="Transition Tennessee Logo">
            <a:extLst>
              <a:ext uri="{FF2B5EF4-FFF2-40B4-BE49-F238E27FC236}">
                <a16:creationId xmlns:a16="http://schemas.microsoft.com/office/drawing/2014/main" id="{6EEE6D18-C204-0843-A557-E57DC8901AC2}"/>
              </a:ext>
            </a:extLst>
          </p:cNvPr>
          <p:cNvPicPr>
            <a:picLocks noChangeAspect="1"/>
          </p:cNvPicPr>
          <p:nvPr/>
        </p:nvPicPr>
        <p:blipFill>
          <a:blip r:embed="rId6"/>
          <a:stretch>
            <a:fillRect/>
          </a:stretch>
        </p:blipFill>
        <p:spPr>
          <a:xfrm>
            <a:off x="10538608" y="8443973"/>
            <a:ext cx="7114686" cy="1424913"/>
          </a:xfrm>
          <a:prstGeom prst="rect">
            <a:avLst/>
          </a:prstGeom>
          <a:solidFill>
            <a:schemeClr val="bg2"/>
          </a:solidFill>
          <a:ln>
            <a:solidFill>
              <a:schemeClr val="bg1"/>
            </a:solidFill>
          </a:ln>
        </p:spPr>
      </p:pic>
      <p:pic>
        <p:nvPicPr>
          <p:cNvPr id="12" name="Picture 11" descr="Tennessee Department of Human Services logo">
            <a:extLst>
              <a:ext uri="{FF2B5EF4-FFF2-40B4-BE49-F238E27FC236}">
                <a16:creationId xmlns:a16="http://schemas.microsoft.com/office/drawing/2014/main" id="{1D47C96B-5935-40C3-ACC4-51AC8868AC8E}"/>
              </a:ext>
            </a:extLst>
          </p:cNvPr>
          <p:cNvPicPr>
            <a:picLocks noChangeAspect="1"/>
          </p:cNvPicPr>
          <p:nvPr/>
        </p:nvPicPr>
        <p:blipFill>
          <a:blip r:embed="rId7"/>
          <a:stretch>
            <a:fillRect/>
          </a:stretch>
        </p:blipFill>
        <p:spPr>
          <a:xfrm>
            <a:off x="10538608" y="2805806"/>
            <a:ext cx="6280042" cy="1757448"/>
          </a:xfrm>
          <a:prstGeom prst="rect">
            <a:avLst/>
          </a:prstGeom>
        </p:spPr>
      </p:pic>
    </p:spTree>
    <p:extLst>
      <p:ext uri="{BB962C8B-B14F-4D97-AF65-F5344CB8AC3E}">
        <p14:creationId xmlns:p14="http://schemas.microsoft.com/office/powerpoint/2010/main" val="1784693720"/>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grpSp>
        <p:nvGrpSpPr>
          <p:cNvPr id="117" name="Group 116">
            <a:extLst>
              <a:ext uri="{FF2B5EF4-FFF2-40B4-BE49-F238E27FC236}">
                <a16:creationId xmlns:a16="http://schemas.microsoft.com/office/drawing/2014/main" id="{D2C4BFA1-2075-4901-9E24-E41D1FDD51F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310962" y="996696"/>
            <a:ext cx="19805326" cy="11722608"/>
            <a:chOff x="1155481" y="498348"/>
            <a:chExt cx="9902663" cy="5861304"/>
          </a:xfrm>
        </p:grpSpPr>
        <p:sp>
          <p:nvSpPr>
            <p:cNvPr id="118" name="Oval 5">
              <a:extLst>
                <a:ext uri="{FF2B5EF4-FFF2-40B4-BE49-F238E27FC236}">
                  <a16:creationId xmlns:a16="http://schemas.microsoft.com/office/drawing/2014/main" id="{985A7375-E3AF-4F5C-85AE-17E8832952C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55481" y="498348"/>
              <a:ext cx="5861304" cy="5861304"/>
            </a:xfrm>
            <a:prstGeom prst="ellipse">
              <a:avLst/>
            </a:prstGeom>
            <a:solidFill>
              <a:schemeClr val="accent1">
                <a:alpha val="55000"/>
              </a:schemeClr>
            </a:solidFill>
            <a:ln>
              <a:noFill/>
            </a:ln>
          </p:spPr>
        </p:sp>
        <p:sp>
          <p:nvSpPr>
            <p:cNvPr id="119" name="Oval 118">
              <a:extLst>
                <a:ext uri="{FF2B5EF4-FFF2-40B4-BE49-F238E27FC236}">
                  <a16:creationId xmlns:a16="http://schemas.microsoft.com/office/drawing/2014/main" id="{F0307F65-8304-4FA8-A841-D4D7625411B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5196840" y="498348"/>
              <a:ext cx="5861304" cy="5861304"/>
            </a:xfrm>
            <a:prstGeom prst="ellipse">
              <a:avLst/>
            </a:prstGeom>
            <a:solidFill>
              <a:schemeClr val="accent1">
                <a:alpha val="55000"/>
              </a:schemeClr>
            </a:solidFill>
            <a:ln>
              <a:noFill/>
            </a:ln>
          </p:spPr>
        </p:sp>
        <p:sp>
          <p:nvSpPr>
            <p:cNvPr id="120" name="Oval 5">
              <a:extLst>
                <a:ext uri="{FF2B5EF4-FFF2-40B4-BE49-F238E27FC236}">
                  <a16:creationId xmlns:a16="http://schemas.microsoft.com/office/drawing/2014/main" id="{C8B8394C-136F-4E05-A002-D93A5E79CD5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3165348" y="498348"/>
              <a:ext cx="5861304" cy="5861304"/>
            </a:xfrm>
            <a:prstGeom prst="ellipse">
              <a:avLst/>
            </a:prstGeom>
            <a:solidFill>
              <a:schemeClr val="accent1">
                <a:alpha val="70000"/>
              </a:schemeClr>
            </a:solidFill>
            <a:ln>
              <a:noFill/>
            </a:ln>
          </p:spPr>
        </p:sp>
      </p:grpSp>
      <p:sp>
        <p:nvSpPr>
          <p:cNvPr id="122" name="Rectangle 121">
            <a:extLst>
              <a:ext uri="{FF2B5EF4-FFF2-40B4-BE49-F238E27FC236}">
                <a16:creationId xmlns:a16="http://schemas.microsoft.com/office/drawing/2014/main" id="{053FB2EE-284F-4C87-AB3D-BBF87A9FAB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029200"/>
            <a:ext cx="24384000" cy="3657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31" name="Thank You"/>
          <p:cNvSpPr txBox="1">
            <a:spLocks noGrp="1"/>
          </p:cNvSpPr>
          <p:nvPr>
            <p:ph type="title"/>
          </p:nvPr>
        </p:nvSpPr>
        <p:spPr>
          <a:xfrm>
            <a:off x="3048000" y="5553076"/>
            <a:ext cx="18288000" cy="2762376"/>
          </a:xfrm>
          <a:prstGeom prst="rect">
            <a:avLst/>
          </a:prstGeom>
        </p:spPr>
        <p:txBody>
          <a:bodyPr anchor="ctr">
            <a:normAutofit/>
          </a:bodyPr>
          <a:lstStyle>
            <a:lvl1pPr algn="ctr"/>
          </a:lstStyle>
          <a:p>
            <a:r>
              <a:rPr lang="en-US" sz="8000" b="1" dirty="0">
                <a:solidFill>
                  <a:schemeClr val="bg2"/>
                </a:solidFill>
                <a:latin typeface="Arial" panose="020B0604020202020204" pitchFamily="34" charset="0"/>
                <a:cs typeface="Arial" panose="020B0604020202020204" pitchFamily="34" charset="0"/>
              </a:rPr>
              <a:t>Thank You</a:t>
            </a:r>
          </a:p>
        </p:txBody>
      </p:sp>
      <p:sp>
        <p:nvSpPr>
          <p:cNvPr id="432" name="Visit us at:…"/>
          <p:cNvSpPr txBox="1">
            <a:spLocks noGrp="1"/>
          </p:cNvSpPr>
          <p:nvPr>
            <p:ph type="body" sz="quarter" idx="1"/>
          </p:nvPr>
        </p:nvSpPr>
        <p:spPr>
          <a:xfrm>
            <a:off x="1206499" y="8839200"/>
            <a:ext cx="21971001" cy="1905001"/>
          </a:xfrm>
          <a:prstGeom prst="rect">
            <a:avLst/>
          </a:prstGeom>
        </p:spPr>
        <p:txBody>
          <a:bodyPr/>
          <a:lstStyle/>
          <a:p>
            <a:pPr algn="ctr">
              <a:spcAft>
                <a:spcPts val="600"/>
              </a:spcAft>
            </a:pPr>
            <a:r>
              <a:rPr b="0" dirty="0">
                <a:latin typeface="Arial" panose="020B0604020202020204" pitchFamily="34" charset="0"/>
                <a:cs typeface="Arial" panose="020B0604020202020204" pitchFamily="34" charset="0"/>
              </a:rPr>
              <a:t>Visit us at: </a:t>
            </a:r>
            <a:endParaRPr lang="en-US" b="0" dirty="0">
              <a:latin typeface="Arial" panose="020B0604020202020204" pitchFamily="34" charset="0"/>
              <a:cs typeface="Arial" panose="020B0604020202020204" pitchFamily="34" charset="0"/>
            </a:endParaRPr>
          </a:p>
          <a:p>
            <a:pPr algn="ctr">
              <a:spcAft>
                <a:spcPts val="600"/>
              </a:spcAft>
            </a:pPr>
            <a:r>
              <a:rPr b="0" u="sng"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www.transitiontn.org</a:t>
            </a:r>
            <a:r>
              <a:rPr b="0" dirty="0">
                <a:latin typeface="Arial" panose="020B0604020202020204" pitchFamily="34" charset="0"/>
                <a:cs typeface="Arial" panose="020B0604020202020204" pitchFamily="34" charset="0"/>
              </a:rPr>
              <a:t> </a:t>
            </a:r>
            <a:endParaRPr lang="en-US" b="0" dirty="0">
              <a:latin typeface="Arial" panose="020B0604020202020204" pitchFamily="34" charset="0"/>
              <a:cs typeface="Arial" panose="020B0604020202020204" pitchFamily="34" charset="0"/>
            </a:endParaRPr>
          </a:p>
        </p:txBody>
      </p:sp>
      <p:pic>
        <p:nvPicPr>
          <p:cNvPr id="10" name="Picture 9" descr="Tennessee Department of Human Services Logo">
            <a:extLst>
              <a:ext uri="{FF2B5EF4-FFF2-40B4-BE49-F238E27FC236}">
                <a16:creationId xmlns:a16="http://schemas.microsoft.com/office/drawing/2014/main" id="{A164B9CC-3977-0247-9C01-2FCAFE3D7232}"/>
              </a:ext>
            </a:extLst>
          </p:cNvPr>
          <p:cNvPicPr>
            <a:picLocks noChangeAspect="1"/>
          </p:cNvPicPr>
          <p:nvPr/>
        </p:nvPicPr>
        <p:blipFill>
          <a:blip r:embed="rId4"/>
          <a:stretch>
            <a:fillRect/>
          </a:stretch>
        </p:blipFill>
        <p:spPr>
          <a:xfrm>
            <a:off x="559413" y="11899900"/>
            <a:ext cx="5724884" cy="1607125"/>
          </a:xfrm>
          <a:prstGeom prst="rect">
            <a:avLst/>
          </a:prstGeom>
        </p:spPr>
      </p:pic>
      <p:pic>
        <p:nvPicPr>
          <p:cNvPr id="9" name="Picture 8" descr="Transition Tennessee Logo">
            <a:extLst>
              <a:ext uri="{FF2B5EF4-FFF2-40B4-BE49-F238E27FC236}">
                <a16:creationId xmlns:a16="http://schemas.microsoft.com/office/drawing/2014/main" id="{A58CBA76-7B86-704B-84B9-CBFE0B18D5EC}"/>
              </a:ext>
            </a:extLst>
          </p:cNvPr>
          <p:cNvPicPr>
            <a:picLocks noChangeAspect="1"/>
          </p:cNvPicPr>
          <p:nvPr/>
        </p:nvPicPr>
        <p:blipFill>
          <a:blip r:embed="rId5"/>
          <a:stretch>
            <a:fillRect/>
          </a:stretch>
        </p:blipFill>
        <p:spPr>
          <a:xfrm>
            <a:off x="16527453" y="11991007"/>
            <a:ext cx="7114686" cy="1424913"/>
          </a:xfrm>
          <a:prstGeom prst="rect">
            <a:avLst/>
          </a:prstGeom>
          <a:solidFill>
            <a:schemeClr val="tx2"/>
          </a:solidFill>
          <a:ln>
            <a:solidFill>
              <a:schemeClr val="tx1"/>
            </a:solidFill>
          </a:ln>
        </p:spPr>
      </p:pic>
    </p:spTree>
  </p:cSld>
  <p:clrMapOvr>
    <a:overrideClrMapping bg1="dk1" tx1="lt1" bg2="dk2" tx2="lt2" accent1="accent1" accent2="accent2" accent3="accent3" accent4="accent4" accent5="accent5" accent6="accent6" hlink="hlink" folHlink="folHlink"/>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2688" y="896110"/>
            <a:ext cx="6828740" cy="7602514"/>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98" name="Transition Tennessee’s Website for Students"/>
          <p:cNvSpPr txBox="1">
            <a:spLocks noGrp="1"/>
          </p:cNvSpPr>
          <p:nvPr>
            <p:ph type="title"/>
          </p:nvPr>
        </p:nvSpPr>
        <p:spPr>
          <a:xfrm>
            <a:off x="1554480" y="1463038"/>
            <a:ext cx="5690382" cy="6475158"/>
          </a:xfrm>
          <a:prstGeom prst="rect">
            <a:avLst/>
          </a:prstGeom>
        </p:spPr>
        <p:txBody>
          <a:bodyPr vert="horz" lIns="91440" tIns="45720" rIns="91440" bIns="45720" rtlCol="0" anchor="ctr">
            <a:normAutofit/>
          </a:bodyPr>
          <a:lstStyle/>
          <a:p>
            <a:pPr algn="ctr" defTabSz="914400"/>
            <a:r>
              <a:rPr lang="en-US" sz="7600" dirty="0">
                <a:solidFill>
                  <a:srgbClr val="FFFFFF"/>
                </a:solidFill>
                <a:latin typeface="Arial" panose="020B0604020202020204" pitchFamily="34" charset="0"/>
                <a:cs typeface="Arial" panose="020B0604020202020204" pitchFamily="34" charset="0"/>
              </a:rPr>
              <a:t>Transition TN Partnership</a:t>
            </a:r>
            <a:r>
              <a:rPr lang="en-US" sz="7600" kern="1200" dirty="0">
                <a:solidFill>
                  <a:srgbClr val="FFFFFF"/>
                </a:solidFill>
                <a:latin typeface="Arial" panose="020B0604020202020204" pitchFamily="34" charset="0"/>
                <a:cs typeface="Arial" panose="020B0604020202020204" pitchFamily="34" charset="0"/>
              </a:rPr>
              <a:t> </a:t>
            </a:r>
          </a:p>
        </p:txBody>
      </p:sp>
      <p:sp>
        <p:nvSpPr>
          <p:cNvPr id="77" name="Rectangle 76">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2686" y="8838454"/>
            <a:ext cx="6828738" cy="3959704"/>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16862766-843C-F345-990E-AD8F1736DB4E}"/>
              </a:ext>
            </a:extLst>
          </p:cNvPr>
          <p:cNvSpPr/>
          <p:nvPr/>
        </p:nvSpPr>
        <p:spPr>
          <a:xfrm>
            <a:off x="997227" y="10154690"/>
            <a:ext cx="6764197" cy="846386"/>
          </a:xfrm>
          <a:prstGeom prst="rect">
            <a:avLst/>
          </a:prstGeom>
        </p:spPr>
        <p:txBody>
          <a:bodyPr wrap="square">
            <a:spAutoFit/>
          </a:bodyPr>
          <a:lstStyle/>
          <a:p>
            <a:pPr marL="914400" marR="0" lvl="0" indent="-685800" algn="l" defTabSz="914400" rtl="0" eaLnBrk="1" fontAlgn="auto" latinLnBrk="0" hangingPunct="1">
              <a:lnSpc>
                <a:spcPct val="100000"/>
              </a:lnSpc>
              <a:spcBef>
                <a:spcPts val="0"/>
              </a:spcBef>
              <a:spcAft>
                <a:spcPts val="0"/>
              </a:spcAft>
              <a:buClrTx/>
              <a:buSzTx/>
              <a:buFontTx/>
              <a:buNone/>
              <a:tabLst/>
              <a:defRPr sz="4900"/>
            </a:pPr>
            <a:r>
              <a:rPr kumimoji="0" lang="en-US" sz="4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https://transitiontn.org</a:t>
            </a:r>
          </a:p>
        </p:txBody>
      </p:sp>
      <p:sp>
        <p:nvSpPr>
          <p:cNvPr id="79" name="Rectangle 78">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89206" y="896110"/>
            <a:ext cx="15376950" cy="11905490"/>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7" name="Instructor guide:…"/>
          <p:cNvSpPr txBox="1">
            <a:spLocks noGrp="1"/>
          </p:cNvSpPr>
          <p:nvPr>
            <p:ph type="body" idx="1"/>
          </p:nvPr>
        </p:nvSpPr>
        <p:spPr>
          <a:xfrm>
            <a:off x="8195182" y="1266092"/>
            <a:ext cx="15256129" cy="11252711"/>
          </a:xfrm>
          <a:prstGeom prst="rect">
            <a:avLst/>
          </a:prstGeom>
        </p:spPr>
        <p:txBody>
          <a:bodyPr vert="horz" lIns="91440" tIns="45720" rIns="91440" bIns="45720" rtlCol="0" anchor="ctr">
            <a:normAutofit fontScale="92500"/>
          </a:bodyPr>
          <a:lstStyle/>
          <a:p>
            <a:r>
              <a:rPr lang="en-US" sz="5400" dirty="0">
                <a:solidFill>
                  <a:schemeClr val="accent1">
                    <a:lumMod val="50000"/>
                  </a:schemeClr>
                </a:solidFill>
                <a:latin typeface="Arial" panose="020B0604020202020204" pitchFamily="34" charset="0"/>
                <a:cs typeface="Arial" panose="020B0604020202020204" pitchFamily="34" charset="0"/>
              </a:rPr>
              <a:t>TransitionTN.org was originally a contract between the Tennessee Department of Education and Vanderbilt Kennedy Center that began development in 2015</a:t>
            </a:r>
          </a:p>
          <a:p>
            <a:r>
              <a:rPr lang="en-US" sz="5400" dirty="0">
                <a:solidFill>
                  <a:schemeClr val="accent1">
                    <a:lumMod val="50000"/>
                  </a:schemeClr>
                </a:solidFill>
                <a:latin typeface="Arial" panose="020B0604020202020204" pitchFamily="34" charset="0"/>
                <a:cs typeface="Arial" panose="020B0604020202020204" pitchFamily="34" charset="0"/>
              </a:rPr>
              <a:t>The aim was to provide on-demand professional development, resources, and in-person training related to transition planning and services</a:t>
            </a:r>
          </a:p>
          <a:p>
            <a:r>
              <a:rPr lang="en-US" sz="5400" dirty="0">
                <a:solidFill>
                  <a:schemeClr val="accent1">
                    <a:lumMod val="50000"/>
                  </a:schemeClr>
                </a:solidFill>
                <a:latin typeface="Arial" panose="020B0604020202020204" pitchFamily="34" charset="0"/>
                <a:cs typeface="Arial" panose="020B0604020202020204" pitchFamily="34" charset="0"/>
              </a:rPr>
              <a:t>The site quickly gained state and national attention with thousands of registered users</a:t>
            </a:r>
          </a:p>
          <a:p>
            <a:r>
              <a:rPr lang="en-US" sz="5400" dirty="0">
                <a:solidFill>
                  <a:schemeClr val="accent1">
                    <a:lumMod val="50000"/>
                  </a:schemeClr>
                </a:solidFill>
                <a:latin typeface="Arial" panose="020B0604020202020204" pitchFamily="34" charset="0"/>
                <a:cs typeface="Arial" panose="020B0604020202020204" pitchFamily="34" charset="0"/>
              </a:rPr>
              <a:t>In 2017, and with the provision of Pre-Employment Transition Services, Tennessee VR began planning for a provider portal on Transition TN to complement the educator blueprint</a:t>
            </a:r>
          </a:p>
          <a:p>
            <a:r>
              <a:rPr lang="en-US" sz="5400" dirty="0">
                <a:solidFill>
                  <a:schemeClr val="accent1">
                    <a:lumMod val="50000"/>
                  </a:schemeClr>
                </a:solidFill>
                <a:latin typeface="Arial" panose="020B0604020202020204" pitchFamily="34" charset="0"/>
                <a:cs typeface="Arial" panose="020B0604020202020204" pitchFamily="34" charset="0"/>
              </a:rPr>
              <a:t>As of 9/29/2021, 11,523 registered users</a:t>
            </a:r>
          </a:p>
          <a:p>
            <a:pPr defTabSz="914400"/>
            <a:endParaRPr lang="en-US" sz="5200" dirty="0">
              <a:solidFill>
                <a:schemeClr val="accent1">
                  <a:lumMod val="50000"/>
                </a:schemeClr>
              </a:solidFill>
              <a:latin typeface="Arial" panose="020B0604020202020204" pitchFamily="34" charset="0"/>
              <a:cs typeface="Arial" panose="020B0604020202020204" pitchFamily="34" charset="0"/>
            </a:endParaRPr>
          </a:p>
        </p:txBody>
      </p:sp>
      <p:pic>
        <p:nvPicPr>
          <p:cNvPr id="10" name="Picture 9" descr="Tennessee Department of Human Services logo">
            <a:extLst>
              <a:ext uri="{FF2B5EF4-FFF2-40B4-BE49-F238E27FC236}">
                <a16:creationId xmlns:a16="http://schemas.microsoft.com/office/drawing/2014/main" id="{CAAEAE89-0836-4A4B-9D63-5D8168B94874}"/>
              </a:ext>
            </a:extLst>
          </p:cNvPr>
          <p:cNvPicPr>
            <a:picLocks noChangeAspect="1"/>
          </p:cNvPicPr>
          <p:nvPr/>
        </p:nvPicPr>
        <p:blipFill>
          <a:blip r:embed="rId3"/>
          <a:stretch>
            <a:fillRect/>
          </a:stretch>
        </p:blipFill>
        <p:spPr>
          <a:xfrm>
            <a:off x="550507" y="11929225"/>
            <a:ext cx="5724884" cy="1602089"/>
          </a:xfrm>
          <a:prstGeom prst="rect">
            <a:avLst/>
          </a:prstGeom>
        </p:spPr>
      </p:pic>
      <p:pic>
        <p:nvPicPr>
          <p:cNvPr id="7" name="Picture 6" descr="Transition Tennessee Logo">
            <a:extLst>
              <a:ext uri="{FF2B5EF4-FFF2-40B4-BE49-F238E27FC236}">
                <a16:creationId xmlns:a16="http://schemas.microsoft.com/office/drawing/2014/main" id="{F3999A50-9555-4242-93CE-104CB61A7BF5}"/>
              </a:ext>
            </a:extLst>
          </p:cNvPr>
          <p:cNvPicPr>
            <a:picLocks noChangeAspect="1"/>
          </p:cNvPicPr>
          <p:nvPr/>
        </p:nvPicPr>
        <p:blipFill>
          <a:blip r:embed="rId4"/>
          <a:stretch>
            <a:fillRect/>
          </a:stretch>
        </p:blipFill>
        <p:spPr>
          <a:xfrm>
            <a:off x="16664410" y="11992439"/>
            <a:ext cx="7114686" cy="1424913"/>
          </a:xfrm>
          <a:prstGeom prst="rect">
            <a:avLst/>
          </a:prstGeom>
          <a:solidFill>
            <a:schemeClr val="bg2"/>
          </a:solidFill>
          <a:ln>
            <a:solidFill>
              <a:schemeClr val="bg1"/>
            </a:solidFill>
          </a:ln>
        </p:spPr>
      </p:pic>
    </p:spTree>
    <p:extLst>
      <p:ext uri="{BB962C8B-B14F-4D97-AF65-F5344CB8AC3E}">
        <p14:creationId xmlns:p14="http://schemas.microsoft.com/office/powerpoint/2010/main" val="3651066852"/>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2688" y="896110"/>
            <a:ext cx="6828740" cy="7602514"/>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98" name="Transition Tennessee’s Website for Students"/>
          <p:cNvSpPr txBox="1">
            <a:spLocks noGrp="1"/>
          </p:cNvSpPr>
          <p:nvPr>
            <p:ph type="title"/>
          </p:nvPr>
        </p:nvSpPr>
        <p:spPr>
          <a:xfrm>
            <a:off x="1554480" y="1463038"/>
            <a:ext cx="5690382" cy="6475158"/>
          </a:xfrm>
          <a:prstGeom prst="rect">
            <a:avLst/>
          </a:prstGeom>
        </p:spPr>
        <p:txBody>
          <a:bodyPr vert="horz" lIns="91440" tIns="45720" rIns="91440" bIns="45720" rtlCol="0" anchor="ctr">
            <a:normAutofit/>
          </a:bodyPr>
          <a:lstStyle/>
          <a:p>
            <a:pPr algn="ctr" defTabSz="914400"/>
            <a:r>
              <a:rPr lang="en-US" sz="7600" dirty="0">
                <a:solidFill>
                  <a:srgbClr val="FFFFFF"/>
                </a:solidFill>
                <a:latin typeface="Arial" panose="020B0604020202020204" pitchFamily="34" charset="0"/>
                <a:cs typeface="Arial" panose="020B0604020202020204" pitchFamily="34" charset="0"/>
              </a:rPr>
              <a:t>Pre-ETS Providers in Tennessee</a:t>
            </a:r>
            <a:endParaRPr lang="en-US" sz="7600" kern="1200" dirty="0">
              <a:solidFill>
                <a:srgbClr val="FFFFFF"/>
              </a:solidFill>
              <a:latin typeface="Arial" panose="020B0604020202020204" pitchFamily="34" charset="0"/>
              <a:cs typeface="Arial" panose="020B0604020202020204" pitchFamily="34" charset="0"/>
            </a:endParaRPr>
          </a:p>
        </p:txBody>
      </p:sp>
      <p:sp>
        <p:nvSpPr>
          <p:cNvPr id="77" name="Rectangle 76">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2686" y="8838454"/>
            <a:ext cx="6828738" cy="3959704"/>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9" name="Rectangle 78">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89206" y="896110"/>
            <a:ext cx="15376950" cy="11905490"/>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10" name="Content Placeholder 5" descr="A circle graph showing that Tennessee has 28 community rehabilitation providers and 58 transition school to work grantees who provide pre-employment transition services to all 95 counties in Tennessee. ">
            <a:extLst>
              <a:ext uri="{FF2B5EF4-FFF2-40B4-BE49-F238E27FC236}">
                <a16:creationId xmlns:a16="http://schemas.microsoft.com/office/drawing/2014/main" id="{9F25CE1E-E545-4E71-B04D-57865A84F875}"/>
              </a:ext>
            </a:extLst>
          </p:cNvPr>
          <p:cNvGraphicFramePr>
            <a:graphicFrameLocks noGrp="1"/>
          </p:cNvGraphicFramePr>
          <p:nvPr>
            <p:ph idx="1"/>
            <p:extLst>
              <p:ext uri="{D42A27DB-BD31-4B8C-83A1-F6EECF244321}">
                <p14:modId xmlns:p14="http://schemas.microsoft.com/office/powerpoint/2010/main" val="2011578309"/>
              </p:ext>
            </p:extLst>
          </p:nvPr>
        </p:nvGraphicFramePr>
        <p:xfrm>
          <a:off x="7491061" y="1310853"/>
          <a:ext cx="16573240" cy="11125200"/>
        </p:xfrm>
        <a:graphic>
          <a:graphicData uri="http://schemas.openxmlformats.org/drawingml/2006/chart">
            <c:chart xmlns:c="http://schemas.openxmlformats.org/drawingml/2006/chart" xmlns:r="http://schemas.openxmlformats.org/officeDocument/2006/relationships" r:id="rId3"/>
          </a:graphicData>
        </a:graphic>
      </p:graphicFrame>
      <p:pic>
        <p:nvPicPr>
          <p:cNvPr id="9" name="Picture 8" descr="Tennessee Department of Human Services logo">
            <a:extLst>
              <a:ext uri="{FF2B5EF4-FFF2-40B4-BE49-F238E27FC236}">
                <a16:creationId xmlns:a16="http://schemas.microsoft.com/office/drawing/2014/main" id="{54E41400-3363-4696-8BCD-26E5853F34D6}"/>
              </a:ext>
            </a:extLst>
          </p:cNvPr>
          <p:cNvPicPr>
            <a:picLocks noChangeAspect="1"/>
          </p:cNvPicPr>
          <p:nvPr/>
        </p:nvPicPr>
        <p:blipFill>
          <a:blip r:embed="rId4"/>
          <a:stretch>
            <a:fillRect/>
          </a:stretch>
        </p:blipFill>
        <p:spPr>
          <a:xfrm>
            <a:off x="1484613" y="10017261"/>
            <a:ext cx="5724884" cy="1602089"/>
          </a:xfrm>
          <a:prstGeom prst="rect">
            <a:avLst/>
          </a:prstGeom>
        </p:spPr>
      </p:pic>
    </p:spTree>
    <p:extLst>
      <p:ext uri="{BB962C8B-B14F-4D97-AF65-F5344CB8AC3E}">
        <p14:creationId xmlns:p14="http://schemas.microsoft.com/office/powerpoint/2010/main" val="797274850"/>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2688" y="896110"/>
            <a:ext cx="6828740" cy="7602514"/>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98" name="Transition Tennessee’s Website for Students"/>
          <p:cNvSpPr txBox="1">
            <a:spLocks noGrp="1"/>
          </p:cNvSpPr>
          <p:nvPr>
            <p:ph type="title"/>
          </p:nvPr>
        </p:nvSpPr>
        <p:spPr>
          <a:xfrm>
            <a:off x="1554480" y="1463038"/>
            <a:ext cx="5690382" cy="6475158"/>
          </a:xfrm>
          <a:prstGeom prst="rect">
            <a:avLst/>
          </a:prstGeom>
        </p:spPr>
        <p:txBody>
          <a:bodyPr vert="horz" lIns="91440" tIns="45720" rIns="91440" bIns="45720" rtlCol="0" anchor="ctr">
            <a:normAutofit/>
          </a:bodyPr>
          <a:lstStyle/>
          <a:p>
            <a:pPr algn="ctr" defTabSz="914400"/>
            <a:r>
              <a:rPr lang="en-US" sz="7600" dirty="0">
                <a:solidFill>
                  <a:srgbClr val="FFFFFF"/>
                </a:solidFill>
                <a:latin typeface="Arial" panose="020B0604020202020204" pitchFamily="34" charset="0"/>
                <a:cs typeface="Arial" panose="020B0604020202020204" pitchFamily="34" charset="0"/>
              </a:rPr>
              <a:t>Pre-ETS Providers in Tennessee</a:t>
            </a:r>
            <a:endParaRPr lang="en-US" sz="7600" kern="1200" dirty="0">
              <a:solidFill>
                <a:srgbClr val="FFFFFF"/>
              </a:solidFill>
              <a:latin typeface="Arial" panose="020B0604020202020204" pitchFamily="34" charset="0"/>
              <a:cs typeface="Arial" panose="020B0604020202020204" pitchFamily="34" charset="0"/>
            </a:endParaRPr>
          </a:p>
        </p:txBody>
      </p:sp>
      <p:sp>
        <p:nvSpPr>
          <p:cNvPr id="77" name="Rectangle 76">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2686" y="8838454"/>
            <a:ext cx="6828738" cy="3959704"/>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9" name="Rectangle 78">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89206" y="896110"/>
            <a:ext cx="15376950" cy="11905490"/>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Transition Tennessee Logo">
            <a:extLst>
              <a:ext uri="{FF2B5EF4-FFF2-40B4-BE49-F238E27FC236}">
                <a16:creationId xmlns:a16="http://schemas.microsoft.com/office/drawing/2014/main" id="{F3999A50-9555-4242-93CE-104CB61A7BF5}"/>
              </a:ext>
            </a:extLst>
          </p:cNvPr>
          <p:cNvPicPr>
            <a:picLocks noChangeAspect="1"/>
          </p:cNvPicPr>
          <p:nvPr/>
        </p:nvPicPr>
        <p:blipFill>
          <a:blip r:embed="rId3"/>
          <a:stretch>
            <a:fillRect/>
          </a:stretch>
        </p:blipFill>
        <p:spPr>
          <a:xfrm>
            <a:off x="978872" y="9146954"/>
            <a:ext cx="6701349" cy="1343511"/>
          </a:xfrm>
          <a:prstGeom prst="rect">
            <a:avLst/>
          </a:prstGeom>
          <a:solidFill>
            <a:schemeClr val="bg2"/>
          </a:solidFill>
          <a:ln>
            <a:solidFill>
              <a:schemeClr val="bg1"/>
            </a:solidFill>
          </a:ln>
        </p:spPr>
      </p:pic>
      <p:graphicFrame>
        <p:nvGraphicFramePr>
          <p:cNvPr id="11" name="Chart 10">
            <a:extLst>
              <a:ext uri="{FF2B5EF4-FFF2-40B4-BE49-F238E27FC236}">
                <a16:creationId xmlns:a16="http://schemas.microsoft.com/office/drawing/2014/main" id="{3EE49D11-8B79-40FE-AB7A-B66DDD50B1EE}"/>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2496886195"/>
              </p:ext>
            </p:extLst>
          </p:nvPr>
        </p:nvGraphicFramePr>
        <p:xfrm>
          <a:off x="8089206" y="914400"/>
          <a:ext cx="15315922" cy="11887200"/>
        </p:xfrm>
        <a:graphic>
          <a:graphicData uri="http://schemas.openxmlformats.org/drawingml/2006/chart">
            <c:chart xmlns:c="http://schemas.openxmlformats.org/drawingml/2006/chart" xmlns:r="http://schemas.openxmlformats.org/officeDocument/2006/relationships" r:id="rId4"/>
          </a:graphicData>
        </a:graphic>
      </p:graphicFrame>
      <p:pic>
        <p:nvPicPr>
          <p:cNvPr id="9" name="Picture 8" descr="Tennessee Department of Human Services logo">
            <a:extLst>
              <a:ext uri="{FF2B5EF4-FFF2-40B4-BE49-F238E27FC236}">
                <a16:creationId xmlns:a16="http://schemas.microsoft.com/office/drawing/2014/main" id="{05DBDEB3-0794-458F-B732-DB3B3A51D93A}"/>
              </a:ext>
            </a:extLst>
          </p:cNvPr>
          <p:cNvPicPr>
            <a:picLocks noChangeAspect="1"/>
          </p:cNvPicPr>
          <p:nvPr/>
        </p:nvPicPr>
        <p:blipFill>
          <a:blip r:embed="rId5"/>
          <a:stretch>
            <a:fillRect/>
          </a:stretch>
        </p:blipFill>
        <p:spPr>
          <a:xfrm>
            <a:off x="1467104" y="10798965"/>
            <a:ext cx="5724884" cy="1602089"/>
          </a:xfrm>
          <a:prstGeom prst="rect">
            <a:avLst/>
          </a:prstGeom>
        </p:spPr>
      </p:pic>
    </p:spTree>
    <p:extLst>
      <p:ext uri="{BB962C8B-B14F-4D97-AF65-F5344CB8AC3E}">
        <p14:creationId xmlns:p14="http://schemas.microsoft.com/office/powerpoint/2010/main" val="1721487364"/>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Transition Tennessee’s Website for Students"/>
          <p:cNvSpPr txBox="1">
            <a:spLocks noGrp="1"/>
          </p:cNvSpPr>
          <p:nvPr>
            <p:ph type="title"/>
          </p:nvPr>
        </p:nvSpPr>
        <p:spPr>
          <a:xfrm>
            <a:off x="1554480" y="1463038"/>
            <a:ext cx="5690382" cy="6475158"/>
          </a:xfrm>
          <a:prstGeom prst="rect">
            <a:avLst/>
          </a:prstGeom>
        </p:spPr>
        <p:txBody>
          <a:bodyPr vert="horz" lIns="91440" tIns="45720" rIns="91440" bIns="45720" rtlCol="0" anchor="ctr">
            <a:normAutofit/>
          </a:bodyPr>
          <a:lstStyle/>
          <a:p>
            <a:pPr algn="ctr" defTabSz="914400"/>
            <a:r>
              <a:rPr lang="en-US" sz="7600" dirty="0">
                <a:solidFill>
                  <a:srgbClr val="FFFFFF"/>
                </a:solidFill>
                <a:latin typeface="Arial" panose="020B0604020202020204" pitchFamily="34" charset="0"/>
                <a:cs typeface="Arial" panose="020B0604020202020204" pitchFamily="34" charset="0"/>
              </a:rPr>
              <a:t>Pre-ETS Providers in Tennessee</a:t>
            </a:r>
            <a:endParaRPr lang="en-US" sz="7600" kern="1200" dirty="0">
              <a:solidFill>
                <a:srgbClr val="FFFFFF"/>
              </a:solidFill>
              <a:latin typeface="Arial" panose="020B0604020202020204" pitchFamily="34" charset="0"/>
              <a:cs typeface="Arial" panose="020B0604020202020204" pitchFamily="34" charset="0"/>
            </a:endParaRPr>
          </a:p>
        </p:txBody>
      </p:sp>
      <p:graphicFrame>
        <p:nvGraphicFramePr>
          <p:cNvPr id="11" name="Chart 10" descr="Chart showing the number of students who have received Pre-ETS from September 2020 to June 2021. &#10;&#10;September - 3,158&#10;October - 3,201&#10;November - 4,710&#10;December - 3,605&#10;January - 4,555&#10;February - 5,083&#10;March - 5,083&#10;April - 5,526&#10;May - 4,818&#10;June - 992">
            <a:extLst>
              <a:ext uri="{FF2B5EF4-FFF2-40B4-BE49-F238E27FC236}">
                <a16:creationId xmlns:a16="http://schemas.microsoft.com/office/drawing/2014/main" id="{3EE49D11-8B79-40FE-AB7A-B66DDD50B1EE}"/>
              </a:ext>
            </a:extLst>
          </p:cNvPr>
          <p:cNvGraphicFramePr>
            <a:graphicFrameLocks/>
          </p:cNvGraphicFramePr>
          <p:nvPr>
            <p:extLst>
              <p:ext uri="{D42A27DB-BD31-4B8C-83A1-F6EECF244321}">
                <p14:modId xmlns:p14="http://schemas.microsoft.com/office/powerpoint/2010/main" val="3737706047"/>
              </p:ext>
            </p:extLst>
          </p:nvPr>
        </p:nvGraphicFramePr>
        <p:xfrm>
          <a:off x="748145" y="332509"/>
          <a:ext cx="23192510" cy="1338349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289215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2688" y="896110"/>
            <a:ext cx="6828740" cy="7602514"/>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98" name="Transition Tennessee’s Website for Students"/>
          <p:cNvSpPr txBox="1">
            <a:spLocks noGrp="1"/>
          </p:cNvSpPr>
          <p:nvPr>
            <p:ph type="title"/>
          </p:nvPr>
        </p:nvSpPr>
        <p:spPr>
          <a:xfrm>
            <a:off x="1554480" y="1463038"/>
            <a:ext cx="5690382" cy="6475158"/>
          </a:xfrm>
          <a:prstGeom prst="rect">
            <a:avLst/>
          </a:prstGeom>
        </p:spPr>
        <p:txBody>
          <a:bodyPr vert="horz" lIns="91440" tIns="45720" rIns="91440" bIns="45720" rtlCol="0" anchor="ctr">
            <a:normAutofit/>
          </a:bodyPr>
          <a:lstStyle/>
          <a:p>
            <a:pPr algn="ctr" defTabSz="914400"/>
            <a:r>
              <a:rPr lang="en-US" sz="7600" dirty="0">
                <a:solidFill>
                  <a:srgbClr val="FFFFFF"/>
                </a:solidFill>
                <a:latin typeface="Arial" panose="020B0604020202020204" pitchFamily="34" charset="0"/>
                <a:cs typeface="Arial" panose="020B0604020202020204" pitchFamily="34" charset="0"/>
              </a:rPr>
              <a:t>Program Year 2019 vs. 2020</a:t>
            </a:r>
            <a:endParaRPr lang="en-US" sz="7600" kern="1200" dirty="0">
              <a:solidFill>
                <a:srgbClr val="FFFFFF"/>
              </a:solidFill>
              <a:latin typeface="Arial" panose="020B0604020202020204" pitchFamily="34" charset="0"/>
              <a:cs typeface="Arial" panose="020B0604020202020204" pitchFamily="34" charset="0"/>
            </a:endParaRPr>
          </a:p>
        </p:txBody>
      </p:sp>
      <p:sp>
        <p:nvSpPr>
          <p:cNvPr id="77" name="Rectangle 76">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2686" y="8838454"/>
            <a:ext cx="6828738" cy="3959704"/>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9" name="Rectangle 78">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89206" y="896110"/>
            <a:ext cx="15376950" cy="11905490"/>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9" name="Chart 8" descr="Graph showing the number of students receiving Pre-ETS during program years 2019 and 2020.&#10;&#10;PY 2019 Quarter 1 - 3,159&#10;PY 2019 Quarter 2 - 6,224&#10;PY 2019 Quarter 3 - 7,210&#10;PY 2019 Quarter 4 - 5,119&#10;PY 2020 Quarter 1 - 1,715&#10;PY 2020 Quarter 2 - 4,271&#10;PY 2020 Quarter 3 - 5,100&#10;">
            <a:extLst>
              <a:ext uri="{FF2B5EF4-FFF2-40B4-BE49-F238E27FC236}">
                <a16:creationId xmlns:a16="http://schemas.microsoft.com/office/drawing/2014/main" id="{3EF2F1E6-041A-41CF-B768-36D7B2C5276F}"/>
              </a:ext>
            </a:extLst>
          </p:cNvPr>
          <p:cNvGraphicFramePr>
            <a:graphicFrameLocks/>
          </p:cNvGraphicFramePr>
          <p:nvPr>
            <p:extLst>
              <p:ext uri="{D42A27DB-BD31-4B8C-83A1-F6EECF244321}">
                <p14:modId xmlns:p14="http://schemas.microsoft.com/office/powerpoint/2010/main" val="3424875537"/>
              </p:ext>
            </p:extLst>
          </p:nvPr>
        </p:nvGraphicFramePr>
        <p:xfrm>
          <a:off x="8089203" y="914400"/>
          <a:ext cx="15315926" cy="11883758"/>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a:extLst>
              <a:ext uri="{FF2B5EF4-FFF2-40B4-BE49-F238E27FC236}">
                <a16:creationId xmlns:a16="http://schemas.microsoft.com/office/drawing/2014/main" id="{F8F3B4B0-9233-4D8F-8780-12C532B268D1}"/>
              </a:ext>
            </a:extLst>
          </p:cNvPr>
          <p:cNvSpPr txBox="1"/>
          <p:nvPr/>
        </p:nvSpPr>
        <p:spPr>
          <a:xfrm>
            <a:off x="917844" y="9464089"/>
            <a:ext cx="7095488" cy="2708434"/>
          </a:xfrm>
          <a:prstGeom prst="rect">
            <a:avLst/>
          </a:prstGeom>
          <a:noFill/>
        </p:spPr>
        <p:txBody>
          <a:bodyPr wrap="square">
            <a:spAutoFit/>
          </a:bodyPr>
          <a:lstStyle/>
          <a:p>
            <a:r>
              <a:rPr lang="en-US" sz="3400" dirty="0">
                <a:solidFill>
                  <a:schemeClr val="bg1"/>
                </a:solidFill>
              </a:rPr>
              <a:t>PY Q1 – July, August, and September</a:t>
            </a:r>
          </a:p>
          <a:p>
            <a:r>
              <a:rPr lang="en-US" sz="3400" dirty="0">
                <a:solidFill>
                  <a:schemeClr val="bg1"/>
                </a:solidFill>
              </a:rPr>
              <a:t>PY Q2 – October, November, and December</a:t>
            </a:r>
          </a:p>
          <a:p>
            <a:r>
              <a:rPr lang="en-US" sz="3400" dirty="0">
                <a:solidFill>
                  <a:schemeClr val="bg1"/>
                </a:solidFill>
              </a:rPr>
              <a:t>PY Q3 – January, February, and March</a:t>
            </a:r>
          </a:p>
          <a:p>
            <a:r>
              <a:rPr lang="en-US" sz="3400" dirty="0">
                <a:solidFill>
                  <a:schemeClr val="bg1"/>
                </a:solidFill>
              </a:rPr>
              <a:t>PY Q4 – April, May, and June</a:t>
            </a:r>
          </a:p>
        </p:txBody>
      </p:sp>
    </p:spTree>
    <p:extLst>
      <p:ext uri="{BB962C8B-B14F-4D97-AF65-F5344CB8AC3E}">
        <p14:creationId xmlns:p14="http://schemas.microsoft.com/office/powerpoint/2010/main" val="816325992"/>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699ED-60FA-4F60-9E84-A822E11F8DB0}"/>
              </a:ext>
            </a:extLst>
          </p:cNvPr>
          <p:cNvSpPr>
            <a:spLocks noGrp="1"/>
          </p:cNvSpPr>
          <p:nvPr>
            <p:ph type="title"/>
          </p:nvPr>
        </p:nvSpPr>
        <p:spPr>
          <a:xfrm>
            <a:off x="1676400" y="8231132"/>
            <a:ext cx="21031200" cy="2651126"/>
          </a:xfrm>
        </p:spPr>
        <p:txBody>
          <a:bodyPr/>
          <a:lstStyle/>
          <a:p>
            <a:pPr algn="ctr"/>
            <a:r>
              <a:rPr lang="en-US" dirty="0">
                <a:latin typeface="Georgia" panose="02040502050405020303" pitchFamily="18" charset="0"/>
              </a:rPr>
              <a:t>Metaphorical Components of Pre-ETS</a:t>
            </a:r>
          </a:p>
        </p:txBody>
      </p:sp>
      <p:sp>
        <p:nvSpPr>
          <p:cNvPr id="4" name="Oval 3" descr="Circle">
            <a:extLst>
              <a:ext uri="{FF2B5EF4-FFF2-40B4-BE49-F238E27FC236}">
                <a16:creationId xmlns:a16="http://schemas.microsoft.com/office/drawing/2014/main" id="{E64B6B09-59B0-4BAD-884A-0095843BF044}"/>
              </a:ext>
            </a:extLst>
          </p:cNvPr>
          <p:cNvSpPr/>
          <p:nvPr/>
        </p:nvSpPr>
        <p:spPr>
          <a:xfrm>
            <a:off x="16944977" y="2557517"/>
            <a:ext cx="1276350" cy="12763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2880" tIns="91440" rIns="182880" bIns="91440" numCol="1" spcCol="0" rtlCol="0" fromWordArt="0" anchor="ctr" anchorCtr="0" forceAA="0" compatLnSpc="1">
            <a:prstTxWarp prst="textNoShape">
              <a:avLst/>
            </a:prstTxWarp>
            <a:noAutofit/>
          </a:bodyPr>
          <a:lstStyle/>
          <a:p>
            <a:endParaRPr lang="en-US" sz="3600" dirty="0"/>
          </a:p>
        </p:txBody>
      </p:sp>
      <p:sp>
        <p:nvSpPr>
          <p:cNvPr id="5" name="Oval 4" descr="Circle">
            <a:extLst>
              <a:ext uri="{FF2B5EF4-FFF2-40B4-BE49-F238E27FC236}">
                <a16:creationId xmlns:a16="http://schemas.microsoft.com/office/drawing/2014/main" id="{8599EAA7-1885-46BE-9F39-755766156868}"/>
              </a:ext>
            </a:extLst>
          </p:cNvPr>
          <p:cNvSpPr/>
          <p:nvPr/>
        </p:nvSpPr>
        <p:spPr>
          <a:xfrm>
            <a:off x="10315577" y="4901709"/>
            <a:ext cx="1276350" cy="12763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2880" tIns="91440" rIns="182880" bIns="91440" numCol="1" spcCol="0" rtlCol="0" fromWordArt="0" anchor="ctr" anchorCtr="0" forceAA="0" compatLnSpc="1">
            <a:prstTxWarp prst="textNoShape">
              <a:avLst/>
            </a:prstTxWarp>
            <a:noAutofit/>
          </a:bodyPr>
          <a:lstStyle/>
          <a:p>
            <a:endParaRPr lang="en-US" sz="3600" dirty="0"/>
          </a:p>
        </p:txBody>
      </p:sp>
      <p:sp>
        <p:nvSpPr>
          <p:cNvPr id="6" name="Oval 5" descr="Circle">
            <a:extLst>
              <a:ext uri="{FF2B5EF4-FFF2-40B4-BE49-F238E27FC236}">
                <a16:creationId xmlns:a16="http://schemas.microsoft.com/office/drawing/2014/main" id="{C22F3C18-945C-4B85-8C2F-ED591C2A9FF3}"/>
              </a:ext>
            </a:extLst>
          </p:cNvPr>
          <p:cNvSpPr/>
          <p:nvPr/>
        </p:nvSpPr>
        <p:spPr>
          <a:xfrm>
            <a:off x="10315577" y="2557519"/>
            <a:ext cx="1276350" cy="12763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2880" tIns="91440" rIns="182880" bIns="91440" numCol="1" spcCol="0" rtlCol="0" fromWordArt="0" anchor="ctr" anchorCtr="0" forceAA="0" compatLnSpc="1">
            <a:prstTxWarp prst="textNoShape">
              <a:avLst/>
            </a:prstTxWarp>
            <a:noAutofit/>
          </a:bodyPr>
          <a:lstStyle/>
          <a:p>
            <a:endParaRPr lang="en-US" sz="3600" dirty="0"/>
          </a:p>
        </p:txBody>
      </p:sp>
      <p:sp>
        <p:nvSpPr>
          <p:cNvPr id="7" name="Oval 6" descr="Circle">
            <a:extLst>
              <a:ext uri="{FF2B5EF4-FFF2-40B4-BE49-F238E27FC236}">
                <a16:creationId xmlns:a16="http://schemas.microsoft.com/office/drawing/2014/main" id="{049CCD26-4444-4E7C-9573-0AADCA01E630}"/>
              </a:ext>
            </a:extLst>
          </p:cNvPr>
          <p:cNvSpPr/>
          <p:nvPr/>
        </p:nvSpPr>
        <p:spPr>
          <a:xfrm>
            <a:off x="4419599" y="4901711"/>
            <a:ext cx="1276350" cy="12763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2880" tIns="91440" rIns="182880" bIns="91440" numCol="1" spcCol="0" rtlCol="0" fromWordArt="0" anchor="ctr" anchorCtr="0" forceAA="0" compatLnSpc="1">
            <a:prstTxWarp prst="textNoShape">
              <a:avLst/>
            </a:prstTxWarp>
            <a:noAutofit/>
          </a:bodyPr>
          <a:lstStyle/>
          <a:p>
            <a:endParaRPr lang="en-US" sz="3600" dirty="0"/>
          </a:p>
        </p:txBody>
      </p:sp>
      <p:sp>
        <p:nvSpPr>
          <p:cNvPr id="8" name="Oval 7" descr="Circle">
            <a:extLst>
              <a:ext uri="{FF2B5EF4-FFF2-40B4-BE49-F238E27FC236}">
                <a16:creationId xmlns:a16="http://schemas.microsoft.com/office/drawing/2014/main" id="{1185C8B1-33A3-4EF1-85E7-59053899520A}"/>
              </a:ext>
            </a:extLst>
          </p:cNvPr>
          <p:cNvSpPr/>
          <p:nvPr/>
        </p:nvSpPr>
        <p:spPr>
          <a:xfrm>
            <a:off x="4419601" y="2567235"/>
            <a:ext cx="1276350" cy="12763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2880" tIns="91440" rIns="182880" bIns="91440" numCol="1" spcCol="0" rtlCol="0" fromWordArt="0" anchor="ctr" anchorCtr="0" forceAA="0" compatLnSpc="1">
            <a:prstTxWarp prst="textNoShape">
              <a:avLst/>
            </a:prstTxWarp>
            <a:noAutofit/>
          </a:bodyPr>
          <a:lstStyle/>
          <a:p>
            <a:endParaRPr lang="en-US" sz="3600" dirty="0"/>
          </a:p>
        </p:txBody>
      </p:sp>
      <p:sp>
        <p:nvSpPr>
          <p:cNvPr id="9" name="Right Triangle 8" descr="Triangle">
            <a:extLst>
              <a:ext uri="{FF2B5EF4-FFF2-40B4-BE49-F238E27FC236}">
                <a16:creationId xmlns:a16="http://schemas.microsoft.com/office/drawing/2014/main" id="{F6207BE3-6564-4C49-87BD-8FD1D772C2FE}"/>
              </a:ext>
            </a:extLst>
          </p:cNvPr>
          <p:cNvSpPr/>
          <p:nvPr/>
        </p:nvSpPr>
        <p:spPr>
          <a:xfrm>
            <a:off x="7162801" y="2557519"/>
            <a:ext cx="1685926" cy="1276350"/>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2880" tIns="91440" rIns="182880" bIns="91440" numCol="1" spcCol="0" rtlCol="0" fromWordArt="0" anchor="ctr" anchorCtr="0" forceAA="0" compatLnSpc="1">
            <a:prstTxWarp prst="textNoShape">
              <a:avLst/>
            </a:prstTxWarp>
            <a:noAutofit/>
          </a:bodyPr>
          <a:lstStyle/>
          <a:p>
            <a:endParaRPr lang="en-US" sz="3600" dirty="0"/>
          </a:p>
        </p:txBody>
      </p:sp>
      <p:sp>
        <p:nvSpPr>
          <p:cNvPr id="10" name="Right Triangle 9" descr="Triangle ">
            <a:extLst>
              <a:ext uri="{FF2B5EF4-FFF2-40B4-BE49-F238E27FC236}">
                <a16:creationId xmlns:a16="http://schemas.microsoft.com/office/drawing/2014/main" id="{2A2816AD-35BE-4E39-88D9-6E4A4E859E91}"/>
              </a:ext>
            </a:extLst>
          </p:cNvPr>
          <p:cNvSpPr/>
          <p:nvPr/>
        </p:nvSpPr>
        <p:spPr>
          <a:xfrm>
            <a:off x="7246327" y="4901709"/>
            <a:ext cx="1685926" cy="1276350"/>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2880" tIns="91440" rIns="182880" bIns="91440" numCol="1" spcCol="0" rtlCol="0" fromWordArt="0" anchor="ctr" anchorCtr="0" forceAA="0" compatLnSpc="1">
            <a:prstTxWarp prst="textNoShape">
              <a:avLst/>
            </a:prstTxWarp>
            <a:noAutofit/>
          </a:bodyPr>
          <a:lstStyle/>
          <a:p>
            <a:endParaRPr lang="en-US" sz="3600" dirty="0"/>
          </a:p>
        </p:txBody>
      </p:sp>
      <p:sp>
        <p:nvSpPr>
          <p:cNvPr id="11" name="Rectangle 10" descr="Rectangle">
            <a:extLst>
              <a:ext uri="{FF2B5EF4-FFF2-40B4-BE49-F238E27FC236}">
                <a16:creationId xmlns:a16="http://schemas.microsoft.com/office/drawing/2014/main" id="{CA32797A-73F1-4936-AA6A-BF425A618373}"/>
              </a:ext>
            </a:extLst>
          </p:cNvPr>
          <p:cNvSpPr/>
          <p:nvPr/>
        </p:nvSpPr>
        <p:spPr>
          <a:xfrm>
            <a:off x="13058777" y="2833742"/>
            <a:ext cx="2419350" cy="723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2880" tIns="91440" rIns="182880" bIns="91440" numCol="1" spcCol="0" rtlCol="0" fromWordArt="0" anchor="ctr" anchorCtr="0" forceAA="0" compatLnSpc="1">
            <a:prstTxWarp prst="textNoShape">
              <a:avLst/>
            </a:prstTxWarp>
            <a:noAutofit/>
          </a:bodyPr>
          <a:lstStyle/>
          <a:p>
            <a:endParaRPr lang="en-US" sz="3600" dirty="0"/>
          </a:p>
        </p:txBody>
      </p:sp>
      <p:sp>
        <p:nvSpPr>
          <p:cNvPr id="12" name="Diagonal Stripe 11" descr="Trapezoid ">
            <a:extLst>
              <a:ext uri="{FF2B5EF4-FFF2-40B4-BE49-F238E27FC236}">
                <a16:creationId xmlns:a16="http://schemas.microsoft.com/office/drawing/2014/main" id="{E6AAC865-8F28-4A0E-B405-4406B0554436}"/>
              </a:ext>
            </a:extLst>
          </p:cNvPr>
          <p:cNvSpPr/>
          <p:nvPr/>
        </p:nvSpPr>
        <p:spPr>
          <a:xfrm rot="2516245">
            <a:off x="13368436" y="5296189"/>
            <a:ext cx="1800028" cy="1616526"/>
          </a:xfrm>
          <a:prstGeom prst="diagStrip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2880" tIns="91440" rIns="182880" bIns="91440" numCol="1" spcCol="0" rtlCol="0" fromWordArt="0" anchor="ctr" anchorCtr="0" forceAA="0" compatLnSpc="1">
            <a:prstTxWarp prst="textNoShape">
              <a:avLst/>
            </a:prstTxWarp>
            <a:noAutofit/>
          </a:bodyPr>
          <a:lstStyle/>
          <a:p>
            <a:endParaRPr lang="en-US" sz="3600" dirty="0"/>
          </a:p>
        </p:txBody>
      </p:sp>
      <p:sp>
        <p:nvSpPr>
          <p:cNvPr id="13" name="Rectangle 12" descr="Rectangle">
            <a:extLst>
              <a:ext uri="{FF2B5EF4-FFF2-40B4-BE49-F238E27FC236}">
                <a16:creationId xmlns:a16="http://schemas.microsoft.com/office/drawing/2014/main" id="{0357DCE9-7346-4872-B4F5-12AA4E4F48D6}"/>
              </a:ext>
            </a:extLst>
          </p:cNvPr>
          <p:cNvSpPr/>
          <p:nvPr/>
        </p:nvSpPr>
        <p:spPr>
          <a:xfrm>
            <a:off x="16678275" y="5120782"/>
            <a:ext cx="1809750" cy="10572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2880" tIns="91440" rIns="182880" bIns="91440" numCol="1" spcCol="0" rtlCol="0" fromWordArt="0" anchor="ctr" anchorCtr="0" forceAA="0" compatLnSpc="1">
            <a:prstTxWarp prst="textNoShape">
              <a:avLst/>
            </a:prstTxWarp>
            <a:noAutofit/>
          </a:bodyPr>
          <a:lstStyle/>
          <a:p>
            <a:endParaRPr lang="en-US" sz="3600" dirty="0"/>
          </a:p>
        </p:txBody>
      </p:sp>
    </p:spTree>
    <p:extLst>
      <p:ext uri="{BB962C8B-B14F-4D97-AF65-F5344CB8AC3E}">
        <p14:creationId xmlns:p14="http://schemas.microsoft.com/office/powerpoint/2010/main" val="38764318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3086</TotalTime>
  <Words>2000</Words>
  <Application>Microsoft Macintosh PowerPoint</Application>
  <PresentationFormat>Custom</PresentationFormat>
  <Paragraphs>261</Paragraphs>
  <Slides>34</Slides>
  <Notes>32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Arial</vt:lpstr>
      <vt:lpstr>Calibri</vt:lpstr>
      <vt:lpstr>Calibri Light</vt:lpstr>
      <vt:lpstr>Georgia</vt:lpstr>
      <vt:lpstr>Helvetica Neue</vt:lpstr>
      <vt:lpstr>Office Theme</vt:lpstr>
      <vt:lpstr>Lessons on Virtual Pre-ETS from Tennessee</vt:lpstr>
      <vt:lpstr>Welcome</vt:lpstr>
      <vt:lpstr>Objectives</vt:lpstr>
      <vt:lpstr>Transition TN Partnership </vt:lpstr>
      <vt:lpstr>Pre-ETS Providers in Tennessee</vt:lpstr>
      <vt:lpstr>Pre-ETS Providers in Tennessee</vt:lpstr>
      <vt:lpstr>Pre-ETS Providers in Tennessee</vt:lpstr>
      <vt:lpstr>Program Year 2019 vs. 2020</vt:lpstr>
      <vt:lpstr>Metaphorical Components of Pre-ETS</vt:lpstr>
      <vt:lpstr>Metaphorical Components of Pre-ETS</vt:lpstr>
      <vt:lpstr>Metaphorical Components of Pre-ETS</vt:lpstr>
      <vt:lpstr>Metaphorical Components of Pre-ETS</vt:lpstr>
      <vt:lpstr>Metaphorical Components of Pre-ETS</vt:lpstr>
      <vt:lpstr>Metaphorical Components of Pre-ETS</vt:lpstr>
      <vt:lpstr>Tennessee’s Response to the COVID-19 Pandemic for Pre-ETS.</vt:lpstr>
      <vt:lpstr>Placeholder slides for a video showing the Virtual Pre-ETS Proposal form.</vt:lpstr>
      <vt:lpstr>Virtual Pre-ETS Guide</vt:lpstr>
      <vt:lpstr>A chart of some potential resources and how they can help with providing Pre-ETS virtually. </vt:lpstr>
      <vt:lpstr>Shelby County &amp; Shelby Co. Schools</vt:lpstr>
      <vt:lpstr>Shelby County &amp; Shelby Co. Schools</vt:lpstr>
      <vt:lpstr>Potential Challenges to Virtual Student Engagement</vt:lpstr>
      <vt:lpstr>Strategies to Improve Participation</vt:lpstr>
      <vt:lpstr>Transition TN</vt:lpstr>
      <vt:lpstr>Transition TN</vt:lpstr>
      <vt:lpstr>Transition TN</vt:lpstr>
      <vt:lpstr>Transition TN </vt:lpstr>
      <vt:lpstr>Transition TN</vt:lpstr>
      <vt:lpstr>Transition TN’s Student Website </vt:lpstr>
      <vt:lpstr>Transition TN’s Student Website </vt:lpstr>
      <vt:lpstr>Transition TN’s Student Website </vt:lpstr>
      <vt:lpstr>Links </vt:lpstr>
      <vt:lpstr>Questions?</vt:lpstr>
      <vt:lpstr>Contact Information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Resources and Strategies for Effective Instruction</dc:title>
  <dc:creator>Jessica Awsumb</dc:creator>
  <cp:lastModifiedBy>Eric Ascher</cp:lastModifiedBy>
  <cp:revision>109</cp:revision>
  <dcterms:created xsi:type="dcterms:W3CDTF">2020-09-15T16:23:04Z</dcterms:created>
  <dcterms:modified xsi:type="dcterms:W3CDTF">2021-10-06T12:17:39Z</dcterms:modified>
</cp:coreProperties>
</file>