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notesSlides/notesSlide14.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4"/>
    <p:sldMasterId id="2147483671" r:id="rId5"/>
  </p:sldMasterIdLst>
  <p:notesMasterIdLst>
    <p:notesMasterId r:id="rId42"/>
  </p:notesMasterIdLst>
  <p:handoutMasterIdLst>
    <p:handoutMasterId r:id="rId43"/>
  </p:handoutMasterIdLst>
  <p:sldIdLst>
    <p:sldId id="816" r:id="rId6"/>
    <p:sldId id="824" r:id="rId7"/>
    <p:sldId id="1656" r:id="rId8"/>
    <p:sldId id="632" r:id="rId9"/>
    <p:sldId id="762" r:id="rId10"/>
    <p:sldId id="972" r:id="rId11"/>
    <p:sldId id="764" r:id="rId12"/>
    <p:sldId id="608" r:id="rId13"/>
    <p:sldId id="806" r:id="rId14"/>
    <p:sldId id="261" r:id="rId15"/>
    <p:sldId id="803" r:id="rId16"/>
    <p:sldId id="1622" r:id="rId17"/>
    <p:sldId id="1623" r:id="rId18"/>
    <p:sldId id="262" r:id="rId19"/>
    <p:sldId id="970" r:id="rId20"/>
    <p:sldId id="1579" r:id="rId21"/>
    <p:sldId id="1621" r:id="rId22"/>
    <p:sldId id="1642" r:id="rId23"/>
    <p:sldId id="1575" r:id="rId24"/>
    <p:sldId id="1655" r:id="rId25"/>
    <p:sldId id="1657" r:id="rId26"/>
    <p:sldId id="791" r:id="rId27"/>
    <p:sldId id="792" r:id="rId28"/>
    <p:sldId id="1590" r:id="rId29"/>
    <p:sldId id="1591" r:id="rId30"/>
    <p:sldId id="1595" r:id="rId31"/>
    <p:sldId id="1596" r:id="rId32"/>
    <p:sldId id="1645" r:id="rId33"/>
    <p:sldId id="1600" r:id="rId34"/>
    <p:sldId id="990" r:id="rId35"/>
    <p:sldId id="1651" r:id="rId36"/>
    <p:sldId id="1658" r:id="rId37"/>
    <p:sldId id="1636" r:id="rId38"/>
    <p:sldId id="1634" r:id="rId39"/>
    <p:sldId id="1654" r:id="rId40"/>
    <p:sldId id="1629"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illips, Ameerah C" initials="PAC" lastIdx="31" clrIdx="0">
    <p:extLst>
      <p:ext uri="{19B8F6BF-5375-455C-9EA6-DF929625EA0E}">
        <p15:presenceInfo xmlns:p15="http://schemas.microsoft.com/office/powerpoint/2012/main" userId="S-1-5-21-1214440339-1979792683-682003330-3310065" providerId="AD"/>
      </p:ext>
    </p:extLst>
  </p:cmAuthor>
  <p:cmAuthor id="2" name="Rachel Shader" initials="RS" lastIdx="45" clrIdx="1">
    <p:extLst>
      <p:ext uri="{19B8F6BF-5375-455C-9EA6-DF929625EA0E}">
        <p15:presenceInfo xmlns:p15="http://schemas.microsoft.com/office/powerpoint/2012/main" userId="1bef4ead6e0b53c0" providerId="Windows Live"/>
      </p:ext>
    </p:extLst>
  </p:cmAuthor>
  <p:cmAuthor id="3" name="Ellen Flax" initials="EF" lastIdx="13" clrIdx="2">
    <p:extLst>
      <p:ext uri="{19B8F6BF-5375-455C-9EA6-DF929625EA0E}">
        <p15:presenceInfo xmlns:p15="http://schemas.microsoft.com/office/powerpoint/2012/main" userId="S::Ellen.Flax@mosaicoutdoor.org::a922fc7e-061f-4b0c-b676-58327a40e50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BA2B"/>
    <a:srgbClr val="B45651"/>
    <a:srgbClr val="7B66A0"/>
    <a:srgbClr val="5B7FB8"/>
    <a:srgbClr val="A2B966"/>
    <a:srgbClr val="936B1E"/>
    <a:srgbClr val="630807"/>
    <a:srgbClr val="410706"/>
    <a:srgbClr val="4D4D4D"/>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231" autoAdjust="0"/>
    <p:restoredTop sz="86506" autoAdjust="0"/>
  </p:normalViewPr>
  <p:slideViewPr>
    <p:cSldViewPr snapToGrid="0">
      <p:cViewPr varScale="1">
        <p:scale>
          <a:sx n="83" d="100"/>
          <a:sy n="83" d="100"/>
        </p:scale>
        <p:origin x="192" y="664"/>
      </p:cViewPr>
      <p:guideLst>
        <p:guide orient="horz" pos="2160"/>
        <p:guide pos="3840"/>
      </p:guideLst>
    </p:cSldViewPr>
  </p:slideViewPr>
  <p:outlineViewPr>
    <p:cViewPr>
      <p:scale>
        <a:sx n="33" d="100"/>
        <a:sy n="33" d="100"/>
      </p:scale>
      <p:origin x="0" y="-18368"/>
    </p:cViewPr>
  </p:outlineViewPr>
  <p:notesTextViewPr>
    <p:cViewPr>
      <p:scale>
        <a:sx n="1" d="1"/>
        <a:sy n="1" d="1"/>
      </p:scale>
      <p:origin x="0" y="0"/>
    </p:cViewPr>
  </p:notesTextViewPr>
  <p:sorterViewPr>
    <p:cViewPr>
      <p:scale>
        <a:sx n="1" d="1"/>
        <a:sy n="1" d="1"/>
      </p:scale>
      <p:origin x="0" y="0"/>
    </p:cViewPr>
  </p:sorterViewPr>
  <p:notesViewPr>
    <p:cSldViewPr snapToGrid="0">
      <p:cViewPr varScale="1">
        <p:scale>
          <a:sx n="85" d="100"/>
          <a:sy n="85" d="100"/>
        </p:scale>
        <p:origin x="2720"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file:///C:\Users\phili\Desktop\RA%20ADA30%20Charts%2007-09-20%20PKP%20Draft%203.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file:///C:\Users\phili\Desktop\RA%202019%20Data%20for%20Charts%2003-15-21%20PKP.xlsx"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latin typeface="Lato" panose="020F0502020204030203" pitchFamily="34" charset="0"/>
                <a:ea typeface="Lato" panose="020F0502020204030203" pitchFamily="34" charset="0"/>
                <a:cs typeface="Lato" panose="020F0502020204030203" pitchFamily="34" charset="0"/>
              </a:defRPr>
            </a:pPr>
            <a:r>
              <a:rPr lang="en-US" dirty="0">
                <a:latin typeface="Lato" panose="020F0502020204030203" pitchFamily="34" charset="0"/>
                <a:ea typeface="Lato" panose="020F0502020204030203" pitchFamily="34" charset="0"/>
                <a:cs typeface="Lato" panose="020F0502020204030203" pitchFamily="34" charset="0"/>
              </a:rPr>
              <a:t>Students with Disabilities (K-12)</a:t>
            </a:r>
          </a:p>
        </c:rich>
      </c:tx>
      <c:overlay val="0"/>
    </c:title>
    <c:autoTitleDeleted val="0"/>
    <c:plotArea>
      <c:layout/>
      <c:pieChart>
        <c:varyColors val="1"/>
        <c:ser>
          <c:idx val="0"/>
          <c:order val="0"/>
          <c:tx>
            <c:strRef>
              <c:f>Sheet1!$B$1</c:f>
              <c:strCache>
                <c:ptCount val="1"/>
                <c:pt idx="0">
                  <c:v># Students with Disabilities (K-12)</c:v>
                </c:pt>
              </c:strCache>
            </c:strRef>
          </c:tx>
          <c:dLbls>
            <c:dLbl>
              <c:idx val="0"/>
              <c:tx>
                <c:rich>
                  <a:bodyPr/>
                  <a:lstStyle/>
                  <a:p>
                    <a:fld id="{0332EDD5-16BE-41CE-B77B-1982ADFC3DE3}" type="PERCENTAGE">
                      <a:rPr lang="en-US" smtClean="0"/>
                      <a:pPr/>
                      <a:t>[PERCENTAGE]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C224-4C53-B0C4-2B91BAC4F503}"/>
                </c:ext>
              </c:extLst>
            </c:dLbl>
            <c:dLbl>
              <c:idx val="1"/>
              <c:tx>
                <c:rich>
                  <a:bodyPr/>
                  <a:lstStyle/>
                  <a:p>
                    <a:fld id="{3971F784-3131-47A8-A062-F42149C1F1B1}" type="PERCENTAGE">
                      <a:rPr lang="en-US" smtClean="0"/>
                      <a:pPr/>
                      <a:t>[PERCENTAGE]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C224-4C53-B0C4-2B91BAC4F503}"/>
                </c:ext>
              </c:extLst>
            </c:dLbl>
            <c:dLbl>
              <c:idx val="2"/>
              <c:tx>
                <c:rich>
                  <a:bodyPr/>
                  <a:lstStyle/>
                  <a:p>
                    <a:fld id="{16DB5E52-266A-461A-9476-E9292ED28D5B}" type="PERCENTAGE">
                      <a:rPr lang="en-US" smtClean="0"/>
                      <a:pPr/>
                      <a:t>[PERCENTAGE]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C224-4C53-B0C4-2B91BAC4F503}"/>
                </c:ext>
              </c:extLst>
            </c:dLbl>
            <c:dLbl>
              <c:idx val="3"/>
              <c:tx>
                <c:rich>
                  <a:bodyPr/>
                  <a:lstStyle/>
                  <a:p>
                    <a:fld id="{93DAA944-03B9-427D-A96F-FA16F60E9E89}" type="PERCENTAGE">
                      <a:rPr lang="en-US" smtClean="0"/>
                      <a:pPr/>
                      <a:t>[PERCENTAGE]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C224-4C53-B0C4-2B91BAC4F503}"/>
                </c:ext>
              </c:extLst>
            </c:dLbl>
            <c:dLbl>
              <c:idx val="4"/>
              <c:tx>
                <c:rich>
                  <a:bodyPr/>
                  <a:lstStyle/>
                  <a:p>
                    <a:fld id="{DAC6AE8E-D8E1-4778-808B-3C1D8AC25656}" type="VALUE">
                      <a:rPr lang="en-US" smtClean="0"/>
                      <a:pPr/>
                      <a:t>[VALUE]</a:t>
                    </a:fld>
                    <a:r>
                      <a:rPr lang="en-US"/>
                      <a:t>.03%</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C224-4C53-B0C4-2B91BAC4F503}"/>
                </c:ext>
              </c:extLst>
            </c:dLbl>
            <c:dLbl>
              <c:idx val="5"/>
              <c:tx>
                <c:rich>
                  <a:bodyPr/>
                  <a:lstStyle/>
                  <a:p>
                    <a:fld id="{3D273245-4BF7-4A69-A2B7-17667160BCBF}" type="PERCENTAGE">
                      <a:rPr lang="en-US" smtClean="0"/>
                      <a:pPr/>
                      <a:t>[PERCENTAGE]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C224-4C53-B0C4-2B91BAC4F503}"/>
                </c:ext>
              </c:extLst>
            </c:dLbl>
            <c:dLbl>
              <c:idx val="6"/>
              <c:tx>
                <c:rich>
                  <a:bodyPr/>
                  <a:lstStyle/>
                  <a:p>
                    <a:fld id="{6A045BE5-F384-4370-A455-F819A6E2D6A5}" type="PERCENTAGE">
                      <a:rPr lang="en-US" smtClean="0"/>
                      <a:pPr/>
                      <a:t>[PERCENTAGE]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C224-4C53-B0C4-2B91BAC4F503}"/>
                </c:ext>
              </c:extLst>
            </c:dLbl>
            <c:spPr>
              <a:noFill/>
              <a:ln>
                <a:noFill/>
              </a:ln>
              <a:effectLst/>
            </c:spPr>
            <c:txPr>
              <a:bodyPr wrap="square" lIns="38100" tIns="19050" rIns="38100" bIns="19050" anchor="ctr">
                <a:spAutoFit/>
              </a:bodyPr>
              <a:lstStyle/>
              <a:p>
                <a:pPr>
                  <a:defRPr>
                    <a:latin typeface="Lato" panose="020F0502020204030203" pitchFamily="34" charset="0"/>
                    <a:ea typeface="Lato" panose="020F0502020204030203" pitchFamily="34" charset="0"/>
                    <a:cs typeface="Lato" panose="020F0502020204030203" pitchFamily="34" charset="0"/>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Sheet1!$A$2:$A$8</c:f>
              <c:strCache>
                <c:ptCount val="7"/>
                <c:pt idx="0">
                  <c:v>1% American Indian/Alaskan Native</c:v>
                </c:pt>
                <c:pt idx="1">
                  <c:v>3% Asian American</c:v>
                </c:pt>
                <c:pt idx="2">
                  <c:v>18% Black/African American</c:v>
                </c:pt>
                <c:pt idx="3">
                  <c:v>28% Hispanic/Latino</c:v>
                </c:pt>
                <c:pt idx="4">
                  <c:v>0.03% Native Hawaii/Pacific Islander</c:v>
                </c:pt>
                <c:pt idx="5">
                  <c:v>4% Biracial</c:v>
                </c:pt>
                <c:pt idx="6">
                  <c:v>46% White</c:v>
                </c:pt>
              </c:strCache>
            </c:strRef>
          </c:cat>
          <c:val>
            <c:numRef>
              <c:f>Sheet1!$B$2:$B$8</c:f>
              <c:numCache>
                <c:formatCode>#,##0</c:formatCode>
                <c:ptCount val="7"/>
                <c:pt idx="0">
                  <c:v>1.3</c:v>
                </c:pt>
                <c:pt idx="1">
                  <c:v>3</c:v>
                </c:pt>
                <c:pt idx="2">
                  <c:v>18</c:v>
                </c:pt>
                <c:pt idx="3">
                  <c:v>28</c:v>
                </c:pt>
                <c:pt idx="4">
                  <c:v>0.03</c:v>
                </c:pt>
                <c:pt idx="5">
                  <c:v>4</c:v>
                </c:pt>
                <c:pt idx="6">
                  <c:v>46</c:v>
                </c:pt>
              </c:numCache>
            </c:numRef>
          </c:val>
          <c:extLst>
            <c:ext xmlns:c16="http://schemas.microsoft.com/office/drawing/2014/chart" uri="{C3380CC4-5D6E-409C-BE32-E72D297353CC}">
              <c16:uniqueId val="{00000000-C224-4C53-B0C4-2B91BAC4F503}"/>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58568401904907008"/>
          <c:y val="0.11482353243990698"/>
          <c:w val="0.40610724451000352"/>
          <c:h val="0.73340705778314619"/>
        </c:manualLayout>
      </c:layout>
      <c:overlay val="0"/>
      <c:txPr>
        <a:bodyPr/>
        <a:lstStyle/>
        <a:p>
          <a:pPr>
            <a:defRPr>
              <a:latin typeface="Lato" panose="020F0502020204030203" pitchFamily="34" charset="0"/>
              <a:ea typeface="Lato" panose="020F0502020204030203" pitchFamily="34" charset="0"/>
              <a:cs typeface="Lato" panose="020F0502020204030203" pitchFamily="34" charset="0"/>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barChart>
        <c:barDir val="col"/>
        <c:grouping val="clustered"/>
        <c:varyColors val="0"/>
        <c:ser>
          <c:idx val="0"/>
          <c:order val="0"/>
          <c:tx>
            <c:strRef>
              <c:f>Sheet1!$B$1</c:f>
              <c:strCache>
                <c:ptCount val="1"/>
                <c:pt idx="0">
                  <c:v>Students with Disabilities</c:v>
                </c:pt>
              </c:strCache>
            </c:strRef>
          </c:tx>
          <c:spPr>
            <a:solidFill>
              <a:srgbClr val="F5BA2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White</c:v>
                </c:pt>
                <c:pt idx="1">
                  <c:v>African-American</c:v>
                </c:pt>
                <c:pt idx="2">
                  <c:v>Hispanic-American</c:v>
                </c:pt>
                <c:pt idx="3">
                  <c:v>Asian-American</c:v>
                </c:pt>
                <c:pt idx="4">
                  <c:v>Pacific Islander</c:v>
                </c:pt>
                <c:pt idx="5">
                  <c:v>American Indian/Alaska Native</c:v>
                </c:pt>
              </c:strCache>
            </c:strRef>
          </c:cat>
          <c:val>
            <c:numRef>
              <c:f>Sheet1!$B$2:$B$7</c:f>
              <c:numCache>
                <c:formatCode>General</c:formatCode>
                <c:ptCount val="6"/>
                <c:pt idx="0">
                  <c:v>77</c:v>
                </c:pt>
                <c:pt idx="1">
                  <c:v>66</c:v>
                </c:pt>
                <c:pt idx="2">
                  <c:v>71</c:v>
                </c:pt>
                <c:pt idx="3">
                  <c:v>79</c:v>
                </c:pt>
                <c:pt idx="4">
                  <c:v>68</c:v>
                </c:pt>
                <c:pt idx="5">
                  <c:v>71</c:v>
                </c:pt>
              </c:numCache>
            </c:numRef>
          </c:val>
          <c:extLst>
            <c:ext xmlns:c16="http://schemas.microsoft.com/office/drawing/2014/chart" uri="{C3380CC4-5D6E-409C-BE32-E72D297353CC}">
              <c16:uniqueId val="{00000000-0FB3-C340-A807-4F4A6662466C}"/>
            </c:ext>
          </c:extLst>
        </c:ser>
        <c:ser>
          <c:idx val="1"/>
          <c:order val="1"/>
          <c:tx>
            <c:strRef>
              <c:f>Sheet1!$C$1</c:f>
              <c:strCache>
                <c:ptCount val="1"/>
                <c:pt idx="0">
                  <c:v>Students without Disabilities</c:v>
                </c:pt>
              </c:strCache>
            </c:strRef>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White</c:v>
                </c:pt>
                <c:pt idx="1">
                  <c:v>African-American</c:v>
                </c:pt>
                <c:pt idx="2">
                  <c:v>Hispanic-American</c:v>
                </c:pt>
                <c:pt idx="3">
                  <c:v>Asian-American</c:v>
                </c:pt>
                <c:pt idx="4">
                  <c:v>Pacific Islander</c:v>
                </c:pt>
                <c:pt idx="5">
                  <c:v>American Indian/Alaska Native</c:v>
                </c:pt>
              </c:strCache>
            </c:strRef>
          </c:cat>
          <c:val>
            <c:numRef>
              <c:f>Sheet1!$C$2:$C$7</c:f>
              <c:numCache>
                <c:formatCode>General</c:formatCode>
                <c:ptCount val="6"/>
                <c:pt idx="0">
                  <c:v>89</c:v>
                </c:pt>
                <c:pt idx="1">
                  <c:v>79</c:v>
                </c:pt>
                <c:pt idx="2">
                  <c:v>81</c:v>
                </c:pt>
                <c:pt idx="3">
                  <c:v>92</c:v>
                </c:pt>
                <c:pt idx="4">
                  <c:v>92</c:v>
                </c:pt>
                <c:pt idx="5">
                  <c:v>74</c:v>
                </c:pt>
              </c:numCache>
            </c:numRef>
          </c:val>
          <c:extLst>
            <c:ext xmlns:c16="http://schemas.microsoft.com/office/drawing/2014/chart" uri="{C3380CC4-5D6E-409C-BE32-E72D297353CC}">
              <c16:uniqueId val="{00000001-0FB3-C340-A807-4F4A6662466C}"/>
            </c:ext>
          </c:extLst>
        </c:ser>
        <c:dLbls>
          <c:showLegendKey val="0"/>
          <c:showVal val="0"/>
          <c:showCatName val="0"/>
          <c:showSerName val="0"/>
          <c:showPercent val="0"/>
          <c:showBubbleSize val="0"/>
        </c:dLbls>
        <c:gapWidth val="219"/>
        <c:overlap val="-27"/>
        <c:axId val="545721679"/>
        <c:axId val="546253679"/>
      </c:barChart>
      <c:catAx>
        <c:axId val="5457216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defRPr>
            </a:pPr>
            <a:endParaRPr lang="en-US"/>
          </a:p>
        </c:txPr>
        <c:crossAx val="546253679"/>
        <c:crosses val="autoZero"/>
        <c:auto val="1"/>
        <c:lblAlgn val="ctr"/>
        <c:lblOffset val="100"/>
        <c:noMultiLvlLbl val="0"/>
      </c:catAx>
      <c:valAx>
        <c:axId val="54625367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defRPr>
            </a:pPr>
            <a:endParaRPr lang="en-US"/>
          </a:p>
        </c:txPr>
        <c:crossAx val="5457216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Lato" panose="020F0502020204030203" pitchFamily="34" charset="0"/>
          <a:ea typeface="Lato" panose="020F0502020204030203" pitchFamily="34" charset="0"/>
          <a:cs typeface="Lato" panose="020F0502020204030203"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[Book1]Sheet1!$A$2</c:f>
              <c:strCache>
                <c:ptCount val="1"/>
                <c:pt idx="0">
                  <c:v>Disability</c:v>
                </c:pt>
              </c:strCache>
            </c:strRef>
          </c:tx>
          <c:spPr>
            <a:ln w="28575" cap="rnd">
              <a:solidFill>
                <a:srgbClr val="FFC00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[1]Sheet1!$B$1:$L$1</c:f>
              <c:numCache>
                <c:formatCode>General</c:formatCode>
                <c:ptCount val="11"/>
                <c:pt idx="0">
                  <c:v>2008</c:v>
                </c:pt>
                <c:pt idx="1">
                  <c:v>2009</c:v>
                </c:pt>
                <c:pt idx="2">
                  <c:v>2010</c:v>
                </c:pt>
                <c:pt idx="3">
                  <c:v>2011</c:v>
                </c:pt>
                <c:pt idx="4">
                  <c:v>2012</c:v>
                </c:pt>
                <c:pt idx="5">
                  <c:v>2013</c:v>
                </c:pt>
                <c:pt idx="6">
                  <c:v>2014</c:v>
                </c:pt>
                <c:pt idx="7">
                  <c:v>2015</c:v>
                </c:pt>
                <c:pt idx="8">
                  <c:v>2016</c:v>
                </c:pt>
                <c:pt idx="9">
                  <c:v>2017</c:v>
                </c:pt>
                <c:pt idx="10">
                  <c:v>2018</c:v>
                </c:pt>
              </c:numCache>
            </c:numRef>
          </c:cat>
          <c:val>
            <c:numRef>
              <c:f>[1]Sheet1!$B$2:$L$2</c:f>
              <c:numCache>
                <c:formatCode>General</c:formatCode>
                <c:ptCount val="11"/>
                <c:pt idx="0">
                  <c:v>37.1</c:v>
                </c:pt>
                <c:pt idx="1">
                  <c:v>35.200000000000003</c:v>
                </c:pt>
                <c:pt idx="2">
                  <c:v>33.4</c:v>
                </c:pt>
                <c:pt idx="3">
                  <c:v>32.6</c:v>
                </c:pt>
                <c:pt idx="4">
                  <c:v>32.700000000000003</c:v>
                </c:pt>
                <c:pt idx="5">
                  <c:v>33.9</c:v>
                </c:pt>
                <c:pt idx="6">
                  <c:v>34.4</c:v>
                </c:pt>
                <c:pt idx="7">
                  <c:v>34.9</c:v>
                </c:pt>
                <c:pt idx="8">
                  <c:v>35.9</c:v>
                </c:pt>
                <c:pt idx="9">
                  <c:v>36.9</c:v>
                </c:pt>
                <c:pt idx="10">
                  <c:v>37.6</c:v>
                </c:pt>
              </c:numCache>
            </c:numRef>
          </c:val>
          <c:smooth val="0"/>
          <c:extLst>
            <c:ext xmlns:c16="http://schemas.microsoft.com/office/drawing/2014/chart" uri="{C3380CC4-5D6E-409C-BE32-E72D297353CC}">
              <c16:uniqueId val="{00000000-437C-4098-B1B1-B02C37F29982}"/>
            </c:ext>
          </c:extLst>
        </c:ser>
        <c:ser>
          <c:idx val="1"/>
          <c:order val="1"/>
          <c:tx>
            <c:strRef>
              <c:f>[Book1]Sheet1!$A$3</c:f>
              <c:strCache>
                <c:ptCount val="1"/>
                <c:pt idx="0">
                  <c:v>Black/African-American</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[1]Sheet1!$B$1:$L$1</c:f>
              <c:numCache>
                <c:formatCode>General</c:formatCode>
                <c:ptCount val="11"/>
                <c:pt idx="0">
                  <c:v>2008</c:v>
                </c:pt>
                <c:pt idx="1">
                  <c:v>2009</c:v>
                </c:pt>
                <c:pt idx="2">
                  <c:v>2010</c:v>
                </c:pt>
                <c:pt idx="3">
                  <c:v>2011</c:v>
                </c:pt>
                <c:pt idx="4">
                  <c:v>2012</c:v>
                </c:pt>
                <c:pt idx="5">
                  <c:v>2013</c:v>
                </c:pt>
                <c:pt idx="6">
                  <c:v>2014</c:v>
                </c:pt>
                <c:pt idx="7">
                  <c:v>2015</c:v>
                </c:pt>
                <c:pt idx="8">
                  <c:v>2016</c:v>
                </c:pt>
                <c:pt idx="9">
                  <c:v>2017</c:v>
                </c:pt>
                <c:pt idx="10">
                  <c:v>2018</c:v>
                </c:pt>
              </c:numCache>
            </c:numRef>
          </c:cat>
          <c:val>
            <c:numRef>
              <c:f>[1]Sheet1!$B$3:$L$3</c:f>
              <c:numCache>
                <c:formatCode>General</c:formatCode>
                <c:ptCount val="11"/>
                <c:pt idx="0">
                  <c:v>57.3</c:v>
                </c:pt>
                <c:pt idx="1">
                  <c:v>53.2</c:v>
                </c:pt>
                <c:pt idx="2">
                  <c:v>52.3</c:v>
                </c:pt>
                <c:pt idx="3">
                  <c:v>51.7</c:v>
                </c:pt>
                <c:pt idx="4">
                  <c:v>53</c:v>
                </c:pt>
                <c:pt idx="5">
                  <c:v>53.2</c:v>
                </c:pt>
                <c:pt idx="6">
                  <c:v>54.3</c:v>
                </c:pt>
                <c:pt idx="7">
                  <c:v>55.7</c:v>
                </c:pt>
                <c:pt idx="8">
                  <c:v>56.4</c:v>
                </c:pt>
                <c:pt idx="9">
                  <c:v>57.6</c:v>
                </c:pt>
                <c:pt idx="10">
                  <c:v>57.9</c:v>
                </c:pt>
              </c:numCache>
            </c:numRef>
          </c:val>
          <c:smooth val="0"/>
          <c:extLst>
            <c:ext xmlns:c16="http://schemas.microsoft.com/office/drawing/2014/chart" uri="{C3380CC4-5D6E-409C-BE32-E72D297353CC}">
              <c16:uniqueId val="{00000001-437C-4098-B1B1-B02C37F29982}"/>
            </c:ext>
          </c:extLst>
        </c:ser>
        <c:ser>
          <c:idx val="2"/>
          <c:order val="2"/>
          <c:tx>
            <c:strRef>
              <c:f>[Book1]Sheet1!$A$4</c:f>
              <c:strCache>
                <c:ptCount val="1"/>
                <c:pt idx="0">
                  <c:v>Women</c:v>
                </c:pt>
              </c:strCache>
            </c:strRef>
          </c:tx>
          <c:spPr>
            <a:ln w="28575" cap="rnd">
              <a:solidFill>
                <a:schemeClr val="accent3"/>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[1]Sheet1!$B$1:$L$1</c:f>
              <c:numCache>
                <c:formatCode>General</c:formatCode>
                <c:ptCount val="11"/>
                <c:pt idx="0">
                  <c:v>2008</c:v>
                </c:pt>
                <c:pt idx="1">
                  <c:v>2009</c:v>
                </c:pt>
                <c:pt idx="2">
                  <c:v>2010</c:v>
                </c:pt>
                <c:pt idx="3">
                  <c:v>2011</c:v>
                </c:pt>
                <c:pt idx="4">
                  <c:v>2012</c:v>
                </c:pt>
                <c:pt idx="5">
                  <c:v>2013</c:v>
                </c:pt>
                <c:pt idx="6">
                  <c:v>2014</c:v>
                </c:pt>
                <c:pt idx="7">
                  <c:v>2015</c:v>
                </c:pt>
                <c:pt idx="8">
                  <c:v>2016</c:v>
                </c:pt>
                <c:pt idx="9">
                  <c:v>2017</c:v>
                </c:pt>
                <c:pt idx="10">
                  <c:v>2018</c:v>
                </c:pt>
              </c:numCache>
            </c:numRef>
          </c:cat>
          <c:val>
            <c:numRef>
              <c:f>[1]Sheet1!$B$4:$L$4</c:f>
              <c:numCache>
                <c:formatCode>General</c:formatCode>
                <c:ptCount val="11"/>
                <c:pt idx="0">
                  <c:v>56.2</c:v>
                </c:pt>
                <c:pt idx="1">
                  <c:v>54.4</c:v>
                </c:pt>
                <c:pt idx="2">
                  <c:v>53.6</c:v>
                </c:pt>
                <c:pt idx="3">
                  <c:v>53.2</c:v>
                </c:pt>
                <c:pt idx="4">
                  <c:v>53.1</c:v>
                </c:pt>
                <c:pt idx="5">
                  <c:v>53.2</c:v>
                </c:pt>
                <c:pt idx="6">
                  <c:v>53.5</c:v>
                </c:pt>
                <c:pt idx="7">
                  <c:v>53.7</c:v>
                </c:pt>
                <c:pt idx="8">
                  <c:v>54.1</c:v>
                </c:pt>
                <c:pt idx="9">
                  <c:v>54.6</c:v>
                </c:pt>
                <c:pt idx="10">
                  <c:v>55.4</c:v>
                </c:pt>
              </c:numCache>
            </c:numRef>
          </c:val>
          <c:smooth val="0"/>
          <c:extLst>
            <c:ext xmlns:c16="http://schemas.microsoft.com/office/drawing/2014/chart" uri="{C3380CC4-5D6E-409C-BE32-E72D297353CC}">
              <c16:uniqueId val="{00000002-437C-4098-B1B1-B02C37F29982}"/>
            </c:ext>
          </c:extLst>
        </c:ser>
        <c:ser>
          <c:idx val="3"/>
          <c:order val="3"/>
          <c:tx>
            <c:strRef>
              <c:f>[Book1]Sheet1!$A$5</c:f>
              <c:strCache>
                <c:ptCount val="1"/>
                <c:pt idx="0">
                  <c:v>Hispanic/Latino</c:v>
                </c:pt>
              </c:strCache>
            </c:strRef>
          </c:tx>
          <c:spPr>
            <a:ln w="28575" cap="rnd">
              <a:solidFill>
                <a:srgbClr val="00B050"/>
              </a:solidFill>
              <a:round/>
            </a:ln>
            <a:effectLst/>
          </c:spPr>
          <c:marker>
            <c:symbol val="none"/>
          </c:marker>
          <c:dLbls>
            <c:spPr>
              <a:noFill/>
              <a:ln>
                <a:noFill/>
              </a:ln>
              <a:effectLst/>
            </c:spPr>
            <c:txPr>
              <a:bodyPr rot="0" spcFirstLastPara="1" vertOverflow="ellipsis" horzOverflow="clip" vert="horz" wrap="square" lIns="38100" tIns="19050" rIns="38100" bIns="45720" anchor="ctr" anchorCtr="1">
                <a:spAutoFit/>
              </a:bodyPr>
              <a:lstStyle/>
              <a:p>
                <a:pPr>
                  <a:defRPr sz="1400" b="1" i="0" u="none" strike="noStrike" kern="1200" baseline="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[1]Sheet1!$B$1:$L$1</c:f>
              <c:numCache>
                <c:formatCode>General</c:formatCode>
                <c:ptCount val="11"/>
                <c:pt idx="0">
                  <c:v>2008</c:v>
                </c:pt>
                <c:pt idx="1">
                  <c:v>2009</c:v>
                </c:pt>
                <c:pt idx="2">
                  <c:v>2010</c:v>
                </c:pt>
                <c:pt idx="3">
                  <c:v>2011</c:v>
                </c:pt>
                <c:pt idx="4">
                  <c:v>2012</c:v>
                </c:pt>
                <c:pt idx="5">
                  <c:v>2013</c:v>
                </c:pt>
                <c:pt idx="6">
                  <c:v>2014</c:v>
                </c:pt>
                <c:pt idx="7">
                  <c:v>2015</c:v>
                </c:pt>
                <c:pt idx="8">
                  <c:v>2016</c:v>
                </c:pt>
                <c:pt idx="9">
                  <c:v>2017</c:v>
                </c:pt>
                <c:pt idx="10">
                  <c:v>2018</c:v>
                </c:pt>
              </c:numCache>
            </c:numRef>
          </c:cat>
          <c:val>
            <c:numRef>
              <c:f>[1]Sheet1!$B$5:$L$5</c:f>
              <c:numCache>
                <c:formatCode>General</c:formatCode>
                <c:ptCount val="11"/>
                <c:pt idx="0">
                  <c:v>63.3</c:v>
                </c:pt>
                <c:pt idx="1">
                  <c:v>59.7</c:v>
                </c:pt>
                <c:pt idx="2">
                  <c:v>59</c:v>
                </c:pt>
                <c:pt idx="3">
                  <c:v>58.9</c:v>
                </c:pt>
                <c:pt idx="4">
                  <c:v>59.5</c:v>
                </c:pt>
                <c:pt idx="5">
                  <c:v>60</c:v>
                </c:pt>
                <c:pt idx="6">
                  <c:v>61.2</c:v>
                </c:pt>
                <c:pt idx="7">
                  <c:v>61.6</c:v>
                </c:pt>
                <c:pt idx="8">
                  <c:v>62</c:v>
                </c:pt>
                <c:pt idx="9">
                  <c:v>60.6</c:v>
                </c:pt>
                <c:pt idx="10">
                  <c:v>61</c:v>
                </c:pt>
              </c:numCache>
            </c:numRef>
          </c:val>
          <c:smooth val="0"/>
          <c:extLst>
            <c:ext xmlns:c16="http://schemas.microsoft.com/office/drawing/2014/chart" uri="{C3380CC4-5D6E-409C-BE32-E72D297353CC}">
              <c16:uniqueId val="{00000003-437C-4098-B1B1-B02C37F29982}"/>
            </c:ext>
          </c:extLst>
        </c:ser>
        <c:dLbls>
          <c:showLegendKey val="0"/>
          <c:showVal val="0"/>
          <c:showCatName val="0"/>
          <c:showSerName val="0"/>
          <c:showPercent val="0"/>
          <c:showBubbleSize val="0"/>
        </c:dLbls>
        <c:smooth val="0"/>
        <c:axId val="566075024"/>
        <c:axId val="566074384"/>
      </c:lineChart>
      <c:catAx>
        <c:axId val="566075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Lato" panose="020F0502020204030203" pitchFamily="34" charset="0"/>
                <a:ea typeface="Lato" panose="020F0502020204030203" pitchFamily="34" charset="0"/>
                <a:cs typeface="Lato" panose="020F0502020204030203" pitchFamily="34" charset="0"/>
              </a:defRPr>
            </a:pPr>
            <a:endParaRPr lang="en-US"/>
          </a:p>
        </c:txPr>
        <c:crossAx val="566074384"/>
        <c:crosses val="autoZero"/>
        <c:auto val="1"/>
        <c:lblAlgn val="ctr"/>
        <c:lblOffset val="100"/>
        <c:noMultiLvlLbl val="0"/>
      </c:catAx>
      <c:valAx>
        <c:axId val="566074384"/>
        <c:scaling>
          <c:orientation val="minMax"/>
          <c:max val="70"/>
          <c:min val="3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defRPr>
            </a:pPr>
            <a:endParaRPr lang="en-US"/>
          </a:p>
        </c:txPr>
        <c:crossAx val="5660750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ysClr val="windowText" lastClr="000000"/>
              </a:solidFill>
              <a:latin typeface="Lato" panose="020F0502020204030203" pitchFamily="34" charset="0"/>
              <a:ea typeface="Lato" panose="020F0502020204030203" pitchFamily="34" charset="0"/>
              <a:cs typeface="Lato" panose="020F0502020204030203"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Working-Age Americans with Disabilities</c:v>
          </c:tx>
          <c:spPr>
            <a:solidFill>
              <a:srgbClr val="FFC000"/>
            </a:solidFill>
            <a:ln>
              <a:noFill/>
            </a:ln>
            <a:effectLst/>
          </c:spPr>
          <c:invertIfNegative val="0"/>
          <c:cat>
            <c:strRef>
              <c:f>Sheet1!$R$2:$U$2</c:f>
              <c:strCache>
                <c:ptCount val="4"/>
                <c:pt idx="0">
                  <c:v>White </c:v>
                </c:pt>
                <c:pt idx="1">
                  <c:v>African-American</c:v>
                </c:pt>
                <c:pt idx="2">
                  <c:v>Latinx-American</c:v>
                </c:pt>
                <c:pt idx="3">
                  <c:v>Asian-American</c:v>
                </c:pt>
              </c:strCache>
            </c:strRef>
          </c:cat>
          <c:val>
            <c:numRef>
              <c:f>'[1]Employ Outcomes by Race'!$B$8:$B$11</c:f>
              <c:numCache>
                <c:formatCode>General</c:formatCode>
                <c:ptCount val="4"/>
                <c:pt idx="0">
                  <c:v>0</c:v>
                </c:pt>
                <c:pt idx="1">
                  <c:v>0</c:v>
                </c:pt>
                <c:pt idx="2">
                  <c:v>0</c:v>
                </c:pt>
                <c:pt idx="3">
                  <c:v>0</c:v>
                </c:pt>
              </c:numCache>
            </c:numRef>
          </c:val>
          <c:extLst>
            <c:ext xmlns:c16="http://schemas.microsoft.com/office/drawing/2014/chart" uri="{C3380CC4-5D6E-409C-BE32-E72D297353CC}">
              <c16:uniqueId val="{00000000-2EE5-4B8B-AE4B-1A09E179E40E}"/>
            </c:ext>
          </c:extLst>
        </c:ser>
        <c:ser>
          <c:idx val="1"/>
          <c:order val="1"/>
          <c:tx>
            <c:v>Working-Age Americans without Disabilities</c:v>
          </c:tx>
          <c:spPr>
            <a:solidFill>
              <a:schemeClr val="tx1"/>
            </a:solidFill>
            <a:ln>
              <a:solidFill>
                <a:schemeClr val="tx1"/>
              </a:solidFill>
            </a:ln>
            <a:effectLst/>
          </c:spPr>
          <c:invertIfNegative val="0"/>
          <c:cat>
            <c:strRef>
              <c:f>Sheet1!$R$2:$U$2</c:f>
              <c:strCache>
                <c:ptCount val="4"/>
                <c:pt idx="0">
                  <c:v>White </c:v>
                </c:pt>
                <c:pt idx="1">
                  <c:v>African-American</c:v>
                </c:pt>
                <c:pt idx="2">
                  <c:v>Latinx-American</c:v>
                </c:pt>
                <c:pt idx="3">
                  <c:v>Asian-American</c:v>
                </c:pt>
              </c:strCache>
            </c:strRef>
          </c:cat>
          <c:val>
            <c:numRef>
              <c:f>'[1]Employ Outcomes by Race'!$D$8:$D$11</c:f>
              <c:numCache>
                <c:formatCode>General</c:formatCode>
                <c:ptCount val="4"/>
                <c:pt idx="0">
                  <c:v>0</c:v>
                </c:pt>
                <c:pt idx="1">
                  <c:v>0</c:v>
                </c:pt>
                <c:pt idx="2">
                  <c:v>0</c:v>
                </c:pt>
                <c:pt idx="3">
                  <c:v>0</c:v>
                </c:pt>
              </c:numCache>
            </c:numRef>
          </c:val>
          <c:extLst>
            <c:ext xmlns:c16="http://schemas.microsoft.com/office/drawing/2014/chart" uri="{C3380CC4-5D6E-409C-BE32-E72D297353CC}">
              <c16:uniqueId val="{00000001-2EE5-4B8B-AE4B-1A09E179E40E}"/>
            </c:ext>
          </c:extLst>
        </c:ser>
        <c:ser>
          <c:idx val="2"/>
          <c:order val="2"/>
          <c:tx>
            <c:v>PWDs</c:v>
          </c:tx>
          <c:spPr>
            <a:solidFill>
              <a:schemeClr val="tx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Sheet1!$R$2:$U$2</c:f>
              <c:strCache>
                <c:ptCount val="4"/>
                <c:pt idx="0">
                  <c:v>White </c:v>
                </c:pt>
                <c:pt idx="1">
                  <c:v>African-American</c:v>
                </c:pt>
                <c:pt idx="2">
                  <c:v>Latinx-American</c:v>
                </c:pt>
                <c:pt idx="3">
                  <c:v>Asian-American</c:v>
                </c:pt>
              </c:strCache>
            </c:strRef>
          </c:cat>
          <c:val>
            <c:numRef>
              <c:f>Sheet1!$R$3:$U$3</c:f>
              <c:numCache>
                <c:formatCode>General</c:formatCode>
                <c:ptCount val="4"/>
                <c:pt idx="0">
                  <c:v>40</c:v>
                </c:pt>
                <c:pt idx="1">
                  <c:v>32.1</c:v>
                </c:pt>
                <c:pt idx="2">
                  <c:v>40.9</c:v>
                </c:pt>
                <c:pt idx="3">
                  <c:v>43.1</c:v>
                </c:pt>
              </c:numCache>
            </c:numRef>
          </c:val>
          <c:extLst xmlns:c15="http://schemas.microsoft.com/office/drawing/2012/chart">
            <c:ext xmlns:c16="http://schemas.microsoft.com/office/drawing/2014/chart" uri="{C3380CC4-5D6E-409C-BE32-E72D297353CC}">
              <c16:uniqueId val="{00000002-2EE5-4B8B-AE4B-1A09E179E40E}"/>
            </c:ext>
          </c:extLst>
        </c:ser>
        <c:ser>
          <c:idx val="3"/>
          <c:order val="3"/>
          <c:tx>
            <c:v>Non-PWDs</c:v>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Sheet1!$R$4:$U$4</c:f>
              <c:numCache>
                <c:formatCode>General</c:formatCode>
                <c:ptCount val="4"/>
                <c:pt idx="0">
                  <c:v>80.2</c:v>
                </c:pt>
                <c:pt idx="1">
                  <c:v>75.5</c:v>
                </c:pt>
                <c:pt idx="2">
                  <c:v>77.099999999999994</c:v>
                </c:pt>
                <c:pt idx="3">
                  <c:v>76</c:v>
                </c:pt>
              </c:numCache>
            </c:numRef>
          </c:val>
          <c:extLst>
            <c:ext xmlns:c16="http://schemas.microsoft.com/office/drawing/2014/chart" uri="{C3380CC4-5D6E-409C-BE32-E72D297353CC}">
              <c16:uniqueId val="{00000003-2EE5-4B8B-AE4B-1A09E179E40E}"/>
            </c:ext>
          </c:extLst>
        </c:ser>
        <c:dLbls>
          <c:showLegendKey val="0"/>
          <c:showVal val="0"/>
          <c:showCatName val="0"/>
          <c:showSerName val="0"/>
          <c:showPercent val="0"/>
          <c:showBubbleSize val="0"/>
        </c:dLbls>
        <c:gapWidth val="219"/>
        <c:overlap val="-27"/>
        <c:axId val="164692736"/>
        <c:axId val="164694272"/>
        <c:extLst/>
      </c:barChart>
      <c:catAx>
        <c:axId val="1646927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defRPr>
            </a:pPr>
            <a:endParaRPr lang="en-US"/>
          </a:p>
        </c:txPr>
        <c:crossAx val="164694272"/>
        <c:crosses val="autoZero"/>
        <c:auto val="1"/>
        <c:lblAlgn val="ctr"/>
        <c:lblOffset val="100"/>
        <c:noMultiLvlLbl val="0"/>
      </c:catAx>
      <c:valAx>
        <c:axId val="164694272"/>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defRPr>
            </a:pPr>
            <a:endParaRPr lang="en-US"/>
          </a:p>
        </c:txPr>
        <c:crossAx val="164692736"/>
        <c:crosses val="autoZero"/>
        <c:crossBetween val="between"/>
      </c:valAx>
      <c:spPr>
        <a:noFill/>
        <a:ln>
          <a:noFill/>
        </a:ln>
        <a:effectLst/>
      </c:spPr>
    </c:plotArea>
    <c:legend>
      <c:legendPos val="b"/>
      <c:legendEntry>
        <c:idx val="0"/>
        <c:delete val="1"/>
      </c:legendEntry>
      <c:legendEntry>
        <c:idx val="1"/>
        <c:delete val="1"/>
      </c:legendEntry>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latin typeface="Lato" panose="020F0502020204030203" pitchFamily="34" charset="0"/>
          <a:ea typeface="Lato" panose="020F0502020204030203" pitchFamily="34" charset="0"/>
          <a:cs typeface="Lato" panose="020F0502020204030203"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5B7FB8"/>
              </a:solidFill>
              <a:ln w="19050">
                <a:solidFill>
                  <a:schemeClr val="lt1"/>
                </a:solidFill>
              </a:ln>
              <a:effectLst/>
            </c:spPr>
            <c:extLst>
              <c:ext xmlns:c16="http://schemas.microsoft.com/office/drawing/2014/chart" uri="{C3380CC4-5D6E-409C-BE32-E72D297353CC}">
                <c16:uniqueId val="{00000001-3FF6-D440-9614-B452C9EDF3BD}"/>
              </c:ext>
            </c:extLst>
          </c:dPt>
          <c:dPt>
            <c:idx val="1"/>
            <c:bubble3D val="0"/>
            <c:spPr>
              <a:solidFill>
                <a:srgbClr val="B45651"/>
              </a:solidFill>
              <a:ln w="19050">
                <a:solidFill>
                  <a:schemeClr val="lt1"/>
                </a:solidFill>
              </a:ln>
              <a:effectLst/>
            </c:spPr>
            <c:extLst>
              <c:ext xmlns:c16="http://schemas.microsoft.com/office/drawing/2014/chart" uri="{C3380CC4-5D6E-409C-BE32-E72D297353CC}">
                <c16:uniqueId val="{00000003-3FF6-D440-9614-B452C9EDF3B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FF6-D440-9614-B452C9EDF3BD}"/>
              </c:ext>
            </c:extLst>
          </c:dPt>
          <c:dPt>
            <c:idx val="3"/>
            <c:bubble3D val="0"/>
            <c:spPr>
              <a:solidFill>
                <a:srgbClr val="7B66A0"/>
              </a:solidFill>
              <a:ln w="19050">
                <a:solidFill>
                  <a:schemeClr val="lt1"/>
                </a:solidFill>
              </a:ln>
              <a:effectLst/>
            </c:spPr>
            <c:extLst>
              <c:ext xmlns:c16="http://schemas.microsoft.com/office/drawing/2014/chart" uri="{C3380CC4-5D6E-409C-BE32-E72D297353CC}">
                <c16:uniqueId val="{00000007-3FF6-D440-9614-B452C9EDF3BD}"/>
              </c:ext>
            </c:extLst>
          </c:dPt>
          <c:dLbls>
            <c:dLbl>
              <c:idx val="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dLblPos val="ctr"/>
              <c:showLegendKey val="0"/>
              <c:showVal val="0"/>
              <c:showCatName val="0"/>
              <c:showSerName val="0"/>
              <c:showPercent val="1"/>
              <c:showBubbleSize val="0"/>
              <c:extLst>
                <c:ext xmlns:c16="http://schemas.microsoft.com/office/drawing/2014/chart" uri="{C3380CC4-5D6E-409C-BE32-E72D297353CC}">
                  <c16:uniqueId val="{00000001-3FF6-D440-9614-B452C9EDF3BD}"/>
                </c:ext>
              </c:extLst>
            </c:dLbl>
            <c:dLbl>
              <c:idx val="1"/>
              <c:layout>
                <c:manualLayout>
                  <c:x val="0.10353788995534785"/>
                  <c:y val="0.13747139134976918"/>
                </c:manualLayout>
              </c:layout>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3FF6-D440-9614-B452C9EDF3BD}"/>
                </c:ext>
              </c:extLst>
            </c:dLbl>
            <c:dLbl>
              <c:idx val="2"/>
              <c:delete val="1"/>
              <c:extLst>
                <c:ext xmlns:c15="http://schemas.microsoft.com/office/drawing/2012/chart" uri="{CE6537A1-D6FC-4f65-9D91-7224C49458BB}"/>
                <c:ext xmlns:c16="http://schemas.microsoft.com/office/drawing/2014/chart" uri="{C3380CC4-5D6E-409C-BE32-E72D297353CC}">
                  <c16:uniqueId val="{00000005-3FF6-D440-9614-B452C9EDF3BD}"/>
                </c:ext>
              </c:extLst>
            </c:dLbl>
            <c:dLbl>
              <c:idx val="3"/>
              <c:layout>
                <c:manualLayout>
                  <c:x val="9.0298996149595301E-2"/>
                  <c:y val="0.13573455314077812"/>
                </c:manualLayout>
              </c:layout>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3FF6-D440-9614-B452C9EDF3BD}"/>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Foundations</c:v>
                </c:pt>
                <c:pt idx="1">
                  <c:v>Individual giving</c:v>
                </c:pt>
                <c:pt idx="2">
                  <c:v>Government Grants</c:v>
                </c:pt>
                <c:pt idx="3">
                  <c:v>Earned Income</c:v>
                </c:pt>
              </c:strCache>
            </c:strRef>
          </c:cat>
          <c:val>
            <c:numRef>
              <c:f>Sheet1!$B$2:$B$5</c:f>
              <c:numCache>
                <c:formatCode>General</c:formatCode>
                <c:ptCount val="4"/>
                <c:pt idx="0">
                  <c:v>1845470</c:v>
                </c:pt>
                <c:pt idx="1">
                  <c:v>132030</c:v>
                </c:pt>
                <c:pt idx="2">
                  <c:v>0</c:v>
                </c:pt>
                <c:pt idx="3">
                  <c:v>223000</c:v>
                </c:pt>
              </c:numCache>
            </c:numRef>
          </c:val>
          <c:extLst>
            <c:ext xmlns:c16="http://schemas.microsoft.com/office/drawing/2014/chart" uri="{C3380CC4-5D6E-409C-BE32-E72D297353CC}">
              <c16:uniqueId val="{00000008-3FF6-D440-9614-B452C9EDF3BD}"/>
            </c:ext>
          </c:extLst>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5B7FB8"/>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9993-3D47-A032-671763AD86E8}"/>
              </c:ext>
            </c:extLst>
          </c:dPt>
          <c:dPt>
            <c:idx val="1"/>
            <c:bubble3D val="0"/>
            <c:spPr>
              <a:solidFill>
                <a:srgbClr val="B45651"/>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9993-3D47-A032-671763AD86E8}"/>
              </c:ext>
            </c:extLst>
          </c:dPt>
          <c:dPt>
            <c:idx val="2"/>
            <c:bubble3D val="0"/>
            <c:spPr>
              <a:solidFill>
                <a:srgbClr val="A2B966"/>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9993-3D47-A032-671763AD86E8}"/>
              </c:ext>
            </c:extLst>
          </c:dPt>
          <c:dPt>
            <c:idx val="3"/>
            <c:bubble3D val="0"/>
            <c:spPr>
              <a:solidFill>
                <a:srgbClr val="7B66A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9993-3D47-A032-671763AD86E8}"/>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Foundations</c:v>
                </c:pt>
                <c:pt idx="1">
                  <c:v>Individual giving</c:v>
                </c:pt>
                <c:pt idx="2">
                  <c:v>Government Grants</c:v>
                </c:pt>
                <c:pt idx="3">
                  <c:v>Earned Income</c:v>
                </c:pt>
              </c:strCache>
            </c:strRef>
          </c:cat>
          <c:val>
            <c:numRef>
              <c:f>Sheet1!$B$2:$B$5</c:f>
              <c:numCache>
                <c:formatCode>General</c:formatCode>
                <c:ptCount val="4"/>
                <c:pt idx="0">
                  <c:v>3029800</c:v>
                </c:pt>
                <c:pt idx="1">
                  <c:v>1502000</c:v>
                </c:pt>
                <c:pt idx="2">
                  <c:v>693200</c:v>
                </c:pt>
                <c:pt idx="3">
                  <c:v>1268000</c:v>
                </c:pt>
              </c:numCache>
            </c:numRef>
          </c:val>
          <c:extLst>
            <c:ext xmlns:c16="http://schemas.microsoft.com/office/drawing/2014/chart" uri="{C3380CC4-5D6E-409C-BE32-E72D297353CC}">
              <c16:uniqueId val="{00000008-9993-3D47-A032-671763AD86E8}"/>
            </c:ext>
          </c:extLst>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7">
  <a:schemeClr val="accent4"/>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2B8514-0DFC-43C6-B9B1-7CF599C665AE}" type="doc">
      <dgm:prSet loTypeId="urn:microsoft.com/office/officeart/2008/layout/VerticalCurvedList" loCatId="list" qsTypeId="urn:microsoft.com/office/officeart/2005/8/quickstyle/simple1" qsCatId="simple" csTypeId="urn:microsoft.com/office/officeart/2005/8/colors/accent4_2" csCatId="accent4" phldr="1"/>
      <dgm:spPr/>
      <dgm:t>
        <a:bodyPr/>
        <a:lstStyle/>
        <a:p>
          <a:endParaRPr lang="en-US"/>
        </a:p>
      </dgm:t>
    </dgm:pt>
    <dgm:pt modelId="{DDC4E086-ADAF-45DD-B64D-71FE4152AD6A}">
      <dgm:prSet phldrT="[Text]"/>
      <dgm:spPr/>
      <dgm:t>
        <a:bodyPr/>
        <a:lstStyle/>
        <a:p>
          <a:r>
            <a:rPr lang="en-US" dirty="0">
              <a:solidFill>
                <a:schemeClr val="tx1"/>
              </a:solidFill>
              <a:latin typeface="Lato" panose="020F0502020204030203" pitchFamily="34" charset="0"/>
              <a:ea typeface="Lato" panose="020F0502020204030203" pitchFamily="34" charset="0"/>
              <a:cs typeface="Lato" panose="020F0502020204030203" pitchFamily="34" charset="0"/>
            </a:rPr>
            <a:t>Diversity, Equity, Inclusion and Accessibility</a:t>
          </a:r>
        </a:p>
      </dgm:t>
    </dgm:pt>
    <dgm:pt modelId="{5F15270D-043E-4852-BCF7-CBB08D1E82EA}" type="parTrans" cxnId="{08FD20AD-2D3F-49B5-A03F-767E524B2334}">
      <dgm:prSet/>
      <dgm:spPr/>
      <dgm:t>
        <a:bodyPr/>
        <a:lstStyle/>
        <a:p>
          <a:endParaRPr lang="en-US">
            <a:latin typeface="Lato" panose="020F0502020204030203" pitchFamily="34" charset="0"/>
            <a:ea typeface="Lato" panose="020F0502020204030203" pitchFamily="34" charset="0"/>
            <a:cs typeface="Lato" panose="020F0502020204030203" pitchFamily="34" charset="0"/>
          </a:endParaRPr>
        </a:p>
      </dgm:t>
    </dgm:pt>
    <dgm:pt modelId="{4896079E-CA83-4801-9687-5FB8A964386F}" type="sibTrans" cxnId="{08FD20AD-2D3F-49B5-A03F-767E524B2334}">
      <dgm:prSet/>
      <dgm:spPr/>
      <dgm:t>
        <a:bodyPr/>
        <a:lstStyle/>
        <a:p>
          <a:endParaRPr lang="en-US">
            <a:latin typeface="Lato" panose="020F0502020204030203" pitchFamily="34" charset="0"/>
            <a:ea typeface="Lato" panose="020F0502020204030203" pitchFamily="34" charset="0"/>
            <a:cs typeface="Lato" panose="020F0502020204030203" pitchFamily="34" charset="0"/>
          </a:endParaRPr>
        </a:p>
      </dgm:t>
    </dgm:pt>
    <dgm:pt modelId="{AC33B91B-4A7B-40EA-9665-01019F71F188}">
      <dgm:prSet phldrT="[Text]"/>
      <dgm:spPr/>
      <dgm:t>
        <a:bodyPr/>
        <a:lstStyle/>
        <a:p>
          <a:r>
            <a:rPr lang="en-US" dirty="0">
              <a:solidFill>
                <a:schemeClr val="tx1"/>
              </a:solidFill>
              <a:latin typeface="Lato" panose="020F0502020204030203" pitchFamily="34" charset="0"/>
              <a:ea typeface="Lato" panose="020F0502020204030203" pitchFamily="34" charset="0"/>
              <a:cs typeface="Lato" panose="020F0502020204030203" pitchFamily="34" charset="0"/>
            </a:rPr>
            <a:t>Collaboration</a:t>
          </a:r>
        </a:p>
      </dgm:t>
    </dgm:pt>
    <dgm:pt modelId="{686823C1-2CAC-43FB-9AB4-9820D7C65946}" type="parTrans" cxnId="{9BBA4BDD-6F25-4B1C-A71A-31113BB71719}">
      <dgm:prSet/>
      <dgm:spPr/>
      <dgm:t>
        <a:bodyPr/>
        <a:lstStyle/>
        <a:p>
          <a:endParaRPr lang="en-US">
            <a:latin typeface="Lato" panose="020F0502020204030203" pitchFamily="34" charset="0"/>
            <a:ea typeface="Lato" panose="020F0502020204030203" pitchFamily="34" charset="0"/>
            <a:cs typeface="Lato" panose="020F0502020204030203" pitchFamily="34" charset="0"/>
          </a:endParaRPr>
        </a:p>
      </dgm:t>
    </dgm:pt>
    <dgm:pt modelId="{E65DF060-BDD2-489F-AF09-82E84F8F569B}" type="sibTrans" cxnId="{9BBA4BDD-6F25-4B1C-A71A-31113BB71719}">
      <dgm:prSet/>
      <dgm:spPr/>
      <dgm:t>
        <a:bodyPr/>
        <a:lstStyle/>
        <a:p>
          <a:endParaRPr lang="en-US">
            <a:latin typeface="Lato" panose="020F0502020204030203" pitchFamily="34" charset="0"/>
            <a:ea typeface="Lato" panose="020F0502020204030203" pitchFamily="34" charset="0"/>
            <a:cs typeface="Lato" panose="020F0502020204030203" pitchFamily="34" charset="0"/>
          </a:endParaRPr>
        </a:p>
      </dgm:t>
    </dgm:pt>
    <dgm:pt modelId="{326489F3-DB93-4E97-8777-0E00E98367F9}">
      <dgm:prSet phldrT="[Text]"/>
      <dgm:spPr/>
      <dgm:t>
        <a:bodyPr/>
        <a:lstStyle/>
        <a:p>
          <a:r>
            <a:rPr lang="en-US" dirty="0">
              <a:solidFill>
                <a:schemeClr val="tx1"/>
              </a:solidFill>
              <a:latin typeface="Lato" panose="020F0502020204030203" pitchFamily="34" charset="0"/>
              <a:ea typeface="Lato" panose="020F0502020204030203" pitchFamily="34" charset="0"/>
              <a:cs typeface="Lato" panose="020F0502020204030203" pitchFamily="34" charset="0"/>
            </a:rPr>
            <a:t>Commitment to Performance Metrics</a:t>
          </a:r>
        </a:p>
      </dgm:t>
    </dgm:pt>
    <dgm:pt modelId="{49C6DB7C-62AA-442C-8334-88AF5A3CD3C4}" type="parTrans" cxnId="{2BD9448E-51AC-437E-8433-9862E6DB1813}">
      <dgm:prSet/>
      <dgm:spPr/>
      <dgm:t>
        <a:bodyPr/>
        <a:lstStyle/>
        <a:p>
          <a:endParaRPr lang="en-US">
            <a:latin typeface="Lato" panose="020F0502020204030203" pitchFamily="34" charset="0"/>
            <a:ea typeface="Lato" panose="020F0502020204030203" pitchFamily="34" charset="0"/>
            <a:cs typeface="Lato" panose="020F0502020204030203" pitchFamily="34" charset="0"/>
          </a:endParaRPr>
        </a:p>
      </dgm:t>
    </dgm:pt>
    <dgm:pt modelId="{FE68CFC1-B8ED-4F25-8BD4-02FE2EF79735}" type="sibTrans" cxnId="{2BD9448E-51AC-437E-8433-9862E6DB1813}">
      <dgm:prSet/>
      <dgm:spPr/>
      <dgm:t>
        <a:bodyPr/>
        <a:lstStyle/>
        <a:p>
          <a:endParaRPr lang="en-US">
            <a:latin typeface="Lato" panose="020F0502020204030203" pitchFamily="34" charset="0"/>
            <a:ea typeface="Lato" panose="020F0502020204030203" pitchFamily="34" charset="0"/>
            <a:cs typeface="Lato" panose="020F0502020204030203" pitchFamily="34" charset="0"/>
          </a:endParaRPr>
        </a:p>
      </dgm:t>
    </dgm:pt>
    <dgm:pt modelId="{7C071B4F-C1A0-40FA-A708-BBBB11E9389A}" type="pres">
      <dgm:prSet presAssocID="{9B2B8514-0DFC-43C6-B9B1-7CF599C665AE}" presName="Name0" presStyleCnt="0">
        <dgm:presLayoutVars>
          <dgm:chMax val="7"/>
          <dgm:chPref val="7"/>
          <dgm:dir/>
        </dgm:presLayoutVars>
      </dgm:prSet>
      <dgm:spPr/>
    </dgm:pt>
    <dgm:pt modelId="{6E79103E-B023-4700-8DAD-8B41556B9D13}" type="pres">
      <dgm:prSet presAssocID="{9B2B8514-0DFC-43C6-B9B1-7CF599C665AE}" presName="Name1" presStyleCnt="0"/>
      <dgm:spPr/>
    </dgm:pt>
    <dgm:pt modelId="{C60DF606-F1FA-4B37-995C-97BE37326F37}" type="pres">
      <dgm:prSet presAssocID="{9B2B8514-0DFC-43C6-B9B1-7CF599C665AE}" presName="cycle" presStyleCnt="0"/>
      <dgm:spPr/>
    </dgm:pt>
    <dgm:pt modelId="{35561755-C59F-423D-B2A5-524C4D8FCF1E}" type="pres">
      <dgm:prSet presAssocID="{9B2B8514-0DFC-43C6-B9B1-7CF599C665AE}" presName="srcNode" presStyleLbl="node1" presStyleIdx="0" presStyleCnt="3"/>
      <dgm:spPr/>
    </dgm:pt>
    <dgm:pt modelId="{B6625D4A-41A9-4501-B4BB-DDE9C442700C}" type="pres">
      <dgm:prSet presAssocID="{9B2B8514-0DFC-43C6-B9B1-7CF599C665AE}" presName="conn" presStyleLbl="parChTrans1D2" presStyleIdx="0" presStyleCnt="1"/>
      <dgm:spPr/>
    </dgm:pt>
    <dgm:pt modelId="{D938AF38-E5AD-4FAA-B5ED-24A283DF7C9B}" type="pres">
      <dgm:prSet presAssocID="{9B2B8514-0DFC-43C6-B9B1-7CF599C665AE}" presName="extraNode" presStyleLbl="node1" presStyleIdx="0" presStyleCnt="3"/>
      <dgm:spPr/>
    </dgm:pt>
    <dgm:pt modelId="{27F800D2-05B1-4A08-92C0-90C8E9B11DF3}" type="pres">
      <dgm:prSet presAssocID="{9B2B8514-0DFC-43C6-B9B1-7CF599C665AE}" presName="dstNode" presStyleLbl="node1" presStyleIdx="0" presStyleCnt="3"/>
      <dgm:spPr/>
    </dgm:pt>
    <dgm:pt modelId="{9B0EEAB1-3A35-42E3-A547-06BDE3034ECF}" type="pres">
      <dgm:prSet presAssocID="{DDC4E086-ADAF-45DD-B64D-71FE4152AD6A}" presName="text_1" presStyleLbl="node1" presStyleIdx="0" presStyleCnt="3">
        <dgm:presLayoutVars>
          <dgm:bulletEnabled val="1"/>
        </dgm:presLayoutVars>
      </dgm:prSet>
      <dgm:spPr/>
    </dgm:pt>
    <dgm:pt modelId="{DA1962D2-8716-4AA3-9487-B5FDD30E49D1}" type="pres">
      <dgm:prSet presAssocID="{DDC4E086-ADAF-45DD-B64D-71FE4152AD6A}" presName="accent_1" presStyleCnt="0"/>
      <dgm:spPr/>
    </dgm:pt>
    <dgm:pt modelId="{8A316EE4-5625-4D0F-9132-30FD2DF20D93}" type="pres">
      <dgm:prSet presAssocID="{DDC4E086-ADAF-45DD-B64D-71FE4152AD6A}" presName="accentRepeatNode" presStyleLbl="solidFgAcc1" presStyleIdx="0" presStyleCnt="3"/>
      <dgm:spPr/>
    </dgm:pt>
    <dgm:pt modelId="{68E28F3D-9902-44C7-BC04-568A2ED2A857}" type="pres">
      <dgm:prSet presAssocID="{AC33B91B-4A7B-40EA-9665-01019F71F188}" presName="text_2" presStyleLbl="node1" presStyleIdx="1" presStyleCnt="3">
        <dgm:presLayoutVars>
          <dgm:bulletEnabled val="1"/>
        </dgm:presLayoutVars>
      </dgm:prSet>
      <dgm:spPr/>
    </dgm:pt>
    <dgm:pt modelId="{5C05DCD7-7791-46B3-B1C6-96F6C79943B0}" type="pres">
      <dgm:prSet presAssocID="{AC33B91B-4A7B-40EA-9665-01019F71F188}" presName="accent_2" presStyleCnt="0"/>
      <dgm:spPr/>
    </dgm:pt>
    <dgm:pt modelId="{5D98D8DE-720A-4936-96D0-1A2D980D9C83}" type="pres">
      <dgm:prSet presAssocID="{AC33B91B-4A7B-40EA-9665-01019F71F188}" presName="accentRepeatNode" presStyleLbl="solidFgAcc1" presStyleIdx="1" presStyleCnt="3"/>
      <dgm:spPr/>
    </dgm:pt>
    <dgm:pt modelId="{10419A1D-4339-4C67-B2C8-B91C766582DD}" type="pres">
      <dgm:prSet presAssocID="{326489F3-DB93-4E97-8777-0E00E98367F9}" presName="text_3" presStyleLbl="node1" presStyleIdx="2" presStyleCnt="3">
        <dgm:presLayoutVars>
          <dgm:bulletEnabled val="1"/>
        </dgm:presLayoutVars>
      </dgm:prSet>
      <dgm:spPr/>
    </dgm:pt>
    <dgm:pt modelId="{B0F25103-F784-43B0-BEDD-4897DE973DBE}" type="pres">
      <dgm:prSet presAssocID="{326489F3-DB93-4E97-8777-0E00E98367F9}" presName="accent_3" presStyleCnt="0"/>
      <dgm:spPr/>
    </dgm:pt>
    <dgm:pt modelId="{A3E6CEF6-4B66-46FC-9A7F-3F8A7524AF19}" type="pres">
      <dgm:prSet presAssocID="{326489F3-DB93-4E97-8777-0E00E98367F9}" presName="accentRepeatNode" presStyleLbl="solidFgAcc1" presStyleIdx="2" presStyleCnt="3"/>
      <dgm:spPr/>
    </dgm:pt>
  </dgm:ptLst>
  <dgm:cxnLst>
    <dgm:cxn modelId="{EA4AA805-1840-4B2F-87A4-6CD03D9C924E}" type="presOf" srcId="{4896079E-CA83-4801-9687-5FB8A964386F}" destId="{B6625D4A-41A9-4501-B4BB-DDE9C442700C}" srcOrd="0" destOrd="0" presId="urn:microsoft.com/office/officeart/2008/layout/VerticalCurvedList"/>
    <dgm:cxn modelId="{F48AFC4A-CBF8-4096-B8FF-0971F4C92A18}" type="presOf" srcId="{DDC4E086-ADAF-45DD-B64D-71FE4152AD6A}" destId="{9B0EEAB1-3A35-42E3-A547-06BDE3034ECF}" srcOrd="0" destOrd="0" presId="urn:microsoft.com/office/officeart/2008/layout/VerticalCurvedList"/>
    <dgm:cxn modelId="{2BD9448E-51AC-437E-8433-9862E6DB1813}" srcId="{9B2B8514-0DFC-43C6-B9B1-7CF599C665AE}" destId="{326489F3-DB93-4E97-8777-0E00E98367F9}" srcOrd="2" destOrd="0" parTransId="{49C6DB7C-62AA-442C-8334-88AF5A3CD3C4}" sibTransId="{FE68CFC1-B8ED-4F25-8BD4-02FE2EF79735}"/>
    <dgm:cxn modelId="{E927F19E-F138-43D1-AF2E-26B3266D4A89}" type="presOf" srcId="{AC33B91B-4A7B-40EA-9665-01019F71F188}" destId="{68E28F3D-9902-44C7-BC04-568A2ED2A857}" srcOrd="0" destOrd="0" presId="urn:microsoft.com/office/officeart/2008/layout/VerticalCurvedList"/>
    <dgm:cxn modelId="{08FD20AD-2D3F-49B5-A03F-767E524B2334}" srcId="{9B2B8514-0DFC-43C6-B9B1-7CF599C665AE}" destId="{DDC4E086-ADAF-45DD-B64D-71FE4152AD6A}" srcOrd="0" destOrd="0" parTransId="{5F15270D-043E-4852-BCF7-CBB08D1E82EA}" sibTransId="{4896079E-CA83-4801-9687-5FB8A964386F}"/>
    <dgm:cxn modelId="{24DD73BB-5C21-4165-B915-19F6265B7A69}" type="presOf" srcId="{326489F3-DB93-4E97-8777-0E00E98367F9}" destId="{10419A1D-4339-4C67-B2C8-B91C766582DD}" srcOrd="0" destOrd="0" presId="urn:microsoft.com/office/officeart/2008/layout/VerticalCurvedList"/>
    <dgm:cxn modelId="{9794B7CE-2595-4E26-80F1-8CB3825CD483}" type="presOf" srcId="{9B2B8514-0DFC-43C6-B9B1-7CF599C665AE}" destId="{7C071B4F-C1A0-40FA-A708-BBBB11E9389A}" srcOrd="0" destOrd="0" presId="urn:microsoft.com/office/officeart/2008/layout/VerticalCurvedList"/>
    <dgm:cxn modelId="{9BBA4BDD-6F25-4B1C-A71A-31113BB71719}" srcId="{9B2B8514-0DFC-43C6-B9B1-7CF599C665AE}" destId="{AC33B91B-4A7B-40EA-9665-01019F71F188}" srcOrd="1" destOrd="0" parTransId="{686823C1-2CAC-43FB-9AB4-9820D7C65946}" sibTransId="{E65DF060-BDD2-489F-AF09-82E84F8F569B}"/>
    <dgm:cxn modelId="{CBE527A0-1B64-4A5E-B9F3-60AE4A24957A}" type="presParOf" srcId="{7C071B4F-C1A0-40FA-A708-BBBB11E9389A}" destId="{6E79103E-B023-4700-8DAD-8B41556B9D13}" srcOrd="0" destOrd="0" presId="urn:microsoft.com/office/officeart/2008/layout/VerticalCurvedList"/>
    <dgm:cxn modelId="{9992B6D5-EA2D-4CC9-BA6C-61121DCA3624}" type="presParOf" srcId="{6E79103E-B023-4700-8DAD-8B41556B9D13}" destId="{C60DF606-F1FA-4B37-995C-97BE37326F37}" srcOrd="0" destOrd="0" presId="urn:microsoft.com/office/officeart/2008/layout/VerticalCurvedList"/>
    <dgm:cxn modelId="{CD7DF146-5B4D-4A37-94E2-465491A31C7D}" type="presParOf" srcId="{C60DF606-F1FA-4B37-995C-97BE37326F37}" destId="{35561755-C59F-423D-B2A5-524C4D8FCF1E}" srcOrd="0" destOrd="0" presId="urn:microsoft.com/office/officeart/2008/layout/VerticalCurvedList"/>
    <dgm:cxn modelId="{A00B877C-3E70-41FA-8E38-59BA521E54DF}" type="presParOf" srcId="{C60DF606-F1FA-4B37-995C-97BE37326F37}" destId="{B6625D4A-41A9-4501-B4BB-DDE9C442700C}" srcOrd="1" destOrd="0" presId="urn:microsoft.com/office/officeart/2008/layout/VerticalCurvedList"/>
    <dgm:cxn modelId="{3B28CA45-1117-48E6-B21B-11FC093C89EE}" type="presParOf" srcId="{C60DF606-F1FA-4B37-995C-97BE37326F37}" destId="{D938AF38-E5AD-4FAA-B5ED-24A283DF7C9B}" srcOrd="2" destOrd="0" presId="urn:microsoft.com/office/officeart/2008/layout/VerticalCurvedList"/>
    <dgm:cxn modelId="{66FEBCCD-ABB7-4347-9888-A67C2E2FC547}" type="presParOf" srcId="{C60DF606-F1FA-4B37-995C-97BE37326F37}" destId="{27F800D2-05B1-4A08-92C0-90C8E9B11DF3}" srcOrd="3" destOrd="0" presId="urn:microsoft.com/office/officeart/2008/layout/VerticalCurvedList"/>
    <dgm:cxn modelId="{C1D2E003-5DF6-4189-B3F3-4964083A629F}" type="presParOf" srcId="{6E79103E-B023-4700-8DAD-8B41556B9D13}" destId="{9B0EEAB1-3A35-42E3-A547-06BDE3034ECF}" srcOrd="1" destOrd="0" presId="urn:microsoft.com/office/officeart/2008/layout/VerticalCurvedList"/>
    <dgm:cxn modelId="{A56B1FD9-C70C-4022-825F-B2A456D21862}" type="presParOf" srcId="{6E79103E-B023-4700-8DAD-8B41556B9D13}" destId="{DA1962D2-8716-4AA3-9487-B5FDD30E49D1}" srcOrd="2" destOrd="0" presId="urn:microsoft.com/office/officeart/2008/layout/VerticalCurvedList"/>
    <dgm:cxn modelId="{ED3B7D91-6463-4366-8ED7-F4F310358B63}" type="presParOf" srcId="{DA1962D2-8716-4AA3-9487-B5FDD30E49D1}" destId="{8A316EE4-5625-4D0F-9132-30FD2DF20D93}" srcOrd="0" destOrd="0" presId="urn:microsoft.com/office/officeart/2008/layout/VerticalCurvedList"/>
    <dgm:cxn modelId="{D6EE1B94-2DED-4F39-B6FF-11CCAC654AAE}" type="presParOf" srcId="{6E79103E-B023-4700-8DAD-8B41556B9D13}" destId="{68E28F3D-9902-44C7-BC04-568A2ED2A857}" srcOrd="3" destOrd="0" presId="urn:microsoft.com/office/officeart/2008/layout/VerticalCurvedList"/>
    <dgm:cxn modelId="{D40A8D3E-161E-4C90-91CE-42C8C6889902}" type="presParOf" srcId="{6E79103E-B023-4700-8DAD-8B41556B9D13}" destId="{5C05DCD7-7791-46B3-B1C6-96F6C79943B0}" srcOrd="4" destOrd="0" presId="urn:microsoft.com/office/officeart/2008/layout/VerticalCurvedList"/>
    <dgm:cxn modelId="{049673BB-0CE0-4DA6-8A82-4D2E1A7CB346}" type="presParOf" srcId="{5C05DCD7-7791-46B3-B1C6-96F6C79943B0}" destId="{5D98D8DE-720A-4936-96D0-1A2D980D9C83}" srcOrd="0" destOrd="0" presId="urn:microsoft.com/office/officeart/2008/layout/VerticalCurvedList"/>
    <dgm:cxn modelId="{5837D7ED-C858-46D8-A059-3541BE779AEB}" type="presParOf" srcId="{6E79103E-B023-4700-8DAD-8B41556B9D13}" destId="{10419A1D-4339-4C67-B2C8-B91C766582DD}" srcOrd="5" destOrd="0" presId="urn:microsoft.com/office/officeart/2008/layout/VerticalCurvedList"/>
    <dgm:cxn modelId="{A717278C-4298-4B23-B911-DBF83CCA6088}" type="presParOf" srcId="{6E79103E-B023-4700-8DAD-8B41556B9D13}" destId="{B0F25103-F784-43B0-BEDD-4897DE973DBE}" srcOrd="6" destOrd="0" presId="urn:microsoft.com/office/officeart/2008/layout/VerticalCurvedList"/>
    <dgm:cxn modelId="{119A41DE-0B90-4401-A562-45B84E05E766}" type="presParOf" srcId="{B0F25103-F784-43B0-BEDD-4897DE973DBE}" destId="{A3E6CEF6-4B66-46FC-9A7F-3F8A7524AF19}"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103EB91E-BD8D-483A-9B7A-5C1A665674A2}"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D7262C5B-3A9D-443A-80D4-950F23903143}">
      <dgm:prSet phldrT="[Text]" custT="1"/>
      <dgm:spPr/>
      <dgm:t>
        <a:bodyPr/>
        <a:lstStyle/>
        <a:p>
          <a:r>
            <a:rPr lang="en-US" sz="2400" b="1" dirty="0"/>
            <a:t>Department</a:t>
          </a:r>
          <a:endParaRPr lang="en-US" sz="1800" b="1" dirty="0"/>
        </a:p>
      </dgm:t>
    </dgm:pt>
    <dgm:pt modelId="{407EF088-8E1E-4B28-BE35-F23ED762D8C1}" type="parTrans" cxnId="{E54EF9B3-EFB7-4646-918F-7ADE0AD01AFF}">
      <dgm:prSet/>
      <dgm:spPr/>
      <dgm:t>
        <a:bodyPr/>
        <a:lstStyle/>
        <a:p>
          <a:endParaRPr lang="en-US"/>
        </a:p>
      </dgm:t>
    </dgm:pt>
    <dgm:pt modelId="{E0B8E8F8-43E1-4D2B-9E25-16BA50638DA4}" type="sibTrans" cxnId="{E54EF9B3-EFB7-4646-918F-7ADE0AD01AFF}">
      <dgm:prSet/>
      <dgm:spPr/>
      <dgm:t>
        <a:bodyPr/>
        <a:lstStyle/>
        <a:p>
          <a:endParaRPr lang="en-US"/>
        </a:p>
      </dgm:t>
    </dgm:pt>
    <dgm:pt modelId="{8421FAFF-2E48-4DBA-B31C-7359F2F4CBC5}">
      <dgm:prSet phldrT="[Text]"/>
      <dgm:spPr/>
      <dgm:t>
        <a:bodyPr/>
        <a:lstStyle/>
        <a:p>
          <a:r>
            <a:rPr lang="en-US" b="1" dirty="0"/>
            <a:t>Entertainment</a:t>
          </a:r>
        </a:p>
      </dgm:t>
    </dgm:pt>
    <dgm:pt modelId="{65007BF4-DC0D-4C19-9B89-F9931F59F3F5}" type="parTrans" cxnId="{20AC9D9B-84A7-4322-8A77-D253341E017B}">
      <dgm:prSet/>
      <dgm:spPr/>
      <dgm:t>
        <a:bodyPr/>
        <a:lstStyle/>
        <a:p>
          <a:endParaRPr lang="en-US"/>
        </a:p>
      </dgm:t>
    </dgm:pt>
    <dgm:pt modelId="{9462F250-61AA-42B7-AF0F-D487804B000B}" type="sibTrans" cxnId="{20AC9D9B-84A7-4322-8A77-D253341E017B}">
      <dgm:prSet/>
      <dgm:spPr/>
      <dgm:t>
        <a:bodyPr/>
        <a:lstStyle/>
        <a:p>
          <a:endParaRPr lang="en-US"/>
        </a:p>
      </dgm:t>
    </dgm:pt>
    <dgm:pt modelId="{54D36C8A-94DC-4C6D-BFF9-722F9A023BF1}">
      <dgm:prSet phldrT="[Text]"/>
      <dgm:spPr/>
      <dgm:t>
        <a:bodyPr/>
        <a:lstStyle/>
        <a:p>
          <a:r>
            <a:rPr lang="en-US" b="1" dirty="0"/>
            <a:t>Policy</a:t>
          </a:r>
        </a:p>
      </dgm:t>
    </dgm:pt>
    <dgm:pt modelId="{20B24768-A4C5-4FF9-8F26-F4ACD6745D20}" type="parTrans" cxnId="{46F095A0-AAC0-44C7-BC7B-C45066CADED2}">
      <dgm:prSet/>
      <dgm:spPr/>
      <dgm:t>
        <a:bodyPr/>
        <a:lstStyle/>
        <a:p>
          <a:endParaRPr lang="en-US"/>
        </a:p>
      </dgm:t>
    </dgm:pt>
    <dgm:pt modelId="{AEC5FD63-A944-43E4-8C7B-03DB27378609}" type="sibTrans" cxnId="{46F095A0-AAC0-44C7-BC7B-C45066CADED2}">
      <dgm:prSet/>
      <dgm:spPr/>
      <dgm:t>
        <a:bodyPr/>
        <a:lstStyle/>
        <a:p>
          <a:endParaRPr lang="en-US"/>
        </a:p>
      </dgm:t>
    </dgm:pt>
    <dgm:pt modelId="{CE6C53E0-4F63-43AF-B773-81C366C60DC0}">
      <dgm:prSet phldrT="[Text]" custT="1"/>
      <dgm:spPr/>
      <dgm:t>
        <a:bodyPr/>
        <a:lstStyle/>
        <a:p>
          <a:r>
            <a:rPr lang="en-US" sz="2400" b="1"/>
            <a:t>Future Totals</a:t>
          </a:r>
          <a:endParaRPr lang="en-US" sz="2400" b="1" dirty="0"/>
        </a:p>
      </dgm:t>
    </dgm:pt>
    <dgm:pt modelId="{4F2428AC-464F-4696-B005-D6CC9A9030E7}" type="parTrans" cxnId="{2A640CE4-C75D-418F-BEBB-5CA59EB1BB2F}">
      <dgm:prSet/>
      <dgm:spPr/>
      <dgm:t>
        <a:bodyPr/>
        <a:lstStyle/>
        <a:p>
          <a:endParaRPr lang="en-US"/>
        </a:p>
      </dgm:t>
    </dgm:pt>
    <dgm:pt modelId="{C193961C-2C7C-4BAF-A042-17542E4F092F}" type="sibTrans" cxnId="{2A640CE4-C75D-418F-BEBB-5CA59EB1BB2F}">
      <dgm:prSet/>
      <dgm:spPr/>
      <dgm:t>
        <a:bodyPr/>
        <a:lstStyle/>
        <a:p>
          <a:endParaRPr lang="en-US"/>
        </a:p>
      </dgm:t>
    </dgm:pt>
    <dgm:pt modelId="{63AC98DA-5E50-425D-B45B-DE6291BFBAD9}">
      <dgm:prSet phldrT="[Text]"/>
      <dgm:spPr/>
      <dgm:t>
        <a:bodyPr/>
        <a:lstStyle/>
        <a:p>
          <a:r>
            <a:rPr lang="en-US" b="1"/>
            <a:t>9</a:t>
          </a:r>
          <a:endParaRPr lang="en-US" b="1" dirty="0"/>
        </a:p>
      </dgm:t>
    </dgm:pt>
    <dgm:pt modelId="{207BFA3A-F09A-4462-B922-407275FD12C9}" type="parTrans" cxnId="{DB5F9F09-FDA2-4612-9489-3B1FBCA7E58B}">
      <dgm:prSet/>
      <dgm:spPr/>
      <dgm:t>
        <a:bodyPr/>
        <a:lstStyle/>
        <a:p>
          <a:endParaRPr lang="en-US"/>
        </a:p>
      </dgm:t>
    </dgm:pt>
    <dgm:pt modelId="{5365EE05-2FBF-4E38-9869-4CFD50D1DFB1}" type="sibTrans" cxnId="{DB5F9F09-FDA2-4612-9489-3B1FBCA7E58B}">
      <dgm:prSet/>
      <dgm:spPr/>
      <dgm:t>
        <a:bodyPr/>
        <a:lstStyle/>
        <a:p>
          <a:endParaRPr lang="en-US"/>
        </a:p>
      </dgm:t>
    </dgm:pt>
    <dgm:pt modelId="{9AAC2EF4-A5CC-452F-B5E5-262CA7F325BF}">
      <dgm:prSet phldrT="[Text]"/>
      <dgm:spPr/>
      <dgm:t>
        <a:bodyPr/>
        <a:lstStyle/>
        <a:p>
          <a:r>
            <a:rPr lang="en-US" b="1" dirty="0"/>
            <a:t>7</a:t>
          </a:r>
        </a:p>
      </dgm:t>
    </dgm:pt>
    <dgm:pt modelId="{C68658E6-7F33-49D1-95A9-40AB0B22E10C}" type="parTrans" cxnId="{D25551F9-B25F-49D6-BB78-61CD4334D70C}">
      <dgm:prSet/>
      <dgm:spPr/>
      <dgm:t>
        <a:bodyPr/>
        <a:lstStyle/>
        <a:p>
          <a:endParaRPr lang="en-US"/>
        </a:p>
      </dgm:t>
    </dgm:pt>
    <dgm:pt modelId="{B8410C52-E692-4DC9-8A73-3EE503D2CAFE}" type="sibTrans" cxnId="{D25551F9-B25F-49D6-BB78-61CD4334D70C}">
      <dgm:prSet/>
      <dgm:spPr/>
      <dgm:t>
        <a:bodyPr/>
        <a:lstStyle/>
        <a:p>
          <a:endParaRPr lang="en-US"/>
        </a:p>
      </dgm:t>
    </dgm:pt>
    <dgm:pt modelId="{42D671BF-9EFC-4599-BA1B-CDD16DE90374}">
      <dgm:prSet phldrT="[Text]" custT="1"/>
      <dgm:spPr/>
      <dgm:t>
        <a:bodyPr/>
        <a:lstStyle/>
        <a:p>
          <a:r>
            <a:rPr lang="en-US" sz="2400" b="1"/>
            <a:t>Net Change</a:t>
          </a:r>
          <a:endParaRPr lang="en-US" sz="2400" b="1" dirty="0"/>
        </a:p>
      </dgm:t>
    </dgm:pt>
    <dgm:pt modelId="{AEB75316-626A-4DCA-BBD2-C6D68BFC69F3}" type="parTrans" cxnId="{6700CCF6-5B90-4F09-863A-0BDD5576B4FB}">
      <dgm:prSet/>
      <dgm:spPr/>
      <dgm:t>
        <a:bodyPr/>
        <a:lstStyle/>
        <a:p>
          <a:endParaRPr lang="en-US"/>
        </a:p>
      </dgm:t>
    </dgm:pt>
    <dgm:pt modelId="{5ECD9DF7-40A8-4E10-A355-DE4CCB0195B4}" type="sibTrans" cxnId="{6700CCF6-5B90-4F09-863A-0BDD5576B4FB}">
      <dgm:prSet/>
      <dgm:spPr/>
      <dgm:t>
        <a:bodyPr/>
        <a:lstStyle/>
        <a:p>
          <a:endParaRPr lang="en-US"/>
        </a:p>
      </dgm:t>
    </dgm:pt>
    <dgm:pt modelId="{E3440778-2FED-4A8B-87C5-13E30DE9FD9A}">
      <dgm:prSet/>
      <dgm:spPr/>
      <dgm:t>
        <a:bodyPr/>
        <a:lstStyle/>
        <a:p>
          <a:r>
            <a:rPr lang="en-US" b="1"/>
            <a:t>Leadership</a:t>
          </a:r>
          <a:endParaRPr lang="en-US" b="1" dirty="0"/>
        </a:p>
      </dgm:t>
    </dgm:pt>
    <dgm:pt modelId="{7D341DF2-CBEB-46EF-B1FA-AF469089DE88}" type="parTrans" cxnId="{2F2BEB49-D3CD-4E04-884F-98E822F36336}">
      <dgm:prSet/>
      <dgm:spPr/>
      <dgm:t>
        <a:bodyPr/>
        <a:lstStyle/>
        <a:p>
          <a:endParaRPr lang="en-US"/>
        </a:p>
      </dgm:t>
    </dgm:pt>
    <dgm:pt modelId="{222BF684-CB6C-43FC-B166-4C778F3E04A3}" type="sibTrans" cxnId="{2F2BEB49-D3CD-4E04-884F-98E822F36336}">
      <dgm:prSet/>
      <dgm:spPr/>
      <dgm:t>
        <a:bodyPr/>
        <a:lstStyle/>
        <a:p>
          <a:endParaRPr lang="en-US"/>
        </a:p>
      </dgm:t>
    </dgm:pt>
    <dgm:pt modelId="{5B283B2D-0C50-44EB-97DC-8A95AFB613B2}">
      <dgm:prSet/>
      <dgm:spPr/>
      <dgm:t>
        <a:bodyPr/>
        <a:lstStyle/>
        <a:p>
          <a:r>
            <a:rPr lang="en-US" b="1"/>
            <a:t>6</a:t>
          </a:r>
          <a:endParaRPr lang="en-US" b="1" dirty="0"/>
        </a:p>
      </dgm:t>
    </dgm:pt>
    <dgm:pt modelId="{36B62034-D37A-4257-AD81-2AD60D198E94}" type="parTrans" cxnId="{65E91DA9-A1C6-4981-ABF6-81B709967394}">
      <dgm:prSet/>
      <dgm:spPr/>
      <dgm:t>
        <a:bodyPr/>
        <a:lstStyle/>
        <a:p>
          <a:endParaRPr lang="en-US"/>
        </a:p>
      </dgm:t>
    </dgm:pt>
    <dgm:pt modelId="{10E11E2B-5DD9-4D96-9F34-071F0877F4F8}" type="sibTrans" cxnId="{65E91DA9-A1C6-4981-ABF6-81B709967394}">
      <dgm:prSet/>
      <dgm:spPr/>
      <dgm:t>
        <a:bodyPr/>
        <a:lstStyle/>
        <a:p>
          <a:endParaRPr lang="en-US"/>
        </a:p>
      </dgm:t>
    </dgm:pt>
    <dgm:pt modelId="{DD99CF87-2913-4BC5-ADE1-673E5C7401FD}">
      <dgm:prSet custT="1"/>
      <dgm:spPr/>
      <dgm:t>
        <a:bodyPr/>
        <a:lstStyle/>
        <a:p>
          <a:r>
            <a:rPr lang="en-US" sz="2400" b="1"/>
            <a:t>2021 Totals</a:t>
          </a:r>
          <a:endParaRPr lang="en-US" sz="2400" b="1" dirty="0"/>
        </a:p>
      </dgm:t>
    </dgm:pt>
    <dgm:pt modelId="{2509CE45-0A20-491C-9AE7-AF16E3C065FA}" type="parTrans" cxnId="{86B50BEF-042A-4394-8EEB-63577C71D41F}">
      <dgm:prSet/>
      <dgm:spPr/>
      <dgm:t>
        <a:bodyPr/>
        <a:lstStyle/>
        <a:p>
          <a:endParaRPr lang="en-US"/>
        </a:p>
      </dgm:t>
    </dgm:pt>
    <dgm:pt modelId="{2913021A-74D7-48F0-B20B-47C2CDD2AABC}" type="sibTrans" cxnId="{86B50BEF-042A-4394-8EEB-63577C71D41F}">
      <dgm:prSet/>
      <dgm:spPr/>
      <dgm:t>
        <a:bodyPr/>
        <a:lstStyle/>
        <a:p>
          <a:endParaRPr lang="en-US"/>
        </a:p>
      </dgm:t>
    </dgm:pt>
    <dgm:pt modelId="{CEC782A2-B692-432B-BBA6-DFCC8970ED6A}">
      <dgm:prSet phldrT="[Text]"/>
      <dgm:spPr/>
      <dgm:t>
        <a:bodyPr/>
        <a:lstStyle/>
        <a:p>
          <a:r>
            <a:rPr lang="en-US" b="1" dirty="0"/>
            <a:t>+4.25</a:t>
          </a:r>
        </a:p>
      </dgm:t>
    </dgm:pt>
    <dgm:pt modelId="{46A60B5F-32A4-4E6F-9BCF-0EF26C7FB25B}" type="sibTrans" cxnId="{35B8DCCF-72F3-4B70-AB58-9B04A452D5E3}">
      <dgm:prSet/>
      <dgm:spPr/>
      <dgm:t>
        <a:bodyPr/>
        <a:lstStyle/>
        <a:p>
          <a:endParaRPr lang="en-US"/>
        </a:p>
      </dgm:t>
    </dgm:pt>
    <dgm:pt modelId="{D32502D0-D47B-4717-8DBA-8C695628BC48}" type="parTrans" cxnId="{35B8DCCF-72F3-4B70-AB58-9B04A452D5E3}">
      <dgm:prSet/>
      <dgm:spPr/>
      <dgm:t>
        <a:bodyPr/>
        <a:lstStyle/>
        <a:p>
          <a:endParaRPr lang="en-US"/>
        </a:p>
      </dgm:t>
    </dgm:pt>
    <dgm:pt modelId="{2F2E9BD3-5DE6-4D4C-AABC-305F6F6609A5}">
      <dgm:prSet phldrT="[Text]"/>
      <dgm:spPr/>
      <dgm:t>
        <a:bodyPr/>
        <a:lstStyle/>
        <a:p>
          <a:r>
            <a:rPr lang="en-US" b="1" dirty="0"/>
            <a:t>+5.75</a:t>
          </a:r>
        </a:p>
      </dgm:t>
    </dgm:pt>
    <dgm:pt modelId="{B8266805-01B7-4A4D-8099-821C4BAEF8E8}" type="sibTrans" cxnId="{C7B0FCD2-EF15-4FFE-8936-E012FB6F1BE8}">
      <dgm:prSet/>
      <dgm:spPr/>
      <dgm:t>
        <a:bodyPr/>
        <a:lstStyle/>
        <a:p>
          <a:endParaRPr lang="en-US"/>
        </a:p>
      </dgm:t>
    </dgm:pt>
    <dgm:pt modelId="{3EB65DEA-462A-4A2E-B6A8-355E7F91028E}" type="parTrans" cxnId="{C7B0FCD2-EF15-4FFE-8936-E012FB6F1BE8}">
      <dgm:prSet/>
      <dgm:spPr/>
      <dgm:t>
        <a:bodyPr/>
        <a:lstStyle/>
        <a:p>
          <a:endParaRPr lang="en-US"/>
        </a:p>
      </dgm:t>
    </dgm:pt>
    <dgm:pt modelId="{4BBF108E-4E95-48E5-B94F-981C3E442B46}">
      <dgm:prSet/>
      <dgm:spPr/>
      <dgm:t>
        <a:bodyPr/>
        <a:lstStyle/>
        <a:p>
          <a:r>
            <a:rPr lang="en-US" b="1" dirty="0"/>
            <a:t>Faith</a:t>
          </a:r>
          <a:r>
            <a:rPr lang="en-US" dirty="0"/>
            <a:t> </a:t>
          </a:r>
          <a:r>
            <a:rPr lang="en-US" b="1" dirty="0"/>
            <a:t>Inclusion</a:t>
          </a:r>
        </a:p>
      </dgm:t>
    </dgm:pt>
    <dgm:pt modelId="{5A514270-E677-4382-93D2-0BB364DA2C74}" type="parTrans" cxnId="{DF4B0DBC-1FCB-4221-A9CF-45263F6AF9DF}">
      <dgm:prSet/>
      <dgm:spPr/>
      <dgm:t>
        <a:bodyPr/>
        <a:lstStyle/>
        <a:p>
          <a:endParaRPr lang="en-US"/>
        </a:p>
      </dgm:t>
    </dgm:pt>
    <dgm:pt modelId="{A54A1BE5-4B94-4FAF-ADD1-EEC0928934C3}" type="sibTrans" cxnId="{DF4B0DBC-1FCB-4221-A9CF-45263F6AF9DF}">
      <dgm:prSet/>
      <dgm:spPr/>
      <dgm:t>
        <a:bodyPr/>
        <a:lstStyle/>
        <a:p>
          <a:endParaRPr lang="en-US"/>
        </a:p>
      </dgm:t>
    </dgm:pt>
    <dgm:pt modelId="{DD9F5F4A-94A0-4C0D-8AD4-E3219DD3D4B3}">
      <dgm:prSet/>
      <dgm:spPr/>
      <dgm:t>
        <a:bodyPr/>
        <a:lstStyle/>
        <a:p>
          <a:r>
            <a:rPr lang="en-US" b="1"/>
            <a:t>Comms</a:t>
          </a:r>
          <a:endParaRPr lang="en-US" b="1" dirty="0"/>
        </a:p>
      </dgm:t>
    </dgm:pt>
    <dgm:pt modelId="{5300FD32-C44C-42AD-B940-AD56F050BA5C}" type="parTrans" cxnId="{BFE19B9F-2559-4F7D-AF06-CC0E1F838EAB}">
      <dgm:prSet/>
      <dgm:spPr/>
      <dgm:t>
        <a:bodyPr/>
        <a:lstStyle/>
        <a:p>
          <a:endParaRPr lang="en-US"/>
        </a:p>
      </dgm:t>
    </dgm:pt>
    <dgm:pt modelId="{8DA9DBCC-9FCD-4230-84C7-34E82F3499B1}" type="sibTrans" cxnId="{BFE19B9F-2559-4F7D-AF06-CC0E1F838EAB}">
      <dgm:prSet/>
      <dgm:spPr/>
      <dgm:t>
        <a:bodyPr/>
        <a:lstStyle/>
        <a:p>
          <a:endParaRPr lang="en-US"/>
        </a:p>
      </dgm:t>
    </dgm:pt>
    <dgm:pt modelId="{3F4AA075-48BA-47F8-9BE3-DDEB43A17FAD}">
      <dgm:prSet/>
      <dgm:spPr/>
      <dgm:t>
        <a:bodyPr/>
        <a:lstStyle/>
        <a:p>
          <a:r>
            <a:rPr lang="en-US" b="1" dirty="0"/>
            <a:t>MGMT</a:t>
          </a:r>
        </a:p>
      </dgm:t>
    </dgm:pt>
    <dgm:pt modelId="{6DC1C25C-0B67-4834-8F4B-4B7E020A4E8C}" type="parTrans" cxnId="{3E87F0D2-DDAB-4FDF-8FB6-1A498D0B50FA}">
      <dgm:prSet/>
      <dgm:spPr/>
      <dgm:t>
        <a:bodyPr/>
        <a:lstStyle/>
        <a:p>
          <a:endParaRPr lang="en-US"/>
        </a:p>
      </dgm:t>
    </dgm:pt>
    <dgm:pt modelId="{63563FDF-AC60-4923-80A9-07FE14837811}" type="sibTrans" cxnId="{3E87F0D2-DDAB-4FDF-8FB6-1A498D0B50FA}">
      <dgm:prSet/>
      <dgm:spPr/>
      <dgm:t>
        <a:bodyPr/>
        <a:lstStyle/>
        <a:p>
          <a:endParaRPr lang="en-US"/>
        </a:p>
      </dgm:t>
    </dgm:pt>
    <dgm:pt modelId="{FEEF7D84-6C96-49DA-A896-DA244D644489}">
      <dgm:prSet/>
      <dgm:spPr/>
      <dgm:t>
        <a:bodyPr/>
        <a:lstStyle/>
        <a:p>
          <a:r>
            <a:rPr lang="en-US" b="1"/>
            <a:t>Dev</a:t>
          </a:r>
          <a:endParaRPr lang="en-US" b="1" dirty="0"/>
        </a:p>
      </dgm:t>
    </dgm:pt>
    <dgm:pt modelId="{AEB3444D-23BA-48DB-8768-7F4B286D038B}" type="parTrans" cxnId="{F03C5CAC-FBAA-4FDB-A783-5F0757C966DC}">
      <dgm:prSet/>
      <dgm:spPr/>
      <dgm:t>
        <a:bodyPr/>
        <a:lstStyle/>
        <a:p>
          <a:endParaRPr lang="en-US"/>
        </a:p>
      </dgm:t>
    </dgm:pt>
    <dgm:pt modelId="{B0E511F0-A246-4A6D-A7BD-DD8490ED0DC1}" type="sibTrans" cxnId="{F03C5CAC-FBAA-4FDB-A783-5F0757C966DC}">
      <dgm:prSet/>
      <dgm:spPr/>
      <dgm:t>
        <a:bodyPr/>
        <a:lstStyle/>
        <a:p>
          <a:endParaRPr lang="en-US"/>
        </a:p>
      </dgm:t>
    </dgm:pt>
    <dgm:pt modelId="{103B64B4-087C-49D8-9066-0196249E7E30}">
      <dgm:prSet/>
      <dgm:spPr/>
      <dgm:t>
        <a:bodyPr/>
        <a:lstStyle/>
        <a:p>
          <a:r>
            <a:rPr lang="en-US" b="1" dirty="0"/>
            <a:t>3.25</a:t>
          </a:r>
        </a:p>
      </dgm:t>
    </dgm:pt>
    <dgm:pt modelId="{DAD5F5FB-E961-4868-8831-E5F9FD84E8C0}" type="parTrans" cxnId="{2D04639B-07A3-4660-93E4-F34C00FF49FA}">
      <dgm:prSet/>
      <dgm:spPr/>
      <dgm:t>
        <a:bodyPr/>
        <a:lstStyle/>
        <a:p>
          <a:endParaRPr lang="en-US"/>
        </a:p>
      </dgm:t>
    </dgm:pt>
    <dgm:pt modelId="{95A3F4EE-39E9-4DF1-9A11-D211D07604D1}" type="sibTrans" cxnId="{2D04639B-07A3-4660-93E4-F34C00FF49FA}">
      <dgm:prSet/>
      <dgm:spPr/>
      <dgm:t>
        <a:bodyPr/>
        <a:lstStyle/>
        <a:p>
          <a:endParaRPr lang="en-US"/>
        </a:p>
      </dgm:t>
    </dgm:pt>
    <dgm:pt modelId="{63516E0F-542C-46E7-A68D-3E0C5BFA41DE}">
      <dgm:prSet/>
      <dgm:spPr/>
      <dgm:t>
        <a:bodyPr/>
        <a:lstStyle/>
        <a:p>
          <a:r>
            <a:rPr lang="en-US" b="1" dirty="0"/>
            <a:t>2.75</a:t>
          </a:r>
        </a:p>
      </dgm:t>
    </dgm:pt>
    <dgm:pt modelId="{D3CC8B41-2DE4-417C-B439-D09ADCBF4298}" type="parTrans" cxnId="{8C65B73B-893D-434E-AC1D-4F592C77D87C}">
      <dgm:prSet/>
      <dgm:spPr/>
      <dgm:t>
        <a:bodyPr/>
        <a:lstStyle/>
        <a:p>
          <a:endParaRPr lang="en-US"/>
        </a:p>
      </dgm:t>
    </dgm:pt>
    <dgm:pt modelId="{08535F45-CB0B-4159-A198-D7E3F093FDB5}" type="sibTrans" cxnId="{8C65B73B-893D-434E-AC1D-4F592C77D87C}">
      <dgm:prSet/>
      <dgm:spPr/>
      <dgm:t>
        <a:bodyPr/>
        <a:lstStyle/>
        <a:p>
          <a:endParaRPr lang="en-US"/>
        </a:p>
      </dgm:t>
    </dgm:pt>
    <dgm:pt modelId="{F0A78245-2648-4F20-83CF-97E81EFADD00}">
      <dgm:prSet/>
      <dgm:spPr/>
      <dgm:t>
        <a:bodyPr/>
        <a:lstStyle/>
        <a:p>
          <a:r>
            <a:rPr lang="en-US" b="1"/>
            <a:t>2.25</a:t>
          </a:r>
          <a:endParaRPr lang="en-US" b="1" dirty="0"/>
        </a:p>
      </dgm:t>
    </dgm:pt>
    <dgm:pt modelId="{88FFEA23-8A8A-4D58-864B-FC6B3F359ACC}" type="parTrans" cxnId="{7B80673A-9D58-4B7E-866B-3DA86E6CCED9}">
      <dgm:prSet/>
      <dgm:spPr/>
      <dgm:t>
        <a:bodyPr/>
        <a:lstStyle/>
        <a:p>
          <a:endParaRPr lang="en-US"/>
        </a:p>
      </dgm:t>
    </dgm:pt>
    <dgm:pt modelId="{413FDD89-2713-449F-9EE9-A9FFFC2800BD}" type="sibTrans" cxnId="{7B80673A-9D58-4B7E-866B-3DA86E6CCED9}">
      <dgm:prSet/>
      <dgm:spPr/>
      <dgm:t>
        <a:bodyPr/>
        <a:lstStyle/>
        <a:p>
          <a:endParaRPr lang="en-US"/>
        </a:p>
      </dgm:t>
    </dgm:pt>
    <dgm:pt modelId="{B2413F48-A72A-44E0-86AE-5A9CFE206FD3}">
      <dgm:prSet/>
      <dgm:spPr/>
      <dgm:t>
        <a:bodyPr/>
        <a:lstStyle/>
        <a:p>
          <a:r>
            <a:rPr lang="en-US" b="1" dirty="0"/>
            <a:t>1.25</a:t>
          </a:r>
        </a:p>
      </dgm:t>
    </dgm:pt>
    <dgm:pt modelId="{4251D227-3CE9-4F2F-B78F-6801BB2C8994}" type="parTrans" cxnId="{EDB3FB12-C3A8-4AC6-8732-D9CD52DA7554}">
      <dgm:prSet/>
      <dgm:spPr/>
      <dgm:t>
        <a:bodyPr/>
        <a:lstStyle/>
        <a:p>
          <a:endParaRPr lang="en-US"/>
        </a:p>
      </dgm:t>
    </dgm:pt>
    <dgm:pt modelId="{DBF7D04C-38F5-4824-B221-8FEFAB23E053}" type="sibTrans" cxnId="{EDB3FB12-C3A8-4AC6-8732-D9CD52DA7554}">
      <dgm:prSet/>
      <dgm:spPr/>
      <dgm:t>
        <a:bodyPr/>
        <a:lstStyle/>
        <a:p>
          <a:endParaRPr lang="en-US"/>
        </a:p>
      </dgm:t>
    </dgm:pt>
    <dgm:pt modelId="{ED4E222A-4894-406E-A73C-28A27C4C9FB9}">
      <dgm:prSet/>
      <dgm:spPr/>
      <dgm:t>
        <a:bodyPr/>
        <a:lstStyle/>
        <a:p>
          <a:r>
            <a:rPr lang="en-US" b="1" dirty="0"/>
            <a:t>1.5</a:t>
          </a:r>
        </a:p>
      </dgm:t>
    </dgm:pt>
    <dgm:pt modelId="{2BF8E659-83BA-4824-A9D8-A0D0E732B013}" type="parTrans" cxnId="{82DE7A46-DB10-44C0-963E-6F068B747253}">
      <dgm:prSet/>
      <dgm:spPr/>
      <dgm:t>
        <a:bodyPr/>
        <a:lstStyle/>
        <a:p>
          <a:endParaRPr lang="en-US"/>
        </a:p>
      </dgm:t>
    </dgm:pt>
    <dgm:pt modelId="{3E7DBF23-4E78-4D9B-BA54-EBE98E1D8B33}" type="sibTrans" cxnId="{82DE7A46-DB10-44C0-963E-6F068B747253}">
      <dgm:prSet/>
      <dgm:spPr/>
      <dgm:t>
        <a:bodyPr/>
        <a:lstStyle/>
        <a:p>
          <a:endParaRPr lang="en-US"/>
        </a:p>
      </dgm:t>
    </dgm:pt>
    <dgm:pt modelId="{98BF7B63-B946-4E77-93DA-3FDE163BB02F}">
      <dgm:prSet/>
      <dgm:spPr/>
      <dgm:t>
        <a:bodyPr/>
        <a:lstStyle/>
        <a:p>
          <a:r>
            <a:rPr lang="en-US" b="1" dirty="0"/>
            <a:t>2.5</a:t>
          </a:r>
        </a:p>
      </dgm:t>
    </dgm:pt>
    <dgm:pt modelId="{456F750E-1FCE-4D79-BFF5-3634F28C3EB5}" type="parTrans" cxnId="{40644543-2408-45DE-A65A-44D09465B0F8}">
      <dgm:prSet/>
      <dgm:spPr/>
      <dgm:t>
        <a:bodyPr/>
        <a:lstStyle/>
        <a:p>
          <a:endParaRPr lang="en-US"/>
        </a:p>
      </dgm:t>
    </dgm:pt>
    <dgm:pt modelId="{FE1219AC-2A36-4713-886A-C284B2B58676}" type="sibTrans" cxnId="{40644543-2408-45DE-A65A-44D09465B0F8}">
      <dgm:prSet/>
      <dgm:spPr/>
      <dgm:t>
        <a:bodyPr/>
        <a:lstStyle/>
        <a:p>
          <a:endParaRPr lang="en-US"/>
        </a:p>
      </dgm:t>
    </dgm:pt>
    <dgm:pt modelId="{A4F189AB-9856-491C-8420-096B8A2F8646}">
      <dgm:prSet/>
      <dgm:spPr/>
      <dgm:t>
        <a:bodyPr/>
        <a:lstStyle/>
        <a:p>
          <a:r>
            <a:rPr lang="en-US" b="1"/>
            <a:t>2.5</a:t>
          </a:r>
          <a:endParaRPr lang="en-US" b="1" dirty="0"/>
        </a:p>
      </dgm:t>
    </dgm:pt>
    <dgm:pt modelId="{F0F46C3F-2F1D-4AF8-979E-E8D5D81AC14C}" type="parTrans" cxnId="{F899CF68-15BA-4430-A012-67AA69A37C18}">
      <dgm:prSet/>
      <dgm:spPr/>
      <dgm:t>
        <a:bodyPr/>
        <a:lstStyle/>
        <a:p>
          <a:endParaRPr lang="en-US"/>
        </a:p>
      </dgm:t>
    </dgm:pt>
    <dgm:pt modelId="{E1B6AB69-E948-4BBA-9C4F-189F15A02AD5}" type="sibTrans" cxnId="{F899CF68-15BA-4430-A012-67AA69A37C18}">
      <dgm:prSet/>
      <dgm:spPr/>
      <dgm:t>
        <a:bodyPr/>
        <a:lstStyle/>
        <a:p>
          <a:endParaRPr lang="en-US"/>
        </a:p>
      </dgm:t>
    </dgm:pt>
    <dgm:pt modelId="{204024B5-3960-446D-A8E0-A59B633E2068}">
      <dgm:prSet/>
      <dgm:spPr/>
      <dgm:t>
        <a:bodyPr/>
        <a:lstStyle/>
        <a:p>
          <a:r>
            <a:rPr lang="en-US" b="1" dirty="0"/>
            <a:t>4</a:t>
          </a:r>
        </a:p>
      </dgm:t>
    </dgm:pt>
    <dgm:pt modelId="{84C0860D-B11C-45FE-B521-6F1B2F10F61D}" type="parTrans" cxnId="{CDA2CA28-D498-46CF-9091-1D60CEA32BD1}">
      <dgm:prSet/>
      <dgm:spPr/>
      <dgm:t>
        <a:bodyPr/>
        <a:lstStyle/>
        <a:p>
          <a:endParaRPr lang="en-US"/>
        </a:p>
      </dgm:t>
    </dgm:pt>
    <dgm:pt modelId="{34238FA8-F2C4-4B09-8DE5-172DEE6A2656}" type="sibTrans" cxnId="{CDA2CA28-D498-46CF-9091-1D60CEA32BD1}">
      <dgm:prSet/>
      <dgm:spPr/>
      <dgm:t>
        <a:bodyPr/>
        <a:lstStyle/>
        <a:p>
          <a:endParaRPr lang="en-US"/>
        </a:p>
      </dgm:t>
    </dgm:pt>
    <dgm:pt modelId="{1C7F4C28-0B97-41B7-B473-B9C21E85A4B1}">
      <dgm:prSet/>
      <dgm:spPr/>
      <dgm:t>
        <a:bodyPr/>
        <a:lstStyle/>
        <a:p>
          <a:r>
            <a:rPr lang="en-US" b="1"/>
            <a:t>5</a:t>
          </a:r>
          <a:endParaRPr lang="en-US" b="1" dirty="0"/>
        </a:p>
      </dgm:t>
    </dgm:pt>
    <dgm:pt modelId="{272D2597-9D63-4A7F-9FA4-A2A1E32DD5A7}" type="parTrans" cxnId="{18CC2B4B-E82C-4F3A-ACE2-FE83D276F83A}">
      <dgm:prSet/>
      <dgm:spPr/>
      <dgm:t>
        <a:bodyPr/>
        <a:lstStyle/>
        <a:p>
          <a:endParaRPr lang="en-US"/>
        </a:p>
      </dgm:t>
    </dgm:pt>
    <dgm:pt modelId="{AB1DC797-652B-4AF3-A431-F56854F725CD}" type="sibTrans" cxnId="{18CC2B4B-E82C-4F3A-ACE2-FE83D276F83A}">
      <dgm:prSet/>
      <dgm:spPr/>
      <dgm:t>
        <a:bodyPr/>
        <a:lstStyle/>
        <a:p>
          <a:endParaRPr lang="en-US"/>
        </a:p>
      </dgm:t>
    </dgm:pt>
    <dgm:pt modelId="{E951389D-4873-4A3A-A97A-3361B7403458}">
      <dgm:prSet/>
      <dgm:spPr/>
      <dgm:t>
        <a:bodyPr/>
        <a:lstStyle/>
        <a:p>
          <a:r>
            <a:rPr lang="en-US" b="1" dirty="0"/>
            <a:t>5.5</a:t>
          </a:r>
        </a:p>
      </dgm:t>
    </dgm:pt>
    <dgm:pt modelId="{2BEB2EAD-E740-4ACE-9356-8A6F6FB2166E}" type="parTrans" cxnId="{AC21B3F4-CBD3-472F-BD5B-1D20705FB178}">
      <dgm:prSet/>
      <dgm:spPr/>
      <dgm:t>
        <a:bodyPr/>
        <a:lstStyle/>
        <a:p>
          <a:endParaRPr lang="en-US"/>
        </a:p>
      </dgm:t>
    </dgm:pt>
    <dgm:pt modelId="{B194FD90-79E6-40A7-AC02-68714E818588}" type="sibTrans" cxnId="{AC21B3F4-CBD3-472F-BD5B-1D20705FB178}">
      <dgm:prSet/>
      <dgm:spPr/>
      <dgm:t>
        <a:bodyPr/>
        <a:lstStyle/>
        <a:p>
          <a:endParaRPr lang="en-US"/>
        </a:p>
      </dgm:t>
    </dgm:pt>
    <dgm:pt modelId="{42F894DC-6974-49AD-A348-104BC1D10C00}">
      <dgm:prSet/>
      <dgm:spPr/>
      <dgm:t>
        <a:bodyPr/>
        <a:lstStyle/>
        <a:p>
          <a:r>
            <a:rPr lang="en-US" b="1"/>
            <a:t>6.5</a:t>
          </a:r>
          <a:endParaRPr lang="en-US" b="1" dirty="0"/>
        </a:p>
      </dgm:t>
    </dgm:pt>
    <dgm:pt modelId="{F76F5509-B5AF-4634-9D47-E0156D47DE04}" type="parTrans" cxnId="{5C2E6C1D-A27C-420B-AC1C-C7901E3231FF}">
      <dgm:prSet/>
      <dgm:spPr/>
      <dgm:t>
        <a:bodyPr/>
        <a:lstStyle/>
        <a:p>
          <a:endParaRPr lang="en-US"/>
        </a:p>
      </dgm:t>
    </dgm:pt>
    <dgm:pt modelId="{15DB7349-D69D-4928-8C4F-B01E2A74F6EB}" type="sibTrans" cxnId="{5C2E6C1D-A27C-420B-AC1C-C7901E3231FF}">
      <dgm:prSet/>
      <dgm:spPr/>
      <dgm:t>
        <a:bodyPr/>
        <a:lstStyle/>
        <a:p>
          <a:endParaRPr lang="en-US"/>
        </a:p>
      </dgm:t>
    </dgm:pt>
    <dgm:pt modelId="{298D2952-5801-409B-92F0-35C58C5E3C25}">
      <dgm:prSet/>
      <dgm:spPr/>
      <dgm:t>
        <a:bodyPr/>
        <a:lstStyle/>
        <a:p>
          <a:r>
            <a:rPr lang="en-US" b="1" dirty="0"/>
            <a:t>+2.75</a:t>
          </a:r>
        </a:p>
      </dgm:t>
    </dgm:pt>
    <dgm:pt modelId="{A78C810A-99F6-4AFE-B23E-101A27EC4E40}" type="parTrans" cxnId="{7B078E07-0DEE-45DB-A341-FC338E48143D}">
      <dgm:prSet/>
      <dgm:spPr/>
      <dgm:t>
        <a:bodyPr/>
        <a:lstStyle/>
        <a:p>
          <a:endParaRPr lang="en-US"/>
        </a:p>
      </dgm:t>
    </dgm:pt>
    <dgm:pt modelId="{892B562D-FEE2-480F-8A3B-D66D28C9A0CF}" type="sibTrans" cxnId="{7B078E07-0DEE-45DB-A341-FC338E48143D}">
      <dgm:prSet/>
      <dgm:spPr/>
      <dgm:t>
        <a:bodyPr/>
        <a:lstStyle/>
        <a:p>
          <a:endParaRPr lang="en-US"/>
        </a:p>
      </dgm:t>
    </dgm:pt>
    <dgm:pt modelId="{C985FD76-B7B7-4145-9E01-1038EF7709DB}">
      <dgm:prSet/>
      <dgm:spPr/>
      <dgm:t>
        <a:bodyPr/>
        <a:lstStyle/>
        <a:p>
          <a:r>
            <a:rPr lang="en-US" b="1" dirty="0"/>
            <a:t>+3.5</a:t>
          </a:r>
        </a:p>
      </dgm:t>
    </dgm:pt>
    <dgm:pt modelId="{41394788-4D1D-4D55-967B-07B0369D7520}" type="parTrans" cxnId="{5BC77E62-3253-4A0D-9715-C0FA0A4DED09}">
      <dgm:prSet/>
      <dgm:spPr/>
      <dgm:t>
        <a:bodyPr/>
        <a:lstStyle/>
        <a:p>
          <a:endParaRPr lang="en-US"/>
        </a:p>
      </dgm:t>
    </dgm:pt>
    <dgm:pt modelId="{37950D8F-1646-42B4-966A-502BBA5BC24E}" type="sibTrans" cxnId="{5BC77E62-3253-4A0D-9715-C0FA0A4DED09}">
      <dgm:prSet/>
      <dgm:spPr/>
      <dgm:t>
        <a:bodyPr/>
        <a:lstStyle/>
        <a:p>
          <a:endParaRPr lang="en-US"/>
        </a:p>
      </dgm:t>
    </dgm:pt>
    <dgm:pt modelId="{193087B7-FA3F-4690-9F9E-252005166342}">
      <dgm:prSet/>
      <dgm:spPr/>
      <dgm:t>
        <a:bodyPr/>
        <a:lstStyle/>
        <a:p>
          <a:r>
            <a:rPr lang="en-US" b="1" dirty="0"/>
            <a:t>+3</a:t>
          </a:r>
        </a:p>
      </dgm:t>
    </dgm:pt>
    <dgm:pt modelId="{C2CFC08B-1FBC-4FF1-B418-2F83BA1178C1}" type="parTrans" cxnId="{B87BF4D2-5A94-442F-9B7A-339F2BFAD830}">
      <dgm:prSet/>
      <dgm:spPr/>
      <dgm:t>
        <a:bodyPr/>
        <a:lstStyle/>
        <a:p>
          <a:endParaRPr lang="en-US"/>
        </a:p>
      </dgm:t>
    </dgm:pt>
    <dgm:pt modelId="{36EE7956-0A97-47B0-B245-9E0C8405AC96}" type="sibTrans" cxnId="{B87BF4D2-5A94-442F-9B7A-339F2BFAD830}">
      <dgm:prSet/>
      <dgm:spPr/>
      <dgm:t>
        <a:bodyPr/>
        <a:lstStyle/>
        <a:p>
          <a:endParaRPr lang="en-US"/>
        </a:p>
      </dgm:t>
    </dgm:pt>
    <dgm:pt modelId="{47EC5BB5-E770-4850-B6CB-0700A05B92CA}">
      <dgm:prSet/>
      <dgm:spPr/>
      <dgm:t>
        <a:bodyPr/>
        <a:lstStyle/>
        <a:p>
          <a:r>
            <a:rPr lang="en-US" b="1"/>
            <a:t>+4</a:t>
          </a:r>
          <a:endParaRPr lang="en-US" b="1" dirty="0"/>
        </a:p>
      </dgm:t>
    </dgm:pt>
    <dgm:pt modelId="{10822498-F442-465D-93E9-BEEFC3D6E837}" type="parTrans" cxnId="{91BC7468-D1FD-48AF-95F1-5CEF6B6B3F25}">
      <dgm:prSet/>
      <dgm:spPr/>
      <dgm:t>
        <a:bodyPr/>
        <a:lstStyle/>
        <a:p>
          <a:endParaRPr lang="en-US"/>
        </a:p>
      </dgm:t>
    </dgm:pt>
    <dgm:pt modelId="{F97961E1-7D3A-4E0A-A71A-28D72030DA9B}" type="sibTrans" cxnId="{91BC7468-D1FD-48AF-95F1-5CEF6B6B3F25}">
      <dgm:prSet/>
      <dgm:spPr/>
      <dgm:t>
        <a:bodyPr/>
        <a:lstStyle/>
        <a:p>
          <a:endParaRPr lang="en-US"/>
        </a:p>
      </dgm:t>
    </dgm:pt>
    <dgm:pt modelId="{254CBCC5-1EFA-4B90-96F2-1D1FF7D1AE67}">
      <dgm:prSet custT="1"/>
      <dgm:spPr/>
      <dgm:t>
        <a:bodyPr/>
        <a:lstStyle/>
        <a:p>
          <a:r>
            <a:rPr lang="en-US" sz="2800" b="1" dirty="0">
              <a:solidFill>
                <a:schemeClr val="bg1"/>
              </a:solidFill>
              <a:latin typeface="Lato" panose="020F0502020204030203" pitchFamily="34" charset="0"/>
              <a:ea typeface="Lato" panose="020F0502020204030203" pitchFamily="34" charset="0"/>
              <a:cs typeface="Lato" panose="020F0502020204030203" pitchFamily="34" charset="0"/>
            </a:rPr>
            <a:t>Total</a:t>
          </a:r>
          <a:endParaRPr lang="en-US" sz="1600" b="1" dirty="0">
            <a:solidFill>
              <a:schemeClr val="bg1"/>
            </a:solidFill>
            <a:latin typeface="Lato" panose="020F0502020204030203" pitchFamily="34" charset="0"/>
            <a:ea typeface="Lato" panose="020F0502020204030203" pitchFamily="34" charset="0"/>
            <a:cs typeface="Lato" panose="020F0502020204030203" pitchFamily="34" charset="0"/>
          </a:endParaRPr>
        </a:p>
      </dgm:t>
    </dgm:pt>
    <dgm:pt modelId="{A8AFB96E-EC59-451D-89FE-A1C183F02232}" type="parTrans" cxnId="{79DD5CE5-5F27-425D-80DB-13E1CC95CCEA}">
      <dgm:prSet/>
      <dgm:spPr/>
      <dgm:t>
        <a:bodyPr/>
        <a:lstStyle/>
        <a:p>
          <a:endParaRPr lang="en-US"/>
        </a:p>
      </dgm:t>
    </dgm:pt>
    <dgm:pt modelId="{BF349896-8493-4B33-A83A-482F6423999C}" type="sibTrans" cxnId="{79DD5CE5-5F27-425D-80DB-13E1CC95CCEA}">
      <dgm:prSet/>
      <dgm:spPr/>
      <dgm:t>
        <a:bodyPr/>
        <a:lstStyle/>
        <a:p>
          <a:endParaRPr lang="en-US"/>
        </a:p>
      </dgm:t>
    </dgm:pt>
    <dgm:pt modelId="{D84E450D-5C55-4D19-B8BE-FD261C20688D}">
      <dgm:prSet custT="1"/>
      <dgm:spPr/>
      <dgm:t>
        <a:bodyPr/>
        <a:lstStyle/>
        <a:p>
          <a:r>
            <a:rPr lang="en-US" sz="2800" b="1" dirty="0">
              <a:solidFill>
                <a:schemeClr val="bg1"/>
              </a:solidFill>
              <a:latin typeface="Lato" panose="020F0502020204030203" pitchFamily="34" charset="0"/>
              <a:ea typeface="Lato" panose="020F0502020204030203" pitchFamily="34" charset="0"/>
              <a:cs typeface="Lato" panose="020F0502020204030203" pitchFamily="34" charset="0"/>
            </a:rPr>
            <a:t>16</a:t>
          </a:r>
          <a:endParaRPr lang="en-US" sz="2400" b="1" dirty="0">
            <a:solidFill>
              <a:schemeClr val="bg1"/>
            </a:solidFill>
            <a:latin typeface="Lato" panose="020F0502020204030203" pitchFamily="34" charset="0"/>
            <a:ea typeface="Lato" panose="020F0502020204030203" pitchFamily="34" charset="0"/>
            <a:cs typeface="Lato" panose="020F0502020204030203" pitchFamily="34" charset="0"/>
          </a:endParaRPr>
        </a:p>
      </dgm:t>
    </dgm:pt>
    <dgm:pt modelId="{4707C047-42C0-4A97-AE38-6A5949E4C626}" type="parTrans" cxnId="{BC570B0C-E472-4905-A235-5332AF7C3198}">
      <dgm:prSet/>
      <dgm:spPr/>
      <dgm:t>
        <a:bodyPr/>
        <a:lstStyle/>
        <a:p>
          <a:endParaRPr lang="en-US"/>
        </a:p>
      </dgm:t>
    </dgm:pt>
    <dgm:pt modelId="{183D65C3-C927-4040-9FD8-9053F5473E9D}" type="sibTrans" cxnId="{BC570B0C-E472-4905-A235-5332AF7C3198}">
      <dgm:prSet/>
      <dgm:spPr/>
      <dgm:t>
        <a:bodyPr/>
        <a:lstStyle/>
        <a:p>
          <a:endParaRPr lang="en-US"/>
        </a:p>
      </dgm:t>
    </dgm:pt>
    <dgm:pt modelId="{C124ED9A-57C9-47A4-A95C-EA52DEB800F1}">
      <dgm:prSet custT="1"/>
      <dgm:spPr/>
      <dgm:t>
        <a:bodyPr/>
        <a:lstStyle/>
        <a:p>
          <a:r>
            <a:rPr lang="en-US" sz="2800" b="1" dirty="0">
              <a:solidFill>
                <a:schemeClr val="bg1"/>
              </a:solidFill>
              <a:latin typeface="Lato" panose="020F0502020204030203" pitchFamily="34" charset="0"/>
              <a:ea typeface="Lato" panose="020F0502020204030203" pitchFamily="34" charset="0"/>
              <a:cs typeface="Lato" panose="020F0502020204030203" pitchFamily="34" charset="0"/>
            </a:rPr>
            <a:t>43</a:t>
          </a:r>
          <a:endParaRPr lang="en-US" sz="2400" b="1" dirty="0">
            <a:solidFill>
              <a:schemeClr val="bg1"/>
            </a:solidFill>
            <a:latin typeface="Lato" panose="020F0502020204030203" pitchFamily="34" charset="0"/>
            <a:ea typeface="Lato" panose="020F0502020204030203" pitchFamily="34" charset="0"/>
            <a:cs typeface="Lato" panose="020F0502020204030203" pitchFamily="34" charset="0"/>
          </a:endParaRPr>
        </a:p>
      </dgm:t>
    </dgm:pt>
    <dgm:pt modelId="{90381A61-9B47-4D01-960C-EEC321104F27}" type="parTrans" cxnId="{8659322E-25E6-49DC-868C-7588C0E4F1B1}">
      <dgm:prSet/>
      <dgm:spPr/>
      <dgm:t>
        <a:bodyPr/>
        <a:lstStyle/>
        <a:p>
          <a:endParaRPr lang="en-US"/>
        </a:p>
      </dgm:t>
    </dgm:pt>
    <dgm:pt modelId="{5112C818-0956-448E-A1FA-41689CEDCB82}" type="sibTrans" cxnId="{8659322E-25E6-49DC-868C-7588C0E4F1B1}">
      <dgm:prSet/>
      <dgm:spPr/>
      <dgm:t>
        <a:bodyPr/>
        <a:lstStyle/>
        <a:p>
          <a:endParaRPr lang="en-US"/>
        </a:p>
      </dgm:t>
    </dgm:pt>
    <dgm:pt modelId="{4B58E2D1-9AB6-4B41-8B80-BD49DBA67A45}">
      <dgm:prSet custT="1"/>
      <dgm:spPr/>
      <dgm:t>
        <a:bodyPr/>
        <a:lstStyle/>
        <a:p>
          <a:r>
            <a:rPr lang="en-US" sz="2400" dirty="0">
              <a:solidFill>
                <a:schemeClr val="bg1"/>
              </a:solidFill>
              <a:latin typeface="Lato" panose="020F0502020204030203" pitchFamily="34" charset="0"/>
              <a:ea typeface="Lato" panose="020F0502020204030203" pitchFamily="34" charset="0"/>
              <a:cs typeface="Lato" panose="020F0502020204030203" pitchFamily="34" charset="0"/>
            </a:rPr>
            <a:t>+</a:t>
          </a:r>
          <a:r>
            <a:rPr lang="en-US" sz="2800" b="1" dirty="0">
              <a:solidFill>
                <a:schemeClr val="bg1"/>
              </a:solidFill>
              <a:latin typeface="Lato" panose="020F0502020204030203" pitchFamily="34" charset="0"/>
              <a:ea typeface="Lato" panose="020F0502020204030203" pitchFamily="34" charset="0"/>
              <a:cs typeface="Lato" panose="020F0502020204030203" pitchFamily="34" charset="0"/>
            </a:rPr>
            <a:t>27</a:t>
          </a:r>
          <a:endParaRPr lang="en-US" sz="2400" b="1" dirty="0">
            <a:solidFill>
              <a:schemeClr val="bg1"/>
            </a:solidFill>
            <a:latin typeface="Lato" panose="020F0502020204030203" pitchFamily="34" charset="0"/>
            <a:ea typeface="Lato" panose="020F0502020204030203" pitchFamily="34" charset="0"/>
            <a:cs typeface="Lato" panose="020F0502020204030203" pitchFamily="34" charset="0"/>
          </a:endParaRPr>
        </a:p>
      </dgm:t>
    </dgm:pt>
    <dgm:pt modelId="{72F0BC0B-6C67-48AD-B91F-F145EB2EB3DD}" type="parTrans" cxnId="{5E1BAA0C-1F00-4E90-B9CA-237A1C04D2F3}">
      <dgm:prSet/>
      <dgm:spPr/>
      <dgm:t>
        <a:bodyPr/>
        <a:lstStyle/>
        <a:p>
          <a:endParaRPr lang="en-US"/>
        </a:p>
      </dgm:t>
    </dgm:pt>
    <dgm:pt modelId="{66C9448D-3CEB-4F04-93E6-BBB02A7EC4CA}" type="sibTrans" cxnId="{5E1BAA0C-1F00-4E90-B9CA-237A1C04D2F3}">
      <dgm:prSet/>
      <dgm:spPr/>
      <dgm:t>
        <a:bodyPr/>
        <a:lstStyle/>
        <a:p>
          <a:endParaRPr lang="en-US"/>
        </a:p>
      </dgm:t>
    </dgm:pt>
    <dgm:pt modelId="{EE2413BA-5408-4BD2-8BDA-A5A94E9D0BE3}">
      <dgm:prSet/>
      <dgm:spPr/>
      <dgm:t>
        <a:bodyPr/>
        <a:lstStyle/>
        <a:p>
          <a:r>
            <a:rPr lang="en-US" b="1"/>
            <a:t>+3.75</a:t>
          </a:r>
          <a:endParaRPr lang="en-US" b="1" dirty="0"/>
        </a:p>
      </dgm:t>
    </dgm:pt>
    <dgm:pt modelId="{B990732C-0CCE-4B46-86A1-FEDB4245C17E}" type="sibTrans" cxnId="{AE449C5F-0F24-4E78-B9EE-741C2471F670}">
      <dgm:prSet/>
      <dgm:spPr/>
      <dgm:t>
        <a:bodyPr/>
        <a:lstStyle/>
        <a:p>
          <a:endParaRPr lang="en-US"/>
        </a:p>
      </dgm:t>
    </dgm:pt>
    <dgm:pt modelId="{BC2F3FAB-5C6D-4298-8CA4-46A12101C64B}" type="parTrans" cxnId="{AE449C5F-0F24-4E78-B9EE-741C2471F670}">
      <dgm:prSet/>
      <dgm:spPr/>
      <dgm:t>
        <a:bodyPr/>
        <a:lstStyle/>
        <a:p>
          <a:endParaRPr lang="en-US"/>
        </a:p>
      </dgm:t>
    </dgm:pt>
    <dgm:pt modelId="{7042D611-120C-421D-A370-1B14F8F23326}" type="pres">
      <dgm:prSet presAssocID="{103EB91E-BD8D-483A-9B7A-5C1A665674A2}" presName="theList" presStyleCnt="0">
        <dgm:presLayoutVars>
          <dgm:dir/>
          <dgm:animLvl val="lvl"/>
          <dgm:resizeHandles val="exact"/>
        </dgm:presLayoutVars>
      </dgm:prSet>
      <dgm:spPr/>
    </dgm:pt>
    <dgm:pt modelId="{AEB36455-2A1E-4DE7-82DE-BFA1751767EF}" type="pres">
      <dgm:prSet presAssocID="{D7262C5B-3A9D-443A-80D4-950F23903143}" presName="compNode" presStyleCnt="0"/>
      <dgm:spPr/>
    </dgm:pt>
    <dgm:pt modelId="{E674D671-6FDA-4E26-B627-5D401A09CCA0}" type="pres">
      <dgm:prSet presAssocID="{D7262C5B-3A9D-443A-80D4-950F23903143}" presName="aNode" presStyleLbl="bgShp" presStyleIdx="0" presStyleCnt="4"/>
      <dgm:spPr/>
    </dgm:pt>
    <dgm:pt modelId="{0ADE759D-5DF2-4E9B-8B03-CB6D3BB44F33}" type="pres">
      <dgm:prSet presAssocID="{D7262C5B-3A9D-443A-80D4-950F23903143}" presName="textNode" presStyleLbl="bgShp" presStyleIdx="0" presStyleCnt="4"/>
      <dgm:spPr/>
    </dgm:pt>
    <dgm:pt modelId="{6AC92F08-71A5-49F7-B464-CA0A9A3F3FB2}" type="pres">
      <dgm:prSet presAssocID="{D7262C5B-3A9D-443A-80D4-950F23903143}" presName="compChildNode" presStyleCnt="0"/>
      <dgm:spPr/>
    </dgm:pt>
    <dgm:pt modelId="{F629CF52-EED9-4576-848E-933B3D36016F}" type="pres">
      <dgm:prSet presAssocID="{D7262C5B-3A9D-443A-80D4-950F23903143}" presName="theInnerList" presStyleCnt="0"/>
      <dgm:spPr/>
    </dgm:pt>
    <dgm:pt modelId="{744681A0-79EC-4B20-B30B-A3DF6A631132}" type="pres">
      <dgm:prSet presAssocID="{8421FAFF-2E48-4DBA-B31C-7359F2F4CBC5}" presName="childNode" presStyleLbl="node1" presStyleIdx="0" presStyleCnt="32">
        <dgm:presLayoutVars>
          <dgm:bulletEnabled val="1"/>
        </dgm:presLayoutVars>
      </dgm:prSet>
      <dgm:spPr/>
    </dgm:pt>
    <dgm:pt modelId="{134A2FB2-1E9E-4EB1-A537-407A573E420A}" type="pres">
      <dgm:prSet presAssocID="{8421FAFF-2E48-4DBA-B31C-7359F2F4CBC5}" presName="aSpace2" presStyleCnt="0"/>
      <dgm:spPr/>
    </dgm:pt>
    <dgm:pt modelId="{C915D660-0374-4B90-B84B-56527436A819}" type="pres">
      <dgm:prSet presAssocID="{54D36C8A-94DC-4C6D-BFF9-722F9A023BF1}" presName="childNode" presStyleLbl="node1" presStyleIdx="1" presStyleCnt="32">
        <dgm:presLayoutVars>
          <dgm:bulletEnabled val="1"/>
        </dgm:presLayoutVars>
      </dgm:prSet>
      <dgm:spPr/>
    </dgm:pt>
    <dgm:pt modelId="{7C758D56-BEDF-4055-98DF-87489A81C4AE}" type="pres">
      <dgm:prSet presAssocID="{54D36C8A-94DC-4C6D-BFF9-722F9A023BF1}" presName="aSpace2" presStyleCnt="0"/>
      <dgm:spPr/>
    </dgm:pt>
    <dgm:pt modelId="{F0C59654-B56B-4B45-9D79-78B445F26D49}" type="pres">
      <dgm:prSet presAssocID="{E3440778-2FED-4A8B-87C5-13E30DE9FD9A}" presName="childNode" presStyleLbl="node1" presStyleIdx="2" presStyleCnt="32">
        <dgm:presLayoutVars>
          <dgm:bulletEnabled val="1"/>
        </dgm:presLayoutVars>
      </dgm:prSet>
      <dgm:spPr/>
    </dgm:pt>
    <dgm:pt modelId="{B4C702AB-68AE-45EA-AF6D-D98A78FAE7AB}" type="pres">
      <dgm:prSet presAssocID="{E3440778-2FED-4A8B-87C5-13E30DE9FD9A}" presName="aSpace2" presStyleCnt="0"/>
      <dgm:spPr/>
    </dgm:pt>
    <dgm:pt modelId="{3F359BE9-5EC2-45CC-B0B6-44573D2B229B}" type="pres">
      <dgm:prSet presAssocID="{4BBF108E-4E95-48E5-B94F-981C3E442B46}" presName="childNode" presStyleLbl="node1" presStyleIdx="3" presStyleCnt="32">
        <dgm:presLayoutVars>
          <dgm:bulletEnabled val="1"/>
        </dgm:presLayoutVars>
      </dgm:prSet>
      <dgm:spPr/>
    </dgm:pt>
    <dgm:pt modelId="{0D93E4AA-34DC-4EE7-8FDF-F8AB51E039A9}" type="pres">
      <dgm:prSet presAssocID="{4BBF108E-4E95-48E5-B94F-981C3E442B46}" presName="aSpace2" presStyleCnt="0"/>
      <dgm:spPr/>
    </dgm:pt>
    <dgm:pt modelId="{B9D6B31A-858D-44FF-9E99-FB6469B9F604}" type="pres">
      <dgm:prSet presAssocID="{DD9F5F4A-94A0-4C0D-8AD4-E3219DD3D4B3}" presName="childNode" presStyleLbl="node1" presStyleIdx="4" presStyleCnt="32">
        <dgm:presLayoutVars>
          <dgm:bulletEnabled val="1"/>
        </dgm:presLayoutVars>
      </dgm:prSet>
      <dgm:spPr/>
    </dgm:pt>
    <dgm:pt modelId="{C761C404-8846-4D75-8671-D6448C5541CF}" type="pres">
      <dgm:prSet presAssocID="{DD9F5F4A-94A0-4C0D-8AD4-E3219DD3D4B3}" presName="aSpace2" presStyleCnt="0"/>
      <dgm:spPr/>
    </dgm:pt>
    <dgm:pt modelId="{8AD8469D-3D1F-426E-9ABE-F00E7E72B1D4}" type="pres">
      <dgm:prSet presAssocID="{3F4AA075-48BA-47F8-9BE3-DDEB43A17FAD}" presName="childNode" presStyleLbl="node1" presStyleIdx="5" presStyleCnt="32">
        <dgm:presLayoutVars>
          <dgm:bulletEnabled val="1"/>
        </dgm:presLayoutVars>
      </dgm:prSet>
      <dgm:spPr/>
    </dgm:pt>
    <dgm:pt modelId="{D6F1A06B-9BE4-4665-B265-06CCF7A09F85}" type="pres">
      <dgm:prSet presAssocID="{3F4AA075-48BA-47F8-9BE3-DDEB43A17FAD}" presName="aSpace2" presStyleCnt="0"/>
      <dgm:spPr/>
    </dgm:pt>
    <dgm:pt modelId="{0BE5454A-FDFA-4BD0-9EB8-59F1772DE8A0}" type="pres">
      <dgm:prSet presAssocID="{FEEF7D84-6C96-49DA-A896-DA244D644489}" presName="childNode" presStyleLbl="node1" presStyleIdx="6" presStyleCnt="32">
        <dgm:presLayoutVars>
          <dgm:bulletEnabled val="1"/>
        </dgm:presLayoutVars>
      </dgm:prSet>
      <dgm:spPr/>
    </dgm:pt>
    <dgm:pt modelId="{99B58CE0-6BEF-4594-AF03-AA34C36DF87D}" type="pres">
      <dgm:prSet presAssocID="{FEEF7D84-6C96-49DA-A896-DA244D644489}" presName="aSpace2" presStyleCnt="0"/>
      <dgm:spPr/>
    </dgm:pt>
    <dgm:pt modelId="{6D6965A8-C9CD-48D5-B6CA-C8DBEF5923CC}" type="pres">
      <dgm:prSet presAssocID="{254CBCC5-1EFA-4B90-96F2-1D1FF7D1AE67}" presName="childNode" presStyleLbl="node1" presStyleIdx="7" presStyleCnt="32" custScaleY="148102">
        <dgm:presLayoutVars>
          <dgm:bulletEnabled val="1"/>
        </dgm:presLayoutVars>
      </dgm:prSet>
      <dgm:spPr/>
    </dgm:pt>
    <dgm:pt modelId="{E6DEF83D-7689-4607-B0CF-859F2BE115B8}" type="pres">
      <dgm:prSet presAssocID="{D7262C5B-3A9D-443A-80D4-950F23903143}" presName="aSpace" presStyleCnt="0"/>
      <dgm:spPr/>
    </dgm:pt>
    <dgm:pt modelId="{40BA1031-BB5D-48B7-8BA1-DAC56D77E648}" type="pres">
      <dgm:prSet presAssocID="{DD99CF87-2913-4BC5-ADE1-673E5C7401FD}" presName="compNode" presStyleCnt="0"/>
      <dgm:spPr/>
    </dgm:pt>
    <dgm:pt modelId="{497DAE71-609B-4295-B45A-E470AEC3AEA2}" type="pres">
      <dgm:prSet presAssocID="{DD99CF87-2913-4BC5-ADE1-673E5C7401FD}" presName="aNode" presStyleLbl="bgShp" presStyleIdx="1" presStyleCnt="4"/>
      <dgm:spPr/>
    </dgm:pt>
    <dgm:pt modelId="{2438B06B-5C80-4ABB-BC26-EF65F2AAC467}" type="pres">
      <dgm:prSet presAssocID="{DD99CF87-2913-4BC5-ADE1-673E5C7401FD}" presName="textNode" presStyleLbl="bgShp" presStyleIdx="1" presStyleCnt="4"/>
      <dgm:spPr/>
    </dgm:pt>
    <dgm:pt modelId="{FA2EC332-9E0C-424B-8362-ACD09F3A4A56}" type="pres">
      <dgm:prSet presAssocID="{DD99CF87-2913-4BC5-ADE1-673E5C7401FD}" presName="compChildNode" presStyleCnt="0"/>
      <dgm:spPr/>
    </dgm:pt>
    <dgm:pt modelId="{3FE5E2D6-379E-4975-B1A5-C48779F02561}" type="pres">
      <dgm:prSet presAssocID="{DD99CF87-2913-4BC5-ADE1-673E5C7401FD}" presName="theInnerList" presStyleCnt="0"/>
      <dgm:spPr/>
    </dgm:pt>
    <dgm:pt modelId="{8DD4F5B2-E803-43A7-AF9A-5AE0AD3605E2}" type="pres">
      <dgm:prSet presAssocID="{103B64B4-087C-49D8-9066-0196249E7E30}" presName="childNode" presStyleLbl="node1" presStyleIdx="8" presStyleCnt="32">
        <dgm:presLayoutVars>
          <dgm:bulletEnabled val="1"/>
        </dgm:presLayoutVars>
      </dgm:prSet>
      <dgm:spPr/>
    </dgm:pt>
    <dgm:pt modelId="{756CD418-01B6-46EA-9B3C-F23DACFB8150}" type="pres">
      <dgm:prSet presAssocID="{103B64B4-087C-49D8-9066-0196249E7E30}" presName="aSpace2" presStyleCnt="0"/>
      <dgm:spPr/>
    </dgm:pt>
    <dgm:pt modelId="{4C446A18-0717-4956-8B56-7B2E62DFE6C9}" type="pres">
      <dgm:prSet presAssocID="{63516E0F-542C-46E7-A68D-3E0C5BFA41DE}" presName="childNode" presStyleLbl="node1" presStyleIdx="9" presStyleCnt="32">
        <dgm:presLayoutVars>
          <dgm:bulletEnabled val="1"/>
        </dgm:presLayoutVars>
      </dgm:prSet>
      <dgm:spPr/>
    </dgm:pt>
    <dgm:pt modelId="{DBE5D6EF-4520-4EAC-B6CF-46FFCB79A241}" type="pres">
      <dgm:prSet presAssocID="{63516E0F-542C-46E7-A68D-3E0C5BFA41DE}" presName="aSpace2" presStyleCnt="0"/>
      <dgm:spPr/>
    </dgm:pt>
    <dgm:pt modelId="{BF3E168A-1726-4563-B27B-FB5B4531EB86}" type="pres">
      <dgm:prSet presAssocID="{F0A78245-2648-4F20-83CF-97E81EFADD00}" presName="childNode" presStyleLbl="node1" presStyleIdx="10" presStyleCnt="32">
        <dgm:presLayoutVars>
          <dgm:bulletEnabled val="1"/>
        </dgm:presLayoutVars>
      </dgm:prSet>
      <dgm:spPr/>
    </dgm:pt>
    <dgm:pt modelId="{77B56101-FF59-4A2C-A1B7-81CAF6A55FC4}" type="pres">
      <dgm:prSet presAssocID="{F0A78245-2648-4F20-83CF-97E81EFADD00}" presName="aSpace2" presStyleCnt="0"/>
      <dgm:spPr/>
    </dgm:pt>
    <dgm:pt modelId="{3D52C39C-01C1-40A8-A3CC-FB2183B0FCFC}" type="pres">
      <dgm:prSet presAssocID="{B2413F48-A72A-44E0-86AE-5A9CFE206FD3}" presName="childNode" presStyleLbl="node1" presStyleIdx="11" presStyleCnt="32">
        <dgm:presLayoutVars>
          <dgm:bulletEnabled val="1"/>
        </dgm:presLayoutVars>
      </dgm:prSet>
      <dgm:spPr/>
    </dgm:pt>
    <dgm:pt modelId="{57A10F3D-F758-4AA0-AEA5-7366CE2B6FD6}" type="pres">
      <dgm:prSet presAssocID="{B2413F48-A72A-44E0-86AE-5A9CFE206FD3}" presName="aSpace2" presStyleCnt="0"/>
      <dgm:spPr/>
    </dgm:pt>
    <dgm:pt modelId="{04708BDA-A216-41D4-B15E-6ECD197BB4EB}" type="pres">
      <dgm:prSet presAssocID="{ED4E222A-4894-406E-A73C-28A27C4C9FB9}" presName="childNode" presStyleLbl="node1" presStyleIdx="12" presStyleCnt="32">
        <dgm:presLayoutVars>
          <dgm:bulletEnabled val="1"/>
        </dgm:presLayoutVars>
      </dgm:prSet>
      <dgm:spPr/>
    </dgm:pt>
    <dgm:pt modelId="{ED7E64E2-A5A6-42CB-94F5-7D33F2929477}" type="pres">
      <dgm:prSet presAssocID="{ED4E222A-4894-406E-A73C-28A27C4C9FB9}" presName="aSpace2" presStyleCnt="0"/>
      <dgm:spPr/>
    </dgm:pt>
    <dgm:pt modelId="{DE937909-7205-471E-B2EA-A69D0A4D6352}" type="pres">
      <dgm:prSet presAssocID="{98BF7B63-B946-4E77-93DA-3FDE163BB02F}" presName="childNode" presStyleLbl="node1" presStyleIdx="13" presStyleCnt="32">
        <dgm:presLayoutVars>
          <dgm:bulletEnabled val="1"/>
        </dgm:presLayoutVars>
      </dgm:prSet>
      <dgm:spPr/>
    </dgm:pt>
    <dgm:pt modelId="{0D82F5F9-6006-4B81-B963-8DCAE1037303}" type="pres">
      <dgm:prSet presAssocID="{98BF7B63-B946-4E77-93DA-3FDE163BB02F}" presName="aSpace2" presStyleCnt="0"/>
      <dgm:spPr/>
    </dgm:pt>
    <dgm:pt modelId="{33E2A0D2-8CE4-4A8D-83C2-E3F7CC555B5A}" type="pres">
      <dgm:prSet presAssocID="{A4F189AB-9856-491C-8420-096B8A2F8646}" presName="childNode" presStyleLbl="node1" presStyleIdx="14" presStyleCnt="32">
        <dgm:presLayoutVars>
          <dgm:bulletEnabled val="1"/>
        </dgm:presLayoutVars>
      </dgm:prSet>
      <dgm:spPr/>
    </dgm:pt>
    <dgm:pt modelId="{B2769495-E9CC-4FB3-96C5-7F1DF37BEB42}" type="pres">
      <dgm:prSet presAssocID="{A4F189AB-9856-491C-8420-096B8A2F8646}" presName="aSpace2" presStyleCnt="0"/>
      <dgm:spPr/>
    </dgm:pt>
    <dgm:pt modelId="{4D9E540D-08C4-4B45-AF04-3CFF63AC7EBB}" type="pres">
      <dgm:prSet presAssocID="{D84E450D-5C55-4D19-B8BE-FD261C20688D}" presName="childNode" presStyleLbl="node1" presStyleIdx="15" presStyleCnt="32" custScaleY="149771">
        <dgm:presLayoutVars>
          <dgm:bulletEnabled val="1"/>
        </dgm:presLayoutVars>
      </dgm:prSet>
      <dgm:spPr/>
    </dgm:pt>
    <dgm:pt modelId="{59179D67-41F5-416F-8278-C43539E4FBD2}" type="pres">
      <dgm:prSet presAssocID="{DD99CF87-2913-4BC5-ADE1-673E5C7401FD}" presName="aSpace" presStyleCnt="0"/>
      <dgm:spPr/>
    </dgm:pt>
    <dgm:pt modelId="{70027E0B-1E17-43C3-BCD4-6F883D9EADD4}" type="pres">
      <dgm:prSet presAssocID="{CE6C53E0-4F63-43AF-B773-81C366C60DC0}" presName="compNode" presStyleCnt="0"/>
      <dgm:spPr/>
    </dgm:pt>
    <dgm:pt modelId="{68F7CF47-979D-4825-A42D-434C88C0908D}" type="pres">
      <dgm:prSet presAssocID="{CE6C53E0-4F63-43AF-B773-81C366C60DC0}" presName="aNode" presStyleLbl="bgShp" presStyleIdx="2" presStyleCnt="4"/>
      <dgm:spPr/>
    </dgm:pt>
    <dgm:pt modelId="{EFA9EE7D-9ADF-4555-8F6C-46BC354DA13C}" type="pres">
      <dgm:prSet presAssocID="{CE6C53E0-4F63-43AF-B773-81C366C60DC0}" presName="textNode" presStyleLbl="bgShp" presStyleIdx="2" presStyleCnt="4"/>
      <dgm:spPr/>
    </dgm:pt>
    <dgm:pt modelId="{F792CACF-7DCE-4A2E-9B90-AFB3B4B6B911}" type="pres">
      <dgm:prSet presAssocID="{CE6C53E0-4F63-43AF-B773-81C366C60DC0}" presName="compChildNode" presStyleCnt="0"/>
      <dgm:spPr/>
    </dgm:pt>
    <dgm:pt modelId="{4B8013A8-022E-492B-99A6-8CDAE8292FD8}" type="pres">
      <dgm:prSet presAssocID="{CE6C53E0-4F63-43AF-B773-81C366C60DC0}" presName="theInnerList" presStyleCnt="0"/>
      <dgm:spPr/>
    </dgm:pt>
    <dgm:pt modelId="{CD253F70-B21D-417B-956D-0A13E230CE06}" type="pres">
      <dgm:prSet presAssocID="{63AC98DA-5E50-425D-B45B-DE6291BFBAD9}" presName="childNode" presStyleLbl="node1" presStyleIdx="16" presStyleCnt="32">
        <dgm:presLayoutVars>
          <dgm:bulletEnabled val="1"/>
        </dgm:presLayoutVars>
      </dgm:prSet>
      <dgm:spPr/>
    </dgm:pt>
    <dgm:pt modelId="{E98FC835-17A3-42B6-9AED-FD6AA2EBF0B5}" type="pres">
      <dgm:prSet presAssocID="{63AC98DA-5E50-425D-B45B-DE6291BFBAD9}" presName="aSpace2" presStyleCnt="0"/>
      <dgm:spPr/>
    </dgm:pt>
    <dgm:pt modelId="{FD75410E-51EB-4D5E-AE15-2F755DCC70BC}" type="pres">
      <dgm:prSet presAssocID="{9AAC2EF4-A5CC-452F-B5E5-262CA7F325BF}" presName="childNode" presStyleLbl="node1" presStyleIdx="17" presStyleCnt="32">
        <dgm:presLayoutVars>
          <dgm:bulletEnabled val="1"/>
        </dgm:presLayoutVars>
      </dgm:prSet>
      <dgm:spPr/>
    </dgm:pt>
    <dgm:pt modelId="{6EF97A69-DEBB-40BC-8AD2-863B4F92C3F7}" type="pres">
      <dgm:prSet presAssocID="{9AAC2EF4-A5CC-452F-B5E5-262CA7F325BF}" presName="aSpace2" presStyleCnt="0"/>
      <dgm:spPr/>
    </dgm:pt>
    <dgm:pt modelId="{0868484E-971D-468C-9771-A29EFDE50F66}" type="pres">
      <dgm:prSet presAssocID="{5B283B2D-0C50-44EB-97DC-8A95AFB613B2}" presName="childNode" presStyleLbl="node1" presStyleIdx="18" presStyleCnt="32">
        <dgm:presLayoutVars>
          <dgm:bulletEnabled val="1"/>
        </dgm:presLayoutVars>
      </dgm:prSet>
      <dgm:spPr/>
    </dgm:pt>
    <dgm:pt modelId="{7FDE60DB-9383-44CD-AAEC-334A6D9D4995}" type="pres">
      <dgm:prSet presAssocID="{5B283B2D-0C50-44EB-97DC-8A95AFB613B2}" presName="aSpace2" presStyleCnt="0"/>
      <dgm:spPr/>
    </dgm:pt>
    <dgm:pt modelId="{95DBBAE7-90E4-4D92-B8C9-F201FDBA978A}" type="pres">
      <dgm:prSet presAssocID="{204024B5-3960-446D-A8E0-A59B633E2068}" presName="childNode" presStyleLbl="node1" presStyleIdx="19" presStyleCnt="32">
        <dgm:presLayoutVars>
          <dgm:bulletEnabled val="1"/>
        </dgm:presLayoutVars>
      </dgm:prSet>
      <dgm:spPr/>
    </dgm:pt>
    <dgm:pt modelId="{99694CCE-09DB-4D81-9C6D-35E509CB1C4C}" type="pres">
      <dgm:prSet presAssocID="{204024B5-3960-446D-A8E0-A59B633E2068}" presName="aSpace2" presStyleCnt="0"/>
      <dgm:spPr/>
    </dgm:pt>
    <dgm:pt modelId="{03923A18-939B-4B38-AFA2-4C7EC9102147}" type="pres">
      <dgm:prSet presAssocID="{1C7F4C28-0B97-41B7-B473-B9C21E85A4B1}" presName="childNode" presStyleLbl="node1" presStyleIdx="20" presStyleCnt="32">
        <dgm:presLayoutVars>
          <dgm:bulletEnabled val="1"/>
        </dgm:presLayoutVars>
      </dgm:prSet>
      <dgm:spPr/>
    </dgm:pt>
    <dgm:pt modelId="{532DAE2E-7D56-4FCB-A97A-1F28079D684B}" type="pres">
      <dgm:prSet presAssocID="{1C7F4C28-0B97-41B7-B473-B9C21E85A4B1}" presName="aSpace2" presStyleCnt="0"/>
      <dgm:spPr/>
    </dgm:pt>
    <dgm:pt modelId="{CA13AEA5-73E4-441D-984D-49691D580603}" type="pres">
      <dgm:prSet presAssocID="{E951389D-4873-4A3A-A97A-3361B7403458}" presName="childNode" presStyleLbl="node1" presStyleIdx="21" presStyleCnt="32">
        <dgm:presLayoutVars>
          <dgm:bulletEnabled val="1"/>
        </dgm:presLayoutVars>
      </dgm:prSet>
      <dgm:spPr/>
    </dgm:pt>
    <dgm:pt modelId="{ADCAC1B0-538B-42FE-A22A-12BC9363E7F3}" type="pres">
      <dgm:prSet presAssocID="{E951389D-4873-4A3A-A97A-3361B7403458}" presName="aSpace2" presStyleCnt="0"/>
      <dgm:spPr/>
    </dgm:pt>
    <dgm:pt modelId="{28015C56-1EF1-4BA2-8027-9DFAD9DB54A3}" type="pres">
      <dgm:prSet presAssocID="{42F894DC-6974-49AD-A348-104BC1D10C00}" presName="childNode" presStyleLbl="node1" presStyleIdx="22" presStyleCnt="32">
        <dgm:presLayoutVars>
          <dgm:bulletEnabled val="1"/>
        </dgm:presLayoutVars>
      </dgm:prSet>
      <dgm:spPr/>
    </dgm:pt>
    <dgm:pt modelId="{FAA5E6DD-4770-4A19-8C3F-DB165811CB7A}" type="pres">
      <dgm:prSet presAssocID="{42F894DC-6974-49AD-A348-104BC1D10C00}" presName="aSpace2" presStyleCnt="0"/>
      <dgm:spPr/>
    </dgm:pt>
    <dgm:pt modelId="{E92FA8C4-63D2-45F0-93CD-D77BD64CE830}" type="pres">
      <dgm:prSet presAssocID="{C124ED9A-57C9-47A4-A95C-EA52DEB800F1}" presName="childNode" presStyleLbl="node1" presStyleIdx="23" presStyleCnt="32" custScaleY="149771">
        <dgm:presLayoutVars>
          <dgm:bulletEnabled val="1"/>
        </dgm:presLayoutVars>
      </dgm:prSet>
      <dgm:spPr/>
    </dgm:pt>
    <dgm:pt modelId="{BBCCF859-9A4C-451A-99DB-5F8FD799A365}" type="pres">
      <dgm:prSet presAssocID="{CE6C53E0-4F63-43AF-B773-81C366C60DC0}" presName="aSpace" presStyleCnt="0"/>
      <dgm:spPr/>
    </dgm:pt>
    <dgm:pt modelId="{5879D8FA-E0DF-4B89-88E9-0A626E9A7853}" type="pres">
      <dgm:prSet presAssocID="{42D671BF-9EFC-4599-BA1B-CDD16DE90374}" presName="compNode" presStyleCnt="0"/>
      <dgm:spPr/>
    </dgm:pt>
    <dgm:pt modelId="{413D6999-9006-4D43-8829-BC91936F65BF}" type="pres">
      <dgm:prSet presAssocID="{42D671BF-9EFC-4599-BA1B-CDD16DE90374}" presName="aNode" presStyleLbl="bgShp" presStyleIdx="3" presStyleCnt="4"/>
      <dgm:spPr/>
    </dgm:pt>
    <dgm:pt modelId="{8F250A4D-1EDB-4332-9872-CC4DFAEE5B74}" type="pres">
      <dgm:prSet presAssocID="{42D671BF-9EFC-4599-BA1B-CDD16DE90374}" presName="textNode" presStyleLbl="bgShp" presStyleIdx="3" presStyleCnt="4"/>
      <dgm:spPr/>
    </dgm:pt>
    <dgm:pt modelId="{72393D09-0E93-4354-9008-B0DC23377819}" type="pres">
      <dgm:prSet presAssocID="{42D671BF-9EFC-4599-BA1B-CDD16DE90374}" presName="compChildNode" presStyleCnt="0"/>
      <dgm:spPr/>
    </dgm:pt>
    <dgm:pt modelId="{30240C63-C4CD-4B89-8B4D-FC2F23E6E934}" type="pres">
      <dgm:prSet presAssocID="{42D671BF-9EFC-4599-BA1B-CDD16DE90374}" presName="theInnerList" presStyleCnt="0"/>
      <dgm:spPr/>
    </dgm:pt>
    <dgm:pt modelId="{5AF1E66E-68D0-4428-A16B-E388825941E5}" type="pres">
      <dgm:prSet presAssocID="{2F2E9BD3-5DE6-4D4C-AABC-305F6F6609A5}" presName="childNode" presStyleLbl="node1" presStyleIdx="24" presStyleCnt="32">
        <dgm:presLayoutVars>
          <dgm:bulletEnabled val="1"/>
        </dgm:presLayoutVars>
      </dgm:prSet>
      <dgm:spPr/>
    </dgm:pt>
    <dgm:pt modelId="{0B346C20-6F88-494E-9334-2F599CC7A2DB}" type="pres">
      <dgm:prSet presAssocID="{2F2E9BD3-5DE6-4D4C-AABC-305F6F6609A5}" presName="aSpace2" presStyleCnt="0"/>
      <dgm:spPr/>
    </dgm:pt>
    <dgm:pt modelId="{3B6C7888-841F-4774-BB4C-38C2E391CA97}" type="pres">
      <dgm:prSet presAssocID="{CEC782A2-B692-432B-BBA6-DFCC8970ED6A}" presName="childNode" presStyleLbl="node1" presStyleIdx="25" presStyleCnt="32">
        <dgm:presLayoutVars>
          <dgm:bulletEnabled val="1"/>
        </dgm:presLayoutVars>
      </dgm:prSet>
      <dgm:spPr/>
    </dgm:pt>
    <dgm:pt modelId="{B6AEFBD7-8E88-4874-BE16-9804B657C64E}" type="pres">
      <dgm:prSet presAssocID="{CEC782A2-B692-432B-BBA6-DFCC8970ED6A}" presName="aSpace2" presStyleCnt="0"/>
      <dgm:spPr/>
    </dgm:pt>
    <dgm:pt modelId="{BC9198F3-9716-42C8-82AC-335383AD7BBC}" type="pres">
      <dgm:prSet presAssocID="{EE2413BA-5408-4BD2-8BDA-A5A94E9D0BE3}" presName="childNode" presStyleLbl="node1" presStyleIdx="26" presStyleCnt="32">
        <dgm:presLayoutVars>
          <dgm:bulletEnabled val="1"/>
        </dgm:presLayoutVars>
      </dgm:prSet>
      <dgm:spPr/>
    </dgm:pt>
    <dgm:pt modelId="{D2BD2D1E-353C-4BBA-9DC2-4F9FF056D5AE}" type="pres">
      <dgm:prSet presAssocID="{EE2413BA-5408-4BD2-8BDA-A5A94E9D0BE3}" presName="aSpace2" presStyleCnt="0"/>
      <dgm:spPr/>
    </dgm:pt>
    <dgm:pt modelId="{485599EA-DD27-4F86-B03E-D9116E579DD0}" type="pres">
      <dgm:prSet presAssocID="{298D2952-5801-409B-92F0-35C58C5E3C25}" presName="childNode" presStyleLbl="node1" presStyleIdx="27" presStyleCnt="32">
        <dgm:presLayoutVars>
          <dgm:bulletEnabled val="1"/>
        </dgm:presLayoutVars>
      </dgm:prSet>
      <dgm:spPr/>
    </dgm:pt>
    <dgm:pt modelId="{95385C22-3D86-477B-889A-241E08055E26}" type="pres">
      <dgm:prSet presAssocID="{298D2952-5801-409B-92F0-35C58C5E3C25}" presName="aSpace2" presStyleCnt="0"/>
      <dgm:spPr/>
    </dgm:pt>
    <dgm:pt modelId="{6C6EFD8E-2C8A-469A-BC08-15B4938273D7}" type="pres">
      <dgm:prSet presAssocID="{C985FD76-B7B7-4145-9E01-1038EF7709DB}" presName="childNode" presStyleLbl="node1" presStyleIdx="28" presStyleCnt="32">
        <dgm:presLayoutVars>
          <dgm:bulletEnabled val="1"/>
        </dgm:presLayoutVars>
      </dgm:prSet>
      <dgm:spPr/>
    </dgm:pt>
    <dgm:pt modelId="{0591EDAF-6D68-46D8-B9CD-1500586D0849}" type="pres">
      <dgm:prSet presAssocID="{C985FD76-B7B7-4145-9E01-1038EF7709DB}" presName="aSpace2" presStyleCnt="0"/>
      <dgm:spPr/>
    </dgm:pt>
    <dgm:pt modelId="{0953A7E9-4967-41ED-B1F6-676E607F32B1}" type="pres">
      <dgm:prSet presAssocID="{193087B7-FA3F-4690-9F9E-252005166342}" presName="childNode" presStyleLbl="node1" presStyleIdx="29" presStyleCnt="32">
        <dgm:presLayoutVars>
          <dgm:bulletEnabled val="1"/>
        </dgm:presLayoutVars>
      </dgm:prSet>
      <dgm:spPr/>
    </dgm:pt>
    <dgm:pt modelId="{0E3B6E37-A433-495E-9E1D-1ED137A4EE39}" type="pres">
      <dgm:prSet presAssocID="{193087B7-FA3F-4690-9F9E-252005166342}" presName="aSpace2" presStyleCnt="0"/>
      <dgm:spPr/>
    </dgm:pt>
    <dgm:pt modelId="{FD80CFE7-C5AA-4250-8421-FC361D2EC86A}" type="pres">
      <dgm:prSet presAssocID="{47EC5BB5-E770-4850-B6CB-0700A05B92CA}" presName="childNode" presStyleLbl="node1" presStyleIdx="30" presStyleCnt="32">
        <dgm:presLayoutVars>
          <dgm:bulletEnabled val="1"/>
        </dgm:presLayoutVars>
      </dgm:prSet>
      <dgm:spPr/>
    </dgm:pt>
    <dgm:pt modelId="{E226332C-BFB5-438F-AC51-6F6D5DEFE9B0}" type="pres">
      <dgm:prSet presAssocID="{47EC5BB5-E770-4850-B6CB-0700A05B92CA}" presName="aSpace2" presStyleCnt="0"/>
      <dgm:spPr/>
    </dgm:pt>
    <dgm:pt modelId="{631337A4-18E1-448F-B2BB-F488B160916D}" type="pres">
      <dgm:prSet presAssocID="{4B58E2D1-9AB6-4B41-8B80-BD49DBA67A45}" presName="childNode" presStyleLbl="node1" presStyleIdx="31" presStyleCnt="32" custScaleY="149771">
        <dgm:presLayoutVars>
          <dgm:bulletEnabled val="1"/>
        </dgm:presLayoutVars>
      </dgm:prSet>
      <dgm:spPr/>
    </dgm:pt>
  </dgm:ptLst>
  <dgm:cxnLst>
    <dgm:cxn modelId="{E35B1002-97E7-4294-B805-17A31E515CB8}" type="presOf" srcId="{8421FAFF-2E48-4DBA-B31C-7359F2F4CBC5}" destId="{744681A0-79EC-4B20-B30B-A3DF6A631132}" srcOrd="0" destOrd="0" presId="urn:microsoft.com/office/officeart/2005/8/layout/lProcess2"/>
    <dgm:cxn modelId="{7B078E07-0DEE-45DB-A341-FC338E48143D}" srcId="{42D671BF-9EFC-4599-BA1B-CDD16DE90374}" destId="{298D2952-5801-409B-92F0-35C58C5E3C25}" srcOrd="3" destOrd="0" parTransId="{A78C810A-99F6-4AFE-B23E-101A27EC4E40}" sibTransId="{892B562D-FEE2-480F-8A3B-D66D28C9A0CF}"/>
    <dgm:cxn modelId="{DB5F9F09-FDA2-4612-9489-3B1FBCA7E58B}" srcId="{CE6C53E0-4F63-43AF-B773-81C366C60DC0}" destId="{63AC98DA-5E50-425D-B45B-DE6291BFBAD9}" srcOrd="0" destOrd="0" parTransId="{207BFA3A-F09A-4462-B922-407275FD12C9}" sibTransId="{5365EE05-2FBF-4E38-9869-4CFD50D1DFB1}"/>
    <dgm:cxn modelId="{0D8DB609-239A-40BA-8941-4E93EB2CE3D6}" type="presOf" srcId="{D84E450D-5C55-4D19-B8BE-FD261C20688D}" destId="{4D9E540D-08C4-4B45-AF04-3CFF63AC7EBB}" srcOrd="0" destOrd="0" presId="urn:microsoft.com/office/officeart/2005/8/layout/lProcess2"/>
    <dgm:cxn modelId="{BC570B0C-E472-4905-A235-5332AF7C3198}" srcId="{DD99CF87-2913-4BC5-ADE1-673E5C7401FD}" destId="{D84E450D-5C55-4D19-B8BE-FD261C20688D}" srcOrd="7" destOrd="0" parTransId="{4707C047-42C0-4A97-AE38-6A5949E4C626}" sibTransId="{183D65C3-C927-4040-9FD8-9053F5473E9D}"/>
    <dgm:cxn modelId="{8703980C-54EF-4A8A-8642-3E01B89849D4}" type="presOf" srcId="{CE6C53E0-4F63-43AF-B773-81C366C60DC0}" destId="{EFA9EE7D-9ADF-4555-8F6C-46BC354DA13C}" srcOrd="1" destOrd="0" presId="urn:microsoft.com/office/officeart/2005/8/layout/lProcess2"/>
    <dgm:cxn modelId="{5E1BAA0C-1F00-4E90-B9CA-237A1C04D2F3}" srcId="{42D671BF-9EFC-4599-BA1B-CDD16DE90374}" destId="{4B58E2D1-9AB6-4B41-8B80-BD49DBA67A45}" srcOrd="7" destOrd="0" parTransId="{72F0BC0B-6C67-48AD-B91F-F145EB2EB3DD}" sibTransId="{66C9448D-3CEB-4F04-93E6-BBB02A7EC4CA}"/>
    <dgm:cxn modelId="{4F9B6C0D-D5B9-4D2B-9AA1-E8C34F503945}" type="presOf" srcId="{9AAC2EF4-A5CC-452F-B5E5-262CA7F325BF}" destId="{FD75410E-51EB-4D5E-AE15-2F755DCC70BC}" srcOrd="0" destOrd="0" presId="urn:microsoft.com/office/officeart/2005/8/layout/lProcess2"/>
    <dgm:cxn modelId="{EDB3FB12-C3A8-4AC6-8732-D9CD52DA7554}" srcId="{DD99CF87-2913-4BC5-ADE1-673E5C7401FD}" destId="{B2413F48-A72A-44E0-86AE-5A9CFE206FD3}" srcOrd="3" destOrd="0" parTransId="{4251D227-3CE9-4F2F-B78F-6801BB2C8994}" sibTransId="{DBF7D04C-38F5-4824-B221-8FEFAB23E053}"/>
    <dgm:cxn modelId="{29F8E71A-0D0B-437F-AF49-1E648D5A9268}" type="presOf" srcId="{CE6C53E0-4F63-43AF-B773-81C366C60DC0}" destId="{68F7CF47-979D-4825-A42D-434C88C0908D}" srcOrd="0" destOrd="0" presId="urn:microsoft.com/office/officeart/2005/8/layout/lProcess2"/>
    <dgm:cxn modelId="{5C2E6C1D-A27C-420B-AC1C-C7901E3231FF}" srcId="{CE6C53E0-4F63-43AF-B773-81C366C60DC0}" destId="{42F894DC-6974-49AD-A348-104BC1D10C00}" srcOrd="6" destOrd="0" parTransId="{F76F5509-B5AF-4634-9D47-E0156D47DE04}" sibTransId="{15DB7349-D69D-4928-8C4F-B01E2A74F6EB}"/>
    <dgm:cxn modelId="{A167A71E-1B9A-4CFC-9E2A-795967C6CD91}" type="presOf" srcId="{DD99CF87-2913-4BC5-ADE1-673E5C7401FD}" destId="{497DAE71-609B-4295-B45A-E470AEC3AEA2}" srcOrd="0" destOrd="0" presId="urn:microsoft.com/office/officeart/2005/8/layout/lProcess2"/>
    <dgm:cxn modelId="{CDA2CA28-D498-46CF-9091-1D60CEA32BD1}" srcId="{CE6C53E0-4F63-43AF-B773-81C366C60DC0}" destId="{204024B5-3960-446D-A8E0-A59B633E2068}" srcOrd="3" destOrd="0" parTransId="{84C0860D-B11C-45FE-B521-6F1B2F10F61D}" sibTransId="{34238FA8-F2C4-4B09-8DE5-172DEE6A2656}"/>
    <dgm:cxn modelId="{D0C7192B-3F02-4C28-A8BC-F9AF392D0403}" type="presOf" srcId="{2F2E9BD3-5DE6-4D4C-AABC-305F6F6609A5}" destId="{5AF1E66E-68D0-4428-A16B-E388825941E5}" srcOrd="0" destOrd="0" presId="urn:microsoft.com/office/officeart/2005/8/layout/lProcess2"/>
    <dgm:cxn modelId="{FAABA92B-E72C-45A1-AB0E-CF68AD5B0A5F}" type="presOf" srcId="{103B64B4-087C-49D8-9066-0196249E7E30}" destId="{8DD4F5B2-E803-43A7-AF9A-5AE0AD3605E2}" srcOrd="0" destOrd="0" presId="urn:microsoft.com/office/officeart/2005/8/layout/lProcess2"/>
    <dgm:cxn modelId="{8659322E-25E6-49DC-868C-7588C0E4F1B1}" srcId="{CE6C53E0-4F63-43AF-B773-81C366C60DC0}" destId="{C124ED9A-57C9-47A4-A95C-EA52DEB800F1}" srcOrd="7" destOrd="0" parTransId="{90381A61-9B47-4D01-960C-EEC321104F27}" sibTransId="{5112C818-0956-448E-A1FA-41689CEDCB82}"/>
    <dgm:cxn modelId="{7BDBD134-D129-40CF-9FCE-319392BC155B}" type="presOf" srcId="{103EB91E-BD8D-483A-9B7A-5C1A665674A2}" destId="{7042D611-120C-421D-A370-1B14F8F23326}" srcOrd="0" destOrd="0" presId="urn:microsoft.com/office/officeart/2005/8/layout/lProcess2"/>
    <dgm:cxn modelId="{7B80673A-9D58-4B7E-866B-3DA86E6CCED9}" srcId="{DD99CF87-2913-4BC5-ADE1-673E5C7401FD}" destId="{F0A78245-2648-4F20-83CF-97E81EFADD00}" srcOrd="2" destOrd="0" parTransId="{88FFEA23-8A8A-4D58-864B-FC6B3F359ACC}" sibTransId="{413FDD89-2713-449F-9EE9-A9FFFC2800BD}"/>
    <dgm:cxn modelId="{8C65B73B-893D-434E-AC1D-4F592C77D87C}" srcId="{DD99CF87-2913-4BC5-ADE1-673E5C7401FD}" destId="{63516E0F-542C-46E7-A68D-3E0C5BFA41DE}" srcOrd="1" destOrd="0" parTransId="{D3CC8B41-2DE4-417C-B439-D09ADCBF4298}" sibTransId="{08535F45-CB0B-4159-A198-D7E3F093FDB5}"/>
    <dgm:cxn modelId="{EB26CE3D-6E8E-43C6-A77C-6DF60D96B22C}" type="presOf" srcId="{3F4AA075-48BA-47F8-9BE3-DDEB43A17FAD}" destId="{8AD8469D-3D1F-426E-9ABE-F00E7E72B1D4}" srcOrd="0" destOrd="0" presId="urn:microsoft.com/office/officeart/2005/8/layout/lProcess2"/>
    <dgm:cxn modelId="{40644543-2408-45DE-A65A-44D09465B0F8}" srcId="{DD99CF87-2913-4BC5-ADE1-673E5C7401FD}" destId="{98BF7B63-B946-4E77-93DA-3FDE163BB02F}" srcOrd="5" destOrd="0" parTransId="{456F750E-1FCE-4D79-BFF5-3634F28C3EB5}" sibTransId="{FE1219AC-2A36-4713-886A-C284B2B58676}"/>
    <dgm:cxn modelId="{BEE05A46-B4E0-44DB-95AC-137BEB4BDB43}" type="presOf" srcId="{E951389D-4873-4A3A-A97A-3361B7403458}" destId="{CA13AEA5-73E4-441D-984D-49691D580603}" srcOrd="0" destOrd="0" presId="urn:microsoft.com/office/officeart/2005/8/layout/lProcess2"/>
    <dgm:cxn modelId="{82DE7A46-DB10-44C0-963E-6F068B747253}" srcId="{DD99CF87-2913-4BC5-ADE1-673E5C7401FD}" destId="{ED4E222A-4894-406E-A73C-28A27C4C9FB9}" srcOrd="4" destOrd="0" parTransId="{2BF8E659-83BA-4824-A9D8-A0D0E732B013}" sibTransId="{3E7DBF23-4E78-4D9B-BA54-EBE98E1D8B33}"/>
    <dgm:cxn modelId="{E6D9AC49-8156-4D9C-AC79-3B2D4A9E2C45}" type="presOf" srcId="{D7262C5B-3A9D-443A-80D4-950F23903143}" destId="{0ADE759D-5DF2-4E9B-8B03-CB6D3BB44F33}" srcOrd="1" destOrd="0" presId="urn:microsoft.com/office/officeart/2005/8/layout/lProcess2"/>
    <dgm:cxn modelId="{2F2BEB49-D3CD-4E04-884F-98E822F36336}" srcId="{D7262C5B-3A9D-443A-80D4-950F23903143}" destId="{E3440778-2FED-4A8B-87C5-13E30DE9FD9A}" srcOrd="2" destOrd="0" parTransId="{7D341DF2-CBEB-46EF-B1FA-AF469089DE88}" sibTransId="{222BF684-CB6C-43FC-B166-4C778F3E04A3}"/>
    <dgm:cxn modelId="{9995D94A-E491-498A-A439-70999B2634A5}" type="presOf" srcId="{C124ED9A-57C9-47A4-A95C-EA52DEB800F1}" destId="{E92FA8C4-63D2-45F0-93CD-D77BD64CE830}" srcOrd="0" destOrd="0" presId="urn:microsoft.com/office/officeart/2005/8/layout/lProcess2"/>
    <dgm:cxn modelId="{18CC2B4B-E82C-4F3A-ACE2-FE83D276F83A}" srcId="{CE6C53E0-4F63-43AF-B773-81C366C60DC0}" destId="{1C7F4C28-0B97-41B7-B473-B9C21E85A4B1}" srcOrd="4" destOrd="0" parTransId="{272D2597-9D63-4A7F-9FA4-A2A1E32DD5A7}" sibTransId="{AB1DC797-652B-4AF3-A431-F56854F725CD}"/>
    <dgm:cxn modelId="{B71DB54C-10B7-45DD-A69A-895F6E0F73AB}" type="presOf" srcId="{4B58E2D1-9AB6-4B41-8B80-BD49DBA67A45}" destId="{631337A4-18E1-448F-B2BB-F488B160916D}" srcOrd="0" destOrd="0" presId="urn:microsoft.com/office/officeart/2005/8/layout/lProcess2"/>
    <dgm:cxn modelId="{AE449C5F-0F24-4E78-B9EE-741C2471F670}" srcId="{42D671BF-9EFC-4599-BA1B-CDD16DE90374}" destId="{EE2413BA-5408-4BD2-8BDA-A5A94E9D0BE3}" srcOrd="2" destOrd="0" parTransId="{BC2F3FAB-5C6D-4298-8CA4-46A12101C64B}" sibTransId="{B990732C-0CCE-4B46-86A1-FEDB4245C17E}"/>
    <dgm:cxn modelId="{5BC77E62-3253-4A0D-9715-C0FA0A4DED09}" srcId="{42D671BF-9EFC-4599-BA1B-CDD16DE90374}" destId="{C985FD76-B7B7-4145-9E01-1038EF7709DB}" srcOrd="4" destOrd="0" parTransId="{41394788-4D1D-4D55-967B-07B0369D7520}" sibTransId="{37950D8F-1646-42B4-966A-502BBA5BC24E}"/>
    <dgm:cxn modelId="{91BC7468-D1FD-48AF-95F1-5CEF6B6B3F25}" srcId="{42D671BF-9EFC-4599-BA1B-CDD16DE90374}" destId="{47EC5BB5-E770-4850-B6CB-0700A05B92CA}" srcOrd="6" destOrd="0" parTransId="{10822498-F442-465D-93E9-BEEFC3D6E837}" sibTransId="{F97961E1-7D3A-4E0A-A71A-28D72030DA9B}"/>
    <dgm:cxn modelId="{F899CF68-15BA-4430-A012-67AA69A37C18}" srcId="{DD99CF87-2913-4BC5-ADE1-673E5C7401FD}" destId="{A4F189AB-9856-491C-8420-096B8A2F8646}" srcOrd="6" destOrd="0" parTransId="{F0F46C3F-2F1D-4AF8-979E-E8D5D81AC14C}" sibTransId="{E1B6AB69-E948-4BBA-9C4F-189F15A02AD5}"/>
    <dgm:cxn modelId="{B74B6D6B-AB82-4D20-AD35-02EB6820746C}" type="presOf" srcId="{193087B7-FA3F-4690-9F9E-252005166342}" destId="{0953A7E9-4967-41ED-B1F6-676E607F32B1}" srcOrd="0" destOrd="0" presId="urn:microsoft.com/office/officeart/2005/8/layout/lProcess2"/>
    <dgm:cxn modelId="{F0E9276D-3ED8-4DAF-AF19-D6ADB4FDFDAF}" type="presOf" srcId="{ED4E222A-4894-406E-A73C-28A27C4C9FB9}" destId="{04708BDA-A216-41D4-B15E-6ECD197BB4EB}" srcOrd="0" destOrd="0" presId="urn:microsoft.com/office/officeart/2005/8/layout/lProcess2"/>
    <dgm:cxn modelId="{0B7F246F-54D5-4015-8C4C-31B2AB436A1B}" type="presOf" srcId="{254CBCC5-1EFA-4B90-96F2-1D1FF7D1AE67}" destId="{6D6965A8-C9CD-48D5-B6CA-C8DBEF5923CC}" srcOrd="0" destOrd="0" presId="urn:microsoft.com/office/officeart/2005/8/layout/lProcess2"/>
    <dgm:cxn modelId="{3930B570-5A1F-46A1-88D2-46E960C42BA2}" type="presOf" srcId="{47EC5BB5-E770-4850-B6CB-0700A05B92CA}" destId="{FD80CFE7-C5AA-4250-8421-FC361D2EC86A}" srcOrd="0" destOrd="0" presId="urn:microsoft.com/office/officeart/2005/8/layout/lProcess2"/>
    <dgm:cxn modelId="{929E4F71-C89A-400F-93B4-2E4F375D2DCD}" type="presOf" srcId="{98BF7B63-B946-4E77-93DA-3FDE163BB02F}" destId="{DE937909-7205-471E-B2EA-A69D0A4D6352}" srcOrd="0" destOrd="0" presId="urn:microsoft.com/office/officeart/2005/8/layout/lProcess2"/>
    <dgm:cxn modelId="{4E197274-34AE-4AA8-8B4F-E901843EC64A}" type="presOf" srcId="{FEEF7D84-6C96-49DA-A896-DA244D644489}" destId="{0BE5454A-FDFA-4BD0-9EB8-59F1772DE8A0}" srcOrd="0" destOrd="0" presId="urn:microsoft.com/office/officeart/2005/8/layout/lProcess2"/>
    <dgm:cxn modelId="{6329EF7A-D296-4589-ADA4-577A19F84F35}" type="presOf" srcId="{5B283B2D-0C50-44EB-97DC-8A95AFB613B2}" destId="{0868484E-971D-468C-9771-A29EFDE50F66}" srcOrd="0" destOrd="0" presId="urn:microsoft.com/office/officeart/2005/8/layout/lProcess2"/>
    <dgm:cxn modelId="{2C502282-2DA5-41D1-A401-C41A40E928F8}" type="presOf" srcId="{42D671BF-9EFC-4599-BA1B-CDD16DE90374}" destId="{413D6999-9006-4D43-8829-BC91936F65BF}" srcOrd="0" destOrd="0" presId="urn:microsoft.com/office/officeart/2005/8/layout/lProcess2"/>
    <dgm:cxn modelId="{68EED084-0E77-4419-B22B-47AF418A99FC}" type="presOf" srcId="{63516E0F-542C-46E7-A68D-3E0C5BFA41DE}" destId="{4C446A18-0717-4956-8B56-7B2E62DFE6C9}" srcOrd="0" destOrd="0" presId="urn:microsoft.com/office/officeart/2005/8/layout/lProcess2"/>
    <dgm:cxn modelId="{47B86D8E-E454-41F3-91BD-5D664339B560}" type="presOf" srcId="{EE2413BA-5408-4BD2-8BDA-A5A94E9D0BE3}" destId="{BC9198F3-9716-42C8-82AC-335383AD7BBC}" srcOrd="0" destOrd="0" presId="urn:microsoft.com/office/officeart/2005/8/layout/lProcess2"/>
    <dgm:cxn modelId="{2D04639B-07A3-4660-93E4-F34C00FF49FA}" srcId="{DD99CF87-2913-4BC5-ADE1-673E5C7401FD}" destId="{103B64B4-087C-49D8-9066-0196249E7E30}" srcOrd="0" destOrd="0" parTransId="{DAD5F5FB-E961-4868-8831-E5F9FD84E8C0}" sibTransId="{95A3F4EE-39E9-4DF1-9A11-D211D07604D1}"/>
    <dgm:cxn modelId="{20AC9D9B-84A7-4322-8A77-D253341E017B}" srcId="{D7262C5B-3A9D-443A-80D4-950F23903143}" destId="{8421FAFF-2E48-4DBA-B31C-7359F2F4CBC5}" srcOrd="0" destOrd="0" parTransId="{65007BF4-DC0D-4C19-9B89-F9931F59F3F5}" sibTransId="{9462F250-61AA-42B7-AF0F-D487804B000B}"/>
    <dgm:cxn modelId="{BFE19B9F-2559-4F7D-AF06-CC0E1F838EAB}" srcId="{D7262C5B-3A9D-443A-80D4-950F23903143}" destId="{DD9F5F4A-94A0-4C0D-8AD4-E3219DD3D4B3}" srcOrd="4" destOrd="0" parTransId="{5300FD32-C44C-42AD-B940-AD56F050BA5C}" sibTransId="{8DA9DBCC-9FCD-4230-84C7-34E82F3499B1}"/>
    <dgm:cxn modelId="{46F095A0-AAC0-44C7-BC7B-C45066CADED2}" srcId="{D7262C5B-3A9D-443A-80D4-950F23903143}" destId="{54D36C8A-94DC-4C6D-BFF9-722F9A023BF1}" srcOrd="1" destOrd="0" parTransId="{20B24768-A4C5-4FF9-8F26-F4ACD6745D20}" sibTransId="{AEC5FD63-A944-43E4-8C7B-03DB27378609}"/>
    <dgm:cxn modelId="{65E91DA9-A1C6-4981-ABF6-81B709967394}" srcId="{CE6C53E0-4F63-43AF-B773-81C366C60DC0}" destId="{5B283B2D-0C50-44EB-97DC-8A95AFB613B2}" srcOrd="2" destOrd="0" parTransId="{36B62034-D37A-4257-AD81-2AD60D198E94}" sibTransId="{10E11E2B-5DD9-4D96-9F34-071F0877F4F8}"/>
    <dgm:cxn modelId="{E08919AC-3420-4EB3-B32D-C2C9C2ACCC1D}" type="presOf" srcId="{298D2952-5801-409B-92F0-35C58C5E3C25}" destId="{485599EA-DD27-4F86-B03E-D9116E579DD0}" srcOrd="0" destOrd="0" presId="urn:microsoft.com/office/officeart/2005/8/layout/lProcess2"/>
    <dgm:cxn modelId="{F03C5CAC-FBAA-4FDB-A783-5F0757C966DC}" srcId="{D7262C5B-3A9D-443A-80D4-950F23903143}" destId="{FEEF7D84-6C96-49DA-A896-DA244D644489}" srcOrd="6" destOrd="0" parTransId="{AEB3444D-23BA-48DB-8768-7F4B286D038B}" sibTransId="{B0E511F0-A246-4A6D-A7BD-DD8490ED0DC1}"/>
    <dgm:cxn modelId="{5F8E43B2-28F5-4506-9308-A750D51D0297}" type="presOf" srcId="{42D671BF-9EFC-4599-BA1B-CDD16DE90374}" destId="{8F250A4D-1EDB-4332-9872-CC4DFAEE5B74}" srcOrd="1" destOrd="0" presId="urn:microsoft.com/office/officeart/2005/8/layout/lProcess2"/>
    <dgm:cxn modelId="{E54EF9B3-EFB7-4646-918F-7ADE0AD01AFF}" srcId="{103EB91E-BD8D-483A-9B7A-5C1A665674A2}" destId="{D7262C5B-3A9D-443A-80D4-950F23903143}" srcOrd="0" destOrd="0" parTransId="{407EF088-8E1E-4B28-BE35-F23ED762D8C1}" sibTransId="{E0B8E8F8-43E1-4D2B-9E25-16BA50638DA4}"/>
    <dgm:cxn modelId="{3DD24BB5-890A-4300-99F2-D7645F6490D8}" type="presOf" srcId="{B2413F48-A72A-44E0-86AE-5A9CFE206FD3}" destId="{3D52C39C-01C1-40A8-A3CC-FB2183B0FCFC}" srcOrd="0" destOrd="0" presId="urn:microsoft.com/office/officeart/2005/8/layout/lProcess2"/>
    <dgm:cxn modelId="{B27D20BA-EEA7-48AF-A28E-966766056A00}" type="presOf" srcId="{DD99CF87-2913-4BC5-ADE1-673E5C7401FD}" destId="{2438B06B-5C80-4ABB-BC26-EF65F2AAC467}" srcOrd="1" destOrd="0" presId="urn:microsoft.com/office/officeart/2005/8/layout/lProcess2"/>
    <dgm:cxn modelId="{DF4B0DBC-1FCB-4221-A9CF-45263F6AF9DF}" srcId="{D7262C5B-3A9D-443A-80D4-950F23903143}" destId="{4BBF108E-4E95-48E5-B94F-981C3E442B46}" srcOrd="3" destOrd="0" parTransId="{5A514270-E677-4382-93D2-0BB364DA2C74}" sibTransId="{A54A1BE5-4B94-4FAF-ADD1-EEC0928934C3}"/>
    <dgm:cxn modelId="{B0300EBF-4F19-4464-B674-7BAA82398181}" type="presOf" srcId="{54D36C8A-94DC-4C6D-BFF9-722F9A023BF1}" destId="{C915D660-0374-4B90-B84B-56527436A819}" srcOrd="0" destOrd="0" presId="urn:microsoft.com/office/officeart/2005/8/layout/lProcess2"/>
    <dgm:cxn modelId="{65C6D2BF-2974-40E6-8F9F-34D216A6B990}" type="presOf" srcId="{42F894DC-6974-49AD-A348-104BC1D10C00}" destId="{28015C56-1EF1-4BA2-8027-9DFAD9DB54A3}" srcOrd="0" destOrd="0" presId="urn:microsoft.com/office/officeart/2005/8/layout/lProcess2"/>
    <dgm:cxn modelId="{71F3AFC3-C352-42E2-B6CC-22DF1757490B}" type="presOf" srcId="{E3440778-2FED-4A8B-87C5-13E30DE9FD9A}" destId="{F0C59654-B56B-4B45-9D79-78B445F26D49}" srcOrd="0" destOrd="0" presId="urn:microsoft.com/office/officeart/2005/8/layout/lProcess2"/>
    <dgm:cxn modelId="{35B8DCCF-72F3-4B70-AB58-9B04A452D5E3}" srcId="{42D671BF-9EFC-4599-BA1B-CDD16DE90374}" destId="{CEC782A2-B692-432B-BBA6-DFCC8970ED6A}" srcOrd="1" destOrd="0" parTransId="{D32502D0-D47B-4717-8DBA-8C695628BC48}" sibTransId="{46A60B5F-32A4-4E6F-9BCF-0EF26C7FB25B}"/>
    <dgm:cxn modelId="{761358D1-AF8F-4CBA-B24F-08A18EE3D75E}" type="presOf" srcId="{204024B5-3960-446D-A8E0-A59B633E2068}" destId="{95DBBAE7-90E4-4D92-B8C9-F201FDBA978A}" srcOrd="0" destOrd="0" presId="urn:microsoft.com/office/officeart/2005/8/layout/lProcess2"/>
    <dgm:cxn modelId="{3E87F0D2-DDAB-4FDF-8FB6-1A498D0B50FA}" srcId="{D7262C5B-3A9D-443A-80D4-950F23903143}" destId="{3F4AA075-48BA-47F8-9BE3-DDEB43A17FAD}" srcOrd="5" destOrd="0" parTransId="{6DC1C25C-0B67-4834-8F4B-4B7E020A4E8C}" sibTransId="{63563FDF-AC60-4923-80A9-07FE14837811}"/>
    <dgm:cxn modelId="{B87BF4D2-5A94-442F-9B7A-339F2BFAD830}" srcId="{42D671BF-9EFC-4599-BA1B-CDD16DE90374}" destId="{193087B7-FA3F-4690-9F9E-252005166342}" srcOrd="5" destOrd="0" parTransId="{C2CFC08B-1FBC-4FF1-B418-2F83BA1178C1}" sibTransId="{36EE7956-0A97-47B0-B245-9E0C8405AC96}"/>
    <dgm:cxn modelId="{C7B0FCD2-EF15-4FFE-8936-E012FB6F1BE8}" srcId="{42D671BF-9EFC-4599-BA1B-CDD16DE90374}" destId="{2F2E9BD3-5DE6-4D4C-AABC-305F6F6609A5}" srcOrd="0" destOrd="0" parTransId="{3EB65DEA-462A-4A2E-B6A8-355E7F91028E}" sibTransId="{B8266805-01B7-4A4D-8099-821C4BAEF8E8}"/>
    <dgm:cxn modelId="{34A0C5DA-F5C0-4BB7-BE1F-30BA7EC41831}" type="presOf" srcId="{A4F189AB-9856-491C-8420-096B8A2F8646}" destId="{33E2A0D2-8CE4-4A8D-83C2-E3F7CC555B5A}" srcOrd="0" destOrd="0" presId="urn:microsoft.com/office/officeart/2005/8/layout/lProcess2"/>
    <dgm:cxn modelId="{0BF0CFDF-0431-4B5D-9A5E-84CC79255DC4}" type="presOf" srcId="{CEC782A2-B692-432B-BBA6-DFCC8970ED6A}" destId="{3B6C7888-841F-4774-BB4C-38C2E391CA97}" srcOrd="0" destOrd="0" presId="urn:microsoft.com/office/officeart/2005/8/layout/lProcess2"/>
    <dgm:cxn modelId="{2A640CE4-C75D-418F-BEBB-5CA59EB1BB2F}" srcId="{103EB91E-BD8D-483A-9B7A-5C1A665674A2}" destId="{CE6C53E0-4F63-43AF-B773-81C366C60DC0}" srcOrd="2" destOrd="0" parTransId="{4F2428AC-464F-4696-B005-D6CC9A9030E7}" sibTransId="{C193961C-2C7C-4BAF-A042-17542E4F092F}"/>
    <dgm:cxn modelId="{79DD5CE5-5F27-425D-80DB-13E1CC95CCEA}" srcId="{D7262C5B-3A9D-443A-80D4-950F23903143}" destId="{254CBCC5-1EFA-4B90-96F2-1D1FF7D1AE67}" srcOrd="7" destOrd="0" parTransId="{A8AFB96E-EC59-451D-89FE-A1C183F02232}" sibTransId="{BF349896-8493-4B33-A83A-482F6423999C}"/>
    <dgm:cxn modelId="{35C807EA-3DB7-4D60-873E-80F7EB587E78}" type="presOf" srcId="{4BBF108E-4E95-48E5-B94F-981C3E442B46}" destId="{3F359BE9-5EC2-45CC-B0B6-44573D2B229B}" srcOrd="0" destOrd="0" presId="urn:microsoft.com/office/officeart/2005/8/layout/lProcess2"/>
    <dgm:cxn modelId="{C841FBED-DD34-4D98-9143-C482EB664293}" type="presOf" srcId="{F0A78245-2648-4F20-83CF-97E81EFADD00}" destId="{BF3E168A-1726-4563-B27B-FB5B4531EB86}" srcOrd="0" destOrd="0" presId="urn:microsoft.com/office/officeart/2005/8/layout/lProcess2"/>
    <dgm:cxn modelId="{86B50BEF-042A-4394-8EEB-63577C71D41F}" srcId="{103EB91E-BD8D-483A-9B7A-5C1A665674A2}" destId="{DD99CF87-2913-4BC5-ADE1-673E5C7401FD}" srcOrd="1" destOrd="0" parTransId="{2509CE45-0A20-491C-9AE7-AF16E3C065FA}" sibTransId="{2913021A-74D7-48F0-B20B-47C2CDD2AABC}"/>
    <dgm:cxn modelId="{AC21B3F4-CBD3-472F-BD5B-1D20705FB178}" srcId="{CE6C53E0-4F63-43AF-B773-81C366C60DC0}" destId="{E951389D-4873-4A3A-A97A-3361B7403458}" srcOrd="5" destOrd="0" parTransId="{2BEB2EAD-E740-4ACE-9356-8A6F6FB2166E}" sibTransId="{B194FD90-79E6-40A7-AC02-68714E818588}"/>
    <dgm:cxn modelId="{6700CCF6-5B90-4F09-863A-0BDD5576B4FB}" srcId="{103EB91E-BD8D-483A-9B7A-5C1A665674A2}" destId="{42D671BF-9EFC-4599-BA1B-CDD16DE90374}" srcOrd="3" destOrd="0" parTransId="{AEB75316-626A-4DCA-BBD2-C6D68BFC69F3}" sibTransId="{5ECD9DF7-40A8-4E10-A355-DE4CCB0195B4}"/>
    <dgm:cxn modelId="{B00726F7-9F68-4689-BA7E-4DD7EB53054A}" type="presOf" srcId="{1C7F4C28-0B97-41B7-B473-B9C21E85A4B1}" destId="{03923A18-939B-4B38-AFA2-4C7EC9102147}" srcOrd="0" destOrd="0" presId="urn:microsoft.com/office/officeart/2005/8/layout/lProcess2"/>
    <dgm:cxn modelId="{2E0C2FF9-8725-401E-B5D8-87744BAB99D4}" type="presOf" srcId="{C985FD76-B7B7-4145-9E01-1038EF7709DB}" destId="{6C6EFD8E-2C8A-469A-BC08-15B4938273D7}" srcOrd="0" destOrd="0" presId="urn:microsoft.com/office/officeart/2005/8/layout/lProcess2"/>
    <dgm:cxn modelId="{D25551F9-B25F-49D6-BB78-61CD4334D70C}" srcId="{CE6C53E0-4F63-43AF-B773-81C366C60DC0}" destId="{9AAC2EF4-A5CC-452F-B5E5-262CA7F325BF}" srcOrd="1" destOrd="0" parTransId="{C68658E6-7F33-49D1-95A9-40AB0B22E10C}" sibTransId="{B8410C52-E692-4DC9-8A73-3EE503D2CAFE}"/>
    <dgm:cxn modelId="{408DA4FA-7863-468B-AABB-08917406E862}" type="presOf" srcId="{D7262C5B-3A9D-443A-80D4-950F23903143}" destId="{E674D671-6FDA-4E26-B627-5D401A09CCA0}" srcOrd="0" destOrd="0" presId="urn:microsoft.com/office/officeart/2005/8/layout/lProcess2"/>
    <dgm:cxn modelId="{4B8342FB-792D-474A-B99B-E4AFADBC1C63}" type="presOf" srcId="{DD9F5F4A-94A0-4C0D-8AD4-E3219DD3D4B3}" destId="{B9D6B31A-858D-44FF-9E99-FB6469B9F604}" srcOrd="0" destOrd="0" presId="urn:microsoft.com/office/officeart/2005/8/layout/lProcess2"/>
    <dgm:cxn modelId="{E04DA8FD-5328-4A3D-89AF-281848A0E7EC}" type="presOf" srcId="{63AC98DA-5E50-425D-B45B-DE6291BFBAD9}" destId="{CD253F70-B21D-417B-956D-0A13E230CE06}" srcOrd="0" destOrd="0" presId="urn:microsoft.com/office/officeart/2005/8/layout/lProcess2"/>
    <dgm:cxn modelId="{E4832657-CC05-445E-8E01-8BEAEED34337}" type="presParOf" srcId="{7042D611-120C-421D-A370-1B14F8F23326}" destId="{AEB36455-2A1E-4DE7-82DE-BFA1751767EF}" srcOrd="0" destOrd="0" presId="urn:microsoft.com/office/officeart/2005/8/layout/lProcess2"/>
    <dgm:cxn modelId="{F2ADCD60-2C19-41EE-945E-54D4558D3D75}" type="presParOf" srcId="{AEB36455-2A1E-4DE7-82DE-BFA1751767EF}" destId="{E674D671-6FDA-4E26-B627-5D401A09CCA0}" srcOrd="0" destOrd="0" presId="urn:microsoft.com/office/officeart/2005/8/layout/lProcess2"/>
    <dgm:cxn modelId="{D0F0F711-3F3B-4E7B-9244-A246435D2C25}" type="presParOf" srcId="{AEB36455-2A1E-4DE7-82DE-BFA1751767EF}" destId="{0ADE759D-5DF2-4E9B-8B03-CB6D3BB44F33}" srcOrd="1" destOrd="0" presId="urn:microsoft.com/office/officeart/2005/8/layout/lProcess2"/>
    <dgm:cxn modelId="{69FFEC5F-E2BE-41D6-AE84-55D21DA2C810}" type="presParOf" srcId="{AEB36455-2A1E-4DE7-82DE-BFA1751767EF}" destId="{6AC92F08-71A5-49F7-B464-CA0A9A3F3FB2}" srcOrd="2" destOrd="0" presId="urn:microsoft.com/office/officeart/2005/8/layout/lProcess2"/>
    <dgm:cxn modelId="{32D182D0-43A4-4CF3-BFF1-AE71E898F30B}" type="presParOf" srcId="{6AC92F08-71A5-49F7-B464-CA0A9A3F3FB2}" destId="{F629CF52-EED9-4576-848E-933B3D36016F}" srcOrd="0" destOrd="0" presId="urn:microsoft.com/office/officeart/2005/8/layout/lProcess2"/>
    <dgm:cxn modelId="{A245222E-1D14-4A8E-856A-F6D14298435F}" type="presParOf" srcId="{F629CF52-EED9-4576-848E-933B3D36016F}" destId="{744681A0-79EC-4B20-B30B-A3DF6A631132}" srcOrd="0" destOrd="0" presId="urn:microsoft.com/office/officeart/2005/8/layout/lProcess2"/>
    <dgm:cxn modelId="{644B3A86-07EF-4446-9444-20A6FF98FC14}" type="presParOf" srcId="{F629CF52-EED9-4576-848E-933B3D36016F}" destId="{134A2FB2-1E9E-4EB1-A537-407A573E420A}" srcOrd="1" destOrd="0" presId="urn:microsoft.com/office/officeart/2005/8/layout/lProcess2"/>
    <dgm:cxn modelId="{1907C0C7-9977-47E8-BA29-24A8D332B6B4}" type="presParOf" srcId="{F629CF52-EED9-4576-848E-933B3D36016F}" destId="{C915D660-0374-4B90-B84B-56527436A819}" srcOrd="2" destOrd="0" presId="urn:microsoft.com/office/officeart/2005/8/layout/lProcess2"/>
    <dgm:cxn modelId="{8B1F6719-239B-4ADC-A38E-EABAE0CEA7AB}" type="presParOf" srcId="{F629CF52-EED9-4576-848E-933B3D36016F}" destId="{7C758D56-BEDF-4055-98DF-87489A81C4AE}" srcOrd="3" destOrd="0" presId="urn:microsoft.com/office/officeart/2005/8/layout/lProcess2"/>
    <dgm:cxn modelId="{065BEB41-6A0A-4ACD-912F-E0BA2F805BB6}" type="presParOf" srcId="{F629CF52-EED9-4576-848E-933B3D36016F}" destId="{F0C59654-B56B-4B45-9D79-78B445F26D49}" srcOrd="4" destOrd="0" presId="urn:microsoft.com/office/officeart/2005/8/layout/lProcess2"/>
    <dgm:cxn modelId="{3EF84AD2-C735-4C79-8438-EBF522E72AD0}" type="presParOf" srcId="{F629CF52-EED9-4576-848E-933B3D36016F}" destId="{B4C702AB-68AE-45EA-AF6D-D98A78FAE7AB}" srcOrd="5" destOrd="0" presId="urn:microsoft.com/office/officeart/2005/8/layout/lProcess2"/>
    <dgm:cxn modelId="{77FB60C3-0C61-4D95-90A9-FC01A092CDB8}" type="presParOf" srcId="{F629CF52-EED9-4576-848E-933B3D36016F}" destId="{3F359BE9-5EC2-45CC-B0B6-44573D2B229B}" srcOrd="6" destOrd="0" presId="urn:microsoft.com/office/officeart/2005/8/layout/lProcess2"/>
    <dgm:cxn modelId="{8E69A5CB-21AA-477B-BE74-0CB8BB48E758}" type="presParOf" srcId="{F629CF52-EED9-4576-848E-933B3D36016F}" destId="{0D93E4AA-34DC-4EE7-8FDF-F8AB51E039A9}" srcOrd="7" destOrd="0" presId="urn:microsoft.com/office/officeart/2005/8/layout/lProcess2"/>
    <dgm:cxn modelId="{B0DC298E-F868-49F2-AC87-967D55675D94}" type="presParOf" srcId="{F629CF52-EED9-4576-848E-933B3D36016F}" destId="{B9D6B31A-858D-44FF-9E99-FB6469B9F604}" srcOrd="8" destOrd="0" presId="urn:microsoft.com/office/officeart/2005/8/layout/lProcess2"/>
    <dgm:cxn modelId="{799427A8-46B0-40C6-AA0F-A6037F27B4D0}" type="presParOf" srcId="{F629CF52-EED9-4576-848E-933B3D36016F}" destId="{C761C404-8846-4D75-8671-D6448C5541CF}" srcOrd="9" destOrd="0" presId="urn:microsoft.com/office/officeart/2005/8/layout/lProcess2"/>
    <dgm:cxn modelId="{48F1607E-9298-4B2A-8644-87D19C276A1F}" type="presParOf" srcId="{F629CF52-EED9-4576-848E-933B3D36016F}" destId="{8AD8469D-3D1F-426E-9ABE-F00E7E72B1D4}" srcOrd="10" destOrd="0" presId="urn:microsoft.com/office/officeart/2005/8/layout/lProcess2"/>
    <dgm:cxn modelId="{6C017309-F0A1-4B1A-B6E7-462B4D02EC0E}" type="presParOf" srcId="{F629CF52-EED9-4576-848E-933B3D36016F}" destId="{D6F1A06B-9BE4-4665-B265-06CCF7A09F85}" srcOrd="11" destOrd="0" presId="urn:microsoft.com/office/officeart/2005/8/layout/lProcess2"/>
    <dgm:cxn modelId="{94E47E61-10F3-48EC-BF28-0EFA6F860836}" type="presParOf" srcId="{F629CF52-EED9-4576-848E-933B3D36016F}" destId="{0BE5454A-FDFA-4BD0-9EB8-59F1772DE8A0}" srcOrd="12" destOrd="0" presId="urn:microsoft.com/office/officeart/2005/8/layout/lProcess2"/>
    <dgm:cxn modelId="{D0443C51-E05C-4F4A-B70B-82F8D7B88F84}" type="presParOf" srcId="{F629CF52-EED9-4576-848E-933B3D36016F}" destId="{99B58CE0-6BEF-4594-AF03-AA34C36DF87D}" srcOrd="13" destOrd="0" presId="urn:microsoft.com/office/officeart/2005/8/layout/lProcess2"/>
    <dgm:cxn modelId="{64EF2E8B-E926-4B17-9A1C-3C4D0047ECF1}" type="presParOf" srcId="{F629CF52-EED9-4576-848E-933B3D36016F}" destId="{6D6965A8-C9CD-48D5-B6CA-C8DBEF5923CC}" srcOrd="14" destOrd="0" presId="urn:microsoft.com/office/officeart/2005/8/layout/lProcess2"/>
    <dgm:cxn modelId="{D43DED05-4838-4218-B741-101C3AD1122A}" type="presParOf" srcId="{7042D611-120C-421D-A370-1B14F8F23326}" destId="{E6DEF83D-7689-4607-B0CF-859F2BE115B8}" srcOrd="1" destOrd="0" presId="urn:microsoft.com/office/officeart/2005/8/layout/lProcess2"/>
    <dgm:cxn modelId="{EEA7A24B-55C3-40A2-A0C1-1881525753F2}" type="presParOf" srcId="{7042D611-120C-421D-A370-1B14F8F23326}" destId="{40BA1031-BB5D-48B7-8BA1-DAC56D77E648}" srcOrd="2" destOrd="0" presId="urn:microsoft.com/office/officeart/2005/8/layout/lProcess2"/>
    <dgm:cxn modelId="{26E92886-7D61-4B9A-901F-9CAF660D15FB}" type="presParOf" srcId="{40BA1031-BB5D-48B7-8BA1-DAC56D77E648}" destId="{497DAE71-609B-4295-B45A-E470AEC3AEA2}" srcOrd="0" destOrd="0" presId="urn:microsoft.com/office/officeart/2005/8/layout/lProcess2"/>
    <dgm:cxn modelId="{C69B28CC-8389-4BC4-8C72-DBABF46EC6F4}" type="presParOf" srcId="{40BA1031-BB5D-48B7-8BA1-DAC56D77E648}" destId="{2438B06B-5C80-4ABB-BC26-EF65F2AAC467}" srcOrd="1" destOrd="0" presId="urn:microsoft.com/office/officeart/2005/8/layout/lProcess2"/>
    <dgm:cxn modelId="{9F0AC64C-ABDF-434C-BA46-500953B57C81}" type="presParOf" srcId="{40BA1031-BB5D-48B7-8BA1-DAC56D77E648}" destId="{FA2EC332-9E0C-424B-8362-ACD09F3A4A56}" srcOrd="2" destOrd="0" presId="urn:microsoft.com/office/officeart/2005/8/layout/lProcess2"/>
    <dgm:cxn modelId="{F0BC4645-9F56-456D-B835-7BCC76191C2E}" type="presParOf" srcId="{FA2EC332-9E0C-424B-8362-ACD09F3A4A56}" destId="{3FE5E2D6-379E-4975-B1A5-C48779F02561}" srcOrd="0" destOrd="0" presId="urn:microsoft.com/office/officeart/2005/8/layout/lProcess2"/>
    <dgm:cxn modelId="{214670C9-5B1E-4D13-9107-52BB264B6F8D}" type="presParOf" srcId="{3FE5E2D6-379E-4975-B1A5-C48779F02561}" destId="{8DD4F5B2-E803-43A7-AF9A-5AE0AD3605E2}" srcOrd="0" destOrd="0" presId="urn:microsoft.com/office/officeart/2005/8/layout/lProcess2"/>
    <dgm:cxn modelId="{0F03DC0A-AD37-4615-A164-38C0107B3D1F}" type="presParOf" srcId="{3FE5E2D6-379E-4975-B1A5-C48779F02561}" destId="{756CD418-01B6-46EA-9B3C-F23DACFB8150}" srcOrd="1" destOrd="0" presId="urn:microsoft.com/office/officeart/2005/8/layout/lProcess2"/>
    <dgm:cxn modelId="{DF111116-9AB9-4CA4-9068-B970165A9CE7}" type="presParOf" srcId="{3FE5E2D6-379E-4975-B1A5-C48779F02561}" destId="{4C446A18-0717-4956-8B56-7B2E62DFE6C9}" srcOrd="2" destOrd="0" presId="urn:microsoft.com/office/officeart/2005/8/layout/lProcess2"/>
    <dgm:cxn modelId="{8A81D16F-D88C-48C3-9662-92DEE487B800}" type="presParOf" srcId="{3FE5E2D6-379E-4975-B1A5-C48779F02561}" destId="{DBE5D6EF-4520-4EAC-B6CF-46FFCB79A241}" srcOrd="3" destOrd="0" presId="urn:microsoft.com/office/officeart/2005/8/layout/lProcess2"/>
    <dgm:cxn modelId="{085F99CA-C949-4E96-A594-4FD9C8015C94}" type="presParOf" srcId="{3FE5E2D6-379E-4975-B1A5-C48779F02561}" destId="{BF3E168A-1726-4563-B27B-FB5B4531EB86}" srcOrd="4" destOrd="0" presId="urn:microsoft.com/office/officeart/2005/8/layout/lProcess2"/>
    <dgm:cxn modelId="{41B6689A-E8DE-4544-971B-A47892792377}" type="presParOf" srcId="{3FE5E2D6-379E-4975-B1A5-C48779F02561}" destId="{77B56101-FF59-4A2C-A1B7-81CAF6A55FC4}" srcOrd="5" destOrd="0" presId="urn:microsoft.com/office/officeart/2005/8/layout/lProcess2"/>
    <dgm:cxn modelId="{DF035DC8-4AC0-46F8-B625-08E8814AE242}" type="presParOf" srcId="{3FE5E2D6-379E-4975-B1A5-C48779F02561}" destId="{3D52C39C-01C1-40A8-A3CC-FB2183B0FCFC}" srcOrd="6" destOrd="0" presId="urn:microsoft.com/office/officeart/2005/8/layout/lProcess2"/>
    <dgm:cxn modelId="{0FB8304C-20E3-4A74-98FA-A3B3F7ECFAC7}" type="presParOf" srcId="{3FE5E2D6-379E-4975-B1A5-C48779F02561}" destId="{57A10F3D-F758-4AA0-AEA5-7366CE2B6FD6}" srcOrd="7" destOrd="0" presId="urn:microsoft.com/office/officeart/2005/8/layout/lProcess2"/>
    <dgm:cxn modelId="{B08FE488-8652-4145-9ABE-975C0115151F}" type="presParOf" srcId="{3FE5E2D6-379E-4975-B1A5-C48779F02561}" destId="{04708BDA-A216-41D4-B15E-6ECD197BB4EB}" srcOrd="8" destOrd="0" presId="urn:microsoft.com/office/officeart/2005/8/layout/lProcess2"/>
    <dgm:cxn modelId="{4CF744F6-681F-47FB-86F2-2C05D519AAE3}" type="presParOf" srcId="{3FE5E2D6-379E-4975-B1A5-C48779F02561}" destId="{ED7E64E2-A5A6-42CB-94F5-7D33F2929477}" srcOrd="9" destOrd="0" presId="urn:microsoft.com/office/officeart/2005/8/layout/lProcess2"/>
    <dgm:cxn modelId="{98CFCE93-F11D-4140-BB54-8F2B61C74F19}" type="presParOf" srcId="{3FE5E2D6-379E-4975-B1A5-C48779F02561}" destId="{DE937909-7205-471E-B2EA-A69D0A4D6352}" srcOrd="10" destOrd="0" presId="urn:microsoft.com/office/officeart/2005/8/layout/lProcess2"/>
    <dgm:cxn modelId="{9CB577D1-317A-4676-B578-3A6C866F1873}" type="presParOf" srcId="{3FE5E2D6-379E-4975-B1A5-C48779F02561}" destId="{0D82F5F9-6006-4B81-B963-8DCAE1037303}" srcOrd="11" destOrd="0" presId="urn:microsoft.com/office/officeart/2005/8/layout/lProcess2"/>
    <dgm:cxn modelId="{DC5A6B9F-A817-4E06-87B1-C1889D7BD914}" type="presParOf" srcId="{3FE5E2D6-379E-4975-B1A5-C48779F02561}" destId="{33E2A0D2-8CE4-4A8D-83C2-E3F7CC555B5A}" srcOrd="12" destOrd="0" presId="urn:microsoft.com/office/officeart/2005/8/layout/lProcess2"/>
    <dgm:cxn modelId="{A7C12E64-5947-4BEA-BF5A-B21ECCE4CEF5}" type="presParOf" srcId="{3FE5E2D6-379E-4975-B1A5-C48779F02561}" destId="{B2769495-E9CC-4FB3-96C5-7F1DF37BEB42}" srcOrd="13" destOrd="0" presId="urn:microsoft.com/office/officeart/2005/8/layout/lProcess2"/>
    <dgm:cxn modelId="{76D04E81-E929-44C6-9526-130E6C50C4E4}" type="presParOf" srcId="{3FE5E2D6-379E-4975-B1A5-C48779F02561}" destId="{4D9E540D-08C4-4B45-AF04-3CFF63AC7EBB}" srcOrd="14" destOrd="0" presId="urn:microsoft.com/office/officeart/2005/8/layout/lProcess2"/>
    <dgm:cxn modelId="{C415D589-3A54-4104-B4AF-D04BFA1DFE5E}" type="presParOf" srcId="{7042D611-120C-421D-A370-1B14F8F23326}" destId="{59179D67-41F5-416F-8278-C43539E4FBD2}" srcOrd="3" destOrd="0" presId="urn:microsoft.com/office/officeart/2005/8/layout/lProcess2"/>
    <dgm:cxn modelId="{9FC73758-EAA7-48A3-8F35-7ADE6248D958}" type="presParOf" srcId="{7042D611-120C-421D-A370-1B14F8F23326}" destId="{70027E0B-1E17-43C3-BCD4-6F883D9EADD4}" srcOrd="4" destOrd="0" presId="urn:microsoft.com/office/officeart/2005/8/layout/lProcess2"/>
    <dgm:cxn modelId="{AF8A194D-F614-429C-9F2A-9760C0CB4DB3}" type="presParOf" srcId="{70027E0B-1E17-43C3-BCD4-6F883D9EADD4}" destId="{68F7CF47-979D-4825-A42D-434C88C0908D}" srcOrd="0" destOrd="0" presId="urn:microsoft.com/office/officeart/2005/8/layout/lProcess2"/>
    <dgm:cxn modelId="{8CA7F285-92D4-4FEF-9931-C8E7932C5988}" type="presParOf" srcId="{70027E0B-1E17-43C3-BCD4-6F883D9EADD4}" destId="{EFA9EE7D-9ADF-4555-8F6C-46BC354DA13C}" srcOrd="1" destOrd="0" presId="urn:microsoft.com/office/officeart/2005/8/layout/lProcess2"/>
    <dgm:cxn modelId="{49EB2A41-E165-44DE-922F-38584150811C}" type="presParOf" srcId="{70027E0B-1E17-43C3-BCD4-6F883D9EADD4}" destId="{F792CACF-7DCE-4A2E-9B90-AFB3B4B6B911}" srcOrd="2" destOrd="0" presId="urn:microsoft.com/office/officeart/2005/8/layout/lProcess2"/>
    <dgm:cxn modelId="{6F5912E1-3346-4277-B116-B8D71D63476C}" type="presParOf" srcId="{F792CACF-7DCE-4A2E-9B90-AFB3B4B6B911}" destId="{4B8013A8-022E-492B-99A6-8CDAE8292FD8}" srcOrd="0" destOrd="0" presId="urn:microsoft.com/office/officeart/2005/8/layout/lProcess2"/>
    <dgm:cxn modelId="{80B5514A-499D-4B71-B7B2-0147583555FD}" type="presParOf" srcId="{4B8013A8-022E-492B-99A6-8CDAE8292FD8}" destId="{CD253F70-B21D-417B-956D-0A13E230CE06}" srcOrd="0" destOrd="0" presId="urn:microsoft.com/office/officeart/2005/8/layout/lProcess2"/>
    <dgm:cxn modelId="{02C4E461-3848-46E0-BC13-A281FECA2B20}" type="presParOf" srcId="{4B8013A8-022E-492B-99A6-8CDAE8292FD8}" destId="{E98FC835-17A3-42B6-9AED-FD6AA2EBF0B5}" srcOrd="1" destOrd="0" presId="urn:microsoft.com/office/officeart/2005/8/layout/lProcess2"/>
    <dgm:cxn modelId="{9526B091-8F75-4BEA-8173-4993BA074D77}" type="presParOf" srcId="{4B8013A8-022E-492B-99A6-8CDAE8292FD8}" destId="{FD75410E-51EB-4D5E-AE15-2F755DCC70BC}" srcOrd="2" destOrd="0" presId="urn:microsoft.com/office/officeart/2005/8/layout/lProcess2"/>
    <dgm:cxn modelId="{A624894C-0B47-4CFE-B6FF-31F2ADBD4457}" type="presParOf" srcId="{4B8013A8-022E-492B-99A6-8CDAE8292FD8}" destId="{6EF97A69-DEBB-40BC-8AD2-863B4F92C3F7}" srcOrd="3" destOrd="0" presId="urn:microsoft.com/office/officeart/2005/8/layout/lProcess2"/>
    <dgm:cxn modelId="{57528BF4-1491-4288-A04B-035C24505FDB}" type="presParOf" srcId="{4B8013A8-022E-492B-99A6-8CDAE8292FD8}" destId="{0868484E-971D-468C-9771-A29EFDE50F66}" srcOrd="4" destOrd="0" presId="urn:microsoft.com/office/officeart/2005/8/layout/lProcess2"/>
    <dgm:cxn modelId="{9DC1F4A8-C362-4D06-80AF-4EBE8FBD32AF}" type="presParOf" srcId="{4B8013A8-022E-492B-99A6-8CDAE8292FD8}" destId="{7FDE60DB-9383-44CD-AAEC-334A6D9D4995}" srcOrd="5" destOrd="0" presId="urn:microsoft.com/office/officeart/2005/8/layout/lProcess2"/>
    <dgm:cxn modelId="{53A42D72-3ECB-4B10-A138-28723D68DBB8}" type="presParOf" srcId="{4B8013A8-022E-492B-99A6-8CDAE8292FD8}" destId="{95DBBAE7-90E4-4D92-B8C9-F201FDBA978A}" srcOrd="6" destOrd="0" presId="urn:microsoft.com/office/officeart/2005/8/layout/lProcess2"/>
    <dgm:cxn modelId="{43DFCF3A-3A72-4DC3-A400-C69DAEF6949D}" type="presParOf" srcId="{4B8013A8-022E-492B-99A6-8CDAE8292FD8}" destId="{99694CCE-09DB-4D81-9C6D-35E509CB1C4C}" srcOrd="7" destOrd="0" presId="urn:microsoft.com/office/officeart/2005/8/layout/lProcess2"/>
    <dgm:cxn modelId="{AB9AEB93-E450-4490-AAD2-298BF83B336D}" type="presParOf" srcId="{4B8013A8-022E-492B-99A6-8CDAE8292FD8}" destId="{03923A18-939B-4B38-AFA2-4C7EC9102147}" srcOrd="8" destOrd="0" presId="urn:microsoft.com/office/officeart/2005/8/layout/lProcess2"/>
    <dgm:cxn modelId="{8905BFC9-9A80-46E4-9EF4-729AF356B12B}" type="presParOf" srcId="{4B8013A8-022E-492B-99A6-8CDAE8292FD8}" destId="{532DAE2E-7D56-4FCB-A97A-1F28079D684B}" srcOrd="9" destOrd="0" presId="urn:microsoft.com/office/officeart/2005/8/layout/lProcess2"/>
    <dgm:cxn modelId="{1F5D9E4C-A83E-4CD0-AC09-B0958ECA95C7}" type="presParOf" srcId="{4B8013A8-022E-492B-99A6-8CDAE8292FD8}" destId="{CA13AEA5-73E4-441D-984D-49691D580603}" srcOrd="10" destOrd="0" presId="urn:microsoft.com/office/officeart/2005/8/layout/lProcess2"/>
    <dgm:cxn modelId="{87353247-43FB-4243-BD6E-42F905D93C6F}" type="presParOf" srcId="{4B8013A8-022E-492B-99A6-8CDAE8292FD8}" destId="{ADCAC1B0-538B-42FE-A22A-12BC9363E7F3}" srcOrd="11" destOrd="0" presId="urn:microsoft.com/office/officeart/2005/8/layout/lProcess2"/>
    <dgm:cxn modelId="{F86DA188-2EF2-4429-BB5E-A57205119E39}" type="presParOf" srcId="{4B8013A8-022E-492B-99A6-8CDAE8292FD8}" destId="{28015C56-1EF1-4BA2-8027-9DFAD9DB54A3}" srcOrd="12" destOrd="0" presId="urn:microsoft.com/office/officeart/2005/8/layout/lProcess2"/>
    <dgm:cxn modelId="{3C6053F0-92A1-42E4-BDAD-E8FA4AA3CA53}" type="presParOf" srcId="{4B8013A8-022E-492B-99A6-8CDAE8292FD8}" destId="{FAA5E6DD-4770-4A19-8C3F-DB165811CB7A}" srcOrd="13" destOrd="0" presId="urn:microsoft.com/office/officeart/2005/8/layout/lProcess2"/>
    <dgm:cxn modelId="{D1212AC6-E85E-417D-BEB1-63AE2396731A}" type="presParOf" srcId="{4B8013A8-022E-492B-99A6-8CDAE8292FD8}" destId="{E92FA8C4-63D2-45F0-93CD-D77BD64CE830}" srcOrd="14" destOrd="0" presId="urn:microsoft.com/office/officeart/2005/8/layout/lProcess2"/>
    <dgm:cxn modelId="{0072C3A0-1B93-4348-8714-597B0109263A}" type="presParOf" srcId="{7042D611-120C-421D-A370-1B14F8F23326}" destId="{BBCCF859-9A4C-451A-99DB-5F8FD799A365}" srcOrd="5" destOrd="0" presId="urn:microsoft.com/office/officeart/2005/8/layout/lProcess2"/>
    <dgm:cxn modelId="{8F17267C-FA8A-47E5-8FC9-736212DBC84D}" type="presParOf" srcId="{7042D611-120C-421D-A370-1B14F8F23326}" destId="{5879D8FA-E0DF-4B89-88E9-0A626E9A7853}" srcOrd="6" destOrd="0" presId="urn:microsoft.com/office/officeart/2005/8/layout/lProcess2"/>
    <dgm:cxn modelId="{5C3CE175-6093-4070-AC27-CBF135E3F4BC}" type="presParOf" srcId="{5879D8FA-E0DF-4B89-88E9-0A626E9A7853}" destId="{413D6999-9006-4D43-8829-BC91936F65BF}" srcOrd="0" destOrd="0" presId="urn:microsoft.com/office/officeart/2005/8/layout/lProcess2"/>
    <dgm:cxn modelId="{252C5833-CECA-421C-A525-0E853771F0A0}" type="presParOf" srcId="{5879D8FA-E0DF-4B89-88E9-0A626E9A7853}" destId="{8F250A4D-1EDB-4332-9872-CC4DFAEE5B74}" srcOrd="1" destOrd="0" presId="urn:microsoft.com/office/officeart/2005/8/layout/lProcess2"/>
    <dgm:cxn modelId="{C9ACCC6A-A820-4827-8ABC-286F3508CA0F}" type="presParOf" srcId="{5879D8FA-E0DF-4B89-88E9-0A626E9A7853}" destId="{72393D09-0E93-4354-9008-B0DC23377819}" srcOrd="2" destOrd="0" presId="urn:microsoft.com/office/officeart/2005/8/layout/lProcess2"/>
    <dgm:cxn modelId="{31E4A7D9-7321-4DAB-8CBE-CC662C55827A}" type="presParOf" srcId="{72393D09-0E93-4354-9008-B0DC23377819}" destId="{30240C63-C4CD-4B89-8B4D-FC2F23E6E934}" srcOrd="0" destOrd="0" presId="urn:microsoft.com/office/officeart/2005/8/layout/lProcess2"/>
    <dgm:cxn modelId="{7C946BFC-F231-4D36-B095-B36064AB1E45}" type="presParOf" srcId="{30240C63-C4CD-4B89-8B4D-FC2F23E6E934}" destId="{5AF1E66E-68D0-4428-A16B-E388825941E5}" srcOrd="0" destOrd="0" presId="urn:microsoft.com/office/officeart/2005/8/layout/lProcess2"/>
    <dgm:cxn modelId="{4051D777-28F0-4330-9E91-6748B77FC5EA}" type="presParOf" srcId="{30240C63-C4CD-4B89-8B4D-FC2F23E6E934}" destId="{0B346C20-6F88-494E-9334-2F599CC7A2DB}" srcOrd="1" destOrd="0" presId="urn:microsoft.com/office/officeart/2005/8/layout/lProcess2"/>
    <dgm:cxn modelId="{BB6B1DD4-634A-4D53-A3FF-D53AB8A4D7D2}" type="presParOf" srcId="{30240C63-C4CD-4B89-8B4D-FC2F23E6E934}" destId="{3B6C7888-841F-4774-BB4C-38C2E391CA97}" srcOrd="2" destOrd="0" presId="urn:microsoft.com/office/officeart/2005/8/layout/lProcess2"/>
    <dgm:cxn modelId="{25B64DEA-E345-45B7-95A0-61E39D1037BC}" type="presParOf" srcId="{30240C63-C4CD-4B89-8B4D-FC2F23E6E934}" destId="{B6AEFBD7-8E88-4874-BE16-9804B657C64E}" srcOrd="3" destOrd="0" presId="urn:microsoft.com/office/officeart/2005/8/layout/lProcess2"/>
    <dgm:cxn modelId="{2CCCF80A-41E8-4F41-8E04-7307C3FB9E2E}" type="presParOf" srcId="{30240C63-C4CD-4B89-8B4D-FC2F23E6E934}" destId="{BC9198F3-9716-42C8-82AC-335383AD7BBC}" srcOrd="4" destOrd="0" presId="urn:microsoft.com/office/officeart/2005/8/layout/lProcess2"/>
    <dgm:cxn modelId="{977005F5-79E5-4576-B38B-73FDCA5317A8}" type="presParOf" srcId="{30240C63-C4CD-4B89-8B4D-FC2F23E6E934}" destId="{D2BD2D1E-353C-4BBA-9DC2-4F9FF056D5AE}" srcOrd="5" destOrd="0" presId="urn:microsoft.com/office/officeart/2005/8/layout/lProcess2"/>
    <dgm:cxn modelId="{8FF42FAD-4FC7-4D9A-B290-82D88E48DFF4}" type="presParOf" srcId="{30240C63-C4CD-4B89-8B4D-FC2F23E6E934}" destId="{485599EA-DD27-4F86-B03E-D9116E579DD0}" srcOrd="6" destOrd="0" presId="urn:microsoft.com/office/officeart/2005/8/layout/lProcess2"/>
    <dgm:cxn modelId="{7A7C3533-6C50-4860-B694-E5721781ED15}" type="presParOf" srcId="{30240C63-C4CD-4B89-8B4D-FC2F23E6E934}" destId="{95385C22-3D86-477B-889A-241E08055E26}" srcOrd="7" destOrd="0" presId="urn:microsoft.com/office/officeart/2005/8/layout/lProcess2"/>
    <dgm:cxn modelId="{F2C1A7CC-EA48-4068-9908-49C6E2088DE5}" type="presParOf" srcId="{30240C63-C4CD-4B89-8B4D-FC2F23E6E934}" destId="{6C6EFD8E-2C8A-469A-BC08-15B4938273D7}" srcOrd="8" destOrd="0" presId="urn:microsoft.com/office/officeart/2005/8/layout/lProcess2"/>
    <dgm:cxn modelId="{96E9A702-A513-4FD6-BA9C-887E82CB91ED}" type="presParOf" srcId="{30240C63-C4CD-4B89-8B4D-FC2F23E6E934}" destId="{0591EDAF-6D68-46D8-B9CD-1500586D0849}" srcOrd="9" destOrd="0" presId="urn:microsoft.com/office/officeart/2005/8/layout/lProcess2"/>
    <dgm:cxn modelId="{0242A454-0B04-45D9-8B37-56A960EA2732}" type="presParOf" srcId="{30240C63-C4CD-4B89-8B4D-FC2F23E6E934}" destId="{0953A7E9-4967-41ED-B1F6-676E607F32B1}" srcOrd="10" destOrd="0" presId="urn:microsoft.com/office/officeart/2005/8/layout/lProcess2"/>
    <dgm:cxn modelId="{9AC9BC85-0BB9-4D33-AB4C-C94C8C454BE6}" type="presParOf" srcId="{30240C63-C4CD-4B89-8B4D-FC2F23E6E934}" destId="{0E3B6E37-A433-495E-9E1D-1ED137A4EE39}" srcOrd="11" destOrd="0" presId="urn:microsoft.com/office/officeart/2005/8/layout/lProcess2"/>
    <dgm:cxn modelId="{2160C252-AB3E-4F75-9EDD-114251841F00}" type="presParOf" srcId="{30240C63-C4CD-4B89-8B4D-FC2F23E6E934}" destId="{FD80CFE7-C5AA-4250-8421-FC361D2EC86A}" srcOrd="12" destOrd="0" presId="urn:microsoft.com/office/officeart/2005/8/layout/lProcess2"/>
    <dgm:cxn modelId="{3B9D34FE-E741-4663-9273-2B27A13CB992}" type="presParOf" srcId="{30240C63-C4CD-4B89-8B4D-FC2F23E6E934}" destId="{E226332C-BFB5-438F-AC51-6F6D5DEFE9B0}" srcOrd="13" destOrd="0" presId="urn:microsoft.com/office/officeart/2005/8/layout/lProcess2"/>
    <dgm:cxn modelId="{0C2ED411-E0FE-48F6-B99D-8F0D8A06C31B}" type="presParOf" srcId="{30240C63-C4CD-4B89-8B4D-FC2F23E6E934}" destId="{631337A4-18E1-448F-B2BB-F488B160916D}" srcOrd="1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625D4A-41A9-4501-B4BB-DDE9C442700C}">
      <dsp:nvSpPr>
        <dsp:cNvPr id="0" name=""/>
        <dsp:cNvSpPr/>
      </dsp:nvSpPr>
      <dsp:spPr>
        <a:xfrm>
          <a:off x="-4919424" y="-753830"/>
          <a:ext cx="5858998" cy="5858998"/>
        </a:xfrm>
        <a:prstGeom prst="blockArc">
          <a:avLst>
            <a:gd name="adj1" fmla="val 18900000"/>
            <a:gd name="adj2" fmla="val 2700000"/>
            <a:gd name="adj3" fmla="val 369"/>
          </a:avLst>
        </a:pr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B0EEAB1-3A35-42E3-A547-06BDE3034ECF}">
      <dsp:nvSpPr>
        <dsp:cNvPr id="0" name=""/>
        <dsp:cNvSpPr/>
      </dsp:nvSpPr>
      <dsp:spPr>
        <a:xfrm>
          <a:off x="604289" y="435133"/>
          <a:ext cx="10165910" cy="87026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0775" tIns="96520" rIns="96520" bIns="96520" numCol="1" spcCol="1270" anchor="ctr" anchorCtr="0">
          <a:noAutofit/>
        </a:bodyPr>
        <a:lstStyle/>
        <a:p>
          <a:pPr marL="0" lvl="0" indent="0" algn="l" defTabSz="1689100">
            <a:lnSpc>
              <a:spcPct val="90000"/>
            </a:lnSpc>
            <a:spcBef>
              <a:spcPct val="0"/>
            </a:spcBef>
            <a:spcAft>
              <a:spcPct val="35000"/>
            </a:spcAft>
            <a:buNone/>
          </a:pPr>
          <a:r>
            <a:rPr lang="en-US" sz="3800" kern="1200" dirty="0">
              <a:solidFill>
                <a:schemeClr val="tx1"/>
              </a:solidFill>
              <a:latin typeface="Lato" panose="020F0502020204030203" pitchFamily="34" charset="0"/>
              <a:ea typeface="Lato" panose="020F0502020204030203" pitchFamily="34" charset="0"/>
              <a:cs typeface="Lato" panose="020F0502020204030203" pitchFamily="34" charset="0"/>
            </a:rPr>
            <a:t>Diversity, Equity, Inclusion and Accessibility</a:t>
          </a:r>
        </a:p>
      </dsp:txBody>
      <dsp:txXfrm>
        <a:off x="604289" y="435133"/>
        <a:ext cx="10165910" cy="870267"/>
      </dsp:txXfrm>
    </dsp:sp>
    <dsp:sp modelId="{8A316EE4-5625-4D0F-9132-30FD2DF20D93}">
      <dsp:nvSpPr>
        <dsp:cNvPr id="0" name=""/>
        <dsp:cNvSpPr/>
      </dsp:nvSpPr>
      <dsp:spPr>
        <a:xfrm>
          <a:off x="60372" y="326350"/>
          <a:ext cx="1087834" cy="1087834"/>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8E28F3D-9902-44C7-BC04-568A2ED2A857}">
      <dsp:nvSpPr>
        <dsp:cNvPr id="0" name=""/>
        <dsp:cNvSpPr/>
      </dsp:nvSpPr>
      <dsp:spPr>
        <a:xfrm>
          <a:off x="920631" y="1740535"/>
          <a:ext cx="9849568" cy="87026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0775" tIns="96520" rIns="96520" bIns="96520" numCol="1" spcCol="1270" anchor="ctr" anchorCtr="0">
          <a:noAutofit/>
        </a:bodyPr>
        <a:lstStyle/>
        <a:p>
          <a:pPr marL="0" lvl="0" indent="0" algn="l" defTabSz="1689100">
            <a:lnSpc>
              <a:spcPct val="90000"/>
            </a:lnSpc>
            <a:spcBef>
              <a:spcPct val="0"/>
            </a:spcBef>
            <a:spcAft>
              <a:spcPct val="35000"/>
            </a:spcAft>
            <a:buNone/>
          </a:pPr>
          <a:r>
            <a:rPr lang="en-US" sz="3800" kern="1200" dirty="0">
              <a:solidFill>
                <a:schemeClr val="tx1"/>
              </a:solidFill>
              <a:latin typeface="Lato" panose="020F0502020204030203" pitchFamily="34" charset="0"/>
              <a:ea typeface="Lato" panose="020F0502020204030203" pitchFamily="34" charset="0"/>
              <a:cs typeface="Lato" panose="020F0502020204030203" pitchFamily="34" charset="0"/>
            </a:rPr>
            <a:t>Collaboration</a:t>
          </a:r>
        </a:p>
      </dsp:txBody>
      <dsp:txXfrm>
        <a:off x="920631" y="1740535"/>
        <a:ext cx="9849568" cy="870267"/>
      </dsp:txXfrm>
    </dsp:sp>
    <dsp:sp modelId="{5D98D8DE-720A-4936-96D0-1A2D980D9C83}">
      <dsp:nvSpPr>
        <dsp:cNvPr id="0" name=""/>
        <dsp:cNvSpPr/>
      </dsp:nvSpPr>
      <dsp:spPr>
        <a:xfrm>
          <a:off x="376714" y="1631751"/>
          <a:ext cx="1087834" cy="1087834"/>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0419A1D-4339-4C67-B2C8-B91C766582DD}">
      <dsp:nvSpPr>
        <dsp:cNvPr id="0" name=""/>
        <dsp:cNvSpPr/>
      </dsp:nvSpPr>
      <dsp:spPr>
        <a:xfrm>
          <a:off x="604289" y="3045936"/>
          <a:ext cx="10165910" cy="87026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0775" tIns="96520" rIns="96520" bIns="96520" numCol="1" spcCol="1270" anchor="ctr" anchorCtr="0">
          <a:noAutofit/>
        </a:bodyPr>
        <a:lstStyle/>
        <a:p>
          <a:pPr marL="0" lvl="0" indent="0" algn="l" defTabSz="1689100">
            <a:lnSpc>
              <a:spcPct val="90000"/>
            </a:lnSpc>
            <a:spcBef>
              <a:spcPct val="0"/>
            </a:spcBef>
            <a:spcAft>
              <a:spcPct val="35000"/>
            </a:spcAft>
            <a:buNone/>
          </a:pPr>
          <a:r>
            <a:rPr lang="en-US" sz="3800" kern="1200" dirty="0">
              <a:solidFill>
                <a:schemeClr val="tx1"/>
              </a:solidFill>
              <a:latin typeface="Lato" panose="020F0502020204030203" pitchFamily="34" charset="0"/>
              <a:ea typeface="Lato" panose="020F0502020204030203" pitchFamily="34" charset="0"/>
              <a:cs typeface="Lato" panose="020F0502020204030203" pitchFamily="34" charset="0"/>
            </a:rPr>
            <a:t>Commitment to Performance Metrics</a:t>
          </a:r>
        </a:p>
      </dsp:txBody>
      <dsp:txXfrm>
        <a:off x="604289" y="3045936"/>
        <a:ext cx="10165910" cy="870267"/>
      </dsp:txXfrm>
    </dsp:sp>
    <dsp:sp modelId="{A3E6CEF6-4B66-46FC-9A7F-3F8A7524AF19}">
      <dsp:nvSpPr>
        <dsp:cNvPr id="0" name=""/>
        <dsp:cNvSpPr/>
      </dsp:nvSpPr>
      <dsp:spPr>
        <a:xfrm>
          <a:off x="60372" y="2937153"/>
          <a:ext cx="1087834" cy="1087834"/>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74D671-6FDA-4E26-B627-5D401A09CCA0}">
      <dsp:nvSpPr>
        <dsp:cNvPr id="0" name=""/>
        <dsp:cNvSpPr/>
      </dsp:nvSpPr>
      <dsp:spPr>
        <a:xfrm>
          <a:off x="2610" y="0"/>
          <a:ext cx="2562059" cy="449976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Department</a:t>
          </a:r>
          <a:endParaRPr lang="en-US" sz="1800" b="1" kern="1200" dirty="0"/>
        </a:p>
      </dsp:txBody>
      <dsp:txXfrm>
        <a:off x="2610" y="0"/>
        <a:ext cx="2562059" cy="1349928"/>
      </dsp:txXfrm>
    </dsp:sp>
    <dsp:sp modelId="{744681A0-79EC-4B20-B30B-A3DF6A631132}">
      <dsp:nvSpPr>
        <dsp:cNvPr id="0" name=""/>
        <dsp:cNvSpPr/>
      </dsp:nvSpPr>
      <dsp:spPr>
        <a:xfrm>
          <a:off x="258816" y="1350078"/>
          <a:ext cx="2049647" cy="30598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t>Entertainment</a:t>
          </a:r>
        </a:p>
      </dsp:txBody>
      <dsp:txXfrm>
        <a:off x="267778" y="1359040"/>
        <a:ext cx="2031723" cy="288056"/>
      </dsp:txXfrm>
    </dsp:sp>
    <dsp:sp modelId="{C915D660-0374-4B90-B84B-56527436A819}">
      <dsp:nvSpPr>
        <dsp:cNvPr id="0" name=""/>
        <dsp:cNvSpPr/>
      </dsp:nvSpPr>
      <dsp:spPr>
        <a:xfrm>
          <a:off x="258816" y="1703133"/>
          <a:ext cx="2049647" cy="30598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t>Policy</a:t>
          </a:r>
        </a:p>
      </dsp:txBody>
      <dsp:txXfrm>
        <a:off x="267778" y="1712095"/>
        <a:ext cx="2031723" cy="288056"/>
      </dsp:txXfrm>
    </dsp:sp>
    <dsp:sp modelId="{F0C59654-B56B-4B45-9D79-78B445F26D49}">
      <dsp:nvSpPr>
        <dsp:cNvPr id="0" name=""/>
        <dsp:cNvSpPr/>
      </dsp:nvSpPr>
      <dsp:spPr>
        <a:xfrm>
          <a:off x="258816" y="2056187"/>
          <a:ext cx="2049647" cy="30598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a:t>Leadership</a:t>
          </a:r>
          <a:endParaRPr lang="en-US" sz="1600" b="1" kern="1200" dirty="0"/>
        </a:p>
      </dsp:txBody>
      <dsp:txXfrm>
        <a:off x="267778" y="2065149"/>
        <a:ext cx="2031723" cy="288056"/>
      </dsp:txXfrm>
    </dsp:sp>
    <dsp:sp modelId="{3F359BE9-5EC2-45CC-B0B6-44573D2B229B}">
      <dsp:nvSpPr>
        <dsp:cNvPr id="0" name=""/>
        <dsp:cNvSpPr/>
      </dsp:nvSpPr>
      <dsp:spPr>
        <a:xfrm>
          <a:off x="258816" y="2409241"/>
          <a:ext cx="2049647" cy="30598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t>Faith</a:t>
          </a:r>
          <a:r>
            <a:rPr lang="en-US" sz="1600" kern="1200" dirty="0"/>
            <a:t> </a:t>
          </a:r>
          <a:r>
            <a:rPr lang="en-US" sz="1600" b="1" kern="1200" dirty="0"/>
            <a:t>Inclusion</a:t>
          </a:r>
        </a:p>
      </dsp:txBody>
      <dsp:txXfrm>
        <a:off x="267778" y="2418203"/>
        <a:ext cx="2031723" cy="288056"/>
      </dsp:txXfrm>
    </dsp:sp>
    <dsp:sp modelId="{B9D6B31A-858D-44FF-9E99-FB6469B9F604}">
      <dsp:nvSpPr>
        <dsp:cNvPr id="0" name=""/>
        <dsp:cNvSpPr/>
      </dsp:nvSpPr>
      <dsp:spPr>
        <a:xfrm>
          <a:off x="258816" y="2762296"/>
          <a:ext cx="2049647" cy="30598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a:t>Comms</a:t>
          </a:r>
          <a:endParaRPr lang="en-US" sz="1600" b="1" kern="1200" dirty="0"/>
        </a:p>
      </dsp:txBody>
      <dsp:txXfrm>
        <a:off x="267778" y="2771258"/>
        <a:ext cx="2031723" cy="288056"/>
      </dsp:txXfrm>
    </dsp:sp>
    <dsp:sp modelId="{8AD8469D-3D1F-426E-9ABE-F00E7E72B1D4}">
      <dsp:nvSpPr>
        <dsp:cNvPr id="0" name=""/>
        <dsp:cNvSpPr/>
      </dsp:nvSpPr>
      <dsp:spPr>
        <a:xfrm>
          <a:off x="258816" y="3115350"/>
          <a:ext cx="2049647" cy="30598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t>MGMT</a:t>
          </a:r>
        </a:p>
      </dsp:txBody>
      <dsp:txXfrm>
        <a:off x="267778" y="3124312"/>
        <a:ext cx="2031723" cy="288056"/>
      </dsp:txXfrm>
    </dsp:sp>
    <dsp:sp modelId="{0BE5454A-FDFA-4BD0-9EB8-59F1772DE8A0}">
      <dsp:nvSpPr>
        <dsp:cNvPr id="0" name=""/>
        <dsp:cNvSpPr/>
      </dsp:nvSpPr>
      <dsp:spPr>
        <a:xfrm>
          <a:off x="258816" y="3468404"/>
          <a:ext cx="2049647" cy="30598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a:t>Dev</a:t>
          </a:r>
          <a:endParaRPr lang="en-US" sz="1600" b="1" kern="1200" dirty="0"/>
        </a:p>
      </dsp:txBody>
      <dsp:txXfrm>
        <a:off x="267778" y="3477366"/>
        <a:ext cx="2031723" cy="288056"/>
      </dsp:txXfrm>
    </dsp:sp>
    <dsp:sp modelId="{6D6965A8-C9CD-48D5-B6CA-C8DBEF5923CC}">
      <dsp:nvSpPr>
        <dsp:cNvPr id="0" name=""/>
        <dsp:cNvSpPr/>
      </dsp:nvSpPr>
      <dsp:spPr>
        <a:xfrm>
          <a:off x="258816" y="3821459"/>
          <a:ext cx="2049647" cy="4531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53340" rIns="71120" bIns="5334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1"/>
              </a:solidFill>
              <a:latin typeface="Lato" panose="020F0502020204030203" pitchFamily="34" charset="0"/>
              <a:ea typeface="Lato" panose="020F0502020204030203" pitchFamily="34" charset="0"/>
              <a:cs typeface="Lato" panose="020F0502020204030203" pitchFamily="34" charset="0"/>
            </a:rPr>
            <a:t>Total</a:t>
          </a:r>
          <a:endParaRPr lang="en-US" sz="1600" b="1" kern="1200" dirty="0">
            <a:solidFill>
              <a:schemeClr val="bg1"/>
            </a:solidFill>
            <a:latin typeface="Lato" panose="020F0502020204030203" pitchFamily="34" charset="0"/>
            <a:ea typeface="Lato" panose="020F0502020204030203" pitchFamily="34" charset="0"/>
            <a:cs typeface="Lato" panose="020F0502020204030203" pitchFamily="34" charset="0"/>
          </a:endParaRPr>
        </a:p>
      </dsp:txBody>
      <dsp:txXfrm>
        <a:off x="272089" y="3834732"/>
        <a:ext cx="2023101" cy="426617"/>
      </dsp:txXfrm>
    </dsp:sp>
    <dsp:sp modelId="{497DAE71-609B-4295-B45A-E470AEC3AEA2}">
      <dsp:nvSpPr>
        <dsp:cNvPr id="0" name=""/>
        <dsp:cNvSpPr/>
      </dsp:nvSpPr>
      <dsp:spPr>
        <a:xfrm>
          <a:off x="2756825" y="0"/>
          <a:ext cx="2562059" cy="449976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t>2021 Totals</a:t>
          </a:r>
          <a:endParaRPr lang="en-US" sz="2400" b="1" kern="1200" dirty="0"/>
        </a:p>
      </dsp:txBody>
      <dsp:txXfrm>
        <a:off x="2756825" y="0"/>
        <a:ext cx="2562059" cy="1349928"/>
      </dsp:txXfrm>
    </dsp:sp>
    <dsp:sp modelId="{8DD4F5B2-E803-43A7-AF9A-5AE0AD3605E2}">
      <dsp:nvSpPr>
        <dsp:cNvPr id="0" name=""/>
        <dsp:cNvSpPr/>
      </dsp:nvSpPr>
      <dsp:spPr>
        <a:xfrm>
          <a:off x="3013031" y="1350943"/>
          <a:ext cx="2049647" cy="305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t>3.25</a:t>
          </a:r>
        </a:p>
      </dsp:txBody>
      <dsp:txXfrm>
        <a:off x="3021972" y="1359884"/>
        <a:ext cx="2031765" cy="287384"/>
      </dsp:txXfrm>
    </dsp:sp>
    <dsp:sp modelId="{4C446A18-0717-4956-8B56-7B2E62DFE6C9}">
      <dsp:nvSpPr>
        <dsp:cNvPr id="0" name=""/>
        <dsp:cNvSpPr/>
      </dsp:nvSpPr>
      <dsp:spPr>
        <a:xfrm>
          <a:off x="3013031" y="1703174"/>
          <a:ext cx="2049647" cy="305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t>2.75</a:t>
          </a:r>
        </a:p>
      </dsp:txBody>
      <dsp:txXfrm>
        <a:off x="3021972" y="1712115"/>
        <a:ext cx="2031765" cy="287384"/>
      </dsp:txXfrm>
    </dsp:sp>
    <dsp:sp modelId="{BF3E168A-1726-4563-B27B-FB5B4531EB86}">
      <dsp:nvSpPr>
        <dsp:cNvPr id="0" name=""/>
        <dsp:cNvSpPr/>
      </dsp:nvSpPr>
      <dsp:spPr>
        <a:xfrm>
          <a:off x="3013031" y="2055404"/>
          <a:ext cx="2049647" cy="305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a:t>2.25</a:t>
          </a:r>
          <a:endParaRPr lang="en-US" sz="1600" b="1" kern="1200" dirty="0"/>
        </a:p>
      </dsp:txBody>
      <dsp:txXfrm>
        <a:off x="3021972" y="2064345"/>
        <a:ext cx="2031765" cy="287384"/>
      </dsp:txXfrm>
    </dsp:sp>
    <dsp:sp modelId="{3D52C39C-01C1-40A8-A3CC-FB2183B0FCFC}">
      <dsp:nvSpPr>
        <dsp:cNvPr id="0" name=""/>
        <dsp:cNvSpPr/>
      </dsp:nvSpPr>
      <dsp:spPr>
        <a:xfrm>
          <a:off x="3013031" y="2407635"/>
          <a:ext cx="2049647" cy="305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t>1.25</a:t>
          </a:r>
        </a:p>
      </dsp:txBody>
      <dsp:txXfrm>
        <a:off x="3021972" y="2416576"/>
        <a:ext cx="2031765" cy="287384"/>
      </dsp:txXfrm>
    </dsp:sp>
    <dsp:sp modelId="{04708BDA-A216-41D4-B15E-6ECD197BB4EB}">
      <dsp:nvSpPr>
        <dsp:cNvPr id="0" name=""/>
        <dsp:cNvSpPr/>
      </dsp:nvSpPr>
      <dsp:spPr>
        <a:xfrm>
          <a:off x="3013031" y="2759865"/>
          <a:ext cx="2049647" cy="305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t>1.5</a:t>
          </a:r>
        </a:p>
      </dsp:txBody>
      <dsp:txXfrm>
        <a:off x="3021972" y="2768806"/>
        <a:ext cx="2031765" cy="287384"/>
      </dsp:txXfrm>
    </dsp:sp>
    <dsp:sp modelId="{DE937909-7205-471E-B2EA-A69D0A4D6352}">
      <dsp:nvSpPr>
        <dsp:cNvPr id="0" name=""/>
        <dsp:cNvSpPr/>
      </dsp:nvSpPr>
      <dsp:spPr>
        <a:xfrm>
          <a:off x="3013031" y="3112096"/>
          <a:ext cx="2049647" cy="305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t>2.5</a:t>
          </a:r>
        </a:p>
      </dsp:txBody>
      <dsp:txXfrm>
        <a:off x="3021972" y="3121037"/>
        <a:ext cx="2031765" cy="287384"/>
      </dsp:txXfrm>
    </dsp:sp>
    <dsp:sp modelId="{33E2A0D2-8CE4-4A8D-83C2-E3F7CC555B5A}">
      <dsp:nvSpPr>
        <dsp:cNvPr id="0" name=""/>
        <dsp:cNvSpPr/>
      </dsp:nvSpPr>
      <dsp:spPr>
        <a:xfrm>
          <a:off x="3013031" y="3464326"/>
          <a:ext cx="2049647" cy="305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a:t>2.5</a:t>
          </a:r>
          <a:endParaRPr lang="en-US" sz="1600" b="1" kern="1200" dirty="0"/>
        </a:p>
      </dsp:txBody>
      <dsp:txXfrm>
        <a:off x="3021972" y="3473267"/>
        <a:ext cx="2031765" cy="287384"/>
      </dsp:txXfrm>
    </dsp:sp>
    <dsp:sp modelId="{4D9E540D-08C4-4B45-AF04-3CFF63AC7EBB}">
      <dsp:nvSpPr>
        <dsp:cNvPr id="0" name=""/>
        <dsp:cNvSpPr/>
      </dsp:nvSpPr>
      <dsp:spPr>
        <a:xfrm>
          <a:off x="3013031" y="3816556"/>
          <a:ext cx="2049647" cy="4572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53340" rIns="71120" bIns="5334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1"/>
              </a:solidFill>
              <a:latin typeface="Lato" panose="020F0502020204030203" pitchFamily="34" charset="0"/>
              <a:ea typeface="Lato" panose="020F0502020204030203" pitchFamily="34" charset="0"/>
              <a:cs typeface="Lato" panose="020F0502020204030203" pitchFamily="34" charset="0"/>
            </a:rPr>
            <a:t>16</a:t>
          </a:r>
          <a:endParaRPr lang="en-US" sz="2400" b="1" kern="1200" dirty="0">
            <a:solidFill>
              <a:schemeClr val="bg1"/>
            </a:solidFill>
            <a:latin typeface="Lato" panose="020F0502020204030203" pitchFamily="34" charset="0"/>
            <a:ea typeface="Lato" panose="020F0502020204030203" pitchFamily="34" charset="0"/>
            <a:cs typeface="Lato" panose="020F0502020204030203" pitchFamily="34" charset="0"/>
          </a:endParaRPr>
        </a:p>
      </dsp:txBody>
      <dsp:txXfrm>
        <a:off x="3026422" y="3829947"/>
        <a:ext cx="2022865" cy="430418"/>
      </dsp:txXfrm>
    </dsp:sp>
    <dsp:sp modelId="{68F7CF47-979D-4825-A42D-434C88C0908D}">
      <dsp:nvSpPr>
        <dsp:cNvPr id="0" name=""/>
        <dsp:cNvSpPr/>
      </dsp:nvSpPr>
      <dsp:spPr>
        <a:xfrm>
          <a:off x="5511039" y="0"/>
          <a:ext cx="2562059" cy="449976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t>Future Totals</a:t>
          </a:r>
          <a:endParaRPr lang="en-US" sz="2400" b="1" kern="1200" dirty="0"/>
        </a:p>
      </dsp:txBody>
      <dsp:txXfrm>
        <a:off x="5511039" y="0"/>
        <a:ext cx="2562059" cy="1349928"/>
      </dsp:txXfrm>
    </dsp:sp>
    <dsp:sp modelId="{CD253F70-B21D-417B-956D-0A13E230CE06}">
      <dsp:nvSpPr>
        <dsp:cNvPr id="0" name=""/>
        <dsp:cNvSpPr/>
      </dsp:nvSpPr>
      <dsp:spPr>
        <a:xfrm>
          <a:off x="5767245" y="1350943"/>
          <a:ext cx="2049647" cy="305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a:t>9</a:t>
          </a:r>
          <a:endParaRPr lang="en-US" sz="1600" b="1" kern="1200" dirty="0"/>
        </a:p>
      </dsp:txBody>
      <dsp:txXfrm>
        <a:off x="5776186" y="1359884"/>
        <a:ext cx="2031765" cy="287384"/>
      </dsp:txXfrm>
    </dsp:sp>
    <dsp:sp modelId="{FD75410E-51EB-4D5E-AE15-2F755DCC70BC}">
      <dsp:nvSpPr>
        <dsp:cNvPr id="0" name=""/>
        <dsp:cNvSpPr/>
      </dsp:nvSpPr>
      <dsp:spPr>
        <a:xfrm>
          <a:off x="5767245" y="1703174"/>
          <a:ext cx="2049647" cy="305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t>7</a:t>
          </a:r>
        </a:p>
      </dsp:txBody>
      <dsp:txXfrm>
        <a:off x="5776186" y="1712115"/>
        <a:ext cx="2031765" cy="287384"/>
      </dsp:txXfrm>
    </dsp:sp>
    <dsp:sp modelId="{0868484E-971D-468C-9771-A29EFDE50F66}">
      <dsp:nvSpPr>
        <dsp:cNvPr id="0" name=""/>
        <dsp:cNvSpPr/>
      </dsp:nvSpPr>
      <dsp:spPr>
        <a:xfrm>
          <a:off x="5767245" y="2055404"/>
          <a:ext cx="2049647" cy="305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a:t>6</a:t>
          </a:r>
          <a:endParaRPr lang="en-US" sz="1600" b="1" kern="1200" dirty="0"/>
        </a:p>
      </dsp:txBody>
      <dsp:txXfrm>
        <a:off x="5776186" y="2064345"/>
        <a:ext cx="2031765" cy="287384"/>
      </dsp:txXfrm>
    </dsp:sp>
    <dsp:sp modelId="{95DBBAE7-90E4-4D92-B8C9-F201FDBA978A}">
      <dsp:nvSpPr>
        <dsp:cNvPr id="0" name=""/>
        <dsp:cNvSpPr/>
      </dsp:nvSpPr>
      <dsp:spPr>
        <a:xfrm>
          <a:off x="5767245" y="2407635"/>
          <a:ext cx="2049647" cy="305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t>4</a:t>
          </a:r>
        </a:p>
      </dsp:txBody>
      <dsp:txXfrm>
        <a:off x="5776186" y="2416576"/>
        <a:ext cx="2031765" cy="287384"/>
      </dsp:txXfrm>
    </dsp:sp>
    <dsp:sp modelId="{03923A18-939B-4B38-AFA2-4C7EC9102147}">
      <dsp:nvSpPr>
        <dsp:cNvPr id="0" name=""/>
        <dsp:cNvSpPr/>
      </dsp:nvSpPr>
      <dsp:spPr>
        <a:xfrm>
          <a:off x="5767245" y="2759865"/>
          <a:ext cx="2049647" cy="305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a:t>5</a:t>
          </a:r>
          <a:endParaRPr lang="en-US" sz="1600" b="1" kern="1200" dirty="0"/>
        </a:p>
      </dsp:txBody>
      <dsp:txXfrm>
        <a:off x="5776186" y="2768806"/>
        <a:ext cx="2031765" cy="287384"/>
      </dsp:txXfrm>
    </dsp:sp>
    <dsp:sp modelId="{CA13AEA5-73E4-441D-984D-49691D580603}">
      <dsp:nvSpPr>
        <dsp:cNvPr id="0" name=""/>
        <dsp:cNvSpPr/>
      </dsp:nvSpPr>
      <dsp:spPr>
        <a:xfrm>
          <a:off x="5767245" y="3112096"/>
          <a:ext cx="2049647" cy="305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t>5.5</a:t>
          </a:r>
        </a:p>
      </dsp:txBody>
      <dsp:txXfrm>
        <a:off x="5776186" y="3121037"/>
        <a:ext cx="2031765" cy="287384"/>
      </dsp:txXfrm>
    </dsp:sp>
    <dsp:sp modelId="{28015C56-1EF1-4BA2-8027-9DFAD9DB54A3}">
      <dsp:nvSpPr>
        <dsp:cNvPr id="0" name=""/>
        <dsp:cNvSpPr/>
      </dsp:nvSpPr>
      <dsp:spPr>
        <a:xfrm>
          <a:off x="5767245" y="3464326"/>
          <a:ext cx="2049647" cy="305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a:t>6.5</a:t>
          </a:r>
          <a:endParaRPr lang="en-US" sz="1600" b="1" kern="1200" dirty="0"/>
        </a:p>
      </dsp:txBody>
      <dsp:txXfrm>
        <a:off x="5776186" y="3473267"/>
        <a:ext cx="2031765" cy="287384"/>
      </dsp:txXfrm>
    </dsp:sp>
    <dsp:sp modelId="{E92FA8C4-63D2-45F0-93CD-D77BD64CE830}">
      <dsp:nvSpPr>
        <dsp:cNvPr id="0" name=""/>
        <dsp:cNvSpPr/>
      </dsp:nvSpPr>
      <dsp:spPr>
        <a:xfrm>
          <a:off x="5767245" y="3816556"/>
          <a:ext cx="2049647" cy="4572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53340" rIns="71120" bIns="5334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1"/>
              </a:solidFill>
              <a:latin typeface="Lato" panose="020F0502020204030203" pitchFamily="34" charset="0"/>
              <a:ea typeface="Lato" panose="020F0502020204030203" pitchFamily="34" charset="0"/>
              <a:cs typeface="Lato" panose="020F0502020204030203" pitchFamily="34" charset="0"/>
            </a:rPr>
            <a:t>43</a:t>
          </a:r>
          <a:endParaRPr lang="en-US" sz="2400" b="1" kern="1200" dirty="0">
            <a:solidFill>
              <a:schemeClr val="bg1"/>
            </a:solidFill>
            <a:latin typeface="Lato" panose="020F0502020204030203" pitchFamily="34" charset="0"/>
            <a:ea typeface="Lato" panose="020F0502020204030203" pitchFamily="34" charset="0"/>
            <a:cs typeface="Lato" panose="020F0502020204030203" pitchFamily="34" charset="0"/>
          </a:endParaRPr>
        </a:p>
      </dsp:txBody>
      <dsp:txXfrm>
        <a:off x="5780636" y="3829947"/>
        <a:ext cx="2022865" cy="430418"/>
      </dsp:txXfrm>
    </dsp:sp>
    <dsp:sp modelId="{413D6999-9006-4D43-8829-BC91936F65BF}">
      <dsp:nvSpPr>
        <dsp:cNvPr id="0" name=""/>
        <dsp:cNvSpPr/>
      </dsp:nvSpPr>
      <dsp:spPr>
        <a:xfrm>
          <a:off x="8265254" y="0"/>
          <a:ext cx="2562059" cy="449976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t>Net Change</a:t>
          </a:r>
          <a:endParaRPr lang="en-US" sz="2400" b="1" kern="1200" dirty="0"/>
        </a:p>
      </dsp:txBody>
      <dsp:txXfrm>
        <a:off x="8265254" y="0"/>
        <a:ext cx="2562059" cy="1349928"/>
      </dsp:txXfrm>
    </dsp:sp>
    <dsp:sp modelId="{5AF1E66E-68D0-4428-A16B-E388825941E5}">
      <dsp:nvSpPr>
        <dsp:cNvPr id="0" name=""/>
        <dsp:cNvSpPr/>
      </dsp:nvSpPr>
      <dsp:spPr>
        <a:xfrm>
          <a:off x="8521460" y="1350943"/>
          <a:ext cx="2049647" cy="305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t>+5.75</a:t>
          </a:r>
        </a:p>
      </dsp:txBody>
      <dsp:txXfrm>
        <a:off x="8530401" y="1359884"/>
        <a:ext cx="2031765" cy="287384"/>
      </dsp:txXfrm>
    </dsp:sp>
    <dsp:sp modelId="{3B6C7888-841F-4774-BB4C-38C2E391CA97}">
      <dsp:nvSpPr>
        <dsp:cNvPr id="0" name=""/>
        <dsp:cNvSpPr/>
      </dsp:nvSpPr>
      <dsp:spPr>
        <a:xfrm>
          <a:off x="8521460" y="1703174"/>
          <a:ext cx="2049647" cy="305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t>+4.25</a:t>
          </a:r>
        </a:p>
      </dsp:txBody>
      <dsp:txXfrm>
        <a:off x="8530401" y="1712115"/>
        <a:ext cx="2031765" cy="287384"/>
      </dsp:txXfrm>
    </dsp:sp>
    <dsp:sp modelId="{BC9198F3-9716-42C8-82AC-335383AD7BBC}">
      <dsp:nvSpPr>
        <dsp:cNvPr id="0" name=""/>
        <dsp:cNvSpPr/>
      </dsp:nvSpPr>
      <dsp:spPr>
        <a:xfrm>
          <a:off x="8521460" y="2055404"/>
          <a:ext cx="2049647" cy="305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a:t>+3.75</a:t>
          </a:r>
          <a:endParaRPr lang="en-US" sz="1600" b="1" kern="1200" dirty="0"/>
        </a:p>
      </dsp:txBody>
      <dsp:txXfrm>
        <a:off x="8530401" y="2064345"/>
        <a:ext cx="2031765" cy="287384"/>
      </dsp:txXfrm>
    </dsp:sp>
    <dsp:sp modelId="{485599EA-DD27-4F86-B03E-D9116E579DD0}">
      <dsp:nvSpPr>
        <dsp:cNvPr id="0" name=""/>
        <dsp:cNvSpPr/>
      </dsp:nvSpPr>
      <dsp:spPr>
        <a:xfrm>
          <a:off x="8521460" y="2407635"/>
          <a:ext cx="2049647" cy="305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t>+2.75</a:t>
          </a:r>
        </a:p>
      </dsp:txBody>
      <dsp:txXfrm>
        <a:off x="8530401" y="2416576"/>
        <a:ext cx="2031765" cy="287384"/>
      </dsp:txXfrm>
    </dsp:sp>
    <dsp:sp modelId="{6C6EFD8E-2C8A-469A-BC08-15B4938273D7}">
      <dsp:nvSpPr>
        <dsp:cNvPr id="0" name=""/>
        <dsp:cNvSpPr/>
      </dsp:nvSpPr>
      <dsp:spPr>
        <a:xfrm>
          <a:off x="8521460" y="2759865"/>
          <a:ext cx="2049647" cy="305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t>+3.5</a:t>
          </a:r>
        </a:p>
      </dsp:txBody>
      <dsp:txXfrm>
        <a:off x="8530401" y="2768806"/>
        <a:ext cx="2031765" cy="287384"/>
      </dsp:txXfrm>
    </dsp:sp>
    <dsp:sp modelId="{0953A7E9-4967-41ED-B1F6-676E607F32B1}">
      <dsp:nvSpPr>
        <dsp:cNvPr id="0" name=""/>
        <dsp:cNvSpPr/>
      </dsp:nvSpPr>
      <dsp:spPr>
        <a:xfrm>
          <a:off x="8521460" y="3112096"/>
          <a:ext cx="2049647" cy="305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t>+3</a:t>
          </a:r>
        </a:p>
      </dsp:txBody>
      <dsp:txXfrm>
        <a:off x="8530401" y="3121037"/>
        <a:ext cx="2031765" cy="287384"/>
      </dsp:txXfrm>
    </dsp:sp>
    <dsp:sp modelId="{FD80CFE7-C5AA-4250-8421-FC361D2EC86A}">
      <dsp:nvSpPr>
        <dsp:cNvPr id="0" name=""/>
        <dsp:cNvSpPr/>
      </dsp:nvSpPr>
      <dsp:spPr>
        <a:xfrm>
          <a:off x="8521460" y="3464326"/>
          <a:ext cx="2049647" cy="305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a:t>+4</a:t>
          </a:r>
          <a:endParaRPr lang="en-US" sz="1600" b="1" kern="1200" dirty="0"/>
        </a:p>
      </dsp:txBody>
      <dsp:txXfrm>
        <a:off x="8530401" y="3473267"/>
        <a:ext cx="2031765" cy="287384"/>
      </dsp:txXfrm>
    </dsp:sp>
    <dsp:sp modelId="{631337A4-18E1-448F-B2BB-F488B160916D}">
      <dsp:nvSpPr>
        <dsp:cNvPr id="0" name=""/>
        <dsp:cNvSpPr/>
      </dsp:nvSpPr>
      <dsp:spPr>
        <a:xfrm>
          <a:off x="8521460" y="3816556"/>
          <a:ext cx="2049647" cy="4572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bg1"/>
              </a:solidFill>
              <a:latin typeface="Lato" panose="020F0502020204030203" pitchFamily="34" charset="0"/>
              <a:ea typeface="Lato" panose="020F0502020204030203" pitchFamily="34" charset="0"/>
              <a:cs typeface="Lato" panose="020F0502020204030203" pitchFamily="34" charset="0"/>
            </a:rPr>
            <a:t>+</a:t>
          </a:r>
          <a:r>
            <a:rPr lang="en-US" sz="2800" b="1" kern="1200" dirty="0">
              <a:solidFill>
                <a:schemeClr val="bg1"/>
              </a:solidFill>
              <a:latin typeface="Lato" panose="020F0502020204030203" pitchFamily="34" charset="0"/>
              <a:ea typeface="Lato" panose="020F0502020204030203" pitchFamily="34" charset="0"/>
              <a:cs typeface="Lato" panose="020F0502020204030203" pitchFamily="34" charset="0"/>
            </a:rPr>
            <a:t>27</a:t>
          </a:r>
          <a:endParaRPr lang="en-US" sz="2400" b="1" kern="1200" dirty="0">
            <a:solidFill>
              <a:schemeClr val="bg1"/>
            </a:solidFill>
            <a:latin typeface="Lato" panose="020F0502020204030203" pitchFamily="34" charset="0"/>
            <a:ea typeface="Lato" panose="020F0502020204030203" pitchFamily="34" charset="0"/>
            <a:cs typeface="Lato" panose="020F0502020204030203" pitchFamily="34" charset="0"/>
          </a:endParaRPr>
        </a:p>
      </dsp:txBody>
      <dsp:txXfrm>
        <a:off x="8534851" y="3829947"/>
        <a:ext cx="2022865" cy="430418"/>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3116B40-A114-E24E-8B56-78653DD92CD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6C32953-D3EB-FE4D-B92A-5E75779B892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F5FC554-F8AA-744D-899F-C520E05D9D98}" type="datetimeFigureOut">
              <a:rPr lang="en-US" smtClean="0"/>
              <a:t>2/8/22</a:t>
            </a:fld>
            <a:endParaRPr lang="en-US"/>
          </a:p>
        </p:txBody>
      </p:sp>
      <p:sp>
        <p:nvSpPr>
          <p:cNvPr id="4" name="Footer Placeholder 3">
            <a:extLst>
              <a:ext uri="{FF2B5EF4-FFF2-40B4-BE49-F238E27FC236}">
                <a16:creationId xmlns:a16="http://schemas.microsoft.com/office/drawing/2014/main" id="{C59525F4-4AFF-7E4F-BFD6-B6831E10422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D62D94F-BD56-8741-B99D-D86BAD5275E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F61A836-4C50-AB48-B544-0A568D1534B5}" type="slidenum">
              <a:rPr lang="en-US" smtClean="0"/>
              <a:t>‹#›</a:t>
            </a:fld>
            <a:endParaRPr lang="en-US"/>
          </a:p>
        </p:txBody>
      </p:sp>
    </p:spTree>
    <p:extLst>
      <p:ext uri="{BB962C8B-B14F-4D97-AF65-F5344CB8AC3E}">
        <p14:creationId xmlns:p14="http://schemas.microsoft.com/office/powerpoint/2010/main" val="29801729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39913A-8DA4-42EF-A58F-81A3602C678A}" type="datetimeFigureOut">
              <a:rPr lang="en-US" smtClean="0"/>
              <a:pPr/>
              <a:t>2/8/22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BF2833-5762-4E0C-9C9E-774432C7BC20}" type="slidenum">
              <a:rPr lang="en-US" smtClean="0"/>
              <a:pPr/>
              <a:t>‹#›</a:t>
            </a:fld>
            <a:endParaRPr lang="en-US"/>
          </a:p>
        </p:txBody>
      </p:sp>
    </p:spTree>
    <p:extLst>
      <p:ext uri="{BB962C8B-B14F-4D97-AF65-F5344CB8AC3E}">
        <p14:creationId xmlns:p14="http://schemas.microsoft.com/office/powerpoint/2010/main" val="2724124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1</a:t>
            </a:fld>
            <a:endParaRPr lang="en-US"/>
          </a:p>
        </p:txBody>
      </p:sp>
    </p:spTree>
    <p:extLst>
      <p:ext uri="{BB962C8B-B14F-4D97-AF65-F5344CB8AC3E}">
        <p14:creationId xmlns:p14="http://schemas.microsoft.com/office/powerpoint/2010/main" val="41462396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15</a:t>
            </a:fld>
            <a:endParaRPr lang="en-US"/>
          </a:p>
        </p:txBody>
      </p:sp>
    </p:spTree>
    <p:extLst>
      <p:ext uri="{BB962C8B-B14F-4D97-AF65-F5344CB8AC3E}">
        <p14:creationId xmlns:p14="http://schemas.microsoft.com/office/powerpoint/2010/main" val="15104313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7832C8B4-5094-44D8-B4FC-5C57902C17C0}" type="slidenum">
              <a:rPr lang="en-US" smtClean="0"/>
              <a:t>16</a:t>
            </a:fld>
            <a:endParaRPr lang="en-US" dirty="0"/>
          </a:p>
        </p:txBody>
      </p:sp>
    </p:spTree>
    <p:extLst>
      <p:ext uri="{BB962C8B-B14F-4D97-AF65-F5344CB8AC3E}">
        <p14:creationId xmlns:p14="http://schemas.microsoft.com/office/powerpoint/2010/main" val="2605549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F2833-5762-4E0C-9C9E-774432C7BC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37615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18</a:t>
            </a:fld>
            <a:endParaRPr lang="en-US"/>
          </a:p>
        </p:txBody>
      </p:sp>
    </p:spTree>
    <p:extLst>
      <p:ext uri="{BB962C8B-B14F-4D97-AF65-F5344CB8AC3E}">
        <p14:creationId xmlns:p14="http://schemas.microsoft.com/office/powerpoint/2010/main" val="5090812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21</a:t>
            </a:fld>
            <a:endParaRPr lang="en-US"/>
          </a:p>
        </p:txBody>
      </p:sp>
    </p:spTree>
    <p:extLst>
      <p:ext uri="{BB962C8B-B14F-4D97-AF65-F5344CB8AC3E}">
        <p14:creationId xmlns:p14="http://schemas.microsoft.com/office/powerpoint/2010/main" val="2669546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23</a:t>
            </a:fld>
            <a:endParaRPr lang="en-US"/>
          </a:p>
        </p:txBody>
      </p:sp>
    </p:spTree>
    <p:extLst>
      <p:ext uri="{BB962C8B-B14F-4D97-AF65-F5344CB8AC3E}">
        <p14:creationId xmlns:p14="http://schemas.microsoft.com/office/powerpoint/2010/main" val="457480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7832C8B4-5094-44D8-B4FC-5C57902C17C0}" type="slidenum">
              <a:rPr lang="en-US" smtClean="0"/>
              <a:t>24</a:t>
            </a:fld>
            <a:endParaRPr lang="en-US" dirty="0"/>
          </a:p>
        </p:txBody>
      </p:sp>
    </p:spTree>
    <p:extLst>
      <p:ext uri="{BB962C8B-B14F-4D97-AF65-F5344CB8AC3E}">
        <p14:creationId xmlns:p14="http://schemas.microsoft.com/office/powerpoint/2010/main" val="3185356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25</a:t>
            </a:fld>
            <a:endParaRPr lang="en-US"/>
          </a:p>
        </p:txBody>
      </p:sp>
    </p:spTree>
    <p:extLst>
      <p:ext uri="{BB962C8B-B14F-4D97-AF65-F5344CB8AC3E}">
        <p14:creationId xmlns:p14="http://schemas.microsoft.com/office/powerpoint/2010/main" val="33584622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28</a:t>
            </a:fld>
            <a:endParaRPr lang="en-US"/>
          </a:p>
        </p:txBody>
      </p:sp>
    </p:spTree>
    <p:extLst>
      <p:ext uri="{BB962C8B-B14F-4D97-AF65-F5344CB8AC3E}">
        <p14:creationId xmlns:p14="http://schemas.microsoft.com/office/powerpoint/2010/main" val="39175503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F2833-5762-4E0C-9C9E-774432C7BC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3761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t>4</a:t>
            </a:fld>
            <a:endParaRPr lang="en-US" dirty="0"/>
          </a:p>
        </p:txBody>
      </p:sp>
    </p:spTree>
    <p:extLst>
      <p:ext uri="{BB962C8B-B14F-4D97-AF65-F5344CB8AC3E}">
        <p14:creationId xmlns:p14="http://schemas.microsoft.com/office/powerpoint/2010/main" val="16885085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31</a:t>
            </a:fld>
            <a:endParaRPr lang="en-US"/>
          </a:p>
        </p:txBody>
      </p:sp>
    </p:spTree>
    <p:extLst>
      <p:ext uri="{BB962C8B-B14F-4D97-AF65-F5344CB8AC3E}">
        <p14:creationId xmlns:p14="http://schemas.microsoft.com/office/powerpoint/2010/main" val="36636606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32</a:t>
            </a:fld>
            <a:endParaRPr lang="en-US"/>
          </a:p>
        </p:txBody>
      </p:sp>
    </p:spTree>
    <p:extLst>
      <p:ext uri="{BB962C8B-B14F-4D97-AF65-F5344CB8AC3E}">
        <p14:creationId xmlns:p14="http://schemas.microsoft.com/office/powerpoint/2010/main" val="28267193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7832C8B4-5094-44D8-B4FC-5C57902C17C0}" type="slidenum">
              <a:rPr lang="en-US" smtClean="0"/>
              <a:t>33</a:t>
            </a:fld>
            <a:endParaRPr lang="en-US" dirty="0"/>
          </a:p>
        </p:txBody>
      </p:sp>
    </p:spTree>
    <p:extLst>
      <p:ext uri="{BB962C8B-B14F-4D97-AF65-F5344CB8AC3E}">
        <p14:creationId xmlns:p14="http://schemas.microsoft.com/office/powerpoint/2010/main" val="11461609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5D4126-7F6D-4896-BB40-6A6D951FAA95}" type="slidenum">
              <a:rPr lang="en-US" smtClean="0"/>
              <a:t>34</a:t>
            </a:fld>
            <a:endParaRPr lang="en-US" dirty="0"/>
          </a:p>
        </p:txBody>
      </p:sp>
    </p:spTree>
    <p:extLst>
      <p:ext uri="{BB962C8B-B14F-4D97-AF65-F5344CB8AC3E}">
        <p14:creationId xmlns:p14="http://schemas.microsoft.com/office/powerpoint/2010/main" val="32169563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35</a:t>
            </a:fld>
            <a:endParaRPr lang="en-US"/>
          </a:p>
        </p:txBody>
      </p:sp>
    </p:spTree>
    <p:extLst>
      <p:ext uri="{BB962C8B-B14F-4D97-AF65-F5344CB8AC3E}">
        <p14:creationId xmlns:p14="http://schemas.microsoft.com/office/powerpoint/2010/main" val="9912146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36</a:t>
            </a:fld>
            <a:endParaRPr lang="en-US"/>
          </a:p>
        </p:txBody>
      </p:sp>
    </p:spTree>
    <p:extLst>
      <p:ext uri="{BB962C8B-B14F-4D97-AF65-F5344CB8AC3E}">
        <p14:creationId xmlns:p14="http://schemas.microsoft.com/office/powerpoint/2010/main" val="2196041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t>5</a:t>
            </a:fld>
            <a:endParaRPr lang="en-US" dirty="0"/>
          </a:p>
        </p:txBody>
      </p:sp>
    </p:spTree>
    <p:extLst>
      <p:ext uri="{BB962C8B-B14F-4D97-AF65-F5344CB8AC3E}">
        <p14:creationId xmlns:p14="http://schemas.microsoft.com/office/powerpoint/2010/main" val="3516636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t>6</a:t>
            </a:fld>
            <a:endParaRPr lang="en-US" dirty="0"/>
          </a:p>
        </p:txBody>
      </p:sp>
    </p:spTree>
    <p:extLst>
      <p:ext uri="{BB962C8B-B14F-4D97-AF65-F5344CB8AC3E}">
        <p14:creationId xmlns:p14="http://schemas.microsoft.com/office/powerpoint/2010/main" val="1585030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71BF2833-5762-4E0C-9C9E-774432C7BC20}" type="slidenum">
              <a:rPr lang="en-US" smtClean="0"/>
              <a:t>7</a:t>
            </a:fld>
            <a:endParaRPr lang="en-US" dirty="0"/>
          </a:p>
        </p:txBody>
      </p:sp>
    </p:spTree>
    <p:extLst>
      <p:ext uri="{BB962C8B-B14F-4D97-AF65-F5344CB8AC3E}">
        <p14:creationId xmlns:p14="http://schemas.microsoft.com/office/powerpoint/2010/main" val="924869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F2833-5762-4E0C-9C9E-774432C7BC2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1899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BF2833-5762-4E0C-9C9E-774432C7BC20}" type="slidenum">
              <a:rPr lang="en-US" smtClean="0"/>
              <a:pPr/>
              <a:t>9</a:t>
            </a:fld>
            <a:endParaRPr lang="en-US"/>
          </a:p>
        </p:txBody>
      </p:sp>
    </p:spTree>
    <p:extLst>
      <p:ext uri="{BB962C8B-B14F-4D97-AF65-F5344CB8AC3E}">
        <p14:creationId xmlns:p14="http://schemas.microsoft.com/office/powerpoint/2010/main" val="940931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11</a:t>
            </a:fld>
            <a:endParaRPr lang="en-US"/>
          </a:p>
        </p:txBody>
      </p:sp>
    </p:spTree>
    <p:extLst>
      <p:ext uri="{BB962C8B-B14F-4D97-AF65-F5344CB8AC3E}">
        <p14:creationId xmlns:p14="http://schemas.microsoft.com/office/powerpoint/2010/main" val="1466134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7832C8B4-5094-44D8-B4FC-5C57902C17C0}" type="slidenum">
              <a:rPr lang="en-US" smtClean="0"/>
              <a:t>14</a:t>
            </a:fld>
            <a:endParaRPr lang="en-US" dirty="0"/>
          </a:p>
        </p:txBody>
      </p:sp>
    </p:spTree>
    <p:extLst>
      <p:ext uri="{BB962C8B-B14F-4D97-AF65-F5344CB8AC3E}">
        <p14:creationId xmlns:p14="http://schemas.microsoft.com/office/powerpoint/2010/main" val="2908295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6A7FA42-E5FD-42FD-AF57-0CCC410B32D9}"/>
              </a:ext>
            </a:extLst>
          </p:cNvPr>
          <p:cNvSpPr/>
          <p:nvPr userDrawn="1"/>
        </p:nvSpPr>
        <p:spPr>
          <a:xfrm>
            <a:off x="1524000" y="1122362"/>
            <a:ext cx="9144000" cy="2387601"/>
          </a:xfrm>
          <a:prstGeom prst="rect">
            <a:avLst/>
          </a:prstGeom>
          <a:solidFill>
            <a:srgbClr val="F5BA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6120BD-D120-40E2-9011-8CC79CC08FC3}"/>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5" name="Footer Placeholder 4">
            <a:extLst>
              <a:ext uri="{FF2B5EF4-FFF2-40B4-BE49-F238E27FC236}">
                <a16:creationId xmlns:a16="http://schemas.microsoft.com/office/drawing/2014/main" id="{E5BE201F-9696-489D-837F-4E928AAFBF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6BBBEF2-9D2F-4F1F-923C-1CF87A1A6110}"/>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8" name="Rectangle 7">
            <a:extLst>
              <a:ext uri="{FF2B5EF4-FFF2-40B4-BE49-F238E27FC236}">
                <a16:creationId xmlns:a16="http://schemas.microsoft.com/office/drawing/2014/main" id="{FD3E059B-CE5D-43C4-A609-247B4E4800CD}"/>
              </a:ext>
            </a:extLst>
          </p:cNvPr>
          <p:cNvSpPr/>
          <p:nvPr userDrawn="1"/>
        </p:nvSpPr>
        <p:spPr>
          <a:xfrm>
            <a:off x="1524000" y="3602039"/>
            <a:ext cx="9144000" cy="1655762"/>
          </a:xfrm>
          <a:prstGeom prst="rect">
            <a:avLst/>
          </a:prstGeom>
          <a:solidFill>
            <a:srgbClr val="F5BA2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4AF504F8-4750-4CAA-A656-CE1CF1AE2D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223975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F10A6-5BE0-47AB-A1B9-31FCD9ED9AA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4DA191-D6C0-4150-9E8F-004E1C4657C7}"/>
              </a:ext>
            </a:extLst>
          </p:cNvPr>
          <p:cNvSpPr>
            <a:spLocks noGrp="1"/>
          </p:cNvSpPr>
          <p:nvPr>
            <p:ph type="dt" sz="half" idx="10"/>
          </p:nvPr>
        </p:nvSpPr>
        <p:spPr>
          <a:xfrm>
            <a:off x="838200" y="6356350"/>
            <a:ext cx="2743200" cy="365125"/>
          </a:xfrm>
          <a:prstGeom prst="rect">
            <a:avLst/>
          </a:prstGeom>
        </p:spPr>
        <p:txBody>
          <a:bodyPr/>
          <a:lstStyle/>
          <a:p>
            <a:fld id="{9F196160-E13D-46EF-ABB9-2EC5347F161F}" type="datetimeFigureOut">
              <a:rPr lang="en-US" smtClean="0"/>
              <a:pPr/>
              <a:t>2/8/22</a:t>
            </a:fld>
            <a:endParaRPr lang="en-US"/>
          </a:p>
        </p:txBody>
      </p:sp>
      <p:sp>
        <p:nvSpPr>
          <p:cNvPr id="4" name="Footer Placeholder 3">
            <a:extLst>
              <a:ext uri="{FF2B5EF4-FFF2-40B4-BE49-F238E27FC236}">
                <a16:creationId xmlns:a16="http://schemas.microsoft.com/office/drawing/2014/main" id="{F605E72C-FB37-49C9-8E02-67DF199649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07E27F-F644-4940-B300-2AC9C16B853D}"/>
              </a:ext>
            </a:extLst>
          </p:cNvPr>
          <p:cNvSpPr>
            <a:spLocks noGrp="1"/>
          </p:cNvSpPr>
          <p:nvPr>
            <p:ph type="sldNum" sz="quarter" idx="12"/>
          </p:nvPr>
        </p:nvSpPr>
        <p:spPr/>
        <p:txBody>
          <a:bodyPr/>
          <a:lstStyle/>
          <a:p>
            <a:fld id="{8158A5C0-C843-4798-A68E-D1A36425029C}" type="slidenum">
              <a:rPr lang="en-US" smtClean="0"/>
              <a:pPr/>
              <a:t>‹#›</a:t>
            </a:fld>
            <a:endParaRPr lang="en-US"/>
          </a:p>
        </p:txBody>
      </p:sp>
    </p:spTree>
    <p:extLst>
      <p:ext uri="{BB962C8B-B14F-4D97-AF65-F5344CB8AC3E}">
        <p14:creationId xmlns:p14="http://schemas.microsoft.com/office/powerpoint/2010/main" val="1194520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2E50AA-AD40-4C3A-88BE-85A18E3D3761}"/>
              </a:ext>
            </a:extLst>
          </p:cNvPr>
          <p:cNvSpPr>
            <a:spLocks noGrp="1"/>
          </p:cNvSpPr>
          <p:nvPr>
            <p:ph type="dt" sz="half" idx="10"/>
          </p:nvPr>
        </p:nvSpPr>
        <p:spPr>
          <a:xfrm>
            <a:off x="838200" y="6356350"/>
            <a:ext cx="2743200" cy="365125"/>
          </a:xfrm>
          <a:prstGeom prst="rect">
            <a:avLst/>
          </a:prstGeom>
        </p:spPr>
        <p:txBody>
          <a:bodyPr/>
          <a:lstStyle/>
          <a:p>
            <a:fld id="{9F196160-E13D-46EF-ABB9-2EC5347F161F}" type="datetimeFigureOut">
              <a:rPr lang="en-US" smtClean="0"/>
              <a:pPr/>
              <a:t>2/8/22</a:t>
            </a:fld>
            <a:endParaRPr lang="en-US"/>
          </a:p>
        </p:txBody>
      </p:sp>
      <p:sp>
        <p:nvSpPr>
          <p:cNvPr id="3" name="Footer Placeholder 2">
            <a:extLst>
              <a:ext uri="{FF2B5EF4-FFF2-40B4-BE49-F238E27FC236}">
                <a16:creationId xmlns:a16="http://schemas.microsoft.com/office/drawing/2014/main" id="{B68C1F70-FE04-4562-975C-08DABB5872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B74EC6E-6C61-470B-BDD3-DA8DF6232226}"/>
              </a:ext>
            </a:extLst>
          </p:cNvPr>
          <p:cNvSpPr>
            <a:spLocks noGrp="1"/>
          </p:cNvSpPr>
          <p:nvPr>
            <p:ph type="sldNum" sz="quarter" idx="12"/>
          </p:nvPr>
        </p:nvSpPr>
        <p:spPr/>
        <p:txBody>
          <a:bodyPr/>
          <a:lstStyle/>
          <a:p>
            <a:fld id="{8158A5C0-C843-4798-A68E-D1A36425029C}" type="slidenum">
              <a:rPr lang="en-US" smtClean="0"/>
              <a:pPr/>
              <a:t>‹#›</a:t>
            </a:fld>
            <a:endParaRPr lang="en-US"/>
          </a:p>
        </p:txBody>
      </p:sp>
    </p:spTree>
    <p:extLst>
      <p:ext uri="{BB962C8B-B14F-4D97-AF65-F5344CB8AC3E}">
        <p14:creationId xmlns:p14="http://schemas.microsoft.com/office/powerpoint/2010/main" val="2765467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65DE5-CA7A-4F4C-B914-0BB1398255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3795F8-1424-4CC6-812A-B27AFDA75C9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6BABA0-249A-4213-9913-73239EBD13A1}"/>
              </a:ext>
            </a:extLst>
          </p:cNvPr>
          <p:cNvSpPr>
            <a:spLocks noGrp="1"/>
          </p:cNvSpPr>
          <p:nvPr>
            <p:ph type="dt" sz="half" idx="10"/>
          </p:nvPr>
        </p:nvSpPr>
        <p:spPr>
          <a:xfrm>
            <a:off x="838200" y="6356350"/>
            <a:ext cx="2743200" cy="365125"/>
          </a:xfrm>
          <a:prstGeom prst="rect">
            <a:avLst/>
          </a:prstGeom>
        </p:spPr>
        <p:txBody>
          <a:bodyPr/>
          <a:lstStyle/>
          <a:p>
            <a:fld id="{9F196160-E13D-46EF-ABB9-2EC5347F161F}" type="datetimeFigureOut">
              <a:rPr lang="en-US" smtClean="0"/>
              <a:pPr/>
              <a:t>2/8/22</a:t>
            </a:fld>
            <a:endParaRPr lang="en-US"/>
          </a:p>
        </p:txBody>
      </p:sp>
      <p:sp>
        <p:nvSpPr>
          <p:cNvPr id="5" name="Footer Placeholder 4">
            <a:extLst>
              <a:ext uri="{FF2B5EF4-FFF2-40B4-BE49-F238E27FC236}">
                <a16:creationId xmlns:a16="http://schemas.microsoft.com/office/drawing/2014/main" id="{7DD2987D-5B4F-4413-8198-26E936DE22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E51E2B-CCA1-410D-AB25-7FC64B4983ED}"/>
              </a:ext>
            </a:extLst>
          </p:cNvPr>
          <p:cNvSpPr>
            <a:spLocks noGrp="1"/>
          </p:cNvSpPr>
          <p:nvPr>
            <p:ph type="sldNum" sz="quarter" idx="12"/>
          </p:nvPr>
        </p:nvSpPr>
        <p:spPr/>
        <p:txBody>
          <a:bodyPr/>
          <a:lstStyle/>
          <a:p>
            <a:fld id="{8158A5C0-C843-4798-A68E-D1A36425029C}" type="slidenum">
              <a:rPr lang="en-US" smtClean="0"/>
              <a:pPr/>
              <a:t>‹#›</a:t>
            </a:fld>
            <a:endParaRPr lang="en-US"/>
          </a:p>
        </p:txBody>
      </p:sp>
    </p:spTree>
    <p:extLst>
      <p:ext uri="{BB962C8B-B14F-4D97-AF65-F5344CB8AC3E}">
        <p14:creationId xmlns:p14="http://schemas.microsoft.com/office/powerpoint/2010/main" val="35378126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7CC7A63-4E49-7E4E-862C-0E79A46848B0}"/>
              </a:ext>
            </a:extLst>
          </p:cNvPr>
          <p:cNvSpPr>
            <a:spLocks noGrp="1"/>
          </p:cNvSpPr>
          <p:nvPr>
            <p:ph type="pic" sz="quarter" idx="10"/>
          </p:nvPr>
        </p:nvSpPr>
        <p:spPr>
          <a:xfrm>
            <a:off x="0" y="0"/>
            <a:ext cx="12192000" cy="6858000"/>
          </a:xfrm>
        </p:spPr>
        <p:txBody>
          <a:bodyPr/>
          <a:lstStyle/>
          <a:p>
            <a:endParaRPr lang="en-US"/>
          </a:p>
        </p:txBody>
      </p:sp>
    </p:spTree>
    <p:extLst>
      <p:ext uri="{BB962C8B-B14F-4D97-AF65-F5344CB8AC3E}">
        <p14:creationId xmlns:p14="http://schemas.microsoft.com/office/powerpoint/2010/main" val="2280852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DF1174-A672-4C28-A8B8-FAECF1F68AC6}"/>
              </a:ext>
            </a:extLst>
          </p:cNvPr>
          <p:cNvSpPr>
            <a:spLocks noGrp="1"/>
          </p:cNvSpPr>
          <p:nvPr>
            <p:ph idx="1"/>
          </p:nvPr>
        </p:nvSpPr>
        <p:spPr>
          <a:xfrm>
            <a:off x="523240" y="1825625"/>
            <a:ext cx="1083055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ADAE6E3-86AC-411D-9777-3835BE301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D7D15-7F1F-47EB-B87C-2349CCB06EA9}"/>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7" name="Rectangle 6">
            <a:extLst>
              <a:ext uri="{FF2B5EF4-FFF2-40B4-BE49-F238E27FC236}">
                <a16:creationId xmlns:a16="http://schemas.microsoft.com/office/drawing/2014/main" id="{E7AAD75D-9EA7-4CF2-9079-0544D2FCAF0D}"/>
              </a:ext>
            </a:extLst>
          </p:cNvPr>
          <p:cNvSpPr/>
          <p:nvPr userDrawn="1"/>
        </p:nvSpPr>
        <p:spPr>
          <a:xfrm>
            <a:off x="345440" y="365125"/>
            <a:ext cx="11544598" cy="1139825"/>
          </a:xfrm>
          <a:prstGeom prst="rect">
            <a:avLst/>
          </a:prstGeom>
          <a:solidFill>
            <a:srgbClr val="EFA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 name="Title 1">
            <a:extLst>
              <a:ext uri="{FF2B5EF4-FFF2-40B4-BE49-F238E27FC236}">
                <a16:creationId xmlns:a16="http://schemas.microsoft.com/office/drawing/2014/main" id="{72119C24-0346-4E92-ADBA-AC30952B7387}"/>
              </a:ext>
            </a:extLst>
          </p:cNvPr>
          <p:cNvSpPr>
            <a:spLocks noGrp="1"/>
          </p:cNvSpPr>
          <p:nvPr>
            <p:ph type="title"/>
          </p:nvPr>
        </p:nvSpPr>
        <p:spPr>
          <a:xfrm>
            <a:off x="523240" y="365126"/>
            <a:ext cx="10515600" cy="1139824"/>
          </a:xfrm>
        </p:spPr>
        <p:txBody>
          <a:bodyPr>
            <a:normAutofit/>
          </a:bodyPr>
          <a:lstStyle>
            <a:lvl1pPr>
              <a:defRPr sz="3600">
                <a:solidFill>
                  <a:srgbClr val="000000"/>
                </a:solidFill>
              </a:defRPr>
            </a:lvl1pPr>
          </a:lstStyle>
          <a:p>
            <a:r>
              <a:rPr lang="en-US" dirty="0"/>
              <a:t>Click to edit Master title style</a:t>
            </a:r>
          </a:p>
        </p:txBody>
      </p:sp>
    </p:spTree>
    <p:extLst>
      <p:ext uri="{BB962C8B-B14F-4D97-AF65-F5344CB8AC3E}">
        <p14:creationId xmlns:p14="http://schemas.microsoft.com/office/powerpoint/2010/main" val="2990800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DF1174-A672-4C28-A8B8-FAECF1F68AC6}"/>
              </a:ext>
            </a:extLst>
          </p:cNvPr>
          <p:cNvSpPr>
            <a:spLocks noGrp="1"/>
          </p:cNvSpPr>
          <p:nvPr>
            <p:ph idx="1"/>
          </p:nvPr>
        </p:nvSpPr>
        <p:spPr>
          <a:xfrm>
            <a:off x="523240" y="1825625"/>
            <a:ext cx="565848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ADAE6E3-86AC-411D-9777-3835BE301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D7D15-7F1F-47EB-B87C-2349CCB06EA9}"/>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7" name="Rectangle 6">
            <a:extLst>
              <a:ext uri="{FF2B5EF4-FFF2-40B4-BE49-F238E27FC236}">
                <a16:creationId xmlns:a16="http://schemas.microsoft.com/office/drawing/2014/main" id="{E7AAD75D-9EA7-4CF2-9079-0544D2FCAF0D}"/>
              </a:ext>
            </a:extLst>
          </p:cNvPr>
          <p:cNvSpPr/>
          <p:nvPr userDrawn="1"/>
        </p:nvSpPr>
        <p:spPr>
          <a:xfrm>
            <a:off x="345440" y="365125"/>
            <a:ext cx="5836285" cy="1139825"/>
          </a:xfrm>
          <a:prstGeom prst="rect">
            <a:avLst/>
          </a:prstGeom>
          <a:solidFill>
            <a:srgbClr val="EFA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 name="Title 1">
            <a:extLst>
              <a:ext uri="{FF2B5EF4-FFF2-40B4-BE49-F238E27FC236}">
                <a16:creationId xmlns:a16="http://schemas.microsoft.com/office/drawing/2014/main" id="{72119C24-0346-4E92-ADBA-AC30952B7387}"/>
              </a:ext>
            </a:extLst>
          </p:cNvPr>
          <p:cNvSpPr>
            <a:spLocks noGrp="1"/>
          </p:cNvSpPr>
          <p:nvPr>
            <p:ph type="title"/>
          </p:nvPr>
        </p:nvSpPr>
        <p:spPr>
          <a:xfrm>
            <a:off x="523240" y="365126"/>
            <a:ext cx="5658485" cy="1139824"/>
          </a:xfrm>
        </p:spPr>
        <p:txBody>
          <a:bodyPr>
            <a:normAutofit/>
          </a:bodyPr>
          <a:lstStyle>
            <a:lvl1pPr>
              <a:defRPr sz="3600">
                <a:solidFill>
                  <a:srgbClr val="000000"/>
                </a:solidFill>
              </a:defRPr>
            </a:lvl1pPr>
          </a:lstStyle>
          <a:p>
            <a:r>
              <a:rPr lang="en-US" dirty="0"/>
              <a:t>Click to edit Master title style</a:t>
            </a:r>
          </a:p>
        </p:txBody>
      </p:sp>
    </p:spTree>
    <p:extLst>
      <p:ext uri="{BB962C8B-B14F-4D97-AF65-F5344CB8AC3E}">
        <p14:creationId xmlns:p14="http://schemas.microsoft.com/office/powerpoint/2010/main" val="3329071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DF1174-A672-4C28-A8B8-FAECF1F68AC6}"/>
              </a:ext>
            </a:extLst>
          </p:cNvPr>
          <p:cNvSpPr>
            <a:spLocks noGrp="1"/>
          </p:cNvSpPr>
          <p:nvPr>
            <p:ph idx="1"/>
          </p:nvPr>
        </p:nvSpPr>
        <p:spPr>
          <a:xfrm>
            <a:off x="5762625" y="1825625"/>
            <a:ext cx="612741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ADAE6E3-86AC-411D-9777-3835BE301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D7D15-7F1F-47EB-B87C-2349CCB06EA9}"/>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7" name="Rectangle 6">
            <a:extLst>
              <a:ext uri="{FF2B5EF4-FFF2-40B4-BE49-F238E27FC236}">
                <a16:creationId xmlns:a16="http://schemas.microsoft.com/office/drawing/2014/main" id="{E7AAD75D-9EA7-4CF2-9079-0544D2FCAF0D}"/>
              </a:ext>
            </a:extLst>
          </p:cNvPr>
          <p:cNvSpPr/>
          <p:nvPr userDrawn="1"/>
        </p:nvSpPr>
        <p:spPr>
          <a:xfrm>
            <a:off x="5676900" y="365125"/>
            <a:ext cx="6213138" cy="1139825"/>
          </a:xfrm>
          <a:prstGeom prst="rect">
            <a:avLst/>
          </a:prstGeom>
          <a:solidFill>
            <a:srgbClr val="EFA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 name="Title 1">
            <a:extLst>
              <a:ext uri="{FF2B5EF4-FFF2-40B4-BE49-F238E27FC236}">
                <a16:creationId xmlns:a16="http://schemas.microsoft.com/office/drawing/2014/main" id="{72119C24-0346-4E92-ADBA-AC30952B7387}"/>
              </a:ext>
            </a:extLst>
          </p:cNvPr>
          <p:cNvSpPr>
            <a:spLocks noGrp="1"/>
          </p:cNvSpPr>
          <p:nvPr>
            <p:ph type="title"/>
          </p:nvPr>
        </p:nvSpPr>
        <p:spPr>
          <a:xfrm>
            <a:off x="5762625" y="365126"/>
            <a:ext cx="5276215" cy="1139824"/>
          </a:xfrm>
        </p:spPr>
        <p:txBody>
          <a:bodyPr>
            <a:normAutofit/>
          </a:bodyPr>
          <a:lstStyle>
            <a:lvl1pPr>
              <a:defRPr sz="3600">
                <a:solidFill>
                  <a:srgbClr val="000000"/>
                </a:solidFill>
              </a:defRPr>
            </a:lvl1pPr>
          </a:lstStyle>
          <a:p>
            <a:r>
              <a:rPr lang="en-US" dirty="0"/>
              <a:t>Click to edit Master title style</a:t>
            </a:r>
          </a:p>
        </p:txBody>
      </p:sp>
    </p:spTree>
    <p:extLst>
      <p:ext uri="{BB962C8B-B14F-4D97-AF65-F5344CB8AC3E}">
        <p14:creationId xmlns:p14="http://schemas.microsoft.com/office/powerpoint/2010/main" val="3342558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7AAD75D-9EA7-4CF2-9079-0544D2FCAF0D}"/>
              </a:ext>
            </a:extLst>
          </p:cNvPr>
          <p:cNvSpPr/>
          <p:nvPr userDrawn="1"/>
        </p:nvSpPr>
        <p:spPr>
          <a:xfrm>
            <a:off x="528320" y="347346"/>
            <a:ext cx="11544598" cy="113982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F5BA2B"/>
              </a:solidFill>
            </a:endParaRPr>
          </a:p>
        </p:txBody>
      </p:sp>
      <p:sp>
        <p:nvSpPr>
          <p:cNvPr id="3" name="Content Placeholder 2">
            <a:extLst>
              <a:ext uri="{FF2B5EF4-FFF2-40B4-BE49-F238E27FC236}">
                <a16:creationId xmlns:a16="http://schemas.microsoft.com/office/drawing/2014/main" id="{44DF1174-A672-4C28-A8B8-FAECF1F68AC6}"/>
              </a:ext>
            </a:extLst>
          </p:cNvPr>
          <p:cNvSpPr>
            <a:spLocks noGrp="1"/>
          </p:cNvSpPr>
          <p:nvPr>
            <p:ph idx="1"/>
          </p:nvPr>
        </p:nvSpPr>
        <p:spPr>
          <a:xfrm>
            <a:off x="523240" y="1825625"/>
            <a:ext cx="1083055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ADAE6E3-86AC-411D-9777-3835BE301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D7D15-7F1F-47EB-B87C-2349CCB06EA9}"/>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2" name="Title 1">
            <a:extLst>
              <a:ext uri="{FF2B5EF4-FFF2-40B4-BE49-F238E27FC236}">
                <a16:creationId xmlns:a16="http://schemas.microsoft.com/office/drawing/2014/main" id="{72119C24-0346-4E92-ADBA-AC30952B7387}"/>
              </a:ext>
            </a:extLst>
          </p:cNvPr>
          <p:cNvSpPr>
            <a:spLocks noGrp="1"/>
          </p:cNvSpPr>
          <p:nvPr>
            <p:ph type="title"/>
          </p:nvPr>
        </p:nvSpPr>
        <p:spPr>
          <a:xfrm>
            <a:off x="523240" y="365126"/>
            <a:ext cx="10515600" cy="1139824"/>
          </a:xfrm>
        </p:spPr>
        <p:txBody>
          <a:bodyPr>
            <a:normAutofit/>
          </a:bodyPr>
          <a:lstStyle>
            <a:lvl1pPr>
              <a:defRPr sz="3600">
                <a:solidFill>
                  <a:srgbClr val="F5BA2B"/>
                </a:solidFill>
              </a:defRPr>
            </a:lvl1pPr>
          </a:lstStyle>
          <a:p>
            <a:r>
              <a:rPr lang="en-US" dirty="0"/>
              <a:t>Click to edit Master title style</a:t>
            </a:r>
          </a:p>
        </p:txBody>
      </p:sp>
    </p:spTree>
    <p:extLst>
      <p:ext uri="{BB962C8B-B14F-4D97-AF65-F5344CB8AC3E}">
        <p14:creationId xmlns:p14="http://schemas.microsoft.com/office/powerpoint/2010/main" val="3811896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9012262-42F6-41C7-9995-4EFD879EDA6D}"/>
              </a:ext>
            </a:extLst>
          </p:cNvPr>
          <p:cNvSpPr>
            <a:spLocks noGrp="1"/>
          </p:cNvSpPr>
          <p:nvPr>
            <p:ph type="dt" sz="half" idx="10"/>
          </p:nvPr>
        </p:nvSpPr>
        <p:spPr>
          <a:xfrm>
            <a:off x="838200" y="6356350"/>
            <a:ext cx="2743200" cy="365125"/>
          </a:xfrm>
          <a:prstGeom prst="rect">
            <a:avLst/>
          </a:prstGeom>
        </p:spPr>
        <p:txBody>
          <a:bodyPr/>
          <a:lstStyle/>
          <a:p>
            <a:fld id="{9F196160-E13D-46EF-ABB9-2EC5347F161F}" type="datetimeFigureOut">
              <a:rPr lang="en-US" smtClean="0"/>
              <a:pPr/>
              <a:t>2/8/22</a:t>
            </a:fld>
            <a:endParaRPr lang="en-US"/>
          </a:p>
        </p:txBody>
      </p:sp>
      <p:sp>
        <p:nvSpPr>
          <p:cNvPr id="5" name="Footer Placeholder 4">
            <a:extLst>
              <a:ext uri="{FF2B5EF4-FFF2-40B4-BE49-F238E27FC236}">
                <a16:creationId xmlns:a16="http://schemas.microsoft.com/office/drawing/2014/main" id="{76C479C6-DADF-43BE-B37A-2648218BB1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AE3896-AC24-40A5-B9E7-9C68E148C6B3}"/>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7" name="Rectangle 6">
            <a:extLst>
              <a:ext uri="{FF2B5EF4-FFF2-40B4-BE49-F238E27FC236}">
                <a16:creationId xmlns:a16="http://schemas.microsoft.com/office/drawing/2014/main" id="{17514657-B334-4C76-8F4C-31A4A567A796}"/>
              </a:ext>
            </a:extLst>
          </p:cNvPr>
          <p:cNvSpPr/>
          <p:nvPr userDrawn="1"/>
        </p:nvSpPr>
        <p:spPr>
          <a:xfrm>
            <a:off x="-20421" y="0"/>
            <a:ext cx="3363696"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E202C32C-18FB-46AA-923A-57E840546617}"/>
              </a:ext>
            </a:extLst>
          </p:cNvPr>
          <p:cNvSpPr/>
          <p:nvPr userDrawn="1"/>
        </p:nvSpPr>
        <p:spPr>
          <a:xfrm>
            <a:off x="1676400" y="2438400"/>
            <a:ext cx="9686023" cy="2124075"/>
          </a:xfrm>
          <a:prstGeom prst="rect">
            <a:avLst/>
          </a:prstGeom>
          <a:solidFill>
            <a:srgbClr val="F5BA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7D3838-8BBA-4DEF-A8BB-CB509E3847BD}"/>
              </a:ext>
            </a:extLst>
          </p:cNvPr>
          <p:cNvSpPr>
            <a:spLocks noGrp="1"/>
          </p:cNvSpPr>
          <p:nvPr>
            <p:ph type="title"/>
          </p:nvPr>
        </p:nvSpPr>
        <p:spPr>
          <a:xfrm>
            <a:off x="1676400" y="2438400"/>
            <a:ext cx="9671050" cy="2124075"/>
          </a:xfrm>
        </p:spPr>
        <p:txBody>
          <a:bodyPr anchor="ctr"/>
          <a:lstStyle>
            <a:lvl1pPr algn="ctr">
              <a:defRPr sz="6000"/>
            </a:lvl1pPr>
          </a:lstStyle>
          <a:p>
            <a:r>
              <a:rPr lang="en-US" dirty="0"/>
              <a:t>Click to edit Master title style</a:t>
            </a:r>
          </a:p>
        </p:txBody>
      </p:sp>
    </p:spTree>
    <p:extLst>
      <p:ext uri="{BB962C8B-B14F-4D97-AF65-F5344CB8AC3E}">
        <p14:creationId xmlns:p14="http://schemas.microsoft.com/office/powerpoint/2010/main" val="3532423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465E39B-3E0C-4146-A841-D90C73792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48249C-A0B0-41BE-ACCF-9FC3218ACB44}"/>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8" name="Rectangle 7">
            <a:extLst>
              <a:ext uri="{FF2B5EF4-FFF2-40B4-BE49-F238E27FC236}">
                <a16:creationId xmlns:a16="http://schemas.microsoft.com/office/drawing/2014/main" id="{A419DBFA-6E9C-4135-BECE-7A979A605190}"/>
              </a:ext>
            </a:extLst>
          </p:cNvPr>
          <p:cNvSpPr/>
          <p:nvPr userDrawn="1"/>
        </p:nvSpPr>
        <p:spPr>
          <a:xfrm>
            <a:off x="-20320" y="0"/>
            <a:ext cx="1310640" cy="6864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4521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465E39B-3E0C-4146-A841-D90C73792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48249C-A0B0-41BE-ACCF-9FC3218ACB44}"/>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8" name="Rectangle 7">
            <a:extLst>
              <a:ext uri="{FF2B5EF4-FFF2-40B4-BE49-F238E27FC236}">
                <a16:creationId xmlns:a16="http://schemas.microsoft.com/office/drawing/2014/main" id="{A419DBFA-6E9C-4135-BECE-7A979A605190}"/>
              </a:ext>
            </a:extLst>
          </p:cNvPr>
          <p:cNvSpPr/>
          <p:nvPr userDrawn="1"/>
        </p:nvSpPr>
        <p:spPr>
          <a:xfrm>
            <a:off x="914401" y="0"/>
            <a:ext cx="6162674" cy="6858000"/>
          </a:xfrm>
          <a:prstGeom prst="rect">
            <a:avLst/>
          </a:prstGeom>
          <a:solidFill>
            <a:srgbClr val="F5BA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ADBD05-11CC-469A-B954-0EA13D385052}"/>
              </a:ext>
            </a:extLst>
          </p:cNvPr>
          <p:cNvSpPr>
            <a:spLocks noGrp="1"/>
          </p:cNvSpPr>
          <p:nvPr>
            <p:ph type="title"/>
          </p:nvPr>
        </p:nvSpPr>
        <p:spPr>
          <a:xfrm>
            <a:off x="1366838" y="2289176"/>
            <a:ext cx="5257800" cy="1139824"/>
          </a:xfrm>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1980867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B95D0-B393-4507-800E-BC2A3579C8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568EA3-A74B-4FF4-9AFD-46FC6204AA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EA57244-03AA-4236-9DA9-13C118F58CD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F3EAD2-1D3D-440B-BA43-5934A5E27C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A769C04-1DB8-4E0D-B217-95E7BD00649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8CADF1C-CD9C-4034-9D10-3967BF6B7197}"/>
              </a:ext>
            </a:extLst>
          </p:cNvPr>
          <p:cNvSpPr>
            <a:spLocks noGrp="1"/>
          </p:cNvSpPr>
          <p:nvPr>
            <p:ph type="dt" sz="half" idx="10"/>
          </p:nvPr>
        </p:nvSpPr>
        <p:spPr>
          <a:xfrm>
            <a:off x="838200" y="6356350"/>
            <a:ext cx="2743200" cy="365125"/>
          </a:xfrm>
          <a:prstGeom prst="rect">
            <a:avLst/>
          </a:prstGeom>
        </p:spPr>
        <p:txBody>
          <a:bodyPr/>
          <a:lstStyle/>
          <a:p>
            <a:fld id="{9F196160-E13D-46EF-ABB9-2EC5347F161F}" type="datetimeFigureOut">
              <a:rPr lang="en-US" smtClean="0"/>
              <a:pPr/>
              <a:t>2/8/22</a:t>
            </a:fld>
            <a:endParaRPr lang="en-US"/>
          </a:p>
        </p:txBody>
      </p:sp>
      <p:sp>
        <p:nvSpPr>
          <p:cNvPr id="8" name="Footer Placeholder 7">
            <a:extLst>
              <a:ext uri="{FF2B5EF4-FFF2-40B4-BE49-F238E27FC236}">
                <a16:creationId xmlns:a16="http://schemas.microsoft.com/office/drawing/2014/main" id="{DF87DC2F-322A-4BB2-A5DB-28CE2844D48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C3E038-84A6-4047-801D-A7712A748649}"/>
              </a:ext>
            </a:extLst>
          </p:cNvPr>
          <p:cNvSpPr>
            <a:spLocks noGrp="1"/>
          </p:cNvSpPr>
          <p:nvPr>
            <p:ph type="sldNum" sz="quarter" idx="12"/>
          </p:nvPr>
        </p:nvSpPr>
        <p:spPr/>
        <p:txBody>
          <a:bodyPr/>
          <a:lstStyle/>
          <a:p>
            <a:fld id="{8158A5C0-C843-4798-A68E-D1A36425029C}" type="slidenum">
              <a:rPr lang="en-US" smtClean="0"/>
              <a:pPr/>
              <a:t>‹#›</a:t>
            </a:fld>
            <a:endParaRPr lang="en-US"/>
          </a:p>
        </p:txBody>
      </p:sp>
    </p:spTree>
    <p:extLst>
      <p:ext uri="{BB962C8B-B14F-4D97-AF65-F5344CB8AC3E}">
        <p14:creationId xmlns:p14="http://schemas.microsoft.com/office/powerpoint/2010/main" val="613186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AFBBD7-E326-47AB-9752-D0F64E671A2D}"/>
              </a:ext>
            </a:extLst>
          </p:cNvPr>
          <p:cNvSpPr>
            <a:spLocks noGrp="1"/>
          </p:cNvSpPr>
          <p:nvPr>
            <p:ph type="body" idx="1"/>
          </p:nvPr>
        </p:nvSpPr>
        <p:spPr>
          <a:xfrm>
            <a:off x="508000" y="1825625"/>
            <a:ext cx="11198223"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CB820148-6572-4E0A-A3B3-AFACE6774E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A3D340F-E019-466E-9425-BCBBA017A230}"/>
              </a:ext>
            </a:extLst>
          </p:cNvPr>
          <p:cNvSpPr>
            <a:spLocks noGrp="1"/>
          </p:cNvSpPr>
          <p:nvPr>
            <p:ph type="sldNum" sz="quarter" idx="4"/>
          </p:nvPr>
        </p:nvSpPr>
        <p:spPr>
          <a:xfrm>
            <a:off x="9277350" y="444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58A5C0-C843-4798-A68E-D1A36425029C}" type="slidenum">
              <a:rPr lang="en-US" smtClean="0"/>
              <a:pPr/>
              <a:t>‹#›</a:t>
            </a:fld>
            <a:endParaRPr lang="en-US"/>
          </a:p>
        </p:txBody>
      </p:sp>
      <p:sp>
        <p:nvSpPr>
          <p:cNvPr id="2" name="Title Placeholder 1">
            <a:extLst>
              <a:ext uri="{FF2B5EF4-FFF2-40B4-BE49-F238E27FC236}">
                <a16:creationId xmlns:a16="http://schemas.microsoft.com/office/drawing/2014/main" id="{682BB389-2D32-4459-A711-0F392A83F6EB}"/>
              </a:ext>
            </a:extLst>
          </p:cNvPr>
          <p:cNvSpPr>
            <a:spLocks noGrp="1"/>
          </p:cNvSpPr>
          <p:nvPr>
            <p:ph type="title"/>
          </p:nvPr>
        </p:nvSpPr>
        <p:spPr>
          <a:xfrm>
            <a:off x="508000" y="365126"/>
            <a:ext cx="11198224" cy="1139824"/>
          </a:xfrm>
          <a:prstGeom prst="rect">
            <a:avLst/>
          </a:prstGeom>
        </p:spPr>
        <p:txBody>
          <a:bodyPr vert="horz" lIns="91440" tIns="45720" rIns="91440" bIns="45720" rtlCol="0" anchor="ctr">
            <a:normAutofit/>
          </a:bodyPr>
          <a:lstStyle/>
          <a:p>
            <a:r>
              <a:rPr lang="en-US" dirty="0"/>
              <a:t>Click To Edit Master Title Style</a:t>
            </a:r>
          </a:p>
        </p:txBody>
      </p:sp>
      <p:grpSp>
        <p:nvGrpSpPr>
          <p:cNvPr id="16" name="Group 15">
            <a:extLst>
              <a:ext uri="{FF2B5EF4-FFF2-40B4-BE49-F238E27FC236}">
                <a16:creationId xmlns:a16="http://schemas.microsoft.com/office/drawing/2014/main" id="{91DFF0AA-25CB-4522-8735-CED47F9D6E1A}"/>
              </a:ext>
            </a:extLst>
          </p:cNvPr>
          <p:cNvGrpSpPr>
            <a:grpSpLocks noChangeAspect="1"/>
          </p:cNvGrpSpPr>
          <p:nvPr userDrawn="1"/>
        </p:nvGrpSpPr>
        <p:grpSpPr>
          <a:xfrm>
            <a:off x="11185957" y="6356350"/>
            <a:ext cx="892295" cy="470693"/>
            <a:chOff x="4581525" y="2647950"/>
            <a:chExt cx="2943225" cy="1552575"/>
          </a:xfrm>
        </p:grpSpPr>
        <p:pic>
          <p:nvPicPr>
            <p:cNvPr id="14" name="Picture 13">
              <a:extLst>
                <a:ext uri="{FF2B5EF4-FFF2-40B4-BE49-F238E27FC236}">
                  <a16:creationId xmlns:a16="http://schemas.microsoft.com/office/drawing/2014/main" id="{D637E496-7AE7-42C4-BFF6-DEE5043A9357}"/>
                </a:ext>
              </a:extLst>
            </p:cNvPr>
            <p:cNvPicPr>
              <a:picLocks noChangeAspect="1"/>
            </p:cNvPicPr>
            <p:nvPr userDrawn="1"/>
          </p:nvPicPr>
          <p:blipFill rotWithShape="1">
            <a:blip r:embed="rId14" cstate="email">
              <a:extLst>
                <a:ext uri="{28A0092B-C50C-407E-A947-70E740481C1C}">
                  <a14:useLocalDpi xmlns:a14="http://schemas.microsoft.com/office/drawing/2010/main"/>
                </a:ext>
              </a:extLst>
            </a:blip>
            <a:srcRect/>
            <a:stretch/>
          </p:blipFill>
          <p:spPr>
            <a:xfrm>
              <a:off x="4667250" y="2647950"/>
              <a:ext cx="2857500" cy="1552575"/>
            </a:xfrm>
            <a:prstGeom prst="rect">
              <a:avLst/>
            </a:prstGeom>
          </p:spPr>
        </p:pic>
        <p:sp>
          <p:nvSpPr>
            <p:cNvPr id="15" name="Rectangle 14">
              <a:extLst>
                <a:ext uri="{FF2B5EF4-FFF2-40B4-BE49-F238E27FC236}">
                  <a16:creationId xmlns:a16="http://schemas.microsoft.com/office/drawing/2014/main" id="{9B7B3E67-D8E9-4489-8EA1-C727D3AE3D36}"/>
                </a:ext>
              </a:extLst>
            </p:cNvPr>
            <p:cNvSpPr/>
            <p:nvPr userDrawn="1"/>
          </p:nvSpPr>
          <p:spPr>
            <a:xfrm>
              <a:off x="4581525" y="3867150"/>
              <a:ext cx="2466975" cy="247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57488876"/>
      </p:ext>
    </p:extLst>
  </p:cSld>
  <p:clrMap bg1="lt1" tx1="dk1" bg2="lt2" tx2="dk2" accent1="accent1" accent2="accent2" accent3="accent3" accent4="accent4" accent5="accent5" accent6="accent6" hlink="hlink" folHlink="folHlink"/>
  <p:sldLayoutIdLst>
    <p:sldLayoutId id="2147483649" r:id="rId1"/>
    <p:sldLayoutId id="2147483675" r:id="rId2"/>
    <p:sldLayoutId id="2147483670" r:id="rId3"/>
    <p:sldLayoutId id="2147483685" r:id="rId4"/>
    <p:sldLayoutId id="2147483682" r:id="rId5"/>
    <p:sldLayoutId id="2147483651" r:id="rId6"/>
    <p:sldLayoutId id="2147483673" r:id="rId7"/>
    <p:sldLayoutId id="2147483684" r:id="rId8"/>
    <p:sldLayoutId id="2147483653" r:id="rId9"/>
    <p:sldLayoutId id="2147483654" r:id="rId10"/>
    <p:sldLayoutId id="2147483655" r:id="rId11"/>
    <p:sldLayoutId id="2147483658" r:id="rId12"/>
  </p:sldLayoutIdLst>
  <p:txStyles>
    <p:titleStyle>
      <a:lvl1pPr algn="l" defTabSz="914400" rtl="0" eaLnBrk="1" latinLnBrk="0" hangingPunct="1">
        <a:lnSpc>
          <a:spcPct val="90000"/>
        </a:lnSpc>
        <a:spcBef>
          <a:spcPct val="0"/>
        </a:spcBef>
        <a:buNone/>
        <a:defRPr sz="4000" kern="1200">
          <a:solidFill>
            <a:schemeClr val="tx1"/>
          </a:solidFill>
          <a:latin typeface="Lato" panose="020F0502020204030203" pitchFamily="34" charset="0"/>
          <a:ea typeface="Lato" panose="020F0502020204030203" pitchFamily="34" charset="0"/>
          <a:cs typeface="Lato" panose="020F050202020403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D4D4D"/>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D4D4D"/>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D4D4D"/>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199" y="365126"/>
            <a:ext cx="10515593" cy="469937"/>
          </a:xfrm>
          <a:prstGeom prst="rect">
            <a:avLst/>
          </a:prstGeom>
        </p:spPr>
        <p:txBody>
          <a:bodyPr vert="horz" lIns="0" tIns="0" rIns="0" bIns="0" rtlCol="0" anchor="t" anchorCtr="0">
            <a:spAutoFit/>
          </a:bodyPr>
          <a:lstStyle/>
          <a:p>
            <a:r>
              <a:rPr lang="en-US" dirty="0"/>
              <a:t>Click to edit Master title style</a:t>
            </a:r>
          </a:p>
        </p:txBody>
      </p:sp>
      <p:sp>
        <p:nvSpPr>
          <p:cNvPr id="3" name="Text Placeholder 2"/>
          <p:cNvSpPr>
            <a:spLocks noGrp="1"/>
          </p:cNvSpPr>
          <p:nvPr>
            <p:ph type="body" idx="1"/>
          </p:nvPr>
        </p:nvSpPr>
        <p:spPr>
          <a:xfrm>
            <a:off x="838200" y="1066800"/>
            <a:ext cx="10515599" cy="2757743"/>
          </a:xfrm>
          <a:prstGeom prst="rect">
            <a:avLst/>
          </a:prstGeom>
        </p:spPr>
        <p:txBody>
          <a:bodyPr vert="horz" lIns="0" tIns="0" rIns="0" bIns="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Box 12">
            <a:extLst>
              <a:ext uri="{FF2B5EF4-FFF2-40B4-BE49-F238E27FC236}">
                <a16:creationId xmlns:a16="http://schemas.microsoft.com/office/drawing/2014/main" id="{AB9C4AD3-A394-254F-AB77-3E8871A5A34A}"/>
              </a:ext>
            </a:extLst>
          </p:cNvPr>
          <p:cNvSpPr txBox="1"/>
          <p:nvPr userDrawn="1"/>
        </p:nvSpPr>
        <p:spPr>
          <a:xfrm>
            <a:off x="6886575" y="-71437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588228346"/>
      </p:ext>
    </p:extLst>
  </p:cSld>
  <p:clrMap bg1="lt1" tx1="dk1" bg2="lt2" tx2="dk2" accent1="accent1" accent2="accent2" accent3="accent3" accent4="accent4" accent5="accent5" accent6="accent6" hlink="hlink" folHlink="folHlink"/>
  <p:sldLayoutIdLst>
    <p:sldLayoutId id="2147483676" r:id="rId1"/>
  </p:sldLayoutIdLst>
  <p:hf hdr="0" ftr="0" dt="0"/>
  <p:txStyles>
    <p:titleStyle>
      <a:lvl1pPr algn="l" defTabSz="914400" rtl="0" eaLnBrk="1" latinLnBrk="0" hangingPunct="1">
        <a:lnSpc>
          <a:spcPct val="110000"/>
        </a:lnSpc>
        <a:spcBef>
          <a:spcPct val="0"/>
        </a:spcBef>
        <a:buNone/>
        <a:defRPr sz="3000" kern="1200">
          <a:solidFill>
            <a:schemeClr val="tx1"/>
          </a:solidFill>
          <a:latin typeface="Georgia" panose="02040502050405020303" pitchFamily="18" charset="0"/>
          <a:ea typeface="+mj-ea"/>
          <a:cs typeface="+mj-cs"/>
        </a:defRPr>
      </a:lvl1pPr>
    </p:titleStyle>
    <p:bodyStyle>
      <a:lvl1pPr marL="0" indent="0" algn="l" defTabSz="914400" rtl="0" eaLnBrk="1" latinLnBrk="0" hangingPunct="1">
        <a:lnSpc>
          <a:spcPct val="110000"/>
        </a:lnSpc>
        <a:spcBef>
          <a:spcPts val="1000"/>
        </a:spcBef>
        <a:buFontTx/>
        <a:buNone/>
        <a:tabLst/>
        <a:defRPr sz="3000" kern="1200">
          <a:solidFill>
            <a:schemeClr val="tx1"/>
          </a:solidFill>
          <a:latin typeface="Georgia" panose="02040502050405020303" pitchFamily="18" charset="0"/>
          <a:ea typeface="+mn-ea"/>
          <a:cs typeface="+mn-cs"/>
        </a:defRPr>
      </a:lvl1pPr>
      <a:lvl2pPr marL="457200" indent="-436563" algn="l" defTabSz="914400" rtl="0" eaLnBrk="1" latinLnBrk="0" hangingPunct="1">
        <a:lnSpc>
          <a:spcPct val="110000"/>
        </a:lnSpc>
        <a:spcBef>
          <a:spcPts val="500"/>
        </a:spcBef>
        <a:buFont typeface="System Font Regular"/>
        <a:buChar char="—"/>
        <a:tabLst/>
        <a:defRPr sz="3000" kern="1200">
          <a:solidFill>
            <a:schemeClr val="tx1"/>
          </a:solidFill>
          <a:latin typeface="Georgia" panose="02040502050405020303" pitchFamily="18" charset="0"/>
          <a:ea typeface="+mn-ea"/>
          <a:cs typeface="+mn-cs"/>
        </a:defRPr>
      </a:lvl2pPr>
      <a:lvl3pPr marL="1143000" indent="-623888" algn="l" defTabSz="914400" rtl="0" eaLnBrk="1" latinLnBrk="0" hangingPunct="1">
        <a:lnSpc>
          <a:spcPct val="110000"/>
        </a:lnSpc>
        <a:spcBef>
          <a:spcPts val="500"/>
        </a:spcBef>
        <a:buFont typeface="Arial" panose="020B0604020202020204" pitchFamily="34" charset="0"/>
        <a:buChar char="•"/>
        <a:tabLst/>
        <a:defRPr sz="3000" kern="1200">
          <a:solidFill>
            <a:schemeClr val="tx1"/>
          </a:solidFill>
          <a:latin typeface="Georgia" panose="02040502050405020303" pitchFamily="18"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3000" kern="1200">
          <a:solidFill>
            <a:schemeClr val="tx1"/>
          </a:solidFill>
          <a:latin typeface="Georgia" panose="02040502050405020303" pitchFamily="18"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3000" kern="1200">
          <a:solidFill>
            <a:schemeClr val="tx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152">
          <p15:clr>
            <a:srgbClr val="F26B43"/>
          </p15:clr>
        </p15:guide>
        <p15:guide id="3" pos="528">
          <p15:clr>
            <a:srgbClr val="F26B43"/>
          </p15:clr>
        </p15:guide>
        <p15:guide id="4" pos="3720">
          <p15:clr>
            <a:srgbClr val="F26B43"/>
          </p15:clr>
        </p15:guide>
        <p15:guide id="5" pos="3984">
          <p15:clr>
            <a:srgbClr val="F26B43"/>
          </p15:clr>
        </p15:guide>
        <p15:guide id="6" pos="2232">
          <p15:clr>
            <a:srgbClr val="F26B43"/>
          </p15:clr>
        </p15:guide>
        <p15:guide id="7" pos="1944">
          <p15:clr>
            <a:srgbClr val="F26B43"/>
          </p15:clr>
        </p15:guide>
        <p15:guide id="8" pos="5448">
          <p15:clr>
            <a:srgbClr val="F26B43"/>
          </p15:clr>
        </p15:guide>
        <p15:guide id="9" pos="573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hyperlink" Target="https://www.sundance.org/programs/outreach-and-inclusion#:~:text=Sundance%20Institute's%20Allied%20Organization%20Initiative,emerging%20artists%2C%20from%20underrepresented%20communities." TargetMode="External"/><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hyperlink" Target="https://mentalhealthmediaguide.com/" TargetMode="External"/><Relationship Id="rId2" Type="http://schemas.openxmlformats.org/officeDocument/2006/relationships/notesSlide" Target="../notesSlides/notesSlide12.xml"/><Relationship Id="rId16" Type="http://schemas.openxmlformats.org/officeDocument/2006/relationships/hyperlink" Target="https://variety.com/2020/tv/news/mtv-entertainment-group-launch-culture-code-inclusion-initiative-glaad-rainn-adl-1234836146/" TargetMode="Externa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hyperlink" Target="https://storiesmatter.thewaltdisneycompany.com/" TargetMode="External"/><Relationship Id="rId10" Type="http://schemas.openxmlformats.org/officeDocument/2006/relationships/image" Target="../media/image29.png"/><Relationship Id="rId4" Type="http://schemas.openxmlformats.org/officeDocument/2006/relationships/image" Target="../media/image23.svg"/><Relationship Id="rId9" Type="http://schemas.openxmlformats.org/officeDocument/2006/relationships/image" Target="../media/image28.png"/><Relationship Id="rId14" Type="http://schemas.openxmlformats.org/officeDocument/2006/relationships/hyperlink" Target="https://www.fullstoryinitiative.com/"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hyperlink" Target="https://www.respectability.org/2017/07/ollie-cantos/" TargetMode="External"/><Relationship Id="rId7" Type="http://schemas.openxmlformats.org/officeDocument/2006/relationships/hyperlink" Target="https://www.respectability.org/2017/07/randall-duchesneau/" TargetMode="Externa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hyperlink" Target="https://www.respectability.org/2017/07/vivian-g-bass/" TargetMode="External"/><Relationship Id="rId4" Type="http://schemas.openxmlformats.org/officeDocument/2006/relationships/image" Target="../media/image6.jpeg"/><Relationship Id="rId9" Type="http://schemas.openxmlformats.org/officeDocument/2006/relationships/hyperlink" Target="https://www.respectability.org/2017/07/delbert-a-whetter/"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www2.ed.gov/programs/osepidea/618-data/static-tables/index.html" TargetMode="Externa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nces.ed.gov/programs/coe/indicator_cgg.asp"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statista.com/statistics/793961/employment-among-disabled-us-adults/" TargetMode="External"/><Relationship Id="rId2" Type="http://schemas.openxmlformats.org/officeDocument/2006/relationships/chart" Target="../charts/chart3.xml"/><Relationship Id="rId1" Type="http://schemas.openxmlformats.org/officeDocument/2006/relationships/slideLayout" Target="../slideLayouts/slideLayout2.xml"/><Relationship Id="rId4" Type="http://schemas.openxmlformats.org/officeDocument/2006/relationships/hyperlink" Target="https://www.bls.gov/charts/employment-situation/employment-population-ratio.htm"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disabilitycompendium.org/compendium/2020-annual-disability-statistics-supplement"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0.xml"/><Relationship Id="rId1" Type="http://schemas.openxmlformats.org/officeDocument/2006/relationships/video" Target="https://player.vimeo.com/video/543710666?h=248fb9e3b9&amp;app_id=122963"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7.tiff"/><Relationship Id="rId4" Type="http://schemas.openxmlformats.org/officeDocument/2006/relationships/chart" Target="../charts/chart6.xml"/></Relationships>
</file>

<file path=ppt/slides/_rels/slide35.xml.rels><?xml version="1.0" encoding="UTF-8" standalone="yes"?>
<Relationships xmlns="http://schemas.openxmlformats.org/package/2006/relationships"><Relationship Id="rId3" Type="http://schemas.openxmlformats.org/officeDocument/2006/relationships/hyperlink" Target="http://www.respectability.org/donate"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8.tiff"/><Relationship Id="rId4" Type="http://schemas.openxmlformats.org/officeDocument/2006/relationships/hyperlink" Target="https://www.respectability.org/2021strategicplan/"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hyperlink" Target="mailto:JenniferM@RespectAbilityUSA.org" TargetMode="External"/><Relationship Id="rId5" Type="http://schemas.openxmlformats.org/officeDocument/2006/relationships/hyperlink" Target="http://www.respectability.org/" TargetMode="Externa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232D6E1D-D4F4-C448-A77C-A9748D276B49}"/>
              </a:ext>
            </a:extLst>
          </p:cNvPr>
          <p:cNvSpPr>
            <a:spLocks noGrp="1"/>
          </p:cNvSpPr>
          <p:nvPr>
            <p:ph type="title" idx="4294967295"/>
          </p:nvPr>
        </p:nvSpPr>
        <p:spPr/>
        <p:txBody>
          <a:bodyPr>
            <a:normAutofit/>
          </a:bodyPr>
          <a:lstStyle/>
          <a:p>
            <a:r>
              <a:rPr lang="en-US" dirty="0"/>
              <a:t>2021 Strategic Plan</a:t>
            </a:r>
          </a:p>
        </p:txBody>
      </p:sp>
      <p:sp>
        <p:nvSpPr>
          <p:cNvPr id="3" name="Rectangle 2">
            <a:extLst>
              <a:ext uri="{FF2B5EF4-FFF2-40B4-BE49-F238E27FC236}">
                <a16:creationId xmlns:a16="http://schemas.microsoft.com/office/drawing/2014/main" id="{57A98BB6-E4E4-4389-BD94-D142C31C1EAD}"/>
              </a:ext>
              <a:ext uri="{C183D7F6-B498-43B3-948B-1728B52AA6E4}">
                <adec:decorative xmlns:adec="http://schemas.microsoft.com/office/drawing/2017/decorative" val="1"/>
              </a:ext>
            </a:extLst>
          </p:cNvPr>
          <p:cNvSpPr/>
          <p:nvPr/>
        </p:nvSpPr>
        <p:spPr>
          <a:xfrm>
            <a:off x="10747169" y="6270171"/>
            <a:ext cx="1444831" cy="587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RespectAbility logo">
            <a:extLst>
              <a:ext uri="{FF2B5EF4-FFF2-40B4-BE49-F238E27FC236}">
                <a16:creationId xmlns:a16="http://schemas.microsoft.com/office/drawing/2014/main" id="{F470BEEA-2EE5-4BD6-B08F-117EAA0ADD6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470" y="54043"/>
            <a:ext cx="3067199" cy="1371600"/>
          </a:xfrm>
          <a:prstGeom prst="rect">
            <a:avLst/>
          </a:prstGeom>
        </p:spPr>
      </p:pic>
      <p:sp>
        <p:nvSpPr>
          <p:cNvPr id="2" name="TextBox 1">
            <a:extLst>
              <a:ext uri="{FF2B5EF4-FFF2-40B4-BE49-F238E27FC236}">
                <a16:creationId xmlns:a16="http://schemas.microsoft.com/office/drawing/2014/main" id="{DB4D2C9D-347E-4710-B426-E2F945F2385B}"/>
              </a:ext>
            </a:extLst>
          </p:cNvPr>
          <p:cNvSpPr txBox="1"/>
          <p:nvPr/>
        </p:nvSpPr>
        <p:spPr>
          <a:xfrm>
            <a:off x="143233" y="1528429"/>
            <a:ext cx="2893671" cy="1354217"/>
          </a:xfrm>
          <a:prstGeom prst="rect">
            <a:avLst/>
          </a:prstGeom>
          <a:noFill/>
        </p:spPr>
        <p:txBody>
          <a:bodyPr wrap="square" rtlCol="0">
            <a:spAutoFit/>
          </a:bodyPr>
          <a:lstStyle/>
          <a:p>
            <a:r>
              <a:rPr lang="en-US" sz="3200" b="1" dirty="0">
                <a:latin typeface="Lato" panose="020F0502020204030203" pitchFamily="34" charset="0"/>
                <a:ea typeface="Lato" panose="020F0502020204030203" pitchFamily="34" charset="0"/>
                <a:cs typeface="Lato" panose="020F0502020204030203" pitchFamily="34" charset="0"/>
              </a:rPr>
              <a:t>2021 </a:t>
            </a:r>
          </a:p>
          <a:p>
            <a:r>
              <a:rPr lang="en-US" sz="3200" b="1" dirty="0">
                <a:latin typeface="Lato" panose="020F0502020204030203" pitchFamily="34" charset="0"/>
                <a:ea typeface="Lato" panose="020F0502020204030203" pitchFamily="34" charset="0"/>
                <a:cs typeface="Lato" panose="020F0502020204030203" pitchFamily="34" charset="0"/>
              </a:rPr>
              <a:t>Strategic Plan</a:t>
            </a:r>
          </a:p>
          <a:p>
            <a:r>
              <a:rPr lang="en-US" b="1" dirty="0" err="1">
                <a:solidFill>
                  <a:srgbClr val="000000"/>
                </a:solidFill>
                <a:latin typeface="Lato" panose="020F0502020204030203" pitchFamily="34" charset="0"/>
                <a:ea typeface="Lato" panose="020F0502020204030203" pitchFamily="34" charset="0"/>
                <a:cs typeface="Lato" panose="020F0502020204030203" pitchFamily="34" charset="0"/>
              </a:rPr>
              <a:t>www.RespectAbility.org</a:t>
            </a:r>
            <a:endParaRPr lang="en-US" b="1" dirty="0">
              <a:solidFill>
                <a:srgbClr val="000000"/>
              </a:solidFill>
              <a:latin typeface="Lato" panose="020F0502020204030203" pitchFamily="34" charset="0"/>
              <a:ea typeface="Lato" panose="020F0502020204030203" pitchFamily="34" charset="0"/>
              <a:cs typeface="Lato" panose="020F0502020204030203" pitchFamily="34" charset="0"/>
            </a:endParaRPr>
          </a:p>
        </p:txBody>
      </p:sp>
      <p:pic>
        <p:nvPicPr>
          <p:cNvPr id="6" name="Picture 5" descr="RespectAbility staff smiling together at an in-person event, wearing RespectAbility polo shirts">
            <a:extLst>
              <a:ext uri="{FF2B5EF4-FFF2-40B4-BE49-F238E27FC236}">
                <a16:creationId xmlns:a16="http://schemas.microsoft.com/office/drawing/2014/main" id="{54DF4DA9-4982-F849-9FFB-BEDDCF09A4E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233200" y="0"/>
            <a:ext cx="8958800" cy="3056859"/>
          </a:xfrm>
          <a:prstGeom prst="rect">
            <a:avLst/>
          </a:prstGeom>
        </p:spPr>
      </p:pic>
      <p:pic>
        <p:nvPicPr>
          <p:cNvPr id="7" name="Picture 6" descr="RespectAbility Board members smile together, most of them wearing gray polo shirts with the RespectAbility logo">
            <a:extLst>
              <a:ext uri="{FF2B5EF4-FFF2-40B4-BE49-F238E27FC236}">
                <a16:creationId xmlns:a16="http://schemas.microsoft.com/office/drawing/2014/main" id="{4CC85CFF-3D0D-9848-87FB-F0E6B834F29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0" y="3627510"/>
            <a:ext cx="8961120" cy="3230490"/>
          </a:xfrm>
          <a:prstGeom prst="rect">
            <a:avLst/>
          </a:prstGeom>
        </p:spPr>
      </p:pic>
      <p:sp>
        <p:nvSpPr>
          <p:cNvPr id="5" name="Rectangle 4">
            <a:extLst>
              <a:ext uri="{FF2B5EF4-FFF2-40B4-BE49-F238E27FC236}">
                <a16:creationId xmlns:a16="http://schemas.microsoft.com/office/drawing/2014/main" id="{A90951E0-9032-BA45-B68E-89217712B053}"/>
              </a:ext>
            </a:extLst>
          </p:cNvPr>
          <p:cNvSpPr/>
          <p:nvPr/>
        </p:nvSpPr>
        <p:spPr>
          <a:xfrm>
            <a:off x="9167149" y="3719261"/>
            <a:ext cx="2874380" cy="3046988"/>
          </a:xfrm>
          <a:prstGeom prst="rect">
            <a:avLst/>
          </a:prstGeom>
        </p:spPr>
        <p:txBody>
          <a:bodyPr wrap="square">
            <a:spAutoFit/>
          </a:bodyPr>
          <a:lstStyle/>
          <a:p>
            <a:pPr algn="ctr"/>
            <a:r>
              <a:rPr lang="en-US" sz="2000" dirty="0" err="1">
                <a:latin typeface="Lato" panose="020F0502020204030203" pitchFamily="34" charset="0"/>
                <a:ea typeface="Lato" panose="020F0502020204030203" pitchFamily="34" charset="0"/>
                <a:cs typeface="Lato" panose="020F0502020204030203" pitchFamily="34" charset="0"/>
              </a:rPr>
              <a:t>RespectAbility</a:t>
            </a:r>
            <a:r>
              <a:rPr lang="en-US" sz="2000" dirty="0">
                <a:latin typeface="Lato" panose="020F0502020204030203" pitchFamily="34" charset="0"/>
                <a:ea typeface="Lato" panose="020F0502020204030203" pitchFamily="34" charset="0"/>
                <a:cs typeface="Lato" panose="020F0502020204030203" pitchFamily="34" charset="0"/>
              </a:rPr>
              <a:t> fights stigmas and advances opportunities so that people with disabilities can fully participate in all aspects of community.</a:t>
            </a:r>
          </a:p>
          <a:p>
            <a:pPr algn="ctr"/>
            <a:endParaRPr lang="en-US" sz="2000" dirty="0">
              <a:latin typeface="Lato" panose="020F0502020204030203" pitchFamily="34" charset="0"/>
              <a:ea typeface="Lato" panose="020F0502020204030203" pitchFamily="34" charset="0"/>
              <a:cs typeface="Lato" panose="020F0502020204030203" pitchFamily="34" charset="0"/>
            </a:endParaRPr>
          </a:p>
          <a:p>
            <a:pPr algn="ctr"/>
            <a:r>
              <a:rPr lang="en-US" sz="1600" dirty="0">
                <a:latin typeface="Lato" panose="020F0502020204030203" pitchFamily="34" charset="0"/>
                <a:ea typeface="Lato" panose="020F0502020204030203" pitchFamily="34" charset="0"/>
                <a:cs typeface="Lato" panose="020F0502020204030203" pitchFamily="34" charset="0"/>
              </a:rPr>
              <a:t>Top: </a:t>
            </a:r>
            <a:r>
              <a:rPr lang="en-US" sz="1600" dirty="0" err="1">
                <a:latin typeface="Lato" panose="020F0502020204030203" pitchFamily="34" charset="0"/>
                <a:ea typeface="Lato" panose="020F0502020204030203" pitchFamily="34" charset="0"/>
                <a:cs typeface="Lato" panose="020F0502020204030203" pitchFamily="34" charset="0"/>
              </a:rPr>
              <a:t>RespectAbility</a:t>
            </a:r>
            <a:r>
              <a:rPr lang="en-US" sz="1600" dirty="0">
                <a:latin typeface="Lato" panose="020F0502020204030203" pitchFamily="34" charset="0"/>
                <a:ea typeface="Lato" panose="020F0502020204030203" pitchFamily="34" charset="0"/>
                <a:cs typeface="Lato" panose="020F0502020204030203" pitchFamily="34" charset="0"/>
              </a:rPr>
              <a:t> Staff</a:t>
            </a:r>
          </a:p>
          <a:p>
            <a:pPr algn="ctr"/>
            <a:r>
              <a:rPr lang="en-US" sz="1600" dirty="0">
                <a:latin typeface="Lato" panose="020F0502020204030203" pitchFamily="34" charset="0"/>
                <a:ea typeface="Lato" panose="020F0502020204030203" pitchFamily="34" charset="0"/>
                <a:cs typeface="Lato" panose="020F0502020204030203" pitchFamily="34" charset="0"/>
              </a:rPr>
              <a:t>Bottom: </a:t>
            </a:r>
            <a:r>
              <a:rPr lang="en-US" sz="1600" dirty="0" err="1">
                <a:latin typeface="Lato" panose="020F0502020204030203" pitchFamily="34" charset="0"/>
                <a:ea typeface="Lato" panose="020F0502020204030203" pitchFamily="34" charset="0"/>
                <a:cs typeface="Lato" panose="020F0502020204030203" pitchFamily="34" charset="0"/>
              </a:rPr>
              <a:t>RespectAbility</a:t>
            </a:r>
            <a:r>
              <a:rPr lang="en-US" sz="1600" dirty="0">
                <a:latin typeface="Lato" panose="020F0502020204030203" pitchFamily="34" charset="0"/>
                <a:ea typeface="Lato" panose="020F0502020204030203" pitchFamily="34" charset="0"/>
                <a:cs typeface="Lato" panose="020F0502020204030203" pitchFamily="34" charset="0"/>
              </a:rPr>
              <a:t> Board</a:t>
            </a:r>
            <a:endParaRPr lang="en-US" sz="20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8890424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6CA48-1585-4393-919B-FB3F7D11D3E5}"/>
              </a:ext>
            </a:extLst>
          </p:cNvPr>
          <p:cNvSpPr>
            <a:spLocks noGrp="1"/>
          </p:cNvSpPr>
          <p:nvPr>
            <p:ph type="title"/>
          </p:nvPr>
        </p:nvSpPr>
        <p:spPr/>
        <p:txBody>
          <a:bodyPr>
            <a:normAutofit/>
          </a:bodyPr>
          <a:lstStyle/>
          <a:p>
            <a:r>
              <a:rPr lang="en-US" sz="3600" b="1" dirty="0">
                <a:latin typeface="Lato" panose="020F0502020204030203" pitchFamily="34" charset="0"/>
                <a:ea typeface="Lato" panose="020F0502020204030203" pitchFamily="34" charset="0"/>
                <a:cs typeface="Lato" panose="020F0502020204030203" pitchFamily="34" charset="0"/>
              </a:rPr>
              <a:t>Core Tenets</a:t>
            </a:r>
          </a:p>
        </p:txBody>
      </p:sp>
      <p:graphicFrame>
        <p:nvGraphicFramePr>
          <p:cNvPr id="6" name="Content Placeholder 5" descr="Diversity, Equity Inclusion and Accessibility&#10;Collaboration&#10;Commitment to Performance Metrics">
            <a:extLst>
              <a:ext uri="{FF2B5EF4-FFF2-40B4-BE49-F238E27FC236}">
                <a16:creationId xmlns:a16="http://schemas.microsoft.com/office/drawing/2014/main" id="{CAB2B4C3-B400-4F30-8DDE-F235A9AD2B27}"/>
              </a:ext>
            </a:extLst>
          </p:cNvPr>
          <p:cNvGraphicFramePr>
            <a:graphicFrameLocks noGrp="1"/>
          </p:cNvGraphicFramePr>
          <p:nvPr>
            <p:ph idx="1"/>
          </p:nvPr>
        </p:nvGraphicFramePr>
        <p:xfrm>
          <a:off x="523875" y="1825625"/>
          <a:ext cx="10829925"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469477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F2100D70-E471-C54A-8362-FD5072E6DD00}"/>
              </a:ext>
            </a:extLst>
          </p:cNvPr>
          <p:cNvSpPr>
            <a:spLocks noGrp="1"/>
          </p:cNvSpPr>
          <p:nvPr>
            <p:ph type="title" idx="4294967295"/>
          </p:nvPr>
        </p:nvSpPr>
        <p:spPr/>
        <p:txBody>
          <a:bodyPr/>
          <a:lstStyle/>
          <a:p>
            <a:r>
              <a:rPr lang="en-US" dirty="0"/>
              <a:t>Our Mission</a:t>
            </a:r>
          </a:p>
        </p:txBody>
      </p:sp>
      <p:sp>
        <p:nvSpPr>
          <p:cNvPr id="28" name="Rectangle 27">
            <a:extLst>
              <a:ext uri="{FF2B5EF4-FFF2-40B4-BE49-F238E27FC236}">
                <a16:creationId xmlns:a16="http://schemas.microsoft.com/office/drawing/2014/main" id="{AB7E557A-F93A-4D5F-BE8C-D8F8B5001042}"/>
              </a:ext>
              <a:ext uri="{C183D7F6-B498-43B3-948B-1728B52AA6E4}">
                <adec:decorative xmlns:adec="http://schemas.microsoft.com/office/drawing/2017/decorative" val="1"/>
              </a:ext>
            </a:extLst>
          </p:cNvPr>
          <p:cNvSpPr/>
          <p:nvPr/>
        </p:nvSpPr>
        <p:spPr>
          <a:xfrm>
            <a:off x="4014346" y="3086544"/>
            <a:ext cx="4150324" cy="2908031"/>
          </a:xfrm>
          <a:prstGeom prst="rect">
            <a:avLst/>
          </a:prstGeom>
          <a:solidFill>
            <a:srgbClr val="EFA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a typeface="Lato" panose="020F0502020204030203" pitchFamily="34" charset="0"/>
              <a:cs typeface="Lato" panose="020F0502020204030203" pitchFamily="34" charset="0"/>
            </a:endParaRPr>
          </a:p>
        </p:txBody>
      </p:sp>
      <p:sp>
        <p:nvSpPr>
          <p:cNvPr id="32" name="Rectangle 31">
            <a:extLst>
              <a:ext uri="{FF2B5EF4-FFF2-40B4-BE49-F238E27FC236}">
                <a16:creationId xmlns:a16="http://schemas.microsoft.com/office/drawing/2014/main" id="{7D0C2680-8187-434F-BA10-054A63C28503}"/>
              </a:ext>
              <a:ext uri="{C183D7F6-B498-43B3-948B-1728B52AA6E4}">
                <adec:decorative xmlns:adec="http://schemas.microsoft.com/office/drawing/2017/decorative" val="1"/>
              </a:ext>
            </a:extLst>
          </p:cNvPr>
          <p:cNvSpPr/>
          <p:nvPr/>
        </p:nvSpPr>
        <p:spPr>
          <a:xfrm>
            <a:off x="8257692" y="3086546"/>
            <a:ext cx="3921324" cy="2895142"/>
          </a:xfrm>
          <a:prstGeom prst="rect">
            <a:avLst/>
          </a:prstGeom>
          <a:solidFill>
            <a:srgbClr val="EFA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sp>
        <p:nvSpPr>
          <p:cNvPr id="25" name="Rectangle 24">
            <a:extLst>
              <a:ext uri="{FF2B5EF4-FFF2-40B4-BE49-F238E27FC236}">
                <a16:creationId xmlns:a16="http://schemas.microsoft.com/office/drawing/2014/main" id="{D6E7697E-4874-4850-8AF3-A391C781DF50}"/>
              </a:ext>
              <a:ext uri="{C183D7F6-B498-43B3-948B-1728B52AA6E4}">
                <adec:decorative xmlns:adec="http://schemas.microsoft.com/office/drawing/2017/decorative" val="1"/>
              </a:ext>
            </a:extLst>
          </p:cNvPr>
          <p:cNvSpPr/>
          <p:nvPr/>
        </p:nvSpPr>
        <p:spPr>
          <a:xfrm>
            <a:off x="0" y="3073656"/>
            <a:ext cx="3921324" cy="2908032"/>
          </a:xfrm>
          <a:prstGeom prst="rect">
            <a:avLst/>
          </a:prstGeom>
          <a:solidFill>
            <a:srgbClr val="EFA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a typeface="Lato" panose="020F0502020204030203" pitchFamily="34" charset="0"/>
              <a:cs typeface="Lato" panose="020F0502020204030203" pitchFamily="34" charset="0"/>
            </a:endParaRPr>
          </a:p>
        </p:txBody>
      </p:sp>
      <p:sp>
        <p:nvSpPr>
          <p:cNvPr id="19" name="Rectangle 18">
            <a:extLst>
              <a:ext uri="{FF2B5EF4-FFF2-40B4-BE49-F238E27FC236}">
                <a16:creationId xmlns:a16="http://schemas.microsoft.com/office/drawing/2014/main" id="{5FB48B72-F33F-4A8B-9463-726386D408FC}"/>
              </a:ext>
              <a:ext uri="{C183D7F6-B498-43B3-948B-1728B52AA6E4}">
                <adec:decorative xmlns:adec="http://schemas.microsoft.com/office/drawing/2017/decorative" val="1"/>
              </a:ext>
            </a:extLst>
          </p:cNvPr>
          <p:cNvSpPr/>
          <p:nvPr/>
        </p:nvSpPr>
        <p:spPr>
          <a:xfrm>
            <a:off x="0" y="0"/>
            <a:ext cx="12192000" cy="259329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a typeface="Lato" panose="020F0502020204030203" pitchFamily="34" charset="0"/>
              <a:cs typeface="Lato" panose="020F0502020204030203" pitchFamily="34" charset="0"/>
            </a:endParaRPr>
          </a:p>
        </p:txBody>
      </p:sp>
      <p:sp>
        <p:nvSpPr>
          <p:cNvPr id="22" name="Rectangle 21">
            <a:extLst>
              <a:ext uri="{FF2B5EF4-FFF2-40B4-BE49-F238E27FC236}">
                <a16:creationId xmlns:a16="http://schemas.microsoft.com/office/drawing/2014/main" id="{BA241F68-2638-4222-94EF-F4183F2DF9AD}"/>
              </a:ext>
            </a:extLst>
          </p:cNvPr>
          <p:cNvSpPr/>
          <p:nvPr/>
        </p:nvSpPr>
        <p:spPr>
          <a:xfrm>
            <a:off x="-573226" y="768437"/>
            <a:ext cx="4567061" cy="860107"/>
          </a:xfrm>
          <a:prstGeom prst="rect">
            <a:avLst/>
          </a:prstGeom>
          <a:noFill/>
        </p:spPr>
        <p:txBody>
          <a:bodyPr wrap="square">
            <a:spAutoFit/>
          </a:bodyPr>
          <a:lstStyle/>
          <a:p>
            <a:pPr marR="0" lvl="0" algn="ctr">
              <a:lnSpc>
                <a:spcPct val="107000"/>
              </a:lnSpc>
              <a:spcBef>
                <a:spcPts val="0"/>
              </a:spcBef>
              <a:spcAft>
                <a:spcPts val="800"/>
              </a:spcAft>
            </a:pPr>
            <a:r>
              <a:rPr lang="en-US" sz="5000" b="1" dirty="0">
                <a:solidFill>
                  <a:srgbClr val="EFAF30"/>
                </a:solidFill>
                <a:latin typeface="Lato" panose="020F0502020204030203" pitchFamily="34" charset="0"/>
                <a:ea typeface="Lato" panose="020F0502020204030203" pitchFamily="34" charset="0"/>
                <a:cs typeface="Lato" panose="020F0502020204030203" pitchFamily="34" charset="0"/>
              </a:rPr>
              <a:t>Mission:</a:t>
            </a:r>
          </a:p>
        </p:txBody>
      </p:sp>
      <p:sp>
        <p:nvSpPr>
          <p:cNvPr id="15" name="Rectangle 14">
            <a:extLst>
              <a:ext uri="{FF2B5EF4-FFF2-40B4-BE49-F238E27FC236}">
                <a16:creationId xmlns:a16="http://schemas.microsoft.com/office/drawing/2014/main" id="{F8C736FC-2A01-4521-8DF1-BBDBAEB8EC26}"/>
              </a:ext>
            </a:extLst>
          </p:cNvPr>
          <p:cNvSpPr/>
          <p:nvPr/>
        </p:nvSpPr>
        <p:spPr>
          <a:xfrm>
            <a:off x="2884270" y="480359"/>
            <a:ext cx="8899379" cy="1540935"/>
          </a:xfrm>
          <a:prstGeom prst="rect">
            <a:avLst/>
          </a:prstGeom>
          <a:noFill/>
        </p:spPr>
        <p:txBody>
          <a:bodyPr wrap="square" anchor="ctr">
            <a:spAutoFit/>
          </a:bodyPr>
          <a:lstStyle/>
          <a:p>
            <a:pPr marR="0" lvl="0" algn="ctr">
              <a:lnSpc>
                <a:spcPct val="107000"/>
              </a:lnSpc>
              <a:spcBef>
                <a:spcPts val="0"/>
              </a:spcBef>
              <a:spcAft>
                <a:spcPts val="800"/>
              </a:spcAft>
            </a:pPr>
            <a:r>
              <a:rPr lang="en-US" sz="3000" b="1" dirty="0">
                <a:solidFill>
                  <a:schemeClr val="bg1"/>
                </a:solidFill>
                <a:latin typeface="Lato" panose="020F0502020204030203" pitchFamily="34" charset="0"/>
                <a:ea typeface="Lato" panose="020F0502020204030203" pitchFamily="34" charset="0"/>
                <a:cs typeface="Lato" panose="020F0502020204030203" pitchFamily="34" charset="0"/>
              </a:rPr>
              <a:t>RespectAbility fights stigmas and advances opportunities so people with disabilities can fully participate in all aspects of community</a:t>
            </a:r>
          </a:p>
        </p:txBody>
      </p:sp>
      <p:sp>
        <p:nvSpPr>
          <p:cNvPr id="12" name="TextBox 11">
            <a:extLst>
              <a:ext uri="{FF2B5EF4-FFF2-40B4-BE49-F238E27FC236}">
                <a16:creationId xmlns:a16="http://schemas.microsoft.com/office/drawing/2014/main" id="{5B514310-E4CB-45CF-AB5A-6D4CCF00FBF5}"/>
              </a:ext>
            </a:extLst>
          </p:cNvPr>
          <p:cNvSpPr txBox="1"/>
          <p:nvPr/>
        </p:nvSpPr>
        <p:spPr>
          <a:xfrm>
            <a:off x="145940" y="3197279"/>
            <a:ext cx="311289" cy="461665"/>
          </a:xfrm>
          <a:prstGeom prst="rect">
            <a:avLst/>
          </a:prstGeom>
          <a:solidFill>
            <a:schemeClr val="bg1"/>
          </a:solidFill>
          <a:ln>
            <a:solidFill>
              <a:srgbClr val="000000"/>
            </a:solidFill>
          </a:ln>
        </p:spPr>
        <p:txBody>
          <a:bodyPr wrap="square" rtlCol="0">
            <a:spAutoFit/>
          </a:bodyPr>
          <a:lstStyle/>
          <a:p>
            <a:r>
              <a:rPr lang="en-US" sz="2400" b="1" dirty="0">
                <a:latin typeface="Lato" panose="020F0502020204030203" pitchFamily="34" charset="0"/>
                <a:ea typeface="Lato" panose="020F0502020204030203" pitchFamily="34" charset="0"/>
                <a:cs typeface="Lato" panose="020F0502020204030203" pitchFamily="34" charset="0"/>
              </a:rPr>
              <a:t>1</a:t>
            </a:r>
          </a:p>
        </p:txBody>
      </p:sp>
      <p:sp>
        <p:nvSpPr>
          <p:cNvPr id="14" name="TextBox 13">
            <a:extLst>
              <a:ext uri="{FF2B5EF4-FFF2-40B4-BE49-F238E27FC236}">
                <a16:creationId xmlns:a16="http://schemas.microsoft.com/office/drawing/2014/main" id="{DF5D2B8C-11F7-4138-A0BB-BDE33FEE4D92}"/>
              </a:ext>
            </a:extLst>
          </p:cNvPr>
          <p:cNvSpPr txBox="1"/>
          <p:nvPr/>
        </p:nvSpPr>
        <p:spPr>
          <a:xfrm>
            <a:off x="522564" y="3197279"/>
            <a:ext cx="3238704" cy="2677656"/>
          </a:xfrm>
          <a:prstGeom prst="rect">
            <a:avLst/>
          </a:prstGeom>
          <a:noFill/>
        </p:spPr>
        <p:txBody>
          <a:bodyPr wrap="square" rtlCol="0">
            <a:spAutoFit/>
          </a:bodyPr>
          <a:lstStyle/>
          <a:p>
            <a:r>
              <a:rPr lang="en-US" sz="2600" b="1" dirty="0">
                <a:latin typeface="Lato" panose="020F0502020204030203" pitchFamily="34" charset="0"/>
                <a:ea typeface="Lato" panose="020F0502020204030203" pitchFamily="34" charset="0"/>
                <a:cs typeface="Lato" panose="020F0502020204030203" pitchFamily="34" charset="0"/>
              </a:rPr>
              <a:t>Changing Attitudes </a:t>
            </a:r>
            <a:r>
              <a:rPr lang="en-US" sz="2000" dirty="0">
                <a:latin typeface="Lato" panose="020F0502020204030203" pitchFamily="34" charset="0"/>
                <a:ea typeface="Lato" panose="020F0502020204030203" pitchFamily="34" charset="0"/>
                <a:cs typeface="Lato" panose="020F0502020204030203" pitchFamily="34" charset="0"/>
              </a:rPr>
              <a:t>Increasing diverse and authentic representation of disabled people on screen, leading to systemic change in how society views and values people with disabilities.</a:t>
            </a:r>
          </a:p>
        </p:txBody>
      </p:sp>
      <p:sp>
        <p:nvSpPr>
          <p:cNvPr id="23" name="TextBox 22">
            <a:extLst>
              <a:ext uri="{FF2B5EF4-FFF2-40B4-BE49-F238E27FC236}">
                <a16:creationId xmlns:a16="http://schemas.microsoft.com/office/drawing/2014/main" id="{7464176E-FE23-F04F-A49D-53EFCAF7B6F6}"/>
              </a:ext>
            </a:extLst>
          </p:cNvPr>
          <p:cNvSpPr txBox="1"/>
          <p:nvPr/>
        </p:nvSpPr>
        <p:spPr>
          <a:xfrm>
            <a:off x="4045481" y="3193838"/>
            <a:ext cx="311289" cy="461665"/>
          </a:xfrm>
          <a:prstGeom prst="rect">
            <a:avLst/>
          </a:prstGeom>
          <a:solidFill>
            <a:schemeClr val="bg1"/>
          </a:solidFill>
          <a:ln>
            <a:solidFill>
              <a:srgbClr val="000000"/>
            </a:solidFill>
          </a:ln>
        </p:spPr>
        <p:txBody>
          <a:bodyPr wrap="square" rtlCol="0">
            <a:spAutoFit/>
          </a:bodyPr>
          <a:lstStyle/>
          <a:p>
            <a:r>
              <a:rPr lang="en-US" sz="2400" b="1" dirty="0">
                <a:latin typeface="Lato" panose="020F0502020204030203" pitchFamily="34" charset="0"/>
                <a:ea typeface="Lato" panose="020F0502020204030203" pitchFamily="34" charset="0"/>
                <a:cs typeface="Lato" panose="020F0502020204030203" pitchFamily="34" charset="0"/>
              </a:rPr>
              <a:t>2</a:t>
            </a:r>
          </a:p>
        </p:txBody>
      </p:sp>
      <p:sp>
        <p:nvSpPr>
          <p:cNvPr id="20" name="TextBox 19">
            <a:extLst>
              <a:ext uri="{FF2B5EF4-FFF2-40B4-BE49-F238E27FC236}">
                <a16:creationId xmlns:a16="http://schemas.microsoft.com/office/drawing/2014/main" id="{878A320D-CC8D-4E8D-98B8-602D39386F46}"/>
              </a:ext>
            </a:extLst>
          </p:cNvPr>
          <p:cNvSpPr txBox="1"/>
          <p:nvPr/>
        </p:nvSpPr>
        <p:spPr>
          <a:xfrm>
            <a:off x="4334582" y="3197279"/>
            <a:ext cx="3869784" cy="2369880"/>
          </a:xfrm>
          <a:prstGeom prst="rect">
            <a:avLst/>
          </a:prstGeom>
          <a:noFill/>
        </p:spPr>
        <p:txBody>
          <a:bodyPr wrap="square" rtlCol="0">
            <a:spAutoFit/>
          </a:bodyPr>
          <a:lstStyle/>
          <a:p>
            <a:r>
              <a:rPr lang="en-US" sz="2600" b="1" dirty="0">
                <a:latin typeface="Lato" panose="020F0502020204030203" pitchFamily="34" charset="0"/>
                <a:ea typeface="Lato" panose="020F0502020204030203" pitchFamily="34" charset="0"/>
                <a:cs typeface="Lato" panose="020F0502020204030203" pitchFamily="34" charset="0"/>
              </a:rPr>
              <a:t>Advance Opportunities</a:t>
            </a:r>
            <a:endParaRPr lang="en-US" sz="2600" dirty="0">
              <a:latin typeface="Lato" panose="020F0502020204030203" pitchFamily="34" charset="0"/>
              <a:ea typeface="Lato" panose="020F0502020204030203" pitchFamily="34" charset="0"/>
              <a:cs typeface="Lato" panose="020F0502020204030203" pitchFamily="34" charset="0"/>
            </a:endParaRPr>
          </a:p>
          <a:p>
            <a:r>
              <a:rPr lang="en-US" sz="2000" dirty="0">
                <a:latin typeface="Lato" panose="020F0502020204030203" pitchFamily="34" charset="0"/>
                <a:ea typeface="Lato" panose="020F0502020204030203" pitchFamily="34" charset="0"/>
                <a:cs typeface="Lato" panose="020F0502020204030203" pitchFamily="34" charset="0"/>
              </a:rPr>
              <a:t>We seek &amp; promote best practices in education, employment, entrepreneurship, and civic engagement so people with disabilities can succeed, just like anyone else.</a:t>
            </a:r>
          </a:p>
        </p:txBody>
      </p:sp>
      <p:sp>
        <p:nvSpPr>
          <p:cNvPr id="31" name="TextBox 30">
            <a:extLst>
              <a:ext uri="{FF2B5EF4-FFF2-40B4-BE49-F238E27FC236}">
                <a16:creationId xmlns:a16="http://schemas.microsoft.com/office/drawing/2014/main" id="{578B124F-F7B0-4DC2-B828-BD76B9314425}"/>
              </a:ext>
            </a:extLst>
          </p:cNvPr>
          <p:cNvSpPr txBox="1"/>
          <p:nvPr/>
        </p:nvSpPr>
        <p:spPr>
          <a:xfrm flipH="1">
            <a:off x="8337144" y="3188920"/>
            <a:ext cx="321794" cy="466583"/>
          </a:xfrm>
          <a:prstGeom prst="rect">
            <a:avLst/>
          </a:prstGeom>
          <a:solidFill>
            <a:schemeClr val="bg1"/>
          </a:solidFill>
          <a:ln>
            <a:solidFill>
              <a:srgbClr val="000000"/>
            </a:solidFill>
          </a:ln>
        </p:spPr>
        <p:txBody>
          <a:bodyPr wrap="square" rtlCol="0">
            <a:spAutoFit/>
          </a:bodyPr>
          <a:lstStyle/>
          <a:p>
            <a:r>
              <a:rPr lang="en-US" sz="2400" b="1" dirty="0">
                <a:latin typeface="Lato" panose="020F0502020204030203" pitchFamily="34" charset="0"/>
                <a:ea typeface="Lato" panose="020F0502020204030203" pitchFamily="34" charset="0"/>
                <a:cs typeface="Lato" panose="020F0502020204030203" pitchFamily="34" charset="0"/>
              </a:rPr>
              <a:t>3</a:t>
            </a:r>
          </a:p>
        </p:txBody>
      </p:sp>
      <p:sp>
        <p:nvSpPr>
          <p:cNvPr id="21" name="TextBox 20">
            <a:extLst>
              <a:ext uri="{FF2B5EF4-FFF2-40B4-BE49-F238E27FC236}">
                <a16:creationId xmlns:a16="http://schemas.microsoft.com/office/drawing/2014/main" id="{FFB24575-94D0-4A57-858C-D22422B2D469}"/>
              </a:ext>
            </a:extLst>
          </p:cNvPr>
          <p:cNvSpPr txBox="1"/>
          <p:nvPr/>
        </p:nvSpPr>
        <p:spPr>
          <a:xfrm>
            <a:off x="8691606" y="3188920"/>
            <a:ext cx="3454741" cy="2339102"/>
          </a:xfrm>
          <a:prstGeom prst="rect">
            <a:avLst/>
          </a:prstGeom>
          <a:noFill/>
        </p:spPr>
        <p:txBody>
          <a:bodyPr wrap="square" rtlCol="0">
            <a:spAutoFit/>
          </a:bodyPr>
          <a:lstStyle/>
          <a:p>
            <a:r>
              <a:rPr lang="en-US" sz="2600" b="1" dirty="0">
                <a:latin typeface="Lato" panose="020F0502020204030203" pitchFamily="34" charset="0"/>
                <a:ea typeface="Lato" panose="020F0502020204030203" pitchFamily="34" charset="0"/>
                <a:cs typeface="Lato" panose="020F0502020204030203" pitchFamily="34" charset="0"/>
              </a:rPr>
              <a:t>Developing Leaders</a:t>
            </a:r>
          </a:p>
          <a:p>
            <a:r>
              <a:rPr lang="en-US" sz="2000" dirty="0">
                <a:latin typeface="Lato" panose="020F0502020204030203" pitchFamily="34" charset="0"/>
                <a:ea typeface="Lato" panose="020F0502020204030203" pitchFamily="34" charset="0"/>
                <a:cs typeface="Lato" panose="020F0502020204030203" pitchFamily="34" charset="0"/>
              </a:rPr>
              <a:t>We help diverse people with disabilities get the training, skills, contacts and opportunities they need to have a seat at decision-making tables.</a:t>
            </a:r>
          </a:p>
        </p:txBody>
      </p:sp>
    </p:spTree>
    <p:extLst>
      <p:ext uri="{BB962C8B-B14F-4D97-AF65-F5344CB8AC3E}">
        <p14:creationId xmlns:p14="http://schemas.microsoft.com/office/powerpoint/2010/main" val="18108176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A438D-6DF8-4F85-8498-1C2096898FB1}"/>
              </a:ext>
            </a:extLst>
          </p:cNvPr>
          <p:cNvSpPr>
            <a:spLocks noGrp="1"/>
          </p:cNvSpPr>
          <p:nvPr>
            <p:ph type="title"/>
          </p:nvPr>
        </p:nvSpPr>
        <p:spPr>
          <a:xfrm>
            <a:off x="521208" y="365760"/>
            <a:ext cx="10515600" cy="1139824"/>
          </a:xfrm>
        </p:spPr>
        <p:txBody>
          <a:bodyPr>
            <a:normAutofit/>
          </a:bodyPr>
          <a:lstStyle/>
          <a:p>
            <a:r>
              <a:rPr lang="en-US" sz="3600" b="1" dirty="0">
                <a:latin typeface="Lato" panose="020F0502020204030203" pitchFamily="34" charset="0"/>
                <a:ea typeface="Lato" panose="020F0502020204030203" pitchFamily="34" charset="0"/>
                <a:cs typeface="Lato" panose="020F0502020204030203" pitchFamily="34" charset="0"/>
              </a:rPr>
              <a:t>Theory of Change</a:t>
            </a:r>
          </a:p>
        </p:txBody>
      </p:sp>
      <p:sp>
        <p:nvSpPr>
          <p:cNvPr id="5" name="Title 7" descr="Cashflow 2021">
            <a:extLst>
              <a:ext uri="{FF2B5EF4-FFF2-40B4-BE49-F238E27FC236}">
                <a16:creationId xmlns:a16="http://schemas.microsoft.com/office/drawing/2014/main" id="{E7EEE4B9-BEE2-4DFD-9564-126499104560}"/>
              </a:ext>
            </a:extLst>
          </p:cNvPr>
          <p:cNvSpPr txBox="1">
            <a:spLocks/>
          </p:cNvSpPr>
          <p:nvPr/>
        </p:nvSpPr>
        <p:spPr bwMode="auto">
          <a:xfrm>
            <a:off x="239786" y="4125832"/>
            <a:ext cx="1883849" cy="584775"/>
          </a:xfrm>
          <a:prstGeom prst="rect">
            <a:avLst/>
          </a:prstGeom>
          <a:noFill/>
          <a:ln w="9525">
            <a:noFill/>
            <a:prstDash/>
            <a:miter lim="800000"/>
            <a:headEnd/>
            <a:tailEnd/>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lvl1pPr algn="l" rtl="0" eaLnBrk="1" fontAlgn="base" hangingPunct="1">
              <a:spcBef>
                <a:spcPct val="0"/>
              </a:spcBef>
              <a:spcAft>
                <a:spcPct val="0"/>
              </a:spcAft>
              <a:defRPr sz="3733" b="0">
                <a:solidFill>
                  <a:schemeClr val="accent1"/>
                </a:solidFill>
                <a:latin typeface="Georgia" panose="02040502050405020303" pitchFamily="18" charset="0"/>
                <a:ea typeface="+mj-ea"/>
                <a:cs typeface="Calibri" pitchFamily="34" charset="0"/>
              </a:defRPr>
            </a:lvl1pPr>
            <a:lvl2pPr algn="l" rtl="0" eaLnBrk="1" fontAlgn="base" hangingPunct="1">
              <a:spcBef>
                <a:spcPct val="0"/>
              </a:spcBef>
              <a:spcAft>
                <a:spcPct val="0"/>
              </a:spcAft>
              <a:defRPr sz="4800" b="1">
                <a:solidFill>
                  <a:schemeClr val="tx2"/>
                </a:solidFill>
                <a:latin typeface="Arial Narrow" pitchFamily="1" charset="0"/>
                <a:ea typeface="ヒラギノ角ゴ Pro W3" pitchFamily="1" charset="-128"/>
              </a:defRPr>
            </a:lvl2pPr>
            <a:lvl3pPr algn="l" rtl="0" eaLnBrk="1" fontAlgn="base" hangingPunct="1">
              <a:spcBef>
                <a:spcPct val="0"/>
              </a:spcBef>
              <a:spcAft>
                <a:spcPct val="0"/>
              </a:spcAft>
              <a:defRPr sz="4800" b="1">
                <a:solidFill>
                  <a:schemeClr val="tx2"/>
                </a:solidFill>
                <a:latin typeface="Arial Narrow" pitchFamily="1" charset="0"/>
                <a:ea typeface="ヒラギノ角ゴ Pro W3" pitchFamily="1" charset="-128"/>
              </a:defRPr>
            </a:lvl3pPr>
            <a:lvl4pPr algn="l" rtl="0" eaLnBrk="1" fontAlgn="base" hangingPunct="1">
              <a:spcBef>
                <a:spcPct val="0"/>
              </a:spcBef>
              <a:spcAft>
                <a:spcPct val="0"/>
              </a:spcAft>
              <a:defRPr sz="4800" b="1">
                <a:solidFill>
                  <a:schemeClr val="tx2"/>
                </a:solidFill>
                <a:latin typeface="Arial Narrow" pitchFamily="1" charset="0"/>
                <a:ea typeface="ヒラギノ角ゴ Pro W3" pitchFamily="1" charset="-128"/>
              </a:defRPr>
            </a:lvl4pPr>
            <a:lvl5pPr algn="l" rtl="0" eaLnBrk="1" fontAlgn="base" hangingPunct="1">
              <a:spcBef>
                <a:spcPct val="0"/>
              </a:spcBef>
              <a:spcAft>
                <a:spcPct val="0"/>
              </a:spcAft>
              <a:defRPr sz="4800" b="1">
                <a:solidFill>
                  <a:schemeClr val="tx2"/>
                </a:solidFill>
                <a:latin typeface="Arial Narrow" pitchFamily="1" charset="0"/>
                <a:ea typeface="ヒラギノ角ゴ Pro W3" pitchFamily="1" charset="-128"/>
              </a:defRPr>
            </a:lvl5pPr>
            <a:lvl6pPr marL="609585" algn="l" rtl="0" eaLnBrk="1" fontAlgn="base" hangingPunct="1">
              <a:spcBef>
                <a:spcPct val="0"/>
              </a:spcBef>
              <a:spcAft>
                <a:spcPct val="0"/>
              </a:spcAft>
              <a:defRPr sz="4800" b="1">
                <a:solidFill>
                  <a:schemeClr val="tx2"/>
                </a:solidFill>
                <a:latin typeface="Arial Narrow" pitchFamily="1" charset="0"/>
                <a:ea typeface="ヒラギノ角ゴ Pro W3" pitchFamily="1" charset="-128"/>
              </a:defRPr>
            </a:lvl6pPr>
            <a:lvl7pPr marL="1219170" algn="l" rtl="0" eaLnBrk="1" fontAlgn="base" hangingPunct="1">
              <a:spcBef>
                <a:spcPct val="0"/>
              </a:spcBef>
              <a:spcAft>
                <a:spcPct val="0"/>
              </a:spcAft>
              <a:defRPr sz="4800" b="1">
                <a:solidFill>
                  <a:schemeClr val="tx2"/>
                </a:solidFill>
                <a:latin typeface="Arial Narrow" pitchFamily="1" charset="0"/>
                <a:ea typeface="ヒラギノ角ゴ Pro W3" pitchFamily="1" charset="-128"/>
              </a:defRPr>
            </a:lvl7pPr>
            <a:lvl8pPr marL="1828754" algn="l" rtl="0" eaLnBrk="1" fontAlgn="base" hangingPunct="1">
              <a:spcBef>
                <a:spcPct val="0"/>
              </a:spcBef>
              <a:spcAft>
                <a:spcPct val="0"/>
              </a:spcAft>
              <a:defRPr sz="4800" b="1">
                <a:solidFill>
                  <a:schemeClr val="tx2"/>
                </a:solidFill>
                <a:latin typeface="Arial Narrow" pitchFamily="1" charset="0"/>
                <a:ea typeface="ヒラギノ角ゴ Pro W3" pitchFamily="1" charset="-128"/>
              </a:defRPr>
            </a:lvl8pPr>
            <a:lvl9pPr marL="2438339" algn="l" rtl="0" eaLnBrk="1" fontAlgn="base" hangingPunct="1">
              <a:spcBef>
                <a:spcPct val="0"/>
              </a:spcBef>
              <a:spcAft>
                <a:spcPct val="0"/>
              </a:spcAft>
              <a:defRPr sz="4800" b="1">
                <a:solidFill>
                  <a:schemeClr val="tx2"/>
                </a:solidFill>
                <a:latin typeface="Arial Narrow" pitchFamily="1" charset="0"/>
                <a:ea typeface="ヒラギノ角ゴ Pro W3" pitchFamily="1" charset="-128"/>
              </a:defRPr>
            </a:lvl9pPr>
          </a:lstStyle>
          <a:p>
            <a:pPr fontAlgn="auto">
              <a:spcBef>
                <a:spcPts val="0"/>
              </a:spcBef>
              <a:spcAft>
                <a:spcPts val="0"/>
              </a:spcAft>
              <a:defRPr/>
            </a:pPr>
            <a:r>
              <a:rPr lang="en-US" sz="3200" kern="1200" dirty="0">
                <a:solidFill>
                  <a:srgbClr val="FFB633"/>
                </a:solidFill>
                <a:latin typeface="Lato" panose="020F0502020204030203" pitchFamily="34" charset="0"/>
                <a:ea typeface="Lato" panose="020F0502020204030203" pitchFamily="34" charset="0"/>
                <a:cs typeface="Lato" panose="020F0502020204030203" pitchFamily="34" charset="0"/>
              </a:rPr>
              <a:t>MISSION</a:t>
            </a:r>
          </a:p>
        </p:txBody>
      </p:sp>
      <p:sp>
        <p:nvSpPr>
          <p:cNvPr id="3" name="TextBox 2">
            <a:extLst>
              <a:ext uri="{FF2B5EF4-FFF2-40B4-BE49-F238E27FC236}">
                <a16:creationId xmlns:a16="http://schemas.microsoft.com/office/drawing/2014/main" id="{B1815853-FFF2-430B-A265-8F413EFD500B}"/>
              </a:ext>
            </a:extLst>
          </p:cNvPr>
          <p:cNvSpPr txBox="1"/>
          <p:nvPr/>
        </p:nvSpPr>
        <p:spPr>
          <a:xfrm>
            <a:off x="239785" y="4614918"/>
            <a:ext cx="4817645" cy="830997"/>
          </a:xfrm>
          <a:prstGeom prst="rect">
            <a:avLst/>
          </a:prstGeom>
          <a:noFill/>
        </p:spPr>
        <p:txBody>
          <a:bodyPr wrap="square" rtlCol="0">
            <a:spAutoFit/>
          </a:bodyPr>
          <a:lstStyle/>
          <a:p>
            <a:r>
              <a:rPr lang="en-US" sz="1600" dirty="0" err="1">
                <a:latin typeface="Lato" panose="020F0502020204030203" pitchFamily="34" charset="0"/>
                <a:ea typeface="Lato" panose="020F0502020204030203" pitchFamily="34" charset="0"/>
                <a:cs typeface="Lato" panose="020F0502020204030203" pitchFamily="34" charset="0"/>
              </a:rPr>
              <a:t>RespectAbility</a:t>
            </a:r>
            <a:r>
              <a:rPr lang="en-US" sz="1600" dirty="0">
                <a:latin typeface="Lato" panose="020F0502020204030203" pitchFamily="34" charset="0"/>
                <a:ea typeface="Lato" panose="020F0502020204030203" pitchFamily="34" charset="0"/>
                <a:cs typeface="Lato" panose="020F0502020204030203" pitchFamily="34" charset="0"/>
              </a:rPr>
              <a:t> fights stigmas and advances</a:t>
            </a:r>
            <a:br>
              <a:rPr lang="en-US" sz="1600" dirty="0">
                <a:latin typeface="Lato" panose="020F0502020204030203" pitchFamily="34" charset="0"/>
                <a:ea typeface="Lato" panose="020F0502020204030203" pitchFamily="34" charset="0"/>
                <a:cs typeface="Lato" panose="020F0502020204030203" pitchFamily="34" charset="0"/>
              </a:rPr>
            </a:br>
            <a:r>
              <a:rPr lang="en-US" sz="1600" dirty="0">
                <a:latin typeface="Lato" panose="020F0502020204030203" pitchFamily="34" charset="0"/>
                <a:ea typeface="Lato" panose="020F0502020204030203" pitchFamily="34" charset="0"/>
                <a:cs typeface="Lato" panose="020F0502020204030203" pitchFamily="34" charset="0"/>
              </a:rPr>
              <a:t>opportunities so people with disabilities can fully</a:t>
            </a:r>
            <a:br>
              <a:rPr lang="en-US" sz="1600" dirty="0">
                <a:latin typeface="Lato" panose="020F0502020204030203" pitchFamily="34" charset="0"/>
                <a:ea typeface="Lato" panose="020F0502020204030203" pitchFamily="34" charset="0"/>
                <a:cs typeface="Lato" panose="020F0502020204030203" pitchFamily="34" charset="0"/>
              </a:rPr>
            </a:br>
            <a:r>
              <a:rPr lang="en-US" sz="1600" dirty="0">
                <a:latin typeface="Lato" panose="020F0502020204030203" pitchFamily="34" charset="0"/>
                <a:ea typeface="Lato" panose="020F0502020204030203" pitchFamily="34" charset="0"/>
                <a:cs typeface="Lato" panose="020F0502020204030203" pitchFamily="34" charset="0"/>
              </a:rPr>
              <a:t>participate in all aspects of community.</a:t>
            </a:r>
          </a:p>
        </p:txBody>
      </p:sp>
      <p:pic>
        <p:nvPicPr>
          <p:cNvPr id="6" name="Picture 5" descr="Three intersecting circles representing RespectAbility's theory of change. &#10;&#10;DEVELOPING LEADERS: We empower diverse people with disabilities to gain the training, skills, contacts and opportunities they need to have seats at decision-making tables.&#10;&#10;CHANGING ATTITUDES: Increasing diverse and authentic representation of disabled people on screen, leading to systematic change in how society views and values people with disabilities.&#10;&#10;ADVANCING OPPORTUNITIES: We seek and promote best practices in education, employment, entrepreneurship, and civic engagement so people with disabilities can succeed, just like anyone else.">
            <a:extLst>
              <a:ext uri="{FF2B5EF4-FFF2-40B4-BE49-F238E27FC236}">
                <a16:creationId xmlns:a16="http://schemas.microsoft.com/office/drawing/2014/main" id="{FFA19DB0-71DF-EC46-AD5E-9EFCA18E5DF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77014" y="0"/>
            <a:ext cx="8146859" cy="6858000"/>
          </a:xfrm>
          <a:prstGeom prst="rect">
            <a:avLst/>
          </a:prstGeom>
        </p:spPr>
      </p:pic>
    </p:spTree>
    <p:extLst>
      <p:ext uri="{BB962C8B-B14F-4D97-AF65-F5344CB8AC3E}">
        <p14:creationId xmlns:p14="http://schemas.microsoft.com/office/powerpoint/2010/main" val="32627852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FA0652-F41C-3A44-9581-DCA3143F0033}"/>
              </a:ext>
            </a:extLst>
          </p:cNvPr>
          <p:cNvSpPr>
            <a:spLocks noGrp="1"/>
          </p:cNvSpPr>
          <p:nvPr>
            <p:ph type="title"/>
          </p:nvPr>
        </p:nvSpPr>
        <p:spPr/>
        <p:txBody>
          <a:bodyPr>
            <a:normAutofit/>
          </a:bodyPr>
          <a:lstStyle/>
          <a:p>
            <a:r>
              <a:rPr lang="en-US" sz="3600" b="1" dirty="0">
                <a:latin typeface="Lato" panose="020F0502020204030203" pitchFamily="34" charset="0"/>
                <a:ea typeface="Lato" panose="020F0502020204030203" pitchFamily="34" charset="0"/>
                <a:cs typeface="Lato" panose="020F0502020204030203" pitchFamily="34" charset="0"/>
              </a:rPr>
              <a:t>Commitment to Equity &amp; Excellence</a:t>
            </a:r>
          </a:p>
        </p:txBody>
      </p:sp>
      <p:sp>
        <p:nvSpPr>
          <p:cNvPr id="2" name="Content Placeholder 1">
            <a:extLst>
              <a:ext uri="{FF2B5EF4-FFF2-40B4-BE49-F238E27FC236}">
                <a16:creationId xmlns:a16="http://schemas.microsoft.com/office/drawing/2014/main" id="{47ED94E5-D729-614D-B0A6-215643300CE1}"/>
              </a:ext>
            </a:extLst>
          </p:cNvPr>
          <p:cNvSpPr>
            <a:spLocks noGrp="1"/>
          </p:cNvSpPr>
          <p:nvPr>
            <p:ph idx="1"/>
          </p:nvPr>
        </p:nvSpPr>
        <p:spPr>
          <a:xfrm>
            <a:off x="523240" y="1825625"/>
            <a:ext cx="10830559" cy="2064731"/>
          </a:xfrm>
        </p:spPr>
        <p:txBody>
          <a:bodyPr/>
          <a:lstStyle/>
          <a:p>
            <a:pPr marL="0" indent="0">
              <a:buNone/>
            </a:pPr>
            <a:r>
              <a:rPr lang="en-US" dirty="0" err="1">
                <a:solidFill>
                  <a:schemeClr val="tx1"/>
                </a:solidFill>
                <a:latin typeface="Lato" panose="020F0502020204030203" pitchFamily="34" charset="0"/>
                <a:ea typeface="Lato" panose="020F0502020204030203" pitchFamily="34" charset="0"/>
                <a:cs typeface="Lato" panose="020F0502020204030203" pitchFamily="34" charset="0"/>
              </a:rPr>
              <a:t>RespectAbility</a:t>
            </a:r>
            <a:r>
              <a:rPr lang="en-US" dirty="0">
                <a:solidFill>
                  <a:schemeClr val="tx1"/>
                </a:solidFill>
                <a:latin typeface="Lato" panose="020F0502020204030203" pitchFamily="34" charset="0"/>
                <a:ea typeface="Lato" panose="020F0502020204030203" pitchFamily="34" charset="0"/>
                <a:cs typeface="Lato" panose="020F0502020204030203" pitchFamily="34" charset="0"/>
              </a:rPr>
              <a:t> knows we are stronger and better when we are accepting, welcoming and respectful of all people. Since day one, </a:t>
            </a:r>
            <a:r>
              <a:rPr lang="en-US" dirty="0" err="1">
                <a:solidFill>
                  <a:schemeClr val="tx1"/>
                </a:solidFill>
                <a:latin typeface="Lato" panose="020F0502020204030203" pitchFamily="34" charset="0"/>
                <a:ea typeface="Lato" panose="020F0502020204030203" pitchFamily="34" charset="0"/>
                <a:cs typeface="Lato" panose="020F0502020204030203" pitchFamily="34" charset="0"/>
              </a:rPr>
              <a:t>RespectAbility</a:t>
            </a:r>
            <a:r>
              <a:rPr lang="en-US" dirty="0">
                <a:solidFill>
                  <a:schemeClr val="tx1"/>
                </a:solidFill>
                <a:latin typeface="Lato" panose="020F0502020204030203" pitchFamily="34" charset="0"/>
                <a:ea typeface="Lato" panose="020F0502020204030203" pitchFamily="34" charset="0"/>
                <a:cs typeface="Lato" panose="020F0502020204030203" pitchFamily="34" charset="0"/>
              </a:rPr>
              <a:t> had board-approved intentional diversity and equality policies. We are a “Nothing About Us Without Us” organization.</a:t>
            </a:r>
          </a:p>
        </p:txBody>
      </p:sp>
      <p:graphicFrame>
        <p:nvGraphicFramePr>
          <p:cNvPr id="8" name="Table 7">
            <a:extLst>
              <a:ext uri="{FF2B5EF4-FFF2-40B4-BE49-F238E27FC236}">
                <a16:creationId xmlns:a16="http://schemas.microsoft.com/office/drawing/2014/main" id="{3F1981C2-46A6-3545-9CB3-ADBF1BB22F6A}"/>
              </a:ext>
            </a:extLst>
          </p:cNvPr>
          <p:cNvGraphicFramePr>
            <a:graphicFrameLocks noGrp="1"/>
          </p:cNvGraphicFramePr>
          <p:nvPr/>
        </p:nvGraphicFramePr>
        <p:xfrm>
          <a:off x="523240" y="4211031"/>
          <a:ext cx="9968808" cy="1763581"/>
        </p:xfrm>
        <a:graphic>
          <a:graphicData uri="http://schemas.openxmlformats.org/drawingml/2006/table">
            <a:tbl>
              <a:tblPr firstRow="1">
                <a:tableStyleId>{1E171933-4619-4E11-9A3F-F7608DF75F80}</a:tableStyleId>
              </a:tblPr>
              <a:tblGrid>
                <a:gridCol w="1881337">
                  <a:extLst>
                    <a:ext uri="{9D8B030D-6E8A-4147-A177-3AD203B41FA5}">
                      <a16:colId xmlns:a16="http://schemas.microsoft.com/office/drawing/2014/main" val="2173671120"/>
                    </a:ext>
                  </a:extLst>
                </a:gridCol>
                <a:gridCol w="1888264">
                  <a:extLst>
                    <a:ext uri="{9D8B030D-6E8A-4147-A177-3AD203B41FA5}">
                      <a16:colId xmlns:a16="http://schemas.microsoft.com/office/drawing/2014/main" val="3244011484"/>
                    </a:ext>
                  </a:extLst>
                </a:gridCol>
                <a:gridCol w="1120503">
                  <a:extLst>
                    <a:ext uri="{9D8B030D-6E8A-4147-A177-3AD203B41FA5}">
                      <a16:colId xmlns:a16="http://schemas.microsoft.com/office/drawing/2014/main" val="1095745511"/>
                    </a:ext>
                  </a:extLst>
                </a:gridCol>
                <a:gridCol w="1248735">
                  <a:extLst>
                    <a:ext uri="{9D8B030D-6E8A-4147-A177-3AD203B41FA5}">
                      <a16:colId xmlns:a16="http://schemas.microsoft.com/office/drawing/2014/main" val="1065121290"/>
                    </a:ext>
                  </a:extLst>
                </a:gridCol>
                <a:gridCol w="1460732">
                  <a:extLst>
                    <a:ext uri="{9D8B030D-6E8A-4147-A177-3AD203B41FA5}">
                      <a16:colId xmlns:a16="http://schemas.microsoft.com/office/drawing/2014/main" val="3428715844"/>
                    </a:ext>
                  </a:extLst>
                </a:gridCol>
                <a:gridCol w="1549802">
                  <a:extLst>
                    <a:ext uri="{9D8B030D-6E8A-4147-A177-3AD203B41FA5}">
                      <a16:colId xmlns:a16="http://schemas.microsoft.com/office/drawing/2014/main" val="4268811792"/>
                    </a:ext>
                  </a:extLst>
                </a:gridCol>
                <a:gridCol w="819435">
                  <a:extLst>
                    <a:ext uri="{9D8B030D-6E8A-4147-A177-3AD203B41FA5}">
                      <a16:colId xmlns:a16="http://schemas.microsoft.com/office/drawing/2014/main" val="334672868"/>
                    </a:ext>
                  </a:extLst>
                </a:gridCol>
              </a:tblGrid>
              <a:tr h="845553">
                <a:tc>
                  <a:txBody>
                    <a:bodyPr/>
                    <a:lstStyle/>
                    <a:p>
                      <a:pPr algn="l" fontAlgn="ctr"/>
                      <a:r>
                        <a:rPr lang="en-US" sz="2000" b="1" dirty="0">
                          <a:solidFill>
                            <a:schemeClr val="tx1"/>
                          </a:solidFill>
                          <a:effectLst/>
                        </a:rPr>
                        <a:t>Organization Level</a:t>
                      </a:r>
                      <a:endParaRPr lang="en-US" sz="2000"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L="47625" marR="47625" marT="28575" marB="28575" anchor="ctr"/>
                </a:tc>
                <a:tc>
                  <a:txBody>
                    <a:bodyPr/>
                    <a:lstStyle/>
                    <a:p>
                      <a:pPr algn="l" fontAlgn="ctr"/>
                      <a:r>
                        <a:rPr lang="en-US" sz="2000" b="1" dirty="0">
                          <a:solidFill>
                            <a:schemeClr val="tx1"/>
                          </a:solidFill>
                          <a:effectLst/>
                        </a:rPr>
                        <a:t>People of Color/BIPOC</a:t>
                      </a:r>
                      <a:endParaRPr lang="en-US" sz="2000"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L="47625" marR="47625" marT="28575" marB="28575" anchor="ctr"/>
                </a:tc>
                <a:tc>
                  <a:txBody>
                    <a:bodyPr/>
                    <a:lstStyle/>
                    <a:p>
                      <a:pPr algn="l" fontAlgn="ctr"/>
                      <a:r>
                        <a:rPr lang="en-US" sz="2000" b="1">
                          <a:solidFill>
                            <a:schemeClr val="tx1"/>
                          </a:solidFill>
                          <a:effectLst/>
                        </a:rPr>
                        <a:t>White</a:t>
                      </a:r>
                      <a:endParaRPr lang="en-US" sz="200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L="47625" marR="47625" marT="28575" marB="28575" anchor="ctr"/>
                </a:tc>
                <a:tc>
                  <a:txBody>
                    <a:bodyPr/>
                    <a:lstStyle/>
                    <a:p>
                      <a:pPr algn="l" fontAlgn="ctr"/>
                      <a:r>
                        <a:rPr lang="en-US" sz="2000" b="1">
                          <a:solidFill>
                            <a:schemeClr val="tx1"/>
                          </a:solidFill>
                          <a:effectLst/>
                        </a:rPr>
                        <a:t>Disability</a:t>
                      </a:r>
                      <a:endParaRPr lang="en-US" sz="200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L="47625" marR="47625" marT="28575" marB="28575" anchor="ctr"/>
                </a:tc>
                <a:tc>
                  <a:txBody>
                    <a:bodyPr/>
                    <a:lstStyle/>
                    <a:p>
                      <a:pPr algn="l" fontAlgn="ctr"/>
                      <a:r>
                        <a:rPr lang="en-US" sz="2000" b="1">
                          <a:solidFill>
                            <a:schemeClr val="tx1"/>
                          </a:solidFill>
                          <a:effectLst/>
                        </a:rPr>
                        <a:t>LGBTQIA+</a:t>
                      </a:r>
                      <a:endParaRPr lang="en-US" sz="200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L="47625" marR="47625" marT="28575" marB="28575" anchor="ctr"/>
                </a:tc>
                <a:tc>
                  <a:txBody>
                    <a:bodyPr/>
                    <a:lstStyle/>
                    <a:p>
                      <a:pPr algn="l" fontAlgn="ctr"/>
                      <a:r>
                        <a:rPr lang="en-US" sz="2000" b="1" dirty="0">
                          <a:solidFill>
                            <a:schemeClr val="tx1"/>
                          </a:solidFill>
                          <a:effectLst/>
                        </a:rPr>
                        <a:t>Female/</a:t>
                      </a:r>
                    </a:p>
                    <a:p>
                      <a:pPr algn="l" fontAlgn="ctr"/>
                      <a:r>
                        <a:rPr lang="en-US" sz="2000" b="1" dirty="0">
                          <a:solidFill>
                            <a:schemeClr val="tx1"/>
                          </a:solidFill>
                          <a:effectLst/>
                        </a:rPr>
                        <a:t>Non-Binary</a:t>
                      </a:r>
                      <a:endParaRPr lang="en-US" sz="2000"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L="47625" marR="47625" marT="28575" marB="28575" anchor="ctr"/>
                </a:tc>
                <a:tc>
                  <a:txBody>
                    <a:bodyPr/>
                    <a:lstStyle/>
                    <a:p>
                      <a:pPr algn="l" fontAlgn="ctr"/>
                      <a:r>
                        <a:rPr lang="en-US" sz="2000" b="1" dirty="0">
                          <a:solidFill>
                            <a:schemeClr val="tx1"/>
                          </a:solidFill>
                          <a:effectLst/>
                        </a:rPr>
                        <a:t>Male</a:t>
                      </a:r>
                      <a:endParaRPr lang="en-US" sz="2000"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L="47625" marR="47625" marT="28575" marB="28575" anchor="ctr"/>
                </a:tc>
                <a:extLst>
                  <a:ext uri="{0D108BD9-81ED-4DB2-BD59-A6C34878D82A}">
                    <a16:rowId xmlns:a16="http://schemas.microsoft.com/office/drawing/2014/main" val="3431468379"/>
                  </a:ext>
                </a:extLst>
              </a:tr>
              <a:tr h="459014">
                <a:tc>
                  <a:txBody>
                    <a:bodyPr/>
                    <a:lstStyle/>
                    <a:p>
                      <a:pPr algn="l" fontAlgn="ctr"/>
                      <a:r>
                        <a:rPr lang="en-US" sz="2000" dirty="0">
                          <a:effectLst/>
                        </a:rPr>
                        <a:t>Board</a:t>
                      </a:r>
                      <a:endParaRPr lang="en-US" sz="2000" dirty="0">
                        <a:effectLst/>
                        <a:latin typeface="Lato" panose="020F0502020204030203" pitchFamily="34" charset="0"/>
                        <a:ea typeface="Lato" panose="020F0502020204030203" pitchFamily="34" charset="0"/>
                        <a:cs typeface="Lato" panose="020F0502020204030203" pitchFamily="34" charset="0"/>
                      </a:endParaRPr>
                    </a:p>
                  </a:txBody>
                  <a:tcPr marL="47625" marR="47625" marT="28575" marB="28575" anchor="ctr"/>
                </a:tc>
                <a:tc>
                  <a:txBody>
                    <a:bodyPr/>
                    <a:lstStyle/>
                    <a:p>
                      <a:pPr algn="l" fontAlgn="ctr"/>
                      <a:r>
                        <a:rPr lang="en-US" sz="2000">
                          <a:effectLst/>
                        </a:rPr>
                        <a:t>53%</a:t>
                      </a:r>
                      <a:endParaRPr lang="en-US" sz="2000">
                        <a:effectLst/>
                        <a:latin typeface="Lato" panose="020F0502020204030203" pitchFamily="34" charset="0"/>
                        <a:ea typeface="Lato" panose="020F0502020204030203" pitchFamily="34" charset="0"/>
                        <a:cs typeface="Lato" panose="020F0502020204030203" pitchFamily="34" charset="0"/>
                      </a:endParaRPr>
                    </a:p>
                  </a:txBody>
                  <a:tcPr marL="47625" marR="47625" marT="28575" marB="28575" anchor="ctr"/>
                </a:tc>
                <a:tc>
                  <a:txBody>
                    <a:bodyPr/>
                    <a:lstStyle/>
                    <a:p>
                      <a:pPr algn="l" fontAlgn="ctr"/>
                      <a:r>
                        <a:rPr lang="en-US" sz="2000">
                          <a:effectLst/>
                        </a:rPr>
                        <a:t>47%</a:t>
                      </a:r>
                      <a:endParaRPr lang="en-US" sz="2000">
                        <a:effectLst/>
                        <a:latin typeface="Lato" panose="020F0502020204030203" pitchFamily="34" charset="0"/>
                        <a:ea typeface="Lato" panose="020F0502020204030203" pitchFamily="34" charset="0"/>
                        <a:cs typeface="Lato" panose="020F0502020204030203" pitchFamily="34" charset="0"/>
                      </a:endParaRPr>
                    </a:p>
                  </a:txBody>
                  <a:tcPr marL="47625" marR="47625" marT="28575" marB="28575" anchor="ctr"/>
                </a:tc>
                <a:tc>
                  <a:txBody>
                    <a:bodyPr/>
                    <a:lstStyle/>
                    <a:p>
                      <a:pPr algn="l" fontAlgn="ctr"/>
                      <a:r>
                        <a:rPr lang="en-US" sz="2000">
                          <a:effectLst/>
                        </a:rPr>
                        <a:t>50%</a:t>
                      </a:r>
                      <a:endParaRPr lang="en-US" sz="2000">
                        <a:effectLst/>
                        <a:latin typeface="Lato" panose="020F0502020204030203" pitchFamily="34" charset="0"/>
                        <a:ea typeface="Lato" panose="020F0502020204030203" pitchFamily="34" charset="0"/>
                        <a:cs typeface="Lato" panose="020F0502020204030203" pitchFamily="34" charset="0"/>
                      </a:endParaRPr>
                    </a:p>
                  </a:txBody>
                  <a:tcPr marL="47625" marR="47625" marT="28575" marB="28575" anchor="ctr"/>
                </a:tc>
                <a:tc>
                  <a:txBody>
                    <a:bodyPr/>
                    <a:lstStyle/>
                    <a:p>
                      <a:pPr algn="l" fontAlgn="ctr"/>
                      <a:r>
                        <a:rPr lang="en-US" sz="2000">
                          <a:effectLst/>
                        </a:rPr>
                        <a:t>6%</a:t>
                      </a:r>
                      <a:endParaRPr lang="en-US" sz="2000">
                        <a:effectLst/>
                        <a:latin typeface="Lato" panose="020F0502020204030203" pitchFamily="34" charset="0"/>
                        <a:ea typeface="Lato" panose="020F0502020204030203" pitchFamily="34" charset="0"/>
                        <a:cs typeface="Lato" panose="020F0502020204030203" pitchFamily="34" charset="0"/>
                      </a:endParaRPr>
                    </a:p>
                  </a:txBody>
                  <a:tcPr marL="47625" marR="47625" marT="28575" marB="28575" anchor="ctr"/>
                </a:tc>
                <a:tc>
                  <a:txBody>
                    <a:bodyPr/>
                    <a:lstStyle/>
                    <a:p>
                      <a:pPr algn="l" fontAlgn="ctr"/>
                      <a:r>
                        <a:rPr lang="en-US" sz="2000">
                          <a:effectLst/>
                        </a:rPr>
                        <a:t>50%</a:t>
                      </a:r>
                      <a:endParaRPr lang="en-US" sz="2000">
                        <a:effectLst/>
                        <a:latin typeface="Lato" panose="020F0502020204030203" pitchFamily="34" charset="0"/>
                        <a:ea typeface="Lato" panose="020F0502020204030203" pitchFamily="34" charset="0"/>
                        <a:cs typeface="Lato" panose="020F0502020204030203" pitchFamily="34" charset="0"/>
                      </a:endParaRPr>
                    </a:p>
                  </a:txBody>
                  <a:tcPr marL="47625" marR="47625" marT="28575" marB="28575" anchor="ctr"/>
                </a:tc>
                <a:tc>
                  <a:txBody>
                    <a:bodyPr/>
                    <a:lstStyle/>
                    <a:p>
                      <a:pPr algn="l" fontAlgn="ctr"/>
                      <a:r>
                        <a:rPr lang="en-US" sz="2000">
                          <a:effectLst/>
                        </a:rPr>
                        <a:t>50%</a:t>
                      </a:r>
                      <a:endParaRPr lang="en-US" sz="2000">
                        <a:effectLst/>
                        <a:latin typeface="Lato" panose="020F0502020204030203" pitchFamily="34" charset="0"/>
                        <a:ea typeface="Lato" panose="020F0502020204030203" pitchFamily="34" charset="0"/>
                        <a:cs typeface="Lato" panose="020F0502020204030203" pitchFamily="34" charset="0"/>
                      </a:endParaRPr>
                    </a:p>
                  </a:txBody>
                  <a:tcPr marL="47625" marR="47625" marT="28575" marB="28575" anchor="ctr"/>
                </a:tc>
                <a:extLst>
                  <a:ext uri="{0D108BD9-81ED-4DB2-BD59-A6C34878D82A}">
                    <a16:rowId xmlns:a16="http://schemas.microsoft.com/office/drawing/2014/main" val="1322369919"/>
                  </a:ext>
                </a:extLst>
              </a:tr>
              <a:tr h="459014">
                <a:tc>
                  <a:txBody>
                    <a:bodyPr/>
                    <a:lstStyle/>
                    <a:p>
                      <a:pPr algn="l" fontAlgn="ctr"/>
                      <a:r>
                        <a:rPr lang="en-US" sz="2000" dirty="0">
                          <a:effectLst/>
                        </a:rPr>
                        <a:t>Staff</a:t>
                      </a:r>
                      <a:endParaRPr lang="en-US" sz="2000" dirty="0">
                        <a:effectLst/>
                        <a:latin typeface="Lato" panose="020F0502020204030203" pitchFamily="34" charset="0"/>
                        <a:ea typeface="Lato" panose="020F0502020204030203" pitchFamily="34" charset="0"/>
                        <a:cs typeface="Lato" panose="020F0502020204030203" pitchFamily="34" charset="0"/>
                      </a:endParaRPr>
                    </a:p>
                  </a:txBody>
                  <a:tcPr marL="47625" marR="47625" marT="28575" marB="28575" anchor="ctr"/>
                </a:tc>
                <a:tc>
                  <a:txBody>
                    <a:bodyPr/>
                    <a:lstStyle/>
                    <a:p>
                      <a:pPr algn="l" fontAlgn="ctr"/>
                      <a:r>
                        <a:rPr lang="en-US" sz="2000">
                          <a:effectLst/>
                        </a:rPr>
                        <a:t>36%</a:t>
                      </a:r>
                      <a:endParaRPr lang="en-US" sz="2000">
                        <a:effectLst/>
                        <a:latin typeface="Lato" panose="020F0502020204030203" pitchFamily="34" charset="0"/>
                        <a:ea typeface="Lato" panose="020F0502020204030203" pitchFamily="34" charset="0"/>
                        <a:cs typeface="Lato" panose="020F0502020204030203" pitchFamily="34" charset="0"/>
                      </a:endParaRPr>
                    </a:p>
                  </a:txBody>
                  <a:tcPr marL="47625" marR="47625" marT="28575" marB="28575" anchor="ctr"/>
                </a:tc>
                <a:tc>
                  <a:txBody>
                    <a:bodyPr/>
                    <a:lstStyle/>
                    <a:p>
                      <a:pPr algn="l" fontAlgn="ctr"/>
                      <a:r>
                        <a:rPr lang="en-US" sz="2000">
                          <a:effectLst/>
                        </a:rPr>
                        <a:t>64%</a:t>
                      </a:r>
                      <a:endParaRPr lang="en-US" sz="2000">
                        <a:effectLst/>
                        <a:latin typeface="Lato" panose="020F0502020204030203" pitchFamily="34" charset="0"/>
                        <a:ea typeface="Lato" panose="020F0502020204030203" pitchFamily="34" charset="0"/>
                        <a:cs typeface="Lato" panose="020F0502020204030203" pitchFamily="34" charset="0"/>
                      </a:endParaRPr>
                    </a:p>
                  </a:txBody>
                  <a:tcPr marL="47625" marR="47625" marT="28575" marB="28575" anchor="ctr"/>
                </a:tc>
                <a:tc>
                  <a:txBody>
                    <a:bodyPr/>
                    <a:lstStyle/>
                    <a:p>
                      <a:pPr algn="l" fontAlgn="ctr"/>
                      <a:r>
                        <a:rPr lang="en-US" sz="2000" dirty="0">
                          <a:effectLst/>
                        </a:rPr>
                        <a:t>85%</a:t>
                      </a:r>
                      <a:endParaRPr lang="en-US" sz="2000" dirty="0">
                        <a:effectLst/>
                        <a:latin typeface="Lato" panose="020F0502020204030203" pitchFamily="34" charset="0"/>
                        <a:ea typeface="Lato" panose="020F0502020204030203" pitchFamily="34" charset="0"/>
                        <a:cs typeface="Lato" panose="020F0502020204030203" pitchFamily="34" charset="0"/>
                      </a:endParaRPr>
                    </a:p>
                  </a:txBody>
                  <a:tcPr marL="47625" marR="47625" marT="28575" marB="28575" anchor="ctr"/>
                </a:tc>
                <a:tc>
                  <a:txBody>
                    <a:bodyPr/>
                    <a:lstStyle/>
                    <a:p>
                      <a:pPr algn="l" fontAlgn="ctr"/>
                      <a:r>
                        <a:rPr lang="en-US" sz="2000">
                          <a:effectLst/>
                        </a:rPr>
                        <a:t>21%</a:t>
                      </a:r>
                      <a:endParaRPr lang="en-US" sz="2000">
                        <a:effectLst/>
                        <a:latin typeface="Lato" panose="020F0502020204030203" pitchFamily="34" charset="0"/>
                        <a:ea typeface="Lato" panose="020F0502020204030203" pitchFamily="34" charset="0"/>
                        <a:cs typeface="Lato" panose="020F0502020204030203" pitchFamily="34" charset="0"/>
                      </a:endParaRPr>
                    </a:p>
                  </a:txBody>
                  <a:tcPr marL="47625" marR="47625" marT="28575" marB="28575" anchor="ctr"/>
                </a:tc>
                <a:tc>
                  <a:txBody>
                    <a:bodyPr/>
                    <a:lstStyle/>
                    <a:p>
                      <a:pPr algn="l" fontAlgn="ctr"/>
                      <a:r>
                        <a:rPr lang="en-US" sz="2000">
                          <a:effectLst/>
                        </a:rPr>
                        <a:t>50%</a:t>
                      </a:r>
                      <a:endParaRPr lang="en-US" sz="2000">
                        <a:effectLst/>
                        <a:latin typeface="Lato" panose="020F0502020204030203" pitchFamily="34" charset="0"/>
                        <a:ea typeface="Lato" panose="020F0502020204030203" pitchFamily="34" charset="0"/>
                        <a:cs typeface="Lato" panose="020F0502020204030203" pitchFamily="34" charset="0"/>
                      </a:endParaRPr>
                    </a:p>
                  </a:txBody>
                  <a:tcPr marL="47625" marR="47625" marT="28575" marB="28575" anchor="ctr"/>
                </a:tc>
                <a:tc>
                  <a:txBody>
                    <a:bodyPr/>
                    <a:lstStyle/>
                    <a:p>
                      <a:pPr algn="l" fontAlgn="ctr"/>
                      <a:r>
                        <a:rPr lang="en-US" sz="2000" dirty="0">
                          <a:effectLst/>
                        </a:rPr>
                        <a:t>50%</a:t>
                      </a:r>
                      <a:endParaRPr lang="en-US" sz="2000" dirty="0">
                        <a:effectLst/>
                        <a:latin typeface="Lato" panose="020F0502020204030203" pitchFamily="34" charset="0"/>
                        <a:ea typeface="Lato" panose="020F0502020204030203" pitchFamily="34" charset="0"/>
                        <a:cs typeface="Lato" panose="020F0502020204030203" pitchFamily="34" charset="0"/>
                      </a:endParaRPr>
                    </a:p>
                  </a:txBody>
                  <a:tcPr marL="47625" marR="47625" marT="28575" marB="28575" anchor="ctr"/>
                </a:tc>
                <a:extLst>
                  <a:ext uri="{0D108BD9-81ED-4DB2-BD59-A6C34878D82A}">
                    <a16:rowId xmlns:a16="http://schemas.microsoft.com/office/drawing/2014/main" val="3644644132"/>
                  </a:ext>
                </a:extLst>
              </a:tr>
            </a:tbl>
          </a:graphicData>
        </a:graphic>
      </p:graphicFrame>
    </p:spTree>
    <p:extLst>
      <p:ext uri="{BB962C8B-B14F-4D97-AF65-F5344CB8AC3E}">
        <p14:creationId xmlns:p14="http://schemas.microsoft.com/office/powerpoint/2010/main" val="4210859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2C9E3-F431-4B63-9225-F029E92ADD0E}"/>
              </a:ext>
            </a:extLst>
          </p:cNvPr>
          <p:cNvSpPr>
            <a:spLocks noGrp="1"/>
          </p:cNvSpPr>
          <p:nvPr>
            <p:ph type="title"/>
          </p:nvPr>
        </p:nvSpPr>
        <p:spPr/>
        <p:txBody>
          <a:bodyPr>
            <a:normAutofit/>
          </a:bodyPr>
          <a:lstStyle/>
          <a:p>
            <a:r>
              <a:rPr lang="en-US" sz="3600" b="1" dirty="0">
                <a:latin typeface="Lato" panose="020F0502020204030203" pitchFamily="34" charset="0"/>
                <a:ea typeface="Lato" panose="020F0502020204030203" pitchFamily="34" charset="0"/>
                <a:cs typeface="Lato" panose="020F0502020204030203" pitchFamily="34" charset="0"/>
              </a:rPr>
              <a:t>Program Summary: Four Key Areas of Impact</a:t>
            </a:r>
          </a:p>
        </p:txBody>
      </p:sp>
      <p:sp>
        <p:nvSpPr>
          <p:cNvPr id="3" name="Rectangle 2">
            <a:extLst>
              <a:ext uri="{FF2B5EF4-FFF2-40B4-BE49-F238E27FC236}">
                <a16:creationId xmlns:a16="http://schemas.microsoft.com/office/drawing/2014/main" id="{D65C0C69-9B2B-8944-9F4E-B2063104E829}"/>
              </a:ext>
              <a:ext uri="{C183D7F6-B498-43B3-948B-1728B52AA6E4}">
                <adec:decorative xmlns:adec="http://schemas.microsoft.com/office/drawing/2017/decorative" val="1"/>
              </a:ext>
            </a:extLst>
          </p:cNvPr>
          <p:cNvSpPr/>
          <p:nvPr/>
        </p:nvSpPr>
        <p:spPr>
          <a:xfrm>
            <a:off x="10888133" y="6231467"/>
            <a:ext cx="1303867" cy="626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5">
            <a:extLst>
              <a:ext uri="{FF2B5EF4-FFF2-40B4-BE49-F238E27FC236}">
                <a16:creationId xmlns:a16="http://schemas.microsoft.com/office/drawing/2014/main" id="{D2BC1EED-53F5-48AA-833D-3654831E9A82}"/>
              </a:ext>
            </a:extLst>
          </p:cNvPr>
          <p:cNvGraphicFramePr>
            <a:graphicFrameLocks noGrp="1"/>
          </p:cNvGraphicFramePr>
          <p:nvPr>
            <p:ph idx="1"/>
            <p:extLst>
              <p:ext uri="{D42A27DB-BD31-4B8C-83A1-F6EECF244321}">
                <p14:modId xmlns:p14="http://schemas.microsoft.com/office/powerpoint/2010/main" val="3162730205"/>
              </p:ext>
            </p:extLst>
          </p:nvPr>
        </p:nvGraphicFramePr>
        <p:xfrm>
          <a:off x="323200" y="1624136"/>
          <a:ext cx="11545599" cy="4351737"/>
        </p:xfrm>
        <a:graphic>
          <a:graphicData uri="http://schemas.openxmlformats.org/drawingml/2006/table">
            <a:tbl>
              <a:tblPr firstRow="1" bandRow="1">
                <a:tableStyleId>{00A15C55-8517-42AA-B614-E9B94910E393}</a:tableStyleId>
              </a:tblPr>
              <a:tblGrid>
                <a:gridCol w="1762466">
                  <a:extLst>
                    <a:ext uri="{9D8B030D-6E8A-4147-A177-3AD203B41FA5}">
                      <a16:colId xmlns:a16="http://schemas.microsoft.com/office/drawing/2014/main" val="185327853"/>
                    </a:ext>
                  </a:extLst>
                </a:gridCol>
                <a:gridCol w="9783133">
                  <a:extLst>
                    <a:ext uri="{9D8B030D-6E8A-4147-A177-3AD203B41FA5}">
                      <a16:colId xmlns:a16="http://schemas.microsoft.com/office/drawing/2014/main" val="3758874861"/>
                    </a:ext>
                  </a:extLst>
                </a:gridCol>
              </a:tblGrid>
              <a:tr h="494453">
                <a:tc>
                  <a:txBody>
                    <a:bodyPr/>
                    <a:lstStyle/>
                    <a:p>
                      <a:r>
                        <a:rPr lang="en-US" sz="2400" dirty="0">
                          <a:solidFill>
                            <a:schemeClr val="tx1"/>
                          </a:solidFill>
                          <a:latin typeface="Lato" panose="020F0502020204030203" pitchFamily="34" charset="0"/>
                          <a:ea typeface="Lato" panose="020F0502020204030203" pitchFamily="34" charset="0"/>
                          <a:cs typeface="Lato" panose="020F0502020204030203" pitchFamily="34" charset="0"/>
                        </a:rPr>
                        <a:t>Area</a:t>
                      </a:r>
                    </a:p>
                  </a:txBody>
                  <a:tcPr marL="121920" marR="121920" marT="60960" marB="60960" anchor="ctr"/>
                </a:tc>
                <a:tc>
                  <a:txBody>
                    <a:bodyPr/>
                    <a:lstStyle/>
                    <a:p>
                      <a:r>
                        <a:rPr lang="en-US" sz="2400" dirty="0">
                          <a:solidFill>
                            <a:schemeClr val="tx1"/>
                          </a:solidFill>
                          <a:latin typeface="Lato" panose="020F0502020204030203" pitchFamily="34" charset="0"/>
                          <a:ea typeface="Lato" panose="020F0502020204030203" pitchFamily="34" charset="0"/>
                          <a:cs typeface="Lato" panose="020F0502020204030203" pitchFamily="34" charset="0"/>
                        </a:rPr>
                        <a:t>Purpose</a:t>
                      </a:r>
                    </a:p>
                  </a:txBody>
                  <a:tcPr marL="121920" marR="121920" marT="60960" marB="60960" anchor="ctr"/>
                </a:tc>
                <a:extLst>
                  <a:ext uri="{0D108BD9-81ED-4DB2-BD59-A6C34878D82A}">
                    <a16:rowId xmlns:a16="http://schemas.microsoft.com/office/drawing/2014/main" val="3655384945"/>
                  </a:ext>
                </a:extLst>
              </a:tr>
              <a:tr h="8534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latin typeface="Lato" panose="020F0502020204030203" pitchFamily="34" charset="0"/>
                          <a:ea typeface="Lato" panose="020F0502020204030203" pitchFamily="34" charset="0"/>
                          <a:cs typeface="Lato" panose="020F0502020204030203" pitchFamily="34" charset="0"/>
                        </a:rPr>
                        <a:t>Entertainment and News Media</a:t>
                      </a:r>
                    </a:p>
                  </a:txBody>
                  <a:tcPr marL="121920" marR="121920" marT="91440" marB="91440" anchor="ctr"/>
                </a:tc>
                <a:tc>
                  <a:txBody>
                    <a:bodyPr/>
                    <a:lstStyle/>
                    <a:p>
                      <a:r>
                        <a:rPr lang="en-US" sz="1800" kern="1200" dirty="0">
                          <a:solidFill>
                            <a:schemeClr val="tx1"/>
                          </a:solidFill>
                          <a:effectLst/>
                          <a:latin typeface="Lato" panose="020F0502020204030203" pitchFamily="34" charset="0"/>
                          <a:ea typeface="Lato" panose="020F0502020204030203" pitchFamily="34" charset="0"/>
                          <a:cs typeface="Lato" panose="020F0502020204030203" pitchFamily="34" charset="0"/>
                        </a:rPr>
                        <a:t>Increase diverse and authentic representation of disabled people in media so people with disabilities are seen for what they can do, instead of what they cannot.</a:t>
                      </a:r>
                    </a:p>
                  </a:txBody>
                  <a:tcPr marL="121920" marR="121920" marT="91440" marB="91440" anchor="ctr"/>
                </a:tc>
                <a:extLst>
                  <a:ext uri="{0D108BD9-81ED-4DB2-BD59-A6C34878D82A}">
                    <a16:rowId xmlns:a16="http://schemas.microsoft.com/office/drawing/2014/main" val="1213060313"/>
                  </a:ext>
                </a:extLst>
              </a:tr>
              <a:tr h="1144564">
                <a:tc>
                  <a:txBody>
                    <a:bodyPr/>
                    <a:lstStyle/>
                    <a:p>
                      <a:r>
                        <a:rPr lang="en-US" sz="1800" b="1" dirty="0">
                          <a:solidFill>
                            <a:schemeClr val="tx1"/>
                          </a:solidFill>
                          <a:latin typeface="Lato" panose="020F0502020204030203" pitchFamily="34" charset="0"/>
                          <a:ea typeface="Lato" panose="020F0502020204030203" pitchFamily="34" charset="0"/>
                          <a:cs typeface="Lato" panose="020F0502020204030203" pitchFamily="34" charset="0"/>
                        </a:rPr>
                        <a:t>Leadership Development</a:t>
                      </a:r>
                    </a:p>
                    <a:p>
                      <a:endParaRPr lang="en-US" sz="1800" b="1"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marL="121920" marR="121920" marT="91440" marB="91440" anchor="ctr"/>
                </a:tc>
                <a:tc>
                  <a:txBody>
                    <a:bodyPr/>
                    <a:lstStyle/>
                    <a:p>
                      <a:r>
                        <a:rPr lang="en-US" sz="1800" kern="1200" dirty="0">
                          <a:solidFill>
                            <a:schemeClr val="tx1"/>
                          </a:solidFill>
                          <a:effectLst/>
                          <a:latin typeface="Lato" panose="020F0502020204030203" pitchFamily="34" charset="0"/>
                          <a:ea typeface="Lato" panose="020F0502020204030203" pitchFamily="34" charset="0"/>
                          <a:cs typeface="Lato" panose="020F0502020204030203" pitchFamily="34" charset="0"/>
                        </a:rPr>
                        <a:t>Enable diverse people with disabilities to participate fully in decision-making.</a:t>
                      </a:r>
                    </a:p>
                  </a:txBody>
                  <a:tcPr marL="121920" marR="121920" marT="91440" marB="91440" anchor="ctr"/>
                </a:tc>
                <a:extLst>
                  <a:ext uri="{0D108BD9-81ED-4DB2-BD59-A6C34878D82A}">
                    <a16:rowId xmlns:a16="http://schemas.microsoft.com/office/drawing/2014/main" val="1623569010"/>
                  </a:ext>
                </a:extLst>
              </a:tr>
              <a:tr h="853440">
                <a:tc>
                  <a:txBody>
                    <a:bodyPr/>
                    <a:lstStyle/>
                    <a:p>
                      <a:r>
                        <a:rPr lang="en-US" sz="1800" b="1" dirty="0">
                          <a:solidFill>
                            <a:schemeClr val="tx1"/>
                          </a:solidFill>
                          <a:latin typeface="Lato" panose="020F0502020204030203" pitchFamily="34" charset="0"/>
                          <a:ea typeface="Lato" panose="020F0502020204030203" pitchFamily="34" charset="0"/>
                          <a:cs typeface="Lato" panose="020F0502020204030203" pitchFamily="34" charset="0"/>
                        </a:rPr>
                        <a:t>Policy</a:t>
                      </a:r>
                    </a:p>
                  </a:txBody>
                  <a:tcPr marL="121920" marR="121920" marT="91440" marB="91440" anchor="ctr"/>
                </a:tc>
                <a:tc>
                  <a:txBody>
                    <a:bodyPr/>
                    <a:lstStyle/>
                    <a:p>
                      <a:r>
                        <a:rPr lang="en-US" sz="1800" kern="1200" dirty="0">
                          <a:solidFill>
                            <a:schemeClr val="tx1"/>
                          </a:solidFill>
                          <a:effectLst/>
                          <a:latin typeface="Lato" panose="020F0502020204030203" pitchFamily="34" charset="0"/>
                          <a:ea typeface="Lato" panose="020F0502020204030203" pitchFamily="34" charset="0"/>
                          <a:cs typeface="Lato" panose="020F0502020204030203" pitchFamily="34" charset="0"/>
                        </a:rPr>
                        <a:t>Promote best practices in education, employment, entrepreneurship, civic engagement, and access.</a:t>
                      </a:r>
                    </a:p>
                  </a:txBody>
                  <a:tcPr marL="121920" marR="121920" marT="91440" marB="91440" anchor="ctr"/>
                </a:tc>
                <a:extLst>
                  <a:ext uri="{0D108BD9-81ED-4DB2-BD59-A6C34878D82A}">
                    <a16:rowId xmlns:a16="http://schemas.microsoft.com/office/drawing/2014/main" val="966603332"/>
                  </a:ext>
                </a:extLst>
              </a:tr>
              <a:tr h="853440">
                <a:tc>
                  <a:txBody>
                    <a:bodyPr/>
                    <a:lstStyle/>
                    <a:p>
                      <a:r>
                        <a:rPr lang="en-US" sz="1800" b="1" dirty="0">
                          <a:solidFill>
                            <a:schemeClr val="tx1"/>
                          </a:solidFill>
                          <a:latin typeface="Lato" panose="020F0502020204030203" pitchFamily="34" charset="0"/>
                          <a:ea typeface="Lato" panose="020F0502020204030203" pitchFamily="34" charset="0"/>
                          <a:cs typeface="Lato" panose="020F0502020204030203" pitchFamily="34" charset="0"/>
                        </a:rPr>
                        <a:t>Faith Inclusion</a:t>
                      </a:r>
                    </a:p>
                  </a:txBody>
                  <a:tcPr marL="121920" marR="121920" marT="91440" marB="91440" anchor="ctr"/>
                </a:tc>
                <a:tc>
                  <a:txBody>
                    <a:bodyPr/>
                    <a:lstStyle/>
                    <a:p>
                      <a:r>
                        <a:rPr lang="en-US" sz="1800" kern="1200" dirty="0">
                          <a:solidFill>
                            <a:schemeClr val="tx1"/>
                          </a:solidFill>
                          <a:effectLst/>
                          <a:latin typeface="Lato" panose="020F0502020204030203" pitchFamily="34" charset="0"/>
                          <a:ea typeface="Lato" panose="020F0502020204030203" pitchFamily="34" charset="0"/>
                          <a:cs typeface="Lato" panose="020F0502020204030203" pitchFamily="34" charset="0"/>
                        </a:rPr>
                        <a:t>Ensure the inclusion of people with disabilities in faith-based communities.</a:t>
                      </a:r>
                    </a:p>
                  </a:txBody>
                  <a:tcPr marL="121920" marR="121920" marT="91440" marB="91440" anchor="ctr"/>
                </a:tc>
                <a:extLst>
                  <a:ext uri="{0D108BD9-81ED-4DB2-BD59-A6C34878D82A}">
                    <a16:rowId xmlns:a16="http://schemas.microsoft.com/office/drawing/2014/main" val="2087009857"/>
                  </a:ext>
                </a:extLst>
              </a:tr>
            </a:tbl>
          </a:graphicData>
        </a:graphic>
      </p:graphicFrame>
    </p:spTree>
    <p:extLst>
      <p:ext uri="{BB962C8B-B14F-4D97-AF65-F5344CB8AC3E}">
        <p14:creationId xmlns:p14="http://schemas.microsoft.com/office/powerpoint/2010/main" val="37937353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5A7816-1433-494D-84DB-B85875B052D6}"/>
              </a:ext>
            </a:extLst>
          </p:cNvPr>
          <p:cNvSpPr>
            <a:spLocks noGrp="1"/>
          </p:cNvSpPr>
          <p:nvPr>
            <p:ph type="title"/>
          </p:nvPr>
        </p:nvSpPr>
        <p:spPr>
          <a:xfrm>
            <a:off x="521208" y="365126"/>
            <a:ext cx="10515600" cy="1139824"/>
          </a:xfrm>
        </p:spPr>
        <p:txBody>
          <a:bodyPr>
            <a:normAutofit/>
          </a:bodyPr>
          <a:lstStyle/>
          <a:p>
            <a:r>
              <a:rPr lang="en-US" sz="3600" b="1" dirty="0" err="1"/>
              <a:t>RespectAbility’s</a:t>
            </a:r>
            <a:r>
              <a:rPr lang="en-US" sz="3600" b="1" dirty="0"/>
              <a:t> Major Accomplishments Across 4 Program Areas Since 2013:</a:t>
            </a:r>
          </a:p>
        </p:txBody>
      </p:sp>
      <p:sp>
        <p:nvSpPr>
          <p:cNvPr id="6" name="Rectangle 5">
            <a:extLst>
              <a:ext uri="{FF2B5EF4-FFF2-40B4-BE49-F238E27FC236}">
                <a16:creationId xmlns:a16="http://schemas.microsoft.com/office/drawing/2014/main" id="{0B54D8A4-A96E-4DE9-B42A-E6A802583B1D}"/>
              </a:ext>
              <a:ext uri="{C183D7F6-B498-43B3-948B-1728B52AA6E4}">
                <adec:decorative xmlns:adec="http://schemas.microsoft.com/office/drawing/2017/decorative" val="1"/>
              </a:ext>
            </a:extLst>
          </p:cNvPr>
          <p:cNvSpPr/>
          <p:nvPr/>
        </p:nvSpPr>
        <p:spPr>
          <a:xfrm>
            <a:off x="352424" y="1546858"/>
            <a:ext cx="6013266" cy="435133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2F313F39-714C-45BC-9A37-CAAAA217812E}"/>
              </a:ext>
            </a:extLst>
          </p:cNvPr>
          <p:cNvSpPr>
            <a:spLocks noGrp="1"/>
          </p:cNvSpPr>
          <p:nvPr>
            <p:ph idx="1"/>
          </p:nvPr>
        </p:nvSpPr>
        <p:spPr>
          <a:xfrm>
            <a:off x="409574" y="1689735"/>
            <a:ext cx="5753100" cy="4351338"/>
          </a:xfrm>
        </p:spPr>
        <p:txBody>
          <a:bodyPr>
            <a:normAutofit fontScale="92500" lnSpcReduction="10000"/>
          </a:bodyPr>
          <a:lstStyle/>
          <a:p>
            <a:pPr lvl="0"/>
            <a:r>
              <a:rPr lang="en-US" sz="2400" dirty="0">
                <a:solidFill>
                  <a:schemeClr val="bg1"/>
                </a:solidFill>
              </a:rPr>
              <a:t>Helped create major</a:t>
            </a:r>
            <a:r>
              <a:rPr lang="en-US" sz="2400" dirty="0">
                <a:solidFill>
                  <a:srgbClr val="EFAF30"/>
                </a:solidFill>
              </a:rPr>
              <a:t> </a:t>
            </a:r>
            <a:r>
              <a:rPr lang="en-US" sz="2400" dirty="0">
                <a:solidFill>
                  <a:schemeClr val="bg1"/>
                </a:solidFill>
              </a:rPr>
              <a:t>improvement in new jobs for people with disabilities</a:t>
            </a:r>
          </a:p>
          <a:p>
            <a:pPr lvl="0"/>
            <a:endParaRPr lang="en-US" sz="800" dirty="0">
              <a:solidFill>
                <a:schemeClr val="bg1"/>
              </a:solidFill>
            </a:endParaRPr>
          </a:p>
          <a:p>
            <a:pPr lvl="0"/>
            <a:r>
              <a:rPr lang="en-US" sz="2400" dirty="0">
                <a:solidFill>
                  <a:schemeClr val="bg1"/>
                </a:solidFill>
              </a:rPr>
              <a:t>Consulted on disability inclusion for 200+ TV episodes and films</a:t>
            </a:r>
            <a:endParaRPr lang="en-US" sz="2400" b="1" i="1" dirty="0">
              <a:solidFill>
                <a:srgbClr val="EFAF30"/>
              </a:solidFill>
            </a:endParaRPr>
          </a:p>
          <a:p>
            <a:pPr lvl="0"/>
            <a:endParaRPr lang="en-US" sz="900" dirty="0">
              <a:solidFill>
                <a:schemeClr val="bg1"/>
              </a:solidFill>
            </a:endParaRPr>
          </a:p>
          <a:p>
            <a:r>
              <a:rPr lang="en-US" sz="2400" dirty="0">
                <a:solidFill>
                  <a:schemeClr val="bg1"/>
                </a:solidFill>
              </a:rPr>
              <a:t>Met with</a:t>
            </a:r>
            <a:r>
              <a:rPr lang="en-US" sz="2400" dirty="0">
                <a:solidFill>
                  <a:srgbClr val="EFAF30"/>
                </a:solidFill>
              </a:rPr>
              <a:t> </a:t>
            </a:r>
            <a:r>
              <a:rPr lang="en-US" sz="2400" b="1" dirty="0">
                <a:solidFill>
                  <a:srgbClr val="EFAF30"/>
                </a:solidFill>
              </a:rPr>
              <a:t>48</a:t>
            </a:r>
            <a:r>
              <a:rPr lang="en-US" sz="2400" dirty="0">
                <a:solidFill>
                  <a:srgbClr val="EFAF30"/>
                </a:solidFill>
              </a:rPr>
              <a:t> </a:t>
            </a:r>
            <a:r>
              <a:rPr lang="en-US" sz="2400" dirty="0">
                <a:solidFill>
                  <a:schemeClr val="bg1"/>
                </a:solidFill>
              </a:rPr>
              <a:t>governors to advocate for better education, training &amp; jobs</a:t>
            </a:r>
          </a:p>
          <a:p>
            <a:pPr marL="0" indent="0">
              <a:buNone/>
            </a:pPr>
            <a:endParaRPr lang="en-US" sz="900" dirty="0">
              <a:solidFill>
                <a:schemeClr val="bg1"/>
              </a:solidFill>
            </a:endParaRPr>
          </a:p>
          <a:p>
            <a:pPr lvl="0"/>
            <a:r>
              <a:rPr lang="en-US" sz="2400" dirty="0">
                <a:solidFill>
                  <a:schemeClr val="bg1"/>
                </a:solidFill>
              </a:rPr>
              <a:t>Provided skill-building tools and training to </a:t>
            </a:r>
            <a:r>
              <a:rPr lang="en-US" sz="2400" b="1" dirty="0">
                <a:solidFill>
                  <a:srgbClr val="EFAF30"/>
                </a:solidFill>
              </a:rPr>
              <a:t>5000+ </a:t>
            </a:r>
            <a:r>
              <a:rPr lang="en-US" sz="2400" dirty="0">
                <a:solidFill>
                  <a:schemeClr val="bg1"/>
                </a:solidFill>
              </a:rPr>
              <a:t>people</a:t>
            </a:r>
          </a:p>
          <a:p>
            <a:pPr lvl="0"/>
            <a:endParaRPr lang="en-US" sz="900" dirty="0">
              <a:solidFill>
                <a:schemeClr val="bg1"/>
              </a:solidFill>
            </a:endParaRPr>
          </a:p>
          <a:p>
            <a:pPr lvl="0"/>
            <a:r>
              <a:rPr lang="en-US" sz="2400" dirty="0">
                <a:solidFill>
                  <a:schemeClr val="bg1"/>
                </a:solidFill>
              </a:rPr>
              <a:t>Trained</a:t>
            </a:r>
            <a:r>
              <a:rPr lang="en-US" sz="2400" b="1" dirty="0">
                <a:solidFill>
                  <a:schemeClr val="bg1"/>
                </a:solidFill>
              </a:rPr>
              <a:t> </a:t>
            </a:r>
            <a:r>
              <a:rPr lang="en-US" sz="2400" b="1" dirty="0">
                <a:solidFill>
                  <a:srgbClr val="EFAF30"/>
                </a:solidFill>
              </a:rPr>
              <a:t>200+ </a:t>
            </a:r>
            <a:r>
              <a:rPr lang="en-US" sz="2400" dirty="0">
                <a:solidFill>
                  <a:schemeClr val="bg1"/>
                </a:solidFill>
              </a:rPr>
              <a:t>young leaders, 90+ Lab participants &amp; </a:t>
            </a:r>
            <a:r>
              <a:rPr lang="en-US" sz="2400" b="1" dirty="0">
                <a:solidFill>
                  <a:srgbClr val="EFAF30"/>
                </a:solidFill>
              </a:rPr>
              <a:t>550+</a:t>
            </a:r>
            <a:r>
              <a:rPr lang="en-US" sz="2400" dirty="0">
                <a:solidFill>
                  <a:schemeClr val="bg1"/>
                </a:solidFill>
              </a:rPr>
              <a:t> volunteers</a:t>
            </a:r>
          </a:p>
          <a:p>
            <a:endParaRPr lang="en-US" sz="2400" dirty="0">
              <a:solidFill>
                <a:schemeClr val="bg1"/>
              </a:solidFill>
            </a:endParaRPr>
          </a:p>
        </p:txBody>
      </p:sp>
      <p:pic>
        <p:nvPicPr>
          <p:cNvPr id="5" name="Picture 4" descr="RespectAbility staff and friends">
            <a:extLst>
              <a:ext uri="{FF2B5EF4-FFF2-40B4-BE49-F238E27FC236}">
                <a16:creationId xmlns:a16="http://schemas.microsoft.com/office/drawing/2014/main" id="{D2C68368-90C8-42BE-9F84-F2533B20A6F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65700" y="1546860"/>
            <a:ext cx="5531660" cy="4351338"/>
          </a:xfrm>
          <a:prstGeom prst="rect">
            <a:avLst/>
          </a:prstGeom>
        </p:spPr>
      </p:pic>
      <p:cxnSp>
        <p:nvCxnSpPr>
          <p:cNvPr id="8" name="Straight Connector 7">
            <a:extLst>
              <a:ext uri="{FF2B5EF4-FFF2-40B4-BE49-F238E27FC236}">
                <a16:creationId xmlns:a16="http://schemas.microsoft.com/office/drawing/2014/main" id="{9CAB5401-FC98-4EEF-8B49-207B50CA4164}"/>
              </a:ext>
              <a:ext uri="{C183D7F6-B498-43B3-948B-1728B52AA6E4}">
                <adec:decorative xmlns:adec="http://schemas.microsoft.com/office/drawing/2017/decorative" val="1"/>
              </a:ext>
            </a:extLst>
          </p:cNvPr>
          <p:cNvCxnSpPr/>
          <p:nvPr/>
        </p:nvCxnSpPr>
        <p:spPr>
          <a:xfrm>
            <a:off x="6365700" y="1504950"/>
            <a:ext cx="0" cy="439324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71767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6C016F-E2E7-4CE9-AE60-F920367CD710}"/>
              </a:ext>
            </a:extLst>
          </p:cNvPr>
          <p:cNvSpPr>
            <a:spLocks noGrp="1"/>
          </p:cNvSpPr>
          <p:nvPr>
            <p:ph type="title"/>
          </p:nvPr>
        </p:nvSpPr>
        <p:spPr/>
        <p:txBody>
          <a:bodyPr>
            <a:normAutofit/>
          </a:bodyPr>
          <a:lstStyle/>
          <a:p>
            <a:r>
              <a:rPr lang="en-US" sz="3600" b="1" dirty="0"/>
              <a:t>Program Area #1: Entertainment &amp; News Media</a:t>
            </a:r>
          </a:p>
        </p:txBody>
      </p:sp>
      <p:sp>
        <p:nvSpPr>
          <p:cNvPr id="7" name="TextBox 6">
            <a:extLst>
              <a:ext uri="{FF2B5EF4-FFF2-40B4-BE49-F238E27FC236}">
                <a16:creationId xmlns:a16="http://schemas.microsoft.com/office/drawing/2014/main" id="{4A9D3001-B8D4-4803-A4A7-91B55E7729B1}"/>
              </a:ext>
            </a:extLst>
          </p:cNvPr>
          <p:cNvSpPr txBox="1"/>
          <p:nvPr/>
        </p:nvSpPr>
        <p:spPr>
          <a:xfrm>
            <a:off x="224188" y="1611533"/>
            <a:ext cx="11743622"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effectLst/>
                <a:latin typeface="Lato" panose="020F0502020204030203" pitchFamily="34" charset="0"/>
                <a:ea typeface="Lato" panose="020F0502020204030203" pitchFamily="34" charset="0"/>
                <a:cs typeface="Lato" panose="020F0502020204030203" pitchFamily="34" charset="0"/>
              </a:rPr>
              <a:t>Create equitable and accessible opportunities to increase the number of people with lived disability experience throughout the entire media ecosystem, which increases diverse and authentic representation of disabled people on screen, thus leading to systemic change enabling people with disabilities to be seen for what they CAN do, instead of what they cannot do.  </a:t>
            </a:r>
            <a:endParaRPr kumimoji="0" lang="en-US" sz="24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5" name="Content Placeholder 4" descr="RespectAbility Lab participants and alumni smile together">
            <a:extLst>
              <a:ext uri="{FF2B5EF4-FFF2-40B4-BE49-F238E27FC236}">
                <a16:creationId xmlns:a16="http://schemas.microsoft.com/office/drawing/2014/main" id="{80F62C19-8751-6F42-B830-17FA1941961B}"/>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880561" y="4026440"/>
            <a:ext cx="8430875" cy="2634648"/>
          </a:xfrm>
        </p:spPr>
      </p:pic>
    </p:spTree>
    <p:extLst>
      <p:ext uri="{BB962C8B-B14F-4D97-AF65-F5344CB8AC3E}">
        <p14:creationId xmlns:p14="http://schemas.microsoft.com/office/powerpoint/2010/main" val="36400120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3258731-A69B-264F-A230-73EA504F6376}"/>
              </a:ext>
              <a:ext uri="{C183D7F6-B498-43B3-948B-1728B52AA6E4}">
                <adec:decorative xmlns:adec="http://schemas.microsoft.com/office/drawing/2017/decorative" val="1"/>
              </a:ext>
            </a:extLst>
          </p:cNvPr>
          <p:cNvSpPr/>
          <p:nvPr/>
        </p:nvSpPr>
        <p:spPr>
          <a:xfrm>
            <a:off x="11108987" y="6254885"/>
            <a:ext cx="1083013" cy="6031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itle 2">
            <a:extLst>
              <a:ext uri="{FF2B5EF4-FFF2-40B4-BE49-F238E27FC236}">
                <a16:creationId xmlns:a16="http://schemas.microsoft.com/office/drawing/2014/main" id="{246B7D0A-0E69-4CCA-956A-4B9A24C3F9FC}"/>
              </a:ext>
            </a:extLst>
          </p:cNvPr>
          <p:cNvSpPr>
            <a:spLocks noGrp="1"/>
          </p:cNvSpPr>
          <p:nvPr>
            <p:ph type="title"/>
          </p:nvPr>
        </p:nvSpPr>
        <p:spPr>
          <a:xfrm>
            <a:off x="523240" y="365126"/>
            <a:ext cx="10515600" cy="1139824"/>
          </a:xfrm>
        </p:spPr>
        <p:txBody>
          <a:bodyPr>
            <a:normAutofit/>
          </a:bodyPr>
          <a:lstStyle/>
          <a:p>
            <a:r>
              <a:rPr lang="en-US" b="1" dirty="0"/>
              <a:t>Entertainment &amp; News Media: </a:t>
            </a:r>
            <a:br>
              <a:rPr lang="en-US" b="1" dirty="0"/>
            </a:br>
            <a:r>
              <a:rPr lang="en-US" b="1" dirty="0"/>
              <a:t>Major Achievements</a:t>
            </a:r>
          </a:p>
        </p:txBody>
      </p:sp>
      <p:pic>
        <p:nvPicPr>
          <p:cNvPr id="18" name="Graphic 17" descr="A+E Networks">
            <a:extLst>
              <a:ext uri="{FF2B5EF4-FFF2-40B4-BE49-F238E27FC236}">
                <a16:creationId xmlns:a16="http://schemas.microsoft.com/office/drawing/2014/main" id="{ED70E724-E5ED-FD4F-A608-9D38A00DAC0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351301" y="1818714"/>
            <a:ext cx="647076" cy="350296"/>
          </a:xfrm>
          <a:prstGeom prst="rect">
            <a:avLst/>
          </a:prstGeom>
        </p:spPr>
      </p:pic>
      <p:pic>
        <p:nvPicPr>
          <p:cNvPr id="5" name="Google Shape;360;p39" descr="Bunim/Murray Productions logo we are banijay">
            <a:extLst>
              <a:ext uri="{FF2B5EF4-FFF2-40B4-BE49-F238E27FC236}">
                <a16:creationId xmlns:a16="http://schemas.microsoft.com/office/drawing/2014/main" id="{7E00856A-7119-754F-8ECB-4B081F234AA0}"/>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017871" y="1768031"/>
            <a:ext cx="1229136" cy="450684"/>
          </a:xfrm>
          <a:prstGeom prst="rect">
            <a:avLst/>
          </a:prstGeom>
          <a:noFill/>
          <a:ln>
            <a:noFill/>
          </a:ln>
        </p:spPr>
      </p:pic>
      <p:pic>
        <p:nvPicPr>
          <p:cNvPr id="6" name="Picture 5" descr="Final Draft logo">
            <a:extLst>
              <a:ext uri="{FF2B5EF4-FFF2-40B4-BE49-F238E27FC236}">
                <a16:creationId xmlns:a16="http://schemas.microsoft.com/office/drawing/2014/main" id="{8ACD484B-387D-844C-BAB6-720E699CC13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25844" y="1713637"/>
            <a:ext cx="1424228" cy="569691"/>
          </a:xfrm>
          <a:prstGeom prst="rect">
            <a:avLst/>
          </a:prstGeom>
        </p:spPr>
      </p:pic>
      <p:pic>
        <p:nvPicPr>
          <p:cNvPr id="9" name="Google Shape;356;p39" descr="NBC Universal logo in black and white with peacock in color">
            <a:extLst>
              <a:ext uri="{FF2B5EF4-FFF2-40B4-BE49-F238E27FC236}">
                <a16:creationId xmlns:a16="http://schemas.microsoft.com/office/drawing/2014/main" id="{B8BBBF45-B13E-E94A-8525-C3828337492D}"/>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6694187" y="1807787"/>
            <a:ext cx="936075" cy="361223"/>
          </a:xfrm>
          <a:prstGeom prst="rect">
            <a:avLst/>
          </a:prstGeom>
          <a:noFill/>
          <a:ln>
            <a:noFill/>
          </a:ln>
        </p:spPr>
      </p:pic>
      <p:pic>
        <p:nvPicPr>
          <p:cNvPr id="10" name="Google Shape;352;p39" descr="Netlfix logo in red">
            <a:extLst>
              <a:ext uri="{FF2B5EF4-FFF2-40B4-BE49-F238E27FC236}">
                <a16:creationId xmlns:a16="http://schemas.microsoft.com/office/drawing/2014/main" id="{F57AE6B6-CA93-F04E-BFF2-D5F28E6464D6}"/>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7621761" y="1763729"/>
            <a:ext cx="1218936" cy="470378"/>
          </a:xfrm>
          <a:prstGeom prst="rect">
            <a:avLst/>
          </a:prstGeom>
          <a:noFill/>
          <a:ln>
            <a:noFill/>
          </a:ln>
        </p:spPr>
      </p:pic>
      <p:pic>
        <p:nvPicPr>
          <p:cNvPr id="19" name="Google Shape;357;p39" descr="Sony Pictures logo">
            <a:extLst>
              <a:ext uri="{FF2B5EF4-FFF2-40B4-BE49-F238E27FC236}">
                <a16:creationId xmlns:a16="http://schemas.microsoft.com/office/drawing/2014/main" id="{A31ADA7C-14DD-9C45-9DBD-3F47E72DE302}"/>
              </a:ext>
            </a:extLst>
          </p:cNvPr>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2970967" y="6057101"/>
            <a:ext cx="409350" cy="634493"/>
          </a:xfrm>
          <a:prstGeom prst="rect">
            <a:avLst/>
          </a:prstGeom>
          <a:noFill/>
          <a:ln>
            <a:noFill/>
          </a:ln>
        </p:spPr>
      </p:pic>
      <p:pic>
        <p:nvPicPr>
          <p:cNvPr id="14" name="Google Shape;359;p39" descr="sundance institute logo">
            <a:extLst>
              <a:ext uri="{FF2B5EF4-FFF2-40B4-BE49-F238E27FC236}">
                <a16:creationId xmlns:a16="http://schemas.microsoft.com/office/drawing/2014/main" id="{F1021492-46CB-5745-B249-81B457CB32D5}"/>
              </a:ext>
            </a:extLst>
          </p:cNvPr>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3455953" y="6151935"/>
            <a:ext cx="523425" cy="397803"/>
          </a:xfrm>
          <a:prstGeom prst="rect">
            <a:avLst/>
          </a:prstGeom>
          <a:noFill/>
          <a:ln>
            <a:noFill/>
          </a:ln>
        </p:spPr>
      </p:pic>
      <p:pic>
        <p:nvPicPr>
          <p:cNvPr id="12" name="Picture 11" descr="ViacomCBS">
            <a:extLst>
              <a:ext uri="{FF2B5EF4-FFF2-40B4-BE49-F238E27FC236}">
                <a16:creationId xmlns:a16="http://schemas.microsoft.com/office/drawing/2014/main" id="{ED7B0B33-EF35-E84F-ADC1-883FF399B07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050455" y="6222291"/>
            <a:ext cx="2248622" cy="277564"/>
          </a:xfrm>
          <a:prstGeom prst="rect">
            <a:avLst/>
          </a:prstGeom>
        </p:spPr>
      </p:pic>
      <p:pic>
        <p:nvPicPr>
          <p:cNvPr id="13" name="Picture 12" descr="The Walt Disney Company logo&#10;">
            <a:extLst>
              <a:ext uri="{FF2B5EF4-FFF2-40B4-BE49-F238E27FC236}">
                <a16:creationId xmlns:a16="http://schemas.microsoft.com/office/drawing/2014/main" id="{49220841-5A55-4B4C-8149-5CD9DDFAB1F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347303" y="6167141"/>
            <a:ext cx="731958" cy="397803"/>
          </a:xfrm>
          <a:prstGeom prst="rect">
            <a:avLst/>
          </a:prstGeom>
        </p:spPr>
      </p:pic>
      <p:pic>
        <p:nvPicPr>
          <p:cNvPr id="15" name="Picture 2" descr="WarnerMedia Logo">
            <a:extLst>
              <a:ext uri="{FF2B5EF4-FFF2-40B4-BE49-F238E27FC236}">
                <a16:creationId xmlns:a16="http://schemas.microsoft.com/office/drawing/2014/main" id="{A4F18878-E887-5347-A9F8-7BCC94FC9D37}"/>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7104090" y="6181869"/>
            <a:ext cx="2116941" cy="360025"/>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DA64A358-36BE-5947-BFC3-E27905125970}"/>
              </a:ext>
            </a:extLst>
          </p:cNvPr>
          <p:cNvSpPr>
            <a:spLocks noGrp="1"/>
          </p:cNvSpPr>
          <p:nvPr>
            <p:ph idx="1"/>
          </p:nvPr>
        </p:nvSpPr>
        <p:spPr>
          <a:xfrm>
            <a:off x="421557" y="2388249"/>
            <a:ext cx="11348885" cy="3554999"/>
          </a:xfrm>
        </p:spPr>
        <p:txBody>
          <a:bodyPr>
            <a:noAutofit/>
          </a:bodyPr>
          <a:lstStyle/>
          <a:p>
            <a:pPr lvl="1"/>
            <a:r>
              <a:rPr lang="en-US" dirty="0">
                <a:solidFill>
                  <a:prstClr val="black"/>
                </a:solidFill>
              </a:rPr>
              <a:t>Conducted dozens of trainings for entertainment industry companies, including NBCUniversal, Netflix, Nickelodeon, Pixar, Sony Pictures Entertainment, Sundance Institute, </a:t>
            </a:r>
            <a:r>
              <a:rPr lang="en-US" dirty="0" err="1">
                <a:solidFill>
                  <a:prstClr val="black"/>
                </a:solidFill>
              </a:rPr>
              <a:t>ViacomCBS</a:t>
            </a:r>
            <a:r>
              <a:rPr lang="en-US" dirty="0">
                <a:solidFill>
                  <a:prstClr val="black"/>
                </a:solidFill>
              </a:rPr>
              <a:t>, the Walt Disney Company and </a:t>
            </a:r>
            <a:r>
              <a:rPr lang="en-US" dirty="0" err="1">
                <a:solidFill>
                  <a:prstClr val="black"/>
                </a:solidFill>
              </a:rPr>
              <a:t>WarnerMedia</a:t>
            </a:r>
            <a:endParaRPr lang="en-US" dirty="0">
              <a:solidFill>
                <a:prstClr val="black"/>
              </a:solidFill>
            </a:endParaRPr>
          </a:p>
          <a:p>
            <a:pPr lvl="1"/>
            <a:r>
              <a:rPr lang="en-US" dirty="0">
                <a:solidFill>
                  <a:prstClr val="black"/>
                </a:solidFill>
              </a:rPr>
              <a:t>Consulted on approximately 250 projects (TV episodes and films)</a:t>
            </a:r>
          </a:p>
          <a:p>
            <a:pPr lvl="1"/>
            <a:r>
              <a:rPr lang="en-US" dirty="0">
                <a:solidFill>
                  <a:schemeClr val="tx1"/>
                </a:solidFill>
              </a:rPr>
              <a:t>As a trusted partner of the entertainment industry, </a:t>
            </a:r>
            <a:r>
              <a:rPr lang="en-US" dirty="0" err="1">
                <a:solidFill>
                  <a:schemeClr val="tx1"/>
                </a:solidFill>
              </a:rPr>
              <a:t>RespectAbility</a:t>
            </a:r>
            <a:r>
              <a:rPr lang="en-US" dirty="0">
                <a:solidFill>
                  <a:schemeClr val="tx1"/>
                </a:solidFill>
              </a:rPr>
              <a:t> team members serve on the </a:t>
            </a:r>
            <a:r>
              <a:rPr lang="en-US" u="sng" dirty="0">
                <a:hlinkClick r:id="rId14"/>
              </a:rPr>
              <a:t>CAA Full Story Initiative Advisory Council</a:t>
            </a:r>
            <a:r>
              <a:rPr lang="en-US" dirty="0"/>
              <a:t>, </a:t>
            </a:r>
            <a:r>
              <a:rPr lang="en-US" u="sng" dirty="0">
                <a:hlinkClick r:id="rId15"/>
              </a:rPr>
              <a:t>Disney+ Content Advisory Council</a:t>
            </a:r>
            <a:r>
              <a:rPr lang="en-US" dirty="0"/>
              <a:t>, </a:t>
            </a:r>
            <a:r>
              <a:rPr lang="en-US" u="sng" dirty="0">
                <a:hlinkClick r:id="rId16"/>
              </a:rPr>
              <a:t>MTV Entertainment Group Culture Code</a:t>
            </a:r>
            <a:r>
              <a:rPr lang="en-US" dirty="0"/>
              <a:t>, </a:t>
            </a:r>
            <a:r>
              <a:rPr lang="en-US" u="sng" dirty="0">
                <a:hlinkClick r:id="rId17"/>
              </a:rPr>
              <a:t>MTV Entertainment Mental Health Storytelling Coalition</a:t>
            </a:r>
            <a:r>
              <a:rPr lang="en-US" dirty="0"/>
              <a:t>, </a:t>
            </a:r>
            <a:r>
              <a:rPr lang="en-US" dirty="0">
                <a:solidFill>
                  <a:schemeClr val="tx1"/>
                </a:solidFill>
              </a:rPr>
              <a:t>and</a:t>
            </a:r>
            <a:r>
              <a:rPr lang="en-US" dirty="0"/>
              <a:t> </a:t>
            </a:r>
            <a:r>
              <a:rPr lang="en-US" u="sng" dirty="0">
                <a:hlinkClick r:id="rId18"/>
              </a:rPr>
              <a:t>Sundance Institute’s Allied Organization Initiative</a:t>
            </a:r>
            <a:r>
              <a:rPr lang="en-US" dirty="0"/>
              <a:t>.</a:t>
            </a:r>
          </a:p>
          <a:p>
            <a:endParaRPr lang="en-US" sz="1800" b="1" dirty="0">
              <a:solidFill>
                <a:prstClr val="black"/>
              </a:solidFill>
            </a:endParaRPr>
          </a:p>
        </p:txBody>
      </p:sp>
    </p:spTree>
    <p:extLst>
      <p:ext uri="{BB962C8B-B14F-4D97-AF65-F5344CB8AC3E}">
        <p14:creationId xmlns:p14="http://schemas.microsoft.com/office/powerpoint/2010/main" val="36254427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928B6C-CFD0-4562-9541-855D798F672D}"/>
              </a:ext>
            </a:extLst>
          </p:cNvPr>
          <p:cNvSpPr>
            <a:spLocks noGrp="1"/>
          </p:cNvSpPr>
          <p:nvPr>
            <p:ph type="title"/>
          </p:nvPr>
        </p:nvSpPr>
        <p:spPr>
          <a:xfrm>
            <a:off x="523240" y="365126"/>
            <a:ext cx="10515600" cy="1139824"/>
          </a:xfrm>
        </p:spPr>
        <p:txBody>
          <a:bodyPr>
            <a:normAutofit/>
          </a:bodyPr>
          <a:lstStyle/>
          <a:p>
            <a:r>
              <a:rPr lang="en-US" b="1" dirty="0"/>
              <a:t>Strategic Plan:</a:t>
            </a:r>
            <a:br>
              <a:rPr lang="en-US" b="1" dirty="0"/>
            </a:br>
            <a:r>
              <a:rPr lang="en-US" b="1" dirty="0"/>
              <a:t>Entertainment &amp; News Media Goals</a:t>
            </a:r>
          </a:p>
        </p:txBody>
      </p:sp>
      <p:sp>
        <p:nvSpPr>
          <p:cNvPr id="3" name="Content Placeholder 2">
            <a:extLst>
              <a:ext uri="{FF2B5EF4-FFF2-40B4-BE49-F238E27FC236}">
                <a16:creationId xmlns:a16="http://schemas.microsoft.com/office/drawing/2014/main" id="{D81CD819-A64A-EF44-80DA-475C134B5385}"/>
              </a:ext>
            </a:extLst>
          </p:cNvPr>
          <p:cNvSpPr>
            <a:spLocks noGrp="1"/>
          </p:cNvSpPr>
          <p:nvPr>
            <p:ph idx="1"/>
          </p:nvPr>
        </p:nvSpPr>
        <p:spPr/>
        <p:txBody>
          <a:bodyPr>
            <a:normAutofit/>
          </a:bodyPr>
          <a:lstStyle/>
          <a:p>
            <a:pPr marL="514350" indent="-514350">
              <a:buAutoNum type="arabicParenR"/>
            </a:pPr>
            <a:r>
              <a:rPr lang="en-US" dirty="0">
                <a:solidFill>
                  <a:schemeClr val="tx1"/>
                </a:solidFill>
              </a:rPr>
              <a:t>Measure and change public opinion so society values people with disabilities equally in all areas, including employment, education, and healthcare</a:t>
            </a:r>
          </a:p>
          <a:p>
            <a:pPr marL="457200" indent="-457200">
              <a:buAutoNum type="arabicParenR"/>
            </a:pPr>
            <a:r>
              <a:rPr lang="en-US" dirty="0">
                <a:solidFill>
                  <a:schemeClr val="tx1"/>
                </a:solidFill>
              </a:rPr>
              <a:t>Create equitable and accessible opportunities to increase the number of people with lived disability experience in positions of authority in entertainment and the news media</a:t>
            </a:r>
          </a:p>
          <a:p>
            <a:pPr marL="457200" indent="-457200">
              <a:buAutoNum type="arabicParenR"/>
            </a:pPr>
            <a:r>
              <a:rPr lang="en-US" dirty="0">
                <a:solidFill>
                  <a:schemeClr val="tx1"/>
                </a:solidFill>
              </a:rPr>
              <a:t>Increase the number of individuals who have completed our internship and mentoring program for disabled entertainment professionals who gain employment within the industry</a:t>
            </a:r>
          </a:p>
          <a:p>
            <a:pPr marL="457200" indent="-457200">
              <a:buAutoNum type="arabicParenR"/>
            </a:pPr>
            <a:endParaRPr lang="en-US" sz="2000" dirty="0">
              <a:solidFill>
                <a:schemeClr val="tx1"/>
              </a:solidFill>
            </a:endParaRPr>
          </a:p>
          <a:p>
            <a:pPr marL="457200" indent="-457200">
              <a:buAutoNum type="arabicParenR"/>
            </a:pPr>
            <a:endParaRPr lang="en-US" sz="2000" dirty="0">
              <a:solidFill>
                <a:schemeClr val="tx1"/>
              </a:solidFill>
            </a:endParaRPr>
          </a:p>
        </p:txBody>
      </p:sp>
    </p:spTree>
    <p:extLst>
      <p:ext uri="{BB962C8B-B14F-4D97-AF65-F5344CB8AC3E}">
        <p14:creationId xmlns:p14="http://schemas.microsoft.com/office/powerpoint/2010/main" val="26080363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6C016F-E2E7-4CE9-AE60-F920367CD710}"/>
              </a:ext>
            </a:extLst>
          </p:cNvPr>
          <p:cNvSpPr>
            <a:spLocks noGrp="1"/>
          </p:cNvSpPr>
          <p:nvPr>
            <p:ph type="title"/>
          </p:nvPr>
        </p:nvSpPr>
        <p:spPr/>
        <p:txBody>
          <a:bodyPr>
            <a:normAutofit/>
          </a:bodyPr>
          <a:lstStyle/>
          <a:p>
            <a:r>
              <a:rPr lang="en-US" sz="3600" b="1" dirty="0">
                <a:latin typeface="Lato" panose="020F0502020204030203" pitchFamily="34" charset="0"/>
                <a:ea typeface="Lato" panose="020F0502020204030203" pitchFamily="34" charset="0"/>
                <a:cs typeface="Lato" panose="020F0502020204030203" pitchFamily="34" charset="0"/>
              </a:rPr>
              <a:t>Program Area #2: Policy</a:t>
            </a:r>
          </a:p>
        </p:txBody>
      </p:sp>
      <p:sp>
        <p:nvSpPr>
          <p:cNvPr id="7" name="TextBox 6">
            <a:extLst>
              <a:ext uri="{FF2B5EF4-FFF2-40B4-BE49-F238E27FC236}">
                <a16:creationId xmlns:a16="http://schemas.microsoft.com/office/drawing/2014/main" id="{4A9D3001-B8D4-4803-A4A7-91B55E7729B1}"/>
              </a:ext>
            </a:extLst>
          </p:cNvPr>
          <p:cNvSpPr txBox="1"/>
          <p:nvPr/>
        </p:nvSpPr>
        <p:spPr>
          <a:xfrm>
            <a:off x="343269" y="1587223"/>
            <a:ext cx="4454017" cy="2308324"/>
          </a:xfrm>
          <a:prstGeom prst="rect">
            <a:avLst/>
          </a:prstGeom>
          <a:noFill/>
        </p:spPr>
        <p:txBody>
          <a:bodyPr wrap="square">
            <a:spAutoFit/>
          </a:bodyPr>
          <a:lstStyle/>
          <a:p>
            <a:r>
              <a:rPr lang="en-US" sz="2400" u="none" strike="noStrike" dirty="0">
                <a:effectLst/>
                <a:latin typeface="Lato" panose="020F0502020204030203" pitchFamily="34" charset="0"/>
                <a:ea typeface="Lato" panose="020F0502020204030203" pitchFamily="34" charset="0"/>
                <a:cs typeface="Lato" panose="020F0502020204030203" pitchFamily="34" charset="0"/>
              </a:rPr>
              <a:t>Create access, advance opportunities and break down barriers to </a:t>
            </a:r>
            <a:r>
              <a:rPr lang="en-US" sz="2400" b="1" u="none" strike="noStrike" dirty="0">
                <a:effectLst/>
                <a:latin typeface="Lato" panose="020F0502020204030203" pitchFamily="34" charset="0"/>
                <a:ea typeface="Lato" panose="020F0502020204030203" pitchFamily="34" charset="0"/>
                <a:cs typeface="Lato" panose="020F0502020204030203" pitchFamily="34" charset="0"/>
              </a:rPr>
              <a:t>education</a:t>
            </a:r>
            <a:r>
              <a:rPr lang="en-US" sz="2400" u="none" strike="noStrike" dirty="0">
                <a:effectLst/>
                <a:latin typeface="Lato" panose="020F0502020204030203" pitchFamily="34" charset="0"/>
                <a:ea typeface="Lato" panose="020F0502020204030203" pitchFamily="34" charset="0"/>
                <a:cs typeface="Lato" panose="020F0502020204030203" pitchFamily="34" charset="0"/>
              </a:rPr>
              <a:t>, </a:t>
            </a:r>
            <a:r>
              <a:rPr lang="en-US" sz="2400" b="1" u="none" strike="noStrike" dirty="0">
                <a:effectLst/>
                <a:latin typeface="Lato" panose="020F0502020204030203" pitchFamily="34" charset="0"/>
                <a:ea typeface="Lato" panose="020F0502020204030203" pitchFamily="34" charset="0"/>
                <a:cs typeface="Lato" panose="020F0502020204030203" pitchFamily="34" charset="0"/>
              </a:rPr>
              <a:t>employment</a:t>
            </a:r>
            <a:r>
              <a:rPr lang="en-US" sz="2400" u="none" strike="noStrike" dirty="0">
                <a:effectLst/>
                <a:latin typeface="Lato" panose="020F0502020204030203" pitchFamily="34" charset="0"/>
                <a:ea typeface="Lato" panose="020F0502020204030203" pitchFamily="34" charset="0"/>
                <a:cs typeface="Lato" panose="020F0502020204030203" pitchFamily="34" charset="0"/>
              </a:rPr>
              <a:t>, </a:t>
            </a:r>
            <a:r>
              <a:rPr lang="en-US" sz="2400" b="1" u="none" strike="noStrike" dirty="0">
                <a:effectLst/>
                <a:latin typeface="Lato" panose="020F0502020204030203" pitchFamily="34" charset="0"/>
                <a:ea typeface="Lato" panose="020F0502020204030203" pitchFamily="34" charset="0"/>
                <a:cs typeface="Lato" panose="020F0502020204030203" pitchFamily="34" charset="0"/>
              </a:rPr>
              <a:t>entrepreneurship</a:t>
            </a:r>
            <a:r>
              <a:rPr lang="en-US" sz="2400" u="none" strike="noStrike" dirty="0">
                <a:effectLst/>
                <a:latin typeface="Lato" panose="020F0502020204030203" pitchFamily="34" charset="0"/>
                <a:ea typeface="Lato" panose="020F0502020204030203" pitchFamily="34" charset="0"/>
                <a:cs typeface="Lato" panose="020F0502020204030203" pitchFamily="34" charset="0"/>
              </a:rPr>
              <a:t> and </a:t>
            </a:r>
            <a:r>
              <a:rPr lang="en-US" sz="2400" b="1" u="none" strike="noStrike" dirty="0">
                <a:effectLst/>
                <a:latin typeface="Lato" panose="020F0502020204030203" pitchFamily="34" charset="0"/>
                <a:ea typeface="Lato" panose="020F0502020204030203" pitchFamily="34" charset="0"/>
                <a:cs typeface="Lato" panose="020F0502020204030203" pitchFamily="34" charset="0"/>
              </a:rPr>
              <a:t>civic engagement </a:t>
            </a:r>
            <a:r>
              <a:rPr lang="en-US" sz="2400" u="none" strike="noStrike" dirty="0">
                <a:effectLst/>
                <a:latin typeface="Lato" panose="020F0502020204030203" pitchFamily="34" charset="0"/>
                <a:ea typeface="Lato" panose="020F0502020204030203" pitchFamily="34" charset="0"/>
                <a:cs typeface="Lato" panose="020F0502020204030203" pitchFamily="34" charset="0"/>
              </a:rPr>
              <a:t>for diverse people with disabilities.  </a:t>
            </a:r>
            <a:endParaRPr lang="en-US" sz="2400" dirty="0">
              <a:latin typeface="Lato" panose="020F0502020204030203" pitchFamily="34" charset="0"/>
              <a:ea typeface="Lato" panose="020F0502020204030203" pitchFamily="34" charset="0"/>
              <a:cs typeface="Lato" panose="020F0502020204030203" pitchFamily="34" charset="0"/>
            </a:endParaRPr>
          </a:p>
        </p:txBody>
      </p:sp>
      <p:pic>
        <p:nvPicPr>
          <p:cNvPr id="5" name="Picture 4" descr="RespectAbility Fellows smile together on Capitol Hill">
            <a:extLst>
              <a:ext uri="{FF2B5EF4-FFF2-40B4-BE49-F238E27FC236}">
                <a16:creationId xmlns:a16="http://schemas.microsoft.com/office/drawing/2014/main" id="{E5D9B704-A11F-1E48-A204-B1A48D959E9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97286" y="1587223"/>
            <a:ext cx="7083743" cy="3978703"/>
          </a:xfrm>
          <a:prstGeom prst="rect">
            <a:avLst/>
          </a:prstGeom>
        </p:spPr>
      </p:pic>
    </p:spTree>
    <p:extLst>
      <p:ext uri="{BB962C8B-B14F-4D97-AF65-F5344CB8AC3E}">
        <p14:creationId xmlns:p14="http://schemas.microsoft.com/office/powerpoint/2010/main" val="23140961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9145A-A470-F84F-AA00-B479016C7AE9}"/>
              </a:ext>
            </a:extLst>
          </p:cNvPr>
          <p:cNvSpPr>
            <a:spLocks noGrp="1"/>
          </p:cNvSpPr>
          <p:nvPr>
            <p:ph type="title"/>
          </p:nvPr>
        </p:nvSpPr>
        <p:spPr/>
        <p:txBody>
          <a:bodyPr>
            <a:normAutofit/>
          </a:bodyPr>
          <a:lstStyle/>
          <a:p>
            <a:r>
              <a:rPr lang="en-US" sz="3600" b="1" dirty="0">
                <a:latin typeface="Lato" panose="020F0502020204030203" pitchFamily="34" charset="0"/>
                <a:ea typeface="Lato" panose="020F0502020204030203" pitchFamily="34" charset="0"/>
                <a:cs typeface="Lato" panose="020F0502020204030203" pitchFamily="34" charset="0"/>
              </a:rPr>
              <a:t>Today’s Speakers</a:t>
            </a:r>
          </a:p>
        </p:txBody>
      </p:sp>
      <p:pic>
        <p:nvPicPr>
          <p:cNvPr id="7" name="Picture 6" descr="Ollie Cantos smiling headshot">
            <a:extLst>
              <a:ext uri="{FF2B5EF4-FFF2-40B4-BE49-F238E27FC236}">
                <a16:creationId xmlns:a16="http://schemas.microsoft.com/office/drawing/2014/main" id="{B9651387-0A8C-1043-BE67-8D48B7C8C5B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3240" y="2014041"/>
            <a:ext cx="1828800" cy="1828800"/>
          </a:xfrm>
          <a:prstGeom prst="rect">
            <a:avLst/>
          </a:prstGeom>
        </p:spPr>
      </p:pic>
      <p:sp>
        <p:nvSpPr>
          <p:cNvPr id="17" name="TextBox 16">
            <a:extLst>
              <a:ext uri="{FF2B5EF4-FFF2-40B4-BE49-F238E27FC236}">
                <a16:creationId xmlns:a16="http://schemas.microsoft.com/office/drawing/2014/main" id="{794C62F3-19E9-1F4E-A00B-AFCA457DDC0B}"/>
              </a:ext>
            </a:extLst>
          </p:cNvPr>
          <p:cNvSpPr txBox="1"/>
          <p:nvPr/>
        </p:nvSpPr>
        <p:spPr>
          <a:xfrm>
            <a:off x="2517913" y="2328276"/>
            <a:ext cx="1577228" cy="1200329"/>
          </a:xfrm>
          <a:prstGeom prst="rect">
            <a:avLst/>
          </a:prstGeom>
          <a:noFill/>
        </p:spPr>
        <p:txBody>
          <a:bodyPr wrap="square" rtlCol="0">
            <a:spAutoFit/>
          </a:bodyPr>
          <a:lstStyle/>
          <a:p>
            <a:r>
              <a:rPr lang="en-US" sz="2400" b="1" dirty="0">
                <a:latin typeface="Lato" panose="020F0502020204030203" pitchFamily="34" charset="0"/>
                <a:ea typeface="Lato" panose="020F0502020204030203" pitchFamily="34" charset="0"/>
                <a:cs typeface="Lato" panose="020F0502020204030203" pitchFamily="34" charset="0"/>
                <a:hlinkClick r:id="rId3"/>
              </a:rPr>
              <a:t>Ollie</a:t>
            </a:r>
          </a:p>
          <a:p>
            <a:r>
              <a:rPr lang="en-US" sz="2400" b="1" dirty="0">
                <a:latin typeface="Lato" panose="020F0502020204030203" pitchFamily="34" charset="0"/>
                <a:ea typeface="Lato" panose="020F0502020204030203" pitchFamily="34" charset="0"/>
                <a:cs typeface="Lato" panose="020F0502020204030203" pitchFamily="34" charset="0"/>
                <a:hlinkClick r:id="rId3"/>
              </a:rPr>
              <a:t>Cantos</a:t>
            </a:r>
            <a:r>
              <a:rPr lang="en-US" sz="2400" dirty="0">
                <a:latin typeface="Lato" panose="020F0502020204030203" pitchFamily="34" charset="0"/>
                <a:ea typeface="Lato" panose="020F0502020204030203" pitchFamily="34" charset="0"/>
                <a:cs typeface="Lato" panose="020F0502020204030203" pitchFamily="34" charset="0"/>
              </a:rPr>
              <a:t>,</a:t>
            </a:r>
          </a:p>
          <a:p>
            <a:r>
              <a:rPr lang="en-US" sz="2400" dirty="0">
                <a:latin typeface="Lato" panose="020F0502020204030203" pitchFamily="34" charset="0"/>
                <a:ea typeface="Lato" panose="020F0502020204030203" pitchFamily="34" charset="0"/>
                <a:cs typeface="Lato" panose="020F0502020204030203" pitchFamily="34" charset="0"/>
              </a:rPr>
              <a:t>Chairman</a:t>
            </a:r>
          </a:p>
        </p:txBody>
      </p:sp>
      <p:pic>
        <p:nvPicPr>
          <p:cNvPr id="11" name="Picture 10" descr="Vivian Bass smiling headshot">
            <a:extLst>
              <a:ext uri="{FF2B5EF4-FFF2-40B4-BE49-F238E27FC236}">
                <a16:creationId xmlns:a16="http://schemas.microsoft.com/office/drawing/2014/main" id="{05EC5D15-1D37-854F-90F6-098110A6B9D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3240" y="4486151"/>
            <a:ext cx="1828800" cy="1828800"/>
          </a:xfrm>
          <a:prstGeom prst="rect">
            <a:avLst/>
          </a:prstGeom>
        </p:spPr>
      </p:pic>
      <p:sp>
        <p:nvSpPr>
          <p:cNvPr id="12" name="TextBox 11">
            <a:extLst>
              <a:ext uri="{FF2B5EF4-FFF2-40B4-BE49-F238E27FC236}">
                <a16:creationId xmlns:a16="http://schemas.microsoft.com/office/drawing/2014/main" id="{77132E4B-9864-FF4A-B628-193B68C4A901}"/>
              </a:ext>
            </a:extLst>
          </p:cNvPr>
          <p:cNvSpPr txBox="1"/>
          <p:nvPr/>
        </p:nvSpPr>
        <p:spPr>
          <a:xfrm>
            <a:off x="2517470" y="4800385"/>
            <a:ext cx="1577228" cy="1200329"/>
          </a:xfrm>
          <a:prstGeom prst="rect">
            <a:avLst/>
          </a:prstGeom>
          <a:noFill/>
        </p:spPr>
        <p:txBody>
          <a:bodyPr wrap="square" rtlCol="0">
            <a:spAutoFit/>
          </a:bodyPr>
          <a:lstStyle/>
          <a:p>
            <a:r>
              <a:rPr lang="en-US" sz="2400" b="1" dirty="0">
                <a:latin typeface="Lato" panose="020F0502020204030203" pitchFamily="34" charset="0"/>
                <a:ea typeface="Lato" panose="020F0502020204030203" pitchFamily="34" charset="0"/>
                <a:cs typeface="Lato" panose="020F0502020204030203" pitchFamily="34" charset="0"/>
                <a:hlinkClick r:id="rId5"/>
              </a:rPr>
              <a:t>Vivian</a:t>
            </a:r>
          </a:p>
          <a:p>
            <a:r>
              <a:rPr lang="en-US" sz="2400" b="1" dirty="0">
                <a:latin typeface="Lato" panose="020F0502020204030203" pitchFamily="34" charset="0"/>
                <a:ea typeface="Lato" panose="020F0502020204030203" pitchFamily="34" charset="0"/>
                <a:cs typeface="Lato" panose="020F0502020204030203" pitchFamily="34" charset="0"/>
                <a:hlinkClick r:id="rId5"/>
              </a:rPr>
              <a:t>Bass</a:t>
            </a:r>
            <a:r>
              <a:rPr lang="en-US" sz="2400" dirty="0">
                <a:latin typeface="Lato" panose="020F0502020204030203" pitchFamily="34" charset="0"/>
                <a:ea typeface="Lato" panose="020F0502020204030203" pitchFamily="34" charset="0"/>
                <a:cs typeface="Lato" panose="020F0502020204030203" pitchFamily="34" charset="0"/>
              </a:rPr>
              <a:t>,</a:t>
            </a:r>
          </a:p>
          <a:p>
            <a:r>
              <a:rPr lang="en-US" sz="2400" dirty="0">
                <a:latin typeface="Lato" panose="020F0502020204030203" pitchFamily="34" charset="0"/>
                <a:ea typeface="Lato" panose="020F0502020204030203" pitchFamily="34" charset="0"/>
                <a:cs typeface="Lato" panose="020F0502020204030203" pitchFamily="34" charset="0"/>
              </a:rPr>
              <a:t>Vice Chair</a:t>
            </a:r>
          </a:p>
        </p:txBody>
      </p:sp>
      <p:pic>
        <p:nvPicPr>
          <p:cNvPr id="13" name="Picture 12" descr="Randall Duchesneau smiling headshot">
            <a:extLst>
              <a:ext uri="{FF2B5EF4-FFF2-40B4-BE49-F238E27FC236}">
                <a16:creationId xmlns:a16="http://schemas.microsoft.com/office/drawing/2014/main" id="{CE490147-E067-2B47-8279-BD88EF724C3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45495" y="2014041"/>
            <a:ext cx="1828800" cy="1828800"/>
          </a:xfrm>
          <a:prstGeom prst="rect">
            <a:avLst/>
          </a:prstGeom>
        </p:spPr>
      </p:pic>
      <p:sp>
        <p:nvSpPr>
          <p:cNvPr id="14" name="TextBox 13">
            <a:extLst>
              <a:ext uri="{FF2B5EF4-FFF2-40B4-BE49-F238E27FC236}">
                <a16:creationId xmlns:a16="http://schemas.microsoft.com/office/drawing/2014/main" id="{E7C5A912-D349-1C4C-A965-A2A173565849}"/>
              </a:ext>
            </a:extLst>
          </p:cNvPr>
          <p:cNvSpPr txBox="1"/>
          <p:nvPr/>
        </p:nvSpPr>
        <p:spPr>
          <a:xfrm>
            <a:off x="6539725" y="2328276"/>
            <a:ext cx="2073966" cy="1200329"/>
          </a:xfrm>
          <a:prstGeom prst="rect">
            <a:avLst/>
          </a:prstGeom>
          <a:noFill/>
        </p:spPr>
        <p:txBody>
          <a:bodyPr wrap="square" rtlCol="0">
            <a:spAutoFit/>
          </a:bodyPr>
          <a:lstStyle/>
          <a:p>
            <a:r>
              <a:rPr lang="en-US" sz="2400" b="1" dirty="0">
                <a:latin typeface="Lato" panose="020F0502020204030203" pitchFamily="34" charset="0"/>
                <a:ea typeface="Lato" panose="020F0502020204030203" pitchFamily="34" charset="0"/>
                <a:cs typeface="Lato" panose="020F0502020204030203" pitchFamily="34" charset="0"/>
                <a:hlinkClick r:id="rId7"/>
              </a:rPr>
              <a:t>Randall </a:t>
            </a:r>
            <a:r>
              <a:rPr lang="en-US" sz="2400" b="1" dirty="0" err="1">
                <a:latin typeface="Lato" panose="020F0502020204030203" pitchFamily="34" charset="0"/>
                <a:ea typeface="Lato" panose="020F0502020204030203" pitchFamily="34" charset="0"/>
                <a:cs typeface="Lato" panose="020F0502020204030203" pitchFamily="34" charset="0"/>
                <a:hlinkClick r:id="rId7"/>
              </a:rPr>
              <a:t>Duchesneau</a:t>
            </a:r>
            <a:r>
              <a:rPr lang="en-US" sz="2400" dirty="0">
                <a:latin typeface="Lato" panose="020F0502020204030203" pitchFamily="34" charset="0"/>
                <a:ea typeface="Lato" panose="020F0502020204030203" pitchFamily="34" charset="0"/>
                <a:cs typeface="Lato" panose="020F0502020204030203" pitchFamily="34" charset="0"/>
              </a:rPr>
              <a:t>,</a:t>
            </a:r>
          </a:p>
          <a:p>
            <a:r>
              <a:rPr lang="en-US" sz="2400" dirty="0">
                <a:latin typeface="Lato" panose="020F0502020204030203" pitchFamily="34" charset="0"/>
                <a:ea typeface="Lato" panose="020F0502020204030203" pitchFamily="34" charset="0"/>
                <a:cs typeface="Lato" panose="020F0502020204030203" pitchFamily="34" charset="0"/>
              </a:rPr>
              <a:t>Vice Chair</a:t>
            </a:r>
          </a:p>
        </p:txBody>
      </p:sp>
      <p:pic>
        <p:nvPicPr>
          <p:cNvPr id="15" name="Picture 14" descr="Delbert Whetter smiling headshot">
            <a:extLst>
              <a:ext uri="{FF2B5EF4-FFF2-40B4-BE49-F238E27FC236}">
                <a16:creationId xmlns:a16="http://schemas.microsoft.com/office/drawing/2014/main" id="{B669F1B4-4154-F742-AE41-5DAD83523B8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45495" y="4486151"/>
            <a:ext cx="1828800" cy="1828800"/>
          </a:xfrm>
          <a:prstGeom prst="rect">
            <a:avLst/>
          </a:prstGeom>
        </p:spPr>
      </p:pic>
      <p:sp>
        <p:nvSpPr>
          <p:cNvPr id="19" name="TextBox 18">
            <a:extLst>
              <a:ext uri="{FF2B5EF4-FFF2-40B4-BE49-F238E27FC236}">
                <a16:creationId xmlns:a16="http://schemas.microsoft.com/office/drawing/2014/main" id="{2BE8856B-574C-CA47-9A97-D04720BE551C}"/>
              </a:ext>
            </a:extLst>
          </p:cNvPr>
          <p:cNvSpPr txBox="1"/>
          <p:nvPr/>
        </p:nvSpPr>
        <p:spPr>
          <a:xfrm>
            <a:off x="6539725" y="4800386"/>
            <a:ext cx="1689875" cy="1200329"/>
          </a:xfrm>
          <a:prstGeom prst="rect">
            <a:avLst/>
          </a:prstGeom>
          <a:noFill/>
        </p:spPr>
        <p:txBody>
          <a:bodyPr wrap="square" rtlCol="0">
            <a:spAutoFit/>
          </a:bodyPr>
          <a:lstStyle/>
          <a:p>
            <a:r>
              <a:rPr lang="en-US" sz="2400" b="1" dirty="0">
                <a:latin typeface="Lato" panose="020F0502020204030203" pitchFamily="34" charset="0"/>
                <a:ea typeface="Lato" panose="020F0502020204030203" pitchFamily="34" charset="0"/>
                <a:cs typeface="Lato" panose="020F0502020204030203" pitchFamily="34" charset="0"/>
                <a:hlinkClick r:id="rId9"/>
              </a:rPr>
              <a:t>Delbert </a:t>
            </a:r>
            <a:r>
              <a:rPr lang="en-US" sz="2400" b="1" dirty="0" err="1">
                <a:latin typeface="Lato" panose="020F0502020204030203" pitchFamily="34" charset="0"/>
                <a:ea typeface="Lato" panose="020F0502020204030203" pitchFamily="34" charset="0"/>
                <a:cs typeface="Lato" panose="020F0502020204030203" pitchFamily="34" charset="0"/>
                <a:hlinkClick r:id="rId9"/>
              </a:rPr>
              <a:t>Whetter</a:t>
            </a:r>
            <a:r>
              <a:rPr lang="en-US" sz="2400" dirty="0">
                <a:latin typeface="Lato" panose="020F0502020204030203" pitchFamily="34" charset="0"/>
                <a:ea typeface="Lato" panose="020F0502020204030203" pitchFamily="34" charset="0"/>
                <a:cs typeface="Lato" panose="020F0502020204030203" pitchFamily="34" charset="0"/>
              </a:rPr>
              <a:t>,</a:t>
            </a:r>
          </a:p>
          <a:p>
            <a:r>
              <a:rPr lang="en-US" sz="2400" dirty="0">
                <a:latin typeface="Lato" panose="020F0502020204030203" pitchFamily="34" charset="0"/>
                <a:ea typeface="Lato" panose="020F0502020204030203" pitchFamily="34" charset="0"/>
                <a:cs typeface="Lato" panose="020F0502020204030203" pitchFamily="34" charset="0"/>
              </a:rPr>
              <a:t>Vice Chair</a:t>
            </a:r>
          </a:p>
        </p:txBody>
      </p:sp>
    </p:spTree>
    <p:extLst>
      <p:ext uri="{BB962C8B-B14F-4D97-AF65-F5344CB8AC3E}">
        <p14:creationId xmlns:p14="http://schemas.microsoft.com/office/powerpoint/2010/main" val="6264720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105BD4-4987-4809-BD1C-2B64C8D8A4DC}"/>
              </a:ext>
            </a:extLst>
          </p:cNvPr>
          <p:cNvSpPr>
            <a:spLocks noGrp="1"/>
          </p:cNvSpPr>
          <p:nvPr>
            <p:ph type="title"/>
          </p:nvPr>
        </p:nvSpPr>
        <p:spPr>
          <a:xfrm>
            <a:off x="523239" y="365126"/>
            <a:ext cx="11344505" cy="1139824"/>
          </a:xfrm>
        </p:spPr>
        <p:txBody>
          <a:bodyPr>
            <a:normAutofit/>
          </a:bodyPr>
          <a:lstStyle/>
          <a:p>
            <a:r>
              <a:rPr lang="en-US" b="1" dirty="0"/>
              <a:t>Demographics of approximately 7 million </a:t>
            </a:r>
            <a:br>
              <a:rPr lang="en-US" b="1" dirty="0"/>
            </a:br>
            <a:r>
              <a:rPr lang="en-US" b="1" dirty="0"/>
              <a:t>K-12 Students with Disabilities </a:t>
            </a:r>
          </a:p>
        </p:txBody>
      </p:sp>
      <p:sp>
        <p:nvSpPr>
          <p:cNvPr id="2" name="TextBox 1">
            <a:extLst>
              <a:ext uri="{FF2B5EF4-FFF2-40B4-BE49-F238E27FC236}">
                <a16:creationId xmlns:a16="http://schemas.microsoft.com/office/drawing/2014/main" id="{24B47C01-751E-4FD6-93C7-ECD3C5971195}"/>
              </a:ext>
            </a:extLst>
          </p:cNvPr>
          <p:cNvSpPr txBox="1"/>
          <p:nvPr/>
        </p:nvSpPr>
        <p:spPr>
          <a:xfrm>
            <a:off x="270022" y="3263705"/>
            <a:ext cx="2346569" cy="2554545"/>
          </a:xfrm>
          <a:prstGeom prst="rect">
            <a:avLst/>
          </a:prstGeom>
          <a:noFill/>
        </p:spPr>
        <p:txBody>
          <a:bodyPr wrap="square" rtlCol="0">
            <a:spAutoFit/>
          </a:bodyPr>
          <a:lstStyle/>
          <a:p>
            <a:r>
              <a:rPr lang="en-US" sz="2000" b="1" dirty="0">
                <a:highlight>
                  <a:srgbClr val="FFFF00"/>
                </a:highlight>
                <a:latin typeface="Lato" panose="020F0502020204030203" pitchFamily="34" charset="0"/>
                <a:ea typeface="Lato" panose="020F0502020204030203" pitchFamily="34" charset="0"/>
                <a:cs typeface="Lato" panose="020F0502020204030203" pitchFamily="34" charset="0"/>
              </a:rPr>
              <a:t>BIPOC Students with Disabilities make up 54 percent of all Students with Disabilities</a:t>
            </a:r>
            <a:r>
              <a:rPr lang="en-US" sz="2000" b="1" dirty="0">
                <a:latin typeface="Lato" panose="020F0502020204030203" pitchFamily="34" charset="0"/>
                <a:ea typeface="Lato" panose="020F0502020204030203" pitchFamily="34" charset="0"/>
                <a:cs typeface="Lato" panose="020F0502020204030203" pitchFamily="34" charset="0"/>
              </a:rPr>
              <a:t> in America’s schools today. </a:t>
            </a:r>
          </a:p>
        </p:txBody>
      </p:sp>
      <p:graphicFrame>
        <p:nvGraphicFramePr>
          <p:cNvPr id="4" name="Content Placeholder 3" descr="Chart showing demographics of students with disabilities.&#10;&#10;1% American Indian/Alaska Native&#10;3% Asian American&#10;18% Black/African American&#10;28% Hispanic/Latinx&#10;0.03% Native Hawaii/Pacific Islander&#10;4% Biracial&#10;46% White"/>
          <p:cNvGraphicFramePr>
            <a:graphicFrameLocks noGrp="1"/>
          </p:cNvGraphicFramePr>
          <p:nvPr>
            <p:ph idx="1"/>
            <p:extLst>
              <p:ext uri="{D42A27DB-BD31-4B8C-83A1-F6EECF244321}">
                <p14:modId xmlns:p14="http://schemas.microsoft.com/office/powerpoint/2010/main" val="3953100561"/>
              </p:ext>
            </p:extLst>
          </p:nvPr>
        </p:nvGraphicFramePr>
        <p:xfrm>
          <a:off x="523240" y="1825625"/>
          <a:ext cx="10829925"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F22DBCA9-B7BD-4984-A853-4771C754EF7B}"/>
              </a:ext>
            </a:extLst>
          </p:cNvPr>
          <p:cNvSpPr txBox="1"/>
          <p:nvPr/>
        </p:nvSpPr>
        <p:spPr>
          <a:xfrm>
            <a:off x="404445" y="6176963"/>
            <a:ext cx="9302263" cy="646331"/>
          </a:xfrm>
          <a:prstGeom prst="rect">
            <a:avLst/>
          </a:prstGeom>
          <a:noFill/>
        </p:spPr>
        <p:txBody>
          <a:bodyPr wrap="square">
            <a:spAutoFit/>
          </a:bodyPr>
          <a:lstStyle/>
          <a:p>
            <a:pPr marL="0" indent="0">
              <a:buNone/>
            </a:pPr>
            <a:r>
              <a:rPr lang="en-US" sz="1800" b="1" dirty="0">
                <a:solidFill>
                  <a:schemeClr val="tx1"/>
                </a:solidFill>
                <a:latin typeface="Lato" panose="020F0502020204030203" pitchFamily="34" charset="0"/>
                <a:ea typeface="Lato" panose="020F0502020204030203" pitchFamily="34" charset="0"/>
                <a:cs typeface="Lato" panose="020F0502020204030203" pitchFamily="34" charset="0"/>
              </a:rPr>
              <a:t>Source: IDEA Section 618 Data Products: Static Table - </a:t>
            </a:r>
            <a:r>
              <a:rPr lang="en-US" sz="1800" dirty="0">
                <a:solidFill>
                  <a:schemeClr val="tx1"/>
                </a:solidFill>
                <a:latin typeface="Lato" panose="020F0502020204030203" pitchFamily="34" charset="0"/>
                <a:ea typeface="Lato" panose="020F0502020204030203" pitchFamily="34" charset="0"/>
                <a:cs typeface="Lato" panose="020F0502020204030203" pitchFamily="34" charset="0"/>
                <a:hlinkClick r:id="rId3"/>
              </a:rPr>
              <a:t>https://www2.ed.gov/programs/osepidea/618-data/static-tables/index.html</a:t>
            </a:r>
            <a:r>
              <a:rPr lang="en-US" sz="1800" dirty="0">
                <a:solidFill>
                  <a:schemeClr val="tx1"/>
                </a:solidFill>
                <a:latin typeface="Lato" panose="020F0502020204030203" pitchFamily="34" charset="0"/>
                <a:ea typeface="Lato" panose="020F0502020204030203" pitchFamily="34" charset="0"/>
                <a:cs typeface="Lato" panose="020F0502020204030203" pitchFamily="34" charset="0"/>
              </a:rPr>
              <a:t> </a:t>
            </a:r>
          </a:p>
        </p:txBody>
      </p:sp>
    </p:spTree>
    <p:extLst>
      <p:ext uri="{BB962C8B-B14F-4D97-AF65-F5344CB8AC3E}">
        <p14:creationId xmlns:p14="http://schemas.microsoft.com/office/powerpoint/2010/main" val="7292301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26C41A-1939-4F8E-9BE5-47E9DF09362F}"/>
              </a:ext>
            </a:extLst>
          </p:cNvPr>
          <p:cNvSpPr>
            <a:spLocks noGrp="1"/>
          </p:cNvSpPr>
          <p:nvPr>
            <p:ph type="title"/>
          </p:nvPr>
        </p:nvSpPr>
        <p:spPr/>
        <p:txBody>
          <a:bodyPr>
            <a:normAutofit/>
          </a:bodyPr>
          <a:lstStyle/>
          <a:p>
            <a:r>
              <a:rPr lang="en-US" sz="3300" b="1" dirty="0">
                <a:solidFill>
                  <a:sysClr val="windowText" lastClr="000000"/>
                </a:solidFill>
              </a:rPr>
              <a:t>Class of 2018 – National High School Graduation Rates for Students with and without Disabilities by Race</a:t>
            </a:r>
          </a:p>
        </p:txBody>
      </p:sp>
      <p:sp>
        <p:nvSpPr>
          <p:cNvPr id="8" name="Rectangle 7">
            <a:extLst>
              <a:ext uri="{FF2B5EF4-FFF2-40B4-BE49-F238E27FC236}">
                <a16:creationId xmlns:a16="http://schemas.microsoft.com/office/drawing/2014/main" id="{45A5C73A-B6C1-4D97-8DB7-CE324A69136D}"/>
              </a:ext>
            </a:extLst>
          </p:cNvPr>
          <p:cNvSpPr/>
          <p:nvPr/>
        </p:nvSpPr>
        <p:spPr>
          <a:xfrm>
            <a:off x="378820" y="6200485"/>
            <a:ext cx="9859689" cy="646331"/>
          </a:xfrm>
          <a:prstGeom prst="rect">
            <a:avLst/>
          </a:prstGeom>
        </p:spPr>
        <p:txBody>
          <a:bodyPr wrap="square">
            <a:spAutoFit/>
          </a:bodyPr>
          <a:lstStyle/>
          <a:p>
            <a:r>
              <a:rPr lang="en-US" b="1" dirty="0"/>
              <a:t>SOURCE: </a:t>
            </a:r>
            <a:r>
              <a:rPr lang="en-US" b="1" dirty="0">
                <a:hlinkClick r:id="rId3"/>
              </a:rPr>
              <a:t>U.S. Department of Education, Office of Special Education Programs, Individuals with Disabilities Education Act (IDEA) Section 618 Data Products</a:t>
            </a:r>
            <a:endParaRPr lang="en-US" b="1" dirty="0"/>
          </a:p>
        </p:txBody>
      </p:sp>
      <p:graphicFrame>
        <p:nvGraphicFramePr>
          <p:cNvPr id="2" name="Chart 1" descr="Chart showing high school graduation rates for students with and without disabilities by race&#10;&#10;White with disability - 77&#10;White without disability - 89&#10;&#10;African-American with disability - 66&#10;African-American without disability - 79&#10;&#10;Hispanic-American with disability - 71&#10;Hispanic-American without disability - 81&#10;&#10;Asian American with disability - 79&#10;Asian American without disability - 92&#10;&#10;Pacific Islander with disability - 68&#10;Pacific Islander without disability - 92&#10;&#10;American Indian/Alaska Native with disability - 71&#10;American Indian/Alaska Native without disability - 74">
            <a:extLst>
              <a:ext uri="{FF2B5EF4-FFF2-40B4-BE49-F238E27FC236}">
                <a16:creationId xmlns:a16="http://schemas.microsoft.com/office/drawing/2014/main" id="{D7A17CE9-37DD-784C-9AF3-7752380E5E6A}"/>
              </a:ext>
            </a:extLst>
          </p:cNvPr>
          <p:cNvGraphicFramePr/>
          <p:nvPr>
            <p:extLst>
              <p:ext uri="{D42A27DB-BD31-4B8C-83A1-F6EECF244321}">
                <p14:modId xmlns:p14="http://schemas.microsoft.com/office/powerpoint/2010/main" val="596997774"/>
              </p:ext>
            </p:extLst>
          </p:nvPr>
        </p:nvGraphicFramePr>
        <p:xfrm>
          <a:off x="1592580" y="1656387"/>
          <a:ext cx="9006840" cy="439266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5897330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30CB30-523A-4BFF-9CE0-7525CE917137}"/>
              </a:ext>
            </a:extLst>
          </p:cNvPr>
          <p:cNvSpPr>
            <a:spLocks noGrp="1"/>
          </p:cNvSpPr>
          <p:nvPr>
            <p:ph type="title"/>
          </p:nvPr>
        </p:nvSpPr>
        <p:spPr/>
        <p:txBody>
          <a:bodyPr>
            <a:normAutofit/>
          </a:bodyPr>
          <a:lstStyle/>
          <a:p>
            <a:r>
              <a:rPr lang="en-US" sz="3300" b="1" dirty="0"/>
              <a:t>Employment Rates of Minority Populations </a:t>
            </a:r>
            <a:br>
              <a:rPr lang="en-US" sz="3300" b="1" dirty="0"/>
            </a:br>
            <a:r>
              <a:rPr lang="en-US" sz="3300" b="1" dirty="0"/>
              <a:t>(Percentage of population) – 2008 to 2018</a:t>
            </a:r>
          </a:p>
        </p:txBody>
      </p:sp>
      <p:graphicFrame>
        <p:nvGraphicFramePr>
          <p:cNvPr id="4" name="Chart 3" descr="Chart depicting, the Employment Rates of Minority Populations as a Percentage of population from 2008 to 2018. In 2008 37.1 percent of people with disabilities had jobs, 57.3 percent of African-Americans had jobs, 56.2 percent of women had jobs as did 63.3 percent of Hispanic Americans. &#10;In 2009, 35.2 percent of people with disabilities had jobs, 53.2 percent of African-Americans had jobs, 54.4 percent of women had jobs as did 59.7 percent of Hispanic Americans. &#10;In 2010, 33.4 percent of people with disabilities had jobs, 52.3 percent of African-Americans had jobs, 53.6 percent of women had jobs as did 59 percent of Hispanic Americans. &#10;In 2011, 32.6 percent of people with disabilities had jobs, 51.7 percent of African-Americans had jobs, 53.2 percent of women had jobs as did 58.9 percent of Hispanic Americans. &#10;In 2012, 32.7 percent of people with disabilities had jobs, 53 percent of African-Americans had jobs, 53.1 percent of women had jobs as did 59.5 percent of Hispanic Americans. &#10;In 2013, 33.9 percent of people with disabilities had jobs, 53.2 percent of African-Americans had jobs, 53.2 percent of women had jobs as did 60 percent of Hispanic Americans. &#10;In 2014, 34.4 percent of people with disabilities had jobs, 54.3 percent of African-Americans had jobs, 53.5 percent of women had jobs as did 61.2 percent of Hispanic Americans. &#10;In 2015, 34.9 percent of people with disabilities had jobs, 55.7 percent of African-Americans had jobs, 53.7 percent of women had jobs as did 61.6 percent of Hispanic Americans. &#10;In 2016, 35.9 percent of people with disabilities had jobs, 56.4 percent of African-Americans had jobs, 54.1 percent of women had jobs as did 62 percent of Hispanic Americans. &#10;In 2017, 36.9 percent of people with disabilities had jobs, 57.6 percent of African-Americans had jobs, 54.6 percent of women had jobs as did 60.6 percent of Hispanic Americans. &#10;In 2018, 37.6 percent of people with disabilities had jobs, 57.9 percent of African-Americans had jobs, 55.4 percent of women had jobs as did 61 percent of Hispanic Americans. &#10;">
            <a:extLst>
              <a:ext uri="{FF2B5EF4-FFF2-40B4-BE49-F238E27FC236}">
                <a16:creationId xmlns:a16="http://schemas.microsoft.com/office/drawing/2014/main" id="{9956E99F-1D58-43ED-8D21-6AAEDFCE2062}"/>
              </a:ext>
            </a:extLst>
          </p:cNvPr>
          <p:cNvGraphicFramePr>
            <a:graphicFrameLocks/>
          </p:cNvGraphicFramePr>
          <p:nvPr>
            <p:extLst>
              <p:ext uri="{D42A27DB-BD31-4B8C-83A1-F6EECF244321}">
                <p14:modId xmlns:p14="http://schemas.microsoft.com/office/powerpoint/2010/main" val="335886125"/>
              </p:ext>
            </p:extLst>
          </p:nvPr>
        </p:nvGraphicFramePr>
        <p:xfrm>
          <a:off x="523240" y="1504950"/>
          <a:ext cx="11145520" cy="4771864"/>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a:extLst>
              <a:ext uri="{FF2B5EF4-FFF2-40B4-BE49-F238E27FC236}">
                <a16:creationId xmlns:a16="http://schemas.microsoft.com/office/drawing/2014/main" id="{75E3C81B-FBE8-4887-A86F-6706FF2B972C}"/>
              </a:ext>
            </a:extLst>
          </p:cNvPr>
          <p:cNvSpPr/>
          <p:nvPr/>
        </p:nvSpPr>
        <p:spPr>
          <a:xfrm>
            <a:off x="397789" y="6234194"/>
            <a:ext cx="10515600" cy="584775"/>
          </a:xfrm>
          <a:prstGeom prst="rect">
            <a:avLst/>
          </a:prstGeom>
        </p:spPr>
        <p:txBody>
          <a:bodyPr wrap="square">
            <a:spAutoFit/>
          </a:bodyPr>
          <a:lstStyle/>
          <a:p>
            <a:r>
              <a:rPr lang="en-US" sz="1600" b="1" dirty="0">
                <a:latin typeface="Lato" panose="020F0502020204030203" pitchFamily="34" charset="0"/>
                <a:ea typeface="Lato" panose="020F0502020204030203" pitchFamily="34" charset="0"/>
                <a:cs typeface="Lato" panose="020F0502020204030203" pitchFamily="34" charset="0"/>
              </a:rPr>
              <a:t>SOURCES: </a:t>
            </a:r>
            <a:r>
              <a:rPr lang="en-US" sz="1600" dirty="0">
                <a:latin typeface="Lato" panose="020F0502020204030203" pitchFamily="34" charset="0"/>
                <a:ea typeface="Lato" panose="020F0502020204030203" pitchFamily="34" charset="0"/>
                <a:cs typeface="Lato" panose="020F0502020204030203" pitchFamily="34" charset="0"/>
                <a:hlinkClick r:id="rId3"/>
              </a:rPr>
              <a:t>https://www.statista.com/statistics/793961/employment-among-disabled-us-adults/</a:t>
            </a:r>
            <a:r>
              <a:rPr lang="en-US" sz="1600" dirty="0">
                <a:latin typeface="Lato" panose="020F0502020204030203" pitchFamily="34" charset="0"/>
                <a:ea typeface="Lato" panose="020F0502020204030203" pitchFamily="34" charset="0"/>
                <a:cs typeface="Lato" panose="020F0502020204030203" pitchFamily="34" charset="0"/>
              </a:rPr>
              <a:t> </a:t>
            </a:r>
            <a:r>
              <a:rPr lang="en-US" sz="1600" dirty="0">
                <a:latin typeface="Lato" panose="020F0502020204030203" pitchFamily="34" charset="0"/>
                <a:ea typeface="Lato" panose="020F0502020204030203" pitchFamily="34" charset="0"/>
                <a:cs typeface="Lato" panose="020F0502020204030203" pitchFamily="34" charset="0"/>
                <a:hlinkClick r:id="rId4"/>
              </a:rPr>
              <a:t>https://www.bls.gov/charts/employment-situation/employment-population-ratio.htm</a:t>
            </a:r>
            <a:r>
              <a:rPr lang="en-US" sz="1600" dirty="0">
                <a:latin typeface="Lato" panose="020F0502020204030203" pitchFamily="34" charset="0"/>
                <a:ea typeface="Lato" panose="020F0502020204030203" pitchFamily="34" charset="0"/>
                <a:cs typeface="Lato" panose="020F0502020204030203" pitchFamily="34" charset="0"/>
              </a:rPr>
              <a:t> </a:t>
            </a:r>
          </a:p>
        </p:txBody>
      </p:sp>
    </p:spTree>
    <p:extLst>
      <p:ext uri="{BB962C8B-B14F-4D97-AF65-F5344CB8AC3E}">
        <p14:creationId xmlns:p14="http://schemas.microsoft.com/office/powerpoint/2010/main" val="16458065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26C41A-1939-4F8E-9BE5-47E9DF09362F}"/>
              </a:ext>
            </a:extLst>
          </p:cNvPr>
          <p:cNvSpPr>
            <a:spLocks noGrp="1"/>
          </p:cNvSpPr>
          <p:nvPr>
            <p:ph type="title"/>
          </p:nvPr>
        </p:nvSpPr>
        <p:spPr/>
        <p:txBody>
          <a:bodyPr>
            <a:normAutofit/>
          </a:bodyPr>
          <a:lstStyle/>
          <a:p>
            <a:r>
              <a:rPr lang="en-US" sz="3300" b="1" dirty="0">
                <a:solidFill>
                  <a:sysClr val="windowText" lastClr="000000"/>
                </a:solidFill>
              </a:rPr>
              <a:t>Employment Rates for Working-Age Americans w/ &amp; w/o Disabilities, by Race – 2019 (Pre-COVID)</a:t>
            </a:r>
            <a:endParaRPr lang="en-US" sz="3300" dirty="0"/>
          </a:p>
        </p:txBody>
      </p:sp>
      <p:sp>
        <p:nvSpPr>
          <p:cNvPr id="8" name="Rectangle 7">
            <a:extLst>
              <a:ext uri="{FF2B5EF4-FFF2-40B4-BE49-F238E27FC236}">
                <a16:creationId xmlns:a16="http://schemas.microsoft.com/office/drawing/2014/main" id="{45A5C73A-B6C1-4D97-8DB7-CE324A69136D}"/>
              </a:ext>
            </a:extLst>
          </p:cNvPr>
          <p:cNvSpPr/>
          <p:nvPr/>
        </p:nvSpPr>
        <p:spPr>
          <a:xfrm>
            <a:off x="378820" y="6200485"/>
            <a:ext cx="11813180" cy="830997"/>
          </a:xfrm>
          <a:prstGeom prst="rect">
            <a:avLst/>
          </a:prstGeom>
        </p:spPr>
        <p:txBody>
          <a:bodyPr wrap="square">
            <a:spAutoFit/>
          </a:bodyPr>
          <a:lstStyle/>
          <a:p>
            <a:r>
              <a:rPr lang="en-US" sz="1600" b="1" dirty="0">
                <a:latin typeface="Lato" panose="020F0502020204030203" pitchFamily="34" charset="0"/>
                <a:ea typeface="Lato" panose="020F0502020204030203" pitchFamily="34" charset="0"/>
                <a:cs typeface="Lato" panose="020F0502020204030203" pitchFamily="34" charset="0"/>
              </a:rPr>
              <a:t>SOURCE: Annual Disability Statistics Supplement: 2020. Univ. of New Hampshire, Institute on Disability.</a:t>
            </a:r>
          </a:p>
          <a:p>
            <a:r>
              <a:rPr lang="en-US" sz="1600" b="1" dirty="0">
                <a:latin typeface="Lato" panose="020F0502020204030203" pitchFamily="34" charset="0"/>
                <a:ea typeface="Lato" panose="020F0502020204030203" pitchFamily="34" charset="0"/>
                <a:cs typeface="Lato" panose="020F0502020204030203" pitchFamily="34" charset="0"/>
                <a:hlinkClick r:id="rId3"/>
              </a:rPr>
              <a:t>https://disabilitycompendium.org/compendium/2020-annual-disability-statistics-supplement</a:t>
            </a:r>
            <a:r>
              <a:rPr lang="en-US" sz="1600" b="1" dirty="0">
                <a:latin typeface="Lato" panose="020F0502020204030203" pitchFamily="34" charset="0"/>
                <a:ea typeface="Lato" panose="020F0502020204030203" pitchFamily="34" charset="0"/>
                <a:cs typeface="Lato" panose="020F0502020204030203" pitchFamily="34" charset="0"/>
              </a:rPr>
              <a:t> </a:t>
            </a:r>
          </a:p>
          <a:p>
            <a:endParaRPr lang="en-US" sz="1600" b="1" dirty="0">
              <a:latin typeface="Lato" panose="020F0502020204030203" pitchFamily="34" charset="0"/>
              <a:ea typeface="Lato" panose="020F0502020204030203" pitchFamily="34" charset="0"/>
              <a:cs typeface="Lato" panose="020F0502020204030203" pitchFamily="34" charset="0"/>
            </a:endParaRPr>
          </a:p>
        </p:txBody>
      </p:sp>
      <p:graphicFrame>
        <p:nvGraphicFramePr>
          <p:cNvPr id="9" name="Chart 8" descr="Chart depicting Employment Rates for Working-Age Americans with and without Disabilities, by Race in 2018. 38.9 percent of White Working-Age Americans with Disabilities had jobs as did 86 percent of White Working-Age Americans without Disabilities. Only 29.7 percent of Working-Age African-Americans with disabilities had jobs compared to 74.4 percent of Working-Age African-Americans without Disabilities. At the same time, 43.2 percent of Working-Age Asian-Americans with disabilities had jobs as did 74.6 percent of Working-Age Asian-Americans without disabilities. ">
            <a:extLst>
              <a:ext uri="{FF2B5EF4-FFF2-40B4-BE49-F238E27FC236}">
                <a16:creationId xmlns:a16="http://schemas.microsoft.com/office/drawing/2014/main" id="{CE3EDB3F-0AA2-4DD6-B3C2-EC7151E5AC99}"/>
              </a:ext>
            </a:extLst>
          </p:cNvPr>
          <p:cNvGraphicFramePr>
            <a:graphicFrameLocks/>
          </p:cNvGraphicFramePr>
          <p:nvPr>
            <p:extLst>
              <p:ext uri="{D42A27DB-BD31-4B8C-83A1-F6EECF244321}">
                <p14:modId xmlns:p14="http://schemas.microsoft.com/office/powerpoint/2010/main" val="1863166479"/>
              </p:ext>
            </p:extLst>
          </p:nvPr>
        </p:nvGraphicFramePr>
        <p:xfrm>
          <a:off x="1129850" y="1504950"/>
          <a:ext cx="9302379" cy="466704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9904812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24F03B2-4BE5-2D43-A284-82B549862443}"/>
              </a:ext>
              <a:ext uri="{C183D7F6-B498-43B3-948B-1728B52AA6E4}">
                <adec:decorative xmlns:adec="http://schemas.microsoft.com/office/drawing/2017/decorative" val="1"/>
              </a:ext>
            </a:extLst>
          </p:cNvPr>
          <p:cNvSpPr/>
          <p:nvPr/>
        </p:nvSpPr>
        <p:spPr>
          <a:xfrm>
            <a:off x="11108987" y="6254885"/>
            <a:ext cx="1083013" cy="6031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Title 3">
            <a:extLst>
              <a:ext uri="{FF2B5EF4-FFF2-40B4-BE49-F238E27FC236}">
                <a16:creationId xmlns:a16="http://schemas.microsoft.com/office/drawing/2014/main" id="{9D928B6C-CFD0-4562-9541-855D798F672D}"/>
              </a:ext>
            </a:extLst>
          </p:cNvPr>
          <p:cNvSpPr>
            <a:spLocks noGrp="1"/>
          </p:cNvSpPr>
          <p:nvPr>
            <p:ph type="title"/>
          </p:nvPr>
        </p:nvSpPr>
        <p:spPr/>
        <p:txBody>
          <a:bodyPr>
            <a:normAutofit/>
          </a:bodyPr>
          <a:lstStyle/>
          <a:p>
            <a:r>
              <a:rPr lang="en-US" b="1" dirty="0"/>
              <a:t>Policy: Major Achievements</a:t>
            </a:r>
            <a:endParaRPr lang="en-US" sz="3600" b="1" dirty="0">
              <a:latin typeface="Lato" panose="020F0502020204030203" pitchFamily="34" charset="0"/>
              <a:ea typeface="Lato" panose="020F0502020204030203" pitchFamily="34" charset="0"/>
              <a:cs typeface="Lato" panose="020F0502020204030203" pitchFamily="34" charset="0"/>
            </a:endParaRPr>
          </a:p>
        </p:txBody>
      </p:sp>
      <p:sp>
        <p:nvSpPr>
          <p:cNvPr id="2" name="Content Placeholder 1">
            <a:extLst>
              <a:ext uri="{FF2B5EF4-FFF2-40B4-BE49-F238E27FC236}">
                <a16:creationId xmlns:a16="http://schemas.microsoft.com/office/drawing/2014/main" id="{1E481011-727B-4431-8C75-D0C0D078BD29}"/>
              </a:ext>
            </a:extLst>
          </p:cNvPr>
          <p:cNvSpPr>
            <a:spLocks noGrp="1"/>
          </p:cNvSpPr>
          <p:nvPr>
            <p:ph idx="1"/>
          </p:nvPr>
        </p:nvSpPr>
        <p:spPr>
          <a:xfrm>
            <a:off x="347241" y="1603717"/>
            <a:ext cx="11539959" cy="4651168"/>
          </a:xfrm>
        </p:spPr>
        <p:txBody>
          <a:bodyPr>
            <a:noAutofit/>
          </a:bodyPr>
          <a:lstStyle/>
          <a:p>
            <a:pPr lvl="0" fontAlgn="base"/>
            <a:r>
              <a:rPr lang="en-US" dirty="0">
                <a:solidFill>
                  <a:schemeClr val="tx1"/>
                </a:solidFill>
              </a:rPr>
              <a:t>Co-chair a national task force representing 110+ disability groups on skills and jobs </a:t>
            </a:r>
          </a:p>
          <a:p>
            <a:pPr lvl="0" fontAlgn="base"/>
            <a:r>
              <a:rPr lang="en-US" dirty="0">
                <a:solidFill>
                  <a:schemeClr val="tx1"/>
                </a:solidFill>
              </a:rPr>
              <a:t>Has testified in every state and has met 1-1 with 48 of America’s governors. Dozens of states have adopted our policy changes, leading to increases in employment for people with disabilities</a:t>
            </a:r>
          </a:p>
          <a:p>
            <a:pPr lvl="0" fontAlgn="base"/>
            <a:r>
              <a:rPr lang="en-US" dirty="0">
                <a:solidFill>
                  <a:schemeClr val="tx1"/>
                </a:solidFill>
              </a:rPr>
              <a:t>Influenced the development of policies to drive inclusion among federal contractors, as well as Executive Orders around diversity, equity and inclusion</a:t>
            </a:r>
          </a:p>
        </p:txBody>
      </p:sp>
    </p:spTree>
    <p:extLst>
      <p:ext uri="{BB962C8B-B14F-4D97-AF65-F5344CB8AC3E}">
        <p14:creationId xmlns:p14="http://schemas.microsoft.com/office/powerpoint/2010/main" val="18278424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928B6C-CFD0-4562-9541-855D798F672D}"/>
              </a:ext>
            </a:extLst>
          </p:cNvPr>
          <p:cNvSpPr>
            <a:spLocks noGrp="1"/>
          </p:cNvSpPr>
          <p:nvPr>
            <p:ph type="title"/>
          </p:nvPr>
        </p:nvSpPr>
        <p:spPr>
          <a:xfrm>
            <a:off x="523240" y="365126"/>
            <a:ext cx="10515600" cy="1139824"/>
          </a:xfrm>
        </p:spPr>
        <p:txBody>
          <a:bodyPr>
            <a:normAutofit/>
          </a:bodyPr>
          <a:lstStyle/>
          <a:p>
            <a:r>
              <a:rPr lang="en-US" b="1" dirty="0"/>
              <a:t>Strategic Plan Goals: Policy</a:t>
            </a:r>
          </a:p>
        </p:txBody>
      </p:sp>
      <p:sp>
        <p:nvSpPr>
          <p:cNvPr id="3" name="Content Placeholder 2">
            <a:extLst>
              <a:ext uri="{FF2B5EF4-FFF2-40B4-BE49-F238E27FC236}">
                <a16:creationId xmlns:a16="http://schemas.microsoft.com/office/drawing/2014/main" id="{D81CD819-A64A-EF44-80DA-475C134B5385}"/>
              </a:ext>
            </a:extLst>
          </p:cNvPr>
          <p:cNvSpPr>
            <a:spLocks noGrp="1"/>
          </p:cNvSpPr>
          <p:nvPr>
            <p:ph idx="1"/>
          </p:nvPr>
        </p:nvSpPr>
        <p:spPr/>
        <p:txBody>
          <a:bodyPr>
            <a:normAutofit/>
          </a:bodyPr>
          <a:lstStyle/>
          <a:p>
            <a:pPr marL="514350" indent="-514350">
              <a:buAutoNum type="arabicParenR"/>
            </a:pPr>
            <a:r>
              <a:rPr lang="en-US" dirty="0">
                <a:solidFill>
                  <a:schemeClr val="tx1"/>
                </a:solidFill>
              </a:rPr>
              <a:t>Achieve parity for people with and without disabilities in education and in the US workforce</a:t>
            </a:r>
          </a:p>
          <a:p>
            <a:pPr marL="514350" indent="-514350">
              <a:buAutoNum type="arabicParenR"/>
            </a:pPr>
            <a:r>
              <a:rPr lang="en-US" dirty="0">
                <a:solidFill>
                  <a:schemeClr val="tx1"/>
                </a:solidFill>
              </a:rPr>
              <a:t>Ensure that the public benefits system will no longer disincentivize work</a:t>
            </a:r>
          </a:p>
          <a:p>
            <a:pPr marL="514350" indent="-514350">
              <a:buAutoNum type="arabicParenR"/>
            </a:pPr>
            <a:r>
              <a:rPr lang="en-US" dirty="0">
                <a:solidFill>
                  <a:schemeClr val="tx1"/>
                </a:solidFill>
              </a:rPr>
              <a:t>Expand opportunities for people with disabilities to start their own disability-owned business enterprise (DOBE), earn certification as a DOBE, access credit, and succeed as entrepreneurs</a:t>
            </a:r>
          </a:p>
          <a:p>
            <a:pPr marL="514350" indent="-514350">
              <a:buAutoNum type="arabicParenR"/>
            </a:pPr>
            <a:endParaRPr lang="en-US" dirty="0">
              <a:solidFill>
                <a:schemeClr val="tx1"/>
              </a:solidFill>
            </a:endParaRPr>
          </a:p>
          <a:p>
            <a:pPr marL="514350" indent="-514350">
              <a:buAutoNum type="arabicParenR"/>
            </a:pPr>
            <a:endParaRPr lang="en-US" dirty="0">
              <a:solidFill>
                <a:schemeClr val="tx1"/>
              </a:solidFill>
            </a:endParaRPr>
          </a:p>
        </p:txBody>
      </p:sp>
    </p:spTree>
    <p:extLst>
      <p:ext uri="{BB962C8B-B14F-4D97-AF65-F5344CB8AC3E}">
        <p14:creationId xmlns:p14="http://schemas.microsoft.com/office/powerpoint/2010/main" val="4202067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6C016F-E2E7-4CE9-AE60-F920367CD710}"/>
              </a:ext>
            </a:extLst>
          </p:cNvPr>
          <p:cNvSpPr>
            <a:spLocks noGrp="1"/>
          </p:cNvSpPr>
          <p:nvPr>
            <p:ph type="title"/>
          </p:nvPr>
        </p:nvSpPr>
        <p:spPr/>
        <p:txBody>
          <a:bodyPr>
            <a:normAutofit/>
          </a:bodyPr>
          <a:lstStyle/>
          <a:p>
            <a:r>
              <a:rPr lang="en-US" sz="3600" b="1" dirty="0"/>
              <a:t>Program Area # 3: Leadership Development</a:t>
            </a:r>
          </a:p>
        </p:txBody>
      </p:sp>
      <p:pic>
        <p:nvPicPr>
          <p:cNvPr id="5" name="Content Placeholder 4" descr="RespectAbility Fellows with disabilities around a table outside, having a conversation">
            <a:extLst>
              <a:ext uri="{FF2B5EF4-FFF2-40B4-BE49-F238E27FC236}">
                <a16:creationId xmlns:a16="http://schemas.microsoft.com/office/drawing/2014/main" id="{07F40950-FD23-9147-A5DD-D71C259DAEB2}"/>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51182" y="1734023"/>
            <a:ext cx="6831496" cy="3837024"/>
          </a:xfrm>
        </p:spPr>
      </p:pic>
      <p:sp>
        <p:nvSpPr>
          <p:cNvPr id="7" name="TextBox 6">
            <a:extLst>
              <a:ext uri="{FF2B5EF4-FFF2-40B4-BE49-F238E27FC236}">
                <a16:creationId xmlns:a16="http://schemas.microsoft.com/office/drawing/2014/main" id="{4A9D3001-B8D4-4803-A4A7-91B55E7729B1}"/>
              </a:ext>
            </a:extLst>
          </p:cNvPr>
          <p:cNvSpPr txBox="1"/>
          <p:nvPr/>
        </p:nvSpPr>
        <p:spPr>
          <a:xfrm>
            <a:off x="7414591" y="1701721"/>
            <a:ext cx="4426227" cy="34163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Help diverse people with disabilities acquire the training, skills, contacts and opportunities they need to have a seat at decision-making tables, and increase awareness and opportunity by speaking on disability inclusion and advocacy.</a:t>
            </a:r>
          </a:p>
        </p:txBody>
      </p:sp>
    </p:spTree>
    <p:extLst>
      <p:ext uri="{BB962C8B-B14F-4D97-AF65-F5344CB8AC3E}">
        <p14:creationId xmlns:p14="http://schemas.microsoft.com/office/powerpoint/2010/main" val="27422385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2E10FE-74D2-4020-A794-FFB5EE7757E5}"/>
              </a:ext>
            </a:extLst>
          </p:cNvPr>
          <p:cNvSpPr>
            <a:spLocks noGrp="1"/>
          </p:cNvSpPr>
          <p:nvPr>
            <p:ph type="title"/>
          </p:nvPr>
        </p:nvSpPr>
        <p:spPr/>
        <p:txBody>
          <a:bodyPr>
            <a:noAutofit/>
          </a:bodyPr>
          <a:lstStyle/>
          <a:p>
            <a:r>
              <a:rPr lang="en-US" sz="3600" b="1" dirty="0"/>
              <a:t>Leadership Developmen</a:t>
            </a:r>
            <a:r>
              <a:rPr lang="en-US" b="1" dirty="0"/>
              <a:t>t: Major Achievements</a:t>
            </a:r>
            <a:endParaRPr lang="en-US" sz="3600" b="1" dirty="0"/>
          </a:p>
        </p:txBody>
      </p:sp>
      <p:sp>
        <p:nvSpPr>
          <p:cNvPr id="2" name="Content Placeholder 1">
            <a:extLst>
              <a:ext uri="{FF2B5EF4-FFF2-40B4-BE49-F238E27FC236}">
                <a16:creationId xmlns:a16="http://schemas.microsoft.com/office/drawing/2014/main" id="{95C74ABE-B7EA-44A1-AE79-6A2DF7D82C97}"/>
              </a:ext>
            </a:extLst>
          </p:cNvPr>
          <p:cNvSpPr>
            <a:spLocks noGrp="1"/>
          </p:cNvSpPr>
          <p:nvPr>
            <p:ph idx="1"/>
          </p:nvPr>
        </p:nvSpPr>
        <p:spPr>
          <a:xfrm>
            <a:off x="297857" y="1572324"/>
            <a:ext cx="11596286" cy="3756295"/>
          </a:xfrm>
        </p:spPr>
        <p:txBody>
          <a:bodyPr>
            <a:noAutofit/>
          </a:bodyPr>
          <a:lstStyle/>
          <a:p>
            <a:pPr lvl="0" fontAlgn="base"/>
            <a:r>
              <a:rPr lang="en-US" sz="2400" dirty="0">
                <a:solidFill>
                  <a:schemeClr val="tx1"/>
                </a:solidFill>
              </a:rPr>
              <a:t>Recruited and trained 200+ Fellows in public policy, nonprofit management and faith inclusion program areas. Nearly all Fellows obtain employment or attain further education following the program</a:t>
            </a:r>
          </a:p>
          <a:p>
            <a:pPr lvl="0" fontAlgn="base"/>
            <a:r>
              <a:rPr lang="en-US" sz="2400" dirty="0">
                <a:solidFill>
                  <a:schemeClr val="tx1"/>
                </a:solidFill>
              </a:rPr>
              <a:t>Recruited, trained and empowered dozens of disabled speakers to help advance disability access and inclusion via a National Disability Speakers Bureau </a:t>
            </a:r>
          </a:p>
          <a:p>
            <a:pPr lvl="0" fontAlgn="base"/>
            <a:r>
              <a:rPr lang="en-US" sz="2400" dirty="0">
                <a:solidFill>
                  <a:schemeClr val="tx1"/>
                </a:solidFill>
              </a:rPr>
              <a:t>Created a new generation of philanthropists who put disability inclusion front and center</a:t>
            </a:r>
          </a:p>
          <a:p>
            <a:pPr lvl="0" fontAlgn="base"/>
            <a:r>
              <a:rPr lang="en-US" sz="2400" dirty="0">
                <a:solidFill>
                  <a:schemeClr val="tx1"/>
                </a:solidFill>
              </a:rPr>
              <a:t>Enabled 93 disabled professionals to advance their careers within the entertainment industry through networking and other opportunities</a:t>
            </a:r>
          </a:p>
          <a:p>
            <a:pPr lvl="0" fontAlgn="base"/>
            <a:endParaRPr lang="en-US" sz="2400" dirty="0">
              <a:solidFill>
                <a:schemeClr val="tx1"/>
              </a:solidFill>
            </a:endParaRPr>
          </a:p>
        </p:txBody>
      </p:sp>
      <p:pic>
        <p:nvPicPr>
          <p:cNvPr id="3" name="Picture 2" descr="Black and white headshots of people in RespectAbility's speakers bureau and/or entertainment media consulting team">
            <a:extLst>
              <a:ext uri="{FF2B5EF4-FFF2-40B4-BE49-F238E27FC236}">
                <a16:creationId xmlns:a16="http://schemas.microsoft.com/office/drawing/2014/main" id="{899486CA-710F-6C4B-8AAA-B1E1C85EE944}"/>
              </a:ext>
            </a:extLst>
          </p:cNvPr>
          <p:cNvPicPr>
            <a:picLocks noChangeAspect="1"/>
          </p:cNvPicPr>
          <p:nvPr/>
        </p:nvPicPr>
        <p:blipFill>
          <a:blip r:embed="rId2"/>
          <a:stretch>
            <a:fillRect/>
          </a:stretch>
        </p:blipFill>
        <p:spPr>
          <a:xfrm>
            <a:off x="2024663" y="5037730"/>
            <a:ext cx="8142674" cy="1820270"/>
          </a:xfrm>
          <a:prstGeom prst="rect">
            <a:avLst/>
          </a:prstGeom>
        </p:spPr>
      </p:pic>
    </p:spTree>
    <p:extLst>
      <p:ext uri="{BB962C8B-B14F-4D97-AF65-F5344CB8AC3E}">
        <p14:creationId xmlns:p14="http://schemas.microsoft.com/office/powerpoint/2010/main" val="5339059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928B6C-CFD0-4562-9541-855D798F672D}"/>
              </a:ext>
            </a:extLst>
          </p:cNvPr>
          <p:cNvSpPr>
            <a:spLocks noGrp="1"/>
          </p:cNvSpPr>
          <p:nvPr>
            <p:ph type="title"/>
          </p:nvPr>
        </p:nvSpPr>
        <p:spPr>
          <a:xfrm>
            <a:off x="523240" y="365126"/>
            <a:ext cx="10515600" cy="1139824"/>
          </a:xfrm>
        </p:spPr>
        <p:txBody>
          <a:bodyPr>
            <a:normAutofit/>
          </a:bodyPr>
          <a:lstStyle/>
          <a:p>
            <a:r>
              <a:rPr lang="en-US" b="1" dirty="0"/>
              <a:t>Strategic Plan: Leadership Development Goals</a:t>
            </a:r>
          </a:p>
        </p:txBody>
      </p:sp>
      <p:sp>
        <p:nvSpPr>
          <p:cNvPr id="3" name="Content Placeholder 2">
            <a:extLst>
              <a:ext uri="{FF2B5EF4-FFF2-40B4-BE49-F238E27FC236}">
                <a16:creationId xmlns:a16="http://schemas.microsoft.com/office/drawing/2014/main" id="{D81CD819-A64A-EF44-80DA-475C134B5385}"/>
              </a:ext>
            </a:extLst>
          </p:cNvPr>
          <p:cNvSpPr>
            <a:spLocks noGrp="1"/>
          </p:cNvSpPr>
          <p:nvPr>
            <p:ph idx="1"/>
          </p:nvPr>
        </p:nvSpPr>
        <p:spPr>
          <a:xfrm>
            <a:off x="523240" y="1825624"/>
            <a:ext cx="10830559" cy="4667249"/>
          </a:xfrm>
        </p:spPr>
        <p:txBody>
          <a:bodyPr>
            <a:noAutofit/>
          </a:bodyPr>
          <a:lstStyle/>
          <a:p>
            <a:pPr marL="0" indent="0">
              <a:buNone/>
            </a:pPr>
            <a:r>
              <a:rPr lang="en-US" sz="3200" dirty="0">
                <a:solidFill>
                  <a:schemeClr val="tx1"/>
                </a:solidFill>
              </a:rPr>
              <a:t>1) Expand National Leadership Program</a:t>
            </a:r>
          </a:p>
          <a:p>
            <a:pPr marL="0" indent="0">
              <a:buNone/>
            </a:pPr>
            <a:r>
              <a:rPr lang="en-US" sz="3200" dirty="0">
                <a:solidFill>
                  <a:schemeClr val="tx1"/>
                </a:solidFill>
              </a:rPr>
              <a:t>2) Create opportunities for alumni of our Fellowship programs, including ongoing mentoring, career services, and networking</a:t>
            </a:r>
          </a:p>
          <a:p>
            <a:pPr marL="0" indent="0">
              <a:buNone/>
            </a:pPr>
            <a:r>
              <a:rPr lang="en-US" sz="3200" dirty="0">
                <a:solidFill>
                  <a:schemeClr val="tx1"/>
                </a:solidFill>
              </a:rPr>
              <a:t>3) Expand National Disability Training Bureau (NDTB)</a:t>
            </a:r>
          </a:p>
          <a:p>
            <a:pPr marL="0" indent="0">
              <a:buNone/>
            </a:pPr>
            <a:r>
              <a:rPr lang="en-US" sz="3200" dirty="0">
                <a:solidFill>
                  <a:schemeClr val="tx1"/>
                </a:solidFill>
              </a:rPr>
              <a:t>4) Create a leadership program for High School students with disabilities</a:t>
            </a:r>
          </a:p>
          <a:p>
            <a:pPr marL="0" indent="0">
              <a:buNone/>
            </a:pPr>
            <a:r>
              <a:rPr lang="en-US" sz="3200" dirty="0">
                <a:solidFill>
                  <a:schemeClr val="tx1"/>
                </a:solidFill>
              </a:rPr>
              <a:t>5) Establish a nonpartisan Campaign Training Program for Candidates and Activists with Disabilities</a:t>
            </a:r>
          </a:p>
          <a:p>
            <a:pPr marL="0" indent="0">
              <a:buNone/>
            </a:pPr>
            <a:endParaRPr lang="en-US" dirty="0">
              <a:solidFill>
                <a:schemeClr val="tx1"/>
              </a:solidFill>
            </a:endParaRPr>
          </a:p>
          <a:p>
            <a:pPr marL="0" indent="0">
              <a:buNone/>
            </a:pPr>
            <a:endParaRPr lang="en-US" dirty="0">
              <a:solidFill>
                <a:schemeClr val="tx1"/>
              </a:solidFill>
            </a:endParaRPr>
          </a:p>
          <a:p>
            <a:pPr marL="0" indent="0">
              <a:buNone/>
            </a:pPr>
            <a:endParaRPr lang="en-US" sz="2000" dirty="0">
              <a:solidFill>
                <a:schemeClr val="tx1"/>
              </a:solidFill>
            </a:endParaRPr>
          </a:p>
          <a:p>
            <a:pPr marL="0" indent="0">
              <a:buNone/>
            </a:pPr>
            <a:endParaRPr lang="en-US" sz="2000" dirty="0">
              <a:solidFill>
                <a:schemeClr val="tx1"/>
              </a:solidFill>
            </a:endParaRPr>
          </a:p>
          <a:p>
            <a:pPr marL="0" indent="0">
              <a:buNone/>
            </a:pPr>
            <a:endParaRPr lang="en-US" sz="2000" dirty="0">
              <a:solidFill>
                <a:schemeClr val="tx1"/>
              </a:solidFill>
            </a:endParaRPr>
          </a:p>
        </p:txBody>
      </p:sp>
    </p:spTree>
    <p:extLst>
      <p:ext uri="{BB962C8B-B14F-4D97-AF65-F5344CB8AC3E}">
        <p14:creationId xmlns:p14="http://schemas.microsoft.com/office/powerpoint/2010/main" val="23718727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6C016F-E2E7-4CE9-AE60-F920367CD710}"/>
              </a:ext>
            </a:extLst>
          </p:cNvPr>
          <p:cNvSpPr>
            <a:spLocks noGrp="1"/>
          </p:cNvSpPr>
          <p:nvPr>
            <p:ph type="title"/>
          </p:nvPr>
        </p:nvSpPr>
        <p:spPr/>
        <p:txBody>
          <a:bodyPr>
            <a:normAutofit/>
          </a:bodyPr>
          <a:lstStyle/>
          <a:p>
            <a:r>
              <a:rPr lang="en-US" sz="3600" b="1" dirty="0"/>
              <a:t>Program Area # 4: Faith Inclusion</a:t>
            </a:r>
          </a:p>
        </p:txBody>
      </p:sp>
      <p:sp>
        <p:nvSpPr>
          <p:cNvPr id="6" name="TextBox 5">
            <a:extLst>
              <a:ext uri="{FF2B5EF4-FFF2-40B4-BE49-F238E27FC236}">
                <a16:creationId xmlns:a16="http://schemas.microsoft.com/office/drawing/2014/main" id="{4930AF2C-5072-4D49-86FC-258F7567412E}"/>
              </a:ext>
            </a:extLst>
          </p:cNvPr>
          <p:cNvSpPr txBox="1"/>
          <p:nvPr/>
        </p:nvSpPr>
        <p:spPr>
          <a:xfrm>
            <a:off x="1262159" y="3862578"/>
            <a:ext cx="9667682" cy="2677656"/>
          </a:xfrm>
          <a:prstGeom prst="rect">
            <a:avLst/>
          </a:prstGeom>
          <a:noFill/>
        </p:spPr>
        <p:txBody>
          <a:bodyPr wrap="square">
            <a:spAutoFit/>
          </a:bodyPr>
          <a:lstStyle/>
          <a:p>
            <a:pPr algn="ctr"/>
            <a:r>
              <a:rPr lang="en-US" sz="2800" dirty="0">
                <a:effectLst/>
                <a:latin typeface="Lato" panose="020F0502020204030203" pitchFamily="34" charset="0"/>
                <a:ea typeface="Lato" panose="020F0502020204030203" pitchFamily="34" charset="0"/>
                <a:cs typeface="Lato" panose="020F0502020204030203" pitchFamily="34" charset="0"/>
              </a:rPr>
              <a:t>Build upon the organization’s strong history of working with the Jewish community to ensure that individuals with disabilities can participate and contribute to all aspects of religious life, thereby addressing the critical omission of a mandate for religious organizations to comply with Americans with Disabilities Act.</a:t>
            </a:r>
            <a:endParaRPr lang="en-US" sz="2800" dirty="0">
              <a:latin typeface="Lato" panose="020F0502020204030203" pitchFamily="34" charset="0"/>
              <a:ea typeface="Lato" panose="020F0502020204030203" pitchFamily="34" charset="0"/>
              <a:cs typeface="Lato" panose="020F0502020204030203" pitchFamily="34" charset="0"/>
            </a:endParaRPr>
          </a:p>
        </p:txBody>
      </p:sp>
      <p:pic>
        <p:nvPicPr>
          <p:cNvPr id="2" name="Picture 1" descr="RespectAbility Jewish team members with their arms around each other smiling">
            <a:extLst>
              <a:ext uri="{FF2B5EF4-FFF2-40B4-BE49-F238E27FC236}">
                <a16:creationId xmlns:a16="http://schemas.microsoft.com/office/drawing/2014/main" id="{85B7079C-79B4-3F42-86D1-341599B4BA80}"/>
              </a:ext>
            </a:extLst>
          </p:cNvPr>
          <p:cNvPicPr>
            <a:picLocks noChangeAspect="1"/>
          </p:cNvPicPr>
          <p:nvPr/>
        </p:nvPicPr>
        <p:blipFill>
          <a:blip r:embed="rId2"/>
          <a:stretch>
            <a:fillRect/>
          </a:stretch>
        </p:blipFill>
        <p:spPr>
          <a:xfrm>
            <a:off x="1835150" y="1713183"/>
            <a:ext cx="8521700" cy="1905000"/>
          </a:xfrm>
          <a:prstGeom prst="rect">
            <a:avLst/>
          </a:prstGeom>
        </p:spPr>
      </p:pic>
    </p:spTree>
    <p:extLst>
      <p:ext uri="{BB962C8B-B14F-4D97-AF65-F5344CB8AC3E}">
        <p14:creationId xmlns:p14="http://schemas.microsoft.com/office/powerpoint/2010/main" val="28297956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CCF706-E965-E944-82B7-B8D5B6821F14}"/>
              </a:ext>
            </a:extLst>
          </p:cNvPr>
          <p:cNvSpPr>
            <a:spLocks noGrp="1"/>
          </p:cNvSpPr>
          <p:nvPr>
            <p:ph type="title"/>
          </p:nvPr>
        </p:nvSpPr>
        <p:spPr/>
        <p:txBody>
          <a:bodyPr/>
          <a:lstStyle/>
          <a:p>
            <a:r>
              <a:rPr lang="en-US" dirty="0"/>
              <a:t>VIDEO</a:t>
            </a:r>
          </a:p>
        </p:txBody>
      </p:sp>
      <p:pic>
        <p:nvPicPr>
          <p:cNvPr id="3" name="Online Media 2" descr="RespectAbility: Fighting Stigmas. Advancing Opportunities.">
            <a:hlinkClick r:id="" action="ppaction://media"/>
            <a:extLst>
              <a:ext uri="{FF2B5EF4-FFF2-40B4-BE49-F238E27FC236}">
                <a16:creationId xmlns:a16="http://schemas.microsoft.com/office/drawing/2014/main" id="{BA227799-DBED-834F-A2EA-EDE9C72C0F8E}"/>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24247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E6D1A84-3DD6-7543-AEAB-425C09306A47}"/>
              </a:ext>
              <a:ext uri="{C183D7F6-B498-43B3-948B-1728B52AA6E4}">
                <adec:decorative xmlns:adec="http://schemas.microsoft.com/office/drawing/2017/decorative" val="1"/>
              </a:ext>
            </a:extLst>
          </p:cNvPr>
          <p:cNvSpPr/>
          <p:nvPr/>
        </p:nvSpPr>
        <p:spPr>
          <a:xfrm>
            <a:off x="11108987" y="6254885"/>
            <a:ext cx="1083013" cy="6031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itle 2">
            <a:extLst>
              <a:ext uri="{FF2B5EF4-FFF2-40B4-BE49-F238E27FC236}">
                <a16:creationId xmlns:a16="http://schemas.microsoft.com/office/drawing/2014/main" id="{246B7D0A-0E69-4CCA-956A-4B9A24C3F9FC}"/>
              </a:ext>
            </a:extLst>
          </p:cNvPr>
          <p:cNvSpPr>
            <a:spLocks noGrp="1"/>
          </p:cNvSpPr>
          <p:nvPr>
            <p:ph type="title"/>
          </p:nvPr>
        </p:nvSpPr>
        <p:spPr>
          <a:xfrm>
            <a:off x="523240" y="365126"/>
            <a:ext cx="10515600" cy="1139824"/>
          </a:xfrm>
        </p:spPr>
        <p:txBody>
          <a:bodyPr>
            <a:normAutofit/>
          </a:bodyPr>
          <a:lstStyle/>
          <a:p>
            <a:r>
              <a:rPr lang="en-US" b="1" dirty="0"/>
              <a:t>Faith Inclusion: Major Achievements</a:t>
            </a:r>
          </a:p>
        </p:txBody>
      </p:sp>
      <p:sp>
        <p:nvSpPr>
          <p:cNvPr id="11" name="Content Placeholder 10">
            <a:extLst>
              <a:ext uri="{FF2B5EF4-FFF2-40B4-BE49-F238E27FC236}">
                <a16:creationId xmlns:a16="http://schemas.microsoft.com/office/drawing/2014/main" id="{0B7AAEC2-3F68-E749-A314-F193DD27C5C1}"/>
              </a:ext>
            </a:extLst>
          </p:cNvPr>
          <p:cNvSpPr>
            <a:spLocks noGrp="1"/>
          </p:cNvSpPr>
          <p:nvPr>
            <p:ph idx="1"/>
          </p:nvPr>
        </p:nvSpPr>
        <p:spPr>
          <a:xfrm>
            <a:off x="523875" y="1673225"/>
            <a:ext cx="10830559" cy="5184775"/>
          </a:xfrm>
        </p:spPr>
        <p:txBody>
          <a:bodyPr>
            <a:noAutofit/>
          </a:bodyPr>
          <a:lstStyle/>
          <a:p>
            <a:pPr lvl="0" fontAlgn="base"/>
            <a:r>
              <a:rPr lang="en-US" sz="2400" dirty="0">
                <a:solidFill>
                  <a:schemeClr val="tx1"/>
                </a:solidFill>
              </a:rPr>
              <a:t>Enabled dozens of organizations to gain skills and tools so as to be respectful, welcoming and inclusive of people with disabilities </a:t>
            </a:r>
          </a:p>
          <a:p>
            <a:pPr lvl="0" fontAlgn="base"/>
            <a:r>
              <a:rPr lang="en-US" sz="2400" dirty="0">
                <a:solidFill>
                  <a:schemeClr val="tx1"/>
                </a:solidFill>
              </a:rPr>
              <a:t>Created a Weekly </a:t>
            </a:r>
            <a:r>
              <a:rPr lang="en-US" sz="2400" i="1" dirty="0">
                <a:solidFill>
                  <a:schemeClr val="tx1"/>
                </a:solidFill>
              </a:rPr>
              <a:t>Jewish Disability Perspectives</a:t>
            </a:r>
            <a:r>
              <a:rPr lang="en-US" sz="2400" dirty="0">
                <a:solidFill>
                  <a:schemeClr val="tx1"/>
                </a:solidFill>
              </a:rPr>
              <a:t> newsletter, which is sent to thousands of leaders to share best practices and amplify the great work of Jews with and without disabilities serving the disability community in the U.S. and Israel</a:t>
            </a:r>
          </a:p>
          <a:p>
            <a:pPr lvl="0" fontAlgn="base"/>
            <a:r>
              <a:rPr lang="en-US" sz="2400" dirty="0">
                <a:solidFill>
                  <a:schemeClr val="tx1"/>
                </a:solidFill>
              </a:rPr>
              <a:t>Conducted trainings with dozens of synagogues and Jewish organizations throughout the country to make them more inclusive of people with disabilities</a:t>
            </a:r>
          </a:p>
          <a:p>
            <a:pPr lvl="0" fontAlgn="base"/>
            <a:r>
              <a:rPr lang="en-US" sz="2400" dirty="0">
                <a:solidFill>
                  <a:schemeClr val="tx1"/>
                </a:solidFill>
              </a:rPr>
              <a:t>Served as a trusted advisor to Jewish organizations large and small, and advocated for disability issues in communal settings</a:t>
            </a:r>
          </a:p>
        </p:txBody>
      </p:sp>
    </p:spTree>
    <p:extLst>
      <p:ext uri="{BB962C8B-B14F-4D97-AF65-F5344CB8AC3E}">
        <p14:creationId xmlns:p14="http://schemas.microsoft.com/office/powerpoint/2010/main" val="30943382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928B6C-CFD0-4562-9541-855D798F672D}"/>
              </a:ext>
            </a:extLst>
          </p:cNvPr>
          <p:cNvSpPr>
            <a:spLocks noGrp="1"/>
          </p:cNvSpPr>
          <p:nvPr>
            <p:ph type="title"/>
          </p:nvPr>
        </p:nvSpPr>
        <p:spPr>
          <a:xfrm>
            <a:off x="523240" y="365126"/>
            <a:ext cx="10515600" cy="1139824"/>
          </a:xfrm>
        </p:spPr>
        <p:txBody>
          <a:bodyPr>
            <a:normAutofit/>
          </a:bodyPr>
          <a:lstStyle/>
          <a:p>
            <a:r>
              <a:rPr lang="en-US" b="1" dirty="0"/>
              <a:t>Strategic Plan: Faith Inclusion Goals</a:t>
            </a:r>
          </a:p>
        </p:txBody>
      </p:sp>
      <p:sp>
        <p:nvSpPr>
          <p:cNvPr id="3" name="Content Placeholder 2">
            <a:extLst>
              <a:ext uri="{FF2B5EF4-FFF2-40B4-BE49-F238E27FC236}">
                <a16:creationId xmlns:a16="http://schemas.microsoft.com/office/drawing/2014/main" id="{D81CD819-A64A-EF44-80DA-475C134B5385}"/>
              </a:ext>
            </a:extLst>
          </p:cNvPr>
          <p:cNvSpPr>
            <a:spLocks noGrp="1"/>
          </p:cNvSpPr>
          <p:nvPr>
            <p:ph idx="1"/>
          </p:nvPr>
        </p:nvSpPr>
        <p:spPr/>
        <p:txBody>
          <a:bodyPr>
            <a:noAutofit/>
          </a:bodyPr>
          <a:lstStyle/>
          <a:p>
            <a:pPr marL="514350" indent="-514350">
              <a:buAutoNum type="arabicParenR"/>
            </a:pPr>
            <a:r>
              <a:rPr lang="en-US" sz="2500" dirty="0">
                <a:solidFill>
                  <a:schemeClr val="tx1"/>
                </a:solidFill>
              </a:rPr>
              <a:t>Expansion to serve people of all faith communities</a:t>
            </a:r>
          </a:p>
          <a:p>
            <a:pPr marL="514350" indent="-514350">
              <a:buAutoNum type="arabicParenR"/>
            </a:pPr>
            <a:r>
              <a:rPr lang="en-US" sz="2500" dirty="0">
                <a:solidFill>
                  <a:schemeClr val="tx1"/>
                </a:solidFill>
              </a:rPr>
              <a:t>Widespread use of </a:t>
            </a:r>
            <a:r>
              <a:rPr lang="en-US" sz="2500" dirty="0" err="1">
                <a:solidFill>
                  <a:schemeClr val="tx1"/>
                </a:solidFill>
              </a:rPr>
              <a:t>RespectAbility’s</a:t>
            </a:r>
            <a:r>
              <a:rPr lang="en-US" sz="2500" dirty="0">
                <a:solidFill>
                  <a:schemeClr val="tx1"/>
                </a:solidFill>
              </a:rPr>
              <a:t> resources throughout the Jewish world, with a clear plan for duplication and adaptation in other faith communities</a:t>
            </a:r>
          </a:p>
          <a:p>
            <a:pPr marL="514350" indent="-514350">
              <a:buAutoNum type="arabicParenR"/>
            </a:pPr>
            <a:r>
              <a:rPr lang="en-US" sz="2500" dirty="0">
                <a:solidFill>
                  <a:schemeClr val="tx1"/>
                </a:solidFill>
              </a:rPr>
              <a:t>Jewish Speakers from our National Disability Training Bureau will be broadly utilized at Jewish conferences and organizations and will be recognized for their leadership potential</a:t>
            </a:r>
          </a:p>
          <a:p>
            <a:pPr marL="457200" indent="-457200">
              <a:buAutoNum type="arabicParenR"/>
            </a:pPr>
            <a:r>
              <a:rPr lang="en-US" sz="2500" dirty="0">
                <a:solidFill>
                  <a:schemeClr val="tx1"/>
                </a:solidFill>
              </a:rPr>
              <a:t>Jews with disabilities and their loved ones will be included in Jewish life and communities, including in all aspects of Jewish community leadership</a:t>
            </a:r>
          </a:p>
          <a:p>
            <a:pPr marL="457200" indent="-457200">
              <a:buAutoNum type="arabicParenR"/>
            </a:pPr>
            <a:r>
              <a:rPr lang="en-US" sz="2500" dirty="0">
                <a:solidFill>
                  <a:schemeClr val="tx1"/>
                </a:solidFill>
              </a:rPr>
              <a:t>Major Jewish organizations will work with </a:t>
            </a:r>
            <a:r>
              <a:rPr lang="en-US" sz="2500" dirty="0" err="1">
                <a:solidFill>
                  <a:schemeClr val="tx1"/>
                </a:solidFill>
              </a:rPr>
              <a:t>RespectAbility</a:t>
            </a:r>
            <a:r>
              <a:rPr lang="en-US" sz="2500" dirty="0">
                <a:solidFill>
                  <a:schemeClr val="tx1"/>
                </a:solidFill>
              </a:rPr>
              <a:t> to centralize Jewish inclusion practices and training</a:t>
            </a:r>
          </a:p>
        </p:txBody>
      </p:sp>
    </p:spTree>
    <p:extLst>
      <p:ext uri="{BB962C8B-B14F-4D97-AF65-F5344CB8AC3E}">
        <p14:creationId xmlns:p14="http://schemas.microsoft.com/office/powerpoint/2010/main" val="12582866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98853-4C55-41C2-8ABA-253020FB42FF}"/>
              </a:ext>
            </a:extLst>
          </p:cNvPr>
          <p:cNvSpPr>
            <a:spLocks noGrp="1"/>
          </p:cNvSpPr>
          <p:nvPr>
            <p:ph type="title"/>
          </p:nvPr>
        </p:nvSpPr>
        <p:spPr>
          <a:xfrm>
            <a:off x="523240" y="365126"/>
            <a:ext cx="10939890" cy="1139824"/>
          </a:xfrm>
        </p:spPr>
        <p:txBody>
          <a:bodyPr>
            <a:normAutofit/>
          </a:bodyPr>
          <a:lstStyle/>
          <a:p>
            <a:r>
              <a:rPr lang="en-US" sz="3600" b="1" dirty="0">
                <a:latin typeface="Lato" panose="020F0502020204030203" pitchFamily="34" charset="0"/>
                <a:ea typeface="Lato" panose="020F0502020204030203" pitchFamily="34" charset="0"/>
                <a:cs typeface="Lato" panose="020F0502020204030203" pitchFamily="34" charset="0"/>
              </a:rPr>
              <a:t>Building An Infrastructure to Meet Ambitious Goals</a:t>
            </a:r>
          </a:p>
        </p:txBody>
      </p:sp>
      <p:graphicFrame>
        <p:nvGraphicFramePr>
          <p:cNvPr id="5" name="Content Placeholder 4" descr="Anticipated FTEs by department&#10;Entertainment&#10;2021: 4.75&#10;2026: 9&#10;Net Change: +4.25&#10;&#10;Policy&#10;2021: 2.75&#10;2026: 7&#10;Net Change: +4.25&#10;&#10;Leadership&#10;2021: 2.25&#10;2026: 6&#10;Net Change: +3.75&#10;&#10;Faith Inclusion&#10;2021: 1.25&#10;2026: 4&#10;Net Change: +2.75&#10;&#10;Comms&#10;2021: 0&#10;2026: 5&#10;Net Change: +5&#10;&#10;MGMT&#10;2021: 2.5&#10;2026: 5.5&#10;Net Change: +3&#10;&#10;Dev&#10;2021: 2.5&#10;2026: 6.5&#10;Net Change: +4&#10;&#10;Total&#10;2021: 16&#10;2026: 43&#10;Net Change: +27">
            <a:extLst>
              <a:ext uri="{FF2B5EF4-FFF2-40B4-BE49-F238E27FC236}">
                <a16:creationId xmlns:a16="http://schemas.microsoft.com/office/drawing/2014/main" id="{1D8D18D6-64FB-4117-B344-07EE46B3FB84}"/>
              </a:ext>
            </a:extLst>
          </p:cNvPr>
          <p:cNvGraphicFramePr>
            <a:graphicFrameLocks noGrp="1"/>
          </p:cNvGraphicFramePr>
          <p:nvPr>
            <p:ph idx="1"/>
            <p:extLst>
              <p:ext uri="{D42A27DB-BD31-4B8C-83A1-F6EECF244321}">
                <p14:modId xmlns:p14="http://schemas.microsoft.com/office/powerpoint/2010/main" val="2026981696"/>
              </p:ext>
            </p:extLst>
          </p:nvPr>
        </p:nvGraphicFramePr>
        <p:xfrm>
          <a:off x="523875" y="1825624"/>
          <a:ext cx="10829925" cy="44997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323154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429258D-17A1-4BAA-B8DA-0DD656BBA78F}"/>
              </a:ext>
            </a:extLst>
          </p:cNvPr>
          <p:cNvSpPr>
            <a:spLocks noGrp="1"/>
          </p:cNvSpPr>
          <p:nvPr>
            <p:ph type="sldNum" sz="quarter" idx="12"/>
          </p:nvPr>
        </p:nvSpPr>
        <p:spPr>
          <a:prstGeom prst="rect">
            <a:avLst/>
          </a:prstGeom>
        </p:spPr>
        <p:txBody>
          <a:bodyPr anchor="ctr" anchorCtr="0"/>
          <a:lstStyle>
            <a:defPPr>
              <a:defRPr lang="en-US"/>
            </a:defPPr>
            <a:lvl1pPr marL="0" algn="r" defTabSz="914400" rtl="0" eaLnBrk="1" latinLnBrk="0" hangingPunct="1">
              <a:defRPr sz="9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E24598-D429-A34B-B4A6-5808099B37D3}" type="slidenum">
              <a:rPr lang="en-US" smtClean="0"/>
              <a:pPr/>
              <a:t>33</a:t>
            </a:fld>
            <a:endParaRPr lang="en-US" dirty="0"/>
          </a:p>
        </p:txBody>
      </p:sp>
      <p:sp>
        <p:nvSpPr>
          <p:cNvPr id="6" name="Title 5">
            <a:extLst>
              <a:ext uri="{FF2B5EF4-FFF2-40B4-BE49-F238E27FC236}">
                <a16:creationId xmlns:a16="http://schemas.microsoft.com/office/drawing/2014/main" id="{5172B2EC-C564-40A3-BD98-367B6B75345E}"/>
              </a:ext>
            </a:extLst>
          </p:cNvPr>
          <p:cNvSpPr>
            <a:spLocks noGrp="1"/>
          </p:cNvSpPr>
          <p:nvPr>
            <p:ph type="title"/>
          </p:nvPr>
        </p:nvSpPr>
        <p:spPr/>
        <p:txBody>
          <a:bodyPr>
            <a:normAutofit/>
          </a:bodyPr>
          <a:lstStyle/>
          <a:p>
            <a:r>
              <a:rPr lang="en-US" sz="3600" b="1" dirty="0">
                <a:latin typeface="Lato" panose="020F0502020204030203" pitchFamily="34" charset="0"/>
                <a:ea typeface="Lato" panose="020F0502020204030203" pitchFamily="34" charset="0"/>
                <a:cs typeface="Lato" panose="020F0502020204030203" pitchFamily="34" charset="0"/>
              </a:rPr>
              <a:t>Future Projected Expenses</a:t>
            </a:r>
          </a:p>
        </p:txBody>
      </p:sp>
      <p:graphicFrame>
        <p:nvGraphicFramePr>
          <p:cNvPr id="8" name="Table 7">
            <a:extLst>
              <a:ext uri="{FF2B5EF4-FFF2-40B4-BE49-F238E27FC236}">
                <a16:creationId xmlns:a16="http://schemas.microsoft.com/office/drawing/2014/main" id="{1461F344-3600-5A4B-B63A-EB48233F09DB}"/>
              </a:ext>
            </a:extLst>
          </p:cNvPr>
          <p:cNvGraphicFramePr>
            <a:graphicFrameLocks noGrp="1"/>
          </p:cNvGraphicFramePr>
          <p:nvPr>
            <p:extLst>
              <p:ext uri="{D42A27DB-BD31-4B8C-83A1-F6EECF244321}">
                <p14:modId xmlns:p14="http://schemas.microsoft.com/office/powerpoint/2010/main" val="1170079912"/>
              </p:ext>
            </p:extLst>
          </p:nvPr>
        </p:nvGraphicFramePr>
        <p:xfrm>
          <a:off x="332187" y="1825625"/>
          <a:ext cx="8361239" cy="3727733"/>
        </p:xfrm>
        <a:graphic>
          <a:graphicData uri="http://schemas.openxmlformats.org/drawingml/2006/table">
            <a:tbl>
              <a:tblPr firstRow="1" bandRow="1">
                <a:tableStyleId>{00A15C55-8517-42AA-B614-E9B94910E393}</a:tableStyleId>
              </a:tblPr>
              <a:tblGrid>
                <a:gridCol w="5749541">
                  <a:extLst>
                    <a:ext uri="{9D8B030D-6E8A-4147-A177-3AD203B41FA5}">
                      <a16:colId xmlns:a16="http://schemas.microsoft.com/office/drawing/2014/main" val="1712303112"/>
                    </a:ext>
                  </a:extLst>
                </a:gridCol>
                <a:gridCol w="2611698">
                  <a:extLst>
                    <a:ext uri="{9D8B030D-6E8A-4147-A177-3AD203B41FA5}">
                      <a16:colId xmlns:a16="http://schemas.microsoft.com/office/drawing/2014/main" val="3729096874"/>
                    </a:ext>
                  </a:extLst>
                </a:gridCol>
              </a:tblGrid>
              <a:tr h="448023">
                <a:tc>
                  <a:txBody>
                    <a:bodyPr/>
                    <a:lstStyle/>
                    <a:p>
                      <a:pPr algn="ctr" fontAlgn="b"/>
                      <a:r>
                        <a:rPr lang="en-US" sz="240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EXPENSES</a:t>
                      </a:r>
                      <a:endParaRPr lang="en-US" sz="2400" b="1"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91440" marB="91440" anchor="ctr"/>
                </a:tc>
                <a:tc>
                  <a:txBody>
                    <a:bodyPr/>
                    <a:lstStyle/>
                    <a:p>
                      <a:pPr algn="ctr" fontAlgn="b"/>
                      <a:r>
                        <a:rPr lang="en-US" sz="2400" b="1"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2026</a:t>
                      </a:r>
                    </a:p>
                  </a:txBody>
                  <a:tcPr marT="91440" marB="91440" anchor="ctr"/>
                </a:tc>
                <a:extLst>
                  <a:ext uri="{0D108BD9-81ED-4DB2-BD59-A6C34878D82A}">
                    <a16:rowId xmlns:a16="http://schemas.microsoft.com/office/drawing/2014/main" val="3597696685"/>
                  </a:ext>
                </a:extLst>
              </a:tr>
              <a:tr h="358418">
                <a:tc>
                  <a:txBody>
                    <a:bodyPr/>
                    <a:lstStyle/>
                    <a:p>
                      <a:pPr algn="l" fontAlgn="b"/>
                      <a:r>
                        <a:rPr lang="en-US" sz="200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Salaries</a:t>
                      </a:r>
                      <a:endParaRPr lang="en-US" sz="20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tc>
                  <a:txBody>
                    <a:bodyPr/>
                    <a:lstStyle/>
                    <a:p>
                      <a:pPr algn="r" fontAlgn="b"/>
                      <a:r>
                        <a:rPr lang="en-US" sz="200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 $ 2,462,072 </a:t>
                      </a:r>
                      <a:endParaRPr lang="en-US" sz="20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extLst>
                  <a:ext uri="{0D108BD9-81ED-4DB2-BD59-A6C34878D82A}">
                    <a16:rowId xmlns:a16="http://schemas.microsoft.com/office/drawing/2014/main" val="2994912128"/>
                  </a:ext>
                </a:extLst>
              </a:tr>
              <a:tr h="358418">
                <a:tc>
                  <a:txBody>
                    <a:bodyPr/>
                    <a:lstStyle/>
                    <a:p>
                      <a:pPr algn="l" fontAlgn="b"/>
                      <a:r>
                        <a:rPr lang="en-US" sz="200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Benefits</a:t>
                      </a:r>
                      <a:endParaRPr lang="en-US" sz="20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tc>
                  <a:txBody>
                    <a:bodyPr/>
                    <a:lstStyle/>
                    <a:p>
                      <a:pPr algn="r" fontAlgn="b"/>
                      <a:r>
                        <a:rPr lang="en-US" sz="200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468,357 </a:t>
                      </a:r>
                      <a:endParaRPr lang="en-US" sz="20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extLst>
                  <a:ext uri="{0D108BD9-81ED-4DB2-BD59-A6C34878D82A}">
                    <a16:rowId xmlns:a16="http://schemas.microsoft.com/office/drawing/2014/main" val="1434782945"/>
                  </a:ext>
                </a:extLst>
              </a:tr>
              <a:tr h="358418">
                <a:tc>
                  <a:txBody>
                    <a:bodyPr/>
                    <a:lstStyle/>
                    <a:p>
                      <a:pPr algn="l" fontAlgn="b"/>
                      <a:r>
                        <a:rPr lang="en-US" sz="200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Consultants</a:t>
                      </a:r>
                      <a:endParaRPr lang="en-US" sz="20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tc>
                  <a:txBody>
                    <a:bodyPr/>
                    <a:lstStyle/>
                    <a:p>
                      <a:pPr algn="r" fontAlgn="b"/>
                      <a:r>
                        <a:rPr lang="en-US" sz="200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315,000 </a:t>
                      </a:r>
                      <a:endParaRPr lang="en-US" sz="20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extLst>
                  <a:ext uri="{0D108BD9-81ED-4DB2-BD59-A6C34878D82A}">
                    <a16:rowId xmlns:a16="http://schemas.microsoft.com/office/drawing/2014/main" val="3980753265"/>
                  </a:ext>
                </a:extLst>
              </a:tr>
              <a:tr h="358418">
                <a:tc>
                  <a:txBody>
                    <a:bodyPr/>
                    <a:lstStyle/>
                    <a:p>
                      <a:pPr marL="0" indent="0" algn="l" fontAlgn="b"/>
                      <a:r>
                        <a:rPr lang="en-US" sz="200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Subtotal Direct Expenses</a:t>
                      </a:r>
                      <a:endParaRPr lang="en-US" sz="2000" b="1"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tc>
                  <a:txBody>
                    <a:bodyPr/>
                    <a:lstStyle/>
                    <a:p>
                      <a:pPr algn="r" fontAlgn="b"/>
                      <a:r>
                        <a:rPr lang="en-US" sz="200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3,245,429 </a:t>
                      </a:r>
                      <a:endParaRPr lang="en-US" sz="20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extLst>
                  <a:ext uri="{0D108BD9-81ED-4DB2-BD59-A6C34878D82A}">
                    <a16:rowId xmlns:a16="http://schemas.microsoft.com/office/drawing/2014/main" val="114834599"/>
                  </a:ext>
                </a:extLst>
              </a:tr>
              <a:tr h="358418">
                <a:tc>
                  <a:txBody>
                    <a:bodyPr/>
                    <a:lstStyle/>
                    <a:p>
                      <a:pPr algn="l" fontAlgn="b"/>
                      <a:r>
                        <a:rPr lang="en-US" sz="2000" b="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Other OpEx: (e.g. evaluation, supplies, IT, etc)</a:t>
                      </a:r>
                      <a:endParaRPr lang="en-US" sz="20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tc>
                  <a:txBody>
                    <a:bodyPr/>
                    <a:lstStyle/>
                    <a:p>
                      <a:pPr algn="r" fontAlgn="b"/>
                      <a:r>
                        <a:rPr lang="en-US" sz="2000" b="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724,250 </a:t>
                      </a:r>
                      <a:endParaRPr lang="en-US" sz="20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extLst>
                  <a:ext uri="{0D108BD9-81ED-4DB2-BD59-A6C34878D82A}">
                    <a16:rowId xmlns:a16="http://schemas.microsoft.com/office/drawing/2014/main" val="681762621"/>
                  </a:ext>
                </a:extLst>
              </a:tr>
              <a:tr h="358418">
                <a:tc>
                  <a:txBody>
                    <a:bodyPr/>
                    <a:lstStyle/>
                    <a:p>
                      <a:pPr algn="l" fontAlgn="b"/>
                      <a:r>
                        <a:rPr lang="en-US" sz="2000" b="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Communication Expense</a:t>
                      </a:r>
                      <a:endParaRPr lang="en-US" sz="20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tc>
                  <a:txBody>
                    <a:bodyPr/>
                    <a:lstStyle/>
                    <a:p>
                      <a:pPr algn="r" fontAlgn="b"/>
                      <a:r>
                        <a:rPr lang="en-US" sz="2000" b="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540,569 </a:t>
                      </a:r>
                      <a:endParaRPr lang="en-US" sz="20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extLst>
                  <a:ext uri="{0D108BD9-81ED-4DB2-BD59-A6C34878D82A}">
                    <a16:rowId xmlns:a16="http://schemas.microsoft.com/office/drawing/2014/main" val="3238698345"/>
                  </a:ext>
                </a:extLst>
              </a:tr>
              <a:tr h="358418">
                <a:tc>
                  <a:txBody>
                    <a:bodyPr/>
                    <a:lstStyle/>
                    <a:p>
                      <a:pPr algn="l" fontAlgn="b"/>
                      <a:r>
                        <a:rPr lang="en-US" sz="2000" b="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Development Expense</a:t>
                      </a:r>
                      <a:endParaRPr lang="en-US" sz="20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tc>
                  <a:txBody>
                    <a:bodyPr/>
                    <a:lstStyle/>
                    <a:p>
                      <a:pPr algn="r" fontAlgn="b"/>
                      <a:r>
                        <a:rPr lang="en-US" sz="2000" b="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716,222 </a:t>
                      </a:r>
                      <a:endParaRPr lang="en-US" sz="20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extLst>
                  <a:ext uri="{0D108BD9-81ED-4DB2-BD59-A6C34878D82A}">
                    <a16:rowId xmlns:a16="http://schemas.microsoft.com/office/drawing/2014/main" val="2114173243"/>
                  </a:ext>
                </a:extLst>
              </a:tr>
              <a:tr h="311749">
                <a:tc>
                  <a:txBody>
                    <a:bodyPr/>
                    <a:lstStyle/>
                    <a:p>
                      <a:pPr algn="l" fontAlgn="b"/>
                      <a:r>
                        <a:rPr lang="en-US" sz="2000" b="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Operations Expense</a:t>
                      </a:r>
                      <a:endParaRPr lang="en-US" sz="20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tc>
                  <a:txBody>
                    <a:bodyPr/>
                    <a:lstStyle/>
                    <a:p>
                      <a:pPr algn="r" fontAlgn="b"/>
                      <a:r>
                        <a:rPr lang="en-US" sz="2000" b="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623,530 </a:t>
                      </a:r>
                      <a:endParaRPr lang="en-US" sz="20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extLst>
                  <a:ext uri="{0D108BD9-81ED-4DB2-BD59-A6C34878D82A}">
                    <a16:rowId xmlns:a16="http://schemas.microsoft.com/office/drawing/2014/main" val="3501724132"/>
                  </a:ext>
                </a:extLst>
              </a:tr>
              <a:tr h="358418">
                <a:tc>
                  <a:txBody>
                    <a:bodyPr/>
                    <a:lstStyle/>
                    <a:p>
                      <a:pPr algn="l" fontAlgn="b"/>
                      <a:r>
                        <a:rPr lang="en-US" sz="2000" b="1"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Total Expenses</a:t>
                      </a:r>
                      <a:endParaRPr lang="en-US" sz="2000" b="1"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tc>
                  <a:txBody>
                    <a:bodyPr/>
                    <a:lstStyle/>
                    <a:p>
                      <a:pPr algn="r" fontAlgn="b"/>
                      <a:r>
                        <a:rPr lang="en-US" sz="2000" b="1"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5,850,000 </a:t>
                      </a:r>
                      <a:endParaRPr lang="en-US" sz="2000" b="1"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extLst>
                  <a:ext uri="{0D108BD9-81ED-4DB2-BD59-A6C34878D82A}">
                    <a16:rowId xmlns:a16="http://schemas.microsoft.com/office/drawing/2014/main" val="4014643812"/>
                  </a:ext>
                </a:extLst>
              </a:tr>
            </a:tbl>
          </a:graphicData>
        </a:graphic>
      </p:graphicFrame>
    </p:spTree>
    <p:extLst>
      <p:ext uri="{BB962C8B-B14F-4D97-AF65-F5344CB8AC3E}">
        <p14:creationId xmlns:p14="http://schemas.microsoft.com/office/powerpoint/2010/main" val="33489038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7F64D6C-61A7-41B8-BC6D-65BA1DC4366D}"/>
              </a:ext>
            </a:extLst>
          </p:cNvPr>
          <p:cNvSpPr>
            <a:spLocks noGrp="1"/>
          </p:cNvSpPr>
          <p:nvPr>
            <p:ph type="sldNum" sz="quarter" idx="12"/>
          </p:nvPr>
        </p:nvSpPr>
        <p:spPr>
          <a:prstGeom prst="rect">
            <a:avLst/>
          </a:prstGeom>
        </p:spPr>
        <p:txBody>
          <a:bodyPr anchor="ctr" anchorCtr="0"/>
          <a:lstStyle>
            <a:defPPr>
              <a:defRPr lang="en-US"/>
            </a:defPPr>
            <a:lvl1pPr marL="0" algn="r" defTabSz="914400" rtl="0" eaLnBrk="1" latinLnBrk="0" hangingPunct="1">
              <a:defRPr sz="9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E24598-D429-A34B-B4A6-5808099B37D3}" type="slidenum">
              <a:rPr lang="en-US" smtClean="0">
                <a:latin typeface="Lato" panose="020F0502020204030203" pitchFamily="34" charset="0"/>
                <a:ea typeface="Lato" panose="020F0502020204030203" pitchFamily="34" charset="0"/>
                <a:cs typeface="Lato" panose="020F0502020204030203" pitchFamily="34" charset="0"/>
              </a:rPr>
              <a:pPr/>
              <a:t>34</a:t>
            </a:fld>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2" name="Title 1">
            <a:extLst>
              <a:ext uri="{FF2B5EF4-FFF2-40B4-BE49-F238E27FC236}">
                <a16:creationId xmlns:a16="http://schemas.microsoft.com/office/drawing/2014/main" id="{767CF18D-CABB-4335-A82A-E21CC1F2291E}"/>
              </a:ext>
            </a:extLst>
          </p:cNvPr>
          <p:cNvSpPr>
            <a:spLocks noGrp="1"/>
          </p:cNvSpPr>
          <p:nvPr>
            <p:ph type="title"/>
          </p:nvPr>
        </p:nvSpPr>
        <p:spPr/>
        <p:txBody>
          <a:bodyPr>
            <a:normAutofit/>
          </a:bodyPr>
          <a:lstStyle/>
          <a:p>
            <a:r>
              <a:rPr lang="en-US" sz="3600" b="1" dirty="0">
                <a:latin typeface="Lato" panose="020F0502020204030203" pitchFamily="34" charset="0"/>
                <a:ea typeface="Lato" panose="020F0502020204030203" pitchFamily="34" charset="0"/>
                <a:cs typeface="Lato" panose="020F0502020204030203" pitchFamily="34" charset="0"/>
              </a:rPr>
              <a:t>Financial Plan – Grow AND Diversify Revenue</a:t>
            </a:r>
          </a:p>
        </p:txBody>
      </p:sp>
      <p:graphicFrame>
        <p:nvGraphicFramePr>
          <p:cNvPr id="16" name="Content Placeholder 4" descr="Pie chart showing revenue in 2021&#10;Foundations: 1845470&#10;Individual giving: 132030&#10;Government Grants: 0&#10;Earned Income: 223000">
            <a:extLst>
              <a:ext uri="{FF2B5EF4-FFF2-40B4-BE49-F238E27FC236}">
                <a16:creationId xmlns:a16="http://schemas.microsoft.com/office/drawing/2014/main" id="{D43D9362-7F2D-394B-9A3F-43C63413E7DA}"/>
              </a:ext>
            </a:extLst>
          </p:cNvPr>
          <p:cNvGraphicFramePr>
            <a:graphicFrameLocks noGrp="1"/>
          </p:cNvGraphicFramePr>
          <p:nvPr>
            <p:ph idx="1"/>
            <p:extLst>
              <p:ext uri="{D42A27DB-BD31-4B8C-83A1-F6EECF244321}">
                <p14:modId xmlns:p14="http://schemas.microsoft.com/office/powerpoint/2010/main" val="1793133038"/>
              </p:ext>
            </p:extLst>
          </p:nvPr>
        </p:nvGraphicFramePr>
        <p:xfrm>
          <a:off x="0" y="1829776"/>
          <a:ext cx="5595256" cy="3863342"/>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0">
            <a:extLst>
              <a:ext uri="{FF2B5EF4-FFF2-40B4-BE49-F238E27FC236}">
                <a16:creationId xmlns:a16="http://schemas.microsoft.com/office/drawing/2014/main" id="{24BE638F-6CC8-2C48-AD78-775E1B67F0C0}"/>
              </a:ext>
            </a:extLst>
          </p:cNvPr>
          <p:cNvSpPr txBox="1"/>
          <p:nvPr/>
        </p:nvSpPr>
        <p:spPr>
          <a:xfrm>
            <a:off x="435519" y="5298221"/>
            <a:ext cx="1094740" cy="496147"/>
          </a:xfrm>
          <a:prstGeom prst="homePlate">
            <a:avLst/>
          </a:prstGeom>
          <a:solidFill>
            <a:sysClr val="window" lastClr="FFFFFF">
              <a:lumMod val="95000"/>
            </a:sysClr>
          </a:solidFill>
          <a:ln w="9525" cmpd="sng">
            <a:solidFill>
              <a:sysClr val="window" lastClr="FFFFFF">
                <a:shade val="50000"/>
              </a:sysClr>
            </a:solidFill>
          </a:ln>
          <a:effectLst/>
        </p:spPr>
        <p:txBody>
          <a:bodyPr wrap="square" rtlCol="0" anchor="ctr">
            <a:noAutofit/>
          </a:bodyPr>
          <a:lstStyle/>
          <a:p>
            <a:r>
              <a:rPr lang="en-US" sz="2400" b="1" dirty="0">
                <a:solidFill>
                  <a:srgbClr val="808080"/>
                </a:solidFill>
                <a:latin typeface="Lato" panose="020F0502020204030203" pitchFamily="34" charset="0"/>
                <a:ea typeface="Lato" panose="020F0502020204030203" pitchFamily="34" charset="0"/>
                <a:cs typeface="Lato" panose="020F0502020204030203" pitchFamily="34" charset="0"/>
              </a:rPr>
              <a:t>2021</a:t>
            </a:r>
            <a:endParaRPr lang="en-US" sz="1600" dirty="0">
              <a:latin typeface="Lato" panose="020F0502020204030203" pitchFamily="34" charset="0"/>
              <a:ea typeface="Lato" panose="020F0502020204030203" pitchFamily="34" charset="0"/>
              <a:cs typeface="Lato" panose="020F0502020204030203" pitchFamily="34" charset="0"/>
            </a:endParaRPr>
          </a:p>
        </p:txBody>
      </p:sp>
      <p:graphicFrame>
        <p:nvGraphicFramePr>
          <p:cNvPr id="18" name="Chart 17" descr="Pie chart with planned revenue for 2026&#10;&#10;Foundations: 3029800&#10;Individual giving: 1502000&#10;Government Grants: 693200&#10;Earned Income: 1268000">
            <a:extLst>
              <a:ext uri="{FF2B5EF4-FFF2-40B4-BE49-F238E27FC236}">
                <a16:creationId xmlns:a16="http://schemas.microsoft.com/office/drawing/2014/main" id="{3ED62AD2-6A51-D34C-AAC7-E4A7C6950B9A}"/>
              </a:ext>
            </a:extLst>
          </p:cNvPr>
          <p:cNvGraphicFramePr/>
          <p:nvPr>
            <p:extLst>
              <p:ext uri="{D42A27DB-BD31-4B8C-83A1-F6EECF244321}">
                <p14:modId xmlns:p14="http://schemas.microsoft.com/office/powerpoint/2010/main" val="1136732611"/>
              </p:ext>
            </p:extLst>
          </p:nvPr>
        </p:nvGraphicFramePr>
        <p:xfrm>
          <a:off x="4413439" y="1816193"/>
          <a:ext cx="5421085" cy="3876925"/>
        </p:xfrm>
        <a:graphic>
          <a:graphicData uri="http://schemas.openxmlformats.org/drawingml/2006/chart">
            <c:chart xmlns:c="http://schemas.openxmlformats.org/drawingml/2006/chart" xmlns:r="http://schemas.openxmlformats.org/officeDocument/2006/relationships" r:id="rId4"/>
          </a:graphicData>
        </a:graphic>
      </p:graphicFrame>
      <p:sp>
        <p:nvSpPr>
          <p:cNvPr id="19" name="TextBox 10">
            <a:extLst>
              <a:ext uri="{FF2B5EF4-FFF2-40B4-BE49-F238E27FC236}">
                <a16:creationId xmlns:a16="http://schemas.microsoft.com/office/drawing/2014/main" id="{6BA8DCD5-4761-7449-869A-C6280B1A6F5A}"/>
              </a:ext>
            </a:extLst>
          </p:cNvPr>
          <p:cNvSpPr txBox="1"/>
          <p:nvPr/>
        </p:nvSpPr>
        <p:spPr>
          <a:xfrm>
            <a:off x="4731647" y="5298221"/>
            <a:ext cx="1094740" cy="496147"/>
          </a:xfrm>
          <a:prstGeom prst="homePlate">
            <a:avLst/>
          </a:prstGeom>
          <a:solidFill>
            <a:sysClr val="window" lastClr="FFFFFF">
              <a:lumMod val="95000"/>
            </a:sysClr>
          </a:solidFill>
          <a:ln w="9525" cmpd="sng">
            <a:solidFill>
              <a:sysClr val="window" lastClr="FFFFFF">
                <a:shade val="50000"/>
              </a:sysClr>
            </a:solidFill>
          </a:ln>
          <a:effectLst/>
        </p:spPr>
        <p:txBody>
          <a:bodyPr wrap="square" rtlCol="0" anchor="ctr">
            <a:noAutofit/>
          </a:bodyPr>
          <a:lstStyle/>
          <a:p>
            <a:r>
              <a:rPr lang="en-US" sz="2400" b="1" dirty="0">
                <a:solidFill>
                  <a:srgbClr val="808080"/>
                </a:solidFill>
                <a:latin typeface="Lato" panose="020F0502020204030203" pitchFamily="34" charset="0"/>
                <a:ea typeface="Lato" panose="020F0502020204030203" pitchFamily="34" charset="0"/>
                <a:cs typeface="Lato" panose="020F0502020204030203" pitchFamily="34" charset="0"/>
              </a:rPr>
              <a:t>2026</a:t>
            </a:r>
            <a:endParaRPr lang="en-US" sz="1600" dirty="0">
              <a:latin typeface="Lato" panose="020F0502020204030203" pitchFamily="34" charset="0"/>
              <a:ea typeface="Lato" panose="020F0502020204030203" pitchFamily="34" charset="0"/>
              <a:cs typeface="Lato" panose="020F0502020204030203" pitchFamily="34" charset="0"/>
            </a:endParaRPr>
          </a:p>
        </p:txBody>
      </p:sp>
      <p:pic>
        <p:nvPicPr>
          <p:cNvPr id="21" name="Picture 20" descr="Color key for pie charts">
            <a:extLst>
              <a:ext uri="{FF2B5EF4-FFF2-40B4-BE49-F238E27FC236}">
                <a16:creationId xmlns:a16="http://schemas.microsoft.com/office/drawing/2014/main" id="{0AFB2A63-D48B-5945-A799-D03037FC3F8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57871" y="1714943"/>
            <a:ext cx="2382157" cy="1603375"/>
          </a:xfrm>
          <a:prstGeom prst="rect">
            <a:avLst/>
          </a:prstGeom>
        </p:spPr>
      </p:pic>
    </p:spTree>
    <p:extLst>
      <p:ext uri="{BB962C8B-B14F-4D97-AF65-F5344CB8AC3E}">
        <p14:creationId xmlns:p14="http://schemas.microsoft.com/office/powerpoint/2010/main" val="16690297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928B6C-CFD0-4562-9541-855D798F672D}"/>
              </a:ext>
            </a:extLst>
          </p:cNvPr>
          <p:cNvSpPr>
            <a:spLocks noGrp="1"/>
          </p:cNvSpPr>
          <p:nvPr>
            <p:ph type="title"/>
          </p:nvPr>
        </p:nvSpPr>
        <p:spPr>
          <a:xfrm>
            <a:off x="523240" y="365126"/>
            <a:ext cx="10515600" cy="1139824"/>
          </a:xfrm>
        </p:spPr>
        <p:txBody>
          <a:bodyPr>
            <a:normAutofit/>
          </a:bodyPr>
          <a:lstStyle/>
          <a:p>
            <a:r>
              <a:rPr lang="en-US" b="1" dirty="0"/>
              <a:t>Our goals are ambitious….</a:t>
            </a:r>
          </a:p>
        </p:txBody>
      </p:sp>
      <p:sp>
        <p:nvSpPr>
          <p:cNvPr id="3" name="Content Placeholder 2">
            <a:extLst>
              <a:ext uri="{FF2B5EF4-FFF2-40B4-BE49-F238E27FC236}">
                <a16:creationId xmlns:a16="http://schemas.microsoft.com/office/drawing/2014/main" id="{D81CD819-A64A-EF44-80DA-475C134B5385}"/>
              </a:ext>
            </a:extLst>
          </p:cNvPr>
          <p:cNvSpPr>
            <a:spLocks noGrp="1"/>
          </p:cNvSpPr>
          <p:nvPr>
            <p:ph idx="1"/>
          </p:nvPr>
        </p:nvSpPr>
        <p:spPr>
          <a:xfrm>
            <a:off x="365760" y="1812373"/>
            <a:ext cx="10830559" cy="4351338"/>
          </a:xfrm>
        </p:spPr>
        <p:txBody>
          <a:bodyPr>
            <a:normAutofit/>
          </a:bodyPr>
          <a:lstStyle/>
          <a:p>
            <a:pPr marL="0" indent="0">
              <a:buNone/>
            </a:pPr>
            <a:r>
              <a:rPr lang="en-US" sz="3200" dirty="0">
                <a:solidFill>
                  <a:schemeClr val="tx1"/>
                </a:solidFill>
              </a:rPr>
              <a:t>We need YOUR help. Please join us now!</a:t>
            </a:r>
          </a:p>
          <a:p>
            <a:pPr marL="0" indent="0">
              <a:buNone/>
            </a:pPr>
            <a:endParaRPr lang="en-US" sz="3200" dirty="0">
              <a:solidFill>
                <a:schemeClr val="tx1"/>
              </a:solidFill>
            </a:endParaRPr>
          </a:p>
          <a:p>
            <a:pPr marL="0" indent="0">
              <a:buNone/>
            </a:pPr>
            <a:r>
              <a:rPr lang="en-US" sz="3200" b="1" dirty="0">
                <a:solidFill>
                  <a:schemeClr val="tx1"/>
                </a:solidFill>
              </a:rPr>
              <a:t>Donate now at </a:t>
            </a:r>
          </a:p>
          <a:p>
            <a:pPr marL="0" indent="0">
              <a:buNone/>
            </a:pPr>
            <a:r>
              <a:rPr lang="en-US" sz="3200" b="1" dirty="0">
                <a:solidFill>
                  <a:schemeClr val="tx1"/>
                </a:solidFill>
                <a:hlinkClick r:id="rId3"/>
              </a:rPr>
              <a:t>www.respectability.org/donate</a:t>
            </a:r>
            <a:endParaRPr lang="en-US" sz="3200" b="1" dirty="0">
              <a:solidFill>
                <a:schemeClr val="tx1"/>
              </a:solidFill>
            </a:endParaRPr>
          </a:p>
        </p:txBody>
      </p:sp>
      <p:pic>
        <p:nvPicPr>
          <p:cNvPr id="2" name="Picture 1" descr="Cover page of RespectAbility 2021 strategic plan">
            <a:hlinkClick r:id="rId4"/>
            <a:extLst>
              <a:ext uri="{FF2B5EF4-FFF2-40B4-BE49-F238E27FC236}">
                <a16:creationId xmlns:a16="http://schemas.microsoft.com/office/drawing/2014/main" id="{CC452005-4266-9F40-ACF0-3AA8A55BF694}"/>
              </a:ext>
            </a:extLst>
          </p:cNvPr>
          <p:cNvPicPr>
            <a:picLocks noChangeAspect="1"/>
          </p:cNvPicPr>
          <p:nvPr/>
        </p:nvPicPr>
        <p:blipFill>
          <a:blip r:embed="rId5"/>
          <a:stretch>
            <a:fillRect/>
          </a:stretch>
        </p:blipFill>
        <p:spPr>
          <a:xfrm>
            <a:off x="8394949" y="1698069"/>
            <a:ext cx="3431291" cy="4119336"/>
          </a:xfrm>
          <a:prstGeom prst="rect">
            <a:avLst/>
          </a:prstGeom>
        </p:spPr>
      </p:pic>
      <p:sp>
        <p:nvSpPr>
          <p:cNvPr id="5" name="TextBox 4">
            <a:extLst>
              <a:ext uri="{FF2B5EF4-FFF2-40B4-BE49-F238E27FC236}">
                <a16:creationId xmlns:a16="http://schemas.microsoft.com/office/drawing/2014/main" id="{8218AD6E-580A-D94D-BCDC-8FE002C94E39}"/>
              </a:ext>
            </a:extLst>
          </p:cNvPr>
          <p:cNvSpPr txBox="1"/>
          <p:nvPr/>
        </p:nvSpPr>
        <p:spPr>
          <a:xfrm>
            <a:off x="7816533" y="5849352"/>
            <a:ext cx="4095431" cy="400110"/>
          </a:xfrm>
          <a:prstGeom prst="rect">
            <a:avLst/>
          </a:prstGeom>
          <a:noFill/>
        </p:spPr>
        <p:txBody>
          <a:bodyPr wrap="square" rtlCol="0">
            <a:spAutoFit/>
          </a:bodyPr>
          <a:lstStyle/>
          <a:p>
            <a:pPr algn="r"/>
            <a:r>
              <a:rPr lang="en-US" sz="2000" b="1" dirty="0">
                <a:latin typeface="Lato" panose="020F0502020204030203" pitchFamily="34" charset="0"/>
                <a:ea typeface="Lato" panose="020F0502020204030203" pitchFamily="34" charset="0"/>
                <a:cs typeface="Lato" panose="020F0502020204030203" pitchFamily="34" charset="0"/>
                <a:hlinkClick r:id="rId4"/>
              </a:rPr>
              <a:t>Read the full strategic plan online</a:t>
            </a:r>
            <a:endParaRPr lang="en-US" sz="2000" b="1"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2732661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232D6E1D-D4F4-C448-A77C-A9748D276B49}"/>
              </a:ext>
            </a:extLst>
          </p:cNvPr>
          <p:cNvSpPr>
            <a:spLocks noGrp="1"/>
          </p:cNvSpPr>
          <p:nvPr>
            <p:ph type="title" idx="4294967295"/>
          </p:nvPr>
        </p:nvSpPr>
        <p:spPr/>
        <p:txBody>
          <a:bodyPr>
            <a:normAutofit/>
          </a:bodyPr>
          <a:lstStyle/>
          <a:p>
            <a:r>
              <a:rPr lang="en-US" dirty="0"/>
              <a:t>For More Information</a:t>
            </a:r>
          </a:p>
        </p:txBody>
      </p:sp>
      <p:pic>
        <p:nvPicPr>
          <p:cNvPr id="6" name="Picture 5" descr="RespectAbility staff smiling together at an in-person event, wearing RespectAbility polo shirts">
            <a:extLst>
              <a:ext uri="{FF2B5EF4-FFF2-40B4-BE49-F238E27FC236}">
                <a16:creationId xmlns:a16="http://schemas.microsoft.com/office/drawing/2014/main" id="{54DF4DA9-4982-F849-9FFB-BEDDCF09A4E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4160069"/>
          </a:xfrm>
          <a:prstGeom prst="rect">
            <a:avLst/>
          </a:prstGeom>
        </p:spPr>
      </p:pic>
      <p:pic>
        <p:nvPicPr>
          <p:cNvPr id="13" name="Picture 12" descr="RespectAbility logo">
            <a:extLst>
              <a:ext uri="{FF2B5EF4-FFF2-40B4-BE49-F238E27FC236}">
                <a16:creationId xmlns:a16="http://schemas.microsoft.com/office/drawing/2014/main" id="{F470BEEA-2EE5-4BD6-B08F-117EAA0ADD6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5800" y="4342595"/>
            <a:ext cx="5112000" cy="2286000"/>
          </a:xfrm>
          <a:prstGeom prst="rect">
            <a:avLst/>
          </a:prstGeom>
        </p:spPr>
      </p:pic>
      <p:cxnSp>
        <p:nvCxnSpPr>
          <p:cNvPr id="10" name="Straight Connector 9">
            <a:extLst>
              <a:ext uri="{FF2B5EF4-FFF2-40B4-BE49-F238E27FC236}">
                <a16:creationId xmlns:a16="http://schemas.microsoft.com/office/drawing/2014/main" id="{2208AE4A-0D4D-4577-A468-1DF7FAB562D8}"/>
              </a:ext>
              <a:ext uri="{C183D7F6-B498-43B3-948B-1728B52AA6E4}">
                <adec:decorative xmlns:adec="http://schemas.microsoft.com/office/drawing/2017/decorative" val="1"/>
              </a:ext>
            </a:extLst>
          </p:cNvPr>
          <p:cNvCxnSpPr>
            <a:cxnSpLocks/>
          </p:cNvCxnSpPr>
          <p:nvPr/>
        </p:nvCxnSpPr>
        <p:spPr>
          <a:xfrm>
            <a:off x="6096000" y="4343400"/>
            <a:ext cx="0" cy="22860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57A98BB6-E4E4-4389-BD94-D142C31C1EAD}"/>
              </a:ext>
              <a:ext uri="{C183D7F6-B498-43B3-948B-1728B52AA6E4}">
                <adec:decorative xmlns:adec="http://schemas.microsoft.com/office/drawing/2017/decorative" val="1"/>
              </a:ext>
            </a:extLst>
          </p:cNvPr>
          <p:cNvSpPr/>
          <p:nvPr/>
        </p:nvSpPr>
        <p:spPr>
          <a:xfrm>
            <a:off x="10747169" y="6270171"/>
            <a:ext cx="1444831" cy="587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5F12501-DF53-ED47-BC05-3985438F9C35}"/>
              </a:ext>
            </a:extLst>
          </p:cNvPr>
          <p:cNvSpPr txBox="1"/>
          <p:nvPr/>
        </p:nvSpPr>
        <p:spPr>
          <a:xfrm>
            <a:off x="6471898" y="4590991"/>
            <a:ext cx="5034302" cy="1789208"/>
          </a:xfrm>
          <a:prstGeom prst="rect">
            <a:avLst/>
          </a:prstGeom>
          <a:noFill/>
        </p:spPr>
        <p:txBody>
          <a:bodyPr wrap="square" rtlCol="0">
            <a:spAutoFit/>
          </a:bodyPr>
          <a:lstStyle/>
          <a:p>
            <a:pPr algn="ctr">
              <a:lnSpc>
                <a:spcPct val="90000"/>
              </a:lnSpc>
              <a:spcBef>
                <a:spcPts val="480"/>
              </a:spcBef>
              <a:buSzPct val="25000"/>
              <a:defRPr/>
            </a:pPr>
            <a:r>
              <a:rPr lang="en-US" sz="2400" b="1" kern="0" dirty="0">
                <a:solidFill>
                  <a:srgbClr val="000000"/>
                </a:solidFill>
                <a:latin typeface="Lato" panose="020F0502020204030203" pitchFamily="34" charset="0"/>
                <a:ea typeface="Lato" panose="020F0502020204030203" pitchFamily="34" charset="0"/>
                <a:cs typeface="Lato" panose="020F0502020204030203" pitchFamily="34" charset="0"/>
                <a:sym typeface="Libre Baskerville"/>
              </a:rPr>
              <a:t>For More Information, Contact:</a:t>
            </a:r>
          </a:p>
          <a:p>
            <a:pPr algn="ctr">
              <a:lnSpc>
                <a:spcPct val="90000"/>
              </a:lnSpc>
              <a:spcBef>
                <a:spcPts val="480"/>
              </a:spcBef>
              <a:buSzPct val="25000"/>
              <a:defRPr/>
            </a:pPr>
            <a:r>
              <a:rPr lang="en-US" sz="2000" kern="0" dirty="0">
                <a:solidFill>
                  <a:srgbClr val="000000"/>
                </a:solidFill>
                <a:latin typeface="Lato" panose="020F0502020204030203" pitchFamily="34" charset="0"/>
                <a:ea typeface="Lato" panose="020F0502020204030203" pitchFamily="34" charset="0"/>
                <a:cs typeface="Lato" panose="020F0502020204030203" pitchFamily="34" charset="0"/>
                <a:sym typeface="Libre Baskerville"/>
              </a:rPr>
              <a:t>Jennifer Laszlo Mizrahi</a:t>
            </a:r>
          </a:p>
          <a:p>
            <a:pPr algn="ctr">
              <a:lnSpc>
                <a:spcPct val="90000"/>
              </a:lnSpc>
              <a:spcBef>
                <a:spcPts val="480"/>
              </a:spcBef>
              <a:buSzPct val="25000"/>
              <a:defRPr/>
            </a:pPr>
            <a:r>
              <a:rPr lang="en-US" sz="2000" u="sng" kern="0" dirty="0">
                <a:solidFill>
                  <a:srgbClr val="000000"/>
                </a:solidFill>
                <a:latin typeface="Lato" panose="020F0502020204030203" pitchFamily="34" charset="0"/>
                <a:ea typeface="Lato" panose="020F0502020204030203" pitchFamily="34" charset="0"/>
                <a:cs typeface="Lato" panose="020F0502020204030203" pitchFamily="34" charset="0"/>
                <a:sym typeface="Libre Baskerville"/>
                <a:hlinkClick r:id="rId5">
                  <a:extLst>
                    <a:ext uri="{A12FA001-AC4F-418D-AE19-62706E023703}">
                      <ahyp:hlinkClr xmlns:ahyp="http://schemas.microsoft.com/office/drawing/2018/hyperlinkcolor" val="tx"/>
                    </a:ext>
                  </a:extLst>
                </a:hlinkClick>
              </a:rPr>
              <a:t>www.RespectAbility.org</a:t>
            </a:r>
          </a:p>
          <a:p>
            <a:pPr algn="ctr">
              <a:lnSpc>
                <a:spcPct val="90000"/>
              </a:lnSpc>
              <a:spcBef>
                <a:spcPts val="480"/>
              </a:spcBef>
              <a:buSzPct val="25000"/>
              <a:defRPr/>
            </a:pPr>
            <a:r>
              <a:rPr lang="en-US" sz="2000" kern="0" dirty="0">
                <a:solidFill>
                  <a:srgbClr val="000000"/>
                </a:solidFill>
                <a:latin typeface="Lato" panose="020F0502020204030203" pitchFamily="34" charset="0"/>
                <a:ea typeface="Lato" panose="020F0502020204030203" pitchFamily="34" charset="0"/>
                <a:cs typeface="Lato" panose="020F0502020204030203" pitchFamily="34" charset="0"/>
                <a:sym typeface="Libre Baskerville"/>
              </a:rPr>
              <a:t>Cell: (202) 365-0787</a:t>
            </a:r>
          </a:p>
          <a:p>
            <a:pPr algn="ctr">
              <a:lnSpc>
                <a:spcPct val="90000"/>
              </a:lnSpc>
              <a:spcBef>
                <a:spcPts val="480"/>
              </a:spcBef>
              <a:buSzPct val="25000"/>
              <a:defRPr/>
            </a:pPr>
            <a:r>
              <a:rPr lang="en-US" sz="2000" u="sng" kern="0" dirty="0">
                <a:solidFill>
                  <a:srgbClr val="000000"/>
                </a:solidFill>
                <a:latin typeface="Lato" panose="020F0502020204030203" pitchFamily="34" charset="0"/>
                <a:ea typeface="Lato" panose="020F0502020204030203" pitchFamily="34" charset="0"/>
                <a:cs typeface="Lato" panose="020F0502020204030203" pitchFamily="34" charset="0"/>
                <a:sym typeface="Libre Baskerville"/>
                <a:hlinkClick r:id="rId6">
                  <a:extLst>
                    <a:ext uri="{A12FA001-AC4F-418D-AE19-62706E023703}">
                      <ahyp:hlinkClr xmlns:ahyp="http://schemas.microsoft.com/office/drawing/2018/hyperlinkcolor" val="tx"/>
                    </a:ext>
                  </a:extLst>
                </a:hlinkClick>
              </a:rPr>
              <a:t>JenniferM@RespectAbility.org</a:t>
            </a:r>
          </a:p>
        </p:txBody>
      </p:sp>
    </p:spTree>
    <p:extLst>
      <p:ext uri="{BB962C8B-B14F-4D97-AF65-F5344CB8AC3E}">
        <p14:creationId xmlns:p14="http://schemas.microsoft.com/office/powerpoint/2010/main" val="29408075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BF8D98E-366D-B340-8DA8-A403AABC62DB}"/>
              </a:ext>
            </a:extLst>
          </p:cNvPr>
          <p:cNvSpPr>
            <a:spLocks noGrp="1"/>
          </p:cNvSpPr>
          <p:nvPr>
            <p:ph type="title"/>
          </p:nvPr>
        </p:nvSpPr>
        <p:spPr/>
        <p:txBody>
          <a:bodyPr/>
          <a:lstStyle/>
          <a:p>
            <a:r>
              <a:rPr lang="en-US" dirty="0"/>
              <a:t>1 in 4 adults</a:t>
            </a:r>
          </a:p>
        </p:txBody>
      </p:sp>
      <p:pic>
        <p:nvPicPr>
          <p:cNvPr id="5" name="Picture 4" descr="Tatiana Lee smiling and laughing in her wheelchair">
            <a:extLst>
              <a:ext uri="{FF2B5EF4-FFF2-40B4-BE49-F238E27FC236}">
                <a16:creationId xmlns:a16="http://schemas.microsoft.com/office/drawing/2014/main" id="{C0844FA5-60D4-4D51-8FEE-50D681FBCF8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47164" y="-1"/>
            <a:ext cx="10148249" cy="6861735"/>
          </a:xfrm>
          <a:prstGeom prst="rect">
            <a:avLst/>
          </a:prstGeom>
        </p:spPr>
      </p:pic>
      <p:sp>
        <p:nvSpPr>
          <p:cNvPr id="3" name="Rectangle 2">
            <a:extLst>
              <a:ext uri="{FF2B5EF4-FFF2-40B4-BE49-F238E27FC236}">
                <a16:creationId xmlns:a16="http://schemas.microsoft.com/office/drawing/2014/main" id="{C71BFD20-01FB-44FA-AA40-AF3020B6292E}"/>
              </a:ext>
              <a:ext uri="{C183D7F6-B498-43B3-948B-1728B52AA6E4}">
                <adec:decorative xmlns:adec="http://schemas.microsoft.com/office/drawing/2017/decorative" val="1"/>
              </a:ext>
            </a:extLst>
          </p:cNvPr>
          <p:cNvSpPr/>
          <p:nvPr/>
        </p:nvSpPr>
        <p:spPr>
          <a:xfrm>
            <a:off x="304800" y="386497"/>
            <a:ext cx="3284466" cy="32944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A33315F-A4C0-490F-A4DF-74E0DEC22061}"/>
              </a:ext>
            </a:extLst>
          </p:cNvPr>
          <p:cNvSpPr/>
          <p:nvPr/>
        </p:nvSpPr>
        <p:spPr>
          <a:xfrm>
            <a:off x="602079" y="745061"/>
            <a:ext cx="2619057" cy="2604570"/>
          </a:xfrm>
          <a:prstGeom prst="rect">
            <a:avLst/>
          </a:prstGeom>
          <a:solidFill>
            <a:srgbClr val="EFAF30"/>
          </a:solidFill>
          <a:ln>
            <a:solidFill>
              <a:srgbClr val="4D4D4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0000"/>
              </a:lnSpc>
            </a:pPr>
            <a:endParaRPr lang="en-US" sz="3000" dirty="0">
              <a:solidFill>
                <a:schemeClr val="tx1"/>
              </a:solidFill>
              <a:latin typeface="Lato" panose="020F0502020204030203" pitchFamily="34" charset="0"/>
              <a:ea typeface="Lato" panose="020F0502020204030203" pitchFamily="34" charset="0"/>
              <a:cs typeface="Lato" panose="020F0502020204030203" pitchFamily="34" charset="0"/>
            </a:endParaRPr>
          </a:p>
          <a:p>
            <a:pPr lvl="0" algn="ctr">
              <a:lnSpc>
                <a:spcPct val="90000"/>
              </a:lnSpc>
            </a:pPr>
            <a:r>
              <a:rPr lang="en-US" sz="3000" dirty="0">
                <a:solidFill>
                  <a:schemeClr val="tx1"/>
                </a:solidFill>
                <a:latin typeface="Lato" panose="020F0502020204030203" pitchFamily="34" charset="0"/>
                <a:ea typeface="Lato" panose="020F0502020204030203" pitchFamily="34" charset="0"/>
                <a:cs typeface="Lato" panose="020F0502020204030203" pitchFamily="34" charset="0"/>
              </a:rPr>
              <a:t>Serving 61 million people in America with disabilities</a:t>
            </a:r>
          </a:p>
          <a:p>
            <a:pPr lvl="0" algn="ctr">
              <a:lnSpc>
                <a:spcPct val="90000"/>
              </a:lnSpc>
            </a:pPr>
            <a:endParaRPr lang="en-US" sz="3000"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pic>
        <p:nvPicPr>
          <p:cNvPr id="9" name="Picture 8" descr="RespectAbility logo">
            <a:extLst>
              <a:ext uri="{FF2B5EF4-FFF2-40B4-BE49-F238E27FC236}">
                <a16:creationId xmlns:a16="http://schemas.microsoft.com/office/drawing/2014/main" id="{D60E313D-3292-6F43-8AD2-60C082083DA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775" y="6398532"/>
            <a:ext cx="906449" cy="403402"/>
          </a:xfrm>
          <a:prstGeom prst="rect">
            <a:avLst/>
          </a:prstGeom>
        </p:spPr>
      </p:pic>
    </p:spTree>
    <p:extLst>
      <p:ext uri="{BB962C8B-B14F-4D97-AF65-F5344CB8AC3E}">
        <p14:creationId xmlns:p14="http://schemas.microsoft.com/office/powerpoint/2010/main" val="840779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1DD98-E9F2-451E-9441-0AED49A0579A}"/>
              </a:ext>
            </a:extLst>
          </p:cNvPr>
          <p:cNvSpPr>
            <a:spLocks noGrp="1"/>
          </p:cNvSpPr>
          <p:nvPr>
            <p:ph type="title"/>
          </p:nvPr>
        </p:nvSpPr>
        <p:spPr>
          <a:xfrm>
            <a:off x="521208" y="365126"/>
            <a:ext cx="10515600" cy="1139824"/>
          </a:xfrm>
        </p:spPr>
        <p:txBody>
          <a:bodyPr>
            <a:normAutofit/>
          </a:bodyPr>
          <a:lstStyle/>
          <a:p>
            <a:r>
              <a:rPr lang="en-US" sz="3600" b="1" dirty="0"/>
              <a:t>Disabilities Are….</a:t>
            </a:r>
          </a:p>
        </p:txBody>
      </p:sp>
      <p:pic>
        <p:nvPicPr>
          <p:cNvPr id="10" name="Picture 9" descr="John Lawson holding an umbrella with his hooks (Lawson is an amputee)">
            <a:extLst>
              <a:ext uri="{FF2B5EF4-FFF2-40B4-BE49-F238E27FC236}">
                <a16:creationId xmlns:a16="http://schemas.microsoft.com/office/drawing/2014/main" id="{10FE4378-2C38-4F8D-A533-D52B9800E3E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41359" y="1538600"/>
            <a:ext cx="3858937" cy="4237452"/>
          </a:xfrm>
          <a:prstGeom prst="rect">
            <a:avLst/>
          </a:prstGeom>
        </p:spPr>
      </p:pic>
      <p:pic>
        <p:nvPicPr>
          <p:cNvPr id="8" name="hugging.jpg&#10;&#10;Picture 2" descr="A mother with a young boy and girl smiling together.">
            <a:extLst>
              <a:ext uri="{FF2B5EF4-FFF2-40B4-BE49-F238E27FC236}">
                <a16:creationId xmlns:a16="http://schemas.microsoft.com/office/drawing/2014/main" id="{2BB64663-3CB7-4167-BB59-1EFFD9C1AFC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223133" y="1521936"/>
            <a:ext cx="3875697" cy="4604616"/>
          </a:xfrm>
          <a:prstGeom prst="rect">
            <a:avLst/>
          </a:prstGeom>
          <a:ln w="12700">
            <a:miter lim="400000"/>
          </a:ln>
        </p:spPr>
      </p:pic>
      <p:sp>
        <p:nvSpPr>
          <p:cNvPr id="12" name="Rectangle 11">
            <a:extLst>
              <a:ext uri="{FF2B5EF4-FFF2-40B4-BE49-F238E27FC236}">
                <a16:creationId xmlns:a16="http://schemas.microsoft.com/office/drawing/2014/main" id="{457DBEAA-9BF4-41F2-88B9-F91B582BA17F}"/>
              </a:ext>
              <a:ext uri="{C183D7F6-B498-43B3-948B-1728B52AA6E4}">
                <adec:decorative xmlns:adec="http://schemas.microsoft.com/office/drawing/2017/decorative" val="1"/>
              </a:ext>
            </a:extLst>
          </p:cNvPr>
          <p:cNvSpPr/>
          <p:nvPr/>
        </p:nvSpPr>
        <p:spPr>
          <a:xfrm>
            <a:off x="341900" y="5384936"/>
            <a:ext cx="11516725" cy="89733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16" name="Picture 15" descr="Kewon Vines smiling for the camera. Kewon is a little person">
            <a:extLst>
              <a:ext uri="{FF2B5EF4-FFF2-40B4-BE49-F238E27FC236}">
                <a16:creationId xmlns:a16="http://schemas.microsoft.com/office/drawing/2014/main" id="{DDC49BAA-34E6-4210-B6E0-A1978B6D0CC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107339" y="1537412"/>
            <a:ext cx="3759795" cy="3847525"/>
          </a:xfrm>
          <a:prstGeom prst="rect">
            <a:avLst/>
          </a:prstGeom>
        </p:spPr>
      </p:pic>
      <p:sp>
        <p:nvSpPr>
          <p:cNvPr id="7" name="Temporary and Permanent">
            <a:extLst>
              <a:ext uri="{FF2B5EF4-FFF2-40B4-BE49-F238E27FC236}">
                <a16:creationId xmlns:a16="http://schemas.microsoft.com/office/drawing/2014/main" id="{1D2411ED-7DEF-4FDA-AA9C-7753B57FA28D}"/>
              </a:ext>
            </a:extLst>
          </p:cNvPr>
          <p:cNvSpPr txBox="1"/>
          <p:nvPr/>
        </p:nvSpPr>
        <p:spPr>
          <a:xfrm>
            <a:off x="533533" y="5540502"/>
            <a:ext cx="3418840" cy="683264"/>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indent="203200" algn="ctr">
              <a:lnSpc>
                <a:spcPct val="80000"/>
              </a:lnSpc>
            </a:lvl1pPr>
          </a:lstStyle>
          <a:p>
            <a:pPr indent="0"/>
            <a:r>
              <a:rPr sz="2400" b="1" dirty="0">
                <a:solidFill>
                  <a:schemeClr val="bg1"/>
                </a:solidFill>
                <a:latin typeface="Lato" panose="020F0502020204030203" pitchFamily="34" charset="0"/>
                <a:ea typeface="Lato" panose="020F0502020204030203" pitchFamily="34" charset="0"/>
                <a:cs typeface="Lato" panose="020F0502020204030203" pitchFamily="34" charset="0"/>
              </a:rPr>
              <a:t>Temporary</a:t>
            </a:r>
            <a:r>
              <a:rPr lang="en-US" sz="2400" b="1" dirty="0">
                <a:solidFill>
                  <a:schemeClr val="bg1"/>
                </a:solidFill>
                <a:latin typeface="Lato" panose="020F0502020204030203" pitchFamily="34" charset="0"/>
                <a:ea typeface="Lato" panose="020F0502020204030203" pitchFamily="34" charset="0"/>
                <a:cs typeface="Lato" panose="020F0502020204030203" pitchFamily="34" charset="0"/>
              </a:rPr>
              <a:t> and </a:t>
            </a:r>
            <a:r>
              <a:rPr sz="2400" b="1" dirty="0">
                <a:solidFill>
                  <a:schemeClr val="bg1"/>
                </a:solidFill>
                <a:latin typeface="Lato" panose="020F0502020204030203" pitchFamily="34" charset="0"/>
                <a:ea typeface="Lato" panose="020F0502020204030203" pitchFamily="34" charset="0"/>
                <a:cs typeface="Lato" panose="020F0502020204030203" pitchFamily="34" charset="0"/>
              </a:rPr>
              <a:t>Permanent</a:t>
            </a:r>
          </a:p>
        </p:txBody>
      </p:sp>
      <p:sp>
        <p:nvSpPr>
          <p:cNvPr id="6" name="Invisible and Visible">
            <a:extLst>
              <a:ext uri="{FF2B5EF4-FFF2-40B4-BE49-F238E27FC236}">
                <a16:creationId xmlns:a16="http://schemas.microsoft.com/office/drawing/2014/main" id="{96C7E27D-4A58-4025-9CCE-3B5A12F606DF}"/>
              </a:ext>
            </a:extLst>
          </p:cNvPr>
          <p:cNvSpPr txBox="1"/>
          <p:nvPr/>
        </p:nvSpPr>
        <p:spPr>
          <a:xfrm>
            <a:off x="5093784" y="5412857"/>
            <a:ext cx="2003375" cy="830997"/>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indent="152400" algn="r"/>
          </a:lstStyle>
          <a:p>
            <a:pPr indent="0" algn="ctr"/>
            <a:r>
              <a:rPr lang="en-US" sz="2400" b="1" dirty="0">
                <a:solidFill>
                  <a:schemeClr val="bg1"/>
                </a:solidFill>
                <a:latin typeface="Lato" panose="020F0502020204030203" pitchFamily="34" charset="0"/>
                <a:ea typeface="Lato" panose="020F0502020204030203" pitchFamily="34" charset="0"/>
                <a:cs typeface="Lato" panose="020F0502020204030203" pitchFamily="34" charset="0"/>
              </a:rPr>
              <a:t>V</a:t>
            </a:r>
            <a:r>
              <a:rPr sz="2400" b="1" dirty="0">
                <a:solidFill>
                  <a:schemeClr val="bg1"/>
                </a:solidFill>
                <a:latin typeface="Lato" panose="020F0502020204030203" pitchFamily="34" charset="0"/>
                <a:ea typeface="Lato" panose="020F0502020204030203" pitchFamily="34" charset="0"/>
                <a:cs typeface="Lato" panose="020F0502020204030203" pitchFamily="34" charset="0"/>
              </a:rPr>
              <a:t>isible and </a:t>
            </a:r>
            <a:r>
              <a:rPr lang="en-US" sz="2400" b="1" dirty="0">
                <a:solidFill>
                  <a:schemeClr val="bg1"/>
                </a:solidFill>
                <a:latin typeface="Lato" panose="020F0502020204030203" pitchFamily="34" charset="0"/>
                <a:ea typeface="Lato" panose="020F0502020204030203" pitchFamily="34" charset="0"/>
                <a:cs typeface="Lato" panose="020F0502020204030203" pitchFamily="34" charset="0"/>
              </a:rPr>
              <a:t>Nonv</a:t>
            </a:r>
            <a:r>
              <a:rPr sz="2400" b="1" dirty="0">
                <a:solidFill>
                  <a:schemeClr val="bg1"/>
                </a:solidFill>
                <a:latin typeface="Lato" panose="020F0502020204030203" pitchFamily="34" charset="0"/>
                <a:ea typeface="Lato" panose="020F0502020204030203" pitchFamily="34" charset="0"/>
                <a:cs typeface="Lato" panose="020F0502020204030203" pitchFamily="34" charset="0"/>
              </a:rPr>
              <a:t>isible </a:t>
            </a:r>
          </a:p>
        </p:txBody>
      </p:sp>
      <p:sp>
        <p:nvSpPr>
          <p:cNvPr id="9" name="Invisible and Visible">
            <a:extLst>
              <a:ext uri="{FF2B5EF4-FFF2-40B4-BE49-F238E27FC236}">
                <a16:creationId xmlns:a16="http://schemas.microsoft.com/office/drawing/2014/main" id="{62472CCB-FEFC-41F2-8E99-7DDE9179D9AB}"/>
              </a:ext>
            </a:extLst>
          </p:cNvPr>
          <p:cNvSpPr txBox="1"/>
          <p:nvPr/>
        </p:nvSpPr>
        <p:spPr>
          <a:xfrm>
            <a:off x="8745118" y="5412856"/>
            <a:ext cx="2483689" cy="830997"/>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indent="152400" algn="r"/>
          </a:lstStyle>
          <a:p>
            <a:pPr indent="0" algn="ctr"/>
            <a:r>
              <a:rPr lang="en-US" sz="2400" b="1" dirty="0">
                <a:solidFill>
                  <a:schemeClr val="bg1"/>
                </a:solidFill>
                <a:latin typeface="Lato" panose="020F0502020204030203" pitchFamily="34" charset="0"/>
                <a:ea typeface="Lato" panose="020F0502020204030203" pitchFamily="34" charset="0"/>
                <a:cs typeface="Lato" panose="020F0502020204030203" pitchFamily="34" charset="0"/>
              </a:rPr>
              <a:t>From Birth or Acquired Later</a:t>
            </a:r>
            <a:endParaRPr sz="24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cxnSp>
        <p:nvCxnSpPr>
          <p:cNvPr id="14" name="Straight Connector 13">
            <a:extLst>
              <a:ext uri="{FF2B5EF4-FFF2-40B4-BE49-F238E27FC236}">
                <a16:creationId xmlns:a16="http://schemas.microsoft.com/office/drawing/2014/main" id="{32AB852D-30E1-4F5F-8566-B5B76720960F}"/>
              </a:ext>
              <a:ext uri="{C183D7F6-B498-43B3-948B-1728B52AA6E4}">
                <adec:decorative xmlns:adec="http://schemas.microsoft.com/office/drawing/2017/decorative" val="1"/>
              </a:ext>
            </a:extLst>
          </p:cNvPr>
          <p:cNvCxnSpPr>
            <a:cxnSpLocks/>
          </p:cNvCxnSpPr>
          <p:nvPr/>
        </p:nvCxnSpPr>
        <p:spPr>
          <a:xfrm flipV="1">
            <a:off x="172720" y="5364512"/>
            <a:ext cx="11721123" cy="2825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AF8134D-6433-4665-A963-42D2408D23A4}"/>
              </a:ext>
              <a:ext uri="{C183D7F6-B498-43B3-948B-1728B52AA6E4}">
                <adec:decorative xmlns:adec="http://schemas.microsoft.com/office/drawing/2017/decorative" val="1"/>
              </a:ext>
            </a:extLst>
          </p:cNvPr>
          <p:cNvCxnSpPr>
            <a:cxnSpLocks/>
          </p:cNvCxnSpPr>
          <p:nvPr/>
        </p:nvCxnSpPr>
        <p:spPr>
          <a:xfrm flipH="1">
            <a:off x="8107339" y="1638300"/>
            <a:ext cx="7961" cy="492683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71F51D8-00A2-4BB9-8706-2479CBC86B75}"/>
              </a:ext>
              <a:ext uri="{C183D7F6-B498-43B3-948B-1728B52AA6E4}">
                <adec:decorative xmlns:adec="http://schemas.microsoft.com/office/drawing/2017/decorative" val="1"/>
              </a:ext>
            </a:extLst>
          </p:cNvPr>
          <p:cNvCxnSpPr/>
          <p:nvPr/>
        </p:nvCxnSpPr>
        <p:spPr>
          <a:xfrm>
            <a:off x="4207908" y="1537412"/>
            <a:ext cx="0" cy="485063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C6FF354-B66D-4EAE-8BD6-48074C71788D}"/>
              </a:ext>
              <a:ext uri="{C183D7F6-B498-43B3-948B-1728B52AA6E4}">
                <adec:decorative xmlns:adec="http://schemas.microsoft.com/office/drawing/2017/decorative" val="1"/>
              </a:ext>
            </a:extLst>
          </p:cNvPr>
          <p:cNvCxnSpPr>
            <a:cxnSpLocks/>
          </p:cNvCxnSpPr>
          <p:nvPr/>
        </p:nvCxnSpPr>
        <p:spPr>
          <a:xfrm flipV="1">
            <a:off x="207034" y="1502496"/>
            <a:ext cx="11721123" cy="2825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30573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C0EC26-C7B7-41B6-8090-A0F7E75AB6BD}"/>
              </a:ext>
            </a:extLst>
          </p:cNvPr>
          <p:cNvSpPr>
            <a:spLocks noGrp="1"/>
          </p:cNvSpPr>
          <p:nvPr>
            <p:ph type="title" idx="4294967295"/>
          </p:nvPr>
        </p:nvSpPr>
        <p:spPr>
          <a:xfrm>
            <a:off x="1011194" y="797308"/>
            <a:ext cx="5877698" cy="1139825"/>
          </a:xfrm>
        </p:spPr>
        <p:txBody>
          <a:bodyPr>
            <a:noAutofit/>
          </a:bodyPr>
          <a:lstStyle/>
          <a:p>
            <a:pPr algn="ctr"/>
            <a:r>
              <a:rPr lang="en-US" sz="3600" dirty="0">
                <a:solidFill>
                  <a:schemeClr val="tx1">
                    <a:lumMod val="85000"/>
                    <a:lumOff val="15000"/>
                  </a:schemeClr>
                </a:solidFill>
              </a:rPr>
              <a:t>Anyone can join the disability community at any point. </a:t>
            </a:r>
          </a:p>
        </p:txBody>
      </p:sp>
      <p:sp>
        <p:nvSpPr>
          <p:cNvPr id="4" name="Rectangle 3">
            <a:extLst>
              <a:ext uri="{FF2B5EF4-FFF2-40B4-BE49-F238E27FC236}">
                <a16:creationId xmlns:a16="http://schemas.microsoft.com/office/drawing/2014/main" id="{9D1F3597-60D6-47E0-B868-48BE39AEF272}"/>
              </a:ext>
            </a:extLst>
          </p:cNvPr>
          <p:cNvSpPr/>
          <p:nvPr/>
        </p:nvSpPr>
        <p:spPr>
          <a:xfrm>
            <a:off x="700216" y="2668572"/>
            <a:ext cx="6355492" cy="1200329"/>
          </a:xfrm>
          <a:prstGeom prst="rect">
            <a:avLst/>
          </a:prstGeom>
          <a:noFill/>
          <a:ln w="57150">
            <a:noFill/>
          </a:ln>
        </p:spPr>
        <p:txBody>
          <a:bodyPr wrap="square">
            <a:spAutoFit/>
          </a:bodyPr>
          <a:lstStyle/>
          <a:p>
            <a:pPr algn="ctr"/>
            <a:r>
              <a:rPr lang="en-US" sz="36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The disability community is diverse.</a:t>
            </a:r>
          </a:p>
        </p:txBody>
      </p:sp>
      <p:sp>
        <p:nvSpPr>
          <p:cNvPr id="2" name="Content Placeholder 1">
            <a:extLst>
              <a:ext uri="{FF2B5EF4-FFF2-40B4-BE49-F238E27FC236}">
                <a16:creationId xmlns:a16="http://schemas.microsoft.com/office/drawing/2014/main" id="{D40DAF7A-D903-408C-8C97-5228B5DBEA9D}"/>
              </a:ext>
            </a:extLst>
          </p:cNvPr>
          <p:cNvSpPr>
            <a:spLocks noGrp="1"/>
          </p:cNvSpPr>
          <p:nvPr>
            <p:ph idx="4294967295"/>
          </p:nvPr>
        </p:nvSpPr>
        <p:spPr>
          <a:xfrm>
            <a:off x="867032" y="4602746"/>
            <a:ext cx="6021860" cy="624016"/>
          </a:xfrm>
        </p:spPr>
        <p:txBody>
          <a:bodyPr>
            <a:noAutofit/>
          </a:bodyPr>
          <a:lstStyle/>
          <a:p>
            <a:pPr marL="0" indent="0" algn="ctr">
              <a:buNone/>
            </a:pPr>
            <a:r>
              <a:rPr lang="en-US" sz="3600" dirty="0">
                <a:solidFill>
                  <a:schemeClr val="tx1">
                    <a:lumMod val="85000"/>
                    <a:lumOff val="15000"/>
                  </a:schemeClr>
                </a:solidFill>
              </a:rPr>
              <a:t>People with disabilities want opportunities, just like anyone else.</a:t>
            </a:r>
          </a:p>
        </p:txBody>
      </p:sp>
      <p:pic>
        <p:nvPicPr>
          <p:cNvPr id="14" name="Picture 13" descr="RespectAbility logo">
            <a:extLst>
              <a:ext uri="{FF2B5EF4-FFF2-40B4-BE49-F238E27FC236}">
                <a16:creationId xmlns:a16="http://schemas.microsoft.com/office/drawing/2014/main" id="{753077BB-2BF8-4071-AA3F-BF41D1E94B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745" y="6454598"/>
            <a:ext cx="906449" cy="403402"/>
          </a:xfrm>
          <a:prstGeom prst="rect">
            <a:avLst/>
          </a:prstGeom>
        </p:spPr>
      </p:pic>
      <p:pic>
        <p:nvPicPr>
          <p:cNvPr id="6" name="Picture 5" descr="6 diverse people with and without disabilities smiling together">
            <a:extLst>
              <a:ext uri="{FF2B5EF4-FFF2-40B4-BE49-F238E27FC236}">
                <a16:creationId xmlns:a16="http://schemas.microsoft.com/office/drawing/2014/main" id="{D0450731-51F8-4D53-B495-F673942D204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04956" y="-22575"/>
            <a:ext cx="4587043" cy="6880564"/>
          </a:xfrm>
          <a:prstGeom prst="rect">
            <a:avLst/>
          </a:prstGeom>
        </p:spPr>
      </p:pic>
      <p:cxnSp>
        <p:nvCxnSpPr>
          <p:cNvPr id="9" name="Straight Connector 8">
            <a:extLst>
              <a:ext uri="{FF2B5EF4-FFF2-40B4-BE49-F238E27FC236}">
                <a16:creationId xmlns:a16="http://schemas.microsoft.com/office/drawing/2014/main" id="{3C13C223-1512-4211-BD55-57733730DC86}"/>
              </a:ext>
              <a:ext uri="{C183D7F6-B498-43B3-948B-1728B52AA6E4}">
                <adec:decorative xmlns:adec="http://schemas.microsoft.com/office/drawing/2017/decorative" val="1"/>
              </a:ext>
            </a:extLst>
          </p:cNvPr>
          <p:cNvCxnSpPr>
            <a:cxnSpLocks/>
          </p:cNvCxnSpPr>
          <p:nvPr/>
        </p:nvCxnSpPr>
        <p:spPr>
          <a:xfrm>
            <a:off x="2866768" y="4304270"/>
            <a:ext cx="1816443" cy="0"/>
          </a:xfrm>
          <a:prstGeom prst="line">
            <a:avLst/>
          </a:prstGeom>
          <a:ln w="28575">
            <a:solidFill>
              <a:srgbClr val="F5BA2B"/>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187614B-CBF4-394B-82D1-813A83EA133E}"/>
              </a:ext>
              <a:ext uri="{C183D7F6-B498-43B3-948B-1728B52AA6E4}">
                <adec:decorative xmlns:adec="http://schemas.microsoft.com/office/drawing/2017/decorative" val="1"/>
              </a:ext>
            </a:extLst>
          </p:cNvPr>
          <p:cNvCxnSpPr>
            <a:cxnSpLocks/>
          </p:cNvCxnSpPr>
          <p:nvPr/>
        </p:nvCxnSpPr>
        <p:spPr>
          <a:xfrm>
            <a:off x="2866768" y="2307830"/>
            <a:ext cx="1816443" cy="0"/>
          </a:xfrm>
          <a:prstGeom prst="line">
            <a:avLst/>
          </a:prstGeom>
          <a:ln w="28575">
            <a:solidFill>
              <a:srgbClr val="F5BA2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54394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CF0383-5C77-644A-AAD6-016A9B57F097}"/>
              </a:ext>
            </a:extLst>
          </p:cNvPr>
          <p:cNvSpPr>
            <a:spLocks noGrp="1"/>
          </p:cNvSpPr>
          <p:nvPr>
            <p:ph type="title"/>
          </p:nvPr>
        </p:nvSpPr>
        <p:spPr/>
        <p:txBody>
          <a:bodyPr/>
          <a:lstStyle/>
          <a:p>
            <a:r>
              <a:rPr lang="en-US" dirty="0"/>
              <a:t>More statistics</a:t>
            </a:r>
          </a:p>
        </p:txBody>
      </p:sp>
      <p:sp>
        <p:nvSpPr>
          <p:cNvPr id="16" name="Rectangle 15">
            <a:extLst>
              <a:ext uri="{FF2B5EF4-FFF2-40B4-BE49-F238E27FC236}">
                <a16:creationId xmlns:a16="http://schemas.microsoft.com/office/drawing/2014/main" id="{55C03B00-0723-46C3-AE1F-5B85660F5E1B}"/>
              </a:ext>
              <a:ext uri="{C183D7F6-B498-43B3-948B-1728B52AA6E4}">
                <adec:decorative xmlns:adec="http://schemas.microsoft.com/office/drawing/2017/decorative" val="1"/>
              </a:ext>
            </a:extLst>
          </p:cNvPr>
          <p:cNvSpPr/>
          <p:nvPr/>
        </p:nvSpPr>
        <p:spPr>
          <a:xfrm>
            <a:off x="11177516" y="6219842"/>
            <a:ext cx="1012712" cy="6381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a typeface="Lato" panose="020F0502020204030203" pitchFamily="34" charset="0"/>
              <a:cs typeface="Lato" panose="020F0502020204030203" pitchFamily="34" charset="0"/>
            </a:endParaRPr>
          </a:p>
        </p:txBody>
      </p:sp>
      <p:pic>
        <p:nvPicPr>
          <p:cNvPr id="11" name="Google Shape;329;p37" descr="RespectAbility lab attendees surrounding a statue outside of the Disney studios">
            <a:extLst>
              <a:ext uri="{FF2B5EF4-FFF2-40B4-BE49-F238E27FC236}">
                <a16:creationId xmlns:a16="http://schemas.microsoft.com/office/drawing/2014/main" id="{CA6CE260-3DF0-5346-99C6-AAEE316076FF}"/>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0" y="-108101"/>
            <a:ext cx="12190228" cy="5593724"/>
          </a:xfrm>
          <a:prstGeom prst="rect">
            <a:avLst/>
          </a:prstGeom>
          <a:noFill/>
          <a:ln>
            <a:noFill/>
          </a:ln>
        </p:spPr>
      </p:pic>
      <p:sp>
        <p:nvSpPr>
          <p:cNvPr id="18" name="Rectangle 17">
            <a:extLst>
              <a:ext uri="{FF2B5EF4-FFF2-40B4-BE49-F238E27FC236}">
                <a16:creationId xmlns:a16="http://schemas.microsoft.com/office/drawing/2014/main" id="{4497752E-8B4A-461E-8E8C-1F069E620FE3}"/>
              </a:ext>
              <a:ext uri="{C183D7F6-B498-43B3-948B-1728B52AA6E4}">
                <adec:decorative xmlns:adec="http://schemas.microsoft.com/office/drawing/2017/decorative" val="1"/>
              </a:ext>
            </a:extLst>
          </p:cNvPr>
          <p:cNvSpPr/>
          <p:nvPr/>
        </p:nvSpPr>
        <p:spPr>
          <a:xfrm>
            <a:off x="0" y="4144312"/>
            <a:ext cx="12190228" cy="27136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13" name="TextBox 12">
            <a:extLst>
              <a:ext uri="{FF2B5EF4-FFF2-40B4-BE49-F238E27FC236}">
                <a16:creationId xmlns:a16="http://schemas.microsoft.com/office/drawing/2014/main" id="{A2AA77EF-CBE3-4922-A17F-D16A2119D879}"/>
              </a:ext>
            </a:extLst>
          </p:cNvPr>
          <p:cNvSpPr txBox="1"/>
          <p:nvPr/>
        </p:nvSpPr>
        <p:spPr>
          <a:xfrm>
            <a:off x="220900" y="4352375"/>
            <a:ext cx="3548310" cy="1477328"/>
          </a:xfrm>
          <a:prstGeom prst="rect">
            <a:avLst/>
          </a:prstGeom>
          <a:noFill/>
        </p:spPr>
        <p:txBody>
          <a:bodyPr wrap="square" rtlCol="0">
            <a:spAutoFit/>
          </a:bodyPr>
          <a:lstStyle/>
          <a:p>
            <a:pPr algn="ctr"/>
            <a:r>
              <a:rPr lang="en-US" sz="3000" dirty="0">
                <a:solidFill>
                  <a:schemeClr val="bg1"/>
                </a:solidFill>
                <a:latin typeface="Lato" panose="020F0502020204030203" pitchFamily="34" charset="0"/>
                <a:ea typeface="Lato" panose="020F0502020204030203" pitchFamily="34" charset="0"/>
                <a:cs typeface="Lato" panose="020F0502020204030203" pitchFamily="34" charset="0"/>
              </a:rPr>
              <a:t>Only</a:t>
            </a:r>
            <a:r>
              <a:rPr lang="en-US" sz="3000" b="1" dirty="0">
                <a:solidFill>
                  <a:srgbClr val="EFAF30"/>
                </a:solidFill>
                <a:latin typeface="Lato" panose="020F0502020204030203" pitchFamily="34" charset="0"/>
                <a:ea typeface="Lato" panose="020F0502020204030203" pitchFamily="34" charset="0"/>
                <a:cs typeface="Lato" panose="020F0502020204030203" pitchFamily="34" charset="0"/>
              </a:rPr>
              <a:t> 65% </a:t>
            </a:r>
            <a:r>
              <a:rPr lang="en-US" sz="3000" dirty="0">
                <a:solidFill>
                  <a:schemeClr val="bg1"/>
                </a:solidFill>
                <a:latin typeface="Lato" panose="020F0502020204030203" pitchFamily="34" charset="0"/>
                <a:ea typeface="Lato" panose="020F0502020204030203" pitchFamily="34" charset="0"/>
                <a:cs typeface="Lato" panose="020F0502020204030203" pitchFamily="34" charset="0"/>
              </a:rPr>
              <a:t>of people with disabilities finish high school.</a:t>
            </a:r>
          </a:p>
        </p:txBody>
      </p:sp>
      <p:sp>
        <p:nvSpPr>
          <p:cNvPr id="23" name="TextBox 22">
            <a:extLst>
              <a:ext uri="{FF2B5EF4-FFF2-40B4-BE49-F238E27FC236}">
                <a16:creationId xmlns:a16="http://schemas.microsoft.com/office/drawing/2014/main" id="{CC78F716-90F1-4DE5-AEB3-DE18B5F5FAF5}"/>
              </a:ext>
            </a:extLst>
          </p:cNvPr>
          <p:cNvSpPr txBox="1"/>
          <p:nvPr/>
        </p:nvSpPr>
        <p:spPr>
          <a:xfrm>
            <a:off x="4341091" y="4397902"/>
            <a:ext cx="3713018" cy="1477328"/>
          </a:xfrm>
          <a:prstGeom prst="rect">
            <a:avLst/>
          </a:prstGeom>
          <a:noFill/>
        </p:spPr>
        <p:txBody>
          <a:bodyPr wrap="square" rtlCol="0">
            <a:spAutoFit/>
          </a:bodyPr>
          <a:lstStyle/>
          <a:p>
            <a:pPr algn="ctr"/>
            <a:r>
              <a:rPr lang="en-US" sz="3000" dirty="0">
                <a:solidFill>
                  <a:schemeClr val="bg1"/>
                </a:solidFill>
                <a:latin typeface="Lato" panose="020F0502020204030203" pitchFamily="34" charset="0"/>
                <a:ea typeface="Lato" panose="020F0502020204030203" pitchFamily="34" charset="0"/>
                <a:cs typeface="Lato" panose="020F0502020204030203" pitchFamily="34" charset="0"/>
              </a:rPr>
              <a:t>Only</a:t>
            </a:r>
            <a:r>
              <a:rPr lang="en-US" sz="3000" b="1" dirty="0">
                <a:solidFill>
                  <a:srgbClr val="EFAF30"/>
                </a:solidFill>
                <a:latin typeface="Lato" panose="020F0502020204030203" pitchFamily="34" charset="0"/>
                <a:ea typeface="Lato" panose="020F0502020204030203" pitchFamily="34" charset="0"/>
                <a:cs typeface="Lato" panose="020F0502020204030203" pitchFamily="34" charset="0"/>
              </a:rPr>
              <a:t> 7% </a:t>
            </a:r>
            <a:r>
              <a:rPr lang="en-US" sz="3000" dirty="0">
                <a:solidFill>
                  <a:schemeClr val="bg1"/>
                </a:solidFill>
                <a:latin typeface="Lato" panose="020F0502020204030203" pitchFamily="34" charset="0"/>
                <a:ea typeface="Lato" panose="020F0502020204030203" pitchFamily="34" charset="0"/>
                <a:cs typeface="Lato" panose="020F0502020204030203" pitchFamily="34" charset="0"/>
              </a:rPr>
              <a:t>of people born with disabilities complete college.</a:t>
            </a:r>
          </a:p>
        </p:txBody>
      </p:sp>
      <p:sp>
        <p:nvSpPr>
          <p:cNvPr id="20" name="TextBox 19">
            <a:extLst>
              <a:ext uri="{FF2B5EF4-FFF2-40B4-BE49-F238E27FC236}">
                <a16:creationId xmlns:a16="http://schemas.microsoft.com/office/drawing/2014/main" id="{88B737B6-602A-4CE5-8F32-3860F473E85D}"/>
              </a:ext>
            </a:extLst>
          </p:cNvPr>
          <p:cNvSpPr txBox="1"/>
          <p:nvPr/>
        </p:nvSpPr>
        <p:spPr>
          <a:xfrm>
            <a:off x="8421251" y="4397902"/>
            <a:ext cx="3401835" cy="1477328"/>
          </a:xfrm>
          <a:prstGeom prst="rect">
            <a:avLst/>
          </a:prstGeom>
          <a:noFill/>
        </p:spPr>
        <p:txBody>
          <a:bodyPr wrap="square" rtlCol="0">
            <a:spAutoFit/>
          </a:bodyPr>
          <a:lstStyle/>
          <a:p>
            <a:pPr algn="ctr"/>
            <a:r>
              <a:rPr lang="en-US" sz="3000" dirty="0">
                <a:solidFill>
                  <a:schemeClr val="bg1"/>
                </a:solidFill>
                <a:latin typeface="Lato" panose="020F0502020204030203" pitchFamily="34" charset="0"/>
                <a:ea typeface="Lato" panose="020F0502020204030203" pitchFamily="34" charset="0"/>
                <a:cs typeface="Lato" panose="020F0502020204030203" pitchFamily="34" charset="0"/>
              </a:rPr>
              <a:t>Only</a:t>
            </a:r>
            <a:r>
              <a:rPr lang="en-US" sz="3000" b="1"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sz="3000" b="1" dirty="0">
                <a:solidFill>
                  <a:srgbClr val="EFAF30"/>
                </a:solidFill>
                <a:latin typeface="Lato" panose="020F0502020204030203" pitchFamily="34" charset="0"/>
                <a:ea typeface="Lato" panose="020F0502020204030203" pitchFamily="34" charset="0"/>
                <a:cs typeface="Lato" panose="020F0502020204030203" pitchFamily="34" charset="0"/>
              </a:rPr>
              <a:t>1 in 3 </a:t>
            </a:r>
            <a:r>
              <a:rPr lang="en-US" sz="3000" dirty="0">
                <a:solidFill>
                  <a:schemeClr val="bg1"/>
                </a:solidFill>
                <a:latin typeface="Lato" panose="020F0502020204030203" pitchFamily="34" charset="0"/>
                <a:ea typeface="Lato" panose="020F0502020204030203" pitchFamily="34" charset="0"/>
                <a:cs typeface="Lato" panose="020F0502020204030203" pitchFamily="34" charset="0"/>
              </a:rPr>
              <a:t>people with a disability have a job.</a:t>
            </a:r>
          </a:p>
        </p:txBody>
      </p:sp>
      <p:sp>
        <p:nvSpPr>
          <p:cNvPr id="17" name="TextBox 16">
            <a:extLst>
              <a:ext uri="{FF2B5EF4-FFF2-40B4-BE49-F238E27FC236}">
                <a16:creationId xmlns:a16="http://schemas.microsoft.com/office/drawing/2014/main" id="{8290A640-960B-4526-8DEA-30EBBDD49A31}"/>
              </a:ext>
            </a:extLst>
          </p:cNvPr>
          <p:cNvSpPr txBox="1"/>
          <p:nvPr/>
        </p:nvSpPr>
        <p:spPr>
          <a:xfrm>
            <a:off x="1" y="6058613"/>
            <a:ext cx="12190228" cy="553998"/>
          </a:xfrm>
          <a:prstGeom prst="rect">
            <a:avLst/>
          </a:prstGeom>
          <a:noFill/>
          <a:ln w="38100">
            <a:noFill/>
          </a:ln>
        </p:spPr>
        <p:txBody>
          <a:bodyPr wrap="square" rtlCol="0">
            <a:spAutoFit/>
          </a:bodyPr>
          <a:lstStyle/>
          <a:p>
            <a:pPr algn="ctr"/>
            <a:r>
              <a:rPr lang="en-US" sz="3000" b="1" dirty="0">
                <a:solidFill>
                  <a:srgbClr val="EFAF30"/>
                </a:solidFill>
                <a:latin typeface="Lato" panose="020F0502020204030203" pitchFamily="34" charset="0"/>
                <a:ea typeface="Lato" panose="020F0502020204030203" pitchFamily="34" charset="0"/>
                <a:cs typeface="Lato" panose="020F0502020204030203" pitchFamily="34" charset="0"/>
              </a:rPr>
              <a:t>RespectAbility is working to ensure success for people with disabilities</a:t>
            </a:r>
            <a:endParaRPr lang="en-US" sz="3000" dirty="0">
              <a:solidFill>
                <a:srgbClr val="EFAF30"/>
              </a:solidFill>
              <a:latin typeface="Lato" panose="020F0502020204030203" pitchFamily="34" charset="0"/>
              <a:ea typeface="Lato" panose="020F0502020204030203" pitchFamily="34" charset="0"/>
              <a:cs typeface="Lato" panose="020F0502020204030203" pitchFamily="34" charset="0"/>
            </a:endParaRPr>
          </a:p>
        </p:txBody>
      </p:sp>
      <p:cxnSp>
        <p:nvCxnSpPr>
          <p:cNvPr id="29" name="Straight Connector 28">
            <a:extLst>
              <a:ext uri="{FF2B5EF4-FFF2-40B4-BE49-F238E27FC236}">
                <a16:creationId xmlns:a16="http://schemas.microsoft.com/office/drawing/2014/main" id="{04031371-3407-4854-96FB-F32641816926}"/>
              </a:ext>
              <a:ext uri="{C183D7F6-B498-43B3-948B-1728B52AA6E4}">
                <adec:decorative xmlns:adec="http://schemas.microsoft.com/office/drawing/2017/decorative" val="1"/>
              </a:ext>
            </a:extLst>
          </p:cNvPr>
          <p:cNvCxnSpPr>
            <a:cxnSpLocks/>
          </p:cNvCxnSpPr>
          <p:nvPr/>
        </p:nvCxnSpPr>
        <p:spPr>
          <a:xfrm flipV="1">
            <a:off x="0" y="4144312"/>
            <a:ext cx="12190228" cy="714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57115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7FF2605-A807-664C-A009-8464A1839337}"/>
              </a:ext>
            </a:extLst>
          </p:cNvPr>
          <p:cNvSpPr>
            <a:spLocks noGrp="1"/>
          </p:cNvSpPr>
          <p:nvPr>
            <p:ph type="title"/>
          </p:nvPr>
        </p:nvSpPr>
        <p:spPr/>
        <p:txBody>
          <a:bodyPr/>
          <a:lstStyle/>
          <a:p>
            <a:r>
              <a:rPr lang="en-US" dirty="0"/>
              <a:t>Why </a:t>
            </a:r>
            <a:r>
              <a:rPr lang="en-US" dirty="0" err="1"/>
              <a:t>RespectAbility</a:t>
            </a:r>
            <a:r>
              <a:rPr lang="en-US" dirty="0"/>
              <a:t>?</a:t>
            </a:r>
          </a:p>
        </p:txBody>
      </p:sp>
      <p:sp>
        <p:nvSpPr>
          <p:cNvPr id="5" name="Rectangle 4">
            <a:extLst>
              <a:ext uri="{FF2B5EF4-FFF2-40B4-BE49-F238E27FC236}">
                <a16:creationId xmlns:a16="http://schemas.microsoft.com/office/drawing/2014/main" id="{42B6C8F2-62A4-42AA-9F4B-C6D1CABA958C}"/>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EFAF3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Picture 2" descr="RespectAbility Fellows around a table, smiling together">
            <a:extLst>
              <a:ext uri="{FF2B5EF4-FFF2-40B4-BE49-F238E27FC236}">
                <a16:creationId xmlns:a16="http://schemas.microsoft.com/office/drawing/2014/main" id="{B02D8092-88DB-4106-8202-95A2151CB7A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885096" y="502944"/>
            <a:ext cx="8285328" cy="5012922"/>
          </a:xfrm>
          <a:prstGeom prst="rect">
            <a:avLst/>
          </a:prstGeom>
          <a:ln w="38100">
            <a:solidFill>
              <a:schemeClr val="bg1"/>
            </a:solidFill>
          </a:ln>
          <a:effectLst>
            <a:outerShdw blurRad="50800" dist="38100" dir="5400000" algn="t" rotWithShape="0">
              <a:prstClr val="black">
                <a:alpha val="40000"/>
              </a:prstClr>
            </a:outerShdw>
          </a:effectLst>
        </p:spPr>
      </p:pic>
      <p:sp>
        <p:nvSpPr>
          <p:cNvPr id="7" name="Title 1">
            <a:extLst>
              <a:ext uri="{FF2B5EF4-FFF2-40B4-BE49-F238E27FC236}">
                <a16:creationId xmlns:a16="http://schemas.microsoft.com/office/drawing/2014/main" id="{AE4F1561-16BF-47BA-A3D8-B3E3D3570300}"/>
              </a:ext>
            </a:extLst>
          </p:cNvPr>
          <p:cNvSpPr txBox="1">
            <a:spLocks/>
          </p:cNvSpPr>
          <p:nvPr/>
        </p:nvSpPr>
        <p:spPr>
          <a:xfrm>
            <a:off x="0" y="5338442"/>
            <a:ext cx="12192000" cy="14432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Times New Roman" panose="02020603050405020304" pitchFamily="18" charset="0"/>
                <a:ea typeface="+mj-ea"/>
                <a:cs typeface="Times New Roman" panose="02020603050405020304" pitchFamily="18"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0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What is </a:t>
            </a:r>
            <a:r>
              <a:rPr kumimoji="0" lang="en-US" sz="5000" b="0" i="0" u="none" strike="noStrike" kern="1200" cap="none" spc="0" normalizeH="0" baseline="0" noProof="0" dirty="0" err="1">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RespectAbility’s</a:t>
            </a:r>
            <a:r>
              <a:rPr kumimoji="0" lang="en-US" sz="50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 DNA?</a:t>
            </a:r>
          </a:p>
        </p:txBody>
      </p:sp>
      <p:pic>
        <p:nvPicPr>
          <p:cNvPr id="6" name="Picture 5" descr="RespectAbility logo">
            <a:extLst>
              <a:ext uri="{FF2B5EF4-FFF2-40B4-BE49-F238E27FC236}">
                <a16:creationId xmlns:a16="http://schemas.microsoft.com/office/drawing/2014/main" id="{E61B503C-A5F7-4EC6-8FA2-8507DB2342A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35520" y="6377051"/>
            <a:ext cx="846053" cy="397187"/>
          </a:xfrm>
          <a:prstGeom prst="rect">
            <a:avLst/>
          </a:prstGeom>
        </p:spPr>
      </p:pic>
    </p:spTree>
    <p:extLst>
      <p:ext uri="{BB962C8B-B14F-4D97-AF65-F5344CB8AC3E}">
        <p14:creationId xmlns:p14="http://schemas.microsoft.com/office/powerpoint/2010/main" val="3908624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8A3074-FD61-48BA-9F00-A35A4841495D}"/>
              </a:ext>
            </a:extLst>
          </p:cNvPr>
          <p:cNvSpPr>
            <a:spLocks noGrp="1"/>
          </p:cNvSpPr>
          <p:nvPr>
            <p:ph type="title"/>
          </p:nvPr>
        </p:nvSpPr>
        <p:spPr/>
        <p:txBody>
          <a:bodyPr>
            <a:normAutofit/>
          </a:bodyPr>
          <a:lstStyle/>
          <a:p>
            <a:r>
              <a:rPr lang="en-US" sz="3600" b="1" dirty="0" err="1"/>
              <a:t>RespectAbility</a:t>
            </a:r>
            <a:r>
              <a:rPr lang="en-US" sz="3600" b="1" dirty="0"/>
              <a:t> offers effective solutions: </a:t>
            </a:r>
          </a:p>
        </p:txBody>
      </p:sp>
      <p:sp>
        <p:nvSpPr>
          <p:cNvPr id="2" name="Text Placeholder 1">
            <a:extLst>
              <a:ext uri="{FF2B5EF4-FFF2-40B4-BE49-F238E27FC236}">
                <a16:creationId xmlns:a16="http://schemas.microsoft.com/office/drawing/2014/main" id="{EC9274AF-1456-46C6-94FE-D9D31A544E8A}"/>
              </a:ext>
            </a:extLst>
          </p:cNvPr>
          <p:cNvSpPr>
            <a:spLocks noGrp="1"/>
          </p:cNvSpPr>
          <p:nvPr>
            <p:ph type="body" idx="1"/>
          </p:nvPr>
        </p:nvSpPr>
        <p:spPr>
          <a:xfrm>
            <a:off x="523240" y="1462526"/>
            <a:ext cx="11145520" cy="5243073"/>
          </a:xfrm>
        </p:spPr>
        <p:txBody>
          <a:bodyPr>
            <a:noAutofit/>
          </a:bodyPr>
          <a:lstStyle/>
          <a:p>
            <a:pPr marL="0" indent="0">
              <a:buNone/>
            </a:pPr>
            <a:endParaRPr lang="en-US" sz="800" b="1" dirty="0">
              <a:solidFill>
                <a:schemeClr val="tx1"/>
              </a:solidFill>
            </a:endParaRPr>
          </a:p>
          <a:p>
            <a:r>
              <a:rPr lang="en-US" sz="2400" b="1" dirty="0">
                <a:solidFill>
                  <a:schemeClr val="tx1"/>
                </a:solidFill>
              </a:rPr>
              <a:t>The majority of our team has disabilities themselves. </a:t>
            </a:r>
            <a:r>
              <a:rPr lang="en-US" sz="2400" dirty="0">
                <a:solidFill>
                  <a:schemeClr val="tx1"/>
                </a:solidFill>
              </a:rPr>
              <a:t>We are self-advocates and allies who know the problems and what solutions work. </a:t>
            </a:r>
            <a:endParaRPr lang="en-US" sz="800" dirty="0">
              <a:solidFill>
                <a:schemeClr val="tx1"/>
              </a:solidFill>
            </a:endParaRPr>
          </a:p>
          <a:p>
            <a:r>
              <a:rPr lang="en-US" sz="2400" b="1" dirty="0">
                <a:solidFill>
                  <a:schemeClr val="tx1"/>
                </a:solidFill>
              </a:rPr>
              <a:t>Serve people with ALL disabilities: </a:t>
            </a:r>
            <a:r>
              <a:rPr lang="en-US" sz="2400" dirty="0">
                <a:solidFill>
                  <a:schemeClr val="tx1"/>
                </a:solidFill>
              </a:rPr>
              <a:t>Many disability groups are single disability (i.e. blindness OR Autism). RespectAbility is one of the few disability organizations representing and advocating for people with ALL disabilities.</a:t>
            </a:r>
          </a:p>
          <a:p>
            <a:r>
              <a:rPr lang="en-US" sz="2400" b="1" dirty="0">
                <a:solidFill>
                  <a:schemeClr val="tx1"/>
                </a:solidFill>
              </a:rPr>
              <a:t>Special focus on “opportunity agenda” </a:t>
            </a:r>
            <a:r>
              <a:rPr lang="en-US" sz="2400" dirty="0">
                <a:solidFill>
                  <a:schemeClr val="tx1"/>
                </a:solidFill>
              </a:rPr>
              <a:t>(education, employment, entrepreneurship, access, civic engagement) for 7 million students and 22 million working age adults with disabilities. </a:t>
            </a:r>
            <a:endParaRPr lang="en-US" sz="800" dirty="0">
              <a:solidFill>
                <a:schemeClr val="tx1"/>
              </a:solidFill>
            </a:endParaRPr>
          </a:p>
          <a:p>
            <a:r>
              <a:rPr lang="en-US" sz="2400" b="1" dirty="0">
                <a:solidFill>
                  <a:schemeClr val="tx1"/>
                </a:solidFill>
              </a:rPr>
              <a:t>Half of our board and a third of our staff are members of BIPOC communities</a:t>
            </a:r>
            <a:r>
              <a:rPr lang="en-US" sz="2400" dirty="0">
                <a:solidFill>
                  <a:schemeClr val="tx1"/>
                </a:solidFill>
              </a:rPr>
              <a:t>. Also diverse in sexual orientation and gender identity, as well as age.</a:t>
            </a:r>
          </a:p>
          <a:p>
            <a:r>
              <a:rPr lang="en-US" sz="2400" dirty="0">
                <a:solidFill>
                  <a:schemeClr val="tx1"/>
                </a:solidFill>
              </a:rPr>
              <a:t>Focus on </a:t>
            </a:r>
            <a:r>
              <a:rPr lang="en-US" sz="2400" b="1" dirty="0">
                <a:solidFill>
                  <a:schemeClr val="tx1"/>
                </a:solidFill>
              </a:rPr>
              <a:t>systemic change </a:t>
            </a:r>
            <a:r>
              <a:rPr lang="en-US" sz="2400" dirty="0">
                <a:solidFill>
                  <a:schemeClr val="tx1"/>
                </a:solidFill>
              </a:rPr>
              <a:t>with</a:t>
            </a:r>
            <a:r>
              <a:rPr lang="en-US" sz="2400" b="1" dirty="0">
                <a:solidFill>
                  <a:schemeClr val="tx1"/>
                </a:solidFill>
              </a:rPr>
              <a:t> authentic talent</a:t>
            </a:r>
            <a:r>
              <a:rPr lang="en-US" sz="2400" dirty="0">
                <a:solidFill>
                  <a:schemeClr val="tx1"/>
                </a:solidFill>
              </a:rPr>
              <a:t> with lived disability experience.</a:t>
            </a:r>
            <a:endParaRPr lang="en-US" sz="800" dirty="0">
              <a:solidFill>
                <a:schemeClr val="tx1"/>
              </a:solidFill>
            </a:endParaRPr>
          </a:p>
          <a:p>
            <a:r>
              <a:rPr lang="en-US" sz="2400" dirty="0">
                <a:solidFill>
                  <a:schemeClr val="tx1"/>
                </a:solidFill>
              </a:rPr>
              <a:t>We foster &amp; convene </a:t>
            </a:r>
            <a:r>
              <a:rPr lang="en-US" sz="2400" b="1" dirty="0">
                <a:solidFill>
                  <a:schemeClr val="tx1"/>
                </a:solidFill>
              </a:rPr>
              <a:t>partnerships</a:t>
            </a:r>
            <a:r>
              <a:rPr lang="en-US" sz="2400" dirty="0">
                <a:solidFill>
                  <a:schemeClr val="tx1"/>
                </a:solidFill>
              </a:rPr>
              <a:t>, </a:t>
            </a:r>
            <a:r>
              <a:rPr lang="en-US" sz="2400" b="1" dirty="0">
                <a:solidFill>
                  <a:schemeClr val="tx1"/>
                </a:solidFill>
              </a:rPr>
              <a:t>tools and training</a:t>
            </a:r>
            <a:r>
              <a:rPr lang="en-US" sz="2400" dirty="0">
                <a:solidFill>
                  <a:schemeClr val="tx1"/>
                </a:solidFill>
              </a:rPr>
              <a:t>. </a:t>
            </a:r>
          </a:p>
        </p:txBody>
      </p:sp>
    </p:spTree>
    <p:extLst>
      <p:ext uri="{BB962C8B-B14F-4D97-AF65-F5344CB8AC3E}">
        <p14:creationId xmlns:p14="http://schemas.microsoft.com/office/powerpoint/2010/main" val="29913731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Simple">
  <a:themeElements>
    <a:clrScheme name="Hyperlink">
      <a:dk1>
        <a:srgbClr val="000000"/>
      </a:dk1>
      <a:lt1>
        <a:srgbClr val="FFFFFF"/>
      </a:lt1>
      <a:dk2>
        <a:srgbClr val="FEBE10"/>
      </a:dk2>
      <a:lt2>
        <a:srgbClr val="E7E6E6"/>
      </a:lt2>
      <a:accent1>
        <a:srgbClr val="F7931E"/>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ntSpace_by_Candid_Webinar" id="{75E28334-E431-7C4D-BE2D-57B787DCDA24}" vid="{3C3AFB6A-3BA3-FD4A-951D-778308A1E6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CD9D34CD91526458D92C8141B2EA981" ma:contentTypeVersion="11" ma:contentTypeDescription="Create a new document." ma:contentTypeScope="" ma:versionID="add457def0e233ab2ba14513b147401b">
  <xsd:schema xmlns:xsd="http://www.w3.org/2001/XMLSchema" xmlns:xs="http://www.w3.org/2001/XMLSchema" xmlns:p="http://schemas.microsoft.com/office/2006/metadata/properties" xmlns:ns2="4147aace-2ae0-4a68-bc6a-428172225e74" xmlns:ns3="5c22ca31-87b5-49e1-8c03-d2754e422f12" targetNamespace="http://schemas.microsoft.com/office/2006/metadata/properties" ma:root="true" ma:fieldsID="d47d87206d3b4114910a1761cc7400b4" ns2:_="" ns3:_="">
    <xsd:import namespace="4147aace-2ae0-4a68-bc6a-428172225e74"/>
    <xsd:import namespace="5c22ca31-87b5-49e1-8c03-d2754e422f1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47aace-2ae0-4a68-bc6a-428172225e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c22ca31-87b5-49e1-8c03-d2754e422f1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C5CA24C-5DCE-4058-8ACF-E0C2F91DE93B}">
  <ds:schemaRefs>
    <ds:schemaRef ds:uri="http://schemas.microsoft.com/office/2006/documentManagement/types"/>
    <ds:schemaRef ds:uri="http://schemas.microsoft.com/office/2006/metadata/properties"/>
    <ds:schemaRef ds:uri="http://purl.org/dc/terms/"/>
    <ds:schemaRef ds:uri="http://purl.org/dc/elements/1.1/"/>
    <ds:schemaRef ds:uri="http://schemas.microsoft.com/office/infopath/2007/PartnerControls"/>
    <ds:schemaRef ds:uri="5c22ca31-87b5-49e1-8c03-d2754e422f12"/>
    <ds:schemaRef ds:uri="http://schemas.openxmlformats.org/package/2006/metadata/core-properties"/>
    <ds:schemaRef ds:uri="4147aace-2ae0-4a68-bc6a-428172225e74"/>
    <ds:schemaRef ds:uri="http://www.w3.org/XML/1998/namespace"/>
    <ds:schemaRef ds:uri="http://purl.org/dc/dcmitype/"/>
  </ds:schemaRefs>
</ds:datastoreItem>
</file>

<file path=customXml/itemProps2.xml><?xml version="1.0" encoding="utf-8"?>
<ds:datastoreItem xmlns:ds="http://schemas.openxmlformats.org/officeDocument/2006/customXml" ds:itemID="{9F49C87A-B687-4548-973E-EF587A4E3D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47aace-2ae0-4a68-bc6a-428172225e74"/>
    <ds:schemaRef ds:uri="5c22ca31-87b5-49e1-8c03-d2754e422f1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62AB8B7-B897-458F-9620-7CAE57F8DED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23638</TotalTime>
  <Words>1992</Words>
  <Application>Microsoft Macintosh PowerPoint</Application>
  <PresentationFormat>Widescreen</PresentationFormat>
  <Paragraphs>275</Paragraphs>
  <Slides>36</Slides>
  <Notes>25</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36</vt:i4>
      </vt:variant>
    </vt:vector>
  </HeadingPairs>
  <TitlesOfParts>
    <vt:vector size="43" baseType="lpstr">
      <vt:lpstr>Arial</vt:lpstr>
      <vt:lpstr>Calibri</vt:lpstr>
      <vt:lpstr>Georgia</vt:lpstr>
      <vt:lpstr>Lato</vt:lpstr>
      <vt:lpstr>System Font Regular</vt:lpstr>
      <vt:lpstr>Office Theme</vt:lpstr>
      <vt:lpstr>2_Simple</vt:lpstr>
      <vt:lpstr>2021 Strategic Plan</vt:lpstr>
      <vt:lpstr>Today’s Speakers</vt:lpstr>
      <vt:lpstr>VIDEO</vt:lpstr>
      <vt:lpstr>1 in 4 adults</vt:lpstr>
      <vt:lpstr>Disabilities Are….</vt:lpstr>
      <vt:lpstr>Anyone can join the disability community at any point. </vt:lpstr>
      <vt:lpstr>More statistics</vt:lpstr>
      <vt:lpstr>Why RespectAbility?</vt:lpstr>
      <vt:lpstr>RespectAbility offers effective solutions: </vt:lpstr>
      <vt:lpstr>Core Tenets</vt:lpstr>
      <vt:lpstr>Our Mission</vt:lpstr>
      <vt:lpstr>Theory of Change</vt:lpstr>
      <vt:lpstr>Commitment to Equity &amp; Excellence</vt:lpstr>
      <vt:lpstr>Program Summary: Four Key Areas of Impact</vt:lpstr>
      <vt:lpstr>RespectAbility’s Major Accomplishments Across 4 Program Areas Since 2013:</vt:lpstr>
      <vt:lpstr>Program Area #1: Entertainment &amp; News Media</vt:lpstr>
      <vt:lpstr>Entertainment &amp; News Media:  Major Achievements</vt:lpstr>
      <vt:lpstr>Strategic Plan: Entertainment &amp; News Media Goals</vt:lpstr>
      <vt:lpstr>Program Area #2: Policy</vt:lpstr>
      <vt:lpstr>Demographics of approximately 7 million  K-12 Students with Disabilities </vt:lpstr>
      <vt:lpstr>Class of 2018 – National High School Graduation Rates for Students with and without Disabilities by Race</vt:lpstr>
      <vt:lpstr>Employment Rates of Minority Populations  (Percentage of population) – 2008 to 2018</vt:lpstr>
      <vt:lpstr>Employment Rates for Working-Age Americans w/ &amp; w/o Disabilities, by Race – 2019 (Pre-COVID)</vt:lpstr>
      <vt:lpstr>Policy: Major Achievements</vt:lpstr>
      <vt:lpstr>Strategic Plan Goals: Policy</vt:lpstr>
      <vt:lpstr>Program Area # 3: Leadership Development</vt:lpstr>
      <vt:lpstr>Leadership Development: Major Achievements</vt:lpstr>
      <vt:lpstr>Strategic Plan: Leadership Development Goals</vt:lpstr>
      <vt:lpstr>Program Area # 4: Faith Inclusion</vt:lpstr>
      <vt:lpstr>Faith Inclusion: Major Achievements</vt:lpstr>
      <vt:lpstr>Strategic Plan: Faith Inclusion Goals</vt:lpstr>
      <vt:lpstr>Building An Infrastructure to Meet Ambitious Goals</vt:lpstr>
      <vt:lpstr>Future Projected Expenses</vt:lpstr>
      <vt:lpstr>Financial Plan – Grow AND Diversify Revenue</vt:lpstr>
      <vt:lpstr>Our goals are ambitious….</vt:lpstr>
      <vt:lpstr>For More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Shader</dc:creator>
  <cp:lastModifiedBy>Eric Ascher</cp:lastModifiedBy>
  <cp:revision>747</cp:revision>
  <dcterms:created xsi:type="dcterms:W3CDTF">2019-02-07T00:58:17Z</dcterms:created>
  <dcterms:modified xsi:type="dcterms:W3CDTF">2022-02-08T19:18:31Z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0x0101005CD9D34CD91526458D92C8141B2EA981</vt:lpwstr>
  </property>
</Properties>
</file>