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797" r:id="rId2"/>
    <p:sldId id="805" r:id="rId3"/>
    <p:sldId id="806" r:id="rId4"/>
    <p:sldId id="812" r:id="rId5"/>
    <p:sldId id="79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lips, Ameerah C" initials="PAC" lastIdx="31" clrIdx="0"/>
  <p:cmAuthor id="2" name="Rachel Shader" initials="RS" lastIdx="4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F30"/>
    <a:srgbClr val="000000"/>
    <a:srgbClr val="F5BA2B"/>
    <a:srgbClr val="5F5F5F"/>
    <a:srgbClr val="F6D592"/>
    <a:srgbClr val="3F3F3F"/>
    <a:srgbClr val="4D4D4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43" autoAdjust="0"/>
    <p:restoredTop sz="94461" autoAdjust="0"/>
  </p:normalViewPr>
  <p:slideViewPr>
    <p:cSldViewPr snapToGrid="0">
      <p:cViewPr varScale="1">
        <p:scale>
          <a:sx n="112" d="100"/>
          <a:sy n="112" d="100"/>
        </p:scale>
        <p:origin x="624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esktop\RA%20ADA30%20Charts%2007-09-20%20PKP%20Draft%2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[Book1]Sheet1!$A$2</c:f>
              <c:strCache>
                <c:ptCount val="1"/>
                <c:pt idx="0">
                  <c:v>Disability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[1]Sheet1!$B$2:$L$2</c:f>
              <c:numCache>
                <c:formatCode>General</c:formatCode>
                <c:ptCount val="11"/>
                <c:pt idx="0">
                  <c:v>37.1</c:v>
                </c:pt>
                <c:pt idx="1">
                  <c:v>35.200000000000003</c:v>
                </c:pt>
                <c:pt idx="2">
                  <c:v>33.4</c:v>
                </c:pt>
                <c:pt idx="3">
                  <c:v>32.6</c:v>
                </c:pt>
                <c:pt idx="4">
                  <c:v>32.700000000000003</c:v>
                </c:pt>
                <c:pt idx="5">
                  <c:v>33.9</c:v>
                </c:pt>
                <c:pt idx="6">
                  <c:v>34.4</c:v>
                </c:pt>
                <c:pt idx="7">
                  <c:v>34.9</c:v>
                </c:pt>
                <c:pt idx="8">
                  <c:v>35.9</c:v>
                </c:pt>
                <c:pt idx="9">
                  <c:v>36.9</c:v>
                </c:pt>
                <c:pt idx="10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7C-4098-B1B1-B02C37F29982}"/>
            </c:ext>
          </c:extLst>
        </c:ser>
        <c:ser>
          <c:idx val="1"/>
          <c:order val="1"/>
          <c:tx>
            <c:strRef>
              <c:f>[Book1]Sheet1!$A$3</c:f>
              <c:strCache>
                <c:ptCount val="1"/>
                <c:pt idx="0">
                  <c:v>Black/African-American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[1]Sheet1!$B$3:$L$3</c:f>
              <c:numCache>
                <c:formatCode>General</c:formatCode>
                <c:ptCount val="11"/>
                <c:pt idx="0">
                  <c:v>57.3</c:v>
                </c:pt>
                <c:pt idx="1">
                  <c:v>53.2</c:v>
                </c:pt>
                <c:pt idx="2">
                  <c:v>52.3</c:v>
                </c:pt>
                <c:pt idx="3">
                  <c:v>51.7</c:v>
                </c:pt>
                <c:pt idx="4">
                  <c:v>53</c:v>
                </c:pt>
                <c:pt idx="5">
                  <c:v>53.2</c:v>
                </c:pt>
                <c:pt idx="6">
                  <c:v>54.3</c:v>
                </c:pt>
                <c:pt idx="7">
                  <c:v>55.7</c:v>
                </c:pt>
                <c:pt idx="8">
                  <c:v>56.4</c:v>
                </c:pt>
                <c:pt idx="9">
                  <c:v>57.6</c:v>
                </c:pt>
                <c:pt idx="10">
                  <c:v>57.9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7C-4098-B1B1-B02C37F29982}"/>
            </c:ext>
          </c:extLst>
        </c:ser>
        <c:ser>
          <c:idx val="2"/>
          <c:order val="2"/>
          <c:tx>
            <c:strRef>
              <c:f>[Book1]Sheet1!$A$4</c:f>
              <c:strCache>
                <c:ptCount val="1"/>
                <c:pt idx="0">
                  <c:v>Women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[1]Sheet1!$B$4:$L$4</c:f>
              <c:numCache>
                <c:formatCode>General</c:formatCode>
                <c:ptCount val="11"/>
                <c:pt idx="0">
                  <c:v>56.2</c:v>
                </c:pt>
                <c:pt idx="1">
                  <c:v>54.4</c:v>
                </c:pt>
                <c:pt idx="2">
                  <c:v>53.6</c:v>
                </c:pt>
                <c:pt idx="3">
                  <c:v>53.2</c:v>
                </c:pt>
                <c:pt idx="4">
                  <c:v>53.1</c:v>
                </c:pt>
                <c:pt idx="5">
                  <c:v>53.2</c:v>
                </c:pt>
                <c:pt idx="6">
                  <c:v>53.5</c:v>
                </c:pt>
                <c:pt idx="7">
                  <c:v>53.7</c:v>
                </c:pt>
                <c:pt idx="8">
                  <c:v>54.1</c:v>
                </c:pt>
                <c:pt idx="9">
                  <c:v>54.6</c:v>
                </c:pt>
                <c:pt idx="10">
                  <c:v>55.4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7C-4098-B1B1-B02C37F29982}"/>
            </c:ext>
          </c:extLst>
        </c:ser>
        <c:ser>
          <c:idx val="3"/>
          <c:order val="3"/>
          <c:tx>
            <c:strRef>
              <c:f>[Book1]Sheet1!$A$5</c:f>
              <c:strCache>
                <c:ptCount val="1"/>
                <c:pt idx="0">
                  <c:v>Hispanic/Latino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8100" tIns="19050" rIns="38100" bIns="4572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[1]Sheet1!$B$5:$L$5</c:f>
              <c:numCache>
                <c:formatCode>General</c:formatCode>
                <c:ptCount val="11"/>
                <c:pt idx="0">
                  <c:v>63.3</c:v>
                </c:pt>
                <c:pt idx="1">
                  <c:v>59.7</c:v>
                </c:pt>
                <c:pt idx="2">
                  <c:v>59</c:v>
                </c:pt>
                <c:pt idx="3">
                  <c:v>58.9</c:v>
                </c:pt>
                <c:pt idx="4">
                  <c:v>59.5</c:v>
                </c:pt>
                <c:pt idx="5">
                  <c:v>60</c:v>
                </c:pt>
                <c:pt idx="6">
                  <c:v>61.2</c:v>
                </c:pt>
                <c:pt idx="7">
                  <c:v>61.6</c:v>
                </c:pt>
                <c:pt idx="8">
                  <c:v>62</c:v>
                </c:pt>
                <c:pt idx="9">
                  <c:v>60.6</c:v>
                </c:pt>
                <c:pt idx="10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7C-4098-B1B1-B02C37F29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6075024"/>
        <c:axId val="566074384"/>
      </c:lineChart>
      <c:catAx>
        <c:axId val="56607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66074384"/>
        <c:crosses val="autoZero"/>
        <c:auto val="1"/>
        <c:lblAlgn val="ctr"/>
        <c:lblOffset val="100"/>
        <c:noMultiLvlLbl val="0"/>
      </c:catAx>
      <c:valAx>
        <c:axId val="566074384"/>
        <c:scaling>
          <c:orientation val="minMax"/>
          <c:max val="7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6607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9913A-8DA4-42EF-A58F-81A3602C678A}" type="datetimeFigureOut">
              <a:rPr lang="en-US" smtClean="0"/>
              <a:pPr/>
              <a:t>10/8/21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F2833-5762-4E0C-9C9E-774432C7BC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2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4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6A7FA42-E5FD-42FD-AF57-0CCC410B32D9}"/>
              </a:ext>
            </a:extLst>
          </p:cNvPr>
          <p:cNvSpPr/>
          <p:nvPr userDrawn="1"/>
        </p:nvSpPr>
        <p:spPr>
          <a:xfrm>
            <a:off x="1524000" y="1122362"/>
            <a:ext cx="9144000" cy="2387601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120BD-D120-40E2-9011-8CC79CC08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E201F-9696-489D-837F-4E928AAF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BEF2-9D2F-4F1F-923C-1CF87A1A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3E059B-CE5D-43C4-A609-247B4E4800CD}"/>
              </a:ext>
            </a:extLst>
          </p:cNvPr>
          <p:cNvSpPr/>
          <p:nvPr userDrawn="1"/>
        </p:nvSpPr>
        <p:spPr>
          <a:xfrm>
            <a:off x="1524000" y="3602039"/>
            <a:ext cx="9144000" cy="1655762"/>
          </a:xfrm>
          <a:prstGeom prst="rect">
            <a:avLst/>
          </a:prstGeom>
          <a:solidFill>
            <a:srgbClr val="F5BA2B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504F8-4750-4CAA-A656-CE1CF1AE2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97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10A6-5BE0-47AB-A1B9-31FCD9ED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DA191-D6C0-4150-9E8F-004E1C4657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10/8/21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05E72C-FB37-49C9-8E02-67DF1996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7E27F-F644-4940-B300-2AC9C16B8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2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2E50AA-AD40-4C3A-88BE-85A18E3D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10/8/21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8C1F70-FE04-4562-975C-08DABB587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4EC6E-6C61-470B-BDD3-DA8DF623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65DE5-CA7A-4F4C-B914-0BB13982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795F8-1424-4CC6-812A-B27AFDA75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BABA0-249A-4213-9913-73239EBD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10/8/21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2987D-5B4F-4413-8198-26E936DE2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51E2B-CCA1-410D-AB25-7FC64B498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1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083055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345440" y="365125"/>
            <a:ext cx="11544598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080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565848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345440" y="365125"/>
            <a:ext cx="5836285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5658485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907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25" y="1825625"/>
            <a:ext cx="61274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5676900" y="365125"/>
            <a:ext cx="6213138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5" y="365126"/>
            <a:ext cx="5276215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255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528320" y="347346"/>
            <a:ext cx="11544598" cy="113982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5BA2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083055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/>
          <a:lstStyle>
            <a:lvl1pPr>
              <a:defRPr>
                <a:solidFill>
                  <a:srgbClr val="F5BA2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189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12262-42F6-41C7-9995-4EFD879ED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10/8/21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479C6-DADF-43BE-B37A-2648218B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E3896-AC24-40A5-B9E7-9C68E148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514657-B334-4C76-8F4C-31A4A567A796}"/>
              </a:ext>
            </a:extLst>
          </p:cNvPr>
          <p:cNvSpPr/>
          <p:nvPr userDrawn="1"/>
        </p:nvSpPr>
        <p:spPr>
          <a:xfrm>
            <a:off x="-20421" y="0"/>
            <a:ext cx="3363696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02C32C-18FB-46AA-923A-57E840546617}"/>
              </a:ext>
            </a:extLst>
          </p:cNvPr>
          <p:cNvSpPr/>
          <p:nvPr userDrawn="1"/>
        </p:nvSpPr>
        <p:spPr>
          <a:xfrm>
            <a:off x="1676400" y="2438400"/>
            <a:ext cx="9686023" cy="2124075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D3838-8BBA-4DEF-A8BB-CB509E38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438400"/>
            <a:ext cx="9671050" cy="2124075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242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E39B-3E0C-4146-A841-D90C7379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8249C-A0B0-41BE-ACCF-9FC3218A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19DBFA-6E9C-4135-BECE-7A979A605190}"/>
              </a:ext>
            </a:extLst>
          </p:cNvPr>
          <p:cNvSpPr/>
          <p:nvPr userDrawn="1"/>
        </p:nvSpPr>
        <p:spPr>
          <a:xfrm>
            <a:off x="-20320" y="0"/>
            <a:ext cx="1310640" cy="686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2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E39B-3E0C-4146-A841-D90C7379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8249C-A0B0-41BE-ACCF-9FC3218A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19DBFA-6E9C-4135-BECE-7A979A605190}"/>
              </a:ext>
            </a:extLst>
          </p:cNvPr>
          <p:cNvSpPr/>
          <p:nvPr userDrawn="1"/>
        </p:nvSpPr>
        <p:spPr>
          <a:xfrm>
            <a:off x="914401" y="0"/>
            <a:ext cx="6162674" cy="6858000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DBD05-11CC-469A-B954-0EA13D38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838" y="2289176"/>
            <a:ext cx="5257800" cy="113982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086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B95D0-B393-4507-800E-BC2A3579C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68EA3-A74B-4FF4-9AFD-46FC6204A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57244-03AA-4236-9DA9-13C118F58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3EAD2-1D3D-440B-BA43-5934A5E27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769C04-1DB8-4E0D-B217-95E7BD006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CADF1C-CD9C-4034-9D10-3967BF6B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10/8/21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7DC2F-322A-4BB2-A5DB-28CE2844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C3E038-84A6-4047-801D-A7712A74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8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FBBD7-E326-47AB-9752-D0F64E671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825625"/>
            <a:ext cx="111982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20148-6572-4E0A-A3B3-AFACE6774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D340F-E019-466E-9425-BCBBA017A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7350" y="444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2BB389-2D32-4459-A711-0F392A83F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65126"/>
            <a:ext cx="11198224" cy="1139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1DFF0AA-25CB-4522-8735-CED47F9D6E1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85957" y="6356350"/>
            <a:ext cx="892295" cy="470693"/>
            <a:chOff x="4581525" y="2647950"/>
            <a:chExt cx="2943225" cy="155257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637E496-7AE7-42C4-BFF6-DEE5043A93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67250" y="2647950"/>
              <a:ext cx="2857500" cy="155257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B7B3E67-D8E9-4489-8EA1-C727D3AE3D36}"/>
                </a:ext>
              </a:extLst>
            </p:cNvPr>
            <p:cNvSpPr/>
            <p:nvPr userDrawn="1"/>
          </p:nvSpPr>
          <p:spPr>
            <a:xfrm>
              <a:off x="4581525" y="3867150"/>
              <a:ext cx="2466975" cy="247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748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0" r:id="rId3"/>
    <p:sldLayoutId id="2147483669" r:id="rId4"/>
    <p:sldLayoutId id="2147483664" r:id="rId5"/>
    <p:sldLayoutId id="2147483651" r:id="rId6"/>
    <p:sldLayoutId id="2147483652" r:id="rId7"/>
    <p:sldLayoutId id="2147483660" r:id="rId8"/>
    <p:sldLayoutId id="2147483653" r:id="rId9"/>
    <p:sldLayoutId id="2147483654" r:id="rId10"/>
    <p:sldLayoutId id="2147483655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www.respectability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disabilitycompendium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sabilitycompendium.org/compendium/2020-annual-disability-statistics-supplem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ed.gov/programs/osepidea/618-data/static-tables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ista.com/statistics/793961/employment-among-disabled-us-adults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ls.gov/charts/employment-situation/employment-population-ratio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group of people standing in front of a crowd&#10;&#10;Description automatically generated">
            <a:extLst>
              <a:ext uri="{FF2B5EF4-FFF2-40B4-BE49-F238E27FC236}">
                <a16:creationId xmlns:a16="http://schemas.microsoft.com/office/drawing/2014/main" id="{07969B73-6E11-4B49-AE15-B74871B43F3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4091" y="-280471"/>
            <a:ext cx="12418980" cy="37772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B4D2C9D-347E-4710-B426-E2F945F2385B}"/>
              </a:ext>
            </a:extLst>
          </p:cNvPr>
          <p:cNvSpPr txBox="1"/>
          <p:nvPr/>
        </p:nvSpPr>
        <p:spPr>
          <a:xfrm>
            <a:off x="6899408" y="4210127"/>
            <a:ext cx="46067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Montana and Advancing Opportunities for PWDs 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https://www.respectability.org/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F470BEEA-2EE5-4BD6-B08F-117EAA0ADD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3785282"/>
            <a:ext cx="5410200" cy="241935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A548997-8ABB-4FAA-B038-6954FA0A905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Cover</a:t>
            </a:r>
          </a:p>
        </p:txBody>
      </p:sp>
    </p:spTree>
    <p:extLst>
      <p:ext uri="{BB962C8B-B14F-4D97-AF65-F5344CB8AC3E}">
        <p14:creationId xmlns:p14="http://schemas.microsoft.com/office/powerpoint/2010/main" val="86474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14C4FF-0FD9-4F8E-8581-A3CB5D4CB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7248" y="1825625"/>
            <a:ext cx="6481907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Total # of PWDs in State: 139,511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Total # of working-age PWDs: 63,386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# of working-age PWDs with Jobs: 29,769</a:t>
            </a:r>
          </a:p>
          <a:p>
            <a:r>
              <a:rPr lang="en-US" dirty="0">
                <a:solidFill>
                  <a:schemeClr val="tx1"/>
                </a:solidFill>
              </a:rPr>
              <a:t>Employment Rate-working-age PWDs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46.9%</a:t>
            </a:r>
          </a:p>
          <a:p>
            <a:r>
              <a:rPr lang="en-US" dirty="0">
                <a:solidFill>
                  <a:schemeClr val="tx1"/>
                </a:solidFill>
              </a:rPr>
              <a:t>Employment Rate- working-age Non-PWDs: 79.8%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Gap in Labor Force Participation Rates between PWDs and non-PWDs: 32.8%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Poverty Rate of PWDs: 20.1%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625ED1-D658-492F-A096-EC8C411C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Disability Statistics in Montana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AB6705-AE7C-417B-9465-8EAC1D1AD685}"/>
              </a:ext>
            </a:extLst>
          </p:cNvPr>
          <p:cNvSpPr txBox="1"/>
          <p:nvPr/>
        </p:nvSpPr>
        <p:spPr>
          <a:xfrm>
            <a:off x="109025" y="6123542"/>
            <a:ext cx="123549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Disability Statistics Compendium: 2020 Durham, NH: Univ. of New Hampshire, Institute on Disability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https://disabilitycompendium.org/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47FA32-74BD-41D3-BAEB-78BD073F072A}"/>
              </a:ext>
            </a:extLst>
          </p:cNvPr>
          <p:cNvSpPr txBox="1"/>
          <p:nvPr/>
        </p:nvSpPr>
        <p:spPr>
          <a:xfrm>
            <a:off x="865989" y="5514907"/>
            <a:ext cx="3867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Gov. Greg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Gianforte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382" y="1639535"/>
            <a:ext cx="2508658" cy="376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50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14C4FF-0FD9-4F8E-8581-A3CB5D4CB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1825625"/>
            <a:ext cx="10650414" cy="4351338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200 working-age African Americans with disabilities. </a:t>
            </a:r>
          </a:p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Fully 47.5 percent of African Americans with disabilities live in poverty compared to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17.7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of African Americans without disabilities. </a:t>
            </a:r>
            <a:endParaRPr lang="en-US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2,881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working-age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Latinx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people with disabilities. Out of that number, fully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2,415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83.8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have jobs. 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Fully 17.1 percent of Latinx people with disabilities live in poverty, compared to only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24.6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of Latinx people without disabilities.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58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working-age Asian Americans with disabilities. Out of that number,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58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100%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have jobs. 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625ED1-D658-492F-A096-EC8C411C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Recognizing Racial Disparities in Montana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A70D6-BA08-444B-A34E-5C4A3BA22AE5}"/>
              </a:ext>
            </a:extLst>
          </p:cNvPr>
          <p:cNvSpPr/>
          <p:nvPr/>
        </p:nvSpPr>
        <p:spPr>
          <a:xfrm>
            <a:off x="378820" y="6200485"/>
            <a:ext cx="11813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Annual Disability Statistics Supplement: 2020. Univ. of New Hampshire, Institute on Disability.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https://disabilitycompendium.org/compendium/2020-annual-disability-statistics-supplement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09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Total Number of K-12 students with disabilities:18,598</a:t>
            </a:r>
            <a:endParaRPr lang="en-US" sz="54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2,668 American Indian or Alaska Native students with disabilities  </a:t>
            </a:r>
            <a:endParaRPr lang="en-US" sz="44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81 Asian students with disabilities  </a:t>
            </a:r>
            <a:endParaRPr lang="en-US" sz="44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195 Black or African American students with disabilities  </a:t>
            </a:r>
            <a:endParaRPr lang="en-US" sz="44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1,104 Hispanic/Latino students with disabilities  </a:t>
            </a:r>
            <a:endParaRPr lang="en-US" sz="44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34 Native Hawaiian or Other Pacific Islander students with disabilities  </a:t>
            </a:r>
            <a:endParaRPr lang="en-US" sz="44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822 Biracial students with disabilities  </a:t>
            </a:r>
            <a:endParaRPr lang="en-US" sz="44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13,694 White students with disabilities </a:t>
            </a:r>
            <a:r>
              <a:rPr lang="en-US" b="1" dirty="0">
                <a:solidFill>
                  <a:schemeClr val="tx1"/>
                </a:solidFill>
              </a:rPr>
              <a:t> </a:t>
            </a:r>
            <a:endParaRPr lang="en-US" sz="4400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Subtotal of BIPOC Students with Disabilities: 4,904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Students with Disabilities in Montana’s K-12 Schools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F46614-7CB6-4164-BDEB-8DF27B4C7C2C}"/>
              </a:ext>
            </a:extLst>
          </p:cNvPr>
          <p:cNvSpPr txBox="1"/>
          <p:nvPr/>
        </p:nvSpPr>
        <p:spPr>
          <a:xfrm>
            <a:off x="305971" y="6036286"/>
            <a:ext cx="93022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IDEA Section 618 Data Products: Static Table -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https://www2.ed.gov/programs/osepidea/618-data/static-tables/index.html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175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30CB30-523A-4BFF-9CE0-7525CE91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Employment Rates of Minority Populations </a:t>
            </a:r>
            <a:br>
              <a:rPr lang="en-US" sz="3600" dirty="0"/>
            </a:br>
            <a:r>
              <a:rPr lang="en-US" sz="3600" dirty="0"/>
              <a:t>(Percentage of population) – 2008 to 2018 </a:t>
            </a:r>
          </a:p>
        </p:txBody>
      </p:sp>
      <p:graphicFrame>
        <p:nvGraphicFramePr>
          <p:cNvPr id="4" name="Chart 3" descr="Chart depicting, the Employment Rates of Minority Populations as a Percentage of population from 2008 to 2018. In 2008 37.1 percent of people with disabilities had jobs, 57.3 percent of African-Americans had jobs, 56.2 percent of women had jobs as did 63.3 percent of Hispanic Americans. &#10;In 2009, 35.2 percent of people with disabilities had jobs, 53.2 percent of African-Americans had jobs, 54.4 percent of women had jobs as did 59.7 percent of Hispanic Americans. &#10;In 2010, 33.4 percent of people with disabilities had jobs, 52.3 percent of African-Americans had jobs, 53.6 percent of women had jobs as did 59 percent of Hispanic Americans. &#10;In 2011, 32.6 percent of people with disabilities had jobs, 51.7 percent of African-Americans had jobs, 53.2 percent of women had jobs as did 58.9 percent of Hispanic Americans. &#10;In 2012, 32.7 percent of people with disabilities had jobs, 53 percent of African-Americans had jobs, 53.1 percent of women had jobs as did 59.5 percent of Hispanic Americans. &#10;In 2013, 33.9 percent of people with disabilities had jobs, 53.2 percent of African-Americans had jobs, 53.2 percent of women had jobs as did 60 percent of Hispanic Americans. &#10;In 2014, 34.4 percent of people with disabilities had jobs, 54.3 percent of African-Americans had jobs, 53.5 percent of women had jobs as did 61.2 percent of Hispanic Americans. &#10;In 2015, 34.9 percent of people with disabilities had jobs, 55.7 percent of African-Americans had jobs, 53.7 percent of women had jobs as did 61.6 percent of Hispanic Americans. &#10;In 2016, 35.9 percent of people with disabilities had jobs, 56.4 percent of African-Americans had jobs, 54.1 percent of women had jobs as did 62 percent of Hispanic Americans. &#10;In 2017, 36.9 percent of people with disabilities had jobs, 57.6 percent of African-Americans had jobs, 54.6 percent of women had jobs as did 60.6 percent of Hispanic Americans. &#10;In 2018, 37.6 percent of people with disabilities had jobs, 57.9 percent of African-Americans had jobs, 55.4 percent of women had jobs as did 61 percent of Hispanic Americans. &#10;">
            <a:extLst>
              <a:ext uri="{FF2B5EF4-FFF2-40B4-BE49-F238E27FC236}">
                <a16:creationId xmlns:a16="http://schemas.microsoft.com/office/drawing/2014/main" id="{9956E99F-1D58-43ED-8D21-6AAEDFCE2062}"/>
              </a:ext>
            </a:extLst>
          </p:cNvPr>
          <p:cNvGraphicFramePr>
            <a:graphicFrameLocks/>
          </p:cNvGraphicFramePr>
          <p:nvPr/>
        </p:nvGraphicFramePr>
        <p:xfrm>
          <a:off x="523240" y="1504950"/>
          <a:ext cx="11145520" cy="47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5E3C81B-FBE8-4887-A86F-6706FF2B972C}"/>
              </a:ext>
            </a:extLst>
          </p:cNvPr>
          <p:cNvSpPr/>
          <p:nvPr/>
        </p:nvSpPr>
        <p:spPr>
          <a:xfrm>
            <a:off x="397789" y="6234194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https://www.statista.com/statistics/793961/employment-among-disabled-us-adults/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https://www.bls.gov/charts/employment-situation/employment-population-ratio.htm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580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23407</TotalTime>
  <Words>389</Words>
  <Application>Microsoft Macintosh PowerPoint</Application>
  <PresentationFormat>Widescreen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Cover</vt:lpstr>
      <vt:lpstr>Disability Statistics in Montana</vt:lpstr>
      <vt:lpstr>Recognizing Racial Disparities in Montana</vt:lpstr>
      <vt:lpstr>Students with Disabilities in Montana’s K-12 Schools</vt:lpstr>
      <vt:lpstr>Employment Rates of Minority Populations  (Percentage of population) – 2008 to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Shader</dc:creator>
  <cp:lastModifiedBy>Eric Ascher</cp:lastModifiedBy>
  <cp:revision>497</cp:revision>
  <dcterms:created xsi:type="dcterms:W3CDTF">2019-02-07T00:58:17Z</dcterms:created>
  <dcterms:modified xsi:type="dcterms:W3CDTF">2021-10-08T17:09:25Z</dcterms:modified>
</cp:coreProperties>
</file>