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71" r:id="rId5"/>
  </p:sldMasterIdLst>
  <p:notesMasterIdLst>
    <p:notesMasterId r:id="rId52"/>
  </p:notesMasterIdLst>
  <p:handoutMasterIdLst>
    <p:handoutMasterId r:id="rId53"/>
  </p:handoutMasterIdLst>
  <p:sldIdLst>
    <p:sldId id="816" r:id="rId6"/>
    <p:sldId id="824" r:id="rId7"/>
    <p:sldId id="823" r:id="rId8"/>
    <p:sldId id="1622" r:id="rId9"/>
    <p:sldId id="261" r:id="rId10"/>
    <p:sldId id="1623" r:id="rId11"/>
    <p:sldId id="262" r:id="rId12"/>
    <p:sldId id="1575" r:id="rId13"/>
    <p:sldId id="1590" r:id="rId14"/>
    <p:sldId id="1655" r:id="rId15"/>
    <p:sldId id="1591" r:id="rId16"/>
    <p:sldId id="1640" r:id="rId17"/>
    <p:sldId id="1641" r:id="rId18"/>
    <p:sldId id="1610" r:id="rId19"/>
    <p:sldId id="1579" r:id="rId20"/>
    <p:sldId id="1621" r:id="rId21"/>
    <p:sldId id="1630" r:id="rId22"/>
    <p:sldId id="1642" r:id="rId23"/>
    <p:sldId id="1643" r:id="rId24"/>
    <p:sldId id="1644" r:id="rId25"/>
    <p:sldId id="1593" r:id="rId26"/>
    <p:sldId id="1594" r:id="rId27"/>
    <p:sldId id="1595" r:id="rId28"/>
    <p:sldId id="1596" r:id="rId29"/>
    <p:sldId id="1619" r:id="rId30"/>
    <p:sldId id="1645" r:id="rId31"/>
    <p:sldId id="1646" r:id="rId32"/>
    <p:sldId id="1649" r:id="rId33"/>
    <p:sldId id="1611" r:id="rId34"/>
    <p:sldId id="1600" r:id="rId35"/>
    <p:sldId id="990" r:id="rId36"/>
    <p:sldId id="1651" r:id="rId37"/>
    <p:sldId id="1652" r:id="rId38"/>
    <p:sldId id="1653" r:id="rId39"/>
    <p:sldId id="1654" r:id="rId40"/>
    <p:sldId id="1612" r:id="rId41"/>
    <p:sldId id="1631" r:id="rId42"/>
    <p:sldId id="1633" r:id="rId43"/>
    <p:sldId id="1634" r:id="rId44"/>
    <p:sldId id="1635" r:id="rId45"/>
    <p:sldId id="1636" r:id="rId46"/>
    <p:sldId id="1637" r:id="rId47"/>
    <p:sldId id="1638" r:id="rId48"/>
    <p:sldId id="1639" r:id="rId49"/>
    <p:sldId id="1632" r:id="rId50"/>
    <p:sldId id="162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A2B"/>
    <a:srgbClr val="936B1E"/>
    <a:srgbClr val="630807"/>
    <a:srgbClr val="410706"/>
    <a:srgbClr val="4D4D4D"/>
    <a:srgbClr val="000000"/>
    <a:srgbClr val="EFAF30"/>
    <a:srgbClr val="5F5F5F"/>
    <a:srgbClr val="F6D592"/>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75" autoAdjust="0"/>
    <p:restoredTop sz="86462" autoAdjust="0"/>
  </p:normalViewPr>
  <p:slideViewPr>
    <p:cSldViewPr snapToGrid="0">
      <p:cViewPr varScale="1">
        <p:scale>
          <a:sx n="96" d="100"/>
          <a:sy n="96" d="100"/>
        </p:scale>
        <p:origin x="792" y="176"/>
      </p:cViewPr>
      <p:guideLst>
        <p:guide orient="horz" pos="2160"/>
        <p:guide pos="3840"/>
      </p:guideLst>
    </p:cSldViewPr>
  </p:slideViewPr>
  <p:outlineViewPr>
    <p:cViewPr>
      <p:scale>
        <a:sx n="33" d="100"/>
        <a:sy n="33" d="100"/>
      </p:scale>
      <p:origin x="0" y="-18368"/>
    </p:cViewPr>
  </p:outlineViewPr>
  <p:notesTextViewPr>
    <p:cViewPr>
      <p:scale>
        <a:sx n="1" d="1"/>
        <a:sy n="1" d="1"/>
      </p:scale>
      <p:origin x="0" y="0"/>
    </p:cViewPr>
  </p:notesTextViewPr>
  <p:sorterViewPr>
    <p:cViewPr>
      <p:scale>
        <a:sx n="41" d="100"/>
        <a:sy n="41" d="100"/>
      </p:scale>
      <p:origin x="0" y="0"/>
    </p:cViewPr>
  </p:sorterViewPr>
  <p:notesViewPr>
    <p:cSldViewPr snapToGrid="0">
      <p:cViewPr varScale="1">
        <p:scale>
          <a:sx n="85" d="100"/>
          <a:sy n="85" d="100"/>
        </p:scale>
        <p:origin x="272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B7FB8"/>
              </a:solidFill>
              <a:ln w="19050">
                <a:solidFill>
                  <a:schemeClr val="lt1"/>
                </a:solidFill>
              </a:ln>
              <a:effectLst/>
            </c:spPr>
            <c:extLst>
              <c:ext xmlns:c16="http://schemas.microsoft.com/office/drawing/2014/chart" uri="{C3380CC4-5D6E-409C-BE32-E72D297353CC}">
                <c16:uniqueId val="{00000001-3FF6-D440-9614-B452C9EDF3BD}"/>
              </c:ext>
            </c:extLst>
          </c:dPt>
          <c:dPt>
            <c:idx val="1"/>
            <c:bubble3D val="0"/>
            <c:spPr>
              <a:solidFill>
                <a:srgbClr val="C0504D"/>
              </a:solidFill>
              <a:ln w="19050">
                <a:solidFill>
                  <a:schemeClr val="lt1"/>
                </a:solidFill>
              </a:ln>
              <a:effectLst/>
            </c:spPr>
            <c:extLst>
              <c:ext xmlns:c16="http://schemas.microsoft.com/office/drawing/2014/chart" uri="{C3380CC4-5D6E-409C-BE32-E72D297353CC}">
                <c16:uniqueId val="{00000003-3FF6-D440-9614-B452C9EDF3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F6-D440-9614-B452C9EDF3BD}"/>
              </c:ext>
            </c:extLst>
          </c:dPt>
          <c:dPt>
            <c:idx val="3"/>
            <c:bubble3D val="0"/>
            <c:spPr>
              <a:solidFill>
                <a:srgbClr val="8064A3"/>
              </a:solidFill>
              <a:ln w="19050">
                <a:solidFill>
                  <a:schemeClr val="lt1"/>
                </a:solidFill>
              </a:ln>
              <a:effectLst/>
            </c:spPr>
            <c:extLst>
              <c:ext xmlns:c16="http://schemas.microsoft.com/office/drawing/2014/chart" uri="{C3380CC4-5D6E-409C-BE32-E72D297353CC}">
                <c16:uniqueId val="{00000007-3FF6-D440-9614-B452C9EDF3BD}"/>
              </c:ext>
            </c:extLst>
          </c:dPt>
          <c:cat>
            <c:strRef>
              <c:f>Sheet1!$A$2:$A$5</c:f>
              <c:strCache>
                <c:ptCount val="4"/>
                <c:pt idx="0">
                  <c:v>Foundations</c:v>
                </c:pt>
                <c:pt idx="1">
                  <c:v>Individual giving</c:v>
                </c:pt>
                <c:pt idx="2">
                  <c:v>Government Grants</c:v>
                </c:pt>
                <c:pt idx="3">
                  <c:v>Earned Income</c:v>
                </c:pt>
              </c:strCache>
            </c:strRef>
          </c:cat>
          <c:val>
            <c:numRef>
              <c:f>Sheet1!$B$2:$B$5</c:f>
              <c:numCache>
                <c:formatCode>General</c:formatCode>
                <c:ptCount val="4"/>
                <c:pt idx="0">
                  <c:v>1845470</c:v>
                </c:pt>
                <c:pt idx="1">
                  <c:v>132030</c:v>
                </c:pt>
                <c:pt idx="2">
                  <c:v>0</c:v>
                </c:pt>
                <c:pt idx="3">
                  <c:v>223000</c:v>
                </c:pt>
              </c:numCache>
            </c:numRef>
          </c:val>
          <c:extLst>
            <c:ext xmlns:c16="http://schemas.microsoft.com/office/drawing/2014/chart" uri="{C3380CC4-5D6E-409C-BE32-E72D297353CC}">
              <c16:uniqueId val="{00000008-3FF6-D440-9614-B452C9EDF3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B7FB8"/>
              </a:solidFill>
              <a:ln w="19050">
                <a:solidFill>
                  <a:schemeClr val="lt1"/>
                </a:solidFill>
              </a:ln>
              <a:effectLst/>
            </c:spPr>
            <c:extLst>
              <c:ext xmlns:c16="http://schemas.microsoft.com/office/drawing/2014/chart" uri="{C3380CC4-5D6E-409C-BE32-E72D297353CC}">
                <c16:uniqueId val="{00000001-9993-3D47-A032-671763AD86E8}"/>
              </c:ext>
            </c:extLst>
          </c:dPt>
          <c:dPt>
            <c:idx val="1"/>
            <c:bubble3D val="0"/>
            <c:spPr>
              <a:solidFill>
                <a:srgbClr val="C0504D"/>
              </a:solidFill>
              <a:ln w="19050">
                <a:solidFill>
                  <a:schemeClr val="lt1"/>
                </a:solidFill>
              </a:ln>
              <a:effectLst/>
            </c:spPr>
            <c:extLst>
              <c:ext xmlns:c16="http://schemas.microsoft.com/office/drawing/2014/chart" uri="{C3380CC4-5D6E-409C-BE32-E72D297353CC}">
                <c16:uniqueId val="{00000003-9993-3D47-A032-671763AD86E8}"/>
              </c:ext>
            </c:extLst>
          </c:dPt>
          <c:dPt>
            <c:idx val="2"/>
            <c:bubble3D val="0"/>
            <c:spPr>
              <a:solidFill>
                <a:srgbClr val="9BBB58"/>
              </a:solidFill>
              <a:ln w="19050">
                <a:solidFill>
                  <a:schemeClr val="lt1"/>
                </a:solidFill>
              </a:ln>
              <a:effectLst/>
            </c:spPr>
            <c:extLst>
              <c:ext xmlns:c16="http://schemas.microsoft.com/office/drawing/2014/chart" uri="{C3380CC4-5D6E-409C-BE32-E72D297353CC}">
                <c16:uniqueId val="{00000005-9993-3D47-A032-671763AD86E8}"/>
              </c:ext>
            </c:extLst>
          </c:dPt>
          <c:dPt>
            <c:idx val="3"/>
            <c:bubble3D val="0"/>
            <c:spPr>
              <a:solidFill>
                <a:srgbClr val="8064A3"/>
              </a:solidFill>
              <a:ln w="19050">
                <a:solidFill>
                  <a:schemeClr val="lt1"/>
                </a:solidFill>
              </a:ln>
              <a:effectLst/>
            </c:spPr>
            <c:extLst>
              <c:ext xmlns:c16="http://schemas.microsoft.com/office/drawing/2014/chart" uri="{C3380CC4-5D6E-409C-BE32-E72D297353CC}">
                <c16:uniqueId val="{00000007-9993-3D47-A032-671763AD86E8}"/>
              </c:ext>
            </c:extLst>
          </c:dPt>
          <c:cat>
            <c:strRef>
              <c:f>Sheet1!$A$2:$A$5</c:f>
              <c:strCache>
                <c:ptCount val="4"/>
                <c:pt idx="0">
                  <c:v>Foundations</c:v>
                </c:pt>
                <c:pt idx="1">
                  <c:v>Individual giving</c:v>
                </c:pt>
                <c:pt idx="2">
                  <c:v>Government Grants</c:v>
                </c:pt>
                <c:pt idx="3">
                  <c:v>Earned Income</c:v>
                </c:pt>
              </c:strCache>
            </c:strRef>
          </c:cat>
          <c:val>
            <c:numRef>
              <c:f>Sheet1!$B$2:$B$5</c:f>
              <c:numCache>
                <c:formatCode>General</c:formatCode>
                <c:ptCount val="4"/>
                <c:pt idx="0">
                  <c:v>3029800</c:v>
                </c:pt>
                <c:pt idx="1">
                  <c:v>1502000</c:v>
                </c:pt>
                <c:pt idx="2">
                  <c:v>693200</c:v>
                </c:pt>
                <c:pt idx="3">
                  <c:v>1268000</c:v>
                </c:pt>
              </c:numCache>
            </c:numRef>
          </c:val>
          <c:extLst>
            <c:ext xmlns:c16="http://schemas.microsoft.com/office/drawing/2014/chart" uri="{C3380CC4-5D6E-409C-BE32-E72D297353CC}">
              <c16:uniqueId val="{00000008-9993-3D47-A032-671763AD86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B8514-0DFC-43C6-B9B1-7CF599C665AE}"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n-US"/>
        </a:p>
      </dgm:t>
    </dgm:pt>
    <dgm:pt modelId="{DDC4E086-ADAF-45DD-B64D-71FE4152AD6A}">
      <dgm:prSet phldrT="[Text]"/>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Diversity, Equity, Inclusion and Accessibility</a:t>
          </a:r>
        </a:p>
      </dgm:t>
    </dgm:pt>
    <dgm:pt modelId="{5F15270D-043E-4852-BCF7-CBB08D1E82EA}" type="parTrans" cxnId="{08FD20AD-2D3F-49B5-A03F-767E524B233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4896079E-CA83-4801-9687-5FB8A964386F}" type="sibTrans" cxnId="{08FD20AD-2D3F-49B5-A03F-767E524B233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AC33B91B-4A7B-40EA-9665-01019F71F188}">
      <dgm:prSet phldrT="[Text]"/>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Collaboration</a:t>
          </a:r>
        </a:p>
      </dgm:t>
    </dgm:pt>
    <dgm:pt modelId="{686823C1-2CAC-43FB-9AB4-9820D7C65946}" type="parTrans" cxnId="{9BBA4BDD-6F25-4B1C-A71A-31113BB71719}">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E65DF060-BDD2-489F-AF09-82E84F8F569B}" type="sibTrans" cxnId="{9BBA4BDD-6F25-4B1C-A71A-31113BB71719}">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326489F3-DB93-4E97-8777-0E00E98367F9}">
      <dgm:prSet phldrT="[Text]"/>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Commitment to Performance Metrics</a:t>
          </a:r>
        </a:p>
      </dgm:t>
    </dgm:pt>
    <dgm:pt modelId="{49C6DB7C-62AA-442C-8334-88AF5A3CD3C4}" type="parTrans" cxnId="{2BD9448E-51AC-437E-8433-9862E6DB1813}">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FE68CFC1-B8ED-4F25-8BD4-02FE2EF79735}" type="sibTrans" cxnId="{2BD9448E-51AC-437E-8433-9862E6DB1813}">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7C071B4F-C1A0-40FA-A708-BBBB11E9389A}" type="pres">
      <dgm:prSet presAssocID="{9B2B8514-0DFC-43C6-B9B1-7CF599C665AE}" presName="Name0" presStyleCnt="0">
        <dgm:presLayoutVars>
          <dgm:chMax val="7"/>
          <dgm:chPref val="7"/>
          <dgm:dir/>
        </dgm:presLayoutVars>
      </dgm:prSet>
      <dgm:spPr/>
    </dgm:pt>
    <dgm:pt modelId="{6E79103E-B023-4700-8DAD-8B41556B9D13}" type="pres">
      <dgm:prSet presAssocID="{9B2B8514-0DFC-43C6-B9B1-7CF599C665AE}" presName="Name1" presStyleCnt="0"/>
      <dgm:spPr/>
    </dgm:pt>
    <dgm:pt modelId="{C60DF606-F1FA-4B37-995C-97BE37326F37}" type="pres">
      <dgm:prSet presAssocID="{9B2B8514-0DFC-43C6-B9B1-7CF599C665AE}" presName="cycle" presStyleCnt="0"/>
      <dgm:spPr/>
    </dgm:pt>
    <dgm:pt modelId="{35561755-C59F-423D-B2A5-524C4D8FCF1E}" type="pres">
      <dgm:prSet presAssocID="{9B2B8514-0DFC-43C6-B9B1-7CF599C665AE}" presName="srcNode" presStyleLbl="node1" presStyleIdx="0" presStyleCnt="3"/>
      <dgm:spPr/>
    </dgm:pt>
    <dgm:pt modelId="{B6625D4A-41A9-4501-B4BB-DDE9C442700C}" type="pres">
      <dgm:prSet presAssocID="{9B2B8514-0DFC-43C6-B9B1-7CF599C665AE}" presName="conn" presStyleLbl="parChTrans1D2" presStyleIdx="0" presStyleCnt="1"/>
      <dgm:spPr/>
    </dgm:pt>
    <dgm:pt modelId="{D938AF38-E5AD-4FAA-B5ED-24A283DF7C9B}" type="pres">
      <dgm:prSet presAssocID="{9B2B8514-0DFC-43C6-B9B1-7CF599C665AE}" presName="extraNode" presStyleLbl="node1" presStyleIdx="0" presStyleCnt="3"/>
      <dgm:spPr/>
    </dgm:pt>
    <dgm:pt modelId="{27F800D2-05B1-4A08-92C0-90C8E9B11DF3}" type="pres">
      <dgm:prSet presAssocID="{9B2B8514-0DFC-43C6-B9B1-7CF599C665AE}" presName="dstNode" presStyleLbl="node1" presStyleIdx="0" presStyleCnt="3"/>
      <dgm:spPr/>
    </dgm:pt>
    <dgm:pt modelId="{9B0EEAB1-3A35-42E3-A547-06BDE3034ECF}" type="pres">
      <dgm:prSet presAssocID="{DDC4E086-ADAF-45DD-B64D-71FE4152AD6A}" presName="text_1" presStyleLbl="node1" presStyleIdx="0" presStyleCnt="3">
        <dgm:presLayoutVars>
          <dgm:bulletEnabled val="1"/>
        </dgm:presLayoutVars>
      </dgm:prSet>
      <dgm:spPr/>
    </dgm:pt>
    <dgm:pt modelId="{DA1962D2-8716-4AA3-9487-B5FDD30E49D1}" type="pres">
      <dgm:prSet presAssocID="{DDC4E086-ADAF-45DD-B64D-71FE4152AD6A}" presName="accent_1" presStyleCnt="0"/>
      <dgm:spPr/>
    </dgm:pt>
    <dgm:pt modelId="{8A316EE4-5625-4D0F-9132-30FD2DF20D93}" type="pres">
      <dgm:prSet presAssocID="{DDC4E086-ADAF-45DD-B64D-71FE4152AD6A}" presName="accentRepeatNode" presStyleLbl="solidFgAcc1" presStyleIdx="0" presStyleCnt="3"/>
      <dgm:spPr/>
    </dgm:pt>
    <dgm:pt modelId="{68E28F3D-9902-44C7-BC04-568A2ED2A857}" type="pres">
      <dgm:prSet presAssocID="{AC33B91B-4A7B-40EA-9665-01019F71F188}" presName="text_2" presStyleLbl="node1" presStyleIdx="1" presStyleCnt="3">
        <dgm:presLayoutVars>
          <dgm:bulletEnabled val="1"/>
        </dgm:presLayoutVars>
      </dgm:prSet>
      <dgm:spPr/>
    </dgm:pt>
    <dgm:pt modelId="{5C05DCD7-7791-46B3-B1C6-96F6C79943B0}" type="pres">
      <dgm:prSet presAssocID="{AC33B91B-4A7B-40EA-9665-01019F71F188}" presName="accent_2" presStyleCnt="0"/>
      <dgm:spPr/>
    </dgm:pt>
    <dgm:pt modelId="{5D98D8DE-720A-4936-96D0-1A2D980D9C83}" type="pres">
      <dgm:prSet presAssocID="{AC33B91B-4A7B-40EA-9665-01019F71F188}" presName="accentRepeatNode" presStyleLbl="solidFgAcc1" presStyleIdx="1" presStyleCnt="3"/>
      <dgm:spPr/>
    </dgm:pt>
    <dgm:pt modelId="{10419A1D-4339-4C67-B2C8-B91C766582DD}" type="pres">
      <dgm:prSet presAssocID="{326489F3-DB93-4E97-8777-0E00E98367F9}" presName="text_3" presStyleLbl="node1" presStyleIdx="2" presStyleCnt="3">
        <dgm:presLayoutVars>
          <dgm:bulletEnabled val="1"/>
        </dgm:presLayoutVars>
      </dgm:prSet>
      <dgm:spPr/>
    </dgm:pt>
    <dgm:pt modelId="{B0F25103-F784-43B0-BEDD-4897DE973DBE}" type="pres">
      <dgm:prSet presAssocID="{326489F3-DB93-4E97-8777-0E00E98367F9}" presName="accent_3" presStyleCnt="0"/>
      <dgm:spPr/>
    </dgm:pt>
    <dgm:pt modelId="{A3E6CEF6-4B66-46FC-9A7F-3F8A7524AF19}" type="pres">
      <dgm:prSet presAssocID="{326489F3-DB93-4E97-8777-0E00E98367F9}" presName="accentRepeatNode" presStyleLbl="solidFgAcc1" presStyleIdx="2" presStyleCnt="3"/>
      <dgm:spPr/>
    </dgm:pt>
  </dgm:ptLst>
  <dgm:cxnLst>
    <dgm:cxn modelId="{EA4AA805-1840-4B2F-87A4-6CD03D9C924E}" type="presOf" srcId="{4896079E-CA83-4801-9687-5FB8A964386F}" destId="{B6625D4A-41A9-4501-B4BB-DDE9C442700C}" srcOrd="0" destOrd="0" presId="urn:microsoft.com/office/officeart/2008/layout/VerticalCurvedList"/>
    <dgm:cxn modelId="{F48AFC4A-CBF8-4096-B8FF-0971F4C92A18}" type="presOf" srcId="{DDC4E086-ADAF-45DD-B64D-71FE4152AD6A}" destId="{9B0EEAB1-3A35-42E3-A547-06BDE3034ECF}" srcOrd="0" destOrd="0" presId="urn:microsoft.com/office/officeart/2008/layout/VerticalCurvedList"/>
    <dgm:cxn modelId="{2BD9448E-51AC-437E-8433-9862E6DB1813}" srcId="{9B2B8514-0DFC-43C6-B9B1-7CF599C665AE}" destId="{326489F3-DB93-4E97-8777-0E00E98367F9}" srcOrd="2" destOrd="0" parTransId="{49C6DB7C-62AA-442C-8334-88AF5A3CD3C4}" sibTransId="{FE68CFC1-B8ED-4F25-8BD4-02FE2EF79735}"/>
    <dgm:cxn modelId="{E927F19E-F138-43D1-AF2E-26B3266D4A89}" type="presOf" srcId="{AC33B91B-4A7B-40EA-9665-01019F71F188}" destId="{68E28F3D-9902-44C7-BC04-568A2ED2A857}" srcOrd="0" destOrd="0" presId="urn:microsoft.com/office/officeart/2008/layout/VerticalCurvedList"/>
    <dgm:cxn modelId="{08FD20AD-2D3F-49B5-A03F-767E524B2334}" srcId="{9B2B8514-0DFC-43C6-B9B1-7CF599C665AE}" destId="{DDC4E086-ADAF-45DD-B64D-71FE4152AD6A}" srcOrd="0" destOrd="0" parTransId="{5F15270D-043E-4852-BCF7-CBB08D1E82EA}" sibTransId="{4896079E-CA83-4801-9687-5FB8A964386F}"/>
    <dgm:cxn modelId="{24DD73BB-5C21-4165-B915-19F6265B7A69}" type="presOf" srcId="{326489F3-DB93-4E97-8777-0E00E98367F9}" destId="{10419A1D-4339-4C67-B2C8-B91C766582DD}" srcOrd="0" destOrd="0" presId="urn:microsoft.com/office/officeart/2008/layout/VerticalCurvedList"/>
    <dgm:cxn modelId="{9794B7CE-2595-4E26-80F1-8CB3825CD483}" type="presOf" srcId="{9B2B8514-0DFC-43C6-B9B1-7CF599C665AE}" destId="{7C071B4F-C1A0-40FA-A708-BBBB11E9389A}" srcOrd="0" destOrd="0" presId="urn:microsoft.com/office/officeart/2008/layout/VerticalCurvedList"/>
    <dgm:cxn modelId="{9BBA4BDD-6F25-4B1C-A71A-31113BB71719}" srcId="{9B2B8514-0DFC-43C6-B9B1-7CF599C665AE}" destId="{AC33B91B-4A7B-40EA-9665-01019F71F188}" srcOrd="1" destOrd="0" parTransId="{686823C1-2CAC-43FB-9AB4-9820D7C65946}" sibTransId="{E65DF060-BDD2-489F-AF09-82E84F8F569B}"/>
    <dgm:cxn modelId="{CBE527A0-1B64-4A5E-B9F3-60AE4A24957A}" type="presParOf" srcId="{7C071B4F-C1A0-40FA-A708-BBBB11E9389A}" destId="{6E79103E-B023-4700-8DAD-8B41556B9D13}" srcOrd="0" destOrd="0" presId="urn:microsoft.com/office/officeart/2008/layout/VerticalCurvedList"/>
    <dgm:cxn modelId="{9992B6D5-EA2D-4CC9-BA6C-61121DCA3624}" type="presParOf" srcId="{6E79103E-B023-4700-8DAD-8B41556B9D13}" destId="{C60DF606-F1FA-4B37-995C-97BE37326F37}" srcOrd="0" destOrd="0" presId="urn:microsoft.com/office/officeart/2008/layout/VerticalCurvedList"/>
    <dgm:cxn modelId="{CD7DF146-5B4D-4A37-94E2-465491A31C7D}" type="presParOf" srcId="{C60DF606-F1FA-4B37-995C-97BE37326F37}" destId="{35561755-C59F-423D-B2A5-524C4D8FCF1E}" srcOrd="0" destOrd="0" presId="urn:microsoft.com/office/officeart/2008/layout/VerticalCurvedList"/>
    <dgm:cxn modelId="{A00B877C-3E70-41FA-8E38-59BA521E54DF}" type="presParOf" srcId="{C60DF606-F1FA-4B37-995C-97BE37326F37}" destId="{B6625D4A-41A9-4501-B4BB-DDE9C442700C}" srcOrd="1" destOrd="0" presId="urn:microsoft.com/office/officeart/2008/layout/VerticalCurvedList"/>
    <dgm:cxn modelId="{3B28CA45-1117-48E6-B21B-11FC093C89EE}" type="presParOf" srcId="{C60DF606-F1FA-4B37-995C-97BE37326F37}" destId="{D938AF38-E5AD-4FAA-B5ED-24A283DF7C9B}" srcOrd="2" destOrd="0" presId="urn:microsoft.com/office/officeart/2008/layout/VerticalCurvedList"/>
    <dgm:cxn modelId="{66FEBCCD-ABB7-4347-9888-A67C2E2FC547}" type="presParOf" srcId="{C60DF606-F1FA-4B37-995C-97BE37326F37}" destId="{27F800D2-05B1-4A08-92C0-90C8E9B11DF3}" srcOrd="3" destOrd="0" presId="urn:microsoft.com/office/officeart/2008/layout/VerticalCurvedList"/>
    <dgm:cxn modelId="{C1D2E003-5DF6-4189-B3F3-4964083A629F}" type="presParOf" srcId="{6E79103E-B023-4700-8DAD-8B41556B9D13}" destId="{9B0EEAB1-3A35-42E3-A547-06BDE3034ECF}" srcOrd="1" destOrd="0" presId="urn:microsoft.com/office/officeart/2008/layout/VerticalCurvedList"/>
    <dgm:cxn modelId="{A56B1FD9-C70C-4022-825F-B2A456D21862}" type="presParOf" srcId="{6E79103E-B023-4700-8DAD-8B41556B9D13}" destId="{DA1962D2-8716-4AA3-9487-B5FDD30E49D1}" srcOrd="2" destOrd="0" presId="urn:microsoft.com/office/officeart/2008/layout/VerticalCurvedList"/>
    <dgm:cxn modelId="{ED3B7D91-6463-4366-8ED7-F4F310358B63}" type="presParOf" srcId="{DA1962D2-8716-4AA3-9487-B5FDD30E49D1}" destId="{8A316EE4-5625-4D0F-9132-30FD2DF20D93}" srcOrd="0" destOrd="0" presId="urn:microsoft.com/office/officeart/2008/layout/VerticalCurvedList"/>
    <dgm:cxn modelId="{D6EE1B94-2DED-4F39-B6FF-11CCAC654AAE}" type="presParOf" srcId="{6E79103E-B023-4700-8DAD-8B41556B9D13}" destId="{68E28F3D-9902-44C7-BC04-568A2ED2A857}" srcOrd="3" destOrd="0" presId="urn:microsoft.com/office/officeart/2008/layout/VerticalCurvedList"/>
    <dgm:cxn modelId="{D40A8D3E-161E-4C90-91CE-42C8C6889902}" type="presParOf" srcId="{6E79103E-B023-4700-8DAD-8B41556B9D13}" destId="{5C05DCD7-7791-46B3-B1C6-96F6C79943B0}" srcOrd="4" destOrd="0" presId="urn:microsoft.com/office/officeart/2008/layout/VerticalCurvedList"/>
    <dgm:cxn modelId="{049673BB-0CE0-4DA6-8A82-4D2E1A7CB346}" type="presParOf" srcId="{5C05DCD7-7791-46B3-B1C6-96F6C79943B0}" destId="{5D98D8DE-720A-4936-96D0-1A2D980D9C83}" srcOrd="0" destOrd="0" presId="urn:microsoft.com/office/officeart/2008/layout/VerticalCurvedList"/>
    <dgm:cxn modelId="{5837D7ED-C858-46D8-A059-3541BE779AEB}" type="presParOf" srcId="{6E79103E-B023-4700-8DAD-8B41556B9D13}" destId="{10419A1D-4339-4C67-B2C8-B91C766582DD}" srcOrd="5" destOrd="0" presId="urn:microsoft.com/office/officeart/2008/layout/VerticalCurvedList"/>
    <dgm:cxn modelId="{A717278C-4298-4B23-B911-DBF83CCA6088}" type="presParOf" srcId="{6E79103E-B023-4700-8DAD-8B41556B9D13}" destId="{B0F25103-F784-43B0-BEDD-4897DE973DBE}" srcOrd="6" destOrd="0" presId="urn:microsoft.com/office/officeart/2008/layout/VerticalCurvedList"/>
    <dgm:cxn modelId="{119A41DE-0B90-4401-A562-45B84E05E766}" type="presParOf" srcId="{B0F25103-F784-43B0-BEDD-4897DE973DBE}" destId="{A3E6CEF6-4B66-46FC-9A7F-3F8A7524AF1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03EB91E-BD8D-483A-9B7A-5C1A665674A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7262C5B-3A9D-443A-80D4-950F23903143}">
      <dgm:prSet phldrT="[Text]" custT="1"/>
      <dgm:spPr/>
      <dgm:t>
        <a:bodyPr/>
        <a:lstStyle/>
        <a:p>
          <a:r>
            <a:rPr lang="en-US" sz="2400" b="1" dirty="0"/>
            <a:t>Department</a:t>
          </a:r>
          <a:endParaRPr lang="en-US" sz="1800" b="1" dirty="0"/>
        </a:p>
      </dgm:t>
    </dgm:pt>
    <dgm:pt modelId="{407EF088-8E1E-4B28-BE35-F23ED762D8C1}" type="parTrans" cxnId="{E54EF9B3-EFB7-4646-918F-7ADE0AD01AFF}">
      <dgm:prSet/>
      <dgm:spPr/>
      <dgm:t>
        <a:bodyPr/>
        <a:lstStyle/>
        <a:p>
          <a:endParaRPr lang="en-US"/>
        </a:p>
      </dgm:t>
    </dgm:pt>
    <dgm:pt modelId="{E0B8E8F8-43E1-4D2B-9E25-16BA50638DA4}" type="sibTrans" cxnId="{E54EF9B3-EFB7-4646-918F-7ADE0AD01AFF}">
      <dgm:prSet/>
      <dgm:spPr/>
      <dgm:t>
        <a:bodyPr/>
        <a:lstStyle/>
        <a:p>
          <a:endParaRPr lang="en-US"/>
        </a:p>
      </dgm:t>
    </dgm:pt>
    <dgm:pt modelId="{8421FAFF-2E48-4DBA-B31C-7359F2F4CBC5}">
      <dgm:prSet phldrT="[Text]"/>
      <dgm:spPr/>
      <dgm:t>
        <a:bodyPr/>
        <a:lstStyle/>
        <a:p>
          <a:r>
            <a:rPr lang="en-US" b="1" dirty="0"/>
            <a:t>Entertainment</a:t>
          </a:r>
        </a:p>
      </dgm:t>
    </dgm:pt>
    <dgm:pt modelId="{65007BF4-DC0D-4C19-9B89-F9931F59F3F5}" type="parTrans" cxnId="{20AC9D9B-84A7-4322-8A77-D253341E017B}">
      <dgm:prSet/>
      <dgm:spPr/>
      <dgm:t>
        <a:bodyPr/>
        <a:lstStyle/>
        <a:p>
          <a:endParaRPr lang="en-US"/>
        </a:p>
      </dgm:t>
    </dgm:pt>
    <dgm:pt modelId="{9462F250-61AA-42B7-AF0F-D487804B000B}" type="sibTrans" cxnId="{20AC9D9B-84A7-4322-8A77-D253341E017B}">
      <dgm:prSet/>
      <dgm:spPr/>
      <dgm:t>
        <a:bodyPr/>
        <a:lstStyle/>
        <a:p>
          <a:endParaRPr lang="en-US"/>
        </a:p>
      </dgm:t>
    </dgm:pt>
    <dgm:pt modelId="{54D36C8A-94DC-4C6D-BFF9-722F9A023BF1}">
      <dgm:prSet phldrT="[Text]"/>
      <dgm:spPr/>
      <dgm:t>
        <a:bodyPr/>
        <a:lstStyle/>
        <a:p>
          <a:r>
            <a:rPr lang="en-US" b="1" dirty="0"/>
            <a:t>Policy</a:t>
          </a:r>
        </a:p>
      </dgm:t>
    </dgm:pt>
    <dgm:pt modelId="{20B24768-A4C5-4FF9-8F26-F4ACD6745D20}" type="parTrans" cxnId="{46F095A0-AAC0-44C7-BC7B-C45066CADED2}">
      <dgm:prSet/>
      <dgm:spPr/>
      <dgm:t>
        <a:bodyPr/>
        <a:lstStyle/>
        <a:p>
          <a:endParaRPr lang="en-US"/>
        </a:p>
      </dgm:t>
    </dgm:pt>
    <dgm:pt modelId="{AEC5FD63-A944-43E4-8C7B-03DB27378609}" type="sibTrans" cxnId="{46F095A0-AAC0-44C7-BC7B-C45066CADED2}">
      <dgm:prSet/>
      <dgm:spPr/>
      <dgm:t>
        <a:bodyPr/>
        <a:lstStyle/>
        <a:p>
          <a:endParaRPr lang="en-US"/>
        </a:p>
      </dgm:t>
    </dgm:pt>
    <dgm:pt modelId="{CE6C53E0-4F63-43AF-B773-81C366C60DC0}">
      <dgm:prSet phldrT="[Text]" custT="1"/>
      <dgm:spPr/>
      <dgm:t>
        <a:bodyPr/>
        <a:lstStyle/>
        <a:p>
          <a:r>
            <a:rPr lang="en-US" sz="2400" b="1"/>
            <a:t>Future Totals</a:t>
          </a:r>
          <a:endParaRPr lang="en-US" sz="2400" b="1" dirty="0"/>
        </a:p>
      </dgm:t>
    </dgm:pt>
    <dgm:pt modelId="{4F2428AC-464F-4696-B005-D6CC9A9030E7}" type="parTrans" cxnId="{2A640CE4-C75D-418F-BEBB-5CA59EB1BB2F}">
      <dgm:prSet/>
      <dgm:spPr/>
      <dgm:t>
        <a:bodyPr/>
        <a:lstStyle/>
        <a:p>
          <a:endParaRPr lang="en-US"/>
        </a:p>
      </dgm:t>
    </dgm:pt>
    <dgm:pt modelId="{C193961C-2C7C-4BAF-A042-17542E4F092F}" type="sibTrans" cxnId="{2A640CE4-C75D-418F-BEBB-5CA59EB1BB2F}">
      <dgm:prSet/>
      <dgm:spPr/>
      <dgm:t>
        <a:bodyPr/>
        <a:lstStyle/>
        <a:p>
          <a:endParaRPr lang="en-US"/>
        </a:p>
      </dgm:t>
    </dgm:pt>
    <dgm:pt modelId="{63AC98DA-5E50-425D-B45B-DE6291BFBAD9}">
      <dgm:prSet phldrT="[Text]"/>
      <dgm:spPr/>
      <dgm:t>
        <a:bodyPr/>
        <a:lstStyle/>
        <a:p>
          <a:r>
            <a:rPr lang="en-US" b="1"/>
            <a:t>9</a:t>
          </a:r>
          <a:endParaRPr lang="en-US" b="1" dirty="0"/>
        </a:p>
      </dgm:t>
    </dgm:pt>
    <dgm:pt modelId="{207BFA3A-F09A-4462-B922-407275FD12C9}" type="parTrans" cxnId="{DB5F9F09-FDA2-4612-9489-3B1FBCA7E58B}">
      <dgm:prSet/>
      <dgm:spPr/>
      <dgm:t>
        <a:bodyPr/>
        <a:lstStyle/>
        <a:p>
          <a:endParaRPr lang="en-US"/>
        </a:p>
      </dgm:t>
    </dgm:pt>
    <dgm:pt modelId="{5365EE05-2FBF-4E38-9869-4CFD50D1DFB1}" type="sibTrans" cxnId="{DB5F9F09-FDA2-4612-9489-3B1FBCA7E58B}">
      <dgm:prSet/>
      <dgm:spPr/>
      <dgm:t>
        <a:bodyPr/>
        <a:lstStyle/>
        <a:p>
          <a:endParaRPr lang="en-US"/>
        </a:p>
      </dgm:t>
    </dgm:pt>
    <dgm:pt modelId="{9AAC2EF4-A5CC-452F-B5E5-262CA7F325BF}">
      <dgm:prSet phldrT="[Text]"/>
      <dgm:spPr/>
      <dgm:t>
        <a:bodyPr/>
        <a:lstStyle/>
        <a:p>
          <a:r>
            <a:rPr lang="en-US" b="1" dirty="0"/>
            <a:t>7</a:t>
          </a:r>
        </a:p>
      </dgm:t>
    </dgm:pt>
    <dgm:pt modelId="{C68658E6-7F33-49D1-95A9-40AB0B22E10C}" type="parTrans" cxnId="{D25551F9-B25F-49D6-BB78-61CD4334D70C}">
      <dgm:prSet/>
      <dgm:spPr/>
      <dgm:t>
        <a:bodyPr/>
        <a:lstStyle/>
        <a:p>
          <a:endParaRPr lang="en-US"/>
        </a:p>
      </dgm:t>
    </dgm:pt>
    <dgm:pt modelId="{B8410C52-E692-4DC9-8A73-3EE503D2CAFE}" type="sibTrans" cxnId="{D25551F9-B25F-49D6-BB78-61CD4334D70C}">
      <dgm:prSet/>
      <dgm:spPr/>
      <dgm:t>
        <a:bodyPr/>
        <a:lstStyle/>
        <a:p>
          <a:endParaRPr lang="en-US"/>
        </a:p>
      </dgm:t>
    </dgm:pt>
    <dgm:pt modelId="{42D671BF-9EFC-4599-BA1B-CDD16DE90374}">
      <dgm:prSet phldrT="[Text]" custT="1"/>
      <dgm:spPr/>
      <dgm:t>
        <a:bodyPr/>
        <a:lstStyle/>
        <a:p>
          <a:r>
            <a:rPr lang="en-US" sz="2400" b="1"/>
            <a:t>Net Change</a:t>
          </a:r>
          <a:endParaRPr lang="en-US" sz="2400" b="1" dirty="0"/>
        </a:p>
      </dgm:t>
    </dgm:pt>
    <dgm:pt modelId="{AEB75316-626A-4DCA-BBD2-C6D68BFC69F3}" type="parTrans" cxnId="{6700CCF6-5B90-4F09-863A-0BDD5576B4FB}">
      <dgm:prSet/>
      <dgm:spPr/>
      <dgm:t>
        <a:bodyPr/>
        <a:lstStyle/>
        <a:p>
          <a:endParaRPr lang="en-US"/>
        </a:p>
      </dgm:t>
    </dgm:pt>
    <dgm:pt modelId="{5ECD9DF7-40A8-4E10-A355-DE4CCB0195B4}" type="sibTrans" cxnId="{6700CCF6-5B90-4F09-863A-0BDD5576B4FB}">
      <dgm:prSet/>
      <dgm:spPr/>
      <dgm:t>
        <a:bodyPr/>
        <a:lstStyle/>
        <a:p>
          <a:endParaRPr lang="en-US"/>
        </a:p>
      </dgm:t>
    </dgm:pt>
    <dgm:pt modelId="{E3440778-2FED-4A8B-87C5-13E30DE9FD9A}">
      <dgm:prSet/>
      <dgm:spPr/>
      <dgm:t>
        <a:bodyPr/>
        <a:lstStyle/>
        <a:p>
          <a:r>
            <a:rPr lang="en-US" b="1"/>
            <a:t>Leadership</a:t>
          </a:r>
          <a:endParaRPr lang="en-US" b="1" dirty="0"/>
        </a:p>
      </dgm:t>
    </dgm:pt>
    <dgm:pt modelId="{7D341DF2-CBEB-46EF-B1FA-AF469089DE88}" type="parTrans" cxnId="{2F2BEB49-D3CD-4E04-884F-98E822F36336}">
      <dgm:prSet/>
      <dgm:spPr/>
      <dgm:t>
        <a:bodyPr/>
        <a:lstStyle/>
        <a:p>
          <a:endParaRPr lang="en-US"/>
        </a:p>
      </dgm:t>
    </dgm:pt>
    <dgm:pt modelId="{222BF684-CB6C-43FC-B166-4C778F3E04A3}" type="sibTrans" cxnId="{2F2BEB49-D3CD-4E04-884F-98E822F36336}">
      <dgm:prSet/>
      <dgm:spPr/>
      <dgm:t>
        <a:bodyPr/>
        <a:lstStyle/>
        <a:p>
          <a:endParaRPr lang="en-US"/>
        </a:p>
      </dgm:t>
    </dgm:pt>
    <dgm:pt modelId="{5B283B2D-0C50-44EB-97DC-8A95AFB613B2}">
      <dgm:prSet/>
      <dgm:spPr/>
      <dgm:t>
        <a:bodyPr/>
        <a:lstStyle/>
        <a:p>
          <a:r>
            <a:rPr lang="en-US" b="1"/>
            <a:t>6</a:t>
          </a:r>
          <a:endParaRPr lang="en-US" b="1" dirty="0"/>
        </a:p>
      </dgm:t>
    </dgm:pt>
    <dgm:pt modelId="{36B62034-D37A-4257-AD81-2AD60D198E94}" type="parTrans" cxnId="{65E91DA9-A1C6-4981-ABF6-81B709967394}">
      <dgm:prSet/>
      <dgm:spPr/>
      <dgm:t>
        <a:bodyPr/>
        <a:lstStyle/>
        <a:p>
          <a:endParaRPr lang="en-US"/>
        </a:p>
      </dgm:t>
    </dgm:pt>
    <dgm:pt modelId="{10E11E2B-5DD9-4D96-9F34-071F0877F4F8}" type="sibTrans" cxnId="{65E91DA9-A1C6-4981-ABF6-81B709967394}">
      <dgm:prSet/>
      <dgm:spPr/>
      <dgm:t>
        <a:bodyPr/>
        <a:lstStyle/>
        <a:p>
          <a:endParaRPr lang="en-US"/>
        </a:p>
      </dgm:t>
    </dgm:pt>
    <dgm:pt modelId="{DD99CF87-2913-4BC5-ADE1-673E5C7401FD}">
      <dgm:prSet custT="1"/>
      <dgm:spPr/>
      <dgm:t>
        <a:bodyPr/>
        <a:lstStyle/>
        <a:p>
          <a:r>
            <a:rPr lang="en-US" sz="2400" b="1"/>
            <a:t>2021 Totals</a:t>
          </a:r>
          <a:endParaRPr lang="en-US" sz="2400" b="1" dirty="0"/>
        </a:p>
      </dgm:t>
    </dgm:pt>
    <dgm:pt modelId="{2509CE45-0A20-491C-9AE7-AF16E3C065FA}" type="parTrans" cxnId="{86B50BEF-042A-4394-8EEB-63577C71D41F}">
      <dgm:prSet/>
      <dgm:spPr/>
      <dgm:t>
        <a:bodyPr/>
        <a:lstStyle/>
        <a:p>
          <a:endParaRPr lang="en-US"/>
        </a:p>
      </dgm:t>
    </dgm:pt>
    <dgm:pt modelId="{2913021A-74D7-48F0-B20B-47C2CDD2AABC}" type="sibTrans" cxnId="{86B50BEF-042A-4394-8EEB-63577C71D41F}">
      <dgm:prSet/>
      <dgm:spPr/>
      <dgm:t>
        <a:bodyPr/>
        <a:lstStyle/>
        <a:p>
          <a:endParaRPr lang="en-US"/>
        </a:p>
      </dgm:t>
    </dgm:pt>
    <dgm:pt modelId="{CEC782A2-B692-432B-BBA6-DFCC8970ED6A}">
      <dgm:prSet phldrT="[Text]"/>
      <dgm:spPr/>
      <dgm:t>
        <a:bodyPr/>
        <a:lstStyle/>
        <a:p>
          <a:r>
            <a:rPr lang="en-US" b="1" dirty="0"/>
            <a:t>+4.25</a:t>
          </a:r>
        </a:p>
      </dgm:t>
    </dgm:pt>
    <dgm:pt modelId="{46A60B5F-32A4-4E6F-9BCF-0EF26C7FB25B}" type="sibTrans" cxnId="{35B8DCCF-72F3-4B70-AB58-9B04A452D5E3}">
      <dgm:prSet/>
      <dgm:spPr/>
      <dgm:t>
        <a:bodyPr/>
        <a:lstStyle/>
        <a:p>
          <a:endParaRPr lang="en-US"/>
        </a:p>
      </dgm:t>
    </dgm:pt>
    <dgm:pt modelId="{D32502D0-D47B-4717-8DBA-8C695628BC48}" type="parTrans" cxnId="{35B8DCCF-72F3-4B70-AB58-9B04A452D5E3}">
      <dgm:prSet/>
      <dgm:spPr/>
      <dgm:t>
        <a:bodyPr/>
        <a:lstStyle/>
        <a:p>
          <a:endParaRPr lang="en-US"/>
        </a:p>
      </dgm:t>
    </dgm:pt>
    <dgm:pt modelId="{2F2E9BD3-5DE6-4D4C-AABC-305F6F6609A5}">
      <dgm:prSet phldrT="[Text]"/>
      <dgm:spPr/>
      <dgm:t>
        <a:bodyPr/>
        <a:lstStyle/>
        <a:p>
          <a:r>
            <a:rPr lang="en-US" b="1" dirty="0"/>
            <a:t>+5.75</a:t>
          </a:r>
        </a:p>
      </dgm:t>
    </dgm:pt>
    <dgm:pt modelId="{B8266805-01B7-4A4D-8099-821C4BAEF8E8}" type="sibTrans" cxnId="{C7B0FCD2-EF15-4FFE-8936-E012FB6F1BE8}">
      <dgm:prSet/>
      <dgm:spPr/>
      <dgm:t>
        <a:bodyPr/>
        <a:lstStyle/>
        <a:p>
          <a:endParaRPr lang="en-US"/>
        </a:p>
      </dgm:t>
    </dgm:pt>
    <dgm:pt modelId="{3EB65DEA-462A-4A2E-B6A8-355E7F91028E}" type="parTrans" cxnId="{C7B0FCD2-EF15-4FFE-8936-E012FB6F1BE8}">
      <dgm:prSet/>
      <dgm:spPr/>
      <dgm:t>
        <a:bodyPr/>
        <a:lstStyle/>
        <a:p>
          <a:endParaRPr lang="en-US"/>
        </a:p>
      </dgm:t>
    </dgm:pt>
    <dgm:pt modelId="{4BBF108E-4E95-48E5-B94F-981C3E442B46}">
      <dgm:prSet/>
      <dgm:spPr/>
      <dgm:t>
        <a:bodyPr/>
        <a:lstStyle/>
        <a:p>
          <a:r>
            <a:rPr lang="en-US" b="1" dirty="0"/>
            <a:t>Faith</a:t>
          </a:r>
          <a:r>
            <a:rPr lang="en-US" dirty="0"/>
            <a:t> </a:t>
          </a:r>
          <a:r>
            <a:rPr lang="en-US" b="1" dirty="0"/>
            <a:t>Inclusion</a:t>
          </a:r>
        </a:p>
      </dgm:t>
    </dgm:pt>
    <dgm:pt modelId="{5A514270-E677-4382-93D2-0BB364DA2C74}" type="parTrans" cxnId="{DF4B0DBC-1FCB-4221-A9CF-45263F6AF9DF}">
      <dgm:prSet/>
      <dgm:spPr/>
      <dgm:t>
        <a:bodyPr/>
        <a:lstStyle/>
        <a:p>
          <a:endParaRPr lang="en-US"/>
        </a:p>
      </dgm:t>
    </dgm:pt>
    <dgm:pt modelId="{A54A1BE5-4B94-4FAF-ADD1-EEC0928934C3}" type="sibTrans" cxnId="{DF4B0DBC-1FCB-4221-A9CF-45263F6AF9DF}">
      <dgm:prSet/>
      <dgm:spPr/>
      <dgm:t>
        <a:bodyPr/>
        <a:lstStyle/>
        <a:p>
          <a:endParaRPr lang="en-US"/>
        </a:p>
      </dgm:t>
    </dgm:pt>
    <dgm:pt modelId="{DD9F5F4A-94A0-4C0D-8AD4-E3219DD3D4B3}">
      <dgm:prSet/>
      <dgm:spPr/>
      <dgm:t>
        <a:bodyPr/>
        <a:lstStyle/>
        <a:p>
          <a:r>
            <a:rPr lang="en-US" b="1"/>
            <a:t>Comms</a:t>
          </a:r>
          <a:endParaRPr lang="en-US" b="1" dirty="0"/>
        </a:p>
      </dgm:t>
    </dgm:pt>
    <dgm:pt modelId="{5300FD32-C44C-42AD-B940-AD56F050BA5C}" type="parTrans" cxnId="{BFE19B9F-2559-4F7D-AF06-CC0E1F838EAB}">
      <dgm:prSet/>
      <dgm:spPr/>
      <dgm:t>
        <a:bodyPr/>
        <a:lstStyle/>
        <a:p>
          <a:endParaRPr lang="en-US"/>
        </a:p>
      </dgm:t>
    </dgm:pt>
    <dgm:pt modelId="{8DA9DBCC-9FCD-4230-84C7-34E82F3499B1}" type="sibTrans" cxnId="{BFE19B9F-2559-4F7D-AF06-CC0E1F838EAB}">
      <dgm:prSet/>
      <dgm:spPr/>
      <dgm:t>
        <a:bodyPr/>
        <a:lstStyle/>
        <a:p>
          <a:endParaRPr lang="en-US"/>
        </a:p>
      </dgm:t>
    </dgm:pt>
    <dgm:pt modelId="{3F4AA075-48BA-47F8-9BE3-DDEB43A17FAD}">
      <dgm:prSet/>
      <dgm:spPr/>
      <dgm:t>
        <a:bodyPr/>
        <a:lstStyle/>
        <a:p>
          <a:r>
            <a:rPr lang="en-US" b="1" dirty="0"/>
            <a:t>MGMT</a:t>
          </a:r>
        </a:p>
      </dgm:t>
    </dgm:pt>
    <dgm:pt modelId="{6DC1C25C-0B67-4834-8F4B-4B7E020A4E8C}" type="parTrans" cxnId="{3E87F0D2-DDAB-4FDF-8FB6-1A498D0B50FA}">
      <dgm:prSet/>
      <dgm:spPr/>
      <dgm:t>
        <a:bodyPr/>
        <a:lstStyle/>
        <a:p>
          <a:endParaRPr lang="en-US"/>
        </a:p>
      </dgm:t>
    </dgm:pt>
    <dgm:pt modelId="{63563FDF-AC60-4923-80A9-07FE14837811}" type="sibTrans" cxnId="{3E87F0D2-DDAB-4FDF-8FB6-1A498D0B50FA}">
      <dgm:prSet/>
      <dgm:spPr/>
      <dgm:t>
        <a:bodyPr/>
        <a:lstStyle/>
        <a:p>
          <a:endParaRPr lang="en-US"/>
        </a:p>
      </dgm:t>
    </dgm:pt>
    <dgm:pt modelId="{FEEF7D84-6C96-49DA-A896-DA244D644489}">
      <dgm:prSet/>
      <dgm:spPr/>
      <dgm:t>
        <a:bodyPr/>
        <a:lstStyle/>
        <a:p>
          <a:r>
            <a:rPr lang="en-US" b="1"/>
            <a:t>Dev</a:t>
          </a:r>
          <a:endParaRPr lang="en-US" b="1" dirty="0"/>
        </a:p>
      </dgm:t>
    </dgm:pt>
    <dgm:pt modelId="{AEB3444D-23BA-48DB-8768-7F4B286D038B}" type="parTrans" cxnId="{F03C5CAC-FBAA-4FDB-A783-5F0757C966DC}">
      <dgm:prSet/>
      <dgm:spPr/>
      <dgm:t>
        <a:bodyPr/>
        <a:lstStyle/>
        <a:p>
          <a:endParaRPr lang="en-US"/>
        </a:p>
      </dgm:t>
    </dgm:pt>
    <dgm:pt modelId="{B0E511F0-A246-4A6D-A7BD-DD8490ED0DC1}" type="sibTrans" cxnId="{F03C5CAC-FBAA-4FDB-A783-5F0757C966DC}">
      <dgm:prSet/>
      <dgm:spPr/>
      <dgm:t>
        <a:bodyPr/>
        <a:lstStyle/>
        <a:p>
          <a:endParaRPr lang="en-US"/>
        </a:p>
      </dgm:t>
    </dgm:pt>
    <dgm:pt modelId="{103B64B4-087C-49D8-9066-0196249E7E30}">
      <dgm:prSet/>
      <dgm:spPr/>
      <dgm:t>
        <a:bodyPr/>
        <a:lstStyle/>
        <a:p>
          <a:r>
            <a:rPr lang="en-US" b="1" dirty="0"/>
            <a:t>3.25</a:t>
          </a:r>
        </a:p>
      </dgm:t>
    </dgm:pt>
    <dgm:pt modelId="{DAD5F5FB-E961-4868-8831-E5F9FD84E8C0}" type="parTrans" cxnId="{2D04639B-07A3-4660-93E4-F34C00FF49FA}">
      <dgm:prSet/>
      <dgm:spPr/>
      <dgm:t>
        <a:bodyPr/>
        <a:lstStyle/>
        <a:p>
          <a:endParaRPr lang="en-US"/>
        </a:p>
      </dgm:t>
    </dgm:pt>
    <dgm:pt modelId="{95A3F4EE-39E9-4DF1-9A11-D211D07604D1}" type="sibTrans" cxnId="{2D04639B-07A3-4660-93E4-F34C00FF49FA}">
      <dgm:prSet/>
      <dgm:spPr/>
      <dgm:t>
        <a:bodyPr/>
        <a:lstStyle/>
        <a:p>
          <a:endParaRPr lang="en-US"/>
        </a:p>
      </dgm:t>
    </dgm:pt>
    <dgm:pt modelId="{63516E0F-542C-46E7-A68D-3E0C5BFA41DE}">
      <dgm:prSet/>
      <dgm:spPr/>
      <dgm:t>
        <a:bodyPr/>
        <a:lstStyle/>
        <a:p>
          <a:r>
            <a:rPr lang="en-US" b="1" dirty="0"/>
            <a:t>2.75</a:t>
          </a:r>
        </a:p>
      </dgm:t>
    </dgm:pt>
    <dgm:pt modelId="{D3CC8B41-2DE4-417C-B439-D09ADCBF4298}" type="parTrans" cxnId="{8C65B73B-893D-434E-AC1D-4F592C77D87C}">
      <dgm:prSet/>
      <dgm:spPr/>
      <dgm:t>
        <a:bodyPr/>
        <a:lstStyle/>
        <a:p>
          <a:endParaRPr lang="en-US"/>
        </a:p>
      </dgm:t>
    </dgm:pt>
    <dgm:pt modelId="{08535F45-CB0B-4159-A198-D7E3F093FDB5}" type="sibTrans" cxnId="{8C65B73B-893D-434E-AC1D-4F592C77D87C}">
      <dgm:prSet/>
      <dgm:spPr/>
      <dgm:t>
        <a:bodyPr/>
        <a:lstStyle/>
        <a:p>
          <a:endParaRPr lang="en-US"/>
        </a:p>
      </dgm:t>
    </dgm:pt>
    <dgm:pt modelId="{F0A78245-2648-4F20-83CF-97E81EFADD00}">
      <dgm:prSet/>
      <dgm:spPr/>
      <dgm:t>
        <a:bodyPr/>
        <a:lstStyle/>
        <a:p>
          <a:r>
            <a:rPr lang="en-US" b="1"/>
            <a:t>2.25</a:t>
          </a:r>
          <a:endParaRPr lang="en-US" b="1" dirty="0"/>
        </a:p>
      </dgm:t>
    </dgm:pt>
    <dgm:pt modelId="{88FFEA23-8A8A-4D58-864B-FC6B3F359ACC}" type="parTrans" cxnId="{7B80673A-9D58-4B7E-866B-3DA86E6CCED9}">
      <dgm:prSet/>
      <dgm:spPr/>
      <dgm:t>
        <a:bodyPr/>
        <a:lstStyle/>
        <a:p>
          <a:endParaRPr lang="en-US"/>
        </a:p>
      </dgm:t>
    </dgm:pt>
    <dgm:pt modelId="{413FDD89-2713-449F-9EE9-A9FFFC2800BD}" type="sibTrans" cxnId="{7B80673A-9D58-4B7E-866B-3DA86E6CCED9}">
      <dgm:prSet/>
      <dgm:spPr/>
      <dgm:t>
        <a:bodyPr/>
        <a:lstStyle/>
        <a:p>
          <a:endParaRPr lang="en-US"/>
        </a:p>
      </dgm:t>
    </dgm:pt>
    <dgm:pt modelId="{B2413F48-A72A-44E0-86AE-5A9CFE206FD3}">
      <dgm:prSet/>
      <dgm:spPr/>
      <dgm:t>
        <a:bodyPr/>
        <a:lstStyle/>
        <a:p>
          <a:r>
            <a:rPr lang="en-US" b="1" dirty="0"/>
            <a:t>1.25</a:t>
          </a:r>
        </a:p>
      </dgm:t>
    </dgm:pt>
    <dgm:pt modelId="{4251D227-3CE9-4F2F-B78F-6801BB2C8994}" type="parTrans" cxnId="{EDB3FB12-C3A8-4AC6-8732-D9CD52DA7554}">
      <dgm:prSet/>
      <dgm:spPr/>
      <dgm:t>
        <a:bodyPr/>
        <a:lstStyle/>
        <a:p>
          <a:endParaRPr lang="en-US"/>
        </a:p>
      </dgm:t>
    </dgm:pt>
    <dgm:pt modelId="{DBF7D04C-38F5-4824-B221-8FEFAB23E053}" type="sibTrans" cxnId="{EDB3FB12-C3A8-4AC6-8732-D9CD52DA7554}">
      <dgm:prSet/>
      <dgm:spPr/>
      <dgm:t>
        <a:bodyPr/>
        <a:lstStyle/>
        <a:p>
          <a:endParaRPr lang="en-US"/>
        </a:p>
      </dgm:t>
    </dgm:pt>
    <dgm:pt modelId="{ED4E222A-4894-406E-A73C-28A27C4C9FB9}">
      <dgm:prSet/>
      <dgm:spPr/>
      <dgm:t>
        <a:bodyPr/>
        <a:lstStyle/>
        <a:p>
          <a:r>
            <a:rPr lang="en-US" b="1" dirty="0"/>
            <a:t>1.5</a:t>
          </a:r>
        </a:p>
      </dgm:t>
    </dgm:pt>
    <dgm:pt modelId="{2BF8E659-83BA-4824-A9D8-A0D0E732B013}" type="parTrans" cxnId="{82DE7A46-DB10-44C0-963E-6F068B747253}">
      <dgm:prSet/>
      <dgm:spPr/>
      <dgm:t>
        <a:bodyPr/>
        <a:lstStyle/>
        <a:p>
          <a:endParaRPr lang="en-US"/>
        </a:p>
      </dgm:t>
    </dgm:pt>
    <dgm:pt modelId="{3E7DBF23-4E78-4D9B-BA54-EBE98E1D8B33}" type="sibTrans" cxnId="{82DE7A46-DB10-44C0-963E-6F068B747253}">
      <dgm:prSet/>
      <dgm:spPr/>
      <dgm:t>
        <a:bodyPr/>
        <a:lstStyle/>
        <a:p>
          <a:endParaRPr lang="en-US"/>
        </a:p>
      </dgm:t>
    </dgm:pt>
    <dgm:pt modelId="{98BF7B63-B946-4E77-93DA-3FDE163BB02F}">
      <dgm:prSet/>
      <dgm:spPr/>
      <dgm:t>
        <a:bodyPr/>
        <a:lstStyle/>
        <a:p>
          <a:r>
            <a:rPr lang="en-US" b="1" dirty="0"/>
            <a:t>2.5</a:t>
          </a:r>
        </a:p>
      </dgm:t>
    </dgm:pt>
    <dgm:pt modelId="{456F750E-1FCE-4D79-BFF5-3634F28C3EB5}" type="parTrans" cxnId="{40644543-2408-45DE-A65A-44D09465B0F8}">
      <dgm:prSet/>
      <dgm:spPr/>
      <dgm:t>
        <a:bodyPr/>
        <a:lstStyle/>
        <a:p>
          <a:endParaRPr lang="en-US"/>
        </a:p>
      </dgm:t>
    </dgm:pt>
    <dgm:pt modelId="{FE1219AC-2A36-4713-886A-C284B2B58676}" type="sibTrans" cxnId="{40644543-2408-45DE-A65A-44D09465B0F8}">
      <dgm:prSet/>
      <dgm:spPr/>
      <dgm:t>
        <a:bodyPr/>
        <a:lstStyle/>
        <a:p>
          <a:endParaRPr lang="en-US"/>
        </a:p>
      </dgm:t>
    </dgm:pt>
    <dgm:pt modelId="{A4F189AB-9856-491C-8420-096B8A2F8646}">
      <dgm:prSet/>
      <dgm:spPr/>
      <dgm:t>
        <a:bodyPr/>
        <a:lstStyle/>
        <a:p>
          <a:r>
            <a:rPr lang="en-US" b="1"/>
            <a:t>2.5</a:t>
          </a:r>
          <a:endParaRPr lang="en-US" b="1" dirty="0"/>
        </a:p>
      </dgm:t>
    </dgm:pt>
    <dgm:pt modelId="{F0F46C3F-2F1D-4AF8-979E-E8D5D81AC14C}" type="parTrans" cxnId="{F899CF68-15BA-4430-A012-67AA69A37C18}">
      <dgm:prSet/>
      <dgm:spPr/>
      <dgm:t>
        <a:bodyPr/>
        <a:lstStyle/>
        <a:p>
          <a:endParaRPr lang="en-US"/>
        </a:p>
      </dgm:t>
    </dgm:pt>
    <dgm:pt modelId="{E1B6AB69-E948-4BBA-9C4F-189F15A02AD5}" type="sibTrans" cxnId="{F899CF68-15BA-4430-A012-67AA69A37C18}">
      <dgm:prSet/>
      <dgm:spPr/>
      <dgm:t>
        <a:bodyPr/>
        <a:lstStyle/>
        <a:p>
          <a:endParaRPr lang="en-US"/>
        </a:p>
      </dgm:t>
    </dgm:pt>
    <dgm:pt modelId="{204024B5-3960-446D-A8E0-A59B633E2068}">
      <dgm:prSet/>
      <dgm:spPr/>
      <dgm:t>
        <a:bodyPr/>
        <a:lstStyle/>
        <a:p>
          <a:r>
            <a:rPr lang="en-US" b="1" dirty="0"/>
            <a:t>4</a:t>
          </a:r>
        </a:p>
      </dgm:t>
    </dgm:pt>
    <dgm:pt modelId="{84C0860D-B11C-45FE-B521-6F1B2F10F61D}" type="parTrans" cxnId="{CDA2CA28-D498-46CF-9091-1D60CEA32BD1}">
      <dgm:prSet/>
      <dgm:spPr/>
      <dgm:t>
        <a:bodyPr/>
        <a:lstStyle/>
        <a:p>
          <a:endParaRPr lang="en-US"/>
        </a:p>
      </dgm:t>
    </dgm:pt>
    <dgm:pt modelId="{34238FA8-F2C4-4B09-8DE5-172DEE6A2656}" type="sibTrans" cxnId="{CDA2CA28-D498-46CF-9091-1D60CEA32BD1}">
      <dgm:prSet/>
      <dgm:spPr/>
      <dgm:t>
        <a:bodyPr/>
        <a:lstStyle/>
        <a:p>
          <a:endParaRPr lang="en-US"/>
        </a:p>
      </dgm:t>
    </dgm:pt>
    <dgm:pt modelId="{1C7F4C28-0B97-41B7-B473-B9C21E85A4B1}">
      <dgm:prSet/>
      <dgm:spPr/>
      <dgm:t>
        <a:bodyPr/>
        <a:lstStyle/>
        <a:p>
          <a:r>
            <a:rPr lang="en-US" b="1"/>
            <a:t>5</a:t>
          </a:r>
          <a:endParaRPr lang="en-US" b="1" dirty="0"/>
        </a:p>
      </dgm:t>
    </dgm:pt>
    <dgm:pt modelId="{272D2597-9D63-4A7F-9FA4-A2A1E32DD5A7}" type="parTrans" cxnId="{18CC2B4B-E82C-4F3A-ACE2-FE83D276F83A}">
      <dgm:prSet/>
      <dgm:spPr/>
      <dgm:t>
        <a:bodyPr/>
        <a:lstStyle/>
        <a:p>
          <a:endParaRPr lang="en-US"/>
        </a:p>
      </dgm:t>
    </dgm:pt>
    <dgm:pt modelId="{AB1DC797-652B-4AF3-A431-F56854F725CD}" type="sibTrans" cxnId="{18CC2B4B-E82C-4F3A-ACE2-FE83D276F83A}">
      <dgm:prSet/>
      <dgm:spPr/>
      <dgm:t>
        <a:bodyPr/>
        <a:lstStyle/>
        <a:p>
          <a:endParaRPr lang="en-US"/>
        </a:p>
      </dgm:t>
    </dgm:pt>
    <dgm:pt modelId="{E951389D-4873-4A3A-A97A-3361B7403458}">
      <dgm:prSet/>
      <dgm:spPr/>
      <dgm:t>
        <a:bodyPr/>
        <a:lstStyle/>
        <a:p>
          <a:r>
            <a:rPr lang="en-US" b="1" dirty="0"/>
            <a:t>5.5</a:t>
          </a:r>
        </a:p>
      </dgm:t>
    </dgm:pt>
    <dgm:pt modelId="{2BEB2EAD-E740-4ACE-9356-8A6F6FB2166E}" type="parTrans" cxnId="{AC21B3F4-CBD3-472F-BD5B-1D20705FB178}">
      <dgm:prSet/>
      <dgm:spPr/>
      <dgm:t>
        <a:bodyPr/>
        <a:lstStyle/>
        <a:p>
          <a:endParaRPr lang="en-US"/>
        </a:p>
      </dgm:t>
    </dgm:pt>
    <dgm:pt modelId="{B194FD90-79E6-40A7-AC02-68714E818588}" type="sibTrans" cxnId="{AC21B3F4-CBD3-472F-BD5B-1D20705FB178}">
      <dgm:prSet/>
      <dgm:spPr/>
      <dgm:t>
        <a:bodyPr/>
        <a:lstStyle/>
        <a:p>
          <a:endParaRPr lang="en-US"/>
        </a:p>
      </dgm:t>
    </dgm:pt>
    <dgm:pt modelId="{42F894DC-6974-49AD-A348-104BC1D10C00}">
      <dgm:prSet/>
      <dgm:spPr/>
      <dgm:t>
        <a:bodyPr/>
        <a:lstStyle/>
        <a:p>
          <a:r>
            <a:rPr lang="en-US" b="1"/>
            <a:t>6.5</a:t>
          </a:r>
          <a:endParaRPr lang="en-US" b="1" dirty="0"/>
        </a:p>
      </dgm:t>
    </dgm:pt>
    <dgm:pt modelId="{F76F5509-B5AF-4634-9D47-E0156D47DE04}" type="parTrans" cxnId="{5C2E6C1D-A27C-420B-AC1C-C7901E3231FF}">
      <dgm:prSet/>
      <dgm:spPr/>
      <dgm:t>
        <a:bodyPr/>
        <a:lstStyle/>
        <a:p>
          <a:endParaRPr lang="en-US"/>
        </a:p>
      </dgm:t>
    </dgm:pt>
    <dgm:pt modelId="{15DB7349-D69D-4928-8C4F-B01E2A74F6EB}" type="sibTrans" cxnId="{5C2E6C1D-A27C-420B-AC1C-C7901E3231FF}">
      <dgm:prSet/>
      <dgm:spPr/>
      <dgm:t>
        <a:bodyPr/>
        <a:lstStyle/>
        <a:p>
          <a:endParaRPr lang="en-US"/>
        </a:p>
      </dgm:t>
    </dgm:pt>
    <dgm:pt modelId="{298D2952-5801-409B-92F0-35C58C5E3C25}">
      <dgm:prSet/>
      <dgm:spPr/>
      <dgm:t>
        <a:bodyPr/>
        <a:lstStyle/>
        <a:p>
          <a:r>
            <a:rPr lang="en-US" b="1" dirty="0"/>
            <a:t>+2.75</a:t>
          </a:r>
        </a:p>
      </dgm:t>
    </dgm:pt>
    <dgm:pt modelId="{A78C810A-99F6-4AFE-B23E-101A27EC4E40}" type="parTrans" cxnId="{7B078E07-0DEE-45DB-A341-FC338E48143D}">
      <dgm:prSet/>
      <dgm:spPr/>
      <dgm:t>
        <a:bodyPr/>
        <a:lstStyle/>
        <a:p>
          <a:endParaRPr lang="en-US"/>
        </a:p>
      </dgm:t>
    </dgm:pt>
    <dgm:pt modelId="{892B562D-FEE2-480F-8A3B-D66D28C9A0CF}" type="sibTrans" cxnId="{7B078E07-0DEE-45DB-A341-FC338E48143D}">
      <dgm:prSet/>
      <dgm:spPr/>
      <dgm:t>
        <a:bodyPr/>
        <a:lstStyle/>
        <a:p>
          <a:endParaRPr lang="en-US"/>
        </a:p>
      </dgm:t>
    </dgm:pt>
    <dgm:pt modelId="{C985FD76-B7B7-4145-9E01-1038EF7709DB}">
      <dgm:prSet/>
      <dgm:spPr/>
      <dgm:t>
        <a:bodyPr/>
        <a:lstStyle/>
        <a:p>
          <a:r>
            <a:rPr lang="en-US" b="1" dirty="0"/>
            <a:t>+3.5</a:t>
          </a:r>
        </a:p>
      </dgm:t>
    </dgm:pt>
    <dgm:pt modelId="{41394788-4D1D-4D55-967B-07B0369D7520}" type="parTrans" cxnId="{5BC77E62-3253-4A0D-9715-C0FA0A4DED09}">
      <dgm:prSet/>
      <dgm:spPr/>
      <dgm:t>
        <a:bodyPr/>
        <a:lstStyle/>
        <a:p>
          <a:endParaRPr lang="en-US"/>
        </a:p>
      </dgm:t>
    </dgm:pt>
    <dgm:pt modelId="{37950D8F-1646-42B4-966A-502BBA5BC24E}" type="sibTrans" cxnId="{5BC77E62-3253-4A0D-9715-C0FA0A4DED09}">
      <dgm:prSet/>
      <dgm:spPr/>
      <dgm:t>
        <a:bodyPr/>
        <a:lstStyle/>
        <a:p>
          <a:endParaRPr lang="en-US"/>
        </a:p>
      </dgm:t>
    </dgm:pt>
    <dgm:pt modelId="{193087B7-FA3F-4690-9F9E-252005166342}">
      <dgm:prSet/>
      <dgm:spPr/>
      <dgm:t>
        <a:bodyPr/>
        <a:lstStyle/>
        <a:p>
          <a:r>
            <a:rPr lang="en-US" b="1" dirty="0"/>
            <a:t>+3</a:t>
          </a:r>
        </a:p>
      </dgm:t>
    </dgm:pt>
    <dgm:pt modelId="{C2CFC08B-1FBC-4FF1-B418-2F83BA1178C1}" type="parTrans" cxnId="{B87BF4D2-5A94-442F-9B7A-339F2BFAD830}">
      <dgm:prSet/>
      <dgm:spPr/>
      <dgm:t>
        <a:bodyPr/>
        <a:lstStyle/>
        <a:p>
          <a:endParaRPr lang="en-US"/>
        </a:p>
      </dgm:t>
    </dgm:pt>
    <dgm:pt modelId="{36EE7956-0A97-47B0-B245-9E0C8405AC96}" type="sibTrans" cxnId="{B87BF4D2-5A94-442F-9B7A-339F2BFAD830}">
      <dgm:prSet/>
      <dgm:spPr/>
      <dgm:t>
        <a:bodyPr/>
        <a:lstStyle/>
        <a:p>
          <a:endParaRPr lang="en-US"/>
        </a:p>
      </dgm:t>
    </dgm:pt>
    <dgm:pt modelId="{47EC5BB5-E770-4850-B6CB-0700A05B92CA}">
      <dgm:prSet/>
      <dgm:spPr/>
      <dgm:t>
        <a:bodyPr/>
        <a:lstStyle/>
        <a:p>
          <a:r>
            <a:rPr lang="en-US" b="1"/>
            <a:t>+4</a:t>
          </a:r>
          <a:endParaRPr lang="en-US" b="1" dirty="0"/>
        </a:p>
      </dgm:t>
    </dgm:pt>
    <dgm:pt modelId="{10822498-F442-465D-93E9-BEEFC3D6E837}" type="parTrans" cxnId="{91BC7468-D1FD-48AF-95F1-5CEF6B6B3F25}">
      <dgm:prSet/>
      <dgm:spPr/>
      <dgm:t>
        <a:bodyPr/>
        <a:lstStyle/>
        <a:p>
          <a:endParaRPr lang="en-US"/>
        </a:p>
      </dgm:t>
    </dgm:pt>
    <dgm:pt modelId="{F97961E1-7D3A-4E0A-A71A-28D72030DA9B}" type="sibTrans" cxnId="{91BC7468-D1FD-48AF-95F1-5CEF6B6B3F25}">
      <dgm:prSet/>
      <dgm:spPr/>
      <dgm:t>
        <a:bodyPr/>
        <a:lstStyle/>
        <a:p>
          <a:endParaRPr lang="en-US"/>
        </a:p>
      </dgm:t>
    </dgm:pt>
    <dgm:pt modelId="{254CBCC5-1EFA-4B90-96F2-1D1FF7D1AE67}">
      <dgm:prSet/>
      <dgm:spPr/>
      <dgm:t>
        <a:bodyPr/>
        <a:lstStyle/>
        <a:p>
          <a:r>
            <a:rPr lang="en-US" b="1" dirty="0"/>
            <a:t>Total</a:t>
          </a:r>
        </a:p>
      </dgm:t>
    </dgm:pt>
    <dgm:pt modelId="{A8AFB96E-EC59-451D-89FE-A1C183F02232}" type="parTrans" cxnId="{79DD5CE5-5F27-425D-80DB-13E1CC95CCEA}">
      <dgm:prSet/>
      <dgm:spPr/>
      <dgm:t>
        <a:bodyPr/>
        <a:lstStyle/>
        <a:p>
          <a:endParaRPr lang="en-US"/>
        </a:p>
      </dgm:t>
    </dgm:pt>
    <dgm:pt modelId="{BF349896-8493-4B33-A83A-482F6423999C}" type="sibTrans" cxnId="{79DD5CE5-5F27-425D-80DB-13E1CC95CCEA}">
      <dgm:prSet/>
      <dgm:spPr/>
      <dgm:t>
        <a:bodyPr/>
        <a:lstStyle/>
        <a:p>
          <a:endParaRPr lang="en-US"/>
        </a:p>
      </dgm:t>
    </dgm:pt>
    <dgm:pt modelId="{D84E450D-5C55-4D19-B8BE-FD261C20688D}">
      <dgm:prSet/>
      <dgm:spPr/>
      <dgm:t>
        <a:bodyPr/>
        <a:lstStyle/>
        <a:p>
          <a:r>
            <a:rPr lang="en-US" b="1" dirty="0"/>
            <a:t>16</a:t>
          </a:r>
        </a:p>
      </dgm:t>
    </dgm:pt>
    <dgm:pt modelId="{4707C047-42C0-4A97-AE38-6A5949E4C626}" type="parTrans" cxnId="{BC570B0C-E472-4905-A235-5332AF7C3198}">
      <dgm:prSet/>
      <dgm:spPr/>
      <dgm:t>
        <a:bodyPr/>
        <a:lstStyle/>
        <a:p>
          <a:endParaRPr lang="en-US"/>
        </a:p>
      </dgm:t>
    </dgm:pt>
    <dgm:pt modelId="{183D65C3-C927-4040-9FD8-9053F5473E9D}" type="sibTrans" cxnId="{BC570B0C-E472-4905-A235-5332AF7C3198}">
      <dgm:prSet/>
      <dgm:spPr/>
      <dgm:t>
        <a:bodyPr/>
        <a:lstStyle/>
        <a:p>
          <a:endParaRPr lang="en-US"/>
        </a:p>
      </dgm:t>
    </dgm:pt>
    <dgm:pt modelId="{C124ED9A-57C9-47A4-A95C-EA52DEB800F1}">
      <dgm:prSet/>
      <dgm:spPr/>
      <dgm:t>
        <a:bodyPr/>
        <a:lstStyle/>
        <a:p>
          <a:r>
            <a:rPr lang="en-US" b="1" dirty="0"/>
            <a:t>43</a:t>
          </a:r>
        </a:p>
      </dgm:t>
    </dgm:pt>
    <dgm:pt modelId="{90381A61-9B47-4D01-960C-EEC321104F27}" type="parTrans" cxnId="{8659322E-25E6-49DC-868C-7588C0E4F1B1}">
      <dgm:prSet/>
      <dgm:spPr/>
      <dgm:t>
        <a:bodyPr/>
        <a:lstStyle/>
        <a:p>
          <a:endParaRPr lang="en-US"/>
        </a:p>
      </dgm:t>
    </dgm:pt>
    <dgm:pt modelId="{5112C818-0956-448E-A1FA-41689CEDCB82}" type="sibTrans" cxnId="{8659322E-25E6-49DC-868C-7588C0E4F1B1}">
      <dgm:prSet/>
      <dgm:spPr/>
      <dgm:t>
        <a:bodyPr/>
        <a:lstStyle/>
        <a:p>
          <a:endParaRPr lang="en-US"/>
        </a:p>
      </dgm:t>
    </dgm:pt>
    <dgm:pt modelId="{4B58E2D1-9AB6-4B41-8B80-BD49DBA67A45}">
      <dgm:prSet/>
      <dgm:spPr/>
      <dgm:t>
        <a:bodyPr/>
        <a:lstStyle/>
        <a:p>
          <a:r>
            <a:rPr lang="en-US" dirty="0"/>
            <a:t>+</a:t>
          </a:r>
          <a:r>
            <a:rPr lang="en-US" b="1" dirty="0"/>
            <a:t>27</a:t>
          </a:r>
        </a:p>
      </dgm:t>
    </dgm:pt>
    <dgm:pt modelId="{72F0BC0B-6C67-48AD-B91F-F145EB2EB3DD}" type="parTrans" cxnId="{5E1BAA0C-1F00-4E90-B9CA-237A1C04D2F3}">
      <dgm:prSet/>
      <dgm:spPr/>
      <dgm:t>
        <a:bodyPr/>
        <a:lstStyle/>
        <a:p>
          <a:endParaRPr lang="en-US"/>
        </a:p>
      </dgm:t>
    </dgm:pt>
    <dgm:pt modelId="{66C9448D-3CEB-4F04-93E6-BBB02A7EC4CA}" type="sibTrans" cxnId="{5E1BAA0C-1F00-4E90-B9CA-237A1C04D2F3}">
      <dgm:prSet/>
      <dgm:spPr/>
      <dgm:t>
        <a:bodyPr/>
        <a:lstStyle/>
        <a:p>
          <a:endParaRPr lang="en-US"/>
        </a:p>
      </dgm:t>
    </dgm:pt>
    <dgm:pt modelId="{EE2413BA-5408-4BD2-8BDA-A5A94E9D0BE3}">
      <dgm:prSet/>
      <dgm:spPr/>
      <dgm:t>
        <a:bodyPr/>
        <a:lstStyle/>
        <a:p>
          <a:r>
            <a:rPr lang="en-US" b="1"/>
            <a:t>+3.75</a:t>
          </a:r>
          <a:endParaRPr lang="en-US" b="1" dirty="0"/>
        </a:p>
      </dgm:t>
    </dgm:pt>
    <dgm:pt modelId="{B990732C-0CCE-4B46-86A1-FEDB4245C17E}" type="sibTrans" cxnId="{AE449C5F-0F24-4E78-B9EE-741C2471F670}">
      <dgm:prSet/>
      <dgm:spPr/>
      <dgm:t>
        <a:bodyPr/>
        <a:lstStyle/>
        <a:p>
          <a:endParaRPr lang="en-US"/>
        </a:p>
      </dgm:t>
    </dgm:pt>
    <dgm:pt modelId="{BC2F3FAB-5C6D-4298-8CA4-46A12101C64B}" type="parTrans" cxnId="{AE449C5F-0F24-4E78-B9EE-741C2471F670}">
      <dgm:prSet/>
      <dgm:spPr/>
      <dgm:t>
        <a:bodyPr/>
        <a:lstStyle/>
        <a:p>
          <a:endParaRPr lang="en-US"/>
        </a:p>
      </dgm:t>
    </dgm:pt>
    <dgm:pt modelId="{7042D611-120C-421D-A370-1B14F8F23326}" type="pres">
      <dgm:prSet presAssocID="{103EB91E-BD8D-483A-9B7A-5C1A665674A2}" presName="theList" presStyleCnt="0">
        <dgm:presLayoutVars>
          <dgm:dir/>
          <dgm:animLvl val="lvl"/>
          <dgm:resizeHandles val="exact"/>
        </dgm:presLayoutVars>
      </dgm:prSet>
      <dgm:spPr/>
    </dgm:pt>
    <dgm:pt modelId="{AEB36455-2A1E-4DE7-82DE-BFA1751767EF}" type="pres">
      <dgm:prSet presAssocID="{D7262C5B-3A9D-443A-80D4-950F23903143}" presName="compNode" presStyleCnt="0"/>
      <dgm:spPr/>
    </dgm:pt>
    <dgm:pt modelId="{E674D671-6FDA-4E26-B627-5D401A09CCA0}" type="pres">
      <dgm:prSet presAssocID="{D7262C5B-3A9D-443A-80D4-950F23903143}" presName="aNode" presStyleLbl="bgShp" presStyleIdx="0" presStyleCnt="4"/>
      <dgm:spPr/>
    </dgm:pt>
    <dgm:pt modelId="{0ADE759D-5DF2-4E9B-8B03-CB6D3BB44F33}" type="pres">
      <dgm:prSet presAssocID="{D7262C5B-3A9D-443A-80D4-950F23903143}" presName="textNode" presStyleLbl="bgShp" presStyleIdx="0" presStyleCnt="4"/>
      <dgm:spPr/>
    </dgm:pt>
    <dgm:pt modelId="{6AC92F08-71A5-49F7-B464-CA0A9A3F3FB2}" type="pres">
      <dgm:prSet presAssocID="{D7262C5B-3A9D-443A-80D4-950F23903143}" presName="compChildNode" presStyleCnt="0"/>
      <dgm:spPr/>
    </dgm:pt>
    <dgm:pt modelId="{F629CF52-EED9-4576-848E-933B3D36016F}" type="pres">
      <dgm:prSet presAssocID="{D7262C5B-3A9D-443A-80D4-950F23903143}" presName="theInnerList" presStyleCnt="0"/>
      <dgm:spPr/>
    </dgm:pt>
    <dgm:pt modelId="{744681A0-79EC-4B20-B30B-A3DF6A631132}" type="pres">
      <dgm:prSet presAssocID="{8421FAFF-2E48-4DBA-B31C-7359F2F4CBC5}" presName="childNode" presStyleLbl="node1" presStyleIdx="0" presStyleCnt="32">
        <dgm:presLayoutVars>
          <dgm:bulletEnabled val="1"/>
        </dgm:presLayoutVars>
      </dgm:prSet>
      <dgm:spPr/>
    </dgm:pt>
    <dgm:pt modelId="{134A2FB2-1E9E-4EB1-A537-407A573E420A}" type="pres">
      <dgm:prSet presAssocID="{8421FAFF-2E48-4DBA-B31C-7359F2F4CBC5}" presName="aSpace2" presStyleCnt="0"/>
      <dgm:spPr/>
    </dgm:pt>
    <dgm:pt modelId="{C915D660-0374-4B90-B84B-56527436A819}" type="pres">
      <dgm:prSet presAssocID="{54D36C8A-94DC-4C6D-BFF9-722F9A023BF1}" presName="childNode" presStyleLbl="node1" presStyleIdx="1" presStyleCnt="32">
        <dgm:presLayoutVars>
          <dgm:bulletEnabled val="1"/>
        </dgm:presLayoutVars>
      </dgm:prSet>
      <dgm:spPr/>
    </dgm:pt>
    <dgm:pt modelId="{7C758D56-BEDF-4055-98DF-87489A81C4AE}" type="pres">
      <dgm:prSet presAssocID="{54D36C8A-94DC-4C6D-BFF9-722F9A023BF1}" presName="aSpace2" presStyleCnt="0"/>
      <dgm:spPr/>
    </dgm:pt>
    <dgm:pt modelId="{F0C59654-B56B-4B45-9D79-78B445F26D49}" type="pres">
      <dgm:prSet presAssocID="{E3440778-2FED-4A8B-87C5-13E30DE9FD9A}" presName="childNode" presStyleLbl="node1" presStyleIdx="2" presStyleCnt="32">
        <dgm:presLayoutVars>
          <dgm:bulletEnabled val="1"/>
        </dgm:presLayoutVars>
      </dgm:prSet>
      <dgm:spPr/>
    </dgm:pt>
    <dgm:pt modelId="{B4C702AB-68AE-45EA-AF6D-D98A78FAE7AB}" type="pres">
      <dgm:prSet presAssocID="{E3440778-2FED-4A8B-87C5-13E30DE9FD9A}" presName="aSpace2" presStyleCnt="0"/>
      <dgm:spPr/>
    </dgm:pt>
    <dgm:pt modelId="{3F359BE9-5EC2-45CC-B0B6-44573D2B229B}" type="pres">
      <dgm:prSet presAssocID="{4BBF108E-4E95-48E5-B94F-981C3E442B46}" presName="childNode" presStyleLbl="node1" presStyleIdx="3" presStyleCnt="32">
        <dgm:presLayoutVars>
          <dgm:bulletEnabled val="1"/>
        </dgm:presLayoutVars>
      </dgm:prSet>
      <dgm:spPr/>
    </dgm:pt>
    <dgm:pt modelId="{0D93E4AA-34DC-4EE7-8FDF-F8AB51E039A9}" type="pres">
      <dgm:prSet presAssocID="{4BBF108E-4E95-48E5-B94F-981C3E442B46}" presName="aSpace2" presStyleCnt="0"/>
      <dgm:spPr/>
    </dgm:pt>
    <dgm:pt modelId="{B9D6B31A-858D-44FF-9E99-FB6469B9F604}" type="pres">
      <dgm:prSet presAssocID="{DD9F5F4A-94A0-4C0D-8AD4-E3219DD3D4B3}" presName="childNode" presStyleLbl="node1" presStyleIdx="4" presStyleCnt="32">
        <dgm:presLayoutVars>
          <dgm:bulletEnabled val="1"/>
        </dgm:presLayoutVars>
      </dgm:prSet>
      <dgm:spPr/>
    </dgm:pt>
    <dgm:pt modelId="{C761C404-8846-4D75-8671-D6448C5541CF}" type="pres">
      <dgm:prSet presAssocID="{DD9F5F4A-94A0-4C0D-8AD4-E3219DD3D4B3}" presName="aSpace2" presStyleCnt="0"/>
      <dgm:spPr/>
    </dgm:pt>
    <dgm:pt modelId="{8AD8469D-3D1F-426E-9ABE-F00E7E72B1D4}" type="pres">
      <dgm:prSet presAssocID="{3F4AA075-48BA-47F8-9BE3-DDEB43A17FAD}" presName="childNode" presStyleLbl="node1" presStyleIdx="5" presStyleCnt="32">
        <dgm:presLayoutVars>
          <dgm:bulletEnabled val="1"/>
        </dgm:presLayoutVars>
      </dgm:prSet>
      <dgm:spPr/>
    </dgm:pt>
    <dgm:pt modelId="{D6F1A06B-9BE4-4665-B265-06CCF7A09F85}" type="pres">
      <dgm:prSet presAssocID="{3F4AA075-48BA-47F8-9BE3-DDEB43A17FAD}" presName="aSpace2" presStyleCnt="0"/>
      <dgm:spPr/>
    </dgm:pt>
    <dgm:pt modelId="{0BE5454A-FDFA-4BD0-9EB8-59F1772DE8A0}" type="pres">
      <dgm:prSet presAssocID="{FEEF7D84-6C96-49DA-A896-DA244D644489}" presName="childNode" presStyleLbl="node1" presStyleIdx="6" presStyleCnt="32">
        <dgm:presLayoutVars>
          <dgm:bulletEnabled val="1"/>
        </dgm:presLayoutVars>
      </dgm:prSet>
      <dgm:spPr/>
    </dgm:pt>
    <dgm:pt modelId="{99B58CE0-6BEF-4594-AF03-AA34C36DF87D}" type="pres">
      <dgm:prSet presAssocID="{FEEF7D84-6C96-49DA-A896-DA244D644489}" presName="aSpace2" presStyleCnt="0"/>
      <dgm:spPr/>
    </dgm:pt>
    <dgm:pt modelId="{6D6965A8-C9CD-48D5-B6CA-C8DBEF5923CC}" type="pres">
      <dgm:prSet presAssocID="{254CBCC5-1EFA-4B90-96F2-1D1FF7D1AE67}" presName="childNode" presStyleLbl="node1" presStyleIdx="7" presStyleCnt="32">
        <dgm:presLayoutVars>
          <dgm:bulletEnabled val="1"/>
        </dgm:presLayoutVars>
      </dgm:prSet>
      <dgm:spPr/>
    </dgm:pt>
    <dgm:pt modelId="{E6DEF83D-7689-4607-B0CF-859F2BE115B8}" type="pres">
      <dgm:prSet presAssocID="{D7262C5B-3A9D-443A-80D4-950F23903143}" presName="aSpace" presStyleCnt="0"/>
      <dgm:spPr/>
    </dgm:pt>
    <dgm:pt modelId="{40BA1031-BB5D-48B7-8BA1-DAC56D77E648}" type="pres">
      <dgm:prSet presAssocID="{DD99CF87-2913-4BC5-ADE1-673E5C7401FD}" presName="compNode" presStyleCnt="0"/>
      <dgm:spPr/>
    </dgm:pt>
    <dgm:pt modelId="{497DAE71-609B-4295-B45A-E470AEC3AEA2}" type="pres">
      <dgm:prSet presAssocID="{DD99CF87-2913-4BC5-ADE1-673E5C7401FD}" presName="aNode" presStyleLbl="bgShp" presStyleIdx="1" presStyleCnt="4"/>
      <dgm:spPr/>
    </dgm:pt>
    <dgm:pt modelId="{2438B06B-5C80-4ABB-BC26-EF65F2AAC467}" type="pres">
      <dgm:prSet presAssocID="{DD99CF87-2913-4BC5-ADE1-673E5C7401FD}" presName="textNode" presStyleLbl="bgShp" presStyleIdx="1" presStyleCnt="4"/>
      <dgm:spPr/>
    </dgm:pt>
    <dgm:pt modelId="{FA2EC332-9E0C-424B-8362-ACD09F3A4A56}" type="pres">
      <dgm:prSet presAssocID="{DD99CF87-2913-4BC5-ADE1-673E5C7401FD}" presName="compChildNode" presStyleCnt="0"/>
      <dgm:spPr/>
    </dgm:pt>
    <dgm:pt modelId="{3FE5E2D6-379E-4975-B1A5-C48779F02561}" type="pres">
      <dgm:prSet presAssocID="{DD99CF87-2913-4BC5-ADE1-673E5C7401FD}" presName="theInnerList" presStyleCnt="0"/>
      <dgm:spPr/>
    </dgm:pt>
    <dgm:pt modelId="{8DD4F5B2-E803-43A7-AF9A-5AE0AD3605E2}" type="pres">
      <dgm:prSet presAssocID="{103B64B4-087C-49D8-9066-0196249E7E30}" presName="childNode" presStyleLbl="node1" presStyleIdx="8" presStyleCnt="32">
        <dgm:presLayoutVars>
          <dgm:bulletEnabled val="1"/>
        </dgm:presLayoutVars>
      </dgm:prSet>
      <dgm:spPr/>
    </dgm:pt>
    <dgm:pt modelId="{756CD418-01B6-46EA-9B3C-F23DACFB8150}" type="pres">
      <dgm:prSet presAssocID="{103B64B4-087C-49D8-9066-0196249E7E30}" presName="aSpace2" presStyleCnt="0"/>
      <dgm:spPr/>
    </dgm:pt>
    <dgm:pt modelId="{4C446A18-0717-4956-8B56-7B2E62DFE6C9}" type="pres">
      <dgm:prSet presAssocID="{63516E0F-542C-46E7-A68D-3E0C5BFA41DE}" presName="childNode" presStyleLbl="node1" presStyleIdx="9" presStyleCnt="32">
        <dgm:presLayoutVars>
          <dgm:bulletEnabled val="1"/>
        </dgm:presLayoutVars>
      </dgm:prSet>
      <dgm:spPr/>
    </dgm:pt>
    <dgm:pt modelId="{DBE5D6EF-4520-4EAC-B6CF-46FFCB79A241}" type="pres">
      <dgm:prSet presAssocID="{63516E0F-542C-46E7-A68D-3E0C5BFA41DE}" presName="aSpace2" presStyleCnt="0"/>
      <dgm:spPr/>
    </dgm:pt>
    <dgm:pt modelId="{BF3E168A-1726-4563-B27B-FB5B4531EB86}" type="pres">
      <dgm:prSet presAssocID="{F0A78245-2648-4F20-83CF-97E81EFADD00}" presName="childNode" presStyleLbl="node1" presStyleIdx="10" presStyleCnt="32">
        <dgm:presLayoutVars>
          <dgm:bulletEnabled val="1"/>
        </dgm:presLayoutVars>
      </dgm:prSet>
      <dgm:spPr/>
    </dgm:pt>
    <dgm:pt modelId="{77B56101-FF59-4A2C-A1B7-81CAF6A55FC4}" type="pres">
      <dgm:prSet presAssocID="{F0A78245-2648-4F20-83CF-97E81EFADD00}" presName="aSpace2" presStyleCnt="0"/>
      <dgm:spPr/>
    </dgm:pt>
    <dgm:pt modelId="{3D52C39C-01C1-40A8-A3CC-FB2183B0FCFC}" type="pres">
      <dgm:prSet presAssocID="{B2413F48-A72A-44E0-86AE-5A9CFE206FD3}" presName="childNode" presStyleLbl="node1" presStyleIdx="11" presStyleCnt="32">
        <dgm:presLayoutVars>
          <dgm:bulletEnabled val="1"/>
        </dgm:presLayoutVars>
      </dgm:prSet>
      <dgm:spPr/>
    </dgm:pt>
    <dgm:pt modelId="{57A10F3D-F758-4AA0-AEA5-7366CE2B6FD6}" type="pres">
      <dgm:prSet presAssocID="{B2413F48-A72A-44E0-86AE-5A9CFE206FD3}" presName="aSpace2" presStyleCnt="0"/>
      <dgm:spPr/>
    </dgm:pt>
    <dgm:pt modelId="{04708BDA-A216-41D4-B15E-6ECD197BB4EB}" type="pres">
      <dgm:prSet presAssocID="{ED4E222A-4894-406E-A73C-28A27C4C9FB9}" presName="childNode" presStyleLbl="node1" presStyleIdx="12" presStyleCnt="32">
        <dgm:presLayoutVars>
          <dgm:bulletEnabled val="1"/>
        </dgm:presLayoutVars>
      </dgm:prSet>
      <dgm:spPr/>
    </dgm:pt>
    <dgm:pt modelId="{ED7E64E2-A5A6-42CB-94F5-7D33F2929477}" type="pres">
      <dgm:prSet presAssocID="{ED4E222A-4894-406E-A73C-28A27C4C9FB9}" presName="aSpace2" presStyleCnt="0"/>
      <dgm:spPr/>
    </dgm:pt>
    <dgm:pt modelId="{DE937909-7205-471E-B2EA-A69D0A4D6352}" type="pres">
      <dgm:prSet presAssocID="{98BF7B63-B946-4E77-93DA-3FDE163BB02F}" presName="childNode" presStyleLbl="node1" presStyleIdx="13" presStyleCnt="32">
        <dgm:presLayoutVars>
          <dgm:bulletEnabled val="1"/>
        </dgm:presLayoutVars>
      </dgm:prSet>
      <dgm:spPr/>
    </dgm:pt>
    <dgm:pt modelId="{0D82F5F9-6006-4B81-B963-8DCAE1037303}" type="pres">
      <dgm:prSet presAssocID="{98BF7B63-B946-4E77-93DA-3FDE163BB02F}" presName="aSpace2" presStyleCnt="0"/>
      <dgm:spPr/>
    </dgm:pt>
    <dgm:pt modelId="{33E2A0D2-8CE4-4A8D-83C2-E3F7CC555B5A}" type="pres">
      <dgm:prSet presAssocID="{A4F189AB-9856-491C-8420-096B8A2F8646}" presName="childNode" presStyleLbl="node1" presStyleIdx="14" presStyleCnt="32">
        <dgm:presLayoutVars>
          <dgm:bulletEnabled val="1"/>
        </dgm:presLayoutVars>
      </dgm:prSet>
      <dgm:spPr/>
    </dgm:pt>
    <dgm:pt modelId="{B2769495-E9CC-4FB3-96C5-7F1DF37BEB42}" type="pres">
      <dgm:prSet presAssocID="{A4F189AB-9856-491C-8420-096B8A2F8646}" presName="aSpace2" presStyleCnt="0"/>
      <dgm:spPr/>
    </dgm:pt>
    <dgm:pt modelId="{4D9E540D-08C4-4B45-AF04-3CFF63AC7EBB}" type="pres">
      <dgm:prSet presAssocID="{D84E450D-5C55-4D19-B8BE-FD261C20688D}" presName="childNode" presStyleLbl="node1" presStyleIdx="15" presStyleCnt="32">
        <dgm:presLayoutVars>
          <dgm:bulletEnabled val="1"/>
        </dgm:presLayoutVars>
      </dgm:prSet>
      <dgm:spPr/>
    </dgm:pt>
    <dgm:pt modelId="{59179D67-41F5-416F-8278-C43539E4FBD2}" type="pres">
      <dgm:prSet presAssocID="{DD99CF87-2913-4BC5-ADE1-673E5C7401FD}" presName="aSpace" presStyleCnt="0"/>
      <dgm:spPr/>
    </dgm:pt>
    <dgm:pt modelId="{70027E0B-1E17-43C3-BCD4-6F883D9EADD4}" type="pres">
      <dgm:prSet presAssocID="{CE6C53E0-4F63-43AF-B773-81C366C60DC0}" presName="compNode" presStyleCnt="0"/>
      <dgm:spPr/>
    </dgm:pt>
    <dgm:pt modelId="{68F7CF47-979D-4825-A42D-434C88C0908D}" type="pres">
      <dgm:prSet presAssocID="{CE6C53E0-4F63-43AF-B773-81C366C60DC0}" presName="aNode" presStyleLbl="bgShp" presStyleIdx="2" presStyleCnt="4"/>
      <dgm:spPr/>
    </dgm:pt>
    <dgm:pt modelId="{EFA9EE7D-9ADF-4555-8F6C-46BC354DA13C}" type="pres">
      <dgm:prSet presAssocID="{CE6C53E0-4F63-43AF-B773-81C366C60DC0}" presName="textNode" presStyleLbl="bgShp" presStyleIdx="2" presStyleCnt="4"/>
      <dgm:spPr/>
    </dgm:pt>
    <dgm:pt modelId="{F792CACF-7DCE-4A2E-9B90-AFB3B4B6B911}" type="pres">
      <dgm:prSet presAssocID="{CE6C53E0-4F63-43AF-B773-81C366C60DC0}" presName="compChildNode" presStyleCnt="0"/>
      <dgm:spPr/>
    </dgm:pt>
    <dgm:pt modelId="{4B8013A8-022E-492B-99A6-8CDAE8292FD8}" type="pres">
      <dgm:prSet presAssocID="{CE6C53E0-4F63-43AF-B773-81C366C60DC0}" presName="theInnerList" presStyleCnt="0"/>
      <dgm:spPr/>
    </dgm:pt>
    <dgm:pt modelId="{CD253F70-B21D-417B-956D-0A13E230CE06}" type="pres">
      <dgm:prSet presAssocID="{63AC98DA-5E50-425D-B45B-DE6291BFBAD9}" presName="childNode" presStyleLbl="node1" presStyleIdx="16" presStyleCnt="32">
        <dgm:presLayoutVars>
          <dgm:bulletEnabled val="1"/>
        </dgm:presLayoutVars>
      </dgm:prSet>
      <dgm:spPr/>
    </dgm:pt>
    <dgm:pt modelId="{E98FC835-17A3-42B6-9AED-FD6AA2EBF0B5}" type="pres">
      <dgm:prSet presAssocID="{63AC98DA-5E50-425D-B45B-DE6291BFBAD9}" presName="aSpace2" presStyleCnt="0"/>
      <dgm:spPr/>
    </dgm:pt>
    <dgm:pt modelId="{FD75410E-51EB-4D5E-AE15-2F755DCC70BC}" type="pres">
      <dgm:prSet presAssocID="{9AAC2EF4-A5CC-452F-B5E5-262CA7F325BF}" presName="childNode" presStyleLbl="node1" presStyleIdx="17" presStyleCnt="32">
        <dgm:presLayoutVars>
          <dgm:bulletEnabled val="1"/>
        </dgm:presLayoutVars>
      </dgm:prSet>
      <dgm:spPr/>
    </dgm:pt>
    <dgm:pt modelId="{6EF97A69-DEBB-40BC-8AD2-863B4F92C3F7}" type="pres">
      <dgm:prSet presAssocID="{9AAC2EF4-A5CC-452F-B5E5-262CA7F325BF}" presName="aSpace2" presStyleCnt="0"/>
      <dgm:spPr/>
    </dgm:pt>
    <dgm:pt modelId="{0868484E-971D-468C-9771-A29EFDE50F66}" type="pres">
      <dgm:prSet presAssocID="{5B283B2D-0C50-44EB-97DC-8A95AFB613B2}" presName="childNode" presStyleLbl="node1" presStyleIdx="18" presStyleCnt="32">
        <dgm:presLayoutVars>
          <dgm:bulletEnabled val="1"/>
        </dgm:presLayoutVars>
      </dgm:prSet>
      <dgm:spPr/>
    </dgm:pt>
    <dgm:pt modelId="{7FDE60DB-9383-44CD-AAEC-334A6D9D4995}" type="pres">
      <dgm:prSet presAssocID="{5B283B2D-0C50-44EB-97DC-8A95AFB613B2}" presName="aSpace2" presStyleCnt="0"/>
      <dgm:spPr/>
    </dgm:pt>
    <dgm:pt modelId="{95DBBAE7-90E4-4D92-B8C9-F201FDBA978A}" type="pres">
      <dgm:prSet presAssocID="{204024B5-3960-446D-A8E0-A59B633E2068}" presName="childNode" presStyleLbl="node1" presStyleIdx="19" presStyleCnt="32">
        <dgm:presLayoutVars>
          <dgm:bulletEnabled val="1"/>
        </dgm:presLayoutVars>
      </dgm:prSet>
      <dgm:spPr/>
    </dgm:pt>
    <dgm:pt modelId="{99694CCE-09DB-4D81-9C6D-35E509CB1C4C}" type="pres">
      <dgm:prSet presAssocID="{204024B5-3960-446D-A8E0-A59B633E2068}" presName="aSpace2" presStyleCnt="0"/>
      <dgm:spPr/>
    </dgm:pt>
    <dgm:pt modelId="{03923A18-939B-4B38-AFA2-4C7EC9102147}" type="pres">
      <dgm:prSet presAssocID="{1C7F4C28-0B97-41B7-B473-B9C21E85A4B1}" presName="childNode" presStyleLbl="node1" presStyleIdx="20" presStyleCnt="32">
        <dgm:presLayoutVars>
          <dgm:bulletEnabled val="1"/>
        </dgm:presLayoutVars>
      </dgm:prSet>
      <dgm:spPr/>
    </dgm:pt>
    <dgm:pt modelId="{532DAE2E-7D56-4FCB-A97A-1F28079D684B}" type="pres">
      <dgm:prSet presAssocID="{1C7F4C28-0B97-41B7-B473-B9C21E85A4B1}" presName="aSpace2" presStyleCnt="0"/>
      <dgm:spPr/>
    </dgm:pt>
    <dgm:pt modelId="{CA13AEA5-73E4-441D-984D-49691D580603}" type="pres">
      <dgm:prSet presAssocID="{E951389D-4873-4A3A-A97A-3361B7403458}" presName="childNode" presStyleLbl="node1" presStyleIdx="21" presStyleCnt="32">
        <dgm:presLayoutVars>
          <dgm:bulletEnabled val="1"/>
        </dgm:presLayoutVars>
      </dgm:prSet>
      <dgm:spPr/>
    </dgm:pt>
    <dgm:pt modelId="{ADCAC1B0-538B-42FE-A22A-12BC9363E7F3}" type="pres">
      <dgm:prSet presAssocID="{E951389D-4873-4A3A-A97A-3361B7403458}" presName="aSpace2" presStyleCnt="0"/>
      <dgm:spPr/>
    </dgm:pt>
    <dgm:pt modelId="{28015C56-1EF1-4BA2-8027-9DFAD9DB54A3}" type="pres">
      <dgm:prSet presAssocID="{42F894DC-6974-49AD-A348-104BC1D10C00}" presName="childNode" presStyleLbl="node1" presStyleIdx="22" presStyleCnt="32">
        <dgm:presLayoutVars>
          <dgm:bulletEnabled val="1"/>
        </dgm:presLayoutVars>
      </dgm:prSet>
      <dgm:spPr/>
    </dgm:pt>
    <dgm:pt modelId="{FAA5E6DD-4770-4A19-8C3F-DB165811CB7A}" type="pres">
      <dgm:prSet presAssocID="{42F894DC-6974-49AD-A348-104BC1D10C00}" presName="aSpace2" presStyleCnt="0"/>
      <dgm:spPr/>
    </dgm:pt>
    <dgm:pt modelId="{E92FA8C4-63D2-45F0-93CD-D77BD64CE830}" type="pres">
      <dgm:prSet presAssocID="{C124ED9A-57C9-47A4-A95C-EA52DEB800F1}" presName="childNode" presStyleLbl="node1" presStyleIdx="23" presStyleCnt="32">
        <dgm:presLayoutVars>
          <dgm:bulletEnabled val="1"/>
        </dgm:presLayoutVars>
      </dgm:prSet>
      <dgm:spPr/>
    </dgm:pt>
    <dgm:pt modelId="{BBCCF859-9A4C-451A-99DB-5F8FD799A365}" type="pres">
      <dgm:prSet presAssocID="{CE6C53E0-4F63-43AF-B773-81C366C60DC0}" presName="aSpace" presStyleCnt="0"/>
      <dgm:spPr/>
    </dgm:pt>
    <dgm:pt modelId="{5879D8FA-E0DF-4B89-88E9-0A626E9A7853}" type="pres">
      <dgm:prSet presAssocID="{42D671BF-9EFC-4599-BA1B-CDD16DE90374}" presName="compNode" presStyleCnt="0"/>
      <dgm:spPr/>
    </dgm:pt>
    <dgm:pt modelId="{413D6999-9006-4D43-8829-BC91936F65BF}" type="pres">
      <dgm:prSet presAssocID="{42D671BF-9EFC-4599-BA1B-CDD16DE90374}" presName="aNode" presStyleLbl="bgShp" presStyleIdx="3" presStyleCnt="4"/>
      <dgm:spPr/>
    </dgm:pt>
    <dgm:pt modelId="{8F250A4D-1EDB-4332-9872-CC4DFAEE5B74}" type="pres">
      <dgm:prSet presAssocID="{42D671BF-9EFC-4599-BA1B-CDD16DE90374}" presName="textNode" presStyleLbl="bgShp" presStyleIdx="3" presStyleCnt="4"/>
      <dgm:spPr/>
    </dgm:pt>
    <dgm:pt modelId="{72393D09-0E93-4354-9008-B0DC23377819}" type="pres">
      <dgm:prSet presAssocID="{42D671BF-9EFC-4599-BA1B-CDD16DE90374}" presName="compChildNode" presStyleCnt="0"/>
      <dgm:spPr/>
    </dgm:pt>
    <dgm:pt modelId="{30240C63-C4CD-4B89-8B4D-FC2F23E6E934}" type="pres">
      <dgm:prSet presAssocID="{42D671BF-9EFC-4599-BA1B-CDD16DE90374}" presName="theInnerList" presStyleCnt="0"/>
      <dgm:spPr/>
    </dgm:pt>
    <dgm:pt modelId="{5AF1E66E-68D0-4428-A16B-E388825941E5}" type="pres">
      <dgm:prSet presAssocID="{2F2E9BD3-5DE6-4D4C-AABC-305F6F6609A5}" presName="childNode" presStyleLbl="node1" presStyleIdx="24" presStyleCnt="32">
        <dgm:presLayoutVars>
          <dgm:bulletEnabled val="1"/>
        </dgm:presLayoutVars>
      </dgm:prSet>
      <dgm:spPr/>
    </dgm:pt>
    <dgm:pt modelId="{0B346C20-6F88-494E-9334-2F599CC7A2DB}" type="pres">
      <dgm:prSet presAssocID="{2F2E9BD3-5DE6-4D4C-AABC-305F6F6609A5}" presName="aSpace2" presStyleCnt="0"/>
      <dgm:spPr/>
    </dgm:pt>
    <dgm:pt modelId="{3B6C7888-841F-4774-BB4C-38C2E391CA97}" type="pres">
      <dgm:prSet presAssocID="{CEC782A2-B692-432B-BBA6-DFCC8970ED6A}" presName="childNode" presStyleLbl="node1" presStyleIdx="25" presStyleCnt="32">
        <dgm:presLayoutVars>
          <dgm:bulletEnabled val="1"/>
        </dgm:presLayoutVars>
      </dgm:prSet>
      <dgm:spPr/>
    </dgm:pt>
    <dgm:pt modelId="{B6AEFBD7-8E88-4874-BE16-9804B657C64E}" type="pres">
      <dgm:prSet presAssocID="{CEC782A2-B692-432B-BBA6-DFCC8970ED6A}" presName="aSpace2" presStyleCnt="0"/>
      <dgm:spPr/>
    </dgm:pt>
    <dgm:pt modelId="{BC9198F3-9716-42C8-82AC-335383AD7BBC}" type="pres">
      <dgm:prSet presAssocID="{EE2413BA-5408-4BD2-8BDA-A5A94E9D0BE3}" presName="childNode" presStyleLbl="node1" presStyleIdx="26" presStyleCnt="32">
        <dgm:presLayoutVars>
          <dgm:bulletEnabled val="1"/>
        </dgm:presLayoutVars>
      </dgm:prSet>
      <dgm:spPr/>
    </dgm:pt>
    <dgm:pt modelId="{D2BD2D1E-353C-4BBA-9DC2-4F9FF056D5AE}" type="pres">
      <dgm:prSet presAssocID="{EE2413BA-5408-4BD2-8BDA-A5A94E9D0BE3}" presName="aSpace2" presStyleCnt="0"/>
      <dgm:spPr/>
    </dgm:pt>
    <dgm:pt modelId="{485599EA-DD27-4F86-B03E-D9116E579DD0}" type="pres">
      <dgm:prSet presAssocID="{298D2952-5801-409B-92F0-35C58C5E3C25}" presName="childNode" presStyleLbl="node1" presStyleIdx="27" presStyleCnt="32">
        <dgm:presLayoutVars>
          <dgm:bulletEnabled val="1"/>
        </dgm:presLayoutVars>
      </dgm:prSet>
      <dgm:spPr/>
    </dgm:pt>
    <dgm:pt modelId="{95385C22-3D86-477B-889A-241E08055E26}" type="pres">
      <dgm:prSet presAssocID="{298D2952-5801-409B-92F0-35C58C5E3C25}" presName="aSpace2" presStyleCnt="0"/>
      <dgm:spPr/>
    </dgm:pt>
    <dgm:pt modelId="{6C6EFD8E-2C8A-469A-BC08-15B4938273D7}" type="pres">
      <dgm:prSet presAssocID="{C985FD76-B7B7-4145-9E01-1038EF7709DB}" presName="childNode" presStyleLbl="node1" presStyleIdx="28" presStyleCnt="32">
        <dgm:presLayoutVars>
          <dgm:bulletEnabled val="1"/>
        </dgm:presLayoutVars>
      </dgm:prSet>
      <dgm:spPr/>
    </dgm:pt>
    <dgm:pt modelId="{0591EDAF-6D68-46D8-B9CD-1500586D0849}" type="pres">
      <dgm:prSet presAssocID="{C985FD76-B7B7-4145-9E01-1038EF7709DB}" presName="aSpace2" presStyleCnt="0"/>
      <dgm:spPr/>
    </dgm:pt>
    <dgm:pt modelId="{0953A7E9-4967-41ED-B1F6-676E607F32B1}" type="pres">
      <dgm:prSet presAssocID="{193087B7-FA3F-4690-9F9E-252005166342}" presName="childNode" presStyleLbl="node1" presStyleIdx="29" presStyleCnt="32">
        <dgm:presLayoutVars>
          <dgm:bulletEnabled val="1"/>
        </dgm:presLayoutVars>
      </dgm:prSet>
      <dgm:spPr/>
    </dgm:pt>
    <dgm:pt modelId="{0E3B6E37-A433-495E-9E1D-1ED137A4EE39}" type="pres">
      <dgm:prSet presAssocID="{193087B7-FA3F-4690-9F9E-252005166342}" presName="aSpace2" presStyleCnt="0"/>
      <dgm:spPr/>
    </dgm:pt>
    <dgm:pt modelId="{FD80CFE7-C5AA-4250-8421-FC361D2EC86A}" type="pres">
      <dgm:prSet presAssocID="{47EC5BB5-E770-4850-B6CB-0700A05B92CA}" presName="childNode" presStyleLbl="node1" presStyleIdx="30" presStyleCnt="32">
        <dgm:presLayoutVars>
          <dgm:bulletEnabled val="1"/>
        </dgm:presLayoutVars>
      </dgm:prSet>
      <dgm:spPr/>
    </dgm:pt>
    <dgm:pt modelId="{E226332C-BFB5-438F-AC51-6F6D5DEFE9B0}" type="pres">
      <dgm:prSet presAssocID="{47EC5BB5-E770-4850-B6CB-0700A05B92CA}" presName="aSpace2" presStyleCnt="0"/>
      <dgm:spPr/>
    </dgm:pt>
    <dgm:pt modelId="{631337A4-18E1-448F-B2BB-F488B160916D}" type="pres">
      <dgm:prSet presAssocID="{4B58E2D1-9AB6-4B41-8B80-BD49DBA67A45}" presName="childNode" presStyleLbl="node1" presStyleIdx="31" presStyleCnt="32">
        <dgm:presLayoutVars>
          <dgm:bulletEnabled val="1"/>
        </dgm:presLayoutVars>
      </dgm:prSet>
      <dgm:spPr/>
    </dgm:pt>
  </dgm:ptLst>
  <dgm:cxnLst>
    <dgm:cxn modelId="{E35B1002-97E7-4294-B805-17A31E515CB8}" type="presOf" srcId="{8421FAFF-2E48-4DBA-B31C-7359F2F4CBC5}" destId="{744681A0-79EC-4B20-B30B-A3DF6A631132}" srcOrd="0" destOrd="0" presId="urn:microsoft.com/office/officeart/2005/8/layout/lProcess2"/>
    <dgm:cxn modelId="{7B078E07-0DEE-45DB-A341-FC338E48143D}" srcId="{42D671BF-9EFC-4599-BA1B-CDD16DE90374}" destId="{298D2952-5801-409B-92F0-35C58C5E3C25}" srcOrd="3" destOrd="0" parTransId="{A78C810A-99F6-4AFE-B23E-101A27EC4E40}" sibTransId="{892B562D-FEE2-480F-8A3B-D66D28C9A0CF}"/>
    <dgm:cxn modelId="{DB5F9F09-FDA2-4612-9489-3B1FBCA7E58B}" srcId="{CE6C53E0-4F63-43AF-B773-81C366C60DC0}" destId="{63AC98DA-5E50-425D-B45B-DE6291BFBAD9}" srcOrd="0" destOrd="0" parTransId="{207BFA3A-F09A-4462-B922-407275FD12C9}" sibTransId="{5365EE05-2FBF-4E38-9869-4CFD50D1DFB1}"/>
    <dgm:cxn modelId="{0D8DB609-239A-40BA-8941-4E93EB2CE3D6}" type="presOf" srcId="{D84E450D-5C55-4D19-B8BE-FD261C20688D}" destId="{4D9E540D-08C4-4B45-AF04-3CFF63AC7EBB}" srcOrd="0" destOrd="0" presId="urn:microsoft.com/office/officeart/2005/8/layout/lProcess2"/>
    <dgm:cxn modelId="{BC570B0C-E472-4905-A235-5332AF7C3198}" srcId="{DD99CF87-2913-4BC5-ADE1-673E5C7401FD}" destId="{D84E450D-5C55-4D19-B8BE-FD261C20688D}" srcOrd="7" destOrd="0" parTransId="{4707C047-42C0-4A97-AE38-6A5949E4C626}" sibTransId="{183D65C3-C927-4040-9FD8-9053F5473E9D}"/>
    <dgm:cxn modelId="{8703980C-54EF-4A8A-8642-3E01B89849D4}" type="presOf" srcId="{CE6C53E0-4F63-43AF-B773-81C366C60DC0}" destId="{EFA9EE7D-9ADF-4555-8F6C-46BC354DA13C}" srcOrd="1" destOrd="0" presId="urn:microsoft.com/office/officeart/2005/8/layout/lProcess2"/>
    <dgm:cxn modelId="{5E1BAA0C-1F00-4E90-B9CA-237A1C04D2F3}" srcId="{42D671BF-9EFC-4599-BA1B-CDD16DE90374}" destId="{4B58E2D1-9AB6-4B41-8B80-BD49DBA67A45}" srcOrd="7" destOrd="0" parTransId="{72F0BC0B-6C67-48AD-B91F-F145EB2EB3DD}" sibTransId="{66C9448D-3CEB-4F04-93E6-BBB02A7EC4CA}"/>
    <dgm:cxn modelId="{4F9B6C0D-D5B9-4D2B-9AA1-E8C34F503945}" type="presOf" srcId="{9AAC2EF4-A5CC-452F-B5E5-262CA7F325BF}" destId="{FD75410E-51EB-4D5E-AE15-2F755DCC70BC}" srcOrd="0" destOrd="0" presId="urn:microsoft.com/office/officeart/2005/8/layout/lProcess2"/>
    <dgm:cxn modelId="{EDB3FB12-C3A8-4AC6-8732-D9CD52DA7554}" srcId="{DD99CF87-2913-4BC5-ADE1-673E5C7401FD}" destId="{B2413F48-A72A-44E0-86AE-5A9CFE206FD3}" srcOrd="3" destOrd="0" parTransId="{4251D227-3CE9-4F2F-B78F-6801BB2C8994}" sibTransId="{DBF7D04C-38F5-4824-B221-8FEFAB23E053}"/>
    <dgm:cxn modelId="{29F8E71A-0D0B-437F-AF49-1E648D5A9268}" type="presOf" srcId="{CE6C53E0-4F63-43AF-B773-81C366C60DC0}" destId="{68F7CF47-979D-4825-A42D-434C88C0908D}" srcOrd="0" destOrd="0" presId="urn:microsoft.com/office/officeart/2005/8/layout/lProcess2"/>
    <dgm:cxn modelId="{5C2E6C1D-A27C-420B-AC1C-C7901E3231FF}" srcId="{CE6C53E0-4F63-43AF-B773-81C366C60DC0}" destId="{42F894DC-6974-49AD-A348-104BC1D10C00}" srcOrd="6" destOrd="0" parTransId="{F76F5509-B5AF-4634-9D47-E0156D47DE04}" sibTransId="{15DB7349-D69D-4928-8C4F-B01E2A74F6EB}"/>
    <dgm:cxn modelId="{A167A71E-1B9A-4CFC-9E2A-795967C6CD91}" type="presOf" srcId="{DD99CF87-2913-4BC5-ADE1-673E5C7401FD}" destId="{497DAE71-609B-4295-B45A-E470AEC3AEA2}" srcOrd="0" destOrd="0" presId="urn:microsoft.com/office/officeart/2005/8/layout/lProcess2"/>
    <dgm:cxn modelId="{CDA2CA28-D498-46CF-9091-1D60CEA32BD1}" srcId="{CE6C53E0-4F63-43AF-B773-81C366C60DC0}" destId="{204024B5-3960-446D-A8E0-A59B633E2068}" srcOrd="3" destOrd="0" parTransId="{84C0860D-B11C-45FE-B521-6F1B2F10F61D}" sibTransId="{34238FA8-F2C4-4B09-8DE5-172DEE6A2656}"/>
    <dgm:cxn modelId="{D0C7192B-3F02-4C28-A8BC-F9AF392D0403}" type="presOf" srcId="{2F2E9BD3-5DE6-4D4C-AABC-305F6F6609A5}" destId="{5AF1E66E-68D0-4428-A16B-E388825941E5}" srcOrd="0" destOrd="0" presId="urn:microsoft.com/office/officeart/2005/8/layout/lProcess2"/>
    <dgm:cxn modelId="{FAABA92B-E72C-45A1-AB0E-CF68AD5B0A5F}" type="presOf" srcId="{103B64B4-087C-49D8-9066-0196249E7E30}" destId="{8DD4F5B2-E803-43A7-AF9A-5AE0AD3605E2}" srcOrd="0" destOrd="0" presId="urn:microsoft.com/office/officeart/2005/8/layout/lProcess2"/>
    <dgm:cxn modelId="{8659322E-25E6-49DC-868C-7588C0E4F1B1}" srcId="{CE6C53E0-4F63-43AF-B773-81C366C60DC0}" destId="{C124ED9A-57C9-47A4-A95C-EA52DEB800F1}" srcOrd="7" destOrd="0" parTransId="{90381A61-9B47-4D01-960C-EEC321104F27}" sibTransId="{5112C818-0956-448E-A1FA-41689CEDCB82}"/>
    <dgm:cxn modelId="{7BDBD134-D129-40CF-9FCE-319392BC155B}" type="presOf" srcId="{103EB91E-BD8D-483A-9B7A-5C1A665674A2}" destId="{7042D611-120C-421D-A370-1B14F8F23326}" srcOrd="0" destOrd="0" presId="urn:microsoft.com/office/officeart/2005/8/layout/lProcess2"/>
    <dgm:cxn modelId="{7B80673A-9D58-4B7E-866B-3DA86E6CCED9}" srcId="{DD99CF87-2913-4BC5-ADE1-673E5C7401FD}" destId="{F0A78245-2648-4F20-83CF-97E81EFADD00}" srcOrd="2" destOrd="0" parTransId="{88FFEA23-8A8A-4D58-864B-FC6B3F359ACC}" sibTransId="{413FDD89-2713-449F-9EE9-A9FFFC2800BD}"/>
    <dgm:cxn modelId="{8C65B73B-893D-434E-AC1D-4F592C77D87C}" srcId="{DD99CF87-2913-4BC5-ADE1-673E5C7401FD}" destId="{63516E0F-542C-46E7-A68D-3E0C5BFA41DE}" srcOrd="1" destOrd="0" parTransId="{D3CC8B41-2DE4-417C-B439-D09ADCBF4298}" sibTransId="{08535F45-CB0B-4159-A198-D7E3F093FDB5}"/>
    <dgm:cxn modelId="{EB26CE3D-6E8E-43C6-A77C-6DF60D96B22C}" type="presOf" srcId="{3F4AA075-48BA-47F8-9BE3-DDEB43A17FAD}" destId="{8AD8469D-3D1F-426E-9ABE-F00E7E72B1D4}" srcOrd="0" destOrd="0" presId="urn:microsoft.com/office/officeart/2005/8/layout/lProcess2"/>
    <dgm:cxn modelId="{40644543-2408-45DE-A65A-44D09465B0F8}" srcId="{DD99CF87-2913-4BC5-ADE1-673E5C7401FD}" destId="{98BF7B63-B946-4E77-93DA-3FDE163BB02F}" srcOrd="5" destOrd="0" parTransId="{456F750E-1FCE-4D79-BFF5-3634F28C3EB5}" sibTransId="{FE1219AC-2A36-4713-886A-C284B2B58676}"/>
    <dgm:cxn modelId="{BEE05A46-B4E0-44DB-95AC-137BEB4BDB43}" type="presOf" srcId="{E951389D-4873-4A3A-A97A-3361B7403458}" destId="{CA13AEA5-73E4-441D-984D-49691D580603}" srcOrd="0" destOrd="0" presId="urn:microsoft.com/office/officeart/2005/8/layout/lProcess2"/>
    <dgm:cxn modelId="{82DE7A46-DB10-44C0-963E-6F068B747253}" srcId="{DD99CF87-2913-4BC5-ADE1-673E5C7401FD}" destId="{ED4E222A-4894-406E-A73C-28A27C4C9FB9}" srcOrd="4" destOrd="0" parTransId="{2BF8E659-83BA-4824-A9D8-A0D0E732B013}" sibTransId="{3E7DBF23-4E78-4D9B-BA54-EBE98E1D8B33}"/>
    <dgm:cxn modelId="{E6D9AC49-8156-4D9C-AC79-3B2D4A9E2C45}" type="presOf" srcId="{D7262C5B-3A9D-443A-80D4-950F23903143}" destId="{0ADE759D-5DF2-4E9B-8B03-CB6D3BB44F33}" srcOrd="1" destOrd="0" presId="urn:microsoft.com/office/officeart/2005/8/layout/lProcess2"/>
    <dgm:cxn modelId="{2F2BEB49-D3CD-4E04-884F-98E822F36336}" srcId="{D7262C5B-3A9D-443A-80D4-950F23903143}" destId="{E3440778-2FED-4A8B-87C5-13E30DE9FD9A}" srcOrd="2" destOrd="0" parTransId="{7D341DF2-CBEB-46EF-B1FA-AF469089DE88}" sibTransId="{222BF684-CB6C-43FC-B166-4C778F3E04A3}"/>
    <dgm:cxn modelId="{9995D94A-E491-498A-A439-70999B2634A5}" type="presOf" srcId="{C124ED9A-57C9-47A4-A95C-EA52DEB800F1}" destId="{E92FA8C4-63D2-45F0-93CD-D77BD64CE830}" srcOrd="0" destOrd="0" presId="urn:microsoft.com/office/officeart/2005/8/layout/lProcess2"/>
    <dgm:cxn modelId="{18CC2B4B-E82C-4F3A-ACE2-FE83D276F83A}" srcId="{CE6C53E0-4F63-43AF-B773-81C366C60DC0}" destId="{1C7F4C28-0B97-41B7-B473-B9C21E85A4B1}" srcOrd="4" destOrd="0" parTransId="{272D2597-9D63-4A7F-9FA4-A2A1E32DD5A7}" sibTransId="{AB1DC797-652B-4AF3-A431-F56854F725CD}"/>
    <dgm:cxn modelId="{B71DB54C-10B7-45DD-A69A-895F6E0F73AB}" type="presOf" srcId="{4B58E2D1-9AB6-4B41-8B80-BD49DBA67A45}" destId="{631337A4-18E1-448F-B2BB-F488B160916D}" srcOrd="0" destOrd="0" presId="urn:microsoft.com/office/officeart/2005/8/layout/lProcess2"/>
    <dgm:cxn modelId="{AE449C5F-0F24-4E78-B9EE-741C2471F670}" srcId="{42D671BF-9EFC-4599-BA1B-CDD16DE90374}" destId="{EE2413BA-5408-4BD2-8BDA-A5A94E9D0BE3}" srcOrd="2" destOrd="0" parTransId="{BC2F3FAB-5C6D-4298-8CA4-46A12101C64B}" sibTransId="{B990732C-0CCE-4B46-86A1-FEDB4245C17E}"/>
    <dgm:cxn modelId="{5BC77E62-3253-4A0D-9715-C0FA0A4DED09}" srcId="{42D671BF-9EFC-4599-BA1B-CDD16DE90374}" destId="{C985FD76-B7B7-4145-9E01-1038EF7709DB}" srcOrd="4" destOrd="0" parTransId="{41394788-4D1D-4D55-967B-07B0369D7520}" sibTransId="{37950D8F-1646-42B4-966A-502BBA5BC24E}"/>
    <dgm:cxn modelId="{91BC7468-D1FD-48AF-95F1-5CEF6B6B3F25}" srcId="{42D671BF-9EFC-4599-BA1B-CDD16DE90374}" destId="{47EC5BB5-E770-4850-B6CB-0700A05B92CA}" srcOrd="6" destOrd="0" parTransId="{10822498-F442-465D-93E9-BEEFC3D6E837}" sibTransId="{F97961E1-7D3A-4E0A-A71A-28D72030DA9B}"/>
    <dgm:cxn modelId="{F899CF68-15BA-4430-A012-67AA69A37C18}" srcId="{DD99CF87-2913-4BC5-ADE1-673E5C7401FD}" destId="{A4F189AB-9856-491C-8420-096B8A2F8646}" srcOrd="6" destOrd="0" parTransId="{F0F46C3F-2F1D-4AF8-979E-E8D5D81AC14C}" sibTransId="{E1B6AB69-E948-4BBA-9C4F-189F15A02AD5}"/>
    <dgm:cxn modelId="{B74B6D6B-AB82-4D20-AD35-02EB6820746C}" type="presOf" srcId="{193087B7-FA3F-4690-9F9E-252005166342}" destId="{0953A7E9-4967-41ED-B1F6-676E607F32B1}" srcOrd="0" destOrd="0" presId="urn:microsoft.com/office/officeart/2005/8/layout/lProcess2"/>
    <dgm:cxn modelId="{F0E9276D-3ED8-4DAF-AF19-D6ADB4FDFDAF}" type="presOf" srcId="{ED4E222A-4894-406E-A73C-28A27C4C9FB9}" destId="{04708BDA-A216-41D4-B15E-6ECD197BB4EB}" srcOrd="0" destOrd="0" presId="urn:microsoft.com/office/officeart/2005/8/layout/lProcess2"/>
    <dgm:cxn modelId="{0B7F246F-54D5-4015-8C4C-31B2AB436A1B}" type="presOf" srcId="{254CBCC5-1EFA-4B90-96F2-1D1FF7D1AE67}" destId="{6D6965A8-C9CD-48D5-B6CA-C8DBEF5923CC}" srcOrd="0" destOrd="0" presId="urn:microsoft.com/office/officeart/2005/8/layout/lProcess2"/>
    <dgm:cxn modelId="{3930B570-5A1F-46A1-88D2-46E960C42BA2}" type="presOf" srcId="{47EC5BB5-E770-4850-B6CB-0700A05B92CA}" destId="{FD80CFE7-C5AA-4250-8421-FC361D2EC86A}" srcOrd="0" destOrd="0" presId="urn:microsoft.com/office/officeart/2005/8/layout/lProcess2"/>
    <dgm:cxn modelId="{929E4F71-C89A-400F-93B4-2E4F375D2DCD}" type="presOf" srcId="{98BF7B63-B946-4E77-93DA-3FDE163BB02F}" destId="{DE937909-7205-471E-B2EA-A69D0A4D6352}" srcOrd="0" destOrd="0" presId="urn:microsoft.com/office/officeart/2005/8/layout/lProcess2"/>
    <dgm:cxn modelId="{4E197274-34AE-4AA8-8B4F-E901843EC64A}" type="presOf" srcId="{FEEF7D84-6C96-49DA-A896-DA244D644489}" destId="{0BE5454A-FDFA-4BD0-9EB8-59F1772DE8A0}" srcOrd="0" destOrd="0" presId="urn:microsoft.com/office/officeart/2005/8/layout/lProcess2"/>
    <dgm:cxn modelId="{6329EF7A-D296-4589-ADA4-577A19F84F35}" type="presOf" srcId="{5B283B2D-0C50-44EB-97DC-8A95AFB613B2}" destId="{0868484E-971D-468C-9771-A29EFDE50F66}" srcOrd="0" destOrd="0" presId="urn:microsoft.com/office/officeart/2005/8/layout/lProcess2"/>
    <dgm:cxn modelId="{2C502282-2DA5-41D1-A401-C41A40E928F8}" type="presOf" srcId="{42D671BF-9EFC-4599-BA1B-CDD16DE90374}" destId="{413D6999-9006-4D43-8829-BC91936F65BF}" srcOrd="0" destOrd="0" presId="urn:microsoft.com/office/officeart/2005/8/layout/lProcess2"/>
    <dgm:cxn modelId="{68EED084-0E77-4419-B22B-47AF418A99FC}" type="presOf" srcId="{63516E0F-542C-46E7-A68D-3E0C5BFA41DE}" destId="{4C446A18-0717-4956-8B56-7B2E62DFE6C9}" srcOrd="0" destOrd="0" presId="urn:microsoft.com/office/officeart/2005/8/layout/lProcess2"/>
    <dgm:cxn modelId="{47B86D8E-E454-41F3-91BD-5D664339B560}" type="presOf" srcId="{EE2413BA-5408-4BD2-8BDA-A5A94E9D0BE3}" destId="{BC9198F3-9716-42C8-82AC-335383AD7BBC}" srcOrd="0" destOrd="0" presId="urn:microsoft.com/office/officeart/2005/8/layout/lProcess2"/>
    <dgm:cxn modelId="{2D04639B-07A3-4660-93E4-F34C00FF49FA}" srcId="{DD99CF87-2913-4BC5-ADE1-673E5C7401FD}" destId="{103B64B4-087C-49D8-9066-0196249E7E30}" srcOrd="0" destOrd="0" parTransId="{DAD5F5FB-E961-4868-8831-E5F9FD84E8C0}" sibTransId="{95A3F4EE-39E9-4DF1-9A11-D211D07604D1}"/>
    <dgm:cxn modelId="{20AC9D9B-84A7-4322-8A77-D253341E017B}" srcId="{D7262C5B-3A9D-443A-80D4-950F23903143}" destId="{8421FAFF-2E48-4DBA-B31C-7359F2F4CBC5}" srcOrd="0" destOrd="0" parTransId="{65007BF4-DC0D-4C19-9B89-F9931F59F3F5}" sibTransId="{9462F250-61AA-42B7-AF0F-D487804B000B}"/>
    <dgm:cxn modelId="{BFE19B9F-2559-4F7D-AF06-CC0E1F838EAB}" srcId="{D7262C5B-3A9D-443A-80D4-950F23903143}" destId="{DD9F5F4A-94A0-4C0D-8AD4-E3219DD3D4B3}" srcOrd="4" destOrd="0" parTransId="{5300FD32-C44C-42AD-B940-AD56F050BA5C}" sibTransId="{8DA9DBCC-9FCD-4230-84C7-34E82F3499B1}"/>
    <dgm:cxn modelId="{46F095A0-AAC0-44C7-BC7B-C45066CADED2}" srcId="{D7262C5B-3A9D-443A-80D4-950F23903143}" destId="{54D36C8A-94DC-4C6D-BFF9-722F9A023BF1}" srcOrd="1" destOrd="0" parTransId="{20B24768-A4C5-4FF9-8F26-F4ACD6745D20}" sibTransId="{AEC5FD63-A944-43E4-8C7B-03DB27378609}"/>
    <dgm:cxn modelId="{65E91DA9-A1C6-4981-ABF6-81B709967394}" srcId="{CE6C53E0-4F63-43AF-B773-81C366C60DC0}" destId="{5B283B2D-0C50-44EB-97DC-8A95AFB613B2}" srcOrd="2" destOrd="0" parTransId="{36B62034-D37A-4257-AD81-2AD60D198E94}" sibTransId="{10E11E2B-5DD9-4D96-9F34-071F0877F4F8}"/>
    <dgm:cxn modelId="{E08919AC-3420-4EB3-B32D-C2C9C2ACCC1D}" type="presOf" srcId="{298D2952-5801-409B-92F0-35C58C5E3C25}" destId="{485599EA-DD27-4F86-B03E-D9116E579DD0}" srcOrd="0" destOrd="0" presId="urn:microsoft.com/office/officeart/2005/8/layout/lProcess2"/>
    <dgm:cxn modelId="{F03C5CAC-FBAA-4FDB-A783-5F0757C966DC}" srcId="{D7262C5B-3A9D-443A-80D4-950F23903143}" destId="{FEEF7D84-6C96-49DA-A896-DA244D644489}" srcOrd="6" destOrd="0" parTransId="{AEB3444D-23BA-48DB-8768-7F4B286D038B}" sibTransId="{B0E511F0-A246-4A6D-A7BD-DD8490ED0DC1}"/>
    <dgm:cxn modelId="{5F8E43B2-28F5-4506-9308-A750D51D0297}" type="presOf" srcId="{42D671BF-9EFC-4599-BA1B-CDD16DE90374}" destId="{8F250A4D-1EDB-4332-9872-CC4DFAEE5B74}" srcOrd="1" destOrd="0" presId="urn:microsoft.com/office/officeart/2005/8/layout/lProcess2"/>
    <dgm:cxn modelId="{E54EF9B3-EFB7-4646-918F-7ADE0AD01AFF}" srcId="{103EB91E-BD8D-483A-9B7A-5C1A665674A2}" destId="{D7262C5B-3A9D-443A-80D4-950F23903143}" srcOrd="0" destOrd="0" parTransId="{407EF088-8E1E-4B28-BE35-F23ED762D8C1}" sibTransId="{E0B8E8F8-43E1-4D2B-9E25-16BA50638DA4}"/>
    <dgm:cxn modelId="{3DD24BB5-890A-4300-99F2-D7645F6490D8}" type="presOf" srcId="{B2413F48-A72A-44E0-86AE-5A9CFE206FD3}" destId="{3D52C39C-01C1-40A8-A3CC-FB2183B0FCFC}" srcOrd="0" destOrd="0" presId="urn:microsoft.com/office/officeart/2005/8/layout/lProcess2"/>
    <dgm:cxn modelId="{B27D20BA-EEA7-48AF-A28E-966766056A00}" type="presOf" srcId="{DD99CF87-2913-4BC5-ADE1-673E5C7401FD}" destId="{2438B06B-5C80-4ABB-BC26-EF65F2AAC467}" srcOrd="1" destOrd="0" presId="urn:microsoft.com/office/officeart/2005/8/layout/lProcess2"/>
    <dgm:cxn modelId="{DF4B0DBC-1FCB-4221-A9CF-45263F6AF9DF}" srcId="{D7262C5B-3A9D-443A-80D4-950F23903143}" destId="{4BBF108E-4E95-48E5-B94F-981C3E442B46}" srcOrd="3" destOrd="0" parTransId="{5A514270-E677-4382-93D2-0BB364DA2C74}" sibTransId="{A54A1BE5-4B94-4FAF-ADD1-EEC0928934C3}"/>
    <dgm:cxn modelId="{B0300EBF-4F19-4464-B674-7BAA82398181}" type="presOf" srcId="{54D36C8A-94DC-4C6D-BFF9-722F9A023BF1}" destId="{C915D660-0374-4B90-B84B-56527436A819}" srcOrd="0" destOrd="0" presId="urn:microsoft.com/office/officeart/2005/8/layout/lProcess2"/>
    <dgm:cxn modelId="{65C6D2BF-2974-40E6-8F9F-34D216A6B990}" type="presOf" srcId="{42F894DC-6974-49AD-A348-104BC1D10C00}" destId="{28015C56-1EF1-4BA2-8027-9DFAD9DB54A3}" srcOrd="0" destOrd="0" presId="urn:microsoft.com/office/officeart/2005/8/layout/lProcess2"/>
    <dgm:cxn modelId="{71F3AFC3-C352-42E2-B6CC-22DF1757490B}" type="presOf" srcId="{E3440778-2FED-4A8B-87C5-13E30DE9FD9A}" destId="{F0C59654-B56B-4B45-9D79-78B445F26D49}" srcOrd="0" destOrd="0" presId="urn:microsoft.com/office/officeart/2005/8/layout/lProcess2"/>
    <dgm:cxn modelId="{35B8DCCF-72F3-4B70-AB58-9B04A452D5E3}" srcId="{42D671BF-9EFC-4599-BA1B-CDD16DE90374}" destId="{CEC782A2-B692-432B-BBA6-DFCC8970ED6A}" srcOrd="1" destOrd="0" parTransId="{D32502D0-D47B-4717-8DBA-8C695628BC48}" sibTransId="{46A60B5F-32A4-4E6F-9BCF-0EF26C7FB25B}"/>
    <dgm:cxn modelId="{761358D1-AF8F-4CBA-B24F-08A18EE3D75E}" type="presOf" srcId="{204024B5-3960-446D-A8E0-A59B633E2068}" destId="{95DBBAE7-90E4-4D92-B8C9-F201FDBA978A}" srcOrd="0" destOrd="0" presId="urn:microsoft.com/office/officeart/2005/8/layout/lProcess2"/>
    <dgm:cxn modelId="{3E87F0D2-DDAB-4FDF-8FB6-1A498D0B50FA}" srcId="{D7262C5B-3A9D-443A-80D4-950F23903143}" destId="{3F4AA075-48BA-47F8-9BE3-DDEB43A17FAD}" srcOrd="5" destOrd="0" parTransId="{6DC1C25C-0B67-4834-8F4B-4B7E020A4E8C}" sibTransId="{63563FDF-AC60-4923-80A9-07FE14837811}"/>
    <dgm:cxn modelId="{B87BF4D2-5A94-442F-9B7A-339F2BFAD830}" srcId="{42D671BF-9EFC-4599-BA1B-CDD16DE90374}" destId="{193087B7-FA3F-4690-9F9E-252005166342}" srcOrd="5" destOrd="0" parTransId="{C2CFC08B-1FBC-4FF1-B418-2F83BA1178C1}" sibTransId="{36EE7956-0A97-47B0-B245-9E0C8405AC96}"/>
    <dgm:cxn modelId="{C7B0FCD2-EF15-4FFE-8936-E012FB6F1BE8}" srcId="{42D671BF-9EFC-4599-BA1B-CDD16DE90374}" destId="{2F2E9BD3-5DE6-4D4C-AABC-305F6F6609A5}" srcOrd="0" destOrd="0" parTransId="{3EB65DEA-462A-4A2E-B6A8-355E7F91028E}" sibTransId="{B8266805-01B7-4A4D-8099-821C4BAEF8E8}"/>
    <dgm:cxn modelId="{34A0C5DA-F5C0-4BB7-BE1F-30BA7EC41831}" type="presOf" srcId="{A4F189AB-9856-491C-8420-096B8A2F8646}" destId="{33E2A0D2-8CE4-4A8D-83C2-E3F7CC555B5A}" srcOrd="0" destOrd="0" presId="urn:microsoft.com/office/officeart/2005/8/layout/lProcess2"/>
    <dgm:cxn modelId="{0BF0CFDF-0431-4B5D-9A5E-84CC79255DC4}" type="presOf" srcId="{CEC782A2-B692-432B-BBA6-DFCC8970ED6A}" destId="{3B6C7888-841F-4774-BB4C-38C2E391CA97}" srcOrd="0" destOrd="0" presId="urn:microsoft.com/office/officeart/2005/8/layout/lProcess2"/>
    <dgm:cxn modelId="{2A640CE4-C75D-418F-BEBB-5CA59EB1BB2F}" srcId="{103EB91E-BD8D-483A-9B7A-5C1A665674A2}" destId="{CE6C53E0-4F63-43AF-B773-81C366C60DC0}" srcOrd="2" destOrd="0" parTransId="{4F2428AC-464F-4696-B005-D6CC9A9030E7}" sibTransId="{C193961C-2C7C-4BAF-A042-17542E4F092F}"/>
    <dgm:cxn modelId="{79DD5CE5-5F27-425D-80DB-13E1CC95CCEA}" srcId="{D7262C5B-3A9D-443A-80D4-950F23903143}" destId="{254CBCC5-1EFA-4B90-96F2-1D1FF7D1AE67}" srcOrd="7" destOrd="0" parTransId="{A8AFB96E-EC59-451D-89FE-A1C183F02232}" sibTransId="{BF349896-8493-4B33-A83A-482F6423999C}"/>
    <dgm:cxn modelId="{35C807EA-3DB7-4D60-873E-80F7EB587E78}" type="presOf" srcId="{4BBF108E-4E95-48E5-B94F-981C3E442B46}" destId="{3F359BE9-5EC2-45CC-B0B6-44573D2B229B}" srcOrd="0" destOrd="0" presId="urn:microsoft.com/office/officeart/2005/8/layout/lProcess2"/>
    <dgm:cxn modelId="{C841FBED-DD34-4D98-9143-C482EB664293}" type="presOf" srcId="{F0A78245-2648-4F20-83CF-97E81EFADD00}" destId="{BF3E168A-1726-4563-B27B-FB5B4531EB86}" srcOrd="0" destOrd="0" presId="urn:microsoft.com/office/officeart/2005/8/layout/lProcess2"/>
    <dgm:cxn modelId="{86B50BEF-042A-4394-8EEB-63577C71D41F}" srcId="{103EB91E-BD8D-483A-9B7A-5C1A665674A2}" destId="{DD99CF87-2913-4BC5-ADE1-673E5C7401FD}" srcOrd="1" destOrd="0" parTransId="{2509CE45-0A20-491C-9AE7-AF16E3C065FA}" sibTransId="{2913021A-74D7-48F0-B20B-47C2CDD2AABC}"/>
    <dgm:cxn modelId="{AC21B3F4-CBD3-472F-BD5B-1D20705FB178}" srcId="{CE6C53E0-4F63-43AF-B773-81C366C60DC0}" destId="{E951389D-4873-4A3A-A97A-3361B7403458}" srcOrd="5" destOrd="0" parTransId="{2BEB2EAD-E740-4ACE-9356-8A6F6FB2166E}" sibTransId="{B194FD90-79E6-40A7-AC02-68714E818588}"/>
    <dgm:cxn modelId="{6700CCF6-5B90-4F09-863A-0BDD5576B4FB}" srcId="{103EB91E-BD8D-483A-9B7A-5C1A665674A2}" destId="{42D671BF-9EFC-4599-BA1B-CDD16DE90374}" srcOrd="3" destOrd="0" parTransId="{AEB75316-626A-4DCA-BBD2-C6D68BFC69F3}" sibTransId="{5ECD9DF7-40A8-4E10-A355-DE4CCB0195B4}"/>
    <dgm:cxn modelId="{B00726F7-9F68-4689-BA7E-4DD7EB53054A}" type="presOf" srcId="{1C7F4C28-0B97-41B7-B473-B9C21E85A4B1}" destId="{03923A18-939B-4B38-AFA2-4C7EC9102147}" srcOrd="0" destOrd="0" presId="urn:microsoft.com/office/officeart/2005/8/layout/lProcess2"/>
    <dgm:cxn modelId="{2E0C2FF9-8725-401E-B5D8-87744BAB99D4}" type="presOf" srcId="{C985FD76-B7B7-4145-9E01-1038EF7709DB}" destId="{6C6EFD8E-2C8A-469A-BC08-15B4938273D7}" srcOrd="0" destOrd="0" presId="urn:microsoft.com/office/officeart/2005/8/layout/lProcess2"/>
    <dgm:cxn modelId="{D25551F9-B25F-49D6-BB78-61CD4334D70C}" srcId="{CE6C53E0-4F63-43AF-B773-81C366C60DC0}" destId="{9AAC2EF4-A5CC-452F-B5E5-262CA7F325BF}" srcOrd="1" destOrd="0" parTransId="{C68658E6-7F33-49D1-95A9-40AB0B22E10C}" sibTransId="{B8410C52-E692-4DC9-8A73-3EE503D2CAFE}"/>
    <dgm:cxn modelId="{408DA4FA-7863-468B-AABB-08917406E862}" type="presOf" srcId="{D7262C5B-3A9D-443A-80D4-950F23903143}" destId="{E674D671-6FDA-4E26-B627-5D401A09CCA0}" srcOrd="0" destOrd="0" presId="urn:microsoft.com/office/officeart/2005/8/layout/lProcess2"/>
    <dgm:cxn modelId="{4B8342FB-792D-474A-B99B-E4AFADBC1C63}" type="presOf" srcId="{DD9F5F4A-94A0-4C0D-8AD4-E3219DD3D4B3}" destId="{B9D6B31A-858D-44FF-9E99-FB6469B9F604}" srcOrd="0" destOrd="0" presId="urn:microsoft.com/office/officeart/2005/8/layout/lProcess2"/>
    <dgm:cxn modelId="{E04DA8FD-5328-4A3D-89AF-281848A0E7EC}" type="presOf" srcId="{63AC98DA-5E50-425D-B45B-DE6291BFBAD9}" destId="{CD253F70-B21D-417B-956D-0A13E230CE06}" srcOrd="0" destOrd="0" presId="urn:microsoft.com/office/officeart/2005/8/layout/lProcess2"/>
    <dgm:cxn modelId="{E4832657-CC05-445E-8E01-8BEAEED34337}" type="presParOf" srcId="{7042D611-120C-421D-A370-1B14F8F23326}" destId="{AEB36455-2A1E-4DE7-82DE-BFA1751767EF}" srcOrd="0" destOrd="0" presId="urn:microsoft.com/office/officeart/2005/8/layout/lProcess2"/>
    <dgm:cxn modelId="{F2ADCD60-2C19-41EE-945E-54D4558D3D75}" type="presParOf" srcId="{AEB36455-2A1E-4DE7-82DE-BFA1751767EF}" destId="{E674D671-6FDA-4E26-B627-5D401A09CCA0}" srcOrd="0" destOrd="0" presId="urn:microsoft.com/office/officeart/2005/8/layout/lProcess2"/>
    <dgm:cxn modelId="{D0F0F711-3F3B-4E7B-9244-A246435D2C25}" type="presParOf" srcId="{AEB36455-2A1E-4DE7-82DE-BFA1751767EF}" destId="{0ADE759D-5DF2-4E9B-8B03-CB6D3BB44F33}" srcOrd="1" destOrd="0" presId="urn:microsoft.com/office/officeart/2005/8/layout/lProcess2"/>
    <dgm:cxn modelId="{69FFEC5F-E2BE-41D6-AE84-55D21DA2C810}" type="presParOf" srcId="{AEB36455-2A1E-4DE7-82DE-BFA1751767EF}" destId="{6AC92F08-71A5-49F7-B464-CA0A9A3F3FB2}" srcOrd="2" destOrd="0" presId="urn:microsoft.com/office/officeart/2005/8/layout/lProcess2"/>
    <dgm:cxn modelId="{32D182D0-43A4-4CF3-BFF1-AE71E898F30B}" type="presParOf" srcId="{6AC92F08-71A5-49F7-B464-CA0A9A3F3FB2}" destId="{F629CF52-EED9-4576-848E-933B3D36016F}" srcOrd="0" destOrd="0" presId="urn:microsoft.com/office/officeart/2005/8/layout/lProcess2"/>
    <dgm:cxn modelId="{A245222E-1D14-4A8E-856A-F6D14298435F}" type="presParOf" srcId="{F629CF52-EED9-4576-848E-933B3D36016F}" destId="{744681A0-79EC-4B20-B30B-A3DF6A631132}" srcOrd="0" destOrd="0" presId="urn:microsoft.com/office/officeart/2005/8/layout/lProcess2"/>
    <dgm:cxn modelId="{644B3A86-07EF-4446-9444-20A6FF98FC14}" type="presParOf" srcId="{F629CF52-EED9-4576-848E-933B3D36016F}" destId="{134A2FB2-1E9E-4EB1-A537-407A573E420A}" srcOrd="1" destOrd="0" presId="urn:microsoft.com/office/officeart/2005/8/layout/lProcess2"/>
    <dgm:cxn modelId="{1907C0C7-9977-47E8-BA29-24A8D332B6B4}" type="presParOf" srcId="{F629CF52-EED9-4576-848E-933B3D36016F}" destId="{C915D660-0374-4B90-B84B-56527436A819}" srcOrd="2" destOrd="0" presId="urn:microsoft.com/office/officeart/2005/8/layout/lProcess2"/>
    <dgm:cxn modelId="{8B1F6719-239B-4ADC-A38E-EABAE0CEA7AB}" type="presParOf" srcId="{F629CF52-EED9-4576-848E-933B3D36016F}" destId="{7C758D56-BEDF-4055-98DF-87489A81C4AE}" srcOrd="3" destOrd="0" presId="urn:microsoft.com/office/officeart/2005/8/layout/lProcess2"/>
    <dgm:cxn modelId="{065BEB41-6A0A-4ACD-912F-E0BA2F805BB6}" type="presParOf" srcId="{F629CF52-EED9-4576-848E-933B3D36016F}" destId="{F0C59654-B56B-4B45-9D79-78B445F26D49}" srcOrd="4" destOrd="0" presId="urn:microsoft.com/office/officeart/2005/8/layout/lProcess2"/>
    <dgm:cxn modelId="{3EF84AD2-C735-4C79-8438-EBF522E72AD0}" type="presParOf" srcId="{F629CF52-EED9-4576-848E-933B3D36016F}" destId="{B4C702AB-68AE-45EA-AF6D-D98A78FAE7AB}" srcOrd="5" destOrd="0" presId="urn:microsoft.com/office/officeart/2005/8/layout/lProcess2"/>
    <dgm:cxn modelId="{77FB60C3-0C61-4D95-90A9-FC01A092CDB8}" type="presParOf" srcId="{F629CF52-EED9-4576-848E-933B3D36016F}" destId="{3F359BE9-5EC2-45CC-B0B6-44573D2B229B}" srcOrd="6" destOrd="0" presId="urn:microsoft.com/office/officeart/2005/8/layout/lProcess2"/>
    <dgm:cxn modelId="{8E69A5CB-21AA-477B-BE74-0CB8BB48E758}" type="presParOf" srcId="{F629CF52-EED9-4576-848E-933B3D36016F}" destId="{0D93E4AA-34DC-4EE7-8FDF-F8AB51E039A9}" srcOrd="7" destOrd="0" presId="urn:microsoft.com/office/officeart/2005/8/layout/lProcess2"/>
    <dgm:cxn modelId="{B0DC298E-F868-49F2-AC87-967D55675D94}" type="presParOf" srcId="{F629CF52-EED9-4576-848E-933B3D36016F}" destId="{B9D6B31A-858D-44FF-9E99-FB6469B9F604}" srcOrd="8" destOrd="0" presId="urn:microsoft.com/office/officeart/2005/8/layout/lProcess2"/>
    <dgm:cxn modelId="{799427A8-46B0-40C6-AA0F-A6037F27B4D0}" type="presParOf" srcId="{F629CF52-EED9-4576-848E-933B3D36016F}" destId="{C761C404-8846-4D75-8671-D6448C5541CF}" srcOrd="9" destOrd="0" presId="urn:microsoft.com/office/officeart/2005/8/layout/lProcess2"/>
    <dgm:cxn modelId="{48F1607E-9298-4B2A-8644-87D19C276A1F}" type="presParOf" srcId="{F629CF52-EED9-4576-848E-933B3D36016F}" destId="{8AD8469D-3D1F-426E-9ABE-F00E7E72B1D4}" srcOrd="10" destOrd="0" presId="urn:microsoft.com/office/officeart/2005/8/layout/lProcess2"/>
    <dgm:cxn modelId="{6C017309-F0A1-4B1A-B6E7-462B4D02EC0E}" type="presParOf" srcId="{F629CF52-EED9-4576-848E-933B3D36016F}" destId="{D6F1A06B-9BE4-4665-B265-06CCF7A09F85}" srcOrd="11" destOrd="0" presId="urn:microsoft.com/office/officeart/2005/8/layout/lProcess2"/>
    <dgm:cxn modelId="{94E47E61-10F3-48EC-BF28-0EFA6F860836}" type="presParOf" srcId="{F629CF52-EED9-4576-848E-933B3D36016F}" destId="{0BE5454A-FDFA-4BD0-9EB8-59F1772DE8A0}" srcOrd="12" destOrd="0" presId="urn:microsoft.com/office/officeart/2005/8/layout/lProcess2"/>
    <dgm:cxn modelId="{D0443C51-E05C-4F4A-B70B-82F8D7B88F84}" type="presParOf" srcId="{F629CF52-EED9-4576-848E-933B3D36016F}" destId="{99B58CE0-6BEF-4594-AF03-AA34C36DF87D}" srcOrd="13" destOrd="0" presId="urn:microsoft.com/office/officeart/2005/8/layout/lProcess2"/>
    <dgm:cxn modelId="{64EF2E8B-E926-4B17-9A1C-3C4D0047ECF1}" type="presParOf" srcId="{F629CF52-EED9-4576-848E-933B3D36016F}" destId="{6D6965A8-C9CD-48D5-B6CA-C8DBEF5923CC}" srcOrd="14" destOrd="0" presId="urn:microsoft.com/office/officeart/2005/8/layout/lProcess2"/>
    <dgm:cxn modelId="{D43DED05-4838-4218-B741-101C3AD1122A}" type="presParOf" srcId="{7042D611-120C-421D-A370-1B14F8F23326}" destId="{E6DEF83D-7689-4607-B0CF-859F2BE115B8}" srcOrd="1" destOrd="0" presId="urn:microsoft.com/office/officeart/2005/8/layout/lProcess2"/>
    <dgm:cxn modelId="{EEA7A24B-55C3-40A2-A0C1-1881525753F2}" type="presParOf" srcId="{7042D611-120C-421D-A370-1B14F8F23326}" destId="{40BA1031-BB5D-48B7-8BA1-DAC56D77E648}" srcOrd="2" destOrd="0" presId="urn:microsoft.com/office/officeart/2005/8/layout/lProcess2"/>
    <dgm:cxn modelId="{26E92886-7D61-4B9A-901F-9CAF660D15FB}" type="presParOf" srcId="{40BA1031-BB5D-48B7-8BA1-DAC56D77E648}" destId="{497DAE71-609B-4295-B45A-E470AEC3AEA2}" srcOrd="0" destOrd="0" presId="urn:microsoft.com/office/officeart/2005/8/layout/lProcess2"/>
    <dgm:cxn modelId="{C69B28CC-8389-4BC4-8C72-DBABF46EC6F4}" type="presParOf" srcId="{40BA1031-BB5D-48B7-8BA1-DAC56D77E648}" destId="{2438B06B-5C80-4ABB-BC26-EF65F2AAC467}" srcOrd="1" destOrd="0" presId="urn:microsoft.com/office/officeart/2005/8/layout/lProcess2"/>
    <dgm:cxn modelId="{9F0AC64C-ABDF-434C-BA46-500953B57C81}" type="presParOf" srcId="{40BA1031-BB5D-48B7-8BA1-DAC56D77E648}" destId="{FA2EC332-9E0C-424B-8362-ACD09F3A4A56}" srcOrd="2" destOrd="0" presId="urn:microsoft.com/office/officeart/2005/8/layout/lProcess2"/>
    <dgm:cxn modelId="{F0BC4645-9F56-456D-B835-7BCC76191C2E}" type="presParOf" srcId="{FA2EC332-9E0C-424B-8362-ACD09F3A4A56}" destId="{3FE5E2D6-379E-4975-B1A5-C48779F02561}" srcOrd="0" destOrd="0" presId="urn:microsoft.com/office/officeart/2005/8/layout/lProcess2"/>
    <dgm:cxn modelId="{214670C9-5B1E-4D13-9107-52BB264B6F8D}" type="presParOf" srcId="{3FE5E2D6-379E-4975-B1A5-C48779F02561}" destId="{8DD4F5B2-E803-43A7-AF9A-5AE0AD3605E2}" srcOrd="0" destOrd="0" presId="urn:microsoft.com/office/officeart/2005/8/layout/lProcess2"/>
    <dgm:cxn modelId="{0F03DC0A-AD37-4615-A164-38C0107B3D1F}" type="presParOf" srcId="{3FE5E2D6-379E-4975-B1A5-C48779F02561}" destId="{756CD418-01B6-46EA-9B3C-F23DACFB8150}" srcOrd="1" destOrd="0" presId="urn:microsoft.com/office/officeart/2005/8/layout/lProcess2"/>
    <dgm:cxn modelId="{DF111116-9AB9-4CA4-9068-B970165A9CE7}" type="presParOf" srcId="{3FE5E2D6-379E-4975-B1A5-C48779F02561}" destId="{4C446A18-0717-4956-8B56-7B2E62DFE6C9}" srcOrd="2" destOrd="0" presId="urn:microsoft.com/office/officeart/2005/8/layout/lProcess2"/>
    <dgm:cxn modelId="{8A81D16F-D88C-48C3-9662-92DEE487B800}" type="presParOf" srcId="{3FE5E2D6-379E-4975-B1A5-C48779F02561}" destId="{DBE5D6EF-4520-4EAC-B6CF-46FFCB79A241}" srcOrd="3" destOrd="0" presId="urn:microsoft.com/office/officeart/2005/8/layout/lProcess2"/>
    <dgm:cxn modelId="{085F99CA-C949-4E96-A594-4FD9C8015C94}" type="presParOf" srcId="{3FE5E2D6-379E-4975-B1A5-C48779F02561}" destId="{BF3E168A-1726-4563-B27B-FB5B4531EB86}" srcOrd="4" destOrd="0" presId="urn:microsoft.com/office/officeart/2005/8/layout/lProcess2"/>
    <dgm:cxn modelId="{41B6689A-E8DE-4544-971B-A47892792377}" type="presParOf" srcId="{3FE5E2D6-379E-4975-B1A5-C48779F02561}" destId="{77B56101-FF59-4A2C-A1B7-81CAF6A55FC4}" srcOrd="5" destOrd="0" presId="urn:microsoft.com/office/officeart/2005/8/layout/lProcess2"/>
    <dgm:cxn modelId="{DF035DC8-4AC0-46F8-B625-08E8814AE242}" type="presParOf" srcId="{3FE5E2D6-379E-4975-B1A5-C48779F02561}" destId="{3D52C39C-01C1-40A8-A3CC-FB2183B0FCFC}" srcOrd="6" destOrd="0" presId="urn:microsoft.com/office/officeart/2005/8/layout/lProcess2"/>
    <dgm:cxn modelId="{0FB8304C-20E3-4A74-98FA-A3B3F7ECFAC7}" type="presParOf" srcId="{3FE5E2D6-379E-4975-B1A5-C48779F02561}" destId="{57A10F3D-F758-4AA0-AEA5-7366CE2B6FD6}" srcOrd="7" destOrd="0" presId="urn:microsoft.com/office/officeart/2005/8/layout/lProcess2"/>
    <dgm:cxn modelId="{B08FE488-8652-4145-9ABE-975C0115151F}" type="presParOf" srcId="{3FE5E2D6-379E-4975-B1A5-C48779F02561}" destId="{04708BDA-A216-41D4-B15E-6ECD197BB4EB}" srcOrd="8" destOrd="0" presId="urn:microsoft.com/office/officeart/2005/8/layout/lProcess2"/>
    <dgm:cxn modelId="{4CF744F6-681F-47FB-86F2-2C05D519AAE3}" type="presParOf" srcId="{3FE5E2D6-379E-4975-B1A5-C48779F02561}" destId="{ED7E64E2-A5A6-42CB-94F5-7D33F2929477}" srcOrd="9" destOrd="0" presId="urn:microsoft.com/office/officeart/2005/8/layout/lProcess2"/>
    <dgm:cxn modelId="{98CFCE93-F11D-4140-BB54-8F2B61C74F19}" type="presParOf" srcId="{3FE5E2D6-379E-4975-B1A5-C48779F02561}" destId="{DE937909-7205-471E-B2EA-A69D0A4D6352}" srcOrd="10" destOrd="0" presId="urn:microsoft.com/office/officeart/2005/8/layout/lProcess2"/>
    <dgm:cxn modelId="{9CB577D1-317A-4676-B578-3A6C866F1873}" type="presParOf" srcId="{3FE5E2D6-379E-4975-B1A5-C48779F02561}" destId="{0D82F5F9-6006-4B81-B963-8DCAE1037303}" srcOrd="11" destOrd="0" presId="urn:microsoft.com/office/officeart/2005/8/layout/lProcess2"/>
    <dgm:cxn modelId="{DC5A6B9F-A817-4E06-87B1-C1889D7BD914}" type="presParOf" srcId="{3FE5E2D6-379E-4975-B1A5-C48779F02561}" destId="{33E2A0D2-8CE4-4A8D-83C2-E3F7CC555B5A}" srcOrd="12" destOrd="0" presId="urn:microsoft.com/office/officeart/2005/8/layout/lProcess2"/>
    <dgm:cxn modelId="{A7C12E64-5947-4BEA-BF5A-B21ECCE4CEF5}" type="presParOf" srcId="{3FE5E2D6-379E-4975-B1A5-C48779F02561}" destId="{B2769495-E9CC-4FB3-96C5-7F1DF37BEB42}" srcOrd="13" destOrd="0" presId="urn:microsoft.com/office/officeart/2005/8/layout/lProcess2"/>
    <dgm:cxn modelId="{76D04E81-E929-44C6-9526-130E6C50C4E4}" type="presParOf" srcId="{3FE5E2D6-379E-4975-B1A5-C48779F02561}" destId="{4D9E540D-08C4-4B45-AF04-3CFF63AC7EBB}" srcOrd="14" destOrd="0" presId="urn:microsoft.com/office/officeart/2005/8/layout/lProcess2"/>
    <dgm:cxn modelId="{C415D589-3A54-4104-B4AF-D04BFA1DFE5E}" type="presParOf" srcId="{7042D611-120C-421D-A370-1B14F8F23326}" destId="{59179D67-41F5-416F-8278-C43539E4FBD2}" srcOrd="3" destOrd="0" presId="urn:microsoft.com/office/officeart/2005/8/layout/lProcess2"/>
    <dgm:cxn modelId="{9FC73758-EAA7-48A3-8F35-7ADE6248D958}" type="presParOf" srcId="{7042D611-120C-421D-A370-1B14F8F23326}" destId="{70027E0B-1E17-43C3-BCD4-6F883D9EADD4}" srcOrd="4" destOrd="0" presId="urn:microsoft.com/office/officeart/2005/8/layout/lProcess2"/>
    <dgm:cxn modelId="{AF8A194D-F614-429C-9F2A-9760C0CB4DB3}" type="presParOf" srcId="{70027E0B-1E17-43C3-BCD4-6F883D9EADD4}" destId="{68F7CF47-979D-4825-A42D-434C88C0908D}" srcOrd="0" destOrd="0" presId="urn:microsoft.com/office/officeart/2005/8/layout/lProcess2"/>
    <dgm:cxn modelId="{8CA7F285-92D4-4FEF-9931-C8E7932C5988}" type="presParOf" srcId="{70027E0B-1E17-43C3-BCD4-6F883D9EADD4}" destId="{EFA9EE7D-9ADF-4555-8F6C-46BC354DA13C}" srcOrd="1" destOrd="0" presId="urn:microsoft.com/office/officeart/2005/8/layout/lProcess2"/>
    <dgm:cxn modelId="{49EB2A41-E165-44DE-922F-38584150811C}" type="presParOf" srcId="{70027E0B-1E17-43C3-BCD4-6F883D9EADD4}" destId="{F792CACF-7DCE-4A2E-9B90-AFB3B4B6B911}" srcOrd="2" destOrd="0" presId="urn:microsoft.com/office/officeart/2005/8/layout/lProcess2"/>
    <dgm:cxn modelId="{6F5912E1-3346-4277-B116-B8D71D63476C}" type="presParOf" srcId="{F792CACF-7DCE-4A2E-9B90-AFB3B4B6B911}" destId="{4B8013A8-022E-492B-99A6-8CDAE8292FD8}" srcOrd="0" destOrd="0" presId="urn:microsoft.com/office/officeart/2005/8/layout/lProcess2"/>
    <dgm:cxn modelId="{80B5514A-499D-4B71-B7B2-0147583555FD}" type="presParOf" srcId="{4B8013A8-022E-492B-99A6-8CDAE8292FD8}" destId="{CD253F70-B21D-417B-956D-0A13E230CE06}" srcOrd="0" destOrd="0" presId="urn:microsoft.com/office/officeart/2005/8/layout/lProcess2"/>
    <dgm:cxn modelId="{02C4E461-3848-46E0-BC13-A281FECA2B20}" type="presParOf" srcId="{4B8013A8-022E-492B-99A6-8CDAE8292FD8}" destId="{E98FC835-17A3-42B6-9AED-FD6AA2EBF0B5}" srcOrd="1" destOrd="0" presId="urn:microsoft.com/office/officeart/2005/8/layout/lProcess2"/>
    <dgm:cxn modelId="{9526B091-8F75-4BEA-8173-4993BA074D77}" type="presParOf" srcId="{4B8013A8-022E-492B-99A6-8CDAE8292FD8}" destId="{FD75410E-51EB-4D5E-AE15-2F755DCC70BC}" srcOrd="2" destOrd="0" presId="urn:microsoft.com/office/officeart/2005/8/layout/lProcess2"/>
    <dgm:cxn modelId="{A624894C-0B47-4CFE-B6FF-31F2ADBD4457}" type="presParOf" srcId="{4B8013A8-022E-492B-99A6-8CDAE8292FD8}" destId="{6EF97A69-DEBB-40BC-8AD2-863B4F92C3F7}" srcOrd="3" destOrd="0" presId="urn:microsoft.com/office/officeart/2005/8/layout/lProcess2"/>
    <dgm:cxn modelId="{57528BF4-1491-4288-A04B-035C24505FDB}" type="presParOf" srcId="{4B8013A8-022E-492B-99A6-8CDAE8292FD8}" destId="{0868484E-971D-468C-9771-A29EFDE50F66}" srcOrd="4" destOrd="0" presId="urn:microsoft.com/office/officeart/2005/8/layout/lProcess2"/>
    <dgm:cxn modelId="{9DC1F4A8-C362-4D06-80AF-4EBE8FBD32AF}" type="presParOf" srcId="{4B8013A8-022E-492B-99A6-8CDAE8292FD8}" destId="{7FDE60DB-9383-44CD-AAEC-334A6D9D4995}" srcOrd="5" destOrd="0" presId="urn:microsoft.com/office/officeart/2005/8/layout/lProcess2"/>
    <dgm:cxn modelId="{53A42D72-3ECB-4B10-A138-28723D68DBB8}" type="presParOf" srcId="{4B8013A8-022E-492B-99A6-8CDAE8292FD8}" destId="{95DBBAE7-90E4-4D92-B8C9-F201FDBA978A}" srcOrd="6" destOrd="0" presId="urn:microsoft.com/office/officeart/2005/8/layout/lProcess2"/>
    <dgm:cxn modelId="{43DFCF3A-3A72-4DC3-A400-C69DAEF6949D}" type="presParOf" srcId="{4B8013A8-022E-492B-99A6-8CDAE8292FD8}" destId="{99694CCE-09DB-4D81-9C6D-35E509CB1C4C}" srcOrd="7" destOrd="0" presId="urn:microsoft.com/office/officeart/2005/8/layout/lProcess2"/>
    <dgm:cxn modelId="{AB9AEB93-E450-4490-AAD2-298BF83B336D}" type="presParOf" srcId="{4B8013A8-022E-492B-99A6-8CDAE8292FD8}" destId="{03923A18-939B-4B38-AFA2-4C7EC9102147}" srcOrd="8" destOrd="0" presId="urn:microsoft.com/office/officeart/2005/8/layout/lProcess2"/>
    <dgm:cxn modelId="{8905BFC9-9A80-46E4-9EF4-729AF356B12B}" type="presParOf" srcId="{4B8013A8-022E-492B-99A6-8CDAE8292FD8}" destId="{532DAE2E-7D56-4FCB-A97A-1F28079D684B}" srcOrd="9" destOrd="0" presId="urn:microsoft.com/office/officeart/2005/8/layout/lProcess2"/>
    <dgm:cxn modelId="{1F5D9E4C-A83E-4CD0-AC09-B0958ECA95C7}" type="presParOf" srcId="{4B8013A8-022E-492B-99A6-8CDAE8292FD8}" destId="{CA13AEA5-73E4-441D-984D-49691D580603}" srcOrd="10" destOrd="0" presId="urn:microsoft.com/office/officeart/2005/8/layout/lProcess2"/>
    <dgm:cxn modelId="{87353247-43FB-4243-BD6E-42F905D93C6F}" type="presParOf" srcId="{4B8013A8-022E-492B-99A6-8CDAE8292FD8}" destId="{ADCAC1B0-538B-42FE-A22A-12BC9363E7F3}" srcOrd="11" destOrd="0" presId="urn:microsoft.com/office/officeart/2005/8/layout/lProcess2"/>
    <dgm:cxn modelId="{F86DA188-2EF2-4429-BB5E-A57205119E39}" type="presParOf" srcId="{4B8013A8-022E-492B-99A6-8CDAE8292FD8}" destId="{28015C56-1EF1-4BA2-8027-9DFAD9DB54A3}" srcOrd="12" destOrd="0" presId="urn:microsoft.com/office/officeart/2005/8/layout/lProcess2"/>
    <dgm:cxn modelId="{3C6053F0-92A1-42E4-BDAD-E8FA4AA3CA53}" type="presParOf" srcId="{4B8013A8-022E-492B-99A6-8CDAE8292FD8}" destId="{FAA5E6DD-4770-4A19-8C3F-DB165811CB7A}" srcOrd="13" destOrd="0" presId="urn:microsoft.com/office/officeart/2005/8/layout/lProcess2"/>
    <dgm:cxn modelId="{D1212AC6-E85E-417D-BEB1-63AE2396731A}" type="presParOf" srcId="{4B8013A8-022E-492B-99A6-8CDAE8292FD8}" destId="{E92FA8C4-63D2-45F0-93CD-D77BD64CE830}" srcOrd="14" destOrd="0" presId="urn:microsoft.com/office/officeart/2005/8/layout/lProcess2"/>
    <dgm:cxn modelId="{0072C3A0-1B93-4348-8714-597B0109263A}" type="presParOf" srcId="{7042D611-120C-421D-A370-1B14F8F23326}" destId="{BBCCF859-9A4C-451A-99DB-5F8FD799A365}" srcOrd="5" destOrd="0" presId="urn:microsoft.com/office/officeart/2005/8/layout/lProcess2"/>
    <dgm:cxn modelId="{8F17267C-FA8A-47E5-8FC9-736212DBC84D}" type="presParOf" srcId="{7042D611-120C-421D-A370-1B14F8F23326}" destId="{5879D8FA-E0DF-4B89-88E9-0A626E9A7853}" srcOrd="6" destOrd="0" presId="urn:microsoft.com/office/officeart/2005/8/layout/lProcess2"/>
    <dgm:cxn modelId="{5C3CE175-6093-4070-AC27-CBF135E3F4BC}" type="presParOf" srcId="{5879D8FA-E0DF-4B89-88E9-0A626E9A7853}" destId="{413D6999-9006-4D43-8829-BC91936F65BF}" srcOrd="0" destOrd="0" presId="urn:microsoft.com/office/officeart/2005/8/layout/lProcess2"/>
    <dgm:cxn modelId="{252C5833-CECA-421C-A525-0E853771F0A0}" type="presParOf" srcId="{5879D8FA-E0DF-4B89-88E9-0A626E9A7853}" destId="{8F250A4D-1EDB-4332-9872-CC4DFAEE5B74}" srcOrd="1" destOrd="0" presId="urn:microsoft.com/office/officeart/2005/8/layout/lProcess2"/>
    <dgm:cxn modelId="{C9ACCC6A-A820-4827-8ABC-286F3508CA0F}" type="presParOf" srcId="{5879D8FA-E0DF-4B89-88E9-0A626E9A7853}" destId="{72393D09-0E93-4354-9008-B0DC23377819}" srcOrd="2" destOrd="0" presId="urn:microsoft.com/office/officeart/2005/8/layout/lProcess2"/>
    <dgm:cxn modelId="{31E4A7D9-7321-4DAB-8CBE-CC662C55827A}" type="presParOf" srcId="{72393D09-0E93-4354-9008-B0DC23377819}" destId="{30240C63-C4CD-4B89-8B4D-FC2F23E6E934}" srcOrd="0" destOrd="0" presId="urn:microsoft.com/office/officeart/2005/8/layout/lProcess2"/>
    <dgm:cxn modelId="{7C946BFC-F231-4D36-B095-B36064AB1E45}" type="presParOf" srcId="{30240C63-C4CD-4B89-8B4D-FC2F23E6E934}" destId="{5AF1E66E-68D0-4428-A16B-E388825941E5}" srcOrd="0" destOrd="0" presId="urn:microsoft.com/office/officeart/2005/8/layout/lProcess2"/>
    <dgm:cxn modelId="{4051D777-28F0-4330-9E91-6748B77FC5EA}" type="presParOf" srcId="{30240C63-C4CD-4B89-8B4D-FC2F23E6E934}" destId="{0B346C20-6F88-494E-9334-2F599CC7A2DB}" srcOrd="1" destOrd="0" presId="urn:microsoft.com/office/officeart/2005/8/layout/lProcess2"/>
    <dgm:cxn modelId="{BB6B1DD4-634A-4D53-A3FF-D53AB8A4D7D2}" type="presParOf" srcId="{30240C63-C4CD-4B89-8B4D-FC2F23E6E934}" destId="{3B6C7888-841F-4774-BB4C-38C2E391CA97}" srcOrd="2" destOrd="0" presId="urn:microsoft.com/office/officeart/2005/8/layout/lProcess2"/>
    <dgm:cxn modelId="{25B64DEA-E345-45B7-95A0-61E39D1037BC}" type="presParOf" srcId="{30240C63-C4CD-4B89-8B4D-FC2F23E6E934}" destId="{B6AEFBD7-8E88-4874-BE16-9804B657C64E}" srcOrd="3" destOrd="0" presId="urn:microsoft.com/office/officeart/2005/8/layout/lProcess2"/>
    <dgm:cxn modelId="{2CCCF80A-41E8-4F41-8E04-7307C3FB9E2E}" type="presParOf" srcId="{30240C63-C4CD-4B89-8B4D-FC2F23E6E934}" destId="{BC9198F3-9716-42C8-82AC-335383AD7BBC}" srcOrd="4" destOrd="0" presId="urn:microsoft.com/office/officeart/2005/8/layout/lProcess2"/>
    <dgm:cxn modelId="{977005F5-79E5-4576-B38B-73FDCA5317A8}" type="presParOf" srcId="{30240C63-C4CD-4B89-8B4D-FC2F23E6E934}" destId="{D2BD2D1E-353C-4BBA-9DC2-4F9FF056D5AE}" srcOrd="5" destOrd="0" presId="urn:microsoft.com/office/officeart/2005/8/layout/lProcess2"/>
    <dgm:cxn modelId="{8FF42FAD-4FC7-4D9A-B290-82D88E48DFF4}" type="presParOf" srcId="{30240C63-C4CD-4B89-8B4D-FC2F23E6E934}" destId="{485599EA-DD27-4F86-B03E-D9116E579DD0}" srcOrd="6" destOrd="0" presId="urn:microsoft.com/office/officeart/2005/8/layout/lProcess2"/>
    <dgm:cxn modelId="{7A7C3533-6C50-4860-B694-E5721781ED15}" type="presParOf" srcId="{30240C63-C4CD-4B89-8B4D-FC2F23E6E934}" destId="{95385C22-3D86-477B-889A-241E08055E26}" srcOrd="7" destOrd="0" presId="urn:microsoft.com/office/officeart/2005/8/layout/lProcess2"/>
    <dgm:cxn modelId="{F2C1A7CC-EA48-4068-9908-49C6E2088DE5}" type="presParOf" srcId="{30240C63-C4CD-4B89-8B4D-FC2F23E6E934}" destId="{6C6EFD8E-2C8A-469A-BC08-15B4938273D7}" srcOrd="8" destOrd="0" presId="urn:microsoft.com/office/officeart/2005/8/layout/lProcess2"/>
    <dgm:cxn modelId="{96E9A702-A513-4FD6-BA9C-887E82CB91ED}" type="presParOf" srcId="{30240C63-C4CD-4B89-8B4D-FC2F23E6E934}" destId="{0591EDAF-6D68-46D8-B9CD-1500586D0849}" srcOrd="9" destOrd="0" presId="urn:microsoft.com/office/officeart/2005/8/layout/lProcess2"/>
    <dgm:cxn modelId="{0242A454-0B04-45D9-8B37-56A960EA2732}" type="presParOf" srcId="{30240C63-C4CD-4B89-8B4D-FC2F23E6E934}" destId="{0953A7E9-4967-41ED-B1F6-676E607F32B1}" srcOrd="10" destOrd="0" presId="urn:microsoft.com/office/officeart/2005/8/layout/lProcess2"/>
    <dgm:cxn modelId="{9AC9BC85-0BB9-4D33-AB4C-C94C8C454BE6}" type="presParOf" srcId="{30240C63-C4CD-4B89-8B4D-FC2F23E6E934}" destId="{0E3B6E37-A433-495E-9E1D-1ED137A4EE39}" srcOrd="11" destOrd="0" presId="urn:microsoft.com/office/officeart/2005/8/layout/lProcess2"/>
    <dgm:cxn modelId="{2160C252-AB3E-4F75-9EDD-114251841F00}" type="presParOf" srcId="{30240C63-C4CD-4B89-8B4D-FC2F23E6E934}" destId="{FD80CFE7-C5AA-4250-8421-FC361D2EC86A}" srcOrd="12" destOrd="0" presId="urn:microsoft.com/office/officeart/2005/8/layout/lProcess2"/>
    <dgm:cxn modelId="{3B9D34FE-E741-4663-9273-2B27A13CB992}" type="presParOf" srcId="{30240C63-C4CD-4B89-8B4D-FC2F23E6E934}" destId="{E226332C-BFB5-438F-AC51-6F6D5DEFE9B0}" srcOrd="13" destOrd="0" presId="urn:microsoft.com/office/officeart/2005/8/layout/lProcess2"/>
    <dgm:cxn modelId="{0C2ED411-E0FE-48F6-B99D-8F0D8A06C31B}" type="presParOf" srcId="{30240C63-C4CD-4B89-8B4D-FC2F23E6E934}" destId="{631337A4-18E1-448F-B2BB-F488B160916D}" srcOrd="1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3789D5-2C4E-4250-91D1-8A3232AA1E45}"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n-US"/>
        </a:p>
      </dgm:t>
    </dgm:pt>
    <dgm:pt modelId="{532F7BEF-AF7B-4E53-ABE5-77D10C8B8D20}">
      <dgm:prSet phldrT="[Text]" custT="1"/>
      <dgm:spPr/>
      <dgm:t>
        <a:bodyPr/>
        <a:lstStyle/>
        <a:p>
          <a:r>
            <a:rPr lang="en-US" sz="2400" b="1" dirty="0">
              <a:solidFill>
                <a:schemeClr val="tx1"/>
              </a:solidFill>
              <a:latin typeface="Lato" panose="020F0502020204030203" pitchFamily="34" charset="0"/>
              <a:ea typeface="Lato" panose="020F0502020204030203" pitchFamily="34" charset="0"/>
              <a:cs typeface="Lato" panose="020F0502020204030203" pitchFamily="34" charset="0"/>
            </a:rPr>
            <a:t>President and CEO Succession Plan</a:t>
          </a:r>
        </a:p>
      </dgm:t>
    </dgm:pt>
    <dgm:pt modelId="{50FA5215-66C3-4B56-B2AF-D7223E6C9B59}" type="parTrans" cxnId="{999F903D-0C95-41D9-9F3D-AB8F2276CE28}">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2948DD41-80FA-4790-AED9-E9AF06AD7B3E}" type="sibTrans" cxnId="{999F903D-0C95-41D9-9F3D-AB8F2276CE28}">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0DA2E4FB-7BFC-4104-9C16-6757D7A9856F}">
      <dgm:prSet phldrT="[Text]"/>
      <dgm:spPr/>
      <dgm:t>
        <a:bodyPr/>
        <a:lstStyle/>
        <a:p>
          <a:r>
            <a:rPr lang="en-US" dirty="0">
              <a:latin typeface="Lato" panose="020F0502020204030203" pitchFamily="34" charset="0"/>
              <a:ea typeface="Lato" panose="020F0502020204030203" pitchFamily="34" charset="0"/>
              <a:cs typeface="Lato" panose="020F0502020204030203" pitchFamily="34" charset="0"/>
            </a:rPr>
            <a:t>Temporary, unplanned absence</a:t>
          </a:r>
        </a:p>
      </dgm:t>
    </dgm:pt>
    <dgm:pt modelId="{60CD7C65-B7D3-4FB8-81B8-53B2051E10B2}" type="parTrans" cxnId="{FB84105A-5DF1-4655-9FAE-C781D5C9700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3B441890-DE6D-465C-BD90-F4A727FF226D}" type="sibTrans" cxnId="{FB84105A-5DF1-4655-9FAE-C781D5C9700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A894D122-5B20-40D4-8C62-A148A953BC1F}">
      <dgm:prSet phldrT="[Text]"/>
      <dgm:spPr/>
      <dgm:t>
        <a:bodyPr/>
        <a:lstStyle/>
        <a:p>
          <a:r>
            <a:rPr lang="en-US" dirty="0">
              <a:latin typeface="Lato" panose="020F0502020204030203" pitchFamily="34" charset="0"/>
              <a:ea typeface="Lato" panose="020F0502020204030203" pitchFamily="34" charset="0"/>
              <a:cs typeface="Lato" panose="020F0502020204030203" pitchFamily="34" charset="0"/>
            </a:rPr>
            <a:t>Permanent, planned or unplanned absence</a:t>
          </a:r>
        </a:p>
      </dgm:t>
    </dgm:pt>
    <dgm:pt modelId="{E7F80052-BEBA-4448-AAB2-FBEEC366A915}" type="parTrans" cxnId="{2506E7E2-A356-4C53-B9C4-D5364F4C60F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883A5913-08A3-4BBC-8AD5-7FF337A20168}" type="sibTrans" cxnId="{2506E7E2-A356-4C53-B9C4-D5364F4C60F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EFF462C4-26D8-4044-90DD-C6303895B1E9}">
      <dgm:prSet phldrT="[Text]" custT="1"/>
      <dgm:spPr/>
      <dgm:t>
        <a:bodyPr/>
        <a:lstStyle/>
        <a:p>
          <a:r>
            <a:rPr lang="en-US" sz="2400" b="1" dirty="0">
              <a:solidFill>
                <a:schemeClr val="tx1"/>
              </a:solidFill>
              <a:latin typeface="Lato" panose="020F0502020204030203" pitchFamily="34" charset="0"/>
              <a:ea typeface="Lato" panose="020F0502020204030203" pitchFamily="34" charset="0"/>
              <a:cs typeface="Lato" panose="020F0502020204030203" pitchFamily="34" charset="0"/>
            </a:rPr>
            <a:t>Board Development</a:t>
          </a:r>
        </a:p>
      </dgm:t>
    </dgm:pt>
    <dgm:pt modelId="{84AFD258-AE4E-4FAA-8905-E843104BBEA4}" type="parTrans" cxnId="{5EFF443C-1060-4CA0-AD2E-540C65159D25}">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84F027D1-E375-4F9E-A62A-CD5E13E1E909}" type="sibTrans" cxnId="{5EFF443C-1060-4CA0-AD2E-540C65159D25}">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647B51C7-CB25-44BD-9C3A-22C8B9FBD8A2}">
      <dgm:prSet phldrT="[Text]"/>
      <dgm:spPr/>
      <dgm:t>
        <a:bodyPr/>
        <a:lstStyle/>
        <a:p>
          <a:r>
            <a:rPr lang="en-US" dirty="0">
              <a:latin typeface="Lato" panose="020F0502020204030203" pitchFamily="34" charset="0"/>
              <a:ea typeface="Lato" panose="020F0502020204030203" pitchFamily="34" charset="0"/>
              <a:cs typeface="Lato" panose="020F0502020204030203" pitchFamily="34" charset="0"/>
            </a:rPr>
            <a:t>Board Structure: Directors, Advisory Council, and Executive Committee</a:t>
          </a:r>
        </a:p>
      </dgm:t>
    </dgm:pt>
    <dgm:pt modelId="{C7E96374-90FF-4A5A-945B-A0DDB2558059}" type="parTrans" cxnId="{1CAE6F79-5AA3-44B2-A90B-38EC2E1CE82D}">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C3A5ADD6-730F-47F0-B1AA-8FA4939958D3}" type="sibTrans" cxnId="{1CAE6F79-5AA3-44B2-A90B-38EC2E1CE82D}">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0377EA58-19B9-4F10-B76A-17D204F1A141}">
      <dgm:prSet phldrT="[Text]"/>
      <dgm:spPr/>
      <dgm:t>
        <a:bodyPr/>
        <a:lstStyle/>
        <a:p>
          <a:r>
            <a:rPr lang="en-US" dirty="0">
              <a:latin typeface="Lato" panose="020F0502020204030203" pitchFamily="34" charset="0"/>
              <a:ea typeface="Lato" panose="020F0502020204030203" pitchFamily="34" charset="0"/>
              <a:cs typeface="Lato" panose="020F0502020204030203" pitchFamily="34" charset="0"/>
            </a:rPr>
            <a:t>Board Fundraising Responsibilities</a:t>
          </a:r>
        </a:p>
      </dgm:t>
    </dgm:pt>
    <dgm:pt modelId="{806A859A-29E0-4424-912C-6B670126FD10}" type="parTrans" cxnId="{809C1ED4-5476-4CEB-B8A5-89E88536CBC6}">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7859E6D6-F69F-42DC-AA7E-10CB6044EA26}" type="sibTrans" cxnId="{809C1ED4-5476-4CEB-B8A5-89E88536CBC6}">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D4D184E8-E9BA-49E0-9FB2-39CBE5ACC53F}">
      <dgm:prSet phldrT="[Text]"/>
      <dgm:spPr/>
      <dgm:t>
        <a:bodyPr/>
        <a:lstStyle/>
        <a:p>
          <a:r>
            <a:rPr lang="en-US" dirty="0">
              <a:latin typeface="Lato" panose="020F0502020204030203" pitchFamily="34" charset="0"/>
              <a:ea typeface="Lato" panose="020F0502020204030203" pitchFamily="34" charset="0"/>
              <a:cs typeface="Lato" panose="020F0502020204030203" pitchFamily="34" charset="0"/>
            </a:rPr>
            <a:t>Instructions on frequency of plan update</a:t>
          </a:r>
        </a:p>
      </dgm:t>
    </dgm:pt>
    <dgm:pt modelId="{81115424-14B6-40E4-8483-8E0078F665D7}" type="parTrans" cxnId="{551F4E74-4CAB-4C86-9C5B-2E065ED5FE8D}">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F8300752-6490-43D2-A327-AE91FDCF818C}" type="sibTrans" cxnId="{551F4E74-4CAB-4C86-9C5B-2E065ED5FE8D}">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72BD72AF-A105-47A9-BCFE-951F85C3A050}" type="pres">
      <dgm:prSet presAssocID="{4B3789D5-2C4E-4250-91D1-8A3232AA1E45}" presName="Name0" presStyleCnt="0">
        <dgm:presLayoutVars>
          <dgm:dir/>
          <dgm:animLvl val="lvl"/>
          <dgm:resizeHandles val="exact"/>
        </dgm:presLayoutVars>
      </dgm:prSet>
      <dgm:spPr/>
    </dgm:pt>
    <dgm:pt modelId="{3AD2DB89-30F0-4719-8BDD-363878B748BA}" type="pres">
      <dgm:prSet presAssocID="{532F7BEF-AF7B-4E53-ABE5-77D10C8B8D20}" presName="linNode" presStyleCnt="0"/>
      <dgm:spPr/>
    </dgm:pt>
    <dgm:pt modelId="{A9E5DC8A-32E6-4684-8558-49CFC430C3D7}" type="pres">
      <dgm:prSet presAssocID="{532F7BEF-AF7B-4E53-ABE5-77D10C8B8D20}" presName="parentText" presStyleLbl="node1" presStyleIdx="0" presStyleCnt="2">
        <dgm:presLayoutVars>
          <dgm:chMax val="1"/>
          <dgm:bulletEnabled val="1"/>
        </dgm:presLayoutVars>
      </dgm:prSet>
      <dgm:spPr/>
    </dgm:pt>
    <dgm:pt modelId="{F85DD917-E472-4E30-A1D0-4CE32FAC07B1}" type="pres">
      <dgm:prSet presAssocID="{532F7BEF-AF7B-4E53-ABE5-77D10C8B8D20}" presName="descendantText" presStyleLbl="alignAccFollowNode1" presStyleIdx="0" presStyleCnt="2">
        <dgm:presLayoutVars>
          <dgm:bulletEnabled val="1"/>
        </dgm:presLayoutVars>
      </dgm:prSet>
      <dgm:spPr/>
    </dgm:pt>
    <dgm:pt modelId="{3B951221-F6A7-4874-BEE0-B7B454404F8B}" type="pres">
      <dgm:prSet presAssocID="{2948DD41-80FA-4790-AED9-E9AF06AD7B3E}" presName="sp" presStyleCnt="0"/>
      <dgm:spPr/>
    </dgm:pt>
    <dgm:pt modelId="{9361F0D2-07E4-4C94-80ED-3CA71549B263}" type="pres">
      <dgm:prSet presAssocID="{EFF462C4-26D8-4044-90DD-C6303895B1E9}" presName="linNode" presStyleCnt="0"/>
      <dgm:spPr/>
    </dgm:pt>
    <dgm:pt modelId="{B79C5A4C-C42E-47AA-97AC-5B562821F69D}" type="pres">
      <dgm:prSet presAssocID="{EFF462C4-26D8-4044-90DD-C6303895B1E9}" presName="parentText" presStyleLbl="node1" presStyleIdx="1" presStyleCnt="2">
        <dgm:presLayoutVars>
          <dgm:chMax val="1"/>
          <dgm:bulletEnabled val="1"/>
        </dgm:presLayoutVars>
      </dgm:prSet>
      <dgm:spPr/>
    </dgm:pt>
    <dgm:pt modelId="{5D8C0DB9-5F81-4AA9-B4F0-BA31451B84E4}" type="pres">
      <dgm:prSet presAssocID="{EFF462C4-26D8-4044-90DD-C6303895B1E9}" presName="descendantText" presStyleLbl="alignAccFollowNode1" presStyleIdx="1" presStyleCnt="2">
        <dgm:presLayoutVars>
          <dgm:bulletEnabled val="1"/>
        </dgm:presLayoutVars>
      </dgm:prSet>
      <dgm:spPr/>
    </dgm:pt>
  </dgm:ptLst>
  <dgm:cxnLst>
    <dgm:cxn modelId="{E41B5B00-F270-4DA3-952F-5A6810BB8ABC}" type="presOf" srcId="{647B51C7-CB25-44BD-9C3A-22C8B9FBD8A2}" destId="{5D8C0DB9-5F81-4AA9-B4F0-BA31451B84E4}" srcOrd="0" destOrd="0" presId="urn:microsoft.com/office/officeart/2005/8/layout/vList5"/>
    <dgm:cxn modelId="{33D30F19-8A1C-4AA0-B552-64B5E11CA322}" type="presOf" srcId="{EFF462C4-26D8-4044-90DD-C6303895B1E9}" destId="{B79C5A4C-C42E-47AA-97AC-5B562821F69D}" srcOrd="0" destOrd="0" presId="urn:microsoft.com/office/officeart/2005/8/layout/vList5"/>
    <dgm:cxn modelId="{7BE9F922-CFA0-4026-AA3A-BF3EAF99DB33}" type="presOf" srcId="{0377EA58-19B9-4F10-B76A-17D204F1A141}" destId="{5D8C0DB9-5F81-4AA9-B4F0-BA31451B84E4}" srcOrd="0" destOrd="1" presId="urn:microsoft.com/office/officeart/2005/8/layout/vList5"/>
    <dgm:cxn modelId="{5EFF443C-1060-4CA0-AD2E-540C65159D25}" srcId="{4B3789D5-2C4E-4250-91D1-8A3232AA1E45}" destId="{EFF462C4-26D8-4044-90DD-C6303895B1E9}" srcOrd="1" destOrd="0" parTransId="{84AFD258-AE4E-4FAA-8905-E843104BBEA4}" sibTransId="{84F027D1-E375-4F9E-A62A-CD5E13E1E909}"/>
    <dgm:cxn modelId="{999F903D-0C95-41D9-9F3D-AB8F2276CE28}" srcId="{4B3789D5-2C4E-4250-91D1-8A3232AA1E45}" destId="{532F7BEF-AF7B-4E53-ABE5-77D10C8B8D20}" srcOrd="0" destOrd="0" parTransId="{50FA5215-66C3-4B56-B2AF-D7223E6C9B59}" sibTransId="{2948DD41-80FA-4790-AED9-E9AF06AD7B3E}"/>
    <dgm:cxn modelId="{3354BF3D-309B-4ECE-9BDC-789F4E4A7251}" type="presOf" srcId="{0DA2E4FB-7BFC-4104-9C16-6757D7A9856F}" destId="{F85DD917-E472-4E30-A1D0-4CE32FAC07B1}" srcOrd="0" destOrd="0" presId="urn:microsoft.com/office/officeart/2005/8/layout/vList5"/>
    <dgm:cxn modelId="{72C2BF40-04AD-4511-9133-064826EA2F54}" type="presOf" srcId="{4B3789D5-2C4E-4250-91D1-8A3232AA1E45}" destId="{72BD72AF-A105-47A9-BCFE-951F85C3A050}" srcOrd="0" destOrd="0" presId="urn:microsoft.com/office/officeart/2005/8/layout/vList5"/>
    <dgm:cxn modelId="{686CCE59-3104-4879-B8C8-8B2ACCEBB10C}" type="presOf" srcId="{A894D122-5B20-40D4-8C62-A148A953BC1F}" destId="{F85DD917-E472-4E30-A1D0-4CE32FAC07B1}" srcOrd="0" destOrd="1" presId="urn:microsoft.com/office/officeart/2005/8/layout/vList5"/>
    <dgm:cxn modelId="{FB84105A-5DF1-4655-9FAE-C781D5C97004}" srcId="{532F7BEF-AF7B-4E53-ABE5-77D10C8B8D20}" destId="{0DA2E4FB-7BFC-4104-9C16-6757D7A9856F}" srcOrd="0" destOrd="0" parTransId="{60CD7C65-B7D3-4FB8-81B8-53B2051E10B2}" sibTransId="{3B441890-DE6D-465C-BD90-F4A727FF226D}"/>
    <dgm:cxn modelId="{537D1B61-0F24-417A-934E-4723957D677E}" type="presOf" srcId="{532F7BEF-AF7B-4E53-ABE5-77D10C8B8D20}" destId="{A9E5DC8A-32E6-4684-8558-49CFC430C3D7}" srcOrd="0" destOrd="0" presId="urn:microsoft.com/office/officeart/2005/8/layout/vList5"/>
    <dgm:cxn modelId="{551F4E74-4CAB-4C86-9C5B-2E065ED5FE8D}" srcId="{532F7BEF-AF7B-4E53-ABE5-77D10C8B8D20}" destId="{D4D184E8-E9BA-49E0-9FB2-39CBE5ACC53F}" srcOrd="2" destOrd="0" parTransId="{81115424-14B6-40E4-8483-8E0078F665D7}" sibTransId="{F8300752-6490-43D2-A327-AE91FDCF818C}"/>
    <dgm:cxn modelId="{1CAE6F79-5AA3-44B2-A90B-38EC2E1CE82D}" srcId="{EFF462C4-26D8-4044-90DD-C6303895B1E9}" destId="{647B51C7-CB25-44BD-9C3A-22C8B9FBD8A2}" srcOrd="0" destOrd="0" parTransId="{C7E96374-90FF-4A5A-945B-A0DDB2558059}" sibTransId="{C3A5ADD6-730F-47F0-B1AA-8FA4939958D3}"/>
    <dgm:cxn modelId="{E4A5C1AF-52A7-499E-8419-96233ED8DFC2}" type="presOf" srcId="{D4D184E8-E9BA-49E0-9FB2-39CBE5ACC53F}" destId="{F85DD917-E472-4E30-A1D0-4CE32FAC07B1}" srcOrd="0" destOrd="2" presId="urn:microsoft.com/office/officeart/2005/8/layout/vList5"/>
    <dgm:cxn modelId="{809C1ED4-5476-4CEB-B8A5-89E88536CBC6}" srcId="{EFF462C4-26D8-4044-90DD-C6303895B1E9}" destId="{0377EA58-19B9-4F10-B76A-17D204F1A141}" srcOrd="1" destOrd="0" parTransId="{806A859A-29E0-4424-912C-6B670126FD10}" sibTransId="{7859E6D6-F69F-42DC-AA7E-10CB6044EA26}"/>
    <dgm:cxn modelId="{2506E7E2-A356-4C53-B9C4-D5364F4C60F4}" srcId="{532F7BEF-AF7B-4E53-ABE5-77D10C8B8D20}" destId="{A894D122-5B20-40D4-8C62-A148A953BC1F}" srcOrd="1" destOrd="0" parTransId="{E7F80052-BEBA-4448-AAB2-FBEEC366A915}" sibTransId="{883A5913-08A3-4BBC-8AD5-7FF337A20168}"/>
    <dgm:cxn modelId="{A369750A-2862-4476-83DE-BA9E1114C63A}" type="presParOf" srcId="{72BD72AF-A105-47A9-BCFE-951F85C3A050}" destId="{3AD2DB89-30F0-4719-8BDD-363878B748BA}" srcOrd="0" destOrd="0" presId="urn:microsoft.com/office/officeart/2005/8/layout/vList5"/>
    <dgm:cxn modelId="{9F7A8B21-6F8B-4D5F-A93D-CA6339B2AB4E}" type="presParOf" srcId="{3AD2DB89-30F0-4719-8BDD-363878B748BA}" destId="{A9E5DC8A-32E6-4684-8558-49CFC430C3D7}" srcOrd="0" destOrd="0" presId="urn:microsoft.com/office/officeart/2005/8/layout/vList5"/>
    <dgm:cxn modelId="{8BE04F45-D548-4D8E-85DA-4D99E422D40F}" type="presParOf" srcId="{3AD2DB89-30F0-4719-8BDD-363878B748BA}" destId="{F85DD917-E472-4E30-A1D0-4CE32FAC07B1}" srcOrd="1" destOrd="0" presId="urn:microsoft.com/office/officeart/2005/8/layout/vList5"/>
    <dgm:cxn modelId="{82A8B3A1-BFE2-4D27-BC52-3E08AAB7772C}" type="presParOf" srcId="{72BD72AF-A105-47A9-BCFE-951F85C3A050}" destId="{3B951221-F6A7-4874-BEE0-B7B454404F8B}" srcOrd="1" destOrd="0" presId="urn:microsoft.com/office/officeart/2005/8/layout/vList5"/>
    <dgm:cxn modelId="{7C440348-D1CA-4A08-AD2E-AED1492816F3}" type="presParOf" srcId="{72BD72AF-A105-47A9-BCFE-951F85C3A050}" destId="{9361F0D2-07E4-4C94-80ED-3CA71549B263}" srcOrd="2" destOrd="0" presId="urn:microsoft.com/office/officeart/2005/8/layout/vList5"/>
    <dgm:cxn modelId="{D8C6AD7C-5785-4592-9411-F46706CC0CDE}" type="presParOf" srcId="{9361F0D2-07E4-4C94-80ED-3CA71549B263}" destId="{B79C5A4C-C42E-47AA-97AC-5B562821F69D}" srcOrd="0" destOrd="0" presId="urn:microsoft.com/office/officeart/2005/8/layout/vList5"/>
    <dgm:cxn modelId="{4E315160-5FE1-428E-B9B4-12F7F770AEC6}" type="presParOf" srcId="{9361F0D2-07E4-4C94-80ED-3CA71549B263}" destId="{5D8C0DB9-5F81-4AA9-B4F0-BA31451B84E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25D4A-41A9-4501-B4BB-DDE9C442700C}">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0EEAB1-3A35-42E3-A547-06BDE3034ECF}">
      <dsp:nvSpPr>
        <dsp:cNvPr id="0" name=""/>
        <dsp:cNvSpPr/>
      </dsp:nvSpPr>
      <dsp:spPr>
        <a:xfrm>
          <a:off x="604289" y="435133"/>
          <a:ext cx="10165910"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solidFill>
              <a:latin typeface="Lato" panose="020F0502020204030203" pitchFamily="34" charset="0"/>
              <a:ea typeface="Lato" panose="020F0502020204030203" pitchFamily="34" charset="0"/>
              <a:cs typeface="Lato" panose="020F0502020204030203" pitchFamily="34" charset="0"/>
            </a:rPr>
            <a:t>Diversity, Equity, Inclusion and Accessibility</a:t>
          </a:r>
        </a:p>
      </dsp:txBody>
      <dsp:txXfrm>
        <a:off x="604289" y="435133"/>
        <a:ext cx="10165910" cy="870267"/>
      </dsp:txXfrm>
    </dsp:sp>
    <dsp:sp modelId="{8A316EE4-5625-4D0F-9132-30FD2DF20D93}">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E28F3D-9902-44C7-BC04-568A2ED2A857}">
      <dsp:nvSpPr>
        <dsp:cNvPr id="0" name=""/>
        <dsp:cNvSpPr/>
      </dsp:nvSpPr>
      <dsp:spPr>
        <a:xfrm>
          <a:off x="920631" y="1740535"/>
          <a:ext cx="9849568"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solidFill>
              <a:latin typeface="Lato" panose="020F0502020204030203" pitchFamily="34" charset="0"/>
              <a:ea typeface="Lato" panose="020F0502020204030203" pitchFamily="34" charset="0"/>
              <a:cs typeface="Lato" panose="020F0502020204030203" pitchFamily="34" charset="0"/>
            </a:rPr>
            <a:t>Collaboration</a:t>
          </a:r>
        </a:p>
      </dsp:txBody>
      <dsp:txXfrm>
        <a:off x="920631" y="1740535"/>
        <a:ext cx="9849568" cy="870267"/>
      </dsp:txXfrm>
    </dsp:sp>
    <dsp:sp modelId="{5D98D8DE-720A-4936-96D0-1A2D980D9C83}">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419A1D-4339-4C67-B2C8-B91C766582DD}">
      <dsp:nvSpPr>
        <dsp:cNvPr id="0" name=""/>
        <dsp:cNvSpPr/>
      </dsp:nvSpPr>
      <dsp:spPr>
        <a:xfrm>
          <a:off x="604289" y="3045936"/>
          <a:ext cx="10165910"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solidFill>
              <a:latin typeface="Lato" panose="020F0502020204030203" pitchFamily="34" charset="0"/>
              <a:ea typeface="Lato" panose="020F0502020204030203" pitchFamily="34" charset="0"/>
              <a:cs typeface="Lato" panose="020F0502020204030203" pitchFamily="34" charset="0"/>
            </a:rPr>
            <a:t>Commitment to Performance Metrics</a:t>
          </a:r>
        </a:p>
      </dsp:txBody>
      <dsp:txXfrm>
        <a:off x="604289" y="3045936"/>
        <a:ext cx="10165910" cy="870267"/>
      </dsp:txXfrm>
    </dsp:sp>
    <dsp:sp modelId="{A3E6CEF6-4B66-46FC-9A7F-3F8A7524AF19}">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4D671-6FDA-4E26-B627-5D401A09CCA0}">
      <dsp:nvSpPr>
        <dsp:cNvPr id="0" name=""/>
        <dsp:cNvSpPr/>
      </dsp:nvSpPr>
      <dsp:spPr>
        <a:xfrm>
          <a:off x="2610" y="0"/>
          <a:ext cx="2562059"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Department</a:t>
          </a:r>
          <a:endParaRPr lang="en-US" sz="1800" b="1" kern="1200" dirty="0"/>
        </a:p>
      </dsp:txBody>
      <dsp:txXfrm>
        <a:off x="2610" y="0"/>
        <a:ext cx="2562059" cy="1305401"/>
      </dsp:txXfrm>
    </dsp:sp>
    <dsp:sp modelId="{744681A0-79EC-4B20-B30B-A3DF6A631132}">
      <dsp:nvSpPr>
        <dsp:cNvPr id="0" name=""/>
        <dsp:cNvSpPr/>
      </dsp:nvSpPr>
      <dsp:spPr>
        <a:xfrm>
          <a:off x="258816" y="1306198"/>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Entertainment</a:t>
          </a:r>
        </a:p>
      </dsp:txBody>
      <dsp:txXfrm>
        <a:off x="267937" y="1315319"/>
        <a:ext cx="2031405" cy="293182"/>
      </dsp:txXfrm>
    </dsp:sp>
    <dsp:sp modelId="{C915D660-0374-4B90-B84B-56527436A819}">
      <dsp:nvSpPr>
        <dsp:cNvPr id="0" name=""/>
        <dsp:cNvSpPr/>
      </dsp:nvSpPr>
      <dsp:spPr>
        <a:xfrm>
          <a:off x="258816" y="1665534"/>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Policy</a:t>
          </a:r>
        </a:p>
      </dsp:txBody>
      <dsp:txXfrm>
        <a:off x="267937" y="1674655"/>
        <a:ext cx="2031405" cy="293182"/>
      </dsp:txXfrm>
    </dsp:sp>
    <dsp:sp modelId="{F0C59654-B56B-4B45-9D79-78B445F26D49}">
      <dsp:nvSpPr>
        <dsp:cNvPr id="0" name=""/>
        <dsp:cNvSpPr/>
      </dsp:nvSpPr>
      <dsp:spPr>
        <a:xfrm>
          <a:off x="258816" y="2024870"/>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Leadership</a:t>
          </a:r>
          <a:endParaRPr lang="en-US" sz="1600" b="1" kern="1200" dirty="0"/>
        </a:p>
      </dsp:txBody>
      <dsp:txXfrm>
        <a:off x="267937" y="2033991"/>
        <a:ext cx="2031405" cy="293182"/>
      </dsp:txXfrm>
    </dsp:sp>
    <dsp:sp modelId="{3F359BE9-5EC2-45CC-B0B6-44573D2B229B}">
      <dsp:nvSpPr>
        <dsp:cNvPr id="0" name=""/>
        <dsp:cNvSpPr/>
      </dsp:nvSpPr>
      <dsp:spPr>
        <a:xfrm>
          <a:off x="258816" y="2384206"/>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Faith</a:t>
          </a:r>
          <a:r>
            <a:rPr lang="en-US" sz="1600" kern="1200" dirty="0"/>
            <a:t> </a:t>
          </a:r>
          <a:r>
            <a:rPr lang="en-US" sz="1600" b="1" kern="1200" dirty="0"/>
            <a:t>Inclusion</a:t>
          </a:r>
        </a:p>
      </dsp:txBody>
      <dsp:txXfrm>
        <a:off x="267937" y="2393327"/>
        <a:ext cx="2031405" cy="293182"/>
      </dsp:txXfrm>
    </dsp:sp>
    <dsp:sp modelId="{B9D6B31A-858D-44FF-9E99-FB6469B9F604}">
      <dsp:nvSpPr>
        <dsp:cNvPr id="0" name=""/>
        <dsp:cNvSpPr/>
      </dsp:nvSpPr>
      <dsp:spPr>
        <a:xfrm>
          <a:off x="258816" y="2743541"/>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Comms</a:t>
          </a:r>
          <a:endParaRPr lang="en-US" sz="1600" b="1" kern="1200" dirty="0"/>
        </a:p>
      </dsp:txBody>
      <dsp:txXfrm>
        <a:off x="267937" y="2752662"/>
        <a:ext cx="2031405" cy="293182"/>
      </dsp:txXfrm>
    </dsp:sp>
    <dsp:sp modelId="{8AD8469D-3D1F-426E-9ABE-F00E7E72B1D4}">
      <dsp:nvSpPr>
        <dsp:cNvPr id="0" name=""/>
        <dsp:cNvSpPr/>
      </dsp:nvSpPr>
      <dsp:spPr>
        <a:xfrm>
          <a:off x="258816" y="3102877"/>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MGMT</a:t>
          </a:r>
        </a:p>
      </dsp:txBody>
      <dsp:txXfrm>
        <a:off x="267937" y="3111998"/>
        <a:ext cx="2031405" cy="293182"/>
      </dsp:txXfrm>
    </dsp:sp>
    <dsp:sp modelId="{0BE5454A-FDFA-4BD0-9EB8-59F1772DE8A0}">
      <dsp:nvSpPr>
        <dsp:cNvPr id="0" name=""/>
        <dsp:cNvSpPr/>
      </dsp:nvSpPr>
      <dsp:spPr>
        <a:xfrm>
          <a:off x="258816" y="3462213"/>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Dev</a:t>
          </a:r>
          <a:endParaRPr lang="en-US" sz="1600" b="1" kern="1200" dirty="0"/>
        </a:p>
      </dsp:txBody>
      <dsp:txXfrm>
        <a:off x="267937" y="3471334"/>
        <a:ext cx="2031405" cy="293182"/>
      </dsp:txXfrm>
    </dsp:sp>
    <dsp:sp modelId="{6D6965A8-C9CD-48D5-B6CA-C8DBEF5923CC}">
      <dsp:nvSpPr>
        <dsp:cNvPr id="0" name=""/>
        <dsp:cNvSpPr/>
      </dsp:nvSpPr>
      <dsp:spPr>
        <a:xfrm>
          <a:off x="258816" y="3821549"/>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Total</a:t>
          </a:r>
        </a:p>
      </dsp:txBody>
      <dsp:txXfrm>
        <a:off x="267937" y="3830670"/>
        <a:ext cx="2031405" cy="293182"/>
      </dsp:txXfrm>
    </dsp:sp>
    <dsp:sp modelId="{497DAE71-609B-4295-B45A-E470AEC3AEA2}">
      <dsp:nvSpPr>
        <dsp:cNvPr id="0" name=""/>
        <dsp:cNvSpPr/>
      </dsp:nvSpPr>
      <dsp:spPr>
        <a:xfrm>
          <a:off x="2756825" y="0"/>
          <a:ext cx="2562059"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2021 Totals</a:t>
          </a:r>
          <a:endParaRPr lang="en-US" sz="2400" b="1" kern="1200" dirty="0"/>
        </a:p>
      </dsp:txBody>
      <dsp:txXfrm>
        <a:off x="2756825" y="0"/>
        <a:ext cx="2562059" cy="1305401"/>
      </dsp:txXfrm>
    </dsp:sp>
    <dsp:sp modelId="{8DD4F5B2-E803-43A7-AF9A-5AE0AD3605E2}">
      <dsp:nvSpPr>
        <dsp:cNvPr id="0" name=""/>
        <dsp:cNvSpPr/>
      </dsp:nvSpPr>
      <dsp:spPr>
        <a:xfrm>
          <a:off x="3013031" y="1306198"/>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3.25</a:t>
          </a:r>
        </a:p>
      </dsp:txBody>
      <dsp:txXfrm>
        <a:off x="3022152" y="1315319"/>
        <a:ext cx="2031405" cy="293182"/>
      </dsp:txXfrm>
    </dsp:sp>
    <dsp:sp modelId="{4C446A18-0717-4956-8B56-7B2E62DFE6C9}">
      <dsp:nvSpPr>
        <dsp:cNvPr id="0" name=""/>
        <dsp:cNvSpPr/>
      </dsp:nvSpPr>
      <dsp:spPr>
        <a:xfrm>
          <a:off x="3013031" y="1665534"/>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2.75</a:t>
          </a:r>
        </a:p>
      </dsp:txBody>
      <dsp:txXfrm>
        <a:off x="3022152" y="1674655"/>
        <a:ext cx="2031405" cy="293182"/>
      </dsp:txXfrm>
    </dsp:sp>
    <dsp:sp modelId="{BF3E168A-1726-4563-B27B-FB5B4531EB86}">
      <dsp:nvSpPr>
        <dsp:cNvPr id="0" name=""/>
        <dsp:cNvSpPr/>
      </dsp:nvSpPr>
      <dsp:spPr>
        <a:xfrm>
          <a:off x="3013031" y="2024870"/>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2.25</a:t>
          </a:r>
          <a:endParaRPr lang="en-US" sz="1600" b="1" kern="1200" dirty="0"/>
        </a:p>
      </dsp:txBody>
      <dsp:txXfrm>
        <a:off x="3022152" y="2033991"/>
        <a:ext cx="2031405" cy="293182"/>
      </dsp:txXfrm>
    </dsp:sp>
    <dsp:sp modelId="{3D52C39C-01C1-40A8-A3CC-FB2183B0FCFC}">
      <dsp:nvSpPr>
        <dsp:cNvPr id="0" name=""/>
        <dsp:cNvSpPr/>
      </dsp:nvSpPr>
      <dsp:spPr>
        <a:xfrm>
          <a:off x="3013031" y="2384206"/>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1.25</a:t>
          </a:r>
        </a:p>
      </dsp:txBody>
      <dsp:txXfrm>
        <a:off x="3022152" y="2393327"/>
        <a:ext cx="2031405" cy="293182"/>
      </dsp:txXfrm>
    </dsp:sp>
    <dsp:sp modelId="{04708BDA-A216-41D4-B15E-6ECD197BB4EB}">
      <dsp:nvSpPr>
        <dsp:cNvPr id="0" name=""/>
        <dsp:cNvSpPr/>
      </dsp:nvSpPr>
      <dsp:spPr>
        <a:xfrm>
          <a:off x="3013031" y="2743541"/>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1.5</a:t>
          </a:r>
        </a:p>
      </dsp:txBody>
      <dsp:txXfrm>
        <a:off x="3022152" y="2752662"/>
        <a:ext cx="2031405" cy="293182"/>
      </dsp:txXfrm>
    </dsp:sp>
    <dsp:sp modelId="{DE937909-7205-471E-B2EA-A69D0A4D6352}">
      <dsp:nvSpPr>
        <dsp:cNvPr id="0" name=""/>
        <dsp:cNvSpPr/>
      </dsp:nvSpPr>
      <dsp:spPr>
        <a:xfrm>
          <a:off x="3013031" y="3102877"/>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2.5</a:t>
          </a:r>
        </a:p>
      </dsp:txBody>
      <dsp:txXfrm>
        <a:off x="3022152" y="3111998"/>
        <a:ext cx="2031405" cy="293182"/>
      </dsp:txXfrm>
    </dsp:sp>
    <dsp:sp modelId="{33E2A0D2-8CE4-4A8D-83C2-E3F7CC555B5A}">
      <dsp:nvSpPr>
        <dsp:cNvPr id="0" name=""/>
        <dsp:cNvSpPr/>
      </dsp:nvSpPr>
      <dsp:spPr>
        <a:xfrm>
          <a:off x="3013031" y="3462213"/>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2.5</a:t>
          </a:r>
          <a:endParaRPr lang="en-US" sz="1600" b="1" kern="1200" dirty="0"/>
        </a:p>
      </dsp:txBody>
      <dsp:txXfrm>
        <a:off x="3022152" y="3471334"/>
        <a:ext cx="2031405" cy="293182"/>
      </dsp:txXfrm>
    </dsp:sp>
    <dsp:sp modelId="{4D9E540D-08C4-4B45-AF04-3CFF63AC7EBB}">
      <dsp:nvSpPr>
        <dsp:cNvPr id="0" name=""/>
        <dsp:cNvSpPr/>
      </dsp:nvSpPr>
      <dsp:spPr>
        <a:xfrm>
          <a:off x="3013031" y="3821549"/>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16</a:t>
          </a:r>
        </a:p>
      </dsp:txBody>
      <dsp:txXfrm>
        <a:off x="3022152" y="3830670"/>
        <a:ext cx="2031405" cy="293182"/>
      </dsp:txXfrm>
    </dsp:sp>
    <dsp:sp modelId="{68F7CF47-979D-4825-A42D-434C88C0908D}">
      <dsp:nvSpPr>
        <dsp:cNvPr id="0" name=""/>
        <dsp:cNvSpPr/>
      </dsp:nvSpPr>
      <dsp:spPr>
        <a:xfrm>
          <a:off x="5511039" y="0"/>
          <a:ext cx="2562059"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Future Totals</a:t>
          </a:r>
          <a:endParaRPr lang="en-US" sz="2400" b="1" kern="1200" dirty="0"/>
        </a:p>
      </dsp:txBody>
      <dsp:txXfrm>
        <a:off x="5511039" y="0"/>
        <a:ext cx="2562059" cy="1305401"/>
      </dsp:txXfrm>
    </dsp:sp>
    <dsp:sp modelId="{CD253F70-B21D-417B-956D-0A13E230CE06}">
      <dsp:nvSpPr>
        <dsp:cNvPr id="0" name=""/>
        <dsp:cNvSpPr/>
      </dsp:nvSpPr>
      <dsp:spPr>
        <a:xfrm>
          <a:off x="5767245" y="1306198"/>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9</a:t>
          </a:r>
          <a:endParaRPr lang="en-US" sz="1600" b="1" kern="1200" dirty="0"/>
        </a:p>
      </dsp:txBody>
      <dsp:txXfrm>
        <a:off x="5776366" y="1315319"/>
        <a:ext cx="2031405" cy="293182"/>
      </dsp:txXfrm>
    </dsp:sp>
    <dsp:sp modelId="{FD75410E-51EB-4D5E-AE15-2F755DCC70BC}">
      <dsp:nvSpPr>
        <dsp:cNvPr id="0" name=""/>
        <dsp:cNvSpPr/>
      </dsp:nvSpPr>
      <dsp:spPr>
        <a:xfrm>
          <a:off x="5767245" y="1665534"/>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7</a:t>
          </a:r>
        </a:p>
      </dsp:txBody>
      <dsp:txXfrm>
        <a:off x="5776366" y="1674655"/>
        <a:ext cx="2031405" cy="293182"/>
      </dsp:txXfrm>
    </dsp:sp>
    <dsp:sp modelId="{0868484E-971D-468C-9771-A29EFDE50F66}">
      <dsp:nvSpPr>
        <dsp:cNvPr id="0" name=""/>
        <dsp:cNvSpPr/>
      </dsp:nvSpPr>
      <dsp:spPr>
        <a:xfrm>
          <a:off x="5767245" y="2024870"/>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6</a:t>
          </a:r>
          <a:endParaRPr lang="en-US" sz="1600" b="1" kern="1200" dirty="0"/>
        </a:p>
      </dsp:txBody>
      <dsp:txXfrm>
        <a:off x="5776366" y="2033991"/>
        <a:ext cx="2031405" cy="293182"/>
      </dsp:txXfrm>
    </dsp:sp>
    <dsp:sp modelId="{95DBBAE7-90E4-4D92-B8C9-F201FDBA978A}">
      <dsp:nvSpPr>
        <dsp:cNvPr id="0" name=""/>
        <dsp:cNvSpPr/>
      </dsp:nvSpPr>
      <dsp:spPr>
        <a:xfrm>
          <a:off x="5767245" y="2384206"/>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4</a:t>
          </a:r>
        </a:p>
      </dsp:txBody>
      <dsp:txXfrm>
        <a:off x="5776366" y="2393327"/>
        <a:ext cx="2031405" cy="293182"/>
      </dsp:txXfrm>
    </dsp:sp>
    <dsp:sp modelId="{03923A18-939B-4B38-AFA2-4C7EC9102147}">
      <dsp:nvSpPr>
        <dsp:cNvPr id="0" name=""/>
        <dsp:cNvSpPr/>
      </dsp:nvSpPr>
      <dsp:spPr>
        <a:xfrm>
          <a:off x="5767245" y="2743541"/>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5</a:t>
          </a:r>
          <a:endParaRPr lang="en-US" sz="1600" b="1" kern="1200" dirty="0"/>
        </a:p>
      </dsp:txBody>
      <dsp:txXfrm>
        <a:off x="5776366" y="2752662"/>
        <a:ext cx="2031405" cy="293182"/>
      </dsp:txXfrm>
    </dsp:sp>
    <dsp:sp modelId="{CA13AEA5-73E4-441D-984D-49691D580603}">
      <dsp:nvSpPr>
        <dsp:cNvPr id="0" name=""/>
        <dsp:cNvSpPr/>
      </dsp:nvSpPr>
      <dsp:spPr>
        <a:xfrm>
          <a:off x="5767245" y="3102877"/>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5.5</a:t>
          </a:r>
        </a:p>
      </dsp:txBody>
      <dsp:txXfrm>
        <a:off x="5776366" y="3111998"/>
        <a:ext cx="2031405" cy="293182"/>
      </dsp:txXfrm>
    </dsp:sp>
    <dsp:sp modelId="{28015C56-1EF1-4BA2-8027-9DFAD9DB54A3}">
      <dsp:nvSpPr>
        <dsp:cNvPr id="0" name=""/>
        <dsp:cNvSpPr/>
      </dsp:nvSpPr>
      <dsp:spPr>
        <a:xfrm>
          <a:off x="5767245" y="3462213"/>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6.5</a:t>
          </a:r>
          <a:endParaRPr lang="en-US" sz="1600" b="1" kern="1200" dirty="0"/>
        </a:p>
      </dsp:txBody>
      <dsp:txXfrm>
        <a:off x="5776366" y="3471334"/>
        <a:ext cx="2031405" cy="293182"/>
      </dsp:txXfrm>
    </dsp:sp>
    <dsp:sp modelId="{E92FA8C4-63D2-45F0-93CD-D77BD64CE830}">
      <dsp:nvSpPr>
        <dsp:cNvPr id="0" name=""/>
        <dsp:cNvSpPr/>
      </dsp:nvSpPr>
      <dsp:spPr>
        <a:xfrm>
          <a:off x="5767245" y="3821549"/>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43</a:t>
          </a:r>
        </a:p>
      </dsp:txBody>
      <dsp:txXfrm>
        <a:off x="5776366" y="3830670"/>
        <a:ext cx="2031405" cy="293182"/>
      </dsp:txXfrm>
    </dsp:sp>
    <dsp:sp modelId="{413D6999-9006-4D43-8829-BC91936F65BF}">
      <dsp:nvSpPr>
        <dsp:cNvPr id="0" name=""/>
        <dsp:cNvSpPr/>
      </dsp:nvSpPr>
      <dsp:spPr>
        <a:xfrm>
          <a:off x="8265254" y="0"/>
          <a:ext cx="2562059"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Net Change</a:t>
          </a:r>
          <a:endParaRPr lang="en-US" sz="2400" b="1" kern="1200" dirty="0"/>
        </a:p>
      </dsp:txBody>
      <dsp:txXfrm>
        <a:off x="8265254" y="0"/>
        <a:ext cx="2562059" cy="1305401"/>
      </dsp:txXfrm>
    </dsp:sp>
    <dsp:sp modelId="{5AF1E66E-68D0-4428-A16B-E388825941E5}">
      <dsp:nvSpPr>
        <dsp:cNvPr id="0" name=""/>
        <dsp:cNvSpPr/>
      </dsp:nvSpPr>
      <dsp:spPr>
        <a:xfrm>
          <a:off x="8521460" y="1306198"/>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+5.75</a:t>
          </a:r>
        </a:p>
      </dsp:txBody>
      <dsp:txXfrm>
        <a:off x="8530581" y="1315319"/>
        <a:ext cx="2031405" cy="293182"/>
      </dsp:txXfrm>
    </dsp:sp>
    <dsp:sp modelId="{3B6C7888-841F-4774-BB4C-38C2E391CA97}">
      <dsp:nvSpPr>
        <dsp:cNvPr id="0" name=""/>
        <dsp:cNvSpPr/>
      </dsp:nvSpPr>
      <dsp:spPr>
        <a:xfrm>
          <a:off x="8521460" y="1665534"/>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+4.25</a:t>
          </a:r>
        </a:p>
      </dsp:txBody>
      <dsp:txXfrm>
        <a:off x="8530581" y="1674655"/>
        <a:ext cx="2031405" cy="293182"/>
      </dsp:txXfrm>
    </dsp:sp>
    <dsp:sp modelId="{BC9198F3-9716-42C8-82AC-335383AD7BBC}">
      <dsp:nvSpPr>
        <dsp:cNvPr id="0" name=""/>
        <dsp:cNvSpPr/>
      </dsp:nvSpPr>
      <dsp:spPr>
        <a:xfrm>
          <a:off x="8521460" y="2024870"/>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+3.75</a:t>
          </a:r>
          <a:endParaRPr lang="en-US" sz="1600" b="1" kern="1200" dirty="0"/>
        </a:p>
      </dsp:txBody>
      <dsp:txXfrm>
        <a:off x="8530581" y="2033991"/>
        <a:ext cx="2031405" cy="293182"/>
      </dsp:txXfrm>
    </dsp:sp>
    <dsp:sp modelId="{485599EA-DD27-4F86-B03E-D9116E579DD0}">
      <dsp:nvSpPr>
        <dsp:cNvPr id="0" name=""/>
        <dsp:cNvSpPr/>
      </dsp:nvSpPr>
      <dsp:spPr>
        <a:xfrm>
          <a:off x="8521460" y="2384206"/>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+2.75</a:t>
          </a:r>
        </a:p>
      </dsp:txBody>
      <dsp:txXfrm>
        <a:off x="8530581" y="2393327"/>
        <a:ext cx="2031405" cy="293182"/>
      </dsp:txXfrm>
    </dsp:sp>
    <dsp:sp modelId="{6C6EFD8E-2C8A-469A-BC08-15B4938273D7}">
      <dsp:nvSpPr>
        <dsp:cNvPr id="0" name=""/>
        <dsp:cNvSpPr/>
      </dsp:nvSpPr>
      <dsp:spPr>
        <a:xfrm>
          <a:off x="8521460" y="2743541"/>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+3.5</a:t>
          </a:r>
        </a:p>
      </dsp:txBody>
      <dsp:txXfrm>
        <a:off x="8530581" y="2752662"/>
        <a:ext cx="2031405" cy="293182"/>
      </dsp:txXfrm>
    </dsp:sp>
    <dsp:sp modelId="{0953A7E9-4967-41ED-B1F6-676E607F32B1}">
      <dsp:nvSpPr>
        <dsp:cNvPr id="0" name=""/>
        <dsp:cNvSpPr/>
      </dsp:nvSpPr>
      <dsp:spPr>
        <a:xfrm>
          <a:off x="8521460" y="3102877"/>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+3</a:t>
          </a:r>
        </a:p>
      </dsp:txBody>
      <dsp:txXfrm>
        <a:off x="8530581" y="3111998"/>
        <a:ext cx="2031405" cy="293182"/>
      </dsp:txXfrm>
    </dsp:sp>
    <dsp:sp modelId="{FD80CFE7-C5AA-4250-8421-FC361D2EC86A}">
      <dsp:nvSpPr>
        <dsp:cNvPr id="0" name=""/>
        <dsp:cNvSpPr/>
      </dsp:nvSpPr>
      <dsp:spPr>
        <a:xfrm>
          <a:off x="8521460" y="3462213"/>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+4</a:t>
          </a:r>
          <a:endParaRPr lang="en-US" sz="1600" b="1" kern="1200" dirty="0"/>
        </a:p>
      </dsp:txBody>
      <dsp:txXfrm>
        <a:off x="8530581" y="3471334"/>
        <a:ext cx="2031405" cy="293182"/>
      </dsp:txXfrm>
    </dsp:sp>
    <dsp:sp modelId="{631337A4-18E1-448F-B2BB-F488B160916D}">
      <dsp:nvSpPr>
        <dsp:cNvPr id="0" name=""/>
        <dsp:cNvSpPr/>
      </dsp:nvSpPr>
      <dsp:spPr>
        <a:xfrm>
          <a:off x="8521460" y="3821549"/>
          <a:ext cx="2049647" cy="3114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a:t>
          </a:r>
          <a:r>
            <a:rPr lang="en-US" sz="1600" b="1" kern="1200" dirty="0"/>
            <a:t>27</a:t>
          </a:r>
        </a:p>
      </dsp:txBody>
      <dsp:txXfrm>
        <a:off x="8530581" y="3830670"/>
        <a:ext cx="2031405" cy="293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DD917-E472-4E30-A1D0-4CE32FAC07B1}">
      <dsp:nvSpPr>
        <dsp:cNvPr id="0" name=""/>
        <dsp:cNvSpPr/>
      </dsp:nvSpPr>
      <dsp:spPr>
        <a:xfrm rot="5400000">
          <a:off x="6515328" y="-2404246"/>
          <a:ext cx="1698041" cy="6931152"/>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latin typeface="Lato" panose="020F0502020204030203" pitchFamily="34" charset="0"/>
              <a:ea typeface="Lato" panose="020F0502020204030203" pitchFamily="34" charset="0"/>
              <a:cs typeface="Lato" panose="020F0502020204030203" pitchFamily="34" charset="0"/>
            </a:rPr>
            <a:t>Temporary, unplanned absence</a:t>
          </a:r>
        </a:p>
        <a:p>
          <a:pPr marL="228600" lvl="1" indent="-228600" algn="l" defTabSz="1200150">
            <a:lnSpc>
              <a:spcPct val="90000"/>
            </a:lnSpc>
            <a:spcBef>
              <a:spcPct val="0"/>
            </a:spcBef>
            <a:spcAft>
              <a:spcPct val="15000"/>
            </a:spcAft>
            <a:buChar char="•"/>
          </a:pPr>
          <a:r>
            <a:rPr lang="en-US" sz="2700" kern="1200" dirty="0">
              <a:latin typeface="Lato" panose="020F0502020204030203" pitchFamily="34" charset="0"/>
              <a:ea typeface="Lato" panose="020F0502020204030203" pitchFamily="34" charset="0"/>
              <a:cs typeface="Lato" panose="020F0502020204030203" pitchFamily="34" charset="0"/>
            </a:rPr>
            <a:t>Permanent, planned or unplanned absence</a:t>
          </a:r>
        </a:p>
        <a:p>
          <a:pPr marL="228600" lvl="1" indent="-228600" algn="l" defTabSz="1200150">
            <a:lnSpc>
              <a:spcPct val="90000"/>
            </a:lnSpc>
            <a:spcBef>
              <a:spcPct val="0"/>
            </a:spcBef>
            <a:spcAft>
              <a:spcPct val="15000"/>
            </a:spcAft>
            <a:buChar char="•"/>
          </a:pPr>
          <a:r>
            <a:rPr lang="en-US" sz="2700" kern="1200" dirty="0">
              <a:latin typeface="Lato" panose="020F0502020204030203" pitchFamily="34" charset="0"/>
              <a:ea typeface="Lato" panose="020F0502020204030203" pitchFamily="34" charset="0"/>
              <a:cs typeface="Lato" panose="020F0502020204030203" pitchFamily="34" charset="0"/>
            </a:rPr>
            <a:t>Instructions on frequency of plan update</a:t>
          </a:r>
        </a:p>
      </dsp:txBody>
      <dsp:txXfrm rot="-5400000">
        <a:off x="3898773" y="295201"/>
        <a:ext cx="6848260" cy="1532257"/>
      </dsp:txXfrm>
    </dsp:sp>
    <dsp:sp modelId="{A9E5DC8A-32E6-4684-8558-49CFC430C3D7}">
      <dsp:nvSpPr>
        <dsp:cNvPr id="0" name=""/>
        <dsp:cNvSpPr/>
      </dsp:nvSpPr>
      <dsp:spPr>
        <a:xfrm>
          <a:off x="0" y="53"/>
          <a:ext cx="3898773" cy="212255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Lato" panose="020F0502020204030203" pitchFamily="34" charset="0"/>
              <a:ea typeface="Lato" panose="020F0502020204030203" pitchFamily="34" charset="0"/>
              <a:cs typeface="Lato" panose="020F0502020204030203" pitchFamily="34" charset="0"/>
            </a:rPr>
            <a:t>President and CEO Succession Plan</a:t>
          </a:r>
        </a:p>
      </dsp:txBody>
      <dsp:txXfrm>
        <a:off x="103614" y="103667"/>
        <a:ext cx="3691545" cy="1915324"/>
      </dsp:txXfrm>
    </dsp:sp>
    <dsp:sp modelId="{5D8C0DB9-5F81-4AA9-B4F0-BA31451B84E4}">
      <dsp:nvSpPr>
        <dsp:cNvPr id="0" name=""/>
        <dsp:cNvSpPr/>
      </dsp:nvSpPr>
      <dsp:spPr>
        <a:xfrm rot="5400000">
          <a:off x="6515328" y="-175567"/>
          <a:ext cx="1698041" cy="6931152"/>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latin typeface="Lato" panose="020F0502020204030203" pitchFamily="34" charset="0"/>
              <a:ea typeface="Lato" panose="020F0502020204030203" pitchFamily="34" charset="0"/>
              <a:cs typeface="Lato" panose="020F0502020204030203" pitchFamily="34" charset="0"/>
            </a:rPr>
            <a:t>Board Structure: Directors, Advisory Council, and Executive Committee</a:t>
          </a:r>
        </a:p>
        <a:p>
          <a:pPr marL="228600" lvl="1" indent="-228600" algn="l" defTabSz="1200150">
            <a:lnSpc>
              <a:spcPct val="90000"/>
            </a:lnSpc>
            <a:spcBef>
              <a:spcPct val="0"/>
            </a:spcBef>
            <a:spcAft>
              <a:spcPct val="15000"/>
            </a:spcAft>
            <a:buChar char="•"/>
          </a:pPr>
          <a:r>
            <a:rPr lang="en-US" sz="2700" kern="1200" dirty="0">
              <a:latin typeface="Lato" panose="020F0502020204030203" pitchFamily="34" charset="0"/>
              <a:ea typeface="Lato" panose="020F0502020204030203" pitchFamily="34" charset="0"/>
              <a:cs typeface="Lato" panose="020F0502020204030203" pitchFamily="34" charset="0"/>
            </a:rPr>
            <a:t>Board Fundraising Responsibilities</a:t>
          </a:r>
        </a:p>
      </dsp:txBody>
      <dsp:txXfrm rot="-5400000">
        <a:off x="3898773" y="2523880"/>
        <a:ext cx="6848260" cy="1532257"/>
      </dsp:txXfrm>
    </dsp:sp>
    <dsp:sp modelId="{B79C5A4C-C42E-47AA-97AC-5B562821F69D}">
      <dsp:nvSpPr>
        <dsp:cNvPr id="0" name=""/>
        <dsp:cNvSpPr/>
      </dsp:nvSpPr>
      <dsp:spPr>
        <a:xfrm>
          <a:off x="0" y="2228732"/>
          <a:ext cx="3898773" cy="212255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Lato" panose="020F0502020204030203" pitchFamily="34" charset="0"/>
              <a:ea typeface="Lato" panose="020F0502020204030203" pitchFamily="34" charset="0"/>
              <a:cs typeface="Lato" panose="020F0502020204030203" pitchFamily="34" charset="0"/>
            </a:rPr>
            <a:t>Board Development</a:t>
          </a:r>
        </a:p>
      </dsp:txBody>
      <dsp:txXfrm>
        <a:off x="103614" y="2332346"/>
        <a:ext cx="3691545" cy="191532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116B40-A114-E24E-8B56-78653DD92C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C32953-D3EB-FE4D-B92A-5E75779B89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5FC554-F8AA-744D-899F-C520E05D9D98}" type="datetimeFigureOut">
              <a:rPr lang="en-US" smtClean="0"/>
              <a:t>9/11/21</a:t>
            </a:fld>
            <a:endParaRPr lang="en-US"/>
          </a:p>
        </p:txBody>
      </p:sp>
      <p:sp>
        <p:nvSpPr>
          <p:cNvPr id="4" name="Footer Placeholder 3">
            <a:extLst>
              <a:ext uri="{FF2B5EF4-FFF2-40B4-BE49-F238E27FC236}">
                <a16:creationId xmlns:a16="http://schemas.microsoft.com/office/drawing/2014/main" id="{C59525F4-4AFF-7E4F-BFD6-B6831E1042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62D94F-BD56-8741-B99D-D86BAD5275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61A836-4C50-AB48-B544-0A568D1534B5}" type="slidenum">
              <a:rPr lang="en-US" smtClean="0"/>
              <a:t>‹#›</a:t>
            </a:fld>
            <a:endParaRPr lang="en-US"/>
          </a:p>
        </p:txBody>
      </p:sp>
    </p:spTree>
    <p:extLst>
      <p:ext uri="{BB962C8B-B14F-4D97-AF65-F5344CB8AC3E}">
        <p14:creationId xmlns:p14="http://schemas.microsoft.com/office/powerpoint/2010/main" val="2980172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9/11/21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414623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96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18</a:t>
            </a:fld>
            <a:endParaRPr lang="en-US"/>
          </a:p>
        </p:txBody>
      </p:sp>
    </p:spTree>
    <p:extLst>
      <p:ext uri="{BB962C8B-B14F-4D97-AF65-F5344CB8AC3E}">
        <p14:creationId xmlns:p14="http://schemas.microsoft.com/office/powerpoint/2010/main" val="509081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21</a:t>
            </a:fld>
            <a:endParaRPr lang="en-US" dirty="0"/>
          </a:p>
        </p:txBody>
      </p:sp>
    </p:spTree>
    <p:extLst>
      <p:ext uri="{BB962C8B-B14F-4D97-AF65-F5344CB8AC3E}">
        <p14:creationId xmlns:p14="http://schemas.microsoft.com/office/powerpoint/2010/main" val="3583436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22</a:t>
            </a:fld>
            <a:endParaRPr lang="en-US" dirty="0"/>
          </a:p>
        </p:txBody>
      </p:sp>
    </p:spTree>
    <p:extLst>
      <p:ext uri="{BB962C8B-B14F-4D97-AF65-F5344CB8AC3E}">
        <p14:creationId xmlns:p14="http://schemas.microsoft.com/office/powerpoint/2010/main" val="2886079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26</a:t>
            </a:fld>
            <a:endParaRPr lang="en-US"/>
          </a:p>
        </p:txBody>
      </p:sp>
    </p:spTree>
    <p:extLst>
      <p:ext uri="{BB962C8B-B14F-4D97-AF65-F5344CB8AC3E}">
        <p14:creationId xmlns:p14="http://schemas.microsoft.com/office/powerpoint/2010/main" val="3917550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29</a:t>
            </a:fld>
            <a:endParaRPr lang="en-US" dirty="0"/>
          </a:p>
        </p:txBody>
      </p:sp>
    </p:spTree>
    <p:extLst>
      <p:ext uri="{BB962C8B-B14F-4D97-AF65-F5344CB8AC3E}">
        <p14:creationId xmlns:p14="http://schemas.microsoft.com/office/powerpoint/2010/main" val="374846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76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32</a:t>
            </a:fld>
            <a:endParaRPr lang="en-US"/>
          </a:p>
        </p:txBody>
      </p:sp>
    </p:spTree>
    <p:extLst>
      <p:ext uri="{BB962C8B-B14F-4D97-AF65-F5344CB8AC3E}">
        <p14:creationId xmlns:p14="http://schemas.microsoft.com/office/powerpoint/2010/main" val="3663660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35</a:t>
            </a:fld>
            <a:endParaRPr lang="en-US"/>
          </a:p>
        </p:txBody>
      </p:sp>
    </p:spTree>
    <p:extLst>
      <p:ext uri="{BB962C8B-B14F-4D97-AF65-F5344CB8AC3E}">
        <p14:creationId xmlns:p14="http://schemas.microsoft.com/office/powerpoint/2010/main" val="4095659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36</a:t>
            </a:fld>
            <a:endParaRPr lang="en-US" dirty="0"/>
          </a:p>
        </p:txBody>
      </p:sp>
    </p:spTree>
    <p:extLst>
      <p:ext uri="{BB962C8B-B14F-4D97-AF65-F5344CB8AC3E}">
        <p14:creationId xmlns:p14="http://schemas.microsoft.com/office/powerpoint/2010/main" val="3049438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a:t>
            </a:fld>
            <a:endParaRPr lang="en-US"/>
          </a:p>
        </p:txBody>
      </p:sp>
    </p:spTree>
    <p:extLst>
      <p:ext uri="{BB962C8B-B14F-4D97-AF65-F5344CB8AC3E}">
        <p14:creationId xmlns:p14="http://schemas.microsoft.com/office/powerpoint/2010/main" val="569867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37</a:t>
            </a:fld>
            <a:endParaRPr lang="en-US"/>
          </a:p>
        </p:txBody>
      </p:sp>
    </p:spTree>
    <p:extLst>
      <p:ext uri="{BB962C8B-B14F-4D97-AF65-F5344CB8AC3E}">
        <p14:creationId xmlns:p14="http://schemas.microsoft.com/office/powerpoint/2010/main" val="2826719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38</a:t>
            </a:fld>
            <a:endParaRPr lang="en-US" dirty="0"/>
          </a:p>
        </p:txBody>
      </p:sp>
    </p:spTree>
    <p:extLst>
      <p:ext uri="{BB962C8B-B14F-4D97-AF65-F5344CB8AC3E}">
        <p14:creationId xmlns:p14="http://schemas.microsoft.com/office/powerpoint/2010/main" val="2183454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39</a:t>
            </a:fld>
            <a:endParaRPr lang="en-US" dirty="0"/>
          </a:p>
        </p:txBody>
      </p:sp>
    </p:spTree>
    <p:extLst>
      <p:ext uri="{BB962C8B-B14F-4D97-AF65-F5344CB8AC3E}">
        <p14:creationId xmlns:p14="http://schemas.microsoft.com/office/powerpoint/2010/main" val="3216956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40</a:t>
            </a:fld>
            <a:endParaRPr lang="en-US" dirty="0"/>
          </a:p>
        </p:txBody>
      </p:sp>
    </p:spTree>
    <p:extLst>
      <p:ext uri="{BB962C8B-B14F-4D97-AF65-F5344CB8AC3E}">
        <p14:creationId xmlns:p14="http://schemas.microsoft.com/office/powerpoint/2010/main" val="1178308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41</a:t>
            </a:fld>
            <a:endParaRPr lang="en-US" dirty="0"/>
          </a:p>
        </p:txBody>
      </p:sp>
    </p:spTree>
    <p:extLst>
      <p:ext uri="{BB962C8B-B14F-4D97-AF65-F5344CB8AC3E}">
        <p14:creationId xmlns:p14="http://schemas.microsoft.com/office/powerpoint/2010/main" val="1146160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42</a:t>
            </a:fld>
            <a:endParaRPr lang="en-US" dirty="0"/>
          </a:p>
        </p:txBody>
      </p:sp>
    </p:spTree>
    <p:extLst>
      <p:ext uri="{BB962C8B-B14F-4D97-AF65-F5344CB8AC3E}">
        <p14:creationId xmlns:p14="http://schemas.microsoft.com/office/powerpoint/2010/main" val="2297817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43</a:t>
            </a:fld>
            <a:endParaRPr lang="en-US" dirty="0"/>
          </a:p>
        </p:txBody>
      </p:sp>
    </p:spTree>
    <p:extLst>
      <p:ext uri="{BB962C8B-B14F-4D97-AF65-F5344CB8AC3E}">
        <p14:creationId xmlns:p14="http://schemas.microsoft.com/office/powerpoint/2010/main" val="1952183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44</a:t>
            </a:fld>
            <a:endParaRPr lang="en-US" dirty="0"/>
          </a:p>
        </p:txBody>
      </p:sp>
    </p:spTree>
    <p:extLst>
      <p:ext uri="{BB962C8B-B14F-4D97-AF65-F5344CB8AC3E}">
        <p14:creationId xmlns:p14="http://schemas.microsoft.com/office/powerpoint/2010/main" val="2246941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46</a:t>
            </a:fld>
            <a:endParaRPr lang="en-US"/>
          </a:p>
        </p:txBody>
      </p:sp>
    </p:spTree>
    <p:extLst>
      <p:ext uri="{BB962C8B-B14F-4D97-AF65-F5344CB8AC3E}">
        <p14:creationId xmlns:p14="http://schemas.microsoft.com/office/powerpoint/2010/main" val="219604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7</a:t>
            </a:fld>
            <a:endParaRPr lang="en-US" dirty="0"/>
          </a:p>
        </p:txBody>
      </p:sp>
    </p:spTree>
    <p:extLst>
      <p:ext uri="{BB962C8B-B14F-4D97-AF65-F5344CB8AC3E}">
        <p14:creationId xmlns:p14="http://schemas.microsoft.com/office/powerpoint/2010/main" val="2908295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9</a:t>
            </a:fld>
            <a:endParaRPr lang="en-US" dirty="0"/>
          </a:p>
        </p:txBody>
      </p:sp>
    </p:spTree>
    <p:extLst>
      <p:ext uri="{BB962C8B-B14F-4D97-AF65-F5344CB8AC3E}">
        <p14:creationId xmlns:p14="http://schemas.microsoft.com/office/powerpoint/2010/main" val="318535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10</a:t>
            </a:fld>
            <a:endParaRPr lang="en-US" dirty="0"/>
          </a:p>
        </p:txBody>
      </p:sp>
    </p:spTree>
    <p:extLst>
      <p:ext uri="{BB962C8B-B14F-4D97-AF65-F5344CB8AC3E}">
        <p14:creationId xmlns:p14="http://schemas.microsoft.com/office/powerpoint/2010/main" val="136623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11</a:t>
            </a:fld>
            <a:endParaRPr lang="en-US"/>
          </a:p>
        </p:txBody>
      </p:sp>
    </p:spTree>
    <p:extLst>
      <p:ext uri="{BB962C8B-B14F-4D97-AF65-F5344CB8AC3E}">
        <p14:creationId xmlns:p14="http://schemas.microsoft.com/office/powerpoint/2010/main" val="3358462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14</a:t>
            </a:fld>
            <a:endParaRPr lang="en-US" dirty="0"/>
          </a:p>
        </p:txBody>
      </p:sp>
    </p:spTree>
    <p:extLst>
      <p:ext uri="{BB962C8B-B14F-4D97-AF65-F5344CB8AC3E}">
        <p14:creationId xmlns:p14="http://schemas.microsoft.com/office/powerpoint/2010/main" val="1358610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15</a:t>
            </a:fld>
            <a:endParaRPr lang="en-US" dirty="0"/>
          </a:p>
        </p:txBody>
      </p:sp>
    </p:spTree>
    <p:extLst>
      <p:ext uri="{BB962C8B-B14F-4D97-AF65-F5344CB8AC3E}">
        <p14:creationId xmlns:p14="http://schemas.microsoft.com/office/powerpoint/2010/main" val="2605549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761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9/11/21</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9/11/21</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9/11/21</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CC7A63-4E49-7E4E-862C-0E79A46848B0}"/>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28085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normAutofit/>
          </a:bodyPr>
          <a:lstStyle>
            <a:lvl1pPr>
              <a:defRPr sz="3600">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9/11/21</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9/11/21</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85" r:id="rId4"/>
    <p:sldLayoutId id="2147483682" r:id="rId5"/>
    <p:sldLayoutId id="2147483651" r:id="rId6"/>
    <p:sldLayoutId id="2147483673" r:id="rId7"/>
    <p:sldLayoutId id="2147483684"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6"/>
            <a:ext cx="10515593" cy="469937"/>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838200" y="1066800"/>
            <a:ext cx="10515599" cy="2757743"/>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AB9C4AD3-A394-254F-AB77-3E8871A5A34A}"/>
              </a:ext>
            </a:extLst>
          </p:cNvPr>
          <p:cNvSpPr txBox="1"/>
          <p:nvPr userDrawn="1"/>
        </p:nvSpPr>
        <p:spPr>
          <a:xfrm>
            <a:off x="6886575" y="-7143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88228346"/>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110000"/>
        </a:lnSpc>
        <a:spcBef>
          <a:spcPct val="0"/>
        </a:spcBef>
        <a:buNone/>
        <a:defRPr sz="30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10000"/>
        </a:lnSpc>
        <a:spcBef>
          <a:spcPts val="1000"/>
        </a:spcBef>
        <a:buFontTx/>
        <a:buNone/>
        <a:tabLst/>
        <a:defRPr sz="3000" kern="1200">
          <a:solidFill>
            <a:schemeClr val="tx1"/>
          </a:solidFill>
          <a:latin typeface="Georgia" panose="02040502050405020303" pitchFamily="18" charset="0"/>
          <a:ea typeface="+mn-ea"/>
          <a:cs typeface="+mn-cs"/>
        </a:defRPr>
      </a:lvl1pPr>
      <a:lvl2pPr marL="457200" indent="-436563" algn="l" defTabSz="914400" rtl="0" eaLnBrk="1" latinLnBrk="0" hangingPunct="1">
        <a:lnSpc>
          <a:spcPct val="110000"/>
        </a:lnSpc>
        <a:spcBef>
          <a:spcPts val="500"/>
        </a:spcBef>
        <a:buFont typeface="System Font Regular"/>
        <a:buChar char="—"/>
        <a:tabLst/>
        <a:defRPr sz="3000" kern="1200">
          <a:solidFill>
            <a:schemeClr val="tx1"/>
          </a:solidFill>
          <a:latin typeface="Georgia" panose="02040502050405020303" pitchFamily="18" charset="0"/>
          <a:ea typeface="+mn-ea"/>
          <a:cs typeface="+mn-cs"/>
        </a:defRPr>
      </a:lvl2pPr>
      <a:lvl3pPr marL="1143000" indent="-623888" algn="l" defTabSz="914400" rtl="0" eaLnBrk="1" latinLnBrk="0" hangingPunct="1">
        <a:lnSpc>
          <a:spcPct val="1100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152">
          <p15:clr>
            <a:srgbClr val="F26B43"/>
          </p15:clr>
        </p15:guide>
        <p15:guide id="3" pos="528">
          <p15:clr>
            <a:srgbClr val="F26B43"/>
          </p15:clr>
        </p15:guide>
        <p15:guide id="4" pos="3720">
          <p15:clr>
            <a:srgbClr val="F26B43"/>
          </p15:clr>
        </p15:guide>
        <p15:guide id="5" pos="3984">
          <p15:clr>
            <a:srgbClr val="F26B43"/>
          </p15:clr>
        </p15:guide>
        <p15:guide id="6" pos="2232">
          <p15:clr>
            <a:srgbClr val="F26B43"/>
          </p15:clr>
        </p15:guide>
        <p15:guide id="7" pos="1944">
          <p15:clr>
            <a:srgbClr val="F26B43"/>
          </p15:clr>
        </p15:guide>
        <p15:guide id="8" pos="5448">
          <p15:clr>
            <a:srgbClr val="F26B43"/>
          </p15:clr>
        </p15:guide>
        <p15:guide id="9" pos="57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hyperlink" Target="https://mentalhealthmediaguide.com/" TargetMode="External"/><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hyperlink" Target="https://variety.com/2020/tv/news/mtv-entertainment-group-launch-culture-code-inclusion-initiative-glaad-rainn-adl-1234836146/" TargetMode="External"/><Relationship Id="rId2" Type="http://schemas.openxmlformats.org/officeDocument/2006/relationships/notesSlide" Target="../notesSlides/notesSlide9.xml"/><Relationship Id="rId16" Type="http://schemas.openxmlformats.org/officeDocument/2006/relationships/hyperlink" Target="https://storiesmatter.thewaltdisneycompany.com/"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hyperlink" Target="https://www.fullstoryinitiative.com/" TargetMode="External"/><Relationship Id="rId10" Type="http://schemas.openxmlformats.org/officeDocument/2006/relationships/image" Target="../media/image26.png"/><Relationship Id="rId19" Type="http://schemas.openxmlformats.org/officeDocument/2006/relationships/hyperlink" Target="https://www.sundance.org/programs/outreach-and-inclusion#:~:text=Sundance%20Institute's%20Allied%20Organization%20Initiative,emerging%20artists%2C%20from%20underrepresented%20communities." TargetMode="External"/><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hyperlink" Target="https://respectability.org/entertainment-media-consulting-tea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showcase/808070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www.youtube.com/watch?v=0IRp6DY4Um0"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hyperlink" Target="https://www.respectability.org/about-us/meet-our-boards-of-directors-and-advisor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mailto:JenniferM@RespectAbilityUSA.org" TargetMode="External"/><Relationship Id="rId5" Type="http://schemas.openxmlformats.org/officeDocument/2006/relationships/hyperlink" Target="http://www.respectability.org/"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32D6E1D-D4F4-C448-A77C-A9748D276B49}"/>
              </a:ext>
            </a:extLst>
          </p:cNvPr>
          <p:cNvSpPr>
            <a:spLocks noGrp="1"/>
          </p:cNvSpPr>
          <p:nvPr>
            <p:ph type="title" idx="4294967295"/>
          </p:nvPr>
        </p:nvSpPr>
        <p:spPr/>
        <p:txBody>
          <a:bodyPr>
            <a:normAutofit/>
          </a:bodyPr>
          <a:lstStyle/>
          <a:p>
            <a:r>
              <a:rPr lang="en-US" dirty="0"/>
              <a:t>2021 Strategic Plan</a:t>
            </a:r>
          </a:p>
        </p:txBody>
      </p:sp>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270171"/>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70" y="54043"/>
            <a:ext cx="3067199" cy="137160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143233" y="1528429"/>
            <a:ext cx="2893671" cy="1354217"/>
          </a:xfrm>
          <a:prstGeom prst="rect">
            <a:avLst/>
          </a:prstGeom>
          <a:noFill/>
        </p:spPr>
        <p:txBody>
          <a:bodyPr wrap="square" rtlCol="0">
            <a:spAutoFit/>
          </a:bodyPr>
          <a:lstStyle/>
          <a:p>
            <a:r>
              <a:rPr lang="en-US" sz="3200" b="1" dirty="0">
                <a:latin typeface="Lato" panose="020F0502020204030203" pitchFamily="34" charset="0"/>
                <a:ea typeface="Lato" panose="020F0502020204030203" pitchFamily="34" charset="0"/>
                <a:cs typeface="Lato" panose="020F0502020204030203" pitchFamily="34" charset="0"/>
              </a:rPr>
              <a:t>2021 </a:t>
            </a:r>
          </a:p>
          <a:p>
            <a:r>
              <a:rPr lang="en-US" sz="3200" b="1" dirty="0">
                <a:latin typeface="Lato" panose="020F0502020204030203" pitchFamily="34" charset="0"/>
                <a:ea typeface="Lato" panose="020F0502020204030203" pitchFamily="34" charset="0"/>
                <a:cs typeface="Lato" panose="020F0502020204030203" pitchFamily="34" charset="0"/>
              </a:rPr>
              <a:t>Strategic Plan</a:t>
            </a:r>
          </a:p>
          <a:p>
            <a:r>
              <a:rPr lang="en-US" b="1" dirty="0" err="1">
                <a:solidFill>
                  <a:srgbClr val="000000"/>
                </a:solidFill>
                <a:latin typeface="Lato" panose="020F0502020204030203" pitchFamily="34" charset="0"/>
                <a:ea typeface="Lato" panose="020F0502020204030203" pitchFamily="34" charset="0"/>
                <a:cs typeface="Lato" panose="020F0502020204030203" pitchFamily="34" charset="0"/>
              </a:rPr>
              <a:t>www.RespectAbility.org</a:t>
            </a:r>
            <a:endParaRPr lang="en-US" b="1"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descr="RespectAbility staff smiling together at an in-person event, wearing RespectAbility polo shirts">
            <a:extLst>
              <a:ext uri="{FF2B5EF4-FFF2-40B4-BE49-F238E27FC236}">
                <a16:creationId xmlns:a16="http://schemas.microsoft.com/office/drawing/2014/main" id="{54DF4DA9-4982-F849-9FFB-BEDDCF09A4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33200" y="0"/>
            <a:ext cx="8958800" cy="3056859"/>
          </a:xfrm>
          <a:prstGeom prst="rect">
            <a:avLst/>
          </a:prstGeom>
        </p:spPr>
      </p:pic>
      <p:pic>
        <p:nvPicPr>
          <p:cNvPr id="7" name="Picture 6" descr="RespectAbility Board members smile together, most of them wearing gray polo shirts with the RespectAbility logo">
            <a:extLst>
              <a:ext uri="{FF2B5EF4-FFF2-40B4-BE49-F238E27FC236}">
                <a16:creationId xmlns:a16="http://schemas.microsoft.com/office/drawing/2014/main" id="{4CC85CFF-3D0D-9848-87FB-F0E6B834F2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627510"/>
            <a:ext cx="8961120" cy="3230490"/>
          </a:xfrm>
          <a:prstGeom prst="rect">
            <a:avLst/>
          </a:prstGeom>
        </p:spPr>
      </p:pic>
      <p:sp>
        <p:nvSpPr>
          <p:cNvPr id="5" name="Rectangle 4">
            <a:extLst>
              <a:ext uri="{FF2B5EF4-FFF2-40B4-BE49-F238E27FC236}">
                <a16:creationId xmlns:a16="http://schemas.microsoft.com/office/drawing/2014/main" id="{A90951E0-9032-BA45-B68E-89217712B053}"/>
              </a:ext>
            </a:extLst>
          </p:cNvPr>
          <p:cNvSpPr/>
          <p:nvPr/>
        </p:nvSpPr>
        <p:spPr>
          <a:xfrm>
            <a:off x="9167149" y="3719261"/>
            <a:ext cx="2874380" cy="3046988"/>
          </a:xfrm>
          <a:prstGeom prst="rect">
            <a:avLst/>
          </a:prstGeom>
        </p:spPr>
        <p:txBody>
          <a:bodyPr wrap="square">
            <a:spAutoFit/>
          </a:bodyPr>
          <a:lstStyle/>
          <a:p>
            <a:pPr algn="ctr"/>
            <a:r>
              <a:rPr lang="en-US" sz="2000" dirty="0" err="1">
                <a:latin typeface="Lato" panose="020F0502020204030203" pitchFamily="34" charset="0"/>
                <a:ea typeface="Lato" panose="020F0502020204030203" pitchFamily="34" charset="0"/>
                <a:cs typeface="Lato" panose="020F0502020204030203" pitchFamily="34" charset="0"/>
              </a:rPr>
              <a:t>RespectAbility</a:t>
            </a:r>
            <a:r>
              <a:rPr lang="en-US" sz="2000" dirty="0">
                <a:latin typeface="Lato" panose="020F0502020204030203" pitchFamily="34" charset="0"/>
                <a:ea typeface="Lato" panose="020F0502020204030203" pitchFamily="34" charset="0"/>
                <a:cs typeface="Lato" panose="020F0502020204030203" pitchFamily="34" charset="0"/>
              </a:rPr>
              <a:t> fights stigmas and advances opportunities so that people with disabilities can fully participate in all aspects of community.</a:t>
            </a:r>
          </a:p>
          <a:p>
            <a:pPr algn="ctr"/>
            <a:endParaRPr lang="en-US" sz="2000" dirty="0">
              <a:latin typeface="Lato" panose="020F0502020204030203" pitchFamily="34" charset="0"/>
              <a:ea typeface="Lato" panose="020F0502020204030203" pitchFamily="34" charset="0"/>
              <a:cs typeface="Lato" panose="020F0502020204030203" pitchFamily="34" charset="0"/>
            </a:endParaRPr>
          </a:p>
          <a:p>
            <a:pPr algn="ctr"/>
            <a:r>
              <a:rPr lang="en-US" sz="1600" dirty="0">
                <a:latin typeface="Lato" panose="020F0502020204030203" pitchFamily="34" charset="0"/>
                <a:ea typeface="Lato" panose="020F0502020204030203" pitchFamily="34" charset="0"/>
                <a:cs typeface="Lato" panose="020F0502020204030203" pitchFamily="34" charset="0"/>
              </a:rPr>
              <a:t>Top: </a:t>
            </a:r>
            <a:r>
              <a:rPr lang="en-US" sz="1600" dirty="0" err="1">
                <a:latin typeface="Lato" panose="020F0502020204030203" pitchFamily="34" charset="0"/>
                <a:ea typeface="Lato" panose="020F0502020204030203" pitchFamily="34" charset="0"/>
                <a:cs typeface="Lato" panose="020F0502020204030203" pitchFamily="34" charset="0"/>
              </a:rPr>
              <a:t>RespectAbility</a:t>
            </a:r>
            <a:r>
              <a:rPr lang="en-US" sz="1600" dirty="0">
                <a:latin typeface="Lato" panose="020F0502020204030203" pitchFamily="34" charset="0"/>
                <a:ea typeface="Lato" panose="020F0502020204030203" pitchFamily="34" charset="0"/>
                <a:cs typeface="Lato" panose="020F0502020204030203" pitchFamily="34" charset="0"/>
              </a:rPr>
              <a:t> Staff</a:t>
            </a:r>
          </a:p>
          <a:p>
            <a:pPr algn="ctr"/>
            <a:r>
              <a:rPr lang="en-US" sz="1600" dirty="0">
                <a:latin typeface="Lato" panose="020F0502020204030203" pitchFamily="34" charset="0"/>
                <a:ea typeface="Lato" panose="020F0502020204030203" pitchFamily="34" charset="0"/>
                <a:cs typeface="Lato" panose="020F0502020204030203" pitchFamily="34" charset="0"/>
              </a:rPr>
              <a:t>Bottom: </a:t>
            </a:r>
            <a:r>
              <a:rPr lang="en-US" sz="1600" dirty="0" err="1">
                <a:latin typeface="Lato" panose="020F0502020204030203" pitchFamily="34" charset="0"/>
                <a:ea typeface="Lato" panose="020F0502020204030203" pitchFamily="34" charset="0"/>
                <a:cs typeface="Lato" panose="020F0502020204030203" pitchFamily="34" charset="0"/>
              </a:rPr>
              <a:t>RespectAbility</a:t>
            </a:r>
            <a:r>
              <a:rPr lang="en-US" sz="1600" dirty="0">
                <a:latin typeface="Lato" panose="020F0502020204030203" pitchFamily="34" charset="0"/>
                <a:ea typeface="Lato" panose="020F0502020204030203" pitchFamily="34" charset="0"/>
                <a:cs typeface="Lato" panose="020F0502020204030203" pitchFamily="34" charset="0"/>
              </a:rPr>
              <a:t> Board</a:t>
            </a:r>
            <a:endParaRPr lang="en-US" sz="2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8904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4F03B2-4BE5-2D43-A284-82B549862443}"/>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p:txBody>
          <a:bodyPr>
            <a:normAutofit/>
          </a:bodyPr>
          <a:lstStyle/>
          <a:p>
            <a:r>
              <a:rPr lang="en-US" dirty="0"/>
              <a:t>More Major Policy &amp; Practices Achievements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2" name="Content Placeholder 1">
            <a:extLst>
              <a:ext uri="{FF2B5EF4-FFF2-40B4-BE49-F238E27FC236}">
                <a16:creationId xmlns:a16="http://schemas.microsoft.com/office/drawing/2014/main" id="{1E481011-727B-4431-8C75-D0C0D078BD29}"/>
              </a:ext>
            </a:extLst>
          </p:cNvPr>
          <p:cNvSpPr>
            <a:spLocks noGrp="1"/>
          </p:cNvSpPr>
          <p:nvPr>
            <p:ph idx="1"/>
          </p:nvPr>
        </p:nvSpPr>
        <p:spPr>
          <a:xfrm>
            <a:off x="347241" y="1603717"/>
            <a:ext cx="11539959" cy="3616465"/>
          </a:xfrm>
        </p:spPr>
        <p:txBody>
          <a:bodyPr>
            <a:noAutofit/>
          </a:bodyPr>
          <a:lstStyle/>
          <a:p>
            <a:pPr lvl="0" fontAlgn="base"/>
            <a:r>
              <a:rPr lang="en-US" sz="2400" dirty="0" err="1">
                <a:solidFill>
                  <a:schemeClr val="tx1"/>
                </a:solidFill>
              </a:rPr>
              <a:t>RespectAbility</a:t>
            </a:r>
            <a:r>
              <a:rPr lang="en-US" sz="2400" dirty="0">
                <a:solidFill>
                  <a:schemeClr val="tx1"/>
                </a:solidFill>
              </a:rPr>
              <a:t> has reached out to candidates for Senate, Governor and president in every election cycle since we were founded. Our nonpartisan disability voter guides, as well as education and outreach to candidates, have brought new and significant commitments from elected officials who then delivered better policies so people with disabilities can gain skills, jobs and success. </a:t>
            </a:r>
          </a:p>
          <a:p>
            <a:pPr lvl="0" fontAlgn="base"/>
            <a:r>
              <a:rPr lang="en-US" sz="2400" dirty="0">
                <a:solidFill>
                  <a:schemeClr val="tx1"/>
                </a:solidFill>
              </a:rPr>
              <a:t>Our reports, toolkits and resources have been highlighted on wide-ranging media platforms including </a:t>
            </a:r>
            <a:r>
              <a:rPr lang="en-US" sz="2400" i="1" dirty="0">
                <a:solidFill>
                  <a:schemeClr val="tx1"/>
                </a:solidFill>
              </a:rPr>
              <a:t>The New York Times</a:t>
            </a:r>
            <a:r>
              <a:rPr lang="en-US" sz="2400" dirty="0">
                <a:solidFill>
                  <a:schemeClr val="tx1"/>
                </a:solidFill>
              </a:rPr>
              <a:t> and PBS NewsHour, bringing critical attention to the role that disability plays on issues such as the school-to-prison pipeline, virtual schooling, and students from marginalized communities. Exposure to these issues helped change policies for justice involved youth to get tested for disabilities, receive the services to stay in school and to have greater access to tools to achieve success. </a:t>
            </a:r>
          </a:p>
        </p:txBody>
      </p:sp>
    </p:spTree>
    <p:extLst>
      <p:ext uri="{BB962C8B-B14F-4D97-AF65-F5344CB8AC3E}">
        <p14:creationId xmlns:p14="http://schemas.microsoft.com/office/powerpoint/2010/main" val="11915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dirty="0"/>
              <a:t>Policy &amp; Practices Goal #1</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rmAutofit/>
          </a:bodyPr>
          <a:lstStyle/>
          <a:p>
            <a:pPr marL="0" indent="0">
              <a:buNone/>
            </a:pPr>
            <a:r>
              <a:rPr lang="en-US" dirty="0">
                <a:solidFill>
                  <a:schemeClr val="tx1"/>
                </a:solidFill>
              </a:rPr>
              <a:t>Achieve parity for people with and without disabilities in relevant measures for working-age people residing in the U.S. from all backgrounds.</a:t>
            </a:r>
          </a:p>
          <a:p>
            <a:pPr marL="514350" indent="-514350">
              <a:buFont typeface="+mj-lt"/>
              <a:buAutoNum type="arabicPeriod"/>
            </a:pPr>
            <a:r>
              <a:rPr lang="en-US" sz="2000" dirty="0">
                <a:solidFill>
                  <a:schemeClr val="tx1"/>
                </a:solidFill>
              </a:rPr>
              <a:t>Enable diverse children with disabilities and their parents to get the early intervention and resources they need to succeed.</a:t>
            </a:r>
          </a:p>
          <a:p>
            <a:pPr marL="514350" indent="-514350">
              <a:buFont typeface="+mj-lt"/>
              <a:buAutoNum type="arabicPeriod"/>
            </a:pPr>
            <a:r>
              <a:rPr lang="en-US" sz="2000" dirty="0">
                <a:solidFill>
                  <a:schemeClr val="tx1"/>
                </a:solidFill>
              </a:rPr>
              <a:t>Reduce the gap in high school completion rates between students with and without disabilities from all racial backgrounds.</a:t>
            </a:r>
          </a:p>
          <a:p>
            <a:pPr marL="514350" indent="-514350">
              <a:buFont typeface="+mj-lt"/>
              <a:buAutoNum type="arabicPeriod"/>
            </a:pPr>
            <a:r>
              <a:rPr lang="en-US" sz="2000" dirty="0">
                <a:solidFill>
                  <a:schemeClr val="tx1"/>
                </a:solidFill>
              </a:rPr>
              <a:t>Reduce the gap in the Labor Force Participation Rate (LFPR) between working-age people with and without disabilities, including among marginalized communities.</a:t>
            </a:r>
          </a:p>
          <a:p>
            <a:pPr marL="0" indent="0">
              <a:buNone/>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420206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44FD0-B691-EE40-BF66-2CBC772D14A7}"/>
              </a:ext>
            </a:extLst>
          </p:cNvPr>
          <p:cNvSpPr>
            <a:spLocks noGrp="1"/>
          </p:cNvSpPr>
          <p:nvPr>
            <p:ph type="title"/>
          </p:nvPr>
        </p:nvSpPr>
        <p:spPr/>
        <p:txBody>
          <a:bodyPr/>
          <a:lstStyle/>
          <a:p>
            <a:r>
              <a:rPr lang="en-US" dirty="0"/>
              <a:t>Policy &amp; Practices Goal #2</a:t>
            </a:r>
          </a:p>
        </p:txBody>
      </p:sp>
      <p:sp>
        <p:nvSpPr>
          <p:cNvPr id="2" name="Content Placeholder 1">
            <a:extLst>
              <a:ext uri="{FF2B5EF4-FFF2-40B4-BE49-F238E27FC236}">
                <a16:creationId xmlns:a16="http://schemas.microsoft.com/office/drawing/2014/main" id="{F88FB2D0-4E35-1B45-A853-7EE66FB696DD}"/>
              </a:ext>
            </a:extLst>
          </p:cNvPr>
          <p:cNvSpPr>
            <a:spLocks noGrp="1"/>
          </p:cNvSpPr>
          <p:nvPr>
            <p:ph idx="1"/>
          </p:nvPr>
        </p:nvSpPr>
        <p:spPr/>
        <p:txBody>
          <a:bodyPr>
            <a:normAutofit/>
          </a:bodyPr>
          <a:lstStyle/>
          <a:p>
            <a:pPr marL="0" indent="0">
              <a:buNone/>
            </a:pPr>
            <a:r>
              <a:rPr lang="en-US" dirty="0">
                <a:solidFill>
                  <a:schemeClr val="tx1"/>
                </a:solidFill>
              </a:rPr>
              <a:t>The public benefits system will no longer disincentivize work and punish people with disabilities who have more than $2,000 to their name to be able to earn a living wage.</a:t>
            </a:r>
          </a:p>
          <a:p>
            <a:pPr marL="457200" lvl="0" indent="-457200">
              <a:buFont typeface="+mj-lt"/>
              <a:buAutoNum type="arabicPeriod"/>
            </a:pPr>
            <a:r>
              <a:rPr lang="en-US" sz="2000" dirty="0">
                <a:solidFill>
                  <a:schemeClr val="tx1"/>
                </a:solidFill>
              </a:rPr>
              <a:t>Any person with a disability in America who desires to and is otherwise able to secure a job or start a business can choose to work without fear of losing their healthcare and personal care benefits, as well as have resources to earn an income, save money, and become independent.</a:t>
            </a:r>
          </a:p>
          <a:p>
            <a:pPr marL="457200" lvl="0" indent="-457200">
              <a:buFont typeface="+mj-lt"/>
              <a:buAutoNum type="arabicPeriod"/>
            </a:pPr>
            <a:r>
              <a:rPr lang="en-US" sz="2000" dirty="0">
                <a:solidFill>
                  <a:schemeClr val="tx1"/>
                </a:solidFill>
              </a:rPr>
              <a:t>Increase the percentage of people with disabilities on long term Social Security and/or Medicaid who choose to enter the workforce.</a:t>
            </a:r>
          </a:p>
        </p:txBody>
      </p:sp>
    </p:spTree>
    <p:extLst>
      <p:ext uri="{BB962C8B-B14F-4D97-AF65-F5344CB8AC3E}">
        <p14:creationId xmlns:p14="http://schemas.microsoft.com/office/powerpoint/2010/main" val="1233756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44FD0-B691-EE40-BF66-2CBC772D14A7}"/>
              </a:ext>
            </a:extLst>
          </p:cNvPr>
          <p:cNvSpPr>
            <a:spLocks noGrp="1"/>
          </p:cNvSpPr>
          <p:nvPr>
            <p:ph type="title"/>
          </p:nvPr>
        </p:nvSpPr>
        <p:spPr/>
        <p:txBody>
          <a:bodyPr/>
          <a:lstStyle/>
          <a:p>
            <a:r>
              <a:rPr lang="en-US" dirty="0"/>
              <a:t>Policy &amp; Practices Goal #3</a:t>
            </a:r>
          </a:p>
        </p:txBody>
      </p:sp>
      <p:sp>
        <p:nvSpPr>
          <p:cNvPr id="2" name="Content Placeholder 1">
            <a:extLst>
              <a:ext uri="{FF2B5EF4-FFF2-40B4-BE49-F238E27FC236}">
                <a16:creationId xmlns:a16="http://schemas.microsoft.com/office/drawing/2014/main" id="{F88FB2D0-4E35-1B45-A853-7EE66FB696DD}"/>
              </a:ext>
            </a:extLst>
          </p:cNvPr>
          <p:cNvSpPr>
            <a:spLocks noGrp="1"/>
          </p:cNvSpPr>
          <p:nvPr>
            <p:ph idx="1"/>
          </p:nvPr>
        </p:nvSpPr>
        <p:spPr>
          <a:xfrm>
            <a:off x="523240" y="1825625"/>
            <a:ext cx="10830559" cy="5595592"/>
          </a:xfrm>
        </p:spPr>
        <p:txBody>
          <a:bodyPr>
            <a:noAutofit/>
          </a:bodyPr>
          <a:lstStyle/>
          <a:p>
            <a:pPr marL="0" indent="0">
              <a:buNone/>
            </a:pPr>
            <a:r>
              <a:rPr lang="en-US" dirty="0">
                <a:solidFill>
                  <a:schemeClr val="tx1"/>
                </a:solidFill>
              </a:rPr>
              <a:t>Ensure a comprehensive network of support systems to equip people with disabilities to start their own disability-owned business enterprise (DOBE), earn certification as a DOBE, access credit, and succeed as entrepreneurs.</a:t>
            </a:r>
          </a:p>
          <a:p>
            <a:pPr marL="457200" indent="-457200">
              <a:buFont typeface="+mj-lt"/>
              <a:buAutoNum type="arabicPeriod"/>
            </a:pPr>
            <a:r>
              <a:rPr lang="en-US" sz="2000" dirty="0">
                <a:solidFill>
                  <a:schemeClr val="tx1"/>
                </a:solidFill>
              </a:rPr>
              <a:t>Work to ensure that people with disabilities are included in small business programs, policies, and strategic priorities as other underrepresented communities currently are.</a:t>
            </a:r>
          </a:p>
          <a:p>
            <a:pPr marL="457200" indent="-457200">
              <a:buFont typeface="+mj-lt"/>
              <a:buAutoNum type="arabicPeriod"/>
            </a:pPr>
            <a:r>
              <a:rPr lang="en-US" sz="2000" dirty="0">
                <a:solidFill>
                  <a:schemeClr val="tx1"/>
                </a:solidFill>
              </a:rPr>
              <a:t>Work to ensure that people with disabilities are included in regulatory structures that ensure access to credit, that self-employment is recognized as a competitive, integrated outcome, that vocational rehabilitation programs offer greater resources for jobseekers with disabilities who choose self-employment, and that self-employment opportunities are more inclusive of BIPOC people with disabilities.</a:t>
            </a:r>
          </a:p>
          <a:p>
            <a:pPr marL="457200" indent="-457200">
              <a:buFont typeface="+mj-lt"/>
              <a:buAutoNum type="arabicPeriod"/>
            </a:pPr>
            <a:r>
              <a:rPr lang="en-US" sz="2000" dirty="0">
                <a:solidFill>
                  <a:schemeClr val="tx1"/>
                </a:solidFill>
              </a:rPr>
              <a:t>Develop and disseminate best practices, including training on how to get government contracts, to equip individuals with disabilities to start their own Disability Owned Business Enterprise (DOBE).</a:t>
            </a:r>
          </a:p>
          <a:p>
            <a:pPr marL="0" indent="0">
              <a:buNone/>
            </a:pPr>
            <a:endParaRPr lang="en-US" sz="2000" dirty="0">
              <a:solidFill>
                <a:schemeClr val="tx1"/>
              </a:solidFill>
            </a:endParaRPr>
          </a:p>
          <a:p>
            <a:pPr marL="0" indent="0">
              <a:buNone/>
            </a:pPr>
            <a:endParaRPr lang="en-US" sz="2000" dirty="0">
              <a:solidFill>
                <a:schemeClr val="tx1"/>
              </a:solidFill>
            </a:endParaRPr>
          </a:p>
        </p:txBody>
      </p:sp>
    </p:spTree>
    <p:extLst>
      <p:ext uri="{BB962C8B-B14F-4D97-AF65-F5344CB8AC3E}">
        <p14:creationId xmlns:p14="http://schemas.microsoft.com/office/powerpoint/2010/main" val="225746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5DD52964-0856-2241-B043-262BC6068A06}"/>
              </a:ext>
            </a:extLst>
          </p:cNvPr>
          <p:cNvSpPr>
            <a:spLocks noGrp="1"/>
          </p:cNvSpPr>
          <p:nvPr>
            <p:ph type="title" idx="4294967295"/>
          </p:nvPr>
        </p:nvSpPr>
        <p:spPr/>
        <p:txBody>
          <a:bodyPr/>
          <a:lstStyle/>
          <a:p>
            <a:r>
              <a:rPr lang="en-US" dirty="0"/>
              <a:t>Policy,</a:t>
            </a:r>
            <a:r>
              <a:rPr lang="en-US" baseline="0" dirty="0"/>
              <a:t> </a:t>
            </a:r>
            <a:r>
              <a:rPr lang="en-US" dirty="0"/>
              <a:t>Grassroots and Civic Engagement Team</a:t>
            </a:r>
          </a:p>
        </p:txBody>
      </p:sp>
      <p:pic>
        <p:nvPicPr>
          <p:cNvPr id="3" name="Picture 2" descr="Proposed org chart for Policy grassroots and civic engagement team">
            <a:extLst>
              <a:ext uri="{FF2B5EF4-FFF2-40B4-BE49-F238E27FC236}">
                <a16:creationId xmlns:a16="http://schemas.microsoft.com/office/drawing/2014/main" id="{14D04864-E0D8-461D-BF5F-F6FD33AACD9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73050" y="0"/>
            <a:ext cx="10045898" cy="6858000"/>
          </a:xfrm>
          <a:prstGeom prst="rect">
            <a:avLst/>
          </a:prstGeom>
        </p:spPr>
      </p:pic>
    </p:spTree>
    <p:extLst>
      <p:ext uri="{BB962C8B-B14F-4D97-AF65-F5344CB8AC3E}">
        <p14:creationId xmlns:p14="http://schemas.microsoft.com/office/powerpoint/2010/main" val="249211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dirty="0"/>
              <a:t>Entertainment &amp; News Media</a:t>
            </a:r>
          </a:p>
        </p:txBody>
      </p:sp>
      <p:sp>
        <p:nvSpPr>
          <p:cNvPr id="7" name="TextBox 6">
            <a:extLst>
              <a:ext uri="{FF2B5EF4-FFF2-40B4-BE49-F238E27FC236}">
                <a16:creationId xmlns:a16="http://schemas.microsoft.com/office/drawing/2014/main" id="{4A9D3001-B8D4-4803-A4A7-91B55E7729B1}"/>
              </a:ext>
            </a:extLst>
          </p:cNvPr>
          <p:cNvSpPr txBox="1"/>
          <p:nvPr/>
        </p:nvSpPr>
        <p:spPr>
          <a:xfrm>
            <a:off x="224188" y="1611533"/>
            <a:ext cx="1174362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latin typeface="Lato" panose="020F0502020204030203" pitchFamily="34" charset="0"/>
                <a:ea typeface="Lato" panose="020F0502020204030203" pitchFamily="34" charset="0"/>
                <a:cs typeface="Lato" panose="020F0502020204030203" pitchFamily="34" charset="0"/>
              </a:rPr>
              <a:t>Create equitable and accessible opportunities to increase the number of people with lived disability experience throughout the entire media ecosystem, which increases diverse and authentic representation of disabled people on screen, thus leading to systemic change enabling people with disabilities to be seen for what they CAN do, instead of what they cannot do.  Ensure that these changes are reflected not only in entertainment, but in the way that other forms of media, especially digital and television news, portray people with disabilities.</a:t>
            </a: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5" name="Content Placeholder 4" descr="RespectAbility Lab participants and alumni smile together">
            <a:extLst>
              <a:ext uri="{FF2B5EF4-FFF2-40B4-BE49-F238E27FC236}">
                <a16:creationId xmlns:a16="http://schemas.microsoft.com/office/drawing/2014/main" id="{80F62C19-8751-6F42-B830-17FA1941961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80561" y="4026440"/>
            <a:ext cx="8430875" cy="2634648"/>
          </a:xfrm>
        </p:spPr>
      </p:pic>
    </p:spTree>
    <p:extLst>
      <p:ext uri="{BB962C8B-B14F-4D97-AF65-F5344CB8AC3E}">
        <p14:creationId xmlns:p14="http://schemas.microsoft.com/office/powerpoint/2010/main" val="3640012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58731-A69B-264F-A230-73EA504F6376}"/>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246B7D0A-0E69-4CCA-956A-4B9A24C3F9FC}"/>
              </a:ext>
            </a:extLst>
          </p:cNvPr>
          <p:cNvSpPr>
            <a:spLocks noGrp="1"/>
          </p:cNvSpPr>
          <p:nvPr>
            <p:ph type="title"/>
          </p:nvPr>
        </p:nvSpPr>
        <p:spPr>
          <a:xfrm>
            <a:off x="523240" y="365126"/>
            <a:ext cx="10515600" cy="1139824"/>
          </a:xfrm>
        </p:spPr>
        <p:txBody>
          <a:bodyPr>
            <a:normAutofit/>
          </a:bodyPr>
          <a:lstStyle/>
          <a:p>
            <a:r>
              <a:rPr lang="en-US" dirty="0"/>
              <a:t>Major Entertainment &amp; News Media and Communications Achievements</a:t>
            </a:r>
          </a:p>
        </p:txBody>
      </p:sp>
      <p:pic>
        <p:nvPicPr>
          <p:cNvPr id="18" name="Graphic 17" descr="A+E Networks">
            <a:extLst>
              <a:ext uri="{FF2B5EF4-FFF2-40B4-BE49-F238E27FC236}">
                <a16:creationId xmlns:a16="http://schemas.microsoft.com/office/drawing/2014/main" id="{ED70E724-E5ED-FD4F-A608-9D38A00DAC0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2282" y="1690370"/>
            <a:ext cx="647076" cy="350296"/>
          </a:xfrm>
          <a:prstGeom prst="rect">
            <a:avLst/>
          </a:prstGeom>
        </p:spPr>
      </p:pic>
      <p:pic>
        <p:nvPicPr>
          <p:cNvPr id="5" name="Google Shape;360;p39" descr="Bunim/Murray Productions logo we are banijay">
            <a:extLst>
              <a:ext uri="{FF2B5EF4-FFF2-40B4-BE49-F238E27FC236}">
                <a16:creationId xmlns:a16="http://schemas.microsoft.com/office/drawing/2014/main" id="{7E00856A-7119-754F-8ECB-4B081F234AA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8852" y="1639687"/>
            <a:ext cx="1229136" cy="450684"/>
          </a:xfrm>
          <a:prstGeom prst="rect">
            <a:avLst/>
          </a:prstGeom>
          <a:noFill/>
          <a:ln>
            <a:noFill/>
          </a:ln>
        </p:spPr>
      </p:pic>
      <p:pic>
        <p:nvPicPr>
          <p:cNvPr id="6" name="Picture 5" descr="Final Draft logo">
            <a:extLst>
              <a:ext uri="{FF2B5EF4-FFF2-40B4-BE49-F238E27FC236}">
                <a16:creationId xmlns:a16="http://schemas.microsoft.com/office/drawing/2014/main" id="{8ACD484B-387D-844C-BAB6-720E699CC1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6825" y="1585293"/>
            <a:ext cx="1424228" cy="569691"/>
          </a:xfrm>
          <a:prstGeom prst="rect">
            <a:avLst/>
          </a:prstGeom>
        </p:spPr>
      </p:pic>
      <p:pic>
        <p:nvPicPr>
          <p:cNvPr id="9" name="Google Shape;356;p39" descr="NBC Universal logo in black and white with peacock in color">
            <a:extLst>
              <a:ext uri="{FF2B5EF4-FFF2-40B4-BE49-F238E27FC236}">
                <a16:creationId xmlns:a16="http://schemas.microsoft.com/office/drawing/2014/main" id="{B8BBBF45-B13E-E94A-8525-C3828337492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495168" y="1679443"/>
            <a:ext cx="936075" cy="361223"/>
          </a:xfrm>
          <a:prstGeom prst="rect">
            <a:avLst/>
          </a:prstGeom>
          <a:noFill/>
          <a:ln>
            <a:noFill/>
          </a:ln>
        </p:spPr>
      </p:pic>
      <p:pic>
        <p:nvPicPr>
          <p:cNvPr id="10" name="Google Shape;352;p39" descr="Netlfix logo in red">
            <a:extLst>
              <a:ext uri="{FF2B5EF4-FFF2-40B4-BE49-F238E27FC236}">
                <a16:creationId xmlns:a16="http://schemas.microsoft.com/office/drawing/2014/main" id="{F57AE6B6-CA93-F04E-BFF2-D5F28E6464D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422742" y="1635385"/>
            <a:ext cx="1218936" cy="470378"/>
          </a:xfrm>
          <a:prstGeom prst="rect">
            <a:avLst/>
          </a:prstGeom>
          <a:noFill/>
          <a:ln>
            <a:noFill/>
          </a:ln>
        </p:spPr>
      </p:pic>
      <p:pic>
        <p:nvPicPr>
          <p:cNvPr id="19" name="Google Shape;357;p39" descr="Sony Pictures logo">
            <a:extLst>
              <a:ext uri="{FF2B5EF4-FFF2-40B4-BE49-F238E27FC236}">
                <a16:creationId xmlns:a16="http://schemas.microsoft.com/office/drawing/2014/main" id="{A31ADA7C-14DD-9C45-9DBD-3F47E72DE30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794214" y="1529463"/>
            <a:ext cx="409350" cy="634493"/>
          </a:xfrm>
          <a:prstGeom prst="rect">
            <a:avLst/>
          </a:prstGeom>
          <a:noFill/>
          <a:ln>
            <a:noFill/>
          </a:ln>
        </p:spPr>
      </p:pic>
      <p:pic>
        <p:nvPicPr>
          <p:cNvPr id="14" name="Google Shape;359;p39" descr="sundance institute logo">
            <a:extLst>
              <a:ext uri="{FF2B5EF4-FFF2-40B4-BE49-F238E27FC236}">
                <a16:creationId xmlns:a16="http://schemas.microsoft.com/office/drawing/2014/main" id="{F1021492-46CB-5745-B249-81B457CB32D5}"/>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274641" y="1650921"/>
            <a:ext cx="523425" cy="397803"/>
          </a:xfrm>
          <a:prstGeom prst="rect">
            <a:avLst/>
          </a:prstGeom>
          <a:noFill/>
          <a:ln>
            <a:noFill/>
          </a:ln>
        </p:spPr>
      </p:pic>
      <p:pic>
        <p:nvPicPr>
          <p:cNvPr id="12" name="Picture 11" descr="ViacomCBS">
            <a:extLst>
              <a:ext uri="{FF2B5EF4-FFF2-40B4-BE49-F238E27FC236}">
                <a16:creationId xmlns:a16="http://schemas.microsoft.com/office/drawing/2014/main" id="{ED7B0B33-EF35-E84F-ADC1-883FF399B0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69143" y="1721277"/>
            <a:ext cx="2248622" cy="277564"/>
          </a:xfrm>
          <a:prstGeom prst="rect">
            <a:avLst/>
          </a:prstGeom>
        </p:spPr>
      </p:pic>
      <p:pic>
        <p:nvPicPr>
          <p:cNvPr id="13" name="Picture 12" descr="The Walt Disney Company logo&#10;">
            <a:extLst>
              <a:ext uri="{FF2B5EF4-FFF2-40B4-BE49-F238E27FC236}">
                <a16:creationId xmlns:a16="http://schemas.microsoft.com/office/drawing/2014/main" id="{49220841-5A55-4B4C-8149-5CD9DDFAB1F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65991" y="1666127"/>
            <a:ext cx="731958" cy="397803"/>
          </a:xfrm>
          <a:prstGeom prst="rect">
            <a:avLst/>
          </a:prstGeom>
        </p:spPr>
      </p:pic>
      <p:pic>
        <p:nvPicPr>
          <p:cNvPr id="15" name="Picture 2" descr="WarnerMedia Logo">
            <a:extLst>
              <a:ext uri="{FF2B5EF4-FFF2-40B4-BE49-F238E27FC236}">
                <a16:creationId xmlns:a16="http://schemas.microsoft.com/office/drawing/2014/main" id="{A4F18878-E887-5347-A9F8-7BCC94FC9D3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922778" y="1680855"/>
            <a:ext cx="2116941" cy="3600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A64A358-36BE-5947-BFC3-E27905125970}"/>
              </a:ext>
            </a:extLst>
          </p:cNvPr>
          <p:cNvSpPr>
            <a:spLocks noGrp="1"/>
          </p:cNvSpPr>
          <p:nvPr>
            <p:ph idx="1"/>
          </p:nvPr>
        </p:nvSpPr>
        <p:spPr>
          <a:xfrm>
            <a:off x="421557" y="2388249"/>
            <a:ext cx="11348885" cy="3554999"/>
          </a:xfrm>
        </p:spPr>
        <p:txBody>
          <a:bodyPr>
            <a:noAutofit/>
          </a:bodyPr>
          <a:lstStyle/>
          <a:p>
            <a:r>
              <a:rPr lang="en-US" sz="1800" b="1" dirty="0">
                <a:solidFill>
                  <a:prstClr val="black"/>
                </a:solidFill>
              </a:rPr>
              <a:t>Trainings</a:t>
            </a:r>
          </a:p>
          <a:p>
            <a:pPr lvl="1"/>
            <a:r>
              <a:rPr lang="en-US" sz="1800" dirty="0">
                <a:solidFill>
                  <a:prstClr val="black"/>
                </a:solidFill>
              </a:rPr>
              <a:t>Conducted dozens of trainings since 2015 for entertainment industry companies, including NBCUniversal, Netflix, Nickelodeon, Pixar, Sony Pictures Entertainment, Sundance Institute, </a:t>
            </a:r>
            <a:r>
              <a:rPr lang="en-US" sz="1800" dirty="0" err="1">
                <a:solidFill>
                  <a:prstClr val="black"/>
                </a:solidFill>
              </a:rPr>
              <a:t>ViacomCBS</a:t>
            </a:r>
            <a:r>
              <a:rPr lang="en-US" sz="1800" dirty="0">
                <a:solidFill>
                  <a:prstClr val="black"/>
                </a:solidFill>
              </a:rPr>
              <a:t>, the Walt Disney Company and </a:t>
            </a:r>
            <a:r>
              <a:rPr lang="en-US" sz="1800" dirty="0" err="1">
                <a:solidFill>
                  <a:prstClr val="black"/>
                </a:solidFill>
              </a:rPr>
              <a:t>WarnerMedia</a:t>
            </a:r>
            <a:endParaRPr lang="en-US" sz="1800" dirty="0">
              <a:solidFill>
                <a:prstClr val="black"/>
              </a:solidFill>
            </a:endParaRPr>
          </a:p>
          <a:p>
            <a:r>
              <a:rPr lang="en-US" sz="1800" b="1" dirty="0">
                <a:solidFill>
                  <a:prstClr val="black"/>
                </a:solidFill>
                <a:hlinkClick r:id="rId14"/>
              </a:rPr>
              <a:t>Entertainment Media Consulting Team</a:t>
            </a:r>
            <a:endParaRPr lang="en-US" sz="1800" b="1" dirty="0">
              <a:solidFill>
                <a:prstClr val="black"/>
              </a:solidFill>
            </a:endParaRPr>
          </a:p>
          <a:p>
            <a:pPr lvl="1"/>
            <a:r>
              <a:rPr lang="en-US" sz="1800" dirty="0">
                <a:solidFill>
                  <a:prstClr val="black"/>
                </a:solidFill>
              </a:rPr>
              <a:t>Consulted on 160+ projects (TV episodes and films) in 2021 thus far (compared to 70 in 2020 and a dozen in 2019)</a:t>
            </a:r>
          </a:p>
          <a:p>
            <a:pPr lvl="1"/>
            <a:r>
              <a:rPr lang="en-US" sz="1800" dirty="0">
                <a:solidFill>
                  <a:prstClr val="black"/>
                </a:solidFill>
              </a:rPr>
              <a:t>Bring in external consultants for projects – have trained 30 folks to assist with this project-based work</a:t>
            </a:r>
          </a:p>
          <a:p>
            <a:r>
              <a:rPr lang="en-US" sz="1800" b="1" dirty="0">
                <a:solidFill>
                  <a:prstClr val="black"/>
                </a:solidFill>
              </a:rPr>
              <a:t>Advisory Councils</a:t>
            </a:r>
          </a:p>
          <a:p>
            <a:pPr lvl="1"/>
            <a:r>
              <a:rPr lang="en-US" sz="1800" dirty="0" err="1">
                <a:solidFill>
                  <a:schemeClr val="tx1"/>
                </a:solidFill>
              </a:rPr>
              <a:t>RespectAbility</a:t>
            </a:r>
            <a:r>
              <a:rPr lang="en-US" sz="1800" dirty="0">
                <a:solidFill>
                  <a:schemeClr val="tx1"/>
                </a:solidFill>
              </a:rPr>
              <a:t> team members serve on the </a:t>
            </a:r>
            <a:r>
              <a:rPr lang="en-US" sz="1800" u="sng" dirty="0">
                <a:hlinkClick r:id="rId15"/>
              </a:rPr>
              <a:t>CAA Full Story Initiative Advisory Council</a:t>
            </a:r>
            <a:r>
              <a:rPr lang="en-US" sz="1800" dirty="0"/>
              <a:t>, </a:t>
            </a:r>
            <a:r>
              <a:rPr lang="en-US" sz="1800" u="sng" dirty="0">
                <a:hlinkClick r:id="rId16"/>
              </a:rPr>
              <a:t>Disney+ Content Advisory Council</a:t>
            </a:r>
            <a:r>
              <a:rPr lang="en-US" sz="1800" dirty="0"/>
              <a:t>, </a:t>
            </a:r>
            <a:r>
              <a:rPr lang="en-US" sz="1800" u="sng" dirty="0">
                <a:hlinkClick r:id="rId17"/>
              </a:rPr>
              <a:t>MTV Entertainment Group Culture Code</a:t>
            </a:r>
            <a:r>
              <a:rPr lang="en-US" sz="1800" dirty="0"/>
              <a:t>, </a:t>
            </a:r>
            <a:r>
              <a:rPr lang="en-US" sz="1800" u="sng" dirty="0">
                <a:hlinkClick r:id="rId18"/>
              </a:rPr>
              <a:t>MTV Entertainment Mental Health Storytelling Coalition</a:t>
            </a:r>
            <a:r>
              <a:rPr lang="en-US" sz="1800" dirty="0"/>
              <a:t>, </a:t>
            </a:r>
            <a:r>
              <a:rPr lang="en-US" sz="1800" dirty="0">
                <a:solidFill>
                  <a:schemeClr val="tx1"/>
                </a:solidFill>
              </a:rPr>
              <a:t>and</a:t>
            </a:r>
            <a:r>
              <a:rPr lang="en-US" sz="1800" dirty="0"/>
              <a:t> </a:t>
            </a:r>
            <a:r>
              <a:rPr lang="en-US" sz="1800" u="sng" dirty="0">
                <a:hlinkClick r:id="rId19"/>
              </a:rPr>
              <a:t>Sundance Institute’s Allied Organization Initiative</a:t>
            </a:r>
            <a:r>
              <a:rPr lang="en-US" sz="1800" dirty="0"/>
              <a:t>.</a:t>
            </a:r>
          </a:p>
          <a:p>
            <a:endParaRPr lang="en-US" sz="1800" b="1" dirty="0">
              <a:solidFill>
                <a:prstClr val="black"/>
              </a:solidFill>
            </a:endParaRPr>
          </a:p>
        </p:txBody>
      </p:sp>
    </p:spTree>
    <p:extLst>
      <p:ext uri="{BB962C8B-B14F-4D97-AF65-F5344CB8AC3E}">
        <p14:creationId xmlns:p14="http://schemas.microsoft.com/office/powerpoint/2010/main" val="362544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58731-A69B-264F-A230-73EA504F6376}"/>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246B7D0A-0E69-4CCA-956A-4B9A24C3F9FC}"/>
              </a:ext>
            </a:extLst>
          </p:cNvPr>
          <p:cNvSpPr>
            <a:spLocks noGrp="1"/>
          </p:cNvSpPr>
          <p:nvPr>
            <p:ph type="title"/>
          </p:nvPr>
        </p:nvSpPr>
        <p:spPr>
          <a:xfrm>
            <a:off x="523240" y="365126"/>
            <a:ext cx="10515600" cy="1139824"/>
          </a:xfrm>
        </p:spPr>
        <p:txBody>
          <a:bodyPr>
            <a:normAutofit/>
          </a:bodyPr>
          <a:lstStyle/>
          <a:p>
            <a:r>
              <a:rPr lang="en-US" dirty="0"/>
              <a:t>More Major Entertainment &amp; News Media and Communications Achievements</a:t>
            </a:r>
          </a:p>
        </p:txBody>
      </p:sp>
      <p:sp>
        <p:nvSpPr>
          <p:cNvPr id="4" name="Content Placeholder 3">
            <a:extLst>
              <a:ext uri="{FF2B5EF4-FFF2-40B4-BE49-F238E27FC236}">
                <a16:creationId xmlns:a16="http://schemas.microsoft.com/office/drawing/2014/main" id="{DA64A358-36BE-5947-BFC3-E27905125970}"/>
              </a:ext>
            </a:extLst>
          </p:cNvPr>
          <p:cNvSpPr>
            <a:spLocks noGrp="1"/>
          </p:cNvSpPr>
          <p:nvPr>
            <p:ph idx="1"/>
          </p:nvPr>
        </p:nvSpPr>
        <p:spPr>
          <a:xfrm>
            <a:off x="523240" y="1798830"/>
            <a:ext cx="6952381" cy="4694044"/>
          </a:xfrm>
        </p:spPr>
        <p:txBody>
          <a:bodyPr>
            <a:noAutofit/>
          </a:bodyPr>
          <a:lstStyle/>
          <a:p>
            <a:r>
              <a:rPr lang="en-US" sz="1800" b="1" dirty="0">
                <a:solidFill>
                  <a:prstClr val="black"/>
                </a:solidFill>
              </a:rPr>
              <a:t>News Media</a:t>
            </a:r>
          </a:p>
          <a:p>
            <a:pPr lvl="1"/>
            <a:r>
              <a:rPr lang="en-US" sz="1800" dirty="0">
                <a:solidFill>
                  <a:prstClr val="black"/>
                </a:solidFill>
              </a:rPr>
              <a:t>Replicating Training Model for Entertainment Media with the News Media</a:t>
            </a:r>
          </a:p>
          <a:p>
            <a:pPr lvl="1"/>
            <a:r>
              <a:rPr lang="en-US" sz="1800" dirty="0">
                <a:solidFill>
                  <a:prstClr val="black"/>
                </a:solidFill>
              </a:rPr>
              <a:t>New partnerships with ACES Editing Society and Radio Television Digital News Association</a:t>
            </a:r>
          </a:p>
          <a:p>
            <a:r>
              <a:rPr lang="en-US" sz="1800" b="1" dirty="0">
                <a:solidFill>
                  <a:prstClr val="black"/>
                </a:solidFill>
              </a:rPr>
              <a:t>Successes of our Lab Alumni</a:t>
            </a:r>
          </a:p>
          <a:p>
            <a:pPr lvl="1"/>
            <a:r>
              <a:rPr lang="en-US" sz="1800" dirty="0">
                <a:solidFill>
                  <a:prstClr val="black"/>
                </a:solidFill>
              </a:rPr>
              <a:t>Working at Discovery, Nickelodeon, Paramount Pictures, Sony Pictures Entertainment, The Walt Disney Company</a:t>
            </a:r>
          </a:p>
          <a:p>
            <a:pPr lvl="1"/>
            <a:r>
              <a:rPr lang="en-US" sz="1800" dirty="0">
                <a:solidFill>
                  <a:prstClr val="black"/>
                </a:solidFill>
              </a:rPr>
              <a:t>In writers’ rooms for Netflix’s </a:t>
            </a:r>
            <a:r>
              <a:rPr lang="en-US" sz="1800" i="1" dirty="0">
                <a:solidFill>
                  <a:prstClr val="black"/>
                </a:solidFill>
              </a:rPr>
              <a:t>Mech Cadet</a:t>
            </a:r>
            <a:r>
              <a:rPr lang="en-US" sz="1800" dirty="0">
                <a:solidFill>
                  <a:prstClr val="black"/>
                </a:solidFill>
              </a:rPr>
              <a:t>, CW’s </a:t>
            </a:r>
            <a:r>
              <a:rPr lang="en-US" sz="1800" i="1" dirty="0">
                <a:solidFill>
                  <a:prstClr val="black"/>
                </a:solidFill>
              </a:rPr>
              <a:t>4400</a:t>
            </a:r>
            <a:r>
              <a:rPr lang="en-US" sz="1800" dirty="0">
                <a:solidFill>
                  <a:prstClr val="black"/>
                </a:solidFill>
              </a:rPr>
              <a:t>, Showtime’s </a:t>
            </a:r>
            <a:r>
              <a:rPr lang="en-US" sz="1800" i="1" dirty="0">
                <a:solidFill>
                  <a:prstClr val="black"/>
                </a:solidFill>
              </a:rPr>
              <a:t>Dexter</a:t>
            </a:r>
          </a:p>
          <a:p>
            <a:r>
              <a:rPr lang="en-US" sz="1800" b="1" dirty="0">
                <a:solidFill>
                  <a:prstClr val="black"/>
                </a:solidFill>
              </a:rPr>
              <a:t>Entertainment Media newsletter </a:t>
            </a:r>
          </a:p>
          <a:p>
            <a:pPr lvl="1"/>
            <a:r>
              <a:rPr lang="en-US" sz="1800" dirty="0">
                <a:solidFill>
                  <a:prstClr val="black"/>
                </a:solidFill>
              </a:rPr>
              <a:t>Sent to more than 5,000 contacts each week</a:t>
            </a:r>
          </a:p>
          <a:p>
            <a:pPr lvl="1"/>
            <a:r>
              <a:rPr lang="en-US" sz="1800" dirty="0">
                <a:solidFill>
                  <a:prstClr val="black"/>
                </a:solidFill>
              </a:rPr>
              <a:t>Examples of best practice, event invitations, job opportunities and casting calls</a:t>
            </a:r>
          </a:p>
          <a:p>
            <a:r>
              <a:rPr lang="en-US" sz="1800" b="1" dirty="0">
                <a:solidFill>
                  <a:prstClr val="black"/>
                </a:solidFill>
              </a:rPr>
              <a:t>Presence at </a:t>
            </a:r>
            <a:r>
              <a:rPr lang="en-US" sz="1800" b="1" dirty="0">
                <a:solidFill>
                  <a:prstClr val="black"/>
                </a:solidFill>
                <a:hlinkClick r:id="rId3"/>
              </a:rPr>
              <a:t>Sundance Film Festival</a:t>
            </a:r>
            <a:r>
              <a:rPr lang="en-US" sz="1800" b="1" dirty="0">
                <a:solidFill>
                  <a:prstClr val="black"/>
                </a:solidFill>
              </a:rPr>
              <a:t> and </a:t>
            </a:r>
            <a:r>
              <a:rPr lang="en-US" sz="1800" b="1" dirty="0">
                <a:solidFill>
                  <a:prstClr val="black"/>
                </a:solidFill>
                <a:hlinkClick r:id="rId4"/>
              </a:rPr>
              <a:t>SXSW</a:t>
            </a:r>
            <a:endParaRPr lang="en-US" sz="1800" dirty="0">
              <a:solidFill>
                <a:prstClr val="black"/>
              </a:solidFill>
            </a:endParaRPr>
          </a:p>
        </p:txBody>
      </p:sp>
      <p:pic>
        <p:nvPicPr>
          <p:cNvPr id="2" name="Picture 1" descr="2019 RespectAbility Lab participants at Walt Disney Studios">
            <a:extLst>
              <a:ext uri="{FF2B5EF4-FFF2-40B4-BE49-F238E27FC236}">
                <a16:creationId xmlns:a16="http://schemas.microsoft.com/office/drawing/2014/main" id="{523E2E44-4654-8244-B5C5-2706BE48F8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0965" y="2945702"/>
            <a:ext cx="4572000" cy="2400300"/>
          </a:xfrm>
          <a:prstGeom prst="rect">
            <a:avLst/>
          </a:prstGeom>
        </p:spPr>
      </p:pic>
    </p:spTree>
    <p:extLst>
      <p:ext uri="{BB962C8B-B14F-4D97-AF65-F5344CB8AC3E}">
        <p14:creationId xmlns:p14="http://schemas.microsoft.com/office/powerpoint/2010/main" val="1690872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dirty="0"/>
              <a:t>Entertainment &amp; News Media Goal #1</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rmAutofit/>
          </a:bodyPr>
          <a:lstStyle/>
          <a:p>
            <a:pPr marL="0" indent="0">
              <a:buNone/>
            </a:pPr>
            <a:r>
              <a:rPr lang="en-US" dirty="0">
                <a:solidFill>
                  <a:schemeClr val="tx1"/>
                </a:solidFill>
              </a:rPr>
              <a:t>Measure and change public opinion so society values people with disabilities equally in all areas, including employment, education, and healthcare.</a:t>
            </a:r>
          </a:p>
          <a:p>
            <a:pPr marL="514350" indent="-514350">
              <a:buFont typeface="+mj-lt"/>
              <a:buAutoNum type="arabicPeriod"/>
            </a:pPr>
            <a:r>
              <a:rPr lang="en-US" sz="2000" dirty="0">
                <a:solidFill>
                  <a:schemeClr val="tx1"/>
                </a:solidFill>
              </a:rPr>
              <a:t>Conduct regular one-on-one interviews, focus groups and surveys to understand, move, and track public opinion in the U.S. about the competency of people with disabilities. Goal is to continually move public opinion favorably.</a:t>
            </a:r>
          </a:p>
          <a:p>
            <a:pPr marL="514350" indent="-514350">
              <a:buFont typeface="+mj-lt"/>
              <a:buAutoNum type="arabicPeriod"/>
            </a:pPr>
            <a:r>
              <a:rPr lang="en-US" sz="2000" dirty="0">
                <a:solidFill>
                  <a:schemeClr val="tx1"/>
                </a:solidFill>
              </a:rPr>
              <a:t>Track good examples of representation and eventually collect enough quantitative data to show change. Currently studios, guilds, and productions do not track disability status of crew members, which leads to focusing on qualitative data in the near future.</a:t>
            </a:r>
          </a:p>
        </p:txBody>
      </p:sp>
    </p:spTree>
    <p:extLst>
      <p:ext uri="{BB962C8B-B14F-4D97-AF65-F5344CB8AC3E}">
        <p14:creationId xmlns:p14="http://schemas.microsoft.com/office/powerpoint/2010/main" val="2608036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44FD0-B691-EE40-BF66-2CBC772D14A7}"/>
              </a:ext>
            </a:extLst>
          </p:cNvPr>
          <p:cNvSpPr>
            <a:spLocks noGrp="1"/>
          </p:cNvSpPr>
          <p:nvPr>
            <p:ph type="title"/>
          </p:nvPr>
        </p:nvSpPr>
        <p:spPr/>
        <p:txBody>
          <a:bodyPr/>
          <a:lstStyle/>
          <a:p>
            <a:r>
              <a:rPr lang="en-US" dirty="0"/>
              <a:t>Entertainment &amp; News Media Goal #2</a:t>
            </a:r>
          </a:p>
        </p:txBody>
      </p:sp>
      <p:sp>
        <p:nvSpPr>
          <p:cNvPr id="2" name="Content Placeholder 1">
            <a:extLst>
              <a:ext uri="{FF2B5EF4-FFF2-40B4-BE49-F238E27FC236}">
                <a16:creationId xmlns:a16="http://schemas.microsoft.com/office/drawing/2014/main" id="{F88FB2D0-4E35-1B45-A853-7EE66FB696DD}"/>
              </a:ext>
            </a:extLst>
          </p:cNvPr>
          <p:cNvSpPr>
            <a:spLocks noGrp="1"/>
          </p:cNvSpPr>
          <p:nvPr>
            <p:ph idx="1"/>
          </p:nvPr>
        </p:nvSpPr>
        <p:spPr>
          <a:xfrm>
            <a:off x="523240" y="1825624"/>
            <a:ext cx="10830559" cy="5032375"/>
          </a:xfrm>
        </p:spPr>
        <p:txBody>
          <a:bodyPr>
            <a:normAutofit/>
          </a:bodyPr>
          <a:lstStyle/>
          <a:p>
            <a:pPr marL="0" indent="0">
              <a:buNone/>
            </a:pPr>
            <a:r>
              <a:rPr lang="en-US" dirty="0">
                <a:solidFill>
                  <a:schemeClr val="tx1"/>
                </a:solidFill>
              </a:rPr>
              <a:t>Create equitable and accessible opportunities to increase the number of people with lived disability experience in positions of authority throughout the overall storytelling process of both entertainment and news medias.</a:t>
            </a:r>
          </a:p>
          <a:p>
            <a:pPr marL="457200" lvl="0" indent="-457200">
              <a:buFont typeface="+mj-lt"/>
              <a:buAutoNum type="arabicPeriod"/>
            </a:pPr>
            <a:r>
              <a:rPr lang="en-US" sz="2000" dirty="0">
                <a:solidFill>
                  <a:schemeClr val="tx1"/>
                </a:solidFill>
              </a:rPr>
              <a:t>People with disabilities, who are 1-in-5 people and 1-in-4 adults, will be employed on screen and behind the camera in approximately the same numbers as in reality. In the short-term, see larger increases in representation every year.</a:t>
            </a:r>
          </a:p>
          <a:p>
            <a:pPr marL="457200" lvl="0" indent="-457200">
              <a:buFont typeface="+mj-lt"/>
              <a:buAutoNum type="arabicPeriod"/>
            </a:pPr>
            <a:r>
              <a:rPr lang="en-US" sz="2000" dirty="0">
                <a:solidFill>
                  <a:schemeClr val="tx1"/>
                </a:solidFill>
              </a:rPr>
              <a:t>Work with USC, UCLA, studios, and the guilds to expand behind-the-camera studies to include people with disabilities so we can track improvements.</a:t>
            </a:r>
          </a:p>
          <a:p>
            <a:pPr marL="457200" lvl="0" indent="-457200">
              <a:buFont typeface="+mj-lt"/>
              <a:buAutoNum type="arabicPeriod"/>
            </a:pPr>
            <a:r>
              <a:rPr lang="en-US" sz="2000" dirty="0">
                <a:solidFill>
                  <a:schemeClr val="tx1"/>
                </a:solidFill>
              </a:rPr>
              <a:t>Track increased representation on screen (utilizing GLAAD, USC, and GDIGM studies for characters with disabilities), both in terms of overall disability representation and in terms of intersectional identities such as being BIPOC or LGBTQ+ in similar numbers to what exists naturally.</a:t>
            </a:r>
          </a:p>
        </p:txBody>
      </p:sp>
    </p:spTree>
    <p:extLst>
      <p:ext uri="{BB962C8B-B14F-4D97-AF65-F5344CB8AC3E}">
        <p14:creationId xmlns:p14="http://schemas.microsoft.com/office/powerpoint/2010/main" val="127600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145A-A470-F84F-AA00-B479016C7AE9}"/>
              </a:ext>
            </a:extLst>
          </p:cNvPr>
          <p:cNvSpPr>
            <a:spLocks noGrp="1"/>
          </p:cNvSpPr>
          <p:nvPr>
            <p:ph type="title"/>
          </p:nvPr>
        </p:nvSpPr>
        <p:spPr/>
        <p:txBody>
          <a:bodyPr>
            <a:normAutofit/>
          </a:bodyPr>
          <a:lstStyle/>
          <a:p>
            <a:r>
              <a:rPr lang="en-US" dirty="0"/>
              <a:t>Board Officers: Proven </a:t>
            </a:r>
            <a:br>
              <a:rPr lang="en-US" dirty="0"/>
            </a:br>
            <a:r>
              <a:rPr lang="en-US" dirty="0"/>
              <a:t>Disability Leadership Experience</a:t>
            </a:r>
            <a:endParaRPr lang="en-US" sz="3600" dirty="0">
              <a:latin typeface="Lato" panose="020F0502020204030203" pitchFamily="34" charset="0"/>
              <a:ea typeface="Lato" panose="020F0502020204030203" pitchFamily="34" charset="0"/>
              <a:cs typeface="Lato" panose="020F0502020204030203" pitchFamily="34" charset="0"/>
            </a:endParaRPr>
          </a:p>
        </p:txBody>
      </p:sp>
      <p:pic>
        <p:nvPicPr>
          <p:cNvPr id="5" name="Content Placeholder 4" descr="Jennifer Laszlo Mizrahi smiling headshot">
            <a:extLst>
              <a:ext uri="{FF2B5EF4-FFF2-40B4-BE49-F238E27FC236}">
                <a16:creationId xmlns:a16="http://schemas.microsoft.com/office/drawing/2014/main" id="{F4828370-CC4E-4F4F-A355-730C5EBFBC0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23240" y="1764989"/>
            <a:ext cx="2286000" cy="2286000"/>
          </a:xfrm>
        </p:spPr>
      </p:pic>
      <p:pic>
        <p:nvPicPr>
          <p:cNvPr id="7" name="Picture 6" descr="Ollie Cantos smiling headshot">
            <a:extLst>
              <a:ext uri="{FF2B5EF4-FFF2-40B4-BE49-F238E27FC236}">
                <a16:creationId xmlns:a16="http://schemas.microsoft.com/office/drawing/2014/main" id="{B9651387-0A8C-1043-BE67-8D48B7C8C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0557" y="1764989"/>
            <a:ext cx="2286000" cy="2286000"/>
          </a:xfrm>
          <a:prstGeom prst="rect">
            <a:avLst/>
          </a:prstGeom>
        </p:spPr>
      </p:pic>
      <p:pic>
        <p:nvPicPr>
          <p:cNvPr id="9" name="Picture 8" descr="Steve Bartlett smiling headshot">
            <a:extLst>
              <a:ext uri="{FF2B5EF4-FFF2-40B4-BE49-F238E27FC236}">
                <a16:creationId xmlns:a16="http://schemas.microsoft.com/office/drawing/2014/main" id="{6C9962BF-BEBF-E14E-A3CF-5101DD0A7B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240" y="4206874"/>
            <a:ext cx="2286000" cy="2286000"/>
          </a:xfrm>
          <a:prstGeom prst="rect">
            <a:avLst/>
          </a:prstGeom>
        </p:spPr>
      </p:pic>
      <p:sp>
        <p:nvSpPr>
          <p:cNvPr id="16" name="TextBox 15">
            <a:extLst>
              <a:ext uri="{FF2B5EF4-FFF2-40B4-BE49-F238E27FC236}">
                <a16:creationId xmlns:a16="http://schemas.microsoft.com/office/drawing/2014/main" id="{E6138F21-F952-B243-8F85-C79785F6C1AE}"/>
              </a:ext>
            </a:extLst>
          </p:cNvPr>
          <p:cNvSpPr txBox="1"/>
          <p:nvPr/>
        </p:nvSpPr>
        <p:spPr>
          <a:xfrm>
            <a:off x="2981739" y="2123159"/>
            <a:ext cx="1968168" cy="1569660"/>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Jennifer Laszlo Mizrahi</a:t>
            </a:r>
            <a:r>
              <a:rPr lang="en-US" sz="2400" dirty="0">
                <a:latin typeface="Lato" panose="020F0502020204030203" pitchFamily="34" charset="0"/>
                <a:ea typeface="Lato" panose="020F0502020204030203" pitchFamily="34" charset="0"/>
                <a:cs typeface="Lato" panose="020F0502020204030203" pitchFamily="34" charset="0"/>
              </a:rPr>
              <a:t>, President</a:t>
            </a:r>
          </a:p>
        </p:txBody>
      </p:sp>
      <p:sp>
        <p:nvSpPr>
          <p:cNvPr id="17" name="TextBox 16">
            <a:extLst>
              <a:ext uri="{FF2B5EF4-FFF2-40B4-BE49-F238E27FC236}">
                <a16:creationId xmlns:a16="http://schemas.microsoft.com/office/drawing/2014/main" id="{794C62F3-19E9-1F4E-A00B-AFCA457DDC0B}"/>
              </a:ext>
            </a:extLst>
          </p:cNvPr>
          <p:cNvSpPr txBox="1"/>
          <p:nvPr/>
        </p:nvSpPr>
        <p:spPr>
          <a:xfrm>
            <a:off x="8971503" y="2310924"/>
            <a:ext cx="1577228" cy="1200329"/>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Ollie</a:t>
            </a:r>
          </a:p>
          <a:p>
            <a:r>
              <a:rPr lang="en-US" sz="2400" b="1" dirty="0">
                <a:latin typeface="Lato" panose="020F0502020204030203" pitchFamily="34" charset="0"/>
                <a:ea typeface="Lato" panose="020F0502020204030203" pitchFamily="34" charset="0"/>
                <a:cs typeface="Lato" panose="020F0502020204030203" pitchFamily="34" charset="0"/>
              </a:rPr>
              <a:t>Cantos</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Chairman</a:t>
            </a:r>
          </a:p>
        </p:txBody>
      </p:sp>
      <p:sp>
        <p:nvSpPr>
          <p:cNvPr id="18" name="TextBox 17">
            <a:extLst>
              <a:ext uri="{FF2B5EF4-FFF2-40B4-BE49-F238E27FC236}">
                <a16:creationId xmlns:a16="http://schemas.microsoft.com/office/drawing/2014/main" id="{2FD157CF-8080-CB48-B5AC-642295FD15B5}"/>
              </a:ext>
            </a:extLst>
          </p:cNvPr>
          <p:cNvSpPr txBox="1"/>
          <p:nvPr/>
        </p:nvSpPr>
        <p:spPr>
          <a:xfrm>
            <a:off x="2981739" y="4565044"/>
            <a:ext cx="1974574" cy="1569660"/>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Steve</a:t>
            </a:r>
          </a:p>
          <a:p>
            <a:r>
              <a:rPr lang="en-US" sz="2400" b="1" dirty="0">
                <a:latin typeface="Lato" panose="020F0502020204030203" pitchFamily="34" charset="0"/>
                <a:ea typeface="Lato" panose="020F0502020204030203" pitchFamily="34" charset="0"/>
                <a:cs typeface="Lato" panose="020F0502020204030203" pitchFamily="34" charset="0"/>
              </a:rPr>
              <a:t>Bartlett</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Chair Emeritus</a:t>
            </a:r>
          </a:p>
        </p:txBody>
      </p:sp>
      <p:pic>
        <p:nvPicPr>
          <p:cNvPr id="4" name="Picture 3" descr="Calvin Harris smiling headshot">
            <a:extLst>
              <a:ext uri="{FF2B5EF4-FFF2-40B4-BE49-F238E27FC236}">
                <a16:creationId xmlns:a16="http://schemas.microsoft.com/office/drawing/2014/main" id="{6FBAF8D6-AD85-9245-A6D5-0986D1416A2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40557" y="4206874"/>
            <a:ext cx="2286000" cy="2286000"/>
          </a:xfrm>
          <a:prstGeom prst="rect">
            <a:avLst/>
          </a:prstGeom>
        </p:spPr>
      </p:pic>
      <p:sp>
        <p:nvSpPr>
          <p:cNvPr id="21" name="TextBox 20">
            <a:extLst>
              <a:ext uri="{FF2B5EF4-FFF2-40B4-BE49-F238E27FC236}">
                <a16:creationId xmlns:a16="http://schemas.microsoft.com/office/drawing/2014/main" id="{34412381-1E55-EB42-9314-5DAE60B9E73D}"/>
              </a:ext>
            </a:extLst>
          </p:cNvPr>
          <p:cNvSpPr txBox="1"/>
          <p:nvPr/>
        </p:nvSpPr>
        <p:spPr>
          <a:xfrm>
            <a:off x="8971503" y="4565044"/>
            <a:ext cx="1577228" cy="1569660"/>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Calvin</a:t>
            </a:r>
          </a:p>
          <a:p>
            <a:r>
              <a:rPr lang="en-US" sz="2400" b="1" dirty="0">
                <a:latin typeface="Lato" panose="020F0502020204030203" pitchFamily="34" charset="0"/>
                <a:ea typeface="Lato" panose="020F0502020204030203" pitchFamily="34" charset="0"/>
                <a:cs typeface="Lato" panose="020F0502020204030203" pitchFamily="34" charset="0"/>
              </a:rPr>
              <a:t>Harris</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Chair Emeritus</a:t>
            </a:r>
          </a:p>
        </p:txBody>
      </p:sp>
    </p:spTree>
    <p:extLst>
      <p:ext uri="{BB962C8B-B14F-4D97-AF65-F5344CB8AC3E}">
        <p14:creationId xmlns:p14="http://schemas.microsoft.com/office/powerpoint/2010/main" val="62647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44FD0-B691-EE40-BF66-2CBC772D14A7}"/>
              </a:ext>
            </a:extLst>
          </p:cNvPr>
          <p:cNvSpPr>
            <a:spLocks noGrp="1"/>
          </p:cNvSpPr>
          <p:nvPr>
            <p:ph type="title"/>
          </p:nvPr>
        </p:nvSpPr>
        <p:spPr/>
        <p:txBody>
          <a:bodyPr/>
          <a:lstStyle/>
          <a:p>
            <a:r>
              <a:rPr lang="en-US" dirty="0"/>
              <a:t>Entertainment &amp; News Media Goal #3</a:t>
            </a:r>
          </a:p>
        </p:txBody>
      </p:sp>
      <p:sp>
        <p:nvSpPr>
          <p:cNvPr id="2" name="Content Placeholder 1">
            <a:extLst>
              <a:ext uri="{FF2B5EF4-FFF2-40B4-BE49-F238E27FC236}">
                <a16:creationId xmlns:a16="http://schemas.microsoft.com/office/drawing/2014/main" id="{F88FB2D0-4E35-1B45-A853-7EE66FB696DD}"/>
              </a:ext>
            </a:extLst>
          </p:cNvPr>
          <p:cNvSpPr>
            <a:spLocks noGrp="1"/>
          </p:cNvSpPr>
          <p:nvPr>
            <p:ph idx="1"/>
          </p:nvPr>
        </p:nvSpPr>
        <p:spPr/>
        <p:txBody>
          <a:bodyPr>
            <a:noAutofit/>
          </a:bodyPr>
          <a:lstStyle/>
          <a:p>
            <a:pPr marL="0" indent="0">
              <a:buNone/>
            </a:pPr>
            <a:r>
              <a:rPr lang="en-US" dirty="0">
                <a:solidFill>
                  <a:schemeClr val="tx1"/>
                </a:solidFill>
              </a:rPr>
              <a:t>Ensure our work garners a reputation in which people in the studio system get hired from the Lab because the </a:t>
            </a:r>
            <a:r>
              <a:rPr lang="en-US" dirty="0" err="1">
                <a:solidFill>
                  <a:schemeClr val="tx1"/>
                </a:solidFill>
              </a:rPr>
              <a:t>RespectAbility</a:t>
            </a:r>
            <a:r>
              <a:rPr lang="en-US" dirty="0">
                <a:solidFill>
                  <a:schemeClr val="tx1"/>
                </a:solidFill>
              </a:rPr>
              <a:t> program means something significant to them.</a:t>
            </a:r>
          </a:p>
          <a:p>
            <a:pPr marL="457200" indent="-457200">
              <a:buFont typeface="+mj-lt"/>
              <a:buAutoNum type="arabicPeriod"/>
            </a:pPr>
            <a:r>
              <a:rPr lang="en-US" sz="2000" dirty="0">
                <a:solidFill>
                  <a:schemeClr val="tx1"/>
                </a:solidFill>
              </a:rPr>
              <a:t>Track and expand the number of hires in the industry among our Lab and Fellowship alumni.</a:t>
            </a:r>
          </a:p>
          <a:p>
            <a:pPr marL="457200" indent="-457200">
              <a:buFont typeface="+mj-lt"/>
              <a:buAutoNum type="arabicPeriod"/>
            </a:pPr>
            <a:r>
              <a:rPr lang="en-US" sz="2000" dirty="0">
                <a:solidFill>
                  <a:schemeClr val="tx1"/>
                </a:solidFill>
              </a:rPr>
              <a:t>Identify, nurture, and promote diverse talent who will create narrative and systems change in the entertainment and news media.</a:t>
            </a:r>
          </a:p>
          <a:p>
            <a:pPr marL="457200" indent="-457200">
              <a:buFont typeface="+mj-lt"/>
              <a:buAutoNum type="arabicPeriod"/>
            </a:pPr>
            <a:r>
              <a:rPr lang="en-US" sz="2000" dirty="0">
                <a:solidFill>
                  <a:schemeClr val="tx1"/>
                </a:solidFill>
              </a:rPr>
              <a:t>Track and expand the reach of </a:t>
            </a:r>
            <a:r>
              <a:rPr lang="en-US" sz="2000" dirty="0" err="1">
                <a:solidFill>
                  <a:schemeClr val="tx1"/>
                </a:solidFill>
              </a:rPr>
              <a:t>RespectAbility’s</a:t>
            </a:r>
            <a:r>
              <a:rPr lang="en-US" sz="2000" dirty="0">
                <a:solidFill>
                  <a:schemeClr val="tx1"/>
                </a:solidFill>
              </a:rPr>
              <a:t> consulting business.</a:t>
            </a:r>
          </a:p>
          <a:p>
            <a:pPr marL="457200" indent="-457200">
              <a:buFont typeface="+mj-lt"/>
              <a:buAutoNum type="arabicPeriod"/>
            </a:pPr>
            <a:endParaRPr lang="en-US" sz="2000" dirty="0">
              <a:solidFill>
                <a:schemeClr val="tx1"/>
              </a:solidFill>
            </a:endParaRPr>
          </a:p>
          <a:p>
            <a:pPr marL="0" indent="0">
              <a:buNone/>
            </a:pPr>
            <a:endParaRPr lang="en-US" sz="2000" dirty="0">
              <a:solidFill>
                <a:schemeClr val="tx1"/>
              </a:solidFill>
            </a:endParaRPr>
          </a:p>
          <a:p>
            <a:pPr marL="0" indent="0">
              <a:buNone/>
            </a:pPr>
            <a:endParaRPr lang="en-US" sz="2000" dirty="0">
              <a:solidFill>
                <a:schemeClr val="tx1"/>
              </a:solidFill>
            </a:endParaRPr>
          </a:p>
        </p:txBody>
      </p:sp>
    </p:spTree>
    <p:extLst>
      <p:ext uri="{BB962C8B-B14F-4D97-AF65-F5344CB8AC3E}">
        <p14:creationId xmlns:p14="http://schemas.microsoft.com/office/powerpoint/2010/main" val="366513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6298853-4C55-41C2-8ABA-253020FB42FF}"/>
              </a:ext>
            </a:extLst>
          </p:cNvPr>
          <p:cNvSpPr>
            <a:spLocks noGrp="1"/>
          </p:cNvSpPr>
          <p:nvPr>
            <p:ph type="title"/>
          </p:nvPr>
        </p:nvSpPr>
        <p:spPr/>
        <p:txBody>
          <a:bodyPr>
            <a:normAutofit/>
          </a:bodyPr>
          <a:lstStyle/>
          <a:p>
            <a:r>
              <a:rPr lang="en-US" dirty="0"/>
              <a:t>Entertainment &amp; News Media Org Chart</a:t>
            </a:r>
          </a:p>
        </p:txBody>
      </p:sp>
      <p:pic>
        <p:nvPicPr>
          <p:cNvPr id="15" name="Picture 14" descr="Proposed org chart for entertainment and news media team">
            <a:extLst>
              <a:ext uri="{FF2B5EF4-FFF2-40B4-BE49-F238E27FC236}">
                <a16:creationId xmlns:a16="http://schemas.microsoft.com/office/drawing/2014/main" id="{EBA442AA-4D43-3A4C-B6DC-5DD2674AA3C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73051" y="0"/>
            <a:ext cx="10045898" cy="6857999"/>
          </a:xfrm>
          <a:prstGeom prst="rect">
            <a:avLst/>
          </a:prstGeom>
        </p:spPr>
      </p:pic>
      <p:sp>
        <p:nvSpPr>
          <p:cNvPr id="4" name="Slide Number Placeholder 3">
            <a:extLst>
              <a:ext uri="{FF2B5EF4-FFF2-40B4-BE49-F238E27FC236}">
                <a16:creationId xmlns:a16="http://schemas.microsoft.com/office/drawing/2014/main" id="{5F02F539-F4ED-49C0-A2B3-5365CD8FCB65}"/>
              </a:ext>
            </a:extLst>
          </p:cNvPr>
          <p:cNvSpPr>
            <a:spLocks noGrp="1"/>
          </p:cNvSpPr>
          <p:nvPr>
            <p:ph type="sldNum" sz="quarter" idx="12"/>
          </p:nvPr>
        </p:nvSpPr>
        <p:spPr>
          <a:prstGeom prst="rect">
            <a:avLst/>
          </a:prstGeom>
        </p:spPr>
        <p:txBody>
          <a:bodyPr anchor="ctr" anchorCtr="0"/>
          <a:lstStyle>
            <a:defPPr>
              <a:defRPr lang="en-US"/>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8E24598-D429-A34B-B4A6-5808099B37D3}" type="slidenum">
              <a:rPr kumimoji="0" lang="en-US" sz="9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106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6298853-4C55-41C2-8ABA-253020FB42FF}"/>
              </a:ext>
            </a:extLst>
          </p:cNvPr>
          <p:cNvSpPr>
            <a:spLocks noGrp="1"/>
          </p:cNvSpPr>
          <p:nvPr>
            <p:ph type="title"/>
          </p:nvPr>
        </p:nvSpPr>
        <p:spPr/>
        <p:txBody>
          <a:bodyPr>
            <a:normAutofit/>
          </a:bodyPr>
          <a:lstStyle/>
          <a:p>
            <a:r>
              <a:rPr lang="en-US" dirty="0"/>
              <a:t>Communications Org Chart</a:t>
            </a:r>
          </a:p>
        </p:txBody>
      </p:sp>
      <p:sp>
        <p:nvSpPr>
          <p:cNvPr id="4" name="Slide Number Placeholder 3">
            <a:extLst>
              <a:ext uri="{FF2B5EF4-FFF2-40B4-BE49-F238E27FC236}">
                <a16:creationId xmlns:a16="http://schemas.microsoft.com/office/drawing/2014/main" id="{5F02F539-F4ED-49C0-A2B3-5365CD8FCB65}"/>
              </a:ext>
            </a:extLst>
          </p:cNvPr>
          <p:cNvSpPr>
            <a:spLocks noGrp="1"/>
          </p:cNvSpPr>
          <p:nvPr>
            <p:ph type="sldNum" sz="quarter" idx="12"/>
          </p:nvPr>
        </p:nvSpPr>
        <p:spPr>
          <a:prstGeom prst="rect">
            <a:avLst/>
          </a:prstGeom>
        </p:spPr>
        <p:txBody>
          <a:bodyPr anchor="ctr" anchorCtr="0"/>
          <a:lstStyle>
            <a:defPPr>
              <a:defRPr lang="en-US"/>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8E24598-D429-A34B-B4A6-5808099B37D3}" type="slidenum">
              <a:rPr kumimoji="0" lang="en-US" sz="9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descr="Proposed org chart for communications and marketing team">
            <a:extLst>
              <a:ext uri="{FF2B5EF4-FFF2-40B4-BE49-F238E27FC236}">
                <a16:creationId xmlns:a16="http://schemas.microsoft.com/office/drawing/2014/main" id="{DE2CF418-05ED-DF4C-BD53-D04228C8A88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73051" y="0"/>
            <a:ext cx="10045898" cy="6857999"/>
          </a:xfrm>
          <a:prstGeom prst="rect">
            <a:avLst/>
          </a:prstGeom>
        </p:spPr>
      </p:pic>
    </p:spTree>
    <p:extLst>
      <p:ext uri="{BB962C8B-B14F-4D97-AF65-F5344CB8AC3E}">
        <p14:creationId xmlns:p14="http://schemas.microsoft.com/office/powerpoint/2010/main" val="574827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dirty="0"/>
              <a:t>Leadership Development</a:t>
            </a:r>
          </a:p>
        </p:txBody>
      </p:sp>
      <p:pic>
        <p:nvPicPr>
          <p:cNvPr id="5" name="Content Placeholder 4" descr="RespectAbility Fellows with disabilities around a table outside, having a conversation">
            <a:extLst>
              <a:ext uri="{FF2B5EF4-FFF2-40B4-BE49-F238E27FC236}">
                <a16:creationId xmlns:a16="http://schemas.microsoft.com/office/drawing/2014/main" id="{07F40950-FD23-9147-A5DD-D71C259DAEB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1182" y="1734023"/>
            <a:ext cx="6831496" cy="3837024"/>
          </a:xfrm>
        </p:spPr>
      </p:pic>
      <p:sp>
        <p:nvSpPr>
          <p:cNvPr id="7" name="TextBox 6">
            <a:extLst>
              <a:ext uri="{FF2B5EF4-FFF2-40B4-BE49-F238E27FC236}">
                <a16:creationId xmlns:a16="http://schemas.microsoft.com/office/drawing/2014/main" id="{4A9D3001-B8D4-4803-A4A7-91B55E7729B1}"/>
              </a:ext>
            </a:extLst>
          </p:cNvPr>
          <p:cNvSpPr txBox="1"/>
          <p:nvPr/>
        </p:nvSpPr>
        <p:spPr>
          <a:xfrm>
            <a:off x="7414591" y="1701721"/>
            <a:ext cx="4426227"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Help diverse people with disabilities acquire the training, skills, contacts and opportunities they need to have a seat at decision-making tables, raising awareness and opportunity by speaking on disability inclusion and advocacy.</a:t>
            </a:r>
          </a:p>
        </p:txBody>
      </p:sp>
    </p:spTree>
    <p:extLst>
      <p:ext uri="{BB962C8B-B14F-4D97-AF65-F5344CB8AC3E}">
        <p14:creationId xmlns:p14="http://schemas.microsoft.com/office/powerpoint/2010/main" val="2742238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E10FE-74D2-4020-A794-FFB5EE7757E5}"/>
              </a:ext>
            </a:extLst>
          </p:cNvPr>
          <p:cNvSpPr>
            <a:spLocks noGrp="1"/>
          </p:cNvSpPr>
          <p:nvPr>
            <p:ph type="title"/>
          </p:nvPr>
        </p:nvSpPr>
        <p:spPr/>
        <p:txBody>
          <a:bodyPr>
            <a:noAutofit/>
          </a:bodyPr>
          <a:lstStyle/>
          <a:p>
            <a:r>
              <a:rPr lang="en-US" sz="3600" dirty="0"/>
              <a:t>Major Leadership Developmen</a:t>
            </a:r>
            <a:r>
              <a:rPr lang="en-US" dirty="0"/>
              <a:t>t Achievements</a:t>
            </a:r>
            <a:endParaRPr lang="en-US" sz="3600" dirty="0"/>
          </a:p>
        </p:txBody>
      </p:sp>
      <p:sp>
        <p:nvSpPr>
          <p:cNvPr id="2" name="Content Placeholder 1">
            <a:extLst>
              <a:ext uri="{FF2B5EF4-FFF2-40B4-BE49-F238E27FC236}">
                <a16:creationId xmlns:a16="http://schemas.microsoft.com/office/drawing/2014/main" id="{95C74ABE-B7EA-44A1-AE79-6A2DF7D82C97}"/>
              </a:ext>
            </a:extLst>
          </p:cNvPr>
          <p:cNvSpPr>
            <a:spLocks noGrp="1"/>
          </p:cNvSpPr>
          <p:nvPr>
            <p:ph idx="1"/>
          </p:nvPr>
        </p:nvSpPr>
        <p:spPr>
          <a:xfrm>
            <a:off x="297857" y="4346691"/>
            <a:ext cx="11596286" cy="2472844"/>
          </a:xfrm>
        </p:spPr>
        <p:txBody>
          <a:bodyPr>
            <a:noAutofit/>
          </a:bodyPr>
          <a:lstStyle/>
          <a:p>
            <a:pPr lvl="0" fontAlgn="base"/>
            <a:r>
              <a:rPr lang="en-US" sz="2400" dirty="0" err="1">
                <a:solidFill>
                  <a:schemeClr val="tx1"/>
                </a:solidFill>
              </a:rPr>
              <a:t>RespectAbility</a:t>
            </a:r>
            <a:r>
              <a:rPr lang="en-US" sz="2400" dirty="0">
                <a:solidFill>
                  <a:schemeClr val="tx1"/>
                </a:solidFill>
              </a:rPr>
              <a:t> has recruited and trained 200+ Fellows in its public policy, nonprofit management and faith inclusion program areas. Nearly all Fellows obtain employment or attain further education following the program. </a:t>
            </a:r>
          </a:p>
          <a:p>
            <a:pPr lvl="0" fontAlgn="base"/>
            <a:r>
              <a:rPr lang="en-US" sz="2400" dirty="0">
                <a:solidFill>
                  <a:schemeClr val="tx1"/>
                </a:solidFill>
              </a:rPr>
              <a:t>Our National Disability Speakers Bureau has recruited, trained and empowered dozens of disabled speakers to help advance disability access and inclusion. </a:t>
            </a:r>
          </a:p>
        </p:txBody>
      </p:sp>
      <p:pic>
        <p:nvPicPr>
          <p:cNvPr id="3" name="Picture 2" descr="Black and white headshots of people in RespectAbility's speakers bureau and/or entertainment media consulting team">
            <a:extLst>
              <a:ext uri="{FF2B5EF4-FFF2-40B4-BE49-F238E27FC236}">
                <a16:creationId xmlns:a16="http://schemas.microsoft.com/office/drawing/2014/main" id="{899486CA-710F-6C4B-8AAA-B1E1C85EE944}"/>
              </a:ext>
            </a:extLst>
          </p:cNvPr>
          <p:cNvPicPr>
            <a:picLocks noChangeAspect="1"/>
          </p:cNvPicPr>
          <p:nvPr/>
        </p:nvPicPr>
        <p:blipFill>
          <a:blip r:embed="rId2"/>
          <a:stretch>
            <a:fillRect/>
          </a:stretch>
        </p:blipFill>
        <p:spPr>
          <a:xfrm>
            <a:off x="347711" y="1640808"/>
            <a:ext cx="11496578" cy="2570025"/>
          </a:xfrm>
          <a:prstGeom prst="rect">
            <a:avLst/>
          </a:prstGeom>
        </p:spPr>
      </p:pic>
    </p:spTree>
    <p:extLst>
      <p:ext uri="{BB962C8B-B14F-4D97-AF65-F5344CB8AC3E}">
        <p14:creationId xmlns:p14="http://schemas.microsoft.com/office/powerpoint/2010/main" val="533905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E10FE-74D2-4020-A794-FFB5EE7757E5}"/>
              </a:ext>
            </a:extLst>
          </p:cNvPr>
          <p:cNvSpPr>
            <a:spLocks noGrp="1"/>
          </p:cNvSpPr>
          <p:nvPr>
            <p:ph type="title"/>
          </p:nvPr>
        </p:nvSpPr>
        <p:spPr>
          <a:xfrm>
            <a:off x="523240" y="365126"/>
            <a:ext cx="11120892" cy="1139824"/>
          </a:xfrm>
        </p:spPr>
        <p:txBody>
          <a:bodyPr>
            <a:normAutofit/>
          </a:bodyPr>
          <a:lstStyle/>
          <a:p>
            <a:r>
              <a:rPr lang="en-US" sz="3600" dirty="0"/>
              <a:t>More Major Leadership Development Achievements</a:t>
            </a:r>
          </a:p>
        </p:txBody>
      </p:sp>
      <p:sp>
        <p:nvSpPr>
          <p:cNvPr id="2" name="Rectangle 1">
            <a:extLst>
              <a:ext uri="{FF2B5EF4-FFF2-40B4-BE49-F238E27FC236}">
                <a16:creationId xmlns:a16="http://schemas.microsoft.com/office/drawing/2014/main" id="{E741E97D-B8C9-A74C-BF55-C14F0BA2FA41}"/>
              </a:ext>
            </a:extLst>
          </p:cNvPr>
          <p:cNvSpPr/>
          <p:nvPr/>
        </p:nvSpPr>
        <p:spPr>
          <a:xfrm>
            <a:off x="523240" y="1691560"/>
            <a:ext cx="6616373" cy="3416320"/>
          </a:xfrm>
          <a:prstGeom prst="rect">
            <a:avLst/>
          </a:prstGeom>
        </p:spPr>
        <p:txBody>
          <a:bodyPr wrap="square">
            <a:spAutoFit/>
          </a:bodyPr>
          <a:lstStyle/>
          <a:p>
            <a:pPr marL="285750" lvl="0" indent="-285750" fontAlgn="base">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In our Inclusive Philanthropy work, our partnership with foundations is leading to a new generation of philanthropists who put disability inclusion front and center. </a:t>
            </a:r>
          </a:p>
          <a:p>
            <a:pPr marL="285750" lvl="0" indent="-285750" fontAlgn="base">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83 disabled entertainment professionals have completed </a:t>
            </a:r>
            <a:r>
              <a:rPr lang="en-US" sz="2400" dirty="0" err="1">
                <a:latin typeface="Lato" panose="020F0502020204030203" pitchFamily="34" charset="0"/>
                <a:ea typeface="Lato" panose="020F0502020204030203" pitchFamily="34" charset="0"/>
                <a:cs typeface="Lato" panose="020F0502020204030203" pitchFamily="34" charset="0"/>
              </a:rPr>
              <a:t>RespectAbility’s</a:t>
            </a:r>
            <a:r>
              <a:rPr lang="en-US" sz="2400" dirty="0">
                <a:latin typeface="Lato" panose="020F0502020204030203" pitchFamily="34" charset="0"/>
                <a:ea typeface="Lato" panose="020F0502020204030203" pitchFamily="34" charset="0"/>
                <a:cs typeface="Lato" panose="020F0502020204030203" pitchFamily="34" charset="0"/>
              </a:rPr>
              <a:t> Entertainment Lab, advancing their careers within the entertainment industry through networking and other opportunities. </a:t>
            </a:r>
          </a:p>
        </p:txBody>
      </p:sp>
      <p:pic>
        <p:nvPicPr>
          <p:cNvPr id="3" name="Picture 2" descr="Headshots of 15 Fellows in RespectAbility's 2021 National Leadership Program">
            <a:extLst>
              <a:ext uri="{FF2B5EF4-FFF2-40B4-BE49-F238E27FC236}">
                <a16:creationId xmlns:a16="http://schemas.microsoft.com/office/drawing/2014/main" id="{729A8BF1-4416-5549-BA46-13341A1B46F8}"/>
              </a:ext>
            </a:extLst>
          </p:cNvPr>
          <p:cNvPicPr>
            <a:picLocks noChangeAspect="1"/>
          </p:cNvPicPr>
          <p:nvPr/>
        </p:nvPicPr>
        <p:blipFill>
          <a:blip r:embed="rId2"/>
          <a:stretch>
            <a:fillRect/>
          </a:stretch>
        </p:blipFill>
        <p:spPr>
          <a:xfrm>
            <a:off x="7723361" y="1691560"/>
            <a:ext cx="4153568" cy="2492141"/>
          </a:xfrm>
          <a:prstGeom prst="rect">
            <a:avLst/>
          </a:prstGeom>
        </p:spPr>
      </p:pic>
    </p:spTree>
    <p:extLst>
      <p:ext uri="{BB962C8B-B14F-4D97-AF65-F5344CB8AC3E}">
        <p14:creationId xmlns:p14="http://schemas.microsoft.com/office/powerpoint/2010/main" val="2977862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dirty="0"/>
              <a:t>Leadership Development Goals</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a:xfrm>
            <a:off x="523240" y="1825624"/>
            <a:ext cx="10830559" cy="4667249"/>
          </a:xfrm>
        </p:spPr>
        <p:txBody>
          <a:bodyPr>
            <a:noAutofit/>
          </a:bodyPr>
          <a:lstStyle/>
          <a:p>
            <a:pPr marL="0" indent="0">
              <a:buNone/>
            </a:pPr>
            <a:r>
              <a:rPr lang="en-US" dirty="0">
                <a:solidFill>
                  <a:schemeClr val="tx1"/>
                </a:solidFill>
              </a:rPr>
              <a:t>National Leadership Program – Expanded</a:t>
            </a:r>
          </a:p>
          <a:p>
            <a:pPr marL="514350" indent="-514350">
              <a:buFont typeface="+mj-lt"/>
              <a:buAutoNum type="arabicPeriod"/>
            </a:pPr>
            <a:r>
              <a:rPr lang="en-US" sz="1800" dirty="0">
                <a:solidFill>
                  <a:schemeClr val="tx1"/>
                </a:solidFill>
              </a:rPr>
              <a:t>Expand opportunities for future job placement and impact by providing post-programmatic leadership tracks.</a:t>
            </a:r>
          </a:p>
          <a:p>
            <a:pPr marL="514350" indent="-514350">
              <a:buFont typeface="+mj-lt"/>
              <a:buAutoNum type="arabicPeriod"/>
            </a:pPr>
            <a:r>
              <a:rPr lang="en-US" sz="1800" dirty="0">
                <a:solidFill>
                  <a:schemeClr val="tx1"/>
                </a:solidFill>
              </a:rPr>
              <a:t>Create partnerships with industries where training would begin inside the </a:t>
            </a:r>
            <a:r>
              <a:rPr lang="en-US" sz="1800" dirty="0" err="1">
                <a:solidFill>
                  <a:schemeClr val="tx1"/>
                </a:solidFill>
              </a:rPr>
              <a:t>RespectAbility</a:t>
            </a:r>
            <a:r>
              <a:rPr lang="en-US" sz="1800" dirty="0">
                <a:solidFill>
                  <a:schemeClr val="tx1"/>
                </a:solidFill>
              </a:rPr>
              <a:t> office but would involve placements beyond </a:t>
            </a:r>
            <a:r>
              <a:rPr lang="en-US" sz="1800" dirty="0" err="1">
                <a:solidFill>
                  <a:schemeClr val="tx1"/>
                </a:solidFill>
              </a:rPr>
              <a:t>RespectAbility</a:t>
            </a:r>
            <a:r>
              <a:rPr lang="en-US" sz="1800" dirty="0">
                <a:solidFill>
                  <a:schemeClr val="tx1"/>
                </a:solidFill>
              </a:rPr>
              <a:t>. Implement expanded apprenticeship program.</a:t>
            </a:r>
          </a:p>
          <a:p>
            <a:pPr marL="514350" indent="-514350">
              <a:buFont typeface="+mj-lt"/>
              <a:buAutoNum type="arabicPeriod"/>
            </a:pPr>
            <a:r>
              <a:rPr lang="en-US" sz="1800" dirty="0">
                <a:solidFill>
                  <a:schemeClr val="tx1"/>
                </a:solidFill>
              </a:rPr>
              <a:t>The goal is to be at 17 paid fellows at a time by 2026, and to sharply curtail or eliminate the concept of “</a:t>
            </a:r>
            <a:r>
              <a:rPr lang="en-US" sz="1800" dirty="0" err="1">
                <a:solidFill>
                  <a:schemeClr val="tx1"/>
                </a:solidFill>
              </a:rPr>
              <a:t>stipended</a:t>
            </a:r>
            <a:r>
              <a:rPr lang="en-US" sz="1800" dirty="0">
                <a:solidFill>
                  <a:schemeClr val="tx1"/>
                </a:solidFill>
              </a:rPr>
              <a:t>” Fellows.</a:t>
            </a:r>
          </a:p>
          <a:p>
            <a:pPr marL="0" indent="0">
              <a:buNone/>
            </a:pPr>
            <a:endParaRPr lang="en-US" sz="2000" dirty="0">
              <a:solidFill>
                <a:schemeClr val="tx1"/>
              </a:solidFill>
            </a:endParaRPr>
          </a:p>
          <a:p>
            <a:pPr marL="0" indent="0">
              <a:buNone/>
            </a:pPr>
            <a:r>
              <a:rPr lang="en-US" dirty="0">
                <a:solidFill>
                  <a:schemeClr val="tx1"/>
                </a:solidFill>
              </a:rPr>
              <a:t>Rising Leaders Fellowship Council </a:t>
            </a:r>
          </a:p>
          <a:p>
            <a:pPr marL="0" indent="0">
              <a:buNone/>
            </a:pPr>
            <a:r>
              <a:rPr lang="en-US" sz="1800" dirty="0">
                <a:solidFill>
                  <a:schemeClr val="tx1"/>
                </a:solidFill>
              </a:rPr>
              <a:t>Develop a program for graduating Fellows. The Council can play a decision-making role in </a:t>
            </a:r>
            <a:r>
              <a:rPr lang="en-US" sz="1800" dirty="0" err="1">
                <a:solidFill>
                  <a:schemeClr val="tx1"/>
                </a:solidFill>
              </a:rPr>
              <a:t>RespectAbility’s</a:t>
            </a:r>
            <a:r>
              <a:rPr lang="en-US" sz="1800" dirty="0">
                <a:solidFill>
                  <a:schemeClr val="tx1"/>
                </a:solidFill>
              </a:rPr>
              <a:t> influential projects, with the primary purpose of turning our alumni into an engaged community supporting our work in pushing for change and greater inclusion in the world. While all our alumni will be advocates, these are the alumni with whom we envision a long-term strategic interaction.</a:t>
            </a:r>
          </a:p>
          <a:p>
            <a:pPr marL="0" indent="0">
              <a:buNone/>
            </a:pPr>
            <a:endParaRPr lang="en-US" sz="2000" dirty="0">
              <a:solidFill>
                <a:schemeClr val="tx1"/>
              </a:solidFill>
            </a:endParaRPr>
          </a:p>
          <a:p>
            <a:pPr marL="0" indent="0">
              <a:buNone/>
            </a:pPr>
            <a:endParaRPr lang="en-US" sz="2000" dirty="0">
              <a:solidFill>
                <a:schemeClr val="tx1"/>
              </a:solidFill>
            </a:endParaRPr>
          </a:p>
          <a:p>
            <a:pPr marL="0" indent="0">
              <a:buNone/>
            </a:pPr>
            <a:endParaRPr lang="en-US" sz="2000" dirty="0">
              <a:solidFill>
                <a:schemeClr val="tx1"/>
              </a:solidFill>
            </a:endParaRPr>
          </a:p>
        </p:txBody>
      </p:sp>
    </p:spTree>
    <p:extLst>
      <p:ext uri="{BB962C8B-B14F-4D97-AF65-F5344CB8AC3E}">
        <p14:creationId xmlns:p14="http://schemas.microsoft.com/office/powerpoint/2010/main" val="237187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44FD0-B691-EE40-BF66-2CBC772D14A7}"/>
              </a:ext>
            </a:extLst>
          </p:cNvPr>
          <p:cNvSpPr>
            <a:spLocks noGrp="1"/>
          </p:cNvSpPr>
          <p:nvPr>
            <p:ph type="title"/>
          </p:nvPr>
        </p:nvSpPr>
        <p:spPr/>
        <p:txBody>
          <a:bodyPr/>
          <a:lstStyle/>
          <a:p>
            <a:r>
              <a:rPr lang="en-US" dirty="0"/>
              <a:t>Leadership Development Goals (2)</a:t>
            </a:r>
          </a:p>
        </p:txBody>
      </p:sp>
      <p:sp>
        <p:nvSpPr>
          <p:cNvPr id="2" name="Content Placeholder 1">
            <a:extLst>
              <a:ext uri="{FF2B5EF4-FFF2-40B4-BE49-F238E27FC236}">
                <a16:creationId xmlns:a16="http://schemas.microsoft.com/office/drawing/2014/main" id="{F88FB2D0-4E35-1B45-A853-7EE66FB696DD}"/>
              </a:ext>
            </a:extLst>
          </p:cNvPr>
          <p:cNvSpPr>
            <a:spLocks noGrp="1"/>
          </p:cNvSpPr>
          <p:nvPr>
            <p:ph idx="1"/>
          </p:nvPr>
        </p:nvSpPr>
        <p:spPr>
          <a:xfrm>
            <a:off x="523240" y="1709878"/>
            <a:ext cx="10830559" cy="4351338"/>
          </a:xfrm>
        </p:spPr>
        <p:txBody>
          <a:bodyPr>
            <a:noAutofit/>
          </a:bodyPr>
          <a:lstStyle/>
          <a:p>
            <a:pPr marL="0" indent="0">
              <a:buNone/>
            </a:pPr>
            <a:r>
              <a:rPr lang="en-US" dirty="0">
                <a:solidFill>
                  <a:schemeClr val="tx1"/>
                </a:solidFill>
              </a:rPr>
              <a:t>National Disability Training Bureau (NDTB) </a:t>
            </a:r>
          </a:p>
          <a:p>
            <a:pPr marL="0" lvl="0" indent="0">
              <a:buNone/>
            </a:pPr>
            <a:r>
              <a:rPr lang="en-US" sz="2000" dirty="0">
                <a:solidFill>
                  <a:schemeClr val="tx1"/>
                </a:solidFill>
              </a:rPr>
              <a:t>Moving beyond the current concepts of Divisions, and even the primary focus on speakers, the current Speakers Bureau will evolve into a Training Bureau, primarily supported by fee-for-service, deploying talented individuals with disabilities to substantially move best practices at client organizations, who will evaluate precisely because they pay for it. This involves thoughtful recruitment, onboarding, training, and coaching of qualified, dynamic, and diverse speakers with disabilities and intersectional identities, who are prepared and willing to deliver high-level, actionable content to their audiences. The specific focus will be on candidates whom we feel can significantly advance disability inclusion, access, and impact.</a:t>
            </a:r>
          </a:p>
          <a:p>
            <a:pPr marL="0" lvl="0" indent="0">
              <a:buNone/>
            </a:pPr>
            <a:endParaRPr lang="en-US" sz="2000" dirty="0">
              <a:solidFill>
                <a:schemeClr val="tx1"/>
              </a:solidFill>
            </a:endParaRPr>
          </a:p>
          <a:p>
            <a:pPr marL="0" indent="0">
              <a:buNone/>
            </a:pPr>
            <a:r>
              <a:rPr lang="en-US" dirty="0">
                <a:solidFill>
                  <a:schemeClr val="tx1"/>
                </a:solidFill>
              </a:rPr>
              <a:t>High School Leadership Program</a:t>
            </a:r>
          </a:p>
          <a:p>
            <a:pPr marL="0" indent="0">
              <a:buNone/>
            </a:pPr>
            <a:r>
              <a:rPr lang="en-US" sz="2000" dirty="0">
                <a:solidFill>
                  <a:schemeClr val="tx1"/>
                </a:solidFill>
              </a:rPr>
              <a:t>Create a program that possesses elements of training, networking, and mentorship from political and other leaders with disabilities, with the goal of engaging young people with disabilities in advocacy, both through increased knowledge and through a confidence in their own potential impact.</a:t>
            </a:r>
          </a:p>
          <a:p>
            <a:pPr marL="0" lvl="0" indent="0">
              <a:buNone/>
            </a:pPr>
            <a:endParaRPr lang="en-US" sz="2000" dirty="0">
              <a:solidFill>
                <a:schemeClr val="tx1"/>
              </a:solidFill>
            </a:endParaRPr>
          </a:p>
        </p:txBody>
      </p:sp>
    </p:spTree>
    <p:extLst>
      <p:ext uri="{BB962C8B-B14F-4D97-AF65-F5344CB8AC3E}">
        <p14:creationId xmlns:p14="http://schemas.microsoft.com/office/powerpoint/2010/main" val="2244841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44FD0-B691-EE40-BF66-2CBC772D14A7}"/>
              </a:ext>
            </a:extLst>
          </p:cNvPr>
          <p:cNvSpPr>
            <a:spLocks noGrp="1"/>
          </p:cNvSpPr>
          <p:nvPr>
            <p:ph type="title"/>
          </p:nvPr>
        </p:nvSpPr>
        <p:spPr/>
        <p:txBody>
          <a:bodyPr/>
          <a:lstStyle/>
          <a:p>
            <a:r>
              <a:rPr lang="en-US" dirty="0"/>
              <a:t>Leadership Development Goals (3)</a:t>
            </a:r>
          </a:p>
        </p:txBody>
      </p:sp>
      <p:sp>
        <p:nvSpPr>
          <p:cNvPr id="2" name="Content Placeholder 1">
            <a:extLst>
              <a:ext uri="{FF2B5EF4-FFF2-40B4-BE49-F238E27FC236}">
                <a16:creationId xmlns:a16="http://schemas.microsoft.com/office/drawing/2014/main" id="{F88FB2D0-4E35-1B45-A853-7EE66FB696DD}"/>
              </a:ext>
            </a:extLst>
          </p:cNvPr>
          <p:cNvSpPr>
            <a:spLocks noGrp="1"/>
          </p:cNvSpPr>
          <p:nvPr>
            <p:ph idx="1"/>
          </p:nvPr>
        </p:nvSpPr>
        <p:spPr/>
        <p:txBody>
          <a:bodyPr>
            <a:normAutofit/>
          </a:bodyPr>
          <a:lstStyle/>
          <a:p>
            <a:pPr marL="0" indent="0">
              <a:buNone/>
            </a:pPr>
            <a:r>
              <a:rPr lang="en-US" dirty="0">
                <a:solidFill>
                  <a:schemeClr val="tx1"/>
                </a:solidFill>
              </a:rPr>
              <a:t>Nonpartisan Campaign Training for Candidates and Activists with Disabilities</a:t>
            </a:r>
          </a:p>
          <a:p>
            <a:pPr marL="0" lvl="0" indent="0">
              <a:buNone/>
            </a:pPr>
            <a:r>
              <a:rPr lang="en-US" sz="2000" dirty="0" err="1">
                <a:solidFill>
                  <a:schemeClr val="tx1"/>
                </a:solidFill>
              </a:rPr>
              <a:t>RespectAbility</a:t>
            </a:r>
            <a:r>
              <a:rPr lang="en-US" sz="2000" dirty="0">
                <a:solidFill>
                  <a:schemeClr val="tx1"/>
                </a:solidFill>
              </a:rPr>
              <a:t> will recruit and train diverse people with disabilities to run for office and/or help on political and issue advocacy campaigns. We will also encourage people to shadow elected officials to learn about how to best participate in campaigns. We will do civic engagement work to support policies that will achieve our goals. </a:t>
            </a:r>
            <a:r>
              <a:rPr lang="en-US" sz="2000" dirty="0" err="1">
                <a:solidFill>
                  <a:schemeClr val="tx1"/>
                </a:solidFill>
              </a:rPr>
              <a:t>RespectAbility</a:t>
            </a:r>
            <a:r>
              <a:rPr lang="en-US" sz="2000" dirty="0">
                <a:solidFill>
                  <a:schemeClr val="tx1"/>
                </a:solidFill>
              </a:rPr>
              <a:t> will not endorse or support candidates or campaigns and will stay nonpartisan. This will include introducing these potential candidates and volunteers to current political influencers.</a:t>
            </a:r>
          </a:p>
          <a:p>
            <a:pPr marL="0" lvl="0" indent="0">
              <a:buNone/>
            </a:pPr>
            <a:endParaRPr lang="en-US" sz="2000" dirty="0">
              <a:solidFill>
                <a:schemeClr val="tx1"/>
              </a:solidFill>
            </a:endParaRPr>
          </a:p>
          <a:p>
            <a:pPr marL="0" lvl="0" indent="0">
              <a:buNone/>
            </a:pPr>
            <a:r>
              <a:rPr lang="en-US" dirty="0">
                <a:solidFill>
                  <a:prstClr val="black"/>
                </a:solidFill>
              </a:rPr>
              <a:t>Offer Lifetime of Leadership &amp; Impact Opportunities</a:t>
            </a:r>
          </a:p>
          <a:p>
            <a:pPr marL="0" lvl="0" indent="0">
              <a:buNone/>
            </a:pPr>
            <a:r>
              <a:rPr lang="en-US" sz="2000" dirty="0">
                <a:solidFill>
                  <a:prstClr val="black"/>
                </a:solidFill>
              </a:rPr>
              <a:t>Ongoing mentoring, career services, networking, and other offerings to enable alumni of our leadership programs (Fellowship, Lab, Speakers Bureau, etc.) to have a lifetime of impact.</a:t>
            </a:r>
          </a:p>
          <a:p>
            <a:pPr marL="0" lvl="0" indent="0">
              <a:buNone/>
            </a:pPr>
            <a:endParaRPr lang="en-US" sz="2000" dirty="0">
              <a:solidFill>
                <a:prstClr val="black"/>
              </a:solidFill>
            </a:endParaRPr>
          </a:p>
          <a:p>
            <a:pPr marL="0" lvl="0" indent="0">
              <a:buNone/>
            </a:pPr>
            <a:endParaRPr lang="en-US" sz="2000" dirty="0">
              <a:solidFill>
                <a:schemeClr val="tx1"/>
              </a:solidFill>
            </a:endParaRPr>
          </a:p>
        </p:txBody>
      </p:sp>
    </p:spTree>
    <p:extLst>
      <p:ext uri="{BB962C8B-B14F-4D97-AF65-F5344CB8AC3E}">
        <p14:creationId xmlns:p14="http://schemas.microsoft.com/office/powerpoint/2010/main" val="3161041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87611E60-DAE9-0F44-9073-9B0975F12178}"/>
              </a:ext>
            </a:extLst>
          </p:cNvPr>
          <p:cNvSpPr>
            <a:spLocks noGrp="1"/>
          </p:cNvSpPr>
          <p:nvPr>
            <p:ph type="title" idx="4294967295"/>
          </p:nvPr>
        </p:nvSpPr>
        <p:spPr/>
        <p:txBody>
          <a:bodyPr/>
          <a:lstStyle/>
          <a:p>
            <a:r>
              <a:rPr lang="en-US" dirty="0"/>
              <a:t>Leadership</a:t>
            </a:r>
            <a:r>
              <a:rPr lang="en-US" baseline="0" dirty="0"/>
              <a:t> &amp; Disability Inclusion Training Team</a:t>
            </a:r>
            <a:endParaRPr lang="en-US" dirty="0"/>
          </a:p>
        </p:txBody>
      </p:sp>
      <p:pic>
        <p:nvPicPr>
          <p:cNvPr id="3" name="Picture 2" descr="Proposed org chart for leadership and disability inclusion training team">
            <a:extLst>
              <a:ext uri="{FF2B5EF4-FFF2-40B4-BE49-F238E27FC236}">
                <a16:creationId xmlns:a16="http://schemas.microsoft.com/office/drawing/2014/main" id="{7C06011C-1853-4D1B-A260-6DDC0866110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73051" y="0"/>
            <a:ext cx="10045898" cy="6857999"/>
          </a:xfrm>
          <a:prstGeom prst="rect">
            <a:avLst/>
          </a:prstGeom>
        </p:spPr>
      </p:pic>
    </p:spTree>
    <p:extLst>
      <p:ext uri="{BB962C8B-B14F-4D97-AF65-F5344CB8AC3E}">
        <p14:creationId xmlns:p14="http://schemas.microsoft.com/office/powerpoint/2010/main" val="808054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145A-A470-F84F-AA00-B479016C7AE9}"/>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More Board Officers: Proven </a:t>
            </a:r>
            <a:br>
              <a:rPr lang="en-US" sz="3600" dirty="0">
                <a:latin typeface="Lato" panose="020F0502020204030203" pitchFamily="34" charset="0"/>
                <a:ea typeface="Lato" panose="020F0502020204030203" pitchFamily="34" charset="0"/>
                <a:cs typeface="Lato" panose="020F0502020204030203" pitchFamily="34" charset="0"/>
              </a:rPr>
            </a:br>
            <a:r>
              <a:rPr lang="en-US" sz="3600" dirty="0">
                <a:latin typeface="Lato" panose="020F0502020204030203" pitchFamily="34" charset="0"/>
                <a:ea typeface="Lato" panose="020F0502020204030203" pitchFamily="34" charset="0"/>
                <a:cs typeface="Lato" panose="020F0502020204030203" pitchFamily="34" charset="0"/>
              </a:rPr>
              <a:t>Disability Leadership Experience</a:t>
            </a:r>
          </a:p>
        </p:txBody>
      </p:sp>
      <p:pic>
        <p:nvPicPr>
          <p:cNvPr id="11" name="Picture 10" descr="Vivian Bass smiling headshot">
            <a:extLst>
              <a:ext uri="{FF2B5EF4-FFF2-40B4-BE49-F238E27FC236}">
                <a16:creationId xmlns:a16="http://schemas.microsoft.com/office/drawing/2014/main" id="{6DFEC9DC-A99E-5F4E-9A9E-8DC36EF05F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240" y="1865244"/>
            <a:ext cx="1828800" cy="1828800"/>
          </a:xfrm>
          <a:prstGeom prst="rect">
            <a:avLst/>
          </a:prstGeom>
        </p:spPr>
      </p:pic>
      <p:sp>
        <p:nvSpPr>
          <p:cNvPr id="19" name="TextBox 18">
            <a:extLst>
              <a:ext uri="{FF2B5EF4-FFF2-40B4-BE49-F238E27FC236}">
                <a16:creationId xmlns:a16="http://schemas.microsoft.com/office/drawing/2014/main" id="{8D48B233-B19E-EF46-A348-2EC1ABF6AF9E}"/>
              </a:ext>
            </a:extLst>
          </p:cNvPr>
          <p:cNvSpPr txBox="1"/>
          <p:nvPr/>
        </p:nvSpPr>
        <p:spPr>
          <a:xfrm>
            <a:off x="2517913" y="2317979"/>
            <a:ext cx="1219200" cy="923330"/>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Vivian</a:t>
            </a:r>
          </a:p>
          <a:p>
            <a:r>
              <a:rPr lang="en-US" b="1" dirty="0">
                <a:latin typeface="Lato" panose="020F0502020204030203" pitchFamily="34" charset="0"/>
                <a:ea typeface="Lato" panose="020F0502020204030203" pitchFamily="34" charset="0"/>
                <a:cs typeface="Lato" panose="020F0502020204030203" pitchFamily="34" charset="0"/>
              </a:rPr>
              <a:t>Bass</a:t>
            </a:r>
            <a:r>
              <a:rPr lang="en-US" dirty="0">
                <a:latin typeface="Lato" panose="020F0502020204030203" pitchFamily="34" charset="0"/>
                <a:ea typeface="Lato" panose="020F0502020204030203" pitchFamily="34" charset="0"/>
                <a:cs typeface="Lato" panose="020F0502020204030203" pitchFamily="34" charset="0"/>
              </a:rPr>
              <a:t>,</a:t>
            </a:r>
          </a:p>
          <a:p>
            <a:r>
              <a:rPr lang="en-US" dirty="0">
                <a:latin typeface="Lato" panose="020F0502020204030203" pitchFamily="34" charset="0"/>
                <a:ea typeface="Lato" panose="020F0502020204030203" pitchFamily="34" charset="0"/>
                <a:cs typeface="Lato" panose="020F0502020204030203" pitchFamily="34" charset="0"/>
              </a:rPr>
              <a:t>Vice Chair</a:t>
            </a:r>
          </a:p>
        </p:txBody>
      </p:sp>
      <p:pic>
        <p:nvPicPr>
          <p:cNvPr id="13" name="Picture 12" descr="Randall Duchesneau smiling headshot">
            <a:extLst>
              <a:ext uri="{FF2B5EF4-FFF2-40B4-BE49-F238E27FC236}">
                <a16:creationId xmlns:a16="http://schemas.microsoft.com/office/drawing/2014/main" id="{039DD009-67F8-6648-A303-41C851C2EB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7200" y="1865244"/>
            <a:ext cx="1828800" cy="1828800"/>
          </a:xfrm>
          <a:prstGeom prst="rect">
            <a:avLst/>
          </a:prstGeom>
        </p:spPr>
      </p:pic>
      <p:sp>
        <p:nvSpPr>
          <p:cNvPr id="20" name="TextBox 19">
            <a:extLst>
              <a:ext uri="{FF2B5EF4-FFF2-40B4-BE49-F238E27FC236}">
                <a16:creationId xmlns:a16="http://schemas.microsoft.com/office/drawing/2014/main" id="{46A8E5F8-F4AD-E74C-9445-2354C2F78A23}"/>
              </a:ext>
            </a:extLst>
          </p:cNvPr>
          <p:cNvSpPr txBox="1"/>
          <p:nvPr/>
        </p:nvSpPr>
        <p:spPr>
          <a:xfrm>
            <a:off x="6261651" y="2317979"/>
            <a:ext cx="1584079" cy="923330"/>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Randall </a:t>
            </a:r>
            <a:r>
              <a:rPr lang="en-US" b="1" dirty="0" err="1">
                <a:latin typeface="Lato" panose="020F0502020204030203" pitchFamily="34" charset="0"/>
                <a:ea typeface="Lato" panose="020F0502020204030203" pitchFamily="34" charset="0"/>
                <a:cs typeface="Lato" panose="020F0502020204030203" pitchFamily="34" charset="0"/>
              </a:rPr>
              <a:t>Duchesneau</a:t>
            </a:r>
            <a:r>
              <a:rPr lang="en-US" dirty="0">
                <a:latin typeface="Lato" panose="020F0502020204030203" pitchFamily="34" charset="0"/>
                <a:ea typeface="Lato" panose="020F0502020204030203" pitchFamily="34" charset="0"/>
                <a:cs typeface="Lato" panose="020F0502020204030203" pitchFamily="34" charset="0"/>
              </a:rPr>
              <a:t>,</a:t>
            </a:r>
          </a:p>
          <a:p>
            <a:r>
              <a:rPr lang="en-US" dirty="0">
                <a:latin typeface="Lato" panose="020F0502020204030203" pitchFamily="34" charset="0"/>
                <a:ea typeface="Lato" panose="020F0502020204030203" pitchFamily="34" charset="0"/>
                <a:cs typeface="Lato" panose="020F0502020204030203" pitchFamily="34" charset="0"/>
              </a:rPr>
              <a:t>Vice Chair</a:t>
            </a:r>
          </a:p>
        </p:txBody>
      </p:sp>
      <p:pic>
        <p:nvPicPr>
          <p:cNvPr id="15" name="Picture 14" descr="Delbert Whetter smiling headshot">
            <a:extLst>
              <a:ext uri="{FF2B5EF4-FFF2-40B4-BE49-F238E27FC236}">
                <a16:creationId xmlns:a16="http://schemas.microsoft.com/office/drawing/2014/main" id="{E53BB295-2003-0F48-87B3-C52FED4EEE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1160" y="1865244"/>
            <a:ext cx="1828800" cy="1828800"/>
          </a:xfrm>
          <a:prstGeom prst="rect">
            <a:avLst/>
          </a:prstGeom>
        </p:spPr>
      </p:pic>
      <p:sp>
        <p:nvSpPr>
          <p:cNvPr id="22" name="TextBox 21">
            <a:extLst>
              <a:ext uri="{FF2B5EF4-FFF2-40B4-BE49-F238E27FC236}">
                <a16:creationId xmlns:a16="http://schemas.microsoft.com/office/drawing/2014/main" id="{038C6FD2-9B2D-DC44-B621-2219807CBB8A}"/>
              </a:ext>
            </a:extLst>
          </p:cNvPr>
          <p:cNvSpPr txBox="1"/>
          <p:nvPr/>
        </p:nvSpPr>
        <p:spPr>
          <a:xfrm>
            <a:off x="10005390" y="2317979"/>
            <a:ext cx="1398105" cy="923330"/>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Delbert </a:t>
            </a:r>
            <a:r>
              <a:rPr lang="en-US" b="1" dirty="0" err="1">
                <a:latin typeface="Lato" panose="020F0502020204030203" pitchFamily="34" charset="0"/>
                <a:ea typeface="Lato" panose="020F0502020204030203" pitchFamily="34" charset="0"/>
                <a:cs typeface="Lato" panose="020F0502020204030203" pitchFamily="34" charset="0"/>
              </a:rPr>
              <a:t>Whetter</a:t>
            </a:r>
            <a:r>
              <a:rPr lang="en-US" dirty="0">
                <a:latin typeface="Lato" panose="020F0502020204030203" pitchFamily="34" charset="0"/>
                <a:ea typeface="Lato" panose="020F0502020204030203" pitchFamily="34" charset="0"/>
                <a:cs typeface="Lato" panose="020F0502020204030203" pitchFamily="34" charset="0"/>
              </a:rPr>
              <a:t>,</a:t>
            </a:r>
          </a:p>
          <a:p>
            <a:r>
              <a:rPr lang="en-US" dirty="0">
                <a:latin typeface="Lato" panose="020F0502020204030203" pitchFamily="34" charset="0"/>
                <a:ea typeface="Lato" panose="020F0502020204030203" pitchFamily="34" charset="0"/>
                <a:cs typeface="Lato" panose="020F0502020204030203" pitchFamily="34" charset="0"/>
              </a:rPr>
              <a:t>Vice Chair</a:t>
            </a:r>
          </a:p>
        </p:txBody>
      </p:sp>
      <p:pic>
        <p:nvPicPr>
          <p:cNvPr id="21" name="Picture 20" descr="Linda Burger smiling headshot">
            <a:extLst>
              <a:ext uri="{FF2B5EF4-FFF2-40B4-BE49-F238E27FC236}">
                <a16:creationId xmlns:a16="http://schemas.microsoft.com/office/drawing/2014/main" id="{8F311FC0-B5BA-F146-9320-A7775E5F969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23240" y="4054338"/>
            <a:ext cx="1828800" cy="1828800"/>
          </a:xfrm>
          <a:prstGeom prst="rect">
            <a:avLst/>
          </a:prstGeom>
        </p:spPr>
      </p:pic>
      <p:sp>
        <p:nvSpPr>
          <p:cNvPr id="25" name="TextBox 24">
            <a:extLst>
              <a:ext uri="{FF2B5EF4-FFF2-40B4-BE49-F238E27FC236}">
                <a16:creationId xmlns:a16="http://schemas.microsoft.com/office/drawing/2014/main" id="{BB6CB67E-0221-9941-B611-B8FAB944BAB8}"/>
              </a:ext>
            </a:extLst>
          </p:cNvPr>
          <p:cNvSpPr txBox="1"/>
          <p:nvPr/>
        </p:nvSpPr>
        <p:spPr>
          <a:xfrm>
            <a:off x="2517913" y="4507073"/>
            <a:ext cx="1219200" cy="923330"/>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Linda Burger</a:t>
            </a:r>
            <a:r>
              <a:rPr lang="en-US" dirty="0">
                <a:latin typeface="Lato" panose="020F0502020204030203" pitchFamily="34" charset="0"/>
                <a:ea typeface="Lato" panose="020F0502020204030203" pitchFamily="34" charset="0"/>
                <a:cs typeface="Lato" panose="020F0502020204030203" pitchFamily="34" charset="0"/>
              </a:rPr>
              <a:t>,</a:t>
            </a:r>
          </a:p>
          <a:p>
            <a:r>
              <a:rPr lang="en-US" dirty="0">
                <a:latin typeface="Lato" panose="020F0502020204030203" pitchFamily="34" charset="0"/>
                <a:ea typeface="Lato" panose="020F0502020204030203" pitchFamily="34" charset="0"/>
                <a:cs typeface="Lato" panose="020F0502020204030203" pitchFamily="34" charset="0"/>
              </a:rPr>
              <a:t>Treasurer</a:t>
            </a:r>
          </a:p>
        </p:txBody>
      </p:sp>
      <p:pic>
        <p:nvPicPr>
          <p:cNvPr id="23" name="Picture 22" descr="Ila Eckhoff smiling headshot">
            <a:extLst>
              <a:ext uri="{FF2B5EF4-FFF2-40B4-BE49-F238E27FC236}">
                <a16:creationId xmlns:a16="http://schemas.microsoft.com/office/drawing/2014/main" id="{FAD23E92-3ACC-FC4B-9753-61C738D8525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267200" y="4054338"/>
            <a:ext cx="1828800" cy="1828800"/>
          </a:xfrm>
          <a:prstGeom prst="rect">
            <a:avLst/>
          </a:prstGeom>
        </p:spPr>
      </p:pic>
      <p:sp>
        <p:nvSpPr>
          <p:cNvPr id="26" name="TextBox 25">
            <a:extLst>
              <a:ext uri="{FF2B5EF4-FFF2-40B4-BE49-F238E27FC236}">
                <a16:creationId xmlns:a16="http://schemas.microsoft.com/office/drawing/2014/main" id="{26E02840-914E-9B4E-B653-2EC747CB30C8}"/>
              </a:ext>
            </a:extLst>
          </p:cNvPr>
          <p:cNvSpPr txBox="1"/>
          <p:nvPr/>
        </p:nvSpPr>
        <p:spPr>
          <a:xfrm>
            <a:off x="6261651" y="4507073"/>
            <a:ext cx="1584079" cy="923330"/>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Ila </a:t>
            </a:r>
          </a:p>
          <a:p>
            <a:r>
              <a:rPr lang="en-US" b="1" dirty="0" err="1">
                <a:latin typeface="Lato" panose="020F0502020204030203" pitchFamily="34" charset="0"/>
                <a:ea typeface="Lato" panose="020F0502020204030203" pitchFamily="34" charset="0"/>
                <a:cs typeface="Lato" panose="020F0502020204030203" pitchFamily="34" charset="0"/>
              </a:rPr>
              <a:t>Eckhoff</a:t>
            </a:r>
            <a:r>
              <a:rPr lang="en-US" dirty="0">
                <a:latin typeface="Lato" panose="020F0502020204030203" pitchFamily="34" charset="0"/>
                <a:ea typeface="Lato" panose="020F0502020204030203" pitchFamily="34" charset="0"/>
                <a:cs typeface="Lato" panose="020F0502020204030203" pitchFamily="34" charset="0"/>
              </a:rPr>
              <a:t>,</a:t>
            </a:r>
          </a:p>
          <a:p>
            <a:r>
              <a:rPr lang="en-US" dirty="0">
                <a:latin typeface="Lato" panose="020F0502020204030203" pitchFamily="34" charset="0"/>
                <a:ea typeface="Lato" panose="020F0502020204030203" pitchFamily="34" charset="0"/>
                <a:cs typeface="Lato" panose="020F0502020204030203" pitchFamily="34" charset="0"/>
              </a:rPr>
              <a:t>Secretary</a:t>
            </a:r>
          </a:p>
        </p:txBody>
      </p:sp>
      <p:pic>
        <p:nvPicPr>
          <p:cNvPr id="24" name="Picture 23" descr="Shelley Cohen smiling headshot">
            <a:extLst>
              <a:ext uri="{FF2B5EF4-FFF2-40B4-BE49-F238E27FC236}">
                <a16:creationId xmlns:a16="http://schemas.microsoft.com/office/drawing/2014/main" id="{33C6FA0D-A0A8-8444-A4EA-3B69AABF79B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011160" y="4054338"/>
            <a:ext cx="1828800" cy="1828800"/>
          </a:xfrm>
          <a:prstGeom prst="rect">
            <a:avLst/>
          </a:prstGeom>
        </p:spPr>
      </p:pic>
      <p:sp>
        <p:nvSpPr>
          <p:cNvPr id="27" name="TextBox 26">
            <a:extLst>
              <a:ext uri="{FF2B5EF4-FFF2-40B4-BE49-F238E27FC236}">
                <a16:creationId xmlns:a16="http://schemas.microsoft.com/office/drawing/2014/main" id="{2771B42D-C7F4-A446-B384-C6F5ECBA839A}"/>
              </a:ext>
            </a:extLst>
          </p:cNvPr>
          <p:cNvSpPr txBox="1"/>
          <p:nvPr/>
        </p:nvSpPr>
        <p:spPr>
          <a:xfrm>
            <a:off x="10005169" y="4228778"/>
            <a:ext cx="1398105" cy="1477328"/>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Shelley Richman Cohen</a:t>
            </a:r>
            <a:r>
              <a:rPr lang="en-US" dirty="0">
                <a:latin typeface="Lato" panose="020F0502020204030203" pitchFamily="34" charset="0"/>
                <a:ea typeface="Lato" panose="020F0502020204030203" pitchFamily="34" charset="0"/>
                <a:cs typeface="Lato" panose="020F0502020204030203" pitchFamily="34" charset="0"/>
              </a:rPr>
              <a:t>,</a:t>
            </a:r>
          </a:p>
          <a:p>
            <a:r>
              <a:rPr lang="en-US" dirty="0">
                <a:latin typeface="Lato" panose="020F0502020204030203" pitchFamily="34" charset="0"/>
                <a:ea typeface="Lato" panose="020F0502020204030203" pitchFamily="34" charset="0"/>
                <a:cs typeface="Lato" panose="020F0502020204030203" pitchFamily="34" charset="0"/>
              </a:rPr>
              <a:t>Executive Committee</a:t>
            </a:r>
          </a:p>
        </p:txBody>
      </p:sp>
      <p:sp>
        <p:nvSpPr>
          <p:cNvPr id="3" name="TextBox 2">
            <a:extLst>
              <a:ext uri="{FF2B5EF4-FFF2-40B4-BE49-F238E27FC236}">
                <a16:creationId xmlns:a16="http://schemas.microsoft.com/office/drawing/2014/main" id="{8DEF4F92-DBD8-E14C-BF0A-E5148F51D8CC}"/>
              </a:ext>
            </a:extLst>
          </p:cNvPr>
          <p:cNvSpPr txBox="1"/>
          <p:nvPr/>
        </p:nvSpPr>
        <p:spPr>
          <a:xfrm>
            <a:off x="3225059" y="6262041"/>
            <a:ext cx="5741881" cy="461665"/>
          </a:xfrm>
          <a:prstGeom prst="rect">
            <a:avLst/>
          </a:prstGeom>
          <a:noFill/>
        </p:spPr>
        <p:txBody>
          <a:bodyPr wrap="square" rtlCol="0">
            <a:spAutoFit/>
          </a:bodyPr>
          <a:lstStyle/>
          <a:p>
            <a:pPr algn="ctr"/>
            <a:r>
              <a:rPr lang="en-US" sz="2400" dirty="0">
                <a:latin typeface="Lato" panose="020F0502020204030203" pitchFamily="34" charset="0"/>
                <a:ea typeface="Lato" panose="020F0502020204030203" pitchFamily="34" charset="0"/>
                <a:cs typeface="Lato" panose="020F0502020204030203" pitchFamily="34" charset="0"/>
                <a:hlinkClick r:id="rId9"/>
              </a:rPr>
              <a:t>For full board and bios, visit our website</a:t>
            </a:r>
            <a:r>
              <a:rPr lang="en-US" sz="2400" dirty="0">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3335728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dirty="0"/>
              <a:t>Faith Inclusion</a:t>
            </a:r>
          </a:p>
        </p:txBody>
      </p:sp>
      <p:sp>
        <p:nvSpPr>
          <p:cNvPr id="6" name="TextBox 5">
            <a:extLst>
              <a:ext uri="{FF2B5EF4-FFF2-40B4-BE49-F238E27FC236}">
                <a16:creationId xmlns:a16="http://schemas.microsoft.com/office/drawing/2014/main" id="{4930AF2C-5072-4D49-86FC-258F7567412E}"/>
              </a:ext>
            </a:extLst>
          </p:cNvPr>
          <p:cNvSpPr txBox="1"/>
          <p:nvPr/>
        </p:nvSpPr>
        <p:spPr>
          <a:xfrm>
            <a:off x="1262159" y="3862578"/>
            <a:ext cx="9667682" cy="1938992"/>
          </a:xfrm>
          <a:prstGeom prst="rect">
            <a:avLst/>
          </a:prstGeom>
          <a:noFill/>
        </p:spPr>
        <p:txBody>
          <a:bodyPr wrap="square">
            <a:spAutoFit/>
          </a:bodyPr>
          <a:lstStyle/>
          <a:p>
            <a:pPr algn="ctr"/>
            <a:r>
              <a:rPr lang="en-US" sz="2400" dirty="0">
                <a:effectLst/>
                <a:latin typeface="Lato" panose="020F0502020204030203" pitchFamily="34" charset="0"/>
                <a:ea typeface="Lato" panose="020F0502020204030203" pitchFamily="34" charset="0"/>
                <a:cs typeface="Lato" panose="020F0502020204030203" pitchFamily="34" charset="0"/>
              </a:rPr>
              <a:t>Build upon the organization’s strong history of working with the Jewish community. We will equip individuals with disabilities, the faith organizational ecosystem, and other faith-based organizations with the capacity to ensure that individuals with disabilities can participate and contribute to all aspects of religious life.</a:t>
            </a:r>
            <a:endParaRPr lang="en-US" sz="2400" dirty="0">
              <a:latin typeface="Lato" panose="020F0502020204030203" pitchFamily="34" charset="0"/>
              <a:ea typeface="Lato" panose="020F0502020204030203" pitchFamily="34" charset="0"/>
              <a:cs typeface="Lato" panose="020F0502020204030203" pitchFamily="34" charset="0"/>
            </a:endParaRPr>
          </a:p>
        </p:txBody>
      </p:sp>
      <p:pic>
        <p:nvPicPr>
          <p:cNvPr id="2" name="Picture 1" descr="RespectAbility Jewish team members with their arms around each other smiling">
            <a:extLst>
              <a:ext uri="{FF2B5EF4-FFF2-40B4-BE49-F238E27FC236}">
                <a16:creationId xmlns:a16="http://schemas.microsoft.com/office/drawing/2014/main" id="{85B7079C-79B4-3F42-86D1-341599B4BA80}"/>
              </a:ext>
            </a:extLst>
          </p:cNvPr>
          <p:cNvPicPr>
            <a:picLocks noChangeAspect="1"/>
          </p:cNvPicPr>
          <p:nvPr/>
        </p:nvPicPr>
        <p:blipFill>
          <a:blip r:embed="rId2"/>
          <a:stretch>
            <a:fillRect/>
          </a:stretch>
        </p:blipFill>
        <p:spPr>
          <a:xfrm>
            <a:off x="1835150" y="1713183"/>
            <a:ext cx="8521700" cy="1905000"/>
          </a:xfrm>
          <a:prstGeom prst="rect">
            <a:avLst/>
          </a:prstGeom>
        </p:spPr>
      </p:pic>
    </p:spTree>
    <p:extLst>
      <p:ext uri="{BB962C8B-B14F-4D97-AF65-F5344CB8AC3E}">
        <p14:creationId xmlns:p14="http://schemas.microsoft.com/office/powerpoint/2010/main" val="2829795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6D1A84-3DD6-7543-AEAB-425C09306A47}"/>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246B7D0A-0E69-4CCA-956A-4B9A24C3F9FC}"/>
              </a:ext>
            </a:extLst>
          </p:cNvPr>
          <p:cNvSpPr>
            <a:spLocks noGrp="1"/>
          </p:cNvSpPr>
          <p:nvPr>
            <p:ph type="title"/>
          </p:nvPr>
        </p:nvSpPr>
        <p:spPr>
          <a:xfrm>
            <a:off x="523240" y="365126"/>
            <a:ext cx="10515600" cy="1139824"/>
          </a:xfrm>
        </p:spPr>
        <p:txBody>
          <a:bodyPr>
            <a:normAutofit/>
          </a:bodyPr>
          <a:lstStyle/>
          <a:p>
            <a:r>
              <a:rPr lang="en-US" dirty="0"/>
              <a:t>RespectAbility: Major Jewish Achievements</a:t>
            </a:r>
          </a:p>
        </p:txBody>
      </p:sp>
      <p:sp>
        <p:nvSpPr>
          <p:cNvPr id="11" name="Content Placeholder 10">
            <a:extLst>
              <a:ext uri="{FF2B5EF4-FFF2-40B4-BE49-F238E27FC236}">
                <a16:creationId xmlns:a16="http://schemas.microsoft.com/office/drawing/2014/main" id="{0B7AAEC2-3F68-E749-A314-F193DD27C5C1}"/>
              </a:ext>
            </a:extLst>
          </p:cNvPr>
          <p:cNvSpPr>
            <a:spLocks noGrp="1"/>
          </p:cNvSpPr>
          <p:nvPr>
            <p:ph idx="1"/>
          </p:nvPr>
        </p:nvSpPr>
        <p:spPr>
          <a:xfrm>
            <a:off x="523875" y="1673225"/>
            <a:ext cx="10830559" cy="5184775"/>
          </a:xfrm>
        </p:spPr>
        <p:txBody>
          <a:bodyPr>
            <a:noAutofit/>
          </a:bodyPr>
          <a:lstStyle/>
          <a:p>
            <a:pPr lvl="0" fontAlgn="base"/>
            <a:r>
              <a:rPr lang="en-US" sz="2400" dirty="0" err="1">
                <a:solidFill>
                  <a:schemeClr val="tx1"/>
                </a:solidFill>
              </a:rPr>
              <a:t>RespectAbility’s</a:t>
            </a:r>
            <a:r>
              <a:rPr lang="en-US" sz="2400" dirty="0">
                <a:solidFill>
                  <a:schemeClr val="tx1"/>
                </a:solidFill>
              </a:rPr>
              <a:t> faith-inclusion outreach has enabled dozens of organizations to get the skills and tools they need to be respectful, welcoming and inclusive of people with disabilities. </a:t>
            </a:r>
          </a:p>
          <a:p>
            <a:pPr lvl="0" fontAlgn="base"/>
            <a:r>
              <a:rPr lang="en-US" sz="2400" dirty="0">
                <a:solidFill>
                  <a:schemeClr val="tx1"/>
                </a:solidFill>
              </a:rPr>
              <a:t>Each week in our </a:t>
            </a:r>
            <a:r>
              <a:rPr lang="en-US" sz="2400" i="1" dirty="0">
                <a:solidFill>
                  <a:schemeClr val="tx1"/>
                </a:solidFill>
              </a:rPr>
              <a:t>Jewish Disability Perspectives</a:t>
            </a:r>
            <a:r>
              <a:rPr lang="en-US" sz="2400" dirty="0">
                <a:solidFill>
                  <a:schemeClr val="tx1"/>
                </a:solidFill>
              </a:rPr>
              <a:t> newsletter, thousands of leaders who care about faith inclusion receive tips on how to succeed and see best practices from around the world. We lift up and amplify the great work of Jews with and without disabilities serving the disability community throughout the U.S. and Israel. </a:t>
            </a:r>
          </a:p>
          <a:p>
            <a:pPr lvl="0" fontAlgn="base"/>
            <a:r>
              <a:rPr lang="en-US" sz="2400" dirty="0">
                <a:solidFill>
                  <a:schemeClr val="tx1"/>
                </a:solidFill>
              </a:rPr>
              <a:t>We have conducted trainings with numerous synagogues and Jewish organizations throughout the country to make them more inclusive of people with disabilities.</a:t>
            </a:r>
          </a:p>
          <a:p>
            <a:pPr lvl="0" fontAlgn="base"/>
            <a:r>
              <a:rPr lang="en-US" sz="2400" dirty="0">
                <a:solidFill>
                  <a:schemeClr val="tx1"/>
                </a:solidFill>
              </a:rPr>
              <a:t>We serve as a trusted advisor to Jewish organizations large and small throughout the Jewish world, representing disability in councils and gatherings.</a:t>
            </a:r>
          </a:p>
        </p:txBody>
      </p:sp>
    </p:spTree>
    <p:extLst>
      <p:ext uri="{BB962C8B-B14F-4D97-AF65-F5344CB8AC3E}">
        <p14:creationId xmlns:p14="http://schemas.microsoft.com/office/powerpoint/2010/main" val="3094338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dirty="0"/>
              <a:t>Faith Inclusion Goal #1</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rmAutofit/>
          </a:bodyPr>
          <a:lstStyle/>
          <a:p>
            <a:pPr marL="0" indent="0">
              <a:buNone/>
            </a:pPr>
            <a:r>
              <a:rPr lang="en-US" dirty="0">
                <a:solidFill>
                  <a:schemeClr val="tx1"/>
                </a:solidFill>
              </a:rPr>
              <a:t>Widespread use of </a:t>
            </a:r>
            <a:r>
              <a:rPr lang="en-US" dirty="0" err="1">
                <a:solidFill>
                  <a:schemeClr val="tx1"/>
                </a:solidFill>
              </a:rPr>
              <a:t>RespectAbility’s</a:t>
            </a:r>
            <a:r>
              <a:rPr lang="en-US" dirty="0">
                <a:solidFill>
                  <a:schemeClr val="tx1"/>
                </a:solidFill>
              </a:rPr>
              <a:t> resources throughout the Jewish world, with a clear plan for duplication and adaptation to other faith-based initiatives.</a:t>
            </a:r>
          </a:p>
          <a:p>
            <a:pPr marL="514350" indent="-514350">
              <a:buFont typeface="+mj-lt"/>
              <a:buAutoNum type="arabicPeriod"/>
            </a:pPr>
            <a:r>
              <a:rPr lang="en-US" sz="2000" dirty="0">
                <a:solidFill>
                  <a:schemeClr val="tx1"/>
                </a:solidFill>
              </a:rPr>
              <a:t>Increase the number of Jewish groups to which we provide online training/webinars.</a:t>
            </a:r>
          </a:p>
          <a:p>
            <a:pPr marL="514350" indent="-514350">
              <a:buFont typeface="+mj-lt"/>
              <a:buAutoNum type="arabicPeriod"/>
            </a:pPr>
            <a:r>
              <a:rPr lang="en-US" sz="2000" dirty="0">
                <a:solidFill>
                  <a:schemeClr val="tx1"/>
                </a:solidFill>
              </a:rPr>
              <a:t>In a broad scale survey, there will be at least a 20% increase from 2018 in survey respondents who feel the community is inclusive/accessible. At least 50% will feel that we are doing better than we were 5 years before the survey.</a:t>
            </a:r>
          </a:p>
          <a:p>
            <a:pPr marL="514350" indent="-514350">
              <a:buFont typeface="+mj-lt"/>
              <a:buAutoNum type="arabicPeriod"/>
            </a:pPr>
            <a:r>
              <a:rPr lang="en-US" sz="2000" dirty="0">
                <a:solidFill>
                  <a:schemeClr val="tx1"/>
                </a:solidFill>
              </a:rPr>
              <a:t>In collaboration with other organizations, create central coordination or a one-stop shop around best practices, event calendars, community advocacy, and funding.</a:t>
            </a:r>
          </a:p>
          <a:p>
            <a:pPr marL="514350" indent="-514350">
              <a:buFont typeface="+mj-lt"/>
              <a:buAutoNum type="arabicPeriod"/>
            </a:pPr>
            <a:endParaRPr lang="en-US" sz="2000" dirty="0">
              <a:solidFill>
                <a:schemeClr val="tx1"/>
              </a:solidFill>
            </a:endParaRPr>
          </a:p>
        </p:txBody>
      </p:sp>
    </p:spTree>
    <p:extLst>
      <p:ext uri="{BB962C8B-B14F-4D97-AF65-F5344CB8AC3E}">
        <p14:creationId xmlns:p14="http://schemas.microsoft.com/office/powerpoint/2010/main" val="1258286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44FD0-B691-EE40-BF66-2CBC772D14A7}"/>
              </a:ext>
            </a:extLst>
          </p:cNvPr>
          <p:cNvSpPr>
            <a:spLocks noGrp="1"/>
          </p:cNvSpPr>
          <p:nvPr>
            <p:ph type="title"/>
          </p:nvPr>
        </p:nvSpPr>
        <p:spPr/>
        <p:txBody>
          <a:bodyPr/>
          <a:lstStyle/>
          <a:p>
            <a:r>
              <a:rPr lang="en-US" dirty="0"/>
              <a:t>Faith Inclusion Goal #2</a:t>
            </a:r>
          </a:p>
        </p:txBody>
      </p:sp>
      <p:sp>
        <p:nvSpPr>
          <p:cNvPr id="2" name="Content Placeholder 1">
            <a:extLst>
              <a:ext uri="{FF2B5EF4-FFF2-40B4-BE49-F238E27FC236}">
                <a16:creationId xmlns:a16="http://schemas.microsoft.com/office/drawing/2014/main" id="{F88FB2D0-4E35-1B45-A853-7EE66FB696DD}"/>
              </a:ext>
            </a:extLst>
          </p:cNvPr>
          <p:cNvSpPr>
            <a:spLocks noGrp="1"/>
          </p:cNvSpPr>
          <p:nvPr>
            <p:ph idx="1"/>
          </p:nvPr>
        </p:nvSpPr>
        <p:spPr/>
        <p:txBody>
          <a:bodyPr>
            <a:normAutofit/>
          </a:bodyPr>
          <a:lstStyle/>
          <a:p>
            <a:pPr marL="0" indent="0">
              <a:buNone/>
            </a:pPr>
            <a:r>
              <a:rPr lang="en-US" dirty="0">
                <a:solidFill>
                  <a:schemeClr val="tx1"/>
                </a:solidFill>
              </a:rPr>
              <a:t>Jewish Speakers from our National Disability Training Bureau will be broadly utilized at Jewish conferences and organizations and will be recognized for their leadership potential.</a:t>
            </a:r>
          </a:p>
          <a:p>
            <a:pPr marL="457200" lvl="0" indent="-457200">
              <a:buFont typeface="+mj-lt"/>
              <a:buAutoNum type="arabicPeriod"/>
            </a:pPr>
            <a:r>
              <a:rPr lang="en-US" sz="2000" dirty="0">
                <a:solidFill>
                  <a:schemeClr val="tx1"/>
                </a:solidFill>
              </a:rPr>
              <a:t>In a broad scale survey, we will move from the less than 15% of Jews who feel they can currently identify a Jewish leader with a disability to 30%.</a:t>
            </a:r>
          </a:p>
          <a:p>
            <a:pPr marL="457200" lvl="0" indent="-457200">
              <a:buFont typeface="+mj-lt"/>
              <a:buAutoNum type="arabicPeriod"/>
            </a:pPr>
            <a:r>
              <a:rPr lang="en-US" sz="2000" dirty="0">
                <a:solidFill>
                  <a:schemeClr val="tx1"/>
                </a:solidFill>
              </a:rPr>
              <a:t>Feedback from events will be highly positive and contribute to advancing disability inclusion.</a:t>
            </a:r>
          </a:p>
          <a:p>
            <a:pPr marL="0" lvl="0" indent="0">
              <a:buNone/>
            </a:pPr>
            <a:endParaRPr lang="en-US" sz="2000" dirty="0">
              <a:solidFill>
                <a:schemeClr val="tx1"/>
              </a:solidFill>
            </a:endParaRPr>
          </a:p>
        </p:txBody>
      </p:sp>
    </p:spTree>
    <p:extLst>
      <p:ext uri="{BB962C8B-B14F-4D97-AF65-F5344CB8AC3E}">
        <p14:creationId xmlns:p14="http://schemas.microsoft.com/office/powerpoint/2010/main" val="2661185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44FD0-B691-EE40-BF66-2CBC772D14A7}"/>
              </a:ext>
            </a:extLst>
          </p:cNvPr>
          <p:cNvSpPr>
            <a:spLocks noGrp="1"/>
          </p:cNvSpPr>
          <p:nvPr>
            <p:ph type="title"/>
          </p:nvPr>
        </p:nvSpPr>
        <p:spPr/>
        <p:txBody>
          <a:bodyPr/>
          <a:lstStyle/>
          <a:p>
            <a:r>
              <a:rPr lang="en-US" dirty="0"/>
              <a:t>Faith Inclusion Goal #3</a:t>
            </a:r>
          </a:p>
        </p:txBody>
      </p:sp>
      <p:sp>
        <p:nvSpPr>
          <p:cNvPr id="2" name="Content Placeholder 1">
            <a:extLst>
              <a:ext uri="{FF2B5EF4-FFF2-40B4-BE49-F238E27FC236}">
                <a16:creationId xmlns:a16="http://schemas.microsoft.com/office/drawing/2014/main" id="{F88FB2D0-4E35-1B45-A853-7EE66FB696DD}"/>
              </a:ext>
            </a:extLst>
          </p:cNvPr>
          <p:cNvSpPr>
            <a:spLocks noGrp="1"/>
          </p:cNvSpPr>
          <p:nvPr>
            <p:ph idx="1"/>
          </p:nvPr>
        </p:nvSpPr>
        <p:spPr/>
        <p:txBody>
          <a:bodyPr>
            <a:noAutofit/>
          </a:bodyPr>
          <a:lstStyle/>
          <a:p>
            <a:pPr marL="0" indent="0">
              <a:buNone/>
            </a:pPr>
            <a:r>
              <a:rPr lang="en-US" dirty="0">
                <a:solidFill>
                  <a:schemeClr val="tx1"/>
                </a:solidFill>
              </a:rPr>
              <a:t>Jews with disabilities and their loved ones will be included in Jewish life and communities and an integral part of the fabric of all aspects of Jewish community leadership.	</a:t>
            </a:r>
          </a:p>
          <a:p>
            <a:pPr marL="457200" indent="-457200">
              <a:buFont typeface="+mj-lt"/>
              <a:buAutoNum type="arabicPeriod"/>
            </a:pPr>
            <a:r>
              <a:rPr lang="en-US" sz="2000" dirty="0">
                <a:solidFill>
                  <a:schemeClr val="tx1"/>
                </a:solidFill>
              </a:rPr>
              <a:t>Train Jewish Fellows each year to advance inclusion.</a:t>
            </a:r>
          </a:p>
          <a:p>
            <a:pPr marL="457200" indent="-457200">
              <a:buFont typeface="+mj-lt"/>
              <a:buAutoNum type="arabicPeriod"/>
            </a:pPr>
            <a:r>
              <a:rPr lang="en-US" sz="2000" dirty="0">
                <a:solidFill>
                  <a:schemeClr val="tx1"/>
                </a:solidFill>
              </a:rPr>
              <a:t>Increase the reach of our weekly e-news service, which is written by a variety of leaders and sent to Jewish subscribers. Current reach is 3,000+ subscribers.</a:t>
            </a:r>
          </a:p>
        </p:txBody>
      </p:sp>
    </p:spTree>
    <p:extLst>
      <p:ext uri="{BB962C8B-B14F-4D97-AF65-F5344CB8AC3E}">
        <p14:creationId xmlns:p14="http://schemas.microsoft.com/office/powerpoint/2010/main" val="426714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dirty="0"/>
              <a:t>Faith Inclusion Goal #4</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rmAutofit/>
          </a:bodyPr>
          <a:lstStyle/>
          <a:p>
            <a:pPr marL="0" indent="0">
              <a:buNone/>
            </a:pPr>
            <a:r>
              <a:rPr lang="en-US" dirty="0">
                <a:solidFill>
                  <a:schemeClr val="tx1"/>
                </a:solidFill>
              </a:rPr>
              <a:t>Major Jewish organizations will join with </a:t>
            </a:r>
            <a:r>
              <a:rPr lang="en-US" dirty="0" err="1">
                <a:solidFill>
                  <a:schemeClr val="tx1"/>
                </a:solidFill>
              </a:rPr>
              <a:t>RespectAbility</a:t>
            </a:r>
            <a:r>
              <a:rPr lang="en-US" dirty="0">
                <a:solidFill>
                  <a:schemeClr val="tx1"/>
                </a:solidFill>
              </a:rPr>
              <a:t> in a community of practice and innovation (COPI) centralizing Jewish inclusion practices and training.</a:t>
            </a:r>
          </a:p>
          <a:p>
            <a:pPr marL="0" indent="0">
              <a:buNone/>
            </a:pPr>
            <a:r>
              <a:rPr lang="en-US" sz="2000" dirty="0">
                <a:solidFill>
                  <a:schemeClr val="tx1"/>
                </a:solidFill>
              </a:rPr>
              <a:t>More than 40 Jewish organizations will participate in partnerships with </a:t>
            </a:r>
            <a:r>
              <a:rPr lang="en-US" sz="2000" dirty="0" err="1">
                <a:solidFill>
                  <a:schemeClr val="tx1"/>
                </a:solidFill>
              </a:rPr>
              <a:t>RespectAbility</a:t>
            </a:r>
            <a:r>
              <a:rPr lang="en-US" sz="2000" dirty="0">
                <a:solidFill>
                  <a:schemeClr val="tx1"/>
                </a:solidFill>
              </a:rPr>
              <a:t> on disability inclusion. Policies and practices will change so that people with disabilities are included.</a:t>
            </a:r>
          </a:p>
        </p:txBody>
      </p:sp>
    </p:spTree>
    <p:extLst>
      <p:ext uri="{BB962C8B-B14F-4D97-AF65-F5344CB8AC3E}">
        <p14:creationId xmlns:p14="http://schemas.microsoft.com/office/powerpoint/2010/main" val="1551758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0F181506-312B-814B-8928-9E029CC23E5D}"/>
              </a:ext>
            </a:extLst>
          </p:cNvPr>
          <p:cNvSpPr>
            <a:spLocks noGrp="1"/>
          </p:cNvSpPr>
          <p:nvPr>
            <p:ph type="title" idx="4294967295"/>
          </p:nvPr>
        </p:nvSpPr>
        <p:spPr/>
        <p:txBody>
          <a:bodyPr/>
          <a:lstStyle/>
          <a:p>
            <a:r>
              <a:rPr lang="en-US" dirty="0"/>
              <a:t>Faith Inclusion Team</a:t>
            </a:r>
          </a:p>
        </p:txBody>
      </p:sp>
      <p:pic>
        <p:nvPicPr>
          <p:cNvPr id="3" name="Picture 2" descr="Proposed org chart for faith inclusion team">
            <a:extLst>
              <a:ext uri="{FF2B5EF4-FFF2-40B4-BE49-F238E27FC236}">
                <a16:creationId xmlns:a16="http://schemas.microsoft.com/office/drawing/2014/main" id="{B0705DEE-6EFB-4F5E-9D3F-C407FED4900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73051" y="0"/>
            <a:ext cx="10045898" cy="6857999"/>
          </a:xfrm>
          <a:prstGeom prst="rect">
            <a:avLst/>
          </a:prstGeom>
        </p:spPr>
      </p:pic>
    </p:spTree>
    <p:extLst>
      <p:ext uri="{BB962C8B-B14F-4D97-AF65-F5344CB8AC3E}">
        <p14:creationId xmlns:p14="http://schemas.microsoft.com/office/powerpoint/2010/main" val="277074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8853-4C55-41C2-8ABA-253020FB42FF}"/>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Total Anticipated Organizational Staff Growth</a:t>
            </a:r>
          </a:p>
        </p:txBody>
      </p:sp>
      <p:graphicFrame>
        <p:nvGraphicFramePr>
          <p:cNvPr id="5" name="Content Placeholder 4" descr="Anticipated FTEs by department&#10;Entertainment&#10;2021: 4.75&#10;2026: 9&#10;Net Change: +4.25&#10;&#10;Policy&#10;2021: 2.75&#10;2026: 7&#10;Net Change: +4.25&#10;&#10;Leadership&#10;2021: 2.25&#10;2026: 6&#10;Net Change: +3.75&#10;&#10;Faith Inclusion&#10;2021: 1.25&#10;2026: 4&#10;Net Change: +2.75&#10;&#10;Comms&#10;2021: 0&#10;2026: 5&#10;Net Change: +5&#10;&#10;MGMT&#10;2021: 2.5&#10;2026: 5.5&#10;Net Change: +3&#10;&#10;Dev&#10;2021: 2.5&#10;2026: 6.5&#10;Net Change: +4&#10;&#10;Total&#10;2021: 16&#10;2026: 43&#10;Net Change: +27">
            <a:extLst>
              <a:ext uri="{FF2B5EF4-FFF2-40B4-BE49-F238E27FC236}">
                <a16:creationId xmlns:a16="http://schemas.microsoft.com/office/drawing/2014/main" id="{1D8D18D6-64FB-4117-B344-07EE46B3FB84}"/>
              </a:ext>
            </a:extLst>
          </p:cNvPr>
          <p:cNvGraphicFramePr>
            <a:graphicFrameLocks noGrp="1"/>
          </p:cNvGraphicFramePr>
          <p:nvPr>
            <p:ph idx="1"/>
          </p:nvPr>
        </p:nvGraphicFramePr>
        <p:xfrm>
          <a:off x="523875" y="1825625"/>
          <a:ext cx="108299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6905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C9D3-7E19-409B-BDC0-77C4B0389412}"/>
              </a:ext>
            </a:extLst>
          </p:cNvPr>
          <p:cNvSpPr>
            <a:spLocks noGrp="1"/>
          </p:cNvSpPr>
          <p:nvPr>
            <p:ph type="title"/>
          </p:nvPr>
        </p:nvSpPr>
        <p:spPr/>
        <p:txBody>
          <a:bodyPr>
            <a:normAutofit/>
          </a:bodyPr>
          <a:lstStyle/>
          <a:p>
            <a:r>
              <a:rPr lang="en-US" dirty="0">
                <a:latin typeface="Lato" panose="020F0502020204030203" pitchFamily="34" charset="0"/>
                <a:ea typeface="Lato" panose="020F0502020204030203" pitchFamily="34" charset="0"/>
                <a:cs typeface="Lato" panose="020F0502020204030203" pitchFamily="34" charset="0"/>
              </a:rPr>
              <a:t>Financial Plan: % of Budget Balance Program Mix</a:t>
            </a:r>
          </a:p>
        </p:txBody>
      </p:sp>
      <p:graphicFrame>
        <p:nvGraphicFramePr>
          <p:cNvPr id="7" name="Table 5">
            <a:extLst>
              <a:ext uri="{FF2B5EF4-FFF2-40B4-BE49-F238E27FC236}">
                <a16:creationId xmlns:a16="http://schemas.microsoft.com/office/drawing/2014/main" id="{2C65FEEB-64FC-49AB-B837-29CFDBEA91DD}"/>
              </a:ext>
            </a:extLst>
          </p:cNvPr>
          <p:cNvGraphicFramePr>
            <a:graphicFrameLocks/>
          </p:cNvGraphicFramePr>
          <p:nvPr/>
        </p:nvGraphicFramePr>
        <p:xfrm>
          <a:off x="523240" y="1731582"/>
          <a:ext cx="10080481" cy="4391960"/>
        </p:xfrm>
        <a:graphic>
          <a:graphicData uri="http://schemas.openxmlformats.org/drawingml/2006/table">
            <a:tbl>
              <a:tblPr firstRow="1" bandRow="1">
                <a:tableStyleId>{00A15C55-8517-42AA-B614-E9B94910E393}</a:tableStyleId>
              </a:tblPr>
              <a:tblGrid>
                <a:gridCol w="3904696">
                  <a:extLst>
                    <a:ext uri="{9D8B030D-6E8A-4147-A177-3AD203B41FA5}">
                      <a16:colId xmlns:a16="http://schemas.microsoft.com/office/drawing/2014/main" val="1086129816"/>
                    </a:ext>
                  </a:extLst>
                </a:gridCol>
                <a:gridCol w="3126727">
                  <a:extLst>
                    <a:ext uri="{9D8B030D-6E8A-4147-A177-3AD203B41FA5}">
                      <a16:colId xmlns:a16="http://schemas.microsoft.com/office/drawing/2014/main" val="3594585062"/>
                    </a:ext>
                  </a:extLst>
                </a:gridCol>
                <a:gridCol w="3049058">
                  <a:extLst>
                    <a:ext uri="{9D8B030D-6E8A-4147-A177-3AD203B41FA5}">
                      <a16:colId xmlns:a16="http://schemas.microsoft.com/office/drawing/2014/main" val="3517907236"/>
                    </a:ext>
                  </a:extLst>
                </a:gridCol>
              </a:tblGrid>
              <a:tr h="763263">
                <a:tc>
                  <a:txBody>
                    <a:bodyPr/>
                    <a:lstStyle/>
                    <a:p>
                      <a:endParaRPr lang="en-US" sz="28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06440" marR="106440" marT="60960" marB="60960" anchor="ctr"/>
                </a:tc>
                <a:tc>
                  <a:txBody>
                    <a:bodyP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2021</a:t>
                      </a:r>
                    </a:p>
                  </a:txBody>
                  <a:tcPr marL="106440" marR="106440" marT="60960" marB="60960" anchor="ctr"/>
                </a:tc>
                <a:tc>
                  <a:txBody>
                    <a:bodyPr/>
                    <a:lstStyle/>
                    <a:p>
                      <a:pPr algn="ctr"/>
                      <a:r>
                        <a:rPr lang="en-US" sz="2800" dirty="0">
                          <a:solidFill>
                            <a:schemeClr val="tx1"/>
                          </a:solidFill>
                          <a:latin typeface="Lato" panose="020F0502020204030203" pitchFamily="34" charset="0"/>
                          <a:ea typeface="Lato" panose="020F0502020204030203" pitchFamily="34" charset="0"/>
                          <a:cs typeface="Lato" panose="020F0502020204030203" pitchFamily="34" charset="0"/>
                        </a:rPr>
                        <a:t>Future</a:t>
                      </a:r>
                    </a:p>
                  </a:txBody>
                  <a:tcPr marL="106440" marR="106440" marT="60960" marB="60960" anchor="ctr"/>
                </a:tc>
                <a:extLst>
                  <a:ext uri="{0D108BD9-81ED-4DB2-BD59-A6C34878D82A}">
                    <a16:rowId xmlns:a16="http://schemas.microsoft.com/office/drawing/2014/main" val="642651170"/>
                  </a:ext>
                </a:extLst>
              </a:tr>
              <a:tr h="710685">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Entertainment</a:t>
                      </a:r>
                    </a:p>
                  </a:txBody>
                  <a:tcPr marL="106440" marR="106440" marT="60960" marB="60960" anchor="ctr"/>
                </a:tc>
                <a:tc>
                  <a:txBody>
                    <a:bodyPr/>
                    <a:lstStyle/>
                    <a:p>
                      <a:pPr algn="ct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44%</a:t>
                      </a:r>
                    </a:p>
                  </a:txBody>
                  <a:tcPr marL="106440" marR="106440" marT="60960" marB="60960" anchor="ctr"/>
                </a:tc>
                <a:tc>
                  <a:txBody>
                    <a:bodyPr/>
                    <a:lstStyle/>
                    <a:p>
                      <a:pPr algn="ct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34%</a:t>
                      </a:r>
                    </a:p>
                  </a:txBody>
                  <a:tcPr marL="106440" marR="106440" marT="60960" marB="60960" anchor="ctr"/>
                </a:tc>
                <a:extLst>
                  <a:ext uri="{0D108BD9-81ED-4DB2-BD59-A6C34878D82A}">
                    <a16:rowId xmlns:a16="http://schemas.microsoft.com/office/drawing/2014/main" val="274495840"/>
                  </a:ext>
                </a:extLst>
              </a:tr>
              <a:tr h="685800">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Policy</a:t>
                      </a:r>
                    </a:p>
                  </a:txBody>
                  <a:tcPr marL="106440" marR="106440" marT="60960" marB="60960" anchor="ctr"/>
                </a:tc>
                <a:tc>
                  <a:txBody>
                    <a:bodyPr/>
                    <a:lstStyle/>
                    <a:p>
                      <a:pPr algn="ct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24%</a:t>
                      </a:r>
                    </a:p>
                  </a:txBody>
                  <a:tcPr marL="106440" marR="106440" marT="60960" marB="60960" anchor="ctr"/>
                </a:tc>
                <a:tc>
                  <a:txBody>
                    <a:bodyPr/>
                    <a:lstStyle/>
                    <a:p>
                      <a:pPr algn="ct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28%</a:t>
                      </a:r>
                    </a:p>
                  </a:txBody>
                  <a:tcPr marL="106440" marR="106440" marT="60960" marB="60960" anchor="ctr"/>
                </a:tc>
                <a:extLst>
                  <a:ext uri="{0D108BD9-81ED-4DB2-BD59-A6C34878D82A}">
                    <a16:rowId xmlns:a16="http://schemas.microsoft.com/office/drawing/2014/main" val="1638483352"/>
                  </a:ext>
                </a:extLst>
              </a:tr>
              <a:tr h="763263">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Leadership</a:t>
                      </a:r>
                    </a:p>
                  </a:txBody>
                  <a:tcPr marL="106440" marR="106440" marT="60960" marB="60960" anchor="ctr"/>
                </a:tc>
                <a:tc>
                  <a:txBody>
                    <a:bodyPr/>
                    <a:lstStyle/>
                    <a:p>
                      <a:pPr algn="ct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17%</a:t>
                      </a:r>
                    </a:p>
                  </a:txBody>
                  <a:tcPr marL="106440" marR="106440" marT="60960" marB="60960" anchor="ctr"/>
                </a:tc>
                <a:tc>
                  <a:txBody>
                    <a:bodyPr/>
                    <a:lstStyle/>
                    <a:p>
                      <a:pPr algn="ct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24%</a:t>
                      </a:r>
                    </a:p>
                  </a:txBody>
                  <a:tcPr marL="106440" marR="106440" marT="60960" marB="60960" anchor="ctr"/>
                </a:tc>
                <a:extLst>
                  <a:ext uri="{0D108BD9-81ED-4DB2-BD59-A6C34878D82A}">
                    <a16:rowId xmlns:a16="http://schemas.microsoft.com/office/drawing/2014/main" val="476800327"/>
                  </a:ext>
                </a:extLst>
              </a:tr>
              <a:tr h="705686">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Faith Inclusion</a:t>
                      </a:r>
                    </a:p>
                  </a:txBody>
                  <a:tcPr marL="106440" marR="106440" marT="60960" marB="60960" anchor="ctr"/>
                </a:tc>
                <a:tc>
                  <a:txBody>
                    <a:bodyPr/>
                    <a:lstStyle/>
                    <a:p>
                      <a:pPr algn="ct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14%</a:t>
                      </a:r>
                    </a:p>
                  </a:txBody>
                  <a:tcPr marL="106440" marR="106440" marT="60960" marB="60960" anchor="ctr"/>
                </a:tc>
                <a:tc>
                  <a:txBody>
                    <a:bodyPr/>
                    <a:lstStyle/>
                    <a:p>
                      <a:pPr algn="ct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14%</a:t>
                      </a:r>
                    </a:p>
                  </a:txBody>
                  <a:tcPr marL="106440" marR="106440" marT="60960" marB="60960" anchor="ctr"/>
                </a:tc>
                <a:extLst>
                  <a:ext uri="{0D108BD9-81ED-4DB2-BD59-A6C34878D82A}">
                    <a16:rowId xmlns:a16="http://schemas.microsoft.com/office/drawing/2014/main" val="82031930"/>
                  </a:ext>
                </a:extLst>
              </a:tr>
              <a:tr h="763263">
                <a:tc>
                  <a:txBody>
                    <a:bodyPr/>
                    <a:lstStyle/>
                    <a:p>
                      <a:pPr marL="0" lvl="1" indent="0"/>
                      <a:r>
                        <a:rPr lang="en-US" sz="2400" b="1" dirty="0">
                          <a:solidFill>
                            <a:schemeClr val="tx1"/>
                          </a:solidFill>
                          <a:latin typeface="Lato" panose="020F0502020204030203" pitchFamily="34" charset="0"/>
                          <a:ea typeface="Lato" panose="020F0502020204030203" pitchFamily="34" charset="0"/>
                          <a:cs typeface="Lato" panose="020F0502020204030203" pitchFamily="34" charset="0"/>
                        </a:rPr>
                        <a:t>Total Revenue</a:t>
                      </a:r>
                    </a:p>
                  </a:txBody>
                  <a:tcPr marL="106440" marR="106440" marT="60960" marB="60960" anchor="ctr"/>
                </a:tc>
                <a:tc>
                  <a:txBody>
                    <a:bodyPr/>
                    <a:lstStyle/>
                    <a:p>
                      <a:pPr algn="ctr"/>
                      <a:r>
                        <a:rPr lang="en-US" sz="2400" b="1" dirty="0">
                          <a:solidFill>
                            <a:schemeClr val="tx1"/>
                          </a:solidFill>
                          <a:latin typeface="Lato" panose="020F0502020204030203" pitchFamily="34" charset="0"/>
                          <a:ea typeface="Lato" panose="020F0502020204030203" pitchFamily="34" charset="0"/>
                          <a:cs typeface="Lato" panose="020F0502020204030203" pitchFamily="34" charset="0"/>
                        </a:rPr>
                        <a:t>$2,200,500</a:t>
                      </a:r>
                    </a:p>
                  </a:txBody>
                  <a:tcPr marL="106440" marR="106440" marT="60960" marB="60960" anchor="ctr"/>
                </a:tc>
                <a:tc>
                  <a:txBody>
                    <a:bodyPr/>
                    <a:lstStyle/>
                    <a:p>
                      <a:pPr algn="ctr"/>
                      <a:r>
                        <a:rPr lang="en-US" sz="2400" b="1" dirty="0">
                          <a:solidFill>
                            <a:schemeClr val="tx1"/>
                          </a:solidFill>
                          <a:latin typeface="Lato" panose="020F0502020204030203" pitchFamily="34" charset="0"/>
                          <a:ea typeface="Lato" panose="020F0502020204030203" pitchFamily="34" charset="0"/>
                          <a:cs typeface="Lato" panose="020F0502020204030203" pitchFamily="34" charset="0"/>
                        </a:rPr>
                        <a:t>$5,850,000</a:t>
                      </a:r>
                    </a:p>
                  </a:txBody>
                  <a:tcPr marL="106440" marR="106440" marT="60960" marB="60960" anchor="ctr"/>
                </a:tc>
                <a:extLst>
                  <a:ext uri="{0D108BD9-81ED-4DB2-BD59-A6C34878D82A}">
                    <a16:rowId xmlns:a16="http://schemas.microsoft.com/office/drawing/2014/main" val="3911456915"/>
                  </a:ext>
                </a:extLst>
              </a:tr>
            </a:tbl>
          </a:graphicData>
        </a:graphic>
      </p:graphicFrame>
      <p:sp>
        <p:nvSpPr>
          <p:cNvPr id="3" name="TextBox 2">
            <a:extLst>
              <a:ext uri="{FF2B5EF4-FFF2-40B4-BE49-F238E27FC236}">
                <a16:creationId xmlns:a16="http://schemas.microsoft.com/office/drawing/2014/main" id="{B6470CC1-6430-41AF-9A39-F2CDF2792227}"/>
              </a:ext>
            </a:extLst>
          </p:cNvPr>
          <p:cNvSpPr txBox="1"/>
          <p:nvPr/>
        </p:nvSpPr>
        <p:spPr>
          <a:xfrm>
            <a:off x="523240" y="6123542"/>
            <a:ext cx="8135560" cy="369332"/>
          </a:xfrm>
          <a:prstGeom prst="rect">
            <a:avLst/>
          </a:prstGeom>
          <a:noFill/>
        </p:spPr>
        <p:txBody>
          <a:bodyPr wrap="none" rtlCol="0">
            <a:spAutoFit/>
          </a:bodyPr>
          <a:lstStyle/>
          <a:p>
            <a:r>
              <a:rPr lang="en-US" dirty="0">
                <a:latin typeface="Lato" panose="020F0502020204030203" pitchFamily="34" charset="0"/>
                <a:ea typeface="Lato" panose="020F0502020204030203" pitchFamily="34" charset="0"/>
                <a:cs typeface="Lato" panose="020F0502020204030203" pitchFamily="34" charset="0"/>
              </a:rPr>
              <a:t>*Communications, Development and General Operating amortized across slide.</a:t>
            </a:r>
          </a:p>
        </p:txBody>
      </p:sp>
    </p:spTree>
    <p:extLst>
      <p:ext uri="{BB962C8B-B14F-4D97-AF65-F5344CB8AC3E}">
        <p14:creationId xmlns:p14="http://schemas.microsoft.com/office/powerpoint/2010/main" val="3712761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F64D6C-61A7-41B8-BC6D-65BA1DC4366D}"/>
              </a:ext>
            </a:extLst>
          </p:cNvPr>
          <p:cNvSpPr>
            <a:spLocks noGrp="1"/>
          </p:cNvSpPr>
          <p:nvPr>
            <p:ph type="sldNum" sz="quarter" idx="12"/>
          </p:nvPr>
        </p:nvSpPr>
        <p:spPr>
          <a:prstGeom prst="rect">
            <a:avLst/>
          </a:prstGeom>
        </p:spPr>
        <p:txBody>
          <a:bodyPr anchor="ctr" anchorCtr="0"/>
          <a:lstStyle>
            <a:defPPr>
              <a:defRPr lang="en-US"/>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mtClean="0">
                <a:latin typeface="Lato" panose="020F0502020204030203" pitchFamily="34" charset="0"/>
                <a:ea typeface="Lato" panose="020F0502020204030203" pitchFamily="34" charset="0"/>
                <a:cs typeface="Lato" panose="020F0502020204030203" pitchFamily="34" charset="0"/>
              </a:rPr>
              <a:pPr/>
              <a:t>39</a:t>
            </a:fld>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767CF18D-CABB-4335-A82A-E21CC1F2291E}"/>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Financial Plan – Diversify Revenue</a:t>
            </a:r>
          </a:p>
        </p:txBody>
      </p:sp>
      <p:graphicFrame>
        <p:nvGraphicFramePr>
          <p:cNvPr id="16" name="Content Placeholder 4" descr="Pie chart showing revenue in 2021&#10;Foundations: 1845470&#10;Individual giving: 132030&#10;Government Grants: 0&#10;Earned Income: 223000">
            <a:extLst>
              <a:ext uri="{FF2B5EF4-FFF2-40B4-BE49-F238E27FC236}">
                <a16:creationId xmlns:a16="http://schemas.microsoft.com/office/drawing/2014/main" id="{D43D9362-7F2D-394B-9A3F-43C63413E7DA}"/>
              </a:ext>
            </a:extLst>
          </p:cNvPr>
          <p:cNvGraphicFramePr>
            <a:graphicFrameLocks noGrp="1"/>
          </p:cNvGraphicFramePr>
          <p:nvPr>
            <p:ph idx="1"/>
          </p:nvPr>
        </p:nvGraphicFramePr>
        <p:xfrm>
          <a:off x="0" y="1829776"/>
          <a:ext cx="5595256" cy="386334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0">
            <a:extLst>
              <a:ext uri="{FF2B5EF4-FFF2-40B4-BE49-F238E27FC236}">
                <a16:creationId xmlns:a16="http://schemas.microsoft.com/office/drawing/2014/main" id="{24BE638F-6CC8-2C48-AD78-775E1B67F0C0}"/>
              </a:ext>
            </a:extLst>
          </p:cNvPr>
          <p:cNvSpPr txBox="1"/>
          <p:nvPr/>
        </p:nvSpPr>
        <p:spPr>
          <a:xfrm>
            <a:off x="435519" y="5298221"/>
            <a:ext cx="1094740" cy="496147"/>
          </a:xfrm>
          <a:prstGeom prst="homePlate">
            <a:avLst/>
          </a:prstGeom>
          <a:solidFill>
            <a:sysClr val="window" lastClr="FFFFFF">
              <a:lumMod val="95000"/>
            </a:sysClr>
          </a:solidFill>
          <a:ln w="9525" cmpd="sng">
            <a:solidFill>
              <a:sysClr val="window" lastClr="FFFFFF">
                <a:shade val="50000"/>
              </a:sysClr>
            </a:solidFill>
          </a:ln>
          <a:effectLst/>
        </p:spPr>
        <p:txBody>
          <a:bodyPr wrap="square" rtlCol="0" anchor="ctr">
            <a:noAutofit/>
          </a:bodyPr>
          <a:lstStyle/>
          <a:p>
            <a:r>
              <a:rPr lang="en-US" sz="2400" b="1" dirty="0">
                <a:solidFill>
                  <a:srgbClr val="808080"/>
                </a:solidFill>
                <a:latin typeface="Lato" panose="020F0502020204030203" pitchFamily="34" charset="0"/>
                <a:ea typeface="Lato" panose="020F0502020204030203" pitchFamily="34" charset="0"/>
                <a:cs typeface="Lato" panose="020F0502020204030203" pitchFamily="34" charset="0"/>
              </a:rPr>
              <a:t>2021</a:t>
            </a:r>
            <a:endParaRPr lang="en-US" sz="16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18" name="Chart 17" descr="Pie chart with planned revenue for 2026&#10;&#10;Foundations: 3029800&#10;Individual giving: 1502000&#10;Government Grants: 693200&#10;Earned Income: 1268000">
            <a:extLst>
              <a:ext uri="{FF2B5EF4-FFF2-40B4-BE49-F238E27FC236}">
                <a16:creationId xmlns:a16="http://schemas.microsoft.com/office/drawing/2014/main" id="{3ED62AD2-6A51-D34C-AAC7-E4A7C6950B9A}"/>
              </a:ext>
            </a:extLst>
          </p:cNvPr>
          <p:cNvGraphicFramePr/>
          <p:nvPr/>
        </p:nvGraphicFramePr>
        <p:xfrm>
          <a:off x="4896182" y="1816193"/>
          <a:ext cx="5421085" cy="3876925"/>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0">
            <a:extLst>
              <a:ext uri="{FF2B5EF4-FFF2-40B4-BE49-F238E27FC236}">
                <a16:creationId xmlns:a16="http://schemas.microsoft.com/office/drawing/2014/main" id="{6BA8DCD5-4761-7449-869A-C6280B1A6F5A}"/>
              </a:ext>
            </a:extLst>
          </p:cNvPr>
          <p:cNvSpPr txBox="1"/>
          <p:nvPr/>
        </p:nvSpPr>
        <p:spPr>
          <a:xfrm>
            <a:off x="5233670" y="5298221"/>
            <a:ext cx="1094740" cy="496147"/>
          </a:xfrm>
          <a:prstGeom prst="homePlate">
            <a:avLst/>
          </a:prstGeom>
          <a:solidFill>
            <a:sysClr val="window" lastClr="FFFFFF">
              <a:lumMod val="95000"/>
            </a:sysClr>
          </a:solidFill>
          <a:ln w="9525" cmpd="sng">
            <a:solidFill>
              <a:sysClr val="window" lastClr="FFFFFF">
                <a:shade val="50000"/>
              </a:sysClr>
            </a:solidFill>
          </a:ln>
          <a:effectLst/>
        </p:spPr>
        <p:txBody>
          <a:bodyPr wrap="square" rtlCol="0" anchor="ctr">
            <a:noAutofit/>
          </a:bodyPr>
          <a:lstStyle/>
          <a:p>
            <a:r>
              <a:rPr lang="en-US" sz="2400" b="1" dirty="0">
                <a:solidFill>
                  <a:srgbClr val="808080"/>
                </a:solidFill>
                <a:latin typeface="Lato" panose="020F0502020204030203" pitchFamily="34" charset="0"/>
                <a:ea typeface="Lato" panose="020F0502020204030203" pitchFamily="34" charset="0"/>
                <a:cs typeface="Lato" panose="020F0502020204030203" pitchFamily="34" charset="0"/>
              </a:rPr>
              <a:t>2026</a:t>
            </a:r>
            <a:endParaRPr lang="en-US" sz="1600" dirty="0">
              <a:latin typeface="Lato" panose="020F0502020204030203" pitchFamily="34" charset="0"/>
              <a:ea typeface="Lato" panose="020F0502020204030203" pitchFamily="34" charset="0"/>
              <a:cs typeface="Lato" panose="020F0502020204030203" pitchFamily="34" charset="0"/>
            </a:endParaRPr>
          </a:p>
        </p:txBody>
      </p:sp>
      <p:pic>
        <p:nvPicPr>
          <p:cNvPr id="21" name="Picture 20" descr="Color key for pie charts">
            <a:extLst>
              <a:ext uri="{FF2B5EF4-FFF2-40B4-BE49-F238E27FC236}">
                <a16:creationId xmlns:a16="http://schemas.microsoft.com/office/drawing/2014/main" id="{0AFB2A63-D48B-5945-A799-D03037FC3F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6753" y="1714943"/>
            <a:ext cx="1984393" cy="1335292"/>
          </a:xfrm>
          <a:prstGeom prst="rect">
            <a:avLst/>
          </a:prstGeom>
        </p:spPr>
      </p:pic>
    </p:spTree>
    <p:extLst>
      <p:ext uri="{BB962C8B-B14F-4D97-AF65-F5344CB8AC3E}">
        <p14:creationId xmlns:p14="http://schemas.microsoft.com/office/powerpoint/2010/main" val="1669029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A438D-6DF8-4F85-8498-1C2096898FB1}"/>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Theory of Change</a:t>
            </a:r>
          </a:p>
        </p:txBody>
      </p:sp>
      <p:sp>
        <p:nvSpPr>
          <p:cNvPr id="5" name="Title 7" descr="Cashflow 2021">
            <a:extLst>
              <a:ext uri="{FF2B5EF4-FFF2-40B4-BE49-F238E27FC236}">
                <a16:creationId xmlns:a16="http://schemas.microsoft.com/office/drawing/2014/main" id="{E7EEE4B9-BEE2-4DFD-9564-126499104560}"/>
              </a:ext>
            </a:extLst>
          </p:cNvPr>
          <p:cNvSpPr txBox="1">
            <a:spLocks/>
          </p:cNvSpPr>
          <p:nvPr/>
        </p:nvSpPr>
        <p:spPr bwMode="auto">
          <a:xfrm>
            <a:off x="559027" y="4113640"/>
            <a:ext cx="1967205" cy="584775"/>
          </a:xfrm>
          <a:prstGeom prst="rect">
            <a:avLst/>
          </a:prstGeom>
          <a:noFill/>
          <a:ln w="9525">
            <a:noFill/>
            <a:prstDash/>
            <a:miter lim="800000"/>
            <a:headEnd/>
            <a:tailEn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rtl="0" eaLnBrk="1" fontAlgn="base" hangingPunct="1">
              <a:spcBef>
                <a:spcPct val="0"/>
              </a:spcBef>
              <a:spcAft>
                <a:spcPct val="0"/>
              </a:spcAft>
              <a:defRPr sz="3733" b="0">
                <a:solidFill>
                  <a:schemeClr val="accent1"/>
                </a:solidFill>
                <a:latin typeface="Georgia" panose="02040502050405020303" pitchFamily="18" charset="0"/>
                <a:ea typeface="+mj-ea"/>
                <a:cs typeface="Calibri" pitchFamily="34" charset="0"/>
              </a:defRPr>
            </a:lvl1pPr>
            <a:lvl2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5pPr>
            <a:lvl6pPr marL="609585"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6pPr>
            <a:lvl7pPr marL="1219170"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7pPr>
            <a:lvl8pPr marL="1828754"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8pPr>
            <a:lvl9pPr marL="243833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9pPr>
          </a:lstStyle>
          <a:p>
            <a:pPr fontAlgn="auto">
              <a:spcBef>
                <a:spcPts val="0"/>
              </a:spcBef>
              <a:spcAft>
                <a:spcPts val="0"/>
              </a:spcAft>
              <a:defRPr/>
            </a:pPr>
            <a:r>
              <a:rPr lang="en-US" sz="3200" kern="1200" dirty="0">
                <a:solidFill>
                  <a:srgbClr val="FFB633"/>
                </a:solidFill>
                <a:ea typeface="+mn-ea"/>
              </a:rPr>
              <a:t>MISSION</a:t>
            </a:r>
          </a:p>
        </p:txBody>
      </p:sp>
      <p:sp>
        <p:nvSpPr>
          <p:cNvPr id="3" name="TextBox 2">
            <a:extLst>
              <a:ext uri="{FF2B5EF4-FFF2-40B4-BE49-F238E27FC236}">
                <a16:creationId xmlns:a16="http://schemas.microsoft.com/office/drawing/2014/main" id="{B1815853-FFF2-430B-A265-8F413EFD500B}"/>
              </a:ext>
            </a:extLst>
          </p:cNvPr>
          <p:cNvSpPr txBox="1"/>
          <p:nvPr/>
        </p:nvSpPr>
        <p:spPr>
          <a:xfrm>
            <a:off x="559027" y="4602726"/>
            <a:ext cx="4254563" cy="830997"/>
          </a:xfrm>
          <a:prstGeom prst="rect">
            <a:avLst/>
          </a:prstGeom>
          <a:noFill/>
        </p:spPr>
        <p:txBody>
          <a:bodyPr wrap="none" rtlCol="0">
            <a:spAutoFit/>
          </a:bodyPr>
          <a:lstStyle/>
          <a:p>
            <a:r>
              <a:rPr lang="en-US" sz="1600" dirty="0" err="1">
                <a:latin typeface="Times New Roman" panose="02020603050405020304" pitchFamily="18" charset="0"/>
                <a:cs typeface="Times New Roman" panose="02020603050405020304" pitchFamily="18" charset="0"/>
              </a:rPr>
              <a:t>RespectAbility</a:t>
            </a:r>
            <a:r>
              <a:rPr lang="en-US" sz="1600" dirty="0">
                <a:latin typeface="Times New Roman" panose="02020603050405020304" pitchFamily="18" charset="0"/>
                <a:cs typeface="Times New Roman" panose="02020603050405020304" pitchFamily="18" charset="0"/>
              </a:rPr>
              <a:t> fights stigmas and advances</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opportunities so people with disabilities can fully</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participate in all aspects of community.</a:t>
            </a:r>
          </a:p>
        </p:txBody>
      </p:sp>
      <p:pic>
        <p:nvPicPr>
          <p:cNvPr id="6" name="Picture 5" descr="Three intersecting circles representing RespectAbility's theory of change. &#10;&#10;DEVELOPING LEADERS: We empower diverse people with disabilities to gain the training, skills, contacts and opportunities they need to have seats at decision-making tables.&#10;&#10;CHANGING ATTITUDES: Increasing diverse and authentic representation of disabled people on screen, leading to systematic change in how society views and values people with disabilities.&#10;&#10;ADVANCING OPPORTUNITIES: We seek and promote best practices in education, employment, entrepreneurship, and civic engagement so people with disabilities can succeed, just like anyone else.">
            <a:extLst>
              <a:ext uri="{FF2B5EF4-FFF2-40B4-BE49-F238E27FC236}">
                <a16:creationId xmlns:a16="http://schemas.microsoft.com/office/drawing/2014/main" id="{FFA19DB0-71DF-EC46-AD5E-9EFCA18E5D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3590" y="-14591"/>
            <a:ext cx="8146859" cy="6858000"/>
          </a:xfrm>
          <a:prstGeom prst="rect">
            <a:avLst/>
          </a:prstGeom>
        </p:spPr>
      </p:pic>
    </p:spTree>
    <p:extLst>
      <p:ext uri="{BB962C8B-B14F-4D97-AF65-F5344CB8AC3E}">
        <p14:creationId xmlns:p14="http://schemas.microsoft.com/office/powerpoint/2010/main" val="3262785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29258D-17A1-4BAA-B8DA-0DD656BBA78F}"/>
              </a:ext>
            </a:extLst>
          </p:cNvPr>
          <p:cNvSpPr>
            <a:spLocks noGrp="1"/>
          </p:cNvSpPr>
          <p:nvPr>
            <p:ph type="sldNum" sz="quarter" idx="12"/>
          </p:nvPr>
        </p:nvSpPr>
        <p:spPr>
          <a:prstGeom prst="rect">
            <a:avLst/>
          </a:prstGeom>
        </p:spPr>
        <p:txBody>
          <a:bodyPr anchor="ctr" anchorCtr="0"/>
          <a:lstStyle>
            <a:defPPr>
              <a:defRPr lang="en-US"/>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mtClean="0">
                <a:latin typeface="Lato" panose="020F0502020204030203" pitchFamily="34" charset="0"/>
                <a:ea typeface="Lato" panose="020F0502020204030203" pitchFamily="34" charset="0"/>
                <a:cs typeface="Lato" panose="020F0502020204030203" pitchFamily="34" charset="0"/>
              </a:rPr>
              <a:pPr/>
              <a:t>40</a:t>
            </a:fld>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5172B2EC-C564-40A3-BD98-367B6B75345E}"/>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Future Projected Financial Plan - Revenue</a:t>
            </a:r>
          </a:p>
        </p:txBody>
      </p:sp>
      <p:graphicFrame>
        <p:nvGraphicFramePr>
          <p:cNvPr id="7" name="Table 6">
            <a:extLst>
              <a:ext uri="{FF2B5EF4-FFF2-40B4-BE49-F238E27FC236}">
                <a16:creationId xmlns:a16="http://schemas.microsoft.com/office/drawing/2014/main" id="{F8278141-089D-C348-B83D-D5664F719AB7}"/>
              </a:ext>
            </a:extLst>
          </p:cNvPr>
          <p:cNvGraphicFramePr>
            <a:graphicFrameLocks noGrp="1"/>
          </p:cNvGraphicFramePr>
          <p:nvPr/>
        </p:nvGraphicFramePr>
        <p:xfrm>
          <a:off x="347472" y="1825625"/>
          <a:ext cx="11539727" cy="4088730"/>
        </p:xfrm>
        <a:graphic>
          <a:graphicData uri="http://schemas.openxmlformats.org/drawingml/2006/table">
            <a:tbl>
              <a:tblPr firstRow="1" bandRow="1">
                <a:tableStyleId>{00A15C55-8517-42AA-B614-E9B94910E393}</a:tableStyleId>
              </a:tblPr>
              <a:tblGrid>
                <a:gridCol w="3586486">
                  <a:extLst>
                    <a:ext uri="{9D8B030D-6E8A-4147-A177-3AD203B41FA5}">
                      <a16:colId xmlns:a16="http://schemas.microsoft.com/office/drawing/2014/main" val="501133965"/>
                    </a:ext>
                  </a:extLst>
                </a:gridCol>
                <a:gridCol w="1667531">
                  <a:extLst>
                    <a:ext uri="{9D8B030D-6E8A-4147-A177-3AD203B41FA5}">
                      <a16:colId xmlns:a16="http://schemas.microsoft.com/office/drawing/2014/main" val="4186442063"/>
                    </a:ext>
                  </a:extLst>
                </a:gridCol>
                <a:gridCol w="1913057">
                  <a:extLst>
                    <a:ext uri="{9D8B030D-6E8A-4147-A177-3AD203B41FA5}">
                      <a16:colId xmlns:a16="http://schemas.microsoft.com/office/drawing/2014/main" val="4182631184"/>
                    </a:ext>
                  </a:extLst>
                </a:gridCol>
                <a:gridCol w="1540321">
                  <a:extLst>
                    <a:ext uri="{9D8B030D-6E8A-4147-A177-3AD203B41FA5}">
                      <a16:colId xmlns:a16="http://schemas.microsoft.com/office/drawing/2014/main" val="1198129586"/>
                    </a:ext>
                  </a:extLst>
                </a:gridCol>
                <a:gridCol w="1327150">
                  <a:extLst>
                    <a:ext uri="{9D8B030D-6E8A-4147-A177-3AD203B41FA5}">
                      <a16:colId xmlns:a16="http://schemas.microsoft.com/office/drawing/2014/main" val="3163795581"/>
                    </a:ext>
                  </a:extLst>
                </a:gridCol>
                <a:gridCol w="1505182">
                  <a:extLst>
                    <a:ext uri="{9D8B030D-6E8A-4147-A177-3AD203B41FA5}">
                      <a16:colId xmlns:a16="http://schemas.microsoft.com/office/drawing/2014/main" val="1514929647"/>
                    </a:ext>
                  </a:extLst>
                </a:gridCol>
              </a:tblGrid>
              <a:tr h="709274">
                <a:tc>
                  <a:txBody>
                    <a:bodyPr/>
                    <a:lstStyle/>
                    <a:p>
                      <a:pPr algn="ctr" fontAlgn="b">
                        <a:lnSpc>
                          <a:spcPts val="2000"/>
                        </a:lnSpc>
                      </a:pPr>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REVENUE</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11543" marR="11543" marT="11543" marB="0" anchor="ctr"/>
                </a:tc>
                <a:tc>
                  <a:txBody>
                    <a:bodyPr/>
                    <a:lstStyle/>
                    <a:p>
                      <a:pPr algn="ctr" fontAlgn="b">
                        <a:lnSpc>
                          <a:spcPts val="2000"/>
                        </a:lnSpc>
                      </a:pPr>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Entertainment</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11543" marR="11543" marT="11543" marB="0" anchor="ctr"/>
                </a:tc>
                <a:tc>
                  <a:txBody>
                    <a:bodyPr/>
                    <a:lstStyle/>
                    <a:p>
                      <a:pPr algn="ctr" fontAlgn="b">
                        <a:lnSpc>
                          <a:spcPts val="2000"/>
                        </a:lnSpc>
                      </a:pPr>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Policy</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11543" marR="11543" marT="11543" marB="0" anchor="ctr"/>
                </a:tc>
                <a:tc>
                  <a:txBody>
                    <a:bodyPr/>
                    <a:lstStyle/>
                    <a:p>
                      <a:pPr algn="ctr" fontAlgn="b">
                        <a:lnSpc>
                          <a:spcPts val="2000"/>
                        </a:lnSpc>
                      </a:pPr>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Leadership</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11543" marR="11543" marT="11543" marB="0" anchor="ctr"/>
                </a:tc>
                <a:tc>
                  <a:txBody>
                    <a:bodyPr/>
                    <a:lstStyle/>
                    <a:p>
                      <a:pPr algn="ctr" fontAlgn="b">
                        <a:lnSpc>
                          <a:spcPts val="2000"/>
                        </a:lnSpc>
                      </a:pPr>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Faith Inclusion</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11543" marR="11543" marT="11543" marB="0" anchor="ctr"/>
                </a:tc>
                <a:tc>
                  <a:txBody>
                    <a:bodyPr/>
                    <a:lstStyle/>
                    <a:p>
                      <a:pPr algn="ctr" fontAlgn="b">
                        <a:lnSpc>
                          <a:spcPts val="2000"/>
                        </a:lnSpc>
                      </a:pPr>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Total</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11543" marR="11543" marT="11543" marB="0" anchor="ctr"/>
                </a:tc>
                <a:extLst>
                  <a:ext uri="{0D108BD9-81ED-4DB2-BD59-A6C34878D82A}">
                    <a16:rowId xmlns:a16="http://schemas.microsoft.com/office/drawing/2014/main" val="3764679256"/>
                  </a:ext>
                </a:extLst>
              </a:tr>
              <a:tr h="749320">
                <a:tc>
                  <a:txBody>
                    <a:bodyPr/>
                    <a:lstStyle/>
                    <a:p>
                      <a:pPr algn="l"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Foundations - Grants</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$ 400,000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$ 1,134,000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$ 707,500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$ 489,000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$ 2,730,500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extLst>
                  <a:ext uri="{0D108BD9-81ED-4DB2-BD59-A6C34878D82A}">
                    <a16:rowId xmlns:a16="http://schemas.microsoft.com/office/drawing/2014/main" val="1570897562"/>
                  </a:ext>
                </a:extLst>
              </a:tr>
              <a:tr h="657534">
                <a:tc>
                  <a:txBody>
                    <a:bodyPr/>
                    <a:lstStyle/>
                    <a:p>
                      <a:pPr algn="l"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Individual Giving</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400,000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486,000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141,500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326,000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1,353,500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extLst>
                  <a:ext uri="{0D108BD9-81ED-4DB2-BD59-A6C34878D82A}">
                    <a16:rowId xmlns:a16="http://schemas.microsoft.com/office/drawing/2014/main" val="3615310337"/>
                  </a:ext>
                </a:extLst>
              </a:tr>
              <a:tr h="657534">
                <a:tc>
                  <a:txBody>
                    <a:bodyPr/>
                    <a:lstStyle/>
                    <a:p>
                      <a:pPr algn="l"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Government Grants</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200,000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424,500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624,500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extLst>
                  <a:ext uri="{0D108BD9-81ED-4DB2-BD59-A6C34878D82A}">
                    <a16:rowId xmlns:a16="http://schemas.microsoft.com/office/drawing/2014/main" val="3969861280"/>
                  </a:ext>
                </a:extLst>
              </a:tr>
              <a:tr h="657534">
                <a:tc>
                  <a:txBody>
                    <a:bodyPr/>
                    <a:lstStyle/>
                    <a:p>
                      <a:pPr algn="l"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Earned Income</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1,000,000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141,500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1,141,500 </a:t>
                      </a:r>
                      <a:endPar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extLst>
                  <a:ext uri="{0D108BD9-81ED-4DB2-BD59-A6C34878D82A}">
                    <a16:rowId xmlns:a16="http://schemas.microsoft.com/office/drawing/2014/main" val="2158990053"/>
                  </a:ext>
                </a:extLst>
              </a:tr>
              <a:tr h="657534">
                <a:tc>
                  <a:txBody>
                    <a:bodyPr/>
                    <a:lstStyle/>
                    <a:p>
                      <a:pPr algn="l" fontAlgn="b"/>
                      <a:r>
                        <a:rPr lang="en-US" sz="18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Total Revenue</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2,000,000 </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1,620,000 </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1,415,000 </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815,000 </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r" fontAlgn="b"/>
                      <a:r>
                        <a:rPr lang="en-US" sz="18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5,850,000 </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extLst>
                  <a:ext uri="{0D108BD9-81ED-4DB2-BD59-A6C34878D82A}">
                    <a16:rowId xmlns:a16="http://schemas.microsoft.com/office/drawing/2014/main" val="861691170"/>
                  </a:ext>
                </a:extLst>
              </a:tr>
            </a:tbl>
          </a:graphicData>
        </a:graphic>
      </p:graphicFrame>
    </p:spTree>
    <p:extLst>
      <p:ext uri="{BB962C8B-B14F-4D97-AF65-F5344CB8AC3E}">
        <p14:creationId xmlns:p14="http://schemas.microsoft.com/office/powerpoint/2010/main" val="3456634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29258D-17A1-4BAA-B8DA-0DD656BBA78F}"/>
              </a:ext>
            </a:extLst>
          </p:cNvPr>
          <p:cNvSpPr>
            <a:spLocks noGrp="1"/>
          </p:cNvSpPr>
          <p:nvPr>
            <p:ph type="sldNum" sz="quarter" idx="12"/>
          </p:nvPr>
        </p:nvSpPr>
        <p:spPr>
          <a:prstGeom prst="rect">
            <a:avLst/>
          </a:prstGeom>
        </p:spPr>
        <p:txBody>
          <a:bodyPr anchor="ctr" anchorCtr="0"/>
          <a:lstStyle>
            <a:defPPr>
              <a:defRPr lang="en-US"/>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mtClean="0"/>
              <a:pPr/>
              <a:t>41</a:t>
            </a:fld>
            <a:endParaRPr lang="en-US" dirty="0"/>
          </a:p>
        </p:txBody>
      </p:sp>
      <p:sp>
        <p:nvSpPr>
          <p:cNvPr id="6" name="Title 5">
            <a:extLst>
              <a:ext uri="{FF2B5EF4-FFF2-40B4-BE49-F238E27FC236}">
                <a16:creationId xmlns:a16="http://schemas.microsoft.com/office/drawing/2014/main" id="{5172B2EC-C564-40A3-BD98-367B6B75345E}"/>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Future Projected Financial Plan - Expenses</a:t>
            </a:r>
          </a:p>
        </p:txBody>
      </p:sp>
      <p:graphicFrame>
        <p:nvGraphicFramePr>
          <p:cNvPr id="8" name="Table 7">
            <a:extLst>
              <a:ext uri="{FF2B5EF4-FFF2-40B4-BE49-F238E27FC236}">
                <a16:creationId xmlns:a16="http://schemas.microsoft.com/office/drawing/2014/main" id="{1461F344-3600-5A4B-B63A-EB48233F09DB}"/>
              </a:ext>
            </a:extLst>
          </p:cNvPr>
          <p:cNvGraphicFramePr>
            <a:graphicFrameLocks noGrp="1"/>
          </p:cNvGraphicFramePr>
          <p:nvPr/>
        </p:nvGraphicFramePr>
        <p:xfrm>
          <a:off x="345438" y="1825625"/>
          <a:ext cx="11541762" cy="4145280"/>
        </p:xfrm>
        <a:graphic>
          <a:graphicData uri="http://schemas.openxmlformats.org/drawingml/2006/table">
            <a:tbl>
              <a:tblPr firstRow="1" bandRow="1">
                <a:tableStyleId>{00A15C55-8517-42AA-B614-E9B94910E393}</a:tableStyleId>
              </a:tblPr>
              <a:tblGrid>
                <a:gridCol w="3326092">
                  <a:extLst>
                    <a:ext uri="{9D8B030D-6E8A-4147-A177-3AD203B41FA5}">
                      <a16:colId xmlns:a16="http://schemas.microsoft.com/office/drawing/2014/main" val="1712303112"/>
                    </a:ext>
                  </a:extLst>
                </a:gridCol>
                <a:gridCol w="1860210">
                  <a:extLst>
                    <a:ext uri="{9D8B030D-6E8A-4147-A177-3AD203B41FA5}">
                      <a16:colId xmlns:a16="http://schemas.microsoft.com/office/drawing/2014/main" val="774069802"/>
                    </a:ext>
                  </a:extLst>
                </a:gridCol>
                <a:gridCol w="1691663">
                  <a:extLst>
                    <a:ext uri="{9D8B030D-6E8A-4147-A177-3AD203B41FA5}">
                      <a16:colId xmlns:a16="http://schemas.microsoft.com/office/drawing/2014/main" val="3170279277"/>
                    </a:ext>
                  </a:extLst>
                </a:gridCol>
                <a:gridCol w="1510859">
                  <a:extLst>
                    <a:ext uri="{9D8B030D-6E8A-4147-A177-3AD203B41FA5}">
                      <a16:colId xmlns:a16="http://schemas.microsoft.com/office/drawing/2014/main" val="3729096874"/>
                    </a:ext>
                  </a:extLst>
                </a:gridCol>
                <a:gridCol w="1564268">
                  <a:extLst>
                    <a:ext uri="{9D8B030D-6E8A-4147-A177-3AD203B41FA5}">
                      <a16:colId xmlns:a16="http://schemas.microsoft.com/office/drawing/2014/main" val="2348194625"/>
                    </a:ext>
                  </a:extLst>
                </a:gridCol>
                <a:gridCol w="1588670">
                  <a:extLst>
                    <a:ext uri="{9D8B030D-6E8A-4147-A177-3AD203B41FA5}">
                      <a16:colId xmlns:a16="http://schemas.microsoft.com/office/drawing/2014/main" val="1337687929"/>
                    </a:ext>
                  </a:extLst>
                </a:gridCol>
              </a:tblGrid>
              <a:tr h="444657">
                <a:tc>
                  <a:txBody>
                    <a:bodyPr/>
                    <a:lstStyle/>
                    <a:p>
                      <a:pPr algn="ct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EXPENSES</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ct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Entertainment</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ct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Policy</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ct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Leadership</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ct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Faith Inclusion</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ctr" fontAlgn="b"/>
                      <a:r>
                        <a:rPr lang="en-US" sz="1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Total</a:t>
                      </a:r>
                      <a:endPar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extLst>
                  <a:ext uri="{0D108BD9-81ED-4DB2-BD59-A6C34878D82A}">
                    <a16:rowId xmlns:a16="http://schemas.microsoft.com/office/drawing/2014/main" val="3597696685"/>
                  </a:ext>
                </a:extLst>
              </a:tr>
              <a:tr h="365760">
                <a:tc>
                  <a:txBody>
                    <a:bodyPr/>
                    <a:lstStyle/>
                    <a:p>
                      <a:pPr algn="l"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Salaries</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$ 747,143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$ 746,393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$ 592,143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$ 376,393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$ 2,462,072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2994912128"/>
                  </a:ext>
                </a:extLst>
              </a:tr>
              <a:tr h="365760">
                <a:tc>
                  <a:txBody>
                    <a:bodyPr/>
                    <a:lstStyle/>
                    <a:p>
                      <a:pPr algn="l"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Benefits</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147,033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146,778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96,036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78,509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468,357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1434782945"/>
                  </a:ext>
                </a:extLst>
              </a:tr>
              <a:tr h="365760">
                <a:tc>
                  <a:txBody>
                    <a:bodyPr/>
                    <a:lstStyle/>
                    <a:p>
                      <a:pPr algn="l"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Consultants</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200,000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85,000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30,000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315,000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3980753265"/>
                  </a:ext>
                </a:extLst>
              </a:tr>
              <a:tr h="365760">
                <a:tc>
                  <a:txBody>
                    <a:bodyPr/>
                    <a:lstStyle/>
                    <a:p>
                      <a:pPr marL="0" indent="0" algn="l"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Subtotal Direct Expenses</a:t>
                      </a:r>
                      <a:endParaRPr lang="en-US" sz="16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1,094,176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893,171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773,179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484,902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3,245,429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114834599"/>
                  </a:ext>
                </a:extLst>
              </a:tr>
              <a:tr h="365760">
                <a:tc>
                  <a:txBody>
                    <a:bodyPr/>
                    <a:lstStyle/>
                    <a:p>
                      <a:pPr algn="l"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Other OpEx: (e.g. evaluation, supplies, IT, etc)</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273,500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209,500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193,300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47,950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724,250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681762621"/>
                  </a:ext>
                </a:extLst>
              </a:tr>
              <a:tr h="365760">
                <a:tc>
                  <a:txBody>
                    <a:bodyPr/>
                    <a:lstStyle/>
                    <a:p>
                      <a:pPr algn="l"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Communication Expense</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182,250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148,770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128,783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80,767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540,569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3238698345"/>
                  </a:ext>
                </a:extLst>
              </a:tr>
              <a:tr h="365760">
                <a:tc>
                  <a:txBody>
                    <a:bodyPr/>
                    <a:lstStyle/>
                    <a:p>
                      <a:pPr algn="l"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Development Expense</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241,470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197,111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170,630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107,011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716,222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2114173243"/>
                  </a:ext>
                </a:extLst>
              </a:tr>
              <a:tr h="365760">
                <a:tc>
                  <a:txBody>
                    <a:bodyPr/>
                    <a:lstStyle/>
                    <a:p>
                      <a:pPr algn="l"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Operations Expense</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208,604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171,448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149,108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94,370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623,530 </a:t>
                      </a:r>
                      <a:endParaRPr lang="en-US" sz="16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3501724132"/>
                  </a:ext>
                </a:extLst>
              </a:tr>
              <a:tr h="365760">
                <a:tc>
                  <a:txBody>
                    <a:bodyPr/>
                    <a:lstStyle/>
                    <a:p>
                      <a:pPr algn="l" fontAlgn="b"/>
                      <a:r>
                        <a:rPr lang="en-US" sz="16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Total Expenses</a:t>
                      </a:r>
                      <a:endParaRPr lang="en-US" sz="16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2,000,000 </a:t>
                      </a:r>
                      <a:endParaRPr lang="en-US" sz="16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1,620,000 </a:t>
                      </a:r>
                      <a:endParaRPr lang="en-US" sz="16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$1,415,000</a:t>
                      </a:r>
                      <a:endParaRPr lang="en-US" sz="16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815,000                </a:t>
                      </a:r>
                      <a:endParaRPr lang="en-US" sz="16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16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5,850,000 </a:t>
                      </a:r>
                      <a:endParaRPr lang="en-US" sz="16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4014643812"/>
                  </a:ext>
                </a:extLst>
              </a:tr>
            </a:tbl>
          </a:graphicData>
        </a:graphic>
      </p:graphicFrame>
    </p:spTree>
    <p:extLst>
      <p:ext uri="{BB962C8B-B14F-4D97-AF65-F5344CB8AC3E}">
        <p14:creationId xmlns:p14="http://schemas.microsoft.com/office/powerpoint/2010/main" val="3348903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DC462296-7DD2-AA43-8FAA-F35770BB8821}"/>
              </a:ext>
            </a:extLst>
          </p:cNvPr>
          <p:cNvSpPr>
            <a:spLocks noGrp="1"/>
          </p:cNvSpPr>
          <p:nvPr>
            <p:ph type="title" idx="4294967295"/>
          </p:nvPr>
        </p:nvSpPr>
        <p:spPr/>
        <p:txBody>
          <a:bodyPr/>
          <a:lstStyle/>
          <a:p>
            <a:r>
              <a:rPr lang="en-US" dirty="0"/>
              <a:t>Management Team</a:t>
            </a:r>
          </a:p>
        </p:txBody>
      </p:sp>
      <p:pic>
        <p:nvPicPr>
          <p:cNvPr id="3" name="Picture 2" descr="Proposed org chart for management team">
            <a:extLst>
              <a:ext uri="{FF2B5EF4-FFF2-40B4-BE49-F238E27FC236}">
                <a16:creationId xmlns:a16="http://schemas.microsoft.com/office/drawing/2014/main" id="{2B351689-AD34-452D-A6FB-37B98697C6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73051" y="0"/>
            <a:ext cx="10045898" cy="6857999"/>
          </a:xfrm>
          <a:prstGeom prst="rect">
            <a:avLst/>
          </a:prstGeom>
        </p:spPr>
      </p:pic>
    </p:spTree>
    <p:extLst>
      <p:ext uri="{BB962C8B-B14F-4D97-AF65-F5344CB8AC3E}">
        <p14:creationId xmlns:p14="http://schemas.microsoft.com/office/powerpoint/2010/main" val="2356942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CD0AC594-0CC8-EA48-BDA2-0F9E19CFDDF6}"/>
              </a:ext>
            </a:extLst>
          </p:cNvPr>
          <p:cNvSpPr>
            <a:spLocks noGrp="1"/>
          </p:cNvSpPr>
          <p:nvPr>
            <p:ph type="title" idx="4294967295"/>
          </p:nvPr>
        </p:nvSpPr>
        <p:spPr/>
        <p:txBody>
          <a:bodyPr/>
          <a:lstStyle/>
          <a:p>
            <a:r>
              <a:rPr lang="en-US" dirty="0"/>
              <a:t>Development Team</a:t>
            </a:r>
          </a:p>
        </p:txBody>
      </p:sp>
      <p:pic>
        <p:nvPicPr>
          <p:cNvPr id="3" name="Picture 2" descr="Proposed org chart for development team">
            <a:extLst>
              <a:ext uri="{FF2B5EF4-FFF2-40B4-BE49-F238E27FC236}">
                <a16:creationId xmlns:a16="http://schemas.microsoft.com/office/drawing/2014/main" id="{69228DA4-65F9-4D80-9D9B-AE55674056D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73051" y="0"/>
            <a:ext cx="10045898" cy="6857999"/>
          </a:xfrm>
          <a:prstGeom prst="rect">
            <a:avLst/>
          </a:prstGeom>
        </p:spPr>
      </p:pic>
    </p:spTree>
    <p:extLst>
      <p:ext uri="{BB962C8B-B14F-4D97-AF65-F5344CB8AC3E}">
        <p14:creationId xmlns:p14="http://schemas.microsoft.com/office/powerpoint/2010/main" val="2652752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6291746A-C84C-7744-9F47-36B8494CE203}"/>
              </a:ext>
            </a:extLst>
          </p:cNvPr>
          <p:cNvSpPr>
            <a:spLocks noGrp="1"/>
          </p:cNvSpPr>
          <p:nvPr>
            <p:ph type="title" idx="4294967295"/>
          </p:nvPr>
        </p:nvSpPr>
        <p:spPr/>
        <p:txBody>
          <a:bodyPr/>
          <a:lstStyle/>
          <a:p>
            <a:r>
              <a:rPr lang="en-US" dirty="0"/>
              <a:t>HR</a:t>
            </a:r>
            <a:r>
              <a:rPr lang="en-US" baseline="0" dirty="0"/>
              <a:t> Team</a:t>
            </a:r>
            <a:endParaRPr lang="en-US" dirty="0"/>
          </a:p>
        </p:txBody>
      </p:sp>
      <p:pic>
        <p:nvPicPr>
          <p:cNvPr id="3" name="Picture 2" descr="Proposed org chart for HR team">
            <a:extLst>
              <a:ext uri="{FF2B5EF4-FFF2-40B4-BE49-F238E27FC236}">
                <a16:creationId xmlns:a16="http://schemas.microsoft.com/office/drawing/2014/main" id="{06685956-39E2-4580-89DA-391ABDC4F7A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73051" y="0"/>
            <a:ext cx="10045898" cy="6857999"/>
          </a:xfrm>
          <a:prstGeom prst="rect">
            <a:avLst/>
          </a:prstGeom>
        </p:spPr>
      </p:pic>
    </p:spTree>
    <p:extLst>
      <p:ext uri="{BB962C8B-B14F-4D97-AF65-F5344CB8AC3E}">
        <p14:creationId xmlns:p14="http://schemas.microsoft.com/office/powerpoint/2010/main" val="2768075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B307-91B7-42B8-B922-C43C9CCB3BF7}"/>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Leadership Development and Succession</a:t>
            </a:r>
          </a:p>
        </p:txBody>
      </p:sp>
      <p:graphicFrame>
        <p:nvGraphicFramePr>
          <p:cNvPr id="5" name="Content Placeholder 4" descr="President and CEO Succession Plan&#10;- Temporary, unplanned absence&#10;- Permanent, planned or unplanned, absence&#10;- Instructions on frequency of plan update&#10;&#10;Board Development&#10;- Board Structure: Directors, Advisory Council, and Executive Committee&#10;- Board Fundraising Responsibilities">
            <a:extLst>
              <a:ext uri="{FF2B5EF4-FFF2-40B4-BE49-F238E27FC236}">
                <a16:creationId xmlns:a16="http://schemas.microsoft.com/office/drawing/2014/main" id="{AF8974B3-B703-4F00-B9F0-2C0864D86DF1}"/>
              </a:ext>
            </a:extLst>
          </p:cNvPr>
          <p:cNvGraphicFramePr>
            <a:graphicFrameLocks noGrp="1"/>
          </p:cNvGraphicFramePr>
          <p:nvPr>
            <p:ph idx="1"/>
          </p:nvPr>
        </p:nvGraphicFramePr>
        <p:xfrm>
          <a:off x="523875" y="1825625"/>
          <a:ext cx="108299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9518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32D6E1D-D4F4-C448-A77C-A9748D276B49}"/>
              </a:ext>
            </a:extLst>
          </p:cNvPr>
          <p:cNvSpPr>
            <a:spLocks noGrp="1"/>
          </p:cNvSpPr>
          <p:nvPr>
            <p:ph type="title" idx="4294967295"/>
          </p:nvPr>
        </p:nvSpPr>
        <p:spPr/>
        <p:txBody>
          <a:bodyPr>
            <a:normAutofit/>
          </a:bodyPr>
          <a:lstStyle/>
          <a:p>
            <a:r>
              <a:rPr lang="en-US" dirty="0"/>
              <a:t>For More Information</a:t>
            </a:r>
          </a:p>
        </p:txBody>
      </p:sp>
      <p:pic>
        <p:nvPicPr>
          <p:cNvPr id="6" name="Picture 5" descr="RespectAbility staff smiling together at an in-person event, wearing RespectAbility polo shirts">
            <a:extLst>
              <a:ext uri="{FF2B5EF4-FFF2-40B4-BE49-F238E27FC236}">
                <a16:creationId xmlns:a16="http://schemas.microsoft.com/office/drawing/2014/main" id="{54DF4DA9-4982-F849-9FFB-BEDDCF09A4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4160069"/>
          </a:xfrm>
          <a:prstGeom prst="rect">
            <a:avLst/>
          </a:prstGeom>
        </p:spPr>
      </p:pic>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4342595"/>
            <a:ext cx="5112000" cy="2286000"/>
          </a:xfrm>
          <a:prstGeom prst="rect">
            <a:avLst/>
          </a:prstGeom>
        </p:spPr>
      </p:pic>
      <p:cxnSp>
        <p:nvCxnSpPr>
          <p:cNvPr id="10" name="Straight Connector 9">
            <a:extLst>
              <a:ext uri="{FF2B5EF4-FFF2-40B4-BE49-F238E27FC236}">
                <a16:creationId xmlns:a16="http://schemas.microsoft.com/office/drawing/2014/main" id="{2208AE4A-0D4D-4577-A468-1DF7FAB562D8}"/>
              </a:ext>
              <a:ext uri="{C183D7F6-B498-43B3-948B-1728B52AA6E4}">
                <adec:decorative xmlns:adec="http://schemas.microsoft.com/office/drawing/2017/decorative" val="1"/>
              </a:ext>
            </a:extLst>
          </p:cNvPr>
          <p:cNvCxnSpPr>
            <a:cxnSpLocks/>
          </p:cNvCxnSpPr>
          <p:nvPr/>
        </p:nvCxnSpPr>
        <p:spPr>
          <a:xfrm>
            <a:off x="6096000" y="4343400"/>
            <a:ext cx="0" cy="2286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270171"/>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F12501-DF53-ED47-BC05-3985438F9C35}"/>
              </a:ext>
            </a:extLst>
          </p:cNvPr>
          <p:cNvSpPr txBox="1"/>
          <p:nvPr/>
        </p:nvSpPr>
        <p:spPr>
          <a:xfrm>
            <a:off x="6471898" y="4590991"/>
            <a:ext cx="5034302" cy="1789208"/>
          </a:xfrm>
          <a:prstGeom prst="rect">
            <a:avLst/>
          </a:prstGeom>
          <a:noFill/>
        </p:spPr>
        <p:txBody>
          <a:bodyPr wrap="square" rtlCol="0">
            <a:spAutoFit/>
          </a:bodyPr>
          <a:lstStyle/>
          <a:p>
            <a:pPr algn="ctr">
              <a:lnSpc>
                <a:spcPct val="90000"/>
              </a:lnSpc>
              <a:spcBef>
                <a:spcPts val="480"/>
              </a:spcBef>
              <a:buSzPct val="25000"/>
              <a:defRPr/>
            </a:pPr>
            <a:r>
              <a:rPr lang="en-US" sz="2400" b="1"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For More Information, Contact:</a:t>
            </a:r>
          </a:p>
          <a:p>
            <a:pPr algn="ctr">
              <a:lnSpc>
                <a:spcPct val="90000"/>
              </a:lnSpc>
              <a:spcBef>
                <a:spcPts val="480"/>
              </a:spcBef>
              <a:buSzPct val="25000"/>
              <a:defRPr/>
            </a:pPr>
            <a:r>
              <a:rPr lang="en-US" sz="2000"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Jennifer Laszlo Mizrahi</a:t>
            </a:r>
          </a:p>
          <a:p>
            <a:pPr algn="ctr">
              <a:lnSpc>
                <a:spcPct val="90000"/>
              </a:lnSpc>
              <a:spcBef>
                <a:spcPts val="480"/>
              </a:spcBef>
              <a:buSzPct val="25000"/>
              <a:defRPr/>
            </a:pPr>
            <a:r>
              <a:rPr lang="en-US" sz="2000" u="sng"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hlinkClick r:id="rId5">
                  <a:extLst>
                    <a:ext uri="{A12FA001-AC4F-418D-AE19-62706E023703}">
                      <ahyp:hlinkClr xmlns:ahyp="http://schemas.microsoft.com/office/drawing/2018/hyperlinkcolor" val="tx"/>
                    </a:ext>
                  </a:extLst>
                </a:hlinkClick>
              </a:rPr>
              <a:t>www.RespectAbility.org</a:t>
            </a:r>
          </a:p>
          <a:p>
            <a:pPr algn="ctr">
              <a:lnSpc>
                <a:spcPct val="90000"/>
              </a:lnSpc>
              <a:spcBef>
                <a:spcPts val="480"/>
              </a:spcBef>
              <a:buSzPct val="25000"/>
              <a:defRPr/>
            </a:pPr>
            <a:r>
              <a:rPr lang="en-US" sz="2000"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Cell: (202) 365-0787</a:t>
            </a:r>
          </a:p>
          <a:p>
            <a:pPr algn="ctr">
              <a:lnSpc>
                <a:spcPct val="90000"/>
              </a:lnSpc>
              <a:spcBef>
                <a:spcPts val="480"/>
              </a:spcBef>
              <a:buSzPct val="25000"/>
              <a:defRPr/>
            </a:pPr>
            <a:r>
              <a:rPr lang="en-US" sz="2000" u="sng"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hlinkClick r:id="rId6">
                  <a:extLst>
                    <a:ext uri="{A12FA001-AC4F-418D-AE19-62706E023703}">
                      <ahyp:hlinkClr xmlns:ahyp="http://schemas.microsoft.com/office/drawing/2018/hyperlinkcolor" val="tx"/>
                    </a:ext>
                  </a:extLst>
                </a:hlinkClick>
              </a:rPr>
              <a:t>JenniferM@RespectAbility.org</a:t>
            </a:r>
          </a:p>
        </p:txBody>
      </p:sp>
    </p:spTree>
    <p:extLst>
      <p:ext uri="{BB962C8B-B14F-4D97-AF65-F5344CB8AC3E}">
        <p14:creationId xmlns:p14="http://schemas.microsoft.com/office/powerpoint/2010/main" val="2940807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CA48-1585-4393-919B-FB3F7D11D3E5}"/>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Core Tenets</a:t>
            </a:r>
          </a:p>
        </p:txBody>
      </p:sp>
      <p:graphicFrame>
        <p:nvGraphicFramePr>
          <p:cNvPr id="6" name="Content Placeholder 5" descr="Diversity, Equity Inclusion and Accessibility&#10;Collaboration&#10;Commitment to Performance Metrics">
            <a:extLst>
              <a:ext uri="{FF2B5EF4-FFF2-40B4-BE49-F238E27FC236}">
                <a16:creationId xmlns:a16="http://schemas.microsoft.com/office/drawing/2014/main" id="{CAB2B4C3-B400-4F30-8DDE-F235A9AD2B27}"/>
              </a:ext>
            </a:extLst>
          </p:cNvPr>
          <p:cNvGraphicFramePr>
            <a:graphicFrameLocks noGrp="1"/>
          </p:cNvGraphicFramePr>
          <p:nvPr>
            <p:ph idx="1"/>
            <p:extLst>
              <p:ext uri="{D42A27DB-BD31-4B8C-83A1-F6EECF244321}">
                <p14:modId xmlns:p14="http://schemas.microsoft.com/office/powerpoint/2010/main" val="1745569006"/>
              </p:ext>
            </p:extLst>
          </p:nvPr>
        </p:nvGraphicFramePr>
        <p:xfrm>
          <a:off x="523875" y="1825625"/>
          <a:ext cx="108299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6947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A0652-F41C-3A44-9581-DCA3143F0033}"/>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Commitment to Equity</a:t>
            </a:r>
          </a:p>
        </p:txBody>
      </p:sp>
      <p:sp>
        <p:nvSpPr>
          <p:cNvPr id="2" name="Content Placeholder 1">
            <a:extLst>
              <a:ext uri="{FF2B5EF4-FFF2-40B4-BE49-F238E27FC236}">
                <a16:creationId xmlns:a16="http://schemas.microsoft.com/office/drawing/2014/main" id="{47ED94E5-D729-614D-B0A6-215643300CE1}"/>
              </a:ext>
            </a:extLst>
          </p:cNvPr>
          <p:cNvSpPr>
            <a:spLocks noGrp="1"/>
          </p:cNvSpPr>
          <p:nvPr>
            <p:ph idx="1"/>
          </p:nvPr>
        </p:nvSpPr>
        <p:spPr>
          <a:xfrm>
            <a:off x="523240" y="1825625"/>
            <a:ext cx="10830559" cy="2064731"/>
          </a:xfrm>
        </p:spPr>
        <p:txBody>
          <a:bodyPr/>
          <a:lstStyle/>
          <a:p>
            <a:pPr marL="0" indent="0">
              <a:buNone/>
            </a:pPr>
            <a:r>
              <a:rPr lang="en-US" dirty="0" err="1">
                <a:solidFill>
                  <a:schemeClr val="tx1"/>
                </a:solidFill>
                <a:latin typeface="Lato" panose="020F0502020204030203" pitchFamily="34" charset="0"/>
                <a:ea typeface="Lato" panose="020F0502020204030203" pitchFamily="34" charset="0"/>
                <a:cs typeface="Lato" panose="020F0502020204030203" pitchFamily="34" charset="0"/>
              </a:rPr>
              <a:t>RespectAbility</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 knows we are stronger and better when we are accepting, welcoming and respectful of all people. Since day one, </a:t>
            </a:r>
            <a:r>
              <a:rPr lang="en-US" dirty="0" err="1">
                <a:solidFill>
                  <a:schemeClr val="tx1"/>
                </a:solidFill>
                <a:latin typeface="Lato" panose="020F0502020204030203" pitchFamily="34" charset="0"/>
                <a:ea typeface="Lato" panose="020F0502020204030203" pitchFamily="34" charset="0"/>
                <a:cs typeface="Lato" panose="020F0502020204030203" pitchFamily="34" charset="0"/>
              </a:rPr>
              <a:t>RespectAbility</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 had board-approved intentional diversity and equality policies. We are a “Nothing About Us Without Us” organization.</a:t>
            </a:r>
          </a:p>
        </p:txBody>
      </p:sp>
      <p:graphicFrame>
        <p:nvGraphicFramePr>
          <p:cNvPr id="8" name="Table 7">
            <a:extLst>
              <a:ext uri="{FF2B5EF4-FFF2-40B4-BE49-F238E27FC236}">
                <a16:creationId xmlns:a16="http://schemas.microsoft.com/office/drawing/2014/main" id="{3F1981C2-46A6-3545-9CB3-ADBF1BB22F6A}"/>
              </a:ext>
            </a:extLst>
          </p:cNvPr>
          <p:cNvGraphicFramePr>
            <a:graphicFrameLocks noGrp="1"/>
          </p:cNvGraphicFramePr>
          <p:nvPr>
            <p:extLst>
              <p:ext uri="{D42A27DB-BD31-4B8C-83A1-F6EECF244321}">
                <p14:modId xmlns:p14="http://schemas.microsoft.com/office/powerpoint/2010/main" val="1949000733"/>
              </p:ext>
            </p:extLst>
          </p:nvPr>
        </p:nvGraphicFramePr>
        <p:xfrm>
          <a:off x="523240" y="4211031"/>
          <a:ext cx="9968808" cy="1763581"/>
        </p:xfrm>
        <a:graphic>
          <a:graphicData uri="http://schemas.openxmlformats.org/drawingml/2006/table">
            <a:tbl>
              <a:tblPr firstRow="1">
                <a:tableStyleId>{1E171933-4619-4E11-9A3F-F7608DF75F80}</a:tableStyleId>
              </a:tblPr>
              <a:tblGrid>
                <a:gridCol w="1881337">
                  <a:extLst>
                    <a:ext uri="{9D8B030D-6E8A-4147-A177-3AD203B41FA5}">
                      <a16:colId xmlns:a16="http://schemas.microsoft.com/office/drawing/2014/main" val="2173671120"/>
                    </a:ext>
                  </a:extLst>
                </a:gridCol>
                <a:gridCol w="1888264">
                  <a:extLst>
                    <a:ext uri="{9D8B030D-6E8A-4147-A177-3AD203B41FA5}">
                      <a16:colId xmlns:a16="http://schemas.microsoft.com/office/drawing/2014/main" val="3244011484"/>
                    </a:ext>
                  </a:extLst>
                </a:gridCol>
                <a:gridCol w="1120503">
                  <a:extLst>
                    <a:ext uri="{9D8B030D-6E8A-4147-A177-3AD203B41FA5}">
                      <a16:colId xmlns:a16="http://schemas.microsoft.com/office/drawing/2014/main" val="1095745511"/>
                    </a:ext>
                  </a:extLst>
                </a:gridCol>
                <a:gridCol w="1248735">
                  <a:extLst>
                    <a:ext uri="{9D8B030D-6E8A-4147-A177-3AD203B41FA5}">
                      <a16:colId xmlns:a16="http://schemas.microsoft.com/office/drawing/2014/main" val="1065121290"/>
                    </a:ext>
                  </a:extLst>
                </a:gridCol>
                <a:gridCol w="1460732">
                  <a:extLst>
                    <a:ext uri="{9D8B030D-6E8A-4147-A177-3AD203B41FA5}">
                      <a16:colId xmlns:a16="http://schemas.microsoft.com/office/drawing/2014/main" val="3428715844"/>
                    </a:ext>
                  </a:extLst>
                </a:gridCol>
                <a:gridCol w="1549802">
                  <a:extLst>
                    <a:ext uri="{9D8B030D-6E8A-4147-A177-3AD203B41FA5}">
                      <a16:colId xmlns:a16="http://schemas.microsoft.com/office/drawing/2014/main" val="4268811792"/>
                    </a:ext>
                  </a:extLst>
                </a:gridCol>
                <a:gridCol w="819435">
                  <a:extLst>
                    <a:ext uri="{9D8B030D-6E8A-4147-A177-3AD203B41FA5}">
                      <a16:colId xmlns:a16="http://schemas.microsoft.com/office/drawing/2014/main" val="334672868"/>
                    </a:ext>
                  </a:extLst>
                </a:gridCol>
              </a:tblGrid>
              <a:tr h="845553">
                <a:tc>
                  <a:txBody>
                    <a:bodyPr/>
                    <a:lstStyle/>
                    <a:p>
                      <a:pPr algn="l" fontAlgn="ctr"/>
                      <a:r>
                        <a:rPr lang="en-US" sz="2000" b="1" dirty="0">
                          <a:solidFill>
                            <a:schemeClr val="tx1"/>
                          </a:solidFill>
                          <a:effectLst/>
                        </a:rPr>
                        <a:t>Organization Level</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dirty="0">
                          <a:solidFill>
                            <a:schemeClr val="tx1"/>
                          </a:solidFill>
                          <a:effectLst/>
                        </a:rPr>
                        <a:t>People of Color/BIPOC</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a:solidFill>
                            <a:schemeClr val="tx1"/>
                          </a:solidFill>
                          <a:effectLst/>
                        </a:rPr>
                        <a:t>White</a:t>
                      </a:r>
                      <a:endParaRPr lang="en-US" sz="20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a:solidFill>
                            <a:schemeClr val="tx1"/>
                          </a:solidFill>
                          <a:effectLst/>
                        </a:rPr>
                        <a:t>Disability</a:t>
                      </a:r>
                      <a:endParaRPr lang="en-US" sz="20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a:solidFill>
                            <a:schemeClr val="tx1"/>
                          </a:solidFill>
                          <a:effectLst/>
                        </a:rPr>
                        <a:t>LGBTQIA+</a:t>
                      </a:r>
                      <a:endParaRPr lang="en-US" sz="20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dirty="0">
                          <a:solidFill>
                            <a:schemeClr val="tx1"/>
                          </a:solidFill>
                          <a:effectLst/>
                        </a:rPr>
                        <a:t>Female/</a:t>
                      </a:r>
                    </a:p>
                    <a:p>
                      <a:pPr algn="l" fontAlgn="ctr"/>
                      <a:r>
                        <a:rPr lang="en-US" sz="2000" b="1" dirty="0">
                          <a:solidFill>
                            <a:schemeClr val="tx1"/>
                          </a:solidFill>
                          <a:effectLst/>
                        </a:rPr>
                        <a:t>Non-Binary</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dirty="0">
                          <a:solidFill>
                            <a:schemeClr val="tx1"/>
                          </a:solidFill>
                          <a:effectLst/>
                        </a:rPr>
                        <a:t>Male</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extLst>
                  <a:ext uri="{0D108BD9-81ED-4DB2-BD59-A6C34878D82A}">
                    <a16:rowId xmlns:a16="http://schemas.microsoft.com/office/drawing/2014/main" val="3431468379"/>
                  </a:ext>
                </a:extLst>
              </a:tr>
              <a:tr h="459014">
                <a:tc>
                  <a:txBody>
                    <a:bodyPr/>
                    <a:lstStyle/>
                    <a:p>
                      <a:pPr algn="l" fontAlgn="ctr"/>
                      <a:r>
                        <a:rPr lang="en-US" sz="2000" dirty="0">
                          <a:effectLst/>
                        </a:rPr>
                        <a:t>Board</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53%</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47%</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6%</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extLst>
                  <a:ext uri="{0D108BD9-81ED-4DB2-BD59-A6C34878D82A}">
                    <a16:rowId xmlns:a16="http://schemas.microsoft.com/office/drawing/2014/main" val="1322369919"/>
                  </a:ext>
                </a:extLst>
              </a:tr>
              <a:tr h="459014">
                <a:tc>
                  <a:txBody>
                    <a:bodyPr/>
                    <a:lstStyle/>
                    <a:p>
                      <a:pPr algn="l" fontAlgn="ctr"/>
                      <a:r>
                        <a:rPr lang="en-US" sz="2000" dirty="0">
                          <a:effectLst/>
                        </a:rPr>
                        <a:t>Staff</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36%</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64%</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dirty="0">
                          <a:effectLst/>
                        </a:rPr>
                        <a:t>85%</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21%</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dirty="0">
                          <a:effectLst/>
                        </a:rPr>
                        <a:t>50%</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extLst>
                  <a:ext uri="{0D108BD9-81ED-4DB2-BD59-A6C34878D82A}">
                    <a16:rowId xmlns:a16="http://schemas.microsoft.com/office/drawing/2014/main" val="3644644132"/>
                  </a:ext>
                </a:extLst>
              </a:tr>
            </a:tbl>
          </a:graphicData>
        </a:graphic>
      </p:graphicFrame>
    </p:spTree>
    <p:extLst>
      <p:ext uri="{BB962C8B-B14F-4D97-AF65-F5344CB8AC3E}">
        <p14:creationId xmlns:p14="http://schemas.microsoft.com/office/powerpoint/2010/main" val="42108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C9E3-F431-4B63-9225-F029E92ADD0E}"/>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Program Summary: Four Key Areas of Impact</a:t>
            </a:r>
          </a:p>
        </p:txBody>
      </p:sp>
      <p:sp>
        <p:nvSpPr>
          <p:cNvPr id="3" name="Rectangle 2">
            <a:extLst>
              <a:ext uri="{FF2B5EF4-FFF2-40B4-BE49-F238E27FC236}">
                <a16:creationId xmlns:a16="http://schemas.microsoft.com/office/drawing/2014/main" id="{D65C0C69-9B2B-8944-9F4E-B2063104E829}"/>
              </a:ext>
              <a:ext uri="{C183D7F6-B498-43B3-948B-1728B52AA6E4}">
                <adec:decorative xmlns:adec="http://schemas.microsoft.com/office/drawing/2017/decorative" val="1"/>
              </a:ext>
            </a:extLst>
          </p:cNvPr>
          <p:cNvSpPr/>
          <p:nvPr/>
        </p:nvSpPr>
        <p:spPr>
          <a:xfrm>
            <a:off x="10888133" y="6231467"/>
            <a:ext cx="1303867"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D2BC1EED-53F5-48AA-833D-3654831E9A82}"/>
              </a:ext>
            </a:extLst>
          </p:cNvPr>
          <p:cNvGraphicFramePr>
            <a:graphicFrameLocks noGrp="1"/>
          </p:cNvGraphicFramePr>
          <p:nvPr>
            <p:ph idx="1"/>
            <p:extLst>
              <p:ext uri="{D42A27DB-BD31-4B8C-83A1-F6EECF244321}">
                <p14:modId xmlns:p14="http://schemas.microsoft.com/office/powerpoint/2010/main" val="1202292975"/>
              </p:ext>
            </p:extLst>
          </p:nvPr>
        </p:nvGraphicFramePr>
        <p:xfrm>
          <a:off x="323200" y="1624136"/>
          <a:ext cx="11545599" cy="5066453"/>
        </p:xfrm>
        <a:graphic>
          <a:graphicData uri="http://schemas.openxmlformats.org/drawingml/2006/table">
            <a:tbl>
              <a:tblPr firstRow="1" bandRow="1">
                <a:tableStyleId>{00A15C55-8517-42AA-B614-E9B94910E393}</a:tableStyleId>
              </a:tblPr>
              <a:tblGrid>
                <a:gridCol w="1762466">
                  <a:extLst>
                    <a:ext uri="{9D8B030D-6E8A-4147-A177-3AD203B41FA5}">
                      <a16:colId xmlns:a16="http://schemas.microsoft.com/office/drawing/2014/main" val="185327853"/>
                    </a:ext>
                  </a:extLst>
                </a:gridCol>
                <a:gridCol w="9783133">
                  <a:extLst>
                    <a:ext uri="{9D8B030D-6E8A-4147-A177-3AD203B41FA5}">
                      <a16:colId xmlns:a16="http://schemas.microsoft.com/office/drawing/2014/main" val="3758874861"/>
                    </a:ext>
                  </a:extLst>
                </a:gridCol>
              </a:tblGrid>
              <a:tr h="494453">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Area</a:t>
                      </a:r>
                    </a:p>
                  </a:txBody>
                  <a:tcPr marL="121920" marR="121920" marT="60960" marB="60960"/>
                </a:tc>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Purpose</a:t>
                      </a:r>
                    </a:p>
                  </a:txBody>
                  <a:tcPr marL="121920" marR="121920" marT="60960" marB="60960"/>
                </a:tc>
                <a:extLst>
                  <a:ext uri="{0D108BD9-81ED-4DB2-BD59-A6C34878D82A}">
                    <a16:rowId xmlns:a16="http://schemas.microsoft.com/office/drawing/2014/main" val="3655384945"/>
                  </a:ext>
                </a:extLst>
              </a:tr>
              <a:tr h="853440">
                <a:tc>
                  <a:txBody>
                    <a:bodyPr/>
                    <a:lstStyle/>
                    <a:p>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Policy and Practices</a:t>
                      </a:r>
                    </a:p>
                  </a:txBody>
                  <a:tcPr marL="121920" marR="121920" marT="91440" marB="91440" anchor="ctr"/>
                </a:tc>
                <a:tc>
                  <a:txBody>
                    <a:bodyPr/>
                    <a:lstStyle/>
                    <a:p>
                      <a:r>
                        <a:rPr lang="en-US" sz="16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Create access, advance opportunities, and break down barriers to education, employment, entrepreneurship, and civic engagement for diverse people with disabilities.</a:t>
                      </a:r>
                    </a:p>
                  </a:txBody>
                  <a:tcPr marL="121920" marR="121920" marT="91440" marB="91440"/>
                </a:tc>
                <a:extLst>
                  <a:ext uri="{0D108BD9-81ED-4DB2-BD59-A6C34878D82A}">
                    <a16:rowId xmlns:a16="http://schemas.microsoft.com/office/drawing/2014/main" val="1213060313"/>
                  </a:ext>
                </a:extLst>
              </a:tr>
              <a:tr h="1584960">
                <a:tc>
                  <a:txBody>
                    <a:bodyPr/>
                    <a:lstStyle/>
                    <a:p>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Entertainment and News Media</a:t>
                      </a:r>
                    </a:p>
                  </a:txBody>
                  <a:tcPr marL="121920" marR="121920" marT="91440" marB="91440" anchor="ctr"/>
                </a:tc>
                <a:tc>
                  <a:txBody>
                    <a:bodyPr/>
                    <a:lstStyle/>
                    <a:p>
                      <a:r>
                        <a:rPr lang="en-US" sz="16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Create equitable and accessible opportunities to increase the number of people with lived disability experience throughout the entire media ecosystem, which increases diverse and authentic representation of disabled people on screen, thus leading to systemic change enabling people with disabilities to be seen for what they CAN do, instead of what they cannot do. Ensure that these changes are reflected not only in entertainment, but in the way that other forms of media, especially digital and television news, portray people with disabilities.</a:t>
                      </a:r>
                    </a:p>
                  </a:txBody>
                  <a:tcPr marL="121920" marR="121920" marT="91440" marB="91440"/>
                </a:tc>
                <a:extLst>
                  <a:ext uri="{0D108BD9-81ED-4DB2-BD59-A6C34878D82A}">
                    <a16:rowId xmlns:a16="http://schemas.microsoft.com/office/drawing/2014/main" val="1623569010"/>
                  </a:ext>
                </a:extLst>
              </a:tr>
              <a:tr h="853440">
                <a:tc>
                  <a:txBody>
                    <a:bodyPr/>
                    <a:lstStyle/>
                    <a:p>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Leadership Development</a:t>
                      </a:r>
                    </a:p>
                  </a:txBody>
                  <a:tcPr marL="121920" marR="121920" marT="91440" marB="91440" anchor="ctr"/>
                </a:tc>
                <a:tc>
                  <a:txBody>
                    <a:bodyPr/>
                    <a:lstStyle/>
                    <a:p>
                      <a:r>
                        <a:rPr lang="en-US" sz="16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Help diverse people with disabilities acquire the training, skills, contacts, and opportunities they need to have a seat at decision-making tables. Increase awareness and opportunity by speaking on disability inclusion and advocacy.</a:t>
                      </a:r>
                    </a:p>
                  </a:txBody>
                  <a:tcPr marL="121920" marR="121920" marT="91440" marB="91440"/>
                </a:tc>
                <a:extLst>
                  <a:ext uri="{0D108BD9-81ED-4DB2-BD59-A6C34878D82A}">
                    <a16:rowId xmlns:a16="http://schemas.microsoft.com/office/drawing/2014/main" val="966603332"/>
                  </a:ext>
                </a:extLst>
              </a:tr>
              <a:tr h="853440">
                <a:tc>
                  <a:txBody>
                    <a:bodyPr/>
                    <a:lstStyle/>
                    <a:p>
                      <a:r>
                        <a:rPr lang="en-US" sz="1600" b="1" dirty="0">
                          <a:solidFill>
                            <a:schemeClr val="tx1"/>
                          </a:solidFill>
                          <a:latin typeface="Lato" panose="020F0502020204030203" pitchFamily="34" charset="0"/>
                          <a:ea typeface="Lato" panose="020F0502020204030203" pitchFamily="34" charset="0"/>
                          <a:cs typeface="Lato" panose="020F0502020204030203" pitchFamily="34" charset="0"/>
                        </a:rPr>
                        <a:t>Faith Inclusion</a:t>
                      </a:r>
                    </a:p>
                  </a:txBody>
                  <a:tcPr marL="121920" marR="121920" marT="91440" marB="91440" anchor="ctr"/>
                </a:tc>
                <a:tc>
                  <a:txBody>
                    <a:bodyPr/>
                    <a:lstStyle/>
                    <a:p>
                      <a:r>
                        <a:rPr lang="en-US" sz="16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Deepen and build upon the organization’s strong history of working with the Jewish community. We will equip individuals with disabilities, the faith organizational ecosystem, and other faith-based organizations with the capacity to ensure that individuals with disabilities can participate and contribute to all aspects of religious life.</a:t>
                      </a:r>
                    </a:p>
                  </a:txBody>
                  <a:tcPr marL="121920" marR="121920" marT="91440" marB="91440"/>
                </a:tc>
                <a:extLst>
                  <a:ext uri="{0D108BD9-81ED-4DB2-BD59-A6C34878D82A}">
                    <a16:rowId xmlns:a16="http://schemas.microsoft.com/office/drawing/2014/main" val="2087009857"/>
                  </a:ext>
                </a:extLst>
              </a:tr>
            </a:tbl>
          </a:graphicData>
        </a:graphic>
      </p:graphicFrame>
    </p:spTree>
    <p:extLst>
      <p:ext uri="{BB962C8B-B14F-4D97-AF65-F5344CB8AC3E}">
        <p14:creationId xmlns:p14="http://schemas.microsoft.com/office/powerpoint/2010/main" val="3793735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dirty="0">
                <a:latin typeface="Lato" panose="020F0502020204030203" pitchFamily="34" charset="0"/>
                <a:ea typeface="Lato" panose="020F0502020204030203" pitchFamily="34" charset="0"/>
                <a:cs typeface="Lato" panose="020F0502020204030203" pitchFamily="34" charset="0"/>
              </a:rPr>
              <a:t>Policy &amp; Practices</a:t>
            </a:r>
          </a:p>
        </p:txBody>
      </p:sp>
      <p:sp>
        <p:nvSpPr>
          <p:cNvPr id="7" name="TextBox 6">
            <a:extLst>
              <a:ext uri="{FF2B5EF4-FFF2-40B4-BE49-F238E27FC236}">
                <a16:creationId xmlns:a16="http://schemas.microsoft.com/office/drawing/2014/main" id="{4A9D3001-B8D4-4803-A4A7-91B55E7729B1}"/>
              </a:ext>
            </a:extLst>
          </p:cNvPr>
          <p:cNvSpPr txBox="1"/>
          <p:nvPr/>
        </p:nvSpPr>
        <p:spPr>
          <a:xfrm>
            <a:off x="343269" y="1587223"/>
            <a:ext cx="4454017" cy="4524315"/>
          </a:xfrm>
          <a:prstGeom prst="rect">
            <a:avLst/>
          </a:prstGeom>
          <a:noFill/>
        </p:spPr>
        <p:txBody>
          <a:bodyPr wrap="square">
            <a:spAutoFit/>
          </a:bodyPr>
          <a:lstStyle/>
          <a:p>
            <a:r>
              <a:rPr lang="en-US" sz="2400" u="none" strike="noStrike" dirty="0">
                <a:effectLst/>
                <a:latin typeface="Lato" panose="020F0502020204030203" pitchFamily="34" charset="0"/>
                <a:ea typeface="Lato" panose="020F0502020204030203" pitchFamily="34" charset="0"/>
                <a:cs typeface="Lato" panose="020F0502020204030203" pitchFamily="34" charset="0"/>
              </a:rPr>
              <a:t>Create access, advance opportunities and break down barriers to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education</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employment</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entrepreneurship</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 and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civic engagement </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and access for diverse people with disabilities.  Newly-added or expanded activities within our policy and practices program include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education policy, civic engagement, and state-level coalition building</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a:t>
            </a:r>
            <a:endParaRPr lang="en-US" sz="24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descr="RespectAbility Fellows smile together on Capitol Hill">
            <a:extLst>
              <a:ext uri="{FF2B5EF4-FFF2-40B4-BE49-F238E27FC236}">
                <a16:creationId xmlns:a16="http://schemas.microsoft.com/office/drawing/2014/main" id="{E5D9B704-A11F-1E48-A204-B1A48D959E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286" y="1587223"/>
            <a:ext cx="7083743" cy="3978703"/>
          </a:xfrm>
          <a:prstGeom prst="rect">
            <a:avLst/>
          </a:prstGeom>
        </p:spPr>
      </p:pic>
    </p:spTree>
    <p:extLst>
      <p:ext uri="{BB962C8B-B14F-4D97-AF65-F5344CB8AC3E}">
        <p14:creationId xmlns:p14="http://schemas.microsoft.com/office/powerpoint/2010/main" val="2314096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4F03B2-4BE5-2D43-A284-82B549862443}"/>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p:txBody>
          <a:bodyPr>
            <a:normAutofit/>
          </a:bodyPr>
          <a:lstStyle/>
          <a:p>
            <a:r>
              <a:rPr lang="en-US" dirty="0"/>
              <a:t>Major Policy &amp; Practices Achievements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2" name="Content Placeholder 1">
            <a:extLst>
              <a:ext uri="{FF2B5EF4-FFF2-40B4-BE49-F238E27FC236}">
                <a16:creationId xmlns:a16="http://schemas.microsoft.com/office/drawing/2014/main" id="{1E481011-727B-4431-8C75-D0C0D078BD29}"/>
              </a:ext>
            </a:extLst>
          </p:cNvPr>
          <p:cNvSpPr>
            <a:spLocks noGrp="1"/>
          </p:cNvSpPr>
          <p:nvPr>
            <p:ph idx="1"/>
          </p:nvPr>
        </p:nvSpPr>
        <p:spPr>
          <a:xfrm>
            <a:off x="347241" y="1603717"/>
            <a:ext cx="11539959" cy="3616465"/>
          </a:xfrm>
        </p:spPr>
        <p:txBody>
          <a:bodyPr>
            <a:noAutofit/>
          </a:bodyPr>
          <a:lstStyle/>
          <a:p>
            <a:pPr lvl="0" fontAlgn="base"/>
            <a:r>
              <a:rPr lang="en-US" sz="2400" dirty="0" err="1">
                <a:solidFill>
                  <a:schemeClr val="tx1"/>
                </a:solidFill>
              </a:rPr>
              <a:t>RespectAbility</a:t>
            </a:r>
            <a:r>
              <a:rPr lang="en-US" sz="2400" dirty="0">
                <a:solidFill>
                  <a:schemeClr val="tx1"/>
                </a:solidFill>
              </a:rPr>
              <a:t> co-chairs a national task force representing 110+ disability groups on skills and jobs. </a:t>
            </a:r>
            <a:r>
              <a:rPr lang="en-US" sz="2400" dirty="0" err="1">
                <a:solidFill>
                  <a:schemeClr val="tx1"/>
                </a:solidFill>
              </a:rPr>
              <a:t>RespectAbility’s</a:t>
            </a:r>
            <a:r>
              <a:rPr lang="en-US" sz="2400" dirty="0">
                <a:solidFill>
                  <a:schemeClr val="tx1"/>
                </a:solidFill>
              </a:rPr>
              <a:t> team has testified in every state and has met 1-1 with 48 of America’s governors. Dozens of states have adopted our policy changes, leading to increases in employment for people with disabilities. Likewise, we have had an impact on the development of new regulations, executive orders and legislation actions at the federal level. Ideas, issues and specific language that we advocated for were included in major legislative packages in 2017 and 2020 and are set to be included in major legislative vehicles in 2021. Likewise, we have influenced the development of policies to drive inclusion among federal contractors and support communities of practices, as well as executive orders around diversity, equity and inclusion. </a:t>
            </a:r>
          </a:p>
          <a:p>
            <a:pPr lvl="0" fontAlgn="base"/>
            <a:r>
              <a:rPr lang="en-US" sz="2400" dirty="0">
                <a:solidFill>
                  <a:schemeClr val="tx1"/>
                </a:solidFill>
              </a:rPr>
              <a:t>During the pandemic, </a:t>
            </a:r>
            <a:r>
              <a:rPr lang="en-US" sz="2400" dirty="0" err="1">
                <a:solidFill>
                  <a:schemeClr val="tx1"/>
                </a:solidFill>
              </a:rPr>
              <a:t>RespectAbility</a:t>
            </a:r>
            <a:r>
              <a:rPr lang="en-US" sz="2400" dirty="0">
                <a:solidFill>
                  <a:schemeClr val="tx1"/>
                </a:solidFill>
              </a:rPr>
              <a:t> helped enable approximately 10 million disabled people to use their SNAP food assistance benefits for online ordering and delivery, allowing them to obtain food without exposing themselves to the disproportionate risks to this community that come with in-person shopping.</a:t>
            </a:r>
          </a:p>
        </p:txBody>
      </p:sp>
    </p:spTree>
    <p:extLst>
      <p:ext uri="{BB962C8B-B14F-4D97-AF65-F5344CB8AC3E}">
        <p14:creationId xmlns:p14="http://schemas.microsoft.com/office/powerpoint/2010/main" val="1827842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imple">
  <a:themeElements>
    <a:clrScheme name="Hyperlink">
      <a:dk1>
        <a:srgbClr val="000000"/>
      </a:dk1>
      <a:lt1>
        <a:srgbClr val="FFFFFF"/>
      </a:lt1>
      <a:dk2>
        <a:srgbClr val="FEBE10"/>
      </a:dk2>
      <a:lt2>
        <a:srgbClr val="E7E6E6"/>
      </a:lt2>
      <a:accent1>
        <a:srgbClr val="F7931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ntSpace_by_Candid_Webinar" id="{75E28334-E431-7C4D-BE2D-57B787DCDA24}" vid="{3C3AFB6A-3BA3-FD4A-951D-778308A1E6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D9D34CD91526458D92C8141B2EA981" ma:contentTypeVersion="11" ma:contentTypeDescription="Create a new document." ma:contentTypeScope="" ma:versionID="add457def0e233ab2ba14513b147401b">
  <xsd:schema xmlns:xsd="http://www.w3.org/2001/XMLSchema" xmlns:xs="http://www.w3.org/2001/XMLSchema" xmlns:p="http://schemas.microsoft.com/office/2006/metadata/properties" xmlns:ns2="4147aace-2ae0-4a68-bc6a-428172225e74" xmlns:ns3="5c22ca31-87b5-49e1-8c03-d2754e422f12" targetNamespace="http://schemas.microsoft.com/office/2006/metadata/properties" ma:root="true" ma:fieldsID="d47d87206d3b4114910a1761cc7400b4" ns2:_="" ns3:_="">
    <xsd:import namespace="4147aace-2ae0-4a68-bc6a-428172225e74"/>
    <xsd:import namespace="5c22ca31-87b5-49e1-8c03-d2754e422f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7aace-2ae0-4a68-bc6a-428172225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22ca31-87b5-49e1-8c03-d2754e422f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2AB8B7-B897-458F-9620-7CAE57F8DEDF}">
  <ds:schemaRefs>
    <ds:schemaRef ds:uri="http://schemas.microsoft.com/sharepoint/v3/contenttype/forms"/>
  </ds:schemaRefs>
</ds:datastoreItem>
</file>

<file path=customXml/itemProps2.xml><?xml version="1.0" encoding="utf-8"?>
<ds:datastoreItem xmlns:ds="http://schemas.openxmlformats.org/officeDocument/2006/customXml" ds:itemID="{0C5CA24C-5DCE-4058-8ACF-E0C2F91DE93B}">
  <ds:schemaRefs>
    <ds:schemaRef ds:uri="http://www.w3.org/XML/1998/namespace"/>
    <ds:schemaRef ds:uri="http://schemas.microsoft.com/office/2006/documentManagement/types"/>
    <ds:schemaRef ds:uri="http://purl.org/dc/elements/1.1/"/>
    <ds:schemaRef ds:uri="http://purl.org/dc/terms/"/>
    <ds:schemaRef ds:uri="http://schemas.microsoft.com/office/2006/metadata/properties"/>
    <ds:schemaRef ds:uri="http://purl.org/dc/dcmitype/"/>
    <ds:schemaRef ds:uri="http://schemas.microsoft.com/office/infopath/2007/PartnerControls"/>
    <ds:schemaRef ds:uri="5c22ca31-87b5-49e1-8c03-d2754e422f12"/>
    <ds:schemaRef ds:uri="http://schemas.openxmlformats.org/package/2006/metadata/core-properties"/>
    <ds:schemaRef ds:uri="4147aace-2ae0-4a68-bc6a-428172225e74"/>
  </ds:schemaRefs>
</ds:datastoreItem>
</file>

<file path=customXml/itemProps3.xml><?xml version="1.0" encoding="utf-8"?>
<ds:datastoreItem xmlns:ds="http://schemas.openxmlformats.org/officeDocument/2006/customXml" ds:itemID="{9F49C87A-B687-4548-973E-EF587A4E3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7aace-2ae0-4a68-bc6a-428172225e74"/>
    <ds:schemaRef ds:uri="5c22ca31-87b5-49e1-8c03-d2754e422f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23081</TotalTime>
  <Words>3451</Words>
  <Application>Microsoft Macintosh PowerPoint</Application>
  <PresentationFormat>Widescreen</PresentationFormat>
  <Paragraphs>399</Paragraphs>
  <Slides>46</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Calibri</vt:lpstr>
      <vt:lpstr>Georgia</vt:lpstr>
      <vt:lpstr>Lato</vt:lpstr>
      <vt:lpstr>System Font Regular</vt:lpstr>
      <vt:lpstr>Times New Roman</vt:lpstr>
      <vt:lpstr>Office Theme</vt:lpstr>
      <vt:lpstr>2_Simple</vt:lpstr>
      <vt:lpstr>2021 Strategic Plan</vt:lpstr>
      <vt:lpstr>Board Officers: Proven  Disability Leadership Experience</vt:lpstr>
      <vt:lpstr>More Board Officers: Proven  Disability Leadership Experience</vt:lpstr>
      <vt:lpstr>Theory of Change</vt:lpstr>
      <vt:lpstr>Core Tenets</vt:lpstr>
      <vt:lpstr>Commitment to Equity</vt:lpstr>
      <vt:lpstr>Program Summary: Four Key Areas of Impact</vt:lpstr>
      <vt:lpstr>Policy &amp; Practices</vt:lpstr>
      <vt:lpstr>Major Policy &amp; Practices Achievements</vt:lpstr>
      <vt:lpstr>More Major Policy &amp; Practices Achievements</vt:lpstr>
      <vt:lpstr>Policy &amp; Practices Goal #1</vt:lpstr>
      <vt:lpstr>Policy &amp; Practices Goal #2</vt:lpstr>
      <vt:lpstr>Policy &amp; Practices Goal #3</vt:lpstr>
      <vt:lpstr>Policy, Grassroots and Civic Engagement Team</vt:lpstr>
      <vt:lpstr>Entertainment &amp; News Media</vt:lpstr>
      <vt:lpstr>Major Entertainment &amp; News Media and Communications Achievements</vt:lpstr>
      <vt:lpstr>More Major Entertainment &amp; News Media and Communications Achievements</vt:lpstr>
      <vt:lpstr>Entertainment &amp; News Media Goal #1</vt:lpstr>
      <vt:lpstr>Entertainment &amp; News Media Goal #2</vt:lpstr>
      <vt:lpstr>Entertainment &amp; News Media Goal #3</vt:lpstr>
      <vt:lpstr>Entertainment &amp; News Media Org Chart</vt:lpstr>
      <vt:lpstr>Communications Org Chart</vt:lpstr>
      <vt:lpstr>Leadership Development</vt:lpstr>
      <vt:lpstr>Major Leadership Development Achievements</vt:lpstr>
      <vt:lpstr>More Major Leadership Development Achievements</vt:lpstr>
      <vt:lpstr>Leadership Development Goals</vt:lpstr>
      <vt:lpstr>Leadership Development Goals (2)</vt:lpstr>
      <vt:lpstr>Leadership Development Goals (3)</vt:lpstr>
      <vt:lpstr>Leadership &amp; Disability Inclusion Training Team</vt:lpstr>
      <vt:lpstr>Faith Inclusion</vt:lpstr>
      <vt:lpstr>RespectAbility: Major Jewish Achievements</vt:lpstr>
      <vt:lpstr>Faith Inclusion Goal #1</vt:lpstr>
      <vt:lpstr>Faith Inclusion Goal #2</vt:lpstr>
      <vt:lpstr>Faith Inclusion Goal #3</vt:lpstr>
      <vt:lpstr>Faith Inclusion Goal #4</vt:lpstr>
      <vt:lpstr>Faith Inclusion Team</vt:lpstr>
      <vt:lpstr>Total Anticipated Organizational Staff Growth</vt:lpstr>
      <vt:lpstr>Financial Plan: % of Budget Balance Program Mix</vt:lpstr>
      <vt:lpstr>Financial Plan – Diversify Revenue</vt:lpstr>
      <vt:lpstr>Future Projected Financial Plan - Revenue</vt:lpstr>
      <vt:lpstr>Future Projected Financial Plan - Expenses</vt:lpstr>
      <vt:lpstr>Management Team</vt:lpstr>
      <vt:lpstr>Development Team</vt:lpstr>
      <vt:lpstr>HR Team</vt:lpstr>
      <vt:lpstr>Leadership Development and Succession</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692</cp:revision>
  <dcterms:created xsi:type="dcterms:W3CDTF">2019-02-07T00:58:17Z</dcterms:created>
  <dcterms:modified xsi:type="dcterms:W3CDTF">2021-09-11T12:21:01Z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0x0101005CD9D34CD91526458D92C8141B2EA981</vt:lpwstr>
  </property>
</Properties>
</file>