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6"/>
  </p:notesMasterIdLst>
  <p:sldIdLst>
    <p:sldId id="259" r:id="rId2"/>
    <p:sldId id="624" r:id="rId3"/>
    <p:sldId id="792" r:id="rId4"/>
    <p:sldId id="804" r:id="rId5"/>
    <p:sldId id="791" r:id="rId6"/>
    <p:sldId id="808" r:id="rId7"/>
    <p:sldId id="809" r:id="rId8"/>
    <p:sldId id="810" r:id="rId9"/>
    <p:sldId id="812" r:id="rId10"/>
    <p:sldId id="811" r:id="rId11"/>
    <p:sldId id="807" r:id="rId12"/>
    <p:sldId id="821" r:id="rId13"/>
    <p:sldId id="806" r:id="rId14"/>
    <p:sldId id="973" r:id="rId15"/>
    <p:sldId id="974" r:id="rId16"/>
    <p:sldId id="975" r:id="rId17"/>
    <p:sldId id="793" r:id="rId18"/>
    <p:sldId id="794" r:id="rId19"/>
    <p:sldId id="993" r:id="rId20"/>
    <p:sldId id="992" r:id="rId21"/>
    <p:sldId id="971" r:id="rId22"/>
    <p:sldId id="608" r:id="rId23"/>
    <p:sldId id="803" r:id="rId24"/>
    <p:sldId id="984" r:id="rId25"/>
    <p:sldId id="985" r:id="rId26"/>
    <p:sldId id="732" r:id="rId27"/>
    <p:sldId id="986" r:id="rId28"/>
    <p:sldId id="767" r:id="rId29"/>
    <p:sldId id="277" r:id="rId30"/>
    <p:sldId id="788" r:id="rId31"/>
    <p:sldId id="278" r:id="rId32"/>
    <p:sldId id="817" r:id="rId33"/>
    <p:sldId id="987" r:id="rId34"/>
    <p:sldId id="988" r:id="rId35"/>
    <p:sldId id="770" r:id="rId36"/>
    <p:sldId id="989" r:id="rId37"/>
    <p:sldId id="813" r:id="rId38"/>
    <p:sldId id="815" r:id="rId39"/>
    <p:sldId id="990" r:id="rId40"/>
    <p:sldId id="784" r:id="rId41"/>
    <p:sldId id="814" r:id="rId42"/>
    <p:sldId id="267" r:id="rId43"/>
    <p:sldId id="991" r:id="rId44"/>
    <p:sldId id="83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662" autoAdjust="0"/>
    <p:restoredTop sz="86391" autoAdjust="0"/>
  </p:normalViewPr>
  <p:slideViewPr>
    <p:cSldViewPr snapToGrid="0">
      <p:cViewPr varScale="1">
        <p:scale>
          <a:sx n="60" d="100"/>
          <a:sy n="60" d="100"/>
        </p:scale>
        <p:origin x="90" y="144"/>
      </p:cViewPr>
      <p:guideLst>
        <p:guide orient="horz" pos="2160"/>
        <p:guide pos="3840"/>
      </p:guideLst>
    </p:cSldViewPr>
  </p:slideViewPr>
  <p:outlineViewPr>
    <p:cViewPr>
      <p:scale>
        <a:sx n="33" d="100"/>
        <a:sy n="33" d="100"/>
      </p:scale>
      <p:origin x="0" y="-20888"/>
    </p:cViewPr>
  </p:outlineViewPr>
  <p:notesTextViewPr>
    <p:cViewPr>
      <p:scale>
        <a:sx n="1" d="1"/>
        <a:sy n="1" d="1"/>
      </p:scale>
      <p:origin x="0" y="0"/>
    </p:cViewPr>
  </p:notesTextViewPr>
  <p:sorterViewPr>
    <p:cViewPr>
      <p:scale>
        <a:sx n="41" d="100"/>
        <a:sy n="41" d="100"/>
      </p:scale>
      <p:origin x="0" y="-1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hili\Desktop\RA%202019%20Data%20for%20Charts%2003-15-21%20PK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hili\Desktop\RA%202019%20Data%20for%20Charts%2003-15-21%20PK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hili\Desktop\RA%20ADA30%20Charts%2007-09-20%20PKP%20Draft%20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phili\Downloads\RA%2020209%20Data%20for%20Charts%2007-20-21.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hili\Downloads\RA%202020%20LAUSD%20Data%20for%20Charts%2007-20-2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Working-Age Americans with Disabilities</c:v>
          </c:tx>
          <c:spPr>
            <a:solidFill>
              <a:srgbClr val="FFC000"/>
            </a:solidFill>
            <a:ln>
              <a:noFill/>
            </a:ln>
            <a:effectLst/>
          </c:spPr>
          <c:invertIfNegative val="0"/>
          <c:cat>
            <c:strRef>
              <c:f>Sheet1!$R$2:$U$2</c:f>
              <c:strCache>
                <c:ptCount val="4"/>
                <c:pt idx="0">
                  <c:v>White </c:v>
                </c:pt>
                <c:pt idx="1">
                  <c:v>African-American</c:v>
                </c:pt>
                <c:pt idx="2">
                  <c:v>Latinx-American</c:v>
                </c:pt>
                <c:pt idx="3">
                  <c:v>Asian-American</c:v>
                </c:pt>
              </c:strCache>
            </c:strRef>
          </c:cat>
          <c:val>
            <c:numRef>
              <c:f>'[1]Employ Outcomes by Race'!$B$8:$B$11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2EE5-4B8B-AE4B-1A09E179E40E}"/>
            </c:ext>
          </c:extLst>
        </c:ser>
        <c:ser>
          <c:idx val="1"/>
          <c:order val="1"/>
          <c:tx>
            <c:v>Working-Age Americans without Disabilities</c:v>
          </c:tx>
          <c:spPr>
            <a:solidFill>
              <a:schemeClr val="tx1"/>
            </a:solidFill>
            <a:ln>
              <a:solidFill>
                <a:schemeClr val="tx1"/>
              </a:solidFill>
            </a:ln>
            <a:effectLst/>
          </c:spPr>
          <c:invertIfNegative val="0"/>
          <c:cat>
            <c:strRef>
              <c:f>Sheet1!$R$2:$U$2</c:f>
              <c:strCache>
                <c:ptCount val="4"/>
                <c:pt idx="0">
                  <c:v>White </c:v>
                </c:pt>
                <c:pt idx="1">
                  <c:v>African-American</c:v>
                </c:pt>
                <c:pt idx="2">
                  <c:v>Latinx-American</c:v>
                </c:pt>
                <c:pt idx="3">
                  <c:v>Asian-American</c:v>
                </c:pt>
              </c:strCache>
            </c:strRef>
          </c:cat>
          <c:val>
            <c:numRef>
              <c:f>'[1]Employ Outcomes by Race'!$D$8:$D$11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2EE5-4B8B-AE4B-1A09E179E40E}"/>
            </c:ext>
          </c:extLst>
        </c:ser>
        <c:ser>
          <c:idx val="2"/>
          <c:order val="2"/>
          <c:tx>
            <c:v>PWDs</c:v>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Sheet1!$R$2:$U$2</c:f>
              <c:strCache>
                <c:ptCount val="4"/>
                <c:pt idx="0">
                  <c:v>White </c:v>
                </c:pt>
                <c:pt idx="1">
                  <c:v>African-American</c:v>
                </c:pt>
                <c:pt idx="2">
                  <c:v>Latinx-American</c:v>
                </c:pt>
                <c:pt idx="3">
                  <c:v>Asian-American</c:v>
                </c:pt>
              </c:strCache>
            </c:strRef>
          </c:cat>
          <c:val>
            <c:numRef>
              <c:f>Sheet1!$R$3:$U$3</c:f>
              <c:numCache>
                <c:formatCode>General</c:formatCode>
                <c:ptCount val="4"/>
                <c:pt idx="0">
                  <c:v>40</c:v>
                </c:pt>
                <c:pt idx="1">
                  <c:v>32.1</c:v>
                </c:pt>
                <c:pt idx="2">
                  <c:v>40.9</c:v>
                </c:pt>
                <c:pt idx="3">
                  <c:v>43.1</c:v>
                </c:pt>
              </c:numCache>
            </c:numRef>
          </c:val>
          <c:extLst xmlns:c15="http://schemas.microsoft.com/office/drawing/2012/chart">
            <c:ext xmlns:c16="http://schemas.microsoft.com/office/drawing/2014/chart" uri="{C3380CC4-5D6E-409C-BE32-E72D297353CC}">
              <c16:uniqueId val="{00000002-2EE5-4B8B-AE4B-1A09E179E40E}"/>
            </c:ext>
          </c:extLst>
        </c:ser>
        <c:ser>
          <c:idx val="3"/>
          <c:order val="3"/>
          <c:tx>
            <c:v>Non-PWDs</c:v>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Sheet1!$R$4:$U$4</c:f>
              <c:numCache>
                <c:formatCode>General</c:formatCode>
                <c:ptCount val="4"/>
                <c:pt idx="0">
                  <c:v>80.2</c:v>
                </c:pt>
                <c:pt idx="1">
                  <c:v>75.5</c:v>
                </c:pt>
                <c:pt idx="2">
                  <c:v>77.099999999999994</c:v>
                </c:pt>
                <c:pt idx="3">
                  <c:v>76</c:v>
                </c:pt>
              </c:numCache>
            </c:numRef>
          </c:val>
          <c:extLst>
            <c:ext xmlns:c16="http://schemas.microsoft.com/office/drawing/2014/chart" uri="{C3380CC4-5D6E-409C-BE32-E72D297353CC}">
              <c16:uniqueId val="{00000003-2EE5-4B8B-AE4B-1A09E179E40E}"/>
            </c:ext>
          </c:extLst>
        </c:ser>
        <c:dLbls>
          <c:showLegendKey val="0"/>
          <c:showVal val="0"/>
          <c:showCatName val="0"/>
          <c:showSerName val="0"/>
          <c:showPercent val="0"/>
          <c:showBubbleSize val="0"/>
        </c:dLbls>
        <c:gapWidth val="219"/>
        <c:overlap val="-27"/>
        <c:axId val="164692736"/>
        <c:axId val="164694272"/>
        <c:extLst/>
      </c:barChart>
      <c:catAx>
        <c:axId val="16469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4694272"/>
        <c:crosses val="autoZero"/>
        <c:auto val="1"/>
        <c:lblAlgn val="ctr"/>
        <c:lblOffset val="100"/>
        <c:noMultiLvlLbl val="0"/>
      </c:catAx>
      <c:valAx>
        <c:axId val="1646942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64692736"/>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People with Disabilities</c:v>
          </c:tx>
          <c:spPr>
            <a:solidFill>
              <a:srgbClr val="FFC000"/>
            </a:solidFill>
            <a:ln>
              <a:noFill/>
            </a:ln>
            <a:effectLst/>
          </c:spPr>
          <c:invertIfNegative val="0"/>
          <c:cat>
            <c:strRef>
              <c:f>Sheet1!$R$2:$U$2</c:f>
              <c:strCache>
                <c:ptCount val="4"/>
                <c:pt idx="0">
                  <c:v>White </c:v>
                </c:pt>
                <c:pt idx="1">
                  <c:v>African-American</c:v>
                </c:pt>
                <c:pt idx="2">
                  <c:v>Latinx-American</c:v>
                </c:pt>
                <c:pt idx="3">
                  <c:v>Asian-American</c:v>
                </c:pt>
              </c:strCache>
            </c:strRef>
          </c:cat>
          <c:val>
            <c:numRef>
              <c:f>'[2]Employ Outcomes by Race'!$B$8:$B$11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9619-4E5A-A8A3-01B7DFF53129}"/>
            </c:ext>
          </c:extLst>
        </c:ser>
        <c:ser>
          <c:idx val="1"/>
          <c:order val="1"/>
          <c:tx>
            <c:v>People without Disabilities</c:v>
          </c:tx>
          <c:spPr>
            <a:solidFill>
              <a:schemeClr val="tx1"/>
            </a:solidFill>
            <a:ln>
              <a:solidFill>
                <a:schemeClr val="tx1"/>
              </a:solidFill>
            </a:ln>
            <a:effectLst/>
          </c:spPr>
          <c:invertIfNegative val="0"/>
          <c:cat>
            <c:strRef>
              <c:f>Sheet1!$R$2:$U$2</c:f>
              <c:strCache>
                <c:ptCount val="4"/>
                <c:pt idx="0">
                  <c:v>White </c:v>
                </c:pt>
                <c:pt idx="1">
                  <c:v>African-American</c:v>
                </c:pt>
                <c:pt idx="2">
                  <c:v>Latinx-American</c:v>
                </c:pt>
                <c:pt idx="3">
                  <c:v>Asian-American</c:v>
                </c:pt>
              </c:strCache>
            </c:strRef>
          </c:cat>
          <c:val>
            <c:numRef>
              <c:f>'[2]Employ Outcomes by Race'!$D$8:$D$11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9619-4E5A-A8A3-01B7DFF53129}"/>
            </c:ext>
          </c:extLst>
        </c:ser>
        <c:ser>
          <c:idx val="2"/>
          <c:order val="2"/>
          <c:tx>
            <c:v>PWDs</c:v>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Sheet1!$R$2:$U$2</c:f>
              <c:strCache>
                <c:ptCount val="4"/>
                <c:pt idx="0">
                  <c:v>White </c:v>
                </c:pt>
                <c:pt idx="1">
                  <c:v>African-American</c:v>
                </c:pt>
                <c:pt idx="2">
                  <c:v>Latinx-American</c:v>
                </c:pt>
                <c:pt idx="3">
                  <c:v>Asian-American</c:v>
                </c:pt>
              </c:strCache>
            </c:strRef>
          </c:cat>
          <c:val>
            <c:numRef>
              <c:f>Sheet2!$R$3:$U$3</c:f>
              <c:numCache>
                <c:formatCode>General</c:formatCode>
                <c:ptCount val="4"/>
                <c:pt idx="0">
                  <c:v>17.100000000000001</c:v>
                </c:pt>
                <c:pt idx="1">
                  <c:v>32</c:v>
                </c:pt>
                <c:pt idx="2">
                  <c:v>26</c:v>
                </c:pt>
                <c:pt idx="3">
                  <c:v>17.899999999999999</c:v>
                </c:pt>
              </c:numCache>
            </c:numRef>
          </c:val>
          <c:extLst xmlns:c15="http://schemas.microsoft.com/office/drawing/2012/chart">
            <c:ext xmlns:c16="http://schemas.microsoft.com/office/drawing/2014/chart" uri="{C3380CC4-5D6E-409C-BE32-E72D297353CC}">
              <c16:uniqueId val="{00000002-9619-4E5A-A8A3-01B7DFF53129}"/>
            </c:ext>
          </c:extLst>
        </c:ser>
        <c:ser>
          <c:idx val="3"/>
          <c:order val="3"/>
          <c:tx>
            <c:v>Non-PWDs</c:v>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Sheet2!$R$4:$U$4</c:f>
              <c:numCache>
                <c:formatCode>General</c:formatCode>
                <c:ptCount val="4"/>
                <c:pt idx="0">
                  <c:v>9</c:v>
                </c:pt>
                <c:pt idx="1">
                  <c:v>20.9</c:v>
                </c:pt>
                <c:pt idx="2">
                  <c:v>17.5</c:v>
                </c:pt>
                <c:pt idx="3">
                  <c:v>10.6</c:v>
                </c:pt>
              </c:numCache>
            </c:numRef>
          </c:val>
          <c:extLst>
            <c:ext xmlns:c16="http://schemas.microsoft.com/office/drawing/2014/chart" uri="{C3380CC4-5D6E-409C-BE32-E72D297353CC}">
              <c16:uniqueId val="{00000003-9619-4E5A-A8A3-01B7DFF53129}"/>
            </c:ext>
          </c:extLst>
        </c:ser>
        <c:dLbls>
          <c:showLegendKey val="0"/>
          <c:showVal val="0"/>
          <c:showCatName val="0"/>
          <c:showSerName val="0"/>
          <c:showPercent val="0"/>
          <c:showBubbleSize val="0"/>
        </c:dLbls>
        <c:gapWidth val="219"/>
        <c:overlap val="-27"/>
        <c:axId val="168431616"/>
        <c:axId val="168433152"/>
        <c:extLst/>
      </c:barChart>
      <c:catAx>
        <c:axId val="16843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8433152"/>
        <c:crosses val="autoZero"/>
        <c:auto val="1"/>
        <c:lblAlgn val="ctr"/>
        <c:lblOffset val="100"/>
        <c:noMultiLvlLbl val="0"/>
      </c:catAx>
      <c:valAx>
        <c:axId val="168433152"/>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68431616"/>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[Book1]Sheet1!$A$2</c:f>
              <c:strCache>
                <c:ptCount val="1"/>
                <c:pt idx="0">
                  <c:v>Disability</c:v>
                </c:pt>
              </c:strCache>
            </c:strRef>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[1]Sheet1!$B$2:$L$2</c:f>
              <c:numCache>
                <c:formatCode>General</c:formatCode>
                <c:ptCount val="11"/>
                <c:pt idx="0">
                  <c:v>37.1</c:v>
                </c:pt>
                <c:pt idx="1">
                  <c:v>35.200000000000003</c:v>
                </c:pt>
                <c:pt idx="2">
                  <c:v>33.4</c:v>
                </c:pt>
                <c:pt idx="3">
                  <c:v>32.6</c:v>
                </c:pt>
                <c:pt idx="4">
                  <c:v>32.700000000000003</c:v>
                </c:pt>
                <c:pt idx="5">
                  <c:v>33.9</c:v>
                </c:pt>
                <c:pt idx="6">
                  <c:v>34.4</c:v>
                </c:pt>
                <c:pt idx="7">
                  <c:v>34.9</c:v>
                </c:pt>
                <c:pt idx="8">
                  <c:v>35.9</c:v>
                </c:pt>
                <c:pt idx="9">
                  <c:v>36.9</c:v>
                </c:pt>
                <c:pt idx="10">
                  <c:v>37.6</c:v>
                </c:pt>
              </c:numCache>
            </c:numRef>
          </c:val>
          <c:smooth val="0"/>
          <c:extLst>
            <c:ext xmlns:c16="http://schemas.microsoft.com/office/drawing/2014/chart" uri="{C3380CC4-5D6E-409C-BE32-E72D297353CC}">
              <c16:uniqueId val="{00000000-437C-4098-B1B1-B02C37F29982}"/>
            </c:ext>
          </c:extLst>
        </c:ser>
        <c:ser>
          <c:idx val="1"/>
          <c:order val="1"/>
          <c:tx>
            <c:strRef>
              <c:f>[Book1]Sheet1!$A$3</c:f>
              <c:strCache>
                <c:ptCount val="1"/>
                <c:pt idx="0">
                  <c:v>Black/African-American</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[1]Sheet1!$B$3:$L$3</c:f>
              <c:numCache>
                <c:formatCode>General</c:formatCode>
                <c:ptCount val="11"/>
                <c:pt idx="0">
                  <c:v>57.3</c:v>
                </c:pt>
                <c:pt idx="1">
                  <c:v>53.2</c:v>
                </c:pt>
                <c:pt idx="2">
                  <c:v>52.3</c:v>
                </c:pt>
                <c:pt idx="3">
                  <c:v>51.7</c:v>
                </c:pt>
                <c:pt idx="4">
                  <c:v>53</c:v>
                </c:pt>
                <c:pt idx="5">
                  <c:v>53.2</c:v>
                </c:pt>
                <c:pt idx="6">
                  <c:v>54.3</c:v>
                </c:pt>
                <c:pt idx="7">
                  <c:v>55.7</c:v>
                </c:pt>
                <c:pt idx="8">
                  <c:v>56.4</c:v>
                </c:pt>
                <c:pt idx="9">
                  <c:v>57.6</c:v>
                </c:pt>
                <c:pt idx="10">
                  <c:v>57.9</c:v>
                </c:pt>
              </c:numCache>
            </c:numRef>
          </c:val>
          <c:smooth val="0"/>
          <c:extLst>
            <c:ext xmlns:c16="http://schemas.microsoft.com/office/drawing/2014/chart" uri="{C3380CC4-5D6E-409C-BE32-E72D297353CC}">
              <c16:uniqueId val="{00000001-437C-4098-B1B1-B02C37F29982}"/>
            </c:ext>
          </c:extLst>
        </c:ser>
        <c:ser>
          <c:idx val="2"/>
          <c:order val="2"/>
          <c:tx>
            <c:strRef>
              <c:f>[Book1]Sheet1!$A$4</c:f>
              <c:strCache>
                <c:ptCount val="1"/>
                <c:pt idx="0">
                  <c:v>Women</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[1]Sheet1!$B$4:$L$4</c:f>
              <c:numCache>
                <c:formatCode>General</c:formatCode>
                <c:ptCount val="11"/>
                <c:pt idx="0">
                  <c:v>56.2</c:v>
                </c:pt>
                <c:pt idx="1">
                  <c:v>54.4</c:v>
                </c:pt>
                <c:pt idx="2">
                  <c:v>53.6</c:v>
                </c:pt>
                <c:pt idx="3">
                  <c:v>53.2</c:v>
                </c:pt>
                <c:pt idx="4">
                  <c:v>53.1</c:v>
                </c:pt>
                <c:pt idx="5">
                  <c:v>53.2</c:v>
                </c:pt>
                <c:pt idx="6">
                  <c:v>53.5</c:v>
                </c:pt>
                <c:pt idx="7">
                  <c:v>53.7</c:v>
                </c:pt>
                <c:pt idx="8">
                  <c:v>54.1</c:v>
                </c:pt>
                <c:pt idx="9">
                  <c:v>54.6</c:v>
                </c:pt>
                <c:pt idx="10">
                  <c:v>55.4</c:v>
                </c:pt>
              </c:numCache>
            </c:numRef>
          </c:val>
          <c:smooth val="0"/>
          <c:extLst>
            <c:ext xmlns:c16="http://schemas.microsoft.com/office/drawing/2014/chart" uri="{C3380CC4-5D6E-409C-BE32-E72D297353CC}">
              <c16:uniqueId val="{00000002-437C-4098-B1B1-B02C37F29982}"/>
            </c:ext>
          </c:extLst>
        </c:ser>
        <c:ser>
          <c:idx val="3"/>
          <c:order val="3"/>
          <c:tx>
            <c:strRef>
              <c:f>[Book1]Sheet1!$A$5</c:f>
              <c:strCache>
                <c:ptCount val="1"/>
                <c:pt idx="0">
                  <c:v>Hispanic/Latino</c:v>
                </c:pt>
              </c:strCache>
            </c:strRef>
          </c:tx>
          <c:spPr>
            <a:ln w="28575" cap="rnd">
              <a:solidFill>
                <a:srgbClr val="00B050"/>
              </a:solidFill>
              <a:round/>
            </a:ln>
            <a:effectLst/>
          </c:spPr>
          <c:marker>
            <c:symbol val="none"/>
          </c:marker>
          <c:dLbls>
            <c:spPr>
              <a:noFill/>
              <a:ln>
                <a:noFill/>
              </a:ln>
              <a:effectLst/>
            </c:spPr>
            <c:txPr>
              <a:bodyPr rot="0" spcFirstLastPara="1" vertOverflow="ellipsis" horzOverflow="clip" vert="horz" wrap="square" lIns="38100" tIns="19050" rIns="38100" bIns="4572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[1]Sheet1!$B$5:$L$5</c:f>
              <c:numCache>
                <c:formatCode>General</c:formatCode>
                <c:ptCount val="11"/>
                <c:pt idx="0">
                  <c:v>63.3</c:v>
                </c:pt>
                <c:pt idx="1">
                  <c:v>59.7</c:v>
                </c:pt>
                <c:pt idx="2">
                  <c:v>59</c:v>
                </c:pt>
                <c:pt idx="3">
                  <c:v>58.9</c:v>
                </c:pt>
                <c:pt idx="4">
                  <c:v>59.5</c:v>
                </c:pt>
                <c:pt idx="5">
                  <c:v>60</c:v>
                </c:pt>
                <c:pt idx="6">
                  <c:v>61.2</c:v>
                </c:pt>
                <c:pt idx="7">
                  <c:v>61.6</c:v>
                </c:pt>
                <c:pt idx="8">
                  <c:v>62</c:v>
                </c:pt>
                <c:pt idx="9">
                  <c:v>60.6</c:v>
                </c:pt>
                <c:pt idx="10">
                  <c:v>61</c:v>
                </c:pt>
              </c:numCache>
            </c:numRef>
          </c:val>
          <c:smooth val="0"/>
          <c:extLst>
            <c:ext xmlns:c16="http://schemas.microsoft.com/office/drawing/2014/chart" uri="{C3380CC4-5D6E-409C-BE32-E72D297353CC}">
              <c16:uniqueId val="{00000003-437C-4098-B1B1-B02C37F29982}"/>
            </c:ext>
          </c:extLst>
        </c:ser>
        <c:dLbls>
          <c:showLegendKey val="0"/>
          <c:showVal val="0"/>
          <c:showCatName val="0"/>
          <c:showSerName val="0"/>
          <c:showPercent val="0"/>
          <c:showBubbleSize val="0"/>
        </c:dLbls>
        <c:smooth val="0"/>
        <c:axId val="566075024"/>
        <c:axId val="566074384"/>
      </c:lineChart>
      <c:catAx>
        <c:axId val="56607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566074384"/>
        <c:crosses val="autoZero"/>
        <c:auto val="1"/>
        <c:lblAlgn val="ctr"/>
        <c:lblOffset val="100"/>
        <c:noMultiLvlLbl val="0"/>
      </c:catAx>
      <c:valAx>
        <c:axId val="566074384"/>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6607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imes New Roman" panose="02020603050405020304" pitchFamily="18" charset="0"/>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Students with Disabilities (K-12)</a:t>
            </a:r>
          </a:p>
        </c:rich>
      </c:tx>
      <c:overlay val="0"/>
    </c:title>
    <c:autoTitleDeleted val="0"/>
    <c:plotArea>
      <c:layout/>
      <c:pieChart>
        <c:varyColors val="1"/>
        <c:ser>
          <c:idx val="0"/>
          <c:order val="0"/>
          <c:tx>
            <c:strRef>
              <c:f>Sheet1!$B$1</c:f>
              <c:strCache>
                <c:ptCount val="1"/>
                <c:pt idx="0">
                  <c:v># Students with Disabilities (K-12)</c:v>
                </c:pt>
              </c:strCache>
            </c:strRef>
          </c:tx>
          <c:dLbls>
            <c:dLbl>
              <c:idx val="0"/>
              <c:tx>
                <c:rich>
                  <a:bodyPr/>
                  <a:lstStyle/>
                  <a:p>
                    <a:fld id="{0332EDD5-16BE-41CE-B77B-1982ADFC3DE3}"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224-4C53-B0C4-2B91BAC4F503}"/>
                </c:ext>
              </c:extLst>
            </c:dLbl>
            <c:dLbl>
              <c:idx val="1"/>
              <c:tx>
                <c:rich>
                  <a:bodyPr/>
                  <a:lstStyle/>
                  <a:p>
                    <a:fld id="{3971F784-3131-47A8-A062-F42149C1F1B1}"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24-4C53-B0C4-2B91BAC4F503}"/>
                </c:ext>
              </c:extLst>
            </c:dLbl>
            <c:dLbl>
              <c:idx val="2"/>
              <c:tx>
                <c:rich>
                  <a:bodyPr/>
                  <a:lstStyle/>
                  <a:p>
                    <a:fld id="{16DB5E52-266A-461A-9476-E9292ED28D5B}"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224-4C53-B0C4-2B91BAC4F503}"/>
                </c:ext>
              </c:extLst>
            </c:dLbl>
            <c:dLbl>
              <c:idx val="3"/>
              <c:tx>
                <c:rich>
                  <a:bodyPr/>
                  <a:lstStyle/>
                  <a:p>
                    <a:fld id="{93DAA944-03B9-427D-A96F-FA16F60E9E89}"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224-4C53-B0C4-2B91BAC4F503}"/>
                </c:ext>
              </c:extLst>
            </c:dLbl>
            <c:dLbl>
              <c:idx val="4"/>
              <c:tx>
                <c:rich>
                  <a:bodyPr/>
                  <a:lstStyle/>
                  <a:p>
                    <a:fld id="{DAC6AE8E-D8E1-4778-808B-3C1D8AC25656}" type="VALUE">
                      <a:rPr lang="en-US" smtClean="0"/>
                      <a:pPr/>
                      <a:t>[VALUE]</a:t>
                    </a:fld>
                    <a:r>
                      <a:rPr lang="en-US"/>
                      <a:t>.03%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224-4C53-B0C4-2B91BAC4F503}"/>
                </c:ext>
              </c:extLst>
            </c:dLbl>
            <c:dLbl>
              <c:idx val="5"/>
              <c:tx>
                <c:rich>
                  <a:bodyPr/>
                  <a:lstStyle/>
                  <a:p>
                    <a:fld id="{3D273245-4BF7-4A69-A2B7-17667160BCBF}"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24-4C53-B0C4-2B91BAC4F503}"/>
                </c:ext>
              </c:extLst>
            </c:dLbl>
            <c:dLbl>
              <c:idx val="6"/>
              <c:tx>
                <c:rich>
                  <a:bodyPr/>
                  <a:lstStyle/>
                  <a:p>
                    <a:fld id="{6A045BE5-F384-4370-A455-F819A6E2D6A5}"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224-4C53-B0C4-2B91BAC4F503}"/>
                </c:ext>
              </c:extLst>
            </c:dLbl>
            <c:spPr>
              <a:noFill/>
              <a:ln>
                <a:noFill/>
              </a:ln>
              <a:effectLst/>
            </c:spPr>
            <c:txPr>
              <a:bodyPr wrap="square" lIns="38100" tIns="19050" rIns="38100" bIns="19050" anchor="ctr">
                <a:spAutoFit/>
              </a:bodyPr>
              <a:lstStyle/>
              <a:p>
                <a:pPr>
                  <a:defRPr>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7"/>
                <c:pt idx="0">
                  <c:v>1% American Indian/Alaskan Native</c:v>
                </c:pt>
                <c:pt idx="1">
                  <c:v>3% Asian American</c:v>
                </c:pt>
                <c:pt idx="2">
                  <c:v>18% Black/African American</c:v>
                </c:pt>
                <c:pt idx="3">
                  <c:v>28% Hispanic/Latino</c:v>
                </c:pt>
                <c:pt idx="4">
                  <c:v>0.03% Native Hawaii/Pacific Islander</c:v>
                </c:pt>
                <c:pt idx="5">
                  <c:v>4% Biracial</c:v>
                </c:pt>
                <c:pt idx="6">
                  <c:v>46% White</c:v>
                </c:pt>
              </c:strCache>
            </c:strRef>
          </c:cat>
          <c:val>
            <c:numRef>
              <c:f>Sheet1!$B$2:$B$8</c:f>
              <c:numCache>
                <c:formatCode>#,##0</c:formatCode>
                <c:ptCount val="7"/>
                <c:pt idx="0">
                  <c:v>1.3</c:v>
                </c:pt>
                <c:pt idx="1">
                  <c:v>3</c:v>
                </c:pt>
                <c:pt idx="2">
                  <c:v>18</c:v>
                </c:pt>
                <c:pt idx="3">
                  <c:v>28</c:v>
                </c:pt>
                <c:pt idx="4">
                  <c:v>0.03</c:v>
                </c:pt>
                <c:pt idx="5">
                  <c:v>4</c:v>
                </c:pt>
                <c:pt idx="6">
                  <c:v>46</c:v>
                </c:pt>
              </c:numCache>
            </c:numRef>
          </c:val>
          <c:extLst>
            <c:ext xmlns:c16="http://schemas.microsoft.com/office/drawing/2014/chart" uri="{C3380CC4-5D6E-409C-BE32-E72D297353CC}">
              <c16:uniqueId val="{00000000-C224-4C53-B0C4-2B91BAC4F503}"/>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8568401904907008"/>
          <c:y val="0.11482353243990698"/>
          <c:w val="0.40610724451000352"/>
          <c:h val="0.73340705778314619"/>
        </c:manualLayout>
      </c:layout>
      <c:overlay val="0"/>
      <c:txPr>
        <a:bodyPr/>
        <a:lstStyle/>
        <a:p>
          <a:pPr>
            <a:defRPr>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Students without Disabilities</c:v>
          </c:tx>
          <c:spPr>
            <a:solidFill>
              <a:srgbClr val="FFC000"/>
            </a:solidFill>
            <a:ln>
              <a:noFill/>
            </a:ln>
            <a:effectLst/>
          </c:spPr>
          <c:invertIfNegative val="0"/>
          <c:cat>
            <c:strRef>
              <c:f>Sheet1!$U$2:$X$2</c:f>
              <c:strCache>
                <c:ptCount val="4"/>
                <c:pt idx="0">
                  <c:v>White </c:v>
                </c:pt>
                <c:pt idx="1">
                  <c:v>African-American</c:v>
                </c:pt>
                <c:pt idx="2">
                  <c:v>Hispanic/LatinX</c:v>
                </c:pt>
                <c:pt idx="3">
                  <c:v>Asian-American</c:v>
                </c:pt>
              </c:strCache>
            </c:strRef>
          </c:cat>
          <c:val>
            <c:numRef>
              <c:f>'[1]Employ Outcomes by Race'!$B$8:$B$11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328C-41B9-8FEC-F8926BAD41B3}"/>
            </c:ext>
          </c:extLst>
        </c:ser>
        <c:ser>
          <c:idx val="1"/>
          <c:order val="1"/>
          <c:tx>
            <c:v>Students with Disabilities</c:v>
          </c:tx>
          <c:spPr>
            <a:solidFill>
              <a:schemeClr val="tx1"/>
            </a:solidFill>
            <a:ln>
              <a:solidFill>
                <a:schemeClr val="tx1"/>
              </a:solidFill>
            </a:ln>
            <a:effectLst/>
          </c:spPr>
          <c:invertIfNegative val="0"/>
          <c:cat>
            <c:strRef>
              <c:f>Sheet1!$U$2:$X$2</c:f>
              <c:strCache>
                <c:ptCount val="4"/>
                <c:pt idx="0">
                  <c:v>White </c:v>
                </c:pt>
                <c:pt idx="1">
                  <c:v>African-American</c:v>
                </c:pt>
                <c:pt idx="2">
                  <c:v>Hispanic/LatinX</c:v>
                </c:pt>
                <c:pt idx="3">
                  <c:v>Asian-American</c:v>
                </c:pt>
              </c:strCache>
            </c:strRef>
          </c:cat>
          <c:val>
            <c:numRef>
              <c:f>'[1]Employ Outcomes by Race'!$D$8:$D$11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328C-41B9-8FEC-F8926BAD41B3}"/>
            </c:ext>
          </c:extLst>
        </c:ser>
        <c:ser>
          <c:idx val="2"/>
          <c:order val="2"/>
          <c:tx>
            <c:v>PWDs</c:v>
          </c:tx>
          <c:spPr>
            <a:solidFill>
              <a:schemeClr val="tx1"/>
            </a:solidFill>
            <a:ln>
              <a:noFill/>
            </a:ln>
            <a:effectLst/>
          </c:spPr>
          <c:invertIfNegative val="0"/>
          <c:dLbls>
            <c:dLbl>
              <c:idx val="0"/>
              <c:tx>
                <c:rich>
                  <a:bodyPr/>
                  <a:lstStyle/>
                  <a:p>
                    <a:fld id="{DD74731B-EFF1-4D8E-A21F-9D4BFEFE2EA3}"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28C-41B9-8FEC-F8926BAD41B3}"/>
                </c:ext>
              </c:extLst>
            </c:dLbl>
            <c:dLbl>
              <c:idx val="1"/>
              <c:tx>
                <c:rich>
                  <a:bodyPr/>
                  <a:lstStyle/>
                  <a:p>
                    <a:fld id="{6D6C4755-595B-4F9F-B85C-11690386EA64}"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28C-41B9-8FEC-F8926BAD41B3}"/>
                </c:ext>
              </c:extLst>
            </c:dLbl>
            <c:dLbl>
              <c:idx val="2"/>
              <c:tx>
                <c:rich>
                  <a:bodyPr/>
                  <a:lstStyle/>
                  <a:p>
                    <a:fld id="{6FB297D0-7E6E-4FC0-8D21-05A05B91895F}"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28C-41B9-8FEC-F8926BAD41B3}"/>
                </c:ext>
              </c:extLst>
            </c:dLbl>
            <c:dLbl>
              <c:idx val="3"/>
              <c:tx>
                <c:rich>
                  <a:bodyPr/>
                  <a:lstStyle/>
                  <a:p>
                    <a:fld id="{347AA06A-6C48-4BA1-A7F9-140F1E08F397}"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28C-41B9-8FEC-F8926BAD41B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Sheet1!$U$2:$X$2</c:f>
              <c:strCache>
                <c:ptCount val="4"/>
                <c:pt idx="0">
                  <c:v>White </c:v>
                </c:pt>
                <c:pt idx="1">
                  <c:v>African-American</c:v>
                </c:pt>
                <c:pt idx="2">
                  <c:v>Hispanic/LatinX</c:v>
                </c:pt>
                <c:pt idx="3">
                  <c:v>Asian-American</c:v>
                </c:pt>
              </c:strCache>
            </c:strRef>
          </c:cat>
          <c:val>
            <c:numRef>
              <c:f>Sheet1!$U$3:$X$3</c:f>
              <c:numCache>
                <c:formatCode>General</c:formatCode>
                <c:ptCount val="4"/>
                <c:pt idx="0">
                  <c:v>71.099999999999994</c:v>
                </c:pt>
                <c:pt idx="1">
                  <c:v>62.1</c:v>
                </c:pt>
                <c:pt idx="2">
                  <c:v>68.8</c:v>
                </c:pt>
                <c:pt idx="3">
                  <c:v>68.2</c:v>
                </c:pt>
              </c:numCache>
            </c:numRef>
          </c:val>
          <c:extLst xmlns:c15="http://schemas.microsoft.com/office/drawing/2012/chart">
            <c:ext xmlns:c16="http://schemas.microsoft.com/office/drawing/2014/chart" uri="{C3380CC4-5D6E-409C-BE32-E72D297353CC}">
              <c16:uniqueId val="{00000006-328C-41B9-8FEC-F8926BAD41B3}"/>
            </c:ext>
          </c:extLst>
        </c:ser>
        <c:ser>
          <c:idx val="3"/>
          <c:order val="3"/>
          <c:tx>
            <c:v>Non-PWDs</c:v>
          </c:tx>
          <c:spPr>
            <a:solidFill>
              <a:schemeClr val="accent4"/>
            </a:solidFill>
            <a:ln>
              <a:noFill/>
            </a:ln>
            <a:effectLst/>
          </c:spPr>
          <c:invertIfNegative val="0"/>
          <c:dLbls>
            <c:dLbl>
              <c:idx val="0"/>
              <c:tx>
                <c:rich>
                  <a:bodyPr/>
                  <a:lstStyle/>
                  <a:p>
                    <a:fld id="{EFBB7082-D4BE-448B-8369-1C68AED022CA}"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28C-41B9-8FEC-F8926BAD41B3}"/>
                </c:ext>
              </c:extLst>
            </c:dLbl>
            <c:dLbl>
              <c:idx val="1"/>
              <c:tx>
                <c:rich>
                  <a:bodyPr/>
                  <a:lstStyle/>
                  <a:p>
                    <a:fld id="{1A869D62-9E54-4DCD-B451-407CABBE1320}"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28C-41B9-8FEC-F8926BAD41B3}"/>
                </c:ext>
              </c:extLst>
            </c:dLbl>
            <c:dLbl>
              <c:idx val="2"/>
              <c:tx>
                <c:rich>
                  <a:bodyPr/>
                  <a:lstStyle/>
                  <a:p>
                    <a:fld id="{C54404C4-71A5-4FDA-BA79-07C8BB148005}"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28C-41B9-8FEC-F8926BAD41B3}"/>
                </c:ext>
              </c:extLst>
            </c:dLbl>
            <c:dLbl>
              <c:idx val="3"/>
              <c:tx>
                <c:rich>
                  <a:bodyPr/>
                  <a:lstStyle/>
                  <a:p>
                    <a:r>
                      <a:rPr lang="en-US"/>
                      <a:t>92.6%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28C-41B9-8FEC-F8926BAD41B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Sheet1!$U$4:$X$4</c:f>
              <c:numCache>
                <c:formatCode>General</c:formatCode>
                <c:ptCount val="4"/>
                <c:pt idx="0">
                  <c:v>87.9</c:v>
                </c:pt>
                <c:pt idx="1">
                  <c:v>76.900000000000006</c:v>
                </c:pt>
                <c:pt idx="2">
                  <c:v>82.2</c:v>
                </c:pt>
                <c:pt idx="3">
                  <c:v>92.6</c:v>
                </c:pt>
              </c:numCache>
            </c:numRef>
          </c:val>
          <c:extLst>
            <c:ext xmlns:c16="http://schemas.microsoft.com/office/drawing/2014/chart" uri="{C3380CC4-5D6E-409C-BE32-E72D297353CC}">
              <c16:uniqueId val="{0000000B-328C-41B9-8FEC-F8926BAD41B3}"/>
            </c:ext>
          </c:extLst>
        </c:ser>
        <c:dLbls>
          <c:showLegendKey val="0"/>
          <c:showVal val="0"/>
          <c:showCatName val="0"/>
          <c:showSerName val="0"/>
          <c:showPercent val="0"/>
          <c:showBubbleSize val="0"/>
        </c:dLbls>
        <c:gapWidth val="219"/>
        <c:overlap val="-27"/>
        <c:axId val="540099408"/>
        <c:axId val="540098448"/>
        <c:extLst/>
      </c:barChart>
      <c:catAx>
        <c:axId val="54009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40098448"/>
        <c:crosses val="autoZero"/>
        <c:auto val="1"/>
        <c:lblAlgn val="ctr"/>
        <c:lblOffset val="100"/>
        <c:noMultiLvlLbl val="0"/>
      </c:catAx>
      <c:valAx>
        <c:axId val="5400984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40099408"/>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Students without Disabilities</c:v>
          </c:tx>
          <c:spPr>
            <a:solidFill>
              <a:srgbClr val="FFC000"/>
            </a:solidFill>
            <a:ln>
              <a:noFill/>
            </a:ln>
            <a:effectLst/>
          </c:spPr>
          <c:invertIfNegative val="0"/>
          <c:cat>
            <c:strRef>
              <c:f>Sheet1!$U$2:$X$2</c:f>
              <c:strCache>
                <c:ptCount val="4"/>
                <c:pt idx="0">
                  <c:v>White </c:v>
                </c:pt>
                <c:pt idx="1">
                  <c:v>African-American</c:v>
                </c:pt>
                <c:pt idx="2">
                  <c:v>Hispanic/LatinX</c:v>
                </c:pt>
                <c:pt idx="3">
                  <c:v>Asian-American</c:v>
                </c:pt>
              </c:strCache>
            </c:strRef>
          </c:cat>
          <c:val>
            <c:numRef>
              <c:f>'[1]Employ Outcomes by Race'!$B$8:$B$11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47D2-42D3-A2DE-A36FEA8AD2E9}"/>
            </c:ext>
          </c:extLst>
        </c:ser>
        <c:ser>
          <c:idx val="1"/>
          <c:order val="1"/>
          <c:tx>
            <c:v>Students with Disabilities</c:v>
          </c:tx>
          <c:spPr>
            <a:solidFill>
              <a:schemeClr val="tx1"/>
            </a:solidFill>
            <a:ln>
              <a:solidFill>
                <a:schemeClr val="tx1"/>
              </a:solidFill>
            </a:ln>
            <a:effectLst/>
          </c:spPr>
          <c:invertIfNegative val="0"/>
          <c:cat>
            <c:strRef>
              <c:f>Sheet1!$U$2:$X$2</c:f>
              <c:strCache>
                <c:ptCount val="4"/>
                <c:pt idx="0">
                  <c:v>White </c:v>
                </c:pt>
                <c:pt idx="1">
                  <c:v>African-American</c:v>
                </c:pt>
                <c:pt idx="2">
                  <c:v>Hispanic/LatinX</c:v>
                </c:pt>
                <c:pt idx="3">
                  <c:v>Asian-American</c:v>
                </c:pt>
              </c:strCache>
            </c:strRef>
          </c:cat>
          <c:val>
            <c:numRef>
              <c:f>'[1]Employ Outcomes by Race'!$D$8:$D$11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47D2-42D3-A2DE-A36FEA8AD2E9}"/>
            </c:ext>
          </c:extLst>
        </c:ser>
        <c:ser>
          <c:idx val="2"/>
          <c:order val="2"/>
          <c:tx>
            <c:v>PWDs</c:v>
          </c:tx>
          <c:spPr>
            <a:solidFill>
              <a:schemeClr val="tx1"/>
            </a:solidFill>
            <a:ln>
              <a:noFill/>
            </a:ln>
            <a:effectLst/>
          </c:spPr>
          <c:invertIfNegative val="0"/>
          <c:dLbls>
            <c:dLbl>
              <c:idx val="0"/>
              <c:tx>
                <c:rich>
                  <a:bodyPr/>
                  <a:lstStyle/>
                  <a:p>
                    <a:fld id="{DD74731B-EFF1-4D8E-A21F-9D4BFEFE2EA3}"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7D2-42D3-A2DE-A36FEA8AD2E9}"/>
                </c:ext>
              </c:extLst>
            </c:dLbl>
            <c:dLbl>
              <c:idx val="1"/>
              <c:tx>
                <c:rich>
                  <a:bodyPr/>
                  <a:lstStyle/>
                  <a:p>
                    <a:fld id="{6D6C4755-595B-4F9F-B85C-11690386EA64}"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7D2-42D3-A2DE-A36FEA8AD2E9}"/>
                </c:ext>
              </c:extLst>
            </c:dLbl>
            <c:dLbl>
              <c:idx val="2"/>
              <c:tx>
                <c:rich>
                  <a:bodyPr/>
                  <a:lstStyle/>
                  <a:p>
                    <a:fld id="{6FB297D0-7E6E-4FC0-8D21-05A05B91895F}"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7D2-42D3-A2DE-A36FEA8AD2E9}"/>
                </c:ext>
              </c:extLst>
            </c:dLbl>
            <c:dLbl>
              <c:idx val="3"/>
              <c:tx>
                <c:rich>
                  <a:bodyPr/>
                  <a:lstStyle/>
                  <a:p>
                    <a:fld id="{347AA06A-6C48-4BA1-A7F9-140F1E08F397}"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7D2-42D3-A2DE-A36FEA8AD2E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Sheet1!$U$2:$X$2</c:f>
              <c:strCache>
                <c:ptCount val="4"/>
                <c:pt idx="0">
                  <c:v>White </c:v>
                </c:pt>
                <c:pt idx="1">
                  <c:v>African-American</c:v>
                </c:pt>
                <c:pt idx="2">
                  <c:v>Hispanic/LatinX</c:v>
                </c:pt>
                <c:pt idx="3">
                  <c:v>Asian-American</c:v>
                </c:pt>
              </c:strCache>
            </c:strRef>
          </c:cat>
          <c:val>
            <c:numRef>
              <c:f>Sheet1!$U$3:$X$3</c:f>
              <c:numCache>
                <c:formatCode>General</c:formatCode>
                <c:ptCount val="4"/>
                <c:pt idx="0">
                  <c:v>70.7</c:v>
                </c:pt>
                <c:pt idx="1">
                  <c:v>59.6</c:v>
                </c:pt>
                <c:pt idx="2">
                  <c:v>63.7</c:v>
                </c:pt>
                <c:pt idx="3">
                  <c:v>66.5</c:v>
                </c:pt>
              </c:numCache>
            </c:numRef>
          </c:val>
          <c:extLst xmlns:c15="http://schemas.microsoft.com/office/drawing/2012/chart">
            <c:ext xmlns:c16="http://schemas.microsoft.com/office/drawing/2014/chart" uri="{C3380CC4-5D6E-409C-BE32-E72D297353CC}">
              <c16:uniqueId val="{00000006-47D2-42D3-A2DE-A36FEA8AD2E9}"/>
            </c:ext>
          </c:extLst>
        </c:ser>
        <c:ser>
          <c:idx val="3"/>
          <c:order val="3"/>
          <c:tx>
            <c:v>Non-PWDs</c:v>
          </c:tx>
          <c:spPr>
            <a:solidFill>
              <a:schemeClr val="accent4"/>
            </a:solidFill>
            <a:ln>
              <a:noFill/>
            </a:ln>
            <a:effectLst/>
          </c:spPr>
          <c:invertIfNegative val="0"/>
          <c:dLbls>
            <c:dLbl>
              <c:idx val="0"/>
              <c:tx>
                <c:rich>
                  <a:bodyPr/>
                  <a:lstStyle/>
                  <a:p>
                    <a:fld id="{EFBB7082-D4BE-448B-8369-1C68AED022CA}"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7D2-42D3-A2DE-A36FEA8AD2E9}"/>
                </c:ext>
              </c:extLst>
            </c:dLbl>
            <c:dLbl>
              <c:idx val="1"/>
              <c:tx>
                <c:rich>
                  <a:bodyPr/>
                  <a:lstStyle/>
                  <a:p>
                    <a:fld id="{1A869D62-9E54-4DCD-B451-407CABBE1320}"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7D2-42D3-A2DE-A36FEA8AD2E9}"/>
                </c:ext>
              </c:extLst>
            </c:dLbl>
            <c:dLbl>
              <c:idx val="2"/>
              <c:tx>
                <c:rich>
                  <a:bodyPr/>
                  <a:lstStyle/>
                  <a:p>
                    <a:fld id="{C54404C4-71A5-4FDA-BA79-07C8BB148005}"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7D2-42D3-A2DE-A36FEA8AD2E9}"/>
                </c:ext>
              </c:extLst>
            </c:dLbl>
            <c:dLbl>
              <c:idx val="3"/>
              <c:tx>
                <c:rich>
                  <a:bodyPr/>
                  <a:lstStyle/>
                  <a:p>
                    <a:r>
                      <a:rPr lang="en-US"/>
                      <a:t>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7D2-42D3-A2DE-A36FEA8AD2E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Sheet1!$U$4:$X$4</c:f>
              <c:numCache>
                <c:formatCode>General</c:formatCode>
                <c:ptCount val="4"/>
                <c:pt idx="0">
                  <c:v>86.1</c:v>
                </c:pt>
                <c:pt idx="1">
                  <c:v>76.099999999999994</c:v>
                </c:pt>
                <c:pt idx="2">
                  <c:v>81.599999999999994</c:v>
                </c:pt>
                <c:pt idx="3">
                  <c:v>93</c:v>
                </c:pt>
              </c:numCache>
            </c:numRef>
          </c:val>
          <c:extLst>
            <c:ext xmlns:c16="http://schemas.microsoft.com/office/drawing/2014/chart" uri="{C3380CC4-5D6E-409C-BE32-E72D297353CC}">
              <c16:uniqueId val="{0000000B-47D2-42D3-A2DE-A36FEA8AD2E9}"/>
            </c:ext>
          </c:extLst>
        </c:ser>
        <c:dLbls>
          <c:showLegendKey val="0"/>
          <c:showVal val="0"/>
          <c:showCatName val="0"/>
          <c:showSerName val="0"/>
          <c:showPercent val="0"/>
          <c:showBubbleSize val="0"/>
        </c:dLbls>
        <c:gapWidth val="219"/>
        <c:overlap val="-27"/>
        <c:axId val="540099408"/>
        <c:axId val="540098448"/>
        <c:extLst/>
      </c:barChart>
      <c:catAx>
        <c:axId val="54009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40098448"/>
        <c:crosses val="autoZero"/>
        <c:auto val="1"/>
        <c:lblAlgn val="ctr"/>
        <c:lblOffset val="100"/>
        <c:noMultiLvlLbl val="0"/>
      </c:catAx>
      <c:valAx>
        <c:axId val="5400984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40099408"/>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20</a:t>
            </a:fld>
            <a:endParaRPr lang="en-US"/>
          </a:p>
        </p:txBody>
      </p:sp>
    </p:spTree>
    <p:extLst>
      <p:ext uri="{BB962C8B-B14F-4D97-AF65-F5344CB8AC3E}">
        <p14:creationId xmlns:p14="http://schemas.microsoft.com/office/powerpoint/2010/main" val="102403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21</a:t>
            </a:fld>
            <a:endParaRPr lang="en-US"/>
          </a:p>
        </p:txBody>
      </p:sp>
    </p:spTree>
    <p:extLst>
      <p:ext uri="{BB962C8B-B14F-4D97-AF65-F5344CB8AC3E}">
        <p14:creationId xmlns:p14="http://schemas.microsoft.com/office/powerpoint/2010/main" val="2571793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2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23</a:t>
            </a:fld>
            <a:endParaRPr lang="en-US"/>
          </a:p>
        </p:txBody>
      </p:sp>
    </p:spTree>
    <p:extLst>
      <p:ext uri="{BB962C8B-B14F-4D97-AF65-F5344CB8AC3E}">
        <p14:creationId xmlns:p14="http://schemas.microsoft.com/office/powerpoint/2010/main" val="398631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24</a:t>
            </a:fld>
            <a:endParaRPr lang="en-US"/>
          </a:p>
        </p:txBody>
      </p:sp>
    </p:spTree>
    <p:extLst>
      <p:ext uri="{BB962C8B-B14F-4D97-AF65-F5344CB8AC3E}">
        <p14:creationId xmlns:p14="http://schemas.microsoft.com/office/powerpoint/2010/main" val="2212217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27</a:t>
            </a:fld>
            <a:endParaRPr lang="en-US" dirty="0"/>
          </a:p>
        </p:txBody>
      </p:sp>
    </p:spTree>
    <p:extLst>
      <p:ext uri="{BB962C8B-B14F-4D97-AF65-F5344CB8AC3E}">
        <p14:creationId xmlns:p14="http://schemas.microsoft.com/office/powerpoint/2010/main" val="2167993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t>28</a:t>
            </a:fld>
            <a:endParaRPr lang="en-US" dirty="0"/>
          </a:p>
        </p:txBody>
      </p:sp>
    </p:spTree>
    <p:extLst>
      <p:ext uri="{BB962C8B-B14F-4D97-AF65-F5344CB8AC3E}">
        <p14:creationId xmlns:p14="http://schemas.microsoft.com/office/powerpoint/2010/main" val="283747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896425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30</a:t>
            </a:fld>
            <a:endParaRPr lang="en-US" dirty="0"/>
          </a:p>
        </p:txBody>
      </p:sp>
    </p:spTree>
    <p:extLst>
      <p:ext uri="{BB962C8B-B14F-4D97-AF65-F5344CB8AC3E}">
        <p14:creationId xmlns:p14="http://schemas.microsoft.com/office/powerpoint/2010/main" val="3613081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37" name="Google Shape;33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38584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2</a:t>
            </a:fld>
            <a:endParaRPr lang="en-US" dirty="0"/>
          </a:p>
        </p:txBody>
      </p:sp>
    </p:spTree>
    <p:extLst>
      <p:ext uri="{BB962C8B-B14F-4D97-AF65-F5344CB8AC3E}">
        <p14:creationId xmlns:p14="http://schemas.microsoft.com/office/powerpoint/2010/main" val="4066458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161746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sz="3000" dirty="0">
              <a:solidFill>
                <a:srgbClr val="3F3F3F"/>
              </a:solidFill>
            </a:endParaRP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33</a:t>
            </a:fld>
            <a:endParaRPr lang="en-US" dirty="0"/>
          </a:p>
        </p:txBody>
      </p:sp>
    </p:spTree>
    <p:extLst>
      <p:ext uri="{BB962C8B-B14F-4D97-AF65-F5344CB8AC3E}">
        <p14:creationId xmlns:p14="http://schemas.microsoft.com/office/powerpoint/2010/main" val="1544718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sz="3000" dirty="0">
              <a:solidFill>
                <a:srgbClr val="3F3F3F"/>
              </a:solidFill>
            </a:endParaRP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38</a:t>
            </a:fld>
            <a:endParaRPr lang="en-US"/>
          </a:p>
        </p:txBody>
      </p:sp>
    </p:spTree>
    <p:extLst>
      <p:ext uri="{BB962C8B-B14F-4D97-AF65-F5344CB8AC3E}">
        <p14:creationId xmlns:p14="http://schemas.microsoft.com/office/powerpoint/2010/main" val="796977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41</a:t>
            </a:fld>
            <a:endParaRPr lang="en-US"/>
          </a:p>
        </p:txBody>
      </p:sp>
    </p:spTree>
    <p:extLst>
      <p:ext uri="{BB962C8B-B14F-4D97-AF65-F5344CB8AC3E}">
        <p14:creationId xmlns:p14="http://schemas.microsoft.com/office/powerpoint/2010/main" val="1426006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42</a:t>
            </a:fld>
            <a:endParaRPr lang="en-US"/>
          </a:p>
        </p:txBody>
      </p:sp>
    </p:spTree>
    <p:extLst>
      <p:ext uri="{BB962C8B-B14F-4D97-AF65-F5344CB8AC3E}">
        <p14:creationId xmlns:p14="http://schemas.microsoft.com/office/powerpoint/2010/main" val="2212217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43</a:t>
            </a:fld>
            <a:endParaRPr lang="en-US"/>
          </a:p>
        </p:txBody>
      </p:sp>
    </p:spTree>
    <p:extLst>
      <p:ext uri="{BB962C8B-B14F-4D97-AF65-F5344CB8AC3E}">
        <p14:creationId xmlns:p14="http://schemas.microsoft.com/office/powerpoint/2010/main" val="2712856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t>44</a:t>
            </a:fld>
            <a:endParaRPr lang="en-US" dirty="0"/>
          </a:p>
        </p:txBody>
      </p:sp>
    </p:spTree>
    <p:extLst>
      <p:ext uri="{BB962C8B-B14F-4D97-AF65-F5344CB8AC3E}">
        <p14:creationId xmlns:p14="http://schemas.microsoft.com/office/powerpoint/2010/main" val="93428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a:t>
            </a:fld>
            <a:endParaRPr lang="en-US"/>
          </a:p>
        </p:txBody>
      </p:sp>
    </p:spTree>
    <p:extLst>
      <p:ext uri="{BB962C8B-B14F-4D97-AF65-F5344CB8AC3E}">
        <p14:creationId xmlns:p14="http://schemas.microsoft.com/office/powerpoint/2010/main" val="4574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14</a:t>
            </a:fld>
            <a:endParaRPr lang="en-US"/>
          </a:p>
        </p:txBody>
      </p:sp>
    </p:spTree>
    <p:extLst>
      <p:ext uri="{BB962C8B-B14F-4D97-AF65-F5344CB8AC3E}">
        <p14:creationId xmlns:p14="http://schemas.microsoft.com/office/powerpoint/2010/main" val="304426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318742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16</a:t>
            </a:fld>
            <a:endParaRPr lang="en-US"/>
          </a:p>
        </p:txBody>
      </p:sp>
    </p:spTree>
    <p:extLst>
      <p:ext uri="{BB962C8B-B14F-4D97-AF65-F5344CB8AC3E}">
        <p14:creationId xmlns:p14="http://schemas.microsoft.com/office/powerpoint/2010/main" val="126431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17</a:t>
            </a:fld>
            <a:endParaRPr lang="en-US"/>
          </a:p>
        </p:txBody>
      </p:sp>
    </p:spTree>
    <p:extLst>
      <p:ext uri="{BB962C8B-B14F-4D97-AF65-F5344CB8AC3E}">
        <p14:creationId xmlns:p14="http://schemas.microsoft.com/office/powerpoint/2010/main" val="1388634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314299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19</a:t>
            </a:fld>
            <a:endParaRPr lang="en-US"/>
          </a:p>
        </p:txBody>
      </p:sp>
    </p:spTree>
    <p:extLst>
      <p:ext uri="{BB962C8B-B14F-4D97-AF65-F5344CB8AC3E}">
        <p14:creationId xmlns:p14="http://schemas.microsoft.com/office/powerpoint/2010/main" val="153324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8/10/2021</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8/10/2021</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8/10/2021</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8/10/2021</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8/10/2021</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69" r:id="rId4"/>
    <p:sldLayoutId id="2147483664" r:id="rId5"/>
    <p:sldLayoutId id="2147483676" r:id="rId6"/>
    <p:sldLayoutId id="2147483673"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bls.gov/charts/employment-situation/employment-population-ratio.htm" TargetMode="External"/><Relationship Id="rId2" Type="http://schemas.openxmlformats.org/officeDocument/2006/relationships/hyperlink" Target="https://www.statista.com/statistics/793961/employment-among-disabled-us-adult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2.ed.gov/programs/osepidea/618-data/static-tables/index.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2.ed.gov/programs/osepidea/618-data/static-tables/index.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2.ed.gov/programs/osepidea/618-data/static-tables/index.html" TargetMode="Externa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isabilitycompendium.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isabilitycompendium.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isabilitycompendium.org/compendium/2020-annual-disability-statistics-supplemen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ocrdata.ed.gov/Page?t=d&amp;eid=30388&amp;syk=8&amp;pid=2396"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ocrdata.ed.gov/Page?t=d&amp;eid=30388&amp;syk=8&amp;pid=239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q.cde.ca.gov/dataquest/dqcensus/CohRate.aspx?cds=00&amp;agglevel=state&amp;year=2019-2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dq.cde.ca.gov/dataquest/dqcensus/CohRate.aspx?cds=19&amp;agglevel=county&amp;year=2019-20&amp;initrow=&amp;ro=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hyperlink" Target="https://bit.ly/3fCEAa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hyperlink" Target="https://www.respectability.org/respectability-la-lab" TargetMode="Externa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hyperlink" Target="https://disabilitycompendium.org/compendium/2020-annual-disability-statistics-supple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39711859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respectability.org/respectability-la-lab"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image" Target="../media/image30.jpg"/><Relationship Id="rId2" Type="http://schemas.openxmlformats.org/officeDocument/2006/relationships/notesSlide" Target="../notesSlides/notesSlide20.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disabilitycompendium.org/compendium/2020-annual-disability-statistics-supplemen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hyperlink" Target="mailto:JenniferM@RespectAbility.org" TargetMode="External"/><Relationship Id="rId5" Type="http://schemas.openxmlformats.org/officeDocument/2006/relationships/hyperlink" Target="https://www.respectability.org/donate/" TargetMode="External"/><Relationship Id="rId4" Type="http://schemas.openxmlformats.org/officeDocument/2006/relationships/hyperlink" Target="https://www.facebook.com/RespectAbilityUS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tatista.com/statistics/793961/employment-among-disabled-us-adults/"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hyperlink" Target="https://www.bls.gov/charts/employment-situation/employment-population-ratio.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bls.gov/charts/employment-situation/employment-population-ratio.htm" TargetMode="External"/><Relationship Id="rId2" Type="http://schemas.openxmlformats.org/officeDocument/2006/relationships/hyperlink" Target="https://www.statista.com/statistics/793961/employment-among-disabled-us-adult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ls.gov/charts/employment-situation/employment-population-ratio.htm" TargetMode="External"/><Relationship Id="rId2" Type="http://schemas.openxmlformats.org/officeDocument/2006/relationships/hyperlink" Target="https://www.statista.com/statistics/793961/employment-among-disabled-us-adult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bls.gov/charts/employment-situation/employment-population-ratio.htm" TargetMode="External"/><Relationship Id="rId2" Type="http://schemas.openxmlformats.org/officeDocument/2006/relationships/hyperlink" Target="https://www.statista.com/statistics/793961/employment-among-disabled-us-adult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ls.gov/charts/employment-situation/employment-population-ratio.htm" TargetMode="External"/><Relationship Id="rId2" Type="http://schemas.openxmlformats.org/officeDocument/2006/relationships/hyperlink" Target="https://www.statista.com/statistics/793961/employment-among-disabled-us-adul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9CCC5-C4B9-472C-B13F-479E75FD5A9C}"/>
              </a:ext>
            </a:extLst>
          </p:cNvPr>
          <p:cNvSpPr>
            <a:spLocks noGrp="1"/>
          </p:cNvSpPr>
          <p:nvPr>
            <p:ph type="title" idx="4294967295"/>
          </p:nvPr>
        </p:nvSpPr>
        <p:spPr>
          <a:xfrm>
            <a:off x="496888" y="2429651"/>
            <a:ext cx="11198224" cy="1139824"/>
          </a:xfrm>
        </p:spPr>
        <p:txBody>
          <a:bodyPr/>
          <a:lstStyle/>
          <a:p>
            <a:pPr rtl="0" eaLnBrk="1" latinLnBrk="0" hangingPunct="1"/>
            <a:r>
              <a:rPr lang="en-US" sz="2400" b="1" kern="1200" dirty="0">
                <a:solidFill>
                  <a:srgbClr val="000000"/>
                </a:solidFill>
                <a:effectLst/>
                <a:latin typeface="Times New Roman" panose="02020603050405020304" pitchFamily="18" charset="0"/>
                <a:ea typeface="+mn-ea"/>
                <a:cs typeface="Times New Roman" panose="02020603050405020304" pitchFamily="18" charset="0"/>
              </a:rPr>
              <a:t>The Community Reinvestment Act (CRA) and Why It Matters for People with Disabilities</a:t>
            </a:r>
            <a:endParaRPr lang="en-US" dirty="0">
              <a:effectLst/>
            </a:endParaRPr>
          </a:p>
          <a:p>
            <a:endParaRPr lang="en-US" dirty="0"/>
          </a:p>
        </p:txBody>
      </p:sp>
      <p:pic>
        <p:nvPicPr>
          <p:cNvPr id="7" name="Picture 6" descr="Snapshot of the diverse Fellows from RespectAbility's Fellowship program&#10;">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87" y="-276102"/>
            <a:ext cx="12181913" cy="3705102"/>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899408" y="3858437"/>
            <a:ext cx="460678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Public Comments for August 11th, 2021, CWDB Executive Committee Meeting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www.RespectAbility.org</a:t>
            </a:r>
          </a:p>
        </p:txBody>
      </p:sp>
      <p:pic>
        <p:nvPicPr>
          <p:cNvPr id="13" name="Picture 12">
            <a:extLst>
              <a:ext uri="{FF2B5EF4-FFF2-40B4-BE49-F238E27FC236}">
                <a16:creationId xmlns:a16="http://schemas.microsoft.com/office/drawing/2014/main" id="{F470BEEA-2EE5-4BD6-B08F-117EAA0ADD6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746484-0B03-463F-8ED7-84D2C7C59BE7}"/>
              </a:ext>
            </a:extLst>
          </p:cNvPr>
          <p:cNvSpPr>
            <a:spLocks noGrp="1"/>
          </p:cNvSpPr>
          <p:nvPr>
            <p:ph idx="1"/>
          </p:nvPr>
        </p:nvSpPr>
        <p:spPr/>
        <p:txBody>
          <a:bodyPr>
            <a:normAutofit/>
          </a:bodyPr>
          <a:lstStyle/>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 of 2019, there were 165,302,064 women living in the United States.</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Out that number, there are  21,201,155 women living with some form of disability.</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There are 10,174,591 working-age women with disabilities. Out of that number, only 3,727,186, or 36.6 percent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By comparison, fully 73.8 percent of women without disabilities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employment gap between women with and without disabilities is 37.1 percentage points.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Fully 22.5 percent of women with disabilities live in poverty compared to 13.5 percent of women without disabilities.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297DCBF0-9622-47E7-9929-BAFBE812779D}"/>
              </a:ext>
            </a:extLst>
          </p:cNvPr>
          <p:cNvSpPr>
            <a:spLocks noGrp="1"/>
          </p:cNvSpPr>
          <p:nvPr>
            <p:ph type="title"/>
          </p:nvPr>
        </p:nvSpPr>
        <p:spPr/>
        <p:txBody>
          <a:bodyPr>
            <a:normAutofit/>
          </a:bodyPr>
          <a:lstStyle/>
          <a:p>
            <a:r>
              <a:rPr lang="en-US" sz="3300" b="1" dirty="0"/>
              <a:t>Women with Disabilities – 2019 </a:t>
            </a:r>
          </a:p>
        </p:txBody>
      </p:sp>
      <p:sp>
        <p:nvSpPr>
          <p:cNvPr id="4" name="Rectangle 3">
            <a:extLst>
              <a:ext uri="{FF2B5EF4-FFF2-40B4-BE49-F238E27FC236}">
                <a16:creationId xmlns:a16="http://schemas.microsoft.com/office/drawing/2014/main" id="{2ADED35E-610B-4304-A34F-AEB3F63E7E89}"/>
              </a:ext>
            </a:extLst>
          </p:cNvPr>
          <p:cNvSpPr/>
          <p:nvPr/>
        </p:nvSpPr>
        <p:spPr>
          <a:xfrm>
            <a:off x="397789" y="6234194"/>
            <a:ext cx="1051560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SOURCES: </a:t>
            </a:r>
            <a:r>
              <a:rPr lang="en-US" sz="1600" dirty="0">
                <a:latin typeface="Times New Roman" panose="02020603050405020304" pitchFamily="18" charset="0"/>
                <a:cs typeface="Times New Roman" panose="02020603050405020304" pitchFamily="18" charset="0"/>
                <a:hlinkClick r:id="rId2"/>
              </a:rPr>
              <a:t>https://www.statista.com/statistics/793961/employment-among-disabled-us-adults/</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3"/>
              </a:rPr>
              <a:t>https://www.bls.gov/charts/employment-situation/employment-population-ratio.htm</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2533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chemeClr val="tx1"/>
                </a:solidFill>
              </a:rPr>
              <a:t>Total Number of K-12 students with disabilities: 6,561,998    </a:t>
            </a:r>
            <a:endParaRPr lang="en-US" sz="5400" dirty="0">
              <a:solidFill>
                <a:schemeClr val="tx1"/>
              </a:solidFill>
            </a:endParaRPr>
          </a:p>
          <a:p>
            <a:pPr lvl="1"/>
            <a:r>
              <a:rPr lang="en-US" dirty="0">
                <a:solidFill>
                  <a:schemeClr val="tx1"/>
                </a:solidFill>
              </a:rPr>
              <a:t>85,680 American Indian or Alaska Native students with disabilities  </a:t>
            </a:r>
            <a:endParaRPr lang="en-US" sz="4400" dirty="0">
              <a:solidFill>
                <a:schemeClr val="tx1"/>
              </a:solidFill>
            </a:endParaRPr>
          </a:p>
          <a:p>
            <a:pPr lvl="1"/>
            <a:r>
              <a:rPr lang="en-US" dirty="0">
                <a:solidFill>
                  <a:schemeClr val="tx1"/>
                </a:solidFill>
              </a:rPr>
              <a:t>165,353 Asian students with disabilities  </a:t>
            </a:r>
            <a:endParaRPr lang="en-US" sz="4400" dirty="0">
              <a:solidFill>
                <a:schemeClr val="tx1"/>
              </a:solidFill>
            </a:endParaRPr>
          </a:p>
          <a:p>
            <a:pPr lvl="1"/>
            <a:r>
              <a:rPr lang="en-US" dirty="0">
                <a:solidFill>
                  <a:schemeClr val="tx1"/>
                </a:solidFill>
              </a:rPr>
              <a:t>1,158,862 Black or African American students with disabilities  </a:t>
            </a:r>
            <a:endParaRPr lang="en-US" sz="4400" dirty="0">
              <a:solidFill>
                <a:schemeClr val="tx1"/>
              </a:solidFill>
            </a:endParaRPr>
          </a:p>
          <a:p>
            <a:pPr lvl="1"/>
            <a:r>
              <a:rPr lang="en-US" dirty="0">
                <a:solidFill>
                  <a:schemeClr val="tx1"/>
                </a:solidFill>
              </a:rPr>
              <a:t>1,826,344 Hispanic/</a:t>
            </a:r>
            <a:r>
              <a:rPr lang="en-US" dirty="0" err="1">
                <a:solidFill>
                  <a:schemeClr val="tx1"/>
                </a:solidFill>
              </a:rPr>
              <a:t>LatinX</a:t>
            </a:r>
            <a:r>
              <a:rPr lang="en-US" dirty="0">
                <a:solidFill>
                  <a:schemeClr val="tx1"/>
                </a:solidFill>
              </a:rPr>
              <a:t> students with disabilities  </a:t>
            </a:r>
            <a:endParaRPr lang="en-US" sz="4400" dirty="0">
              <a:solidFill>
                <a:schemeClr val="tx1"/>
              </a:solidFill>
            </a:endParaRPr>
          </a:p>
          <a:p>
            <a:pPr lvl="1"/>
            <a:r>
              <a:rPr lang="en-US" dirty="0">
                <a:solidFill>
                  <a:schemeClr val="tx1"/>
                </a:solidFill>
              </a:rPr>
              <a:t>23,809 Native Hawaiian or Other Pacific Islander students with disabilities  </a:t>
            </a:r>
            <a:endParaRPr lang="en-US" sz="4400" dirty="0">
              <a:solidFill>
                <a:schemeClr val="tx1"/>
              </a:solidFill>
            </a:endParaRPr>
          </a:p>
          <a:p>
            <a:pPr lvl="1"/>
            <a:r>
              <a:rPr lang="en-US" dirty="0">
                <a:solidFill>
                  <a:schemeClr val="tx1"/>
                </a:solidFill>
              </a:rPr>
              <a:t>283,819 Biracial students with disabilities  </a:t>
            </a:r>
            <a:endParaRPr lang="en-US" sz="4400" dirty="0">
              <a:solidFill>
                <a:schemeClr val="tx1"/>
              </a:solidFill>
            </a:endParaRPr>
          </a:p>
          <a:p>
            <a:pPr lvl="1"/>
            <a:r>
              <a:rPr lang="en-US" dirty="0">
                <a:solidFill>
                  <a:schemeClr val="tx1"/>
                </a:solidFill>
              </a:rPr>
              <a:t>3,018,131 White students with disabilities </a:t>
            </a:r>
            <a:r>
              <a:rPr lang="en-US" b="1" dirty="0">
                <a:solidFill>
                  <a:schemeClr val="tx1"/>
                </a:solidFill>
              </a:rPr>
              <a:t> </a:t>
            </a:r>
            <a:endParaRPr lang="en-US" sz="4400" dirty="0">
              <a:solidFill>
                <a:schemeClr val="tx1"/>
              </a:solidFill>
            </a:endParaRPr>
          </a:p>
          <a:p>
            <a:pPr lvl="1"/>
            <a:r>
              <a:rPr lang="en-US" b="1" dirty="0">
                <a:solidFill>
                  <a:schemeClr val="tx1"/>
                </a:solidFill>
              </a:rPr>
              <a:t>Subtotal of BIPOC Students with Disabilities: 3,543,867  </a:t>
            </a:r>
            <a:endParaRPr lang="en-US" sz="4400" dirty="0">
              <a:solidFill>
                <a:schemeClr val="tx1"/>
              </a:solidFill>
            </a:endParaRPr>
          </a:p>
        </p:txBody>
      </p:sp>
      <p:sp>
        <p:nvSpPr>
          <p:cNvPr id="3" name="Title 2"/>
          <p:cNvSpPr>
            <a:spLocks noGrp="1"/>
          </p:cNvSpPr>
          <p:nvPr>
            <p:ph type="title"/>
          </p:nvPr>
        </p:nvSpPr>
        <p:spPr/>
        <p:txBody>
          <a:bodyPr>
            <a:noAutofit/>
          </a:bodyPr>
          <a:lstStyle/>
          <a:p>
            <a:r>
              <a:rPr lang="en-US" sz="3300" b="1" dirty="0"/>
              <a:t>Students with Disabilities in K-12 Schools</a:t>
            </a:r>
          </a:p>
        </p:txBody>
      </p:sp>
      <p:sp>
        <p:nvSpPr>
          <p:cNvPr id="5" name="TextBox 4">
            <a:extLst>
              <a:ext uri="{FF2B5EF4-FFF2-40B4-BE49-F238E27FC236}">
                <a16:creationId xmlns:a16="http://schemas.microsoft.com/office/drawing/2014/main" id="{46F46614-7CB6-4164-BDEB-8DF27B4C7C2C}"/>
              </a:ext>
            </a:extLst>
          </p:cNvPr>
          <p:cNvSpPr txBox="1"/>
          <p:nvPr/>
        </p:nvSpPr>
        <p:spPr>
          <a:xfrm>
            <a:off x="305971" y="6036286"/>
            <a:ext cx="9302263" cy="646331"/>
          </a:xfrm>
          <a:prstGeom prst="rect">
            <a:avLst/>
          </a:prstGeom>
          <a:noFill/>
        </p:spPr>
        <p:txBody>
          <a:bodyPr wrap="square">
            <a:spAutoFit/>
          </a:bodyPr>
          <a:lstStyle/>
          <a:p>
            <a:pPr marL="0" indent="0">
              <a:buNone/>
            </a:pPr>
            <a:r>
              <a:rPr lang="en-US" sz="1800" b="1" dirty="0">
                <a:solidFill>
                  <a:schemeClr val="tx1"/>
                </a:solidFill>
                <a:latin typeface="Times New Roman" panose="02020603050405020304" pitchFamily="18" charset="0"/>
                <a:cs typeface="Times New Roman" panose="02020603050405020304" pitchFamily="18" charset="0"/>
              </a:rPr>
              <a:t>Source: IDEA Section 618 Data Products: Static Table - </a:t>
            </a:r>
            <a:r>
              <a:rPr lang="en-US" sz="1800" dirty="0">
                <a:solidFill>
                  <a:schemeClr val="tx1"/>
                </a:solidFill>
                <a:latin typeface="Times New Roman" panose="02020603050405020304" pitchFamily="18" charset="0"/>
                <a:cs typeface="Times New Roman" panose="02020603050405020304" pitchFamily="18" charset="0"/>
                <a:hlinkClick r:id="rId2"/>
              </a:rPr>
              <a:t>https://www2.ed.gov/programs/osepidea/618-data/static-tables/index.html</a:t>
            </a:r>
            <a:r>
              <a:rPr lang="en-US" sz="1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8175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4BF27-3A50-483D-8B73-E71CE1B6ADE9}"/>
              </a:ext>
            </a:extLst>
          </p:cNvPr>
          <p:cNvSpPr>
            <a:spLocks noGrp="1"/>
          </p:cNvSpPr>
          <p:nvPr>
            <p:ph type="title"/>
          </p:nvPr>
        </p:nvSpPr>
        <p:spPr/>
        <p:txBody>
          <a:bodyPr>
            <a:normAutofit/>
          </a:bodyPr>
          <a:lstStyle/>
          <a:p>
            <a:r>
              <a:rPr lang="en-US" sz="3300" b="1" dirty="0"/>
              <a:t>Percentage &amp; Number of Disability by Type - SWDs</a:t>
            </a:r>
          </a:p>
        </p:txBody>
      </p:sp>
      <p:graphicFrame>
        <p:nvGraphicFramePr>
          <p:cNvPr id="6" name="Table 6">
            <a:extLst>
              <a:ext uri="{FF2B5EF4-FFF2-40B4-BE49-F238E27FC236}">
                <a16:creationId xmlns:a16="http://schemas.microsoft.com/office/drawing/2014/main" id="{CE4BA928-DAD5-4DC4-850C-7C1CC002C981}"/>
              </a:ext>
            </a:extLst>
          </p:cNvPr>
          <p:cNvGraphicFramePr>
            <a:graphicFrameLocks noGrp="1"/>
          </p:cNvGraphicFramePr>
          <p:nvPr>
            <p:extLst>
              <p:ext uri="{D42A27DB-BD31-4B8C-83A1-F6EECF244321}">
                <p14:modId xmlns:p14="http://schemas.microsoft.com/office/powerpoint/2010/main" val="1725854838"/>
              </p:ext>
            </p:extLst>
          </p:nvPr>
        </p:nvGraphicFramePr>
        <p:xfrm>
          <a:off x="523240" y="1690336"/>
          <a:ext cx="11378024" cy="2773680"/>
        </p:xfrm>
        <a:graphic>
          <a:graphicData uri="http://schemas.openxmlformats.org/drawingml/2006/table">
            <a:tbl>
              <a:tblPr firstRow="1" bandRow="1">
                <a:tableStyleId>{00A15C55-8517-42AA-B614-E9B94910E393}</a:tableStyleId>
              </a:tblPr>
              <a:tblGrid>
                <a:gridCol w="812716">
                  <a:extLst>
                    <a:ext uri="{9D8B030D-6E8A-4147-A177-3AD203B41FA5}">
                      <a16:colId xmlns:a16="http://schemas.microsoft.com/office/drawing/2014/main" val="2959951957"/>
                    </a:ext>
                  </a:extLst>
                </a:gridCol>
                <a:gridCol w="812716">
                  <a:extLst>
                    <a:ext uri="{9D8B030D-6E8A-4147-A177-3AD203B41FA5}">
                      <a16:colId xmlns:a16="http://schemas.microsoft.com/office/drawing/2014/main" val="39860488"/>
                    </a:ext>
                  </a:extLst>
                </a:gridCol>
                <a:gridCol w="812716">
                  <a:extLst>
                    <a:ext uri="{9D8B030D-6E8A-4147-A177-3AD203B41FA5}">
                      <a16:colId xmlns:a16="http://schemas.microsoft.com/office/drawing/2014/main" val="2961861696"/>
                    </a:ext>
                  </a:extLst>
                </a:gridCol>
                <a:gridCol w="812716">
                  <a:extLst>
                    <a:ext uri="{9D8B030D-6E8A-4147-A177-3AD203B41FA5}">
                      <a16:colId xmlns:a16="http://schemas.microsoft.com/office/drawing/2014/main" val="2540035103"/>
                    </a:ext>
                  </a:extLst>
                </a:gridCol>
                <a:gridCol w="812716">
                  <a:extLst>
                    <a:ext uri="{9D8B030D-6E8A-4147-A177-3AD203B41FA5}">
                      <a16:colId xmlns:a16="http://schemas.microsoft.com/office/drawing/2014/main" val="1203384786"/>
                    </a:ext>
                  </a:extLst>
                </a:gridCol>
                <a:gridCol w="812716">
                  <a:extLst>
                    <a:ext uri="{9D8B030D-6E8A-4147-A177-3AD203B41FA5}">
                      <a16:colId xmlns:a16="http://schemas.microsoft.com/office/drawing/2014/main" val="3140757038"/>
                    </a:ext>
                  </a:extLst>
                </a:gridCol>
                <a:gridCol w="812716">
                  <a:extLst>
                    <a:ext uri="{9D8B030D-6E8A-4147-A177-3AD203B41FA5}">
                      <a16:colId xmlns:a16="http://schemas.microsoft.com/office/drawing/2014/main" val="2482344083"/>
                    </a:ext>
                  </a:extLst>
                </a:gridCol>
                <a:gridCol w="812716">
                  <a:extLst>
                    <a:ext uri="{9D8B030D-6E8A-4147-A177-3AD203B41FA5}">
                      <a16:colId xmlns:a16="http://schemas.microsoft.com/office/drawing/2014/main" val="284654909"/>
                    </a:ext>
                  </a:extLst>
                </a:gridCol>
                <a:gridCol w="812716">
                  <a:extLst>
                    <a:ext uri="{9D8B030D-6E8A-4147-A177-3AD203B41FA5}">
                      <a16:colId xmlns:a16="http://schemas.microsoft.com/office/drawing/2014/main" val="2027419488"/>
                    </a:ext>
                  </a:extLst>
                </a:gridCol>
                <a:gridCol w="812716">
                  <a:extLst>
                    <a:ext uri="{9D8B030D-6E8A-4147-A177-3AD203B41FA5}">
                      <a16:colId xmlns:a16="http://schemas.microsoft.com/office/drawing/2014/main" val="2810486910"/>
                    </a:ext>
                  </a:extLst>
                </a:gridCol>
                <a:gridCol w="812716">
                  <a:extLst>
                    <a:ext uri="{9D8B030D-6E8A-4147-A177-3AD203B41FA5}">
                      <a16:colId xmlns:a16="http://schemas.microsoft.com/office/drawing/2014/main" val="4074448676"/>
                    </a:ext>
                  </a:extLst>
                </a:gridCol>
                <a:gridCol w="812716">
                  <a:extLst>
                    <a:ext uri="{9D8B030D-6E8A-4147-A177-3AD203B41FA5}">
                      <a16:colId xmlns:a16="http://schemas.microsoft.com/office/drawing/2014/main" val="156248789"/>
                    </a:ext>
                  </a:extLst>
                </a:gridCol>
                <a:gridCol w="812716">
                  <a:extLst>
                    <a:ext uri="{9D8B030D-6E8A-4147-A177-3AD203B41FA5}">
                      <a16:colId xmlns:a16="http://schemas.microsoft.com/office/drawing/2014/main" val="1795540228"/>
                    </a:ext>
                  </a:extLst>
                </a:gridCol>
                <a:gridCol w="812716">
                  <a:extLst>
                    <a:ext uri="{9D8B030D-6E8A-4147-A177-3AD203B41FA5}">
                      <a16:colId xmlns:a16="http://schemas.microsoft.com/office/drawing/2014/main" val="4255029028"/>
                    </a:ext>
                  </a:extLst>
                </a:gridCol>
              </a:tblGrid>
              <a:tr h="1179418">
                <a:tc>
                  <a:txBody>
                    <a:bodyPr/>
                    <a:lstStyle/>
                    <a:p>
                      <a:endParaRPr lang="en-US" sz="1800" dirty="0">
                        <a:latin typeface="Times New Roman" panose="02020603050405020304" pitchFamily="18" charset="0"/>
                        <a:cs typeface="Times New Roman" panose="02020603050405020304" pitchFamily="18" charset="0"/>
                      </a:endParaRPr>
                    </a:p>
                  </a:txBody>
                  <a:tcPr/>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Autism</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Deaf-blindness</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Developmental delay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Emotional disturbance</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Hearing disabilities</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Intellectual disabilities</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Multiple disabilities</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Orthopedic Disability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Other health conditions</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Specific learning disabilities</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Speech or language </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Traumatic brain injury</a:t>
                      </a: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(TBI)</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Visual disabilities</a:t>
                      </a:r>
                    </a:p>
                  </a:txBody>
                  <a:tcPr marL="0" marR="0" marT="0" marB="0"/>
                </a:tc>
                <a:extLst>
                  <a:ext uri="{0D108BD9-81ED-4DB2-BD59-A6C34878D82A}">
                    <a16:rowId xmlns:a16="http://schemas.microsoft.com/office/drawing/2014/main" val="507744069"/>
                  </a:ext>
                </a:extLst>
              </a:tr>
              <a:tr h="717479">
                <a:tc>
                  <a:txBody>
                    <a:bodyPr/>
                    <a:lstStyle/>
                    <a:p>
                      <a:pPr algn="r" fontAlgn="t"/>
                      <a:r>
                        <a:rPr lang="en-US" sz="1300" b="0" i="0" u="none" strike="noStrike" dirty="0">
                          <a:solidFill>
                            <a:srgbClr val="000000"/>
                          </a:solidFill>
                          <a:effectLst/>
                          <a:latin typeface="Times New Roman" panose="02020603050405020304" pitchFamily="18" charset="0"/>
                          <a:cs typeface="Times New Roman" panose="02020603050405020304" pitchFamily="18" charset="0"/>
                        </a:rPr>
                        <a:t>Number of SWDs with that Disability</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717,716</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1,553</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194,919</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345,782</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64,311</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419,196</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127,126</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31,361</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1,079,301</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2,379,448</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1,090,207</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24,993</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24,243</a:t>
                      </a:r>
                    </a:p>
                  </a:txBody>
                  <a:tcPr marL="0" marR="0" marT="0" marB="0"/>
                </a:tc>
                <a:extLst>
                  <a:ext uri="{0D108BD9-81ED-4DB2-BD59-A6C34878D82A}">
                    <a16:rowId xmlns:a16="http://schemas.microsoft.com/office/drawing/2014/main" val="2895134705"/>
                  </a:ext>
                </a:extLst>
              </a:tr>
              <a:tr h="717479">
                <a:tc>
                  <a:txBody>
                    <a:bodyPr/>
                    <a:lstStyle/>
                    <a:p>
                      <a:pPr algn="r" fontAlgn="t"/>
                      <a:r>
                        <a:rPr lang="en-US" sz="1300" b="0" i="0" u="none" strike="noStrike" dirty="0">
                          <a:solidFill>
                            <a:srgbClr val="000000"/>
                          </a:solidFill>
                          <a:effectLst/>
                          <a:latin typeface="Times New Roman" panose="02020603050405020304" pitchFamily="18" charset="0"/>
                          <a:cs typeface="Times New Roman" panose="02020603050405020304" pitchFamily="18" charset="0"/>
                        </a:rPr>
                        <a:t>Percentage of SWDs with that Disability</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11%</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0.02%</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2.9%</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5%</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0.9%</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6%</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1.9%</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0.4%</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16%</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36%</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16%</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0.3%</a:t>
                      </a:r>
                    </a:p>
                  </a:txBody>
                  <a:tcPr marL="0" marR="0" marT="0" marB="0"/>
                </a:tc>
                <a:tc>
                  <a:txBody>
                    <a:bodyPr/>
                    <a:lstStyle/>
                    <a:p>
                      <a:pPr algn="l"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0.3%</a:t>
                      </a:r>
                    </a:p>
                  </a:txBody>
                  <a:tcPr marL="0" marR="0" marT="0" marB="0"/>
                </a:tc>
                <a:extLst>
                  <a:ext uri="{0D108BD9-81ED-4DB2-BD59-A6C34878D82A}">
                    <a16:rowId xmlns:a16="http://schemas.microsoft.com/office/drawing/2014/main" val="2625576658"/>
                  </a:ext>
                </a:extLst>
              </a:tr>
            </a:tbl>
          </a:graphicData>
        </a:graphic>
      </p:graphicFrame>
      <p:sp>
        <p:nvSpPr>
          <p:cNvPr id="4" name="TextBox 3">
            <a:extLst>
              <a:ext uri="{FF2B5EF4-FFF2-40B4-BE49-F238E27FC236}">
                <a16:creationId xmlns:a16="http://schemas.microsoft.com/office/drawing/2014/main" id="{83F64EBF-29AF-4269-BA79-E8E5E6BF42AE}"/>
              </a:ext>
            </a:extLst>
          </p:cNvPr>
          <p:cNvSpPr txBox="1"/>
          <p:nvPr/>
        </p:nvSpPr>
        <p:spPr>
          <a:xfrm>
            <a:off x="305971" y="6036286"/>
            <a:ext cx="9302263" cy="646331"/>
          </a:xfrm>
          <a:prstGeom prst="rect">
            <a:avLst/>
          </a:prstGeom>
          <a:noFill/>
        </p:spPr>
        <p:txBody>
          <a:bodyPr wrap="square">
            <a:spAutoFit/>
          </a:bodyPr>
          <a:lstStyle/>
          <a:p>
            <a:pPr marL="0" indent="0">
              <a:buNone/>
            </a:pPr>
            <a:r>
              <a:rPr lang="en-US" sz="1800" b="1" dirty="0">
                <a:solidFill>
                  <a:schemeClr val="tx1"/>
                </a:solidFill>
                <a:latin typeface="Times New Roman" panose="02020603050405020304" pitchFamily="18" charset="0"/>
                <a:cs typeface="Times New Roman" panose="02020603050405020304" pitchFamily="18" charset="0"/>
              </a:rPr>
              <a:t>Source: IDEA Section 618 Data Products: Static Table - </a:t>
            </a:r>
            <a:r>
              <a:rPr lang="en-US" sz="1800" dirty="0">
                <a:solidFill>
                  <a:schemeClr val="tx1"/>
                </a:solidFill>
                <a:latin typeface="Times New Roman" panose="02020603050405020304" pitchFamily="18" charset="0"/>
                <a:cs typeface="Times New Roman" panose="02020603050405020304" pitchFamily="18" charset="0"/>
                <a:hlinkClick r:id="rId2"/>
              </a:rPr>
              <a:t>https://www2.ed.gov/programs/osepidea/618-data/static-tables/index.html</a:t>
            </a:r>
            <a:r>
              <a:rPr lang="en-US" sz="1800" dirty="0">
                <a:solidFill>
                  <a:schemeClr val="tx1"/>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4D19CCC4-A304-B142-86B9-B03DCB0675A5}"/>
              </a:ext>
            </a:extLst>
          </p:cNvPr>
          <p:cNvSpPr/>
          <p:nvPr/>
        </p:nvSpPr>
        <p:spPr>
          <a:xfrm>
            <a:off x="523240" y="4649402"/>
            <a:ext cx="11378024" cy="830997"/>
          </a:xfrm>
          <a:prstGeom prst="rect">
            <a:avLst/>
          </a:prstGeom>
        </p:spPr>
        <p:txBody>
          <a:bodyPr wrap="square">
            <a:spAutoFit/>
          </a:bodyPr>
          <a:lstStyle/>
          <a:p>
            <a:pPr algn="ctr" fontAlgn="t"/>
            <a:r>
              <a:rPr lang="en-US" sz="2400" b="1" dirty="0">
                <a:solidFill>
                  <a:srgbClr val="000000"/>
                </a:solidFill>
                <a:latin typeface="Times New Roman" panose="02020603050405020304" pitchFamily="18" charset="0"/>
                <a:cs typeface="Times New Roman" panose="02020603050405020304" pitchFamily="18" charset="0"/>
              </a:rPr>
              <a:t>In total, there are 6,561,998 students with disabilities in America’s Public School System today.</a:t>
            </a:r>
          </a:p>
        </p:txBody>
      </p:sp>
    </p:spTree>
    <p:extLst>
      <p:ext uri="{BB962C8B-B14F-4D97-AF65-F5344CB8AC3E}">
        <p14:creationId xmlns:p14="http://schemas.microsoft.com/office/powerpoint/2010/main" val="320266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55802285"/>
              </p:ext>
            </p:extLst>
          </p:nvPr>
        </p:nvGraphicFramePr>
        <p:xfrm>
          <a:off x="523875" y="1825625"/>
          <a:ext cx="10829925"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34105BD4-4987-4809-BD1C-2B64C8D8A4DC}"/>
              </a:ext>
            </a:extLst>
          </p:cNvPr>
          <p:cNvSpPr>
            <a:spLocks noGrp="1"/>
          </p:cNvSpPr>
          <p:nvPr>
            <p:ph type="title"/>
          </p:nvPr>
        </p:nvSpPr>
        <p:spPr/>
        <p:txBody>
          <a:bodyPr>
            <a:normAutofit/>
          </a:bodyPr>
          <a:lstStyle/>
          <a:p>
            <a:r>
              <a:rPr lang="en-US" sz="3300" b="1" dirty="0"/>
              <a:t>Demographics of K-12 Students with Disabilities </a:t>
            </a:r>
          </a:p>
        </p:txBody>
      </p:sp>
      <p:sp>
        <p:nvSpPr>
          <p:cNvPr id="2" name="TextBox 1">
            <a:extLst>
              <a:ext uri="{FF2B5EF4-FFF2-40B4-BE49-F238E27FC236}">
                <a16:creationId xmlns:a16="http://schemas.microsoft.com/office/drawing/2014/main" id="{24B47C01-751E-4FD6-93C7-ECD3C5971195}"/>
              </a:ext>
            </a:extLst>
          </p:cNvPr>
          <p:cNvSpPr txBox="1"/>
          <p:nvPr/>
        </p:nvSpPr>
        <p:spPr>
          <a:xfrm>
            <a:off x="270022" y="3263705"/>
            <a:ext cx="2346569" cy="2246769"/>
          </a:xfrm>
          <a:prstGeom prst="rect">
            <a:avLst/>
          </a:prstGeom>
          <a:noFill/>
        </p:spPr>
        <p:txBody>
          <a:bodyPr wrap="square" rtlCol="0">
            <a:spAutoFit/>
          </a:bodyPr>
          <a:lstStyle/>
          <a:p>
            <a:r>
              <a:rPr lang="en-US" sz="2000" b="1" dirty="0">
                <a:highlight>
                  <a:srgbClr val="FFFF00"/>
                </a:highlight>
                <a:latin typeface="Times New Roman" panose="02020603050405020304" pitchFamily="18" charset="0"/>
                <a:cs typeface="Times New Roman" panose="02020603050405020304" pitchFamily="18" charset="0"/>
              </a:rPr>
              <a:t>BIPOC Students with Disabilities make up 54 percent of all Students with Disabilities </a:t>
            </a:r>
            <a:r>
              <a:rPr lang="en-US" sz="2000" b="1" dirty="0">
                <a:latin typeface="Times New Roman" panose="02020603050405020304" pitchFamily="18" charset="0"/>
                <a:cs typeface="Times New Roman" panose="02020603050405020304" pitchFamily="18" charset="0"/>
              </a:rPr>
              <a:t>in America’s schools today. </a:t>
            </a:r>
          </a:p>
        </p:txBody>
      </p:sp>
      <p:sp>
        <p:nvSpPr>
          <p:cNvPr id="6" name="TextBox 5">
            <a:extLst>
              <a:ext uri="{FF2B5EF4-FFF2-40B4-BE49-F238E27FC236}">
                <a16:creationId xmlns:a16="http://schemas.microsoft.com/office/drawing/2014/main" id="{F22DBCA9-B7BD-4984-A853-4771C754EF7B}"/>
              </a:ext>
            </a:extLst>
          </p:cNvPr>
          <p:cNvSpPr txBox="1"/>
          <p:nvPr/>
        </p:nvSpPr>
        <p:spPr>
          <a:xfrm>
            <a:off x="404445" y="6176963"/>
            <a:ext cx="9302263" cy="646331"/>
          </a:xfrm>
          <a:prstGeom prst="rect">
            <a:avLst/>
          </a:prstGeom>
          <a:noFill/>
        </p:spPr>
        <p:txBody>
          <a:bodyPr wrap="square">
            <a:spAutoFit/>
          </a:bodyPr>
          <a:lstStyle/>
          <a:p>
            <a:pPr marL="0" indent="0">
              <a:buNone/>
            </a:pPr>
            <a:r>
              <a:rPr lang="en-US" sz="1800" b="1" dirty="0">
                <a:solidFill>
                  <a:schemeClr val="tx1"/>
                </a:solidFill>
                <a:latin typeface="Times New Roman" panose="02020603050405020304" pitchFamily="18" charset="0"/>
                <a:cs typeface="Times New Roman" panose="02020603050405020304" pitchFamily="18" charset="0"/>
              </a:rPr>
              <a:t>Source: IDEA Section 618 Data Products: Static Table - </a:t>
            </a:r>
            <a:r>
              <a:rPr lang="en-US" sz="1800" dirty="0">
                <a:solidFill>
                  <a:schemeClr val="tx1"/>
                </a:solidFill>
                <a:latin typeface="Times New Roman" panose="02020603050405020304" pitchFamily="18" charset="0"/>
                <a:cs typeface="Times New Roman" panose="02020603050405020304" pitchFamily="18" charset="0"/>
                <a:hlinkClick r:id="rId3"/>
              </a:rPr>
              <a:t>https://www2.ed.gov/programs/osepidea/618-data/static-tables/index.html</a:t>
            </a:r>
            <a:r>
              <a:rPr lang="en-US" sz="1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29230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625ED1-D658-492F-A096-EC8C411C9D43}"/>
              </a:ext>
            </a:extLst>
          </p:cNvPr>
          <p:cNvSpPr>
            <a:spLocks noGrp="1"/>
          </p:cNvSpPr>
          <p:nvPr>
            <p:ph type="title"/>
          </p:nvPr>
        </p:nvSpPr>
        <p:spPr/>
        <p:txBody>
          <a:bodyPr>
            <a:normAutofit/>
          </a:bodyPr>
          <a:lstStyle/>
          <a:p>
            <a:r>
              <a:rPr lang="en-US" sz="3600" b="1" dirty="0"/>
              <a:t>Disability Statistics in California (Pre-COVID)</a:t>
            </a:r>
          </a:p>
        </p:txBody>
      </p:sp>
      <p:pic>
        <p:nvPicPr>
          <p:cNvPr id="7" name="Picture 6" descr="Gavin Newsom with Philip Kahn Pauli, smiling together">
            <a:extLst>
              <a:ext uri="{FF2B5EF4-FFF2-40B4-BE49-F238E27FC236}">
                <a16:creationId xmlns:a16="http://schemas.microsoft.com/office/drawing/2014/main" id="{7A02F97C-3BD5-4F7F-8492-0BAC7A584D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7352" y="1639946"/>
            <a:ext cx="2848303" cy="2772145"/>
          </a:xfrm>
          <a:prstGeom prst="rect">
            <a:avLst/>
          </a:prstGeom>
        </p:spPr>
      </p:pic>
      <p:sp>
        <p:nvSpPr>
          <p:cNvPr id="6" name="TextBox 5">
            <a:extLst>
              <a:ext uri="{FF2B5EF4-FFF2-40B4-BE49-F238E27FC236}">
                <a16:creationId xmlns:a16="http://schemas.microsoft.com/office/drawing/2014/main" id="{F547FA32-74BD-41D3-BAEB-78BD073F072A}"/>
              </a:ext>
            </a:extLst>
          </p:cNvPr>
          <p:cNvSpPr txBox="1"/>
          <p:nvPr/>
        </p:nvSpPr>
        <p:spPr>
          <a:xfrm>
            <a:off x="-152219" y="4559752"/>
            <a:ext cx="3867444"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Gov. Gavin Newsom with Philip Kahn-Pauli of </a:t>
            </a:r>
            <a:r>
              <a:rPr lang="en-US" b="1" dirty="0" err="1">
                <a:latin typeface="Times New Roman" panose="02020603050405020304" pitchFamily="18" charset="0"/>
                <a:cs typeface="Times New Roman" panose="02020603050405020304" pitchFamily="18" charset="0"/>
              </a:rPr>
              <a:t>RespectAbility</a:t>
            </a:r>
            <a:endParaRPr lang="en-US" b="1" dirty="0">
              <a:latin typeface="Times New Roman" panose="02020603050405020304" pitchFamily="18" charset="0"/>
              <a:cs typeface="Times New Roman" panose="02020603050405020304" pitchFamily="18" charset="0"/>
            </a:endParaRPr>
          </a:p>
        </p:txBody>
      </p:sp>
      <p:sp>
        <p:nvSpPr>
          <p:cNvPr id="2" name="Content Placeholder 1">
            <a:extLst>
              <a:ext uri="{FF2B5EF4-FFF2-40B4-BE49-F238E27FC236}">
                <a16:creationId xmlns:a16="http://schemas.microsoft.com/office/drawing/2014/main" id="{7514C4FF-0FD9-4F8E-8581-A3CB5D4CB1BF}"/>
              </a:ext>
            </a:extLst>
          </p:cNvPr>
          <p:cNvSpPr>
            <a:spLocks noGrp="1"/>
          </p:cNvSpPr>
          <p:nvPr>
            <p:ph idx="1"/>
          </p:nvPr>
        </p:nvSpPr>
        <p:spPr>
          <a:xfrm>
            <a:off x="3407080" y="1639946"/>
            <a:ext cx="8675896" cy="4524009"/>
          </a:xfrm>
        </p:spPr>
        <p:txBody>
          <a:bodyPr>
            <a:noAutofit/>
          </a:bodyPr>
          <a:lstStyle/>
          <a:p>
            <a:r>
              <a:rPr lang="en-US" sz="2600" dirty="0">
                <a:solidFill>
                  <a:schemeClr val="tx1"/>
                </a:solidFill>
              </a:rPr>
              <a:t>There are 4,131,700 Californians with disabilities. </a:t>
            </a:r>
          </a:p>
          <a:p>
            <a:r>
              <a:rPr lang="en-US" sz="2600" dirty="0">
                <a:solidFill>
                  <a:schemeClr val="tx1"/>
                </a:solidFill>
              </a:rPr>
              <a:t>There are 1,910,288 working-age Californians with disabilities. Out of that number, 731,093 working-age Californians with disabilities had jobs in 2019. California’s disability employment rate was 38.2 percent in 2019. </a:t>
            </a:r>
          </a:p>
          <a:p>
            <a:r>
              <a:rPr lang="en-US" sz="2600" dirty="0">
                <a:solidFill>
                  <a:schemeClr val="tx1"/>
                </a:solidFill>
              </a:rPr>
              <a:t>The employment rate for working-age Californians without disabilities was 76.4 percent in 2019. </a:t>
            </a:r>
          </a:p>
          <a:p>
            <a:r>
              <a:rPr lang="en-US" sz="2600" dirty="0">
                <a:solidFill>
                  <a:schemeClr val="tx1"/>
                </a:solidFill>
              </a:rPr>
              <a:t>There was a 38.1 percent Gap in Labor Force Participation Rates between PWDs and non-PWDs.</a:t>
            </a:r>
            <a:endParaRPr lang="en-US" sz="2600" b="1" dirty="0">
              <a:solidFill>
                <a:schemeClr val="tx1"/>
              </a:solidFill>
            </a:endParaRPr>
          </a:p>
          <a:p>
            <a:r>
              <a:rPr lang="en-US" sz="2600" dirty="0">
                <a:solidFill>
                  <a:schemeClr val="tx1"/>
                </a:solidFill>
              </a:rPr>
              <a:t>The poverty rate for working-age Californians with disabilities was 22.8 percent.</a:t>
            </a:r>
          </a:p>
        </p:txBody>
      </p:sp>
      <p:sp>
        <p:nvSpPr>
          <p:cNvPr id="5" name="TextBox 4">
            <a:extLst>
              <a:ext uri="{FF2B5EF4-FFF2-40B4-BE49-F238E27FC236}">
                <a16:creationId xmlns:a16="http://schemas.microsoft.com/office/drawing/2014/main" id="{76AB6705-AE7C-417B-9465-8EAC1D1AD685}"/>
              </a:ext>
            </a:extLst>
          </p:cNvPr>
          <p:cNvSpPr txBox="1"/>
          <p:nvPr/>
        </p:nvSpPr>
        <p:spPr>
          <a:xfrm>
            <a:off x="109025" y="6123542"/>
            <a:ext cx="12354950"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Source: </a:t>
            </a:r>
            <a:r>
              <a:rPr lang="en-US" dirty="0">
                <a:latin typeface="Times New Roman" panose="02020603050405020304" pitchFamily="18" charset="0"/>
                <a:cs typeface="Times New Roman" panose="02020603050405020304" pitchFamily="18" charset="0"/>
              </a:rPr>
              <a:t>Annual Disability Statistics Compendium: 2020 Durham, NH: Univ. of New Hampshire, Institute on Disability</a:t>
            </a:r>
          </a:p>
          <a:p>
            <a:r>
              <a:rPr lang="en-US" dirty="0">
                <a:latin typeface="Times New Roman" panose="02020603050405020304" pitchFamily="18" charset="0"/>
                <a:cs typeface="Times New Roman" panose="02020603050405020304" pitchFamily="18" charset="0"/>
                <a:hlinkClick r:id="rId4"/>
              </a:rPr>
              <a:t>https://disabilitycompendium.org/</a:t>
            </a:r>
            <a:r>
              <a:rPr lang="en-US" dirty="0">
                <a:latin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33492056-C556-E547-BAE7-3B1CB6876296}"/>
              </a:ext>
            </a:extLst>
          </p:cNvPr>
          <p:cNvSpPr>
            <a:spLocks noGrp="1"/>
          </p:cNvSpPr>
          <p:nvPr>
            <p:ph type="sldNum" sz="quarter" idx="12"/>
          </p:nvPr>
        </p:nvSpPr>
        <p:spPr/>
        <p:txBody>
          <a:bodyPr/>
          <a:lstStyle/>
          <a:p>
            <a:fld id="{8158A5C0-C843-4798-A68E-D1A36425029C}" type="slidenum">
              <a:rPr lang="en-US" smtClean="0"/>
              <a:pPr/>
              <a:t>14</a:t>
            </a:fld>
            <a:endParaRPr lang="en-US"/>
          </a:p>
        </p:txBody>
      </p:sp>
    </p:spTree>
    <p:extLst>
      <p:ext uri="{BB962C8B-B14F-4D97-AF65-F5344CB8AC3E}">
        <p14:creationId xmlns:p14="http://schemas.microsoft.com/office/powerpoint/2010/main" val="1661663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625ED1-D658-492F-A096-EC8C411C9D43}"/>
              </a:ext>
            </a:extLst>
          </p:cNvPr>
          <p:cNvSpPr>
            <a:spLocks noGrp="1"/>
          </p:cNvSpPr>
          <p:nvPr>
            <p:ph type="title"/>
          </p:nvPr>
        </p:nvSpPr>
        <p:spPr/>
        <p:txBody>
          <a:bodyPr>
            <a:normAutofit/>
          </a:bodyPr>
          <a:lstStyle/>
          <a:p>
            <a:r>
              <a:rPr lang="en-US" sz="3600" b="1" dirty="0"/>
              <a:t>Disability Statistics in Los Angeles</a:t>
            </a:r>
          </a:p>
        </p:txBody>
      </p:sp>
      <p:pic>
        <p:nvPicPr>
          <p:cNvPr id="8" name="Picture 2" descr="Mayor Eric Garcetti headshot smiling">
            <a:extLst>
              <a:ext uri="{FF2B5EF4-FFF2-40B4-BE49-F238E27FC236}">
                <a16:creationId xmlns:a16="http://schemas.microsoft.com/office/drawing/2014/main" id="{90FC7623-8A03-43E9-B178-D7BA30BBD2A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348504" y="1638577"/>
            <a:ext cx="2031439" cy="253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a:extLst>
              <a:ext uri="{FF2B5EF4-FFF2-40B4-BE49-F238E27FC236}">
                <a16:creationId xmlns:a16="http://schemas.microsoft.com/office/drawing/2014/main" id="{F547FA32-74BD-41D3-BAEB-78BD073F072A}"/>
              </a:ext>
            </a:extLst>
          </p:cNvPr>
          <p:cNvSpPr txBox="1"/>
          <p:nvPr/>
        </p:nvSpPr>
        <p:spPr>
          <a:xfrm>
            <a:off x="-569499" y="4250756"/>
            <a:ext cx="3867444"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Mayor Eric Garcetti (D)</a:t>
            </a:r>
          </a:p>
        </p:txBody>
      </p:sp>
      <p:sp>
        <p:nvSpPr>
          <p:cNvPr id="2" name="Content Placeholder 1">
            <a:extLst>
              <a:ext uri="{FF2B5EF4-FFF2-40B4-BE49-F238E27FC236}">
                <a16:creationId xmlns:a16="http://schemas.microsoft.com/office/drawing/2014/main" id="{7514C4FF-0FD9-4F8E-8581-A3CB5D4CB1BF}"/>
              </a:ext>
            </a:extLst>
          </p:cNvPr>
          <p:cNvSpPr>
            <a:spLocks noGrp="1"/>
          </p:cNvSpPr>
          <p:nvPr>
            <p:ph idx="1"/>
          </p:nvPr>
        </p:nvSpPr>
        <p:spPr>
          <a:xfrm>
            <a:off x="2642992" y="1638577"/>
            <a:ext cx="9288185" cy="4351338"/>
          </a:xfrm>
        </p:spPr>
        <p:txBody>
          <a:bodyPr>
            <a:noAutofit/>
          </a:bodyPr>
          <a:lstStyle/>
          <a:p>
            <a:pPr>
              <a:lnSpc>
                <a:spcPct val="100000"/>
              </a:lnSpc>
            </a:pPr>
            <a:r>
              <a:rPr lang="en-US" sz="2400" dirty="0">
                <a:solidFill>
                  <a:schemeClr val="tx1"/>
                </a:solidFill>
              </a:rPr>
              <a:t>In total, there are 992,719 Angelenos with disabilities living in L.A. County.</a:t>
            </a:r>
          </a:p>
          <a:p>
            <a:pPr>
              <a:lnSpc>
                <a:spcPct val="100000"/>
              </a:lnSpc>
            </a:pPr>
            <a:r>
              <a:rPr lang="en-US" sz="2400" dirty="0">
                <a:solidFill>
                  <a:schemeClr val="tx1"/>
                </a:solidFill>
              </a:rPr>
              <a:t>There are 466,385 working-age Angelenos with disabilities living in L.A. County. In the economic expansion prior to COVID-19, only 169,322 working-age Angelenos with disabilities had jobs. L.A. County’s disability employment rate was only 36.3 percent in 2019. </a:t>
            </a:r>
          </a:p>
          <a:p>
            <a:pPr>
              <a:lnSpc>
                <a:spcPct val="100000"/>
              </a:lnSpc>
            </a:pPr>
            <a:r>
              <a:rPr lang="en-US" sz="2400" dirty="0">
                <a:solidFill>
                  <a:schemeClr val="tx1"/>
                </a:solidFill>
              </a:rPr>
              <a:t>By contrast, the employment rate for Angelenos without disabilities was 74.7 percent. </a:t>
            </a:r>
          </a:p>
          <a:p>
            <a:pPr>
              <a:lnSpc>
                <a:spcPct val="100000"/>
              </a:lnSpc>
            </a:pPr>
            <a:r>
              <a:rPr lang="en-US" sz="2400" dirty="0">
                <a:solidFill>
                  <a:schemeClr val="tx1"/>
                </a:solidFill>
              </a:rPr>
              <a:t>That means that there is a 38.4 percentage point gap in the labor force participation rates between Angelenos with and without disabilities. </a:t>
            </a:r>
          </a:p>
        </p:txBody>
      </p:sp>
      <p:sp>
        <p:nvSpPr>
          <p:cNvPr id="5" name="TextBox 4">
            <a:extLst>
              <a:ext uri="{FF2B5EF4-FFF2-40B4-BE49-F238E27FC236}">
                <a16:creationId xmlns:a16="http://schemas.microsoft.com/office/drawing/2014/main" id="{76AB6705-AE7C-417B-9465-8EAC1D1AD685}"/>
              </a:ext>
            </a:extLst>
          </p:cNvPr>
          <p:cNvSpPr txBox="1"/>
          <p:nvPr/>
        </p:nvSpPr>
        <p:spPr>
          <a:xfrm>
            <a:off x="109025" y="6123542"/>
            <a:ext cx="12354950"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Source: </a:t>
            </a:r>
            <a:r>
              <a:rPr lang="en-US" dirty="0">
                <a:latin typeface="Times New Roman" panose="02020603050405020304" pitchFamily="18" charset="0"/>
                <a:cs typeface="Times New Roman" panose="02020603050405020304" pitchFamily="18" charset="0"/>
              </a:rPr>
              <a:t>Annual Disability Statistics Compendium: 2020 Durham, NH: Univ. of New Hampshire, Institute on Disability</a:t>
            </a:r>
          </a:p>
          <a:p>
            <a:r>
              <a:rPr lang="en-US" dirty="0">
                <a:latin typeface="Times New Roman" panose="02020603050405020304" pitchFamily="18" charset="0"/>
                <a:cs typeface="Times New Roman" panose="02020603050405020304" pitchFamily="18" charset="0"/>
                <a:hlinkClick r:id="rId4"/>
              </a:rPr>
              <a:t>https://disabilitycompendium.org/</a:t>
            </a:r>
            <a:r>
              <a:rPr lang="en-US" dirty="0">
                <a:latin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A3E7BC47-4500-C246-A8CD-8F71B7882198}"/>
              </a:ext>
            </a:extLst>
          </p:cNvPr>
          <p:cNvSpPr>
            <a:spLocks noGrp="1"/>
          </p:cNvSpPr>
          <p:nvPr>
            <p:ph type="sldNum" sz="quarter" idx="12"/>
          </p:nvPr>
        </p:nvSpPr>
        <p:spPr/>
        <p:txBody>
          <a:bodyPr/>
          <a:lstStyle/>
          <a:p>
            <a:fld id="{8158A5C0-C843-4798-A68E-D1A36425029C}" type="slidenum">
              <a:rPr lang="en-US" smtClean="0"/>
              <a:pPr/>
              <a:t>15</a:t>
            </a:fld>
            <a:endParaRPr lang="en-US"/>
          </a:p>
        </p:txBody>
      </p:sp>
    </p:spTree>
    <p:extLst>
      <p:ext uri="{BB962C8B-B14F-4D97-AF65-F5344CB8AC3E}">
        <p14:creationId xmlns:p14="http://schemas.microsoft.com/office/powerpoint/2010/main" val="274921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625ED1-D658-492F-A096-EC8C411C9D43}"/>
              </a:ext>
            </a:extLst>
          </p:cNvPr>
          <p:cNvSpPr>
            <a:spLocks noGrp="1"/>
          </p:cNvSpPr>
          <p:nvPr>
            <p:ph type="title"/>
          </p:nvPr>
        </p:nvSpPr>
        <p:spPr/>
        <p:txBody>
          <a:bodyPr>
            <a:normAutofit/>
          </a:bodyPr>
          <a:lstStyle/>
          <a:p>
            <a:r>
              <a:rPr lang="en-US" sz="3600" b="1" dirty="0"/>
              <a:t>Racial Disparities for People with Disabilities in California</a:t>
            </a:r>
          </a:p>
        </p:txBody>
      </p:sp>
      <p:sp>
        <p:nvSpPr>
          <p:cNvPr id="2" name="Content Placeholder 1">
            <a:extLst>
              <a:ext uri="{FF2B5EF4-FFF2-40B4-BE49-F238E27FC236}">
                <a16:creationId xmlns:a16="http://schemas.microsoft.com/office/drawing/2014/main" id="{7514C4FF-0FD9-4F8E-8581-A3CB5D4CB1BF}"/>
              </a:ext>
            </a:extLst>
          </p:cNvPr>
          <p:cNvSpPr>
            <a:spLocks noGrp="1"/>
          </p:cNvSpPr>
          <p:nvPr>
            <p:ph idx="1"/>
          </p:nvPr>
        </p:nvSpPr>
        <p:spPr>
          <a:xfrm>
            <a:off x="378820" y="1551084"/>
            <a:ext cx="11483328" cy="4498475"/>
          </a:xfrm>
        </p:spPr>
        <p:txBody>
          <a:bodyPr>
            <a:noAutofit/>
          </a:bodyPr>
          <a:lstStyle/>
          <a:p>
            <a:r>
              <a:rPr lang="en-US" sz="2500" dirty="0">
                <a:solidFill>
                  <a:schemeClr val="tx1"/>
                </a:solidFill>
                <a:effectLst/>
                <a:ea typeface="Times New Roman" panose="02020603050405020304" pitchFamily="18" charset="0"/>
              </a:rPr>
              <a:t>180,888 working-age </a:t>
            </a:r>
            <a:r>
              <a:rPr lang="en-US" sz="2500" b="1" dirty="0">
                <a:solidFill>
                  <a:schemeClr val="tx1"/>
                </a:solidFill>
                <a:effectLst/>
                <a:ea typeface="Times New Roman" panose="02020603050405020304" pitchFamily="18" charset="0"/>
              </a:rPr>
              <a:t>African Americans </a:t>
            </a:r>
            <a:r>
              <a:rPr lang="en-US" sz="2500" dirty="0">
                <a:solidFill>
                  <a:schemeClr val="tx1"/>
                </a:solidFill>
                <a:effectLst/>
                <a:ea typeface="Times New Roman" panose="02020603050405020304" pitchFamily="18" charset="0"/>
              </a:rPr>
              <a:t>with disabilities</a:t>
            </a:r>
          </a:p>
          <a:p>
            <a:pPr lvl="1"/>
            <a:r>
              <a:rPr lang="en-US" sz="2100" dirty="0">
                <a:solidFill>
                  <a:schemeClr val="tx1"/>
                </a:solidFill>
                <a:effectLst/>
                <a:ea typeface="Times New Roman" panose="02020603050405020304" pitchFamily="18" charset="0"/>
              </a:rPr>
              <a:t>53,874 or 29.8 percent had jobs in 2019. </a:t>
            </a:r>
            <a:endParaRPr lang="en-US" sz="2100" dirty="0">
              <a:solidFill>
                <a:schemeClr val="tx1"/>
              </a:solidFill>
              <a:ea typeface="Times New Roman" panose="02020603050405020304" pitchFamily="18" charset="0"/>
            </a:endParaRPr>
          </a:p>
          <a:p>
            <a:pPr lvl="1"/>
            <a:r>
              <a:rPr lang="en-US" sz="2100" dirty="0">
                <a:solidFill>
                  <a:schemeClr val="tx1"/>
                </a:solidFill>
                <a:effectLst/>
                <a:ea typeface="Times New Roman" panose="02020603050405020304" pitchFamily="18" charset="0"/>
              </a:rPr>
              <a:t>28.5 percent of African Americans with disabilities live in poverty</a:t>
            </a:r>
          </a:p>
          <a:p>
            <a:pPr lvl="1"/>
            <a:r>
              <a:rPr lang="en-US" sz="2100" dirty="0">
                <a:solidFill>
                  <a:schemeClr val="tx1"/>
                </a:solidFill>
                <a:effectLst/>
                <a:ea typeface="Times New Roman" panose="02020603050405020304" pitchFamily="18" charset="0"/>
              </a:rPr>
              <a:t>18.9 percent of African Americans without disabilities. </a:t>
            </a:r>
            <a:endParaRPr lang="en-US" sz="2100" b="1" dirty="0">
              <a:solidFill>
                <a:schemeClr val="tx1"/>
              </a:solidFill>
              <a:effectLst/>
              <a:ea typeface="Times New Roman" panose="02020603050405020304" pitchFamily="18" charset="0"/>
            </a:endParaRPr>
          </a:p>
          <a:p>
            <a:r>
              <a:rPr lang="en-US" sz="2500" dirty="0">
                <a:solidFill>
                  <a:schemeClr val="tx1"/>
                </a:solidFill>
                <a:effectLst/>
                <a:ea typeface="Times New Roman" panose="02020603050405020304" pitchFamily="18" charset="0"/>
              </a:rPr>
              <a:t>684,515 working-age </a:t>
            </a:r>
            <a:r>
              <a:rPr lang="en-US" sz="2500" b="1" dirty="0">
                <a:solidFill>
                  <a:schemeClr val="tx1"/>
                </a:solidFill>
                <a:effectLst/>
                <a:ea typeface="Times New Roman" panose="02020603050405020304" pitchFamily="18" charset="0"/>
              </a:rPr>
              <a:t>Latinx</a:t>
            </a:r>
            <a:r>
              <a:rPr lang="en-US" sz="2500" dirty="0">
                <a:solidFill>
                  <a:schemeClr val="tx1"/>
                </a:solidFill>
                <a:effectLst/>
                <a:ea typeface="Times New Roman" panose="02020603050405020304" pitchFamily="18" charset="0"/>
              </a:rPr>
              <a:t> people with disabilities.</a:t>
            </a:r>
          </a:p>
          <a:p>
            <a:pPr lvl="1"/>
            <a:r>
              <a:rPr lang="en-US" sz="2100" dirty="0">
                <a:solidFill>
                  <a:schemeClr val="tx1"/>
                </a:solidFill>
                <a:effectLst/>
                <a:ea typeface="Times New Roman" panose="02020603050405020304" pitchFamily="18" charset="0"/>
              </a:rPr>
              <a:t>274,399 or 40.1 percent had jobs in 2019.</a:t>
            </a:r>
          </a:p>
          <a:p>
            <a:pPr lvl="1"/>
            <a:r>
              <a:rPr lang="en-US" sz="2100" dirty="0">
                <a:solidFill>
                  <a:schemeClr val="tx1"/>
                </a:solidFill>
                <a:effectLst/>
                <a:ea typeface="Times New Roman" panose="02020603050405020304" pitchFamily="18" charset="0"/>
              </a:rPr>
              <a:t>21 percent of Latinx people with disabilities live in poverty</a:t>
            </a:r>
          </a:p>
          <a:p>
            <a:pPr lvl="1"/>
            <a:r>
              <a:rPr lang="en-US" sz="2100" dirty="0">
                <a:solidFill>
                  <a:schemeClr val="tx1"/>
                </a:solidFill>
                <a:effectLst/>
                <a:ea typeface="Times New Roman" panose="02020603050405020304" pitchFamily="18" charset="0"/>
              </a:rPr>
              <a:t>15.6 </a:t>
            </a:r>
            <a:r>
              <a:rPr lang="en-US" sz="2100" dirty="0">
                <a:solidFill>
                  <a:schemeClr val="tx1"/>
                </a:solidFill>
                <a:ea typeface="Times New Roman" panose="02020603050405020304" pitchFamily="18" charset="0"/>
              </a:rPr>
              <a:t>o</a:t>
            </a:r>
            <a:r>
              <a:rPr lang="en-US" sz="2100" dirty="0">
                <a:solidFill>
                  <a:schemeClr val="tx1"/>
                </a:solidFill>
                <a:effectLst/>
                <a:ea typeface="Times New Roman" panose="02020603050405020304" pitchFamily="18" charset="0"/>
              </a:rPr>
              <a:t>f Latinx people without disabilities.</a:t>
            </a:r>
            <a:r>
              <a:rPr lang="en-US" sz="2100" b="1" dirty="0">
                <a:solidFill>
                  <a:schemeClr val="tx1"/>
                </a:solidFill>
                <a:effectLst/>
                <a:ea typeface="Times New Roman" panose="02020603050405020304" pitchFamily="18" charset="0"/>
              </a:rPr>
              <a:t> </a:t>
            </a:r>
            <a:endParaRPr lang="en-US" sz="2100" dirty="0">
              <a:solidFill>
                <a:schemeClr val="tx1"/>
              </a:solidFill>
              <a:effectLst/>
              <a:ea typeface="Times New Roman" panose="02020603050405020304" pitchFamily="18" charset="0"/>
            </a:endParaRPr>
          </a:p>
          <a:p>
            <a:r>
              <a:rPr lang="en-US" sz="2500" dirty="0">
                <a:solidFill>
                  <a:schemeClr val="tx1"/>
                </a:solidFill>
                <a:effectLst/>
                <a:ea typeface="Times New Roman" panose="02020603050405020304" pitchFamily="18" charset="0"/>
              </a:rPr>
              <a:t>167,672 working-age </a:t>
            </a:r>
            <a:r>
              <a:rPr lang="en-US" sz="2500" b="1" dirty="0">
                <a:solidFill>
                  <a:schemeClr val="tx1"/>
                </a:solidFill>
                <a:effectLst/>
                <a:ea typeface="Times New Roman" panose="02020603050405020304" pitchFamily="18" charset="0"/>
              </a:rPr>
              <a:t>Asian Americans </a:t>
            </a:r>
            <a:r>
              <a:rPr lang="en-US" sz="2500" dirty="0">
                <a:solidFill>
                  <a:schemeClr val="tx1"/>
                </a:solidFill>
                <a:effectLst/>
                <a:ea typeface="Times New Roman" panose="02020603050405020304" pitchFamily="18" charset="0"/>
              </a:rPr>
              <a:t>with disabilities. </a:t>
            </a:r>
          </a:p>
          <a:p>
            <a:pPr lvl="1"/>
            <a:r>
              <a:rPr lang="en-US" sz="2100" dirty="0">
                <a:solidFill>
                  <a:schemeClr val="tx1"/>
                </a:solidFill>
                <a:effectLst/>
                <a:ea typeface="Times New Roman" panose="02020603050405020304" pitchFamily="18" charset="0"/>
              </a:rPr>
              <a:t>68,725 or 41 percent have jobs. </a:t>
            </a:r>
            <a:endParaRPr lang="en-US" sz="2100" dirty="0">
              <a:solidFill>
                <a:schemeClr val="tx1"/>
              </a:solidFill>
              <a:ea typeface="Times New Roman" panose="02020603050405020304" pitchFamily="18" charset="0"/>
            </a:endParaRPr>
          </a:p>
          <a:p>
            <a:pPr lvl="1"/>
            <a:r>
              <a:rPr lang="en-US" sz="2100" dirty="0">
                <a:solidFill>
                  <a:schemeClr val="tx1"/>
                </a:solidFill>
                <a:effectLst/>
                <a:ea typeface="Times New Roman" panose="02020603050405020304" pitchFamily="18" charset="0"/>
              </a:rPr>
              <a:t>18.4 percent of Asian Americans with disabilities live in poverty </a:t>
            </a:r>
          </a:p>
          <a:p>
            <a:pPr lvl="1"/>
            <a:r>
              <a:rPr lang="en-US" sz="2100" dirty="0">
                <a:solidFill>
                  <a:schemeClr val="tx1"/>
                </a:solidFill>
                <a:effectLst/>
                <a:ea typeface="Times New Roman" panose="02020603050405020304" pitchFamily="18" charset="0"/>
              </a:rPr>
              <a:t>9.3 percent of Asian Americans without disabilities.</a:t>
            </a:r>
          </a:p>
        </p:txBody>
      </p:sp>
      <p:sp>
        <p:nvSpPr>
          <p:cNvPr id="7" name="Rectangle 6">
            <a:extLst>
              <a:ext uri="{FF2B5EF4-FFF2-40B4-BE49-F238E27FC236}">
                <a16:creationId xmlns:a16="http://schemas.microsoft.com/office/drawing/2014/main" id="{11CA70D6-BA08-444B-A34E-5C4A3BA22AE5}"/>
              </a:ext>
            </a:extLst>
          </p:cNvPr>
          <p:cNvSpPr/>
          <p:nvPr/>
        </p:nvSpPr>
        <p:spPr>
          <a:xfrm>
            <a:off x="378820" y="6095693"/>
            <a:ext cx="11813180" cy="830997"/>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 Annual Disability Statistics Supplement: 2020. Univ. of New Hampshire, Institute on Disability.</a:t>
            </a:r>
          </a:p>
          <a:p>
            <a:r>
              <a:rPr lang="en-US" sz="1600" b="1" dirty="0">
                <a:latin typeface="Times New Roman" panose="02020603050405020304" pitchFamily="18" charset="0"/>
                <a:cs typeface="Times New Roman" panose="02020603050405020304" pitchFamily="18" charset="0"/>
                <a:hlinkClick r:id="rId3"/>
              </a:rPr>
              <a:t>https://disabilitycompendium.org/compendium/2020-annual-disability-statistics-supplement</a:t>
            </a:r>
            <a:r>
              <a:rPr lang="en-US" sz="1600" b="1" dirty="0">
                <a:latin typeface="Times New Roman" panose="02020603050405020304" pitchFamily="18" charset="0"/>
                <a:cs typeface="Times New Roman" panose="02020603050405020304" pitchFamily="18" charset="0"/>
              </a:rPr>
              <a:t> </a:t>
            </a:r>
          </a:p>
          <a:p>
            <a:endParaRPr lang="en-US"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3E034C8-086A-9440-9C96-75405D1E047C}"/>
              </a:ext>
            </a:extLst>
          </p:cNvPr>
          <p:cNvSpPr>
            <a:spLocks noGrp="1"/>
          </p:cNvSpPr>
          <p:nvPr>
            <p:ph type="sldNum" sz="quarter" idx="12"/>
          </p:nvPr>
        </p:nvSpPr>
        <p:spPr/>
        <p:txBody>
          <a:bodyPr/>
          <a:lstStyle/>
          <a:p>
            <a:fld id="{8158A5C0-C843-4798-A68E-D1A36425029C}" type="slidenum">
              <a:rPr lang="en-US" smtClean="0"/>
              <a:pPr/>
              <a:t>16</a:t>
            </a:fld>
            <a:endParaRPr lang="en-US"/>
          </a:p>
        </p:txBody>
      </p:sp>
    </p:spTree>
    <p:extLst>
      <p:ext uri="{BB962C8B-B14F-4D97-AF65-F5344CB8AC3E}">
        <p14:creationId xmlns:p14="http://schemas.microsoft.com/office/powerpoint/2010/main" val="1586750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5CB86-9172-42F8-999E-C918A12949B3}"/>
              </a:ext>
            </a:extLst>
          </p:cNvPr>
          <p:cNvSpPr>
            <a:spLocks noGrp="1"/>
          </p:cNvSpPr>
          <p:nvPr>
            <p:ph type="title"/>
          </p:nvPr>
        </p:nvSpPr>
        <p:spPr/>
        <p:txBody>
          <a:bodyPr>
            <a:normAutofit fontScale="90000"/>
          </a:bodyPr>
          <a:lstStyle/>
          <a:p>
            <a:r>
              <a:rPr lang="en-US" b="1" dirty="0"/>
              <a:t>LA Unified &amp; Students with Disabilities </a:t>
            </a:r>
          </a:p>
        </p:txBody>
      </p:sp>
      <p:sp>
        <p:nvSpPr>
          <p:cNvPr id="8" name="Content Placeholder 7">
            <a:extLst>
              <a:ext uri="{FF2B5EF4-FFF2-40B4-BE49-F238E27FC236}">
                <a16:creationId xmlns:a16="http://schemas.microsoft.com/office/drawing/2014/main" id="{B8B23DA6-794F-446E-AE2F-E6E4B755391A}"/>
              </a:ext>
            </a:extLst>
          </p:cNvPr>
          <p:cNvSpPr>
            <a:spLocks noGrp="1"/>
          </p:cNvSpPr>
          <p:nvPr>
            <p:ph idx="1"/>
          </p:nvPr>
        </p:nvSpPr>
        <p:spPr>
          <a:xfrm>
            <a:off x="523240" y="1678143"/>
            <a:ext cx="5658485" cy="4351338"/>
          </a:xfrm>
        </p:spPr>
        <p:txBody>
          <a:bodyPr/>
          <a:lstStyle/>
          <a:p>
            <a:r>
              <a:rPr lang="en-US" b="1" dirty="0">
                <a:solidFill>
                  <a:schemeClr val="tx1"/>
                </a:solidFill>
              </a:rPr>
              <a:t>78.3 percent of LAUSD’s students with disabilities are Hispanic</a:t>
            </a:r>
          </a:p>
          <a:p>
            <a:r>
              <a:rPr lang="en-US" dirty="0">
                <a:solidFill>
                  <a:schemeClr val="tx1"/>
                </a:solidFill>
              </a:rPr>
              <a:t>10 percent of LAUSD’s students with disabilities are African-American</a:t>
            </a:r>
          </a:p>
          <a:p>
            <a:r>
              <a:rPr lang="en-US" dirty="0">
                <a:solidFill>
                  <a:schemeClr val="tx1"/>
                </a:solidFill>
              </a:rPr>
              <a:t>8.7 percent of LAUSD’s students with disabilities are White</a:t>
            </a:r>
          </a:p>
          <a:p>
            <a:r>
              <a:rPr lang="en-US" b="1" dirty="0">
                <a:solidFill>
                  <a:schemeClr val="tx1"/>
                </a:solidFill>
              </a:rPr>
              <a:t>Overall, 11.5 percent of LAUSD students are students with disabilities. </a:t>
            </a:r>
          </a:p>
        </p:txBody>
      </p:sp>
      <p:sp>
        <p:nvSpPr>
          <p:cNvPr id="11" name="Rectangle 10">
            <a:extLst>
              <a:ext uri="{FF2B5EF4-FFF2-40B4-BE49-F238E27FC236}">
                <a16:creationId xmlns:a16="http://schemas.microsoft.com/office/drawing/2014/main" id="{AE060A60-1437-404A-88E6-A26900842469}"/>
              </a:ext>
            </a:extLst>
          </p:cNvPr>
          <p:cNvSpPr/>
          <p:nvPr/>
        </p:nvSpPr>
        <p:spPr>
          <a:xfrm>
            <a:off x="523239" y="6019911"/>
            <a:ext cx="6358007"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Source: Civil Rights Data Collection: </a:t>
            </a:r>
            <a:r>
              <a:rPr lang="en-US" b="1" dirty="0">
                <a:latin typeface="Times New Roman" panose="02020603050405020304" pitchFamily="18" charset="0"/>
                <a:cs typeface="Times New Roman" panose="02020603050405020304" pitchFamily="18" charset="0"/>
                <a:hlinkClick r:id="rId3"/>
              </a:rPr>
              <a:t>https://ocrdata.ed.gov/Page?t=d&amp;eid=30388&amp;syk=8&amp;pid=2396</a:t>
            </a:r>
            <a:endParaRPr lang="en-US" b="1" dirty="0">
              <a:latin typeface="Times New Roman" panose="02020603050405020304" pitchFamily="18" charset="0"/>
              <a:cs typeface="Times New Roman" panose="02020603050405020304" pitchFamily="18" charset="0"/>
            </a:endParaRPr>
          </a:p>
        </p:txBody>
      </p:sp>
      <p:pic>
        <p:nvPicPr>
          <p:cNvPr id="7" name="Picture 6" descr="Bar charts showing overall enrollment in the LA Unified School District overall and enrollment of Students with disabilities. 8.1 percent of all LAUSD students are Black, 73.9 percent are Hispanic/Latinx, and 9.9 percent are White. 10 percent of LAUSD students with disabilities are Black, 78.3 percent of percent of LAUSD students with disabilities are Hispanic/Latinx, and 8.7 percent of percent of LAUSD students with disabilities are White. ">
            <a:extLst>
              <a:ext uri="{FF2B5EF4-FFF2-40B4-BE49-F238E27FC236}">
                <a16:creationId xmlns:a16="http://schemas.microsoft.com/office/drawing/2014/main" id="{1B871CB5-75C6-44A5-9B96-3C89FCD2A922}"/>
              </a:ext>
            </a:extLst>
          </p:cNvPr>
          <p:cNvPicPr>
            <a:picLocks noChangeAspect="1"/>
          </p:cNvPicPr>
          <p:nvPr/>
        </p:nvPicPr>
        <p:blipFill>
          <a:blip r:embed="rId4"/>
          <a:stretch>
            <a:fillRect/>
          </a:stretch>
        </p:blipFill>
        <p:spPr>
          <a:xfrm>
            <a:off x="6881246" y="365126"/>
            <a:ext cx="4965156" cy="5977950"/>
          </a:xfrm>
          <a:prstGeom prst="rect">
            <a:avLst/>
          </a:prstGeom>
        </p:spPr>
      </p:pic>
      <p:sp>
        <p:nvSpPr>
          <p:cNvPr id="2" name="Slide Number Placeholder 1">
            <a:extLst>
              <a:ext uri="{FF2B5EF4-FFF2-40B4-BE49-F238E27FC236}">
                <a16:creationId xmlns:a16="http://schemas.microsoft.com/office/drawing/2014/main" id="{A9205B79-F362-3A47-A0D6-E02E63791885}"/>
              </a:ext>
            </a:extLst>
          </p:cNvPr>
          <p:cNvSpPr>
            <a:spLocks noGrp="1"/>
          </p:cNvSpPr>
          <p:nvPr>
            <p:ph type="sldNum" sz="quarter" idx="12"/>
          </p:nvPr>
        </p:nvSpPr>
        <p:spPr/>
        <p:txBody>
          <a:bodyPr/>
          <a:lstStyle/>
          <a:p>
            <a:fld id="{8158A5C0-C843-4798-A68E-D1A36425029C}" type="slidenum">
              <a:rPr lang="en-US" smtClean="0"/>
              <a:pPr/>
              <a:t>17</a:t>
            </a:fld>
            <a:endParaRPr lang="en-US"/>
          </a:p>
        </p:txBody>
      </p:sp>
    </p:spTree>
    <p:extLst>
      <p:ext uri="{BB962C8B-B14F-4D97-AF65-F5344CB8AC3E}">
        <p14:creationId xmlns:p14="http://schemas.microsoft.com/office/powerpoint/2010/main" val="4106465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5A3D13-B599-4FB1-810A-84143492C4B0}"/>
              </a:ext>
            </a:extLst>
          </p:cNvPr>
          <p:cNvSpPr>
            <a:spLocks noGrp="1"/>
          </p:cNvSpPr>
          <p:nvPr>
            <p:ph type="title"/>
          </p:nvPr>
        </p:nvSpPr>
        <p:spPr/>
        <p:txBody>
          <a:bodyPr>
            <a:normAutofit fontScale="90000"/>
          </a:bodyPr>
          <a:lstStyle/>
          <a:p>
            <a:r>
              <a:rPr lang="en-US" b="1" dirty="0"/>
              <a:t>LA Unified &amp; Students with Disabilities – LEP</a:t>
            </a:r>
            <a:endParaRPr lang="en-US" dirty="0"/>
          </a:p>
        </p:txBody>
      </p:sp>
      <p:pic>
        <p:nvPicPr>
          <p:cNvPr id="7" name="Picture 6" descr="Bar graph showing different Limited English Proficiency rates for all LAUSD students and LAUSD students with disabilities">
            <a:extLst>
              <a:ext uri="{FF2B5EF4-FFF2-40B4-BE49-F238E27FC236}">
                <a16:creationId xmlns:a16="http://schemas.microsoft.com/office/drawing/2014/main" id="{1C6E124B-2B15-4160-A356-E6442F92C685}"/>
              </a:ext>
            </a:extLst>
          </p:cNvPr>
          <p:cNvPicPr>
            <a:picLocks noChangeAspect="1"/>
          </p:cNvPicPr>
          <p:nvPr/>
        </p:nvPicPr>
        <p:blipFill>
          <a:blip r:embed="rId3"/>
          <a:stretch>
            <a:fillRect/>
          </a:stretch>
        </p:blipFill>
        <p:spPr>
          <a:xfrm>
            <a:off x="301962" y="365126"/>
            <a:ext cx="5460663" cy="6128791"/>
          </a:xfrm>
          <a:prstGeom prst="rect">
            <a:avLst/>
          </a:prstGeom>
        </p:spPr>
      </p:pic>
      <p:sp>
        <p:nvSpPr>
          <p:cNvPr id="5" name="Content Placeholder 4">
            <a:extLst>
              <a:ext uri="{FF2B5EF4-FFF2-40B4-BE49-F238E27FC236}">
                <a16:creationId xmlns:a16="http://schemas.microsoft.com/office/drawing/2014/main" id="{D9CAE3BE-DFE8-48B2-9B73-A27F54405255}"/>
              </a:ext>
            </a:extLst>
          </p:cNvPr>
          <p:cNvSpPr>
            <a:spLocks noGrp="1"/>
          </p:cNvSpPr>
          <p:nvPr>
            <p:ph idx="1"/>
          </p:nvPr>
        </p:nvSpPr>
        <p:spPr>
          <a:xfrm>
            <a:off x="5762625" y="1825625"/>
            <a:ext cx="6127413" cy="2702130"/>
          </a:xfrm>
        </p:spPr>
        <p:txBody>
          <a:bodyPr/>
          <a:lstStyle/>
          <a:p>
            <a:r>
              <a:rPr lang="en-US" dirty="0">
                <a:solidFill>
                  <a:schemeClr val="tx1"/>
                </a:solidFill>
              </a:rPr>
              <a:t>Overall, 26.8 percent of LAUSD students have Limited English Proficiency (LEP)</a:t>
            </a:r>
          </a:p>
          <a:p>
            <a:r>
              <a:rPr lang="en-US" dirty="0">
                <a:solidFill>
                  <a:schemeClr val="tx1"/>
                </a:solidFill>
              </a:rPr>
              <a:t>46.6 percent of LAUSD’s students with disabilities have Limited English Proficiency (LEP) </a:t>
            </a:r>
          </a:p>
        </p:txBody>
      </p:sp>
      <p:sp>
        <p:nvSpPr>
          <p:cNvPr id="8" name="Rectangle 7">
            <a:extLst>
              <a:ext uri="{FF2B5EF4-FFF2-40B4-BE49-F238E27FC236}">
                <a16:creationId xmlns:a16="http://schemas.microsoft.com/office/drawing/2014/main" id="{B3F1AC1B-FB9A-449A-9E01-447FBC931A73}"/>
              </a:ext>
            </a:extLst>
          </p:cNvPr>
          <p:cNvSpPr/>
          <p:nvPr/>
        </p:nvSpPr>
        <p:spPr>
          <a:xfrm>
            <a:off x="6429377" y="4762602"/>
            <a:ext cx="4638416" cy="923330"/>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Source: Civil Rights Data Collection: </a:t>
            </a:r>
            <a:r>
              <a:rPr lang="en-US" b="1" dirty="0">
                <a:latin typeface="Times New Roman" panose="02020603050405020304" pitchFamily="18" charset="0"/>
                <a:cs typeface="Times New Roman" panose="02020603050405020304" pitchFamily="18" charset="0"/>
                <a:hlinkClick r:id="rId4"/>
              </a:rPr>
              <a:t>https://ocrdata.ed.gov/Page?t=d&amp;eid=30388&amp;syk=8&amp;pid=2396</a:t>
            </a:r>
            <a:endParaRPr lang="en-US" b="1"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841754F-2827-E544-9174-29F68EEB87D9}"/>
              </a:ext>
            </a:extLst>
          </p:cNvPr>
          <p:cNvSpPr>
            <a:spLocks noGrp="1"/>
          </p:cNvSpPr>
          <p:nvPr>
            <p:ph type="sldNum" sz="quarter" idx="12"/>
          </p:nvPr>
        </p:nvSpPr>
        <p:spPr/>
        <p:txBody>
          <a:bodyPr/>
          <a:lstStyle/>
          <a:p>
            <a:fld id="{8158A5C0-C843-4798-A68E-D1A36425029C}" type="slidenum">
              <a:rPr lang="en-US" smtClean="0"/>
              <a:pPr/>
              <a:t>18</a:t>
            </a:fld>
            <a:endParaRPr lang="en-US"/>
          </a:p>
        </p:txBody>
      </p:sp>
    </p:spTree>
    <p:extLst>
      <p:ext uri="{BB962C8B-B14F-4D97-AF65-F5344CB8AC3E}">
        <p14:creationId xmlns:p14="http://schemas.microsoft.com/office/powerpoint/2010/main" val="2397015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141C1-5E4B-4099-BADF-5D4FA50F7FE8}"/>
              </a:ext>
            </a:extLst>
          </p:cNvPr>
          <p:cNvSpPr>
            <a:spLocks noGrp="1"/>
          </p:cNvSpPr>
          <p:nvPr>
            <p:ph type="title"/>
          </p:nvPr>
        </p:nvSpPr>
        <p:spPr/>
        <p:txBody>
          <a:bodyPr>
            <a:normAutofit fontScale="90000"/>
          </a:bodyPr>
          <a:lstStyle/>
          <a:p>
            <a:r>
              <a:rPr lang="en-US" b="1" dirty="0"/>
              <a:t>California High School Grad Rates for Students w/ &amp; w/o Disabilities, by Race – Class of 2020</a:t>
            </a:r>
          </a:p>
        </p:txBody>
      </p:sp>
      <p:sp>
        <p:nvSpPr>
          <p:cNvPr id="6" name="Rectangle 5">
            <a:extLst>
              <a:ext uri="{FF2B5EF4-FFF2-40B4-BE49-F238E27FC236}">
                <a16:creationId xmlns:a16="http://schemas.microsoft.com/office/drawing/2014/main" id="{AAEE786D-3588-46FD-8FAC-FA8123DADF4B}"/>
              </a:ext>
            </a:extLst>
          </p:cNvPr>
          <p:cNvSpPr/>
          <p:nvPr/>
        </p:nvSpPr>
        <p:spPr>
          <a:xfrm>
            <a:off x="635429" y="6169708"/>
            <a:ext cx="1062779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 2019-20 Four-Year Adjusted Cohort Graduation Rate Statewide Report </a:t>
            </a:r>
          </a:p>
          <a:p>
            <a:r>
              <a:rPr lang="en-US" sz="1600" b="1" dirty="0">
                <a:latin typeface="Times New Roman" panose="02020603050405020304" pitchFamily="18" charset="0"/>
                <a:cs typeface="Times New Roman" panose="02020603050405020304" pitchFamily="18" charset="0"/>
                <a:hlinkClick r:id="rId3"/>
              </a:rPr>
              <a:t>https://dq.cde.ca.gov/dataquest/dqcensus/CohRate.aspx?cds=00&amp;agglevel=state&amp;year=2019-20</a:t>
            </a:r>
            <a:r>
              <a:rPr lang="en-US" sz="1600" b="1" dirty="0">
                <a:latin typeface="Times New Roman" panose="02020603050405020304" pitchFamily="18"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B48E3BE4-9D4A-B34B-8310-B72F08F9832D}"/>
              </a:ext>
            </a:extLst>
          </p:cNvPr>
          <p:cNvSpPr>
            <a:spLocks noGrp="1"/>
          </p:cNvSpPr>
          <p:nvPr>
            <p:ph type="sldNum" sz="quarter" idx="12"/>
          </p:nvPr>
        </p:nvSpPr>
        <p:spPr/>
        <p:txBody>
          <a:bodyPr/>
          <a:lstStyle/>
          <a:p>
            <a:fld id="{8158A5C0-C843-4798-A68E-D1A36425029C}" type="slidenum">
              <a:rPr lang="en-US" smtClean="0"/>
              <a:pPr/>
              <a:t>19</a:t>
            </a:fld>
            <a:endParaRPr lang="en-US"/>
          </a:p>
        </p:txBody>
      </p:sp>
      <p:graphicFrame>
        <p:nvGraphicFramePr>
          <p:cNvPr id="7" name="Chart 6" descr="Chart depicting Employment Rates for Working-Age Americans with and without Disabilities, by Race in 2018. 38.9 percent of White Working-Age Americans with Disabilities had jobs as did 86 percent of White Working-Age Americans without Disabilities. Only 29.7 percent of Working-Age African-Americans with disabilities had jobs compared to 74.4 percent of Working-Age African-Americans without Disabilities. At the same time, 43.2 percent of Working-Age Asian-Americans with disabilities had jobs as did 74.6 percent of Working-Age Asian-Americans without disabilities. ">
            <a:extLst>
              <a:ext uri="{FF2B5EF4-FFF2-40B4-BE49-F238E27FC236}">
                <a16:creationId xmlns:a16="http://schemas.microsoft.com/office/drawing/2014/main" id="{CE3EDB3F-0AA2-4DD6-B3C2-EC7151E5AC99}"/>
              </a:ext>
            </a:extLst>
          </p:cNvPr>
          <p:cNvGraphicFramePr>
            <a:graphicFrameLocks/>
          </p:cNvGraphicFramePr>
          <p:nvPr/>
        </p:nvGraphicFramePr>
        <p:xfrm>
          <a:off x="1444810" y="1504950"/>
          <a:ext cx="9302379" cy="44928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8931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D98E-366D-B340-8DA8-A403AABC62DB}"/>
              </a:ext>
            </a:extLst>
          </p:cNvPr>
          <p:cNvSpPr>
            <a:spLocks noGrp="1"/>
          </p:cNvSpPr>
          <p:nvPr>
            <p:ph type="title"/>
          </p:nvPr>
        </p:nvSpPr>
        <p:spPr/>
        <p:txBody>
          <a:bodyPr/>
          <a:lstStyle/>
          <a:p>
            <a:r>
              <a:rPr lang="en-US" dirty="0"/>
              <a:t>1 in 4 adults</a:t>
            </a:r>
          </a:p>
        </p:txBody>
      </p:sp>
      <p:pic>
        <p:nvPicPr>
          <p:cNvPr id="5" name="Picture 4" descr="Tatiana Lee smiling and laughing in her wheelchair">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cs typeface="Times New Roman" panose="02020603050405020304" pitchFamily="18" charset="0"/>
              </a:rPr>
              <a:t>1-in-4</a:t>
            </a:r>
          </a:p>
          <a:p>
            <a:pPr algn="ctr"/>
            <a:r>
              <a:rPr lang="en-US" sz="3000" dirty="0">
                <a:solidFill>
                  <a:schemeClr val="tx1"/>
                </a:solidFill>
                <a:latin typeface="Times New Roman" panose="02020603050405020304" pitchFamily="18" charset="0"/>
                <a:cs typeface="Times New Roman" panose="02020603050405020304" pitchFamily="18" charset="0"/>
              </a:rPr>
              <a:t>adults have a disability</a:t>
            </a:r>
          </a:p>
          <a:p>
            <a:pPr algn="ctr"/>
            <a:r>
              <a:rPr lang="en-US" sz="1600" dirty="0">
                <a:solidFill>
                  <a:schemeClr val="tx1"/>
                </a:solidFill>
                <a:latin typeface="Times New Roman" panose="02020603050405020304" pitchFamily="18" charset="0"/>
                <a:cs typeface="Times New Roman" panose="02020603050405020304" pitchFamily="18" charset="0"/>
              </a:rPr>
              <a:t>(physical, sensory, cognitive, mental health or other)</a:t>
            </a:r>
          </a:p>
          <a:p>
            <a:pPr algn="ctr"/>
            <a:endParaRPr lang="en-US" sz="1600" dirty="0">
              <a:solidFill>
                <a:schemeClr val="tx1"/>
              </a:solidFill>
              <a:latin typeface="Times New Roman" panose="02020603050405020304" pitchFamily="18" charset="0"/>
              <a:cs typeface="Times New Roman" panose="02020603050405020304" pitchFamily="18" charset="0"/>
            </a:endParaRPr>
          </a:p>
          <a:p>
            <a:pPr algn="ctr"/>
            <a:r>
              <a:rPr lang="en-US" sz="1600" dirty="0">
                <a:solidFill>
                  <a:schemeClr val="tx1"/>
                </a:solidFill>
                <a:latin typeface="Times New Roman" panose="02020603050405020304" pitchFamily="18" charset="0"/>
                <a:cs typeface="Times New Roman" panose="02020603050405020304" pitchFamily="18" charset="0"/>
              </a:rPr>
              <a:t>61 million people in America have a disability and the majority of people have a loved one with a disability</a:t>
            </a:r>
          </a:p>
        </p:txBody>
      </p:sp>
      <p:pic>
        <p:nvPicPr>
          <p:cNvPr id="9" name="Picture 8" descr="RespectAbility logo">
            <a:extLst>
              <a:ext uri="{FF2B5EF4-FFF2-40B4-BE49-F238E27FC236}">
                <a16:creationId xmlns:a16="http://schemas.microsoft.com/office/drawing/2014/main" id="{D60E313D-3292-6F43-8AD2-60C082083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5" y="6398532"/>
            <a:ext cx="906449" cy="403402"/>
          </a:xfrm>
          <a:prstGeom prst="rect">
            <a:avLst/>
          </a:prstGeom>
        </p:spPr>
      </p:pic>
    </p:spTree>
    <p:extLst>
      <p:ext uri="{BB962C8B-B14F-4D97-AF65-F5344CB8AC3E}">
        <p14:creationId xmlns:p14="http://schemas.microsoft.com/office/powerpoint/2010/main" val="117161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141C1-5E4B-4099-BADF-5D4FA50F7FE8}"/>
              </a:ext>
            </a:extLst>
          </p:cNvPr>
          <p:cNvSpPr>
            <a:spLocks noGrp="1"/>
          </p:cNvSpPr>
          <p:nvPr>
            <p:ph type="title"/>
          </p:nvPr>
        </p:nvSpPr>
        <p:spPr/>
        <p:txBody>
          <a:bodyPr>
            <a:normAutofit fontScale="90000"/>
          </a:bodyPr>
          <a:lstStyle/>
          <a:p>
            <a:r>
              <a:rPr lang="en-US" b="1" dirty="0"/>
              <a:t>LAUSD High School Grad Rates for Students w/ &amp; w/o Disabilities, by Race – Class of 2020</a:t>
            </a:r>
          </a:p>
        </p:txBody>
      </p:sp>
      <p:sp>
        <p:nvSpPr>
          <p:cNvPr id="6" name="Rectangle 5">
            <a:extLst>
              <a:ext uri="{FF2B5EF4-FFF2-40B4-BE49-F238E27FC236}">
                <a16:creationId xmlns:a16="http://schemas.microsoft.com/office/drawing/2014/main" id="{AAEE786D-3588-46FD-8FAC-FA8123DADF4B}"/>
              </a:ext>
            </a:extLst>
          </p:cNvPr>
          <p:cNvSpPr/>
          <p:nvPr/>
        </p:nvSpPr>
        <p:spPr>
          <a:xfrm>
            <a:off x="635429" y="6169708"/>
            <a:ext cx="1062779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 2019-20 Four-Year Adjusted Cohort Graduation Rate Los Angeles County Report</a:t>
            </a:r>
          </a:p>
          <a:p>
            <a:r>
              <a:rPr lang="en-US" sz="1600" b="1" dirty="0">
                <a:latin typeface="Times New Roman" panose="02020603050405020304" pitchFamily="18" charset="0"/>
                <a:cs typeface="Times New Roman" panose="02020603050405020304" pitchFamily="18" charset="0"/>
                <a:hlinkClick r:id="rId3"/>
              </a:rPr>
              <a:t>https://dq.cde.ca.gov/dataquest/dqcensus/CohRate.aspx?cds=19&amp;agglevel=county&amp;year=2019-20&amp;initrow=&amp;ro=y</a:t>
            </a:r>
            <a:r>
              <a:rPr lang="en-US" sz="1600" b="1" dirty="0">
                <a:latin typeface="Times New Roman" panose="02020603050405020304" pitchFamily="18"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B48E3BE4-9D4A-B34B-8310-B72F08F9832D}"/>
              </a:ext>
            </a:extLst>
          </p:cNvPr>
          <p:cNvSpPr>
            <a:spLocks noGrp="1"/>
          </p:cNvSpPr>
          <p:nvPr>
            <p:ph type="sldNum" sz="quarter" idx="12"/>
          </p:nvPr>
        </p:nvSpPr>
        <p:spPr/>
        <p:txBody>
          <a:bodyPr/>
          <a:lstStyle/>
          <a:p>
            <a:fld id="{8158A5C0-C843-4798-A68E-D1A36425029C}" type="slidenum">
              <a:rPr lang="en-US" smtClean="0"/>
              <a:pPr/>
              <a:t>20</a:t>
            </a:fld>
            <a:endParaRPr lang="en-US"/>
          </a:p>
        </p:txBody>
      </p:sp>
      <p:graphicFrame>
        <p:nvGraphicFramePr>
          <p:cNvPr id="8" name="Chart 7" descr="Chart depicting Employment Rates for Working-Age Americans with and without Disabilities, by Race in 2018. 38.9 percent of White Working-Age Americans with Disabilities had jobs as did 86 percent of White Working-Age Americans without Disabilities. Only 29.7 percent of Working-Age African-Americans with disabilities had jobs compared to 74.4 percent of Working-Age African-Americans without Disabilities. At the same time, 43.2 percent of Working-Age Asian-Americans with disabilities had jobs as did 74.6 percent of Working-Age Asian-Americans without disabilities. ">
            <a:extLst>
              <a:ext uri="{FF2B5EF4-FFF2-40B4-BE49-F238E27FC236}">
                <a16:creationId xmlns:a16="http://schemas.microsoft.com/office/drawing/2014/main" id="{CE3EDB3F-0AA2-4DD6-B3C2-EC7151E5AC99}"/>
              </a:ext>
            </a:extLst>
          </p:cNvPr>
          <p:cNvGraphicFramePr>
            <a:graphicFrameLocks/>
          </p:cNvGraphicFramePr>
          <p:nvPr>
            <p:extLst>
              <p:ext uri="{D42A27DB-BD31-4B8C-83A1-F6EECF244321}">
                <p14:modId xmlns:p14="http://schemas.microsoft.com/office/powerpoint/2010/main" val="2606379453"/>
              </p:ext>
            </p:extLst>
          </p:nvPr>
        </p:nvGraphicFramePr>
        <p:xfrm>
          <a:off x="1300802" y="1504950"/>
          <a:ext cx="9297043" cy="48121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416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4BF27-3A50-483D-8B73-E71CE1B6ADE9}"/>
              </a:ext>
            </a:extLst>
          </p:cNvPr>
          <p:cNvSpPr>
            <a:spLocks noGrp="1"/>
          </p:cNvSpPr>
          <p:nvPr>
            <p:ph type="title"/>
          </p:nvPr>
        </p:nvSpPr>
        <p:spPr/>
        <p:txBody>
          <a:bodyPr>
            <a:normAutofit/>
          </a:bodyPr>
          <a:lstStyle/>
          <a:p>
            <a:r>
              <a:rPr lang="en-US" sz="3600" b="1" dirty="0"/>
              <a:t>Disability by Type – SWDs in LAUSD and CA</a:t>
            </a:r>
          </a:p>
        </p:txBody>
      </p:sp>
      <p:graphicFrame>
        <p:nvGraphicFramePr>
          <p:cNvPr id="6" name="Table 6">
            <a:extLst>
              <a:ext uri="{FF2B5EF4-FFF2-40B4-BE49-F238E27FC236}">
                <a16:creationId xmlns:a16="http://schemas.microsoft.com/office/drawing/2014/main" id="{CE4BA928-DAD5-4DC4-850C-7C1CC002C981}"/>
              </a:ext>
            </a:extLst>
          </p:cNvPr>
          <p:cNvGraphicFramePr>
            <a:graphicFrameLocks noGrp="1"/>
          </p:cNvGraphicFramePr>
          <p:nvPr/>
        </p:nvGraphicFramePr>
        <p:xfrm>
          <a:off x="325675" y="1690336"/>
          <a:ext cx="11706674" cy="3169920"/>
        </p:xfrm>
        <a:graphic>
          <a:graphicData uri="http://schemas.openxmlformats.org/drawingml/2006/table">
            <a:tbl>
              <a:tblPr firstRow="1" bandRow="1">
                <a:tableStyleId>{00A15C55-8517-42AA-B614-E9B94910E393}</a:tableStyleId>
              </a:tblPr>
              <a:tblGrid>
                <a:gridCol w="836191">
                  <a:extLst>
                    <a:ext uri="{9D8B030D-6E8A-4147-A177-3AD203B41FA5}">
                      <a16:colId xmlns:a16="http://schemas.microsoft.com/office/drawing/2014/main" val="2959951957"/>
                    </a:ext>
                  </a:extLst>
                </a:gridCol>
                <a:gridCol w="836191">
                  <a:extLst>
                    <a:ext uri="{9D8B030D-6E8A-4147-A177-3AD203B41FA5}">
                      <a16:colId xmlns:a16="http://schemas.microsoft.com/office/drawing/2014/main" val="39860488"/>
                    </a:ext>
                  </a:extLst>
                </a:gridCol>
                <a:gridCol w="836191">
                  <a:extLst>
                    <a:ext uri="{9D8B030D-6E8A-4147-A177-3AD203B41FA5}">
                      <a16:colId xmlns:a16="http://schemas.microsoft.com/office/drawing/2014/main" val="2961861696"/>
                    </a:ext>
                  </a:extLst>
                </a:gridCol>
                <a:gridCol w="707238">
                  <a:extLst>
                    <a:ext uri="{9D8B030D-6E8A-4147-A177-3AD203B41FA5}">
                      <a16:colId xmlns:a16="http://schemas.microsoft.com/office/drawing/2014/main" val="2540035103"/>
                    </a:ext>
                  </a:extLst>
                </a:gridCol>
                <a:gridCol w="856343">
                  <a:extLst>
                    <a:ext uri="{9D8B030D-6E8A-4147-A177-3AD203B41FA5}">
                      <a16:colId xmlns:a16="http://schemas.microsoft.com/office/drawing/2014/main" val="1203384786"/>
                    </a:ext>
                  </a:extLst>
                </a:gridCol>
                <a:gridCol w="798285">
                  <a:extLst>
                    <a:ext uri="{9D8B030D-6E8A-4147-A177-3AD203B41FA5}">
                      <a16:colId xmlns:a16="http://schemas.microsoft.com/office/drawing/2014/main" val="3140757038"/>
                    </a:ext>
                  </a:extLst>
                </a:gridCol>
                <a:gridCol w="982898">
                  <a:extLst>
                    <a:ext uri="{9D8B030D-6E8A-4147-A177-3AD203B41FA5}">
                      <a16:colId xmlns:a16="http://schemas.microsoft.com/office/drawing/2014/main" val="2482344083"/>
                    </a:ext>
                  </a:extLst>
                </a:gridCol>
                <a:gridCol w="836191">
                  <a:extLst>
                    <a:ext uri="{9D8B030D-6E8A-4147-A177-3AD203B41FA5}">
                      <a16:colId xmlns:a16="http://schemas.microsoft.com/office/drawing/2014/main" val="284654909"/>
                    </a:ext>
                  </a:extLst>
                </a:gridCol>
                <a:gridCol w="836191">
                  <a:extLst>
                    <a:ext uri="{9D8B030D-6E8A-4147-A177-3AD203B41FA5}">
                      <a16:colId xmlns:a16="http://schemas.microsoft.com/office/drawing/2014/main" val="2027419488"/>
                    </a:ext>
                  </a:extLst>
                </a:gridCol>
                <a:gridCol w="836191">
                  <a:extLst>
                    <a:ext uri="{9D8B030D-6E8A-4147-A177-3AD203B41FA5}">
                      <a16:colId xmlns:a16="http://schemas.microsoft.com/office/drawing/2014/main" val="2810486910"/>
                    </a:ext>
                  </a:extLst>
                </a:gridCol>
                <a:gridCol w="836191">
                  <a:extLst>
                    <a:ext uri="{9D8B030D-6E8A-4147-A177-3AD203B41FA5}">
                      <a16:colId xmlns:a16="http://schemas.microsoft.com/office/drawing/2014/main" val="4074448676"/>
                    </a:ext>
                  </a:extLst>
                </a:gridCol>
                <a:gridCol w="836191">
                  <a:extLst>
                    <a:ext uri="{9D8B030D-6E8A-4147-A177-3AD203B41FA5}">
                      <a16:colId xmlns:a16="http://schemas.microsoft.com/office/drawing/2014/main" val="156248789"/>
                    </a:ext>
                  </a:extLst>
                </a:gridCol>
                <a:gridCol w="836191">
                  <a:extLst>
                    <a:ext uri="{9D8B030D-6E8A-4147-A177-3AD203B41FA5}">
                      <a16:colId xmlns:a16="http://schemas.microsoft.com/office/drawing/2014/main" val="1795540228"/>
                    </a:ext>
                  </a:extLst>
                </a:gridCol>
                <a:gridCol w="836191">
                  <a:extLst>
                    <a:ext uri="{9D8B030D-6E8A-4147-A177-3AD203B41FA5}">
                      <a16:colId xmlns:a16="http://schemas.microsoft.com/office/drawing/2014/main" val="4255029028"/>
                    </a:ext>
                  </a:extLst>
                </a:gridCol>
              </a:tblGrid>
              <a:tr h="1179418">
                <a:tc>
                  <a:txBody>
                    <a:bodyPr/>
                    <a:lstStyle/>
                    <a:p>
                      <a:endParaRPr lang="en-US" sz="1800" dirty="0">
                        <a:latin typeface="Times New Roman" panose="02020603050405020304" pitchFamily="18" charset="0"/>
                        <a:cs typeface="Times New Roman" panose="02020603050405020304" pitchFamily="18" charset="0"/>
                      </a:endParaRPr>
                    </a:p>
                  </a:txBody>
                  <a:tcPr/>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Intellectual Disability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Hard of Hearing</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Deaf</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Speech or Language</a:t>
                      </a: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Disability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Visual Disability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Emotional  Disturbance</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Orthopedic Disability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Other health conditions</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Specific Learning Disability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Deaf-Blindness </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Multiple Disability</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Autism</a:t>
                      </a:r>
                    </a:p>
                  </a:txBody>
                  <a:tcPr marL="0" marR="0" marT="0" marB="0"/>
                </a:tc>
                <a:tc>
                  <a:txBody>
                    <a:bodyPr/>
                    <a:lstStyle/>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t"/>
                      <a:r>
                        <a:rPr lang="en-US" sz="1300" b="1" i="0" u="none" strike="noStrike" dirty="0">
                          <a:solidFill>
                            <a:srgbClr val="000000"/>
                          </a:solidFill>
                          <a:effectLst/>
                          <a:latin typeface="Times New Roman" panose="02020603050405020304" pitchFamily="18" charset="0"/>
                          <a:cs typeface="Times New Roman" panose="02020603050405020304" pitchFamily="18" charset="0"/>
                        </a:rPr>
                        <a:t>Traumatic Brain Injury  (TBI)</a:t>
                      </a:r>
                    </a:p>
                  </a:txBody>
                  <a:tcPr marL="0" marR="0" marT="0" marB="0"/>
                </a:tc>
                <a:extLst>
                  <a:ext uri="{0D108BD9-81ED-4DB2-BD59-A6C34878D82A}">
                    <a16:rowId xmlns:a16="http://schemas.microsoft.com/office/drawing/2014/main" val="507744069"/>
                  </a:ext>
                </a:extLst>
              </a:tr>
              <a:tr h="717479">
                <a:tc>
                  <a:txBody>
                    <a:bodyPr/>
                    <a:lstStyle/>
                    <a:p>
                      <a:pPr algn="r" fontAlgn="t"/>
                      <a:r>
                        <a:rPr lang="en-US" sz="1300" b="0" i="0" u="none" strike="noStrike" dirty="0">
                          <a:solidFill>
                            <a:srgbClr val="000000"/>
                          </a:solidFill>
                          <a:effectLst/>
                          <a:latin typeface="Times New Roman" panose="02020603050405020304" pitchFamily="18" charset="0"/>
                          <a:cs typeface="Times New Roman" panose="02020603050405020304" pitchFamily="18" charset="0"/>
                        </a:rPr>
                        <a:t>Number of SWDs with that Disability in LAUSD</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9,655</a:t>
                      </a:r>
                    </a:p>
                  </a:txBody>
                  <a:tcPr marL="0" marR="0" marT="0" marB="0"/>
                </a:tc>
                <a:tc>
                  <a:txBody>
                    <a:bodyPr/>
                    <a:lstStyle/>
                    <a:p>
                      <a:pPr algn="ctr" fontAlgn="t"/>
                      <a:r>
                        <a:rPr lang="en-US" sz="1500" b="1" i="0" u="none" strike="noStrike">
                          <a:solidFill>
                            <a:srgbClr val="000000"/>
                          </a:solidFill>
                          <a:effectLst/>
                          <a:latin typeface="Times New Roman" panose="02020603050405020304" pitchFamily="18" charset="0"/>
                          <a:cs typeface="Times New Roman" panose="02020603050405020304" pitchFamily="18" charset="0"/>
                        </a:rPr>
                        <a:t>2,825</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695</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34,621</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843</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4,999</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3,020</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24,472</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74,623</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1,118</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33,834</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289</a:t>
                      </a:r>
                    </a:p>
                  </a:txBody>
                  <a:tcPr marL="0" marR="0" marT="0" marB="0"/>
                </a:tc>
                <a:extLst>
                  <a:ext uri="{0D108BD9-81ED-4DB2-BD59-A6C34878D82A}">
                    <a16:rowId xmlns:a16="http://schemas.microsoft.com/office/drawing/2014/main" val="2895134705"/>
                  </a:ext>
                </a:extLst>
              </a:tr>
              <a:tr h="717479">
                <a:tc>
                  <a:txBody>
                    <a:bodyPr/>
                    <a:lstStyle/>
                    <a:p>
                      <a:pPr algn="r" fontAlgn="t"/>
                      <a:r>
                        <a:rPr lang="en-US" sz="1300" b="0" i="0" u="none" strike="noStrike" dirty="0">
                          <a:solidFill>
                            <a:srgbClr val="000000"/>
                          </a:solidFill>
                          <a:effectLst/>
                          <a:latin typeface="Times New Roman" panose="02020603050405020304" pitchFamily="18" charset="0"/>
                          <a:cs typeface="Times New Roman" panose="02020603050405020304" pitchFamily="18" charset="0"/>
                        </a:rPr>
                        <a:t>Number of SWDs with that Disability in California</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43,770</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10,657</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3,223</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164,698</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3,405</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25,233</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9,916</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104,792</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300,295</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114</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7,308</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120,095</a:t>
                      </a:r>
                    </a:p>
                  </a:txBody>
                  <a:tcPr marL="0" marR="0" marT="0" marB="0"/>
                </a:tc>
                <a:tc>
                  <a:txBody>
                    <a:bodyPr/>
                    <a:lstStyle/>
                    <a:p>
                      <a:pPr algn="ctr" fontAlgn="t"/>
                      <a:r>
                        <a:rPr lang="en-US" sz="1500" b="1" i="0" u="none" strike="noStrike" dirty="0">
                          <a:solidFill>
                            <a:srgbClr val="000000"/>
                          </a:solidFill>
                          <a:effectLst/>
                          <a:latin typeface="Times New Roman" panose="02020603050405020304" pitchFamily="18" charset="0"/>
                          <a:cs typeface="Times New Roman" panose="02020603050405020304" pitchFamily="18" charset="0"/>
                        </a:rPr>
                        <a:t>1,541</a:t>
                      </a:r>
                    </a:p>
                  </a:txBody>
                  <a:tcPr marL="0" marR="0" marT="0" marB="0"/>
                </a:tc>
                <a:extLst>
                  <a:ext uri="{0D108BD9-81ED-4DB2-BD59-A6C34878D82A}">
                    <a16:rowId xmlns:a16="http://schemas.microsoft.com/office/drawing/2014/main" val="2625576658"/>
                  </a:ext>
                </a:extLst>
              </a:tr>
            </a:tbl>
          </a:graphicData>
        </a:graphic>
      </p:graphicFrame>
      <p:sp>
        <p:nvSpPr>
          <p:cNvPr id="2" name="Rectangle 1">
            <a:extLst>
              <a:ext uri="{FF2B5EF4-FFF2-40B4-BE49-F238E27FC236}">
                <a16:creationId xmlns:a16="http://schemas.microsoft.com/office/drawing/2014/main" id="{75D81291-5014-A84A-9EA6-565DC7AB14B6}"/>
              </a:ext>
            </a:extLst>
          </p:cNvPr>
          <p:cNvSpPr/>
          <p:nvPr/>
        </p:nvSpPr>
        <p:spPr>
          <a:xfrm>
            <a:off x="523240" y="5167664"/>
            <a:ext cx="11378024" cy="830997"/>
          </a:xfrm>
          <a:prstGeom prst="rect">
            <a:avLst/>
          </a:prstGeom>
        </p:spPr>
        <p:txBody>
          <a:bodyPr wrap="square">
            <a:spAutoFit/>
          </a:bodyPr>
          <a:lstStyle/>
          <a:p>
            <a:pPr algn="ctr" fontAlgn="t"/>
            <a:r>
              <a:rPr lang="en-US" sz="2400" b="1" dirty="0">
                <a:solidFill>
                  <a:srgbClr val="000000"/>
                </a:solidFill>
                <a:latin typeface="Times New Roman" panose="02020603050405020304" pitchFamily="18" charset="0"/>
                <a:cs typeface="Times New Roman" panose="02020603050405020304" pitchFamily="18" charset="0"/>
              </a:rPr>
              <a:t>In total, there are 191,019 students with disabilities in LAUSD</a:t>
            </a:r>
          </a:p>
          <a:p>
            <a:pPr algn="ctr" fontAlgn="t"/>
            <a:r>
              <a:rPr lang="en-US" sz="2400" b="1" dirty="0">
                <a:solidFill>
                  <a:srgbClr val="000000"/>
                </a:solidFill>
                <a:latin typeface="Times New Roman" panose="02020603050405020304" pitchFamily="18" charset="0"/>
                <a:cs typeface="Times New Roman" panose="02020603050405020304" pitchFamily="18" charset="0"/>
              </a:rPr>
              <a:t>There are 795,047 students with disabilities in CA’s K-12 schools.</a:t>
            </a:r>
          </a:p>
        </p:txBody>
      </p:sp>
      <p:sp>
        <p:nvSpPr>
          <p:cNvPr id="4" name="TextBox 3">
            <a:extLst>
              <a:ext uri="{FF2B5EF4-FFF2-40B4-BE49-F238E27FC236}">
                <a16:creationId xmlns:a16="http://schemas.microsoft.com/office/drawing/2014/main" id="{83F64EBF-29AF-4269-BA79-E8E5E6BF42AE}"/>
              </a:ext>
            </a:extLst>
          </p:cNvPr>
          <p:cNvSpPr txBox="1"/>
          <p:nvPr/>
        </p:nvSpPr>
        <p:spPr>
          <a:xfrm>
            <a:off x="290736" y="6211669"/>
            <a:ext cx="9302263" cy="369332"/>
          </a:xfrm>
          <a:prstGeom prst="rect">
            <a:avLst/>
          </a:prstGeom>
          <a:noFill/>
        </p:spPr>
        <p:txBody>
          <a:bodyPr wrap="square">
            <a:spAutoFit/>
          </a:bodyPr>
          <a:lstStyle/>
          <a:p>
            <a:pPr marL="0" indent="0">
              <a:buNone/>
            </a:pPr>
            <a:r>
              <a:rPr lang="en-US" sz="1800" b="1" dirty="0">
                <a:solidFill>
                  <a:schemeClr val="tx1"/>
                </a:solidFill>
                <a:latin typeface="Times New Roman" panose="02020603050405020304" pitchFamily="18" charset="0"/>
                <a:cs typeface="Times New Roman" panose="02020603050405020304" pitchFamily="18" charset="0"/>
              </a:rPr>
              <a:t>Source: Special Education Enrollment by Ethnicity and Disability</a:t>
            </a:r>
            <a:r>
              <a:rPr lang="en-US" b="1"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hlinkClick r:id="rId3"/>
              </a:rPr>
              <a:t>https://bit.ly/3fCEAaD</a:t>
            </a:r>
            <a:r>
              <a:rPr lang="en-US" b="1" dirty="0">
                <a:latin typeface="Times New Roman" panose="02020603050405020304" pitchFamily="18" charset="0"/>
                <a:cs typeface="Times New Roman" panose="02020603050405020304" pitchFamily="18" charset="0"/>
              </a:rPr>
              <a:t> </a:t>
            </a:r>
            <a:endParaRPr lang="en-US" sz="1800" b="1" dirty="0">
              <a:solidFill>
                <a:schemeClr val="tx1"/>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D21966C-BB9B-1845-A9D8-42647CFC089D}"/>
              </a:ext>
            </a:extLst>
          </p:cNvPr>
          <p:cNvSpPr>
            <a:spLocks noGrp="1"/>
          </p:cNvSpPr>
          <p:nvPr>
            <p:ph type="sldNum" sz="quarter" idx="12"/>
          </p:nvPr>
        </p:nvSpPr>
        <p:spPr/>
        <p:txBody>
          <a:bodyPr/>
          <a:lstStyle/>
          <a:p>
            <a:fld id="{8158A5C0-C843-4798-A68E-D1A36425029C}" type="slidenum">
              <a:rPr lang="en-US" smtClean="0"/>
              <a:pPr/>
              <a:t>21</a:t>
            </a:fld>
            <a:endParaRPr lang="en-US"/>
          </a:p>
        </p:txBody>
      </p:sp>
    </p:spTree>
    <p:extLst>
      <p:ext uri="{BB962C8B-B14F-4D97-AF65-F5344CB8AC3E}">
        <p14:creationId xmlns:p14="http://schemas.microsoft.com/office/powerpoint/2010/main" val="3293428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B6C8F2-62A4-42AA-9F4B-C6D1CABA958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FAF3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RespectAbility Fellows around a table, smiling together">
            <a:extLst>
              <a:ext uri="{FF2B5EF4-FFF2-40B4-BE49-F238E27FC236}">
                <a16:creationId xmlns:a16="http://schemas.microsoft.com/office/drawing/2014/main" id="{B02D8092-88DB-4106-8202-95A2151CB7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85096" y="502944"/>
            <a:ext cx="8285328" cy="5012922"/>
          </a:xfrm>
          <a:prstGeom prst="rect">
            <a:avLst/>
          </a:prstGeom>
          <a:ln w="38100">
            <a:solidFill>
              <a:schemeClr val="bg1"/>
            </a:solidFill>
          </a:ln>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AE4F1561-16BF-47BA-A3D8-B3E3D3570300}"/>
              </a:ext>
            </a:extLst>
          </p:cNvPr>
          <p:cNvSpPr txBox="1">
            <a:spLocks/>
          </p:cNvSpPr>
          <p:nvPr/>
        </p:nvSpPr>
        <p:spPr>
          <a:xfrm>
            <a:off x="0" y="5338442"/>
            <a:ext cx="12192000" cy="1443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Why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wor</a:t>
            </a:r>
            <a:r>
              <a:rPr lang="en-US" sz="5000" dirty="0">
                <a:solidFill>
                  <a:prstClr val="black"/>
                </a:solidFill>
              </a:rPr>
              <a:t>k with </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RespectAbility?</a:t>
            </a:r>
          </a:p>
        </p:txBody>
      </p:sp>
      <p:pic>
        <p:nvPicPr>
          <p:cNvPr id="6" name="Picture 5" descr="RespectAbility logo">
            <a:extLst>
              <a:ext uri="{FF2B5EF4-FFF2-40B4-BE49-F238E27FC236}">
                <a16:creationId xmlns:a16="http://schemas.microsoft.com/office/drawing/2014/main" id="{E61B503C-A5F7-4EC6-8FA2-8507DB2342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5520" y="6377051"/>
            <a:ext cx="846053" cy="397187"/>
          </a:xfrm>
          <a:prstGeom prst="rect">
            <a:avLst/>
          </a:prstGeom>
        </p:spPr>
      </p:pic>
      <p:sp>
        <p:nvSpPr>
          <p:cNvPr id="2" name="Title 1" hidden="1">
            <a:extLst>
              <a:ext uri="{FF2B5EF4-FFF2-40B4-BE49-F238E27FC236}">
                <a16:creationId xmlns:a16="http://schemas.microsoft.com/office/drawing/2014/main" id="{07FF2605-A807-664C-A009-8464A1839337}"/>
              </a:ext>
            </a:extLst>
          </p:cNvPr>
          <p:cNvSpPr>
            <a:spLocks noGrp="1"/>
          </p:cNvSpPr>
          <p:nvPr>
            <p:ph type="title"/>
          </p:nvPr>
        </p:nvSpPr>
        <p:spPr/>
        <p:txBody>
          <a:bodyPr/>
          <a:lstStyle/>
          <a:p>
            <a:r>
              <a:rPr lang="en-US" dirty="0"/>
              <a:t>Why </a:t>
            </a:r>
            <a:r>
              <a:rPr lang="en-US" dirty="0" err="1"/>
              <a:t>RespectAbility</a:t>
            </a:r>
            <a:r>
              <a:rPr lang="en-US" dirty="0"/>
              <a:t>?</a:t>
            </a:r>
          </a:p>
        </p:txBody>
      </p:sp>
    </p:spTree>
    <p:extLst>
      <p:ext uri="{BB962C8B-B14F-4D97-AF65-F5344CB8AC3E}">
        <p14:creationId xmlns:p14="http://schemas.microsoft.com/office/powerpoint/2010/main" val="20425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F2100D70-E471-C54A-8362-FD5072E6DD00}"/>
              </a:ext>
            </a:extLst>
          </p:cNvPr>
          <p:cNvSpPr>
            <a:spLocks noGrp="1"/>
          </p:cNvSpPr>
          <p:nvPr>
            <p:ph type="title" idx="4294967295"/>
          </p:nvPr>
        </p:nvSpPr>
        <p:spPr/>
        <p:txBody>
          <a:bodyPr/>
          <a:lstStyle/>
          <a:p>
            <a:r>
              <a:rPr lang="en-US" dirty="0"/>
              <a:t>Our Mission</a:t>
            </a:r>
          </a:p>
        </p:txBody>
      </p:sp>
      <p:sp>
        <p:nvSpPr>
          <p:cNvPr id="28" name="Rectangle 27">
            <a:extLst>
              <a:ext uri="{FF2B5EF4-FFF2-40B4-BE49-F238E27FC236}">
                <a16:creationId xmlns:a16="http://schemas.microsoft.com/office/drawing/2014/main" id="{AB7E557A-F93A-4D5F-BE8C-D8F8B5001042}"/>
              </a:ext>
              <a:ext uri="{C183D7F6-B498-43B3-948B-1728B52AA6E4}">
                <adec:decorative xmlns:adec="http://schemas.microsoft.com/office/drawing/2017/decorative" val="1"/>
              </a:ext>
            </a:extLst>
          </p:cNvPr>
          <p:cNvSpPr/>
          <p:nvPr/>
        </p:nvSpPr>
        <p:spPr>
          <a:xfrm>
            <a:off x="4014347" y="3717692"/>
            <a:ext cx="4150324" cy="2696419"/>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D0C2680-8187-434F-BA10-054A63C28503}"/>
              </a:ext>
              <a:ext uri="{C183D7F6-B498-43B3-948B-1728B52AA6E4}">
                <adec:decorative xmlns:adec="http://schemas.microsoft.com/office/drawing/2017/decorative" val="1"/>
              </a:ext>
            </a:extLst>
          </p:cNvPr>
          <p:cNvSpPr/>
          <p:nvPr/>
        </p:nvSpPr>
        <p:spPr>
          <a:xfrm>
            <a:off x="8257692" y="3704803"/>
            <a:ext cx="3921324" cy="2670638"/>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E7697E-4874-4850-8AF3-A391C781DF50}"/>
              </a:ext>
              <a:ext uri="{C183D7F6-B498-43B3-948B-1728B52AA6E4}">
                <adec:decorative xmlns:adec="http://schemas.microsoft.com/office/drawing/2017/decorative" val="1"/>
              </a:ext>
            </a:extLst>
          </p:cNvPr>
          <p:cNvSpPr/>
          <p:nvPr/>
        </p:nvSpPr>
        <p:spPr>
          <a:xfrm>
            <a:off x="1" y="3704803"/>
            <a:ext cx="3921324" cy="2696419"/>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B48B72-F33F-4A8B-9463-726386D408FC}"/>
              </a:ext>
              <a:ext uri="{C183D7F6-B498-43B3-948B-1728B52AA6E4}">
                <adec:decorative xmlns:adec="http://schemas.microsoft.com/office/drawing/2017/decorative" val="1"/>
              </a:ext>
            </a:extLst>
          </p:cNvPr>
          <p:cNvSpPr/>
          <p:nvPr/>
        </p:nvSpPr>
        <p:spPr>
          <a:xfrm>
            <a:off x="0" y="0"/>
            <a:ext cx="12192000" cy="25932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241F68-2638-4222-94EF-F4183F2DF9AD}"/>
              </a:ext>
            </a:extLst>
          </p:cNvPr>
          <p:cNvSpPr/>
          <p:nvPr/>
        </p:nvSpPr>
        <p:spPr>
          <a:xfrm>
            <a:off x="-573226" y="768437"/>
            <a:ext cx="4567061" cy="860107"/>
          </a:xfrm>
          <a:prstGeom prst="rect">
            <a:avLst/>
          </a:prstGeom>
          <a:noFill/>
        </p:spPr>
        <p:txBody>
          <a:bodyPr wrap="square">
            <a:spAutoFit/>
          </a:bodyPr>
          <a:lstStyle/>
          <a:p>
            <a:pPr marR="0" lvl="0" algn="ctr">
              <a:lnSpc>
                <a:spcPct val="107000"/>
              </a:lnSpc>
              <a:spcBef>
                <a:spcPts val="0"/>
              </a:spcBef>
              <a:spcAft>
                <a:spcPts val="800"/>
              </a:spcAft>
            </a:pPr>
            <a:r>
              <a:rPr lang="en-US" sz="5000" b="1" dirty="0">
                <a:solidFill>
                  <a:srgbClr val="EFAF30"/>
                </a:solidFill>
                <a:latin typeface="Times New Roman" panose="02020603050405020304" pitchFamily="18" charset="0"/>
                <a:ea typeface="Calibri" panose="020F0502020204030204" pitchFamily="34" charset="0"/>
                <a:cs typeface="Times New Roman" panose="02020603050405020304" pitchFamily="18" charset="0"/>
              </a:rPr>
              <a:t>Mission:</a:t>
            </a:r>
          </a:p>
        </p:txBody>
      </p:sp>
      <p:sp>
        <p:nvSpPr>
          <p:cNvPr id="15" name="Rectangle 14">
            <a:extLst>
              <a:ext uri="{FF2B5EF4-FFF2-40B4-BE49-F238E27FC236}">
                <a16:creationId xmlns:a16="http://schemas.microsoft.com/office/drawing/2014/main" id="{F8C736FC-2A01-4521-8DF1-BBDBAEB8EC26}"/>
              </a:ext>
            </a:extLst>
          </p:cNvPr>
          <p:cNvSpPr/>
          <p:nvPr/>
        </p:nvSpPr>
        <p:spPr>
          <a:xfrm>
            <a:off x="2884270" y="480359"/>
            <a:ext cx="8899379" cy="1540935"/>
          </a:xfrm>
          <a:prstGeom prst="rect">
            <a:avLst/>
          </a:prstGeom>
          <a:noFill/>
        </p:spPr>
        <p:txBody>
          <a:bodyPr wrap="square" anchor="ctr">
            <a:spAutoFit/>
          </a:bodyPr>
          <a:lstStyle/>
          <a:p>
            <a:pPr marR="0" lvl="0" algn="ctr">
              <a:lnSpc>
                <a:spcPct val="107000"/>
              </a:lnSpc>
              <a:spcBef>
                <a:spcPts val="0"/>
              </a:spcBef>
              <a:spcAft>
                <a:spcPts val="800"/>
              </a:spcAft>
            </a:pPr>
            <a:r>
              <a:rPr lang="en-US" sz="3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RespectAbility fights stigmas and advances opportunities so people with disabilities can fully participate in all aspects of community</a:t>
            </a:r>
          </a:p>
        </p:txBody>
      </p:sp>
      <p:sp>
        <p:nvSpPr>
          <p:cNvPr id="12" name="TextBox 11">
            <a:extLst>
              <a:ext uri="{FF2B5EF4-FFF2-40B4-BE49-F238E27FC236}">
                <a16:creationId xmlns:a16="http://schemas.microsoft.com/office/drawing/2014/main" id="{5B514310-E4CB-45CF-AB5A-6D4CCF00FBF5}"/>
              </a:ext>
            </a:extLst>
          </p:cNvPr>
          <p:cNvSpPr txBox="1"/>
          <p:nvPr/>
        </p:nvSpPr>
        <p:spPr>
          <a:xfrm>
            <a:off x="154121" y="3824985"/>
            <a:ext cx="311289" cy="461665"/>
          </a:xfrm>
          <a:prstGeom prst="rect">
            <a:avLst/>
          </a:prstGeom>
          <a:solidFill>
            <a:schemeClr val="bg1"/>
          </a:solidFill>
          <a:ln>
            <a:solidFill>
              <a:srgbClr val="00000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1</a:t>
            </a:r>
          </a:p>
        </p:txBody>
      </p:sp>
      <p:sp>
        <p:nvSpPr>
          <p:cNvPr id="14" name="TextBox 13">
            <a:extLst>
              <a:ext uri="{FF2B5EF4-FFF2-40B4-BE49-F238E27FC236}">
                <a16:creationId xmlns:a16="http://schemas.microsoft.com/office/drawing/2014/main" id="{DF5D2B8C-11F7-4138-A0BB-BDE33FEE4D92}"/>
              </a:ext>
            </a:extLst>
          </p:cNvPr>
          <p:cNvSpPr txBox="1"/>
          <p:nvPr/>
        </p:nvSpPr>
        <p:spPr>
          <a:xfrm>
            <a:off x="603169" y="3820067"/>
            <a:ext cx="3238704" cy="236988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Changing Attitudes</a:t>
            </a:r>
            <a:r>
              <a:rPr lang="en-US" sz="24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Increasing diverse and authentic representation of disabled people on screen, leading to systemic change in how society views and values people with disabilities.</a:t>
            </a:r>
          </a:p>
        </p:txBody>
      </p:sp>
      <p:sp>
        <p:nvSpPr>
          <p:cNvPr id="30" name="TextBox 29">
            <a:extLst>
              <a:ext uri="{FF2B5EF4-FFF2-40B4-BE49-F238E27FC236}">
                <a16:creationId xmlns:a16="http://schemas.microsoft.com/office/drawing/2014/main" id="{64F100D5-77E5-4D6B-92E8-414B8BD11B17}"/>
              </a:ext>
            </a:extLst>
          </p:cNvPr>
          <p:cNvSpPr txBox="1"/>
          <p:nvPr/>
        </p:nvSpPr>
        <p:spPr>
          <a:xfrm>
            <a:off x="4163620" y="3824985"/>
            <a:ext cx="271526" cy="461665"/>
          </a:xfrm>
          <a:prstGeom prst="rect">
            <a:avLst/>
          </a:prstGeom>
          <a:solidFill>
            <a:schemeClr val="bg1"/>
          </a:solidFill>
          <a:ln>
            <a:solidFill>
              <a:srgbClr val="00000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878A320D-CC8D-4E8D-98B8-602D39386F46}"/>
              </a:ext>
            </a:extLst>
          </p:cNvPr>
          <p:cNvSpPr txBox="1"/>
          <p:nvPr/>
        </p:nvSpPr>
        <p:spPr>
          <a:xfrm>
            <a:off x="4387908" y="3824985"/>
            <a:ext cx="3869784" cy="236988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Advance Opportunities</a:t>
            </a:r>
          </a:p>
          <a:p>
            <a:r>
              <a:rPr lang="en-US" sz="2000" dirty="0">
                <a:latin typeface="Times New Roman" panose="02020603050405020304" pitchFamily="18" charset="0"/>
                <a:cs typeface="Times New Roman" panose="02020603050405020304" pitchFamily="18" charset="0"/>
              </a:rPr>
              <a:t>We seek &amp; promote best practices in education, employment, entrepreneurship, and civic engagement so people with disabilities can succeed, just like anyone else.</a:t>
            </a:r>
          </a:p>
        </p:txBody>
      </p:sp>
      <p:sp>
        <p:nvSpPr>
          <p:cNvPr id="31" name="TextBox 30">
            <a:extLst>
              <a:ext uri="{FF2B5EF4-FFF2-40B4-BE49-F238E27FC236}">
                <a16:creationId xmlns:a16="http://schemas.microsoft.com/office/drawing/2014/main" id="{578B124F-F7B0-4DC2-B828-BD76B9314425}"/>
              </a:ext>
            </a:extLst>
          </p:cNvPr>
          <p:cNvSpPr txBox="1"/>
          <p:nvPr/>
        </p:nvSpPr>
        <p:spPr>
          <a:xfrm flipH="1">
            <a:off x="8309460" y="3820067"/>
            <a:ext cx="321794" cy="466583"/>
          </a:xfrm>
          <a:prstGeom prst="rect">
            <a:avLst/>
          </a:prstGeom>
          <a:solidFill>
            <a:schemeClr val="bg1"/>
          </a:solidFill>
          <a:ln>
            <a:solidFill>
              <a:srgbClr val="00000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p>
        </p:txBody>
      </p:sp>
      <p:sp>
        <p:nvSpPr>
          <p:cNvPr id="21" name="TextBox 20">
            <a:extLst>
              <a:ext uri="{FF2B5EF4-FFF2-40B4-BE49-F238E27FC236}">
                <a16:creationId xmlns:a16="http://schemas.microsoft.com/office/drawing/2014/main" id="{FFB24575-94D0-4A57-858C-D22422B2D469}"/>
              </a:ext>
            </a:extLst>
          </p:cNvPr>
          <p:cNvSpPr txBox="1"/>
          <p:nvPr/>
        </p:nvSpPr>
        <p:spPr>
          <a:xfrm>
            <a:off x="8724275" y="3820067"/>
            <a:ext cx="3310180" cy="2677656"/>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Developing Leaders</a:t>
            </a:r>
          </a:p>
          <a:p>
            <a:pPr algn="ctr"/>
            <a:r>
              <a:rPr lang="en-US" sz="2000" dirty="0">
                <a:latin typeface="Times New Roman" panose="02020603050405020304" pitchFamily="18" charset="0"/>
                <a:cs typeface="Times New Roman" panose="02020603050405020304" pitchFamily="18" charset="0"/>
              </a:rPr>
              <a:t>We help diverse people with disabilities get the training, skills, contacts and opportunities they need to have a seat at decision-making tables.</a:t>
            </a:r>
          </a:p>
          <a:p>
            <a:pPr algn="ctr"/>
            <a:r>
              <a:rPr lang="en-US" sz="2000" dirty="0">
                <a:latin typeface="Times New Roman" panose="02020603050405020304" pitchFamily="18" charset="0"/>
                <a:cs typeface="Times New Roman" panose="02020603050405020304" pitchFamily="18" charset="0"/>
              </a:rPr>
              <a:t>.</a:t>
            </a:r>
          </a:p>
        </p:txBody>
      </p:sp>
      <p:cxnSp>
        <p:nvCxnSpPr>
          <p:cNvPr id="6" name="Straight Arrow Connector 5">
            <a:extLst>
              <a:ext uri="{FF2B5EF4-FFF2-40B4-BE49-F238E27FC236}">
                <a16:creationId xmlns:a16="http://schemas.microsoft.com/office/drawing/2014/main" id="{3D826AC4-C784-429A-85B0-E9940E7138DF}"/>
              </a:ext>
              <a:ext uri="{C183D7F6-B498-43B3-948B-1728B52AA6E4}">
                <adec:decorative xmlns:adec="http://schemas.microsoft.com/office/drawing/2017/decorative" val="1"/>
              </a:ext>
            </a:extLst>
          </p:cNvPr>
          <p:cNvCxnSpPr>
            <a:stCxn id="19" idx="2"/>
          </p:cNvCxnSpPr>
          <p:nvPr/>
        </p:nvCxnSpPr>
        <p:spPr>
          <a:xfrm flipH="1">
            <a:off x="2698230" y="2593297"/>
            <a:ext cx="3397770" cy="8357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BF3560-9C2C-4478-8F43-103FC17EDA63}"/>
              </a:ext>
              <a:ext uri="{C183D7F6-B498-43B3-948B-1728B52AA6E4}">
                <adec:decorative xmlns:adec="http://schemas.microsoft.com/office/drawing/2017/decorative" val="1"/>
              </a:ext>
            </a:extLst>
          </p:cNvPr>
          <p:cNvCxnSpPr>
            <a:cxnSpLocks/>
            <a:stCxn id="19" idx="2"/>
          </p:cNvCxnSpPr>
          <p:nvPr/>
        </p:nvCxnSpPr>
        <p:spPr>
          <a:xfrm>
            <a:off x="6096000" y="2593297"/>
            <a:ext cx="0" cy="974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851EB8A-3A9A-47A3-A949-39CF96D10825}"/>
              </a:ext>
              <a:ext uri="{C183D7F6-B498-43B3-948B-1728B52AA6E4}">
                <adec:decorative xmlns:adec="http://schemas.microsoft.com/office/drawing/2017/decorative" val="1"/>
              </a:ext>
            </a:extLst>
          </p:cNvPr>
          <p:cNvCxnSpPr>
            <a:stCxn id="19" idx="2"/>
          </p:cNvCxnSpPr>
          <p:nvPr/>
        </p:nvCxnSpPr>
        <p:spPr>
          <a:xfrm>
            <a:off x="6096000" y="2593297"/>
            <a:ext cx="4037351" cy="974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A6F041-C8FA-144A-BFAB-9DDB3A801255}"/>
              </a:ext>
            </a:extLst>
          </p:cNvPr>
          <p:cNvSpPr>
            <a:spLocks noGrp="1"/>
          </p:cNvSpPr>
          <p:nvPr>
            <p:ph type="sldNum" sz="quarter" idx="12"/>
          </p:nvPr>
        </p:nvSpPr>
        <p:spPr/>
        <p:txBody>
          <a:bodyPr/>
          <a:lstStyle/>
          <a:p>
            <a:fld id="{8158A5C0-C843-4798-A68E-D1A36425029C}" type="slidenum">
              <a:rPr lang="en-US" smtClean="0"/>
              <a:pPr/>
              <a:t>23</a:t>
            </a:fld>
            <a:endParaRPr lang="en-US"/>
          </a:p>
        </p:txBody>
      </p:sp>
    </p:spTree>
    <p:extLst>
      <p:ext uri="{BB962C8B-B14F-4D97-AF65-F5344CB8AC3E}">
        <p14:creationId xmlns:p14="http://schemas.microsoft.com/office/powerpoint/2010/main" val="353818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A7816-1433-494D-84DB-B85875B052D6}"/>
              </a:ext>
            </a:extLst>
          </p:cNvPr>
          <p:cNvSpPr>
            <a:spLocks noGrp="1"/>
          </p:cNvSpPr>
          <p:nvPr>
            <p:ph type="title"/>
          </p:nvPr>
        </p:nvSpPr>
        <p:spPr>
          <a:xfrm>
            <a:off x="521208" y="365760"/>
            <a:ext cx="10515600" cy="1139824"/>
          </a:xfrm>
        </p:spPr>
        <p:txBody>
          <a:bodyPr>
            <a:noAutofit/>
          </a:bodyPr>
          <a:lstStyle/>
          <a:p>
            <a:r>
              <a:rPr lang="en-US" sz="3600" b="1" dirty="0"/>
              <a:t>Theory of Change: Our core programmatic activities intersect to drive long-term impact.</a:t>
            </a:r>
          </a:p>
        </p:txBody>
      </p:sp>
      <p:pic>
        <p:nvPicPr>
          <p:cNvPr id="32" name="Picture 4" descr="Image result for curved double sided arrow">
            <a:extLst>
              <a:ext uri="{FF2B5EF4-FFF2-40B4-BE49-F238E27FC236}">
                <a16:creationId xmlns:a16="http://schemas.microsoft.com/office/drawing/2014/main" id="{860468D6-0455-4B11-9AA8-A21A25A57D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8249559">
            <a:off x="5734637" y="1643098"/>
            <a:ext cx="572179" cy="572179"/>
          </a:xfrm>
          <a:prstGeom prst="rect">
            <a:avLst/>
          </a:prstGeom>
          <a:noFill/>
          <a:extLst>
            <a:ext uri="{909E8E84-426E-40DD-AFC4-6F175D3DCCD1}">
              <a14:hiddenFill xmlns:a14="http://schemas.microsoft.com/office/drawing/2010/main">
                <a:solidFill>
                  <a:srgbClr val="FFFFFF"/>
                </a:solidFill>
              </a14:hiddenFill>
            </a:ext>
          </a:extLst>
        </p:spPr>
      </p:pic>
      <p:sp>
        <p:nvSpPr>
          <p:cNvPr id="78" name="Oval 77">
            <a:extLst>
              <a:ext uri="{FF2B5EF4-FFF2-40B4-BE49-F238E27FC236}">
                <a16:creationId xmlns:a16="http://schemas.microsoft.com/office/drawing/2014/main" id="{08702627-73B8-43FC-A952-AD74509B2945}"/>
              </a:ext>
              <a:ext uri="{C183D7F6-B498-43B3-948B-1728B52AA6E4}">
                <adec:decorative xmlns:adec="http://schemas.microsoft.com/office/drawing/2017/decorative" val="1"/>
              </a:ext>
            </a:extLst>
          </p:cNvPr>
          <p:cNvSpPr/>
          <p:nvPr/>
        </p:nvSpPr>
        <p:spPr>
          <a:xfrm>
            <a:off x="4604576" y="2380602"/>
            <a:ext cx="2832300" cy="2543875"/>
          </a:xfrm>
          <a:prstGeom prst="ellipse">
            <a:avLst/>
          </a:prstGeom>
          <a:solidFill>
            <a:srgbClr val="F5BA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234A4525-8C0B-40D2-82B6-A77FB308AAF1}"/>
              </a:ext>
            </a:extLst>
          </p:cNvPr>
          <p:cNvSpPr txBox="1"/>
          <p:nvPr/>
        </p:nvSpPr>
        <p:spPr>
          <a:xfrm>
            <a:off x="4929396" y="2537211"/>
            <a:ext cx="2222690" cy="2123658"/>
          </a:xfrm>
          <a:prstGeom prst="rect">
            <a:avLst/>
          </a:prstGeom>
          <a:noFill/>
        </p:spPr>
        <p:txBody>
          <a:bodyPr wrap="square" rtlCol="0">
            <a:spAutoFit/>
          </a:bodyPr>
          <a:lstStyle/>
          <a:p>
            <a:pPr algn="ctr"/>
            <a:r>
              <a:rPr lang="en-US" sz="2000" b="1" u="sng" dirty="0">
                <a:latin typeface="Times New Roman" panose="02020603050405020304" pitchFamily="18" charset="0"/>
                <a:cs typeface="Times New Roman" panose="02020603050405020304" pitchFamily="18" charset="0"/>
              </a:rPr>
              <a:t>Mission</a:t>
            </a:r>
            <a:endParaRPr lang="en-US" sz="1600" b="1" u="sng" dirty="0">
              <a:latin typeface="Times New Roman" panose="02020603050405020304" pitchFamily="18" charset="0"/>
              <a:cs typeface="Times New Roman" panose="02020603050405020304" pitchFamily="18" charset="0"/>
            </a:endParaRPr>
          </a:p>
          <a:p>
            <a:pPr algn="ctr"/>
            <a:endParaRPr lang="en-US" sz="1600" b="1" u="sng" dirty="0">
              <a:latin typeface="Times New Roman" panose="02020603050405020304" pitchFamily="18" charset="0"/>
              <a:cs typeface="Times New Roman" panose="02020603050405020304" pitchFamily="18" charset="0"/>
            </a:endParaRPr>
          </a:p>
          <a:p>
            <a:pPr algn="ctr"/>
            <a:r>
              <a:rPr lang="en-US" sz="1600" dirty="0" err="1">
                <a:latin typeface="Times New Roman" panose="02020603050405020304" pitchFamily="18" charset="0"/>
                <a:cs typeface="Times New Roman" panose="02020603050405020304" pitchFamily="18" charset="0"/>
              </a:rPr>
              <a:t>RespectAbility</a:t>
            </a:r>
            <a:r>
              <a:rPr lang="en-US" sz="1600" dirty="0">
                <a:latin typeface="Times New Roman" panose="02020603050405020304" pitchFamily="18" charset="0"/>
                <a:cs typeface="Times New Roman" panose="02020603050405020304" pitchFamily="18" charset="0"/>
              </a:rPr>
              <a:t> fights stigmas and advances opportunities so people with disabilities can fully participate in all aspects of community.</a:t>
            </a:r>
          </a:p>
        </p:txBody>
      </p:sp>
      <p:sp>
        <p:nvSpPr>
          <p:cNvPr id="76" name="Oval 75">
            <a:extLst>
              <a:ext uri="{FF2B5EF4-FFF2-40B4-BE49-F238E27FC236}">
                <a16:creationId xmlns:a16="http://schemas.microsoft.com/office/drawing/2014/main" id="{7C7789DA-AE92-4C11-AF5C-37823C87AEED}"/>
              </a:ext>
              <a:ext uri="{C183D7F6-B498-43B3-948B-1728B52AA6E4}">
                <adec:decorative xmlns:adec="http://schemas.microsoft.com/office/drawing/2017/decorative" val="1"/>
              </a:ext>
            </a:extLst>
          </p:cNvPr>
          <p:cNvSpPr/>
          <p:nvPr/>
        </p:nvSpPr>
        <p:spPr>
          <a:xfrm>
            <a:off x="727562" y="1524978"/>
            <a:ext cx="3592693" cy="293308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7" name="TextBox 76">
            <a:extLst>
              <a:ext uri="{FF2B5EF4-FFF2-40B4-BE49-F238E27FC236}">
                <a16:creationId xmlns:a16="http://schemas.microsoft.com/office/drawing/2014/main" id="{A8FB2397-EEAA-4B35-9ACA-46D38917B852}"/>
              </a:ext>
            </a:extLst>
          </p:cNvPr>
          <p:cNvSpPr txBox="1"/>
          <p:nvPr/>
        </p:nvSpPr>
        <p:spPr>
          <a:xfrm>
            <a:off x="903937" y="2026748"/>
            <a:ext cx="3218222" cy="2431315"/>
          </a:xfrm>
          <a:prstGeom prst="rect">
            <a:avLst/>
          </a:prstGeom>
          <a:noFill/>
        </p:spPr>
        <p:txBody>
          <a:bodyPr wrap="square" rtlCol="0">
            <a:spAutoFit/>
          </a:bodyPr>
          <a:lstStyle/>
          <a:p>
            <a:pPr algn="ctr"/>
            <a:r>
              <a:rPr lang="en-US" sz="2000" b="1" u="sng" dirty="0">
                <a:latin typeface="Times New Roman" panose="02020603050405020304" pitchFamily="18" charset="0"/>
                <a:cs typeface="Times New Roman" panose="02020603050405020304" pitchFamily="18" charset="0"/>
              </a:rPr>
              <a:t>Developing Leaders</a:t>
            </a:r>
          </a:p>
          <a:p>
            <a:pPr algn="ct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We help diverse people with disabilities get the training, skills, contacts and opportunities they need to have a seat at decision-making tables.</a:t>
            </a:r>
          </a:p>
        </p:txBody>
      </p:sp>
      <p:sp>
        <p:nvSpPr>
          <p:cNvPr id="74" name="Oval 73">
            <a:extLst>
              <a:ext uri="{FF2B5EF4-FFF2-40B4-BE49-F238E27FC236}">
                <a16:creationId xmlns:a16="http://schemas.microsoft.com/office/drawing/2014/main" id="{F70A0EF8-7CF8-4CF8-9F7B-EB33C28C0727}"/>
              </a:ext>
              <a:ext uri="{C183D7F6-B498-43B3-948B-1728B52AA6E4}">
                <adec:decorative xmlns:adec="http://schemas.microsoft.com/office/drawing/2017/decorative" val="1"/>
              </a:ext>
            </a:extLst>
          </p:cNvPr>
          <p:cNvSpPr/>
          <p:nvPr/>
        </p:nvSpPr>
        <p:spPr>
          <a:xfrm>
            <a:off x="7761696" y="1524978"/>
            <a:ext cx="3733221" cy="293308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5" name="TextBox 74">
            <a:extLst>
              <a:ext uri="{FF2B5EF4-FFF2-40B4-BE49-F238E27FC236}">
                <a16:creationId xmlns:a16="http://schemas.microsoft.com/office/drawing/2014/main" id="{9B2151DE-DDED-4091-B41F-13AFE852103F}"/>
              </a:ext>
            </a:extLst>
          </p:cNvPr>
          <p:cNvSpPr txBox="1"/>
          <p:nvPr/>
        </p:nvSpPr>
        <p:spPr>
          <a:xfrm>
            <a:off x="7956254" y="1993442"/>
            <a:ext cx="3344103" cy="2305805"/>
          </a:xfrm>
          <a:prstGeom prst="rect">
            <a:avLst/>
          </a:prstGeom>
          <a:noFill/>
        </p:spPr>
        <p:txBody>
          <a:bodyPr wrap="square" rtlCol="0">
            <a:spAutoFit/>
          </a:bodyPr>
          <a:lstStyle/>
          <a:p>
            <a:pPr algn="ctr"/>
            <a:r>
              <a:rPr lang="en-US" sz="2000" b="1" u="sng" dirty="0">
                <a:latin typeface="Times New Roman" panose="02020603050405020304" pitchFamily="18" charset="0"/>
                <a:cs typeface="Times New Roman" panose="02020603050405020304" pitchFamily="18" charset="0"/>
              </a:rPr>
              <a:t>Changing Attitudes</a:t>
            </a:r>
          </a:p>
          <a:p>
            <a:pPr algn="ct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Increasing diverse and authentic representation of disabled people on screen, leading to systemic change in how society views and values people with disabilities.</a:t>
            </a:r>
          </a:p>
        </p:txBody>
      </p:sp>
      <p:sp>
        <p:nvSpPr>
          <p:cNvPr id="72" name="Oval 71">
            <a:extLst>
              <a:ext uri="{FF2B5EF4-FFF2-40B4-BE49-F238E27FC236}">
                <a16:creationId xmlns:a16="http://schemas.microsoft.com/office/drawing/2014/main" id="{A9782B2F-FD0D-4837-B2D4-5A57FD463743}"/>
              </a:ext>
              <a:ext uri="{C183D7F6-B498-43B3-948B-1728B52AA6E4}">
                <adec:decorative xmlns:adec="http://schemas.microsoft.com/office/drawing/2017/decorative" val="1"/>
              </a:ext>
            </a:extLst>
          </p:cNvPr>
          <p:cNvSpPr/>
          <p:nvPr/>
        </p:nvSpPr>
        <p:spPr>
          <a:xfrm>
            <a:off x="3090326" y="5121519"/>
            <a:ext cx="5900831" cy="170450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TextBox 72">
            <a:extLst>
              <a:ext uri="{FF2B5EF4-FFF2-40B4-BE49-F238E27FC236}">
                <a16:creationId xmlns:a16="http://schemas.microsoft.com/office/drawing/2014/main" id="{86D89CD9-211D-4668-B779-A84744DFEAC1}"/>
              </a:ext>
            </a:extLst>
          </p:cNvPr>
          <p:cNvSpPr txBox="1"/>
          <p:nvPr/>
        </p:nvSpPr>
        <p:spPr>
          <a:xfrm>
            <a:off x="3169156" y="5243987"/>
            <a:ext cx="5743174" cy="1384995"/>
          </a:xfrm>
          <a:prstGeom prst="rect">
            <a:avLst/>
          </a:prstGeom>
          <a:noFill/>
        </p:spPr>
        <p:txBody>
          <a:bodyPr wrap="square" rtlCol="0">
            <a:spAutoFit/>
          </a:bodyPr>
          <a:lstStyle/>
          <a:p>
            <a:pPr algn="ctr"/>
            <a:r>
              <a:rPr lang="en-US" sz="2000" b="1" u="sng" dirty="0">
                <a:latin typeface="Times New Roman" panose="02020603050405020304" pitchFamily="18" charset="0"/>
                <a:cs typeface="Times New Roman" panose="02020603050405020304" pitchFamily="18" charset="0"/>
              </a:rPr>
              <a:t>Advancing Opportunities </a:t>
            </a:r>
          </a:p>
          <a:p>
            <a:pPr algn="ct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We seek &amp; promote best practices in education, employment, entrepreneurship, and civic engagement so people with disabilities can succeed, just like anyone else.</a:t>
            </a:r>
          </a:p>
        </p:txBody>
      </p:sp>
      <p:pic>
        <p:nvPicPr>
          <p:cNvPr id="33" name="Picture 4" descr="Image result for curved double sided arrow">
            <a:extLst>
              <a:ext uri="{FF2B5EF4-FFF2-40B4-BE49-F238E27FC236}">
                <a16:creationId xmlns:a16="http://schemas.microsoft.com/office/drawing/2014/main" id="{35C4313F-D697-4C05-BFFE-F2BEADD088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5306965">
            <a:off x="7441005" y="4257995"/>
            <a:ext cx="572179" cy="5721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curved double sided arrow">
            <a:extLst>
              <a:ext uri="{FF2B5EF4-FFF2-40B4-BE49-F238E27FC236}">
                <a16:creationId xmlns:a16="http://schemas.microsoft.com/office/drawing/2014/main" id="{CFB782AE-0028-4294-9C8C-C9103C36D61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951377">
            <a:off x="4064903" y="4293862"/>
            <a:ext cx="572179" cy="572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119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274AF-1456-46C6-94FE-D9D31A544E8A}"/>
              </a:ext>
            </a:extLst>
          </p:cNvPr>
          <p:cNvSpPr>
            <a:spLocks noGrp="1"/>
          </p:cNvSpPr>
          <p:nvPr>
            <p:ph type="body" idx="1"/>
          </p:nvPr>
        </p:nvSpPr>
        <p:spPr>
          <a:xfrm>
            <a:off x="523240" y="1462526"/>
            <a:ext cx="10830559" cy="5243073"/>
          </a:xfrm>
        </p:spPr>
        <p:txBody>
          <a:bodyPr>
            <a:noAutofit/>
          </a:bodyPr>
          <a:lstStyle/>
          <a:p>
            <a:pPr marL="0" indent="0">
              <a:buNone/>
            </a:pPr>
            <a:endParaRPr lang="en-US" sz="800" b="1" dirty="0">
              <a:solidFill>
                <a:schemeClr val="tx1"/>
              </a:solidFill>
            </a:endParaRPr>
          </a:p>
          <a:p>
            <a:r>
              <a:rPr lang="en-US" sz="2400" b="1" dirty="0">
                <a:solidFill>
                  <a:schemeClr val="tx1"/>
                </a:solidFill>
              </a:rPr>
              <a:t>The majority of our team has disabilities themselves. </a:t>
            </a:r>
            <a:r>
              <a:rPr lang="en-US" sz="2400" dirty="0">
                <a:solidFill>
                  <a:schemeClr val="tx1"/>
                </a:solidFill>
              </a:rPr>
              <a:t>We are self-advocates and allies who know the problems and what solutions work. </a:t>
            </a:r>
            <a:endParaRPr lang="en-US" sz="800" dirty="0">
              <a:solidFill>
                <a:schemeClr val="tx1"/>
              </a:solidFill>
            </a:endParaRPr>
          </a:p>
          <a:p>
            <a:r>
              <a:rPr lang="en-US" sz="2400" b="1" dirty="0">
                <a:solidFill>
                  <a:schemeClr val="tx1"/>
                </a:solidFill>
              </a:rPr>
              <a:t>Serve people with ALL disabilities: </a:t>
            </a:r>
            <a:r>
              <a:rPr lang="en-US" sz="2400" dirty="0">
                <a:solidFill>
                  <a:schemeClr val="tx1"/>
                </a:solidFill>
              </a:rPr>
              <a:t>Many disability groups are single disability (i.e. blindness OR Autism). RespectAbility is one of the few disability organizations representing and advocating for people with ALL disabilities.</a:t>
            </a:r>
            <a:endParaRPr lang="en-US" sz="800" dirty="0">
              <a:solidFill>
                <a:schemeClr val="tx1"/>
              </a:solidFill>
            </a:endParaRPr>
          </a:p>
          <a:p>
            <a:r>
              <a:rPr lang="en-US" sz="2400" b="1" dirty="0">
                <a:solidFill>
                  <a:schemeClr val="tx1"/>
                </a:solidFill>
              </a:rPr>
              <a:t>Disability Founded. Half of our board and a third of our staff are members of BIPOC communities</a:t>
            </a:r>
            <a:r>
              <a:rPr lang="en-US" sz="2400" dirty="0">
                <a:solidFill>
                  <a:schemeClr val="tx1"/>
                </a:solidFill>
              </a:rPr>
              <a:t>. We are creating pathways for education, skills, jobs and a better future. </a:t>
            </a:r>
            <a:endParaRPr lang="en-US" sz="800" dirty="0">
              <a:solidFill>
                <a:schemeClr val="tx1"/>
              </a:solidFill>
            </a:endParaRPr>
          </a:p>
          <a:p>
            <a:r>
              <a:rPr lang="en-US" sz="2400" dirty="0">
                <a:solidFill>
                  <a:schemeClr val="tx1"/>
                </a:solidFill>
              </a:rPr>
              <a:t>Focus on </a:t>
            </a:r>
            <a:r>
              <a:rPr lang="en-US" sz="2400" b="1" dirty="0">
                <a:solidFill>
                  <a:schemeClr val="tx1"/>
                </a:solidFill>
              </a:rPr>
              <a:t>systemic change </a:t>
            </a:r>
            <a:r>
              <a:rPr lang="en-US" sz="2400" dirty="0">
                <a:solidFill>
                  <a:schemeClr val="tx1"/>
                </a:solidFill>
              </a:rPr>
              <a:t>with</a:t>
            </a:r>
            <a:r>
              <a:rPr lang="en-US" sz="2400" b="1" dirty="0">
                <a:solidFill>
                  <a:schemeClr val="tx1"/>
                </a:solidFill>
              </a:rPr>
              <a:t> authentic talent</a:t>
            </a:r>
            <a:r>
              <a:rPr lang="en-US" sz="2400" dirty="0">
                <a:solidFill>
                  <a:schemeClr val="tx1"/>
                </a:solidFill>
              </a:rPr>
              <a:t> with lived disability experience.</a:t>
            </a:r>
            <a:endParaRPr lang="en-US" sz="800" dirty="0">
              <a:solidFill>
                <a:schemeClr val="tx1"/>
              </a:solidFill>
            </a:endParaRPr>
          </a:p>
          <a:p>
            <a:r>
              <a:rPr lang="en-US" sz="2400" dirty="0">
                <a:solidFill>
                  <a:schemeClr val="tx1"/>
                </a:solidFill>
              </a:rPr>
              <a:t>We foster &amp; convene </a:t>
            </a:r>
            <a:r>
              <a:rPr lang="en-US" sz="2400" b="1" dirty="0">
                <a:solidFill>
                  <a:schemeClr val="tx1"/>
                </a:solidFill>
              </a:rPr>
              <a:t>partnerships</a:t>
            </a:r>
            <a:r>
              <a:rPr lang="en-US" sz="2400" dirty="0">
                <a:solidFill>
                  <a:schemeClr val="tx1"/>
                </a:solidFill>
              </a:rPr>
              <a:t>, </a:t>
            </a:r>
            <a:r>
              <a:rPr lang="en-US" sz="2400" b="1" dirty="0">
                <a:solidFill>
                  <a:schemeClr val="tx1"/>
                </a:solidFill>
              </a:rPr>
              <a:t>tools and training</a:t>
            </a:r>
            <a:r>
              <a:rPr lang="en-US" sz="2400" dirty="0">
                <a:solidFill>
                  <a:schemeClr val="tx1"/>
                </a:solidFill>
              </a:rPr>
              <a:t>. </a:t>
            </a:r>
          </a:p>
        </p:txBody>
      </p:sp>
      <p:sp>
        <p:nvSpPr>
          <p:cNvPr id="3" name="Title 2">
            <a:extLst>
              <a:ext uri="{FF2B5EF4-FFF2-40B4-BE49-F238E27FC236}">
                <a16:creationId xmlns:a16="http://schemas.microsoft.com/office/drawing/2014/main" id="{E78A3074-FD61-48BA-9F00-A35A4841495D}"/>
              </a:ext>
            </a:extLst>
          </p:cNvPr>
          <p:cNvSpPr>
            <a:spLocks noGrp="1"/>
          </p:cNvSpPr>
          <p:nvPr>
            <p:ph type="title"/>
          </p:nvPr>
        </p:nvSpPr>
        <p:spPr/>
        <p:txBody>
          <a:bodyPr>
            <a:normAutofit/>
          </a:bodyPr>
          <a:lstStyle/>
          <a:p>
            <a:r>
              <a:rPr lang="en-US" sz="3600" b="1" dirty="0"/>
              <a:t>How RespectAbility offers effective solutions: </a:t>
            </a:r>
          </a:p>
        </p:txBody>
      </p:sp>
    </p:spTree>
    <p:extLst>
      <p:ext uri="{BB962C8B-B14F-4D97-AF65-F5344CB8AC3E}">
        <p14:creationId xmlns:p14="http://schemas.microsoft.com/office/powerpoint/2010/main" val="1435638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F3A7-03A4-43B5-8EA2-CD5DBCFD14E7}"/>
              </a:ext>
            </a:extLst>
          </p:cNvPr>
          <p:cNvSpPr>
            <a:spLocks noGrp="1"/>
          </p:cNvSpPr>
          <p:nvPr>
            <p:ph type="title"/>
          </p:nvPr>
        </p:nvSpPr>
        <p:spPr/>
        <p:txBody>
          <a:bodyPr>
            <a:normAutofit/>
          </a:bodyPr>
          <a:lstStyle/>
          <a:p>
            <a:r>
              <a:rPr lang="en-US" sz="3600" dirty="0"/>
              <a:t>Inaccessibility Has Many Forms</a:t>
            </a:r>
          </a:p>
        </p:txBody>
      </p:sp>
      <p:sp>
        <p:nvSpPr>
          <p:cNvPr id="9" name="Content Placeholder 8">
            <a:extLst>
              <a:ext uri="{FF2B5EF4-FFF2-40B4-BE49-F238E27FC236}">
                <a16:creationId xmlns:a16="http://schemas.microsoft.com/office/drawing/2014/main" id="{5B6A5B30-A967-6547-BD22-537FE9A727C2}"/>
              </a:ext>
            </a:extLst>
          </p:cNvPr>
          <p:cNvSpPr>
            <a:spLocks noGrp="1"/>
          </p:cNvSpPr>
          <p:nvPr>
            <p:ph idx="1"/>
          </p:nvPr>
        </p:nvSpPr>
        <p:spPr>
          <a:xfrm>
            <a:off x="356991" y="1825625"/>
            <a:ext cx="7490228" cy="4351338"/>
          </a:xfrm>
        </p:spPr>
        <p:txBody>
          <a:bodyPr>
            <a:normAutofit fontScale="85000" lnSpcReduction="20000"/>
          </a:bodyPr>
          <a:lstStyle/>
          <a:p>
            <a:pPr marL="342900" indent="-342900"/>
            <a:r>
              <a:rPr lang="en-US" altLang="en-US" dirty="0">
                <a:solidFill>
                  <a:schemeClr val="tx1"/>
                </a:solidFill>
              </a:rPr>
              <a:t>Events at non-ADA accessible locations</a:t>
            </a:r>
          </a:p>
          <a:p>
            <a:pPr marL="342900" indent="-342900"/>
            <a:r>
              <a:rPr lang="en-US" altLang="en-US" dirty="0">
                <a:solidFill>
                  <a:schemeClr val="tx1"/>
                </a:solidFill>
              </a:rPr>
              <a:t>Websites, ads and social media without captions and screen reader accessibility</a:t>
            </a:r>
          </a:p>
          <a:p>
            <a:pPr marL="342900" indent="-342900"/>
            <a:r>
              <a:rPr lang="en-US" altLang="en-US" dirty="0">
                <a:solidFill>
                  <a:schemeClr val="tx1"/>
                </a:solidFill>
              </a:rPr>
              <a:t>Lack of ASL interpreters when requested at events</a:t>
            </a:r>
          </a:p>
          <a:p>
            <a:pPr marL="342900" indent="-342900"/>
            <a:r>
              <a:rPr lang="en-US" altLang="en-US" dirty="0">
                <a:solidFill>
                  <a:schemeClr val="tx1"/>
                </a:solidFill>
              </a:rPr>
              <a:t>Lack of translations (Spanish) and too complex wording</a:t>
            </a:r>
          </a:p>
          <a:p>
            <a:pPr marL="342900" indent="-342900"/>
            <a:r>
              <a:rPr lang="en-US" altLang="en-US" dirty="0">
                <a:solidFill>
                  <a:schemeClr val="tx1"/>
                </a:solidFill>
              </a:rPr>
              <a:t>Lack of ramp/elevator</a:t>
            </a:r>
          </a:p>
          <a:p>
            <a:pPr marL="342900" indent="-342900"/>
            <a:r>
              <a:rPr lang="en-US" altLang="en-US" dirty="0">
                <a:solidFill>
                  <a:schemeClr val="tx1"/>
                </a:solidFill>
              </a:rPr>
              <a:t>Lack of accessibility in parking lot</a:t>
            </a:r>
          </a:p>
          <a:p>
            <a:pPr marL="342900" indent="-342900"/>
            <a:r>
              <a:rPr lang="en-US" altLang="en-US" dirty="0">
                <a:solidFill>
                  <a:schemeClr val="tx1"/>
                </a:solidFill>
              </a:rPr>
              <a:t>Lack of accessible bathroom</a:t>
            </a:r>
          </a:p>
          <a:p>
            <a:pPr marL="342900" indent="-342900"/>
            <a:r>
              <a:rPr lang="en-US" altLang="en-US" dirty="0">
                <a:solidFill>
                  <a:schemeClr val="tx1"/>
                </a:solidFill>
              </a:rPr>
              <a:t>Lack of Braille ballot</a:t>
            </a:r>
          </a:p>
          <a:p>
            <a:pPr marL="342900" indent="-342900"/>
            <a:r>
              <a:rPr lang="en-US" altLang="en-US" dirty="0">
                <a:solidFill>
                  <a:schemeClr val="tx1"/>
                </a:solidFill>
              </a:rPr>
              <a:t>Inaccessible voting booths</a:t>
            </a:r>
          </a:p>
          <a:p>
            <a:pPr marL="342900" indent="-342900"/>
            <a:r>
              <a:rPr lang="en-US" altLang="en-US" dirty="0">
                <a:solidFill>
                  <a:schemeClr val="tx1"/>
                </a:solidFill>
              </a:rPr>
              <a:t>Or when those who require assistance are judged to be not capable of voting by polling officials</a:t>
            </a:r>
          </a:p>
        </p:txBody>
      </p:sp>
      <p:pic>
        <p:nvPicPr>
          <p:cNvPr id="5" name="Content Placeholder 6" descr="Image from the Department of Justice showing accessible voting arragements. In the picture, a voter with disabiltiy is filling out a ballot and handing it to a election worker instead of having to navigate an inaccessible flight of stairs.&#10;" title="DOJ Accessible Voting ">
            <a:extLst>
              <a:ext uri="{FF2B5EF4-FFF2-40B4-BE49-F238E27FC236}">
                <a16:creationId xmlns:a16="http://schemas.microsoft.com/office/drawing/2014/main" id="{CB45021B-6334-5640-AFEC-8B2D8F057823}"/>
              </a:ext>
            </a:extLst>
          </p:cNvPr>
          <p:cNvPicPr>
            <a:picLocks noChangeAspect="1"/>
          </p:cNvPicPr>
          <p:nvPr/>
        </p:nvPicPr>
        <p:blipFill>
          <a:blip r:embed="rId2"/>
          <a:srcRect/>
          <a:stretch>
            <a:fillRect/>
          </a:stretch>
        </p:blipFill>
        <p:spPr>
          <a:xfrm>
            <a:off x="7796409" y="1825625"/>
            <a:ext cx="4038600" cy="3551238"/>
          </a:xfrm>
          <a:prstGeom prst="rect">
            <a:avLst/>
          </a:prstGeom>
        </p:spPr>
      </p:pic>
    </p:spTree>
    <p:extLst>
      <p:ext uri="{BB962C8B-B14F-4D97-AF65-F5344CB8AC3E}">
        <p14:creationId xmlns:p14="http://schemas.microsoft.com/office/powerpoint/2010/main" val="91038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E7CB183-942F-46ED-B498-9E09A3435776}"/>
              </a:ext>
              <a:ext uri="{C183D7F6-B498-43B3-948B-1728B52AA6E4}">
                <adec:decorative xmlns:adec="http://schemas.microsoft.com/office/drawing/2017/decorative" val="1"/>
              </a:ext>
            </a:extLst>
          </p:cNvPr>
          <p:cNvSpPr/>
          <p:nvPr/>
        </p:nvSpPr>
        <p:spPr>
          <a:xfrm>
            <a:off x="365346" y="4740665"/>
            <a:ext cx="11536368" cy="1340821"/>
          </a:xfrm>
          <a:prstGeom prst="rect">
            <a:avLst/>
          </a:prstGeom>
          <a:solidFill>
            <a:srgbClr val="EFAF3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07462EF-A8C5-4779-AA97-CA47A764C19D}"/>
              </a:ext>
              <a:ext uri="{C183D7F6-B498-43B3-948B-1728B52AA6E4}">
                <adec:decorative xmlns:adec="http://schemas.microsoft.com/office/drawing/2017/decorative" val="1"/>
              </a:ext>
            </a:extLst>
          </p:cNvPr>
          <p:cNvSpPr/>
          <p:nvPr/>
        </p:nvSpPr>
        <p:spPr>
          <a:xfrm>
            <a:off x="350831" y="1520761"/>
            <a:ext cx="11550883" cy="3219904"/>
          </a:xfrm>
          <a:prstGeom prst="rect">
            <a:avLst/>
          </a:prstGeom>
          <a:solidFill>
            <a:srgbClr val="EFAF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B8CAC970-0E68-4599-8472-33C1A016BC06}"/>
              </a:ext>
            </a:extLst>
          </p:cNvPr>
          <p:cNvSpPr txBox="1"/>
          <p:nvPr/>
        </p:nvSpPr>
        <p:spPr>
          <a:xfrm flipH="1">
            <a:off x="525363" y="593425"/>
            <a:ext cx="511867" cy="707886"/>
          </a:xfrm>
          <a:prstGeom prst="rect">
            <a:avLst/>
          </a:prstGeom>
          <a:solidFill>
            <a:schemeClr val="bg1"/>
          </a:solidFill>
          <a:ln>
            <a:solidFill>
              <a:srgbClr val="000000"/>
            </a:solidFill>
          </a:ln>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1</a:t>
            </a:r>
          </a:p>
        </p:txBody>
      </p:sp>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a:xfrm>
            <a:off x="1296537" y="365126"/>
            <a:ext cx="9742302" cy="1139824"/>
          </a:xfrm>
        </p:spPr>
        <p:txBody>
          <a:bodyPr>
            <a:normAutofit/>
          </a:bodyPr>
          <a:lstStyle/>
          <a:p>
            <a:r>
              <a:rPr lang="en-US" sz="3600" b="1" dirty="0"/>
              <a:t>Fight Stigmas</a:t>
            </a:r>
          </a:p>
        </p:txBody>
      </p:sp>
      <p:sp>
        <p:nvSpPr>
          <p:cNvPr id="42" name="Arrow: Down 41">
            <a:extLst>
              <a:ext uri="{FF2B5EF4-FFF2-40B4-BE49-F238E27FC236}">
                <a16:creationId xmlns:a16="http://schemas.microsoft.com/office/drawing/2014/main" id="{E090068C-85E9-49E9-BC18-D78317CB8DD5}"/>
              </a:ext>
              <a:ext uri="{C183D7F6-B498-43B3-948B-1728B52AA6E4}">
                <adec:decorative xmlns:adec="http://schemas.microsoft.com/office/drawing/2017/decorative" val="1"/>
              </a:ext>
            </a:extLst>
          </p:cNvPr>
          <p:cNvSpPr/>
          <p:nvPr/>
        </p:nvSpPr>
        <p:spPr>
          <a:xfrm>
            <a:off x="5652750" y="4456901"/>
            <a:ext cx="886500" cy="556592"/>
          </a:xfrm>
          <a:prstGeom prst="down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6" name="Content Placeholder 35">
            <a:extLst>
              <a:ext uri="{FF2B5EF4-FFF2-40B4-BE49-F238E27FC236}">
                <a16:creationId xmlns:a16="http://schemas.microsoft.com/office/drawing/2014/main" id="{8836A1D6-97C7-4828-BF56-745A4C97E671}"/>
              </a:ext>
            </a:extLst>
          </p:cNvPr>
          <p:cNvSpPr>
            <a:spLocks noGrp="1"/>
          </p:cNvSpPr>
          <p:nvPr>
            <p:ph idx="1"/>
          </p:nvPr>
        </p:nvSpPr>
        <p:spPr>
          <a:xfrm>
            <a:off x="350831" y="2102004"/>
            <a:ext cx="11536368" cy="2077636"/>
          </a:xfrm>
        </p:spPr>
        <p:txBody>
          <a:bodyPr>
            <a:noAutofit/>
          </a:bodyPr>
          <a:lstStyle/>
          <a:p>
            <a:pPr marL="457200" lvl="1" indent="0" algn="ctr">
              <a:buNone/>
            </a:pPr>
            <a:r>
              <a:rPr lang="en-US" sz="3400" dirty="0">
                <a:solidFill>
                  <a:schemeClr val="tx1"/>
                </a:solidFill>
              </a:rPr>
              <a:t>Narrative Change in Hollywood</a:t>
            </a:r>
          </a:p>
          <a:p>
            <a:pPr marL="457200" lvl="1" indent="0" algn="ctr">
              <a:buNone/>
            </a:pPr>
            <a:r>
              <a:rPr lang="en-US" sz="3400" dirty="0">
                <a:solidFill>
                  <a:schemeClr val="tx1"/>
                </a:solidFill>
              </a:rPr>
              <a:t>Representation of People with Disabilities in News </a:t>
            </a:r>
          </a:p>
          <a:p>
            <a:pPr marL="457200" lvl="1" indent="0" algn="ctr">
              <a:buNone/>
            </a:pPr>
            <a:r>
              <a:rPr lang="en-US" sz="3400" dirty="0">
                <a:solidFill>
                  <a:schemeClr val="tx1"/>
                </a:solidFill>
              </a:rPr>
              <a:t>Facts, Studies, &amp; Social Media</a:t>
            </a:r>
          </a:p>
        </p:txBody>
      </p:sp>
      <p:sp>
        <p:nvSpPr>
          <p:cNvPr id="24" name="TextBox 23">
            <a:extLst>
              <a:ext uri="{FF2B5EF4-FFF2-40B4-BE49-F238E27FC236}">
                <a16:creationId xmlns:a16="http://schemas.microsoft.com/office/drawing/2014/main" id="{1D119177-87C9-4168-B29E-57FE12044A99}"/>
              </a:ext>
            </a:extLst>
          </p:cNvPr>
          <p:cNvSpPr txBox="1"/>
          <p:nvPr/>
        </p:nvSpPr>
        <p:spPr>
          <a:xfrm>
            <a:off x="365346" y="4906494"/>
            <a:ext cx="11550883" cy="1138773"/>
          </a:xfrm>
          <a:prstGeom prst="rect">
            <a:avLst/>
          </a:prstGeom>
          <a:noFill/>
        </p:spPr>
        <p:txBody>
          <a:bodyPr wrap="square" rtlCol="0">
            <a:spAutoFit/>
          </a:bodyPr>
          <a:lstStyle/>
          <a:p>
            <a:pPr algn="ctr"/>
            <a:r>
              <a:rPr lang="en-US" sz="3400" dirty="0">
                <a:solidFill>
                  <a:srgbClr val="000000"/>
                </a:solidFill>
                <a:latin typeface="Times New Roman" panose="02020603050405020304" pitchFamily="18" charset="0"/>
                <a:cs typeface="Times New Roman" panose="02020603050405020304" pitchFamily="18" charset="0"/>
              </a:rPr>
              <a:t>People with disabilities are viewed for what they can do – and as capable contributing members of society.</a:t>
            </a:r>
          </a:p>
        </p:txBody>
      </p:sp>
    </p:spTree>
    <p:extLst>
      <p:ext uri="{BB962C8B-B14F-4D97-AF65-F5344CB8AC3E}">
        <p14:creationId xmlns:p14="http://schemas.microsoft.com/office/powerpoint/2010/main" val="1563880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3D034E-8C03-49FC-9925-E0FB91ABEBD3}"/>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Onscreen Perceptions: Fighting Stigmas</a:t>
            </a:r>
          </a:p>
        </p:txBody>
      </p:sp>
      <p:sp>
        <p:nvSpPr>
          <p:cNvPr id="7" name="Rectangle 6">
            <a:extLst>
              <a:ext uri="{FF2B5EF4-FFF2-40B4-BE49-F238E27FC236}">
                <a16:creationId xmlns:a16="http://schemas.microsoft.com/office/drawing/2014/main" id="{E56D1CAD-50D7-4D25-BD96-3E1D072D0C02}"/>
              </a:ext>
              <a:ext uri="{C183D7F6-B498-43B3-948B-1728B52AA6E4}">
                <adec:decorative xmlns:adec="http://schemas.microsoft.com/office/drawing/2017/decorative" val="1"/>
              </a:ext>
            </a:extLst>
          </p:cNvPr>
          <p:cNvSpPr/>
          <p:nvPr/>
        </p:nvSpPr>
        <p:spPr>
          <a:xfrm>
            <a:off x="354390" y="4237441"/>
            <a:ext cx="11527752" cy="182216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6CE092F4-3A38-42B2-97A1-41D07A3C00CC}"/>
              </a:ext>
            </a:extLst>
          </p:cNvPr>
          <p:cNvSpPr>
            <a:spLocks noGrp="1"/>
          </p:cNvSpPr>
          <p:nvPr>
            <p:ph idx="1"/>
          </p:nvPr>
        </p:nvSpPr>
        <p:spPr>
          <a:xfrm>
            <a:off x="495830" y="4573752"/>
            <a:ext cx="3589328" cy="1243013"/>
          </a:xfrm>
        </p:spPr>
        <p:txBody>
          <a:bodyPr>
            <a:normAutofit/>
          </a:bodyPr>
          <a:lstStyle/>
          <a:p>
            <a:pPr marL="0" lvl="0" indent="0" algn="ctr">
              <a:buNone/>
            </a:pPr>
            <a:r>
              <a:rPr lang="en-US" sz="2400" dirty="0">
                <a:solidFill>
                  <a:srgbClr val="EFAF30"/>
                </a:solidFill>
              </a:rPr>
              <a:t>3.1% </a:t>
            </a:r>
            <a:r>
              <a:rPr lang="en-US" sz="2400" dirty="0">
                <a:solidFill>
                  <a:schemeClr val="bg1"/>
                </a:solidFill>
              </a:rPr>
              <a:t>of scripted television characters have disabilities*</a:t>
            </a:r>
          </a:p>
        </p:txBody>
      </p:sp>
      <p:pic>
        <p:nvPicPr>
          <p:cNvPr id="9" name="Picture 8" descr="Daryl Chill Mitchell, an African American actor, seated in his wheelchair on the set of NCIS: New Orleans" title="NCIS: New Orlean">
            <a:extLst>
              <a:ext uri="{FF2B5EF4-FFF2-40B4-BE49-F238E27FC236}">
                <a16:creationId xmlns:a16="http://schemas.microsoft.com/office/drawing/2014/main" id="{345C22F9-174F-42C3-A571-DB73DBBF6C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252" y="1840740"/>
            <a:ext cx="3885857" cy="2527911"/>
          </a:xfrm>
          <a:prstGeom prst="rect">
            <a:avLst/>
          </a:prstGeom>
        </p:spPr>
      </p:pic>
      <p:sp>
        <p:nvSpPr>
          <p:cNvPr id="6" name="Content Placeholder 3">
            <a:extLst>
              <a:ext uri="{FF2B5EF4-FFF2-40B4-BE49-F238E27FC236}">
                <a16:creationId xmlns:a16="http://schemas.microsoft.com/office/drawing/2014/main" id="{3CCBD66F-C291-4ADC-B219-47B308BBF47E}"/>
              </a:ext>
            </a:extLst>
          </p:cNvPr>
          <p:cNvSpPr txBox="1">
            <a:spLocks/>
          </p:cNvSpPr>
          <p:nvPr/>
        </p:nvSpPr>
        <p:spPr>
          <a:xfrm>
            <a:off x="4517499" y="4596413"/>
            <a:ext cx="3438379" cy="8286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Actors without disabilities play more than </a:t>
            </a:r>
            <a:r>
              <a:rPr lang="en-US" sz="2400" dirty="0">
                <a:solidFill>
                  <a:srgbClr val="EFAF30"/>
                </a:solidFill>
              </a:rPr>
              <a:t>95% </a:t>
            </a:r>
            <a:r>
              <a:rPr lang="en-US" sz="2400" dirty="0">
                <a:solidFill>
                  <a:schemeClr val="bg1"/>
                </a:solidFill>
              </a:rPr>
              <a:t>of all characters with disabilities</a:t>
            </a:r>
          </a:p>
        </p:txBody>
      </p:sp>
      <p:pic>
        <p:nvPicPr>
          <p:cNvPr id="11" name="Picture 10" descr="Two actresses in a movie looking at something behind the camera, looking worried">
            <a:extLst>
              <a:ext uri="{FF2B5EF4-FFF2-40B4-BE49-F238E27FC236}">
                <a16:creationId xmlns:a16="http://schemas.microsoft.com/office/drawing/2014/main" id="{47E7798A-6CA5-453E-A768-E518CCBBC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36124" y="1850915"/>
            <a:ext cx="3851700" cy="2489630"/>
          </a:xfrm>
          <a:prstGeom prst="rect">
            <a:avLst/>
          </a:prstGeom>
        </p:spPr>
      </p:pic>
      <p:sp>
        <p:nvSpPr>
          <p:cNvPr id="5" name="Content Placeholder 3">
            <a:extLst>
              <a:ext uri="{FF2B5EF4-FFF2-40B4-BE49-F238E27FC236}">
                <a16:creationId xmlns:a16="http://schemas.microsoft.com/office/drawing/2014/main" id="{43889FC5-47EE-48CC-B7FA-C6A7DE859D36}"/>
              </a:ext>
            </a:extLst>
          </p:cNvPr>
          <p:cNvSpPr txBox="1">
            <a:spLocks/>
          </p:cNvSpPr>
          <p:nvPr/>
        </p:nvSpPr>
        <p:spPr>
          <a:xfrm>
            <a:off x="8237253" y="4583077"/>
            <a:ext cx="3576546" cy="734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Almost all portrayals of people with disabilities are white, despite the fact disabilities affect all</a:t>
            </a:r>
          </a:p>
        </p:txBody>
      </p:sp>
      <p:pic>
        <p:nvPicPr>
          <p:cNvPr id="8" name="Picture 7" descr="Freddie Highmore as Shawn Murphy on The Good Doctor">
            <a:extLst>
              <a:ext uri="{FF2B5EF4-FFF2-40B4-BE49-F238E27FC236}">
                <a16:creationId xmlns:a16="http://schemas.microsoft.com/office/drawing/2014/main" id="{CEDEF1ED-1897-441D-92A6-34DF182418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19318" y="1850894"/>
            <a:ext cx="3772476" cy="2489630"/>
          </a:xfrm>
          <a:prstGeom prst="rect">
            <a:avLst/>
          </a:prstGeom>
        </p:spPr>
      </p:pic>
      <p:cxnSp>
        <p:nvCxnSpPr>
          <p:cNvPr id="17" name="Straight Connector 16">
            <a:extLst>
              <a:ext uri="{FF2B5EF4-FFF2-40B4-BE49-F238E27FC236}">
                <a16:creationId xmlns:a16="http://schemas.microsoft.com/office/drawing/2014/main" id="{0F1F2687-47BB-4467-8A71-B8449D4C3846}"/>
              </a:ext>
              <a:ext uri="{C183D7F6-B498-43B3-948B-1728B52AA6E4}">
                <adec:decorative xmlns:adec="http://schemas.microsoft.com/office/drawing/2017/decorative" val="1"/>
              </a:ext>
            </a:extLst>
          </p:cNvPr>
          <p:cNvCxnSpPr/>
          <p:nvPr/>
        </p:nvCxnSpPr>
        <p:spPr>
          <a:xfrm>
            <a:off x="354389" y="4340545"/>
            <a:ext cx="1152775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E0128D-CA2D-4EDA-AD9A-679FE1EA6556}"/>
              </a:ext>
              <a:ext uri="{C183D7F6-B498-43B3-948B-1728B52AA6E4}">
                <adec:decorative xmlns:adec="http://schemas.microsoft.com/office/drawing/2017/decorative" val="1"/>
              </a:ext>
            </a:extLst>
          </p:cNvPr>
          <p:cNvCxnSpPr>
            <a:cxnSpLocks/>
          </p:cNvCxnSpPr>
          <p:nvPr/>
        </p:nvCxnSpPr>
        <p:spPr>
          <a:xfrm flipH="1">
            <a:off x="4226599" y="1844906"/>
            <a:ext cx="9526" cy="4214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70808D-7D1F-4DFC-A398-43A1CF80C9BB}"/>
              </a:ext>
              <a:ext uri="{C183D7F6-B498-43B3-948B-1728B52AA6E4}">
                <adec:decorative xmlns:adec="http://schemas.microsoft.com/office/drawing/2017/decorative" val="1"/>
              </a:ext>
            </a:extLst>
          </p:cNvPr>
          <p:cNvCxnSpPr>
            <a:cxnSpLocks/>
          </p:cNvCxnSpPr>
          <p:nvPr/>
        </p:nvCxnSpPr>
        <p:spPr>
          <a:xfrm>
            <a:off x="8103571" y="1844906"/>
            <a:ext cx="0" cy="4214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4473C0E-9925-418A-80EC-D9CA69AD3DF6}"/>
              </a:ext>
            </a:extLst>
          </p:cNvPr>
          <p:cNvSpPr/>
          <p:nvPr/>
        </p:nvSpPr>
        <p:spPr>
          <a:xfrm>
            <a:off x="-26074" y="6381749"/>
            <a:ext cx="2492210" cy="380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Times New Roman" panose="02020603050405020304" pitchFamily="18" charset="0"/>
                <a:cs typeface="Times New Roman" panose="02020603050405020304" pitchFamily="18" charset="0"/>
              </a:rPr>
              <a:t>*2019-2020 TV Season</a:t>
            </a:r>
          </a:p>
        </p:txBody>
      </p:sp>
    </p:spTree>
    <p:extLst>
      <p:ext uri="{BB962C8B-B14F-4D97-AF65-F5344CB8AC3E}">
        <p14:creationId xmlns:p14="http://schemas.microsoft.com/office/powerpoint/2010/main" val="2409926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5" name="Title 4" hidden="1">
            <a:extLst>
              <a:ext uri="{FF2B5EF4-FFF2-40B4-BE49-F238E27FC236}">
                <a16:creationId xmlns:a16="http://schemas.microsoft.com/office/drawing/2014/main" id="{1BD036E5-9748-4D44-A3D0-59191F45361D}"/>
              </a:ext>
            </a:extLst>
          </p:cNvPr>
          <p:cNvSpPr>
            <a:spLocks noGrp="1"/>
          </p:cNvSpPr>
          <p:nvPr>
            <p:ph type="title"/>
          </p:nvPr>
        </p:nvSpPr>
        <p:spPr/>
        <p:txBody>
          <a:bodyPr/>
          <a:lstStyle/>
          <a:p>
            <a:pPr rtl="0"/>
            <a:r>
              <a:rPr lang="en-US" sz="3200" b="1" i="0" dirty="0" err="1">
                <a:solidFill>
                  <a:schemeClr val="bg1"/>
                </a:solidFill>
                <a:effectLst/>
                <a:latin typeface="Baskerville Old Face" panose="02020602080505020303" pitchFamily="18" charset="0"/>
                <a:ea typeface="Times New Roman" panose="02020603050405020304" pitchFamily="18" charset="0"/>
                <a:cs typeface="Times New Roman" panose="02020603050405020304" pitchFamily="18" charset="0"/>
              </a:rPr>
              <a:t>RespectAbility’s</a:t>
            </a:r>
            <a:r>
              <a:rPr lang="en-US" sz="3200" b="1" i="0" dirty="0">
                <a:solidFill>
                  <a:schemeClr val="bg1"/>
                </a:solidFill>
                <a:effectLst/>
                <a:latin typeface="Baskerville Old Face" panose="02020602080505020303" pitchFamily="18" charset="0"/>
                <a:ea typeface="Times New Roman" panose="02020603050405020304" pitchFamily="18" charset="0"/>
                <a:cs typeface="Times New Roman" panose="02020603050405020304" pitchFamily="18" charset="0"/>
              </a:rPr>
              <a:t> Summer Lab for Entertainment Professionals with Disabilities</a:t>
            </a:r>
            <a:endParaRPr lang="en-US" dirty="0">
              <a:solidFill>
                <a:schemeClr val="bg1"/>
              </a:solidFill>
              <a:effectLst/>
            </a:endParaRPr>
          </a:p>
          <a:p>
            <a:endParaRPr lang="en-US" dirty="0"/>
          </a:p>
        </p:txBody>
      </p:sp>
      <p:pic>
        <p:nvPicPr>
          <p:cNvPr id="330" name="Google Shape;330;p37" descr="Jonathan Murray speaking to lab attendees seated at tables"/>
          <p:cNvPicPr preferRelativeResize="0"/>
          <p:nvPr/>
        </p:nvPicPr>
        <p:blipFill rotWithShape="1">
          <a:blip r:embed="rId3" cstate="print">
            <a:alphaModFix/>
            <a:extLst>
              <a:ext uri="{28A0092B-C50C-407E-A947-70E740481C1C}">
                <a14:useLocalDpi xmlns:a14="http://schemas.microsoft.com/office/drawing/2010/main"/>
              </a:ext>
            </a:extLst>
          </a:blip>
          <a:srcRect b="-1"/>
          <a:stretch/>
        </p:blipFill>
        <p:spPr>
          <a:xfrm>
            <a:off x="15407" y="-1"/>
            <a:ext cx="4457221" cy="3413631"/>
          </a:xfrm>
          <a:prstGeom prst="rect">
            <a:avLst/>
          </a:prstGeom>
          <a:noFill/>
          <a:ln>
            <a:noFill/>
          </a:ln>
        </p:spPr>
      </p:pic>
      <p:pic>
        <p:nvPicPr>
          <p:cNvPr id="329" name="Google Shape;329;p37" descr="RespectAbility lab attendees surrounding a statue outside of the Disney studio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407" y="3413631"/>
            <a:ext cx="4457221" cy="3444368"/>
          </a:xfrm>
          <a:prstGeom prst="rect">
            <a:avLst/>
          </a:prstGeom>
          <a:noFill/>
          <a:ln>
            <a:noFill/>
          </a:ln>
        </p:spPr>
      </p:pic>
      <p:cxnSp>
        <p:nvCxnSpPr>
          <p:cNvPr id="332" name="Google Shape;332;p37">
            <a:extLst>
              <a:ext uri="{C183D7F6-B498-43B3-948B-1728B52AA6E4}">
                <adec:decorative xmlns:adec="http://schemas.microsoft.com/office/drawing/2017/decorative" val="1"/>
              </a:ext>
            </a:extLst>
          </p:cNvPr>
          <p:cNvCxnSpPr/>
          <p:nvPr/>
        </p:nvCxnSpPr>
        <p:spPr>
          <a:xfrm>
            <a:off x="0" y="3413630"/>
            <a:ext cx="4460092" cy="0"/>
          </a:xfrm>
          <a:prstGeom prst="straightConnector1">
            <a:avLst/>
          </a:prstGeom>
          <a:noFill/>
          <a:ln w="38100" cap="flat" cmpd="sng">
            <a:solidFill>
              <a:srgbClr val="F1B132"/>
            </a:solidFill>
            <a:prstDash val="solid"/>
            <a:miter lim="800000"/>
            <a:headEnd type="none" w="sm" len="sm"/>
            <a:tailEnd type="none" w="sm" len="sm"/>
          </a:ln>
        </p:spPr>
      </p:cxnSp>
      <p:cxnSp>
        <p:nvCxnSpPr>
          <p:cNvPr id="333" name="Google Shape;333;p37">
            <a:extLst>
              <a:ext uri="{C183D7F6-B498-43B3-948B-1728B52AA6E4}">
                <adec:decorative xmlns:adec="http://schemas.microsoft.com/office/drawing/2017/decorative" val="1"/>
              </a:ext>
            </a:extLst>
          </p:cNvPr>
          <p:cNvCxnSpPr/>
          <p:nvPr/>
        </p:nvCxnSpPr>
        <p:spPr>
          <a:xfrm>
            <a:off x="4460092" y="-1"/>
            <a:ext cx="0" cy="6858000"/>
          </a:xfrm>
          <a:prstGeom prst="straightConnector1">
            <a:avLst/>
          </a:prstGeom>
          <a:noFill/>
          <a:ln w="38100" cap="flat" cmpd="sng">
            <a:solidFill>
              <a:srgbClr val="EFAF30"/>
            </a:solidFill>
            <a:prstDash val="solid"/>
            <a:miter lim="800000"/>
            <a:headEnd type="none" w="sm" len="sm"/>
            <a:tailEnd type="none" w="sm" len="sm"/>
          </a:ln>
        </p:spPr>
      </p:cxnSp>
      <p:cxnSp>
        <p:nvCxnSpPr>
          <p:cNvPr id="11" name="Google Shape;333;p37">
            <a:extLst>
              <a:ext uri="{FF2B5EF4-FFF2-40B4-BE49-F238E27FC236}">
                <a16:creationId xmlns:a16="http://schemas.microsoft.com/office/drawing/2014/main" id="{C30B6661-A13B-4F05-AB89-4250F32B4D80}"/>
              </a:ext>
              <a:ext uri="{C183D7F6-B498-43B3-948B-1728B52AA6E4}">
                <adec:decorative xmlns:adec="http://schemas.microsoft.com/office/drawing/2017/decorative" val="1"/>
              </a:ext>
            </a:extLst>
          </p:cNvPr>
          <p:cNvCxnSpPr/>
          <p:nvPr/>
        </p:nvCxnSpPr>
        <p:spPr>
          <a:xfrm>
            <a:off x="15407" y="0"/>
            <a:ext cx="0" cy="6858000"/>
          </a:xfrm>
          <a:prstGeom prst="straightConnector1">
            <a:avLst/>
          </a:prstGeom>
          <a:noFill/>
          <a:ln w="38100" cap="flat" cmpd="sng">
            <a:solidFill>
              <a:srgbClr val="EFAF30"/>
            </a:solidFill>
            <a:prstDash val="solid"/>
            <a:miter lim="800000"/>
            <a:headEnd type="none" w="sm" len="sm"/>
            <a:tailEnd type="none" w="sm" len="sm"/>
          </a:ln>
        </p:spPr>
      </p:cxnSp>
      <p:cxnSp>
        <p:nvCxnSpPr>
          <p:cNvPr id="12" name="Google Shape;332;p37">
            <a:extLst>
              <a:ext uri="{FF2B5EF4-FFF2-40B4-BE49-F238E27FC236}">
                <a16:creationId xmlns:a16="http://schemas.microsoft.com/office/drawing/2014/main" id="{2CEE6BA0-A757-42C5-91D4-463208C0491A}"/>
              </a:ext>
              <a:ext uri="{C183D7F6-B498-43B3-948B-1728B52AA6E4}">
                <adec:decorative xmlns:adec="http://schemas.microsoft.com/office/drawing/2017/decorative" val="1"/>
              </a:ext>
            </a:extLst>
          </p:cNvPr>
          <p:cNvCxnSpPr/>
          <p:nvPr/>
        </p:nvCxnSpPr>
        <p:spPr>
          <a:xfrm>
            <a:off x="0" y="6857999"/>
            <a:ext cx="4460092" cy="0"/>
          </a:xfrm>
          <a:prstGeom prst="straightConnector1">
            <a:avLst/>
          </a:prstGeom>
          <a:noFill/>
          <a:ln w="38100" cap="flat" cmpd="sng">
            <a:solidFill>
              <a:srgbClr val="F1B132"/>
            </a:solidFill>
            <a:prstDash val="solid"/>
            <a:miter lim="800000"/>
            <a:headEnd type="none" w="sm" len="sm"/>
            <a:tailEnd type="none" w="sm" len="sm"/>
          </a:ln>
        </p:spPr>
      </p:cxnSp>
      <p:cxnSp>
        <p:nvCxnSpPr>
          <p:cNvPr id="13" name="Google Shape;332;p37">
            <a:extLst>
              <a:ext uri="{FF2B5EF4-FFF2-40B4-BE49-F238E27FC236}">
                <a16:creationId xmlns:a16="http://schemas.microsoft.com/office/drawing/2014/main" id="{4DEEE32F-BEA1-4DFC-B543-505C0AB3B43B}"/>
              </a:ext>
              <a:ext uri="{C183D7F6-B498-43B3-948B-1728B52AA6E4}">
                <adec:decorative xmlns:adec="http://schemas.microsoft.com/office/drawing/2017/decorative" val="1"/>
              </a:ext>
            </a:extLst>
          </p:cNvPr>
          <p:cNvCxnSpPr/>
          <p:nvPr/>
        </p:nvCxnSpPr>
        <p:spPr>
          <a:xfrm>
            <a:off x="15407" y="9524"/>
            <a:ext cx="4460092" cy="0"/>
          </a:xfrm>
          <a:prstGeom prst="straightConnector1">
            <a:avLst/>
          </a:prstGeom>
          <a:noFill/>
          <a:ln w="38100" cap="flat" cmpd="sng">
            <a:solidFill>
              <a:srgbClr val="F1B132"/>
            </a:solidFill>
            <a:prstDash val="solid"/>
            <a:miter lim="800000"/>
            <a:headEnd type="none" w="sm" len="sm"/>
            <a:tailEnd type="none" w="sm" len="sm"/>
          </a:ln>
        </p:spPr>
      </p:cxnSp>
      <p:sp>
        <p:nvSpPr>
          <p:cNvPr id="331" name="Google Shape;331;p37"/>
          <p:cNvSpPr/>
          <p:nvPr/>
        </p:nvSpPr>
        <p:spPr>
          <a:xfrm>
            <a:off x="4956313" y="183929"/>
            <a:ext cx="6734942" cy="5940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262626"/>
                </a:solidFill>
                <a:latin typeface="Times New Roman" panose="02020603050405020304" pitchFamily="18" charset="0"/>
                <a:ea typeface="Times New Roman"/>
                <a:cs typeface="Times New Roman" panose="02020603050405020304" pitchFamily="18" charset="0"/>
                <a:sym typeface="Times New Roman"/>
              </a:rPr>
              <a:t>RespectAbility’s Summer Lab for Entertainment Professionals with Disabilities</a:t>
            </a:r>
            <a:endParaRPr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2000" b="1" dirty="0">
              <a:solidFill>
                <a:srgbClr val="262626"/>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spcBef>
                <a:spcPts val="0"/>
              </a:spcBef>
              <a:spcAft>
                <a:spcPts val="0"/>
              </a:spcAft>
              <a:buNone/>
            </a:pPr>
            <a:r>
              <a:rPr lang="en-US" sz="2800" dirty="0">
                <a:solidFill>
                  <a:schemeClr val="dk1"/>
                </a:solidFill>
                <a:latin typeface="Times New Roman" panose="02020603050405020304" pitchFamily="18" charset="0"/>
                <a:ea typeface="Times New Roman"/>
                <a:cs typeface="Times New Roman" panose="02020603050405020304" pitchFamily="18" charset="0"/>
                <a:sym typeface="Times New Roman"/>
              </a:rPr>
              <a:t>The Summer Lab is an award-winning innovative series for emerging entertainment talent and mid-level career professionals with disabilities who are pursuing a variety of entertainment careers, including writing, directing, producing, animation, cinematography and other production roles. These seminars allow participants and speakers from across the industry to network and learn from one another. </a:t>
            </a:r>
            <a:endParaRPr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372565E-8D39-434C-8A93-110AD6614511}"/>
              </a:ext>
            </a:extLst>
          </p:cNvPr>
          <p:cNvSpPr/>
          <p:nvPr/>
        </p:nvSpPr>
        <p:spPr>
          <a:xfrm>
            <a:off x="4956313" y="6432220"/>
            <a:ext cx="5263044"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More Info: </a:t>
            </a:r>
            <a:r>
              <a:rPr lang="en-US" sz="1600" dirty="0">
                <a:latin typeface="Times New Roman" panose="02020603050405020304" pitchFamily="18" charset="0"/>
                <a:cs typeface="Times New Roman" panose="02020603050405020304" pitchFamily="18" charset="0"/>
                <a:hlinkClick r:id="rId5"/>
              </a:rPr>
              <a:t>https://www.respectability.org/respectability-la-lab</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992E5A1-7A2E-B84E-82C1-0883BCE7FE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308321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6C41A-1939-4F8E-9BE5-47E9DF09362F}"/>
              </a:ext>
            </a:extLst>
          </p:cNvPr>
          <p:cNvSpPr>
            <a:spLocks noGrp="1"/>
          </p:cNvSpPr>
          <p:nvPr>
            <p:ph type="title"/>
          </p:nvPr>
        </p:nvSpPr>
        <p:spPr/>
        <p:txBody>
          <a:bodyPr>
            <a:normAutofit/>
          </a:bodyPr>
          <a:lstStyle/>
          <a:p>
            <a:r>
              <a:rPr lang="en-US" sz="3300" b="1" dirty="0">
                <a:solidFill>
                  <a:sysClr val="windowText" lastClr="000000"/>
                </a:solidFill>
              </a:rPr>
              <a:t>Employment Rates for Working-Age Americans w/ &amp; w/o Disabilities, by Race – 2019 (Pre-COVID)</a:t>
            </a:r>
            <a:endParaRPr lang="en-US" sz="3300" dirty="0"/>
          </a:p>
        </p:txBody>
      </p:sp>
      <p:sp>
        <p:nvSpPr>
          <p:cNvPr id="8" name="Rectangle 7">
            <a:extLst>
              <a:ext uri="{FF2B5EF4-FFF2-40B4-BE49-F238E27FC236}">
                <a16:creationId xmlns:a16="http://schemas.microsoft.com/office/drawing/2014/main" id="{45A5C73A-B6C1-4D97-8DB7-CE324A69136D}"/>
              </a:ext>
            </a:extLst>
          </p:cNvPr>
          <p:cNvSpPr/>
          <p:nvPr/>
        </p:nvSpPr>
        <p:spPr>
          <a:xfrm>
            <a:off x="378820" y="6200485"/>
            <a:ext cx="11813180" cy="830997"/>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 Annual Disability Statistics Supplement: 2020. Univ. of New Hampshire, Institute on Disability.</a:t>
            </a:r>
          </a:p>
          <a:p>
            <a:r>
              <a:rPr lang="en-US" sz="1600" b="1" dirty="0">
                <a:latin typeface="Times New Roman" panose="02020603050405020304" pitchFamily="18" charset="0"/>
                <a:cs typeface="Times New Roman" panose="02020603050405020304" pitchFamily="18" charset="0"/>
                <a:hlinkClick r:id="rId3"/>
              </a:rPr>
              <a:t>https://disabilitycompendium.org/compendium/2020-annual-disability-statistics-supplement</a:t>
            </a:r>
            <a:r>
              <a:rPr lang="en-US" sz="1600" b="1" dirty="0">
                <a:latin typeface="Times New Roman" panose="02020603050405020304" pitchFamily="18" charset="0"/>
                <a:cs typeface="Times New Roman" panose="02020603050405020304" pitchFamily="18" charset="0"/>
              </a:rPr>
              <a:t> </a:t>
            </a:r>
          </a:p>
          <a:p>
            <a:endParaRPr lang="en-US" sz="1600" b="1" dirty="0">
              <a:latin typeface="Times New Roman" panose="02020603050405020304" pitchFamily="18" charset="0"/>
              <a:cs typeface="Times New Roman" panose="02020603050405020304" pitchFamily="18" charset="0"/>
            </a:endParaRPr>
          </a:p>
        </p:txBody>
      </p:sp>
      <p:graphicFrame>
        <p:nvGraphicFramePr>
          <p:cNvPr id="9" name="Chart 8" descr="Chart depicting Employment Rates for Working-Age Americans with and without Disabilities, by Race in 2018. 38.9 percent of White Working-Age Americans with Disabilities had jobs as did 86 percent of White Working-Age Americans without Disabilities. Only 29.7 percent of Working-Age African-Americans with disabilities had jobs compared to 74.4 percent of Working-Age African-Americans without Disabilities. At the same time, 43.2 percent of Working-Age Asian-Americans with disabilities had jobs as did 74.6 percent of Working-Age Asian-Americans without disabilities. ">
            <a:extLst>
              <a:ext uri="{FF2B5EF4-FFF2-40B4-BE49-F238E27FC236}">
                <a16:creationId xmlns:a16="http://schemas.microsoft.com/office/drawing/2014/main" id="{CE3EDB3F-0AA2-4DD6-B3C2-EC7151E5AC99}"/>
              </a:ext>
            </a:extLst>
          </p:cNvPr>
          <p:cNvGraphicFramePr>
            <a:graphicFrameLocks/>
          </p:cNvGraphicFramePr>
          <p:nvPr/>
        </p:nvGraphicFramePr>
        <p:xfrm>
          <a:off x="1129850" y="1504950"/>
          <a:ext cx="9302379" cy="46670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0481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28D71F-2CF4-47CF-9990-560C93CC0854}"/>
              </a:ext>
            </a:extLst>
          </p:cNvPr>
          <p:cNvSpPr>
            <a:spLocks noGrp="1"/>
          </p:cNvSpPr>
          <p:nvPr>
            <p:ph type="title"/>
          </p:nvPr>
        </p:nvSpPr>
        <p:spPr>
          <a:xfrm>
            <a:off x="521208" y="365126"/>
            <a:ext cx="11531686" cy="1139824"/>
          </a:xfrm>
        </p:spPr>
        <p:txBody>
          <a:bodyPr>
            <a:normAutofit/>
          </a:bodyPr>
          <a:lstStyle/>
          <a:p>
            <a:r>
              <a:rPr lang="en-US" sz="3600" b="1" dirty="0"/>
              <a:t>Video Featuring 2019 Lab Alumni</a:t>
            </a:r>
          </a:p>
        </p:txBody>
      </p:sp>
      <p:sp>
        <p:nvSpPr>
          <p:cNvPr id="2" name="Rectangle 1">
            <a:extLst>
              <a:ext uri="{FF2B5EF4-FFF2-40B4-BE49-F238E27FC236}">
                <a16:creationId xmlns:a16="http://schemas.microsoft.com/office/drawing/2014/main" id="{6E213070-D517-0945-B22C-F4DCC9D0EFCE}"/>
              </a:ext>
            </a:extLst>
          </p:cNvPr>
          <p:cNvSpPr/>
          <p:nvPr/>
        </p:nvSpPr>
        <p:spPr>
          <a:xfrm>
            <a:off x="1358933" y="6473684"/>
            <a:ext cx="9474132" cy="338554"/>
          </a:xfrm>
          <a:prstGeom prst="rect">
            <a:avLst/>
          </a:prstGeom>
        </p:spPr>
        <p:txBody>
          <a:bodyPr wrap="none">
            <a:spAutoFit/>
          </a:bodyPr>
          <a:lstStyle/>
          <a:p>
            <a:pPr algn="ctr"/>
            <a:r>
              <a:rPr lang="en-US" sz="1600" dirty="0">
                <a:latin typeface="Times New Roman" panose="02020603050405020304" pitchFamily="18" charset="0"/>
                <a:cs typeface="Times New Roman" panose="02020603050405020304" pitchFamily="18" charset="0"/>
              </a:rPr>
              <a:t>Watch video: </a:t>
            </a:r>
            <a:r>
              <a:rPr lang="en-US" sz="1600" dirty="0">
                <a:latin typeface="Times New Roman" panose="02020603050405020304" pitchFamily="18" charset="0"/>
                <a:cs typeface="Times New Roman" panose="02020603050405020304" pitchFamily="18" charset="0"/>
                <a:hlinkClick r:id="rId3"/>
              </a:rPr>
              <a:t>https://vimeo.com/397118592</a:t>
            </a:r>
            <a:r>
              <a:rPr lang="en-US" sz="1600" dirty="0">
                <a:latin typeface="Times New Roman" panose="02020603050405020304" pitchFamily="18" charset="0"/>
                <a:cs typeface="Times New Roman" panose="02020603050405020304" pitchFamily="18" charset="0"/>
              </a:rPr>
              <a:t>     |     More Info: </a:t>
            </a:r>
            <a:r>
              <a:rPr lang="en-US" sz="1600" dirty="0">
                <a:latin typeface="Times New Roman" panose="02020603050405020304" pitchFamily="18" charset="0"/>
                <a:cs typeface="Times New Roman" panose="02020603050405020304" pitchFamily="18" charset="0"/>
                <a:hlinkClick r:id="rId4"/>
              </a:rPr>
              <a:t>https://www.respectability.org/respectability-la-lab</a:t>
            </a:r>
            <a:endParaRPr lang="en-US" sz="1600" dirty="0">
              <a:latin typeface="Times New Roman" panose="02020603050405020304" pitchFamily="18" charset="0"/>
              <a:cs typeface="Times New Roman" panose="02020603050405020304" pitchFamily="18" charset="0"/>
            </a:endParaRPr>
          </a:p>
        </p:txBody>
      </p:sp>
      <p:pic>
        <p:nvPicPr>
          <p:cNvPr id="5" name="Picture 4" descr="Screenshot from a video of an African American blind woman smiling for the camera with subtitles &quot;I now do presentations with different entertainment organizations&quot;">
            <a:hlinkClick r:id="rId3"/>
            <a:extLst>
              <a:ext uri="{FF2B5EF4-FFF2-40B4-BE49-F238E27FC236}">
                <a16:creationId xmlns:a16="http://schemas.microsoft.com/office/drawing/2014/main" id="{ED76742D-86BF-CA4D-86C8-8F3658ECA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7804" y="1552575"/>
            <a:ext cx="8830092" cy="4965192"/>
          </a:xfrm>
          <a:prstGeom prst="rect">
            <a:avLst/>
          </a:prstGeom>
        </p:spPr>
      </p:pic>
      <p:sp>
        <p:nvSpPr>
          <p:cNvPr id="4" name="Slide Number Placeholder 3">
            <a:extLst>
              <a:ext uri="{FF2B5EF4-FFF2-40B4-BE49-F238E27FC236}">
                <a16:creationId xmlns:a16="http://schemas.microsoft.com/office/drawing/2014/main" id="{FD51A8BD-574D-4347-94C5-F1741ADAF555}"/>
              </a:ext>
            </a:extLst>
          </p:cNvPr>
          <p:cNvSpPr>
            <a:spLocks noGrp="1"/>
          </p:cNvSpPr>
          <p:nvPr>
            <p:ph type="sldNum" sz="quarter" idx="12"/>
          </p:nvPr>
        </p:nvSpPr>
        <p:spPr/>
        <p:txBody>
          <a:bodyPr/>
          <a:lstStyle/>
          <a:p>
            <a:fld id="{8158A5C0-C843-4798-A68E-D1A36425029C}" type="slidenum">
              <a:rPr lang="en-US" smtClean="0"/>
              <a:t>30</a:t>
            </a:fld>
            <a:endParaRPr lang="en-US"/>
          </a:p>
        </p:txBody>
      </p:sp>
    </p:spTree>
    <p:extLst>
      <p:ext uri="{BB962C8B-B14F-4D97-AF65-F5344CB8AC3E}">
        <p14:creationId xmlns:p14="http://schemas.microsoft.com/office/powerpoint/2010/main" val="4223419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8"/>
          <p:cNvSpPr txBox="1">
            <a:spLocks noGrp="1"/>
          </p:cNvSpPr>
          <p:nvPr>
            <p:ph type="title"/>
          </p:nvPr>
        </p:nvSpPr>
        <p:spPr>
          <a:xfrm>
            <a:off x="521208" y="365760"/>
            <a:ext cx="10712532" cy="1139824"/>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262626"/>
              </a:buClr>
              <a:buSzPts val="4000"/>
              <a:buFont typeface="Times New Roman"/>
              <a:buNone/>
            </a:pPr>
            <a:r>
              <a:rPr lang="en-US" sz="3600" b="1" dirty="0">
                <a:solidFill>
                  <a:srgbClr val="262626"/>
                </a:solidFill>
              </a:rPr>
              <a:t>2021 Lab Program Goals</a:t>
            </a:r>
            <a:endParaRPr sz="3600" b="1" dirty="0"/>
          </a:p>
        </p:txBody>
      </p:sp>
      <p:pic>
        <p:nvPicPr>
          <p:cNvPr id="344" name="Google Shape;344;p38" descr="A film shoot in front of a sunset"/>
          <p:cNvPicPr preferRelativeResize="0"/>
          <p:nvPr/>
        </p:nvPicPr>
        <p:blipFill rotWithShape="1">
          <a:blip r:embed="rId3">
            <a:alphaModFix/>
          </a:blip>
          <a:srcRect/>
          <a:stretch/>
        </p:blipFill>
        <p:spPr>
          <a:xfrm>
            <a:off x="349760" y="1648410"/>
            <a:ext cx="3843588" cy="4469265"/>
          </a:xfrm>
          <a:prstGeom prst="rect">
            <a:avLst/>
          </a:prstGeom>
          <a:noFill/>
          <a:ln>
            <a:noFill/>
          </a:ln>
        </p:spPr>
      </p:pic>
      <p:sp>
        <p:nvSpPr>
          <p:cNvPr id="340" name="Google Shape;340;p38">
            <a:extLst>
              <a:ext uri="{C183D7F6-B498-43B3-948B-1728B52AA6E4}">
                <adec:decorative xmlns:adec="http://schemas.microsoft.com/office/drawing/2017/decorative" val="1"/>
              </a:ext>
            </a:extLst>
          </p:cNvPr>
          <p:cNvSpPr/>
          <p:nvPr/>
        </p:nvSpPr>
        <p:spPr>
          <a:xfrm>
            <a:off x="4226379" y="1629360"/>
            <a:ext cx="7682729" cy="44692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Calibri"/>
              <a:cs typeface="Times New Roman" panose="02020603050405020304" pitchFamily="18" charset="0"/>
              <a:sym typeface="Calibri"/>
            </a:endParaRPr>
          </a:p>
        </p:txBody>
      </p:sp>
      <p:cxnSp>
        <p:nvCxnSpPr>
          <p:cNvPr id="341" name="Google Shape;341;p38">
            <a:extLst>
              <a:ext uri="{C183D7F6-B498-43B3-948B-1728B52AA6E4}">
                <adec:decorative xmlns:adec="http://schemas.microsoft.com/office/drawing/2017/decorative" val="1"/>
              </a:ext>
            </a:extLst>
          </p:cNvPr>
          <p:cNvCxnSpPr/>
          <p:nvPr/>
        </p:nvCxnSpPr>
        <p:spPr>
          <a:xfrm rot="10800000" flipH="1">
            <a:off x="207034" y="1502496"/>
            <a:ext cx="11721123" cy="28257"/>
          </a:xfrm>
          <a:prstGeom prst="straightConnector1">
            <a:avLst/>
          </a:prstGeom>
          <a:noFill/>
          <a:ln w="28575" cap="flat" cmpd="sng">
            <a:solidFill>
              <a:schemeClr val="lt1"/>
            </a:solidFill>
            <a:prstDash val="solid"/>
            <a:miter lim="800000"/>
            <a:headEnd type="none" w="sm" len="sm"/>
            <a:tailEnd type="none" w="sm" len="sm"/>
          </a:ln>
        </p:spPr>
      </p:cxnSp>
      <p:sp>
        <p:nvSpPr>
          <p:cNvPr id="342" name="Google Shape;342;p38"/>
          <p:cNvSpPr txBox="1"/>
          <p:nvPr/>
        </p:nvSpPr>
        <p:spPr>
          <a:xfrm>
            <a:off x="4548379" y="2108819"/>
            <a:ext cx="7038721" cy="133153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000" dirty="0">
                <a:solidFill>
                  <a:schemeClr val="lt1"/>
                </a:solidFill>
                <a:latin typeface="Times New Roman" panose="02020603050405020304" pitchFamily="18" charset="0"/>
                <a:ea typeface="Times New Roman"/>
                <a:cs typeface="Times New Roman" panose="02020603050405020304" pitchFamily="18" charset="0"/>
                <a:sym typeface="Times New Roman"/>
              </a:rPr>
              <a:t>In our 2019 pilot program, we placed 5 of the 16 emerging track participants in employment at Disney, Paramount and Sony within three months of graduating. Since then, 20 graduates from 2019 &amp; 2020 have found full-time or part-time employment in the industry. Our goals for 2021 include: </a:t>
            </a:r>
            <a:endParaRPr sz="2000" i="0" u="none" strike="noStrike" cap="none" dirty="0">
              <a:solidFill>
                <a:schemeClr val="lt1"/>
              </a:solidFill>
              <a:latin typeface="Times New Roman" panose="02020603050405020304" pitchFamily="18" charset="0"/>
              <a:ea typeface="Times New Roman"/>
              <a:cs typeface="Times New Roman" panose="02020603050405020304" pitchFamily="18" charset="0"/>
              <a:sym typeface="Times New Roman"/>
            </a:endParaRPr>
          </a:p>
        </p:txBody>
      </p:sp>
      <p:sp>
        <p:nvSpPr>
          <p:cNvPr id="343" name="Google Shape;343;p38"/>
          <p:cNvSpPr txBox="1"/>
          <p:nvPr/>
        </p:nvSpPr>
        <p:spPr>
          <a:xfrm>
            <a:off x="4413543" y="3635400"/>
            <a:ext cx="7308395" cy="2463225"/>
          </a:xfrm>
          <a:prstGeom prst="rect">
            <a:avLst/>
          </a:prstGeom>
          <a:noFill/>
          <a:ln>
            <a:noFill/>
          </a:ln>
        </p:spPr>
        <p:txBody>
          <a:bodyPr spcFirstLastPara="1" wrap="square" lIns="91425" tIns="45700" rIns="91425" bIns="45700" anchor="t" anchorCtr="0">
            <a:noAutofit/>
          </a:bodyPr>
          <a:lstStyle/>
          <a:p>
            <a:pPr marR="0" lvl="0" algn="ctr" rtl="0">
              <a:spcBef>
                <a:spcPts val="0"/>
              </a:spcBef>
              <a:buClr>
                <a:srgbClr val="EFAF30"/>
              </a:buClr>
              <a:buSzPts val="2200"/>
            </a:pPr>
            <a:r>
              <a:rPr lang="en-US" sz="2200" b="1" dirty="0">
                <a:solidFill>
                  <a:srgbClr val="EFAF30"/>
                </a:solidFill>
                <a:latin typeface="Times New Roman" panose="02020603050405020304" pitchFamily="18" charset="0"/>
                <a:ea typeface="Times New Roman"/>
                <a:cs typeface="Times New Roman" panose="02020603050405020304" pitchFamily="18" charset="0"/>
                <a:sym typeface="Times New Roman"/>
              </a:rPr>
              <a:t>30 </a:t>
            </a:r>
            <a:r>
              <a:rPr lang="en-US" sz="2200" dirty="0">
                <a:solidFill>
                  <a:schemeClr val="lt1"/>
                </a:solidFill>
                <a:latin typeface="Times New Roman" panose="02020603050405020304" pitchFamily="18" charset="0"/>
                <a:ea typeface="Times New Roman"/>
                <a:cs typeface="Times New Roman" panose="02020603050405020304" pitchFamily="18" charset="0"/>
                <a:sym typeface="Times New Roman"/>
              </a:rPr>
              <a:t>Participants: </a:t>
            </a:r>
            <a:r>
              <a:rPr lang="en-US" sz="2200" dirty="0">
                <a:solidFill>
                  <a:srgbClr val="EFAF30"/>
                </a:solidFill>
                <a:latin typeface="Times New Roman" panose="02020603050405020304" pitchFamily="18" charset="0"/>
                <a:ea typeface="Times New Roman"/>
                <a:cs typeface="Times New Roman" panose="02020603050405020304" pitchFamily="18" charset="0"/>
                <a:sym typeface="Times New Roman"/>
              </a:rPr>
              <a:t>15 </a:t>
            </a:r>
            <a:r>
              <a:rPr lang="en-US" sz="2200" dirty="0">
                <a:solidFill>
                  <a:schemeClr val="lt1"/>
                </a:solidFill>
                <a:latin typeface="Times New Roman" panose="02020603050405020304" pitchFamily="18" charset="0"/>
                <a:ea typeface="Times New Roman"/>
                <a:cs typeface="Times New Roman" panose="02020603050405020304" pitchFamily="18" charset="0"/>
                <a:sym typeface="Times New Roman"/>
              </a:rPr>
              <a:t>Emerging Track, </a:t>
            </a:r>
            <a:r>
              <a:rPr lang="en-US" sz="2200" dirty="0">
                <a:solidFill>
                  <a:srgbClr val="EFAF30"/>
                </a:solidFill>
                <a:latin typeface="Times New Roman" panose="02020603050405020304" pitchFamily="18" charset="0"/>
                <a:ea typeface="Times New Roman"/>
                <a:cs typeface="Times New Roman" panose="02020603050405020304" pitchFamily="18" charset="0"/>
                <a:sym typeface="Times New Roman"/>
              </a:rPr>
              <a:t>15 </a:t>
            </a:r>
            <a:r>
              <a:rPr lang="en-US" sz="2200" dirty="0">
                <a:solidFill>
                  <a:schemeClr val="lt1"/>
                </a:solidFill>
                <a:latin typeface="Times New Roman" panose="02020603050405020304" pitchFamily="18" charset="0"/>
                <a:ea typeface="Times New Roman"/>
                <a:cs typeface="Times New Roman" panose="02020603050405020304" pitchFamily="18" charset="0"/>
                <a:sym typeface="Times New Roman"/>
              </a:rPr>
              <a:t>Mid-Career Track</a:t>
            </a:r>
          </a:p>
          <a:p>
            <a:pPr marR="0" lvl="0" algn="ctr" rtl="0">
              <a:spcBef>
                <a:spcPts val="0"/>
              </a:spcBef>
              <a:buClr>
                <a:srgbClr val="EFAF30"/>
              </a:buClr>
              <a:buSzPts val="2200"/>
            </a:pPr>
            <a:endParaRPr lang="en-US" dirty="0">
              <a:latin typeface="Times New Roman" panose="02020603050405020304" pitchFamily="18" charset="0"/>
              <a:ea typeface="Times New Roman"/>
              <a:cs typeface="Times New Roman" panose="02020603050405020304" pitchFamily="18" charset="0"/>
            </a:endParaRPr>
          </a:p>
          <a:p>
            <a:pPr marR="0" lvl="0" algn="ctr" rtl="0">
              <a:spcBef>
                <a:spcPts val="0"/>
              </a:spcBef>
              <a:buClr>
                <a:srgbClr val="EFAF30"/>
              </a:buClr>
              <a:buSzPts val="2200"/>
            </a:pPr>
            <a:r>
              <a:rPr lang="en-US" sz="2200" b="1" dirty="0">
                <a:solidFill>
                  <a:srgbClr val="EFAF30"/>
                </a:solidFill>
                <a:latin typeface="Times New Roman" panose="02020603050405020304" pitchFamily="18" charset="0"/>
                <a:ea typeface="Times New Roman"/>
                <a:cs typeface="Times New Roman" panose="02020603050405020304" pitchFamily="18" charset="0"/>
                <a:sym typeface="Times New Roman"/>
              </a:rPr>
              <a:t>15+ </a:t>
            </a:r>
            <a:r>
              <a:rPr lang="en-US" sz="2200" dirty="0">
                <a:solidFill>
                  <a:schemeClr val="lt1"/>
                </a:solidFill>
                <a:latin typeface="Times New Roman" panose="02020603050405020304" pitchFamily="18" charset="0"/>
                <a:ea typeface="Times New Roman"/>
                <a:cs typeface="Times New Roman" panose="02020603050405020304" pitchFamily="18" charset="0"/>
                <a:sym typeface="Times New Roman"/>
              </a:rPr>
              <a:t>graduates placed into competitive employment in studios and production companies in first year following graduation</a:t>
            </a:r>
          </a:p>
          <a:p>
            <a:pPr marR="0" lvl="0" algn="ctr" rtl="0">
              <a:spcBef>
                <a:spcPts val="0"/>
              </a:spcBef>
              <a:buClr>
                <a:srgbClr val="EFAF30"/>
              </a:buClr>
              <a:buSzPts val="2200"/>
            </a:pPr>
            <a:endParaRPr lang="en-US" dirty="0">
              <a:latin typeface="Times New Roman" panose="02020603050405020304" pitchFamily="18" charset="0"/>
              <a:ea typeface="Times New Roman"/>
              <a:cs typeface="Times New Roman" panose="02020603050405020304" pitchFamily="18" charset="0"/>
            </a:endParaRPr>
          </a:p>
          <a:p>
            <a:pPr marR="0" lvl="0" algn="ctr" rtl="0">
              <a:spcBef>
                <a:spcPts val="0"/>
              </a:spcBef>
              <a:buClr>
                <a:srgbClr val="EFAF30"/>
              </a:buClr>
              <a:buSzPts val="2200"/>
            </a:pPr>
            <a:r>
              <a:rPr lang="en-US" sz="2200" b="1" dirty="0">
                <a:solidFill>
                  <a:srgbClr val="EFAF30"/>
                </a:solidFill>
                <a:latin typeface="Times New Roman" panose="02020603050405020304" pitchFamily="18" charset="0"/>
                <a:ea typeface="Times New Roman"/>
                <a:cs typeface="Times New Roman" panose="02020603050405020304" pitchFamily="18" charset="0"/>
                <a:sym typeface="Times New Roman"/>
              </a:rPr>
              <a:t>100+ </a:t>
            </a:r>
            <a:r>
              <a:rPr lang="en-US" sz="2200" dirty="0">
                <a:solidFill>
                  <a:schemeClr val="lt1"/>
                </a:solidFill>
                <a:latin typeface="Times New Roman" panose="02020603050405020304" pitchFamily="18" charset="0"/>
                <a:ea typeface="Times New Roman"/>
                <a:cs typeface="Times New Roman" panose="02020603050405020304" pitchFamily="18" charset="0"/>
                <a:sym typeface="Times New Roman"/>
              </a:rPr>
              <a:t>entertainment executives meeting participants, increasing equitable hiring of people with disabilities on and off screen</a:t>
            </a:r>
            <a:endParaRPr dirty="0">
              <a:latin typeface="Times New Roman" panose="02020603050405020304" pitchFamily="18" charset="0"/>
              <a:cs typeface="Times New Roman" panose="02020603050405020304" pitchFamily="18" charset="0"/>
            </a:endParaRPr>
          </a:p>
        </p:txBody>
      </p:sp>
      <p:cxnSp>
        <p:nvCxnSpPr>
          <p:cNvPr id="8" name="Google Shape;243;p13">
            <a:extLst>
              <a:ext uri="{FF2B5EF4-FFF2-40B4-BE49-F238E27FC236}">
                <a16:creationId xmlns:a16="http://schemas.microsoft.com/office/drawing/2014/main" id="{BB1D677B-6025-402F-8414-F6EC99AB934F}"/>
              </a:ext>
              <a:ext uri="{C183D7F6-B498-43B3-948B-1728B52AA6E4}">
                <adec:decorative xmlns:adec="http://schemas.microsoft.com/office/drawing/2017/decorative" val="1"/>
              </a:ext>
            </a:extLst>
          </p:cNvPr>
          <p:cNvCxnSpPr>
            <a:cxnSpLocks/>
          </p:cNvCxnSpPr>
          <p:nvPr/>
        </p:nvCxnSpPr>
        <p:spPr>
          <a:xfrm flipH="1">
            <a:off x="7223807" y="4152716"/>
            <a:ext cx="1615393" cy="0"/>
          </a:xfrm>
          <a:prstGeom prst="straightConnector1">
            <a:avLst/>
          </a:prstGeom>
          <a:noFill/>
          <a:ln w="28575" cap="flat" cmpd="sng">
            <a:solidFill>
              <a:srgbClr val="F1B132"/>
            </a:solidFill>
            <a:prstDash val="solid"/>
            <a:miter lim="800000"/>
            <a:headEnd type="none" w="sm" len="sm"/>
            <a:tailEnd type="none" w="sm" len="sm"/>
          </a:ln>
        </p:spPr>
      </p:cxnSp>
      <p:cxnSp>
        <p:nvCxnSpPr>
          <p:cNvPr id="10" name="Google Shape;243;p13">
            <a:extLst>
              <a:ext uri="{FF2B5EF4-FFF2-40B4-BE49-F238E27FC236}">
                <a16:creationId xmlns:a16="http://schemas.microsoft.com/office/drawing/2014/main" id="{CFED7CF9-3523-4720-B45A-9EB054E38965}"/>
              </a:ext>
              <a:ext uri="{C183D7F6-B498-43B3-948B-1728B52AA6E4}">
                <adec:decorative xmlns:adec="http://schemas.microsoft.com/office/drawing/2017/decorative" val="1"/>
              </a:ext>
            </a:extLst>
          </p:cNvPr>
          <p:cNvCxnSpPr>
            <a:cxnSpLocks/>
          </p:cNvCxnSpPr>
          <p:nvPr/>
        </p:nvCxnSpPr>
        <p:spPr>
          <a:xfrm flipH="1">
            <a:off x="7223807" y="5038541"/>
            <a:ext cx="1615393" cy="0"/>
          </a:xfrm>
          <a:prstGeom prst="straightConnector1">
            <a:avLst/>
          </a:prstGeom>
          <a:noFill/>
          <a:ln w="28575" cap="flat" cmpd="sng">
            <a:solidFill>
              <a:srgbClr val="F1B132"/>
            </a:solidFill>
            <a:prstDash val="solid"/>
            <a:miter lim="800000"/>
            <a:headEnd type="none" w="sm" len="sm"/>
            <a:tailEnd type="none" w="sm" len="sm"/>
          </a:ln>
        </p:spPr>
      </p:cxnSp>
      <p:sp>
        <p:nvSpPr>
          <p:cNvPr id="2" name="Slide Number Placeholder 1">
            <a:extLst>
              <a:ext uri="{FF2B5EF4-FFF2-40B4-BE49-F238E27FC236}">
                <a16:creationId xmlns:a16="http://schemas.microsoft.com/office/drawing/2014/main" id="{02E72A7B-4507-6A45-B4FE-78D0DEFE8446}"/>
              </a:ext>
            </a:extLst>
          </p:cNvPr>
          <p:cNvSpPr>
            <a:spLocks noGrp="1"/>
          </p:cNvSpPr>
          <p:nvPr>
            <p:ph type="sldNum" sz="quarter" idx="12"/>
          </p:nvPr>
        </p:nvSpPr>
        <p:spPr/>
        <p:txBody>
          <a:bodyPr/>
          <a:lstStyle/>
          <a:p>
            <a:fld id="{8158A5C0-C843-4798-A68E-D1A36425029C}" type="slidenum">
              <a:rPr lang="en-US" smtClean="0"/>
              <a:t>31</a:t>
            </a:fld>
            <a:endParaRPr lang="en-US"/>
          </a:p>
        </p:txBody>
      </p:sp>
    </p:spTree>
    <p:extLst>
      <p:ext uri="{BB962C8B-B14F-4D97-AF65-F5344CB8AC3E}">
        <p14:creationId xmlns:p14="http://schemas.microsoft.com/office/powerpoint/2010/main" val="385016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9"/>
          <p:cNvSpPr txBox="1">
            <a:spLocks noGrp="1"/>
          </p:cNvSpPr>
          <p:nvPr>
            <p:ph type="title"/>
          </p:nvPr>
        </p:nvSpPr>
        <p:spPr>
          <a:xfrm>
            <a:off x="521208" y="365126"/>
            <a:ext cx="11579870" cy="1139824"/>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0000"/>
              </a:buClr>
              <a:buSzPts val="4000"/>
              <a:buFont typeface="Times New Roman"/>
              <a:buNone/>
            </a:pPr>
            <a:r>
              <a:rPr lang="en-US" sz="3600" b="1" dirty="0"/>
              <a:t>Our Entertainment Industry Partnerships</a:t>
            </a:r>
            <a:endParaRPr sz="3600" b="1" dirty="0"/>
          </a:p>
        </p:txBody>
      </p:sp>
      <p:pic>
        <p:nvPicPr>
          <p:cNvPr id="354" name="Google Shape;354;p39" descr="A&amp;E logo in black and white"/>
          <p:cNvPicPr preferRelativeResize="0"/>
          <p:nvPr/>
        </p:nvPicPr>
        <p:blipFill rotWithShape="1">
          <a:blip r:embed="rId3">
            <a:alphaModFix/>
          </a:blip>
          <a:srcRect/>
          <a:stretch/>
        </p:blipFill>
        <p:spPr>
          <a:xfrm>
            <a:off x="437690" y="2018569"/>
            <a:ext cx="1588130" cy="820832"/>
          </a:xfrm>
          <a:prstGeom prst="rect">
            <a:avLst/>
          </a:prstGeom>
          <a:noFill/>
          <a:ln>
            <a:noFill/>
          </a:ln>
        </p:spPr>
      </p:pic>
      <p:pic>
        <p:nvPicPr>
          <p:cNvPr id="360" name="Google Shape;360;p39" descr="Bunim/Murray Productions logo we are banijay"/>
          <p:cNvPicPr preferRelativeResize="0"/>
          <p:nvPr/>
        </p:nvPicPr>
        <p:blipFill rotWithShape="1">
          <a:blip r:embed="rId4">
            <a:alphaModFix/>
          </a:blip>
          <a:srcRect/>
          <a:stretch/>
        </p:blipFill>
        <p:spPr>
          <a:xfrm>
            <a:off x="2483881" y="1773155"/>
            <a:ext cx="3988669" cy="1462512"/>
          </a:xfrm>
          <a:prstGeom prst="rect">
            <a:avLst/>
          </a:prstGeom>
          <a:noFill/>
          <a:ln>
            <a:noFill/>
          </a:ln>
        </p:spPr>
      </p:pic>
      <p:pic>
        <p:nvPicPr>
          <p:cNvPr id="3" name="Picture 2" descr="The Walt Disney Company logo&#10;">
            <a:extLst>
              <a:ext uri="{FF2B5EF4-FFF2-40B4-BE49-F238E27FC236}">
                <a16:creationId xmlns:a16="http://schemas.microsoft.com/office/drawing/2014/main" id="{6A21AA9E-0E9B-2640-8B53-AE51DDDD34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5310" y="1730205"/>
            <a:ext cx="2571508" cy="1397559"/>
          </a:xfrm>
          <a:prstGeom prst="rect">
            <a:avLst/>
          </a:prstGeom>
        </p:spPr>
      </p:pic>
      <p:pic>
        <p:nvPicPr>
          <p:cNvPr id="361" name="Google Shape;361;p39" descr="Film Independent logo"/>
          <p:cNvPicPr preferRelativeResize="0"/>
          <p:nvPr/>
        </p:nvPicPr>
        <p:blipFill rotWithShape="1">
          <a:blip r:embed="rId6">
            <a:alphaModFix/>
          </a:blip>
          <a:srcRect/>
          <a:stretch/>
        </p:blipFill>
        <p:spPr>
          <a:xfrm>
            <a:off x="9610145" y="1845819"/>
            <a:ext cx="2189557" cy="1166330"/>
          </a:xfrm>
          <a:prstGeom prst="rect">
            <a:avLst/>
          </a:prstGeom>
          <a:noFill/>
          <a:ln>
            <a:noFill/>
          </a:ln>
        </p:spPr>
      </p:pic>
      <p:pic>
        <p:nvPicPr>
          <p:cNvPr id="6" name="Picture 5" descr="Geena Davis Institute on Gender in Media">
            <a:extLst>
              <a:ext uri="{FF2B5EF4-FFF2-40B4-BE49-F238E27FC236}">
                <a16:creationId xmlns:a16="http://schemas.microsoft.com/office/drawing/2014/main" id="{4B37F92E-AB63-7545-A73E-E24EFC8648C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2177" y="3514106"/>
            <a:ext cx="1434169" cy="1434169"/>
          </a:xfrm>
          <a:prstGeom prst="rect">
            <a:avLst/>
          </a:prstGeom>
        </p:spPr>
      </p:pic>
      <p:pic>
        <p:nvPicPr>
          <p:cNvPr id="358" name="Google Shape;358;p39" descr="glaad logo"/>
          <p:cNvPicPr preferRelativeResize="0"/>
          <p:nvPr/>
        </p:nvPicPr>
        <p:blipFill rotWithShape="1">
          <a:blip r:embed="rId8">
            <a:alphaModFix/>
          </a:blip>
          <a:srcRect/>
          <a:stretch/>
        </p:blipFill>
        <p:spPr>
          <a:xfrm>
            <a:off x="1776043" y="3566616"/>
            <a:ext cx="2186866" cy="1166329"/>
          </a:xfrm>
          <a:prstGeom prst="rect">
            <a:avLst/>
          </a:prstGeom>
          <a:noFill/>
          <a:ln>
            <a:noFill/>
          </a:ln>
        </p:spPr>
      </p:pic>
      <p:pic>
        <p:nvPicPr>
          <p:cNvPr id="356" name="Google Shape;356;p39" descr="NBC Universal logo in black and white with peacock in color"/>
          <p:cNvPicPr preferRelativeResize="0"/>
          <p:nvPr/>
        </p:nvPicPr>
        <p:blipFill rotWithShape="1">
          <a:blip r:embed="rId9">
            <a:alphaModFix/>
          </a:blip>
          <a:srcRect/>
          <a:stretch/>
        </p:blipFill>
        <p:spPr>
          <a:xfrm>
            <a:off x="4366093" y="3618453"/>
            <a:ext cx="2731216" cy="1053953"/>
          </a:xfrm>
          <a:prstGeom prst="rect">
            <a:avLst/>
          </a:prstGeom>
          <a:noFill/>
          <a:ln>
            <a:noFill/>
          </a:ln>
        </p:spPr>
      </p:pic>
      <p:pic>
        <p:nvPicPr>
          <p:cNvPr id="352" name="Google Shape;352;p39" descr="Netlfix logo in red"/>
          <p:cNvPicPr preferRelativeResize="0"/>
          <p:nvPr/>
        </p:nvPicPr>
        <p:blipFill rotWithShape="1">
          <a:blip r:embed="rId10">
            <a:alphaModFix/>
          </a:blip>
          <a:srcRect/>
          <a:stretch/>
        </p:blipFill>
        <p:spPr>
          <a:xfrm>
            <a:off x="7569031" y="3664084"/>
            <a:ext cx="2487417" cy="959875"/>
          </a:xfrm>
          <a:prstGeom prst="rect">
            <a:avLst/>
          </a:prstGeom>
          <a:noFill/>
          <a:ln>
            <a:noFill/>
          </a:ln>
        </p:spPr>
      </p:pic>
      <p:pic>
        <p:nvPicPr>
          <p:cNvPr id="351" name="Google Shape;351;p39" descr="Paramount logo"/>
          <p:cNvPicPr preferRelativeResize="0"/>
          <p:nvPr/>
        </p:nvPicPr>
        <p:blipFill rotWithShape="1">
          <a:blip r:embed="rId11">
            <a:alphaModFix/>
          </a:blip>
          <a:srcRect/>
          <a:stretch/>
        </p:blipFill>
        <p:spPr>
          <a:xfrm>
            <a:off x="10518357" y="3570907"/>
            <a:ext cx="1249310" cy="1146242"/>
          </a:xfrm>
          <a:prstGeom prst="rect">
            <a:avLst/>
          </a:prstGeom>
          <a:noFill/>
          <a:ln>
            <a:noFill/>
          </a:ln>
        </p:spPr>
      </p:pic>
      <p:pic>
        <p:nvPicPr>
          <p:cNvPr id="5" name="Picture 4" descr="Hollywood, Health, &amp; Society USC Annenberg Norman Lear Center Logo">
            <a:extLst>
              <a:ext uri="{FF2B5EF4-FFF2-40B4-BE49-F238E27FC236}">
                <a16:creationId xmlns:a16="http://schemas.microsoft.com/office/drawing/2014/main" id="{C8F5F5FE-4382-4041-9CE9-1D818A028556}"/>
              </a:ext>
            </a:extLst>
          </p:cNvPr>
          <p:cNvPicPr>
            <a:picLocks noChangeAspect="1"/>
          </p:cNvPicPr>
          <p:nvPr/>
        </p:nvPicPr>
        <p:blipFill>
          <a:blip r:embed="rId12"/>
          <a:stretch>
            <a:fillRect/>
          </a:stretch>
        </p:blipFill>
        <p:spPr>
          <a:xfrm>
            <a:off x="228742" y="5222787"/>
            <a:ext cx="3855408" cy="1002406"/>
          </a:xfrm>
          <a:prstGeom prst="rect">
            <a:avLst/>
          </a:prstGeom>
        </p:spPr>
      </p:pic>
      <p:pic>
        <p:nvPicPr>
          <p:cNvPr id="357" name="Google Shape;357;p39" descr="Sony Pictures logo"/>
          <p:cNvPicPr preferRelativeResize="0"/>
          <p:nvPr/>
        </p:nvPicPr>
        <p:blipFill rotWithShape="1">
          <a:blip r:embed="rId13">
            <a:alphaModFix/>
          </a:blip>
          <a:srcRect/>
          <a:stretch/>
        </p:blipFill>
        <p:spPr>
          <a:xfrm>
            <a:off x="4506299" y="5052452"/>
            <a:ext cx="909146" cy="1409176"/>
          </a:xfrm>
          <a:prstGeom prst="rect">
            <a:avLst/>
          </a:prstGeom>
          <a:noFill/>
          <a:ln>
            <a:noFill/>
          </a:ln>
        </p:spPr>
      </p:pic>
      <p:pic>
        <p:nvPicPr>
          <p:cNvPr id="359" name="Google Shape;359;p39" descr="sundance institute logo"/>
          <p:cNvPicPr preferRelativeResize="0"/>
          <p:nvPr/>
        </p:nvPicPr>
        <p:blipFill rotWithShape="1">
          <a:blip r:embed="rId14">
            <a:alphaModFix/>
          </a:blip>
          <a:srcRect/>
          <a:stretch/>
        </p:blipFill>
        <p:spPr>
          <a:xfrm>
            <a:off x="5890523" y="5061828"/>
            <a:ext cx="1905000" cy="1447800"/>
          </a:xfrm>
          <a:prstGeom prst="rect">
            <a:avLst/>
          </a:prstGeom>
          <a:noFill/>
          <a:ln>
            <a:noFill/>
          </a:ln>
        </p:spPr>
      </p:pic>
      <p:pic>
        <p:nvPicPr>
          <p:cNvPr id="353" name="Google Shape;353;p39" descr="PIXAR Animation Studios logo"/>
          <p:cNvPicPr preferRelativeResize="0"/>
          <p:nvPr/>
        </p:nvPicPr>
        <p:blipFill rotWithShape="1">
          <a:blip r:embed="rId15">
            <a:alphaModFix/>
          </a:blip>
          <a:srcRect/>
          <a:stretch/>
        </p:blipFill>
        <p:spPr>
          <a:xfrm>
            <a:off x="8346801" y="5052452"/>
            <a:ext cx="3419295" cy="570705"/>
          </a:xfrm>
          <a:prstGeom prst="rect">
            <a:avLst/>
          </a:prstGeom>
          <a:noFill/>
          <a:ln>
            <a:noFill/>
          </a:ln>
        </p:spPr>
      </p:pic>
      <p:pic>
        <p:nvPicPr>
          <p:cNvPr id="4" name="Picture 3" descr="ViacomCBS">
            <a:extLst>
              <a:ext uri="{FF2B5EF4-FFF2-40B4-BE49-F238E27FC236}">
                <a16:creationId xmlns:a16="http://schemas.microsoft.com/office/drawing/2014/main" id="{E87FF5B1-6AA9-1F4C-8685-D90C46CCE82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101457" y="5988759"/>
            <a:ext cx="3830838" cy="472869"/>
          </a:xfrm>
          <a:prstGeom prst="rect">
            <a:avLst/>
          </a:prstGeom>
        </p:spPr>
      </p:pic>
    </p:spTree>
    <p:extLst>
      <p:ext uri="{BB962C8B-B14F-4D97-AF65-F5344CB8AC3E}">
        <p14:creationId xmlns:p14="http://schemas.microsoft.com/office/powerpoint/2010/main" val="3998385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AF7DFEE-FE91-4368-B52F-4D6603AB9012}"/>
              </a:ext>
              <a:ext uri="{C183D7F6-B498-43B3-948B-1728B52AA6E4}">
                <adec:decorative xmlns:adec="http://schemas.microsoft.com/office/drawing/2017/decorative" val="1"/>
              </a:ext>
            </a:extLst>
          </p:cNvPr>
          <p:cNvSpPr/>
          <p:nvPr/>
        </p:nvSpPr>
        <p:spPr>
          <a:xfrm>
            <a:off x="365346" y="4740665"/>
            <a:ext cx="11536368" cy="1340821"/>
          </a:xfrm>
          <a:prstGeom prst="rect">
            <a:avLst/>
          </a:prstGeom>
          <a:solidFill>
            <a:srgbClr val="EFAF3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773783-AF47-41F2-97E5-05F2EEBD1E98}"/>
              </a:ext>
              <a:ext uri="{C183D7F6-B498-43B3-948B-1728B52AA6E4}">
                <adec:decorative xmlns:adec="http://schemas.microsoft.com/office/drawing/2017/decorative" val="1"/>
              </a:ext>
            </a:extLst>
          </p:cNvPr>
          <p:cNvSpPr/>
          <p:nvPr/>
        </p:nvSpPr>
        <p:spPr>
          <a:xfrm>
            <a:off x="350831" y="1520761"/>
            <a:ext cx="11550883" cy="3219904"/>
          </a:xfrm>
          <a:prstGeom prst="rect">
            <a:avLst/>
          </a:prstGeom>
          <a:solidFill>
            <a:srgbClr val="EFAF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0D357552-BA0D-4BB8-BBC4-074802532B37}"/>
              </a:ext>
              <a:ext uri="{C183D7F6-B498-43B3-948B-1728B52AA6E4}">
                <adec:decorative xmlns:adec="http://schemas.microsoft.com/office/drawing/2017/decorative" val="1"/>
              </a:ext>
            </a:extLst>
          </p:cNvPr>
          <p:cNvSpPr/>
          <p:nvPr/>
        </p:nvSpPr>
        <p:spPr>
          <a:xfrm>
            <a:off x="5652750" y="4456901"/>
            <a:ext cx="886500" cy="556592"/>
          </a:xfrm>
          <a:prstGeom prst="down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4" name="TextBox 33">
            <a:extLst>
              <a:ext uri="{FF2B5EF4-FFF2-40B4-BE49-F238E27FC236}">
                <a16:creationId xmlns:a16="http://schemas.microsoft.com/office/drawing/2014/main" id="{B8CAC970-0E68-4599-8472-33C1A016BC06}"/>
              </a:ext>
            </a:extLst>
          </p:cNvPr>
          <p:cNvSpPr txBox="1"/>
          <p:nvPr/>
        </p:nvSpPr>
        <p:spPr>
          <a:xfrm flipH="1">
            <a:off x="525363" y="593425"/>
            <a:ext cx="511867" cy="707886"/>
          </a:xfrm>
          <a:prstGeom prst="rect">
            <a:avLst/>
          </a:prstGeom>
          <a:solidFill>
            <a:schemeClr val="bg1"/>
          </a:solidFill>
          <a:ln>
            <a:solidFill>
              <a:srgbClr val="000000"/>
            </a:solidFill>
          </a:ln>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2</a:t>
            </a:r>
          </a:p>
        </p:txBody>
      </p:sp>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a:xfrm>
            <a:off x="1296537" y="365126"/>
            <a:ext cx="9742302" cy="1139824"/>
          </a:xfrm>
        </p:spPr>
        <p:txBody>
          <a:bodyPr>
            <a:normAutofit/>
          </a:bodyPr>
          <a:lstStyle/>
          <a:p>
            <a:r>
              <a:rPr lang="en-US" sz="3600" b="1" dirty="0"/>
              <a:t>Advancing Opportunities</a:t>
            </a:r>
          </a:p>
        </p:txBody>
      </p:sp>
      <p:sp>
        <p:nvSpPr>
          <p:cNvPr id="36" name="Content Placeholder 35">
            <a:extLst>
              <a:ext uri="{FF2B5EF4-FFF2-40B4-BE49-F238E27FC236}">
                <a16:creationId xmlns:a16="http://schemas.microsoft.com/office/drawing/2014/main" id="{8836A1D6-97C7-4828-BF56-745A4C97E671}"/>
              </a:ext>
            </a:extLst>
          </p:cNvPr>
          <p:cNvSpPr>
            <a:spLocks noGrp="1"/>
          </p:cNvSpPr>
          <p:nvPr>
            <p:ph idx="1"/>
          </p:nvPr>
        </p:nvSpPr>
        <p:spPr>
          <a:xfrm>
            <a:off x="379861" y="1971378"/>
            <a:ext cx="11461308" cy="2077636"/>
          </a:xfrm>
        </p:spPr>
        <p:txBody>
          <a:bodyPr anchor="ctr">
            <a:noAutofit/>
          </a:bodyPr>
          <a:lstStyle/>
          <a:p>
            <a:pPr marL="457200" lvl="1" indent="0" algn="ctr">
              <a:buNone/>
            </a:pPr>
            <a:r>
              <a:rPr lang="en-US" sz="3400" dirty="0">
                <a:solidFill>
                  <a:srgbClr val="000000"/>
                </a:solidFill>
              </a:rPr>
              <a:t>Task Force of 110+ Disability Nonprofits</a:t>
            </a:r>
          </a:p>
          <a:p>
            <a:pPr marL="457200" lvl="1" indent="0" algn="ctr">
              <a:buNone/>
            </a:pPr>
            <a:r>
              <a:rPr lang="en-US" sz="3400" dirty="0">
                <a:solidFill>
                  <a:srgbClr val="000000"/>
                </a:solidFill>
              </a:rPr>
              <a:t>Federal Task Force</a:t>
            </a:r>
          </a:p>
          <a:p>
            <a:pPr marL="457200" lvl="1" indent="0" algn="ctr">
              <a:buNone/>
            </a:pPr>
            <a:r>
              <a:rPr lang="en-US" sz="3400" dirty="0">
                <a:solidFill>
                  <a:srgbClr val="000000"/>
                </a:solidFill>
              </a:rPr>
              <a:t>Partnership with L.A. Department on Disability</a:t>
            </a:r>
          </a:p>
        </p:txBody>
      </p:sp>
      <p:sp>
        <p:nvSpPr>
          <p:cNvPr id="24" name="TextBox 23">
            <a:extLst>
              <a:ext uri="{FF2B5EF4-FFF2-40B4-BE49-F238E27FC236}">
                <a16:creationId xmlns:a16="http://schemas.microsoft.com/office/drawing/2014/main" id="{1D119177-87C9-4168-B29E-57FE12044A99}"/>
              </a:ext>
            </a:extLst>
          </p:cNvPr>
          <p:cNvSpPr txBox="1"/>
          <p:nvPr/>
        </p:nvSpPr>
        <p:spPr>
          <a:xfrm>
            <a:off x="379861" y="4906494"/>
            <a:ext cx="11536368" cy="1138773"/>
          </a:xfrm>
          <a:prstGeom prst="rect">
            <a:avLst/>
          </a:prstGeom>
          <a:noFill/>
        </p:spPr>
        <p:txBody>
          <a:bodyPr wrap="square" rtlCol="0">
            <a:spAutoFit/>
          </a:bodyPr>
          <a:lstStyle/>
          <a:p>
            <a:pPr algn="ctr"/>
            <a:r>
              <a:rPr lang="en-US" sz="3400" dirty="0">
                <a:solidFill>
                  <a:srgbClr val="000000"/>
                </a:solidFill>
                <a:latin typeface="Times New Roman" panose="02020603050405020304" pitchFamily="18" charset="0"/>
                <a:cs typeface="Times New Roman" panose="02020603050405020304" pitchFamily="18" charset="0"/>
              </a:rPr>
              <a:t>People with disabilities are hired, listened to </a:t>
            </a:r>
            <a:br>
              <a:rPr lang="en-US" sz="3400" dirty="0">
                <a:solidFill>
                  <a:srgbClr val="000000"/>
                </a:solidFill>
                <a:latin typeface="Times New Roman" panose="02020603050405020304" pitchFamily="18" charset="0"/>
                <a:cs typeface="Times New Roman" panose="02020603050405020304" pitchFamily="18" charset="0"/>
              </a:rPr>
            </a:br>
            <a:r>
              <a:rPr lang="en-US" sz="3400" dirty="0">
                <a:solidFill>
                  <a:srgbClr val="000000"/>
                </a:solidFill>
                <a:latin typeface="Times New Roman" panose="02020603050405020304" pitchFamily="18" charset="0"/>
                <a:cs typeface="Times New Roman" panose="02020603050405020304" pitchFamily="18" charset="0"/>
              </a:rPr>
              <a:t>and are part of the solution.</a:t>
            </a:r>
          </a:p>
        </p:txBody>
      </p:sp>
    </p:spTree>
    <p:extLst>
      <p:ext uri="{BB962C8B-B14F-4D97-AF65-F5344CB8AC3E}">
        <p14:creationId xmlns:p14="http://schemas.microsoft.com/office/powerpoint/2010/main" val="884978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5636" y="1674421"/>
            <a:ext cx="11364686" cy="4502542"/>
          </a:xfrm>
        </p:spPr>
        <p:txBody>
          <a:bodyPr>
            <a:normAutofit fontScale="92500" lnSpcReduction="20000"/>
          </a:bodyPr>
          <a:lstStyle/>
          <a:p>
            <a:pPr marL="0" lvl="0" indent="0">
              <a:buNone/>
            </a:pPr>
            <a:endParaRPr lang="en-US" sz="900" dirty="0">
              <a:solidFill>
                <a:schemeClr val="tx1"/>
              </a:solidFill>
            </a:endParaRPr>
          </a:p>
          <a:p>
            <a:pPr lvl="0">
              <a:lnSpc>
                <a:spcPct val="110000"/>
              </a:lnSpc>
            </a:pPr>
            <a:r>
              <a:rPr lang="en-US" sz="2400" dirty="0">
                <a:solidFill>
                  <a:schemeClr val="tx1"/>
                </a:solidFill>
              </a:rPr>
              <a:t>Our policy advocacy work focuses on finding solutions to the systematic, legal and policy problems that create barriers to education and employment for working-age people with disabilities.</a:t>
            </a:r>
            <a:r>
              <a:rPr lang="en-US" sz="2400" dirty="0">
                <a:solidFill>
                  <a:schemeClr val="bg1"/>
                </a:solidFill>
              </a:rPr>
              <a:t> </a:t>
            </a:r>
          </a:p>
          <a:p>
            <a:pPr marL="0" lvl="0" indent="0">
              <a:buNone/>
            </a:pPr>
            <a:endParaRPr lang="en-US" sz="2400" dirty="0">
              <a:solidFill>
                <a:srgbClr val="000000"/>
              </a:solidFill>
            </a:endParaRPr>
          </a:p>
          <a:p>
            <a:r>
              <a:rPr lang="en-US" sz="2400" dirty="0">
                <a:solidFill>
                  <a:srgbClr val="000000"/>
                </a:solidFill>
              </a:rPr>
              <a:t>We co-chair a coalition with </a:t>
            </a:r>
            <a:r>
              <a:rPr lang="en-US" sz="2400" b="1" dirty="0">
                <a:solidFill>
                  <a:srgbClr val="000000"/>
                </a:solidFill>
              </a:rPr>
              <a:t>110+ national disability organizations on training, skills and jobs</a:t>
            </a:r>
          </a:p>
          <a:p>
            <a:pPr marL="0" indent="0">
              <a:buNone/>
            </a:pPr>
            <a:r>
              <a:rPr lang="en-US" sz="2400" dirty="0">
                <a:solidFill>
                  <a:srgbClr val="000000"/>
                </a:solidFill>
              </a:rPr>
              <a:t> </a:t>
            </a:r>
          </a:p>
          <a:p>
            <a:pPr lvl="0"/>
            <a:r>
              <a:rPr lang="en-US" sz="2400" dirty="0">
                <a:solidFill>
                  <a:schemeClr val="tx1"/>
                </a:solidFill>
              </a:rPr>
              <a:t>We have met with </a:t>
            </a:r>
            <a:r>
              <a:rPr lang="en-US" sz="2400" b="1" dirty="0">
                <a:solidFill>
                  <a:schemeClr val="tx1"/>
                </a:solidFill>
              </a:rPr>
              <a:t>48</a:t>
            </a:r>
            <a:r>
              <a:rPr lang="en-US" sz="2400" dirty="0">
                <a:solidFill>
                  <a:schemeClr val="tx1"/>
                </a:solidFill>
              </a:rPr>
              <a:t> governors to advocate for better education,</a:t>
            </a:r>
            <a:r>
              <a:rPr lang="en-US" sz="2400" dirty="0">
                <a:solidFill>
                  <a:srgbClr val="000000"/>
                </a:solidFill>
              </a:rPr>
              <a:t> training &amp; jobs</a:t>
            </a:r>
          </a:p>
          <a:p>
            <a:pPr marL="0" indent="0">
              <a:buNone/>
            </a:pPr>
            <a:endParaRPr lang="en-US" sz="900" dirty="0">
              <a:solidFill>
                <a:srgbClr val="000000"/>
              </a:solidFill>
            </a:endParaRPr>
          </a:p>
          <a:p>
            <a:pPr>
              <a:lnSpc>
                <a:spcPct val="110000"/>
              </a:lnSpc>
            </a:pPr>
            <a:r>
              <a:rPr lang="en-US" sz="2400" dirty="0">
                <a:solidFill>
                  <a:srgbClr val="000000"/>
                </a:solidFill>
              </a:rPr>
              <a:t>COVID-19: In recent years, thousands of Americans with </a:t>
            </a:r>
            <a:r>
              <a:rPr lang="en-US" sz="2400" dirty="0">
                <a:solidFill>
                  <a:schemeClr val="tx1"/>
                </a:solidFill>
              </a:rPr>
              <a:t>disabilities have entered the workforce in unprecedented numbers. With the pandemic, much of that progress has been lost. With millions of Americans out of work and people with disabilities uniquely at risk from this deadly disease, coalition work has provided tremendous benefits. </a:t>
            </a:r>
          </a:p>
        </p:txBody>
      </p:sp>
      <p:sp>
        <p:nvSpPr>
          <p:cNvPr id="3" name="Title 2"/>
          <p:cNvSpPr>
            <a:spLocks noGrp="1"/>
          </p:cNvSpPr>
          <p:nvPr>
            <p:ph type="title"/>
          </p:nvPr>
        </p:nvSpPr>
        <p:spPr/>
        <p:txBody>
          <a:bodyPr>
            <a:noAutofit/>
          </a:bodyPr>
          <a:lstStyle/>
          <a:p>
            <a:r>
              <a:rPr lang="en-US" sz="3600" b="1" dirty="0"/>
              <a:t>Public Policy Advocacy and Disability Employment</a:t>
            </a:r>
          </a:p>
        </p:txBody>
      </p:sp>
    </p:spTree>
    <p:extLst>
      <p:ext uri="{BB962C8B-B14F-4D97-AF65-F5344CB8AC3E}">
        <p14:creationId xmlns:p14="http://schemas.microsoft.com/office/powerpoint/2010/main" val="180093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BF9D8-F4F2-443A-A33D-1B0DA2C50630}"/>
              </a:ext>
            </a:extLst>
          </p:cNvPr>
          <p:cNvSpPr>
            <a:spLocks noGrp="1"/>
          </p:cNvSpPr>
          <p:nvPr>
            <p:ph type="title"/>
          </p:nvPr>
        </p:nvSpPr>
        <p:spPr/>
        <p:txBody>
          <a:bodyPr>
            <a:normAutofit/>
          </a:bodyPr>
          <a:lstStyle/>
          <a:p>
            <a:r>
              <a:rPr lang="en-US" sz="3600" dirty="0"/>
              <a:t>We Reach Out to Policymakers on a Bipartisan Basis</a:t>
            </a:r>
          </a:p>
        </p:txBody>
      </p:sp>
      <p:pic>
        <p:nvPicPr>
          <p:cNvPr id="9" name="Picture 8" descr="Lauren Appelbaum with Joe Biden">
            <a:extLst>
              <a:ext uri="{FF2B5EF4-FFF2-40B4-BE49-F238E27FC236}">
                <a16:creationId xmlns:a16="http://schemas.microsoft.com/office/drawing/2014/main" id="{C931EA90-3917-2742-8A1D-D495176D4C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845" y="1692978"/>
            <a:ext cx="3518538" cy="2323405"/>
          </a:xfrm>
          <a:prstGeom prst="rect">
            <a:avLst/>
          </a:prstGeom>
        </p:spPr>
      </p:pic>
      <p:pic>
        <p:nvPicPr>
          <p:cNvPr id="7" name="Picture 6" descr="Eric Ascher with Sen. Elizabeth Warren">
            <a:extLst>
              <a:ext uri="{FF2B5EF4-FFF2-40B4-BE49-F238E27FC236}">
                <a16:creationId xmlns:a16="http://schemas.microsoft.com/office/drawing/2014/main" id="{097A0C89-0C67-0845-BE8D-7015FBD65D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0387" y="1678019"/>
            <a:ext cx="3337668" cy="2338364"/>
          </a:xfrm>
          <a:prstGeom prst="rect">
            <a:avLst/>
          </a:prstGeom>
        </p:spPr>
      </p:pic>
      <p:pic>
        <p:nvPicPr>
          <p:cNvPr id="8" name="Picture 7" descr="Justin Chappell with Sen. Bernie Sanders">
            <a:extLst>
              <a:ext uri="{FF2B5EF4-FFF2-40B4-BE49-F238E27FC236}">
                <a16:creationId xmlns:a16="http://schemas.microsoft.com/office/drawing/2014/main" id="{25B2A8DB-EF89-934B-9B41-5EE0CD3961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8059" y="1678019"/>
            <a:ext cx="3080781" cy="2329841"/>
          </a:xfrm>
          <a:prstGeom prst="rect">
            <a:avLst/>
          </a:prstGeom>
        </p:spPr>
      </p:pic>
      <p:pic>
        <p:nvPicPr>
          <p:cNvPr id="10" name="Picture 9" descr="Jennifer Laszlo Mizrahi with Joe Biden and Dr. Jill Biden">
            <a:extLst>
              <a:ext uri="{FF2B5EF4-FFF2-40B4-BE49-F238E27FC236}">
                <a16:creationId xmlns:a16="http://schemas.microsoft.com/office/drawing/2014/main" id="{85EB530F-4D8A-9C44-A784-27B6E9746C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5274" y="4204411"/>
            <a:ext cx="3485109" cy="2323406"/>
          </a:xfrm>
          <a:prstGeom prst="rect">
            <a:avLst/>
          </a:prstGeom>
        </p:spPr>
      </p:pic>
      <p:pic>
        <p:nvPicPr>
          <p:cNvPr id="5" name="Picture 4" descr="Justin Chappell with Donald Trump">
            <a:extLst>
              <a:ext uri="{FF2B5EF4-FFF2-40B4-BE49-F238E27FC236}">
                <a16:creationId xmlns:a16="http://schemas.microsoft.com/office/drawing/2014/main" id="{CD962FB4-0B9A-7D4D-AA6A-17C5959858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70386" y="4204411"/>
            <a:ext cx="3122399" cy="2341800"/>
          </a:xfrm>
          <a:prstGeom prst="rect">
            <a:avLst/>
          </a:prstGeom>
          <a:ln w="28575" cmpd="sng">
            <a:solidFill>
              <a:srgbClr val="FFFFFF"/>
            </a:solidFill>
          </a:ln>
        </p:spPr>
      </p:pic>
      <p:pic>
        <p:nvPicPr>
          <p:cNvPr id="6" name="Picture 5" descr="Eric Ascher Lauren Appelbaum and Sen. Cory Booker">
            <a:extLst>
              <a:ext uri="{FF2B5EF4-FFF2-40B4-BE49-F238E27FC236}">
                <a16:creationId xmlns:a16="http://schemas.microsoft.com/office/drawing/2014/main" id="{59723547-727B-034F-A298-5B3C017B852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0800000">
            <a:off x="7742787" y="4204411"/>
            <a:ext cx="2560541" cy="2346330"/>
          </a:xfrm>
          <a:prstGeom prst="rect">
            <a:avLst/>
          </a:prstGeom>
        </p:spPr>
      </p:pic>
    </p:spTree>
    <p:extLst>
      <p:ext uri="{BB962C8B-B14F-4D97-AF65-F5344CB8AC3E}">
        <p14:creationId xmlns:p14="http://schemas.microsoft.com/office/powerpoint/2010/main" val="2747664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7146-EA18-4017-BCB1-3ADC5B6B74DC}"/>
              </a:ext>
            </a:extLst>
          </p:cNvPr>
          <p:cNvSpPr>
            <a:spLocks noGrp="1"/>
          </p:cNvSpPr>
          <p:nvPr>
            <p:ph type="title"/>
          </p:nvPr>
        </p:nvSpPr>
        <p:spPr>
          <a:xfrm>
            <a:off x="523239" y="365126"/>
            <a:ext cx="11014825" cy="1139824"/>
          </a:xfrm>
        </p:spPr>
        <p:txBody>
          <a:bodyPr>
            <a:noAutofit/>
          </a:bodyPr>
          <a:lstStyle/>
          <a:p>
            <a:r>
              <a:rPr lang="en-US" sz="3600" b="1" dirty="0"/>
              <a:t>Before RespectAbility Took Action: 44 States had No Path for People with Disabilities to Safely Access Food</a:t>
            </a:r>
            <a:endParaRPr lang="en-US" sz="3600" dirty="0"/>
          </a:p>
        </p:txBody>
      </p:sp>
      <p:pic>
        <p:nvPicPr>
          <p:cNvPr id="5" name="Picture 4" descr="Map of the United States with only six states - WA, OR, NE, IA, AL, and NY - in green showing they allowed SNAP online before COVID-19.">
            <a:extLst>
              <a:ext uri="{FF2B5EF4-FFF2-40B4-BE49-F238E27FC236}">
                <a16:creationId xmlns:a16="http://schemas.microsoft.com/office/drawing/2014/main" id="{165560EE-7BD4-4D4F-8D78-A4E3B59238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5365" y="1695400"/>
            <a:ext cx="9069207" cy="4906125"/>
          </a:xfrm>
          <a:prstGeom prst="rect">
            <a:avLst/>
          </a:prstGeom>
        </p:spPr>
      </p:pic>
    </p:spTree>
    <p:extLst>
      <p:ext uri="{BB962C8B-B14F-4D97-AF65-F5344CB8AC3E}">
        <p14:creationId xmlns:p14="http://schemas.microsoft.com/office/powerpoint/2010/main" val="2982895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E9FCDD-D2F0-40E1-8D56-66B34E5B6473}"/>
              </a:ext>
            </a:extLst>
          </p:cNvPr>
          <p:cNvSpPr>
            <a:spLocks noGrp="1"/>
          </p:cNvSpPr>
          <p:nvPr>
            <p:ph type="title"/>
          </p:nvPr>
        </p:nvSpPr>
        <p:spPr/>
        <p:txBody>
          <a:bodyPr>
            <a:noAutofit/>
          </a:bodyPr>
          <a:lstStyle/>
          <a:p>
            <a:r>
              <a:rPr lang="en-US" sz="3600" b="1" dirty="0"/>
              <a:t>With </a:t>
            </a:r>
            <a:r>
              <a:rPr lang="en-US" sz="3600" b="1" dirty="0" err="1"/>
              <a:t>RespectAbility’s</a:t>
            </a:r>
            <a:r>
              <a:rPr lang="en-US" sz="3600" b="1" dirty="0"/>
              <a:t> Leadership: 9.9 million people with disabilities now have a safe way to access food</a:t>
            </a:r>
            <a:endParaRPr lang="en-US" sz="3600" dirty="0"/>
          </a:p>
        </p:txBody>
      </p:sp>
      <p:pic>
        <p:nvPicPr>
          <p:cNvPr id="5" name="Picture 4" descr="Map of the United States color coded by status of online SNAP. Green and allowed: AL, AZ, CA, CO, CT, DC, DE, FL, GA, IA, ID, IL, IN, KS, KY, MA, MD, MI, MN, MO, MS, NC, NE, NH, NJ, NM, NV, NY, OH, OK, OR, PA, RI, SC, TX, TN, UT, VA, VT, WA, WI, WV, WY. Yellow and waiting on USDA: AR, HI, LA. Red and not allowed: AK, ME, MT, ND, SD.">
            <a:extLst>
              <a:ext uri="{FF2B5EF4-FFF2-40B4-BE49-F238E27FC236}">
                <a16:creationId xmlns:a16="http://schemas.microsoft.com/office/drawing/2014/main" id="{A04960A6-2E63-4044-A227-56769C2542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2158" y="1630482"/>
            <a:ext cx="9182100" cy="4996593"/>
          </a:xfrm>
          <a:prstGeom prst="rect">
            <a:avLst/>
          </a:prstGeom>
        </p:spPr>
      </p:pic>
    </p:spTree>
    <p:extLst>
      <p:ext uri="{BB962C8B-B14F-4D97-AF65-F5344CB8AC3E}">
        <p14:creationId xmlns:p14="http://schemas.microsoft.com/office/powerpoint/2010/main" val="3005316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03E7E2-F3D3-4D6A-BFE3-C1F533AA863A}"/>
              </a:ext>
              <a:ext uri="{C183D7F6-B498-43B3-948B-1728B52AA6E4}">
                <adec:decorative xmlns:adec="http://schemas.microsoft.com/office/drawing/2017/decorative" val="1"/>
              </a:ext>
            </a:extLst>
          </p:cNvPr>
          <p:cNvSpPr/>
          <p:nvPr/>
        </p:nvSpPr>
        <p:spPr>
          <a:xfrm>
            <a:off x="365346" y="4740665"/>
            <a:ext cx="11536368" cy="1340821"/>
          </a:xfrm>
          <a:prstGeom prst="rect">
            <a:avLst/>
          </a:prstGeom>
          <a:solidFill>
            <a:srgbClr val="EFAF3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A51EA3-4B4E-439E-AE7B-B9C6D3151766}"/>
              </a:ext>
              <a:ext uri="{C183D7F6-B498-43B3-948B-1728B52AA6E4}">
                <adec:decorative xmlns:adec="http://schemas.microsoft.com/office/drawing/2017/decorative" val="1"/>
              </a:ext>
            </a:extLst>
          </p:cNvPr>
          <p:cNvSpPr/>
          <p:nvPr/>
        </p:nvSpPr>
        <p:spPr>
          <a:xfrm>
            <a:off x="350831" y="1520761"/>
            <a:ext cx="11550883" cy="3219904"/>
          </a:xfrm>
          <a:prstGeom prst="rect">
            <a:avLst/>
          </a:prstGeom>
          <a:solidFill>
            <a:srgbClr val="EFAF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40B501BC-2591-4CCA-920A-6A3CCC1F7934}"/>
              </a:ext>
              <a:ext uri="{C183D7F6-B498-43B3-948B-1728B52AA6E4}">
                <adec:decorative xmlns:adec="http://schemas.microsoft.com/office/drawing/2017/decorative" val="1"/>
              </a:ext>
            </a:extLst>
          </p:cNvPr>
          <p:cNvSpPr/>
          <p:nvPr/>
        </p:nvSpPr>
        <p:spPr>
          <a:xfrm>
            <a:off x="5652750" y="4456901"/>
            <a:ext cx="886500" cy="556592"/>
          </a:xfrm>
          <a:prstGeom prst="down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4" name="TextBox 33">
            <a:extLst>
              <a:ext uri="{FF2B5EF4-FFF2-40B4-BE49-F238E27FC236}">
                <a16:creationId xmlns:a16="http://schemas.microsoft.com/office/drawing/2014/main" id="{B8CAC970-0E68-4599-8472-33C1A016BC06}"/>
              </a:ext>
            </a:extLst>
          </p:cNvPr>
          <p:cNvSpPr txBox="1"/>
          <p:nvPr/>
        </p:nvSpPr>
        <p:spPr>
          <a:xfrm flipH="1">
            <a:off x="525363" y="593425"/>
            <a:ext cx="511867" cy="707886"/>
          </a:xfrm>
          <a:prstGeom prst="rect">
            <a:avLst/>
          </a:prstGeom>
          <a:solidFill>
            <a:schemeClr val="bg1"/>
          </a:solidFill>
          <a:ln>
            <a:solidFill>
              <a:srgbClr val="000000"/>
            </a:solidFill>
          </a:ln>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3</a:t>
            </a:r>
          </a:p>
        </p:txBody>
      </p:sp>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a:xfrm>
            <a:off x="1296537" y="365126"/>
            <a:ext cx="9742302" cy="1139824"/>
          </a:xfrm>
        </p:spPr>
        <p:txBody>
          <a:bodyPr>
            <a:normAutofit/>
          </a:bodyPr>
          <a:lstStyle/>
          <a:p>
            <a:r>
              <a:rPr lang="en-US" sz="3600" b="1" dirty="0"/>
              <a:t>Prepare Leadership &amp; Talent Pipeline</a:t>
            </a:r>
          </a:p>
        </p:txBody>
      </p:sp>
      <p:sp>
        <p:nvSpPr>
          <p:cNvPr id="24" name="TextBox 23">
            <a:extLst>
              <a:ext uri="{FF2B5EF4-FFF2-40B4-BE49-F238E27FC236}">
                <a16:creationId xmlns:a16="http://schemas.microsoft.com/office/drawing/2014/main" id="{1D119177-87C9-4168-B29E-57FE12044A99}"/>
              </a:ext>
            </a:extLst>
          </p:cNvPr>
          <p:cNvSpPr txBox="1"/>
          <p:nvPr/>
        </p:nvSpPr>
        <p:spPr>
          <a:xfrm>
            <a:off x="350831" y="5179454"/>
            <a:ext cx="11550883" cy="646331"/>
          </a:xfrm>
          <a:prstGeom prst="rect">
            <a:avLst/>
          </a:prstGeom>
          <a:noFill/>
        </p:spPr>
        <p:txBody>
          <a:bodyPr wrap="square" rtlCol="0">
            <a:spAutoFit/>
          </a:bodyPr>
          <a:lstStyle/>
          <a:p>
            <a:pPr algn="ctr"/>
            <a:r>
              <a:rPr lang="en-US" sz="3600" dirty="0">
                <a:solidFill>
                  <a:srgbClr val="000000"/>
                </a:solidFill>
                <a:latin typeface="Times New Roman" panose="02020603050405020304" pitchFamily="18" charset="0"/>
                <a:cs typeface="Times New Roman" panose="02020603050405020304" pitchFamily="18" charset="0"/>
              </a:rPr>
              <a:t>Diverse people with disabilities drive innovation &amp; solutions.</a:t>
            </a:r>
          </a:p>
        </p:txBody>
      </p:sp>
      <p:sp>
        <p:nvSpPr>
          <p:cNvPr id="36" name="Content Placeholder 35">
            <a:extLst>
              <a:ext uri="{FF2B5EF4-FFF2-40B4-BE49-F238E27FC236}">
                <a16:creationId xmlns:a16="http://schemas.microsoft.com/office/drawing/2014/main" id="{8836A1D6-97C7-4828-BF56-745A4C97E671}"/>
              </a:ext>
            </a:extLst>
          </p:cNvPr>
          <p:cNvSpPr>
            <a:spLocks noGrp="1"/>
          </p:cNvSpPr>
          <p:nvPr>
            <p:ph idx="1"/>
          </p:nvPr>
        </p:nvSpPr>
        <p:spPr>
          <a:xfrm>
            <a:off x="792781" y="1634527"/>
            <a:ext cx="10749810" cy="2709577"/>
          </a:xfrm>
        </p:spPr>
        <p:txBody>
          <a:bodyPr anchor="ctr">
            <a:noAutofit/>
          </a:bodyPr>
          <a:lstStyle/>
          <a:p>
            <a:pPr marL="0" indent="0" algn="ctr">
              <a:buNone/>
            </a:pPr>
            <a:r>
              <a:rPr lang="en-US" sz="3400" dirty="0">
                <a:solidFill>
                  <a:srgbClr val="000000"/>
                </a:solidFill>
              </a:rPr>
              <a:t>National Leadership Program</a:t>
            </a:r>
          </a:p>
          <a:p>
            <a:pPr marL="0" indent="0" algn="ctr">
              <a:buNone/>
            </a:pPr>
            <a:r>
              <a:rPr lang="en-US" sz="3400" dirty="0">
                <a:solidFill>
                  <a:srgbClr val="000000"/>
                </a:solidFill>
              </a:rPr>
              <a:t>Lab for Entertainment Professionals</a:t>
            </a:r>
          </a:p>
          <a:p>
            <a:pPr marL="0" indent="0" algn="ctr">
              <a:buNone/>
            </a:pPr>
            <a:r>
              <a:rPr lang="en-US" sz="3400" dirty="0">
                <a:solidFill>
                  <a:srgbClr val="000000"/>
                </a:solidFill>
              </a:rPr>
              <a:t>Inclusive Philanthropy</a:t>
            </a:r>
          </a:p>
          <a:p>
            <a:pPr marL="0" indent="0" algn="ctr">
              <a:buNone/>
            </a:pPr>
            <a:r>
              <a:rPr lang="en-US" sz="3400" dirty="0">
                <a:solidFill>
                  <a:srgbClr val="000000"/>
                </a:solidFill>
              </a:rPr>
              <a:t>Disabilities Speakers Bureau</a:t>
            </a:r>
          </a:p>
        </p:txBody>
      </p:sp>
    </p:spTree>
    <p:extLst>
      <p:ext uri="{BB962C8B-B14F-4D97-AF65-F5344CB8AC3E}">
        <p14:creationId xmlns:p14="http://schemas.microsoft.com/office/powerpoint/2010/main" val="3775992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2"/>
          <p:cNvSpPr txBox="1">
            <a:spLocks noGrp="1"/>
          </p:cNvSpPr>
          <p:nvPr>
            <p:ph type="title"/>
          </p:nvPr>
        </p:nvSpPr>
        <p:spPr>
          <a:xfrm>
            <a:off x="388619" y="337089"/>
            <a:ext cx="11414760" cy="1139824"/>
          </a:xfrm>
        </p:spPr>
        <p:txBody>
          <a:bodyPr/>
          <a:lstStyle>
            <a:lvl1pPr>
              <a:defRPr sz="3600"/>
            </a:lvl1pPr>
          </a:lstStyle>
          <a:p>
            <a:r>
              <a:rPr lang="en-US" b="1" dirty="0"/>
              <a:t> </a:t>
            </a:r>
            <a:r>
              <a:rPr lang="en-US" b="1" dirty="0" err="1"/>
              <a:t>RespectAbility’s</a:t>
            </a:r>
            <a:r>
              <a:rPr lang="en-US" b="1" dirty="0"/>
              <a:t> Fellowship Program</a:t>
            </a:r>
          </a:p>
        </p:txBody>
      </p:sp>
      <p:sp>
        <p:nvSpPr>
          <p:cNvPr id="3" name="Text Placeholder 2">
            <a:extLst>
              <a:ext uri="{FF2B5EF4-FFF2-40B4-BE49-F238E27FC236}">
                <a16:creationId xmlns:a16="http://schemas.microsoft.com/office/drawing/2014/main" id="{C45886AE-A14D-3548-8F6C-55E4130AB233}"/>
              </a:ext>
            </a:extLst>
          </p:cNvPr>
          <p:cNvSpPr>
            <a:spLocks noGrp="1"/>
          </p:cNvSpPr>
          <p:nvPr>
            <p:ph type="body" idx="1"/>
          </p:nvPr>
        </p:nvSpPr>
        <p:spPr>
          <a:xfrm>
            <a:off x="523240" y="1654965"/>
            <a:ext cx="10830559" cy="4521998"/>
          </a:xfrm>
        </p:spPr>
        <p:txBody>
          <a:bodyPr/>
          <a:lstStyle/>
          <a:p>
            <a:pPr marL="0" indent="0">
              <a:buNone/>
            </a:pPr>
            <a:r>
              <a:rPr lang="en-US" dirty="0">
                <a:solidFill>
                  <a:schemeClr val="tx1"/>
                </a:solidFill>
              </a:rPr>
              <a:t>Enables talented leaders with disabilities to build skills, networks and strategies to advance inclusion and equity, makes nonprofits and government more responsive, and enables people with disabilities to have a seat at decision making tables &amp; determine public agendas and priorities. </a:t>
            </a:r>
          </a:p>
        </p:txBody>
      </p:sp>
      <p:pic>
        <p:nvPicPr>
          <p:cNvPr id="6" name="Picture 5" descr="Panorama of the full cohort of Summer 2017 Fellows.">
            <a:extLst>
              <a:ext uri="{FF2B5EF4-FFF2-40B4-BE49-F238E27FC236}">
                <a16:creationId xmlns:a16="http://schemas.microsoft.com/office/drawing/2014/main" id="{54F06FFB-AC2E-3649-9B0D-8421E9FCC8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3680569"/>
            <a:ext cx="9143999" cy="2711383"/>
          </a:xfrm>
          <a:prstGeom prst="rect">
            <a:avLst/>
          </a:prstGeom>
        </p:spPr>
      </p:pic>
    </p:spTree>
    <p:extLst>
      <p:ext uri="{BB962C8B-B14F-4D97-AF65-F5344CB8AC3E}">
        <p14:creationId xmlns:p14="http://schemas.microsoft.com/office/powerpoint/2010/main" val="4010499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6C41A-1939-4F8E-9BE5-47E9DF09362F}"/>
              </a:ext>
            </a:extLst>
          </p:cNvPr>
          <p:cNvSpPr>
            <a:spLocks noGrp="1"/>
          </p:cNvSpPr>
          <p:nvPr>
            <p:ph type="title"/>
          </p:nvPr>
        </p:nvSpPr>
        <p:spPr/>
        <p:txBody>
          <a:bodyPr>
            <a:normAutofit/>
          </a:bodyPr>
          <a:lstStyle/>
          <a:p>
            <a:r>
              <a:rPr lang="en-US" sz="3300" b="1" dirty="0">
                <a:solidFill>
                  <a:sysClr val="windowText" lastClr="000000"/>
                </a:solidFill>
              </a:rPr>
              <a:t>Poverty Rates for Working-Age Americans w/ &amp; w/o Disabilities, by Race – 2019 (Pre-COVID)</a:t>
            </a:r>
            <a:endParaRPr lang="en-US" sz="3300" dirty="0"/>
          </a:p>
        </p:txBody>
      </p:sp>
      <p:sp>
        <p:nvSpPr>
          <p:cNvPr id="8" name="Rectangle 7">
            <a:extLst>
              <a:ext uri="{FF2B5EF4-FFF2-40B4-BE49-F238E27FC236}">
                <a16:creationId xmlns:a16="http://schemas.microsoft.com/office/drawing/2014/main" id="{45A5C73A-B6C1-4D97-8DB7-CE324A69136D}"/>
              </a:ext>
            </a:extLst>
          </p:cNvPr>
          <p:cNvSpPr/>
          <p:nvPr/>
        </p:nvSpPr>
        <p:spPr>
          <a:xfrm>
            <a:off x="378820" y="6200485"/>
            <a:ext cx="11813180" cy="830997"/>
          </a:xfrm>
          <a:prstGeom prst="rect">
            <a:avLst/>
          </a:prstGeom>
        </p:spPr>
        <p:txBody>
          <a:bodyPr wrap="square">
            <a:spAutoFit/>
          </a:bodyPr>
          <a:lstStyle/>
          <a:p>
            <a:r>
              <a:rPr lang="en-US" sz="1600" b="1">
                <a:latin typeface="Times New Roman" panose="02020603050405020304" pitchFamily="18" charset="0"/>
                <a:cs typeface="Times New Roman" panose="02020603050405020304" pitchFamily="18" charset="0"/>
              </a:rPr>
              <a:t>SOURCE: Annual Disability Statistics Supplement: 2020. Univ. of New Hampshire, Institute on Disability.</a:t>
            </a:r>
          </a:p>
          <a:p>
            <a:r>
              <a:rPr lang="en-US" sz="1600" b="1">
                <a:latin typeface="Times New Roman" panose="02020603050405020304" pitchFamily="18" charset="0"/>
                <a:cs typeface="Times New Roman" panose="02020603050405020304" pitchFamily="18" charset="0"/>
                <a:hlinkClick r:id="rId2"/>
              </a:rPr>
              <a:t>https://disabilitycompendium.org/compendium/2020-annual-disability-statistics-supplement</a:t>
            </a:r>
            <a:r>
              <a:rPr lang="en-US" sz="1600" b="1">
                <a:latin typeface="Times New Roman" panose="02020603050405020304" pitchFamily="18" charset="0"/>
                <a:cs typeface="Times New Roman" panose="02020603050405020304" pitchFamily="18" charset="0"/>
              </a:rPr>
              <a:t> </a:t>
            </a:r>
          </a:p>
          <a:p>
            <a:endParaRPr lang="en-US" sz="1600" b="1" dirty="0">
              <a:latin typeface="Times New Roman" panose="02020603050405020304" pitchFamily="18" charset="0"/>
              <a:cs typeface="Times New Roman" panose="02020603050405020304" pitchFamily="18" charset="0"/>
            </a:endParaRPr>
          </a:p>
        </p:txBody>
      </p:sp>
      <p:graphicFrame>
        <p:nvGraphicFramePr>
          <p:cNvPr id="7" name="Chart 6" descr="Chart depicting Employment Rates for Working-Age Americans with and without Disabilities, by Race in 2018. 38.9 percent of White Working-Age Americans with Disabilities had jobs as did 86 percent of White Working-Age Americans without Disabilities. Only 29.7 percent of Working-Age African-Americans with disabilities had jobs compared to 74.4 percent of Working-Age African-Americans without Disabilities. At the same time, 43.2 percent of Working-Age Asian-Americans with disabilities had jobs as did 74.6 percent of Working-Age Asian-Americans without disabilities. ">
            <a:extLst>
              <a:ext uri="{FF2B5EF4-FFF2-40B4-BE49-F238E27FC236}">
                <a16:creationId xmlns:a16="http://schemas.microsoft.com/office/drawing/2014/main" id="{51AD0640-174D-4BB9-A86D-EA7C07861AC4}"/>
              </a:ext>
            </a:extLst>
          </p:cNvPr>
          <p:cNvGraphicFramePr>
            <a:graphicFrameLocks/>
          </p:cNvGraphicFramePr>
          <p:nvPr/>
        </p:nvGraphicFramePr>
        <p:xfrm>
          <a:off x="750011" y="1533436"/>
          <a:ext cx="9369614" cy="46670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3797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7C8D9-37AA-445F-9439-0667A1B81DF7}"/>
              </a:ext>
            </a:extLst>
          </p:cNvPr>
          <p:cNvSpPr>
            <a:spLocks noGrp="1"/>
          </p:cNvSpPr>
          <p:nvPr>
            <p:ph type="title"/>
          </p:nvPr>
        </p:nvSpPr>
        <p:spPr/>
        <p:txBody>
          <a:bodyPr>
            <a:normAutofit/>
          </a:bodyPr>
          <a:lstStyle/>
          <a:p>
            <a:r>
              <a:rPr lang="en-US" sz="3600" b="1" dirty="0"/>
              <a:t>Diversity In Action: Paid Fellows Demographics</a:t>
            </a:r>
          </a:p>
        </p:txBody>
      </p:sp>
      <p:graphicFrame>
        <p:nvGraphicFramePr>
          <p:cNvPr id="4" name="Table 4">
            <a:extLst>
              <a:ext uri="{FF2B5EF4-FFF2-40B4-BE49-F238E27FC236}">
                <a16:creationId xmlns:a16="http://schemas.microsoft.com/office/drawing/2014/main" id="{31509F46-B247-4AAB-8CB7-AEC19DF61D4A}"/>
              </a:ext>
            </a:extLst>
          </p:cNvPr>
          <p:cNvGraphicFramePr>
            <a:graphicFrameLocks noGrp="1"/>
          </p:cNvGraphicFramePr>
          <p:nvPr/>
        </p:nvGraphicFramePr>
        <p:xfrm>
          <a:off x="1654699" y="1630017"/>
          <a:ext cx="8882601" cy="5113157"/>
        </p:xfrm>
        <a:graphic>
          <a:graphicData uri="http://schemas.openxmlformats.org/drawingml/2006/table">
            <a:tbl>
              <a:tblPr firstRow="1" bandRow="1">
                <a:tableStyleId>{5940675A-B579-460E-94D1-54222C63F5DA}</a:tableStyleId>
              </a:tblPr>
              <a:tblGrid>
                <a:gridCol w="4452109">
                  <a:extLst>
                    <a:ext uri="{9D8B030D-6E8A-4147-A177-3AD203B41FA5}">
                      <a16:colId xmlns:a16="http://schemas.microsoft.com/office/drawing/2014/main" val="3914683628"/>
                    </a:ext>
                  </a:extLst>
                </a:gridCol>
                <a:gridCol w="4430492">
                  <a:extLst>
                    <a:ext uri="{9D8B030D-6E8A-4147-A177-3AD203B41FA5}">
                      <a16:colId xmlns:a16="http://schemas.microsoft.com/office/drawing/2014/main" val="270992555"/>
                    </a:ext>
                  </a:extLst>
                </a:gridCol>
              </a:tblGrid>
              <a:tr h="730451">
                <a:tc>
                  <a:txBody>
                    <a:bodyPr/>
                    <a:lstStyle/>
                    <a:p>
                      <a:r>
                        <a:rPr lang="en-US" sz="2400" b="1" dirty="0">
                          <a:latin typeface="Times New Roman" panose="02020603050405020304" pitchFamily="18" charset="0"/>
                          <a:cs typeface="Times New Roman" panose="02020603050405020304" pitchFamily="18" charset="0"/>
                        </a:rPr>
                        <a:t>Demographic</a:t>
                      </a:r>
                    </a:p>
                  </a:txBody>
                  <a:tcPr>
                    <a:solidFill>
                      <a:schemeClr val="bg1">
                        <a:lumMod val="75000"/>
                      </a:schemeClr>
                    </a:solidFill>
                  </a:tcPr>
                </a:tc>
                <a:tc>
                  <a:txBody>
                    <a:bodyPr/>
                    <a:lstStyle/>
                    <a:p>
                      <a:r>
                        <a:rPr lang="en-US" sz="2400" b="1" i="0" u="none" strike="noStrike" cap="none" spc="0" baseline="0" dirty="0">
                          <a:solidFill>
                            <a:schemeClr val="tx1"/>
                          </a:solidFill>
                          <a:uFillTx/>
                          <a:latin typeface="Times New Roman" panose="02020603050405020304" pitchFamily="18" charset="0"/>
                          <a:ea typeface="+mn-ea"/>
                          <a:cs typeface="Times New Roman" panose="02020603050405020304" pitchFamily="18" charset="0"/>
                          <a:sym typeface="Calibri"/>
                        </a:rPr>
                        <a:t>Percentage</a:t>
                      </a:r>
                    </a:p>
                  </a:txBody>
                  <a:tcPr>
                    <a:solidFill>
                      <a:schemeClr val="bg1">
                        <a:lumMod val="75000"/>
                      </a:schemeClr>
                    </a:solidFill>
                  </a:tcPr>
                </a:tc>
                <a:extLst>
                  <a:ext uri="{0D108BD9-81ED-4DB2-BD59-A6C34878D82A}">
                    <a16:rowId xmlns:a16="http://schemas.microsoft.com/office/drawing/2014/main" val="1084293268"/>
                  </a:ext>
                </a:extLst>
              </a:tr>
              <a:tr h="730451">
                <a:tc>
                  <a:txBody>
                    <a:bodyPr/>
                    <a:lstStyle/>
                    <a:p>
                      <a:r>
                        <a:rPr lang="en-US" sz="2400" dirty="0">
                          <a:latin typeface="Times New Roman" panose="02020603050405020304" pitchFamily="18" charset="0"/>
                          <a:cs typeface="Times New Roman" panose="02020603050405020304" pitchFamily="18" charset="0"/>
                        </a:rPr>
                        <a:t>African American</a:t>
                      </a:r>
                    </a:p>
                  </a:txBody>
                  <a:tcPr/>
                </a:tc>
                <a:tc>
                  <a:txBody>
                    <a:bodyPr/>
                    <a:lstStyle/>
                    <a:p>
                      <a:r>
                        <a:rPr lang="en-US" sz="2400" dirty="0">
                          <a:latin typeface="Times New Roman" panose="02020603050405020304" pitchFamily="18" charset="0"/>
                          <a:cs typeface="Times New Roman" panose="02020603050405020304" pitchFamily="18" charset="0"/>
                        </a:rPr>
                        <a:t>30.7%</a:t>
                      </a:r>
                    </a:p>
                  </a:txBody>
                  <a:tcPr/>
                </a:tc>
                <a:extLst>
                  <a:ext uri="{0D108BD9-81ED-4DB2-BD59-A6C34878D82A}">
                    <a16:rowId xmlns:a16="http://schemas.microsoft.com/office/drawing/2014/main" val="4281712957"/>
                  </a:ext>
                </a:extLst>
              </a:tr>
              <a:tr h="730451">
                <a:tc>
                  <a:txBody>
                    <a:bodyPr/>
                    <a:lstStyle/>
                    <a:p>
                      <a:r>
                        <a:rPr lang="en-US" sz="2400" dirty="0">
                          <a:latin typeface="Times New Roman" panose="02020603050405020304" pitchFamily="18" charset="0"/>
                          <a:cs typeface="Times New Roman" panose="02020603050405020304" pitchFamily="18" charset="0"/>
                        </a:rPr>
                        <a:t>Asian American</a:t>
                      </a:r>
                    </a:p>
                  </a:txBody>
                  <a:tcPr/>
                </a:tc>
                <a:tc>
                  <a:txBody>
                    <a:bodyPr/>
                    <a:lstStyle/>
                    <a:p>
                      <a:r>
                        <a:rPr lang="en-US" sz="2400" dirty="0">
                          <a:latin typeface="Times New Roman" panose="02020603050405020304" pitchFamily="18" charset="0"/>
                          <a:cs typeface="Times New Roman" panose="02020603050405020304" pitchFamily="18" charset="0"/>
                        </a:rPr>
                        <a:t>30.8%</a:t>
                      </a:r>
                    </a:p>
                  </a:txBody>
                  <a:tcPr/>
                </a:tc>
                <a:extLst>
                  <a:ext uri="{0D108BD9-81ED-4DB2-BD59-A6C34878D82A}">
                    <a16:rowId xmlns:a16="http://schemas.microsoft.com/office/drawing/2014/main" val="4205337994"/>
                  </a:ext>
                </a:extLst>
              </a:tr>
              <a:tr h="730451">
                <a:tc>
                  <a:txBody>
                    <a:bodyPr/>
                    <a:lstStyle/>
                    <a:p>
                      <a:r>
                        <a:rPr lang="en-US" sz="2400" dirty="0">
                          <a:latin typeface="Times New Roman" panose="02020603050405020304" pitchFamily="18" charset="0"/>
                          <a:cs typeface="Times New Roman" panose="02020603050405020304" pitchFamily="18" charset="0"/>
                        </a:rPr>
                        <a:t>Caucasian</a:t>
                      </a:r>
                    </a:p>
                  </a:txBody>
                  <a:tcPr/>
                </a:tc>
                <a:tc>
                  <a:txBody>
                    <a:bodyPr/>
                    <a:lstStyle/>
                    <a:p>
                      <a:r>
                        <a:rPr lang="en-US" sz="2400" dirty="0">
                          <a:latin typeface="Times New Roman" panose="02020603050405020304" pitchFamily="18" charset="0"/>
                          <a:cs typeface="Times New Roman" panose="02020603050405020304" pitchFamily="18" charset="0"/>
                        </a:rPr>
                        <a:t>11.5%</a:t>
                      </a:r>
                    </a:p>
                  </a:txBody>
                  <a:tcPr/>
                </a:tc>
                <a:extLst>
                  <a:ext uri="{0D108BD9-81ED-4DB2-BD59-A6C34878D82A}">
                    <a16:rowId xmlns:a16="http://schemas.microsoft.com/office/drawing/2014/main" val="1852600802"/>
                  </a:ext>
                </a:extLst>
              </a:tr>
              <a:tr h="730451">
                <a:tc>
                  <a:txBody>
                    <a:bodyPr/>
                    <a:lstStyle/>
                    <a:p>
                      <a:r>
                        <a:rPr lang="en-US" sz="2400" dirty="0">
                          <a:latin typeface="Times New Roman" panose="02020603050405020304" pitchFamily="18" charset="0"/>
                          <a:cs typeface="Times New Roman" panose="02020603050405020304" pitchFamily="18" charset="0"/>
                        </a:rPr>
                        <a:t>Latinx</a:t>
                      </a:r>
                    </a:p>
                  </a:txBody>
                  <a:tcPr/>
                </a:tc>
                <a:tc>
                  <a:txBody>
                    <a:bodyPr/>
                    <a:lstStyle/>
                    <a:p>
                      <a:r>
                        <a:rPr lang="en-US" sz="2400" dirty="0">
                          <a:latin typeface="Times New Roman" panose="02020603050405020304" pitchFamily="18" charset="0"/>
                          <a:cs typeface="Times New Roman" panose="02020603050405020304" pitchFamily="18" charset="0"/>
                        </a:rPr>
                        <a:t>27%</a:t>
                      </a:r>
                    </a:p>
                  </a:txBody>
                  <a:tcPr/>
                </a:tc>
                <a:extLst>
                  <a:ext uri="{0D108BD9-81ED-4DB2-BD59-A6C34878D82A}">
                    <a16:rowId xmlns:a16="http://schemas.microsoft.com/office/drawing/2014/main" val="2179714840"/>
                  </a:ext>
                </a:extLst>
              </a:tr>
              <a:tr h="730451">
                <a:tc>
                  <a:txBody>
                    <a:bodyPr/>
                    <a:lstStyle/>
                    <a:p>
                      <a:r>
                        <a:rPr lang="en-US" sz="2400" dirty="0">
                          <a:latin typeface="Times New Roman" panose="02020603050405020304" pitchFamily="18" charset="0"/>
                          <a:cs typeface="Times New Roman" panose="02020603050405020304" pitchFamily="18" charset="0"/>
                        </a:rPr>
                        <a:t>LGBTQ</a:t>
                      </a:r>
                    </a:p>
                  </a:txBody>
                  <a:tcPr/>
                </a:tc>
                <a:tc>
                  <a:txBody>
                    <a:bodyPr/>
                    <a:lstStyle/>
                    <a:p>
                      <a:r>
                        <a:rPr lang="en-US" sz="2400" dirty="0">
                          <a:latin typeface="Times New Roman" panose="02020603050405020304" pitchFamily="18" charset="0"/>
                          <a:cs typeface="Times New Roman" panose="02020603050405020304" pitchFamily="18" charset="0"/>
                        </a:rPr>
                        <a:t>34.6%</a:t>
                      </a:r>
                    </a:p>
                  </a:txBody>
                  <a:tcPr/>
                </a:tc>
                <a:extLst>
                  <a:ext uri="{0D108BD9-81ED-4DB2-BD59-A6C34878D82A}">
                    <a16:rowId xmlns:a16="http://schemas.microsoft.com/office/drawing/2014/main" val="3334838266"/>
                  </a:ext>
                </a:extLst>
              </a:tr>
              <a:tr h="730451">
                <a:tc>
                  <a:txBody>
                    <a:bodyPr/>
                    <a:lstStyle/>
                    <a:p>
                      <a:r>
                        <a:rPr lang="en-US" sz="2400" dirty="0">
                          <a:latin typeface="Times New Roman" panose="02020603050405020304" pitchFamily="18" charset="0"/>
                          <a:cs typeface="Times New Roman" panose="02020603050405020304" pitchFamily="18" charset="0"/>
                        </a:rPr>
                        <a:t>Disability</a:t>
                      </a:r>
                    </a:p>
                  </a:txBody>
                  <a:tcPr/>
                </a:tc>
                <a:tc>
                  <a:txBody>
                    <a:bodyPr/>
                    <a:lstStyle/>
                    <a:p>
                      <a:r>
                        <a:rPr lang="en-US" sz="2400"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val="2487873974"/>
                  </a:ext>
                </a:extLst>
              </a:tr>
            </a:tbl>
          </a:graphicData>
        </a:graphic>
      </p:graphicFrame>
      <p:sp>
        <p:nvSpPr>
          <p:cNvPr id="2" name="Slide Number Placeholder 1">
            <a:extLst>
              <a:ext uri="{FF2B5EF4-FFF2-40B4-BE49-F238E27FC236}">
                <a16:creationId xmlns:a16="http://schemas.microsoft.com/office/drawing/2014/main" id="{3DFA0E8F-B58F-435C-A13C-CFBFAA3F4F64}"/>
              </a:ext>
            </a:extLst>
          </p:cNvPr>
          <p:cNvSpPr>
            <a:spLocks noGrp="1"/>
          </p:cNvSpPr>
          <p:nvPr>
            <p:ph type="sldNum" sz="quarter" idx="2"/>
          </p:nvPr>
        </p:nvSpPr>
        <p:spPr>
          <a:xfrm>
            <a:off x="11761928" y="102862"/>
            <a:ext cx="258623" cy="248303"/>
          </a:xfrm>
          <a:prstGeom prst="rect">
            <a:avLst/>
          </a:prstGeom>
          <a:ln w="12700">
            <a:miter lim="400000"/>
          </a:ln>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US" smtClean="0"/>
              <a:pPr/>
              <a:t>40</a:t>
            </a:fld>
            <a:endParaRPr lang="en-US"/>
          </a:p>
        </p:txBody>
      </p:sp>
    </p:spTree>
    <p:extLst>
      <p:ext uri="{BB962C8B-B14F-4D97-AF65-F5344CB8AC3E}">
        <p14:creationId xmlns:p14="http://schemas.microsoft.com/office/powerpoint/2010/main" val="160813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893DF0-CE4C-4864-8B8E-DA73C86782DF}"/>
              </a:ext>
            </a:extLst>
          </p:cNvPr>
          <p:cNvSpPr>
            <a:spLocks noGrp="1"/>
          </p:cNvSpPr>
          <p:nvPr>
            <p:ph type="title" idx="4294967295"/>
          </p:nvPr>
        </p:nvSpPr>
        <p:spPr/>
        <p:txBody>
          <a:bodyPr/>
          <a:lstStyle/>
          <a:p>
            <a:r>
              <a:rPr lang="en-US" dirty="0"/>
              <a:t>Theory of Change</a:t>
            </a:r>
          </a:p>
        </p:txBody>
      </p:sp>
      <p:sp>
        <p:nvSpPr>
          <p:cNvPr id="28" name="Rectangle 27">
            <a:extLst>
              <a:ext uri="{FF2B5EF4-FFF2-40B4-BE49-F238E27FC236}">
                <a16:creationId xmlns:a16="http://schemas.microsoft.com/office/drawing/2014/main" id="{F8609237-CD05-4723-92EF-D575652751A2}"/>
              </a:ext>
              <a:ext uri="{C183D7F6-B498-43B3-948B-1728B52AA6E4}">
                <adec:decorative xmlns:adec="http://schemas.microsoft.com/office/drawing/2017/decorative" val="1"/>
              </a:ext>
            </a:extLst>
          </p:cNvPr>
          <p:cNvSpPr/>
          <p:nvPr/>
        </p:nvSpPr>
        <p:spPr>
          <a:xfrm>
            <a:off x="2576590" y="5163643"/>
            <a:ext cx="9120192" cy="1249687"/>
          </a:xfrm>
          <a:prstGeom prst="rect">
            <a:avLst/>
          </a:prstGeom>
          <a:solidFill>
            <a:srgbClr val="EFAF3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54BB1A2-F7A9-47E2-A60C-E6CB1F7AAADF}"/>
              </a:ext>
              <a:ext uri="{C183D7F6-B498-43B3-948B-1728B52AA6E4}">
                <adec:decorative xmlns:adec="http://schemas.microsoft.com/office/drawing/2017/decorative" val="1"/>
              </a:ext>
            </a:extLst>
          </p:cNvPr>
          <p:cNvSpPr/>
          <p:nvPr/>
        </p:nvSpPr>
        <p:spPr>
          <a:xfrm>
            <a:off x="2567149" y="1464351"/>
            <a:ext cx="9139075" cy="1057705"/>
          </a:xfrm>
          <a:prstGeom prst="rect">
            <a:avLst/>
          </a:prstGeom>
          <a:solidFill>
            <a:srgbClr val="EFAF3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B48B72-F33F-4A8B-9463-726386D408FC}"/>
              </a:ext>
              <a:ext uri="{C183D7F6-B498-43B3-948B-1728B52AA6E4}">
                <adec:decorative xmlns:adec="http://schemas.microsoft.com/office/drawing/2017/decorative" val="1"/>
              </a:ext>
            </a:extLst>
          </p:cNvPr>
          <p:cNvSpPr/>
          <p:nvPr/>
        </p:nvSpPr>
        <p:spPr>
          <a:xfrm>
            <a:off x="2567150" y="459749"/>
            <a:ext cx="9139075" cy="998929"/>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8D1A16E-0A67-4414-A3B9-F5AEF0A67B99}"/>
              </a:ext>
              <a:ext uri="{C183D7F6-B498-43B3-948B-1728B52AA6E4}">
                <adec:decorative xmlns:adec="http://schemas.microsoft.com/office/drawing/2017/decorative" val="1"/>
              </a:ext>
            </a:extLst>
          </p:cNvPr>
          <p:cNvSpPr/>
          <p:nvPr/>
        </p:nvSpPr>
        <p:spPr>
          <a:xfrm>
            <a:off x="485775" y="457200"/>
            <a:ext cx="2100263" cy="594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FD88179C-4690-408C-BAC9-D1FFB04C93B2}"/>
              </a:ext>
            </a:extLst>
          </p:cNvPr>
          <p:cNvSpPr txBox="1"/>
          <p:nvPr/>
        </p:nvSpPr>
        <p:spPr>
          <a:xfrm>
            <a:off x="944012" y="798023"/>
            <a:ext cx="1124026" cy="430887"/>
          </a:xfrm>
          <a:prstGeom prst="rect">
            <a:avLst/>
          </a:prstGeom>
          <a:noFill/>
        </p:spPr>
        <p:txBody>
          <a:bodyPr wrap="non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Mission</a:t>
            </a:r>
          </a:p>
        </p:txBody>
      </p:sp>
      <p:sp>
        <p:nvSpPr>
          <p:cNvPr id="4" name="TextBox 3">
            <a:extLst>
              <a:ext uri="{FF2B5EF4-FFF2-40B4-BE49-F238E27FC236}">
                <a16:creationId xmlns:a16="http://schemas.microsoft.com/office/drawing/2014/main" id="{AEE49046-7BC3-42F8-BF04-0F9BA14A24E2}"/>
              </a:ext>
            </a:extLst>
          </p:cNvPr>
          <p:cNvSpPr txBox="1"/>
          <p:nvPr/>
        </p:nvSpPr>
        <p:spPr>
          <a:xfrm>
            <a:off x="791041" y="1616537"/>
            <a:ext cx="1418594" cy="769441"/>
          </a:xfrm>
          <a:prstGeom prst="rect">
            <a:avLst/>
          </a:prstGeom>
          <a:noFill/>
        </p:spPr>
        <p:txBody>
          <a:bodyPr wrap="square" rtlCol="0">
            <a:spAutoFit/>
          </a:bodyPr>
          <a:lstStyle/>
          <a:p>
            <a:pPr algn="ctr"/>
            <a:r>
              <a:rPr lang="en-US" sz="2200" b="1" dirty="0">
                <a:solidFill>
                  <a:schemeClr val="bg1"/>
                </a:solidFill>
                <a:latin typeface="Times New Roman" panose="02020603050405020304" pitchFamily="18" charset="0"/>
                <a:cs typeface="Times New Roman" panose="02020603050405020304" pitchFamily="18" charset="0"/>
              </a:rPr>
              <a:t>Theory of Change</a:t>
            </a:r>
          </a:p>
        </p:txBody>
      </p:sp>
      <p:sp>
        <p:nvSpPr>
          <p:cNvPr id="5" name="TextBox 4">
            <a:extLst>
              <a:ext uri="{FF2B5EF4-FFF2-40B4-BE49-F238E27FC236}">
                <a16:creationId xmlns:a16="http://schemas.microsoft.com/office/drawing/2014/main" id="{27C24780-63AA-47F2-B0AD-C6877D7584A1}"/>
              </a:ext>
            </a:extLst>
          </p:cNvPr>
          <p:cNvSpPr txBox="1"/>
          <p:nvPr/>
        </p:nvSpPr>
        <p:spPr>
          <a:xfrm>
            <a:off x="633455" y="3390903"/>
            <a:ext cx="1815543" cy="430886"/>
          </a:xfrm>
          <a:prstGeom prst="rect">
            <a:avLst/>
          </a:prstGeom>
          <a:noFill/>
        </p:spPr>
        <p:txBody>
          <a:bodyPr wrap="square" rtlCol="0">
            <a:spAutoFit/>
          </a:bodyPr>
          <a:lstStyle/>
          <a:p>
            <a:pPr algn="ctr"/>
            <a:r>
              <a:rPr lang="en-US" sz="2200" b="1" dirty="0">
                <a:solidFill>
                  <a:schemeClr val="bg1"/>
                </a:solidFill>
                <a:latin typeface="Times New Roman" panose="02020603050405020304" pitchFamily="18" charset="0"/>
                <a:cs typeface="Times New Roman" panose="02020603050405020304" pitchFamily="18" charset="0"/>
              </a:rPr>
              <a:t>Initiatives</a:t>
            </a:r>
          </a:p>
        </p:txBody>
      </p:sp>
      <p:sp>
        <p:nvSpPr>
          <p:cNvPr id="6" name="TextBox 5">
            <a:extLst>
              <a:ext uri="{FF2B5EF4-FFF2-40B4-BE49-F238E27FC236}">
                <a16:creationId xmlns:a16="http://schemas.microsoft.com/office/drawing/2014/main" id="{5899252F-5ED7-4235-A3D8-BDA75B06F7D9}"/>
              </a:ext>
            </a:extLst>
          </p:cNvPr>
          <p:cNvSpPr txBox="1"/>
          <p:nvPr/>
        </p:nvSpPr>
        <p:spPr>
          <a:xfrm>
            <a:off x="851199" y="5574268"/>
            <a:ext cx="1391728" cy="430887"/>
          </a:xfrm>
          <a:prstGeom prst="rect">
            <a:avLst/>
          </a:prstGeom>
          <a:noFill/>
        </p:spPr>
        <p:txBody>
          <a:bodyPr wrap="non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Outcomes</a:t>
            </a:r>
          </a:p>
        </p:txBody>
      </p:sp>
      <p:cxnSp>
        <p:nvCxnSpPr>
          <p:cNvPr id="9" name="Straight Connector 8">
            <a:extLst>
              <a:ext uri="{FF2B5EF4-FFF2-40B4-BE49-F238E27FC236}">
                <a16:creationId xmlns:a16="http://schemas.microsoft.com/office/drawing/2014/main" id="{A0011CD3-2FEC-43BB-950B-12D11F2E5B3D}"/>
              </a:ext>
              <a:ext uri="{C183D7F6-B498-43B3-948B-1728B52AA6E4}">
                <adec:decorative xmlns:adec="http://schemas.microsoft.com/office/drawing/2017/decorative" val="1"/>
              </a:ext>
            </a:extLst>
          </p:cNvPr>
          <p:cNvCxnSpPr/>
          <p:nvPr/>
        </p:nvCxnSpPr>
        <p:spPr>
          <a:xfrm>
            <a:off x="485775" y="1449977"/>
            <a:ext cx="113752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F5D2B8C-11F7-4138-A0BB-BDE33FEE4D92}"/>
              </a:ext>
            </a:extLst>
          </p:cNvPr>
          <p:cNvSpPr txBox="1"/>
          <p:nvPr/>
        </p:nvSpPr>
        <p:spPr>
          <a:xfrm>
            <a:off x="3161832" y="1615545"/>
            <a:ext cx="2100262" cy="769441"/>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Fight Implicit Bias</a:t>
            </a:r>
          </a:p>
        </p:txBody>
      </p:sp>
      <p:sp>
        <p:nvSpPr>
          <p:cNvPr id="15" name="Rectangle 14">
            <a:extLst>
              <a:ext uri="{FF2B5EF4-FFF2-40B4-BE49-F238E27FC236}">
                <a16:creationId xmlns:a16="http://schemas.microsoft.com/office/drawing/2014/main" id="{F8C736FC-2A01-4521-8DF1-BBDBAEB8EC26}"/>
              </a:ext>
            </a:extLst>
          </p:cNvPr>
          <p:cNvSpPr/>
          <p:nvPr/>
        </p:nvSpPr>
        <p:spPr>
          <a:xfrm>
            <a:off x="2716261" y="545077"/>
            <a:ext cx="8483737" cy="792525"/>
          </a:xfrm>
          <a:prstGeom prst="rect">
            <a:avLst/>
          </a:prstGeom>
          <a:noFill/>
        </p:spPr>
        <p:txBody>
          <a:bodyPr wrap="square" anchor="ctr">
            <a:spAutoFit/>
          </a:bodyPr>
          <a:lstStyle/>
          <a:p>
            <a:pPr marR="0" lvl="0" algn="ctr">
              <a:lnSpc>
                <a:spcPct val="107000"/>
              </a:lnSpc>
              <a:spcBef>
                <a:spcPts val="0"/>
              </a:spcBef>
              <a:spcAft>
                <a:spcPts val="800"/>
              </a:spcAft>
            </a:pPr>
            <a:r>
              <a:rPr lang="en-US" sz="22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To fight stigmas and advance opportunities so that people with disabilities can fully participate in all aspects of community. </a:t>
            </a:r>
          </a:p>
        </p:txBody>
      </p:sp>
      <p:sp>
        <p:nvSpPr>
          <p:cNvPr id="17" name="Rectangle 16">
            <a:extLst>
              <a:ext uri="{FF2B5EF4-FFF2-40B4-BE49-F238E27FC236}">
                <a16:creationId xmlns:a16="http://schemas.microsoft.com/office/drawing/2014/main" id="{815BA2AE-A4D2-4ADE-AF01-2AEC3892B0CA}"/>
              </a:ext>
              <a:ext uri="{C183D7F6-B498-43B3-948B-1728B52AA6E4}">
                <adec:decorative xmlns:adec="http://schemas.microsoft.com/office/drawing/2017/decorative" val="1"/>
              </a:ext>
            </a:extLst>
          </p:cNvPr>
          <p:cNvSpPr/>
          <p:nvPr/>
        </p:nvSpPr>
        <p:spPr>
          <a:xfrm>
            <a:off x="2586032" y="2534586"/>
            <a:ext cx="9120192" cy="2616526"/>
          </a:xfrm>
          <a:prstGeom prst="rect">
            <a:avLst/>
          </a:prstGeom>
          <a:solidFill>
            <a:srgbClr val="EFAF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33CCE1-9CCC-485C-BFF8-B8089F666A3B}"/>
              </a:ext>
            </a:extLst>
          </p:cNvPr>
          <p:cNvSpPr txBox="1"/>
          <p:nvPr/>
        </p:nvSpPr>
        <p:spPr>
          <a:xfrm>
            <a:off x="2724618" y="2648208"/>
            <a:ext cx="2866824"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Narrative Change in Hollywood</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Representation of PWDs in News Media</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Facts, White Papers &amp; Social Media</a:t>
            </a:r>
          </a:p>
        </p:txBody>
      </p:sp>
      <p:sp>
        <p:nvSpPr>
          <p:cNvPr id="20" name="TextBox 19">
            <a:extLst>
              <a:ext uri="{FF2B5EF4-FFF2-40B4-BE49-F238E27FC236}">
                <a16:creationId xmlns:a16="http://schemas.microsoft.com/office/drawing/2014/main" id="{878A320D-CC8D-4E8D-98B8-602D39386F46}"/>
              </a:ext>
            </a:extLst>
          </p:cNvPr>
          <p:cNvSpPr txBox="1"/>
          <p:nvPr/>
        </p:nvSpPr>
        <p:spPr>
          <a:xfrm>
            <a:off x="6279843" y="1601988"/>
            <a:ext cx="2322887" cy="769441"/>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Advocate for Best Practices</a:t>
            </a:r>
          </a:p>
        </p:txBody>
      </p:sp>
      <p:sp>
        <p:nvSpPr>
          <p:cNvPr id="21" name="TextBox 20">
            <a:extLst>
              <a:ext uri="{FF2B5EF4-FFF2-40B4-BE49-F238E27FC236}">
                <a16:creationId xmlns:a16="http://schemas.microsoft.com/office/drawing/2014/main" id="{FFB24575-94D0-4A57-858C-D22422B2D469}"/>
              </a:ext>
            </a:extLst>
          </p:cNvPr>
          <p:cNvSpPr txBox="1"/>
          <p:nvPr/>
        </p:nvSpPr>
        <p:spPr>
          <a:xfrm>
            <a:off x="9253497" y="1496843"/>
            <a:ext cx="2665170" cy="1107996"/>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Prepare </a:t>
            </a:r>
          </a:p>
          <a:p>
            <a:r>
              <a:rPr lang="en-US" sz="2200" b="1" dirty="0">
                <a:latin typeface="Times New Roman" panose="02020603050405020304" pitchFamily="18" charset="0"/>
                <a:cs typeface="Times New Roman" panose="02020603050405020304" pitchFamily="18" charset="0"/>
              </a:rPr>
              <a:t>Leadership </a:t>
            </a:r>
          </a:p>
          <a:p>
            <a:r>
              <a:rPr lang="en-US" sz="2200" b="1" dirty="0">
                <a:latin typeface="Times New Roman" panose="02020603050405020304" pitchFamily="18" charset="0"/>
                <a:cs typeface="Times New Roman" panose="02020603050405020304" pitchFamily="18" charset="0"/>
              </a:rPr>
              <a:t>Pipeline</a:t>
            </a:r>
          </a:p>
        </p:txBody>
      </p:sp>
      <p:sp>
        <p:nvSpPr>
          <p:cNvPr id="22" name="TextBox 21">
            <a:extLst>
              <a:ext uri="{FF2B5EF4-FFF2-40B4-BE49-F238E27FC236}">
                <a16:creationId xmlns:a16="http://schemas.microsoft.com/office/drawing/2014/main" id="{5854290F-CE68-47EF-A875-5D9E457ED53E}"/>
              </a:ext>
            </a:extLst>
          </p:cNvPr>
          <p:cNvSpPr txBox="1"/>
          <p:nvPr/>
        </p:nvSpPr>
        <p:spPr>
          <a:xfrm>
            <a:off x="5989114" y="2757373"/>
            <a:ext cx="2368516" cy="280076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Center for Best Practices &amp; Solutions </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Task Force of Disability Groups</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7ECF506-6B92-4EE9-9250-FB715FDCD08A}"/>
              </a:ext>
            </a:extLst>
          </p:cNvPr>
          <p:cNvSpPr txBox="1"/>
          <p:nvPr/>
        </p:nvSpPr>
        <p:spPr>
          <a:xfrm>
            <a:off x="8910906" y="2704574"/>
            <a:ext cx="2753226" cy="313932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National Leadership Program</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Inclusive Philanthropy</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Faith inclusion</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Speaker’s Bureau</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D119177-87C9-4168-B29E-57FE12044A99}"/>
              </a:ext>
            </a:extLst>
          </p:cNvPr>
          <p:cNvSpPr txBox="1"/>
          <p:nvPr/>
        </p:nvSpPr>
        <p:spPr>
          <a:xfrm>
            <a:off x="2825915" y="5408023"/>
            <a:ext cx="2697010" cy="769441"/>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PWDs are viewed for what they can do</a:t>
            </a:r>
          </a:p>
        </p:txBody>
      </p:sp>
      <p:sp>
        <p:nvSpPr>
          <p:cNvPr id="25" name="TextBox 24">
            <a:extLst>
              <a:ext uri="{FF2B5EF4-FFF2-40B4-BE49-F238E27FC236}">
                <a16:creationId xmlns:a16="http://schemas.microsoft.com/office/drawing/2014/main" id="{B8EDC820-AF00-4166-9C4A-40ED3F8884FC}"/>
              </a:ext>
            </a:extLst>
          </p:cNvPr>
          <p:cNvSpPr txBox="1"/>
          <p:nvPr/>
        </p:nvSpPr>
        <p:spPr>
          <a:xfrm>
            <a:off x="5989114" y="5408023"/>
            <a:ext cx="2381126" cy="769441"/>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PWDs are hired and heard</a:t>
            </a:r>
          </a:p>
        </p:txBody>
      </p:sp>
      <p:sp>
        <p:nvSpPr>
          <p:cNvPr id="26" name="TextBox 25">
            <a:extLst>
              <a:ext uri="{FF2B5EF4-FFF2-40B4-BE49-F238E27FC236}">
                <a16:creationId xmlns:a16="http://schemas.microsoft.com/office/drawing/2014/main" id="{1AFAA804-76A2-46CA-8146-995CE523F6D1}"/>
              </a:ext>
            </a:extLst>
          </p:cNvPr>
          <p:cNvSpPr txBox="1"/>
          <p:nvPr/>
        </p:nvSpPr>
        <p:spPr>
          <a:xfrm>
            <a:off x="8963035" y="5234488"/>
            <a:ext cx="2544584" cy="1107996"/>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PWDs drive innovation and solutions</a:t>
            </a:r>
          </a:p>
        </p:txBody>
      </p:sp>
      <p:cxnSp>
        <p:nvCxnSpPr>
          <p:cNvPr id="10" name="Straight Connector 9">
            <a:extLst>
              <a:ext uri="{FF2B5EF4-FFF2-40B4-BE49-F238E27FC236}">
                <a16:creationId xmlns:a16="http://schemas.microsoft.com/office/drawing/2014/main" id="{987B6211-A880-456F-9AE5-51692EA0BDA7}"/>
              </a:ext>
              <a:ext uri="{C183D7F6-B498-43B3-948B-1728B52AA6E4}">
                <adec:decorative xmlns:adec="http://schemas.microsoft.com/office/drawing/2017/decorative" val="1"/>
              </a:ext>
            </a:extLst>
          </p:cNvPr>
          <p:cNvCxnSpPr>
            <a:cxnSpLocks/>
          </p:cNvCxnSpPr>
          <p:nvPr/>
        </p:nvCxnSpPr>
        <p:spPr>
          <a:xfrm>
            <a:off x="408350" y="2534586"/>
            <a:ext cx="113752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84CA11-DC31-4CB9-961D-7397D28CF931}"/>
              </a:ext>
              <a:ext uri="{C183D7F6-B498-43B3-948B-1728B52AA6E4}">
                <adec:decorative xmlns:adec="http://schemas.microsoft.com/office/drawing/2017/decorative" val="1"/>
              </a:ext>
            </a:extLst>
          </p:cNvPr>
          <p:cNvCxnSpPr/>
          <p:nvPr/>
        </p:nvCxnSpPr>
        <p:spPr>
          <a:xfrm>
            <a:off x="408350" y="5151120"/>
            <a:ext cx="113752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D38AEE2-5417-4FAF-86A8-B3D02DEA2339}"/>
              </a:ext>
              <a:ext uri="{C183D7F6-B498-43B3-948B-1728B52AA6E4}">
                <adec:decorative xmlns:adec="http://schemas.microsoft.com/office/drawing/2017/decorative" val="1"/>
              </a:ext>
            </a:extLst>
          </p:cNvPr>
          <p:cNvCxnSpPr/>
          <p:nvPr/>
        </p:nvCxnSpPr>
        <p:spPr>
          <a:xfrm>
            <a:off x="5659959" y="1449977"/>
            <a:ext cx="0" cy="50553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761E82-1152-45DD-AAB5-8AC072C3566C}"/>
              </a:ext>
              <a:ext uri="{C183D7F6-B498-43B3-948B-1728B52AA6E4}">
                <adec:decorative xmlns:adec="http://schemas.microsoft.com/office/drawing/2017/decorative" val="1"/>
              </a:ext>
            </a:extLst>
          </p:cNvPr>
          <p:cNvCxnSpPr/>
          <p:nvPr/>
        </p:nvCxnSpPr>
        <p:spPr>
          <a:xfrm>
            <a:off x="8773871" y="1449977"/>
            <a:ext cx="0" cy="50553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CCC7F4-EF0D-4632-9700-A636B8D80143}"/>
              </a:ext>
              <a:ext uri="{C183D7F6-B498-43B3-948B-1728B52AA6E4}">
                <adec:decorative xmlns:adec="http://schemas.microsoft.com/office/drawing/2017/decorative" val="1"/>
              </a:ext>
            </a:extLst>
          </p:cNvPr>
          <p:cNvCxnSpPr/>
          <p:nvPr/>
        </p:nvCxnSpPr>
        <p:spPr>
          <a:xfrm>
            <a:off x="2586032" y="339634"/>
            <a:ext cx="0" cy="616566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514310-E4CB-45CF-AB5A-6D4CCF00FBF5}"/>
              </a:ext>
            </a:extLst>
          </p:cNvPr>
          <p:cNvSpPr txBox="1"/>
          <p:nvPr/>
        </p:nvSpPr>
        <p:spPr>
          <a:xfrm>
            <a:off x="2743198" y="1729943"/>
            <a:ext cx="282145" cy="369332"/>
          </a:xfrm>
          <a:prstGeom prst="rect">
            <a:avLst/>
          </a:prstGeom>
          <a:solidFill>
            <a:schemeClr val="bg1"/>
          </a:solidFill>
          <a:ln>
            <a:solidFill>
              <a:srgbClr val="0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64F100D5-77E5-4D6B-92E8-414B8BD11B17}"/>
              </a:ext>
            </a:extLst>
          </p:cNvPr>
          <p:cNvSpPr txBox="1"/>
          <p:nvPr/>
        </p:nvSpPr>
        <p:spPr>
          <a:xfrm>
            <a:off x="5929995" y="1711379"/>
            <a:ext cx="282145" cy="369332"/>
          </a:xfrm>
          <a:prstGeom prst="rect">
            <a:avLst/>
          </a:prstGeom>
          <a:solidFill>
            <a:schemeClr val="bg1"/>
          </a:solidFill>
          <a:ln>
            <a:solidFill>
              <a:srgbClr val="0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2</a:t>
            </a:r>
          </a:p>
        </p:txBody>
      </p:sp>
      <p:sp>
        <p:nvSpPr>
          <p:cNvPr id="31" name="TextBox 30">
            <a:extLst>
              <a:ext uri="{FF2B5EF4-FFF2-40B4-BE49-F238E27FC236}">
                <a16:creationId xmlns:a16="http://schemas.microsoft.com/office/drawing/2014/main" id="{578B124F-F7B0-4DC2-B828-BD76B9314425}"/>
              </a:ext>
            </a:extLst>
          </p:cNvPr>
          <p:cNvSpPr txBox="1"/>
          <p:nvPr/>
        </p:nvSpPr>
        <p:spPr>
          <a:xfrm>
            <a:off x="8899822" y="1721451"/>
            <a:ext cx="282145" cy="369332"/>
          </a:xfrm>
          <a:prstGeom prst="rect">
            <a:avLst/>
          </a:prstGeom>
          <a:solidFill>
            <a:schemeClr val="bg1"/>
          </a:solidFill>
          <a:ln>
            <a:solidFill>
              <a:srgbClr val="0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645102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54D8A4-A96E-4DE9-B42A-E6A802583B1D}"/>
              </a:ext>
              <a:ext uri="{C183D7F6-B498-43B3-948B-1728B52AA6E4}">
                <adec:decorative xmlns:adec="http://schemas.microsoft.com/office/drawing/2017/decorative" val="1"/>
              </a:ext>
            </a:extLst>
          </p:cNvPr>
          <p:cNvSpPr/>
          <p:nvPr/>
        </p:nvSpPr>
        <p:spPr>
          <a:xfrm>
            <a:off x="352424" y="1546858"/>
            <a:ext cx="6013266" cy="4351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2F313F39-714C-45BC-9A37-CAAAA217812E}"/>
              </a:ext>
            </a:extLst>
          </p:cNvPr>
          <p:cNvSpPr>
            <a:spLocks noGrp="1"/>
          </p:cNvSpPr>
          <p:nvPr>
            <p:ph idx="1"/>
          </p:nvPr>
        </p:nvSpPr>
        <p:spPr>
          <a:xfrm>
            <a:off x="409574" y="1689735"/>
            <a:ext cx="5753100" cy="4351338"/>
          </a:xfrm>
        </p:spPr>
        <p:txBody>
          <a:bodyPr>
            <a:normAutofit fontScale="92500" lnSpcReduction="10000"/>
          </a:bodyPr>
          <a:lstStyle/>
          <a:p>
            <a:pPr lvl="0"/>
            <a:r>
              <a:rPr lang="en-US" sz="2400" dirty="0">
                <a:solidFill>
                  <a:schemeClr val="bg1"/>
                </a:solidFill>
              </a:rPr>
              <a:t>Facilitated the creation of major</a:t>
            </a:r>
            <a:r>
              <a:rPr lang="en-US" sz="2400" dirty="0">
                <a:solidFill>
                  <a:srgbClr val="EFAF30"/>
                </a:solidFill>
              </a:rPr>
              <a:t> </a:t>
            </a:r>
            <a:r>
              <a:rPr lang="en-US" sz="2400" dirty="0">
                <a:solidFill>
                  <a:schemeClr val="bg1"/>
                </a:solidFill>
              </a:rPr>
              <a:t>improvement in new jobs for people with disabilities</a:t>
            </a:r>
          </a:p>
          <a:p>
            <a:pPr lvl="0"/>
            <a:endParaRPr lang="en-US" sz="800" dirty="0">
              <a:solidFill>
                <a:schemeClr val="bg1"/>
              </a:solidFill>
            </a:endParaRPr>
          </a:p>
          <a:p>
            <a:pPr lvl="0"/>
            <a:r>
              <a:rPr lang="en-US" sz="2400" dirty="0">
                <a:solidFill>
                  <a:schemeClr val="bg1"/>
                </a:solidFill>
              </a:rPr>
              <a:t>Created the </a:t>
            </a:r>
            <a:r>
              <a:rPr lang="en-US" sz="2400" b="1" i="1" dirty="0">
                <a:solidFill>
                  <a:srgbClr val="EFAF30"/>
                </a:solidFill>
              </a:rPr>
              <a:t>Hollywood Disability Inclusion Toolkit</a:t>
            </a:r>
            <a:r>
              <a:rPr lang="en-US" sz="2400" b="1" dirty="0">
                <a:solidFill>
                  <a:srgbClr val="EFAF30"/>
                </a:solidFill>
              </a:rPr>
              <a:t>  </a:t>
            </a:r>
            <a:r>
              <a:rPr lang="en-US" sz="2400" dirty="0">
                <a:solidFill>
                  <a:schemeClr val="bg1"/>
                </a:solidFill>
              </a:rPr>
              <a:t>and </a:t>
            </a:r>
            <a:r>
              <a:rPr lang="en-US" sz="2400" dirty="0">
                <a:solidFill>
                  <a:srgbClr val="EFAF30"/>
                </a:solidFill>
              </a:rPr>
              <a:t>Spanish </a:t>
            </a:r>
            <a:r>
              <a:rPr lang="en-US" sz="2400" dirty="0">
                <a:solidFill>
                  <a:schemeClr val="bg1"/>
                </a:solidFill>
              </a:rPr>
              <a:t>language resources for parents</a:t>
            </a:r>
          </a:p>
          <a:p>
            <a:pPr marL="0" lvl="0" indent="0">
              <a:buNone/>
            </a:pPr>
            <a:endParaRPr lang="en-US" sz="900" dirty="0">
              <a:solidFill>
                <a:schemeClr val="bg1"/>
              </a:solidFill>
            </a:endParaRPr>
          </a:p>
          <a:p>
            <a:r>
              <a:rPr lang="en-US" sz="2400" dirty="0">
                <a:solidFill>
                  <a:schemeClr val="bg1"/>
                </a:solidFill>
              </a:rPr>
              <a:t>Met with</a:t>
            </a:r>
            <a:r>
              <a:rPr lang="en-US" sz="2400" dirty="0">
                <a:solidFill>
                  <a:srgbClr val="EFAF30"/>
                </a:solidFill>
              </a:rPr>
              <a:t> </a:t>
            </a:r>
            <a:r>
              <a:rPr lang="en-US" sz="2400" b="1" dirty="0">
                <a:solidFill>
                  <a:srgbClr val="EFAF30"/>
                </a:solidFill>
              </a:rPr>
              <a:t>48</a:t>
            </a:r>
            <a:r>
              <a:rPr lang="en-US" sz="2400" dirty="0">
                <a:solidFill>
                  <a:srgbClr val="EFAF30"/>
                </a:solidFill>
              </a:rPr>
              <a:t> </a:t>
            </a:r>
            <a:r>
              <a:rPr lang="en-US" sz="2400" dirty="0">
                <a:solidFill>
                  <a:schemeClr val="bg1"/>
                </a:solidFill>
              </a:rPr>
              <a:t>governors to advocate for better education, training &amp; jobs</a:t>
            </a:r>
          </a:p>
          <a:p>
            <a:pPr marL="0" indent="0">
              <a:buNone/>
            </a:pPr>
            <a:endParaRPr lang="en-US" sz="900" dirty="0">
              <a:solidFill>
                <a:schemeClr val="bg1"/>
              </a:solidFill>
            </a:endParaRPr>
          </a:p>
          <a:p>
            <a:pPr lvl="0"/>
            <a:r>
              <a:rPr lang="en-US" sz="2400" dirty="0">
                <a:solidFill>
                  <a:schemeClr val="bg1"/>
                </a:solidFill>
              </a:rPr>
              <a:t>Provided skill-building tools and training to </a:t>
            </a:r>
            <a:r>
              <a:rPr lang="en-US" sz="2400" b="1" dirty="0">
                <a:solidFill>
                  <a:srgbClr val="EFAF30"/>
                </a:solidFill>
              </a:rPr>
              <a:t>5000+ </a:t>
            </a:r>
            <a:r>
              <a:rPr lang="en-US" sz="2400" dirty="0">
                <a:solidFill>
                  <a:schemeClr val="bg1"/>
                </a:solidFill>
              </a:rPr>
              <a:t>people</a:t>
            </a:r>
          </a:p>
          <a:p>
            <a:pPr lvl="0"/>
            <a:endParaRPr lang="en-US" sz="900" dirty="0">
              <a:solidFill>
                <a:schemeClr val="bg1"/>
              </a:solidFill>
            </a:endParaRPr>
          </a:p>
          <a:p>
            <a:pPr lvl="0"/>
            <a:r>
              <a:rPr lang="en-US" sz="2400" dirty="0">
                <a:solidFill>
                  <a:schemeClr val="bg1"/>
                </a:solidFill>
              </a:rPr>
              <a:t>Trained</a:t>
            </a:r>
            <a:r>
              <a:rPr lang="en-US" sz="2400" b="1" dirty="0">
                <a:solidFill>
                  <a:schemeClr val="bg1"/>
                </a:solidFill>
              </a:rPr>
              <a:t> </a:t>
            </a:r>
            <a:r>
              <a:rPr lang="en-US" sz="2400" b="1" dirty="0">
                <a:solidFill>
                  <a:srgbClr val="EFAF30"/>
                </a:solidFill>
              </a:rPr>
              <a:t>260+ </a:t>
            </a:r>
            <a:r>
              <a:rPr lang="en-US" sz="2400" dirty="0">
                <a:solidFill>
                  <a:schemeClr val="bg1"/>
                </a:solidFill>
              </a:rPr>
              <a:t>young leaders &amp; </a:t>
            </a:r>
            <a:r>
              <a:rPr lang="en-US" sz="2400" b="1" dirty="0">
                <a:solidFill>
                  <a:srgbClr val="EFAF30"/>
                </a:solidFill>
              </a:rPr>
              <a:t>550</a:t>
            </a:r>
            <a:r>
              <a:rPr lang="en-US" sz="2400" dirty="0">
                <a:solidFill>
                  <a:schemeClr val="bg1"/>
                </a:solidFill>
              </a:rPr>
              <a:t> volunteers</a:t>
            </a:r>
          </a:p>
          <a:p>
            <a:endParaRPr lang="en-US" sz="2400" dirty="0">
              <a:solidFill>
                <a:schemeClr val="bg1"/>
              </a:solidFill>
            </a:endParaRPr>
          </a:p>
        </p:txBody>
      </p:sp>
      <p:sp>
        <p:nvSpPr>
          <p:cNvPr id="3" name="Title 2">
            <a:extLst>
              <a:ext uri="{FF2B5EF4-FFF2-40B4-BE49-F238E27FC236}">
                <a16:creationId xmlns:a16="http://schemas.microsoft.com/office/drawing/2014/main" id="{205A7816-1433-494D-84DB-B85875B052D6}"/>
              </a:ext>
            </a:extLst>
          </p:cNvPr>
          <p:cNvSpPr>
            <a:spLocks noGrp="1"/>
          </p:cNvSpPr>
          <p:nvPr>
            <p:ph type="title"/>
          </p:nvPr>
        </p:nvSpPr>
        <p:spPr>
          <a:xfrm>
            <a:off x="521208" y="365126"/>
            <a:ext cx="10515600" cy="1139824"/>
          </a:xfrm>
        </p:spPr>
        <p:txBody>
          <a:bodyPr>
            <a:normAutofit/>
          </a:bodyPr>
          <a:lstStyle/>
          <a:p>
            <a:r>
              <a:rPr lang="en-US" sz="3600" b="1" dirty="0" err="1"/>
              <a:t>RespectAbility</a:t>
            </a:r>
            <a:r>
              <a:rPr lang="en-US" sz="3600" b="1" dirty="0"/>
              <a:t> Accomplishments</a:t>
            </a:r>
          </a:p>
        </p:txBody>
      </p:sp>
      <p:pic>
        <p:nvPicPr>
          <p:cNvPr id="5" name="Picture 4" descr="RespectAbility staff and friends">
            <a:extLst>
              <a:ext uri="{FF2B5EF4-FFF2-40B4-BE49-F238E27FC236}">
                <a16:creationId xmlns:a16="http://schemas.microsoft.com/office/drawing/2014/main" id="{D2C68368-90C8-42BE-9F84-F2533B20A6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5700" y="1546860"/>
            <a:ext cx="5531660" cy="4351338"/>
          </a:xfrm>
          <a:prstGeom prst="rect">
            <a:avLst/>
          </a:prstGeom>
        </p:spPr>
      </p:pic>
      <p:cxnSp>
        <p:nvCxnSpPr>
          <p:cNvPr id="8" name="Straight Connector 7">
            <a:extLst>
              <a:ext uri="{FF2B5EF4-FFF2-40B4-BE49-F238E27FC236}">
                <a16:creationId xmlns:a16="http://schemas.microsoft.com/office/drawing/2014/main" id="{9CAB5401-FC98-4EEF-8B49-207B50CA4164}"/>
              </a:ext>
              <a:ext uri="{C183D7F6-B498-43B3-948B-1728B52AA6E4}">
                <adec:decorative xmlns:adec="http://schemas.microsoft.com/office/drawing/2017/decorative" val="1"/>
              </a:ext>
            </a:extLst>
          </p:cNvPr>
          <p:cNvCxnSpPr/>
          <p:nvPr/>
        </p:nvCxnSpPr>
        <p:spPr>
          <a:xfrm>
            <a:off x="6365700" y="1504950"/>
            <a:ext cx="0" cy="43932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931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ghting Stigmas and Advancing Opportunities for BIPOC People with Disabilities" descr="Fighting Stigmas and Advancing Opportunities for BIPOC People with Disabilities">
            <a:hlinkClick r:id="" action="ppaction://media"/>
            <a:extLst>
              <a:ext uri="{FF2B5EF4-FFF2-40B4-BE49-F238E27FC236}">
                <a16:creationId xmlns:a16="http://schemas.microsoft.com/office/drawing/2014/main" id="{1E1EDD31-4BA1-AC4F-BAD4-776C048696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2546" y="1683327"/>
            <a:ext cx="8866908" cy="4987636"/>
          </a:xfrm>
          <a:prstGeom prst="rect">
            <a:avLst/>
          </a:prstGeom>
        </p:spPr>
      </p:pic>
      <p:sp>
        <p:nvSpPr>
          <p:cNvPr id="3" name="Title 2">
            <a:extLst>
              <a:ext uri="{FF2B5EF4-FFF2-40B4-BE49-F238E27FC236}">
                <a16:creationId xmlns:a16="http://schemas.microsoft.com/office/drawing/2014/main" id="{A0482285-0051-6341-88FB-0C62FF9F82E1}"/>
              </a:ext>
            </a:extLst>
          </p:cNvPr>
          <p:cNvSpPr>
            <a:spLocks noGrp="1"/>
          </p:cNvSpPr>
          <p:nvPr>
            <p:ph type="title"/>
          </p:nvPr>
        </p:nvSpPr>
        <p:spPr/>
        <p:txBody>
          <a:bodyPr/>
          <a:lstStyle/>
          <a:p>
            <a:r>
              <a:rPr lang="en-US" dirty="0"/>
              <a:t>Watch this 90 second video to find solutions!</a:t>
            </a:r>
          </a:p>
        </p:txBody>
      </p:sp>
    </p:spTree>
    <p:extLst>
      <p:ext uri="{BB962C8B-B14F-4D97-AF65-F5344CB8AC3E}">
        <p14:creationId xmlns:p14="http://schemas.microsoft.com/office/powerpoint/2010/main" val="51279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9CCF0383-5C77-644A-AAD6-016A9B57F097}"/>
              </a:ext>
            </a:extLst>
          </p:cNvPr>
          <p:cNvSpPr>
            <a:spLocks noGrp="1"/>
          </p:cNvSpPr>
          <p:nvPr>
            <p:ph type="title"/>
          </p:nvPr>
        </p:nvSpPr>
        <p:spPr/>
        <p:txBody>
          <a:bodyPr/>
          <a:lstStyle/>
          <a:p>
            <a:r>
              <a:rPr lang="en-US" dirty="0"/>
              <a:t>More statistics</a:t>
            </a:r>
          </a:p>
        </p:txBody>
      </p:sp>
      <p:pic>
        <p:nvPicPr>
          <p:cNvPr id="3" name="Picture 2" descr="Attendees at our New York training for women with disabilities smiling together">
            <a:extLst>
              <a:ext uri="{FF2B5EF4-FFF2-40B4-BE49-F238E27FC236}">
                <a16:creationId xmlns:a16="http://schemas.microsoft.com/office/drawing/2014/main" id="{24FACEA0-CCF1-C94B-B8D6-13E7F6B85F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2" y="0"/>
            <a:ext cx="12192000" cy="6762750"/>
          </a:xfrm>
          <a:prstGeom prst="rect">
            <a:avLst/>
          </a:prstGeom>
        </p:spPr>
      </p:pic>
      <p:sp>
        <p:nvSpPr>
          <p:cNvPr id="16" name="Rectangle 15">
            <a:extLst>
              <a:ext uri="{FF2B5EF4-FFF2-40B4-BE49-F238E27FC236}">
                <a16:creationId xmlns:a16="http://schemas.microsoft.com/office/drawing/2014/main" id="{55C03B00-0723-46C3-AE1F-5B85660F5E1B}"/>
              </a:ext>
              <a:ext uri="{C183D7F6-B498-43B3-948B-1728B52AA6E4}">
                <adec:decorative xmlns:adec="http://schemas.microsoft.com/office/drawing/2017/decorative" val="1"/>
              </a:ext>
            </a:extLst>
          </p:cNvPr>
          <p:cNvSpPr/>
          <p:nvPr/>
        </p:nvSpPr>
        <p:spPr>
          <a:xfrm>
            <a:off x="11177516" y="6219842"/>
            <a:ext cx="1012712" cy="638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6007" y="4172287"/>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78F716-90F1-4DE5-AEB3-DE18B5F5FAF5}"/>
              </a:ext>
            </a:extLst>
          </p:cNvPr>
          <p:cNvSpPr txBox="1"/>
          <p:nvPr/>
        </p:nvSpPr>
        <p:spPr>
          <a:xfrm>
            <a:off x="4576805" y="4397902"/>
            <a:ext cx="3137937" cy="55399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8290A640-960B-4526-8DEA-30EBBDD49A31}"/>
              </a:ext>
            </a:extLst>
          </p:cNvPr>
          <p:cNvSpPr txBox="1"/>
          <p:nvPr/>
        </p:nvSpPr>
        <p:spPr>
          <a:xfrm>
            <a:off x="50659" y="4386716"/>
            <a:ext cx="12190228" cy="2020553"/>
          </a:xfrm>
          <a:prstGeom prst="rect">
            <a:avLst/>
          </a:prstGeom>
          <a:noFill/>
          <a:ln w="38100">
            <a:noFill/>
          </a:ln>
        </p:spPr>
        <p:txBody>
          <a:bodyPr wrap="square" rtlCol="0">
            <a:spAutoFit/>
          </a:bodyPr>
          <a:lstStyle/>
          <a:p>
            <a:pPr algn="ctr"/>
            <a:r>
              <a:rPr lang="en-US" sz="2400" b="1" dirty="0">
                <a:solidFill>
                  <a:srgbClr val="EFAF30"/>
                </a:solidFill>
                <a:latin typeface="Times New Roman" panose="02020603050405020304" pitchFamily="18" charset="0"/>
                <a:cs typeface="Times New Roman" panose="02020603050405020304" pitchFamily="18" charset="0"/>
              </a:rPr>
              <a:t>Enable people with disabilities to have a better future, just like anyone else! </a:t>
            </a:r>
          </a:p>
          <a:p>
            <a:pPr marL="0" marR="0" lvl="0" indent="-88900" algn="ctr" rtl="0">
              <a:lnSpc>
                <a:spcPct val="90000"/>
              </a:lnSpc>
              <a:spcBef>
                <a:spcPts val="480"/>
              </a:spcBef>
              <a:spcAft>
                <a:spcPts val="0"/>
              </a:spcAft>
              <a:buClr>
                <a:schemeClr val="dk1"/>
              </a:buClr>
              <a:buSzPts val="1400"/>
              <a:buFont typeface="Arial"/>
              <a:buNone/>
            </a:pPr>
            <a:r>
              <a:rPr lang="en-US" sz="2400" b="1" i="0" u="none" strike="noStrike" cap="none" dirty="0">
                <a:solidFill>
                  <a:schemeClr val="tx1"/>
                </a:solidFill>
                <a:latin typeface="Times New Roman" panose="02020603050405020304" pitchFamily="18" charset="0"/>
                <a:ea typeface="Calibri"/>
                <a:cs typeface="Times New Roman" panose="02020603050405020304" pitchFamily="18" charset="0"/>
                <a:sym typeface="Calibri"/>
              </a:rPr>
              <a:t>Twitter: </a:t>
            </a:r>
            <a:r>
              <a:rPr lang="en-US" sz="2400" b="1" u="sng" dirty="0">
                <a:solidFill>
                  <a:schemeClr val="hlink"/>
                </a:solidFill>
                <a:latin typeface="Times New Roman" panose="02020603050405020304" pitchFamily="18" charset="0"/>
                <a:cs typeface="Times New Roman" panose="02020603050405020304" pitchFamily="18" charset="0"/>
              </a:rPr>
              <a:t>@respect_ability</a:t>
            </a:r>
            <a:endParaRPr lang="en-US" sz="2400" b="1" i="0" u="sng"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a:p>
            <a:pPr marL="0" marR="0" lvl="0" indent="-88900" algn="ctr" rtl="0">
              <a:lnSpc>
                <a:spcPct val="90000"/>
              </a:lnSpc>
              <a:spcBef>
                <a:spcPts val="480"/>
              </a:spcBef>
              <a:spcAft>
                <a:spcPts val="0"/>
              </a:spcAft>
              <a:buClr>
                <a:schemeClr val="dk1"/>
              </a:buClr>
              <a:buSzPts val="1400"/>
              <a:buFont typeface="Arial"/>
              <a:buNone/>
            </a:pPr>
            <a:r>
              <a:rPr lang="en-US" sz="2400" b="1" i="0" u="none" strike="noStrike" cap="none" dirty="0">
                <a:solidFill>
                  <a:schemeClr val="tx1"/>
                </a:solidFill>
                <a:latin typeface="Times New Roman" panose="02020603050405020304" pitchFamily="18" charset="0"/>
                <a:ea typeface="Calibri"/>
                <a:cs typeface="Times New Roman" panose="02020603050405020304" pitchFamily="18" charset="0"/>
                <a:sym typeface="Calibri"/>
              </a:rPr>
              <a:t>Facebook: </a:t>
            </a:r>
            <a:r>
              <a:rPr lang="en-US" sz="2400" b="1" i="0" u="sng" strike="noStrike" cap="none" dirty="0">
                <a:solidFill>
                  <a:srgbClr val="0000FF"/>
                </a:solidFill>
                <a:latin typeface="Times New Roman" panose="02020603050405020304" pitchFamily="18" charset="0"/>
                <a:ea typeface="Calibri"/>
                <a:cs typeface="Times New Roman" panose="02020603050405020304" pitchFamily="18" charset="0"/>
                <a:sym typeface="Calibri"/>
                <a:hlinkClick r:id="rId4"/>
              </a:rPr>
              <a:t>Facebook.com/</a:t>
            </a:r>
            <a:r>
              <a:rPr lang="en-US" sz="2400" b="1" i="0" u="sng" strike="noStrike" cap="none" dirty="0" err="1">
                <a:solidFill>
                  <a:srgbClr val="0000FF"/>
                </a:solidFill>
                <a:latin typeface="Times New Roman" panose="02020603050405020304" pitchFamily="18" charset="0"/>
                <a:ea typeface="Calibri"/>
                <a:cs typeface="Times New Roman" panose="02020603050405020304" pitchFamily="18" charset="0"/>
                <a:sym typeface="Calibri"/>
                <a:hlinkClick r:id="rId4"/>
              </a:rPr>
              <a:t>RespectAbilityUSA</a:t>
            </a:r>
            <a:endParaRPr lang="en-US" sz="2400" b="1" i="0" u="sng"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a:p>
            <a:pPr marL="0" marR="0" lvl="0" indent="-88900" algn="ctr" rtl="0">
              <a:lnSpc>
                <a:spcPct val="90000"/>
              </a:lnSpc>
              <a:spcBef>
                <a:spcPts val="480"/>
              </a:spcBef>
              <a:spcAft>
                <a:spcPts val="0"/>
              </a:spcAft>
              <a:buClr>
                <a:schemeClr val="dk1"/>
              </a:buClr>
              <a:buSzPts val="1400"/>
              <a:buFont typeface="Arial"/>
              <a:buNone/>
            </a:pPr>
            <a:r>
              <a:rPr lang="en-US" sz="2400" b="1" i="0" strike="noStrike" cap="none" dirty="0">
                <a:solidFill>
                  <a:schemeClr val="tx1"/>
                </a:solidFill>
                <a:latin typeface="Times New Roman" panose="02020603050405020304" pitchFamily="18" charset="0"/>
                <a:ea typeface="Calibri"/>
                <a:cs typeface="Times New Roman" panose="02020603050405020304" pitchFamily="18" charset="0"/>
                <a:sym typeface="Calibri"/>
              </a:rPr>
              <a:t>Donate: </a:t>
            </a:r>
            <a:r>
              <a:rPr lang="en-US" sz="2400" b="1" i="0" strike="noStrike" cap="none" dirty="0">
                <a:solidFill>
                  <a:schemeClr val="tx1"/>
                </a:solidFill>
                <a:latin typeface="Times New Roman" panose="02020603050405020304" pitchFamily="18" charset="0"/>
                <a:ea typeface="Calibri"/>
                <a:cs typeface="Times New Roman" panose="02020603050405020304" pitchFamily="18" charset="0"/>
                <a:sym typeface="Calibri"/>
                <a:hlinkClick r:id="rId5"/>
              </a:rPr>
              <a:t>RespectAbility.org/Donate</a:t>
            </a:r>
            <a:endParaRPr lang="en-US" sz="2400" b="1" dirty="0">
              <a:solidFill>
                <a:srgbClr val="EFAF30"/>
              </a:solidFill>
              <a:latin typeface="Times New Roman" panose="02020603050405020304" pitchFamily="18" charset="0"/>
              <a:cs typeface="Times New Roman" panose="02020603050405020304" pitchFamily="18" charset="0"/>
            </a:endParaRPr>
          </a:p>
          <a:p>
            <a:pPr algn="ctr"/>
            <a:r>
              <a:rPr lang="en-US" sz="2400" b="1" dirty="0">
                <a:solidFill>
                  <a:srgbClr val="EFAF30"/>
                </a:solidFill>
                <a:latin typeface="Times New Roman" panose="02020603050405020304" pitchFamily="18" charset="0"/>
                <a:cs typeface="Times New Roman" panose="02020603050405020304" pitchFamily="18" charset="0"/>
              </a:rPr>
              <a:t>For more information email </a:t>
            </a:r>
            <a:r>
              <a:rPr lang="en-US" sz="2400" b="1" dirty="0">
                <a:solidFill>
                  <a:srgbClr val="EFAF30"/>
                </a:solidFill>
                <a:latin typeface="Times New Roman" panose="02020603050405020304" pitchFamily="18" charset="0"/>
                <a:cs typeface="Times New Roman" panose="02020603050405020304" pitchFamily="18" charset="0"/>
                <a:hlinkClick r:id="rId6"/>
              </a:rPr>
              <a:t>JenniferM@RespectAbility.org</a:t>
            </a:r>
            <a:r>
              <a:rPr lang="en-US" sz="2400" b="1" dirty="0">
                <a:solidFill>
                  <a:srgbClr val="EFAF30"/>
                </a:solidFill>
                <a:latin typeface="Times New Roman" panose="02020603050405020304" pitchFamily="18" charset="0"/>
                <a:cs typeface="Times New Roman" panose="02020603050405020304" pitchFamily="18" charset="0"/>
              </a:rPr>
              <a:t> </a:t>
            </a:r>
            <a:endParaRPr lang="en-US" sz="2400" dirty="0">
              <a:solidFill>
                <a:srgbClr val="EFAF3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04031371-3407-4854-96FB-F32641816926}"/>
              </a:ext>
              <a:ext uri="{C183D7F6-B498-43B3-948B-1728B52AA6E4}">
                <adec:decorative xmlns:adec="http://schemas.microsoft.com/office/drawing/2017/decorative" val="1"/>
              </a:ext>
            </a:extLst>
          </p:cNvPr>
          <p:cNvCxnSpPr>
            <a:cxnSpLocks/>
          </p:cNvCxnSpPr>
          <p:nvPr/>
        </p:nvCxnSpPr>
        <p:spPr>
          <a:xfrm flipV="1">
            <a:off x="0" y="4144312"/>
            <a:ext cx="12190228" cy="71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93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0CB30-523A-4BFF-9CE0-7525CE917137}"/>
              </a:ext>
            </a:extLst>
          </p:cNvPr>
          <p:cNvSpPr>
            <a:spLocks noGrp="1"/>
          </p:cNvSpPr>
          <p:nvPr>
            <p:ph type="title"/>
          </p:nvPr>
        </p:nvSpPr>
        <p:spPr/>
        <p:txBody>
          <a:bodyPr>
            <a:normAutofit/>
          </a:bodyPr>
          <a:lstStyle/>
          <a:p>
            <a:r>
              <a:rPr lang="en-US" sz="3300" b="1" dirty="0"/>
              <a:t>Employment Rates of Minority Populations </a:t>
            </a:r>
            <a:br>
              <a:rPr lang="en-US" sz="3300" b="1" dirty="0"/>
            </a:br>
            <a:r>
              <a:rPr lang="en-US" sz="3300" b="1" dirty="0"/>
              <a:t>(Percentage of population) – 2008 to 2018</a:t>
            </a:r>
          </a:p>
        </p:txBody>
      </p:sp>
      <p:graphicFrame>
        <p:nvGraphicFramePr>
          <p:cNvPr id="4" name="Chart 3" descr="Chart depicting, the Employment Rates of Minority Populations as a Percentage of population from 2008 to 2018. In 2008 37.1 percent of people with disabilities had jobs, 57.3 percent of African-Americans had jobs, 56.2 percent of women had jobs as did 63.3 percent of Hispanic Americans. &#10;In 2009, 35.2 percent of people with disabilities had jobs, 53.2 percent of African-Americans had jobs, 54.4 percent of women had jobs as did 59.7 percent of Hispanic Americans. &#10;In 2010, 33.4 percent of people with disabilities had jobs, 52.3 percent of African-Americans had jobs, 53.6 percent of women had jobs as did 59 percent of Hispanic Americans. &#10;In 2011, 32.6 percent of people with disabilities had jobs, 51.7 percent of African-Americans had jobs, 53.2 percent of women had jobs as did 58.9 percent of Hispanic Americans. &#10;In 2012, 32.7 percent of people with disabilities had jobs, 53 percent of African-Americans had jobs, 53.1 percent of women had jobs as did 59.5 percent of Hispanic Americans. &#10;In 2013, 33.9 percent of people with disabilities had jobs, 53.2 percent of African-Americans had jobs, 53.2 percent of women had jobs as did 60 percent of Hispanic Americans. &#10;In 2014, 34.4 percent of people with disabilities had jobs, 54.3 percent of African-Americans had jobs, 53.5 percent of women had jobs as did 61.2 percent of Hispanic Americans. &#10;In 2015, 34.9 percent of people with disabilities had jobs, 55.7 percent of African-Americans had jobs, 53.7 percent of women had jobs as did 61.6 percent of Hispanic Americans. &#10;In 2016, 35.9 percent of people with disabilities had jobs, 56.4 percent of African-Americans had jobs, 54.1 percent of women had jobs as did 62 percent of Hispanic Americans. &#10;In 2017, 36.9 percent of people with disabilities had jobs, 57.6 percent of African-Americans had jobs, 54.6 percent of women had jobs as did 60.6 percent of Hispanic Americans. &#10;In 2018, 37.6 percent of people with disabilities had jobs, 57.9 percent of African-Americans had jobs, 55.4 percent of women had jobs as did 61 percent of Hispanic Americans. &#10;">
            <a:extLst>
              <a:ext uri="{FF2B5EF4-FFF2-40B4-BE49-F238E27FC236}">
                <a16:creationId xmlns:a16="http://schemas.microsoft.com/office/drawing/2014/main" id="{9956E99F-1D58-43ED-8D21-6AAEDFCE2062}"/>
              </a:ext>
            </a:extLst>
          </p:cNvPr>
          <p:cNvGraphicFramePr>
            <a:graphicFrameLocks/>
          </p:cNvGraphicFramePr>
          <p:nvPr/>
        </p:nvGraphicFramePr>
        <p:xfrm>
          <a:off x="523240" y="1504950"/>
          <a:ext cx="11145520" cy="477186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75E3C81B-FBE8-4887-A86F-6706FF2B972C}"/>
              </a:ext>
            </a:extLst>
          </p:cNvPr>
          <p:cNvSpPr/>
          <p:nvPr/>
        </p:nvSpPr>
        <p:spPr>
          <a:xfrm>
            <a:off x="397789" y="6234194"/>
            <a:ext cx="1051560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SOURCES: </a:t>
            </a:r>
            <a:r>
              <a:rPr lang="en-US" sz="1600" dirty="0">
                <a:latin typeface="Times New Roman" panose="02020603050405020304" pitchFamily="18" charset="0"/>
                <a:cs typeface="Times New Roman" panose="02020603050405020304" pitchFamily="18" charset="0"/>
                <a:hlinkClick r:id="rId3"/>
              </a:rPr>
              <a:t>https://www.statista.com/statistics/793961/employment-among-disabled-us-adults/</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4"/>
              </a:rPr>
              <a:t>https://www.bls.gov/charts/employment-situation/employment-population-ratio.htm</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4580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C3AD15-972B-482B-9C44-E0A10D301A29}"/>
              </a:ext>
            </a:extLst>
          </p:cNvPr>
          <p:cNvSpPr>
            <a:spLocks noGrp="1"/>
          </p:cNvSpPr>
          <p:nvPr>
            <p:ph idx="1"/>
          </p:nvPr>
        </p:nvSpPr>
        <p:spPr/>
        <p:txBody>
          <a:bodyPr>
            <a:normAutofit/>
          </a:bodyPr>
          <a:lstStyle/>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 of 2019, there were 39,412,670 African Americans living in the United States.</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Out that number, there are 5,598,758 African Americans living with some form of disability.</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There are 3,268,440 working-age African Americans with disabilities. Out of that number, only 1,048,745, or 32.1 percent,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By comparison, fully 75.5 percent of African Americans without disabilities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employment gap between African Americans with and without disabilities is 43.4 percentage points.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Fully 32 percent of African Americans with disabilities live in poverty compared to 20.9 percent of African Americans without disabilities.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906D5B04-A89B-40C0-A23B-CD37D42A7342}"/>
              </a:ext>
            </a:extLst>
          </p:cNvPr>
          <p:cNvSpPr>
            <a:spLocks noGrp="1"/>
          </p:cNvSpPr>
          <p:nvPr>
            <p:ph type="title"/>
          </p:nvPr>
        </p:nvSpPr>
        <p:spPr/>
        <p:txBody>
          <a:bodyPr>
            <a:normAutofit/>
          </a:bodyPr>
          <a:lstStyle/>
          <a:p>
            <a:r>
              <a:rPr lang="en-US" sz="3300" b="1" dirty="0"/>
              <a:t>African Americans with Disabilities – 2019 </a:t>
            </a:r>
          </a:p>
        </p:txBody>
      </p:sp>
      <p:sp>
        <p:nvSpPr>
          <p:cNvPr id="4" name="Rectangle 3">
            <a:extLst>
              <a:ext uri="{FF2B5EF4-FFF2-40B4-BE49-F238E27FC236}">
                <a16:creationId xmlns:a16="http://schemas.microsoft.com/office/drawing/2014/main" id="{DA500D5E-8C3F-46D6-A39E-84842139394A}"/>
              </a:ext>
            </a:extLst>
          </p:cNvPr>
          <p:cNvSpPr/>
          <p:nvPr/>
        </p:nvSpPr>
        <p:spPr>
          <a:xfrm>
            <a:off x="397789" y="6234194"/>
            <a:ext cx="1051560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SOURCES: </a:t>
            </a:r>
            <a:r>
              <a:rPr lang="en-US" sz="1600" dirty="0">
                <a:latin typeface="Times New Roman" panose="02020603050405020304" pitchFamily="18" charset="0"/>
                <a:cs typeface="Times New Roman" panose="02020603050405020304" pitchFamily="18" charset="0"/>
                <a:hlinkClick r:id="rId2"/>
              </a:rPr>
              <a:t>https://www.statista.com/statistics/793961/employment-among-disabled-us-adults/</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3"/>
              </a:rPr>
              <a:t>https://www.bls.gov/charts/employment-situation/employment-population-ratio.htm</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2538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B0D166-81DE-45D2-8B20-09F2957E2B8F}"/>
              </a:ext>
            </a:extLst>
          </p:cNvPr>
          <p:cNvSpPr>
            <a:spLocks noGrp="1"/>
          </p:cNvSpPr>
          <p:nvPr>
            <p:ph idx="1"/>
          </p:nvPr>
        </p:nvSpPr>
        <p:spPr/>
        <p:txBody>
          <a:bodyPr>
            <a:normAutofit/>
          </a:bodyPr>
          <a:lstStyle/>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 of 2019, there were 59,709,293 Hispanic/</a:t>
            </a:r>
            <a:r>
              <a:rPr lang="en-US" sz="2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LatinX</a:t>
            </a: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people living in the United States.</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Out of that number, there are 5,412,676 Hispanic/</a:t>
            </a:r>
            <a:r>
              <a:rPr lang="en-US" sz="2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LatinX</a:t>
            </a: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people living with some form of disability.</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There are 2,969,668 working-age Hispanic/</a:t>
            </a:r>
            <a:r>
              <a:rPr lang="en-US" sz="2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LatinX</a:t>
            </a: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people with disabilities. Out of that number, fully 1,213,802, or 40.9 percent,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By comparison, fully 77.1 percent of Hispanic/</a:t>
            </a:r>
            <a:r>
              <a:rPr lang="en-US" sz="2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LatinX</a:t>
            </a: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people without disabilities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employment gap between Hispanic/</a:t>
            </a:r>
            <a:r>
              <a:rPr lang="en-US" sz="2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LatinX</a:t>
            </a: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people with and without disabilities is 36.1 percentage points.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tabLst>
                <a:tab pos="571500" algn="l"/>
              </a:tabLst>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Fully 26 percent of Hispanic/</a:t>
            </a:r>
            <a:r>
              <a:rPr lang="en-US" sz="2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LatinX</a:t>
            </a: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people with disabilities live in poverty, compared to only 17.5 of Latinx people without disabilities.</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000" dirty="0">
              <a:solidFill>
                <a:schemeClr val="tx1"/>
              </a:solidFill>
            </a:endParaRPr>
          </a:p>
        </p:txBody>
      </p:sp>
      <p:sp>
        <p:nvSpPr>
          <p:cNvPr id="3" name="Title 2">
            <a:extLst>
              <a:ext uri="{FF2B5EF4-FFF2-40B4-BE49-F238E27FC236}">
                <a16:creationId xmlns:a16="http://schemas.microsoft.com/office/drawing/2014/main" id="{C7C879BB-A20A-45F8-9C6F-2F3E3D8444B4}"/>
              </a:ext>
            </a:extLst>
          </p:cNvPr>
          <p:cNvSpPr>
            <a:spLocks noGrp="1"/>
          </p:cNvSpPr>
          <p:nvPr>
            <p:ph type="title"/>
          </p:nvPr>
        </p:nvSpPr>
        <p:spPr/>
        <p:txBody>
          <a:bodyPr>
            <a:normAutofit/>
          </a:bodyPr>
          <a:lstStyle/>
          <a:p>
            <a:r>
              <a:rPr lang="en-US" sz="3300" b="1" dirty="0"/>
              <a:t>Hispanic/</a:t>
            </a:r>
            <a:r>
              <a:rPr lang="en-US" sz="3300" b="1" dirty="0" err="1"/>
              <a:t>LatinX</a:t>
            </a:r>
            <a:r>
              <a:rPr lang="en-US" sz="3300" b="1" dirty="0"/>
              <a:t> People with Disabilities - 2019</a:t>
            </a:r>
          </a:p>
        </p:txBody>
      </p:sp>
      <p:sp>
        <p:nvSpPr>
          <p:cNvPr id="4" name="Rectangle 3">
            <a:extLst>
              <a:ext uri="{FF2B5EF4-FFF2-40B4-BE49-F238E27FC236}">
                <a16:creationId xmlns:a16="http://schemas.microsoft.com/office/drawing/2014/main" id="{5C00F958-AA4A-4DA2-9CAB-33E8A8CF2B61}"/>
              </a:ext>
            </a:extLst>
          </p:cNvPr>
          <p:cNvSpPr/>
          <p:nvPr/>
        </p:nvSpPr>
        <p:spPr>
          <a:xfrm>
            <a:off x="397789" y="6234194"/>
            <a:ext cx="1051560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SOURCES: </a:t>
            </a:r>
            <a:r>
              <a:rPr lang="en-US" sz="1600" dirty="0">
                <a:latin typeface="Times New Roman" panose="02020603050405020304" pitchFamily="18" charset="0"/>
                <a:cs typeface="Times New Roman" panose="02020603050405020304" pitchFamily="18" charset="0"/>
                <a:hlinkClick r:id="rId2"/>
              </a:rPr>
              <a:t>https://www.statista.com/statistics/793961/employment-among-disabled-us-adults/</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3"/>
              </a:rPr>
              <a:t>https://www.bls.gov/charts/employment-situation/employment-population-ratio.htm</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96156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46004F-F7E1-4E81-8168-4775ED3C9A79}"/>
              </a:ext>
            </a:extLst>
          </p:cNvPr>
          <p:cNvSpPr>
            <a:spLocks noGrp="1"/>
          </p:cNvSpPr>
          <p:nvPr>
            <p:ph idx="1"/>
          </p:nvPr>
        </p:nvSpPr>
        <p:spPr/>
        <p:txBody>
          <a:bodyPr>
            <a:normAutofit/>
          </a:bodyPr>
          <a:lstStyle/>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 of 2019, there were 18,297,153 Asian Americans living in the United States.</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Out that number, there are 1,315,999 Asian Americans living with some form of disability.</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There are 537,908 working-age Asian Americans with disabilities. Out of that number, only 231,821, or 43.1 percent,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By comparison, fully 76 percent of Asian Americans without disabilities have jobs.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employment gap between Asian Americans with and without disabilities is  32.9 percentage points. </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Fully 17.9 percent of Asian Americans with disabilities live in poverty compared to 10.6 percent of Asian Americans without disabilities</a:t>
            </a:r>
            <a:endParaRPr lang="en-US" sz="2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A3C0CA7C-BA5A-4BB8-A3D0-103105D5E3F7}"/>
              </a:ext>
            </a:extLst>
          </p:cNvPr>
          <p:cNvSpPr>
            <a:spLocks noGrp="1"/>
          </p:cNvSpPr>
          <p:nvPr>
            <p:ph type="title"/>
          </p:nvPr>
        </p:nvSpPr>
        <p:spPr/>
        <p:txBody>
          <a:bodyPr>
            <a:normAutofit/>
          </a:bodyPr>
          <a:lstStyle/>
          <a:p>
            <a:r>
              <a:rPr lang="en-US" sz="3300" b="1" dirty="0"/>
              <a:t>Asian Americans with Disabilities – 2019 </a:t>
            </a:r>
          </a:p>
        </p:txBody>
      </p:sp>
      <p:sp>
        <p:nvSpPr>
          <p:cNvPr id="4" name="Rectangle 3">
            <a:extLst>
              <a:ext uri="{FF2B5EF4-FFF2-40B4-BE49-F238E27FC236}">
                <a16:creationId xmlns:a16="http://schemas.microsoft.com/office/drawing/2014/main" id="{28BC9CB1-40A9-4A29-946A-28376D5F8590}"/>
              </a:ext>
            </a:extLst>
          </p:cNvPr>
          <p:cNvSpPr/>
          <p:nvPr/>
        </p:nvSpPr>
        <p:spPr>
          <a:xfrm>
            <a:off x="397789" y="6234194"/>
            <a:ext cx="1051560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SOURCES: </a:t>
            </a:r>
            <a:r>
              <a:rPr lang="en-US" sz="1600" dirty="0">
                <a:latin typeface="Times New Roman" panose="02020603050405020304" pitchFamily="18" charset="0"/>
                <a:cs typeface="Times New Roman" panose="02020603050405020304" pitchFamily="18" charset="0"/>
                <a:hlinkClick r:id="rId2"/>
              </a:rPr>
              <a:t>https://www.statista.com/statistics/793961/employment-among-disabled-us-adults/</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3"/>
              </a:rPr>
              <a:t>https://www.bls.gov/charts/employment-situation/employment-population-ratio.htm</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9260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67A746-459D-4D0F-8488-5C2E6D1649AF}"/>
              </a:ext>
            </a:extLst>
          </p:cNvPr>
          <p:cNvSpPr>
            <a:spLocks noGrp="1"/>
          </p:cNvSpPr>
          <p:nvPr>
            <p:ph idx="1"/>
          </p:nvPr>
        </p:nvSpPr>
        <p:spPr/>
        <p:txBody>
          <a:bodyPr>
            <a:normAutofit/>
          </a:bodyPr>
          <a:lstStyle/>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total, there are 2,777,677 American Indian and Alaska Natives living in the United States. Out of that number, approximately 477,954 have disabilities.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total, there are 612,857 Native Hawaiian and Other Pacific Islander living in the United States. Out of that number, approximately</a:t>
            </a:r>
            <a:r>
              <a:rPr lang="en-US" sz="2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64,782 have disabilities.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indent="0">
              <a:lnSpc>
                <a:spcPct val="115000"/>
              </a:lnSpc>
              <a:spcBef>
                <a:spcPts val="0"/>
              </a:spcBef>
              <a:spcAft>
                <a:spcPts val="0"/>
              </a:spcAft>
              <a:buNone/>
            </a:pP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15000"/>
              </a:lnSpc>
              <a:spcBef>
                <a:spcPts val="0"/>
              </a:spcBef>
              <a:spcAft>
                <a:spcPts val="1000"/>
              </a:spcAft>
              <a:buFont typeface="Times New Roman" panose="02020603050405020304" pitchFamily="18" charset="0"/>
              <a:buChar char="-"/>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Subtotal: 12,870,169 Black, Indigenous and People of Color (BIPOC) People with Disabilities</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200" dirty="0"/>
          </a:p>
        </p:txBody>
      </p:sp>
      <p:sp>
        <p:nvSpPr>
          <p:cNvPr id="3" name="Title 2">
            <a:extLst>
              <a:ext uri="{FF2B5EF4-FFF2-40B4-BE49-F238E27FC236}">
                <a16:creationId xmlns:a16="http://schemas.microsoft.com/office/drawing/2014/main" id="{C8A2F95A-48BF-4E79-8B5A-FA4EB490003B}"/>
              </a:ext>
            </a:extLst>
          </p:cNvPr>
          <p:cNvSpPr>
            <a:spLocks noGrp="1"/>
          </p:cNvSpPr>
          <p:nvPr>
            <p:ph type="title"/>
          </p:nvPr>
        </p:nvSpPr>
        <p:spPr/>
        <p:txBody>
          <a:bodyPr>
            <a:normAutofit/>
          </a:bodyPr>
          <a:lstStyle/>
          <a:p>
            <a:r>
              <a:rPr lang="en-US" sz="3300" b="1" dirty="0"/>
              <a:t>BIPOC Subtotal </a:t>
            </a:r>
          </a:p>
        </p:txBody>
      </p:sp>
      <p:sp>
        <p:nvSpPr>
          <p:cNvPr id="4" name="Rectangle 3">
            <a:extLst>
              <a:ext uri="{FF2B5EF4-FFF2-40B4-BE49-F238E27FC236}">
                <a16:creationId xmlns:a16="http://schemas.microsoft.com/office/drawing/2014/main" id="{702451D4-7530-4F00-AF88-4956152323CF}"/>
              </a:ext>
            </a:extLst>
          </p:cNvPr>
          <p:cNvSpPr/>
          <p:nvPr/>
        </p:nvSpPr>
        <p:spPr>
          <a:xfrm>
            <a:off x="397789" y="6234194"/>
            <a:ext cx="10515600" cy="58477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SOURCES: </a:t>
            </a:r>
            <a:r>
              <a:rPr lang="en-US" sz="1600" dirty="0">
                <a:latin typeface="Times New Roman" panose="02020603050405020304" pitchFamily="18" charset="0"/>
                <a:cs typeface="Times New Roman" panose="02020603050405020304" pitchFamily="18" charset="0"/>
                <a:hlinkClick r:id="rId2"/>
              </a:rPr>
              <a:t>https://www.statista.com/statistics/793961/employment-among-disabled-us-adults/</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3"/>
              </a:rPr>
              <a:t>https://www.bls.gov/charts/employment-situation/employment-population-ratio.htm</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35531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22781</TotalTime>
  <Words>3333</Words>
  <Application>Microsoft Office PowerPoint</Application>
  <PresentationFormat>Widescreen</PresentationFormat>
  <Paragraphs>487</Paragraphs>
  <Slides>44</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Baskerville Old Face</vt:lpstr>
      <vt:lpstr>Calibri</vt:lpstr>
      <vt:lpstr>Calibri Light</vt:lpstr>
      <vt:lpstr>Times New Roman</vt:lpstr>
      <vt:lpstr>Office Theme</vt:lpstr>
      <vt:lpstr>The Community Reinvestment Act (CRA) and Why It Matters for People with Disabilities </vt:lpstr>
      <vt:lpstr>1 in 4 adults</vt:lpstr>
      <vt:lpstr>Employment Rates for Working-Age Americans w/ &amp; w/o Disabilities, by Race – 2019 (Pre-COVID)</vt:lpstr>
      <vt:lpstr>Poverty Rates for Working-Age Americans w/ &amp; w/o Disabilities, by Race – 2019 (Pre-COVID)</vt:lpstr>
      <vt:lpstr>Employment Rates of Minority Populations  (Percentage of population) – 2008 to 2018</vt:lpstr>
      <vt:lpstr>African Americans with Disabilities – 2019 </vt:lpstr>
      <vt:lpstr>Hispanic/LatinX People with Disabilities - 2019</vt:lpstr>
      <vt:lpstr>Asian Americans with Disabilities – 2019 </vt:lpstr>
      <vt:lpstr>BIPOC Subtotal </vt:lpstr>
      <vt:lpstr>Women with Disabilities – 2019 </vt:lpstr>
      <vt:lpstr>Students with Disabilities in K-12 Schools</vt:lpstr>
      <vt:lpstr>Percentage &amp; Number of Disability by Type - SWDs</vt:lpstr>
      <vt:lpstr>Demographics of K-12 Students with Disabilities </vt:lpstr>
      <vt:lpstr>Disability Statistics in California (Pre-COVID)</vt:lpstr>
      <vt:lpstr>Disability Statistics in Los Angeles</vt:lpstr>
      <vt:lpstr>Racial Disparities for People with Disabilities in California</vt:lpstr>
      <vt:lpstr>LA Unified &amp; Students with Disabilities </vt:lpstr>
      <vt:lpstr>LA Unified &amp; Students with Disabilities – LEP</vt:lpstr>
      <vt:lpstr>California High School Grad Rates for Students w/ &amp; w/o Disabilities, by Race – Class of 2020</vt:lpstr>
      <vt:lpstr>LAUSD High School Grad Rates for Students w/ &amp; w/o Disabilities, by Race – Class of 2020</vt:lpstr>
      <vt:lpstr>Disability by Type – SWDs in LAUSD and CA</vt:lpstr>
      <vt:lpstr>Why RespectAbility?</vt:lpstr>
      <vt:lpstr>Our Mission</vt:lpstr>
      <vt:lpstr>Theory of Change: Our core programmatic activities intersect to drive long-term impact.</vt:lpstr>
      <vt:lpstr>How RespectAbility offers effective solutions: </vt:lpstr>
      <vt:lpstr>Inaccessibility Has Many Forms</vt:lpstr>
      <vt:lpstr>Fight Stigmas</vt:lpstr>
      <vt:lpstr>Onscreen Perceptions: Fighting Stigmas</vt:lpstr>
      <vt:lpstr>RespectAbility’s Summer Lab for Entertainment Professionals with Disabilities </vt:lpstr>
      <vt:lpstr>Video Featuring 2019 Lab Alumni</vt:lpstr>
      <vt:lpstr>2021 Lab Program Goals</vt:lpstr>
      <vt:lpstr>Our Entertainment Industry Partnerships</vt:lpstr>
      <vt:lpstr>Advancing Opportunities</vt:lpstr>
      <vt:lpstr>Public Policy Advocacy and Disability Employment</vt:lpstr>
      <vt:lpstr>We Reach Out to Policymakers on a Bipartisan Basis</vt:lpstr>
      <vt:lpstr>Before RespectAbility Took Action: 44 States had No Path for People with Disabilities to Safely Access Food</vt:lpstr>
      <vt:lpstr>With RespectAbility’s Leadership: 9.9 million people with disabilities now have a safe way to access food</vt:lpstr>
      <vt:lpstr>Prepare Leadership &amp; Talent Pipeline</vt:lpstr>
      <vt:lpstr> RespectAbility’s Fellowship Program</vt:lpstr>
      <vt:lpstr>Diversity In Action: Paid Fellows Demographics</vt:lpstr>
      <vt:lpstr>Theory of Change</vt:lpstr>
      <vt:lpstr>RespectAbility Accomplishments</vt:lpstr>
      <vt:lpstr>Watch this 90 second video to find solutions!</vt:lpstr>
      <vt:lpstr>More statistics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Philip Kahn-Pauli</cp:lastModifiedBy>
  <cp:revision>635</cp:revision>
  <dcterms:created xsi:type="dcterms:W3CDTF">2019-02-07T00:58:17Z</dcterms:created>
  <dcterms:modified xsi:type="dcterms:W3CDTF">2021-08-10T20:31:39Z</dcterms:modified>
</cp:coreProperties>
</file>