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1" r:id="rId2"/>
    <p:sldMasterId id="2147483683" r:id="rId3"/>
  </p:sldMasterIdLst>
  <p:notesMasterIdLst>
    <p:notesMasterId r:id="rId45"/>
  </p:notesMasterIdLst>
  <p:sldIdLst>
    <p:sldId id="839" r:id="rId4"/>
    <p:sldId id="849" r:id="rId5"/>
    <p:sldId id="684" r:id="rId6"/>
    <p:sldId id="851" r:id="rId7"/>
    <p:sldId id="621" r:id="rId8"/>
    <p:sldId id="848" r:id="rId9"/>
    <p:sldId id="838" r:id="rId10"/>
    <p:sldId id="854" r:id="rId11"/>
    <p:sldId id="855" r:id="rId12"/>
    <p:sldId id="856" r:id="rId13"/>
    <p:sldId id="857" r:id="rId14"/>
    <p:sldId id="858" r:id="rId15"/>
    <p:sldId id="859" r:id="rId16"/>
    <p:sldId id="860" r:id="rId17"/>
    <p:sldId id="264" r:id="rId18"/>
    <p:sldId id="265" r:id="rId19"/>
    <p:sldId id="266" r:id="rId20"/>
    <p:sldId id="267" r:id="rId21"/>
    <p:sldId id="268" r:id="rId22"/>
    <p:sldId id="269" r:id="rId23"/>
    <p:sldId id="270" r:id="rId24"/>
    <p:sldId id="271" r:id="rId25"/>
    <p:sldId id="272" r:id="rId26"/>
    <p:sldId id="273" r:id="rId27"/>
    <p:sldId id="274" r:id="rId28"/>
    <p:sldId id="275" r:id="rId29"/>
    <p:sldId id="276" r:id="rId30"/>
    <p:sldId id="277" r:id="rId31"/>
    <p:sldId id="278" r:id="rId32"/>
    <p:sldId id="279" r:id="rId33"/>
    <p:sldId id="853" r:id="rId34"/>
    <p:sldId id="257" r:id="rId35"/>
    <p:sldId id="258" r:id="rId36"/>
    <p:sldId id="259" r:id="rId37"/>
    <p:sldId id="260" r:id="rId38"/>
    <p:sldId id="261" r:id="rId39"/>
    <p:sldId id="262" r:id="rId40"/>
    <p:sldId id="263" r:id="rId41"/>
    <p:sldId id="256" r:id="rId42"/>
    <p:sldId id="844" r:id="rId43"/>
    <p:sldId id="85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hillips, Ameerah C" initials="PAC" lastIdx="31" clrIdx="0">
    <p:extLst>
      <p:ext uri="{19B8F6BF-5375-455C-9EA6-DF929625EA0E}">
        <p15:presenceInfo xmlns:p15="http://schemas.microsoft.com/office/powerpoint/2012/main" userId="S-1-5-21-1214440339-1979792683-682003330-3310065" providerId="AD"/>
      </p:ext>
    </p:extLst>
  </p:cmAuthor>
  <p:cmAuthor id="2" name="Rachel Shader" initials="RS" lastIdx="45" clrIdx="1">
    <p:extLst>
      <p:ext uri="{19B8F6BF-5375-455C-9EA6-DF929625EA0E}">
        <p15:presenceInfo xmlns:p15="http://schemas.microsoft.com/office/powerpoint/2012/main" userId="1bef4ead6e0b53c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AF30"/>
    <a:srgbClr val="000000"/>
    <a:srgbClr val="F5BA2B"/>
    <a:srgbClr val="5F5F5F"/>
    <a:srgbClr val="F6D592"/>
    <a:srgbClr val="3F3F3F"/>
    <a:srgbClr val="4D4D4D"/>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64" autoAdjust="0"/>
    <p:restoredTop sz="86406" autoAdjust="0"/>
  </p:normalViewPr>
  <p:slideViewPr>
    <p:cSldViewPr snapToGrid="0">
      <p:cViewPr varScale="1">
        <p:scale>
          <a:sx n="93" d="100"/>
          <a:sy n="93" d="100"/>
        </p:scale>
        <p:origin x="232" y="272"/>
      </p:cViewPr>
      <p:guideLst>
        <p:guide orient="horz" pos="2160"/>
        <p:guide pos="3840"/>
      </p:guideLst>
    </p:cSldViewPr>
  </p:slideViewPr>
  <p:outlineViewPr>
    <p:cViewPr>
      <p:scale>
        <a:sx n="33" d="100"/>
        <a:sy n="33" d="100"/>
      </p:scale>
      <p:origin x="0" y="-9888"/>
    </p:cViewPr>
  </p:outlineViewPr>
  <p:notesTextViewPr>
    <p:cViewPr>
      <p:scale>
        <a:sx n="1" d="1"/>
        <a:sy n="1" d="1"/>
      </p:scale>
      <p:origin x="0" y="0"/>
    </p:cViewPr>
  </p:notesTextViewPr>
  <p:sorterViewPr>
    <p:cViewPr>
      <p:scale>
        <a:sx n="41" d="100"/>
        <a:sy n="41"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viewProps" Target="viewProp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commentAuthors" Target="commentAuthors.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39913A-8DA4-42EF-A58F-81A3602C678A}" type="datetimeFigureOut">
              <a:rPr lang="en-US" smtClean="0"/>
              <a:pPr/>
              <a:t>7/13/21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BF2833-5762-4E0C-9C9E-774432C7BC20}" type="slidenum">
              <a:rPr lang="en-US" smtClean="0"/>
              <a:pPr/>
              <a:t>‹#›</a:t>
            </a:fld>
            <a:endParaRPr lang="en-US"/>
          </a:p>
        </p:txBody>
      </p:sp>
    </p:spTree>
    <p:extLst>
      <p:ext uri="{BB962C8B-B14F-4D97-AF65-F5344CB8AC3E}">
        <p14:creationId xmlns:p14="http://schemas.microsoft.com/office/powerpoint/2010/main" val="27241243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71BF2833-5762-4E0C-9C9E-774432C7BC20}" type="slidenum">
              <a:rPr lang="en-US" smtClean="0"/>
              <a:pPr/>
              <a:t>1</a:t>
            </a:fld>
            <a:endParaRPr lang="en-US"/>
          </a:p>
        </p:txBody>
      </p:sp>
    </p:spTree>
    <p:extLst>
      <p:ext uri="{BB962C8B-B14F-4D97-AF65-F5344CB8AC3E}">
        <p14:creationId xmlns:p14="http://schemas.microsoft.com/office/powerpoint/2010/main" val="26541723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6" name="Google Shape;156;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just" rtl="0">
              <a:lnSpc>
                <a:spcPct val="124000"/>
              </a:lnSpc>
              <a:spcBef>
                <a:spcPts val="0"/>
              </a:spcBef>
              <a:spcAft>
                <a:spcPts val="0"/>
              </a:spcAft>
              <a:buClr>
                <a:schemeClr val="dk1"/>
              </a:buClr>
              <a:buSzPts val="1200"/>
              <a:buFont typeface="Arial"/>
              <a:buNone/>
            </a:pPr>
            <a:r>
              <a:rPr lang="en-US">
                <a:latin typeface="Roboto Light"/>
                <a:ea typeface="Roboto Light"/>
                <a:cs typeface="Roboto Light"/>
                <a:sym typeface="Roboto Light"/>
              </a:rPr>
              <a:t>MH</a:t>
            </a:r>
            <a:endParaRPr/>
          </a:p>
          <a:p>
            <a:pPr marL="171450" lvl="0" indent="-95250" algn="just" rtl="0">
              <a:lnSpc>
                <a:spcPct val="124000"/>
              </a:lnSpc>
              <a:spcBef>
                <a:spcPts val="0"/>
              </a:spcBef>
              <a:spcAft>
                <a:spcPts val="0"/>
              </a:spcAft>
              <a:buClr>
                <a:schemeClr val="dk1"/>
              </a:buClr>
              <a:buSzPts val="1200"/>
              <a:buFont typeface="Arial"/>
              <a:buNone/>
            </a:pPr>
            <a:endParaRPr>
              <a:latin typeface="Roboto Light"/>
              <a:ea typeface="Roboto Light"/>
              <a:cs typeface="Roboto Light"/>
              <a:sym typeface="Roboto Light"/>
            </a:endParaRPr>
          </a:p>
          <a:p>
            <a:pPr marL="171450" lvl="0" indent="-171450" algn="just" rtl="0">
              <a:lnSpc>
                <a:spcPct val="124000"/>
              </a:lnSpc>
              <a:spcBef>
                <a:spcPts val="0"/>
              </a:spcBef>
              <a:spcAft>
                <a:spcPts val="0"/>
              </a:spcAft>
              <a:buClr>
                <a:schemeClr val="dk1"/>
              </a:buClr>
              <a:buSzPts val="1200"/>
              <a:buFont typeface="Arial"/>
              <a:buChar char="•"/>
            </a:pPr>
            <a:r>
              <a:rPr lang="en-US">
                <a:latin typeface="Roboto Light"/>
                <a:ea typeface="Roboto Light"/>
                <a:cs typeface="Roboto Light"/>
                <a:sym typeface="Roboto Light"/>
              </a:rPr>
              <a:t>Additionally, our research found that equity is also lacking within Jewish workplaces and communal spaces. </a:t>
            </a:r>
            <a:endParaRPr/>
          </a:p>
          <a:p>
            <a:pPr marL="171450" lvl="0" indent="-171450" algn="just" rtl="0">
              <a:lnSpc>
                <a:spcPct val="124000"/>
              </a:lnSpc>
              <a:spcBef>
                <a:spcPts val="0"/>
              </a:spcBef>
              <a:spcAft>
                <a:spcPts val="0"/>
              </a:spcAft>
              <a:buClr>
                <a:schemeClr val="dk1"/>
              </a:buClr>
              <a:buSzPts val="1200"/>
              <a:buFont typeface="Arial"/>
              <a:buChar char="•"/>
            </a:pPr>
            <a:r>
              <a:rPr lang="en-US">
                <a:latin typeface="Roboto Light"/>
                <a:ea typeface="Roboto Light"/>
                <a:cs typeface="Roboto Light"/>
                <a:sym typeface="Roboto Light"/>
              </a:rPr>
              <a:t>It most clearly shows up as gender bias, discrimination, and sexism, and those survivors who did not disclose experiences of harassment did disclose experiences of these forms of gender-based inequity. </a:t>
            </a:r>
            <a:endParaRPr/>
          </a:p>
          <a:p>
            <a:pPr marL="171450" lvl="0" indent="-171450" algn="just" rtl="0">
              <a:lnSpc>
                <a:spcPct val="124000"/>
              </a:lnSpc>
              <a:spcBef>
                <a:spcPts val="0"/>
              </a:spcBef>
              <a:spcAft>
                <a:spcPts val="0"/>
              </a:spcAft>
              <a:buClr>
                <a:schemeClr val="dk1"/>
              </a:buClr>
              <a:buSzPts val="1200"/>
              <a:buFont typeface="Arial"/>
              <a:buChar char="•"/>
            </a:pPr>
            <a:r>
              <a:rPr lang="en-US">
                <a:latin typeface="Roboto Light"/>
                <a:ea typeface="Roboto Light"/>
                <a:cs typeface="Roboto Light"/>
                <a:sym typeface="Roboto Light"/>
              </a:rPr>
              <a:t>This was reinforced in the discourse analysis of Jewish audience media, which covered gender equity issues related to ordainment, marriage, and transgender and female leadership in Jewish institutions.</a:t>
            </a:r>
            <a:endParaRPr/>
          </a:p>
          <a:p>
            <a:pPr marL="171450" lvl="0" indent="-95250" algn="just" rtl="0">
              <a:lnSpc>
                <a:spcPct val="124000"/>
              </a:lnSpc>
              <a:spcBef>
                <a:spcPts val="0"/>
              </a:spcBef>
              <a:spcAft>
                <a:spcPts val="0"/>
              </a:spcAft>
              <a:buClr>
                <a:schemeClr val="dk1"/>
              </a:buClr>
              <a:buSzPts val="1200"/>
              <a:buFont typeface="Arial"/>
              <a:buNone/>
            </a:pPr>
            <a:endParaRPr>
              <a:latin typeface="Roboto Light"/>
              <a:ea typeface="Roboto Light"/>
              <a:cs typeface="Roboto Light"/>
              <a:sym typeface="Roboto Light"/>
            </a:endParaRPr>
          </a:p>
          <a:p>
            <a:pPr marL="171450" lvl="0" indent="-171450" algn="just" rtl="0">
              <a:lnSpc>
                <a:spcPct val="124000"/>
              </a:lnSpc>
              <a:spcBef>
                <a:spcPts val="0"/>
              </a:spcBef>
              <a:spcAft>
                <a:spcPts val="0"/>
              </a:spcAft>
              <a:buClr>
                <a:schemeClr val="dk1"/>
              </a:buClr>
              <a:buSzPts val="1200"/>
              <a:buFont typeface="Arial"/>
              <a:buChar char="•"/>
            </a:pPr>
            <a:r>
              <a:rPr lang="en-US">
                <a:latin typeface="Roboto Light"/>
                <a:ea typeface="Roboto Light"/>
                <a:cs typeface="Roboto Light"/>
                <a:sym typeface="Roboto Light"/>
              </a:rPr>
              <a:t>Leading Edge has helped paint a picture for the field of how gender inequities show up in the workplace, particularly through their survey of 80,000 Jewish nonprofit professionals.</a:t>
            </a:r>
            <a:endParaRPr/>
          </a:p>
          <a:p>
            <a:pPr marL="628650" lvl="1" indent="-171450" algn="just" rtl="0">
              <a:lnSpc>
                <a:spcPct val="124000"/>
              </a:lnSpc>
              <a:spcBef>
                <a:spcPts val="0"/>
              </a:spcBef>
              <a:spcAft>
                <a:spcPts val="0"/>
              </a:spcAft>
              <a:buClr>
                <a:schemeClr val="dk1"/>
              </a:buClr>
              <a:buSzPts val="1200"/>
              <a:buFont typeface="Arial"/>
              <a:buChar char="•"/>
            </a:pPr>
            <a:r>
              <a:rPr lang="en-US">
                <a:latin typeface="Roboto Light"/>
                <a:ea typeface="Roboto Light"/>
                <a:cs typeface="Roboto Light"/>
                <a:sym typeface="Roboto Light"/>
              </a:rPr>
              <a:t>As the stats here show, more often than not, women are at a disadvantage when it comes to representation in leadership and opportunities for advancement opportunities or salary increases.</a:t>
            </a:r>
            <a:endParaRPr/>
          </a:p>
          <a:p>
            <a:pPr marL="0" lvl="0" indent="0" algn="just" rtl="0">
              <a:lnSpc>
                <a:spcPct val="124000"/>
              </a:lnSpc>
              <a:spcBef>
                <a:spcPts val="0"/>
              </a:spcBef>
              <a:spcAft>
                <a:spcPts val="0"/>
              </a:spcAft>
              <a:buClr>
                <a:schemeClr val="dk1"/>
              </a:buClr>
              <a:buSzPts val="1200"/>
              <a:buFont typeface="Arial"/>
              <a:buNone/>
            </a:pPr>
            <a:endParaRPr>
              <a:latin typeface="Roboto Light"/>
              <a:ea typeface="Roboto Light"/>
              <a:cs typeface="Roboto Light"/>
              <a:sym typeface="Roboto Light"/>
            </a:endParaRPr>
          </a:p>
          <a:p>
            <a:pPr marL="0" lvl="0" indent="0" algn="just" rtl="0">
              <a:lnSpc>
                <a:spcPct val="124000"/>
              </a:lnSpc>
              <a:spcBef>
                <a:spcPts val="0"/>
              </a:spcBef>
              <a:spcAft>
                <a:spcPts val="0"/>
              </a:spcAft>
              <a:buClr>
                <a:schemeClr val="dk1"/>
              </a:buClr>
              <a:buSzPts val="1200"/>
              <a:buFont typeface="Arial"/>
              <a:buNone/>
            </a:pPr>
            <a:endParaRPr>
              <a:latin typeface="Roboto Light"/>
              <a:ea typeface="Roboto Light"/>
              <a:cs typeface="Roboto Light"/>
              <a:sym typeface="Roboto Light"/>
            </a:endParaRPr>
          </a:p>
        </p:txBody>
      </p:sp>
      <p:sp>
        <p:nvSpPr>
          <p:cNvPr id="157" name="Google Shape;157;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15</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4985371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7" name="Google Shape;167;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148847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4" name="Google Shape;174;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316711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1" name="Google Shape;181;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First, some good news...</a:t>
            </a:r>
            <a:endParaRPr/>
          </a:p>
          <a:p>
            <a:pPr marL="0" lvl="0" indent="0" algn="l" rtl="0">
              <a:spcBef>
                <a:spcPts val="0"/>
              </a:spcBef>
              <a:spcAft>
                <a:spcPts val="0"/>
              </a:spcAft>
              <a:buNone/>
            </a:pPr>
            <a:endParaRPr/>
          </a:p>
          <a:p>
            <a:pPr marL="0" lvl="0" indent="0" algn="l" rtl="0">
              <a:spcBef>
                <a:spcPts val="0"/>
              </a:spcBef>
              <a:spcAft>
                <a:spcPts val="0"/>
              </a:spcAft>
              <a:buNone/>
            </a:pPr>
            <a:r>
              <a:rPr lang="en-US"/>
              <a:t>Both of these points are 7% greater than the “Culture Amp U.S. Benchmark” – the benchmark that includes all of the other companies and organizations that have take the employee engagement survey (it ranges from GE, a bunch of tech companies, and some nonprofits like the American Red Cross). While this is not a perfect comparative benchmark to our sector, it’s our competition – since high-level talent can work anywhere.</a:t>
            </a:r>
            <a:endParaRPr/>
          </a:p>
        </p:txBody>
      </p:sp>
      <p:sp>
        <p:nvSpPr>
          <p:cNvPr id="182" name="Google Shape;182;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18</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14855343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4" name="Google Shape;194;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First, some good news...</a:t>
            </a:r>
            <a:endParaRPr/>
          </a:p>
          <a:p>
            <a:pPr marL="0" lvl="0" indent="0" algn="l" rtl="0">
              <a:spcBef>
                <a:spcPts val="0"/>
              </a:spcBef>
              <a:spcAft>
                <a:spcPts val="0"/>
              </a:spcAft>
              <a:buNone/>
            </a:pPr>
            <a:endParaRPr/>
          </a:p>
          <a:p>
            <a:pPr marL="0" lvl="0" indent="0" algn="l" rtl="0">
              <a:spcBef>
                <a:spcPts val="0"/>
              </a:spcBef>
              <a:spcAft>
                <a:spcPts val="0"/>
              </a:spcAft>
              <a:buNone/>
            </a:pPr>
            <a:r>
              <a:rPr lang="en-US"/>
              <a:t>Both of these points are 7% greater than the “Culture Amp U.S. Benchmark” – the benchmark that includes all of the other companies and organizations that have take the employee engagement survey (it ranges from GE, a bunch of tech companies, and some nonprofits like the American Red Cross). While this is not a perfect comparative benchmark to our sector, it’s our competition – since high-level talent can work anywhere.</a:t>
            </a:r>
            <a:endParaRPr/>
          </a:p>
        </p:txBody>
      </p:sp>
      <p:sp>
        <p:nvSpPr>
          <p:cNvPr id="195" name="Google Shape;195;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19</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22756512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1" name="Google Shape;201;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2" name="Google Shape;202;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20</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2022696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6" name="Google Shape;216;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7" name="Google Shape;217;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21</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8627872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First, some good news...</a:t>
            </a:r>
            <a:endParaRPr/>
          </a:p>
          <a:p>
            <a:pPr marL="0" lvl="0" indent="0" algn="l" rtl="0">
              <a:spcBef>
                <a:spcPts val="0"/>
              </a:spcBef>
              <a:spcAft>
                <a:spcPts val="0"/>
              </a:spcAft>
              <a:buNone/>
            </a:pPr>
            <a:endParaRPr/>
          </a:p>
          <a:p>
            <a:pPr marL="0" lvl="0" indent="0" algn="l" rtl="0">
              <a:spcBef>
                <a:spcPts val="0"/>
              </a:spcBef>
              <a:spcAft>
                <a:spcPts val="0"/>
              </a:spcAft>
              <a:buNone/>
            </a:pPr>
            <a:r>
              <a:rPr lang="en-US"/>
              <a:t>Both of these points are 7% greater than the “Culture Amp U.S. Benchmark” – the benchmark that includes all of the other companies and organizations that have take the employee engagement survey (it ranges from GE, a bunch of tech companies, and some nonprofits like the American Red Cross). While this is not a perfect comparative benchmark to our sector, it’s our competition – since high-level talent can work anywhere.</a:t>
            </a:r>
            <a:endParaRPr/>
          </a:p>
        </p:txBody>
      </p:sp>
      <p:sp>
        <p:nvSpPr>
          <p:cNvPr id="225" name="Google Shape;225;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22</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38128793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1" name="Google Shape;231;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2" name="Google Shape;232;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23</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20139517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9" name="Google Shape;239;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First, some good news...</a:t>
            </a:r>
            <a:endParaRPr/>
          </a:p>
          <a:p>
            <a:pPr marL="0" lvl="0" indent="0" algn="l" rtl="0">
              <a:spcBef>
                <a:spcPts val="0"/>
              </a:spcBef>
              <a:spcAft>
                <a:spcPts val="0"/>
              </a:spcAft>
              <a:buNone/>
            </a:pPr>
            <a:endParaRPr/>
          </a:p>
          <a:p>
            <a:pPr marL="0" lvl="0" indent="0" algn="l" rtl="0">
              <a:spcBef>
                <a:spcPts val="0"/>
              </a:spcBef>
              <a:spcAft>
                <a:spcPts val="0"/>
              </a:spcAft>
              <a:buNone/>
            </a:pPr>
            <a:r>
              <a:rPr lang="en-US"/>
              <a:t>Both of these points are 7% greater than the “Culture Amp U.S. Benchmark” – the benchmark that includes all of the other companies and organizations that have take the employee engagement survey (it ranges from GE, a bunch of tech companies, and some nonprofits like the American Red Cross). While this is not a perfect comparative benchmark to our sector, it’s our competition – since high-level talent can work anywhere.</a:t>
            </a:r>
            <a:endParaRPr/>
          </a:p>
        </p:txBody>
      </p:sp>
      <p:sp>
        <p:nvSpPr>
          <p:cNvPr id="240" name="Google Shape;240;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24</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11176105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71BF2833-5762-4E0C-9C9E-774432C7BC20}" type="slidenum">
              <a:rPr lang="en-US" smtClean="0"/>
              <a:pPr/>
              <a:t>5</a:t>
            </a:fld>
            <a:endParaRPr lang="en-US"/>
          </a:p>
        </p:txBody>
      </p:sp>
    </p:spTree>
    <p:extLst>
      <p:ext uri="{BB962C8B-B14F-4D97-AF65-F5344CB8AC3E}">
        <p14:creationId xmlns:p14="http://schemas.microsoft.com/office/powerpoint/2010/main" val="35515080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6" name="Google Shape;246;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7" name="Google Shape;247;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25</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40869830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1" name="Google Shape;271;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First, some good news...</a:t>
            </a:r>
            <a:endParaRPr/>
          </a:p>
          <a:p>
            <a:pPr marL="0" lvl="0" indent="0" algn="l" rtl="0">
              <a:spcBef>
                <a:spcPts val="0"/>
              </a:spcBef>
              <a:spcAft>
                <a:spcPts val="0"/>
              </a:spcAft>
              <a:buNone/>
            </a:pPr>
            <a:endParaRPr/>
          </a:p>
          <a:p>
            <a:pPr marL="0" lvl="0" indent="0" algn="l" rtl="0">
              <a:spcBef>
                <a:spcPts val="0"/>
              </a:spcBef>
              <a:spcAft>
                <a:spcPts val="0"/>
              </a:spcAft>
              <a:buNone/>
            </a:pPr>
            <a:r>
              <a:rPr lang="en-US"/>
              <a:t>Both of these points are 7% greater than the “Culture Amp U.S. Benchmark” – the benchmark that includes all of the other companies and organizations that have take the employee engagement survey (it ranges from GE, a bunch of tech companies, and some nonprofits like the American Red Cross). While this is not a perfect comparative benchmark to our sector, it’s our competition – since high-level talent can work anywhere.</a:t>
            </a:r>
            <a:endParaRPr/>
          </a:p>
        </p:txBody>
      </p:sp>
      <p:sp>
        <p:nvSpPr>
          <p:cNvPr id="272" name="Google Shape;272;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26</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17538390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78" name="Google Shape;278;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latin typeface="Calibri"/>
              <a:ea typeface="Calibri"/>
              <a:cs typeface="Calibri"/>
              <a:sym typeface="Calibri"/>
            </a:endParaRPr>
          </a:p>
        </p:txBody>
      </p:sp>
      <p:sp>
        <p:nvSpPr>
          <p:cNvPr id="279" name="Google Shape;279;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27</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10599862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6" name="Google Shape;286;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First, some good news...</a:t>
            </a:r>
            <a:endParaRPr/>
          </a:p>
          <a:p>
            <a:pPr marL="0" lvl="0" indent="0" algn="l" rtl="0">
              <a:spcBef>
                <a:spcPts val="0"/>
              </a:spcBef>
              <a:spcAft>
                <a:spcPts val="0"/>
              </a:spcAft>
              <a:buNone/>
            </a:pPr>
            <a:endParaRPr/>
          </a:p>
          <a:p>
            <a:pPr marL="0" lvl="0" indent="0" algn="l" rtl="0">
              <a:spcBef>
                <a:spcPts val="0"/>
              </a:spcBef>
              <a:spcAft>
                <a:spcPts val="0"/>
              </a:spcAft>
              <a:buNone/>
            </a:pPr>
            <a:r>
              <a:rPr lang="en-US"/>
              <a:t>Both of these points are 7% greater than the “Culture Amp U.S. Benchmark” – the benchmark that includes all of the other companies and organizations that have take the employee engagement survey (it ranges from GE, a bunch of tech companies, and some nonprofits like the American Red Cross). While this is not a perfect comparative benchmark to our sector, it’s our competition – since high-level talent can work anywhere.</a:t>
            </a:r>
            <a:endParaRPr/>
          </a:p>
        </p:txBody>
      </p:sp>
      <p:sp>
        <p:nvSpPr>
          <p:cNvPr id="287" name="Google Shape;287;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28</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34474363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3" name="Google Shape;293;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098227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p2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0" name="Google Shape;300;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407414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71BF2833-5762-4E0C-9C9E-774432C7BC20}" type="slidenum">
              <a:rPr lang="en-US" smtClean="0"/>
              <a:pPr/>
              <a:t>41</a:t>
            </a:fld>
            <a:endParaRPr lang="en-US"/>
          </a:p>
        </p:txBody>
      </p:sp>
    </p:spTree>
    <p:extLst>
      <p:ext uri="{BB962C8B-B14F-4D97-AF65-F5344CB8AC3E}">
        <p14:creationId xmlns:p14="http://schemas.microsoft.com/office/powerpoint/2010/main" val="40276664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7" name="Google Shape;87;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8" name="Google Shape;88;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8</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24853177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 name="Google Shape;98;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The vast majority of CEOs in the Jewish community are beginning to turn over… and we are woefully unprepared</a:t>
            </a:r>
            <a:endParaRPr/>
          </a:p>
        </p:txBody>
      </p:sp>
      <p:sp>
        <p:nvSpPr>
          <p:cNvPr id="99" name="Google Shape;99;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9</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33563335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7" name="Google Shape;107;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en-US"/>
              <a:t>We want…the field to develop and advance the talent it already has….AND for Jewish nonprofits to be great places to work</a:t>
            </a: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en-US"/>
              <a:t>What LE cares about is working to get and keep outstanding professionals to work for and lead Jewish nonprofit organizations</a:t>
            </a: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en-US"/>
              <a:t>Founded in 2014…</a:t>
            </a:r>
            <a:endParaRPr/>
          </a:p>
          <a:p>
            <a:pPr marL="0" lvl="0" indent="0" algn="l" rtl="0">
              <a:spcBef>
                <a:spcPts val="0"/>
              </a:spcBef>
              <a:spcAft>
                <a:spcPts val="0"/>
              </a:spcAft>
              <a:buNone/>
            </a:pPr>
            <a:endParaRPr/>
          </a:p>
        </p:txBody>
      </p:sp>
      <p:sp>
        <p:nvSpPr>
          <p:cNvPr id="108" name="Google Shape;108;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10</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0795585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5" name="Google Shape;115;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027434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9" name="Google Shape;129;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0" name="Google Shape;130;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12</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23982347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0" name="Google Shape;140;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429150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8" name="Google Shape;148;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182 orgs total from 2019</a:t>
            </a:r>
            <a:endParaRPr/>
          </a:p>
        </p:txBody>
      </p:sp>
      <p:sp>
        <p:nvSpPr>
          <p:cNvPr id="149" name="Google Shape;149;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14</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25337850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6A7FA42-E5FD-42FD-AF57-0CCC410B32D9}"/>
              </a:ext>
            </a:extLst>
          </p:cNvPr>
          <p:cNvSpPr/>
          <p:nvPr userDrawn="1"/>
        </p:nvSpPr>
        <p:spPr>
          <a:xfrm>
            <a:off x="1524000" y="1122362"/>
            <a:ext cx="9144000" cy="2387601"/>
          </a:xfrm>
          <a:prstGeom prst="rect">
            <a:avLst/>
          </a:prstGeom>
          <a:solidFill>
            <a:srgbClr val="F5BA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66120BD-D120-40E2-9011-8CC79CC08FC3}"/>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5" name="Footer Placeholder 4">
            <a:extLst>
              <a:ext uri="{FF2B5EF4-FFF2-40B4-BE49-F238E27FC236}">
                <a16:creationId xmlns:a16="http://schemas.microsoft.com/office/drawing/2014/main" id="{E5BE201F-9696-489D-837F-4E928AAFBF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BBBEF2-9D2F-4F1F-923C-1CF87A1A6110}"/>
              </a:ext>
            </a:extLst>
          </p:cNvPr>
          <p:cNvSpPr>
            <a:spLocks noGrp="1"/>
          </p:cNvSpPr>
          <p:nvPr>
            <p:ph type="sldNum" sz="quarter" idx="12"/>
          </p:nvPr>
        </p:nvSpPr>
        <p:spPr/>
        <p:txBody>
          <a:bodyPr/>
          <a:lstStyle/>
          <a:p>
            <a:fld id="{8158A5C0-C843-4798-A68E-D1A36425029C}" type="slidenum">
              <a:rPr lang="en-US" smtClean="0"/>
              <a:pPr/>
              <a:t>‹#›</a:t>
            </a:fld>
            <a:endParaRPr lang="en-US"/>
          </a:p>
        </p:txBody>
      </p:sp>
      <p:sp>
        <p:nvSpPr>
          <p:cNvPr id="8" name="Rectangle 7">
            <a:extLst>
              <a:ext uri="{FF2B5EF4-FFF2-40B4-BE49-F238E27FC236}">
                <a16:creationId xmlns:a16="http://schemas.microsoft.com/office/drawing/2014/main" id="{FD3E059B-CE5D-43C4-A609-247B4E4800CD}"/>
              </a:ext>
            </a:extLst>
          </p:cNvPr>
          <p:cNvSpPr/>
          <p:nvPr userDrawn="1"/>
        </p:nvSpPr>
        <p:spPr>
          <a:xfrm>
            <a:off x="1524000" y="3602039"/>
            <a:ext cx="9144000" cy="1655762"/>
          </a:xfrm>
          <a:prstGeom prst="rect">
            <a:avLst/>
          </a:prstGeom>
          <a:solidFill>
            <a:srgbClr val="F5BA2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4AF504F8-4750-4CAA-A656-CE1CF1AE2D3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2239757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F10A6-5BE0-47AB-A1B9-31FCD9ED9AA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84DA191-D6C0-4150-9E8F-004E1C4657C7}"/>
              </a:ext>
            </a:extLst>
          </p:cNvPr>
          <p:cNvSpPr>
            <a:spLocks noGrp="1"/>
          </p:cNvSpPr>
          <p:nvPr>
            <p:ph type="dt" sz="half" idx="10"/>
          </p:nvPr>
        </p:nvSpPr>
        <p:spPr>
          <a:xfrm>
            <a:off x="838200" y="6356350"/>
            <a:ext cx="2743200" cy="365125"/>
          </a:xfrm>
          <a:prstGeom prst="rect">
            <a:avLst/>
          </a:prstGeom>
        </p:spPr>
        <p:txBody>
          <a:bodyPr/>
          <a:lstStyle/>
          <a:p>
            <a:fld id="{9F196160-E13D-46EF-ABB9-2EC5347F161F}" type="datetimeFigureOut">
              <a:rPr lang="en-US" smtClean="0"/>
              <a:pPr/>
              <a:t>7/13/21</a:t>
            </a:fld>
            <a:endParaRPr lang="en-US"/>
          </a:p>
        </p:txBody>
      </p:sp>
      <p:sp>
        <p:nvSpPr>
          <p:cNvPr id="4" name="Footer Placeholder 3">
            <a:extLst>
              <a:ext uri="{FF2B5EF4-FFF2-40B4-BE49-F238E27FC236}">
                <a16:creationId xmlns:a16="http://schemas.microsoft.com/office/drawing/2014/main" id="{F605E72C-FB37-49C9-8E02-67DF1996494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507E27F-F644-4940-B300-2AC9C16B853D}"/>
              </a:ext>
            </a:extLst>
          </p:cNvPr>
          <p:cNvSpPr>
            <a:spLocks noGrp="1"/>
          </p:cNvSpPr>
          <p:nvPr>
            <p:ph type="sldNum" sz="quarter" idx="12"/>
          </p:nvPr>
        </p:nvSpPr>
        <p:spPr/>
        <p:txBody>
          <a:bodyPr/>
          <a:lstStyle/>
          <a:p>
            <a:fld id="{8158A5C0-C843-4798-A68E-D1A36425029C}" type="slidenum">
              <a:rPr lang="en-US" smtClean="0"/>
              <a:pPr/>
              <a:t>‹#›</a:t>
            </a:fld>
            <a:endParaRPr lang="en-US"/>
          </a:p>
        </p:txBody>
      </p:sp>
    </p:spTree>
    <p:extLst>
      <p:ext uri="{BB962C8B-B14F-4D97-AF65-F5344CB8AC3E}">
        <p14:creationId xmlns:p14="http://schemas.microsoft.com/office/powerpoint/2010/main" val="11945201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C2E50AA-AD40-4C3A-88BE-85A18E3D3761}"/>
              </a:ext>
            </a:extLst>
          </p:cNvPr>
          <p:cNvSpPr>
            <a:spLocks noGrp="1"/>
          </p:cNvSpPr>
          <p:nvPr>
            <p:ph type="dt" sz="half" idx="10"/>
          </p:nvPr>
        </p:nvSpPr>
        <p:spPr>
          <a:xfrm>
            <a:off x="838200" y="6356350"/>
            <a:ext cx="2743200" cy="365125"/>
          </a:xfrm>
          <a:prstGeom prst="rect">
            <a:avLst/>
          </a:prstGeom>
        </p:spPr>
        <p:txBody>
          <a:bodyPr/>
          <a:lstStyle/>
          <a:p>
            <a:fld id="{9F196160-E13D-46EF-ABB9-2EC5347F161F}" type="datetimeFigureOut">
              <a:rPr lang="en-US" smtClean="0"/>
              <a:pPr/>
              <a:t>7/13/21</a:t>
            </a:fld>
            <a:endParaRPr lang="en-US"/>
          </a:p>
        </p:txBody>
      </p:sp>
      <p:sp>
        <p:nvSpPr>
          <p:cNvPr id="3" name="Footer Placeholder 2">
            <a:extLst>
              <a:ext uri="{FF2B5EF4-FFF2-40B4-BE49-F238E27FC236}">
                <a16:creationId xmlns:a16="http://schemas.microsoft.com/office/drawing/2014/main" id="{B68C1F70-FE04-4562-975C-08DABB58723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B74EC6E-6C61-470B-BDD3-DA8DF6232226}"/>
              </a:ext>
            </a:extLst>
          </p:cNvPr>
          <p:cNvSpPr>
            <a:spLocks noGrp="1"/>
          </p:cNvSpPr>
          <p:nvPr>
            <p:ph type="sldNum" sz="quarter" idx="12"/>
          </p:nvPr>
        </p:nvSpPr>
        <p:spPr/>
        <p:txBody>
          <a:bodyPr/>
          <a:lstStyle/>
          <a:p>
            <a:fld id="{8158A5C0-C843-4798-A68E-D1A36425029C}" type="slidenum">
              <a:rPr lang="en-US" smtClean="0"/>
              <a:pPr/>
              <a:t>‹#›</a:t>
            </a:fld>
            <a:endParaRPr lang="en-US"/>
          </a:p>
        </p:txBody>
      </p:sp>
    </p:spTree>
    <p:extLst>
      <p:ext uri="{BB962C8B-B14F-4D97-AF65-F5344CB8AC3E}">
        <p14:creationId xmlns:p14="http://schemas.microsoft.com/office/powerpoint/2010/main" val="2765467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F65DE5-CA7A-4F4C-B914-0BB1398255F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B3795F8-1424-4CC6-812A-B27AFDA75C9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6BABA0-249A-4213-9913-73239EBD13A1}"/>
              </a:ext>
            </a:extLst>
          </p:cNvPr>
          <p:cNvSpPr>
            <a:spLocks noGrp="1"/>
          </p:cNvSpPr>
          <p:nvPr>
            <p:ph type="dt" sz="half" idx="10"/>
          </p:nvPr>
        </p:nvSpPr>
        <p:spPr>
          <a:xfrm>
            <a:off x="838200" y="6356350"/>
            <a:ext cx="2743200" cy="365125"/>
          </a:xfrm>
          <a:prstGeom prst="rect">
            <a:avLst/>
          </a:prstGeom>
        </p:spPr>
        <p:txBody>
          <a:bodyPr/>
          <a:lstStyle/>
          <a:p>
            <a:fld id="{9F196160-E13D-46EF-ABB9-2EC5347F161F}" type="datetimeFigureOut">
              <a:rPr lang="en-US" smtClean="0"/>
              <a:pPr/>
              <a:t>7/13/21</a:t>
            </a:fld>
            <a:endParaRPr lang="en-US"/>
          </a:p>
        </p:txBody>
      </p:sp>
      <p:sp>
        <p:nvSpPr>
          <p:cNvPr id="5" name="Footer Placeholder 4">
            <a:extLst>
              <a:ext uri="{FF2B5EF4-FFF2-40B4-BE49-F238E27FC236}">
                <a16:creationId xmlns:a16="http://schemas.microsoft.com/office/drawing/2014/main" id="{7DD2987D-5B4F-4413-8198-26E936DE22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E51E2B-CCA1-410D-AB25-7FC64B4983ED}"/>
              </a:ext>
            </a:extLst>
          </p:cNvPr>
          <p:cNvSpPr>
            <a:spLocks noGrp="1"/>
          </p:cNvSpPr>
          <p:nvPr>
            <p:ph type="sldNum" sz="quarter" idx="12"/>
          </p:nvPr>
        </p:nvSpPr>
        <p:spPr/>
        <p:txBody>
          <a:bodyPr/>
          <a:lstStyle/>
          <a:p>
            <a:fld id="{8158A5C0-C843-4798-A68E-D1A36425029C}" type="slidenum">
              <a:rPr lang="en-US" smtClean="0"/>
              <a:pPr/>
              <a:t>‹#›</a:t>
            </a:fld>
            <a:endParaRPr lang="en-US"/>
          </a:p>
        </p:txBody>
      </p:sp>
    </p:spTree>
    <p:extLst>
      <p:ext uri="{BB962C8B-B14F-4D97-AF65-F5344CB8AC3E}">
        <p14:creationId xmlns:p14="http://schemas.microsoft.com/office/powerpoint/2010/main" val="35378126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7/13/21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35926015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7/13/21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7202508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dirty="0"/>
              <a:pPr/>
              <a:t>7/13/21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9657487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dirty="0"/>
              <a:pPr/>
              <a:t>7/13/21</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19728173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7/13/21</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29518876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7/13/21</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16821704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7/13/21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12694277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DF1174-A672-4C28-A8B8-FAECF1F68AC6}"/>
              </a:ext>
            </a:extLst>
          </p:cNvPr>
          <p:cNvSpPr>
            <a:spLocks noGrp="1"/>
          </p:cNvSpPr>
          <p:nvPr>
            <p:ph idx="1"/>
          </p:nvPr>
        </p:nvSpPr>
        <p:spPr>
          <a:xfrm>
            <a:off x="523240" y="1825625"/>
            <a:ext cx="10830559"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ADAE6E3-86AC-411D-9777-3835BE301D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9D7D15-7F1F-47EB-B87C-2349CCB06EA9}"/>
              </a:ext>
            </a:extLst>
          </p:cNvPr>
          <p:cNvSpPr>
            <a:spLocks noGrp="1"/>
          </p:cNvSpPr>
          <p:nvPr>
            <p:ph type="sldNum" sz="quarter" idx="12"/>
          </p:nvPr>
        </p:nvSpPr>
        <p:spPr/>
        <p:txBody>
          <a:bodyPr/>
          <a:lstStyle/>
          <a:p>
            <a:fld id="{8158A5C0-C843-4798-A68E-D1A36425029C}" type="slidenum">
              <a:rPr lang="en-US" smtClean="0"/>
              <a:pPr/>
              <a:t>‹#›</a:t>
            </a:fld>
            <a:endParaRPr lang="en-US"/>
          </a:p>
        </p:txBody>
      </p:sp>
      <p:sp>
        <p:nvSpPr>
          <p:cNvPr id="7" name="Rectangle 6">
            <a:extLst>
              <a:ext uri="{FF2B5EF4-FFF2-40B4-BE49-F238E27FC236}">
                <a16:creationId xmlns:a16="http://schemas.microsoft.com/office/drawing/2014/main" id="{E7AAD75D-9EA7-4CF2-9079-0544D2FCAF0D}"/>
              </a:ext>
            </a:extLst>
          </p:cNvPr>
          <p:cNvSpPr/>
          <p:nvPr userDrawn="1"/>
        </p:nvSpPr>
        <p:spPr>
          <a:xfrm>
            <a:off x="345440" y="365125"/>
            <a:ext cx="11544598" cy="1139825"/>
          </a:xfrm>
          <a:prstGeom prst="rect">
            <a:avLst/>
          </a:prstGeom>
          <a:solidFill>
            <a:srgbClr val="EFAF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itle 1">
            <a:extLst>
              <a:ext uri="{FF2B5EF4-FFF2-40B4-BE49-F238E27FC236}">
                <a16:creationId xmlns:a16="http://schemas.microsoft.com/office/drawing/2014/main" id="{72119C24-0346-4E92-ADBA-AC30952B7387}"/>
              </a:ext>
            </a:extLst>
          </p:cNvPr>
          <p:cNvSpPr>
            <a:spLocks noGrp="1"/>
          </p:cNvSpPr>
          <p:nvPr>
            <p:ph type="title"/>
          </p:nvPr>
        </p:nvSpPr>
        <p:spPr>
          <a:xfrm>
            <a:off x="523240" y="365126"/>
            <a:ext cx="10515600" cy="1139824"/>
          </a:xfrm>
        </p:spPr>
        <p:txBody>
          <a:bodyPr/>
          <a:lstStyle>
            <a:lvl1pPr>
              <a:defRPr>
                <a:solidFill>
                  <a:srgbClr val="000000"/>
                </a:solidFill>
              </a:defRPr>
            </a:lvl1pPr>
          </a:lstStyle>
          <a:p>
            <a:r>
              <a:rPr lang="en-US" dirty="0"/>
              <a:t>Click to edit Master title style</a:t>
            </a:r>
          </a:p>
        </p:txBody>
      </p:sp>
    </p:spTree>
    <p:extLst>
      <p:ext uri="{BB962C8B-B14F-4D97-AF65-F5344CB8AC3E}">
        <p14:creationId xmlns:p14="http://schemas.microsoft.com/office/powerpoint/2010/main" val="29908000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7/13/21</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26805318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7/13/21</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4894173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7/13/21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12436040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7/13/21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19376722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6"/>
        <p:cNvGrpSpPr/>
        <p:nvPr/>
      </p:nvGrpSpPr>
      <p:grpSpPr>
        <a:xfrm>
          <a:off x="0" y="0"/>
          <a:ext cx="0" cy="0"/>
          <a:chOff x="0" y="0"/>
          <a:chExt cx="0" cy="0"/>
        </a:xfrm>
      </p:grpSpPr>
      <p:pic>
        <p:nvPicPr>
          <p:cNvPr id="17" name="Google Shape;17;p29"/>
          <p:cNvPicPr preferRelativeResize="0"/>
          <p:nvPr/>
        </p:nvPicPr>
        <p:blipFill rotWithShape="1">
          <a:blip r:embed="rId2">
            <a:alphaModFix/>
          </a:blip>
          <a:srcRect/>
          <a:stretch/>
        </p:blipFill>
        <p:spPr>
          <a:xfrm>
            <a:off x="0" y="1"/>
            <a:ext cx="12192000" cy="5475383"/>
          </a:xfrm>
          <a:prstGeom prst="rect">
            <a:avLst/>
          </a:prstGeom>
          <a:noFill/>
          <a:ln>
            <a:noFill/>
          </a:ln>
        </p:spPr>
      </p:pic>
      <p:sp>
        <p:nvSpPr>
          <p:cNvPr id="18" name="Google Shape;18;p29"/>
          <p:cNvSpPr txBox="1">
            <a:spLocks noGrp="1"/>
          </p:cNvSpPr>
          <p:nvPr>
            <p:ph type="ctrTitle"/>
          </p:nvPr>
        </p:nvSpPr>
        <p:spPr>
          <a:xfrm>
            <a:off x="914400" y="2130426"/>
            <a:ext cx="10363200" cy="147002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lt1"/>
              </a:buClr>
              <a:buSzPts val="4400"/>
              <a:buFont typeface="Open Sans"/>
              <a:buNone/>
              <a:defRPr b="1" i="0" cap="none">
                <a:solidFill>
                  <a:schemeClr val="lt1"/>
                </a:solidFill>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29"/>
          <p:cNvSpPr txBox="1">
            <a:spLocks noGrp="1"/>
          </p:cNvSpPr>
          <p:nvPr>
            <p:ph type="subTitle" idx="1"/>
          </p:nvPr>
        </p:nvSpPr>
        <p:spPr>
          <a:xfrm>
            <a:off x="914400" y="3886200"/>
            <a:ext cx="10363200" cy="1752600"/>
          </a:xfrm>
          <a:prstGeom prst="rect">
            <a:avLst/>
          </a:prstGeom>
          <a:noFill/>
          <a:ln>
            <a:noFill/>
          </a:ln>
        </p:spPr>
        <p:txBody>
          <a:bodyPr spcFirstLastPara="1" wrap="square" lIns="91425" tIns="45700" rIns="91425" bIns="45700" anchor="t" anchorCtr="0">
            <a:normAutofit/>
          </a:bodyPr>
          <a:lstStyle>
            <a:lvl1pPr lvl="0" algn="l">
              <a:spcBef>
                <a:spcPts val="640"/>
              </a:spcBef>
              <a:spcAft>
                <a:spcPts val="0"/>
              </a:spcAft>
              <a:buClr>
                <a:srgbClr val="FFFFFF"/>
              </a:buClr>
              <a:buSzPts val="3200"/>
              <a:buNone/>
              <a:defRPr>
                <a:solidFill>
                  <a:srgbClr val="FFFFFF"/>
                </a:solidFill>
                <a:latin typeface="Open Sans Light"/>
                <a:ea typeface="Open Sans Light"/>
                <a:cs typeface="Open Sans Light"/>
                <a:sym typeface="Open Sans Light"/>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20" name="Google Shape;20;p29"/>
          <p:cNvSpPr/>
          <p:nvPr/>
        </p:nvSpPr>
        <p:spPr>
          <a:xfrm>
            <a:off x="3568205" y="6356350"/>
            <a:ext cx="5169395" cy="36512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21" name="Google Shape;21;p29"/>
          <p:cNvPicPr preferRelativeResize="0"/>
          <p:nvPr/>
        </p:nvPicPr>
        <p:blipFill rotWithShape="1">
          <a:blip r:embed="rId3">
            <a:alphaModFix/>
          </a:blip>
          <a:srcRect/>
          <a:stretch/>
        </p:blipFill>
        <p:spPr>
          <a:xfrm>
            <a:off x="914400" y="5776974"/>
            <a:ext cx="5149347" cy="822465"/>
          </a:xfrm>
          <a:prstGeom prst="rect">
            <a:avLst/>
          </a:prstGeom>
          <a:noFill/>
          <a:ln>
            <a:noFill/>
          </a:ln>
        </p:spPr>
      </p:pic>
    </p:spTree>
    <p:extLst>
      <p:ext uri="{BB962C8B-B14F-4D97-AF65-F5344CB8AC3E}">
        <p14:creationId xmlns:p14="http://schemas.microsoft.com/office/powerpoint/2010/main" val="6943383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2"/>
        <p:cNvGrpSpPr/>
        <p:nvPr/>
      </p:nvGrpSpPr>
      <p:grpSpPr>
        <a:xfrm>
          <a:off x="0" y="0"/>
          <a:ext cx="0" cy="0"/>
          <a:chOff x="0" y="0"/>
          <a:chExt cx="0" cy="0"/>
        </a:xfrm>
      </p:grpSpPr>
      <p:sp>
        <p:nvSpPr>
          <p:cNvPr id="23" name="Google Shape;23;p30"/>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A63825"/>
              </a:buClr>
              <a:buSzPts val="4400"/>
              <a:buFont typeface="Open Sans"/>
              <a:buNone/>
              <a:defRPr>
                <a:solidFill>
                  <a:srgbClr val="A6382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 name="Google Shape;24;p30"/>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0"/>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6719739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6"/>
        <p:cNvGrpSpPr/>
        <p:nvPr/>
      </p:nvGrpSpPr>
      <p:grpSpPr>
        <a:xfrm>
          <a:off x="0" y="0"/>
          <a:ext cx="0" cy="0"/>
          <a:chOff x="0" y="0"/>
          <a:chExt cx="0" cy="0"/>
        </a:xfrm>
      </p:grpSpPr>
      <p:sp>
        <p:nvSpPr>
          <p:cNvPr id="27" name="Google Shape;27;p31"/>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A63825"/>
              </a:buClr>
              <a:buSzPts val="4400"/>
              <a:buFont typeface="Open Sans"/>
              <a:buNone/>
              <a:defRPr>
                <a:solidFill>
                  <a:srgbClr val="A6382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31"/>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rgbClr val="414B4E"/>
              </a:buClr>
              <a:buSzPts val="1800"/>
              <a:buChar char="•"/>
              <a:defRPr/>
            </a:lvl1pPr>
            <a:lvl2pPr marL="914400" lvl="1" indent="-342900" algn="l">
              <a:spcBef>
                <a:spcPts val="360"/>
              </a:spcBef>
              <a:spcAft>
                <a:spcPts val="0"/>
              </a:spcAft>
              <a:buClr>
                <a:srgbClr val="414B4E"/>
              </a:buClr>
              <a:buSzPts val="1800"/>
              <a:buChar char="–"/>
              <a:defRPr/>
            </a:lvl2pPr>
            <a:lvl3pPr marL="1371600" lvl="2" indent="-342900" algn="l">
              <a:spcBef>
                <a:spcPts val="360"/>
              </a:spcBef>
              <a:spcAft>
                <a:spcPts val="0"/>
              </a:spcAft>
              <a:buClr>
                <a:srgbClr val="414B4E"/>
              </a:buClr>
              <a:buSzPts val="1800"/>
              <a:buChar char="•"/>
              <a:defRPr/>
            </a:lvl3pPr>
            <a:lvl4pPr marL="1828800" lvl="3" indent="-342900" algn="l">
              <a:spcBef>
                <a:spcPts val="360"/>
              </a:spcBef>
              <a:spcAft>
                <a:spcPts val="0"/>
              </a:spcAft>
              <a:buClr>
                <a:srgbClr val="414B4E"/>
              </a:buClr>
              <a:buSzPts val="1800"/>
              <a:buChar char="–"/>
              <a:defRPr/>
            </a:lvl4pPr>
            <a:lvl5pPr marL="2286000" lvl="4" indent="-342900" algn="l">
              <a:spcBef>
                <a:spcPts val="360"/>
              </a:spcBef>
              <a:spcAft>
                <a:spcPts val="0"/>
              </a:spcAft>
              <a:buClr>
                <a:srgbClr val="414B4E"/>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9" name="Google Shape;29;p31"/>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31"/>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69128824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1"/>
        <p:cNvGrpSpPr/>
        <p:nvPr/>
      </p:nvGrpSpPr>
      <p:grpSpPr>
        <a:xfrm>
          <a:off x="0" y="0"/>
          <a:ext cx="0" cy="0"/>
          <a:chOff x="0" y="0"/>
          <a:chExt cx="0" cy="0"/>
        </a:xfrm>
      </p:grpSpPr>
      <p:sp>
        <p:nvSpPr>
          <p:cNvPr id="32" name="Google Shape;32;p32"/>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A63825"/>
              </a:buClr>
              <a:buSzPts val="4400"/>
              <a:buFont typeface="Open Sans"/>
              <a:buNone/>
              <a:defRPr>
                <a:solidFill>
                  <a:srgbClr val="A6382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32"/>
          <p:cNvSpPr txBox="1">
            <a:spLocks noGrp="1"/>
          </p:cNvSpPr>
          <p:nvPr>
            <p:ph type="body" idx="1"/>
          </p:nvPr>
        </p:nvSpPr>
        <p:spPr>
          <a:xfrm>
            <a:off x="609600" y="1600201"/>
            <a:ext cx="53848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rgbClr val="414B4E"/>
              </a:buClr>
              <a:buSzPts val="2800"/>
              <a:buChar char="•"/>
              <a:defRPr sz="2800"/>
            </a:lvl1pPr>
            <a:lvl2pPr marL="914400" lvl="1" indent="-381000" algn="l">
              <a:spcBef>
                <a:spcPts val="480"/>
              </a:spcBef>
              <a:spcAft>
                <a:spcPts val="0"/>
              </a:spcAft>
              <a:buClr>
                <a:srgbClr val="414B4E"/>
              </a:buClr>
              <a:buSzPts val="2400"/>
              <a:buChar char="–"/>
              <a:defRPr sz="2400"/>
            </a:lvl2pPr>
            <a:lvl3pPr marL="1371600" lvl="2" indent="-355600" algn="l">
              <a:spcBef>
                <a:spcPts val="400"/>
              </a:spcBef>
              <a:spcAft>
                <a:spcPts val="0"/>
              </a:spcAft>
              <a:buClr>
                <a:srgbClr val="414B4E"/>
              </a:buClr>
              <a:buSzPts val="2000"/>
              <a:buChar char="•"/>
              <a:defRPr sz="2000"/>
            </a:lvl3pPr>
            <a:lvl4pPr marL="1828800" lvl="3" indent="-342900" algn="l">
              <a:spcBef>
                <a:spcPts val="360"/>
              </a:spcBef>
              <a:spcAft>
                <a:spcPts val="0"/>
              </a:spcAft>
              <a:buClr>
                <a:srgbClr val="414B4E"/>
              </a:buClr>
              <a:buSzPts val="1800"/>
              <a:buChar char="–"/>
              <a:defRPr sz="1800"/>
            </a:lvl4pPr>
            <a:lvl5pPr marL="2286000" lvl="4" indent="-342900" algn="l">
              <a:spcBef>
                <a:spcPts val="360"/>
              </a:spcBef>
              <a:spcAft>
                <a:spcPts val="0"/>
              </a:spcAft>
              <a:buClr>
                <a:srgbClr val="414B4E"/>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4" name="Google Shape;34;p32"/>
          <p:cNvSpPr txBox="1">
            <a:spLocks noGrp="1"/>
          </p:cNvSpPr>
          <p:nvPr>
            <p:ph type="body" idx="2"/>
          </p:nvPr>
        </p:nvSpPr>
        <p:spPr>
          <a:xfrm>
            <a:off x="6197600" y="1600201"/>
            <a:ext cx="53848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rgbClr val="414B4E"/>
              </a:buClr>
              <a:buSzPts val="2800"/>
              <a:buChar char="•"/>
              <a:defRPr sz="2800"/>
            </a:lvl1pPr>
            <a:lvl2pPr marL="914400" lvl="1" indent="-381000" algn="l">
              <a:spcBef>
                <a:spcPts val="480"/>
              </a:spcBef>
              <a:spcAft>
                <a:spcPts val="0"/>
              </a:spcAft>
              <a:buClr>
                <a:srgbClr val="414B4E"/>
              </a:buClr>
              <a:buSzPts val="2400"/>
              <a:buChar char="–"/>
              <a:defRPr sz="2400"/>
            </a:lvl2pPr>
            <a:lvl3pPr marL="1371600" lvl="2" indent="-355600" algn="l">
              <a:spcBef>
                <a:spcPts val="400"/>
              </a:spcBef>
              <a:spcAft>
                <a:spcPts val="0"/>
              </a:spcAft>
              <a:buClr>
                <a:srgbClr val="414B4E"/>
              </a:buClr>
              <a:buSzPts val="2000"/>
              <a:buChar char="•"/>
              <a:defRPr sz="2000"/>
            </a:lvl3pPr>
            <a:lvl4pPr marL="1828800" lvl="3" indent="-342900" algn="l">
              <a:spcBef>
                <a:spcPts val="360"/>
              </a:spcBef>
              <a:spcAft>
                <a:spcPts val="0"/>
              </a:spcAft>
              <a:buClr>
                <a:srgbClr val="414B4E"/>
              </a:buClr>
              <a:buSzPts val="1800"/>
              <a:buChar char="–"/>
              <a:defRPr sz="1800"/>
            </a:lvl4pPr>
            <a:lvl5pPr marL="2286000" lvl="4" indent="-342900" algn="l">
              <a:spcBef>
                <a:spcPts val="360"/>
              </a:spcBef>
              <a:spcAft>
                <a:spcPts val="0"/>
              </a:spcAft>
              <a:buClr>
                <a:srgbClr val="414B4E"/>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5" name="Google Shape;35;p32"/>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32"/>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1501870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37"/>
        <p:cNvGrpSpPr/>
        <p:nvPr/>
      </p:nvGrpSpPr>
      <p:grpSpPr>
        <a:xfrm>
          <a:off x="0" y="0"/>
          <a:ext cx="0" cy="0"/>
          <a:chOff x="0" y="0"/>
          <a:chExt cx="0" cy="0"/>
        </a:xfrm>
      </p:grpSpPr>
      <p:pic>
        <p:nvPicPr>
          <p:cNvPr id="38" name="Google Shape;38;p33"/>
          <p:cNvPicPr preferRelativeResize="0"/>
          <p:nvPr/>
        </p:nvPicPr>
        <p:blipFill rotWithShape="1">
          <a:blip r:embed="rId2">
            <a:alphaModFix/>
          </a:blip>
          <a:srcRect/>
          <a:stretch/>
        </p:blipFill>
        <p:spPr>
          <a:xfrm>
            <a:off x="-724741" y="-423333"/>
            <a:ext cx="15355140" cy="9257592"/>
          </a:xfrm>
          <a:prstGeom prst="rect">
            <a:avLst/>
          </a:prstGeom>
          <a:noFill/>
          <a:ln>
            <a:noFill/>
          </a:ln>
        </p:spPr>
      </p:pic>
      <p:sp>
        <p:nvSpPr>
          <p:cNvPr id="39" name="Google Shape;39;p33"/>
          <p:cNvSpPr txBox="1">
            <a:spLocks noGrp="1"/>
          </p:cNvSpPr>
          <p:nvPr>
            <p:ph type="title"/>
          </p:nvPr>
        </p:nvSpPr>
        <p:spPr>
          <a:xfrm>
            <a:off x="609600" y="4406901"/>
            <a:ext cx="103632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rgbClr val="414B4E"/>
              </a:buClr>
              <a:buSzPts val="4000"/>
              <a:buFont typeface="Open Sans Light"/>
              <a:buNone/>
              <a:defRPr sz="4000" b="1" cap="none">
                <a:solidFill>
                  <a:srgbClr val="414B4E"/>
                </a:solidFill>
                <a:latin typeface="Open Sans Light"/>
                <a:ea typeface="Open Sans Light"/>
                <a:cs typeface="Open Sans Light"/>
                <a:sym typeface="Open Sans Ligh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33"/>
          <p:cNvSpPr txBox="1">
            <a:spLocks noGrp="1"/>
          </p:cNvSpPr>
          <p:nvPr>
            <p:ph type="body" idx="1"/>
          </p:nvPr>
        </p:nvSpPr>
        <p:spPr>
          <a:xfrm>
            <a:off x="609600" y="2084521"/>
            <a:ext cx="10363200" cy="1817673"/>
          </a:xfrm>
          <a:prstGeom prst="rect">
            <a:avLst/>
          </a:prstGeom>
          <a:noFill/>
          <a:ln>
            <a:noFill/>
          </a:ln>
        </p:spPr>
        <p:txBody>
          <a:bodyPr spcFirstLastPara="1" wrap="square" lIns="91425" tIns="45700" rIns="91425" bIns="45700" anchor="t" anchorCtr="0">
            <a:noAutofit/>
          </a:bodyPr>
          <a:lstStyle>
            <a:lvl1pPr marL="457200" lvl="0" indent="-228600" algn="l">
              <a:spcBef>
                <a:spcPts val="2640"/>
              </a:spcBef>
              <a:spcAft>
                <a:spcPts val="0"/>
              </a:spcAft>
              <a:buClr>
                <a:srgbClr val="414B4E"/>
              </a:buClr>
              <a:buSzPts val="13200"/>
              <a:buNone/>
              <a:defRPr sz="13200">
                <a:solidFill>
                  <a:srgbClr val="414B4E"/>
                </a:solidFill>
                <a:latin typeface="Open Sans Light"/>
                <a:ea typeface="Open Sans Light"/>
                <a:cs typeface="Open Sans Light"/>
                <a:sym typeface="Open Sans Light"/>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Tree>
    <p:extLst>
      <p:ext uri="{BB962C8B-B14F-4D97-AF65-F5344CB8AC3E}">
        <p14:creationId xmlns:p14="http://schemas.microsoft.com/office/powerpoint/2010/main" val="3674938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1_Section Header">
  <p:cSld name="1_Section Header">
    <p:spTree>
      <p:nvGrpSpPr>
        <p:cNvPr id="1" name="Shape 41"/>
        <p:cNvGrpSpPr/>
        <p:nvPr/>
      </p:nvGrpSpPr>
      <p:grpSpPr>
        <a:xfrm>
          <a:off x="0" y="0"/>
          <a:ext cx="0" cy="0"/>
          <a:chOff x="0" y="0"/>
          <a:chExt cx="0" cy="0"/>
        </a:xfrm>
      </p:grpSpPr>
      <p:sp>
        <p:nvSpPr>
          <p:cNvPr id="42" name="Google Shape;42;p34"/>
          <p:cNvSpPr txBox="1">
            <a:spLocks noGrp="1"/>
          </p:cNvSpPr>
          <p:nvPr>
            <p:ph type="title"/>
          </p:nvPr>
        </p:nvSpPr>
        <p:spPr>
          <a:xfrm>
            <a:off x="963084" y="4406901"/>
            <a:ext cx="103632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rgbClr val="A63825"/>
              </a:buClr>
              <a:buSzPts val="4000"/>
              <a:buFont typeface="Open Sans"/>
              <a:buNone/>
              <a:defRPr sz="4000" b="1" cap="none">
                <a:solidFill>
                  <a:srgbClr val="A6382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 name="Google Shape;43;p34"/>
          <p:cNvSpPr txBox="1">
            <a:spLocks noGrp="1"/>
          </p:cNvSpPr>
          <p:nvPr>
            <p:ph type="body" idx="1"/>
          </p:nvPr>
        </p:nvSpPr>
        <p:spPr>
          <a:xfrm>
            <a:off x="963084" y="2906713"/>
            <a:ext cx="103632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44" name="Google Shape;44;p34"/>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34"/>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4669495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DF1174-A672-4C28-A8B8-FAECF1F68AC6}"/>
              </a:ext>
            </a:extLst>
          </p:cNvPr>
          <p:cNvSpPr>
            <a:spLocks noGrp="1"/>
          </p:cNvSpPr>
          <p:nvPr>
            <p:ph idx="1"/>
          </p:nvPr>
        </p:nvSpPr>
        <p:spPr>
          <a:xfrm>
            <a:off x="523240" y="1825625"/>
            <a:ext cx="5658485"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ADAE6E3-86AC-411D-9777-3835BE301D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9D7D15-7F1F-47EB-B87C-2349CCB06EA9}"/>
              </a:ext>
            </a:extLst>
          </p:cNvPr>
          <p:cNvSpPr>
            <a:spLocks noGrp="1"/>
          </p:cNvSpPr>
          <p:nvPr>
            <p:ph type="sldNum" sz="quarter" idx="12"/>
          </p:nvPr>
        </p:nvSpPr>
        <p:spPr/>
        <p:txBody>
          <a:bodyPr/>
          <a:lstStyle/>
          <a:p>
            <a:fld id="{8158A5C0-C843-4798-A68E-D1A36425029C}" type="slidenum">
              <a:rPr lang="en-US" smtClean="0"/>
              <a:pPr/>
              <a:t>‹#›</a:t>
            </a:fld>
            <a:endParaRPr lang="en-US"/>
          </a:p>
        </p:txBody>
      </p:sp>
      <p:sp>
        <p:nvSpPr>
          <p:cNvPr id="7" name="Rectangle 6">
            <a:extLst>
              <a:ext uri="{FF2B5EF4-FFF2-40B4-BE49-F238E27FC236}">
                <a16:creationId xmlns:a16="http://schemas.microsoft.com/office/drawing/2014/main" id="{E7AAD75D-9EA7-4CF2-9079-0544D2FCAF0D}"/>
              </a:ext>
            </a:extLst>
          </p:cNvPr>
          <p:cNvSpPr/>
          <p:nvPr userDrawn="1"/>
        </p:nvSpPr>
        <p:spPr>
          <a:xfrm>
            <a:off x="345440" y="365125"/>
            <a:ext cx="5836285" cy="1139825"/>
          </a:xfrm>
          <a:prstGeom prst="rect">
            <a:avLst/>
          </a:prstGeom>
          <a:solidFill>
            <a:srgbClr val="EFAF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itle 1">
            <a:extLst>
              <a:ext uri="{FF2B5EF4-FFF2-40B4-BE49-F238E27FC236}">
                <a16:creationId xmlns:a16="http://schemas.microsoft.com/office/drawing/2014/main" id="{72119C24-0346-4E92-ADBA-AC30952B7387}"/>
              </a:ext>
            </a:extLst>
          </p:cNvPr>
          <p:cNvSpPr>
            <a:spLocks noGrp="1"/>
          </p:cNvSpPr>
          <p:nvPr>
            <p:ph type="title"/>
          </p:nvPr>
        </p:nvSpPr>
        <p:spPr>
          <a:xfrm>
            <a:off x="523240" y="365126"/>
            <a:ext cx="5658485" cy="1139824"/>
          </a:xfrm>
        </p:spPr>
        <p:txBody>
          <a:bodyPr/>
          <a:lstStyle>
            <a:lvl1pPr>
              <a:defRPr>
                <a:solidFill>
                  <a:srgbClr val="000000"/>
                </a:solidFill>
              </a:defRPr>
            </a:lvl1pPr>
          </a:lstStyle>
          <a:p>
            <a:r>
              <a:rPr lang="en-US" dirty="0"/>
              <a:t>Click to edit Master title style</a:t>
            </a:r>
          </a:p>
        </p:txBody>
      </p:sp>
    </p:spTree>
    <p:extLst>
      <p:ext uri="{BB962C8B-B14F-4D97-AF65-F5344CB8AC3E}">
        <p14:creationId xmlns:p14="http://schemas.microsoft.com/office/powerpoint/2010/main" val="33290711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6"/>
        <p:cNvGrpSpPr/>
        <p:nvPr/>
      </p:nvGrpSpPr>
      <p:grpSpPr>
        <a:xfrm>
          <a:off x="0" y="0"/>
          <a:ext cx="0" cy="0"/>
          <a:chOff x="0" y="0"/>
          <a:chExt cx="0" cy="0"/>
        </a:xfrm>
      </p:grpSpPr>
      <p:sp>
        <p:nvSpPr>
          <p:cNvPr id="47" name="Google Shape;47;p35"/>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A63825"/>
              </a:buClr>
              <a:buSzPts val="4400"/>
              <a:buFont typeface="Open Sans"/>
              <a:buNone/>
              <a:defRPr>
                <a:solidFill>
                  <a:srgbClr val="A6382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35"/>
          <p:cNvSpPr txBox="1">
            <a:spLocks noGrp="1"/>
          </p:cNvSpPr>
          <p:nvPr>
            <p:ph type="body" idx="1"/>
          </p:nvPr>
        </p:nvSpPr>
        <p:spPr>
          <a:xfrm>
            <a:off x="609600" y="1535113"/>
            <a:ext cx="5386917"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rgbClr val="414B4E"/>
              </a:buClr>
              <a:buSzPts val="2400"/>
              <a:buNone/>
              <a:defRPr sz="2400" b="1"/>
            </a:lvl1pPr>
            <a:lvl2pPr marL="914400" lvl="1" indent="-228600" algn="l">
              <a:spcBef>
                <a:spcPts val="400"/>
              </a:spcBef>
              <a:spcAft>
                <a:spcPts val="0"/>
              </a:spcAft>
              <a:buClr>
                <a:srgbClr val="414B4E"/>
              </a:buClr>
              <a:buSzPts val="2000"/>
              <a:buNone/>
              <a:defRPr sz="2000" b="1"/>
            </a:lvl2pPr>
            <a:lvl3pPr marL="1371600" lvl="2" indent="-228600" algn="l">
              <a:spcBef>
                <a:spcPts val="360"/>
              </a:spcBef>
              <a:spcAft>
                <a:spcPts val="0"/>
              </a:spcAft>
              <a:buClr>
                <a:srgbClr val="414B4E"/>
              </a:buClr>
              <a:buSzPts val="1800"/>
              <a:buNone/>
              <a:defRPr sz="1800" b="1"/>
            </a:lvl3pPr>
            <a:lvl4pPr marL="1828800" lvl="3" indent="-228600" algn="l">
              <a:spcBef>
                <a:spcPts val="320"/>
              </a:spcBef>
              <a:spcAft>
                <a:spcPts val="0"/>
              </a:spcAft>
              <a:buClr>
                <a:srgbClr val="414B4E"/>
              </a:buClr>
              <a:buSzPts val="1600"/>
              <a:buNone/>
              <a:defRPr sz="1600" b="1"/>
            </a:lvl4pPr>
            <a:lvl5pPr marL="2286000" lvl="4" indent="-228600" algn="l">
              <a:spcBef>
                <a:spcPts val="320"/>
              </a:spcBef>
              <a:spcAft>
                <a:spcPts val="0"/>
              </a:spcAft>
              <a:buClr>
                <a:srgbClr val="414B4E"/>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9" name="Google Shape;49;p35"/>
          <p:cNvSpPr txBox="1">
            <a:spLocks noGrp="1"/>
          </p:cNvSpPr>
          <p:nvPr>
            <p:ph type="body" idx="2"/>
          </p:nvPr>
        </p:nvSpPr>
        <p:spPr>
          <a:xfrm>
            <a:off x="609600" y="2174875"/>
            <a:ext cx="5386917"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rgbClr val="414B4E"/>
              </a:buClr>
              <a:buSzPts val="2400"/>
              <a:buChar char="•"/>
              <a:defRPr sz="2400"/>
            </a:lvl1pPr>
            <a:lvl2pPr marL="914400" lvl="1" indent="-355600" algn="l">
              <a:spcBef>
                <a:spcPts val="400"/>
              </a:spcBef>
              <a:spcAft>
                <a:spcPts val="0"/>
              </a:spcAft>
              <a:buClr>
                <a:srgbClr val="414B4E"/>
              </a:buClr>
              <a:buSzPts val="2000"/>
              <a:buChar char="–"/>
              <a:defRPr sz="2000"/>
            </a:lvl2pPr>
            <a:lvl3pPr marL="1371600" lvl="2" indent="-342900" algn="l">
              <a:spcBef>
                <a:spcPts val="360"/>
              </a:spcBef>
              <a:spcAft>
                <a:spcPts val="0"/>
              </a:spcAft>
              <a:buClr>
                <a:srgbClr val="414B4E"/>
              </a:buClr>
              <a:buSzPts val="1800"/>
              <a:buChar char="•"/>
              <a:defRPr sz="1800"/>
            </a:lvl3pPr>
            <a:lvl4pPr marL="1828800" lvl="3" indent="-330200" algn="l">
              <a:spcBef>
                <a:spcPts val="320"/>
              </a:spcBef>
              <a:spcAft>
                <a:spcPts val="0"/>
              </a:spcAft>
              <a:buClr>
                <a:srgbClr val="414B4E"/>
              </a:buClr>
              <a:buSzPts val="1600"/>
              <a:buChar char="–"/>
              <a:defRPr sz="1600"/>
            </a:lvl4pPr>
            <a:lvl5pPr marL="2286000" lvl="4" indent="-330200" algn="l">
              <a:spcBef>
                <a:spcPts val="320"/>
              </a:spcBef>
              <a:spcAft>
                <a:spcPts val="0"/>
              </a:spcAft>
              <a:buClr>
                <a:srgbClr val="414B4E"/>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0" name="Google Shape;50;p35"/>
          <p:cNvSpPr txBox="1">
            <a:spLocks noGrp="1"/>
          </p:cNvSpPr>
          <p:nvPr>
            <p:ph type="body" idx="3"/>
          </p:nvPr>
        </p:nvSpPr>
        <p:spPr>
          <a:xfrm>
            <a:off x="6193368" y="1535113"/>
            <a:ext cx="5389033"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rgbClr val="414B4E"/>
              </a:buClr>
              <a:buSzPts val="2400"/>
              <a:buNone/>
              <a:defRPr sz="2400" b="1"/>
            </a:lvl1pPr>
            <a:lvl2pPr marL="914400" lvl="1" indent="-228600" algn="l">
              <a:spcBef>
                <a:spcPts val="400"/>
              </a:spcBef>
              <a:spcAft>
                <a:spcPts val="0"/>
              </a:spcAft>
              <a:buClr>
                <a:srgbClr val="414B4E"/>
              </a:buClr>
              <a:buSzPts val="2000"/>
              <a:buNone/>
              <a:defRPr sz="2000" b="1"/>
            </a:lvl2pPr>
            <a:lvl3pPr marL="1371600" lvl="2" indent="-228600" algn="l">
              <a:spcBef>
                <a:spcPts val="360"/>
              </a:spcBef>
              <a:spcAft>
                <a:spcPts val="0"/>
              </a:spcAft>
              <a:buClr>
                <a:srgbClr val="414B4E"/>
              </a:buClr>
              <a:buSzPts val="1800"/>
              <a:buNone/>
              <a:defRPr sz="1800" b="1"/>
            </a:lvl3pPr>
            <a:lvl4pPr marL="1828800" lvl="3" indent="-228600" algn="l">
              <a:spcBef>
                <a:spcPts val="320"/>
              </a:spcBef>
              <a:spcAft>
                <a:spcPts val="0"/>
              </a:spcAft>
              <a:buClr>
                <a:srgbClr val="414B4E"/>
              </a:buClr>
              <a:buSzPts val="1600"/>
              <a:buNone/>
              <a:defRPr sz="1600" b="1"/>
            </a:lvl4pPr>
            <a:lvl5pPr marL="2286000" lvl="4" indent="-228600" algn="l">
              <a:spcBef>
                <a:spcPts val="320"/>
              </a:spcBef>
              <a:spcAft>
                <a:spcPts val="0"/>
              </a:spcAft>
              <a:buClr>
                <a:srgbClr val="414B4E"/>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51" name="Google Shape;51;p35"/>
          <p:cNvSpPr txBox="1">
            <a:spLocks noGrp="1"/>
          </p:cNvSpPr>
          <p:nvPr>
            <p:ph type="body" idx="4"/>
          </p:nvPr>
        </p:nvSpPr>
        <p:spPr>
          <a:xfrm>
            <a:off x="6193368" y="2174875"/>
            <a:ext cx="5389033"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rgbClr val="414B4E"/>
              </a:buClr>
              <a:buSzPts val="2400"/>
              <a:buChar char="•"/>
              <a:defRPr sz="2400"/>
            </a:lvl1pPr>
            <a:lvl2pPr marL="914400" lvl="1" indent="-355600" algn="l">
              <a:spcBef>
                <a:spcPts val="400"/>
              </a:spcBef>
              <a:spcAft>
                <a:spcPts val="0"/>
              </a:spcAft>
              <a:buClr>
                <a:srgbClr val="414B4E"/>
              </a:buClr>
              <a:buSzPts val="2000"/>
              <a:buChar char="–"/>
              <a:defRPr sz="2000"/>
            </a:lvl2pPr>
            <a:lvl3pPr marL="1371600" lvl="2" indent="-342900" algn="l">
              <a:spcBef>
                <a:spcPts val="360"/>
              </a:spcBef>
              <a:spcAft>
                <a:spcPts val="0"/>
              </a:spcAft>
              <a:buClr>
                <a:srgbClr val="414B4E"/>
              </a:buClr>
              <a:buSzPts val="1800"/>
              <a:buChar char="•"/>
              <a:defRPr sz="1800"/>
            </a:lvl3pPr>
            <a:lvl4pPr marL="1828800" lvl="3" indent="-330200" algn="l">
              <a:spcBef>
                <a:spcPts val="320"/>
              </a:spcBef>
              <a:spcAft>
                <a:spcPts val="0"/>
              </a:spcAft>
              <a:buClr>
                <a:srgbClr val="414B4E"/>
              </a:buClr>
              <a:buSzPts val="1600"/>
              <a:buChar char="–"/>
              <a:defRPr sz="1600"/>
            </a:lvl4pPr>
            <a:lvl5pPr marL="2286000" lvl="4" indent="-330200" algn="l">
              <a:spcBef>
                <a:spcPts val="320"/>
              </a:spcBef>
              <a:spcAft>
                <a:spcPts val="0"/>
              </a:spcAft>
              <a:buClr>
                <a:srgbClr val="414B4E"/>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2" name="Google Shape;52;p35"/>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35"/>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47536540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36"/>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36"/>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29684802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7"/>
        <p:cNvGrpSpPr/>
        <p:nvPr/>
      </p:nvGrpSpPr>
      <p:grpSpPr>
        <a:xfrm>
          <a:off x="0" y="0"/>
          <a:ext cx="0" cy="0"/>
          <a:chOff x="0" y="0"/>
          <a:chExt cx="0" cy="0"/>
        </a:xfrm>
      </p:grpSpPr>
      <p:sp>
        <p:nvSpPr>
          <p:cNvPr id="58" name="Google Shape;58;p37"/>
          <p:cNvSpPr txBox="1">
            <a:spLocks noGrp="1"/>
          </p:cNvSpPr>
          <p:nvPr>
            <p:ph type="title"/>
          </p:nvPr>
        </p:nvSpPr>
        <p:spPr>
          <a:xfrm>
            <a:off x="609601" y="273050"/>
            <a:ext cx="4011084"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A63825"/>
              </a:buClr>
              <a:buSzPts val="2000"/>
              <a:buFont typeface="Open Sans"/>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9" name="Google Shape;59;p37"/>
          <p:cNvSpPr txBox="1">
            <a:spLocks noGrp="1"/>
          </p:cNvSpPr>
          <p:nvPr>
            <p:ph type="body" idx="1"/>
          </p:nvPr>
        </p:nvSpPr>
        <p:spPr>
          <a:xfrm>
            <a:off x="4766733" y="273051"/>
            <a:ext cx="6815667"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rgbClr val="414B4E"/>
              </a:buClr>
              <a:buSzPts val="3200"/>
              <a:buChar char="•"/>
              <a:defRPr sz="3200"/>
            </a:lvl1pPr>
            <a:lvl2pPr marL="914400" lvl="1" indent="-406400" algn="l">
              <a:spcBef>
                <a:spcPts val="560"/>
              </a:spcBef>
              <a:spcAft>
                <a:spcPts val="0"/>
              </a:spcAft>
              <a:buClr>
                <a:srgbClr val="414B4E"/>
              </a:buClr>
              <a:buSzPts val="2800"/>
              <a:buChar char="–"/>
              <a:defRPr sz="2800"/>
            </a:lvl2pPr>
            <a:lvl3pPr marL="1371600" lvl="2" indent="-381000" algn="l">
              <a:spcBef>
                <a:spcPts val="480"/>
              </a:spcBef>
              <a:spcAft>
                <a:spcPts val="0"/>
              </a:spcAft>
              <a:buClr>
                <a:srgbClr val="414B4E"/>
              </a:buClr>
              <a:buSzPts val="2400"/>
              <a:buChar char="•"/>
              <a:defRPr sz="2400"/>
            </a:lvl3pPr>
            <a:lvl4pPr marL="1828800" lvl="3" indent="-355600" algn="l">
              <a:spcBef>
                <a:spcPts val="400"/>
              </a:spcBef>
              <a:spcAft>
                <a:spcPts val="0"/>
              </a:spcAft>
              <a:buClr>
                <a:srgbClr val="414B4E"/>
              </a:buClr>
              <a:buSzPts val="2000"/>
              <a:buChar char="–"/>
              <a:defRPr sz="2000"/>
            </a:lvl4pPr>
            <a:lvl5pPr marL="2286000" lvl="4" indent="-355600" algn="l">
              <a:spcBef>
                <a:spcPts val="400"/>
              </a:spcBef>
              <a:spcAft>
                <a:spcPts val="0"/>
              </a:spcAft>
              <a:buClr>
                <a:srgbClr val="414B4E"/>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0" name="Google Shape;60;p37"/>
          <p:cNvSpPr txBox="1">
            <a:spLocks noGrp="1"/>
          </p:cNvSpPr>
          <p:nvPr>
            <p:ph type="body" idx="2"/>
          </p:nvPr>
        </p:nvSpPr>
        <p:spPr>
          <a:xfrm>
            <a:off x="609601" y="1435101"/>
            <a:ext cx="4011084"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rgbClr val="414B4E"/>
              </a:buClr>
              <a:buSzPts val="1400"/>
              <a:buNone/>
              <a:defRPr sz="1400"/>
            </a:lvl1pPr>
            <a:lvl2pPr marL="914400" lvl="1" indent="-228600" algn="l">
              <a:spcBef>
                <a:spcPts val="240"/>
              </a:spcBef>
              <a:spcAft>
                <a:spcPts val="0"/>
              </a:spcAft>
              <a:buClr>
                <a:srgbClr val="414B4E"/>
              </a:buClr>
              <a:buSzPts val="1200"/>
              <a:buNone/>
              <a:defRPr sz="1200"/>
            </a:lvl2pPr>
            <a:lvl3pPr marL="1371600" lvl="2" indent="-228600" algn="l">
              <a:spcBef>
                <a:spcPts val="200"/>
              </a:spcBef>
              <a:spcAft>
                <a:spcPts val="0"/>
              </a:spcAft>
              <a:buClr>
                <a:srgbClr val="414B4E"/>
              </a:buClr>
              <a:buSzPts val="1000"/>
              <a:buNone/>
              <a:defRPr sz="1000"/>
            </a:lvl3pPr>
            <a:lvl4pPr marL="1828800" lvl="3" indent="-228600" algn="l">
              <a:spcBef>
                <a:spcPts val="180"/>
              </a:spcBef>
              <a:spcAft>
                <a:spcPts val="0"/>
              </a:spcAft>
              <a:buClr>
                <a:srgbClr val="414B4E"/>
              </a:buClr>
              <a:buSzPts val="900"/>
              <a:buNone/>
              <a:defRPr sz="900"/>
            </a:lvl4pPr>
            <a:lvl5pPr marL="2286000" lvl="4" indent="-228600" algn="l">
              <a:spcBef>
                <a:spcPts val="180"/>
              </a:spcBef>
              <a:spcAft>
                <a:spcPts val="0"/>
              </a:spcAft>
              <a:buClr>
                <a:srgbClr val="414B4E"/>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1" name="Google Shape;61;p37"/>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37"/>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68380040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3"/>
        <p:cNvGrpSpPr/>
        <p:nvPr/>
      </p:nvGrpSpPr>
      <p:grpSpPr>
        <a:xfrm>
          <a:off x="0" y="0"/>
          <a:ext cx="0" cy="0"/>
          <a:chOff x="0" y="0"/>
          <a:chExt cx="0" cy="0"/>
        </a:xfrm>
      </p:grpSpPr>
      <p:sp>
        <p:nvSpPr>
          <p:cNvPr id="64" name="Google Shape;64;p38"/>
          <p:cNvSpPr txBox="1">
            <a:spLocks noGrp="1"/>
          </p:cNvSpPr>
          <p:nvPr>
            <p:ph type="title"/>
          </p:nvPr>
        </p:nvSpPr>
        <p:spPr>
          <a:xfrm>
            <a:off x="2389717" y="4800600"/>
            <a:ext cx="73152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A63825"/>
              </a:buClr>
              <a:buSzPts val="2000"/>
              <a:buFont typeface="Open Sans"/>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5" name="Google Shape;65;p38"/>
          <p:cNvSpPr>
            <a:spLocks noGrp="1"/>
          </p:cNvSpPr>
          <p:nvPr>
            <p:ph type="pic" idx="2"/>
          </p:nvPr>
        </p:nvSpPr>
        <p:spPr>
          <a:xfrm>
            <a:off x="2389717" y="612775"/>
            <a:ext cx="7315200" cy="4114800"/>
          </a:xfrm>
          <a:prstGeom prst="rect">
            <a:avLst/>
          </a:prstGeom>
          <a:noFill/>
          <a:ln>
            <a:noFill/>
          </a:ln>
        </p:spPr>
        <p:txBody>
          <a:bodyPr spcFirstLastPara="1" wrap="square" lIns="91425" tIns="45700" rIns="91425" bIns="45700" anchor="t" anchorCtr="0">
            <a:normAutofit/>
          </a:bodyPr>
          <a:lstStyle>
            <a:lvl1pPr marR="0" lvl="0" algn="l" rtl="0">
              <a:spcBef>
                <a:spcPts val="640"/>
              </a:spcBef>
              <a:spcAft>
                <a:spcPts val="0"/>
              </a:spcAft>
              <a:buClr>
                <a:srgbClr val="414B4E"/>
              </a:buClr>
              <a:buSzPts val="3200"/>
              <a:buFont typeface="Arial"/>
              <a:buNone/>
              <a:defRPr sz="3200" b="0" i="0" u="none" strike="noStrike" cap="none">
                <a:solidFill>
                  <a:srgbClr val="414B4E"/>
                </a:solidFill>
                <a:latin typeface="Open Sans"/>
                <a:ea typeface="Open Sans"/>
                <a:cs typeface="Open Sans"/>
                <a:sym typeface="Open Sans"/>
              </a:defRPr>
            </a:lvl1pPr>
            <a:lvl2pPr marR="0" lvl="1" algn="l" rtl="0">
              <a:spcBef>
                <a:spcPts val="560"/>
              </a:spcBef>
              <a:spcAft>
                <a:spcPts val="0"/>
              </a:spcAft>
              <a:buClr>
                <a:srgbClr val="414B4E"/>
              </a:buClr>
              <a:buSzPts val="2800"/>
              <a:buFont typeface="Arial"/>
              <a:buNone/>
              <a:defRPr sz="2800" b="0" i="0" u="none" strike="noStrike" cap="none">
                <a:solidFill>
                  <a:srgbClr val="414B4E"/>
                </a:solidFill>
                <a:latin typeface="Open Sans"/>
                <a:ea typeface="Open Sans"/>
                <a:cs typeface="Open Sans"/>
                <a:sym typeface="Open Sans"/>
              </a:defRPr>
            </a:lvl2pPr>
            <a:lvl3pPr marR="0" lvl="2" algn="l" rtl="0">
              <a:spcBef>
                <a:spcPts val="480"/>
              </a:spcBef>
              <a:spcAft>
                <a:spcPts val="0"/>
              </a:spcAft>
              <a:buClr>
                <a:srgbClr val="414B4E"/>
              </a:buClr>
              <a:buSzPts val="2400"/>
              <a:buFont typeface="Arial"/>
              <a:buNone/>
              <a:defRPr sz="2400" b="0" i="0" u="none" strike="noStrike" cap="none">
                <a:solidFill>
                  <a:srgbClr val="414B4E"/>
                </a:solidFill>
                <a:latin typeface="Open Sans"/>
                <a:ea typeface="Open Sans"/>
                <a:cs typeface="Open Sans"/>
                <a:sym typeface="Open Sans"/>
              </a:defRPr>
            </a:lvl3pPr>
            <a:lvl4pPr marR="0" lvl="3" algn="l" rtl="0">
              <a:spcBef>
                <a:spcPts val="400"/>
              </a:spcBef>
              <a:spcAft>
                <a:spcPts val="0"/>
              </a:spcAft>
              <a:buClr>
                <a:srgbClr val="414B4E"/>
              </a:buClr>
              <a:buSzPts val="2000"/>
              <a:buFont typeface="Arial"/>
              <a:buNone/>
              <a:defRPr sz="2000" b="0" i="0" u="none" strike="noStrike" cap="none">
                <a:solidFill>
                  <a:srgbClr val="414B4E"/>
                </a:solidFill>
                <a:latin typeface="Open Sans"/>
                <a:ea typeface="Open Sans"/>
                <a:cs typeface="Open Sans"/>
                <a:sym typeface="Open Sans"/>
              </a:defRPr>
            </a:lvl4pPr>
            <a:lvl5pPr marR="0" lvl="4" algn="l" rtl="0">
              <a:spcBef>
                <a:spcPts val="400"/>
              </a:spcBef>
              <a:spcAft>
                <a:spcPts val="0"/>
              </a:spcAft>
              <a:buClr>
                <a:srgbClr val="414B4E"/>
              </a:buClr>
              <a:buSzPts val="2000"/>
              <a:buFont typeface="Arial"/>
              <a:buNone/>
              <a:defRPr sz="2000" b="0" i="0" u="none" strike="noStrike" cap="none">
                <a:solidFill>
                  <a:srgbClr val="414B4E"/>
                </a:solidFill>
                <a:latin typeface="Open Sans"/>
                <a:ea typeface="Open Sans"/>
                <a:cs typeface="Open Sans"/>
                <a:sym typeface="Open Sans"/>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6" name="Google Shape;66;p38"/>
          <p:cNvSpPr txBox="1">
            <a:spLocks noGrp="1"/>
          </p:cNvSpPr>
          <p:nvPr>
            <p:ph type="body" idx="1"/>
          </p:nvPr>
        </p:nvSpPr>
        <p:spPr>
          <a:xfrm>
            <a:off x="2389717" y="5367338"/>
            <a:ext cx="73152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rgbClr val="414B4E"/>
              </a:buClr>
              <a:buSzPts val="1400"/>
              <a:buNone/>
              <a:defRPr sz="1400"/>
            </a:lvl1pPr>
            <a:lvl2pPr marL="914400" lvl="1" indent="-228600" algn="l">
              <a:spcBef>
                <a:spcPts val="240"/>
              </a:spcBef>
              <a:spcAft>
                <a:spcPts val="0"/>
              </a:spcAft>
              <a:buClr>
                <a:srgbClr val="414B4E"/>
              </a:buClr>
              <a:buSzPts val="1200"/>
              <a:buNone/>
              <a:defRPr sz="1200"/>
            </a:lvl2pPr>
            <a:lvl3pPr marL="1371600" lvl="2" indent="-228600" algn="l">
              <a:spcBef>
                <a:spcPts val="200"/>
              </a:spcBef>
              <a:spcAft>
                <a:spcPts val="0"/>
              </a:spcAft>
              <a:buClr>
                <a:srgbClr val="414B4E"/>
              </a:buClr>
              <a:buSzPts val="1000"/>
              <a:buNone/>
              <a:defRPr sz="1000"/>
            </a:lvl3pPr>
            <a:lvl4pPr marL="1828800" lvl="3" indent="-228600" algn="l">
              <a:spcBef>
                <a:spcPts val="180"/>
              </a:spcBef>
              <a:spcAft>
                <a:spcPts val="0"/>
              </a:spcAft>
              <a:buClr>
                <a:srgbClr val="414B4E"/>
              </a:buClr>
              <a:buSzPts val="900"/>
              <a:buNone/>
              <a:defRPr sz="900"/>
            </a:lvl4pPr>
            <a:lvl5pPr marL="2286000" lvl="4" indent="-228600" algn="l">
              <a:spcBef>
                <a:spcPts val="180"/>
              </a:spcBef>
              <a:spcAft>
                <a:spcPts val="0"/>
              </a:spcAft>
              <a:buClr>
                <a:srgbClr val="414B4E"/>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7" name="Google Shape;67;p38"/>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38"/>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95473218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69"/>
        <p:cNvGrpSpPr/>
        <p:nvPr/>
      </p:nvGrpSpPr>
      <p:grpSpPr>
        <a:xfrm>
          <a:off x="0" y="0"/>
          <a:ext cx="0" cy="0"/>
          <a:chOff x="0" y="0"/>
          <a:chExt cx="0" cy="0"/>
        </a:xfrm>
      </p:grpSpPr>
      <p:sp>
        <p:nvSpPr>
          <p:cNvPr id="70" name="Google Shape;70;p39"/>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A63825"/>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1" name="Google Shape;71;p39"/>
          <p:cNvSpPr txBox="1">
            <a:spLocks noGrp="1"/>
          </p:cNvSpPr>
          <p:nvPr>
            <p:ph type="body" idx="1"/>
          </p:nvPr>
        </p:nvSpPr>
        <p:spPr>
          <a:xfrm rot="5400000">
            <a:off x="3833019" y="-1623219"/>
            <a:ext cx="4525963" cy="10972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rgbClr val="414B4E"/>
              </a:buClr>
              <a:buSzPts val="1800"/>
              <a:buChar char="•"/>
              <a:defRPr/>
            </a:lvl1pPr>
            <a:lvl2pPr marL="914400" lvl="1" indent="-342900" algn="l">
              <a:spcBef>
                <a:spcPts val="360"/>
              </a:spcBef>
              <a:spcAft>
                <a:spcPts val="0"/>
              </a:spcAft>
              <a:buClr>
                <a:srgbClr val="414B4E"/>
              </a:buClr>
              <a:buSzPts val="1800"/>
              <a:buChar char="–"/>
              <a:defRPr/>
            </a:lvl2pPr>
            <a:lvl3pPr marL="1371600" lvl="2" indent="-342900" algn="l">
              <a:spcBef>
                <a:spcPts val="360"/>
              </a:spcBef>
              <a:spcAft>
                <a:spcPts val="0"/>
              </a:spcAft>
              <a:buClr>
                <a:srgbClr val="414B4E"/>
              </a:buClr>
              <a:buSzPts val="1800"/>
              <a:buChar char="•"/>
              <a:defRPr/>
            </a:lvl3pPr>
            <a:lvl4pPr marL="1828800" lvl="3" indent="-342900" algn="l">
              <a:spcBef>
                <a:spcPts val="360"/>
              </a:spcBef>
              <a:spcAft>
                <a:spcPts val="0"/>
              </a:spcAft>
              <a:buClr>
                <a:srgbClr val="414B4E"/>
              </a:buClr>
              <a:buSzPts val="1800"/>
              <a:buChar char="–"/>
              <a:defRPr/>
            </a:lvl4pPr>
            <a:lvl5pPr marL="2286000" lvl="4" indent="-342900" algn="l">
              <a:spcBef>
                <a:spcPts val="360"/>
              </a:spcBef>
              <a:spcAft>
                <a:spcPts val="0"/>
              </a:spcAft>
              <a:buClr>
                <a:srgbClr val="414B4E"/>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2" name="Google Shape;72;p39"/>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39"/>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68636051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4"/>
        <p:cNvGrpSpPr/>
        <p:nvPr/>
      </p:nvGrpSpPr>
      <p:grpSpPr>
        <a:xfrm>
          <a:off x="0" y="0"/>
          <a:ext cx="0" cy="0"/>
          <a:chOff x="0" y="0"/>
          <a:chExt cx="0" cy="0"/>
        </a:xfrm>
      </p:grpSpPr>
      <p:sp>
        <p:nvSpPr>
          <p:cNvPr id="75" name="Google Shape;75;p40"/>
          <p:cNvSpPr txBox="1">
            <a:spLocks noGrp="1"/>
          </p:cNvSpPr>
          <p:nvPr>
            <p:ph type="title"/>
          </p:nvPr>
        </p:nvSpPr>
        <p:spPr>
          <a:xfrm rot="5400000">
            <a:off x="7285038" y="1828800"/>
            <a:ext cx="5851525" cy="27432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A63825"/>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40"/>
          <p:cNvSpPr txBox="1">
            <a:spLocks noGrp="1"/>
          </p:cNvSpPr>
          <p:nvPr>
            <p:ph type="body" idx="1"/>
          </p:nvPr>
        </p:nvSpPr>
        <p:spPr>
          <a:xfrm rot="5400000">
            <a:off x="1697039" y="-812799"/>
            <a:ext cx="5851525" cy="80264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rgbClr val="414B4E"/>
              </a:buClr>
              <a:buSzPts val="1800"/>
              <a:buChar char="•"/>
              <a:defRPr/>
            </a:lvl1pPr>
            <a:lvl2pPr marL="914400" lvl="1" indent="-342900" algn="l">
              <a:spcBef>
                <a:spcPts val="360"/>
              </a:spcBef>
              <a:spcAft>
                <a:spcPts val="0"/>
              </a:spcAft>
              <a:buClr>
                <a:srgbClr val="414B4E"/>
              </a:buClr>
              <a:buSzPts val="1800"/>
              <a:buChar char="–"/>
              <a:defRPr/>
            </a:lvl2pPr>
            <a:lvl3pPr marL="1371600" lvl="2" indent="-342900" algn="l">
              <a:spcBef>
                <a:spcPts val="360"/>
              </a:spcBef>
              <a:spcAft>
                <a:spcPts val="0"/>
              </a:spcAft>
              <a:buClr>
                <a:srgbClr val="414B4E"/>
              </a:buClr>
              <a:buSzPts val="1800"/>
              <a:buChar char="•"/>
              <a:defRPr/>
            </a:lvl3pPr>
            <a:lvl4pPr marL="1828800" lvl="3" indent="-342900" algn="l">
              <a:spcBef>
                <a:spcPts val="360"/>
              </a:spcBef>
              <a:spcAft>
                <a:spcPts val="0"/>
              </a:spcAft>
              <a:buClr>
                <a:srgbClr val="414B4E"/>
              </a:buClr>
              <a:buSzPts val="1800"/>
              <a:buChar char="–"/>
              <a:defRPr/>
            </a:lvl4pPr>
            <a:lvl5pPr marL="2286000" lvl="4" indent="-342900" algn="l">
              <a:spcBef>
                <a:spcPts val="360"/>
              </a:spcBef>
              <a:spcAft>
                <a:spcPts val="0"/>
              </a:spcAft>
              <a:buClr>
                <a:srgbClr val="414B4E"/>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40"/>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40"/>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6895205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DF1174-A672-4C28-A8B8-FAECF1F68AC6}"/>
              </a:ext>
            </a:extLst>
          </p:cNvPr>
          <p:cNvSpPr>
            <a:spLocks noGrp="1"/>
          </p:cNvSpPr>
          <p:nvPr>
            <p:ph idx="1"/>
          </p:nvPr>
        </p:nvSpPr>
        <p:spPr>
          <a:xfrm>
            <a:off x="5762625" y="1825625"/>
            <a:ext cx="6127413"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ADAE6E3-86AC-411D-9777-3835BE301D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9D7D15-7F1F-47EB-B87C-2349CCB06EA9}"/>
              </a:ext>
            </a:extLst>
          </p:cNvPr>
          <p:cNvSpPr>
            <a:spLocks noGrp="1"/>
          </p:cNvSpPr>
          <p:nvPr>
            <p:ph type="sldNum" sz="quarter" idx="12"/>
          </p:nvPr>
        </p:nvSpPr>
        <p:spPr/>
        <p:txBody>
          <a:bodyPr/>
          <a:lstStyle/>
          <a:p>
            <a:fld id="{8158A5C0-C843-4798-A68E-D1A36425029C}" type="slidenum">
              <a:rPr lang="en-US" smtClean="0"/>
              <a:pPr/>
              <a:t>‹#›</a:t>
            </a:fld>
            <a:endParaRPr lang="en-US"/>
          </a:p>
        </p:txBody>
      </p:sp>
      <p:sp>
        <p:nvSpPr>
          <p:cNvPr id="7" name="Rectangle 6">
            <a:extLst>
              <a:ext uri="{FF2B5EF4-FFF2-40B4-BE49-F238E27FC236}">
                <a16:creationId xmlns:a16="http://schemas.microsoft.com/office/drawing/2014/main" id="{E7AAD75D-9EA7-4CF2-9079-0544D2FCAF0D}"/>
              </a:ext>
            </a:extLst>
          </p:cNvPr>
          <p:cNvSpPr/>
          <p:nvPr userDrawn="1"/>
        </p:nvSpPr>
        <p:spPr>
          <a:xfrm>
            <a:off x="5676900" y="365125"/>
            <a:ext cx="6213138" cy="1139825"/>
          </a:xfrm>
          <a:prstGeom prst="rect">
            <a:avLst/>
          </a:prstGeom>
          <a:solidFill>
            <a:srgbClr val="EFAF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itle 1">
            <a:extLst>
              <a:ext uri="{FF2B5EF4-FFF2-40B4-BE49-F238E27FC236}">
                <a16:creationId xmlns:a16="http://schemas.microsoft.com/office/drawing/2014/main" id="{72119C24-0346-4E92-ADBA-AC30952B7387}"/>
              </a:ext>
            </a:extLst>
          </p:cNvPr>
          <p:cNvSpPr>
            <a:spLocks noGrp="1"/>
          </p:cNvSpPr>
          <p:nvPr>
            <p:ph type="title"/>
          </p:nvPr>
        </p:nvSpPr>
        <p:spPr>
          <a:xfrm>
            <a:off x="5762625" y="365126"/>
            <a:ext cx="5276215" cy="1139824"/>
          </a:xfrm>
        </p:spPr>
        <p:txBody>
          <a:bodyPr/>
          <a:lstStyle>
            <a:lvl1pPr>
              <a:defRPr>
                <a:solidFill>
                  <a:srgbClr val="000000"/>
                </a:solidFill>
              </a:defRPr>
            </a:lvl1pPr>
          </a:lstStyle>
          <a:p>
            <a:r>
              <a:rPr lang="en-US" dirty="0"/>
              <a:t>Click to edit Master title style</a:t>
            </a:r>
          </a:p>
        </p:txBody>
      </p:sp>
    </p:spTree>
    <p:extLst>
      <p:ext uri="{BB962C8B-B14F-4D97-AF65-F5344CB8AC3E}">
        <p14:creationId xmlns:p14="http://schemas.microsoft.com/office/powerpoint/2010/main" val="33425581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7AAD75D-9EA7-4CF2-9079-0544D2FCAF0D}"/>
              </a:ext>
            </a:extLst>
          </p:cNvPr>
          <p:cNvSpPr/>
          <p:nvPr userDrawn="1"/>
        </p:nvSpPr>
        <p:spPr>
          <a:xfrm>
            <a:off x="528320" y="347346"/>
            <a:ext cx="11544598" cy="1139825"/>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rgbClr val="F5BA2B"/>
              </a:solidFill>
            </a:endParaRPr>
          </a:p>
        </p:txBody>
      </p:sp>
      <p:sp>
        <p:nvSpPr>
          <p:cNvPr id="3" name="Content Placeholder 2">
            <a:extLst>
              <a:ext uri="{FF2B5EF4-FFF2-40B4-BE49-F238E27FC236}">
                <a16:creationId xmlns:a16="http://schemas.microsoft.com/office/drawing/2014/main" id="{44DF1174-A672-4C28-A8B8-FAECF1F68AC6}"/>
              </a:ext>
            </a:extLst>
          </p:cNvPr>
          <p:cNvSpPr>
            <a:spLocks noGrp="1"/>
          </p:cNvSpPr>
          <p:nvPr>
            <p:ph idx="1"/>
          </p:nvPr>
        </p:nvSpPr>
        <p:spPr>
          <a:xfrm>
            <a:off x="523240" y="1825625"/>
            <a:ext cx="10830559"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ADAE6E3-86AC-411D-9777-3835BE301D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9D7D15-7F1F-47EB-B87C-2349CCB06EA9}"/>
              </a:ext>
            </a:extLst>
          </p:cNvPr>
          <p:cNvSpPr>
            <a:spLocks noGrp="1"/>
          </p:cNvSpPr>
          <p:nvPr>
            <p:ph type="sldNum" sz="quarter" idx="12"/>
          </p:nvPr>
        </p:nvSpPr>
        <p:spPr/>
        <p:txBody>
          <a:bodyPr/>
          <a:lstStyle/>
          <a:p>
            <a:fld id="{8158A5C0-C843-4798-A68E-D1A36425029C}" type="slidenum">
              <a:rPr lang="en-US" smtClean="0"/>
              <a:pPr/>
              <a:t>‹#›</a:t>
            </a:fld>
            <a:endParaRPr lang="en-US"/>
          </a:p>
        </p:txBody>
      </p:sp>
      <p:sp>
        <p:nvSpPr>
          <p:cNvPr id="2" name="Title 1">
            <a:extLst>
              <a:ext uri="{FF2B5EF4-FFF2-40B4-BE49-F238E27FC236}">
                <a16:creationId xmlns:a16="http://schemas.microsoft.com/office/drawing/2014/main" id="{72119C24-0346-4E92-ADBA-AC30952B7387}"/>
              </a:ext>
            </a:extLst>
          </p:cNvPr>
          <p:cNvSpPr>
            <a:spLocks noGrp="1"/>
          </p:cNvSpPr>
          <p:nvPr>
            <p:ph type="title"/>
          </p:nvPr>
        </p:nvSpPr>
        <p:spPr>
          <a:xfrm>
            <a:off x="523240" y="365126"/>
            <a:ext cx="10515600" cy="1139824"/>
          </a:xfrm>
        </p:spPr>
        <p:txBody>
          <a:bodyPr/>
          <a:lstStyle>
            <a:lvl1pPr>
              <a:defRPr>
                <a:solidFill>
                  <a:srgbClr val="F5BA2B"/>
                </a:solidFill>
              </a:defRPr>
            </a:lvl1pPr>
          </a:lstStyle>
          <a:p>
            <a:r>
              <a:rPr lang="en-US" dirty="0"/>
              <a:t>Click to edit Master title style</a:t>
            </a:r>
          </a:p>
        </p:txBody>
      </p:sp>
    </p:spTree>
    <p:extLst>
      <p:ext uri="{BB962C8B-B14F-4D97-AF65-F5344CB8AC3E}">
        <p14:creationId xmlns:p14="http://schemas.microsoft.com/office/powerpoint/2010/main" val="38118964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9012262-42F6-41C7-9995-4EFD879EDA6D}"/>
              </a:ext>
            </a:extLst>
          </p:cNvPr>
          <p:cNvSpPr>
            <a:spLocks noGrp="1"/>
          </p:cNvSpPr>
          <p:nvPr>
            <p:ph type="dt" sz="half" idx="10"/>
          </p:nvPr>
        </p:nvSpPr>
        <p:spPr>
          <a:xfrm>
            <a:off x="838200" y="6356350"/>
            <a:ext cx="2743200" cy="365125"/>
          </a:xfrm>
          <a:prstGeom prst="rect">
            <a:avLst/>
          </a:prstGeom>
        </p:spPr>
        <p:txBody>
          <a:bodyPr/>
          <a:lstStyle/>
          <a:p>
            <a:fld id="{9F196160-E13D-46EF-ABB9-2EC5347F161F}" type="datetimeFigureOut">
              <a:rPr lang="en-US" smtClean="0"/>
              <a:pPr/>
              <a:t>7/13/21</a:t>
            </a:fld>
            <a:endParaRPr lang="en-US"/>
          </a:p>
        </p:txBody>
      </p:sp>
      <p:sp>
        <p:nvSpPr>
          <p:cNvPr id="5" name="Footer Placeholder 4">
            <a:extLst>
              <a:ext uri="{FF2B5EF4-FFF2-40B4-BE49-F238E27FC236}">
                <a16:creationId xmlns:a16="http://schemas.microsoft.com/office/drawing/2014/main" id="{76C479C6-DADF-43BE-B37A-2648218BB1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AE3896-AC24-40A5-B9E7-9C68E148C6B3}"/>
              </a:ext>
            </a:extLst>
          </p:cNvPr>
          <p:cNvSpPr>
            <a:spLocks noGrp="1"/>
          </p:cNvSpPr>
          <p:nvPr>
            <p:ph type="sldNum" sz="quarter" idx="12"/>
          </p:nvPr>
        </p:nvSpPr>
        <p:spPr/>
        <p:txBody>
          <a:bodyPr/>
          <a:lstStyle/>
          <a:p>
            <a:fld id="{8158A5C0-C843-4798-A68E-D1A36425029C}" type="slidenum">
              <a:rPr lang="en-US" smtClean="0"/>
              <a:pPr/>
              <a:t>‹#›</a:t>
            </a:fld>
            <a:endParaRPr lang="en-US"/>
          </a:p>
        </p:txBody>
      </p:sp>
      <p:sp>
        <p:nvSpPr>
          <p:cNvPr id="7" name="Rectangle 6">
            <a:extLst>
              <a:ext uri="{FF2B5EF4-FFF2-40B4-BE49-F238E27FC236}">
                <a16:creationId xmlns:a16="http://schemas.microsoft.com/office/drawing/2014/main" id="{17514657-B334-4C76-8F4C-31A4A567A796}"/>
              </a:ext>
            </a:extLst>
          </p:cNvPr>
          <p:cNvSpPr/>
          <p:nvPr userDrawn="1"/>
        </p:nvSpPr>
        <p:spPr>
          <a:xfrm>
            <a:off x="-20421" y="0"/>
            <a:ext cx="3363696"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E202C32C-18FB-46AA-923A-57E840546617}"/>
              </a:ext>
            </a:extLst>
          </p:cNvPr>
          <p:cNvSpPr/>
          <p:nvPr userDrawn="1"/>
        </p:nvSpPr>
        <p:spPr>
          <a:xfrm>
            <a:off x="1676400" y="2438400"/>
            <a:ext cx="9686023" cy="2124075"/>
          </a:xfrm>
          <a:prstGeom prst="rect">
            <a:avLst/>
          </a:prstGeom>
          <a:solidFill>
            <a:srgbClr val="F5BA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07D3838-8BBA-4DEF-A8BB-CB509E3847BD}"/>
              </a:ext>
            </a:extLst>
          </p:cNvPr>
          <p:cNvSpPr>
            <a:spLocks noGrp="1"/>
          </p:cNvSpPr>
          <p:nvPr>
            <p:ph type="title"/>
          </p:nvPr>
        </p:nvSpPr>
        <p:spPr>
          <a:xfrm>
            <a:off x="1676400" y="2438400"/>
            <a:ext cx="9671050" cy="2124075"/>
          </a:xfrm>
        </p:spPr>
        <p:txBody>
          <a:bodyPr anchor="ctr"/>
          <a:lstStyle>
            <a:lvl1pPr algn="ctr">
              <a:defRPr sz="6000"/>
            </a:lvl1pPr>
          </a:lstStyle>
          <a:p>
            <a:r>
              <a:rPr lang="en-US" dirty="0"/>
              <a:t>Click to edit Master title style</a:t>
            </a:r>
          </a:p>
        </p:txBody>
      </p:sp>
    </p:spTree>
    <p:extLst>
      <p:ext uri="{BB962C8B-B14F-4D97-AF65-F5344CB8AC3E}">
        <p14:creationId xmlns:p14="http://schemas.microsoft.com/office/powerpoint/2010/main" val="35324238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6465E39B-3E0C-4146-A841-D90C737927B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348249C-A0B0-41BE-ACCF-9FC3218ACB44}"/>
              </a:ext>
            </a:extLst>
          </p:cNvPr>
          <p:cNvSpPr>
            <a:spLocks noGrp="1"/>
          </p:cNvSpPr>
          <p:nvPr>
            <p:ph type="sldNum" sz="quarter" idx="12"/>
          </p:nvPr>
        </p:nvSpPr>
        <p:spPr/>
        <p:txBody>
          <a:bodyPr/>
          <a:lstStyle/>
          <a:p>
            <a:fld id="{8158A5C0-C843-4798-A68E-D1A36425029C}" type="slidenum">
              <a:rPr lang="en-US" smtClean="0"/>
              <a:pPr/>
              <a:t>‹#›</a:t>
            </a:fld>
            <a:endParaRPr lang="en-US"/>
          </a:p>
        </p:txBody>
      </p:sp>
      <p:sp>
        <p:nvSpPr>
          <p:cNvPr id="8" name="Rectangle 7">
            <a:extLst>
              <a:ext uri="{FF2B5EF4-FFF2-40B4-BE49-F238E27FC236}">
                <a16:creationId xmlns:a16="http://schemas.microsoft.com/office/drawing/2014/main" id="{A419DBFA-6E9C-4135-BECE-7A979A605190}"/>
              </a:ext>
            </a:extLst>
          </p:cNvPr>
          <p:cNvSpPr/>
          <p:nvPr userDrawn="1"/>
        </p:nvSpPr>
        <p:spPr>
          <a:xfrm>
            <a:off x="-20320" y="0"/>
            <a:ext cx="1310640" cy="6864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745213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6465E39B-3E0C-4146-A841-D90C737927B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348249C-A0B0-41BE-ACCF-9FC3218ACB44}"/>
              </a:ext>
            </a:extLst>
          </p:cNvPr>
          <p:cNvSpPr>
            <a:spLocks noGrp="1"/>
          </p:cNvSpPr>
          <p:nvPr>
            <p:ph type="sldNum" sz="quarter" idx="12"/>
          </p:nvPr>
        </p:nvSpPr>
        <p:spPr/>
        <p:txBody>
          <a:bodyPr/>
          <a:lstStyle/>
          <a:p>
            <a:fld id="{8158A5C0-C843-4798-A68E-D1A36425029C}" type="slidenum">
              <a:rPr lang="en-US" smtClean="0"/>
              <a:pPr/>
              <a:t>‹#›</a:t>
            </a:fld>
            <a:endParaRPr lang="en-US"/>
          </a:p>
        </p:txBody>
      </p:sp>
      <p:sp>
        <p:nvSpPr>
          <p:cNvPr id="8" name="Rectangle 7">
            <a:extLst>
              <a:ext uri="{FF2B5EF4-FFF2-40B4-BE49-F238E27FC236}">
                <a16:creationId xmlns:a16="http://schemas.microsoft.com/office/drawing/2014/main" id="{A419DBFA-6E9C-4135-BECE-7A979A605190}"/>
              </a:ext>
            </a:extLst>
          </p:cNvPr>
          <p:cNvSpPr/>
          <p:nvPr userDrawn="1"/>
        </p:nvSpPr>
        <p:spPr>
          <a:xfrm>
            <a:off x="914401" y="0"/>
            <a:ext cx="6162674" cy="6858000"/>
          </a:xfrm>
          <a:prstGeom prst="rect">
            <a:avLst/>
          </a:prstGeom>
          <a:solidFill>
            <a:srgbClr val="F5BA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BADBD05-11CC-469A-B954-0EA13D385052}"/>
              </a:ext>
            </a:extLst>
          </p:cNvPr>
          <p:cNvSpPr>
            <a:spLocks noGrp="1"/>
          </p:cNvSpPr>
          <p:nvPr>
            <p:ph type="title"/>
          </p:nvPr>
        </p:nvSpPr>
        <p:spPr>
          <a:xfrm>
            <a:off x="1366838" y="2289176"/>
            <a:ext cx="5257800" cy="1139824"/>
          </a:xfrm>
        </p:spPr>
        <p:txBody>
          <a:bodyPr/>
          <a:lstStyle>
            <a:lvl1pPr algn="ctr">
              <a:defRPr/>
            </a:lvl1pPr>
          </a:lstStyle>
          <a:p>
            <a:r>
              <a:rPr lang="en-US" dirty="0"/>
              <a:t>Click to edit Master title style</a:t>
            </a:r>
          </a:p>
        </p:txBody>
      </p:sp>
    </p:spTree>
    <p:extLst>
      <p:ext uri="{BB962C8B-B14F-4D97-AF65-F5344CB8AC3E}">
        <p14:creationId xmlns:p14="http://schemas.microsoft.com/office/powerpoint/2010/main" val="19808675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B95D0-B393-4507-800E-BC2A3579C8E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E568EA3-A74B-4FF4-9AFD-46FC6204AAE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EA57244-03AA-4236-9DA9-13C118F58CD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DF3EAD2-1D3D-440B-BA43-5934A5E27C9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A769C04-1DB8-4E0D-B217-95E7BD00649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8CADF1C-CD9C-4034-9D10-3967BF6B7197}"/>
              </a:ext>
            </a:extLst>
          </p:cNvPr>
          <p:cNvSpPr>
            <a:spLocks noGrp="1"/>
          </p:cNvSpPr>
          <p:nvPr>
            <p:ph type="dt" sz="half" idx="10"/>
          </p:nvPr>
        </p:nvSpPr>
        <p:spPr>
          <a:xfrm>
            <a:off x="838200" y="6356350"/>
            <a:ext cx="2743200" cy="365125"/>
          </a:xfrm>
          <a:prstGeom prst="rect">
            <a:avLst/>
          </a:prstGeom>
        </p:spPr>
        <p:txBody>
          <a:bodyPr/>
          <a:lstStyle/>
          <a:p>
            <a:fld id="{9F196160-E13D-46EF-ABB9-2EC5347F161F}" type="datetimeFigureOut">
              <a:rPr lang="en-US" smtClean="0"/>
              <a:pPr/>
              <a:t>7/13/21</a:t>
            </a:fld>
            <a:endParaRPr lang="en-US"/>
          </a:p>
        </p:txBody>
      </p:sp>
      <p:sp>
        <p:nvSpPr>
          <p:cNvPr id="8" name="Footer Placeholder 7">
            <a:extLst>
              <a:ext uri="{FF2B5EF4-FFF2-40B4-BE49-F238E27FC236}">
                <a16:creationId xmlns:a16="http://schemas.microsoft.com/office/drawing/2014/main" id="{DF87DC2F-322A-4BB2-A5DB-28CE2844D48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FC3E038-84A6-4047-801D-A7712A748649}"/>
              </a:ext>
            </a:extLst>
          </p:cNvPr>
          <p:cNvSpPr>
            <a:spLocks noGrp="1"/>
          </p:cNvSpPr>
          <p:nvPr>
            <p:ph type="sldNum" sz="quarter" idx="12"/>
          </p:nvPr>
        </p:nvSpPr>
        <p:spPr/>
        <p:txBody>
          <a:bodyPr/>
          <a:lstStyle/>
          <a:p>
            <a:fld id="{8158A5C0-C843-4798-A68E-D1A36425029C}" type="slidenum">
              <a:rPr lang="en-US" smtClean="0"/>
              <a:pPr/>
              <a:t>‹#›</a:t>
            </a:fld>
            <a:endParaRPr lang="en-US"/>
          </a:p>
        </p:txBody>
      </p:sp>
    </p:spTree>
    <p:extLst>
      <p:ext uri="{BB962C8B-B14F-4D97-AF65-F5344CB8AC3E}">
        <p14:creationId xmlns:p14="http://schemas.microsoft.com/office/powerpoint/2010/main" val="6131866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image" Target="../media/image3.png"/><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CAFBBD7-E326-47AB-9752-D0F64E671A2D}"/>
              </a:ext>
            </a:extLst>
          </p:cNvPr>
          <p:cNvSpPr>
            <a:spLocks noGrp="1"/>
          </p:cNvSpPr>
          <p:nvPr>
            <p:ph type="body" idx="1"/>
          </p:nvPr>
        </p:nvSpPr>
        <p:spPr>
          <a:xfrm>
            <a:off x="508000" y="1825625"/>
            <a:ext cx="11198223"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CB820148-6572-4E0A-A3B3-AFACE6774E7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A3D340F-E019-466E-9425-BCBBA017A230}"/>
              </a:ext>
            </a:extLst>
          </p:cNvPr>
          <p:cNvSpPr>
            <a:spLocks noGrp="1"/>
          </p:cNvSpPr>
          <p:nvPr>
            <p:ph type="sldNum" sz="quarter" idx="4"/>
          </p:nvPr>
        </p:nvSpPr>
        <p:spPr>
          <a:xfrm>
            <a:off x="9277350" y="444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58A5C0-C843-4798-A68E-D1A36425029C}" type="slidenum">
              <a:rPr lang="en-US" smtClean="0"/>
              <a:pPr/>
              <a:t>‹#›</a:t>
            </a:fld>
            <a:endParaRPr lang="en-US"/>
          </a:p>
        </p:txBody>
      </p:sp>
      <p:sp>
        <p:nvSpPr>
          <p:cNvPr id="2" name="Title Placeholder 1">
            <a:extLst>
              <a:ext uri="{FF2B5EF4-FFF2-40B4-BE49-F238E27FC236}">
                <a16:creationId xmlns:a16="http://schemas.microsoft.com/office/drawing/2014/main" id="{682BB389-2D32-4459-A711-0F392A83F6EB}"/>
              </a:ext>
            </a:extLst>
          </p:cNvPr>
          <p:cNvSpPr>
            <a:spLocks noGrp="1"/>
          </p:cNvSpPr>
          <p:nvPr>
            <p:ph type="title"/>
          </p:nvPr>
        </p:nvSpPr>
        <p:spPr>
          <a:xfrm>
            <a:off x="508000" y="365126"/>
            <a:ext cx="11198224" cy="1139824"/>
          </a:xfrm>
          <a:prstGeom prst="rect">
            <a:avLst/>
          </a:prstGeom>
        </p:spPr>
        <p:txBody>
          <a:bodyPr vert="horz" lIns="91440" tIns="45720" rIns="91440" bIns="45720" rtlCol="0" anchor="ctr">
            <a:normAutofit/>
          </a:bodyPr>
          <a:lstStyle/>
          <a:p>
            <a:r>
              <a:rPr lang="en-US" dirty="0"/>
              <a:t>Click To Edit Master Title Style</a:t>
            </a:r>
          </a:p>
        </p:txBody>
      </p:sp>
      <p:grpSp>
        <p:nvGrpSpPr>
          <p:cNvPr id="16" name="Group 15">
            <a:extLst>
              <a:ext uri="{FF2B5EF4-FFF2-40B4-BE49-F238E27FC236}">
                <a16:creationId xmlns:a16="http://schemas.microsoft.com/office/drawing/2014/main" id="{91DFF0AA-25CB-4522-8735-CED47F9D6E1A}"/>
              </a:ext>
            </a:extLst>
          </p:cNvPr>
          <p:cNvGrpSpPr>
            <a:grpSpLocks noChangeAspect="1"/>
          </p:cNvGrpSpPr>
          <p:nvPr userDrawn="1"/>
        </p:nvGrpSpPr>
        <p:grpSpPr>
          <a:xfrm>
            <a:off x="11185957" y="6356350"/>
            <a:ext cx="892295" cy="470693"/>
            <a:chOff x="4581525" y="2647950"/>
            <a:chExt cx="2943225" cy="1552575"/>
          </a:xfrm>
        </p:grpSpPr>
        <p:pic>
          <p:nvPicPr>
            <p:cNvPr id="14" name="Picture 13">
              <a:extLst>
                <a:ext uri="{FF2B5EF4-FFF2-40B4-BE49-F238E27FC236}">
                  <a16:creationId xmlns:a16="http://schemas.microsoft.com/office/drawing/2014/main" id="{D637E496-7AE7-42C4-BFF6-DEE5043A9357}"/>
                </a:ext>
              </a:extLst>
            </p:cNvPr>
            <p:cNvPicPr>
              <a:picLocks noChangeAspect="1"/>
            </p:cNvPicPr>
            <p:nvPr userDrawn="1"/>
          </p:nvPicPr>
          <p:blipFill rotWithShape="1">
            <a:blip r:embed="rId14" cstate="email">
              <a:extLst>
                <a:ext uri="{28A0092B-C50C-407E-A947-70E740481C1C}">
                  <a14:useLocalDpi xmlns:a14="http://schemas.microsoft.com/office/drawing/2010/main"/>
                </a:ext>
              </a:extLst>
            </a:blip>
            <a:srcRect/>
            <a:stretch/>
          </p:blipFill>
          <p:spPr>
            <a:xfrm>
              <a:off x="4667250" y="2647950"/>
              <a:ext cx="2857500" cy="1552575"/>
            </a:xfrm>
            <a:prstGeom prst="rect">
              <a:avLst/>
            </a:prstGeom>
          </p:spPr>
        </p:pic>
        <p:sp>
          <p:nvSpPr>
            <p:cNvPr id="15" name="Rectangle 14">
              <a:extLst>
                <a:ext uri="{FF2B5EF4-FFF2-40B4-BE49-F238E27FC236}">
                  <a16:creationId xmlns:a16="http://schemas.microsoft.com/office/drawing/2014/main" id="{9B7B3E67-D8E9-4489-8EA1-C727D3AE3D36}"/>
                </a:ext>
              </a:extLst>
            </p:cNvPr>
            <p:cNvSpPr/>
            <p:nvPr userDrawn="1"/>
          </p:nvSpPr>
          <p:spPr>
            <a:xfrm>
              <a:off x="4581525" y="3867150"/>
              <a:ext cx="2466975" cy="2476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0574888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70" r:id="rId3"/>
    <p:sldLayoutId id="2147483669" r:id="rId4"/>
    <p:sldLayoutId id="2147483664" r:id="rId5"/>
    <p:sldLayoutId id="2147483651" r:id="rId6"/>
    <p:sldLayoutId id="2147483652" r:id="rId7"/>
    <p:sldLayoutId id="2147483660" r:id="rId8"/>
    <p:sldLayoutId id="2147483653" r:id="rId9"/>
    <p:sldLayoutId id="2147483654" r:id="rId10"/>
    <p:sldLayoutId id="2147483655" r:id="rId11"/>
    <p:sldLayoutId id="2147483658" r:id="rId12"/>
  </p:sldLayoutIdLst>
  <p:txStyles>
    <p:titleStyle>
      <a:lvl1pPr algn="l" defTabSz="914400" rtl="0" eaLnBrk="1" latinLnBrk="0" hangingPunct="1">
        <a:lnSpc>
          <a:spcPct val="90000"/>
        </a:lnSpc>
        <a:spcBef>
          <a:spcPct val="0"/>
        </a:spcBef>
        <a:buNone/>
        <a:defRPr sz="4000" kern="1200">
          <a:solidFill>
            <a:schemeClr val="tx1"/>
          </a:solidFill>
          <a:latin typeface="Times New Roman" panose="02020603050405020304" pitchFamily="18" charset="0"/>
          <a:ea typeface="+mj-ea"/>
          <a:cs typeface="Times New Roman" panose="02020603050405020304" pitchFamily="18"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4D4D4D"/>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4D4D4D"/>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4D4D4D"/>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D4D4D"/>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D4D4D"/>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dirty="0"/>
              <a:pPr/>
              <a:t>7/13/21</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3350100701"/>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8"/>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marR="0" lvl="0" algn="l" rtl="0">
              <a:spcBef>
                <a:spcPts val="0"/>
              </a:spcBef>
              <a:spcAft>
                <a:spcPts val="0"/>
              </a:spcAft>
              <a:buClr>
                <a:srgbClr val="A63825"/>
              </a:buClr>
              <a:buSzPts val="4400"/>
              <a:buFont typeface="Open Sans"/>
              <a:buNone/>
              <a:defRPr sz="4400" b="0" i="0" u="none" strike="noStrike" cap="none">
                <a:solidFill>
                  <a:srgbClr val="A63825"/>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8"/>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rgbClr val="414B4E"/>
              </a:buClr>
              <a:buSzPts val="3200"/>
              <a:buFont typeface="Arial"/>
              <a:buChar char="•"/>
              <a:defRPr sz="3200" b="0" i="0" u="none" strike="noStrike" cap="none">
                <a:solidFill>
                  <a:srgbClr val="414B4E"/>
                </a:solidFill>
                <a:latin typeface="Open Sans"/>
                <a:ea typeface="Open Sans"/>
                <a:cs typeface="Open Sans"/>
                <a:sym typeface="Open Sans"/>
              </a:defRPr>
            </a:lvl1pPr>
            <a:lvl2pPr marL="914400" marR="0" lvl="1" indent="-406400" algn="l" rtl="0">
              <a:spcBef>
                <a:spcPts val="560"/>
              </a:spcBef>
              <a:spcAft>
                <a:spcPts val="0"/>
              </a:spcAft>
              <a:buClr>
                <a:srgbClr val="414B4E"/>
              </a:buClr>
              <a:buSzPts val="2800"/>
              <a:buFont typeface="Arial"/>
              <a:buChar char="–"/>
              <a:defRPr sz="2800" b="0" i="0" u="none" strike="noStrike" cap="none">
                <a:solidFill>
                  <a:srgbClr val="414B4E"/>
                </a:solidFill>
                <a:latin typeface="Open Sans"/>
                <a:ea typeface="Open Sans"/>
                <a:cs typeface="Open Sans"/>
                <a:sym typeface="Open Sans"/>
              </a:defRPr>
            </a:lvl2pPr>
            <a:lvl3pPr marL="1371600" marR="0" lvl="2" indent="-381000" algn="l" rtl="0">
              <a:spcBef>
                <a:spcPts val="480"/>
              </a:spcBef>
              <a:spcAft>
                <a:spcPts val="0"/>
              </a:spcAft>
              <a:buClr>
                <a:srgbClr val="414B4E"/>
              </a:buClr>
              <a:buSzPts val="2400"/>
              <a:buFont typeface="Arial"/>
              <a:buChar char="•"/>
              <a:defRPr sz="2400" b="0" i="0" u="none" strike="noStrike" cap="none">
                <a:solidFill>
                  <a:srgbClr val="414B4E"/>
                </a:solidFill>
                <a:latin typeface="Open Sans"/>
                <a:ea typeface="Open Sans"/>
                <a:cs typeface="Open Sans"/>
                <a:sym typeface="Open Sans"/>
              </a:defRPr>
            </a:lvl3pPr>
            <a:lvl4pPr marL="1828800" marR="0" lvl="3" indent="-355600" algn="l" rtl="0">
              <a:spcBef>
                <a:spcPts val="400"/>
              </a:spcBef>
              <a:spcAft>
                <a:spcPts val="0"/>
              </a:spcAft>
              <a:buClr>
                <a:srgbClr val="414B4E"/>
              </a:buClr>
              <a:buSzPts val="2000"/>
              <a:buFont typeface="Arial"/>
              <a:buChar char="–"/>
              <a:defRPr sz="2000" b="0" i="0" u="none" strike="noStrike" cap="none">
                <a:solidFill>
                  <a:srgbClr val="414B4E"/>
                </a:solidFill>
                <a:latin typeface="Open Sans"/>
                <a:ea typeface="Open Sans"/>
                <a:cs typeface="Open Sans"/>
                <a:sym typeface="Open Sans"/>
              </a:defRPr>
            </a:lvl4pPr>
            <a:lvl5pPr marL="2286000" marR="0" lvl="4" indent="-355600" algn="l" rtl="0">
              <a:spcBef>
                <a:spcPts val="400"/>
              </a:spcBef>
              <a:spcAft>
                <a:spcPts val="0"/>
              </a:spcAft>
              <a:buClr>
                <a:srgbClr val="414B4E"/>
              </a:buClr>
              <a:buSzPts val="2000"/>
              <a:buFont typeface="Arial"/>
              <a:buChar char="»"/>
              <a:defRPr sz="2000" b="0" i="0" u="none" strike="noStrike" cap="none">
                <a:solidFill>
                  <a:srgbClr val="414B4E"/>
                </a:solidFill>
                <a:latin typeface="Open Sans"/>
                <a:ea typeface="Open Sans"/>
                <a:cs typeface="Open Sans"/>
                <a:sym typeface="Open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28"/>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Open Sans"/>
                <a:ea typeface="Open Sans"/>
                <a:cs typeface="Open Sans"/>
                <a:sym typeface="Open Sans"/>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8"/>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Open Sans"/>
                <a:ea typeface="Open Sans"/>
                <a:cs typeface="Open Sans"/>
                <a:sym typeface="Open Sans"/>
              </a:defRPr>
            </a:lvl1pPr>
            <a:lvl2pPr marL="0" marR="0" lvl="1" indent="0" algn="r" rtl="0">
              <a:spcBef>
                <a:spcPts val="0"/>
              </a:spcBef>
              <a:buNone/>
              <a:defRPr sz="1200" b="0" i="0" u="none" strike="noStrike" cap="none">
                <a:solidFill>
                  <a:srgbClr val="888888"/>
                </a:solidFill>
                <a:latin typeface="Open Sans"/>
                <a:ea typeface="Open Sans"/>
                <a:cs typeface="Open Sans"/>
                <a:sym typeface="Open Sans"/>
              </a:defRPr>
            </a:lvl2pPr>
            <a:lvl3pPr marL="0" marR="0" lvl="2" indent="0" algn="r" rtl="0">
              <a:spcBef>
                <a:spcPts val="0"/>
              </a:spcBef>
              <a:buNone/>
              <a:defRPr sz="1200" b="0" i="0" u="none" strike="noStrike" cap="none">
                <a:solidFill>
                  <a:srgbClr val="888888"/>
                </a:solidFill>
                <a:latin typeface="Open Sans"/>
                <a:ea typeface="Open Sans"/>
                <a:cs typeface="Open Sans"/>
                <a:sym typeface="Open Sans"/>
              </a:defRPr>
            </a:lvl3pPr>
            <a:lvl4pPr marL="0" marR="0" lvl="3" indent="0" algn="r" rtl="0">
              <a:spcBef>
                <a:spcPts val="0"/>
              </a:spcBef>
              <a:buNone/>
              <a:defRPr sz="1200" b="0" i="0" u="none" strike="noStrike" cap="none">
                <a:solidFill>
                  <a:srgbClr val="888888"/>
                </a:solidFill>
                <a:latin typeface="Open Sans"/>
                <a:ea typeface="Open Sans"/>
                <a:cs typeface="Open Sans"/>
                <a:sym typeface="Open Sans"/>
              </a:defRPr>
            </a:lvl4pPr>
            <a:lvl5pPr marL="0" marR="0" lvl="4" indent="0" algn="r" rtl="0">
              <a:spcBef>
                <a:spcPts val="0"/>
              </a:spcBef>
              <a:buNone/>
              <a:defRPr sz="1200" b="0" i="0" u="none" strike="noStrike" cap="none">
                <a:solidFill>
                  <a:srgbClr val="888888"/>
                </a:solidFill>
                <a:latin typeface="Open Sans"/>
                <a:ea typeface="Open Sans"/>
                <a:cs typeface="Open Sans"/>
                <a:sym typeface="Open Sans"/>
              </a:defRPr>
            </a:lvl5pPr>
            <a:lvl6pPr marL="0" marR="0" lvl="5" indent="0" algn="r" rtl="0">
              <a:spcBef>
                <a:spcPts val="0"/>
              </a:spcBef>
              <a:buNone/>
              <a:defRPr sz="1200" b="0" i="0" u="none" strike="noStrike" cap="none">
                <a:solidFill>
                  <a:srgbClr val="888888"/>
                </a:solidFill>
                <a:latin typeface="Open Sans"/>
                <a:ea typeface="Open Sans"/>
                <a:cs typeface="Open Sans"/>
                <a:sym typeface="Open Sans"/>
              </a:defRPr>
            </a:lvl6pPr>
            <a:lvl7pPr marL="0" marR="0" lvl="6" indent="0" algn="r" rtl="0">
              <a:spcBef>
                <a:spcPts val="0"/>
              </a:spcBef>
              <a:buNone/>
              <a:defRPr sz="1200" b="0" i="0" u="none" strike="noStrike" cap="none">
                <a:solidFill>
                  <a:srgbClr val="888888"/>
                </a:solidFill>
                <a:latin typeface="Open Sans"/>
                <a:ea typeface="Open Sans"/>
                <a:cs typeface="Open Sans"/>
                <a:sym typeface="Open Sans"/>
              </a:defRPr>
            </a:lvl7pPr>
            <a:lvl8pPr marL="0" marR="0" lvl="7" indent="0" algn="r" rtl="0">
              <a:spcBef>
                <a:spcPts val="0"/>
              </a:spcBef>
              <a:buNone/>
              <a:defRPr sz="1200" b="0" i="0" u="none" strike="noStrike" cap="none">
                <a:solidFill>
                  <a:srgbClr val="888888"/>
                </a:solidFill>
                <a:latin typeface="Open Sans"/>
                <a:ea typeface="Open Sans"/>
                <a:cs typeface="Open Sans"/>
                <a:sym typeface="Open Sans"/>
              </a:defRPr>
            </a:lvl8pPr>
            <a:lvl9pPr marL="0" marR="0" lvl="8" indent="0" algn="r" rtl="0">
              <a:spcBef>
                <a:spcPts val="0"/>
              </a:spcBef>
              <a:buNone/>
              <a:defRPr sz="1200" b="0" i="0" u="none" strike="noStrike" cap="none">
                <a:solidFill>
                  <a:srgbClr val="888888"/>
                </a:solidFill>
                <a:latin typeface="Open Sans"/>
                <a:ea typeface="Open Sans"/>
                <a:cs typeface="Open Sans"/>
                <a:sym typeface="Open Sans"/>
              </a:defRPr>
            </a:lvl9pPr>
          </a:lstStyle>
          <a:p>
            <a:fld id="{00000000-1234-1234-1234-123412341234}" type="slidenum">
              <a:rPr lang="en-US" smtClean="0"/>
              <a:pPr/>
              <a:t>‹#›</a:t>
            </a:fld>
            <a:endParaRPr lang="en-US"/>
          </a:p>
        </p:txBody>
      </p:sp>
      <p:pic>
        <p:nvPicPr>
          <p:cNvPr id="14" name="Google Shape;14;p28"/>
          <p:cNvPicPr preferRelativeResize="0"/>
          <p:nvPr/>
        </p:nvPicPr>
        <p:blipFill rotWithShape="1">
          <a:blip r:embed="rId14">
            <a:alphaModFix/>
          </a:blip>
          <a:srcRect/>
          <a:stretch/>
        </p:blipFill>
        <p:spPr>
          <a:xfrm>
            <a:off x="3907259" y="6356350"/>
            <a:ext cx="3657600" cy="317500"/>
          </a:xfrm>
          <a:prstGeom prst="rect">
            <a:avLst/>
          </a:prstGeom>
          <a:noFill/>
          <a:ln>
            <a:noFill/>
          </a:ln>
        </p:spPr>
      </p:pic>
      <p:pic>
        <p:nvPicPr>
          <p:cNvPr id="15" name="Google Shape;15;p28" descr="supergraphic.png"/>
          <p:cNvPicPr preferRelativeResize="0"/>
          <p:nvPr/>
        </p:nvPicPr>
        <p:blipFill rotWithShape="1">
          <a:blip r:embed="rId15">
            <a:alphaModFix/>
          </a:blip>
          <a:srcRect/>
          <a:stretch/>
        </p:blipFill>
        <p:spPr>
          <a:xfrm>
            <a:off x="0" y="-428278"/>
            <a:ext cx="12192000" cy="609600"/>
          </a:xfrm>
          <a:prstGeom prst="rect">
            <a:avLst/>
          </a:prstGeom>
          <a:noFill/>
          <a:ln>
            <a:noFill/>
          </a:ln>
        </p:spPr>
      </p:pic>
    </p:spTree>
    <p:extLst>
      <p:ext uri="{BB962C8B-B14F-4D97-AF65-F5344CB8AC3E}">
        <p14:creationId xmlns:p14="http://schemas.microsoft.com/office/powerpoint/2010/main" val="1850019631"/>
      </p:ext>
    </p:extLst>
  </p:cSld>
  <p:clrMap bg1="lt1" tx1="dk1" bg2="dk2" tx2="lt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8.tiff"/></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5.xml"/><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5.xml"/><Relationship Id="rId5" Type="http://schemas.openxmlformats.org/officeDocument/2006/relationships/image" Target="../media/image19.png"/><Relationship Id="rId4" Type="http://schemas.openxmlformats.org/officeDocument/2006/relationships/image" Target="../media/image18.jp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26.xml"/><Relationship Id="rId5" Type="http://schemas.openxmlformats.org/officeDocument/2006/relationships/hyperlink" Target="https://prismic-io.s3.amazonaws.com/leading-edge/7ddc6261-fa2a-4cf5-8a06-02c0207a719d_LPTW2019web.pdf" TargetMode="Externa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26.xml"/><Relationship Id="rId6" Type="http://schemas.openxmlformats.org/officeDocument/2006/relationships/image" Target="../media/image30.png"/><Relationship Id="rId11" Type="http://schemas.openxmlformats.org/officeDocument/2006/relationships/image" Target="../media/image35.jpg"/><Relationship Id="rId5" Type="http://schemas.openxmlformats.org/officeDocument/2006/relationships/image" Target="../media/image29.pn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2.xml"/><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6.xml"/></Relationships>
</file>

<file path=ppt/slides/_rels/slide29.xml.rels><?xml version="1.0" encoding="UTF-8" standalone="yes"?>
<Relationships xmlns="http://schemas.openxmlformats.org/package/2006/relationships"><Relationship Id="rId3" Type="http://schemas.openxmlformats.org/officeDocument/2006/relationships/hyperlink" Target="https://jobs.jpro.org/" TargetMode="External"/><Relationship Id="rId2" Type="http://schemas.openxmlformats.org/officeDocument/2006/relationships/notesSlide" Target="../notesSlides/notesSlide24.xml"/><Relationship Id="rId1" Type="http://schemas.openxmlformats.org/officeDocument/2006/relationships/slideLayout" Target="../slideLayouts/slideLayout26.xml"/><Relationship Id="rId4" Type="http://schemas.openxmlformats.org/officeDocument/2006/relationships/hyperlink" Target="https://www.jpro.org/careerhub-resources" TargetMode="External"/></Relationships>
</file>

<file path=ppt/slides/_rels/slide3.xml.rels><?xml version="1.0" encoding="UTF-8" standalone="yes"?>
<Relationships xmlns="http://schemas.openxmlformats.org/package/2006/relationships"><Relationship Id="rId8" Type="http://schemas.openxmlformats.org/officeDocument/2006/relationships/hyperlink" Target="https://www.jfcsphilly.org/" TargetMode="External"/><Relationship Id="rId13" Type="http://schemas.openxmlformats.org/officeDocument/2006/relationships/hyperlink" Target="https://jpro.org/" TargetMode="External"/><Relationship Id="rId18" Type="http://schemas.openxmlformats.org/officeDocument/2006/relationships/hyperlink" Target="https://www.campramah.org/" TargetMode="External"/><Relationship Id="rId3" Type="http://schemas.openxmlformats.org/officeDocument/2006/relationships/hyperlink" Target="http://www.kolamielkinspark.org/" TargetMode="External"/><Relationship Id="rId21" Type="http://schemas.openxmlformats.org/officeDocument/2006/relationships/hyperlink" Target="https://socaljewishnews.com/" TargetMode="External"/><Relationship Id="rId7" Type="http://schemas.openxmlformats.org/officeDocument/2006/relationships/hyperlink" Target="https://faithanddisability.org/institute/" TargetMode="External"/><Relationship Id="rId12" Type="http://schemas.openxmlformats.org/officeDocument/2006/relationships/hyperlink" Target="https://www.jvs-socal.org/" TargetMode="External"/><Relationship Id="rId17" Type="http://schemas.openxmlformats.org/officeDocument/2006/relationships/hyperlink" Target="https://themiracleproject.org/" TargetMode="External"/><Relationship Id="rId2" Type="http://schemas.openxmlformats.org/officeDocument/2006/relationships/hyperlink" Target="https://jkidla.com/" TargetMode="External"/><Relationship Id="rId16" Type="http://schemas.openxmlformats.org/officeDocument/2006/relationships/hyperlink" Target="https://matankids.org/" TargetMode="External"/><Relationship Id="rId20" Type="http://schemas.openxmlformats.org/officeDocument/2006/relationships/hyperlink" Target="https://www.pjtc.net/" TargetMode="External"/><Relationship Id="rId1" Type="http://schemas.openxmlformats.org/officeDocument/2006/relationships/slideLayout" Target="../slideLayouts/slideLayout2.xml"/><Relationship Id="rId6" Type="http://schemas.openxmlformats.org/officeDocument/2006/relationships/hyperlink" Target="https://hillel.org/" TargetMode="External"/><Relationship Id="rId11" Type="http://schemas.openxmlformats.org/officeDocument/2006/relationships/hyperlink" Target="https://jrspgh.org/" TargetMode="External"/><Relationship Id="rId5" Type="http://schemas.openxmlformats.org/officeDocument/2006/relationships/hyperlink" Target="https://www.jgateways.org/" TargetMode="External"/><Relationship Id="rId15" Type="http://schemas.openxmlformats.org/officeDocument/2006/relationships/hyperlink" Target="https://keshet.org/" TargetMode="External"/><Relationship Id="rId23" Type="http://schemas.openxmlformats.org/officeDocument/2006/relationships/hyperlink" Target="https://www.womensrabbinicnetwork.org/" TargetMode="External"/><Relationship Id="rId10" Type="http://schemas.openxmlformats.org/officeDocument/2006/relationships/hyperlink" Target="https://www.greatermetrowestable.org/" TargetMode="External"/><Relationship Id="rId19" Type="http://schemas.openxmlformats.org/officeDocument/2006/relationships/hyperlink" Target="https://www.networkjhsa.org/" TargetMode="External"/><Relationship Id="rId4" Type="http://schemas.openxmlformats.org/officeDocument/2006/relationships/hyperlink" Target="https://www.edcjcc.org/" TargetMode="External"/><Relationship Id="rId9" Type="http://schemas.openxmlformats.org/officeDocument/2006/relationships/hyperlink" Target="https://www.jfshouston.org/" TargetMode="External"/><Relationship Id="rId14" Type="http://schemas.openxmlformats.org/officeDocument/2006/relationships/hyperlink" Target="https://www.keshetonline.org/" TargetMode="External"/><Relationship Id="rId22" Type="http://schemas.openxmlformats.org/officeDocument/2006/relationships/hyperlink" Target="https://jewishlearningventure.org/what-we-do/whole-community-inclusion/"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5.xml"/><Relationship Id="rId1" Type="http://schemas.openxmlformats.org/officeDocument/2006/relationships/slideLayout" Target="../slideLayouts/slideLayout28.xml"/><Relationship Id="rId4" Type="http://schemas.openxmlformats.org/officeDocument/2006/relationships/image" Target="../media/image3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hyperlink" Target="mailto:swelch@networkjhsa.org" TargetMode="Externa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hyperlink" Target="mailto:JakeS@RespectAbility.org" TargetMode="External"/><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hyperlink" Target="http://www.respectability.org/speakers-bureau/jewish/"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s://www.respectability.org/about-us/fellowship/jewish-inclusion-fellowship/"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www.respectability.org/jewish-events/"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respectability.org/jewish-events/"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ccss.jhu.edu/wp-content/uploads/downloads/2020/06/2020-Nonprofit-Employment-Report_FINAL_6.2020.pdf" TargetMode="External"/><Relationship Id="rId2" Type="http://schemas.openxmlformats.org/officeDocument/2006/relationships/notesSlide" Target="../notesSlides/notesSlide3.xml"/><Relationship Id="rId1" Type="http://schemas.openxmlformats.org/officeDocument/2006/relationships/slideLayout" Target="../slideLayouts/slideLayout25.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hidden="1">
            <a:extLst>
              <a:ext uri="{FF2B5EF4-FFF2-40B4-BE49-F238E27FC236}">
                <a16:creationId xmlns:a16="http://schemas.microsoft.com/office/drawing/2014/main" id="{232D6E1D-D4F4-C448-A77C-A9748D276B49}"/>
              </a:ext>
            </a:extLst>
          </p:cNvPr>
          <p:cNvSpPr>
            <a:spLocks noGrp="1"/>
          </p:cNvSpPr>
          <p:nvPr>
            <p:ph type="title" idx="4294967295"/>
          </p:nvPr>
        </p:nvSpPr>
        <p:spPr/>
        <p:txBody>
          <a:bodyPr>
            <a:normAutofit fontScale="90000"/>
          </a:bodyPr>
          <a:lstStyle/>
          <a:p>
            <a:r>
              <a:rPr lang="en-US" dirty="0"/>
              <a:t>How</a:t>
            </a:r>
            <a:r>
              <a:rPr lang="en-US" baseline="0" dirty="0"/>
              <a:t> Disability Inclusion &amp; Equity Can Add to Your Success</a:t>
            </a:r>
            <a:endParaRPr lang="en-US" dirty="0"/>
          </a:p>
        </p:txBody>
      </p:sp>
      <p:pic>
        <p:nvPicPr>
          <p:cNvPr id="13" name="Picture 12" descr="RespectAbility logo">
            <a:extLst>
              <a:ext uri="{FF2B5EF4-FFF2-40B4-BE49-F238E27FC236}">
                <a16:creationId xmlns:a16="http://schemas.microsoft.com/office/drawing/2014/main" id="{F470BEEA-2EE5-4BD6-B08F-117EAA0ADD6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83050" y="4201184"/>
            <a:ext cx="5410200" cy="2419350"/>
          </a:xfrm>
          <a:prstGeom prst="rect">
            <a:avLst/>
          </a:prstGeom>
        </p:spPr>
      </p:pic>
      <p:sp>
        <p:nvSpPr>
          <p:cNvPr id="2" name="TextBox 1">
            <a:extLst>
              <a:ext uri="{FF2B5EF4-FFF2-40B4-BE49-F238E27FC236}">
                <a16:creationId xmlns:a16="http://schemas.microsoft.com/office/drawing/2014/main" id="{DB4D2C9D-347E-4710-B426-E2F945F2385B}"/>
              </a:ext>
            </a:extLst>
          </p:cNvPr>
          <p:cNvSpPr txBox="1"/>
          <p:nvPr/>
        </p:nvSpPr>
        <p:spPr>
          <a:xfrm>
            <a:off x="6598751" y="4164364"/>
            <a:ext cx="5593249" cy="2492990"/>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Leading at the Next Level: Working in the Jewish World</a:t>
            </a:r>
          </a:p>
          <a:p>
            <a:endParaRPr lang="en-US" b="1" dirty="0">
              <a:solidFill>
                <a:srgbClr val="000000"/>
              </a:solidFill>
              <a:latin typeface="Times New Roman" panose="02020603050405020304" pitchFamily="18" charset="0"/>
              <a:cs typeface="Times New Roman" panose="02020603050405020304" pitchFamily="18" charset="0"/>
            </a:endParaRPr>
          </a:p>
          <a:p>
            <a:r>
              <a:rPr lang="en-US" b="1" dirty="0">
                <a:solidFill>
                  <a:srgbClr val="000000"/>
                </a:solidFill>
                <a:latin typeface="Times New Roman" panose="02020603050405020304" pitchFamily="18" charset="0"/>
                <a:cs typeface="Times New Roman" panose="02020603050405020304" pitchFamily="18" charset="0"/>
              </a:rPr>
              <a:t>Matan Koch, Vice President, Workforce, Leadership and Faith Programs, RespectAbility</a:t>
            </a:r>
          </a:p>
          <a:p>
            <a:r>
              <a:rPr lang="en-US" b="1" dirty="0">
                <a:solidFill>
                  <a:srgbClr val="000000"/>
                </a:solidFill>
                <a:latin typeface="Times New Roman" panose="02020603050405020304" pitchFamily="18" charset="0"/>
                <a:cs typeface="Times New Roman" panose="02020603050405020304" pitchFamily="18" charset="0"/>
              </a:rPr>
              <a:t>Sarah Welch, </a:t>
            </a:r>
            <a:r>
              <a:rPr lang="en-US"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VP - Workforce Development Services,</a:t>
            </a:r>
            <a:endParaRPr lang="en-US" b="1"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Network of Jewish Human Services</a:t>
            </a:r>
          </a:p>
          <a:p>
            <a:pPr marL="0" marR="0">
              <a:spcBef>
                <a:spcPts val="0"/>
              </a:spcBef>
              <a:spcAft>
                <a:spcPts val="0"/>
              </a:spcAft>
            </a:pPr>
            <a:r>
              <a:rPr lang="en-US" b="1" dirty="0" err="1">
                <a:solidFill>
                  <a:srgbClr val="000000"/>
                </a:solidFill>
                <a:latin typeface="Times New Roman" panose="02020603050405020304" pitchFamily="18" charset="0"/>
                <a:cs typeface="Times New Roman" panose="02020603050405020304" pitchFamily="18" charset="0"/>
              </a:rPr>
              <a:t>Gali</a:t>
            </a:r>
            <a:r>
              <a:rPr lang="en-US" b="1" dirty="0">
                <a:solidFill>
                  <a:srgbClr val="000000"/>
                </a:solidFill>
                <a:latin typeface="Times New Roman" panose="02020603050405020304" pitchFamily="18" charset="0"/>
                <a:cs typeface="Times New Roman" panose="02020603050405020304" pitchFamily="18" charset="0"/>
              </a:rPr>
              <a:t> Cooks, </a:t>
            </a:r>
            <a:r>
              <a:rPr lang="en-US" b="1" dirty="0">
                <a:effectLst/>
                <a:latin typeface="Times New Roman" panose="02020603050405020304" pitchFamily="18" charset="0"/>
                <a:ea typeface="Times New Roman" panose="02020603050405020304" pitchFamily="18" charset="0"/>
                <a:cs typeface="Times New Roman" panose="02020603050405020304" pitchFamily="18" charset="0"/>
              </a:rPr>
              <a:t>President &amp; CEO</a:t>
            </a:r>
            <a:r>
              <a:rPr lang="en-US" b="1" dirty="0">
                <a:latin typeface="Times New Roman" panose="02020603050405020304" pitchFamily="18" charset="0"/>
                <a:ea typeface="Times New Roman" panose="02020603050405020304" pitchFamily="18" charset="0"/>
                <a:cs typeface="Times New Roman" panose="02020603050405020304" pitchFamily="18" charset="0"/>
              </a:rPr>
              <a:t>, </a:t>
            </a:r>
            <a:r>
              <a:rPr lang="en-US" b="1" dirty="0">
                <a:effectLst/>
                <a:latin typeface="Times New Roman" panose="02020603050405020304" pitchFamily="18" charset="0"/>
                <a:ea typeface="Times New Roman" panose="02020603050405020304" pitchFamily="18" charset="0"/>
                <a:cs typeface="Times New Roman" panose="02020603050405020304" pitchFamily="18" charset="0"/>
              </a:rPr>
              <a:t>Leading Edge</a:t>
            </a:r>
            <a:endParaRPr lang="en-US" b="1" dirty="0">
              <a:effectLst/>
              <a:latin typeface="Times New Roman" panose="02020603050405020304" pitchFamily="18" charset="0"/>
              <a:ea typeface="Calibri" panose="020F0502020204030204" pitchFamily="34" charset="0"/>
              <a:cs typeface="Times New Roman" panose="02020603050405020304" pitchFamily="18" charset="0"/>
            </a:endParaRPr>
          </a:p>
        </p:txBody>
      </p:sp>
      <p:cxnSp>
        <p:nvCxnSpPr>
          <p:cNvPr id="10" name="Straight Connector 9">
            <a:extLst>
              <a:ext uri="{FF2B5EF4-FFF2-40B4-BE49-F238E27FC236}">
                <a16:creationId xmlns:a16="http://schemas.microsoft.com/office/drawing/2014/main" id="{2208AE4A-0D4D-4577-A468-1DF7FAB562D8}"/>
              </a:ext>
              <a:ext uri="{C183D7F6-B498-43B3-948B-1728B52AA6E4}">
                <adec:decorative xmlns:adec="http://schemas.microsoft.com/office/drawing/2017/decorative" val="1"/>
              </a:ext>
            </a:extLst>
          </p:cNvPr>
          <p:cNvCxnSpPr>
            <a:cxnSpLocks/>
          </p:cNvCxnSpPr>
          <p:nvPr/>
        </p:nvCxnSpPr>
        <p:spPr>
          <a:xfrm>
            <a:off x="6105043" y="4464804"/>
            <a:ext cx="0" cy="1892111"/>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pic>
        <p:nvPicPr>
          <p:cNvPr id="5" name="Picture 4" descr="black and white headshots of 27 Jewish speakers with disabilities in RespectAbility's speakers bureau">
            <a:extLst>
              <a:ext uri="{FF2B5EF4-FFF2-40B4-BE49-F238E27FC236}">
                <a16:creationId xmlns:a16="http://schemas.microsoft.com/office/drawing/2014/main" id="{48B1D996-1E8D-3D4A-949A-D9DB228FE1F8}"/>
              </a:ext>
            </a:extLst>
          </p:cNvPr>
          <p:cNvPicPr>
            <a:picLocks noChangeAspect="1"/>
          </p:cNvPicPr>
          <p:nvPr/>
        </p:nvPicPr>
        <p:blipFill rotWithShape="1">
          <a:blip r:embed="rId4"/>
          <a:srcRect b="40730"/>
          <a:stretch/>
        </p:blipFill>
        <p:spPr>
          <a:xfrm>
            <a:off x="-1" y="0"/>
            <a:ext cx="12210089" cy="4064753"/>
          </a:xfrm>
          <a:prstGeom prst="rect">
            <a:avLst/>
          </a:prstGeom>
        </p:spPr>
      </p:pic>
    </p:spTree>
    <p:extLst>
      <p:ext uri="{BB962C8B-B14F-4D97-AF65-F5344CB8AC3E}">
        <p14:creationId xmlns:p14="http://schemas.microsoft.com/office/powerpoint/2010/main" val="17149083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4"/>
          <p:cNvSpPr txBox="1">
            <a:spLocks noGrp="1"/>
          </p:cNvSpPr>
          <p:nvPr>
            <p:ph type="title" idx="4294967295"/>
          </p:nvPr>
        </p:nvSpPr>
        <p:spPr>
          <a:xfrm>
            <a:off x="1890713" y="1165225"/>
            <a:ext cx="4281487" cy="4525963"/>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normAutofit/>
          </a:bodyPr>
          <a:lstStyle/>
          <a:p>
            <a:pPr marL="0" marR="0" lvl="0" indent="0" algn="ctr" defTabSz="914400" rtl="0" eaLnBrk="1" fontAlgn="auto" latinLnBrk="0" hangingPunct="1">
              <a:lnSpc>
                <a:spcPct val="110000"/>
              </a:lnSpc>
              <a:spcBef>
                <a:spcPts val="0"/>
              </a:spcBef>
              <a:spcAft>
                <a:spcPts val="0"/>
              </a:spcAft>
              <a:buClr>
                <a:srgbClr val="414B4E"/>
              </a:buClr>
              <a:buSzPts val="2800"/>
              <a:buFont typeface="Arial"/>
              <a:buNone/>
              <a:tabLst/>
              <a:defRPr/>
            </a:pPr>
            <a:r>
              <a:rPr kumimoji="0" lang="en-US" sz="2800" b="1" i="0" u="none" strike="noStrike" kern="0" cap="none" spc="0" normalizeH="0" baseline="0" noProof="0" dirty="0">
                <a:ln>
                  <a:noFill/>
                </a:ln>
                <a:solidFill>
                  <a:srgbClr val="414B4E"/>
                </a:solidFill>
                <a:effectLst/>
                <a:uLnTx/>
                <a:uFillTx/>
                <a:latin typeface="Open Sans"/>
                <a:ea typeface="Open Sans"/>
                <a:cs typeface="Open Sans"/>
                <a:sym typeface="Open Sans"/>
              </a:rPr>
              <a:t>Leading Edge </a:t>
            </a:r>
            <a:r>
              <a:rPr kumimoji="0" lang="en-US" sz="2800" b="0" i="0" u="none" strike="noStrike" kern="0" cap="none" spc="0" normalizeH="0" baseline="0" noProof="0" dirty="0">
                <a:ln>
                  <a:noFill/>
                </a:ln>
                <a:solidFill>
                  <a:srgbClr val="414B4E"/>
                </a:solidFill>
                <a:effectLst/>
                <a:uLnTx/>
                <a:uFillTx/>
                <a:latin typeface="Open Sans"/>
                <a:ea typeface="Open Sans"/>
                <a:cs typeface="Open Sans"/>
                <a:sym typeface="Open Sans"/>
              </a:rPr>
              <a:t>was founded in 2014 to create a forum for the Jewish community to address the leadership pipeline issues facing the American Jewish nonprofit sector.</a:t>
            </a:r>
            <a:br>
              <a:rPr kumimoji="0" lang="en-US" sz="2800" b="0" i="0" u="none" strike="noStrike" kern="0" cap="none" spc="0" normalizeH="0" baseline="0" noProof="0" dirty="0">
                <a:ln>
                  <a:noFill/>
                </a:ln>
                <a:solidFill>
                  <a:srgbClr val="414B4E"/>
                </a:solidFill>
                <a:effectLst/>
                <a:uLnTx/>
                <a:uFillTx/>
                <a:latin typeface="Open Sans"/>
                <a:ea typeface="Open Sans"/>
                <a:cs typeface="Open Sans"/>
                <a:sym typeface="Open Sans"/>
              </a:rPr>
            </a:br>
            <a:endParaRPr kumimoji="0" lang="en-US" sz="2800" b="0" i="0" u="none" strike="noStrike" kern="0" cap="none" spc="0" normalizeH="0" baseline="0" noProof="0" dirty="0">
              <a:ln>
                <a:noFill/>
              </a:ln>
              <a:solidFill>
                <a:srgbClr val="414B4E"/>
              </a:solidFill>
              <a:effectLst/>
              <a:uLnTx/>
              <a:uFillTx/>
              <a:latin typeface="Open Sans"/>
              <a:ea typeface="Open Sans"/>
              <a:cs typeface="Open Sans"/>
              <a:sym typeface="Open Sans"/>
            </a:endParaRPr>
          </a:p>
        </p:txBody>
      </p:sp>
      <p:pic>
        <p:nvPicPr>
          <p:cNvPr id="111" name="Google Shape;111;p4" descr="Leading Edge Logo"/>
          <p:cNvPicPr preferRelativeResize="0"/>
          <p:nvPr/>
        </p:nvPicPr>
        <p:blipFill rotWithShape="1">
          <a:blip r:embed="rId3">
            <a:alphaModFix/>
          </a:blip>
          <a:srcRect/>
          <a:stretch/>
        </p:blipFill>
        <p:spPr>
          <a:xfrm>
            <a:off x="6263054" y="2979705"/>
            <a:ext cx="4038600" cy="898588"/>
          </a:xfrm>
          <a:prstGeom prst="rect">
            <a:avLst/>
          </a:prstGeom>
          <a:solidFill>
            <a:srgbClr val="FFFFFF"/>
          </a:solidFill>
          <a:ln>
            <a:noFill/>
          </a:ln>
        </p:spPr>
      </p:pic>
      <p:sp>
        <p:nvSpPr>
          <p:cNvPr id="112" name="Google Shape;112;p4"/>
          <p:cNvSpPr txBox="1">
            <a:spLocks noGrp="1"/>
          </p:cNvSpPr>
          <p:nvPr>
            <p:ph type="sldNum" idx="12"/>
          </p:nvPr>
        </p:nvSpPr>
        <p:spPr>
          <a:xfrm>
            <a:off x="8077200" y="6356351"/>
            <a:ext cx="2133600" cy="365125"/>
          </a:xfrm>
          <a:prstGeom prst="rect">
            <a:avLst/>
          </a:prstGeom>
          <a:noFill/>
          <a:ln>
            <a:noFill/>
          </a:ln>
        </p:spPr>
        <p:txBody>
          <a:bodyPr spcFirstLastPara="1" wrap="square" lIns="91425" tIns="45700" rIns="91425" bIns="45700" anchor="ctr" anchorCtr="0">
            <a:normAutofit/>
          </a:bodyPr>
          <a:lstStyle/>
          <a:p>
            <a:pPr marL="0" marR="0" lvl="0" indent="0" algn="r" defTabSz="914400" rtl="0" eaLnBrk="1" fontAlgn="auto" latinLnBrk="0" hangingPunct="1">
              <a:lnSpc>
                <a:spcPct val="100000"/>
              </a:lnSpc>
              <a:spcBef>
                <a:spcPts val="0"/>
              </a:spcBef>
              <a:spcAft>
                <a:spcPts val="0"/>
              </a:spcAft>
              <a:buClr>
                <a:srgbClr val="888888"/>
              </a:buClr>
              <a:buSzPts val="1200"/>
              <a:buFontTx/>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Open Sans"/>
                <a:ea typeface="Open Sans"/>
                <a:cs typeface="Open Sans"/>
                <a:sym typeface="Open Sans"/>
              </a:rPr>
              <a:pPr marL="0" marR="0" lvl="0" indent="0" algn="r" defTabSz="914400" rtl="0" eaLnBrk="1" fontAlgn="auto" latinLnBrk="0" hangingPunct="1">
                <a:lnSpc>
                  <a:spcPct val="100000"/>
                </a:lnSpc>
                <a:spcBef>
                  <a:spcPts val="0"/>
                </a:spcBef>
                <a:spcAft>
                  <a:spcPts val="0"/>
                </a:spcAft>
                <a:buClr>
                  <a:srgbClr val="888888"/>
                </a:buClr>
                <a:buSzPts val="1200"/>
                <a:buFontTx/>
                <a:buNone/>
                <a:tabLst/>
                <a:defRPr/>
              </a:pPr>
              <a:t>10</a:t>
            </a:fld>
            <a:endParaRPr kumimoji="0" sz="1200" b="0" i="0" u="none" strike="noStrike" kern="0" cap="none" spc="0" normalizeH="0" baseline="0" noProof="0">
              <a:ln>
                <a:noFill/>
              </a:ln>
              <a:solidFill>
                <a:srgbClr val="888888"/>
              </a:solidFill>
              <a:effectLst/>
              <a:uLnTx/>
              <a:uFillTx/>
              <a:latin typeface="Open Sans"/>
              <a:ea typeface="Open Sans"/>
              <a:cs typeface="Open Sans"/>
              <a:sym typeface="Open Sans"/>
            </a:endParaRPr>
          </a:p>
        </p:txBody>
      </p:sp>
    </p:spTree>
    <p:extLst>
      <p:ext uri="{BB962C8B-B14F-4D97-AF65-F5344CB8AC3E}">
        <p14:creationId xmlns:p14="http://schemas.microsoft.com/office/powerpoint/2010/main" val="3900285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22" name="Google Shape;122;p5"/>
          <p:cNvSpPr txBox="1"/>
          <p:nvPr/>
        </p:nvSpPr>
        <p:spPr>
          <a:xfrm>
            <a:off x="1930976" y="1513300"/>
            <a:ext cx="2310248" cy="1077218"/>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n-US" sz="3200" b="0" i="0" u="none" strike="noStrike" kern="0" cap="none" spc="0" normalizeH="0" baseline="0" noProof="0">
                <a:ln>
                  <a:noFill/>
                </a:ln>
                <a:solidFill>
                  <a:srgbClr val="000000"/>
                </a:solidFill>
                <a:effectLst/>
                <a:uLnTx/>
                <a:uFillTx/>
                <a:latin typeface="Open Sans"/>
                <a:ea typeface="Open Sans"/>
                <a:cs typeface="Open Sans"/>
                <a:sym typeface="Open Sans"/>
              </a:rPr>
              <a:t>Senior </a:t>
            </a: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n-US" sz="3200" b="0" i="0" u="none" strike="noStrike" kern="0" cap="none" spc="0" normalizeH="0" baseline="0" noProof="0">
                <a:ln>
                  <a:noFill/>
                </a:ln>
                <a:solidFill>
                  <a:srgbClr val="000000"/>
                </a:solidFill>
                <a:effectLst/>
                <a:uLnTx/>
                <a:uFillTx/>
                <a:latin typeface="Open Sans"/>
                <a:ea typeface="Open Sans"/>
                <a:cs typeface="Open Sans"/>
                <a:sym typeface="Open Sans"/>
              </a:rPr>
              <a:t>Leadership</a:t>
            </a: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pic>
        <p:nvPicPr>
          <p:cNvPr id="118" name="Google Shape;118;p5" descr="A picture of a chess piece"/>
          <p:cNvPicPr preferRelativeResize="0"/>
          <p:nvPr/>
        </p:nvPicPr>
        <p:blipFill rotWithShape="1">
          <a:blip r:embed="rId3">
            <a:alphaModFix/>
          </a:blip>
          <a:srcRect/>
          <a:stretch/>
        </p:blipFill>
        <p:spPr>
          <a:xfrm>
            <a:off x="2768600" y="2846800"/>
            <a:ext cx="635000" cy="876300"/>
          </a:xfrm>
          <a:prstGeom prst="rect">
            <a:avLst/>
          </a:prstGeom>
          <a:noFill/>
          <a:ln>
            <a:noFill/>
          </a:ln>
        </p:spPr>
      </p:pic>
      <p:sp>
        <p:nvSpPr>
          <p:cNvPr id="121" name="Google Shape;121;p5"/>
          <p:cNvSpPr txBox="1"/>
          <p:nvPr/>
        </p:nvSpPr>
        <p:spPr>
          <a:xfrm>
            <a:off x="1887780" y="4002500"/>
            <a:ext cx="2313454" cy="92333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endParaRPr kumimoji="0" sz="1800" b="0" i="0" u="none" strike="noStrike" kern="0" cap="none" spc="0" normalizeH="0" baseline="0" noProof="0">
              <a:ln>
                <a:noFill/>
              </a:ln>
              <a:solidFill>
                <a:srgbClr val="000000"/>
              </a:solidFill>
              <a:effectLst/>
              <a:uLnTx/>
              <a:uFillTx/>
              <a:latin typeface="Open Sans"/>
              <a:ea typeface="Open Sans"/>
              <a:cs typeface="Open Sans"/>
              <a:sym typeface="Open Sans"/>
            </a:endParaRPr>
          </a:p>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n-US" sz="1800" b="0" i="0" u="none" strike="noStrike" kern="0" cap="none" spc="0" normalizeH="0" baseline="0" noProof="0">
                <a:ln>
                  <a:noFill/>
                </a:ln>
                <a:solidFill>
                  <a:srgbClr val="000000"/>
                </a:solidFill>
                <a:effectLst/>
                <a:uLnTx/>
                <a:uFillTx/>
                <a:latin typeface="Open Sans"/>
                <a:ea typeface="Open Sans"/>
                <a:cs typeface="Open Sans"/>
                <a:sym typeface="Open Sans"/>
              </a:rPr>
              <a:t>Great organizations </a:t>
            </a: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n-US" sz="1800" b="0" i="0" u="none" strike="noStrike" kern="0" cap="none" spc="0" normalizeH="0" baseline="0" noProof="0">
                <a:ln>
                  <a:noFill/>
                </a:ln>
                <a:solidFill>
                  <a:srgbClr val="000000"/>
                </a:solidFill>
                <a:effectLst/>
                <a:uLnTx/>
                <a:uFillTx/>
                <a:latin typeface="Open Sans"/>
                <a:ea typeface="Open Sans"/>
                <a:cs typeface="Open Sans"/>
                <a:sym typeface="Open Sans"/>
              </a:rPr>
              <a:t>start at the top</a:t>
            </a: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3" name="Google Shape;123;p5"/>
          <p:cNvSpPr txBox="1">
            <a:spLocks noGrp="1"/>
          </p:cNvSpPr>
          <p:nvPr>
            <p:ph type="title" idx="4294967295"/>
          </p:nvPr>
        </p:nvSpPr>
        <p:spPr>
          <a:xfrm>
            <a:off x="4686202" y="1513300"/>
            <a:ext cx="2488096" cy="1077218"/>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n-US" sz="3200" b="0" i="0" u="none" strike="noStrike" kern="0" cap="none" spc="0" normalizeH="0" baseline="0" noProof="0" dirty="0">
                <a:ln>
                  <a:noFill/>
                </a:ln>
                <a:solidFill>
                  <a:srgbClr val="000000"/>
                </a:solidFill>
                <a:effectLst/>
                <a:uLnTx/>
                <a:uFillTx/>
                <a:latin typeface="Open Sans"/>
                <a:ea typeface="Open Sans"/>
                <a:cs typeface="Open Sans"/>
                <a:sym typeface="Open Sans"/>
              </a:rPr>
              <a:t>Lay Leadership</a:t>
            </a:r>
            <a:endParaRPr kumimoji="0" lang="en-US" sz="1400" b="0" i="0" u="none" strike="noStrike" kern="0" cap="none" spc="0" normalizeH="0" baseline="0" noProof="0" dirty="0">
              <a:ln>
                <a:noFill/>
              </a:ln>
              <a:solidFill>
                <a:srgbClr val="000000"/>
              </a:solidFill>
              <a:effectLst/>
              <a:uLnTx/>
              <a:uFillTx/>
              <a:latin typeface="Arial"/>
              <a:ea typeface="+mn-ea"/>
              <a:cs typeface="Arial"/>
              <a:sym typeface="Arial"/>
            </a:endParaRPr>
          </a:p>
        </p:txBody>
      </p:sp>
      <p:pic>
        <p:nvPicPr>
          <p:cNvPr id="119" name="Google Shape;119;p5" descr="A picture of a o with a line through it and an X"/>
          <p:cNvPicPr preferRelativeResize="0"/>
          <p:nvPr/>
        </p:nvPicPr>
        <p:blipFill rotWithShape="1">
          <a:blip r:embed="rId4">
            <a:alphaModFix/>
          </a:blip>
          <a:srcRect/>
          <a:stretch/>
        </p:blipFill>
        <p:spPr>
          <a:xfrm>
            <a:off x="5473700" y="2846800"/>
            <a:ext cx="914400" cy="876300"/>
          </a:xfrm>
          <a:prstGeom prst="rect">
            <a:avLst/>
          </a:prstGeom>
          <a:noFill/>
          <a:ln>
            <a:noFill/>
          </a:ln>
        </p:spPr>
      </p:pic>
      <p:sp>
        <p:nvSpPr>
          <p:cNvPr id="126" name="Google Shape;126;p5"/>
          <p:cNvSpPr txBox="1"/>
          <p:nvPr/>
        </p:nvSpPr>
        <p:spPr>
          <a:xfrm>
            <a:off x="4800502" y="4002501"/>
            <a:ext cx="2589696" cy="1200329"/>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endParaRPr kumimoji="0" sz="1800" b="0" i="0" u="none" strike="noStrike" kern="0" cap="none" spc="0" normalizeH="0" baseline="0" noProof="0">
              <a:ln>
                <a:noFill/>
              </a:ln>
              <a:solidFill>
                <a:srgbClr val="000000"/>
              </a:solidFill>
              <a:effectLst/>
              <a:uLnTx/>
              <a:uFillTx/>
              <a:latin typeface="Open Sans"/>
              <a:ea typeface="Open Sans"/>
              <a:cs typeface="Open Sans"/>
              <a:sym typeface="Open Sans"/>
            </a:endParaRPr>
          </a:p>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n-US" sz="1800" b="0" i="0" u="none" strike="noStrike" kern="0" cap="none" spc="0" normalizeH="0" baseline="0" noProof="0">
                <a:ln>
                  <a:noFill/>
                </a:ln>
                <a:solidFill>
                  <a:srgbClr val="000000"/>
                </a:solidFill>
                <a:effectLst/>
                <a:uLnTx/>
                <a:uFillTx/>
                <a:latin typeface="Open Sans"/>
                <a:ea typeface="Open Sans"/>
                <a:cs typeface="Open Sans"/>
                <a:sym typeface="Open Sans"/>
              </a:rPr>
              <a:t>When the lay-pro</a:t>
            </a: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n-US" sz="1800" b="0" i="0" u="none" strike="noStrike" kern="0" cap="none" spc="0" normalizeH="0" baseline="0" noProof="0">
                <a:ln>
                  <a:noFill/>
                </a:ln>
                <a:solidFill>
                  <a:srgbClr val="000000"/>
                </a:solidFill>
                <a:effectLst/>
                <a:uLnTx/>
                <a:uFillTx/>
                <a:latin typeface="Open Sans"/>
                <a:ea typeface="Open Sans"/>
                <a:cs typeface="Open Sans"/>
                <a:sym typeface="Open Sans"/>
              </a:rPr>
              <a:t>partnership is healthy,</a:t>
            </a: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n-US" sz="1800" b="0" i="0" u="none" strike="noStrike" kern="0" cap="none" spc="0" normalizeH="0" baseline="0" noProof="0">
                <a:ln>
                  <a:noFill/>
                </a:ln>
                <a:solidFill>
                  <a:srgbClr val="000000"/>
                </a:solidFill>
                <a:effectLst/>
                <a:uLnTx/>
                <a:uFillTx/>
                <a:latin typeface="Open Sans"/>
                <a:ea typeface="Open Sans"/>
                <a:cs typeface="Open Sans"/>
                <a:sym typeface="Open Sans"/>
              </a:rPr>
              <a:t>1 + 1 = 3</a:t>
            </a: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4" name="Google Shape;124;p5"/>
          <p:cNvSpPr txBox="1"/>
          <p:nvPr/>
        </p:nvSpPr>
        <p:spPr>
          <a:xfrm>
            <a:off x="7803012" y="1513300"/>
            <a:ext cx="2407788" cy="1077218"/>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n-US" sz="3200" b="0" i="0" u="none" strike="noStrike" kern="0" cap="none" spc="0" normalizeH="0" baseline="0" noProof="0">
                <a:ln>
                  <a:noFill/>
                </a:ln>
                <a:solidFill>
                  <a:srgbClr val="000000"/>
                </a:solidFill>
                <a:effectLst/>
                <a:uLnTx/>
                <a:uFillTx/>
                <a:latin typeface="Open Sans"/>
                <a:ea typeface="Open Sans"/>
                <a:cs typeface="Open Sans"/>
                <a:sym typeface="Open Sans"/>
              </a:rPr>
              <a:t>Workplace Culture</a:t>
            </a: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pic>
        <p:nvPicPr>
          <p:cNvPr id="120" name="Google Shape;120;p5" descr="A picture of a thumbs up"/>
          <p:cNvPicPr preferRelativeResize="0"/>
          <p:nvPr/>
        </p:nvPicPr>
        <p:blipFill rotWithShape="1">
          <a:blip r:embed="rId5">
            <a:alphaModFix/>
          </a:blip>
          <a:srcRect/>
          <a:stretch/>
        </p:blipFill>
        <p:spPr>
          <a:xfrm>
            <a:off x="8534400" y="2846800"/>
            <a:ext cx="952500" cy="876300"/>
          </a:xfrm>
          <a:prstGeom prst="rect">
            <a:avLst/>
          </a:prstGeom>
          <a:noFill/>
          <a:ln>
            <a:noFill/>
          </a:ln>
        </p:spPr>
      </p:pic>
      <p:sp>
        <p:nvSpPr>
          <p:cNvPr id="125" name="Google Shape;125;p5"/>
          <p:cNvSpPr txBox="1"/>
          <p:nvPr/>
        </p:nvSpPr>
        <p:spPr>
          <a:xfrm>
            <a:off x="7902357" y="4002501"/>
            <a:ext cx="2486963" cy="1200329"/>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endParaRPr kumimoji="0" sz="1800" b="0" i="0" u="none" strike="noStrike" kern="0" cap="none" spc="0" normalizeH="0" baseline="0" noProof="0">
              <a:ln>
                <a:noFill/>
              </a:ln>
              <a:solidFill>
                <a:srgbClr val="000000"/>
              </a:solidFill>
              <a:effectLst/>
              <a:uLnTx/>
              <a:uFillTx/>
              <a:latin typeface="Open Sans"/>
              <a:ea typeface="Open Sans"/>
              <a:cs typeface="Open Sans"/>
              <a:sym typeface="Open Sans"/>
            </a:endParaRPr>
          </a:p>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n-US" sz="1800" b="0" i="0" u="none" strike="noStrike" kern="0" cap="none" spc="0" normalizeH="0" baseline="0" noProof="0">
                <a:ln>
                  <a:noFill/>
                </a:ln>
                <a:solidFill>
                  <a:srgbClr val="000000"/>
                </a:solidFill>
                <a:effectLst/>
                <a:uLnTx/>
                <a:uFillTx/>
                <a:latin typeface="Open Sans"/>
                <a:ea typeface="Open Sans"/>
                <a:cs typeface="Open Sans"/>
                <a:sym typeface="Open Sans"/>
              </a:rPr>
              <a:t>“Culture eats strategy</a:t>
            </a: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n-US" sz="1800" b="0" i="0" u="none" strike="noStrike" kern="0" cap="none" spc="0" normalizeH="0" baseline="0" noProof="0">
                <a:ln>
                  <a:noFill/>
                </a:ln>
                <a:solidFill>
                  <a:srgbClr val="000000"/>
                </a:solidFill>
                <a:effectLst/>
                <a:uLnTx/>
                <a:uFillTx/>
                <a:latin typeface="Open Sans"/>
                <a:ea typeface="Open Sans"/>
                <a:cs typeface="Open Sans"/>
                <a:sym typeface="Open Sans"/>
              </a:rPr>
              <a:t>for breakfast”</a:t>
            </a: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n-US" sz="1800" b="0" i="0" u="none" strike="noStrike" kern="0" cap="none" spc="0" normalizeH="0" baseline="0" noProof="0">
                <a:ln>
                  <a:noFill/>
                </a:ln>
                <a:solidFill>
                  <a:srgbClr val="000000"/>
                </a:solidFill>
                <a:effectLst/>
                <a:uLnTx/>
                <a:uFillTx/>
                <a:latin typeface="Open Sans"/>
                <a:ea typeface="Open Sans"/>
                <a:cs typeface="Open Sans"/>
                <a:sym typeface="Open Sans"/>
              </a:rPr>
              <a:t>- Peter Drucker</a:t>
            </a: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7" name="Google Shape;117;p5"/>
          <p:cNvSpPr txBox="1">
            <a:spLocks noGrp="1"/>
          </p:cNvSpPr>
          <p:nvPr>
            <p:ph type="sldNum" idx="12"/>
          </p:nvPr>
        </p:nvSpPr>
        <p:spPr>
          <a:xfrm>
            <a:off x="8077200" y="6356351"/>
            <a:ext cx="2133600" cy="365125"/>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Tx/>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Open Sans"/>
                <a:ea typeface="Open Sans"/>
                <a:cs typeface="Open Sans"/>
                <a:sym typeface="Open Sans"/>
              </a:rPr>
              <a:pPr marL="0" marR="0" lvl="0" indent="0" algn="r" defTabSz="914400" rtl="0" eaLnBrk="1" fontAlgn="auto" latinLnBrk="0" hangingPunct="1">
                <a:lnSpc>
                  <a:spcPct val="100000"/>
                </a:lnSpc>
                <a:spcBef>
                  <a:spcPts val="0"/>
                </a:spcBef>
                <a:spcAft>
                  <a:spcPts val="0"/>
                </a:spcAft>
                <a:buClr>
                  <a:srgbClr val="000000"/>
                </a:buClr>
                <a:buSzTx/>
                <a:buFontTx/>
                <a:buNone/>
                <a:tabLst/>
                <a:defRPr/>
              </a:pPr>
              <a:t>11</a:t>
            </a:fld>
            <a:endParaRPr kumimoji="0" sz="1200" b="0" i="0" u="none" strike="noStrike" kern="0" cap="none" spc="0" normalizeH="0" baseline="0" noProof="0">
              <a:ln>
                <a:noFill/>
              </a:ln>
              <a:solidFill>
                <a:srgbClr val="888888"/>
              </a:solidFill>
              <a:effectLst/>
              <a:uLnTx/>
              <a:uFillTx/>
              <a:latin typeface="Open Sans"/>
              <a:ea typeface="Open Sans"/>
              <a:cs typeface="Open Sans"/>
              <a:sym typeface="Open Sans"/>
            </a:endParaRPr>
          </a:p>
        </p:txBody>
      </p:sp>
    </p:spTree>
    <p:extLst>
      <p:ext uri="{BB962C8B-B14F-4D97-AF65-F5344CB8AC3E}">
        <p14:creationId xmlns:p14="http://schemas.microsoft.com/office/powerpoint/2010/main" val="27672456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pic>
        <p:nvPicPr>
          <p:cNvPr id="134" name="Google Shape;134;p6" descr="Leading edge logo"/>
          <p:cNvPicPr preferRelativeResize="0"/>
          <p:nvPr/>
        </p:nvPicPr>
        <p:blipFill rotWithShape="1">
          <a:blip r:embed="rId3">
            <a:alphaModFix/>
          </a:blip>
          <a:srcRect/>
          <a:stretch/>
        </p:blipFill>
        <p:spPr>
          <a:xfrm>
            <a:off x="2610769" y="413904"/>
            <a:ext cx="1893613" cy="1606549"/>
          </a:xfrm>
          <a:prstGeom prst="rect">
            <a:avLst/>
          </a:prstGeom>
          <a:noFill/>
          <a:ln>
            <a:noFill/>
          </a:ln>
        </p:spPr>
      </p:pic>
      <p:sp>
        <p:nvSpPr>
          <p:cNvPr id="135" name="Google Shape;135;p6"/>
          <p:cNvSpPr txBox="1">
            <a:spLocks noGrp="1"/>
          </p:cNvSpPr>
          <p:nvPr>
            <p:ph type="title" idx="4294967295"/>
          </p:nvPr>
        </p:nvSpPr>
        <p:spPr>
          <a:xfrm>
            <a:off x="4772826" y="662704"/>
            <a:ext cx="1084391" cy="1092607"/>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n-US" sz="6500" b="0" i="0" u="none" strike="noStrike" kern="0" cap="none" spc="0" normalizeH="0" baseline="0" noProof="0" dirty="0">
                <a:ln>
                  <a:noFill/>
                </a:ln>
                <a:solidFill>
                  <a:srgbClr val="A63825"/>
                </a:solidFill>
                <a:effectLst/>
                <a:uLnTx/>
                <a:uFillTx/>
                <a:latin typeface="Calibri"/>
                <a:ea typeface="Calibri"/>
                <a:cs typeface="Calibri"/>
                <a:sym typeface="Calibri"/>
              </a:rPr>
              <a:t>+</a:t>
            </a:r>
            <a:endParaRPr kumimoji="0" lang="en-US" sz="1400" b="0" i="0" u="none" strike="noStrike" kern="0" cap="none" spc="0" normalizeH="0" baseline="0" noProof="0" dirty="0">
              <a:ln>
                <a:noFill/>
              </a:ln>
              <a:solidFill>
                <a:srgbClr val="000000"/>
              </a:solidFill>
              <a:effectLst/>
              <a:uLnTx/>
              <a:uFillTx/>
              <a:latin typeface="Arial"/>
              <a:ea typeface="+mn-ea"/>
              <a:cs typeface="Arial"/>
              <a:sym typeface="Arial"/>
            </a:endParaRPr>
          </a:p>
        </p:txBody>
      </p:sp>
      <p:pic>
        <p:nvPicPr>
          <p:cNvPr id="137" name="Google Shape;137;p6" descr="A logo that says HayGroup"/>
          <p:cNvPicPr preferRelativeResize="0"/>
          <p:nvPr/>
        </p:nvPicPr>
        <p:blipFill rotWithShape="1">
          <a:blip r:embed="rId4">
            <a:alphaModFix/>
          </a:blip>
          <a:srcRect/>
          <a:stretch/>
        </p:blipFill>
        <p:spPr>
          <a:xfrm>
            <a:off x="6591887" y="686423"/>
            <a:ext cx="2490198" cy="829480"/>
          </a:xfrm>
          <a:prstGeom prst="rect">
            <a:avLst/>
          </a:prstGeom>
          <a:noFill/>
          <a:ln>
            <a:noFill/>
          </a:ln>
        </p:spPr>
      </p:pic>
      <p:pic>
        <p:nvPicPr>
          <p:cNvPr id="136" name="Google Shape;136;p6" descr="Logo that says Culture Amp"/>
          <p:cNvPicPr preferRelativeResize="0"/>
          <p:nvPr/>
        </p:nvPicPr>
        <p:blipFill rotWithShape="1">
          <a:blip r:embed="rId5">
            <a:alphaModFix/>
          </a:blip>
          <a:srcRect/>
          <a:stretch/>
        </p:blipFill>
        <p:spPr>
          <a:xfrm>
            <a:off x="6125660" y="1604036"/>
            <a:ext cx="3422650" cy="553031"/>
          </a:xfrm>
          <a:prstGeom prst="rect">
            <a:avLst/>
          </a:prstGeom>
          <a:noFill/>
          <a:ln>
            <a:noFill/>
          </a:ln>
        </p:spPr>
      </p:pic>
      <p:graphicFrame>
        <p:nvGraphicFramePr>
          <p:cNvPr id="133" name="Google Shape;133;p6"/>
          <p:cNvGraphicFramePr/>
          <p:nvPr/>
        </p:nvGraphicFramePr>
        <p:xfrm>
          <a:off x="2449975" y="2157066"/>
          <a:ext cx="7378050" cy="3957025"/>
        </p:xfrm>
        <a:graphic>
          <a:graphicData uri="http://schemas.openxmlformats.org/drawingml/2006/table">
            <a:tbl>
              <a:tblPr firstRow="1" bandRow="1">
                <a:noFill/>
              </a:tblPr>
              <a:tblGrid>
                <a:gridCol w="1713975">
                  <a:extLst>
                    <a:ext uri="{9D8B030D-6E8A-4147-A177-3AD203B41FA5}">
                      <a16:colId xmlns:a16="http://schemas.microsoft.com/office/drawing/2014/main" val="20000"/>
                    </a:ext>
                  </a:extLst>
                </a:gridCol>
                <a:gridCol w="5664075">
                  <a:extLst>
                    <a:ext uri="{9D8B030D-6E8A-4147-A177-3AD203B41FA5}">
                      <a16:colId xmlns:a16="http://schemas.microsoft.com/office/drawing/2014/main" val="20001"/>
                    </a:ext>
                  </a:extLst>
                </a:gridCol>
              </a:tblGrid>
              <a:tr h="1186275">
                <a:tc>
                  <a:txBody>
                    <a:bodyPr/>
                    <a:lstStyle/>
                    <a:p>
                      <a:pPr marL="0" marR="0" lvl="0" indent="0" algn="l" rtl="0">
                        <a:lnSpc>
                          <a:spcPct val="100000"/>
                        </a:lnSpc>
                        <a:spcBef>
                          <a:spcPts val="0"/>
                        </a:spcBef>
                        <a:spcAft>
                          <a:spcPts val="0"/>
                        </a:spcAft>
                        <a:buClr>
                          <a:srgbClr val="414B4E"/>
                        </a:buClr>
                        <a:buSzPts val="2400"/>
                        <a:buFont typeface="Open Sans"/>
                        <a:buNone/>
                      </a:pPr>
                      <a:r>
                        <a:rPr lang="en-US" sz="2400" b="0" i="0" u="none" strike="noStrike" cap="none">
                          <a:solidFill>
                            <a:srgbClr val="414B4E"/>
                          </a:solidFill>
                          <a:latin typeface="Open Sans"/>
                          <a:ea typeface="Open Sans"/>
                          <a:cs typeface="Open Sans"/>
                          <a:sym typeface="Open Sans"/>
                        </a:rPr>
                        <a:t>What</a:t>
                      </a:r>
                      <a:endParaRPr/>
                    </a:p>
                  </a:txBody>
                  <a:tcPr marL="137150" marR="137150" marT="182875" marB="18287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9525" cap="flat" cmpd="sng">
                      <a:solidFill>
                        <a:srgbClr val="848586"/>
                      </a:solidFill>
                      <a:prstDash val="solid"/>
                      <a:round/>
                      <a:headEnd type="none" w="sm" len="sm"/>
                      <a:tailEnd type="none" w="sm" len="sm"/>
                    </a:lnB>
                  </a:tcPr>
                </a:tc>
                <a:tc>
                  <a:txBody>
                    <a:bodyPr/>
                    <a:lstStyle/>
                    <a:p>
                      <a:pPr marL="346075" marR="0" lvl="1" indent="-346075" algn="l" rtl="0">
                        <a:lnSpc>
                          <a:spcPct val="100000"/>
                        </a:lnSpc>
                        <a:spcBef>
                          <a:spcPts val="0"/>
                        </a:spcBef>
                        <a:spcAft>
                          <a:spcPts val="0"/>
                        </a:spcAft>
                        <a:buClr>
                          <a:schemeClr val="dk2"/>
                        </a:buClr>
                        <a:buSzPts val="2400"/>
                        <a:buFont typeface="Noto Sans Symbols"/>
                        <a:buChar char="■"/>
                      </a:pPr>
                      <a:r>
                        <a:rPr lang="en-US" sz="2400" b="0" i="0" u="none" strike="noStrike" cap="none">
                          <a:solidFill>
                            <a:srgbClr val="414B4E"/>
                          </a:solidFill>
                          <a:latin typeface="Open Sans"/>
                          <a:ea typeface="Open Sans"/>
                          <a:cs typeface="Open Sans"/>
                          <a:sym typeface="Open Sans"/>
                        </a:rPr>
                        <a:t>Employee Experience Survey</a:t>
                      </a:r>
                      <a:endParaRPr/>
                    </a:p>
                  </a:txBody>
                  <a:tcPr marL="68575" marR="68575"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9525" cap="flat" cmpd="sng">
                      <a:solidFill>
                        <a:srgbClr val="848586"/>
                      </a:solidFill>
                      <a:prstDash val="solid"/>
                      <a:round/>
                      <a:headEnd type="none" w="sm" len="sm"/>
                      <a:tailEnd type="none" w="sm" len="sm"/>
                    </a:lnB>
                  </a:tcPr>
                </a:tc>
                <a:extLst>
                  <a:ext uri="{0D108BD9-81ED-4DB2-BD59-A6C34878D82A}">
                    <a16:rowId xmlns:a16="http://schemas.microsoft.com/office/drawing/2014/main" val="10000"/>
                  </a:ext>
                </a:extLst>
              </a:tr>
              <a:tr h="978425">
                <a:tc>
                  <a:txBody>
                    <a:bodyPr/>
                    <a:lstStyle/>
                    <a:p>
                      <a:pPr marL="0" marR="0" lvl="0" indent="0" algn="l" rtl="0">
                        <a:lnSpc>
                          <a:spcPct val="100000"/>
                        </a:lnSpc>
                        <a:spcBef>
                          <a:spcPts val="0"/>
                        </a:spcBef>
                        <a:spcAft>
                          <a:spcPts val="0"/>
                        </a:spcAft>
                        <a:buClr>
                          <a:srgbClr val="414B4E"/>
                        </a:buClr>
                        <a:buSzPts val="2400"/>
                        <a:buFont typeface="Open Sans"/>
                        <a:buNone/>
                      </a:pPr>
                      <a:r>
                        <a:rPr lang="en-US" sz="2400" b="0" i="0" u="none" strike="noStrike" cap="none">
                          <a:solidFill>
                            <a:srgbClr val="414B4E"/>
                          </a:solidFill>
                          <a:latin typeface="Open Sans"/>
                          <a:ea typeface="Open Sans"/>
                          <a:cs typeface="Open Sans"/>
                          <a:sym typeface="Open Sans"/>
                        </a:rPr>
                        <a:t>When</a:t>
                      </a:r>
                      <a:endParaRPr/>
                    </a:p>
                  </a:txBody>
                  <a:tcPr marL="137150" marR="137150" marT="182875" marB="18287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9525" cap="flat" cmpd="sng">
                      <a:solidFill>
                        <a:srgbClr val="848586"/>
                      </a:solidFill>
                      <a:prstDash val="solid"/>
                      <a:round/>
                      <a:headEnd type="none" w="sm" len="sm"/>
                      <a:tailEnd type="none" w="sm" len="sm"/>
                    </a:lnT>
                    <a:lnB w="9525" cap="flat" cmpd="sng">
                      <a:solidFill>
                        <a:srgbClr val="848586"/>
                      </a:solidFill>
                      <a:prstDash val="solid"/>
                      <a:round/>
                      <a:headEnd type="none" w="sm" len="sm"/>
                      <a:tailEnd type="none" w="sm" len="sm"/>
                    </a:lnB>
                  </a:tcPr>
                </a:tc>
                <a:tc>
                  <a:txBody>
                    <a:bodyPr/>
                    <a:lstStyle/>
                    <a:p>
                      <a:pPr marL="346075" marR="0" lvl="1" indent="-346075" algn="l" rtl="0">
                        <a:lnSpc>
                          <a:spcPct val="100000"/>
                        </a:lnSpc>
                        <a:spcBef>
                          <a:spcPts val="0"/>
                        </a:spcBef>
                        <a:spcAft>
                          <a:spcPts val="0"/>
                        </a:spcAft>
                        <a:buClr>
                          <a:schemeClr val="dk2"/>
                        </a:buClr>
                        <a:buSzPts val="2400"/>
                        <a:buFont typeface="Noto Sans Symbols"/>
                        <a:buChar char="■"/>
                      </a:pPr>
                      <a:r>
                        <a:rPr lang="en-US" sz="2400" b="0" i="0" u="none" strike="noStrike" cap="none">
                          <a:solidFill>
                            <a:srgbClr val="414B4E"/>
                          </a:solidFill>
                          <a:latin typeface="Open Sans"/>
                          <a:ea typeface="Open Sans"/>
                          <a:cs typeface="Open Sans"/>
                          <a:sym typeface="Open Sans"/>
                        </a:rPr>
                        <a:t>2016</a:t>
                      </a:r>
                      <a:r>
                        <a:rPr lang="en-US" sz="2400" b="0" i="0" u="none" strike="noStrike" cap="none">
                          <a:solidFill>
                            <a:srgbClr val="E36C09"/>
                          </a:solidFill>
                          <a:latin typeface="Open Sans"/>
                          <a:ea typeface="Open Sans"/>
                          <a:cs typeface="Open Sans"/>
                          <a:sym typeface="Open Sans"/>
                        </a:rPr>
                        <a:t> </a:t>
                      </a:r>
                      <a:r>
                        <a:rPr lang="en-US" sz="2400" b="1" i="0" u="none" strike="noStrike" cap="none">
                          <a:solidFill>
                            <a:srgbClr val="E36C09"/>
                          </a:solidFill>
                          <a:latin typeface="Open Sans"/>
                          <a:ea typeface="Open Sans"/>
                          <a:cs typeface="Open Sans"/>
                          <a:sym typeface="Open Sans"/>
                        </a:rPr>
                        <a:t>+</a:t>
                      </a:r>
                      <a:r>
                        <a:rPr lang="en-US" sz="2400" b="0" i="0" u="none" strike="noStrike" cap="none">
                          <a:solidFill>
                            <a:srgbClr val="E36C09"/>
                          </a:solidFill>
                          <a:latin typeface="Open Sans"/>
                          <a:ea typeface="Open Sans"/>
                          <a:cs typeface="Open Sans"/>
                          <a:sym typeface="Open Sans"/>
                        </a:rPr>
                        <a:t> </a:t>
                      </a:r>
                      <a:r>
                        <a:rPr lang="en-US" sz="2400" b="0" i="0" u="none" strike="noStrike" cap="none">
                          <a:solidFill>
                            <a:srgbClr val="414B4E"/>
                          </a:solidFill>
                          <a:latin typeface="Open Sans"/>
                          <a:ea typeface="Open Sans"/>
                          <a:cs typeface="Open Sans"/>
                          <a:sym typeface="Open Sans"/>
                        </a:rPr>
                        <a:t>2017 </a:t>
                      </a:r>
                      <a:r>
                        <a:rPr lang="en-US" sz="2400" b="1" i="0" u="none" strike="noStrike" cap="none">
                          <a:solidFill>
                            <a:srgbClr val="E36C09"/>
                          </a:solidFill>
                          <a:latin typeface="Open Sans"/>
                          <a:ea typeface="Open Sans"/>
                          <a:cs typeface="Open Sans"/>
                          <a:sym typeface="Open Sans"/>
                        </a:rPr>
                        <a:t>+ </a:t>
                      </a:r>
                      <a:r>
                        <a:rPr lang="en-US" sz="2400" b="0" i="0" u="none" strike="noStrike" cap="none">
                          <a:solidFill>
                            <a:srgbClr val="414B4E"/>
                          </a:solidFill>
                          <a:latin typeface="Open Sans"/>
                          <a:ea typeface="Open Sans"/>
                          <a:cs typeface="Open Sans"/>
                          <a:sym typeface="Open Sans"/>
                        </a:rPr>
                        <a:t>2018 </a:t>
                      </a:r>
                      <a:r>
                        <a:rPr lang="en-US" sz="2400" b="1" i="0" u="none" strike="noStrike" cap="none">
                          <a:solidFill>
                            <a:srgbClr val="E36C09"/>
                          </a:solidFill>
                          <a:latin typeface="Open Sans"/>
                          <a:ea typeface="Open Sans"/>
                          <a:cs typeface="Open Sans"/>
                          <a:sym typeface="Open Sans"/>
                        </a:rPr>
                        <a:t>+ </a:t>
                      </a:r>
                      <a:r>
                        <a:rPr lang="en-US" sz="2400" b="0" i="0" u="none" strike="noStrike" cap="none">
                          <a:solidFill>
                            <a:srgbClr val="414B4E"/>
                          </a:solidFill>
                          <a:latin typeface="Open Sans"/>
                          <a:ea typeface="Open Sans"/>
                          <a:cs typeface="Open Sans"/>
                          <a:sym typeface="Open Sans"/>
                        </a:rPr>
                        <a:t>2019 </a:t>
                      </a:r>
                      <a:r>
                        <a:rPr lang="en-US" sz="2400" b="1" i="0" u="none" strike="noStrike" cap="none">
                          <a:solidFill>
                            <a:srgbClr val="E36C09"/>
                          </a:solidFill>
                          <a:latin typeface="Open Sans"/>
                          <a:ea typeface="Open Sans"/>
                          <a:cs typeface="Open Sans"/>
                          <a:sym typeface="Open Sans"/>
                        </a:rPr>
                        <a:t>+ </a:t>
                      </a:r>
                      <a:r>
                        <a:rPr lang="en-US" sz="2400" b="0" i="0" u="none" strike="noStrike" cap="none">
                          <a:solidFill>
                            <a:srgbClr val="414B4E"/>
                          </a:solidFill>
                          <a:latin typeface="Open Sans"/>
                          <a:ea typeface="Open Sans"/>
                          <a:cs typeface="Open Sans"/>
                          <a:sym typeface="Open Sans"/>
                        </a:rPr>
                        <a:t>2021</a:t>
                      </a:r>
                      <a:endParaRPr/>
                    </a:p>
                  </a:txBody>
                  <a:tcPr marL="68575" marR="68575"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9525" cap="flat" cmpd="sng">
                      <a:solidFill>
                        <a:srgbClr val="848586"/>
                      </a:solidFill>
                      <a:prstDash val="solid"/>
                      <a:round/>
                      <a:headEnd type="none" w="sm" len="sm"/>
                      <a:tailEnd type="none" w="sm" len="sm"/>
                    </a:lnT>
                    <a:lnB w="9525" cap="flat" cmpd="sng">
                      <a:solidFill>
                        <a:srgbClr val="848586"/>
                      </a:solidFill>
                      <a:prstDash val="solid"/>
                      <a:round/>
                      <a:headEnd type="none" w="sm" len="sm"/>
                      <a:tailEnd type="none" w="sm" len="sm"/>
                    </a:lnB>
                  </a:tcPr>
                </a:tc>
                <a:extLst>
                  <a:ext uri="{0D108BD9-81ED-4DB2-BD59-A6C34878D82A}">
                    <a16:rowId xmlns:a16="http://schemas.microsoft.com/office/drawing/2014/main" val="10001"/>
                  </a:ext>
                </a:extLst>
              </a:tr>
              <a:tr h="1792325">
                <a:tc>
                  <a:txBody>
                    <a:bodyPr/>
                    <a:lstStyle/>
                    <a:p>
                      <a:pPr marL="0" marR="0" lvl="0" indent="0" algn="l" rtl="0">
                        <a:lnSpc>
                          <a:spcPct val="100000"/>
                        </a:lnSpc>
                        <a:spcBef>
                          <a:spcPts val="0"/>
                        </a:spcBef>
                        <a:spcAft>
                          <a:spcPts val="0"/>
                        </a:spcAft>
                        <a:buClr>
                          <a:srgbClr val="414B4E"/>
                        </a:buClr>
                        <a:buSzPts val="2400"/>
                        <a:buFont typeface="Open Sans"/>
                        <a:buNone/>
                      </a:pPr>
                      <a:r>
                        <a:rPr lang="en-US" sz="2400" b="0" i="0" u="none" strike="noStrike" cap="none">
                          <a:solidFill>
                            <a:srgbClr val="414B4E"/>
                          </a:solidFill>
                          <a:latin typeface="Open Sans"/>
                          <a:ea typeface="Open Sans"/>
                          <a:cs typeface="Open Sans"/>
                          <a:sym typeface="Open Sans"/>
                        </a:rPr>
                        <a:t>Who</a:t>
                      </a:r>
                      <a:endParaRPr/>
                    </a:p>
                  </a:txBody>
                  <a:tcPr marL="137150" marR="137150" marT="182875" marB="18287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9525" cap="flat" cmpd="sng">
                      <a:solidFill>
                        <a:srgbClr val="848586"/>
                      </a:solidFill>
                      <a:prstDash val="solid"/>
                      <a:round/>
                      <a:headEnd type="none" w="sm" len="sm"/>
                      <a:tailEnd type="none" w="sm" len="sm"/>
                    </a:lnT>
                    <a:lnB w="9525" cap="flat" cmpd="sng">
                      <a:solidFill>
                        <a:srgbClr val="848586"/>
                      </a:solidFill>
                      <a:prstDash val="solid"/>
                      <a:round/>
                      <a:headEnd type="none" w="sm" len="sm"/>
                      <a:tailEnd type="none" w="sm" len="sm"/>
                    </a:lnB>
                  </a:tcPr>
                </a:tc>
                <a:tc>
                  <a:txBody>
                    <a:bodyPr/>
                    <a:lstStyle/>
                    <a:p>
                      <a:pPr marL="346075" marR="0" lvl="1" indent="-346075" algn="l" rtl="0">
                        <a:lnSpc>
                          <a:spcPct val="100000"/>
                        </a:lnSpc>
                        <a:spcBef>
                          <a:spcPts val="0"/>
                        </a:spcBef>
                        <a:spcAft>
                          <a:spcPts val="0"/>
                        </a:spcAft>
                        <a:buClr>
                          <a:schemeClr val="dk2"/>
                        </a:buClr>
                        <a:buSzPts val="2400"/>
                        <a:buFont typeface="Noto Sans Symbols"/>
                        <a:buChar char="■"/>
                      </a:pPr>
                      <a:r>
                        <a:rPr lang="en-US" sz="2400" b="1" i="0" u="none" strike="noStrike" cap="none" dirty="0">
                          <a:solidFill>
                            <a:srgbClr val="E36C09"/>
                          </a:solidFill>
                          <a:latin typeface="Open Sans"/>
                          <a:ea typeface="Open Sans"/>
                          <a:cs typeface="Open Sans"/>
                          <a:sym typeface="Open Sans"/>
                        </a:rPr>
                        <a:t>325</a:t>
                      </a:r>
                      <a:r>
                        <a:rPr lang="en-US" sz="2400" b="0" i="0" u="none" strike="noStrike" cap="none" dirty="0">
                          <a:solidFill>
                            <a:srgbClr val="414B4E"/>
                          </a:solidFill>
                          <a:latin typeface="Open Sans"/>
                          <a:ea typeface="Open Sans"/>
                          <a:cs typeface="Open Sans"/>
                          <a:sym typeface="Open Sans"/>
                        </a:rPr>
                        <a:t> unique organizations</a:t>
                      </a:r>
                      <a:endParaRPr dirty="0"/>
                    </a:p>
                    <a:p>
                      <a:pPr marL="346075" marR="0" lvl="1" indent="-346075" algn="l" rtl="0">
                        <a:lnSpc>
                          <a:spcPct val="100000"/>
                        </a:lnSpc>
                        <a:spcBef>
                          <a:spcPts val="1080"/>
                        </a:spcBef>
                        <a:spcAft>
                          <a:spcPts val="0"/>
                        </a:spcAft>
                        <a:buClr>
                          <a:schemeClr val="dk2"/>
                        </a:buClr>
                        <a:buSzPts val="2400"/>
                        <a:buFont typeface="Noto Sans Symbols"/>
                        <a:buChar char="■"/>
                      </a:pPr>
                      <a:r>
                        <a:rPr lang="en-US" sz="2400" b="1" i="0" u="none" strike="noStrike" cap="none" dirty="0">
                          <a:solidFill>
                            <a:srgbClr val="E36C09"/>
                          </a:solidFill>
                          <a:latin typeface="Open Sans"/>
                          <a:ea typeface="Open Sans"/>
                          <a:cs typeface="Open Sans"/>
                          <a:sym typeface="Open Sans"/>
                        </a:rPr>
                        <a:t>35,000+</a:t>
                      </a:r>
                      <a:r>
                        <a:rPr lang="en-US" sz="2400" b="0" i="0" u="none" strike="noStrike" cap="none" dirty="0">
                          <a:solidFill>
                            <a:srgbClr val="414B4E"/>
                          </a:solidFill>
                          <a:latin typeface="Open Sans"/>
                          <a:ea typeface="Open Sans"/>
                          <a:cs typeface="Open Sans"/>
                          <a:sym typeface="Open Sans"/>
                        </a:rPr>
                        <a:t> unique respondents</a:t>
                      </a:r>
                      <a:endParaRPr dirty="0"/>
                    </a:p>
                    <a:p>
                      <a:pPr marL="346075" marR="0" lvl="1" indent="-346075" algn="l" rtl="0">
                        <a:lnSpc>
                          <a:spcPct val="100000"/>
                        </a:lnSpc>
                        <a:spcBef>
                          <a:spcPts val="1080"/>
                        </a:spcBef>
                        <a:spcAft>
                          <a:spcPts val="0"/>
                        </a:spcAft>
                        <a:buClr>
                          <a:schemeClr val="dk2"/>
                        </a:buClr>
                        <a:buSzPts val="2400"/>
                        <a:buFont typeface="Noto Sans Symbols"/>
                        <a:buChar char="■"/>
                      </a:pPr>
                      <a:r>
                        <a:rPr lang="en-US" sz="2400" b="1" i="0" u="none" strike="noStrike" cap="none" dirty="0">
                          <a:solidFill>
                            <a:srgbClr val="E36C09"/>
                          </a:solidFill>
                          <a:latin typeface="Open Sans"/>
                          <a:ea typeface="Open Sans"/>
                          <a:cs typeface="Open Sans"/>
                          <a:sym typeface="Open Sans"/>
                        </a:rPr>
                        <a:t>~35% </a:t>
                      </a:r>
                      <a:r>
                        <a:rPr lang="en-US" sz="2400" b="0" i="0" u="none" strike="noStrike" cap="none" dirty="0">
                          <a:solidFill>
                            <a:srgbClr val="414B4E"/>
                          </a:solidFill>
                          <a:latin typeface="Open Sans"/>
                          <a:ea typeface="Open Sans"/>
                          <a:cs typeface="Open Sans"/>
                          <a:sym typeface="Open Sans"/>
                        </a:rPr>
                        <a:t>workforce</a:t>
                      </a:r>
                      <a:endParaRPr dirty="0"/>
                    </a:p>
                  </a:txBody>
                  <a:tcPr marL="68575" marR="68575"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9525" cap="flat" cmpd="sng">
                      <a:solidFill>
                        <a:srgbClr val="848586"/>
                      </a:solidFill>
                      <a:prstDash val="solid"/>
                      <a:round/>
                      <a:headEnd type="none" w="sm" len="sm"/>
                      <a:tailEnd type="none" w="sm" len="sm"/>
                    </a:lnT>
                    <a:lnB w="9525" cap="flat" cmpd="sng">
                      <a:solidFill>
                        <a:srgbClr val="848586"/>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132" name="Google Shape;132;p6"/>
          <p:cNvSpPr txBox="1">
            <a:spLocks noGrp="1"/>
          </p:cNvSpPr>
          <p:nvPr>
            <p:ph type="sldNum" idx="12"/>
          </p:nvPr>
        </p:nvSpPr>
        <p:spPr>
          <a:xfrm>
            <a:off x="8077200" y="6356351"/>
            <a:ext cx="2133600" cy="365125"/>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Tx/>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Open Sans"/>
                <a:ea typeface="Open Sans"/>
                <a:cs typeface="Open Sans"/>
                <a:sym typeface="Open Sans"/>
              </a:rPr>
              <a:pPr marL="0" marR="0" lvl="0" indent="0" algn="r" defTabSz="914400" rtl="0" eaLnBrk="1" fontAlgn="auto" latinLnBrk="0" hangingPunct="1">
                <a:lnSpc>
                  <a:spcPct val="100000"/>
                </a:lnSpc>
                <a:spcBef>
                  <a:spcPts val="0"/>
                </a:spcBef>
                <a:spcAft>
                  <a:spcPts val="0"/>
                </a:spcAft>
                <a:buClr>
                  <a:srgbClr val="000000"/>
                </a:buClr>
                <a:buSzTx/>
                <a:buFontTx/>
                <a:buNone/>
                <a:tabLst/>
                <a:defRPr/>
              </a:pPr>
              <a:t>12</a:t>
            </a:fld>
            <a:endParaRPr kumimoji="0" sz="1200" b="0" i="0" u="none" strike="noStrike" kern="0" cap="none" spc="0" normalizeH="0" baseline="0" noProof="0">
              <a:ln>
                <a:noFill/>
              </a:ln>
              <a:solidFill>
                <a:srgbClr val="888888"/>
              </a:solidFill>
              <a:effectLst/>
              <a:uLnTx/>
              <a:uFillTx/>
              <a:latin typeface="Open Sans"/>
              <a:ea typeface="Open Sans"/>
              <a:cs typeface="Open Sans"/>
              <a:sym typeface="Open Sans"/>
            </a:endParaRPr>
          </a:p>
        </p:txBody>
      </p:sp>
    </p:spTree>
    <p:extLst>
      <p:ext uri="{BB962C8B-B14F-4D97-AF65-F5344CB8AC3E}">
        <p14:creationId xmlns:p14="http://schemas.microsoft.com/office/powerpoint/2010/main" val="21133290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pic>
        <p:nvPicPr>
          <p:cNvPr id="142" name="Google Shape;142;p7" descr="A table explaining information that impacts an employee's experience at work"/>
          <p:cNvPicPr preferRelativeResize="0">
            <a:picLocks noGrp="1"/>
          </p:cNvPicPr>
          <p:nvPr>
            <p:ph type="body" idx="1"/>
          </p:nvPr>
        </p:nvPicPr>
        <p:blipFill rotWithShape="1">
          <a:blip r:embed="rId3">
            <a:alphaModFix/>
          </a:blip>
          <a:srcRect/>
          <a:stretch/>
        </p:blipFill>
        <p:spPr>
          <a:xfrm>
            <a:off x="2145050" y="330771"/>
            <a:ext cx="4756200" cy="5916000"/>
          </a:xfrm>
          <a:prstGeom prst="rect">
            <a:avLst/>
          </a:prstGeom>
          <a:noFill/>
          <a:ln>
            <a:noFill/>
          </a:ln>
        </p:spPr>
      </p:pic>
      <p:pic>
        <p:nvPicPr>
          <p:cNvPr id="144" name="Google Shape;144;p7" descr="A picture of a book titled are jewish organizations great places to work?"/>
          <p:cNvPicPr preferRelativeResize="0"/>
          <p:nvPr/>
        </p:nvPicPr>
        <p:blipFill rotWithShape="1">
          <a:blip r:embed="rId4">
            <a:alphaModFix/>
          </a:blip>
          <a:srcRect/>
          <a:stretch/>
        </p:blipFill>
        <p:spPr>
          <a:xfrm rot="496600">
            <a:off x="7549907" y="1941963"/>
            <a:ext cx="2459637" cy="2974072"/>
          </a:xfrm>
          <a:prstGeom prst="rect">
            <a:avLst/>
          </a:prstGeom>
          <a:noFill/>
          <a:ln>
            <a:noFill/>
          </a:ln>
        </p:spPr>
      </p:pic>
      <p:sp>
        <p:nvSpPr>
          <p:cNvPr id="145" name="Google Shape;145;p7"/>
          <p:cNvSpPr txBox="1">
            <a:spLocks noGrp="1"/>
          </p:cNvSpPr>
          <p:nvPr>
            <p:ph type="title" idx="4294967295"/>
          </p:nvPr>
        </p:nvSpPr>
        <p:spPr>
          <a:xfrm>
            <a:off x="7686998" y="5077585"/>
            <a:ext cx="1457100" cy="369300"/>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US" sz="1800" b="0" i="0" u="sng" strike="noStrike" kern="0" cap="none" spc="0" normalizeH="0" baseline="0" noProof="0" dirty="0">
                <a:ln>
                  <a:noFill/>
                </a:ln>
                <a:solidFill>
                  <a:srgbClr val="000000"/>
                </a:solidFill>
                <a:effectLst/>
                <a:uLnTx/>
                <a:uFillTx/>
                <a:latin typeface="Calibri"/>
                <a:ea typeface="Calibri"/>
                <a:cs typeface="Calibri"/>
                <a:sym typeface="Calibri"/>
                <a:hlinkClick r:id="rId5">
                  <a:extLst>
                    <a:ext uri="{A12FA001-AC4F-418D-AE19-62706E023703}">
                      <ahyp:hlinkClr xmlns:ahyp="http://schemas.microsoft.com/office/drawing/2018/hyperlinkcolor" val="tx"/>
                    </a:ext>
                  </a:extLst>
                </a:hlinkClick>
              </a:rPr>
              <a:t>Link</a:t>
            </a:r>
            <a:r>
              <a:rPr kumimoji="0" lang="en-US" sz="1800" b="0" i="0" u="none" strike="noStrike" kern="0" cap="none" spc="0" normalizeH="0" baseline="0" noProof="0" dirty="0">
                <a:ln>
                  <a:noFill/>
                </a:ln>
                <a:solidFill>
                  <a:srgbClr val="000000"/>
                </a:solidFill>
                <a:effectLst/>
                <a:uLnTx/>
                <a:uFillTx/>
                <a:latin typeface="Calibri"/>
                <a:ea typeface="Calibri"/>
                <a:cs typeface="Calibri"/>
                <a:sym typeface="Calibri"/>
              </a:rPr>
              <a:t> to report</a:t>
            </a:r>
            <a:endParaRPr kumimoji="0" lang="en-US"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143" name="Google Shape;143;p7"/>
          <p:cNvSpPr txBox="1">
            <a:spLocks noGrp="1"/>
          </p:cNvSpPr>
          <p:nvPr>
            <p:ph type="sldNum" idx="12"/>
          </p:nvPr>
        </p:nvSpPr>
        <p:spPr>
          <a:xfrm>
            <a:off x="8077200" y="6356350"/>
            <a:ext cx="2133600" cy="365100"/>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Tx/>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Open Sans"/>
                <a:ea typeface="Open Sans"/>
                <a:cs typeface="Open Sans"/>
                <a:sym typeface="Open Sans"/>
              </a:rPr>
              <a:pPr marL="0" marR="0" lvl="0" indent="0" algn="r" defTabSz="914400" rtl="0" eaLnBrk="1" fontAlgn="auto" latinLnBrk="0" hangingPunct="1">
                <a:lnSpc>
                  <a:spcPct val="100000"/>
                </a:lnSpc>
                <a:spcBef>
                  <a:spcPts val="0"/>
                </a:spcBef>
                <a:spcAft>
                  <a:spcPts val="0"/>
                </a:spcAft>
                <a:buClr>
                  <a:srgbClr val="000000"/>
                </a:buClr>
                <a:buSzTx/>
                <a:buFontTx/>
                <a:buNone/>
                <a:tabLst/>
                <a:defRPr/>
              </a:pPr>
              <a:t>13</a:t>
            </a:fld>
            <a:endParaRPr kumimoji="0" sz="1200" b="0" i="0" u="none" strike="noStrike" kern="0" cap="none" spc="0" normalizeH="0" baseline="0" noProof="0">
              <a:ln>
                <a:noFill/>
              </a:ln>
              <a:solidFill>
                <a:srgbClr val="888888"/>
              </a:solidFill>
              <a:effectLst/>
              <a:uLnTx/>
              <a:uFillTx/>
              <a:latin typeface="Open Sans"/>
              <a:ea typeface="Open Sans"/>
              <a:cs typeface="Open Sans"/>
              <a:sym typeface="Open Sans"/>
            </a:endParaRPr>
          </a:p>
        </p:txBody>
      </p:sp>
    </p:spTree>
    <p:extLst>
      <p:ext uri="{BB962C8B-B14F-4D97-AF65-F5344CB8AC3E}">
        <p14:creationId xmlns:p14="http://schemas.microsoft.com/office/powerpoint/2010/main" val="22172201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8"/>
          <p:cNvSpPr txBox="1">
            <a:spLocks noGrp="1"/>
          </p:cNvSpPr>
          <p:nvPr>
            <p:ph type="title"/>
          </p:nvPr>
        </p:nvSpPr>
        <p:spPr>
          <a:xfrm>
            <a:off x="1981200" y="274638"/>
            <a:ext cx="8229600" cy="1143000"/>
          </a:xfrm>
          <a:prstGeom prst="rect">
            <a:avLst/>
          </a:prstGeom>
          <a:noFill/>
          <a:ln>
            <a:noFill/>
          </a:ln>
        </p:spPr>
        <p:txBody>
          <a:bodyPr spcFirstLastPara="1" wrap="square" lIns="91425" tIns="45700" rIns="91425" bIns="45700" anchor="ctr" anchorCtr="0">
            <a:normAutofit fontScale="90000"/>
          </a:bodyPr>
          <a:lstStyle/>
          <a:p>
            <a:pPr>
              <a:buSzPct val="100000"/>
            </a:pPr>
            <a:r>
              <a:rPr lang="en-US" dirty="0"/>
              <a:t>We’re an ecosystem of small orgs</a:t>
            </a:r>
            <a:endParaRPr dirty="0"/>
          </a:p>
        </p:txBody>
      </p:sp>
      <p:pic>
        <p:nvPicPr>
          <p:cNvPr id="152" name="Google Shape;152;p8" descr="A graph of budget sizes and team sizes in organizations"/>
          <p:cNvPicPr preferRelativeResize="0"/>
          <p:nvPr/>
        </p:nvPicPr>
        <p:blipFill rotWithShape="1">
          <a:blip r:embed="rId3">
            <a:alphaModFix/>
          </a:blip>
          <a:srcRect/>
          <a:stretch/>
        </p:blipFill>
        <p:spPr>
          <a:xfrm>
            <a:off x="2935916" y="1417639"/>
            <a:ext cx="6320168" cy="4708525"/>
          </a:xfrm>
          <a:prstGeom prst="rect">
            <a:avLst/>
          </a:prstGeom>
          <a:noFill/>
          <a:ln>
            <a:noFill/>
          </a:ln>
        </p:spPr>
      </p:pic>
      <p:sp>
        <p:nvSpPr>
          <p:cNvPr id="153" name="Google Shape;153;p8"/>
          <p:cNvSpPr txBox="1">
            <a:spLocks noGrp="1"/>
          </p:cNvSpPr>
          <p:nvPr>
            <p:ph type="sldNum" idx="12"/>
          </p:nvPr>
        </p:nvSpPr>
        <p:spPr>
          <a:xfrm>
            <a:off x="8077200" y="6356351"/>
            <a:ext cx="2133600" cy="365125"/>
          </a:xfrm>
          <a:prstGeom prst="rect">
            <a:avLst/>
          </a:prstGeom>
          <a:noFill/>
          <a:ln>
            <a:noFill/>
          </a:ln>
        </p:spPr>
        <p:txBody>
          <a:bodyPr spcFirstLastPara="1" wrap="square" lIns="91425" tIns="45700" rIns="91425" bIns="45700" anchor="ctr" anchorCtr="0">
            <a:normAutofit/>
          </a:bodyPr>
          <a:lstStyle/>
          <a:p>
            <a:pPr marL="0" marR="0" lvl="0" indent="0" algn="r" defTabSz="914400" rtl="0" eaLnBrk="1" fontAlgn="auto" latinLnBrk="0" hangingPunct="1">
              <a:lnSpc>
                <a:spcPct val="100000"/>
              </a:lnSpc>
              <a:spcBef>
                <a:spcPts val="0"/>
              </a:spcBef>
              <a:spcAft>
                <a:spcPts val="0"/>
              </a:spcAft>
              <a:buClr>
                <a:srgbClr val="000000"/>
              </a:buClr>
              <a:buSzTx/>
              <a:buFontTx/>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Open Sans"/>
                <a:ea typeface="Open Sans"/>
                <a:cs typeface="Open Sans"/>
                <a:sym typeface="Open Sans"/>
              </a:rPr>
              <a:pPr marL="0" marR="0" lvl="0" indent="0" algn="r" defTabSz="914400" rtl="0" eaLnBrk="1" fontAlgn="auto" latinLnBrk="0" hangingPunct="1">
                <a:lnSpc>
                  <a:spcPct val="100000"/>
                </a:lnSpc>
                <a:spcBef>
                  <a:spcPts val="0"/>
                </a:spcBef>
                <a:spcAft>
                  <a:spcPts val="0"/>
                </a:spcAft>
                <a:buClr>
                  <a:srgbClr val="000000"/>
                </a:buClr>
                <a:buSzTx/>
                <a:buFontTx/>
                <a:buNone/>
                <a:tabLst/>
                <a:defRPr/>
              </a:pPr>
              <a:t>14</a:t>
            </a:fld>
            <a:endParaRPr kumimoji="0" sz="1200" b="0" i="0" u="none" strike="noStrike" kern="0" cap="none" spc="0" normalizeH="0" baseline="0" noProof="0">
              <a:ln>
                <a:noFill/>
              </a:ln>
              <a:solidFill>
                <a:srgbClr val="888888"/>
              </a:solidFill>
              <a:effectLst/>
              <a:uLnTx/>
              <a:uFillTx/>
              <a:latin typeface="Open Sans"/>
              <a:ea typeface="Open Sans"/>
              <a:cs typeface="Open Sans"/>
              <a:sym typeface="Open Sans"/>
            </a:endParaRPr>
          </a:p>
        </p:txBody>
      </p:sp>
    </p:spTree>
    <p:extLst>
      <p:ext uri="{BB962C8B-B14F-4D97-AF65-F5344CB8AC3E}">
        <p14:creationId xmlns:p14="http://schemas.microsoft.com/office/powerpoint/2010/main" val="13142282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64" name="Google Shape;164;p9"/>
          <p:cNvSpPr txBox="1">
            <a:spLocks noGrp="1"/>
          </p:cNvSpPr>
          <p:nvPr>
            <p:ph type="title"/>
          </p:nvPr>
        </p:nvSpPr>
        <p:spPr>
          <a:xfrm>
            <a:off x="1981200" y="274638"/>
            <a:ext cx="8229600" cy="1143000"/>
          </a:xfrm>
          <a:prstGeom prst="rect">
            <a:avLst/>
          </a:prstGeom>
          <a:noFill/>
          <a:ln>
            <a:noFill/>
          </a:ln>
        </p:spPr>
        <p:txBody>
          <a:bodyPr spcFirstLastPara="1" wrap="square" lIns="91425" tIns="45700" rIns="91425" bIns="45700" anchor="ctr" anchorCtr="0">
            <a:normAutofit fontScale="90000"/>
          </a:bodyPr>
          <a:lstStyle/>
          <a:p>
            <a:pPr>
              <a:buSzPct val="100000"/>
            </a:pPr>
            <a:r>
              <a:rPr lang="en-US" dirty="0"/>
              <a:t>Our sector is made up of women and led by men</a:t>
            </a:r>
            <a:endParaRPr dirty="0"/>
          </a:p>
        </p:txBody>
      </p:sp>
      <p:sp>
        <p:nvSpPr>
          <p:cNvPr id="160" name="Google Shape;160;p9"/>
          <p:cNvSpPr/>
          <p:nvPr/>
        </p:nvSpPr>
        <p:spPr>
          <a:xfrm>
            <a:off x="3384888" y="1740107"/>
            <a:ext cx="3408940" cy="861774"/>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n-US" sz="2500" b="0" i="0" u="none" strike="noStrike" kern="0" cap="none" spc="0" normalizeH="0" baseline="0" noProof="0">
                <a:ln>
                  <a:noFill/>
                </a:ln>
                <a:solidFill>
                  <a:srgbClr val="000000"/>
                </a:solidFill>
                <a:effectLst/>
                <a:uLnTx/>
                <a:uFillTx/>
                <a:latin typeface="Open Sans"/>
                <a:ea typeface="Open Sans"/>
                <a:cs typeface="Open Sans"/>
                <a:sym typeface="Open Sans"/>
              </a:rPr>
              <a:t>Jewish nonprofit </a:t>
            </a: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n-US" sz="2500" b="0" i="0" u="none" strike="noStrike" kern="0" cap="none" spc="0" normalizeH="0" baseline="0" noProof="0">
                <a:ln>
                  <a:noFill/>
                </a:ln>
                <a:solidFill>
                  <a:srgbClr val="000000"/>
                </a:solidFill>
                <a:effectLst/>
                <a:uLnTx/>
                <a:uFillTx/>
                <a:latin typeface="Open Sans"/>
                <a:ea typeface="Open Sans"/>
                <a:cs typeface="Open Sans"/>
                <a:sym typeface="Open Sans"/>
              </a:rPr>
              <a:t>sector</a:t>
            </a: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1" name="Google Shape;161;p9"/>
          <p:cNvSpPr/>
          <p:nvPr/>
        </p:nvSpPr>
        <p:spPr>
          <a:xfrm>
            <a:off x="7319437" y="1748435"/>
            <a:ext cx="2403073" cy="569346"/>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24000"/>
              </a:lnSpc>
              <a:spcBef>
                <a:spcPts val="0"/>
              </a:spcBef>
              <a:spcAft>
                <a:spcPts val="0"/>
              </a:spcAft>
              <a:buClr>
                <a:srgbClr val="000000"/>
              </a:buClr>
              <a:buSzTx/>
              <a:buFontTx/>
              <a:buNone/>
              <a:tabLst/>
              <a:defRPr/>
            </a:pPr>
            <a:r>
              <a:rPr kumimoji="0" lang="en-US" sz="2500" b="0" i="0" u="none" strike="noStrike" kern="0" cap="none" spc="0" normalizeH="0" baseline="0" noProof="0">
                <a:ln>
                  <a:noFill/>
                </a:ln>
                <a:solidFill>
                  <a:srgbClr val="000000"/>
                </a:solidFill>
                <a:effectLst/>
                <a:uLnTx/>
                <a:uFillTx/>
                <a:latin typeface="Open Sans"/>
                <a:ea typeface="Open Sans"/>
                <a:cs typeface="Open Sans"/>
                <a:sym typeface="Open Sans"/>
              </a:rPr>
              <a:t>CEOs</a:t>
            </a: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pic>
        <p:nvPicPr>
          <p:cNvPr id="163" name="Google Shape;163;p9" descr="a picture of a purple dot and a blue dot saying male or female"/>
          <p:cNvPicPr preferRelativeResize="0"/>
          <p:nvPr/>
        </p:nvPicPr>
        <p:blipFill rotWithShape="1">
          <a:blip r:embed="rId3">
            <a:alphaModFix/>
          </a:blip>
          <a:srcRect l="76607" t="85447"/>
          <a:stretch/>
        </p:blipFill>
        <p:spPr>
          <a:xfrm>
            <a:off x="1169840" y="3449053"/>
            <a:ext cx="2218799" cy="868680"/>
          </a:xfrm>
          <a:prstGeom prst="rect">
            <a:avLst/>
          </a:prstGeom>
          <a:noFill/>
          <a:ln>
            <a:noFill/>
          </a:ln>
        </p:spPr>
      </p:pic>
      <p:pic>
        <p:nvPicPr>
          <p:cNvPr id="162" name="Google Shape;162;p9" descr="A picture of a number of dots. Some purple and some blue."/>
          <p:cNvPicPr preferRelativeResize="0"/>
          <p:nvPr/>
        </p:nvPicPr>
        <p:blipFill rotWithShape="1">
          <a:blip r:embed="rId3">
            <a:alphaModFix/>
          </a:blip>
          <a:srcRect b="14896"/>
          <a:stretch/>
        </p:blipFill>
        <p:spPr>
          <a:xfrm>
            <a:off x="3384889" y="2680770"/>
            <a:ext cx="6779893" cy="3631237"/>
          </a:xfrm>
          <a:prstGeom prst="rect">
            <a:avLst/>
          </a:prstGeom>
          <a:noFill/>
          <a:ln>
            <a:noFill/>
          </a:ln>
        </p:spPr>
      </p:pic>
    </p:spTree>
    <p:extLst>
      <p:ext uri="{BB962C8B-B14F-4D97-AF65-F5344CB8AC3E}">
        <p14:creationId xmlns:p14="http://schemas.microsoft.com/office/powerpoint/2010/main" val="16287558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10"/>
          <p:cNvSpPr txBox="1">
            <a:spLocks noGrp="1"/>
          </p:cNvSpPr>
          <p:nvPr>
            <p:ph type="title"/>
          </p:nvPr>
        </p:nvSpPr>
        <p:spPr>
          <a:xfrm>
            <a:off x="1981200" y="274638"/>
            <a:ext cx="8229600" cy="1749371"/>
          </a:xfrm>
          <a:prstGeom prst="rect">
            <a:avLst/>
          </a:prstGeom>
          <a:noFill/>
          <a:ln>
            <a:noFill/>
          </a:ln>
        </p:spPr>
        <p:txBody>
          <a:bodyPr spcFirstLastPara="1" wrap="square" lIns="91425" tIns="45700" rIns="91425" bIns="45700" anchor="ctr" anchorCtr="0">
            <a:normAutofit fontScale="90000"/>
          </a:bodyPr>
          <a:lstStyle/>
          <a:p>
            <a:pPr>
              <a:buSzPct val="100000"/>
            </a:pPr>
            <a:r>
              <a:rPr lang="en-US"/>
              <a:t>We are predominantly white, Ashkenzi Jewish, with a meaningful segment of non-Jews</a:t>
            </a:r>
            <a:endParaRPr/>
          </a:p>
        </p:txBody>
      </p:sp>
      <p:sp>
        <p:nvSpPr>
          <p:cNvPr id="170" name="Google Shape;170;p10"/>
          <p:cNvSpPr txBox="1">
            <a:spLocks noGrp="1"/>
          </p:cNvSpPr>
          <p:nvPr>
            <p:ph type="sldNum" idx="12"/>
          </p:nvPr>
        </p:nvSpPr>
        <p:spPr>
          <a:xfrm>
            <a:off x="8077200" y="6356351"/>
            <a:ext cx="2133600" cy="365125"/>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Tx/>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Open Sans"/>
                <a:ea typeface="Open Sans"/>
                <a:cs typeface="Open Sans"/>
                <a:sym typeface="Open Sans"/>
              </a:rPr>
              <a:pPr marL="0" marR="0" lvl="0" indent="0" algn="r" defTabSz="914400" rtl="0" eaLnBrk="1" fontAlgn="auto" latinLnBrk="0" hangingPunct="1">
                <a:lnSpc>
                  <a:spcPct val="100000"/>
                </a:lnSpc>
                <a:spcBef>
                  <a:spcPts val="0"/>
                </a:spcBef>
                <a:spcAft>
                  <a:spcPts val="0"/>
                </a:spcAft>
                <a:buClr>
                  <a:srgbClr val="000000"/>
                </a:buClr>
                <a:buSzTx/>
                <a:buFontTx/>
                <a:buNone/>
                <a:tabLst/>
                <a:defRPr/>
              </a:pPr>
              <a:t>16</a:t>
            </a:fld>
            <a:endParaRPr kumimoji="0" sz="1200" b="0" i="0" u="none" strike="noStrike" kern="0" cap="none" spc="0" normalizeH="0" baseline="0" noProof="0">
              <a:ln>
                <a:noFill/>
              </a:ln>
              <a:solidFill>
                <a:srgbClr val="888888"/>
              </a:solidFill>
              <a:effectLst/>
              <a:uLnTx/>
              <a:uFillTx/>
              <a:latin typeface="Open Sans"/>
              <a:ea typeface="Open Sans"/>
              <a:cs typeface="Open Sans"/>
              <a:sym typeface="Open Sans"/>
            </a:endParaRPr>
          </a:p>
        </p:txBody>
      </p:sp>
      <p:pic>
        <p:nvPicPr>
          <p:cNvPr id="171" name="Google Shape;171;p10" descr="A graph depicting percentages of people religious or with jewish ethnicity"/>
          <p:cNvPicPr preferRelativeResize="0"/>
          <p:nvPr/>
        </p:nvPicPr>
        <p:blipFill rotWithShape="1">
          <a:blip r:embed="rId3">
            <a:alphaModFix/>
          </a:blip>
          <a:srcRect t="50000"/>
          <a:stretch/>
        </p:blipFill>
        <p:spPr>
          <a:xfrm>
            <a:off x="2313267" y="2267530"/>
            <a:ext cx="7565466" cy="3238928"/>
          </a:xfrm>
          <a:prstGeom prst="rect">
            <a:avLst/>
          </a:prstGeom>
          <a:noFill/>
          <a:ln>
            <a:noFill/>
          </a:ln>
        </p:spPr>
      </p:pic>
    </p:spTree>
    <p:extLst>
      <p:ext uri="{BB962C8B-B14F-4D97-AF65-F5344CB8AC3E}">
        <p14:creationId xmlns:p14="http://schemas.microsoft.com/office/powerpoint/2010/main" val="42282328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11"/>
          <p:cNvSpPr txBox="1">
            <a:spLocks noGrp="1"/>
          </p:cNvSpPr>
          <p:nvPr>
            <p:ph type="title"/>
          </p:nvPr>
        </p:nvSpPr>
        <p:spPr>
          <a:xfrm>
            <a:off x="1893871" y="274638"/>
            <a:ext cx="8568646" cy="1143000"/>
          </a:xfrm>
          <a:prstGeom prst="rect">
            <a:avLst/>
          </a:prstGeom>
          <a:noFill/>
          <a:ln>
            <a:noFill/>
          </a:ln>
        </p:spPr>
        <p:txBody>
          <a:bodyPr spcFirstLastPara="1" wrap="square" lIns="91425" tIns="45700" rIns="91425" bIns="45700" anchor="ctr" anchorCtr="0">
            <a:normAutofit/>
          </a:bodyPr>
          <a:lstStyle/>
          <a:p>
            <a:r>
              <a:rPr lang="en-US"/>
              <a:t>In 2021, we learned... </a:t>
            </a:r>
            <a:endParaRPr/>
          </a:p>
        </p:txBody>
      </p:sp>
      <p:sp>
        <p:nvSpPr>
          <p:cNvPr id="177" name="Google Shape;177;p11"/>
          <p:cNvSpPr txBox="1">
            <a:spLocks noGrp="1"/>
          </p:cNvSpPr>
          <p:nvPr>
            <p:ph type="body" idx="1"/>
          </p:nvPr>
        </p:nvSpPr>
        <p:spPr>
          <a:xfrm>
            <a:off x="1981200" y="1517811"/>
            <a:ext cx="8481317" cy="4938712"/>
          </a:xfrm>
          <a:prstGeom prst="rect">
            <a:avLst/>
          </a:prstGeom>
          <a:noFill/>
          <a:ln>
            <a:noFill/>
          </a:ln>
        </p:spPr>
        <p:txBody>
          <a:bodyPr spcFirstLastPara="1" wrap="square" lIns="91425" tIns="45700" rIns="91425" bIns="45700" anchor="t" anchorCtr="0">
            <a:normAutofit fontScale="92500"/>
          </a:bodyPr>
          <a:lstStyle/>
          <a:p>
            <a:pPr marL="342900" indent="-388620">
              <a:lnSpc>
                <a:spcPct val="120000"/>
              </a:lnSpc>
              <a:spcBef>
                <a:spcPts val="0"/>
              </a:spcBef>
              <a:buSzPts val="3200"/>
            </a:pPr>
            <a:r>
              <a:rPr lang="en-US" b="1"/>
              <a:t>Approximately 8.5% of employees</a:t>
            </a:r>
            <a:r>
              <a:rPr lang="en-US" sz="3100" b="1"/>
              <a:t> </a:t>
            </a:r>
            <a:r>
              <a:rPr lang="en-US" sz="3100"/>
              <a:t>(~950 out of 11,600 employees) </a:t>
            </a:r>
            <a:r>
              <a:rPr lang="en-US" b="1"/>
              <a:t>have “a disability</a:t>
            </a:r>
            <a:r>
              <a:rPr lang="en-US"/>
              <a:t> (either physical, emotional, mental, hearing, visual, etc.) that impacts daily living</a:t>
            </a:r>
            <a:endParaRPr/>
          </a:p>
          <a:p>
            <a:pPr marL="342900" indent="-214947">
              <a:lnSpc>
                <a:spcPct val="120000"/>
              </a:lnSpc>
              <a:spcBef>
                <a:spcPts val="403"/>
              </a:spcBef>
              <a:buSzPts val="2600"/>
              <a:buNone/>
            </a:pPr>
            <a:endParaRPr sz="1367" i="1"/>
          </a:p>
          <a:p>
            <a:pPr marL="342900" indent="-388620">
              <a:lnSpc>
                <a:spcPct val="120000"/>
              </a:lnSpc>
              <a:spcBef>
                <a:spcPts val="496"/>
              </a:spcBef>
              <a:buSzPts val="3200"/>
            </a:pPr>
            <a:r>
              <a:rPr lang="en-US"/>
              <a:t>Of these, </a:t>
            </a:r>
            <a:r>
              <a:rPr lang="en-US" b="1"/>
              <a:t>54% agreed that their organization provides the necessary disability accommodations</a:t>
            </a:r>
            <a:r>
              <a:rPr lang="en-US"/>
              <a:t> that allow me to succeed in my work </a:t>
            </a:r>
            <a:endParaRPr/>
          </a:p>
        </p:txBody>
      </p:sp>
      <p:sp>
        <p:nvSpPr>
          <p:cNvPr id="178" name="Google Shape;178;p11"/>
          <p:cNvSpPr txBox="1">
            <a:spLocks noGrp="1"/>
          </p:cNvSpPr>
          <p:nvPr>
            <p:ph type="sldNum" idx="12"/>
          </p:nvPr>
        </p:nvSpPr>
        <p:spPr>
          <a:xfrm>
            <a:off x="8077200" y="6356351"/>
            <a:ext cx="2133600" cy="365125"/>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Tx/>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Open Sans"/>
                <a:ea typeface="Open Sans"/>
                <a:cs typeface="Open Sans"/>
                <a:sym typeface="Open Sans"/>
              </a:rPr>
              <a:pPr marL="0" marR="0" lvl="0" indent="0" algn="r" defTabSz="914400" rtl="0" eaLnBrk="1" fontAlgn="auto" latinLnBrk="0" hangingPunct="1">
                <a:lnSpc>
                  <a:spcPct val="100000"/>
                </a:lnSpc>
                <a:spcBef>
                  <a:spcPts val="0"/>
                </a:spcBef>
                <a:spcAft>
                  <a:spcPts val="0"/>
                </a:spcAft>
                <a:buClr>
                  <a:srgbClr val="000000"/>
                </a:buClr>
                <a:buSzTx/>
                <a:buFontTx/>
                <a:buNone/>
                <a:tabLst/>
                <a:defRPr/>
              </a:pPr>
              <a:t>17</a:t>
            </a:fld>
            <a:endParaRPr kumimoji="0" sz="1200" b="0" i="0" u="none" strike="noStrike" kern="0" cap="none" spc="0" normalizeH="0" baseline="0" noProof="0">
              <a:ln>
                <a:noFill/>
              </a:ln>
              <a:solidFill>
                <a:srgbClr val="888888"/>
              </a:solidFill>
              <a:effectLst/>
              <a:uLnTx/>
              <a:uFillTx/>
              <a:latin typeface="Open Sans"/>
              <a:ea typeface="Open Sans"/>
              <a:cs typeface="Open Sans"/>
              <a:sym typeface="Open Sans"/>
            </a:endParaRPr>
          </a:p>
        </p:txBody>
      </p:sp>
    </p:spTree>
    <p:extLst>
      <p:ext uri="{BB962C8B-B14F-4D97-AF65-F5344CB8AC3E}">
        <p14:creationId xmlns:p14="http://schemas.microsoft.com/office/powerpoint/2010/main" val="1401278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13"/>
          <p:cNvSpPr txBox="1">
            <a:spLocks noGrp="1"/>
          </p:cNvSpPr>
          <p:nvPr>
            <p:ph type="title"/>
          </p:nvPr>
        </p:nvSpPr>
        <p:spPr>
          <a:xfrm>
            <a:off x="1981200" y="274638"/>
            <a:ext cx="8229600" cy="1143000"/>
          </a:xfrm>
          <a:prstGeom prst="rect">
            <a:avLst/>
          </a:prstGeom>
          <a:noFill/>
          <a:ln>
            <a:noFill/>
          </a:ln>
        </p:spPr>
        <p:txBody>
          <a:bodyPr spcFirstLastPara="1" wrap="square" lIns="91425" tIns="45700" rIns="91425" bIns="45700" anchor="ctr" anchorCtr="0">
            <a:noAutofit/>
          </a:bodyPr>
          <a:lstStyle/>
          <a:p>
            <a:pPr>
              <a:buSzPts val="4000"/>
            </a:pPr>
            <a:r>
              <a:rPr lang="en-US" sz="4000" dirty="0"/>
              <a:t>Employees are motivated by mission + feel proud of their work</a:t>
            </a:r>
            <a:endParaRPr dirty="0"/>
          </a:p>
        </p:txBody>
      </p:sp>
      <p:sp>
        <p:nvSpPr>
          <p:cNvPr id="188" name="Google Shape;188;p13"/>
          <p:cNvSpPr txBox="1"/>
          <p:nvPr/>
        </p:nvSpPr>
        <p:spPr>
          <a:xfrm>
            <a:off x="2315033" y="1886508"/>
            <a:ext cx="1149674" cy="110799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US" sz="6600" b="1" i="0" u="none" strike="noStrike" kern="0" cap="none" spc="0" normalizeH="0" baseline="0" noProof="0">
                <a:ln>
                  <a:noFill/>
                </a:ln>
                <a:solidFill>
                  <a:srgbClr val="F79646"/>
                </a:solidFill>
                <a:effectLst/>
                <a:uLnTx/>
                <a:uFillTx/>
                <a:latin typeface="Open Sans"/>
                <a:ea typeface="Open Sans"/>
                <a:cs typeface="Open Sans"/>
                <a:sym typeface="Open Sans"/>
              </a:rPr>
              <a:t>81</a:t>
            </a:r>
            <a:endParaRPr kumimoji="0" sz="1800" b="1" i="0" u="none" strike="noStrike" kern="0" cap="none" spc="0" normalizeH="0" baseline="0" noProof="0">
              <a:ln>
                <a:noFill/>
              </a:ln>
              <a:solidFill>
                <a:srgbClr val="F79646"/>
              </a:solidFill>
              <a:effectLst/>
              <a:uLnTx/>
              <a:uFillTx/>
              <a:latin typeface="Open Sans"/>
              <a:ea typeface="Open Sans"/>
              <a:cs typeface="Open Sans"/>
              <a:sym typeface="Open Sans"/>
            </a:endParaRPr>
          </a:p>
        </p:txBody>
      </p:sp>
      <p:sp>
        <p:nvSpPr>
          <p:cNvPr id="189" name="Google Shape;189;p13"/>
          <p:cNvSpPr txBox="1"/>
          <p:nvPr/>
        </p:nvSpPr>
        <p:spPr>
          <a:xfrm>
            <a:off x="3260164" y="2040396"/>
            <a:ext cx="415498" cy="40011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US" sz="2000" b="1" i="0" u="none" strike="noStrike" kern="0" cap="none" spc="0" normalizeH="0" baseline="0" noProof="0">
                <a:ln>
                  <a:noFill/>
                </a:ln>
                <a:solidFill>
                  <a:srgbClr val="F79646"/>
                </a:solidFill>
                <a:effectLst/>
                <a:uLnTx/>
                <a:uFillTx/>
                <a:latin typeface="Open Sans"/>
                <a:ea typeface="Open Sans"/>
                <a:cs typeface="Open Sans"/>
                <a:sym typeface="Open Sans"/>
              </a:rPr>
              <a:t>%</a:t>
            </a:r>
            <a:endParaRPr kumimoji="0" sz="1800" b="1" i="0" u="none" strike="noStrike" kern="0" cap="none" spc="0" normalizeH="0" baseline="0" noProof="0">
              <a:ln>
                <a:noFill/>
              </a:ln>
              <a:solidFill>
                <a:srgbClr val="F79646"/>
              </a:solidFill>
              <a:effectLst/>
              <a:uLnTx/>
              <a:uFillTx/>
              <a:latin typeface="Open Sans"/>
              <a:ea typeface="Open Sans"/>
              <a:cs typeface="Open Sans"/>
              <a:sym typeface="Open Sans"/>
            </a:endParaRPr>
          </a:p>
        </p:txBody>
      </p:sp>
      <p:sp>
        <p:nvSpPr>
          <p:cNvPr id="191" name="Google Shape;191;p13"/>
          <p:cNvSpPr txBox="1"/>
          <p:nvPr/>
        </p:nvSpPr>
        <p:spPr>
          <a:xfrm>
            <a:off x="3757854" y="2025008"/>
            <a:ext cx="6303973" cy="1015663"/>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US" sz="3000" b="0" i="0" u="none" strike="noStrike" kern="0" cap="none" spc="0" normalizeH="0" baseline="0" noProof="0">
                <a:ln>
                  <a:noFill/>
                </a:ln>
                <a:solidFill>
                  <a:srgbClr val="414B4E"/>
                </a:solidFill>
                <a:effectLst/>
                <a:uLnTx/>
                <a:uFillTx/>
                <a:latin typeface="Open Sans"/>
                <a:ea typeface="Open Sans"/>
                <a:cs typeface="Open Sans"/>
                <a:sym typeface="Open Sans"/>
              </a:rPr>
              <a:t>Feel like they are </a:t>
            </a:r>
            <a:r>
              <a:rPr kumimoji="0" lang="en-US" sz="3000" b="1" i="0" u="none" strike="noStrike" kern="0" cap="none" spc="0" normalizeH="0" baseline="0" noProof="0">
                <a:ln>
                  <a:noFill/>
                </a:ln>
                <a:solidFill>
                  <a:srgbClr val="414B4E"/>
                </a:solidFill>
                <a:effectLst/>
                <a:uLnTx/>
                <a:uFillTx/>
                <a:latin typeface="Open Sans"/>
                <a:ea typeface="Open Sans"/>
                <a:cs typeface="Open Sans"/>
                <a:sym typeface="Open Sans"/>
              </a:rPr>
              <a:t>making a difference </a:t>
            </a:r>
            <a:r>
              <a:rPr kumimoji="0" lang="en-US" sz="3000" b="0" i="0" u="none" strike="noStrike" kern="0" cap="none" spc="0" normalizeH="0" baseline="0" noProof="0">
                <a:ln>
                  <a:noFill/>
                </a:ln>
                <a:solidFill>
                  <a:srgbClr val="414B4E"/>
                </a:solidFill>
                <a:effectLst/>
                <a:uLnTx/>
                <a:uFillTx/>
                <a:latin typeface="Open Sans"/>
                <a:ea typeface="Open Sans"/>
                <a:cs typeface="Open Sans"/>
                <a:sym typeface="Open Sans"/>
              </a:rPr>
              <a:t>through their work.</a:t>
            </a: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6" name="Google Shape;186;p13"/>
          <p:cNvSpPr txBox="1"/>
          <p:nvPr/>
        </p:nvSpPr>
        <p:spPr>
          <a:xfrm>
            <a:off x="2299530" y="3679556"/>
            <a:ext cx="1149674" cy="110799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US" sz="6600" b="1" i="0" u="none" strike="noStrike" kern="0" cap="none" spc="0" normalizeH="0" baseline="0" noProof="0">
                <a:ln>
                  <a:noFill/>
                </a:ln>
                <a:solidFill>
                  <a:srgbClr val="F79646"/>
                </a:solidFill>
                <a:effectLst/>
                <a:uLnTx/>
                <a:uFillTx/>
                <a:latin typeface="Open Sans"/>
                <a:ea typeface="Open Sans"/>
                <a:cs typeface="Open Sans"/>
                <a:sym typeface="Open Sans"/>
              </a:rPr>
              <a:t>88</a:t>
            </a:r>
            <a:endParaRPr kumimoji="0" sz="1800" b="1" i="0" u="none" strike="noStrike" kern="0" cap="none" spc="0" normalizeH="0" baseline="0" noProof="0">
              <a:ln>
                <a:noFill/>
              </a:ln>
              <a:solidFill>
                <a:srgbClr val="F79646"/>
              </a:solidFill>
              <a:effectLst/>
              <a:uLnTx/>
              <a:uFillTx/>
              <a:latin typeface="Open Sans"/>
              <a:ea typeface="Open Sans"/>
              <a:cs typeface="Open Sans"/>
              <a:sym typeface="Open Sans"/>
            </a:endParaRPr>
          </a:p>
        </p:txBody>
      </p:sp>
      <p:sp>
        <p:nvSpPr>
          <p:cNvPr id="187" name="Google Shape;187;p13"/>
          <p:cNvSpPr txBox="1"/>
          <p:nvPr/>
        </p:nvSpPr>
        <p:spPr>
          <a:xfrm>
            <a:off x="3244661" y="3833444"/>
            <a:ext cx="415498" cy="40011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US" sz="2000" b="1" i="0" u="none" strike="noStrike" kern="0" cap="none" spc="0" normalizeH="0" baseline="0" noProof="0">
                <a:ln>
                  <a:noFill/>
                </a:ln>
                <a:solidFill>
                  <a:srgbClr val="F79646"/>
                </a:solidFill>
                <a:effectLst/>
                <a:uLnTx/>
                <a:uFillTx/>
                <a:latin typeface="Open Sans"/>
                <a:ea typeface="Open Sans"/>
                <a:cs typeface="Open Sans"/>
                <a:sym typeface="Open Sans"/>
              </a:rPr>
              <a:t>%</a:t>
            </a:r>
            <a:endParaRPr kumimoji="0" sz="1800" b="1" i="0" u="none" strike="noStrike" kern="0" cap="none" spc="0" normalizeH="0" baseline="0" noProof="0">
              <a:ln>
                <a:noFill/>
              </a:ln>
              <a:solidFill>
                <a:srgbClr val="F79646"/>
              </a:solidFill>
              <a:effectLst/>
              <a:uLnTx/>
              <a:uFillTx/>
              <a:latin typeface="Open Sans"/>
              <a:ea typeface="Open Sans"/>
              <a:cs typeface="Open Sans"/>
              <a:sym typeface="Open Sans"/>
            </a:endParaRPr>
          </a:p>
        </p:txBody>
      </p:sp>
      <p:sp>
        <p:nvSpPr>
          <p:cNvPr id="190" name="Google Shape;190;p13"/>
          <p:cNvSpPr txBox="1"/>
          <p:nvPr/>
        </p:nvSpPr>
        <p:spPr>
          <a:xfrm>
            <a:off x="3757854" y="3818055"/>
            <a:ext cx="6452946" cy="1477328"/>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US" sz="3000" b="0" i="0" u="none" strike="noStrike" kern="0" cap="none" spc="0" normalizeH="0" baseline="0" noProof="0">
                <a:ln>
                  <a:noFill/>
                </a:ln>
                <a:solidFill>
                  <a:srgbClr val="414B4E"/>
                </a:solidFill>
                <a:effectLst/>
                <a:uLnTx/>
                <a:uFillTx/>
                <a:latin typeface="Open Sans"/>
                <a:ea typeface="Open Sans"/>
                <a:cs typeface="Open Sans"/>
                <a:sym typeface="Open Sans"/>
              </a:rPr>
              <a:t>Know </a:t>
            </a:r>
            <a:r>
              <a:rPr kumimoji="0" lang="en-US" sz="3000" b="1" i="0" u="none" strike="noStrike" kern="0" cap="none" spc="0" normalizeH="0" baseline="0" noProof="0">
                <a:ln>
                  <a:noFill/>
                </a:ln>
                <a:solidFill>
                  <a:srgbClr val="414B4E"/>
                </a:solidFill>
                <a:effectLst/>
                <a:uLnTx/>
                <a:uFillTx/>
                <a:latin typeface="Open Sans"/>
                <a:ea typeface="Open Sans"/>
                <a:cs typeface="Open Sans"/>
                <a:sym typeface="Open Sans"/>
              </a:rPr>
              <a:t>how their work contributes </a:t>
            </a:r>
            <a:r>
              <a:rPr kumimoji="0" lang="en-US" sz="3000" b="0" i="0" u="none" strike="noStrike" kern="0" cap="none" spc="0" normalizeH="0" baseline="0" noProof="0">
                <a:ln>
                  <a:noFill/>
                </a:ln>
                <a:solidFill>
                  <a:srgbClr val="414B4E"/>
                </a:solidFill>
                <a:effectLst/>
                <a:uLnTx/>
                <a:uFillTx/>
                <a:latin typeface="Open Sans"/>
                <a:ea typeface="Open Sans"/>
                <a:cs typeface="Open Sans"/>
                <a:sym typeface="Open Sans"/>
              </a:rPr>
              <a:t>to their organization’s mission, strategy, and goals.</a:t>
            </a: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5" name="Google Shape;185;p13"/>
          <p:cNvSpPr txBox="1">
            <a:spLocks noGrp="1"/>
          </p:cNvSpPr>
          <p:nvPr>
            <p:ph type="sldNum" idx="12"/>
          </p:nvPr>
        </p:nvSpPr>
        <p:spPr>
          <a:xfrm>
            <a:off x="8077200" y="6356351"/>
            <a:ext cx="2133600" cy="365125"/>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Tx/>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Open Sans"/>
                <a:ea typeface="Open Sans"/>
                <a:cs typeface="Open Sans"/>
                <a:sym typeface="Open Sans"/>
              </a:rPr>
              <a:pPr marL="0" marR="0" lvl="0" indent="0" algn="r" defTabSz="914400" rtl="0" eaLnBrk="1" fontAlgn="auto" latinLnBrk="0" hangingPunct="1">
                <a:lnSpc>
                  <a:spcPct val="100000"/>
                </a:lnSpc>
                <a:spcBef>
                  <a:spcPts val="0"/>
                </a:spcBef>
                <a:spcAft>
                  <a:spcPts val="0"/>
                </a:spcAft>
                <a:buClr>
                  <a:srgbClr val="000000"/>
                </a:buClr>
                <a:buSzTx/>
                <a:buFontTx/>
                <a:buNone/>
                <a:tabLst/>
                <a:defRPr/>
              </a:pPr>
              <a:t>18</a:t>
            </a:fld>
            <a:endParaRPr kumimoji="0" sz="1200" b="0" i="0" u="none" strike="noStrike" kern="0" cap="none" spc="0" normalizeH="0" baseline="0" noProof="0">
              <a:ln>
                <a:noFill/>
              </a:ln>
              <a:solidFill>
                <a:srgbClr val="888888"/>
              </a:solidFill>
              <a:effectLst/>
              <a:uLnTx/>
              <a:uFillTx/>
              <a:latin typeface="Open Sans"/>
              <a:ea typeface="Open Sans"/>
              <a:cs typeface="Open Sans"/>
              <a:sym typeface="Open Sans"/>
            </a:endParaRPr>
          </a:p>
        </p:txBody>
      </p:sp>
    </p:spTree>
    <p:extLst>
      <p:ext uri="{BB962C8B-B14F-4D97-AF65-F5344CB8AC3E}">
        <p14:creationId xmlns:p14="http://schemas.microsoft.com/office/powerpoint/2010/main" val="16267302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4"/>
          <p:cNvSpPr txBox="1">
            <a:spLocks noGrp="1"/>
          </p:cNvSpPr>
          <p:nvPr>
            <p:ph type="title"/>
          </p:nvPr>
        </p:nvSpPr>
        <p:spPr>
          <a:xfrm>
            <a:off x="3090809" y="1678540"/>
            <a:ext cx="6010382" cy="3500920"/>
          </a:xfrm>
          <a:prstGeom prst="rect">
            <a:avLst/>
          </a:prstGeom>
          <a:noFill/>
          <a:ln>
            <a:noFill/>
          </a:ln>
        </p:spPr>
        <p:txBody>
          <a:bodyPr spcFirstLastPara="1" wrap="square" lIns="91425" tIns="45700" rIns="91425" bIns="45700" anchor="ctr" anchorCtr="0">
            <a:noAutofit/>
          </a:bodyPr>
          <a:lstStyle/>
          <a:p>
            <a:pPr algn="ctr">
              <a:buSzPts val="4000"/>
            </a:pPr>
            <a:r>
              <a:rPr lang="en-US" sz="4000" b="1"/>
              <a:t>Tip #1</a:t>
            </a:r>
            <a:br>
              <a:rPr lang="en-US" sz="4000"/>
            </a:br>
            <a:br>
              <a:rPr lang="en-US" sz="4000"/>
            </a:br>
            <a:r>
              <a:rPr lang="en-US" sz="4000"/>
              <a:t>Work at an organization whose mission aligns with your values.</a:t>
            </a:r>
            <a:endParaRPr/>
          </a:p>
        </p:txBody>
      </p:sp>
      <p:sp>
        <p:nvSpPr>
          <p:cNvPr id="198" name="Google Shape;198;p14"/>
          <p:cNvSpPr txBox="1">
            <a:spLocks noGrp="1"/>
          </p:cNvSpPr>
          <p:nvPr>
            <p:ph type="sldNum" idx="12"/>
          </p:nvPr>
        </p:nvSpPr>
        <p:spPr>
          <a:xfrm>
            <a:off x="8077200" y="6356351"/>
            <a:ext cx="2133600" cy="365125"/>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Tx/>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Open Sans"/>
                <a:ea typeface="Open Sans"/>
                <a:cs typeface="Open Sans"/>
                <a:sym typeface="Open Sans"/>
              </a:rPr>
              <a:pPr marL="0" marR="0" lvl="0" indent="0" algn="r" defTabSz="914400" rtl="0" eaLnBrk="1" fontAlgn="auto" latinLnBrk="0" hangingPunct="1">
                <a:lnSpc>
                  <a:spcPct val="100000"/>
                </a:lnSpc>
                <a:spcBef>
                  <a:spcPts val="0"/>
                </a:spcBef>
                <a:spcAft>
                  <a:spcPts val="0"/>
                </a:spcAft>
                <a:buClr>
                  <a:srgbClr val="000000"/>
                </a:buClr>
                <a:buSzTx/>
                <a:buFontTx/>
                <a:buNone/>
                <a:tabLst/>
                <a:defRPr/>
              </a:pPr>
              <a:t>19</a:t>
            </a:fld>
            <a:endParaRPr kumimoji="0" sz="1200" b="0" i="0" u="none" strike="noStrike" kern="0" cap="none" spc="0" normalizeH="0" baseline="0" noProof="0">
              <a:ln>
                <a:noFill/>
              </a:ln>
              <a:solidFill>
                <a:srgbClr val="888888"/>
              </a:solidFill>
              <a:effectLst/>
              <a:uLnTx/>
              <a:uFillTx/>
              <a:latin typeface="Open Sans"/>
              <a:ea typeface="Open Sans"/>
              <a:cs typeface="Open Sans"/>
              <a:sym typeface="Open Sans"/>
            </a:endParaRPr>
          </a:p>
        </p:txBody>
      </p:sp>
    </p:spTree>
    <p:extLst>
      <p:ext uri="{BB962C8B-B14F-4D97-AF65-F5344CB8AC3E}">
        <p14:creationId xmlns:p14="http://schemas.microsoft.com/office/powerpoint/2010/main" val="21349951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EE9C173-438C-4A73-8C7E-25827ECA4737}"/>
              </a:ext>
            </a:extLst>
          </p:cNvPr>
          <p:cNvSpPr>
            <a:spLocks noGrp="1"/>
          </p:cNvSpPr>
          <p:nvPr>
            <p:ph type="title"/>
          </p:nvPr>
        </p:nvSpPr>
        <p:spPr/>
        <p:txBody>
          <a:bodyPr>
            <a:normAutofit/>
          </a:bodyPr>
          <a:lstStyle/>
          <a:p>
            <a:r>
              <a:rPr lang="en-US" sz="3600" b="1" dirty="0"/>
              <a:t>Three Logistical Points</a:t>
            </a:r>
          </a:p>
        </p:txBody>
      </p:sp>
      <p:sp>
        <p:nvSpPr>
          <p:cNvPr id="2" name="Content Placeholder 1">
            <a:extLst>
              <a:ext uri="{FF2B5EF4-FFF2-40B4-BE49-F238E27FC236}">
                <a16:creationId xmlns:a16="http://schemas.microsoft.com/office/drawing/2014/main" id="{EA0A81D8-14D7-4068-A020-0262C6D52D09}"/>
              </a:ext>
            </a:extLst>
          </p:cNvPr>
          <p:cNvSpPr>
            <a:spLocks noGrp="1"/>
          </p:cNvSpPr>
          <p:nvPr>
            <p:ph idx="1"/>
          </p:nvPr>
        </p:nvSpPr>
        <p:spPr/>
        <p:txBody>
          <a:bodyPr>
            <a:normAutofit/>
          </a:bodyPr>
          <a:lstStyle/>
          <a:p>
            <a:r>
              <a:rPr lang="en-US" sz="3600" dirty="0">
                <a:solidFill>
                  <a:schemeClr val="tx1"/>
                </a:solidFill>
              </a:rPr>
              <a:t>We have live captioning and an ASL interpreter for this webinar.</a:t>
            </a:r>
          </a:p>
          <a:p>
            <a:r>
              <a:rPr lang="en-US" sz="3600" dirty="0">
                <a:solidFill>
                  <a:schemeClr val="tx1"/>
                </a:solidFill>
              </a:rPr>
              <a:t>We are taking questions, so if you have something to ask our panelists, use the Q&amp;A box on Zoom. Facebook comments are also being checked.</a:t>
            </a:r>
          </a:p>
          <a:p>
            <a:pPr lvl="0"/>
            <a:r>
              <a:rPr lang="en-US" sz="3600" dirty="0">
                <a:solidFill>
                  <a:schemeClr val="tx1"/>
                </a:solidFill>
              </a:rPr>
              <a:t>This webinar is being recorded and will be posted to </a:t>
            </a:r>
            <a:r>
              <a:rPr lang="en-US" sz="3600" dirty="0" err="1">
                <a:solidFill>
                  <a:schemeClr val="tx1"/>
                </a:solidFill>
              </a:rPr>
              <a:t>RespectAbility’s</a:t>
            </a:r>
            <a:r>
              <a:rPr lang="en-US" sz="3600" dirty="0">
                <a:solidFill>
                  <a:schemeClr val="tx1"/>
                </a:solidFill>
              </a:rPr>
              <a:t> website by the end of </a:t>
            </a:r>
            <a:r>
              <a:rPr lang="en-US" sz="3600">
                <a:solidFill>
                  <a:schemeClr val="tx1"/>
                </a:solidFill>
              </a:rPr>
              <a:t>this week.</a:t>
            </a:r>
            <a:endParaRPr lang="en-US" sz="3600" dirty="0">
              <a:solidFill>
                <a:schemeClr val="tx1"/>
              </a:solidFill>
            </a:endParaRPr>
          </a:p>
        </p:txBody>
      </p:sp>
    </p:spTree>
    <p:extLst>
      <p:ext uri="{BB962C8B-B14F-4D97-AF65-F5344CB8AC3E}">
        <p14:creationId xmlns:p14="http://schemas.microsoft.com/office/powerpoint/2010/main" val="14685784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5" name="Google Shape;205;p15"/>
          <p:cNvSpPr txBox="1">
            <a:spLocks noGrp="1"/>
          </p:cNvSpPr>
          <p:nvPr>
            <p:ph type="title"/>
          </p:nvPr>
        </p:nvSpPr>
        <p:spPr>
          <a:xfrm>
            <a:off x="1981200" y="274638"/>
            <a:ext cx="8229600" cy="1143000"/>
          </a:xfrm>
          <a:prstGeom prst="rect">
            <a:avLst/>
          </a:prstGeom>
          <a:noFill/>
          <a:ln>
            <a:noFill/>
          </a:ln>
        </p:spPr>
        <p:txBody>
          <a:bodyPr spcFirstLastPara="1" wrap="square" lIns="91425" tIns="45700" rIns="91425" bIns="45700" anchor="ctr" anchorCtr="0">
            <a:noAutofit/>
          </a:bodyPr>
          <a:lstStyle/>
          <a:p>
            <a:pPr>
              <a:buSzPts val="4000"/>
            </a:pPr>
            <a:r>
              <a:rPr lang="en-US" sz="4000" dirty="0"/>
              <a:t>Our managers are well-liked but not effective</a:t>
            </a:r>
            <a:endParaRPr dirty="0"/>
          </a:p>
        </p:txBody>
      </p:sp>
      <p:sp>
        <p:nvSpPr>
          <p:cNvPr id="208" name="Google Shape;208;p15"/>
          <p:cNvSpPr txBox="1"/>
          <p:nvPr/>
        </p:nvSpPr>
        <p:spPr>
          <a:xfrm>
            <a:off x="2408856" y="2070994"/>
            <a:ext cx="1149675" cy="110799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US" sz="6600" b="1" i="0" u="none" strike="noStrike" kern="0" cap="none" spc="0" normalizeH="0" baseline="0" noProof="0">
                <a:ln>
                  <a:noFill/>
                </a:ln>
                <a:solidFill>
                  <a:srgbClr val="F79646"/>
                </a:solidFill>
                <a:effectLst/>
                <a:uLnTx/>
                <a:uFillTx/>
                <a:latin typeface="Open Sans"/>
                <a:ea typeface="Open Sans"/>
                <a:cs typeface="Open Sans"/>
                <a:sym typeface="Open Sans"/>
              </a:rPr>
              <a:t>88</a:t>
            </a:r>
            <a:endParaRPr kumimoji="0" sz="4000" b="1" i="0" u="none" strike="noStrike" kern="0" cap="none" spc="0" normalizeH="0" baseline="0" noProof="0">
              <a:ln>
                <a:noFill/>
              </a:ln>
              <a:solidFill>
                <a:srgbClr val="F79646"/>
              </a:solidFill>
              <a:effectLst/>
              <a:uLnTx/>
              <a:uFillTx/>
              <a:latin typeface="Open Sans"/>
              <a:ea typeface="Open Sans"/>
              <a:cs typeface="Open Sans"/>
              <a:sym typeface="Open Sans"/>
            </a:endParaRPr>
          </a:p>
        </p:txBody>
      </p:sp>
      <p:sp>
        <p:nvSpPr>
          <p:cNvPr id="212" name="Google Shape;212;p15"/>
          <p:cNvSpPr txBox="1"/>
          <p:nvPr/>
        </p:nvSpPr>
        <p:spPr>
          <a:xfrm>
            <a:off x="3389961" y="2224881"/>
            <a:ext cx="415498" cy="40011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US" sz="2000" b="1" i="0" u="none" strike="noStrike" kern="0" cap="none" spc="0" normalizeH="0" baseline="0" noProof="0">
                <a:ln>
                  <a:noFill/>
                </a:ln>
                <a:solidFill>
                  <a:srgbClr val="F79646"/>
                </a:solidFill>
                <a:effectLst/>
                <a:uLnTx/>
                <a:uFillTx/>
                <a:latin typeface="Open Sans"/>
                <a:ea typeface="Open Sans"/>
                <a:cs typeface="Open Sans"/>
                <a:sym typeface="Open Sans"/>
              </a:rPr>
              <a:t>%</a:t>
            </a:r>
            <a:endParaRPr kumimoji="0" sz="1800" b="1" i="0" u="none" strike="noStrike" kern="0" cap="none" spc="0" normalizeH="0" baseline="0" noProof="0">
              <a:ln>
                <a:noFill/>
              </a:ln>
              <a:solidFill>
                <a:srgbClr val="F79646"/>
              </a:solidFill>
              <a:effectLst/>
              <a:uLnTx/>
              <a:uFillTx/>
              <a:latin typeface="Open Sans"/>
              <a:ea typeface="Open Sans"/>
              <a:cs typeface="Open Sans"/>
              <a:sym typeface="Open Sans"/>
            </a:endParaRPr>
          </a:p>
        </p:txBody>
      </p:sp>
      <p:sp>
        <p:nvSpPr>
          <p:cNvPr id="207" name="Google Shape;207;p15"/>
          <p:cNvSpPr txBox="1"/>
          <p:nvPr/>
        </p:nvSpPr>
        <p:spPr>
          <a:xfrm>
            <a:off x="4038601" y="2163327"/>
            <a:ext cx="5939908" cy="1015663"/>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US" sz="3000" b="0" i="0" u="none" strike="noStrike" kern="0" cap="none" spc="0" normalizeH="0" baseline="0" noProof="0" dirty="0">
                <a:ln>
                  <a:noFill/>
                </a:ln>
                <a:solidFill>
                  <a:srgbClr val="414B4E"/>
                </a:solidFill>
                <a:effectLst/>
                <a:uLnTx/>
                <a:uFillTx/>
                <a:latin typeface="Open Sans"/>
                <a:ea typeface="Open Sans"/>
                <a:cs typeface="Open Sans"/>
                <a:sym typeface="Open Sans"/>
              </a:rPr>
              <a:t>I am treated with respect by my immediate manager</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211" name="Google Shape;211;p15"/>
          <p:cNvSpPr txBox="1"/>
          <p:nvPr/>
        </p:nvSpPr>
        <p:spPr>
          <a:xfrm>
            <a:off x="2408856" y="3832346"/>
            <a:ext cx="1149674" cy="110799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US" sz="6600" b="1" i="0" u="none" strike="noStrike" kern="0" cap="none" spc="0" normalizeH="0" baseline="0" noProof="0">
                <a:ln>
                  <a:noFill/>
                </a:ln>
                <a:solidFill>
                  <a:srgbClr val="F79646"/>
                </a:solidFill>
                <a:effectLst/>
                <a:uLnTx/>
                <a:uFillTx/>
                <a:latin typeface="Open Sans"/>
                <a:ea typeface="Open Sans"/>
                <a:cs typeface="Open Sans"/>
                <a:sym typeface="Open Sans"/>
              </a:rPr>
              <a:t>59</a:t>
            </a: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3" name="Google Shape;213;p15"/>
          <p:cNvSpPr txBox="1"/>
          <p:nvPr/>
        </p:nvSpPr>
        <p:spPr>
          <a:xfrm>
            <a:off x="3389961" y="4440557"/>
            <a:ext cx="415498" cy="40011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US" sz="2000" b="1" i="0" u="none" strike="noStrike" kern="0" cap="none" spc="0" normalizeH="0" baseline="0" noProof="0">
                <a:ln>
                  <a:noFill/>
                </a:ln>
                <a:solidFill>
                  <a:srgbClr val="F79646"/>
                </a:solidFill>
                <a:effectLst/>
                <a:uLnTx/>
                <a:uFillTx/>
                <a:latin typeface="Open Sans"/>
                <a:ea typeface="Open Sans"/>
                <a:cs typeface="Open Sans"/>
                <a:sym typeface="Open Sans"/>
              </a:rPr>
              <a:t>%</a:t>
            </a:r>
            <a:endParaRPr kumimoji="0" sz="1800" b="1" i="0" u="none" strike="noStrike" kern="0" cap="none" spc="0" normalizeH="0" baseline="0" noProof="0">
              <a:ln>
                <a:noFill/>
              </a:ln>
              <a:solidFill>
                <a:srgbClr val="F79646"/>
              </a:solidFill>
              <a:effectLst/>
              <a:uLnTx/>
              <a:uFillTx/>
              <a:latin typeface="Open Sans"/>
              <a:ea typeface="Open Sans"/>
              <a:cs typeface="Open Sans"/>
              <a:sym typeface="Open Sans"/>
            </a:endParaRPr>
          </a:p>
        </p:txBody>
      </p:sp>
      <p:sp>
        <p:nvSpPr>
          <p:cNvPr id="210" name="Google Shape;210;p15"/>
          <p:cNvSpPr txBox="1"/>
          <p:nvPr/>
        </p:nvSpPr>
        <p:spPr>
          <a:xfrm>
            <a:off x="4038601" y="3853686"/>
            <a:ext cx="6124576" cy="1477328"/>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US" sz="3000" b="0" i="0" u="none" strike="noStrike" kern="0" cap="none" spc="0" normalizeH="0" baseline="0" noProof="0" dirty="0">
                <a:ln>
                  <a:noFill/>
                </a:ln>
                <a:solidFill>
                  <a:srgbClr val="414B4E"/>
                </a:solidFill>
                <a:effectLst/>
                <a:uLnTx/>
                <a:uFillTx/>
                <a:latin typeface="Open Sans"/>
                <a:ea typeface="Open Sans"/>
                <a:cs typeface="Open Sans"/>
                <a:sym typeface="Open Sans"/>
              </a:rPr>
              <a:t>I receive </a:t>
            </a:r>
            <a:r>
              <a:rPr kumimoji="0" lang="en-US" sz="3000" b="0" i="0" u="sng" strike="noStrike" kern="0" cap="none" spc="0" normalizeH="0" baseline="0" noProof="0" dirty="0">
                <a:ln>
                  <a:noFill/>
                </a:ln>
                <a:solidFill>
                  <a:srgbClr val="414B4E"/>
                </a:solidFill>
                <a:effectLst/>
                <a:uLnTx/>
                <a:uFillTx/>
                <a:latin typeface="Open Sans"/>
                <a:ea typeface="Open Sans"/>
                <a:cs typeface="Open Sans"/>
                <a:sym typeface="Open Sans"/>
              </a:rPr>
              <a:t>regular feedback</a:t>
            </a:r>
            <a:r>
              <a:rPr kumimoji="0" lang="en-US" sz="3000" b="0" i="0" u="none" strike="noStrike" kern="0" cap="none" spc="0" normalizeH="0" baseline="0" noProof="0" dirty="0">
                <a:ln>
                  <a:noFill/>
                </a:ln>
                <a:solidFill>
                  <a:srgbClr val="414B4E"/>
                </a:solidFill>
                <a:effectLst/>
                <a:uLnTx/>
                <a:uFillTx/>
                <a:latin typeface="Open Sans"/>
                <a:ea typeface="Open Sans"/>
                <a:cs typeface="Open Sans"/>
                <a:sym typeface="Open Sans"/>
              </a:rPr>
              <a:t> on how I’m performing – </a:t>
            </a:r>
            <a:r>
              <a:rPr kumimoji="0" lang="en-US" sz="3000" b="1" i="0" u="none" strike="noStrike" kern="0" cap="none" spc="0" normalizeH="0" baseline="0" noProof="0" dirty="0">
                <a:ln>
                  <a:noFill/>
                </a:ln>
                <a:solidFill>
                  <a:srgbClr val="FF0000"/>
                </a:solidFill>
                <a:effectLst/>
                <a:uLnTx/>
                <a:uFillTx/>
                <a:latin typeface="Arial"/>
                <a:ea typeface="Arial"/>
                <a:cs typeface="Arial"/>
                <a:sym typeface="Arial"/>
              </a:rPr>
              <a:t>↓</a:t>
            </a:r>
            <a:r>
              <a:rPr kumimoji="0" lang="en-US" sz="3000" b="1" i="0" u="none" strike="noStrike" kern="0" cap="none" spc="0" normalizeH="0" baseline="0" noProof="0" dirty="0">
                <a:ln>
                  <a:noFill/>
                </a:ln>
                <a:solidFill>
                  <a:srgbClr val="FF0000"/>
                </a:solidFill>
                <a:effectLst/>
                <a:uLnTx/>
                <a:uFillTx/>
                <a:latin typeface="Open Sans"/>
                <a:ea typeface="Open Sans"/>
                <a:cs typeface="Open Sans"/>
                <a:sym typeface="Open Sans"/>
              </a:rPr>
              <a:t>16%</a:t>
            </a:r>
            <a:r>
              <a:rPr kumimoji="0" lang="en-US" sz="3000" b="1" i="0" u="none" strike="noStrike" kern="0" cap="none" spc="0" normalizeH="0" baseline="0" noProof="0" dirty="0">
                <a:ln>
                  <a:noFill/>
                </a:ln>
                <a:solidFill>
                  <a:srgbClr val="414B4E"/>
                </a:solidFill>
                <a:effectLst/>
                <a:uLnTx/>
                <a:uFillTx/>
                <a:latin typeface="Open Sans"/>
                <a:ea typeface="Open Sans"/>
                <a:cs typeface="Open Sans"/>
                <a:sym typeface="Open Sans"/>
              </a:rPr>
              <a:t> </a:t>
            </a:r>
            <a:r>
              <a:rPr kumimoji="0" lang="en-US" sz="3000" b="0" i="0" u="none" strike="noStrike" kern="0" cap="none" spc="0" normalizeH="0" baseline="0" noProof="0" dirty="0">
                <a:ln>
                  <a:noFill/>
                </a:ln>
                <a:solidFill>
                  <a:srgbClr val="414B4E"/>
                </a:solidFill>
                <a:effectLst/>
                <a:uLnTx/>
                <a:uFillTx/>
                <a:latin typeface="Open Sans"/>
                <a:ea typeface="Open Sans"/>
                <a:cs typeface="Open Sans"/>
                <a:sym typeface="Open Sans"/>
              </a:rPr>
              <a:t>US benchmark</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204" name="Google Shape;204;p15"/>
          <p:cNvSpPr txBox="1">
            <a:spLocks noGrp="1"/>
          </p:cNvSpPr>
          <p:nvPr>
            <p:ph type="sldNum" idx="12"/>
          </p:nvPr>
        </p:nvSpPr>
        <p:spPr>
          <a:xfrm>
            <a:off x="8077200" y="6356351"/>
            <a:ext cx="2133600" cy="365125"/>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Tx/>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Open Sans"/>
                <a:ea typeface="Open Sans"/>
                <a:cs typeface="Open Sans"/>
                <a:sym typeface="Open Sans"/>
              </a:rPr>
              <a:pPr marL="0" marR="0" lvl="0" indent="0" algn="r" defTabSz="914400" rtl="0" eaLnBrk="1" fontAlgn="auto" latinLnBrk="0" hangingPunct="1">
                <a:lnSpc>
                  <a:spcPct val="100000"/>
                </a:lnSpc>
                <a:spcBef>
                  <a:spcPts val="0"/>
                </a:spcBef>
                <a:spcAft>
                  <a:spcPts val="0"/>
                </a:spcAft>
                <a:buClr>
                  <a:srgbClr val="000000"/>
                </a:buClr>
                <a:buSzTx/>
                <a:buFontTx/>
                <a:buNone/>
                <a:tabLst/>
                <a:defRPr/>
              </a:pPr>
              <a:t>20</a:t>
            </a:fld>
            <a:endParaRPr kumimoji="0" sz="1200" b="0" i="0" u="none" strike="noStrike" kern="0" cap="none" spc="0" normalizeH="0" baseline="0" noProof="0">
              <a:ln>
                <a:noFill/>
              </a:ln>
              <a:solidFill>
                <a:srgbClr val="888888"/>
              </a:solidFill>
              <a:effectLst/>
              <a:uLnTx/>
              <a:uFillTx/>
              <a:latin typeface="Open Sans"/>
              <a:ea typeface="Open Sans"/>
              <a:cs typeface="Open Sans"/>
              <a:sym typeface="Open Sans"/>
            </a:endParaRPr>
          </a:p>
        </p:txBody>
      </p:sp>
    </p:spTree>
    <p:extLst>
      <p:ext uri="{BB962C8B-B14F-4D97-AF65-F5344CB8AC3E}">
        <p14:creationId xmlns:p14="http://schemas.microsoft.com/office/powerpoint/2010/main" val="6089320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pic>
        <p:nvPicPr>
          <p:cNvPr id="220" name="Google Shape;220;p16" descr="An image showing work experiences, feedback/relationships, and training"/>
          <p:cNvPicPr preferRelativeResize="0"/>
          <p:nvPr/>
        </p:nvPicPr>
        <p:blipFill rotWithShape="1">
          <a:blip r:embed="rId3">
            <a:alphaModFix/>
          </a:blip>
          <a:srcRect/>
          <a:stretch/>
        </p:blipFill>
        <p:spPr>
          <a:xfrm>
            <a:off x="2266098" y="729996"/>
            <a:ext cx="7685980" cy="4673467"/>
          </a:xfrm>
          <a:prstGeom prst="rect">
            <a:avLst/>
          </a:prstGeom>
          <a:noFill/>
          <a:ln>
            <a:noFill/>
          </a:ln>
        </p:spPr>
      </p:pic>
      <p:sp>
        <p:nvSpPr>
          <p:cNvPr id="221" name="Google Shape;221;p16"/>
          <p:cNvSpPr txBox="1">
            <a:spLocks noGrp="1"/>
          </p:cNvSpPr>
          <p:nvPr>
            <p:ph type="title" idx="4294967295"/>
          </p:nvPr>
        </p:nvSpPr>
        <p:spPr>
          <a:xfrm>
            <a:off x="2266099" y="5572129"/>
            <a:ext cx="3413211" cy="307777"/>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US" sz="1400" b="1" i="0" u="none" strike="noStrike" kern="0" cap="none" spc="0" normalizeH="0" baseline="0" noProof="0" dirty="0">
                <a:ln>
                  <a:noFill/>
                </a:ln>
                <a:solidFill>
                  <a:srgbClr val="000000"/>
                </a:solidFill>
                <a:effectLst/>
                <a:uLnTx/>
                <a:uFillTx/>
                <a:latin typeface="Calibri"/>
                <a:ea typeface="Calibri"/>
                <a:cs typeface="Calibri"/>
                <a:sym typeface="Calibri"/>
              </a:rPr>
              <a:t>Source: </a:t>
            </a:r>
            <a:r>
              <a:rPr kumimoji="0" lang="en-US" sz="1400" b="0" i="0" u="none" strike="noStrike" kern="0" cap="none" spc="0" normalizeH="0" baseline="0" noProof="0" dirty="0">
                <a:ln>
                  <a:noFill/>
                </a:ln>
                <a:solidFill>
                  <a:srgbClr val="000000"/>
                </a:solidFill>
                <a:effectLst/>
                <a:uLnTx/>
                <a:uFillTx/>
                <a:latin typeface="Calibri"/>
                <a:ea typeface="Calibri"/>
                <a:cs typeface="Calibri"/>
                <a:sym typeface="Calibri"/>
              </a:rPr>
              <a:t>Center for Creative Leadership</a:t>
            </a:r>
            <a:endParaRPr kumimoji="0" lang="en-US"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219" name="Google Shape;219;p16"/>
          <p:cNvSpPr txBox="1">
            <a:spLocks noGrp="1"/>
          </p:cNvSpPr>
          <p:nvPr>
            <p:ph type="sldNum" idx="12"/>
          </p:nvPr>
        </p:nvSpPr>
        <p:spPr>
          <a:xfrm>
            <a:off x="8077200" y="6356351"/>
            <a:ext cx="2133600" cy="365125"/>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Tx/>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Open Sans"/>
                <a:ea typeface="Open Sans"/>
                <a:cs typeface="Open Sans"/>
                <a:sym typeface="Open Sans"/>
              </a:rPr>
              <a:pPr marL="0" marR="0" lvl="0" indent="0" algn="r" defTabSz="914400" rtl="0" eaLnBrk="1" fontAlgn="auto" latinLnBrk="0" hangingPunct="1">
                <a:lnSpc>
                  <a:spcPct val="100000"/>
                </a:lnSpc>
                <a:spcBef>
                  <a:spcPts val="0"/>
                </a:spcBef>
                <a:spcAft>
                  <a:spcPts val="0"/>
                </a:spcAft>
                <a:buClr>
                  <a:srgbClr val="000000"/>
                </a:buClr>
                <a:buSzTx/>
                <a:buFontTx/>
                <a:buNone/>
                <a:tabLst/>
                <a:defRPr/>
              </a:pPr>
              <a:t>21</a:t>
            </a:fld>
            <a:endParaRPr kumimoji="0" sz="1200" b="0" i="0" u="none" strike="noStrike" kern="0" cap="none" spc="0" normalizeH="0" baseline="0" noProof="0">
              <a:ln>
                <a:noFill/>
              </a:ln>
              <a:solidFill>
                <a:srgbClr val="888888"/>
              </a:solidFill>
              <a:effectLst/>
              <a:uLnTx/>
              <a:uFillTx/>
              <a:latin typeface="Open Sans"/>
              <a:ea typeface="Open Sans"/>
              <a:cs typeface="Open Sans"/>
              <a:sym typeface="Open Sans"/>
            </a:endParaRPr>
          </a:p>
        </p:txBody>
      </p:sp>
    </p:spTree>
    <p:extLst>
      <p:ext uri="{BB962C8B-B14F-4D97-AF65-F5344CB8AC3E}">
        <p14:creationId xmlns:p14="http://schemas.microsoft.com/office/powerpoint/2010/main" val="39356212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17"/>
          <p:cNvSpPr txBox="1">
            <a:spLocks noGrp="1"/>
          </p:cNvSpPr>
          <p:nvPr>
            <p:ph type="title"/>
          </p:nvPr>
        </p:nvSpPr>
        <p:spPr>
          <a:xfrm>
            <a:off x="3090809" y="1678540"/>
            <a:ext cx="6010382" cy="3500920"/>
          </a:xfrm>
          <a:prstGeom prst="rect">
            <a:avLst/>
          </a:prstGeom>
          <a:noFill/>
          <a:ln>
            <a:noFill/>
          </a:ln>
        </p:spPr>
        <p:txBody>
          <a:bodyPr spcFirstLastPara="1" wrap="square" lIns="91425" tIns="45700" rIns="91425" bIns="45700" anchor="ctr" anchorCtr="0">
            <a:noAutofit/>
          </a:bodyPr>
          <a:lstStyle/>
          <a:p>
            <a:pPr algn="ctr">
              <a:buSzPts val="4000"/>
            </a:pPr>
            <a:r>
              <a:rPr lang="en-US" sz="4000" b="1"/>
              <a:t>Tip #2</a:t>
            </a:r>
            <a:br>
              <a:rPr lang="en-US" sz="4000"/>
            </a:br>
            <a:br>
              <a:rPr lang="en-US" sz="4000"/>
            </a:br>
            <a:r>
              <a:rPr lang="en-US" sz="4000"/>
              <a:t>Managers matters. Look for a manager who will help you </a:t>
            </a:r>
            <a:r>
              <a:rPr lang="en-US" sz="4000" i="1"/>
              <a:t>stretch</a:t>
            </a:r>
            <a:r>
              <a:rPr lang="en-US" sz="4000"/>
              <a:t> and make you better every day.</a:t>
            </a:r>
            <a:endParaRPr/>
          </a:p>
        </p:txBody>
      </p:sp>
      <p:sp>
        <p:nvSpPr>
          <p:cNvPr id="228" name="Google Shape;228;p17"/>
          <p:cNvSpPr txBox="1">
            <a:spLocks noGrp="1"/>
          </p:cNvSpPr>
          <p:nvPr>
            <p:ph type="sldNum" idx="12"/>
          </p:nvPr>
        </p:nvSpPr>
        <p:spPr>
          <a:xfrm>
            <a:off x="8077200" y="6356351"/>
            <a:ext cx="2133600" cy="365125"/>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Tx/>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Open Sans"/>
                <a:ea typeface="Open Sans"/>
                <a:cs typeface="Open Sans"/>
                <a:sym typeface="Open Sans"/>
              </a:rPr>
              <a:pPr marL="0" marR="0" lvl="0" indent="0" algn="r" defTabSz="914400" rtl="0" eaLnBrk="1" fontAlgn="auto" latinLnBrk="0" hangingPunct="1">
                <a:lnSpc>
                  <a:spcPct val="100000"/>
                </a:lnSpc>
                <a:spcBef>
                  <a:spcPts val="0"/>
                </a:spcBef>
                <a:spcAft>
                  <a:spcPts val="0"/>
                </a:spcAft>
                <a:buClr>
                  <a:srgbClr val="000000"/>
                </a:buClr>
                <a:buSzTx/>
                <a:buFontTx/>
                <a:buNone/>
                <a:tabLst/>
                <a:defRPr/>
              </a:pPr>
              <a:t>22</a:t>
            </a:fld>
            <a:endParaRPr kumimoji="0" sz="1200" b="0" i="0" u="none" strike="noStrike" kern="0" cap="none" spc="0" normalizeH="0" baseline="0" noProof="0">
              <a:ln>
                <a:noFill/>
              </a:ln>
              <a:solidFill>
                <a:srgbClr val="888888"/>
              </a:solidFill>
              <a:effectLst/>
              <a:uLnTx/>
              <a:uFillTx/>
              <a:latin typeface="Open Sans"/>
              <a:ea typeface="Open Sans"/>
              <a:cs typeface="Open Sans"/>
              <a:sym typeface="Open Sans"/>
            </a:endParaRPr>
          </a:p>
        </p:txBody>
      </p:sp>
    </p:spTree>
    <p:extLst>
      <p:ext uri="{BB962C8B-B14F-4D97-AF65-F5344CB8AC3E}">
        <p14:creationId xmlns:p14="http://schemas.microsoft.com/office/powerpoint/2010/main" val="12553939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18"/>
          <p:cNvSpPr txBox="1">
            <a:spLocks noGrp="1"/>
          </p:cNvSpPr>
          <p:nvPr>
            <p:ph type="title"/>
          </p:nvPr>
        </p:nvSpPr>
        <p:spPr>
          <a:xfrm>
            <a:off x="1981200" y="274638"/>
            <a:ext cx="8229600" cy="1143000"/>
          </a:xfrm>
          <a:prstGeom prst="rect">
            <a:avLst/>
          </a:prstGeom>
          <a:noFill/>
          <a:ln>
            <a:noFill/>
          </a:ln>
        </p:spPr>
        <p:txBody>
          <a:bodyPr spcFirstLastPara="1" wrap="square" lIns="91425" tIns="45700" rIns="91425" bIns="45700" anchor="ctr" anchorCtr="0">
            <a:normAutofit/>
          </a:bodyPr>
          <a:lstStyle/>
          <a:p>
            <a:r>
              <a:rPr lang="en-US"/>
              <a:t>Are we a family business?</a:t>
            </a:r>
            <a:endParaRPr/>
          </a:p>
        </p:txBody>
      </p:sp>
      <p:pic>
        <p:nvPicPr>
          <p:cNvPr id="235" name="Google Shape;235;p18" descr="A cartoon picture depicting a family business."/>
          <p:cNvPicPr preferRelativeResize="0"/>
          <p:nvPr/>
        </p:nvPicPr>
        <p:blipFill rotWithShape="1">
          <a:blip r:embed="rId3">
            <a:alphaModFix/>
          </a:blip>
          <a:srcRect/>
          <a:stretch/>
        </p:blipFill>
        <p:spPr>
          <a:xfrm>
            <a:off x="3771900" y="1570038"/>
            <a:ext cx="4775200" cy="4165600"/>
          </a:xfrm>
          <a:prstGeom prst="rect">
            <a:avLst/>
          </a:prstGeom>
          <a:noFill/>
          <a:ln>
            <a:noFill/>
          </a:ln>
        </p:spPr>
      </p:pic>
      <p:sp>
        <p:nvSpPr>
          <p:cNvPr id="236" name="Google Shape;236;p18"/>
          <p:cNvSpPr txBox="1">
            <a:spLocks noGrp="1"/>
          </p:cNvSpPr>
          <p:nvPr>
            <p:ph type="sldNum" idx="12"/>
          </p:nvPr>
        </p:nvSpPr>
        <p:spPr>
          <a:xfrm>
            <a:off x="8077200" y="6356351"/>
            <a:ext cx="2133600" cy="365125"/>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Tx/>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Open Sans"/>
                <a:ea typeface="Open Sans"/>
                <a:cs typeface="Open Sans"/>
                <a:sym typeface="Open Sans"/>
              </a:rPr>
              <a:pPr marL="0" marR="0" lvl="0" indent="0" algn="r" defTabSz="914400" rtl="0" eaLnBrk="1" fontAlgn="auto" latinLnBrk="0" hangingPunct="1">
                <a:lnSpc>
                  <a:spcPct val="100000"/>
                </a:lnSpc>
                <a:spcBef>
                  <a:spcPts val="0"/>
                </a:spcBef>
                <a:spcAft>
                  <a:spcPts val="0"/>
                </a:spcAft>
                <a:buClr>
                  <a:srgbClr val="000000"/>
                </a:buClr>
                <a:buSzTx/>
                <a:buFontTx/>
                <a:buNone/>
                <a:tabLst/>
                <a:defRPr/>
              </a:pPr>
              <a:t>23</a:t>
            </a:fld>
            <a:endParaRPr kumimoji="0" sz="1200" b="0" i="0" u="none" strike="noStrike" kern="0" cap="none" spc="0" normalizeH="0" baseline="0" noProof="0">
              <a:ln>
                <a:noFill/>
              </a:ln>
              <a:solidFill>
                <a:srgbClr val="888888"/>
              </a:solidFill>
              <a:effectLst/>
              <a:uLnTx/>
              <a:uFillTx/>
              <a:latin typeface="Open Sans"/>
              <a:ea typeface="Open Sans"/>
              <a:cs typeface="Open Sans"/>
              <a:sym typeface="Open Sans"/>
            </a:endParaRPr>
          </a:p>
        </p:txBody>
      </p:sp>
    </p:spTree>
    <p:extLst>
      <p:ext uri="{BB962C8B-B14F-4D97-AF65-F5344CB8AC3E}">
        <p14:creationId xmlns:p14="http://schemas.microsoft.com/office/powerpoint/2010/main" val="19934791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19"/>
          <p:cNvSpPr txBox="1">
            <a:spLocks noGrp="1"/>
          </p:cNvSpPr>
          <p:nvPr>
            <p:ph type="title"/>
          </p:nvPr>
        </p:nvSpPr>
        <p:spPr>
          <a:xfrm>
            <a:off x="3090809" y="1678540"/>
            <a:ext cx="6010382" cy="3500920"/>
          </a:xfrm>
          <a:prstGeom prst="rect">
            <a:avLst/>
          </a:prstGeom>
          <a:noFill/>
          <a:ln>
            <a:noFill/>
          </a:ln>
        </p:spPr>
        <p:txBody>
          <a:bodyPr spcFirstLastPara="1" wrap="square" lIns="91425" tIns="45700" rIns="91425" bIns="45700" anchor="ctr" anchorCtr="0">
            <a:noAutofit/>
          </a:bodyPr>
          <a:lstStyle/>
          <a:p>
            <a:pPr algn="ctr">
              <a:buSzPts val="4000"/>
            </a:pPr>
            <a:r>
              <a:rPr lang="en-US" sz="4000" b="1"/>
              <a:t>Tip #3</a:t>
            </a:r>
            <a:br>
              <a:rPr lang="en-US" sz="4000"/>
            </a:br>
            <a:br>
              <a:rPr lang="en-US" sz="4000"/>
            </a:br>
            <a:r>
              <a:rPr lang="en-US" sz="4000"/>
              <a:t>Relationships matter, in our community perhaps more than others. </a:t>
            </a:r>
            <a:br>
              <a:rPr lang="en-US" sz="4000"/>
            </a:br>
            <a:r>
              <a:rPr lang="en-US" sz="4000"/>
              <a:t>Never burn bridges.</a:t>
            </a:r>
            <a:endParaRPr/>
          </a:p>
        </p:txBody>
      </p:sp>
      <p:sp>
        <p:nvSpPr>
          <p:cNvPr id="243" name="Google Shape;243;p19"/>
          <p:cNvSpPr txBox="1">
            <a:spLocks noGrp="1"/>
          </p:cNvSpPr>
          <p:nvPr>
            <p:ph type="sldNum" idx="12"/>
          </p:nvPr>
        </p:nvSpPr>
        <p:spPr>
          <a:xfrm>
            <a:off x="8077200" y="6356351"/>
            <a:ext cx="2133600" cy="365125"/>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Tx/>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Open Sans"/>
                <a:ea typeface="Open Sans"/>
                <a:cs typeface="Open Sans"/>
                <a:sym typeface="Open Sans"/>
              </a:rPr>
              <a:pPr marL="0" marR="0" lvl="0" indent="0" algn="r" defTabSz="914400" rtl="0" eaLnBrk="1" fontAlgn="auto" latinLnBrk="0" hangingPunct="1">
                <a:lnSpc>
                  <a:spcPct val="100000"/>
                </a:lnSpc>
                <a:spcBef>
                  <a:spcPts val="0"/>
                </a:spcBef>
                <a:spcAft>
                  <a:spcPts val="0"/>
                </a:spcAft>
                <a:buClr>
                  <a:srgbClr val="000000"/>
                </a:buClr>
                <a:buSzTx/>
                <a:buFontTx/>
                <a:buNone/>
                <a:tabLst/>
                <a:defRPr/>
              </a:pPr>
              <a:t>24</a:t>
            </a:fld>
            <a:endParaRPr kumimoji="0" sz="1200" b="0" i="0" u="none" strike="noStrike" kern="0" cap="none" spc="0" normalizeH="0" baseline="0" noProof="0">
              <a:ln>
                <a:noFill/>
              </a:ln>
              <a:solidFill>
                <a:srgbClr val="888888"/>
              </a:solidFill>
              <a:effectLst/>
              <a:uLnTx/>
              <a:uFillTx/>
              <a:latin typeface="Open Sans"/>
              <a:ea typeface="Open Sans"/>
              <a:cs typeface="Open Sans"/>
              <a:sym typeface="Open Sans"/>
            </a:endParaRPr>
          </a:p>
        </p:txBody>
      </p:sp>
    </p:spTree>
    <p:extLst>
      <p:ext uri="{BB962C8B-B14F-4D97-AF65-F5344CB8AC3E}">
        <p14:creationId xmlns:p14="http://schemas.microsoft.com/office/powerpoint/2010/main" val="35058236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22"/>
          <p:cNvSpPr txBox="1">
            <a:spLocks noGrp="1"/>
          </p:cNvSpPr>
          <p:nvPr>
            <p:ph type="title"/>
          </p:nvPr>
        </p:nvSpPr>
        <p:spPr>
          <a:xfrm>
            <a:off x="1981200" y="274638"/>
            <a:ext cx="8229600" cy="1143000"/>
          </a:xfrm>
          <a:prstGeom prst="rect">
            <a:avLst/>
          </a:prstGeom>
          <a:noFill/>
          <a:ln>
            <a:noFill/>
          </a:ln>
        </p:spPr>
        <p:txBody>
          <a:bodyPr spcFirstLastPara="1" wrap="square" lIns="91425" tIns="45700" rIns="91425" bIns="45700" anchor="ctr" anchorCtr="0">
            <a:normAutofit/>
          </a:bodyPr>
          <a:lstStyle/>
          <a:p>
            <a:r>
              <a:rPr lang="en-US" dirty="0"/>
              <a:t>Who is best in class?</a:t>
            </a:r>
            <a:endParaRPr dirty="0"/>
          </a:p>
        </p:txBody>
      </p:sp>
      <p:sp>
        <p:nvSpPr>
          <p:cNvPr id="253" name="Google Shape;253;p22"/>
          <p:cNvSpPr txBox="1"/>
          <p:nvPr/>
        </p:nvSpPr>
        <p:spPr>
          <a:xfrm>
            <a:off x="2234802" y="1764189"/>
            <a:ext cx="3338313" cy="40011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n-US" sz="2000" b="0" i="0" u="none" strike="noStrike" kern="0" cap="none" spc="0" normalizeH="0" baseline="0" noProof="0">
                <a:ln>
                  <a:noFill/>
                </a:ln>
                <a:solidFill>
                  <a:srgbClr val="414B4E"/>
                </a:solidFill>
                <a:effectLst/>
                <a:uLnTx/>
                <a:uFillTx/>
                <a:latin typeface="Montserrat"/>
                <a:ea typeface="Montserrat"/>
                <a:cs typeface="Montserrat"/>
                <a:sym typeface="Montserrat"/>
              </a:rPr>
              <a:t>ORGANIZATION SIZE?</a:t>
            </a: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pic>
        <p:nvPicPr>
          <p:cNvPr id="252" name="Google Shape;252;p22" descr="A picture of a tree chart"/>
          <p:cNvPicPr preferRelativeResize="0"/>
          <p:nvPr/>
        </p:nvPicPr>
        <p:blipFill rotWithShape="1">
          <a:blip r:embed="rId3">
            <a:alphaModFix/>
          </a:blip>
          <a:srcRect r="44100"/>
          <a:stretch/>
        </p:blipFill>
        <p:spPr>
          <a:xfrm rot="5400000">
            <a:off x="3093488" y="2434726"/>
            <a:ext cx="459745" cy="822454"/>
          </a:xfrm>
          <a:prstGeom prst="rect">
            <a:avLst/>
          </a:prstGeom>
          <a:noFill/>
          <a:ln>
            <a:noFill/>
          </a:ln>
        </p:spPr>
      </p:pic>
      <p:pic>
        <p:nvPicPr>
          <p:cNvPr id="251" name="Google Shape;251;p22" descr="A picture of a tree chart"/>
          <p:cNvPicPr preferRelativeResize="0"/>
          <p:nvPr/>
        </p:nvPicPr>
        <p:blipFill rotWithShape="1">
          <a:blip r:embed="rId3">
            <a:alphaModFix/>
          </a:blip>
          <a:srcRect/>
          <a:stretch/>
        </p:blipFill>
        <p:spPr>
          <a:xfrm rot="5400000">
            <a:off x="3801631" y="2616080"/>
            <a:ext cx="824544" cy="824544"/>
          </a:xfrm>
          <a:prstGeom prst="rect">
            <a:avLst/>
          </a:prstGeom>
          <a:noFill/>
          <a:ln>
            <a:noFill/>
          </a:ln>
        </p:spPr>
      </p:pic>
      <p:sp>
        <p:nvSpPr>
          <p:cNvPr id="259" name="Google Shape;259;p22"/>
          <p:cNvSpPr txBox="1"/>
          <p:nvPr/>
        </p:nvSpPr>
        <p:spPr>
          <a:xfrm>
            <a:off x="6908872" y="1764189"/>
            <a:ext cx="2558382" cy="40011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n-US" sz="2000" b="0" i="0" u="none" strike="noStrike" kern="0" cap="none" spc="0" normalizeH="0" baseline="0" noProof="0">
                <a:ln>
                  <a:noFill/>
                </a:ln>
                <a:solidFill>
                  <a:srgbClr val="414B4E"/>
                </a:solidFill>
                <a:effectLst/>
                <a:uLnTx/>
                <a:uFillTx/>
                <a:latin typeface="Montserrat"/>
                <a:ea typeface="Montserrat"/>
                <a:cs typeface="Montserrat"/>
                <a:sym typeface="Montserrat"/>
              </a:rPr>
              <a:t>BUDGET SIZE?</a:t>
            </a: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2" name="Group 1" descr="An image of a bag of money">
            <a:extLst>
              <a:ext uri="{FF2B5EF4-FFF2-40B4-BE49-F238E27FC236}">
                <a16:creationId xmlns:a16="http://schemas.microsoft.com/office/drawing/2014/main" id="{44FC61B4-17F5-E240-927A-31BB76A5E55C}"/>
              </a:ext>
            </a:extLst>
          </p:cNvPr>
          <p:cNvGrpSpPr/>
          <p:nvPr/>
        </p:nvGrpSpPr>
        <p:grpSpPr>
          <a:xfrm>
            <a:off x="7119096" y="2330424"/>
            <a:ext cx="879816" cy="1110200"/>
            <a:chOff x="7119096" y="2330424"/>
            <a:chExt cx="879816" cy="1110200"/>
          </a:xfrm>
        </p:grpSpPr>
        <p:pic>
          <p:nvPicPr>
            <p:cNvPr id="256" name="Google Shape;256;p22"/>
            <p:cNvPicPr preferRelativeResize="0"/>
            <p:nvPr/>
          </p:nvPicPr>
          <p:blipFill rotWithShape="1">
            <a:blip r:embed="rId4">
              <a:alphaModFix/>
            </a:blip>
            <a:srcRect l="26305" r="24520"/>
            <a:stretch/>
          </p:blipFill>
          <p:spPr>
            <a:xfrm>
              <a:off x="7298655" y="2330424"/>
              <a:ext cx="528985" cy="1110200"/>
            </a:xfrm>
            <a:prstGeom prst="rect">
              <a:avLst/>
            </a:prstGeom>
            <a:noFill/>
            <a:ln>
              <a:noFill/>
            </a:ln>
          </p:spPr>
        </p:pic>
        <p:sp>
          <p:nvSpPr>
            <p:cNvPr id="257" name="Google Shape;257;p22"/>
            <p:cNvSpPr/>
            <p:nvPr/>
          </p:nvSpPr>
          <p:spPr>
            <a:xfrm rot="17445508">
              <a:off x="7034102" y="2722712"/>
              <a:ext cx="400284" cy="23029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58" name="Google Shape;258;p22"/>
            <p:cNvSpPr/>
            <p:nvPr/>
          </p:nvSpPr>
          <p:spPr>
            <a:xfrm rot="3711426">
              <a:off x="7683623" y="2719447"/>
              <a:ext cx="400284" cy="23029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pic>
        <p:nvPicPr>
          <p:cNvPr id="254" name="Google Shape;254;p22" descr="A picture of bags of money"/>
          <p:cNvPicPr preferRelativeResize="0"/>
          <p:nvPr/>
        </p:nvPicPr>
        <p:blipFill rotWithShape="1">
          <a:blip r:embed="rId4">
            <a:alphaModFix/>
          </a:blip>
          <a:srcRect/>
          <a:stretch/>
        </p:blipFill>
        <p:spPr>
          <a:xfrm>
            <a:off x="8061960" y="2143306"/>
            <a:ext cx="1405294" cy="1405294"/>
          </a:xfrm>
          <a:prstGeom prst="rect">
            <a:avLst/>
          </a:prstGeom>
          <a:noFill/>
          <a:ln>
            <a:noFill/>
          </a:ln>
        </p:spPr>
      </p:pic>
      <p:sp>
        <p:nvSpPr>
          <p:cNvPr id="263" name="Google Shape;263;p22"/>
          <p:cNvSpPr txBox="1"/>
          <p:nvPr/>
        </p:nvSpPr>
        <p:spPr>
          <a:xfrm>
            <a:off x="2532358" y="4158303"/>
            <a:ext cx="2743199" cy="40011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n-US" sz="2000" b="0" i="0" u="none" strike="noStrike" kern="0" cap="none" spc="0" normalizeH="0" baseline="0" noProof="0">
                <a:ln>
                  <a:noFill/>
                </a:ln>
                <a:solidFill>
                  <a:srgbClr val="414B4E"/>
                </a:solidFill>
                <a:effectLst/>
                <a:uLnTx/>
                <a:uFillTx/>
                <a:latin typeface="Montserrat"/>
                <a:ea typeface="Montserrat"/>
                <a:cs typeface="Montserrat"/>
                <a:sym typeface="Montserrat"/>
              </a:rPr>
              <a:t>GENDER OF CEO?</a:t>
            </a: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pic>
        <p:nvPicPr>
          <p:cNvPr id="261" name="Google Shape;261;p22" descr="A sign of the female gender"/>
          <p:cNvPicPr preferRelativeResize="0"/>
          <p:nvPr/>
        </p:nvPicPr>
        <p:blipFill rotWithShape="1">
          <a:blip r:embed="rId5">
            <a:alphaModFix/>
          </a:blip>
          <a:srcRect/>
          <a:stretch/>
        </p:blipFill>
        <p:spPr>
          <a:xfrm>
            <a:off x="3022809" y="4775660"/>
            <a:ext cx="515388" cy="515388"/>
          </a:xfrm>
          <a:prstGeom prst="rect">
            <a:avLst/>
          </a:prstGeom>
          <a:noFill/>
          <a:ln>
            <a:noFill/>
          </a:ln>
        </p:spPr>
      </p:pic>
      <p:pic>
        <p:nvPicPr>
          <p:cNvPr id="262" name="Google Shape;262;p22" descr="The male with stroke and male and female signs"/>
          <p:cNvPicPr preferRelativeResize="0"/>
          <p:nvPr/>
        </p:nvPicPr>
        <p:blipFill rotWithShape="1">
          <a:blip r:embed="rId6">
            <a:alphaModFix/>
          </a:blip>
          <a:srcRect/>
          <a:stretch/>
        </p:blipFill>
        <p:spPr>
          <a:xfrm>
            <a:off x="3679460" y="4775660"/>
            <a:ext cx="448998" cy="523308"/>
          </a:xfrm>
          <a:prstGeom prst="rect">
            <a:avLst/>
          </a:prstGeom>
          <a:noFill/>
          <a:ln>
            <a:noFill/>
          </a:ln>
        </p:spPr>
      </p:pic>
      <p:pic>
        <p:nvPicPr>
          <p:cNvPr id="260" name="Google Shape;260;p22" descr="A sign of the male gender"/>
          <p:cNvPicPr preferRelativeResize="0"/>
          <p:nvPr/>
        </p:nvPicPr>
        <p:blipFill rotWithShape="1">
          <a:blip r:embed="rId7">
            <a:alphaModFix/>
          </a:blip>
          <a:srcRect/>
          <a:stretch/>
        </p:blipFill>
        <p:spPr>
          <a:xfrm>
            <a:off x="4169349" y="4723157"/>
            <a:ext cx="644700" cy="644700"/>
          </a:xfrm>
          <a:prstGeom prst="rect">
            <a:avLst/>
          </a:prstGeom>
          <a:noFill/>
          <a:ln>
            <a:noFill/>
          </a:ln>
        </p:spPr>
      </p:pic>
      <p:sp>
        <p:nvSpPr>
          <p:cNvPr id="264" name="Google Shape;264;p22"/>
          <p:cNvSpPr txBox="1"/>
          <p:nvPr/>
        </p:nvSpPr>
        <p:spPr>
          <a:xfrm>
            <a:off x="6534147" y="4158303"/>
            <a:ext cx="3338313" cy="40011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n-US" sz="2000" b="0" i="0" u="none" strike="noStrike" kern="0" cap="none" spc="0" normalizeH="0" baseline="0" noProof="0">
                <a:ln>
                  <a:noFill/>
                </a:ln>
                <a:solidFill>
                  <a:srgbClr val="414B4E"/>
                </a:solidFill>
                <a:effectLst/>
                <a:uLnTx/>
                <a:uFillTx/>
                <a:latin typeface="Montserrat"/>
                <a:ea typeface="Montserrat"/>
                <a:cs typeface="Montserrat"/>
                <a:sym typeface="Montserrat"/>
              </a:rPr>
              <a:t>ORGANIZATION TYPE?</a:t>
            </a: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pic>
        <p:nvPicPr>
          <p:cNvPr id="265" name="Google Shape;265;p22" descr="a picture of a J"/>
          <p:cNvPicPr preferRelativeResize="0"/>
          <p:nvPr/>
        </p:nvPicPr>
        <p:blipFill rotWithShape="1">
          <a:blip r:embed="rId8">
            <a:alphaModFix/>
          </a:blip>
          <a:srcRect/>
          <a:stretch/>
        </p:blipFill>
        <p:spPr>
          <a:xfrm>
            <a:off x="6890260" y="4798568"/>
            <a:ext cx="522514" cy="522514"/>
          </a:xfrm>
          <a:prstGeom prst="rect">
            <a:avLst/>
          </a:prstGeom>
          <a:noFill/>
          <a:ln>
            <a:noFill/>
          </a:ln>
        </p:spPr>
      </p:pic>
      <p:pic>
        <p:nvPicPr>
          <p:cNvPr id="268" name="Google Shape;268;p22" descr="A picture of a Torah"/>
          <p:cNvPicPr preferRelativeResize="0"/>
          <p:nvPr/>
        </p:nvPicPr>
        <p:blipFill rotWithShape="1">
          <a:blip r:embed="rId9">
            <a:alphaModFix/>
          </a:blip>
          <a:srcRect/>
          <a:stretch/>
        </p:blipFill>
        <p:spPr>
          <a:xfrm>
            <a:off x="7617084" y="4792493"/>
            <a:ext cx="533796" cy="533796"/>
          </a:xfrm>
          <a:prstGeom prst="rect">
            <a:avLst/>
          </a:prstGeom>
          <a:noFill/>
          <a:ln>
            <a:noFill/>
          </a:ln>
        </p:spPr>
      </p:pic>
      <p:pic>
        <p:nvPicPr>
          <p:cNvPr id="267" name="Google Shape;267;p22" descr="A picture of two hands being held open"/>
          <p:cNvPicPr preferRelativeResize="0"/>
          <p:nvPr/>
        </p:nvPicPr>
        <p:blipFill rotWithShape="1">
          <a:blip r:embed="rId10">
            <a:alphaModFix/>
          </a:blip>
          <a:srcRect/>
          <a:stretch/>
        </p:blipFill>
        <p:spPr>
          <a:xfrm flipH="1">
            <a:off x="8341451" y="4798568"/>
            <a:ext cx="535432" cy="535432"/>
          </a:xfrm>
          <a:prstGeom prst="rect">
            <a:avLst/>
          </a:prstGeom>
          <a:noFill/>
          <a:ln>
            <a:noFill/>
          </a:ln>
        </p:spPr>
      </p:pic>
      <p:pic>
        <p:nvPicPr>
          <p:cNvPr id="266" name="Google Shape;266;p22" descr="A picture of a menorah"/>
          <p:cNvPicPr preferRelativeResize="0"/>
          <p:nvPr/>
        </p:nvPicPr>
        <p:blipFill rotWithShape="1">
          <a:blip r:embed="rId11">
            <a:alphaModFix/>
          </a:blip>
          <a:srcRect/>
          <a:stretch/>
        </p:blipFill>
        <p:spPr>
          <a:xfrm>
            <a:off x="9033041" y="4833229"/>
            <a:ext cx="500400" cy="500400"/>
          </a:xfrm>
          <a:prstGeom prst="rect">
            <a:avLst/>
          </a:prstGeom>
          <a:noFill/>
          <a:ln>
            <a:noFill/>
          </a:ln>
        </p:spPr>
      </p:pic>
      <p:sp>
        <p:nvSpPr>
          <p:cNvPr id="250" name="Google Shape;250;p22"/>
          <p:cNvSpPr txBox="1">
            <a:spLocks noGrp="1"/>
          </p:cNvSpPr>
          <p:nvPr>
            <p:ph type="sldNum" idx="12"/>
          </p:nvPr>
        </p:nvSpPr>
        <p:spPr>
          <a:xfrm>
            <a:off x="8077200" y="6356351"/>
            <a:ext cx="2133600" cy="365125"/>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Tx/>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Open Sans"/>
                <a:ea typeface="Open Sans"/>
                <a:cs typeface="Open Sans"/>
                <a:sym typeface="Open Sans"/>
              </a:rPr>
              <a:pPr marL="0" marR="0" lvl="0" indent="0" algn="r" defTabSz="914400" rtl="0" eaLnBrk="1" fontAlgn="auto" latinLnBrk="0" hangingPunct="1">
                <a:lnSpc>
                  <a:spcPct val="100000"/>
                </a:lnSpc>
                <a:spcBef>
                  <a:spcPts val="0"/>
                </a:spcBef>
                <a:spcAft>
                  <a:spcPts val="0"/>
                </a:spcAft>
                <a:buClr>
                  <a:srgbClr val="000000"/>
                </a:buClr>
                <a:buSzTx/>
                <a:buFontTx/>
                <a:buNone/>
                <a:tabLst/>
                <a:defRPr/>
              </a:pPr>
              <a:t>25</a:t>
            </a:fld>
            <a:endParaRPr kumimoji="0" sz="1200" b="0" i="0" u="none" strike="noStrike" kern="0" cap="none" spc="0" normalizeH="0" baseline="0" noProof="0">
              <a:ln>
                <a:noFill/>
              </a:ln>
              <a:solidFill>
                <a:srgbClr val="888888"/>
              </a:solidFill>
              <a:effectLst/>
              <a:uLnTx/>
              <a:uFillTx/>
              <a:latin typeface="Open Sans"/>
              <a:ea typeface="Open Sans"/>
              <a:cs typeface="Open Sans"/>
              <a:sym typeface="Open Sans"/>
            </a:endParaRPr>
          </a:p>
        </p:txBody>
      </p:sp>
    </p:spTree>
    <p:extLst>
      <p:ext uri="{BB962C8B-B14F-4D97-AF65-F5344CB8AC3E}">
        <p14:creationId xmlns:p14="http://schemas.microsoft.com/office/powerpoint/2010/main" val="23388479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23"/>
          <p:cNvSpPr txBox="1">
            <a:spLocks noGrp="1"/>
          </p:cNvSpPr>
          <p:nvPr>
            <p:ph type="title"/>
          </p:nvPr>
        </p:nvSpPr>
        <p:spPr>
          <a:xfrm>
            <a:off x="3070261" y="1678540"/>
            <a:ext cx="6051479" cy="3500920"/>
          </a:xfrm>
          <a:prstGeom prst="rect">
            <a:avLst/>
          </a:prstGeom>
          <a:noFill/>
          <a:ln>
            <a:noFill/>
          </a:ln>
        </p:spPr>
        <p:txBody>
          <a:bodyPr spcFirstLastPara="1" wrap="square" lIns="91425" tIns="45700" rIns="91425" bIns="45700" anchor="ctr" anchorCtr="0">
            <a:noAutofit/>
          </a:bodyPr>
          <a:lstStyle/>
          <a:p>
            <a:pPr algn="ctr">
              <a:buSzPts val="4000"/>
            </a:pPr>
            <a:r>
              <a:rPr lang="en-US" sz="4000" b="1"/>
              <a:t>Tip #4</a:t>
            </a:r>
            <a:br>
              <a:rPr lang="en-US" sz="4000"/>
            </a:br>
            <a:br>
              <a:rPr lang="en-US" sz="4000"/>
            </a:br>
            <a:r>
              <a:rPr lang="en-US" sz="4000"/>
              <a:t>Leaders matter. Make sure you have confidence in the leader of the organization in which you work.</a:t>
            </a:r>
            <a:endParaRPr/>
          </a:p>
        </p:txBody>
      </p:sp>
      <p:sp>
        <p:nvSpPr>
          <p:cNvPr id="275" name="Google Shape;275;p23"/>
          <p:cNvSpPr txBox="1">
            <a:spLocks noGrp="1"/>
          </p:cNvSpPr>
          <p:nvPr>
            <p:ph type="sldNum" idx="12"/>
          </p:nvPr>
        </p:nvSpPr>
        <p:spPr>
          <a:xfrm>
            <a:off x="8077200" y="6356351"/>
            <a:ext cx="2133600" cy="365125"/>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Tx/>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Open Sans"/>
                <a:ea typeface="Open Sans"/>
                <a:cs typeface="Open Sans"/>
                <a:sym typeface="Open Sans"/>
              </a:rPr>
              <a:pPr marL="0" marR="0" lvl="0" indent="0" algn="r" defTabSz="914400" rtl="0" eaLnBrk="1" fontAlgn="auto" latinLnBrk="0" hangingPunct="1">
                <a:lnSpc>
                  <a:spcPct val="100000"/>
                </a:lnSpc>
                <a:spcBef>
                  <a:spcPts val="0"/>
                </a:spcBef>
                <a:spcAft>
                  <a:spcPts val="0"/>
                </a:spcAft>
                <a:buClr>
                  <a:srgbClr val="000000"/>
                </a:buClr>
                <a:buSzTx/>
                <a:buFontTx/>
                <a:buNone/>
                <a:tabLst/>
                <a:defRPr/>
              </a:pPr>
              <a:t>26</a:t>
            </a:fld>
            <a:endParaRPr kumimoji="0" sz="1200" b="0" i="0" u="none" strike="noStrike" kern="0" cap="none" spc="0" normalizeH="0" baseline="0" noProof="0">
              <a:ln>
                <a:noFill/>
              </a:ln>
              <a:solidFill>
                <a:srgbClr val="888888"/>
              </a:solidFill>
              <a:effectLst/>
              <a:uLnTx/>
              <a:uFillTx/>
              <a:latin typeface="Open Sans"/>
              <a:ea typeface="Open Sans"/>
              <a:cs typeface="Open Sans"/>
              <a:sym typeface="Open Sans"/>
            </a:endParaRPr>
          </a:p>
        </p:txBody>
      </p:sp>
    </p:spTree>
    <p:extLst>
      <p:ext uri="{BB962C8B-B14F-4D97-AF65-F5344CB8AC3E}">
        <p14:creationId xmlns:p14="http://schemas.microsoft.com/office/powerpoint/2010/main" val="39688469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24"/>
          <p:cNvSpPr txBox="1">
            <a:spLocks noGrp="1"/>
          </p:cNvSpPr>
          <p:nvPr>
            <p:ph type="title"/>
          </p:nvPr>
        </p:nvSpPr>
        <p:spPr>
          <a:xfrm>
            <a:off x="1981200" y="274638"/>
            <a:ext cx="8229600" cy="1143000"/>
          </a:xfrm>
          <a:prstGeom prst="rect">
            <a:avLst/>
          </a:prstGeom>
          <a:noFill/>
          <a:ln>
            <a:noFill/>
          </a:ln>
        </p:spPr>
        <p:txBody>
          <a:bodyPr spcFirstLastPara="1" wrap="square" lIns="91425" tIns="45700" rIns="91425" bIns="45700" anchor="ctr" anchorCtr="0">
            <a:normAutofit/>
          </a:bodyPr>
          <a:lstStyle/>
          <a:p>
            <a:pPr>
              <a:buClr>
                <a:srgbClr val="AD0101"/>
              </a:buClr>
            </a:pPr>
            <a:r>
              <a:rPr lang="en-US">
                <a:solidFill>
                  <a:srgbClr val="AD0101"/>
                </a:solidFill>
                <a:latin typeface="Open Sans"/>
                <a:ea typeface="Open Sans"/>
                <a:cs typeface="Open Sans"/>
                <a:sym typeface="Open Sans"/>
              </a:rPr>
              <a:t>Career lattice not ladder</a:t>
            </a:r>
            <a:endParaRPr>
              <a:latin typeface="Open Sans"/>
              <a:ea typeface="Open Sans"/>
              <a:cs typeface="Open Sans"/>
              <a:sym typeface="Open Sans"/>
            </a:endParaRPr>
          </a:p>
        </p:txBody>
      </p:sp>
      <p:pic>
        <p:nvPicPr>
          <p:cNvPr id="282" name="Google Shape;282;p24" descr="An image of examples of linear career path and more varied paths for growth and development"/>
          <p:cNvPicPr preferRelativeResize="0"/>
          <p:nvPr/>
        </p:nvPicPr>
        <p:blipFill rotWithShape="1">
          <a:blip r:embed="rId3">
            <a:alphaModFix/>
          </a:blip>
          <a:srcRect t="9332"/>
          <a:stretch/>
        </p:blipFill>
        <p:spPr>
          <a:xfrm>
            <a:off x="2921000" y="1663700"/>
            <a:ext cx="6350000" cy="4248150"/>
          </a:xfrm>
          <a:prstGeom prst="rect">
            <a:avLst/>
          </a:prstGeom>
          <a:noFill/>
          <a:ln>
            <a:noFill/>
          </a:ln>
        </p:spPr>
      </p:pic>
      <p:sp>
        <p:nvSpPr>
          <p:cNvPr id="283" name="Google Shape;283;p24"/>
          <p:cNvSpPr txBox="1">
            <a:spLocks noGrp="1"/>
          </p:cNvSpPr>
          <p:nvPr>
            <p:ph type="sldNum" idx="12"/>
          </p:nvPr>
        </p:nvSpPr>
        <p:spPr>
          <a:xfrm>
            <a:off x="8077200" y="6356351"/>
            <a:ext cx="2133600" cy="365125"/>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Tx/>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Open Sans"/>
                <a:ea typeface="Open Sans"/>
                <a:cs typeface="Open Sans"/>
                <a:sym typeface="Open Sans"/>
              </a:rPr>
              <a:pPr marL="0" marR="0" lvl="0" indent="0" algn="r" defTabSz="914400" rtl="0" eaLnBrk="1" fontAlgn="auto" latinLnBrk="0" hangingPunct="1">
                <a:lnSpc>
                  <a:spcPct val="100000"/>
                </a:lnSpc>
                <a:spcBef>
                  <a:spcPts val="0"/>
                </a:spcBef>
                <a:spcAft>
                  <a:spcPts val="0"/>
                </a:spcAft>
                <a:buClr>
                  <a:srgbClr val="000000"/>
                </a:buClr>
                <a:buSzTx/>
                <a:buFontTx/>
                <a:buNone/>
                <a:tabLst/>
                <a:defRPr/>
              </a:pPr>
              <a:t>27</a:t>
            </a:fld>
            <a:endParaRPr kumimoji="0" sz="1200" b="0" i="0" u="none" strike="noStrike" kern="0" cap="none" spc="0" normalizeH="0" baseline="0" noProof="0">
              <a:ln>
                <a:noFill/>
              </a:ln>
              <a:solidFill>
                <a:srgbClr val="888888"/>
              </a:solidFill>
              <a:effectLst/>
              <a:uLnTx/>
              <a:uFillTx/>
              <a:latin typeface="Open Sans"/>
              <a:ea typeface="Open Sans"/>
              <a:cs typeface="Open Sans"/>
              <a:sym typeface="Open Sans"/>
            </a:endParaRPr>
          </a:p>
        </p:txBody>
      </p:sp>
    </p:spTree>
    <p:extLst>
      <p:ext uri="{BB962C8B-B14F-4D97-AF65-F5344CB8AC3E}">
        <p14:creationId xmlns:p14="http://schemas.microsoft.com/office/powerpoint/2010/main" val="485782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25"/>
          <p:cNvSpPr txBox="1">
            <a:spLocks noGrp="1"/>
          </p:cNvSpPr>
          <p:nvPr>
            <p:ph type="title"/>
          </p:nvPr>
        </p:nvSpPr>
        <p:spPr>
          <a:xfrm>
            <a:off x="3070261" y="1678540"/>
            <a:ext cx="6051479" cy="3500920"/>
          </a:xfrm>
          <a:prstGeom prst="rect">
            <a:avLst/>
          </a:prstGeom>
          <a:noFill/>
          <a:ln>
            <a:noFill/>
          </a:ln>
        </p:spPr>
        <p:txBody>
          <a:bodyPr spcFirstLastPara="1" wrap="square" lIns="91425" tIns="45700" rIns="91425" bIns="45700" anchor="ctr" anchorCtr="0">
            <a:noAutofit/>
          </a:bodyPr>
          <a:lstStyle/>
          <a:p>
            <a:pPr algn="ctr">
              <a:buSzPts val="4000"/>
            </a:pPr>
            <a:r>
              <a:rPr lang="en-US" sz="4000" b="1"/>
              <a:t>Tip #5</a:t>
            </a:r>
            <a:br>
              <a:rPr lang="en-US" sz="4000"/>
            </a:br>
            <a:br>
              <a:rPr lang="en-US" sz="4000"/>
            </a:br>
            <a:r>
              <a:rPr lang="en-US" sz="4000"/>
              <a:t>Recognize that your professional trajectory will most likely not be linear.</a:t>
            </a:r>
            <a:endParaRPr/>
          </a:p>
        </p:txBody>
      </p:sp>
      <p:sp>
        <p:nvSpPr>
          <p:cNvPr id="290" name="Google Shape;290;p25"/>
          <p:cNvSpPr txBox="1">
            <a:spLocks noGrp="1"/>
          </p:cNvSpPr>
          <p:nvPr>
            <p:ph type="sldNum" idx="12"/>
          </p:nvPr>
        </p:nvSpPr>
        <p:spPr>
          <a:xfrm>
            <a:off x="8077200" y="6356351"/>
            <a:ext cx="2133600" cy="365125"/>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Tx/>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Open Sans"/>
                <a:ea typeface="Open Sans"/>
                <a:cs typeface="Open Sans"/>
                <a:sym typeface="Open Sans"/>
              </a:rPr>
              <a:pPr marL="0" marR="0" lvl="0" indent="0" algn="r" defTabSz="914400" rtl="0" eaLnBrk="1" fontAlgn="auto" latinLnBrk="0" hangingPunct="1">
                <a:lnSpc>
                  <a:spcPct val="100000"/>
                </a:lnSpc>
                <a:spcBef>
                  <a:spcPts val="0"/>
                </a:spcBef>
                <a:spcAft>
                  <a:spcPts val="0"/>
                </a:spcAft>
                <a:buClr>
                  <a:srgbClr val="000000"/>
                </a:buClr>
                <a:buSzTx/>
                <a:buFontTx/>
                <a:buNone/>
                <a:tabLst/>
                <a:defRPr/>
              </a:pPr>
              <a:t>28</a:t>
            </a:fld>
            <a:endParaRPr kumimoji="0" sz="1200" b="0" i="0" u="none" strike="noStrike" kern="0" cap="none" spc="0" normalizeH="0" baseline="0" noProof="0">
              <a:ln>
                <a:noFill/>
              </a:ln>
              <a:solidFill>
                <a:srgbClr val="888888"/>
              </a:solidFill>
              <a:effectLst/>
              <a:uLnTx/>
              <a:uFillTx/>
              <a:latin typeface="Open Sans"/>
              <a:ea typeface="Open Sans"/>
              <a:cs typeface="Open Sans"/>
              <a:sym typeface="Open Sans"/>
            </a:endParaRPr>
          </a:p>
        </p:txBody>
      </p:sp>
    </p:spTree>
    <p:extLst>
      <p:ext uri="{BB962C8B-B14F-4D97-AF65-F5344CB8AC3E}">
        <p14:creationId xmlns:p14="http://schemas.microsoft.com/office/powerpoint/2010/main" val="20045484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26"/>
          <p:cNvSpPr txBox="1">
            <a:spLocks noGrp="1"/>
          </p:cNvSpPr>
          <p:nvPr>
            <p:ph type="title"/>
          </p:nvPr>
        </p:nvSpPr>
        <p:spPr>
          <a:xfrm>
            <a:off x="1981200" y="274638"/>
            <a:ext cx="8229600" cy="1143000"/>
          </a:xfrm>
          <a:prstGeom prst="rect">
            <a:avLst/>
          </a:prstGeom>
          <a:noFill/>
          <a:ln>
            <a:noFill/>
          </a:ln>
        </p:spPr>
        <p:txBody>
          <a:bodyPr spcFirstLastPara="1" wrap="square" lIns="91425" tIns="45700" rIns="91425" bIns="45700" anchor="ctr" anchorCtr="0">
            <a:normAutofit/>
          </a:bodyPr>
          <a:lstStyle/>
          <a:p>
            <a:r>
              <a:rPr lang="en-US"/>
              <a:t>Resources</a:t>
            </a:r>
            <a:endParaRPr/>
          </a:p>
        </p:txBody>
      </p:sp>
      <p:sp>
        <p:nvSpPr>
          <p:cNvPr id="296" name="Google Shape;296;p26"/>
          <p:cNvSpPr txBox="1">
            <a:spLocks noGrp="1"/>
          </p:cNvSpPr>
          <p:nvPr>
            <p:ph type="body" idx="1"/>
          </p:nvPr>
        </p:nvSpPr>
        <p:spPr>
          <a:xfrm>
            <a:off x="1981200" y="1600201"/>
            <a:ext cx="8229600" cy="4525963"/>
          </a:xfrm>
          <a:prstGeom prst="rect">
            <a:avLst/>
          </a:prstGeom>
          <a:noFill/>
          <a:ln>
            <a:noFill/>
          </a:ln>
        </p:spPr>
        <p:txBody>
          <a:bodyPr spcFirstLastPara="1" wrap="square" lIns="91425" tIns="45700" rIns="91425" bIns="45700" anchor="t" anchorCtr="0">
            <a:normAutofit/>
          </a:bodyPr>
          <a:lstStyle/>
          <a:p>
            <a:pPr marL="342900">
              <a:lnSpc>
                <a:spcPct val="120000"/>
              </a:lnSpc>
              <a:spcBef>
                <a:spcPts val="0"/>
              </a:spcBef>
              <a:buSzPts val="3200"/>
            </a:pPr>
            <a:r>
              <a:rPr lang="en-US"/>
              <a:t>CareerHub (job board): </a:t>
            </a:r>
            <a:r>
              <a:rPr lang="en-US" u="sng">
                <a:solidFill>
                  <a:schemeClr val="hlink"/>
                </a:solidFill>
                <a:hlinkClick r:id="rId3"/>
              </a:rPr>
              <a:t>https://jobs.jpro.org/</a:t>
            </a:r>
            <a:r>
              <a:rPr lang="en-US"/>
              <a:t> </a:t>
            </a:r>
            <a:endParaRPr/>
          </a:p>
          <a:p>
            <a:pPr marL="342900" indent="-139700">
              <a:lnSpc>
                <a:spcPct val="120000"/>
              </a:lnSpc>
              <a:spcBef>
                <a:spcPts val="640"/>
              </a:spcBef>
              <a:buSzPts val="3200"/>
              <a:buNone/>
            </a:pPr>
            <a:endParaRPr/>
          </a:p>
          <a:p>
            <a:pPr marL="342900">
              <a:lnSpc>
                <a:spcPct val="120000"/>
              </a:lnSpc>
              <a:spcBef>
                <a:spcPts val="640"/>
              </a:spcBef>
              <a:buSzPts val="3200"/>
            </a:pPr>
            <a:r>
              <a:rPr lang="en-US"/>
              <a:t>Job Seeking Resources: </a:t>
            </a:r>
            <a:r>
              <a:rPr lang="en-US" u="sng">
                <a:solidFill>
                  <a:schemeClr val="hlink"/>
                </a:solidFill>
                <a:hlinkClick r:id="rId4"/>
              </a:rPr>
              <a:t>https://www.jpro.org/careerhub-resources</a:t>
            </a:r>
            <a:r>
              <a:rPr lang="en-US"/>
              <a:t> </a:t>
            </a:r>
            <a:endParaRPr i="1"/>
          </a:p>
          <a:p>
            <a:pPr marL="0" indent="0">
              <a:lnSpc>
                <a:spcPct val="120000"/>
              </a:lnSpc>
              <a:spcBef>
                <a:spcPts val="640"/>
              </a:spcBef>
              <a:buSzPts val="3200"/>
              <a:buNone/>
            </a:pPr>
            <a:endParaRPr/>
          </a:p>
        </p:txBody>
      </p:sp>
      <p:sp>
        <p:nvSpPr>
          <p:cNvPr id="297" name="Google Shape;297;p26"/>
          <p:cNvSpPr txBox="1">
            <a:spLocks noGrp="1"/>
          </p:cNvSpPr>
          <p:nvPr>
            <p:ph type="sldNum" idx="12"/>
          </p:nvPr>
        </p:nvSpPr>
        <p:spPr>
          <a:xfrm>
            <a:off x="8077200" y="6356351"/>
            <a:ext cx="2133600" cy="365125"/>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Tx/>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Open Sans"/>
                <a:ea typeface="Open Sans"/>
                <a:cs typeface="Open Sans"/>
                <a:sym typeface="Open Sans"/>
              </a:rPr>
              <a:pPr marL="0" marR="0" lvl="0" indent="0" algn="r" defTabSz="914400" rtl="0" eaLnBrk="1" fontAlgn="auto" latinLnBrk="0" hangingPunct="1">
                <a:lnSpc>
                  <a:spcPct val="100000"/>
                </a:lnSpc>
                <a:spcBef>
                  <a:spcPts val="0"/>
                </a:spcBef>
                <a:spcAft>
                  <a:spcPts val="0"/>
                </a:spcAft>
                <a:buClr>
                  <a:srgbClr val="000000"/>
                </a:buClr>
                <a:buSzTx/>
                <a:buFontTx/>
                <a:buNone/>
                <a:tabLst/>
                <a:defRPr/>
              </a:pPr>
              <a:t>29</a:t>
            </a:fld>
            <a:endParaRPr kumimoji="0" sz="1200" b="0" i="0" u="none" strike="noStrike" kern="0" cap="none" spc="0" normalizeH="0" baseline="0" noProof="0">
              <a:ln>
                <a:noFill/>
              </a:ln>
              <a:solidFill>
                <a:srgbClr val="888888"/>
              </a:solidFill>
              <a:effectLst/>
              <a:uLnTx/>
              <a:uFillTx/>
              <a:latin typeface="Open Sans"/>
              <a:ea typeface="Open Sans"/>
              <a:cs typeface="Open Sans"/>
              <a:sym typeface="Open Sans"/>
            </a:endParaRPr>
          </a:p>
        </p:txBody>
      </p:sp>
    </p:spTree>
    <p:extLst>
      <p:ext uri="{BB962C8B-B14F-4D97-AF65-F5344CB8AC3E}">
        <p14:creationId xmlns:p14="http://schemas.microsoft.com/office/powerpoint/2010/main" val="20721118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EE9C173-438C-4A73-8C7E-25827ECA4737}"/>
              </a:ext>
            </a:extLst>
          </p:cNvPr>
          <p:cNvSpPr>
            <a:spLocks noGrp="1"/>
          </p:cNvSpPr>
          <p:nvPr>
            <p:ph type="title"/>
          </p:nvPr>
        </p:nvSpPr>
        <p:spPr/>
        <p:txBody>
          <a:bodyPr>
            <a:normAutofit/>
          </a:bodyPr>
          <a:lstStyle/>
          <a:p>
            <a:r>
              <a:rPr lang="en-US" sz="3600" b="1" dirty="0"/>
              <a:t>Partners/Co-Promoters</a:t>
            </a:r>
          </a:p>
        </p:txBody>
      </p:sp>
      <p:sp>
        <p:nvSpPr>
          <p:cNvPr id="2" name="Content Placeholder 1">
            <a:extLst>
              <a:ext uri="{FF2B5EF4-FFF2-40B4-BE49-F238E27FC236}">
                <a16:creationId xmlns:a16="http://schemas.microsoft.com/office/drawing/2014/main" id="{EA0A81D8-14D7-4068-A020-0262C6D52D09}"/>
              </a:ext>
            </a:extLst>
          </p:cNvPr>
          <p:cNvSpPr>
            <a:spLocks noGrp="1"/>
          </p:cNvSpPr>
          <p:nvPr>
            <p:ph idx="1"/>
          </p:nvPr>
        </p:nvSpPr>
        <p:spPr>
          <a:xfrm>
            <a:off x="523240" y="1702055"/>
            <a:ext cx="10830559" cy="4351338"/>
          </a:xfrm>
        </p:spPr>
        <p:txBody>
          <a:bodyPr>
            <a:noAutofit/>
          </a:bodyPr>
          <a:lstStyle/>
          <a:p>
            <a:pPr marL="0" indent="0">
              <a:buNone/>
            </a:pPr>
            <a:r>
              <a:rPr lang="en-US" dirty="0">
                <a:hlinkClick r:id="rId2"/>
              </a:rPr>
              <a:t>Builders of Jewish Education: JKidLA</a:t>
            </a:r>
            <a:r>
              <a:rPr lang="en-US" dirty="0"/>
              <a:t>, </a:t>
            </a:r>
            <a:r>
              <a:rPr lang="en-US" dirty="0">
                <a:hlinkClick r:id="rId3"/>
              </a:rPr>
              <a:t>Congregation Kol Ami</a:t>
            </a:r>
            <a:r>
              <a:rPr lang="en-US" dirty="0"/>
              <a:t>, </a:t>
            </a:r>
            <a:r>
              <a:rPr lang="en-US" dirty="0">
                <a:hlinkClick r:id="rId4"/>
              </a:rPr>
              <a:t>Edlavitch DCJCC</a:t>
            </a:r>
            <a:r>
              <a:rPr lang="en-US" dirty="0"/>
              <a:t>, </a:t>
            </a:r>
            <a:r>
              <a:rPr lang="en-US" dirty="0">
                <a:hlinkClick r:id="rId5"/>
              </a:rPr>
              <a:t>Gateways: Access to Jewish Education</a:t>
            </a:r>
            <a:r>
              <a:rPr lang="en-US" dirty="0"/>
              <a:t>, </a:t>
            </a:r>
            <a:r>
              <a:rPr lang="en-US" dirty="0">
                <a:hlinkClick r:id="rId6"/>
              </a:rPr>
              <a:t>Hillel International</a:t>
            </a:r>
            <a:r>
              <a:rPr lang="en-US" dirty="0"/>
              <a:t>, </a:t>
            </a:r>
            <a:r>
              <a:rPr lang="en-US" dirty="0">
                <a:hlinkClick r:id="rId7"/>
              </a:rPr>
              <a:t>Institute on Theology and Disability</a:t>
            </a:r>
            <a:r>
              <a:rPr lang="en-US" dirty="0"/>
              <a:t>, </a:t>
            </a:r>
            <a:r>
              <a:rPr lang="en-US" dirty="0">
                <a:hlinkClick r:id="rId8"/>
              </a:rPr>
              <a:t>Jewish Family and Children’s Service of Greater Philadelphia</a:t>
            </a:r>
            <a:r>
              <a:rPr lang="en-US" dirty="0"/>
              <a:t>, </a:t>
            </a:r>
            <a:r>
              <a:rPr lang="en-US" dirty="0">
                <a:hlinkClick r:id="rId9"/>
              </a:rPr>
              <a:t>Jewish Family Service Houston</a:t>
            </a:r>
            <a:r>
              <a:rPr lang="en-US" dirty="0"/>
              <a:t>, </a:t>
            </a:r>
            <a:r>
              <a:rPr lang="en-US" dirty="0">
                <a:hlinkClick r:id="rId10" tooltip="https://www.greatermetrowestable.org"/>
              </a:rPr>
              <a:t>Jewish Federation of Greater MetroWest NJ – Greater MetroWest ABLE</a:t>
            </a:r>
            <a:r>
              <a:rPr lang="en-US" dirty="0"/>
              <a:t>, </a:t>
            </a:r>
            <a:r>
              <a:rPr lang="en-US" dirty="0">
                <a:hlinkClick r:id="rId11"/>
              </a:rPr>
              <a:t>Jewish Residential Services</a:t>
            </a:r>
            <a:r>
              <a:rPr lang="en-US" dirty="0"/>
              <a:t>, </a:t>
            </a:r>
            <a:r>
              <a:rPr lang="en-US" dirty="0">
                <a:hlinkClick r:id="rId12"/>
              </a:rPr>
              <a:t>JVS SoCal</a:t>
            </a:r>
            <a:r>
              <a:rPr lang="en-US" dirty="0"/>
              <a:t>, </a:t>
            </a:r>
            <a:r>
              <a:rPr lang="en-US" dirty="0">
                <a:hlinkClick r:id="rId13"/>
              </a:rPr>
              <a:t>JPRO Network</a:t>
            </a:r>
            <a:r>
              <a:rPr lang="en-US" dirty="0"/>
              <a:t>, </a:t>
            </a:r>
            <a:r>
              <a:rPr lang="en-US" dirty="0">
                <a:hlinkClick r:id="rId14"/>
              </a:rPr>
              <a:t>Keshet: For LGBTQ equality in Jewish life</a:t>
            </a:r>
            <a:r>
              <a:rPr lang="en-US" dirty="0"/>
              <a:t>, </a:t>
            </a:r>
            <a:r>
              <a:rPr lang="en-US" dirty="0">
                <a:hlinkClick r:id="rId15"/>
              </a:rPr>
              <a:t>Keshet</a:t>
            </a:r>
            <a:r>
              <a:rPr lang="en-US" dirty="0"/>
              <a:t>, </a:t>
            </a:r>
            <a:r>
              <a:rPr lang="en-US" dirty="0">
                <a:hlinkClick r:id="rId16"/>
              </a:rPr>
              <a:t>Matan</a:t>
            </a:r>
            <a:r>
              <a:rPr lang="en-US" dirty="0"/>
              <a:t>, </a:t>
            </a:r>
            <a:r>
              <a:rPr lang="en-US" dirty="0">
                <a:hlinkClick r:id="rId17"/>
              </a:rPr>
              <a:t>The Miracle Project</a:t>
            </a:r>
            <a:r>
              <a:rPr lang="en-US" dirty="0"/>
              <a:t>, </a:t>
            </a:r>
            <a:r>
              <a:rPr lang="en-US" dirty="0">
                <a:hlinkClick r:id="rId18"/>
              </a:rPr>
              <a:t>National Ramah Commission</a:t>
            </a:r>
            <a:r>
              <a:rPr lang="en-US" dirty="0"/>
              <a:t>, </a:t>
            </a:r>
            <a:r>
              <a:rPr lang="en-US" dirty="0">
                <a:hlinkClick r:id="rId19"/>
              </a:rPr>
              <a:t>Network of Jewish Human Service Agencies (NJHSA)</a:t>
            </a:r>
            <a:r>
              <a:rPr lang="en-US" dirty="0"/>
              <a:t>, </a:t>
            </a:r>
            <a:r>
              <a:rPr lang="en-US" dirty="0">
                <a:hlinkClick r:id="rId20"/>
              </a:rPr>
              <a:t>Pasadena Jewish Temple &amp; Center</a:t>
            </a:r>
            <a:r>
              <a:rPr lang="en-US" dirty="0"/>
              <a:t>, </a:t>
            </a:r>
            <a:r>
              <a:rPr lang="en-US" dirty="0">
                <a:hlinkClick r:id="rId21"/>
              </a:rPr>
              <a:t>SoCal Jewish News</a:t>
            </a:r>
            <a:r>
              <a:rPr lang="en-US" dirty="0"/>
              <a:t>, </a:t>
            </a:r>
            <a:r>
              <a:rPr lang="en-US" dirty="0">
                <a:hlinkClick r:id="rId22" tooltip="https://jewishlearningventure.org/what-we-do/whole-community-inclusion/"/>
              </a:rPr>
              <a:t>Whole Community Inclusion at Jewish Learning Venture</a:t>
            </a:r>
            <a:r>
              <a:rPr lang="en-US" dirty="0"/>
              <a:t>, </a:t>
            </a:r>
            <a:r>
              <a:rPr lang="en-US" dirty="0">
                <a:hlinkClick r:id="rId23"/>
              </a:rPr>
              <a:t>The Women’s Rabbinic Network</a:t>
            </a:r>
            <a:endParaRPr lang="en-US" dirty="0"/>
          </a:p>
        </p:txBody>
      </p:sp>
    </p:spTree>
    <p:extLst>
      <p:ext uri="{BB962C8B-B14F-4D97-AF65-F5344CB8AC3E}">
        <p14:creationId xmlns:p14="http://schemas.microsoft.com/office/powerpoint/2010/main" val="27654254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27"/>
          <p:cNvSpPr txBox="1">
            <a:spLocks noGrp="1"/>
          </p:cNvSpPr>
          <p:nvPr>
            <p:ph type="title" idx="4294967295"/>
          </p:nvPr>
        </p:nvSpPr>
        <p:spPr>
          <a:xfrm>
            <a:off x="1981200" y="2249488"/>
            <a:ext cx="7772400" cy="1817687"/>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414B4E"/>
              </a:buClr>
              <a:buSzPts val="5000"/>
              <a:buFont typeface="Arial"/>
              <a:buNone/>
              <a:tabLst/>
              <a:defRPr/>
            </a:pPr>
            <a:r>
              <a:rPr kumimoji="0" lang="en-US" sz="5000" b="0" i="0" u="none" strike="noStrike" kern="0" cap="none" spc="0" normalizeH="0" baseline="0" noProof="0" dirty="0">
                <a:ln>
                  <a:noFill/>
                </a:ln>
                <a:solidFill>
                  <a:srgbClr val="414B4E"/>
                </a:solidFill>
                <a:effectLst/>
                <a:uLnTx/>
                <a:uFillTx/>
                <a:latin typeface="Open Sans Light"/>
                <a:ea typeface="Open Sans Light"/>
                <a:cs typeface="Open Sans Light"/>
                <a:sym typeface="Open Sans Light"/>
              </a:rPr>
              <a:t>    leadingedge.org</a:t>
            </a:r>
          </a:p>
          <a:p>
            <a:pPr marL="0" marR="0" lvl="0" indent="0" algn="l" defTabSz="914400" rtl="0" eaLnBrk="1" fontAlgn="auto" latinLnBrk="0" hangingPunct="1">
              <a:lnSpc>
                <a:spcPct val="100000"/>
              </a:lnSpc>
              <a:spcBef>
                <a:spcPts val="1000"/>
              </a:spcBef>
              <a:spcAft>
                <a:spcPts val="0"/>
              </a:spcAft>
              <a:buClr>
                <a:srgbClr val="414B4E"/>
              </a:buClr>
              <a:buSzPts val="5000"/>
              <a:buFont typeface="Arial"/>
              <a:buNone/>
              <a:tabLst/>
              <a:defRPr/>
            </a:pPr>
            <a:r>
              <a:rPr kumimoji="0" lang="en-US" sz="5000" b="0" i="0" u="none" strike="noStrike" kern="0" cap="none" spc="0" normalizeH="0" baseline="0" noProof="0" dirty="0">
                <a:ln>
                  <a:noFill/>
                </a:ln>
                <a:solidFill>
                  <a:srgbClr val="414B4E"/>
                </a:solidFill>
                <a:effectLst/>
                <a:uLnTx/>
                <a:uFillTx/>
                <a:latin typeface="Open Sans Light"/>
                <a:ea typeface="Open Sans Light"/>
                <a:cs typeface="Open Sans Light"/>
                <a:sym typeface="Open Sans Light"/>
              </a:rPr>
              <a:t>    gali@leadingedge.org </a:t>
            </a:r>
            <a:endParaRPr kumimoji="0" lang="en-US" sz="13200" b="0" i="0" u="none" strike="noStrike" kern="0" cap="none" spc="0" normalizeH="0" baseline="0" noProof="0" dirty="0">
              <a:ln>
                <a:noFill/>
              </a:ln>
              <a:solidFill>
                <a:srgbClr val="414B4E"/>
              </a:solidFill>
              <a:effectLst/>
              <a:uLnTx/>
              <a:uFillTx/>
              <a:latin typeface="Open Sans Light"/>
              <a:ea typeface="Open Sans Light"/>
              <a:cs typeface="Open Sans Light"/>
              <a:sym typeface="Open Sans Light"/>
            </a:endParaRPr>
          </a:p>
        </p:txBody>
      </p:sp>
      <p:pic>
        <p:nvPicPr>
          <p:cNvPr id="303" name="Google Shape;303;p27" descr="the symbol for the internet"/>
          <p:cNvPicPr preferRelativeResize="0"/>
          <p:nvPr/>
        </p:nvPicPr>
        <p:blipFill rotWithShape="1">
          <a:blip r:embed="rId3">
            <a:alphaModFix/>
          </a:blip>
          <a:srcRect/>
          <a:stretch/>
        </p:blipFill>
        <p:spPr>
          <a:xfrm>
            <a:off x="1981200" y="2400641"/>
            <a:ext cx="601038" cy="601038"/>
          </a:xfrm>
          <a:prstGeom prst="rect">
            <a:avLst/>
          </a:prstGeom>
          <a:noFill/>
          <a:ln>
            <a:noFill/>
          </a:ln>
        </p:spPr>
      </p:pic>
      <p:pic>
        <p:nvPicPr>
          <p:cNvPr id="304" name="Google Shape;304;p27" descr="The symbol for email"/>
          <p:cNvPicPr preferRelativeResize="0"/>
          <p:nvPr/>
        </p:nvPicPr>
        <p:blipFill rotWithShape="1">
          <a:blip r:embed="rId4">
            <a:alphaModFix/>
          </a:blip>
          <a:srcRect/>
          <a:stretch/>
        </p:blipFill>
        <p:spPr>
          <a:xfrm>
            <a:off x="1981200" y="3343238"/>
            <a:ext cx="606680" cy="606680"/>
          </a:xfrm>
          <a:prstGeom prst="rect">
            <a:avLst/>
          </a:prstGeom>
          <a:noFill/>
          <a:ln>
            <a:noFill/>
          </a:ln>
        </p:spPr>
      </p:pic>
    </p:spTree>
    <p:extLst>
      <p:ext uri="{BB962C8B-B14F-4D97-AF65-F5344CB8AC3E}">
        <p14:creationId xmlns:p14="http://schemas.microsoft.com/office/powerpoint/2010/main" val="17570905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E9443-C9B9-AC4A-A1F4-1CEEA989AFD1}"/>
              </a:ext>
            </a:extLst>
          </p:cNvPr>
          <p:cNvSpPr>
            <a:spLocks noGrp="1"/>
          </p:cNvSpPr>
          <p:nvPr>
            <p:ph type="ctrTitle"/>
          </p:nvPr>
        </p:nvSpPr>
        <p:spPr/>
        <p:txBody>
          <a:bodyPr/>
          <a:lstStyle/>
          <a:p>
            <a:r>
              <a:rPr lang="en-US" dirty="0"/>
              <a:t>Basic Steps to Finding a Job or Making a Career Transition</a:t>
            </a:r>
          </a:p>
        </p:txBody>
      </p:sp>
      <p:sp>
        <p:nvSpPr>
          <p:cNvPr id="3" name="Subtitle 2">
            <a:extLst>
              <a:ext uri="{FF2B5EF4-FFF2-40B4-BE49-F238E27FC236}">
                <a16:creationId xmlns:a16="http://schemas.microsoft.com/office/drawing/2014/main" id="{CE46F997-C495-794B-8589-9DD75A22E2DF}"/>
              </a:ext>
            </a:extLst>
          </p:cNvPr>
          <p:cNvSpPr>
            <a:spLocks noGrp="1"/>
          </p:cNvSpPr>
          <p:nvPr>
            <p:ph type="subTitle" idx="1"/>
          </p:nvPr>
        </p:nvSpPr>
        <p:spPr/>
        <p:txBody>
          <a:bodyPr/>
          <a:lstStyle/>
          <a:p>
            <a:r>
              <a:rPr lang="en-US" dirty="0"/>
              <a:t>Presented by Sarah Cole Welch</a:t>
            </a:r>
          </a:p>
          <a:p>
            <a:r>
              <a:rPr lang="en-US" dirty="0"/>
              <a:t>NJHSA, VP – Workforce Development Services</a:t>
            </a:r>
          </a:p>
        </p:txBody>
      </p:sp>
    </p:spTree>
    <p:extLst>
      <p:ext uri="{BB962C8B-B14F-4D97-AF65-F5344CB8AC3E}">
        <p14:creationId xmlns:p14="http://schemas.microsoft.com/office/powerpoint/2010/main" val="33042141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BCF27F-4337-D14D-AA91-ED210A9F2213}"/>
              </a:ext>
            </a:extLst>
          </p:cNvPr>
          <p:cNvSpPr>
            <a:spLocks noGrp="1"/>
          </p:cNvSpPr>
          <p:nvPr>
            <p:ph type="title"/>
          </p:nvPr>
        </p:nvSpPr>
        <p:spPr/>
        <p:txBody>
          <a:bodyPr/>
          <a:lstStyle/>
          <a:p>
            <a:r>
              <a:rPr lang="en-US" dirty="0"/>
              <a:t>Focus Your Search</a:t>
            </a:r>
          </a:p>
        </p:txBody>
      </p:sp>
      <p:sp>
        <p:nvSpPr>
          <p:cNvPr id="3" name="Content Placeholder 2">
            <a:extLst>
              <a:ext uri="{FF2B5EF4-FFF2-40B4-BE49-F238E27FC236}">
                <a16:creationId xmlns:a16="http://schemas.microsoft.com/office/drawing/2014/main" id="{AE60F36E-1C01-7A49-B02D-1817B38F8594}"/>
              </a:ext>
            </a:extLst>
          </p:cNvPr>
          <p:cNvSpPr>
            <a:spLocks noGrp="1"/>
          </p:cNvSpPr>
          <p:nvPr>
            <p:ph idx="1"/>
          </p:nvPr>
        </p:nvSpPr>
        <p:spPr/>
        <p:txBody>
          <a:bodyPr/>
          <a:lstStyle/>
          <a:p>
            <a:r>
              <a:rPr lang="en-US" dirty="0"/>
              <a:t>Do a Self Interest Inventory</a:t>
            </a:r>
          </a:p>
          <a:p>
            <a:r>
              <a:rPr lang="en-US" dirty="0"/>
              <a:t>Use the job search engines to find jobs by using keywords that match your interests and the location where you want to work. But be careful! Never share your personal data!!!</a:t>
            </a:r>
          </a:p>
          <a:p>
            <a:r>
              <a:rPr lang="en-US" dirty="0"/>
              <a:t>Develop a list of companies that you are interested in working for and research them. </a:t>
            </a:r>
          </a:p>
        </p:txBody>
      </p:sp>
    </p:spTree>
    <p:extLst>
      <p:ext uri="{BB962C8B-B14F-4D97-AF65-F5344CB8AC3E}">
        <p14:creationId xmlns:p14="http://schemas.microsoft.com/office/powerpoint/2010/main" val="42537186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D97441-881B-584F-9820-7D9DBFEDDCB5}"/>
              </a:ext>
            </a:extLst>
          </p:cNvPr>
          <p:cNvSpPr>
            <a:spLocks noGrp="1"/>
          </p:cNvSpPr>
          <p:nvPr>
            <p:ph type="title"/>
          </p:nvPr>
        </p:nvSpPr>
        <p:spPr/>
        <p:txBody>
          <a:bodyPr/>
          <a:lstStyle/>
          <a:p>
            <a:r>
              <a:rPr lang="en-US" dirty="0"/>
              <a:t>Build Your Brand</a:t>
            </a:r>
          </a:p>
        </p:txBody>
      </p:sp>
      <p:sp>
        <p:nvSpPr>
          <p:cNvPr id="3" name="Content Placeholder 2">
            <a:extLst>
              <a:ext uri="{FF2B5EF4-FFF2-40B4-BE49-F238E27FC236}">
                <a16:creationId xmlns:a16="http://schemas.microsoft.com/office/drawing/2014/main" id="{404E5EEB-CB25-A041-9406-D1732DD60907}"/>
              </a:ext>
            </a:extLst>
          </p:cNvPr>
          <p:cNvSpPr>
            <a:spLocks noGrp="1"/>
          </p:cNvSpPr>
          <p:nvPr>
            <p:ph idx="1"/>
          </p:nvPr>
        </p:nvSpPr>
        <p:spPr/>
        <p:txBody>
          <a:bodyPr/>
          <a:lstStyle/>
          <a:p>
            <a:r>
              <a:rPr lang="en-US" dirty="0"/>
              <a:t>Your resume should be professionally formatted but showcase who you are (with words and numbers)</a:t>
            </a:r>
          </a:p>
          <a:p>
            <a:r>
              <a:rPr lang="en-US" dirty="0"/>
              <a:t>Your cover letter should give some insight into who you are and why you are passionate about the position</a:t>
            </a:r>
          </a:p>
          <a:p>
            <a:r>
              <a:rPr lang="en-US" dirty="0"/>
              <a:t>Create a PROFESSIONAL profile on LinkedIn. </a:t>
            </a:r>
          </a:p>
          <a:p>
            <a:r>
              <a:rPr lang="en-US" dirty="0"/>
              <a:t> A strong personal brand will provide recruiters, employers, and contacts with a positive impression of you as a candidate they should be interested in.</a:t>
            </a:r>
          </a:p>
        </p:txBody>
      </p:sp>
    </p:spTree>
    <p:extLst>
      <p:ext uri="{BB962C8B-B14F-4D97-AF65-F5344CB8AC3E}">
        <p14:creationId xmlns:p14="http://schemas.microsoft.com/office/powerpoint/2010/main" val="42702654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6370D0-91D1-8C4D-886A-C74854BD6E14}"/>
              </a:ext>
            </a:extLst>
          </p:cNvPr>
          <p:cNvSpPr>
            <a:spLocks noGrp="1"/>
          </p:cNvSpPr>
          <p:nvPr>
            <p:ph type="title"/>
          </p:nvPr>
        </p:nvSpPr>
        <p:spPr/>
        <p:txBody>
          <a:bodyPr/>
          <a:lstStyle/>
          <a:p>
            <a:r>
              <a:rPr lang="en-US" dirty="0"/>
              <a:t>Network</a:t>
            </a:r>
          </a:p>
        </p:txBody>
      </p:sp>
      <p:sp>
        <p:nvSpPr>
          <p:cNvPr id="3" name="Content Placeholder 2">
            <a:extLst>
              <a:ext uri="{FF2B5EF4-FFF2-40B4-BE49-F238E27FC236}">
                <a16:creationId xmlns:a16="http://schemas.microsoft.com/office/drawing/2014/main" id="{756059E8-AEEC-D049-BF89-94274F7733DF}"/>
              </a:ext>
            </a:extLst>
          </p:cNvPr>
          <p:cNvSpPr>
            <a:spLocks noGrp="1"/>
          </p:cNvSpPr>
          <p:nvPr>
            <p:ph idx="1"/>
          </p:nvPr>
        </p:nvSpPr>
        <p:spPr/>
        <p:txBody>
          <a:bodyPr/>
          <a:lstStyle/>
          <a:p>
            <a:r>
              <a:rPr lang="en-US" dirty="0"/>
              <a:t>Connect with everyone you know, because you never know which contact may be able to help you with your job search</a:t>
            </a:r>
          </a:p>
          <a:p>
            <a:pPr lvl="1"/>
            <a:r>
              <a:rPr lang="en-US" dirty="0"/>
              <a:t>Your college alumni system</a:t>
            </a:r>
          </a:p>
          <a:p>
            <a:pPr lvl="1"/>
            <a:r>
              <a:rPr lang="en-US" dirty="0"/>
              <a:t>Professional organizations</a:t>
            </a:r>
          </a:p>
          <a:p>
            <a:pPr lvl="1"/>
            <a:r>
              <a:rPr lang="en-US" dirty="0"/>
              <a:t>Your friends and neighbors</a:t>
            </a:r>
          </a:p>
          <a:p>
            <a:pPr lvl="1"/>
            <a:r>
              <a:rPr lang="en-US" dirty="0"/>
              <a:t>Everyone should be considered part of your network</a:t>
            </a:r>
          </a:p>
        </p:txBody>
      </p:sp>
    </p:spTree>
    <p:extLst>
      <p:ext uri="{BB962C8B-B14F-4D97-AF65-F5344CB8AC3E}">
        <p14:creationId xmlns:p14="http://schemas.microsoft.com/office/powerpoint/2010/main" val="10353175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16521B-B1AC-7B41-894F-91FD3B7DA3F8}"/>
              </a:ext>
            </a:extLst>
          </p:cNvPr>
          <p:cNvSpPr>
            <a:spLocks noGrp="1"/>
          </p:cNvSpPr>
          <p:nvPr>
            <p:ph type="title"/>
          </p:nvPr>
        </p:nvSpPr>
        <p:spPr/>
        <p:txBody>
          <a:bodyPr/>
          <a:lstStyle/>
          <a:p>
            <a:r>
              <a:rPr lang="en-US" dirty="0"/>
              <a:t>Target Your Resume and Cover Letter</a:t>
            </a:r>
          </a:p>
        </p:txBody>
      </p:sp>
      <p:sp>
        <p:nvSpPr>
          <p:cNvPr id="3" name="Content Placeholder 2">
            <a:extLst>
              <a:ext uri="{FF2B5EF4-FFF2-40B4-BE49-F238E27FC236}">
                <a16:creationId xmlns:a16="http://schemas.microsoft.com/office/drawing/2014/main" id="{C15CAFBF-B8DB-EB44-B82A-9055DC5EAF26}"/>
              </a:ext>
            </a:extLst>
          </p:cNvPr>
          <p:cNvSpPr>
            <a:spLocks noGrp="1"/>
          </p:cNvSpPr>
          <p:nvPr>
            <p:ph idx="1"/>
          </p:nvPr>
        </p:nvSpPr>
        <p:spPr/>
        <p:txBody>
          <a:bodyPr/>
          <a:lstStyle/>
          <a:p>
            <a:r>
              <a:rPr lang="en-US" dirty="0"/>
              <a:t>This will help employers to see that you are truly interested in the position and not just ’blanket’ sending out tons of resumes.</a:t>
            </a:r>
          </a:p>
          <a:p>
            <a:r>
              <a:rPr lang="en-US" dirty="0"/>
              <a:t>The hiring manager will be able to see, at a glance, why and how you are qualified for the job. You'll have a much better chance of getting an interview than if you merely sent a generic letter and resume. </a:t>
            </a:r>
          </a:p>
          <a:p>
            <a:endParaRPr lang="en-US" dirty="0"/>
          </a:p>
        </p:txBody>
      </p:sp>
    </p:spTree>
    <p:extLst>
      <p:ext uri="{BB962C8B-B14F-4D97-AF65-F5344CB8AC3E}">
        <p14:creationId xmlns:p14="http://schemas.microsoft.com/office/powerpoint/2010/main" val="23344596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BD871-345E-5B44-9476-219118115072}"/>
              </a:ext>
            </a:extLst>
          </p:cNvPr>
          <p:cNvSpPr>
            <a:spLocks noGrp="1"/>
          </p:cNvSpPr>
          <p:nvPr>
            <p:ph type="title"/>
          </p:nvPr>
        </p:nvSpPr>
        <p:spPr/>
        <p:txBody>
          <a:bodyPr/>
          <a:lstStyle/>
          <a:p>
            <a:r>
              <a:rPr lang="en-US" dirty="0"/>
              <a:t>Prepare For The Interview</a:t>
            </a:r>
          </a:p>
        </p:txBody>
      </p:sp>
      <p:sp>
        <p:nvSpPr>
          <p:cNvPr id="3" name="Content Placeholder 2">
            <a:extLst>
              <a:ext uri="{FF2B5EF4-FFF2-40B4-BE49-F238E27FC236}">
                <a16:creationId xmlns:a16="http://schemas.microsoft.com/office/drawing/2014/main" id="{7F99FE07-0C27-FC41-8712-9FE85FF9A5D2}"/>
              </a:ext>
            </a:extLst>
          </p:cNvPr>
          <p:cNvSpPr>
            <a:spLocks noGrp="1"/>
          </p:cNvSpPr>
          <p:nvPr>
            <p:ph idx="1"/>
          </p:nvPr>
        </p:nvSpPr>
        <p:spPr/>
        <p:txBody>
          <a:bodyPr/>
          <a:lstStyle/>
          <a:p>
            <a:r>
              <a:rPr lang="en-US" dirty="0"/>
              <a:t>Taking the time to prepare for an interview will help you succeed.</a:t>
            </a:r>
          </a:p>
          <a:p>
            <a:r>
              <a:rPr lang="en-US" dirty="0"/>
              <a:t>The more prepared you are, the less stressful it will be.</a:t>
            </a:r>
          </a:p>
          <a:p>
            <a:r>
              <a:rPr lang="en-US" dirty="0"/>
              <a:t>Research the company before you go for the interview.</a:t>
            </a:r>
          </a:p>
          <a:p>
            <a:r>
              <a:rPr lang="en-US" dirty="0"/>
              <a:t>Dress appropriately.</a:t>
            </a:r>
          </a:p>
          <a:p>
            <a:r>
              <a:rPr lang="en-US" dirty="0"/>
              <a:t>Practice answering and asking interview questions, and make a concerted effort to impress the interviewer with your skills, experience, confidence, and expertise. </a:t>
            </a:r>
          </a:p>
          <a:p>
            <a:endParaRPr lang="en-US" dirty="0"/>
          </a:p>
        </p:txBody>
      </p:sp>
    </p:spTree>
    <p:extLst>
      <p:ext uri="{BB962C8B-B14F-4D97-AF65-F5344CB8AC3E}">
        <p14:creationId xmlns:p14="http://schemas.microsoft.com/office/powerpoint/2010/main" val="31022942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0D513-0EBE-A942-A8DB-E94496961C73}"/>
              </a:ext>
            </a:extLst>
          </p:cNvPr>
          <p:cNvSpPr>
            <a:spLocks noGrp="1"/>
          </p:cNvSpPr>
          <p:nvPr>
            <p:ph type="title"/>
          </p:nvPr>
        </p:nvSpPr>
        <p:spPr/>
        <p:txBody>
          <a:bodyPr/>
          <a:lstStyle/>
          <a:p>
            <a:r>
              <a:rPr lang="en-US" dirty="0"/>
              <a:t>Connect with People and Resources that Can Help </a:t>
            </a:r>
          </a:p>
        </p:txBody>
      </p:sp>
      <p:sp>
        <p:nvSpPr>
          <p:cNvPr id="3" name="Content Placeholder 2">
            <a:extLst>
              <a:ext uri="{FF2B5EF4-FFF2-40B4-BE49-F238E27FC236}">
                <a16:creationId xmlns:a16="http://schemas.microsoft.com/office/drawing/2014/main" id="{ACF277A6-0B48-BA45-8821-AFF6CCDF9983}"/>
              </a:ext>
            </a:extLst>
          </p:cNvPr>
          <p:cNvSpPr>
            <a:spLocks noGrp="1"/>
          </p:cNvSpPr>
          <p:nvPr>
            <p:ph idx="1"/>
          </p:nvPr>
        </p:nvSpPr>
        <p:spPr/>
        <p:txBody>
          <a:bodyPr/>
          <a:lstStyle/>
          <a:p>
            <a:r>
              <a:rPr lang="en-US" dirty="0"/>
              <a:t>NJHSA Jobs Initiative </a:t>
            </a:r>
          </a:p>
          <a:p>
            <a:r>
              <a:rPr lang="en-US" dirty="0"/>
              <a:t>Your Local Jewish Vocational Center</a:t>
            </a:r>
          </a:p>
          <a:p>
            <a:r>
              <a:rPr lang="en-US" dirty="0"/>
              <a:t>Your College</a:t>
            </a:r>
          </a:p>
          <a:p>
            <a:r>
              <a:rPr lang="en-US" dirty="0"/>
              <a:t>Local </a:t>
            </a:r>
            <a:r>
              <a:rPr lang="en-US" dirty="0" err="1"/>
              <a:t>OneStop</a:t>
            </a:r>
            <a:endParaRPr lang="en-US" dirty="0"/>
          </a:p>
        </p:txBody>
      </p:sp>
    </p:spTree>
    <p:extLst>
      <p:ext uri="{BB962C8B-B14F-4D97-AF65-F5344CB8AC3E}">
        <p14:creationId xmlns:p14="http://schemas.microsoft.com/office/powerpoint/2010/main" val="23756420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DB10B-7D12-7D48-9BF1-9FDF4CEED5CA}"/>
              </a:ext>
            </a:extLst>
          </p:cNvPr>
          <p:cNvSpPr>
            <a:spLocks noGrp="1"/>
          </p:cNvSpPr>
          <p:nvPr>
            <p:ph type="title"/>
          </p:nvPr>
        </p:nvSpPr>
        <p:spPr/>
        <p:txBody>
          <a:bodyPr/>
          <a:lstStyle/>
          <a:p>
            <a:r>
              <a:rPr lang="en-US" dirty="0"/>
              <a:t>Questions?</a:t>
            </a:r>
          </a:p>
        </p:txBody>
      </p:sp>
      <p:sp>
        <p:nvSpPr>
          <p:cNvPr id="3" name="Content Placeholder 2">
            <a:extLst>
              <a:ext uri="{FF2B5EF4-FFF2-40B4-BE49-F238E27FC236}">
                <a16:creationId xmlns:a16="http://schemas.microsoft.com/office/drawing/2014/main" id="{FE0C4780-726D-BA49-AB48-E0A2E71ED886}"/>
              </a:ext>
            </a:extLst>
          </p:cNvPr>
          <p:cNvSpPr>
            <a:spLocks noGrp="1"/>
          </p:cNvSpPr>
          <p:nvPr>
            <p:ph idx="1"/>
          </p:nvPr>
        </p:nvSpPr>
        <p:spPr/>
        <p:txBody>
          <a:bodyPr>
            <a:normAutofit/>
          </a:bodyPr>
          <a:lstStyle/>
          <a:p>
            <a:endParaRPr lang="en-US" dirty="0"/>
          </a:p>
          <a:p>
            <a:endParaRPr lang="en-US" dirty="0"/>
          </a:p>
          <a:p>
            <a:pPr marL="0" indent="0" algn="ctr">
              <a:buNone/>
            </a:pPr>
            <a:endParaRPr lang="en-US" dirty="0"/>
          </a:p>
          <a:p>
            <a:pPr marL="0" indent="0" algn="ctr">
              <a:buNone/>
            </a:pPr>
            <a:endParaRPr lang="en-US" dirty="0"/>
          </a:p>
          <a:p>
            <a:pPr marL="0" indent="0" algn="ctr">
              <a:buNone/>
            </a:pPr>
            <a:r>
              <a:rPr lang="en-US" dirty="0"/>
              <a:t>Sarah Cole Welch</a:t>
            </a:r>
          </a:p>
          <a:p>
            <a:pPr marL="0" indent="0" algn="ctr">
              <a:buNone/>
            </a:pPr>
            <a:r>
              <a:rPr lang="en-US" dirty="0"/>
              <a:t>NJHSA, VP – Workforce Development Services</a:t>
            </a:r>
          </a:p>
          <a:p>
            <a:pPr marL="0" indent="0" algn="ctr">
              <a:buNone/>
            </a:pPr>
            <a:r>
              <a:rPr lang="en-US" dirty="0">
                <a:hlinkClick r:id="rId2"/>
              </a:rPr>
              <a:t>swelch@networkjhsa.org</a:t>
            </a:r>
            <a:endParaRPr lang="en-US" dirty="0"/>
          </a:p>
          <a:p>
            <a:pPr marL="0" indent="0">
              <a:buNone/>
            </a:pPr>
            <a:endParaRPr lang="en-US" dirty="0"/>
          </a:p>
          <a:p>
            <a:pPr marL="0" indent="0">
              <a:buNone/>
            </a:pPr>
            <a:endParaRPr lang="en-US" sz="1200" i="1" dirty="0"/>
          </a:p>
          <a:p>
            <a:pPr marL="0" indent="0">
              <a:buNone/>
            </a:pPr>
            <a:endParaRPr lang="en-US" sz="1200" i="1" dirty="0"/>
          </a:p>
          <a:p>
            <a:pPr marL="0" indent="0">
              <a:buNone/>
            </a:pPr>
            <a:endParaRPr lang="en-US" sz="1200" i="1" dirty="0"/>
          </a:p>
          <a:p>
            <a:pPr marL="0" indent="0">
              <a:buNone/>
            </a:pPr>
            <a:endParaRPr lang="en-US" sz="1200" i="1" dirty="0"/>
          </a:p>
          <a:p>
            <a:pPr marL="0" indent="0">
              <a:buNone/>
            </a:pPr>
            <a:r>
              <a:rPr lang="en-US" sz="1200" i="1" dirty="0"/>
              <a:t>Some information for this presentation taken from the </a:t>
            </a:r>
            <a:r>
              <a:rPr lang="en-US" sz="1200" i="1" dirty="0" err="1"/>
              <a:t>thebalancecareers.com</a:t>
            </a:r>
            <a:endParaRPr lang="en-US" sz="1200" i="1" dirty="0"/>
          </a:p>
        </p:txBody>
      </p:sp>
    </p:spTree>
    <p:extLst>
      <p:ext uri="{BB962C8B-B14F-4D97-AF65-F5344CB8AC3E}">
        <p14:creationId xmlns:p14="http://schemas.microsoft.com/office/powerpoint/2010/main" val="17277441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2AA3DD6-9059-CC45-90A5-45CFDA9EF6BF}"/>
              </a:ext>
            </a:extLst>
          </p:cNvPr>
          <p:cNvSpPr>
            <a:spLocks noGrp="1"/>
          </p:cNvSpPr>
          <p:nvPr>
            <p:ph type="title"/>
          </p:nvPr>
        </p:nvSpPr>
        <p:spPr/>
        <p:txBody>
          <a:bodyPr>
            <a:normAutofit fontScale="90000"/>
          </a:bodyPr>
          <a:lstStyle/>
          <a:p>
            <a:r>
              <a:rPr lang="en-US" b="1" dirty="0"/>
              <a:t>National Disability Speakers Bureau:</a:t>
            </a:r>
            <a:br>
              <a:rPr lang="en-US" b="1" dirty="0"/>
            </a:br>
            <a:r>
              <a:rPr lang="en-US" b="1" dirty="0"/>
              <a:t>Jewish Division</a:t>
            </a:r>
          </a:p>
        </p:txBody>
      </p:sp>
      <p:pic>
        <p:nvPicPr>
          <p:cNvPr id="4" name="Picture 3" descr="Individual black and white headshots of 36 Jews with disabilities smiling. Text: National Disability Speakers Bureau: Jewish Division">
            <a:extLst>
              <a:ext uri="{FF2B5EF4-FFF2-40B4-BE49-F238E27FC236}">
                <a16:creationId xmlns:a16="http://schemas.microsoft.com/office/drawing/2014/main" id="{8F72B44E-36C7-9D45-8FCB-0438E34E8549}"/>
              </a:ext>
            </a:extLst>
          </p:cNvPr>
          <p:cNvPicPr>
            <a:picLocks noChangeAspect="1"/>
          </p:cNvPicPr>
          <p:nvPr/>
        </p:nvPicPr>
        <p:blipFill rotWithShape="1">
          <a:blip r:embed="rId2">
            <a:extLst>
              <a:ext uri="{28A0092B-C50C-407E-A947-70E740481C1C}">
                <a14:useLocalDpi xmlns:a14="http://schemas.microsoft.com/office/drawing/2010/main"/>
              </a:ext>
            </a:extLst>
          </a:blip>
          <a:srcRect t="21102"/>
          <a:stretch/>
        </p:blipFill>
        <p:spPr>
          <a:xfrm>
            <a:off x="1368240" y="1645551"/>
            <a:ext cx="9455519" cy="4196359"/>
          </a:xfrm>
          <a:prstGeom prst="rect">
            <a:avLst/>
          </a:prstGeom>
        </p:spPr>
      </p:pic>
      <p:sp>
        <p:nvSpPr>
          <p:cNvPr id="6" name="Rectangle 5">
            <a:extLst>
              <a:ext uri="{FF2B5EF4-FFF2-40B4-BE49-F238E27FC236}">
                <a16:creationId xmlns:a16="http://schemas.microsoft.com/office/drawing/2014/main" id="{A6FC8AB6-640F-A04C-98C7-749D144BC06C}"/>
              </a:ext>
            </a:extLst>
          </p:cNvPr>
          <p:cNvSpPr/>
          <p:nvPr/>
        </p:nvSpPr>
        <p:spPr>
          <a:xfrm>
            <a:off x="2828159" y="5982512"/>
            <a:ext cx="5809346" cy="646331"/>
          </a:xfrm>
          <a:prstGeom prst="rect">
            <a:avLst/>
          </a:prstGeom>
        </p:spPr>
        <p:txBody>
          <a:bodyPr wrap="none">
            <a:spAutoFit/>
          </a:bodyPr>
          <a:lstStyle/>
          <a:p>
            <a:pPr algn="ctr"/>
            <a:r>
              <a:rPr lang="en-US" b="1" dirty="0">
                <a:latin typeface="Times New Roman" panose="02020603050405020304" pitchFamily="18" charset="0"/>
                <a:cs typeface="Times New Roman" panose="02020603050405020304" pitchFamily="18" charset="0"/>
              </a:rPr>
              <a:t>For more information contact </a:t>
            </a:r>
            <a:r>
              <a:rPr lang="en-US" b="1" dirty="0">
                <a:latin typeface="Times New Roman" panose="02020603050405020304" pitchFamily="18" charset="0"/>
                <a:cs typeface="Times New Roman" panose="02020603050405020304" pitchFamily="18" charset="0"/>
                <a:hlinkClick r:id="rId3"/>
              </a:rPr>
              <a:t>JakeS@RespectAbility.org</a:t>
            </a:r>
            <a:endParaRPr lang="en-US" b="1" dirty="0">
              <a:latin typeface="Times New Roman" panose="02020603050405020304" pitchFamily="18" charset="0"/>
              <a:cs typeface="Times New Roman" panose="02020603050405020304" pitchFamily="18" charset="0"/>
            </a:endParaRPr>
          </a:p>
          <a:p>
            <a:pPr algn="ctr"/>
            <a:r>
              <a:rPr lang="en-US" b="1" dirty="0">
                <a:latin typeface="Times New Roman" panose="02020603050405020304" pitchFamily="18" charset="0"/>
                <a:cs typeface="Times New Roman" panose="02020603050405020304" pitchFamily="18" charset="0"/>
                <a:hlinkClick r:id="rId4"/>
              </a:rPr>
              <a:t>www.RespectAbility.org/speakers-bureau/jewish/</a:t>
            </a:r>
            <a:endParaRPr 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156208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EE9C173-438C-4A73-8C7E-25827ECA4737}"/>
              </a:ext>
            </a:extLst>
          </p:cNvPr>
          <p:cNvSpPr>
            <a:spLocks noGrp="1"/>
          </p:cNvSpPr>
          <p:nvPr>
            <p:ph type="title"/>
          </p:nvPr>
        </p:nvSpPr>
        <p:spPr/>
        <p:txBody>
          <a:bodyPr>
            <a:normAutofit/>
          </a:bodyPr>
          <a:lstStyle/>
          <a:p>
            <a:r>
              <a:rPr lang="en-US" sz="3600" b="1" dirty="0"/>
              <a:t>Sponsored by</a:t>
            </a:r>
          </a:p>
        </p:txBody>
      </p:sp>
      <p:sp>
        <p:nvSpPr>
          <p:cNvPr id="2" name="Content Placeholder 1">
            <a:extLst>
              <a:ext uri="{FF2B5EF4-FFF2-40B4-BE49-F238E27FC236}">
                <a16:creationId xmlns:a16="http://schemas.microsoft.com/office/drawing/2014/main" id="{EA0A81D8-14D7-4068-A020-0262C6D52D09}"/>
              </a:ext>
            </a:extLst>
          </p:cNvPr>
          <p:cNvSpPr>
            <a:spLocks noGrp="1"/>
          </p:cNvSpPr>
          <p:nvPr>
            <p:ph idx="1"/>
          </p:nvPr>
        </p:nvSpPr>
        <p:spPr>
          <a:xfrm>
            <a:off x="523240" y="1702055"/>
            <a:ext cx="10830559" cy="4351338"/>
          </a:xfrm>
        </p:spPr>
        <p:txBody>
          <a:bodyPr>
            <a:noAutofit/>
          </a:bodyPr>
          <a:lstStyle/>
          <a:p>
            <a:pPr marL="0" indent="0">
              <a:buNone/>
            </a:pPr>
            <a:r>
              <a:rPr lang="en-US" sz="3200" dirty="0">
                <a:solidFill>
                  <a:schemeClr val="tx1"/>
                </a:solidFill>
              </a:rPr>
              <a:t>We want to thank our generous funders: The Jewish Community Foundation of Los Angeles and the Charles and Lynn Shusterman Family Philanthropies. Without their support, this series would not be possible.</a:t>
            </a:r>
          </a:p>
          <a:p>
            <a:pPr marL="0" indent="0">
              <a:buNone/>
            </a:pPr>
            <a:r>
              <a:rPr lang="en-US" sz="3200" dirty="0">
                <a:solidFill>
                  <a:schemeClr val="tx1"/>
                </a:solidFill>
              </a:rPr>
              <a:t>Additionally, we want to thank The David Berg Foundation, The Beverly Foundation and The Diane &amp; Guilford Glazer Foundation for their support of our general Jewish inclusion work.</a:t>
            </a:r>
          </a:p>
        </p:txBody>
      </p:sp>
    </p:spTree>
    <p:extLst>
      <p:ext uri="{BB962C8B-B14F-4D97-AF65-F5344CB8AC3E}">
        <p14:creationId xmlns:p14="http://schemas.microsoft.com/office/powerpoint/2010/main" val="20724861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3931891-1688-0545-B173-20CD05CDAEC4}"/>
              </a:ext>
            </a:extLst>
          </p:cNvPr>
          <p:cNvSpPr>
            <a:spLocks noGrp="1"/>
          </p:cNvSpPr>
          <p:nvPr>
            <p:ph type="title"/>
          </p:nvPr>
        </p:nvSpPr>
        <p:spPr/>
        <p:txBody>
          <a:bodyPr>
            <a:normAutofit/>
          </a:bodyPr>
          <a:lstStyle/>
          <a:p>
            <a:r>
              <a:rPr lang="en-US" sz="3600" b="1" dirty="0" err="1"/>
              <a:t>RespectAbility</a:t>
            </a:r>
            <a:r>
              <a:rPr lang="en-US" sz="3600" b="1" dirty="0"/>
              <a:t> Jewish Inclusion Fellowship</a:t>
            </a:r>
          </a:p>
        </p:txBody>
      </p:sp>
      <p:sp>
        <p:nvSpPr>
          <p:cNvPr id="2" name="Content Placeholder 1">
            <a:extLst>
              <a:ext uri="{FF2B5EF4-FFF2-40B4-BE49-F238E27FC236}">
                <a16:creationId xmlns:a16="http://schemas.microsoft.com/office/drawing/2014/main" id="{4F4BFABA-EDAE-4F4E-A749-AAC9877F08F0}"/>
              </a:ext>
            </a:extLst>
          </p:cNvPr>
          <p:cNvSpPr>
            <a:spLocks noGrp="1"/>
          </p:cNvSpPr>
          <p:nvPr>
            <p:ph idx="1"/>
          </p:nvPr>
        </p:nvSpPr>
        <p:spPr/>
        <p:txBody>
          <a:bodyPr>
            <a:normAutofit/>
          </a:bodyPr>
          <a:lstStyle/>
          <a:p>
            <a:r>
              <a:rPr lang="en-US" sz="2400" dirty="0">
                <a:solidFill>
                  <a:schemeClr val="tx1"/>
                </a:solidFill>
              </a:rPr>
              <a:t>The National Leadership Program is a virtual program, ideal for people who want to gain skills and contacts while making a positive difference for people with disabilities. </a:t>
            </a:r>
          </a:p>
          <a:p>
            <a:r>
              <a:rPr lang="en-US" sz="2400" dirty="0">
                <a:solidFill>
                  <a:schemeClr val="tx1"/>
                </a:solidFill>
              </a:rPr>
              <a:t>For the Jewish inclusion fellowship program in particular, we’re looking for people with an absolute passion for learning and exploring about the different inclusion resources that exist, who would also enjoy research, interaction with other organizations, and deep thought about how to make information useful.</a:t>
            </a:r>
          </a:p>
          <a:p>
            <a:r>
              <a:rPr lang="en-US" sz="2400" dirty="0">
                <a:solidFill>
                  <a:schemeClr val="tx1"/>
                </a:solidFill>
              </a:rPr>
              <a:t>Do you know a future Jewish professional that fits the bill? Or perhaps someone who lost their job during this pandemic and wants to be helpful during their job search? Please encourage them to learn more and apply at: </a:t>
            </a:r>
            <a:r>
              <a:rPr lang="en-US" sz="2400" u="sng" dirty="0">
                <a:solidFill>
                  <a:schemeClr val="tx1"/>
                </a:solidFill>
                <a:hlinkClick r:id="rId2">
                  <a:extLst>
                    <a:ext uri="{A12FA001-AC4F-418D-AE19-62706E023703}">
                      <ahyp:hlinkClr xmlns:ahyp="http://schemas.microsoft.com/office/drawing/2018/hyperlinkcolor" val="tx"/>
                    </a:ext>
                  </a:extLst>
                </a:hlinkClick>
              </a:rPr>
              <a:t>https://www.respectability.org/about-us/fellowship/jewish-inclusion-fellowship/</a:t>
            </a:r>
            <a:endParaRPr lang="en-US" sz="2400" dirty="0">
              <a:solidFill>
                <a:schemeClr val="tx1"/>
              </a:solidFill>
            </a:endParaRPr>
          </a:p>
        </p:txBody>
      </p:sp>
    </p:spTree>
    <p:extLst>
      <p:ext uri="{BB962C8B-B14F-4D97-AF65-F5344CB8AC3E}">
        <p14:creationId xmlns:p14="http://schemas.microsoft.com/office/powerpoint/2010/main" val="175082355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184C1-6CF9-2C4E-A4E0-4A4F8435C8E7}"/>
              </a:ext>
            </a:extLst>
          </p:cNvPr>
          <p:cNvSpPr>
            <a:spLocks noGrp="1"/>
          </p:cNvSpPr>
          <p:nvPr>
            <p:ph type="title"/>
          </p:nvPr>
        </p:nvSpPr>
        <p:spPr/>
        <p:txBody>
          <a:bodyPr>
            <a:normAutofit/>
          </a:bodyPr>
          <a:lstStyle/>
          <a:p>
            <a:r>
              <a:rPr lang="en-US" sz="3600" b="1" dirty="0"/>
              <a:t>Upcoming Webinars – See You Thursday!</a:t>
            </a:r>
          </a:p>
        </p:txBody>
      </p:sp>
      <p:sp>
        <p:nvSpPr>
          <p:cNvPr id="3" name="Content Placeholder 2">
            <a:extLst>
              <a:ext uri="{FF2B5EF4-FFF2-40B4-BE49-F238E27FC236}">
                <a16:creationId xmlns:a16="http://schemas.microsoft.com/office/drawing/2014/main" id="{EB4D9330-5343-D142-94E8-55323310DC85}"/>
              </a:ext>
            </a:extLst>
          </p:cNvPr>
          <p:cNvSpPr>
            <a:spLocks noGrp="1"/>
          </p:cNvSpPr>
          <p:nvPr>
            <p:ph idx="1"/>
          </p:nvPr>
        </p:nvSpPr>
        <p:spPr>
          <a:xfrm>
            <a:off x="523240" y="1825624"/>
            <a:ext cx="10830559" cy="4948613"/>
          </a:xfrm>
        </p:spPr>
        <p:txBody>
          <a:bodyPr>
            <a:normAutofit/>
          </a:bodyPr>
          <a:lstStyle/>
          <a:p>
            <a:pPr marL="285750" indent="-285750"/>
            <a:r>
              <a:rPr lang="en-US" dirty="0">
                <a:solidFill>
                  <a:schemeClr val="tx1"/>
                </a:solidFill>
              </a:rPr>
              <a:t>Thursday, July 15, 2021 – Effective Disability Advocacy from the Inside</a:t>
            </a:r>
          </a:p>
          <a:p>
            <a:pPr marL="285750" indent="-285750"/>
            <a:r>
              <a:rPr lang="en-US" dirty="0">
                <a:solidFill>
                  <a:schemeClr val="tx1"/>
                </a:solidFill>
              </a:rPr>
              <a:t>Tuesday, July 20, 2021 – Accessible Events: Both In-Person and Online</a:t>
            </a:r>
          </a:p>
          <a:p>
            <a:pPr marL="0" indent="0">
              <a:buNone/>
            </a:pPr>
            <a:endParaRPr lang="en-US" sz="2400" dirty="0">
              <a:solidFill>
                <a:schemeClr val="tx1"/>
              </a:solidFill>
            </a:endParaRPr>
          </a:p>
          <a:p>
            <a:pPr marL="0" indent="0" algn="ctr">
              <a:buNone/>
            </a:pPr>
            <a:r>
              <a:rPr lang="en-US" sz="3600" b="1" dirty="0">
                <a:solidFill>
                  <a:schemeClr val="tx1"/>
                </a:solidFill>
              </a:rPr>
              <a:t>Sign Up at </a:t>
            </a:r>
            <a:r>
              <a:rPr lang="en-US" sz="3600" b="1" dirty="0" err="1">
                <a:solidFill>
                  <a:schemeClr val="tx1"/>
                </a:solidFill>
                <a:hlinkClick r:id="rId3"/>
              </a:rPr>
              <a:t>www.respectability.org</a:t>
            </a:r>
            <a:r>
              <a:rPr lang="en-US" sz="3600" b="1" dirty="0">
                <a:solidFill>
                  <a:schemeClr val="tx1"/>
                </a:solidFill>
                <a:hlinkClick r:id="rId3"/>
              </a:rPr>
              <a:t>/</a:t>
            </a:r>
            <a:r>
              <a:rPr lang="en-US" sz="3600" b="1" dirty="0" err="1">
                <a:solidFill>
                  <a:schemeClr val="tx1"/>
                </a:solidFill>
                <a:hlinkClick r:id="rId3"/>
              </a:rPr>
              <a:t>jewish</a:t>
            </a:r>
            <a:r>
              <a:rPr lang="en-US" sz="3600" b="1" dirty="0">
                <a:solidFill>
                  <a:schemeClr val="tx1"/>
                </a:solidFill>
                <a:hlinkClick r:id="rId3"/>
              </a:rPr>
              <a:t>-events/</a:t>
            </a:r>
            <a:endParaRPr lang="en-US" sz="3600" b="1" dirty="0">
              <a:solidFill>
                <a:schemeClr val="tx1"/>
              </a:solidFill>
            </a:endParaRPr>
          </a:p>
        </p:txBody>
      </p:sp>
    </p:spTree>
    <p:extLst>
      <p:ext uri="{BB962C8B-B14F-4D97-AF65-F5344CB8AC3E}">
        <p14:creationId xmlns:p14="http://schemas.microsoft.com/office/powerpoint/2010/main" val="23820029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184C1-6CF9-2C4E-A4E0-4A4F8435C8E7}"/>
              </a:ext>
            </a:extLst>
          </p:cNvPr>
          <p:cNvSpPr>
            <a:spLocks noGrp="1"/>
          </p:cNvSpPr>
          <p:nvPr>
            <p:ph type="title"/>
          </p:nvPr>
        </p:nvSpPr>
        <p:spPr/>
        <p:txBody>
          <a:bodyPr>
            <a:normAutofit/>
          </a:bodyPr>
          <a:lstStyle/>
          <a:p>
            <a:r>
              <a:rPr lang="en-US" sz="3600" b="1" dirty="0"/>
              <a:t>Upcoming Webinars</a:t>
            </a:r>
          </a:p>
        </p:txBody>
      </p:sp>
      <p:sp>
        <p:nvSpPr>
          <p:cNvPr id="3" name="Content Placeholder 2">
            <a:extLst>
              <a:ext uri="{FF2B5EF4-FFF2-40B4-BE49-F238E27FC236}">
                <a16:creationId xmlns:a16="http://schemas.microsoft.com/office/drawing/2014/main" id="{EB4D9330-5343-D142-94E8-55323310DC85}"/>
              </a:ext>
            </a:extLst>
          </p:cNvPr>
          <p:cNvSpPr>
            <a:spLocks noGrp="1"/>
          </p:cNvSpPr>
          <p:nvPr>
            <p:ph idx="1"/>
          </p:nvPr>
        </p:nvSpPr>
        <p:spPr>
          <a:xfrm>
            <a:off x="523240" y="1825624"/>
            <a:ext cx="10830559" cy="4948613"/>
          </a:xfrm>
        </p:spPr>
        <p:txBody>
          <a:bodyPr>
            <a:normAutofit/>
          </a:bodyPr>
          <a:lstStyle/>
          <a:p>
            <a:pPr marL="285750" indent="-285750"/>
            <a:r>
              <a:rPr lang="en-US" sz="3200" dirty="0">
                <a:solidFill>
                  <a:schemeClr val="tx1"/>
                </a:solidFill>
              </a:rPr>
              <a:t>Thursday, July 15, 2021 – Effective Disability Advocacy from the Inside</a:t>
            </a:r>
          </a:p>
          <a:p>
            <a:pPr marL="285750" indent="-285750"/>
            <a:r>
              <a:rPr lang="en-US" sz="3200" dirty="0">
                <a:solidFill>
                  <a:schemeClr val="tx1"/>
                </a:solidFill>
              </a:rPr>
              <a:t>Tuesday, July 20, 2021 – Accessible Events: Both In-Person and Online</a:t>
            </a:r>
          </a:p>
          <a:p>
            <a:pPr marL="0" indent="0">
              <a:buNone/>
            </a:pPr>
            <a:endParaRPr lang="en-US" sz="3200" dirty="0">
              <a:solidFill>
                <a:schemeClr val="tx1"/>
              </a:solidFill>
            </a:endParaRPr>
          </a:p>
          <a:p>
            <a:pPr marL="0" indent="0" algn="ctr">
              <a:buNone/>
            </a:pPr>
            <a:r>
              <a:rPr lang="en-US" sz="3200" b="1" dirty="0">
                <a:solidFill>
                  <a:schemeClr val="tx1"/>
                </a:solidFill>
              </a:rPr>
              <a:t>Sign Up at </a:t>
            </a:r>
            <a:r>
              <a:rPr lang="en-US" sz="3200" b="1" dirty="0" err="1">
                <a:solidFill>
                  <a:schemeClr val="tx1"/>
                </a:solidFill>
                <a:hlinkClick r:id="rId3"/>
              </a:rPr>
              <a:t>www.respectability.org</a:t>
            </a:r>
            <a:r>
              <a:rPr lang="en-US" sz="3200" b="1" dirty="0">
                <a:solidFill>
                  <a:schemeClr val="tx1"/>
                </a:solidFill>
                <a:hlinkClick r:id="rId3"/>
              </a:rPr>
              <a:t>/</a:t>
            </a:r>
            <a:r>
              <a:rPr lang="en-US" sz="3200" b="1" dirty="0" err="1">
                <a:solidFill>
                  <a:schemeClr val="tx1"/>
                </a:solidFill>
                <a:hlinkClick r:id="rId3"/>
              </a:rPr>
              <a:t>jewish</a:t>
            </a:r>
            <a:r>
              <a:rPr lang="en-US" sz="3200" b="1" dirty="0">
                <a:solidFill>
                  <a:schemeClr val="tx1"/>
                </a:solidFill>
                <a:hlinkClick r:id="rId3"/>
              </a:rPr>
              <a:t>-events/</a:t>
            </a:r>
            <a:endParaRPr lang="en-US" sz="3200" b="1" dirty="0">
              <a:solidFill>
                <a:schemeClr val="tx1"/>
              </a:solidFill>
            </a:endParaRPr>
          </a:p>
        </p:txBody>
      </p:sp>
    </p:spTree>
    <p:extLst>
      <p:ext uri="{BB962C8B-B14F-4D97-AF65-F5344CB8AC3E}">
        <p14:creationId xmlns:p14="http://schemas.microsoft.com/office/powerpoint/2010/main" val="24029276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EE9C173-438C-4A73-8C7E-25827ECA4737}"/>
              </a:ext>
            </a:extLst>
          </p:cNvPr>
          <p:cNvSpPr>
            <a:spLocks noGrp="1"/>
          </p:cNvSpPr>
          <p:nvPr>
            <p:ph type="title"/>
          </p:nvPr>
        </p:nvSpPr>
        <p:spPr/>
        <p:txBody>
          <a:bodyPr>
            <a:normAutofit/>
          </a:bodyPr>
          <a:lstStyle/>
          <a:p>
            <a:r>
              <a:rPr lang="en-US" sz="3600" b="1" dirty="0"/>
              <a:t>Why?</a:t>
            </a:r>
          </a:p>
        </p:txBody>
      </p:sp>
      <p:sp>
        <p:nvSpPr>
          <p:cNvPr id="2" name="Content Placeholder 1">
            <a:extLst>
              <a:ext uri="{FF2B5EF4-FFF2-40B4-BE49-F238E27FC236}">
                <a16:creationId xmlns:a16="http://schemas.microsoft.com/office/drawing/2014/main" id="{EA0A81D8-14D7-4068-A020-0262C6D52D09}"/>
              </a:ext>
            </a:extLst>
          </p:cNvPr>
          <p:cNvSpPr>
            <a:spLocks noGrp="1"/>
          </p:cNvSpPr>
          <p:nvPr>
            <p:ph idx="1"/>
          </p:nvPr>
        </p:nvSpPr>
        <p:spPr/>
        <p:txBody>
          <a:bodyPr>
            <a:normAutofit/>
          </a:bodyPr>
          <a:lstStyle/>
          <a:p>
            <a:pPr lvl="0"/>
            <a:r>
              <a:rPr lang="en-US" dirty="0">
                <a:solidFill>
                  <a:schemeClr val="tx1"/>
                </a:solidFill>
              </a:rPr>
              <a:t>Including people with disabilities is something that more than 90% of Jewish organizations say they want to do.</a:t>
            </a:r>
          </a:p>
          <a:p>
            <a:pPr lvl="0"/>
            <a:r>
              <a:rPr lang="en-US" dirty="0">
                <a:solidFill>
                  <a:schemeClr val="tx1"/>
                </a:solidFill>
              </a:rPr>
              <a:t>Yet, a survey of the Jewish world shows that fewer than 15% of Jews can identify a single leader with a disability in Jewish communal life. </a:t>
            </a:r>
          </a:p>
          <a:p>
            <a:pPr lvl="0"/>
            <a:r>
              <a:rPr lang="en-US" dirty="0">
                <a:solidFill>
                  <a:schemeClr val="tx1"/>
                </a:solidFill>
              </a:rPr>
              <a:t>This series is a complement to our previous series training organizations (which is available to watch online) and is designed to introduce Jewish lay leaders with disabilities to topics and skills that will help them to lead as volunteers and professionals in nonprofit organizations.</a:t>
            </a:r>
          </a:p>
        </p:txBody>
      </p:sp>
    </p:spTree>
    <p:extLst>
      <p:ext uri="{BB962C8B-B14F-4D97-AF65-F5344CB8AC3E}">
        <p14:creationId xmlns:p14="http://schemas.microsoft.com/office/powerpoint/2010/main" val="4925545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Speakers</a:t>
            </a:r>
          </a:p>
        </p:txBody>
      </p:sp>
      <p:sp>
        <p:nvSpPr>
          <p:cNvPr id="7" name="Content Placeholder 2">
            <a:extLst>
              <a:ext uri="{FF2B5EF4-FFF2-40B4-BE49-F238E27FC236}">
                <a16:creationId xmlns:a16="http://schemas.microsoft.com/office/drawing/2014/main" id="{75041DF3-E8EA-3042-A5A6-A990A4E25F1A}"/>
              </a:ext>
            </a:extLst>
          </p:cNvPr>
          <p:cNvSpPr txBox="1">
            <a:spLocks/>
          </p:cNvSpPr>
          <p:nvPr/>
        </p:nvSpPr>
        <p:spPr>
          <a:xfrm>
            <a:off x="2793892" y="1885950"/>
            <a:ext cx="9661251" cy="1371600"/>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4D4D4D"/>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4D4D4D"/>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4D4D4D"/>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D4D4D"/>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D4D4D"/>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None/>
            </a:pPr>
            <a:r>
              <a:rPr lang="en-US" sz="2400" b="1" dirty="0">
                <a:solidFill>
                  <a:schemeClr val="tx1"/>
                </a:solidFill>
              </a:rPr>
              <a:t>Sarah Welch</a:t>
            </a:r>
          </a:p>
          <a:p>
            <a:pPr marL="0" indent="0">
              <a:lnSpc>
                <a:spcPct val="110000"/>
              </a:lnSpc>
              <a:spcBef>
                <a:spcPts val="0"/>
              </a:spcBef>
              <a:buNone/>
            </a:pPr>
            <a:r>
              <a:rPr lang="en-US" sz="2400" b="1" dirty="0">
                <a:solidFill>
                  <a:schemeClr val="tx1"/>
                </a:solidFill>
              </a:rPr>
              <a:t>VP - Workforce Development Services</a:t>
            </a:r>
          </a:p>
          <a:p>
            <a:pPr marL="0" indent="0">
              <a:lnSpc>
                <a:spcPct val="110000"/>
              </a:lnSpc>
              <a:spcBef>
                <a:spcPts val="0"/>
              </a:spcBef>
              <a:buNone/>
            </a:pPr>
            <a:r>
              <a:rPr lang="en-US" sz="2400" b="1" dirty="0">
                <a:solidFill>
                  <a:schemeClr val="tx1"/>
                </a:solidFill>
              </a:rPr>
              <a:t>Network of Jewish Human Services</a:t>
            </a:r>
          </a:p>
        </p:txBody>
      </p:sp>
      <p:sp>
        <p:nvSpPr>
          <p:cNvPr id="11" name="Content Placeholder 2">
            <a:extLst>
              <a:ext uri="{FF2B5EF4-FFF2-40B4-BE49-F238E27FC236}">
                <a16:creationId xmlns:a16="http://schemas.microsoft.com/office/drawing/2014/main" id="{35F39E66-692D-E342-ACFF-BEAC63D33811}"/>
              </a:ext>
            </a:extLst>
          </p:cNvPr>
          <p:cNvSpPr txBox="1">
            <a:spLocks/>
          </p:cNvSpPr>
          <p:nvPr/>
        </p:nvSpPr>
        <p:spPr>
          <a:xfrm>
            <a:off x="2793892" y="4296456"/>
            <a:ext cx="8727638" cy="1371600"/>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4D4D4D"/>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4D4D4D"/>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4D4D4D"/>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D4D4D"/>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D4D4D"/>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indent="0">
              <a:lnSpc>
                <a:spcPct val="100000"/>
              </a:lnSpc>
              <a:spcBef>
                <a:spcPts val="0"/>
              </a:spcBef>
              <a:spcAft>
                <a:spcPts val="0"/>
              </a:spcAft>
              <a:buNone/>
            </a:pPr>
            <a:r>
              <a:rPr lang="en-US" sz="2400" b="1" dirty="0" err="1">
                <a:solidFill>
                  <a:schemeClr val="tx1"/>
                </a:solidFill>
              </a:rPr>
              <a:t>Gali</a:t>
            </a:r>
            <a:r>
              <a:rPr lang="en-US" sz="2400" b="1" dirty="0">
                <a:solidFill>
                  <a:schemeClr val="tx1"/>
                </a:solidFill>
              </a:rPr>
              <a:t> Cooks</a:t>
            </a:r>
          </a:p>
          <a:p>
            <a:pPr marL="0" marR="0" indent="0">
              <a:lnSpc>
                <a:spcPct val="100000"/>
              </a:lnSpc>
              <a:spcBef>
                <a:spcPts val="0"/>
              </a:spcBef>
              <a:spcAft>
                <a:spcPts val="0"/>
              </a:spcAft>
              <a:buNone/>
            </a:pPr>
            <a:r>
              <a:rPr lang="en-US" sz="2400" b="1" dirty="0">
                <a:solidFill>
                  <a:schemeClr val="tx1"/>
                </a:solidFill>
              </a:rPr>
              <a:t>President &amp; CEO</a:t>
            </a:r>
          </a:p>
          <a:p>
            <a:pPr marL="0" marR="0" indent="0">
              <a:lnSpc>
                <a:spcPct val="100000"/>
              </a:lnSpc>
              <a:spcBef>
                <a:spcPts val="0"/>
              </a:spcBef>
              <a:spcAft>
                <a:spcPts val="0"/>
              </a:spcAft>
              <a:buNone/>
            </a:pPr>
            <a:r>
              <a:rPr lang="en-US" sz="2400" b="1" dirty="0">
                <a:solidFill>
                  <a:schemeClr val="tx1"/>
                </a:solidFill>
              </a:rPr>
              <a:t>Leading Edge</a:t>
            </a:r>
          </a:p>
        </p:txBody>
      </p:sp>
      <p:pic>
        <p:nvPicPr>
          <p:cNvPr id="6" name="Picture 5" descr="A headshot of Gali Cooks">
            <a:extLst>
              <a:ext uri="{FF2B5EF4-FFF2-40B4-BE49-F238E27FC236}">
                <a16:creationId xmlns:a16="http://schemas.microsoft.com/office/drawing/2014/main" id="{80653ED0-3BA0-4E41-A3A4-ACB7C8EDA5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1953" y="3900216"/>
            <a:ext cx="2164080" cy="2164080"/>
          </a:xfrm>
          <a:prstGeom prst="rect">
            <a:avLst/>
          </a:prstGeom>
        </p:spPr>
      </p:pic>
      <p:pic>
        <p:nvPicPr>
          <p:cNvPr id="9" name="Picture 8" descr="A headshot of Sarah Welch">
            <a:extLst>
              <a:ext uri="{FF2B5EF4-FFF2-40B4-BE49-F238E27FC236}">
                <a16:creationId xmlns:a16="http://schemas.microsoft.com/office/drawing/2014/main" id="{740F7C72-48BF-40BF-A74D-B6DCD20F84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7193" y="1635783"/>
            <a:ext cx="2133600" cy="2133600"/>
          </a:xfrm>
          <a:prstGeom prst="rect">
            <a:avLst/>
          </a:prstGeom>
        </p:spPr>
      </p:pic>
    </p:spTree>
    <p:extLst>
      <p:ext uri="{BB962C8B-B14F-4D97-AF65-F5344CB8AC3E}">
        <p14:creationId xmlns:p14="http://schemas.microsoft.com/office/powerpoint/2010/main" val="20364234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2"/>
          <p:cNvSpPr txBox="1">
            <a:spLocks noGrp="1"/>
          </p:cNvSpPr>
          <p:nvPr>
            <p:ph type="title"/>
          </p:nvPr>
        </p:nvSpPr>
        <p:spPr>
          <a:xfrm>
            <a:off x="1981200" y="274638"/>
            <a:ext cx="8229600" cy="1143000"/>
          </a:xfrm>
          <a:prstGeom prst="rect">
            <a:avLst/>
          </a:prstGeom>
          <a:noFill/>
          <a:ln>
            <a:noFill/>
          </a:ln>
        </p:spPr>
        <p:txBody>
          <a:bodyPr spcFirstLastPara="1" wrap="square" lIns="91425" tIns="45700" rIns="91425" bIns="45700" anchor="ctr" anchorCtr="0">
            <a:noAutofit/>
          </a:bodyPr>
          <a:lstStyle/>
          <a:p>
            <a:pPr>
              <a:buSzPts val="3300"/>
            </a:pPr>
            <a:r>
              <a:rPr lang="en-US" sz="3300"/>
              <a:t>Nonprofits – 3</a:t>
            </a:r>
            <a:r>
              <a:rPr lang="en-US" sz="3300" baseline="30000"/>
              <a:t>rd</a:t>
            </a:r>
            <a:r>
              <a:rPr lang="en-US" sz="3300"/>
              <a:t> largest employer in U.S.</a:t>
            </a:r>
            <a:endParaRPr/>
          </a:p>
        </p:txBody>
      </p:sp>
      <p:sp>
        <p:nvSpPr>
          <p:cNvPr id="91" name="Google Shape;91;p2"/>
          <p:cNvSpPr txBox="1">
            <a:spLocks noGrp="1"/>
          </p:cNvSpPr>
          <p:nvPr>
            <p:ph type="sldNum" idx="12"/>
          </p:nvPr>
        </p:nvSpPr>
        <p:spPr>
          <a:xfrm>
            <a:off x="8077200" y="6356351"/>
            <a:ext cx="2133600" cy="365125"/>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Tx/>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Open Sans"/>
                <a:ea typeface="Open Sans"/>
                <a:cs typeface="Open Sans"/>
                <a:sym typeface="Open Sans"/>
              </a:rPr>
              <a:pPr marL="0" marR="0" lvl="0" indent="0" algn="r" defTabSz="914400" rtl="0" eaLnBrk="1" fontAlgn="auto" latinLnBrk="0" hangingPunct="1">
                <a:lnSpc>
                  <a:spcPct val="100000"/>
                </a:lnSpc>
                <a:spcBef>
                  <a:spcPts val="0"/>
                </a:spcBef>
                <a:spcAft>
                  <a:spcPts val="0"/>
                </a:spcAft>
                <a:buClr>
                  <a:srgbClr val="000000"/>
                </a:buClr>
                <a:buSzTx/>
                <a:buFontTx/>
                <a:buNone/>
                <a:tabLst/>
                <a:defRPr/>
              </a:pPr>
              <a:t>8</a:t>
            </a:fld>
            <a:endParaRPr kumimoji="0" sz="1200" b="0" i="0" u="none" strike="noStrike" kern="0" cap="none" spc="0" normalizeH="0" baseline="0" noProof="0">
              <a:ln>
                <a:noFill/>
              </a:ln>
              <a:solidFill>
                <a:srgbClr val="888888"/>
              </a:solidFill>
              <a:effectLst/>
              <a:uLnTx/>
              <a:uFillTx/>
              <a:latin typeface="Open Sans"/>
              <a:ea typeface="Open Sans"/>
              <a:cs typeface="Open Sans"/>
              <a:sym typeface="Open Sans"/>
            </a:endParaRPr>
          </a:p>
        </p:txBody>
      </p:sp>
      <p:sp>
        <p:nvSpPr>
          <p:cNvPr id="92" name="Google Shape;92;p2"/>
          <p:cNvSpPr txBox="1"/>
          <p:nvPr/>
        </p:nvSpPr>
        <p:spPr>
          <a:xfrm>
            <a:off x="2083780" y="6400413"/>
            <a:ext cx="7380413" cy="276999"/>
          </a:xfrm>
          <a:prstGeom prst="rect">
            <a:avLst/>
          </a:prstGeom>
          <a:solidFill>
            <a:schemeClr val="lt1"/>
          </a:solid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US" sz="1200" b="1" i="0" u="none" strike="noStrike" kern="0" cap="none" spc="0" normalizeH="0" baseline="0" noProof="0">
                <a:ln>
                  <a:noFill/>
                </a:ln>
                <a:solidFill>
                  <a:srgbClr val="000000"/>
                </a:solidFill>
                <a:effectLst/>
                <a:uLnTx/>
                <a:uFillTx/>
                <a:latin typeface="Calibri"/>
                <a:ea typeface="Calibri"/>
                <a:cs typeface="Calibri"/>
                <a:sym typeface="Calibri"/>
              </a:rPr>
              <a:t>Source: </a:t>
            </a:r>
            <a:r>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t>Johns Hopkins Nonprofit Economic Data Project, </a:t>
            </a:r>
            <a:r>
              <a:rPr kumimoji="0" lang="en-US" sz="1200" b="0" i="1" u="sng" strike="noStrike" kern="0" cap="none" spc="0" normalizeH="0" baseline="0" noProof="0">
                <a:ln>
                  <a:noFill/>
                </a:ln>
                <a:solidFill>
                  <a:srgbClr val="000000"/>
                </a:solidFill>
                <a:effectLst/>
                <a:uLnTx/>
                <a:uFillTx/>
                <a:latin typeface="Calibri"/>
                <a:ea typeface="Calibri"/>
                <a:cs typeface="Calibri"/>
                <a:sym typeface="Calibri"/>
                <a:hlinkClick r:id="rId3">
                  <a:extLst>
                    <a:ext uri="{A12FA001-AC4F-418D-AE19-62706E023703}">
                      <ahyp:hlinkClr xmlns:ahyp="http://schemas.microsoft.com/office/drawing/2018/hyperlinkcolor" val="tx"/>
                    </a:ext>
                  </a:extLst>
                </a:hlinkClick>
              </a:rPr>
              <a:t>2020 Nonprofit Employment Report</a:t>
            </a:r>
            <a:r>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t>, June 2020 </a:t>
            </a: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pic>
        <p:nvPicPr>
          <p:cNvPr id="93" name="Google Shape;93;p2" descr="A graph of employment in nonprofits Versus private employment in key industries."/>
          <p:cNvPicPr preferRelativeResize="0"/>
          <p:nvPr/>
        </p:nvPicPr>
        <p:blipFill rotWithShape="1">
          <a:blip r:embed="rId4">
            <a:alphaModFix/>
          </a:blip>
          <a:srcRect/>
          <a:stretch/>
        </p:blipFill>
        <p:spPr>
          <a:xfrm>
            <a:off x="1849859" y="1465910"/>
            <a:ext cx="8024441" cy="4934503"/>
          </a:xfrm>
          <a:prstGeom prst="rect">
            <a:avLst/>
          </a:prstGeom>
          <a:noFill/>
          <a:ln>
            <a:noFill/>
          </a:ln>
        </p:spPr>
      </p:pic>
      <p:sp>
        <p:nvSpPr>
          <p:cNvPr id="94" name="Google Shape;94;p2"/>
          <p:cNvSpPr txBox="1"/>
          <p:nvPr/>
        </p:nvSpPr>
        <p:spPr>
          <a:xfrm rot="669615">
            <a:off x="8410817" y="5195734"/>
            <a:ext cx="1625603" cy="1015663"/>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n-US" sz="3000" b="0" i="0" u="none" strike="noStrike" kern="0" cap="none" spc="0" normalizeH="0" baseline="0" noProof="0">
                <a:ln>
                  <a:noFill/>
                </a:ln>
                <a:solidFill>
                  <a:srgbClr val="000000"/>
                </a:solidFill>
                <a:effectLst/>
                <a:uLnTx/>
                <a:uFillTx/>
                <a:latin typeface="Open Sans"/>
                <a:ea typeface="Open Sans"/>
                <a:cs typeface="Open Sans"/>
                <a:sym typeface="Open Sans"/>
              </a:rPr>
              <a:t>1.5 M  </a:t>
            </a: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n-US" sz="3000" b="0" i="0" u="none" strike="noStrike" kern="0" cap="none" spc="0" normalizeH="0" baseline="0" noProof="0">
                <a:ln>
                  <a:noFill/>
                </a:ln>
                <a:solidFill>
                  <a:srgbClr val="000000"/>
                </a:solidFill>
                <a:effectLst/>
                <a:uLnTx/>
                <a:uFillTx/>
                <a:latin typeface="Open Sans"/>
                <a:ea typeface="Open Sans"/>
                <a:cs typeface="Open Sans"/>
                <a:sym typeface="Open Sans"/>
              </a:rPr>
              <a:t>orgs</a:t>
            </a: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5" name="Google Shape;95;p2"/>
          <p:cNvSpPr txBox="1"/>
          <p:nvPr/>
        </p:nvSpPr>
        <p:spPr>
          <a:xfrm rot="669615">
            <a:off x="8662554" y="3931881"/>
            <a:ext cx="1631132" cy="1015663"/>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n-US" sz="3000" b="0" i="0" u="none" strike="noStrike" kern="0" cap="none" spc="0" normalizeH="0" baseline="0" noProof="0">
                <a:ln>
                  <a:noFill/>
                </a:ln>
                <a:solidFill>
                  <a:srgbClr val="000000"/>
                </a:solidFill>
                <a:effectLst/>
                <a:uLnTx/>
                <a:uFillTx/>
                <a:latin typeface="Open Sans"/>
                <a:ea typeface="Open Sans"/>
                <a:cs typeface="Open Sans"/>
                <a:sym typeface="Open Sans"/>
              </a:rPr>
              <a:t>5.4% of GDP </a:t>
            </a: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22046612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pic>
        <p:nvPicPr>
          <p:cNvPr id="102" name="Google Shape;102;p3" descr="9,500 Jewish organizations&#10;100,000 employees&#10;75%-90% of CEOs leaving in 5 to 7 years"/>
          <p:cNvPicPr preferRelativeResize="0"/>
          <p:nvPr/>
        </p:nvPicPr>
        <p:blipFill rotWithShape="1">
          <a:blip r:embed="rId3">
            <a:alphaModFix/>
          </a:blip>
          <a:srcRect/>
          <a:stretch/>
        </p:blipFill>
        <p:spPr>
          <a:xfrm>
            <a:off x="2121428" y="380991"/>
            <a:ext cx="7936972" cy="4760100"/>
          </a:xfrm>
          <a:prstGeom prst="rect">
            <a:avLst/>
          </a:prstGeom>
          <a:noFill/>
          <a:ln>
            <a:noFill/>
          </a:ln>
        </p:spPr>
      </p:pic>
      <p:sp>
        <p:nvSpPr>
          <p:cNvPr id="103" name="Google Shape;103;p3"/>
          <p:cNvSpPr txBox="1"/>
          <p:nvPr/>
        </p:nvSpPr>
        <p:spPr>
          <a:xfrm>
            <a:off x="3895904" y="477782"/>
            <a:ext cx="5321300" cy="2554545"/>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n-US" sz="3000" b="0" i="0" u="none" strike="noStrike" kern="0" cap="none" spc="0" normalizeH="0" baseline="0" noProof="0">
                <a:ln>
                  <a:noFill/>
                </a:ln>
                <a:solidFill>
                  <a:srgbClr val="A63825"/>
                </a:solidFill>
                <a:effectLst/>
                <a:uLnTx/>
                <a:uFillTx/>
                <a:latin typeface="Open Sans"/>
                <a:ea typeface="Open Sans"/>
                <a:cs typeface="Open Sans"/>
                <a:sym typeface="Open Sans"/>
              </a:rPr>
              <a:t>9,500 Jewish Organizations*</a:t>
            </a: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endParaRPr kumimoji="0" sz="2000" b="0" i="0" u="none" strike="noStrike" kern="0" cap="none" spc="0" normalizeH="0" baseline="0" noProof="0">
              <a:ln>
                <a:noFill/>
              </a:ln>
              <a:solidFill>
                <a:srgbClr val="A63825"/>
              </a:solidFill>
              <a:effectLst/>
              <a:uLnTx/>
              <a:uFillTx/>
              <a:latin typeface="Open Sans"/>
              <a:ea typeface="Open Sans"/>
              <a:cs typeface="Open Sans"/>
              <a:sym typeface="Open Sans"/>
            </a:endParaRPr>
          </a:p>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n-US" sz="3000" b="0" i="0" u="none" strike="noStrike" kern="0" cap="none" spc="0" normalizeH="0" baseline="0" noProof="0">
                <a:ln>
                  <a:noFill/>
                </a:ln>
                <a:solidFill>
                  <a:srgbClr val="A63825"/>
                </a:solidFill>
                <a:effectLst/>
                <a:uLnTx/>
                <a:uFillTx/>
                <a:latin typeface="Open Sans"/>
                <a:ea typeface="Open Sans"/>
                <a:cs typeface="Open Sans"/>
                <a:sym typeface="Open Sans"/>
              </a:rPr>
              <a:t>~100,000 Employees</a:t>
            </a: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endParaRPr kumimoji="0" sz="2000" b="0" i="0" u="none" strike="noStrike" kern="0" cap="none" spc="0" normalizeH="0" baseline="0" noProof="0">
              <a:ln>
                <a:noFill/>
              </a:ln>
              <a:solidFill>
                <a:srgbClr val="A63825"/>
              </a:solidFill>
              <a:effectLst/>
              <a:uLnTx/>
              <a:uFillTx/>
              <a:latin typeface="Open Sans"/>
              <a:ea typeface="Open Sans"/>
              <a:cs typeface="Open Sans"/>
              <a:sym typeface="Open Sans"/>
            </a:endParaRPr>
          </a:p>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n-US" sz="3000" b="0" i="0" u="none" strike="noStrike" kern="0" cap="none" spc="0" normalizeH="0" baseline="0" noProof="0">
                <a:ln>
                  <a:noFill/>
                </a:ln>
                <a:solidFill>
                  <a:srgbClr val="A63825"/>
                </a:solidFill>
                <a:effectLst/>
                <a:uLnTx/>
                <a:uFillTx/>
                <a:latin typeface="Open Sans"/>
                <a:ea typeface="Open Sans"/>
                <a:cs typeface="Open Sans"/>
                <a:sym typeface="Open Sans"/>
              </a:rPr>
              <a:t>75% to 90% of CEOs leaving </a:t>
            </a: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n-US" sz="3000" b="0" i="0" u="none" strike="noStrike" kern="0" cap="none" spc="0" normalizeH="0" baseline="0" noProof="0">
                <a:ln>
                  <a:noFill/>
                </a:ln>
                <a:solidFill>
                  <a:srgbClr val="A63825"/>
                </a:solidFill>
                <a:effectLst/>
                <a:uLnTx/>
                <a:uFillTx/>
                <a:latin typeface="Open Sans"/>
                <a:ea typeface="Open Sans"/>
                <a:cs typeface="Open Sans"/>
                <a:sym typeface="Open Sans"/>
              </a:rPr>
              <a:t>in 5 to 7 years (now)**</a:t>
            </a: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4" name="Google Shape;104;p3"/>
          <p:cNvSpPr txBox="1">
            <a:spLocks noGrp="1"/>
          </p:cNvSpPr>
          <p:nvPr>
            <p:ph type="title" idx="4294967295"/>
          </p:nvPr>
        </p:nvSpPr>
        <p:spPr>
          <a:xfrm>
            <a:off x="2070675" y="5210669"/>
            <a:ext cx="7987726" cy="1169551"/>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US" sz="1400" b="0" i="0" u="none" strike="noStrike" kern="0" cap="none" spc="0" normalizeH="0" baseline="0" noProof="0" dirty="0">
                <a:ln>
                  <a:noFill/>
                </a:ln>
                <a:solidFill>
                  <a:srgbClr val="AD0101"/>
                </a:solidFill>
                <a:effectLst/>
                <a:uLnTx/>
                <a:uFillTx/>
                <a:latin typeface="Calibri"/>
                <a:ea typeface="Calibri"/>
                <a:cs typeface="Calibri"/>
                <a:sym typeface="Calibri"/>
              </a:rPr>
              <a:t>* </a:t>
            </a:r>
            <a:r>
              <a:rPr kumimoji="0" lang="en-US" sz="1400" b="1" i="0" u="none" strike="noStrike" kern="0" cap="none" spc="0" normalizeH="0" baseline="0" noProof="0" dirty="0">
                <a:ln>
                  <a:noFill/>
                </a:ln>
                <a:solidFill>
                  <a:srgbClr val="000000"/>
                </a:solidFill>
                <a:effectLst/>
                <a:uLnTx/>
                <a:uFillTx/>
                <a:latin typeface="Calibri"/>
                <a:ea typeface="Calibri"/>
                <a:cs typeface="Calibri"/>
                <a:sym typeface="Calibri"/>
              </a:rPr>
              <a:t>Source: </a:t>
            </a:r>
            <a:r>
              <a:rPr kumimoji="0" lang="en-US" sz="1400" b="0" i="0" u="none" strike="noStrike" kern="0" cap="none" spc="0" normalizeH="0" baseline="0" noProof="0" dirty="0">
                <a:ln>
                  <a:noFill/>
                </a:ln>
                <a:solidFill>
                  <a:srgbClr val="000000"/>
                </a:solidFill>
                <a:effectLst/>
                <a:uLnTx/>
                <a:uFillTx/>
                <a:latin typeface="Calibri"/>
                <a:ea typeface="Calibri"/>
                <a:cs typeface="Calibri"/>
                <a:sym typeface="Calibri"/>
              </a:rPr>
              <a:t>Burstein, Paul (2010). Jewish Nonprofit Organizations in the U.S.: A Preliminary Survey.  Contemporary Jewry 31(1), p. 139.</a:t>
            </a:r>
            <a:endParaRPr kumimoji="0" lang="en-US" sz="1400" b="0" i="0" u="none" strike="noStrike" kern="0" cap="none" spc="0" normalizeH="0" baseline="0" noProof="0" dirty="0">
              <a:ln>
                <a:noFill/>
              </a:ln>
              <a:solidFill>
                <a:srgbClr val="000000"/>
              </a:solidFill>
              <a:effectLst/>
              <a:uLnTx/>
              <a:uFillTx/>
              <a:latin typeface="Arial"/>
              <a:ea typeface="+mn-ea"/>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lang="en-US" sz="14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US" sz="1400" b="0" i="0" u="none" strike="noStrike" kern="0" cap="none" spc="0" normalizeH="0" baseline="0" noProof="0" dirty="0">
                <a:ln>
                  <a:noFill/>
                </a:ln>
                <a:solidFill>
                  <a:srgbClr val="AD0101"/>
                </a:solidFill>
                <a:effectLst/>
                <a:uLnTx/>
                <a:uFillTx/>
                <a:latin typeface="Calibri"/>
                <a:ea typeface="Calibri"/>
                <a:cs typeface="Calibri"/>
                <a:sym typeface="Calibri"/>
              </a:rPr>
              <a:t>** </a:t>
            </a:r>
            <a:r>
              <a:rPr kumimoji="0" lang="en-US" sz="1400" b="1" i="0" u="none" strike="noStrike" kern="0" cap="none" spc="0" normalizeH="0" baseline="0" noProof="0" dirty="0">
                <a:ln>
                  <a:noFill/>
                </a:ln>
                <a:solidFill>
                  <a:srgbClr val="000000"/>
                </a:solidFill>
                <a:effectLst/>
                <a:uLnTx/>
                <a:uFillTx/>
                <a:latin typeface="Calibri"/>
                <a:ea typeface="Calibri"/>
                <a:cs typeface="Calibri"/>
                <a:sym typeface="Calibri"/>
              </a:rPr>
              <a:t>Source:</a:t>
            </a:r>
            <a:r>
              <a:rPr kumimoji="0" lang="en-US" sz="1400" b="0" i="0" u="none" strike="noStrike" kern="0" cap="none" spc="0" normalizeH="0" baseline="0" noProof="0" dirty="0">
                <a:ln>
                  <a:noFill/>
                </a:ln>
                <a:solidFill>
                  <a:srgbClr val="000000"/>
                </a:solidFill>
                <a:effectLst/>
                <a:uLnTx/>
                <a:uFillTx/>
                <a:latin typeface="Calibri"/>
                <a:ea typeface="Calibri"/>
                <a:cs typeface="Calibri"/>
                <a:sym typeface="Calibri"/>
              </a:rPr>
              <a:t> Austin, Michael J. and </a:t>
            </a:r>
            <a:r>
              <a:rPr kumimoji="0" lang="en-US" sz="1400" b="0" i="0" u="none" strike="noStrike" kern="0" cap="none" spc="0" normalizeH="0" baseline="0" noProof="0" dirty="0" err="1">
                <a:ln>
                  <a:noFill/>
                </a:ln>
                <a:solidFill>
                  <a:srgbClr val="000000"/>
                </a:solidFill>
                <a:effectLst/>
                <a:uLnTx/>
                <a:uFillTx/>
                <a:latin typeface="Calibri"/>
                <a:ea typeface="Calibri"/>
                <a:cs typeface="Calibri"/>
                <a:sym typeface="Calibri"/>
              </a:rPr>
              <a:t>Salkowitz</a:t>
            </a:r>
            <a:r>
              <a:rPr kumimoji="0" lang="en-US" sz="1400" b="0" i="0" u="none" strike="noStrike" kern="0" cap="none" spc="0" normalizeH="0" baseline="0" noProof="0" dirty="0">
                <a:ln>
                  <a:noFill/>
                </a:ln>
                <a:solidFill>
                  <a:srgbClr val="000000"/>
                </a:solidFill>
                <a:effectLst/>
                <a:uLnTx/>
                <a:uFillTx/>
                <a:latin typeface="Calibri"/>
                <a:ea typeface="Calibri"/>
                <a:cs typeface="Calibri"/>
                <a:sym typeface="Calibri"/>
              </a:rPr>
              <a:t>, Tracy (2009). Executive Development and Succession Planning: </a:t>
            </a:r>
            <a:endParaRPr kumimoji="0" lang="en-US" sz="1400" b="0" i="0" u="none" strike="noStrike" kern="0" cap="none" spc="0" normalizeH="0" baseline="0" noProof="0" dirty="0">
              <a:ln>
                <a:noFill/>
              </a:ln>
              <a:solidFill>
                <a:srgbClr val="000000"/>
              </a:solidFill>
              <a:effectLst/>
              <a:uLnTx/>
              <a:uFillTx/>
              <a:latin typeface="Arial"/>
              <a:ea typeface="+mn-ea"/>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US" sz="1400" b="0" i="0" u="none" strike="noStrike" kern="0" cap="none" spc="0" normalizeH="0" baseline="0" noProof="0" dirty="0">
                <a:ln>
                  <a:noFill/>
                </a:ln>
                <a:solidFill>
                  <a:srgbClr val="000000"/>
                </a:solidFill>
                <a:effectLst/>
                <a:uLnTx/>
                <a:uFillTx/>
                <a:latin typeface="Calibri"/>
                <a:ea typeface="Calibri"/>
                <a:cs typeface="Calibri"/>
                <a:sym typeface="Calibri"/>
              </a:rPr>
              <a:t>A Growing Challenge for the American Jewish Community</a:t>
            </a:r>
            <a:r>
              <a:rPr kumimoji="0" lang="en-US" sz="1400" b="0" i="1" u="none" strike="noStrike" kern="0" cap="none" spc="0" normalizeH="0" baseline="0" noProof="0" dirty="0">
                <a:ln>
                  <a:noFill/>
                </a:ln>
                <a:solidFill>
                  <a:srgbClr val="000000"/>
                </a:solidFill>
                <a:effectLst/>
                <a:uLnTx/>
                <a:uFillTx/>
                <a:latin typeface="Calibri"/>
                <a:ea typeface="Calibri"/>
                <a:cs typeface="Calibri"/>
                <a:sym typeface="Calibri"/>
              </a:rPr>
              <a:t>.</a:t>
            </a:r>
            <a:r>
              <a:rPr kumimoji="0" lang="en-US" sz="1400" b="0" i="0" u="none" strike="noStrike" kern="0" cap="none" spc="0" normalizeH="0" baseline="0" noProof="0" dirty="0">
                <a:ln>
                  <a:noFill/>
                </a:ln>
                <a:solidFill>
                  <a:srgbClr val="000000"/>
                </a:solidFill>
                <a:effectLst/>
                <a:uLnTx/>
                <a:uFillTx/>
                <a:latin typeface="Calibri"/>
                <a:ea typeface="Calibri"/>
                <a:cs typeface="Calibri"/>
                <a:sym typeface="Calibri"/>
              </a:rPr>
              <a:t> Jewish Funders Network</a:t>
            </a:r>
            <a:r>
              <a:rPr kumimoji="0" lang="en-US" sz="1400" b="0" i="1" u="none" strike="noStrike" kern="0" cap="none" spc="0" normalizeH="0" baseline="0" noProof="0" dirty="0">
                <a:ln>
                  <a:noFill/>
                </a:ln>
                <a:solidFill>
                  <a:srgbClr val="000000"/>
                </a:solidFill>
                <a:effectLst/>
                <a:uLnTx/>
                <a:uFillTx/>
                <a:latin typeface="Calibri"/>
                <a:ea typeface="Calibri"/>
                <a:cs typeface="Calibri"/>
                <a:sym typeface="Calibri"/>
              </a:rPr>
              <a:t>.</a:t>
            </a:r>
            <a:r>
              <a:rPr kumimoji="0" lang="en-US" sz="1400" b="0" i="0" u="none" strike="noStrike" kern="0" cap="none" spc="0" normalizeH="0" baseline="0" noProof="0" dirty="0">
                <a:ln>
                  <a:noFill/>
                </a:ln>
                <a:solidFill>
                  <a:srgbClr val="000000"/>
                </a:solidFill>
                <a:effectLst/>
                <a:uLnTx/>
                <a:uFillTx/>
                <a:latin typeface="Calibri"/>
                <a:ea typeface="Calibri"/>
                <a:cs typeface="Calibri"/>
                <a:sym typeface="Calibri"/>
              </a:rPr>
              <a:t> p. 3.</a:t>
            </a:r>
            <a:endParaRPr kumimoji="0" lang="en-US" sz="1400" b="0" i="1"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101" name="Google Shape;101;p3"/>
          <p:cNvSpPr txBox="1">
            <a:spLocks noGrp="1"/>
          </p:cNvSpPr>
          <p:nvPr>
            <p:ph type="sldNum" idx="12"/>
          </p:nvPr>
        </p:nvSpPr>
        <p:spPr>
          <a:xfrm>
            <a:off x="8077200" y="6356351"/>
            <a:ext cx="2133600" cy="365125"/>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Tx/>
              <a:buNone/>
              <a:tabLst/>
              <a:defRPr/>
            </a:pPr>
            <a:fld id="{00000000-1234-1234-1234-123412341234}" type="slidenum">
              <a:rPr kumimoji="0" lang="en-US" sz="1200" b="0" i="0" u="none" strike="noStrike" kern="0" cap="none" spc="0" normalizeH="0" baseline="0" noProof="0">
                <a:ln>
                  <a:noFill/>
                </a:ln>
                <a:solidFill>
                  <a:srgbClr val="888888"/>
                </a:solidFill>
                <a:effectLst/>
                <a:uLnTx/>
                <a:uFillTx/>
                <a:latin typeface="Open Sans"/>
                <a:ea typeface="Open Sans"/>
                <a:cs typeface="Open Sans"/>
                <a:sym typeface="Open Sans"/>
              </a:rPr>
              <a:pPr marL="0" marR="0" lvl="0" indent="0" algn="r" defTabSz="914400" rtl="0" eaLnBrk="1" fontAlgn="auto" latinLnBrk="0" hangingPunct="1">
                <a:lnSpc>
                  <a:spcPct val="100000"/>
                </a:lnSpc>
                <a:spcBef>
                  <a:spcPts val="0"/>
                </a:spcBef>
                <a:spcAft>
                  <a:spcPts val="0"/>
                </a:spcAft>
                <a:buClr>
                  <a:srgbClr val="000000"/>
                </a:buClr>
                <a:buSzTx/>
                <a:buFontTx/>
                <a:buNone/>
                <a:tabLst/>
                <a:defRPr/>
              </a:pPr>
              <a:t>9</a:t>
            </a:fld>
            <a:endParaRPr kumimoji="0" sz="1200" b="0" i="0" u="none" strike="noStrike" kern="0" cap="none" spc="0" normalizeH="0" baseline="0" noProof="0">
              <a:ln>
                <a:noFill/>
              </a:ln>
              <a:solidFill>
                <a:srgbClr val="888888"/>
              </a:solidFill>
              <a:effectLst/>
              <a:uLnTx/>
              <a:uFillTx/>
              <a:latin typeface="Open Sans"/>
              <a:ea typeface="Open Sans"/>
              <a:cs typeface="Open Sans"/>
              <a:sym typeface="Open Sans"/>
            </a:endParaRPr>
          </a:p>
        </p:txBody>
      </p:sp>
    </p:spTree>
    <p:extLst>
      <p:ext uri="{BB962C8B-B14F-4D97-AF65-F5344CB8AC3E}">
        <p14:creationId xmlns:p14="http://schemas.microsoft.com/office/powerpoint/2010/main" val="20966990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3.xml><?xml version="1.0" encoding="utf-8"?>
<a:theme xmlns:a="http://schemas.openxmlformats.org/drawingml/2006/main" name="le_ppt-templat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21279</TotalTime>
  <Words>2420</Words>
  <Application>Microsoft Macintosh PowerPoint</Application>
  <PresentationFormat>Widescreen</PresentationFormat>
  <Paragraphs>249</Paragraphs>
  <Slides>41</Slides>
  <Notes>26</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41</vt:i4>
      </vt:variant>
    </vt:vector>
  </HeadingPairs>
  <TitlesOfParts>
    <vt:vector size="54" baseType="lpstr">
      <vt:lpstr>Arial</vt:lpstr>
      <vt:lpstr>Calibri</vt:lpstr>
      <vt:lpstr>Corbel</vt:lpstr>
      <vt:lpstr>Montserrat</vt:lpstr>
      <vt:lpstr>Noto Sans Symbols</vt:lpstr>
      <vt:lpstr>Open Sans</vt:lpstr>
      <vt:lpstr>Open Sans Light</vt:lpstr>
      <vt:lpstr>Roboto Light</vt:lpstr>
      <vt:lpstr>Times New Roman</vt:lpstr>
      <vt:lpstr>Wingdings 2</vt:lpstr>
      <vt:lpstr>Office Theme</vt:lpstr>
      <vt:lpstr>Frame</vt:lpstr>
      <vt:lpstr>le_ppt-template</vt:lpstr>
      <vt:lpstr>How Disability Inclusion &amp; Equity Can Add to Your Success</vt:lpstr>
      <vt:lpstr>Three Logistical Points</vt:lpstr>
      <vt:lpstr>Partners/Co-Promoters</vt:lpstr>
      <vt:lpstr>Sponsored by</vt:lpstr>
      <vt:lpstr>Upcoming Webinars</vt:lpstr>
      <vt:lpstr>Why?</vt:lpstr>
      <vt:lpstr>Speakers</vt:lpstr>
      <vt:lpstr>Nonprofits – 3rd largest employer in U.S.</vt:lpstr>
      <vt:lpstr>* Source: Burstein, Paul (2010). Jewish Nonprofit Organizations in the U.S.: A Preliminary Survey.  Contemporary Jewry 31(1), p. 139.  ** Source: Austin, Michael J. and Salkowitz, Tracy (2009). Executive Development and Succession Planning:  A Growing Challenge for the American Jewish Community. Jewish Funders Network. p. 3.</vt:lpstr>
      <vt:lpstr>Leading Edge was founded in 2014 to create a forum for the Jewish community to address the leadership pipeline issues facing the American Jewish nonprofit sector. </vt:lpstr>
      <vt:lpstr>Lay Leadership</vt:lpstr>
      <vt:lpstr>+</vt:lpstr>
      <vt:lpstr>Link to report</vt:lpstr>
      <vt:lpstr>We’re an ecosystem of small orgs</vt:lpstr>
      <vt:lpstr>Our sector is made up of women and led by men</vt:lpstr>
      <vt:lpstr>We are predominantly white, Ashkenzi Jewish, with a meaningful segment of non-Jews</vt:lpstr>
      <vt:lpstr>In 2021, we learned... </vt:lpstr>
      <vt:lpstr>Employees are motivated by mission + feel proud of their work</vt:lpstr>
      <vt:lpstr>Tip #1  Work at an organization whose mission aligns with your values.</vt:lpstr>
      <vt:lpstr>Our managers are well-liked but not effective</vt:lpstr>
      <vt:lpstr>Source: Center for Creative Leadership</vt:lpstr>
      <vt:lpstr>Tip #2  Managers matters. Look for a manager who will help you stretch and make you better every day.</vt:lpstr>
      <vt:lpstr>Are we a family business?</vt:lpstr>
      <vt:lpstr>Tip #3  Relationships matter, in our community perhaps more than others.  Never burn bridges.</vt:lpstr>
      <vt:lpstr>Who is best in class?</vt:lpstr>
      <vt:lpstr>Tip #4  Leaders matter. Make sure you have confidence in the leader of the organization in which you work.</vt:lpstr>
      <vt:lpstr>Career lattice not ladder</vt:lpstr>
      <vt:lpstr>Tip #5  Recognize that your professional trajectory will most likely not be linear.</vt:lpstr>
      <vt:lpstr>Resources</vt:lpstr>
      <vt:lpstr>    leadingedge.org     gali@leadingedge.org </vt:lpstr>
      <vt:lpstr>Basic Steps to Finding a Job or Making a Career Transition</vt:lpstr>
      <vt:lpstr>Focus Your Search</vt:lpstr>
      <vt:lpstr>Build Your Brand</vt:lpstr>
      <vt:lpstr>Network</vt:lpstr>
      <vt:lpstr>Target Your Resume and Cover Letter</vt:lpstr>
      <vt:lpstr>Prepare For The Interview</vt:lpstr>
      <vt:lpstr>Connect with People and Resources that Can Help </vt:lpstr>
      <vt:lpstr>Questions?</vt:lpstr>
      <vt:lpstr>National Disability Speakers Bureau: Jewish Division</vt:lpstr>
      <vt:lpstr>RespectAbility Jewish Inclusion Fellowship</vt:lpstr>
      <vt:lpstr>Upcoming Webinars – See You Thursday!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Shader</dc:creator>
  <cp:lastModifiedBy>Eric Ascher</cp:lastModifiedBy>
  <cp:revision>559</cp:revision>
  <dcterms:created xsi:type="dcterms:W3CDTF">2019-02-07T00:58:17Z</dcterms:created>
  <dcterms:modified xsi:type="dcterms:W3CDTF">2021-07-13T17:03:49Z</dcterms:modified>
</cp:coreProperties>
</file>