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6"/>
  </p:notesMasterIdLst>
  <p:sldIdLst>
    <p:sldId id="629" r:id="rId2"/>
    <p:sldId id="624" r:id="rId3"/>
    <p:sldId id="792" r:id="rId4"/>
    <p:sldId id="804" r:id="rId5"/>
    <p:sldId id="791" r:id="rId6"/>
    <p:sldId id="808" r:id="rId7"/>
    <p:sldId id="809" r:id="rId8"/>
    <p:sldId id="810" r:id="rId9"/>
    <p:sldId id="812" r:id="rId10"/>
    <p:sldId id="811" r:id="rId11"/>
    <p:sldId id="807" r:id="rId12"/>
    <p:sldId id="821" r:id="rId13"/>
    <p:sldId id="806" r:id="rId14"/>
    <p:sldId id="61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lips, Ameerah C" initials="PAC" lastIdx="31" clrIdx="0">
    <p:extLst>
      <p:ext uri="{19B8F6BF-5375-455C-9EA6-DF929625EA0E}">
        <p15:presenceInfo xmlns:p15="http://schemas.microsoft.com/office/powerpoint/2012/main" userId="S-1-5-21-1214440339-1979792683-682003330-3310065" providerId="AD"/>
      </p:ext>
    </p:extLst>
  </p:cmAuthor>
  <p:cmAuthor id="2" name="Rachel Shader" initials="RS" lastIdx="45" clrIdx="1">
    <p:extLst>
      <p:ext uri="{19B8F6BF-5375-455C-9EA6-DF929625EA0E}">
        <p15:presenceInfo xmlns:p15="http://schemas.microsoft.com/office/powerpoint/2012/main" userId="1bef4ead6e0b53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F30"/>
    <a:srgbClr val="000000"/>
    <a:srgbClr val="F5BA2B"/>
    <a:srgbClr val="5F5F5F"/>
    <a:srgbClr val="F6D592"/>
    <a:srgbClr val="3F3F3F"/>
    <a:srgbClr val="4D4D4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9" autoAdjust="0"/>
    <p:restoredTop sz="86462" autoAdjust="0"/>
  </p:normalViewPr>
  <p:slideViewPr>
    <p:cSldViewPr snapToGrid="0">
      <p:cViewPr varScale="1">
        <p:scale>
          <a:sx n="62" d="100"/>
          <a:sy n="62" d="100"/>
        </p:scale>
        <p:origin x="200" y="9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-16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hili\Desktop\RA%202019%20Data%20for%20Charts%2003-15-21%20PK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hili\Desktop\RA%202019%20Data%20for%20Charts%2003-15-21%20PK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hili\Desktop\RA%20ADA30%20Charts%2007-09-20%20PKP%20Draft%20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Working-Age Americans with Disabilities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Sheet1!$R$2:$U$2</c:f>
              <c:strCache>
                <c:ptCount val="4"/>
                <c:pt idx="0">
                  <c:v>White </c:v>
                </c:pt>
                <c:pt idx="1">
                  <c:v>African-American</c:v>
                </c:pt>
                <c:pt idx="2">
                  <c:v>Latinx-American</c:v>
                </c:pt>
                <c:pt idx="3">
                  <c:v>Asian-American</c:v>
                </c:pt>
              </c:strCache>
            </c:strRef>
          </c:cat>
          <c:val>
            <c:numRef>
              <c:f>'[1]Employ Outcomes by Race'!$B$8:$B$11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E5-4B8B-AE4B-1A09E179E40E}"/>
            </c:ext>
          </c:extLst>
        </c:ser>
        <c:ser>
          <c:idx val="1"/>
          <c:order val="1"/>
          <c:tx>
            <c:v>Working-Age Americans without Disabilities</c:v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Sheet1!$R$2:$U$2</c:f>
              <c:strCache>
                <c:ptCount val="4"/>
                <c:pt idx="0">
                  <c:v>White </c:v>
                </c:pt>
                <c:pt idx="1">
                  <c:v>African-American</c:v>
                </c:pt>
                <c:pt idx="2">
                  <c:v>Latinx-American</c:v>
                </c:pt>
                <c:pt idx="3">
                  <c:v>Asian-American</c:v>
                </c:pt>
              </c:strCache>
            </c:strRef>
          </c:cat>
          <c:val>
            <c:numRef>
              <c:f>'[1]Employ Outcomes by Race'!$D$8:$D$11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E5-4B8B-AE4B-1A09E179E40E}"/>
            </c:ext>
          </c:extLst>
        </c:ser>
        <c:ser>
          <c:idx val="2"/>
          <c:order val="2"/>
          <c:tx>
            <c:v>PWDs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Sheet1!$R$2:$U$2</c:f>
              <c:strCache>
                <c:ptCount val="4"/>
                <c:pt idx="0">
                  <c:v>White </c:v>
                </c:pt>
                <c:pt idx="1">
                  <c:v>African-American</c:v>
                </c:pt>
                <c:pt idx="2">
                  <c:v>Latinx-American</c:v>
                </c:pt>
                <c:pt idx="3">
                  <c:v>Asian-American</c:v>
                </c:pt>
              </c:strCache>
            </c:strRef>
          </c:cat>
          <c:val>
            <c:numRef>
              <c:f>Sheet1!$R$3:$U$3</c:f>
              <c:numCache>
                <c:formatCode>General</c:formatCode>
                <c:ptCount val="4"/>
                <c:pt idx="0">
                  <c:v>40</c:v>
                </c:pt>
                <c:pt idx="1">
                  <c:v>32.1</c:v>
                </c:pt>
                <c:pt idx="2">
                  <c:v>40.9</c:v>
                </c:pt>
                <c:pt idx="3">
                  <c:v>43.1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2EE5-4B8B-AE4B-1A09E179E40E}"/>
            </c:ext>
          </c:extLst>
        </c:ser>
        <c:ser>
          <c:idx val="3"/>
          <c:order val="3"/>
          <c:tx>
            <c:v>Non-PWDs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Sheet1!$R$4:$U$4</c:f>
              <c:numCache>
                <c:formatCode>General</c:formatCode>
                <c:ptCount val="4"/>
                <c:pt idx="0">
                  <c:v>80.2</c:v>
                </c:pt>
                <c:pt idx="1">
                  <c:v>75.5</c:v>
                </c:pt>
                <c:pt idx="2">
                  <c:v>77.099999999999994</c:v>
                </c:pt>
                <c:pt idx="3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E5-4B8B-AE4B-1A09E179E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692736"/>
        <c:axId val="164694272"/>
        <c:extLst/>
      </c:barChart>
      <c:catAx>
        <c:axId val="16469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4694272"/>
        <c:crosses val="autoZero"/>
        <c:auto val="1"/>
        <c:lblAlgn val="ctr"/>
        <c:lblOffset val="100"/>
        <c:noMultiLvlLbl val="0"/>
      </c:catAx>
      <c:valAx>
        <c:axId val="1646942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469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People with Disabilities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Sheet1!$R$2:$U$2</c:f>
              <c:strCache>
                <c:ptCount val="4"/>
                <c:pt idx="0">
                  <c:v>White </c:v>
                </c:pt>
                <c:pt idx="1">
                  <c:v>African-American</c:v>
                </c:pt>
                <c:pt idx="2">
                  <c:v>Latinx-American</c:v>
                </c:pt>
                <c:pt idx="3">
                  <c:v>Asian-American</c:v>
                </c:pt>
              </c:strCache>
            </c:strRef>
          </c:cat>
          <c:val>
            <c:numRef>
              <c:f>'[2]Employ Outcomes by Race'!$B$8:$B$11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9-4E5A-A8A3-01B7DFF53129}"/>
            </c:ext>
          </c:extLst>
        </c:ser>
        <c:ser>
          <c:idx val="1"/>
          <c:order val="1"/>
          <c:tx>
            <c:v>People without Disabilities</c:v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Sheet1!$R$2:$U$2</c:f>
              <c:strCache>
                <c:ptCount val="4"/>
                <c:pt idx="0">
                  <c:v>White </c:v>
                </c:pt>
                <c:pt idx="1">
                  <c:v>African-American</c:v>
                </c:pt>
                <c:pt idx="2">
                  <c:v>Latinx-American</c:v>
                </c:pt>
                <c:pt idx="3">
                  <c:v>Asian-American</c:v>
                </c:pt>
              </c:strCache>
            </c:strRef>
          </c:cat>
          <c:val>
            <c:numRef>
              <c:f>'[2]Employ Outcomes by Race'!$D$8:$D$11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19-4E5A-A8A3-01B7DFF53129}"/>
            </c:ext>
          </c:extLst>
        </c:ser>
        <c:ser>
          <c:idx val="2"/>
          <c:order val="2"/>
          <c:tx>
            <c:v>PWDs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Sheet1!$R$2:$U$2</c:f>
              <c:strCache>
                <c:ptCount val="4"/>
                <c:pt idx="0">
                  <c:v>White </c:v>
                </c:pt>
                <c:pt idx="1">
                  <c:v>African-American</c:v>
                </c:pt>
                <c:pt idx="2">
                  <c:v>Latinx-American</c:v>
                </c:pt>
                <c:pt idx="3">
                  <c:v>Asian-American</c:v>
                </c:pt>
              </c:strCache>
            </c:strRef>
          </c:cat>
          <c:val>
            <c:numRef>
              <c:f>Sheet2!$R$3:$U$3</c:f>
              <c:numCache>
                <c:formatCode>General</c:formatCode>
                <c:ptCount val="4"/>
                <c:pt idx="0">
                  <c:v>17.100000000000001</c:v>
                </c:pt>
                <c:pt idx="1">
                  <c:v>32</c:v>
                </c:pt>
                <c:pt idx="2">
                  <c:v>26</c:v>
                </c:pt>
                <c:pt idx="3">
                  <c:v>17.899999999999999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9619-4E5A-A8A3-01B7DFF53129}"/>
            </c:ext>
          </c:extLst>
        </c:ser>
        <c:ser>
          <c:idx val="3"/>
          <c:order val="3"/>
          <c:tx>
            <c:v>Non-PWDs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Sheet2!$R$4:$U$4</c:f>
              <c:numCache>
                <c:formatCode>General</c:formatCode>
                <c:ptCount val="4"/>
                <c:pt idx="0">
                  <c:v>9</c:v>
                </c:pt>
                <c:pt idx="1">
                  <c:v>20.9</c:v>
                </c:pt>
                <c:pt idx="2">
                  <c:v>17.5</c:v>
                </c:pt>
                <c:pt idx="3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19-4E5A-A8A3-01B7DFF53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431616"/>
        <c:axId val="168433152"/>
        <c:extLst/>
      </c:barChart>
      <c:catAx>
        <c:axId val="16843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8433152"/>
        <c:crosses val="autoZero"/>
        <c:auto val="1"/>
        <c:lblAlgn val="ctr"/>
        <c:lblOffset val="100"/>
        <c:noMultiLvlLbl val="0"/>
      </c:catAx>
      <c:valAx>
        <c:axId val="16843315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843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[Book1]Sheet1!$A$2</c:f>
              <c:strCache>
                <c:ptCount val="1"/>
                <c:pt idx="0">
                  <c:v>Disability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[1]Sheet1!$B$1:$L$1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[1]Sheet1!$B$2:$L$2</c:f>
              <c:numCache>
                <c:formatCode>General</c:formatCode>
                <c:ptCount val="11"/>
                <c:pt idx="0">
                  <c:v>37.1</c:v>
                </c:pt>
                <c:pt idx="1">
                  <c:v>35.200000000000003</c:v>
                </c:pt>
                <c:pt idx="2">
                  <c:v>33.4</c:v>
                </c:pt>
                <c:pt idx="3">
                  <c:v>32.6</c:v>
                </c:pt>
                <c:pt idx="4">
                  <c:v>32.700000000000003</c:v>
                </c:pt>
                <c:pt idx="5">
                  <c:v>33.9</c:v>
                </c:pt>
                <c:pt idx="6">
                  <c:v>34.4</c:v>
                </c:pt>
                <c:pt idx="7">
                  <c:v>34.9</c:v>
                </c:pt>
                <c:pt idx="8">
                  <c:v>35.9</c:v>
                </c:pt>
                <c:pt idx="9">
                  <c:v>36.9</c:v>
                </c:pt>
                <c:pt idx="10">
                  <c:v>37.6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7C-4098-B1B1-B02C37F29982}"/>
            </c:ext>
          </c:extLst>
        </c:ser>
        <c:ser>
          <c:idx val="1"/>
          <c:order val="1"/>
          <c:tx>
            <c:strRef>
              <c:f>[Book1]Sheet1!$A$3</c:f>
              <c:strCache>
                <c:ptCount val="1"/>
                <c:pt idx="0">
                  <c:v>Black/African-American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[1]Sheet1!$B$1:$L$1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[1]Sheet1!$B$3:$L$3</c:f>
              <c:numCache>
                <c:formatCode>General</c:formatCode>
                <c:ptCount val="11"/>
                <c:pt idx="0">
                  <c:v>57.3</c:v>
                </c:pt>
                <c:pt idx="1">
                  <c:v>53.2</c:v>
                </c:pt>
                <c:pt idx="2">
                  <c:v>52.3</c:v>
                </c:pt>
                <c:pt idx="3">
                  <c:v>51.7</c:v>
                </c:pt>
                <c:pt idx="4">
                  <c:v>53</c:v>
                </c:pt>
                <c:pt idx="5">
                  <c:v>53.2</c:v>
                </c:pt>
                <c:pt idx="6">
                  <c:v>54.3</c:v>
                </c:pt>
                <c:pt idx="7">
                  <c:v>55.7</c:v>
                </c:pt>
                <c:pt idx="8">
                  <c:v>56.4</c:v>
                </c:pt>
                <c:pt idx="9">
                  <c:v>57.6</c:v>
                </c:pt>
                <c:pt idx="10">
                  <c:v>57.9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7C-4098-B1B1-B02C37F29982}"/>
            </c:ext>
          </c:extLst>
        </c:ser>
        <c:ser>
          <c:idx val="2"/>
          <c:order val="2"/>
          <c:tx>
            <c:strRef>
              <c:f>[Book1]Sheet1!$A$4</c:f>
              <c:strCache>
                <c:ptCount val="1"/>
                <c:pt idx="0">
                  <c:v>Women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[1]Sheet1!$B$1:$L$1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[1]Sheet1!$B$4:$L$4</c:f>
              <c:numCache>
                <c:formatCode>General</c:formatCode>
                <c:ptCount val="11"/>
                <c:pt idx="0">
                  <c:v>56.2</c:v>
                </c:pt>
                <c:pt idx="1">
                  <c:v>54.4</c:v>
                </c:pt>
                <c:pt idx="2">
                  <c:v>53.6</c:v>
                </c:pt>
                <c:pt idx="3">
                  <c:v>53.2</c:v>
                </c:pt>
                <c:pt idx="4">
                  <c:v>53.1</c:v>
                </c:pt>
                <c:pt idx="5">
                  <c:v>53.2</c:v>
                </c:pt>
                <c:pt idx="6">
                  <c:v>53.5</c:v>
                </c:pt>
                <c:pt idx="7">
                  <c:v>53.7</c:v>
                </c:pt>
                <c:pt idx="8">
                  <c:v>54.1</c:v>
                </c:pt>
                <c:pt idx="9">
                  <c:v>54.6</c:v>
                </c:pt>
                <c:pt idx="10">
                  <c:v>55.4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7C-4098-B1B1-B02C37F29982}"/>
            </c:ext>
          </c:extLst>
        </c:ser>
        <c:ser>
          <c:idx val="3"/>
          <c:order val="3"/>
          <c:tx>
            <c:strRef>
              <c:f>[Book1]Sheet1!$A$5</c:f>
              <c:strCache>
                <c:ptCount val="1"/>
                <c:pt idx="0">
                  <c:v>Hispanic/Latino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38100" tIns="19050" rIns="38100" bIns="4572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[1]Sheet1!$B$1:$L$1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[1]Sheet1!$B$5:$L$5</c:f>
              <c:numCache>
                <c:formatCode>General</c:formatCode>
                <c:ptCount val="11"/>
                <c:pt idx="0">
                  <c:v>63.3</c:v>
                </c:pt>
                <c:pt idx="1">
                  <c:v>59.7</c:v>
                </c:pt>
                <c:pt idx="2">
                  <c:v>59</c:v>
                </c:pt>
                <c:pt idx="3">
                  <c:v>58.9</c:v>
                </c:pt>
                <c:pt idx="4">
                  <c:v>59.5</c:v>
                </c:pt>
                <c:pt idx="5">
                  <c:v>60</c:v>
                </c:pt>
                <c:pt idx="6">
                  <c:v>61.2</c:v>
                </c:pt>
                <c:pt idx="7">
                  <c:v>61.6</c:v>
                </c:pt>
                <c:pt idx="8">
                  <c:v>62</c:v>
                </c:pt>
                <c:pt idx="9">
                  <c:v>60.6</c:v>
                </c:pt>
                <c:pt idx="10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37C-4098-B1B1-B02C37F29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6075024"/>
        <c:axId val="566074384"/>
      </c:lineChart>
      <c:catAx>
        <c:axId val="5660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66074384"/>
        <c:crosses val="autoZero"/>
        <c:auto val="1"/>
        <c:lblAlgn val="ctr"/>
        <c:lblOffset val="100"/>
        <c:noMultiLvlLbl val="0"/>
      </c:catAx>
      <c:valAx>
        <c:axId val="566074384"/>
        <c:scaling>
          <c:orientation val="minMax"/>
          <c:max val="70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66075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with Disabilities (K-12)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# Students with Disabilities (K-12)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fld id="{0332EDD5-16BE-41CE-B77B-1982ADFC3DE3}" type="PERCENTAGE">
                      <a:rPr lang="en-US" smtClean="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224-4C53-B0C4-2B91BAC4F50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971F784-3131-47A8-A062-F42149C1F1B1}" type="PERCENTAGE">
                      <a:rPr lang="en-US" smtClean="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224-4C53-B0C4-2B91BAC4F50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6DB5E52-266A-461A-9476-E9292ED28D5B}" type="PERCENTAGE">
                      <a:rPr lang="en-US" smtClean="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224-4C53-B0C4-2B91BAC4F50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3DAA944-03B9-427D-A96F-FA16F60E9E89}" type="PERCENTAGE">
                      <a:rPr lang="en-US" smtClean="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224-4C53-B0C4-2B91BAC4F50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AC6AE8E-D8E1-4778-808B-3C1D8AC25656}" type="VALUE">
                      <a:rPr lang="en-US" smtClean="0"/>
                      <a:pPr/>
                      <a:t>[VALUE]</a:t>
                    </a:fld>
                    <a:r>
                      <a:rPr lang="en-US"/>
                      <a:t>.03%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224-4C53-B0C4-2B91BAC4F50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D273245-4BF7-4A69-A2B7-17667160BCBF}" type="PERCENTAGE">
                      <a:rPr lang="en-US" smtClean="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224-4C53-B0C4-2B91BAC4F50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A045BE5-F384-4370-A455-F819A6E2D6A5}" type="PERCENTAGE">
                      <a:rPr lang="en-US" smtClean="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224-4C53-B0C4-2B91BAC4F5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1% American Indian/Alaskan Native</c:v>
                </c:pt>
                <c:pt idx="1">
                  <c:v>3% Asian American</c:v>
                </c:pt>
                <c:pt idx="2">
                  <c:v>17% Black/African American</c:v>
                </c:pt>
                <c:pt idx="3">
                  <c:v>28% Hispanic/Latino</c:v>
                </c:pt>
                <c:pt idx="4">
                  <c:v>0.03% Native Hawaii/Pacific Islander</c:v>
                </c:pt>
                <c:pt idx="5">
                  <c:v>4% Biracial</c:v>
                </c:pt>
                <c:pt idx="6">
                  <c:v>45% White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1</c:v>
                </c:pt>
                <c:pt idx="1">
                  <c:v>3</c:v>
                </c:pt>
                <c:pt idx="2">
                  <c:v>17</c:v>
                </c:pt>
                <c:pt idx="3">
                  <c:v>27</c:v>
                </c:pt>
                <c:pt idx="4">
                  <c:v>0.03</c:v>
                </c:pt>
                <c:pt idx="5">
                  <c:v>4</c:v>
                </c:pt>
                <c:pt idx="6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24-4C53-B0C4-2B91BAC4F5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568401904907008"/>
          <c:y val="0.11482353243990698"/>
          <c:w val="0.40610724451000352"/>
          <c:h val="0.73340705778314619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9913A-8DA4-42EF-A58F-81A3602C678A}" type="datetimeFigureOut">
              <a:rPr lang="en-US" smtClean="0"/>
              <a:pPr/>
              <a:t>9/30/21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F2833-5762-4E0C-9C9E-774432C7B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2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24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58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8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9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A7FA42-E5FD-42FD-AF57-0CCC410B32D9}"/>
              </a:ext>
            </a:extLst>
          </p:cNvPr>
          <p:cNvSpPr/>
          <p:nvPr userDrawn="1"/>
        </p:nvSpPr>
        <p:spPr>
          <a:xfrm>
            <a:off x="1524000" y="1122362"/>
            <a:ext cx="9144000" cy="2387601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120BD-D120-40E2-9011-8CC79CC08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E201F-9696-489D-837F-4E928AAFB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BBEF2-9D2F-4F1F-923C-1CF87A1A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3E059B-CE5D-43C4-A609-247B4E4800CD}"/>
              </a:ext>
            </a:extLst>
          </p:cNvPr>
          <p:cNvSpPr/>
          <p:nvPr userDrawn="1"/>
        </p:nvSpPr>
        <p:spPr>
          <a:xfrm>
            <a:off x="1524000" y="3602039"/>
            <a:ext cx="9144000" cy="1655762"/>
          </a:xfrm>
          <a:prstGeom prst="rect">
            <a:avLst/>
          </a:prstGeom>
          <a:solidFill>
            <a:srgbClr val="F5BA2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F504F8-4750-4CAA-A656-CE1CF1AE2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975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F10A6-5BE0-47AB-A1B9-31FCD9ED9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4DA191-D6C0-4150-9E8F-004E1C46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9/30/21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5E72C-FB37-49C9-8E02-67DF1996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07E27F-F644-4940-B300-2AC9C16B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2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2E50AA-AD40-4C3A-88BE-85A18E3D37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9/30/21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8C1F70-FE04-4562-975C-08DABB587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4EC6E-6C61-470B-BDD3-DA8DF623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6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5DE5-CA7A-4F4C-B914-0BB139825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3795F8-1424-4CC6-812A-B27AFDA75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BABA0-249A-4213-9913-73239EBD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2987D-5B4F-4413-8198-26E936DE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51E2B-CCA1-410D-AB25-7FC64B49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1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083055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345440" y="365125"/>
            <a:ext cx="11544598" cy="1139825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10515600" cy="1139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080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565848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345440" y="365125"/>
            <a:ext cx="5836285" cy="1139825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5658485" cy="1139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907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25" y="1825625"/>
            <a:ext cx="612741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5676900" y="365125"/>
            <a:ext cx="6213138" cy="1139825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5" y="365126"/>
            <a:ext cx="5276215" cy="1139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255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528320" y="347346"/>
            <a:ext cx="11544598" cy="11398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5BA2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083055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10515600" cy="1139824"/>
          </a:xfrm>
        </p:spPr>
        <p:txBody>
          <a:bodyPr/>
          <a:lstStyle>
            <a:lvl1pPr>
              <a:defRPr>
                <a:solidFill>
                  <a:srgbClr val="F5BA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189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12262-42F6-41C7-9995-4EFD879E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479C6-DADF-43BE-B37A-2648218BB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E3896-AC24-40A5-B9E7-9C68E148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514657-B334-4C76-8F4C-31A4A567A796}"/>
              </a:ext>
            </a:extLst>
          </p:cNvPr>
          <p:cNvSpPr/>
          <p:nvPr userDrawn="1"/>
        </p:nvSpPr>
        <p:spPr>
          <a:xfrm>
            <a:off x="-20421" y="0"/>
            <a:ext cx="33636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02C32C-18FB-46AA-923A-57E840546617}"/>
              </a:ext>
            </a:extLst>
          </p:cNvPr>
          <p:cNvSpPr/>
          <p:nvPr userDrawn="1"/>
        </p:nvSpPr>
        <p:spPr>
          <a:xfrm>
            <a:off x="1676400" y="2438400"/>
            <a:ext cx="9686023" cy="2124075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D3838-8BBA-4DEF-A8BB-CB509E38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438400"/>
            <a:ext cx="9671050" cy="2124075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242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5E39B-3E0C-4146-A841-D90C7379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8249C-A0B0-41BE-ACCF-9FC3218A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19DBFA-6E9C-4135-BECE-7A979A605190}"/>
              </a:ext>
            </a:extLst>
          </p:cNvPr>
          <p:cNvSpPr/>
          <p:nvPr userDrawn="1"/>
        </p:nvSpPr>
        <p:spPr>
          <a:xfrm>
            <a:off x="-20320" y="0"/>
            <a:ext cx="1310640" cy="686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2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5E39B-3E0C-4146-A841-D90C7379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8249C-A0B0-41BE-ACCF-9FC3218A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19DBFA-6E9C-4135-BECE-7A979A605190}"/>
              </a:ext>
            </a:extLst>
          </p:cNvPr>
          <p:cNvSpPr/>
          <p:nvPr userDrawn="1"/>
        </p:nvSpPr>
        <p:spPr>
          <a:xfrm>
            <a:off x="914401" y="0"/>
            <a:ext cx="6162674" cy="6858000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DBD05-11CC-469A-B954-0EA13D385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838" y="2289176"/>
            <a:ext cx="5257800" cy="113982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086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B95D0-B393-4507-800E-BC2A3579C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68EA3-A74B-4FF4-9AFD-46FC6204A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57244-03AA-4236-9DA9-13C118F58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3EAD2-1D3D-440B-BA43-5934A5E27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769C04-1DB8-4E0D-B217-95E7BD006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CADF1C-CD9C-4034-9D10-3967BF6B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9/30/21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87DC2F-322A-4BB2-A5DB-28CE2844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C3E038-84A6-4047-801D-A7712A74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8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FBBD7-E326-47AB-9752-D0F64E671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825625"/>
            <a:ext cx="111982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20148-6572-4E0A-A3B3-AFACE6774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D340F-E019-466E-9425-BCBBA017A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7350" y="444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BB389-2D32-4459-A711-0F392A83F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65126"/>
            <a:ext cx="11198224" cy="1139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DFF0AA-25CB-4522-8735-CED47F9D6E1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185957" y="6356350"/>
            <a:ext cx="892295" cy="470693"/>
            <a:chOff x="4581525" y="2647950"/>
            <a:chExt cx="2943225" cy="155257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37E496-7AE7-42C4-BFF6-DEE5043A93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7250" y="2647950"/>
              <a:ext cx="2857500" cy="155257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7B3E67-D8E9-4489-8EA1-C727D3AE3D36}"/>
                </a:ext>
              </a:extLst>
            </p:cNvPr>
            <p:cNvSpPr/>
            <p:nvPr userDrawn="1"/>
          </p:nvSpPr>
          <p:spPr>
            <a:xfrm>
              <a:off x="4581525" y="3867150"/>
              <a:ext cx="2466975" cy="247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748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70" r:id="rId3"/>
    <p:sldLayoutId id="2147483669" r:id="rId4"/>
    <p:sldLayoutId id="2147483664" r:id="rId5"/>
    <p:sldLayoutId id="2147483676" r:id="rId6"/>
    <p:sldLayoutId id="2147483673" r:id="rId7"/>
    <p:sldLayoutId id="2147483660" r:id="rId8"/>
    <p:sldLayoutId id="2147483653" r:id="rId9"/>
    <p:sldLayoutId id="2147483654" r:id="rId10"/>
    <p:sldLayoutId id="2147483655" r:id="rId11"/>
    <p:sldLayoutId id="214748365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charts/employment-situation/employment-population-ratio.htm" TargetMode="External"/><Relationship Id="rId2" Type="http://schemas.openxmlformats.org/officeDocument/2006/relationships/hyperlink" Target="https://www.statista.com/statistics/793961/employment-among-disabled-us-adult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2.ed.gov/programs/osepidea/618-data/static-tables/index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2.ed.gov/programs/osepidea/618-data/static-tables/index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ed.gov/programs/osepidea/618-data/static-tables/index.html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JenniferM@RespectAbilityUSA.org" TargetMode="External"/><Relationship Id="rId5" Type="http://schemas.openxmlformats.org/officeDocument/2006/relationships/hyperlink" Target="http://www.respectability.org/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abilitycompendium.org/compendium/2020-annual-disability-statistics-suppleme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https://disabilitycompendium.org/compendium/2020-annual-disability-statistics-supplemen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793961/employment-among-disabled-us-adults/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ls.gov/charts/employment-situation/employment-population-ratio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charts/employment-situation/employment-population-ratio.htm" TargetMode="External"/><Relationship Id="rId2" Type="http://schemas.openxmlformats.org/officeDocument/2006/relationships/hyperlink" Target="https://www.statista.com/statistics/793961/employment-among-disabled-us-adult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charts/employment-situation/employment-population-ratio.htm" TargetMode="External"/><Relationship Id="rId2" Type="http://schemas.openxmlformats.org/officeDocument/2006/relationships/hyperlink" Target="https://www.statista.com/statistics/793961/employment-among-disabled-us-adult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charts/employment-situation/employment-population-ratio.htm" TargetMode="External"/><Relationship Id="rId2" Type="http://schemas.openxmlformats.org/officeDocument/2006/relationships/hyperlink" Target="https://www.statista.com/statistics/793961/employment-among-disabled-us-adult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charts/employment-situation/employment-population-ratio.htm" TargetMode="External"/><Relationship Id="rId2" Type="http://schemas.openxmlformats.org/officeDocument/2006/relationships/hyperlink" Target="https://www.statista.com/statistics/793961/employment-among-disabled-us-adult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0C608D7-8163-494C-9739-1CFEEDF92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61 million people have a disability</a:t>
            </a:r>
          </a:p>
        </p:txBody>
      </p:sp>
      <p:pic>
        <p:nvPicPr>
          <p:cNvPr id="5" name="Picture 4" descr="A young adult with a disability pushing a cart">
            <a:extLst>
              <a:ext uri="{FF2B5EF4-FFF2-40B4-BE49-F238E27FC236}">
                <a16:creationId xmlns:a16="http://schemas.microsoft.com/office/drawing/2014/main" id="{F426324E-848E-4113-8F7B-DB39B43A2B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5C1672-8B44-4E4B-85E2-4BC3CBD84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01946" y="307587"/>
            <a:ext cx="5758250" cy="2376421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33315F-A4C0-490F-A4DF-74E0DEC22061}"/>
              </a:ext>
            </a:extLst>
          </p:cNvPr>
          <p:cNvSpPr/>
          <p:nvPr/>
        </p:nvSpPr>
        <p:spPr>
          <a:xfrm>
            <a:off x="6509982" y="535235"/>
            <a:ext cx="5349922" cy="1981303"/>
          </a:xfrm>
          <a:prstGeom prst="rect">
            <a:avLst/>
          </a:prstGeom>
          <a:solidFill>
            <a:srgbClr val="EFAF30"/>
          </a:solidFill>
          <a:ln>
            <a:solidFill>
              <a:srgbClr val="4D4D4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Million 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in the US                        have a disability.*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2D620D-E320-45BA-A466-188D3D5A18D5}"/>
              </a:ext>
            </a:extLst>
          </p:cNvPr>
          <p:cNvSpPr txBox="1"/>
          <p:nvPr/>
        </p:nvSpPr>
        <p:spPr>
          <a:xfrm>
            <a:off x="189781" y="6481546"/>
            <a:ext cx="1487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Source: US Census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4FE343-D253-4C03-9DFC-764D175B2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01945" y="2911656"/>
            <a:ext cx="5758249" cy="3411109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ADAF2B-1DEE-429B-A188-4106BA264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09982" y="3247573"/>
            <a:ext cx="5349922" cy="2715904"/>
          </a:xfrm>
          <a:prstGeom prst="rect">
            <a:avLst/>
          </a:prstGeom>
          <a:solidFill>
            <a:srgbClr val="EFAF3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4AAFD-AECF-4371-B0EE-D102AB9CD006}"/>
              </a:ext>
            </a:extLst>
          </p:cNvPr>
          <p:cNvSpPr txBox="1"/>
          <p:nvPr/>
        </p:nvSpPr>
        <p:spPr>
          <a:xfrm>
            <a:off x="6722076" y="3554469"/>
            <a:ext cx="5040642" cy="210211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with disabilities </a:t>
            </a:r>
          </a:p>
          <a:p>
            <a:pPr algn="ctr">
              <a:lnSpc>
                <a:spcPct val="9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</a:p>
          <a:p>
            <a:pPr algn="ctr">
              <a:lnSpc>
                <a:spcPct val="90000"/>
              </a:lnSpc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</a:p>
          <a:p>
            <a:pPr algn="ctr">
              <a:lnSpc>
                <a:spcPct val="9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like anyone else.</a:t>
            </a:r>
          </a:p>
          <a:p>
            <a:pPr algn="ctr"/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016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7DCBF0-9622-47E7-9929-BAFBE8127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Women with Disabilities – 2019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746484-0B03-463F-8ED7-84D2C7C59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of 2019, there were 165,302,064 women living in the United States.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 that number, there are  21,201,155 women living with some form of disability.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10,174,591 working-age women with disabilities. Out of that number, only 3,727,186 or 36.6 percent have jobs. 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comparison, fully 73.8 percent of women without disabilities have jobs. 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employment gap between women with and without disabilities is 37.1 percentage points. 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Fully 22.5 percent of women with disabilities live in poverty compared to 13.5 percent of women without disabilities. 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ED35E-610B-4304-A34F-AEB3F63E7E89}"/>
              </a:ext>
            </a:extLst>
          </p:cNvPr>
          <p:cNvSpPr/>
          <p:nvPr/>
        </p:nvSpPr>
        <p:spPr>
          <a:xfrm>
            <a:off x="397789" y="6234194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https://www.statista.com/statistics/793961/employment-among-disabled-us-adults/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https://www.bls.gov/charts/employment-situation/employment-population-ratio.htm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5331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b="1" dirty="0"/>
              <a:t>Students with Disabilities in K-12 Schools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Total Number of K-12 students with disabilities: 6,561,998    </a:t>
            </a:r>
            <a:endParaRPr lang="en-US" sz="54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85,680 American Indian or Alaska Native students with disabilities  </a:t>
            </a:r>
            <a:endParaRPr lang="en-US" sz="44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165,353 Asian students with disabilities  </a:t>
            </a:r>
            <a:endParaRPr lang="en-US" sz="44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1,158,862 Black or African American students with disabilities  </a:t>
            </a:r>
            <a:endParaRPr lang="en-US" sz="44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1,826,344 Hispanic/Latino students with disabilities  </a:t>
            </a:r>
            <a:endParaRPr lang="en-US" sz="44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23,809 Native Hawaiian or Other Pacific Islander students with disabilities  </a:t>
            </a:r>
            <a:endParaRPr lang="en-US" sz="44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283,819 Biracial students with disabilities  </a:t>
            </a:r>
            <a:endParaRPr lang="en-US" sz="44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3,018,131 White students with disabilities 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endParaRPr lang="en-US" sz="4400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Subtotal of BIPOC Students with Disabilities: 3,543,867  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46614-7CB6-4164-BDEB-8DF27B4C7C2C}"/>
              </a:ext>
            </a:extLst>
          </p:cNvPr>
          <p:cNvSpPr txBox="1"/>
          <p:nvPr/>
        </p:nvSpPr>
        <p:spPr>
          <a:xfrm>
            <a:off x="305971" y="6036286"/>
            <a:ext cx="9302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IDEA Section 618 Data Products: Static Table -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https://www2.ed.gov/programs/osepidea/618-data/static-tables/index.html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1750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44BF27-3A50-483D-8B73-E71CE1B6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Percentage &amp; Number of Disability by Type - SWDs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E4BA928-DAD5-4DC4-850C-7C1CC002C9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767384"/>
              </p:ext>
            </p:extLst>
          </p:nvPr>
        </p:nvGraphicFramePr>
        <p:xfrm>
          <a:off x="523240" y="1690336"/>
          <a:ext cx="11378024" cy="2773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12716">
                  <a:extLst>
                    <a:ext uri="{9D8B030D-6E8A-4147-A177-3AD203B41FA5}">
                      <a16:colId xmlns:a16="http://schemas.microsoft.com/office/drawing/2014/main" val="2959951957"/>
                    </a:ext>
                  </a:extLst>
                </a:gridCol>
                <a:gridCol w="812716">
                  <a:extLst>
                    <a:ext uri="{9D8B030D-6E8A-4147-A177-3AD203B41FA5}">
                      <a16:colId xmlns:a16="http://schemas.microsoft.com/office/drawing/2014/main" val="39860488"/>
                    </a:ext>
                  </a:extLst>
                </a:gridCol>
                <a:gridCol w="812716">
                  <a:extLst>
                    <a:ext uri="{9D8B030D-6E8A-4147-A177-3AD203B41FA5}">
                      <a16:colId xmlns:a16="http://schemas.microsoft.com/office/drawing/2014/main" val="2961861696"/>
                    </a:ext>
                  </a:extLst>
                </a:gridCol>
                <a:gridCol w="812716">
                  <a:extLst>
                    <a:ext uri="{9D8B030D-6E8A-4147-A177-3AD203B41FA5}">
                      <a16:colId xmlns:a16="http://schemas.microsoft.com/office/drawing/2014/main" val="2540035103"/>
                    </a:ext>
                  </a:extLst>
                </a:gridCol>
                <a:gridCol w="812716">
                  <a:extLst>
                    <a:ext uri="{9D8B030D-6E8A-4147-A177-3AD203B41FA5}">
                      <a16:colId xmlns:a16="http://schemas.microsoft.com/office/drawing/2014/main" val="1203384786"/>
                    </a:ext>
                  </a:extLst>
                </a:gridCol>
                <a:gridCol w="812716">
                  <a:extLst>
                    <a:ext uri="{9D8B030D-6E8A-4147-A177-3AD203B41FA5}">
                      <a16:colId xmlns:a16="http://schemas.microsoft.com/office/drawing/2014/main" val="3140757038"/>
                    </a:ext>
                  </a:extLst>
                </a:gridCol>
                <a:gridCol w="812716">
                  <a:extLst>
                    <a:ext uri="{9D8B030D-6E8A-4147-A177-3AD203B41FA5}">
                      <a16:colId xmlns:a16="http://schemas.microsoft.com/office/drawing/2014/main" val="2482344083"/>
                    </a:ext>
                  </a:extLst>
                </a:gridCol>
                <a:gridCol w="812716">
                  <a:extLst>
                    <a:ext uri="{9D8B030D-6E8A-4147-A177-3AD203B41FA5}">
                      <a16:colId xmlns:a16="http://schemas.microsoft.com/office/drawing/2014/main" val="284654909"/>
                    </a:ext>
                  </a:extLst>
                </a:gridCol>
                <a:gridCol w="812716">
                  <a:extLst>
                    <a:ext uri="{9D8B030D-6E8A-4147-A177-3AD203B41FA5}">
                      <a16:colId xmlns:a16="http://schemas.microsoft.com/office/drawing/2014/main" val="2027419488"/>
                    </a:ext>
                  </a:extLst>
                </a:gridCol>
                <a:gridCol w="812716">
                  <a:extLst>
                    <a:ext uri="{9D8B030D-6E8A-4147-A177-3AD203B41FA5}">
                      <a16:colId xmlns:a16="http://schemas.microsoft.com/office/drawing/2014/main" val="2810486910"/>
                    </a:ext>
                  </a:extLst>
                </a:gridCol>
                <a:gridCol w="812716">
                  <a:extLst>
                    <a:ext uri="{9D8B030D-6E8A-4147-A177-3AD203B41FA5}">
                      <a16:colId xmlns:a16="http://schemas.microsoft.com/office/drawing/2014/main" val="4074448676"/>
                    </a:ext>
                  </a:extLst>
                </a:gridCol>
                <a:gridCol w="812716">
                  <a:extLst>
                    <a:ext uri="{9D8B030D-6E8A-4147-A177-3AD203B41FA5}">
                      <a16:colId xmlns:a16="http://schemas.microsoft.com/office/drawing/2014/main" val="156248789"/>
                    </a:ext>
                  </a:extLst>
                </a:gridCol>
                <a:gridCol w="812716">
                  <a:extLst>
                    <a:ext uri="{9D8B030D-6E8A-4147-A177-3AD203B41FA5}">
                      <a16:colId xmlns:a16="http://schemas.microsoft.com/office/drawing/2014/main" val="1795540228"/>
                    </a:ext>
                  </a:extLst>
                </a:gridCol>
                <a:gridCol w="812716">
                  <a:extLst>
                    <a:ext uri="{9D8B030D-6E8A-4147-A177-3AD203B41FA5}">
                      <a16:colId xmlns:a16="http://schemas.microsoft.com/office/drawing/2014/main" val="4255029028"/>
                    </a:ext>
                  </a:extLst>
                </a:gridCol>
              </a:tblGrid>
              <a:tr h="1179418"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Autism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Deaf-blindness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Developmental delay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Emotional disturbance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Hearing disabilities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Intellectual disabilities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Multiple disabilities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Orthopedic Disability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health conditions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Specific learning disabilities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Speech or language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Traumatic brain injury</a:t>
                      </a: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(TBI)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Visual disabilities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07744069"/>
                  </a:ext>
                </a:extLst>
              </a:tr>
              <a:tr h="717479"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SWDs with that Disability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717,716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1,553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194,919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345,782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64,311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419,196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127,126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31,361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1,079,301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2,379,448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1,090,207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24,993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24,243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95134705"/>
                  </a:ext>
                </a:extLst>
              </a:tr>
              <a:tr h="717479"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of SWDs with that Disability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2557665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9028F1A-FD74-C142-A188-61A4315B22B4}"/>
              </a:ext>
            </a:extLst>
          </p:cNvPr>
          <p:cNvSpPr/>
          <p:nvPr/>
        </p:nvSpPr>
        <p:spPr>
          <a:xfrm>
            <a:off x="2100580" y="4834652"/>
            <a:ext cx="799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total, there are 6,561,998 students with disabilities in America’s Public School System today.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F64EBF-29AF-4269-BA79-E8E5E6BF42AE}"/>
              </a:ext>
            </a:extLst>
          </p:cNvPr>
          <p:cNvSpPr txBox="1"/>
          <p:nvPr/>
        </p:nvSpPr>
        <p:spPr>
          <a:xfrm>
            <a:off x="305971" y="6036286"/>
            <a:ext cx="9302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IDEA Section 618 Data Products: Static Table -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https://www2.ed.gov/programs/osepidea/618-data/static-tables/index.html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266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105BD4-4987-4809-BD1C-2B64C8D8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Demographics of K-12 Students with Disabilities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B47C01-751E-4FD6-93C7-ECD3C5971195}"/>
              </a:ext>
            </a:extLst>
          </p:cNvPr>
          <p:cNvSpPr txBox="1"/>
          <p:nvPr/>
        </p:nvSpPr>
        <p:spPr>
          <a:xfrm>
            <a:off x="270022" y="3263705"/>
            <a:ext cx="23465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BIPOC Students with Disabilities make up 58 percent of all Students with Disabilities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America’s schools today. </a:t>
            </a:r>
          </a:p>
        </p:txBody>
      </p:sp>
      <p:graphicFrame>
        <p:nvGraphicFramePr>
          <p:cNvPr id="4" name="Content Placeholder 3" descr="Chart showing demographics of students with disabilities.&#10;&#10;1% American Indian/Alaska Native&#10;3% Asian American&#10;18% Black/African American&#10;28% Hispanic/Latinx&#10;0.03% Native Hawaii/Pacific Islander&#10;4% Biracial&#10;46% Whit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357534"/>
              </p:ext>
            </p:extLst>
          </p:nvPr>
        </p:nvGraphicFramePr>
        <p:xfrm>
          <a:off x="523875" y="1825625"/>
          <a:ext cx="10829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22DBCA9-B7BD-4984-A853-4771C754EF7B}"/>
              </a:ext>
            </a:extLst>
          </p:cNvPr>
          <p:cNvSpPr txBox="1"/>
          <p:nvPr/>
        </p:nvSpPr>
        <p:spPr>
          <a:xfrm>
            <a:off x="404445" y="6176963"/>
            <a:ext cx="9302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IDEA Section 618 Data Products: Static Table -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https://www2.ed.gov/programs/osepidea/618-data/static-tables/index.html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9230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45754D12-F60B-EB40-8196-E41E769F5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7" name="Picture 6" descr="RespectAbility Summer 2017 Fellows smile together with their arms around each other">
            <a:extLst>
              <a:ext uri="{FF2B5EF4-FFF2-40B4-BE49-F238E27FC236}">
                <a16:creationId xmlns:a16="http://schemas.microsoft.com/office/drawing/2014/main" id="{07969B73-6E11-4B49-AE15-B74871B43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909" y="-325677"/>
            <a:ext cx="12553676" cy="3818173"/>
          </a:xfrm>
          <a:prstGeom prst="rect">
            <a:avLst/>
          </a:prstGeom>
        </p:spPr>
      </p:pic>
      <p:pic>
        <p:nvPicPr>
          <p:cNvPr id="8" name="Picture 7" descr="RespectAbility logo">
            <a:extLst>
              <a:ext uri="{FF2B5EF4-FFF2-40B4-BE49-F238E27FC236}">
                <a16:creationId xmlns:a16="http://schemas.microsoft.com/office/drawing/2014/main" id="{AFB8A443-DE0B-4628-8DFD-7EB3A7135C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785282"/>
            <a:ext cx="5410200" cy="2419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4D2C9D-347E-4710-B426-E2F945F2385B}"/>
              </a:ext>
            </a:extLst>
          </p:cNvPr>
          <p:cNvSpPr txBox="1"/>
          <p:nvPr/>
        </p:nvSpPr>
        <p:spPr>
          <a:xfrm>
            <a:off x="6994410" y="4116206"/>
            <a:ext cx="4275273" cy="178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480"/>
              </a:spcBef>
              <a:buSzPct val="25000"/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THANK YOU!</a:t>
            </a:r>
          </a:p>
          <a:p>
            <a:pPr algn="ctr">
              <a:lnSpc>
                <a:spcPct val="90000"/>
              </a:lnSpc>
              <a:spcBef>
                <a:spcPts val="480"/>
              </a:spcBef>
              <a:buSzPct val="25000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Jennifer Laszlo Mizrahi</a:t>
            </a:r>
          </a:p>
          <a:p>
            <a:pPr algn="ctr">
              <a:lnSpc>
                <a:spcPct val="90000"/>
              </a:lnSpc>
              <a:spcBef>
                <a:spcPts val="480"/>
              </a:spcBef>
              <a:buSzPct val="25000"/>
              <a:defRPr/>
            </a:pPr>
            <a:r>
              <a:rPr lang="en-US" sz="2000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www.RespectAbility.org</a:t>
            </a:r>
          </a:p>
          <a:p>
            <a:pPr algn="ctr">
              <a:lnSpc>
                <a:spcPct val="90000"/>
              </a:lnSpc>
              <a:spcBef>
                <a:spcPts val="480"/>
              </a:spcBef>
              <a:buSzPct val="25000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Cell: (202) 365-0787</a:t>
            </a:r>
          </a:p>
          <a:p>
            <a:pPr algn="ctr">
              <a:lnSpc>
                <a:spcPct val="90000"/>
              </a:lnSpc>
              <a:spcBef>
                <a:spcPts val="480"/>
              </a:spcBef>
              <a:buSzPct val="25000"/>
              <a:defRPr/>
            </a:pPr>
            <a:r>
              <a:rPr lang="en-US" sz="2000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JenniferM@RespectAbility.org</a:t>
            </a:r>
          </a:p>
        </p:txBody>
      </p:sp>
    </p:spTree>
    <p:extLst>
      <p:ext uri="{BB962C8B-B14F-4D97-AF65-F5344CB8AC3E}">
        <p14:creationId xmlns:p14="http://schemas.microsoft.com/office/powerpoint/2010/main" val="98647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D98E-366D-B340-8DA8-A403AABC6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in 4 adults</a:t>
            </a:r>
          </a:p>
        </p:txBody>
      </p:sp>
      <p:pic>
        <p:nvPicPr>
          <p:cNvPr id="5" name="Picture 4" descr="Tatiana Lee smiling and laughing in her wheelchair">
            <a:extLst>
              <a:ext uri="{FF2B5EF4-FFF2-40B4-BE49-F238E27FC236}">
                <a16:creationId xmlns:a16="http://schemas.microsoft.com/office/drawing/2014/main" id="{C0844FA5-60D4-4D51-8FEE-50D681FBCF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7164" y="-1"/>
            <a:ext cx="10148249" cy="68617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1BFD20-01FB-44FA-AA40-AF3020B62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537029"/>
            <a:ext cx="3178629" cy="568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33315F-A4C0-490F-A4DF-74E0DEC22061}"/>
              </a:ext>
            </a:extLst>
          </p:cNvPr>
          <p:cNvSpPr/>
          <p:nvPr/>
        </p:nvSpPr>
        <p:spPr>
          <a:xfrm>
            <a:off x="602079" y="745060"/>
            <a:ext cx="2612609" cy="5269985"/>
          </a:xfrm>
          <a:prstGeom prst="rect">
            <a:avLst/>
          </a:prstGeom>
          <a:solidFill>
            <a:srgbClr val="EFAF30"/>
          </a:solidFill>
          <a:ln>
            <a:solidFill>
              <a:srgbClr val="4D4D4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in 4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adults have a disability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(physical, sensory, cognitive, mental health or other)</a:t>
            </a:r>
          </a:p>
        </p:txBody>
      </p:sp>
      <p:pic>
        <p:nvPicPr>
          <p:cNvPr id="9" name="Picture 8" descr="RespectAbility logo">
            <a:extLst>
              <a:ext uri="{FF2B5EF4-FFF2-40B4-BE49-F238E27FC236}">
                <a16:creationId xmlns:a16="http://schemas.microsoft.com/office/drawing/2014/main" id="{D60E313D-3292-6F43-8AD2-60C082083D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5" y="6398532"/>
            <a:ext cx="906449" cy="40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1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26C41A-1939-4F8E-9BE5-47E9DF09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>
                <a:solidFill>
                  <a:sysClr val="windowText" lastClr="000000"/>
                </a:solidFill>
              </a:rPr>
              <a:t>Employment Rates for Working-Age Americans w/ &amp; w/o Disabilities, by Race – 2019 (Pre-COVID)</a:t>
            </a:r>
            <a:endParaRPr lang="en-US" sz="33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A5C73A-B6C1-4D97-8DB7-CE324A69136D}"/>
              </a:ext>
            </a:extLst>
          </p:cNvPr>
          <p:cNvSpPr/>
          <p:nvPr/>
        </p:nvSpPr>
        <p:spPr>
          <a:xfrm>
            <a:off x="378820" y="6200485"/>
            <a:ext cx="11813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Annual Disability Statistics Supplement: 2020. Univ. of New Hampshire, Institute on Disability.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https://disabilitycompendium.org/compendium/2020-annual-disability-statistics-supplement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 descr="Chart depicting Employment Rates for Working-Age Americans with and without Disabilities, by Race in 2018. 38.9 percent of White Working-Age Americans with Disabilities had jobs as did 86 percent of White Working-Age Americans without Disabilities. Only 29.7 percent of Working-Age African-Americans with disabilities had jobs compared to 74.4 percent of Working-Age African-Americans without Disabilities. At the same time, 43.2 percent of Working-Age Asian-Americans with disabilities had jobs as did 74.6 percent of Working-Age Asian-Americans without disabilities. ">
            <a:extLst>
              <a:ext uri="{FF2B5EF4-FFF2-40B4-BE49-F238E27FC236}">
                <a16:creationId xmlns:a16="http://schemas.microsoft.com/office/drawing/2014/main" id="{CE3EDB3F-0AA2-4DD6-B3C2-EC7151E5AC99}"/>
              </a:ext>
            </a:extLst>
          </p:cNvPr>
          <p:cNvGraphicFramePr>
            <a:graphicFrameLocks/>
          </p:cNvGraphicFramePr>
          <p:nvPr/>
        </p:nvGraphicFramePr>
        <p:xfrm>
          <a:off x="1129850" y="1504950"/>
          <a:ext cx="9302379" cy="466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9048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26C41A-1939-4F8E-9BE5-47E9DF09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>
                <a:solidFill>
                  <a:sysClr val="windowText" lastClr="000000"/>
                </a:solidFill>
              </a:rPr>
              <a:t>Poverty Rates for Working-Age Americans w/ &amp; w/o Disabilities, by Race – 2019 (Pre-COVID)</a:t>
            </a:r>
            <a:endParaRPr lang="en-US" sz="33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A5C73A-B6C1-4D97-8DB7-CE324A69136D}"/>
              </a:ext>
            </a:extLst>
          </p:cNvPr>
          <p:cNvSpPr/>
          <p:nvPr/>
        </p:nvSpPr>
        <p:spPr>
          <a:xfrm>
            <a:off x="378820" y="6200485"/>
            <a:ext cx="11813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SOURCE: Annual Disability Statistics Supplement: 2020. Univ. of New Hampshire, Institute on Disability.</a:t>
            </a: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https://disabilitycompendium.org/compendium/2020-annual-disability-statistics-supplement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 descr="Chart depicting Employment Rates for Working-Age Americans with and without Disabilities, by Race in 2018. 38.9 percent of White Working-Age Americans with Disabilities had jobs as did 86 percent of White Working-Age Americans without Disabilities. Only 29.7 percent of Working-Age African-Americans with disabilities had jobs compared to 74.4 percent of Working-Age African-Americans without Disabilities. At the same time, 43.2 percent of Working-Age Asian-Americans with disabilities had jobs as did 74.6 percent of Working-Age Asian-Americans without disabilities. ">
            <a:extLst>
              <a:ext uri="{FF2B5EF4-FFF2-40B4-BE49-F238E27FC236}">
                <a16:creationId xmlns:a16="http://schemas.microsoft.com/office/drawing/2014/main" id="{51AD0640-174D-4BB9-A86D-EA7C07861AC4}"/>
              </a:ext>
            </a:extLst>
          </p:cNvPr>
          <p:cNvGraphicFramePr>
            <a:graphicFrameLocks/>
          </p:cNvGraphicFramePr>
          <p:nvPr/>
        </p:nvGraphicFramePr>
        <p:xfrm>
          <a:off x="750011" y="1533436"/>
          <a:ext cx="9369614" cy="466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3797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30CB30-523A-4BFF-9CE0-7525CE917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Employment Rates of Minority Populations </a:t>
            </a:r>
            <a:br>
              <a:rPr lang="en-US" sz="3300" b="1" dirty="0"/>
            </a:br>
            <a:r>
              <a:rPr lang="en-US" sz="3300" b="1" dirty="0"/>
              <a:t>(Percentage of population) – 2008 to 2018 – WIP </a:t>
            </a:r>
          </a:p>
        </p:txBody>
      </p:sp>
      <p:graphicFrame>
        <p:nvGraphicFramePr>
          <p:cNvPr id="4" name="Chart 3" descr="Chart depicting, the Employment Rates of Minority Populations as a Percentage of population from 2008 to 2018. In 2008 37.1 percent of people with disabilities had jobs, 57.3 percent of African-Americans had jobs, 56.2 percent of women had jobs as did 63.3 percent of Hispanic Americans. &#10;In 2009, 35.2 percent of people with disabilities had jobs, 53.2 percent of African-Americans had jobs, 54.4 percent of women had jobs as did 59.7 percent of Hispanic Americans. &#10;In 2010, 33.4 percent of people with disabilities had jobs, 52.3 percent of African-Americans had jobs, 53.6 percent of women had jobs as did 59 percent of Hispanic Americans. &#10;In 2011, 32.6 percent of people with disabilities had jobs, 51.7 percent of African-Americans had jobs, 53.2 percent of women had jobs as did 58.9 percent of Hispanic Americans. &#10;In 2012, 32.7 percent of people with disabilities had jobs, 53 percent of African-Americans had jobs, 53.1 percent of women had jobs as did 59.5 percent of Hispanic Americans. &#10;In 2013, 33.9 percent of people with disabilities had jobs, 53.2 percent of African-Americans had jobs, 53.2 percent of women had jobs as did 60 percent of Hispanic Americans. &#10;In 2014, 34.4 percent of people with disabilities had jobs, 54.3 percent of African-Americans had jobs, 53.5 percent of women had jobs as did 61.2 percent of Hispanic Americans. &#10;In 2015, 34.9 percent of people with disabilities had jobs, 55.7 percent of African-Americans had jobs, 53.7 percent of women had jobs as did 61.6 percent of Hispanic Americans. &#10;In 2016, 35.9 percent of people with disabilities had jobs, 56.4 percent of African-Americans had jobs, 54.1 percent of women had jobs as did 62 percent of Hispanic Americans. &#10;In 2017, 36.9 percent of people with disabilities had jobs, 57.6 percent of African-Americans had jobs, 54.6 percent of women had jobs as did 60.6 percent of Hispanic Americans. &#10;In 2018, 37.6 percent of people with disabilities had jobs, 57.9 percent of African-Americans had jobs, 55.4 percent of women had jobs as did 61 percent of Hispanic Americans. &#10;">
            <a:extLst>
              <a:ext uri="{FF2B5EF4-FFF2-40B4-BE49-F238E27FC236}">
                <a16:creationId xmlns:a16="http://schemas.microsoft.com/office/drawing/2014/main" id="{9956E99F-1D58-43ED-8D21-6AAEDFCE2062}"/>
              </a:ext>
            </a:extLst>
          </p:cNvPr>
          <p:cNvGraphicFramePr>
            <a:graphicFrameLocks/>
          </p:cNvGraphicFramePr>
          <p:nvPr/>
        </p:nvGraphicFramePr>
        <p:xfrm>
          <a:off x="523240" y="1504950"/>
          <a:ext cx="11145520" cy="4771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5E3C81B-FBE8-4887-A86F-6706FF2B972C}"/>
              </a:ext>
            </a:extLst>
          </p:cNvPr>
          <p:cNvSpPr/>
          <p:nvPr/>
        </p:nvSpPr>
        <p:spPr>
          <a:xfrm>
            <a:off x="397789" y="6234194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https://www.statista.com/statistics/793961/employment-among-disabled-us-adults/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https://www.bls.gov/charts/employment-situation/employment-population-ratio.htm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5806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6D5B04-A89B-40C0-A23B-CD37D42A7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African Americans with Disabilities – 2019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C3AD15-972B-482B-9C44-E0A10D301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of 2019, there were 39,412,670 African Americans living in the United States.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 that number, there are 5,598,758 African Americans living with some form of disability.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3,268,440 working-age African Americans with disabilities. Out of that number, only 1,048,745 or 32.1 percent have jobs. 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comparison, fully 75.5 percent of African Americans without disabilities have jobs. 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employment gap between African Americans with and without disabilities is 43.4 percentage points. 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Fully 32 percent of African Americans with disabilities live in poverty compared to 20.9 percent of African Americans without disabilities. 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500D5E-8C3F-46D6-A39E-84842139394A}"/>
              </a:ext>
            </a:extLst>
          </p:cNvPr>
          <p:cNvSpPr/>
          <p:nvPr/>
        </p:nvSpPr>
        <p:spPr>
          <a:xfrm>
            <a:off x="397789" y="6234194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https://www.statista.com/statistics/793961/employment-among-disabled-us-adults/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https://www.bls.gov/charts/employment-situation/employment-population-ratio.htm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38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C879BB-A20A-45F8-9C6F-2F3E3D84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Latinx People with Disabilities - 2019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B0D166-81DE-45D2-8B20-09F2957E2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of 2019, there were 59,709,293 Latinx people living in the United States.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 of that number, there are 5,412,676 Latinx people living with some form of disability.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2,969,668 working-age Latinx people with disabilities. Out of that number, fully 1,213,802 or 40.9 percent have jobs. 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comparison, fully 77.1 percent of Latinx people without disabilities have jobs. 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employment gap between Latinx people with and without disabilities is 36.1 percentage points.  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571500" algn="l"/>
              </a:tabLst>
            </a:pP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Fully 26 percent of Latinx people with disabilities live in poverty, compared to only 17.5 of Latinx people without disabilities.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00F958-AA4A-4DA2-9CAB-33E8A8CF2B61}"/>
              </a:ext>
            </a:extLst>
          </p:cNvPr>
          <p:cNvSpPr/>
          <p:nvPr/>
        </p:nvSpPr>
        <p:spPr>
          <a:xfrm>
            <a:off x="397789" y="6234194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https://www.statista.com/statistics/793961/employment-among-disabled-us-adults/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https://www.bls.gov/charts/employment-situation/employment-population-ratio.htm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6156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C0CA7C-BA5A-4BB8-A3D0-103105D5E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Asian Americans with Disabilities – 2019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46004F-F7E1-4E81-8168-4775ED3C9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of 2019, there were 18,297,153 Asian Americans living in the United States.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 that number, there are 1,315,999 Asian Americans living with some form of disability.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537,908 working-age Asian Americans with disabilities. Out of that number, only 231,821 or 43.1 percent have jobs. 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comparison, fully 76 percent of Asian Americans without disabilities have jobs. 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employment gap between Asian Americans with and without disabilities is  32.9 percentage points. 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Fully 17.9 percent of Asian Americans with disabilities live in poverty compared to 10.6 percent of Asian Americans without disabilities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BC9CB1-40A9-4A29-946A-28376D5F8590}"/>
              </a:ext>
            </a:extLst>
          </p:cNvPr>
          <p:cNvSpPr/>
          <p:nvPr/>
        </p:nvSpPr>
        <p:spPr>
          <a:xfrm>
            <a:off x="397789" y="6234194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https://www.statista.com/statistics/793961/employment-among-disabled-us-adults/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https://www.bls.gov/charts/employment-situation/employment-population-ratio.htm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2607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A2F95A-48BF-4E79-8B5A-FA4EB4900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BIPOC Subtotal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67A746-459D-4D0F-8488-5C2E6D164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total, there are 2,777,677 American Indian and Alaska Natives living in the United States. Out of that number, approximately 477,954 have disabilities. </a:t>
            </a:r>
            <a:endParaRPr lang="en-US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total, there are 612,857 Native Hawaiian and Other Pacific Islander living in the United States. Out of that number, approximately</a:t>
            </a:r>
            <a:r>
              <a:rPr lang="en-US" sz="2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64,782 have disabilities. </a:t>
            </a:r>
            <a:endParaRPr lang="en-US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Subtotal: 12,870,169 Black, Indigenous and People of Color (BIPOC) People with Disabilities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2451D4-7530-4F00-AF88-4956152323CF}"/>
              </a:ext>
            </a:extLst>
          </p:cNvPr>
          <p:cNvSpPr/>
          <p:nvPr/>
        </p:nvSpPr>
        <p:spPr>
          <a:xfrm>
            <a:off x="397789" y="6234194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https://www.statista.com/statistics/793961/employment-among-disabled-us-adults/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https://www.bls.gov/charts/employment-situation/employment-population-ratio.htm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5531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22710</TotalTime>
  <Words>1192</Words>
  <Application>Microsoft Macintosh PowerPoint</Application>
  <PresentationFormat>Widescreen</PresentationFormat>
  <Paragraphs>163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61 million people have a disability</vt:lpstr>
      <vt:lpstr>1 in 4 adults</vt:lpstr>
      <vt:lpstr>Employment Rates for Working-Age Americans w/ &amp; w/o Disabilities, by Race – 2019 (Pre-COVID)</vt:lpstr>
      <vt:lpstr>Poverty Rates for Working-Age Americans w/ &amp; w/o Disabilities, by Race – 2019 (Pre-COVID)</vt:lpstr>
      <vt:lpstr>Employment Rates of Minority Populations  (Percentage of population) – 2008 to 2018 – WIP </vt:lpstr>
      <vt:lpstr>African Americans with Disabilities – 2019 </vt:lpstr>
      <vt:lpstr>Latinx People with Disabilities - 2019</vt:lpstr>
      <vt:lpstr>Asian Americans with Disabilities – 2019 </vt:lpstr>
      <vt:lpstr>BIPOC Subtotal </vt:lpstr>
      <vt:lpstr>Women with Disabilities – 2019 </vt:lpstr>
      <vt:lpstr>Students with Disabilities in K-12 Schools</vt:lpstr>
      <vt:lpstr>Percentage &amp; Number of Disability by Type - SWDs</vt:lpstr>
      <vt:lpstr>Demographics of K-12 Students with Disabilities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Shader</dc:creator>
  <cp:lastModifiedBy>Eric Ascher</cp:lastModifiedBy>
  <cp:revision>618</cp:revision>
  <dcterms:created xsi:type="dcterms:W3CDTF">2019-02-07T00:58:17Z</dcterms:created>
  <dcterms:modified xsi:type="dcterms:W3CDTF">2021-09-30T12:48:37Z</dcterms:modified>
</cp:coreProperties>
</file>