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97" r:id="rId2"/>
    <p:sldId id="629" r:id="rId3"/>
    <p:sldId id="624" r:id="rId4"/>
    <p:sldId id="805" r:id="rId5"/>
    <p:sldId id="806" r:id="rId6"/>
    <p:sldId id="792" r:id="rId7"/>
    <p:sldId id="804" r:id="rId8"/>
    <p:sldId id="791" r:id="rId9"/>
    <p:sldId id="821" r:id="rId10"/>
    <p:sldId id="6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/>
  <p:cmAuthor id="2" name="Rachel Shader" initials="RS" lastIdx="4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AF30"/>
    <a:srgbClr val="F5BA2B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94444" autoAdjust="0"/>
  </p:normalViewPr>
  <p:slideViewPr>
    <p:cSldViewPr snapToGrid="0">
      <p:cViewPr varScale="1">
        <p:scale>
          <a:sx n="91" d="100"/>
          <a:sy n="91" d="100"/>
        </p:scale>
        <p:origin x="216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ADA30%20Charts%2007-09-20%20PKP%20Draft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PWDs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Latinx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41.2</c:v>
                </c:pt>
                <c:pt idx="1">
                  <c:v>33.9</c:v>
                </c:pt>
                <c:pt idx="2">
                  <c:v>41</c:v>
                </c:pt>
                <c:pt idx="3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0-4338-85E4-D2BEDF0B34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Non-PWDs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Latinx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79.8</c:v>
                </c:pt>
                <c:pt idx="1">
                  <c:v>80.400000000000006</c:v>
                </c:pt>
                <c:pt idx="2">
                  <c:v>78.599999999999994</c:v>
                </c:pt>
                <c:pt idx="3">
                  <c:v>77.099999999999994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0-4338-85E4-D2BEDF0B3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794816"/>
        <c:axId val="131796352"/>
      </c:barChart>
      <c:catAx>
        <c:axId val="13179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796352"/>
        <c:crosses val="autoZero"/>
        <c:auto val="1"/>
        <c:lblAlgn val="ctr"/>
        <c:lblOffset val="100"/>
        <c:noMultiLvlLbl val="0"/>
      </c:catAx>
      <c:valAx>
        <c:axId val="1317963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1794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PWDs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30.7</c:v>
                </c:pt>
                <c:pt idx="2">
                  <c:v>26.1</c:v>
                </c:pt>
                <c:pt idx="3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9-46FB-A14C-EEBF6F9B29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Non-PWDs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Latinx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7.9</c:v>
                </c:pt>
                <c:pt idx="1">
                  <c:v>14.7</c:v>
                </c:pt>
                <c:pt idx="2">
                  <c:v>8</c:v>
                </c:pt>
                <c:pt idx="3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69-46FB-A14C-EEBF6F9B2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30752"/>
        <c:axId val="119509760"/>
      </c:barChart>
      <c:catAx>
        <c:axId val="11913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509760"/>
        <c:crosses val="autoZero"/>
        <c:auto val="1"/>
        <c:lblAlgn val="ctr"/>
        <c:lblOffset val="100"/>
        <c:noMultiLvlLbl val="0"/>
      </c:catAx>
      <c:valAx>
        <c:axId val="11950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130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[Book1]Sheet1!$A$2</c:f>
              <c:strCache>
                <c:ptCount val="1"/>
                <c:pt idx="0">
                  <c:v>Disability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[1]Sheet1!$B$2:$L$2</c:f>
              <c:numCache>
                <c:formatCode>General</c:formatCode>
                <c:ptCount val="11"/>
                <c:pt idx="0">
                  <c:v>37.1</c:v>
                </c:pt>
                <c:pt idx="1">
                  <c:v>35.200000000000003</c:v>
                </c:pt>
                <c:pt idx="2">
                  <c:v>33.4</c:v>
                </c:pt>
                <c:pt idx="3">
                  <c:v>32.6</c:v>
                </c:pt>
                <c:pt idx="4">
                  <c:v>32.700000000000003</c:v>
                </c:pt>
                <c:pt idx="5">
                  <c:v>33.9</c:v>
                </c:pt>
                <c:pt idx="6">
                  <c:v>34.4</c:v>
                </c:pt>
                <c:pt idx="7">
                  <c:v>34.9</c:v>
                </c:pt>
                <c:pt idx="8">
                  <c:v>35.9</c:v>
                </c:pt>
                <c:pt idx="9">
                  <c:v>36.9</c:v>
                </c:pt>
                <c:pt idx="10">
                  <c:v>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C-4098-B1B1-B02C37F29982}"/>
            </c:ext>
          </c:extLst>
        </c:ser>
        <c:ser>
          <c:idx val="1"/>
          <c:order val="1"/>
          <c:tx>
            <c:strRef>
              <c:f>[Book1]Sheet1!$A$3</c:f>
              <c:strCache>
                <c:ptCount val="1"/>
                <c:pt idx="0">
                  <c:v>Black/African-American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[1]Sheet1!$B$3:$L$3</c:f>
              <c:numCache>
                <c:formatCode>General</c:formatCode>
                <c:ptCount val="11"/>
                <c:pt idx="0">
                  <c:v>57.3</c:v>
                </c:pt>
                <c:pt idx="1">
                  <c:v>53.2</c:v>
                </c:pt>
                <c:pt idx="2">
                  <c:v>52.3</c:v>
                </c:pt>
                <c:pt idx="3">
                  <c:v>51.7</c:v>
                </c:pt>
                <c:pt idx="4">
                  <c:v>53</c:v>
                </c:pt>
                <c:pt idx="5">
                  <c:v>53.2</c:v>
                </c:pt>
                <c:pt idx="6">
                  <c:v>54.3</c:v>
                </c:pt>
                <c:pt idx="7">
                  <c:v>55.7</c:v>
                </c:pt>
                <c:pt idx="8">
                  <c:v>56.4</c:v>
                </c:pt>
                <c:pt idx="9">
                  <c:v>57.6</c:v>
                </c:pt>
                <c:pt idx="10">
                  <c:v>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C-4098-B1B1-B02C37F29982}"/>
            </c:ext>
          </c:extLst>
        </c:ser>
        <c:ser>
          <c:idx val="2"/>
          <c:order val="2"/>
          <c:tx>
            <c:strRef>
              <c:f>[Book1]Sheet1!$A$4</c:f>
              <c:strCache>
                <c:ptCount val="1"/>
                <c:pt idx="0">
                  <c:v>Women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[1]Sheet1!$B$4:$L$4</c:f>
              <c:numCache>
                <c:formatCode>General</c:formatCode>
                <c:ptCount val="11"/>
                <c:pt idx="0">
                  <c:v>56.2</c:v>
                </c:pt>
                <c:pt idx="1">
                  <c:v>54.4</c:v>
                </c:pt>
                <c:pt idx="2">
                  <c:v>53.6</c:v>
                </c:pt>
                <c:pt idx="3">
                  <c:v>53.2</c:v>
                </c:pt>
                <c:pt idx="4">
                  <c:v>53.1</c:v>
                </c:pt>
                <c:pt idx="5">
                  <c:v>53.2</c:v>
                </c:pt>
                <c:pt idx="6">
                  <c:v>53.5</c:v>
                </c:pt>
                <c:pt idx="7">
                  <c:v>53.7</c:v>
                </c:pt>
                <c:pt idx="8">
                  <c:v>54.1</c:v>
                </c:pt>
                <c:pt idx="9">
                  <c:v>54.6</c:v>
                </c:pt>
                <c:pt idx="10">
                  <c:v>55.4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C-4098-B1B1-B02C37F29982}"/>
            </c:ext>
          </c:extLst>
        </c:ser>
        <c:ser>
          <c:idx val="3"/>
          <c:order val="3"/>
          <c:tx>
            <c:strRef>
              <c:f>[Book1]Sheet1!$A$5</c:f>
              <c:strCache>
                <c:ptCount val="1"/>
                <c:pt idx="0">
                  <c:v>Hispanic/Latino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4572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[1]Sheet1!$B$5:$L$5</c:f>
              <c:numCache>
                <c:formatCode>General</c:formatCode>
                <c:ptCount val="11"/>
                <c:pt idx="0">
                  <c:v>63.3</c:v>
                </c:pt>
                <c:pt idx="1">
                  <c:v>59.7</c:v>
                </c:pt>
                <c:pt idx="2">
                  <c:v>59</c:v>
                </c:pt>
                <c:pt idx="3">
                  <c:v>58.9</c:v>
                </c:pt>
                <c:pt idx="4">
                  <c:v>59.5</c:v>
                </c:pt>
                <c:pt idx="5">
                  <c:v>60</c:v>
                </c:pt>
                <c:pt idx="6">
                  <c:v>61.2</c:v>
                </c:pt>
                <c:pt idx="7">
                  <c:v>61.6</c:v>
                </c:pt>
                <c:pt idx="8">
                  <c:v>62</c:v>
                </c:pt>
                <c:pt idx="9">
                  <c:v>60.6</c:v>
                </c:pt>
                <c:pt idx="10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C-4098-B1B1-B02C37F29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075024"/>
        <c:axId val="566074384"/>
      </c:lineChart>
      <c:catAx>
        <c:axId val="5660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6074384"/>
        <c:crosses val="autoZero"/>
        <c:auto val="1"/>
        <c:lblAlgn val="ctr"/>
        <c:lblOffset val="100"/>
        <c:noMultiLvlLbl val="0"/>
      </c:catAx>
      <c:valAx>
        <c:axId val="566074384"/>
        <c:scaling>
          <c:orientation val="minMax"/>
          <c:max val="7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607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2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4" r:id="rId5"/>
    <p:sldLayoutId id="2147483651" r:id="rId6"/>
    <p:sldLayoutId id="2147483652" r:id="rId7"/>
    <p:sldLayoutId id="2147483660" r:id="rId8"/>
    <p:sldLayoutId id="2147483653" r:id="rId9"/>
    <p:sldLayoutId id="2147483654" r:id="rId10"/>
    <p:sldLayoutId id="2147483655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spectability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JenniferM@RespectAbility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LaurenA@RespectAbility.org" TargetMode="External"/><Relationship Id="rId5" Type="http://schemas.openxmlformats.org/officeDocument/2006/relationships/hyperlink" Target="mailto:JenniferM@RespectAbilityUSA.or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793961/employment-among-disabled-us-adults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s.gov/charts/employment-situation/employment-population-ratio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programs/osepidea/618-data/static-table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8997-8ABB-4FAA-B038-6954FA0A9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Cover</a:t>
            </a:r>
          </a:p>
        </p:txBody>
      </p:sp>
      <p:pic>
        <p:nvPicPr>
          <p:cNvPr id="7" name="Picture 6" descr="RespectAbility Summer 2017 Fellows smile together in a garage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7" y="-276102"/>
            <a:ext cx="12181913" cy="3705102"/>
          </a:xfrm>
          <a:prstGeom prst="rect">
            <a:avLst/>
          </a:prstGeom>
        </p:spPr>
      </p:pic>
      <p:pic>
        <p:nvPicPr>
          <p:cNvPr id="13" name="Picture 12" descr="RespectAbility logo">
            <a:extLst>
              <a:ext uri="{FF2B5EF4-FFF2-40B4-BE49-F238E27FC236}">
                <a16:creationId xmlns:a16="http://schemas.microsoft.com/office/drawing/2014/main" id="{F470BEEA-2EE5-4BD6-B08F-117EAA0AD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6899408" y="4210127"/>
            <a:ext cx="4606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an Equitable Recovery - Solutions for Washingtonians with Disabilities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https://www.respectability.org/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4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45754D12-F60B-EB40-8196-E41E769F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6" descr="RespectAbility Summer 2017 Fellows smile together with their arms around each other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909" y="-325677"/>
            <a:ext cx="12553676" cy="3818173"/>
          </a:xfrm>
          <a:prstGeom prst="rect">
            <a:avLst/>
          </a:prstGeom>
        </p:spPr>
      </p:pic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AFB8A443-DE0B-4628-8DFD-7EB3A7135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6994410" y="3899899"/>
            <a:ext cx="4275273" cy="230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endParaRPr lang="en-US" sz="2000" u="sng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818567"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Nelly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Nieblas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ctr" defTabSz="818567"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Manager of Policy, Advocacy and Engagement</a:t>
            </a:r>
          </a:p>
          <a:p>
            <a:pPr algn="ctr" defTabSz="818567">
              <a:buSzPct val="25000"/>
              <a:defRPr/>
            </a:pP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RespectAbility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algn="ctr" defTabSz="818567">
              <a:buSzPct val="25000"/>
              <a:defRPr/>
            </a:pPr>
            <a:r>
              <a:rPr lang="en-US" sz="2000" u="sng" kern="0" dirty="0">
                <a:solidFill>
                  <a:schemeClr val="accent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NellyN@RespectAbility.org</a:t>
            </a:r>
            <a:endParaRPr lang="en-US" sz="2000" u="sng" kern="0" dirty="0">
              <a:solidFill>
                <a:schemeClr val="accent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98647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C608D7-8163-494C-9739-1CFEEDF9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 million people have a disability</a:t>
            </a:r>
          </a:p>
        </p:txBody>
      </p:sp>
      <p:pic>
        <p:nvPicPr>
          <p:cNvPr id="5" name="Picture 4" descr="A young adult with a disability pushing a cart">
            <a:extLst>
              <a:ext uri="{FF2B5EF4-FFF2-40B4-BE49-F238E27FC236}">
                <a16:creationId xmlns:a16="http://schemas.microsoft.com/office/drawing/2014/main" id="{F426324E-848E-4113-8F7B-DB39B43A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5C1672-8B44-4E4B-85E2-4BC3CBD8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6" y="307587"/>
            <a:ext cx="5758250" cy="2376421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509982" y="535235"/>
            <a:ext cx="5349922" cy="1981303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Million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the US                        have a disability.*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D620D-E320-45BA-A466-188D3D5A18D5}"/>
              </a:ext>
            </a:extLst>
          </p:cNvPr>
          <p:cNvSpPr txBox="1"/>
          <p:nvPr/>
        </p:nvSpPr>
        <p:spPr>
          <a:xfrm>
            <a:off x="189781" y="6481546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Source: US Census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FE343-D253-4C03-9DFC-764D175B2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5" y="2911656"/>
            <a:ext cx="5758249" cy="3411109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DAF2B-1DEE-429B-A188-4106BA26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9982" y="3247573"/>
            <a:ext cx="5349922" cy="2715904"/>
          </a:xfrm>
          <a:prstGeom prst="rect">
            <a:avLst/>
          </a:prstGeom>
          <a:solidFill>
            <a:srgbClr val="EFAF3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4AAFD-AECF-4371-B0EE-D102AB9CD006}"/>
              </a:ext>
            </a:extLst>
          </p:cNvPr>
          <p:cNvSpPr txBox="1"/>
          <p:nvPr/>
        </p:nvSpPr>
        <p:spPr>
          <a:xfrm>
            <a:off x="6722076" y="3554469"/>
            <a:ext cx="5040642" cy="21021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disabilities 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</a:p>
          <a:p>
            <a:pPr algn="ctr">
              <a:lnSpc>
                <a:spcPct val="9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anyone else.</a:t>
            </a: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1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D98E-366D-B340-8DA8-A403AABC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4 adults</a:t>
            </a:r>
          </a:p>
        </p:txBody>
      </p:sp>
      <p:pic>
        <p:nvPicPr>
          <p:cNvPr id="5" name="Picture 4" descr="Tatiana Lee smiling and laughing in her wheelchair">
            <a:extLst>
              <a:ext uri="{FF2B5EF4-FFF2-40B4-BE49-F238E27FC236}">
                <a16:creationId xmlns:a16="http://schemas.microsoft.com/office/drawing/2014/main" id="{C0844FA5-60D4-4D51-8FEE-50D681FB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4" y="-1"/>
            <a:ext cx="10148249" cy="6861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BFD20-01FB-44FA-AA40-AF3020B6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537029"/>
            <a:ext cx="3178629" cy="568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02079" y="745060"/>
            <a:ext cx="2612609" cy="5269985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 4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have a disability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(physical, sensory, cognitive, mental health or other)</a:t>
            </a:r>
          </a:p>
        </p:txBody>
      </p:sp>
      <p:pic>
        <p:nvPicPr>
          <p:cNvPr id="9" name="Picture 8" descr="RespectAbility logo">
            <a:extLst>
              <a:ext uri="{FF2B5EF4-FFF2-40B4-BE49-F238E27FC236}">
                <a16:creationId xmlns:a16="http://schemas.microsoft.com/office/drawing/2014/main" id="{D60E313D-3292-6F43-8AD2-60C082083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5" y="6398532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Washington</a:t>
            </a:r>
          </a:p>
        </p:txBody>
      </p:sp>
      <p:pic>
        <p:nvPicPr>
          <p:cNvPr id="1026" name="Picture 2" descr="L-R: Heidi Wangelin, Washington Governor Jay Inslee, and Philip Kahn-Pauli smile together">
            <a:extLst>
              <a:ext uri="{FF2B5EF4-FFF2-40B4-BE49-F238E27FC236}">
                <a16:creationId xmlns:a16="http://schemas.microsoft.com/office/drawing/2014/main" id="{AA34D044-B8CA-4F23-A193-730577E3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3" y="1871190"/>
            <a:ext cx="4974363" cy="24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881762" y="4539946"/>
            <a:ext cx="386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 Jay Inslee (D-WA)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359" y="1871190"/>
            <a:ext cx="6436338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Total # of people with disabilities (PWDs) in Washington: 958,138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Total # of working-age PWDs: 478,673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# of working-age PWDs with Jobs: 201,400</a:t>
            </a:r>
          </a:p>
          <a:p>
            <a:r>
              <a:rPr lang="en-US" sz="2400" dirty="0">
                <a:solidFill>
                  <a:schemeClr val="tx1"/>
                </a:solidFill>
              </a:rPr>
              <a:t>Employment Rate: working-age PWDs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42%</a:t>
            </a:r>
          </a:p>
          <a:p>
            <a:r>
              <a:rPr lang="en-US" sz="2400" dirty="0">
                <a:solidFill>
                  <a:schemeClr val="tx1"/>
                </a:solidFill>
              </a:rPr>
              <a:t>Employment Rate: working-age Non-PWDs: 79.5%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Gap in Labor Force Participation Rates between PWDs and non-PWDs: 37.4%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Poverty Rate of PWDs: 22.1%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95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Recognizing Racial Disparities in Washington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825625"/>
            <a:ext cx="1065041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20,982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working-age African Americans with disabilities. Out of that number, only 7,105 or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33.9%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 have jobs.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(Tables 3.22/3.27)</a:t>
            </a:r>
            <a:endParaRPr lang="en-US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30.7%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 of African Americans with disabilities live in poverty compared to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14.7%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 of African Americans without disabilities.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(Tables 6.7/6.12)</a:t>
            </a:r>
            <a:endParaRPr lang="en-US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46,579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working-age Latinx people with disabilities. Out of that number, fully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24,647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52.9%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 have jobs.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(Tables 3.25/3.30)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22.7%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 of Latinx people with disabilities live in poverty, compared to only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16.9%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Latinx people without disabilities.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(Tables 6.10/6.15)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18,563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working-age Asian Americans with disabilities. Out of that number, only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7,612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41%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 have jobs.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(Tables 3.23/3.28)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26.1%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 of Asian Americans with disabilities live in poverty compared to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</a:rPr>
              <a:t>8%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 of Asian Americans without disabilities.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(Tables 6.8/6.13)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A70D6-BA08-444B-A34E-5C4A3BA22AE5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9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1145520" cy="113982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ysClr val="windowText" lastClr="000000"/>
                </a:solidFill>
              </a:rPr>
              <a:t>Employment Rates for Working-Age Washingtonians w/ &amp; w/o Disabilities, by Race – 2019 (Pre-COVID)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descr="Employment rates for working-age Washingtonians with and without disabilities by Race in 2019&#10;&#10;White with disability: 41&#10;White without disability: 80&#10;&#10;Black with disability: 34&#10;Black without disability: 80&#10;&#10;Asian with disability: 41&#10;Asian without disability: 79&#10;&#10;Latinx with disability: 53&#10;Latinx without disability: 77"/>
          <p:cNvGraphicFramePr/>
          <p:nvPr>
            <p:extLst>
              <p:ext uri="{D42A27DB-BD31-4B8C-83A1-F6EECF244321}">
                <p14:modId xmlns:p14="http://schemas.microsoft.com/office/powerpoint/2010/main" val="1560418683"/>
              </p:ext>
            </p:extLst>
          </p:nvPr>
        </p:nvGraphicFramePr>
        <p:xfrm>
          <a:off x="523240" y="1504950"/>
          <a:ext cx="9636760" cy="469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91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ysClr val="windowText" lastClr="000000"/>
                </a:solidFill>
              </a:rPr>
              <a:t>Poverty Rates for Working-Age Washingtonians w/ &amp; w/o Disabilities, by Race – 2019 (Pre-COVID)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 descr="Poverty rates for working age Washingtonians with and without disabilities by race in 2019&#10;&#10;White with disability: 15&#10;White without disability: 7.9&#10;&#10;Black with disability: 30.7&#10;Black without disability: 14.7&#10;&#10;Asian with disability: 26.1&#10;Asian without disability: 8&#10;&#10;Latinx with disability: 22.7&#10;Latinx without disability: 16.9"/>
          <p:cNvGraphicFramePr/>
          <p:nvPr>
            <p:extLst>
              <p:ext uri="{D42A27DB-BD31-4B8C-83A1-F6EECF244321}">
                <p14:modId xmlns:p14="http://schemas.microsoft.com/office/powerpoint/2010/main" val="355545690"/>
              </p:ext>
            </p:extLst>
          </p:nvPr>
        </p:nvGraphicFramePr>
        <p:xfrm>
          <a:off x="523240" y="1504950"/>
          <a:ext cx="9636760" cy="463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583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0CB30-523A-4BFF-9CE0-7525CE91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Employment Rates of Minority Populations </a:t>
            </a:r>
            <a:br>
              <a:rPr lang="en-US" sz="3600" b="1" dirty="0"/>
            </a:br>
            <a:r>
              <a:rPr lang="en-US" sz="3600" b="1" dirty="0"/>
              <a:t>(Percentage of population) – 2008 to 2018 – WIP </a:t>
            </a:r>
          </a:p>
        </p:txBody>
      </p:sp>
      <p:graphicFrame>
        <p:nvGraphicFramePr>
          <p:cNvPr id="4" name="Chart 3" descr="Chart depicting, the Employment Rates of Minority Populations as a Percentage of population from 2008 to 2018. In 2008 37.1 percent of people with disabilities had jobs, 57.3 percent of African-Americans had jobs, 56.2 percent of women had jobs as did 63.3 percent of Hispanic Americans. &#10;In 2009, 35.2 percent of people with disabilities had jobs, 53.2 percent of African-Americans had jobs, 54.4 percent of women had jobs as did 59.7 percent of Hispanic Americans. &#10;In 2010, 33.4 percent of people with disabilities had jobs, 52.3 percent of African-Americans had jobs, 53.6 percent of women had jobs as did 59 percent of Hispanic Americans. &#10;In 2011, 32.6 percent of people with disabilities had jobs, 51.7 percent of African-Americans had jobs, 53.2 percent of women had jobs as did 58.9 percent of Hispanic Americans. &#10;In 2012, 32.7 percent of people with disabilities had jobs, 53 percent of African-Americans had jobs, 53.1 percent of women had jobs as did 59.5 percent of Hispanic Americans. &#10;In 2013, 33.9 percent of people with disabilities had jobs, 53.2 percent of African-Americans had jobs, 53.2 percent of women had jobs as did 60 percent of Hispanic Americans. &#10;In 2014, 34.4 percent of people with disabilities had jobs, 54.3 percent of African-Americans had jobs, 53.5 percent of women had jobs as did 61.2 percent of Hispanic Americans. &#10;In 2015, 34.9 percent of people with disabilities had jobs, 55.7 percent of African-Americans had jobs, 53.7 percent of women had jobs as did 61.6 percent of Hispanic Americans. &#10;In 2016, 35.9 percent of people with disabilities had jobs, 56.4 percent of African-Americans had jobs, 54.1 percent of women had jobs as did 62 percent of Hispanic Americans. &#10;In 2017, 36.9 percent of people with disabilities had jobs, 57.6 percent of African-Americans had jobs, 54.6 percent of women had jobs as did 60.6 percent of Hispanic Americans. &#10;In 2018, 37.6 percent of people with disabilities had jobs, 57.9 percent of African-Americans had jobs, 55.4 percent of women had jobs as did 61 percent of Hispanic Americans. &#10;">
            <a:extLst>
              <a:ext uri="{FF2B5EF4-FFF2-40B4-BE49-F238E27FC236}">
                <a16:creationId xmlns:a16="http://schemas.microsoft.com/office/drawing/2014/main" id="{9956E99F-1D58-43ED-8D21-6AAEDFCE2062}"/>
              </a:ext>
            </a:extLst>
          </p:cNvPr>
          <p:cNvGraphicFramePr>
            <a:graphicFrameLocks/>
          </p:cNvGraphicFramePr>
          <p:nvPr/>
        </p:nvGraphicFramePr>
        <p:xfrm>
          <a:off x="523240" y="1504950"/>
          <a:ext cx="11145520" cy="47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5E3C81B-FBE8-4887-A86F-6706FF2B972C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0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4BF27-3A50-483D-8B73-E71CE1B6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Percentage &amp; Number of Disability by Type - SWDs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4BA928-DAD5-4DC4-850C-7C1CC002C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4566"/>
              </p:ext>
            </p:extLst>
          </p:nvPr>
        </p:nvGraphicFramePr>
        <p:xfrm>
          <a:off x="305971" y="1574351"/>
          <a:ext cx="11595290" cy="31691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8235">
                  <a:extLst>
                    <a:ext uri="{9D8B030D-6E8A-4147-A177-3AD203B41FA5}">
                      <a16:colId xmlns:a16="http://schemas.microsoft.com/office/drawing/2014/main" val="2959951957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39860488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2961861696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2540035103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1203384786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3140757038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2482344083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284654909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2027419488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2810486910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4074448676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156248789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1795540228"/>
                    </a:ext>
                  </a:extLst>
                </a:gridCol>
                <a:gridCol w="828235">
                  <a:extLst>
                    <a:ext uri="{9D8B030D-6E8A-4147-A177-3AD203B41FA5}">
                      <a16:colId xmlns:a16="http://schemas.microsoft.com/office/drawing/2014/main" val="4255029028"/>
                    </a:ext>
                  </a:extLst>
                </a:gridCol>
              </a:tblGrid>
              <a:tr h="1072734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Deaf-blindness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delay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disturbance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Hearing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Orthopedic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health conditions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learning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 or language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Traumatic brain injury</a:t>
                      </a: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(TBI)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disabilities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744069"/>
                  </a:ext>
                </a:extLst>
              </a:tr>
              <a:tr h="990216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8,979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5,633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48,076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18,143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5134705"/>
                  </a:ext>
                </a:extLst>
              </a:tr>
              <a:tr h="990216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SWDs with that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57665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01F2F29-ACCE-9344-9CA3-AAE9A7196EF7}"/>
              </a:ext>
            </a:extLst>
          </p:cNvPr>
          <p:cNvSpPr/>
          <p:nvPr/>
        </p:nvSpPr>
        <p:spPr>
          <a:xfrm>
            <a:off x="1960418" y="4868150"/>
            <a:ext cx="82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total, there are 134,239 students with disabilities in Washington State’s Public School System today.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64EBF-29AF-4269-BA79-E8E5E6BF42AE}"/>
              </a:ext>
            </a:extLst>
          </p:cNvPr>
          <p:cNvSpPr txBox="1"/>
          <p:nvPr/>
        </p:nvSpPr>
        <p:spPr>
          <a:xfrm>
            <a:off x="305971" y="6036286"/>
            <a:ext cx="930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IDEA Section 618 Data Products: Static Table 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https://www2.ed.gov/programs/osepidea/618-data/static-tables/index.html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6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22807</TotalTime>
  <Words>678</Words>
  <Application>Microsoft Macintosh PowerPoint</Application>
  <PresentationFormat>Widescreen</PresentationFormat>
  <Paragraphs>153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Cover</vt:lpstr>
      <vt:lpstr>61 million people have a disability</vt:lpstr>
      <vt:lpstr>1 in 4 adults</vt:lpstr>
      <vt:lpstr>Disability Statistics in Washington</vt:lpstr>
      <vt:lpstr>Recognizing Racial Disparities in Washington</vt:lpstr>
      <vt:lpstr>Employment Rates for Working-Age Washingtonians w/ &amp; w/o Disabilities, by Race – 2019 (Pre-COVID)</vt:lpstr>
      <vt:lpstr>Poverty Rates for Working-Age Washingtonians w/ &amp; w/o Disabilities, by Race – 2019 (Pre-COVID)</vt:lpstr>
      <vt:lpstr>Employment Rates of Minority Populations  (Percentage of population) – 2008 to 2018 – WIP </vt:lpstr>
      <vt:lpstr>Percentage &amp; Number of Disability by Type - SWDs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Eric Ascher</cp:lastModifiedBy>
  <cp:revision>503</cp:revision>
  <dcterms:created xsi:type="dcterms:W3CDTF">2019-02-07T00:58:17Z</dcterms:created>
  <dcterms:modified xsi:type="dcterms:W3CDTF">2021-06-10T13:36:22Z</dcterms:modified>
</cp:coreProperties>
</file>