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4"/>
  </p:notesMasterIdLst>
  <p:sldIdLst>
    <p:sldId id="691" r:id="rId2"/>
    <p:sldId id="747" r:id="rId3"/>
    <p:sldId id="796" r:id="rId4"/>
    <p:sldId id="701" r:id="rId5"/>
    <p:sldId id="684" r:id="rId6"/>
    <p:sldId id="698" r:id="rId7"/>
    <p:sldId id="797" r:id="rId8"/>
    <p:sldId id="798" r:id="rId9"/>
    <p:sldId id="799" r:id="rId10"/>
    <p:sldId id="699" r:id="rId11"/>
    <p:sldId id="801" r:id="rId12"/>
    <p:sldId id="822" r:id="rId13"/>
    <p:sldId id="824" r:id="rId14"/>
    <p:sldId id="826" r:id="rId15"/>
    <p:sldId id="800" r:id="rId16"/>
    <p:sldId id="807" r:id="rId17"/>
    <p:sldId id="821" r:id="rId18"/>
    <p:sldId id="805" r:id="rId19"/>
    <p:sldId id="806" r:id="rId20"/>
    <p:sldId id="792" r:id="rId21"/>
    <p:sldId id="804" r:id="rId22"/>
    <p:sldId id="7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 id="3" name="Lauren Appelbaum" initials="LA" lastIdx="1" clrIdx="2">
    <p:extLst>
      <p:ext uri="{19B8F6BF-5375-455C-9EA6-DF929625EA0E}">
        <p15:presenceInfo xmlns:p15="http://schemas.microsoft.com/office/powerpoint/2012/main" userId="S::laurena@respectability.org::743bbb97-627c-475f-8a34-13f282dad3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autoAdjust="0"/>
    <p:restoredTop sz="95850" autoAdjust="0"/>
  </p:normalViewPr>
  <p:slideViewPr>
    <p:cSldViewPr snapToGrid="0">
      <p:cViewPr varScale="1">
        <p:scale>
          <a:sx n="109" d="100"/>
          <a:sy n="109" d="100"/>
        </p:scale>
        <p:origin x="184" y="4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41" d="100"/>
        <a:sy n="41" d="100"/>
      </p:scale>
      <p:origin x="0" y="-16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hili\Desktop\RA%202019%20Data%20for%20Charts%2003-15-21%20PK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hili\Desktop\RA%202019%20Data%20for%20Charts%2003-15-21%20PKP.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phili\Desktop\RA%20ADA30%20Charts%2007-09-20%20PKP%20Draft%20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Working-Age Americans with Disabilities</c:v>
          </c:tx>
          <c:spPr>
            <a:solidFill>
              <a:srgbClr val="FFC000"/>
            </a:solidFill>
            <a:ln>
              <a:noFill/>
            </a:ln>
            <a:effectLst/>
          </c:spPr>
          <c:invertIfNegative val="0"/>
          <c:cat>
            <c:strRef>
              <c:f>Sheet1!$R$2:$U$2</c:f>
              <c:strCache>
                <c:ptCount val="4"/>
                <c:pt idx="0">
                  <c:v>White </c:v>
                </c:pt>
                <c:pt idx="1">
                  <c:v>African-American</c:v>
                </c:pt>
                <c:pt idx="2">
                  <c:v>Latinx-American</c:v>
                </c:pt>
                <c:pt idx="3">
                  <c:v>Asian-American</c:v>
                </c:pt>
              </c:strCache>
            </c:strRef>
          </c:cat>
          <c:val>
            <c:numRef>
              <c:f>'[1]Employ Outcomes by Race'!$B$8:$B$11</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2EE5-4B8B-AE4B-1A09E179E40E}"/>
            </c:ext>
          </c:extLst>
        </c:ser>
        <c:ser>
          <c:idx val="1"/>
          <c:order val="1"/>
          <c:tx>
            <c:v>Working-Age Americans without Disabilities</c:v>
          </c:tx>
          <c:spPr>
            <a:solidFill>
              <a:schemeClr val="tx1"/>
            </a:solidFill>
            <a:ln>
              <a:solidFill>
                <a:schemeClr val="tx1"/>
              </a:solidFill>
            </a:ln>
            <a:effectLst/>
          </c:spPr>
          <c:invertIfNegative val="0"/>
          <c:cat>
            <c:strRef>
              <c:f>Sheet1!$R$2:$U$2</c:f>
              <c:strCache>
                <c:ptCount val="4"/>
                <c:pt idx="0">
                  <c:v>White </c:v>
                </c:pt>
                <c:pt idx="1">
                  <c:v>African-American</c:v>
                </c:pt>
                <c:pt idx="2">
                  <c:v>Latinx-American</c:v>
                </c:pt>
                <c:pt idx="3">
                  <c:v>Asian-American</c:v>
                </c:pt>
              </c:strCache>
            </c:strRef>
          </c:cat>
          <c:val>
            <c:numRef>
              <c:f>'[1]Employ Outcomes by Race'!$D$8:$D$11</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2EE5-4B8B-AE4B-1A09E179E40E}"/>
            </c:ext>
          </c:extLst>
        </c:ser>
        <c:ser>
          <c:idx val="2"/>
          <c:order val="2"/>
          <c:tx>
            <c:v>PWDs</c:v>
          </c:tx>
          <c:spPr>
            <a:solidFill>
              <a:schemeClr val="tx1"/>
            </a:solidFill>
            <a:ln>
              <a:noFill/>
            </a:ln>
            <a:effectLst/>
          </c:spPr>
          <c:invertIfNegative val="0"/>
          <c:dLbls>
            <c:dLbl>
              <c:idx val="0"/>
              <c:tx>
                <c:rich>
                  <a:bodyPr/>
                  <a:lstStyle/>
                  <a:p>
                    <a:r>
                      <a:rPr lang="en-US"/>
                      <a:t>44.5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797-4445-AED8-0EB464B27AAB}"/>
                </c:ext>
              </c:extLst>
            </c:dLbl>
            <c:dLbl>
              <c:idx val="1"/>
              <c:tx>
                <c:rich>
                  <a:bodyPr/>
                  <a:lstStyle/>
                  <a:p>
                    <a:r>
                      <a:rPr lang="en-US"/>
                      <a:t>38.2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797-4445-AED8-0EB464B27AAB}"/>
                </c:ext>
              </c:extLst>
            </c:dLbl>
            <c:dLbl>
              <c:idx val="2"/>
              <c:tx>
                <c:rich>
                  <a:bodyPr/>
                  <a:lstStyle/>
                  <a:p>
                    <a:r>
                      <a:rPr lang="en-US"/>
                      <a:t>58.1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797-4445-AED8-0EB464B27AAB}"/>
                </c:ext>
              </c:extLst>
            </c:dLbl>
            <c:dLbl>
              <c:idx val="3"/>
              <c:tx>
                <c:rich>
                  <a:bodyPr/>
                  <a:lstStyle/>
                  <a:p>
                    <a:r>
                      <a:rPr lang="en-US"/>
                      <a:t>58.4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797-4445-AED8-0EB464B27AA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Sheet1!$R$2:$U$2</c:f>
              <c:strCache>
                <c:ptCount val="4"/>
                <c:pt idx="0">
                  <c:v>White </c:v>
                </c:pt>
                <c:pt idx="1">
                  <c:v>African-American</c:v>
                </c:pt>
                <c:pt idx="2">
                  <c:v>Latinx-American</c:v>
                </c:pt>
                <c:pt idx="3">
                  <c:v>Asian-American</c:v>
                </c:pt>
              </c:strCache>
            </c:strRef>
          </c:cat>
          <c:val>
            <c:numRef>
              <c:f>Sheet1!$R$3:$U$3</c:f>
              <c:numCache>
                <c:formatCode>General</c:formatCode>
                <c:ptCount val="4"/>
                <c:pt idx="0">
                  <c:v>40</c:v>
                </c:pt>
                <c:pt idx="1">
                  <c:v>32.1</c:v>
                </c:pt>
                <c:pt idx="2">
                  <c:v>40.9</c:v>
                </c:pt>
                <c:pt idx="3">
                  <c:v>43.1</c:v>
                </c:pt>
              </c:numCache>
            </c:numRef>
          </c:val>
          <c:extLst xmlns:c15="http://schemas.microsoft.com/office/drawing/2012/chart">
            <c:ext xmlns:c16="http://schemas.microsoft.com/office/drawing/2014/chart" uri="{C3380CC4-5D6E-409C-BE32-E72D297353CC}">
              <c16:uniqueId val="{00000002-2EE5-4B8B-AE4B-1A09E179E40E}"/>
            </c:ext>
          </c:extLst>
        </c:ser>
        <c:ser>
          <c:idx val="3"/>
          <c:order val="3"/>
          <c:tx>
            <c:v>Non-PWDs</c:v>
          </c:tx>
          <c:spPr>
            <a:solidFill>
              <a:schemeClr val="accent4"/>
            </a:solidFill>
            <a:ln>
              <a:noFill/>
            </a:ln>
            <a:effectLst/>
          </c:spPr>
          <c:invertIfNegative val="0"/>
          <c:dLbls>
            <c:dLbl>
              <c:idx val="0"/>
              <c:tx>
                <c:rich>
                  <a:bodyPr/>
                  <a:lstStyle/>
                  <a:p>
                    <a:r>
                      <a:rPr lang="en-US"/>
                      <a:t>82.4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797-4445-AED8-0EB464B27AAB}"/>
                </c:ext>
              </c:extLst>
            </c:dLbl>
            <c:dLbl>
              <c:idx val="1"/>
              <c:tx>
                <c:rich>
                  <a:bodyPr/>
                  <a:lstStyle/>
                  <a:p>
                    <a:r>
                      <a:rPr lang="en-US"/>
                      <a:t>79.4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797-4445-AED8-0EB464B27AAB}"/>
                </c:ext>
              </c:extLst>
            </c:dLbl>
            <c:dLbl>
              <c:idx val="2"/>
              <c:tx>
                <c:rich>
                  <a:bodyPr/>
                  <a:lstStyle/>
                  <a:p>
                    <a:r>
                      <a:rPr lang="en-US"/>
                      <a:t>81.1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797-4445-AED8-0EB464B27AAB}"/>
                </c:ext>
              </c:extLst>
            </c:dLbl>
            <c:dLbl>
              <c:idx val="3"/>
              <c:tx>
                <c:rich>
                  <a:bodyPr/>
                  <a:lstStyle/>
                  <a:p>
                    <a:r>
                      <a:rPr lang="en-US"/>
                      <a:t>77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797-4445-AED8-0EB464B27AA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Sheet1!$R$4:$U$4</c:f>
              <c:numCache>
                <c:formatCode>General</c:formatCode>
                <c:ptCount val="4"/>
                <c:pt idx="0">
                  <c:v>80.2</c:v>
                </c:pt>
                <c:pt idx="1">
                  <c:v>75.5</c:v>
                </c:pt>
                <c:pt idx="2">
                  <c:v>77.099999999999994</c:v>
                </c:pt>
                <c:pt idx="3">
                  <c:v>76</c:v>
                </c:pt>
              </c:numCache>
            </c:numRef>
          </c:val>
          <c:extLst>
            <c:ext xmlns:c16="http://schemas.microsoft.com/office/drawing/2014/chart" uri="{C3380CC4-5D6E-409C-BE32-E72D297353CC}">
              <c16:uniqueId val="{00000003-2EE5-4B8B-AE4B-1A09E179E40E}"/>
            </c:ext>
          </c:extLst>
        </c:ser>
        <c:dLbls>
          <c:showLegendKey val="0"/>
          <c:showVal val="0"/>
          <c:showCatName val="0"/>
          <c:showSerName val="0"/>
          <c:showPercent val="0"/>
          <c:showBubbleSize val="0"/>
        </c:dLbls>
        <c:gapWidth val="219"/>
        <c:overlap val="-27"/>
        <c:axId val="110033536"/>
        <c:axId val="110043520"/>
        <c:extLst/>
      </c:barChart>
      <c:catAx>
        <c:axId val="11003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0043520"/>
        <c:crosses val="autoZero"/>
        <c:auto val="1"/>
        <c:lblAlgn val="ctr"/>
        <c:lblOffset val="100"/>
        <c:noMultiLvlLbl val="0"/>
      </c:catAx>
      <c:valAx>
        <c:axId val="110043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003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People with Disabilities</c:v>
          </c:tx>
          <c:spPr>
            <a:solidFill>
              <a:srgbClr val="FFC000"/>
            </a:solidFill>
            <a:ln>
              <a:noFill/>
            </a:ln>
            <a:effectLst/>
          </c:spPr>
          <c:invertIfNegative val="0"/>
          <c:cat>
            <c:strRef>
              <c:f>Sheet1!$R$2:$U$2</c:f>
              <c:strCache>
                <c:ptCount val="4"/>
                <c:pt idx="0">
                  <c:v>White </c:v>
                </c:pt>
                <c:pt idx="1">
                  <c:v>African-American</c:v>
                </c:pt>
                <c:pt idx="2">
                  <c:v>Latinx-American</c:v>
                </c:pt>
                <c:pt idx="3">
                  <c:v>Asian-American</c:v>
                </c:pt>
              </c:strCache>
            </c:strRef>
          </c:cat>
          <c:val>
            <c:numRef>
              <c:f>'[2]Employ Outcomes by Race'!$B$8:$B$11</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9619-4E5A-A8A3-01B7DFF53129}"/>
            </c:ext>
          </c:extLst>
        </c:ser>
        <c:ser>
          <c:idx val="1"/>
          <c:order val="1"/>
          <c:tx>
            <c:v>People without Disabilities</c:v>
          </c:tx>
          <c:spPr>
            <a:solidFill>
              <a:schemeClr val="tx1"/>
            </a:solidFill>
            <a:ln>
              <a:solidFill>
                <a:schemeClr val="tx1"/>
              </a:solidFill>
            </a:ln>
            <a:effectLst/>
          </c:spPr>
          <c:invertIfNegative val="0"/>
          <c:cat>
            <c:strRef>
              <c:f>Sheet1!$R$2:$U$2</c:f>
              <c:strCache>
                <c:ptCount val="4"/>
                <c:pt idx="0">
                  <c:v>White </c:v>
                </c:pt>
                <c:pt idx="1">
                  <c:v>African-American</c:v>
                </c:pt>
                <c:pt idx="2">
                  <c:v>Latinx-American</c:v>
                </c:pt>
                <c:pt idx="3">
                  <c:v>Asian-American</c:v>
                </c:pt>
              </c:strCache>
            </c:strRef>
          </c:cat>
          <c:val>
            <c:numRef>
              <c:f>'[2]Employ Outcomes by Race'!$D$8:$D$11</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9619-4E5A-A8A3-01B7DFF53129}"/>
            </c:ext>
          </c:extLst>
        </c:ser>
        <c:ser>
          <c:idx val="2"/>
          <c:order val="2"/>
          <c:tx>
            <c:v>PWDs</c:v>
          </c:tx>
          <c:spPr>
            <a:solidFill>
              <a:schemeClr val="tx1"/>
            </a:solidFill>
            <a:ln>
              <a:noFill/>
            </a:ln>
            <a:effectLst/>
          </c:spPr>
          <c:invertIfNegative val="0"/>
          <c:dLbls>
            <c:dLbl>
              <c:idx val="0"/>
              <c:tx>
                <c:rich>
                  <a:bodyPr/>
                  <a:lstStyle/>
                  <a:p>
                    <a:r>
                      <a:rPr lang="en-US"/>
                      <a:t>14.8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DD5-42B4-BE5D-D70849678396}"/>
                </c:ext>
              </c:extLst>
            </c:dLbl>
            <c:dLbl>
              <c:idx val="1"/>
              <c:tx>
                <c:rich>
                  <a:bodyPr/>
                  <a:lstStyle/>
                  <a:p>
                    <a:r>
                      <a:rPr lang="en-US"/>
                      <a:t>26.4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DD5-42B4-BE5D-D70849678396}"/>
                </c:ext>
              </c:extLst>
            </c:dLbl>
            <c:dLbl>
              <c:idx val="2"/>
              <c:tx>
                <c:rich>
                  <a:bodyPr/>
                  <a:lstStyle/>
                  <a:p>
                    <a:r>
                      <a:rPr lang="en-US"/>
                      <a:t>14.8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DD5-42B4-BE5D-D70849678396}"/>
                </c:ext>
              </c:extLst>
            </c:dLbl>
            <c:dLbl>
              <c:idx val="3"/>
              <c:tx>
                <c:rich>
                  <a:bodyPr/>
                  <a:lstStyle/>
                  <a:p>
                    <a:r>
                      <a:rPr lang="en-US" dirty="0"/>
                      <a:t>17.6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DD5-42B4-BE5D-D7084967839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Sheet1!$R$2:$U$2</c:f>
              <c:strCache>
                <c:ptCount val="4"/>
                <c:pt idx="0">
                  <c:v>White </c:v>
                </c:pt>
                <c:pt idx="1">
                  <c:v>African-American</c:v>
                </c:pt>
                <c:pt idx="2">
                  <c:v>Latinx-American</c:v>
                </c:pt>
                <c:pt idx="3">
                  <c:v>Asian-American</c:v>
                </c:pt>
              </c:strCache>
            </c:strRef>
          </c:cat>
          <c:val>
            <c:numRef>
              <c:f>Sheet2!$R$3:$U$3</c:f>
              <c:numCache>
                <c:formatCode>General</c:formatCode>
                <c:ptCount val="4"/>
                <c:pt idx="0">
                  <c:v>17.100000000000001</c:v>
                </c:pt>
                <c:pt idx="1">
                  <c:v>32</c:v>
                </c:pt>
                <c:pt idx="2">
                  <c:v>26</c:v>
                </c:pt>
                <c:pt idx="3">
                  <c:v>17.899999999999999</c:v>
                </c:pt>
              </c:numCache>
            </c:numRef>
          </c:val>
          <c:extLst xmlns:c15="http://schemas.microsoft.com/office/drawing/2012/chart">
            <c:ext xmlns:c16="http://schemas.microsoft.com/office/drawing/2014/chart" uri="{C3380CC4-5D6E-409C-BE32-E72D297353CC}">
              <c16:uniqueId val="{00000002-9619-4E5A-A8A3-01B7DFF53129}"/>
            </c:ext>
          </c:extLst>
        </c:ser>
        <c:ser>
          <c:idx val="3"/>
          <c:order val="3"/>
          <c:tx>
            <c:v>Non-PWDs</c:v>
          </c:tx>
          <c:spPr>
            <a:solidFill>
              <a:schemeClr val="accent4"/>
            </a:solidFill>
            <a:ln>
              <a:noFill/>
            </a:ln>
            <a:effectLst/>
          </c:spPr>
          <c:invertIfNegative val="0"/>
          <c:dLbls>
            <c:dLbl>
              <c:idx val="0"/>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DD5-42B4-BE5D-D70849678396}"/>
                </c:ext>
              </c:extLst>
            </c:dLbl>
            <c:dLbl>
              <c:idx val="1"/>
              <c:tx>
                <c:rich>
                  <a:bodyPr/>
                  <a:lstStyle/>
                  <a:p>
                    <a:r>
                      <a:rPr lang="en-US"/>
                      <a:t>12.2</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DD5-42B4-BE5D-D70849678396}"/>
                </c:ext>
              </c:extLst>
            </c:dLbl>
            <c:dLbl>
              <c:idx val="2"/>
              <c:tx>
                <c:rich>
                  <a:bodyPr/>
                  <a:lstStyle/>
                  <a:p>
                    <a:r>
                      <a:rPr lang="en-US"/>
                      <a:t>13.4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DD5-42B4-BE5D-D70849678396}"/>
                </c:ext>
              </c:extLst>
            </c:dLbl>
            <c:dLbl>
              <c:idx val="3"/>
              <c:tx>
                <c:rich>
                  <a:bodyPr/>
                  <a:lstStyle/>
                  <a:p>
                    <a:r>
                      <a:rPr lang="en-US" dirty="0"/>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DD5-42B4-BE5D-D7084967839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Sheet2!$R$4:$U$4</c:f>
              <c:numCache>
                <c:formatCode>General</c:formatCode>
                <c:ptCount val="4"/>
                <c:pt idx="0">
                  <c:v>9</c:v>
                </c:pt>
                <c:pt idx="1">
                  <c:v>20.9</c:v>
                </c:pt>
                <c:pt idx="2">
                  <c:v>17.5</c:v>
                </c:pt>
                <c:pt idx="3">
                  <c:v>10.6</c:v>
                </c:pt>
              </c:numCache>
            </c:numRef>
          </c:val>
          <c:extLst>
            <c:ext xmlns:c16="http://schemas.microsoft.com/office/drawing/2014/chart" uri="{C3380CC4-5D6E-409C-BE32-E72D297353CC}">
              <c16:uniqueId val="{00000003-9619-4E5A-A8A3-01B7DFF53129}"/>
            </c:ext>
          </c:extLst>
        </c:ser>
        <c:dLbls>
          <c:showLegendKey val="0"/>
          <c:showVal val="0"/>
          <c:showCatName val="0"/>
          <c:showSerName val="0"/>
          <c:showPercent val="0"/>
          <c:showBubbleSize val="0"/>
        </c:dLbls>
        <c:gapWidth val="219"/>
        <c:overlap val="-27"/>
        <c:axId val="110438272"/>
        <c:axId val="110439808"/>
        <c:extLst/>
      </c:barChart>
      <c:catAx>
        <c:axId val="11043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0439808"/>
        <c:crosses val="autoZero"/>
        <c:auto val="1"/>
        <c:lblAlgn val="ctr"/>
        <c:lblOffset val="100"/>
        <c:noMultiLvlLbl val="0"/>
      </c:catAx>
      <c:valAx>
        <c:axId val="110439808"/>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1043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[Book1]Sheet1!$A$2</c:f>
              <c:strCache>
                <c:ptCount val="1"/>
                <c:pt idx="0">
                  <c:v>Disability</c:v>
                </c:pt>
              </c:strCache>
            </c:strRef>
          </c:tx>
          <c:spPr>
            <a:ln w="28575" cap="rnd">
              <a:solidFill>
                <a:srgbClr val="FFC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[1]Sheet1!$B$2:$L$2</c:f>
              <c:numCache>
                <c:formatCode>General</c:formatCode>
                <c:ptCount val="11"/>
                <c:pt idx="0">
                  <c:v>37.1</c:v>
                </c:pt>
                <c:pt idx="1">
                  <c:v>35.200000000000003</c:v>
                </c:pt>
                <c:pt idx="2">
                  <c:v>33.4</c:v>
                </c:pt>
                <c:pt idx="3">
                  <c:v>32.6</c:v>
                </c:pt>
                <c:pt idx="4">
                  <c:v>32.700000000000003</c:v>
                </c:pt>
                <c:pt idx="5">
                  <c:v>33.9</c:v>
                </c:pt>
                <c:pt idx="6">
                  <c:v>34.4</c:v>
                </c:pt>
                <c:pt idx="7">
                  <c:v>34.9</c:v>
                </c:pt>
                <c:pt idx="8">
                  <c:v>35.9</c:v>
                </c:pt>
                <c:pt idx="9">
                  <c:v>36.9</c:v>
                </c:pt>
                <c:pt idx="10">
                  <c:v>37.6</c:v>
                </c:pt>
              </c:numCache>
            </c:numRef>
          </c:val>
          <c:smooth val="0"/>
          <c:extLst>
            <c:ext xmlns:c16="http://schemas.microsoft.com/office/drawing/2014/chart" uri="{C3380CC4-5D6E-409C-BE32-E72D297353CC}">
              <c16:uniqueId val="{00000000-437C-4098-B1B1-B02C37F29982}"/>
            </c:ext>
          </c:extLst>
        </c:ser>
        <c:ser>
          <c:idx val="1"/>
          <c:order val="1"/>
          <c:tx>
            <c:strRef>
              <c:f>[Book1]Sheet1!$A$3</c:f>
              <c:strCache>
                <c:ptCount val="1"/>
                <c:pt idx="0">
                  <c:v>Black/African-American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[1]Sheet1!$B$3:$L$3</c:f>
              <c:numCache>
                <c:formatCode>General</c:formatCode>
                <c:ptCount val="11"/>
                <c:pt idx="0">
                  <c:v>57.3</c:v>
                </c:pt>
                <c:pt idx="1">
                  <c:v>53.2</c:v>
                </c:pt>
                <c:pt idx="2">
                  <c:v>52.3</c:v>
                </c:pt>
                <c:pt idx="3">
                  <c:v>51.7</c:v>
                </c:pt>
                <c:pt idx="4">
                  <c:v>53</c:v>
                </c:pt>
                <c:pt idx="5">
                  <c:v>53.2</c:v>
                </c:pt>
                <c:pt idx="6">
                  <c:v>54.3</c:v>
                </c:pt>
                <c:pt idx="7">
                  <c:v>55.7</c:v>
                </c:pt>
                <c:pt idx="8">
                  <c:v>56.4</c:v>
                </c:pt>
                <c:pt idx="9">
                  <c:v>57.6</c:v>
                </c:pt>
                <c:pt idx="10">
                  <c:v>57.9</c:v>
                </c:pt>
              </c:numCache>
            </c:numRef>
          </c:val>
          <c:smooth val="0"/>
          <c:extLst>
            <c:ext xmlns:c16="http://schemas.microsoft.com/office/drawing/2014/chart" uri="{C3380CC4-5D6E-409C-BE32-E72D297353CC}">
              <c16:uniqueId val="{00000001-437C-4098-B1B1-B02C37F29982}"/>
            </c:ext>
          </c:extLst>
        </c:ser>
        <c:ser>
          <c:idx val="2"/>
          <c:order val="2"/>
          <c:tx>
            <c:strRef>
              <c:f>[Book1]Sheet1!$A$4</c:f>
              <c:strCache>
                <c:ptCount val="1"/>
                <c:pt idx="0">
                  <c:v>Women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[1]Sheet1!$B$4:$L$4</c:f>
              <c:numCache>
                <c:formatCode>General</c:formatCode>
                <c:ptCount val="11"/>
                <c:pt idx="0">
                  <c:v>56.2</c:v>
                </c:pt>
                <c:pt idx="1">
                  <c:v>54.4</c:v>
                </c:pt>
                <c:pt idx="2">
                  <c:v>53.6</c:v>
                </c:pt>
                <c:pt idx="3">
                  <c:v>53.2</c:v>
                </c:pt>
                <c:pt idx="4">
                  <c:v>53.1</c:v>
                </c:pt>
                <c:pt idx="5">
                  <c:v>53.2</c:v>
                </c:pt>
                <c:pt idx="6">
                  <c:v>53.5</c:v>
                </c:pt>
                <c:pt idx="7">
                  <c:v>53.7</c:v>
                </c:pt>
                <c:pt idx="8">
                  <c:v>54.1</c:v>
                </c:pt>
                <c:pt idx="9">
                  <c:v>54.6</c:v>
                </c:pt>
                <c:pt idx="10">
                  <c:v>55.4</c:v>
                </c:pt>
              </c:numCache>
            </c:numRef>
          </c:val>
          <c:smooth val="0"/>
          <c:extLst>
            <c:ext xmlns:c16="http://schemas.microsoft.com/office/drawing/2014/chart" uri="{C3380CC4-5D6E-409C-BE32-E72D297353CC}">
              <c16:uniqueId val="{00000002-437C-4098-B1B1-B02C37F29982}"/>
            </c:ext>
          </c:extLst>
        </c:ser>
        <c:ser>
          <c:idx val="3"/>
          <c:order val="3"/>
          <c:tx>
            <c:strRef>
              <c:f>[Book1]Sheet1!$A$5</c:f>
              <c:strCache>
                <c:ptCount val="1"/>
                <c:pt idx="0">
                  <c:v>Hispanic/Latino</c:v>
                </c:pt>
              </c:strCache>
            </c:strRef>
          </c:tx>
          <c:spPr>
            <a:ln w="28575" cap="rnd">
              <a:solidFill>
                <a:srgbClr val="00B050"/>
              </a:solidFill>
              <a:round/>
            </a:ln>
            <a:effectLst/>
          </c:spPr>
          <c:marker>
            <c:symbol val="none"/>
          </c:marker>
          <c:dLbls>
            <c:spPr>
              <a:noFill/>
              <a:ln>
                <a:noFill/>
              </a:ln>
              <a:effectLst/>
            </c:spPr>
            <c:txPr>
              <a:bodyPr rot="0" spcFirstLastPara="1" vertOverflow="ellipsis" horzOverflow="clip" vert="horz" wrap="square" lIns="38100" tIns="19050" rIns="38100" bIns="4572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[1]Sheet1!$B$1:$L$1</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[1]Sheet1!$B$5:$L$5</c:f>
              <c:numCache>
                <c:formatCode>General</c:formatCode>
                <c:ptCount val="11"/>
                <c:pt idx="0">
                  <c:v>63.3</c:v>
                </c:pt>
                <c:pt idx="1">
                  <c:v>59.7</c:v>
                </c:pt>
                <c:pt idx="2">
                  <c:v>59</c:v>
                </c:pt>
                <c:pt idx="3">
                  <c:v>58.9</c:v>
                </c:pt>
                <c:pt idx="4">
                  <c:v>59.5</c:v>
                </c:pt>
                <c:pt idx="5">
                  <c:v>60</c:v>
                </c:pt>
                <c:pt idx="6">
                  <c:v>61.2</c:v>
                </c:pt>
                <c:pt idx="7">
                  <c:v>61.6</c:v>
                </c:pt>
                <c:pt idx="8">
                  <c:v>62</c:v>
                </c:pt>
                <c:pt idx="9">
                  <c:v>60.6</c:v>
                </c:pt>
                <c:pt idx="10">
                  <c:v>61</c:v>
                </c:pt>
              </c:numCache>
            </c:numRef>
          </c:val>
          <c:smooth val="0"/>
          <c:extLst>
            <c:ext xmlns:c16="http://schemas.microsoft.com/office/drawing/2014/chart" uri="{C3380CC4-5D6E-409C-BE32-E72D297353CC}">
              <c16:uniqueId val="{00000003-437C-4098-B1B1-B02C37F29982}"/>
            </c:ext>
          </c:extLst>
        </c:ser>
        <c:dLbls>
          <c:showLegendKey val="0"/>
          <c:showVal val="0"/>
          <c:showCatName val="0"/>
          <c:showSerName val="0"/>
          <c:showPercent val="0"/>
          <c:showBubbleSize val="0"/>
        </c:dLbls>
        <c:smooth val="0"/>
        <c:axId val="566075024"/>
        <c:axId val="566074384"/>
      </c:lineChart>
      <c:catAx>
        <c:axId val="56607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66074384"/>
        <c:crosses val="autoZero"/>
        <c:auto val="1"/>
        <c:lblAlgn val="ctr"/>
        <c:lblOffset val="100"/>
        <c:noMultiLvlLbl val="0"/>
      </c:catAx>
      <c:valAx>
        <c:axId val="566074384"/>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6607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6/10/21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337162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2</a:t>
            </a:fld>
            <a:endParaRPr lang="en-US"/>
          </a:p>
        </p:txBody>
      </p:sp>
    </p:spTree>
    <p:extLst>
      <p:ext uri="{BB962C8B-B14F-4D97-AF65-F5344CB8AC3E}">
        <p14:creationId xmlns:p14="http://schemas.microsoft.com/office/powerpoint/2010/main" val="581120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6/10/21</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6/10/21</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6/10/21</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2_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3"/>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33"/>
            <a:ext cx="5384800" cy="4525963"/>
          </a:xfrm>
        </p:spPr>
        <p:txBody>
          <a:bodyPr/>
          <a:lstStyle>
            <a:lvl1pPr>
              <a:defRPr sz="2800"/>
            </a:lvl1pPr>
            <a:lvl2pPr>
              <a:defRPr sz="2400"/>
            </a:lvl2pPr>
            <a:lvl3pPr>
              <a:defRPr sz="2000"/>
            </a:lvl3pPr>
            <a:lvl4pPr>
              <a:defRPr sz="1800"/>
            </a:lvl4pPr>
            <a:lvl5pPr>
              <a:defRPr sz="18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8970433" y="6408743"/>
            <a:ext cx="2559051" cy="365125"/>
          </a:xfrm>
          <a:prstGeom prst="rect">
            <a:avLst/>
          </a:prstGeom>
        </p:spPr>
        <p:txBody>
          <a:bodyPr/>
          <a:lstStyle>
            <a:lvl1pPr>
              <a:defRPr/>
            </a:lvl1pPr>
            <a:extLst/>
          </a:lstStyle>
          <a:p>
            <a:pPr>
              <a:defRPr/>
            </a:pPr>
            <a:fld id="{27563826-D1F5-491F-BDDE-4F3ECF99DD46}" type="datetime1">
              <a:rPr lang="en-US" smtClean="0"/>
              <a:t>6/10/21</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2019 Accessibility Partners. Not to be reproduced without permission.</a:t>
            </a:r>
          </a:p>
        </p:txBody>
      </p:sp>
      <p:sp>
        <p:nvSpPr>
          <p:cNvPr id="7" name="Slide Number Placeholder 6"/>
          <p:cNvSpPr>
            <a:spLocks noGrp="1"/>
          </p:cNvSpPr>
          <p:nvPr>
            <p:ph type="sldNum" sz="quarter" idx="12"/>
          </p:nvPr>
        </p:nvSpPr>
        <p:spPr/>
        <p:txBody>
          <a:bodyPr/>
          <a:lstStyle>
            <a:lvl1pPr>
              <a:defRPr/>
            </a:lvl1pPr>
            <a:extLst/>
          </a:lstStyle>
          <a:p>
            <a:pPr>
              <a:defRPr/>
            </a:pPr>
            <a:fld id="{43B97E4A-B346-4551-9E11-D73C42F24531}" type="slidenum">
              <a:rPr lang="en-US"/>
              <a:pPr>
                <a:defRPr/>
              </a:pPr>
              <a:t>‹#›</a:t>
            </a:fld>
            <a:endParaRPr lang="en-US"/>
          </a:p>
        </p:txBody>
      </p:sp>
    </p:spTree>
    <p:extLst>
      <p:ext uri="{BB962C8B-B14F-4D97-AF65-F5344CB8AC3E}">
        <p14:creationId xmlns:p14="http://schemas.microsoft.com/office/powerpoint/2010/main" val="257149333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6/10/21</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6/10/21</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0" r:id="rId3"/>
    <p:sldLayoutId id="2147483669" r:id="rId4"/>
    <p:sldLayoutId id="2147483664" r:id="rId5"/>
    <p:sldLayoutId id="2147483651" r:id="rId6"/>
    <p:sldLayoutId id="2147483673" r:id="rId7"/>
    <p:sldLayoutId id="2147483660" r:id="rId8"/>
    <p:sldLayoutId id="2147483653" r:id="rId9"/>
    <p:sldLayoutId id="2147483654" r:id="rId10"/>
    <p:sldLayoutId id="2147483655" r:id="rId11"/>
    <p:sldLayoutId id="2147483658" r:id="rId12"/>
    <p:sldLayoutId id="2147483676" r:id="rId13"/>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montgomeryschoolsmd.org/uploadedFiles/AppendixA_2021.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ocrdata.ed.gov/profile/9/district/26931/studentswithdisabilitieside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ocrdata.ed.gov/profile/9/district/26931/studentswithdisabilitieside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isabilitycompendium.org/sites/default/files/user-uploads/2018_Compendium_Accessible_AbobeReaderFriendly.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2.ed.gov/programs/osepidea/618-data/static-tables/index.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2.ed.gov/programs/osepidea/618-data/static-tables/index.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isabilitycompendium.org/"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isabilitycompendium.org/compendium/2020-annual-disability-statistics-supplem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disabilitycompendium.org/compendium/2020-annual-disability-statistics-suppleme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disabilitycompendium.org/compendium/2020-annual-disability-statistics-supplemen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tatista.com/statistics/793961/employment-among-disabled-us-adults/" TargetMode="Externa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hyperlink" Target="https://www.bls.gov/charts/employment-situation/employment-population-ratio.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disabilitycompendium.org/county-report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isabilitycompendium.org/sites/default/files/iod/reports/2019-annual-disability-statistics-compendium-pdfs/2019_Annual_Disability_Statistics_Compendium_ALL.pdf?ts=1580831674"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isabilitycompendium.org/county-reports"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A28537C8-062B-B14B-B992-E491A484D720}"/>
              </a:ext>
            </a:extLst>
          </p:cNvPr>
          <p:cNvSpPr>
            <a:spLocks noGrp="1"/>
          </p:cNvSpPr>
          <p:nvPr>
            <p:ph type="title"/>
          </p:nvPr>
        </p:nvSpPr>
        <p:spPr/>
        <p:txBody>
          <a:bodyPr/>
          <a:lstStyle/>
          <a:p>
            <a:r>
              <a:rPr lang="en-US" dirty="0"/>
              <a:t>An Update on our COVID-19 Response</a:t>
            </a:r>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154" y="949278"/>
            <a:ext cx="4267200" cy="1908220"/>
          </a:xfrm>
          <a:prstGeom prst="rect">
            <a:avLst/>
          </a:prstGeom>
        </p:spPr>
      </p:pic>
      <p:sp>
        <p:nvSpPr>
          <p:cNvPr id="4" name="Rectangle 3">
            <a:extLst>
              <a:ext uri="{FF2B5EF4-FFF2-40B4-BE49-F238E27FC236}">
                <a16:creationId xmlns:a16="http://schemas.microsoft.com/office/drawing/2014/main" id="{F40E8C01-C1CD-4A97-950A-7DDEF86ECDC5}"/>
              </a:ext>
            </a:extLst>
          </p:cNvPr>
          <p:cNvSpPr/>
          <p:nvPr/>
        </p:nvSpPr>
        <p:spPr>
          <a:xfrm>
            <a:off x="0" y="3005276"/>
            <a:ext cx="4725503" cy="1754326"/>
          </a:xfrm>
          <a:prstGeom prst="rect">
            <a:avLst/>
          </a:prstGeom>
        </p:spPr>
        <p:txBody>
          <a:bodyPr wrap="square">
            <a:spAutoFit/>
          </a:bodyPr>
          <a:lstStyle/>
          <a:p>
            <a:pPr lvl="0" algn="ctr">
              <a:lnSpc>
                <a:spcPct val="90000"/>
              </a:lnSpc>
              <a:spcBef>
                <a:spcPct val="0"/>
              </a:spcBef>
              <a:defRPr/>
            </a:pPr>
            <a:r>
              <a:rPr lang="en-US" sz="4000" b="1" kern="0" dirty="0">
                <a:solidFill>
                  <a:srgbClr val="000000"/>
                </a:solidFill>
                <a:latin typeface="Times New Roman" panose="02020603050405020304" pitchFamily="18" charset="0"/>
                <a:ea typeface="Lato" charset="0"/>
                <a:cs typeface="Times New Roman" panose="02020603050405020304" pitchFamily="18" charset="0"/>
              </a:rPr>
              <a:t>COVID-19 Pandemic &amp; People with Disabilities</a:t>
            </a:r>
            <a:endParaRPr lang="en-US" sz="2400" b="1" kern="0" dirty="0">
              <a:solidFill>
                <a:srgbClr val="000000"/>
              </a:solidFill>
              <a:latin typeface="Times New Roman" panose="02020603050405020304" pitchFamily="18" charset="0"/>
              <a:ea typeface="Lato" charset="0"/>
              <a:cs typeface="Times New Roman" panose="02020603050405020304" pitchFamily="18" charset="0"/>
            </a:endParaRPr>
          </a:p>
        </p:txBody>
      </p:sp>
      <p:pic>
        <p:nvPicPr>
          <p:cNvPr id="7" name="Picture 6" descr="Jennifer Laszlo Mizrahi headshot">
            <a:extLst>
              <a:ext uri="{FF2B5EF4-FFF2-40B4-BE49-F238E27FC236}">
                <a16:creationId xmlns:a16="http://schemas.microsoft.com/office/drawing/2014/main" id="{898BAECB-C5CB-6D47-B472-046E1AB4FA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919" y="2166607"/>
            <a:ext cx="1905000" cy="1905000"/>
          </a:xfrm>
          <a:prstGeom prst="rect">
            <a:avLst/>
          </a:prstGeom>
        </p:spPr>
      </p:pic>
      <p:sp>
        <p:nvSpPr>
          <p:cNvPr id="19" name="TextBox 18">
            <a:extLst>
              <a:ext uri="{FF2B5EF4-FFF2-40B4-BE49-F238E27FC236}">
                <a16:creationId xmlns:a16="http://schemas.microsoft.com/office/drawing/2014/main" id="{B25FEDA7-1BAF-0F44-AED7-6D4F8D09C9C0}"/>
              </a:ext>
            </a:extLst>
          </p:cNvPr>
          <p:cNvSpPr txBox="1"/>
          <p:nvPr/>
        </p:nvSpPr>
        <p:spPr>
          <a:xfrm>
            <a:off x="4868008" y="4174827"/>
            <a:ext cx="1905000"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Jennifer Laszlo Mizrahi, President</a:t>
            </a:r>
          </a:p>
        </p:txBody>
      </p:sp>
      <p:pic>
        <p:nvPicPr>
          <p:cNvPr id="2" name="Picture 1" descr="Ben Spangenberg smiling headshot">
            <a:extLst>
              <a:ext uri="{FF2B5EF4-FFF2-40B4-BE49-F238E27FC236}">
                <a16:creationId xmlns:a16="http://schemas.microsoft.com/office/drawing/2014/main" id="{8BE8E1D8-5839-45F0-833A-91D208CE5052}"/>
              </a:ext>
            </a:extLst>
          </p:cNvPr>
          <p:cNvPicPr>
            <a:picLocks noChangeAspect="1"/>
          </p:cNvPicPr>
          <p:nvPr/>
        </p:nvPicPr>
        <p:blipFill>
          <a:blip r:embed="rId5"/>
          <a:stretch>
            <a:fillRect/>
          </a:stretch>
        </p:blipFill>
        <p:spPr>
          <a:xfrm>
            <a:off x="7139297" y="2166607"/>
            <a:ext cx="1905000" cy="1905000"/>
          </a:xfrm>
          <a:prstGeom prst="rect">
            <a:avLst/>
          </a:prstGeom>
        </p:spPr>
      </p:pic>
      <p:sp>
        <p:nvSpPr>
          <p:cNvPr id="25" name="TextBox 24">
            <a:extLst>
              <a:ext uri="{FF2B5EF4-FFF2-40B4-BE49-F238E27FC236}">
                <a16:creationId xmlns:a16="http://schemas.microsoft.com/office/drawing/2014/main" id="{E8FF6A97-1DA0-4B18-A5C6-C89988C3CA82}"/>
              </a:ext>
            </a:extLst>
          </p:cNvPr>
          <p:cNvSpPr txBox="1"/>
          <p:nvPr/>
        </p:nvSpPr>
        <p:spPr>
          <a:xfrm>
            <a:off x="7070424" y="4174827"/>
            <a:ext cx="2042746"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Ben Spangenberg</a:t>
            </a:r>
          </a:p>
          <a:p>
            <a:r>
              <a:rPr lang="en-US" sz="1600" dirty="0">
                <a:latin typeface="Times New Roman" panose="02020603050405020304" pitchFamily="18" charset="0"/>
                <a:cs typeface="Times New Roman" panose="02020603050405020304" pitchFamily="18" charset="0"/>
              </a:rPr>
              <a:t>National Leadership Program Director</a:t>
            </a:r>
          </a:p>
        </p:txBody>
      </p:sp>
      <p:pic>
        <p:nvPicPr>
          <p:cNvPr id="17" name="Picture 16" descr="Philip Kahn Pauli headshot">
            <a:extLst>
              <a:ext uri="{FF2B5EF4-FFF2-40B4-BE49-F238E27FC236}">
                <a16:creationId xmlns:a16="http://schemas.microsoft.com/office/drawing/2014/main" id="{AF644F0A-F22A-7A45-9918-5E3E0E7BE1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8729" y="2166607"/>
            <a:ext cx="1905000" cy="1905000"/>
          </a:xfrm>
          <a:prstGeom prst="rect">
            <a:avLst/>
          </a:prstGeom>
        </p:spPr>
      </p:pic>
      <p:sp>
        <p:nvSpPr>
          <p:cNvPr id="23" name="TextBox 22">
            <a:extLst>
              <a:ext uri="{FF2B5EF4-FFF2-40B4-BE49-F238E27FC236}">
                <a16:creationId xmlns:a16="http://schemas.microsoft.com/office/drawing/2014/main" id="{9C28808F-09EB-6747-803C-88B4D2BDBA2F}"/>
              </a:ext>
            </a:extLst>
          </p:cNvPr>
          <p:cNvSpPr txBox="1"/>
          <p:nvPr/>
        </p:nvSpPr>
        <p:spPr>
          <a:xfrm>
            <a:off x="9758729" y="4174827"/>
            <a:ext cx="2042746"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Philip Kahn-Pauli</a:t>
            </a:r>
          </a:p>
          <a:p>
            <a:r>
              <a:rPr lang="en-US" sz="1600" dirty="0">
                <a:latin typeface="Times New Roman" panose="02020603050405020304" pitchFamily="18" charset="0"/>
                <a:cs typeface="Times New Roman" panose="02020603050405020304" pitchFamily="18" charset="0"/>
              </a:rPr>
              <a:t>Policy and Practices Director</a:t>
            </a:r>
          </a:p>
        </p:txBody>
      </p:sp>
      <p:sp>
        <p:nvSpPr>
          <p:cNvPr id="24" name="Rectangle 23">
            <a:extLst>
              <a:ext uri="{FF2B5EF4-FFF2-40B4-BE49-F238E27FC236}">
                <a16:creationId xmlns:a16="http://schemas.microsoft.com/office/drawing/2014/main" id="{08F6748B-1154-9142-ACDF-28AE1F470886}"/>
              </a:ext>
              <a:ext uri="{C183D7F6-B498-43B3-948B-1728B52AA6E4}">
                <adec:decorative xmlns:adec="http://schemas.microsoft.com/office/drawing/2017/decorative" val="1"/>
              </a:ext>
            </a:extLst>
          </p:cNvPr>
          <p:cNvSpPr/>
          <p:nvPr/>
        </p:nvSpPr>
        <p:spPr>
          <a:xfrm>
            <a:off x="11135458" y="6362699"/>
            <a:ext cx="1056542" cy="4953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602135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1D48-3D41-4231-B3FF-F098789DB362}"/>
              </a:ext>
            </a:extLst>
          </p:cNvPr>
          <p:cNvSpPr>
            <a:spLocks noGrp="1"/>
          </p:cNvSpPr>
          <p:nvPr>
            <p:ph type="title"/>
          </p:nvPr>
        </p:nvSpPr>
        <p:spPr/>
        <p:txBody>
          <a:bodyPr>
            <a:normAutofit/>
          </a:bodyPr>
          <a:lstStyle/>
          <a:p>
            <a:r>
              <a:rPr lang="en-US" sz="3600" b="1" dirty="0"/>
              <a:t>Disability and Poverty in the DMV </a:t>
            </a:r>
          </a:p>
        </p:txBody>
      </p:sp>
      <p:pic>
        <p:nvPicPr>
          <p:cNvPr id="2050" name="Picture 2" descr="Poverty in DC - Marion Barry: A Leader for Change in DC">
            <a:extLst>
              <a:ext uri="{FF2B5EF4-FFF2-40B4-BE49-F238E27FC236}">
                <a16:creationId xmlns:a16="http://schemas.microsoft.com/office/drawing/2014/main" id="{B815CB69-6C17-475B-9F19-7F311DF83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26" y="1612413"/>
            <a:ext cx="5722273" cy="36414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F66A8BD-0BB5-4393-BFE1-C58608AE55A7}"/>
              </a:ext>
            </a:extLst>
          </p:cNvPr>
          <p:cNvSpPr>
            <a:spLocks noGrp="1"/>
          </p:cNvSpPr>
          <p:nvPr>
            <p:ph idx="1"/>
          </p:nvPr>
        </p:nvSpPr>
        <p:spPr>
          <a:xfrm>
            <a:off x="6095999" y="1612413"/>
            <a:ext cx="5105399" cy="4909038"/>
          </a:xfrm>
        </p:spPr>
        <p:txBody>
          <a:bodyPr>
            <a:normAutofit lnSpcReduction="10000"/>
          </a:bodyPr>
          <a:lstStyle/>
          <a:p>
            <a:r>
              <a:rPr lang="en-US" dirty="0">
                <a:solidFill>
                  <a:schemeClr val="tx1"/>
                </a:solidFill>
              </a:rPr>
              <a:t>Fully 35.7 percent of District residents with disabilities live in poverty.</a:t>
            </a:r>
          </a:p>
          <a:p>
            <a:r>
              <a:rPr lang="en-US" dirty="0">
                <a:solidFill>
                  <a:schemeClr val="tx1"/>
                </a:solidFill>
              </a:rPr>
              <a:t>16.1 percent of Arlington residents with disabilities live in poverty. </a:t>
            </a:r>
          </a:p>
          <a:p>
            <a:r>
              <a:rPr lang="en-US" dirty="0">
                <a:solidFill>
                  <a:schemeClr val="tx1"/>
                </a:solidFill>
              </a:rPr>
              <a:t>Only 14.2 percent of Prince George’s County residents with disabilities live in poverty. </a:t>
            </a:r>
          </a:p>
          <a:p>
            <a:r>
              <a:rPr lang="en-US" dirty="0">
                <a:solidFill>
                  <a:schemeClr val="tx1"/>
                </a:solidFill>
              </a:rPr>
              <a:t>Only 15.6 percent of Montgomery County residents with disabilities live in poverty.  </a:t>
            </a:r>
          </a:p>
        </p:txBody>
      </p:sp>
    </p:spTree>
    <p:extLst>
      <p:ext uri="{BB962C8B-B14F-4D97-AF65-F5344CB8AC3E}">
        <p14:creationId xmlns:p14="http://schemas.microsoft.com/office/powerpoint/2010/main" val="50452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3C5B8-2492-47DA-A6EB-A8A8D3411453}"/>
              </a:ext>
            </a:extLst>
          </p:cNvPr>
          <p:cNvSpPr>
            <a:spLocks noGrp="1"/>
          </p:cNvSpPr>
          <p:nvPr>
            <p:ph type="title"/>
          </p:nvPr>
        </p:nvSpPr>
        <p:spPr/>
        <p:txBody>
          <a:bodyPr>
            <a:normAutofit/>
          </a:bodyPr>
          <a:lstStyle/>
          <a:p>
            <a:r>
              <a:rPr lang="en-US" sz="3600" b="1" dirty="0"/>
              <a:t>DMV High School Graduation Rates</a:t>
            </a:r>
          </a:p>
        </p:txBody>
      </p:sp>
      <p:graphicFrame>
        <p:nvGraphicFramePr>
          <p:cNvPr id="4" name="Table 4">
            <a:extLst>
              <a:ext uri="{FF2B5EF4-FFF2-40B4-BE49-F238E27FC236}">
                <a16:creationId xmlns:a16="http://schemas.microsoft.com/office/drawing/2014/main" id="{06196E26-3286-43A7-BB26-E12AB8F82B15}"/>
              </a:ext>
            </a:extLst>
          </p:cNvPr>
          <p:cNvGraphicFramePr>
            <a:graphicFrameLocks noGrp="1"/>
          </p:cNvGraphicFramePr>
          <p:nvPr>
            <p:ph idx="1"/>
            <p:extLst>
              <p:ext uri="{D42A27DB-BD31-4B8C-83A1-F6EECF244321}">
                <p14:modId xmlns:p14="http://schemas.microsoft.com/office/powerpoint/2010/main" val="4070513849"/>
              </p:ext>
            </p:extLst>
          </p:nvPr>
        </p:nvGraphicFramePr>
        <p:xfrm>
          <a:off x="523875" y="1825625"/>
          <a:ext cx="10829925" cy="3139440"/>
        </p:xfrm>
        <a:graphic>
          <a:graphicData uri="http://schemas.openxmlformats.org/drawingml/2006/table">
            <a:tbl>
              <a:tblPr firstRow="1" bandRow="1">
                <a:tableStyleId>{5C22544A-7EE6-4342-B048-85BDC9FD1C3A}</a:tableStyleId>
              </a:tblPr>
              <a:tblGrid>
                <a:gridCol w="3609975">
                  <a:extLst>
                    <a:ext uri="{9D8B030D-6E8A-4147-A177-3AD203B41FA5}">
                      <a16:colId xmlns:a16="http://schemas.microsoft.com/office/drawing/2014/main" val="541890510"/>
                    </a:ext>
                  </a:extLst>
                </a:gridCol>
                <a:gridCol w="3609975">
                  <a:extLst>
                    <a:ext uri="{9D8B030D-6E8A-4147-A177-3AD203B41FA5}">
                      <a16:colId xmlns:a16="http://schemas.microsoft.com/office/drawing/2014/main" val="3776645426"/>
                    </a:ext>
                  </a:extLst>
                </a:gridCol>
                <a:gridCol w="3609975">
                  <a:extLst>
                    <a:ext uri="{9D8B030D-6E8A-4147-A177-3AD203B41FA5}">
                      <a16:colId xmlns:a16="http://schemas.microsoft.com/office/drawing/2014/main" val="249804592"/>
                    </a:ext>
                  </a:extLst>
                </a:gridCol>
              </a:tblGrid>
              <a:tr h="370840">
                <a:tc>
                  <a:txBody>
                    <a:bodyPr/>
                    <a:lstStyle/>
                    <a:p>
                      <a:r>
                        <a:rPr lang="en-US" sz="2600" dirty="0">
                          <a:latin typeface="Times New Roman" panose="02020603050405020304" pitchFamily="18" charset="0"/>
                          <a:cs typeface="Times New Roman" panose="02020603050405020304" pitchFamily="18" charset="0"/>
                        </a:rPr>
                        <a:t>School District</a:t>
                      </a:r>
                    </a:p>
                  </a:txBody>
                  <a:tcPr/>
                </a:tc>
                <a:tc>
                  <a:txBody>
                    <a:bodyPr/>
                    <a:lstStyle/>
                    <a:p>
                      <a:r>
                        <a:rPr lang="en-US" sz="2600" dirty="0">
                          <a:latin typeface="Times New Roman" panose="02020603050405020304" pitchFamily="18" charset="0"/>
                          <a:cs typeface="Times New Roman" panose="02020603050405020304" pitchFamily="18" charset="0"/>
                        </a:rPr>
                        <a:t>Overall Graduation Rates</a:t>
                      </a:r>
                    </a:p>
                  </a:txBody>
                  <a:tcPr/>
                </a:tc>
                <a:tc>
                  <a:txBody>
                    <a:bodyPr/>
                    <a:lstStyle/>
                    <a:p>
                      <a:r>
                        <a:rPr lang="en-US" sz="2600" dirty="0">
                          <a:latin typeface="Times New Roman" panose="02020603050405020304" pitchFamily="18" charset="0"/>
                          <a:cs typeface="Times New Roman" panose="02020603050405020304" pitchFamily="18" charset="0"/>
                        </a:rPr>
                        <a:t>Graduation Rates – People with Disabilities</a:t>
                      </a:r>
                    </a:p>
                  </a:txBody>
                  <a:tcPr/>
                </a:tc>
                <a:extLst>
                  <a:ext uri="{0D108BD9-81ED-4DB2-BD59-A6C34878D82A}">
                    <a16:rowId xmlns:a16="http://schemas.microsoft.com/office/drawing/2014/main" val="46310026"/>
                  </a:ext>
                </a:extLst>
              </a:tr>
              <a:tr h="370840">
                <a:tc>
                  <a:txBody>
                    <a:bodyPr/>
                    <a:lstStyle/>
                    <a:p>
                      <a:r>
                        <a:rPr lang="en-US" sz="2600" dirty="0">
                          <a:latin typeface="Times New Roman" panose="02020603050405020304" pitchFamily="18" charset="0"/>
                          <a:cs typeface="Times New Roman" panose="02020603050405020304" pitchFamily="18" charset="0"/>
                        </a:rPr>
                        <a:t>Arlington Public Schools</a:t>
                      </a:r>
                    </a:p>
                  </a:txBody>
                  <a:tcPr/>
                </a:tc>
                <a:tc>
                  <a:txBody>
                    <a:bodyPr/>
                    <a:lstStyle/>
                    <a:p>
                      <a:r>
                        <a:rPr lang="en-US" sz="2600" dirty="0">
                          <a:latin typeface="Times New Roman" panose="02020603050405020304" pitchFamily="18" charset="0"/>
                          <a:cs typeface="Times New Roman" panose="02020603050405020304" pitchFamily="18" charset="0"/>
                        </a:rPr>
                        <a:t>95%</a:t>
                      </a:r>
                    </a:p>
                  </a:txBody>
                  <a:tcPr/>
                </a:tc>
                <a:tc>
                  <a:txBody>
                    <a:bodyPr/>
                    <a:lstStyle/>
                    <a:p>
                      <a:r>
                        <a:rPr lang="en-US" sz="2600" dirty="0">
                          <a:latin typeface="Times New Roman" panose="02020603050405020304" pitchFamily="18" charset="0"/>
                          <a:cs typeface="Times New Roman" panose="02020603050405020304" pitchFamily="18" charset="0"/>
                        </a:rPr>
                        <a:t>95%</a:t>
                      </a:r>
                    </a:p>
                  </a:txBody>
                  <a:tcPr/>
                </a:tc>
                <a:extLst>
                  <a:ext uri="{0D108BD9-81ED-4DB2-BD59-A6C34878D82A}">
                    <a16:rowId xmlns:a16="http://schemas.microsoft.com/office/drawing/2014/main" val="1899140537"/>
                  </a:ext>
                </a:extLst>
              </a:tr>
              <a:tr h="370840">
                <a:tc>
                  <a:txBody>
                    <a:bodyPr/>
                    <a:lstStyle/>
                    <a:p>
                      <a:r>
                        <a:rPr lang="en-US" sz="2600" dirty="0">
                          <a:latin typeface="Times New Roman" panose="02020603050405020304" pitchFamily="18" charset="0"/>
                          <a:cs typeface="Times New Roman" panose="02020603050405020304" pitchFamily="18" charset="0"/>
                        </a:rPr>
                        <a:t>Montgomery County Public Schools</a:t>
                      </a:r>
                    </a:p>
                  </a:txBody>
                  <a:tcPr/>
                </a:tc>
                <a:tc>
                  <a:txBody>
                    <a:bodyPr/>
                    <a:lstStyle/>
                    <a:p>
                      <a:r>
                        <a:rPr lang="en-US" sz="2600" dirty="0">
                          <a:latin typeface="Times New Roman" panose="02020603050405020304" pitchFamily="18" charset="0"/>
                          <a:cs typeface="Times New Roman" panose="02020603050405020304" pitchFamily="18" charset="0"/>
                        </a:rPr>
                        <a:t>89.3%</a:t>
                      </a:r>
                    </a:p>
                  </a:txBody>
                  <a:tcPr/>
                </a:tc>
                <a:tc>
                  <a:txBody>
                    <a:bodyPr/>
                    <a:lstStyle/>
                    <a:p>
                      <a:r>
                        <a:rPr lang="en-US" sz="2600" dirty="0">
                          <a:latin typeface="Times New Roman" panose="02020603050405020304" pitchFamily="18" charset="0"/>
                          <a:cs typeface="Times New Roman" panose="02020603050405020304" pitchFamily="18" charset="0"/>
                        </a:rPr>
                        <a:t>72.9%</a:t>
                      </a:r>
                    </a:p>
                  </a:txBody>
                  <a:tcPr/>
                </a:tc>
                <a:extLst>
                  <a:ext uri="{0D108BD9-81ED-4DB2-BD59-A6C34878D82A}">
                    <a16:rowId xmlns:a16="http://schemas.microsoft.com/office/drawing/2014/main" val="3439003440"/>
                  </a:ext>
                </a:extLst>
              </a:tr>
              <a:tr h="370840">
                <a:tc>
                  <a:txBody>
                    <a:bodyPr/>
                    <a:lstStyle/>
                    <a:p>
                      <a:r>
                        <a:rPr lang="en-US" sz="2600" dirty="0">
                          <a:latin typeface="Times New Roman" panose="02020603050405020304" pitchFamily="18" charset="0"/>
                          <a:cs typeface="Times New Roman" panose="02020603050405020304" pitchFamily="18" charset="0"/>
                        </a:rPr>
                        <a:t>District of Columbia Public Schools</a:t>
                      </a:r>
                    </a:p>
                  </a:txBody>
                  <a:tcPr/>
                </a:tc>
                <a:tc>
                  <a:txBody>
                    <a:bodyPr/>
                    <a:lstStyle/>
                    <a:p>
                      <a:r>
                        <a:rPr lang="en-US" sz="2600" dirty="0">
                          <a:latin typeface="Times New Roman" panose="02020603050405020304" pitchFamily="18" charset="0"/>
                          <a:cs typeface="Times New Roman" panose="02020603050405020304" pitchFamily="18" charset="0"/>
                        </a:rPr>
                        <a:t>65%</a:t>
                      </a:r>
                    </a:p>
                  </a:txBody>
                  <a:tcPr/>
                </a:tc>
                <a:tc>
                  <a:txBody>
                    <a:bodyPr/>
                    <a:lstStyle/>
                    <a:p>
                      <a:r>
                        <a:rPr lang="en-US" sz="2600" dirty="0">
                          <a:latin typeface="Times New Roman" panose="02020603050405020304" pitchFamily="18" charset="0"/>
                          <a:cs typeface="Times New Roman" panose="02020603050405020304" pitchFamily="18" charset="0"/>
                        </a:rPr>
                        <a:t>44%</a:t>
                      </a:r>
                    </a:p>
                  </a:txBody>
                  <a:tcPr/>
                </a:tc>
                <a:extLst>
                  <a:ext uri="{0D108BD9-81ED-4DB2-BD59-A6C34878D82A}">
                    <a16:rowId xmlns:a16="http://schemas.microsoft.com/office/drawing/2014/main" val="3141226287"/>
                  </a:ext>
                </a:extLst>
              </a:tr>
            </a:tbl>
          </a:graphicData>
        </a:graphic>
      </p:graphicFrame>
    </p:spTree>
    <p:extLst>
      <p:ext uri="{BB962C8B-B14F-4D97-AF65-F5344CB8AC3E}">
        <p14:creationId xmlns:p14="http://schemas.microsoft.com/office/powerpoint/2010/main" val="207028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AFA339-77F2-45E9-A5CA-21C5BE33C8AE}"/>
              </a:ext>
            </a:extLst>
          </p:cNvPr>
          <p:cNvSpPr>
            <a:spLocks noGrp="1"/>
          </p:cNvSpPr>
          <p:nvPr>
            <p:ph type="title"/>
          </p:nvPr>
        </p:nvSpPr>
        <p:spPr>
          <a:xfrm>
            <a:off x="523239" y="365126"/>
            <a:ext cx="10714603" cy="1139824"/>
          </a:xfrm>
        </p:spPr>
        <p:txBody>
          <a:bodyPr>
            <a:normAutofit/>
          </a:bodyPr>
          <a:lstStyle/>
          <a:p>
            <a:r>
              <a:rPr lang="en-US" sz="3600" b="1" dirty="0" err="1"/>
              <a:t>MontCo</a:t>
            </a:r>
            <a:r>
              <a:rPr lang="en-US" sz="3600" b="1" dirty="0"/>
              <a:t> Graduation Rates – 2017 to 2020</a:t>
            </a:r>
          </a:p>
        </p:txBody>
      </p:sp>
      <p:sp>
        <p:nvSpPr>
          <p:cNvPr id="5" name="Rectangle 4">
            <a:extLst>
              <a:ext uri="{FF2B5EF4-FFF2-40B4-BE49-F238E27FC236}">
                <a16:creationId xmlns:a16="http://schemas.microsoft.com/office/drawing/2014/main" id="{A93A632B-E4B2-4D8E-9A09-B459B79CA169}"/>
              </a:ext>
            </a:extLst>
          </p:cNvPr>
          <p:cNvSpPr/>
          <p:nvPr/>
        </p:nvSpPr>
        <p:spPr>
          <a:xfrm>
            <a:off x="378820" y="6200485"/>
            <a:ext cx="11813180" cy="338554"/>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 </a:t>
            </a:r>
            <a:r>
              <a:rPr lang="en-US" sz="1600" b="1" dirty="0">
                <a:latin typeface="Times New Roman" panose="02020603050405020304" pitchFamily="18" charset="0"/>
                <a:cs typeface="Times New Roman" panose="02020603050405020304" pitchFamily="18" charset="0"/>
                <a:hlinkClick r:id="rId2"/>
              </a:rPr>
              <a:t>https://www.montgomeryschoolsmd.org/uploadedFiles/AppendixA_2021.pdf</a:t>
            </a:r>
            <a:r>
              <a:rPr lang="en-US" sz="1600" b="1" dirty="0">
                <a:latin typeface="Times New Roman" panose="02020603050405020304" pitchFamily="18" charset="0"/>
                <a:cs typeface="Times New Roman" panose="02020603050405020304" pitchFamily="18" charset="0"/>
              </a:rPr>
              <a:t> </a:t>
            </a:r>
          </a:p>
        </p:txBody>
      </p:sp>
      <p:pic>
        <p:nvPicPr>
          <p:cNvPr id="6" name="Picture 5" descr="Table 1: Final Four-Year Adjusted Cohort Graduation Rate Trends for District by Subgroup for Students in the Classes of 2017, 2018, 2019, and 2020&#10;Students in the Classes of 2017&#10;All Students – Total # is 11431 Graduation rate is 89.5 %&#10;Asian Students – Total # is 1605 Graduation rate is  97.3%&#10;Black or African-American Students – Total # 2545 is Graduation rate is 88.2 %&#10;Hispanic/Latino Students – Total # is 3154 Graduation rate is 78.5%&#10;White Students – Total # is 3660 Graduation rate is 96 %&#10;Two or more Race Students – Total # is 447 Graduation rate is 93.3%&#10;Special Education Students – Total # is 1195 Graduation rate is 69.5%&#10;LEP Students – Total # is 688 Graduation rate is 40.7%&#10;FARSMS Students – Total # is 3000 Graduation rate is  81.9%&#10;Students in the Classes of 2018&#10;All Students – Total # is 11970 Graduation rate is 88.4%&#10;Asian Students – Total # is 1748 Graduation rate is 96.6%&#10;Black or African-American Students – Total # is 2602 Graduation rate is 89.6%&#10;Hispanic/Latino Students – Total # is 3507 Graduation rate is 75.9%&#10;White Students – Total # is 3567 Graduation rate is 94.9%&#10;Two or more Race Students – Total # is 544 Graduation rate is 94.1%&#10;Special Education Students – Total # is 1183 Graduation rate is 68.8%&#10;LEP Students – Total # is 1132 Graduation rate is 46.6%&#10;FARSMS Students – Total # is 3117 Graduation rate is 83.1%&#10;Students in the Classes of 2019&#10;All Students – Total # is 12156 Graduation rate is  88.7%&#10;Asian Students – Total # is 1765 Graduation rate is  97.3%&#10;Black or African-American Students – Total # is 2593 Graduation rate is 89.7%&#10;Hispanic/Latino Students – Total # is 3672 Graduation rate is 76.1%&#10;White Students – Total # is 3610 Graduation rate is 95.8%&#10;Two or more Race Students – Total # is 497 Graduation rate is 93.4%&#10;Special Education Students – Total # is 1202 Graduation rate is 69.9%&#10;LEP Students – Total # is 1425 Graduation rate is 52.8%&#10;FARSMS Students – Total # is 3203 Graduation rate is 83.2%&#10;and Students in the Classes of 2020&#10;All Students – Total # is 12646 Graduation rate is  89.3%&#10;Asian Students – Total # is 1837 Graduation rate is  97.0%&#10;Black or African-American Students – Total # 2632 is Graduation rate is 91.3%&#10;Hispanic/Latino Students – Total # is 4046 Graduation rate is 77.1%&#10;White Students – Total # is 3604 Graduation rate is 96.6%&#10;Two or more Race Students – Total # is 500 Graduation rate is  95.2%&#10;Special Education Students – Total # is 1207 Graduation rate is  72.9%&#10;LEP Students – Total # is 1663 Graduation rate is  55.9%&#10;FARSMS Students – Total # is 3414 Graduation rate is  85.9%&#10;1-Year Rate Change&#10;All Students – Total # is 490 Change rate is  0.6%&#10;Asian Students – Total # is 72 Change rate is  -0.4%&#10;Black or African-American Students – Total # is 39 Change rate is  1.6%&#10;Hispanic/Latino Students – Total # is 374 Change rate is  1.0%&#10;White Students – Total # is -6 Change rate is 0.8%&#10;Two or more Race Students – Total # is 3 Change rate is 1.8%&#10;Special Education Students – Total # is 5 Change rate is 3.0%&#10;LEP Students – Total # is 238 Change rate is  3.0%&#10;FARSMS Students – Total # is 211 Change rate is 2.7%&#10;2-Year Rate Change&#10;All Students – Total # is 676 Change rate is  0.9%&#10;Asian Students – Total # is 89 Change rate is  0.3%&#10;Black or African-American Students – Total # is 30 Change rate is  1.8%&#10;Hispanic/Latino Students – Total # is 539 Change rate is  1.3%&#10;White Students – Total # is 37 Change rate is 1.7%&#10;Two or more Race Students – Total # is -22 Change rate is 1.1%&#10;Special Education Students – Total # is 24 Change rate is  4.1%&#10;LEP Students – Total # is 531 Change rate is  9.3%&#10;FARSMS Students – Total # is 297 Change rate is 2.8%">
            <a:extLst>
              <a:ext uri="{FF2B5EF4-FFF2-40B4-BE49-F238E27FC236}">
                <a16:creationId xmlns:a16="http://schemas.microsoft.com/office/drawing/2014/main" id="{F2336BA4-3EF6-4756-A933-D646045405E1}"/>
              </a:ext>
            </a:extLst>
          </p:cNvPr>
          <p:cNvPicPr>
            <a:picLocks noChangeAspect="1"/>
          </p:cNvPicPr>
          <p:nvPr/>
        </p:nvPicPr>
        <p:blipFill>
          <a:blip r:embed="rId3"/>
          <a:stretch>
            <a:fillRect/>
          </a:stretch>
        </p:blipFill>
        <p:spPr>
          <a:xfrm>
            <a:off x="378820" y="1712560"/>
            <a:ext cx="11464843" cy="4487925"/>
          </a:xfrm>
          <a:prstGeom prst="rect">
            <a:avLst/>
          </a:prstGeom>
        </p:spPr>
      </p:pic>
    </p:spTree>
    <p:extLst>
      <p:ext uri="{BB962C8B-B14F-4D97-AF65-F5344CB8AC3E}">
        <p14:creationId xmlns:p14="http://schemas.microsoft.com/office/powerpoint/2010/main" val="1905248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240" y="365126"/>
            <a:ext cx="10231196" cy="1139824"/>
          </a:xfrm>
        </p:spPr>
        <p:txBody>
          <a:bodyPr>
            <a:noAutofit/>
          </a:bodyPr>
          <a:lstStyle/>
          <a:p>
            <a:r>
              <a:rPr lang="en-US" sz="3600" b="1" dirty="0"/>
              <a:t>Students with Disabilities in </a:t>
            </a:r>
            <a:r>
              <a:rPr lang="en-US" sz="3600" b="1" dirty="0" err="1"/>
              <a:t>MontCo</a:t>
            </a:r>
            <a:r>
              <a:rPr lang="en-US" sz="3600" b="1" dirty="0"/>
              <a:t> K-12 Schools (IDEA)</a:t>
            </a:r>
          </a:p>
        </p:txBody>
      </p:sp>
      <p:sp>
        <p:nvSpPr>
          <p:cNvPr id="2" name="Content Placeholder 1"/>
          <p:cNvSpPr>
            <a:spLocks noGrp="1"/>
          </p:cNvSpPr>
          <p:nvPr>
            <p:ph idx="1"/>
          </p:nvPr>
        </p:nvSpPr>
        <p:spPr/>
        <p:txBody>
          <a:bodyPr/>
          <a:lstStyle/>
          <a:p>
            <a:r>
              <a:rPr lang="en-US" b="1" dirty="0">
                <a:solidFill>
                  <a:schemeClr val="tx1"/>
                </a:solidFill>
              </a:rPr>
              <a:t>Number of K-12 SWDs served under IDEA in </a:t>
            </a:r>
            <a:r>
              <a:rPr lang="en-US" b="1" dirty="0" err="1">
                <a:solidFill>
                  <a:schemeClr val="tx1"/>
                </a:solidFill>
              </a:rPr>
              <a:t>MontCo</a:t>
            </a:r>
            <a:r>
              <a:rPr lang="en-US" b="1" dirty="0">
                <a:solidFill>
                  <a:schemeClr val="tx1"/>
                </a:solidFill>
              </a:rPr>
              <a:t>: 18,147</a:t>
            </a:r>
            <a:endParaRPr lang="en-US" sz="5400" dirty="0">
              <a:solidFill>
                <a:schemeClr val="tx1"/>
              </a:solidFill>
            </a:endParaRPr>
          </a:p>
          <a:p>
            <a:pPr lvl="1"/>
            <a:r>
              <a:rPr lang="en-US" dirty="0">
                <a:solidFill>
                  <a:schemeClr val="tx1"/>
                </a:solidFill>
              </a:rPr>
              <a:t>34 American Indian or Alaska Native students with disabilities  </a:t>
            </a:r>
            <a:endParaRPr lang="en-US" sz="4400" dirty="0">
              <a:solidFill>
                <a:schemeClr val="tx1"/>
              </a:solidFill>
            </a:endParaRPr>
          </a:p>
          <a:p>
            <a:pPr lvl="1"/>
            <a:r>
              <a:rPr lang="en-US" dirty="0">
                <a:solidFill>
                  <a:schemeClr val="tx1"/>
                </a:solidFill>
              </a:rPr>
              <a:t>1,397 Asian students with disabilities  </a:t>
            </a:r>
            <a:endParaRPr lang="en-US" sz="4400" dirty="0">
              <a:solidFill>
                <a:schemeClr val="tx1"/>
              </a:solidFill>
            </a:endParaRPr>
          </a:p>
          <a:p>
            <a:pPr lvl="1"/>
            <a:r>
              <a:rPr lang="en-US" dirty="0">
                <a:solidFill>
                  <a:schemeClr val="tx1"/>
                </a:solidFill>
              </a:rPr>
              <a:t>4,721 Black or African American students with disabilities  </a:t>
            </a:r>
            <a:endParaRPr lang="en-US" sz="4400" dirty="0">
              <a:solidFill>
                <a:schemeClr val="tx1"/>
              </a:solidFill>
            </a:endParaRPr>
          </a:p>
          <a:p>
            <a:pPr lvl="1"/>
            <a:r>
              <a:rPr lang="en-US" dirty="0">
                <a:solidFill>
                  <a:schemeClr val="tx1"/>
                </a:solidFill>
              </a:rPr>
              <a:t>6,470 Hispanic/Latino students with disabilities  </a:t>
            </a:r>
            <a:endParaRPr lang="en-US" sz="4400" dirty="0">
              <a:solidFill>
                <a:schemeClr val="tx1"/>
              </a:solidFill>
            </a:endParaRPr>
          </a:p>
          <a:p>
            <a:pPr lvl="1"/>
            <a:r>
              <a:rPr lang="en-US" dirty="0">
                <a:solidFill>
                  <a:schemeClr val="tx1"/>
                </a:solidFill>
              </a:rPr>
              <a:t>9 Native Hawaiian or Other Pacific Islander students with disabilities  </a:t>
            </a:r>
            <a:endParaRPr lang="en-US" sz="4400" dirty="0">
              <a:solidFill>
                <a:schemeClr val="tx1"/>
              </a:solidFill>
            </a:endParaRPr>
          </a:p>
          <a:p>
            <a:pPr lvl="1"/>
            <a:r>
              <a:rPr lang="en-US" dirty="0">
                <a:solidFill>
                  <a:schemeClr val="tx1"/>
                </a:solidFill>
              </a:rPr>
              <a:t>709 Biracial students with disabilities  </a:t>
            </a:r>
            <a:endParaRPr lang="en-US" sz="4400" dirty="0">
              <a:solidFill>
                <a:schemeClr val="tx1"/>
              </a:solidFill>
            </a:endParaRPr>
          </a:p>
          <a:p>
            <a:pPr lvl="1"/>
            <a:r>
              <a:rPr lang="en-US" dirty="0">
                <a:solidFill>
                  <a:schemeClr val="tx1"/>
                </a:solidFill>
              </a:rPr>
              <a:t>4,807 White students with disabilities </a:t>
            </a:r>
            <a:r>
              <a:rPr lang="en-US" b="1" dirty="0">
                <a:solidFill>
                  <a:schemeClr val="tx1"/>
                </a:solidFill>
              </a:rPr>
              <a:t> </a:t>
            </a:r>
            <a:endParaRPr lang="en-US" sz="4400" dirty="0">
              <a:solidFill>
                <a:schemeClr val="tx1"/>
              </a:solidFill>
            </a:endParaRPr>
          </a:p>
          <a:p>
            <a:pPr lvl="1"/>
            <a:r>
              <a:rPr lang="en-US" b="1" dirty="0">
                <a:solidFill>
                  <a:schemeClr val="tx1"/>
                </a:solidFill>
              </a:rPr>
              <a:t>Subtotal of BIPOC Students with Disabilities: 13,340 </a:t>
            </a:r>
            <a:endParaRPr lang="en-US" sz="4400" dirty="0">
              <a:solidFill>
                <a:schemeClr val="tx1"/>
              </a:solidFill>
            </a:endParaRPr>
          </a:p>
        </p:txBody>
      </p:sp>
      <p:sp>
        <p:nvSpPr>
          <p:cNvPr id="5" name="TextBox 4">
            <a:extLst>
              <a:ext uri="{FF2B5EF4-FFF2-40B4-BE49-F238E27FC236}">
                <a16:creationId xmlns:a16="http://schemas.microsoft.com/office/drawing/2014/main" id="{46F46614-7CB6-4164-BDEB-8DF27B4C7C2C}"/>
              </a:ext>
            </a:extLst>
          </p:cNvPr>
          <p:cNvSpPr txBox="1"/>
          <p:nvPr/>
        </p:nvSpPr>
        <p:spPr>
          <a:xfrm>
            <a:off x="305971" y="6036286"/>
            <a:ext cx="9302263" cy="646331"/>
          </a:xfrm>
          <a:prstGeom prst="rect">
            <a:avLst/>
          </a:prstGeom>
          <a:noFill/>
        </p:spPr>
        <p:txBody>
          <a:bodyPr wrap="square">
            <a:spAutoFit/>
          </a:bodyPr>
          <a:lstStyle/>
          <a:p>
            <a:pPr marL="0" indent="0">
              <a:buNone/>
            </a:pPr>
            <a:r>
              <a:rPr lang="en-US" sz="1800" b="1" dirty="0">
                <a:solidFill>
                  <a:schemeClr val="tx1"/>
                </a:solidFill>
                <a:latin typeface="Times New Roman" panose="02020603050405020304" pitchFamily="18" charset="0"/>
                <a:cs typeface="Times New Roman" panose="02020603050405020304" pitchFamily="18" charset="0"/>
              </a:rPr>
              <a:t>Source: US Dept of Education – Civil Rights Data Collection </a:t>
            </a:r>
            <a:r>
              <a:rPr lang="en-US" sz="1800" dirty="0">
                <a:solidFill>
                  <a:schemeClr val="tx1"/>
                </a:solidFill>
                <a:latin typeface="Times New Roman" panose="02020603050405020304" pitchFamily="18" charset="0"/>
                <a:cs typeface="Times New Roman" panose="02020603050405020304" pitchFamily="18" charset="0"/>
                <a:hlinkClick r:id="rId2"/>
              </a:rPr>
              <a:t>https://ocrdata.ed.gov/profile/9/district/26931/studentswithdisabilitiesidea</a:t>
            </a:r>
            <a:r>
              <a:rPr lang="en-US" sz="1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7446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a:t>Students with Disabilities in </a:t>
            </a:r>
            <a:r>
              <a:rPr lang="en-US" sz="3600" b="1" dirty="0" err="1"/>
              <a:t>MontCo</a:t>
            </a:r>
            <a:r>
              <a:rPr lang="en-US" sz="3600" b="1" dirty="0"/>
              <a:t> K-12 Schools (Section 504)</a:t>
            </a:r>
          </a:p>
        </p:txBody>
      </p:sp>
      <p:sp>
        <p:nvSpPr>
          <p:cNvPr id="2" name="Content Placeholder 1"/>
          <p:cNvSpPr>
            <a:spLocks noGrp="1"/>
          </p:cNvSpPr>
          <p:nvPr>
            <p:ph idx="1"/>
          </p:nvPr>
        </p:nvSpPr>
        <p:spPr/>
        <p:txBody>
          <a:bodyPr/>
          <a:lstStyle/>
          <a:p>
            <a:r>
              <a:rPr lang="en-US" b="1" dirty="0">
                <a:solidFill>
                  <a:schemeClr val="tx1"/>
                </a:solidFill>
              </a:rPr>
              <a:t>Number of K-12 SWDs served under 504 in </a:t>
            </a:r>
            <a:r>
              <a:rPr lang="en-US" b="1" dirty="0" err="1">
                <a:solidFill>
                  <a:schemeClr val="tx1"/>
                </a:solidFill>
              </a:rPr>
              <a:t>MontCo</a:t>
            </a:r>
            <a:r>
              <a:rPr lang="en-US" b="1" dirty="0">
                <a:solidFill>
                  <a:schemeClr val="tx1"/>
                </a:solidFill>
              </a:rPr>
              <a:t>: 3,891</a:t>
            </a:r>
            <a:endParaRPr lang="en-US" sz="5400" dirty="0">
              <a:solidFill>
                <a:schemeClr val="tx1"/>
              </a:solidFill>
            </a:endParaRPr>
          </a:p>
          <a:p>
            <a:pPr lvl="1"/>
            <a:r>
              <a:rPr lang="en-US" dirty="0">
                <a:solidFill>
                  <a:schemeClr val="tx1"/>
                </a:solidFill>
              </a:rPr>
              <a:t>6 American Indian or Alaska Native students with disabilities  </a:t>
            </a:r>
            <a:endParaRPr lang="en-US" sz="4400" dirty="0">
              <a:solidFill>
                <a:schemeClr val="tx1"/>
              </a:solidFill>
            </a:endParaRPr>
          </a:p>
          <a:p>
            <a:pPr lvl="1"/>
            <a:r>
              <a:rPr lang="en-US" dirty="0">
                <a:solidFill>
                  <a:schemeClr val="tx1"/>
                </a:solidFill>
              </a:rPr>
              <a:t>211 Asian students with disabilities  </a:t>
            </a:r>
            <a:endParaRPr lang="en-US" sz="4400" dirty="0">
              <a:solidFill>
                <a:schemeClr val="tx1"/>
              </a:solidFill>
            </a:endParaRPr>
          </a:p>
          <a:p>
            <a:pPr lvl="1"/>
            <a:r>
              <a:rPr lang="en-US" dirty="0">
                <a:solidFill>
                  <a:schemeClr val="tx1"/>
                </a:solidFill>
              </a:rPr>
              <a:t>603 Black or African American students with disabilities  </a:t>
            </a:r>
            <a:endParaRPr lang="en-US" sz="4400" dirty="0">
              <a:solidFill>
                <a:schemeClr val="tx1"/>
              </a:solidFill>
            </a:endParaRPr>
          </a:p>
          <a:p>
            <a:pPr lvl="1"/>
            <a:r>
              <a:rPr lang="en-US" dirty="0">
                <a:solidFill>
                  <a:schemeClr val="tx1"/>
                </a:solidFill>
              </a:rPr>
              <a:t>681 Hispanic/Latino students with disabilities  </a:t>
            </a:r>
            <a:endParaRPr lang="en-US" sz="4400" dirty="0">
              <a:solidFill>
                <a:schemeClr val="tx1"/>
              </a:solidFill>
            </a:endParaRPr>
          </a:p>
          <a:p>
            <a:pPr lvl="1"/>
            <a:r>
              <a:rPr lang="en-US" dirty="0">
                <a:solidFill>
                  <a:schemeClr val="tx1"/>
                </a:solidFill>
              </a:rPr>
              <a:t>2 Native Hawaiian or Other Pacific Islander students with disabilities  </a:t>
            </a:r>
            <a:endParaRPr lang="en-US" sz="4400" dirty="0">
              <a:solidFill>
                <a:schemeClr val="tx1"/>
              </a:solidFill>
            </a:endParaRPr>
          </a:p>
          <a:p>
            <a:pPr lvl="1"/>
            <a:r>
              <a:rPr lang="en-US" dirty="0">
                <a:solidFill>
                  <a:schemeClr val="tx1"/>
                </a:solidFill>
              </a:rPr>
              <a:t>252 Biracial students with disabilities  </a:t>
            </a:r>
            <a:endParaRPr lang="en-US" sz="4400" dirty="0">
              <a:solidFill>
                <a:schemeClr val="tx1"/>
              </a:solidFill>
            </a:endParaRPr>
          </a:p>
          <a:p>
            <a:pPr lvl="1"/>
            <a:r>
              <a:rPr lang="en-US" dirty="0">
                <a:solidFill>
                  <a:schemeClr val="tx1"/>
                </a:solidFill>
              </a:rPr>
              <a:t>2,140 White students with disabilities </a:t>
            </a:r>
            <a:r>
              <a:rPr lang="en-US" b="1" dirty="0">
                <a:solidFill>
                  <a:schemeClr val="tx1"/>
                </a:solidFill>
              </a:rPr>
              <a:t> </a:t>
            </a:r>
            <a:endParaRPr lang="en-US" sz="4400" dirty="0">
              <a:solidFill>
                <a:schemeClr val="tx1"/>
              </a:solidFill>
            </a:endParaRPr>
          </a:p>
          <a:p>
            <a:pPr lvl="1"/>
            <a:r>
              <a:rPr lang="en-US" b="1" dirty="0">
                <a:solidFill>
                  <a:schemeClr val="tx1"/>
                </a:solidFill>
              </a:rPr>
              <a:t>Subtotal of BIPOC Students with Disabilities under 504: 1,751</a:t>
            </a:r>
            <a:endParaRPr lang="en-US" sz="4400" dirty="0">
              <a:solidFill>
                <a:schemeClr val="tx1"/>
              </a:solidFill>
            </a:endParaRPr>
          </a:p>
        </p:txBody>
      </p:sp>
      <p:sp>
        <p:nvSpPr>
          <p:cNvPr id="5" name="TextBox 4">
            <a:extLst>
              <a:ext uri="{FF2B5EF4-FFF2-40B4-BE49-F238E27FC236}">
                <a16:creationId xmlns:a16="http://schemas.microsoft.com/office/drawing/2014/main" id="{46F46614-7CB6-4164-BDEB-8DF27B4C7C2C}"/>
              </a:ext>
            </a:extLst>
          </p:cNvPr>
          <p:cNvSpPr txBox="1"/>
          <p:nvPr/>
        </p:nvSpPr>
        <p:spPr>
          <a:xfrm>
            <a:off x="305971" y="6036286"/>
            <a:ext cx="9302263" cy="646331"/>
          </a:xfrm>
          <a:prstGeom prst="rect">
            <a:avLst/>
          </a:prstGeom>
          <a:noFill/>
        </p:spPr>
        <p:txBody>
          <a:bodyPr wrap="square">
            <a:spAutoFit/>
          </a:bodyPr>
          <a:lstStyle/>
          <a:p>
            <a:pPr marL="0" indent="0">
              <a:buNone/>
            </a:pPr>
            <a:r>
              <a:rPr lang="en-US" sz="1800" b="1" dirty="0">
                <a:solidFill>
                  <a:schemeClr val="tx1"/>
                </a:solidFill>
                <a:latin typeface="Times New Roman" panose="02020603050405020304" pitchFamily="18" charset="0"/>
                <a:cs typeface="Times New Roman" panose="02020603050405020304" pitchFamily="18" charset="0"/>
              </a:rPr>
              <a:t>Source: US Dept of Education – Civil Rights Data Collection </a:t>
            </a:r>
            <a:r>
              <a:rPr lang="en-US" sz="1800" dirty="0">
                <a:solidFill>
                  <a:schemeClr val="tx1"/>
                </a:solidFill>
                <a:latin typeface="Times New Roman" panose="02020603050405020304" pitchFamily="18" charset="0"/>
                <a:cs typeface="Times New Roman" panose="02020603050405020304" pitchFamily="18" charset="0"/>
                <a:hlinkClick r:id="rId2"/>
              </a:rPr>
              <a:t>https://ocrdata.ed.gov/profile/9/district/26931/studentswithdisabilitiesidea</a:t>
            </a:r>
            <a:r>
              <a:rPr lang="en-US" sz="1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28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FD58A1-CFD7-42E2-B911-5CC27FC2CDF3}"/>
              </a:ext>
            </a:extLst>
          </p:cNvPr>
          <p:cNvSpPr>
            <a:spLocks noGrp="1"/>
          </p:cNvSpPr>
          <p:nvPr>
            <p:ph type="title"/>
          </p:nvPr>
        </p:nvSpPr>
        <p:spPr>
          <a:xfrm>
            <a:off x="526154" y="369332"/>
            <a:ext cx="10515600" cy="1139824"/>
          </a:xfrm>
        </p:spPr>
        <p:txBody>
          <a:bodyPr>
            <a:normAutofit/>
          </a:bodyPr>
          <a:lstStyle/>
          <a:p>
            <a:r>
              <a:rPr lang="en-US" sz="3600" b="1" dirty="0"/>
              <a:t>MD Ages 6-21 Served by IDEA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6044718"/>
              </p:ext>
            </p:extLst>
          </p:nvPr>
        </p:nvGraphicFramePr>
        <p:xfrm>
          <a:off x="337273" y="1573946"/>
          <a:ext cx="7834097" cy="5125439"/>
        </p:xfrm>
        <a:graphic>
          <a:graphicData uri="http://schemas.openxmlformats.org/drawingml/2006/table">
            <a:tbl>
              <a:tblPr firstRow="1" bandRow="1">
                <a:tableStyleId>{5C22544A-7EE6-4342-B048-85BDC9FD1C3A}</a:tableStyleId>
              </a:tblPr>
              <a:tblGrid>
                <a:gridCol w="3977217">
                  <a:extLst>
                    <a:ext uri="{9D8B030D-6E8A-4147-A177-3AD203B41FA5}">
                      <a16:colId xmlns:a16="http://schemas.microsoft.com/office/drawing/2014/main" val="20000"/>
                    </a:ext>
                  </a:extLst>
                </a:gridCol>
                <a:gridCol w="1940881">
                  <a:extLst>
                    <a:ext uri="{9D8B030D-6E8A-4147-A177-3AD203B41FA5}">
                      <a16:colId xmlns:a16="http://schemas.microsoft.com/office/drawing/2014/main" val="20001"/>
                    </a:ext>
                  </a:extLst>
                </a:gridCol>
                <a:gridCol w="1915999">
                  <a:extLst>
                    <a:ext uri="{9D8B030D-6E8A-4147-A177-3AD203B41FA5}">
                      <a16:colId xmlns:a16="http://schemas.microsoft.com/office/drawing/2014/main" val="20002"/>
                    </a:ext>
                  </a:extLst>
                </a:gridCol>
              </a:tblGrid>
              <a:tr h="318782">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2016</a:t>
                      </a:r>
                    </a:p>
                  </a:txBody>
                  <a:tcPr/>
                </a:tc>
                <a:tc>
                  <a:txBody>
                    <a:bodyPr/>
                    <a:lstStyle/>
                    <a:p>
                      <a:r>
                        <a:rPr lang="en-US" sz="1600" dirty="0">
                          <a:latin typeface="Times New Roman" panose="02020603050405020304" pitchFamily="18" charset="0"/>
                          <a:cs typeface="Times New Roman" panose="02020603050405020304" pitchFamily="18" charset="0"/>
                        </a:rPr>
                        <a:t>2015</a:t>
                      </a:r>
                    </a:p>
                  </a:txBody>
                  <a:tcPr/>
                </a:tc>
                <a:extLst>
                  <a:ext uri="{0D108BD9-81ED-4DB2-BD59-A6C34878D82A}">
                    <a16:rowId xmlns:a16="http://schemas.microsoft.com/office/drawing/2014/main" val="10000"/>
                  </a:ext>
                </a:extLst>
              </a:tr>
              <a:tr h="318782">
                <a:tc>
                  <a:txBody>
                    <a:bodyPr/>
                    <a:lstStyle/>
                    <a:p>
                      <a:r>
                        <a:rPr lang="en-US" sz="1600" dirty="0">
                          <a:latin typeface="Times New Roman" panose="02020603050405020304" pitchFamily="18" charset="0"/>
                          <a:cs typeface="Times New Roman" panose="02020603050405020304" pitchFamily="18" charset="0"/>
                        </a:rPr>
                        <a:t>All Disabilities</a:t>
                      </a:r>
                    </a:p>
                  </a:txBody>
                  <a:tcPr/>
                </a:tc>
                <a:tc>
                  <a:txBody>
                    <a:bodyPr/>
                    <a:lstStyle/>
                    <a:p>
                      <a:r>
                        <a:rPr lang="en-US" sz="1600" dirty="0">
                          <a:latin typeface="Times New Roman" panose="02020603050405020304" pitchFamily="18" charset="0"/>
                          <a:cs typeface="Times New Roman" panose="02020603050405020304" pitchFamily="18" charset="0"/>
                        </a:rPr>
                        <a:t>92,962</a:t>
                      </a:r>
                    </a:p>
                  </a:txBody>
                  <a:tcPr/>
                </a:tc>
                <a:tc>
                  <a:txBody>
                    <a:bodyPr/>
                    <a:lstStyle/>
                    <a:p>
                      <a:r>
                        <a:rPr lang="en-US" sz="1600" dirty="0">
                          <a:latin typeface="Times New Roman" panose="02020603050405020304" pitchFamily="18" charset="0"/>
                          <a:cs typeface="Times New Roman" panose="02020603050405020304" pitchFamily="18" charset="0"/>
                        </a:rPr>
                        <a:t>91,967</a:t>
                      </a:r>
                    </a:p>
                  </a:txBody>
                  <a:tcPr/>
                </a:tc>
                <a:extLst>
                  <a:ext uri="{0D108BD9-81ED-4DB2-BD59-A6C34878D82A}">
                    <a16:rowId xmlns:a16="http://schemas.microsoft.com/office/drawing/2014/main" val="10001"/>
                  </a:ext>
                </a:extLst>
              </a:tr>
              <a:tr h="318782">
                <a:tc>
                  <a:txBody>
                    <a:bodyPr/>
                    <a:lstStyle/>
                    <a:p>
                      <a:r>
                        <a:rPr lang="en-US" sz="1600" dirty="0">
                          <a:latin typeface="Times New Roman" panose="02020603050405020304" pitchFamily="18" charset="0"/>
                          <a:cs typeface="Times New Roman" panose="02020603050405020304" pitchFamily="18" charset="0"/>
                        </a:rPr>
                        <a:t>Specific Learning Disability</a:t>
                      </a:r>
                    </a:p>
                  </a:txBody>
                  <a:tcPr/>
                </a:tc>
                <a:tc>
                  <a:txBody>
                    <a:bodyPr/>
                    <a:lstStyle/>
                    <a:p>
                      <a:r>
                        <a:rPr lang="en-US" sz="1600" dirty="0">
                          <a:latin typeface="Times New Roman" panose="02020603050405020304" pitchFamily="18" charset="0"/>
                          <a:cs typeface="Times New Roman" panose="02020603050405020304" pitchFamily="18" charset="0"/>
                        </a:rPr>
                        <a:t>30,626</a:t>
                      </a:r>
                    </a:p>
                  </a:txBody>
                  <a:tcPr/>
                </a:tc>
                <a:tc>
                  <a:txBody>
                    <a:bodyPr/>
                    <a:lstStyle/>
                    <a:p>
                      <a:r>
                        <a:rPr lang="en-US" sz="1600" dirty="0">
                          <a:latin typeface="Times New Roman" panose="02020603050405020304" pitchFamily="18" charset="0"/>
                          <a:cs typeface="Times New Roman" panose="02020603050405020304" pitchFamily="18" charset="0"/>
                        </a:rPr>
                        <a:t>30,639</a:t>
                      </a:r>
                    </a:p>
                  </a:txBody>
                  <a:tcPr/>
                </a:tc>
                <a:extLst>
                  <a:ext uri="{0D108BD9-81ED-4DB2-BD59-A6C34878D82A}">
                    <a16:rowId xmlns:a16="http://schemas.microsoft.com/office/drawing/2014/main" val="10002"/>
                  </a:ext>
                </a:extLst>
              </a:tr>
              <a:tr h="431519">
                <a:tc>
                  <a:txBody>
                    <a:bodyPr/>
                    <a:lstStyle/>
                    <a:p>
                      <a:r>
                        <a:rPr lang="en-US" sz="1600" dirty="0">
                          <a:latin typeface="Times New Roman" panose="02020603050405020304" pitchFamily="18" charset="0"/>
                          <a:cs typeface="Times New Roman" panose="02020603050405020304" pitchFamily="18" charset="0"/>
                        </a:rPr>
                        <a:t>Speech or Language Impairment</a:t>
                      </a:r>
                    </a:p>
                  </a:txBody>
                  <a:tcPr/>
                </a:tc>
                <a:tc>
                  <a:txBody>
                    <a:bodyPr/>
                    <a:lstStyle/>
                    <a:p>
                      <a:r>
                        <a:rPr lang="en-US" sz="1600" dirty="0">
                          <a:latin typeface="Times New Roman" panose="02020603050405020304" pitchFamily="18" charset="0"/>
                          <a:cs typeface="Times New Roman" panose="02020603050405020304" pitchFamily="18" charset="0"/>
                        </a:rPr>
                        <a:t>12,063</a:t>
                      </a:r>
                    </a:p>
                  </a:txBody>
                  <a:tcPr/>
                </a:tc>
                <a:tc>
                  <a:txBody>
                    <a:bodyPr/>
                    <a:lstStyle/>
                    <a:p>
                      <a:r>
                        <a:rPr lang="en-US" sz="1600" dirty="0">
                          <a:latin typeface="Times New Roman" panose="02020603050405020304" pitchFamily="18" charset="0"/>
                          <a:cs typeface="Times New Roman" panose="02020603050405020304" pitchFamily="18" charset="0"/>
                        </a:rPr>
                        <a:t>12,719</a:t>
                      </a:r>
                    </a:p>
                  </a:txBody>
                  <a:tcPr/>
                </a:tc>
                <a:extLst>
                  <a:ext uri="{0D108BD9-81ED-4DB2-BD59-A6C34878D82A}">
                    <a16:rowId xmlns:a16="http://schemas.microsoft.com/office/drawing/2014/main" val="10003"/>
                  </a:ext>
                </a:extLst>
              </a:tr>
              <a:tr h="318782">
                <a:tc>
                  <a:txBody>
                    <a:bodyPr/>
                    <a:lstStyle/>
                    <a:p>
                      <a:r>
                        <a:rPr lang="en-US" sz="1600" dirty="0">
                          <a:latin typeface="Times New Roman" panose="02020603050405020304" pitchFamily="18" charset="0"/>
                          <a:cs typeface="Times New Roman" panose="02020603050405020304" pitchFamily="18" charset="0"/>
                        </a:rPr>
                        <a:t>Intellectual Disability</a:t>
                      </a:r>
                    </a:p>
                  </a:txBody>
                  <a:tcPr/>
                </a:tc>
                <a:tc>
                  <a:txBody>
                    <a:bodyPr/>
                    <a:lstStyle/>
                    <a:p>
                      <a:r>
                        <a:rPr lang="en-US" sz="1600" dirty="0">
                          <a:latin typeface="Times New Roman" panose="02020603050405020304" pitchFamily="18" charset="0"/>
                          <a:cs typeface="Times New Roman" panose="02020603050405020304" pitchFamily="18" charset="0"/>
                        </a:rPr>
                        <a:t>5,847</a:t>
                      </a:r>
                    </a:p>
                  </a:txBody>
                  <a:tcPr/>
                </a:tc>
                <a:tc>
                  <a:txBody>
                    <a:bodyPr/>
                    <a:lstStyle/>
                    <a:p>
                      <a:r>
                        <a:rPr lang="en-US" sz="1600" dirty="0">
                          <a:latin typeface="Times New Roman" panose="02020603050405020304" pitchFamily="18" charset="0"/>
                          <a:cs typeface="Times New Roman" panose="02020603050405020304" pitchFamily="18" charset="0"/>
                        </a:rPr>
                        <a:t>5,533</a:t>
                      </a:r>
                    </a:p>
                  </a:txBody>
                  <a:tcPr/>
                </a:tc>
                <a:extLst>
                  <a:ext uri="{0D108BD9-81ED-4DB2-BD59-A6C34878D82A}">
                    <a16:rowId xmlns:a16="http://schemas.microsoft.com/office/drawing/2014/main" val="10004"/>
                  </a:ext>
                </a:extLst>
              </a:tr>
              <a:tr h="318782">
                <a:tc>
                  <a:txBody>
                    <a:bodyPr/>
                    <a:lstStyle/>
                    <a:p>
                      <a:r>
                        <a:rPr lang="en-US" sz="1600" dirty="0">
                          <a:latin typeface="Times New Roman" panose="02020603050405020304" pitchFamily="18" charset="0"/>
                          <a:cs typeface="Times New Roman" panose="02020603050405020304" pitchFamily="18" charset="0"/>
                        </a:rPr>
                        <a:t>Emotional Disturbance</a:t>
                      </a:r>
                    </a:p>
                  </a:txBody>
                  <a:tcPr/>
                </a:tc>
                <a:tc>
                  <a:txBody>
                    <a:bodyPr/>
                    <a:lstStyle/>
                    <a:p>
                      <a:r>
                        <a:rPr lang="en-US" sz="1600" dirty="0">
                          <a:latin typeface="Times New Roman" panose="02020603050405020304" pitchFamily="18" charset="0"/>
                          <a:cs typeface="Times New Roman" panose="02020603050405020304" pitchFamily="18" charset="0"/>
                        </a:rPr>
                        <a:t>6,239</a:t>
                      </a:r>
                    </a:p>
                  </a:txBody>
                  <a:tcPr/>
                </a:tc>
                <a:tc>
                  <a:txBody>
                    <a:bodyPr/>
                    <a:lstStyle/>
                    <a:p>
                      <a:r>
                        <a:rPr lang="en-US" sz="1600" dirty="0">
                          <a:latin typeface="Times New Roman" panose="02020603050405020304" pitchFamily="18" charset="0"/>
                          <a:cs typeface="Times New Roman" panose="02020603050405020304" pitchFamily="18" charset="0"/>
                        </a:rPr>
                        <a:t>6,203</a:t>
                      </a:r>
                    </a:p>
                  </a:txBody>
                  <a:tcPr/>
                </a:tc>
                <a:extLst>
                  <a:ext uri="{0D108BD9-81ED-4DB2-BD59-A6C34878D82A}">
                    <a16:rowId xmlns:a16="http://schemas.microsoft.com/office/drawing/2014/main" val="10005"/>
                  </a:ext>
                </a:extLst>
              </a:tr>
              <a:tr h="318782">
                <a:tc>
                  <a:txBody>
                    <a:bodyPr/>
                    <a:lstStyle/>
                    <a:p>
                      <a:r>
                        <a:rPr lang="en-US" sz="1600" dirty="0">
                          <a:latin typeface="Times New Roman" panose="02020603050405020304" pitchFamily="18" charset="0"/>
                          <a:cs typeface="Times New Roman" panose="02020603050405020304" pitchFamily="18" charset="0"/>
                        </a:rPr>
                        <a:t>Multiple Disabilities</a:t>
                      </a:r>
                    </a:p>
                  </a:txBody>
                  <a:tcPr/>
                </a:tc>
                <a:tc>
                  <a:txBody>
                    <a:bodyPr/>
                    <a:lstStyle/>
                    <a:p>
                      <a:r>
                        <a:rPr lang="en-US" sz="1600" dirty="0">
                          <a:latin typeface="Times New Roman" panose="02020603050405020304" pitchFamily="18" charset="0"/>
                          <a:cs typeface="Times New Roman" panose="02020603050405020304" pitchFamily="18" charset="0"/>
                        </a:rPr>
                        <a:t>5,422</a:t>
                      </a:r>
                    </a:p>
                  </a:txBody>
                  <a:tcPr/>
                </a:tc>
                <a:tc>
                  <a:txBody>
                    <a:bodyPr/>
                    <a:lstStyle/>
                    <a:p>
                      <a:r>
                        <a:rPr lang="en-US" sz="1600" dirty="0">
                          <a:latin typeface="Times New Roman" panose="02020603050405020304" pitchFamily="18" charset="0"/>
                          <a:cs typeface="Times New Roman" panose="02020603050405020304" pitchFamily="18" charset="0"/>
                        </a:rPr>
                        <a:t>4,982</a:t>
                      </a:r>
                    </a:p>
                  </a:txBody>
                  <a:tcPr/>
                </a:tc>
                <a:extLst>
                  <a:ext uri="{0D108BD9-81ED-4DB2-BD59-A6C34878D82A}">
                    <a16:rowId xmlns:a16="http://schemas.microsoft.com/office/drawing/2014/main" val="10006"/>
                  </a:ext>
                </a:extLst>
              </a:tr>
              <a:tr h="318782">
                <a:tc>
                  <a:txBody>
                    <a:bodyPr/>
                    <a:lstStyle/>
                    <a:p>
                      <a:r>
                        <a:rPr lang="en-US" sz="1600" dirty="0">
                          <a:latin typeface="Times New Roman" panose="02020603050405020304" pitchFamily="18" charset="0"/>
                          <a:cs typeface="Times New Roman" panose="02020603050405020304" pitchFamily="18" charset="0"/>
                        </a:rPr>
                        <a:t>Hearing Impairment</a:t>
                      </a:r>
                    </a:p>
                  </a:txBody>
                  <a:tcPr/>
                </a:tc>
                <a:tc>
                  <a:txBody>
                    <a:bodyPr/>
                    <a:lstStyle/>
                    <a:p>
                      <a:r>
                        <a:rPr lang="en-US" sz="1600" dirty="0">
                          <a:latin typeface="Times New Roman" panose="02020603050405020304" pitchFamily="18" charset="0"/>
                          <a:cs typeface="Times New Roman" panose="02020603050405020304" pitchFamily="18" charset="0"/>
                        </a:rPr>
                        <a:t>780</a:t>
                      </a:r>
                    </a:p>
                  </a:txBody>
                  <a:tcPr/>
                </a:tc>
                <a:tc>
                  <a:txBody>
                    <a:bodyPr/>
                    <a:lstStyle/>
                    <a:p>
                      <a:r>
                        <a:rPr lang="en-US" sz="1600" dirty="0">
                          <a:latin typeface="Times New Roman" panose="02020603050405020304" pitchFamily="18" charset="0"/>
                          <a:cs typeface="Times New Roman" panose="02020603050405020304" pitchFamily="18" charset="0"/>
                        </a:rPr>
                        <a:t>826</a:t>
                      </a:r>
                    </a:p>
                  </a:txBody>
                  <a:tcPr/>
                </a:tc>
                <a:extLst>
                  <a:ext uri="{0D108BD9-81ED-4DB2-BD59-A6C34878D82A}">
                    <a16:rowId xmlns:a16="http://schemas.microsoft.com/office/drawing/2014/main" val="10007"/>
                  </a:ext>
                </a:extLst>
              </a:tr>
              <a:tr h="318782">
                <a:tc>
                  <a:txBody>
                    <a:bodyPr/>
                    <a:lstStyle/>
                    <a:p>
                      <a:r>
                        <a:rPr lang="en-US" sz="1600" dirty="0">
                          <a:latin typeface="Times New Roman" panose="02020603050405020304" pitchFamily="18" charset="0"/>
                          <a:cs typeface="Times New Roman" panose="02020603050405020304" pitchFamily="18" charset="0"/>
                        </a:rPr>
                        <a:t>Orthopedic Impairment</a:t>
                      </a:r>
                    </a:p>
                  </a:txBody>
                  <a:tcPr/>
                </a:tc>
                <a:tc>
                  <a:txBody>
                    <a:bodyPr/>
                    <a:lstStyle/>
                    <a:p>
                      <a:r>
                        <a:rPr lang="en-US" sz="1600" dirty="0">
                          <a:latin typeface="Times New Roman" panose="02020603050405020304" pitchFamily="18" charset="0"/>
                          <a:cs typeface="Times New Roman" panose="02020603050405020304" pitchFamily="18" charset="0"/>
                        </a:rPr>
                        <a:t>183</a:t>
                      </a:r>
                    </a:p>
                  </a:txBody>
                  <a:tcPr/>
                </a:tc>
                <a:tc>
                  <a:txBody>
                    <a:bodyPr/>
                    <a:lstStyle/>
                    <a:p>
                      <a:r>
                        <a:rPr lang="en-US" sz="1600" dirty="0">
                          <a:latin typeface="Times New Roman" panose="02020603050405020304" pitchFamily="18" charset="0"/>
                          <a:cs typeface="Times New Roman" panose="02020603050405020304" pitchFamily="18" charset="0"/>
                        </a:rPr>
                        <a:t>211</a:t>
                      </a:r>
                    </a:p>
                  </a:txBody>
                  <a:tcPr/>
                </a:tc>
                <a:extLst>
                  <a:ext uri="{0D108BD9-81ED-4DB2-BD59-A6C34878D82A}">
                    <a16:rowId xmlns:a16="http://schemas.microsoft.com/office/drawing/2014/main" val="10008"/>
                  </a:ext>
                </a:extLst>
              </a:tr>
              <a:tr h="318782">
                <a:tc>
                  <a:txBody>
                    <a:bodyPr/>
                    <a:lstStyle/>
                    <a:p>
                      <a:r>
                        <a:rPr lang="en-US" sz="1600" dirty="0">
                          <a:latin typeface="Times New Roman" panose="02020603050405020304" pitchFamily="18" charset="0"/>
                          <a:cs typeface="Times New Roman" panose="02020603050405020304" pitchFamily="18" charset="0"/>
                        </a:rPr>
                        <a:t>Other Health</a:t>
                      </a:r>
                      <a:r>
                        <a:rPr lang="en-US" sz="1600" baseline="0" dirty="0">
                          <a:latin typeface="Times New Roman" panose="02020603050405020304" pitchFamily="18" charset="0"/>
                          <a:cs typeface="Times New Roman" panose="02020603050405020304" pitchFamily="18" charset="0"/>
                        </a:rPr>
                        <a:t> Impairment</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17,989</a:t>
                      </a:r>
                    </a:p>
                  </a:txBody>
                  <a:tcPr/>
                </a:tc>
                <a:tc>
                  <a:txBody>
                    <a:bodyPr/>
                    <a:lstStyle/>
                    <a:p>
                      <a:r>
                        <a:rPr lang="en-US" sz="1600" dirty="0">
                          <a:latin typeface="Times New Roman" panose="02020603050405020304" pitchFamily="18" charset="0"/>
                          <a:cs typeface="Times New Roman" panose="02020603050405020304" pitchFamily="18" charset="0"/>
                        </a:rPr>
                        <a:t>17,688</a:t>
                      </a:r>
                    </a:p>
                  </a:txBody>
                  <a:tcPr/>
                </a:tc>
                <a:extLst>
                  <a:ext uri="{0D108BD9-81ED-4DB2-BD59-A6C34878D82A}">
                    <a16:rowId xmlns:a16="http://schemas.microsoft.com/office/drawing/2014/main" val="10009"/>
                  </a:ext>
                </a:extLst>
              </a:tr>
              <a:tr h="318782">
                <a:tc>
                  <a:txBody>
                    <a:bodyPr/>
                    <a:lstStyle/>
                    <a:p>
                      <a:r>
                        <a:rPr lang="en-US" sz="1600" dirty="0">
                          <a:latin typeface="Times New Roman" panose="02020603050405020304" pitchFamily="18" charset="0"/>
                          <a:cs typeface="Times New Roman" panose="02020603050405020304" pitchFamily="18" charset="0"/>
                        </a:rPr>
                        <a:t>Visual</a:t>
                      </a:r>
                      <a:r>
                        <a:rPr lang="en-US" sz="1600" baseline="0" dirty="0">
                          <a:latin typeface="Times New Roman" panose="02020603050405020304" pitchFamily="18" charset="0"/>
                          <a:cs typeface="Times New Roman" panose="02020603050405020304" pitchFamily="18" charset="0"/>
                        </a:rPr>
                        <a:t> Impairment</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a:latin typeface="Times New Roman" panose="02020603050405020304" pitchFamily="18" charset="0"/>
                          <a:cs typeface="Times New Roman" panose="02020603050405020304" pitchFamily="18" charset="0"/>
                        </a:rPr>
                        <a:t>272</a:t>
                      </a:r>
                    </a:p>
                  </a:txBody>
                  <a:tcPr/>
                </a:tc>
                <a:tc>
                  <a:txBody>
                    <a:bodyPr/>
                    <a:lstStyle/>
                    <a:p>
                      <a:r>
                        <a:rPr lang="en-US" sz="1600" dirty="0">
                          <a:latin typeface="Times New Roman" panose="02020603050405020304" pitchFamily="18" charset="0"/>
                          <a:cs typeface="Times New Roman" panose="02020603050405020304" pitchFamily="18" charset="0"/>
                        </a:rPr>
                        <a:t>270</a:t>
                      </a:r>
                    </a:p>
                  </a:txBody>
                  <a:tcPr/>
                </a:tc>
                <a:extLst>
                  <a:ext uri="{0D108BD9-81ED-4DB2-BD59-A6C34878D82A}">
                    <a16:rowId xmlns:a16="http://schemas.microsoft.com/office/drawing/2014/main" val="10010"/>
                  </a:ext>
                </a:extLst>
              </a:tr>
              <a:tr h="318782">
                <a:tc>
                  <a:txBody>
                    <a:bodyPr/>
                    <a:lstStyle/>
                    <a:p>
                      <a:r>
                        <a:rPr lang="en-US" sz="1600" dirty="0">
                          <a:latin typeface="Times New Roman" panose="02020603050405020304" pitchFamily="18" charset="0"/>
                          <a:cs typeface="Times New Roman" panose="02020603050405020304" pitchFamily="18" charset="0"/>
                        </a:rPr>
                        <a:t>Autism</a:t>
                      </a:r>
                    </a:p>
                  </a:txBody>
                  <a:tcPr/>
                </a:tc>
                <a:tc>
                  <a:txBody>
                    <a:bodyPr/>
                    <a:lstStyle/>
                    <a:p>
                      <a:r>
                        <a:rPr lang="en-US" sz="1600" dirty="0">
                          <a:latin typeface="Times New Roman" panose="02020603050405020304" pitchFamily="18" charset="0"/>
                          <a:cs typeface="Times New Roman" panose="02020603050405020304" pitchFamily="18" charset="0"/>
                        </a:rPr>
                        <a:t>10,264</a:t>
                      </a:r>
                    </a:p>
                  </a:txBody>
                  <a:tcPr/>
                </a:tc>
                <a:tc>
                  <a:txBody>
                    <a:bodyPr/>
                    <a:lstStyle/>
                    <a:p>
                      <a:r>
                        <a:rPr lang="en-US" sz="1600" dirty="0">
                          <a:latin typeface="Times New Roman" panose="02020603050405020304" pitchFamily="18" charset="0"/>
                          <a:cs typeface="Times New Roman" panose="02020603050405020304" pitchFamily="18" charset="0"/>
                        </a:rPr>
                        <a:t>9,898</a:t>
                      </a:r>
                    </a:p>
                  </a:txBody>
                  <a:tcPr/>
                </a:tc>
                <a:extLst>
                  <a:ext uri="{0D108BD9-81ED-4DB2-BD59-A6C34878D82A}">
                    <a16:rowId xmlns:a16="http://schemas.microsoft.com/office/drawing/2014/main" val="10011"/>
                  </a:ext>
                </a:extLst>
              </a:tr>
              <a:tr h="318782">
                <a:tc>
                  <a:txBody>
                    <a:bodyPr/>
                    <a:lstStyle/>
                    <a:p>
                      <a:r>
                        <a:rPr lang="en-US" sz="1600" dirty="0">
                          <a:latin typeface="Times New Roman" panose="02020603050405020304" pitchFamily="18" charset="0"/>
                          <a:cs typeface="Times New Roman" panose="02020603050405020304" pitchFamily="18" charset="0"/>
                        </a:rPr>
                        <a:t>Deaf Blindness</a:t>
                      </a:r>
                    </a:p>
                  </a:txBody>
                  <a:tcPr/>
                </a:tc>
                <a:tc>
                  <a:txBody>
                    <a:bodyPr/>
                    <a:lstStyle/>
                    <a:p>
                      <a:r>
                        <a:rPr lang="en-US" sz="1600" dirty="0">
                          <a:latin typeface="Times New Roman" panose="02020603050405020304" pitchFamily="18" charset="0"/>
                          <a:cs typeface="Times New Roman" panose="02020603050405020304" pitchFamily="18" charset="0"/>
                        </a:rPr>
                        <a:t>8</a:t>
                      </a:r>
                    </a:p>
                  </a:txBody>
                  <a:tcPr/>
                </a:tc>
                <a:tc>
                  <a:txBody>
                    <a:bodyPr/>
                    <a:lstStyle/>
                    <a:p>
                      <a:r>
                        <a:rPr lang="en-US" sz="1600" dirty="0">
                          <a:latin typeface="Times New Roman" panose="02020603050405020304" pitchFamily="18" charset="0"/>
                          <a:cs typeface="Times New Roman" panose="02020603050405020304" pitchFamily="18" charset="0"/>
                        </a:rPr>
                        <a:t>13</a:t>
                      </a:r>
                    </a:p>
                  </a:txBody>
                  <a:tcPr/>
                </a:tc>
                <a:extLst>
                  <a:ext uri="{0D108BD9-81ED-4DB2-BD59-A6C34878D82A}">
                    <a16:rowId xmlns:a16="http://schemas.microsoft.com/office/drawing/2014/main" val="10012"/>
                  </a:ext>
                </a:extLst>
              </a:tr>
              <a:tr h="318782">
                <a:tc>
                  <a:txBody>
                    <a:bodyPr/>
                    <a:lstStyle/>
                    <a:p>
                      <a:r>
                        <a:rPr lang="en-US" sz="1600" dirty="0">
                          <a:latin typeface="Times New Roman" panose="02020603050405020304" pitchFamily="18" charset="0"/>
                          <a:cs typeface="Times New Roman" panose="02020603050405020304" pitchFamily="18" charset="0"/>
                        </a:rPr>
                        <a:t>Traumatic Brain Injury</a:t>
                      </a:r>
                    </a:p>
                  </a:txBody>
                  <a:tcPr/>
                </a:tc>
                <a:tc>
                  <a:txBody>
                    <a:bodyPr/>
                    <a:lstStyle/>
                    <a:p>
                      <a:r>
                        <a:rPr lang="en-US" sz="1600" dirty="0">
                          <a:latin typeface="Times New Roman" panose="02020603050405020304" pitchFamily="18" charset="0"/>
                          <a:cs typeface="Times New Roman" panose="02020603050405020304" pitchFamily="18" charset="0"/>
                        </a:rPr>
                        <a:t>224</a:t>
                      </a:r>
                    </a:p>
                  </a:txBody>
                  <a:tcPr/>
                </a:tc>
                <a:tc>
                  <a:txBody>
                    <a:bodyPr/>
                    <a:lstStyle/>
                    <a:p>
                      <a:r>
                        <a:rPr lang="en-US" sz="1600" dirty="0">
                          <a:latin typeface="Times New Roman" panose="02020603050405020304" pitchFamily="18" charset="0"/>
                          <a:cs typeface="Times New Roman" panose="02020603050405020304" pitchFamily="18" charset="0"/>
                        </a:rPr>
                        <a:t>222</a:t>
                      </a:r>
                    </a:p>
                  </a:txBody>
                  <a:tcPr/>
                </a:tc>
                <a:extLst>
                  <a:ext uri="{0D108BD9-81ED-4DB2-BD59-A6C34878D82A}">
                    <a16:rowId xmlns:a16="http://schemas.microsoft.com/office/drawing/2014/main" val="10013"/>
                  </a:ext>
                </a:extLst>
              </a:tr>
              <a:tr h="318782">
                <a:tc>
                  <a:txBody>
                    <a:bodyPr/>
                    <a:lstStyle/>
                    <a:p>
                      <a:r>
                        <a:rPr lang="en-US" sz="1600" dirty="0">
                          <a:latin typeface="Times New Roman" panose="02020603050405020304" pitchFamily="18" charset="0"/>
                          <a:cs typeface="Times New Roman" panose="02020603050405020304" pitchFamily="18" charset="0"/>
                        </a:rPr>
                        <a:t>Developmental Delay</a:t>
                      </a:r>
                    </a:p>
                  </a:txBody>
                  <a:tcPr/>
                </a:tc>
                <a:tc>
                  <a:txBody>
                    <a:bodyPr/>
                    <a:lstStyle/>
                    <a:p>
                      <a:r>
                        <a:rPr lang="en-US" sz="1600" dirty="0">
                          <a:latin typeface="Times New Roman" panose="02020603050405020304" pitchFamily="18" charset="0"/>
                          <a:cs typeface="Times New Roman" panose="02020603050405020304" pitchFamily="18" charset="0"/>
                        </a:rPr>
                        <a:t>3,045</a:t>
                      </a:r>
                    </a:p>
                  </a:txBody>
                  <a:tcPr/>
                </a:tc>
                <a:tc>
                  <a:txBody>
                    <a:bodyPr/>
                    <a:lstStyle/>
                    <a:p>
                      <a:r>
                        <a:rPr lang="en-US" sz="1600" dirty="0">
                          <a:latin typeface="Times New Roman" panose="02020603050405020304" pitchFamily="18" charset="0"/>
                          <a:cs typeface="Times New Roman" panose="02020603050405020304" pitchFamily="18" charset="0"/>
                        </a:rPr>
                        <a:t>2,763</a:t>
                      </a:r>
                    </a:p>
                  </a:txBody>
                  <a:tcPr/>
                </a:tc>
                <a:extLst>
                  <a:ext uri="{0D108BD9-81ED-4DB2-BD59-A6C34878D82A}">
                    <a16:rowId xmlns:a16="http://schemas.microsoft.com/office/drawing/2014/main" val="10014"/>
                  </a:ext>
                </a:extLst>
              </a:tr>
            </a:tbl>
          </a:graphicData>
        </a:graphic>
      </p:graphicFrame>
      <p:sp>
        <p:nvSpPr>
          <p:cNvPr id="6" name="TextBox 5"/>
          <p:cNvSpPr txBox="1"/>
          <p:nvPr/>
        </p:nvSpPr>
        <p:spPr>
          <a:xfrm>
            <a:off x="8268236" y="6053054"/>
            <a:ext cx="2864853" cy="646331"/>
          </a:xfrm>
          <a:prstGeom prst="rect">
            <a:avLst/>
          </a:prstGeom>
          <a:noFill/>
        </p:spPr>
        <p:txBody>
          <a:bodyPr wrap="square" rtlCol="0">
            <a:spAutoFit/>
          </a:bodyPr>
          <a:lstStyle/>
          <a:p>
            <a:r>
              <a:rPr lang="en-US" dirty="0"/>
              <a:t>Source: </a:t>
            </a:r>
            <a:r>
              <a:rPr lang="en-US" dirty="0">
                <a:hlinkClick r:id="rId2"/>
              </a:rPr>
              <a:t>Annual Disability Statistics Compendium</a:t>
            </a:r>
            <a:endParaRPr lang="en-US" dirty="0"/>
          </a:p>
        </p:txBody>
      </p:sp>
    </p:spTree>
    <p:extLst>
      <p:ext uri="{BB962C8B-B14F-4D97-AF65-F5344CB8AC3E}">
        <p14:creationId xmlns:p14="http://schemas.microsoft.com/office/powerpoint/2010/main" val="3524702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3239" y="365126"/>
            <a:ext cx="10981823" cy="1139824"/>
          </a:xfrm>
        </p:spPr>
        <p:txBody>
          <a:bodyPr>
            <a:noAutofit/>
          </a:bodyPr>
          <a:lstStyle/>
          <a:p>
            <a:r>
              <a:rPr lang="en-US" sz="3600" b="1" dirty="0"/>
              <a:t>Students with Disabilities in Maryland’s K-12 Schools</a:t>
            </a:r>
          </a:p>
        </p:txBody>
      </p:sp>
      <p:sp>
        <p:nvSpPr>
          <p:cNvPr id="2" name="Content Placeholder 1"/>
          <p:cNvSpPr>
            <a:spLocks noGrp="1"/>
          </p:cNvSpPr>
          <p:nvPr>
            <p:ph idx="1"/>
          </p:nvPr>
        </p:nvSpPr>
        <p:spPr/>
        <p:txBody>
          <a:bodyPr/>
          <a:lstStyle/>
          <a:p>
            <a:r>
              <a:rPr lang="en-US" b="1" dirty="0">
                <a:solidFill>
                  <a:schemeClr val="tx1"/>
                </a:solidFill>
              </a:rPr>
              <a:t>Total Number of K-12 students with disabilities in MD: 98,188</a:t>
            </a:r>
            <a:endParaRPr lang="en-US" sz="5400" dirty="0">
              <a:solidFill>
                <a:schemeClr val="tx1"/>
              </a:solidFill>
            </a:endParaRPr>
          </a:p>
          <a:p>
            <a:pPr lvl="1"/>
            <a:r>
              <a:rPr lang="en-US" dirty="0">
                <a:solidFill>
                  <a:schemeClr val="tx1"/>
                </a:solidFill>
              </a:rPr>
              <a:t>257 American Indian or Alaska Native students with disabilities  </a:t>
            </a:r>
            <a:endParaRPr lang="en-US" sz="4400" dirty="0">
              <a:solidFill>
                <a:schemeClr val="tx1"/>
              </a:solidFill>
            </a:endParaRPr>
          </a:p>
          <a:p>
            <a:pPr lvl="1"/>
            <a:r>
              <a:rPr lang="en-US" dirty="0">
                <a:solidFill>
                  <a:schemeClr val="tx1"/>
                </a:solidFill>
              </a:rPr>
              <a:t>2,991 Asian students with disabilities  </a:t>
            </a:r>
            <a:endParaRPr lang="en-US" sz="4400" dirty="0">
              <a:solidFill>
                <a:schemeClr val="tx1"/>
              </a:solidFill>
            </a:endParaRPr>
          </a:p>
          <a:p>
            <a:pPr lvl="1"/>
            <a:r>
              <a:rPr lang="en-US" dirty="0">
                <a:solidFill>
                  <a:schemeClr val="tx1"/>
                </a:solidFill>
              </a:rPr>
              <a:t>40,262 Black or African American students with disabilities  </a:t>
            </a:r>
            <a:endParaRPr lang="en-US" sz="4400" dirty="0">
              <a:solidFill>
                <a:schemeClr val="tx1"/>
              </a:solidFill>
            </a:endParaRPr>
          </a:p>
          <a:p>
            <a:pPr lvl="1"/>
            <a:r>
              <a:rPr lang="en-US" dirty="0">
                <a:solidFill>
                  <a:schemeClr val="tx1"/>
                </a:solidFill>
              </a:rPr>
              <a:t>16,203 Hispanic/Latino students with disabilities  </a:t>
            </a:r>
            <a:endParaRPr lang="en-US" sz="4400" dirty="0">
              <a:solidFill>
                <a:schemeClr val="tx1"/>
              </a:solidFill>
            </a:endParaRPr>
          </a:p>
          <a:p>
            <a:pPr lvl="1"/>
            <a:r>
              <a:rPr lang="en-US" dirty="0">
                <a:solidFill>
                  <a:schemeClr val="tx1"/>
                </a:solidFill>
              </a:rPr>
              <a:t>103 Native Hawaiian or Other Pacific Islander students with disabilities  </a:t>
            </a:r>
            <a:endParaRPr lang="en-US" sz="4400" dirty="0">
              <a:solidFill>
                <a:schemeClr val="tx1"/>
              </a:solidFill>
            </a:endParaRPr>
          </a:p>
          <a:p>
            <a:pPr lvl="1"/>
            <a:r>
              <a:rPr lang="en-US" dirty="0">
                <a:solidFill>
                  <a:schemeClr val="tx1"/>
                </a:solidFill>
              </a:rPr>
              <a:t>4,372 Biracial students with disabilities  </a:t>
            </a:r>
            <a:endParaRPr lang="en-US" sz="4400" dirty="0">
              <a:solidFill>
                <a:schemeClr val="tx1"/>
              </a:solidFill>
            </a:endParaRPr>
          </a:p>
          <a:p>
            <a:pPr lvl="1"/>
            <a:r>
              <a:rPr lang="en-US" dirty="0">
                <a:solidFill>
                  <a:schemeClr val="tx1"/>
                </a:solidFill>
              </a:rPr>
              <a:t>34,000 White students with disabilities </a:t>
            </a:r>
            <a:r>
              <a:rPr lang="en-US" b="1" dirty="0">
                <a:solidFill>
                  <a:schemeClr val="tx1"/>
                </a:solidFill>
              </a:rPr>
              <a:t> </a:t>
            </a:r>
            <a:endParaRPr lang="en-US" sz="4400" dirty="0">
              <a:solidFill>
                <a:schemeClr val="tx1"/>
              </a:solidFill>
            </a:endParaRPr>
          </a:p>
          <a:p>
            <a:pPr lvl="1"/>
            <a:r>
              <a:rPr lang="en-US" b="1" dirty="0">
                <a:solidFill>
                  <a:schemeClr val="tx1"/>
                </a:solidFill>
              </a:rPr>
              <a:t>Subtotal of BIPOC Students with Disabilities: 33,883</a:t>
            </a:r>
            <a:endParaRPr lang="en-US" sz="4400" dirty="0">
              <a:solidFill>
                <a:schemeClr val="tx1"/>
              </a:solidFill>
            </a:endParaRPr>
          </a:p>
        </p:txBody>
      </p:sp>
      <p:sp>
        <p:nvSpPr>
          <p:cNvPr id="5" name="TextBox 4">
            <a:extLst>
              <a:ext uri="{FF2B5EF4-FFF2-40B4-BE49-F238E27FC236}">
                <a16:creationId xmlns:a16="http://schemas.microsoft.com/office/drawing/2014/main" id="{46F46614-7CB6-4164-BDEB-8DF27B4C7C2C}"/>
              </a:ext>
            </a:extLst>
          </p:cNvPr>
          <p:cNvSpPr txBox="1"/>
          <p:nvPr/>
        </p:nvSpPr>
        <p:spPr>
          <a:xfrm>
            <a:off x="305971" y="6036286"/>
            <a:ext cx="9302263" cy="646331"/>
          </a:xfrm>
          <a:prstGeom prst="rect">
            <a:avLst/>
          </a:prstGeom>
          <a:noFill/>
        </p:spPr>
        <p:txBody>
          <a:bodyPr wrap="square">
            <a:spAutoFit/>
          </a:bodyPr>
          <a:lstStyle/>
          <a:p>
            <a:pPr marL="0" indent="0">
              <a:buNone/>
            </a:pPr>
            <a:r>
              <a:rPr lang="en-US" sz="1800" b="1" dirty="0">
                <a:solidFill>
                  <a:schemeClr val="tx1"/>
                </a:solidFill>
                <a:latin typeface="Times New Roman" panose="02020603050405020304" pitchFamily="18" charset="0"/>
                <a:cs typeface="Times New Roman" panose="02020603050405020304" pitchFamily="18" charset="0"/>
              </a:rPr>
              <a:t>Source: IDEA Section 618 Data Products: Static Table - </a:t>
            </a:r>
            <a:r>
              <a:rPr lang="en-US" sz="1800" dirty="0">
                <a:solidFill>
                  <a:schemeClr val="tx1"/>
                </a:solidFill>
                <a:latin typeface="Times New Roman" panose="02020603050405020304" pitchFamily="18" charset="0"/>
                <a:cs typeface="Times New Roman" panose="02020603050405020304" pitchFamily="18" charset="0"/>
                <a:hlinkClick r:id="rId2"/>
              </a:rPr>
              <a:t>https://www2.ed.gov/programs/osepidea/618-data/static-tables/index.html</a:t>
            </a:r>
            <a:r>
              <a:rPr lang="en-US" sz="1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53014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44BF27-3A50-483D-8B73-E71CE1B6ADE9}"/>
              </a:ext>
            </a:extLst>
          </p:cNvPr>
          <p:cNvSpPr>
            <a:spLocks noGrp="1"/>
          </p:cNvSpPr>
          <p:nvPr>
            <p:ph type="title"/>
          </p:nvPr>
        </p:nvSpPr>
        <p:spPr>
          <a:xfrm>
            <a:off x="523239" y="365126"/>
            <a:ext cx="9985537" cy="1139824"/>
          </a:xfrm>
        </p:spPr>
        <p:txBody>
          <a:bodyPr>
            <a:normAutofit/>
          </a:bodyPr>
          <a:lstStyle/>
          <a:p>
            <a:r>
              <a:rPr lang="en-US" sz="3600" b="1" dirty="0"/>
              <a:t>Percentage &amp; Number of Disability by Type – SWDs in MD</a:t>
            </a:r>
          </a:p>
        </p:txBody>
      </p:sp>
      <p:graphicFrame>
        <p:nvGraphicFramePr>
          <p:cNvPr id="6" name="Table 6">
            <a:extLst>
              <a:ext uri="{FF2B5EF4-FFF2-40B4-BE49-F238E27FC236}">
                <a16:creationId xmlns:a16="http://schemas.microsoft.com/office/drawing/2014/main" id="{CE4BA928-DAD5-4DC4-850C-7C1CC002C981}"/>
              </a:ext>
            </a:extLst>
          </p:cNvPr>
          <p:cNvGraphicFramePr>
            <a:graphicFrameLocks noGrp="1"/>
          </p:cNvGraphicFramePr>
          <p:nvPr>
            <p:extLst>
              <p:ext uri="{D42A27DB-BD31-4B8C-83A1-F6EECF244321}">
                <p14:modId xmlns:p14="http://schemas.microsoft.com/office/powerpoint/2010/main" val="2643453808"/>
              </p:ext>
            </p:extLst>
          </p:nvPr>
        </p:nvGraphicFramePr>
        <p:xfrm>
          <a:off x="523240" y="1690336"/>
          <a:ext cx="11378024" cy="2773680"/>
        </p:xfrm>
        <a:graphic>
          <a:graphicData uri="http://schemas.openxmlformats.org/drawingml/2006/table">
            <a:tbl>
              <a:tblPr firstRow="1" bandRow="1">
                <a:tableStyleId>{00A15C55-8517-42AA-B614-E9B94910E393}</a:tableStyleId>
              </a:tblPr>
              <a:tblGrid>
                <a:gridCol w="812716">
                  <a:extLst>
                    <a:ext uri="{9D8B030D-6E8A-4147-A177-3AD203B41FA5}">
                      <a16:colId xmlns:a16="http://schemas.microsoft.com/office/drawing/2014/main" val="2959951957"/>
                    </a:ext>
                  </a:extLst>
                </a:gridCol>
                <a:gridCol w="812716">
                  <a:extLst>
                    <a:ext uri="{9D8B030D-6E8A-4147-A177-3AD203B41FA5}">
                      <a16:colId xmlns:a16="http://schemas.microsoft.com/office/drawing/2014/main" val="39860488"/>
                    </a:ext>
                  </a:extLst>
                </a:gridCol>
                <a:gridCol w="812716">
                  <a:extLst>
                    <a:ext uri="{9D8B030D-6E8A-4147-A177-3AD203B41FA5}">
                      <a16:colId xmlns:a16="http://schemas.microsoft.com/office/drawing/2014/main" val="2961861696"/>
                    </a:ext>
                  </a:extLst>
                </a:gridCol>
                <a:gridCol w="812716">
                  <a:extLst>
                    <a:ext uri="{9D8B030D-6E8A-4147-A177-3AD203B41FA5}">
                      <a16:colId xmlns:a16="http://schemas.microsoft.com/office/drawing/2014/main" val="2540035103"/>
                    </a:ext>
                  </a:extLst>
                </a:gridCol>
                <a:gridCol w="812716">
                  <a:extLst>
                    <a:ext uri="{9D8B030D-6E8A-4147-A177-3AD203B41FA5}">
                      <a16:colId xmlns:a16="http://schemas.microsoft.com/office/drawing/2014/main" val="1203384786"/>
                    </a:ext>
                  </a:extLst>
                </a:gridCol>
                <a:gridCol w="812716">
                  <a:extLst>
                    <a:ext uri="{9D8B030D-6E8A-4147-A177-3AD203B41FA5}">
                      <a16:colId xmlns:a16="http://schemas.microsoft.com/office/drawing/2014/main" val="3140757038"/>
                    </a:ext>
                  </a:extLst>
                </a:gridCol>
                <a:gridCol w="812716">
                  <a:extLst>
                    <a:ext uri="{9D8B030D-6E8A-4147-A177-3AD203B41FA5}">
                      <a16:colId xmlns:a16="http://schemas.microsoft.com/office/drawing/2014/main" val="2482344083"/>
                    </a:ext>
                  </a:extLst>
                </a:gridCol>
                <a:gridCol w="812716">
                  <a:extLst>
                    <a:ext uri="{9D8B030D-6E8A-4147-A177-3AD203B41FA5}">
                      <a16:colId xmlns:a16="http://schemas.microsoft.com/office/drawing/2014/main" val="284654909"/>
                    </a:ext>
                  </a:extLst>
                </a:gridCol>
                <a:gridCol w="812716">
                  <a:extLst>
                    <a:ext uri="{9D8B030D-6E8A-4147-A177-3AD203B41FA5}">
                      <a16:colId xmlns:a16="http://schemas.microsoft.com/office/drawing/2014/main" val="2027419488"/>
                    </a:ext>
                  </a:extLst>
                </a:gridCol>
                <a:gridCol w="812716">
                  <a:extLst>
                    <a:ext uri="{9D8B030D-6E8A-4147-A177-3AD203B41FA5}">
                      <a16:colId xmlns:a16="http://schemas.microsoft.com/office/drawing/2014/main" val="2810486910"/>
                    </a:ext>
                  </a:extLst>
                </a:gridCol>
                <a:gridCol w="812716">
                  <a:extLst>
                    <a:ext uri="{9D8B030D-6E8A-4147-A177-3AD203B41FA5}">
                      <a16:colId xmlns:a16="http://schemas.microsoft.com/office/drawing/2014/main" val="4074448676"/>
                    </a:ext>
                  </a:extLst>
                </a:gridCol>
                <a:gridCol w="812716">
                  <a:extLst>
                    <a:ext uri="{9D8B030D-6E8A-4147-A177-3AD203B41FA5}">
                      <a16:colId xmlns:a16="http://schemas.microsoft.com/office/drawing/2014/main" val="156248789"/>
                    </a:ext>
                  </a:extLst>
                </a:gridCol>
                <a:gridCol w="812716">
                  <a:extLst>
                    <a:ext uri="{9D8B030D-6E8A-4147-A177-3AD203B41FA5}">
                      <a16:colId xmlns:a16="http://schemas.microsoft.com/office/drawing/2014/main" val="1795540228"/>
                    </a:ext>
                  </a:extLst>
                </a:gridCol>
                <a:gridCol w="812716">
                  <a:extLst>
                    <a:ext uri="{9D8B030D-6E8A-4147-A177-3AD203B41FA5}">
                      <a16:colId xmlns:a16="http://schemas.microsoft.com/office/drawing/2014/main" val="4255029028"/>
                    </a:ext>
                  </a:extLst>
                </a:gridCol>
              </a:tblGrid>
              <a:tr h="1179418">
                <a:tc>
                  <a:txBody>
                    <a:bodyPr/>
                    <a:lstStyle/>
                    <a:p>
                      <a:pPr algn="ctr"/>
                      <a:endParaRPr lang="en-US" sz="1800" dirty="0">
                        <a:latin typeface="Times New Roman" panose="02020603050405020304" pitchFamily="18" charset="0"/>
                        <a:cs typeface="Times New Roman" panose="02020603050405020304" pitchFamily="18" charset="0"/>
                      </a:endParaRPr>
                    </a:p>
                  </a:txBody>
                  <a:tcPr/>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Autism</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Deaf-blindness</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Developmental delay</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Emotional disturbance</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Hearing disabilities</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Intellectual disabilities</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Multiple disabilities</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Orthopedic Disability</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Other health conditions</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Specific learning disabilities</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Speech or language </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Traumatic brain injury</a:t>
                      </a: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(TBI)</a:t>
                      </a:r>
                    </a:p>
                  </a:txBody>
                  <a:tcPr marL="0" marR="0" marT="0" marB="0"/>
                </a:tc>
                <a:tc>
                  <a:txBody>
                    <a:bodyPr/>
                    <a:lstStyle/>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endParaRPr lang="en-US" sz="13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t"/>
                      <a:r>
                        <a:rPr lang="en-US" sz="1300" b="1" i="0" u="none" strike="noStrike" dirty="0">
                          <a:solidFill>
                            <a:srgbClr val="000000"/>
                          </a:solidFill>
                          <a:effectLst/>
                          <a:latin typeface="Times New Roman" panose="02020603050405020304" pitchFamily="18" charset="0"/>
                          <a:cs typeface="Times New Roman" panose="02020603050405020304" pitchFamily="18" charset="0"/>
                        </a:rPr>
                        <a:t>Visual disabilities</a:t>
                      </a:r>
                    </a:p>
                  </a:txBody>
                  <a:tcPr marL="0" marR="0" marT="0" marB="0"/>
                </a:tc>
                <a:extLst>
                  <a:ext uri="{0D108BD9-81ED-4DB2-BD59-A6C34878D82A}">
                    <a16:rowId xmlns:a16="http://schemas.microsoft.com/office/drawing/2014/main" val="507744069"/>
                  </a:ext>
                </a:extLst>
              </a:tr>
              <a:tr h="717479">
                <a:tc>
                  <a:txBody>
                    <a:bodyPr/>
                    <a:lstStyle/>
                    <a:p>
                      <a:pPr algn="ctr" fontAlgn="t"/>
                      <a:r>
                        <a:rPr lang="en-US" sz="1300" b="0" i="0" u="none" strike="noStrike" dirty="0">
                          <a:solidFill>
                            <a:srgbClr val="000000"/>
                          </a:solidFill>
                          <a:effectLst/>
                          <a:latin typeface="Times New Roman" panose="02020603050405020304" pitchFamily="18" charset="0"/>
                          <a:cs typeface="Times New Roman" panose="02020603050405020304" pitchFamily="18" charset="0"/>
                        </a:rPr>
                        <a:t>Number of SWDs with that Disability</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12,065</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10</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3,630</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6,180</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718</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6,217</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7,020</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136</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19,326</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30,902</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11,512</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214</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258</a:t>
                      </a:r>
                    </a:p>
                  </a:txBody>
                  <a:tcPr marL="0" marR="0" marT="0" marB="0"/>
                </a:tc>
                <a:extLst>
                  <a:ext uri="{0D108BD9-81ED-4DB2-BD59-A6C34878D82A}">
                    <a16:rowId xmlns:a16="http://schemas.microsoft.com/office/drawing/2014/main" val="2895134705"/>
                  </a:ext>
                </a:extLst>
              </a:tr>
              <a:tr h="717479">
                <a:tc>
                  <a:txBody>
                    <a:bodyPr/>
                    <a:lstStyle/>
                    <a:p>
                      <a:pPr algn="ctr" fontAlgn="t"/>
                      <a:r>
                        <a:rPr lang="en-US" sz="1300" b="0" i="0" u="none" strike="noStrike" dirty="0">
                          <a:solidFill>
                            <a:srgbClr val="000000"/>
                          </a:solidFill>
                          <a:effectLst/>
                          <a:latin typeface="Times New Roman" panose="02020603050405020304" pitchFamily="18" charset="0"/>
                          <a:cs typeface="Times New Roman" panose="02020603050405020304" pitchFamily="18" charset="0"/>
                        </a:rPr>
                        <a:t>Percentage of SWDs with that Disability</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12% </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0.01%</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3%</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6%</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0.7%</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6%</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7%</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0.1%</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19%</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31%</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11%</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0.02%</a:t>
                      </a:r>
                    </a:p>
                  </a:txBody>
                  <a:tcPr marL="0" marR="0" marT="0" marB="0"/>
                </a:tc>
                <a:tc>
                  <a:txBody>
                    <a:bodyPr/>
                    <a:lstStyle/>
                    <a:p>
                      <a:pPr algn="ctr" fontAlgn="t"/>
                      <a:r>
                        <a:rPr lang="en-US" sz="1800" b="1" i="0" u="none" strike="noStrike" dirty="0">
                          <a:solidFill>
                            <a:srgbClr val="000000"/>
                          </a:solidFill>
                          <a:effectLst/>
                          <a:latin typeface="Times New Roman" panose="02020603050405020304" pitchFamily="18" charset="0"/>
                          <a:cs typeface="Times New Roman" panose="02020603050405020304" pitchFamily="18" charset="0"/>
                        </a:rPr>
                        <a:t>0.02%</a:t>
                      </a:r>
                    </a:p>
                  </a:txBody>
                  <a:tcPr marL="0" marR="0" marT="0" marB="0"/>
                </a:tc>
                <a:extLst>
                  <a:ext uri="{0D108BD9-81ED-4DB2-BD59-A6C34878D82A}">
                    <a16:rowId xmlns:a16="http://schemas.microsoft.com/office/drawing/2014/main" val="2625576658"/>
                  </a:ext>
                </a:extLst>
              </a:tr>
            </a:tbl>
          </a:graphicData>
        </a:graphic>
      </p:graphicFrame>
      <p:sp>
        <p:nvSpPr>
          <p:cNvPr id="2" name="Rectangle 1">
            <a:extLst>
              <a:ext uri="{FF2B5EF4-FFF2-40B4-BE49-F238E27FC236}">
                <a16:creationId xmlns:a16="http://schemas.microsoft.com/office/drawing/2014/main" id="{4D397BFF-18EC-DF45-B233-3DD293CC3C52}"/>
              </a:ext>
            </a:extLst>
          </p:cNvPr>
          <p:cNvSpPr/>
          <p:nvPr/>
        </p:nvSpPr>
        <p:spPr>
          <a:xfrm>
            <a:off x="523238" y="4649402"/>
            <a:ext cx="11378023" cy="954107"/>
          </a:xfrm>
          <a:prstGeom prst="rect">
            <a:avLst/>
          </a:prstGeom>
        </p:spPr>
        <p:txBody>
          <a:bodyPr wrap="square">
            <a:spAutoFit/>
          </a:bodyPr>
          <a:lstStyle/>
          <a:p>
            <a:pPr algn="ctr" fontAlgn="t"/>
            <a:r>
              <a:rPr lang="en-US" sz="2800" b="1" dirty="0">
                <a:solidFill>
                  <a:srgbClr val="000000"/>
                </a:solidFill>
                <a:latin typeface="Times New Roman" panose="02020603050405020304" pitchFamily="18" charset="0"/>
                <a:cs typeface="Times New Roman" panose="02020603050405020304" pitchFamily="18" charset="0"/>
              </a:rPr>
              <a:t>In total, there are 98,188 students with disabilities in Maryland’s Public School System today.</a:t>
            </a:r>
          </a:p>
        </p:txBody>
      </p:sp>
      <p:sp>
        <p:nvSpPr>
          <p:cNvPr id="4" name="TextBox 3">
            <a:extLst>
              <a:ext uri="{FF2B5EF4-FFF2-40B4-BE49-F238E27FC236}">
                <a16:creationId xmlns:a16="http://schemas.microsoft.com/office/drawing/2014/main" id="{83F64EBF-29AF-4269-BA79-E8E5E6BF42AE}"/>
              </a:ext>
            </a:extLst>
          </p:cNvPr>
          <p:cNvSpPr txBox="1"/>
          <p:nvPr/>
        </p:nvSpPr>
        <p:spPr>
          <a:xfrm>
            <a:off x="305971" y="6036286"/>
            <a:ext cx="9302263" cy="646331"/>
          </a:xfrm>
          <a:prstGeom prst="rect">
            <a:avLst/>
          </a:prstGeom>
          <a:noFill/>
        </p:spPr>
        <p:txBody>
          <a:bodyPr wrap="square">
            <a:spAutoFit/>
          </a:bodyPr>
          <a:lstStyle/>
          <a:p>
            <a:pPr marL="0" indent="0">
              <a:buNone/>
            </a:pPr>
            <a:r>
              <a:rPr lang="en-US" sz="1800" b="1" dirty="0">
                <a:solidFill>
                  <a:schemeClr val="tx1"/>
                </a:solidFill>
                <a:latin typeface="Times New Roman" panose="02020603050405020304" pitchFamily="18" charset="0"/>
                <a:cs typeface="Times New Roman" panose="02020603050405020304" pitchFamily="18" charset="0"/>
              </a:rPr>
              <a:t>Source: IDEA Section 618 Data Products: Static Table - </a:t>
            </a:r>
            <a:r>
              <a:rPr lang="en-US" sz="1800" dirty="0">
                <a:solidFill>
                  <a:schemeClr val="tx1"/>
                </a:solidFill>
                <a:latin typeface="Times New Roman" panose="02020603050405020304" pitchFamily="18" charset="0"/>
                <a:cs typeface="Times New Roman" panose="02020603050405020304" pitchFamily="18" charset="0"/>
                <a:hlinkClick r:id="rId2"/>
              </a:rPr>
              <a:t>https://www2.ed.gov/programs/osepidea/618-data/static-tables/index.html</a:t>
            </a:r>
            <a:r>
              <a:rPr lang="en-US" sz="1800"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86929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625ED1-D658-492F-A096-EC8C411C9D43}"/>
              </a:ext>
            </a:extLst>
          </p:cNvPr>
          <p:cNvSpPr>
            <a:spLocks noGrp="1"/>
          </p:cNvSpPr>
          <p:nvPr>
            <p:ph type="title"/>
          </p:nvPr>
        </p:nvSpPr>
        <p:spPr/>
        <p:txBody>
          <a:bodyPr>
            <a:normAutofit/>
          </a:bodyPr>
          <a:lstStyle/>
          <a:p>
            <a:r>
              <a:rPr lang="en-US" sz="3600" b="1" dirty="0"/>
              <a:t>Disability Statistics in Maryland</a:t>
            </a:r>
          </a:p>
        </p:txBody>
      </p:sp>
      <p:pic>
        <p:nvPicPr>
          <p:cNvPr id="9" name="Picture 8" descr="Larry Hogan smiling headshot"/>
          <p:cNvPicPr>
            <a:picLocks noChangeAspect="1"/>
          </p:cNvPicPr>
          <p:nvPr/>
        </p:nvPicPr>
        <p:blipFill>
          <a:blip r:embed="rId2" cstate="print"/>
          <a:stretch>
            <a:fillRect/>
          </a:stretch>
        </p:blipFill>
        <p:spPr>
          <a:xfrm>
            <a:off x="1107583" y="1808991"/>
            <a:ext cx="2756079" cy="3507737"/>
          </a:xfrm>
          <a:prstGeom prst="rect">
            <a:avLst/>
          </a:prstGeom>
        </p:spPr>
      </p:pic>
      <p:sp>
        <p:nvSpPr>
          <p:cNvPr id="6" name="TextBox 5">
            <a:extLst>
              <a:ext uri="{FF2B5EF4-FFF2-40B4-BE49-F238E27FC236}">
                <a16:creationId xmlns:a16="http://schemas.microsoft.com/office/drawing/2014/main" id="{F547FA32-74BD-41D3-BAEB-78BD073F072A}"/>
              </a:ext>
            </a:extLst>
          </p:cNvPr>
          <p:cNvSpPr txBox="1"/>
          <p:nvPr/>
        </p:nvSpPr>
        <p:spPr>
          <a:xfrm>
            <a:off x="612424" y="5157778"/>
            <a:ext cx="3867444" cy="923330"/>
          </a:xfrm>
          <a:prstGeom prst="rect">
            <a:avLst/>
          </a:prstGeom>
          <a:noFill/>
        </p:spPr>
        <p:txBody>
          <a:bodyPr wrap="square" rtlCol="0">
            <a:spAutoFit/>
          </a:bodyPr>
          <a:lstStyle/>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Gov. Larry Hogan</a:t>
            </a:r>
          </a:p>
          <a:p>
            <a:pPr algn="ctr"/>
            <a:r>
              <a:rPr lang="en-US" b="1" dirty="0">
                <a:latin typeface="Times New Roman" panose="02020603050405020304" pitchFamily="18" charset="0"/>
                <a:cs typeface="Times New Roman" panose="02020603050405020304" pitchFamily="18" charset="0"/>
              </a:rPr>
              <a:t> (R-MD)</a:t>
            </a:r>
          </a:p>
        </p:txBody>
      </p:sp>
      <p:sp>
        <p:nvSpPr>
          <p:cNvPr id="2" name="Content Placeholder 1">
            <a:extLst>
              <a:ext uri="{FF2B5EF4-FFF2-40B4-BE49-F238E27FC236}">
                <a16:creationId xmlns:a16="http://schemas.microsoft.com/office/drawing/2014/main" id="{7514C4FF-0FD9-4F8E-8581-A3CB5D4CB1BF}"/>
              </a:ext>
            </a:extLst>
          </p:cNvPr>
          <p:cNvSpPr>
            <a:spLocks noGrp="1"/>
          </p:cNvSpPr>
          <p:nvPr>
            <p:ph idx="1"/>
          </p:nvPr>
        </p:nvSpPr>
        <p:spPr>
          <a:xfrm>
            <a:off x="5247249" y="1825625"/>
            <a:ext cx="6106550" cy="4351338"/>
          </a:xfrm>
        </p:spPr>
        <p:txBody>
          <a:bodyPr>
            <a:normAutofit fontScale="92500" lnSpcReduction="10000"/>
          </a:bodyPr>
          <a:lstStyle/>
          <a:p>
            <a:r>
              <a:rPr lang="en-US" dirty="0">
                <a:solidFill>
                  <a:schemeClr val="tx1"/>
                </a:solidFill>
              </a:rPr>
              <a:t>Total of </a:t>
            </a:r>
            <a:r>
              <a:rPr lang="en-US" b="1" dirty="0">
                <a:solidFill>
                  <a:schemeClr val="tx1"/>
                </a:solidFill>
              </a:rPr>
              <a:t>669,208</a:t>
            </a:r>
            <a:r>
              <a:rPr lang="en-US" dirty="0">
                <a:solidFill>
                  <a:schemeClr val="tx1"/>
                </a:solidFill>
              </a:rPr>
              <a:t> of PWDs in Maryland.</a:t>
            </a:r>
            <a:endParaRPr lang="en-US" b="1" dirty="0">
              <a:solidFill>
                <a:schemeClr val="tx1"/>
              </a:solidFill>
            </a:endParaRPr>
          </a:p>
          <a:p>
            <a:r>
              <a:rPr lang="en-US" dirty="0">
                <a:solidFill>
                  <a:schemeClr val="tx1"/>
                </a:solidFill>
              </a:rPr>
              <a:t>Total of </a:t>
            </a:r>
            <a:r>
              <a:rPr lang="en-US" b="1" dirty="0">
                <a:solidFill>
                  <a:schemeClr val="tx1"/>
                </a:solidFill>
              </a:rPr>
              <a:t>324,652</a:t>
            </a:r>
            <a:r>
              <a:rPr lang="en-US" dirty="0">
                <a:solidFill>
                  <a:schemeClr val="tx1"/>
                </a:solidFill>
              </a:rPr>
              <a:t> working-age PWDs</a:t>
            </a:r>
            <a:endParaRPr lang="en-US" b="1" dirty="0">
              <a:solidFill>
                <a:schemeClr val="tx1"/>
              </a:solidFill>
            </a:endParaRPr>
          </a:p>
          <a:p>
            <a:r>
              <a:rPr lang="en-US" b="1" dirty="0">
                <a:solidFill>
                  <a:schemeClr val="tx1"/>
                </a:solidFill>
              </a:rPr>
              <a:t>141,768 </a:t>
            </a:r>
            <a:r>
              <a:rPr lang="en-US" dirty="0">
                <a:solidFill>
                  <a:schemeClr val="tx1"/>
                </a:solidFill>
              </a:rPr>
              <a:t>of working-age PWDs with Jobs</a:t>
            </a:r>
          </a:p>
          <a:p>
            <a:r>
              <a:rPr lang="en-US" dirty="0">
                <a:solidFill>
                  <a:schemeClr val="tx1"/>
                </a:solidFill>
              </a:rPr>
              <a:t>Employment Rate of working-age MD PWDs</a:t>
            </a:r>
            <a:r>
              <a:rPr lang="en-US" b="1" dirty="0">
                <a:solidFill>
                  <a:schemeClr val="tx1"/>
                </a:solidFill>
              </a:rPr>
              <a:t> </a:t>
            </a:r>
            <a:r>
              <a:rPr lang="en-US" dirty="0">
                <a:solidFill>
                  <a:schemeClr val="tx1"/>
                </a:solidFill>
              </a:rPr>
              <a:t>is</a:t>
            </a:r>
            <a:r>
              <a:rPr lang="en-US" b="1" dirty="0">
                <a:solidFill>
                  <a:schemeClr val="tx1"/>
                </a:solidFill>
              </a:rPr>
              <a:t> 43.6 percent</a:t>
            </a:r>
          </a:p>
          <a:p>
            <a:r>
              <a:rPr lang="en-US" dirty="0">
                <a:solidFill>
                  <a:schemeClr val="tx1"/>
                </a:solidFill>
              </a:rPr>
              <a:t>Employment Rate of working-age Non-PWDs in MD is </a:t>
            </a:r>
            <a:r>
              <a:rPr lang="en-US" b="1" dirty="0">
                <a:solidFill>
                  <a:schemeClr val="tx1"/>
                </a:solidFill>
              </a:rPr>
              <a:t>80.9 percent</a:t>
            </a:r>
          </a:p>
          <a:p>
            <a:r>
              <a:rPr lang="en-US" dirty="0">
                <a:solidFill>
                  <a:schemeClr val="tx1"/>
                </a:solidFill>
              </a:rPr>
              <a:t>Gap in Labor Force Participation Rates between PWDs and non-PWDs </a:t>
            </a:r>
            <a:r>
              <a:rPr lang="en-US" b="1" dirty="0">
                <a:solidFill>
                  <a:schemeClr val="tx1"/>
                </a:solidFill>
              </a:rPr>
              <a:t>37.2 percent.</a:t>
            </a:r>
          </a:p>
          <a:p>
            <a:r>
              <a:rPr lang="en-US" dirty="0">
                <a:solidFill>
                  <a:schemeClr val="tx1"/>
                </a:solidFill>
              </a:rPr>
              <a:t>Poverty Rate of PWDs in MD </a:t>
            </a:r>
            <a:r>
              <a:rPr lang="en-US" b="1" dirty="0">
                <a:solidFill>
                  <a:schemeClr val="tx1"/>
                </a:solidFill>
              </a:rPr>
              <a:t>24 percent.</a:t>
            </a:r>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5" name="TextBox 4">
            <a:extLst>
              <a:ext uri="{FF2B5EF4-FFF2-40B4-BE49-F238E27FC236}">
                <a16:creationId xmlns:a16="http://schemas.microsoft.com/office/drawing/2014/main" id="{76AB6705-AE7C-417B-9465-8EAC1D1AD685}"/>
              </a:ext>
            </a:extLst>
          </p:cNvPr>
          <p:cNvSpPr txBox="1"/>
          <p:nvPr/>
        </p:nvSpPr>
        <p:spPr>
          <a:xfrm>
            <a:off x="109025" y="6123542"/>
            <a:ext cx="12354950" cy="646331"/>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cs typeface="Times New Roman" panose="02020603050405020304" pitchFamily="18" charset="0"/>
              </a:rPr>
              <a:t>Annual Disability Statistics Compendium: 2020 Durham, NH: Univ. of New Hampshire, Institute on Disability</a:t>
            </a:r>
          </a:p>
          <a:p>
            <a:r>
              <a:rPr lang="en-US" dirty="0">
                <a:latin typeface="Times New Roman" panose="02020603050405020304" pitchFamily="18" charset="0"/>
                <a:cs typeface="Times New Roman" panose="02020603050405020304" pitchFamily="18" charset="0"/>
                <a:hlinkClick r:id="rId3"/>
              </a:rPr>
              <a:t>https://disabilitycompendium.org/</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37950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625ED1-D658-492F-A096-EC8C411C9D43}"/>
              </a:ext>
            </a:extLst>
          </p:cNvPr>
          <p:cNvSpPr>
            <a:spLocks noGrp="1"/>
          </p:cNvSpPr>
          <p:nvPr>
            <p:ph type="title"/>
          </p:nvPr>
        </p:nvSpPr>
        <p:spPr/>
        <p:txBody>
          <a:bodyPr>
            <a:normAutofit/>
          </a:bodyPr>
          <a:lstStyle/>
          <a:p>
            <a:r>
              <a:rPr lang="en-US" sz="3600" b="1" dirty="0"/>
              <a:t>Recognizing Racial Disparities in Maryland</a:t>
            </a:r>
          </a:p>
        </p:txBody>
      </p:sp>
      <p:sp>
        <p:nvSpPr>
          <p:cNvPr id="2" name="Content Placeholder 1">
            <a:extLst>
              <a:ext uri="{FF2B5EF4-FFF2-40B4-BE49-F238E27FC236}">
                <a16:creationId xmlns:a16="http://schemas.microsoft.com/office/drawing/2014/main" id="{7514C4FF-0FD9-4F8E-8581-A3CB5D4CB1BF}"/>
              </a:ext>
            </a:extLst>
          </p:cNvPr>
          <p:cNvSpPr>
            <a:spLocks noGrp="1"/>
          </p:cNvSpPr>
          <p:nvPr>
            <p:ph idx="1"/>
          </p:nvPr>
        </p:nvSpPr>
        <p:spPr>
          <a:xfrm>
            <a:off x="703385" y="1825625"/>
            <a:ext cx="10650414" cy="4351338"/>
          </a:xfrm>
        </p:spPr>
        <p:txBody>
          <a:bodyPr>
            <a:normAutofit fontScale="92500" lnSpcReduction="20000"/>
          </a:bodyPr>
          <a:lstStyle/>
          <a:p>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There are </a:t>
            </a:r>
            <a:r>
              <a:rPr lang="en-US" b="1" dirty="0">
                <a:solidFill>
                  <a:schemeClr val="tx1"/>
                </a:solidFill>
                <a:ea typeface="Times New Roman" panose="02020603050405020304" pitchFamily="18" charset="0"/>
              </a:rPr>
              <a:t>122</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,278</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working-age African Americans with disabilities. Out of that number, only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46,699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or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38.2 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have jobs. </a:t>
            </a:r>
            <a:endParaRPr lang="en-US" sz="2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Fully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26.4 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African Americans with disabilities live in poverty compared to </a:t>
            </a:r>
            <a:r>
              <a:rPr lang="en-US" b="1" dirty="0">
                <a:solidFill>
                  <a:schemeClr val="tx1"/>
                </a:solidFill>
                <a:ea typeface="Times New Roman" panose="02020603050405020304" pitchFamily="18" charset="0"/>
              </a:rPr>
              <a:t>12.2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African Americans without disabilities. </a:t>
            </a:r>
            <a:endParaRPr lang="en-US" sz="28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There are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19,844</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working-age Latinx people with disabilities. Out of that number, fully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11,537</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b="1" dirty="0">
                <a:solidFill>
                  <a:schemeClr val="tx1"/>
                </a:solidFill>
                <a:ea typeface="Times New Roman" panose="02020603050405020304" pitchFamily="18" charset="0"/>
              </a:rPr>
              <a:t>58.1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have jobs. </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Fully </a:t>
            </a:r>
            <a:r>
              <a:rPr lang="en-US" b="1" dirty="0">
                <a:solidFill>
                  <a:schemeClr val="tx1"/>
                </a:solidFill>
                <a:ea typeface="Times New Roman" panose="02020603050405020304" pitchFamily="18" charset="0"/>
              </a:rPr>
              <a:t>14.8 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Latinx people with disabilities live in poverty, compared to only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13.4 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Latinx people without disabilities.</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There are </a:t>
            </a:r>
            <a:r>
              <a:rPr lang="en-US" b="1" dirty="0">
                <a:solidFill>
                  <a:schemeClr val="tx1"/>
                </a:solidFill>
                <a:ea typeface="Times New Roman" panose="02020603050405020304" pitchFamily="18" charset="0"/>
              </a:rPr>
              <a:t>9,993</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working-age Asian Americans with disabilities. Out of that number, only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5,832</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58.4</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percent</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have jobs. </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Fully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17.6 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Asian Americans with disabilities live in poverty compared to </a:t>
            </a:r>
            <a:r>
              <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8.8 percent </a:t>
            </a:r>
            <a:r>
              <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of Asian Americans without disabilities.</a:t>
            </a:r>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solidFill>
                <a:schemeClr val="tx1"/>
              </a:solidFill>
            </a:endParaRPr>
          </a:p>
        </p:txBody>
      </p:sp>
      <p:sp>
        <p:nvSpPr>
          <p:cNvPr id="7" name="Rectangle 6">
            <a:extLst>
              <a:ext uri="{FF2B5EF4-FFF2-40B4-BE49-F238E27FC236}">
                <a16:creationId xmlns:a16="http://schemas.microsoft.com/office/drawing/2014/main" id="{11CA70D6-BA08-444B-A34E-5C4A3BA22AE5}"/>
              </a:ext>
            </a:extLst>
          </p:cNvPr>
          <p:cNvSpPr/>
          <p:nvPr/>
        </p:nvSpPr>
        <p:spPr>
          <a:xfrm>
            <a:off x="378820" y="6200485"/>
            <a:ext cx="11813180" cy="830997"/>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 Annual Disability Statistics Supplement: 2020. Univ. of New Hampshire, Institute on Disability.</a:t>
            </a:r>
          </a:p>
          <a:p>
            <a:r>
              <a:rPr lang="en-US" sz="1600" b="1" dirty="0">
                <a:latin typeface="Times New Roman" panose="02020603050405020304" pitchFamily="18" charset="0"/>
                <a:cs typeface="Times New Roman" panose="02020603050405020304" pitchFamily="18" charset="0"/>
                <a:hlinkClick r:id="rId2"/>
              </a:rPr>
              <a:t>https://disabilitycompendium.org/compendium/2020-annual-disability-statistics-supplement</a:t>
            </a:r>
            <a:r>
              <a:rPr lang="en-US" sz="1600" b="1" dirty="0">
                <a:latin typeface="Times New Roman" panose="02020603050405020304" pitchFamily="18" charset="0"/>
                <a:cs typeface="Times New Roman" panose="02020603050405020304" pitchFamily="18" charset="0"/>
              </a:rPr>
              <a:t> </a:t>
            </a:r>
          </a:p>
          <a:p>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909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207EE9A8-2D5C-C14A-8666-1FC78F1CDF07}"/>
              </a:ext>
            </a:extLst>
          </p:cNvPr>
          <p:cNvSpPr>
            <a:spLocks noGrp="1"/>
          </p:cNvSpPr>
          <p:nvPr>
            <p:ph type="title"/>
          </p:nvPr>
        </p:nvSpPr>
        <p:spPr/>
        <p:txBody>
          <a:bodyPr/>
          <a:lstStyle/>
          <a:p>
            <a:r>
              <a:rPr lang="en-US" dirty="0"/>
              <a:t>61 million people</a:t>
            </a:r>
          </a:p>
        </p:txBody>
      </p:sp>
      <p:pic>
        <p:nvPicPr>
          <p:cNvPr id="13" name="Picture 12" descr="6 diverse people with and without disabilities smiling together">
            <a:extLst>
              <a:ext uri="{FF2B5EF4-FFF2-40B4-BE49-F238E27FC236}">
                <a16:creationId xmlns:a16="http://schemas.microsoft.com/office/drawing/2014/main" id="{393927FF-D9F3-8C46-B26E-1AD7A375B2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104" y="-377686"/>
            <a:ext cx="5939495" cy="8909241"/>
          </a:xfrm>
          <a:prstGeom prst="rect">
            <a:avLst/>
          </a:prstGeom>
        </p:spPr>
      </p:pic>
      <p:sp>
        <p:nvSpPr>
          <p:cNvPr id="8" name="Rectangle 7">
            <a:extLst>
              <a:ext uri="{FF2B5EF4-FFF2-40B4-BE49-F238E27FC236}">
                <a16:creationId xmlns:a16="http://schemas.microsoft.com/office/drawing/2014/main" id="{345C1672-8B44-4E4B-85E2-4BC3CBD84265}"/>
              </a:ext>
              <a:ext uri="{C183D7F6-B498-43B3-948B-1728B52AA6E4}">
                <adec:decorative xmlns:adec="http://schemas.microsoft.com/office/drawing/2017/decorative" val="1"/>
              </a:ext>
            </a:extLst>
          </p:cNvPr>
          <p:cNvSpPr/>
          <p:nvPr/>
        </p:nvSpPr>
        <p:spPr>
          <a:xfrm>
            <a:off x="6301946" y="307587"/>
            <a:ext cx="5758250" cy="2376421"/>
          </a:xfrm>
          <a:prstGeom prst="rect">
            <a:avLst/>
          </a:prstGeom>
          <a:solidFill>
            <a:srgbClr val="0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A33315F-A4C0-490F-A4DF-74E0DEC22061}"/>
              </a:ext>
            </a:extLst>
          </p:cNvPr>
          <p:cNvSpPr/>
          <p:nvPr/>
        </p:nvSpPr>
        <p:spPr>
          <a:xfrm>
            <a:off x="6509982" y="535235"/>
            <a:ext cx="5349922" cy="1981303"/>
          </a:xfrm>
          <a:prstGeom prst="rect">
            <a:avLst/>
          </a:prstGeom>
          <a:solidFill>
            <a:srgbClr val="EFAF30"/>
          </a:solidFill>
          <a:ln>
            <a:solidFill>
              <a:srgbClr val="4D4D4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Times New Roman" panose="02020603050405020304" pitchFamily="18" charset="0"/>
                <a:cs typeface="Times New Roman" panose="02020603050405020304" pitchFamily="18" charset="0"/>
              </a:rPr>
              <a:t>61 Million </a:t>
            </a:r>
          </a:p>
          <a:p>
            <a:pPr algn="ctr"/>
            <a:r>
              <a:rPr lang="en-US" sz="3000" dirty="0">
                <a:solidFill>
                  <a:schemeClr val="tx1"/>
                </a:solidFill>
                <a:latin typeface="Times New Roman" panose="02020603050405020304" pitchFamily="18" charset="0"/>
                <a:cs typeface="Times New Roman" panose="02020603050405020304" pitchFamily="18" charset="0"/>
              </a:rPr>
              <a:t>people in the U.S.                        have a disability.* </a:t>
            </a:r>
          </a:p>
        </p:txBody>
      </p:sp>
      <p:sp>
        <p:nvSpPr>
          <p:cNvPr id="11" name="Rectangle 10">
            <a:extLst>
              <a:ext uri="{FF2B5EF4-FFF2-40B4-BE49-F238E27FC236}">
                <a16:creationId xmlns:a16="http://schemas.microsoft.com/office/drawing/2014/main" id="{4F4FE343-D253-4C03-9DFC-764D175B21F8}"/>
              </a:ext>
              <a:ext uri="{C183D7F6-B498-43B3-948B-1728B52AA6E4}">
                <adec:decorative xmlns:adec="http://schemas.microsoft.com/office/drawing/2017/decorative" val="1"/>
              </a:ext>
            </a:extLst>
          </p:cNvPr>
          <p:cNvSpPr/>
          <p:nvPr/>
        </p:nvSpPr>
        <p:spPr>
          <a:xfrm>
            <a:off x="6301945" y="2911656"/>
            <a:ext cx="5758249" cy="3411109"/>
          </a:xfrm>
          <a:prstGeom prst="rect">
            <a:avLst/>
          </a:prstGeom>
          <a:solidFill>
            <a:srgbClr val="0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BEADAF2B-1DEE-429B-A188-4106BA264C06}"/>
              </a:ext>
              <a:ext uri="{C183D7F6-B498-43B3-948B-1728B52AA6E4}">
                <adec:decorative xmlns:adec="http://schemas.microsoft.com/office/drawing/2017/decorative" val="1"/>
              </a:ext>
            </a:extLst>
          </p:cNvPr>
          <p:cNvSpPr/>
          <p:nvPr/>
        </p:nvSpPr>
        <p:spPr>
          <a:xfrm>
            <a:off x="6509982" y="3247573"/>
            <a:ext cx="5349922" cy="2715904"/>
          </a:xfrm>
          <a:prstGeom prst="rect">
            <a:avLst/>
          </a:prstGeom>
          <a:solidFill>
            <a:srgbClr val="EFAF3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A4AAFD-AECF-4371-B0EE-D102AB9CD006}"/>
              </a:ext>
            </a:extLst>
          </p:cNvPr>
          <p:cNvSpPr txBox="1"/>
          <p:nvPr/>
        </p:nvSpPr>
        <p:spPr>
          <a:xfrm>
            <a:off x="6722076" y="3728363"/>
            <a:ext cx="5040642" cy="1754326"/>
          </a:xfrm>
          <a:prstGeom prst="rect">
            <a:avLst/>
          </a:prstGeom>
          <a:noFill/>
          <a:ln>
            <a:noFill/>
          </a:ln>
        </p:spPr>
        <p:txBody>
          <a:bodyPr wrap="square" rtlCol="0" anchor="ctr">
            <a:spAutoFit/>
          </a:bodyPr>
          <a:lstStyle/>
          <a:p>
            <a:pPr algn="ctr">
              <a:lnSpc>
                <a:spcPct val="90000"/>
              </a:lnSpc>
            </a:pPr>
            <a:r>
              <a:rPr lang="en-US" sz="3000" dirty="0">
                <a:latin typeface="Times New Roman" panose="02020603050405020304" pitchFamily="18" charset="0"/>
                <a:cs typeface="Times New Roman" panose="02020603050405020304" pitchFamily="18" charset="0"/>
              </a:rPr>
              <a:t>According to the CDC, </a:t>
            </a:r>
            <a:r>
              <a:rPr lang="en-US" sz="3000" b="1" dirty="0">
                <a:latin typeface="Times New Roman" panose="02020603050405020304" pitchFamily="18" charset="0"/>
                <a:cs typeface="Times New Roman" panose="02020603050405020304" pitchFamily="18" charset="0"/>
              </a:rPr>
              <a:t>90%</a:t>
            </a:r>
            <a:r>
              <a:rPr lang="en-US" sz="3000" dirty="0">
                <a:latin typeface="Times New Roman" panose="02020603050405020304" pitchFamily="18" charset="0"/>
                <a:cs typeface="Times New Roman" panose="02020603050405020304" pitchFamily="18" charset="0"/>
              </a:rPr>
              <a:t> of hospital admissions due to COVID-19 are people with underlying conditions.</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8830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26C41A-1939-4F8E-9BE5-47E9DF09362F}"/>
              </a:ext>
            </a:extLst>
          </p:cNvPr>
          <p:cNvSpPr>
            <a:spLocks noGrp="1"/>
          </p:cNvSpPr>
          <p:nvPr>
            <p:ph type="title"/>
          </p:nvPr>
        </p:nvSpPr>
        <p:spPr/>
        <p:txBody>
          <a:bodyPr>
            <a:noAutofit/>
          </a:bodyPr>
          <a:lstStyle/>
          <a:p>
            <a:r>
              <a:rPr lang="en-US" sz="3600" b="1" dirty="0">
                <a:solidFill>
                  <a:sysClr val="windowText" lastClr="000000"/>
                </a:solidFill>
              </a:rPr>
              <a:t>Employment Rates for Working-Age Marylanders  w/ &amp; w/o Disabilities, by Race – 2019 (Pre-COVID)</a:t>
            </a:r>
            <a:endParaRPr lang="en-US" sz="3600" dirty="0"/>
          </a:p>
        </p:txBody>
      </p:sp>
      <p:sp>
        <p:nvSpPr>
          <p:cNvPr id="8" name="Rectangle 7">
            <a:extLst>
              <a:ext uri="{FF2B5EF4-FFF2-40B4-BE49-F238E27FC236}">
                <a16:creationId xmlns:a16="http://schemas.microsoft.com/office/drawing/2014/main" id="{45A5C73A-B6C1-4D97-8DB7-CE324A69136D}"/>
              </a:ext>
            </a:extLst>
          </p:cNvPr>
          <p:cNvSpPr/>
          <p:nvPr/>
        </p:nvSpPr>
        <p:spPr>
          <a:xfrm>
            <a:off x="378820" y="6200485"/>
            <a:ext cx="11813180" cy="830997"/>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 Annual Disability Statistics Supplement: 2020. Univ. of New Hampshire, Institute on Disability.</a:t>
            </a:r>
          </a:p>
          <a:p>
            <a:r>
              <a:rPr lang="en-US" sz="1600" b="1" dirty="0">
                <a:latin typeface="Times New Roman" panose="02020603050405020304" pitchFamily="18" charset="0"/>
                <a:cs typeface="Times New Roman" panose="02020603050405020304" pitchFamily="18" charset="0"/>
                <a:hlinkClick r:id="rId2"/>
              </a:rPr>
              <a:t>https://disabilitycompendium.org/compendium/2020-annual-disability-statistics-supplement</a:t>
            </a:r>
            <a:r>
              <a:rPr lang="en-US" sz="1600" b="1" dirty="0">
                <a:latin typeface="Times New Roman" panose="02020603050405020304" pitchFamily="18" charset="0"/>
                <a:cs typeface="Times New Roman" panose="02020603050405020304" pitchFamily="18" charset="0"/>
              </a:rPr>
              <a:t> </a:t>
            </a:r>
          </a:p>
          <a:p>
            <a:endParaRPr lang="en-US" sz="1600" b="1" dirty="0">
              <a:latin typeface="Times New Roman" panose="02020603050405020304" pitchFamily="18" charset="0"/>
              <a:cs typeface="Times New Roman" panose="02020603050405020304" pitchFamily="18" charset="0"/>
            </a:endParaRPr>
          </a:p>
        </p:txBody>
      </p:sp>
      <p:graphicFrame>
        <p:nvGraphicFramePr>
          <p:cNvPr id="9" name="Chart 8" descr="Chart depicting Employment Rates for Working-Age Americans with and without Disabilities, by Race in 2018. 38.9 percent of White Working-Age Americans with Disabilities had jobs as did 86 percent of White Working-Age Americans without Disabilities. Only 29.7 percent of Working-Age African-Americans with disabilities had jobs compared to 74.4 percent of Working-Age African-Americans without Disabilities. At the same time, 43.2 percent of Working-Age Asian-Americans with disabilities had jobs as did 74.6 percent of Working-Age Asian-Americans without disabilities. ">
            <a:extLst>
              <a:ext uri="{FF2B5EF4-FFF2-40B4-BE49-F238E27FC236}">
                <a16:creationId xmlns:a16="http://schemas.microsoft.com/office/drawing/2014/main" id="{CE3EDB3F-0AA2-4DD6-B3C2-EC7151E5AC99}"/>
              </a:ext>
            </a:extLst>
          </p:cNvPr>
          <p:cNvGraphicFramePr>
            <a:graphicFrameLocks/>
          </p:cNvGraphicFramePr>
          <p:nvPr/>
        </p:nvGraphicFramePr>
        <p:xfrm>
          <a:off x="1129850" y="1504950"/>
          <a:ext cx="9302379" cy="46670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1912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26C41A-1939-4F8E-9BE5-47E9DF09362F}"/>
              </a:ext>
            </a:extLst>
          </p:cNvPr>
          <p:cNvSpPr>
            <a:spLocks noGrp="1"/>
          </p:cNvSpPr>
          <p:nvPr>
            <p:ph type="title"/>
          </p:nvPr>
        </p:nvSpPr>
        <p:spPr/>
        <p:txBody>
          <a:bodyPr>
            <a:normAutofit/>
          </a:bodyPr>
          <a:lstStyle/>
          <a:p>
            <a:r>
              <a:rPr lang="en-US" sz="3600" b="1" dirty="0">
                <a:solidFill>
                  <a:sysClr val="windowText" lastClr="000000"/>
                </a:solidFill>
              </a:rPr>
              <a:t>Poverty Rates for Working-Age Marylanders w/ &amp; w/o Disabilities, by Race – 2019 (Pre-COVID)</a:t>
            </a:r>
            <a:endParaRPr lang="en-US" sz="3600" dirty="0"/>
          </a:p>
        </p:txBody>
      </p:sp>
      <p:sp>
        <p:nvSpPr>
          <p:cNvPr id="8" name="Rectangle 7">
            <a:extLst>
              <a:ext uri="{FF2B5EF4-FFF2-40B4-BE49-F238E27FC236}">
                <a16:creationId xmlns:a16="http://schemas.microsoft.com/office/drawing/2014/main" id="{45A5C73A-B6C1-4D97-8DB7-CE324A69136D}"/>
              </a:ext>
            </a:extLst>
          </p:cNvPr>
          <p:cNvSpPr/>
          <p:nvPr/>
        </p:nvSpPr>
        <p:spPr>
          <a:xfrm>
            <a:off x="378820" y="6200485"/>
            <a:ext cx="11813180" cy="830997"/>
          </a:xfrm>
          <a:prstGeom prst="rect">
            <a:avLst/>
          </a:prstGeom>
        </p:spPr>
        <p:txBody>
          <a:bodyPr wrap="square">
            <a:spAutoFit/>
          </a:bodyPr>
          <a:lstStyle/>
          <a:p>
            <a:r>
              <a:rPr lang="en-US" sz="1600" b="1">
                <a:latin typeface="Times New Roman" panose="02020603050405020304" pitchFamily="18" charset="0"/>
                <a:cs typeface="Times New Roman" panose="02020603050405020304" pitchFamily="18" charset="0"/>
              </a:rPr>
              <a:t>SOURCE: Annual Disability Statistics Supplement: 2020. Univ. of New Hampshire, Institute on Disability.</a:t>
            </a:r>
          </a:p>
          <a:p>
            <a:r>
              <a:rPr lang="en-US" sz="1600" b="1">
                <a:latin typeface="Times New Roman" panose="02020603050405020304" pitchFamily="18" charset="0"/>
                <a:cs typeface="Times New Roman" panose="02020603050405020304" pitchFamily="18" charset="0"/>
                <a:hlinkClick r:id="rId2"/>
              </a:rPr>
              <a:t>https://disabilitycompendium.org/compendium/2020-annual-disability-statistics-supplement</a:t>
            </a:r>
            <a:r>
              <a:rPr lang="en-US" sz="1600" b="1">
                <a:latin typeface="Times New Roman" panose="02020603050405020304" pitchFamily="18" charset="0"/>
                <a:cs typeface="Times New Roman" panose="02020603050405020304" pitchFamily="18" charset="0"/>
              </a:rPr>
              <a:t> </a:t>
            </a:r>
          </a:p>
          <a:p>
            <a:endParaRPr lang="en-US" sz="1600" b="1" dirty="0">
              <a:latin typeface="Times New Roman" panose="02020603050405020304" pitchFamily="18" charset="0"/>
              <a:cs typeface="Times New Roman" panose="02020603050405020304" pitchFamily="18" charset="0"/>
            </a:endParaRPr>
          </a:p>
        </p:txBody>
      </p:sp>
      <p:graphicFrame>
        <p:nvGraphicFramePr>
          <p:cNvPr id="7" name="Chart 6" descr="Chart depicting Employment Rates for Working-Age Americans with and without Disabilities, by Race in 2018. 38.9 percent of White Working-Age Americans with Disabilities had jobs as did 86 percent of White Working-Age Americans without Disabilities. Only 29.7 percent of Working-Age African-Americans with disabilities had jobs compared to 74.4 percent of Working-Age African-Americans without Disabilities. At the same time, 43.2 percent of Working-Age Asian-Americans with disabilities had jobs as did 74.6 percent of Working-Age Asian-Americans without disabilities. ">
            <a:extLst>
              <a:ext uri="{FF2B5EF4-FFF2-40B4-BE49-F238E27FC236}">
                <a16:creationId xmlns:a16="http://schemas.microsoft.com/office/drawing/2014/main" id="{51AD0640-174D-4BB9-A86D-EA7C07861AC4}"/>
              </a:ext>
            </a:extLst>
          </p:cNvPr>
          <p:cNvGraphicFramePr>
            <a:graphicFrameLocks/>
          </p:cNvGraphicFramePr>
          <p:nvPr/>
        </p:nvGraphicFramePr>
        <p:xfrm>
          <a:off x="750011" y="1533436"/>
          <a:ext cx="9369614" cy="46670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5838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30CB30-523A-4BFF-9CE0-7525CE917137}"/>
              </a:ext>
            </a:extLst>
          </p:cNvPr>
          <p:cNvSpPr>
            <a:spLocks noGrp="1"/>
          </p:cNvSpPr>
          <p:nvPr>
            <p:ph type="title"/>
          </p:nvPr>
        </p:nvSpPr>
        <p:spPr/>
        <p:txBody>
          <a:bodyPr>
            <a:normAutofit/>
          </a:bodyPr>
          <a:lstStyle/>
          <a:p>
            <a:r>
              <a:rPr lang="en-US" sz="3600" b="1" dirty="0"/>
              <a:t>Employment Rates of Minority Populations </a:t>
            </a:r>
            <a:br>
              <a:rPr lang="en-US" sz="3600" b="1" dirty="0"/>
            </a:br>
            <a:r>
              <a:rPr lang="en-US" sz="3600" b="1" dirty="0"/>
              <a:t>(Percentage of population) – 2008 to 2018 </a:t>
            </a:r>
          </a:p>
        </p:txBody>
      </p:sp>
      <p:graphicFrame>
        <p:nvGraphicFramePr>
          <p:cNvPr id="4" name="Chart 3" descr="Chart depicting, the Employment Rates of Minority Populations as a Percentage of population from 2008 to 2018. In 2008 37.1 percent of people with disabilities had jobs, 57.3 percent of African-Americans had jobs, 56.2 percent of women had jobs as did 63.3 percent of Hispanic Americans. &#10;In 2009, 35.2 percent of people with disabilities had jobs, 53.2 percent of African-Americans had jobs, 54.4 percent of women had jobs as did 59.7 percent of Hispanic Americans. &#10;In 2010, 33.4 percent of people with disabilities had jobs, 52.3 percent of African-Americans had jobs, 53.6 percent of women had jobs as did 59 percent of Hispanic Americans. &#10;In 2011, 32.6 percent of people with disabilities had jobs, 51.7 percent of African-Americans had jobs, 53.2 percent of women had jobs as did 58.9 percent of Hispanic Americans. &#10;In 2012, 32.7 percent of people with disabilities had jobs, 53 percent of African-Americans had jobs, 53.1 percent of women had jobs as did 59.5 percent of Hispanic Americans. &#10;In 2013, 33.9 percent of people with disabilities had jobs, 53.2 percent of African-Americans had jobs, 53.2 percent of women had jobs as did 60 percent of Hispanic Americans. &#10;In 2014, 34.4 percent of people with disabilities had jobs, 54.3 percent of African-Americans had jobs, 53.5 percent of women had jobs as did 61.2 percent of Hispanic Americans. &#10;In 2015, 34.9 percent of people with disabilities had jobs, 55.7 percent of African-Americans had jobs, 53.7 percent of women had jobs as did 61.6 percent of Hispanic Americans. &#10;In 2016, 35.9 percent of people with disabilities had jobs, 56.4 percent of African-Americans had jobs, 54.1 percent of women had jobs as did 62 percent of Hispanic Americans. &#10;In 2017, 36.9 percent of people with disabilities had jobs, 57.6 percent of African-Americans had jobs, 54.6 percent of women had jobs as did 60.6 percent of Hispanic Americans. &#10;In 2018, 37.6 percent of people with disabilities had jobs, 57.9 percent of African-Americans had jobs, 55.4 percent of women had jobs as did 61 percent of Hispanic Americans. &#10;">
            <a:extLst>
              <a:ext uri="{FF2B5EF4-FFF2-40B4-BE49-F238E27FC236}">
                <a16:creationId xmlns:a16="http://schemas.microsoft.com/office/drawing/2014/main" id="{9956E99F-1D58-43ED-8D21-6AAEDFCE2062}"/>
              </a:ext>
            </a:extLst>
          </p:cNvPr>
          <p:cNvGraphicFramePr>
            <a:graphicFrameLocks/>
          </p:cNvGraphicFramePr>
          <p:nvPr/>
        </p:nvGraphicFramePr>
        <p:xfrm>
          <a:off x="523240" y="1504950"/>
          <a:ext cx="11145520" cy="477186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75E3C81B-FBE8-4887-A86F-6706FF2B972C}"/>
              </a:ext>
            </a:extLst>
          </p:cNvPr>
          <p:cNvSpPr/>
          <p:nvPr/>
        </p:nvSpPr>
        <p:spPr>
          <a:xfrm>
            <a:off x="397789" y="6234194"/>
            <a:ext cx="10515600" cy="584775"/>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SOURCES: </a:t>
            </a:r>
            <a:r>
              <a:rPr lang="en-US" sz="1600" dirty="0">
                <a:latin typeface="Times New Roman" panose="02020603050405020304" pitchFamily="18" charset="0"/>
                <a:cs typeface="Times New Roman" panose="02020603050405020304" pitchFamily="18" charset="0"/>
                <a:hlinkClick r:id="rId3"/>
              </a:rPr>
              <a:t>https://www.statista.com/statistics/793961/employment-among-disabled-us-adults/</a:t>
            </a:r>
            <a:r>
              <a:rPr lang="en-US"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hlinkClick r:id="rId4"/>
              </a:rPr>
              <a:t>https://www.bls.gov/charts/employment-situation/employment-population-ratio.htm</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4580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50F9F-44C5-684A-8DE2-274B27421A9F}"/>
              </a:ext>
              <a:ext uri="{C183D7F6-B498-43B3-948B-1728B52AA6E4}">
                <adec:decorative xmlns:adec="http://schemas.microsoft.com/office/drawing/2017/decorative" val="1"/>
              </a:ext>
            </a:extLst>
          </p:cNvPr>
          <p:cNvSpPr/>
          <p:nvPr/>
        </p:nvSpPr>
        <p:spPr>
          <a:xfrm>
            <a:off x="204573" y="946838"/>
            <a:ext cx="11782854" cy="4964324"/>
          </a:xfrm>
          <a:prstGeom prst="rect">
            <a:avLst/>
          </a:prstGeom>
          <a:solidFill>
            <a:srgbClr val="0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8A94F8D-35D4-C046-AEC4-9A7BFD777C79}"/>
              </a:ext>
              <a:ext uri="{C183D7F6-B498-43B3-948B-1728B52AA6E4}">
                <adec:decorative xmlns:adec="http://schemas.microsoft.com/office/drawing/2017/decorative" val="1"/>
              </a:ext>
            </a:extLst>
          </p:cNvPr>
          <p:cNvSpPr/>
          <p:nvPr/>
        </p:nvSpPr>
        <p:spPr>
          <a:xfrm>
            <a:off x="444864" y="1136221"/>
            <a:ext cx="11324493" cy="458555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hidden="1">
            <a:extLst>
              <a:ext uri="{FF2B5EF4-FFF2-40B4-BE49-F238E27FC236}">
                <a16:creationId xmlns:a16="http://schemas.microsoft.com/office/drawing/2014/main" id="{CBFD3B8C-F275-554E-9287-7D5AA22DB8A3}"/>
              </a:ext>
            </a:extLst>
          </p:cNvPr>
          <p:cNvSpPr>
            <a:spLocks noGrp="1"/>
          </p:cNvSpPr>
          <p:nvPr>
            <p:ph type="title"/>
          </p:nvPr>
        </p:nvSpPr>
        <p:spPr/>
        <p:txBody>
          <a:bodyPr/>
          <a:lstStyle/>
          <a:p>
            <a:r>
              <a:rPr lang="en-US" dirty="0"/>
              <a:t>On The Front Lines</a:t>
            </a:r>
          </a:p>
        </p:txBody>
      </p:sp>
      <p:sp>
        <p:nvSpPr>
          <p:cNvPr id="2" name="Content Placeholder 1">
            <a:extLst>
              <a:ext uri="{FF2B5EF4-FFF2-40B4-BE49-F238E27FC236}">
                <a16:creationId xmlns:a16="http://schemas.microsoft.com/office/drawing/2014/main" id="{3BD61DC3-0347-8040-AB8A-E5095F4647B6}"/>
              </a:ext>
            </a:extLst>
          </p:cNvPr>
          <p:cNvSpPr>
            <a:spLocks noGrp="1"/>
          </p:cNvSpPr>
          <p:nvPr>
            <p:ph idx="4294967295"/>
          </p:nvPr>
        </p:nvSpPr>
        <p:spPr>
          <a:xfrm>
            <a:off x="692149" y="1252537"/>
            <a:ext cx="10829925" cy="4352925"/>
          </a:xfrm>
        </p:spPr>
        <p:txBody>
          <a:bodyPr anchor="ctr">
            <a:normAutofit/>
          </a:bodyPr>
          <a:lstStyle/>
          <a:p>
            <a:pPr marL="0" indent="0" algn="ctr">
              <a:buNone/>
            </a:pPr>
            <a:r>
              <a:rPr lang="en-US" sz="3600" b="1" dirty="0" err="1">
                <a:solidFill>
                  <a:schemeClr val="tx1"/>
                </a:solidFill>
              </a:rPr>
              <a:t>RespectAbility</a:t>
            </a:r>
            <a:r>
              <a:rPr lang="en-US" sz="3600" b="1" dirty="0">
                <a:solidFill>
                  <a:schemeClr val="tx1"/>
                </a:solidFill>
              </a:rPr>
              <a:t> is on the front lines of the policy and media war to protect people with disabilities during the COVID-19 crisis. Based on actual experiences of diverse people with disabilities, we get leaders and journalists the facts and sources they need so policy makers and the public understand both the stakes and solutions to solving this shared crisis.</a:t>
            </a:r>
          </a:p>
        </p:txBody>
      </p:sp>
    </p:spTree>
    <p:extLst>
      <p:ext uri="{BB962C8B-B14F-4D97-AF65-F5344CB8AC3E}">
        <p14:creationId xmlns:p14="http://schemas.microsoft.com/office/powerpoint/2010/main" val="60089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1D48-3D41-4231-B3FF-F098789DB362}"/>
              </a:ext>
            </a:extLst>
          </p:cNvPr>
          <p:cNvSpPr>
            <a:spLocks noGrp="1"/>
          </p:cNvSpPr>
          <p:nvPr>
            <p:ph type="title"/>
          </p:nvPr>
        </p:nvSpPr>
        <p:spPr/>
        <p:txBody>
          <a:bodyPr>
            <a:normAutofit/>
          </a:bodyPr>
          <a:lstStyle/>
          <a:p>
            <a:r>
              <a:rPr lang="en-US" sz="3600" b="1" dirty="0"/>
              <a:t>Disability Prevalence in the DMV</a:t>
            </a:r>
          </a:p>
        </p:txBody>
      </p:sp>
      <p:pic>
        <p:nvPicPr>
          <p:cNvPr id="4" name="Google Shape;240;p28" descr="The U.S. Capitol dome">
            <a:extLst>
              <a:ext uri="{FF2B5EF4-FFF2-40B4-BE49-F238E27FC236}">
                <a16:creationId xmlns:a16="http://schemas.microsoft.com/office/drawing/2014/main" id="{3D1FA4EF-6DB0-B740-92A5-9279D47B6607}"/>
              </a:ext>
            </a:extLst>
          </p:cNvPr>
          <p:cNvPicPr preferRelativeResize="0"/>
          <p:nvPr/>
        </p:nvPicPr>
        <p:blipFill rotWithShape="1">
          <a:blip r:embed="rId2">
            <a:alphaModFix/>
          </a:blip>
          <a:srcRect/>
          <a:stretch/>
        </p:blipFill>
        <p:spPr>
          <a:xfrm>
            <a:off x="370840" y="1583836"/>
            <a:ext cx="3629046" cy="5274164"/>
          </a:xfrm>
          <a:prstGeom prst="rect">
            <a:avLst/>
          </a:prstGeom>
          <a:noFill/>
          <a:ln>
            <a:noFill/>
          </a:ln>
        </p:spPr>
      </p:pic>
      <p:sp>
        <p:nvSpPr>
          <p:cNvPr id="3" name="Content Placeholder 2">
            <a:extLst>
              <a:ext uri="{FF2B5EF4-FFF2-40B4-BE49-F238E27FC236}">
                <a16:creationId xmlns:a16="http://schemas.microsoft.com/office/drawing/2014/main" id="{8F66A8BD-0BB5-4393-BFE1-C58608AE55A7}"/>
              </a:ext>
            </a:extLst>
          </p:cNvPr>
          <p:cNvSpPr>
            <a:spLocks noGrp="1"/>
          </p:cNvSpPr>
          <p:nvPr>
            <p:ph idx="1"/>
          </p:nvPr>
        </p:nvSpPr>
        <p:spPr>
          <a:xfrm>
            <a:off x="4157663" y="1612413"/>
            <a:ext cx="7043736" cy="4909038"/>
          </a:xfrm>
        </p:spPr>
        <p:txBody>
          <a:bodyPr>
            <a:normAutofit/>
          </a:bodyPr>
          <a:lstStyle/>
          <a:p>
            <a:r>
              <a:rPr lang="en-US" sz="3200" dirty="0">
                <a:solidFill>
                  <a:schemeClr val="tx1"/>
                </a:solidFill>
              </a:rPr>
              <a:t>Prior to the current crisis </a:t>
            </a:r>
            <a:r>
              <a:rPr lang="en-US" sz="3200">
                <a:solidFill>
                  <a:schemeClr val="tx1"/>
                </a:solidFill>
              </a:rPr>
              <a:t>(2019 </a:t>
            </a:r>
            <a:r>
              <a:rPr lang="en-US" sz="3200" dirty="0">
                <a:solidFill>
                  <a:schemeClr val="tx1"/>
                </a:solidFill>
              </a:rPr>
              <a:t>data):</a:t>
            </a:r>
          </a:p>
          <a:p>
            <a:pPr lvl="1"/>
            <a:r>
              <a:rPr lang="en-US" sz="2800" dirty="0">
                <a:solidFill>
                  <a:schemeClr val="tx1"/>
                </a:solidFill>
              </a:rPr>
              <a:t>79,695 people with disabilities live in the District of Columbia</a:t>
            </a:r>
          </a:p>
          <a:p>
            <a:pPr lvl="1"/>
            <a:r>
              <a:rPr lang="en-US" sz="2800" dirty="0">
                <a:solidFill>
                  <a:schemeClr val="tx1"/>
                </a:solidFill>
              </a:rPr>
              <a:t>13,526 residents with disabilities live in Arlington, VA</a:t>
            </a:r>
          </a:p>
          <a:p>
            <a:pPr lvl="1"/>
            <a:r>
              <a:rPr lang="en-US" sz="2800" dirty="0">
                <a:solidFill>
                  <a:schemeClr val="tx1"/>
                </a:solidFill>
              </a:rPr>
              <a:t>83,602 residents with disabilities live in Montgomery County, MD</a:t>
            </a:r>
          </a:p>
          <a:p>
            <a:pPr lvl="1"/>
            <a:r>
              <a:rPr lang="en-US" sz="2800" dirty="0">
                <a:solidFill>
                  <a:schemeClr val="tx1"/>
                </a:solidFill>
              </a:rPr>
              <a:t>85,973 people with disabilities residents live in Prince George’s County, MD </a:t>
            </a:r>
          </a:p>
        </p:txBody>
      </p:sp>
      <p:sp>
        <p:nvSpPr>
          <p:cNvPr id="5" name="Rectangle 4">
            <a:extLst>
              <a:ext uri="{FF2B5EF4-FFF2-40B4-BE49-F238E27FC236}">
                <a16:creationId xmlns:a16="http://schemas.microsoft.com/office/drawing/2014/main" id="{4A81F5A3-B025-49AB-8991-324083F74EF8}"/>
              </a:ext>
            </a:extLst>
          </p:cNvPr>
          <p:cNvSpPr/>
          <p:nvPr/>
        </p:nvSpPr>
        <p:spPr>
          <a:xfrm>
            <a:off x="4400197" y="5961030"/>
            <a:ext cx="559146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cs typeface="Times New Roman" panose="02020603050405020304" pitchFamily="18" charset="0"/>
                <a:hlinkClick r:id="rId3"/>
              </a:rPr>
              <a:t>https://disabilitycompendium.org/county-reports</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62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1D48-3D41-4231-B3FF-F098789DB362}"/>
              </a:ext>
            </a:extLst>
          </p:cNvPr>
          <p:cNvSpPr>
            <a:spLocks noGrp="1"/>
          </p:cNvSpPr>
          <p:nvPr>
            <p:ph type="title"/>
          </p:nvPr>
        </p:nvSpPr>
        <p:spPr/>
        <p:txBody>
          <a:bodyPr>
            <a:normAutofit/>
          </a:bodyPr>
          <a:lstStyle/>
          <a:p>
            <a:r>
              <a:rPr lang="en-US" sz="3600" b="1" dirty="0"/>
              <a:t>Disability in the District</a:t>
            </a:r>
          </a:p>
        </p:txBody>
      </p:sp>
      <p:pic>
        <p:nvPicPr>
          <p:cNvPr id="5" name="Picture 4" descr="Artwork on a wall in Washington DC">
            <a:extLst>
              <a:ext uri="{FF2B5EF4-FFF2-40B4-BE49-F238E27FC236}">
                <a16:creationId xmlns:a16="http://schemas.microsoft.com/office/drawing/2014/main" id="{187D90D9-A39A-4196-8863-26F0EFDCCFA5}"/>
              </a:ext>
            </a:extLst>
          </p:cNvPr>
          <p:cNvPicPr>
            <a:picLocks noChangeAspect="1"/>
          </p:cNvPicPr>
          <p:nvPr/>
        </p:nvPicPr>
        <p:blipFill>
          <a:blip r:embed="rId2"/>
          <a:stretch>
            <a:fillRect/>
          </a:stretch>
        </p:blipFill>
        <p:spPr>
          <a:xfrm>
            <a:off x="337973" y="1612413"/>
            <a:ext cx="4519759" cy="4446466"/>
          </a:xfrm>
          <a:prstGeom prst="rect">
            <a:avLst/>
          </a:prstGeom>
        </p:spPr>
      </p:pic>
      <p:sp>
        <p:nvSpPr>
          <p:cNvPr id="3" name="Content Placeholder 2">
            <a:extLst>
              <a:ext uri="{FF2B5EF4-FFF2-40B4-BE49-F238E27FC236}">
                <a16:creationId xmlns:a16="http://schemas.microsoft.com/office/drawing/2014/main" id="{8F66A8BD-0BB5-4393-BFE1-C58608AE55A7}"/>
              </a:ext>
            </a:extLst>
          </p:cNvPr>
          <p:cNvSpPr>
            <a:spLocks noGrp="1"/>
          </p:cNvSpPr>
          <p:nvPr>
            <p:ph idx="1"/>
          </p:nvPr>
        </p:nvSpPr>
        <p:spPr>
          <a:xfrm>
            <a:off x="4857731" y="1612413"/>
            <a:ext cx="6343667" cy="4909038"/>
          </a:xfrm>
        </p:spPr>
        <p:txBody>
          <a:bodyPr>
            <a:normAutofit fontScale="85000" lnSpcReduction="20000"/>
          </a:bodyPr>
          <a:lstStyle/>
          <a:p>
            <a:r>
              <a:rPr lang="en-US" sz="3200" dirty="0">
                <a:solidFill>
                  <a:schemeClr val="tx1"/>
                </a:solidFill>
              </a:rPr>
              <a:t>According to the recently released </a:t>
            </a:r>
            <a:r>
              <a:rPr lang="en-US" sz="3200" dirty="0">
                <a:solidFill>
                  <a:schemeClr val="tx1"/>
                </a:solidFill>
                <a:hlinkClick r:id="rId3"/>
              </a:rPr>
              <a:t>2020 Annual Disability Statistics Compendium</a:t>
            </a:r>
            <a:r>
              <a:rPr lang="en-US" sz="3200" dirty="0">
                <a:solidFill>
                  <a:schemeClr val="tx1"/>
                </a:solidFill>
              </a:rPr>
              <a:t>, 79,695 people with disabilities live in the District of Columbia, comprising11.7 percent of the total population. </a:t>
            </a:r>
          </a:p>
          <a:p>
            <a:r>
              <a:rPr lang="en-US" sz="3200" dirty="0">
                <a:solidFill>
                  <a:schemeClr val="tx1"/>
                </a:solidFill>
              </a:rPr>
              <a:t>There are 45,972 working-age (ages 18-64) people with disabilities living in D.C. </a:t>
            </a:r>
          </a:p>
          <a:p>
            <a:r>
              <a:rPr lang="en-US" sz="3200" dirty="0">
                <a:solidFill>
                  <a:schemeClr val="tx1"/>
                </a:solidFill>
              </a:rPr>
              <a:t>In the economic expansion prior to COVID, only 16,961working-age District residents with disabilities have jobs. </a:t>
            </a:r>
          </a:p>
          <a:p>
            <a:r>
              <a:rPr lang="en-US" sz="3200" dirty="0">
                <a:solidFill>
                  <a:schemeClr val="tx1"/>
                </a:solidFill>
              </a:rPr>
              <a:t>This results in a disability employment rate of just 36.9 percent among working-age people with disabilities in the Nation’s Capital.</a:t>
            </a:r>
          </a:p>
        </p:txBody>
      </p:sp>
    </p:spTree>
    <p:extLst>
      <p:ext uri="{BB962C8B-B14F-4D97-AF65-F5344CB8AC3E}">
        <p14:creationId xmlns:p14="http://schemas.microsoft.com/office/powerpoint/2010/main" val="1577841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1D48-3D41-4231-B3FF-F098789DB362}"/>
              </a:ext>
            </a:extLst>
          </p:cNvPr>
          <p:cNvSpPr>
            <a:spLocks noGrp="1"/>
          </p:cNvSpPr>
          <p:nvPr>
            <p:ph type="title"/>
          </p:nvPr>
        </p:nvSpPr>
        <p:spPr>
          <a:xfrm>
            <a:off x="523240" y="365126"/>
            <a:ext cx="11021060" cy="1139824"/>
          </a:xfrm>
        </p:spPr>
        <p:txBody>
          <a:bodyPr>
            <a:normAutofit/>
          </a:bodyPr>
          <a:lstStyle/>
          <a:p>
            <a:r>
              <a:rPr lang="en-US" sz="3600" b="1" dirty="0"/>
              <a:t>Disability Employment in the DMV </a:t>
            </a:r>
          </a:p>
        </p:txBody>
      </p:sp>
      <p:sp>
        <p:nvSpPr>
          <p:cNvPr id="3" name="Content Placeholder 2">
            <a:extLst>
              <a:ext uri="{FF2B5EF4-FFF2-40B4-BE49-F238E27FC236}">
                <a16:creationId xmlns:a16="http://schemas.microsoft.com/office/drawing/2014/main" id="{8F66A8BD-0BB5-4393-BFE1-C58608AE55A7}"/>
              </a:ext>
            </a:extLst>
          </p:cNvPr>
          <p:cNvSpPr>
            <a:spLocks noGrp="1"/>
          </p:cNvSpPr>
          <p:nvPr>
            <p:ph idx="1"/>
          </p:nvPr>
        </p:nvSpPr>
        <p:spPr>
          <a:xfrm>
            <a:off x="370841" y="1636266"/>
            <a:ext cx="5725160" cy="4979945"/>
          </a:xfrm>
        </p:spPr>
        <p:txBody>
          <a:bodyPr>
            <a:normAutofit fontScale="92500" lnSpcReduction="20000"/>
          </a:bodyPr>
          <a:lstStyle/>
          <a:p>
            <a:r>
              <a:rPr lang="en-US" sz="2200" b="1" i="1" dirty="0">
                <a:solidFill>
                  <a:schemeClr val="tx1"/>
                </a:solidFill>
                <a:highlight>
                  <a:srgbClr val="FF0000"/>
                </a:highlight>
              </a:rPr>
              <a:t>Prior to the economic lockdown and COVID-19, the states in the DMV had some of the nation’s best employment outcomes for PWDs:</a:t>
            </a:r>
          </a:p>
          <a:p>
            <a:r>
              <a:rPr lang="en-US" sz="2200" dirty="0">
                <a:solidFill>
                  <a:schemeClr val="tx1"/>
                </a:solidFill>
              </a:rPr>
              <a:t>In Montgomery County, MD, there are 36,243 working-age residents with disabilities. Out of that number, 18,295 have jobs.</a:t>
            </a:r>
          </a:p>
          <a:p>
            <a:r>
              <a:rPr lang="en-US" sz="2200" dirty="0" err="1">
                <a:solidFill>
                  <a:schemeClr val="tx1"/>
                </a:solidFill>
              </a:rPr>
              <a:t>MontCo</a:t>
            </a:r>
            <a:r>
              <a:rPr lang="en-US" sz="2200" dirty="0">
                <a:solidFill>
                  <a:schemeClr val="tx1"/>
                </a:solidFill>
              </a:rPr>
              <a:t>. had a disability employment rate of 50.5 percent. </a:t>
            </a:r>
          </a:p>
          <a:p>
            <a:r>
              <a:rPr lang="en-US" sz="2200" dirty="0">
                <a:solidFill>
                  <a:schemeClr val="tx1"/>
                </a:solidFill>
              </a:rPr>
              <a:t>In Prince George’s County, MD there are 44,271 working-age residents with disabilities and 20,847 have jobs. </a:t>
            </a:r>
          </a:p>
          <a:p>
            <a:r>
              <a:rPr lang="en-US" sz="2200" dirty="0">
                <a:solidFill>
                  <a:schemeClr val="tx1"/>
                </a:solidFill>
              </a:rPr>
              <a:t>That puts the disability employment rate in PG at 47.1 percent. </a:t>
            </a:r>
          </a:p>
          <a:p>
            <a:r>
              <a:rPr lang="en-US" sz="2200" dirty="0">
                <a:solidFill>
                  <a:schemeClr val="tx1"/>
                </a:solidFill>
              </a:rPr>
              <a:t>6,703 working-age people with disabilities call Arlington home. Out of that number, 3,592 have jobs. </a:t>
            </a:r>
          </a:p>
          <a:p>
            <a:r>
              <a:rPr lang="en-US" sz="2200" dirty="0">
                <a:solidFill>
                  <a:schemeClr val="tx1"/>
                </a:solidFill>
              </a:rPr>
              <a:t>That puts Arlington County’s disability employment rate at 53.6 percent.</a:t>
            </a:r>
          </a:p>
        </p:txBody>
      </p:sp>
      <p:pic>
        <p:nvPicPr>
          <p:cNvPr id="6" name="Google Shape;199;p23" descr="A diverse group of people with and without disabilities smiling together inside a garage">
            <a:extLst>
              <a:ext uri="{FF2B5EF4-FFF2-40B4-BE49-F238E27FC236}">
                <a16:creationId xmlns:a16="http://schemas.microsoft.com/office/drawing/2014/main" id="{12E9CFB0-9710-0143-AFB8-F4D4C8F0767B}"/>
              </a:ext>
            </a:extLst>
          </p:cNvPr>
          <p:cNvPicPr preferRelativeResize="0"/>
          <p:nvPr/>
        </p:nvPicPr>
        <p:blipFill rotWithShape="1">
          <a:blip r:embed="rId2">
            <a:alphaModFix/>
          </a:blip>
          <a:srcRect/>
          <a:stretch/>
        </p:blipFill>
        <p:spPr>
          <a:xfrm>
            <a:off x="6365700" y="1636266"/>
            <a:ext cx="5531660" cy="4351338"/>
          </a:xfrm>
          <a:prstGeom prst="rect">
            <a:avLst/>
          </a:prstGeom>
          <a:noFill/>
          <a:ln>
            <a:noFill/>
          </a:ln>
        </p:spPr>
      </p:pic>
      <p:sp>
        <p:nvSpPr>
          <p:cNvPr id="5" name="Rectangle 4">
            <a:extLst>
              <a:ext uri="{FF2B5EF4-FFF2-40B4-BE49-F238E27FC236}">
                <a16:creationId xmlns:a16="http://schemas.microsoft.com/office/drawing/2014/main" id="{EE629C40-C191-421A-ABD9-86B6B8B24E30}"/>
              </a:ext>
            </a:extLst>
          </p:cNvPr>
          <p:cNvSpPr/>
          <p:nvPr/>
        </p:nvSpPr>
        <p:spPr>
          <a:xfrm>
            <a:off x="5380857" y="6378195"/>
            <a:ext cx="559146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cs typeface="Times New Roman" panose="02020603050405020304" pitchFamily="18" charset="0"/>
                <a:hlinkClick r:id="rId3"/>
              </a:rPr>
              <a:t>https://disabilitycompendium.org/county-reports</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13837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1D48-3D41-4231-B3FF-F098789DB362}"/>
              </a:ext>
            </a:extLst>
          </p:cNvPr>
          <p:cNvSpPr>
            <a:spLocks noGrp="1"/>
          </p:cNvSpPr>
          <p:nvPr>
            <p:ph type="title"/>
          </p:nvPr>
        </p:nvSpPr>
        <p:spPr/>
        <p:txBody>
          <a:bodyPr>
            <a:normAutofit/>
          </a:bodyPr>
          <a:lstStyle/>
          <a:p>
            <a:r>
              <a:rPr lang="en-US" sz="3600" b="1" dirty="0"/>
              <a:t>Measuring the Gap in D.C. </a:t>
            </a:r>
          </a:p>
        </p:txBody>
      </p:sp>
      <p:pic>
        <p:nvPicPr>
          <p:cNvPr id="7" name="Picture 6" descr="RespectAbility Summer 2017 Fellows walking in a parking lot, including one woman with a guide dog">
            <a:extLst>
              <a:ext uri="{FF2B5EF4-FFF2-40B4-BE49-F238E27FC236}">
                <a16:creationId xmlns:a16="http://schemas.microsoft.com/office/drawing/2014/main" id="{1797A481-7212-4044-83F8-A18E54365FF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8488" y="1610330"/>
            <a:ext cx="3757229" cy="4781927"/>
          </a:xfrm>
          <a:prstGeom prst="rect">
            <a:avLst/>
          </a:prstGeom>
        </p:spPr>
      </p:pic>
      <p:sp>
        <p:nvSpPr>
          <p:cNvPr id="3" name="Content Placeholder 2">
            <a:extLst>
              <a:ext uri="{FF2B5EF4-FFF2-40B4-BE49-F238E27FC236}">
                <a16:creationId xmlns:a16="http://schemas.microsoft.com/office/drawing/2014/main" id="{8F66A8BD-0BB5-4393-BFE1-C58608AE55A7}"/>
              </a:ext>
            </a:extLst>
          </p:cNvPr>
          <p:cNvSpPr>
            <a:spLocks noGrp="1"/>
          </p:cNvSpPr>
          <p:nvPr>
            <p:ph idx="1"/>
          </p:nvPr>
        </p:nvSpPr>
        <p:spPr>
          <a:xfrm>
            <a:off x="4585648" y="1610330"/>
            <a:ext cx="6768151" cy="4566633"/>
          </a:xfrm>
        </p:spPr>
        <p:txBody>
          <a:bodyPr>
            <a:normAutofit/>
          </a:bodyPr>
          <a:lstStyle/>
          <a:p>
            <a:r>
              <a:rPr lang="en-US" sz="2200" b="1" i="1" dirty="0">
                <a:solidFill>
                  <a:schemeClr val="tx1"/>
                </a:solidFill>
                <a:highlight>
                  <a:srgbClr val="00FF00"/>
                </a:highlight>
              </a:rPr>
              <a:t>The most important metric we use to track states and municipalities is the gap in labor-force participation rates between people with and without disabilities. </a:t>
            </a:r>
          </a:p>
          <a:p>
            <a:r>
              <a:rPr lang="en-US" sz="2200" dirty="0">
                <a:solidFill>
                  <a:schemeClr val="tx1"/>
                </a:solidFill>
              </a:rPr>
              <a:t>This is a more inclusive measure of economic because it measures the number of people actively participating in the labor force compared to the total number of people eligible to participate in the labor force.</a:t>
            </a:r>
          </a:p>
          <a:p>
            <a:r>
              <a:rPr lang="en-US" sz="2200" dirty="0">
                <a:solidFill>
                  <a:schemeClr val="tx1"/>
                </a:solidFill>
              </a:rPr>
              <a:t>The employment rate for people without disabilities in D.C. is 78.5 percent compared to the 36.9 percent of Washingtonians with disabilities. </a:t>
            </a:r>
          </a:p>
          <a:p>
            <a:r>
              <a:rPr lang="en-US" sz="2200" b="1" dirty="0">
                <a:solidFill>
                  <a:schemeClr val="tx1"/>
                </a:solidFill>
              </a:rPr>
              <a:t>That means there is a 41.6 point gap in the labor force participation rate. </a:t>
            </a:r>
          </a:p>
          <a:p>
            <a:endParaRPr lang="en-US" sz="2200" dirty="0">
              <a:solidFill>
                <a:schemeClr val="tx1"/>
              </a:solidFill>
            </a:endParaRPr>
          </a:p>
        </p:txBody>
      </p:sp>
    </p:spTree>
    <p:extLst>
      <p:ext uri="{BB962C8B-B14F-4D97-AF65-F5344CB8AC3E}">
        <p14:creationId xmlns:p14="http://schemas.microsoft.com/office/powerpoint/2010/main" val="352500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20B46-2C0D-4AE3-A0C6-FACEA0C269FA}"/>
              </a:ext>
            </a:extLst>
          </p:cNvPr>
          <p:cNvSpPr>
            <a:spLocks noGrp="1"/>
          </p:cNvSpPr>
          <p:nvPr>
            <p:ph type="title"/>
          </p:nvPr>
        </p:nvSpPr>
        <p:spPr/>
        <p:txBody>
          <a:bodyPr>
            <a:normAutofit/>
          </a:bodyPr>
          <a:lstStyle/>
          <a:p>
            <a:r>
              <a:rPr lang="en-US" sz="3600" b="1" dirty="0"/>
              <a:t>Measuring the Gap in the DMV Prior to COVID</a:t>
            </a:r>
          </a:p>
        </p:txBody>
      </p:sp>
      <p:sp>
        <p:nvSpPr>
          <p:cNvPr id="2" name="Content Placeholder 1">
            <a:extLst>
              <a:ext uri="{FF2B5EF4-FFF2-40B4-BE49-F238E27FC236}">
                <a16:creationId xmlns:a16="http://schemas.microsoft.com/office/drawing/2014/main" id="{3A3BA4C0-A3E5-4BE4-9D03-DDD511C61B4E}"/>
              </a:ext>
            </a:extLst>
          </p:cNvPr>
          <p:cNvSpPr>
            <a:spLocks noGrp="1"/>
          </p:cNvSpPr>
          <p:nvPr>
            <p:ph idx="1"/>
          </p:nvPr>
        </p:nvSpPr>
        <p:spPr>
          <a:xfrm>
            <a:off x="523241" y="1825625"/>
            <a:ext cx="3855591" cy="4351338"/>
          </a:xfrm>
        </p:spPr>
        <p:txBody>
          <a:bodyPr>
            <a:normAutofit fontScale="92500" lnSpcReduction="10000"/>
          </a:bodyPr>
          <a:lstStyle/>
          <a:p>
            <a:r>
              <a:rPr lang="en-US" dirty="0">
                <a:solidFill>
                  <a:schemeClr val="tx1"/>
                </a:solidFill>
              </a:rPr>
              <a:t>In </a:t>
            </a:r>
            <a:r>
              <a:rPr lang="en-US" dirty="0" err="1">
                <a:solidFill>
                  <a:schemeClr val="tx1"/>
                </a:solidFill>
              </a:rPr>
              <a:t>MontCo</a:t>
            </a:r>
            <a:r>
              <a:rPr lang="en-US" dirty="0">
                <a:solidFill>
                  <a:schemeClr val="tx1"/>
                </a:solidFill>
              </a:rPr>
              <a:t>., 82.3 percent of people without disabilities had jobs compared to 50.5 percent of people with disabilities.</a:t>
            </a:r>
          </a:p>
          <a:p>
            <a:r>
              <a:rPr lang="en-US" dirty="0">
                <a:solidFill>
                  <a:schemeClr val="tx1"/>
                </a:solidFill>
              </a:rPr>
              <a:t>That means that </a:t>
            </a:r>
            <a:r>
              <a:rPr lang="en-US" dirty="0" err="1">
                <a:solidFill>
                  <a:schemeClr val="tx1"/>
                </a:solidFill>
              </a:rPr>
              <a:t>MontCo</a:t>
            </a:r>
            <a:r>
              <a:rPr lang="en-US" dirty="0">
                <a:solidFill>
                  <a:schemeClr val="tx1"/>
                </a:solidFill>
              </a:rPr>
              <a:t>. only had a 31.8 point gap in labor force participation rates. </a:t>
            </a:r>
          </a:p>
          <a:p>
            <a:r>
              <a:rPr lang="en-US" b="1" dirty="0">
                <a:solidFill>
                  <a:schemeClr val="tx1"/>
                </a:solidFill>
                <a:highlight>
                  <a:srgbClr val="00FF00"/>
                </a:highlight>
              </a:rPr>
              <a:t>That is better than 47 of the 50 states. </a:t>
            </a:r>
          </a:p>
        </p:txBody>
      </p:sp>
      <p:pic>
        <p:nvPicPr>
          <p:cNvPr id="4" name="Picture 3" descr="Maryland welcome sign with Larry Hogan's name, the state flag, and the state flower">
            <a:extLst>
              <a:ext uri="{FF2B5EF4-FFF2-40B4-BE49-F238E27FC236}">
                <a16:creationId xmlns:a16="http://schemas.microsoft.com/office/drawing/2014/main" id="{AA3952B1-B660-467F-AEF9-04A9447DE1BB}"/>
              </a:ext>
            </a:extLst>
          </p:cNvPr>
          <p:cNvPicPr>
            <a:picLocks noChangeAspect="1"/>
          </p:cNvPicPr>
          <p:nvPr/>
        </p:nvPicPr>
        <p:blipFill>
          <a:blip r:embed="rId2"/>
          <a:stretch>
            <a:fillRect/>
          </a:stretch>
        </p:blipFill>
        <p:spPr>
          <a:xfrm>
            <a:off x="4558748" y="1673974"/>
            <a:ext cx="3344585" cy="4611696"/>
          </a:xfrm>
          <a:prstGeom prst="rect">
            <a:avLst/>
          </a:prstGeom>
        </p:spPr>
      </p:pic>
      <p:sp>
        <p:nvSpPr>
          <p:cNvPr id="5" name="Content Placeholder 1">
            <a:extLst>
              <a:ext uri="{FF2B5EF4-FFF2-40B4-BE49-F238E27FC236}">
                <a16:creationId xmlns:a16="http://schemas.microsoft.com/office/drawing/2014/main" id="{A51CA482-4311-48B0-8266-19DDF980F0A7}"/>
              </a:ext>
            </a:extLst>
          </p:cNvPr>
          <p:cNvSpPr txBox="1">
            <a:spLocks/>
          </p:cNvSpPr>
          <p:nvPr/>
        </p:nvSpPr>
        <p:spPr>
          <a:xfrm>
            <a:off x="8004313" y="1825625"/>
            <a:ext cx="3855591"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In Prince George’s County, 80.2 percent of people without disabilities had jobs compared to only 47.1 percent of people with disabilities. </a:t>
            </a:r>
          </a:p>
          <a:p>
            <a:r>
              <a:rPr lang="en-US" dirty="0">
                <a:solidFill>
                  <a:schemeClr val="tx1"/>
                </a:solidFill>
              </a:rPr>
              <a:t>That means that PG has a 33.1 point gap in labor force participation rates. </a:t>
            </a:r>
          </a:p>
        </p:txBody>
      </p:sp>
    </p:spTree>
    <p:extLst>
      <p:ext uri="{BB962C8B-B14F-4D97-AF65-F5344CB8AC3E}">
        <p14:creationId xmlns:p14="http://schemas.microsoft.com/office/powerpoint/2010/main" val="50714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D7B749-5E74-479C-BA49-8A0476A1FFFE}"/>
              </a:ext>
            </a:extLst>
          </p:cNvPr>
          <p:cNvSpPr>
            <a:spLocks noGrp="1"/>
          </p:cNvSpPr>
          <p:nvPr>
            <p:ph type="title"/>
          </p:nvPr>
        </p:nvSpPr>
        <p:spPr/>
        <p:txBody>
          <a:bodyPr>
            <a:normAutofit/>
          </a:bodyPr>
          <a:lstStyle/>
          <a:p>
            <a:r>
              <a:rPr lang="en-US" sz="3600" b="1" dirty="0"/>
              <a:t>Measuring the Gap in VA Prior to COVID</a:t>
            </a:r>
          </a:p>
        </p:txBody>
      </p:sp>
      <p:pic>
        <p:nvPicPr>
          <p:cNvPr id="2050" name="Picture 2" descr="US Army MWR :: View Event :: Welcome to Virginia Fair">
            <a:extLst>
              <a:ext uri="{FF2B5EF4-FFF2-40B4-BE49-F238E27FC236}">
                <a16:creationId xmlns:a16="http://schemas.microsoft.com/office/drawing/2014/main" id="{8AEC1571-E7B1-4C71-9F68-0545C1F27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79" y="1674444"/>
            <a:ext cx="6035426" cy="338788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F459A8D9-7387-480B-93A9-D1DFEBBAB284}"/>
              </a:ext>
            </a:extLst>
          </p:cNvPr>
          <p:cNvSpPr>
            <a:spLocks noGrp="1"/>
          </p:cNvSpPr>
          <p:nvPr>
            <p:ph idx="1"/>
          </p:nvPr>
        </p:nvSpPr>
        <p:spPr>
          <a:xfrm>
            <a:off x="6403205" y="1674444"/>
            <a:ext cx="5421016" cy="4911886"/>
          </a:xfrm>
        </p:spPr>
        <p:txBody>
          <a:bodyPr>
            <a:normAutofit fontScale="92500" lnSpcReduction="20000"/>
          </a:bodyPr>
          <a:lstStyle/>
          <a:p>
            <a:r>
              <a:rPr lang="en-US" dirty="0">
                <a:solidFill>
                  <a:schemeClr val="tx1"/>
                </a:solidFill>
              </a:rPr>
              <a:t>In VA, there are 491,946 working-age people with disabilities and 213,043 had jobs. </a:t>
            </a:r>
          </a:p>
          <a:p>
            <a:r>
              <a:rPr lang="en-US" dirty="0">
                <a:solidFill>
                  <a:schemeClr val="tx1"/>
                </a:solidFill>
              </a:rPr>
              <a:t>That puts the Old Dominion disability employment rate at 43.3 percent. </a:t>
            </a:r>
          </a:p>
          <a:p>
            <a:r>
              <a:rPr lang="en-US" dirty="0">
                <a:solidFill>
                  <a:schemeClr val="tx1"/>
                </a:solidFill>
              </a:rPr>
              <a:t>80.0 percent of Virginians without disabilities have jobs. </a:t>
            </a:r>
          </a:p>
          <a:p>
            <a:r>
              <a:rPr lang="en-US" b="1" dirty="0">
                <a:solidFill>
                  <a:schemeClr val="tx1"/>
                </a:solidFill>
              </a:rPr>
              <a:t>That puts VA’s gap in labor force participation rate at 36.6 point. </a:t>
            </a:r>
          </a:p>
          <a:p>
            <a:r>
              <a:rPr lang="en-US" dirty="0">
                <a:solidFill>
                  <a:schemeClr val="tx1"/>
                </a:solidFill>
              </a:rPr>
              <a:t>Specifically in Arlington, 87 percent of residents without disabilities have jobs.</a:t>
            </a:r>
          </a:p>
          <a:p>
            <a:r>
              <a:rPr lang="en-US" b="1" dirty="0">
                <a:solidFill>
                  <a:schemeClr val="tx1"/>
                </a:solidFill>
              </a:rPr>
              <a:t>Arlington’s gap in labor force participation rates is currently 33.4 </a:t>
            </a:r>
          </a:p>
        </p:txBody>
      </p:sp>
    </p:spTree>
    <p:extLst>
      <p:ext uri="{BB962C8B-B14F-4D97-AF65-F5344CB8AC3E}">
        <p14:creationId xmlns:p14="http://schemas.microsoft.com/office/powerpoint/2010/main" val="741182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26433</TotalTime>
  <Words>1771</Words>
  <Application>Microsoft Macintosh PowerPoint</Application>
  <PresentationFormat>Widescreen</PresentationFormat>
  <Paragraphs>271</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An Update on our COVID-19 Response</vt:lpstr>
      <vt:lpstr>61 million people</vt:lpstr>
      <vt:lpstr>On The Front Lines</vt:lpstr>
      <vt:lpstr>Disability Prevalence in the DMV</vt:lpstr>
      <vt:lpstr>Disability in the District</vt:lpstr>
      <vt:lpstr>Disability Employment in the DMV </vt:lpstr>
      <vt:lpstr>Measuring the Gap in D.C. </vt:lpstr>
      <vt:lpstr>Measuring the Gap in the DMV Prior to COVID</vt:lpstr>
      <vt:lpstr>Measuring the Gap in VA Prior to COVID</vt:lpstr>
      <vt:lpstr>Disability and Poverty in the DMV </vt:lpstr>
      <vt:lpstr>DMV High School Graduation Rates</vt:lpstr>
      <vt:lpstr>MontCo Graduation Rates – 2017 to 2020</vt:lpstr>
      <vt:lpstr>Students with Disabilities in MontCo K-12 Schools (IDEA)</vt:lpstr>
      <vt:lpstr>Students with Disabilities in MontCo K-12 Schools (Section 504)</vt:lpstr>
      <vt:lpstr>MD Ages 6-21 Served by IDEA</vt:lpstr>
      <vt:lpstr>Students with Disabilities in Maryland’s K-12 Schools</vt:lpstr>
      <vt:lpstr>Percentage &amp; Number of Disability by Type – SWDs in MD</vt:lpstr>
      <vt:lpstr>Disability Statistics in Maryland</vt:lpstr>
      <vt:lpstr>Recognizing Racial Disparities in Maryland</vt:lpstr>
      <vt:lpstr>Employment Rates for Working-Age Marylanders  w/ &amp; w/o Disabilities, by Race – 2019 (Pre-COVID)</vt:lpstr>
      <vt:lpstr>Poverty Rates for Working-Age Marylanders w/ &amp; w/o Disabilities, by Race – 2019 (Pre-COVID)</vt:lpstr>
      <vt:lpstr>Employment Rates of Minority Populations  (Percentage of population) – 2008 to 2018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746</cp:revision>
  <dcterms:created xsi:type="dcterms:W3CDTF">2019-02-07T00:58:17Z</dcterms:created>
  <dcterms:modified xsi:type="dcterms:W3CDTF">2021-06-10T13:38:34Z</dcterms:modified>
</cp:coreProperties>
</file>