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797" r:id="rId2"/>
    <p:sldId id="807" r:id="rId3"/>
    <p:sldId id="808" r:id="rId4"/>
    <p:sldId id="809" r:id="rId5"/>
    <p:sldId id="810" r:id="rId6"/>
    <p:sldId id="791" r:id="rId7"/>
    <p:sldId id="821" r:id="rId8"/>
    <p:sldId id="82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hillips, Ameerah C" initials="PAC" lastIdx="31" clrIdx="0"/>
  <p:cmAuthor id="2" name="Rachel Shader" initials="RS" lastIdx="45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EFAF30"/>
    <a:srgbClr val="F5BA2B"/>
    <a:srgbClr val="5F5F5F"/>
    <a:srgbClr val="F6D592"/>
    <a:srgbClr val="3F3F3F"/>
    <a:srgbClr val="4D4D4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77" autoAdjust="0"/>
    <p:restoredTop sz="94490" autoAdjust="0"/>
  </p:normalViewPr>
  <p:slideViewPr>
    <p:cSldViewPr snapToGrid="0">
      <p:cViewPr varScale="1">
        <p:scale>
          <a:sx n="121" d="100"/>
          <a:sy n="121" d="100"/>
        </p:scale>
        <p:origin x="536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hili\Desktop\RA%20ADA30%20Charts%2007-09-20%20PKP%20Draft%203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PWDs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7926E9A0-7CA0-41F6-A695-7FAE04559C34}" type="VALUE">
                      <a:rPr lang="en-US" smtClean="0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8D70-4D87-A074-4D700BFC579E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1BE15536-E7CF-4C2A-BE99-CB47577D1584}" type="VALUE">
                      <a:rPr lang="en-US" smtClean="0"/>
                      <a:pPr/>
                      <a:t>[VALUE]</a:t>
                    </a:fld>
                    <a:r>
                      <a:rPr lang="en-US" sz="1800" b="0" i="0" u="none" strike="noStrike" kern="1200" baseline="0" dirty="0">
                        <a:solidFill>
                          <a:prstClr val="black"/>
                        </a:solidFill>
                      </a:rPr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8D70-4D87-A074-4D700BFC579E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0939BCE5-E277-45DD-8983-4BA821274482}" type="VALUE">
                      <a:rPr lang="en-US" smtClean="0"/>
                      <a:pPr/>
                      <a:t>[VALUE]</a:t>
                    </a:fld>
                    <a:r>
                      <a:rPr lang="en-US" sz="1800" b="0" i="0" u="none" strike="noStrike" kern="1200" baseline="0" dirty="0">
                        <a:solidFill>
                          <a:prstClr val="black"/>
                        </a:solidFill>
                      </a:rPr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8D70-4D87-A074-4D700BFC579E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F0AF38E5-7953-4889-BB5B-85E602088E64}" type="VALUE">
                      <a:rPr lang="en-US" smtClean="0"/>
                      <a:pPr/>
                      <a:t>[VALUE]</a:t>
                    </a:fld>
                    <a:r>
                      <a:rPr lang="en-US" sz="1800" b="0" i="0" u="none" strike="noStrike" kern="1200" baseline="0" dirty="0">
                        <a:solidFill>
                          <a:prstClr val="black"/>
                        </a:solidFill>
                      </a:rPr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8D70-4D87-A074-4D700BFC579E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Sheet1!$A$2:$A$5</c:f>
              <c:strCache>
                <c:ptCount val="4"/>
                <c:pt idx="0">
                  <c:v>White</c:v>
                </c:pt>
                <c:pt idx="1">
                  <c:v>Black</c:v>
                </c:pt>
                <c:pt idx="2">
                  <c:v>Asian</c:v>
                </c:pt>
                <c:pt idx="3">
                  <c:v>Latinx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43.1</c:v>
                </c:pt>
                <c:pt idx="1">
                  <c:v>35.200000000000003</c:v>
                </c:pt>
                <c:pt idx="2">
                  <c:v>44.2</c:v>
                </c:pt>
                <c:pt idx="3">
                  <c:v>43.1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70-4D87-A074-4D700BFC579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Non-PWDs</c:v>
                </c:pt>
              </c:strCache>
            </c:strRef>
          </c:tx>
          <c:spPr>
            <a:solidFill>
              <a:srgbClr val="000000"/>
            </a:solidFill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498CC110-148B-44AC-90BC-14762013ED2A}" type="VALUE">
                      <a:rPr lang="en-US" smtClean="0"/>
                      <a:pPr/>
                      <a:t>[VALUE]</a:t>
                    </a:fld>
                    <a:r>
                      <a:rPr lang="en-US" sz="1800" b="0" i="0" u="none" strike="noStrike" kern="1200" baseline="0" dirty="0">
                        <a:solidFill>
                          <a:prstClr val="black"/>
                        </a:solidFill>
                      </a:rPr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8D70-4D87-A074-4D700BFC579E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8AF40AE4-EF57-4095-B797-BD9558ABA87B}" type="VALUE">
                      <a:rPr lang="en-US" smtClean="0"/>
                      <a:pPr/>
                      <a:t>[VALUE]</a:t>
                    </a:fld>
                    <a:r>
                      <a:rPr lang="en-US" sz="1800" b="0" i="0" u="none" strike="noStrike" kern="1200" baseline="0" dirty="0">
                        <a:solidFill>
                          <a:prstClr val="black"/>
                        </a:solidFill>
                      </a:rPr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8D70-4D87-A074-4D700BFC579E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EA1C48D0-60FC-4825-847A-BCBF5E8776A2}" type="VALUE">
                      <a:rPr lang="en-US" smtClean="0"/>
                      <a:pPr/>
                      <a:t>[VALUE]</a:t>
                    </a:fld>
                    <a:r>
                      <a:rPr lang="en-US" sz="1800" b="0" i="0" u="none" strike="noStrike" kern="1200" baseline="0" dirty="0">
                        <a:solidFill>
                          <a:prstClr val="black"/>
                        </a:solidFill>
                      </a:rPr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8D70-4D87-A074-4D700BFC579E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01913E66-E299-4CF3-9B00-9A1D40427018}" type="VALUE">
                      <a:rPr lang="en-US" smtClean="0"/>
                      <a:pPr/>
                      <a:t>[VALUE]</a:t>
                    </a:fld>
                    <a:r>
                      <a:rPr lang="en-US" sz="1800" b="0" i="0" u="none" strike="noStrike" kern="1200" baseline="0" dirty="0">
                        <a:solidFill>
                          <a:prstClr val="black"/>
                        </a:solidFill>
                      </a:rPr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8D70-4D87-A074-4D700BFC579E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Sheet1!$A$2:$A$5</c:f>
              <c:strCache>
                <c:ptCount val="4"/>
                <c:pt idx="0">
                  <c:v>White</c:v>
                </c:pt>
                <c:pt idx="1">
                  <c:v>Black</c:v>
                </c:pt>
                <c:pt idx="2">
                  <c:v>Asian</c:v>
                </c:pt>
                <c:pt idx="3">
                  <c:v>Latinx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79</c:v>
                </c:pt>
                <c:pt idx="1">
                  <c:v>78.2</c:v>
                </c:pt>
                <c:pt idx="2">
                  <c:v>76.5</c:v>
                </c:pt>
                <c:pt idx="3">
                  <c:v>75.900000000000006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70-4D87-A074-4D700BFC57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8987008"/>
        <c:axId val="119288960"/>
      </c:barChart>
      <c:catAx>
        <c:axId val="1189870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19288960"/>
        <c:crosses val="autoZero"/>
        <c:auto val="1"/>
        <c:lblAlgn val="ctr"/>
        <c:lblOffset val="100"/>
        <c:noMultiLvlLbl val="0"/>
      </c:catAx>
      <c:valAx>
        <c:axId val="1192889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1898700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PWDs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Lbl>
              <c:idx val="0"/>
              <c:layout>
                <c:manualLayout>
                  <c:x val="0"/>
                  <c:y val="-2.7409778125399953E-3"/>
                </c:manualLayout>
              </c:layout>
              <c:tx>
                <c:rich>
                  <a:bodyPr/>
                  <a:lstStyle/>
                  <a:p>
                    <a:fld id="{22A90098-D89C-4125-9AFC-787DBDD62C33}" type="VALUE">
                      <a:rPr lang="en-US" smtClean="0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0657-4EEE-8B24-1A9F50FE9F69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1DC8AA7C-1592-4280-85E4-F32DD4B4A908}" type="VALUE">
                      <a:rPr lang="en-US" smtClean="0"/>
                      <a:pPr/>
                      <a:t>[VALUE]</a:t>
                    </a:fld>
                    <a:r>
                      <a:rPr lang="en-US" sz="1800" b="0" i="0" u="none" strike="noStrike" kern="1200" baseline="0" dirty="0">
                        <a:solidFill>
                          <a:prstClr val="black"/>
                        </a:solidFill>
                      </a:rPr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0657-4EEE-8B24-1A9F50FE9F69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4B499C38-B850-42B0-91EC-26160E711DA4}" type="VALUE">
                      <a:rPr lang="en-US" smtClean="0"/>
                      <a:pPr/>
                      <a:t>[VALUE]</a:t>
                    </a:fld>
                    <a:r>
                      <a:rPr lang="en-US" sz="1800" b="0" i="0" u="none" strike="noStrike" kern="1200" baseline="0" dirty="0">
                        <a:solidFill>
                          <a:prstClr val="black"/>
                        </a:solidFill>
                      </a:rPr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0657-4EEE-8B24-1A9F50FE9F69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76101832-0DF3-4B43-9BA9-4A997369545E}" type="VALUE">
                      <a:rPr lang="en-US" smtClean="0"/>
                      <a:pPr/>
                      <a:t>[VALUE]</a:t>
                    </a:fld>
                    <a:r>
                      <a:rPr lang="en-US" sz="1800" b="0" i="0" u="none" strike="noStrike" kern="1200" baseline="0" dirty="0">
                        <a:solidFill>
                          <a:prstClr val="black"/>
                        </a:solidFill>
                      </a:rPr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0657-4EEE-8B24-1A9F50FE9F69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Sheet1!$A$2:$A$5</c:f>
              <c:strCache>
                <c:ptCount val="4"/>
                <c:pt idx="0">
                  <c:v>White</c:v>
                </c:pt>
                <c:pt idx="1">
                  <c:v>Black</c:v>
                </c:pt>
                <c:pt idx="2">
                  <c:v>Asian</c:v>
                </c:pt>
                <c:pt idx="3">
                  <c:v>Latinx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13.9</c:v>
                </c:pt>
                <c:pt idx="1">
                  <c:v>29.1</c:v>
                </c:pt>
                <c:pt idx="2">
                  <c:v>15.8</c:v>
                </c:pt>
                <c:pt idx="3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657-4EEE-8B24-1A9F50FE9F6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Non-PWDs</c:v>
                </c:pt>
              </c:strCache>
            </c:strRef>
          </c:tx>
          <c:spPr>
            <a:solidFill>
              <a:srgbClr val="000000"/>
            </a:solidFill>
          </c:spPr>
          <c:invertIfNegative val="0"/>
          <c:dLbls>
            <c:dLbl>
              <c:idx val="0"/>
              <c:layout>
                <c:manualLayout>
                  <c:x val="4.0713209951291612E-3"/>
                  <c:y val="-4.6596622813180014E-2"/>
                </c:manualLayout>
              </c:layout>
              <c:tx>
                <c:rich>
                  <a:bodyPr/>
                  <a:lstStyle/>
                  <a:p>
                    <a:fld id="{4D8018F8-CB2B-4F78-852D-5BC5EE55CF8D}" type="VALUE">
                      <a:rPr lang="en-US" smtClean="0"/>
                      <a:pPr/>
                      <a:t>[VALUE]</a:t>
                    </a:fld>
                    <a:r>
                      <a:rPr lang="en-US" sz="1800" b="0" i="0" u="none" strike="noStrike" kern="1200" baseline="0" dirty="0">
                        <a:solidFill>
                          <a:prstClr val="black"/>
                        </a:solidFill>
                      </a:rPr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0657-4EEE-8B24-1A9F50FE9F69}"/>
                </c:ext>
              </c:extLst>
            </c:dLbl>
            <c:dLbl>
              <c:idx val="1"/>
              <c:layout>
                <c:manualLayout>
                  <c:x val="6.7855349918819353E-3"/>
                  <c:y val="-2.7409778125400002E-2"/>
                </c:manualLayout>
              </c:layout>
              <c:tx>
                <c:rich>
                  <a:bodyPr/>
                  <a:lstStyle/>
                  <a:p>
                    <a:fld id="{D4AD38FE-3B80-4971-A261-F4D0140631DD}" type="VALUE">
                      <a:rPr lang="en-US" smtClean="0"/>
                      <a:pPr/>
                      <a:t>[VALUE]</a:t>
                    </a:fld>
                    <a:r>
                      <a:rPr lang="en-US" sz="1800" b="0" i="0" u="none" strike="noStrike" kern="1200" baseline="0" dirty="0">
                        <a:solidFill>
                          <a:prstClr val="black"/>
                        </a:solidFill>
                      </a:rPr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0657-4EEE-8B24-1A9F50FE9F69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8311AC44-EFAD-481D-A22E-882928970DFC}" type="VALUE">
                      <a:rPr lang="en-US" smtClean="0"/>
                      <a:pPr/>
                      <a:t>[VALUE]</a:t>
                    </a:fld>
                    <a:r>
                      <a:rPr lang="en-US" sz="1800" b="0" i="0" u="none" strike="noStrike" kern="1200" baseline="0" dirty="0">
                        <a:solidFill>
                          <a:prstClr val="black"/>
                        </a:solidFill>
                      </a:rPr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0657-4EEE-8B24-1A9F50FE9F69}"/>
                </c:ext>
              </c:extLst>
            </c:dLbl>
            <c:dLbl>
              <c:idx val="3"/>
              <c:layout>
                <c:manualLayout>
                  <c:x val="2.7142139967527741E-3"/>
                  <c:y val="-1.0963911250160031E-2"/>
                </c:manualLayout>
              </c:layout>
              <c:tx>
                <c:rich>
                  <a:bodyPr/>
                  <a:lstStyle/>
                  <a:p>
                    <a:fld id="{03A6DA80-250D-4350-BA64-1E64E4C6CFDA}" type="VALUE">
                      <a:rPr lang="en-US" smtClean="0"/>
                      <a:pPr/>
                      <a:t>[VALUE]</a:t>
                    </a:fld>
                    <a:r>
                      <a:rPr lang="en-US" sz="1800" b="0" i="0" u="none" strike="noStrike" kern="1200" baseline="0" dirty="0">
                        <a:solidFill>
                          <a:prstClr val="black"/>
                        </a:solidFill>
                      </a:rPr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0657-4EEE-8B24-1A9F50FE9F69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Sheet1!$A$2:$A$5</c:f>
              <c:strCache>
                <c:ptCount val="4"/>
                <c:pt idx="0">
                  <c:v>White</c:v>
                </c:pt>
                <c:pt idx="1">
                  <c:v>Black</c:v>
                </c:pt>
                <c:pt idx="2">
                  <c:v>Asian</c:v>
                </c:pt>
                <c:pt idx="3">
                  <c:v>Latinx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7.9</c:v>
                </c:pt>
                <c:pt idx="1">
                  <c:v>18.100000000000001</c:v>
                </c:pt>
                <c:pt idx="2">
                  <c:v>9.8000000000000007</c:v>
                </c:pt>
                <c:pt idx="3">
                  <c:v>18.8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657-4EEE-8B24-1A9F50FE9F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1024000"/>
        <c:axId val="131036288"/>
      </c:barChart>
      <c:catAx>
        <c:axId val="1310240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31036288"/>
        <c:crosses val="autoZero"/>
        <c:auto val="1"/>
        <c:lblAlgn val="ctr"/>
        <c:lblOffset val="100"/>
        <c:noMultiLvlLbl val="0"/>
      </c:catAx>
      <c:valAx>
        <c:axId val="1310362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1024000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[Book1]Sheet1!$A$2</c:f>
              <c:strCache>
                <c:ptCount val="1"/>
                <c:pt idx="0">
                  <c:v>Disability</c:v>
                </c:pt>
              </c:strCache>
            </c:strRef>
          </c:tx>
          <c:spPr>
            <a:ln w="28575" cap="rnd">
              <a:solidFill>
                <a:srgbClr val="FFC000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[1]Sheet1!$B$1:$L$1</c:f>
              <c:numCache>
                <c:formatCode>General</c:formatCod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numCache>
            </c:numRef>
          </c:cat>
          <c:val>
            <c:numRef>
              <c:f>[1]Sheet1!$B$2:$L$2</c:f>
              <c:numCache>
                <c:formatCode>General</c:formatCode>
                <c:ptCount val="11"/>
                <c:pt idx="0">
                  <c:v>37.1</c:v>
                </c:pt>
                <c:pt idx="1">
                  <c:v>35.200000000000003</c:v>
                </c:pt>
                <c:pt idx="2">
                  <c:v>33.4</c:v>
                </c:pt>
                <c:pt idx="3">
                  <c:v>32.6</c:v>
                </c:pt>
                <c:pt idx="4">
                  <c:v>32.700000000000003</c:v>
                </c:pt>
                <c:pt idx="5">
                  <c:v>33.9</c:v>
                </c:pt>
                <c:pt idx="6">
                  <c:v>34.4</c:v>
                </c:pt>
                <c:pt idx="7">
                  <c:v>34.9</c:v>
                </c:pt>
                <c:pt idx="8">
                  <c:v>35.9</c:v>
                </c:pt>
                <c:pt idx="9">
                  <c:v>36.9</c:v>
                </c:pt>
                <c:pt idx="10">
                  <c:v>37.6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37C-4098-B1B1-B02C37F29982}"/>
            </c:ext>
          </c:extLst>
        </c:ser>
        <c:ser>
          <c:idx val="1"/>
          <c:order val="1"/>
          <c:tx>
            <c:strRef>
              <c:f>[Book1]Sheet1!$A$3</c:f>
              <c:strCache>
                <c:ptCount val="1"/>
                <c:pt idx="0">
                  <c:v>Black/African-American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[1]Sheet1!$B$1:$L$1</c:f>
              <c:numCache>
                <c:formatCode>General</c:formatCod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numCache>
            </c:numRef>
          </c:cat>
          <c:val>
            <c:numRef>
              <c:f>[1]Sheet1!$B$3:$L$3</c:f>
              <c:numCache>
                <c:formatCode>General</c:formatCode>
                <c:ptCount val="11"/>
                <c:pt idx="0">
                  <c:v>57.3</c:v>
                </c:pt>
                <c:pt idx="1">
                  <c:v>53.2</c:v>
                </c:pt>
                <c:pt idx="2">
                  <c:v>52.3</c:v>
                </c:pt>
                <c:pt idx="3">
                  <c:v>51.7</c:v>
                </c:pt>
                <c:pt idx="4">
                  <c:v>53</c:v>
                </c:pt>
                <c:pt idx="5">
                  <c:v>53.2</c:v>
                </c:pt>
                <c:pt idx="6">
                  <c:v>54.3</c:v>
                </c:pt>
                <c:pt idx="7">
                  <c:v>55.7</c:v>
                </c:pt>
                <c:pt idx="8">
                  <c:v>56.4</c:v>
                </c:pt>
                <c:pt idx="9">
                  <c:v>57.6</c:v>
                </c:pt>
                <c:pt idx="10">
                  <c:v>57.9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37C-4098-B1B1-B02C37F29982}"/>
            </c:ext>
          </c:extLst>
        </c:ser>
        <c:ser>
          <c:idx val="2"/>
          <c:order val="2"/>
          <c:tx>
            <c:strRef>
              <c:f>[Book1]Sheet1!$A$4</c:f>
              <c:strCache>
                <c:ptCount val="1"/>
                <c:pt idx="0">
                  <c:v>Women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[1]Sheet1!$B$1:$L$1</c:f>
              <c:numCache>
                <c:formatCode>General</c:formatCod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numCache>
            </c:numRef>
          </c:cat>
          <c:val>
            <c:numRef>
              <c:f>[1]Sheet1!$B$4:$L$4</c:f>
              <c:numCache>
                <c:formatCode>General</c:formatCode>
                <c:ptCount val="11"/>
                <c:pt idx="0">
                  <c:v>56.2</c:v>
                </c:pt>
                <c:pt idx="1">
                  <c:v>54.4</c:v>
                </c:pt>
                <c:pt idx="2">
                  <c:v>53.6</c:v>
                </c:pt>
                <c:pt idx="3">
                  <c:v>53.2</c:v>
                </c:pt>
                <c:pt idx="4">
                  <c:v>53.1</c:v>
                </c:pt>
                <c:pt idx="5">
                  <c:v>53.2</c:v>
                </c:pt>
                <c:pt idx="6">
                  <c:v>53.5</c:v>
                </c:pt>
                <c:pt idx="7">
                  <c:v>53.7</c:v>
                </c:pt>
                <c:pt idx="8">
                  <c:v>54.1</c:v>
                </c:pt>
                <c:pt idx="9">
                  <c:v>54.6</c:v>
                </c:pt>
                <c:pt idx="10">
                  <c:v>55.4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37C-4098-B1B1-B02C37F29982}"/>
            </c:ext>
          </c:extLst>
        </c:ser>
        <c:ser>
          <c:idx val="3"/>
          <c:order val="3"/>
          <c:tx>
            <c:strRef>
              <c:f>[Book1]Sheet1!$A$5</c:f>
              <c:strCache>
                <c:ptCount val="1"/>
                <c:pt idx="0">
                  <c:v>Hispanic/Latino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horzOverflow="clip" vert="horz" wrap="square" lIns="38100" tIns="19050" rIns="38100" bIns="4572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[1]Sheet1!$B$1:$L$1</c:f>
              <c:numCache>
                <c:formatCode>General</c:formatCod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numCache>
            </c:numRef>
          </c:cat>
          <c:val>
            <c:numRef>
              <c:f>[1]Sheet1!$B$5:$L$5</c:f>
              <c:numCache>
                <c:formatCode>General</c:formatCode>
                <c:ptCount val="11"/>
                <c:pt idx="0">
                  <c:v>63.3</c:v>
                </c:pt>
                <c:pt idx="1">
                  <c:v>59.7</c:v>
                </c:pt>
                <c:pt idx="2">
                  <c:v>59</c:v>
                </c:pt>
                <c:pt idx="3">
                  <c:v>58.9</c:v>
                </c:pt>
                <c:pt idx="4">
                  <c:v>59.5</c:v>
                </c:pt>
                <c:pt idx="5">
                  <c:v>60</c:v>
                </c:pt>
                <c:pt idx="6">
                  <c:v>61.2</c:v>
                </c:pt>
                <c:pt idx="7">
                  <c:v>61.6</c:v>
                </c:pt>
                <c:pt idx="8">
                  <c:v>62</c:v>
                </c:pt>
                <c:pt idx="9">
                  <c:v>60.6</c:v>
                </c:pt>
                <c:pt idx="10">
                  <c:v>61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37C-4098-B1B1-B02C37F299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66075024"/>
        <c:axId val="566074384"/>
      </c:lineChart>
      <c:catAx>
        <c:axId val="566075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566074384"/>
        <c:crosses val="autoZero"/>
        <c:auto val="1"/>
        <c:lblAlgn val="ctr"/>
        <c:lblOffset val="100"/>
        <c:noMultiLvlLbl val="0"/>
      </c:catAx>
      <c:valAx>
        <c:axId val="566074384"/>
        <c:scaling>
          <c:orientation val="minMax"/>
          <c:max val="70"/>
          <c:min val="3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566075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39913A-8DA4-42EF-A58F-81A3602C678A}" type="datetimeFigureOut">
              <a:rPr lang="en-US" smtClean="0"/>
              <a:pPr/>
              <a:t>5/6/21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BF2833-5762-4E0C-9C9E-774432C7BC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1243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BF2833-5762-4E0C-9C9E-774432C7BC2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8491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BF2833-5762-4E0C-9C9E-774432C7BC2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4228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6A7FA42-E5FD-42FD-AF57-0CCC410B32D9}"/>
              </a:ext>
            </a:extLst>
          </p:cNvPr>
          <p:cNvSpPr/>
          <p:nvPr userDrawn="1"/>
        </p:nvSpPr>
        <p:spPr>
          <a:xfrm>
            <a:off x="1524000" y="1122362"/>
            <a:ext cx="9144000" cy="2387601"/>
          </a:xfrm>
          <a:prstGeom prst="rect">
            <a:avLst/>
          </a:prstGeom>
          <a:solidFill>
            <a:srgbClr val="F5BA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66120BD-D120-40E2-9011-8CC79CC08F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BE201F-9696-489D-837F-4E928AAFB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BBBEF2-9D2F-4F1F-923C-1CF87A1A6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8A5C0-C843-4798-A68E-D1A36425029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D3E059B-CE5D-43C4-A609-247B4E4800CD}"/>
              </a:ext>
            </a:extLst>
          </p:cNvPr>
          <p:cNvSpPr/>
          <p:nvPr userDrawn="1"/>
        </p:nvSpPr>
        <p:spPr>
          <a:xfrm>
            <a:off x="1524000" y="3602039"/>
            <a:ext cx="9144000" cy="1655762"/>
          </a:xfrm>
          <a:prstGeom prst="rect">
            <a:avLst/>
          </a:prstGeom>
          <a:solidFill>
            <a:srgbClr val="F5BA2B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F504F8-4750-4CAA-A656-CE1CF1AE2D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223975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EF10A6-5BE0-47AB-A1B9-31FCD9ED9A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4DA191-D6C0-4150-9E8F-004E1C4657C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F196160-E13D-46EF-ABB9-2EC5347F161F}" type="datetimeFigureOut">
              <a:rPr lang="en-US" smtClean="0"/>
              <a:pPr/>
              <a:t>5/6/21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05E72C-FB37-49C9-8E02-67DF19964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07E27F-F644-4940-B300-2AC9C16B8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8A5C0-C843-4798-A68E-D1A3642502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520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C2E50AA-AD40-4C3A-88BE-85A18E3D376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F196160-E13D-46EF-ABB9-2EC5347F161F}" type="datetimeFigureOut">
              <a:rPr lang="en-US" smtClean="0"/>
              <a:pPr/>
              <a:t>5/6/21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68C1F70-FE04-4562-975C-08DABB5872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74EC6E-6C61-470B-BDD3-DA8DF6232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8A5C0-C843-4798-A68E-D1A3642502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467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F65DE5-CA7A-4F4C-B914-0BB1398255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3795F8-1424-4CC6-812A-B27AFDA75C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6BABA0-249A-4213-9913-73239EBD13A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F196160-E13D-46EF-ABB9-2EC5347F161F}" type="datetimeFigureOut">
              <a:rPr lang="en-US" smtClean="0"/>
              <a:pPr/>
              <a:t>5/6/21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D2987D-5B4F-4413-8198-26E936DE2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E51E2B-CCA1-410D-AB25-7FC64B498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8A5C0-C843-4798-A68E-D1A3642502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812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DF1174-A672-4C28-A8B8-FAECF1F68A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240" y="1825625"/>
            <a:ext cx="10830559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DAE6E3-86AC-411D-9777-3835BE301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9D7D15-7F1F-47EB-B87C-2349CCB06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8A5C0-C843-4798-A68E-D1A36425029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7AAD75D-9EA7-4CF2-9079-0544D2FCAF0D}"/>
              </a:ext>
            </a:extLst>
          </p:cNvPr>
          <p:cNvSpPr/>
          <p:nvPr userDrawn="1"/>
        </p:nvSpPr>
        <p:spPr>
          <a:xfrm>
            <a:off x="345440" y="365125"/>
            <a:ext cx="11544598" cy="1139825"/>
          </a:xfrm>
          <a:prstGeom prst="rect">
            <a:avLst/>
          </a:prstGeom>
          <a:solidFill>
            <a:srgbClr val="EFAF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2119C24-0346-4E92-ADBA-AC30952B73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240" y="365126"/>
            <a:ext cx="10515600" cy="1139824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90800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DF1174-A672-4C28-A8B8-FAECF1F68A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240" y="1825625"/>
            <a:ext cx="5658485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DAE6E3-86AC-411D-9777-3835BE301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9D7D15-7F1F-47EB-B87C-2349CCB06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8A5C0-C843-4798-A68E-D1A36425029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7AAD75D-9EA7-4CF2-9079-0544D2FCAF0D}"/>
              </a:ext>
            </a:extLst>
          </p:cNvPr>
          <p:cNvSpPr/>
          <p:nvPr userDrawn="1"/>
        </p:nvSpPr>
        <p:spPr>
          <a:xfrm>
            <a:off x="345440" y="365125"/>
            <a:ext cx="5836285" cy="1139825"/>
          </a:xfrm>
          <a:prstGeom prst="rect">
            <a:avLst/>
          </a:prstGeom>
          <a:solidFill>
            <a:srgbClr val="EFAF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2119C24-0346-4E92-ADBA-AC30952B73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240" y="365126"/>
            <a:ext cx="5658485" cy="1139824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29071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DF1174-A672-4C28-A8B8-FAECF1F68A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2625" y="1825625"/>
            <a:ext cx="6127413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DAE6E3-86AC-411D-9777-3835BE301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9D7D15-7F1F-47EB-B87C-2349CCB06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8A5C0-C843-4798-A68E-D1A36425029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7AAD75D-9EA7-4CF2-9079-0544D2FCAF0D}"/>
              </a:ext>
            </a:extLst>
          </p:cNvPr>
          <p:cNvSpPr/>
          <p:nvPr userDrawn="1"/>
        </p:nvSpPr>
        <p:spPr>
          <a:xfrm>
            <a:off x="5676900" y="365125"/>
            <a:ext cx="6213138" cy="1139825"/>
          </a:xfrm>
          <a:prstGeom prst="rect">
            <a:avLst/>
          </a:prstGeom>
          <a:solidFill>
            <a:srgbClr val="EFAF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2119C24-0346-4E92-ADBA-AC30952B73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2625" y="365126"/>
            <a:ext cx="5276215" cy="1139824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42558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7AAD75D-9EA7-4CF2-9079-0544D2FCAF0D}"/>
              </a:ext>
            </a:extLst>
          </p:cNvPr>
          <p:cNvSpPr/>
          <p:nvPr userDrawn="1"/>
        </p:nvSpPr>
        <p:spPr>
          <a:xfrm>
            <a:off x="528320" y="347346"/>
            <a:ext cx="11544598" cy="1139825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5BA2B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DF1174-A672-4C28-A8B8-FAECF1F68A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240" y="1825625"/>
            <a:ext cx="10830559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DAE6E3-86AC-411D-9777-3835BE301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9D7D15-7F1F-47EB-B87C-2349CCB06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8A5C0-C843-4798-A68E-D1A36425029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2119C24-0346-4E92-ADBA-AC30952B73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240" y="365126"/>
            <a:ext cx="10515600" cy="1139824"/>
          </a:xfrm>
        </p:spPr>
        <p:txBody>
          <a:bodyPr/>
          <a:lstStyle>
            <a:lvl1pPr>
              <a:defRPr>
                <a:solidFill>
                  <a:srgbClr val="F5BA2B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11896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012262-42F6-41C7-9995-4EFD879EDA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F196160-E13D-46EF-ABB9-2EC5347F161F}" type="datetimeFigureOut">
              <a:rPr lang="en-US" smtClean="0"/>
              <a:pPr/>
              <a:t>5/6/21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C479C6-DADF-43BE-B37A-2648218BB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AE3896-AC24-40A5-B9E7-9C68E148C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8A5C0-C843-4798-A68E-D1A36425029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7514657-B334-4C76-8F4C-31A4A567A796}"/>
              </a:ext>
            </a:extLst>
          </p:cNvPr>
          <p:cNvSpPr/>
          <p:nvPr userDrawn="1"/>
        </p:nvSpPr>
        <p:spPr>
          <a:xfrm>
            <a:off x="-20421" y="0"/>
            <a:ext cx="3363696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202C32C-18FB-46AA-923A-57E840546617}"/>
              </a:ext>
            </a:extLst>
          </p:cNvPr>
          <p:cNvSpPr/>
          <p:nvPr userDrawn="1"/>
        </p:nvSpPr>
        <p:spPr>
          <a:xfrm>
            <a:off x="1676400" y="2438400"/>
            <a:ext cx="9686023" cy="2124075"/>
          </a:xfrm>
          <a:prstGeom prst="rect">
            <a:avLst/>
          </a:prstGeom>
          <a:solidFill>
            <a:srgbClr val="F5BA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07D3838-8BBA-4DEF-A8BB-CB509E3847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2438400"/>
            <a:ext cx="9671050" cy="2124075"/>
          </a:xfrm>
        </p:spPr>
        <p:txBody>
          <a:bodyPr anchor="ctr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32423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65E39B-3E0C-4146-A841-D90C73792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48249C-A0B0-41BE-ACCF-9FC3218AC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8A5C0-C843-4798-A68E-D1A36425029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419DBFA-6E9C-4135-BECE-7A979A605190}"/>
              </a:ext>
            </a:extLst>
          </p:cNvPr>
          <p:cNvSpPr/>
          <p:nvPr userDrawn="1"/>
        </p:nvSpPr>
        <p:spPr>
          <a:xfrm>
            <a:off x="-20320" y="0"/>
            <a:ext cx="1310640" cy="68643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521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65E39B-3E0C-4146-A841-D90C73792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48249C-A0B0-41BE-ACCF-9FC3218AC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8A5C0-C843-4798-A68E-D1A36425029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419DBFA-6E9C-4135-BECE-7A979A605190}"/>
              </a:ext>
            </a:extLst>
          </p:cNvPr>
          <p:cNvSpPr/>
          <p:nvPr userDrawn="1"/>
        </p:nvSpPr>
        <p:spPr>
          <a:xfrm>
            <a:off x="914401" y="0"/>
            <a:ext cx="6162674" cy="6858000"/>
          </a:xfrm>
          <a:prstGeom prst="rect">
            <a:avLst/>
          </a:prstGeom>
          <a:solidFill>
            <a:srgbClr val="F5BA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BADBD05-11CC-469A-B954-0EA13D3850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6838" y="2289176"/>
            <a:ext cx="5257800" cy="1139824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80867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1B95D0-B393-4507-800E-BC2A3579C8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568EA3-A74B-4FF4-9AFD-46FC6204AA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A57244-03AA-4236-9DA9-13C118F58C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F3EAD2-1D3D-440B-BA43-5934A5E27C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769C04-1DB8-4E0D-B217-95E7BD0064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8CADF1C-CD9C-4034-9D10-3967BF6B719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F196160-E13D-46EF-ABB9-2EC5347F161F}" type="datetimeFigureOut">
              <a:rPr lang="en-US" smtClean="0"/>
              <a:pPr/>
              <a:t>5/6/21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87DC2F-322A-4BB2-A5DB-28CE2844D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FC3E038-84A6-4047-801D-A7712A748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8A5C0-C843-4798-A68E-D1A3642502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186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AFBBD7-E326-47AB-9752-D0F64E671A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08000" y="1825625"/>
            <a:ext cx="11198223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820148-6572-4E0A-A3B3-AFACE6774E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3D340F-E019-466E-9425-BCBBA017A2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77350" y="444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58A5C0-C843-4798-A68E-D1A36425029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82BB389-2D32-4459-A711-0F392A83F6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365126"/>
            <a:ext cx="11198224" cy="11398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1DFF0AA-25CB-4522-8735-CED47F9D6E1A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1185957" y="6356350"/>
            <a:ext cx="892295" cy="470693"/>
            <a:chOff x="4581525" y="2647950"/>
            <a:chExt cx="2943225" cy="1552575"/>
          </a:xfrm>
        </p:grpSpPr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D637E496-7AE7-42C4-BFF6-DEE5043A9357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1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4667250" y="2647950"/>
              <a:ext cx="2857500" cy="1552575"/>
            </a:xfrm>
            <a:prstGeom prst="rect">
              <a:avLst/>
            </a:prstGeom>
          </p:spPr>
        </p:pic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9B7B3E67-D8E9-4489-8EA1-C727D3AE3D36}"/>
                </a:ext>
              </a:extLst>
            </p:cNvPr>
            <p:cNvSpPr/>
            <p:nvPr userDrawn="1"/>
          </p:nvSpPr>
          <p:spPr>
            <a:xfrm>
              <a:off x="4581525" y="3867150"/>
              <a:ext cx="2466975" cy="2476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057488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0" r:id="rId3"/>
    <p:sldLayoutId id="2147483669" r:id="rId4"/>
    <p:sldLayoutId id="2147483664" r:id="rId5"/>
    <p:sldLayoutId id="2147483651" r:id="rId6"/>
    <p:sldLayoutId id="2147483652" r:id="rId7"/>
    <p:sldLayoutId id="2147483660" r:id="rId8"/>
    <p:sldLayoutId id="2147483653" r:id="rId9"/>
    <p:sldLayoutId id="2147483654" r:id="rId10"/>
    <p:sldLayoutId id="2147483655" r:id="rId11"/>
    <p:sldLayoutId id="2147483658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4D4D4D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4D4D4D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4D4D4D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4D4D4D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4D4D4D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www.respectability.org/" TargetMode="Externa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isabilitycompendium.org/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disabilitycompendium.org/compendium/2020-annual-disability-statistics-supplement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hyperlink" Target="https://disabilitycompendium.org/compendium/2020-annual-disability-statistics-supplement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hyperlink" Target="https://disabilitycompendium.org/compendium/2020-annual-disability-statistics-supplement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tatista.com/statistics/793961/employment-among-disabled-us-adults/" TargetMode="Externa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bls.gov/charts/employment-situation/employment-population-ratio.htm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2.ed.gov/programs/osepidea/618-data/static-tables/index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philipp@respectability.org" TargetMode="External"/><Relationship Id="rId5" Type="http://schemas.openxmlformats.org/officeDocument/2006/relationships/hyperlink" Target="mailto:nellyn@respectability.org" TargetMode="Externa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 hidden="1">
            <a:extLst>
              <a:ext uri="{FF2B5EF4-FFF2-40B4-BE49-F238E27FC236}">
                <a16:creationId xmlns:a16="http://schemas.microsoft.com/office/drawing/2014/main" id="{8A548997-8ABB-4FAA-B038-6954FA0A9054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Cover</a:t>
            </a:r>
          </a:p>
        </p:txBody>
      </p:sp>
      <p:pic>
        <p:nvPicPr>
          <p:cNvPr id="7" name="Picture 6" descr="RespectAbility Summer 2017 Fellows smiling together in a garage">
            <a:extLst>
              <a:ext uri="{FF2B5EF4-FFF2-40B4-BE49-F238E27FC236}">
                <a16:creationId xmlns:a16="http://schemas.microsoft.com/office/drawing/2014/main" id="{07969B73-6E11-4B49-AE15-B74871B43F3B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76798" y="-276103"/>
            <a:ext cx="12545595" cy="3815715"/>
          </a:xfrm>
          <a:prstGeom prst="rect">
            <a:avLst/>
          </a:prstGeom>
        </p:spPr>
      </p:pic>
      <p:pic>
        <p:nvPicPr>
          <p:cNvPr id="13" name="Picture 12" descr="RespectAbility logo">
            <a:extLst>
              <a:ext uri="{FF2B5EF4-FFF2-40B4-BE49-F238E27FC236}">
                <a16:creationId xmlns:a16="http://schemas.microsoft.com/office/drawing/2014/main" id="{F470BEEA-2EE5-4BD6-B08F-117EAA0ADD6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5800" y="3785282"/>
            <a:ext cx="5410200" cy="241935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B4D2C9D-347E-4710-B426-E2F945F2385B}"/>
              </a:ext>
            </a:extLst>
          </p:cNvPr>
          <p:cNvSpPr txBox="1"/>
          <p:nvPr/>
        </p:nvSpPr>
        <p:spPr>
          <a:xfrm>
            <a:off x="6899408" y="4210127"/>
            <a:ext cx="460678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Building an Equitable Recovery - Solutions for Texans with Disabilities</a:t>
            </a:r>
          </a:p>
          <a:p>
            <a:pPr algn="ctr"/>
            <a:endParaRPr lang="en-US" sz="24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r:id="rId5"/>
            </a:endParaRPr>
          </a:p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https://www.respectability.org/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4741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D625ED1-D658-492F-A096-EC8C411C9D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People with Disabilities (PWDs) in Texas</a:t>
            </a:r>
          </a:p>
        </p:txBody>
      </p:sp>
      <p:pic>
        <p:nvPicPr>
          <p:cNvPr id="1026" name="Picture 2" descr="Texas Governor Greg Abbott in his office">
            <a:extLst>
              <a:ext uri="{FF2B5EF4-FFF2-40B4-BE49-F238E27FC236}">
                <a16:creationId xmlns:a16="http://schemas.microsoft.com/office/drawing/2014/main" id="{87CC898A-74CC-4580-9E08-2FB5E94810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326" y="1597795"/>
            <a:ext cx="3969910" cy="3971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547FA32-74BD-41D3-BAEB-78BD073F072A}"/>
              </a:ext>
            </a:extLst>
          </p:cNvPr>
          <p:cNvSpPr txBox="1"/>
          <p:nvPr/>
        </p:nvSpPr>
        <p:spPr>
          <a:xfrm>
            <a:off x="401559" y="5661877"/>
            <a:ext cx="38674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Gov. Greg Abbott (R-TX)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514C4FF-0FD9-4F8E-8581-A3CB5D4CB1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06166" y="1636468"/>
            <a:ext cx="6797256" cy="3585064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Total # of PWDs in State: 3,282,543</a:t>
            </a:r>
            <a:endParaRPr lang="en-US" sz="2400" b="1" dirty="0">
              <a:solidFill>
                <a:schemeClr val="tx1"/>
              </a:solidFill>
            </a:endParaRPr>
          </a:p>
          <a:p>
            <a:r>
              <a:rPr lang="en-US" sz="2400" dirty="0">
                <a:solidFill>
                  <a:schemeClr val="tx1"/>
                </a:solidFill>
              </a:rPr>
              <a:t>Total # of working-age PWDs: 1,658,935</a:t>
            </a:r>
            <a:endParaRPr lang="en-US" sz="2400" b="1" dirty="0">
              <a:solidFill>
                <a:schemeClr val="tx1"/>
              </a:solidFill>
            </a:endParaRPr>
          </a:p>
          <a:p>
            <a:r>
              <a:rPr lang="en-US" sz="2400" dirty="0">
                <a:solidFill>
                  <a:schemeClr val="tx1"/>
                </a:solidFill>
              </a:rPr>
              <a:t># of working-age PWDs with Jobs: 695,898</a:t>
            </a:r>
          </a:p>
          <a:p>
            <a:r>
              <a:rPr lang="en-US" sz="2400" dirty="0">
                <a:solidFill>
                  <a:schemeClr val="tx1"/>
                </a:solidFill>
              </a:rPr>
              <a:t>Employment Rate-working-age PWDs</a:t>
            </a:r>
            <a:r>
              <a:rPr lang="en-US" sz="2400" b="1" dirty="0">
                <a:solidFill>
                  <a:schemeClr val="tx1"/>
                </a:solidFill>
              </a:rPr>
              <a:t>: </a:t>
            </a:r>
            <a:r>
              <a:rPr lang="en-US" sz="2400" dirty="0">
                <a:solidFill>
                  <a:schemeClr val="tx1"/>
                </a:solidFill>
              </a:rPr>
              <a:t>41.9%</a:t>
            </a:r>
          </a:p>
          <a:p>
            <a:r>
              <a:rPr lang="en-US" sz="2400" dirty="0">
                <a:solidFill>
                  <a:schemeClr val="tx1"/>
                </a:solidFill>
              </a:rPr>
              <a:t>Employment Rate-working-age Non-PWDs: 77.5%</a:t>
            </a:r>
            <a:endParaRPr lang="en-US" sz="2400" b="1" dirty="0">
              <a:solidFill>
                <a:schemeClr val="tx1"/>
              </a:solidFill>
            </a:endParaRPr>
          </a:p>
          <a:p>
            <a:r>
              <a:rPr lang="en-US" sz="2400" dirty="0">
                <a:solidFill>
                  <a:schemeClr val="tx1"/>
                </a:solidFill>
              </a:rPr>
              <a:t>Gap in Labor Force Participation Rates between PWDs and non-PWDs: 35.5%</a:t>
            </a:r>
            <a:endParaRPr lang="en-US" sz="2400" b="1" dirty="0">
              <a:solidFill>
                <a:schemeClr val="tx1"/>
              </a:solidFill>
            </a:endParaRPr>
          </a:p>
          <a:p>
            <a:r>
              <a:rPr lang="en-US" sz="2400" dirty="0">
                <a:solidFill>
                  <a:schemeClr val="tx1"/>
                </a:solidFill>
              </a:rPr>
              <a:t>Poverty Rate of PWDs: 22.8%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6AB6705-AE7C-417B-9465-8EAC1D1AD685}"/>
              </a:ext>
            </a:extLst>
          </p:cNvPr>
          <p:cNvSpPr txBox="1"/>
          <p:nvPr/>
        </p:nvSpPr>
        <p:spPr>
          <a:xfrm>
            <a:off x="109025" y="6123542"/>
            <a:ext cx="738485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Source: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Annual Disability Statistics Compendium: 2020 Durham, NH: Univ. of New Hampshire, Institute on Disability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https://disabilitycompendium.org/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27108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D625ED1-D658-492F-A096-EC8C411C9D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Recognizing Racial Disparities in Texas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514C4FF-0FD9-4F8E-8581-A3CB5D4CB1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385" y="1825625"/>
            <a:ext cx="10650414" cy="4351338"/>
          </a:xfrm>
        </p:spPr>
        <p:txBody>
          <a:bodyPr>
            <a:normAutofit fontScale="85000" lnSpcReduction="20000"/>
          </a:bodyPr>
          <a:lstStyle/>
          <a:p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There are </a:t>
            </a:r>
            <a:r>
              <a:rPr lang="en-US" dirty="0">
                <a:solidFill>
                  <a:schemeClr val="tx1"/>
                </a:solidFill>
                <a:ea typeface="Times New Roman" panose="02020603050405020304" pitchFamily="18" charset="0"/>
              </a:rPr>
              <a:t>271,739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working-age African Americans with disabilities. Out of that number, only </a:t>
            </a:r>
            <a:r>
              <a:rPr lang="en-US" dirty="0">
                <a:solidFill>
                  <a:schemeClr val="tx1"/>
                </a:solidFill>
                <a:ea typeface="Times New Roman" panose="02020603050405020304" pitchFamily="18" charset="0"/>
              </a:rPr>
              <a:t>95,711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or </a:t>
            </a:r>
            <a:r>
              <a:rPr lang="en-US" dirty="0">
                <a:solidFill>
                  <a:schemeClr val="tx1"/>
                </a:solidFill>
                <a:ea typeface="Times New Roman" panose="02020603050405020304" pitchFamily="18" charset="0"/>
              </a:rPr>
              <a:t>35.2%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percent have jobs. </a:t>
            </a:r>
            <a:r>
              <a:rPr lang="en-US" sz="2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(Tables 3.22/3.27)</a:t>
            </a:r>
            <a:endParaRPr lang="en-US" sz="28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Fully </a:t>
            </a:r>
            <a:r>
              <a:rPr lang="en-US" dirty="0">
                <a:solidFill>
                  <a:schemeClr val="tx1"/>
                </a:solidFill>
                <a:ea typeface="Times New Roman" panose="02020603050405020304" pitchFamily="18" charset="0"/>
              </a:rPr>
              <a:t>29.1%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percent of African Americans with disabilities live in poverty compared to </a:t>
            </a:r>
            <a:r>
              <a:rPr lang="en-US" dirty="0">
                <a:solidFill>
                  <a:schemeClr val="tx1"/>
                </a:solidFill>
                <a:ea typeface="Times New Roman" panose="02020603050405020304" pitchFamily="18" charset="0"/>
              </a:rPr>
              <a:t>18.1%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percent of African Americans without disabilities. </a:t>
            </a:r>
            <a:r>
              <a:rPr lang="en-US" sz="2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(Tables 6.7/6.12)</a:t>
            </a:r>
            <a:endParaRPr lang="en-US" sz="28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There are </a:t>
            </a:r>
            <a:r>
              <a:rPr lang="en-US" dirty="0">
                <a:solidFill>
                  <a:schemeClr val="tx1"/>
                </a:solidFill>
                <a:ea typeface="Times New Roman" panose="02020603050405020304" pitchFamily="18" charset="0"/>
              </a:rPr>
              <a:t>571,671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working-age Latinx people with disabilities. Out of that number, fully </a:t>
            </a:r>
            <a:r>
              <a:rPr lang="en-US" dirty="0">
                <a:solidFill>
                  <a:schemeClr val="tx1"/>
                </a:solidFill>
                <a:ea typeface="Times New Roman" panose="02020603050405020304" pitchFamily="18" charset="0"/>
              </a:rPr>
              <a:t>246,550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or </a:t>
            </a:r>
            <a:r>
              <a:rPr lang="en-US" dirty="0">
                <a:solidFill>
                  <a:schemeClr val="tx1"/>
                </a:solidFill>
                <a:ea typeface="Times New Roman" panose="02020603050405020304" pitchFamily="18" charset="0"/>
              </a:rPr>
              <a:t>43.1% 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percent have jobs. </a:t>
            </a:r>
            <a:r>
              <a:rPr lang="en-US" sz="2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(Tables 3.25/3.30)</a:t>
            </a:r>
            <a:endParaRPr lang="en-US" sz="2800" dirty="0"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Fully </a:t>
            </a:r>
            <a:r>
              <a:rPr lang="en-US" dirty="0">
                <a:solidFill>
                  <a:schemeClr val="tx1"/>
                </a:solidFill>
                <a:ea typeface="Times New Roman" panose="02020603050405020304" pitchFamily="18" charset="0"/>
              </a:rPr>
              <a:t>26%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percent of Latinx people with disabilities live in poverty, compared to </a:t>
            </a:r>
            <a:r>
              <a:rPr lang="en-US" sz="280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only </a:t>
            </a:r>
            <a:r>
              <a:rPr lang="en-US">
                <a:solidFill>
                  <a:schemeClr val="tx1"/>
                </a:solidFill>
                <a:ea typeface="Times New Roman" panose="02020603050405020304" pitchFamily="18" charset="0"/>
              </a:rPr>
              <a:t>18.8%</a:t>
            </a:r>
            <a:r>
              <a:rPr lang="en-US" sz="280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 Latinx people without disabilities.</a:t>
            </a:r>
            <a:r>
              <a:rPr lang="en-US" sz="2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(Tables 6.10/6.15)</a:t>
            </a:r>
            <a:endParaRPr lang="en-US" sz="2800" dirty="0"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There are </a:t>
            </a:r>
            <a:r>
              <a:rPr lang="en-US" dirty="0">
                <a:solidFill>
                  <a:schemeClr val="tx1"/>
                </a:solidFill>
                <a:ea typeface="Times New Roman" panose="02020603050405020304" pitchFamily="18" charset="0"/>
              </a:rPr>
              <a:t>37,018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working-age Asian Americans with disabilities. Out of that number, only </a:t>
            </a:r>
            <a:r>
              <a:rPr lang="en-US" dirty="0">
                <a:solidFill>
                  <a:schemeClr val="tx1"/>
                </a:solidFill>
                <a:ea typeface="Times New Roman" panose="02020603050405020304" pitchFamily="18" charset="0"/>
              </a:rPr>
              <a:t>16,345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or </a:t>
            </a:r>
            <a:r>
              <a:rPr lang="en-US" dirty="0">
                <a:solidFill>
                  <a:schemeClr val="tx1"/>
                </a:solidFill>
                <a:ea typeface="Times New Roman" panose="02020603050405020304" pitchFamily="18" charset="0"/>
              </a:rPr>
              <a:t>44.2%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percent have jobs. </a:t>
            </a:r>
            <a:r>
              <a:rPr lang="en-US" sz="2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(Tables 3.23/3.28)</a:t>
            </a:r>
            <a:endParaRPr lang="en-US" sz="2800" dirty="0"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Fully </a:t>
            </a:r>
            <a:r>
              <a:rPr lang="en-US" dirty="0">
                <a:solidFill>
                  <a:schemeClr val="tx1"/>
                </a:solidFill>
                <a:ea typeface="Times New Roman" panose="02020603050405020304" pitchFamily="18" charset="0"/>
              </a:rPr>
              <a:t>15.8%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percent of Asian Americans with disabilities live in poverty compared to </a:t>
            </a:r>
            <a:r>
              <a:rPr lang="en-US" dirty="0">
                <a:solidFill>
                  <a:schemeClr val="tx1"/>
                </a:solidFill>
                <a:ea typeface="Times New Roman" panose="02020603050405020304" pitchFamily="18" charset="0"/>
              </a:rPr>
              <a:t>9.8%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percent of Asian Americans without disabilities. </a:t>
            </a:r>
            <a:r>
              <a:rPr lang="en-US" sz="2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(Tables 6.8/6.13)</a:t>
            </a:r>
            <a:endParaRPr lang="en-US" sz="2800" dirty="0"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1CA70D6-BA08-444B-A34E-5C4A3BA22AE5}"/>
              </a:ext>
            </a:extLst>
          </p:cNvPr>
          <p:cNvSpPr/>
          <p:nvPr/>
        </p:nvSpPr>
        <p:spPr>
          <a:xfrm>
            <a:off x="378820" y="6200485"/>
            <a:ext cx="118131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SOURCE: Annual Disability Statistics Supplement: 2020. Univ. of New Hampshire, Institute on Disability.</a:t>
            </a: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https://disabilitycompendium.org/compendium/2020-annual-disability-statistics-supplement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53626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C26C41A-1939-4F8E-9BE5-47E9DF0936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ysClr val="windowText" lastClr="000000"/>
                </a:solidFill>
              </a:rPr>
              <a:t>Employment Rates for Working-Age Texans w/ &amp; w/o Disabilities, by Race – 2019 (Pre-COVID)</a:t>
            </a:r>
            <a:endParaRPr lang="en-US" sz="36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5A5C73A-B6C1-4D97-8DB7-CE324A69136D}"/>
              </a:ext>
            </a:extLst>
          </p:cNvPr>
          <p:cNvSpPr/>
          <p:nvPr/>
        </p:nvSpPr>
        <p:spPr>
          <a:xfrm>
            <a:off x="378820" y="6200485"/>
            <a:ext cx="118131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SOURCE: Annual Disability Statistics Supplement: 2020. Univ. of New Hampshire, Institute on Disability.</a:t>
            </a: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https://disabilitycompendium.org/compendium/2020-annual-disability-statistics-supplement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Chart 1" descr="Chart showing employment rates by disability and race in 2019&#10;&#10;White with disability: 43.1%&#10;White without disability: 79%&#10;&#10;Black with disability: 35.2%&#10;Black without disability: 78.2%&#10;&#10;Asian with disability: 44.2%&#10;Asian without disability: 76.5%&#10;&#10;Latinx with disability: 43.1%&#10;Latinx without disability: 75.9%"/>
          <p:cNvGraphicFramePr/>
          <p:nvPr>
            <p:extLst>
              <p:ext uri="{D42A27DB-BD31-4B8C-83A1-F6EECF244321}">
                <p14:modId xmlns:p14="http://schemas.microsoft.com/office/powerpoint/2010/main" val="1432222462"/>
              </p:ext>
            </p:extLst>
          </p:nvPr>
        </p:nvGraphicFramePr>
        <p:xfrm>
          <a:off x="647114" y="1504950"/>
          <a:ext cx="11166066" cy="46955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55322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C26C41A-1939-4F8E-9BE5-47E9DF0936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ysClr val="windowText" lastClr="000000"/>
                </a:solidFill>
              </a:rPr>
              <a:t>Poverty Rates for Working-Age Texans w/ &amp; w/o Disabilities, by Race – 2019 (Pre-COVID)</a:t>
            </a:r>
            <a:endParaRPr lang="en-US" sz="3600" b="1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5A5C73A-B6C1-4D97-8DB7-CE324A69136D}"/>
              </a:ext>
            </a:extLst>
          </p:cNvPr>
          <p:cNvSpPr/>
          <p:nvPr/>
        </p:nvSpPr>
        <p:spPr>
          <a:xfrm>
            <a:off x="378820" y="6200485"/>
            <a:ext cx="118131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SOURCE: Annual Disability Statistics Supplement: 2020. Univ. of New Hampshire, Institute on Disability.</a:t>
            </a:r>
          </a:p>
          <a:p>
            <a:r>
              <a:rPr lang="en-US" sz="1600" b="1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https://disabilitycompendium.org/compendium/2020-annual-disability-statistics-supplement</a:t>
            </a:r>
            <a:r>
              <a:rPr 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Chart 1" descr="Poverty rates in 2019 in Texas by race and disability&#10;&#10;White with disability: 13.9%&#10;White without disability: 7.9%&#10;&#10;Black with disability: 29.1%&#10;Black without disability: 18.1%&#10;&#10;Asian with disability: 15.8%&#10;Asian without disability: 9.8%&#10;&#10;Latinx with disability: 26%&#10;Latinx without disability: 18.8%"/>
          <p:cNvGraphicFramePr/>
          <p:nvPr>
            <p:extLst>
              <p:ext uri="{D42A27DB-BD31-4B8C-83A1-F6EECF244321}">
                <p14:modId xmlns:p14="http://schemas.microsoft.com/office/powerpoint/2010/main" val="3647142719"/>
              </p:ext>
            </p:extLst>
          </p:nvPr>
        </p:nvGraphicFramePr>
        <p:xfrm>
          <a:off x="801858" y="1504950"/>
          <a:ext cx="9358142" cy="46333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72518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730CB30-523A-4BFF-9CE0-7525CE917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Employment Rates of Minority Populations </a:t>
            </a:r>
            <a:br>
              <a:rPr lang="en-US" sz="3600" b="1" dirty="0"/>
            </a:br>
            <a:r>
              <a:rPr lang="en-US" sz="3600" b="1" dirty="0"/>
              <a:t>(Percentage of population) – 2008 to 2018 – WIP </a:t>
            </a:r>
          </a:p>
        </p:txBody>
      </p:sp>
      <p:graphicFrame>
        <p:nvGraphicFramePr>
          <p:cNvPr id="4" name="Chart 3" descr="Chart depicting, the Employment Rates of Minority Populations as a Percentage of population from 2008 to 2018. In 2008 37.1 percent of people with disabilities had jobs, 57.3 percent of African-Americans had jobs, 56.2 percent of women had jobs as did 63.3 percent of Hispanic Americans. &#10;In 2009, 35.2 percent of people with disabilities had jobs, 53.2 percent of African-Americans had jobs, 54.4 percent of women had jobs as did 59.7 percent of Hispanic Americans. &#10;In 2010, 33.4 percent of people with disabilities had jobs, 52.3 percent of African-Americans had jobs, 53.6 percent of women had jobs as did 59 percent of Hispanic Americans. &#10;In 2011, 32.6 percent of people with disabilities had jobs, 51.7 percent of African-Americans had jobs, 53.2 percent of women had jobs as did 58.9 percent of Hispanic Americans. &#10;In 2012, 32.7 percent of people with disabilities had jobs, 53 percent of African-Americans had jobs, 53.1 percent of women had jobs as did 59.5 percent of Hispanic Americans. &#10;In 2013, 33.9 percent of people with disabilities had jobs, 53.2 percent of African-Americans had jobs, 53.2 percent of women had jobs as did 60 percent of Hispanic Americans. &#10;In 2014, 34.4 percent of people with disabilities had jobs, 54.3 percent of African-Americans had jobs, 53.5 percent of women had jobs as did 61.2 percent of Hispanic Americans. &#10;In 2015, 34.9 percent of people with disabilities had jobs, 55.7 percent of African-Americans had jobs, 53.7 percent of women had jobs as did 61.6 percent of Hispanic Americans. &#10;In 2016, 35.9 percent of people with disabilities had jobs, 56.4 percent of African-Americans had jobs, 54.1 percent of women had jobs as did 62 percent of Hispanic Americans. &#10;In 2017, 36.9 percent of people with disabilities had jobs, 57.6 percent of African-Americans had jobs, 54.6 percent of women had jobs as did 60.6 percent of Hispanic Americans. &#10;In 2018, 37.6 percent of people with disabilities had jobs, 57.9 percent of African-Americans had jobs, 55.4 percent of women had jobs as did 61 percent of Hispanic Americans. &#10;">
            <a:extLst>
              <a:ext uri="{FF2B5EF4-FFF2-40B4-BE49-F238E27FC236}">
                <a16:creationId xmlns:a16="http://schemas.microsoft.com/office/drawing/2014/main" id="{9956E99F-1D58-43ED-8D21-6AAEDFCE2062}"/>
              </a:ext>
            </a:extLst>
          </p:cNvPr>
          <p:cNvGraphicFramePr>
            <a:graphicFrameLocks/>
          </p:cNvGraphicFramePr>
          <p:nvPr/>
        </p:nvGraphicFramePr>
        <p:xfrm>
          <a:off x="523240" y="1504950"/>
          <a:ext cx="11145520" cy="4771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75E3C81B-FBE8-4887-A86F-6706FF2B972C}"/>
              </a:ext>
            </a:extLst>
          </p:cNvPr>
          <p:cNvSpPr/>
          <p:nvPr/>
        </p:nvSpPr>
        <p:spPr>
          <a:xfrm>
            <a:off x="397789" y="6234194"/>
            <a:ext cx="10515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SOURCES: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https://www.statista.com/statistics/793961/employment-among-disabled-us-adults/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https://www.bls.gov/charts/employment-situation/employment-population-ratio.htm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458065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844BF27-3A50-483D-8B73-E71CE1B6A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Percentage &amp; Number of Disability by Type - SWDs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CE4BA928-DAD5-4DC4-850C-7C1CC002C9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3088286"/>
              </p:ext>
            </p:extLst>
          </p:nvPr>
        </p:nvGraphicFramePr>
        <p:xfrm>
          <a:off x="305971" y="1574351"/>
          <a:ext cx="11595290" cy="316915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28235">
                  <a:extLst>
                    <a:ext uri="{9D8B030D-6E8A-4147-A177-3AD203B41FA5}">
                      <a16:colId xmlns:a16="http://schemas.microsoft.com/office/drawing/2014/main" val="2959951957"/>
                    </a:ext>
                  </a:extLst>
                </a:gridCol>
                <a:gridCol w="828235">
                  <a:extLst>
                    <a:ext uri="{9D8B030D-6E8A-4147-A177-3AD203B41FA5}">
                      <a16:colId xmlns:a16="http://schemas.microsoft.com/office/drawing/2014/main" val="39860488"/>
                    </a:ext>
                  </a:extLst>
                </a:gridCol>
                <a:gridCol w="828235">
                  <a:extLst>
                    <a:ext uri="{9D8B030D-6E8A-4147-A177-3AD203B41FA5}">
                      <a16:colId xmlns:a16="http://schemas.microsoft.com/office/drawing/2014/main" val="2961861696"/>
                    </a:ext>
                  </a:extLst>
                </a:gridCol>
                <a:gridCol w="828235">
                  <a:extLst>
                    <a:ext uri="{9D8B030D-6E8A-4147-A177-3AD203B41FA5}">
                      <a16:colId xmlns:a16="http://schemas.microsoft.com/office/drawing/2014/main" val="2540035103"/>
                    </a:ext>
                  </a:extLst>
                </a:gridCol>
                <a:gridCol w="828235">
                  <a:extLst>
                    <a:ext uri="{9D8B030D-6E8A-4147-A177-3AD203B41FA5}">
                      <a16:colId xmlns:a16="http://schemas.microsoft.com/office/drawing/2014/main" val="1203384786"/>
                    </a:ext>
                  </a:extLst>
                </a:gridCol>
                <a:gridCol w="828235">
                  <a:extLst>
                    <a:ext uri="{9D8B030D-6E8A-4147-A177-3AD203B41FA5}">
                      <a16:colId xmlns:a16="http://schemas.microsoft.com/office/drawing/2014/main" val="3140757038"/>
                    </a:ext>
                  </a:extLst>
                </a:gridCol>
                <a:gridCol w="828235">
                  <a:extLst>
                    <a:ext uri="{9D8B030D-6E8A-4147-A177-3AD203B41FA5}">
                      <a16:colId xmlns:a16="http://schemas.microsoft.com/office/drawing/2014/main" val="2482344083"/>
                    </a:ext>
                  </a:extLst>
                </a:gridCol>
                <a:gridCol w="828235">
                  <a:extLst>
                    <a:ext uri="{9D8B030D-6E8A-4147-A177-3AD203B41FA5}">
                      <a16:colId xmlns:a16="http://schemas.microsoft.com/office/drawing/2014/main" val="284654909"/>
                    </a:ext>
                  </a:extLst>
                </a:gridCol>
                <a:gridCol w="828235">
                  <a:extLst>
                    <a:ext uri="{9D8B030D-6E8A-4147-A177-3AD203B41FA5}">
                      <a16:colId xmlns:a16="http://schemas.microsoft.com/office/drawing/2014/main" val="2027419488"/>
                    </a:ext>
                  </a:extLst>
                </a:gridCol>
                <a:gridCol w="828235">
                  <a:extLst>
                    <a:ext uri="{9D8B030D-6E8A-4147-A177-3AD203B41FA5}">
                      <a16:colId xmlns:a16="http://schemas.microsoft.com/office/drawing/2014/main" val="2810486910"/>
                    </a:ext>
                  </a:extLst>
                </a:gridCol>
                <a:gridCol w="828235">
                  <a:extLst>
                    <a:ext uri="{9D8B030D-6E8A-4147-A177-3AD203B41FA5}">
                      <a16:colId xmlns:a16="http://schemas.microsoft.com/office/drawing/2014/main" val="4074448676"/>
                    </a:ext>
                  </a:extLst>
                </a:gridCol>
                <a:gridCol w="828235">
                  <a:extLst>
                    <a:ext uri="{9D8B030D-6E8A-4147-A177-3AD203B41FA5}">
                      <a16:colId xmlns:a16="http://schemas.microsoft.com/office/drawing/2014/main" val="156248789"/>
                    </a:ext>
                  </a:extLst>
                </a:gridCol>
                <a:gridCol w="828235">
                  <a:extLst>
                    <a:ext uri="{9D8B030D-6E8A-4147-A177-3AD203B41FA5}">
                      <a16:colId xmlns:a16="http://schemas.microsoft.com/office/drawing/2014/main" val="1795540228"/>
                    </a:ext>
                  </a:extLst>
                </a:gridCol>
                <a:gridCol w="828235">
                  <a:extLst>
                    <a:ext uri="{9D8B030D-6E8A-4147-A177-3AD203B41FA5}">
                      <a16:colId xmlns:a16="http://schemas.microsoft.com/office/drawing/2014/main" val="4255029028"/>
                    </a:ext>
                  </a:extLst>
                </a:gridCol>
              </a:tblGrid>
              <a:tr h="1072734">
                <a:tc>
                  <a:txBody>
                    <a:bodyPr/>
                    <a:lstStyle/>
                    <a:p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Autism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Deaf-blindness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Developmental delay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Emotional disturbance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Hearing disabilities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Intellectual disabilities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Multiple disabilities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Orthopedic Disability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Other health conditions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Specific learning disabilities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Speech or language 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Traumatic brain injury</a:t>
                      </a:r>
                    </a:p>
                    <a:p>
                      <a:pPr algn="ctr" fontAlgn="t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(TBI)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Visual disabilities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507744069"/>
                  </a:ext>
                </a:extLst>
              </a:tr>
              <a:tr h="990216">
                <a:tc>
                  <a:txBody>
                    <a:bodyPr/>
                    <a:lstStyle/>
                    <a:p>
                      <a:pPr algn="r" fontAlgn="t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Number of SWDs with that Disability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74,581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199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DATA INCOMPLETE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36,065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6,603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59,192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7,841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2,861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80,570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183,177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97,810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1,129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3,177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895134705"/>
                  </a:ext>
                </a:extLst>
              </a:tr>
              <a:tr h="990216">
                <a:tc>
                  <a:txBody>
                    <a:bodyPr/>
                    <a:lstStyle/>
                    <a:p>
                      <a:pPr algn="r" fontAlgn="t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Percentage of SWDs with that Disability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13%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0.0003%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DATA INCOMPLETE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6%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1%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10%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1.4%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0.5%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14%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33%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17%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0.2%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0.05%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625576658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E755AD8A-8D7F-D349-BFCE-75A2887424EE}"/>
              </a:ext>
            </a:extLst>
          </p:cNvPr>
          <p:cNvSpPr/>
          <p:nvPr/>
        </p:nvSpPr>
        <p:spPr>
          <a:xfrm>
            <a:off x="305971" y="4928229"/>
            <a:ext cx="1159529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t"/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total, there are 553,205 students with disabilities in Texas’ Public School System today.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3F64EBF-29AF-4269-BA79-E8E5E6BF42AE}"/>
              </a:ext>
            </a:extLst>
          </p:cNvPr>
          <p:cNvSpPr txBox="1"/>
          <p:nvPr/>
        </p:nvSpPr>
        <p:spPr>
          <a:xfrm>
            <a:off x="305971" y="6036286"/>
            <a:ext cx="930226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Source: IDEA Section 618 Data Products: Static Table - 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https://www2.ed.gov/programs/osepidea/618-data/static-tables/index.html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02665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 hidden="1">
            <a:extLst>
              <a:ext uri="{FF2B5EF4-FFF2-40B4-BE49-F238E27FC236}">
                <a16:creationId xmlns:a16="http://schemas.microsoft.com/office/drawing/2014/main" id="{8A548997-8ABB-4FAA-B038-6954FA0A9054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Cover</a:t>
            </a:r>
          </a:p>
        </p:txBody>
      </p:sp>
      <p:pic>
        <p:nvPicPr>
          <p:cNvPr id="7" name="Picture 6" descr="RespectAbility Summer 2017 Fellows smiling together in a garage">
            <a:extLst>
              <a:ext uri="{FF2B5EF4-FFF2-40B4-BE49-F238E27FC236}">
                <a16:creationId xmlns:a16="http://schemas.microsoft.com/office/drawing/2014/main" id="{07969B73-6E11-4B49-AE15-B74871B43F3B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76798" y="-276103"/>
            <a:ext cx="12545595" cy="3815715"/>
          </a:xfrm>
          <a:prstGeom prst="rect">
            <a:avLst/>
          </a:prstGeom>
        </p:spPr>
      </p:pic>
      <p:pic>
        <p:nvPicPr>
          <p:cNvPr id="13" name="Picture 12" descr="RespectAbility logo">
            <a:extLst>
              <a:ext uri="{FF2B5EF4-FFF2-40B4-BE49-F238E27FC236}">
                <a16:creationId xmlns:a16="http://schemas.microsoft.com/office/drawing/2014/main" id="{F470BEEA-2EE5-4BD6-B08F-117EAA0ADD6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5800" y="3785282"/>
            <a:ext cx="5410200" cy="241935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B4D2C9D-347E-4710-B426-E2F945F2385B}"/>
              </a:ext>
            </a:extLst>
          </p:cNvPr>
          <p:cNvSpPr txBox="1"/>
          <p:nvPr/>
        </p:nvSpPr>
        <p:spPr>
          <a:xfrm>
            <a:off x="6383214" y="3785282"/>
            <a:ext cx="5808786" cy="2795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Bef>
                <a:spcPts val="480"/>
              </a:spcBef>
              <a:buSzPct val="25000"/>
              <a:defRPr/>
            </a:pPr>
            <a:r>
              <a:rPr lang="en-US" sz="32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Libre Baskerville"/>
                <a:cs typeface="Times New Roman" panose="02020603050405020304" pitchFamily="18" charset="0"/>
                <a:sym typeface="Libre Baskerville"/>
              </a:rPr>
              <a:t>THANK YOU!</a:t>
            </a:r>
          </a:p>
          <a:p>
            <a:pPr algn="ctr">
              <a:lnSpc>
                <a:spcPct val="90000"/>
              </a:lnSpc>
              <a:spcBef>
                <a:spcPts val="480"/>
              </a:spcBef>
              <a:buSzPct val="25000"/>
              <a:defRPr/>
            </a:pPr>
            <a:endParaRPr lang="en-US" sz="2000" b="1" kern="0" dirty="0">
              <a:solidFill>
                <a:srgbClr val="000000"/>
              </a:solidFill>
              <a:latin typeface="Times New Roman" panose="02020603050405020304" pitchFamily="18" charset="0"/>
              <a:ea typeface="Libre Baskerville"/>
              <a:cs typeface="Times New Roman" panose="02020603050405020304" pitchFamily="18" charset="0"/>
              <a:sym typeface="Libre Baskerville"/>
            </a:endParaRPr>
          </a:p>
          <a:p>
            <a:pPr algn="ctr">
              <a:lnSpc>
                <a:spcPct val="90000"/>
              </a:lnSpc>
              <a:spcBef>
                <a:spcPts val="480"/>
              </a:spcBef>
              <a:buSzPct val="25000"/>
              <a:defRPr/>
            </a:pPr>
            <a:r>
              <a:rPr lang="en-US" sz="20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Libre Baskerville"/>
                <a:cs typeface="Times New Roman" panose="02020603050405020304" pitchFamily="18" charset="0"/>
                <a:sym typeface="Libre Baskerville"/>
              </a:rPr>
              <a:t>Nelly </a:t>
            </a:r>
            <a:r>
              <a:rPr lang="en-US" sz="2000" b="1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Libre Baskerville"/>
                <a:cs typeface="Times New Roman" panose="02020603050405020304" pitchFamily="18" charset="0"/>
                <a:sym typeface="Libre Baskerville"/>
              </a:rPr>
              <a:t>Nieblas</a:t>
            </a:r>
            <a:r>
              <a:rPr lang="en-US" sz="20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Libre Baskerville"/>
                <a:cs typeface="Times New Roman" panose="02020603050405020304" pitchFamily="18" charset="0"/>
                <a:sym typeface="Libre Baskerville"/>
              </a:rPr>
              <a:t>, Manager of Policy, Advocacy and Engagement</a:t>
            </a:r>
            <a:r>
              <a:rPr lang="en-US" sz="2000" kern="0" dirty="0">
                <a:solidFill>
                  <a:srgbClr val="000000"/>
                </a:solidFill>
                <a:latin typeface="Times New Roman" panose="02020603050405020304" pitchFamily="18" charset="0"/>
                <a:ea typeface="Libre Baskerville"/>
                <a:cs typeface="Times New Roman" panose="02020603050405020304" pitchFamily="18" charset="0"/>
                <a:sym typeface="Libre Baskerville"/>
              </a:rPr>
              <a:t> </a:t>
            </a:r>
          </a:p>
          <a:p>
            <a:pPr algn="ctr">
              <a:lnSpc>
                <a:spcPct val="90000"/>
              </a:lnSpc>
              <a:spcBef>
                <a:spcPts val="480"/>
              </a:spcBef>
              <a:buSzPct val="25000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 panose="02020603050405020304" pitchFamily="18" charset="0"/>
                <a:ea typeface="Libre Baskerville"/>
                <a:cs typeface="Times New Roman" panose="02020603050405020304" pitchFamily="18" charset="0"/>
                <a:sym typeface="Libre Baskerville"/>
                <a:hlinkClick r:id="rId5"/>
              </a:rPr>
              <a:t>nellyn@respectability.org</a:t>
            </a:r>
            <a:endParaRPr lang="en-US" sz="2000" kern="0" dirty="0">
              <a:solidFill>
                <a:srgbClr val="000000"/>
              </a:solidFill>
              <a:latin typeface="Times New Roman" panose="02020603050405020304" pitchFamily="18" charset="0"/>
              <a:ea typeface="Libre Baskerville"/>
              <a:cs typeface="Times New Roman" panose="02020603050405020304" pitchFamily="18" charset="0"/>
              <a:sym typeface="Libre Baskerville"/>
            </a:endParaRPr>
          </a:p>
          <a:p>
            <a:pPr algn="ctr">
              <a:lnSpc>
                <a:spcPct val="90000"/>
              </a:lnSpc>
              <a:spcBef>
                <a:spcPts val="480"/>
              </a:spcBef>
              <a:buSzPct val="25000"/>
              <a:defRPr/>
            </a:pPr>
            <a:endParaRPr lang="en-US" sz="2000" b="1" kern="0" dirty="0">
              <a:solidFill>
                <a:srgbClr val="000000"/>
              </a:solidFill>
              <a:latin typeface="Times New Roman" panose="02020603050405020304" pitchFamily="18" charset="0"/>
              <a:ea typeface="Libre Baskerville"/>
              <a:cs typeface="Times New Roman" panose="02020603050405020304" pitchFamily="18" charset="0"/>
              <a:sym typeface="Libre Baskerville"/>
            </a:endParaRPr>
          </a:p>
          <a:p>
            <a:pPr algn="ctr">
              <a:lnSpc>
                <a:spcPct val="90000"/>
              </a:lnSpc>
              <a:spcBef>
                <a:spcPts val="480"/>
              </a:spcBef>
              <a:buSzPct val="25000"/>
              <a:defRPr/>
            </a:pPr>
            <a:r>
              <a:rPr lang="en-US" sz="20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Libre Baskerville"/>
                <a:cs typeface="Times New Roman" panose="02020603050405020304" pitchFamily="18" charset="0"/>
                <a:sym typeface="Libre Baskerville"/>
              </a:rPr>
              <a:t>Philip Kahn-Pauli, Policy Director </a:t>
            </a:r>
            <a:r>
              <a:rPr lang="en-US" sz="2000" kern="0" dirty="0">
                <a:solidFill>
                  <a:srgbClr val="000000"/>
                </a:solidFill>
                <a:latin typeface="Times New Roman" panose="02020603050405020304" pitchFamily="18" charset="0"/>
                <a:ea typeface="Libre Baskerville"/>
                <a:cs typeface="Times New Roman" panose="02020603050405020304" pitchFamily="18" charset="0"/>
                <a:sym typeface="Libre Baskerville"/>
                <a:hlinkClick r:id="rId6"/>
              </a:rPr>
              <a:t>philipp@respectability.org</a:t>
            </a:r>
            <a:r>
              <a:rPr lang="en-US" sz="2000" kern="0" dirty="0">
                <a:solidFill>
                  <a:srgbClr val="000000"/>
                </a:solidFill>
                <a:latin typeface="Times New Roman" panose="02020603050405020304" pitchFamily="18" charset="0"/>
                <a:ea typeface="Libre Baskerville"/>
                <a:cs typeface="Times New Roman" panose="02020603050405020304" pitchFamily="18" charset="0"/>
                <a:sym typeface="Libre Baskerville"/>
              </a:rPr>
              <a:t> </a:t>
            </a:r>
            <a:endParaRPr lang="en-US" sz="2000" b="1" kern="0" dirty="0">
              <a:solidFill>
                <a:srgbClr val="000000"/>
              </a:solidFill>
              <a:latin typeface="Times New Roman" panose="02020603050405020304" pitchFamily="18" charset="0"/>
              <a:ea typeface="Libre Baskerville"/>
              <a:cs typeface="Times New Roman" panose="02020603050405020304" pitchFamily="18" charset="0"/>
              <a:sym typeface="Libre Baskerville"/>
            </a:endParaRPr>
          </a:p>
        </p:txBody>
      </p:sp>
    </p:spTree>
    <p:extLst>
      <p:ext uri="{BB962C8B-B14F-4D97-AF65-F5344CB8AC3E}">
        <p14:creationId xmlns:p14="http://schemas.microsoft.com/office/powerpoint/2010/main" val="34819873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22808</TotalTime>
  <Words>658</Words>
  <Application>Microsoft Macintosh PowerPoint</Application>
  <PresentationFormat>Widescreen</PresentationFormat>
  <Paragraphs>128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Office Theme</vt:lpstr>
      <vt:lpstr>Cover</vt:lpstr>
      <vt:lpstr>People with Disabilities (PWDs) in Texas</vt:lpstr>
      <vt:lpstr>Recognizing Racial Disparities in Texas</vt:lpstr>
      <vt:lpstr>Employment Rates for Working-Age Texans w/ &amp; w/o Disabilities, by Race – 2019 (Pre-COVID)</vt:lpstr>
      <vt:lpstr>Poverty Rates for Working-Age Texans w/ &amp; w/o Disabilities, by Race – 2019 (Pre-COVID)</vt:lpstr>
      <vt:lpstr>Employment Rates of Minority Populations  (Percentage of population) – 2008 to 2018 – WIP </vt:lpstr>
      <vt:lpstr>Percentage &amp; Number of Disability by Type - SWDs</vt:lpstr>
      <vt:lpstr>Cover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Shader</dc:creator>
  <cp:lastModifiedBy>Eric Ascher</cp:lastModifiedBy>
  <cp:revision>505</cp:revision>
  <dcterms:created xsi:type="dcterms:W3CDTF">2019-02-07T00:58:17Z</dcterms:created>
  <dcterms:modified xsi:type="dcterms:W3CDTF">2021-05-06T14:41:53Z</dcterms:modified>
</cp:coreProperties>
</file>