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2"/>
  </p:notesMasterIdLst>
  <p:sldIdLst>
    <p:sldId id="823" r:id="rId3"/>
    <p:sldId id="762" r:id="rId4"/>
    <p:sldId id="816" r:id="rId5"/>
    <p:sldId id="842" r:id="rId6"/>
    <p:sldId id="850" r:id="rId7"/>
    <p:sldId id="265" r:id="rId8"/>
    <p:sldId id="632" r:id="rId9"/>
    <p:sldId id="266" r:id="rId10"/>
    <p:sldId id="848" r:id="rId11"/>
    <p:sldId id="655" r:id="rId12"/>
    <p:sldId id="841" r:id="rId13"/>
    <p:sldId id="849" r:id="rId14"/>
    <p:sldId id="745" r:id="rId15"/>
    <p:sldId id="846" r:id="rId16"/>
    <p:sldId id="86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284" r:id="rId26"/>
    <p:sldId id="859" r:id="rId27"/>
    <p:sldId id="847" r:id="rId28"/>
    <p:sldId id="862" r:id="rId29"/>
    <p:sldId id="297" r:id="rId30"/>
    <p:sldId id="8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/>
  <p:cmAuthor id="2" name="Rachel Shader" initials="RS" lastIdx="4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A2B"/>
    <a:srgbClr val="EFAF30"/>
    <a:srgbClr val="000000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8" autoAdjust="0"/>
    <p:restoredTop sz="87393" autoAdjust="0"/>
  </p:normalViewPr>
  <p:slideViewPr>
    <p:cSldViewPr snapToGrid="0">
      <p:cViewPr varScale="1">
        <p:scale>
          <a:sx n="86" d="100"/>
          <a:sy n="86" d="100"/>
        </p:scale>
        <p:origin x="60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4/13/21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F2833-5762-4E0C-9C9E-774432C7BC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478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F2833-5762-4E0C-9C9E-774432C7BC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83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F2833-5762-4E0C-9C9E-774432C7BC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74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2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6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0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48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quote: 70% of disabilities are NON VISIBLE – CHECK this </a:t>
            </a:r>
            <a:endParaRPr dirty="0"/>
          </a:p>
        </p:txBody>
      </p:sp>
      <p:sp>
        <p:nvSpPr>
          <p:cNvPr id="369" name="Google Shape;3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23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23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702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474" name="Google Shape;47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67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5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5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7" name="Google Shape;21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8" name="Google Shape;2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4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1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65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23240" y="1825625"/>
            <a:ext cx="108305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4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87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81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45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5BA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523240" y="1825625"/>
            <a:ext cx="108305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BA2B"/>
              </a:buClr>
              <a:buSzPts val="4000"/>
              <a:buFont typeface="Times New Roman"/>
              <a:buNone/>
              <a:defRPr>
                <a:solidFill>
                  <a:srgbClr val="F5BA2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351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54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9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35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147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931442" y="-1597818"/>
            <a:ext cx="4351338" cy="1119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614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098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4" r:id="rId5"/>
    <p:sldLayoutId id="2147483651" r:id="rId6"/>
    <p:sldLayoutId id="2147483652" r:id="rId7"/>
    <p:sldLayoutId id="2147483660" r:id="rId8"/>
    <p:sldLayoutId id="2147483653" r:id="rId9"/>
    <p:sldLayoutId id="2147483654" r:id="rId10"/>
    <p:sldLayoutId id="2147483655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1"/>
          <p:cNvGrpSpPr/>
          <p:nvPr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5" name="Google Shape;15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;p1"/>
            <p:cNvSpPr/>
            <p:nvPr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FFBD2-456C-ED4C-8BA2-65A3B52D8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9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respectability.org/2020/07/training-how-to-ensure-accessible-even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respectability.org/2020/07/training-how-to-ensure-accessible-events/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respectability.org/2020/07/training-how-to-ensure-a-welcoming-lexicon-accessible-websites-and-social-media-and-inclusive-photo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ctability.org/2014/12/disability-etiquette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jectsemicolon.com/" TargetMode="External"/><Relationship Id="rId5" Type="http://schemas.openxmlformats.org/officeDocument/2006/relationships/hyperlink" Target="https://www.apa.org/" TargetMode="External"/><Relationship Id="rId4" Type="http://schemas.openxmlformats.org/officeDocument/2006/relationships/hyperlink" Target="https://www.mhanational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hyperlink" Target="https://www.respectability.org/ccq-webinar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Erica@respectability.org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ef.org/learning-center/videos/concussions-signs-symptoms-helmet-safety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F2B895-48B9-FE41-8EB6-0D714553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5" y="296056"/>
            <a:ext cx="11413961" cy="1378658"/>
          </a:xfrm>
          <a:solidFill>
            <a:srgbClr val="EFAF3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800" b="1" dirty="0"/>
            </a:br>
            <a:br>
              <a:rPr lang="en-US" sz="4800" b="1" dirty="0"/>
            </a:br>
            <a:r>
              <a:rPr lang="en-US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DEI Community Conversations: </a:t>
            </a:r>
            <a:br>
              <a:rPr lang="en-US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34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Harnessing Accessibility and Inclusion of Persons with Disabilities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800" b="1" dirty="0"/>
            </a:br>
            <a:endParaRPr lang="en-US" sz="4800" b="1" dirty="0"/>
          </a:p>
        </p:txBody>
      </p:sp>
      <p:pic>
        <p:nvPicPr>
          <p:cNvPr id="7" name="Picture 6" descr="A person, in a carriage, riding a horse&#10;&#10;">
            <a:extLst>
              <a:ext uri="{FF2B5EF4-FFF2-40B4-BE49-F238E27FC236}">
                <a16:creationId xmlns:a16="http://schemas.microsoft.com/office/drawing/2014/main" id="{AF6E7BFC-6CF7-424E-927B-133C9D69D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0" r="1"/>
          <a:stretch/>
        </p:blipFill>
        <p:spPr>
          <a:xfrm>
            <a:off x="1317964" y="1788612"/>
            <a:ext cx="4546717" cy="3817204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pic>
        <p:nvPicPr>
          <p:cNvPr id="3" name="Picture 2" descr="A person riding a horse&#10;&#10;">
            <a:extLst>
              <a:ext uri="{FF2B5EF4-FFF2-40B4-BE49-F238E27FC236}">
                <a16:creationId xmlns:a16="http://schemas.microsoft.com/office/drawing/2014/main" id="{B76598E3-C545-1646-AC01-6ADEDEB28D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88612"/>
            <a:ext cx="4546716" cy="3849321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4" name="Picture 3" descr="US Equestrian logo">
            <a:extLst>
              <a:ext uri="{FF2B5EF4-FFF2-40B4-BE49-F238E27FC236}">
                <a16:creationId xmlns:a16="http://schemas.microsoft.com/office/drawing/2014/main" id="{FA132663-DCC3-49BE-8342-F5210B71A6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46" y="5637933"/>
            <a:ext cx="1272180" cy="122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8ABEE-5933-A842-8C3F-3715D0127CEC}"/>
              </a:ext>
            </a:extLst>
          </p:cNvPr>
          <p:cNvSpPr txBox="1"/>
          <p:nvPr/>
        </p:nvSpPr>
        <p:spPr>
          <a:xfrm>
            <a:off x="3127312" y="5719715"/>
            <a:ext cx="59150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Wednesday, April 14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 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Noon – 1:00 pm (ET)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Director/Producer: Debbie Fink </a:t>
            </a:r>
          </a:p>
        </p:txBody>
      </p:sp>
      <p:pic>
        <p:nvPicPr>
          <p:cNvPr id="12" name="Picture 11" descr="RespectAbility logo">
            <a:extLst>
              <a:ext uri="{FF2B5EF4-FFF2-40B4-BE49-F238E27FC236}">
                <a16:creationId xmlns:a16="http://schemas.microsoft.com/office/drawing/2014/main" id="{F6ACE2CE-9C85-E548-A1A0-CBD000AEC4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057" y="5854058"/>
            <a:ext cx="1883748" cy="8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6845A8-2E10-4135-8D04-C0E4358B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5760"/>
            <a:ext cx="11298142" cy="11616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/>
              <a:t>High-level Competition Skills – </a:t>
            </a:r>
            <a:br>
              <a:rPr lang="en-US" sz="3600" dirty="0"/>
            </a:br>
            <a:r>
              <a:rPr lang="en-US" sz="3600" dirty="0"/>
              <a:t>These Skills Transfer to Work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266002-0B2A-4D87-AE78-456D913AC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88" y="1593272"/>
            <a:ext cx="11299352" cy="11616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000000"/>
                </a:solidFill>
              </a:rPr>
              <a:t>Competitors practice virtues and </a:t>
            </a:r>
            <a:r>
              <a:rPr lang="en-US" b="1" dirty="0">
                <a:solidFill>
                  <a:srgbClr val="000000"/>
                </a:solidFill>
              </a:rPr>
              <a:t>hone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sz="2800" b="1" dirty="0">
                <a:solidFill>
                  <a:srgbClr val="000000"/>
                </a:solidFill>
              </a:rPr>
              <a:t>kills that are directly transferable in the </a:t>
            </a:r>
            <a:r>
              <a:rPr lang="en-US" b="1" dirty="0">
                <a:solidFill>
                  <a:srgbClr val="000000"/>
                </a:solidFill>
              </a:rPr>
              <a:t>w</a:t>
            </a:r>
            <a:r>
              <a:rPr lang="en-US" sz="2800" b="1" dirty="0">
                <a:solidFill>
                  <a:srgbClr val="000000"/>
                </a:solidFill>
              </a:rPr>
              <a:t>orkplace. </a:t>
            </a:r>
            <a:r>
              <a:rPr lang="en-US" b="1" dirty="0">
                <a:solidFill>
                  <a:srgbClr val="000000"/>
                </a:solidFill>
              </a:rPr>
              <a:t>Such as: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A person riding a horse&#10;&#10;">
            <a:extLst>
              <a:ext uri="{FF2B5EF4-FFF2-40B4-BE49-F238E27FC236}">
                <a16:creationId xmlns:a16="http://schemas.microsoft.com/office/drawing/2014/main" id="{31E04131-F168-2049-B93A-038FBBF375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27" y="2826323"/>
            <a:ext cx="3462869" cy="3453250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C7D9A0-90D1-8B47-9DA3-D84F58CFD13E}"/>
              </a:ext>
            </a:extLst>
          </p:cNvPr>
          <p:cNvSpPr txBox="1"/>
          <p:nvPr/>
        </p:nvSpPr>
        <p:spPr>
          <a:xfrm>
            <a:off x="4279968" y="2745828"/>
            <a:ext cx="48034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Sportsmanship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Respecting Fair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High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Tenacity and Perseverance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towards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Humility, Honor and 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of a doctor. &#10;&#10;">
            <a:extLst>
              <a:ext uri="{FF2B5EF4-FFF2-40B4-BE49-F238E27FC236}">
                <a16:creationId xmlns:a16="http://schemas.microsoft.com/office/drawing/2014/main" id="{AAC2E106-061A-DF43-8F86-96BF7CBEBD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450" y="2704263"/>
            <a:ext cx="2610062" cy="3603020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8" name="Picture 7" descr="US Equestrian logo">
            <a:extLst>
              <a:ext uri="{FF2B5EF4-FFF2-40B4-BE49-F238E27FC236}">
                <a16:creationId xmlns:a16="http://schemas.microsoft.com/office/drawing/2014/main" id="{D2B44C0F-7A44-4662-9501-272BEC026D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7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6845A8-2E10-4135-8D04-C0E4358B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Ensuring Accessible Events: Virtual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171B38-6EB7-4B42-B150-AA0BDB511884}"/>
              </a:ext>
            </a:extLst>
          </p:cNvPr>
          <p:cNvSpPr txBox="1">
            <a:spLocks/>
          </p:cNvSpPr>
          <p:nvPr/>
        </p:nvSpPr>
        <p:spPr>
          <a:xfrm>
            <a:off x="534265" y="1504950"/>
            <a:ext cx="7186691" cy="5471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endParaRPr lang="en-US" sz="2200" dirty="0">
              <a:solidFill>
                <a:srgbClr val="000000"/>
              </a:solidFill>
            </a:endParaRP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0000"/>
                </a:solidFill>
              </a:rPr>
              <a:t>At your first planning meeting, make sure to:</a:t>
            </a:r>
          </a:p>
          <a:p>
            <a:pPr marL="342900"/>
            <a:r>
              <a:rPr lang="en-US" sz="2400" dirty="0">
                <a:solidFill>
                  <a:srgbClr val="000000"/>
                </a:solidFill>
              </a:rPr>
              <a:t>Make it easy and comfortable for people to request accommodations </a:t>
            </a:r>
            <a:r>
              <a:rPr lang="en-US" sz="2400" u="sng" dirty="0">
                <a:solidFill>
                  <a:srgbClr val="000000"/>
                </a:solidFill>
              </a:rPr>
              <a:t>beforehand</a:t>
            </a:r>
            <a:r>
              <a:rPr lang="en-US" sz="2400" dirty="0">
                <a:solidFill>
                  <a:srgbClr val="000000"/>
                </a:solidFill>
              </a:rPr>
              <a:t>; include this phrase in </a:t>
            </a:r>
            <a:r>
              <a:rPr lang="en-US" sz="2400" b="1" dirty="0">
                <a:solidFill>
                  <a:srgbClr val="000000"/>
                </a:solidFill>
              </a:rPr>
              <a:t>every</a:t>
            </a:r>
            <a:r>
              <a:rPr lang="en-US" sz="2400" dirty="0">
                <a:solidFill>
                  <a:srgbClr val="000000"/>
                </a:solidFill>
              </a:rPr>
              <a:t> registration form:</a:t>
            </a:r>
            <a:endParaRPr lang="en-US" sz="2400"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0000"/>
                </a:solidFill>
                <a:highlight>
                  <a:srgbClr val="FFFF00"/>
                </a:highlight>
              </a:rPr>
              <a:t>“</a:t>
            </a:r>
            <a:r>
              <a:rPr lang="en-US" sz="2400" i="1" dirty="0">
                <a:solidFill>
                  <a:srgbClr val="232333"/>
                </a:solidFill>
                <a:highlight>
                  <a:srgbClr val="FFFF00"/>
                </a:highlight>
              </a:rPr>
              <a:t>Do you need any accommodations to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232333"/>
                </a:solidFill>
                <a:highlight>
                  <a:srgbClr val="FFFF00"/>
                </a:highlight>
              </a:rPr>
              <a:t> fully participate in this event?”</a:t>
            </a:r>
            <a:r>
              <a:rPr lang="en-US" sz="2400" i="1" dirty="0">
                <a:solidFill>
                  <a:srgbClr val="E02828"/>
                </a:solidFill>
                <a:highlight>
                  <a:srgbClr val="FFFF00"/>
                </a:highlight>
              </a:rPr>
              <a:t>*</a:t>
            </a:r>
            <a:endParaRPr lang="en-US" sz="2400"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42900"/>
            <a:r>
              <a:rPr lang="en-US" sz="2400" dirty="0">
                <a:solidFill>
                  <a:srgbClr val="000000"/>
                </a:solidFill>
              </a:rPr>
              <a:t>Offer and provide accommodations when requested (i.e. sign language interpreters; accessible PPTs or other materials) – Add captions to videos; add captioning via Zoom (free!) or hire a professional</a:t>
            </a:r>
          </a:p>
          <a:p>
            <a:pPr marL="342900"/>
            <a:r>
              <a:rPr lang="en-US" sz="2400" dirty="0">
                <a:solidFill>
                  <a:srgbClr val="000000"/>
                </a:solidFill>
              </a:rPr>
              <a:t>Assign/provide email/phone number of employee who is responsible to handle accommodations.</a:t>
            </a:r>
          </a:p>
          <a:p>
            <a:pPr marL="342900"/>
            <a:r>
              <a:rPr lang="en-US" sz="2400" dirty="0">
                <a:solidFill>
                  <a:srgbClr val="000000"/>
                </a:solidFill>
              </a:rPr>
              <a:t>Ensure that people with disabilities are on virtual  panels and programs.</a:t>
            </a:r>
          </a:p>
          <a:p>
            <a:pPr marL="342900"/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5" name="Picture 4" descr="RespectAbility Staff and Fellows smile on a Zoom call. Text: Ensuring Virtual Events Are Accessible To All">
            <a:extLst>
              <a:ext uri="{FF2B5EF4-FFF2-40B4-BE49-F238E27FC236}">
                <a16:creationId xmlns:a16="http://schemas.microsoft.com/office/drawing/2014/main" id="{27C177AA-B5E2-477C-AF92-4BB6EDC186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518" y="1783158"/>
            <a:ext cx="4373656" cy="2460181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740A0-06C9-4301-940B-CC56AE1D5BFE}"/>
              </a:ext>
            </a:extLst>
          </p:cNvPr>
          <p:cNvSpPr txBox="1"/>
          <p:nvPr/>
        </p:nvSpPr>
        <p:spPr>
          <a:xfrm>
            <a:off x="7586616" y="4521547"/>
            <a:ext cx="4538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Webinar on Accessible Virtual Events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9782E2C3-DF5F-40A9-BC54-1AD9D2C5DC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6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6845A8-2E10-4135-8D04-C0E4358B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5760"/>
            <a:ext cx="11298142" cy="11616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/>
              <a:t>Ensuring Accessible Events: In–Person </a:t>
            </a:r>
            <a:endParaRPr lang="en-US" sz="36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DEE17-2AF2-441E-BBBE-B69EF929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08" y="1577171"/>
            <a:ext cx="6619001" cy="51312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430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At your first planning meeting, make sure to:</a:t>
            </a:r>
          </a:p>
          <a:p>
            <a:pPr marL="342900"/>
            <a:r>
              <a:rPr lang="en-US" sz="2400" dirty="0">
                <a:solidFill>
                  <a:srgbClr val="000000"/>
                </a:solidFill>
              </a:rPr>
              <a:t>Ensure that your event will be held in accessible locations.</a:t>
            </a:r>
          </a:p>
          <a:p>
            <a:pPr marL="342900"/>
            <a:r>
              <a:rPr lang="en-US" sz="2400" dirty="0">
                <a:solidFill>
                  <a:srgbClr val="000000"/>
                </a:solidFill>
              </a:rPr>
              <a:t>Make it easy and comfortable for people to request accommodations </a:t>
            </a:r>
            <a:r>
              <a:rPr lang="en-US" sz="2400" u="sng" dirty="0">
                <a:solidFill>
                  <a:srgbClr val="000000"/>
                </a:solidFill>
              </a:rPr>
              <a:t>beforehand</a:t>
            </a:r>
            <a:r>
              <a:rPr lang="en-US" sz="2400" dirty="0">
                <a:solidFill>
                  <a:srgbClr val="000000"/>
                </a:solidFill>
              </a:rPr>
              <a:t>; include this phrase in </a:t>
            </a:r>
            <a:r>
              <a:rPr lang="en-US" sz="2400" b="1" dirty="0">
                <a:solidFill>
                  <a:srgbClr val="000000"/>
                </a:solidFill>
              </a:rPr>
              <a:t>every</a:t>
            </a:r>
            <a:r>
              <a:rPr lang="en-US" sz="2400" dirty="0">
                <a:solidFill>
                  <a:srgbClr val="000000"/>
                </a:solidFill>
              </a:rPr>
              <a:t> registration form: </a:t>
            </a:r>
            <a:r>
              <a:rPr lang="en-US" sz="2400" i="1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2400" b="0" i="1" u="none" strike="noStrike" dirty="0">
                <a:solidFill>
                  <a:srgbClr val="232333"/>
                </a:solidFill>
                <a:effectLst/>
                <a:highlight>
                  <a:srgbClr val="FFFF00"/>
                </a:highlight>
              </a:rPr>
              <a:t>“Do you need any accommodations to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2400" b="0" i="1" u="none" strike="noStrike" dirty="0">
                <a:solidFill>
                  <a:srgbClr val="232333"/>
                </a:solidFill>
                <a:effectLst/>
                <a:highlight>
                  <a:srgbClr val="FFFF00"/>
                </a:highlight>
              </a:rPr>
              <a:t>fully participate in this event?”</a:t>
            </a:r>
            <a:endParaRPr lang="en-US" sz="2400"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42900"/>
            <a:r>
              <a:rPr lang="en-US" sz="2400" dirty="0">
                <a:solidFill>
                  <a:srgbClr val="000000"/>
                </a:solidFill>
              </a:rPr>
              <a:t>Offer and provide accommodations when requested (i.e. sign language interpreters; large print handouts; live captioning; allergy-friendly food; substitute for bell sounds) </a:t>
            </a:r>
          </a:p>
          <a:p>
            <a:pPr marL="342900"/>
            <a:r>
              <a:rPr lang="en-US" sz="2400" dirty="0">
                <a:solidFill>
                  <a:srgbClr val="000000"/>
                </a:solidFill>
              </a:rPr>
              <a:t>Assign/provide email/phone number of employee who is responsible to handle accommodations.</a:t>
            </a:r>
          </a:p>
        </p:txBody>
      </p:sp>
      <p:pic>
        <p:nvPicPr>
          <p:cNvPr id="6" name="Picture 5" descr="A picture of an outdoor riding arena. &#10;">
            <a:extLst>
              <a:ext uri="{FF2B5EF4-FFF2-40B4-BE49-F238E27FC236}">
                <a16:creationId xmlns:a16="http://schemas.microsoft.com/office/drawing/2014/main" id="{45522D16-0B88-7643-91E3-CF1ACF630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08782" y="1704334"/>
            <a:ext cx="2801206" cy="2703059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5" name="Picture 4" descr="A picture of an indoor riding arena &#10;&#10;">
            <a:extLst>
              <a:ext uri="{FF2B5EF4-FFF2-40B4-BE49-F238E27FC236}">
                <a16:creationId xmlns:a16="http://schemas.microsoft.com/office/drawing/2014/main" id="{2D3243E8-DF5F-1B44-B23C-ED97357482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913" y="3796504"/>
            <a:ext cx="2812472" cy="2812472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8" name="Picture 7" descr="US Equestrian logo">
            <a:extLst>
              <a:ext uri="{FF2B5EF4-FFF2-40B4-BE49-F238E27FC236}">
                <a16:creationId xmlns:a16="http://schemas.microsoft.com/office/drawing/2014/main" id="{ABA01A9B-9F74-4C14-B64D-EC591C8345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B727B-21CA-4A29-A231-2ED59301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Physical Accessibility of Venue(s)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F56B7-EE03-48C1-B9FC-0C449937F284}"/>
              </a:ext>
            </a:extLst>
          </p:cNvPr>
          <p:cNvSpPr txBox="1"/>
          <p:nvPr/>
        </p:nvSpPr>
        <p:spPr>
          <a:xfrm>
            <a:off x="330963" y="1511552"/>
            <a:ext cx="795405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choosing a venue, make sure that: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ramp at the main entrance;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Rooms to be used do not require one or more stairs to access (unless there is an elevator);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 entrances have a clear width for wheel-chairs;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Elevators have different requirements; (Measuring tapes will tell you!)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Bathrooms are accessible: at least one bathroom stall door must have this same clearance.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the U.S.: See Americans with Disabilities Act guidelines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www.ADA.gov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specific requirements.)</a:t>
            </a:r>
          </a:p>
        </p:txBody>
      </p:sp>
      <p:pic>
        <p:nvPicPr>
          <p:cNvPr id="6" name="Picture 5" descr="Tatiana Lee in a wheelchair looking at a flight of stairs">
            <a:extLst>
              <a:ext uri="{FF2B5EF4-FFF2-40B4-BE49-F238E27FC236}">
                <a16:creationId xmlns:a16="http://schemas.microsoft.com/office/drawing/2014/main" id="{B13F8EE9-7971-5146-97BF-AEC083495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74756" y="1893977"/>
            <a:ext cx="3544128" cy="3428433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F99E0-81FD-4654-B4AF-2F8F245507DA}"/>
              </a:ext>
            </a:extLst>
          </p:cNvPr>
          <p:cNvSpPr txBox="1"/>
          <p:nvPr/>
        </p:nvSpPr>
        <p:spPr>
          <a:xfrm>
            <a:off x="8432604" y="5503619"/>
            <a:ext cx="34284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Webinar on Ensuring Accessible Events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C3CAE5CA-047A-4061-B862-3E70BB9601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8" y="6129501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9E427-FFCE-4746-AE13-E5F7D8D6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760"/>
            <a:ext cx="10515600" cy="1139824"/>
          </a:xfrm>
        </p:spPr>
        <p:txBody>
          <a:bodyPr>
            <a:normAutofit/>
          </a:bodyPr>
          <a:lstStyle/>
          <a:p>
            <a:r>
              <a:rPr lang="en-US" sz="3600" b="1" dirty="0"/>
              <a:t>Work </a:t>
            </a:r>
            <a:r>
              <a:rPr lang="en-US" sz="3600" b="1" i="1" dirty="0"/>
              <a:t>with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/>
              <a:t>people with disabilities </a:t>
            </a:r>
            <a:endParaRPr lang="en-US" sz="3600" b="1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A97FE-C380-364E-8B51-64AD570065AF}"/>
              </a:ext>
            </a:extLst>
          </p:cNvPr>
          <p:cNvSpPr/>
          <p:nvPr/>
        </p:nvSpPr>
        <p:spPr>
          <a:xfrm>
            <a:off x="-1" y="1640255"/>
            <a:ext cx="75687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planning an event, make sure to: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people with disabilities in the planning, and on panels and programs.</a:t>
            </a: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vendors who are – or who hire – people with disabilities.</a:t>
            </a: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people with visible disabilities in your marketing material.</a:t>
            </a:r>
          </a:p>
          <a:p>
            <a:pPr marL="6858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captions on all videos and ensure screen reader accessibility on all documents, social media and website.</a:t>
            </a:r>
          </a:p>
        </p:txBody>
      </p:sp>
      <p:pic>
        <p:nvPicPr>
          <p:cNvPr id="4" name="Picture 3" descr="A group of equestrian judges, and others afiliated with the sport, sitting at a table&#10;&#10;">
            <a:extLst>
              <a:ext uri="{FF2B5EF4-FFF2-40B4-BE49-F238E27FC236}">
                <a16:creationId xmlns:a16="http://schemas.microsoft.com/office/drawing/2014/main" id="{6F29F33C-83B3-8B47-968D-3B3ABECDC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54" y="1936226"/>
            <a:ext cx="3980731" cy="2985548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EB7598-ED87-45C4-B72A-22DBBF200847}"/>
              </a:ext>
            </a:extLst>
          </p:cNvPr>
          <p:cNvSpPr txBox="1"/>
          <p:nvPr/>
        </p:nvSpPr>
        <p:spPr>
          <a:xfrm>
            <a:off x="7858654" y="4998473"/>
            <a:ext cx="4214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Webinar on Welcoming Lexicon, Websites and Social Media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533D1F20-C423-47CD-AD93-6D986AE7F5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CD67-1D01-884B-8D7C-1FB15472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4" y="270164"/>
            <a:ext cx="6314661" cy="6317672"/>
          </a:xfrm>
        </p:spPr>
        <p:txBody>
          <a:bodyPr>
            <a:normAutofit/>
          </a:bodyPr>
          <a:lstStyle/>
          <a:p>
            <a:r>
              <a:rPr lang="en-US" sz="8800" b="1" dirty="0"/>
              <a:t>10 Tips </a:t>
            </a:r>
            <a:br>
              <a:rPr lang="en-US" sz="7200" b="1" dirty="0"/>
            </a:br>
            <a:r>
              <a:rPr lang="en-US" sz="5400" dirty="0"/>
              <a:t>in </a:t>
            </a:r>
            <a:br>
              <a:rPr lang="en-US" sz="5400" dirty="0"/>
            </a:br>
            <a:r>
              <a:rPr lang="en-US" sz="5400" dirty="0"/>
              <a:t>Disability Etiquette:</a:t>
            </a:r>
            <a:br>
              <a:rPr lang="en-US" sz="6600" dirty="0"/>
            </a:br>
            <a:br>
              <a:rPr lang="en-US" sz="5300" dirty="0"/>
            </a:br>
            <a:r>
              <a:rPr lang="en-US" sz="5000" i="1" dirty="0"/>
              <a:t>One-on-One</a:t>
            </a:r>
            <a:br>
              <a:rPr lang="en-US" sz="5000" i="1" dirty="0"/>
            </a:br>
            <a:r>
              <a:rPr lang="en-US" sz="5000" i="1" dirty="0"/>
              <a:t> Interactions</a:t>
            </a:r>
            <a:endParaRPr lang="en-US" sz="5000" dirty="0"/>
          </a:p>
        </p:txBody>
      </p:sp>
      <p:pic>
        <p:nvPicPr>
          <p:cNvPr id="3" name="Picture 2" descr="A group of people, with and without disabilities, posing for a photo after an equestrian show. All of the riders are holding ribbons and are accompanied by sponsors and judges.  &#10;&#10;">
            <a:extLst>
              <a:ext uri="{FF2B5EF4-FFF2-40B4-BE49-F238E27FC236}">
                <a16:creationId xmlns:a16="http://schemas.microsoft.com/office/drawing/2014/main" id="{399BD9FB-83F7-7345-8302-72E2252B4C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026" y="546614"/>
            <a:ext cx="5300974" cy="5665335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sp>
        <p:nvSpPr>
          <p:cNvPr id="4" name="Google Shape;300;p19">
            <a:extLst>
              <a:ext uri="{FF2B5EF4-FFF2-40B4-BE49-F238E27FC236}">
                <a16:creationId xmlns:a16="http://schemas.microsoft.com/office/drawing/2014/main" id="{79547450-96F9-9F4E-BFEB-9E3DAC6C86B9}"/>
              </a:ext>
            </a:extLst>
          </p:cNvPr>
          <p:cNvSpPr/>
          <p:nvPr/>
        </p:nvSpPr>
        <p:spPr>
          <a:xfrm>
            <a:off x="6891026" y="6237204"/>
            <a:ext cx="4317301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ts val="1800"/>
              <a:buFont typeface="Calibri"/>
              <a:buNone/>
            </a:pPr>
            <a:r>
              <a:rPr lang="en-US" sz="22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 on Disability Etiquette</a:t>
            </a:r>
            <a:endParaRPr lang="en-US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Picture 4" descr="US Equestrian logo">
            <a:extLst>
              <a:ext uri="{FF2B5EF4-FFF2-40B4-BE49-F238E27FC236}">
                <a16:creationId xmlns:a16="http://schemas.microsoft.com/office/drawing/2014/main" id="{E610F400-97EE-464A-B41F-6579B2ED7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1284F0-40A4-264F-BC71-718E7D65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1668760" cy="1139824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sym typeface="Calibri"/>
              </a:rPr>
              <a:t>Tip #1</a:t>
            </a:r>
            <a:r>
              <a:rPr lang="en-US" b="1" dirty="0">
                <a:solidFill>
                  <a:schemeClr val="tx1"/>
                </a:solidFill>
                <a:sym typeface="Calibri"/>
              </a:rPr>
              <a:t>: </a:t>
            </a:r>
            <a:r>
              <a:rPr lang="en-US" b="1" i="1" dirty="0">
                <a:solidFill>
                  <a:schemeClr val="tx1"/>
                </a:solidFill>
                <a:sym typeface="Calibri"/>
              </a:rPr>
              <a:t>The</a:t>
            </a:r>
            <a:r>
              <a:rPr lang="en-US" b="1" dirty="0">
                <a:solidFill>
                  <a:schemeClr val="tx1"/>
                </a:solidFill>
                <a:sym typeface="Calibri"/>
              </a:rPr>
              <a:t> </a:t>
            </a:r>
            <a:r>
              <a:rPr lang="en-US" b="1" i="1" dirty="0">
                <a:solidFill>
                  <a:schemeClr val="tx1"/>
                </a:solidFill>
                <a:sym typeface="Calibri"/>
              </a:rPr>
              <a:t>Golden Rule </a:t>
            </a:r>
            <a:br>
              <a:rPr lang="en-US" i="1" dirty="0">
                <a:solidFill>
                  <a:schemeClr val="tx1"/>
                </a:solidFill>
                <a:sym typeface="Calibri"/>
              </a:rPr>
            </a:br>
            <a:r>
              <a:rPr lang="en-US" i="1" dirty="0">
                <a:solidFill>
                  <a:schemeClr val="tx1"/>
                </a:solidFill>
                <a:sym typeface="Calibri"/>
              </a:rPr>
              <a:t>             </a:t>
            </a:r>
            <a:r>
              <a:rPr lang="en-US" dirty="0">
                <a:solidFill>
                  <a:schemeClr val="tx1"/>
                </a:solidFill>
                <a:sym typeface="Calibri"/>
              </a:rPr>
              <a:t>People with disabilities are </a:t>
            </a:r>
            <a:r>
              <a:rPr lang="en-US" i="1" dirty="0">
                <a:solidFill>
                  <a:schemeClr val="tx1"/>
                </a:solidFill>
                <a:sym typeface="Calibri"/>
              </a:rPr>
              <a:t>people</a:t>
            </a:r>
            <a:r>
              <a:rPr lang="en-US" dirty="0">
                <a:solidFill>
                  <a:schemeClr val="tx1"/>
                </a:solidFill>
                <a:sym typeface="Calibri"/>
              </a:rPr>
              <a:t>. 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2EB4A6-9F06-2046-99E2-11B2DDC9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241" y="1825625"/>
            <a:ext cx="5194654" cy="4351338"/>
          </a:xfrm>
        </p:spPr>
        <p:txBody>
          <a:bodyPr/>
          <a:lstStyle/>
          <a:p>
            <a:pPr>
              <a:spcBef>
                <a:spcPts val="0"/>
              </a:spcBef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Follow </a:t>
            </a:r>
            <a:r>
              <a:rPr lang="en-US" b="1" dirty="0">
                <a:solidFill>
                  <a:schemeClr val="tx1"/>
                </a:solidFill>
                <a:sym typeface="Calibri"/>
              </a:rPr>
              <a:t>The Golden Rule: </a:t>
            </a:r>
            <a:r>
              <a:rPr lang="en-US" dirty="0">
                <a:solidFill>
                  <a:schemeClr val="tx1"/>
                </a:solidFill>
                <a:sym typeface="Calibri"/>
              </a:rPr>
              <a:t>Treat others the way you wish to be treated. </a:t>
            </a:r>
          </a:p>
          <a:p>
            <a:pPr>
              <a:spcBef>
                <a:spcPts val="0"/>
              </a:spcBef>
              <a:buSzPts val="2800"/>
            </a:pPr>
            <a:endParaRPr lang="en-US" dirty="0">
              <a:solidFill>
                <a:schemeClr val="tx1"/>
              </a:solidFill>
              <a:sym typeface="Calibri"/>
            </a:endParaRPr>
          </a:p>
          <a:p>
            <a:pPr>
              <a:spcBef>
                <a:spcPts val="0"/>
              </a:spcBef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Acknowledge their differences as you would acknowledge anyone’s. Treat them the same.</a:t>
            </a:r>
          </a:p>
          <a:p>
            <a:pPr>
              <a:spcBef>
                <a:spcPts val="0"/>
              </a:spcBef>
              <a:buSzPts val="2800"/>
            </a:pPr>
            <a:endParaRPr lang="en-US" dirty="0">
              <a:solidFill>
                <a:schemeClr val="tx1"/>
              </a:solidFill>
              <a:sym typeface="Calibri"/>
            </a:endParaRPr>
          </a:p>
          <a:p>
            <a:pP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Do not talk down to them – literally or figuratively.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wo people watching an outdoor horse show. One of the people is in a wheelchair. &#10;&#10;">
            <a:extLst>
              <a:ext uri="{FF2B5EF4-FFF2-40B4-BE49-F238E27FC236}">
                <a16:creationId xmlns:a16="http://schemas.microsoft.com/office/drawing/2014/main" id="{196F215B-FCA8-D048-9790-BB680935B1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851" y="1647800"/>
            <a:ext cx="4672215" cy="4529163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5" name="Picture 4" descr="US Equestrian logo">
            <a:extLst>
              <a:ext uri="{FF2B5EF4-FFF2-40B4-BE49-F238E27FC236}">
                <a16:creationId xmlns:a16="http://schemas.microsoft.com/office/drawing/2014/main" id="{04D6E8B9-9078-408E-8B7D-BA9DAD4ACF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8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493E22-EDEA-EC48-9BBF-03899D60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sym typeface="Calibri"/>
              </a:rPr>
              <a:t>Tip #2</a:t>
            </a:r>
            <a:r>
              <a:rPr lang="en-US" b="1" dirty="0">
                <a:solidFill>
                  <a:schemeClr val="tx1"/>
                </a:solidFill>
                <a:sym typeface="Calibri"/>
              </a:rPr>
              <a:t>: Language Matters!</a:t>
            </a:r>
            <a:endParaRPr lang="en-US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B6B6E-AEB1-304E-84EF-934103E2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713" y="1754332"/>
            <a:ext cx="7346142" cy="485428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</a:pPr>
            <a:endParaRPr lang="en-US" dirty="0">
              <a:solidFill>
                <a:schemeClr val="tx1"/>
              </a:solidFill>
              <a:sym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Some people prefer person-first language – “person with a disability" – and others prefer identity-first language – “disabled person.”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</a:pPr>
            <a:endParaRPr lang="en-US" dirty="0">
              <a:solidFill>
                <a:schemeClr val="tx1"/>
              </a:solidFill>
              <a:sym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Ask the person what language they prefer and respect their preference.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None/>
            </a:pPr>
            <a:endParaRPr lang="en-US" dirty="0">
              <a:solidFill>
                <a:schemeClr val="tx1"/>
              </a:solidFill>
              <a:sym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Avoid outdated terms like “handicapped,” “crippled” or the “R” word.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picture of an amputee equestrian &#10;&#10;">
            <a:extLst>
              <a:ext uri="{FF2B5EF4-FFF2-40B4-BE49-F238E27FC236}">
                <a16:creationId xmlns:a16="http://schemas.microsoft.com/office/drawing/2014/main" id="{935A6013-C929-DA49-828E-BFF65E9E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795" y="0"/>
            <a:ext cx="3555205" cy="6858001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5" name="Picture 4" descr="US Equestrian logo">
            <a:extLst>
              <a:ext uri="{FF2B5EF4-FFF2-40B4-BE49-F238E27FC236}">
                <a16:creationId xmlns:a16="http://schemas.microsoft.com/office/drawing/2014/main" id="{07357059-32D3-4272-8B6B-F9E7CE990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6" name="Picture 5" descr="RespectAbility logo">
            <a:extLst>
              <a:ext uri="{FF2B5EF4-FFF2-40B4-BE49-F238E27FC236}">
                <a16:creationId xmlns:a16="http://schemas.microsoft.com/office/drawing/2014/main" id="{C8FA3A8A-98A5-4BAC-A5D9-C51AB5B295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05" y="6330462"/>
            <a:ext cx="958794" cy="4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DA85D-632E-3F4E-B3FC-C8E1452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sym typeface="Calibri"/>
              </a:rPr>
              <a:t>Tip #3</a:t>
            </a:r>
            <a:r>
              <a:rPr lang="en-US" b="1" dirty="0">
                <a:solidFill>
                  <a:schemeClr val="tx1"/>
                </a:solidFill>
                <a:sym typeface="Calibri"/>
              </a:rPr>
              <a:t>: Unsure how to interact? </a:t>
            </a:r>
            <a:br>
              <a:rPr lang="en-US" b="1" dirty="0">
                <a:solidFill>
                  <a:schemeClr val="tx1"/>
                </a:solidFill>
                <a:sym typeface="Calibri"/>
              </a:rPr>
            </a:br>
            <a:r>
              <a:rPr lang="en-US" b="1" dirty="0">
                <a:solidFill>
                  <a:schemeClr val="tx1"/>
                </a:solidFill>
                <a:sym typeface="Calibri"/>
              </a:rPr>
              <a:t>	      </a:t>
            </a:r>
            <a:r>
              <a:rPr lang="en-US" i="1" dirty="0">
                <a:solidFill>
                  <a:schemeClr val="tx1"/>
                </a:solidFill>
                <a:sym typeface="Calibri"/>
              </a:rPr>
              <a:t>A-T-P! </a:t>
            </a:r>
            <a:r>
              <a:rPr lang="en-US" dirty="0">
                <a:solidFill>
                  <a:schemeClr val="tx1"/>
                </a:solidFill>
                <a:sym typeface="Calibri"/>
              </a:rPr>
              <a:t>Ask the Person!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A922AE-E971-1443-B556-2A19FCF99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773" y="1547188"/>
            <a:ext cx="6333165" cy="529164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SzPts val="2800"/>
              <a:buNone/>
            </a:pPr>
            <a:r>
              <a:rPr lang="en-US" sz="2700" dirty="0">
                <a:solidFill>
                  <a:schemeClr val="tx1"/>
                </a:solidFill>
                <a:sym typeface="Calibri"/>
              </a:rPr>
              <a:t>Not sure how to interact or refer to a person’s disability?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ts val="2800"/>
              <a:buNone/>
            </a:pPr>
            <a:r>
              <a:rPr lang="en-US" sz="2700" dirty="0">
                <a:solidFill>
                  <a:schemeClr val="tx1"/>
                </a:solidFill>
                <a:sym typeface="Calibri"/>
              </a:rPr>
              <a:t>Just remember: </a:t>
            </a:r>
            <a:r>
              <a:rPr lang="en-US" sz="2700" b="1" dirty="0">
                <a:solidFill>
                  <a:schemeClr val="tx1"/>
                </a:solidFill>
                <a:highlight>
                  <a:srgbClr val="00FF00"/>
                </a:highlight>
                <a:sym typeface="Calibri"/>
              </a:rPr>
              <a:t>A-T-P!  </a:t>
            </a:r>
            <a:r>
              <a:rPr lang="en-US" sz="2700" dirty="0">
                <a:solidFill>
                  <a:schemeClr val="tx1"/>
                </a:solidFill>
                <a:sym typeface="Calibri"/>
              </a:rPr>
              <a:t>Ask the Person!</a:t>
            </a:r>
          </a:p>
          <a:p>
            <a:pPr marL="0" lvl="0"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en-US" sz="2700" dirty="0">
                <a:solidFill>
                  <a:schemeClr val="tx1"/>
                </a:solidFill>
                <a:sym typeface="Calibri"/>
              </a:rPr>
              <a:t> Just because someone has a disability, do not assume they need help; always ask first.</a:t>
            </a:r>
          </a:p>
          <a:p>
            <a:pPr marL="0" lvl="0"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en-US" sz="2700" dirty="0">
                <a:solidFill>
                  <a:schemeClr val="tx1"/>
                </a:solidFill>
                <a:sym typeface="Calibri"/>
              </a:rPr>
              <a:t>Respect their response. If it is “No,” don’t respond with “are you sure?”</a:t>
            </a:r>
          </a:p>
          <a:p>
            <a:pPr marL="0" lvl="0"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en-US" sz="2700" dirty="0">
                <a:solidFill>
                  <a:schemeClr val="tx1"/>
                </a:solidFill>
                <a:sym typeface="Calibri"/>
              </a:rPr>
              <a:t>Respect someone’s choice even if it looks like they’re struggling. </a:t>
            </a:r>
          </a:p>
          <a:p>
            <a:pPr marL="0" lvl="0"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en-US" sz="2700" dirty="0">
                <a:solidFill>
                  <a:schemeClr val="tx1"/>
                </a:solidFill>
                <a:sym typeface="Calibri"/>
              </a:rPr>
              <a:t>If it is a dangerous situation, then help just as you would help someone without a disability.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of peoplewatching an outdoor equestrian show. One of the people is in a wheelchair&#10;&#10;">
            <a:extLst>
              <a:ext uri="{FF2B5EF4-FFF2-40B4-BE49-F238E27FC236}">
                <a16:creationId xmlns:a16="http://schemas.microsoft.com/office/drawing/2014/main" id="{6E5C49FC-04CD-8443-9F54-76BC781A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796" y="1566357"/>
            <a:ext cx="4301348" cy="4169650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pic>
        <p:nvPicPr>
          <p:cNvPr id="6" name="Picture 5" descr="US Equestrian logo">
            <a:extLst>
              <a:ext uri="{FF2B5EF4-FFF2-40B4-BE49-F238E27FC236}">
                <a16:creationId xmlns:a16="http://schemas.microsoft.com/office/drawing/2014/main" id="{1960EE79-CD8B-451B-AC22-D901BBACB5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5" name="Picture 4" descr="RespectAbility logo">
            <a:extLst>
              <a:ext uri="{FF2B5EF4-FFF2-40B4-BE49-F238E27FC236}">
                <a16:creationId xmlns:a16="http://schemas.microsoft.com/office/drawing/2014/main" id="{95372788-8FBE-4B26-A958-02E4C54654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77" y="6316028"/>
            <a:ext cx="977267" cy="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79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F4537F-0672-874A-9200-C60650EA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Tip #4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 Adults with disabilities are adults –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        Treat them and speak to them as adults. </a:t>
            </a:r>
            <a:endParaRPr lang="en-US" dirty="0"/>
          </a:p>
        </p:txBody>
      </p:sp>
      <p:pic>
        <p:nvPicPr>
          <p:cNvPr id="5" name="Picture 4" descr="A picture of a young woman riding a horse">
            <a:extLst>
              <a:ext uri="{FF2B5EF4-FFF2-40B4-BE49-F238E27FC236}">
                <a16:creationId xmlns:a16="http://schemas.microsoft.com/office/drawing/2014/main" id="{5D93E2C7-E1FB-6541-9E23-73CE78543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310" y="1629767"/>
            <a:ext cx="3840942" cy="5071245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9495E-1A51-9646-B4B2-E641900E6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2497" y="1870874"/>
            <a:ext cx="7696199" cy="45890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Do not make decisions for other adults.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Do not use childlike talk or tell them what to do.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Use “I suggest …” or “I think …”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Read their nonverbal cues.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Provide them with every option you provide those without disabilities.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If the option they choose presents a difficulty concerning their disability, discuss ways you could modify or adapt the choice with them.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3284E277-EBBD-4858-AC58-4163C5A783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6" name="Picture 5" descr="RespectAbility logo">
            <a:extLst>
              <a:ext uri="{FF2B5EF4-FFF2-40B4-BE49-F238E27FC236}">
                <a16:creationId xmlns:a16="http://schemas.microsoft.com/office/drawing/2014/main" id="{35FA5EDA-07D6-42EC-B75D-92E9BD664D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840" y="6355076"/>
            <a:ext cx="977267" cy="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DD98-E9F2-451E-9441-0AED49A0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>
            <a:normAutofit/>
          </a:bodyPr>
          <a:lstStyle/>
          <a:p>
            <a:r>
              <a:rPr lang="en-US" sz="3600" b="1" dirty="0"/>
              <a:t>Disabilities Are….</a:t>
            </a:r>
          </a:p>
        </p:txBody>
      </p:sp>
      <p:pic>
        <p:nvPicPr>
          <p:cNvPr id="5" name="Picture 4" descr="A child in a wheelchair holding a flag and a ribbon &#10;&#10;">
            <a:extLst>
              <a:ext uri="{FF2B5EF4-FFF2-40B4-BE49-F238E27FC236}">
                <a16:creationId xmlns:a16="http://schemas.microsoft.com/office/drawing/2014/main" id="{6894BD62-0A89-4346-8196-3001A0371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64" y="1502496"/>
            <a:ext cx="3843558" cy="3855117"/>
          </a:xfrm>
          <a:prstGeom prst="rect">
            <a:avLst/>
          </a:prstGeom>
        </p:spPr>
      </p:pic>
      <p:pic>
        <p:nvPicPr>
          <p:cNvPr id="4" name="Picture 3" descr="A person with a horse&#10;&#10;">
            <a:extLst>
              <a:ext uri="{FF2B5EF4-FFF2-40B4-BE49-F238E27FC236}">
                <a16:creationId xmlns:a16="http://schemas.microsoft.com/office/drawing/2014/main" id="{12CCF383-AE76-CE4B-92AB-F2E50EA6F2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473" y="1502496"/>
            <a:ext cx="3942152" cy="3909659"/>
          </a:xfrm>
          <a:prstGeom prst="rect">
            <a:avLst/>
          </a:prstGeom>
        </p:spPr>
      </p:pic>
      <p:pic>
        <p:nvPicPr>
          <p:cNvPr id="8" name="Picture 7" descr="A person riding a horse&#10;&#10;">
            <a:extLst>
              <a:ext uri="{FF2B5EF4-FFF2-40B4-BE49-F238E27FC236}">
                <a16:creationId xmlns:a16="http://schemas.microsoft.com/office/drawing/2014/main" id="{2B1B9E55-447C-5D46-9D59-92FB383FA9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120" y="1502496"/>
            <a:ext cx="3694614" cy="39822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7DBEAA-9BF4-41F2-88B9-F91B582BA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764" y="5364513"/>
            <a:ext cx="11535793" cy="8303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mporary and Permanent">
            <a:extLst>
              <a:ext uri="{FF2B5EF4-FFF2-40B4-BE49-F238E27FC236}">
                <a16:creationId xmlns:a16="http://schemas.microsoft.com/office/drawing/2014/main" id="{1D2411ED-7DEF-4FDA-AA9C-7753B57FA28D}"/>
              </a:ext>
            </a:extLst>
          </p:cNvPr>
          <p:cNvSpPr txBox="1"/>
          <p:nvPr/>
        </p:nvSpPr>
        <p:spPr>
          <a:xfrm>
            <a:off x="523240" y="5463361"/>
            <a:ext cx="3418840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203200" algn="ctr">
              <a:lnSpc>
                <a:spcPct val="80000"/>
              </a:lnSpc>
            </a:lvl1pPr>
          </a:lstStyle>
          <a:p>
            <a:pPr indent="0"/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</a:p>
        </p:txBody>
      </p:sp>
      <p:sp>
        <p:nvSpPr>
          <p:cNvPr id="6" name="Visible and nonvisible">
            <a:extLst>
              <a:ext uri="{FF2B5EF4-FFF2-40B4-BE49-F238E27FC236}">
                <a16:creationId xmlns:a16="http://schemas.microsoft.com/office/drawing/2014/main" id="{96C7E27D-4A58-4025-9CCE-3B5A12F606DF}"/>
              </a:ext>
            </a:extLst>
          </p:cNvPr>
          <p:cNvSpPr txBox="1"/>
          <p:nvPr/>
        </p:nvSpPr>
        <p:spPr>
          <a:xfrm>
            <a:off x="5078616" y="5388009"/>
            <a:ext cx="200337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152400" algn="r"/>
          </a:lstStyle>
          <a:p>
            <a:pPr indent="0"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isible and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Nonv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isible </a:t>
            </a:r>
          </a:p>
        </p:txBody>
      </p:sp>
      <p:sp>
        <p:nvSpPr>
          <p:cNvPr id="9" name="From birth or acquired later">
            <a:extLst>
              <a:ext uri="{FF2B5EF4-FFF2-40B4-BE49-F238E27FC236}">
                <a16:creationId xmlns:a16="http://schemas.microsoft.com/office/drawing/2014/main" id="{62472CCB-FEFC-41F2-8E99-7DDE9179D9AB}"/>
              </a:ext>
            </a:extLst>
          </p:cNvPr>
          <p:cNvSpPr txBox="1"/>
          <p:nvPr/>
        </p:nvSpPr>
        <p:spPr>
          <a:xfrm>
            <a:off x="8833468" y="5375935"/>
            <a:ext cx="248368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152400" algn="r"/>
          </a:lstStyle>
          <a:p>
            <a:pPr indent="0"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Birth or Acquired Later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AB852D-30E1-4F5F-8566-B5B767209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2720" y="5339573"/>
            <a:ext cx="11721123" cy="28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1F51D8-00A2-4BB9-8706-2479CBC8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07908" y="1537412"/>
            <a:ext cx="0" cy="48506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3B0B3-EB02-4F49-B6DE-3278642E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71200" y="1779964"/>
            <a:ext cx="0" cy="48506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S Equestrian logo">
            <a:extLst>
              <a:ext uri="{FF2B5EF4-FFF2-40B4-BE49-F238E27FC236}">
                <a16:creationId xmlns:a16="http://schemas.microsoft.com/office/drawing/2014/main" id="{B11DDC46-89D9-463A-9419-814DE11CCF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0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173FE-7218-0644-8CB0-B1423B10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  <a:sym typeface="Calibri"/>
              </a:rPr>
              <a:t>Tip #5</a:t>
            </a:r>
            <a:r>
              <a:rPr lang="en-US" dirty="0">
                <a:solidFill>
                  <a:schemeClr val="tx1"/>
                </a:solidFill>
                <a:sym typeface="Calibri"/>
              </a:rPr>
              <a:t>: </a:t>
            </a:r>
            <a:r>
              <a:rPr lang="en-US" b="1" dirty="0">
                <a:solidFill>
                  <a:schemeClr val="tx1"/>
                </a:solidFill>
                <a:sym typeface="Calibri"/>
              </a:rPr>
              <a:t>Listen attentively and patiently</a:t>
            </a:r>
            <a:r>
              <a:rPr lang="en-US" dirty="0">
                <a:solidFill>
                  <a:schemeClr val="tx1"/>
                </a:solidFill>
                <a:sym typeface="Calibri"/>
              </a:rPr>
              <a:t> when talking with a person who has difficulty speaking.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DB6CF7-02F4-5045-8980-3C373521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632" y="1744951"/>
            <a:ext cx="7304581" cy="4930485"/>
          </a:xfrm>
        </p:spPr>
        <p:txBody>
          <a:bodyPr/>
          <a:lstStyle/>
          <a:p>
            <a:pPr>
              <a:buClr>
                <a:srgbClr val="000000"/>
              </a:buClr>
              <a:buSzPts val="2590"/>
            </a:pPr>
            <a:r>
              <a:rPr lang="en-US" dirty="0">
                <a:solidFill>
                  <a:schemeClr val="tx1"/>
                </a:solidFill>
                <a:sym typeface="Calibri"/>
              </a:rPr>
              <a:t>Be patient and wait for the person to finish, rather than correcting, interrupting, or speaking for the person. </a:t>
            </a:r>
          </a:p>
          <a:p>
            <a:pPr>
              <a:buClr>
                <a:srgbClr val="000000"/>
              </a:buClr>
              <a:buSzPts val="2590"/>
            </a:pPr>
            <a:r>
              <a:rPr lang="en-US" dirty="0">
                <a:solidFill>
                  <a:schemeClr val="tx1"/>
                </a:solidFill>
                <a:sym typeface="Calibri"/>
              </a:rPr>
              <a:t>If necessary, ask short or close-ended questions that require short answers, a nod or shake of the head. </a:t>
            </a:r>
          </a:p>
          <a:p>
            <a:pPr>
              <a:buClr>
                <a:srgbClr val="000000"/>
              </a:buClr>
              <a:buSzPts val="2590"/>
            </a:pPr>
            <a:r>
              <a:rPr lang="en-US" dirty="0">
                <a:solidFill>
                  <a:schemeClr val="tx1"/>
                </a:solidFill>
                <a:sym typeface="Calibri"/>
              </a:rPr>
              <a:t>Never pretend to understand if you are having difficulty doing so. 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ts val="2590"/>
            </a:pPr>
            <a:r>
              <a:rPr lang="en-US" dirty="0">
                <a:solidFill>
                  <a:schemeClr val="tx1"/>
                </a:solidFill>
                <a:sym typeface="Calibri"/>
              </a:rPr>
              <a:t>Instead, repeat what you have understood   and allow the person to respond. The response will clue you in and guide your understanding.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of a rider talking to a group of other people&#10;">
            <a:extLst>
              <a:ext uri="{FF2B5EF4-FFF2-40B4-BE49-F238E27FC236}">
                <a16:creationId xmlns:a16="http://schemas.microsoft.com/office/drawing/2014/main" id="{B7D033A1-EAC5-054A-915B-7B33EFCAF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213" y="1955957"/>
            <a:ext cx="4173451" cy="3948112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pic>
        <p:nvPicPr>
          <p:cNvPr id="5" name="Picture 4" descr="US Equestrian logo">
            <a:extLst>
              <a:ext uri="{FF2B5EF4-FFF2-40B4-BE49-F238E27FC236}">
                <a16:creationId xmlns:a16="http://schemas.microsoft.com/office/drawing/2014/main" id="{87F52E9E-A321-4C0C-8B8E-81EC649368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6" name="Picture 5" descr="RespectAbility logo">
            <a:extLst>
              <a:ext uri="{FF2B5EF4-FFF2-40B4-BE49-F238E27FC236}">
                <a16:creationId xmlns:a16="http://schemas.microsoft.com/office/drawing/2014/main" id="{7B7E278F-3161-4A59-AB9F-F533166B8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840" y="6355076"/>
            <a:ext cx="977267" cy="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6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182005-A3FF-2F43-8464-F8ED2418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39" y="365126"/>
            <a:ext cx="11183851" cy="1139824"/>
          </a:xfrm>
        </p:spPr>
        <p:txBody>
          <a:bodyPr/>
          <a:lstStyle/>
          <a:p>
            <a:r>
              <a:rPr lang="en-US" u="sng" kern="1200" dirty="0">
                <a:solidFill>
                  <a:schemeClr val="tx1"/>
                </a:solidFill>
                <a:sym typeface="Calibri"/>
              </a:rPr>
              <a:t>Tip #6</a:t>
            </a:r>
            <a:r>
              <a:rPr lang="en-US" kern="1200" dirty="0">
                <a:solidFill>
                  <a:schemeClr val="tx1"/>
                </a:solidFill>
                <a:sym typeface="Calibri"/>
              </a:rPr>
              <a:t>: </a:t>
            </a:r>
            <a:r>
              <a:rPr lang="en-US" b="1" kern="1200" dirty="0">
                <a:solidFill>
                  <a:schemeClr val="tx1"/>
                </a:solidFill>
                <a:sym typeface="Calibri"/>
              </a:rPr>
              <a:t>Speak </a:t>
            </a:r>
            <a:r>
              <a:rPr lang="en-US" b="1" i="1" kern="1200" dirty="0">
                <a:solidFill>
                  <a:schemeClr val="tx1"/>
                </a:solidFill>
                <a:sym typeface="Calibri"/>
              </a:rPr>
              <a:t>directly</a:t>
            </a:r>
            <a:r>
              <a:rPr lang="en-US" b="1" kern="1200" dirty="0">
                <a:solidFill>
                  <a:schemeClr val="tx1"/>
                </a:solidFill>
                <a:sym typeface="Calibri"/>
              </a:rPr>
              <a:t> </a:t>
            </a:r>
            <a:r>
              <a:rPr lang="en-US" kern="1200" dirty="0">
                <a:solidFill>
                  <a:schemeClr val="tx1"/>
                </a:solidFill>
                <a:sym typeface="Calibri"/>
              </a:rPr>
              <a:t>to a person with a disability.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41766-A6A9-414D-96F8-11AD8E808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936" y="1543747"/>
            <a:ext cx="6229252" cy="5082422"/>
          </a:xfrm>
        </p:spPr>
        <p:txBody>
          <a:bodyPr/>
          <a:lstStyle/>
          <a:p>
            <a:pPr marL="0" lvl="0">
              <a:spcBef>
                <a:spcPts val="600"/>
              </a:spcBef>
              <a:spcAft>
                <a:spcPts val="1200"/>
              </a:spcAft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Look directly at the person, as you would anyone else with whom you are speaking. </a:t>
            </a:r>
          </a:p>
          <a:p>
            <a:pPr marL="0" lvl="0">
              <a:spcBef>
                <a:spcPts val="600"/>
              </a:spcBef>
              <a:spcAft>
                <a:spcPts val="1200"/>
              </a:spcAft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Do not speak to their sign language          (or other language) interpreter or their personal companion or assistant.</a:t>
            </a:r>
          </a:p>
          <a:p>
            <a:pPr marL="0" lvl="0">
              <a:spcBef>
                <a:spcPts val="600"/>
              </a:spcBef>
              <a:spcAft>
                <a:spcPts val="1200"/>
              </a:spcAft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Try to read their nonverbal cues.</a:t>
            </a:r>
          </a:p>
          <a:p>
            <a:pPr marL="0" lvl="0">
              <a:spcBef>
                <a:spcPts val="600"/>
              </a:spcBef>
              <a:spcAft>
                <a:spcPts val="1200"/>
              </a:spcAft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A lack of immediate response does not indicate that the person can’t or won’t respond. </a:t>
            </a:r>
          </a:p>
          <a:p>
            <a:pPr marL="0" lvl="0">
              <a:spcBef>
                <a:spcPts val="600"/>
              </a:spcBef>
              <a:spcAft>
                <a:spcPts val="1200"/>
              </a:spcAft>
              <a:buSzPts val="28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Be patient.</a:t>
            </a:r>
          </a:p>
        </p:txBody>
      </p:sp>
      <p:pic>
        <p:nvPicPr>
          <p:cNvPr id="4" name="Picture 3" descr="A picture of a person riding a horse&#10;&#10;">
            <a:extLst>
              <a:ext uri="{FF2B5EF4-FFF2-40B4-BE49-F238E27FC236}">
                <a16:creationId xmlns:a16="http://schemas.microsoft.com/office/drawing/2014/main" id="{C26E19B6-6A9C-2848-97DB-5CA6BBC80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4895" y="1585597"/>
            <a:ext cx="3962116" cy="2269416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pic>
        <p:nvPicPr>
          <p:cNvPr id="5" name="Picture 4" descr="A picture or a person riding a horse&#10;&#10;">
            <a:extLst>
              <a:ext uri="{FF2B5EF4-FFF2-40B4-BE49-F238E27FC236}">
                <a16:creationId xmlns:a16="http://schemas.microsoft.com/office/drawing/2014/main" id="{53F0C2D5-9403-8F4A-86D0-7F2BEAE63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741496"/>
            <a:ext cx="4299278" cy="2463579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F2AA0EBD-28EB-4587-AC4B-82A49DC97F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6" name="Picture 5" descr="RespectAbility logo">
            <a:extLst>
              <a:ext uri="{FF2B5EF4-FFF2-40B4-BE49-F238E27FC236}">
                <a16:creationId xmlns:a16="http://schemas.microsoft.com/office/drawing/2014/main" id="{A4ABF37C-1DC5-44F4-A21F-131534F186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840" y="6355076"/>
            <a:ext cx="977267" cy="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99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23D2FD-F3F0-424C-BF25-F8C5B9BE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406688"/>
            <a:ext cx="11928763" cy="1139824"/>
          </a:xfrm>
        </p:spPr>
        <p:txBody>
          <a:bodyPr/>
          <a:lstStyle/>
          <a:p>
            <a:r>
              <a:rPr lang="en-US" sz="3600" b="1" u="sng" dirty="0">
                <a:ea typeface="Calibri"/>
                <a:sym typeface="Calibri"/>
              </a:rPr>
              <a:t>Tip #7</a:t>
            </a:r>
            <a:r>
              <a:rPr lang="en-US" sz="3600" b="1" dirty="0">
                <a:ea typeface="Calibri"/>
                <a:sym typeface="Calibri"/>
              </a:rPr>
              <a:t>: Respect Their Personal Space – </a:t>
            </a:r>
            <a:br>
              <a:rPr lang="en-US" sz="3600" dirty="0">
                <a:ea typeface="Calibri"/>
                <a:sym typeface="Calibri"/>
              </a:rPr>
            </a:br>
            <a:r>
              <a:rPr lang="en-US" sz="3600" dirty="0">
                <a:ea typeface="Calibri"/>
                <a:sym typeface="Calibri"/>
              </a:rPr>
              <a:t>Wheelchairs, scooters &amp; canes are someone’s personal space.</a:t>
            </a:r>
            <a:endParaRPr lang="en-US" sz="3600" dirty="0"/>
          </a:p>
        </p:txBody>
      </p:sp>
      <p:pic>
        <p:nvPicPr>
          <p:cNvPr id="5" name="Picture 4" descr="A person with a service dog&#10;&#10;">
            <a:extLst>
              <a:ext uri="{FF2B5EF4-FFF2-40B4-BE49-F238E27FC236}">
                <a16:creationId xmlns:a16="http://schemas.microsoft.com/office/drawing/2014/main" id="{CCC92DB7-4110-404C-80B8-CC9BED7E29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73" y="1663745"/>
            <a:ext cx="1724419" cy="2587752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pic>
        <p:nvPicPr>
          <p:cNvPr id="6" name="Picture 5" descr="A picture of a person kissing her horse&#10;">
            <a:extLst>
              <a:ext uri="{FF2B5EF4-FFF2-40B4-BE49-F238E27FC236}">
                <a16:creationId xmlns:a16="http://schemas.microsoft.com/office/drawing/2014/main" id="{B646742A-019C-FC44-9673-F586492979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779" y="1677281"/>
            <a:ext cx="1920509" cy="2560679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pic>
        <p:nvPicPr>
          <p:cNvPr id="4" name="Picture 3" descr="A person in a wheelchair dancing with a group of people around her&#10;&#10;">
            <a:extLst>
              <a:ext uri="{FF2B5EF4-FFF2-40B4-BE49-F238E27FC236}">
                <a16:creationId xmlns:a16="http://schemas.microsoft.com/office/drawing/2014/main" id="{5BAF9DEA-5F4A-7A46-B6D5-76F67469FF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2"/>
          <a:stretch/>
        </p:blipFill>
        <p:spPr>
          <a:xfrm>
            <a:off x="722637" y="4368731"/>
            <a:ext cx="3637805" cy="2336083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D6DD9-356E-E04D-83C6-8ADB6ABBB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6254" y="1580363"/>
            <a:ext cx="6699764" cy="5124451"/>
          </a:xfrm>
        </p:spPr>
        <p:txBody>
          <a:bodyPr/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Do not touch or move an individual’s adaptive devices – even if they put it down or choose to leave it somewhere – without permission:</a:t>
            </a:r>
          </a:p>
          <a:p>
            <a:pPr>
              <a:buSzPts val="2800"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Leaning on someone’s wheelchair is like leaning on someone’s shoulder. </a:t>
            </a:r>
          </a:p>
          <a:p>
            <a:pPr>
              <a:buSzPts val="2800"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Putting something in someone’s carry basket is like putting something in their backpack. </a:t>
            </a:r>
          </a:p>
          <a:p>
            <a:pPr>
              <a:buSzPts val="2800"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It is vital that owners know where their equipment is at all times.</a:t>
            </a:r>
          </a:p>
          <a:p>
            <a:pPr>
              <a:buSzPts val="2800"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If they use a wheelchair, use a chair to be eye-level if you are having a long conversation.</a:t>
            </a:r>
          </a:p>
          <a:p>
            <a:pPr marL="114300" indent="0">
              <a:buSzPts val="2800"/>
              <a:buNone/>
            </a:pPr>
            <a:r>
              <a:rPr lang="en-US" sz="2400" b="1" dirty="0">
                <a:solidFill>
                  <a:srgbClr val="000000"/>
                </a:solidFill>
                <a:ea typeface="Calibri"/>
                <a:sym typeface="Calibri"/>
              </a:rPr>
              <a:t>Service animal etiquette</a:t>
            </a: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: Request permission from owner prior to petting a service animal.</a:t>
            </a:r>
            <a:endParaRPr lang="en-US" sz="2400" dirty="0">
              <a:solidFill>
                <a:srgbClr val="000000"/>
              </a:solidFill>
              <a:ea typeface="Calibri"/>
            </a:endParaRPr>
          </a:p>
          <a:p>
            <a:pPr marL="114300" indent="0">
              <a:buSzPts val="2800"/>
              <a:buNone/>
            </a:pPr>
            <a:endParaRPr lang="en-US" sz="2400" dirty="0">
              <a:solidFill>
                <a:srgbClr val="000000"/>
              </a:solidFill>
              <a:ea typeface="Calibri"/>
              <a:sym typeface="Calibri"/>
            </a:endParaRPr>
          </a:p>
          <a:p>
            <a:pPr marL="228600" lvl="0" indent="-50800">
              <a:buSzPts val="280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DA5D0544-9310-46B7-BFBA-A4F4471687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A616DA8B-E46C-40D7-BAC1-9563F2EC89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840" y="6355076"/>
            <a:ext cx="977267" cy="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3AD9F-A751-914F-89DF-8BCF4201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sym typeface="Calibri"/>
              </a:rPr>
              <a:t>Tip #8</a:t>
            </a:r>
            <a:r>
              <a:rPr lang="en-US" b="1" dirty="0">
                <a:solidFill>
                  <a:schemeClr val="tx1"/>
                </a:solidFill>
                <a:sym typeface="Calibri"/>
              </a:rPr>
              <a:t>: Don’t pretend to have a disability.</a:t>
            </a:r>
            <a:endParaRPr lang="en-US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A515C4-0FCE-0441-A1FF-291A72DB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240" y="1757645"/>
            <a:ext cx="5087346" cy="3824290"/>
          </a:xfrm>
        </p:spPr>
        <p:txBody>
          <a:bodyPr/>
          <a:lstStyle/>
          <a:p>
            <a:pPr indent="-457200"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Disability simulation experiences should be done for design / navigational / educational purposes only.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3000"/>
              <a:buNone/>
            </a:pPr>
            <a:endParaRPr lang="en-US" dirty="0">
              <a:solidFill>
                <a:schemeClr val="tx1"/>
              </a:solidFill>
              <a:sym typeface="Calibri"/>
            </a:endParaRPr>
          </a:p>
          <a:p>
            <a:pPr indent="-457200"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-US" dirty="0">
                <a:solidFill>
                  <a:schemeClr val="tx1"/>
                </a:solidFill>
                <a:sym typeface="Calibri"/>
              </a:rPr>
              <a:t>Pretending to have a disability, without one of the above purposes, is considered insulting.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000"/>
              <a:buNone/>
            </a:pPr>
            <a:endParaRPr lang="en-US" dirty="0">
              <a:solidFill>
                <a:schemeClr val="tx1"/>
              </a:solidFill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of two people riding a horse in a carriage &#10;&#10;">
            <a:extLst>
              <a:ext uri="{FF2B5EF4-FFF2-40B4-BE49-F238E27FC236}">
                <a16:creationId xmlns:a16="http://schemas.microsoft.com/office/drawing/2014/main" id="{2D08087F-71E6-426A-9B27-FCA287DD7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274" y="1757645"/>
            <a:ext cx="5648269" cy="3689644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8748B79F-E67D-4E20-9004-0C832CB9ED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5" name="Picture 4" descr="RespectAbility logo">
            <a:extLst>
              <a:ext uri="{FF2B5EF4-FFF2-40B4-BE49-F238E27FC236}">
                <a16:creationId xmlns:a16="http://schemas.microsoft.com/office/drawing/2014/main" id="{52CF71BC-E3AA-49CE-A5D6-7F64E1D87C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840" y="6355076"/>
            <a:ext cx="977267" cy="4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9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"/>
          <p:cNvSpPr txBox="1">
            <a:spLocks noGrp="1"/>
          </p:cNvSpPr>
          <p:nvPr>
            <p:ph type="title"/>
          </p:nvPr>
        </p:nvSpPr>
        <p:spPr>
          <a:xfrm>
            <a:off x="523240" y="365760"/>
            <a:ext cx="11668760" cy="113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u="sng" dirty="0">
                <a:ea typeface="Calibri"/>
                <a:sym typeface="Calibri"/>
              </a:rPr>
              <a:t>Tip #9</a:t>
            </a:r>
            <a:r>
              <a:rPr lang="en-US" sz="3600" b="1" dirty="0">
                <a:ea typeface="Calibri"/>
                <a:sym typeface="Calibri"/>
              </a:rPr>
              <a:t>: Visible and Nonvisible Disabilities –</a:t>
            </a:r>
            <a:br>
              <a:rPr lang="en-US" sz="3600" b="1" dirty="0">
                <a:ea typeface="Calibri"/>
                <a:sym typeface="Calibri"/>
              </a:rPr>
            </a:br>
            <a:r>
              <a:rPr lang="en-US" sz="3600" b="1" dirty="0">
                <a:ea typeface="Calibri"/>
                <a:sym typeface="Calibri"/>
              </a:rPr>
              <a:t>             </a:t>
            </a:r>
            <a:r>
              <a:rPr lang="en-US" sz="3600" dirty="0">
                <a:ea typeface="Calibri"/>
                <a:sym typeface="Calibri"/>
              </a:rPr>
              <a:t>Some you can see, some you cannot</a:t>
            </a:r>
            <a:endParaRPr sz="3600" dirty="0"/>
          </a:p>
        </p:txBody>
      </p:sp>
      <p:sp>
        <p:nvSpPr>
          <p:cNvPr id="372" name="Google Shape;372;p29"/>
          <p:cNvSpPr txBox="1">
            <a:spLocks noGrp="1"/>
          </p:cNvSpPr>
          <p:nvPr>
            <p:ph type="body" idx="1"/>
          </p:nvPr>
        </p:nvSpPr>
        <p:spPr>
          <a:xfrm>
            <a:off x="539931" y="1556155"/>
            <a:ext cx="6452226" cy="535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  <a:ea typeface="Calibri"/>
                <a:sym typeface="Calibri"/>
              </a:rPr>
              <a:t>A person may make a request or act in a way that you don’t understand. That request or behavior may be disability-related.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endParaRPr lang="en-US" dirty="0">
              <a:solidFill>
                <a:srgbClr val="000000"/>
              </a:solidFill>
              <a:ea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  <a:ea typeface="Calibri"/>
                <a:sym typeface="Calibri"/>
              </a:rPr>
              <a:t>For example, you may give seemingly simple verbal directions to someone, but the person asks you to write it down.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endParaRPr lang="en-US" dirty="0">
              <a:solidFill>
                <a:srgbClr val="000000"/>
              </a:solidFill>
              <a:ea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  <a:ea typeface="Calibri"/>
                <a:sym typeface="Calibri"/>
              </a:rPr>
              <a:t>The person may have a learning disability that makes written communication easier – or more difficult.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endParaRPr lang="en-US" dirty="0">
              <a:solidFill>
                <a:srgbClr val="000000"/>
              </a:solidFill>
              <a:sym typeface="Calibri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00"/>
                </a:solidFill>
                <a:sym typeface="Calibri"/>
              </a:rPr>
              <a:t>Or a person may be anxious or act depressed.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052" name="Picture 4" descr="A group of people, with and without disabilities, smiling and posing. ">
            <a:extLst>
              <a:ext uri="{FF2B5EF4-FFF2-40B4-BE49-F238E27FC236}">
                <a16:creationId xmlns:a16="http://schemas.microsoft.com/office/drawing/2014/main" id="{0A45830E-C196-9441-A19D-C8BDAA831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/>
          <a:stretch/>
        </p:blipFill>
        <p:spPr bwMode="auto">
          <a:xfrm>
            <a:off x="7106194" y="2120895"/>
            <a:ext cx="4545875" cy="3914548"/>
          </a:xfrm>
          <a:prstGeom prst="rect">
            <a:avLst/>
          </a:prstGeom>
          <a:noFill/>
          <a:ln w="19050">
            <a:solidFill>
              <a:srgbClr val="F5BA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A3DDF4FC-2577-41F9-98B3-02A72DC706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4"/>
    </mc:Choice>
    <mc:Fallback xmlns="">
      <p:transition spd="slow" advTm="2500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BB44AE-C32E-A741-8A48-75345D2C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90945"/>
            <a:ext cx="11513127" cy="1310987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sym typeface="Calibri"/>
              </a:rPr>
              <a:t>Tip #10</a:t>
            </a:r>
            <a:r>
              <a:rPr lang="en-US" sz="3600" b="1" dirty="0">
                <a:solidFill>
                  <a:schemeClr val="tx1"/>
                </a:solidFill>
                <a:sym typeface="Calibri"/>
              </a:rPr>
              <a:t>: People with mental health disabilities – </a:t>
            </a:r>
            <a:br>
              <a:rPr lang="en-US" sz="3200" dirty="0">
                <a:solidFill>
                  <a:schemeClr val="tx1"/>
                </a:solidFill>
                <a:sym typeface="Calibri"/>
              </a:rPr>
            </a:br>
            <a:r>
              <a:rPr lang="en-US" sz="3200" dirty="0">
                <a:solidFill>
                  <a:schemeClr val="tx1"/>
                </a:solidFill>
                <a:sym typeface="Calibri"/>
              </a:rPr>
              <a:t>This nonvisible disability presents differently for different people</a:t>
            </a:r>
            <a:r>
              <a:rPr lang="en-US" sz="3200" i="1" dirty="0">
                <a:solidFill>
                  <a:schemeClr val="tx1"/>
                </a:solidFill>
                <a:sym typeface="Calibri"/>
              </a:rPr>
              <a:t>.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004B6-998F-1A43-93AE-BD21B94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825625"/>
            <a:ext cx="6636129" cy="4379451"/>
          </a:xfrm>
        </p:spPr>
        <p:txBody>
          <a:bodyPr>
            <a:normAutofit fontScale="85000" lnSpcReduction="10000"/>
          </a:bodyPr>
          <a:lstStyle/>
          <a:p>
            <a:pPr marL="0" lvl="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3000"/>
            </a:pPr>
            <a:r>
              <a:rPr lang="en-US" sz="3000" dirty="0">
                <a:solidFill>
                  <a:schemeClr val="tx1"/>
                </a:solidFill>
                <a:sym typeface="Calibri"/>
              </a:rPr>
              <a:t>Mental health disabilities are the pandemic’s “shadow.” People of </a:t>
            </a:r>
            <a:r>
              <a:rPr lang="en-US" sz="3000" i="1" dirty="0">
                <a:solidFill>
                  <a:schemeClr val="tx1"/>
                </a:solidFill>
                <a:sym typeface="Calibri"/>
              </a:rPr>
              <a:t>all ages</a:t>
            </a:r>
            <a:r>
              <a:rPr lang="en-US" sz="3000" dirty="0">
                <a:solidFill>
                  <a:schemeClr val="tx1"/>
                </a:solidFill>
                <a:sym typeface="Calibri"/>
              </a:rPr>
              <a:t> are struggling:</a:t>
            </a:r>
          </a:p>
          <a:p>
            <a:pPr marL="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3000"/>
            </a:pPr>
            <a:r>
              <a:rPr lang="en-US" sz="3000" dirty="0">
                <a:solidFill>
                  <a:schemeClr val="tx1"/>
                </a:solidFill>
                <a:sym typeface="Calibri"/>
              </a:rPr>
              <a:t>If you or someone you know is struggling with anxiety and/or depression, </a:t>
            </a:r>
            <a:r>
              <a:rPr lang="en-US" sz="3000" b="1" dirty="0">
                <a:solidFill>
                  <a:schemeClr val="tx1"/>
                </a:solidFill>
                <a:sym typeface="Calibri"/>
              </a:rPr>
              <a:t>seek help</a:t>
            </a:r>
            <a:r>
              <a:rPr lang="en-US" sz="3000" dirty="0">
                <a:solidFill>
                  <a:schemeClr val="tx1"/>
                </a:solidFill>
                <a:sym typeface="Calibri"/>
              </a:rPr>
              <a:t>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000"/>
              <a:buNone/>
            </a:pPr>
            <a:r>
              <a:rPr lang="en-US" sz="3000" i="1" dirty="0">
                <a:solidFill>
                  <a:schemeClr val="tx1"/>
                </a:solidFill>
                <a:sym typeface="Calibri"/>
              </a:rPr>
              <a:t>  It is a sign of strength to ask for help. </a:t>
            </a:r>
            <a:endParaRPr lang="en-US" sz="3000" dirty="0">
              <a:solidFill>
                <a:schemeClr val="tx1"/>
              </a:solidFill>
              <a:sym typeface="Calibri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3000"/>
            </a:pPr>
            <a:r>
              <a:rPr lang="en-US" sz="3000" dirty="0">
                <a:solidFill>
                  <a:schemeClr val="tx1"/>
                </a:solidFill>
                <a:sym typeface="Calibri"/>
              </a:rPr>
              <a:t>Others may have trouble picking up on social cues; some may be super-sensitive.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3000"/>
            </a:pPr>
            <a:r>
              <a:rPr lang="en-US" sz="3000" dirty="0">
                <a:solidFill>
                  <a:schemeClr val="tx1"/>
                </a:solidFill>
                <a:sym typeface="Calibri"/>
              </a:rPr>
              <a:t>One person may be very high energy, while someone else may appear sluggish or distant.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3000"/>
            </a:pPr>
            <a:r>
              <a:rPr lang="en-US" sz="3000" dirty="0">
                <a:solidFill>
                  <a:schemeClr val="tx1"/>
                </a:solidFill>
                <a:sym typeface="Calibri"/>
              </a:rPr>
              <a:t>Treat each person as an individual. </a:t>
            </a:r>
          </a:p>
        </p:txBody>
      </p:sp>
      <p:pic>
        <p:nvPicPr>
          <p:cNvPr id="1028" name="Picture 4" descr="Cal Harris with RespectAbility staff and Fellows smiling in front of the RespectAbility banner">
            <a:extLst>
              <a:ext uri="{FF2B5EF4-FFF2-40B4-BE49-F238E27FC236}">
                <a16:creationId xmlns:a16="http://schemas.microsoft.com/office/drawing/2014/main" id="{8F332575-C265-8343-B982-12EA58A4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96" y="1825625"/>
            <a:ext cx="4573467" cy="2910634"/>
          </a:xfrm>
          <a:prstGeom prst="rect">
            <a:avLst/>
          </a:prstGeom>
          <a:noFill/>
          <a:ln w="19050">
            <a:solidFill>
              <a:srgbClr val="F5BA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S Equestrian logo">
            <a:extLst>
              <a:ext uri="{FF2B5EF4-FFF2-40B4-BE49-F238E27FC236}">
                <a16:creationId xmlns:a16="http://schemas.microsoft.com/office/drawing/2014/main" id="{19F8D9FA-159B-43A4-A47A-2521060B85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50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>
            <a:spLocks noGrp="1"/>
          </p:cNvSpPr>
          <p:nvPr>
            <p:ph type="title"/>
          </p:nvPr>
        </p:nvSpPr>
        <p:spPr>
          <a:xfrm>
            <a:off x="521208" y="365760"/>
            <a:ext cx="11899726" cy="113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u="sng" dirty="0">
                <a:ea typeface="Calibri"/>
                <a:sym typeface="Calibri"/>
              </a:rPr>
              <a:t>Tip #10</a:t>
            </a:r>
            <a:r>
              <a:rPr lang="en-US" sz="3600" b="1" dirty="0">
                <a:ea typeface="Calibri"/>
                <a:sym typeface="Calibri"/>
              </a:rPr>
              <a:t>: Mental Health Resources</a:t>
            </a:r>
            <a:endParaRPr sz="3600" dirty="0"/>
          </a:p>
        </p:txBody>
      </p:sp>
      <p:pic>
        <p:nvPicPr>
          <p:cNvPr id="5" name="Picture 4" descr="Icon of a phone &#10;">
            <a:extLst>
              <a:ext uri="{FF2B5EF4-FFF2-40B4-BE49-F238E27FC236}">
                <a16:creationId xmlns:a16="http://schemas.microsoft.com/office/drawing/2014/main" id="{D2BD8F00-6969-3F46-ABA0-9180891EE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1631" y="270015"/>
            <a:ext cx="1235569" cy="1235569"/>
          </a:xfrm>
          <a:prstGeom prst="rect">
            <a:avLst/>
          </a:prstGeom>
        </p:spPr>
      </p:pic>
      <p:sp>
        <p:nvSpPr>
          <p:cNvPr id="365" name="Google Shape;365;p28"/>
          <p:cNvSpPr txBox="1">
            <a:spLocks noGrp="1"/>
          </p:cNvSpPr>
          <p:nvPr>
            <p:ph type="body" idx="1"/>
          </p:nvPr>
        </p:nvSpPr>
        <p:spPr>
          <a:xfrm>
            <a:off x="521208" y="1505584"/>
            <a:ext cx="11365992" cy="533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i="1" dirty="0">
                <a:solidFill>
                  <a:srgbClr val="000000"/>
                </a:solidFill>
                <a:ea typeface="Calibri"/>
                <a:sym typeface="Calibri"/>
              </a:rPr>
              <a:t>If you or someone you know is experiencing a mental health crisis: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i="1" dirty="0">
                <a:solidFill>
                  <a:srgbClr val="000000"/>
                </a:solidFill>
                <a:ea typeface="Calibri"/>
                <a:sym typeface="Calibri"/>
              </a:rPr>
              <a:t> go to the local hospital emergency room &amp;/or contact: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National Suicide Prevention Hotline (24 hours, free, in English or Spanish):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b="1" dirty="0">
                <a:solidFill>
                  <a:srgbClr val="000000"/>
                </a:solidFill>
                <a:ea typeface="Calibri"/>
                <a:sym typeface="Calibri"/>
              </a:rPr>
              <a:t>1-800-273-8255</a:t>
            </a:r>
            <a:endParaRPr lang="en-US" sz="2400" b="1" dirty="0">
              <a:solidFill>
                <a:srgbClr val="000000"/>
              </a:solidFill>
              <a:ea typeface="Calibri"/>
              <a:sym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------------------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USEF-BASED MENTAL HEALTH FIRST AID HOTLINE (free for USEF members):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b="1" dirty="0">
                <a:solidFill>
                  <a:srgbClr val="000000"/>
                </a:solidFill>
                <a:ea typeface="Calibri"/>
                <a:sym typeface="Calibri"/>
              </a:rPr>
              <a:t>1-800-633-3353</a:t>
            </a:r>
            <a:r>
              <a:rPr lang="en-US" sz="2400" b="1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The intake representatives who answer the calls are all licensed therapists.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------------------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U.S.-BASED MENTAL HEALTH CARE RESOURCES: 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Mental Health America: </a:t>
            </a: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  <a:hlinkClick r:id="rId4"/>
              </a:rPr>
              <a:t>https://www.mhanational.org</a:t>
            </a: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American Psychological Association: </a:t>
            </a: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  <a:hlinkClick r:id="rId5"/>
              </a:rPr>
              <a:t>https://www.apa.org/</a:t>
            </a: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Project Semicolon: </a:t>
            </a: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  <a:hlinkClick r:id="rId6"/>
              </a:rPr>
              <a:t>https://projectsemicolon.com/</a:t>
            </a: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400" dirty="0">
                <a:solidFill>
                  <a:srgbClr val="000000"/>
                </a:solidFill>
                <a:ea typeface="Calibri"/>
                <a:sym typeface="Calibri"/>
              </a:rPr>
              <a:t>And/or contact your insurance company for further guidance.</a:t>
            </a:r>
          </a:p>
        </p:txBody>
      </p:sp>
      <p:pic>
        <p:nvPicPr>
          <p:cNvPr id="4" name="Picture 3" descr="US Equestrian logo">
            <a:extLst>
              <a:ext uri="{FF2B5EF4-FFF2-40B4-BE49-F238E27FC236}">
                <a16:creationId xmlns:a16="http://schemas.microsoft.com/office/drawing/2014/main" id="{8CD016B1-9501-4EAB-9899-273B62E932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9"/>
    </mc:Choice>
    <mc:Fallback xmlns="">
      <p:transition spd="slow" advTm="3926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5FF008-6388-B246-8A6D-079D6CBD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with disabilities want opportunities (2)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827D51-40DC-1446-BB4B-CEA5C34E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03302" y="1581061"/>
            <a:ext cx="5426025" cy="3429053"/>
            <a:chOff x="6555702" y="2105915"/>
            <a:chExt cx="5192139" cy="3429053"/>
          </a:xfrm>
        </p:grpSpPr>
        <p:sp>
          <p:nvSpPr>
            <p:cNvPr id="212" name="Google Shape;212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55702" y="2105915"/>
              <a:ext cx="5192139" cy="34290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37398" y="2308348"/>
              <a:ext cx="4816355" cy="3024186"/>
            </a:xfrm>
            <a:prstGeom prst="rect">
              <a:avLst/>
            </a:prstGeom>
            <a:solidFill>
              <a:srgbClr val="EFAF3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6994071" y="2545277"/>
              <a:ext cx="4506685" cy="2462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People with disabilities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w</a:t>
              </a:r>
              <a:r>
                <a:rPr lang="en-US" sz="4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ant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40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opportunities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Just like anyone else.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pic>
        <p:nvPicPr>
          <p:cNvPr id="8" name="Picture 7" descr="US Equestrian logo">
            <a:extLst>
              <a:ext uri="{FF2B5EF4-FFF2-40B4-BE49-F238E27FC236}">
                <a16:creationId xmlns:a16="http://schemas.microsoft.com/office/drawing/2014/main" id="{67DC3A63-FBBE-41DD-A08F-48135F411B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9" name="Picture 8" descr="A group of equestrians, all with disabilities, smiling &#10;">
            <a:extLst>
              <a:ext uri="{FF2B5EF4-FFF2-40B4-BE49-F238E27FC236}">
                <a16:creationId xmlns:a16="http://schemas.microsoft.com/office/drawing/2014/main" id="{7E88C2E1-019F-4142-B335-4456EC8B6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" y="877435"/>
            <a:ext cx="5283201" cy="4748148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</p:spTree>
    <p:extLst>
      <p:ext uri="{BB962C8B-B14F-4D97-AF65-F5344CB8AC3E}">
        <p14:creationId xmlns:p14="http://schemas.microsoft.com/office/powerpoint/2010/main" val="40316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89"/>
    </mc:Choice>
    <mc:Fallback xmlns="">
      <p:transition spd="slow" advTm="4318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832D0-292D-E946-AE40-D0FF1D9B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 descr="A woman with a prosthetic leg riding a horse">
            <a:extLst>
              <a:ext uri="{FF2B5EF4-FFF2-40B4-BE49-F238E27FC236}">
                <a16:creationId xmlns:a16="http://schemas.microsoft.com/office/drawing/2014/main" id="{5E1DD7DB-F243-0C43-8968-18DD1301E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44" y="396573"/>
            <a:ext cx="5116543" cy="3654673"/>
          </a:xfrm>
          <a:prstGeom prst="rect">
            <a:avLst/>
          </a:prstGeom>
          <a:ln w="19050">
            <a:solidFill>
              <a:srgbClr val="F5BA2B"/>
            </a:solidFill>
          </a:ln>
        </p:spPr>
      </p:pic>
      <p:pic>
        <p:nvPicPr>
          <p:cNvPr id="7" name="Picture 6" descr="US Equestrian logo">
            <a:extLst>
              <a:ext uri="{FF2B5EF4-FFF2-40B4-BE49-F238E27FC236}">
                <a16:creationId xmlns:a16="http://schemas.microsoft.com/office/drawing/2014/main" id="{13971614-A1F3-4CB4-912C-3CC27DEB69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83" y="4032967"/>
            <a:ext cx="2532184" cy="2428460"/>
          </a:xfrm>
          <a:prstGeom prst="rect">
            <a:avLst/>
          </a:prstGeom>
        </p:spPr>
      </p:pic>
      <p:pic>
        <p:nvPicPr>
          <p:cNvPr id="478" name="Google Shape;478;p42" descr="RespectAbility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998" y="4684209"/>
            <a:ext cx="3316389" cy="1508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477;p42">
            <a:extLst>
              <a:ext uri="{FF2B5EF4-FFF2-40B4-BE49-F238E27FC236}">
                <a16:creationId xmlns:a16="http://schemas.microsoft.com/office/drawing/2014/main" id="{EEBF261C-7FF0-426E-BC2E-D15FE56D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6452" y="4340324"/>
            <a:ext cx="385344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6" name="Google Shape;476;p42"/>
          <p:cNvSpPr txBox="1"/>
          <p:nvPr/>
        </p:nvSpPr>
        <p:spPr>
          <a:xfrm>
            <a:off x="5423376" y="117734"/>
            <a:ext cx="6768624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4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5200" b="1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THANK YOU!</a:t>
            </a:r>
            <a:endParaRPr lang="en-US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25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Ashley Swift</a:t>
            </a:r>
            <a:r>
              <a:rPr lang="en-US" sz="2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5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USEF</a:t>
            </a:r>
            <a:r>
              <a:rPr lang="en-US" sz="2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5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Host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25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Debbie Fink, </a:t>
            </a:r>
            <a:r>
              <a:rPr lang="en-US" sz="25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Director/Producer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2500" b="1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Lauren Appelbaum</a:t>
            </a:r>
            <a:r>
              <a:rPr lang="en-US" sz="25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Moderator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25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Alanna Flax-Clark</a:t>
            </a:r>
            <a:r>
              <a:rPr lang="en-US" sz="25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5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Keynote Speaker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Ava Rigelhaupt, 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Speaker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Abigail Shaw, 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Speaker</a:t>
            </a:r>
          </a:p>
          <a:p>
            <a:pPr marL="508004" algn="ctr">
              <a:buClr>
                <a:srgbClr val="000000"/>
              </a:buClr>
              <a:buSzPts val="13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Darby Leigh, 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Speaker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Andrea Jennings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Speaker</a:t>
            </a: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endParaRPr lang="en-US" sz="24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Jake Stimell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Fellow, 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Community Outreach and Impact</a:t>
            </a:r>
            <a:endParaRPr lang="en-US" sz="2400" i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US" sz="22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Maya Cohen-Shields</a:t>
            </a:r>
            <a:r>
              <a:rPr lang="en-US" sz="2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2200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Intern 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FOR MORE INFO:  Contact 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6"/>
              </a:rPr>
              <a:t>EricA@respectability.org</a:t>
            </a: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USEF Contact: Kbolton@usef.org</a:t>
            </a:r>
          </a:p>
          <a:p>
            <a:pPr marL="508004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7"/>
              </a:rPr>
              <a:t>Link to Free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7"/>
              </a:rPr>
              <a:t>RespectAbility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7"/>
              </a:rPr>
              <a:t> Webinars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>
            <a:spLocks noGrp="1"/>
          </p:cNvSpPr>
          <p:nvPr>
            <p:ph type="title"/>
          </p:nvPr>
        </p:nvSpPr>
        <p:spPr>
          <a:xfrm>
            <a:off x="521208" y="365760"/>
            <a:ext cx="11899726" cy="113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dirty="0">
                <a:sym typeface="Calibri"/>
              </a:rPr>
              <a:t>Photo Credits </a:t>
            </a:r>
            <a:br>
              <a:rPr lang="en-US" sz="3600" b="1" dirty="0">
                <a:sym typeface="Calibri"/>
              </a:rPr>
            </a:br>
            <a:r>
              <a:rPr lang="en-US" sz="3200" dirty="0">
                <a:sym typeface="Calibri"/>
              </a:rPr>
              <a:t>(for slides with 2 photos, credits are listed left to right)</a:t>
            </a:r>
            <a:endParaRPr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C8448B-E44C-4B1C-8BD2-693ED23CF5C5}"/>
              </a:ext>
            </a:extLst>
          </p:cNvPr>
          <p:cNvSpPr txBox="1">
            <a:spLocks/>
          </p:cNvSpPr>
          <p:nvPr/>
        </p:nvSpPr>
        <p:spPr>
          <a:xfrm>
            <a:off x="523801" y="1853738"/>
            <a:ext cx="383244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Slide 1: Marie de Ronde-</a:t>
            </a:r>
            <a:r>
              <a:rPr lang="en-US" sz="1800" dirty="0" err="1"/>
              <a:t>Oudemans</a:t>
            </a:r>
            <a:r>
              <a:rPr lang="en-US" sz="1800" dirty="0"/>
              <a:t>, Sydney Collier </a:t>
            </a:r>
          </a:p>
          <a:p>
            <a:r>
              <a:rPr lang="en-US" sz="1800" dirty="0"/>
              <a:t>Slide 2: Andrea Evans/US Equestrian</a:t>
            </a:r>
          </a:p>
          <a:p>
            <a:pPr marL="0" indent="0">
              <a:buNone/>
            </a:pPr>
            <a:r>
              <a:rPr lang="en-US" sz="1800" dirty="0"/>
              <a:t>    Cecily Byrd, Meghan Benge</a:t>
            </a:r>
          </a:p>
          <a:p>
            <a:r>
              <a:rPr lang="en-US" sz="1800" dirty="0"/>
              <a:t>Slide 3: Hope Hand</a:t>
            </a:r>
          </a:p>
          <a:p>
            <a:r>
              <a:rPr lang="en-US" sz="1800" dirty="0"/>
              <a:t>Slide 4: </a:t>
            </a:r>
            <a:r>
              <a:rPr lang="en-US" sz="1800" dirty="0" err="1"/>
              <a:t>RespectAbility</a:t>
            </a:r>
            <a:endParaRPr lang="en-US" sz="1800" dirty="0"/>
          </a:p>
          <a:p>
            <a:r>
              <a:rPr lang="en-US" sz="1800" dirty="0"/>
              <a:t>Slide 5: </a:t>
            </a:r>
            <a:r>
              <a:rPr lang="en-US" sz="1800" dirty="0" err="1"/>
              <a:t>RespectAbility</a:t>
            </a:r>
            <a:endParaRPr lang="en-US" sz="1800" dirty="0"/>
          </a:p>
          <a:p>
            <a:r>
              <a:rPr lang="en-US" sz="1800" dirty="0"/>
              <a:t>Slide 6: </a:t>
            </a:r>
            <a:r>
              <a:rPr lang="en-US" sz="1800" dirty="0" err="1"/>
              <a:t>RespectAbility</a:t>
            </a:r>
            <a:endParaRPr lang="en-US" sz="1800" dirty="0"/>
          </a:p>
          <a:p>
            <a:r>
              <a:rPr lang="en-US" sz="1800" dirty="0"/>
              <a:t>Slide 7: Alanna Flax-Clark</a:t>
            </a:r>
          </a:p>
          <a:p>
            <a:r>
              <a:rPr lang="en-US" sz="1800" dirty="0"/>
              <a:t>Slide 8: Marie de Ronde-</a:t>
            </a:r>
            <a:r>
              <a:rPr lang="en-US" sz="1800" dirty="0" err="1"/>
              <a:t>Oudemans</a:t>
            </a:r>
            <a:endParaRPr lang="en-US" sz="1800" dirty="0"/>
          </a:p>
          <a:p>
            <a:r>
              <a:rPr lang="en-US" sz="1800" dirty="0"/>
              <a:t>Slide 9: Charlotte Merle-Smith</a:t>
            </a:r>
          </a:p>
          <a:p>
            <a:pPr marL="0" indent="0">
              <a:buNone/>
            </a:pPr>
            <a:r>
              <a:rPr lang="en-US" sz="1800" dirty="0"/>
              <a:t>     Alanna Flax-Clark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ED74-A6AD-4DDC-982A-BB73D74F2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075" y="1853738"/>
            <a:ext cx="3832449" cy="4351338"/>
          </a:xfrm>
        </p:spPr>
        <p:txBody>
          <a:bodyPr>
            <a:normAutofit/>
          </a:bodyPr>
          <a:lstStyle/>
          <a:p>
            <a:r>
              <a:rPr lang="en-US" sz="1800" dirty="0"/>
              <a:t>Slide 10: Katie Jackson</a:t>
            </a:r>
          </a:p>
          <a:p>
            <a:r>
              <a:rPr lang="en-US" sz="1800" dirty="0"/>
              <a:t>Slide 11: </a:t>
            </a:r>
            <a:r>
              <a:rPr lang="en-US" sz="1800" dirty="0" err="1"/>
              <a:t>RespectAbility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Slide 12: Alanna Flax-Clark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    Marie and Cecile </a:t>
            </a:r>
            <a:r>
              <a:rPr lang="en-US" sz="1800" dirty="0" err="1"/>
              <a:t>Vonderheyden</a:t>
            </a:r>
            <a:endParaRPr lang="en-US" sz="1800" dirty="0"/>
          </a:p>
          <a:p>
            <a:r>
              <a:rPr lang="en-US" sz="1800" dirty="0"/>
              <a:t>Slide 13: Respectability</a:t>
            </a:r>
          </a:p>
          <a:p>
            <a:r>
              <a:rPr lang="en-US" sz="1800" dirty="0"/>
              <a:t>Slide 14: Hope Hand</a:t>
            </a:r>
          </a:p>
          <a:p>
            <a:r>
              <a:rPr lang="en-US" sz="1800" dirty="0"/>
              <a:t>Slide 15: Lindsay McCall</a:t>
            </a:r>
          </a:p>
          <a:p>
            <a:r>
              <a:rPr lang="en-US" sz="1800" dirty="0"/>
              <a:t>Slide 16: Lindsay McCall</a:t>
            </a:r>
          </a:p>
          <a:p>
            <a:r>
              <a:rPr lang="en-US" sz="1800" dirty="0"/>
              <a:t>Slide 17: Barbie Roth</a:t>
            </a:r>
          </a:p>
          <a:p>
            <a:r>
              <a:rPr lang="en-US" sz="1800" dirty="0"/>
              <a:t>Slide 18: Lindsay McCall</a:t>
            </a:r>
          </a:p>
          <a:p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1FEF4-7B3E-4CD0-B8E7-1C27A1252A6C}"/>
              </a:ext>
            </a:extLst>
          </p:cNvPr>
          <p:cNvSpPr txBox="1">
            <a:spLocks/>
          </p:cNvSpPr>
          <p:nvPr/>
        </p:nvSpPr>
        <p:spPr>
          <a:xfrm>
            <a:off x="8052423" y="1853738"/>
            <a:ext cx="3832449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Slide 19: Ava </a:t>
            </a:r>
            <a:r>
              <a:rPr lang="en-US" sz="1800" dirty="0" err="1"/>
              <a:t>Rigelhaupt</a:t>
            </a:r>
            <a:r>
              <a:rPr lang="en-US" sz="1800" dirty="0"/>
              <a:t> </a:t>
            </a:r>
          </a:p>
          <a:p>
            <a:r>
              <a:rPr lang="en-US" sz="1800" dirty="0"/>
              <a:t>Slide 20: Marie and Cecile </a:t>
            </a:r>
            <a:r>
              <a:rPr lang="en-US" sz="1800" dirty="0" err="1"/>
              <a:t>Vonderheyden</a:t>
            </a:r>
            <a:endParaRPr lang="en-US" sz="1800" dirty="0"/>
          </a:p>
          <a:p>
            <a:r>
              <a:rPr lang="en-US" sz="1800" dirty="0"/>
              <a:t>Slide 21: Roxanne </a:t>
            </a:r>
            <a:r>
              <a:rPr lang="en-US" sz="1800" dirty="0" err="1"/>
              <a:t>Trunnell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Mia </a:t>
            </a:r>
            <a:r>
              <a:rPr lang="en-US" sz="1800" dirty="0" err="1"/>
              <a:t>Rodier-Dawallo</a:t>
            </a:r>
            <a:r>
              <a:rPr lang="en-US" sz="1800" dirty="0"/>
              <a:t> </a:t>
            </a:r>
          </a:p>
          <a:p>
            <a:r>
              <a:rPr lang="en-US" sz="1800" dirty="0"/>
              <a:t>Slide 22: Natalie Abbott, </a:t>
            </a:r>
          </a:p>
          <a:p>
            <a:pPr marL="0" indent="0">
              <a:buNone/>
            </a:pPr>
            <a:r>
              <a:rPr lang="en-US" sz="1800" dirty="0"/>
              <a:t>    Veronica </a:t>
            </a:r>
            <a:r>
              <a:rPr lang="en-US" sz="1800" dirty="0" err="1"/>
              <a:t>Gogan</a:t>
            </a:r>
            <a:r>
              <a:rPr lang="en-US" sz="1800" dirty="0"/>
              <a:t>, Alanna Flax-Clark</a:t>
            </a:r>
          </a:p>
          <a:p>
            <a:r>
              <a:rPr lang="en-US" sz="1800" dirty="0"/>
              <a:t>Slide 23: Patricia </a:t>
            </a:r>
            <a:r>
              <a:rPr lang="en-US" sz="1800" dirty="0" err="1"/>
              <a:t>Kastama</a:t>
            </a:r>
            <a:endParaRPr lang="en-US" sz="1800" dirty="0"/>
          </a:p>
          <a:p>
            <a:r>
              <a:rPr lang="en-US" sz="1800" dirty="0"/>
              <a:t>Slide 24: </a:t>
            </a:r>
            <a:r>
              <a:rPr lang="en-US" sz="1800" dirty="0" err="1"/>
              <a:t>RespectAbility</a:t>
            </a:r>
            <a:endParaRPr lang="en-US" sz="1800" dirty="0"/>
          </a:p>
          <a:p>
            <a:r>
              <a:rPr lang="en-US" sz="1800" dirty="0"/>
              <a:t>Slide 25: </a:t>
            </a:r>
            <a:r>
              <a:rPr lang="en-US" sz="1800" dirty="0" err="1"/>
              <a:t>RespectAbility</a:t>
            </a:r>
            <a:endParaRPr lang="en-US" sz="1800" dirty="0"/>
          </a:p>
          <a:p>
            <a:r>
              <a:rPr lang="en-US" sz="1800" dirty="0"/>
              <a:t>Slide 26: n/a</a:t>
            </a:r>
          </a:p>
          <a:p>
            <a:r>
              <a:rPr lang="en-US" sz="1800" dirty="0"/>
              <a:t>Slide 27: Sydney Collier</a:t>
            </a:r>
          </a:p>
          <a:p>
            <a:r>
              <a:rPr lang="en-US" sz="1800" dirty="0"/>
              <a:t>Slide 28: Alanna Flax-Clark</a:t>
            </a:r>
          </a:p>
          <a:p>
            <a:endParaRPr lang="en-US" sz="1600" dirty="0"/>
          </a:p>
        </p:txBody>
      </p:sp>
      <p:pic>
        <p:nvPicPr>
          <p:cNvPr id="4" name="Picture 3" descr="US Equestrian logo">
            <a:extLst>
              <a:ext uri="{FF2B5EF4-FFF2-40B4-BE49-F238E27FC236}">
                <a16:creationId xmlns:a16="http://schemas.microsoft.com/office/drawing/2014/main" id="{8CD016B1-9501-4EAB-9899-273B62E9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9"/>
    </mc:Choice>
    <mc:Fallback xmlns="">
      <p:transition spd="slow" advTm="392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3AE2D4BE-EAD1-FD47-B661-5F3BFA7037F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Three Facts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F3597-60D6-47E0-B868-48BE39AEF272}"/>
              </a:ext>
            </a:extLst>
          </p:cNvPr>
          <p:cNvSpPr/>
          <p:nvPr/>
        </p:nvSpPr>
        <p:spPr>
          <a:xfrm>
            <a:off x="700216" y="390859"/>
            <a:ext cx="6355492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Anyone can join the disability community at any point due to aging, illness, accidents,  </a:t>
            </a:r>
            <a:endParaRPr lang="en-US"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trauma.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70EED-1C38-714E-B3F3-0F0CDCCB0C32}"/>
              </a:ext>
            </a:extLst>
          </p:cNvPr>
          <p:cNvSpPr/>
          <p:nvPr/>
        </p:nvSpPr>
        <p:spPr>
          <a:xfrm>
            <a:off x="825843" y="31469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disability community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diverse.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0DAF7A-D903-408C-8C97-5228B5DBEA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912" y="4665718"/>
            <a:ext cx="6021860" cy="1990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People with disabilities from other underrepresented communities face double discrimination.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13C223-1512-4211-BD55-57733730D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65622" y="4555279"/>
            <a:ext cx="1816443" cy="0"/>
          </a:xfrm>
          <a:prstGeom prst="line">
            <a:avLst/>
          </a:prstGeom>
          <a:ln w="28575">
            <a:solidFill>
              <a:srgbClr val="F5B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oup of people posing for a photo in the snow. One person is in a wheelchair. &#10;&#10;">
            <a:extLst>
              <a:ext uri="{FF2B5EF4-FFF2-40B4-BE49-F238E27FC236}">
                <a16:creationId xmlns:a16="http://schemas.microsoft.com/office/drawing/2014/main" id="{25DE84D1-2C2C-7E43-BB77-82D146D9A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08" y="972270"/>
            <a:ext cx="4913460" cy="4913460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1AAC24-6984-4ED0-B557-A544D6E47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65621" y="2980085"/>
            <a:ext cx="1816443" cy="0"/>
          </a:xfrm>
          <a:prstGeom prst="line">
            <a:avLst/>
          </a:prstGeom>
          <a:ln w="28575">
            <a:solidFill>
              <a:srgbClr val="F5B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S Equestrian logo">
            <a:extLst>
              <a:ext uri="{FF2B5EF4-FFF2-40B4-BE49-F238E27FC236}">
                <a16:creationId xmlns:a16="http://schemas.microsoft.com/office/drawing/2014/main" id="{B3E91910-EE12-4B9C-803C-E2E6275B95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02" y="6239586"/>
            <a:ext cx="545174" cy="522842"/>
          </a:xfrm>
          <a:prstGeom prst="rect">
            <a:avLst/>
          </a:prstGeom>
        </p:spPr>
      </p:pic>
      <p:pic>
        <p:nvPicPr>
          <p:cNvPr id="13" name="Picture 12" descr="US Equestrian logo">
            <a:extLst>
              <a:ext uri="{FF2B5EF4-FFF2-40B4-BE49-F238E27FC236}">
                <a16:creationId xmlns:a16="http://schemas.microsoft.com/office/drawing/2014/main" id="{B1D9D70D-C19C-4A89-A5BE-E2F2EB38B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214097-15C0-204A-9059-CEE77519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Billion People</a:t>
            </a:r>
          </a:p>
        </p:txBody>
      </p:sp>
      <p:sp>
        <p:nvSpPr>
          <p:cNvPr id="209" name="Google Shape;209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0547" y="335180"/>
            <a:ext cx="5053262" cy="6101356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219;p11" descr="A globe">
            <a:extLst>
              <a:ext uri="{FF2B5EF4-FFF2-40B4-BE49-F238E27FC236}">
                <a16:creationId xmlns:a16="http://schemas.microsoft.com/office/drawing/2014/main" id="{78914DEF-2F98-6340-84B3-4AC4645BE9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09" y="951338"/>
            <a:ext cx="4632150" cy="4956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/>
          <p:nvPr/>
        </p:nvSpPr>
        <p:spPr>
          <a:xfrm>
            <a:off x="6297392" y="553283"/>
            <a:ext cx="4503225" cy="5665149"/>
          </a:xfrm>
          <a:prstGeom prst="rect">
            <a:avLst/>
          </a:prstGeom>
          <a:solidFill>
            <a:srgbClr val="EFAF30"/>
          </a:solidFill>
          <a:ln w="127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Over 1 billion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approximately 15%  –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of the global population live with </a:t>
            </a:r>
            <a:r>
              <a:rPr lang="en-US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 visible and/or nonvisible </a:t>
            </a:r>
            <a:r>
              <a:rPr lang="en-US" sz="40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disability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(pre-pandemic)</a:t>
            </a:r>
            <a:r>
              <a:rPr lang="en-US" sz="4000" b="0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US Equestrian logo">
            <a:extLst>
              <a:ext uri="{FF2B5EF4-FFF2-40B4-BE49-F238E27FC236}">
                <a16:creationId xmlns:a16="http://schemas.microsoft.com/office/drawing/2014/main" id="{7229C054-4C12-4C3F-AFC0-60C006822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8" name="Google Shape;222;p11" descr="RespectAbility logo">
            <a:extLst>
              <a:ext uri="{FF2B5EF4-FFF2-40B4-BE49-F238E27FC236}">
                <a16:creationId xmlns:a16="http://schemas.microsoft.com/office/drawing/2014/main" id="{20160D35-6542-E541-9E17-DB4EAED76FDF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6296" y="6383038"/>
            <a:ext cx="936373" cy="394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2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89"/>
    </mc:Choice>
    <mc:Fallback xmlns="">
      <p:transition spd="slow" advTm="431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4F206C-8DCA-1049-92D5-D150C4F0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Laws</a:t>
            </a:r>
          </a:p>
        </p:txBody>
      </p:sp>
      <p:sp>
        <p:nvSpPr>
          <p:cNvPr id="220" name="Google Shape;220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434" y="288988"/>
            <a:ext cx="5802457" cy="6083248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815597" y="530904"/>
            <a:ext cx="5318921" cy="5599418"/>
          </a:xfrm>
          <a:prstGeom prst="rect">
            <a:avLst/>
          </a:prstGeom>
          <a:solidFill>
            <a:srgbClr val="EFAF30"/>
          </a:solidFill>
          <a:ln w="127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According to the UN’s Department of Economic and Social Affairs: </a:t>
            </a:r>
            <a:endParaRPr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“Disability laws and acts are instruments through which countries abolish discrimination against persons with disabilities and eliminate barriers towards the full enjoyment of their rights and their inclusion in society.”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(121 out of 197 countries have such laws)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9" name="Google Shape;219;p11" descr="A glo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5051" y="951338"/>
            <a:ext cx="4632150" cy="49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US Equestrian logo">
            <a:extLst>
              <a:ext uri="{FF2B5EF4-FFF2-40B4-BE49-F238E27FC236}">
                <a16:creationId xmlns:a16="http://schemas.microsoft.com/office/drawing/2014/main" id="{7B53C705-4530-411F-B3D0-693FB1E6AD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4" y="6259005"/>
            <a:ext cx="545174" cy="522842"/>
          </a:xfrm>
          <a:prstGeom prst="rect">
            <a:avLst/>
          </a:prstGeom>
        </p:spPr>
      </p:pic>
      <p:pic>
        <p:nvPicPr>
          <p:cNvPr id="222" name="Google Shape;222;p11" descr="RespectAbility log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2133" y="6372236"/>
            <a:ext cx="936373" cy="39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9D6BE2-05E3-454D-8721-A259F597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with Disabilities</a:t>
            </a:r>
          </a:p>
        </p:txBody>
      </p:sp>
      <p:pic>
        <p:nvPicPr>
          <p:cNvPr id="212" name="Google Shape;212;p10" descr="A glo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325" y="1151541"/>
            <a:ext cx="4632150" cy="49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5257" y="497596"/>
            <a:ext cx="5107373" cy="5890518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5894637" y="720853"/>
            <a:ext cx="4632150" cy="5386012"/>
          </a:xfrm>
          <a:prstGeom prst="rect">
            <a:avLst/>
          </a:prstGeom>
          <a:solidFill>
            <a:srgbClr val="EFAF30"/>
          </a:solidFill>
          <a:ln w="127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United Nations Department of Economics and Social Affairs states: 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 with disabilities often face disproportionately high rates of gender-based violence, neglect, and discrimination.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 descr="US Equestrian logo">
            <a:extLst>
              <a:ext uri="{FF2B5EF4-FFF2-40B4-BE49-F238E27FC236}">
                <a16:creationId xmlns:a16="http://schemas.microsoft.com/office/drawing/2014/main" id="{45C502B1-752D-427A-AB96-39209FFCB1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213" name="Google Shape;213;p10" descr="RespectAbility logo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7433" y="6281836"/>
            <a:ext cx="1151073" cy="48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B9791C-2CAB-1840-9EA7-C7741699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1-in-5 People in the 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7E0D60-7A19-D146-9C9A-8EFBFB30B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1224" y="493776"/>
            <a:ext cx="5134776" cy="5904756"/>
            <a:chOff x="961224" y="493776"/>
            <a:chExt cx="5134776" cy="59047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1BFD20-01FB-44FA-AA40-AF3020B62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1224" y="493776"/>
              <a:ext cx="5134776" cy="59047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33315F-A4C0-490F-A4DF-74E0DEC22061}"/>
                </a:ext>
              </a:extLst>
            </p:cNvPr>
            <p:cNvSpPr/>
            <p:nvPr/>
          </p:nvSpPr>
          <p:spPr>
            <a:xfrm>
              <a:off x="1235711" y="721242"/>
              <a:ext cx="4585801" cy="5449824"/>
            </a:xfrm>
            <a:prstGeom prst="rect">
              <a:avLst/>
            </a:prstGeom>
            <a:solidFill>
              <a:srgbClr val="EFAF3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</a:pP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1-in-5 </a:t>
              </a:r>
            </a:p>
            <a:p>
              <a:pPr lvl="0" algn="ctr"/>
              <a:r>
                <a: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people of all ages has a</a:t>
              </a:r>
            </a:p>
            <a:p>
              <a:pPr lvl="0" algn="ctr"/>
              <a:r>
                <a: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disability</a:t>
              </a:r>
            </a:p>
            <a:p>
              <a:pPr lvl="0" algn="ctr"/>
              <a:r>
                <a: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U.S.</a:t>
              </a:r>
            </a:p>
            <a:p>
              <a:pPr lvl="0"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(pre-pandemic)</a:t>
              </a:r>
            </a:p>
            <a:p>
              <a:pPr lvl="0" algn="ctr">
                <a:lnSpc>
                  <a:spcPct val="90000"/>
                </a:lnSpc>
              </a:pP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erson sitting on a wheelchair next to a horse&#10;&#10;">
            <a:extLst>
              <a:ext uri="{FF2B5EF4-FFF2-40B4-BE49-F238E27FC236}">
                <a16:creationId xmlns:a16="http://schemas.microsoft.com/office/drawing/2014/main" id="{637F13B8-8BE6-044E-9069-00076EC11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597" y="493776"/>
            <a:ext cx="3927692" cy="5904756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9" name="Picture 8" descr="US Equestrian logo">
            <a:extLst>
              <a:ext uri="{FF2B5EF4-FFF2-40B4-BE49-F238E27FC236}">
                <a16:creationId xmlns:a16="http://schemas.microsoft.com/office/drawing/2014/main" id="{692D3113-FC8E-49C5-88AE-A69353BC0E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7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5FF008-6388-B246-8A6D-079D6CBD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with disabilities want opportunities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827D51-40DC-1446-BB4B-CEA5C34E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5891" y="4213400"/>
            <a:ext cx="7980217" cy="2506623"/>
            <a:chOff x="2258291" y="4738254"/>
            <a:chExt cx="7980217" cy="2506623"/>
          </a:xfrm>
        </p:grpSpPr>
        <p:sp>
          <p:nvSpPr>
            <p:cNvPr id="212" name="Google Shape;212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58291" y="4738254"/>
              <a:ext cx="7980217" cy="25066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24545" y="4926101"/>
              <a:ext cx="7647710" cy="2092253"/>
            </a:xfrm>
            <a:prstGeom prst="rect">
              <a:avLst/>
            </a:prstGeom>
            <a:solidFill>
              <a:srgbClr val="EFAF3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2258291" y="5124475"/>
              <a:ext cx="7980217" cy="1908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People with disabilities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w</a:t>
              </a:r>
              <a:r>
                <a:rPr lang="en-US" sz="4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ant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40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opportunities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Just like anyone else.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pic>
        <p:nvPicPr>
          <p:cNvPr id="8" name="Picture 7" descr="US Equestrian logo">
            <a:extLst>
              <a:ext uri="{FF2B5EF4-FFF2-40B4-BE49-F238E27FC236}">
                <a16:creationId xmlns:a16="http://schemas.microsoft.com/office/drawing/2014/main" id="{67DC3A63-FBBE-41DD-A08F-48135F411B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pic>
        <p:nvPicPr>
          <p:cNvPr id="6" name="Picture 5" descr="A group of people, with and without disabilities, posing for a photo in front of a building&#10;&#10;">
            <a:extLst>
              <a:ext uri="{FF2B5EF4-FFF2-40B4-BE49-F238E27FC236}">
                <a16:creationId xmlns:a16="http://schemas.microsoft.com/office/drawing/2014/main" id="{BA5DF363-F291-431D-B73E-1456B6119B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5891" y="364500"/>
            <a:ext cx="7948648" cy="3506856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89"/>
    </mc:Choice>
    <mc:Fallback xmlns="">
      <p:transition spd="slow" advTm="431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DD98-E9F2-451E-9441-0AED49A0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5126"/>
            <a:ext cx="10515600" cy="11398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Helmets Prevent Injuries from Accidents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Temporary and Permanent, Visible and Nonvisible</a:t>
            </a:r>
          </a:p>
        </p:txBody>
      </p:sp>
      <p:pic>
        <p:nvPicPr>
          <p:cNvPr id="8" name="Picture 7" descr="A couple of people riding horses with a dog on the other side&#10;&#10;">
            <a:extLst>
              <a:ext uri="{FF2B5EF4-FFF2-40B4-BE49-F238E27FC236}">
                <a16:creationId xmlns:a16="http://schemas.microsoft.com/office/drawing/2014/main" id="{CA27FC25-B6C1-9C4C-AB62-C0225AFC5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05" y="1589769"/>
            <a:ext cx="5278162" cy="4659808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9" name="Picture 8" descr="Two people riding horses&#10;&#10;">
            <a:extLst>
              <a:ext uri="{FF2B5EF4-FFF2-40B4-BE49-F238E27FC236}">
                <a16:creationId xmlns:a16="http://schemas.microsoft.com/office/drawing/2014/main" id="{4761F016-CC78-2B4F-900B-B53B8236B8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002" y="1586350"/>
            <a:ext cx="5310057" cy="4666645"/>
          </a:xfrm>
          <a:prstGeom prst="rect">
            <a:avLst/>
          </a:prstGeom>
          <a:ln w="19050">
            <a:solidFill>
              <a:srgbClr val="EFAF30"/>
            </a:solidFill>
          </a:ln>
        </p:spPr>
      </p:pic>
      <p:pic>
        <p:nvPicPr>
          <p:cNvPr id="12" name="Picture 11" descr="US Equestrian logo">
            <a:extLst>
              <a:ext uri="{FF2B5EF4-FFF2-40B4-BE49-F238E27FC236}">
                <a16:creationId xmlns:a16="http://schemas.microsoft.com/office/drawing/2014/main" id="{97ECFDED-17B7-4DF4-BE7C-983F8A4144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205076"/>
            <a:ext cx="665439" cy="6381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D8701F-0F14-2B48-933B-3350CA20E71C}"/>
              </a:ext>
            </a:extLst>
          </p:cNvPr>
          <p:cNvSpPr/>
          <p:nvPr/>
        </p:nvSpPr>
        <p:spPr>
          <a:xfrm>
            <a:off x="3048000" y="627538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information from USEF on helmet safety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4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1914</Words>
  <Application>Microsoft Macintosh PowerPoint</Application>
  <PresentationFormat>Widescreen</PresentationFormat>
  <Paragraphs>241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1_Office Theme</vt:lpstr>
      <vt:lpstr>  DEI Community Conversations:  Harnessing Accessibility and Inclusion of Persons with Disabilities  </vt:lpstr>
      <vt:lpstr>Disabilities Are….</vt:lpstr>
      <vt:lpstr>Three Facts</vt:lpstr>
      <vt:lpstr>1 Billion People</vt:lpstr>
      <vt:lpstr>Disability Laws</vt:lpstr>
      <vt:lpstr>Women with Disabilities</vt:lpstr>
      <vt:lpstr>1-in-5 People in the US</vt:lpstr>
      <vt:lpstr>People with disabilities want opportunities</vt:lpstr>
      <vt:lpstr>Helmets Prevent Injuries from Accidents –  Temporary and Permanent, Visible and Nonvisible</vt:lpstr>
      <vt:lpstr>High-level Competition Skills –  These Skills Transfer to Work Skills</vt:lpstr>
      <vt:lpstr>Ensuring Accessible Events: Virtual</vt:lpstr>
      <vt:lpstr>Ensuring Accessible Events: In–Person </vt:lpstr>
      <vt:lpstr>Physical Accessibility of Venue(s)</vt:lpstr>
      <vt:lpstr>Work with people with disabilities </vt:lpstr>
      <vt:lpstr>10 Tips  in  Disability Etiquette:  One-on-One  Interactions</vt:lpstr>
      <vt:lpstr>Tip #1: The Golden Rule               People with disabilities are people. </vt:lpstr>
      <vt:lpstr>Tip #2: Language Matters!</vt:lpstr>
      <vt:lpstr>Tip #3: Unsure how to interact?         A-T-P! Ask the Person!</vt:lpstr>
      <vt:lpstr>Tip #4: Adults with disabilities are adults –               Treat them and speak to them as adults. </vt:lpstr>
      <vt:lpstr>Tip #5: Listen attentively and patiently when talking with a person who has difficulty speaking.</vt:lpstr>
      <vt:lpstr>Tip #6: Speak directly to a person with a disability.</vt:lpstr>
      <vt:lpstr>Tip #7: Respect Their Personal Space –  Wheelchairs, scooters &amp; canes are someone’s personal space.</vt:lpstr>
      <vt:lpstr>Tip #8: Don’t pretend to have a disability.</vt:lpstr>
      <vt:lpstr>Tip #9: Visible and Nonvisible Disabilities –              Some you can see, some you cannot</vt:lpstr>
      <vt:lpstr>Tip #10: People with mental health disabilities –  This nonvisible disability presents differently for different people.</vt:lpstr>
      <vt:lpstr>Tip #10: Mental Health Resources</vt:lpstr>
      <vt:lpstr>People with disabilities want opportunities (2)</vt:lpstr>
      <vt:lpstr>Thank You!</vt:lpstr>
      <vt:lpstr>Photo Credits  (for slides with 2 photos, credits are listed left to right)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/>
  <cp:revision>730</cp:revision>
  <dcterms:created xsi:type="dcterms:W3CDTF">2019-02-07T00:58:17Z</dcterms:created>
  <dcterms:modified xsi:type="dcterms:W3CDTF">2021-04-13T19:27:24Z</dcterms:modified>
</cp:coreProperties>
</file>