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797" r:id="rId2"/>
    <p:sldId id="805" r:id="rId3"/>
    <p:sldId id="807" r:id="rId4"/>
    <p:sldId id="806" r:id="rId5"/>
    <p:sldId id="792" r:id="rId6"/>
    <p:sldId id="804" r:id="rId7"/>
    <p:sldId id="793" r:id="rId8"/>
    <p:sldId id="794" r:id="rId9"/>
    <p:sldId id="795" r:id="rId10"/>
    <p:sldId id="821" r:id="rId11"/>
    <p:sldId id="6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lips, Ameerah C" initials="PAC" lastIdx="31" clrIdx="0"/>
  <p:cmAuthor id="2" name="Rachel Shader" initials="RS" lastIdx="4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AF30"/>
    <a:srgbClr val="000000"/>
    <a:srgbClr val="F5BA2B"/>
    <a:srgbClr val="5F5F5F"/>
    <a:srgbClr val="F6D592"/>
    <a:srgbClr val="3F3F3F"/>
    <a:srgbClr val="4D4D4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490" autoAdjust="0"/>
  </p:normalViewPr>
  <p:slideViewPr>
    <p:cSldViewPr snapToGrid="0">
      <p:cViewPr varScale="1">
        <p:scale>
          <a:sx n="121" d="100"/>
          <a:sy n="121" d="100"/>
        </p:scale>
        <p:origin x="64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2019%20Data%20for%20Charts%2003-15-21%20PKP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hili\Desktop\RA%202019%20Data%20for%20Charts%2003-15-21%20PKP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Working-Age Americans with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E5-4B8B-AE4B-1A09E179E40E}"/>
            </c:ext>
          </c:extLst>
        </c:ser>
        <c:ser>
          <c:idx val="1"/>
          <c:order val="1"/>
          <c:tx>
            <c:v>Working-Age Americans without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E5-4B8B-AE4B-1A09E179E40E}"/>
            </c:ext>
          </c:extLst>
        </c:ser>
        <c:ser>
          <c:idx val="2"/>
          <c:order val="2"/>
          <c:tx>
            <c:v>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Sheet1!$R$3:$U$3</c:f>
              <c:numCache>
                <c:formatCode>General</c:formatCode>
                <c:ptCount val="4"/>
                <c:pt idx="0">
                  <c:v>38</c:v>
                </c:pt>
                <c:pt idx="1">
                  <c:v>29.8</c:v>
                </c:pt>
                <c:pt idx="2">
                  <c:v>40.1</c:v>
                </c:pt>
                <c:pt idx="3">
                  <c:v>41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2EE5-4B8B-AE4B-1A09E179E40E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Sheet1!$R$4:$U$4</c:f>
              <c:numCache>
                <c:formatCode>General</c:formatCode>
                <c:ptCount val="4"/>
                <c:pt idx="0">
                  <c:v>78.3</c:v>
                </c:pt>
                <c:pt idx="1">
                  <c:v>72.099999999999994</c:v>
                </c:pt>
                <c:pt idx="2">
                  <c:v>75.599999999999994</c:v>
                </c:pt>
                <c:pt idx="3">
                  <c:v>76.3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E5-4B8B-AE4B-1A09E179E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99408"/>
        <c:axId val="540098448"/>
        <c:extLst/>
      </c:barChart>
      <c:catAx>
        <c:axId val="5400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8448"/>
        <c:crosses val="autoZero"/>
        <c:auto val="1"/>
        <c:lblAlgn val="ctr"/>
        <c:lblOffset val="100"/>
        <c:noMultiLvlLbl val="0"/>
      </c:catAx>
      <c:valAx>
        <c:axId val="5400984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People with Disabilities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Race'!$B$8:$B$11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9-4E5A-A8A3-01B7DFF53129}"/>
            </c:ext>
          </c:extLst>
        </c:ser>
        <c:ser>
          <c:idx val="1"/>
          <c:order val="1"/>
          <c:tx>
            <c:v>People without Disabilities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'[1]Employ Outcomes by Race'!$D$8:$D$11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9-4E5A-A8A3-01B7DFF53129}"/>
            </c:ext>
          </c:extLst>
        </c:ser>
        <c:ser>
          <c:idx val="2"/>
          <c:order val="2"/>
          <c:tx>
            <c:v>PWDs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D87917-74C0-4EB5-8BA7-639F27CD236C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E1F-4C59-BF49-8547A005DEB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4C09511-013A-4B1A-9D35-FCB89D534022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E1F-4C59-BF49-8547A005DE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CC79EEA-D62A-4F6A-BD69-2CAC48163E50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E1F-4C59-BF49-8547A005DE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2444A07-A3A6-444E-B68D-BB8CEAF1625A}" type="VALUE">
                      <a:rPr lang="en-US" smtClean="0"/>
                      <a:pPr/>
                      <a:t>[VALUE]</a:t>
                    </a:fld>
                    <a:r>
                      <a:rPr lang="en-US" sz="2400" b="1" i="0" u="none" strike="noStrike" kern="1200" baseline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E1F-4C59-BF49-8547A005D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Sheet1!$R$2:$U$2</c:f>
              <c:strCache>
                <c:ptCount val="4"/>
                <c:pt idx="0">
                  <c:v>White </c:v>
                </c:pt>
                <c:pt idx="1">
                  <c:v>African-American</c:v>
                </c:pt>
                <c:pt idx="2">
                  <c:v>Latinx-American</c:v>
                </c:pt>
                <c:pt idx="3">
                  <c:v>Asian-American</c:v>
                </c:pt>
              </c:strCache>
            </c:strRef>
          </c:cat>
          <c:val>
            <c:numRef>
              <c:f>Sheet2!$R$3:$U$3</c:f>
              <c:numCache>
                <c:formatCode>General</c:formatCode>
                <c:ptCount val="4"/>
                <c:pt idx="0">
                  <c:v>16</c:v>
                </c:pt>
                <c:pt idx="1">
                  <c:v>28.5</c:v>
                </c:pt>
                <c:pt idx="2">
                  <c:v>21</c:v>
                </c:pt>
                <c:pt idx="3">
                  <c:v>18.399999999999999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9619-4E5A-A8A3-01B7DFF53129}"/>
            </c:ext>
          </c:extLst>
        </c:ser>
        <c:ser>
          <c:idx val="3"/>
          <c:order val="3"/>
          <c:tx>
            <c:v>Non-PWDs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265344548878936E-2"/>
                  <c:y val="-8.1636168808169787E-3"/>
                </c:manualLayout>
              </c:layout>
              <c:tx>
                <c:rich>
                  <a:bodyPr/>
                  <a:lstStyle/>
                  <a:p>
                    <a:fld id="{CE47A2B1-A40B-401D-857C-0598934F1CA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E1F-4C59-BF49-8547A005DEB8}"/>
                </c:ext>
              </c:extLst>
            </c:dLbl>
            <c:dLbl>
              <c:idx val="1"/>
              <c:layout>
                <c:manualLayout>
                  <c:x val="1.4909899169805665E-2"/>
                  <c:y val="1.0884822507755972E-2"/>
                </c:manualLayout>
              </c:layout>
              <c:tx>
                <c:rich>
                  <a:bodyPr/>
                  <a:lstStyle/>
                  <a:p>
                    <a:fld id="{A2A17AD1-EBEA-4092-8845-C745E81387B1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9E1F-4C59-BF49-8547A005DEB8}"/>
                </c:ext>
              </c:extLst>
            </c:dLbl>
            <c:dLbl>
              <c:idx val="2"/>
              <c:layout>
                <c:manualLayout>
                  <c:x val="2.4398016823318342E-2"/>
                  <c:y val="5.4424112538779858E-3"/>
                </c:manualLayout>
              </c:layout>
              <c:tx>
                <c:rich>
                  <a:bodyPr/>
                  <a:lstStyle/>
                  <a:p>
                    <a:fld id="{8D2F61EC-8656-4E66-8595-35E8C45498A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E1F-4C59-BF49-8547A005DEB8}"/>
                </c:ext>
              </c:extLst>
            </c:dLbl>
            <c:dLbl>
              <c:idx val="3"/>
              <c:layout>
                <c:manualLayout>
                  <c:x val="1.490989916980571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9.3%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E1F-4C59-BF49-8547A005D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Sheet2!$R$4:$U$4</c:f>
              <c:numCache>
                <c:formatCode>General</c:formatCode>
                <c:ptCount val="4"/>
                <c:pt idx="0">
                  <c:v>8.1</c:v>
                </c:pt>
                <c:pt idx="1">
                  <c:v>18.899999999999999</c:v>
                </c:pt>
                <c:pt idx="2">
                  <c:v>15.6</c:v>
                </c:pt>
                <c:pt idx="3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19-4E5A-A8A3-01B7DFF53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0099408"/>
        <c:axId val="540098448"/>
        <c:extLst/>
      </c:barChart>
      <c:catAx>
        <c:axId val="54009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8448"/>
        <c:crosses val="autoZero"/>
        <c:auto val="1"/>
        <c:lblAlgn val="ctr"/>
        <c:lblOffset val="100"/>
        <c:noMultiLvlLbl val="0"/>
      </c:catAx>
      <c:valAx>
        <c:axId val="540098448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4009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Students with Disabilities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Sheet1!$A$17:$A$22</c:f>
              <c:strCache>
                <c:ptCount val="6"/>
                <c:pt idx="0">
                  <c:v>White</c:v>
                </c:pt>
                <c:pt idx="1">
                  <c:v>African-American</c:v>
                </c:pt>
                <c:pt idx="2">
                  <c:v>Hispanic-American</c:v>
                </c:pt>
                <c:pt idx="3">
                  <c:v>Asian-American</c:v>
                </c:pt>
                <c:pt idx="4">
                  <c:v>Pacific Islander</c:v>
                </c:pt>
                <c:pt idx="5">
                  <c:v>American Indian/Alaska Native</c:v>
                </c:pt>
              </c:strCache>
            </c:strRef>
          </c:cat>
          <c:val>
            <c:numRef>
              <c:f>Sheet1!$B$8:$B$13</c:f>
              <c:numCache>
                <c:formatCode>#,##0</c:formatCode>
                <c:ptCount val="6"/>
                <c:pt idx="0">
                  <c:v>72.3</c:v>
                </c:pt>
                <c:pt idx="1">
                  <c:v>60.6</c:v>
                </c:pt>
                <c:pt idx="2">
                  <c:v>68.5</c:v>
                </c:pt>
                <c:pt idx="3">
                  <c:v>71.400000000000006</c:v>
                </c:pt>
                <c:pt idx="4">
                  <c:v>80</c:v>
                </c:pt>
                <c:pt idx="5">
                  <c:v>56.1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4-455C-A29D-4360600FD7E9}"/>
            </c:ext>
          </c:extLst>
        </c:ser>
        <c:ser>
          <c:idx val="1"/>
          <c:order val="1"/>
          <c:tx>
            <c:strRef>
              <c:f>Sheet1!$D$7</c:f>
              <c:strCache>
                <c:ptCount val="1"/>
                <c:pt idx="0">
                  <c:v>Students without Disabilities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Sheet1!$A$17:$A$22</c:f>
              <c:strCache>
                <c:ptCount val="6"/>
                <c:pt idx="0">
                  <c:v>White</c:v>
                </c:pt>
                <c:pt idx="1">
                  <c:v>African-American</c:v>
                </c:pt>
                <c:pt idx="2">
                  <c:v>Hispanic-American</c:v>
                </c:pt>
                <c:pt idx="3">
                  <c:v>Asian-American</c:v>
                </c:pt>
                <c:pt idx="4">
                  <c:v>Pacific Islander</c:v>
                </c:pt>
                <c:pt idx="5">
                  <c:v>American Indian/Alaska Native</c:v>
                </c:pt>
              </c:strCache>
            </c:strRef>
          </c:cat>
          <c:val>
            <c:numRef>
              <c:f>Sheet1!$D$8:$D$13</c:f>
              <c:numCache>
                <c:formatCode>General</c:formatCode>
                <c:ptCount val="6"/>
                <c:pt idx="0">
                  <c:v>85.7</c:v>
                </c:pt>
                <c:pt idx="1">
                  <c:v>75.7</c:v>
                </c:pt>
                <c:pt idx="2">
                  <c:v>81.099999999999994</c:v>
                </c:pt>
                <c:pt idx="3">
                  <c:v>94.1</c:v>
                </c:pt>
                <c:pt idx="4">
                  <c:v>84.7</c:v>
                </c:pt>
                <c:pt idx="5">
                  <c:v>60.5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4-455C-A29D-4360600FD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6176720"/>
        <c:axId val="496176400"/>
      </c:barChart>
      <c:catAx>
        <c:axId val="49617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6176400"/>
        <c:crosses val="autoZero"/>
        <c:auto val="1"/>
        <c:lblAlgn val="ctr"/>
        <c:lblOffset val="100"/>
        <c:noMultiLvlLbl val="0"/>
      </c:catAx>
      <c:valAx>
        <c:axId val="49617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9617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192496975207975"/>
          <c:y val="0.85161879676072516"/>
          <c:w val="0.58098088373282397"/>
          <c:h val="5.58545128478157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9913A-8DA4-42EF-A58F-81A3602C678A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F2833-5762-4E0C-9C9E-774432C7B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4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49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F2833-5762-4E0C-9C9E-774432C7BC2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69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A7FA42-E5FD-42FD-AF57-0CCC410B32D9}"/>
              </a:ext>
            </a:extLst>
          </p:cNvPr>
          <p:cNvSpPr/>
          <p:nvPr userDrawn="1"/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120BD-D120-40E2-9011-8CC79CC08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201F-9696-489D-837F-4E928AAFB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BBEF2-9D2F-4F1F-923C-1CF87A1A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3E059B-CE5D-43C4-A609-247B4E4800CD}"/>
              </a:ext>
            </a:extLst>
          </p:cNvPr>
          <p:cNvSpPr/>
          <p:nvPr userDrawn="1"/>
        </p:nvSpPr>
        <p:spPr>
          <a:xfrm>
            <a:off x="1524000" y="3602039"/>
            <a:ext cx="9144000" cy="1655762"/>
          </a:xfrm>
          <a:prstGeom prst="rect">
            <a:avLst/>
          </a:prstGeom>
          <a:solidFill>
            <a:srgbClr val="F5BA2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F504F8-4750-4CAA-A656-CE1CF1AE2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975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10A6-5BE0-47AB-A1B9-31FCD9ED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DA191-D6C0-4150-9E8F-004E1C46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05E72C-FB37-49C9-8E02-67DF1996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07E27F-F644-4940-B300-2AC9C16B8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2E50AA-AD40-4C3A-88BE-85A18E3D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8C1F70-FE04-4562-975C-08DABB587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4EC6E-6C61-470B-BDD3-DA8DF6232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65DE5-CA7A-4F4C-B914-0BB139825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3795F8-1424-4CC6-812A-B27AFDA7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BABA0-249A-4213-9913-73239EBD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987D-5B4F-4413-8198-26E936DE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51E2B-CCA1-410D-AB25-7FC64B49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81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1154459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0800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5658485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345440" y="365125"/>
            <a:ext cx="5836285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565848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07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255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28320" y="347346"/>
            <a:ext cx="11544598" cy="113982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5BA2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" y="1825625"/>
            <a:ext cx="10830559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40" y="365126"/>
            <a:ext cx="10515600" cy="1139824"/>
          </a:xfrm>
        </p:spPr>
        <p:txBody>
          <a:bodyPr/>
          <a:lstStyle>
            <a:lvl1pPr>
              <a:defRPr>
                <a:solidFill>
                  <a:srgbClr val="F5BA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89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12262-42F6-41C7-9995-4EFD879E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479C6-DADF-43BE-B37A-2648218B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E3896-AC24-40A5-B9E7-9C68E148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14657-B334-4C76-8F4C-31A4A567A796}"/>
              </a:ext>
            </a:extLst>
          </p:cNvPr>
          <p:cNvSpPr/>
          <p:nvPr userDrawn="1"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02C32C-18FB-46AA-923A-57E840546617}"/>
              </a:ext>
            </a:extLst>
          </p:cNvPr>
          <p:cNvSpPr/>
          <p:nvPr userDrawn="1"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7D3838-8BBA-4DEF-A8BB-CB509E3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242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-20320" y="0"/>
            <a:ext cx="1310640" cy="686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2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086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B95D0-B393-4507-800E-BC2A3579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68EA3-A74B-4FF4-9AFD-46FC6204A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A57244-03AA-4236-9DA9-13C118F58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F3EAD2-1D3D-440B-BA43-5934A5E27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769C04-1DB8-4E0D-B217-95E7BD00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CADF1C-CD9C-4034-9D10-3967BF6B71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pPr/>
              <a:t>4/28/21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7DC2F-322A-4BB2-A5DB-28CE2844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C3E038-84A6-4047-801D-A7712A748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8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FBBD7-E326-47AB-9752-D0F64E671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825625"/>
            <a:ext cx="111982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20148-6572-4E0A-A3B3-AFACE6774E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D340F-E019-466E-9425-BCBBA017A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7350" y="444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BB389-2D32-4459-A711-0F392A83F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365126"/>
            <a:ext cx="11198224" cy="113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1DFF0AA-25CB-4522-8735-CED47F9D6E1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185957" y="6356350"/>
            <a:ext cx="892295" cy="470693"/>
            <a:chOff x="4581525" y="2647950"/>
            <a:chExt cx="2943225" cy="15525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37E496-7AE7-42C4-BFF6-DEE5043A93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7250" y="2647950"/>
              <a:ext cx="2857500" cy="1552575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B7B3E67-D8E9-4489-8EA1-C727D3AE3D36}"/>
                </a:ext>
              </a:extLst>
            </p:cNvPr>
            <p:cNvSpPr/>
            <p:nvPr userDrawn="1"/>
          </p:nvSpPr>
          <p:spPr>
            <a:xfrm>
              <a:off x="4581525" y="3867150"/>
              <a:ext cx="2466975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48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9" r:id="rId4"/>
    <p:sldLayoutId id="2147483664" r:id="rId5"/>
    <p:sldLayoutId id="2147483651" r:id="rId6"/>
    <p:sldLayoutId id="2147483652" r:id="rId7"/>
    <p:sldLayoutId id="2147483660" r:id="rId8"/>
    <p:sldLayoutId id="2147483653" r:id="rId9"/>
    <p:sldLayoutId id="2147483654" r:id="rId10"/>
    <p:sldLayoutId id="2147483655" r:id="rId11"/>
    <p:sldLayoutId id="21474836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D4D4D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respectability.org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3fCEAa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philipp@respectability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nellyn@respectability.org" TargetMode="External"/><Relationship Id="rId5" Type="http://schemas.openxmlformats.org/officeDocument/2006/relationships/hyperlink" Target="mailto:matank@respectability.or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abilitycompendium.org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isabilitycompendium.org/compendium/2020-annual-disability-statistics-supplem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disabilitycompendium.org/compendium/2020-annual-disability-statistics-supplemen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s://disabilitycompendium.org/compendium/2020-annual-disability-statistics-supplemen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crdata.ed.gov/Page?t=d&amp;eid=30388&amp;syk=8&amp;pid=239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q.cde.ca.gov/dataquest/dqcensus/CohRate.aspx?agglevel=county&amp;year=2018-19&amp;cds=19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8A548997-8ABB-4FAA-B038-6954FA0A905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Cover</a:t>
            </a:r>
          </a:p>
        </p:txBody>
      </p:sp>
      <p:pic>
        <p:nvPicPr>
          <p:cNvPr id="7" name="Picture 6" descr="RespectAbility Summer 2017 Fellows smile together in a garage">
            <a:extLst>
              <a:ext uri="{FF2B5EF4-FFF2-40B4-BE49-F238E27FC236}">
                <a16:creationId xmlns:a16="http://schemas.microsoft.com/office/drawing/2014/main" id="{07969B73-6E11-4B49-AE15-B74871B4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166" y="-290515"/>
            <a:ext cx="12466661" cy="3791707"/>
          </a:xfrm>
          <a:prstGeom prst="rect">
            <a:avLst/>
          </a:prstGeom>
        </p:spPr>
      </p:pic>
      <p:pic>
        <p:nvPicPr>
          <p:cNvPr id="13" name="Picture 12" descr="RespectAbility logo">
            <a:extLst>
              <a:ext uri="{FF2B5EF4-FFF2-40B4-BE49-F238E27FC236}">
                <a16:creationId xmlns:a16="http://schemas.microsoft.com/office/drawing/2014/main" id="{F470BEEA-2EE5-4BD6-B08F-117EAA0AD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85282"/>
            <a:ext cx="5410200" cy="241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D2C9D-347E-4710-B426-E2F945F2385B}"/>
              </a:ext>
            </a:extLst>
          </p:cNvPr>
          <p:cNvSpPr txBox="1"/>
          <p:nvPr/>
        </p:nvSpPr>
        <p:spPr>
          <a:xfrm>
            <a:off x="6899419" y="3785282"/>
            <a:ext cx="4606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Workforce Comments</a:t>
            </a:r>
          </a:p>
          <a:p>
            <a:pPr algn="ctr"/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22, 2021 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https://www.respectability.org/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4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844BF27-3A50-483D-8B73-E71CE1B6A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by Type – SWDs in LAUSD and CA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E4BA928-DAD5-4DC4-850C-7C1CC002C9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948859"/>
              </p:ext>
            </p:extLst>
          </p:nvPr>
        </p:nvGraphicFramePr>
        <p:xfrm>
          <a:off x="325676" y="1690336"/>
          <a:ext cx="11575592" cy="3169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6828">
                  <a:extLst>
                    <a:ext uri="{9D8B030D-6E8A-4147-A177-3AD203B41FA5}">
                      <a16:colId xmlns:a16="http://schemas.microsoft.com/office/drawing/2014/main" val="2959951957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39860488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961861696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540035103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1203384786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3140757038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482344083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84654909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027419488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2810486910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4074448676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156248789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1795540228"/>
                    </a:ext>
                  </a:extLst>
                </a:gridCol>
                <a:gridCol w="826828">
                  <a:extLst>
                    <a:ext uri="{9D8B030D-6E8A-4147-A177-3AD203B41FA5}">
                      <a16:colId xmlns:a16="http://schemas.microsoft.com/office/drawing/2014/main" val="4255029028"/>
                    </a:ext>
                  </a:extLst>
                </a:gridCol>
              </a:tblGrid>
              <a:tr h="1179418">
                <a:tc>
                  <a:txBody>
                    <a:bodyPr/>
                    <a:lstStyle/>
                    <a:p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Intellectual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 of Hearing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Deaf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Speech or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LanguageDisability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Visual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Emotional  Disturbance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Orthopedic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health conditions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 Learning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Deaf-Blindness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Disability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Autism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Traumatic Brain Injury  (TBI)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507744069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SWDs with that Disability in LAUSD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9,655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2,825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34,621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4,999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3,020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24,472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1,118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33,834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895134705"/>
                  </a:ext>
                </a:extLst>
              </a:tr>
              <a:tr h="717479">
                <a:tc>
                  <a:txBody>
                    <a:bodyPr/>
                    <a:lstStyle/>
                    <a:p>
                      <a:pPr algn="r" fontAlgn="t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SWDs with that Disability in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Calfiornia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43,770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10,657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3,223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164,698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25,233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9,916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104,792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300,295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7,308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120,095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1,541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2557665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5D81291-5014-A84A-9EA6-565DC7AB14B6}"/>
              </a:ext>
            </a:extLst>
          </p:cNvPr>
          <p:cNvSpPr/>
          <p:nvPr/>
        </p:nvSpPr>
        <p:spPr>
          <a:xfrm>
            <a:off x="523240" y="5167664"/>
            <a:ext cx="11378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total, there are 191,019 students with disabilities in LAUSD</a:t>
            </a:r>
          </a:p>
          <a:p>
            <a:pPr algn="ctr" fontAlgn="t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795,047 students with disabilities in CA’s K-12 schools.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F64EBF-29AF-4269-BA79-E8E5E6BF42AE}"/>
              </a:ext>
            </a:extLst>
          </p:cNvPr>
          <p:cNvSpPr txBox="1"/>
          <p:nvPr/>
        </p:nvSpPr>
        <p:spPr>
          <a:xfrm>
            <a:off x="290736" y="6211669"/>
            <a:ext cx="9302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Special Education Enrollment by Ethnicity and Disability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https://bit.ly/3fCEAaD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6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45754D12-F60B-EB40-8196-E41E769F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7" name="Picture 6" descr="RespectAbility Summer 2017 Fellows smile together with their arms around each other">
            <a:extLst>
              <a:ext uri="{FF2B5EF4-FFF2-40B4-BE49-F238E27FC236}">
                <a16:creationId xmlns:a16="http://schemas.microsoft.com/office/drawing/2014/main" id="{07969B73-6E11-4B49-AE15-B74871B43F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909" y="-325677"/>
            <a:ext cx="12553676" cy="3818173"/>
          </a:xfrm>
          <a:prstGeom prst="rect">
            <a:avLst/>
          </a:prstGeom>
        </p:spPr>
      </p:pic>
      <p:pic>
        <p:nvPicPr>
          <p:cNvPr id="8" name="Picture 7" descr="RespectAbility logo">
            <a:extLst>
              <a:ext uri="{FF2B5EF4-FFF2-40B4-BE49-F238E27FC236}">
                <a16:creationId xmlns:a16="http://schemas.microsoft.com/office/drawing/2014/main" id="{AFB8A443-DE0B-4628-8DFD-7EB3A7135C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85282"/>
            <a:ext cx="5410200" cy="2419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D2C9D-347E-4710-B426-E2F945F2385B}"/>
              </a:ext>
            </a:extLst>
          </p:cNvPr>
          <p:cNvSpPr txBox="1"/>
          <p:nvPr/>
        </p:nvSpPr>
        <p:spPr>
          <a:xfrm>
            <a:off x="5817281" y="3837574"/>
            <a:ext cx="6477882" cy="296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THANK YOU!</a:t>
            </a: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Matan Koch, Director of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RespectAbility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California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  <a:hlinkClick r:id="rId5"/>
              </a:rPr>
              <a:t>matank@respectability.org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Nelly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Nieblas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, Manager of Policy, Advocacy and Engagement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  <a:hlinkClick r:id="rId6"/>
              </a:rPr>
              <a:t>nellyn@respectability.org</a:t>
            </a:r>
            <a:endParaRPr lang="en-US" sz="2000" kern="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  <a:p>
            <a:pPr algn="ctr">
              <a:lnSpc>
                <a:spcPct val="90000"/>
              </a:lnSpc>
              <a:spcBef>
                <a:spcPts val="480"/>
              </a:spcBef>
              <a:buSzPct val="25000"/>
              <a:defRPr/>
            </a:pP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Philip Kahn-Pauli, Policy Director 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  <a:hlinkClick r:id="rId7"/>
              </a:rPr>
              <a:t>philipp@respectability.org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Libre Baskerville"/>
                <a:cs typeface="Times New Roman" panose="02020603050405020304" pitchFamily="18" charset="0"/>
                <a:sym typeface="Libre Baskerville"/>
              </a:rPr>
              <a:t> 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ea typeface="Libre Baskerville"/>
              <a:cs typeface="Times New Roman" panose="02020603050405020304" pitchFamily="18" charset="0"/>
              <a:sym typeface="Libre 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98647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Statistics in California (Pre-COVID)</a:t>
            </a:r>
          </a:p>
        </p:txBody>
      </p:sp>
      <p:pic>
        <p:nvPicPr>
          <p:cNvPr id="7" name="Picture 6" descr="Gavin Newsom with two members of RespectAbility's Staff smiling together">
            <a:extLst>
              <a:ext uri="{FF2B5EF4-FFF2-40B4-BE49-F238E27FC236}">
                <a16:creationId xmlns:a16="http://schemas.microsoft.com/office/drawing/2014/main" id="{7A02F97C-3BD5-4F7F-8492-0BAC7A584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" y="1652954"/>
            <a:ext cx="4736123" cy="35520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7FA32-74BD-41D3-BAEB-78BD073F072A}"/>
              </a:ext>
            </a:extLst>
          </p:cNvPr>
          <p:cNvSpPr txBox="1"/>
          <p:nvPr/>
        </p:nvSpPr>
        <p:spPr>
          <a:xfrm>
            <a:off x="1035147" y="5316485"/>
            <a:ext cx="386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Gov. Gavin Newsom (D)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249" y="1652954"/>
            <a:ext cx="6106550" cy="4524009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There are 4,131,700 Californians with disabilities. </a:t>
            </a:r>
          </a:p>
          <a:p>
            <a:r>
              <a:rPr lang="en-US" dirty="0">
                <a:solidFill>
                  <a:schemeClr val="tx1"/>
                </a:solidFill>
              </a:rPr>
              <a:t>There are 1,910,288 working-age Californians with disabilities. </a:t>
            </a:r>
          </a:p>
          <a:p>
            <a:r>
              <a:rPr lang="en-US" dirty="0">
                <a:solidFill>
                  <a:schemeClr val="tx1"/>
                </a:solidFill>
              </a:rPr>
              <a:t>Out of that number, 731,093 working-age Californians with disabilities had jobs in 2019. </a:t>
            </a:r>
          </a:p>
          <a:p>
            <a:r>
              <a:rPr lang="en-US" dirty="0">
                <a:solidFill>
                  <a:schemeClr val="tx1"/>
                </a:solidFill>
              </a:rPr>
              <a:t>California’s disability employment rate was 38.2 percent in 2019. </a:t>
            </a:r>
          </a:p>
          <a:p>
            <a:r>
              <a:rPr lang="en-US" dirty="0">
                <a:solidFill>
                  <a:schemeClr val="tx1"/>
                </a:solidFill>
              </a:rPr>
              <a:t>The employment rate for working-age Californians without disabilities was 76.4 percent in 2019. </a:t>
            </a:r>
          </a:p>
          <a:p>
            <a:r>
              <a:rPr lang="en-US" dirty="0">
                <a:solidFill>
                  <a:schemeClr val="tx1"/>
                </a:solidFill>
              </a:rPr>
              <a:t>There was a 38.1 percentage point Gap in Labor Force Participation Rates between PWDs and non-PWDs.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poverty rate for working-age Californians with disabilities was 22.8 percent.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6705-AE7C-417B-9465-8EAC1D1AD685}"/>
              </a:ext>
            </a:extLst>
          </p:cNvPr>
          <p:cNvSpPr txBox="1"/>
          <p:nvPr/>
        </p:nvSpPr>
        <p:spPr>
          <a:xfrm>
            <a:off x="109025" y="6123542"/>
            <a:ext cx="1235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Disability Statistics Compendium: 2020 Durham, NH: Univ. of New Hampshire, Institute on Disability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795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Disability Statistics in Los Angeles</a:t>
            </a:r>
          </a:p>
        </p:txBody>
      </p:sp>
      <p:pic>
        <p:nvPicPr>
          <p:cNvPr id="8" name="Picture 2" descr="Mayor Eric Garcetti headshot smiling">
            <a:extLst>
              <a:ext uri="{FF2B5EF4-FFF2-40B4-BE49-F238E27FC236}">
                <a16:creationId xmlns:a16="http://schemas.microsoft.com/office/drawing/2014/main" id="{90FC7623-8A03-43E9-B178-D7BA30BB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84520" y="1712921"/>
            <a:ext cx="2892058" cy="3605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47FA32-74BD-41D3-BAEB-78BD073F072A}"/>
              </a:ext>
            </a:extLst>
          </p:cNvPr>
          <p:cNvSpPr txBox="1"/>
          <p:nvPr/>
        </p:nvSpPr>
        <p:spPr>
          <a:xfrm>
            <a:off x="985910" y="5433535"/>
            <a:ext cx="3867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Mayor Eric Garcetti (D)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249" y="1825625"/>
            <a:ext cx="610655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In total, there are 992,719 Angelenos with disabilities living in L.A. County.</a:t>
            </a:r>
          </a:p>
          <a:p>
            <a:r>
              <a:rPr lang="en-US" dirty="0">
                <a:solidFill>
                  <a:schemeClr val="tx1"/>
                </a:solidFill>
              </a:rPr>
              <a:t>There are 466,385 working-age Angelenos with disabilities living in L.A. County. </a:t>
            </a:r>
          </a:p>
          <a:p>
            <a:r>
              <a:rPr lang="en-US" dirty="0">
                <a:solidFill>
                  <a:schemeClr val="tx1"/>
                </a:solidFill>
              </a:rPr>
              <a:t>In the economic expansion prior to COVID-19, only 169,322 working-age Angelenos with disabilities had jobs. </a:t>
            </a:r>
          </a:p>
          <a:p>
            <a:r>
              <a:rPr lang="en-US" dirty="0">
                <a:solidFill>
                  <a:schemeClr val="tx1"/>
                </a:solidFill>
              </a:rPr>
              <a:t>L.A. County’s disability employment rate was only 36.3 percent in 2019. </a:t>
            </a:r>
          </a:p>
          <a:p>
            <a:r>
              <a:rPr lang="en-US" dirty="0">
                <a:solidFill>
                  <a:schemeClr val="tx1"/>
                </a:solidFill>
              </a:rPr>
              <a:t>By contrast, the employment rate for Angelenos without disabilities was 74.7 percent. </a:t>
            </a:r>
          </a:p>
          <a:p>
            <a:r>
              <a:rPr lang="en-US" dirty="0">
                <a:solidFill>
                  <a:schemeClr val="tx1"/>
                </a:solidFill>
              </a:rPr>
              <a:t>That means that there is a 38.4 percentage point gap in the labor force participation rates between Angelenos with and without disabilities.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6705-AE7C-417B-9465-8EAC1D1AD685}"/>
              </a:ext>
            </a:extLst>
          </p:cNvPr>
          <p:cNvSpPr txBox="1"/>
          <p:nvPr/>
        </p:nvSpPr>
        <p:spPr>
          <a:xfrm>
            <a:off x="109025" y="6123542"/>
            <a:ext cx="12354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Annual Disability Statistics Compendium: 2020 Durham, NH: Univ. of New Hampshire, Institute on Disability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https://disabilitycompendium.org/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25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625ED1-D658-492F-A096-EC8C411C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Recognizing Racial Disparities in California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14C4FF-0FD9-4F8E-8581-A3CB5D4CB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5" y="1825625"/>
            <a:ext cx="10650414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180,888 working-age African Americans with disabilities. Out of that number, only 53,874 or 29.8 percent had jobs in 2019.  </a:t>
            </a:r>
            <a:endParaRPr lang="en-US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28.5 percent of African Americans with disabilities live in poverty compared to 18.9 percent of African Americans without disabilities. </a:t>
            </a:r>
            <a:endParaRPr lang="en-US" sz="2800" b="1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684,515 working-age Latinx people with disabilities. Out of that number, fully 274,399 or 40.1 percent had jobs in 2019. 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21 percent of Latinx people with disabilities live in poverty, compared to only 15.6 Of Latinx people without disabilities.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 are 167,672 working-age Asian Americans with disabilities. Out of that number, only 68,725 or 41 percent have jobs. </a:t>
            </a:r>
          </a:p>
          <a:p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Fully 18.4 percent of Asian Americans with disabilities live in poverty compared to 9.3 percent of Asian Americans without disabilities.</a:t>
            </a:r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CA70D6-BA08-444B-A34E-5C4A3BA22AE5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09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ysClr val="windowText" lastClr="000000"/>
                </a:solidFill>
              </a:rPr>
              <a:t>Employment Rates for Working-Age Americans w/ &amp; w/o Disabilities, by Race – 2019 (Pre-COVID)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https://disabilitycompendium.org/compendium/2020-annual-disability-statistics-supplement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CE3EDB3F-0AA2-4DD6-B3C2-EC7151E5AC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61352"/>
              </p:ext>
            </p:extLst>
          </p:nvPr>
        </p:nvGraphicFramePr>
        <p:xfrm>
          <a:off x="1129850" y="1504950"/>
          <a:ext cx="9302379" cy="46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1912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26C41A-1939-4F8E-9BE5-47E9DF09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ysClr val="windowText" lastClr="000000"/>
                </a:solidFill>
              </a:rPr>
              <a:t>Poverty Rates for Working-Age Americans w/ &amp; w/o Disabilities, by Race – 2019 (Pre-COVID)</a:t>
            </a:r>
            <a:endParaRPr lang="en-US" sz="3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A5C73A-B6C1-4D97-8DB7-CE324A69136D}"/>
              </a:ext>
            </a:extLst>
          </p:cNvPr>
          <p:cNvSpPr/>
          <p:nvPr/>
        </p:nvSpPr>
        <p:spPr>
          <a:xfrm>
            <a:off x="378820" y="6200485"/>
            <a:ext cx="11813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SOURCE: Annual Disability Statistics Supplement: 2020. Univ. of New Hampshire, Institute on Disability.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https://disabilitycompendium.org/compendium/2020-annual-disability-statistics-supplement</a:t>
            </a:r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 descr="Chart depicting Employment Rates for Working-Age Americans with and without Disabilities, by Race in 2018. 38.9 percent of White Working-Age Americans with Disabilities had jobs as did 86 percent of White Working-Age Americans without Disabilities. Only 29.7 percent of Working-Age African-Americans with disabilities had jobs compared to 74.4 percent of Working-Age African-Americans without Disabilities. At the same time, 43.2 percent of Working-Age Asian-Americans with disabilities had jobs as did 74.6 percent of Working-Age Asian-Americans without disabilities. ">
            <a:extLst>
              <a:ext uri="{FF2B5EF4-FFF2-40B4-BE49-F238E27FC236}">
                <a16:creationId xmlns:a16="http://schemas.microsoft.com/office/drawing/2014/main" id="{51AD0640-174D-4BB9-A86D-EA7C07861A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799743"/>
              </p:ext>
            </p:extLst>
          </p:nvPr>
        </p:nvGraphicFramePr>
        <p:xfrm>
          <a:off x="750011" y="1533436"/>
          <a:ext cx="9369614" cy="46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5838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25CB86-9172-42F8-999E-C918A129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LA Unified &amp; Students with Disabilities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B23DA6-794F-446E-AE2F-E6E4B7553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78.3 percent of LAUSD’s students with disabilities are Hispanic</a:t>
            </a:r>
          </a:p>
          <a:p>
            <a:r>
              <a:rPr lang="en-US" dirty="0">
                <a:solidFill>
                  <a:schemeClr val="tx1"/>
                </a:solidFill>
              </a:rPr>
              <a:t>10 percent of LAUSD’s students with disabilities are African-American</a:t>
            </a:r>
          </a:p>
          <a:p>
            <a:r>
              <a:rPr lang="en-US" dirty="0">
                <a:solidFill>
                  <a:schemeClr val="tx1"/>
                </a:solidFill>
              </a:rPr>
              <a:t>8.7 percent of LAUSD’s students with disabilities are White</a:t>
            </a:r>
          </a:p>
          <a:p>
            <a:r>
              <a:rPr lang="en-US" b="1" dirty="0">
                <a:solidFill>
                  <a:schemeClr val="tx1"/>
                </a:solidFill>
              </a:rPr>
              <a:t>Overall, 11.5 percent of LAUSD students are students with disabilities.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060A60-1437-404A-88E6-A26900842469}"/>
              </a:ext>
            </a:extLst>
          </p:cNvPr>
          <p:cNvSpPr/>
          <p:nvPr/>
        </p:nvSpPr>
        <p:spPr>
          <a:xfrm>
            <a:off x="523240" y="6176963"/>
            <a:ext cx="63580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Civil Rights Data Collection</a:t>
            </a:r>
          </a:p>
        </p:txBody>
      </p:sp>
      <p:pic>
        <p:nvPicPr>
          <p:cNvPr id="7" name="Picture 6" descr="Bar charts showing overall enrollment in the LA Unified School District overall and enrollment of Students with disabilities. 8.1 percent of all LAUSD students are Black, 73.9 percent are Hispanic/Latinx, and 9.9 percent are White. 10 percent of LAUSD students with disabilities are Black, 78.3 percent of percent of LAUSD students with disabilities are Hispanic/Latinx, and 8.7 percent of percent of LAUSD students with disabilities are White. ">
            <a:extLst>
              <a:ext uri="{FF2B5EF4-FFF2-40B4-BE49-F238E27FC236}">
                <a16:creationId xmlns:a16="http://schemas.microsoft.com/office/drawing/2014/main" id="{1B871CB5-75C6-44A5-9B96-3C89FCD2A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326" y="259212"/>
            <a:ext cx="5303922" cy="63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2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5A3D13-B599-4FB1-810A-84143492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LA Unified &amp; Students with Disabilities – LEP</a:t>
            </a:r>
            <a:endParaRPr lang="en-US" sz="3600" dirty="0"/>
          </a:p>
        </p:txBody>
      </p:sp>
      <p:pic>
        <p:nvPicPr>
          <p:cNvPr id="7" name="Picture 6" descr="Bar graph showing different Limited English Proficiency rates for all LAUSD students and LAUSD students with disabilities">
            <a:extLst>
              <a:ext uri="{FF2B5EF4-FFF2-40B4-BE49-F238E27FC236}">
                <a16:creationId xmlns:a16="http://schemas.microsoft.com/office/drawing/2014/main" id="{1C6E124B-2B15-4160-A356-E6442F92C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62" y="365126"/>
            <a:ext cx="5460663" cy="6128791"/>
          </a:xfrm>
          <a:prstGeom prst="rect">
            <a:avLst/>
          </a:prstGeom>
        </p:spPr>
      </p:pic>
      <p:sp>
        <p:nvSpPr>
          <p:cNvPr id="5" name="Content Placeholder 4" descr="Chart showing Limited English Proficiency rates for all LAUSD students and students with disabilities">
            <a:extLst>
              <a:ext uri="{FF2B5EF4-FFF2-40B4-BE49-F238E27FC236}">
                <a16:creationId xmlns:a16="http://schemas.microsoft.com/office/drawing/2014/main" id="{D9CAE3BE-DFE8-48B2-9B73-A27F54405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2710749"/>
          </a:xfrm>
        </p:spPr>
        <p:txBody>
          <a:bodyPr/>
          <a:lstStyle/>
          <a:p>
            <a:r>
              <a:rPr lang="en-US" dirty="0"/>
              <a:t>Overall, 26.8 percent of LAUSD students have Limited English Proficiency (LEP)</a:t>
            </a:r>
          </a:p>
          <a:p>
            <a:r>
              <a:rPr lang="en-US" dirty="0"/>
              <a:t>46.6 percent of LAUSD’s students with disabilities have Limited English Proficiency (LEP)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1AC1B-FB9A-449A-9E01-447FBC931A73}"/>
              </a:ext>
            </a:extLst>
          </p:cNvPr>
          <p:cNvSpPr/>
          <p:nvPr/>
        </p:nvSpPr>
        <p:spPr>
          <a:xfrm>
            <a:off x="6429377" y="4762602"/>
            <a:ext cx="4638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Civil Rights Data Collection: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https://ocrdata.ed.gov/Page?t=d&amp;eid=30388&amp;syk=8&amp;pid=2396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942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C141C1-5E4B-4099-BADF-5D4FA50F7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LAUSD HS Graduation Rates for Students w/ &amp; w/o Disabilities, by Race – Class of 2018 </a:t>
            </a:r>
          </a:p>
        </p:txBody>
      </p:sp>
      <p:graphicFrame>
        <p:nvGraphicFramePr>
          <p:cNvPr id="5" name="Chart 4" descr="LAUSD HS Graduation Rates for Students w/ &amp; w/o Disabilities, by Race – Class of 2018 ">
            <a:extLst>
              <a:ext uri="{FF2B5EF4-FFF2-40B4-BE49-F238E27FC236}">
                <a16:creationId xmlns:a16="http://schemas.microsoft.com/office/drawing/2014/main" id="{CB42E08F-C74B-4CEA-8729-AD29C2368C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1905800"/>
              </p:ext>
            </p:extLst>
          </p:nvPr>
        </p:nvGraphicFramePr>
        <p:xfrm>
          <a:off x="635430" y="1504951"/>
          <a:ext cx="10515599" cy="511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AEE786D-3588-46FD-8FAC-FA8123DADF4B}"/>
              </a:ext>
            </a:extLst>
          </p:cNvPr>
          <p:cNvSpPr/>
          <p:nvPr/>
        </p:nvSpPr>
        <p:spPr>
          <a:xfrm>
            <a:off x="635429" y="6169708"/>
            <a:ext cx="106277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2018-19 Four-Year Adjusted Cohort Graduation Rate Los Angeles County Report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https://dq.cde.ca.gov/dataquest/dqcensus/CohRate.aspx?agglevel=county&amp;year=2018-19&amp;cds=19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1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22382</TotalTime>
  <Words>904</Words>
  <Application>Microsoft Macintosh PowerPoint</Application>
  <PresentationFormat>Widescreen</PresentationFormat>
  <Paragraphs>142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Cover</vt:lpstr>
      <vt:lpstr>Disability Statistics in California (Pre-COVID)</vt:lpstr>
      <vt:lpstr>Disability Statistics in Los Angeles</vt:lpstr>
      <vt:lpstr>Recognizing Racial Disparities in California</vt:lpstr>
      <vt:lpstr>Employment Rates for Working-Age Americans w/ &amp; w/o Disabilities, by Race – 2019 (Pre-COVID)</vt:lpstr>
      <vt:lpstr>Poverty Rates for Working-Age Americans w/ &amp; w/o Disabilities, by Race – 2019 (Pre-COVID)</vt:lpstr>
      <vt:lpstr>LA Unified &amp; Students with Disabilities </vt:lpstr>
      <vt:lpstr>LA Unified &amp; Students with Disabilities – LEP</vt:lpstr>
      <vt:lpstr>LAUSD HS Graduation Rates for Students w/ &amp; w/o Disabilities, by Race – Class of 2018 </vt:lpstr>
      <vt:lpstr>Disability by Type – SWDs in LAUSD and CA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Shader</dc:creator>
  <cp:lastModifiedBy>Eric Ascher</cp:lastModifiedBy>
  <cp:revision>491</cp:revision>
  <dcterms:created xsi:type="dcterms:W3CDTF">2019-02-07T00:58:17Z</dcterms:created>
  <dcterms:modified xsi:type="dcterms:W3CDTF">2021-04-28T17:54:44Z</dcterms:modified>
</cp:coreProperties>
</file>