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97" r:id="rId2"/>
    <p:sldId id="805" r:id="rId3"/>
    <p:sldId id="807" r:id="rId4"/>
    <p:sldId id="806" r:id="rId5"/>
    <p:sldId id="792" r:id="rId6"/>
    <p:sldId id="804" r:id="rId7"/>
    <p:sldId id="793" r:id="rId8"/>
    <p:sldId id="794" r:id="rId9"/>
    <p:sldId id="795" r:id="rId10"/>
    <p:sldId id="821" r:id="rId11"/>
    <p:sldId id="6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/>
  <p:cmAuthor id="2" name="Rachel Shader" initials="RS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5" autoAdjust="0"/>
    <p:restoredTop sz="94490" autoAdjust="0"/>
  </p:normalViewPr>
  <p:slideViewPr>
    <p:cSldViewPr snapToGrid="0">
      <p:cViewPr varScale="1">
        <p:scale>
          <a:sx n="102" d="100"/>
          <a:sy n="102" d="100"/>
        </p:scale>
        <p:origin x="192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Working-Age Americans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5-4B8B-AE4B-1A09E179E40E}"/>
            </c:ext>
          </c:extLst>
        </c:ser>
        <c:ser>
          <c:idx val="1"/>
          <c:order val="1"/>
          <c:tx>
            <c:v>Working-Age Americans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5-4B8B-AE4B-1A09E179E40E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Sheet1!$R$3:$U$3</c:f>
              <c:numCache>
                <c:formatCode>General</c:formatCode>
                <c:ptCount val="4"/>
                <c:pt idx="0">
                  <c:v>38</c:v>
                </c:pt>
                <c:pt idx="1">
                  <c:v>29.8</c:v>
                </c:pt>
                <c:pt idx="2">
                  <c:v>40.1</c:v>
                </c:pt>
                <c:pt idx="3">
                  <c:v>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EE5-4B8B-AE4B-1A09E179E40E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Sheet1!$R$4:$U$4</c:f>
              <c:numCache>
                <c:formatCode>General</c:formatCode>
                <c:ptCount val="4"/>
                <c:pt idx="0">
                  <c:v>78.3</c:v>
                </c:pt>
                <c:pt idx="1">
                  <c:v>72.099999999999994</c:v>
                </c:pt>
                <c:pt idx="2">
                  <c:v>75.599999999999994</c:v>
                </c:pt>
                <c:pt idx="3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5-4B8B-AE4B-1A09E179E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People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9-4E5A-A8A3-01B7DFF53129}"/>
            </c:ext>
          </c:extLst>
        </c:ser>
        <c:ser>
          <c:idx val="1"/>
          <c:order val="1"/>
          <c:tx>
            <c:v>People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9-4E5A-A8A3-01B7DFF53129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D87917-74C0-4EB5-8BA7-639F27CD236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1F-4C59-BF49-8547A005DE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C09511-013A-4B1A-9D35-FCB89D53402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1F-4C59-BF49-8547A005DE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C79EEA-D62A-4F6A-BD69-2CAC48163E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1F-4C59-BF49-8547A005DE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2444A07-A3A6-444E-B68D-BB8CEAF1625A}" type="VALUE">
                      <a:rPr lang="en-US" smtClean="0"/>
                      <a:pPr/>
                      <a:t>[VALUE]</a:t>
                    </a:fld>
                    <a:r>
                      <a:rPr lang="en-US" sz="2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1F-4C59-BF49-8547A005D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Sheet2!$R$3:$U$3</c:f>
              <c:numCache>
                <c:formatCode>General</c:formatCode>
                <c:ptCount val="4"/>
                <c:pt idx="0">
                  <c:v>16</c:v>
                </c:pt>
                <c:pt idx="1">
                  <c:v>28.5</c:v>
                </c:pt>
                <c:pt idx="2">
                  <c:v>21</c:v>
                </c:pt>
                <c:pt idx="3">
                  <c:v>18.399999999999999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619-4E5A-A8A3-01B7DFF53129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65344548878936E-2"/>
                  <c:y val="-8.1636168808169787E-3"/>
                </c:manualLayout>
              </c:layout>
              <c:tx>
                <c:rich>
                  <a:bodyPr/>
                  <a:lstStyle/>
                  <a:p>
                    <a:fld id="{CE47A2B1-A40B-401D-857C-0598934F1CA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1F-4C59-BF49-8547A005DEB8}"/>
                </c:ext>
              </c:extLst>
            </c:dLbl>
            <c:dLbl>
              <c:idx val="1"/>
              <c:layout>
                <c:manualLayout>
                  <c:x val="1.4909899169805665E-2"/>
                  <c:y val="1.0884822507755972E-2"/>
                </c:manualLayout>
              </c:layout>
              <c:tx>
                <c:rich>
                  <a:bodyPr/>
                  <a:lstStyle/>
                  <a:p>
                    <a:fld id="{A2A17AD1-EBEA-4092-8845-C745E81387B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1F-4C59-BF49-8547A005DEB8}"/>
                </c:ext>
              </c:extLst>
            </c:dLbl>
            <c:dLbl>
              <c:idx val="2"/>
              <c:layout>
                <c:manualLayout>
                  <c:x val="2.4398016823318342E-2"/>
                  <c:y val="5.4424112538779858E-3"/>
                </c:manualLayout>
              </c:layout>
              <c:tx>
                <c:rich>
                  <a:bodyPr/>
                  <a:lstStyle/>
                  <a:p>
                    <a:fld id="{8D2F61EC-8656-4E66-8595-35E8C45498A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1F-4C59-BF49-8547A005DEB8}"/>
                </c:ext>
              </c:extLst>
            </c:dLbl>
            <c:dLbl>
              <c:idx val="3"/>
              <c:layout>
                <c:manualLayout>
                  <c:x val="1.49098991698057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E1F-4C59-BF49-8547A005D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Sheet2!$R$4:$U$4</c:f>
              <c:numCache>
                <c:formatCode>General</c:formatCode>
                <c:ptCount val="4"/>
                <c:pt idx="0">
                  <c:v>8.1</c:v>
                </c:pt>
                <c:pt idx="1">
                  <c:v>18.899999999999999</c:v>
                </c:pt>
                <c:pt idx="2">
                  <c:v>15.6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9-4E5A-A8A3-01B7DFF53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Students with Disabilities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Sheet1!$A$17:$A$22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Hispanic-American</c:v>
                </c:pt>
                <c:pt idx="3">
                  <c:v>Asian-American</c:v>
                </c:pt>
                <c:pt idx="4">
                  <c:v>Pacific Islander</c:v>
                </c:pt>
                <c:pt idx="5">
                  <c:v>American Indian/Alaska Native</c:v>
                </c:pt>
              </c:strCache>
            </c:strRef>
          </c:cat>
          <c:val>
            <c:numRef>
              <c:f>Sheet1!$B$8:$B$13</c:f>
              <c:numCache>
                <c:formatCode>#,##0</c:formatCode>
                <c:ptCount val="6"/>
                <c:pt idx="0">
                  <c:v>72.3</c:v>
                </c:pt>
                <c:pt idx="1">
                  <c:v>60.6</c:v>
                </c:pt>
                <c:pt idx="2">
                  <c:v>68.5</c:v>
                </c:pt>
                <c:pt idx="3">
                  <c:v>71.400000000000006</c:v>
                </c:pt>
                <c:pt idx="4">
                  <c:v>80</c:v>
                </c:pt>
                <c:pt idx="5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4-455C-A29D-4360600FD7E9}"/>
            </c:ext>
          </c:extLst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Students without Disabilities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Sheet1!$A$17:$A$22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Hispanic-American</c:v>
                </c:pt>
                <c:pt idx="3">
                  <c:v>Asian-American</c:v>
                </c:pt>
                <c:pt idx="4">
                  <c:v>Pacific Islander</c:v>
                </c:pt>
                <c:pt idx="5">
                  <c:v>American Indian/Alaska Native</c:v>
                </c:pt>
              </c:strCache>
            </c:strRef>
          </c:cat>
          <c:val>
            <c:numRef>
              <c:f>Sheet1!$D$8:$D$13</c:f>
              <c:numCache>
                <c:formatCode>General</c:formatCode>
                <c:ptCount val="6"/>
                <c:pt idx="0">
                  <c:v>85.7</c:v>
                </c:pt>
                <c:pt idx="1">
                  <c:v>75.7</c:v>
                </c:pt>
                <c:pt idx="2">
                  <c:v>81.099999999999994</c:v>
                </c:pt>
                <c:pt idx="3">
                  <c:v>94.1</c:v>
                </c:pt>
                <c:pt idx="4">
                  <c:v>84.7</c:v>
                </c:pt>
                <c:pt idx="5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4-455C-A29D-4360600FD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176720"/>
        <c:axId val="496176400"/>
      </c:barChart>
      <c:catAx>
        <c:axId val="4961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6176400"/>
        <c:crosses val="autoZero"/>
        <c:auto val="1"/>
        <c:lblAlgn val="ctr"/>
        <c:lblOffset val="100"/>
        <c:noMultiLvlLbl val="0"/>
      </c:catAx>
      <c:valAx>
        <c:axId val="49617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617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2496975207975"/>
          <c:y val="0.85161879676072516"/>
          <c:w val="0.58098088373282397"/>
          <c:h val="5.5854512847815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4" r:id="rId5"/>
    <p:sldLayoutId id="2147483651" r:id="rId6"/>
    <p:sldLayoutId id="2147483652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spectability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fCEA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philipp@respectability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nellyn@respectability.org" TargetMode="External"/><Relationship Id="rId5" Type="http://schemas.openxmlformats.org/officeDocument/2006/relationships/hyperlink" Target="mailto:matank@respectability.or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rdata.ed.gov/Page?t=d&amp;eid=30388&amp;syk=8&amp;pid=23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q.cde.ca.gov/dataquest/dqcensus/CohRate.aspx?agglevel=county&amp;year=2018-19&amp;cds=19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8A548997-8ABB-4FAA-B038-6954FA0A9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Cover</a:t>
            </a:r>
          </a:p>
        </p:txBody>
      </p:sp>
      <p:pic>
        <p:nvPicPr>
          <p:cNvPr id="7" name="Picture 6" descr="RespectAbility Summer 2017 Fellows smile together in a garage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166" y="-290515"/>
            <a:ext cx="12466661" cy="3791707"/>
          </a:xfrm>
          <a:prstGeom prst="rect">
            <a:avLst/>
          </a:prstGeom>
        </p:spPr>
      </p:pic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899419" y="3785282"/>
            <a:ext cx="4606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Workforce Comments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22, 2021 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https://www.respectability.org/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4BF27-3A50-483D-8B73-E71CE1B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by Type – SWDs in LAUSD and CA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4BA928-DAD5-4DC4-850C-7C1CC002C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48859"/>
              </p:ext>
            </p:extLst>
          </p:nvPr>
        </p:nvGraphicFramePr>
        <p:xfrm>
          <a:off x="325676" y="1690336"/>
          <a:ext cx="11575592" cy="316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6828">
                  <a:extLst>
                    <a:ext uri="{9D8B030D-6E8A-4147-A177-3AD203B41FA5}">
                      <a16:colId xmlns:a16="http://schemas.microsoft.com/office/drawing/2014/main" val="2959951957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3986048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961861696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540035103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1203384786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314075703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482344083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84654909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02741948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810486910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4074448676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156248789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179554022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4255029028"/>
                    </a:ext>
                  </a:extLst>
                </a:gridCol>
              </a:tblGrid>
              <a:tr h="1179418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of Hearing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or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LanguageDisability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 Disturbance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health conditions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Learning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Deaf-Blindness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Traumatic Brain Injury  (TBI)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744069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 in LAUSD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9,655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4,999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34705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 in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Calfiornia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104,792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300,295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57665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5D81291-5014-A84A-9EA6-565DC7AB14B6}"/>
              </a:ext>
            </a:extLst>
          </p:cNvPr>
          <p:cNvSpPr/>
          <p:nvPr/>
        </p:nvSpPr>
        <p:spPr>
          <a:xfrm>
            <a:off x="523240" y="5167664"/>
            <a:ext cx="1137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are 191,019 students with disabilities in LAUSD</a:t>
            </a:r>
          </a:p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795,047 students with disabilities in CA’s K-12 schools.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64EBF-29AF-4269-BA79-E8E5E6BF42AE}"/>
              </a:ext>
            </a:extLst>
          </p:cNvPr>
          <p:cNvSpPr txBox="1"/>
          <p:nvPr/>
        </p:nvSpPr>
        <p:spPr>
          <a:xfrm>
            <a:off x="290736" y="6211669"/>
            <a:ext cx="9302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Special Education Enrollment by Ethnicity and Disability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https://bit.ly/3fCEAaD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5754D12-F60B-EB40-8196-E41E769F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 descr="RespectAbility Summer 2017 Fellows smile together with their arms around each other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909" y="-325677"/>
            <a:ext cx="12553676" cy="3818173"/>
          </a:xfrm>
          <a:prstGeom prst="rect">
            <a:avLst/>
          </a:prstGeom>
        </p:spPr>
      </p:pic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AFB8A443-DE0B-4628-8DFD-7EB3A7135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5817281" y="3837574"/>
            <a:ext cx="6477882" cy="296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Matan Koch, Director of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RespectAbility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California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5"/>
              </a:rPr>
              <a:t>matank@respectability.org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Nelly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Nieblas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, Manager of Policy, Advocacy and Engagement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6"/>
              </a:rPr>
              <a:t>nellyn@respectability.org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Philip Kahn-Pauli, Policy Director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7"/>
              </a:rPr>
              <a:t>philipp@respectability.org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98647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California (Pre-COVID)</a:t>
            </a:r>
          </a:p>
        </p:txBody>
      </p:sp>
      <p:pic>
        <p:nvPicPr>
          <p:cNvPr id="7" name="Picture 6" descr="Gavin Newsom with Philip Kahn Pauli, smiling together">
            <a:extLst>
              <a:ext uri="{FF2B5EF4-FFF2-40B4-BE49-F238E27FC236}">
                <a16:creationId xmlns:a16="http://schemas.microsoft.com/office/drawing/2014/main" id="{7A02F97C-3BD5-4F7F-8492-0BAC7A584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1" t="17378" r="11951" b="28769"/>
          <a:stretch/>
        </p:blipFill>
        <p:spPr>
          <a:xfrm>
            <a:off x="357352" y="1639946"/>
            <a:ext cx="2848303" cy="2772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-152219" y="4559752"/>
            <a:ext cx="386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 Gavin Newsom with Philip Kahn-Pauli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RespectAbility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0" y="1639946"/>
            <a:ext cx="8675896" cy="45240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There are 4,131,700 Californians with disabilities.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are 1,910,288 working-age Californians with disabilities. Out of that number, 731,093 working-age Californians with disabilities had jobs in 2019. California’s disability employment rate was 38.2 percent in 2019.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employment rate for working-age Californians without disabilities was 76.4 percent in 2019.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was a 38.1 percent Gap in Labor Force Participation Rates between PWDs and non-PWDs.</a:t>
            </a:r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poverty rate for working-age Californians with disabilities was 22.8 percent.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95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Los Angeles</a:t>
            </a:r>
          </a:p>
        </p:txBody>
      </p:sp>
      <p:pic>
        <p:nvPicPr>
          <p:cNvPr id="8" name="Picture 2" descr="Mayor Eric Garcetti headshot smiling">
            <a:extLst>
              <a:ext uri="{FF2B5EF4-FFF2-40B4-BE49-F238E27FC236}">
                <a16:creationId xmlns:a16="http://schemas.microsoft.com/office/drawing/2014/main" id="{90FC7623-8A03-43E9-B178-D7BA30BB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504" y="1638577"/>
            <a:ext cx="2031439" cy="253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-569499" y="4250756"/>
            <a:ext cx="38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Eric Garcetti (D)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992" y="1638577"/>
            <a:ext cx="928818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 total, there are 992,719 Angelenos with disabilities living in L.A. County.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There are 466,385 working-age Angelenos with disabilities living in L.A. County. In the economic expansion prior to COVID-19, only 169,322 working-age Angelenos with disabilities had jobs. L.A. County’s disability employment rate was only 36.3 percent in 2019.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By contrast, the employment rate for Angelenos without disabilities was 74.7 percent.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That means that there is a 38.4 percentage point gap in the labor force participation rates between Angelenos with and without disabilities.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2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Racial Disparities in California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0" y="1551084"/>
            <a:ext cx="11483328" cy="4498475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180,888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African Americans 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disabilities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53,874 or 29.8 percent had jobs in 2019. </a:t>
            </a:r>
            <a:endParaRPr lang="en-US" sz="21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28.5 percent of African Americans with disabilities live in poverty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18.9 percent of African Americans without disabilities. </a:t>
            </a:r>
            <a:endParaRPr lang="en-US" sz="21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684,515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Latinx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people with disabilities.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274,399 or 40.1 percent had jobs in 2019.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21 percent of Latinx people with disabilities live in poverty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15.6 </a:t>
            </a:r>
            <a:r>
              <a:rPr lang="en-US" sz="2100" dirty="0">
                <a:solidFill>
                  <a:schemeClr val="tx1"/>
                </a:solidFill>
                <a:ea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 Latinx people without disabilities.</a:t>
            </a:r>
            <a:r>
              <a:rPr lang="en-US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167,672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Asian Americans 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disabilities.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68,725 or 41 percent have jobs. </a:t>
            </a:r>
            <a:endParaRPr lang="en-US" sz="21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18.4 percent of Asian Americans with disabilities live in poverty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9.3 percent of Asian Americans without disabilities.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A70D6-BA08-444B-A34E-5C4A3BA22AE5}"/>
              </a:ext>
            </a:extLst>
          </p:cNvPr>
          <p:cNvSpPr/>
          <p:nvPr/>
        </p:nvSpPr>
        <p:spPr>
          <a:xfrm>
            <a:off x="378820" y="6095693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9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</a:rPr>
              <a:t>Employment Rates for Working-Age Americans w/ &amp; w/o Disabilities, by Race – 2019 (Pre-COVID)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61352"/>
              </p:ext>
            </p:extLst>
          </p:nvPr>
        </p:nvGraphicFramePr>
        <p:xfrm>
          <a:off x="1129850" y="1504950"/>
          <a:ext cx="9302379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91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</a:rPr>
              <a:t>Poverty Rates for Working-Age Americans w/ &amp; w/o Disabilities, by Race – 2019 (Pre-COVID)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51AD0640-174D-4BB9-A86D-EA7C07861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99743"/>
              </p:ext>
            </p:extLst>
          </p:nvPr>
        </p:nvGraphicFramePr>
        <p:xfrm>
          <a:off x="750011" y="1533436"/>
          <a:ext cx="9369614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83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5CB86-9172-42F8-999E-C918A129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LA Unified &amp; Students with Disabilities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23DA6-794F-446E-AE2F-E6E4B755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78.3 percent of LAUSD’s students with disabilities are Hispanic</a:t>
            </a:r>
          </a:p>
          <a:p>
            <a:r>
              <a:rPr lang="en-US" dirty="0">
                <a:solidFill>
                  <a:schemeClr val="tx1"/>
                </a:solidFill>
              </a:rPr>
              <a:t>10 percent of LAUSD’s students with disabilities are African-American</a:t>
            </a:r>
          </a:p>
          <a:p>
            <a:r>
              <a:rPr lang="en-US" dirty="0">
                <a:solidFill>
                  <a:schemeClr val="tx1"/>
                </a:solidFill>
              </a:rPr>
              <a:t>8.7 percent of LAUSD’s students with disabilities are White</a:t>
            </a:r>
          </a:p>
          <a:p>
            <a:r>
              <a:rPr lang="en-US" b="1" dirty="0">
                <a:solidFill>
                  <a:schemeClr val="tx1"/>
                </a:solidFill>
              </a:rPr>
              <a:t>Overall, 11.5 percent of LAUSD students are students with disabilities.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60A60-1437-404A-88E6-A26900842469}"/>
              </a:ext>
            </a:extLst>
          </p:cNvPr>
          <p:cNvSpPr/>
          <p:nvPr/>
        </p:nvSpPr>
        <p:spPr>
          <a:xfrm>
            <a:off x="523240" y="6176963"/>
            <a:ext cx="635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Civil Rights Data Collection</a:t>
            </a:r>
          </a:p>
        </p:txBody>
      </p:sp>
      <p:pic>
        <p:nvPicPr>
          <p:cNvPr id="7" name="Picture 6" descr="Bar charts showing overall enrollment in the LA Unified School District overall and enrollment of Students with disabilities. 8.1 percent of all LAUSD students are Black, 73.9 percent are Hispanic/Latinx, and 9.9 percent are White. 10 percent of LAUSD students with disabilities are Black, 78.3 percent of percent of LAUSD students with disabilities are Hispanic/Latinx, and 8.7 percent of percent of LAUSD students with disabilities are White. ">
            <a:extLst>
              <a:ext uri="{FF2B5EF4-FFF2-40B4-BE49-F238E27FC236}">
                <a16:creationId xmlns:a16="http://schemas.microsoft.com/office/drawing/2014/main" id="{1B871CB5-75C6-44A5-9B96-3C89FCD2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26" y="259212"/>
            <a:ext cx="5303922" cy="6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A3D13-B599-4FB1-810A-84143492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LA Unified &amp; Students with Disabilities – LEP</a:t>
            </a:r>
            <a:endParaRPr lang="en-US" sz="3600" dirty="0"/>
          </a:p>
        </p:txBody>
      </p:sp>
      <p:pic>
        <p:nvPicPr>
          <p:cNvPr id="7" name="Picture 6" descr="Bar graph showing different Limited English Proficiency rates for all LAUSD students and LAUSD students with disabilities">
            <a:extLst>
              <a:ext uri="{FF2B5EF4-FFF2-40B4-BE49-F238E27FC236}">
                <a16:creationId xmlns:a16="http://schemas.microsoft.com/office/drawing/2014/main" id="{1C6E124B-2B15-4160-A356-E6442F92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2" y="365126"/>
            <a:ext cx="5460663" cy="6128791"/>
          </a:xfrm>
          <a:prstGeom prst="rect">
            <a:avLst/>
          </a:prstGeom>
        </p:spPr>
      </p:pic>
      <p:sp>
        <p:nvSpPr>
          <p:cNvPr id="5" name="Content Placeholder 4" descr="Chart showing Limited English Proficiency rates for all LAUSD students and students with disabilities">
            <a:extLst>
              <a:ext uri="{FF2B5EF4-FFF2-40B4-BE49-F238E27FC236}">
                <a16:creationId xmlns:a16="http://schemas.microsoft.com/office/drawing/2014/main" id="{D9CAE3BE-DFE8-48B2-9B73-A27F5440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2710749"/>
          </a:xfrm>
        </p:spPr>
        <p:txBody>
          <a:bodyPr/>
          <a:lstStyle/>
          <a:p>
            <a:r>
              <a:rPr lang="en-US" dirty="0"/>
              <a:t>Overall, 26.8 percent of LAUSD students have Limited English Proficiency (LEP)</a:t>
            </a:r>
          </a:p>
          <a:p>
            <a:r>
              <a:rPr lang="en-US" dirty="0"/>
              <a:t>46.6 percent of LAUSD’s students with disabilities have Limited English Proficiency (LEP)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1AC1B-FB9A-449A-9E01-447FBC931A73}"/>
              </a:ext>
            </a:extLst>
          </p:cNvPr>
          <p:cNvSpPr/>
          <p:nvPr/>
        </p:nvSpPr>
        <p:spPr>
          <a:xfrm>
            <a:off x="6429377" y="4762602"/>
            <a:ext cx="4638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Civil Rights Data Collection: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https://ocrdata.ed.gov/Page?t=d&amp;eid=30388&amp;syk=8&amp;pid=2396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4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141C1-5E4B-4099-BADF-5D4FA50F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LAUSD HS Graduation Rates for Students w/ &amp; w/o Disabilities, by Race – Class of 2018 </a:t>
            </a:r>
          </a:p>
        </p:txBody>
      </p:sp>
      <p:graphicFrame>
        <p:nvGraphicFramePr>
          <p:cNvPr id="5" name="Chart 4" descr="LAUSD HS Graduation Rates for Students w/ &amp; w/o Disabilities, by Race – Class of 2018 ">
            <a:extLst>
              <a:ext uri="{FF2B5EF4-FFF2-40B4-BE49-F238E27FC236}">
                <a16:creationId xmlns:a16="http://schemas.microsoft.com/office/drawing/2014/main" id="{CB42E08F-C74B-4CEA-8729-AD29C2368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905800"/>
              </p:ext>
            </p:extLst>
          </p:nvPr>
        </p:nvGraphicFramePr>
        <p:xfrm>
          <a:off x="635430" y="1504951"/>
          <a:ext cx="10515599" cy="511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AEE786D-3588-46FD-8FAC-FA8123DADF4B}"/>
              </a:ext>
            </a:extLst>
          </p:cNvPr>
          <p:cNvSpPr/>
          <p:nvPr/>
        </p:nvSpPr>
        <p:spPr>
          <a:xfrm>
            <a:off x="635429" y="6169708"/>
            <a:ext cx="1062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2018-19 Four-Year Adjusted Cohort Graduation Rate Los Angeles County Report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https://dq.cde.ca.gov/dataquest/dqcensus/CohRate.aspx?agglevel=county&amp;year=2018-19&amp;cds=19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1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22407</TotalTime>
  <Words>869</Words>
  <Application>Microsoft Macintosh PowerPoint</Application>
  <PresentationFormat>Widescreen</PresentationFormat>
  <Paragraphs>144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Cover</vt:lpstr>
      <vt:lpstr>Disability Statistics in California (Pre-COVID)</vt:lpstr>
      <vt:lpstr>Disability Statistics in Los Angeles</vt:lpstr>
      <vt:lpstr>Recognizing Racial Disparities in California</vt:lpstr>
      <vt:lpstr>Employment Rates for Working-Age Americans w/ &amp; w/o Disabilities, by Race – 2019 (Pre-COVID)</vt:lpstr>
      <vt:lpstr>Poverty Rates for Working-Age Americans w/ &amp; w/o Disabilities, by Race – 2019 (Pre-COVID)</vt:lpstr>
      <vt:lpstr>LA Unified &amp; Students with Disabilities </vt:lpstr>
      <vt:lpstr>LA Unified &amp; Students with Disabilities – LEP</vt:lpstr>
      <vt:lpstr>LAUSD HS Graduation Rates for Students w/ &amp; w/o Disabilities, by Race – Class of 2018 </vt:lpstr>
      <vt:lpstr>Disability by Type – SWDs in LAUSD and CA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493</cp:revision>
  <dcterms:created xsi:type="dcterms:W3CDTF">2019-02-07T00:58:17Z</dcterms:created>
  <dcterms:modified xsi:type="dcterms:W3CDTF">2021-04-28T18:30:46Z</dcterms:modified>
</cp:coreProperties>
</file>