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839" r:id="rId2"/>
    <p:sldId id="849" r:id="rId3"/>
    <p:sldId id="684" r:id="rId4"/>
    <p:sldId id="851" r:id="rId5"/>
    <p:sldId id="621" r:id="rId6"/>
    <p:sldId id="848" r:id="rId7"/>
    <p:sldId id="838" r:id="rId8"/>
    <p:sldId id="256" r:id="rId9"/>
    <p:sldId id="844" r:id="rId10"/>
    <p:sldId id="85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1413" autoAdjust="0"/>
  </p:normalViewPr>
  <p:slideViewPr>
    <p:cSldViewPr snapToGrid="0">
      <p:cViewPr varScale="1">
        <p:scale>
          <a:sx n="90" d="100"/>
          <a:sy n="90" d="100"/>
        </p:scale>
        <p:origin x="1472"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6/24/21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265417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5</a:t>
            </a:fld>
            <a:endParaRPr lang="en-US"/>
          </a:p>
        </p:txBody>
      </p:sp>
    </p:spTree>
    <p:extLst>
      <p:ext uri="{BB962C8B-B14F-4D97-AF65-F5344CB8AC3E}">
        <p14:creationId xmlns:p14="http://schemas.microsoft.com/office/powerpoint/2010/main" val="355150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10</a:t>
            </a:fld>
            <a:endParaRPr lang="en-US"/>
          </a:p>
        </p:txBody>
      </p:sp>
    </p:spTree>
    <p:extLst>
      <p:ext uri="{BB962C8B-B14F-4D97-AF65-F5344CB8AC3E}">
        <p14:creationId xmlns:p14="http://schemas.microsoft.com/office/powerpoint/2010/main" val="402766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6/24/21</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6/24/21</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6/24/21</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6/24/21</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6/24/21</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9" r:id="rId4"/>
    <p:sldLayoutId id="2147483664" r:id="rId5"/>
    <p:sldLayoutId id="2147483651" r:id="rId6"/>
    <p:sldLayoutId id="2147483652"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jfcsphilly.org/" TargetMode="External"/><Relationship Id="rId13" Type="http://schemas.openxmlformats.org/officeDocument/2006/relationships/hyperlink" Target="https://jpro.org/" TargetMode="External"/><Relationship Id="rId18" Type="http://schemas.openxmlformats.org/officeDocument/2006/relationships/hyperlink" Target="https://www.campramah.org/" TargetMode="External"/><Relationship Id="rId3" Type="http://schemas.openxmlformats.org/officeDocument/2006/relationships/hyperlink" Target="http://www.kolamielkinspark.org/" TargetMode="External"/><Relationship Id="rId21" Type="http://schemas.openxmlformats.org/officeDocument/2006/relationships/hyperlink" Target="https://socaljewishnews.com/" TargetMode="External"/><Relationship Id="rId7" Type="http://schemas.openxmlformats.org/officeDocument/2006/relationships/hyperlink" Target="https://faithanddisability.org/institute/" TargetMode="External"/><Relationship Id="rId12" Type="http://schemas.openxmlformats.org/officeDocument/2006/relationships/hyperlink" Target="https://www.jvs-socal.org/" TargetMode="External"/><Relationship Id="rId17" Type="http://schemas.openxmlformats.org/officeDocument/2006/relationships/hyperlink" Target="https://themiracleproject.org/" TargetMode="External"/><Relationship Id="rId2" Type="http://schemas.openxmlformats.org/officeDocument/2006/relationships/hyperlink" Target="https://jkidla.com/" TargetMode="External"/><Relationship Id="rId16" Type="http://schemas.openxmlformats.org/officeDocument/2006/relationships/hyperlink" Target="https://matankids.org/" TargetMode="External"/><Relationship Id="rId20" Type="http://schemas.openxmlformats.org/officeDocument/2006/relationships/hyperlink" Target="https://www.pjtc.net/" TargetMode="External"/><Relationship Id="rId1" Type="http://schemas.openxmlformats.org/officeDocument/2006/relationships/slideLayout" Target="../slideLayouts/slideLayout2.xml"/><Relationship Id="rId6" Type="http://schemas.openxmlformats.org/officeDocument/2006/relationships/hyperlink" Target="https://hillel.org/" TargetMode="External"/><Relationship Id="rId11" Type="http://schemas.openxmlformats.org/officeDocument/2006/relationships/hyperlink" Target="https://jrspgh.org/" TargetMode="External"/><Relationship Id="rId5" Type="http://schemas.openxmlformats.org/officeDocument/2006/relationships/hyperlink" Target="https://www.jgateways.org/" TargetMode="External"/><Relationship Id="rId15" Type="http://schemas.openxmlformats.org/officeDocument/2006/relationships/hyperlink" Target="https://keshet.org/" TargetMode="External"/><Relationship Id="rId23" Type="http://schemas.openxmlformats.org/officeDocument/2006/relationships/hyperlink" Target="https://www.womensrabbinicnetwork.org/" TargetMode="External"/><Relationship Id="rId10" Type="http://schemas.openxmlformats.org/officeDocument/2006/relationships/hyperlink" Target="https://www.greatermetrowestable.org/" TargetMode="External"/><Relationship Id="rId19" Type="http://schemas.openxmlformats.org/officeDocument/2006/relationships/hyperlink" Target="https://www.networkjhsa.org/" TargetMode="External"/><Relationship Id="rId4" Type="http://schemas.openxmlformats.org/officeDocument/2006/relationships/hyperlink" Target="https://www.edcjcc.org/" TargetMode="External"/><Relationship Id="rId9" Type="http://schemas.openxmlformats.org/officeDocument/2006/relationships/hyperlink" Target="https://www.jfshouston.org/" TargetMode="External"/><Relationship Id="rId14" Type="http://schemas.openxmlformats.org/officeDocument/2006/relationships/hyperlink" Target="https://www.keshetonline.org/" TargetMode="External"/><Relationship Id="rId22" Type="http://schemas.openxmlformats.org/officeDocument/2006/relationships/hyperlink" Target="https://jewishlearningventure.org/what-we-do/whole-community-inclus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mailto:JakeS@RespectAbility.or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respectability.org/speakers-bureau/jewish/"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respectability.org/about-us/fellowship/jewish-inclusion-fellowshi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32D6E1D-D4F4-C448-A77C-A9748D276B49}"/>
              </a:ext>
            </a:extLst>
          </p:cNvPr>
          <p:cNvSpPr>
            <a:spLocks noGrp="1"/>
          </p:cNvSpPr>
          <p:nvPr>
            <p:ph type="title" idx="4294967295"/>
          </p:nvPr>
        </p:nvSpPr>
        <p:spPr/>
        <p:txBody>
          <a:bodyPr>
            <a:normAutofit fontScale="90000"/>
          </a:bodyPr>
          <a:lstStyle/>
          <a:p>
            <a:r>
              <a:rPr lang="en-US" dirty="0"/>
              <a:t>How</a:t>
            </a:r>
            <a:r>
              <a:rPr lang="en-US" baseline="0" dirty="0"/>
              <a:t> Disability Inclusion &amp; Equity Can Add to Your Success</a:t>
            </a:r>
            <a:endParaRPr lang="en-US" dirty="0"/>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3050" y="4201184"/>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598751" y="4379807"/>
            <a:ext cx="5593249" cy="206210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How Nonprofits Work</a:t>
            </a:r>
          </a:p>
          <a:p>
            <a:endParaRPr lang="en-US" sz="2400" b="1" dirty="0">
              <a:solidFill>
                <a:srgbClr val="000000"/>
              </a:solidFill>
              <a:latin typeface="Times New Roman" panose="02020603050405020304" pitchFamily="18" charset="0"/>
              <a:cs typeface="Times New Roman" panose="02020603050405020304" pitchFamily="18" charset="0"/>
            </a:endParaRPr>
          </a:p>
          <a:p>
            <a:r>
              <a:rPr lang="en-US" sz="2400" b="1" dirty="0">
                <a:solidFill>
                  <a:srgbClr val="000000"/>
                </a:solidFill>
                <a:latin typeface="Times New Roman" panose="02020603050405020304" pitchFamily="18" charset="0"/>
                <a:cs typeface="Times New Roman" panose="02020603050405020304" pitchFamily="18" charset="0"/>
              </a:rPr>
              <a:t>Erica Goldman</a:t>
            </a:r>
          </a:p>
          <a:p>
            <a:r>
              <a:rPr lang="en-US" sz="2400" b="1" dirty="0">
                <a:solidFill>
                  <a:srgbClr val="000000"/>
                </a:solidFill>
                <a:latin typeface="Times New Roman" panose="02020603050405020304" pitchFamily="18" charset="0"/>
                <a:cs typeface="Times New Roman" panose="02020603050405020304" pitchFamily="18" charset="0"/>
              </a:rPr>
              <a:t>Tamar Davis</a:t>
            </a:r>
          </a:p>
          <a:p>
            <a:r>
              <a:rPr lang="en-US" sz="2400" b="1" dirty="0">
                <a:solidFill>
                  <a:srgbClr val="000000"/>
                </a:solidFill>
                <a:latin typeface="Times New Roman" panose="02020603050405020304" pitchFamily="18" charset="0"/>
                <a:cs typeface="Times New Roman" panose="02020603050405020304" pitchFamily="18" charset="0"/>
              </a:rPr>
              <a:t>Michelle Friedman</a:t>
            </a:r>
          </a:p>
        </p:txBody>
      </p:sp>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105043" y="4464804"/>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5" name="Picture 4" descr="black and white headshots of 27 Jewish speakers with disabilities in RespectAbility's speakers bureau">
            <a:extLst>
              <a:ext uri="{FF2B5EF4-FFF2-40B4-BE49-F238E27FC236}">
                <a16:creationId xmlns:a16="http://schemas.microsoft.com/office/drawing/2014/main" id="{48B1D996-1E8D-3D4A-949A-D9DB228FE1F8}"/>
              </a:ext>
            </a:extLst>
          </p:cNvPr>
          <p:cNvPicPr>
            <a:picLocks noChangeAspect="1"/>
          </p:cNvPicPr>
          <p:nvPr/>
        </p:nvPicPr>
        <p:blipFill rotWithShape="1">
          <a:blip r:embed="rId4"/>
          <a:srcRect b="40730"/>
          <a:stretch/>
        </p:blipFill>
        <p:spPr>
          <a:xfrm>
            <a:off x="-1" y="0"/>
            <a:ext cx="12210089" cy="4064753"/>
          </a:xfrm>
          <a:prstGeom prst="rect">
            <a:avLst/>
          </a:prstGeom>
        </p:spPr>
      </p:pic>
    </p:spTree>
    <p:extLst>
      <p:ext uri="{BB962C8B-B14F-4D97-AF65-F5344CB8AC3E}">
        <p14:creationId xmlns:p14="http://schemas.microsoft.com/office/powerpoint/2010/main" val="171490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Upcoming Webinars – See You Tuesday!</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825624"/>
            <a:ext cx="10830559" cy="4948613"/>
          </a:xfrm>
        </p:spPr>
        <p:txBody>
          <a:bodyPr>
            <a:normAutofit/>
          </a:bodyPr>
          <a:lstStyle/>
          <a:p>
            <a:pPr marL="285750" indent="-285750"/>
            <a:r>
              <a:rPr lang="en-US" sz="2400" dirty="0">
                <a:solidFill>
                  <a:schemeClr val="tx1"/>
                </a:solidFill>
              </a:rPr>
              <a:t>Tuesday, June 29, 2021 – Development: Individual Prospects</a:t>
            </a:r>
          </a:p>
          <a:p>
            <a:pPr marL="285750" indent="-285750"/>
            <a:r>
              <a:rPr lang="en-US" sz="2400" dirty="0">
                <a:solidFill>
                  <a:schemeClr val="tx1"/>
                </a:solidFill>
              </a:rPr>
              <a:t>Thursday, July 8, 2021 – Development: Foundations</a:t>
            </a:r>
          </a:p>
          <a:p>
            <a:pPr marL="285750" indent="-285750"/>
            <a:r>
              <a:rPr lang="en-US" sz="2400" dirty="0">
                <a:solidFill>
                  <a:schemeClr val="tx1"/>
                </a:solidFill>
              </a:rPr>
              <a:t>Tuesday, July 13, 2021 – Leading at the Next Level: Working in the Jewish World</a:t>
            </a:r>
          </a:p>
          <a:p>
            <a:pPr marL="285750" indent="-285750"/>
            <a:r>
              <a:rPr lang="en-US" sz="2400" dirty="0">
                <a:solidFill>
                  <a:schemeClr val="tx1"/>
                </a:solidFill>
              </a:rPr>
              <a:t>Thursday, July 15, 2021 – Effective Disability Advocacy from the Inside</a:t>
            </a:r>
          </a:p>
          <a:p>
            <a:pPr marL="285750" indent="-285750"/>
            <a:r>
              <a:rPr lang="en-US" sz="2400" dirty="0">
                <a:solidFill>
                  <a:schemeClr val="tx1"/>
                </a:solidFill>
              </a:rPr>
              <a:t>Tuesday, July 20, 2021 – Accessible Events: Both In-Person and Online</a:t>
            </a:r>
          </a:p>
          <a:p>
            <a:pPr marL="0" indent="0">
              <a:buNone/>
            </a:pPr>
            <a:endParaRPr lang="en-US" sz="2400" dirty="0">
              <a:solidFill>
                <a:schemeClr val="tx1"/>
              </a:solidFill>
            </a:endParaRPr>
          </a:p>
          <a:p>
            <a:pPr marL="0" indent="0" algn="ctr">
              <a:buNone/>
            </a:pPr>
            <a:r>
              <a:rPr lang="en-US" sz="3600" b="1" dirty="0">
                <a:solidFill>
                  <a:schemeClr val="tx1"/>
                </a:solidFill>
              </a:rPr>
              <a:t>Sign Up at </a:t>
            </a:r>
            <a:r>
              <a:rPr lang="en-US" sz="3600" b="1" dirty="0" err="1">
                <a:solidFill>
                  <a:schemeClr val="tx1"/>
                </a:solidFill>
                <a:hlinkClick r:id="rId3"/>
              </a:rPr>
              <a:t>www.respectability.org</a:t>
            </a:r>
            <a:r>
              <a:rPr lang="en-US" sz="3600" b="1" dirty="0">
                <a:solidFill>
                  <a:schemeClr val="tx1"/>
                </a:solidFill>
                <a:hlinkClick r:id="rId3"/>
              </a:rPr>
              <a:t>/</a:t>
            </a:r>
            <a:r>
              <a:rPr lang="en-US" sz="3600" b="1" dirty="0" err="1">
                <a:solidFill>
                  <a:schemeClr val="tx1"/>
                </a:solidFill>
                <a:hlinkClick r:id="rId3"/>
              </a:rPr>
              <a:t>jewish</a:t>
            </a:r>
            <a:r>
              <a:rPr lang="en-US" sz="3600" b="1" dirty="0">
                <a:solidFill>
                  <a:schemeClr val="tx1"/>
                </a:solidFill>
                <a:hlinkClick r:id="rId3"/>
              </a:rPr>
              <a:t>-events/</a:t>
            </a:r>
            <a:endParaRPr lang="en-US" sz="3600" b="1" dirty="0">
              <a:solidFill>
                <a:schemeClr val="tx1"/>
              </a:solidFill>
            </a:endParaRPr>
          </a:p>
        </p:txBody>
      </p:sp>
    </p:spTree>
    <p:extLst>
      <p:ext uri="{BB962C8B-B14F-4D97-AF65-F5344CB8AC3E}">
        <p14:creationId xmlns:p14="http://schemas.microsoft.com/office/powerpoint/2010/main" val="238200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Three Logistical Points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a:bodyPr>
          <a:lstStyle/>
          <a:p>
            <a:r>
              <a:rPr lang="en-US" sz="3600" dirty="0">
                <a:solidFill>
                  <a:schemeClr val="tx1"/>
                </a:solidFill>
              </a:rPr>
              <a:t>We have live captioning and an ASL interpreter for this webinar.</a:t>
            </a:r>
          </a:p>
          <a:p>
            <a:r>
              <a:rPr lang="en-US" sz="3600" dirty="0">
                <a:solidFill>
                  <a:schemeClr val="tx1"/>
                </a:solidFill>
              </a:rPr>
              <a:t>We are taking questions, so if you have something to ask our panelists, use the Q&amp;A box on Zoom. Facebook comments are also being checked.</a:t>
            </a:r>
          </a:p>
          <a:p>
            <a:pPr lvl="0"/>
            <a:r>
              <a:rPr lang="en-US" sz="3600" dirty="0">
                <a:solidFill>
                  <a:schemeClr val="tx1"/>
                </a:solidFill>
              </a:rPr>
              <a:t>This webinar is being recorded and will be posted to </a:t>
            </a:r>
            <a:r>
              <a:rPr lang="en-US" sz="3600" dirty="0" err="1">
                <a:solidFill>
                  <a:schemeClr val="tx1"/>
                </a:solidFill>
              </a:rPr>
              <a:t>RespectAbility’s</a:t>
            </a:r>
            <a:r>
              <a:rPr lang="en-US" sz="3600" dirty="0">
                <a:solidFill>
                  <a:schemeClr val="tx1"/>
                </a:solidFill>
              </a:rPr>
              <a:t> website by early next week after captions are cleaned up.</a:t>
            </a:r>
          </a:p>
          <a:p>
            <a:pPr lvl="0"/>
            <a:endParaRPr lang="en-US" sz="3600" dirty="0">
              <a:solidFill>
                <a:schemeClr val="tx1"/>
              </a:solidFill>
            </a:endParaRPr>
          </a:p>
        </p:txBody>
      </p:sp>
    </p:spTree>
    <p:extLst>
      <p:ext uri="{BB962C8B-B14F-4D97-AF65-F5344CB8AC3E}">
        <p14:creationId xmlns:p14="http://schemas.microsoft.com/office/powerpoint/2010/main" val="146857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Partners/Co-Promoters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dirty="0">
                <a:hlinkClick r:id="rId2"/>
              </a:rPr>
              <a:t>Builders of Jewish Education: JKidLA</a:t>
            </a:r>
            <a:r>
              <a:rPr lang="en-US" dirty="0"/>
              <a:t>, </a:t>
            </a:r>
            <a:r>
              <a:rPr lang="en-US" dirty="0">
                <a:hlinkClick r:id="rId3"/>
              </a:rPr>
              <a:t>Congregation Kol Ami</a:t>
            </a:r>
            <a:r>
              <a:rPr lang="en-US" dirty="0"/>
              <a:t>, </a:t>
            </a:r>
            <a:r>
              <a:rPr lang="en-US" dirty="0">
                <a:hlinkClick r:id="rId4"/>
              </a:rPr>
              <a:t>Edlavitch DCJCC</a:t>
            </a:r>
            <a:r>
              <a:rPr lang="en-US" dirty="0"/>
              <a:t>, </a:t>
            </a:r>
            <a:r>
              <a:rPr lang="en-US" dirty="0">
                <a:hlinkClick r:id="rId5"/>
              </a:rPr>
              <a:t>Gateways: Access to Jewish Education</a:t>
            </a:r>
            <a:r>
              <a:rPr lang="en-US" dirty="0"/>
              <a:t>, </a:t>
            </a:r>
            <a:r>
              <a:rPr lang="en-US" dirty="0">
                <a:hlinkClick r:id="rId6"/>
              </a:rPr>
              <a:t>Hillel International</a:t>
            </a:r>
            <a:r>
              <a:rPr lang="en-US" dirty="0"/>
              <a:t>, </a:t>
            </a:r>
            <a:r>
              <a:rPr lang="en-US" dirty="0">
                <a:hlinkClick r:id="rId7"/>
              </a:rPr>
              <a:t>Institute on Theology and Disability</a:t>
            </a:r>
            <a:r>
              <a:rPr lang="en-US" dirty="0"/>
              <a:t>, </a:t>
            </a:r>
            <a:r>
              <a:rPr lang="en-US" dirty="0">
                <a:hlinkClick r:id="rId8"/>
              </a:rPr>
              <a:t>Jewish Family and Children’s Service of Greater Philadelphia</a:t>
            </a:r>
            <a:r>
              <a:rPr lang="en-US" dirty="0"/>
              <a:t>, </a:t>
            </a:r>
            <a:r>
              <a:rPr lang="en-US" dirty="0">
                <a:hlinkClick r:id="rId9"/>
              </a:rPr>
              <a:t>Jewish Family Service Houston</a:t>
            </a:r>
            <a:r>
              <a:rPr lang="en-US" dirty="0"/>
              <a:t>, </a:t>
            </a:r>
            <a:r>
              <a:rPr lang="en-US" dirty="0">
                <a:hlinkClick r:id="rId10" tooltip="https://www.greatermetrowestable.org"/>
              </a:rPr>
              <a:t>Jewish Federation of Greater MetroWest NJ – Greater MetroWest ABLE</a:t>
            </a:r>
            <a:r>
              <a:rPr lang="en-US" dirty="0"/>
              <a:t>, </a:t>
            </a:r>
            <a:r>
              <a:rPr lang="en-US" dirty="0">
                <a:hlinkClick r:id="rId11"/>
              </a:rPr>
              <a:t>Jewish Residential Services</a:t>
            </a:r>
            <a:r>
              <a:rPr lang="en-US" dirty="0"/>
              <a:t>, </a:t>
            </a:r>
            <a:r>
              <a:rPr lang="en-US" dirty="0">
                <a:hlinkClick r:id="rId12"/>
              </a:rPr>
              <a:t>JVS SoCal</a:t>
            </a:r>
            <a:r>
              <a:rPr lang="en-US" dirty="0"/>
              <a:t>, </a:t>
            </a:r>
            <a:r>
              <a:rPr lang="en-US" dirty="0">
                <a:hlinkClick r:id="rId13"/>
              </a:rPr>
              <a:t>JPRO Network</a:t>
            </a:r>
            <a:r>
              <a:rPr lang="en-US" dirty="0"/>
              <a:t>, </a:t>
            </a:r>
            <a:r>
              <a:rPr lang="en-US" dirty="0">
                <a:hlinkClick r:id="rId14"/>
              </a:rPr>
              <a:t>Keshet: For LGBTQ equality in Jewish life</a:t>
            </a:r>
            <a:r>
              <a:rPr lang="en-US" dirty="0"/>
              <a:t>, </a:t>
            </a:r>
            <a:r>
              <a:rPr lang="en-US" dirty="0">
                <a:hlinkClick r:id="rId15"/>
              </a:rPr>
              <a:t>Keshet</a:t>
            </a:r>
            <a:r>
              <a:rPr lang="en-US" dirty="0"/>
              <a:t>, </a:t>
            </a:r>
            <a:r>
              <a:rPr lang="en-US" dirty="0">
                <a:hlinkClick r:id="rId16"/>
              </a:rPr>
              <a:t>Matan</a:t>
            </a:r>
            <a:r>
              <a:rPr lang="en-US" dirty="0"/>
              <a:t>, </a:t>
            </a:r>
            <a:r>
              <a:rPr lang="en-US" dirty="0">
                <a:hlinkClick r:id="rId17"/>
              </a:rPr>
              <a:t>The Miracle Project</a:t>
            </a:r>
            <a:r>
              <a:rPr lang="en-US" dirty="0"/>
              <a:t>, </a:t>
            </a:r>
            <a:r>
              <a:rPr lang="en-US" dirty="0">
                <a:hlinkClick r:id="rId18"/>
              </a:rPr>
              <a:t>National Ramah Commission</a:t>
            </a:r>
            <a:r>
              <a:rPr lang="en-US" dirty="0"/>
              <a:t>, </a:t>
            </a:r>
            <a:r>
              <a:rPr lang="en-US" dirty="0">
                <a:hlinkClick r:id="rId19"/>
              </a:rPr>
              <a:t>Network of Jewish Human Service Agencies (NJHSA)</a:t>
            </a:r>
            <a:r>
              <a:rPr lang="en-US" dirty="0"/>
              <a:t>, </a:t>
            </a:r>
            <a:r>
              <a:rPr lang="en-US" dirty="0">
                <a:hlinkClick r:id="rId20"/>
              </a:rPr>
              <a:t>Pasadena Jewish Temple &amp; Center</a:t>
            </a:r>
            <a:r>
              <a:rPr lang="en-US" dirty="0"/>
              <a:t>, </a:t>
            </a:r>
            <a:r>
              <a:rPr lang="en-US" dirty="0">
                <a:hlinkClick r:id="rId21"/>
              </a:rPr>
              <a:t>SoCal Jewish News</a:t>
            </a:r>
            <a:r>
              <a:rPr lang="en-US" dirty="0"/>
              <a:t>, </a:t>
            </a:r>
            <a:r>
              <a:rPr lang="en-US" dirty="0">
                <a:hlinkClick r:id="rId22" tooltip="https://jewishlearningventure.org/what-we-do/whole-community-inclusion/"/>
              </a:rPr>
              <a:t>Whole Community Inclusion at Jewish Learning Venture</a:t>
            </a:r>
            <a:r>
              <a:rPr lang="en-US" dirty="0"/>
              <a:t>, </a:t>
            </a:r>
            <a:r>
              <a:rPr lang="en-US" dirty="0">
                <a:hlinkClick r:id="rId23"/>
              </a:rPr>
              <a:t>The Women’s Rabbinic Network</a:t>
            </a:r>
            <a:endParaRPr lang="en-US" dirty="0"/>
          </a:p>
        </p:txBody>
      </p:sp>
    </p:spTree>
    <p:extLst>
      <p:ext uri="{BB962C8B-B14F-4D97-AF65-F5344CB8AC3E}">
        <p14:creationId xmlns:p14="http://schemas.microsoft.com/office/powerpoint/2010/main" val="276542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Sponsored by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sz="3200" dirty="0">
                <a:solidFill>
                  <a:schemeClr val="tx1"/>
                </a:solidFill>
              </a:rPr>
              <a:t>We want to thank our generous funders: The Jewish Community Foundation of Los Angeles and the Charles and Lynn Shusterman Family Philanthropies. Without their support, this series would not be possible.</a:t>
            </a:r>
          </a:p>
          <a:p>
            <a:pPr marL="0" indent="0">
              <a:buNone/>
            </a:pPr>
            <a:r>
              <a:rPr lang="en-US" sz="3200" dirty="0">
                <a:solidFill>
                  <a:schemeClr val="tx1"/>
                </a:solidFill>
              </a:rPr>
              <a:t>Additionally, we want to thank The David Berg Foundation, The Beverly Foundation and The Diane &amp; Guilford Glazer Foundation for their support of our general Jewish inclusion work.</a:t>
            </a:r>
          </a:p>
        </p:txBody>
      </p:sp>
    </p:spTree>
    <p:extLst>
      <p:ext uri="{BB962C8B-B14F-4D97-AF65-F5344CB8AC3E}">
        <p14:creationId xmlns:p14="http://schemas.microsoft.com/office/powerpoint/2010/main" val="207248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Upcoming Webinars</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825624"/>
            <a:ext cx="10830559" cy="4948613"/>
          </a:xfrm>
        </p:spPr>
        <p:txBody>
          <a:bodyPr>
            <a:normAutofit/>
          </a:bodyPr>
          <a:lstStyle/>
          <a:p>
            <a:pPr marL="285750" indent="-285750"/>
            <a:r>
              <a:rPr lang="en-US" sz="2400" dirty="0">
                <a:solidFill>
                  <a:schemeClr val="tx1"/>
                </a:solidFill>
              </a:rPr>
              <a:t>Tuesday, June 29, 2021 – Development: Individual Prospects</a:t>
            </a:r>
          </a:p>
          <a:p>
            <a:pPr marL="285750" indent="-285750"/>
            <a:r>
              <a:rPr lang="en-US" sz="2400" dirty="0">
                <a:solidFill>
                  <a:schemeClr val="tx1"/>
                </a:solidFill>
              </a:rPr>
              <a:t>Thursday, July 8, 2021 – Development: Foundations</a:t>
            </a:r>
          </a:p>
          <a:p>
            <a:pPr marL="285750" indent="-285750"/>
            <a:r>
              <a:rPr lang="en-US" sz="2400" dirty="0">
                <a:solidFill>
                  <a:schemeClr val="tx1"/>
                </a:solidFill>
              </a:rPr>
              <a:t>Tuesday, July 13, 2021 – Leading at the Next Level: Working in the Jewish World</a:t>
            </a:r>
          </a:p>
          <a:p>
            <a:pPr marL="285750" indent="-285750"/>
            <a:r>
              <a:rPr lang="en-US" sz="2400" dirty="0">
                <a:solidFill>
                  <a:schemeClr val="tx1"/>
                </a:solidFill>
              </a:rPr>
              <a:t>Thursday, July 15, 2021 – Effective Disability Advocacy from the Inside</a:t>
            </a:r>
          </a:p>
          <a:p>
            <a:pPr marL="285750" indent="-285750"/>
            <a:r>
              <a:rPr lang="en-US" sz="2400" dirty="0">
                <a:solidFill>
                  <a:schemeClr val="tx1"/>
                </a:solidFill>
              </a:rPr>
              <a:t>Tuesday, July 20, 2021 – Accessible Events: Both In-Person and Online</a:t>
            </a:r>
          </a:p>
          <a:p>
            <a:pPr marL="0" indent="0">
              <a:buNone/>
            </a:pPr>
            <a:endParaRPr lang="en-US" sz="2400" dirty="0">
              <a:solidFill>
                <a:schemeClr val="tx1"/>
              </a:solidFill>
            </a:endParaRPr>
          </a:p>
          <a:p>
            <a:pPr marL="0" indent="0" algn="ctr">
              <a:buNone/>
            </a:pPr>
            <a:r>
              <a:rPr lang="en-US" sz="3600" b="1" dirty="0">
                <a:solidFill>
                  <a:schemeClr val="tx1"/>
                </a:solidFill>
              </a:rPr>
              <a:t>Sign Up at </a:t>
            </a:r>
            <a:r>
              <a:rPr lang="en-US" sz="3600" b="1" dirty="0" err="1">
                <a:solidFill>
                  <a:schemeClr val="tx1"/>
                </a:solidFill>
                <a:hlinkClick r:id="rId3"/>
              </a:rPr>
              <a:t>www.respectability.org</a:t>
            </a:r>
            <a:r>
              <a:rPr lang="en-US" sz="3600" b="1" dirty="0">
                <a:solidFill>
                  <a:schemeClr val="tx1"/>
                </a:solidFill>
                <a:hlinkClick r:id="rId3"/>
              </a:rPr>
              <a:t>/</a:t>
            </a:r>
            <a:r>
              <a:rPr lang="en-US" sz="3600" b="1" dirty="0" err="1">
                <a:solidFill>
                  <a:schemeClr val="tx1"/>
                </a:solidFill>
                <a:hlinkClick r:id="rId3"/>
              </a:rPr>
              <a:t>jewish</a:t>
            </a:r>
            <a:r>
              <a:rPr lang="en-US" sz="3600" b="1" dirty="0">
                <a:solidFill>
                  <a:schemeClr val="tx1"/>
                </a:solidFill>
                <a:hlinkClick r:id="rId3"/>
              </a:rPr>
              <a:t>-events/</a:t>
            </a:r>
            <a:endParaRPr lang="en-US" sz="3600" b="1" dirty="0">
              <a:solidFill>
                <a:schemeClr val="tx1"/>
              </a:solidFill>
            </a:endParaRPr>
          </a:p>
        </p:txBody>
      </p:sp>
    </p:spTree>
    <p:extLst>
      <p:ext uri="{BB962C8B-B14F-4D97-AF65-F5344CB8AC3E}">
        <p14:creationId xmlns:p14="http://schemas.microsoft.com/office/powerpoint/2010/main" val="240292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Why?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a:bodyPr>
          <a:lstStyle/>
          <a:p>
            <a:pPr lvl="0"/>
            <a:r>
              <a:rPr lang="en-US" dirty="0">
                <a:solidFill>
                  <a:schemeClr val="tx1"/>
                </a:solidFill>
              </a:rPr>
              <a:t>Including people with disabilities is something that more than 90% of Jewish organizations say they want to do.</a:t>
            </a:r>
          </a:p>
          <a:p>
            <a:pPr lvl="0"/>
            <a:r>
              <a:rPr lang="en-US" dirty="0">
                <a:solidFill>
                  <a:schemeClr val="tx1"/>
                </a:solidFill>
              </a:rPr>
              <a:t>Yet, a survey of the Jewish world shows that fewer than 15% of Jews can identify a single leader with a disability in Jewish communal life. </a:t>
            </a:r>
          </a:p>
          <a:p>
            <a:pPr lvl="0"/>
            <a:r>
              <a:rPr lang="en-US" dirty="0">
                <a:solidFill>
                  <a:schemeClr val="tx1"/>
                </a:solidFill>
              </a:rPr>
              <a:t>This series is a complement to our previous series training organizations (which is available to watch online) and is designed to introduce Jewish lay leaders with disabilities to topics and skills that will help them to lead as volunteers and professionals in nonprofit organizations.</a:t>
            </a:r>
          </a:p>
        </p:txBody>
      </p:sp>
    </p:spTree>
    <p:extLst>
      <p:ext uri="{BB962C8B-B14F-4D97-AF65-F5344CB8AC3E}">
        <p14:creationId xmlns:p14="http://schemas.microsoft.com/office/powerpoint/2010/main" val="49255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Speakers</a:t>
            </a:r>
          </a:p>
        </p:txBody>
      </p:sp>
      <p:pic>
        <p:nvPicPr>
          <p:cNvPr id="6" name="Picture 5" descr="Erica Goldman smiling headshot">
            <a:extLst>
              <a:ext uri="{FF2B5EF4-FFF2-40B4-BE49-F238E27FC236}">
                <a16:creationId xmlns:a16="http://schemas.microsoft.com/office/drawing/2014/main" id="{A9326768-F3B4-3748-9ECF-EC3D5F39B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22" y="1857092"/>
            <a:ext cx="1371600" cy="1371600"/>
          </a:xfrm>
          <a:prstGeom prst="rect">
            <a:avLst/>
          </a:prstGeom>
        </p:spPr>
      </p:pic>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1816430" y="1857092"/>
            <a:ext cx="9661251"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tx1"/>
                </a:solidFill>
              </a:rPr>
              <a:t>Erica Goldman</a:t>
            </a:r>
          </a:p>
          <a:p>
            <a:pPr marL="0" indent="0">
              <a:buNone/>
            </a:pPr>
            <a:r>
              <a:rPr lang="en-US" sz="2400" dirty="0">
                <a:solidFill>
                  <a:schemeClr val="tx1"/>
                </a:solidFill>
              </a:rPr>
              <a:t>Director of Program and Operations, JPRO Network</a:t>
            </a:r>
          </a:p>
          <a:p>
            <a:pPr marL="0" indent="0">
              <a:buNone/>
            </a:pPr>
            <a:r>
              <a:rPr lang="en-US" sz="2400" dirty="0">
                <a:solidFill>
                  <a:schemeClr val="tx1"/>
                </a:solidFill>
              </a:rPr>
              <a:t>She/Her/Hers</a:t>
            </a:r>
          </a:p>
        </p:txBody>
      </p:sp>
      <p:pic>
        <p:nvPicPr>
          <p:cNvPr id="10" name="Picture 9" descr="Tamar Davis smiling headshot">
            <a:extLst>
              <a:ext uri="{FF2B5EF4-FFF2-40B4-BE49-F238E27FC236}">
                <a16:creationId xmlns:a16="http://schemas.microsoft.com/office/drawing/2014/main" id="{9D0D7630-CC7B-9E49-8BEE-78317758C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22" y="3489183"/>
            <a:ext cx="1371600" cy="1371600"/>
          </a:xfrm>
          <a:prstGeom prst="rect">
            <a:avLst/>
          </a:prstGeom>
        </p:spPr>
      </p:pic>
      <p:sp>
        <p:nvSpPr>
          <p:cNvPr id="11" name="Content Placeholder 2">
            <a:extLst>
              <a:ext uri="{FF2B5EF4-FFF2-40B4-BE49-F238E27FC236}">
                <a16:creationId xmlns:a16="http://schemas.microsoft.com/office/drawing/2014/main" id="{35F39E66-692D-E342-ACFF-BEAC63D33811}"/>
              </a:ext>
            </a:extLst>
          </p:cNvPr>
          <p:cNvSpPr txBox="1">
            <a:spLocks/>
          </p:cNvSpPr>
          <p:nvPr/>
        </p:nvSpPr>
        <p:spPr>
          <a:xfrm>
            <a:off x="1816430" y="3489183"/>
            <a:ext cx="8727638"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1"/>
                </a:solidFill>
              </a:rPr>
              <a:t>Tamar Davis</a:t>
            </a:r>
          </a:p>
          <a:p>
            <a:pPr marL="0" indent="0">
              <a:buNone/>
            </a:pPr>
            <a:r>
              <a:rPr lang="en-US" sz="2400" dirty="0">
                <a:solidFill>
                  <a:schemeClr val="tx1"/>
                </a:solidFill>
              </a:rPr>
              <a:t>CEO, Gateways: Access to Jewish Education</a:t>
            </a:r>
          </a:p>
          <a:p>
            <a:pPr marL="0" indent="0">
              <a:buNone/>
            </a:pPr>
            <a:r>
              <a:rPr lang="en-US" sz="2400" dirty="0">
                <a:solidFill>
                  <a:schemeClr val="tx1"/>
                </a:solidFill>
              </a:rPr>
              <a:t>She/Her/Hers</a:t>
            </a:r>
          </a:p>
        </p:txBody>
      </p:sp>
      <p:pic>
        <p:nvPicPr>
          <p:cNvPr id="13" name="Picture 12" descr="Michelle Friedman headshot">
            <a:extLst>
              <a:ext uri="{FF2B5EF4-FFF2-40B4-BE49-F238E27FC236}">
                <a16:creationId xmlns:a16="http://schemas.microsoft.com/office/drawing/2014/main" id="{0C051740-D775-9C4A-8C5A-FEE5452D6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22" y="5121274"/>
            <a:ext cx="1371600" cy="1371600"/>
          </a:xfrm>
          <a:prstGeom prst="rect">
            <a:avLst/>
          </a:prstGeom>
        </p:spPr>
      </p:pic>
      <p:sp>
        <p:nvSpPr>
          <p:cNvPr id="8" name="Content Placeholder 2">
            <a:extLst>
              <a:ext uri="{FF2B5EF4-FFF2-40B4-BE49-F238E27FC236}">
                <a16:creationId xmlns:a16="http://schemas.microsoft.com/office/drawing/2014/main" id="{EBB90329-0F3F-0948-BE0B-0DD9673E27E0}"/>
              </a:ext>
            </a:extLst>
          </p:cNvPr>
          <p:cNvSpPr txBox="1">
            <a:spLocks/>
          </p:cNvSpPr>
          <p:nvPr/>
        </p:nvSpPr>
        <p:spPr>
          <a:xfrm>
            <a:off x="1816430" y="5121274"/>
            <a:ext cx="8727638"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1"/>
                </a:solidFill>
              </a:rPr>
              <a:t>Michelle Friedman</a:t>
            </a:r>
          </a:p>
          <a:p>
            <a:pPr marL="0" indent="0">
              <a:buNone/>
            </a:pPr>
            <a:r>
              <a:rPr lang="en-US" sz="2400" dirty="0">
                <a:solidFill>
                  <a:schemeClr val="tx1"/>
                </a:solidFill>
              </a:rPr>
              <a:t>Board Chair, Keshet</a:t>
            </a:r>
          </a:p>
          <a:p>
            <a:pPr marL="0" indent="0">
              <a:buNone/>
            </a:pPr>
            <a:r>
              <a:rPr lang="en-US" sz="2400" dirty="0">
                <a:solidFill>
                  <a:schemeClr val="tx1"/>
                </a:solidFill>
              </a:rPr>
              <a:t>She/Her/Hers</a:t>
            </a:r>
          </a:p>
        </p:txBody>
      </p:sp>
    </p:spTree>
    <p:extLst>
      <p:ext uri="{BB962C8B-B14F-4D97-AF65-F5344CB8AC3E}">
        <p14:creationId xmlns:p14="http://schemas.microsoft.com/office/powerpoint/2010/main" val="203642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A3DD6-9059-CC45-90A5-45CFDA9EF6BF}"/>
              </a:ext>
            </a:extLst>
          </p:cNvPr>
          <p:cNvSpPr>
            <a:spLocks noGrp="1"/>
          </p:cNvSpPr>
          <p:nvPr>
            <p:ph type="title"/>
          </p:nvPr>
        </p:nvSpPr>
        <p:spPr/>
        <p:txBody>
          <a:bodyPr>
            <a:normAutofit fontScale="90000"/>
          </a:bodyPr>
          <a:lstStyle/>
          <a:p>
            <a:r>
              <a:rPr lang="en-US" b="1" dirty="0"/>
              <a:t>National Disability Speakers Bureau:</a:t>
            </a:r>
            <a:br>
              <a:rPr lang="en-US" b="1" dirty="0"/>
            </a:br>
            <a:r>
              <a:rPr lang="en-US" b="1" dirty="0"/>
              <a:t>Jewish Division</a:t>
            </a:r>
          </a:p>
        </p:txBody>
      </p:sp>
      <p:pic>
        <p:nvPicPr>
          <p:cNvPr id="4" name="Picture 3" descr="Individual black and white headshots of 36 Jews with disabilities smiling. Text: National Disability Speakers Bureau: Jewish Division">
            <a:extLst>
              <a:ext uri="{FF2B5EF4-FFF2-40B4-BE49-F238E27FC236}">
                <a16:creationId xmlns:a16="http://schemas.microsoft.com/office/drawing/2014/main" id="{8F72B44E-36C7-9D45-8FCB-0438E34E8549}"/>
              </a:ext>
            </a:extLst>
          </p:cNvPr>
          <p:cNvPicPr>
            <a:picLocks noChangeAspect="1"/>
          </p:cNvPicPr>
          <p:nvPr/>
        </p:nvPicPr>
        <p:blipFill rotWithShape="1">
          <a:blip r:embed="rId2">
            <a:extLst>
              <a:ext uri="{28A0092B-C50C-407E-A947-70E740481C1C}">
                <a14:useLocalDpi xmlns:a14="http://schemas.microsoft.com/office/drawing/2010/main"/>
              </a:ext>
            </a:extLst>
          </a:blip>
          <a:srcRect t="21102"/>
          <a:stretch/>
        </p:blipFill>
        <p:spPr>
          <a:xfrm>
            <a:off x="1368240" y="1645551"/>
            <a:ext cx="9455519" cy="4196359"/>
          </a:xfrm>
          <a:prstGeom prst="rect">
            <a:avLst/>
          </a:prstGeom>
        </p:spPr>
      </p:pic>
      <p:sp>
        <p:nvSpPr>
          <p:cNvPr id="6" name="Rectangle 5">
            <a:extLst>
              <a:ext uri="{FF2B5EF4-FFF2-40B4-BE49-F238E27FC236}">
                <a16:creationId xmlns:a16="http://schemas.microsoft.com/office/drawing/2014/main" id="{A6FC8AB6-640F-A04C-98C7-749D144BC06C}"/>
              </a:ext>
            </a:extLst>
          </p:cNvPr>
          <p:cNvSpPr/>
          <p:nvPr/>
        </p:nvSpPr>
        <p:spPr>
          <a:xfrm>
            <a:off x="2828159" y="5982512"/>
            <a:ext cx="5809346" cy="646331"/>
          </a:xfrm>
          <a:prstGeom prst="rect">
            <a:avLst/>
          </a:prstGeom>
        </p:spPr>
        <p:txBody>
          <a:bodyPr wrap="none">
            <a:spAutoFit/>
          </a:bodyPr>
          <a:lstStyle/>
          <a:p>
            <a:pPr algn="ctr"/>
            <a:r>
              <a:rPr lang="en-US" b="1" dirty="0">
                <a:latin typeface="Times New Roman" panose="02020603050405020304" pitchFamily="18" charset="0"/>
                <a:cs typeface="Times New Roman" panose="02020603050405020304" pitchFamily="18" charset="0"/>
              </a:rPr>
              <a:t>For more information contact </a:t>
            </a:r>
            <a:r>
              <a:rPr lang="en-US" b="1" dirty="0">
                <a:latin typeface="Times New Roman" panose="02020603050405020304" pitchFamily="18" charset="0"/>
                <a:cs typeface="Times New Roman" panose="02020603050405020304" pitchFamily="18" charset="0"/>
                <a:hlinkClick r:id="rId3"/>
              </a:rPr>
              <a:t>JakeS@RespectAbility.org</a:t>
            </a: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hlinkClick r:id="rId4"/>
              </a:rPr>
              <a:t>www.RespectAbility.org/speakers-bureau/jewish/</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2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931891-1688-0545-B173-20CD05CDAEC4}"/>
              </a:ext>
            </a:extLst>
          </p:cNvPr>
          <p:cNvSpPr>
            <a:spLocks noGrp="1"/>
          </p:cNvSpPr>
          <p:nvPr>
            <p:ph type="title"/>
          </p:nvPr>
        </p:nvSpPr>
        <p:spPr/>
        <p:txBody>
          <a:bodyPr>
            <a:normAutofit/>
          </a:bodyPr>
          <a:lstStyle/>
          <a:p>
            <a:r>
              <a:rPr lang="en-US" sz="3600" b="1" dirty="0" err="1"/>
              <a:t>RespectAbility</a:t>
            </a:r>
            <a:r>
              <a:rPr lang="en-US" sz="3600" b="1" dirty="0"/>
              <a:t> Jewish Inclusion Fellowship</a:t>
            </a:r>
          </a:p>
        </p:txBody>
      </p:sp>
      <p:sp>
        <p:nvSpPr>
          <p:cNvPr id="2" name="Content Placeholder 1">
            <a:extLst>
              <a:ext uri="{FF2B5EF4-FFF2-40B4-BE49-F238E27FC236}">
                <a16:creationId xmlns:a16="http://schemas.microsoft.com/office/drawing/2014/main" id="{4F4BFABA-EDAE-4F4E-A749-AAC9877F08F0}"/>
              </a:ext>
            </a:extLst>
          </p:cNvPr>
          <p:cNvSpPr>
            <a:spLocks noGrp="1"/>
          </p:cNvSpPr>
          <p:nvPr>
            <p:ph idx="1"/>
          </p:nvPr>
        </p:nvSpPr>
        <p:spPr/>
        <p:txBody>
          <a:bodyPr>
            <a:normAutofit/>
          </a:bodyPr>
          <a:lstStyle/>
          <a:p>
            <a:r>
              <a:rPr lang="en-US" sz="2400" dirty="0">
                <a:solidFill>
                  <a:schemeClr val="tx1"/>
                </a:solidFill>
              </a:rPr>
              <a:t>The National Leadership Program is a virtual program, ideal for people who want to gain skills and contacts while making a positive difference for people with disabilities. </a:t>
            </a:r>
          </a:p>
          <a:p>
            <a:r>
              <a:rPr lang="en-US" sz="2400" dirty="0">
                <a:solidFill>
                  <a:schemeClr val="tx1"/>
                </a:solidFill>
              </a:rPr>
              <a:t>For the Jewish inclusion fellowship program in particular, we’re looking for people with an absolute passion for learning and exploring about the different inclusion resources that exist, who would also enjoy research, interaction with other organizations, and deep thought about how to make information useful.</a:t>
            </a:r>
          </a:p>
          <a:p>
            <a:r>
              <a:rPr lang="en-US" sz="2400" dirty="0">
                <a:solidFill>
                  <a:schemeClr val="tx1"/>
                </a:solidFill>
              </a:rPr>
              <a:t>Do you know a future Jewish professional that fits the bill? Or perhaps someone who lost their job during this pandemic and wants to be helpful during their job search? Please encourage them to learn more and apply at: </a:t>
            </a:r>
            <a:r>
              <a:rPr lang="en-US" sz="2400" u="sng" dirty="0">
                <a:solidFill>
                  <a:schemeClr val="tx1"/>
                </a:solidFill>
                <a:hlinkClick r:id="rId2">
                  <a:extLst>
                    <a:ext uri="{A12FA001-AC4F-418D-AE19-62706E023703}">
                      <ahyp:hlinkClr xmlns:ahyp="http://schemas.microsoft.com/office/drawing/2018/hyperlinkcolor" val="tx"/>
                    </a:ext>
                  </a:extLst>
                </a:hlinkClick>
              </a:rPr>
              <a:t>https://www.respectability.org/about-us/fellowship/jewish-inclusion-fellowship/</a:t>
            </a:r>
            <a:endParaRPr lang="en-US" sz="2400" dirty="0">
              <a:solidFill>
                <a:schemeClr val="tx1"/>
              </a:solidFill>
            </a:endParaRPr>
          </a:p>
        </p:txBody>
      </p:sp>
    </p:spTree>
    <p:extLst>
      <p:ext uri="{BB962C8B-B14F-4D97-AF65-F5344CB8AC3E}">
        <p14:creationId xmlns:p14="http://schemas.microsoft.com/office/powerpoint/2010/main" val="1750823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21243</TotalTime>
  <Words>747</Words>
  <Application>Microsoft Macintosh PowerPoint</Application>
  <PresentationFormat>Widescreen</PresentationFormat>
  <Paragraphs>55</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How Disability Inclusion &amp; Equity Can Add to Your Success</vt:lpstr>
      <vt:lpstr>Three Logistical Points</vt:lpstr>
      <vt:lpstr>Partners/Co-Promoters</vt:lpstr>
      <vt:lpstr>Sponsored by</vt:lpstr>
      <vt:lpstr>Upcoming Webinars</vt:lpstr>
      <vt:lpstr>Why?</vt:lpstr>
      <vt:lpstr>Speakers</vt:lpstr>
      <vt:lpstr>National Disability Speakers Bureau: Jewish Division</vt:lpstr>
      <vt:lpstr>RespectAbility Jewish Inclusion Fellowship</vt:lpstr>
      <vt:lpstr>Upcoming Webinars – See You Tuesday!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550</cp:revision>
  <dcterms:created xsi:type="dcterms:W3CDTF">2019-02-07T00:58:17Z</dcterms:created>
  <dcterms:modified xsi:type="dcterms:W3CDTF">2021-06-24T17:22:18Z</dcterms:modified>
</cp:coreProperties>
</file>